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4321" r:id="rId6"/>
    <p:sldMasterId id="2147483674" r:id="rId7"/>
    <p:sldMasterId id="2147484042" r:id="rId8"/>
    <p:sldMasterId id="2147484361" r:id="rId9"/>
  </p:sldMasterIdLst>
  <p:notesMasterIdLst>
    <p:notesMasterId r:id="rId66"/>
  </p:notesMasterIdLst>
  <p:handoutMasterIdLst>
    <p:handoutMasterId r:id="rId67"/>
  </p:handoutMasterIdLst>
  <p:sldIdLst>
    <p:sldId id="330" r:id="rId10"/>
    <p:sldId id="537" r:id="rId11"/>
    <p:sldId id="525" r:id="rId12"/>
    <p:sldId id="538" r:id="rId13"/>
    <p:sldId id="436" r:id="rId14"/>
    <p:sldId id="438" r:id="rId15"/>
    <p:sldId id="439" r:id="rId16"/>
    <p:sldId id="521" r:id="rId17"/>
    <p:sldId id="522" r:id="rId18"/>
    <p:sldId id="440" r:id="rId19"/>
    <p:sldId id="523" r:id="rId20"/>
    <p:sldId id="541" r:id="rId21"/>
    <p:sldId id="443" r:id="rId22"/>
    <p:sldId id="441" r:id="rId23"/>
    <p:sldId id="444" r:id="rId24"/>
    <p:sldId id="445" r:id="rId25"/>
    <p:sldId id="446" r:id="rId26"/>
    <p:sldId id="447" r:id="rId27"/>
    <p:sldId id="448" r:id="rId28"/>
    <p:sldId id="467" r:id="rId29"/>
    <p:sldId id="510" r:id="rId30"/>
    <p:sldId id="508" r:id="rId31"/>
    <p:sldId id="520" r:id="rId32"/>
    <p:sldId id="511" r:id="rId33"/>
    <p:sldId id="512" r:id="rId34"/>
    <p:sldId id="527" r:id="rId35"/>
    <p:sldId id="515" r:id="rId36"/>
    <p:sldId id="518" r:id="rId37"/>
    <p:sldId id="452" r:id="rId38"/>
    <p:sldId id="516" r:id="rId39"/>
    <p:sldId id="454" r:id="rId40"/>
    <p:sldId id="456" r:id="rId41"/>
    <p:sldId id="457" r:id="rId42"/>
    <p:sldId id="460" r:id="rId43"/>
    <p:sldId id="519" r:id="rId44"/>
    <p:sldId id="462" r:id="rId45"/>
    <p:sldId id="469" r:id="rId46"/>
    <p:sldId id="470" r:id="rId47"/>
    <p:sldId id="471" r:id="rId48"/>
    <p:sldId id="472" r:id="rId49"/>
    <p:sldId id="526" r:id="rId50"/>
    <p:sldId id="473" r:id="rId51"/>
    <p:sldId id="524" r:id="rId52"/>
    <p:sldId id="475" r:id="rId53"/>
    <p:sldId id="476" r:id="rId54"/>
    <p:sldId id="477" r:id="rId55"/>
    <p:sldId id="478" r:id="rId56"/>
    <p:sldId id="479" r:id="rId57"/>
    <p:sldId id="480" r:id="rId58"/>
    <p:sldId id="481" r:id="rId59"/>
    <p:sldId id="482" r:id="rId60"/>
    <p:sldId id="483" r:id="rId61"/>
    <p:sldId id="531" r:id="rId62"/>
    <p:sldId id="501" r:id="rId63"/>
    <p:sldId id="534" r:id="rId64"/>
    <p:sldId id="407" r:id="rId65"/>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3912">
          <p15:clr>
            <a:srgbClr val="A4A3A4"/>
          </p15:clr>
        </p15:guide>
        <p15:guide id="4" pos="5628">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meta Edmonds, Rebecca" initials="ZER" lastIdx="12" clrIdx="0"/>
  <p:cmAuthor id="2" name="Jackson, Stephanie" initials="J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949494"/>
    <a:srgbClr val="2E4488"/>
    <a:srgbClr val="000000"/>
    <a:srgbClr val="FDB813"/>
    <a:srgbClr val="FFC425"/>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454" autoAdjust="0"/>
  </p:normalViewPr>
  <p:slideViewPr>
    <p:cSldViewPr snapToGrid="0">
      <p:cViewPr varScale="1">
        <p:scale>
          <a:sx n="93" d="100"/>
          <a:sy n="93" d="100"/>
        </p:scale>
        <p:origin x="702" y="90"/>
      </p:cViewPr>
      <p:guideLst>
        <p:guide orient="horz"/>
        <p:guide/>
        <p:guide orient="horz" pos="3912"/>
        <p:guide pos="5628"/>
      </p:guideLst>
    </p:cSldViewPr>
  </p:slideViewPr>
  <p:outlineViewPr>
    <p:cViewPr>
      <p:scale>
        <a:sx n="33" d="100"/>
        <a:sy n="33" d="100"/>
      </p:scale>
      <p:origin x="0" y="-26208"/>
    </p:cViewPr>
  </p:outlineViewPr>
  <p:notesTextViewPr>
    <p:cViewPr>
      <p:scale>
        <a:sx n="100" d="100"/>
        <a:sy n="100" d="100"/>
      </p:scale>
      <p:origin x="0" y="0"/>
    </p:cViewPr>
  </p:notesTextViewPr>
  <p:sorterViewPr>
    <p:cViewPr>
      <p:scale>
        <a:sx n="125" d="100"/>
        <a:sy n="125" d="100"/>
      </p:scale>
      <p:origin x="0" y="5443"/>
    </p:cViewPr>
  </p:sorterViewPr>
  <p:notesViewPr>
    <p:cSldViewPr snapToGrid="0">
      <p:cViewPr varScale="1">
        <p:scale>
          <a:sx n="64" d="100"/>
          <a:sy n="64" d="100"/>
        </p:scale>
        <p:origin x="-3067" y="-6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commentAuthors" Target="commentAuthors.xml"/><Relationship Id="rId7" Type="http://schemas.openxmlformats.org/officeDocument/2006/relationships/slideMaster" Target="slideMasters/slideMaster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eedaar.education.ufl.edu/tools/innovation-configuration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PowerPoint_Slide1.sldx"/></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811187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 think we should get the team to rank order the barriers.  So that they can revisit them later when they are making plans to address them in their Blueprint or in their IHE work.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85372" indent="-302066">
              <a:defRPr sz="2500">
                <a:solidFill>
                  <a:schemeClr val="tx1"/>
                </a:solidFill>
                <a:latin typeface="Arial" pitchFamily="34" charset="0"/>
                <a:ea typeface="MS PGothic" pitchFamily="34" charset="-128"/>
              </a:defRPr>
            </a:lvl2pPr>
            <a:lvl3pPr marL="1208265" indent="-241653">
              <a:defRPr sz="2500">
                <a:solidFill>
                  <a:schemeClr val="tx1"/>
                </a:solidFill>
                <a:latin typeface="Arial" pitchFamily="34" charset="0"/>
                <a:ea typeface="MS PGothic" pitchFamily="34" charset="-128"/>
              </a:defRPr>
            </a:lvl3pPr>
            <a:lvl4pPr marL="1691571" indent="-241653">
              <a:defRPr sz="2500">
                <a:solidFill>
                  <a:schemeClr val="tx1"/>
                </a:solidFill>
                <a:latin typeface="Arial" pitchFamily="34" charset="0"/>
                <a:ea typeface="MS PGothic" pitchFamily="34" charset="-128"/>
              </a:defRPr>
            </a:lvl4pPr>
            <a:lvl5pPr marL="2174878" indent="-241653">
              <a:defRPr sz="2500">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MS PGothic" pitchFamily="34" charset="-128"/>
              </a:defRPr>
            </a:lvl9pPr>
          </a:lstStyle>
          <a:p>
            <a:fld id="{BD85E7F2-1113-4163-8987-77A193E1DE4C}" type="slidenum">
              <a:rPr lang="en-US" altLang="en-US" sz="1300"/>
              <a:pPr/>
              <a:t>30</a:t>
            </a:fld>
            <a:endParaRPr lang="en-US" altLang="en-US" sz="1300"/>
          </a:p>
        </p:txBody>
      </p:sp>
    </p:spTree>
    <p:extLst>
      <p:ext uri="{BB962C8B-B14F-4D97-AF65-F5344CB8AC3E}">
        <p14:creationId xmlns:p14="http://schemas.microsoft.com/office/powerpoint/2010/main" val="178401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use the research that is available, and it is important to understand that research establishing causal relationships is privileged.</a:t>
            </a:r>
          </a:p>
          <a:p>
            <a:r>
              <a:rPr lang="en-US" altLang="en-US" smtClean="0"/>
              <a:t>(CEEDAR Center, 2014)</a:t>
            </a:r>
          </a:p>
          <a:p>
            <a:r>
              <a:rPr lang="en-US" altLang="en-US" smtClean="0"/>
              <a:t>Retrieved from: http://ceedar.education.ufl.edu/wp-content/uploads/2014/08/Evidence-Based-Practices-guide.pdf  -- show them the guidance document </a:t>
            </a:r>
          </a:p>
          <a:p>
            <a:r>
              <a:rPr lang="en-US" altLang="en-US" smtClean="0"/>
              <a:t>It was based on Cook and Cook (2011) and guidance provided by the Council for Exceptional Children.</a:t>
            </a:r>
          </a:p>
          <a:p>
            <a:endParaRPr lang="en-US" altLang="en-US" smtClean="0"/>
          </a:p>
          <a:p>
            <a:r>
              <a:rPr lang="en-US" altLang="en-US" smtClean="0"/>
              <a:t>Strong evidence is determined based on quantitative research. The other levels consider qualitative research as an indicator, but for Moderate you must have at least two meta-analyses conducted by independent researchers. I think this is a LOW bar. </a:t>
            </a:r>
          </a:p>
          <a:p>
            <a:endParaRPr lang="en-US" altLang="en-US" smtClean="0"/>
          </a:p>
          <a:p>
            <a:endParaRPr lang="en-US" altLang="en-US" smtClean="0"/>
          </a:p>
          <a:p>
            <a:r>
              <a:rPr lang="en-US" altLang="en-US" smtClean="0"/>
              <a:t>	</a:t>
            </a:r>
          </a:p>
          <a:p>
            <a:endParaRPr lang="en-US" altLang="en-US" smtClean="0"/>
          </a:p>
          <a:p>
            <a:r>
              <a:rPr lang="en-US" altLang="en-US" smtClean="0"/>
              <a:t>See Handout on this</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85372" indent="-302066">
              <a:defRPr sz="2500">
                <a:solidFill>
                  <a:schemeClr val="tx1"/>
                </a:solidFill>
                <a:latin typeface="Arial" pitchFamily="34" charset="0"/>
                <a:ea typeface="MS PGothic" pitchFamily="34" charset="-128"/>
              </a:defRPr>
            </a:lvl2pPr>
            <a:lvl3pPr marL="1208265" indent="-241653">
              <a:defRPr sz="2500">
                <a:solidFill>
                  <a:schemeClr val="tx1"/>
                </a:solidFill>
                <a:latin typeface="Arial" pitchFamily="34" charset="0"/>
                <a:ea typeface="MS PGothic" pitchFamily="34" charset="-128"/>
              </a:defRPr>
            </a:lvl3pPr>
            <a:lvl4pPr marL="1691571" indent="-241653">
              <a:defRPr sz="2500">
                <a:solidFill>
                  <a:schemeClr val="tx1"/>
                </a:solidFill>
                <a:latin typeface="Arial" pitchFamily="34" charset="0"/>
                <a:ea typeface="MS PGothic" pitchFamily="34" charset="-128"/>
              </a:defRPr>
            </a:lvl4pPr>
            <a:lvl5pPr marL="2174878" indent="-241653">
              <a:defRPr sz="2500">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MS PGothic" pitchFamily="34" charset="-128"/>
              </a:defRPr>
            </a:lvl9pPr>
          </a:lstStyle>
          <a:p>
            <a:fld id="{E17BE0E9-FA4A-4FB8-B2A5-27BD0D861FD8}" type="slidenum">
              <a:rPr lang="en-US" altLang="en-US" sz="1300"/>
              <a:pPr/>
              <a:t>31</a:t>
            </a:fld>
            <a:endParaRPr lang="en-US" altLang="en-US" sz="1300"/>
          </a:p>
        </p:txBody>
      </p:sp>
    </p:spTree>
    <p:extLst>
      <p:ext uri="{BB962C8B-B14F-4D97-AF65-F5344CB8AC3E}">
        <p14:creationId xmlns:p14="http://schemas.microsoft.com/office/powerpoint/2010/main" val="3502680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CEEDAR Innovations</a:t>
            </a:r>
            <a:r>
              <a:rPr lang="en-US" baseline="0" dirty="0" smtClean="0"/>
              <a:t> configurations.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F869CC3-2DDB-426D-97CA-6890664DD2E6}" type="slidenum">
              <a:rPr lang="en-US" smtClean="0"/>
              <a:pPr>
                <a:defRPr/>
              </a:pPr>
              <a:t>32</a:t>
            </a:fld>
            <a:endParaRPr lang="en-US"/>
          </a:p>
        </p:txBody>
      </p:sp>
    </p:spTree>
    <p:extLst>
      <p:ext uri="{BB962C8B-B14F-4D97-AF65-F5344CB8AC3E}">
        <p14:creationId xmlns:p14="http://schemas.microsoft.com/office/powerpoint/2010/main" val="295644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charset="0"/>
                <a:cs typeface="+mn-cs"/>
              </a:rPr>
              <a:t>Recognizing that evidence-based practices (EBPs) account for at least part of the effects of teachers on achievement and the critical role of teacher preparation, the CEEDAR Center professionals, along with their partner Great Teachers and Leaders, offer innovation configurations (ICs) to promote the implementation of evidence-based instructional practices in teacher preparation activities. ICs are designed to evaluate current teacher preparation and professional development (PD) by determining the extent to which EBPs are taught, observed, and applied within teacher preparation and PD programs. However, more broadly ICs provide a synthesis of EBPs and could be modified for other state needs (i.e., observational rubrics, teacher self assessments, etc.)</a:t>
            </a:r>
          </a:p>
          <a:p>
            <a:endParaRPr lang="en-US" dirty="0">
              <a:latin typeface="+mn-lt"/>
              <a:ea typeface="ＭＳ Ｐゴシック" charset="0"/>
              <a:cs typeface="+mn-cs"/>
            </a:endParaRPr>
          </a:p>
          <a:p>
            <a:pPr eaLnBrk="1" hangingPunct="1"/>
            <a:r>
              <a:rPr lang="en-US" altLang="en-US" b="1" dirty="0" smtClean="0">
                <a:ea typeface="ＭＳ Ｐゴシック" panose="020B0600070205080204" pitchFamily="34" charset="-128"/>
              </a:rPr>
              <a:t>Innovative Configurations -13 can be found on the CEEDAR website</a:t>
            </a:r>
          </a:p>
          <a:p>
            <a:pPr eaLnBrk="1" hangingPunct="1"/>
            <a:r>
              <a:rPr lang="en-US" altLang="en-US" dirty="0" smtClean="0">
                <a:ea typeface="ＭＳ Ｐゴシック" panose="020B0600070205080204" pitchFamily="34" charset="-128"/>
                <a:hlinkClick r:id="rId3"/>
              </a:rPr>
              <a:t>http://ceedaar.education.ufl.edu/tools/innovation-configurations</a:t>
            </a:r>
            <a:endParaRPr lang="en-US" altLang="en-US" dirty="0" smtClean="0">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a:p>
            <a:pPr eaLnBrk="1" hangingPunct="1"/>
            <a:r>
              <a:rPr lang="en-US" altLang="en-US" dirty="0" smtClean="0">
                <a:ea typeface="ＭＳ Ｐゴシック" panose="020B0600070205080204" pitchFamily="34" charset="-128"/>
              </a:rPr>
              <a:t>Innovation configurations (ICs) promote the implementation of evidence-based instructional practices in teacher preparation activities. ICs are designed to evaluate current teacher preparation and professional development (PD) by determining the extent to which Evidence Based Practices (EBPs) are taught, observed, and applied within teacher preparation and PD programs.</a:t>
            </a:r>
          </a:p>
          <a:p>
            <a:pPr marL="178274" indent="-178274" eaLnBrk="1" hangingPunct="1">
              <a:buFont typeface="Arial" panose="020B0604020202020204" pitchFamily="34" charset="0"/>
              <a:buChar char="•"/>
            </a:pPr>
            <a:r>
              <a:rPr lang="en-US" altLang="en-US" dirty="0" smtClean="0">
                <a:ea typeface="ＭＳ Ｐゴシック" panose="020B0600070205080204" pitchFamily="34" charset="-128"/>
              </a:rPr>
              <a:t>ICs are designed to improve teacher education, which, in turn can lead to improved student achievement. The use of ICs to evaluate teacher education programs and PD activities provides an overview of the practices and competencies taught within general and special education teacher preparation programs.</a:t>
            </a:r>
          </a:p>
          <a:p>
            <a:pPr marL="178274" indent="-178274" eaLnBrk="1" hangingPunct="1">
              <a:buFont typeface="Arial" panose="020B0604020202020204" pitchFamily="34" charset="0"/>
              <a:buChar char="•"/>
            </a:pPr>
            <a:r>
              <a:rPr lang="en-US" altLang="en-US" dirty="0" smtClean="0">
                <a:ea typeface="ＭＳ Ｐゴシック" panose="020B0600070205080204" pitchFamily="34" charset="-128"/>
              </a:rPr>
              <a:t>IC results provide credible information about current practices and can be used as the basis or rationale for policy and program changes in teacher preparation and PD programs at the district, state and university levels.</a:t>
            </a:r>
          </a:p>
          <a:p>
            <a:endParaRPr lang="en-US" dirty="0"/>
          </a:p>
        </p:txBody>
      </p:sp>
      <p:sp>
        <p:nvSpPr>
          <p:cNvPr id="4" name="Slide Number Placeholder 3"/>
          <p:cNvSpPr>
            <a:spLocks noGrp="1"/>
          </p:cNvSpPr>
          <p:nvPr>
            <p:ph type="sldNum" sz="quarter" idx="10"/>
          </p:nvPr>
        </p:nvSpPr>
        <p:spPr/>
        <p:txBody>
          <a:bodyPr/>
          <a:lstStyle/>
          <a:p>
            <a:pPr>
              <a:defRPr/>
            </a:pPr>
            <a:fld id="{8F869CC3-2DDB-426D-97CA-6890664DD2E6}" type="slidenum">
              <a:rPr lang="en-US" smtClean="0"/>
              <a:pPr>
                <a:defRPr/>
              </a:pPr>
              <a:t>33</a:t>
            </a:fld>
            <a:endParaRPr lang="en-US"/>
          </a:p>
        </p:txBody>
      </p:sp>
    </p:spTree>
    <p:extLst>
      <p:ext uri="{BB962C8B-B14F-4D97-AF65-F5344CB8AC3E}">
        <p14:creationId xmlns:p14="http://schemas.microsoft.com/office/powerpoint/2010/main" val="5106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(transition to CEM)</a:t>
            </a:r>
            <a:endParaRPr lang="en-US" dirty="0"/>
          </a:p>
        </p:txBody>
      </p:sp>
      <p:sp>
        <p:nvSpPr>
          <p:cNvPr id="4" name="Slide Number Placeholder 3"/>
          <p:cNvSpPr>
            <a:spLocks noGrp="1"/>
          </p:cNvSpPr>
          <p:nvPr>
            <p:ph type="sldNum" sz="quarter" idx="10"/>
          </p:nvPr>
        </p:nvSpPr>
        <p:spPr/>
        <p:txBody>
          <a:bodyPr/>
          <a:lstStyle/>
          <a:p>
            <a:pPr>
              <a:defRPr/>
            </a:pPr>
            <a:fld id="{8F869CC3-2DDB-426D-97CA-6890664DD2E6}" type="slidenum">
              <a:rPr lang="en-US" smtClean="0"/>
              <a:pPr>
                <a:defRPr/>
              </a:pPr>
              <a:t>34</a:t>
            </a:fld>
            <a:endParaRPr lang="en-US"/>
          </a:p>
        </p:txBody>
      </p:sp>
    </p:spTree>
    <p:extLst>
      <p:ext uri="{BB962C8B-B14F-4D97-AF65-F5344CB8AC3E}">
        <p14:creationId xmlns:p14="http://schemas.microsoft.com/office/powerpoint/2010/main" val="372729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(transition to CEM)</a:t>
            </a:r>
            <a:endParaRPr lang="en-US" dirty="0"/>
          </a:p>
        </p:txBody>
      </p:sp>
      <p:sp>
        <p:nvSpPr>
          <p:cNvPr id="4" name="Slide Number Placeholder 3"/>
          <p:cNvSpPr>
            <a:spLocks noGrp="1"/>
          </p:cNvSpPr>
          <p:nvPr>
            <p:ph type="sldNum" sz="quarter" idx="10"/>
          </p:nvPr>
        </p:nvSpPr>
        <p:spPr/>
        <p:txBody>
          <a:bodyPr/>
          <a:lstStyle/>
          <a:p>
            <a:pPr>
              <a:defRPr/>
            </a:pPr>
            <a:fld id="{8F869CC3-2DDB-426D-97CA-6890664DD2E6}" type="slidenum">
              <a:rPr lang="en-US" smtClean="0"/>
              <a:pPr>
                <a:defRPr/>
              </a:pPr>
              <a:t>35</a:t>
            </a:fld>
            <a:endParaRPr lang="en-US"/>
          </a:p>
        </p:txBody>
      </p:sp>
    </p:spTree>
    <p:extLst>
      <p:ext uri="{BB962C8B-B14F-4D97-AF65-F5344CB8AC3E}">
        <p14:creationId xmlns:p14="http://schemas.microsoft.com/office/powerpoint/2010/main" val="3727297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75894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choice responses (click all that apply) </a:t>
            </a:r>
          </a:p>
          <a:p>
            <a:pPr marL="228600" indent="-228600">
              <a:buAutoNum type="arabicPeriod"/>
            </a:pPr>
            <a:r>
              <a:rPr lang="en-US" dirty="0" smtClean="0"/>
              <a:t>What Works</a:t>
            </a:r>
            <a:r>
              <a:rPr lang="en-US" baseline="0" dirty="0" smtClean="0"/>
              <a:t> Clearinghouse</a:t>
            </a:r>
          </a:p>
          <a:p>
            <a:pPr marL="228600" indent="-228600">
              <a:buAutoNum type="arabicPeriod"/>
            </a:pPr>
            <a:r>
              <a:rPr lang="en-US" baseline="0" dirty="0" smtClean="0"/>
              <a:t>NCII Tools Charts</a:t>
            </a:r>
          </a:p>
          <a:p>
            <a:pPr marL="228600" indent="-228600">
              <a:buAutoNum type="arabicPeriod"/>
            </a:pPr>
            <a:r>
              <a:rPr lang="en-US" dirty="0" smtClean="0"/>
              <a:t>Information</a:t>
            </a:r>
            <a:r>
              <a:rPr lang="en-US" baseline="0" dirty="0" smtClean="0"/>
              <a:t> from research journals</a:t>
            </a:r>
          </a:p>
          <a:p>
            <a:pPr marL="228600" indent="-228600">
              <a:buAutoNum type="arabicPeriod"/>
            </a:pPr>
            <a:r>
              <a:rPr lang="en-US" baseline="0" dirty="0" smtClean="0"/>
              <a:t>Recommendations from professional organizations</a:t>
            </a:r>
          </a:p>
          <a:p>
            <a:pPr marL="228600" indent="-228600">
              <a:buAutoNum type="arabicPeriod"/>
            </a:pPr>
            <a:r>
              <a:rPr lang="en-US" baseline="0" dirty="0" smtClean="0"/>
              <a:t>Other</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80358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43</a:t>
            </a:fld>
            <a:endParaRPr lang="en-US" dirty="0">
              <a:solidFill>
                <a:srgbClr val="000000"/>
              </a:solidFill>
            </a:endParaRPr>
          </a:p>
        </p:txBody>
      </p:sp>
    </p:spTree>
    <p:extLst>
      <p:ext uri="{BB962C8B-B14F-4D97-AF65-F5344CB8AC3E}">
        <p14:creationId xmlns:p14="http://schemas.microsoft.com/office/powerpoint/2010/main" val="1535020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194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55729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54</a:t>
            </a:fld>
            <a:endParaRPr lang="en-US" dirty="0"/>
          </a:p>
        </p:txBody>
      </p:sp>
    </p:spTree>
    <p:extLst>
      <p:ext uri="{BB962C8B-B14F-4D97-AF65-F5344CB8AC3E}">
        <p14:creationId xmlns:p14="http://schemas.microsoft.com/office/powerpoint/2010/main" val="3084302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55</a:t>
            </a:fld>
            <a:endParaRPr lang="en-US" dirty="0"/>
          </a:p>
        </p:txBody>
      </p:sp>
    </p:spTree>
    <p:extLst>
      <p:ext uri="{BB962C8B-B14F-4D97-AF65-F5344CB8AC3E}">
        <p14:creationId xmlns:p14="http://schemas.microsoft.com/office/powerpoint/2010/main" val="159057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Possible poll/comment request: ask people to throw out other terms they have heard</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10</a:t>
            </a:fld>
            <a:endParaRPr lang="en-US" dirty="0"/>
          </a:p>
        </p:txBody>
      </p:sp>
    </p:spTree>
    <p:extLst>
      <p:ext uri="{BB962C8B-B14F-4D97-AF65-F5344CB8AC3E}">
        <p14:creationId xmlns:p14="http://schemas.microsoft.com/office/powerpoint/2010/main" val="67610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11</a:t>
            </a:fld>
            <a:endParaRPr lang="en-US" dirty="0"/>
          </a:p>
        </p:txBody>
      </p:sp>
    </p:spTree>
    <p:extLst>
      <p:ext uri="{BB962C8B-B14F-4D97-AF65-F5344CB8AC3E}">
        <p14:creationId xmlns:p14="http://schemas.microsoft.com/office/powerpoint/2010/main" val="357657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2071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4277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412284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Difficulty in finding the gold standard in a program.</a:t>
            </a:r>
          </a:p>
          <a:p>
            <a:endParaRPr lang="en-US" dirty="0"/>
          </a:p>
          <a:p>
            <a:r>
              <a:rPr lang="en-US" dirty="0" smtClean="0"/>
              <a:t>Meta analysis or synthesis – big studies that look at several strategies in instructional </a:t>
            </a:r>
            <a:r>
              <a:rPr lang="en-US" dirty="0" err="1" smtClean="0"/>
              <a:t>strateiges</a:t>
            </a:r>
            <a:endParaRPr lang="en-US" dirty="0" smtClean="0"/>
          </a:p>
          <a:p>
            <a:endParaRPr lang="en-US" dirty="0"/>
          </a:p>
          <a:p>
            <a:r>
              <a:rPr lang="en-US" dirty="0" smtClean="0"/>
              <a:t>Strategy – in tier 1 graphic organizers – hard to do a RCT in the graphic organizers – context </a:t>
            </a:r>
            <a:r>
              <a:rPr lang="en-US" dirty="0" err="1" smtClean="0"/>
              <a:t>etc</a:t>
            </a:r>
            <a:r>
              <a:rPr lang="en-US" dirty="0" smtClean="0"/>
              <a:t> changes….</a:t>
            </a:r>
          </a:p>
          <a:p>
            <a:endParaRPr lang="en-US" dirty="0"/>
          </a:p>
          <a:p>
            <a:r>
              <a:rPr lang="en-US" dirty="0" smtClean="0"/>
              <a:t>Fidelity of implementation is different.</a:t>
            </a:r>
          </a:p>
          <a:p>
            <a:endParaRPr lang="en-US" dirty="0"/>
          </a:p>
          <a:p>
            <a:r>
              <a:rPr lang="en-US" dirty="0" smtClean="0"/>
              <a:t>Never going to do just one strategy – confidence that each of the smaller ones and it will work</a:t>
            </a:r>
          </a:p>
          <a:p>
            <a:endParaRPr lang="en-US" dirty="0"/>
          </a:p>
          <a:p>
            <a:r>
              <a:rPr lang="en-US" dirty="0" smtClean="0"/>
              <a:t>Monitoring appropriately and determining the effectiveness of it.</a:t>
            </a:r>
          </a:p>
          <a:p>
            <a:endParaRPr lang="en-US" dirty="0"/>
          </a:p>
          <a:p>
            <a:r>
              <a:rPr lang="en-US" dirty="0" smtClean="0"/>
              <a:t>Educators taking ownership… using strategies – they need to take ownership to make sure they are implementing it correctly and checking to see it works</a:t>
            </a:r>
          </a:p>
          <a:p>
            <a:r>
              <a:rPr lang="en-US" dirty="0" smtClean="0"/>
              <a:t>If they are in a position to choose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39457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31359474"/>
              </p:ext>
            </p:extLst>
          </p:nvPr>
        </p:nvGraphicFramePr>
        <p:xfrm>
          <a:off x="1242950" y="5208938"/>
          <a:ext cx="4570413" cy="3427413"/>
        </p:xfrm>
        <a:graphic>
          <a:graphicData uri="http://schemas.openxmlformats.org/presentationml/2006/ole">
            <mc:AlternateContent xmlns:mc="http://schemas.openxmlformats.org/markup-compatibility/2006">
              <mc:Choice xmlns:v="urn:schemas-microsoft-com:vml" Requires="v">
                <p:oleObj spid="_x0000_s2090" name="Slide" r:id="rId4" imgW="4570584" imgH="3427397" progId="PowerPoint.Slide.12">
                  <p:embed/>
                </p:oleObj>
              </mc:Choice>
              <mc:Fallback>
                <p:oleObj name="Slide" r:id="rId4" imgW="4570584" imgH="3427397" progId="PowerPoint.Slide.12">
                  <p:embed/>
                  <p:pic>
                    <p:nvPicPr>
                      <p:cNvPr id="0" name=""/>
                      <p:cNvPicPr/>
                      <p:nvPr/>
                    </p:nvPicPr>
                    <p:blipFill>
                      <a:blip r:embed="rId5"/>
                      <a:stretch>
                        <a:fillRect/>
                      </a:stretch>
                    </p:blipFill>
                    <p:spPr>
                      <a:xfrm>
                        <a:off x="1242950" y="5208938"/>
                        <a:ext cx="4570413" cy="3427413"/>
                      </a:xfrm>
                      <a:prstGeom prst="rect">
                        <a:avLst/>
                      </a:prstGeom>
                    </p:spPr>
                  </p:pic>
                </p:oleObj>
              </mc:Fallback>
            </mc:AlternateContent>
          </a:graphicData>
        </a:graphic>
      </p:graphicFrame>
    </p:spTree>
    <p:extLst>
      <p:ext uri="{BB962C8B-B14F-4D97-AF65-F5344CB8AC3E}">
        <p14:creationId xmlns:p14="http://schemas.microsoft.com/office/powerpoint/2010/main" val="217989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smtClean="0"/>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smtClean="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smtClean="0"/>
              <a:t>Name</a:t>
            </a:r>
          </a:p>
          <a:p>
            <a:pPr lvl="2"/>
            <a:r>
              <a:rPr lang="en-US" dirty="0" smtClean="0"/>
              <a:t>Position</a:t>
            </a:r>
            <a:endParaRPr lang="en-US" dirty="0"/>
          </a:p>
        </p:txBody>
      </p:sp>
      <p:sp>
        <p:nvSpPr>
          <p:cNvPr id="8" name="Text Placeholder 7"/>
          <p:cNvSpPr>
            <a:spLocks noGrp="1"/>
          </p:cNvSpPr>
          <p:nvPr>
            <p:ph type="body" sz="quarter" idx="18" hasCustomPrompt="1"/>
          </p:nvPr>
        </p:nvSpPr>
        <p:spPr>
          <a:xfrm>
            <a:off x="8211713" y="605641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smtClean="0"/>
              <a:t>Month 20XX</a:t>
            </a:r>
            <a:endParaRPr lang="en-US" dirty="0"/>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smtClean="0"/>
              <a:t>Copyright © 20XX American Institutes for Research. All rights reserved.</a:t>
            </a:r>
            <a:endParaRPr lang="en-US" dirty="0"/>
          </a:p>
        </p:txBody>
      </p:sp>
    </p:spTree>
    <p:extLst>
      <p:ext uri="{BB962C8B-B14F-4D97-AF65-F5344CB8AC3E}">
        <p14:creationId xmlns:p14="http://schemas.microsoft.com/office/powerpoint/2010/main" val="38523742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Left"/>
          <p:cNvSpPr>
            <a:spLocks noGrp="1"/>
          </p:cNvSpPr>
          <p:nvPr userDrawn="1">
            <p:ph sz="quarter" idx="11"/>
          </p:nvPr>
        </p:nvSpPr>
        <p:spPr>
          <a:xfrm>
            <a:off x="687388" y="1074693"/>
            <a:ext cx="3992563"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Right"/>
          <p:cNvSpPr>
            <a:spLocks noGrp="1"/>
          </p:cNvSpPr>
          <p:nvPr>
            <p:ph sz="quarter" idx="12"/>
          </p:nvPr>
        </p:nvSpPr>
        <p:spPr>
          <a:xfrm>
            <a:off x="4913313" y="1082675"/>
            <a:ext cx="3998912" cy="5243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09947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933276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sz="1000" dirty="0">
              <a:solidFill>
                <a:schemeClr val="tx2"/>
              </a:solidFill>
              <a:latin typeface="+mn-lt"/>
              <a:ea typeface="ITC Franklin Gothic Std Bk Cd"/>
              <a:cs typeface="ITC Franklin Gothic Std Bk Cd"/>
            </a:endParaRP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515404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smtClean="0"/>
              <a:t>Click to edit Master title style</a:t>
            </a:r>
            <a:endParaRPr lang="en-US" dirty="0"/>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866916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smtClean="0"/>
              <a:t>Click to edit Master title style</a:t>
            </a:r>
            <a:endParaRPr lang="en-US" dirty="0"/>
          </a:p>
        </p:txBody>
      </p:sp>
      <p:sp>
        <p:nvSpPr>
          <p:cNvPr id="40" name="Content Right"/>
          <p:cNvSpPr>
            <a:spLocks noGrp="1"/>
          </p:cNvSpPr>
          <p:nvPr>
            <p:ph sz="quarter" idx="12"/>
          </p:nvPr>
        </p:nvSpPr>
        <p:spPr>
          <a:xfrm>
            <a:off x="687387" y="1599874"/>
            <a:ext cx="3994151"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8228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96100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52592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Left"/>
          <p:cNvSpPr>
            <a:spLocks noGrp="1"/>
          </p:cNvSpPr>
          <p:nvPr userDrawn="1">
            <p:ph sz="quarter" idx="11"/>
          </p:nvPr>
        </p:nvSpPr>
        <p:spPr>
          <a:xfrm>
            <a:off x="687388" y="1074693"/>
            <a:ext cx="3992563"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Right"/>
          <p:cNvSpPr>
            <a:spLocks noGrp="1"/>
          </p:cNvSpPr>
          <p:nvPr>
            <p:ph sz="quarter" idx="12"/>
          </p:nvPr>
        </p:nvSpPr>
        <p:spPr>
          <a:xfrm>
            <a:off x="4913313" y="1082675"/>
            <a:ext cx="3998912" cy="5243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75732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76607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162319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7878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256534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3304433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3216822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465183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71582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FAA26D3D-D897-4be2-8F04-BA451C77F1D7}"/>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8CDE8E5-3EA1-4E1E-B852-A8E94A93A385}"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955520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C1E534B-F0C0-4416-8ECD-A67D2FAF2F16}"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686863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34075F4-2FD7-41FE-AB1B-9608CE386926}"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3341191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EA3A414-68CD-415A-A32B-F8ED4218C0BD}"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387139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lvl1pPr algn="l">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38DAEEA-3613-4DCB-ACC9-D4B0251CA873}"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3270596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F8D08F1-B77E-4CDA-9532-98C153F6CC35}"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2319362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79AA8CA-B5A2-426E-9390-EC96048964D6}"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490401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9114494-912A-4828-A272-F938A511369F}"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3656761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D9F85DE-8EBA-4F42-A980-0D118FFE75B2}"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1648174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BB1888F-3548-4AFD-9156-49A91FA782BC}"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2229123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sz="180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52AC44F-72E1-4F40-BF2C-E29904020EE3}" type="slidenum">
              <a:rPr lang="es-ES" altLang="en-US" sz="1800" smtClean="0">
                <a:solidFill>
                  <a:srgbClr val="0367B3"/>
                </a:solidFill>
                <a:ea typeface="ＭＳ Ｐゴシック" pitchFamily="34" charset="-128"/>
                <a:cs typeface="Arial"/>
              </a:rPr>
              <a:pPr/>
              <a:t>‹#›</a:t>
            </a:fld>
            <a:endParaRPr lang="es-ES" altLang="en-US" sz="1800" smtClean="0">
              <a:solidFill>
                <a:srgbClr val="0367B3"/>
              </a:solidFill>
              <a:ea typeface="ＭＳ Ｐゴシック" pitchFamily="34" charset="-128"/>
              <a:cs typeface="Arial"/>
            </a:endParaRPr>
          </a:p>
        </p:txBody>
      </p:sp>
    </p:spTree>
    <p:extLst>
      <p:ext uri="{BB962C8B-B14F-4D97-AF65-F5344CB8AC3E}">
        <p14:creationId xmlns:p14="http://schemas.microsoft.com/office/powerpoint/2010/main" val="3160023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632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smtClean="0"/>
              <a:t>Click to edit Master title style</a:t>
            </a:r>
            <a:endParaRPr lang="en-US" dirty="0"/>
          </a:p>
        </p:txBody>
      </p:sp>
      <p:sp>
        <p:nvSpPr>
          <p:cNvPr id="40" name="Content Right"/>
          <p:cNvSpPr>
            <a:spLocks noGrp="1"/>
          </p:cNvSpPr>
          <p:nvPr>
            <p:ph sz="quarter" idx="12"/>
          </p:nvPr>
        </p:nvSpPr>
        <p:spPr>
          <a:xfrm>
            <a:off x="687387" y="1599874"/>
            <a:ext cx="3994151"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696372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smtClean="0"/>
              <a:t>Click to edit Master title style</a:t>
            </a:r>
            <a:endParaRPr lang="en-US" dirty="0"/>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smtClean="0"/>
              <a:t>Click to edit Master title style</a:t>
            </a:r>
            <a:endParaRPr lang="en-US" dirty="0"/>
          </a:p>
        </p:txBody>
      </p:sp>
      <p:sp>
        <p:nvSpPr>
          <p:cNvPr id="40" name="Content Right"/>
          <p:cNvSpPr>
            <a:spLocks noGrp="1"/>
          </p:cNvSpPr>
          <p:nvPr>
            <p:ph sz="quarter" idx="12"/>
          </p:nvPr>
        </p:nvSpPr>
        <p:spPr>
          <a:xfrm>
            <a:off x="687387" y="1599874"/>
            <a:ext cx="3994151"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6353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08837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3.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Title Backgroun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6491"/>
          </a:xfrm>
          <a:prstGeom prst="rect">
            <a:avLst/>
          </a:prstGeom>
        </p:spPr>
      </p:pic>
      <p:sp>
        <p:nvSpPr>
          <p:cNvPr id="2051" name="Title"/>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cNvSpPr>
            <a:spLocks noGrp="1"/>
          </p:cNvSpPr>
          <p:nvPr>
            <p:ph type="body" idx="1"/>
          </p:nvPr>
        </p:nvSpPr>
        <p:spPr bwMode="gray">
          <a:xfrm>
            <a:off x="683893" y="2935823"/>
            <a:ext cx="8228331"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37"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Divider Backgroun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6491"/>
          </a:xfrm>
          <a:prstGeom prst="rect">
            <a:avLst/>
          </a:prstGeom>
        </p:spPr>
      </p:pic>
      <p:sp>
        <p:nvSpPr>
          <p:cNvPr id="2" name="Title Placeholder 1"/>
          <p:cNvSpPr>
            <a:spLocks noGrp="1"/>
          </p:cNvSpPr>
          <p:nvPr>
            <p:ph type="title"/>
          </p:nvPr>
        </p:nvSpPr>
        <p:spPr>
          <a:xfrm>
            <a:off x="687388" y="3612543"/>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endParaRPr lang="en-US" dirty="0"/>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60" r:id="rId2"/>
  </p:sldLayoutIdLst>
  <p:timing>
    <p:tnLst>
      <p:par>
        <p:cTn id="1" dur="indefinite" restart="never" nodeType="tmRoot"/>
      </p:par>
    </p:tnLst>
  </p:timing>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bwMode="gray">
          <a:xfrm>
            <a:off x="0" y="0"/>
            <a:ext cx="9144000" cy="6858000"/>
          </a:xfrm>
          <a:prstGeom prst="rect">
            <a:avLst/>
          </a:prstGeom>
        </p:spPr>
      </p:pic>
      <p:sp>
        <p:nvSpPr>
          <p:cNvPr id="29" name="AIR Identifier"/>
          <p:cNvSpPr txBox="1"/>
          <p:nvPr userDrawn="1"/>
        </p:nvSpPr>
        <p:spPr>
          <a:xfrm>
            <a:off x="228600" y="6675975"/>
            <a:ext cx="1782539" cy="138499"/>
          </a:xfrm>
          <a:prstGeom prst="rect">
            <a:avLst/>
          </a:prstGeom>
          <a:noFill/>
        </p:spPr>
        <p:txBody>
          <a:bodyPr wrap="none" lIns="0" tIns="0" rIns="0" bIns="0" rtlCol="0">
            <a:spAutoFit/>
          </a:bodyPr>
          <a:lstStyle/>
          <a:p>
            <a:r>
              <a:rPr lang="en-US" sz="900" cap="small" baseline="0" dirty="0" smtClean="0">
                <a:solidFill>
                  <a:schemeClr val="bg2">
                    <a:lumMod val="75000"/>
                  </a:schemeClr>
                </a:solidFill>
                <a:latin typeface="Garamond" panose="02020404030301010803" pitchFamily="18" charset="0"/>
              </a:rPr>
              <a:t>American Institutes for Research</a:t>
            </a:r>
            <a:endParaRPr lang="en-US" sz="900" cap="small" baseline="0" dirty="0">
              <a:solidFill>
                <a:schemeClr val="bg2">
                  <a:lumMod val="75000"/>
                </a:schemeClr>
              </a:solidFill>
              <a:latin typeface="Garamond" panose="02020404030301010803" pitchFamily="18" charset="0"/>
            </a:endParaRP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29" r:id="rId4"/>
    <p:sldLayoutId id="2147484327" r:id="rId5"/>
    <p:sldLayoutId id="2147484328" r:id="rId6"/>
    <p:sldLayoutId id="2147484326" r:id="rId7"/>
    <p:sldLayoutId id="2147484330" r:id="rId8"/>
    <p:sldLayoutId id="2147484331" r:id="rId9"/>
    <p:sldLayoutId id="2147484332" r:id="rId10"/>
    <p:sldLayoutId id="2147484333" r:id="rId11"/>
    <p:sldLayoutId id="2147484334" r:id="rId12"/>
    <p:sldLayoutId id="2147484335" r:id="rId13"/>
    <p:sldLayoutId id="2147484336" r:id="rId14"/>
    <p:sldLayoutId id="2147484338" r:id="rId15"/>
    <p:sldLayoutId id="2147484339" r:id="rId16"/>
    <p:sldLayoutId id="2147484340" r:id="rId17"/>
    <p:sldLayoutId id="2147484342" r:id="rId18"/>
    <p:sldLayoutId id="2147484344" r:id="rId19"/>
    <p:sldLayoutId id="2147484374" r:id="rId20"/>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Contact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6490"/>
          </a:xfrm>
          <a:prstGeom prst="rect">
            <a:avLst/>
          </a:prstGeom>
        </p:spPr>
      </p:pic>
      <p:sp>
        <p:nvSpPr>
          <p:cNvPr id="3" name="Title Placeholder 2"/>
          <p:cNvSpPr>
            <a:spLocks noGrp="1"/>
          </p:cNvSpPr>
          <p:nvPr>
            <p:ph type="title"/>
          </p:nvPr>
        </p:nvSpPr>
        <p:spPr>
          <a:xfrm>
            <a:off x="687387" y="2054304"/>
            <a:ext cx="8229600" cy="307777"/>
          </a:xfrm>
          <a:prstGeom prst="rect">
            <a:avLst/>
          </a:prstGeom>
        </p:spPr>
        <p:txBody>
          <a:bodyPr vert="horz" lIns="0" tIns="0" rIns="0" bIns="0" rtlCol="0" anchor="t" anchorCtr="0">
            <a:spAutoFit/>
          </a:bodyPr>
          <a:lstStyle/>
          <a:p>
            <a:r>
              <a:rPr lang="en-US" dirty="0" smtClean="0"/>
              <a:t>Click to edit Master title style</a:t>
            </a:r>
            <a:endParaRPr lang="en-US" dirty="0"/>
          </a:p>
        </p:txBody>
      </p:sp>
      <p:sp>
        <p:nvSpPr>
          <p:cNvPr id="2" name="Text Placeholder 1"/>
          <p:cNvSpPr>
            <a:spLocks noGrp="1"/>
          </p:cNvSpPr>
          <p:nvPr>
            <p:ph type="body" idx="1"/>
          </p:nvPr>
        </p:nvSpPr>
        <p:spPr bwMode="gray">
          <a:xfrm>
            <a:off x="687387" y="2362081"/>
            <a:ext cx="8224837" cy="316407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0"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pic>
        <p:nvPicPr>
          <p:cNvPr id="1028" name="Picture 1" descr="CEEDAR-LogoFinal-simple-white-17.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999879"/>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Lst>
  <p:txStyles>
    <p:titleStyle>
      <a:lvl1pPr algn="ctr" rtl="0" eaLnBrk="0" fontAlgn="base" hangingPunct="0">
        <a:spcBef>
          <a:spcPct val="0"/>
        </a:spcBef>
        <a:spcAft>
          <a:spcPct val="0"/>
        </a:spcAft>
        <a:defRPr sz="4400" b="1">
          <a:solidFill>
            <a:srgbClr val="0061AF"/>
          </a:solidFill>
          <a:latin typeface="+mj-lt"/>
          <a:ea typeface="ＭＳ Ｐゴシック" pitchFamily="34" charset="-128"/>
          <a:cs typeface="+mj-cs"/>
        </a:defRPr>
      </a:lvl1pPr>
      <a:lvl2pPr algn="ctr" rtl="0" eaLnBrk="0" fontAlgn="base" hangingPunct="0">
        <a:spcBef>
          <a:spcPct val="0"/>
        </a:spcBef>
        <a:spcAft>
          <a:spcPct val="0"/>
        </a:spcAft>
        <a:defRPr sz="4400" b="1">
          <a:solidFill>
            <a:srgbClr val="0061AF"/>
          </a:solidFill>
          <a:latin typeface="Arial" charset="0"/>
          <a:ea typeface="ＭＳ Ｐゴシック" pitchFamily="34" charset="-128"/>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pitchFamily="34" charset="-128"/>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pitchFamily="34" charset="-128"/>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6.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teachingworks.org/work-of-teaching/high-leverage-practices" TargetMode="External"/><Relationship Id="rId2" Type="http://schemas.openxmlformats.org/officeDocument/2006/relationships/hyperlink" Target="http://iris.peabody.vanderbilt.edu/ebp_summaries/" TargetMode="External"/><Relationship Id="rId1" Type="http://schemas.openxmlformats.org/officeDocument/2006/relationships/slideLayout" Target="../slideLayouts/slideLayout6.xml"/><Relationship Id="rId5" Type="http://schemas.openxmlformats.org/officeDocument/2006/relationships/hyperlink" Target="http://ebi.missouri.edu/" TargetMode="External"/><Relationship Id="rId4" Type="http://schemas.openxmlformats.org/officeDocument/2006/relationships/hyperlink" Target="http://ceedar.education.ufl.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hyperlink" Target="http://ceedar.education.ufl.edu/tools/innovation-configurat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hyperlink" Target="http://ceedar.education.ufl.edu/cems/" TargetMode="External"/><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intensiveintervention.org/chart/instructional-intervention-tools"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ies.ed.gov/ncee/wwc/Publications_Reviews.aspx?f=All%20Publication%20and%20Product%20Types,3;#pubsearch" TargetMode="External"/><Relationship Id="rId7" Type="http://schemas.openxmlformats.org/officeDocument/2006/relationships/hyperlink" Target="http://www.rti4success.or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ebi.missouri.edu/" TargetMode="External"/><Relationship Id="rId5" Type="http://schemas.openxmlformats.org/officeDocument/2006/relationships/hyperlink" Target="http://iris.peabody.vanderbilt.edu/ebp_summaries/" TargetMode="External"/><Relationship Id="rId4" Type="http://schemas.openxmlformats.org/officeDocument/2006/relationships/hyperlink" Target="http://www.bestevidence.org/index.cf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centeroninstruction.org/intensive-interventions-for-students-struggling-in-reading-and-mathematics" TargetMode="External"/><Relationship Id="rId2" Type="http://schemas.openxmlformats.org/officeDocument/2006/relationships/hyperlink" Target="http://www.intensiveintervention.org/"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intensiveintervention.org/resource/dbi-implementation-rubric-and-interview" TargetMode="Externa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osep.grads360.org/#communities/pdc/documents/8823"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ncsi.wested.org/wp-content/uploads/2015/02/CompilationofOSEPGuidanceonSSIP_January2015_Release.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2" y="2421931"/>
            <a:ext cx="8228413" cy="1790210"/>
          </a:xfrm>
        </p:spPr>
        <p:txBody>
          <a:bodyPr>
            <a:noAutofit/>
          </a:bodyPr>
          <a:lstStyle/>
          <a:p>
            <a:r>
              <a:rPr lang="en-US" sz="3200" b="0" dirty="0" smtClean="0"/>
              <a:t>Hello!</a:t>
            </a:r>
            <a:r>
              <a:rPr lang="en-US" sz="3200" dirty="0"/>
              <a:t/>
            </a:r>
            <a:br>
              <a:rPr lang="en-US" sz="3200" dirty="0"/>
            </a:br>
            <a:r>
              <a:rPr lang="en-US" sz="3200" b="0" dirty="0" smtClean="0"/>
              <a:t>Welcome to "What </a:t>
            </a:r>
            <a:r>
              <a:rPr lang="en-US" sz="3200" b="0" dirty="0"/>
              <a:t>Counts as Evidence? Making Decisions for Instruction and Intervention within a Multi-Tiered System of Support"</a:t>
            </a:r>
            <a:br>
              <a:rPr lang="en-US" sz="3200" b="0" dirty="0"/>
            </a:br>
            <a:r>
              <a:rPr lang="en-US" sz="3200" dirty="0" smtClean="0"/>
              <a:t>The webinar will begin shortly. We appreciate your patience</a:t>
            </a:r>
          </a:p>
        </p:txBody>
      </p:sp>
      <p:sp>
        <p:nvSpPr>
          <p:cNvPr id="13" name="Text Placeholder 12"/>
          <p:cNvSpPr>
            <a:spLocks noGrp="1"/>
          </p:cNvSpPr>
          <p:nvPr>
            <p:ph type="body" sz="quarter" idx="15"/>
          </p:nvPr>
        </p:nvSpPr>
        <p:spPr/>
        <p:txBody>
          <a:bodyPr>
            <a:normAutofit/>
          </a:bodyPr>
          <a:lstStyle/>
          <a:p>
            <a:r>
              <a:rPr lang="en-US" i="1" dirty="0">
                <a:solidFill>
                  <a:schemeClr val="bg1"/>
                </a:solidFill>
              </a:rPr>
              <a:t>		</a:t>
            </a:r>
          </a:p>
          <a:p>
            <a:pPr lvl="1"/>
            <a:endParaRPr lang="en-US" dirty="0"/>
          </a:p>
        </p:txBody>
      </p:sp>
      <p:sp>
        <p:nvSpPr>
          <p:cNvPr id="15" name="Text Placeholder 14"/>
          <p:cNvSpPr>
            <a:spLocks noGrp="1"/>
          </p:cNvSpPr>
          <p:nvPr>
            <p:ph type="body" sz="quarter" idx="18"/>
          </p:nvPr>
        </p:nvSpPr>
        <p:spPr>
          <a:xfrm>
            <a:off x="8027367" y="5940502"/>
            <a:ext cx="884858" cy="153888"/>
          </a:xfrm>
        </p:spPr>
        <p:txBody>
          <a:bodyPr/>
          <a:lstStyle/>
          <a:p>
            <a:r>
              <a:rPr lang="en-US" dirty="0" smtClean="0"/>
              <a:t>March 10, 2016</a:t>
            </a:r>
            <a:endParaRPr lang="en-US" dirty="0"/>
          </a:p>
        </p:txBody>
      </p:sp>
      <p:sp>
        <p:nvSpPr>
          <p:cNvPr id="16" name="Text Placeholder 15"/>
          <p:cNvSpPr>
            <a:spLocks noGrp="1"/>
          </p:cNvSpPr>
          <p:nvPr>
            <p:ph type="body" sz="quarter" idx="19"/>
          </p:nvPr>
        </p:nvSpPr>
        <p:spPr>
          <a:xfrm>
            <a:off x="6268873" y="6567844"/>
            <a:ext cx="2643352" cy="123111"/>
          </a:xfrm>
        </p:spPr>
        <p:txBody>
          <a:bodyPr/>
          <a:lstStyle/>
          <a:p>
            <a:r>
              <a:rPr lang="en-US" dirty="0"/>
              <a:t>Copyright © </a:t>
            </a:r>
            <a:r>
              <a:rPr lang="en-US" dirty="0" smtClean="0"/>
              <a:t>2016 </a:t>
            </a:r>
            <a:r>
              <a:rPr lang="en-US" dirty="0"/>
              <a:t>American Institutes for Research. All rights reserved.</a:t>
            </a:r>
          </a:p>
        </p:txBody>
      </p:sp>
      <p:pic>
        <p:nvPicPr>
          <p:cNvPr id="2" name="Picture 1" descr="NCII, NCSI, CEEDAR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1351" y="5547810"/>
            <a:ext cx="4441514" cy="804636"/>
          </a:xfrm>
          <a:prstGeom prst="rect">
            <a:avLst/>
          </a:prstGeom>
        </p:spPr>
      </p:pic>
    </p:spTree>
    <p:extLst>
      <p:ext uri="{BB962C8B-B14F-4D97-AF65-F5344CB8AC3E}">
        <p14:creationId xmlns:p14="http://schemas.microsoft.com/office/powerpoint/2010/main" val="151969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They’re everywhere, but what are they?</a:t>
            </a:r>
            <a:endParaRPr lang="en-US" dirty="0"/>
          </a:p>
        </p:txBody>
      </p:sp>
      <p:sp>
        <p:nvSpPr>
          <p:cNvPr id="3" name="Content Placeholder 2"/>
          <p:cNvSpPr>
            <a:spLocks noGrp="1"/>
          </p:cNvSpPr>
          <p:nvPr>
            <p:ph idx="1"/>
          </p:nvPr>
        </p:nvSpPr>
        <p:spPr/>
        <p:txBody>
          <a:bodyPr/>
          <a:lstStyle/>
          <a:p>
            <a:pPr marL="0" indent="0">
              <a:buNone/>
            </a:pPr>
            <a:r>
              <a:rPr lang="en-US" b="1" dirty="0" smtClean="0"/>
              <a:t>Inconsistent Terminology: </a:t>
            </a:r>
            <a:r>
              <a:rPr lang="en-US" dirty="0" smtClean="0"/>
              <a:t>Authors and organizations refer to EBPs in a variety of ways</a:t>
            </a:r>
          </a:p>
          <a:p>
            <a:pPr marL="914400" indent="393700"/>
            <a:r>
              <a:rPr lang="en-US" dirty="0"/>
              <a:t>Evidence-based practice</a:t>
            </a:r>
          </a:p>
          <a:p>
            <a:pPr marL="914400" indent="393700"/>
            <a:r>
              <a:rPr lang="en-US" dirty="0" smtClean="0"/>
              <a:t>Research-based practice</a:t>
            </a:r>
          </a:p>
          <a:p>
            <a:pPr marL="914400" indent="393700"/>
            <a:r>
              <a:rPr lang="en-US" dirty="0" smtClean="0"/>
              <a:t>Scientifically-based practice</a:t>
            </a:r>
          </a:p>
          <a:p>
            <a:pPr marL="914400" indent="393700"/>
            <a:r>
              <a:rPr lang="en-US" dirty="0" smtClean="0"/>
              <a:t>Promising practice</a:t>
            </a:r>
          </a:p>
          <a:p>
            <a:pPr marL="914400" indent="393700"/>
            <a:r>
              <a:rPr lang="en-US" dirty="0" smtClean="0"/>
              <a:t>Best practice </a:t>
            </a:r>
          </a:p>
          <a:p>
            <a:pPr marL="0" indent="0">
              <a:buNone/>
            </a:pPr>
            <a:endParaRPr lang="en-US" dirty="0" smtClean="0"/>
          </a:p>
        </p:txBody>
      </p:sp>
      <p:sp>
        <p:nvSpPr>
          <p:cNvPr id="4" name="Slide Number Placeholder 3"/>
          <p:cNvSpPr>
            <a:spLocks noGrp="1"/>
          </p:cNvSpPr>
          <p:nvPr>
            <p:ph type="sldNum" sz="quarter" idx="10"/>
          </p:nvPr>
        </p:nvSpPr>
        <p:spPr/>
        <p:txBody>
          <a:bodyPr/>
          <a:lstStyle/>
          <a:p>
            <a:fld id="{4DBB3109-6B36-4C42-ABE5-993D6B0A452A}" type="slidenum">
              <a:rPr lang="en-US" smtClean="0"/>
              <a:pPr/>
              <a:t>10</a:t>
            </a:fld>
            <a:endParaRPr lang="en-US" dirty="0"/>
          </a:p>
        </p:txBody>
      </p:sp>
    </p:spTree>
    <p:extLst>
      <p:ext uri="{BB962C8B-B14F-4D97-AF65-F5344CB8AC3E}">
        <p14:creationId xmlns:p14="http://schemas.microsoft.com/office/powerpoint/2010/main" val="151974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They’re everywhere, but what are they?</a:t>
            </a:r>
            <a:endParaRPr lang="en-US" dirty="0"/>
          </a:p>
        </p:txBody>
      </p:sp>
      <p:sp>
        <p:nvSpPr>
          <p:cNvPr id="3" name="Content Placeholder 2"/>
          <p:cNvSpPr>
            <a:spLocks noGrp="1"/>
          </p:cNvSpPr>
          <p:nvPr>
            <p:ph idx="1"/>
          </p:nvPr>
        </p:nvSpPr>
        <p:spPr>
          <a:xfrm>
            <a:off x="660792" y="1662325"/>
            <a:ext cx="8224699" cy="4726300"/>
          </a:xfrm>
        </p:spPr>
        <p:txBody>
          <a:bodyPr/>
          <a:lstStyle/>
          <a:p>
            <a:pPr marL="0" indent="0">
              <a:buNone/>
            </a:pPr>
            <a:r>
              <a:rPr lang="en-US" b="1" dirty="0" smtClean="0"/>
              <a:t>Inconsistent Criteria: </a:t>
            </a:r>
            <a:r>
              <a:rPr lang="en-US" dirty="0" smtClean="0"/>
              <a:t>Authors and organizations define criteria for EBPs in different ways</a:t>
            </a:r>
          </a:p>
          <a:p>
            <a:pPr marL="914400" indent="393700"/>
            <a:r>
              <a:rPr lang="en-US" dirty="0" smtClean="0"/>
              <a:t>Quality of evidence (study design)</a:t>
            </a:r>
            <a:endParaRPr lang="en-US" dirty="0"/>
          </a:p>
          <a:p>
            <a:pPr marL="914400" indent="393700"/>
            <a:r>
              <a:rPr lang="en-US" dirty="0" smtClean="0"/>
              <a:t>Direction and magnitude of results</a:t>
            </a:r>
          </a:p>
          <a:p>
            <a:pPr marL="914400" indent="393700"/>
            <a:r>
              <a:rPr lang="en-US" dirty="0" smtClean="0"/>
              <a:t>Quantity of evidence</a:t>
            </a:r>
          </a:p>
          <a:p>
            <a:pPr marL="914400" indent="393700"/>
            <a:r>
              <a:rPr lang="en-US" dirty="0" smtClean="0"/>
              <a:t>Source of evidence</a:t>
            </a:r>
          </a:p>
          <a:p>
            <a:pPr marL="914400" indent="393700"/>
            <a:r>
              <a:rPr lang="en-US" dirty="0" smtClean="0"/>
              <a:t>Some combination of all these things</a:t>
            </a:r>
          </a:p>
          <a:p>
            <a:pPr marL="0" indent="0">
              <a:buNone/>
            </a:pPr>
            <a:endParaRPr lang="en-US" dirty="0" smtClean="0"/>
          </a:p>
        </p:txBody>
      </p:sp>
      <p:sp>
        <p:nvSpPr>
          <p:cNvPr id="4" name="Slide Number Placeholder 3"/>
          <p:cNvSpPr>
            <a:spLocks noGrp="1"/>
          </p:cNvSpPr>
          <p:nvPr>
            <p:ph type="sldNum" sz="quarter" idx="10"/>
          </p:nvPr>
        </p:nvSpPr>
        <p:spPr/>
        <p:txBody>
          <a:bodyPr/>
          <a:lstStyle/>
          <a:p>
            <a:fld id="{4DBB3109-6B36-4C42-ABE5-993D6B0A452A}" type="slidenum">
              <a:rPr lang="en-US" smtClean="0"/>
              <a:pPr/>
              <a:t>11</a:t>
            </a:fld>
            <a:endParaRPr lang="en-US" dirty="0"/>
          </a:p>
        </p:txBody>
      </p:sp>
    </p:spTree>
    <p:extLst>
      <p:ext uri="{BB962C8B-B14F-4D97-AF65-F5344CB8AC3E}">
        <p14:creationId xmlns:p14="http://schemas.microsoft.com/office/powerpoint/2010/main" val="2600193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Participant </a:t>
            </a:r>
            <a:r>
              <a:rPr lang="en-US" b="1" dirty="0" smtClean="0"/>
              <a:t>Poll</a:t>
            </a:r>
            <a:endParaRPr lang="en-US" dirty="0"/>
          </a:p>
        </p:txBody>
      </p:sp>
      <p:sp>
        <p:nvSpPr>
          <p:cNvPr id="2" name="Content Placeholder 1"/>
          <p:cNvSpPr>
            <a:spLocks noGrp="1"/>
          </p:cNvSpPr>
          <p:nvPr>
            <p:ph idx="1"/>
          </p:nvPr>
        </p:nvSpPr>
        <p:spPr/>
        <p:txBody>
          <a:bodyPr/>
          <a:lstStyle/>
          <a:p>
            <a:r>
              <a:rPr lang="en-US" dirty="0"/>
              <a:t>What is the most important criteria for YOU when selecting an evidence-based practice</a:t>
            </a:r>
            <a:r>
              <a:rPr lang="en-US" dirty="0" smtClean="0"/>
              <a:t>?</a:t>
            </a:r>
          </a:p>
          <a:p>
            <a:pPr marL="742950" indent="-285750"/>
            <a:r>
              <a:rPr lang="en-US" sz="1800" dirty="0"/>
              <a:t>The practice has been examined using the most rigorous research design</a:t>
            </a:r>
          </a:p>
          <a:p>
            <a:pPr marL="742950" indent="-285750"/>
            <a:r>
              <a:rPr lang="en-US" sz="1800" dirty="0"/>
              <a:t>The practice has a very large body of research behind it showing mostly positive results</a:t>
            </a:r>
          </a:p>
          <a:p>
            <a:pPr marL="742950" indent="-285750"/>
            <a:r>
              <a:rPr lang="en-US" sz="1800" dirty="0"/>
              <a:t>The practice has never been shown through research to have negative results</a:t>
            </a:r>
          </a:p>
          <a:p>
            <a:pPr marL="742950" indent="-285750"/>
            <a:r>
              <a:rPr lang="en-US" sz="1800" dirty="0"/>
              <a:t>I have seen this practice work with my own kids or it has worked well for a colleague</a:t>
            </a:r>
          </a:p>
          <a:p>
            <a:pPr marL="742950" indent="-285750"/>
            <a:r>
              <a:rPr lang="en-US" sz="1800" dirty="0"/>
              <a:t>The practice is aligned to my students’ needs</a:t>
            </a:r>
          </a:p>
          <a:p>
            <a:pPr marL="742950" indent="-285750"/>
            <a:endParaRPr lang="en-US" sz="18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3372167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fld id="{F3477EC8-074D-41C4-94AE-E9EA7CEEA348}" type="slidenum">
              <a:rPr lang="en-US" smtClean="0"/>
              <a:pPr algn="r"/>
              <a:t>13</a:t>
            </a:fld>
            <a:endParaRPr lang="en-US" dirty="0"/>
          </a:p>
        </p:txBody>
      </p:sp>
      <p:sp>
        <p:nvSpPr>
          <p:cNvPr id="3" name="Title 2"/>
          <p:cNvSpPr>
            <a:spLocks noGrp="1"/>
          </p:cNvSpPr>
          <p:nvPr>
            <p:ph type="title"/>
          </p:nvPr>
        </p:nvSpPr>
        <p:spPr>
          <a:xfrm>
            <a:off x="122387" y="441394"/>
            <a:ext cx="8906256" cy="361468"/>
          </a:xfrm>
        </p:spPr>
        <p:txBody>
          <a:bodyPr>
            <a:noAutofit/>
          </a:bodyPr>
          <a:lstStyle/>
          <a:p>
            <a:r>
              <a:rPr lang="en-US" sz="3400" dirty="0" smtClean="0"/>
              <a:t>Are we taking EBPs a bit too seriously?</a:t>
            </a:r>
            <a:endParaRPr lang="en-US" sz="3400" dirty="0"/>
          </a:p>
        </p:txBody>
      </p:sp>
      <p:pic>
        <p:nvPicPr>
          <p:cNvPr id="5" name="Picture 4" descr="Picture of a man in a classroom"/>
          <p:cNvPicPr>
            <a:picLocks noChangeAspect="1"/>
          </p:cNvPicPr>
          <p:nvPr/>
        </p:nvPicPr>
        <p:blipFill rotWithShape="1">
          <a:blip r:embed="rId2" cstate="email">
            <a:extLst>
              <a:ext uri="{28A0092B-C50C-407E-A947-70E740481C1C}">
                <a14:useLocalDpi xmlns:a14="http://schemas.microsoft.com/office/drawing/2010/main"/>
              </a:ext>
            </a:extLst>
          </a:blip>
          <a:srcRect l="13989"/>
          <a:stretch/>
        </p:blipFill>
        <p:spPr>
          <a:xfrm>
            <a:off x="122387" y="914401"/>
            <a:ext cx="5450610" cy="4752787"/>
          </a:xfrm>
          <a:prstGeom prst="rect">
            <a:avLst/>
          </a:prstGeom>
        </p:spPr>
      </p:pic>
      <p:sp>
        <p:nvSpPr>
          <p:cNvPr id="6" name="Rectangular Callout 5"/>
          <p:cNvSpPr/>
          <p:nvPr/>
        </p:nvSpPr>
        <p:spPr>
          <a:xfrm>
            <a:off x="5604333" y="907509"/>
            <a:ext cx="3539667" cy="2296607"/>
          </a:xfrm>
          <a:prstGeom prst="wedgeRectCallout">
            <a:avLst>
              <a:gd name="adj1" fmla="val -89982"/>
              <a:gd name="adj2" fmla="val 12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 can tell you’re struggling with fractions, Tony, but there aren’t any EBPs for kids in your grade. Maybe check back in a few years?</a:t>
            </a:r>
            <a:endParaRPr lang="en-US" sz="2000" dirty="0"/>
          </a:p>
        </p:txBody>
      </p:sp>
    </p:spTree>
    <p:extLst>
      <p:ext uri="{BB962C8B-B14F-4D97-AF65-F5344CB8AC3E}">
        <p14:creationId xmlns:p14="http://schemas.microsoft.com/office/powerpoint/2010/main" val="232032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endParaRPr lang="en-US" sz="3600" dirty="0" smtClean="0"/>
          </a:p>
          <a:p>
            <a:pPr marL="457200" indent="-457200"/>
            <a:r>
              <a:rPr lang="en-US" sz="3600" dirty="0" smtClean="0"/>
              <a:t>What are EBPs and when can I benefit from them?</a:t>
            </a:r>
          </a:p>
          <a:p>
            <a:pPr marL="457200" indent="-457200"/>
            <a:r>
              <a:rPr lang="en-US" sz="3600" dirty="0" smtClean="0"/>
              <a:t>Can I adapt an EBP?</a:t>
            </a:r>
          </a:p>
          <a:p>
            <a:pPr marL="457200" indent="-457200"/>
            <a:r>
              <a:rPr lang="en-US" sz="3600" dirty="0" smtClean="0"/>
              <a:t>How do I know if it’s working?</a:t>
            </a:r>
          </a:p>
          <a:p>
            <a:pPr marL="457200" indent="-457200"/>
            <a:endParaRPr lang="en-US" sz="3600" dirty="0" smtClean="0"/>
          </a:p>
          <a:p>
            <a:pPr marL="0" indent="0">
              <a:buNone/>
            </a:pPr>
            <a:endParaRPr lang="en-US" sz="4000" dirty="0"/>
          </a:p>
        </p:txBody>
      </p:sp>
      <p:sp>
        <p:nvSpPr>
          <p:cNvPr id="2" name="Title 1"/>
          <p:cNvSpPr>
            <a:spLocks noGrp="1"/>
          </p:cNvSpPr>
          <p:nvPr>
            <p:ph type="title"/>
          </p:nvPr>
        </p:nvSpPr>
        <p:spPr/>
        <p:txBody>
          <a:bodyPr>
            <a:normAutofit/>
          </a:bodyPr>
          <a:lstStyle/>
          <a:p>
            <a:r>
              <a:rPr lang="en-US" dirty="0" smtClean="0"/>
              <a:t>Common EBP Questions</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lang="en-US" smtClean="0"/>
              <a:pPr/>
              <a:t>14</a:t>
            </a:fld>
            <a:endParaRPr lang="en-US" dirty="0"/>
          </a:p>
        </p:txBody>
      </p:sp>
    </p:spTree>
    <p:extLst>
      <p:ext uri="{BB962C8B-B14F-4D97-AF65-F5344CB8AC3E}">
        <p14:creationId xmlns:p14="http://schemas.microsoft.com/office/powerpoint/2010/main" val="513151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ESSA and RDA</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sp>
        <p:nvSpPr>
          <p:cNvPr id="5" name="Oval 4" descr="Ven Diagram"/>
          <p:cNvSpPr/>
          <p:nvPr/>
        </p:nvSpPr>
        <p:spPr>
          <a:xfrm>
            <a:off x="1178258" y="2007687"/>
            <a:ext cx="4003340" cy="385200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26323" y="2711258"/>
            <a:ext cx="2018324" cy="2308324"/>
          </a:xfrm>
          <a:prstGeom prst="rect">
            <a:avLst/>
          </a:prstGeom>
          <a:noFill/>
        </p:spPr>
        <p:txBody>
          <a:bodyPr wrap="square" rtlCol="0">
            <a:spAutoFit/>
          </a:bodyPr>
          <a:lstStyle/>
          <a:p>
            <a:r>
              <a:rPr lang="en-US" sz="1800" b="1" dirty="0">
                <a:solidFill>
                  <a:schemeClr val="bg1"/>
                </a:solidFill>
              </a:rPr>
              <a:t>Special </a:t>
            </a:r>
            <a:r>
              <a:rPr lang="en-US" sz="1800" b="1" dirty="0" smtClean="0">
                <a:solidFill>
                  <a:schemeClr val="bg1"/>
                </a:solidFill>
              </a:rPr>
              <a:t>educators:</a:t>
            </a:r>
          </a:p>
          <a:p>
            <a:r>
              <a:rPr lang="en-US" sz="1800" dirty="0" smtClean="0">
                <a:solidFill>
                  <a:schemeClr val="bg1"/>
                </a:solidFill>
              </a:rPr>
              <a:t>We </a:t>
            </a:r>
            <a:r>
              <a:rPr lang="en-US" sz="1800" dirty="0">
                <a:solidFill>
                  <a:schemeClr val="bg1"/>
                </a:solidFill>
              </a:rPr>
              <a:t>need EBPs to put in our SSIP for </a:t>
            </a:r>
            <a:r>
              <a:rPr lang="en-US" sz="1800" dirty="0" smtClean="0">
                <a:solidFill>
                  <a:schemeClr val="bg1"/>
                </a:solidFill>
              </a:rPr>
              <a:t>RDA!</a:t>
            </a:r>
          </a:p>
          <a:p>
            <a:r>
              <a:rPr lang="en-US" sz="1800" dirty="0" smtClean="0">
                <a:solidFill>
                  <a:schemeClr val="bg1"/>
                </a:solidFill>
              </a:rPr>
              <a:t>What </a:t>
            </a:r>
            <a:r>
              <a:rPr lang="en-US" sz="1800" dirty="0">
                <a:solidFill>
                  <a:schemeClr val="bg1"/>
                </a:solidFill>
              </a:rPr>
              <a:t>practices have some good research</a:t>
            </a:r>
            <a:r>
              <a:rPr lang="en-US" sz="1800" dirty="0" smtClean="0">
                <a:solidFill>
                  <a:schemeClr val="bg1"/>
                </a:solidFill>
              </a:rPr>
              <a:t>?</a:t>
            </a:r>
            <a:endParaRPr lang="en-US" sz="1800" dirty="0">
              <a:solidFill>
                <a:schemeClr val="bg1"/>
              </a:solidFill>
            </a:endParaRPr>
          </a:p>
        </p:txBody>
      </p:sp>
      <p:sp>
        <p:nvSpPr>
          <p:cNvPr id="7" name="Oval 6" descr="Ven Diagram right side"/>
          <p:cNvSpPr/>
          <p:nvPr/>
        </p:nvSpPr>
        <p:spPr>
          <a:xfrm>
            <a:off x="3853700" y="2007687"/>
            <a:ext cx="4250542" cy="3900132"/>
          </a:xfrm>
          <a:prstGeom prst="ellips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96873" y="2555120"/>
            <a:ext cx="2223894" cy="2677656"/>
          </a:xfrm>
          <a:prstGeom prst="rect">
            <a:avLst/>
          </a:prstGeom>
          <a:noFill/>
        </p:spPr>
        <p:txBody>
          <a:bodyPr wrap="square" rtlCol="0">
            <a:spAutoFit/>
          </a:bodyPr>
          <a:lstStyle/>
          <a:p>
            <a:r>
              <a:rPr lang="en-US" sz="1800" b="1" dirty="0">
                <a:solidFill>
                  <a:schemeClr val="bg1"/>
                </a:solidFill>
              </a:rPr>
              <a:t>General </a:t>
            </a:r>
            <a:r>
              <a:rPr lang="en-US" sz="1800" b="1" dirty="0" smtClean="0">
                <a:solidFill>
                  <a:schemeClr val="bg1"/>
                </a:solidFill>
              </a:rPr>
              <a:t>educators: </a:t>
            </a:r>
          </a:p>
          <a:p>
            <a:r>
              <a:rPr lang="en-US" sz="1800" dirty="0" smtClean="0">
                <a:solidFill>
                  <a:schemeClr val="bg1"/>
                </a:solidFill>
              </a:rPr>
              <a:t>We </a:t>
            </a:r>
            <a:r>
              <a:rPr lang="en-US" sz="1800" dirty="0">
                <a:solidFill>
                  <a:schemeClr val="bg1"/>
                </a:solidFill>
              </a:rPr>
              <a:t>need EBPs to help our lowest performing </a:t>
            </a:r>
            <a:r>
              <a:rPr lang="en-US" sz="1800" dirty="0" smtClean="0">
                <a:solidFill>
                  <a:schemeClr val="bg1"/>
                </a:solidFill>
              </a:rPr>
              <a:t>schools! What </a:t>
            </a:r>
            <a:r>
              <a:rPr lang="en-US" sz="1800" dirty="0">
                <a:solidFill>
                  <a:schemeClr val="bg1"/>
                </a:solidFill>
              </a:rPr>
              <a:t>practices were studied with an RCT?</a:t>
            </a:r>
          </a:p>
          <a:p>
            <a:pPr lvl="1"/>
            <a:endParaRPr lang="en-US" dirty="0"/>
          </a:p>
        </p:txBody>
      </p:sp>
      <p:sp>
        <p:nvSpPr>
          <p:cNvPr id="10" name="Oval 9" descr="Ven Diagram Middle"/>
          <p:cNvSpPr/>
          <p:nvPr/>
        </p:nvSpPr>
        <p:spPr>
          <a:xfrm>
            <a:off x="3855392" y="2555120"/>
            <a:ext cx="1401887" cy="2780042"/>
          </a:xfrm>
          <a:prstGeom prst="ellipse">
            <a:avLst/>
          </a:prstGeom>
          <a:solidFill>
            <a:srgbClr val="AF61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21110" y="2884895"/>
            <a:ext cx="1552225" cy="2031325"/>
          </a:xfrm>
          <a:prstGeom prst="rect">
            <a:avLst/>
          </a:prstGeom>
          <a:noFill/>
        </p:spPr>
        <p:txBody>
          <a:bodyPr wrap="square" rtlCol="0">
            <a:spAutoFit/>
          </a:bodyPr>
          <a:lstStyle/>
          <a:p>
            <a:r>
              <a:rPr lang="en-US" sz="1800" b="1" dirty="0" smtClean="0">
                <a:solidFill>
                  <a:schemeClr val="bg1"/>
                </a:solidFill>
              </a:rPr>
              <a:t>Common </a:t>
            </a:r>
          </a:p>
          <a:p>
            <a:r>
              <a:rPr lang="en-US" sz="1800" b="1" dirty="0" smtClean="0">
                <a:solidFill>
                  <a:schemeClr val="bg1"/>
                </a:solidFill>
              </a:rPr>
              <a:t>aim</a:t>
            </a:r>
            <a:r>
              <a:rPr lang="en-US" sz="1800" b="1" dirty="0">
                <a:solidFill>
                  <a:schemeClr val="bg1"/>
                </a:solidFill>
              </a:rPr>
              <a:t>: </a:t>
            </a:r>
            <a:r>
              <a:rPr lang="en-US" sz="1800" b="1" dirty="0" smtClean="0">
                <a:solidFill>
                  <a:schemeClr val="bg1"/>
                </a:solidFill>
              </a:rPr>
              <a:t>    </a:t>
            </a:r>
            <a:r>
              <a:rPr lang="en-US" sz="1800" dirty="0" smtClean="0">
                <a:solidFill>
                  <a:schemeClr val="bg1"/>
                </a:solidFill>
              </a:rPr>
              <a:t>Implement practices </a:t>
            </a:r>
            <a:r>
              <a:rPr lang="en-US" sz="1800" dirty="0">
                <a:solidFill>
                  <a:schemeClr val="bg1"/>
                </a:solidFill>
              </a:rPr>
              <a:t>to help lowest achieving </a:t>
            </a:r>
            <a:r>
              <a:rPr lang="en-US" sz="1800" dirty="0" smtClean="0">
                <a:solidFill>
                  <a:schemeClr val="bg1"/>
                </a:solidFill>
              </a:rPr>
              <a:t>students</a:t>
            </a:r>
            <a:endParaRPr lang="en-US" sz="1800" dirty="0">
              <a:solidFill>
                <a:schemeClr val="bg1"/>
              </a:solidFill>
            </a:endParaRPr>
          </a:p>
        </p:txBody>
      </p:sp>
    </p:spTree>
    <p:extLst>
      <p:ext uri="{BB962C8B-B14F-4D97-AF65-F5344CB8AC3E}">
        <p14:creationId xmlns:p14="http://schemas.microsoft.com/office/powerpoint/2010/main" val="31595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fld id="{F3477EC8-074D-41C4-94AE-E9EA7CEEA348}" type="slidenum">
              <a:rPr lang="en-US" smtClean="0"/>
              <a:pPr algn="r"/>
              <a:t>16</a:t>
            </a:fld>
            <a:endParaRPr lang="en-US" dirty="0"/>
          </a:p>
        </p:txBody>
      </p:sp>
      <p:sp>
        <p:nvSpPr>
          <p:cNvPr id="3" name="Title 2"/>
          <p:cNvSpPr>
            <a:spLocks noGrp="1"/>
          </p:cNvSpPr>
          <p:nvPr>
            <p:ph type="title"/>
          </p:nvPr>
        </p:nvSpPr>
        <p:spPr>
          <a:xfrm>
            <a:off x="237744" y="1950719"/>
            <a:ext cx="8674481" cy="301689"/>
          </a:xfrm>
        </p:spPr>
        <p:txBody>
          <a:bodyPr>
            <a:noAutofit/>
          </a:bodyPr>
          <a:lstStyle/>
          <a:p>
            <a:r>
              <a:rPr lang="en-US" sz="3200" dirty="0" smtClean="0"/>
              <a:t>Could MTSS help provide an organizational framework for communicating about the evidence base?</a:t>
            </a:r>
            <a:endParaRPr lang="en-US" sz="3200" dirty="0"/>
          </a:p>
        </p:txBody>
      </p:sp>
      <p:sp>
        <p:nvSpPr>
          <p:cNvPr id="11" name="AutoShape 3" descr="MTSS triangle"/>
          <p:cNvSpPr>
            <a:spLocks noChangeArrowheads="1"/>
          </p:cNvSpPr>
          <p:nvPr/>
        </p:nvSpPr>
        <p:spPr bwMode="auto">
          <a:xfrm>
            <a:off x="877613" y="2436761"/>
            <a:ext cx="2822028" cy="3436884"/>
          </a:xfrm>
          <a:prstGeom prst="triangle">
            <a:avLst>
              <a:gd name="adj" fmla="val 50000"/>
            </a:avLst>
          </a:prstGeom>
          <a:solidFill>
            <a:srgbClr val="339966"/>
          </a:solidFill>
          <a:ln w="9525">
            <a:solidFill>
              <a:srgbClr val="000000"/>
            </a:solidFill>
            <a:miter lim="800000"/>
            <a:headEnd/>
            <a:tailEnd/>
          </a:ln>
        </p:spPr>
        <p:txBody>
          <a:bodyPr wrap="none" anchor="ctr"/>
          <a:lstStyle/>
          <a:p>
            <a:endParaRPr lang="en-US" dirty="0"/>
          </a:p>
        </p:txBody>
      </p:sp>
      <p:sp>
        <p:nvSpPr>
          <p:cNvPr id="12" name="AutoShape 4" descr="Tier 2 Triangle"/>
          <p:cNvSpPr>
            <a:spLocks noChangeArrowheads="1"/>
          </p:cNvSpPr>
          <p:nvPr/>
        </p:nvSpPr>
        <p:spPr bwMode="auto">
          <a:xfrm>
            <a:off x="1696106" y="2436762"/>
            <a:ext cx="1185042" cy="1425790"/>
          </a:xfrm>
          <a:prstGeom prst="triangle">
            <a:avLst>
              <a:gd name="adj" fmla="val 50000"/>
            </a:avLst>
          </a:prstGeom>
          <a:solidFill>
            <a:srgbClr val="FFFF00"/>
          </a:solidFill>
          <a:ln w="9525">
            <a:solidFill>
              <a:srgbClr val="000000"/>
            </a:solidFill>
            <a:miter lim="800000"/>
            <a:headEnd/>
            <a:tailEnd/>
          </a:ln>
        </p:spPr>
        <p:txBody>
          <a:bodyPr wrap="none" anchor="ctr"/>
          <a:lstStyle/>
          <a:p>
            <a:endParaRPr lang="en-US" dirty="0"/>
          </a:p>
        </p:txBody>
      </p:sp>
      <p:sp>
        <p:nvSpPr>
          <p:cNvPr id="13" name="AutoShape 5" descr="Tier three triangle"/>
          <p:cNvSpPr>
            <a:spLocks noChangeArrowheads="1"/>
          </p:cNvSpPr>
          <p:nvPr/>
        </p:nvSpPr>
        <p:spPr bwMode="auto">
          <a:xfrm>
            <a:off x="1990396" y="2433316"/>
            <a:ext cx="596462" cy="716341"/>
          </a:xfrm>
          <a:prstGeom prst="triangle">
            <a:avLst>
              <a:gd name="adj" fmla="val 50000"/>
            </a:avLst>
          </a:prstGeom>
          <a:solidFill>
            <a:srgbClr val="FF0000"/>
          </a:solidFill>
          <a:ln w="9525">
            <a:solidFill>
              <a:srgbClr val="000000"/>
            </a:solidFill>
            <a:miter lim="800000"/>
            <a:headEnd/>
            <a:tailEnd/>
          </a:ln>
        </p:spPr>
        <p:txBody>
          <a:bodyPr wrap="none" anchor="ctr"/>
          <a:lstStyle/>
          <a:p>
            <a:endParaRPr lang="en-US" b="1" dirty="0"/>
          </a:p>
        </p:txBody>
      </p:sp>
      <p:sp>
        <p:nvSpPr>
          <p:cNvPr id="2" name="TextBox 1"/>
          <p:cNvSpPr txBox="1"/>
          <p:nvPr/>
        </p:nvSpPr>
        <p:spPr>
          <a:xfrm>
            <a:off x="4322618" y="3140478"/>
            <a:ext cx="4177145" cy="2677656"/>
          </a:xfrm>
          <a:prstGeom prst="rect">
            <a:avLst/>
          </a:prstGeom>
          <a:noFill/>
        </p:spPr>
        <p:txBody>
          <a:bodyPr wrap="square" rtlCol="0">
            <a:spAutoFit/>
          </a:bodyPr>
          <a:lstStyle/>
          <a:p>
            <a:r>
              <a:rPr lang="en-US" dirty="0" smtClean="0"/>
              <a:t>In MTSS, the “practice” in “evidence-based practice” is different in each tier!</a:t>
            </a:r>
          </a:p>
          <a:p>
            <a:endParaRPr lang="en-US" dirty="0" smtClean="0"/>
          </a:p>
          <a:p>
            <a:r>
              <a:rPr lang="en-US" dirty="0" smtClean="0"/>
              <a:t>Wouldn’t this mean that criteria for evidence should differ too? </a:t>
            </a:r>
          </a:p>
        </p:txBody>
      </p:sp>
    </p:spTree>
    <p:extLst>
      <p:ext uri="{BB962C8B-B14F-4D97-AF65-F5344CB8AC3E}">
        <p14:creationId xmlns:p14="http://schemas.microsoft.com/office/powerpoint/2010/main" val="2463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Characteristics of Intervention Levels/Tiers</a:t>
            </a:r>
            <a:endParaRPr lang="en-US" dirty="0">
              <a:latin typeface="+mj-lt"/>
            </a:endParaRPr>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17</a:t>
            </a:fld>
            <a:endParaRPr dirty="0">
              <a:solidFill>
                <a:srgbClr val="FFFFFF">
                  <a:lumMod val="75000"/>
                </a:srgbClr>
              </a:solidFill>
            </a:endParaRPr>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noGrp="1"/>
          </p:cNvGraphicFramePr>
          <p:nvPr>
            <p:ph sz="half" idx="4294967295"/>
            <p:extLst/>
          </p:nvPr>
        </p:nvGraphicFramePr>
        <p:xfrm>
          <a:off x="681486" y="1927914"/>
          <a:ext cx="7940000" cy="4007409"/>
        </p:xfrm>
        <a:graphic>
          <a:graphicData uri="http://schemas.openxmlformats.org/drawingml/2006/table">
            <a:tbl>
              <a:tblPr firstRow="1" bandRow="1">
                <a:tableStyleId>{5C22544A-7EE6-4342-B048-85BDC9FD1C3A}</a:tableStyleId>
              </a:tblPr>
              <a:tblGrid>
                <a:gridCol w="1591869"/>
                <a:gridCol w="1960585"/>
                <a:gridCol w="2088449"/>
                <a:gridCol w="2299097"/>
              </a:tblGrid>
              <a:tr h="450322">
                <a:tc>
                  <a:txBody>
                    <a:bodyPr/>
                    <a:lstStyle/>
                    <a:p>
                      <a:endParaRPr lang="en-US" dirty="0"/>
                    </a:p>
                  </a:txBody>
                  <a:tcPr/>
                </a:tc>
                <a:tc>
                  <a:txBody>
                    <a:bodyPr/>
                    <a:lstStyle/>
                    <a:p>
                      <a:r>
                        <a:rPr lang="en-US" dirty="0" smtClean="0"/>
                        <a:t>Primary (T1)</a:t>
                      </a:r>
                      <a:endParaRPr lang="en-US" dirty="0"/>
                    </a:p>
                  </a:txBody>
                  <a:tcPr/>
                </a:tc>
                <a:tc>
                  <a:txBody>
                    <a:bodyPr/>
                    <a:lstStyle/>
                    <a:p>
                      <a:r>
                        <a:rPr lang="en-US" dirty="0" smtClean="0"/>
                        <a:t>Secondary (T2)</a:t>
                      </a:r>
                      <a:endParaRPr lang="en-US" dirty="0"/>
                    </a:p>
                  </a:txBody>
                  <a:tcPr/>
                </a:tc>
                <a:tc>
                  <a:txBody>
                    <a:bodyPr/>
                    <a:lstStyle/>
                    <a:p>
                      <a:r>
                        <a:rPr lang="en-US" dirty="0" smtClean="0"/>
                        <a:t>Intensive (T3) </a:t>
                      </a:r>
                      <a:endParaRPr lang="en-US" dirty="0"/>
                    </a:p>
                  </a:txBody>
                  <a:tcPr/>
                </a:tc>
              </a:tr>
              <a:tr h="882524">
                <a:tc>
                  <a:txBody>
                    <a:bodyPr/>
                    <a:lstStyle/>
                    <a:p>
                      <a:r>
                        <a:rPr lang="en-US" b="1" dirty="0" smtClean="0">
                          <a:solidFill>
                            <a:schemeClr val="bg1"/>
                          </a:solidFill>
                        </a:rPr>
                        <a:t>Instruction/</a:t>
                      </a:r>
                    </a:p>
                    <a:p>
                      <a:r>
                        <a:rPr lang="en-US" b="1" dirty="0" smtClean="0">
                          <a:solidFill>
                            <a:schemeClr val="bg1"/>
                          </a:solidFill>
                        </a:rPr>
                        <a:t>Intervention</a:t>
                      </a:r>
                      <a:r>
                        <a:rPr lang="en-US" b="1" baseline="0" dirty="0" smtClean="0">
                          <a:solidFill>
                            <a:schemeClr val="bg1"/>
                          </a:solidFill>
                        </a:rPr>
                        <a:t> Approach</a:t>
                      </a:r>
                      <a:endParaRPr lang="en-US" b="1" dirty="0">
                        <a:solidFill>
                          <a:schemeClr val="bg1"/>
                        </a:solidFill>
                      </a:endParaRPr>
                    </a:p>
                  </a:txBody>
                  <a:tcPr>
                    <a:solidFill>
                      <a:schemeClr val="tx2"/>
                    </a:solidFill>
                  </a:tcPr>
                </a:tc>
                <a:tc>
                  <a:txBody>
                    <a:bodyPr/>
                    <a:lstStyle/>
                    <a:p>
                      <a:r>
                        <a:rPr lang="en-US" b="1" dirty="0" smtClean="0"/>
                        <a:t>Comprehensive</a:t>
                      </a:r>
                      <a:r>
                        <a:rPr lang="en-US" b="1" baseline="0" dirty="0" smtClean="0"/>
                        <a:t> </a:t>
                      </a:r>
                      <a:r>
                        <a:rPr lang="en-US" baseline="0" dirty="0" smtClean="0"/>
                        <a:t>research-based curriculum</a:t>
                      </a:r>
                      <a:endParaRPr lang="en-US" dirty="0"/>
                    </a:p>
                  </a:txBody>
                  <a:tcPr/>
                </a:tc>
                <a:tc>
                  <a:txBody>
                    <a:bodyPr/>
                    <a:lstStyle/>
                    <a:p>
                      <a:r>
                        <a:rPr lang="en-US" b="1" dirty="0" smtClean="0"/>
                        <a:t>Standardized</a:t>
                      </a:r>
                      <a:r>
                        <a:rPr lang="en-US" dirty="0" smtClean="0"/>
                        <a:t>, targeted</a:t>
                      </a:r>
                      <a:r>
                        <a:rPr lang="en-US" baseline="0" dirty="0" smtClean="0"/>
                        <a:t> </a:t>
                      </a:r>
                      <a:r>
                        <a:rPr lang="en-US" dirty="0" smtClean="0"/>
                        <a:t>small-group instruction</a:t>
                      </a:r>
                      <a:endParaRPr lang="en-US" dirty="0"/>
                    </a:p>
                  </a:txBody>
                  <a:tcPr/>
                </a:tc>
                <a:tc>
                  <a:txBody>
                    <a:bodyPr/>
                    <a:lstStyle/>
                    <a:p>
                      <a:r>
                        <a:rPr lang="en-US" dirty="0" smtClean="0"/>
                        <a:t>I</a:t>
                      </a:r>
                      <a:r>
                        <a:rPr lang="en-US" b="1" dirty="0" smtClean="0"/>
                        <a:t>ndividualized</a:t>
                      </a:r>
                      <a:r>
                        <a:rPr lang="en-US" dirty="0" smtClean="0"/>
                        <a:t>,</a:t>
                      </a:r>
                      <a:r>
                        <a:rPr lang="en-US" baseline="0" dirty="0" smtClean="0"/>
                        <a:t> based on student data </a:t>
                      </a:r>
                      <a:endParaRPr lang="en-US" dirty="0"/>
                    </a:p>
                  </a:txBody>
                  <a:tcPr/>
                </a:tc>
              </a:tr>
              <a:tr h="882524">
                <a:tc>
                  <a:txBody>
                    <a:bodyPr/>
                    <a:lstStyle/>
                    <a:p>
                      <a:r>
                        <a:rPr lang="en-US" b="1" dirty="0" smtClean="0">
                          <a:solidFill>
                            <a:schemeClr val="bg1"/>
                          </a:solidFill>
                        </a:rPr>
                        <a:t>Group</a:t>
                      </a:r>
                      <a:r>
                        <a:rPr lang="en-US" b="1" baseline="0" dirty="0" smtClean="0">
                          <a:solidFill>
                            <a:schemeClr val="bg1"/>
                          </a:solidFill>
                        </a:rPr>
                        <a:t> Size </a:t>
                      </a:r>
                      <a:endParaRPr lang="en-US" b="1" dirty="0">
                        <a:solidFill>
                          <a:schemeClr val="bg1"/>
                        </a:solidFill>
                      </a:endParaRPr>
                    </a:p>
                  </a:txBody>
                  <a:tcPr>
                    <a:solidFill>
                      <a:schemeClr val="tx2"/>
                    </a:solidFill>
                  </a:tcPr>
                </a:tc>
                <a:tc>
                  <a:txBody>
                    <a:bodyPr/>
                    <a:lstStyle/>
                    <a:p>
                      <a:r>
                        <a:rPr lang="en-US" dirty="0" smtClean="0"/>
                        <a:t>Class-wide</a:t>
                      </a:r>
                      <a:r>
                        <a:rPr lang="en-US" baseline="0" dirty="0" smtClean="0"/>
                        <a:t> (with some small group instruction)</a:t>
                      </a:r>
                      <a:endParaRPr lang="en-US" dirty="0"/>
                    </a:p>
                  </a:txBody>
                  <a:tcPr/>
                </a:tc>
                <a:tc>
                  <a:txBody>
                    <a:bodyPr/>
                    <a:lstStyle/>
                    <a:p>
                      <a:r>
                        <a:rPr lang="en-US" dirty="0" smtClean="0"/>
                        <a:t>3</a:t>
                      </a:r>
                      <a:r>
                        <a:rPr lang="en-US" dirty="0" smtClean="0">
                          <a:latin typeface="Calibri"/>
                        </a:rPr>
                        <a:t>–</a:t>
                      </a:r>
                      <a:r>
                        <a:rPr lang="en-US" dirty="0" smtClean="0"/>
                        <a:t>7</a:t>
                      </a:r>
                      <a:r>
                        <a:rPr lang="en-US" baseline="0" dirty="0" smtClean="0"/>
                        <a:t> students</a:t>
                      </a:r>
                      <a:endParaRPr lang="en-US" dirty="0"/>
                    </a:p>
                  </a:txBody>
                  <a:tcPr/>
                </a:tc>
                <a:tc>
                  <a:txBody>
                    <a:bodyPr/>
                    <a:lstStyle/>
                    <a:p>
                      <a:r>
                        <a:rPr lang="en-US" dirty="0" smtClean="0"/>
                        <a:t>No more than 3 students (ideally) </a:t>
                      </a:r>
                      <a:endParaRPr lang="en-US" dirty="0"/>
                    </a:p>
                  </a:txBody>
                  <a:tcPr/>
                </a:tc>
              </a:tr>
              <a:tr h="617767">
                <a:tc>
                  <a:txBody>
                    <a:bodyPr/>
                    <a:lstStyle/>
                    <a:p>
                      <a:r>
                        <a:rPr lang="en-US" b="1" dirty="0" smtClean="0">
                          <a:solidFill>
                            <a:schemeClr val="bg1"/>
                          </a:solidFill>
                        </a:rPr>
                        <a:t>Monitor</a:t>
                      </a:r>
                      <a:r>
                        <a:rPr lang="en-US" b="1" baseline="0" dirty="0" smtClean="0">
                          <a:solidFill>
                            <a:schemeClr val="bg1"/>
                          </a:solidFill>
                        </a:rPr>
                        <a:t> Progress</a:t>
                      </a:r>
                      <a:endParaRPr lang="en-US" b="1" dirty="0">
                        <a:solidFill>
                          <a:schemeClr val="bg1"/>
                        </a:solidFill>
                      </a:endParaRPr>
                    </a:p>
                  </a:txBody>
                  <a:tcPr>
                    <a:solidFill>
                      <a:schemeClr val="tx2"/>
                    </a:solidFill>
                  </a:tcPr>
                </a:tc>
                <a:tc>
                  <a:txBody>
                    <a:bodyPr/>
                    <a:lstStyle/>
                    <a:p>
                      <a:r>
                        <a:rPr lang="en-US" dirty="0" smtClean="0"/>
                        <a:t>1x per term</a:t>
                      </a:r>
                      <a:endParaRPr lang="en-US" dirty="0"/>
                    </a:p>
                  </a:txBody>
                  <a:tcPr/>
                </a:tc>
                <a:tc>
                  <a:txBody>
                    <a:bodyPr/>
                    <a:lstStyle/>
                    <a:p>
                      <a:r>
                        <a:rPr lang="en-US" dirty="0" smtClean="0"/>
                        <a:t>At least</a:t>
                      </a:r>
                      <a:r>
                        <a:rPr lang="en-US" baseline="0" dirty="0" smtClean="0"/>
                        <a:t> 1x per month</a:t>
                      </a:r>
                      <a:endParaRPr lang="en-US" dirty="0"/>
                    </a:p>
                  </a:txBody>
                  <a:tcPr/>
                </a:tc>
                <a:tc>
                  <a:txBody>
                    <a:bodyPr/>
                    <a:lstStyle/>
                    <a:p>
                      <a:r>
                        <a:rPr lang="en-US" dirty="0" smtClean="0"/>
                        <a:t>Weekly</a:t>
                      </a:r>
                      <a:endParaRPr lang="en-US" dirty="0"/>
                    </a:p>
                  </a:txBody>
                  <a:tcPr/>
                </a:tc>
              </a:tr>
              <a:tr h="1088207">
                <a:tc>
                  <a:txBody>
                    <a:bodyPr/>
                    <a:lstStyle/>
                    <a:p>
                      <a:r>
                        <a:rPr lang="en-US" b="1" dirty="0" smtClean="0">
                          <a:solidFill>
                            <a:schemeClr val="bg1"/>
                          </a:solidFill>
                        </a:rPr>
                        <a:t>Population</a:t>
                      </a:r>
                      <a:r>
                        <a:rPr lang="en-US" b="1" baseline="0" dirty="0" smtClean="0">
                          <a:solidFill>
                            <a:schemeClr val="bg1"/>
                          </a:solidFill>
                        </a:rPr>
                        <a:t> Served</a:t>
                      </a:r>
                      <a:endParaRPr lang="en-US" b="1" dirty="0">
                        <a:solidFill>
                          <a:schemeClr val="bg1"/>
                        </a:solidFill>
                      </a:endParaRPr>
                    </a:p>
                  </a:txBody>
                  <a:tcPr>
                    <a:solidFill>
                      <a:schemeClr val="tx2"/>
                    </a:solidFill>
                  </a:tcPr>
                </a:tc>
                <a:tc>
                  <a:txBody>
                    <a:bodyPr/>
                    <a:lstStyle/>
                    <a:p>
                      <a:r>
                        <a:rPr lang="en-US" dirty="0" smtClean="0"/>
                        <a:t>All</a:t>
                      </a:r>
                      <a:r>
                        <a:rPr lang="en-US" baseline="0" dirty="0" smtClean="0"/>
                        <a:t> students</a:t>
                      </a:r>
                      <a:endParaRPr lang="en-US" dirty="0"/>
                    </a:p>
                  </a:txBody>
                  <a:tcPr/>
                </a:tc>
                <a:tc>
                  <a:txBody>
                    <a:bodyPr/>
                    <a:lstStyle/>
                    <a:p>
                      <a:r>
                        <a:rPr lang="en-US" dirty="0" smtClean="0"/>
                        <a:t>At-risk students</a:t>
                      </a:r>
                      <a:r>
                        <a:rPr lang="en-US" baseline="0" dirty="0" smtClean="0"/>
                        <a:t> </a:t>
                      </a:r>
                      <a:endParaRPr lang="en-US" dirty="0"/>
                    </a:p>
                  </a:txBody>
                  <a:tcPr/>
                </a:tc>
                <a:tc>
                  <a:txBody>
                    <a:bodyPr/>
                    <a:lstStyle/>
                    <a:p>
                      <a:r>
                        <a:rPr lang="en-US" dirty="0" smtClean="0"/>
                        <a:t>Students with significant</a:t>
                      </a:r>
                      <a:r>
                        <a:rPr lang="en-US" baseline="0" dirty="0" smtClean="0"/>
                        <a:t> &amp; persistent needs</a:t>
                      </a:r>
                      <a:endParaRPr lang="en-US" dirty="0"/>
                    </a:p>
                  </a:txBody>
                  <a:tcPr/>
                </a:tc>
              </a:tr>
            </a:tbl>
          </a:graphicData>
        </a:graphic>
      </p:graphicFrame>
    </p:spTree>
    <p:extLst>
      <p:ext uri="{BB962C8B-B14F-4D97-AF65-F5344CB8AC3E}">
        <p14:creationId xmlns:p14="http://schemas.microsoft.com/office/powerpoint/2010/main" val="1352362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 evidence of effectiveness at each level?</a:t>
            </a:r>
            <a:endParaRPr lang="en-US" dirty="0"/>
          </a:p>
        </p:txBody>
      </p:sp>
      <p:sp>
        <p:nvSpPr>
          <p:cNvPr id="3" name="Slide Number Placeholder 2"/>
          <p:cNvSpPr>
            <a:spLocks noGrp="1"/>
          </p:cNvSpPr>
          <p:nvPr>
            <p:ph type="sldNum" sz="quarter" idx="10"/>
          </p:nvPr>
        </p:nvSpPr>
        <p:spPr/>
        <p:txBody>
          <a:bodyPr/>
          <a:lstStyle/>
          <a:p>
            <a:fld id="{B094D1B2-26D5-48CC-9B16-6583E954EFA6}" type="slidenum">
              <a:rPr lang="en-US" smtClean="0">
                <a:solidFill>
                  <a:srgbClr val="FFFFFF">
                    <a:lumMod val="75000"/>
                  </a:srgbClr>
                </a:solidFill>
              </a:rPr>
              <a:pPr/>
              <a:t>18</a:t>
            </a:fld>
            <a:endParaRPr lang="en-US" dirty="0">
              <a:solidFill>
                <a:srgbClr val="FFFFFF">
                  <a:lumMod val="75000"/>
                </a:srgbClr>
              </a:solidFill>
            </a:endParaRPr>
          </a:p>
        </p:txBody>
      </p:sp>
      <p:pic>
        <p:nvPicPr>
          <p:cNvPr id="4" name="Picture 3" descr="A picture of a detectiv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9322" y="2191407"/>
            <a:ext cx="3532086" cy="3549439"/>
          </a:xfrm>
          <a:prstGeom prst="rect">
            <a:avLst/>
          </a:prstGeom>
        </p:spPr>
      </p:pic>
    </p:spTree>
    <p:extLst>
      <p:ext uri="{BB962C8B-B14F-4D97-AF65-F5344CB8AC3E}">
        <p14:creationId xmlns:p14="http://schemas.microsoft.com/office/powerpoint/2010/main" val="436360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Role of Evidence			</a:t>
            </a:r>
            <a:endParaRPr lang="en-US" dirty="0">
              <a:latin typeface="+mj-lt"/>
            </a:endParaRPr>
          </a:p>
        </p:txBody>
      </p:sp>
      <p:sp>
        <p:nvSpPr>
          <p:cNvPr id="4" name="Slide Number Placeholder 3"/>
          <p:cNvSpPr>
            <a:spLocks noGrp="1"/>
          </p:cNvSpPr>
          <p:nvPr>
            <p:ph type="sldNum" sz="quarter" idx="10"/>
          </p:nvPr>
        </p:nvSpPr>
        <p:spPr/>
        <p:txBody>
          <a:bodyPr/>
          <a:lstStyle/>
          <a:p>
            <a:fld id="{4DBB3109-6B36-4C42-ABE5-993D6B0A452A}" type="slidenum">
              <a:rPr>
                <a:solidFill>
                  <a:srgbClr val="FFFFFF">
                    <a:lumMod val="75000"/>
                  </a:srgbClr>
                </a:solidFill>
              </a:rPr>
              <a:pPr/>
              <a:t>19</a:t>
            </a:fld>
            <a:endParaRPr dirty="0">
              <a:solidFill>
                <a:srgbClr val="FFFFFF">
                  <a:lumMod val="75000"/>
                </a:srgbClr>
              </a:solidFill>
            </a:endParaRPr>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noGrp="1"/>
          </p:cNvGraphicFramePr>
          <p:nvPr>
            <p:ph sz="half" idx="4294967295"/>
            <p:extLst/>
          </p:nvPr>
        </p:nvGraphicFramePr>
        <p:xfrm>
          <a:off x="681485" y="1879787"/>
          <a:ext cx="8230739" cy="4070960"/>
        </p:xfrm>
        <a:graphic>
          <a:graphicData uri="http://schemas.openxmlformats.org/drawingml/2006/table">
            <a:tbl>
              <a:tblPr firstRow="1" bandRow="1">
                <a:tableStyleId>{5C22544A-7EE6-4342-B048-85BDC9FD1C3A}</a:tableStyleId>
              </a:tblPr>
              <a:tblGrid>
                <a:gridCol w="1650158"/>
                <a:gridCol w="1986685"/>
                <a:gridCol w="2037240"/>
                <a:gridCol w="2556656"/>
              </a:tblGrid>
              <a:tr h="696670">
                <a:tc>
                  <a:txBody>
                    <a:bodyPr/>
                    <a:lstStyle/>
                    <a:p>
                      <a:endParaRPr lang="en-US" dirty="0"/>
                    </a:p>
                  </a:txBody>
                  <a:tcPr/>
                </a:tc>
                <a:tc>
                  <a:txBody>
                    <a:bodyPr/>
                    <a:lstStyle/>
                    <a:p>
                      <a:r>
                        <a:rPr lang="en-US" dirty="0" smtClean="0"/>
                        <a:t>Primary (T1)</a:t>
                      </a:r>
                      <a:endParaRPr lang="en-US" dirty="0"/>
                    </a:p>
                  </a:txBody>
                  <a:tcPr/>
                </a:tc>
                <a:tc>
                  <a:txBody>
                    <a:bodyPr/>
                    <a:lstStyle/>
                    <a:p>
                      <a:r>
                        <a:rPr lang="en-US" dirty="0" smtClean="0"/>
                        <a:t>Secondary (T2)</a:t>
                      </a:r>
                      <a:endParaRPr lang="en-US" dirty="0"/>
                    </a:p>
                  </a:txBody>
                  <a:tcPr/>
                </a:tc>
                <a:tc>
                  <a:txBody>
                    <a:bodyPr/>
                    <a:lstStyle/>
                    <a:p>
                      <a:r>
                        <a:rPr lang="en-US" dirty="0" smtClean="0"/>
                        <a:t>Intensive (T3) </a:t>
                      </a:r>
                      <a:endParaRPr lang="en-US" dirty="0"/>
                    </a:p>
                  </a:txBody>
                  <a:tcPr/>
                </a:tc>
              </a:tr>
              <a:tr h="951130">
                <a:tc>
                  <a:txBody>
                    <a:bodyPr/>
                    <a:lstStyle/>
                    <a:p>
                      <a:r>
                        <a:rPr lang="en-US" sz="1700" b="1" dirty="0" smtClean="0">
                          <a:solidFill>
                            <a:schemeClr val="bg1"/>
                          </a:solidFill>
                        </a:rPr>
                        <a:t>Instruction/</a:t>
                      </a:r>
                    </a:p>
                    <a:p>
                      <a:r>
                        <a:rPr lang="en-US" sz="1700" b="1" dirty="0" smtClean="0">
                          <a:solidFill>
                            <a:schemeClr val="bg1"/>
                          </a:solidFill>
                        </a:rPr>
                        <a:t>Intervention</a:t>
                      </a:r>
                      <a:r>
                        <a:rPr lang="en-US" sz="1700" b="1" baseline="0" dirty="0" smtClean="0">
                          <a:solidFill>
                            <a:schemeClr val="bg1"/>
                          </a:solidFill>
                        </a:rPr>
                        <a:t> Approach</a:t>
                      </a:r>
                      <a:endParaRPr lang="en-US" sz="1700" b="1" dirty="0">
                        <a:solidFill>
                          <a:schemeClr val="bg1"/>
                        </a:solidFill>
                      </a:endParaRPr>
                    </a:p>
                  </a:txBody>
                  <a:tcPr>
                    <a:solidFill>
                      <a:schemeClr val="tx2"/>
                    </a:solidFill>
                  </a:tcPr>
                </a:tc>
                <a:tc>
                  <a:txBody>
                    <a:bodyPr/>
                    <a:lstStyle/>
                    <a:p>
                      <a:r>
                        <a:rPr lang="en-US" sz="1700" b="1" dirty="0" smtClean="0"/>
                        <a:t>Comprehensive</a:t>
                      </a:r>
                      <a:r>
                        <a:rPr lang="en-US" sz="1700" b="1" baseline="0" dirty="0" smtClean="0"/>
                        <a:t> </a:t>
                      </a:r>
                      <a:r>
                        <a:rPr lang="en-US" sz="1700" baseline="0" dirty="0" smtClean="0"/>
                        <a:t>research-based curriculum</a:t>
                      </a:r>
                      <a:endParaRPr lang="en-US" sz="1700" dirty="0"/>
                    </a:p>
                  </a:txBody>
                  <a:tcPr/>
                </a:tc>
                <a:tc>
                  <a:txBody>
                    <a:bodyPr/>
                    <a:lstStyle/>
                    <a:p>
                      <a:r>
                        <a:rPr lang="en-US" sz="1700" b="1" dirty="0" smtClean="0"/>
                        <a:t>Standardized</a:t>
                      </a:r>
                      <a:r>
                        <a:rPr lang="en-US" sz="1700" dirty="0" smtClean="0"/>
                        <a:t>, targeted</a:t>
                      </a:r>
                      <a:r>
                        <a:rPr lang="en-US" sz="1700" baseline="0" dirty="0" smtClean="0"/>
                        <a:t> </a:t>
                      </a:r>
                      <a:r>
                        <a:rPr lang="en-US" sz="1700" dirty="0" smtClean="0"/>
                        <a:t>small-group instruction</a:t>
                      </a:r>
                      <a:endParaRPr lang="en-US" sz="1700" dirty="0"/>
                    </a:p>
                  </a:txBody>
                  <a:tcPr/>
                </a:tc>
                <a:tc>
                  <a:txBody>
                    <a:bodyPr/>
                    <a:lstStyle/>
                    <a:p>
                      <a:r>
                        <a:rPr lang="en-US" sz="1700" dirty="0" smtClean="0"/>
                        <a:t>I</a:t>
                      </a:r>
                      <a:r>
                        <a:rPr lang="en-US" sz="1700" b="1" dirty="0" smtClean="0"/>
                        <a:t>ndividualized</a:t>
                      </a:r>
                      <a:r>
                        <a:rPr lang="en-US" sz="1700" dirty="0" smtClean="0"/>
                        <a:t>,</a:t>
                      </a:r>
                      <a:r>
                        <a:rPr lang="en-US" sz="1700" baseline="0" dirty="0" smtClean="0"/>
                        <a:t> based on student data </a:t>
                      </a:r>
                      <a:endParaRPr lang="en-US" sz="1700" dirty="0"/>
                    </a:p>
                  </a:txBody>
                  <a:tcPr/>
                </a:tc>
              </a:tr>
              <a:tr h="1365308">
                <a:tc>
                  <a:txBody>
                    <a:bodyPr/>
                    <a:lstStyle/>
                    <a:p>
                      <a:r>
                        <a:rPr lang="en-US" sz="1700" b="1" dirty="0" smtClean="0">
                          <a:solidFill>
                            <a:schemeClr val="bg1"/>
                          </a:solidFill>
                        </a:rPr>
                        <a:t>Evidence?</a:t>
                      </a:r>
                      <a:endParaRPr lang="en-US" sz="1700" b="1" dirty="0">
                        <a:solidFill>
                          <a:schemeClr val="bg1"/>
                        </a:solidFill>
                      </a:endParaRPr>
                    </a:p>
                  </a:txBody>
                  <a:tcPr>
                    <a:solidFill>
                      <a:schemeClr val="tx2"/>
                    </a:solidFill>
                  </a:tcPr>
                </a:tc>
                <a:tc>
                  <a:txBody>
                    <a:bodyPr/>
                    <a:lstStyle/>
                    <a:p>
                      <a:pPr marL="0" indent="0">
                        <a:buFont typeface="Arial" panose="020B0604020202020204" pitchFamily="34" charset="0"/>
                        <a:buNone/>
                      </a:pPr>
                      <a:r>
                        <a:rPr lang="en-US" sz="1700" dirty="0" smtClean="0"/>
                        <a:t>Comprehensive</a:t>
                      </a:r>
                      <a:r>
                        <a:rPr lang="en-US" sz="1700" baseline="0" dirty="0" smtClean="0"/>
                        <a:t> coverage of critical content </a:t>
                      </a:r>
                    </a:p>
                    <a:p>
                      <a:pPr marL="0" indent="0">
                        <a:buFont typeface="Arial" panose="020B0604020202020204" pitchFamily="34" charset="0"/>
                        <a:buNone/>
                      </a:pPr>
                      <a:endParaRPr lang="en-US" sz="1700" baseline="0" dirty="0" smtClean="0"/>
                    </a:p>
                    <a:p>
                      <a:pPr marL="0" indent="0">
                        <a:buFont typeface="Arial" panose="020B0604020202020204" pitchFamily="34" charset="0"/>
                        <a:buNone/>
                      </a:pPr>
                      <a:r>
                        <a:rPr lang="en-US" sz="1700" baseline="0" dirty="0" smtClean="0"/>
                        <a:t>Instructional practices and strategies with evidence of efficacy </a:t>
                      </a:r>
                      <a:endParaRPr lang="en-US" sz="1700" dirty="0" smtClean="0"/>
                    </a:p>
                  </a:txBody>
                  <a:tcPr/>
                </a:tc>
                <a:tc>
                  <a:txBody>
                    <a:bodyPr/>
                    <a:lstStyle/>
                    <a:p>
                      <a:pPr marL="0" indent="0">
                        <a:buFont typeface="Arial" panose="020B0604020202020204" pitchFamily="34" charset="0"/>
                        <a:buNone/>
                      </a:pPr>
                      <a:r>
                        <a:rPr lang="en-US" sz="1700" dirty="0" smtClean="0"/>
                        <a:t>Intervention</a:t>
                      </a:r>
                      <a:r>
                        <a:rPr lang="en-US" sz="1700" baseline="0" dirty="0" smtClean="0"/>
                        <a:t> aligned to target skill(s)</a:t>
                      </a:r>
                      <a:endParaRPr lang="en-US" sz="1700" dirty="0" smtClean="0"/>
                    </a:p>
                    <a:p>
                      <a:pPr marL="0" indent="0">
                        <a:buFont typeface="Arial" panose="020B0604020202020204" pitchFamily="34" charset="0"/>
                        <a:buNone/>
                      </a:pPr>
                      <a:endParaRPr lang="en-US" sz="1700" dirty="0" smtClean="0"/>
                    </a:p>
                    <a:p>
                      <a:pPr marL="0" indent="0">
                        <a:buFont typeface="Arial" panose="020B0604020202020204" pitchFamily="34" charset="0"/>
                        <a:buNone/>
                      </a:pPr>
                      <a:r>
                        <a:rPr lang="en-US" sz="1700" dirty="0" smtClean="0"/>
                        <a:t>Standardized</a:t>
                      </a:r>
                      <a:r>
                        <a:rPr lang="en-US" sz="1700" baseline="0" dirty="0" smtClean="0"/>
                        <a:t> program with demonstrated efficacy </a:t>
                      </a:r>
                    </a:p>
                    <a:p>
                      <a:endParaRPr lang="en-US" sz="1700" dirty="0"/>
                    </a:p>
                  </a:txBody>
                  <a:tcPr/>
                </a:tc>
                <a:tc>
                  <a:txBody>
                    <a:bodyPr/>
                    <a:lstStyle/>
                    <a:p>
                      <a:pPr marL="0" indent="0">
                        <a:buFont typeface="Arial" panose="020B0604020202020204" pitchFamily="34" charset="0"/>
                        <a:buNone/>
                      </a:pPr>
                      <a:r>
                        <a:rPr lang="en-US" sz="1700" dirty="0" smtClean="0"/>
                        <a:t>Individualization of intervention, embedding instructional strategies and supports based on student data </a:t>
                      </a:r>
                    </a:p>
                    <a:p>
                      <a:pPr marL="0" indent="0">
                        <a:buFont typeface="Arial" panose="020B0604020202020204" pitchFamily="34" charset="0"/>
                        <a:buNone/>
                      </a:pPr>
                      <a:endParaRPr lang="en-US" sz="1700" dirty="0" smtClean="0"/>
                    </a:p>
                    <a:p>
                      <a:pPr marL="0" indent="0">
                        <a:buFont typeface="Arial" panose="020B0604020202020204" pitchFamily="34" charset="0"/>
                        <a:buNone/>
                      </a:pPr>
                      <a:r>
                        <a:rPr lang="en-US" sz="1700" dirty="0" smtClean="0"/>
                        <a:t>Frequent</a:t>
                      </a:r>
                      <a:r>
                        <a:rPr lang="en-US" sz="1700" baseline="0" dirty="0" smtClean="0"/>
                        <a:t>, ongoing progress monitoring to determine impact</a:t>
                      </a:r>
                      <a:endParaRPr lang="en-US" sz="1700" dirty="0"/>
                    </a:p>
                  </a:txBody>
                  <a:tcPr/>
                </a:tc>
              </a:tr>
            </a:tbl>
          </a:graphicData>
        </a:graphic>
      </p:graphicFrame>
      <p:pic>
        <p:nvPicPr>
          <p:cNvPr id="5" name="Picture 4" descr="a picture of a detectiv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7581" y="467187"/>
            <a:ext cx="1392402" cy="1399243"/>
          </a:xfrm>
          <a:prstGeom prst="rect">
            <a:avLst/>
          </a:prstGeom>
        </p:spPr>
      </p:pic>
    </p:spTree>
    <p:extLst>
      <p:ext uri="{BB962C8B-B14F-4D97-AF65-F5344CB8AC3E}">
        <p14:creationId xmlns:p14="http://schemas.microsoft.com/office/powerpoint/2010/main" val="424703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2" y="2421931"/>
            <a:ext cx="8228413" cy="1538883"/>
          </a:xfrm>
        </p:spPr>
        <p:txBody>
          <a:bodyPr>
            <a:normAutofit fontScale="90000"/>
          </a:bodyPr>
          <a:lstStyle/>
          <a:p>
            <a:r>
              <a:rPr lang="en-US" dirty="0"/>
              <a:t>What Counts as Evidence? Making Decisions for Instruction and Intervention within a Multi-Tiered </a:t>
            </a:r>
            <a:r>
              <a:rPr lang="en-US" dirty="0" smtClean="0"/>
              <a:t>System </a:t>
            </a:r>
            <a:r>
              <a:rPr lang="en-US" dirty="0"/>
              <a:t>of Support</a:t>
            </a:r>
            <a:endParaRPr lang="en-US" dirty="0" smtClean="0"/>
          </a:p>
        </p:txBody>
      </p:sp>
      <p:sp>
        <p:nvSpPr>
          <p:cNvPr id="13" name="Text Placeholder 12"/>
          <p:cNvSpPr>
            <a:spLocks noGrp="1"/>
          </p:cNvSpPr>
          <p:nvPr>
            <p:ph type="body" sz="quarter" idx="15"/>
          </p:nvPr>
        </p:nvSpPr>
        <p:spPr/>
        <p:txBody>
          <a:bodyPr>
            <a:normAutofit fontScale="62500" lnSpcReduction="20000"/>
          </a:bodyPr>
          <a:lstStyle/>
          <a:p>
            <a:r>
              <a:rPr lang="en-US" i="1" dirty="0">
                <a:solidFill>
                  <a:schemeClr val="bg1"/>
                </a:solidFill>
              </a:rPr>
              <a:t>Allison </a:t>
            </a:r>
            <a:r>
              <a:rPr lang="en-US" i="1" dirty="0" err="1">
                <a:solidFill>
                  <a:schemeClr val="bg1"/>
                </a:solidFill>
              </a:rPr>
              <a:t>Gruner</a:t>
            </a:r>
            <a:r>
              <a:rPr lang="en-US" i="1" dirty="0">
                <a:solidFill>
                  <a:schemeClr val="bg1"/>
                </a:solidFill>
              </a:rPr>
              <a:t> </a:t>
            </a:r>
            <a:r>
              <a:rPr lang="en-US" i="1" dirty="0" smtClean="0">
                <a:solidFill>
                  <a:schemeClr val="bg1"/>
                </a:solidFill>
              </a:rPr>
              <a:t>Gandhi</a:t>
            </a:r>
          </a:p>
          <a:p>
            <a:r>
              <a:rPr lang="en-US" i="1" dirty="0">
                <a:solidFill>
                  <a:schemeClr val="bg1"/>
                </a:solidFill>
              </a:rPr>
              <a:t>Lynn Holdheide 			</a:t>
            </a:r>
          </a:p>
          <a:p>
            <a:r>
              <a:rPr lang="en-US" i="1" dirty="0">
                <a:solidFill>
                  <a:schemeClr val="bg1"/>
                </a:solidFill>
              </a:rPr>
              <a:t>Rebecca Zumeta Edmonds		</a:t>
            </a:r>
          </a:p>
          <a:p>
            <a:pPr lvl="1"/>
            <a:endParaRPr lang="en-US" dirty="0"/>
          </a:p>
        </p:txBody>
      </p:sp>
      <p:sp>
        <p:nvSpPr>
          <p:cNvPr id="15" name="Text Placeholder 14"/>
          <p:cNvSpPr>
            <a:spLocks noGrp="1"/>
          </p:cNvSpPr>
          <p:nvPr>
            <p:ph type="body" sz="quarter" idx="18"/>
          </p:nvPr>
        </p:nvSpPr>
        <p:spPr>
          <a:xfrm>
            <a:off x="8027367" y="5940502"/>
            <a:ext cx="884858" cy="153888"/>
          </a:xfrm>
        </p:spPr>
        <p:txBody>
          <a:bodyPr/>
          <a:lstStyle/>
          <a:p>
            <a:r>
              <a:rPr lang="en-US" dirty="0" smtClean="0"/>
              <a:t>March 10, 2016</a:t>
            </a:r>
            <a:endParaRPr lang="en-US" dirty="0"/>
          </a:p>
        </p:txBody>
      </p:sp>
      <p:sp>
        <p:nvSpPr>
          <p:cNvPr id="16" name="Text Placeholder 15"/>
          <p:cNvSpPr>
            <a:spLocks noGrp="1"/>
          </p:cNvSpPr>
          <p:nvPr>
            <p:ph type="body" sz="quarter" idx="19"/>
          </p:nvPr>
        </p:nvSpPr>
        <p:spPr>
          <a:xfrm>
            <a:off x="6268873" y="6567844"/>
            <a:ext cx="2643352" cy="123111"/>
          </a:xfrm>
        </p:spPr>
        <p:txBody>
          <a:bodyPr/>
          <a:lstStyle/>
          <a:p>
            <a:r>
              <a:rPr lang="en-US" dirty="0"/>
              <a:t>Copyright © </a:t>
            </a:r>
            <a:r>
              <a:rPr lang="en-US" dirty="0" smtClean="0"/>
              <a:t>2016 </a:t>
            </a:r>
            <a:r>
              <a:rPr lang="en-US" dirty="0"/>
              <a:t>American Institutes for Research. All rights reserved.</a:t>
            </a:r>
          </a:p>
        </p:txBody>
      </p:sp>
      <p:pic>
        <p:nvPicPr>
          <p:cNvPr id="2" name="Picture 1" descr="NCII, NCSI, and CEEDAR Log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1351" y="5547810"/>
            <a:ext cx="4441514" cy="804636"/>
          </a:xfrm>
          <a:prstGeom prst="rect">
            <a:avLst/>
          </a:prstGeom>
        </p:spPr>
      </p:pic>
    </p:spTree>
    <p:extLst>
      <p:ext uri="{BB962C8B-B14F-4D97-AF65-F5344CB8AC3E}">
        <p14:creationId xmlns:p14="http://schemas.microsoft.com/office/powerpoint/2010/main" val="2877584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p>
            <a:r>
              <a:rPr lang="en-US" dirty="0" smtClean="0"/>
              <a:t>Core instructional practice</a:t>
            </a:r>
            <a:endParaRPr lang="en-US" dirty="0"/>
          </a:p>
        </p:txBody>
      </p:sp>
      <p:sp>
        <p:nvSpPr>
          <p:cNvPr id="3" name="Text Placeholder 2"/>
          <p:cNvSpPr>
            <a:spLocks noGrp="1"/>
          </p:cNvSpPr>
          <p:nvPr>
            <p:ph idx="1"/>
          </p:nvPr>
        </p:nvSpPr>
        <p:spPr>
          <a:xfrm>
            <a:off x="682624" y="4481486"/>
            <a:ext cx="8229600" cy="1063752"/>
          </a:xfrm>
        </p:spPr>
        <p:txBody>
          <a:bodyPr/>
          <a:lstStyle/>
          <a:p>
            <a:pPr>
              <a:spcBef>
                <a:spcPts val="0"/>
              </a:spcBef>
            </a:pPr>
            <a:endParaRPr lang="en-US" sz="2400"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20</a:t>
            </a:fld>
            <a:endParaRPr lang="en-US" dirty="0"/>
          </a:p>
        </p:txBody>
      </p:sp>
    </p:spTree>
    <p:extLst>
      <p:ext uri="{BB962C8B-B14F-4D97-AF65-F5344CB8AC3E}">
        <p14:creationId xmlns:p14="http://schemas.microsoft.com/office/powerpoint/2010/main" val="435908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7388" y="697867"/>
            <a:ext cx="8224837" cy="677108"/>
          </a:xfrm>
        </p:spPr>
        <p:txBody>
          <a:bodyPr/>
          <a:lstStyle/>
          <a:p>
            <a:r>
              <a:rPr lang="en-US" sz="4400" dirty="0" smtClean="0"/>
              <a:t>Instructional Practice</a:t>
            </a:r>
            <a:endParaRPr lang="en-US" sz="4400" dirty="0"/>
          </a:p>
        </p:txBody>
      </p:sp>
      <p:sp>
        <p:nvSpPr>
          <p:cNvPr id="7" name="Content Placeholder 6"/>
          <p:cNvSpPr>
            <a:spLocks noGrp="1"/>
          </p:cNvSpPr>
          <p:nvPr>
            <p:ph sz="quarter" idx="12"/>
          </p:nvPr>
        </p:nvSpPr>
        <p:spPr>
          <a:xfrm>
            <a:off x="372594" y="1554903"/>
            <a:ext cx="3994151" cy="4723139"/>
          </a:xfrm>
        </p:spPr>
        <p:txBody>
          <a:bodyPr/>
          <a:lstStyle/>
          <a:p>
            <a:pPr marL="165100" indent="0">
              <a:buNone/>
            </a:pPr>
            <a:r>
              <a:rPr lang="en-US" b="1" dirty="0" smtClean="0"/>
              <a:t>Terminology</a:t>
            </a:r>
          </a:p>
          <a:p>
            <a:pPr marL="165100" indent="393700"/>
            <a:r>
              <a:rPr lang="en-US" dirty="0" smtClean="0"/>
              <a:t>Evidence-based </a:t>
            </a:r>
            <a:r>
              <a:rPr lang="en-US" dirty="0"/>
              <a:t>practice</a:t>
            </a:r>
          </a:p>
          <a:p>
            <a:pPr marL="165100" indent="404813"/>
            <a:r>
              <a:rPr lang="en-US" dirty="0"/>
              <a:t>Research-based practice</a:t>
            </a:r>
          </a:p>
          <a:p>
            <a:pPr marL="165100" indent="404813"/>
            <a:r>
              <a:rPr lang="en-US" dirty="0"/>
              <a:t>Scientifically-based </a:t>
            </a:r>
            <a:r>
              <a:rPr lang="en-US" dirty="0" smtClean="0"/>
              <a:t>	practice</a:t>
            </a:r>
            <a:endParaRPr lang="en-US" dirty="0"/>
          </a:p>
          <a:p>
            <a:pPr marL="165100" indent="404813"/>
            <a:r>
              <a:rPr lang="en-US" dirty="0"/>
              <a:t>Promising practice</a:t>
            </a:r>
          </a:p>
          <a:p>
            <a:pPr marL="165100" indent="404813"/>
            <a:r>
              <a:rPr lang="en-US" dirty="0"/>
              <a:t>Best practice </a:t>
            </a:r>
            <a:endParaRPr lang="en-US" dirty="0" smtClean="0"/>
          </a:p>
          <a:p>
            <a:pPr marL="165100" indent="404813"/>
            <a:r>
              <a:rPr lang="en-US" dirty="0" smtClean="0">
                <a:solidFill>
                  <a:srgbClr val="FF0000"/>
                </a:solidFill>
              </a:rPr>
              <a:t>High Leverage practices 	(HLPs)</a:t>
            </a:r>
            <a:endParaRPr lang="en-US" dirty="0">
              <a:solidFill>
                <a:srgbClr val="FF0000"/>
              </a:solidFill>
            </a:endParaRPr>
          </a:p>
          <a:p>
            <a:endParaRPr lang="en-US" dirty="0"/>
          </a:p>
        </p:txBody>
      </p:sp>
      <p:sp>
        <p:nvSpPr>
          <p:cNvPr id="8" name="Content Placeholder 7"/>
          <p:cNvSpPr>
            <a:spLocks noGrp="1"/>
          </p:cNvSpPr>
          <p:nvPr>
            <p:ph sz="quarter" idx="13"/>
          </p:nvPr>
        </p:nvSpPr>
        <p:spPr>
          <a:xfrm>
            <a:off x="4748422" y="1539913"/>
            <a:ext cx="4203178" cy="4723139"/>
          </a:xfrm>
        </p:spPr>
        <p:txBody>
          <a:bodyPr/>
          <a:lstStyle/>
          <a:p>
            <a:pPr marL="0" indent="0">
              <a:buNone/>
            </a:pPr>
            <a:r>
              <a:rPr lang="en-US" b="1" dirty="0" smtClean="0"/>
              <a:t>Mixed Messages</a:t>
            </a:r>
          </a:p>
          <a:p>
            <a:pPr>
              <a:tabLst>
                <a:tab pos="284163" algn="l"/>
              </a:tabLst>
            </a:pPr>
            <a:r>
              <a:rPr lang="en-US" dirty="0" smtClean="0"/>
              <a:t>Preparation</a:t>
            </a:r>
          </a:p>
          <a:p>
            <a:pPr>
              <a:tabLst>
                <a:tab pos="284163" algn="l"/>
              </a:tabLst>
            </a:pPr>
            <a:r>
              <a:rPr lang="en-US" dirty="0" smtClean="0"/>
              <a:t>Certification and Licensure Standards</a:t>
            </a:r>
          </a:p>
          <a:p>
            <a:pPr>
              <a:tabLst>
                <a:tab pos="284163" algn="l"/>
              </a:tabLst>
            </a:pPr>
            <a:r>
              <a:rPr lang="en-US" dirty="0" smtClean="0"/>
              <a:t>Educator Evaluation</a:t>
            </a:r>
          </a:p>
          <a:p>
            <a:pPr>
              <a:tabLst>
                <a:tab pos="284163" algn="l"/>
              </a:tabLst>
            </a:pPr>
            <a:r>
              <a:rPr lang="en-US" dirty="0" smtClean="0"/>
              <a:t>Professional Learning and Support</a:t>
            </a:r>
          </a:p>
          <a:p>
            <a:pPr>
              <a:tabLst>
                <a:tab pos="284163" algn="l"/>
              </a:tabLst>
            </a:pPr>
            <a:endParaRPr lang="en-US" dirty="0" smtClean="0"/>
          </a:p>
          <a:p>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21</a:t>
            </a:fld>
            <a:endParaRPr lang="en-US" dirty="0"/>
          </a:p>
        </p:txBody>
      </p:sp>
      <p:pic>
        <p:nvPicPr>
          <p:cNvPr id="9" name="Picture 2" descr="http://tse1.mm.bing.net/th?&amp;id=OIP.M98d6caf15b21d434d2af1e71d81b705ao0&amp;w=300&amp;h=300&amp;c=0&amp;pid=1.9&amp;rs=0&amp;p=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5456" y="404664"/>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Feel Like for Teachers?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22</a:t>
            </a:fld>
            <a:endParaRPr lang="en-US" dirty="0"/>
          </a:p>
        </p:txBody>
      </p:sp>
      <p:pic>
        <p:nvPicPr>
          <p:cNvPr id="4098" name="Picture 2" descr="http://tse1.mm.bing.net/th?&amp;id=OIP.M25f1a2e06d1dde9d748d25b1d53df03fH0&amp;w=300&amp;h=300&amp;c=0&amp;pid=1.9&amp;rs=0&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296" y="2287972"/>
            <a:ext cx="2587923"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a picture of a stop sign"/>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6082594" y="237369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a picture of two men talki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80663" y="1895317"/>
            <a:ext cx="37814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Result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0367B3"/>
                </a:solidFill>
              </a:rPr>
              <a:pPr algn="r"/>
              <a:t>23</a:t>
            </a:fld>
            <a:endParaRPr lang="en-US" dirty="0">
              <a:solidFill>
                <a:srgbClr val="0367B3"/>
              </a:solidFill>
            </a:endParaRPr>
          </a:p>
        </p:txBody>
      </p:sp>
      <p:pic>
        <p:nvPicPr>
          <p:cNvPr id="4098" name="Picture 2" descr="a picture of a couch for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9863" t="5689" r="12408" b="14311"/>
          <a:stretch/>
        </p:blipFill>
        <p:spPr bwMode="auto">
          <a:xfrm>
            <a:off x="1691680" y="2133599"/>
            <a:ext cx="292811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e4.mm.bing.net/th?id=OIP.M59c158b11d88a5a879b0aa8a5e57f1d5o0&amp;w=239&amp;h=180&amp;c=7&amp;rs=1&amp;qlt=90&amp;o=4&amp;pid=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2120" y="2176512"/>
            <a:ext cx="3281852" cy="247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970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1681059"/>
            <a:ext cx="8224837" cy="3865302"/>
          </a:xfrm>
        </p:spPr>
        <p:txBody>
          <a:bodyPr/>
          <a:lstStyle/>
          <a:p>
            <a:pPr marL="342900" indent="-342900">
              <a:buFont typeface="Arial" panose="020B0604020202020204" pitchFamily="34" charset="0"/>
              <a:buChar char="•"/>
            </a:pPr>
            <a:r>
              <a:rPr lang="en-US" dirty="0" smtClean="0"/>
              <a:t>Shared ownership and accountability for the progress of all students</a:t>
            </a:r>
          </a:p>
          <a:p>
            <a:pPr marL="342900" indent="-342900">
              <a:buFont typeface="Arial" panose="020B0604020202020204" pitchFamily="34" charset="0"/>
              <a:buChar char="•"/>
            </a:pPr>
            <a:r>
              <a:rPr lang="en-US" dirty="0" smtClean="0"/>
              <a:t>Access to the curriculum (e.g., standards)</a:t>
            </a:r>
          </a:p>
          <a:p>
            <a:pPr marL="342900" indent="-342900">
              <a:buFont typeface="Arial" panose="020B0604020202020204" pitchFamily="34" charset="0"/>
              <a:buChar char="•"/>
            </a:pPr>
            <a:r>
              <a:rPr lang="en-US" dirty="0" smtClean="0"/>
              <a:t>Instruction and practices that are effective at reaching the bulk of students</a:t>
            </a:r>
          </a:p>
          <a:p>
            <a:pPr marL="342900" indent="-342900">
              <a:buFont typeface="Arial" panose="020B0604020202020204" pitchFamily="34" charset="0"/>
              <a:buChar char="•"/>
            </a:pPr>
            <a:r>
              <a:rPr lang="en-US" dirty="0" smtClean="0"/>
              <a:t>Screening and progress monitoring to </a:t>
            </a:r>
          </a:p>
          <a:p>
            <a:pPr marL="573088" lvl="1" indent="-342900"/>
            <a:r>
              <a:rPr lang="en-US" dirty="0" smtClean="0"/>
              <a:t>Determine effectiveness of instruction and practices</a:t>
            </a:r>
          </a:p>
          <a:p>
            <a:pPr marL="573088" lvl="1" indent="-342900"/>
            <a:r>
              <a:rPr lang="en-US" dirty="0" smtClean="0"/>
              <a:t>Identify students that are struggling</a:t>
            </a:r>
          </a:p>
          <a:p>
            <a:pPr marL="573088" lvl="1" indent="-342900"/>
            <a:r>
              <a:rPr lang="en-US" dirty="0" smtClean="0"/>
              <a:t>Adjust/differentiate instructional strategies and practices accordingly</a:t>
            </a:r>
          </a:p>
          <a:p>
            <a:pPr marL="573088" lvl="1" indent="-342900"/>
            <a:r>
              <a:rPr lang="en-US" dirty="0" smtClean="0"/>
              <a:t>Solicit consultation, support, and services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Recommendations for Tier 2 support</a:t>
            </a:r>
          </a:p>
          <a:p>
            <a:pPr marL="342900" indent="-342900"/>
            <a:r>
              <a:rPr lang="en-US" dirty="0"/>
              <a:t> </a:t>
            </a:r>
            <a:r>
              <a:rPr lang="en-US" dirty="0" smtClean="0"/>
              <a:t>	</a:t>
            </a:r>
          </a:p>
          <a:p>
            <a:pPr marL="573088" lvl="1" indent="-342900"/>
            <a:endParaRPr lang="en-US" dirty="0" smtClean="0"/>
          </a:p>
        </p:txBody>
      </p:sp>
      <p:sp>
        <p:nvSpPr>
          <p:cNvPr id="3" name="Title 2"/>
          <p:cNvSpPr>
            <a:spLocks noGrp="1"/>
          </p:cNvSpPr>
          <p:nvPr>
            <p:ph type="title"/>
          </p:nvPr>
        </p:nvSpPr>
        <p:spPr/>
        <p:txBody>
          <a:bodyPr/>
          <a:lstStyle/>
          <a:p>
            <a:r>
              <a:rPr lang="en-US" dirty="0" smtClean="0"/>
              <a:t>Tier 1 Instruction: What is the goal?</a:t>
            </a:r>
            <a:endParaRPr lang="en-US" dirty="0"/>
          </a:p>
        </p:txBody>
      </p:sp>
      <p:sp>
        <p:nvSpPr>
          <p:cNvPr id="4" name="Slide Number Placeholder 3"/>
          <p:cNvSpPr>
            <a:spLocks noGrp="1"/>
          </p:cNvSpPr>
          <p:nvPr>
            <p:ph type="sldNum" sz="quarter" idx="10"/>
          </p:nvPr>
        </p:nvSpPr>
        <p:spPr/>
        <p:txBody>
          <a:bodyPr/>
          <a:lstStyle/>
          <a:p>
            <a:fld id="{4DBB3109-6B36-4C42-ABE5-993D6B0A452A}" type="slidenum">
              <a:rPr lang="en-US" smtClean="0"/>
              <a:pPr/>
              <a:t>24</a:t>
            </a:fld>
            <a:endParaRPr lang="en-US" dirty="0"/>
          </a:p>
        </p:txBody>
      </p:sp>
      <p:sp>
        <p:nvSpPr>
          <p:cNvPr id="5" name="Down Arrow 4" descr="a down arrow"/>
          <p:cNvSpPr/>
          <p:nvPr/>
        </p:nvSpPr>
        <p:spPr>
          <a:xfrm>
            <a:off x="2638269" y="5546361"/>
            <a:ext cx="674557" cy="539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20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Defining Evidence-based Practices at Tier 1</a:t>
            </a:r>
            <a:endParaRPr lang="en-US" dirty="0"/>
          </a:p>
        </p:txBody>
      </p:sp>
      <p:sp>
        <p:nvSpPr>
          <p:cNvPr id="2" name="Content Placeholder 1"/>
          <p:cNvSpPr>
            <a:spLocks noGrp="1"/>
          </p:cNvSpPr>
          <p:nvPr>
            <p:ph sz="quarter" idx="12"/>
          </p:nvPr>
        </p:nvSpPr>
        <p:spPr/>
        <p:txBody>
          <a:bodyPr/>
          <a:lstStyle/>
          <a:p>
            <a:pPr marL="0" indent="0">
              <a:buNone/>
            </a:pPr>
            <a:r>
              <a:rPr lang="en-US" sz="2800" b="1" dirty="0" smtClean="0"/>
              <a:t>Challenges</a:t>
            </a:r>
          </a:p>
          <a:p>
            <a:pPr lvl="1">
              <a:buFont typeface="Arial" panose="020B0604020202020204" pitchFamily="34" charset="0"/>
              <a:buChar char="•"/>
            </a:pPr>
            <a:r>
              <a:rPr lang="en-US" sz="2400" dirty="0" smtClean="0"/>
              <a:t> Variation in context</a:t>
            </a:r>
          </a:p>
          <a:p>
            <a:pPr marL="571500" lvl="1" indent="-342900">
              <a:buFont typeface="Arial" panose="020B0604020202020204" pitchFamily="34" charset="0"/>
              <a:buChar char="•"/>
            </a:pPr>
            <a:r>
              <a:rPr lang="en-US" sz="2400" dirty="0" smtClean="0"/>
              <a:t>Implementation fidelity/quality</a:t>
            </a:r>
          </a:p>
          <a:p>
            <a:pPr marL="571500" lvl="1" indent="-342900">
              <a:buFont typeface="Arial" panose="020B0604020202020204" pitchFamily="34" charset="0"/>
              <a:buChar char="•"/>
            </a:pPr>
            <a:r>
              <a:rPr lang="en-US" sz="2400" dirty="0" smtClean="0"/>
              <a:t>Student characteristics</a:t>
            </a:r>
            <a:endParaRPr lang="en-US" sz="2400" dirty="0"/>
          </a:p>
        </p:txBody>
      </p:sp>
      <p:sp>
        <p:nvSpPr>
          <p:cNvPr id="5" name="Content Placeholder 4"/>
          <p:cNvSpPr>
            <a:spLocks noGrp="1"/>
          </p:cNvSpPr>
          <p:nvPr>
            <p:ph sz="quarter" idx="13"/>
          </p:nvPr>
        </p:nvSpPr>
        <p:spPr/>
        <p:txBody>
          <a:bodyPr/>
          <a:lstStyle/>
          <a:p>
            <a:r>
              <a:rPr lang="en-US" sz="2800" b="1" dirty="0" smtClean="0"/>
              <a:t>End Result</a:t>
            </a:r>
          </a:p>
          <a:p>
            <a:pPr lvl="1"/>
            <a:r>
              <a:rPr lang="en-US" sz="2400" dirty="0" smtClean="0"/>
              <a:t>Missed opportunity for shared ownership</a:t>
            </a:r>
          </a:p>
          <a:p>
            <a:pPr lvl="1"/>
            <a:r>
              <a:rPr lang="en-US" sz="2400" dirty="0" smtClean="0"/>
              <a:t>Lack of alignment in expectations</a:t>
            </a:r>
          </a:p>
          <a:p>
            <a:pPr lvl="1"/>
            <a:r>
              <a:rPr lang="en-US" sz="2400" dirty="0" smtClean="0"/>
              <a:t>Decreased confidence among general education teachers in supporting students with disabilities and struggling learners</a:t>
            </a:r>
          </a:p>
          <a:p>
            <a:pPr lvl="1"/>
            <a:r>
              <a:rPr lang="en-US" sz="2400" dirty="0" smtClean="0"/>
              <a:t>More students referred to tier 2 and 3</a:t>
            </a:r>
          </a:p>
        </p:txBody>
      </p:sp>
      <p:sp>
        <p:nvSpPr>
          <p:cNvPr id="4" name="Slide Number Placeholder 3"/>
          <p:cNvSpPr>
            <a:spLocks noGrp="1"/>
          </p:cNvSpPr>
          <p:nvPr>
            <p:ph type="sldNum" sz="quarter" idx="11"/>
          </p:nvPr>
        </p:nvSpPr>
        <p:spPr/>
        <p:txBody>
          <a:bodyPr/>
          <a:lstStyle/>
          <a:p>
            <a:fld id="{4DBB3109-6B36-4C42-ABE5-993D6B0A452A}" type="slidenum">
              <a:rPr lang="en-US" smtClean="0"/>
              <a:pPr/>
              <a:t>25</a:t>
            </a:fld>
            <a:endParaRPr lang="en-US" dirty="0"/>
          </a:p>
        </p:txBody>
      </p:sp>
    </p:spTree>
    <p:extLst>
      <p:ext uri="{BB962C8B-B14F-4D97-AF65-F5344CB8AC3E}">
        <p14:creationId xmlns:p14="http://schemas.microsoft.com/office/powerpoint/2010/main" val="2903797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What do you perceive as the primary challenge in implementing evidence-based practices in core/tier 1 instruction (choose all that apply)?</a:t>
            </a:r>
            <a:endParaRPr lang="en-US" dirty="0"/>
          </a:p>
          <a:p>
            <a:pPr lvl="1"/>
            <a:r>
              <a:rPr lang="en-US" altLang="en-US" sz="2000" dirty="0" smtClean="0"/>
              <a:t>EBPs place too much </a:t>
            </a:r>
            <a:r>
              <a:rPr lang="en-US" altLang="en-US" sz="2000" dirty="0"/>
              <a:t>emphasis </a:t>
            </a:r>
            <a:r>
              <a:rPr lang="en-US" altLang="en-US" sz="2000" dirty="0" smtClean="0"/>
              <a:t>on </a:t>
            </a:r>
            <a:r>
              <a:rPr lang="en-US" altLang="en-US" sz="2000" dirty="0"/>
              <a:t>lower order </a:t>
            </a:r>
            <a:r>
              <a:rPr lang="en-US" altLang="en-US" sz="2000" dirty="0" smtClean="0"/>
              <a:t>skills</a:t>
            </a:r>
          </a:p>
          <a:p>
            <a:pPr lvl="1"/>
            <a:r>
              <a:rPr lang="en-US" altLang="en-US" sz="2000" dirty="0" smtClean="0"/>
              <a:t>EBPs don’t align with expectations about instruction at core/tier 1</a:t>
            </a:r>
          </a:p>
          <a:p>
            <a:pPr lvl="1"/>
            <a:r>
              <a:rPr lang="en-US" altLang="en-US" sz="2000" dirty="0" smtClean="0"/>
              <a:t>EBPs are too </a:t>
            </a:r>
            <a:r>
              <a:rPr lang="en-US" altLang="en-US" sz="2000" dirty="0"/>
              <a:t>cumbersome to use in general education classrooms</a:t>
            </a:r>
          </a:p>
          <a:p>
            <a:pPr lvl="1"/>
            <a:r>
              <a:rPr lang="en-US" altLang="en-US" sz="2000" dirty="0" smtClean="0"/>
              <a:t>There </a:t>
            </a:r>
            <a:r>
              <a:rPr lang="en-US" altLang="en-US" sz="2000" dirty="0"/>
              <a:t>is not enough time to teach EBPs in addition to the other </a:t>
            </a:r>
            <a:r>
              <a:rPr lang="en-US" altLang="en-US" sz="2000" dirty="0" smtClean="0"/>
              <a:t>content</a:t>
            </a:r>
          </a:p>
          <a:p>
            <a:pPr lvl="1"/>
            <a:r>
              <a:rPr lang="en-US" altLang="en-US" sz="2000" dirty="0"/>
              <a:t>EBPs are not always responsive to students’ cultural and language needs</a:t>
            </a:r>
          </a:p>
          <a:p>
            <a:pPr lvl="1"/>
            <a:endParaRPr lang="en-US" altLang="en-US" sz="2400" dirty="0"/>
          </a:p>
        </p:txBody>
      </p:sp>
      <p:sp>
        <p:nvSpPr>
          <p:cNvPr id="3" name="Title 2"/>
          <p:cNvSpPr>
            <a:spLocks noGrp="1"/>
          </p:cNvSpPr>
          <p:nvPr>
            <p:ph type="title"/>
          </p:nvPr>
        </p:nvSpPr>
        <p:spPr/>
        <p:txBody>
          <a:bodyPr/>
          <a:lstStyle/>
          <a:p>
            <a:r>
              <a:rPr lang="en-US" b="1" dirty="0"/>
              <a:t>Participant </a:t>
            </a:r>
            <a:r>
              <a:rPr lang="en-US" b="1" dirty="0" smtClean="0"/>
              <a:t>Poll</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47795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90090"/>
            <a:ext cx="8224837" cy="984885"/>
          </a:xfrm>
        </p:spPr>
        <p:txBody>
          <a:bodyPr/>
          <a:lstStyle/>
          <a:p>
            <a:r>
              <a:rPr lang="en-US" dirty="0" smtClean="0"/>
              <a:t>Can/should there be a happy medium or consensus in the rigor of evidence at tier 1?</a:t>
            </a:r>
            <a:endParaRPr lang="en-US" dirty="0"/>
          </a:p>
        </p:txBody>
      </p:sp>
      <p:sp>
        <p:nvSpPr>
          <p:cNvPr id="3" name="Content Placeholder 2"/>
          <p:cNvSpPr>
            <a:spLocks noGrp="1"/>
          </p:cNvSpPr>
          <p:nvPr>
            <p:ph idx="1"/>
          </p:nvPr>
        </p:nvSpPr>
        <p:spPr>
          <a:xfrm>
            <a:off x="439272" y="1518206"/>
            <a:ext cx="5907740" cy="2408335"/>
          </a:xfrm>
        </p:spPr>
        <p:txBody>
          <a:bodyPr/>
          <a:lstStyle/>
          <a:p>
            <a:pPr marL="0" indent="0">
              <a:buNone/>
            </a:pPr>
            <a:r>
              <a:rPr lang="en-US" b="1" dirty="0"/>
              <a:t>What evidence should we look for?</a:t>
            </a:r>
          </a:p>
          <a:p>
            <a:pPr lvl="1"/>
            <a:r>
              <a:rPr lang="en-US" b="1" dirty="0"/>
              <a:t>Gold Standard: </a:t>
            </a:r>
            <a:r>
              <a:rPr lang="en-US" dirty="0"/>
              <a:t>Rigorous experiments, quasi-experiments, or RDDs of a well-defined practice, strategy, or program (if available)  </a:t>
            </a:r>
          </a:p>
          <a:p>
            <a:pPr lvl="1"/>
            <a:r>
              <a:rPr lang="en-US" b="1" dirty="0" smtClean="0"/>
              <a:t>Research-based: </a:t>
            </a:r>
            <a:r>
              <a:rPr lang="en-US" dirty="0" smtClean="0"/>
              <a:t>Meta-analyses or syntheses of research on instructional strategies</a:t>
            </a:r>
          </a:p>
          <a:p>
            <a:pPr lvl="1"/>
            <a:r>
              <a:rPr lang="en-US" b="1" dirty="0" smtClean="0"/>
              <a:t>Promising practices: </a:t>
            </a:r>
            <a:r>
              <a:rPr lang="en-US" dirty="0" smtClean="0"/>
              <a:t>less rigorous, or correlational studies</a:t>
            </a:r>
            <a:endParaRPr lang="en-US" b="1" dirty="0" smtClean="0"/>
          </a:p>
          <a:p>
            <a:pPr lvl="1" indent="-223838"/>
            <a:r>
              <a:rPr lang="en-US" b="1" dirty="0" smtClean="0"/>
              <a:t>Expert recommendations: </a:t>
            </a:r>
            <a:r>
              <a:rPr lang="en-US" dirty="0"/>
              <a:t>Recommendations from reputable professional organizations (e.g</a:t>
            </a:r>
            <a:r>
              <a:rPr lang="en-US" dirty="0" smtClean="0"/>
              <a:t>., </a:t>
            </a:r>
            <a:r>
              <a:rPr lang="en-US" dirty="0"/>
              <a:t>National Reading or Math Panel) </a:t>
            </a:r>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sp>
        <p:nvSpPr>
          <p:cNvPr id="6" name="AutoShape 3" descr="a picture of the MTSS triangle"/>
          <p:cNvSpPr>
            <a:spLocks noChangeArrowheads="1"/>
          </p:cNvSpPr>
          <p:nvPr/>
        </p:nvSpPr>
        <p:spPr bwMode="auto">
          <a:xfrm>
            <a:off x="5831474" y="2459419"/>
            <a:ext cx="2822028" cy="3436884"/>
          </a:xfrm>
          <a:prstGeom prst="triangle">
            <a:avLst>
              <a:gd name="adj" fmla="val 50000"/>
            </a:avLst>
          </a:prstGeom>
          <a:solidFill>
            <a:srgbClr val="339966"/>
          </a:solidFill>
          <a:ln w="9525">
            <a:solidFill>
              <a:srgbClr val="000000"/>
            </a:solidFill>
            <a:miter lim="800000"/>
            <a:headEnd/>
            <a:tailEnd/>
          </a:ln>
        </p:spPr>
        <p:txBody>
          <a:bodyPr wrap="none" anchor="ctr"/>
          <a:lstStyle/>
          <a:p>
            <a:endParaRPr lang="en-US" dirty="0"/>
          </a:p>
        </p:txBody>
      </p:sp>
      <p:sp>
        <p:nvSpPr>
          <p:cNvPr id="7" name="AutoShape 4" descr="tier 2 triangle"/>
          <p:cNvSpPr>
            <a:spLocks noChangeArrowheads="1"/>
          </p:cNvSpPr>
          <p:nvPr/>
        </p:nvSpPr>
        <p:spPr bwMode="auto">
          <a:xfrm>
            <a:off x="6651280" y="2436762"/>
            <a:ext cx="1185042" cy="1425790"/>
          </a:xfrm>
          <a:prstGeom prst="triangle">
            <a:avLst>
              <a:gd name="adj" fmla="val 50000"/>
            </a:avLst>
          </a:prstGeom>
          <a:solidFill>
            <a:srgbClr val="FFFF00"/>
          </a:solidFill>
          <a:ln w="9525">
            <a:solidFill>
              <a:srgbClr val="000000"/>
            </a:solidFill>
            <a:miter lim="800000"/>
            <a:headEnd/>
            <a:tailEnd/>
          </a:ln>
        </p:spPr>
        <p:txBody>
          <a:bodyPr wrap="none" anchor="ctr"/>
          <a:lstStyle/>
          <a:p>
            <a:endParaRPr lang="en-US" dirty="0"/>
          </a:p>
        </p:txBody>
      </p:sp>
      <p:sp>
        <p:nvSpPr>
          <p:cNvPr id="8" name="AutoShape 5" descr="tier three triangle"/>
          <p:cNvSpPr>
            <a:spLocks noChangeArrowheads="1"/>
          </p:cNvSpPr>
          <p:nvPr/>
        </p:nvSpPr>
        <p:spPr bwMode="auto">
          <a:xfrm>
            <a:off x="6950826" y="2436761"/>
            <a:ext cx="596462" cy="716341"/>
          </a:xfrm>
          <a:prstGeom prst="triangle">
            <a:avLst>
              <a:gd name="adj" fmla="val 50000"/>
            </a:avLst>
          </a:prstGeom>
          <a:solidFill>
            <a:srgbClr val="FF0000"/>
          </a:solidFill>
          <a:ln w="9525">
            <a:solidFill>
              <a:srgbClr val="000000"/>
            </a:solidFill>
            <a:miter lim="800000"/>
            <a:headEnd/>
            <a:tailEnd/>
          </a:ln>
        </p:spPr>
        <p:txBody>
          <a:bodyPr wrap="none" anchor="ctr"/>
          <a:lstStyle/>
          <a:p>
            <a:endParaRPr lang="en-US" b="1" dirty="0"/>
          </a:p>
        </p:txBody>
      </p:sp>
      <p:sp>
        <p:nvSpPr>
          <p:cNvPr id="9" name="Left Arrow 8" descr="an arrow pointing to core curriculum"/>
          <p:cNvSpPr/>
          <p:nvPr/>
        </p:nvSpPr>
        <p:spPr>
          <a:xfrm>
            <a:off x="8169408" y="4249578"/>
            <a:ext cx="484094" cy="4479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93879" y="5282220"/>
            <a:ext cx="5082988" cy="12281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r>
              <a:rPr lang="en-US" dirty="0">
                <a:solidFill>
                  <a:schemeClr val="tx2"/>
                </a:solidFill>
              </a:rPr>
              <a:t>Alignment with grade level </a:t>
            </a:r>
            <a:r>
              <a:rPr lang="en-US" dirty="0" smtClean="0">
                <a:solidFill>
                  <a:schemeClr val="tx2"/>
                </a:solidFill>
              </a:rPr>
              <a:t>standards</a:t>
            </a:r>
            <a:endParaRPr lang="en-US" dirty="0">
              <a:solidFill>
                <a:schemeClr val="tx2"/>
              </a:solidFill>
            </a:endParaRPr>
          </a:p>
        </p:txBody>
      </p:sp>
    </p:spTree>
    <p:extLst>
      <p:ext uri="{BB962C8B-B14F-4D97-AF65-F5344CB8AC3E}">
        <p14:creationId xmlns:p14="http://schemas.microsoft.com/office/powerpoint/2010/main" val="3665178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Tier 1: Dimensions of Fidelity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graphicFrame>
        <p:nvGraphicFramePr>
          <p:cNvPr id="5" name="Table 4" descr="A table with two columns and five rows. The first coumn has five rows. the rows are labeled element, schedule, content coverage, instructional practices and strategies, and screening procedures. The second column has five rows. they are questions addressed, did instruction occur as planned?, was critical content covered in alignment with standards or recommendations from repuatable professional organizations (e.g., national reading panel)?, were correct procedures followed for implementing practciers/strategies?, and were correct screening administration, and scoring procedures."/>
          <p:cNvGraphicFramePr>
            <a:graphicFrameLocks noGrp="1"/>
          </p:cNvGraphicFramePr>
          <p:nvPr>
            <p:extLst>
              <p:ext uri="{D42A27DB-BD31-4B8C-83A1-F6EECF244321}">
                <p14:modId xmlns:p14="http://schemas.microsoft.com/office/powerpoint/2010/main" val="3775547551"/>
              </p:ext>
            </p:extLst>
          </p:nvPr>
        </p:nvGraphicFramePr>
        <p:xfrm>
          <a:off x="687388" y="2014864"/>
          <a:ext cx="8224837" cy="3490738"/>
        </p:xfrm>
        <a:graphic>
          <a:graphicData uri="http://schemas.openxmlformats.org/drawingml/2006/table">
            <a:tbl>
              <a:tblPr firstRow="1" bandRow="1">
                <a:tableStyleId>{5C22544A-7EE6-4342-B048-85BDC9FD1C3A}</a:tableStyleId>
              </a:tblPr>
              <a:tblGrid>
                <a:gridCol w="2275742"/>
                <a:gridCol w="5949095"/>
              </a:tblGrid>
              <a:tr h="510929">
                <a:tc>
                  <a:txBody>
                    <a:bodyPr/>
                    <a:lstStyle/>
                    <a:p>
                      <a:r>
                        <a:rPr lang="en-US" sz="2400" b="1" dirty="0" smtClean="0">
                          <a:solidFill>
                            <a:schemeClr val="bg1"/>
                          </a:solidFill>
                        </a:rPr>
                        <a:t>Element </a:t>
                      </a:r>
                      <a:endParaRPr lang="en-US" sz="2400" b="1" dirty="0">
                        <a:solidFill>
                          <a:schemeClr val="bg1"/>
                        </a:solidFill>
                      </a:endParaRPr>
                    </a:p>
                  </a:txBody>
                  <a:tcPr/>
                </a:tc>
                <a:tc>
                  <a:txBody>
                    <a:bodyPr/>
                    <a:lstStyle/>
                    <a:p>
                      <a:r>
                        <a:rPr lang="en-US" sz="2400" dirty="0" smtClean="0">
                          <a:solidFill>
                            <a:schemeClr val="bg1"/>
                          </a:solidFill>
                        </a:rPr>
                        <a:t>Question</a:t>
                      </a:r>
                      <a:r>
                        <a:rPr lang="en-US" sz="2400" baseline="0" dirty="0" smtClean="0">
                          <a:solidFill>
                            <a:schemeClr val="bg1"/>
                          </a:solidFill>
                        </a:rPr>
                        <a:t>s Addressed</a:t>
                      </a:r>
                      <a:endParaRPr lang="en-US" sz="2400" dirty="0">
                        <a:solidFill>
                          <a:schemeClr val="bg1"/>
                        </a:solidFill>
                      </a:endParaRPr>
                    </a:p>
                  </a:txBody>
                  <a:tcPr/>
                </a:tc>
              </a:tr>
              <a:tr h="510929">
                <a:tc>
                  <a:txBody>
                    <a:bodyPr/>
                    <a:lstStyle/>
                    <a:p>
                      <a:pPr marL="0" indent="0">
                        <a:buFont typeface="Arial" panose="020B0604020202020204" pitchFamily="34" charset="0"/>
                        <a:buNone/>
                      </a:pPr>
                      <a:r>
                        <a:rPr lang="en-US" sz="1800" dirty="0" smtClean="0"/>
                        <a:t>Schedule</a:t>
                      </a:r>
                    </a:p>
                  </a:txBody>
                  <a:tcPr/>
                </a:tc>
                <a:tc>
                  <a:txBody>
                    <a:bodyPr/>
                    <a:lstStyle/>
                    <a:p>
                      <a:pPr marL="0" indent="0">
                        <a:buFont typeface="Arial" panose="020B0604020202020204" pitchFamily="34" charset="0"/>
                        <a:buNone/>
                      </a:pPr>
                      <a:r>
                        <a:rPr lang="en-US" dirty="0" smtClean="0"/>
                        <a:t>Did instruction</a:t>
                      </a:r>
                      <a:r>
                        <a:rPr lang="en-US" baseline="0" dirty="0" smtClean="0"/>
                        <a:t> occur as planned?</a:t>
                      </a:r>
                      <a:endParaRPr lang="en-US" dirty="0"/>
                    </a:p>
                  </a:txBody>
                  <a:tcPr/>
                </a:tc>
              </a:tr>
              <a:tr h="510929">
                <a:tc>
                  <a:txBody>
                    <a:bodyPr/>
                    <a:lstStyle/>
                    <a:p>
                      <a:pPr marL="0" indent="0">
                        <a:buFont typeface="Arial" panose="020B0604020202020204" pitchFamily="34" charset="0"/>
                        <a:buNone/>
                      </a:pPr>
                      <a:r>
                        <a:rPr lang="en-US" sz="1800" dirty="0" smtClean="0"/>
                        <a:t>Content</a:t>
                      </a:r>
                      <a:r>
                        <a:rPr lang="en-US" sz="1800" baseline="0" dirty="0" smtClean="0"/>
                        <a:t> coverage</a:t>
                      </a:r>
                    </a:p>
                  </a:txBody>
                  <a:tcPr/>
                </a:tc>
                <a:tc>
                  <a:txBody>
                    <a:bodyPr/>
                    <a:lstStyle/>
                    <a:p>
                      <a:pPr marL="0" indent="0">
                        <a:buFont typeface="Arial" panose="020B0604020202020204" pitchFamily="34" charset="0"/>
                        <a:buNone/>
                      </a:pPr>
                      <a:r>
                        <a:rPr lang="en-US" dirty="0" smtClean="0"/>
                        <a:t>Was</a:t>
                      </a:r>
                      <a:r>
                        <a:rPr lang="en-US" baseline="0" dirty="0" smtClean="0"/>
                        <a:t> critical content covered in alignment with standards or recommendations from reputable professional organizations (e.g., National Reading Panel)? </a:t>
                      </a:r>
                      <a:endParaRPr lang="en-US" dirty="0"/>
                    </a:p>
                  </a:txBody>
                  <a:tcPr/>
                </a:tc>
              </a:tr>
              <a:tr h="881877">
                <a:tc>
                  <a:txBody>
                    <a:bodyPr/>
                    <a:lstStyle/>
                    <a:p>
                      <a:pPr marL="0" indent="0">
                        <a:buFont typeface="Arial" panose="020B0604020202020204" pitchFamily="34" charset="0"/>
                        <a:buNone/>
                      </a:pPr>
                      <a:r>
                        <a:rPr lang="en-US" sz="1800" baseline="0" dirty="0" smtClean="0"/>
                        <a:t>Instructional practices and strategies</a:t>
                      </a:r>
                    </a:p>
                  </a:txBody>
                  <a:tcPr/>
                </a:tc>
                <a:tc>
                  <a:txBody>
                    <a:bodyPr/>
                    <a:lstStyle/>
                    <a:p>
                      <a:r>
                        <a:rPr lang="en-US" dirty="0" smtClean="0"/>
                        <a:t>Were correct procedures followed</a:t>
                      </a:r>
                      <a:r>
                        <a:rPr lang="en-US" baseline="0" dirty="0" smtClean="0"/>
                        <a:t> for implementing practices/strategies?</a:t>
                      </a:r>
                      <a:endParaRPr lang="en-US" dirty="0"/>
                    </a:p>
                  </a:txBody>
                  <a:tcPr/>
                </a:tc>
              </a:tr>
              <a:tr h="503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Screening procedures</a:t>
                      </a:r>
                      <a:endParaRPr lang="en-US" dirty="0" smtClean="0"/>
                    </a:p>
                  </a:txBody>
                  <a:tcPr/>
                </a:tc>
                <a:tc>
                  <a:txBody>
                    <a:bodyPr/>
                    <a:lstStyle/>
                    <a:p>
                      <a:r>
                        <a:rPr lang="en-US" dirty="0" smtClean="0"/>
                        <a:t>Were correct screening administration,</a:t>
                      </a:r>
                      <a:r>
                        <a:rPr lang="en-US" baseline="0" dirty="0" smtClean="0"/>
                        <a:t> and scoring procedures followed?</a:t>
                      </a:r>
                      <a:endParaRPr lang="en-US" dirty="0"/>
                    </a:p>
                  </a:txBody>
                  <a:tcPr/>
                </a:tc>
              </a:tr>
            </a:tbl>
          </a:graphicData>
        </a:graphic>
      </p:graphicFrame>
    </p:spTree>
    <p:extLst>
      <p:ext uri="{BB962C8B-B14F-4D97-AF65-F5344CB8AC3E}">
        <p14:creationId xmlns:p14="http://schemas.microsoft.com/office/powerpoint/2010/main" val="1227558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What Works Clearinghouse</a:t>
            </a:r>
          </a:p>
          <a:p>
            <a:r>
              <a:rPr lang="en-US" sz="2200" dirty="0" smtClean="0"/>
              <a:t>IES Practice Guides </a:t>
            </a:r>
          </a:p>
          <a:p>
            <a:r>
              <a:rPr lang="en-US" sz="2200" dirty="0" smtClean="0"/>
              <a:t>Best Evidence Encyclopedia</a:t>
            </a:r>
          </a:p>
          <a:p>
            <a:r>
              <a:rPr lang="en-US" sz="2200" dirty="0"/>
              <a:t>IRIS Center: </a:t>
            </a:r>
            <a:r>
              <a:rPr lang="en-US" sz="2200" dirty="0">
                <a:hlinkClick r:id="rId2" tooltip="IRIS CENter EBP resources"/>
              </a:rPr>
              <a:t>http://iris.peabody.vanderbilt.edu/ebp_summaries</a:t>
            </a:r>
            <a:r>
              <a:rPr lang="en-US" sz="2200" dirty="0" smtClean="0">
                <a:hlinkClick r:id="rId2" tooltip="IRIS CENter EBP resources"/>
              </a:rPr>
              <a:t>/</a:t>
            </a:r>
            <a:endParaRPr lang="en-US" sz="2200" dirty="0" smtClean="0"/>
          </a:p>
          <a:p>
            <a:r>
              <a:rPr lang="en-US" sz="2200" dirty="0" smtClean="0"/>
              <a:t>Teaching Works: High Leverage Practices (</a:t>
            </a:r>
            <a:r>
              <a:rPr lang="en-US" sz="2200" dirty="0"/>
              <a:t>Ball): </a:t>
            </a:r>
            <a:r>
              <a:rPr lang="en-US" sz="2200" dirty="0">
                <a:hlinkClick r:id="rId3" tooltip="Teaching Works: high leverage resources"/>
              </a:rPr>
              <a:t>http://</a:t>
            </a:r>
            <a:r>
              <a:rPr lang="en-US" sz="2200" dirty="0" smtClean="0">
                <a:hlinkClick r:id="rId3" tooltip="Teaching Works: high leverage resources"/>
              </a:rPr>
              <a:t>www.teachingworks.org/work-of-teaching/high-leverage-practices </a:t>
            </a:r>
            <a:endParaRPr lang="en-US" sz="2200" dirty="0" smtClean="0"/>
          </a:p>
          <a:p>
            <a:r>
              <a:rPr lang="en-US" sz="2200" dirty="0"/>
              <a:t>CEEDAR Center: </a:t>
            </a:r>
            <a:r>
              <a:rPr lang="en-US" sz="2200" dirty="0">
                <a:hlinkClick r:id="rId4" tooltip="CEEDAR center website"/>
              </a:rPr>
              <a:t>http://ceedar.education.ufl.edu</a:t>
            </a:r>
            <a:r>
              <a:rPr lang="en-US" sz="2200" dirty="0" smtClean="0">
                <a:hlinkClick r:id="rId4" tooltip="CEEDAR center website"/>
              </a:rPr>
              <a:t>/ </a:t>
            </a:r>
            <a:endParaRPr lang="en-US" sz="2200" dirty="0"/>
          </a:p>
          <a:p>
            <a:r>
              <a:rPr lang="en-US" sz="2200" dirty="0" smtClean="0"/>
              <a:t>Evidence-based </a:t>
            </a:r>
            <a:r>
              <a:rPr lang="en-US" sz="2200" dirty="0"/>
              <a:t>Intervention </a:t>
            </a:r>
            <a:r>
              <a:rPr lang="en-US" sz="2200" dirty="0" smtClean="0"/>
              <a:t>Network: </a:t>
            </a:r>
            <a:r>
              <a:rPr lang="en-US" sz="2200" dirty="0" smtClean="0">
                <a:hlinkClick r:id="rId5" tooltip="Evidence-based intervention network website"/>
              </a:rPr>
              <a:t>http</a:t>
            </a:r>
            <a:r>
              <a:rPr lang="en-US" sz="2200" dirty="0">
                <a:hlinkClick r:id="rId5" tooltip="Evidence-based intervention network website"/>
              </a:rPr>
              <a:t>://ebi.missouri.edu</a:t>
            </a:r>
            <a:r>
              <a:rPr lang="en-US" sz="2200" dirty="0" smtClean="0">
                <a:hlinkClick r:id="rId5" tooltip="Evidence-based intervention network website"/>
              </a:rPr>
              <a:t>/</a:t>
            </a:r>
            <a:endParaRPr lang="en-US" sz="2200" dirty="0"/>
          </a:p>
        </p:txBody>
      </p:sp>
      <p:sp>
        <p:nvSpPr>
          <p:cNvPr id="3" name="Title 2"/>
          <p:cNvSpPr>
            <a:spLocks noGrp="1"/>
          </p:cNvSpPr>
          <p:nvPr>
            <p:ph type="title"/>
          </p:nvPr>
        </p:nvSpPr>
        <p:spPr/>
        <p:txBody>
          <a:bodyPr/>
          <a:lstStyle/>
          <a:p>
            <a:r>
              <a:rPr lang="en-US" dirty="0" smtClean="0"/>
              <a:t>Resources to Support Identification of EBPs at Tier 1</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29</a:t>
            </a:fld>
            <a:endParaRPr lang="en-US" dirty="0"/>
          </a:p>
        </p:txBody>
      </p:sp>
    </p:spTree>
    <p:extLst>
      <p:ext uri="{BB962C8B-B14F-4D97-AF65-F5344CB8AC3E}">
        <p14:creationId xmlns:p14="http://schemas.microsoft.com/office/powerpoint/2010/main" val="834361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Question Box	</a:t>
            </a:r>
            <a:endParaRPr lang="en-US" dirty="0"/>
          </a:p>
        </p:txBody>
      </p:sp>
      <p:sp>
        <p:nvSpPr>
          <p:cNvPr id="2" name="Content Placeholder 1"/>
          <p:cNvSpPr>
            <a:spLocks noGrp="1"/>
          </p:cNvSpPr>
          <p:nvPr>
            <p:ph idx="1"/>
          </p:nvPr>
        </p:nvSpPr>
        <p:spPr/>
        <p:txBody>
          <a:bodyPr/>
          <a:lstStyle/>
          <a:p>
            <a:r>
              <a:rPr lang="en-US" b="1" dirty="0" smtClean="0"/>
              <a:t>Please direct questions to the question box. A webinar team member will try to assist you as soon as possible. </a:t>
            </a:r>
            <a:endParaRPr lang="en-US" sz="2000"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pic>
        <p:nvPicPr>
          <p:cNvPr id="5" name="Picture 4" descr="Gotowebinar Question Box"/>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01627" y="2516855"/>
            <a:ext cx="2609850" cy="3467100"/>
          </a:xfrm>
          <a:prstGeom prst="rect">
            <a:avLst/>
          </a:prstGeom>
        </p:spPr>
      </p:pic>
    </p:spTree>
    <p:extLst>
      <p:ext uri="{BB962C8B-B14F-4D97-AF65-F5344CB8AC3E}">
        <p14:creationId xmlns:p14="http://schemas.microsoft.com/office/powerpoint/2010/main" val="553563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695606" y="183198"/>
            <a:ext cx="6994525" cy="975042"/>
          </a:xfrm>
          <a:ln>
            <a:miter lim="800000"/>
            <a:headEnd/>
            <a:tailEnd/>
          </a:ln>
        </p:spPr>
        <p:txBody>
          <a:bodyPr/>
          <a:lstStyle/>
          <a:p>
            <a:r>
              <a:rPr lang="en-US" altLang="en-US" sz="4000" dirty="0" smtClean="0"/>
              <a:t>Barriers to Use of EBPs</a:t>
            </a:r>
          </a:p>
        </p:txBody>
      </p:sp>
      <p:sp>
        <p:nvSpPr>
          <p:cNvPr id="50178" name="Content Placeholder 2"/>
          <p:cNvSpPr>
            <a:spLocks noGrp="1"/>
          </p:cNvSpPr>
          <p:nvPr>
            <p:ph idx="1"/>
          </p:nvPr>
        </p:nvSpPr>
        <p:spPr>
          <a:xfrm>
            <a:off x="1695606" y="1325880"/>
            <a:ext cx="6994525" cy="3629025"/>
          </a:xfrm>
        </p:spPr>
        <p:txBody>
          <a:bodyPr/>
          <a:lstStyle/>
          <a:p>
            <a:r>
              <a:rPr lang="en-US" altLang="en-US" sz="2400" dirty="0" smtClean="0"/>
              <a:t>Despite the strength of evidence in some areas, EBPs for students that struggle are not always well represented in preparation curriculum.</a:t>
            </a:r>
          </a:p>
        </p:txBody>
      </p:sp>
      <p:pic>
        <p:nvPicPr>
          <p:cNvPr id="4" name="Picture 3" descr="A picture of the ceedar mod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7841" y="2696062"/>
            <a:ext cx="3139439" cy="3139439"/>
          </a:xfrm>
          <a:prstGeom prst="rect">
            <a:avLst/>
          </a:prstGeom>
        </p:spPr>
      </p:pic>
      <p:sp>
        <p:nvSpPr>
          <p:cNvPr id="20" name="Oval 4"/>
          <p:cNvSpPr/>
          <p:nvPr/>
        </p:nvSpPr>
        <p:spPr>
          <a:xfrm>
            <a:off x="6294925" y="3733300"/>
            <a:ext cx="906946" cy="905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1400" kern="1200" dirty="0" smtClean="0"/>
              <a:t>Content</a:t>
            </a:r>
            <a:endParaRPr lang="en-US" sz="1400" kern="1200" dirty="0"/>
          </a:p>
        </p:txBody>
      </p:sp>
      <p:pic>
        <p:nvPicPr>
          <p:cNvPr id="1027" name="Picture 3" descr="A picture detailing effective opportunities to learn. they are quality of instruction, content, and ti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2868" y="2941319"/>
            <a:ext cx="3698874" cy="301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56266" y="5955556"/>
            <a:ext cx="2091210" cy="307777"/>
          </a:xfrm>
          <a:prstGeom prst="rect">
            <a:avLst/>
          </a:prstGeom>
          <a:noFill/>
        </p:spPr>
        <p:txBody>
          <a:bodyPr wrap="square" rtlCol="0">
            <a:spAutoFit/>
          </a:bodyPr>
          <a:lstStyle/>
          <a:p>
            <a:r>
              <a:rPr lang="en-US" sz="1400" dirty="0" smtClean="0"/>
              <a:t>Brownell et al, in press</a:t>
            </a:r>
            <a:endParaRPr lang="en-US" sz="1400" dirty="0"/>
          </a:p>
        </p:txBody>
      </p:sp>
    </p:spTree>
    <p:extLst>
      <p:ext uri="{BB962C8B-B14F-4D97-AF65-F5344CB8AC3E}">
        <p14:creationId xmlns:p14="http://schemas.microsoft.com/office/powerpoint/2010/main" val="1247557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ln>
            <a:miter lim="800000"/>
            <a:headEnd/>
            <a:tailEnd/>
          </a:ln>
        </p:spPr>
        <p:txBody>
          <a:bodyPr/>
          <a:lstStyle/>
          <a:p>
            <a:r>
              <a:rPr lang="en-US" altLang="en-US" sz="4000" dirty="0" smtClean="0"/>
              <a:t>Evidence Base</a:t>
            </a:r>
          </a:p>
        </p:txBody>
      </p:sp>
      <p:sp>
        <p:nvSpPr>
          <p:cNvPr id="45058" name="Content Placeholder 2"/>
          <p:cNvSpPr>
            <a:spLocks noGrp="1"/>
          </p:cNvSpPr>
          <p:nvPr>
            <p:ph idx="1"/>
          </p:nvPr>
        </p:nvSpPr>
        <p:spPr/>
        <p:txBody>
          <a:bodyPr/>
          <a:lstStyle/>
          <a:p>
            <a:pPr>
              <a:buFont typeface="Wingdings" charset="0"/>
              <a:buChar char="²"/>
              <a:defRPr/>
            </a:pPr>
            <a:r>
              <a:rPr lang="en-US" dirty="0">
                <a:ea typeface="MS PGothic" charset="0"/>
              </a:rPr>
              <a:t>CEEDAR Evidence Standards</a:t>
            </a:r>
          </a:p>
          <a:p>
            <a:pPr lvl="1">
              <a:buFont typeface="Wingdings" charset="0"/>
              <a:buChar char="²"/>
              <a:defRPr/>
            </a:pPr>
            <a:r>
              <a:rPr lang="en-US" dirty="0">
                <a:ea typeface="MS PGothic" charset="0"/>
              </a:rPr>
              <a:t>4 levels of evidence</a:t>
            </a:r>
          </a:p>
          <a:p>
            <a:pPr lvl="2">
              <a:defRPr/>
            </a:pPr>
            <a:r>
              <a:rPr lang="en-US" dirty="0"/>
              <a:t>Strong </a:t>
            </a:r>
          </a:p>
          <a:p>
            <a:pPr lvl="2">
              <a:defRPr/>
            </a:pPr>
            <a:r>
              <a:rPr lang="en-US" dirty="0"/>
              <a:t>Moderate</a:t>
            </a:r>
          </a:p>
          <a:p>
            <a:pPr lvl="2">
              <a:defRPr/>
            </a:pPr>
            <a:r>
              <a:rPr lang="en-US" dirty="0"/>
              <a:t>Limited</a:t>
            </a:r>
          </a:p>
          <a:p>
            <a:pPr lvl="2">
              <a:defRPr/>
            </a:pPr>
            <a:r>
              <a:rPr lang="en-US" dirty="0" smtClean="0"/>
              <a:t>Emerging</a:t>
            </a:r>
          </a:p>
          <a:p>
            <a:pPr marL="457200" lvl="1" indent="0">
              <a:buFontTx/>
              <a:buNone/>
              <a:defRPr/>
            </a:pPr>
            <a:endParaRPr lang="en-US" dirty="0"/>
          </a:p>
          <a:p>
            <a:pPr marL="0" indent="0">
              <a:buFont typeface="Wingdings" charset="0"/>
              <a:buNone/>
              <a:defRPr/>
            </a:pPr>
            <a:r>
              <a:rPr lang="en-US" sz="2000" u="sng" dirty="0"/>
              <a:t>http://ceedar.education.ufl.edu/wp-content/uploads/2014/08/Evidence-Based-Practices-guide.pdf</a:t>
            </a:r>
          </a:p>
          <a:p>
            <a:pPr>
              <a:buFont typeface="Wingdings" charset="0"/>
              <a:buChar char="²"/>
              <a:defRPr/>
            </a:pPr>
            <a:endParaRPr lang="en-US" dirty="0">
              <a:ea typeface="MS PGothic" charset="0"/>
            </a:endParaRPr>
          </a:p>
        </p:txBody>
      </p:sp>
      <p:sp>
        <p:nvSpPr>
          <p:cNvPr id="34820" name="Rectangle 3"/>
          <p:cNvSpPr>
            <a:spLocks noChangeArrowheads="1"/>
          </p:cNvSpPr>
          <p:nvPr/>
        </p:nvSpPr>
        <p:spPr bwMode="auto">
          <a:xfrm>
            <a:off x="5580063" y="6092825"/>
            <a:ext cx="268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800"/>
              <a:t>(CEEDAR Center, 2014)</a:t>
            </a:r>
          </a:p>
        </p:txBody>
      </p:sp>
      <p:pic>
        <p:nvPicPr>
          <p:cNvPr id="6" name="Picture 5" descr="A picture of the CEEDAR Center Evidence Standards document"/>
          <p:cNvPicPr>
            <a:picLocks noChangeAspect="1"/>
          </p:cNvPicPr>
          <p:nvPr/>
        </p:nvPicPr>
        <p:blipFill rotWithShape="1">
          <a:blip r:embed="rId3" cstate="email">
            <a:extLst>
              <a:ext uri="{28A0092B-C50C-407E-A947-70E740481C1C}">
                <a14:useLocalDpi xmlns:a14="http://schemas.microsoft.com/office/drawing/2010/main"/>
              </a:ext>
            </a:extLst>
          </a:blip>
          <a:srcRect l="6477"/>
          <a:stretch/>
        </p:blipFill>
        <p:spPr>
          <a:xfrm>
            <a:off x="5732417" y="2589865"/>
            <a:ext cx="2862943" cy="2414865"/>
          </a:xfrm>
          <a:prstGeom prst="rect">
            <a:avLst/>
          </a:prstGeom>
          <a:ln w="15875">
            <a:solidFill>
              <a:schemeClr val="tx2"/>
            </a:solidFill>
          </a:ln>
        </p:spPr>
      </p:pic>
    </p:spTree>
    <p:extLst>
      <p:ext uri="{BB962C8B-B14F-4D97-AF65-F5344CB8AC3E}">
        <p14:creationId xmlns:p14="http://schemas.microsoft.com/office/powerpoint/2010/main" val="1411454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31" y="152718"/>
            <a:ext cx="6994525" cy="1143000"/>
          </a:xfrm>
        </p:spPr>
        <p:txBody>
          <a:bodyPr/>
          <a:lstStyle/>
          <a:p>
            <a:r>
              <a:rPr lang="en-US" sz="4000" dirty="0" smtClean="0"/>
              <a:t>CEEDAR Innovation Configurations</a:t>
            </a:r>
            <a:endParaRPr lang="en-US" sz="4000" dirty="0"/>
          </a:p>
        </p:txBody>
      </p:sp>
      <p:sp>
        <p:nvSpPr>
          <p:cNvPr id="3" name="Content Placeholder 2"/>
          <p:cNvSpPr>
            <a:spLocks noGrp="1"/>
          </p:cNvSpPr>
          <p:nvPr>
            <p:ph idx="4294967295"/>
          </p:nvPr>
        </p:nvSpPr>
        <p:spPr>
          <a:xfrm>
            <a:off x="1531620" y="1570038"/>
            <a:ext cx="4216400" cy="4725987"/>
          </a:xfrm>
        </p:spPr>
        <p:txBody>
          <a:bodyPr/>
          <a:lstStyle/>
          <a:p>
            <a:r>
              <a:rPr lang="en-US" sz="2400" dirty="0"/>
              <a:t>Evidence-based content and instructional practices that increase student </a:t>
            </a:r>
            <a:r>
              <a:rPr lang="en-US" sz="2400" dirty="0" smtClean="0"/>
              <a:t>achievement</a:t>
            </a:r>
            <a:r>
              <a:rPr lang="en-US" sz="2400" dirty="0"/>
              <a:t> </a:t>
            </a:r>
            <a:r>
              <a:rPr lang="en-US" sz="2400" dirty="0" smtClean="0"/>
              <a:t>and core competencies that general and special educators need for instruction </a:t>
            </a:r>
            <a:r>
              <a:rPr lang="en-US" dirty="0" smtClean="0"/>
              <a:t>SWDs. </a:t>
            </a:r>
            <a:endParaRPr lang="en-US" dirty="0"/>
          </a:p>
          <a:p>
            <a:endParaRPr lang="en-US" dirty="0"/>
          </a:p>
        </p:txBody>
      </p:sp>
      <p:pic>
        <p:nvPicPr>
          <p:cNvPr id="5" name="Picture 4" descr="A screenshot of the CEEDAR evidence based reading instruction for grades kindergarten through fifth grad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8773" y="1909483"/>
            <a:ext cx="2625348" cy="3074894"/>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681331" y="5309811"/>
            <a:ext cx="7165489" cy="400110"/>
          </a:xfrm>
          <a:prstGeom prst="rect">
            <a:avLst/>
          </a:prstGeom>
        </p:spPr>
        <p:txBody>
          <a:bodyPr wrap="square">
            <a:spAutoFit/>
          </a:bodyPr>
          <a:lstStyle/>
          <a:p>
            <a:r>
              <a:rPr lang="en-US" sz="2000" dirty="0">
                <a:hlinkClick r:id="rId4" tooltip="CEEDAR center tools resources"/>
              </a:rPr>
              <a:t>http://ceedar.education.ufl.edu/tools/innovation-configurations</a:t>
            </a:r>
            <a:r>
              <a:rPr lang="en-US" sz="2000" dirty="0" smtClean="0">
                <a:hlinkClick r:id="rId4" tooltip="CEEDAR center tools resources"/>
              </a:rPr>
              <a:t>/ </a:t>
            </a:r>
            <a:endParaRPr lang="en-US" sz="2000" dirty="0"/>
          </a:p>
        </p:txBody>
      </p:sp>
    </p:spTree>
    <p:extLst>
      <p:ext uri="{BB962C8B-B14F-4D97-AF65-F5344CB8AC3E}">
        <p14:creationId xmlns:p14="http://schemas.microsoft.com/office/powerpoint/2010/main" val="1105194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of a table detailing NCII tools and resources"/>
          <p:cNvPicPr>
            <a:picLocks noChangeAspect="1"/>
          </p:cNvPicPr>
          <p:nvPr/>
        </p:nvPicPr>
        <p:blipFill rotWithShape="1">
          <a:blip r:embed="rId3" cstate="email">
            <a:extLst>
              <a:ext uri="{28A0092B-C50C-407E-A947-70E740481C1C}">
                <a14:useLocalDpi xmlns:a14="http://schemas.microsoft.com/office/drawing/2010/main"/>
              </a:ext>
            </a:extLst>
          </a:blip>
          <a:srcRect l="3974" t="5923" r="15179" b="28127"/>
          <a:stretch/>
        </p:blipFill>
        <p:spPr>
          <a:xfrm>
            <a:off x="3599714" y="1138855"/>
            <a:ext cx="5342128" cy="3063250"/>
          </a:xfrm>
          <a:prstGeom prst="rect">
            <a:avLst/>
          </a:prstGeom>
          <a:ln w="15875">
            <a:solidFill>
              <a:schemeClr val="tx2"/>
            </a:solidFill>
          </a:ln>
        </p:spPr>
      </p:pic>
      <p:sp>
        <p:nvSpPr>
          <p:cNvPr id="2" name="Title 1"/>
          <p:cNvSpPr>
            <a:spLocks noGrp="1"/>
          </p:cNvSpPr>
          <p:nvPr>
            <p:ph type="title"/>
          </p:nvPr>
        </p:nvSpPr>
        <p:spPr>
          <a:xfrm>
            <a:off x="1728789" y="91439"/>
            <a:ext cx="6889431" cy="807919"/>
          </a:xfrm>
        </p:spPr>
        <p:txBody>
          <a:bodyPr/>
          <a:lstStyle/>
          <a:p>
            <a:r>
              <a:rPr lang="en-US" sz="3600" dirty="0" smtClean="0"/>
              <a:t>CEEDAR Tools and Resources</a:t>
            </a:r>
            <a:endParaRPr lang="en-US" sz="3600" dirty="0"/>
          </a:p>
        </p:txBody>
      </p:sp>
      <p:sp>
        <p:nvSpPr>
          <p:cNvPr id="4" name="Rectangle 3"/>
          <p:cNvSpPr/>
          <p:nvPr/>
        </p:nvSpPr>
        <p:spPr>
          <a:xfrm>
            <a:off x="1413043" y="1325880"/>
            <a:ext cx="2084537" cy="993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Knowledge Development Papers</a:t>
            </a:r>
            <a:endParaRPr lang="en-US" dirty="0">
              <a:solidFill>
                <a:schemeClr val="tx1"/>
              </a:solidFill>
            </a:endParaRPr>
          </a:p>
        </p:txBody>
      </p:sp>
      <p:sp>
        <p:nvSpPr>
          <p:cNvPr id="6" name="Rectangle 5"/>
          <p:cNvSpPr/>
          <p:nvPr/>
        </p:nvSpPr>
        <p:spPr>
          <a:xfrm>
            <a:off x="1437672" y="2753213"/>
            <a:ext cx="2037048" cy="10763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Innovation Configuration</a:t>
            </a:r>
            <a:endParaRPr lang="en-US" dirty="0">
              <a:solidFill>
                <a:schemeClr val="tx1"/>
              </a:solidFill>
            </a:endParaRPr>
          </a:p>
        </p:txBody>
      </p:sp>
      <p:sp>
        <p:nvSpPr>
          <p:cNvPr id="12" name="Rectangle 11"/>
          <p:cNvSpPr/>
          <p:nvPr/>
        </p:nvSpPr>
        <p:spPr>
          <a:xfrm>
            <a:off x="1413043" y="4261313"/>
            <a:ext cx="2084537" cy="11292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Course Enhancement Modules</a:t>
            </a:r>
            <a:endParaRPr lang="en-US" dirty="0">
              <a:solidFill>
                <a:schemeClr val="tx1"/>
              </a:solidFill>
            </a:endParaRPr>
          </a:p>
        </p:txBody>
      </p:sp>
      <p:sp>
        <p:nvSpPr>
          <p:cNvPr id="9" name="Right Arrow 8" descr="An arrow pointing to CEEDAR tools and resources"/>
          <p:cNvSpPr/>
          <p:nvPr/>
        </p:nvSpPr>
        <p:spPr>
          <a:xfrm>
            <a:off x="3430591" y="3199048"/>
            <a:ext cx="338245" cy="468052"/>
          </a:xfrm>
          <a:prstGeom prst="rightArrow">
            <a:avLst/>
          </a:prstGeom>
          <a:solidFill>
            <a:schemeClr val="bg2"/>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ounded Rectangle 12"/>
          <p:cNvSpPr/>
          <p:nvPr/>
        </p:nvSpPr>
        <p:spPr>
          <a:xfrm>
            <a:off x="5508104" y="2670480"/>
            <a:ext cx="3312368" cy="3457029"/>
          </a:xfrm>
          <a:prstGeom prst="roundRect">
            <a:avLst/>
          </a:prstGeom>
          <a:solidFill>
            <a:srgbClr val="E4EFF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a:buFont typeface="Wingdings" charset="2"/>
              <a:buChar char="²"/>
              <a:defRPr/>
            </a:pPr>
            <a:endParaRPr lang="en-US" sz="1180" dirty="0">
              <a:solidFill>
                <a:srgbClr val="000000"/>
              </a:solidFill>
            </a:endParaRPr>
          </a:p>
          <a:p>
            <a:pPr marL="285750" indent="-285750">
              <a:buFont typeface="Wingdings" charset="2"/>
              <a:buChar char="²"/>
              <a:defRPr/>
            </a:pPr>
            <a:endParaRPr lang="en-US" sz="1180" dirty="0">
              <a:solidFill>
                <a:srgbClr val="000000"/>
              </a:solidFill>
            </a:endParaRPr>
          </a:p>
          <a:p>
            <a:pPr marL="52387" indent="-285750">
              <a:buFont typeface="Wingdings" charset="2"/>
              <a:buChar char="²"/>
              <a:defRPr/>
            </a:pPr>
            <a:r>
              <a:rPr lang="en-US" sz="1180" dirty="0">
                <a:solidFill>
                  <a:srgbClr val="000000"/>
                </a:solidFill>
              </a:rPr>
              <a:t>Scientifically Based Reading</a:t>
            </a:r>
          </a:p>
          <a:p>
            <a:pPr marL="52387" indent="-285750">
              <a:buFont typeface="Wingdings" charset="2"/>
              <a:buChar char="²"/>
              <a:defRPr/>
            </a:pPr>
            <a:r>
              <a:rPr lang="en-US" sz="1180" dirty="0">
                <a:solidFill>
                  <a:srgbClr val="000000"/>
                </a:solidFill>
              </a:rPr>
              <a:t>Classroom Organization </a:t>
            </a:r>
          </a:p>
          <a:p>
            <a:pPr>
              <a:defRPr/>
            </a:pPr>
            <a:r>
              <a:rPr lang="en-US" sz="1180" dirty="0">
                <a:solidFill>
                  <a:srgbClr val="000000"/>
                </a:solidFill>
              </a:rPr>
              <a:t>       &amp; Behavior Management</a:t>
            </a:r>
          </a:p>
          <a:p>
            <a:pPr marL="52387" indent="-285750">
              <a:buFont typeface="Wingdings" charset="2"/>
              <a:buChar char="²"/>
              <a:defRPr/>
            </a:pPr>
            <a:r>
              <a:rPr lang="en-US" sz="1180" dirty="0" smtClean="0">
                <a:solidFill>
                  <a:srgbClr val="000000"/>
                </a:solidFill>
              </a:rPr>
              <a:t>Evidence-Based </a:t>
            </a:r>
            <a:r>
              <a:rPr lang="en-US" sz="1180" dirty="0">
                <a:solidFill>
                  <a:srgbClr val="000000"/>
                </a:solidFill>
              </a:rPr>
              <a:t>Writing Instruction</a:t>
            </a:r>
          </a:p>
          <a:p>
            <a:pPr marL="52387" indent="-285750">
              <a:buFont typeface="Wingdings" charset="2"/>
              <a:buChar char="²"/>
              <a:defRPr/>
            </a:pPr>
            <a:r>
              <a:rPr lang="en-US" sz="1180" dirty="0">
                <a:solidFill>
                  <a:srgbClr val="000000"/>
                </a:solidFill>
              </a:rPr>
              <a:t>Evidenced-based Math Instruction</a:t>
            </a:r>
          </a:p>
          <a:p>
            <a:pPr marL="52387" indent="-285750">
              <a:buFont typeface="Wingdings" charset="2"/>
              <a:buChar char="²"/>
              <a:defRPr/>
            </a:pPr>
            <a:r>
              <a:rPr lang="en-US" sz="1180" dirty="0">
                <a:solidFill>
                  <a:srgbClr val="000000"/>
                </a:solidFill>
              </a:rPr>
              <a:t>Universal Design for Learning</a:t>
            </a:r>
          </a:p>
          <a:p>
            <a:pPr marL="285750" indent="-285750">
              <a:buFont typeface="Wingdings" charset="2"/>
              <a:buChar char="²"/>
              <a:defRPr/>
            </a:pPr>
            <a:r>
              <a:rPr lang="en-US" sz="1180" dirty="0" smtClean="0">
                <a:solidFill>
                  <a:srgbClr val="000000"/>
                </a:solidFill>
              </a:rPr>
              <a:t>Leadership </a:t>
            </a:r>
            <a:endParaRPr lang="en-US" sz="1180" dirty="0">
              <a:solidFill>
                <a:srgbClr val="000000"/>
              </a:solidFill>
            </a:endParaRPr>
          </a:p>
          <a:p>
            <a:pPr marL="285750" indent="-285750">
              <a:buFont typeface="Wingdings" charset="2"/>
              <a:buChar char="²"/>
              <a:defRPr/>
            </a:pPr>
            <a:r>
              <a:rPr lang="en-US" sz="1180" dirty="0">
                <a:solidFill>
                  <a:srgbClr val="000000"/>
                </a:solidFill>
              </a:rPr>
              <a:t>Technology </a:t>
            </a:r>
          </a:p>
          <a:p>
            <a:pPr marL="285750" indent="-285750">
              <a:buFont typeface="Wingdings" charset="2"/>
              <a:buChar char="²"/>
              <a:defRPr/>
            </a:pPr>
            <a:r>
              <a:rPr lang="en-US" sz="1180" dirty="0">
                <a:solidFill>
                  <a:srgbClr val="000000"/>
                </a:solidFill>
              </a:rPr>
              <a:t>Inclusive Service</a:t>
            </a:r>
          </a:p>
          <a:p>
            <a:pPr marL="285750" indent="-285750">
              <a:buFont typeface="Wingdings" charset="2"/>
              <a:buChar char="²"/>
              <a:defRPr/>
            </a:pPr>
            <a:r>
              <a:rPr lang="en-US" sz="1180" dirty="0" smtClean="0">
                <a:solidFill>
                  <a:srgbClr val="000000"/>
                </a:solidFill>
              </a:rPr>
              <a:t>Significant </a:t>
            </a:r>
            <a:r>
              <a:rPr lang="en-US" sz="1180" dirty="0">
                <a:solidFill>
                  <a:srgbClr val="000000"/>
                </a:solidFill>
              </a:rPr>
              <a:t>Disabilities</a:t>
            </a:r>
          </a:p>
          <a:p>
            <a:pPr marL="285750" indent="-285750">
              <a:buFont typeface="Wingdings" charset="2"/>
              <a:buChar char="²"/>
              <a:defRPr/>
            </a:pPr>
            <a:r>
              <a:rPr lang="en-US" sz="1180" dirty="0">
                <a:solidFill>
                  <a:srgbClr val="000000"/>
                </a:solidFill>
              </a:rPr>
              <a:t>Sensory Impairments</a:t>
            </a:r>
          </a:p>
          <a:p>
            <a:pPr marL="285750" indent="-285750">
              <a:buFont typeface="Wingdings" charset="2"/>
              <a:buChar char="²"/>
              <a:defRPr/>
            </a:pPr>
            <a:r>
              <a:rPr lang="en-US" sz="1180" dirty="0">
                <a:solidFill>
                  <a:srgbClr val="000000"/>
                </a:solidFill>
              </a:rPr>
              <a:t>Culturally Responsive Instruction </a:t>
            </a:r>
          </a:p>
          <a:p>
            <a:pPr marL="285750" indent="-285750">
              <a:buFont typeface="Wingdings" charset="2"/>
              <a:buChar char="²"/>
              <a:defRPr/>
            </a:pPr>
            <a:r>
              <a:rPr lang="en-US" sz="1180" dirty="0" smtClean="0">
                <a:solidFill>
                  <a:srgbClr val="000000"/>
                </a:solidFill>
              </a:rPr>
              <a:t>Secondary Transition</a:t>
            </a:r>
            <a:endParaRPr lang="en-US" sz="1180" dirty="0">
              <a:solidFill>
                <a:srgbClr val="000000"/>
              </a:solidFill>
            </a:endParaRPr>
          </a:p>
          <a:p>
            <a:pPr marL="52387" indent="-285750">
              <a:buFont typeface="Wingdings" charset="2"/>
              <a:buChar char="²"/>
              <a:defRPr/>
            </a:pPr>
            <a:r>
              <a:rPr lang="en-US" sz="1180" dirty="0" smtClean="0">
                <a:solidFill>
                  <a:srgbClr val="000000"/>
                </a:solidFill>
              </a:rPr>
              <a:t>Linking</a:t>
            </a:r>
            <a:r>
              <a:rPr lang="en-US" sz="1180" dirty="0">
                <a:solidFill>
                  <a:srgbClr val="000000"/>
                </a:solidFill>
              </a:rPr>
              <a:t> Assessment &amp; </a:t>
            </a:r>
            <a:r>
              <a:rPr lang="en-US" sz="1180" dirty="0" smtClean="0">
                <a:solidFill>
                  <a:srgbClr val="000000"/>
                </a:solidFill>
              </a:rPr>
              <a:t>Instruction</a:t>
            </a:r>
            <a:endParaRPr lang="en-US" sz="1180" dirty="0">
              <a:solidFill>
                <a:srgbClr val="000000"/>
              </a:solidFill>
            </a:endParaRPr>
          </a:p>
        </p:txBody>
      </p:sp>
      <p:sp>
        <p:nvSpPr>
          <p:cNvPr id="17" name="Rounded Rectangle 16"/>
          <p:cNvSpPr/>
          <p:nvPr/>
        </p:nvSpPr>
        <p:spPr>
          <a:xfrm>
            <a:off x="5526926" y="2670480"/>
            <a:ext cx="2482850" cy="463550"/>
          </a:xfrm>
          <a:prstGeom prst="roundRect">
            <a:avLst/>
          </a:prstGeom>
          <a:solidFill>
            <a:schemeClr val="tx2">
              <a:lumMod val="60000"/>
              <a:lumOff val="40000"/>
            </a:schemeClr>
          </a:solidFill>
          <a:ln w="158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FFFFFF"/>
                </a:solidFill>
                <a:latin typeface="Century Gothic"/>
                <a:cs typeface="Century Gothic"/>
              </a:rPr>
              <a:t>Content Innovation Configuration</a:t>
            </a:r>
          </a:p>
        </p:txBody>
      </p:sp>
      <p:sp>
        <p:nvSpPr>
          <p:cNvPr id="3" name="Down Arrow 2" descr="a picture of an arrow pointing down to innovation configuration"/>
          <p:cNvSpPr/>
          <p:nvPr/>
        </p:nvSpPr>
        <p:spPr>
          <a:xfrm>
            <a:off x="2259091" y="2333790"/>
            <a:ext cx="135259" cy="224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descr="A picture of an arrow pointing to course enhancement modules"/>
          <p:cNvSpPr/>
          <p:nvPr/>
        </p:nvSpPr>
        <p:spPr>
          <a:xfrm>
            <a:off x="2387681" y="3931920"/>
            <a:ext cx="135259" cy="224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7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539" y="209171"/>
            <a:ext cx="6994525" cy="898842"/>
          </a:xfrm>
        </p:spPr>
        <p:txBody>
          <a:bodyPr/>
          <a:lstStyle/>
          <a:p>
            <a:r>
              <a:rPr lang="en-US" sz="3600" dirty="0" smtClean="0"/>
              <a:t>CEEDAR Tools and Resources</a:t>
            </a:r>
            <a:endParaRPr lang="en-US" sz="3600" dirty="0"/>
          </a:p>
        </p:txBody>
      </p:sp>
      <p:sp>
        <p:nvSpPr>
          <p:cNvPr id="4" name="Rectangle 3"/>
          <p:cNvSpPr/>
          <p:nvPr/>
        </p:nvSpPr>
        <p:spPr>
          <a:xfrm>
            <a:off x="1455077" y="1395066"/>
            <a:ext cx="2036445" cy="9501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Knowled</a:t>
            </a:r>
            <a:r>
              <a:rPr lang="en-US" i="1" dirty="0" smtClean="0">
                <a:solidFill>
                  <a:schemeClr val="tx1"/>
                </a:solidFill>
              </a:rPr>
              <a:t>g</a:t>
            </a:r>
            <a:r>
              <a:rPr lang="en-US" dirty="0" smtClean="0">
                <a:solidFill>
                  <a:schemeClr val="tx1"/>
                </a:solidFill>
              </a:rPr>
              <a:t>e Development Papers</a:t>
            </a:r>
            <a:endParaRPr lang="en-US" dirty="0">
              <a:solidFill>
                <a:schemeClr val="tx1"/>
              </a:solidFill>
            </a:endParaRPr>
          </a:p>
        </p:txBody>
      </p:sp>
      <p:sp>
        <p:nvSpPr>
          <p:cNvPr id="6" name="Rectangle 5"/>
          <p:cNvSpPr/>
          <p:nvPr/>
        </p:nvSpPr>
        <p:spPr>
          <a:xfrm>
            <a:off x="1405205" y="2763562"/>
            <a:ext cx="2136188" cy="9159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Innovation Configuration</a:t>
            </a:r>
            <a:endParaRPr lang="en-US" dirty="0">
              <a:solidFill>
                <a:schemeClr val="tx1"/>
              </a:solidFill>
            </a:endParaRPr>
          </a:p>
        </p:txBody>
      </p:sp>
      <p:sp>
        <p:nvSpPr>
          <p:cNvPr id="12" name="Rectangle 11"/>
          <p:cNvSpPr/>
          <p:nvPr/>
        </p:nvSpPr>
        <p:spPr>
          <a:xfrm>
            <a:off x="1454139" y="4175801"/>
            <a:ext cx="2087254" cy="1032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Course Enhancement Modules</a:t>
            </a:r>
            <a:endParaRPr lang="en-US" dirty="0">
              <a:solidFill>
                <a:schemeClr val="tx1"/>
              </a:solidFill>
            </a:endParaRPr>
          </a:p>
        </p:txBody>
      </p:sp>
      <p:pic>
        <p:nvPicPr>
          <p:cNvPr id="13" name="Picture 4" descr="http://ts2.mm.bing.net/th?id=H.4666534562760201&amp;pid=1.7&amp;w=221&amp;h=188&amp;c=7&amp;r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1177" y="1186017"/>
            <a:ext cx="953446" cy="81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a picture of video clip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18645" y="1993218"/>
            <a:ext cx="821472" cy="70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http://ts3.mm.bing.net/th?id=H.4514269396927338&amp;pid=1.7&amp;w=263&amp;h=188&amp;c=7&amp;rs=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15505" y="1167692"/>
            <a:ext cx="1041023" cy="74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92580" y="5989319"/>
            <a:ext cx="7130812" cy="369332"/>
          </a:xfrm>
          <a:prstGeom prst="rect">
            <a:avLst/>
          </a:prstGeom>
        </p:spPr>
        <p:txBody>
          <a:bodyPr wrap="square">
            <a:spAutoFit/>
          </a:bodyPr>
          <a:lstStyle/>
          <a:p>
            <a:r>
              <a:rPr lang="en-US" sz="1800" dirty="0">
                <a:hlinkClick r:id="rId6" tooltip="CEEDAR education tools and resources"/>
              </a:rPr>
              <a:t>http://ceedar.education.ufl.edu/cems</a:t>
            </a:r>
            <a:r>
              <a:rPr lang="en-US" sz="1800" dirty="0" smtClean="0">
                <a:hlinkClick r:id="rId6" tooltip="CEEDAR education tools and resources"/>
              </a:rPr>
              <a:t>/ </a:t>
            </a:r>
            <a:endParaRPr lang="en-US" sz="1800" dirty="0"/>
          </a:p>
        </p:txBody>
      </p:sp>
      <p:pic>
        <p:nvPicPr>
          <p:cNvPr id="4099" name="Picture 3" descr="A picture of ceedar course enhancement modules"/>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0222" t="11828" r="59402" b="61941"/>
          <a:stretch/>
        </p:blipFill>
        <p:spPr bwMode="auto">
          <a:xfrm>
            <a:off x="3926779" y="1395066"/>
            <a:ext cx="2559717" cy="1109316"/>
          </a:xfrm>
          <a:prstGeom prst="rect">
            <a:avLst/>
          </a:prstGeom>
          <a:noFill/>
          <a:ln w="190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descr="a picture of ceedar downloadable resourcs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75965" t="46465" r="10285" b="13118"/>
          <a:stretch/>
        </p:blipFill>
        <p:spPr bwMode="auto">
          <a:xfrm>
            <a:off x="3743752" y="2868022"/>
            <a:ext cx="1573499" cy="2601638"/>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7" name="Down Arrow 16" descr="a picture of innovation configuration"/>
          <p:cNvSpPr/>
          <p:nvPr/>
        </p:nvSpPr>
        <p:spPr>
          <a:xfrm>
            <a:off x="2336746" y="2472727"/>
            <a:ext cx="135259" cy="224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descr="a picture of an arrow pointing to course enhancement modules"/>
          <p:cNvSpPr/>
          <p:nvPr/>
        </p:nvSpPr>
        <p:spPr>
          <a:xfrm>
            <a:off x="2269116" y="3877451"/>
            <a:ext cx="135259" cy="224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descr="A picture of CEEDAR tools and resources"/>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6750" t="26222" r="28012" b="18296"/>
          <a:stretch/>
        </p:blipFill>
        <p:spPr bwMode="auto">
          <a:xfrm>
            <a:off x="5534948" y="2898027"/>
            <a:ext cx="3490160" cy="2407768"/>
          </a:xfrm>
          <a:prstGeom prst="rect">
            <a:avLst/>
          </a:prstGeom>
          <a:noFill/>
          <a:ln w="158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9" name="Right Arrow 8" descr="a picture of an arrow pointing to ceedar downladable resources"/>
          <p:cNvSpPr/>
          <p:nvPr/>
        </p:nvSpPr>
        <p:spPr>
          <a:xfrm>
            <a:off x="3541393" y="4401869"/>
            <a:ext cx="338245" cy="468052"/>
          </a:xfrm>
          <a:prstGeom prst="rightArrow">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509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6994525" cy="639762"/>
          </a:xfrm>
        </p:spPr>
        <p:txBody>
          <a:bodyPr/>
          <a:lstStyle/>
          <a:p>
            <a:r>
              <a:rPr lang="en-US" sz="3600" dirty="0" smtClean="0"/>
              <a:t>CEEDAR Tools and Resources</a:t>
            </a:r>
            <a:endParaRPr lang="en-US" sz="3600" dirty="0"/>
          </a:p>
        </p:txBody>
      </p:sp>
      <p:sp>
        <p:nvSpPr>
          <p:cNvPr id="4" name="Rectangle 3"/>
          <p:cNvSpPr/>
          <p:nvPr/>
        </p:nvSpPr>
        <p:spPr>
          <a:xfrm>
            <a:off x="1408878" y="1054826"/>
            <a:ext cx="2122559" cy="10635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Knowledge Development Papers</a:t>
            </a:r>
            <a:endParaRPr lang="en-US" dirty="0">
              <a:solidFill>
                <a:schemeClr val="tx1"/>
              </a:solidFill>
            </a:endParaRPr>
          </a:p>
        </p:txBody>
      </p:sp>
      <p:sp>
        <p:nvSpPr>
          <p:cNvPr id="6" name="Rectangle 5"/>
          <p:cNvSpPr/>
          <p:nvPr/>
        </p:nvSpPr>
        <p:spPr>
          <a:xfrm>
            <a:off x="1408878" y="2529952"/>
            <a:ext cx="2167555" cy="991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Innovation Configuration</a:t>
            </a:r>
            <a:endParaRPr lang="en-US" dirty="0">
              <a:solidFill>
                <a:schemeClr val="tx1"/>
              </a:solidFill>
            </a:endParaRPr>
          </a:p>
        </p:txBody>
      </p:sp>
      <p:sp>
        <p:nvSpPr>
          <p:cNvPr id="12" name="Rectangle 11"/>
          <p:cNvSpPr/>
          <p:nvPr/>
        </p:nvSpPr>
        <p:spPr>
          <a:xfrm>
            <a:off x="1454008" y="3934815"/>
            <a:ext cx="2167555"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Course Enhancement Modules</a:t>
            </a:r>
            <a:endParaRPr lang="en-US" dirty="0">
              <a:solidFill>
                <a:schemeClr val="tx1"/>
              </a:solidFill>
            </a:endParaRPr>
          </a:p>
        </p:txBody>
      </p:sp>
      <p:sp>
        <p:nvSpPr>
          <p:cNvPr id="9" name="Right Arrow 8" descr="a picture of an arrow pointing to the CEEDAR learning resources "/>
          <p:cNvSpPr/>
          <p:nvPr/>
        </p:nvSpPr>
        <p:spPr>
          <a:xfrm>
            <a:off x="3646650" y="3700789"/>
            <a:ext cx="338245" cy="468052"/>
          </a:xfrm>
          <a:prstGeom prst="rightArrow">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AutoShape 3" descr="a picture of the MTSS triangle"/>
          <p:cNvSpPr>
            <a:spLocks noChangeArrowheads="1"/>
          </p:cNvSpPr>
          <p:nvPr/>
        </p:nvSpPr>
        <p:spPr bwMode="auto">
          <a:xfrm>
            <a:off x="3646652" y="1470661"/>
            <a:ext cx="2048626" cy="2050540"/>
          </a:xfrm>
          <a:prstGeom prst="triangle">
            <a:avLst>
              <a:gd name="adj" fmla="val 50000"/>
            </a:avLst>
          </a:prstGeom>
          <a:solidFill>
            <a:srgbClr val="339966"/>
          </a:solidFill>
          <a:ln w="9525">
            <a:solidFill>
              <a:srgbClr val="000000"/>
            </a:solidFill>
            <a:miter lim="800000"/>
            <a:headEnd/>
            <a:tailEnd/>
          </a:ln>
        </p:spPr>
        <p:txBody>
          <a:bodyPr wrap="none" anchor="ctr"/>
          <a:lstStyle/>
          <a:p>
            <a:endParaRPr lang="en-US" dirty="0"/>
          </a:p>
        </p:txBody>
      </p:sp>
      <p:sp>
        <p:nvSpPr>
          <p:cNvPr id="18" name="AutoShape 4" descr="a picture of the tier two triangle"/>
          <p:cNvSpPr>
            <a:spLocks noChangeArrowheads="1"/>
          </p:cNvSpPr>
          <p:nvPr/>
        </p:nvSpPr>
        <p:spPr bwMode="auto">
          <a:xfrm>
            <a:off x="4315152" y="1293582"/>
            <a:ext cx="680378" cy="824778"/>
          </a:xfrm>
          <a:prstGeom prst="triangle">
            <a:avLst>
              <a:gd name="adj" fmla="val 50000"/>
            </a:avLst>
          </a:prstGeom>
          <a:solidFill>
            <a:srgbClr val="FFFF00"/>
          </a:solidFill>
          <a:ln w="9525">
            <a:solidFill>
              <a:srgbClr val="000000"/>
            </a:solidFill>
            <a:miter lim="800000"/>
            <a:headEnd/>
            <a:tailEnd/>
          </a:ln>
        </p:spPr>
        <p:txBody>
          <a:bodyPr wrap="none" anchor="ctr"/>
          <a:lstStyle/>
          <a:p>
            <a:endParaRPr lang="en-US" dirty="0"/>
          </a:p>
        </p:txBody>
      </p:sp>
      <p:sp>
        <p:nvSpPr>
          <p:cNvPr id="19" name="AutoShape 5" descr="A picture of the tier three triangle"/>
          <p:cNvSpPr>
            <a:spLocks noChangeArrowheads="1"/>
          </p:cNvSpPr>
          <p:nvPr/>
        </p:nvSpPr>
        <p:spPr bwMode="auto">
          <a:xfrm>
            <a:off x="4481884" y="1287594"/>
            <a:ext cx="346913" cy="412390"/>
          </a:xfrm>
          <a:prstGeom prst="triangle">
            <a:avLst>
              <a:gd name="adj" fmla="val 50000"/>
            </a:avLst>
          </a:prstGeom>
          <a:solidFill>
            <a:srgbClr val="FF0000"/>
          </a:solidFill>
          <a:ln w="9525">
            <a:solidFill>
              <a:srgbClr val="000000"/>
            </a:solidFill>
            <a:miter lim="800000"/>
            <a:headEnd/>
            <a:tailEnd/>
          </a:ln>
        </p:spPr>
        <p:txBody>
          <a:bodyPr wrap="none" anchor="ctr"/>
          <a:lstStyle/>
          <a:p>
            <a:endParaRPr lang="en-US" b="1" dirty="0"/>
          </a:p>
        </p:txBody>
      </p:sp>
      <p:sp>
        <p:nvSpPr>
          <p:cNvPr id="3" name="Right Brace 2" descr="a picture of a brace showing the mtss framework reading resources"/>
          <p:cNvSpPr/>
          <p:nvPr/>
        </p:nvSpPr>
        <p:spPr>
          <a:xfrm>
            <a:off x="5695277" y="1330574"/>
            <a:ext cx="466165" cy="20798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descr="A picture of the MTSS for mathematic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721" t="32594" r="67842" b="43678"/>
          <a:stretch/>
        </p:blipFill>
        <p:spPr bwMode="auto">
          <a:xfrm>
            <a:off x="6391083" y="1400909"/>
            <a:ext cx="2412233" cy="143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A picture detailing CEEDAR learning resources including the learning resources. this includes the introduction, the universal math instruction, suplemental math interventions, and the intensive interventions.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625" t="59375" r="59583" b="25951"/>
          <a:stretch/>
        </p:blipFill>
        <p:spPr bwMode="auto">
          <a:xfrm>
            <a:off x="4612256" y="3769015"/>
            <a:ext cx="4049649" cy="989198"/>
          </a:xfrm>
          <a:prstGeom prst="rect">
            <a:avLst/>
          </a:prstGeom>
          <a:noFill/>
          <a:ln w="190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0" name="Down Arrow 19" descr="a picture of an arrow pointing down to innovation configuration"/>
          <p:cNvSpPr/>
          <p:nvPr/>
        </p:nvSpPr>
        <p:spPr>
          <a:xfrm>
            <a:off x="2364672" y="2258250"/>
            <a:ext cx="135259" cy="224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descr="a picture of an arrow pointing down to course enhancement modules"/>
          <p:cNvSpPr/>
          <p:nvPr/>
        </p:nvSpPr>
        <p:spPr>
          <a:xfrm>
            <a:off x="2402527" y="3648463"/>
            <a:ext cx="135259" cy="224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pPr eaLnBrk="1" hangingPunct="1"/>
            <a:r>
              <a:rPr lang="en-US" altLang="en-US" sz="3200" b="1" dirty="0" smtClean="0"/>
              <a:t>Course Enhancement Modules</a:t>
            </a:r>
          </a:p>
        </p:txBody>
      </p:sp>
      <p:pic>
        <p:nvPicPr>
          <p:cNvPr id="5122" name="Picture 2" descr="a screenshot of the CEEDAR course enhancement modul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195" t="5334" r="8875" b="6667"/>
          <a:stretch/>
        </p:blipFill>
        <p:spPr bwMode="auto">
          <a:xfrm>
            <a:off x="1601153" y="1643160"/>
            <a:ext cx="7001827" cy="403341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Up Arrow 2" descr="a picture of an arrow pointing to course resources and tools"/>
          <p:cNvSpPr/>
          <p:nvPr/>
        </p:nvSpPr>
        <p:spPr>
          <a:xfrm>
            <a:off x="7136130" y="1813560"/>
            <a:ext cx="190500" cy="1524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descr="a picture of an arrow pointing to the search bar"/>
          <p:cNvSpPr/>
          <p:nvPr/>
        </p:nvSpPr>
        <p:spPr>
          <a:xfrm rot="5400000">
            <a:off x="6682740" y="2419350"/>
            <a:ext cx="259080" cy="1905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928361" y="5265420"/>
            <a:ext cx="2674620" cy="1200329"/>
          </a:xfrm>
          <a:prstGeom prst="rect">
            <a:avLst/>
          </a:prstGeom>
          <a:solidFill>
            <a:schemeClr val="bg1">
              <a:lumMod val="85000"/>
            </a:schemeClr>
          </a:solidFill>
          <a:ln w="3175">
            <a:solidFill>
              <a:schemeClr val="accent1">
                <a:shade val="95000"/>
                <a:satMod val="105000"/>
              </a:schemeClr>
            </a:solidFill>
          </a:ln>
        </p:spPr>
        <p:txBody>
          <a:bodyPr wrap="square" rtlCol="0">
            <a:spAutoFit/>
          </a:bodyPr>
          <a:lstStyle/>
          <a:p>
            <a:pPr marL="342900" indent="-342900">
              <a:buFont typeface="Arial" panose="020B0604020202020204" pitchFamily="34" charset="0"/>
              <a:buChar char="•"/>
            </a:pPr>
            <a:r>
              <a:rPr lang="en-US" sz="1800" dirty="0" smtClean="0"/>
              <a:t>Reading K-12</a:t>
            </a:r>
          </a:p>
          <a:p>
            <a:pPr marL="342900" indent="-342900">
              <a:buFont typeface="Arial" panose="020B0604020202020204" pitchFamily="34" charset="0"/>
              <a:buChar char="•"/>
            </a:pPr>
            <a:r>
              <a:rPr lang="en-US" sz="1800" dirty="0" smtClean="0"/>
              <a:t>Secondary Transition</a:t>
            </a:r>
          </a:p>
          <a:p>
            <a:pPr marL="342900" indent="-342900">
              <a:buFont typeface="Arial" panose="020B0604020202020204" pitchFamily="34" charset="0"/>
              <a:buChar char="•"/>
            </a:pPr>
            <a:r>
              <a:rPr lang="en-US" sz="1800" dirty="0" smtClean="0"/>
              <a:t>Writing</a:t>
            </a:r>
          </a:p>
          <a:p>
            <a:pPr marL="342900" indent="-342900">
              <a:buFont typeface="Arial" panose="020B0604020202020204" pitchFamily="34" charset="0"/>
              <a:buChar char="•"/>
            </a:pPr>
            <a:r>
              <a:rPr lang="en-US" sz="1800" dirty="0" smtClean="0"/>
              <a:t>Leadership</a:t>
            </a:r>
            <a:endParaRPr lang="en-US" sz="1800" dirty="0"/>
          </a:p>
        </p:txBody>
      </p:sp>
      <p:pic>
        <p:nvPicPr>
          <p:cNvPr id="5124" name="Picture 4" descr="a picture of a coming soon sign indicating that CEEDAR is producing a reading kindergarten through twelveth grade, a secondary transition, a writing, and a leadership modu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537277">
            <a:off x="5214690" y="4902009"/>
            <a:ext cx="989549" cy="75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p>
            <a:r>
              <a:rPr lang="en-US" dirty="0" smtClean="0"/>
              <a:t>Evidence for Intervention</a:t>
            </a:r>
            <a:endParaRPr lang="en-US" dirty="0"/>
          </a:p>
        </p:txBody>
      </p:sp>
      <p:sp>
        <p:nvSpPr>
          <p:cNvPr id="3" name="Text Placeholder 2"/>
          <p:cNvSpPr>
            <a:spLocks noGrp="1"/>
          </p:cNvSpPr>
          <p:nvPr>
            <p:ph idx="1"/>
          </p:nvPr>
        </p:nvSpPr>
        <p:spPr/>
        <p:txBody>
          <a:bodyPr/>
          <a:lstStyle/>
          <a:p>
            <a:endParaRPr lang="en-US" sz="2400"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37</a:t>
            </a:fld>
            <a:endParaRPr lang="en-US" dirty="0"/>
          </a:p>
        </p:txBody>
      </p:sp>
    </p:spTree>
    <p:extLst>
      <p:ext uri="{BB962C8B-B14F-4D97-AF65-F5344CB8AC3E}">
        <p14:creationId xmlns:p14="http://schemas.microsoft.com/office/powerpoint/2010/main" val="2406750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Intervention </a:t>
            </a:r>
            <a:r>
              <a:rPr lang="en-US" sz="2800" dirty="0"/>
              <a:t>aligned to target skill(s)</a:t>
            </a:r>
          </a:p>
          <a:p>
            <a:pPr marL="285750" indent="-285750">
              <a:buFont typeface="Arial" panose="020B0604020202020204" pitchFamily="34" charset="0"/>
              <a:buChar char="•"/>
            </a:pPr>
            <a:r>
              <a:rPr lang="en-US" sz="2800" dirty="0"/>
              <a:t>Standardized program with demonstrated </a:t>
            </a:r>
            <a:r>
              <a:rPr lang="en-US" sz="2800" dirty="0" smtClean="0"/>
              <a:t>efficacy</a:t>
            </a:r>
          </a:p>
          <a:p>
            <a:pPr marL="285750" indent="-285750">
              <a:buFont typeface="Arial" panose="020B0604020202020204" pitchFamily="34" charset="0"/>
              <a:buChar char="•"/>
            </a:pPr>
            <a:r>
              <a:rPr lang="en-US" sz="2800" dirty="0" smtClean="0"/>
              <a:t>Best aligned to current thinking about gold standard evidence</a:t>
            </a:r>
          </a:p>
          <a:p>
            <a:pPr marL="0" indent="0">
              <a:buNone/>
            </a:pPr>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Tier Two: Secondary Prevention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3090045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the NCII tools charts"/>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2356" t="13266" r="15603" b="7175"/>
          <a:stretch/>
        </p:blipFill>
        <p:spPr>
          <a:xfrm>
            <a:off x="1684421" y="1945274"/>
            <a:ext cx="5582653" cy="3467983"/>
          </a:xfrm>
          <a:prstGeom prst="rect">
            <a:avLst/>
          </a:prstGeom>
          <a:ln>
            <a:solidFill>
              <a:schemeClr val="tx1"/>
            </a:solidFill>
          </a:ln>
        </p:spPr>
      </p:pic>
      <p:sp>
        <p:nvSpPr>
          <p:cNvPr id="3" name="Title 2"/>
          <p:cNvSpPr>
            <a:spLocks noGrp="1"/>
          </p:cNvSpPr>
          <p:nvPr>
            <p:ph type="title"/>
          </p:nvPr>
        </p:nvSpPr>
        <p:spPr/>
        <p:txBody>
          <a:bodyPr/>
          <a:lstStyle/>
          <a:p>
            <a:r>
              <a:rPr lang="en-US" dirty="0"/>
              <a:t>Resources to Support Identification of EBPs at Tier 2</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sp>
        <p:nvSpPr>
          <p:cNvPr id="6" name="Rectangle 5"/>
          <p:cNvSpPr/>
          <p:nvPr/>
        </p:nvSpPr>
        <p:spPr>
          <a:xfrm>
            <a:off x="1620253" y="5553584"/>
            <a:ext cx="6079958" cy="307777"/>
          </a:xfrm>
          <a:prstGeom prst="rect">
            <a:avLst/>
          </a:prstGeom>
        </p:spPr>
        <p:txBody>
          <a:bodyPr wrap="square">
            <a:spAutoFit/>
          </a:bodyPr>
          <a:lstStyle/>
          <a:p>
            <a:r>
              <a:rPr lang="en-US" sz="1400" dirty="0">
                <a:hlinkClick r:id="rId3" tooltip="NCIi instructional tools "/>
              </a:rPr>
              <a:t>http://</a:t>
            </a:r>
            <a:r>
              <a:rPr lang="en-US" sz="1400" dirty="0" smtClean="0">
                <a:hlinkClick r:id="rId3" tooltip="NCIi instructional tools "/>
              </a:rPr>
              <a:t>www.intensiveintervention.org/chart/instructional-intervention-tools </a:t>
            </a:r>
            <a:endParaRPr lang="en-US" sz="1400" dirty="0"/>
          </a:p>
        </p:txBody>
      </p:sp>
    </p:spTree>
    <p:extLst>
      <p:ext uri="{BB962C8B-B14F-4D97-AF65-F5344CB8AC3E}">
        <p14:creationId xmlns:p14="http://schemas.microsoft.com/office/powerpoint/2010/main" val="59996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Participant </a:t>
            </a:r>
            <a:r>
              <a:rPr lang="en-US" b="1" dirty="0" smtClean="0"/>
              <a:t>Poll</a:t>
            </a:r>
            <a:endParaRPr lang="en-US" dirty="0"/>
          </a:p>
        </p:txBody>
      </p:sp>
      <p:sp>
        <p:nvSpPr>
          <p:cNvPr id="2" name="Content Placeholder 1"/>
          <p:cNvSpPr>
            <a:spLocks noGrp="1"/>
          </p:cNvSpPr>
          <p:nvPr>
            <p:ph idx="1"/>
          </p:nvPr>
        </p:nvSpPr>
        <p:spPr/>
        <p:txBody>
          <a:bodyPr/>
          <a:lstStyle/>
          <a:p>
            <a:r>
              <a:rPr lang="en-US" b="1" dirty="0" smtClean="0"/>
              <a:t>What role do you serve in supporting student learning? </a:t>
            </a:r>
            <a:endParaRPr lang="en-US" dirty="0"/>
          </a:p>
          <a:p>
            <a:pPr lvl="2"/>
            <a:r>
              <a:rPr lang="en-US" sz="2000" dirty="0" smtClean="0"/>
              <a:t>Technical assistance provider</a:t>
            </a:r>
          </a:p>
          <a:p>
            <a:pPr lvl="2"/>
            <a:r>
              <a:rPr lang="en-US" sz="2000" dirty="0" smtClean="0"/>
              <a:t>Educators Preparation Program Faculty</a:t>
            </a:r>
          </a:p>
          <a:p>
            <a:pPr lvl="2"/>
            <a:r>
              <a:rPr lang="en-US" sz="2000" dirty="0" smtClean="0"/>
              <a:t>State, district or school administrator</a:t>
            </a:r>
          </a:p>
          <a:p>
            <a:pPr lvl="2"/>
            <a:r>
              <a:rPr lang="en-US" sz="2000" dirty="0" smtClean="0"/>
              <a:t>Teacher or other school staff</a:t>
            </a:r>
          </a:p>
          <a:p>
            <a:pPr lvl="2"/>
            <a:r>
              <a:rPr lang="en-US" sz="2000" dirty="0" smtClean="0"/>
              <a:t>Other</a:t>
            </a:r>
            <a:endParaRPr lang="en-US" sz="2000"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2974536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What Works </a:t>
            </a:r>
            <a:r>
              <a:rPr lang="en-US" sz="2200" dirty="0" smtClean="0"/>
              <a:t>Clearinghouse/IES </a:t>
            </a:r>
            <a:r>
              <a:rPr lang="en-US" sz="2200" dirty="0"/>
              <a:t>Practice Guides: </a:t>
            </a:r>
            <a:r>
              <a:rPr lang="en-US" sz="2200" dirty="0">
                <a:hlinkClick r:id="rId3" tooltip="What works clearinghouse ies practice guides"/>
              </a:rPr>
              <a:t>http://www.ies.ed.gov/ncee/wwc/Publications_Reviews.aspx?f=All%20Publication%20and%20Product%20Types,3;#</a:t>
            </a:r>
            <a:r>
              <a:rPr lang="en-US" sz="2200" dirty="0" smtClean="0">
                <a:hlinkClick r:id="rId3" tooltip="What works clearinghouse ies practice guides"/>
              </a:rPr>
              <a:t>pubsearch </a:t>
            </a:r>
            <a:endParaRPr lang="en-US" sz="2200" dirty="0"/>
          </a:p>
          <a:p>
            <a:r>
              <a:rPr lang="en-US" sz="2200" dirty="0"/>
              <a:t>Best Evidence </a:t>
            </a:r>
            <a:r>
              <a:rPr lang="en-US" sz="2200" dirty="0" smtClean="0"/>
              <a:t>Encyclopedia: </a:t>
            </a:r>
            <a:r>
              <a:rPr lang="en-US" sz="2200" dirty="0">
                <a:hlinkClick r:id="rId4" tooltip="Best evidence encyclopedia"/>
              </a:rPr>
              <a:t>http://www.bestevidence.org/index.cfm </a:t>
            </a:r>
            <a:endParaRPr lang="en-US" sz="2200" dirty="0" smtClean="0"/>
          </a:p>
          <a:p>
            <a:r>
              <a:rPr lang="en-US" sz="2200" dirty="0" smtClean="0"/>
              <a:t>IRIS Center: </a:t>
            </a:r>
            <a:r>
              <a:rPr lang="en-US" sz="2200" dirty="0">
                <a:hlinkClick r:id="rId5" tooltip="Iris center "/>
              </a:rPr>
              <a:t>http://iris.peabody.vanderbilt.edu/ebp_summaries</a:t>
            </a:r>
            <a:r>
              <a:rPr lang="en-US" sz="2200" dirty="0" smtClean="0">
                <a:hlinkClick r:id="rId5" tooltip="Iris center "/>
              </a:rPr>
              <a:t>/ </a:t>
            </a:r>
            <a:endParaRPr lang="en-US" sz="2200" dirty="0" smtClean="0"/>
          </a:p>
          <a:p>
            <a:r>
              <a:rPr lang="en-US" sz="2200" dirty="0"/>
              <a:t>EBI Network: </a:t>
            </a:r>
            <a:r>
              <a:rPr lang="en-US" sz="2200" dirty="0">
                <a:hlinkClick r:id="rId6" tooltip="EBI network resources"/>
              </a:rPr>
              <a:t>http://ebi.missouri.edu</a:t>
            </a:r>
            <a:r>
              <a:rPr lang="en-US" sz="2200" dirty="0" smtClean="0">
                <a:hlinkClick r:id="rId6" tooltip="EBI network resources"/>
              </a:rPr>
              <a:t>/ </a:t>
            </a:r>
            <a:endParaRPr lang="en-US" sz="2200" dirty="0" smtClean="0"/>
          </a:p>
          <a:p>
            <a:r>
              <a:rPr lang="en-US" sz="2200" dirty="0" smtClean="0"/>
              <a:t>RTI Center: </a:t>
            </a:r>
            <a:r>
              <a:rPr lang="en-US" sz="2200" dirty="0" smtClean="0">
                <a:hlinkClick r:id="rId7" tooltip="RTI Center website"/>
              </a:rPr>
              <a:t>www.rti4success.org </a:t>
            </a:r>
            <a:endParaRPr lang="en-US" sz="2200" dirty="0"/>
          </a:p>
        </p:txBody>
      </p:sp>
      <p:sp>
        <p:nvSpPr>
          <p:cNvPr id="3" name="Title 2"/>
          <p:cNvSpPr>
            <a:spLocks noGrp="1"/>
          </p:cNvSpPr>
          <p:nvPr>
            <p:ph type="title"/>
          </p:nvPr>
        </p:nvSpPr>
        <p:spPr/>
        <p:txBody>
          <a:bodyPr/>
          <a:lstStyle/>
          <a:p>
            <a:r>
              <a:rPr lang="en-US" dirty="0" smtClean="0"/>
              <a:t>Additional Resources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3967179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Participant </a:t>
            </a:r>
            <a:r>
              <a:rPr lang="en-US" b="1" dirty="0" smtClean="0"/>
              <a:t>Poll</a:t>
            </a:r>
            <a:endParaRPr lang="en-US" dirty="0"/>
          </a:p>
        </p:txBody>
      </p:sp>
      <p:sp>
        <p:nvSpPr>
          <p:cNvPr id="2" name="Content Placeholder 1"/>
          <p:cNvSpPr>
            <a:spLocks noGrp="1"/>
          </p:cNvSpPr>
          <p:nvPr>
            <p:ph idx="1"/>
          </p:nvPr>
        </p:nvSpPr>
        <p:spPr/>
        <p:txBody>
          <a:bodyPr/>
          <a:lstStyle/>
          <a:p>
            <a:r>
              <a:rPr lang="en-US" dirty="0"/>
              <a:t>What resources do you use to identify evidence-based practices or curriculum materials for your setting? </a:t>
            </a:r>
            <a:r>
              <a:rPr lang="en-US" dirty="0" smtClean="0"/>
              <a:t>(check all that apply)</a:t>
            </a:r>
            <a:endParaRPr lang="en-US" dirty="0"/>
          </a:p>
          <a:p>
            <a:pPr lvl="2">
              <a:buFont typeface="Arial" panose="020B0604020202020204" pitchFamily="34" charset="0"/>
              <a:buChar char="•"/>
            </a:pPr>
            <a:r>
              <a:rPr lang="en-US" sz="1800" dirty="0" smtClean="0"/>
              <a:t>What </a:t>
            </a:r>
            <a:r>
              <a:rPr lang="en-US" sz="1800" dirty="0"/>
              <a:t>Works </a:t>
            </a:r>
            <a:r>
              <a:rPr lang="en-US" sz="1800" dirty="0" smtClean="0"/>
              <a:t>Clearinghouse</a:t>
            </a:r>
          </a:p>
          <a:p>
            <a:pPr lvl="2">
              <a:buFont typeface="Arial" panose="020B0604020202020204" pitchFamily="34" charset="0"/>
              <a:buChar char="•"/>
            </a:pPr>
            <a:r>
              <a:rPr lang="en-US" sz="1800" dirty="0" smtClean="0"/>
              <a:t>NCII </a:t>
            </a:r>
            <a:r>
              <a:rPr lang="en-US" sz="1800" dirty="0"/>
              <a:t>Tools </a:t>
            </a:r>
            <a:r>
              <a:rPr lang="en-US" sz="1800" dirty="0" smtClean="0"/>
              <a:t>Charts</a:t>
            </a:r>
          </a:p>
          <a:p>
            <a:pPr lvl="2">
              <a:buFont typeface="Arial" panose="020B0604020202020204" pitchFamily="34" charset="0"/>
              <a:buChar char="•"/>
            </a:pPr>
            <a:r>
              <a:rPr lang="en-US" sz="1800" dirty="0" smtClean="0"/>
              <a:t>Information </a:t>
            </a:r>
            <a:r>
              <a:rPr lang="en-US" sz="1800" dirty="0"/>
              <a:t>from research </a:t>
            </a:r>
            <a:r>
              <a:rPr lang="en-US" sz="1800" dirty="0" smtClean="0"/>
              <a:t>journals</a:t>
            </a:r>
          </a:p>
          <a:p>
            <a:pPr lvl="2">
              <a:buFont typeface="Arial" panose="020B0604020202020204" pitchFamily="34" charset="0"/>
              <a:buChar char="•"/>
            </a:pPr>
            <a:r>
              <a:rPr lang="en-US" sz="1800" dirty="0" smtClean="0"/>
              <a:t>Recommendations </a:t>
            </a:r>
            <a:r>
              <a:rPr lang="en-US" sz="1800" dirty="0"/>
              <a:t>from professional </a:t>
            </a:r>
            <a:r>
              <a:rPr lang="en-US" sz="1800" dirty="0" smtClean="0"/>
              <a:t>organizations</a:t>
            </a:r>
          </a:p>
          <a:p>
            <a:pPr lvl="2">
              <a:buFont typeface="Arial" panose="020B0604020202020204" pitchFamily="34" charset="0"/>
              <a:buChar char="•"/>
            </a:pPr>
            <a:r>
              <a:rPr lang="en-US" sz="1800" dirty="0" smtClean="0"/>
              <a:t>Other</a:t>
            </a:r>
            <a:endParaRPr lang="en-US" sz="18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4134524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Tier 2: Dimensions of Fidelity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graphicFrame>
        <p:nvGraphicFramePr>
          <p:cNvPr id="5" name="Table 4" descr="A table with two columns and four rows. the first columns rows are element, schedule, adherence to program, and progress monitoring. the second columns rows are questions addressed, did instruction occur as planned, did the interventionist deliver all components of the program consistent with the way it was designed?, and were correct progress monitoring administration and scoring procedures followed?"/>
          <p:cNvGraphicFramePr>
            <a:graphicFrameLocks noGrp="1"/>
          </p:cNvGraphicFramePr>
          <p:nvPr>
            <p:extLst>
              <p:ext uri="{D42A27DB-BD31-4B8C-83A1-F6EECF244321}">
                <p14:modId xmlns:p14="http://schemas.microsoft.com/office/powerpoint/2010/main" val="3448232631"/>
              </p:ext>
            </p:extLst>
          </p:nvPr>
        </p:nvGraphicFramePr>
        <p:xfrm>
          <a:off x="687388" y="2014864"/>
          <a:ext cx="8224837" cy="2302018"/>
        </p:xfrm>
        <a:graphic>
          <a:graphicData uri="http://schemas.openxmlformats.org/drawingml/2006/table">
            <a:tbl>
              <a:tblPr firstRow="1" bandRow="1">
                <a:tableStyleId>{5C22544A-7EE6-4342-B048-85BDC9FD1C3A}</a:tableStyleId>
              </a:tblPr>
              <a:tblGrid>
                <a:gridCol w="2275742"/>
                <a:gridCol w="5949095"/>
              </a:tblGrid>
              <a:tr h="510929">
                <a:tc>
                  <a:txBody>
                    <a:bodyPr/>
                    <a:lstStyle/>
                    <a:p>
                      <a:r>
                        <a:rPr lang="en-US" sz="2400" b="1" dirty="0" smtClean="0">
                          <a:solidFill>
                            <a:schemeClr val="bg1"/>
                          </a:solidFill>
                        </a:rPr>
                        <a:t>Element </a:t>
                      </a:r>
                      <a:endParaRPr lang="en-US" sz="2400" b="1" dirty="0">
                        <a:solidFill>
                          <a:schemeClr val="bg1"/>
                        </a:solidFill>
                      </a:endParaRPr>
                    </a:p>
                  </a:txBody>
                  <a:tcPr/>
                </a:tc>
                <a:tc>
                  <a:txBody>
                    <a:bodyPr/>
                    <a:lstStyle/>
                    <a:p>
                      <a:r>
                        <a:rPr lang="en-US" sz="2400" dirty="0" smtClean="0">
                          <a:solidFill>
                            <a:schemeClr val="bg1"/>
                          </a:solidFill>
                        </a:rPr>
                        <a:t>Question</a:t>
                      </a:r>
                      <a:r>
                        <a:rPr lang="en-US" sz="2400" baseline="0" dirty="0" smtClean="0">
                          <a:solidFill>
                            <a:schemeClr val="bg1"/>
                          </a:solidFill>
                        </a:rPr>
                        <a:t>s Addressed</a:t>
                      </a:r>
                      <a:endParaRPr lang="en-US" sz="2400" dirty="0">
                        <a:solidFill>
                          <a:schemeClr val="bg1"/>
                        </a:solidFill>
                      </a:endParaRPr>
                    </a:p>
                  </a:txBody>
                  <a:tcPr/>
                </a:tc>
              </a:tr>
              <a:tr h="510929">
                <a:tc>
                  <a:txBody>
                    <a:bodyPr/>
                    <a:lstStyle/>
                    <a:p>
                      <a:pPr marL="0" indent="0">
                        <a:buFont typeface="Arial" panose="020B0604020202020204" pitchFamily="34" charset="0"/>
                        <a:buNone/>
                      </a:pPr>
                      <a:r>
                        <a:rPr lang="en-US" sz="1800" dirty="0" smtClean="0"/>
                        <a:t>Schedule</a:t>
                      </a:r>
                    </a:p>
                  </a:txBody>
                  <a:tcPr/>
                </a:tc>
                <a:tc>
                  <a:txBody>
                    <a:bodyPr/>
                    <a:lstStyle/>
                    <a:p>
                      <a:pPr marL="0" indent="0">
                        <a:buFont typeface="Arial" panose="020B0604020202020204" pitchFamily="34" charset="0"/>
                        <a:buNone/>
                      </a:pPr>
                      <a:r>
                        <a:rPr lang="en-US" dirty="0" smtClean="0"/>
                        <a:t>Did instruction</a:t>
                      </a:r>
                      <a:r>
                        <a:rPr lang="en-US" baseline="0" dirty="0" smtClean="0"/>
                        <a:t> occur as planned?</a:t>
                      </a:r>
                      <a:endParaRPr lang="en-US" dirty="0"/>
                    </a:p>
                  </a:txBody>
                  <a:tcPr/>
                </a:tc>
              </a:tr>
              <a:tr h="510929">
                <a:tc>
                  <a:txBody>
                    <a:bodyPr/>
                    <a:lstStyle/>
                    <a:p>
                      <a:pPr marL="0" indent="0">
                        <a:buFont typeface="Arial" panose="020B0604020202020204" pitchFamily="34" charset="0"/>
                        <a:buNone/>
                      </a:pPr>
                      <a:r>
                        <a:rPr lang="en-US" sz="1800" dirty="0" smtClean="0"/>
                        <a:t>Adherence to program </a:t>
                      </a:r>
                      <a:endParaRPr lang="en-US" sz="1800" baseline="0" dirty="0" smtClean="0"/>
                    </a:p>
                  </a:txBody>
                  <a:tcPr/>
                </a:tc>
                <a:tc>
                  <a:txBody>
                    <a:bodyPr/>
                    <a:lstStyle/>
                    <a:p>
                      <a:pPr marL="0" indent="0">
                        <a:buFont typeface="Arial" panose="020B0604020202020204" pitchFamily="34" charset="0"/>
                        <a:buNone/>
                      </a:pPr>
                      <a:r>
                        <a:rPr lang="en-US" dirty="0" smtClean="0"/>
                        <a:t>Did</a:t>
                      </a:r>
                      <a:r>
                        <a:rPr lang="en-US" baseline="0" dirty="0" smtClean="0"/>
                        <a:t> the interventionist deliver all components of the program consistent with the way it was designed?</a:t>
                      </a:r>
                      <a:endParaRPr lang="en-US" dirty="0"/>
                    </a:p>
                  </a:txBody>
                  <a:tcPr/>
                </a:tc>
              </a:tr>
              <a:tr h="503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Progress monitoring procedures </a:t>
                      </a:r>
                      <a:endParaRPr lang="en-US" dirty="0" smtClean="0"/>
                    </a:p>
                  </a:txBody>
                  <a:tcPr/>
                </a:tc>
                <a:tc>
                  <a:txBody>
                    <a:bodyPr/>
                    <a:lstStyle/>
                    <a:p>
                      <a:r>
                        <a:rPr lang="en-US" dirty="0" smtClean="0"/>
                        <a:t>Were correct progress</a:t>
                      </a:r>
                      <a:r>
                        <a:rPr lang="en-US" baseline="0" dirty="0" smtClean="0"/>
                        <a:t> monitoring</a:t>
                      </a:r>
                      <a:r>
                        <a:rPr lang="en-US" dirty="0" smtClean="0"/>
                        <a:t> administration</a:t>
                      </a:r>
                      <a:r>
                        <a:rPr lang="en-US" baseline="0" dirty="0" smtClean="0"/>
                        <a:t> and scoring procedures followed?</a:t>
                      </a:r>
                      <a:endParaRPr lang="en-US" dirty="0"/>
                    </a:p>
                  </a:txBody>
                  <a:tcPr/>
                </a:tc>
              </a:tr>
            </a:tbl>
          </a:graphicData>
        </a:graphic>
      </p:graphicFrame>
    </p:spTree>
    <p:extLst>
      <p:ext uri="{BB962C8B-B14F-4D97-AF65-F5344CB8AC3E}">
        <p14:creationId xmlns:p14="http://schemas.microsoft.com/office/powerpoint/2010/main" val="3798248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gold standard evidence… </a:t>
            </a:r>
            <a:endParaRPr lang="en-US" dirty="0"/>
          </a:p>
        </p:txBody>
      </p:sp>
      <p:sp>
        <p:nvSpPr>
          <p:cNvPr id="3" name="Slide Number Placeholder 2"/>
          <p:cNvSpPr>
            <a:spLocks noGrp="1"/>
          </p:cNvSpPr>
          <p:nvPr>
            <p:ph type="sldNum" sz="quarter" idx="10"/>
          </p:nvPr>
        </p:nvSpPr>
        <p:spPr/>
        <p:txBody>
          <a:bodyPr/>
          <a:lstStyle/>
          <a:p>
            <a:fld id="{4DBB3109-6B36-4C42-ABE5-993D6B0A452A}" type="slidenum">
              <a:rPr>
                <a:solidFill>
                  <a:srgbClr val="D4D4D4">
                    <a:lumMod val="75000"/>
                  </a:srgbClr>
                </a:solidFill>
              </a:rPr>
              <a:pPr/>
              <a:t>43</a:t>
            </a:fld>
            <a:endParaRPr dirty="0">
              <a:solidFill>
                <a:srgbClr val="D4D4D4">
                  <a:lumMod val="75000"/>
                </a:srgbClr>
              </a:solidFill>
            </a:endParaRPr>
          </a:p>
        </p:txBody>
      </p:sp>
      <p:pic>
        <p:nvPicPr>
          <p:cNvPr id="1026" name="Picture 2" descr="a picture of a treasure ches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6455" b="11110"/>
          <a:stretch/>
        </p:blipFill>
        <p:spPr bwMode="auto">
          <a:xfrm>
            <a:off x="4094505" y="3049396"/>
            <a:ext cx="4515420" cy="2819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of a stick figure thinking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91885" y="3049396"/>
            <a:ext cx="2213467" cy="221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Sequential Access Storage 3"/>
          <p:cNvSpPr/>
          <p:nvPr/>
        </p:nvSpPr>
        <p:spPr>
          <a:xfrm flipH="1">
            <a:off x="3353524" y="2209087"/>
            <a:ext cx="1481962" cy="1245476"/>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smtClean="0">
                <a:solidFill>
                  <a:srgbClr val="FFFFFF"/>
                </a:solidFill>
              </a:rPr>
              <a:t>Why isn’t this working?</a:t>
            </a:r>
            <a:endParaRPr lang="en-US" sz="1800" dirty="0">
              <a:solidFill>
                <a:srgbClr val="FFFFFF"/>
              </a:solidFill>
            </a:endParaRPr>
          </a:p>
        </p:txBody>
      </p:sp>
      <p:sp>
        <p:nvSpPr>
          <p:cNvPr id="6" name="TextBox 5"/>
          <p:cNvSpPr txBox="1"/>
          <p:nvPr/>
        </p:nvSpPr>
        <p:spPr>
          <a:xfrm>
            <a:off x="5551631" y="1561271"/>
            <a:ext cx="2547340" cy="1323439"/>
          </a:xfrm>
          <a:prstGeom prst="rect">
            <a:avLst/>
          </a:prstGeom>
          <a:noFill/>
          <a:ln>
            <a:solidFill>
              <a:schemeClr val="accent1"/>
            </a:solidFill>
          </a:ln>
        </p:spPr>
        <p:txBody>
          <a:bodyPr wrap="square" rtlCol="0">
            <a:spAutoFit/>
          </a:bodyPr>
          <a:lstStyle/>
          <a:p>
            <a:r>
              <a:rPr lang="en-US" sz="1600" dirty="0" smtClean="0">
                <a:solidFill>
                  <a:srgbClr val="000000"/>
                </a:solidFill>
              </a:rPr>
              <a:t>Time and fiscal resources that delay movement from the research lab into schools may mean few options in certain areas. </a:t>
            </a:r>
            <a:endParaRPr lang="en-US" sz="1600" dirty="0">
              <a:solidFill>
                <a:srgbClr val="000000"/>
              </a:solidFill>
            </a:endParaRPr>
          </a:p>
        </p:txBody>
      </p:sp>
      <p:sp>
        <p:nvSpPr>
          <p:cNvPr id="8" name="TextBox 7"/>
          <p:cNvSpPr txBox="1"/>
          <p:nvPr/>
        </p:nvSpPr>
        <p:spPr>
          <a:xfrm>
            <a:off x="687388" y="1752079"/>
            <a:ext cx="1632857" cy="830997"/>
          </a:xfrm>
          <a:prstGeom prst="rect">
            <a:avLst/>
          </a:prstGeom>
          <a:noFill/>
          <a:ln>
            <a:solidFill>
              <a:schemeClr val="accent1"/>
            </a:solidFill>
          </a:ln>
        </p:spPr>
        <p:txBody>
          <a:bodyPr wrap="square" rtlCol="0">
            <a:spAutoFit/>
          </a:bodyPr>
          <a:lstStyle/>
          <a:p>
            <a:r>
              <a:rPr lang="en-US" sz="1600" dirty="0" smtClean="0">
                <a:solidFill>
                  <a:srgbClr val="000000"/>
                </a:solidFill>
              </a:rPr>
              <a:t>Generalizability to other populations</a:t>
            </a:r>
            <a:endParaRPr lang="en-US" sz="1600" dirty="0">
              <a:solidFill>
                <a:srgbClr val="000000"/>
              </a:solidFill>
            </a:endParaRPr>
          </a:p>
        </p:txBody>
      </p:sp>
      <p:sp>
        <p:nvSpPr>
          <p:cNvPr id="9" name="TextBox 8"/>
          <p:cNvSpPr txBox="1"/>
          <p:nvPr/>
        </p:nvSpPr>
        <p:spPr>
          <a:xfrm>
            <a:off x="1503816" y="5868547"/>
            <a:ext cx="6595155" cy="338554"/>
          </a:xfrm>
          <a:prstGeom prst="rect">
            <a:avLst/>
          </a:prstGeom>
          <a:noFill/>
          <a:ln>
            <a:solidFill>
              <a:schemeClr val="accent1"/>
            </a:solidFill>
          </a:ln>
        </p:spPr>
        <p:txBody>
          <a:bodyPr wrap="square" rtlCol="0">
            <a:spAutoFit/>
          </a:bodyPr>
          <a:lstStyle/>
          <a:p>
            <a:pPr algn="ctr"/>
            <a:r>
              <a:rPr lang="en-US" sz="1600" dirty="0" smtClean="0">
                <a:solidFill>
                  <a:srgbClr val="000000"/>
                </a:solidFill>
              </a:rPr>
              <a:t>Generally effective isn’t universally effective… Some kids need more.</a:t>
            </a:r>
            <a:endParaRPr lang="en-US" sz="1600" dirty="0">
              <a:solidFill>
                <a:srgbClr val="000000"/>
              </a:solidFill>
            </a:endParaRPr>
          </a:p>
        </p:txBody>
      </p:sp>
    </p:spTree>
    <p:extLst>
      <p:ext uri="{BB962C8B-B14F-4D97-AF65-F5344CB8AC3E}">
        <p14:creationId xmlns:p14="http://schemas.microsoft.com/office/powerpoint/2010/main" val="3371871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Individualization </a:t>
            </a:r>
            <a:r>
              <a:rPr lang="en-US" dirty="0"/>
              <a:t>of intervention, embedding instructional strategies and supports based on student data </a:t>
            </a:r>
            <a:r>
              <a:rPr lang="en-US" dirty="0" smtClean="0"/>
              <a:t>(e.g., precision or experimental teaching procedures) </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Targeted integration of academic and behavioral supports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Frequent</a:t>
            </a:r>
            <a:r>
              <a:rPr lang="en-US" dirty="0"/>
              <a:t>, ongoing progress monitoring to determine impact </a:t>
            </a:r>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Tier 3: Intensive Intervention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dirty="0"/>
          </a:p>
        </p:txBody>
      </p:sp>
    </p:spTree>
    <p:extLst>
      <p:ext uri="{BB962C8B-B14F-4D97-AF65-F5344CB8AC3E}">
        <p14:creationId xmlns:p14="http://schemas.microsoft.com/office/powerpoint/2010/main" val="2272452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8695" y="1741286"/>
            <a:ext cx="3720226" cy="2339102"/>
          </a:xfrm>
        </p:spPr>
        <p:txBody>
          <a:bodyPr/>
          <a:lstStyle/>
          <a:p>
            <a:r>
              <a:rPr lang="en-US" sz="4000" dirty="0"/>
              <a:t>Data-Based Individualization</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45</a:t>
            </a:fld>
            <a:endParaRPr lang="en-US" dirty="0"/>
          </a:p>
        </p:txBody>
      </p:sp>
      <p:pic>
        <p:nvPicPr>
          <p:cNvPr id="5" name="Content Placeholder 4" descr="A picture of the DBI process"/>
          <p:cNvPicPr>
            <a:picLocks noGrp="1" noChangeAspect="1"/>
          </p:cNvPicPr>
          <p:nvPr>
            <p:ph type="dgm" sz="quarter" idx="4294967295"/>
          </p:nvPr>
        </p:nvPicPr>
        <p:blipFill rotWithShape="1">
          <a:blip r:embed="rId2"/>
          <a:srcRect l="35374" t="14314" r="39588" b="10431"/>
          <a:stretch/>
        </p:blipFill>
        <p:spPr>
          <a:xfrm>
            <a:off x="852755" y="862209"/>
            <a:ext cx="3224213" cy="5451475"/>
          </a:xfrm>
          <a:prstGeom prst="rect">
            <a:avLst/>
          </a:prstGeom>
        </p:spPr>
      </p:pic>
    </p:spTree>
    <p:extLst>
      <p:ext uri="{BB962C8B-B14F-4D97-AF65-F5344CB8AC3E}">
        <p14:creationId xmlns:p14="http://schemas.microsoft.com/office/powerpoint/2010/main" val="13638696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smtClean="0"/>
          </a:p>
          <a:p>
            <a:r>
              <a:rPr lang="en-US" sz="2800" dirty="0" smtClean="0"/>
              <a:t>Is the student making progress? </a:t>
            </a:r>
          </a:p>
          <a:p>
            <a:pPr lvl="1"/>
            <a:endParaRPr lang="en-US" sz="2200" dirty="0" smtClean="0"/>
          </a:p>
          <a:p>
            <a:pPr lvl="1"/>
            <a:r>
              <a:rPr lang="en-US" sz="2200" dirty="0" smtClean="0"/>
              <a:t>Student level responsiveness data from experimental or precision teaching approaches</a:t>
            </a:r>
            <a:r>
              <a:rPr lang="en-US" sz="2200" dirty="0"/>
              <a:t> </a:t>
            </a:r>
            <a:r>
              <a:rPr lang="en-US" sz="2200" dirty="0" smtClean="0"/>
              <a:t>(e.g., </a:t>
            </a:r>
            <a:r>
              <a:rPr lang="en-US" sz="2200" dirty="0" err="1" smtClean="0"/>
              <a:t>Deno</a:t>
            </a:r>
            <a:r>
              <a:rPr lang="en-US" sz="2200" dirty="0" smtClean="0"/>
              <a:t> &amp; </a:t>
            </a:r>
            <a:r>
              <a:rPr lang="en-US" sz="2200" dirty="0" err="1" smtClean="0"/>
              <a:t>Mirkin</a:t>
            </a:r>
            <a:r>
              <a:rPr lang="en-US" sz="2200" dirty="0" smtClean="0"/>
              <a:t>, 1977; Fuchs, </a:t>
            </a:r>
            <a:r>
              <a:rPr lang="en-US" sz="2200" dirty="0" err="1" smtClean="0"/>
              <a:t>Deno</a:t>
            </a:r>
            <a:r>
              <a:rPr lang="en-US" sz="2200" dirty="0" smtClean="0"/>
              <a:t>, &amp; </a:t>
            </a:r>
            <a:r>
              <a:rPr lang="en-US" sz="2200" dirty="0" err="1" smtClean="0"/>
              <a:t>Mirkin</a:t>
            </a:r>
            <a:r>
              <a:rPr lang="en-US" sz="2200" dirty="0" smtClean="0"/>
              <a:t>, 1984; White, 1986) </a:t>
            </a:r>
          </a:p>
          <a:p>
            <a:pPr lvl="1"/>
            <a:endParaRPr lang="en-US" sz="2200" dirty="0" smtClean="0"/>
          </a:p>
          <a:p>
            <a:pPr lvl="1"/>
            <a:r>
              <a:rPr lang="en-US" sz="2200" dirty="0" smtClean="0"/>
              <a:t>Assessment tools with evidence of validity and reliability </a:t>
            </a:r>
            <a:endParaRPr lang="en-US" sz="2200" dirty="0"/>
          </a:p>
        </p:txBody>
      </p:sp>
      <p:sp>
        <p:nvSpPr>
          <p:cNvPr id="3" name="Title 2"/>
          <p:cNvSpPr>
            <a:spLocks noGrp="1"/>
          </p:cNvSpPr>
          <p:nvPr>
            <p:ph type="title"/>
          </p:nvPr>
        </p:nvSpPr>
        <p:spPr/>
        <p:txBody>
          <a:bodyPr/>
          <a:lstStyle/>
          <a:p>
            <a:r>
              <a:rPr lang="en-US" dirty="0" smtClean="0"/>
              <a:t>What’s the evidence?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46</a:t>
            </a:fld>
            <a:endParaRPr lang="en-US" dirty="0"/>
          </a:p>
        </p:txBody>
      </p:sp>
    </p:spTree>
    <p:extLst>
      <p:ext uri="{BB962C8B-B14F-4D97-AF65-F5344CB8AC3E}">
        <p14:creationId xmlns:p14="http://schemas.microsoft.com/office/powerpoint/2010/main" val="1517776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citure of the NCII academic and behavior intervention tools charts"/>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1762" t="13267" r="13027" b="8424"/>
          <a:stretch/>
        </p:blipFill>
        <p:spPr>
          <a:xfrm>
            <a:off x="660943" y="2320346"/>
            <a:ext cx="3968913" cy="23244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p:txBody>
          <a:bodyPr/>
          <a:lstStyle/>
          <a:p>
            <a:r>
              <a:rPr lang="en-US" dirty="0"/>
              <a:t>Resources to Support Identification of EBPs at Tier </a:t>
            </a:r>
            <a:r>
              <a:rPr lang="en-US" dirty="0" smtClean="0"/>
              <a:t>3</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47</a:t>
            </a:fld>
            <a:endParaRPr lang="en-US" dirty="0"/>
          </a:p>
        </p:txBody>
      </p:sp>
      <p:pic>
        <p:nvPicPr>
          <p:cNvPr id="6" name="Picture 5" descr="a picture of the progress monitoring tools charts"/>
          <p:cNvPicPr>
            <a:picLocks noChangeAspect="1"/>
          </p:cNvPicPr>
          <p:nvPr/>
        </p:nvPicPr>
        <p:blipFill rotWithShape="1">
          <a:blip r:embed="rId3" cstate="email">
            <a:extLst>
              <a:ext uri="{28A0092B-C50C-407E-A947-70E740481C1C}">
                <a14:useLocalDpi xmlns:a14="http://schemas.microsoft.com/office/drawing/2010/main"/>
              </a:ext>
            </a:extLst>
          </a:blip>
          <a:srcRect l="11997" t="13062" r="14505" b="7642"/>
          <a:stretch/>
        </p:blipFill>
        <p:spPr>
          <a:xfrm>
            <a:off x="4924925" y="2320347"/>
            <a:ext cx="3830205" cy="23244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60942" y="5101389"/>
            <a:ext cx="3968913" cy="369332"/>
          </a:xfrm>
          <a:prstGeom prst="rect">
            <a:avLst/>
          </a:prstGeom>
          <a:noFill/>
        </p:spPr>
        <p:txBody>
          <a:bodyPr wrap="square" rtlCol="0">
            <a:spAutoFit/>
          </a:bodyPr>
          <a:lstStyle/>
          <a:p>
            <a:r>
              <a:rPr lang="en-US" sz="1800" dirty="0" smtClean="0"/>
              <a:t>Academic &amp; Behavior Intervention</a:t>
            </a:r>
            <a:endParaRPr lang="en-US" sz="1800" dirty="0"/>
          </a:p>
        </p:txBody>
      </p:sp>
      <p:sp>
        <p:nvSpPr>
          <p:cNvPr id="8" name="TextBox 7"/>
          <p:cNvSpPr txBox="1"/>
          <p:nvPr/>
        </p:nvSpPr>
        <p:spPr>
          <a:xfrm>
            <a:off x="4799806" y="5101389"/>
            <a:ext cx="3968913" cy="369332"/>
          </a:xfrm>
          <a:prstGeom prst="rect">
            <a:avLst/>
          </a:prstGeom>
          <a:noFill/>
        </p:spPr>
        <p:txBody>
          <a:bodyPr wrap="square" rtlCol="0">
            <a:spAutoFit/>
          </a:bodyPr>
          <a:lstStyle/>
          <a:p>
            <a:pPr algn="ctr"/>
            <a:r>
              <a:rPr lang="en-US" sz="1800" dirty="0" smtClean="0"/>
              <a:t>Progress Monitoring </a:t>
            </a:r>
            <a:endParaRPr lang="en-US" sz="1800" dirty="0"/>
          </a:p>
        </p:txBody>
      </p:sp>
    </p:spTree>
    <p:extLst>
      <p:ext uri="{BB962C8B-B14F-4D97-AF65-F5344CB8AC3E}">
        <p14:creationId xmlns:p14="http://schemas.microsoft.com/office/powerpoint/2010/main" val="21357264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National Center on Intensive </a:t>
            </a:r>
            <a:r>
              <a:rPr lang="en-US" dirty="0"/>
              <a:t>Intention </a:t>
            </a:r>
            <a:r>
              <a:rPr lang="en-US" dirty="0">
                <a:hlinkClick r:id="rId2" tooltip="NCII website"/>
              </a:rPr>
              <a:t>http://www.intensiveintervention.org</a:t>
            </a:r>
            <a:r>
              <a:rPr lang="en-US" dirty="0" smtClean="0">
                <a:hlinkClick r:id="rId2" tooltip="NCII website"/>
              </a:rPr>
              <a:t>/ </a:t>
            </a:r>
            <a:endParaRPr lang="en-US" dirty="0" smtClean="0"/>
          </a:p>
          <a:p>
            <a:r>
              <a:rPr lang="en-US" dirty="0" smtClean="0"/>
              <a:t>Center </a:t>
            </a:r>
            <a:r>
              <a:rPr lang="en-US" dirty="0"/>
              <a:t>on Instruction: </a:t>
            </a:r>
            <a:r>
              <a:rPr lang="en-US" dirty="0">
                <a:hlinkClick r:id="rId3" tooltip="Center on instruction webpage"/>
              </a:rPr>
              <a:t>http://</a:t>
            </a:r>
            <a:r>
              <a:rPr lang="en-US" dirty="0" smtClean="0">
                <a:hlinkClick r:id="rId3" tooltip="Center on instruction webpage"/>
              </a:rPr>
              <a:t>www.centeroninstruction.org/intensive-interventions-for-students-struggling-in-reading-and-mathematics </a:t>
            </a:r>
            <a:endParaRPr lang="en-US" dirty="0"/>
          </a:p>
        </p:txBody>
      </p:sp>
      <p:sp>
        <p:nvSpPr>
          <p:cNvPr id="3" name="Title 2"/>
          <p:cNvSpPr>
            <a:spLocks noGrp="1"/>
          </p:cNvSpPr>
          <p:nvPr>
            <p:ph type="title"/>
          </p:nvPr>
        </p:nvSpPr>
        <p:spPr/>
        <p:txBody>
          <a:bodyPr/>
          <a:lstStyle/>
          <a:p>
            <a:r>
              <a:rPr lang="en-US" dirty="0" smtClean="0"/>
              <a:t>Additional resources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2977871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Tier </a:t>
            </a:r>
            <a:r>
              <a:rPr lang="en-US" dirty="0"/>
              <a:t>3</a:t>
            </a:r>
            <a:r>
              <a:rPr lang="en-US" dirty="0" smtClean="0"/>
              <a:t>: Dimensions of Fidelity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49</a:t>
            </a:fld>
            <a:endParaRPr dirty="0">
              <a:solidFill>
                <a:srgbClr val="FFFFFF">
                  <a:lumMod val="75000"/>
                </a:srgbClr>
              </a:solidFill>
            </a:endParaRPr>
          </a:p>
        </p:txBody>
      </p:sp>
      <p:graphicFrame>
        <p:nvGraphicFramePr>
          <p:cNvPr id="5" name="Table 4" descr="a table with two columns and four rows. the first column has four rows, those rows are labeled element, schedule, adherence to the student's indivualized plan, progress monitoring. the second columns rows are labeled questions addressed, did instruction occur as planned?, was the student's program delivered as the intervention or IEP intended? were correct procedures followed in implementing intensification strategies?, and were correct progress monitoring administration and scoring procedures followed?"/>
          <p:cNvGraphicFramePr>
            <a:graphicFrameLocks noGrp="1"/>
          </p:cNvGraphicFramePr>
          <p:nvPr>
            <p:extLst>
              <p:ext uri="{D42A27DB-BD31-4B8C-83A1-F6EECF244321}">
                <p14:modId xmlns:p14="http://schemas.microsoft.com/office/powerpoint/2010/main" val="3197369355"/>
              </p:ext>
            </p:extLst>
          </p:nvPr>
        </p:nvGraphicFramePr>
        <p:xfrm>
          <a:off x="687388" y="2014864"/>
          <a:ext cx="8224837" cy="3124978"/>
        </p:xfrm>
        <a:graphic>
          <a:graphicData uri="http://schemas.openxmlformats.org/drawingml/2006/table">
            <a:tbl>
              <a:tblPr firstRow="1" bandRow="1">
                <a:tableStyleId>{5C22544A-7EE6-4342-B048-85BDC9FD1C3A}</a:tableStyleId>
              </a:tblPr>
              <a:tblGrid>
                <a:gridCol w="2275742"/>
                <a:gridCol w="5949095"/>
              </a:tblGrid>
              <a:tr h="510929">
                <a:tc>
                  <a:txBody>
                    <a:bodyPr/>
                    <a:lstStyle/>
                    <a:p>
                      <a:r>
                        <a:rPr lang="en-US" sz="2400" b="1" dirty="0" smtClean="0">
                          <a:solidFill>
                            <a:schemeClr val="bg1"/>
                          </a:solidFill>
                        </a:rPr>
                        <a:t>Element </a:t>
                      </a:r>
                      <a:endParaRPr lang="en-US" sz="2400" b="1" dirty="0">
                        <a:solidFill>
                          <a:schemeClr val="bg1"/>
                        </a:solidFill>
                      </a:endParaRPr>
                    </a:p>
                  </a:txBody>
                  <a:tcPr/>
                </a:tc>
                <a:tc>
                  <a:txBody>
                    <a:bodyPr/>
                    <a:lstStyle/>
                    <a:p>
                      <a:r>
                        <a:rPr lang="en-US" sz="2400" dirty="0" smtClean="0">
                          <a:solidFill>
                            <a:schemeClr val="bg1"/>
                          </a:solidFill>
                        </a:rPr>
                        <a:t>Question</a:t>
                      </a:r>
                      <a:r>
                        <a:rPr lang="en-US" sz="2400" baseline="0" dirty="0" smtClean="0">
                          <a:solidFill>
                            <a:schemeClr val="bg1"/>
                          </a:solidFill>
                        </a:rPr>
                        <a:t>s Addressed</a:t>
                      </a:r>
                      <a:endParaRPr lang="en-US" sz="2400" dirty="0">
                        <a:solidFill>
                          <a:schemeClr val="bg1"/>
                        </a:solidFill>
                      </a:endParaRPr>
                    </a:p>
                  </a:txBody>
                  <a:tcPr/>
                </a:tc>
              </a:tr>
              <a:tr h="510929">
                <a:tc>
                  <a:txBody>
                    <a:bodyPr/>
                    <a:lstStyle/>
                    <a:p>
                      <a:pPr marL="0" indent="0">
                        <a:buFont typeface="Arial" panose="020B0604020202020204" pitchFamily="34" charset="0"/>
                        <a:buNone/>
                      </a:pPr>
                      <a:r>
                        <a:rPr lang="en-US" sz="1800" dirty="0" smtClean="0"/>
                        <a:t>Schedule</a:t>
                      </a:r>
                    </a:p>
                  </a:txBody>
                  <a:tcPr/>
                </a:tc>
                <a:tc>
                  <a:txBody>
                    <a:bodyPr/>
                    <a:lstStyle/>
                    <a:p>
                      <a:pPr marL="0" indent="0">
                        <a:buFont typeface="Arial" panose="020B0604020202020204" pitchFamily="34" charset="0"/>
                        <a:buNone/>
                      </a:pPr>
                      <a:r>
                        <a:rPr lang="en-US" dirty="0" smtClean="0"/>
                        <a:t>Did instruction</a:t>
                      </a:r>
                      <a:r>
                        <a:rPr lang="en-US" baseline="0" dirty="0" smtClean="0"/>
                        <a:t> occur as planned?</a:t>
                      </a:r>
                      <a:endParaRPr lang="en-US" dirty="0"/>
                    </a:p>
                  </a:txBody>
                  <a:tcPr/>
                </a:tc>
              </a:tr>
              <a:tr h="510929">
                <a:tc>
                  <a:txBody>
                    <a:bodyPr/>
                    <a:lstStyle/>
                    <a:p>
                      <a:pPr marL="0" indent="0">
                        <a:buFont typeface="Arial" panose="020B0604020202020204" pitchFamily="34" charset="0"/>
                        <a:buNone/>
                      </a:pPr>
                      <a:r>
                        <a:rPr lang="en-US" dirty="0" smtClean="0"/>
                        <a:t>Adherence to the student’s individualized plan </a:t>
                      </a:r>
                      <a:endParaRPr lang="en-US" dirty="0"/>
                    </a:p>
                  </a:txBody>
                  <a:tcPr/>
                </a:tc>
                <a:tc>
                  <a:txBody>
                    <a:bodyPr/>
                    <a:lstStyle/>
                    <a:p>
                      <a:pPr marL="285750" indent="-285750">
                        <a:buFont typeface="Arial" panose="020B0604020202020204" pitchFamily="34" charset="0"/>
                        <a:buChar char="•"/>
                      </a:pPr>
                      <a:r>
                        <a:rPr lang="en-US" dirty="0" smtClean="0"/>
                        <a:t>Was</a:t>
                      </a:r>
                      <a:r>
                        <a:rPr lang="en-US" baseline="0" dirty="0" smtClean="0"/>
                        <a:t> the student‘s program delivered as the intervention or IEP intended?</a:t>
                      </a:r>
                    </a:p>
                    <a:p>
                      <a:pPr marL="285750" indent="-285750">
                        <a:buFont typeface="Arial" panose="020B0604020202020204" pitchFamily="34" charset="0"/>
                        <a:buChar char="•"/>
                      </a:pPr>
                      <a:r>
                        <a:rPr lang="en-US" baseline="0" dirty="0" smtClean="0"/>
                        <a:t>Were correct procedures followed in implementing intensification strategies?</a:t>
                      </a:r>
                    </a:p>
                    <a:p>
                      <a:pPr marL="0" indent="0">
                        <a:buFont typeface="Arial" panose="020B0604020202020204" pitchFamily="34" charset="0"/>
                        <a:buNone/>
                      </a:pPr>
                      <a:endParaRPr lang="en-US" dirty="0"/>
                    </a:p>
                  </a:txBody>
                  <a:tcPr/>
                </a:tc>
              </a:tr>
              <a:tr h="503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Progress monitoring procedures </a:t>
                      </a:r>
                      <a:endParaRPr lang="en-US" dirty="0" smtClean="0"/>
                    </a:p>
                  </a:txBody>
                  <a:tcPr/>
                </a:tc>
                <a:tc>
                  <a:txBody>
                    <a:bodyPr/>
                    <a:lstStyle/>
                    <a:p>
                      <a:r>
                        <a:rPr lang="en-US" dirty="0" smtClean="0"/>
                        <a:t>Were correct progress</a:t>
                      </a:r>
                      <a:r>
                        <a:rPr lang="en-US" baseline="0" dirty="0" smtClean="0"/>
                        <a:t> monitoring</a:t>
                      </a:r>
                      <a:r>
                        <a:rPr lang="en-US" dirty="0" smtClean="0"/>
                        <a:t> administration</a:t>
                      </a:r>
                      <a:r>
                        <a:rPr lang="en-US" baseline="0" dirty="0" smtClean="0"/>
                        <a:t> and scoring procedures followed?</a:t>
                      </a:r>
                      <a:endParaRPr lang="en-US" dirty="0"/>
                    </a:p>
                  </a:txBody>
                  <a:tcPr/>
                </a:tc>
              </a:tr>
            </a:tbl>
          </a:graphicData>
        </a:graphic>
      </p:graphicFrame>
    </p:spTree>
    <p:extLst>
      <p:ext uri="{BB962C8B-B14F-4D97-AF65-F5344CB8AC3E}">
        <p14:creationId xmlns:p14="http://schemas.microsoft.com/office/powerpoint/2010/main" val="4136474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Today’s Webinar: Goals </a:t>
            </a:r>
            <a:endParaRPr lang="en-US" dirty="0"/>
          </a:p>
        </p:txBody>
      </p:sp>
      <p:sp>
        <p:nvSpPr>
          <p:cNvPr id="2" name="Content Placeholder 1"/>
          <p:cNvSpPr>
            <a:spLocks noGrp="1"/>
          </p:cNvSpPr>
          <p:nvPr>
            <p:ph idx="1"/>
          </p:nvPr>
        </p:nvSpPr>
        <p:spPr/>
        <p:txBody>
          <a:bodyPr>
            <a:normAutofit/>
          </a:bodyPr>
          <a:lstStyle/>
          <a:p>
            <a:r>
              <a:rPr lang="en-US" dirty="0" smtClean="0"/>
              <a:t>Lessen anxiety around EBPs!</a:t>
            </a:r>
          </a:p>
          <a:p>
            <a:r>
              <a:rPr lang="en-US" dirty="0" smtClean="0"/>
              <a:t>Make the case for flexibility in evidence criteria across MTSS tiers</a:t>
            </a:r>
          </a:p>
          <a:p>
            <a:r>
              <a:rPr lang="en-US" dirty="0" smtClean="0"/>
              <a:t>Share </a:t>
            </a:r>
            <a:r>
              <a:rPr lang="en-US" dirty="0"/>
              <a:t>resources available through TA </a:t>
            </a:r>
            <a:r>
              <a:rPr lang="en-US" dirty="0" smtClean="0"/>
              <a:t>Centers</a:t>
            </a:r>
          </a:p>
          <a:p>
            <a:pPr lvl="1"/>
            <a:r>
              <a:rPr lang="en-US" dirty="0" smtClean="0"/>
              <a:t>Core instructional </a:t>
            </a:r>
            <a:r>
              <a:rPr lang="en-US" dirty="0"/>
              <a:t>p</a:t>
            </a:r>
            <a:r>
              <a:rPr lang="en-US" dirty="0" smtClean="0"/>
              <a:t>ractice</a:t>
            </a:r>
          </a:p>
          <a:p>
            <a:pPr lvl="1"/>
            <a:r>
              <a:rPr lang="en-US" dirty="0" smtClean="0"/>
              <a:t>Evidence </a:t>
            </a:r>
            <a:r>
              <a:rPr lang="en-US" dirty="0"/>
              <a:t>for </a:t>
            </a:r>
            <a:r>
              <a:rPr lang="en-US" dirty="0" smtClean="0"/>
              <a:t>intervention</a:t>
            </a:r>
          </a:p>
          <a:p>
            <a:endParaRPr lang="en-US" dirty="0" smtClean="0"/>
          </a:p>
          <a:p>
            <a:pPr marL="228600" lvl="1" indent="0">
              <a:buNone/>
            </a:pPr>
            <a:r>
              <a:rPr lang="en-US" i="1" dirty="0" smtClean="0"/>
              <a:t>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extLst>
      <p:ext uri="{BB962C8B-B14F-4D97-AF65-F5344CB8AC3E}">
        <p14:creationId xmlns:p14="http://schemas.microsoft.com/office/powerpoint/2010/main" val="3217270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184" y="2055813"/>
            <a:ext cx="8814816" cy="3852006"/>
          </a:xfrm>
        </p:spPr>
        <p:txBody>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sz="1800" dirty="0" smtClean="0">
              <a:hlinkClick r:id="rId2"/>
            </a:endParaRPr>
          </a:p>
          <a:p>
            <a:pPr marL="0" indent="0">
              <a:buNone/>
            </a:pPr>
            <a:r>
              <a:rPr lang="en-US" sz="1800" dirty="0" smtClean="0">
                <a:hlinkClick r:id="rId2" tooltip="Fidelity Resources"/>
              </a:rPr>
              <a:t>http</a:t>
            </a:r>
            <a:r>
              <a:rPr lang="en-US" sz="1800" dirty="0">
                <a:hlinkClick r:id="rId2" tooltip="Fidelity Resources"/>
              </a:rPr>
              <a:t>://</a:t>
            </a:r>
            <a:r>
              <a:rPr lang="en-US" sz="1800" dirty="0" smtClean="0">
                <a:hlinkClick r:id="rId2" tooltip="Fidelity Resources"/>
              </a:rPr>
              <a:t>www.intensiveintervention.org/resource/dbi-implementation-rubric-and-interview </a:t>
            </a:r>
            <a:endParaRPr lang="en-US" sz="1800" dirty="0"/>
          </a:p>
        </p:txBody>
      </p:sp>
      <p:sp>
        <p:nvSpPr>
          <p:cNvPr id="3" name="Title 2"/>
          <p:cNvSpPr>
            <a:spLocks noGrp="1"/>
          </p:cNvSpPr>
          <p:nvPr>
            <p:ph type="title"/>
          </p:nvPr>
        </p:nvSpPr>
        <p:spPr/>
        <p:txBody>
          <a:bodyPr/>
          <a:lstStyle/>
          <a:p>
            <a:r>
              <a:rPr lang="en-US" dirty="0" smtClean="0"/>
              <a:t>Resources for Monitoring Fidelity of the Intensive Intervention Syste</a:t>
            </a:r>
            <a:r>
              <a:rPr lang="en-US" dirty="0"/>
              <a:t>m</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50</a:t>
            </a:fld>
            <a:endParaRPr lang="en-US" dirty="0"/>
          </a:p>
        </p:txBody>
      </p:sp>
      <p:pic>
        <p:nvPicPr>
          <p:cNvPr id="6" name="Picture 5" descr="a screenshot of the NCII DBI implementation rubric"/>
          <p:cNvPicPr>
            <a:picLocks noChangeAspect="1"/>
          </p:cNvPicPr>
          <p:nvPr/>
        </p:nvPicPr>
        <p:blipFill rotWithShape="1">
          <a:blip r:embed="rId3" cstate="email">
            <a:extLst>
              <a:ext uri="{28A0092B-C50C-407E-A947-70E740481C1C}">
                <a14:useLocalDpi xmlns:a14="http://schemas.microsoft.com/office/drawing/2010/main"/>
              </a:ext>
            </a:extLst>
          </a:blip>
          <a:srcRect l="21996" t="18218" r="23227" b="7267"/>
          <a:stretch/>
        </p:blipFill>
        <p:spPr>
          <a:xfrm>
            <a:off x="548640" y="2055813"/>
            <a:ext cx="4041648" cy="3092597"/>
          </a:xfrm>
          <a:prstGeom prst="rect">
            <a:avLst/>
          </a:prstGeom>
          <a:ln>
            <a:solidFill>
              <a:schemeClr val="tx1"/>
            </a:solidFill>
          </a:ln>
        </p:spPr>
      </p:pic>
      <p:pic>
        <p:nvPicPr>
          <p:cNvPr id="8" name="Picture 7" descr="a picture of the ncii fidelity rubric"/>
          <p:cNvPicPr>
            <a:picLocks noChangeAspect="1"/>
          </p:cNvPicPr>
          <p:nvPr/>
        </p:nvPicPr>
        <p:blipFill rotWithShape="1">
          <a:blip r:embed="rId4" cstate="email">
            <a:extLst>
              <a:ext uri="{28A0092B-C50C-407E-A947-70E740481C1C}">
                <a14:useLocalDpi xmlns:a14="http://schemas.microsoft.com/office/drawing/2010/main"/>
              </a:ext>
            </a:extLst>
          </a:blip>
          <a:srcRect l="21822" t="19072" r="22851" b="7257"/>
          <a:stretch/>
        </p:blipFill>
        <p:spPr>
          <a:xfrm>
            <a:off x="4901184" y="2034422"/>
            <a:ext cx="4133088" cy="3095699"/>
          </a:xfrm>
          <a:prstGeom prst="rect">
            <a:avLst/>
          </a:prstGeom>
          <a:ln>
            <a:solidFill>
              <a:schemeClr val="tx1"/>
            </a:solidFill>
          </a:ln>
        </p:spPr>
      </p:pic>
    </p:spTree>
    <p:extLst>
      <p:ext uri="{BB962C8B-B14F-4D97-AF65-F5344CB8AC3E}">
        <p14:creationId xmlns:p14="http://schemas.microsoft.com/office/powerpoint/2010/main" val="2231255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of an NCII tool to monitor fidelity"/>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3167" t="13574" r="41842" b="6175"/>
          <a:stretch/>
        </p:blipFill>
        <p:spPr>
          <a:xfrm>
            <a:off x="859535" y="2103120"/>
            <a:ext cx="2745811" cy="3542306"/>
          </a:xfrm>
          <a:prstGeom prst="rect">
            <a:avLst/>
          </a:prstGeom>
          <a:ln>
            <a:solidFill>
              <a:schemeClr val="tx1"/>
            </a:solidFill>
          </a:ln>
        </p:spPr>
      </p:pic>
      <p:sp>
        <p:nvSpPr>
          <p:cNvPr id="3" name="Title 2"/>
          <p:cNvSpPr>
            <a:spLocks noGrp="1"/>
          </p:cNvSpPr>
          <p:nvPr>
            <p:ph type="title"/>
          </p:nvPr>
        </p:nvSpPr>
        <p:spPr/>
        <p:txBody>
          <a:bodyPr/>
          <a:lstStyle/>
          <a:p>
            <a:r>
              <a:rPr lang="en-US" dirty="0" smtClean="0"/>
              <a:t>Resources for Monitoring Student-Level Fidelity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51</a:t>
            </a:fld>
            <a:endParaRPr lang="en-US" dirty="0"/>
          </a:p>
        </p:txBody>
      </p:sp>
      <p:pic>
        <p:nvPicPr>
          <p:cNvPr id="6" name="Picture 5" descr="A picture of an NCII resource for monitoring student-level fidelity"/>
          <p:cNvPicPr>
            <a:picLocks noChangeAspect="1"/>
          </p:cNvPicPr>
          <p:nvPr/>
        </p:nvPicPr>
        <p:blipFill rotWithShape="1">
          <a:blip r:embed="rId3" cstate="email">
            <a:extLst>
              <a:ext uri="{28A0092B-C50C-407E-A947-70E740481C1C}">
                <a14:useLocalDpi xmlns:a14="http://schemas.microsoft.com/office/drawing/2010/main"/>
              </a:ext>
            </a:extLst>
          </a:blip>
          <a:srcRect l="11967" t="13008" r="29497" b="6503"/>
          <a:stretch/>
        </p:blipFill>
        <p:spPr>
          <a:xfrm>
            <a:off x="4073403" y="2103120"/>
            <a:ext cx="4681728" cy="3621024"/>
          </a:xfrm>
          <a:prstGeom prst="rect">
            <a:avLst/>
          </a:prstGeom>
          <a:ln>
            <a:solidFill>
              <a:schemeClr val="tx1"/>
            </a:solidFill>
          </a:ln>
        </p:spPr>
      </p:pic>
    </p:spTree>
    <p:extLst>
      <p:ext uri="{BB962C8B-B14F-4D97-AF65-F5344CB8AC3E}">
        <p14:creationId xmlns:p14="http://schemas.microsoft.com/office/powerpoint/2010/main" val="7400941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Challenges </a:t>
            </a:r>
            <a:endParaRPr lang="en-US" dirty="0"/>
          </a:p>
        </p:txBody>
      </p:sp>
      <p:sp>
        <p:nvSpPr>
          <p:cNvPr id="2" name="Content Placeholder 1"/>
          <p:cNvSpPr>
            <a:spLocks noGrp="1"/>
          </p:cNvSpPr>
          <p:nvPr>
            <p:ph sz="quarter" idx="12"/>
          </p:nvPr>
        </p:nvSpPr>
        <p:spPr>
          <a:xfrm>
            <a:off x="4847542" y="1663905"/>
            <a:ext cx="3994151" cy="4723139"/>
          </a:xfrm>
        </p:spPr>
        <p:txBody>
          <a:bodyPr/>
          <a:lstStyle/>
          <a:p>
            <a:pPr marL="0" indent="0">
              <a:buNone/>
            </a:pPr>
            <a:r>
              <a:rPr lang="en-US" b="1" dirty="0" smtClean="0"/>
              <a:t>Tier 3 </a:t>
            </a:r>
          </a:p>
          <a:p>
            <a:r>
              <a:rPr lang="en-US" sz="2000" dirty="0" smtClean="0"/>
              <a:t>Lack </a:t>
            </a:r>
            <a:r>
              <a:rPr lang="en-US" sz="2000" dirty="0"/>
              <a:t>of complex packaged interventions that </a:t>
            </a:r>
            <a:r>
              <a:rPr lang="en-US" sz="2000" dirty="0" smtClean="0"/>
              <a:t>target unique, </a:t>
            </a:r>
            <a:r>
              <a:rPr lang="en-US" sz="2000" dirty="0"/>
              <a:t>multi-pronged </a:t>
            </a:r>
            <a:r>
              <a:rPr lang="en-US" sz="2000" dirty="0" smtClean="0"/>
              <a:t>problems </a:t>
            </a:r>
          </a:p>
          <a:p>
            <a:r>
              <a:rPr lang="en-US" sz="2000" dirty="0" smtClean="0"/>
              <a:t>Practitioner expertise</a:t>
            </a:r>
          </a:p>
          <a:p>
            <a:r>
              <a:rPr lang="en-US" sz="2000" dirty="0" smtClean="0"/>
              <a:t>Availability of appropriate progress monitoring tools </a:t>
            </a:r>
          </a:p>
          <a:p>
            <a:r>
              <a:rPr lang="en-US" sz="2000" dirty="0" smtClean="0"/>
              <a:t>Perceptions of “off-level” instruction and assessment </a:t>
            </a:r>
          </a:p>
          <a:p>
            <a:r>
              <a:rPr lang="en-US" sz="2000" dirty="0" smtClean="0"/>
              <a:t>Scale up </a:t>
            </a:r>
            <a:endParaRPr lang="en-US" sz="2000" dirty="0"/>
          </a:p>
          <a:p>
            <a:endParaRPr lang="en-US" sz="2000" dirty="0"/>
          </a:p>
        </p:txBody>
      </p:sp>
      <p:sp>
        <p:nvSpPr>
          <p:cNvPr id="5" name="Content Placeholder 4"/>
          <p:cNvSpPr>
            <a:spLocks noGrp="1"/>
          </p:cNvSpPr>
          <p:nvPr>
            <p:ph sz="quarter" idx="13"/>
          </p:nvPr>
        </p:nvSpPr>
        <p:spPr>
          <a:xfrm>
            <a:off x="687388" y="1663905"/>
            <a:ext cx="3998912" cy="4723139"/>
          </a:xfrm>
        </p:spPr>
        <p:txBody>
          <a:bodyPr/>
          <a:lstStyle/>
          <a:p>
            <a:pPr marL="0" indent="0">
              <a:buNone/>
            </a:pPr>
            <a:r>
              <a:rPr lang="en-US" b="1" dirty="0" smtClean="0"/>
              <a:t>Tier 2</a:t>
            </a:r>
            <a:endParaRPr lang="en-US" b="1" dirty="0"/>
          </a:p>
          <a:p>
            <a:pPr marL="292100" indent="-236538" defTabSz="406400"/>
            <a:r>
              <a:rPr lang="en-US" sz="2000" dirty="0"/>
              <a:t>Limited availability in many grades and subject areas </a:t>
            </a:r>
          </a:p>
          <a:p>
            <a:pPr marL="292100" indent="-236538" defTabSz="406400"/>
            <a:r>
              <a:rPr lang="en-US" sz="2000" dirty="0"/>
              <a:t>Validity across contexts </a:t>
            </a:r>
          </a:p>
          <a:p>
            <a:pPr marL="292100" indent="-236538" defTabSz="406400"/>
            <a:r>
              <a:rPr lang="en-US" sz="2000" dirty="0"/>
              <a:t>Transportability to different student populations </a:t>
            </a:r>
          </a:p>
          <a:p>
            <a:pPr marL="292100" indent="-236538" defTabSz="406400"/>
            <a:r>
              <a:rPr lang="en-US" sz="2000" dirty="0"/>
              <a:t>Lack alignment to Tiers 1 and 3, or to student need </a:t>
            </a:r>
          </a:p>
          <a:p>
            <a:pPr marL="292100" indent="-236538" defTabSz="406400"/>
            <a:r>
              <a:rPr lang="en-US" sz="2000" dirty="0"/>
              <a:t>Feasibility of implementation </a:t>
            </a:r>
          </a:p>
          <a:p>
            <a:pPr marL="292100" indent="-236538" defTabSz="406400"/>
            <a:r>
              <a:rPr lang="en-US" sz="2000" dirty="0"/>
              <a:t>Low-incidence populations </a:t>
            </a:r>
          </a:p>
          <a:p>
            <a:endParaRPr lang="en-US" dirty="0"/>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52</a:t>
            </a:fld>
            <a:endParaRPr lang="en-US" dirty="0"/>
          </a:p>
        </p:txBody>
      </p:sp>
    </p:spTree>
    <p:extLst>
      <p:ext uri="{BB962C8B-B14F-4D97-AF65-F5344CB8AC3E}">
        <p14:creationId xmlns:p14="http://schemas.microsoft.com/office/powerpoint/2010/main" val="15803410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of people with questions"/>
          <p:cNvPicPr>
            <a:picLocks noChangeAspect="1"/>
          </p:cNvPicPr>
          <p:nvPr/>
        </p:nvPicPr>
        <p:blipFill rotWithShape="1">
          <a:blip r:embed="rId3" cstate="email">
            <a:extLst>
              <a:ext uri="{28A0092B-C50C-407E-A947-70E740481C1C}">
                <a14:useLocalDpi xmlns:a14="http://schemas.microsoft.com/office/drawing/2010/main"/>
              </a:ext>
            </a:extLst>
          </a:blip>
          <a:srcRect t="11294" b="6381"/>
          <a:stretch/>
        </p:blipFill>
        <p:spPr>
          <a:xfrm>
            <a:off x="-14519" y="-1"/>
            <a:ext cx="9158515" cy="6030685"/>
          </a:xfrm>
          <a:prstGeom prst="rect">
            <a:avLst/>
          </a:prstGeom>
        </p:spPr>
      </p:pic>
      <p:sp>
        <p:nvSpPr>
          <p:cNvPr id="2" name="Rectangle 1" descr="A picture of people with questions"/>
          <p:cNvSpPr/>
          <p:nvPr/>
        </p:nvSpPr>
        <p:spPr>
          <a:xfrm>
            <a:off x="-14520" y="-1"/>
            <a:ext cx="9158515" cy="6030685"/>
          </a:xfrm>
          <a:prstGeom prst="rect">
            <a:avLst/>
          </a:prstGeom>
          <a:gradFill>
            <a:gsLst>
              <a:gs pos="18750">
                <a:srgbClr val="48709F">
                  <a:alpha val="0"/>
                </a:srgbClr>
              </a:gs>
              <a:gs pos="50000">
                <a:srgbClr val="48709F">
                  <a:alpha val="32000"/>
                </a:srgbClr>
              </a:gs>
              <a:gs pos="100000">
                <a:srgbClr val="48709F">
                  <a:alpha val="85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8000" b="1" dirty="0">
              <a:solidFill>
                <a:srgbClr val="D4D4D4"/>
              </a:solidFill>
              <a:cs typeface="Arial" panose="020B0604020202020204" pitchFamily="34" charset="0"/>
            </a:endParaRPr>
          </a:p>
          <a:p>
            <a:pPr algn="ctr" fontAlgn="base">
              <a:spcBef>
                <a:spcPct val="0"/>
              </a:spcBef>
              <a:spcAft>
                <a:spcPct val="0"/>
              </a:spcAft>
            </a:pPr>
            <a:endParaRPr lang="en-US" sz="8000" b="1" dirty="0">
              <a:solidFill>
                <a:srgbClr val="D4D4D4"/>
              </a:solidFill>
              <a:cs typeface="Arial" panose="020B0604020202020204" pitchFamily="34" charset="0"/>
            </a:endParaRPr>
          </a:p>
          <a:p>
            <a:pPr algn="ctr" fontAlgn="base">
              <a:spcBef>
                <a:spcPct val="0"/>
              </a:spcBef>
              <a:spcAft>
                <a:spcPct val="0"/>
              </a:spcAft>
            </a:pPr>
            <a:endParaRPr lang="en-US" sz="8000" b="1" dirty="0">
              <a:solidFill>
                <a:srgbClr val="D4D4D4"/>
              </a:solidFill>
              <a:cs typeface="Arial" panose="020B0604020202020204" pitchFamily="34" charset="0"/>
            </a:endParaRPr>
          </a:p>
          <a:p>
            <a:pPr algn="ctr" fontAlgn="base">
              <a:spcBef>
                <a:spcPct val="0"/>
              </a:spcBef>
              <a:spcAft>
                <a:spcPct val="0"/>
              </a:spcAft>
            </a:pPr>
            <a:endParaRPr lang="en-US" sz="8000" b="1" dirty="0">
              <a:solidFill>
                <a:srgbClr val="D4D4D4"/>
              </a:solidFill>
              <a:cs typeface="Arial" panose="020B0604020202020204" pitchFamily="34" charset="0"/>
            </a:endParaRPr>
          </a:p>
        </p:txBody>
      </p:sp>
      <p:sp>
        <p:nvSpPr>
          <p:cNvPr id="3" name="Title 2"/>
          <p:cNvSpPr>
            <a:spLocks noGrp="1"/>
          </p:cNvSpPr>
          <p:nvPr>
            <p:ph type="title"/>
          </p:nvPr>
        </p:nvSpPr>
        <p:spPr>
          <a:xfrm>
            <a:off x="650695" y="4913084"/>
            <a:ext cx="8493300" cy="972457"/>
          </a:xfrm>
        </p:spPr>
        <p:txBody>
          <a:bodyPr>
            <a:noAutofit/>
          </a:bodyPr>
          <a:lstStyle/>
          <a:p>
            <a:r>
              <a:rPr lang="en-US" sz="6000" b="1" dirty="0" smtClean="0">
                <a:solidFill>
                  <a:schemeClr val="bg1"/>
                </a:solidFill>
                <a:cs typeface="Arial" panose="020B0604020202020204" pitchFamily="34" charset="0"/>
              </a:rPr>
              <a:t>Questions</a:t>
            </a:r>
            <a:endParaRPr lang="en-US" sz="6000" dirty="0"/>
          </a:p>
        </p:txBody>
      </p:sp>
      <p:sp>
        <p:nvSpPr>
          <p:cNvPr id="5" name="Slide Number Placeholder 4"/>
          <p:cNvSpPr>
            <a:spLocks noGrp="1"/>
          </p:cNvSpPr>
          <p:nvPr>
            <p:ph type="sldNum" sz="quarter" idx="10"/>
          </p:nvPr>
        </p:nvSpPr>
        <p:spPr/>
        <p:txBody>
          <a:bodyPr/>
          <a:lstStyle/>
          <a:p>
            <a:pPr algn="r"/>
            <a:fld id="{F3477EC8-074D-41C4-94AE-E9EA7CEEA348}" type="slidenum">
              <a:rPr>
                <a:solidFill>
                  <a:srgbClr val="FFFFFF">
                    <a:lumMod val="75000"/>
                  </a:srgbClr>
                </a:solidFill>
              </a:rPr>
              <a:pPr algn="r"/>
              <a:t>53</a:t>
            </a:fld>
            <a:endParaRPr dirty="0">
              <a:solidFill>
                <a:srgbClr val="FFFFFF">
                  <a:lumMod val="75000"/>
                </a:srgbClr>
              </a:solidFill>
            </a:endParaRPr>
          </a:p>
        </p:txBody>
      </p:sp>
    </p:spTree>
    <p:extLst>
      <p:ext uri="{BB962C8B-B14F-4D97-AF65-F5344CB8AC3E}">
        <p14:creationId xmlns:p14="http://schemas.microsoft.com/office/powerpoint/2010/main" val="2614135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descr="References"/>
          <p:cNvSpPr>
            <a:spLocks noGrp="1"/>
          </p:cNvSpPr>
          <p:nvPr>
            <p:ph idx="1"/>
          </p:nvPr>
        </p:nvSpPr>
        <p:spPr/>
        <p:txBody>
          <a:bodyPr/>
          <a:lstStyle/>
          <a:p>
            <a:endParaRPr lang="en-US" dirty="0"/>
          </a:p>
          <a:p>
            <a:pPr>
              <a:spcAft>
                <a:spcPts val="600"/>
              </a:spcAft>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54</a:t>
            </a:fld>
            <a:endParaRPr lang="en-US" dirty="0"/>
          </a:p>
        </p:txBody>
      </p:sp>
      <p:sp>
        <p:nvSpPr>
          <p:cNvPr id="2" name="Rectangle 1"/>
          <p:cNvSpPr/>
          <p:nvPr/>
        </p:nvSpPr>
        <p:spPr>
          <a:xfrm>
            <a:off x="687389" y="1758632"/>
            <a:ext cx="8224836" cy="4093428"/>
          </a:xfrm>
          <a:prstGeom prst="rect">
            <a:avLst/>
          </a:prstGeom>
        </p:spPr>
        <p:txBody>
          <a:bodyPr wrap="square">
            <a:spAutoFit/>
          </a:bodyPr>
          <a:lstStyle/>
          <a:p>
            <a:pPr>
              <a:tabLst>
                <a:tab pos="228600" algn="l"/>
                <a:tab pos="860425" algn="l"/>
              </a:tabLst>
            </a:pPr>
            <a:r>
              <a:rPr lang="en-US" sz="2000" dirty="0">
                <a:solidFill>
                  <a:schemeClr val="tx2"/>
                </a:solidFill>
              </a:rPr>
              <a:t>Brownell, M., Chard, D., Benedict, A., &amp; </a:t>
            </a:r>
            <a:r>
              <a:rPr lang="en-US" sz="2000" dirty="0" err="1">
                <a:solidFill>
                  <a:schemeClr val="tx2"/>
                </a:solidFill>
              </a:rPr>
              <a:t>Lignugaris</a:t>
            </a:r>
            <a:r>
              <a:rPr lang="en-US" sz="2000" dirty="0">
                <a:solidFill>
                  <a:schemeClr val="tx2"/>
                </a:solidFill>
              </a:rPr>
              <a:t>/Kraft, B. (in press). </a:t>
            </a:r>
            <a:r>
              <a:rPr lang="en-US" sz="2000" dirty="0" smtClean="0">
                <a:solidFill>
                  <a:schemeClr val="tx2"/>
                </a:solidFill>
              </a:rPr>
              <a:t>	Teacher </a:t>
            </a:r>
            <a:r>
              <a:rPr lang="en-US" sz="2000" dirty="0">
                <a:solidFill>
                  <a:schemeClr val="tx2"/>
                </a:solidFill>
              </a:rPr>
              <a:t>preparation and Response to </a:t>
            </a:r>
            <a:r>
              <a:rPr lang="en-US" sz="2000" dirty="0" smtClean="0">
                <a:solidFill>
                  <a:schemeClr val="tx2"/>
                </a:solidFill>
              </a:rPr>
              <a:t>Intervention </a:t>
            </a:r>
            <a:r>
              <a:rPr lang="en-US" sz="2000" dirty="0">
                <a:solidFill>
                  <a:schemeClr val="tx2"/>
                </a:solidFill>
              </a:rPr>
              <a:t>Frameworks. In M. </a:t>
            </a:r>
            <a:r>
              <a:rPr lang="en-US" sz="2000" dirty="0" smtClean="0">
                <a:solidFill>
                  <a:schemeClr val="tx2"/>
                </a:solidFill>
              </a:rPr>
              <a:t>	Kennedy </a:t>
            </a:r>
            <a:r>
              <a:rPr lang="en-US" sz="2000" dirty="0">
                <a:solidFill>
                  <a:schemeClr val="tx2"/>
                </a:solidFill>
              </a:rPr>
              <a:t>&amp; P. Pullen (</a:t>
            </a:r>
            <a:r>
              <a:rPr lang="en-US" sz="2000" dirty="0" err="1">
                <a:solidFill>
                  <a:schemeClr val="tx2"/>
                </a:solidFill>
              </a:rPr>
              <a:t>Eds</a:t>
            </a:r>
            <a:r>
              <a:rPr lang="en-US" sz="2000" dirty="0">
                <a:solidFill>
                  <a:schemeClr val="tx2"/>
                </a:solidFill>
              </a:rPr>
              <a:t>)., </a:t>
            </a:r>
            <a:r>
              <a:rPr lang="en-US" sz="2000" i="1" dirty="0">
                <a:solidFill>
                  <a:schemeClr val="tx2"/>
                </a:solidFill>
              </a:rPr>
              <a:t>Handbook of Response to Intervention </a:t>
            </a:r>
          </a:p>
          <a:p>
            <a:pPr marL="228600" indent="-228600"/>
            <a:r>
              <a:rPr lang="en-US" sz="2000" i="1" dirty="0" smtClean="0">
                <a:solidFill>
                  <a:schemeClr val="tx2"/>
                </a:solidFill>
              </a:rPr>
              <a:t>	and </a:t>
            </a:r>
            <a:r>
              <a:rPr lang="en-US" sz="2000" i="1" dirty="0">
                <a:solidFill>
                  <a:schemeClr val="tx2"/>
                </a:solidFill>
              </a:rPr>
              <a:t>Multi-tiered Instruction</a:t>
            </a:r>
            <a:r>
              <a:rPr lang="en-US" sz="2000" dirty="0">
                <a:solidFill>
                  <a:schemeClr val="tx2"/>
                </a:solidFill>
              </a:rPr>
              <a:t>. </a:t>
            </a:r>
          </a:p>
          <a:p>
            <a:pPr marL="231775" indent="-231775">
              <a:buNone/>
            </a:pPr>
            <a:r>
              <a:rPr lang="en-US" sz="2000" dirty="0" err="1" smtClean="0">
                <a:solidFill>
                  <a:schemeClr val="tx2">
                    <a:lumMod val="75000"/>
                  </a:schemeClr>
                </a:solidFill>
                <a:latin typeface="+mn-lt"/>
                <a:ea typeface="ＭＳ Ｐゴシック" pitchFamily="34" charset="-128"/>
                <a:cs typeface="Arial" charset="0"/>
              </a:rPr>
              <a:t>Deno</a:t>
            </a:r>
            <a:r>
              <a:rPr lang="en-US" sz="2000" dirty="0">
                <a:solidFill>
                  <a:schemeClr val="tx2">
                    <a:lumMod val="75000"/>
                  </a:schemeClr>
                </a:solidFill>
                <a:latin typeface="+mn-lt"/>
                <a:ea typeface="ＭＳ Ｐゴシック" pitchFamily="34" charset="-128"/>
                <a:cs typeface="Arial" charset="0"/>
              </a:rPr>
              <a:t>, S. L., </a:t>
            </a:r>
            <a:r>
              <a:rPr lang="en-US" sz="2000" dirty="0" err="1">
                <a:solidFill>
                  <a:schemeClr val="tx2">
                    <a:lumMod val="75000"/>
                  </a:schemeClr>
                </a:solidFill>
                <a:latin typeface="+mn-lt"/>
                <a:ea typeface="ＭＳ Ｐゴシック" pitchFamily="34" charset="-128"/>
                <a:cs typeface="Arial" charset="0"/>
              </a:rPr>
              <a:t>Mirkin</a:t>
            </a:r>
            <a:r>
              <a:rPr lang="en-US" sz="2000" dirty="0">
                <a:solidFill>
                  <a:schemeClr val="tx2">
                    <a:lumMod val="75000"/>
                  </a:schemeClr>
                </a:solidFill>
                <a:latin typeface="+mn-lt"/>
                <a:ea typeface="ＭＳ Ｐゴシック" pitchFamily="34" charset="-128"/>
                <a:cs typeface="Arial" charset="0"/>
              </a:rPr>
              <a:t>, P. K., &amp; Leadership Training Inst. for Special Education, M. n. (1977). </a:t>
            </a:r>
            <a:r>
              <a:rPr lang="en-US" sz="2000" i="1" dirty="0">
                <a:solidFill>
                  <a:schemeClr val="tx2">
                    <a:lumMod val="75000"/>
                  </a:schemeClr>
                </a:solidFill>
                <a:latin typeface="+mn-lt"/>
                <a:ea typeface="ＭＳ Ｐゴシック" pitchFamily="34" charset="-128"/>
                <a:cs typeface="Arial" charset="0"/>
              </a:rPr>
              <a:t>Data-Based Program Modification: A Manual</a:t>
            </a:r>
            <a:r>
              <a:rPr lang="en-US" sz="2000" dirty="0">
                <a:solidFill>
                  <a:schemeClr val="tx2">
                    <a:lumMod val="75000"/>
                  </a:schemeClr>
                </a:solidFill>
                <a:latin typeface="+mn-lt"/>
                <a:ea typeface="ＭＳ Ｐゴシック" pitchFamily="34" charset="-128"/>
                <a:cs typeface="Arial" charset="0"/>
              </a:rPr>
              <a:t>. </a:t>
            </a:r>
            <a:endParaRPr lang="en-US" sz="2000" dirty="0">
              <a:solidFill>
                <a:schemeClr val="tx2">
                  <a:lumMod val="75000"/>
                </a:schemeClr>
              </a:solidFill>
              <a:latin typeface="+mn-lt"/>
            </a:endParaRPr>
          </a:p>
          <a:p>
            <a:pPr marL="231775" indent="-231775">
              <a:buNone/>
            </a:pPr>
            <a:r>
              <a:rPr lang="en-US" sz="2000" dirty="0">
                <a:solidFill>
                  <a:schemeClr val="tx2">
                    <a:lumMod val="75000"/>
                  </a:schemeClr>
                </a:solidFill>
                <a:latin typeface="+mn-lt"/>
              </a:rPr>
              <a:t>Fuchs, L.S., </a:t>
            </a:r>
            <a:r>
              <a:rPr lang="en-US" sz="2000" dirty="0" err="1">
                <a:solidFill>
                  <a:schemeClr val="tx2">
                    <a:lumMod val="75000"/>
                  </a:schemeClr>
                </a:solidFill>
                <a:latin typeface="+mn-lt"/>
              </a:rPr>
              <a:t>Deno</a:t>
            </a:r>
            <a:r>
              <a:rPr lang="en-US" sz="2000" dirty="0">
                <a:solidFill>
                  <a:schemeClr val="tx2">
                    <a:lumMod val="75000"/>
                  </a:schemeClr>
                </a:solidFill>
                <a:latin typeface="+mn-lt"/>
              </a:rPr>
              <a:t>, S.L.&amp; </a:t>
            </a:r>
            <a:r>
              <a:rPr lang="en-US" sz="2000" dirty="0" err="1">
                <a:solidFill>
                  <a:schemeClr val="tx2">
                    <a:lumMod val="75000"/>
                  </a:schemeClr>
                </a:solidFill>
                <a:latin typeface="+mn-lt"/>
              </a:rPr>
              <a:t>Mirkin</a:t>
            </a:r>
            <a:r>
              <a:rPr lang="en-US" sz="2000" dirty="0">
                <a:solidFill>
                  <a:schemeClr val="tx2">
                    <a:lumMod val="75000"/>
                  </a:schemeClr>
                </a:solidFill>
                <a:latin typeface="+mn-lt"/>
              </a:rPr>
              <a:t>, P.K. (1984).  The effects of curriculum-based measurement evaluation on pedagogy, student achievement, and student awareness   of learning.  </a:t>
            </a:r>
            <a:r>
              <a:rPr lang="en-US" sz="2000" i="1" dirty="0">
                <a:solidFill>
                  <a:schemeClr val="tx2">
                    <a:lumMod val="75000"/>
                  </a:schemeClr>
                </a:solidFill>
                <a:latin typeface="+mn-lt"/>
              </a:rPr>
              <a:t>American Educational Research Journal, 21</a:t>
            </a:r>
            <a:r>
              <a:rPr lang="en-US" sz="2000" dirty="0">
                <a:solidFill>
                  <a:schemeClr val="tx2">
                    <a:lumMod val="75000"/>
                  </a:schemeClr>
                </a:solidFill>
                <a:latin typeface="+mn-lt"/>
              </a:rPr>
              <a:t>(2), 449-460. </a:t>
            </a:r>
            <a:endParaRPr lang="en-US" sz="2000" dirty="0" smtClean="0">
              <a:solidFill>
                <a:schemeClr val="tx2">
                  <a:lumMod val="75000"/>
                </a:schemeClr>
              </a:solidFill>
              <a:latin typeface="+mn-lt"/>
            </a:endParaRPr>
          </a:p>
          <a:p>
            <a:pPr marL="231775" indent="-231775">
              <a:buNone/>
            </a:pPr>
            <a:r>
              <a:rPr lang="en-US" sz="2000" dirty="0" smtClean="0">
                <a:solidFill>
                  <a:schemeClr val="tx2">
                    <a:lumMod val="75000"/>
                  </a:schemeClr>
                </a:solidFill>
                <a:latin typeface="+mn-lt"/>
              </a:rPr>
              <a:t>White</a:t>
            </a:r>
            <a:r>
              <a:rPr lang="en-US" sz="2000" dirty="0">
                <a:solidFill>
                  <a:schemeClr val="tx2">
                    <a:lumMod val="75000"/>
                  </a:schemeClr>
                </a:solidFill>
                <a:latin typeface="+mn-lt"/>
              </a:rPr>
              <a:t>, O. R. (1986). Precision </a:t>
            </a:r>
            <a:r>
              <a:rPr lang="en-US" sz="2000" dirty="0" smtClean="0">
                <a:solidFill>
                  <a:schemeClr val="tx2">
                    <a:lumMod val="75000"/>
                  </a:schemeClr>
                </a:solidFill>
                <a:latin typeface="+mn-lt"/>
              </a:rPr>
              <a:t>teaching-precision learning. </a:t>
            </a:r>
            <a:r>
              <a:rPr lang="en-US" sz="2000" i="1" dirty="0" smtClean="0">
                <a:solidFill>
                  <a:schemeClr val="tx2">
                    <a:lumMod val="75000"/>
                  </a:schemeClr>
                </a:solidFill>
                <a:latin typeface="+mn-lt"/>
              </a:rPr>
              <a:t>Exceptional </a:t>
            </a:r>
            <a:r>
              <a:rPr lang="en-US" sz="2000" i="1" dirty="0">
                <a:solidFill>
                  <a:schemeClr val="tx2">
                    <a:lumMod val="75000"/>
                  </a:schemeClr>
                </a:solidFill>
                <a:latin typeface="+mn-lt"/>
              </a:rPr>
              <a:t>Children</a:t>
            </a:r>
            <a:r>
              <a:rPr lang="en-US" sz="2000" dirty="0">
                <a:solidFill>
                  <a:schemeClr val="tx2">
                    <a:lumMod val="75000"/>
                  </a:schemeClr>
                </a:solidFill>
                <a:latin typeface="+mn-lt"/>
              </a:rPr>
              <a:t>, </a:t>
            </a:r>
            <a:r>
              <a:rPr lang="en-US" sz="2000" i="1" dirty="0" smtClean="0">
                <a:solidFill>
                  <a:schemeClr val="tx2">
                    <a:lumMod val="75000"/>
                  </a:schemeClr>
                </a:solidFill>
                <a:latin typeface="+mn-lt"/>
              </a:rPr>
              <a:t>52</a:t>
            </a:r>
            <a:r>
              <a:rPr lang="en-US" sz="2000" i="1" dirty="0">
                <a:solidFill>
                  <a:schemeClr val="tx2">
                    <a:lumMod val="75000"/>
                  </a:schemeClr>
                </a:solidFill>
                <a:latin typeface="+mn-lt"/>
              </a:rPr>
              <a:t>,</a:t>
            </a:r>
            <a:r>
              <a:rPr lang="en-US" sz="2000" dirty="0">
                <a:solidFill>
                  <a:schemeClr val="tx2">
                    <a:lumMod val="75000"/>
                  </a:schemeClr>
                </a:solidFill>
                <a:latin typeface="+mn-lt"/>
              </a:rPr>
              <a:t> 522-534. </a:t>
            </a:r>
            <a:endParaRPr lang="en-US" sz="2000" dirty="0">
              <a:solidFill>
                <a:schemeClr val="tx2">
                  <a:lumMod val="75000"/>
                </a:schemeClr>
              </a:solidFill>
              <a:effectLst/>
              <a:latin typeface="+mn-lt"/>
            </a:endParaRPr>
          </a:p>
        </p:txBody>
      </p:sp>
    </p:spTree>
    <p:extLst>
      <p:ext uri="{BB962C8B-B14F-4D97-AF65-F5344CB8AC3E}">
        <p14:creationId xmlns:p14="http://schemas.microsoft.com/office/powerpoint/2010/main" val="1970094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Disclaimer</a:t>
            </a:r>
            <a:endParaRPr lang="en-US" dirty="0"/>
          </a:p>
        </p:txBody>
      </p:sp>
      <p:sp>
        <p:nvSpPr>
          <p:cNvPr id="6" name="Content Placeholder 5" descr="References"/>
          <p:cNvSpPr>
            <a:spLocks noGrp="1"/>
          </p:cNvSpPr>
          <p:nvPr>
            <p:ph idx="1"/>
          </p:nvPr>
        </p:nvSpPr>
        <p:spPr/>
        <p:txBody>
          <a:bodyPr/>
          <a:lstStyle/>
          <a:p>
            <a:endParaRPr lang="en-US" dirty="0"/>
          </a:p>
          <a:p>
            <a:pPr>
              <a:spcAft>
                <a:spcPts val="600"/>
              </a:spcAft>
            </a:pPr>
            <a:endParaRPr lang="en-US" dirty="0" smtClean="0"/>
          </a:p>
          <a:p>
            <a:pPr>
              <a:spcAft>
                <a:spcPts val="600"/>
              </a:spcAft>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55</a:t>
            </a:fld>
            <a:endParaRPr lang="en-US" dirty="0"/>
          </a:p>
        </p:txBody>
      </p:sp>
      <p:sp>
        <p:nvSpPr>
          <p:cNvPr id="2" name="Rectangle 1"/>
          <p:cNvSpPr/>
          <p:nvPr/>
        </p:nvSpPr>
        <p:spPr>
          <a:xfrm>
            <a:off x="687389" y="1758632"/>
            <a:ext cx="8224836" cy="4401205"/>
          </a:xfrm>
          <a:prstGeom prst="rect">
            <a:avLst/>
          </a:prstGeom>
        </p:spPr>
        <p:txBody>
          <a:bodyPr wrap="square">
            <a:spAutoFit/>
          </a:bodyPr>
          <a:lstStyle/>
          <a:p>
            <a:r>
              <a:rPr lang="en-US" altLang="en-US" sz="1400" b="1" dirty="0" smtClean="0"/>
              <a:t>CEEDAR</a:t>
            </a:r>
          </a:p>
          <a:p>
            <a:r>
              <a:rPr lang="en-US" altLang="en-US" sz="1400" dirty="0" smtClean="0"/>
              <a:t>This </a:t>
            </a:r>
            <a:r>
              <a:rPr lang="en-US" altLang="en-US" sz="1400" dirty="0"/>
              <a:t>content was produced under U.S. Department of Education, Office of Special Education Programs, Award No. H325A120003. Bonnie Jones and David </a:t>
            </a:r>
            <a:r>
              <a:rPr lang="en-US" altLang="en-US" sz="1400" dirty="0" err="1"/>
              <a:t>Guardino</a:t>
            </a:r>
            <a:r>
              <a:rPr lang="en-US" altLang="en-US" sz="1400" dirty="0"/>
              <a:t> serve as the project officers.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r>
              <a:rPr lang="en-US" altLang="en-US" sz="1400" dirty="0" smtClean="0"/>
              <a:t>.</a:t>
            </a:r>
            <a:endParaRPr lang="en-US" sz="1400" dirty="0" smtClean="0"/>
          </a:p>
          <a:p>
            <a:endParaRPr lang="en-US" sz="1400" b="1" dirty="0" smtClean="0"/>
          </a:p>
          <a:p>
            <a:r>
              <a:rPr lang="en-US" sz="1400" b="1" dirty="0" smtClean="0"/>
              <a:t>NCSI</a:t>
            </a:r>
            <a:endParaRPr lang="en-US" sz="1400" b="1" dirty="0"/>
          </a:p>
          <a:p>
            <a:r>
              <a:rPr lang="en-US" sz="1400" dirty="0" smtClean="0"/>
              <a:t>This </a:t>
            </a:r>
            <a:r>
              <a:rPr lang="en-US" sz="1400" dirty="0"/>
              <a:t>presentation was produced under U.S. Department of Education, Office of Special Education Programs contract No. H326R140006. The views expressed herein do not necessarily represent the positions or policies of the U.S. Department of Education. No official endorsement by the U.S. Department of Education of any product, commodity, service, or enterprise mentioned is intended or should be inferred</a:t>
            </a:r>
            <a:r>
              <a:rPr lang="en-US" sz="1400" dirty="0" smtClean="0"/>
              <a:t>.</a:t>
            </a:r>
            <a:endParaRPr lang="en-US" sz="1400" dirty="0"/>
          </a:p>
          <a:p>
            <a:endParaRPr lang="en-US" sz="1400" b="1" dirty="0" smtClean="0"/>
          </a:p>
          <a:p>
            <a:r>
              <a:rPr lang="en-US" sz="1400" b="1" dirty="0" smtClean="0"/>
              <a:t>NCII</a:t>
            </a:r>
          </a:p>
          <a:p>
            <a:r>
              <a:rPr lang="en-US" sz="1400" dirty="0" smtClean="0"/>
              <a:t>This presentation was produced under the U.S. Department of Education, Office of Special Education Programs, Award No. H326Q110005. Celia </a:t>
            </a:r>
            <a:r>
              <a:rPr lang="en-US" sz="1400" dirty="0" err="1" smtClean="0"/>
              <a:t>Rosenquist</a:t>
            </a:r>
            <a:r>
              <a:rPr lang="en-US" sz="1400" dirty="0" smtClean="0"/>
              <a:t> serves as the project officer. </a:t>
            </a:r>
          </a:p>
          <a:p>
            <a:r>
              <a:rPr lang="en-US" sz="1400" dirty="0" smtClean="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endParaRPr lang="en-US" sz="1400" dirty="0"/>
          </a:p>
        </p:txBody>
      </p:sp>
    </p:spTree>
    <p:extLst>
      <p:ext uri="{BB962C8B-B14F-4D97-AF65-F5344CB8AC3E}">
        <p14:creationId xmlns:p14="http://schemas.microsoft.com/office/powerpoint/2010/main" val="3132317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American Institutes for Research</a:t>
            </a:r>
            <a:endParaRPr lang="en-US" dirty="0"/>
          </a:p>
        </p:txBody>
      </p:sp>
      <p:sp>
        <p:nvSpPr>
          <p:cNvPr id="2" name="Text Placeholder 1"/>
          <p:cNvSpPr>
            <a:spLocks noGrp="1"/>
          </p:cNvSpPr>
          <p:nvPr>
            <p:ph type="body" sz="quarter" idx="10"/>
          </p:nvPr>
        </p:nvSpPr>
        <p:spPr/>
        <p:txBody>
          <a:bodyPr/>
          <a:lstStyle/>
          <a:p>
            <a:pPr lvl="0"/>
            <a:endParaRPr lang="en-US" dirty="0" smtClean="0"/>
          </a:p>
          <a:p>
            <a:pPr lvl="0"/>
            <a:r>
              <a:rPr lang="en-US" dirty="0" smtClean="0"/>
              <a:t>1000 Thomas Jefferson Street NW</a:t>
            </a:r>
          </a:p>
          <a:p>
            <a:pPr lvl="0"/>
            <a:r>
              <a:rPr lang="en-US" dirty="0" smtClean="0"/>
              <a:t>Washington, DC 20007-3835</a:t>
            </a:r>
          </a:p>
          <a:p>
            <a:pPr lvl="0"/>
            <a:r>
              <a:rPr lang="en-US" dirty="0" smtClean="0"/>
              <a:t>General Information: 202-403-5000</a:t>
            </a:r>
          </a:p>
          <a:p>
            <a:pPr lvl="0"/>
            <a:r>
              <a:rPr lang="en-US" dirty="0" smtClean="0"/>
              <a:t>www.air.org</a:t>
            </a:r>
          </a:p>
        </p:txBody>
      </p:sp>
      <p:sp>
        <p:nvSpPr>
          <p:cNvPr id="5" name="Slide Number Placeholder 4"/>
          <p:cNvSpPr>
            <a:spLocks noGrp="1"/>
          </p:cNvSpPr>
          <p:nvPr>
            <p:ph type="sldNum" sz="quarter" idx="11"/>
          </p:nvPr>
        </p:nvSpPr>
        <p:spPr/>
        <p:txBody>
          <a:bodyPr/>
          <a:lstStyle/>
          <a:p>
            <a:fld id="{F3477EC8-074D-41C4-94AE-E9EA7CEEA348}" type="slidenum">
              <a:rPr lang="en-US" smtClean="0"/>
              <a:pPr/>
              <a:t>56</a:t>
            </a:fld>
            <a:endParaRPr lang="en-US" dirty="0"/>
          </a:p>
        </p:txBody>
      </p:sp>
      <p:pic>
        <p:nvPicPr>
          <p:cNvPr id="3" name="Picture 2" descr="NCII, NCSI, and CEEDAR logo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2217" y="5536505"/>
            <a:ext cx="5028541" cy="839244"/>
          </a:xfrm>
          <a:prstGeom prst="rect">
            <a:avLst/>
          </a:prstGeom>
        </p:spPr>
      </p:pic>
    </p:spTree>
    <p:extLst>
      <p:ext uri="{BB962C8B-B14F-4D97-AF65-F5344CB8AC3E}">
        <p14:creationId xmlns:p14="http://schemas.microsoft.com/office/powerpoint/2010/main" val="228140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 Student Succeeds Act</a:t>
            </a:r>
          </a:p>
          <a:p>
            <a:pPr lvl="1"/>
            <a:r>
              <a:rPr lang="en-US" dirty="0" smtClean="0"/>
              <a:t>Requires use of “evidence-based interventions” in low performing schools</a:t>
            </a:r>
          </a:p>
          <a:p>
            <a:pPr lvl="1"/>
            <a:r>
              <a:rPr lang="en-US" dirty="0" smtClean="0"/>
              <a:t>Four </a:t>
            </a:r>
            <a:r>
              <a:rPr lang="en-US" dirty="0"/>
              <a:t>categories of </a:t>
            </a:r>
            <a:r>
              <a:rPr lang="en-US" dirty="0" smtClean="0"/>
              <a:t>evidence:</a:t>
            </a:r>
            <a:endParaRPr lang="en-US" dirty="0"/>
          </a:p>
          <a:p>
            <a:pPr lvl="2"/>
            <a:r>
              <a:rPr lang="en-US" sz="1800" dirty="0"/>
              <a:t>"strong </a:t>
            </a:r>
            <a:r>
              <a:rPr lang="en-US" sz="1800" dirty="0" smtClean="0"/>
              <a:t>evidence“: supported </a:t>
            </a:r>
            <a:r>
              <a:rPr lang="en-US" sz="1800" dirty="0"/>
              <a:t>by at least one randomized </a:t>
            </a:r>
            <a:r>
              <a:rPr lang="en-US" sz="1800" dirty="0" smtClean="0"/>
              <a:t>study</a:t>
            </a:r>
          </a:p>
          <a:p>
            <a:pPr lvl="2"/>
            <a:r>
              <a:rPr lang="en-US" sz="1800" dirty="0" smtClean="0"/>
              <a:t>"</a:t>
            </a:r>
            <a:r>
              <a:rPr lang="en-US" sz="1800" dirty="0"/>
              <a:t>moderate </a:t>
            </a:r>
            <a:r>
              <a:rPr lang="en-US" sz="1800" dirty="0" smtClean="0"/>
              <a:t>evidence“: supported </a:t>
            </a:r>
            <a:r>
              <a:rPr lang="en-US" sz="1800" dirty="0"/>
              <a:t>by at least one quasi-experimental </a:t>
            </a:r>
            <a:r>
              <a:rPr lang="en-US" sz="1800" dirty="0" smtClean="0"/>
              <a:t>study</a:t>
            </a:r>
          </a:p>
          <a:p>
            <a:pPr lvl="2"/>
            <a:r>
              <a:rPr lang="en-US" sz="1800" dirty="0" smtClean="0"/>
              <a:t>"</a:t>
            </a:r>
            <a:r>
              <a:rPr lang="en-US" sz="1800" dirty="0"/>
              <a:t>promising </a:t>
            </a:r>
            <a:r>
              <a:rPr lang="en-US" sz="1800" dirty="0" smtClean="0"/>
              <a:t>evidence“: at </a:t>
            </a:r>
            <a:r>
              <a:rPr lang="en-US" sz="1800" dirty="0"/>
              <a:t>least one correlational study with pretests as </a:t>
            </a:r>
            <a:r>
              <a:rPr lang="en-US" sz="1800" dirty="0" smtClean="0"/>
              <a:t>covariates</a:t>
            </a:r>
          </a:p>
          <a:p>
            <a:pPr lvl="2"/>
            <a:r>
              <a:rPr lang="en-US" sz="1800" dirty="0" smtClean="0"/>
              <a:t>programs with a rationale based on high-quality research or a positive evaluation that are likely to improve student or other relevant outcomes</a:t>
            </a:r>
          </a:p>
          <a:p>
            <a:pPr lvl="1"/>
            <a:r>
              <a:rPr lang="en-US" dirty="0" smtClean="0"/>
              <a:t>School improvement interventions must be supported by categories 1-3</a:t>
            </a:r>
            <a:endParaRPr lang="en-US" dirty="0"/>
          </a:p>
          <a:p>
            <a:pPr marL="0" indent="0">
              <a:buNone/>
            </a:pPr>
            <a:r>
              <a:rPr lang="en-US" dirty="0"/>
              <a:t> </a:t>
            </a:r>
          </a:p>
          <a:p>
            <a:endParaRPr lang="en-US" dirty="0"/>
          </a:p>
        </p:txBody>
      </p:sp>
      <p:sp>
        <p:nvSpPr>
          <p:cNvPr id="3" name="Title 2"/>
          <p:cNvSpPr>
            <a:spLocks noGrp="1"/>
          </p:cNvSpPr>
          <p:nvPr>
            <p:ph type="title"/>
          </p:nvPr>
        </p:nvSpPr>
        <p:spPr/>
        <p:txBody>
          <a:bodyPr/>
          <a:lstStyle/>
          <a:p>
            <a:r>
              <a:rPr lang="en-US" dirty="0" smtClean="0"/>
              <a:t>Role of EBPs in Federal Policy</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2921651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buNone/>
            </a:pPr>
            <a:r>
              <a:rPr lang="en-US" sz="2400" dirty="0" smtClean="0"/>
              <a:t>OSEP’s Results-Driven Accountability (RDA) Initiative </a:t>
            </a:r>
          </a:p>
          <a:p>
            <a:pPr marL="457200" lvl="1" indent="-220663"/>
            <a:endParaRPr lang="en-US" sz="2400" dirty="0" smtClean="0"/>
          </a:p>
          <a:p>
            <a:pPr marL="457200" lvl="1" indent="-220663"/>
            <a:r>
              <a:rPr lang="en-US" sz="2400" dirty="0" smtClean="0"/>
              <a:t>States accountable for compliance AND results</a:t>
            </a:r>
          </a:p>
          <a:p>
            <a:pPr marL="457200" lvl="1" indent="-220663"/>
            <a:endParaRPr lang="en-US" sz="2400" dirty="0" smtClean="0"/>
          </a:p>
          <a:p>
            <a:pPr marL="457200" lvl="1" indent="-220663"/>
            <a:r>
              <a:rPr lang="en-US" sz="2400" dirty="0" smtClean="0"/>
              <a:t>State systemic improvement plans include strategies to achieve a “state-identified measurable result (</a:t>
            </a:r>
            <a:r>
              <a:rPr lang="en-US" sz="2400" dirty="0" err="1" smtClean="0"/>
              <a:t>SiMR</a:t>
            </a:r>
            <a:r>
              <a:rPr lang="en-US" sz="2400" dirty="0" smtClean="0"/>
              <a:t>)” </a:t>
            </a:r>
          </a:p>
          <a:p>
            <a:pPr lvl="2"/>
            <a:r>
              <a:rPr lang="en-US" sz="1600" dirty="0"/>
              <a:t>A child-level (or family-level, for Part C) outcome</a:t>
            </a:r>
          </a:p>
          <a:p>
            <a:pPr lvl="2"/>
            <a:r>
              <a:rPr lang="en-US" sz="1600" dirty="0"/>
              <a:t>Not a process or system result</a:t>
            </a:r>
          </a:p>
          <a:p>
            <a:pPr lvl="2"/>
            <a:r>
              <a:rPr lang="en-US" sz="1600" dirty="0"/>
              <a:t>May be a single result or a cluster of related </a:t>
            </a:r>
            <a:r>
              <a:rPr lang="en-US" sz="1600" dirty="0" smtClean="0"/>
              <a:t>results</a:t>
            </a:r>
          </a:p>
          <a:p>
            <a:pPr lvl="2"/>
            <a:r>
              <a:rPr lang="en-US" sz="1600" dirty="0" smtClean="0"/>
              <a:t>Identified based on analysis of data</a:t>
            </a:r>
            <a:endParaRPr lang="en-US" sz="1600" dirty="0"/>
          </a:p>
          <a:p>
            <a:pPr lvl="2" indent="-220663"/>
            <a:endParaRPr lang="en-US" sz="2000" dirty="0" smtClean="0"/>
          </a:p>
        </p:txBody>
      </p:sp>
      <p:sp>
        <p:nvSpPr>
          <p:cNvPr id="3" name="Title 2"/>
          <p:cNvSpPr>
            <a:spLocks noGrp="1"/>
          </p:cNvSpPr>
          <p:nvPr>
            <p:ph type="title"/>
          </p:nvPr>
        </p:nvSpPr>
        <p:spPr/>
        <p:txBody>
          <a:bodyPr/>
          <a:lstStyle/>
          <a:p>
            <a:r>
              <a:rPr lang="en-US" dirty="0" smtClean="0"/>
              <a:t>Role of EBPs in Federal Policy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a:t>
            </a:fld>
            <a:endParaRPr lang="en-US" dirty="0"/>
          </a:p>
        </p:txBody>
      </p:sp>
    </p:spTree>
    <p:extLst>
      <p:ext uri="{BB962C8B-B14F-4D97-AF65-F5344CB8AC3E}">
        <p14:creationId xmlns:p14="http://schemas.microsoft.com/office/powerpoint/2010/main" val="150318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t>
            </a:r>
            <a:r>
              <a:rPr lang="en-US" dirty="0"/>
              <a:t>The focus of Phase II is on building State capacity to support local educational agencies (LEAs) with the implementation of </a:t>
            </a:r>
            <a:r>
              <a:rPr lang="en-US" b="1" u="sng" dirty="0"/>
              <a:t>evidence-based practices (EBPs) </a:t>
            </a:r>
            <a:r>
              <a:rPr lang="en-US" dirty="0"/>
              <a:t>that will lead to measurable improvement in the State-identified Measurable Result(s) (SIMR) for children with </a:t>
            </a:r>
            <a:r>
              <a:rPr lang="en-US" dirty="0" smtClean="0"/>
              <a:t>disabilities”</a:t>
            </a:r>
          </a:p>
          <a:p>
            <a:pPr marL="0" indent="0">
              <a:buNone/>
            </a:pPr>
            <a:endParaRPr lang="en-US" sz="2000" i="1" dirty="0" smtClean="0"/>
          </a:p>
          <a:p>
            <a:pPr marL="0" indent="0">
              <a:buNone/>
            </a:pPr>
            <a:r>
              <a:rPr lang="en-US" sz="2000" i="1" dirty="0" smtClean="0"/>
              <a:t>Source: OSEP. (2015). Part B State Systemic Improvement Plan (SSIP) Phase II OSEP Guidance and Review Tool. </a:t>
            </a:r>
            <a:r>
              <a:rPr lang="en-US" sz="2000" i="1" dirty="0"/>
              <a:t>Retrieved from: </a:t>
            </a:r>
            <a:r>
              <a:rPr lang="en-US" sz="2000" i="1" dirty="0">
                <a:hlinkClick r:id="rId2" tooltip="OSEP Resources"/>
              </a:rPr>
              <a:t>https://osep.grads360.org/#</a:t>
            </a:r>
            <a:r>
              <a:rPr lang="en-US" sz="2000" i="1" dirty="0" smtClean="0">
                <a:hlinkClick r:id="rId2" tooltip="OSEP Resources"/>
              </a:rPr>
              <a:t>communities/pdc/documents/8823 </a:t>
            </a:r>
            <a:endParaRPr lang="en-US" sz="2000" i="1" dirty="0"/>
          </a:p>
        </p:txBody>
      </p:sp>
      <p:sp>
        <p:nvSpPr>
          <p:cNvPr id="3" name="Title 2"/>
          <p:cNvSpPr>
            <a:spLocks noGrp="1"/>
          </p:cNvSpPr>
          <p:nvPr>
            <p:ph type="title"/>
          </p:nvPr>
        </p:nvSpPr>
        <p:spPr/>
        <p:txBody>
          <a:bodyPr/>
          <a:lstStyle/>
          <a:p>
            <a:r>
              <a:rPr lang="en-US" dirty="0" smtClean="0"/>
              <a:t>EBPs in the SSIP</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3366041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Improvement strategies must be “</a:t>
            </a:r>
            <a:r>
              <a:rPr lang="en-US" b="1" u="sng" dirty="0" smtClean="0"/>
              <a:t>based on the best available research</a:t>
            </a:r>
            <a:r>
              <a:rPr lang="en-US" dirty="0" smtClean="0"/>
              <a:t>, aligned to data analysis and the infrastructure analysis, and support systemic change”</a:t>
            </a:r>
          </a:p>
          <a:p>
            <a:r>
              <a:rPr lang="en-US" dirty="0" smtClean="0"/>
              <a:t>“The </a:t>
            </a:r>
            <a:r>
              <a:rPr lang="en-US" b="1" u="sng" dirty="0"/>
              <a:t>State should provide the evidence</a:t>
            </a:r>
            <a:r>
              <a:rPr lang="en-US" dirty="0"/>
              <a:t> </a:t>
            </a:r>
            <a:r>
              <a:rPr lang="en-US" dirty="0" smtClean="0"/>
              <a:t>it </a:t>
            </a:r>
            <a:r>
              <a:rPr lang="en-US" dirty="0"/>
              <a:t>used to make decisions on appropriate improvement strategies to improve the SIMR</a:t>
            </a:r>
            <a:r>
              <a:rPr lang="en-US" dirty="0" smtClean="0"/>
              <a:t>.” </a:t>
            </a:r>
            <a:r>
              <a:rPr lang="en-US" dirty="0"/>
              <a:t>	</a:t>
            </a:r>
          </a:p>
          <a:p>
            <a:pPr marL="0" indent="0">
              <a:buNone/>
            </a:pPr>
            <a:endParaRPr lang="en-US" sz="2000" i="1" dirty="0" smtClean="0"/>
          </a:p>
          <a:p>
            <a:pPr marL="0" indent="0">
              <a:buNone/>
            </a:pPr>
            <a:r>
              <a:rPr lang="en-US" sz="2000" i="1" dirty="0" smtClean="0"/>
              <a:t>Source: </a:t>
            </a:r>
            <a:r>
              <a:rPr lang="en-US" sz="2000" u="sng" dirty="0">
                <a:hlinkClick r:id="rId2"/>
              </a:rPr>
              <a:t>http://</a:t>
            </a:r>
            <a:r>
              <a:rPr lang="en-US" sz="2000" u="sng" dirty="0" smtClean="0">
                <a:hlinkClick r:id="rId2"/>
              </a:rPr>
              <a:t>ncsi.wested.org/wpcontent/uploads/2015/02/CompilationofOSEPGuidanceonSSIP_January2015_Release.pdf</a:t>
            </a:r>
            <a:r>
              <a:rPr lang="en-US" sz="2000" dirty="0" smtClean="0"/>
              <a:t> </a:t>
            </a:r>
            <a:endParaRPr lang="en-US" sz="2000" i="1" dirty="0"/>
          </a:p>
        </p:txBody>
      </p:sp>
      <p:sp>
        <p:nvSpPr>
          <p:cNvPr id="3" name="Title 2"/>
          <p:cNvSpPr>
            <a:spLocks noGrp="1"/>
          </p:cNvSpPr>
          <p:nvPr>
            <p:ph type="title"/>
          </p:nvPr>
        </p:nvSpPr>
        <p:spPr/>
        <p:txBody>
          <a:bodyPr/>
          <a:lstStyle/>
          <a:p>
            <a:r>
              <a:rPr lang="en-US" dirty="0" smtClean="0"/>
              <a:t>EBPs in the SSIP</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34633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090815.potx" id="{6CF781C8-7EC8-4735-8889-86AD3994F80F}" vid="{288A5FD4-A5B5-4232-97E0-CE80F16E0AA8}"/>
    </a:ext>
  </a:extLst>
</a:theme>
</file>

<file path=ppt/theme/theme2.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090815.potx" id="{6CF781C8-7EC8-4735-8889-86AD3994F80F}" vid="{1A2694C5-CB39-4B42-96CB-47585569DA69}"/>
    </a:ext>
  </a:extLst>
</a:theme>
</file>

<file path=ppt/theme/theme3.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090815.potx" id="{6CF781C8-7EC8-4735-8889-86AD3994F80F}" vid="{04658752-6A4F-45F6-B665-2B5893641FAB}"/>
    </a:ext>
  </a:extLst>
</a:theme>
</file>

<file path=ppt/theme/theme4.xml><?xml version="1.0" encoding="utf-8"?>
<a:theme xmlns:a="http://schemas.openxmlformats.org/drawingml/2006/main" name="Contact">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090815.potx" id="{6CF781C8-7EC8-4735-8889-86AD3994F80F}" vid="{26F54F1E-B127-4D37-93B1-622752564FCC}"/>
    </a:ext>
  </a:extLst>
</a:theme>
</file>

<file path=ppt/theme/theme5.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_dlc_DocId xmlns="1709d302-aa1c-49f7-a43d-f13e34b813dc">MA5PA5REYDV2-3118-1051</_dlc_DocId>
    <_dlc_DocIdUrl xmlns="1709d302-aa1c-49f7-a43d-f13e34b813dc">
      <Url>http://airportal.air.org/Services/PAC/_layouts/DocIdRedir.aspx?ID=MA5PA5REYDV2-3118-1051</Url>
      <Description>MA5PA5REYDV2-3118-1051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1" ma:contentTypeDescription="Create a new document." ma:contentTypeScope="" ma:versionID="e5f765dd111837e8efc29733b2e89739">
  <xsd:schema xmlns:xsd="http://www.w3.org/2001/XMLSchema" xmlns:xs="http://www.w3.org/2001/XMLSchema" xmlns:p="http://schemas.microsoft.com/office/2006/metadata/properties" xmlns:ns2="1709d302-aa1c-49f7-a43d-f13e34b813dc" targetNamespace="http://schemas.microsoft.com/office/2006/metadata/properties" ma:root="true" ma:fieldsID="d916702b419d7c189c3a244bbfdba0d4" ns2:_="">
    <xsd:import namespace="1709d302-aa1c-49f7-a43d-f13e34b813d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A6A18-AE74-4832-8736-D6880F3B2B9B}">
  <ds:schemaRefs>
    <ds:schemaRef ds:uri="http://schemas.microsoft.com/sharepoint/events"/>
  </ds:schemaRefs>
</ds:datastoreItem>
</file>

<file path=customXml/itemProps2.xml><?xml version="1.0" encoding="utf-8"?>
<ds:datastoreItem xmlns:ds="http://schemas.openxmlformats.org/officeDocument/2006/customXml" ds:itemID="{B078DE03-1B1E-4BB3-BFB8-1FE8E8D90566}">
  <ds:schemaRefs>
    <ds:schemaRef ds:uri="1709d302-aa1c-49f7-a43d-f13e34b813dc"/>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4.xml><?xml version="1.0" encoding="utf-8"?>
<ds:datastoreItem xmlns:ds="http://schemas.openxmlformats.org/officeDocument/2006/customXml" ds:itemID="{BD9F443E-43F1-456B-AA5B-2116AA89C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AIR_PowerPoint_Template_101615</Template>
  <TotalTime>1907</TotalTime>
  <Words>2739</Words>
  <Application>Microsoft Office PowerPoint</Application>
  <PresentationFormat>On-screen Show (4:3)</PresentationFormat>
  <Paragraphs>488</Paragraphs>
  <Slides>56</Slides>
  <Notes>21</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56</vt:i4>
      </vt:variant>
    </vt:vector>
  </HeadingPairs>
  <TitlesOfParts>
    <vt:vector size="74" baseType="lpstr">
      <vt:lpstr>MS PGothic</vt:lpstr>
      <vt:lpstr>MS PGothic</vt:lpstr>
      <vt:lpstr>Arial</vt:lpstr>
      <vt:lpstr>Arial Narrow</vt:lpstr>
      <vt:lpstr>Calibri</vt:lpstr>
      <vt:lpstr>Century Gothic</vt:lpstr>
      <vt:lpstr>Franklin Gothic Book</vt:lpstr>
      <vt:lpstr>Franklin Gothic Demi</vt:lpstr>
      <vt:lpstr>FranklinGothic</vt:lpstr>
      <vt:lpstr>Garamond</vt:lpstr>
      <vt:lpstr>ITC Franklin Gothic Std Bk Cd</vt:lpstr>
      <vt:lpstr>Wingdings</vt:lpstr>
      <vt:lpstr>AIR_PowerPoint_Template_030615</vt:lpstr>
      <vt:lpstr>Divider Master</vt:lpstr>
      <vt:lpstr>Basic</vt:lpstr>
      <vt:lpstr>Contact</vt:lpstr>
      <vt:lpstr>Diseño predeterminado</vt:lpstr>
      <vt:lpstr>Slide</vt:lpstr>
      <vt:lpstr>Hello! Welcome to "What Counts as Evidence? Making Decisions for Instruction and Intervention within a Multi-Tiered System of Support" The webinar will begin shortly. We appreciate your patience</vt:lpstr>
      <vt:lpstr>What Counts as Evidence? Making Decisions for Instruction and Intervention within a Multi-Tiered System of Support</vt:lpstr>
      <vt:lpstr>Question Box </vt:lpstr>
      <vt:lpstr>Participant Poll</vt:lpstr>
      <vt:lpstr>Today’s Webinar: Goals </vt:lpstr>
      <vt:lpstr>Role of EBPs in Federal Policy</vt:lpstr>
      <vt:lpstr>Role of EBPs in Federal Policy </vt:lpstr>
      <vt:lpstr>EBPs in the SSIP</vt:lpstr>
      <vt:lpstr>EBPs in the SSIP</vt:lpstr>
      <vt:lpstr>Challenge: They’re everywhere, but what are they?</vt:lpstr>
      <vt:lpstr>Challenge: They’re everywhere, but what are they?</vt:lpstr>
      <vt:lpstr>Participant Poll</vt:lpstr>
      <vt:lpstr>Are we taking EBPs a bit too seriously?</vt:lpstr>
      <vt:lpstr>Common EBP Questions</vt:lpstr>
      <vt:lpstr>ESSA and RDA</vt:lpstr>
      <vt:lpstr>Could MTSS help provide an organizational framework for communicating about the evidence base?</vt:lpstr>
      <vt:lpstr>Characteristics of Intervention Levels/Tiers</vt:lpstr>
      <vt:lpstr>But what about evidence of effectiveness at each level?</vt:lpstr>
      <vt:lpstr>Role of Evidence   </vt:lpstr>
      <vt:lpstr>Core instructional practice</vt:lpstr>
      <vt:lpstr>Instructional Practice</vt:lpstr>
      <vt:lpstr>What Does it Feel Like for Teachers?</vt:lpstr>
      <vt:lpstr>Result</vt:lpstr>
      <vt:lpstr>Tier 1 Instruction: What is the goal?</vt:lpstr>
      <vt:lpstr>Defining Evidence-based Practices at Tier 1</vt:lpstr>
      <vt:lpstr>Participant Poll</vt:lpstr>
      <vt:lpstr>Can/should there be a happy medium or consensus in the rigor of evidence at tier 1?</vt:lpstr>
      <vt:lpstr>Tier 1: Dimensions of Fidelity </vt:lpstr>
      <vt:lpstr>Resources to Support Identification of EBPs at Tier 1</vt:lpstr>
      <vt:lpstr>Barriers to Use of EBPs</vt:lpstr>
      <vt:lpstr>Evidence Base</vt:lpstr>
      <vt:lpstr>CEEDAR Innovation Configurations</vt:lpstr>
      <vt:lpstr>CEEDAR Tools and Resources</vt:lpstr>
      <vt:lpstr>CEEDAR Tools and Resources</vt:lpstr>
      <vt:lpstr>CEEDAR Tools and Resources</vt:lpstr>
      <vt:lpstr>Course Enhancement Modules</vt:lpstr>
      <vt:lpstr>Evidence for Intervention</vt:lpstr>
      <vt:lpstr>Tier Two: Secondary Prevention </vt:lpstr>
      <vt:lpstr>Resources to Support Identification of EBPs at Tier 2</vt:lpstr>
      <vt:lpstr>Additional Resources </vt:lpstr>
      <vt:lpstr>Participant Poll</vt:lpstr>
      <vt:lpstr>Tier 2: Dimensions of Fidelity </vt:lpstr>
      <vt:lpstr>Limitations of gold standard evidence… </vt:lpstr>
      <vt:lpstr>Tier 3: Intensive Intervention</vt:lpstr>
      <vt:lpstr>Data-Based Individualization </vt:lpstr>
      <vt:lpstr>What’s the evidence? </vt:lpstr>
      <vt:lpstr>Resources to Support Identification of EBPs at Tier 3</vt:lpstr>
      <vt:lpstr>Additional resources </vt:lpstr>
      <vt:lpstr>Tier 3: Dimensions of Fidelity </vt:lpstr>
      <vt:lpstr>Resources for Monitoring Fidelity of the Intensive Intervention System</vt:lpstr>
      <vt:lpstr>Resources for Monitoring Student-Level Fidelity </vt:lpstr>
      <vt:lpstr>Challenges </vt:lpstr>
      <vt:lpstr>Questions</vt:lpstr>
      <vt:lpstr>References</vt:lpstr>
      <vt:lpstr>Disclaimer</vt:lpstr>
      <vt:lpstr>American Institutes for Research</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Operationalizing Evidence-Based Practices within Multi-Tiered Systems of Support</dc:title>
  <dc:subject>AIR Presentation</dc:subject>
  <dc:creator>Mullet, Benjamin</dc:creator>
  <cp:lastModifiedBy>Croninger, Nicholas</cp:lastModifiedBy>
  <cp:revision>81</cp:revision>
  <cp:lastPrinted>2013-01-03T18:38:02Z</cp:lastPrinted>
  <dcterms:created xsi:type="dcterms:W3CDTF">2016-01-26T02:18:31Z</dcterms:created>
  <dcterms:modified xsi:type="dcterms:W3CDTF">2016-03-10T18:37:15Z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0x0101000F2EE08176DAB5419159A53B04F1A034</vt:lpwstr>
  </property>
  <property fmtid="{D5CDD505-2E9C-101B-9397-08002B2CF9AE}" pid="3" name="_dlc_DocIdItemGuid">
    <vt:lpwstr>8e639777-5b06-438a-98bb-0e2f96ad5a62</vt:lpwstr>
  </property>
</Properties>
</file>