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theme/theme10.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1.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theme/theme13.xml" ContentType="application/vnd.openxmlformats-officedocument.theme+xml"/>
  <Override PartName="/ppt/slideLayouts/slideLayout41.xml" ContentType="application/vnd.openxmlformats-officedocument.presentationml.slideLayout+xml"/>
  <Override PartName="/ppt/theme/theme14.xml" ContentType="application/vnd.openxmlformats-officedocument.theme+xml"/>
  <Override PartName="/ppt/slideLayouts/slideLayout42.xml" ContentType="application/vnd.openxmlformats-officedocument.presentationml.slideLayout+xml"/>
  <Override PartName="/ppt/theme/theme1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6.xml" ContentType="application/vnd.openxmlformats-officedocument.theme+xml"/>
  <Override PartName="/ppt/slideLayouts/slideLayout53.xml" ContentType="application/vnd.openxmlformats-officedocument.presentationml.slideLayout+xml"/>
  <Override PartName="/ppt/theme/theme17.xml" ContentType="application/vnd.openxmlformats-officedocument.theme+xml"/>
  <Override PartName="/ppt/slideLayouts/slideLayout54.xml" ContentType="application/vnd.openxmlformats-officedocument.presentationml.slideLayout+xml"/>
  <Override PartName="/ppt/theme/theme18.xml" ContentType="application/vnd.openxmlformats-officedocument.theme+xml"/>
  <Override PartName="/ppt/slideLayouts/slideLayout55.xml" ContentType="application/vnd.openxmlformats-officedocument.presentationml.slideLayout+xml"/>
  <Override PartName="/ppt/theme/theme19.xml" ContentType="application/vnd.openxmlformats-officedocument.theme+xml"/>
  <Override PartName="/ppt/slideLayouts/slideLayout5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38" r:id="rId4"/>
    <p:sldMasterId id="2147484340" r:id="rId5"/>
    <p:sldMasterId id="2147483674" r:id="rId6"/>
    <p:sldMasterId id="2147484291" r:id="rId7"/>
    <p:sldMasterId id="2147484042" r:id="rId8"/>
    <p:sldMasterId id="2147484344" r:id="rId9"/>
    <p:sldMasterId id="2147484352" r:id="rId10"/>
    <p:sldMasterId id="2147484354" r:id="rId11"/>
    <p:sldMasterId id="2147484356" r:id="rId12"/>
    <p:sldMasterId id="2147484358" r:id="rId13"/>
    <p:sldMasterId id="2147484360" r:id="rId14"/>
    <p:sldMasterId id="2147484370" r:id="rId15"/>
    <p:sldMasterId id="2147484373" r:id="rId16"/>
    <p:sldMasterId id="2147484375" r:id="rId17"/>
    <p:sldMasterId id="2147484377" r:id="rId18"/>
    <p:sldMasterId id="2147484379" r:id="rId19"/>
    <p:sldMasterId id="2147484390" r:id="rId20"/>
    <p:sldMasterId id="2147484392" r:id="rId21"/>
    <p:sldMasterId id="2147484394" r:id="rId22"/>
    <p:sldMasterId id="2147484396" r:id="rId23"/>
  </p:sldMasterIdLst>
  <p:notesMasterIdLst>
    <p:notesMasterId r:id="rId90"/>
  </p:notesMasterIdLst>
  <p:handoutMasterIdLst>
    <p:handoutMasterId r:id="rId91"/>
  </p:handoutMasterIdLst>
  <p:sldIdLst>
    <p:sldId id="418" r:id="rId24"/>
    <p:sldId id="258" r:id="rId25"/>
    <p:sldId id="334" r:id="rId26"/>
    <p:sldId id="350" r:id="rId27"/>
    <p:sldId id="332" r:id="rId28"/>
    <p:sldId id="346" r:id="rId29"/>
    <p:sldId id="347" r:id="rId30"/>
    <p:sldId id="339" r:id="rId31"/>
    <p:sldId id="351" r:id="rId32"/>
    <p:sldId id="353" r:id="rId33"/>
    <p:sldId id="357" r:id="rId34"/>
    <p:sldId id="360" r:id="rId35"/>
    <p:sldId id="361" r:id="rId36"/>
    <p:sldId id="362" r:id="rId37"/>
    <p:sldId id="363" r:id="rId38"/>
    <p:sldId id="364" r:id="rId39"/>
    <p:sldId id="365" r:id="rId40"/>
    <p:sldId id="391" r:id="rId41"/>
    <p:sldId id="392" r:id="rId42"/>
    <p:sldId id="393" r:id="rId43"/>
    <p:sldId id="409" r:id="rId44"/>
    <p:sldId id="410" r:id="rId45"/>
    <p:sldId id="394" r:id="rId46"/>
    <p:sldId id="415" r:id="rId47"/>
    <p:sldId id="416" r:id="rId48"/>
    <p:sldId id="417" r:id="rId49"/>
    <p:sldId id="397" r:id="rId50"/>
    <p:sldId id="398" r:id="rId51"/>
    <p:sldId id="399" r:id="rId52"/>
    <p:sldId id="400" r:id="rId53"/>
    <p:sldId id="401" r:id="rId54"/>
    <p:sldId id="402" r:id="rId55"/>
    <p:sldId id="403" r:id="rId56"/>
    <p:sldId id="404" r:id="rId57"/>
    <p:sldId id="405" r:id="rId58"/>
    <p:sldId id="406" r:id="rId59"/>
    <p:sldId id="407" r:id="rId60"/>
    <p:sldId id="369" r:id="rId61"/>
    <p:sldId id="370" r:id="rId62"/>
    <p:sldId id="371" r:id="rId63"/>
    <p:sldId id="372" r:id="rId64"/>
    <p:sldId id="373" r:id="rId65"/>
    <p:sldId id="374" r:id="rId66"/>
    <p:sldId id="376" r:id="rId67"/>
    <p:sldId id="377" r:id="rId68"/>
    <p:sldId id="378" r:id="rId69"/>
    <p:sldId id="379" r:id="rId70"/>
    <p:sldId id="380" r:id="rId71"/>
    <p:sldId id="381" r:id="rId72"/>
    <p:sldId id="382" r:id="rId73"/>
    <p:sldId id="383" r:id="rId74"/>
    <p:sldId id="384" r:id="rId75"/>
    <p:sldId id="385" r:id="rId76"/>
    <p:sldId id="386" r:id="rId77"/>
    <p:sldId id="387" r:id="rId78"/>
    <p:sldId id="375" r:id="rId79"/>
    <p:sldId id="413" r:id="rId80"/>
    <p:sldId id="414" r:id="rId81"/>
    <p:sldId id="388" r:id="rId82"/>
    <p:sldId id="389" r:id="rId83"/>
    <p:sldId id="390" r:id="rId84"/>
    <p:sldId id="412" r:id="rId85"/>
    <p:sldId id="345" r:id="rId86"/>
    <p:sldId id="342" r:id="rId87"/>
    <p:sldId id="323" r:id="rId88"/>
    <p:sldId id="419" r:id="rId89"/>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tuchman" initials="a" lastIdx="8" clrIdx="0"/>
  <p:cmAuthor id="1" name="lmagnuson" initials="l" lastIdx="2" clrIdx="1"/>
  <p:cmAuthor id="2" name="Whitney Donaldson" initials="WD" lastIdx="5" clrIdx="2"/>
  <p:cmAuthor id="3" name="rzumeta" initials="r" lastIdx="7" clrIdx="3"/>
  <p:cmAuthor id="4" name="Stephanie Jackson" initials="SJ" lastIdx="1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EAEAEA"/>
    <a:srgbClr val="1262BA"/>
    <a:srgbClr val="025395"/>
    <a:srgbClr val="005295"/>
    <a:srgbClr val="78A22F"/>
    <a:srgbClr val="76B630"/>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93" autoAdjust="0"/>
    <p:restoredTop sz="81159" autoAdjust="0"/>
  </p:normalViewPr>
  <p:slideViewPr>
    <p:cSldViewPr>
      <p:cViewPr>
        <p:scale>
          <a:sx n="50" d="100"/>
          <a:sy n="50" d="100"/>
        </p:scale>
        <p:origin x="-2076" y="-6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18.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slide" Target="slides/slide53.xml"/><Relationship Id="rId84" Type="http://schemas.openxmlformats.org/officeDocument/2006/relationships/slide" Target="slides/slide61.xml"/><Relationship Id="rId89"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48.xml"/><Relationship Id="rId9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6.xml"/><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5" Type="http://schemas.openxmlformats.org/officeDocument/2006/relationships/slideMaster" Target="slideMasters/slideMaster2.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5.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17.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7.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4AEDB-5AE7-6045-8771-A854BED84229}" type="doc">
      <dgm:prSet loTypeId="urn:microsoft.com/office/officeart/2005/8/layout/pyramid1" loCatId="pyramid" qsTypeId="urn:microsoft.com/office/officeart/2005/8/quickstyle/simple4" qsCatId="simple" csTypeId="urn:microsoft.com/office/officeart/2005/8/colors/accent1_2" csCatId="accent1" phldr="1"/>
      <dgm:spPr/>
    </dgm:pt>
    <dgm:pt modelId="{BC7FE29B-3EC7-784E-9C39-E772E04A1F08}">
      <dgm:prSet phldrT="[Text]" custT="1"/>
      <dgm:spPr/>
      <dgm:t>
        <a:bodyPr/>
        <a:lstStyle/>
        <a:p>
          <a:r>
            <a:rPr lang="en-US" sz="4000" dirty="0" smtClean="0"/>
            <a:t>     </a:t>
          </a:r>
          <a:endParaRPr lang="en-US" sz="4000" dirty="0"/>
        </a:p>
      </dgm:t>
    </dgm:pt>
    <dgm:pt modelId="{1389BEE0-8096-964B-80AD-726D7B4A08DA}" type="sibTrans" cxnId="{125BCCD8-F60C-894C-B2E0-EED316D4F123}">
      <dgm:prSet/>
      <dgm:spPr/>
      <dgm:t>
        <a:bodyPr/>
        <a:lstStyle/>
        <a:p>
          <a:endParaRPr lang="en-US"/>
        </a:p>
      </dgm:t>
    </dgm:pt>
    <dgm:pt modelId="{8F5B28A0-6B8C-864F-A7EC-FBC50B7FE693}" type="parTrans" cxnId="{125BCCD8-F60C-894C-B2E0-EED316D4F123}">
      <dgm:prSet/>
      <dgm:spPr/>
      <dgm:t>
        <a:bodyPr/>
        <a:lstStyle/>
        <a:p>
          <a:endParaRPr lang="en-US"/>
        </a:p>
      </dgm:t>
    </dgm:pt>
    <dgm:pt modelId="{CF28686E-D123-6842-B3F9-05442A8C4A3A}">
      <dgm:prSet phldrT="[Text]" custT="1"/>
      <dgm:spPr/>
      <dgm:t>
        <a:bodyPr/>
        <a:lstStyle/>
        <a:p>
          <a:r>
            <a:rPr lang="en-US" sz="4000" dirty="0" smtClean="0"/>
            <a:t>     </a:t>
          </a:r>
          <a:endParaRPr lang="en-US" sz="4000" dirty="0"/>
        </a:p>
      </dgm:t>
    </dgm:pt>
    <dgm:pt modelId="{086757D1-5327-EB4F-86CB-328BF4D3981B}" type="sibTrans" cxnId="{96146B6D-36AA-6042-9FC1-D9EA06426531}">
      <dgm:prSet/>
      <dgm:spPr/>
      <dgm:t>
        <a:bodyPr/>
        <a:lstStyle/>
        <a:p>
          <a:endParaRPr lang="en-US"/>
        </a:p>
      </dgm:t>
    </dgm:pt>
    <dgm:pt modelId="{FBEB46D4-2B7F-0E4B-BA12-CCF92522438A}" type="parTrans" cxnId="{96146B6D-36AA-6042-9FC1-D9EA06426531}">
      <dgm:prSet/>
      <dgm:spPr/>
      <dgm:t>
        <a:bodyPr/>
        <a:lstStyle/>
        <a:p>
          <a:endParaRPr lang="en-US"/>
        </a:p>
      </dgm:t>
    </dgm:pt>
    <dgm:pt modelId="{FA3C3049-78D4-B14B-8C6C-A82089108DE0}">
      <dgm:prSet phldrT="[Text]" custT="1"/>
      <dgm:spPr/>
      <dgm:t>
        <a:bodyPr/>
        <a:lstStyle/>
        <a:p>
          <a:r>
            <a:rPr lang="en-US" sz="4000" dirty="0" smtClean="0"/>
            <a:t>     </a:t>
          </a:r>
          <a:endParaRPr lang="en-US" sz="4000" dirty="0"/>
        </a:p>
      </dgm:t>
    </dgm:pt>
    <dgm:pt modelId="{38354A25-CAFF-B142-848D-92019D200FCC}" type="sibTrans" cxnId="{A715D5FB-8AB6-CB41-9E41-000F0DDB3023}">
      <dgm:prSet/>
      <dgm:spPr/>
      <dgm:t>
        <a:bodyPr/>
        <a:lstStyle/>
        <a:p>
          <a:endParaRPr lang="en-US"/>
        </a:p>
      </dgm:t>
    </dgm:pt>
    <dgm:pt modelId="{56C0343C-2479-064F-8FD5-B95AB4C86CAB}" type="parTrans" cxnId="{A715D5FB-8AB6-CB41-9E41-000F0DDB3023}">
      <dgm:prSet/>
      <dgm:spPr/>
      <dgm:t>
        <a:bodyPr/>
        <a:lstStyle/>
        <a:p>
          <a:endParaRPr lang="en-US"/>
        </a:p>
      </dgm:t>
    </dgm:pt>
    <dgm:pt modelId="{935C7472-1EE9-FA44-808F-3CEEC67FE504}" type="pres">
      <dgm:prSet presAssocID="{1024AEDB-5AE7-6045-8771-A854BED84229}" presName="Name0" presStyleCnt="0">
        <dgm:presLayoutVars>
          <dgm:dir/>
          <dgm:animLvl val="lvl"/>
          <dgm:resizeHandles val="exact"/>
        </dgm:presLayoutVars>
      </dgm:prSet>
      <dgm:spPr/>
    </dgm:pt>
    <dgm:pt modelId="{4C873392-1444-B94C-B116-ECE27EAFFA24}" type="pres">
      <dgm:prSet presAssocID="{FA3C3049-78D4-B14B-8C6C-A82089108DE0}" presName="Name8" presStyleCnt="0"/>
      <dgm:spPr/>
    </dgm:pt>
    <dgm:pt modelId="{9CB5C63A-C112-A448-A621-D8502774D9A2}" type="pres">
      <dgm:prSet presAssocID="{FA3C3049-78D4-B14B-8C6C-A82089108DE0}" presName="level" presStyleLbl="node1" presStyleIdx="0" presStyleCnt="3">
        <dgm:presLayoutVars>
          <dgm:chMax val="1"/>
          <dgm:bulletEnabled val="1"/>
        </dgm:presLayoutVars>
      </dgm:prSet>
      <dgm:spPr/>
      <dgm:t>
        <a:bodyPr/>
        <a:lstStyle/>
        <a:p>
          <a:endParaRPr lang="en-US"/>
        </a:p>
      </dgm:t>
    </dgm:pt>
    <dgm:pt modelId="{9E74C4F8-2962-084F-B23E-D4FB7A4B6507}" type="pres">
      <dgm:prSet presAssocID="{FA3C3049-78D4-B14B-8C6C-A82089108DE0}" presName="levelTx" presStyleLbl="revTx" presStyleIdx="0" presStyleCnt="0">
        <dgm:presLayoutVars>
          <dgm:chMax val="1"/>
          <dgm:bulletEnabled val="1"/>
        </dgm:presLayoutVars>
      </dgm:prSet>
      <dgm:spPr/>
      <dgm:t>
        <a:bodyPr/>
        <a:lstStyle/>
        <a:p>
          <a:endParaRPr lang="en-US"/>
        </a:p>
      </dgm:t>
    </dgm:pt>
    <dgm:pt modelId="{12781BA2-FC64-704C-BBD3-B108DE689F4E}" type="pres">
      <dgm:prSet presAssocID="{CF28686E-D123-6842-B3F9-05442A8C4A3A}" presName="Name8" presStyleCnt="0"/>
      <dgm:spPr/>
    </dgm:pt>
    <dgm:pt modelId="{48EF12F0-21CB-4C4D-A558-D2088CBAE7D9}" type="pres">
      <dgm:prSet presAssocID="{CF28686E-D123-6842-B3F9-05442A8C4A3A}" presName="level" presStyleLbl="node1" presStyleIdx="1" presStyleCnt="3">
        <dgm:presLayoutVars>
          <dgm:chMax val="1"/>
          <dgm:bulletEnabled val="1"/>
        </dgm:presLayoutVars>
      </dgm:prSet>
      <dgm:spPr/>
      <dgm:t>
        <a:bodyPr/>
        <a:lstStyle/>
        <a:p>
          <a:endParaRPr lang="en-US"/>
        </a:p>
      </dgm:t>
    </dgm:pt>
    <dgm:pt modelId="{C0256D7D-DDD7-1A4A-A1E7-0778F9D5114A}" type="pres">
      <dgm:prSet presAssocID="{CF28686E-D123-6842-B3F9-05442A8C4A3A}" presName="levelTx" presStyleLbl="revTx" presStyleIdx="0" presStyleCnt="0">
        <dgm:presLayoutVars>
          <dgm:chMax val="1"/>
          <dgm:bulletEnabled val="1"/>
        </dgm:presLayoutVars>
      </dgm:prSet>
      <dgm:spPr/>
      <dgm:t>
        <a:bodyPr/>
        <a:lstStyle/>
        <a:p>
          <a:endParaRPr lang="en-US"/>
        </a:p>
      </dgm:t>
    </dgm:pt>
    <dgm:pt modelId="{9EA6D11B-483D-8849-A767-58A63B2ABB28}" type="pres">
      <dgm:prSet presAssocID="{BC7FE29B-3EC7-784E-9C39-E772E04A1F08}" presName="Name8" presStyleCnt="0"/>
      <dgm:spPr/>
    </dgm:pt>
    <dgm:pt modelId="{2F5F4D15-4F49-E845-A23E-6F194918CD11}" type="pres">
      <dgm:prSet presAssocID="{BC7FE29B-3EC7-784E-9C39-E772E04A1F08}" presName="level" presStyleLbl="node1" presStyleIdx="2" presStyleCnt="3" custLinFactNeighborY="31243">
        <dgm:presLayoutVars>
          <dgm:chMax val="1"/>
          <dgm:bulletEnabled val="1"/>
        </dgm:presLayoutVars>
      </dgm:prSet>
      <dgm:spPr/>
      <dgm:t>
        <a:bodyPr/>
        <a:lstStyle/>
        <a:p>
          <a:endParaRPr lang="en-US"/>
        </a:p>
      </dgm:t>
    </dgm:pt>
    <dgm:pt modelId="{EF124BD3-0108-AC43-A581-2F9CF8B244F7}" type="pres">
      <dgm:prSet presAssocID="{BC7FE29B-3EC7-784E-9C39-E772E04A1F08}" presName="levelTx" presStyleLbl="revTx" presStyleIdx="0" presStyleCnt="0">
        <dgm:presLayoutVars>
          <dgm:chMax val="1"/>
          <dgm:bulletEnabled val="1"/>
        </dgm:presLayoutVars>
      </dgm:prSet>
      <dgm:spPr/>
      <dgm:t>
        <a:bodyPr/>
        <a:lstStyle/>
        <a:p>
          <a:endParaRPr lang="en-US"/>
        </a:p>
      </dgm:t>
    </dgm:pt>
  </dgm:ptLst>
  <dgm:cxnLst>
    <dgm:cxn modelId="{3AAD14FB-6CBC-4599-B0EA-3633CCDEE357}" type="presOf" srcId="{FA3C3049-78D4-B14B-8C6C-A82089108DE0}" destId="{9CB5C63A-C112-A448-A621-D8502774D9A2}" srcOrd="0" destOrd="0" presId="urn:microsoft.com/office/officeart/2005/8/layout/pyramid1"/>
    <dgm:cxn modelId="{1DA283CD-62F4-411E-9125-88611CD77D4C}" type="presOf" srcId="{BC7FE29B-3EC7-784E-9C39-E772E04A1F08}" destId="{EF124BD3-0108-AC43-A581-2F9CF8B244F7}" srcOrd="1" destOrd="0" presId="urn:microsoft.com/office/officeart/2005/8/layout/pyramid1"/>
    <dgm:cxn modelId="{96146B6D-36AA-6042-9FC1-D9EA06426531}" srcId="{1024AEDB-5AE7-6045-8771-A854BED84229}" destId="{CF28686E-D123-6842-B3F9-05442A8C4A3A}" srcOrd="1" destOrd="0" parTransId="{FBEB46D4-2B7F-0E4B-BA12-CCF92522438A}" sibTransId="{086757D1-5327-EB4F-86CB-328BF4D3981B}"/>
    <dgm:cxn modelId="{5F6A86C5-E515-4084-85A4-B168F828947A}" type="presOf" srcId="{BC7FE29B-3EC7-784E-9C39-E772E04A1F08}" destId="{2F5F4D15-4F49-E845-A23E-6F194918CD11}" srcOrd="0" destOrd="0" presId="urn:microsoft.com/office/officeart/2005/8/layout/pyramid1"/>
    <dgm:cxn modelId="{4853BAA7-FB04-4E1B-8877-A523B15D4BA2}" type="presOf" srcId="{CF28686E-D123-6842-B3F9-05442A8C4A3A}" destId="{C0256D7D-DDD7-1A4A-A1E7-0778F9D5114A}" srcOrd="1" destOrd="0" presId="urn:microsoft.com/office/officeart/2005/8/layout/pyramid1"/>
    <dgm:cxn modelId="{9BABB7AD-A8BF-4469-AE8D-42F0C2690860}" type="presOf" srcId="{1024AEDB-5AE7-6045-8771-A854BED84229}" destId="{935C7472-1EE9-FA44-808F-3CEEC67FE504}" srcOrd="0" destOrd="0" presId="urn:microsoft.com/office/officeart/2005/8/layout/pyramid1"/>
    <dgm:cxn modelId="{125BCCD8-F60C-894C-B2E0-EED316D4F123}" srcId="{1024AEDB-5AE7-6045-8771-A854BED84229}" destId="{BC7FE29B-3EC7-784E-9C39-E772E04A1F08}" srcOrd="2" destOrd="0" parTransId="{8F5B28A0-6B8C-864F-A7EC-FBC50B7FE693}" sibTransId="{1389BEE0-8096-964B-80AD-726D7B4A08DA}"/>
    <dgm:cxn modelId="{1065AEE7-1190-421A-8D3D-8B3A58889538}" type="presOf" srcId="{CF28686E-D123-6842-B3F9-05442A8C4A3A}" destId="{48EF12F0-21CB-4C4D-A558-D2088CBAE7D9}" srcOrd="0" destOrd="0" presId="urn:microsoft.com/office/officeart/2005/8/layout/pyramid1"/>
    <dgm:cxn modelId="{A715D5FB-8AB6-CB41-9E41-000F0DDB3023}" srcId="{1024AEDB-5AE7-6045-8771-A854BED84229}" destId="{FA3C3049-78D4-B14B-8C6C-A82089108DE0}" srcOrd="0" destOrd="0" parTransId="{56C0343C-2479-064F-8FD5-B95AB4C86CAB}" sibTransId="{38354A25-CAFF-B142-848D-92019D200FCC}"/>
    <dgm:cxn modelId="{0926E010-AF79-4D94-9F3F-B5F93EA980CD}" type="presOf" srcId="{FA3C3049-78D4-B14B-8C6C-A82089108DE0}" destId="{9E74C4F8-2962-084F-B23E-D4FB7A4B6507}" srcOrd="1" destOrd="0" presId="urn:microsoft.com/office/officeart/2005/8/layout/pyramid1"/>
    <dgm:cxn modelId="{F62E3646-FFD3-467F-9954-C6C5464DF43E}" type="presParOf" srcId="{935C7472-1EE9-FA44-808F-3CEEC67FE504}" destId="{4C873392-1444-B94C-B116-ECE27EAFFA24}" srcOrd="0" destOrd="0" presId="urn:microsoft.com/office/officeart/2005/8/layout/pyramid1"/>
    <dgm:cxn modelId="{00CAAFA1-F280-4310-B5BF-BC1429B544CC}" type="presParOf" srcId="{4C873392-1444-B94C-B116-ECE27EAFFA24}" destId="{9CB5C63A-C112-A448-A621-D8502774D9A2}" srcOrd="0" destOrd="0" presId="urn:microsoft.com/office/officeart/2005/8/layout/pyramid1"/>
    <dgm:cxn modelId="{A4C37B9A-8641-4C6D-9053-3A42BA695211}" type="presParOf" srcId="{4C873392-1444-B94C-B116-ECE27EAFFA24}" destId="{9E74C4F8-2962-084F-B23E-D4FB7A4B6507}" srcOrd="1" destOrd="0" presId="urn:microsoft.com/office/officeart/2005/8/layout/pyramid1"/>
    <dgm:cxn modelId="{74C2A480-FDF5-45A6-852D-A22593414456}" type="presParOf" srcId="{935C7472-1EE9-FA44-808F-3CEEC67FE504}" destId="{12781BA2-FC64-704C-BBD3-B108DE689F4E}" srcOrd="1" destOrd="0" presId="urn:microsoft.com/office/officeart/2005/8/layout/pyramid1"/>
    <dgm:cxn modelId="{85768D21-0EE8-482A-B4FE-5144C0A1A0E1}" type="presParOf" srcId="{12781BA2-FC64-704C-BBD3-B108DE689F4E}" destId="{48EF12F0-21CB-4C4D-A558-D2088CBAE7D9}" srcOrd="0" destOrd="0" presId="urn:microsoft.com/office/officeart/2005/8/layout/pyramid1"/>
    <dgm:cxn modelId="{00951199-07D4-4D12-B7EF-FDDA39E4D024}" type="presParOf" srcId="{12781BA2-FC64-704C-BBD3-B108DE689F4E}" destId="{C0256D7D-DDD7-1A4A-A1E7-0778F9D5114A}" srcOrd="1" destOrd="0" presId="urn:microsoft.com/office/officeart/2005/8/layout/pyramid1"/>
    <dgm:cxn modelId="{3A95B9E9-14CF-42C9-A311-977634026C7F}" type="presParOf" srcId="{935C7472-1EE9-FA44-808F-3CEEC67FE504}" destId="{9EA6D11B-483D-8849-A767-58A63B2ABB28}" srcOrd="2" destOrd="0" presId="urn:microsoft.com/office/officeart/2005/8/layout/pyramid1"/>
    <dgm:cxn modelId="{DE4714B6-2BE3-4E2E-83B0-D9A4E9DF9FB4}" type="presParOf" srcId="{9EA6D11B-483D-8849-A767-58A63B2ABB28}" destId="{2F5F4D15-4F49-E845-A23E-6F194918CD11}" srcOrd="0" destOrd="0" presId="urn:microsoft.com/office/officeart/2005/8/layout/pyramid1"/>
    <dgm:cxn modelId="{7EDC24D3-1617-48F8-98A3-C41DE90E1DC4}" type="presParOf" srcId="{9EA6D11B-483D-8849-A767-58A63B2ABB28}" destId="{EF124BD3-0108-AC43-A581-2F9CF8B244F7}"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3043979" cy="465773"/>
          </a:xfrm>
          <a:prstGeom prst="rect">
            <a:avLst/>
          </a:prstGeom>
          <a:noFill/>
          <a:ln w="9525">
            <a:noFill/>
            <a:miter lim="800000"/>
            <a:headEnd/>
            <a:tailEnd/>
          </a:ln>
        </p:spPr>
        <p:txBody>
          <a:bodyPr vert="horz" wrap="square" lIns="93275" tIns="46635" rIns="93275" bIns="46635" numCol="1" anchor="t"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20483" name="Rectangle 3"/>
          <p:cNvSpPr>
            <a:spLocks noGrp="1" noChangeArrowheads="1"/>
          </p:cNvSpPr>
          <p:nvPr>
            <p:ph type="dt" sz="quarter" idx="1"/>
          </p:nvPr>
        </p:nvSpPr>
        <p:spPr bwMode="auto">
          <a:xfrm>
            <a:off x="3979121" y="0"/>
            <a:ext cx="3043979" cy="465773"/>
          </a:xfrm>
          <a:prstGeom prst="rect">
            <a:avLst/>
          </a:prstGeom>
          <a:noFill/>
          <a:ln w="9525">
            <a:noFill/>
            <a:miter lim="800000"/>
            <a:headEnd/>
            <a:tailEnd/>
          </a:ln>
        </p:spPr>
        <p:txBody>
          <a:bodyPr vert="horz" wrap="square" lIns="93275" tIns="46635" rIns="93275" bIns="46635" numCol="1" anchor="t"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endParaRPr lang="en-US"/>
          </a:p>
        </p:txBody>
      </p:sp>
      <p:sp>
        <p:nvSpPr>
          <p:cNvPr id="20484" name="Rectangle 4"/>
          <p:cNvSpPr>
            <a:spLocks noGrp="1" noChangeArrowheads="1"/>
          </p:cNvSpPr>
          <p:nvPr>
            <p:ph type="ftr" sz="quarter" idx="2"/>
          </p:nvPr>
        </p:nvSpPr>
        <p:spPr bwMode="auto">
          <a:xfrm>
            <a:off x="1" y="8843328"/>
            <a:ext cx="3043979" cy="465772"/>
          </a:xfrm>
          <a:prstGeom prst="rect">
            <a:avLst/>
          </a:prstGeom>
          <a:noFill/>
          <a:ln w="9525">
            <a:noFill/>
            <a:miter lim="800000"/>
            <a:headEnd/>
            <a:tailEnd/>
          </a:ln>
        </p:spPr>
        <p:txBody>
          <a:bodyPr vert="horz" wrap="square" lIns="93275" tIns="46635" rIns="93275" bIns="46635" numCol="1" anchor="b"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20485" name="Rectangle 5"/>
          <p:cNvSpPr>
            <a:spLocks noGrp="1" noChangeArrowheads="1"/>
          </p:cNvSpPr>
          <p:nvPr>
            <p:ph type="sldNum" sz="quarter" idx="3"/>
          </p:nvPr>
        </p:nvSpPr>
        <p:spPr bwMode="auto">
          <a:xfrm>
            <a:off x="3979121" y="8843328"/>
            <a:ext cx="3043979" cy="465772"/>
          </a:xfrm>
          <a:prstGeom prst="rect">
            <a:avLst/>
          </a:prstGeom>
          <a:noFill/>
          <a:ln w="9525">
            <a:noFill/>
            <a:miter lim="800000"/>
            <a:headEnd/>
            <a:tailEnd/>
          </a:ln>
        </p:spPr>
        <p:txBody>
          <a:bodyPr vert="horz" wrap="square" lIns="93275" tIns="46635" rIns="93275" bIns="46635" numCol="1" anchor="b" anchorCtr="0" compatLnSpc="1">
            <a:prstTxWarp prst="textNoShape">
              <a:avLst/>
            </a:prstTxWarp>
          </a:bodyPr>
          <a:lstStyle>
            <a:lvl1pPr algn="r" eaLnBrk="0" hangingPunct="0">
              <a:defRPr sz="1200"/>
            </a:lvl1pPr>
          </a:lstStyle>
          <a:p>
            <a:fld id="{97B619A7-D5F1-448A-A53C-F4646FD05C43}" type="slidenum">
              <a:rPr lang="en-US"/>
              <a:pPr/>
              <a:t>‹#›</a:t>
            </a:fld>
            <a:endParaRPr lang="en-US"/>
          </a:p>
        </p:txBody>
      </p:sp>
    </p:spTree>
    <p:extLst>
      <p:ext uri="{BB962C8B-B14F-4D97-AF65-F5344CB8AC3E}">
        <p14:creationId xmlns:p14="http://schemas.microsoft.com/office/powerpoint/2010/main" val="193150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43979" cy="465773"/>
          </a:xfrm>
          <a:prstGeom prst="rect">
            <a:avLst/>
          </a:prstGeom>
          <a:noFill/>
          <a:ln w="9525">
            <a:noFill/>
            <a:miter lim="800000"/>
            <a:headEnd/>
            <a:tailEnd/>
          </a:ln>
        </p:spPr>
        <p:txBody>
          <a:bodyPr vert="horz" wrap="square" lIns="93275" tIns="46635" rIns="93275" bIns="46635" numCol="1" anchor="t"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979121" y="0"/>
            <a:ext cx="3043979" cy="465773"/>
          </a:xfrm>
          <a:prstGeom prst="rect">
            <a:avLst/>
          </a:prstGeom>
          <a:noFill/>
          <a:ln w="9525">
            <a:noFill/>
            <a:miter lim="800000"/>
            <a:headEnd/>
            <a:tailEnd/>
          </a:ln>
        </p:spPr>
        <p:txBody>
          <a:bodyPr vert="horz" wrap="square" lIns="93275" tIns="46635" rIns="93275" bIns="46635" numCol="1" anchor="t"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6733" y="4422459"/>
            <a:ext cx="5149637" cy="4188778"/>
          </a:xfrm>
          <a:prstGeom prst="rect">
            <a:avLst/>
          </a:prstGeom>
          <a:noFill/>
          <a:ln w="9525">
            <a:noFill/>
            <a:miter lim="800000"/>
            <a:headEnd/>
            <a:tailEnd/>
          </a:ln>
        </p:spPr>
        <p:txBody>
          <a:bodyPr vert="horz" wrap="square" lIns="93275" tIns="46635" rIns="93275" bIns="466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43328"/>
            <a:ext cx="3043979" cy="465772"/>
          </a:xfrm>
          <a:prstGeom prst="rect">
            <a:avLst/>
          </a:prstGeom>
          <a:noFill/>
          <a:ln w="9525">
            <a:noFill/>
            <a:miter lim="800000"/>
            <a:headEnd/>
            <a:tailEnd/>
          </a:ln>
        </p:spPr>
        <p:txBody>
          <a:bodyPr vert="horz" wrap="square" lIns="93275" tIns="46635" rIns="93275" bIns="46635" numCol="1" anchor="b"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9121" y="8843328"/>
            <a:ext cx="3043979" cy="465772"/>
          </a:xfrm>
          <a:prstGeom prst="rect">
            <a:avLst/>
          </a:prstGeom>
          <a:noFill/>
          <a:ln w="9525">
            <a:noFill/>
            <a:miter lim="800000"/>
            <a:headEnd/>
            <a:tailEnd/>
          </a:ln>
        </p:spPr>
        <p:txBody>
          <a:bodyPr vert="horz" wrap="square" lIns="93275" tIns="46635" rIns="93275" bIns="46635" numCol="1" anchor="b" anchorCtr="0" compatLnSpc="1">
            <a:prstTxWarp prst="textNoShape">
              <a:avLst/>
            </a:prstTxWarp>
          </a:bodyPr>
          <a:lstStyle>
            <a:lvl1pPr algn="r" eaLnBrk="0" hangingPunct="0">
              <a:defRPr sz="1200"/>
            </a:lvl1pPr>
          </a:lstStyle>
          <a:p>
            <a:fld id="{1BCF944E-AC27-4BEA-9C0A-695BFCE7C965}" type="slidenum">
              <a:rPr lang="en-US"/>
              <a:pPr/>
              <a:t>‹#›</a:t>
            </a:fld>
            <a:endParaRPr lang="en-US"/>
          </a:p>
        </p:txBody>
      </p:sp>
    </p:spTree>
    <p:extLst>
      <p:ext uri="{BB962C8B-B14F-4D97-AF65-F5344CB8AC3E}">
        <p14:creationId xmlns:p14="http://schemas.microsoft.com/office/powerpoint/2010/main" val="1496152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1</a:t>
            </a:fld>
            <a:endParaRPr lang="en-US"/>
          </a:p>
        </p:txBody>
      </p:sp>
    </p:spTree>
    <p:extLst>
      <p:ext uri="{BB962C8B-B14F-4D97-AF65-F5344CB8AC3E}">
        <p14:creationId xmlns:p14="http://schemas.microsoft.com/office/powerpoint/2010/main" val="1660417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example of the value of family engagement that has emerged through our work in the field is a finding from our knowledge development sites, which are districts from across the country that were selected based on their experienced success in educating their students with disabilities.  </a:t>
            </a:r>
            <a:r>
              <a:rPr lang="en-US" dirty="0" smtClean="0"/>
              <a:t>NCII visited and conducted</a:t>
            </a:r>
            <a:r>
              <a:rPr lang="en-US" baseline="0" dirty="0" smtClean="0"/>
              <a:t> targeted interviews (including parents) at these 5 school districts to learn what factors facilitated their success in supporting students with disabilities and their delivery of intensive interventions.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importance</a:t>
            </a:r>
            <a:r>
              <a:rPr lang="en-US" baseline="0" dirty="0" smtClean="0"/>
              <a:t> of family engagement for students with intensive needs was a common theme across sites.  We found that meaningful engagement and involvement of families in decisions about program planning was important for supporting the implementation of intensive intervention.  All sites reported efforts to increase family involvement related to intensive intervention, but noted varying degrees of success with their efforts.  Interviewees spoke to the importance of establishing regular and systematic communication with families, addressing home life challenges, and establishing strong, trusting relationships with schools and specific staff members as part of their strategy.   </a:t>
            </a:r>
            <a:endParaRPr lang="en-US" dirty="0" smtClean="0"/>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10</a:t>
            </a:fld>
            <a:endParaRPr lang="en-US" dirty="0"/>
          </a:p>
        </p:txBody>
      </p:sp>
    </p:spTree>
    <p:extLst>
      <p:ext uri="{BB962C8B-B14F-4D97-AF65-F5344CB8AC3E}">
        <p14:creationId xmlns:p14="http://schemas.microsoft.com/office/powerpoint/2010/main" val="1928562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11</a:t>
            </a:fld>
            <a:endParaRPr lang="en-US"/>
          </a:p>
        </p:txBody>
      </p:sp>
    </p:spTree>
    <p:extLst>
      <p:ext uri="{BB962C8B-B14F-4D97-AF65-F5344CB8AC3E}">
        <p14:creationId xmlns:p14="http://schemas.microsoft.com/office/powerpoint/2010/main" val="265404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12</a:t>
            </a:fld>
            <a:endParaRPr lang="en-US"/>
          </a:p>
        </p:txBody>
      </p:sp>
    </p:spTree>
    <p:extLst>
      <p:ext uri="{BB962C8B-B14F-4D97-AF65-F5344CB8AC3E}">
        <p14:creationId xmlns:p14="http://schemas.microsoft.com/office/powerpoint/2010/main" val="2999484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Our 5/6 building has a unique way of presenting. Based on the premise of Parent Connect, White Pines runs several parent nights incorporating pieces of MTSS. Reading, math and behavior have been introduced so far this year.  The meetings are 1 hour in length and are interactive.  Team members present an over-view of the curriculum and then work with parents to help them understand the curriculum and how to work with their students at home. </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13</a:t>
            </a:fld>
            <a:endParaRPr lang="en-US"/>
          </a:p>
        </p:txBody>
      </p:sp>
    </p:spTree>
    <p:extLst>
      <p:ext uri="{BB962C8B-B14F-4D97-AF65-F5344CB8AC3E}">
        <p14:creationId xmlns:p14="http://schemas.microsoft.com/office/powerpoint/2010/main" val="237077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Our 7/8 building presents their MTSS model and their intervention model at orientation in a written form as well as working individually with parents to explain how they incorporate students into groups for both academic and social interventions when needed.  Parents are encouraged to visit and ask questions about what the groups entail.</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14</a:t>
            </a:fld>
            <a:endParaRPr lang="en-US"/>
          </a:p>
        </p:txBody>
      </p:sp>
    </p:spTree>
    <p:extLst>
      <p:ext uri="{BB962C8B-B14F-4D97-AF65-F5344CB8AC3E}">
        <p14:creationId xmlns:p14="http://schemas.microsoft.com/office/powerpoint/2010/main" val="4131965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We brainstorm and facilitate new ideas that will help the district to incorporate the ideas of MTSS and help the community better understand the ideas of interventions that schools use.</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15</a:t>
            </a:fld>
            <a:endParaRPr lang="en-US"/>
          </a:p>
        </p:txBody>
      </p:sp>
    </p:spTree>
    <p:extLst>
      <p:ext uri="{BB962C8B-B14F-4D97-AF65-F5344CB8AC3E}">
        <p14:creationId xmlns:p14="http://schemas.microsoft.com/office/powerpoint/2010/main" val="922498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16</a:t>
            </a:fld>
            <a:endParaRPr lang="en-US"/>
          </a:p>
        </p:txBody>
      </p:sp>
    </p:spTree>
    <p:extLst>
      <p:ext uri="{BB962C8B-B14F-4D97-AF65-F5344CB8AC3E}">
        <p14:creationId xmlns:p14="http://schemas.microsoft.com/office/powerpoint/2010/main" val="3021026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17</a:t>
            </a:fld>
            <a:endParaRPr lang="en-US"/>
          </a:p>
        </p:txBody>
      </p:sp>
    </p:spTree>
    <p:extLst>
      <p:ext uri="{BB962C8B-B14F-4D97-AF65-F5344CB8AC3E}">
        <p14:creationId xmlns:p14="http://schemas.microsoft.com/office/powerpoint/2010/main" val="314588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61" eaLnBrk="0" hangingPunct="0">
              <a:defRPr>
                <a:solidFill>
                  <a:schemeClr val="tx1"/>
                </a:solidFill>
                <a:latin typeface="Arial" charset="0"/>
              </a:defRPr>
            </a:lvl1pPr>
            <a:lvl2pPr marL="744064" indent="-286179" defTabSz="933261" eaLnBrk="0" hangingPunct="0">
              <a:defRPr>
                <a:solidFill>
                  <a:schemeClr val="tx1"/>
                </a:solidFill>
                <a:latin typeface="Arial" charset="0"/>
              </a:defRPr>
            </a:lvl2pPr>
            <a:lvl3pPr marL="1144715" indent="-228943" defTabSz="933261" eaLnBrk="0" hangingPunct="0">
              <a:defRPr>
                <a:solidFill>
                  <a:schemeClr val="tx1"/>
                </a:solidFill>
                <a:latin typeface="Arial" charset="0"/>
              </a:defRPr>
            </a:lvl3pPr>
            <a:lvl4pPr marL="1602600" indent="-228943" defTabSz="933261" eaLnBrk="0" hangingPunct="0">
              <a:defRPr>
                <a:solidFill>
                  <a:schemeClr val="tx1"/>
                </a:solidFill>
                <a:latin typeface="Arial" charset="0"/>
              </a:defRPr>
            </a:lvl4pPr>
            <a:lvl5pPr marL="2060486" indent="-228943" defTabSz="933261" eaLnBrk="0" hangingPunct="0">
              <a:defRPr>
                <a:solidFill>
                  <a:schemeClr val="tx1"/>
                </a:solidFill>
                <a:latin typeface="Arial" charset="0"/>
              </a:defRPr>
            </a:lvl5pPr>
            <a:lvl6pPr marL="2518372" indent="-228943" defTabSz="933261" eaLnBrk="0" fontAlgn="base" hangingPunct="0">
              <a:spcBef>
                <a:spcPct val="0"/>
              </a:spcBef>
              <a:spcAft>
                <a:spcPct val="0"/>
              </a:spcAft>
              <a:defRPr>
                <a:solidFill>
                  <a:schemeClr val="tx1"/>
                </a:solidFill>
                <a:latin typeface="Arial" charset="0"/>
              </a:defRPr>
            </a:lvl6pPr>
            <a:lvl7pPr marL="2976258" indent="-228943" defTabSz="933261" eaLnBrk="0" fontAlgn="base" hangingPunct="0">
              <a:spcBef>
                <a:spcPct val="0"/>
              </a:spcBef>
              <a:spcAft>
                <a:spcPct val="0"/>
              </a:spcAft>
              <a:defRPr>
                <a:solidFill>
                  <a:schemeClr val="tx1"/>
                </a:solidFill>
                <a:latin typeface="Arial" charset="0"/>
              </a:defRPr>
            </a:lvl7pPr>
            <a:lvl8pPr marL="3434144" indent="-228943" defTabSz="933261" eaLnBrk="0" fontAlgn="base" hangingPunct="0">
              <a:spcBef>
                <a:spcPct val="0"/>
              </a:spcBef>
              <a:spcAft>
                <a:spcPct val="0"/>
              </a:spcAft>
              <a:defRPr>
                <a:solidFill>
                  <a:schemeClr val="tx1"/>
                </a:solidFill>
                <a:latin typeface="Arial" charset="0"/>
              </a:defRPr>
            </a:lvl8pPr>
            <a:lvl9pPr marL="3892029" indent="-228943" defTabSz="933261" eaLnBrk="0" fontAlgn="base" hangingPunct="0">
              <a:spcBef>
                <a:spcPct val="0"/>
              </a:spcBef>
              <a:spcAft>
                <a:spcPct val="0"/>
              </a:spcAft>
              <a:defRPr>
                <a:solidFill>
                  <a:schemeClr val="tx1"/>
                </a:solidFill>
                <a:latin typeface="Arial" charset="0"/>
              </a:defRPr>
            </a:lvl9pPr>
          </a:lstStyle>
          <a:p>
            <a:pPr eaLnBrk="1" hangingPunct="1"/>
            <a:fld id="{5DF8EBDD-835D-4EA4-A376-0104B29C9177}" type="slidenum">
              <a:rPr lang="en-US" smtClean="0"/>
              <a:pPr eaLnBrk="1" hangingPunct="1"/>
              <a:t>18</a:t>
            </a:fld>
            <a:endParaRPr lang="en-US" smtClean="0"/>
          </a:p>
        </p:txBody>
      </p:sp>
      <p:sp>
        <p:nvSpPr>
          <p:cNvPr id="24579" name="Rectangle 2"/>
          <p:cNvSpPr>
            <a:spLocks noGrp="1" noRot="1" noChangeAspect="1" noChangeArrowheads="1" noTextEdit="1"/>
          </p:cNvSpPr>
          <p:nvPr>
            <p:ph type="sldImg"/>
          </p:nvPr>
        </p:nvSpPr>
        <p:spPr>
          <a:xfrm>
            <a:off x="1185863" y="698500"/>
            <a:ext cx="4654550" cy="3490913"/>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943" indent="-228943"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19</a:t>
            </a:fld>
            <a:endParaRPr lang="en-US"/>
          </a:p>
        </p:txBody>
      </p:sp>
    </p:spTree>
    <p:extLst>
      <p:ext uri="{BB962C8B-B14F-4D97-AF65-F5344CB8AC3E}">
        <p14:creationId xmlns:p14="http://schemas.microsoft.com/office/powerpoint/2010/main" val="365654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20</a:t>
            </a:fld>
            <a:endParaRPr lang="en-US"/>
          </a:p>
        </p:txBody>
      </p:sp>
    </p:spTree>
    <p:extLst>
      <p:ext uri="{BB962C8B-B14F-4D97-AF65-F5344CB8AC3E}">
        <p14:creationId xmlns:p14="http://schemas.microsoft.com/office/powerpoint/2010/main" val="2520696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21</a:t>
            </a:fld>
            <a:endParaRPr lang="en-US"/>
          </a:p>
        </p:txBody>
      </p:sp>
    </p:spTree>
    <p:extLst>
      <p:ext uri="{BB962C8B-B14F-4D97-AF65-F5344CB8AC3E}">
        <p14:creationId xmlns:p14="http://schemas.microsoft.com/office/powerpoint/2010/main" val="2614861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22</a:t>
            </a:fld>
            <a:endParaRPr lang="en-US"/>
          </a:p>
        </p:txBody>
      </p:sp>
    </p:spTree>
    <p:extLst>
      <p:ext uri="{BB962C8B-B14F-4D97-AF65-F5344CB8AC3E}">
        <p14:creationId xmlns:p14="http://schemas.microsoft.com/office/powerpoint/2010/main" val="2984019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23</a:t>
            </a:fld>
            <a:endParaRPr lang="en-US"/>
          </a:p>
        </p:txBody>
      </p:sp>
    </p:spTree>
    <p:extLst>
      <p:ext uri="{BB962C8B-B14F-4D97-AF65-F5344CB8AC3E}">
        <p14:creationId xmlns:p14="http://schemas.microsoft.com/office/powerpoint/2010/main" val="3581325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27</a:t>
            </a:fld>
            <a:endParaRPr lang="en-US"/>
          </a:p>
        </p:txBody>
      </p:sp>
    </p:spTree>
    <p:extLst>
      <p:ext uri="{BB962C8B-B14F-4D97-AF65-F5344CB8AC3E}">
        <p14:creationId xmlns:p14="http://schemas.microsoft.com/office/powerpoint/2010/main" val="3537114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28</a:t>
            </a:fld>
            <a:endParaRPr lang="en-US"/>
          </a:p>
        </p:txBody>
      </p:sp>
    </p:spTree>
    <p:extLst>
      <p:ext uri="{BB962C8B-B14F-4D97-AF65-F5344CB8AC3E}">
        <p14:creationId xmlns:p14="http://schemas.microsoft.com/office/powerpoint/2010/main" val="2568271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defRPr/>
            </a:pPr>
            <a:r>
              <a:rPr lang="en-US" sz="1200" dirty="0" smtClean="0"/>
              <a:t>Obviously enough, the first principle that defines this process is that it is “asset-based.” That is, this community development strategy starts with what is present in the community, the capacities of its residents and workers, the associational and institutional base of the area – not with what is absent, or with what is problematic or with what the community needs.</a:t>
            </a:r>
          </a:p>
          <a:p>
            <a:pPr marL="228600" indent="-228600">
              <a:buFont typeface="+mj-lt"/>
              <a:buAutoNum type="arabicPeriod"/>
              <a:defRPr/>
            </a:pPr>
            <a:r>
              <a:rPr lang="en-US" sz="1200" dirty="0" smtClean="0"/>
              <a:t>Because this community development process is asset-based, it is by necessity “internally focused.” That is, the development strategy concentrates first of all upon the agenda building and problem-solving capacities of local residents, local associations and local institutions.</a:t>
            </a:r>
          </a:p>
          <a:p>
            <a:pPr marL="228600" indent="-228600">
              <a:buFont typeface="+mj-lt"/>
              <a:buAutoNum type="arabicPeriod"/>
              <a:defRPr/>
            </a:pPr>
            <a:r>
              <a:rPr lang="en-US" sz="1200" dirty="0" smtClean="0"/>
              <a:t>If a community development process is to be asset-based and internally focused, then it will be in very important ways “relationship driven.”  Thus, one of the central challenges for asset-based community developers is to constantly build and rebuild the relationships between and among local residents, local associations and local institutions.</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29</a:t>
            </a:fld>
            <a:endParaRPr lang="en-US"/>
          </a:p>
        </p:txBody>
      </p:sp>
    </p:spTree>
    <p:extLst>
      <p:ext uri="{BB962C8B-B14F-4D97-AF65-F5344CB8AC3E}">
        <p14:creationId xmlns:p14="http://schemas.microsoft.com/office/powerpoint/2010/main" val="4155166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30</a:t>
            </a:fld>
            <a:endParaRPr lang="en-US"/>
          </a:p>
        </p:txBody>
      </p:sp>
    </p:spTree>
    <p:extLst>
      <p:ext uri="{BB962C8B-B14F-4D97-AF65-F5344CB8AC3E}">
        <p14:creationId xmlns:p14="http://schemas.microsoft.com/office/powerpoint/2010/main" val="176033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61" eaLnBrk="0" hangingPunct="0">
              <a:defRPr>
                <a:solidFill>
                  <a:schemeClr val="tx1"/>
                </a:solidFill>
                <a:latin typeface="Arial" charset="0"/>
              </a:defRPr>
            </a:lvl1pPr>
            <a:lvl2pPr marL="744064" indent="-286179" defTabSz="933261" eaLnBrk="0" hangingPunct="0">
              <a:defRPr>
                <a:solidFill>
                  <a:schemeClr val="tx1"/>
                </a:solidFill>
                <a:latin typeface="Arial" charset="0"/>
              </a:defRPr>
            </a:lvl2pPr>
            <a:lvl3pPr marL="1144715" indent="-228943" defTabSz="933261" eaLnBrk="0" hangingPunct="0">
              <a:defRPr>
                <a:solidFill>
                  <a:schemeClr val="tx1"/>
                </a:solidFill>
                <a:latin typeface="Arial" charset="0"/>
              </a:defRPr>
            </a:lvl3pPr>
            <a:lvl4pPr marL="1602600" indent="-228943" defTabSz="933261" eaLnBrk="0" hangingPunct="0">
              <a:defRPr>
                <a:solidFill>
                  <a:schemeClr val="tx1"/>
                </a:solidFill>
                <a:latin typeface="Arial" charset="0"/>
              </a:defRPr>
            </a:lvl4pPr>
            <a:lvl5pPr marL="2060486" indent="-228943" defTabSz="933261" eaLnBrk="0" hangingPunct="0">
              <a:defRPr>
                <a:solidFill>
                  <a:schemeClr val="tx1"/>
                </a:solidFill>
                <a:latin typeface="Arial" charset="0"/>
              </a:defRPr>
            </a:lvl5pPr>
            <a:lvl6pPr marL="2518372" indent="-228943" defTabSz="933261" eaLnBrk="0" fontAlgn="base" hangingPunct="0">
              <a:spcBef>
                <a:spcPct val="0"/>
              </a:spcBef>
              <a:spcAft>
                <a:spcPct val="0"/>
              </a:spcAft>
              <a:defRPr>
                <a:solidFill>
                  <a:schemeClr val="tx1"/>
                </a:solidFill>
                <a:latin typeface="Arial" charset="0"/>
              </a:defRPr>
            </a:lvl6pPr>
            <a:lvl7pPr marL="2976258" indent="-228943" defTabSz="933261" eaLnBrk="0" fontAlgn="base" hangingPunct="0">
              <a:spcBef>
                <a:spcPct val="0"/>
              </a:spcBef>
              <a:spcAft>
                <a:spcPct val="0"/>
              </a:spcAft>
              <a:defRPr>
                <a:solidFill>
                  <a:schemeClr val="tx1"/>
                </a:solidFill>
                <a:latin typeface="Arial" charset="0"/>
              </a:defRPr>
            </a:lvl7pPr>
            <a:lvl8pPr marL="3434144" indent="-228943" defTabSz="933261" eaLnBrk="0" fontAlgn="base" hangingPunct="0">
              <a:spcBef>
                <a:spcPct val="0"/>
              </a:spcBef>
              <a:spcAft>
                <a:spcPct val="0"/>
              </a:spcAft>
              <a:defRPr>
                <a:solidFill>
                  <a:schemeClr val="tx1"/>
                </a:solidFill>
                <a:latin typeface="Arial" charset="0"/>
              </a:defRPr>
            </a:lvl8pPr>
            <a:lvl9pPr marL="3892029" indent="-228943" defTabSz="933261" eaLnBrk="0" fontAlgn="base" hangingPunct="0">
              <a:spcBef>
                <a:spcPct val="0"/>
              </a:spcBef>
              <a:spcAft>
                <a:spcPct val="0"/>
              </a:spcAft>
              <a:defRPr>
                <a:solidFill>
                  <a:schemeClr val="tx1"/>
                </a:solidFill>
                <a:latin typeface="Arial" charset="0"/>
              </a:defRPr>
            </a:lvl9pPr>
          </a:lstStyle>
          <a:p>
            <a:pPr eaLnBrk="1" hangingPunct="1"/>
            <a:fld id="{853EC692-516C-4DC0-B7FF-9019C9EBACA3}" type="slidenum">
              <a:rPr lang="en-US" smtClean="0"/>
              <a:pPr eaLnBrk="1" hangingPunct="1"/>
              <a:t>31</a:t>
            </a:fld>
            <a:endParaRPr lang="en-US" dirty="0" smtClean="0"/>
          </a:p>
        </p:txBody>
      </p:sp>
      <p:sp>
        <p:nvSpPr>
          <p:cNvPr id="25603" name="Rectangle 2"/>
          <p:cNvSpPr>
            <a:spLocks noGrp="1" noRot="1" noChangeAspect="1" noChangeArrowheads="1" noTextEdit="1"/>
          </p:cNvSpPr>
          <p:nvPr>
            <p:ph type="sldImg"/>
          </p:nvPr>
        </p:nvSpPr>
        <p:spPr>
          <a:xfrm>
            <a:off x="1185863" y="698500"/>
            <a:ext cx="4654550" cy="3490913"/>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Describe some of the work you are starting to do.</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32</a:t>
            </a:fld>
            <a:endParaRPr lang="en-US"/>
          </a:p>
        </p:txBody>
      </p:sp>
    </p:spTree>
    <p:extLst>
      <p:ext uri="{BB962C8B-B14F-4D97-AF65-F5344CB8AC3E}">
        <p14:creationId xmlns:p14="http://schemas.microsoft.com/office/powerpoint/2010/main" val="3238373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a:t>
            </a:fld>
            <a:endParaRPr lang="en-US" dirty="0"/>
          </a:p>
        </p:txBody>
      </p:sp>
    </p:spTree>
    <p:extLst>
      <p:ext uri="{BB962C8B-B14F-4D97-AF65-F5344CB8AC3E}">
        <p14:creationId xmlns:p14="http://schemas.microsoft.com/office/powerpoint/2010/main" val="1848684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33</a:t>
            </a:fld>
            <a:endParaRPr lang="en-US"/>
          </a:p>
        </p:txBody>
      </p:sp>
    </p:spTree>
    <p:extLst>
      <p:ext uri="{BB962C8B-B14F-4D97-AF65-F5344CB8AC3E}">
        <p14:creationId xmlns:p14="http://schemas.microsoft.com/office/powerpoint/2010/main" val="2302707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Part C Indicator #4- </a:t>
            </a:r>
            <a:r>
              <a:rPr lang="en-US" sz="1200" i="1" dirty="0" smtClean="0"/>
              <a:t>Early On</a:t>
            </a:r>
            <a:r>
              <a:rPr lang="en-US" sz="1200" i="1" baseline="30000" dirty="0" smtClean="0"/>
              <a:t>®</a:t>
            </a:r>
            <a:r>
              <a:rPr lang="en-US" sz="1200" i="1" dirty="0" smtClean="0"/>
              <a:t> </a:t>
            </a:r>
            <a:r>
              <a:rPr lang="en-US" sz="1200" dirty="0" smtClean="0"/>
              <a:t>Michigan families who have children from birth to 3 years old with disabilities or delays</a:t>
            </a:r>
            <a:endParaRPr lang="en-US" sz="1200" b="1"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Part B Indicator #8- </a:t>
            </a:r>
            <a:r>
              <a:rPr lang="en-US" sz="1200" dirty="0" smtClean="0"/>
              <a:t>Families who have children from 3 to 26 years old with disabilities receiving special education services</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34</a:t>
            </a:fld>
            <a:endParaRPr lang="en-US"/>
          </a:p>
        </p:txBody>
      </p:sp>
    </p:spTree>
    <p:extLst>
      <p:ext uri="{BB962C8B-B14F-4D97-AF65-F5344CB8AC3E}">
        <p14:creationId xmlns:p14="http://schemas.microsoft.com/office/powerpoint/2010/main" val="1997308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35</a:t>
            </a:fld>
            <a:endParaRPr lang="en-US"/>
          </a:p>
        </p:txBody>
      </p:sp>
    </p:spTree>
    <p:extLst>
      <p:ext uri="{BB962C8B-B14F-4D97-AF65-F5344CB8AC3E}">
        <p14:creationId xmlns:p14="http://schemas.microsoft.com/office/powerpoint/2010/main" val="3010181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36</a:t>
            </a:fld>
            <a:endParaRPr lang="en-US"/>
          </a:p>
        </p:txBody>
      </p:sp>
    </p:spTree>
    <p:extLst>
      <p:ext uri="{BB962C8B-B14F-4D97-AF65-F5344CB8AC3E}">
        <p14:creationId xmlns:p14="http://schemas.microsoft.com/office/powerpoint/2010/main" val="139975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37</a:t>
            </a:fld>
            <a:endParaRPr lang="en-US"/>
          </a:p>
        </p:txBody>
      </p:sp>
    </p:spTree>
    <p:extLst>
      <p:ext uri="{BB962C8B-B14F-4D97-AF65-F5344CB8AC3E}">
        <p14:creationId xmlns:p14="http://schemas.microsoft.com/office/powerpoint/2010/main" val="2882715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38</a:t>
            </a:fld>
            <a:endParaRPr lang="en-US"/>
          </a:p>
        </p:txBody>
      </p:sp>
    </p:spTree>
    <p:extLst>
      <p:ext uri="{BB962C8B-B14F-4D97-AF65-F5344CB8AC3E}">
        <p14:creationId xmlns:p14="http://schemas.microsoft.com/office/powerpoint/2010/main" val="237579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39</a:t>
            </a:fld>
            <a:endParaRPr lang="en-US"/>
          </a:p>
        </p:txBody>
      </p:sp>
    </p:spTree>
    <p:extLst>
      <p:ext uri="{BB962C8B-B14F-4D97-AF65-F5344CB8AC3E}">
        <p14:creationId xmlns:p14="http://schemas.microsoft.com/office/powerpoint/2010/main" val="1829875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40</a:t>
            </a:fld>
            <a:endParaRPr lang="en-US"/>
          </a:p>
        </p:txBody>
      </p:sp>
    </p:spTree>
    <p:extLst>
      <p:ext uri="{BB962C8B-B14F-4D97-AF65-F5344CB8AC3E}">
        <p14:creationId xmlns:p14="http://schemas.microsoft.com/office/powerpoint/2010/main" val="2083675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41</a:t>
            </a:fld>
            <a:endParaRPr lang="en-US"/>
          </a:p>
        </p:txBody>
      </p:sp>
    </p:spTree>
    <p:extLst>
      <p:ext uri="{BB962C8B-B14F-4D97-AF65-F5344CB8AC3E}">
        <p14:creationId xmlns:p14="http://schemas.microsoft.com/office/powerpoint/2010/main" val="853014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F500B-CA29-4D6C-A2C4-F9609EC1A0EC}" type="slidenum">
              <a:rPr lang="en-US"/>
              <a:pPr/>
              <a:t>42</a:t>
            </a:fld>
            <a:endParaRPr lang="en-US"/>
          </a:p>
        </p:txBody>
      </p:sp>
      <p:sp>
        <p:nvSpPr>
          <p:cNvPr id="305154" name="Rectangle 2"/>
          <p:cNvSpPr>
            <a:spLocks noGrp="1" noRot="1" noChangeAspect="1" noChangeArrowheads="1" noTextEdit="1"/>
          </p:cNvSpPr>
          <p:nvPr>
            <p:ph type="sldImg"/>
          </p:nvPr>
        </p:nvSpPr>
        <p:spPr>
          <a:xfrm>
            <a:off x="1439863" y="230188"/>
            <a:ext cx="4067175" cy="3051175"/>
          </a:xfrm>
          <a:ln/>
        </p:spPr>
      </p:sp>
      <p:sp>
        <p:nvSpPr>
          <p:cNvPr id="305155" name="Rectangle 3"/>
          <p:cNvSpPr>
            <a:spLocks noGrp="1" noChangeArrowheads="1"/>
          </p:cNvSpPr>
          <p:nvPr>
            <p:ph type="body" idx="1"/>
          </p:nvPr>
        </p:nvSpPr>
        <p:spPr>
          <a:xfrm>
            <a:off x="229014" y="3433685"/>
            <a:ext cx="6641410" cy="5646504"/>
          </a:xfrm>
        </p:spPr>
        <p:txBody>
          <a:bodyPr/>
          <a:lstStyle/>
          <a:p>
            <a:pPr marL="228946" indent="-228946">
              <a:lnSpc>
                <a:spcPct val="80000"/>
              </a:lnSpc>
            </a:pPr>
            <a:r>
              <a:rPr lang="en-US" sz="1000" b="1" i="1" dirty="0"/>
              <a:t>Defining the Framework (Epstein)</a:t>
            </a:r>
          </a:p>
          <a:p>
            <a:pPr marL="228946" indent="-228946">
              <a:lnSpc>
                <a:spcPct val="80000"/>
              </a:lnSpc>
            </a:pPr>
            <a:r>
              <a:rPr lang="en-US" sz="1000" b="1" i="1" dirty="0"/>
              <a:t>We are using this framework today to start our discussion –to really consider what we mean by involving parents in schools. Epstein defines six kinds of parent involvement – they are:</a:t>
            </a:r>
          </a:p>
          <a:p>
            <a:pPr marL="228946" indent="-228946">
              <a:lnSpc>
                <a:spcPct val="80000"/>
              </a:lnSpc>
            </a:pPr>
            <a:r>
              <a:rPr lang="en-US" sz="1000" b="1" i="1" dirty="0"/>
              <a:t>1.  Parenting – Care-giving PLUS</a:t>
            </a:r>
            <a:r>
              <a:rPr lang="en-US" sz="1000" dirty="0"/>
              <a:t> </a:t>
            </a:r>
          </a:p>
          <a:p>
            <a:pPr marL="686839" lvl="1" indent="-228946">
              <a:lnSpc>
                <a:spcPct val="80000"/>
              </a:lnSpc>
              <a:buFontTx/>
              <a:buChar char="•"/>
            </a:pPr>
            <a:r>
              <a:rPr lang="en-US" sz="1000" dirty="0"/>
              <a:t>Assist families with parenting skills, family support, understanding child and adolescent development, and setting home conditions to support learning at each age and grade level. </a:t>
            </a:r>
          </a:p>
          <a:p>
            <a:pPr marL="686839" lvl="1" indent="-228946">
              <a:lnSpc>
                <a:spcPct val="80000"/>
              </a:lnSpc>
              <a:buFontTx/>
              <a:buChar char="•"/>
            </a:pPr>
            <a:r>
              <a:rPr lang="en-US" sz="1000" dirty="0"/>
              <a:t>Assist schools in understanding families' backgrounds, cultures, and goals for children.</a:t>
            </a:r>
          </a:p>
          <a:p>
            <a:pPr marL="228946" indent="-228946">
              <a:lnSpc>
                <a:spcPct val="80000"/>
              </a:lnSpc>
              <a:buFontTx/>
              <a:buAutoNum type="arabicPeriod" startAt="3"/>
            </a:pPr>
            <a:r>
              <a:rPr lang="en-US" sz="1000" b="1" i="1" dirty="0"/>
              <a:t>Volunteering</a:t>
            </a:r>
            <a:r>
              <a:rPr lang="en-US" sz="1000" b="1" dirty="0"/>
              <a:t>. </a:t>
            </a:r>
          </a:p>
          <a:p>
            <a:pPr marL="686839" lvl="1" indent="-228946">
              <a:lnSpc>
                <a:spcPct val="80000"/>
              </a:lnSpc>
              <a:buFontTx/>
              <a:buChar char="•"/>
            </a:pPr>
            <a:r>
              <a:rPr lang="en-US" sz="1000" dirty="0"/>
              <a:t>Involve families as volunteers and as audiences at the school or in other locations.</a:t>
            </a:r>
          </a:p>
          <a:p>
            <a:pPr marL="686839" lvl="1" indent="-228946">
              <a:lnSpc>
                <a:spcPct val="80000"/>
              </a:lnSpc>
              <a:buFontTx/>
              <a:buChar char="•"/>
            </a:pPr>
            <a:r>
              <a:rPr lang="en-US" sz="1000" dirty="0"/>
              <a:t>Involve community partners as volunteers. </a:t>
            </a:r>
          </a:p>
          <a:p>
            <a:pPr marL="686839" lvl="1" indent="-228946">
              <a:lnSpc>
                <a:spcPct val="80000"/>
              </a:lnSpc>
              <a:buFontTx/>
              <a:buChar char="•"/>
            </a:pPr>
            <a:r>
              <a:rPr lang="en-US" sz="1000" dirty="0"/>
              <a:t>Improve recruitment, training, activities, and schedules to accommodate the needs and interests of diverse families.</a:t>
            </a:r>
          </a:p>
          <a:p>
            <a:pPr marL="686839" lvl="1" indent="-228946">
              <a:lnSpc>
                <a:spcPct val="80000"/>
              </a:lnSpc>
              <a:buFontTx/>
              <a:buChar char="•"/>
            </a:pPr>
            <a:r>
              <a:rPr lang="en-US" sz="1000" dirty="0"/>
              <a:t>Enable educators to work with volunteers who support students and the school.</a:t>
            </a:r>
          </a:p>
          <a:p>
            <a:pPr marL="228946" indent="-228946">
              <a:lnSpc>
                <a:spcPct val="80000"/>
              </a:lnSpc>
            </a:pPr>
            <a:r>
              <a:rPr lang="en-US" sz="1000" b="1" i="1" dirty="0"/>
              <a:t>4.  Learning at Home </a:t>
            </a:r>
            <a:r>
              <a:rPr lang="en-US" sz="1000" b="1" dirty="0"/>
              <a:t>and In the Community</a:t>
            </a:r>
            <a:r>
              <a:rPr lang="en-US" sz="1000" dirty="0"/>
              <a:t> (e.g., Family Literacy Project) </a:t>
            </a:r>
          </a:p>
          <a:p>
            <a:pPr marL="686839" lvl="1" indent="-228946">
              <a:lnSpc>
                <a:spcPct val="80000"/>
              </a:lnSpc>
              <a:buFontTx/>
              <a:buChar char="•"/>
            </a:pPr>
            <a:r>
              <a:rPr lang="en-US" sz="1000" dirty="0"/>
              <a:t>Involve families with their children in academic learning at home, including homework, goal setting, and other curriculum-related activities  </a:t>
            </a:r>
          </a:p>
          <a:p>
            <a:pPr marL="686839" lvl="1" indent="-228946">
              <a:lnSpc>
                <a:spcPct val="80000"/>
              </a:lnSpc>
              <a:buFontTx/>
              <a:buChar char="•"/>
            </a:pPr>
            <a:r>
              <a:rPr lang="en-US" sz="1000" dirty="0"/>
              <a:t>Encourage teachers to design homework that enables students to share and discuss interesting tasks.</a:t>
            </a:r>
          </a:p>
          <a:p>
            <a:pPr marL="228946" indent="-228946">
              <a:lnSpc>
                <a:spcPct val="80000"/>
              </a:lnSpc>
            </a:pPr>
            <a:r>
              <a:rPr lang="en-US" sz="1000" b="1" i="1" dirty="0"/>
              <a:t>5.  Communicating</a:t>
            </a:r>
            <a:r>
              <a:rPr lang="en-US" sz="1000" b="1" dirty="0"/>
              <a:t>.</a:t>
            </a:r>
            <a:r>
              <a:rPr lang="en-US" sz="1000" dirty="0"/>
              <a:t> </a:t>
            </a:r>
          </a:p>
          <a:p>
            <a:pPr marL="686839" lvl="1" indent="-228946">
              <a:lnSpc>
                <a:spcPct val="80000"/>
              </a:lnSpc>
              <a:buFontTx/>
              <a:buChar char="•"/>
            </a:pPr>
            <a:r>
              <a:rPr lang="en-US" sz="1000" dirty="0"/>
              <a:t>Communicate with families and community partners about school programs.</a:t>
            </a:r>
          </a:p>
          <a:p>
            <a:pPr marL="686839" lvl="1" indent="-228946">
              <a:lnSpc>
                <a:spcPct val="80000"/>
              </a:lnSpc>
              <a:buFontTx/>
              <a:buChar char="•"/>
            </a:pPr>
            <a:r>
              <a:rPr lang="en-US" sz="1000" dirty="0"/>
              <a:t>Communicate with families about student progress.</a:t>
            </a:r>
          </a:p>
          <a:p>
            <a:pPr marL="686839" lvl="1" indent="-228946">
              <a:lnSpc>
                <a:spcPct val="80000"/>
              </a:lnSpc>
              <a:buFontTx/>
              <a:buChar char="•"/>
            </a:pPr>
            <a:r>
              <a:rPr lang="en-US" sz="1000" dirty="0"/>
              <a:t>Communicate with families and community partners about school’s progress.</a:t>
            </a:r>
          </a:p>
          <a:p>
            <a:pPr marL="686839" lvl="1" indent="-228946">
              <a:lnSpc>
                <a:spcPct val="80000"/>
              </a:lnSpc>
              <a:buFontTx/>
              <a:buChar char="•"/>
            </a:pPr>
            <a:r>
              <a:rPr lang="en-US" sz="1000" dirty="0"/>
              <a:t>Create various two-way communication channels between school and home.</a:t>
            </a:r>
          </a:p>
          <a:p>
            <a:pPr marL="228946" indent="-228946">
              <a:lnSpc>
                <a:spcPct val="80000"/>
              </a:lnSpc>
            </a:pPr>
            <a:r>
              <a:rPr lang="en-US" sz="1000" b="1" i="1" dirty="0"/>
              <a:t>6. Decision Making</a:t>
            </a:r>
            <a:r>
              <a:rPr lang="en-US" sz="1000" dirty="0"/>
              <a:t>.</a:t>
            </a:r>
          </a:p>
          <a:p>
            <a:pPr marL="686839" lvl="1" indent="-228946">
              <a:lnSpc>
                <a:spcPct val="80000"/>
              </a:lnSpc>
              <a:buFontTx/>
              <a:buChar char="•"/>
            </a:pPr>
            <a:r>
              <a:rPr lang="en-US" sz="1000" dirty="0"/>
              <a:t>Include families as participants in school decisions, governance, and advocacy activities through school councils or improvement teams, committees, and parent organizations.</a:t>
            </a:r>
          </a:p>
          <a:p>
            <a:pPr marL="686839" lvl="1" indent="-228946">
              <a:lnSpc>
                <a:spcPct val="80000"/>
              </a:lnSpc>
              <a:buFontTx/>
              <a:buChar char="•"/>
            </a:pPr>
            <a:r>
              <a:rPr lang="en-US" sz="1000" dirty="0"/>
              <a:t>Give parents meaningful roles, training and information to fully participate in school change and improvement processes.</a:t>
            </a:r>
          </a:p>
          <a:p>
            <a:pPr marL="686839" lvl="1" indent="-228946">
              <a:lnSpc>
                <a:spcPct val="80000"/>
              </a:lnSpc>
              <a:buFontTx/>
              <a:buChar char="•"/>
            </a:pPr>
            <a:r>
              <a:rPr lang="en-US" sz="1000" dirty="0"/>
              <a:t>Enable educators and administrators to become consensus-builders and collaborators.</a:t>
            </a:r>
          </a:p>
          <a:p>
            <a:pPr marL="228946" indent="-228946">
              <a:lnSpc>
                <a:spcPct val="80000"/>
              </a:lnSpc>
            </a:pPr>
            <a:r>
              <a:rPr lang="en-US" sz="1000" b="1" i="1" dirty="0"/>
              <a:t>7.  Collaborating with the School Community</a:t>
            </a:r>
            <a:r>
              <a:rPr lang="en-US" sz="1000" b="1" dirty="0"/>
              <a:t>.</a:t>
            </a:r>
          </a:p>
          <a:p>
            <a:pPr marL="686839" lvl="1" indent="-228946">
              <a:lnSpc>
                <a:spcPct val="80000"/>
              </a:lnSpc>
              <a:buFontTx/>
              <a:buChar char="•"/>
            </a:pPr>
            <a:r>
              <a:rPr lang="en-US" sz="1000" dirty="0"/>
              <a:t>Coordinate resources and services for families, students, and the school with community groups, including businesses, agencies, cultural and civic organizations, and colleges or universities. </a:t>
            </a:r>
          </a:p>
          <a:p>
            <a:pPr marL="686839" lvl="1" indent="-228946">
              <a:lnSpc>
                <a:spcPct val="80000"/>
              </a:lnSpc>
              <a:buFontTx/>
              <a:buChar char="•"/>
            </a:pPr>
            <a:r>
              <a:rPr lang="en-US" sz="1000" dirty="0"/>
              <a:t>Enable all to contribute service to the school community.</a:t>
            </a:r>
          </a:p>
          <a:p>
            <a:pPr marL="686839" lvl="1" indent="-228946">
              <a:lnSpc>
                <a:spcPct val="80000"/>
              </a:lnSpc>
            </a:pPr>
            <a:endParaRPr lang="en-US" sz="1000" dirty="0"/>
          </a:p>
          <a:p>
            <a:pPr marL="686839" lvl="1" indent="-228946">
              <a:lnSpc>
                <a:spcPct val="80000"/>
              </a:lnSpc>
            </a:pPr>
            <a:r>
              <a:rPr lang="en-US" sz="1000" dirty="0"/>
              <a:t>FACILITATOR NOTE:  Hand out a copy of this slide for their future reference.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panelists bring a range of perspectives and experiences with regard to working with families.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ＭＳ Ｐゴシック" pitchFamily="-48" charset="-128"/>
                <a:cs typeface="ＭＳ Ｐゴシック"/>
              </a:rPr>
              <a:t>Kate Augustyn </a:t>
            </a:r>
            <a:r>
              <a:rPr lang="en-US" sz="1200" kern="1200" dirty="0" smtClean="0">
                <a:solidFill>
                  <a:schemeClr val="tx1"/>
                </a:solidFill>
                <a:effectLst/>
                <a:latin typeface="Arial" charset="0"/>
                <a:ea typeface="ＭＳ Ｐゴシック" pitchFamily="-48" charset="-128"/>
                <a:cs typeface="ＭＳ Ｐゴシック"/>
              </a:rPr>
              <a:t>began working with parents as the Executive Director of Tuesday's Child, a non-profit in Chicago, Illinois for 12 years. Moved to Michigan and worked with ECSE and then CI classes for 5 years. Became the Special Education Director 10 years ago for Grand Haven Area Public Schools. Kate continues to enjoy this job and working with parents everyday.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ＭＳ Ｐゴシック" pitchFamily="-48" charset="-128"/>
                <a:cs typeface="ＭＳ Ｐゴシック"/>
              </a:rPr>
              <a:t>Debra Jennings </a:t>
            </a:r>
            <a:r>
              <a:rPr lang="en-US" sz="1200" kern="1200" dirty="0" smtClean="0">
                <a:solidFill>
                  <a:schemeClr val="tx1"/>
                </a:solidFill>
                <a:effectLst/>
                <a:latin typeface="Arial" charset="0"/>
                <a:ea typeface="ＭＳ Ｐゴシック" pitchFamily="-48" charset="-128"/>
                <a:cs typeface="ＭＳ Ｐゴシック"/>
              </a:rPr>
              <a:t>is the executive co-director of the statewide parent advocacy network (SPAN) and the director of</a:t>
            </a:r>
            <a:r>
              <a:rPr lang="en-US" sz="1200" kern="1200" baseline="0" dirty="0" smtClean="0">
                <a:solidFill>
                  <a:schemeClr val="tx1"/>
                </a:solidFill>
                <a:effectLst/>
                <a:latin typeface="Arial" charset="0"/>
                <a:ea typeface="ＭＳ Ｐゴシック" pitchFamily="-48" charset="-128"/>
                <a:cs typeface="ＭＳ Ｐゴシック"/>
              </a:rPr>
              <a:t> the new OSEP-funded Center for Parent Information and Resources.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effectLst/>
                <a:latin typeface="Arial" charset="0"/>
                <a:ea typeface="ＭＳ Ｐゴシック" pitchFamily="-48" charset="-128"/>
                <a:cs typeface="ＭＳ Ｐゴシック"/>
              </a:rPr>
              <a:t>Kelly Orginski </a:t>
            </a:r>
            <a:r>
              <a:rPr lang="en-US" sz="1200" b="0" kern="1200" baseline="0" dirty="0" smtClean="0">
                <a:solidFill>
                  <a:schemeClr val="tx1"/>
                </a:solidFill>
                <a:effectLst/>
                <a:latin typeface="Arial" charset="0"/>
                <a:ea typeface="ＭＳ Ｐゴシック" pitchFamily="-48" charset="-128"/>
                <a:cs typeface="ＭＳ Ｐゴシック"/>
              </a:rPr>
              <a:t>is a statewide trainer at the Michigan Alliance for Families and </a:t>
            </a:r>
            <a:r>
              <a:rPr lang="en-US" sz="1200" kern="1200" dirty="0" smtClean="0">
                <a:solidFill>
                  <a:schemeClr val="tx1"/>
                </a:solidFill>
                <a:effectLst/>
                <a:latin typeface="Arial" charset="0"/>
                <a:ea typeface="ＭＳ Ｐゴシック" pitchFamily="-48" charset="-128"/>
                <a:cs typeface="ＭＳ Ｐゴシック"/>
              </a:rPr>
              <a:t>has had 30 years of experience in Special Education and indirect programs and services to students with disabilities, parents, educators and state and local agencies.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baseline="0" dirty="0" smtClean="0">
              <a:solidFill>
                <a:schemeClr val="tx1"/>
              </a:solidFill>
              <a:effectLst/>
              <a:latin typeface="Arial" charset="0"/>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4</a:t>
            </a:fld>
            <a:endParaRPr lang="en-US" dirty="0"/>
          </a:p>
        </p:txBody>
      </p:sp>
    </p:spTree>
    <p:extLst>
      <p:ext uri="{BB962C8B-B14F-4D97-AF65-F5344CB8AC3E}">
        <p14:creationId xmlns:p14="http://schemas.microsoft.com/office/powerpoint/2010/main" val="1079880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43</a:t>
            </a:fld>
            <a:endParaRPr lang="en-US"/>
          </a:p>
        </p:txBody>
      </p:sp>
    </p:spTree>
    <p:extLst>
      <p:ext uri="{BB962C8B-B14F-4D97-AF65-F5344CB8AC3E}">
        <p14:creationId xmlns:p14="http://schemas.microsoft.com/office/powerpoint/2010/main" val="28124437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44</a:t>
            </a:fld>
            <a:endParaRPr lang="en-US"/>
          </a:p>
        </p:txBody>
      </p:sp>
    </p:spTree>
    <p:extLst>
      <p:ext uri="{BB962C8B-B14F-4D97-AF65-F5344CB8AC3E}">
        <p14:creationId xmlns:p14="http://schemas.microsoft.com/office/powerpoint/2010/main" val="42125734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698FC4-FE17-43BE-96F0-BE8785FC1B14}" type="slidenum">
              <a:rPr lang="en-US"/>
              <a:pPr/>
              <a:t>45</a:t>
            </a:fld>
            <a:endParaRPr 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r>
              <a:rPr lang="en-US" dirty="0"/>
              <a:t>Handout copies of slides for Types of Parent Involvement.</a:t>
            </a:r>
          </a:p>
          <a:p>
            <a:endParaRPr lang="en-US" dirty="0"/>
          </a:p>
          <a:p>
            <a:r>
              <a:rPr lang="en-US" dirty="0"/>
              <a:t>Break into six groups.  </a:t>
            </a:r>
          </a:p>
          <a:p>
            <a:r>
              <a:rPr lang="en-US" dirty="0"/>
              <a:t>Each group will look at one type and answer the  questions:</a:t>
            </a:r>
          </a:p>
          <a:p>
            <a:pPr>
              <a:buFontTx/>
              <a:buChar char="-"/>
            </a:pPr>
            <a:r>
              <a:rPr lang="en-US" dirty="0"/>
              <a:t>of the strategies listed, which ones would you say could be considered </a:t>
            </a:r>
          </a:p>
          <a:p>
            <a:pPr>
              <a:buFontTx/>
              <a:buChar char="-"/>
            </a:pPr>
            <a:endParaRPr lang="en-US" dirty="0"/>
          </a:p>
          <a:p>
            <a:pPr>
              <a:buFontTx/>
              <a:buChar char="-"/>
            </a:pPr>
            <a:r>
              <a:rPr lang="en-US" dirty="0"/>
              <a:t>Tier One:  Students receive effective instruction</a:t>
            </a:r>
            <a:r>
              <a:rPr lang="en-US" i="1" dirty="0"/>
              <a:t>   in the general education setting</a:t>
            </a:r>
            <a:r>
              <a:rPr lang="en-US" dirty="0"/>
              <a:t>, using validated practices. Student progress is monitored on a regular basis.</a:t>
            </a:r>
          </a:p>
          <a:p>
            <a:pPr lvl="1">
              <a:spcBef>
                <a:spcPct val="50000"/>
              </a:spcBef>
              <a:buFontTx/>
              <a:buChar char="•"/>
            </a:pPr>
            <a:r>
              <a:rPr lang="en-US" dirty="0"/>
              <a:t>Translated to Parent involvement - School and classroom use validated practices to engage all parents as partners in supporting their child’s education.  Parents are informed of their </a:t>
            </a:r>
            <a:r>
              <a:rPr lang="en-US" dirty="0" smtClean="0"/>
              <a:t>child’s </a:t>
            </a:r>
            <a:r>
              <a:rPr lang="en-US" dirty="0"/>
              <a:t>progress on a regular basis.</a:t>
            </a:r>
          </a:p>
          <a:p>
            <a:endParaRPr lang="en-US" dirty="0"/>
          </a:p>
          <a:p>
            <a:pPr>
              <a:buFontTx/>
              <a:buChar char="-"/>
            </a:pPr>
            <a:r>
              <a:rPr lang="en-US" dirty="0"/>
              <a:t>Tier Two: Students whose progress is less than desired </a:t>
            </a:r>
            <a:r>
              <a:rPr lang="en-US" i="1" dirty="0"/>
              <a:t>receive different or additional support from the classroom teacher or another educational professional</a:t>
            </a:r>
            <a:r>
              <a:rPr lang="en-US" dirty="0"/>
              <a:t>. Student progress continues to be monitored.</a:t>
            </a:r>
          </a:p>
          <a:p>
            <a:pPr lvl="1">
              <a:buFontTx/>
              <a:buChar char="-"/>
            </a:pPr>
            <a:r>
              <a:rPr lang="en-US" dirty="0"/>
              <a:t>Parents receive additional or different support and information in order to support their child’s education.  Parents are informed of their </a:t>
            </a:r>
            <a:r>
              <a:rPr lang="en-US" dirty="0" smtClean="0"/>
              <a:t>child’s </a:t>
            </a:r>
            <a:r>
              <a:rPr lang="en-US" dirty="0"/>
              <a:t>progress on a regular basis.</a:t>
            </a:r>
          </a:p>
          <a:p>
            <a:pPr lvl="1">
              <a:buFontTx/>
              <a:buChar char="-"/>
            </a:pPr>
            <a:endParaRPr lang="en-US" dirty="0"/>
          </a:p>
          <a:p>
            <a:pPr>
              <a:buFontTx/>
              <a:buChar char="-"/>
            </a:pPr>
            <a:r>
              <a:rPr lang="en-US" dirty="0"/>
              <a:t>Tier Three: Students </a:t>
            </a:r>
            <a:r>
              <a:rPr lang="en-US" i="1" dirty="0"/>
              <a:t>may receive even more intensive instruction, which can be provided in a variety of ways</a:t>
            </a:r>
            <a:r>
              <a:rPr lang="en-US" dirty="0"/>
              <a:t>. Depending on local policy, students may qualify for special education services, or they may receive either an abbreviated or comprehensive evaluation for the identification of a learning disability.</a:t>
            </a:r>
          </a:p>
          <a:p>
            <a:pPr lvl="1">
              <a:buFontTx/>
              <a:buChar char="-"/>
            </a:pPr>
            <a:r>
              <a:rPr lang="en-US" dirty="0"/>
              <a:t>Parents receive more intensive support or information in order to support their child’s education.  Parents may be informed of the special education options and their rights to evaluation for special education services.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46</a:t>
            </a:fld>
            <a:endParaRPr lang="en-US"/>
          </a:p>
        </p:txBody>
      </p:sp>
    </p:spTree>
    <p:extLst>
      <p:ext uri="{BB962C8B-B14F-4D97-AF65-F5344CB8AC3E}">
        <p14:creationId xmlns:p14="http://schemas.microsoft.com/office/powerpoint/2010/main" val="4205946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47</a:t>
            </a:fld>
            <a:endParaRPr lang="en-US"/>
          </a:p>
        </p:txBody>
      </p:sp>
    </p:spTree>
    <p:extLst>
      <p:ext uri="{BB962C8B-B14F-4D97-AF65-F5344CB8AC3E}">
        <p14:creationId xmlns:p14="http://schemas.microsoft.com/office/powerpoint/2010/main" val="3584431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48</a:t>
            </a:fld>
            <a:endParaRPr lang="en-US"/>
          </a:p>
        </p:txBody>
      </p:sp>
    </p:spTree>
    <p:extLst>
      <p:ext uri="{BB962C8B-B14F-4D97-AF65-F5344CB8AC3E}">
        <p14:creationId xmlns:p14="http://schemas.microsoft.com/office/powerpoint/2010/main" val="3553838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49</a:t>
            </a:fld>
            <a:endParaRPr lang="en-US"/>
          </a:p>
        </p:txBody>
      </p:sp>
    </p:spTree>
    <p:extLst>
      <p:ext uri="{BB962C8B-B14F-4D97-AF65-F5344CB8AC3E}">
        <p14:creationId xmlns:p14="http://schemas.microsoft.com/office/powerpoint/2010/main" val="1217990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50</a:t>
            </a:fld>
            <a:endParaRPr lang="en-US"/>
          </a:p>
        </p:txBody>
      </p:sp>
    </p:spTree>
    <p:extLst>
      <p:ext uri="{BB962C8B-B14F-4D97-AF65-F5344CB8AC3E}">
        <p14:creationId xmlns:p14="http://schemas.microsoft.com/office/powerpoint/2010/main" val="696850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51</a:t>
            </a:fld>
            <a:endParaRPr lang="en-US"/>
          </a:p>
        </p:txBody>
      </p:sp>
    </p:spTree>
    <p:extLst>
      <p:ext uri="{BB962C8B-B14F-4D97-AF65-F5344CB8AC3E}">
        <p14:creationId xmlns:p14="http://schemas.microsoft.com/office/powerpoint/2010/main" val="1035982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52</a:t>
            </a:fld>
            <a:endParaRPr lang="en-US"/>
          </a:p>
        </p:txBody>
      </p:sp>
    </p:spTree>
    <p:extLst>
      <p:ext uri="{BB962C8B-B14F-4D97-AF65-F5344CB8AC3E}">
        <p14:creationId xmlns:p14="http://schemas.microsoft.com/office/powerpoint/2010/main" val="306821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5</a:t>
            </a:fld>
            <a:endParaRPr lang="en-US"/>
          </a:p>
        </p:txBody>
      </p:sp>
    </p:spTree>
    <p:extLst>
      <p:ext uri="{BB962C8B-B14F-4D97-AF65-F5344CB8AC3E}">
        <p14:creationId xmlns:p14="http://schemas.microsoft.com/office/powerpoint/2010/main" val="24938971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53</a:t>
            </a:fld>
            <a:endParaRPr lang="en-US"/>
          </a:p>
        </p:txBody>
      </p:sp>
    </p:spTree>
    <p:extLst>
      <p:ext uri="{BB962C8B-B14F-4D97-AF65-F5344CB8AC3E}">
        <p14:creationId xmlns:p14="http://schemas.microsoft.com/office/powerpoint/2010/main" val="23832155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54</a:t>
            </a:fld>
            <a:endParaRPr lang="en-US"/>
          </a:p>
        </p:txBody>
      </p:sp>
    </p:spTree>
    <p:extLst>
      <p:ext uri="{BB962C8B-B14F-4D97-AF65-F5344CB8AC3E}">
        <p14:creationId xmlns:p14="http://schemas.microsoft.com/office/powerpoint/2010/main" val="3468906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Community by students, families, and schools</a:t>
            </a:r>
          </a:p>
          <a:p>
            <a:r>
              <a:rPr lang="en-US" dirty="0" smtClean="0"/>
              <a:t>Participation of alumni in school programs for students.</a:t>
            </a:r>
          </a:p>
          <a:p>
            <a:r>
              <a:rPr lang="en-US" dirty="0" smtClean="0"/>
              <a:t>Inform families of community programs for students, such as mentoring, tutoring, business partnerships.</a:t>
            </a:r>
          </a:p>
          <a:p>
            <a:endParaRPr lang="en-US" dirty="0"/>
          </a:p>
        </p:txBody>
      </p:sp>
      <p:sp>
        <p:nvSpPr>
          <p:cNvPr id="4" name="Slide Number Placeholder 3"/>
          <p:cNvSpPr>
            <a:spLocks noGrp="1"/>
          </p:cNvSpPr>
          <p:nvPr>
            <p:ph type="sldNum" sz="quarter" idx="10"/>
          </p:nvPr>
        </p:nvSpPr>
        <p:spPr/>
        <p:txBody>
          <a:bodyPr/>
          <a:lstStyle/>
          <a:p>
            <a:fld id="{1DED2F5B-3FCE-411D-9084-B2ED0466C7C7}" type="slidenum">
              <a:rPr lang="en-US" smtClean="0"/>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56</a:t>
            </a:fld>
            <a:endParaRPr lang="en-US"/>
          </a:p>
        </p:txBody>
      </p:sp>
    </p:spTree>
    <p:extLst>
      <p:ext uri="{BB962C8B-B14F-4D97-AF65-F5344CB8AC3E}">
        <p14:creationId xmlns:p14="http://schemas.microsoft.com/office/powerpoint/2010/main" val="26977976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57</a:t>
            </a:fld>
            <a:endParaRPr lang="en-US"/>
          </a:p>
        </p:txBody>
      </p:sp>
    </p:spTree>
    <p:extLst>
      <p:ext uri="{BB962C8B-B14F-4D97-AF65-F5344CB8AC3E}">
        <p14:creationId xmlns:p14="http://schemas.microsoft.com/office/powerpoint/2010/main" val="37638040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58</a:t>
            </a:fld>
            <a:endParaRPr lang="en-US"/>
          </a:p>
        </p:txBody>
      </p:sp>
    </p:spTree>
    <p:extLst>
      <p:ext uri="{BB962C8B-B14F-4D97-AF65-F5344CB8AC3E}">
        <p14:creationId xmlns:p14="http://schemas.microsoft.com/office/powerpoint/2010/main" val="15862610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59</a:t>
            </a:fld>
            <a:endParaRPr lang="en-US"/>
          </a:p>
        </p:txBody>
      </p:sp>
    </p:spTree>
    <p:extLst>
      <p:ext uri="{BB962C8B-B14F-4D97-AF65-F5344CB8AC3E}">
        <p14:creationId xmlns:p14="http://schemas.microsoft.com/office/powerpoint/2010/main" val="11657132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60</a:t>
            </a:fld>
            <a:endParaRPr lang="en-US"/>
          </a:p>
        </p:txBody>
      </p:sp>
    </p:spTree>
    <p:extLst>
      <p:ext uri="{BB962C8B-B14F-4D97-AF65-F5344CB8AC3E}">
        <p14:creationId xmlns:p14="http://schemas.microsoft.com/office/powerpoint/2010/main" val="20541630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61</a:t>
            </a:fld>
            <a:endParaRPr lang="en-US"/>
          </a:p>
        </p:txBody>
      </p:sp>
    </p:spTree>
    <p:extLst>
      <p:ext uri="{BB962C8B-B14F-4D97-AF65-F5344CB8AC3E}">
        <p14:creationId xmlns:p14="http://schemas.microsoft.com/office/powerpoint/2010/main" val="29518789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62</a:t>
            </a:fld>
            <a:endParaRPr lang="en-US"/>
          </a:p>
        </p:txBody>
      </p:sp>
    </p:spTree>
    <p:extLst>
      <p:ext uri="{BB962C8B-B14F-4D97-AF65-F5344CB8AC3E}">
        <p14:creationId xmlns:p14="http://schemas.microsoft.com/office/powerpoint/2010/main" val="3926975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NCII arose</a:t>
            </a:r>
            <a:r>
              <a:rPr lang="en-US" baseline="0" dirty="0" smtClean="0"/>
              <a:t> from a critical and growing need to improve academic and behavioral outcomes for students with disabilities.  While there have been many successful initiatives that have improved outcomes for students with disabilities in the past few years, data show us that a subset of these students are not responding to traditional supports and need something more individualized and intensive.  Data from the NCES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a:t>
            </a:fld>
            <a:endParaRPr lang="en-US" dirty="0"/>
          </a:p>
        </p:txBody>
      </p:sp>
    </p:spTree>
    <p:extLst>
      <p:ext uri="{BB962C8B-B14F-4D97-AF65-F5344CB8AC3E}">
        <p14:creationId xmlns:p14="http://schemas.microsoft.com/office/powerpoint/2010/main" val="29660912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63</a:t>
            </a:fld>
            <a:endParaRPr lang="en-US"/>
          </a:p>
        </p:txBody>
      </p:sp>
    </p:spTree>
    <p:extLst>
      <p:ext uri="{BB962C8B-B14F-4D97-AF65-F5344CB8AC3E}">
        <p14:creationId xmlns:p14="http://schemas.microsoft.com/office/powerpoint/2010/main" val="412643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64</a:t>
            </a:fld>
            <a:endParaRPr lang="en-US"/>
          </a:p>
        </p:txBody>
      </p:sp>
    </p:spTree>
    <p:extLst>
      <p:ext uri="{BB962C8B-B14F-4D97-AF65-F5344CB8AC3E}">
        <p14:creationId xmlns:p14="http://schemas.microsoft.com/office/powerpoint/2010/main" val="31647853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65</a:t>
            </a:fld>
            <a:endParaRPr lang="en-US"/>
          </a:p>
        </p:txBody>
      </p:sp>
    </p:spTree>
    <p:extLst>
      <p:ext uri="{BB962C8B-B14F-4D97-AF65-F5344CB8AC3E}">
        <p14:creationId xmlns:p14="http://schemas.microsoft.com/office/powerpoint/2010/main" val="49032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academics…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a:t>
            </a:fld>
            <a:endParaRPr lang="en-US" dirty="0"/>
          </a:p>
        </p:txBody>
      </p:sp>
    </p:spTree>
    <p:extLst>
      <p:ext uri="{BB962C8B-B14F-4D97-AF65-F5344CB8AC3E}">
        <p14:creationId xmlns:p14="http://schemas.microsoft.com/office/powerpoint/2010/main" val="189658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mission at NCII is to…</a:t>
            </a:r>
          </a:p>
          <a:p>
            <a:r>
              <a:rPr lang="en-US" dirty="0" smtClean="0"/>
              <a:t>We work toward this mission through</a:t>
            </a:r>
            <a:r>
              <a:rPr lang="en-US" baseline="0" dirty="0" smtClean="0"/>
              <a:t> a number of avenues.  First, NCII provides universal technical assistance by s</a:t>
            </a:r>
            <a:r>
              <a:rPr lang="en-US" dirty="0" smtClean="0"/>
              <a:t>haring evidence-based tools, research, and experiences from the field in the form of webinars,</a:t>
            </a:r>
            <a:r>
              <a:rPr lang="en-US" baseline="0" dirty="0" smtClean="0"/>
              <a:t> reports, Tools Charts, and other resources on our website.  We also provide intensive TA to 12 school districts in 4 different states across the country, including Grand Haven Public Schools where our panelist Kate Augustyn is the director of special education.  Our intensive TA involves the delivery of training and ongoing coaching supports to help the districts build their capacity to deliver intensive interventions.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a:t>
            </a:fld>
            <a:endParaRPr lang="en-US" dirty="0"/>
          </a:p>
        </p:txBody>
      </p:sp>
    </p:spTree>
    <p:extLst>
      <p:ext uri="{BB962C8B-B14F-4D97-AF65-F5344CB8AC3E}">
        <p14:creationId xmlns:p14="http://schemas.microsoft.com/office/powerpoint/2010/main" val="21936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and experience have illustrated</a:t>
            </a:r>
            <a:r>
              <a:rPr lang="en-US" baseline="0" dirty="0" smtClean="0"/>
              <a:t> the value and impact of family engagement for students.  Families are an important partner when it comes to decision-making surrounding services and supports, but understanding multi-tiered systems of support such as RTI or MTSS presents its’ own challenges.  Family engagement is particularly crucial for students with the most intensive needs, but comes with unique challenges.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9</a:t>
            </a:fld>
            <a:endParaRPr lang="en-US" dirty="0"/>
          </a:p>
        </p:txBody>
      </p:sp>
    </p:spTree>
    <p:extLst>
      <p:ext uri="{BB962C8B-B14F-4D97-AF65-F5344CB8AC3E}">
        <p14:creationId xmlns:p14="http://schemas.microsoft.com/office/powerpoint/2010/main" val="179914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3736" y="1600201"/>
            <a:ext cx="8582127" cy="3954294"/>
          </a:xfrm>
          <a:prstGeom prst="rect">
            <a:avLst/>
          </a:prstGeo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a:prstGeom prst="rect">
            <a:avLst/>
          </a:prstGeo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lang="en-US" smtClean="0"/>
              <a:pPr/>
              <a:t>‹#›</a:t>
            </a:fld>
            <a:endParaRPr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lang="en-US" smtClean="0"/>
              <a:pPr/>
              <a:t>‹#›</a:t>
            </a:fld>
            <a:endParaRPr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lang="en-US" smtClean="0"/>
              <a:pPr/>
              <a:t>‹#›</a:t>
            </a:fld>
            <a:endParaRPr lang="en-US"/>
          </a:p>
        </p:txBody>
      </p:sp>
    </p:spTree>
    <p:extLst>
      <p:ext uri="{BB962C8B-B14F-4D97-AF65-F5344CB8AC3E}">
        <p14:creationId xmlns:p14="http://schemas.microsoft.com/office/powerpoint/2010/main" val="404184935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lang="en-US" smtClean="0"/>
              <a:pPr/>
              <a:t>‹#›</a:t>
            </a:fld>
            <a:endParaRPr 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lang="en-US" smtClean="0"/>
              <a:pPr/>
              <a:t>‹#›</a:t>
            </a:fld>
            <a:endParaRPr lang="en-US"/>
          </a:p>
        </p:txBody>
      </p:sp>
    </p:spTree>
    <p:extLst>
      <p:ext uri="{BB962C8B-B14F-4D97-AF65-F5344CB8AC3E}">
        <p14:creationId xmlns:p14="http://schemas.microsoft.com/office/powerpoint/2010/main" val="31154565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31CB0E6-8B35-4EFE-B54A-506DF026316B}" type="datetimeFigureOut">
              <a:rPr lang="en-US" smtClean="0"/>
              <a:t>4/1/2014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E8CB52D-E169-436A-B3B8-5D192953B408}" type="slidenum">
              <a:rPr lang="en-US" smtClean="0"/>
              <a:t>‹#›</a:t>
            </a:fld>
            <a:endParaRPr lang="en-US"/>
          </a:p>
        </p:txBody>
      </p:sp>
    </p:spTree>
    <p:extLst>
      <p:ext uri="{BB962C8B-B14F-4D97-AF65-F5344CB8AC3E}">
        <p14:creationId xmlns:p14="http://schemas.microsoft.com/office/powerpoint/2010/main" val="3977675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31A8B48-0787-1E49-BAB6-D1F5B3DF8483}" type="datetimeFigureOut">
              <a:rPr lang="en-US" smtClean="0"/>
              <a:pPr/>
              <a:t>4/1/2014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spTree>
    <p:extLst>
      <p:ext uri="{BB962C8B-B14F-4D97-AF65-F5344CB8AC3E}">
        <p14:creationId xmlns:p14="http://schemas.microsoft.com/office/powerpoint/2010/main" val="3211677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31A8B48-0787-1E49-BAB6-D1F5B3DF8483}" type="datetimeFigureOut">
              <a:rPr lang="en-US" smtClean="0"/>
              <a:pPr/>
              <a:t>4/1/2014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6C0A2C2-9F09-B04F-96EA-32FA7968C8F0}" type="slidenum">
              <a:rPr lang="en-US" smtClean="0"/>
              <a:pPr/>
              <a:t>‹#›</a:t>
            </a:fld>
            <a:endParaRPr lang="en-US"/>
          </a:p>
        </p:txBody>
      </p:sp>
    </p:spTree>
    <p:extLst>
      <p:ext uri="{BB962C8B-B14F-4D97-AF65-F5344CB8AC3E}">
        <p14:creationId xmlns:p14="http://schemas.microsoft.com/office/powerpoint/2010/main" val="1788911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65CEC5F-99E0-447B-851B-6AC721F7C485}" type="slidenum">
              <a:rPr lang="en-US"/>
              <a:pPr>
                <a:defRPr/>
              </a:pPr>
              <a:t>‹#›</a:t>
            </a:fld>
            <a:endParaRPr lang="en-US"/>
          </a:p>
        </p:txBody>
      </p:sp>
    </p:spTree>
    <p:extLst>
      <p:ext uri="{BB962C8B-B14F-4D97-AF65-F5344CB8AC3E}">
        <p14:creationId xmlns:p14="http://schemas.microsoft.com/office/powerpoint/2010/main" val="1057439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090654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tx1"/>
                </a:solidFill>
                <a:latin typeface="Arial" pitchFamily="34" charset="0"/>
                <a:cs typeface="Arial"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eferenc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indent="-342900">
              <a:buNone/>
              <a:defRPr sz="3200">
                <a:solidFill>
                  <a:schemeClr val="tx1"/>
                </a:solidFill>
                <a:latin typeface="Arial" pitchFamily="34" charset="0"/>
                <a:cs typeface="Arial"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1443123" y="1714744"/>
            <a:ext cx="7321025" cy="1127125"/>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411373" y="3083169"/>
            <a:ext cx="7083667" cy="267176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3736" y="1600201"/>
            <a:ext cx="8582127" cy="3954294"/>
          </a:xfrm>
          <a:prstGeom prst="rect">
            <a:avLst/>
          </a:prstGeo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lang="en-US" smtClean="0"/>
              <a:pPr/>
              <a:t>‹#›</a:t>
            </a:fld>
            <a:endParaRPr lang="en-US"/>
          </a:p>
        </p:txBody>
      </p:sp>
    </p:spTree>
    <p:extLst>
      <p:ext uri="{BB962C8B-B14F-4D97-AF65-F5344CB8AC3E}">
        <p14:creationId xmlns:p14="http://schemas.microsoft.com/office/powerpoint/2010/main" val="4041849352"/>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lang="en-US" smtClean="0"/>
              <a:pPr/>
              <a:t>‹#›</a:t>
            </a:fld>
            <a:endParaRPr lang="en-US"/>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Referenc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indent="-342900">
              <a:buNone/>
              <a:defRPr sz="3200">
                <a:solidFill>
                  <a:schemeClr val="tx1"/>
                </a:solidFill>
                <a:latin typeface="Arial" pitchFamily="34" charset="0"/>
                <a:cs typeface="Arial"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tx1"/>
                </a:solidFill>
                <a:latin typeface="Arial" pitchFamily="34" charset="0"/>
                <a:cs typeface="Arial"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A16AC8-79E8-4567-9DB8-D41903C215A5}" type="datetimeFigureOut">
              <a:rPr lang="en-US" smtClean="0"/>
              <a:t>4/1/2014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48C4B67-C257-4D45-AC8E-459FC20800F6}" type="slidenum">
              <a:rPr lang="en-US" smtClean="0"/>
              <a:t>‹#›</a:t>
            </a:fld>
            <a:endParaRPr lang="en-US"/>
          </a:p>
        </p:txBody>
      </p:sp>
    </p:spTree>
    <p:extLst>
      <p:ext uri="{BB962C8B-B14F-4D97-AF65-F5344CB8AC3E}">
        <p14:creationId xmlns:p14="http://schemas.microsoft.com/office/powerpoint/2010/main" val="2705970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eferenc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indent="-342900">
              <a:buNone/>
              <a:defRPr sz="3200">
                <a:solidFill>
                  <a:schemeClr val="tx1"/>
                </a:solidFill>
                <a:latin typeface="Arial" pitchFamily="34" charset="0"/>
                <a:cs typeface="Arial"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0.xml"/><Relationship Id="rId1" Type="http://schemas.openxmlformats.org/officeDocument/2006/relationships/slideLayout" Target="../slideLayouts/slideLayout2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3.jpeg"/><Relationship Id="rId5" Type="http://schemas.openxmlformats.org/officeDocument/2006/relationships/slideLayout" Target="../slideLayouts/slideLayout33.xml"/><Relationship Id="rId10" Type="http://schemas.openxmlformats.org/officeDocument/2006/relationships/theme" Target="../theme/theme11.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4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41.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4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4.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16.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7.xml"/><Relationship Id="rId1" Type="http://schemas.openxmlformats.org/officeDocument/2006/relationships/slideLayout" Target="../slideLayouts/slideLayout53.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8.xml"/><Relationship Id="rId1" Type="http://schemas.openxmlformats.org/officeDocument/2006/relationships/slideLayout" Target="../slideLayouts/slideLayout54.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9.xml"/><Relationship Id="rId1"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0.xml"/><Relationship Id="rId1"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553 NCII PPT Bkgs_Titl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42" y="0"/>
            <a:ext cx="9127773" cy="6858000"/>
          </a:xfrm>
          <a:prstGeom prst="rect">
            <a:avLst/>
          </a:prstGeom>
        </p:spPr>
      </p:pic>
      <p:sp>
        <p:nvSpPr>
          <p:cNvPr id="1027" name="Title Placeholder 1"/>
          <p:cNvSpPr>
            <a:spLocks noGrp="1"/>
          </p:cNvSpPr>
          <p:nvPr>
            <p:ph type="title"/>
          </p:nvPr>
        </p:nvSpPr>
        <p:spPr bwMode="auto">
          <a:xfrm>
            <a:off x="1452204" y="1783129"/>
            <a:ext cx="7321025" cy="1127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1420454" y="3151554"/>
            <a:ext cx="7083667" cy="267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Slide Number Placeholder 14"/>
          <p:cNvSpPr>
            <a:spLocks noGrp="1"/>
          </p:cNvSpPr>
          <p:nvPr>
            <p:ph type="sldNum" sz="quarter" idx="4"/>
          </p:nvPr>
        </p:nvSpPr>
        <p:spPr>
          <a:xfrm>
            <a:off x="152400" y="72390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9F9F9F"/>
                </a:solidFill>
                <a:latin typeface="Franklin Gothic Book" pitchFamily="34" charset="0"/>
              </a:defRPr>
            </a:lvl1pPr>
          </a:lstStyle>
          <a:p>
            <a:fld id="{4DBB3109-6B36-4C42-ABE5-993D6B0A452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329" r:id="rId1"/>
    <p:sldLayoutId id="2147484342" r:id="rId2"/>
  </p:sldLayoutIdLst>
  <p:hf hdr="0" ftr="0" dt="0"/>
  <p:txStyles>
    <p:titleStyle>
      <a:lvl1pPr algn="l" rtl="0" eaLnBrk="1" fontAlgn="base" hangingPunct="1">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1" fontAlgn="base" hangingPunct="1">
        <a:spcBef>
          <a:spcPct val="20000"/>
        </a:spcBef>
        <a:spcAft>
          <a:spcPct val="0"/>
        </a:spcAft>
        <a:buClr>
          <a:schemeClr val="tx2"/>
        </a:buClr>
        <a:buFont typeface="Arial" pitchFamily="34" charset="0"/>
        <a:defRPr sz="2400" kern="1200">
          <a:solidFill>
            <a:schemeClr val="tx1"/>
          </a:solidFill>
          <a:latin typeface="Arial" pitchFamily="34" charset="0"/>
          <a:ea typeface="ＭＳ Ｐゴシック" charset="0"/>
          <a:cs typeface="Arial" pitchFamily="34" charset="0"/>
        </a:defRPr>
      </a:lvl1pPr>
      <a:lvl2pPr marL="3175" indent="-3175" algn="l" rtl="0" eaLnBrk="1" fontAlgn="base" hangingPunct="1">
        <a:spcBef>
          <a:spcPct val="20000"/>
        </a:spcBef>
        <a:spcAft>
          <a:spcPct val="0"/>
        </a:spcAft>
        <a:buClr>
          <a:schemeClr val="tx2"/>
        </a:buClr>
        <a:buFont typeface="Wingdings" pitchFamily="2" charset="2"/>
        <a:defRPr sz="2000" kern="1200">
          <a:solidFill>
            <a:schemeClr val="tx1"/>
          </a:solidFill>
          <a:latin typeface="Arial" pitchFamily="34" charset="0"/>
          <a:ea typeface="Arial" charset="0"/>
          <a:cs typeface="Arial" pitchFamily="34" charset="0"/>
        </a:defRPr>
      </a:lvl2pPr>
      <a:lvl3pPr marL="3175" indent="-3175" algn="l" rtl="0" eaLnBrk="1" fontAlgn="base" hangingPunct="1">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3pPr>
      <a:lvl4pPr marL="3175" indent="-3175" algn="l" rtl="0" eaLnBrk="1" fontAlgn="base" hangingPunct="1">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59"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1562215" y="81940"/>
            <a:ext cx="7289551" cy="9826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4100" name="Text Placeholder 2"/>
          <p:cNvSpPr>
            <a:spLocks noGrp="1"/>
          </p:cNvSpPr>
          <p:nvPr>
            <p:ph type="body" idx="1"/>
          </p:nvPr>
        </p:nvSpPr>
        <p:spPr bwMode="auto">
          <a:xfrm>
            <a:off x="1562215" y="1336065"/>
            <a:ext cx="7333210" cy="4702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Slide Number Placeholder 15"/>
          <p:cNvSpPr>
            <a:spLocks noGrp="1"/>
          </p:cNvSpPr>
          <p:nvPr>
            <p:ph type="sldNum" sz="quarter" idx="4"/>
          </p:nvPr>
        </p:nvSpPr>
        <p:spPr>
          <a:xfrm>
            <a:off x="7010400" y="7239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29292"/>
                </a:solidFill>
              </a:defRPr>
            </a:lvl1pPr>
          </a:lstStyle>
          <a:p>
            <a:fld id="{4DBB3109-6B36-4C42-ABE5-993D6B0A452A}" type="slidenum">
              <a:rPr lang="en-US" smtClean="0"/>
              <a:pPr/>
              <a:t>‹#›</a:t>
            </a:fld>
            <a:endParaRPr lang="en-US"/>
          </a:p>
        </p:txBody>
      </p:sp>
      <p:sp>
        <p:nvSpPr>
          <p:cNvPr id="18" name="TextBox 17"/>
          <p:cNvSpPr txBox="1"/>
          <p:nvPr/>
        </p:nvSpPr>
        <p:spPr>
          <a:xfrm>
            <a:off x="7772400" y="6518275"/>
            <a:ext cx="1295400" cy="276225"/>
          </a:xfrm>
          <a:prstGeom prst="rect">
            <a:avLst/>
          </a:prstGeom>
          <a:noFill/>
        </p:spPr>
        <p:txBody>
          <a:bodyPr>
            <a:spAutoFit/>
          </a:bodyPr>
          <a:lstStyle/>
          <a:p>
            <a:pPr algn="r"/>
            <a:fld id="{6E565BF0-DF3D-4119-989C-0AB0374503E0}" type="slidenum">
              <a:rPr lang="en-US" sz="1200">
                <a:solidFill>
                  <a:schemeClr val="bg1"/>
                </a:solidFill>
                <a:latin typeface="Franklin Gothic Book" pitchFamily="34" charset="0"/>
              </a:rPr>
              <a:pPr algn="r"/>
              <a:t>‹#›</a:t>
            </a:fld>
            <a:endParaRPr lang="en-US" sz="1200" dirty="0">
              <a:solidFill>
                <a:schemeClr val="bg1"/>
              </a:solidFill>
              <a:latin typeface="Franklin Gothic Book" pitchFamily="34" charset="0"/>
            </a:endParaRPr>
          </a:p>
        </p:txBody>
      </p:sp>
      <p:sp>
        <p:nvSpPr>
          <p:cNvPr id="9" name="TextBox 8"/>
          <p:cNvSpPr txBox="1"/>
          <p:nvPr/>
        </p:nvSpPr>
        <p:spPr>
          <a:xfrm>
            <a:off x="7777576" y="6510751"/>
            <a:ext cx="1295400" cy="276225"/>
          </a:xfrm>
          <a:prstGeom prst="rect">
            <a:avLst/>
          </a:prstGeom>
          <a:noFill/>
        </p:spPr>
        <p:txBody>
          <a:bodyPr>
            <a:spAutoFit/>
          </a:bodyPr>
          <a:lstStyle/>
          <a:p>
            <a:pPr algn="r"/>
            <a:fld id="{6E565BF0-DF3D-4119-989C-0AB0374503E0}" type="slidenum">
              <a:rPr lang="en-US" sz="1200">
                <a:solidFill>
                  <a:schemeClr val="tx2"/>
                </a:solidFill>
                <a:latin typeface="Franklin Gothic Book" pitchFamily="34" charset="0"/>
              </a:rPr>
              <a:pPr algn="r"/>
              <a:t>‹#›</a:t>
            </a:fld>
            <a:endParaRPr lang="en-US" sz="1200" dirty="0">
              <a:solidFill>
                <a:schemeClr val="tx2"/>
              </a:solidFill>
              <a:latin typeface="Franklin Gothic Book" pitchFamily="34" charset="0"/>
            </a:endParaRPr>
          </a:p>
        </p:txBody>
      </p:sp>
      <p:pic>
        <p:nvPicPr>
          <p:cNvPr id="2" name="Picture 1" descr="2553 NCII PPT Bkgs_Body.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1088967" cy="6858000"/>
          </a:xfrm>
          <a:prstGeom prst="rect">
            <a:avLst/>
          </a:prstGeom>
        </p:spPr>
      </p:pic>
    </p:spTree>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Lst>
  <p:hf hdr="0" ftr="0" dt="0"/>
  <p:txStyles>
    <p:titleStyle>
      <a:lvl1pPr algn="l" rtl="0" eaLnBrk="1" fontAlgn="base" hangingPunct="1">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0188" indent="-230188" algn="l" rtl="0" eaLnBrk="1" fontAlgn="base" hangingPunct="1">
        <a:spcBef>
          <a:spcPct val="20000"/>
        </a:spcBef>
        <a:spcAft>
          <a:spcPct val="0"/>
        </a:spcAft>
        <a:buClr>
          <a:schemeClr val="accent2"/>
        </a:buClr>
        <a:buFont typeface="Arial" pitchFamily="34" charset="0"/>
        <a:buChar char="•"/>
        <a:defRPr sz="2800" kern="1200">
          <a:solidFill>
            <a:schemeClr val="tx1"/>
          </a:solidFill>
          <a:latin typeface="Arial" pitchFamily="34" charset="0"/>
          <a:ea typeface="ＭＳ Ｐゴシック" charset="0"/>
          <a:cs typeface="Arial" pitchFamily="34" charset="0"/>
        </a:defRPr>
      </a:lvl1pPr>
      <a:lvl2pPr marL="682625" indent="-225425" algn="l" rtl="0" eaLnBrk="1" fontAlgn="base" hangingPunct="1">
        <a:spcBef>
          <a:spcPct val="20000"/>
        </a:spcBef>
        <a:spcAft>
          <a:spcPct val="0"/>
        </a:spcAft>
        <a:buClr>
          <a:schemeClr val="accent2"/>
        </a:buClr>
        <a:buFont typeface="Wingdings" pitchFamily="2" charset="2"/>
        <a:buChar char="§"/>
        <a:defRPr sz="2800" kern="1200">
          <a:solidFill>
            <a:schemeClr val="tx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Clr>
          <a:schemeClr val="accent2"/>
        </a:buClr>
        <a:buFont typeface="Times New Roman" pitchFamily="18" charset="0"/>
        <a:buChar char="-"/>
        <a:defRPr sz="2800" kern="1200">
          <a:solidFill>
            <a:schemeClr val="tx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Clr>
          <a:schemeClr val="tx2"/>
        </a:buClr>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Clr>
          <a:srgbClr val="78A22F"/>
        </a:buClr>
        <a:buFont typeface="Arial"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553 NCII PPT Bkgs_Titl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42" y="0"/>
            <a:ext cx="9127773" cy="6858000"/>
          </a:xfrm>
          <a:prstGeom prst="rect">
            <a:avLst/>
          </a:prstGeom>
        </p:spPr>
      </p:pic>
      <p:sp>
        <p:nvSpPr>
          <p:cNvPr id="1027" name="Title Placeholder 1"/>
          <p:cNvSpPr>
            <a:spLocks noGrp="1"/>
          </p:cNvSpPr>
          <p:nvPr>
            <p:ph type="title"/>
          </p:nvPr>
        </p:nvSpPr>
        <p:spPr bwMode="auto">
          <a:xfrm>
            <a:off x="1452204" y="1783129"/>
            <a:ext cx="7321025" cy="1127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1420454" y="3151554"/>
            <a:ext cx="7083667" cy="267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Slide Number Placeholder 14"/>
          <p:cNvSpPr>
            <a:spLocks noGrp="1"/>
          </p:cNvSpPr>
          <p:nvPr>
            <p:ph type="sldNum" sz="quarter" idx="4"/>
          </p:nvPr>
        </p:nvSpPr>
        <p:spPr>
          <a:xfrm>
            <a:off x="152400" y="72390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9F9F9F"/>
                </a:solidFill>
                <a:latin typeface="Franklin Gothic Book" pitchFamily="34" charset="0"/>
              </a:defRPr>
            </a:lvl1pPr>
          </a:lstStyle>
          <a:p>
            <a:fld id="{4DBB3109-6B36-4C42-ABE5-993D6B0A452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371" r:id="rId1"/>
    <p:sldLayoutId id="2147484372" r:id="rId2"/>
  </p:sldLayoutIdLst>
  <p:hf hdr="0" ftr="0" dt="0"/>
  <p:txStyles>
    <p:titleStyle>
      <a:lvl1pPr algn="l" rtl="0" eaLnBrk="1" fontAlgn="base" hangingPunct="1">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1" fontAlgn="base" hangingPunct="1">
        <a:spcBef>
          <a:spcPct val="20000"/>
        </a:spcBef>
        <a:spcAft>
          <a:spcPct val="0"/>
        </a:spcAft>
        <a:buClr>
          <a:schemeClr val="tx2"/>
        </a:buClr>
        <a:buFont typeface="Arial" pitchFamily="34" charset="0"/>
        <a:defRPr sz="2400" kern="1200">
          <a:solidFill>
            <a:schemeClr val="tx1"/>
          </a:solidFill>
          <a:latin typeface="Arial" pitchFamily="34" charset="0"/>
          <a:ea typeface="ＭＳ Ｐゴシック" charset="0"/>
          <a:cs typeface="Arial" pitchFamily="34" charset="0"/>
        </a:defRPr>
      </a:lvl1pPr>
      <a:lvl2pPr marL="3175" indent="-3175" algn="l" rtl="0" eaLnBrk="1" fontAlgn="base" hangingPunct="1">
        <a:spcBef>
          <a:spcPct val="20000"/>
        </a:spcBef>
        <a:spcAft>
          <a:spcPct val="0"/>
        </a:spcAft>
        <a:buClr>
          <a:schemeClr val="tx2"/>
        </a:buClr>
        <a:buFont typeface="Wingdings" pitchFamily="2" charset="2"/>
        <a:defRPr sz="2000" kern="1200">
          <a:solidFill>
            <a:schemeClr val="tx1"/>
          </a:solidFill>
          <a:latin typeface="Arial" pitchFamily="34" charset="0"/>
          <a:ea typeface="Arial" charset="0"/>
          <a:cs typeface="Arial" pitchFamily="34" charset="0"/>
        </a:defRPr>
      </a:lvl2pPr>
      <a:lvl3pPr marL="3175" indent="-3175" algn="l" rtl="0" eaLnBrk="1" fontAlgn="base" hangingPunct="1">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3pPr>
      <a:lvl4pPr marL="3175" indent="-3175" algn="l" rtl="0" eaLnBrk="1" fontAlgn="base" hangingPunct="1">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789234" y="1034143"/>
            <a:ext cx="6267450" cy="155302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1757484" y="2828472"/>
            <a:ext cx="6064250" cy="267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Slide Number Placeholder 14"/>
          <p:cNvSpPr>
            <a:spLocks noGrp="1"/>
          </p:cNvSpPr>
          <p:nvPr>
            <p:ph type="sldNum" sz="quarter" idx="4"/>
          </p:nvPr>
        </p:nvSpPr>
        <p:spPr>
          <a:xfrm>
            <a:off x="152400" y="72390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9F9F9F"/>
                </a:solidFill>
                <a:latin typeface="Franklin Gothic Book" pitchFamily="34" charset="0"/>
              </a:defRPr>
            </a:lvl1pPr>
          </a:lstStyle>
          <a:p>
            <a:fld id="{4DBB3109-6B36-4C42-ABE5-993D6B0A452A}" type="slidenum">
              <a:rPr lang="en-US"/>
              <a:pPr/>
              <a:t>‹#›</a:t>
            </a:fld>
            <a:endParaRPr lang="en-US"/>
          </a:p>
        </p:txBody>
      </p:sp>
      <p:cxnSp>
        <p:nvCxnSpPr>
          <p:cNvPr id="9" name="Straight Connector 8"/>
          <p:cNvCxnSpPr/>
          <p:nvPr/>
        </p:nvCxnSpPr>
        <p:spPr>
          <a:xfrm>
            <a:off x="1770187" y="2701472"/>
            <a:ext cx="62611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2553 NCII PPT Bkgs_Divid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3"/>
            <a:ext cx="1088967" cy="6853844"/>
          </a:xfrm>
          <a:prstGeom prst="rect">
            <a:avLst/>
          </a:prstGeom>
        </p:spPr>
      </p:pic>
    </p:spTree>
  </p:cSld>
  <p:clrMap bg1="lt1" tx1="dk1" bg2="lt2" tx2="dk2" accent1="accent1" accent2="accent2" accent3="accent3" accent4="accent4" accent5="accent5" accent6="accent6" hlink="hlink" folHlink="folHlink"/>
  <p:sldLayoutIdLst>
    <p:sldLayoutId id="2147484374" r:id="rId1"/>
  </p:sldLayoutIdLst>
  <p:hf hdr="0" ftr="0" dt="0"/>
  <p:txStyles>
    <p:titleStyle>
      <a:lvl1pPr algn="l" rtl="0" eaLnBrk="1" fontAlgn="base" hangingPunct="1">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1" fontAlgn="base" hangingPunct="1">
        <a:spcBef>
          <a:spcPct val="20000"/>
        </a:spcBef>
        <a:spcAft>
          <a:spcPct val="0"/>
        </a:spcAft>
        <a:buClr>
          <a:schemeClr val="tx2"/>
        </a:buClr>
        <a:buFont typeface="Arial" pitchFamily="34" charset="0"/>
        <a:defRPr sz="2400" kern="1200">
          <a:solidFill>
            <a:schemeClr val="tx1"/>
          </a:solidFill>
          <a:latin typeface="Arial" pitchFamily="34" charset="0"/>
          <a:ea typeface="ＭＳ Ｐゴシック" charset="0"/>
          <a:cs typeface="Arial" pitchFamily="34" charset="0"/>
        </a:defRPr>
      </a:lvl1pPr>
      <a:lvl2pPr marL="3175" indent="-3175" algn="l" rtl="0" eaLnBrk="1" fontAlgn="base" hangingPunct="1">
        <a:spcBef>
          <a:spcPct val="20000"/>
        </a:spcBef>
        <a:spcAft>
          <a:spcPct val="0"/>
        </a:spcAft>
        <a:buClr>
          <a:schemeClr val="tx2"/>
        </a:buClr>
        <a:buFont typeface="Wingdings" pitchFamily="2" charset="2"/>
        <a:defRPr sz="2000" kern="1200">
          <a:solidFill>
            <a:schemeClr val="tx1"/>
          </a:solidFill>
          <a:latin typeface="Arial" pitchFamily="34" charset="0"/>
          <a:ea typeface="Arial" charset="0"/>
          <a:cs typeface="Arial" pitchFamily="34" charset="0"/>
        </a:defRPr>
      </a:lvl2pPr>
      <a:lvl3pPr marL="3175" indent="-3175" algn="l" rtl="0" eaLnBrk="1" fontAlgn="base" hangingPunct="1">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3pPr>
      <a:lvl4pPr marL="3175" indent="-3175" algn="l" rtl="0" eaLnBrk="1" fontAlgn="base" hangingPunct="1">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242888" y="439738"/>
            <a:ext cx="8566150" cy="11064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6" name="Slide Number Placeholder 15"/>
          <p:cNvSpPr>
            <a:spLocks noGrp="1"/>
          </p:cNvSpPr>
          <p:nvPr>
            <p:ph type="sldNum" sz="quarter" idx="4"/>
          </p:nvPr>
        </p:nvSpPr>
        <p:spPr>
          <a:xfrm>
            <a:off x="7010400" y="7239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29292"/>
                </a:solidFill>
              </a:defRPr>
            </a:lvl1pPr>
          </a:lstStyle>
          <a:p>
            <a:fld id="{A3F4F489-70E8-4402-BA11-F1832A035F10}" type="slidenum">
              <a:rPr lang="en-US"/>
              <a:pPr/>
              <a:t>‹#›</a:t>
            </a:fld>
            <a:endParaRPr lang="en-US"/>
          </a:p>
        </p:txBody>
      </p:sp>
      <p:sp>
        <p:nvSpPr>
          <p:cNvPr id="5" name="TextBox 4"/>
          <p:cNvSpPr txBox="1"/>
          <p:nvPr/>
        </p:nvSpPr>
        <p:spPr>
          <a:xfrm>
            <a:off x="7772400" y="6518275"/>
            <a:ext cx="1295400" cy="276225"/>
          </a:xfrm>
          <a:prstGeom prst="rect">
            <a:avLst/>
          </a:prstGeom>
          <a:noFill/>
        </p:spPr>
        <p:txBody>
          <a:bodyPr>
            <a:spAutoFit/>
          </a:bodyPr>
          <a:lstStyle/>
          <a:p>
            <a:pPr algn="r"/>
            <a:fld id="{6E565BF0-DF3D-4119-989C-0AB0374503E0}" type="slidenum">
              <a:rPr lang="en-US" sz="1200">
                <a:solidFill>
                  <a:schemeClr val="tx2"/>
                </a:solidFill>
                <a:latin typeface="Franklin Gothic Book" pitchFamily="34" charset="0"/>
              </a:rPr>
              <a:pPr algn="r"/>
              <a:t>‹#›</a:t>
            </a:fld>
            <a:endParaRPr lang="en-US" sz="1200" dirty="0">
              <a:solidFill>
                <a:schemeClr val="tx2"/>
              </a:solidFill>
              <a:latin typeface="Franklin Gothic Book" pitchFamily="34" charset="0"/>
            </a:endParaRPr>
          </a:p>
        </p:txBody>
      </p:sp>
    </p:spTree>
  </p:cSld>
  <p:clrMap bg1="lt1" tx1="dk1" bg2="lt2" tx2="dk2" accent1="accent1" accent2="accent2" accent3="accent3" accent4="accent4" accent5="accent5" accent6="accent6" hlink="hlink" folHlink="folHlink"/>
  <p:sldLayoutIdLst>
    <p:sldLayoutId id="2147484376" r:id="rId1"/>
  </p:sldLayoutIdLst>
  <p:hf hdr="0" ftr="0" dt="0"/>
  <p:txStyles>
    <p:titleStyle>
      <a:lvl1pPr algn="l" rtl="0" eaLnBrk="1" fontAlgn="base" hangingPunct="1">
        <a:spcBef>
          <a:spcPct val="0"/>
        </a:spcBef>
        <a:spcAft>
          <a:spcPct val="0"/>
        </a:spcAft>
        <a:defRPr sz="3000" b="1" kern="1200">
          <a:solidFill>
            <a:schemeClr val="tx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3000" b="1">
          <a:solidFill>
            <a:schemeClr val="tx2"/>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3000" b="1">
          <a:solidFill>
            <a:schemeClr val="tx2"/>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3000" b="1">
          <a:solidFill>
            <a:schemeClr val="tx2"/>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3000" b="1">
          <a:solidFill>
            <a:schemeClr val="tx2"/>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1" fontAlgn="base" hangingPunct="1">
        <a:spcBef>
          <a:spcPct val="20000"/>
        </a:spcBef>
        <a:spcAft>
          <a:spcPct val="0"/>
        </a:spcAft>
        <a:buClr>
          <a:schemeClr val="tx2"/>
        </a:buClr>
        <a:buFont typeface="Arial" pitchFamily="34" charset="0"/>
        <a:buChar char="•"/>
        <a:defRPr sz="3000" kern="12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chemeClr val="tx2"/>
        </a:buClr>
        <a:buFont typeface="Wingdings" pitchFamily="2" charset="2"/>
        <a:buChar char="§"/>
        <a:defRPr sz="2800" kern="1200">
          <a:solidFill>
            <a:schemeClr val="tx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Clr>
          <a:schemeClr val="tx2"/>
        </a:buClr>
        <a:buFont typeface="Times New Roman" pitchFamily="18" charset="0"/>
        <a:buChar char="-"/>
        <a:defRPr sz="2400" kern="1200">
          <a:solidFill>
            <a:schemeClr val="tx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Clr>
          <a:schemeClr val="tx2"/>
        </a:buClr>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Clr>
          <a:srgbClr val="78A22F"/>
        </a:buClr>
        <a:buFont typeface="Arial"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553 NCII PPT Bkgs_Titl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13" y="0"/>
            <a:ext cx="9127773" cy="6858000"/>
          </a:xfrm>
          <a:prstGeom prst="rect">
            <a:avLst/>
          </a:prstGeom>
        </p:spPr>
      </p:pic>
      <p:sp>
        <p:nvSpPr>
          <p:cNvPr id="6147" name="Text Placeholder 2"/>
          <p:cNvSpPr>
            <a:spLocks noGrp="1"/>
          </p:cNvSpPr>
          <p:nvPr>
            <p:ph type="body" idx="1"/>
          </p:nvPr>
        </p:nvSpPr>
        <p:spPr bwMode="auto">
          <a:xfrm>
            <a:off x="1442356" y="1748692"/>
            <a:ext cx="7231361" cy="377092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text styles</a:t>
            </a:r>
          </a:p>
        </p:txBody>
      </p:sp>
      <p:sp>
        <p:nvSpPr>
          <p:cNvPr id="6" name="TextBox 5"/>
          <p:cNvSpPr txBox="1"/>
          <p:nvPr/>
        </p:nvSpPr>
        <p:spPr>
          <a:xfrm>
            <a:off x="7772400" y="6518275"/>
            <a:ext cx="1295400" cy="276225"/>
          </a:xfrm>
          <a:prstGeom prst="rect">
            <a:avLst/>
          </a:prstGeom>
          <a:noFill/>
        </p:spPr>
        <p:txBody>
          <a:bodyPr>
            <a:spAutoFit/>
          </a:bodyPr>
          <a:lstStyle/>
          <a:p>
            <a:pPr algn="r"/>
            <a:fld id="{6E565BF0-DF3D-4119-989C-0AB0374503E0}" type="slidenum">
              <a:rPr lang="en-US" sz="1200">
                <a:solidFill>
                  <a:schemeClr val="bg1"/>
                </a:solidFill>
                <a:latin typeface="Franklin Gothic Book" pitchFamily="34" charset="0"/>
              </a:rPr>
              <a:pPr algn="r"/>
              <a:t>‹#›</a:t>
            </a:fld>
            <a:endParaRPr lang="en-US" sz="1200" dirty="0">
              <a:solidFill>
                <a:schemeClr val="bg1"/>
              </a:solidFill>
              <a:latin typeface="Franklin Gothic Book" pitchFamily="34" charset="0"/>
            </a:endParaRPr>
          </a:p>
        </p:txBody>
      </p:sp>
      <p:sp>
        <p:nvSpPr>
          <p:cNvPr id="9" name="TextBox 8"/>
          <p:cNvSpPr txBox="1"/>
          <p:nvPr/>
        </p:nvSpPr>
        <p:spPr>
          <a:xfrm>
            <a:off x="7777576" y="6510751"/>
            <a:ext cx="1295400" cy="276225"/>
          </a:xfrm>
          <a:prstGeom prst="rect">
            <a:avLst/>
          </a:prstGeom>
          <a:noFill/>
        </p:spPr>
        <p:txBody>
          <a:bodyPr>
            <a:spAutoFit/>
          </a:bodyPr>
          <a:lstStyle/>
          <a:p>
            <a:pPr algn="r"/>
            <a:fld id="{6E565BF0-DF3D-4119-989C-0AB0374503E0}" type="slidenum">
              <a:rPr lang="en-US" sz="1200">
                <a:solidFill>
                  <a:schemeClr val="tx2"/>
                </a:solidFill>
                <a:latin typeface="Franklin Gothic Book" pitchFamily="34" charset="0"/>
              </a:rPr>
              <a:pPr algn="r"/>
              <a:t>‹#›</a:t>
            </a:fld>
            <a:endParaRPr lang="en-US" sz="1200" dirty="0">
              <a:solidFill>
                <a:schemeClr val="tx2"/>
              </a:solidFill>
              <a:latin typeface="Franklin Gothic Book" pitchFamily="34" charset="0"/>
            </a:endParaRPr>
          </a:p>
        </p:txBody>
      </p:sp>
    </p:spTree>
  </p:cSld>
  <p:clrMap bg1="lt1" tx1="dk1" bg2="lt2" tx2="dk2" accent1="accent1" accent2="accent2" accent3="accent3" accent4="accent4" accent5="accent5" accent6="accent6" hlink="hlink" folHlink="folHlink"/>
  <p:sldLayoutIdLst>
    <p:sldLayoutId id="2147484378" r:id="rId1"/>
  </p:sldLayoutIdLst>
  <p:hf hdr="0" ftr="0" dt="0"/>
  <p:txStyles>
    <p:titleStyle>
      <a:lvl1pPr algn="l" rtl="0" eaLnBrk="1" fontAlgn="base" hangingPunct="1">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1" fontAlgn="base" hangingPunct="1">
        <a:spcBef>
          <a:spcPct val="20000"/>
        </a:spcBef>
        <a:spcAft>
          <a:spcPct val="0"/>
        </a:spcAft>
        <a:buClr>
          <a:schemeClr val="tx2"/>
        </a:buClr>
        <a:buFont typeface="Arial" pitchFamily="34" charset="0"/>
        <a:defRPr sz="2400" kern="12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chemeClr val="tx2"/>
        </a:buClr>
        <a:buFont typeface="Wingdings" pitchFamily="2" charset="2"/>
        <a:defRPr sz="2400" kern="1200">
          <a:solidFill>
            <a:schemeClr val="tx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Clr>
          <a:schemeClr val="tx2"/>
        </a:buClr>
        <a:buFont typeface="Times New Roman" pitchFamily="18" charset="0"/>
        <a:defRPr sz="2400" kern="1200">
          <a:solidFill>
            <a:schemeClr val="tx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Clr>
          <a:schemeClr val="tx2"/>
        </a:buClr>
        <a:buFont typeface="Arial" pitchFamily="34" charset="0"/>
        <a:defRPr sz="2400" kern="1200">
          <a:solidFill>
            <a:schemeClr val="tx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Clr>
          <a:srgbClr val="78A22F"/>
        </a:buClr>
        <a:buFont typeface="Arial"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5" r:id="rId5"/>
    <p:sldLayoutId id="2147484386" r:id="rId6"/>
    <p:sldLayoutId id="2147484387" r:id="rId7"/>
    <p:sldLayoutId id="2147484388" r:id="rId8"/>
    <p:sldLayoutId id="2147484389" r:id="rId9"/>
    <p:sldLayoutId id="2147484398" r:id="rId10"/>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91"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9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95"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1" fontAlgn="base" hangingPunct="1">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789234" y="1034143"/>
            <a:ext cx="6267450" cy="155302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1757484" y="2828472"/>
            <a:ext cx="6064250" cy="267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Slide Number Placeholder 14"/>
          <p:cNvSpPr>
            <a:spLocks noGrp="1"/>
          </p:cNvSpPr>
          <p:nvPr>
            <p:ph type="sldNum" sz="quarter" idx="4"/>
          </p:nvPr>
        </p:nvSpPr>
        <p:spPr>
          <a:xfrm>
            <a:off x="152400" y="72390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9F9F9F"/>
                </a:solidFill>
                <a:latin typeface="Franklin Gothic Book" pitchFamily="34" charset="0"/>
              </a:defRPr>
            </a:lvl1pPr>
          </a:lstStyle>
          <a:p>
            <a:fld id="{4DBB3109-6B36-4C42-ABE5-993D6B0A452A}" type="slidenum">
              <a:rPr lang="en-US"/>
              <a:pPr/>
              <a:t>‹#›</a:t>
            </a:fld>
            <a:endParaRPr lang="en-US"/>
          </a:p>
        </p:txBody>
      </p:sp>
      <p:cxnSp>
        <p:nvCxnSpPr>
          <p:cNvPr id="9" name="Straight Connector 8"/>
          <p:cNvCxnSpPr/>
          <p:nvPr/>
        </p:nvCxnSpPr>
        <p:spPr>
          <a:xfrm>
            <a:off x="1770187" y="2701472"/>
            <a:ext cx="62611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2553 NCII PPT Bkgs_Divid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3"/>
            <a:ext cx="1088967" cy="6853844"/>
          </a:xfrm>
          <a:prstGeom prst="rect">
            <a:avLst/>
          </a:prstGeom>
        </p:spPr>
      </p:pic>
    </p:spTree>
  </p:cSld>
  <p:clrMap bg1="lt1" tx1="dk1" bg2="lt2" tx2="dk2" accent1="accent1" accent2="accent2" accent3="accent3" accent4="accent4" accent5="accent5" accent6="accent6" hlink="hlink" folHlink="folHlink"/>
  <p:sldLayoutIdLst>
    <p:sldLayoutId id="2147484341" r:id="rId1"/>
  </p:sldLayoutIdLst>
  <p:hf hdr="0" ftr="0" dt="0"/>
  <p:txStyles>
    <p:titleStyle>
      <a:lvl1pPr algn="l" rtl="0" eaLnBrk="0" fontAlgn="base" hangingPunct="0">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20000"/>
        </a:spcBef>
        <a:spcAft>
          <a:spcPct val="0"/>
        </a:spcAft>
        <a:buClr>
          <a:schemeClr val="tx2"/>
        </a:buClr>
        <a:buFont typeface="Arial" pitchFamily="34" charset="0"/>
        <a:defRPr sz="2400" kern="1200">
          <a:solidFill>
            <a:schemeClr val="tx1"/>
          </a:solidFill>
          <a:latin typeface="Arial" pitchFamily="34" charset="0"/>
          <a:ea typeface="ＭＳ Ｐゴシック" charset="0"/>
          <a:cs typeface="Arial" pitchFamily="34" charset="0"/>
        </a:defRPr>
      </a:lvl1pPr>
      <a:lvl2pPr marL="3175" indent="-3175" algn="l" rtl="0" eaLnBrk="0" fontAlgn="base" hangingPunct="0">
        <a:spcBef>
          <a:spcPct val="20000"/>
        </a:spcBef>
        <a:spcAft>
          <a:spcPct val="0"/>
        </a:spcAft>
        <a:buClr>
          <a:schemeClr val="tx2"/>
        </a:buClr>
        <a:buFont typeface="Wingdings" pitchFamily="2" charset="2"/>
        <a:defRPr sz="2000" kern="1200">
          <a:solidFill>
            <a:schemeClr val="tx1"/>
          </a:solidFill>
          <a:latin typeface="Arial" pitchFamily="34" charset="0"/>
          <a:ea typeface="Arial" charset="0"/>
          <a:cs typeface="Arial" pitchFamily="34" charset="0"/>
        </a:defRPr>
      </a:lvl2pPr>
      <a:lvl3pPr marL="3175" indent="-3175" algn="l" rtl="0" eaLnBrk="0" fontAlgn="base" hangingPunct="0">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3pPr>
      <a:lvl4pPr marL="3175" indent="-3175" algn="l" rtl="0" eaLnBrk="0" fontAlgn="base" hangingPunct="0">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97"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1562215" y="81940"/>
            <a:ext cx="7289551" cy="9826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4100" name="Text Placeholder 2"/>
          <p:cNvSpPr>
            <a:spLocks noGrp="1"/>
          </p:cNvSpPr>
          <p:nvPr>
            <p:ph type="body" idx="1"/>
          </p:nvPr>
        </p:nvSpPr>
        <p:spPr bwMode="auto">
          <a:xfrm>
            <a:off x="1562215" y="1336065"/>
            <a:ext cx="7333210" cy="4702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Slide Number Placeholder 15"/>
          <p:cNvSpPr>
            <a:spLocks noGrp="1"/>
          </p:cNvSpPr>
          <p:nvPr>
            <p:ph type="sldNum" sz="quarter" idx="4"/>
          </p:nvPr>
        </p:nvSpPr>
        <p:spPr>
          <a:xfrm>
            <a:off x="7010400" y="7239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29292"/>
                </a:solidFill>
              </a:defRPr>
            </a:lvl1pPr>
          </a:lstStyle>
          <a:p>
            <a:fld id="{C9050EB5-2D55-4DFB-AE68-E2EAFCAF9C7A}" type="slidenum">
              <a:rPr lang="en-US"/>
              <a:pPr/>
              <a:t>‹#›</a:t>
            </a:fld>
            <a:endParaRPr lang="en-US"/>
          </a:p>
        </p:txBody>
      </p:sp>
      <p:sp>
        <p:nvSpPr>
          <p:cNvPr id="18" name="TextBox 17"/>
          <p:cNvSpPr txBox="1"/>
          <p:nvPr/>
        </p:nvSpPr>
        <p:spPr>
          <a:xfrm>
            <a:off x="7772400" y="6518275"/>
            <a:ext cx="1295400" cy="276225"/>
          </a:xfrm>
          <a:prstGeom prst="rect">
            <a:avLst/>
          </a:prstGeom>
          <a:noFill/>
        </p:spPr>
        <p:txBody>
          <a:bodyPr>
            <a:spAutoFit/>
          </a:bodyPr>
          <a:lstStyle/>
          <a:p>
            <a:pPr algn="r"/>
            <a:fld id="{6E565BF0-DF3D-4119-989C-0AB0374503E0}" type="slidenum">
              <a:rPr lang="en-US" sz="1200">
                <a:solidFill>
                  <a:schemeClr val="bg1"/>
                </a:solidFill>
                <a:latin typeface="Franklin Gothic Book" pitchFamily="34" charset="0"/>
              </a:rPr>
              <a:pPr algn="r"/>
              <a:t>‹#›</a:t>
            </a:fld>
            <a:endParaRPr lang="en-US" sz="1200" dirty="0">
              <a:solidFill>
                <a:schemeClr val="bg1"/>
              </a:solidFill>
              <a:latin typeface="Franklin Gothic Book" pitchFamily="34" charset="0"/>
            </a:endParaRPr>
          </a:p>
        </p:txBody>
      </p:sp>
      <p:sp>
        <p:nvSpPr>
          <p:cNvPr id="9" name="TextBox 8"/>
          <p:cNvSpPr txBox="1"/>
          <p:nvPr/>
        </p:nvSpPr>
        <p:spPr>
          <a:xfrm>
            <a:off x="7777576" y="6510751"/>
            <a:ext cx="1295400" cy="276225"/>
          </a:xfrm>
          <a:prstGeom prst="rect">
            <a:avLst/>
          </a:prstGeom>
          <a:noFill/>
        </p:spPr>
        <p:txBody>
          <a:bodyPr>
            <a:spAutoFit/>
          </a:bodyPr>
          <a:lstStyle/>
          <a:p>
            <a:pPr algn="r"/>
            <a:fld id="{6E565BF0-DF3D-4119-989C-0AB0374503E0}" type="slidenum">
              <a:rPr lang="en-US" sz="1200">
                <a:solidFill>
                  <a:schemeClr val="tx2"/>
                </a:solidFill>
                <a:latin typeface="Franklin Gothic Book" pitchFamily="34" charset="0"/>
              </a:rPr>
              <a:pPr algn="r"/>
              <a:t>‹#›</a:t>
            </a:fld>
            <a:endParaRPr lang="en-US" sz="1200" dirty="0">
              <a:solidFill>
                <a:schemeClr val="tx2"/>
              </a:solidFill>
              <a:latin typeface="Franklin Gothic Book" pitchFamily="34" charset="0"/>
            </a:endParaRPr>
          </a:p>
        </p:txBody>
      </p:sp>
      <p:pic>
        <p:nvPicPr>
          <p:cNvPr id="2" name="Picture 1" descr="2553 NCII PPT Bkgs_Body.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088967" cy="6858000"/>
          </a:xfrm>
          <a:prstGeom prst="rect">
            <a:avLst/>
          </a:prstGeom>
        </p:spPr>
      </p:pic>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Lst>
  <p:hf hdr="0" ftr="0" dt="0"/>
  <p:txStyles>
    <p:titleStyle>
      <a:lvl1pPr algn="l" rtl="0" eaLnBrk="0" fontAlgn="base" hangingPunct="0">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0188" indent="-230188" algn="l" rtl="0" eaLnBrk="0" fontAlgn="base" hangingPunct="0">
        <a:spcBef>
          <a:spcPct val="20000"/>
        </a:spcBef>
        <a:spcAft>
          <a:spcPct val="0"/>
        </a:spcAft>
        <a:buClr>
          <a:schemeClr val="accent2"/>
        </a:buClr>
        <a:buFont typeface="Arial" pitchFamily="34" charset="0"/>
        <a:buChar char="•"/>
        <a:defRPr sz="2800" kern="1200">
          <a:solidFill>
            <a:schemeClr val="tx1"/>
          </a:solidFill>
          <a:latin typeface="Arial" pitchFamily="34" charset="0"/>
          <a:ea typeface="ＭＳ Ｐゴシック" charset="0"/>
          <a:cs typeface="Arial" pitchFamily="34" charset="0"/>
        </a:defRPr>
      </a:lvl1pPr>
      <a:lvl2pPr marL="682625" indent="-225425" algn="l" rtl="0" eaLnBrk="0" fontAlgn="base" hangingPunct="0">
        <a:spcBef>
          <a:spcPct val="20000"/>
        </a:spcBef>
        <a:spcAft>
          <a:spcPct val="0"/>
        </a:spcAft>
        <a:buClr>
          <a:schemeClr val="accent2"/>
        </a:buClr>
        <a:buFont typeface="Wingdings" pitchFamily="2" charset="2"/>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accent2"/>
        </a:buClr>
        <a:buFont typeface="Times New Roman" pitchFamily="18" charset="0"/>
        <a:buChar char="-"/>
        <a:defRPr sz="28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2"/>
        </a:buClr>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78A22F"/>
        </a:buClr>
        <a:buFont typeface="Arial"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242888" y="439738"/>
            <a:ext cx="8566150" cy="11064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6" name="Slide Number Placeholder 15"/>
          <p:cNvSpPr>
            <a:spLocks noGrp="1"/>
          </p:cNvSpPr>
          <p:nvPr>
            <p:ph type="sldNum" sz="quarter" idx="4"/>
          </p:nvPr>
        </p:nvSpPr>
        <p:spPr>
          <a:xfrm>
            <a:off x="7010400" y="7239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29292"/>
                </a:solidFill>
              </a:defRPr>
            </a:lvl1pPr>
          </a:lstStyle>
          <a:p>
            <a:fld id="{A3F4F489-70E8-4402-BA11-F1832A035F10}" type="slidenum">
              <a:rPr lang="en-US"/>
              <a:pPr/>
              <a:t>‹#›</a:t>
            </a:fld>
            <a:endParaRPr lang="en-US"/>
          </a:p>
        </p:txBody>
      </p:sp>
      <p:sp>
        <p:nvSpPr>
          <p:cNvPr id="5" name="TextBox 4"/>
          <p:cNvSpPr txBox="1"/>
          <p:nvPr/>
        </p:nvSpPr>
        <p:spPr>
          <a:xfrm>
            <a:off x="7772400" y="6518275"/>
            <a:ext cx="1295400" cy="276225"/>
          </a:xfrm>
          <a:prstGeom prst="rect">
            <a:avLst/>
          </a:prstGeom>
          <a:noFill/>
        </p:spPr>
        <p:txBody>
          <a:bodyPr>
            <a:spAutoFit/>
          </a:bodyPr>
          <a:lstStyle/>
          <a:p>
            <a:pPr algn="r"/>
            <a:fld id="{6E565BF0-DF3D-4119-989C-0AB0374503E0}" type="slidenum">
              <a:rPr lang="en-US" sz="1200">
                <a:solidFill>
                  <a:schemeClr val="tx2"/>
                </a:solidFill>
                <a:latin typeface="Franklin Gothic Book" pitchFamily="34" charset="0"/>
              </a:rPr>
              <a:pPr algn="r"/>
              <a:t>‹#›</a:t>
            </a:fld>
            <a:endParaRPr lang="en-US" sz="1200" dirty="0">
              <a:solidFill>
                <a:schemeClr val="tx2"/>
              </a:solidFill>
              <a:latin typeface="Franklin Gothic Book" pitchFamily="34" charset="0"/>
            </a:endParaRPr>
          </a:p>
        </p:txBody>
      </p:sp>
    </p:spTree>
  </p:cSld>
  <p:clrMap bg1="lt1" tx1="dk1" bg2="lt2" tx2="dk2" accent1="accent1" accent2="accent2" accent3="accent3" accent4="accent4" accent5="accent5" accent6="accent6" hlink="hlink" folHlink="folHlink"/>
  <p:sldLayoutIdLst>
    <p:sldLayoutId id="2147484337" r:id="rId1"/>
  </p:sldLayoutIdLst>
  <p:hf hdr="0" ftr="0" dt="0"/>
  <p:txStyles>
    <p:titleStyle>
      <a:lvl1pPr algn="l" rtl="0" eaLnBrk="0" fontAlgn="base" hangingPunct="0">
        <a:spcBef>
          <a:spcPct val="0"/>
        </a:spcBef>
        <a:spcAft>
          <a:spcPct val="0"/>
        </a:spcAft>
        <a:defRPr sz="30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20000"/>
        </a:spcBef>
        <a:spcAft>
          <a:spcPct val="0"/>
        </a:spcAft>
        <a:buClr>
          <a:schemeClr val="tx2"/>
        </a:buClr>
        <a:buFont typeface="Arial" pitchFamily="34" charset="0"/>
        <a:buChar char="•"/>
        <a:defRPr sz="30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Clr>
          <a:schemeClr val="tx2"/>
        </a:buClr>
        <a:buFont typeface="Wingdings" pitchFamily="2" charset="2"/>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2"/>
        </a:buClr>
        <a:buFont typeface="Times New Roman" pitchFamily="18"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2"/>
        </a:buClr>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78A22F"/>
        </a:buClr>
        <a:buFont typeface="Arial"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553 NCII PPT Bkgs_Titl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13" y="0"/>
            <a:ext cx="9127773" cy="6858000"/>
          </a:xfrm>
          <a:prstGeom prst="rect">
            <a:avLst/>
          </a:prstGeom>
        </p:spPr>
      </p:pic>
      <p:sp>
        <p:nvSpPr>
          <p:cNvPr id="6147" name="Text Placeholder 2"/>
          <p:cNvSpPr>
            <a:spLocks noGrp="1"/>
          </p:cNvSpPr>
          <p:nvPr>
            <p:ph type="body" idx="1"/>
          </p:nvPr>
        </p:nvSpPr>
        <p:spPr bwMode="auto">
          <a:xfrm>
            <a:off x="1442356" y="1748692"/>
            <a:ext cx="7231361" cy="377092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text styles</a:t>
            </a:r>
          </a:p>
        </p:txBody>
      </p:sp>
      <p:sp>
        <p:nvSpPr>
          <p:cNvPr id="6" name="TextBox 5"/>
          <p:cNvSpPr txBox="1"/>
          <p:nvPr/>
        </p:nvSpPr>
        <p:spPr>
          <a:xfrm>
            <a:off x="7772400" y="6518275"/>
            <a:ext cx="1295400" cy="276225"/>
          </a:xfrm>
          <a:prstGeom prst="rect">
            <a:avLst/>
          </a:prstGeom>
          <a:noFill/>
        </p:spPr>
        <p:txBody>
          <a:bodyPr>
            <a:spAutoFit/>
          </a:bodyPr>
          <a:lstStyle/>
          <a:p>
            <a:pPr algn="r"/>
            <a:fld id="{6E565BF0-DF3D-4119-989C-0AB0374503E0}" type="slidenum">
              <a:rPr lang="en-US" sz="1200">
                <a:solidFill>
                  <a:schemeClr val="bg1"/>
                </a:solidFill>
                <a:latin typeface="Franklin Gothic Book" pitchFamily="34" charset="0"/>
              </a:rPr>
              <a:pPr algn="r"/>
              <a:t>‹#›</a:t>
            </a:fld>
            <a:endParaRPr lang="en-US" sz="1200" dirty="0">
              <a:solidFill>
                <a:schemeClr val="bg1"/>
              </a:solidFill>
              <a:latin typeface="Franklin Gothic Book" pitchFamily="34" charset="0"/>
            </a:endParaRPr>
          </a:p>
        </p:txBody>
      </p:sp>
      <p:sp>
        <p:nvSpPr>
          <p:cNvPr id="9" name="TextBox 8"/>
          <p:cNvSpPr txBox="1"/>
          <p:nvPr/>
        </p:nvSpPr>
        <p:spPr>
          <a:xfrm>
            <a:off x="7777576" y="6510751"/>
            <a:ext cx="1295400" cy="276225"/>
          </a:xfrm>
          <a:prstGeom prst="rect">
            <a:avLst/>
          </a:prstGeom>
          <a:noFill/>
        </p:spPr>
        <p:txBody>
          <a:bodyPr>
            <a:spAutoFit/>
          </a:bodyPr>
          <a:lstStyle/>
          <a:p>
            <a:pPr algn="r"/>
            <a:fld id="{6E565BF0-DF3D-4119-989C-0AB0374503E0}" type="slidenum">
              <a:rPr lang="en-US" sz="1200">
                <a:solidFill>
                  <a:schemeClr val="tx2"/>
                </a:solidFill>
                <a:latin typeface="Franklin Gothic Book" pitchFamily="34" charset="0"/>
              </a:rPr>
              <a:pPr algn="r"/>
              <a:t>‹#›</a:t>
            </a:fld>
            <a:endParaRPr lang="en-US" sz="1200" dirty="0">
              <a:solidFill>
                <a:schemeClr val="tx2"/>
              </a:solidFill>
              <a:latin typeface="Franklin Gothic Book" pitchFamily="34" charset="0"/>
            </a:endParaRPr>
          </a:p>
        </p:txBody>
      </p:sp>
    </p:spTree>
  </p:cSld>
  <p:clrMap bg1="lt1" tx1="dk1" bg2="lt2" tx2="dk2" accent1="accent1" accent2="accent2" accent3="accent3" accent4="accent4" accent5="accent5" accent6="accent6" hlink="hlink" folHlink="folHlink"/>
  <p:sldLayoutIdLst>
    <p:sldLayoutId id="2147484338" r:id="rId1"/>
    <p:sldLayoutId id="2147484343" r:id="rId2"/>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20000"/>
        </a:spcBef>
        <a:spcAft>
          <a:spcPct val="0"/>
        </a:spcAft>
        <a:buClr>
          <a:schemeClr val="tx2"/>
        </a:buClr>
        <a:buFont typeface="Arial" pitchFamily="34" charset="0"/>
        <a:defRPr sz="24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Clr>
          <a:schemeClr val="tx2"/>
        </a:buClr>
        <a:buFont typeface="Wingdings" pitchFamily="2" charset="2"/>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2"/>
        </a:buClr>
        <a:buFont typeface="Times New Roman" pitchFamily="18" charset="0"/>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2"/>
        </a:buClr>
        <a:buFont typeface="Arial" pitchFamily="34" charset="0"/>
        <a:defRPr sz="24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78A22F"/>
        </a:buClr>
        <a:buFont typeface="Arial"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400" r:id="rId8"/>
    <p:sldLayoutId id="2147484401" r:id="rId9"/>
    <p:sldLayoutId id="2147484402" r:id="rId10"/>
    <p:sldLayoutId id="2147484403" r:id="rId11"/>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53" r:id="rId1"/>
    <p:sldLayoutId id="2147484404" r:id="rId2"/>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55"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57"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1" fontAlgn="base" hangingPunct="1">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8" Type="http://schemas.openxmlformats.org/officeDocument/2006/relationships/hyperlink" Target="https://www.cenmi.org/maps/michigan%E2%80%99s-integrated-technology-supports" TargetMode="External"/><Relationship Id="rId13" Type="http://schemas.openxmlformats.org/officeDocument/2006/relationships/hyperlink" Target="https://www.cenmi.org/maps/project-find-michigan" TargetMode="External"/><Relationship Id="rId3" Type="http://schemas.openxmlformats.org/officeDocument/2006/relationships/hyperlink" Target="https://www.cenmi.org/special-education-michigan/state-education-agency" TargetMode="External"/><Relationship Id="rId7" Type="http://schemas.openxmlformats.org/officeDocument/2006/relationships/hyperlink" Target="https://www.cenmi.org/maps/michigan-transition-outcomes-project" TargetMode="External"/><Relationship Id="rId12" Type="http://schemas.openxmlformats.org/officeDocument/2006/relationships/hyperlink" Target="https://www.cenmi.org/maps/michigan-alliance-families" TargetMode="External"/><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hyperlink" Target="https://www.cenmi.org/maps/continuous-improvement-and-monitoring-system" TargetMode="External"/><Relationship Id="rId11" Type="http://schemas.openxmlformats.org/officeDocument/2006/relationships/hyperlink" Target="https://www.cenmi.org/maps/michigan%E2%80%99s-integrated-mathematics-initiative" TargetMode="External"/><Relationship Id="rId5" Type="http://schemas.openxmlformats.org/officeDocument/2006/relationships/hyperlink" Target="https://www.cenmi.org/maps/center-educational-networking" TargetMode="External"/><Relationship Id="rId15" Type="http://schemas.openxmlformats.org/officeDocument/2006/relationships/hyperlink" Target="https://www.cenmi.org/maps/statewide-autism-resources-and-training" TargetMode="External"/><Relationship Id="rId10" Type="http://schemas.openxmlformats.org/officeDocument/2006/relationships/hyperlink" Target="https://www.cenmi.org/maps/michigan%E2%80%99s-integrated-behavior-and-learning-support-initiative" TargetMode="External"/><Relationship Id="rId4" Type="http://schemas.openxmlformats.org/officeDocument/2006/relationships/hyperlink" Target="https://www.cenmi.org/special-education-michigan/mandated-activities-projects-maps" TargetMode="External"/><Relationship Id="rId9" Type="http://schemas.openxmlformats.org/officeDocument/2006/relationships/hyperlink" Target="https://www.cenmi.org/maps/michigan-special-education-mediation-program" TargetMode="External"/><Relationship Id="rId14" Type="http://schemas.openxmlformats.org/officeDocument/2006/relationships/hyperlink" Target="https://www.cenmi.org/maps/reaching-and-teaching-struggling-learner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0.xml"/><Relationship Id="rId5" Type="http://schemas.openxmlformats.org/officeDocument/2006/relationships/image" Target="../media/image18.jpe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8" Type="http://schemas.openxmlformats.org/officeDocument/2006/relationships/hyperlink" Target="mailto:debra.jennings@spannj.org" TargetMode="External"/><Relationship Id="rId3" Type="http://schemas.openxmlformats.org/officeDocument/2006/relationships/hyperlink" Target="http://www.parentcenternetwork.org/parentcenterlisting.html" TargetMode="External"/><Relationship Id="rId7" Type="http://schemas.openxmlformats.org/officeDocument/2006/relationships/hyperlink" Target="http://www.hrfp.org" TargetMode="External"/><Relationship Id="rId2" Type="http://schemas.openxmlformats.org/officeDocument/2006/relationships/notesSlide" Target="../notesSlides/notesSlide57.xml"/><Relationship Id="rId1" Type="http://schemas.openxmlformats.org/officeDocument/2006/relationships/slideLayout" Target="../slideLayouts/slideLayout20.xml"/><Relationship Id="rId6" Type="http://schemas.openxmlformats.org/officeDocument/2006/relationships/hyperlink" Target="http://www.sedl.org/connections" TargetMode="External"/><Relationship Id="rId5" Type="http://schemas.openxmlformats.org/officeDocument/2006/relationships/hyperlink" Target="http://www.csos.jhu.edu/p2000" TargetMode="External"/><Relationship Id="rId4" Type="http://schemas.openxmlformats.org/officeDocument/2006/relationships/hyperlink" Target="http://www.ncld.org/"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3" Type="http://schemas.openxmlformats.org/officeDocument/2006/relationships/hyperlink" Target="http://www.intensiveintervention.org/sites/default/files/DBI%20a%20Framework%20for%20Intensive%20Intervention.pdf" TargetMode="External"/><Relationship Id="rId2" Type="http://schemas.openxmlformats.org/officeDocument/2006/relationships/notesSlide" Target="../notesSlides/notesSlide60.xml"/><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2875" y="2174875"/>
            <a:ext cx="7024688" cy="876300"/>
          </a:xfrm>
        </p:spPr>
        <p:txBody>
          <a:bodyPr>
            <a:normAutofit fontScale="90000"/>
          </a:bodyPr>
          <a:lstStyle/>
          <a:p>
            <a:pPr algn="ctr" eaLnBrk="1" hangingPunct="1">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000" dirty="0" smtClean="0">
                <a:solidFill>
                  <a:schemeClr val="bg1"/>
                </a:solidFill>
              </a:rPr>
              <a:t>Welcome to the National Center on Intensive Intervention webinar!</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401763" y="2519363"/>
            <a:ext cx="7035800" cy="861774"/>
          </a:xfrm>
        </p:spPr>
        <p:txBody>
          <a:bodyPr/>
          <a:lstStyle/>
          <a:p>
            <a:pPr algn="ctr" eaLnBrk="1" hangingPunct="1">
              <a:defRPr/>
            </a:pPr>
            <a:r>
              <a:rPr lang="en-US" sz="2800" b="0" dirty="0" smtClean="0">
                <a:solidFill>
                  <a:schemeClr val="bg1"/>
                </a:solidFill>
              </a:rPr>
              <a:t>Our presentation will begin at 3:00pm Eastern Time.</a:t>
            </a:r>
            <a:endParaRPr lang="en-US" sz="2800" b="0" dirty="0">
              <a:solidFill>
                <a:schemeClr val="bg1"/>
              </a:solidFill>
            </a:endParaRPr>
          </a:p>
        </p:txBody>
      </p:sp>
      <p:sp>
        <p:nvSpPr>
          <p:cNvPr id="4" name="Text Placeholder 3"/>
          <p:cNvSpPr>
            <a:spLocks noGrp="1"/>
          </p:cNvSpPr>
          <p:nvPr>
            <p:ph type="body" sz="quarter" idx="12"/>
          </p:nvPr>
        </p:nvSpPr>
        <p:spPr>
          <a:xfrm>
            <a:off x="1401434" y="3531477"/>
            <a:ext cx="7035800" cy="1834322"/>
          </a:xfrm>
        </p:spPr>
        <p:txBody>
          <a:bodyPr/>
          <a:lstStyle/>
          <a:p>
            <a:pPr marL="0" indent="0" eaLnBrk="1" hangingPunct="1"/>
            <a:r>
              <a:rPr lang="en-US" sz="1800" dirty="0" smtClean="0">
                <a:solidFill>
                  <a:schemeClr val="bg1"/>
                </a:solidFill>
                <a:ea typeface="ＭＳ Ｐゴシック" pitchFamily="34" charset="-128"/>
                <a:cs typeface="Arial" charset="0"/>
              </a:rPr>
              <a:t>To access the audio portion of this presentation on your phone, dial: </a:t>
            </a:r>
            <a:r>
              <a:rPr lang="en-US" sz="1800" b="1" dirty="0" smtClean="0">
                <a:solidFill>
                  <a:schemeClr val="bg1"/>
                </a:solidFill>
                <a:ea typeface="ＭＳ Ｐゴシック" pitchFamily="34" charset="-128"/>
                <a:cs typeface="Arial" charset="0"/>
              </a:rPr>
              <a:t>1-866-244-8528</a:t>
            </a:r>
            <a:r>
              <a:rPr lang="en-US" sz="1800" dirty="0" smtClean="0">
                <a:solidFill>
                  <a:schemeClr val="bg1"/>
                </a:solidFill>
                <a:ea typeface="ＭＳ Ｐゴシック" pitchFamily="34" charset="-128"/>
                <a:cs typeface="Arial" charset="0"/>
              </a:rPr>
              <a:t/>
            </a:r>
            <a:br>
              <a:rPr lang="en-US" sz="1800" dirty="0" smtClean="0">
                <a:solidFill>
                  <a:schemeClr val="bg1"/>
                </a:solidFill>
                <a:ea typeface="ＭＳ Ｐゴシック" pitchFamily="34" charset="-128"/>
                <a:cs typeface="Arial" charset="0"/>
              </a:rPr>
            </a:br>
            <a:r>
              <a:rPr lang="en-US" sz="1800" dirty="0" smtClean="0">
                <a:solidFill>
                  <a:schemeClr val="bg1"/>
                </a:solidFill>
                <a:ea typeface="ＭＳ Ｐゴシック" pitchFamily="34" charset="-128"/>
                <a:cs typeface="Arial" charset="0"/>
              </a:rPr>
              <a:t>When prompted, enter participant code: </a:t>
            </a:r>
            <a:r>
              <a:rPr lang="en-US" sz="1800" b="1" dirty="0" smtClean="0">
                <a:solidFill>
                  <a:schemeClr val="bg1"/>
                </a:solidFill>
                <a:ea typeface="ＭＳ Ｐゴシック" pitchFamily="34" charset="-128"/>
                <a:cs typeface="Arial" charset="0"/>
              </a:rPr>
              <a:t>117937</a:t>
            </a:r>
          </a:p>
          <a:p>
            <a:pPr marL="0" indent="0" eaLnBrk="1" hangingPunct="1"/>
            <a:endParaRPr lang="en-US" sz="1800" dirty="0" smtClean="0">
              <a:solidFill>
                <a:schemeClr val="bg1"/>
              </a:solidFill>
              <a:ea typeface="ＭＳ Ｐゴシック" pitchFamily="34" charset="-128"/>
              <a:cs typeface="Arial" charset="0"/>
            </a:endParaRPr>
          </a:p>
          <a:p>
            <a:pPr marL="0" indent="0" eaLnBrk="1" hangingPunct="1"/>
            <a:r>
              <a:rPr lang="en-US" sz="1800" dirty="0" smtClean="0">
                <a:solidFill>
                  <a:schemeClr val="bg1"/>
                </a:solidFill>
                <a:ea typeface="ＭＳ Ｐゴシック" pitchFamily="34" charset="-128"/>
                <a:cs typeface="Arial" charset="0"/>
              </a:rPr>
              <a:t>Your phone line will be muted.  Please type questions into the chat box located on your screen. </a:t>
            </a:r>
          </a:p>
        </p:txBody>
      </p:sp>
    </p:spTree>
    <p:extLst>
      <p:ext uri="{BB962C8B-B14F-4D97-AF65-F5344CB8AC3E}">
        <p14:creationId xmlns:p14="http://schemas.microsoft.com/office/powerpoint/2010/main" val="995311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Finding: </a:t>
            </a:r>
            <a:r>
              <a:rPr lang="en-US" b="1" dirty="0"/>
              <a:t>Meaningful engagement and involvement of families in decisions about program planning was important for supporting implementation of intensive intervention.</a:t>
            </a:r>
          </a:p>
          <a:p>
            <a:pPr lvl="1"/>
            <a:r>
              <a:rPr lang="en-US" sz="2400" dirty="0" smtClean="0"/>
              <a:t>Regular and systematic communication with families</a:t>
            </a:r>
          </a:p>
          <a:p>
            <a:pPr lvl="1"/>
            <a:r>
              <a:rPr lang="en-US" sz="2400" dirty="0" smtClean="0"/>
              <a:t>Address home life challenges</a:t>
            </a:r>
            <a:endParaRPr lang="en-US" sz="2400" dirty="0"/>
          </a:p>
        </p:txBody>
      </p:sp>
      <p:sp>
        <p:nvSpPr>
          <p:cNvPr id="3" name="Title 2"/>
          <p:cNvSpPr>
            <a:spLocks noGrp="1"/>
          </p:cNvSpPr>
          <p:nvPr>
            <p:ph type="title"/>
          </p:nvPr>
        </p:nvSpPr>
        <p:spPr/>
        <p:txBody>
          <a:bodyPr/>
          <a:lstStyle/>
          <a:p>
            <a:r>
              <a:rPr lang="en-US" dirty="0" smtClean="0"/>
              <a:t>Lessons Learned from our Knowledge Development Sites</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pPr/>
              <a:t>10</a:t>
            </a:fld>
            <a:endParaRPr lang="en-US" dirty="0"/>
          </a:p>
        </p:txBody>
      </p:sp>
    </p:spTree>
    <p:extLst>
      <p:ext uri="{BB962C8B-B14F-4D97-AF65-F5344CB8AC3E}">
        <p14:creationId xmlns:p14="http://schemas.microsoft.com/office/powerpoint/2010/main" val="239889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smtClean="0"/>
              <a:t>Parent Involvement in Grand Haven Area Public Schools</a:t>
            </a:r>
            <a:endParaRPr lang="en-US" dirty="0"/>
          </a:p>
        </p:txBody>
      </p:sp>
      <p:sp>
        <p:nvSpPr>
          <p:cNvPr id="3" name="Content Placeholder 2"/>
          <p:cNvSpPr>
            <a:spLocks noGrp="1"/>
          </p:cNvSpPr>
          <p:nvPr>
            <p:ph idx="1"/>
          </p:nvPr>
        </p:nvSpPr>
        <p:spPr/>
        <p:txBody>
          <a:bodyPr/>
          <a:lstStyle/>
          <a:p>
            <a:r>
              <a:rPr lang="en-US" dirty="0" smtClean="0"/>
              <a:t>Kate Augustyn</a:t>
            </a:r>
          </a:p>
          <a:p>
            <a:endParaRPr lang="en-US" dirty="0"/>
          </a:p>
        </p:txBody>
      </p:sp>
    </p:spTree>
    <p:extLst>
      <p:ext uri="{BB962C8B-B14F-4D97-AF65-F5344CB8AC3E}">
        <p14:creationId xmlns:p14="http://schemas.microsoft.com/office/powerpoint/2010/main" val="66101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Involvement in MTSS</a:t>
            </a:r>
            <a:endParaRPr lang="en-US" dirty="0"/>
          </a:p>
        </p:txBody>
      </p:sp>
      <p:sp>
        <p:nvSpPr>
          <p:cNvPr id="3" name="Content Placeholder 2"/>
          <p:cNvSpPr>
            <a:spLocks noGrp="1"/>
          </p:cNvSpPr>
          <p:nvPr>
            <p:ph idx="1"/>
          </p:nvPr>
        </p:nvSpPr>
        <p:spPr/>
        <p:txBody>
          <a:bodyPr/>
          <a:lstStyle/>
          <a:p>
            <a:r>
              <a:rPr lang="en-US" dirty="0" smtClean="0"/>
              <a:t>Each of the elementary schools in Grand Haven has a different way to incorporate parents into their MTSS system.  </a:t>
            </a:r>
          </a:p>
          <a:p>
            <a:r>
              <a:rPr lang="en-US" dirty="0" smtClean="0"/>
              <a:t>These presentations and or meetings are often based on the character of the school and the mindset of the administrator and the building teams.</a:t>
            </a:r>
          </a:p>
        </p:txBody>
      </p:sp>
    </p:spTree>
    <p:extLst>
      <p:ext uri="{BB962C8B-B14F-4D97-AF65-F5344CB8AC3E}">
        <p14:creationId xmlns:p14="http://schemas.microsoft.com/office/powerpoint/2010/main" val="657611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Involvement in 5/6 Building</a:t>
            </a:r>
            <a:endParaRPr lang="en-US" dirty="0"/>
          </a:p>
        </p:txBody>
      </p:sp>
      <p:sp>
        <p:nvSpPr>
          <p:cNvPr id="3" name="Content Placeholder 2"/>
          <p:cNvSpPr>
            <a:spLocks noGrp="1"/>
          </p:cNvSpPr>
          <p:nvPr>
            <p:ph idx="1"/>
          </p:nvPr>
        </p:nvSpPr>
        <p:spPr/>
        <p:txBody>
          <a:bodyPr/>
          <a:lstStyle/>
          <a:p>
            <a:r>
              <a:rPr lang="en-US" dirty="0" smtClean="0"/>
              <a:t>Based on the premise of Parent Connect and are interactive</a:t>
            </a:r>
          </a:p>
          <a:p>
            <a:r>
              <a:rPr lang="en-US" dirty="0" smtClean="0"/>
              <a:t>Team members present curriculum overview and then work with parents to help them understand the curriculum and how to work with their students at home</a:t>
            </a:r>
          </a:p>
          <a:p>
            <a:r>
              <a:rPr lang="en-US" dirty="0" smtClean="0"/>
              <a:t>The system is based on a positive model</a:t>
            </a:r>
          </a:p>
          <a:p>
            <a:r>
              <a:rPr lang="en-US" dirty="0" smtClean="0"/>
              <a:t>Child care is provided</a:t>
            </a:r>
            <a:endParaRPr lang="en-US" dirty="0"/>
          </a:p>
          <a:p>
            <a:r>
              <a:rPr lang="en-US" dirty="0"/>
              <a:t>T</a:t>
            </a:r>
            <a:r>
              <a:rPr lang="en-US" dirty="0" smtClean="0"/>
              <a:t>reats and prizes are available</a:t>
            </a:r>
            <a:endParaRPr lang="en-US" dirty="0"/>
          </a:p>
        </p:txBody>
      </p:sp>
    </p:spTree>
    <p:extLst>
      <p:ext uri="{BB962C8B-B14F-4D97-AF65-F5344CB8AC3E}">
        <p14:creationId xmlns:p14="http://schemas.microsoft.com/office/powerpoint/2010/main" val="52320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Involvement in 7/8 Building</a:t>
            </a:r>
            <a:endParaRPr lang="en-US" dirty="0"/>
          </a:p>
        </p:txBody>
      </p:sp>
      <p:sp>
        <p:nvSpPr>
          <p:cNvPr id="3" name="Content Placeholder 2"/>
          <p:cNvSpPr>
            <a:spLocks noGrp="1"/>
          </p:cNvSpPr>
          <p:nvPr>
            <p:ph idx="1"/>
          </p:nvPr>
        </p:nvSpPr>
        <p:spPr/>
        <p:txBody>
          <a:bodyPr/>
          <a:lstStyle/>
          <a:p>
            <a:r>
              <a:rPr lang="en-US" dirty="0" smtClean="0"/>
              <a:t>Team presents MTSS model and intervention model at orientation</a:t>
            </a:r>
          </a:p>
          <a:p>
            <a:r>
              <a:rPr lang="en-US" dirty="0" smtClean="0"/>
              <a:t>Team works individually with parents to explain how they incorporate students into groups for both academic and social interventions when needed </a:t>
            </a:r>
          </a:p>
          <a:p>
            <a:r>
              <a:rPr lang="en-US" dirty="0" smtClean="0"/>
              <a:t>Parents are encouraged to visit and ask questions about groups</a:t>
            </a:r>
            <a:endParaRPr lang="en-US" dirty="0"/>
          </a:p>
        </p:txBody>
      </p:sp>
    </p:spTree>
    <p:extLst>
      <p:ext uri="{BB962C8B-B14F-4D97-AF65-F5344CB8AC3E}">
        <p14:creationId xmlns:p14="http://schemas.microsoft.com/office/powerpoint/2010/main" val="2753004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District Commitment to Including </a:t>
            </a:r>
            <a:r>
              <a:rPr lang="en-US" dirty="0"/>
              <a:t>P</a:t>
            </a:r>
            <a:r>
              <a:rPr lang="en-US" dirty="0" smtClean="0"/>
              <a:t>arents and Community</a:t>
            </a:r>
            <a:endParaRPr lang="en-US" dirty="0"/>
          </a:p>
        </p:txBody>
      </p:sp>
      <p:sp>
        <p:nvSpPr>
          <p:cNvPr id="3" name="Content Placeholder 2"/>
          <p:cNvSpPr>
            <a:spLocks noGrp="1"/>
          </p:cNvSpPr>
          <p:nvPr>
            <p:ph idx="1"/>
          </p:nvPr>
        </p:nvSpPr>
        <p:spPr/>
        <p:txBody>
          <a:bodyPr/>
          <a:lstStyle/>
          <a:p>
            <a:r>
              <a:rPr lang="en-US" dirty="0" smtClean="0"/>
              <a:t>District has been involved with the MTSS model since 2008 when our seven elementary buildings joined the </a:t>
            </a:r>
            <a:r>
              <a:rPr lang="en-US" dirty="0" err="1" smtClean="0"/>
              <a:t>MiBLSi</a:t>
            </a:r>
            <a:r>
              <a:rPr lang="en-US" dirty="0" smtClean="0"/>
              <a:t> project</a:t>
            </a:r>
          </a:p>
          <a:p>
            <a:r>
              <a:rPr lang="en-US" dirty="0"/>
              <a:t>E</a:t>
            </a:r>
            <a:r>
              <a:rPr lang="en-US" dirty="0" smtClean="0"/>
              <a:t>stablished a </a:t>
            </a:r>
            <a:r>
              <a:rPr lang="en-US" dirty="0" err="1" smtClean="0"/>
              <a:t>MiBLSI</a:t>
            </a:r>
            <a:r>
              <a:rPr lang="en-US" dirty="0" smtClean="0"/>
              <a:t> Leadership Team made up of parents, community members, school staff and administrators</a:t>
            </a:r>
          </a:p>
          <a:p>
            <a:r>
              <a:rPr lang="en-US" dirty="0" smtClean="0"/>
              <a:t>Team meets 3 times per year to review current trends in MTSS within the district</a:t>
            </a:r>
            <a:endParaRPr lang="en-US" dirty="0"/>
          </a:p>
        </p:txBody>
      </p:sp>
    </p:spTree>
    <p:extLst>
      <p:ext uri="{BB962C8B-B14F-4D97-AF65-F5344CB8AC3E}">
        <p14:creationId xmlns:p14="http://schemas.microsoft.com/office/powerpoint/2010/main" val="280876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MTSS to the Community</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a:t>W</a:t>
            </a:r>
            <a:r>
              <a:rPr lang="en-US" sz="2800" dirty="0" smtClean="0"/>
              <a:t>ork with </a:t>
            </a:r>
            <a:r>
              <a:rPr lang="en-US" sz="2800" dirty="0" err="1" smtClean="0"/>
              <a:t>MiBLSi</a:t>
            </a:r>
            <a:r>
              <a:rPr lang="en-US" sz="2800" dirty="0" smtClean="0"/>
              <a:t> Leadership Team</a:t>
            </a:r>
            <a:r>
              <a:rPr lang="en-US" sz="2800" dirty="0"/>
              <a:t> </a:t>
            </a:r>
            <a:r>
              <a:rPr lang="en-US" sz="2800" dirty="0" smtClean="0"/>
              <a:t>has helped parents and students in the following ways:</a:t>
            </a:r>
          </a:p>
          <a:p>
            <a:pPr lvl="1">
              <a:buFontTx/>
              <a:buChar char="-"/>
            </a:pPr>
            <a:r>
              <a:rPr lang="en-US" sz="2600" dirty="0" smtClean="0"/>
              <a:t>The Multi-agency Team</a:t>
            </a:r>
          </a:p>
          <a:p>
            <a:pPr lvl="1">
              <a:buFontTx/>
              <a:buChar char="-"/>
            </a:pPr>
            <a:r>
              <a:rPr lang="en-US" sz="2600" dirty="0" smtClean="0"/>
              <a:t>Mentoring Programs that encourage individual work with students and incorporating parents when possible</a:t>
            </a:r>
          </a:p>
          <a:p>
            <a:pPr marL="230187" lvl="1" indent="0">
              <a:buNone/>
            </a:pPr>
            <a:r>
              <a:rPr lang="en-US" sz="2600" dirty="0"/>
              <a:t> </a:t>
            </a:r>
            <a:r>
              <a:rPr lang="en-US" sz="2600" dirty="0" smtClean="0"/>
              <a:t>     a. Central School</a:t>
            </a:r>
          </a:p>
          <a:p>
            <a:pPr marL="230187" lvl="1" indent="0">
              <a:buNone/>
            </a:pPr>
            <a:r>
              <a:rPr lang="en-US" sz="2600" dirty="0"/>
              <a:t> </a:t>
            </a:r>
            <a:r>
              <a:rPr lang="en-US" sz="2600" dirty="0" smtClean="0"/>
              <a:t>     b. 5/6 Kids Hope Project</a:t>
            </a:r>
          </a:p>
          <a:p>
            <a:r>
              <a:rPr lang="en-US" sz="2600" dirty="0"/>
              <a:t>C</a:t>
            </a:r>
            <a:r>
              <a:rPr lang="en-US" sz="2600" dirty="0" smtClean="0"/>
              <a:t>ontinue to work with district schools K-8 to sustain and ensure fidelity </a:t>
            </a:r>
          </a:p>
          <a:p>
            <a:r>
              <a:rPr lang="en-US" sz="2600" dirty="0"/>
              <a:t>I</a:t>
            </a:r>
            <a:r>
              <a:rPr lang="en-US" sz="2600" dirty="0" smtClean="0"/>
              <a:t>ncorporate parents by increasing participation and awareness in our programs and interventions</a:t>
            </a:r>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3432564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Families with the Greatest Need</a:t>
            </a:r>
            <a:endParaRPr lang="en-US" dirty="0"/>
          </a:p>
        </p:txBody>
      </p:sp>
      <p:sp>
        <p:nvSpPr>
          <p:cNvPr id="3" name="Content Placeholder 2"/>
          <p:cNvSpPr>
            <a:spLocks noGrp="1"/>
          </p:cNvSpPr>
          <p:nvPr>
            <p:ph idx="1"/>
          </p:nvPr>
        </p:nvSpPr>
        <p:spPr/>
        <p:txBody>
          <a:bodyPr>
            <a:normAutofit lnSpcReduction="10000"/>
          </a:bodyPr>
          <a:lstStyle/>
          <a:p>
            <a:r>
              <a:rPr lang="en-US" dirty="0" smtClean="0"/>
              <a:t>MAT team (monthly)</a:t>
            </a:r>
          </a:p>
          <a:p>
            <a:r>
              <a:rPr lang="en-US" dirty="0" smtClean="0"/>
              <a:t>Backpack give away in the </a:t>
            </a:r>
            <a:r>
              <a:rPr lang="en-US" smtClean="0"/>
              <a:t>fall </a:t>
            </a:r>
            <a:endParaRPr lang="en-US" dirty="0" smtClean="0"/>
          </a:p>
          <a:p>
            <a:r>
              <a:rPr lang="en-US" dirty="0" smtClean="0"/>
              <a:t>Play and Learn for preschool (quarterly)</a:t>
            </a:r>
          </a:p>
          <a:p>
            <a:r>
              <a:rPr lang="en-US" dirty="0" smtClean="0"/>
              <a:t>ECSE parent nights (child care provided)</a:t>
            </a:r>
          </a:p>
          <a:p>
            <a:pPr marL="0" indent="0">
              <a:buNone/>
            </a:pPr>
            <a:r>
              <a:rPr lang="en-US" dirty="0"/>
              <a:t> </a:t>
            </a:r>
            <a:r>
              <a:rPr lang="en-US" dirty="0" smtClean="0"/>
              <a:t>    a. Curriculum</a:t>
            </a:r>
          </a:p>
          <a:p>
            <a:pPr marL="0" indent="0">
              <a:buNone/>
            </a:pPr>
            <a:r>
              <a:rPr lang="en-US" dirty="0"/>
              <a:t> </a:t>
            </a:r>
            <a:r>
              <a:rPr lang="en-US" dirty="0" smtClean="0"/>
              <a:t>    b. Behavior</a:t>
            </a:r>
          </a:p>
          <a:p>
            <a:pPr marL="0" indent="0">
              <a:buNone/>
            </a:pPr>
            <a:r>
              <a:rPr lang="en-US" dirty="0"/>
              <a:t> </a:t>
            </a:r>
            <a:r>
              <a:rPr lang="en-US" dirty="0" smtClean="0"/>
              <a:t>    c.  OT/PT</a:t>
            </a:r>
          </a:p>
          <a:p>
            <a:pPr marL="0" indent="0">
              <a:buNone/>
            </a:pPr>
            <a:r>
              <a:rPr lang="en-US" dirty="0" smtClean="0"/>
              <a:t>     d. Speech needs</a:t>
            </a:r>
          </a:p>
          <a:p>
            <a:pPr marL="0" indent="0">
              <a:buNone/>
            </a:pPr>
            <a:r>
              <a:rPr lang="en-US" dirty="0"/>
              <a:t> </a:t>
            </a:r>
            <a:r>
              <a:rPr lang="en-US" dirty="0" smtClean="0"/>
              <a:t>    e. Summer ideas </a:t>
            </a:r>
          </a:p>
        </p:txBody>
      </p:sp>
    </p:spTree>
    <p:extLst>
      <p:ext uri="{BB962C8B-B14F-4D97-AF65-F5344CB8AC3E}">
        <p14:creationId xmlns:p14="http://schemas.microsoft.com/office/powerpoint/2010/main" val="1298540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7388" y="3771543"/>
            <a:ext cx="8229600" cy="707886"/>
          </a:xfrm>
        </p:spPr>
        <p:txBody>
          <a:bodyPr/>
          <a:lstStyle/>
          <a:p>
            <a:pPr eaLnBrk="1" hangingPunct="1"/>
            <a:r>
              <a:rPr lang="en-US" sz="4000" dirty="0" smtClean="0"/>
              <a:t>Who We Are And</a:t>
            </a:r>
            <a:r>
              <a:rPr lang="en-US" sz="4000" dirty="0"/>
              <a:t> </a:t>
            </a:r>
            <a:r>
              <a:rPr lang="en-US" sz="4000" dirty="0" smtClean="0"/>
              <a:t>What We Do</a:t>
            </a:r>
          </a:p>
        </p:txBody>
      </p:sp>
      <p:sp>
        <p:nvSpPr>
          <p:cNvPr id="2" name="Content Placeholder 1"/>
          <p:cNvSpPr>
            <a:spLocks noGrp="1"/>
          </p:cNvSpPr>
          <p:nvPr>
            <p:ph idx="1"/>
          </p:nvPr>
        </p:nvSpPr>
        <p:spPr/>
        <p:txBody>
          <a:bodyPr/>
          <a:lstStyle/>
          <a:p>
            <a:r>
              <a:rPr lang="en-US" dirty="0" smtClean="0"/>
              <a:t>Kelly Orginski</a:t>
            </a:r>
            <a:endParaRPr lang="en-US" dirty="0"/>
          </a:p>
        </p:txBody>
      </p:sp>
      <p:sp>
        <p:nvSpPr>
          <p:cNvPr id="3" name="Rectangle 6"/>
          <p:cNvSpPr>
            <a:spLocks noGrp="1" noChangeArrowheads="1"/>
          </p:cNvSpPr>
          <p:nvPr>
            <p:ph type="sldNum" sz="quarter" idx="12"/>
          </p:nvPr>
        </p:nvSpPr>
        <p:spPr/>
        <p:txBody>
          <a:bodyPr/>
          <a:lstStyle/>
          <a:p>
            <a:pPr>
              <a:defRPr/>
            </a:pPr>
            <a:fld id="{CE3E9C5D-A525-457C-9C8B-93C5FDCF4C91}" type="slidenum">
              <a:rPr lang="en-US"/>
              <a:pPr>
                <a:defRPr/>
              </a:pPr>
              <a:t>18</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108" t="24315" r="31166" b="58391"/>
          <a:stretch/>
        </p:blipFill>
        <p:spPr bwMode="auto">
          <a:xfrm>
            <a:off x="2438400" y="1066800"/>
            <a:ext cx="4407084" cy="154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614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smtClean="0"/>
              <a:t>An Evidence Based Model – Standards of Practice</a:t>
            </a:r>
          </a:p>
        </p:txBody>
      </p:sp>
      <p:sp>
        <p:nvSpPr>
          <p:cNvPr id="7171" name="Content Placeholder 2"/>
          <p:cNvSpPr>
            <a:spLocks noGrp="1"/>
          </p:cNvSpPr>
          <p:nvPr>
            <p:ph idx="1"/>
          </p:nvPr>
        </p:nvSpPr>
        <p:spPr/>
        <p:txBody>
          <a:bodyPr/>
          <a:lstStyle/>
          <a:p>
            <a:r>
              <a:rPr lang="en-US" smtClean="0"/>
              <a:t>Adult Learning Standards</a:t>
            </a:r>
          </a:p>
          <a:p>
            <a:r>
              <a:rPr lang="en-US" smtClean="0"/>
              <a:t>Epstien – 6 Types of  Parent Involvement</a:t>
            </a:r>
          </a:p>
          <a:p>
            <a:r>
              <a:rPr lang="en-US" smtClean="0"/>
              <a:t>PTA  National Standards of Parent Involvement</a:t>
            </a:r>
          </a:p>
          <a:p>
            <a:r>
              <a:rPr lang="en-US" smtClean="0"/>
              <a:t>Mentoring Standards</a:t>
            </a:r>
          </a:p>
          <a:p>
            <a:r>
              <a:rPr lang="en-US" smtClean="0"/>
              <a:t>Community Asset Mapping</a:t>
            </a:r>
          </a:p>
        </p:txBody>
      </p:sp>
      <p:sp>
        <p:nvSpPr>
          <p:cNvPr id="4" name="Slide Number Placeholder 3"/>
          <p:cNvSpPr>
            <a:spLocks noGrp="1"/>
          </p:cNvSpPr>
          <p:nvPr>
            <p:ph type="sldNum" sz="quarter" idx="12"/>
          </p:nvPr>
        </p:nvSpPr>
        <p:spPr/>
        <p:txBody>
          <a:bodyPr/>
          <a:lstStyle/>
          <a:p>
            <a:pPr>
              <a:defRPr/>
            </a:pPr>
            <a:fld id="{70F4D5CA-F4B7-4931-BDF4-589FA26C1D75}" type="slidenum">
              <a:rPr lang="en-US" smtClean="0"/>
              <a:pPr>
                <a:defRPr/>
              </a:pPr>
              <a:t>19</a:t>
            </a:fld>
            <a:endParaRPr lang="en-US"/>
          </a:p>
        </p:txBody>
      </p:sp>
    </p:spTree>
    <p:extLst>
      <p:ext uri="{BB962C8B-B14F-4D97-AF65-F5344CB8AC3E}">
        <p14:creationId xmlns:p14="http://schemas.microsoft.com/office/powerpoint/2010/main" val="4098509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ChangeArrowheads="1"/>
          </p:cNvSpPr>
          <p:nvPr/>
        </p:nvSpPr>
        <p:spPr bwMode="auto">
          <a:xfrm>
            <a:off x="4892675" y="638175"/>
            <a:ext cx="184150" cy="457200"/>
          </a:xfrm>
          <a:prstGeom prst="rect">
            <a:avLst/>
          </a:prstGeom>
          <a:noFill/>
          <a:ln w="9525">
            <a:noFill/>
            <a:miter lim="800000"/>
            <a:headEnd/>
            <a:tailEnd/>
          </a:ln>
        </p:spPr>
        <p:txBody>
          <a:bodyPr wrap="none">
            <a:spAutoFit/>
          </a:bodyPr>
          <a:lstStyle/>
          <a:p>
            <a:pPr eaLnBrk="0" hangingPunct="0"/>
            <a:endParaRPr lang="en-US" dirty="0"/>
          </a:p>
        </p:txBody>
      </p:sp>
      <p:sp>
        <p:nvSpPr>
          <p:cNvPr id="2" name="Title 1"/>
          <p:cNvSpPr>
            <a:spLocks noGrp="1"/>
          </p:cNvSpPr>
          <p:nvPr>
            <p:ph type="title"/>
          </p:nvPr>
        </p:nvSpPr>
        <p:spPr>
          <a:xfrm>
            <a:off x="683811" y="382490"/>
            <a:ext cx="8228413" cy="2308324"/>
          </a:xfrm>
        </p:spPr>
        <p:txBody>
          <a:bodyPr/>
          <a:lstStyle/>
          <a:p>
            <a:r>
              <a:rPr lang="en-US" dirty="0" smtClean="0"/>
              <a:t>Bringing Families to the Table: Family Engagement for Struggling Students</a:t>
            </a:r>
            <a:endParaRPr lang="en-US" dirty="0"/>
          </a:p>
        </p:txBody>
      </p:sp>
      <p:sp>
        <p:nvSpPr>
          <p:cNvPr id="9221" name="Text Placeholder 11"/>
          <p:cNvSpPr>
            <a:spLocks noGrp="1"/>
          </p:cNvSpPr>
          <p:nvPr>
            <p:ph type="body" sz="quarter" idx="12"/>
          </p:nvPr>
        </p:nvSpPr>
        <p:spPr>
          <a:xfrm>
            <a:off x="687388" y="2938998"/>
            <a:ext cx="8224837" cy="3090077"/>
          </a:xfrm>
        </p:spPr>
        <p:txBody>
          <a:bodyPr/>
          <a:lstStyle/>
          <a:p>
            <a:pPr marL="0" indent="0" eaLnBrk="1" hangingPunct="1"/>
            <a:r>
              <a:rPr lang="en-US" sz="2800" dirty="0" smtClean="0">
                <a:ea typeface="ＭＳ Ｐゴシック" charset="-128"/>
              </a:rPr>
              <a:t>Kate Augustyn</a:t>
            </a:r>
          </a:p>
          <a:p>
            <a:pPr marL="0" indent="0" eaLnBrk="1" hangingPunct="1"/>
            <a:r>
              <a:rPr lang="en-US" sz="2800" dirty="0" smtClean="0">
                <a:ea typeface="ＭＳ Ｐゴシック" charset="-128"/>
              </a:rPr>
              <a:t>Debra Jennings</a:t>
            </a:r>
          </a:p>
          <a:p>
            <a:pPr marL="0" indent="0" eaLnBrk="1" hangingPunct="1"/>
            <a:r>
              <a:rPr lang="en-US" sz="2800" dirty="0" smtClean="0">
                <a:ea typeface="ＭＳ Ｐゴシック" charset="-128"/>
              </a:rPr>
              <a:t>Kelly Orginski</a:t>
            </a:r>
          </a:p>
          <a:p>
            <a:pPr marL="0" indent="0" eaLnBrk="1" hangingPunct="1"/>
            <a:endParaRPr lang="en-US" sz="2800" dirty="0" smtClean="0">
              <a:ea typeface="ＭＳ Ｐゴシック" charset="-128"/>
            </a:endParaRPr>
          </a:p>
          <a:p>
            <a:pPr marL="0" indent="0" eaLnBrk="1" hangingPunct="1"/>
            <a:r>
              <a:rPr lang="en-US" sz="2800" dirty="0" smtClean="0">
                <a:ea typeface="ＭＳ Ｐゴシック" charset="-128"/>
              </a:rPr>
              <a:t>October, 2013</a:t>
            </a:r>
          </a:p>
          <a:p>
            <a:pPr marL="0" indent="0" eaLnBrk="1" hangingPunct="1"/>
            <a:endParaRPr lang="en-US" dirty="0">
              <a:ea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084E55-0CFE-45B3-A06E-52CF9987CBFF}" type="slidenum">
              <a:rPr lang="en-US" smtClean="0"/>
              <a:pPr eaLnBrk="1" hangingPunct="1"/>
              <a:t>20</a:t>
            </a:fld>
            <a:endParaRPr lang="en-US" smtClean="0"/>
          </a:p>
        </p:txBody>
      </p:sp>
      <p:graphicFrame>
        <p:nvGraphicFramePr>
          <p:cNvPr id="3" name="Table 2"/>
          <p:cNvGraphicFramePr>
            <a:graphicFrameLocks noGrp="1"/>
          </p:cNvGraphicFramePr>
          <p:nvPr>
            <p:extLst>
              <p:ext uri="{D42A27DB-BD31-4B8C-83A1-F6EECF244321}">
                <p14:modId xmlns:p14="http://schemas.microsoft.com/office/powerpoint/2010/main" val="2863147995"/>
              </p:ext>
            </p:extLst>
          </p:nvPr>
        </p:nvGraphicFramePr>
        <p:xfrm>
          <a:off x="0" y="914400"/>
          <a:ext cx="9144000" cy="4389120"/>
        </p:xfrm>
        <a:graphic>
          <a:graphicData uri="http://schemas.openxmlformats.org/drawingml/2006/table">
            <a:tbl>
              <a:tblPr>
                <a:tableStyleId>{5C22544A-7EE6-4342-B048-85BDC9FD1C3A}</a:tableStyleId>
              </a:tblPr>
              <a:tblGrid>
                <a:gridCol w="4622586"/>
                <a:gridCol w="4521414"/>
              </a:tblGrid>
              <a:tr h="602675">
                <a:tc>
                  <a:txBody>
                    <a:bodyPr/>
                    <a:lstStyle/>
                    <a:p>
                      <a:pPr marL="0" marR="0" algn="ctr">
                        <a:spcBef>
                          <a:spcPts val="0"/>
                        </a:spcBef>
                        <a:spcAft>
                          <a:spcPts val="0"/>
                        </a:spcAft>
                      </a:pPr>
                      <a:r>
                        <a:rPr lang="en-US" sz="2400" b="1" dirty="0" smtClean="0">
                          <a:solidFill>
                            <a:schemeClr val="bg2"/>
                          </a:solidFill>
                          <a:effectLst/>
                        </a:rPr>
                        <a:t>Adult Learning Standards</a:t>
                      </a:r>
                      <a:endParaRPr lang="en-US" sz="2400" b="1" dirty="0">
                        <a:solidFill>
                          <a:schemeClr val="bg2"/>
                        </a:solidFill>
                        <a:effectLst/>
                        <a:latin typeface="Times New Roman"/>
                        <a:ea typeface="Times New Roman"/>
                      </a:endParaRPr>
                    </a:p>
                  </a:txBody>
                  <a:tcPr marL="51428" marR="51428" marT="0" marB="0">
                    <a:solidFill>
                      <a:schemeClr val="tx2"/>
                    </a:solidFill>
                  </a:tcPr>
                </a:tc>
                <a:tc>
                  <a:txBody>
                    <a:bodyPr/>
                    <a:lstStyle/>
                    <a:p>
                      <a:pPr marL="0" marR="0" algn="ctr">
                        <a:spcBef>
                          <a:spcPts val="0"/>
                        </a:spcBef>
                        <a:spcAft>
                          <a:spcPts val="0"/>
                        </a:spcAft>
                      </a:pPr>
                      <a:r>
                        <a:rPr lang="en-US" sz="2400" b="1" dirty="0" smtClean="0">
                          <a:solidFill>
                            <a:schemeClr val="bg2"/>
                          </a:solidFill>
                          <a:effectLst/>
                        </a:rPr>
                        <a:t>Michigan Alliance for Families Activity</a:t>
                      </a:r>
                      <a:endParaRPr lang="en-US" sz="2400" b="1" dirty="0">
                        <a:solidFill>
                          <a:schemeClr val="bg2"/>
                        </a:solidFill>
                        <a:effectLst/>
                        <a:latin typeface="Times New Roman"/>
                        <a:ea typeface="Times New Roman"/>
                      </a:endParaRPr>
                    </a:p>
                  </a:txBody>
                  <a:tcPr marL="51428" marR="51428" marT="0" marB="0">
                    <a:solidFill>
                      <a:schemeClr val="tx2"/>
                    </a:solidFill>
                  </a:tcPr>
                </a:tc>
              </a:tr>
              <a:tr h="271204">
                <a:tc>
                  <a:txBody>
                    <a:bodyPr/>
                    <a:lstStyle/>
                    <a:p>
                      <a:pPr marL="0" marR="0">
                        <a:spcBef>
                          <a:spcPts val="0"/>
                        </a:spcBef>
                        <a:spcAft>
                          <a:spcPts val="0"/>
                        </a:spcAft>
                      </a:pPr>
                      <a:r>
                        <a:rPr lang="en-US" sz="2400" b="1" i="1" u="sng" kern="0" dirty="0" smtClean="0">
                          <a:effectLst/>
                        </a:rPr>
                        <a:t>Content-Based</a:t>
                      </a:r>
                      <a:endParaRPr lang="en-US" sz="2400" b="1" i="1" u="sng" kern="0" dirty="0">
                        <a:effectLst/>
                        <a:latin typeface="Times New Roman"/>
                      </a:endParaRPr>
                    </a:p>
                  </a:txBody>
                  <a:tcPr marL="51428" marR="51428" marT="0" marB="0">
                    <a:solidFill>
                      <a:schemeClr val="bg1">
                        <a:lumMod val="65000"/>
                      </a:schemeClr>
                    </a:solidFill>
                  </a:tcPr>
                </a:tc>
                <a:tc>
                  <a:txBody>
                    <a:bodyPr/>
                    <a:lstStyle/>
                    <a:p>
                      <a:pPr marL="0" marR="0">
                        <a:spcBef>
                          <a:spcPts val="0"/>
                        </a:spcBef>
                        <a:spcAft>
                          <a:spcPts val="0"/>
                        </a:spcAft>
                      </a:pPr>
                      <a:r>
                        <a:rPr lang="en-US" sz="700" kern="0" dirty="0" smtClean="0">
                          <a:effectLst/>
                        </a:rPr>
                        <a:t> </a:t>
                      </a:r>
                      <a:endParaRPr lang="en-US" sz="700" b="1" kern="0" dirty="0">
                        <a:effectLst/>
                        <a:latin typeface="Times New Roman"/>
                      </a:endParaRPr>
                    </a:p>
                  </a:txBody>
                  <a:tcPr marL="51428" marR="51428" marT="0" marB="0">
                    <a:solidFill>
                      <a:schemeClr val="bg1">
                        <a:lumMod val="65000"/>
                      </a:schemeClr>
                    </a:solidFill>
                  </a:tcPr>
                </a:tc>
              </a:tr>
              <a:tr h="1808025">
                <a:tc>
                  <a:txBody>
                    <a:bodyPr/>
                    <a:lstStyle/>
                    <a:p>
                      <a:pPr marL="0" marR="0" algn="ctr">
                        <a:spcBef>
                          <a:spcPts val="0"/>
                        </a:spcBef>
                        <a:spcAft>
                          <a:spcPts val="0"/>
                        </a:spcAft>
                      </a:pPr>
                      <a:r>
                        <a:rPr lang="en-US" sz="1800" dirty="0" smtClean="0">
                          <a:effectLst/>
                        </a:rPr>
                        <a:t> </a:t>
                      </a:r>
                      <a:endParaRPr lang="en-US" sz="1800" dirty="0">
                        <a:effectLst/>
                        <a:latin typeface="Times New Roman"/>
                        <a:ea typeface="Times New Roman"/>
                      </a:endParaRPr>
                    </a:p>
                    <a:p>
                      <a:pPr marL="0" marR="0" algn="ctr">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Topics in RFP &amp; Grant Proposal</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Identified needs of learning communities</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Provides knowledge &amp; skills to develop parent leaders</a:t>
                      </a:r>
                      <a:endParaRPr lang="en-US" sz="1800" dirty="0">
                        <a:effectLst/>
                        <a:latin typeface="Times New Roman"/>
                        <a:ea typeface="Times New Roman"/>
                      </a:endParaRPr>
                    </a:p>
                  </a:txBody>
                  <a:tcPr marL="51428" marR="51428" marT="0" marB="0"/>
                </a:tc>
                <a:tc>
                  <a:txBody>
                    <a:bodyPr/>
                    <a:lstStyle/>
                    <a:p>
                      <a:pPr marL="0" marR="0" algn="l">
                        <a:spcBef>
                          <a:spcPts val="0"/>
                        </a:spcBef>
                        <a:spcAft>
                          <a:spcPts val="0"/>
                        </a:spcAft>
                      </a:pPr>
                      <a:r>
                        <a:rPr lang="en-US" sz="1800" dirty="0" smtClean="0">
                          <a:effectLst/>
                        </a:rPr>
                        <a:t> IFSP/IEP Training Issues (Learning Opportunities)</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Legal Issues (Learning Opportunities)</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Parent Leadership Mentoring (Leadership Mentoring)</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SICC/SEAC Support, PAC Survey,</a:t>
                      </a:r>
                    </a:p>
                    <a:p>
                      <a:pPr marL="0" marR="0" algn="l">
                        <a:spcBef>
                          <a:spcPts val="0"/>
                        </a:spcBef>
                        <a:spcAft>
                          <a:spcPts val="0"/>
                        </a:spcAft>
                      </a:pPr>
                      <a:r>
                        <a:rPr lang="en-US" sz="1800" dirty="0" smtClean="0">
                          <a:effectLst/>
                        </a:rPr>
                        <a:t> Regional Needs Assessments</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Parent Leadership Mentoring</a:t>
                      </a:r>
                      <a:endParaRPr lang="en-US" sz="1800" dirty="0">
                        <a:effectLst/>
                        <a:latin typeface="Times New Roman"/>
                        <a:ea typeface="Times New Roman"/>
                      </a:endParaRPr>
                    </a:p>
                  </a:txBody>
                  <a:tcPr marL="51428" marR="51428" marT="0" marB="0"/>
                </a:tc>
              </a:tr>
            </a:tbl>
          </a:graphicData>
        </a:graphic>
      </p:graphicFrame>
    </p:spTree>
    <p:extLst>
      <p:ext uri="{BB962C8B-B14F-4D97-AF65-F5344CB8AC3E}">
        <p14:creationId xmlns:p14="http://schemas.microsoft.com/office/powerpoint/2010/main" val="906365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084E55-0CFE-45B3-A06E-52CF9987CBFF}" type="slidenum">
              <a:rPr lang="en-US" smtClean="0"/>
              <a:pPr eaLnBrk="1" hangingPunct="1"/>
              <a:t>21</a:t>
            </a:fld>
            <a:endParaRPr lang="en-US" smtClean="0"/>
          </a:p>
        </p:txBody>
      </p:sp>
      <p:graphicFrame>
        <p:nvGraphicFramePr>
          <p:cNvPr id="3" name="Table 2"/>
          <p:cNvGraphicFramePr>
            <a:graphicFrameLocks noGrp="1"/>
          </p:cNvGraphicFramePr>
          <p:nvPr>
            <p:extLst>
              <p:ext uri="{D42A27DB-BD31-4B8C-83A1-F6EECF244321}">
                <p14:modId xmlns:p14="http://schemas.microsoft.com/office/powerpoint/2010/main" val="613909807"/>
              </p:ext>
            </p:extLst>
          </p:nvPr>
        </p:nvGraphicFramePr>
        <p:xfrm>
          <a:off x="19050" y="762000"/>
          <a:ext cx="9144000" cy="4937760"/>
        </p:xfrm>
        <a:graphic>
          <a:graphicData uri="http://schemas.openxmlformats.org/drawingml/2006/table">
            <a:tbl>
              <a:tblPr>
                <a:tableStyleId>{5C22544A-7EE6-4342-B048-85BDC9FD1C3A}</a:tableStyleId>
              </a:tblPr>
              <a:tblGrid>
                <a:gridCol w="4622586"/>
                <a:gridCol w="4521414"/>
              </a:tblGrid>
              <a:tr h="602675">
                <a:tc>
                  <a:txBody>
                    <a:bodyPr/>
                    <a:lstStyle/>
                    <a:p>
                      <a:pPr marL="0" marR="0" algn="ctr">
                        <a:spcBef>
                          <a:spcPts val="0"/>
                        </a:spcBef>
                        <a:spcAft>
                          <a:spcPts val="0"/>
                        </a:spcAft>
                      </a:pPr>
                      <a:r>
                        <a:rPr lang="en-US" sz="2400" b="1" dirty="0" smtClean="0">
                          <a:solidFill>
                            <a:schemeClr val="bg2"/>
                          </a:solidFill>
                          <a:effectLst/>
                        </a:rPr>
                        <a:t>Adult Learning Standards</a:t>
                      </a:r>
                      <a:endParaRPr lang="en-US" sz="2400" b="1" dirty="0">
                        <a:solidFill>
                          <a:schemeClr val="bg2"/>
                        </a:solidFill>
                        <a:effectLst/>
                        <a:latin typeface="Times New Roman"/>
                        <a:ea typeface="Times New Roman"/>
                      </a:endParaRPr>
                    </a:p>
                  </a:txBody>
                  <a:tcPr marL="51428" marR="51428" marT="0" marB="0">
                    <a:solidFill>
                      <a:schemeClr val="tx2"/>
                    </a:solidFill>
                  </a:tcPr>
                </a:tc>
                <a:tc>
                  <a:txBody>
                    <a:bodyPr/>
                    <a:lstStyle/>
                    <a:p>
                      <a:pPr marL="0" marR="0" algn="ctr">
                        <a:spcBef>
                          <a:spcPts val="0"/>
                        </a:spcBef>
                        <a:spcAft>
                          <a:spcPts val="0"/>
                        </a:spcAft>
                      </a:pPr>
                      <a:r>
                        <a:rPr lang="en-US" sz="2400" b="1" dirty="0" smtClean="0">
                          <a:solidFill>
                            <a:schemeClr val="bg2"/>
                          </a:solidFill>
                          <a:effectLst/>
                        </a:rPr>
                        <a:t>Michigan Alliance for Families Activity</a:t>
                      </a:r>
                      <a:endParaRPr lang="en-US" sz="2400" b="1" dirty="0">
                        <a:solidFill>
                          <a:schemeClr val="bg2"/>
                        </a:solidFill>
                        <a:effectLst/>
                        <a:latin typeface="Times New Roman"/>
                        <a:ea typeface="Times New Roman"/>
                      </a:endParaRPr>
                    </a:p>
                  </a:txBody>
                  <a:tcPr marL="51428" marR="51428" marT="0" marB="0">
                    <a:solidFill>
                      <a:schemeClr val="tx2"/>
                    </a:solidFill>
                  </a:tcPr>
                </a:tc>
              </a:tr>
              <a:tr h="271204">
                <a:tc>
                  <a:txBody>
                    <a:bodyPr/>
                    <a:lstStyle/>
                    <a:p>
                      <a:pPr marL="0" marR="0">
                        <a:spcBef>
                          <a:spcPts val="0"/>
                        </a:spcBef>
                        <a:spcAft>
                          <a:spcPts val="0"/>
                        </a:spcAft>
                      </a:pPr>
                      <a:r>
                        <a:rPr lang="en-US" sz="2400" b="1" i="1" u="sng" kern="0" dirty="0" smtClean="0">
                          <a:effectLst/>
                        </a:rPr>
                        <a:t>Practice-Based</a:t>
                      </a:r>
                      <a:endParaRPr lang="en-US" sz="2400" b="1" i="1" u="sng" kern="0" dirty="0">
                        <a:effectLst/>
                        <a:latin typeface="Times New Roman"/>
                      </a:endParaRPr>
                    </a:p>
                  </a:txBody>
                  <a:tcPr marL="51428" marR="51428" marT="0" marB="0">
                    <a:solidFill>
                      <a:schemeClr val="bg1">
                        <a:lumMod val="65000"/>
                      </a:schemeClr>
                    </a:solidFill>
                  </a:tcPr>
                </a:tc>
                <a:tc>
                  <a:txBody>
                    <a:bodyPr/>
                    <a:lstStyle/>
                    <a:p>
                      <a:pPr marL="0" marR="0">
                        <a:spcBef>
                          <a:spcPts val="0"/>
                        </a:spcBef>
                        <a:spcAft>
                          <a:spcPts val="0"/>
                        </a:spcAft>
                      </a:pPr>
                      <a:r>
                        <a:rPr lang="en-US" sz="700" kern="0" dirty="0" smtClean="0">
                          <a:effectLst/>
                        </a:rPr>
                        <a:t> </a:t>
                      </a:r>
                      <a:endParaRPr lang="en-US" sz="700" b="1" kern="0" dirty="0">
                        <a:effectLst/>
                        <a:latin typeface="Times New Roman"/>
                      </a:endParaRPr>
                    </a:p>
                  </a:txBody>
                  <a:tcPr marL="51428" marR="51428" marT="0" marB="0">
                    <a:solidFill>
                      <a:schemeClr val="bg1">
                        <a:lumMod val="65000"/>
                      </a:schemeClr>
                    </a:solidFill>
                  </a:tcPr>
                </a:tc>
              </a:tr>
              <a:tr h="2132155">
                <a:tc>
                  <a:txBody>
                    <a:bodyPr/>
                    <a:lstStyle/>
                    <a:p>
                      <a:pPr marL="0" marR="0" algn="ctr">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Develop skills and obtain knowledge</a:t>
                      </a:r>
                      <a:endParaRPr lang="en-US" sz="1800" dirty="0">
                        <a:effectLst/>
                        <a:latin typeface="Times New Roman"/>
                        <a:ea typeface="Times New Roman"/>
                      </a:endParaRPr>
                    </a:p>
                    <a:p>
                      <a:pPr marL="0" marR="0" algn="l">
                        <a:spcBef>
                          <a:spcPts val="0"/>
                        </a:spcBef>
                        <a:spcAft>
                          <a:spcPts val="0"/>
                        </a:spcAft>
                      </a:pPr>
                      <a:r>
                        <a:rPr lang="en-US" sz="1800" dirty="0" smtClean="0">
                          <a:effectLst/>
                        </a:rPr>
                        <a:t>in a learning community over time.</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Provide opportunity to try out and apply skills</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endParaRPr lang="en-US" sz="1800" dirty="0">
                        <a:effectLst/>
                        <a:latin typeface="Times New Roman"/>
                        <a:ea typeface="Times New Roman"/>
                      </a:endParaRPr>
                    </a:p>
                    <a:p>
                      <a:pPr marL="0" marR="0" algn="l">
                        <a:spcBef>
                          <a:spcPts val="0"/>
                        </a:spcBef>
                        <a:spcAft>
                          <a:spcPts val="0"/>
                        </a:spcAft>
                      </a:pPr>
                      <a:r>
                        <a:rPr lang="en-US" sz="1800" dirty="0" smtClean="0">
                          <a:effectLst/>
                        </a:rPr>
                        <a:t>Offer multiples methods for learning to accommodate</a:t>
                      </a:r>
                    </a:p>
                    <a:p>
                      <a:pPr marL="0" marR="0" algn="l">
                        <a:spcBef>
                          <a:spcPts val="0"/>
                        </a:spcBef>
                        <a:spcAft>
                          <a:spcPts val="0"/>
                        </a:spcAft>
                      </a:pPr>
                      <a:r>
                        <a:rPr lang="en-US" sz="1800" dirty="0" smtClean="0">
                          <a:effectLst/>
                        </a:rPr>
                        <a:t> various learning styles and strengths</a:t>
                      </a:r>
                      <a:endParaRPr lang="en-US" sz="1800" dirty="0">
                        <a:effectLst/>
                        <a:latin typeface="Times New Roman"/>
                        <a:ea typeface="Times New Roman"/>
                      </a:endParaRPr>
                    </a:p>
                    <a:p>
                      <a:pPr marL="0" marR="0" algn="l">
                        <a:spcBef>
                          <a:spcPts val="0"/>
                        </a:spcBef>
                        <a:spcAft>
                          <a:spcPts val="0"/>
                        </a:spcAft>
                      </a:pPr>
                      <a:endParaRPr lang="en-US" sz="1800" b="1" kern="0" dirty="0">
                        <a:effectLst/>
                        <a:latin typeface="Times New Roman"/>
                      </a:endParaRPr>
                    </a:p>
                  </a:txBody>
                  <a:tcPr marL="51428" marR="51428" marT="0" marB="0"/>
                </a:tc>
                <a:tc>
                  <a:txBody>
                    <a:bodyPr/>
                    <a:lstStyle/>
                    <a:p>
                      <a:pPr marL="0" marR="0" algn="l">
                        <a:spcBef>
                          <a:spcPts val="0"/>
                        </a:spcBef>
                        <a:spcAft>
                          <a:spcPts val="0"/>
                        </a:spcAft>
                      </a:pPr>
                      <a:r>
                        <a:rPr lang="en-US" sz="1800" dirty="0" smtClean="0">
                          <a:effectLst/>
                        </a:rPr>
                        <a:t> Regionally-based</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Workshops provided over time</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Interactive workshops</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Opportunities to network with other parents</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Interactive workshops</a:t>
                      </a:r>
                      <a:r>
                        <a:rPr lang="en-US" sz="1800" dirty="0" smtClean="0">
                          <a:effectLst/>
                          <a:latin typeface="Times New Roman"/>
                        </a:rPr>
                        <a:t>,</a:t>
                      </a:r>
                      <a:r>
                        <a:rPr lang="en-US" sz="1800" baseline="0" dirty="0" smtClean="0">
                          <a:effectLst/>
                          <a:latin typeface="Times New Roman"/>
                        </a:rPr>
                        <a:t> </a:t>
                      </a:r>
                      <a:r>
                        <a:rPr lang="en-US" sz="1800" dirty="0" smtClean="0">
                          <a:effectLst/>
                        </a:rPr>
                        <a:t>Written materials provided,</a:t>
                      </a:r>
                      <a:r>
                        <a:rPr lang="en-US" sz="1800" baseline="0" dirty="0" smtClean="0">
                          <a:effectLst/>
                        </a:rPr>
                        <a:t> </a:t>
                      </a:r>
                      <a:r>
                        <a:rPr lang="en-US" sz="1800" dirty="0" smtClean="0">
                          <a:effectLst/>
                        </a:rPr>
                        <a:t>(Information Folders; Web support)</a:t>
                      </a:r>
                      <a:endParaRPr lang="en-US" sz="1800" dirty="0">
                        <a:effectLst/>
                        <a:latin typeface="Times New Roman"/>
                        <a:ea typeface="Times New Roman"/>
                      </a:endParaRPr>
                    </a:p>
                    <a:p>
                      <a:pPr marL="0" marR="0" algn="l">
                        <a:spcBef>
                          <a:spcPts val="0"/>
                        </a:spcBef>
                        <a:spcAft>
                          <a:spcPts val="0"/>
                        </a:spcAft>
                      </a:pPr>
                      <a:r>
                        <a:rPr lang="en-US" sz="1800" kern="0" dirty="0" smtClean="0">
                          <a:effectLst/>
                        </a:rPr>
                        <a:t> </a:t>
                      </a:r>
                    </a:p>
                    <a:p>
                      <a:pPr marL="0" marR="0" algn="l">
                        <a:spcBef>
                          <a:spcPts val="0"/>
                        </a:spcBef>
                        <a:spcAft>
                          <a:spcPts val="0"/>
                        </a:spcAft>
                      </a:pPr>
                      <a:r>
                        <a:rPr lang="en-US" sz="1800" kern="0" dirty="0" smtClean="0">
                          <a:effectLst/>
                        </a:rPr>
                        <a:t>Follow-up &amp; Support from Regional Parent Mentors</a:t>
                      </a:r>
                      <a:endParaRPr lang="en-US" sz="1800" b="1" kern="0" dirty="0">
                        <a:effectLst/>
                        <a:latin typeface="Times New Roman"/>
                      </a:endParaRPr>
                    </a:p>
                  </a:txBody>
                  <a:tcPr marL="51428" marR="51428" marT="0" marB="0"/>
                </a:tc>
              </a:tr>
            </a:tbl>
          </a:graphicData>
        </a:graphic>
      </p:graphicFrame>
    </p:spTree>
    <p:extLst>
      <p:ext uri="{BB962C8B-B14F-4D97-AF65-F5344CB8AC3E}">
        <p14:creationId xmlns:p14="http://schemas.microsoft.com/office/powerpoint/2010/main" val="2725972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084E55-0CFE-45B3-A06E-52CF9987CBFF}" type="slidenum">
              <a:rPr lang="en-US" smtClean="0"/>
              <a:pPr eaLnBrk="1" hangingPunct="1"/>
              <a:t>22</a:t>
            </a:fld>
            <a:endParaRPr lang="en-US" smtClean="0"/>
          </a:p>
        </p:txBody>
      </p:sp>
      <p:graphicFrame>
        <p:nvGraphicFramePr>
          <p:cNvPr id="3" name="Table 2"/>
          <p:cNvGraphicFramePr>
            <a:graphicFrameLocks noGrp="1"/>
          </p:cNvGraphicFramePr>
          <p:nvPr>
            <p:extLst>
              <p:ext uri="{D42A27DB-BD31-4B8C-83A1-F6EECF244321}">
                <p14:modId xmlns:p14="http://schemas.microsoft.com/office/powerpoint/2010/main" val="1985709140"/>
              </p:ext>
            </p:extLst>
          </p:nvPr>
        </p:nvGraphicFramePr>
        <p:xfrm>
          <a:off x="0" y="914400"/>
          <a:ext cx="9144000" cy="3840480"/>
        </p:xfrm>
        <a:graphic>
          <a:graphicData uri="http://schemas.openxmlformats.org/drawingml/2006/table">
            <a:tbl>
              <a:tblPr>
                <a:tableStyleId>{5C22544A-7EE6-4342-B048-85BDC9FD1C3A}</a:tableStyleId>
              </a:tblPr>
              <a:tblGrid>
                <a:gridCol w="4622586"/>
                <a:gridCol w="4521414"/>
              </a:tblGrid>
              <a:tr h="602675">
                <a:tc>
                  <a:txBody>
                    <a:bodyPr/>
                    <a:lstStyle/>
                    <a:p>
                      <a:pPr marL="0" marR="0" algn="ctr">
                        <a:spcBef>
                          <a:spcPts val="0"/>
                        </a:spcBef>
                        <a:spcAft>
                          <a:spcPts val="0"/>
                        </a:spcAft>
                      </a:pPr>
                      <a:r>
                        <a:rPr lang="en-US" sz="2400" b="1" dirty="0" smtClean="0">
                          <a:solidFill>
                            <a:schemeClr val="bg2"/>
                          </a:solidFill>
                          <a:effectLst/>
                        </a:rPr>
                        <a:t>Adult Learning Standards</a:t>
                      </a:r>
                      <a:endParaRPr lang="en-US" sz="2400" b="1" dirty="0">
                        <a:solidFill>
                          <a:schemeClr val="bg2"/>
                        </a:solidFill>
                        <a:effectLst/>
                        <a:latin typeface="Times New Roman"/>
                        <a:ea typeface="Times New Roman"/>
                      </a:endParaRPr>
                    </a:p>
                  </a:txBody>
                  <a:tcPr marL="51428" marR="51428" marT="0" marB="0">
                    <a:solidFill>
                      <a:schemeClr val="tx2"/>
                    </a:solidFill>
                  </a:tcPr>
                </a:tc>
                <a:tc>
                  <a:txBody>
                    <a:bodyPr/>
                    <a:lstStyle/>
                    <a:p>
                      <a:pPr marL="0" marR="0" algn="ctr">
                        <a:spcBef>
                          <a:spcPts val="0"/>
                        </a:spcBef>
                        <a:spcAft>
                          <a:spcPts val="0"/>
                        </a:spcAft>
                      </a:pPr>
                      <a:r>
                        <a:rPr lang="en-US" sz="2400" b="1" dirty="0" smtClean="0">
                          <a:solidFill>
                            <a:schemeClr val="bg2"/>
                          </a:solidFill>
                          <a:effectLst/>
                        </a:rPr>
                        <a:t>Michigan Alliance for Families Activity</a:t>
                      </a:r>
                      <a:endParaRPr lang="en-US" sz="2400" b="1" dirty="0">
                        <a:solidFill>
                          <a:schemeClr val="bg2"/>
                        </a:solidFill>
                        <a:effectLst/>
                        <a:latin typeface="Times New Roman"/>
                        <a:ea typeface="Times New Roman"/>
                      </a:endParaRPr>
                    </a:p>
                  </a:txBody>
                  <a:tcPr marL="51428" marR="51428" marT="0" marB="0">
                    <a:solidFill>
                      <a:schemeClr val="tx2"/>
                    </a:solidFill>
                  </a:tcPr>
                </a:tc>
              </a:tr>
              <a:tr h="271204">
                <a:tc>
                  <a:txBody>
                    <a:bodyPr/>
                    <a:lstStyle/>
                    <a:p>
                      <a:pPr marL="0" marR="0">
                        <a:spcBef>
                          <a:spcPts val="0"/>
                        </a:spcBef>
                        <a:spcAft>
                          <a:spcPts val="0"/>
                        </a:spcAft>
                      </a:pPr>
                      <a:r>
                        <a:rPr lang="en-US" sz="2400" b="1" i="1" u="sng" kern="0" dirty="0" smtClean="0">
                          <a:effectLst/>
                        </a:rPr>
                        <a:t>Research &amp; Evidenced-Based</a:t>
                      </a:r>
                      <a:endParaRPr lang="en-US" sz="2400" b="1" i="1" u="sng" kern="0" dirty="0">
                        <a:effectLst/>
                        <a:latin typeface="Times New Roman"/>
                      </a:endParaRPr>
                    </a:p>
                  </a:txBody>
                  <a:tcPr marL="51428" marR="51428" marT="0" marB="0">
                    <a:solidFill>
                      <a:schemeClr val="bg1">
                        <a:lumMod val="65000"/>
                      </a:schemeClr>
                    </a:solidFill>
                  </a:tcPr>
                </a:tc>
                <a:tc>
                  <a:txBody>
                    <a:bodyPr/>
                    <a:lstStyle/>
                    <a:p>
                      <a:pPr marL="0" marR="0">
                        <a:spcBef>
                          <a:spcPts val="0"/>
                        </a:spcBef>
                        <a:spcAft>
                          <a:spcPts val="0"/>
                        </a:spcAft>
                      </a:pPr>
                      <a:r>
                        <a:rPr lang="en-US" sz="700" kern="0" dirty="0" smtClean="0">
                          <a:effectLst/>
                        </a:rPr>
                        <a:t> </a:t>
                      </a:r>
                      <a:endParaRPr lang="en-US" sz="700" b="1" kern="0" dirty="0">
                        <a:effectLst/>
                        <a:latin typeface="Times New Roman"/>
                      </a:endParaRPr>
                    </a:p>
                  </a:txBody>
                  <a:tcPr marL="51428" marR="51428" marT="0" marB="0">
                    <a:solidFill>
                      <a:schemeClr val="bg1">
                        <a:lumMod val="65000"/>
                      </a:schemeClr>
                    </a:solidFill>
                  </a:tcPr>
                </a:tc>
              </a:tr>
              <a:tr h="1501534">
                <a:tc>
                  <a:txBody>
                    <a:bodyPr/>
                    <a:lstStyle/>
                    <a:p>
                      <a:pPr marL="0" marR="0">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 Based on nationally recognized curriculums</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Evaluation of measures tied to project goals and SPP indicators</a:t>
                      </a:r>
                    </a:p>
                    <a:p>
                      <a:pPr marL="0" marR="0" algn="l">
                        <a:spcBef>
                          <a:spcPts val="0"/>
                        </a:spcBef>
                        <a:spcAft>
                          <a:spcPts val="0"/>
                        </a:spcAft>
                      </a:pPr>
                      <a:endParaRPr lang="en-US" sz="1800" dirty="0">
                        <a:effectLst/>
                        <a:latin typeface="Times New Roman"/>
                        <a:ea typeface="Times New Roman"/>
                      </a:endParaRPr>
                    </a:p>
                    <a:p>
                      <a:pPr marL="0" marR="0" algn="l">
                        <a:spcBef>
                          <a:spcPts val="0"/>
                        </a:spcBef>
                        <a:spcAft>
                          <a:spcPts val="0"/>
                        </a:spcAft>
                      </a:pPr>
                      <a:r>
                        <a:rPr lang="en-US" sz="1800" dirty="0" smtClean="0">
                          <a:effectLst/>
                        </a:rPr>
                        <a:t>Addresses participants feelings and perceptions about their roles as parent leaders</a:t>
                      </a:r>
                      <a:endParaRPr lang="en-US" sz="1800" dirty="0">
                        <a:effectLst/>
                        <a:latin typeface="Times New Roman"/>
                        <a:ea typeface="Times New Roman"/>
                      </a:endParaRPr>
                    </a:p>
                  </a:txBody>
                  <a:tcPr marL="51428" marR="51428" marT="0" marB="0"/>
                </a:tc>
                <a:tc>
                  <a:txBody>
                    <a:bodyPr/>
                    <a:lstStyle/>
                    <a:p>
                      <a:pPr marL="0" marR="0" algn="l">
                        <a:spcBef>
                          <a:spcPts val="0"/>
                        </a:spcBef>
                        <a:spcAft>
                          <a:spcPts val="0"/>
                        </a:spcAft>
                      </a:pPr>
                      <a:endParaRPr lang="en-US" sz="1800" dirty="0" smtClean="0">
                        <a:effectLst/>
                      </a:endParaRPr>
                    </a:p>
                    <a:p>
                      <a:pPr marL="0" marR="0" algn="l">
                        <a:spcBef>
                          <a:spcPts val="0"/>
                        </a:spcBef>
                        <a:spcAft>
                          <a:spcPts val="0"/>
                        </a:spcAft>
                      </a:pPr>
                      <a:r>
                        <a:rPr lang="en-US" sz="1800" dirty="0" smtClean="0">
                          <a:effectLst/>
                        </a:rPr>
                        <a:t> Process for matching learning needs</a:t>
                      </a:r>
                      <a:r>
                        <a:rPr lang="en-US" sz="1800" baseline="0" dirty="0" smtClean="0">
                          <a:effectLst/>
                        </a:rPr>
                        <a:t> </a:t>
                      </a:r>
                      <a:r>
                        <a:rPr lang="en-US" sz="1800" dirty="0" smtClean="0">
                          <a:effectLst/>
                        </a:rPr>
                        <a:t>with existing nationally recognized curriculums/adapting</a:t>
                      </a:r>
                      <a:r>
                        <a:rPr lang="en-US" sz="1800" baseline="0" dirty="0" smtClean="0">
                          <a:effectLst/>
                        </a:rPr>
                        <a:t> </a:t>
                      </a:r>
                      <a:r>
                        <a:rPr lang="en-US" sz="1800" dirty="0" smtClean="0">
                          <a:effectLst/>
                        </a:rPr>
                        <a:t>training specifically for parents.</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Work with evaluators to ensure</a:t>
                      </a:r>
                    </a:p>
                    <a:p>
                      <a:pPr marL="0" marR="0" algn="l">
                        <a:spcBef>
                          <a:spcPts val="0"/>
                        </a:spcBef>
                        <a:spcAft>
                          <a:spcPts val="0"/>
                        </a:spcAft>
                      </a:pPr>
                      <a:r>
                        <a:rPr lang="en-US" sz="1800" dirty="0" smtClean="0">
                          <a:effectLst/>
                        </a:rPr>
                        <a:t>that measures can be evaluated</a:t>
                      </a:r>
                      <a:endParaRPr lang="en-US" sz="1800" dirty="0">
                        <a:effectLst/>
                        <a:latin typeface="Times New Roman"/>
                        <a:ea typeface="Times New Roman"/>
                      </a:endParaRPr>
                    </a:p>
                    <a:p>
                      <a:pPr marL="0" marR="0" algn="l">
                        <a:spcBef>
                          <a:spcPts val="0"/>
                        </a:spcBef>
                        <a:spcAft>
                          <a:spcPts val="0"/>
                        </a:spcAft>
                      </a:pPr>
                      <a:r>
                        <a:rPr lang="en-US" sz="1800" dirty="0" smtClean="0">
                          <a:effectLst/>
                        </a:rPr>
                        <a:t> </a:t>
                      </a:r>
                    </a:p>
                    <a:p>
                      <a:pPr marL="0" marR="0" algn="l">
                        <a:spcBef>
                          <a:spcPts val="0"/>
                        </a:spcBef>
                        <a:spcAft>
                          <a:spcPts val="0"/>
                        </a:spcAft>
                      </a:pPr>
                      <a:r>
                        <a:rPr lang="en-US" sz="1800" dirty="0" smtClean="0">
                          <a:effectLst/>
                        </a:rPr>
                        <a:t>Incorporated into workshops &amp; follow-up</a:t>
                      </a:r>
                      <a:endParaRPr lang="en-US" sz="1800" dirty="0">
                        <a:effectLst/>
                        <a:latin typeface="Times New Roman"/>
                        <a:ea typeface="Times New Roman"/>
                      </a:endParaRPr>
                    </a:p>
                  </a:txBody>
                  <a:tcPr marL="51428" marR="51428" marT="0" marB="0"/>
                </a:tc>
              </a:tr>
            </a:tbl>
          </a:graphicData>
        </a:graphic>
      </p:graphicFrame>
    </p:spTree>
    <p:extLst>
      <p:ext uri="{BB962C8B-B14F-4D97-AF65-F5344CB8AC3E}">
        <p14:creationId xmlns:p14="http://schemas.microsoft.com/office/powerpoint/2010/main" val="853359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0" dirty="0" smtClean="0"/>
              <a:t>Epstein’s Six Types of Parent Involvement</a:t>
            </a:r>
            <a:endParaRPr lang="en-US" dirty="0" smtClean="0"/>
          </a:p>
        </p:txBody>
      </p:sp>
      <p:sp>
        <p:nvSpPr>
          <p:cNvPr id="9219" name="Content Placeholder 2"/>
          <p:cNvSpPr>
            <a:spLocks noGrp="1"/>
          </p:cNvSpPr>
          <p:nvPr>
            <p:ph idx="1"/>
          </p:nvPr>
        </p:nvSpPr>
        <p:spPr>
          <a:xfrm>
            <a:off x="687388" y="1905000"/>
            <a:ext cx="8456612" cy="3944937"/>
          </a:xfrm>
        </p:spPr>
        <p:txBody>
          <a:bodyPr/>
          <a:lstStyle/>
          <a:p>
            <a:pPr>
              <a:spcBef>
                <a:spcPts val="0"/>
              </a:spcBef>
              <a:buFont typeface="Wingdings" pitchFamily="2" charset="2"/>
              <a:buChar char="Ø"/>
            </a:pPr>
            <a:r>
              <a:rPr lang="en-US" b="1" dirty="0" smtClean="0"/>
              <a:t>TYPE 1: PARENTING </a:t>
            </a:r>
          </a:p>
          <a:p>
            <a:pPr marL="0" indent="0">
              <a:spcBef>
                <a:spcPts val="0"/>
              </a:spcBef>
              <a:buNone/>
            </a:pPr>
            <a:endParaRPr lang="en-US" b="1" dirty="0" smtClean="0"/>
          </a:p>
          <a:p>
            <a:pPr>
              <a:spcBef>
                <a:spcPts val="0"/>
              </a:spcBef>
              <a:buFont typeface="Wingdings" pitchFamily="2" charset="2"/>
              <a:buChar char="Ø"/>
            </a:pPr>
            <a:r>
              <a:rPr lang="en-US" b="1" dirty="0" smtClean="0"/>
              <a:t>TYPE 2: COMMUNICATING </a:t>
            </a:r>
          </a:p>
          <a:p>
            <a:pPr marL="0" indent="0">
              <a:spcBef>
                <a:spcPts val="0"/>
              </a:spcBef>
              <a:buNone/>
            </a:pPr>
            <a:endParaRPr lang="en-US" b="1" dirty="0" smtClean="0"/>
          </a:p>
          <a:p>
            <a:pPr>
              <a:spcBef>
                <a:spcPts val="0"/>
              </a:spcBef>
              <a:buFont typeface="Wingdings" pitchFamily="2" charset="2"/>
              <a:buChar char="Ø"/>
            </a:pPr>
            <a:r>
              <a:rPr lang="en-US" b="1" dirty="0" smtClean="0"/>
              <a:t>TYPE 3: VOLUNTEERING </a:t>
            </a:r>
          </a:p>
          <a:p>
            <a:pPr marL="0" indent="0">
              <a:spcBef>
                <a:spcPts val="0"/>
              </a:spcBef>
              <a:buNone/>
            </a:pPr>
            <a:endParaRPr lang="en-US" b="1" dirty="0" smtClean="0"/>
          </a:p>
          <a:p>
            <a:pPr>
              <a:spcBef>
                <a:spcPts val="0"/>
              </a:spcBef>
              <a:buFont typeface="Wingdings" pitchFamily="2" charset="2"/>
              <a:buChar char="Ø"/>
            </a:pPr>
            <a:r>
              <a:rPr lang="en-US" b="1" dirty="0" smtClean="0"/>
              <a:t>TYPE 4: LEARNING AT HOME </a:t>
            </a:r>
          </a:p>
          <a:p>
            <a:pPr>
              <a:spcBef>
                <a:spcPts val="0"/>
              </a:spcBef>
              <a:buFont typeface="Wingdings" pitchFamily="2" charset="2"/>
              <a:buChar char="Ø"/>
            </a:pPr>
            <a:endParaRPr lang="en-US" dirty="0" smtClean="0"/>
          </a:p>
          <a:p>
            <a:pPr>
              <a:spcBef>
                <a:spcPts val="0"/>
              </a:spcBef>
              <a:buFont typeface="Wingdings" pitchFamily="2" charset="2"/>
              <a:buChar char="Ø"/>
            </a:pPr>
            <a:r>
              <a:rPr lang="en-US" b="1" dirty="0" smtClean="0"/>
              <a:t>TYPE 5: DECISION MAKING </a:t>
            </a:r>
          </a:p>
          <a:p>
            <a:pPr marL="0" indent="0">
              <a:spcBef>
                <a:spcPts val="0"/>
              </a:spcBef>
              <a:buNone/>
            </a:pPr>
            <a:endParaRPr lang="en-US" b="1" dirty="0" smtClean="0"/>
          </a:p>
          <a:p>
            <a:pPr>
              <a:spcBef>
                <a:spcPts val="0"/>
              </a:spcBef>
              <a:buFont typeface="Wingdings" pitchFamily="2" charset="2"/>
              <a:buChar char="Ø"/>
            </a:pPr>
            <a:r>
              <a:rPr lang="en-US" b="1" dirty="0" smtClean="0"/>
              <a:t>TYPE 6: COLLABORATING WITH COMMUNTY </a:t>
            </a:r>
          </a:p>
        </p:txBody>
      </p:sp>
      <p:sp>
        <p:nvSpPr>
          <p:cNvPr id="4" name="Slide Number Placeholder 3"/>
          <p:cNvSpPr>
            <a:spLocks noGrp="1"/>
          </p:cNvSpPr>
          <p:nvPr>
            <p:ph type="sldNum" sz="quarter" idx="12"/>
          </p:nvPr>
        </p:nvSpPr>
        <p:spPr/>
        <p:txBody>
          <a:bodyPr/>
          <a:lstStyle/>
          <a:p>
            <a:pPr>
              <a:defRPr/>
            </a:pPr>
            <a:fld id="{3B1A1308-FB75-4E26-AB58-5D2201FCC7CA}" type="slidenum">
              <a:rPr lang="en-US" smtClean="0"/>
              <a:pPr>
                <a:defRPr/>
              </a:pPr>
              <a:t>23</a:t>
            </a:fld>
            <a:endParaRPr lang="en-US"/>
          </a:p>
        </p:txBody>
      </p:sp>
    </p:spTree>
    <p:extLst>
      <p:ext uri="{BB962C8B-B14F-4D97-AF65-F5344CB8AC3E}">
        <p14:creationId xmlns:p14="http://schemas.microsoft.com/office/powerpoint/2010/main" val="3387501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304800"/>
            <a:ext cx="8229600" cy="563563"/>
          </a:xfrm>
        </p:spPr>
        <p:txBody>
          <a:bodyPr/>
          <a:lstStyle/>
          <a:p>
            <a:r>
              <a:rPr lang="en-US" sz="3200" dirty="0" smtClean="0"/>
              <a:t>PTA Family Involvement Standards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34138040"/>
              </p:ext>
            </p:extLst>
          </p:nvPr>
        </p:nvGraphicFramePr>
        <p:xfrm>
          <a:off x="0" y="838200"/>
          <a:ext cx="9220200" cy="5872604"/>
        </p:xfrm>
        <a:graphic>
          <a:graphicData uri="http://schemas.openxmlformats.org/drawingml/2006/table">
            <a:tbl>
              <a:tblPr>
                <a:tableStyleId>{5C22544A-7EE6-4342-B048-85BDC9FD1C3A}</a:tableStyleId>
              </a:tblPr>
              <a:tblGrid>
                <a:gridCol w="2703442"/>
                <a:gridCol w="3657600"/>
                <a:gridCol w="2859158"/>
              </a:tblGrid>
              <a:tr h="469838">
                <a:tc>
                  <a:txBody>
                    <a:bodyPr/>
                    <a:lstStyle/>
                    <a:p>
                      <a:pPr marL="0" marR="0" algn="ctr">
                        <a:spcBef>
                          <a:spcPts val="0"/>
                        </a:spcBef>
                        <a:spcAft>
                          <a:spcPts val="0"/>
                        </a:spcAft>
                      </a:pPr>
                      <a:r>
                        <a:rPr lang="en-US" sz="1600" b="1" kern="0" dirty="0">
                          <a:solidFill>
                            <a:schemeClr val="bg1"/>
                          </a:solidFill>
                          <a:effectLst/>
                        </a:rPr>
                        <a:t> </a:t>
                      </a:r>
                      <a:r>
                        <a:rPr lang="en-US" sz="1600" b="1" kern="0" dirty="0" smtClean="0">
                          <a:solidFill>
                            <a:schemeClr val="bg1"/>
                          </a:solidFill>
                          <a:effectLst/>
                        </a:rPr>
                        <a:t>PTA </a:t>
                      </a:r>
                      <a:r>
                        <a:rPr lang="en-US" sz="1600" b="1" kern="0" dirty="0">
                          <a:solidFill>
                            <a:schemeClr val="bg1"/>
                          </a:solidFill>
                          <a:effectLst/>
                        </a:rPr>
                        <a:t>Family Involvement Standard</a:t>
                      </a:r>
                      <a:endParaRPr lang="en-US" sz="1600" b="1" kern="0" dirty="0">
                        <a:solidFill>
                          <a:schemeClr val="bg1"/>
                        </a:solidFill>
                        <a:effectLst/>
                        <a:latin typeface="Times New Roman"/>
                      </a:endParaRPr>
                    </a:p>
                  </a:txBody>
                  <a:tcPr marL="50665" marR="50665" marT="0" marB="0">
                    <a:solidFill>
                      <a:schemeClr val="accent1"/>
                    </a:solidFill>
                  </a:tcPr>
                </a:tc>
                <a:tc>
                  <a:txBody>
                    <a:bodyPr/>
                    <a:lstStyle/>
                    <a:p>
                      <a:pPr marL="0" marR="0" algn="ctr">
                        <a:spcBef>
                          <a:spcPts val="0"/>
                        </a:spcBef>
                        <a:spcAft>
                          <a:spcPts val="0"/>
                        </a:spcAft>
                      </a:pPr>
                      <a:r>
                        <a:rPr lang="en-US" sz="900" dirty="0">
                          <a:effectLst/>
                        </a:rPr>
                        <a:t> </a:t>
                      </a:r>
                    </a:p>
                    <a:p>
                      <a:pPr marL="0" marR="0" algn="ctr">
                        <a:spcBef>
                          <a:spcPts val="0"/>
                        </a:spcBef>
                        <a:spcAft>
                          <a:spcPts val="0"/>
                        </a:spcAft>
                      </a:pPr>
                      <a:r>
                        <a:rPr lang="en-US" sz="1600" b="1" dirty="0">
                          <a:solidFill>
                            <a:schemeClr val="bg1"/>
                          </a:solidFill>
                          <a:effectLst/>
                        </a:rPr>
                        <a:t>NCSEAM Measure</a:t>
                      </a:r>
                      <a:endParaRPr lang="en-US" sz="1600" b="1" dirty="0">
                        <a:solidFill>
                          <a:schemeClr val="bg1"/>
                        </a:solidFill>
                        <a:effectLst/>
                        <a:latin typeface="Times New Roman"/>
                        <a:ea typeface="Times New Roman"/>
                      </a:endParaRPr>
                    </a:p>
                  </a:txBody>
                  <a:tcPr marL="50665" marR="50665" marT="0" marB="0">
                    <a:solidFill>
                      <a:schemeClr val="accent1"/>
                    </a:solidFill>
                  </a:tcPr>
                </a:tc>
                <a:tc>
                  <a:txBody>
                    <a:bodyPr/>
                    <a:lstStyle/>
                    <a:p>
                      <a:pPr marL="0" marR="0" algn="ctr">
                        <a:spcBef>
                          <a:spcPts val="0"/>
                        </a:spcBef>
                        <a:spcAft>
                          <a:spcPts val="0"/>
                        </a:spcAft>
                      </a:pPr>
                      <a:r>
                        <a:rPr lang="en-US" sz="1600" b="1" dirty="0">
                          <a:solidFill>
                            <a:schemeClr val="bg1"/>
                          </a:solidFill>
                          <a:effectLst/>
                        </a:rPr>
                        <a:t>Michigan Alliance for Families Activity</a:t>
                      </a:r>
                      <a:endParaRPr lang="en-US" sz="1600" b="1" dirty="0">
                        <a:solidFill>
                          <a:schemeClr val="bg1"/>
                        </a:solidFill>
                        <a:effectLst/>
                        <a:latin typeface="Times New Roman"/>
                        <a:ea typeface="Times New Roman"/>
                      </a:endParaRPr>
                    </a:p>
                  </a:txBody>
                  <a:tcPr marL="50665" marR="50665" marT="0" marB="0">
                    <a:solidFill>
                      <a:schemeClr val="accent1"/>
                    </a:solidFill>
                  </a:tcPr>
                </a:tc>
              </a:tr>
              <a:tr h="2712720">
                <a:tc>
                  <a:txBody>
                    <a:bodyPr/>
                    <a:lstStyle/>
                    <a:p>
                      <a:pPr marL="0" marR="0" algn="l">
                        <a:spcBef>
                          <a:spcPts val="0"/>
                        </a:spcBef>
                        <a:spcAft>
                          <a:spcPts val="0"/>
                        </a:spcAft>
                      </a:pPr>
                      <a:r>
                        <a:rPr lang="en-US" sz="1400" dirty="0">
                          <a:effectLst/>
                        </a:rPr>
                        <a:t> </a:t>
                      </a:r>
                      <a:endParaRPr lang="en-US" sz="1400" dirty="0">
                        <a:effectLst/>
                        <a:latin typeface="Times New Roman"/>
                        <a:ea typeface="Times New Roman"/>
                      </a:endParaRPr>
                    </a:p>
                    <a:p>
                      <a:pPr marL="0" marR="0" algn="ctr">
                        <a:spcBef>
                          <a:spcPts val="0"/>
                        </a:spcBef>
                        <a:spcAft>
                          <a:spcPts val="0"/>
                        </a:spcAft>
                      </a:pPr>
                      <a:r>
                        <a:rPr lang="en-US" sz="1400" b="1" i="1" u="sng" dirty="0">
                          <a:effectLst/>
                        </a:rPr>
                        <a:t>Communication:</a:t>
                      </a:r>
                    </a:p>
                    <a:p>
                      <a:pPr marL="0" marR="0" algn="ctr">
                        <a:spcBef>
                          <a:spcPts val="0"/>
                        </a:spcBef>
                        <a:spcAft>
                          <a:spcPts val="0"/>
                        </a:spcAft>
                      </a:pPr>
                      <a:r>
                        <a:rPr lang="en-US" sz="1400" dirty="0">
                          <a:effectLst/>
                        </a:rPr>
                        <a:t>between home and school is regular, two-way and meaningful.</a:t>
                      </a:r>
                      <a:endParaRPr lang="en-US" sz="1400" dirty="0">
                        <a:effectLst/>
                        <a:latin typeface="Times New Roman"/>
                        <a:ea typeface="Times New Roman"/>
                      </a:endParaRPr>
                    </a:p>
                    <a:p>
                      <a:pPr marL="0" marR="0" algn="l">
                        <a:spcBef>
                          <a:spcPts val="0"/>
                        </a:spcBef>
                        <a:spcAft>
                          <a:spcPts val="0"/>
                        </a:spcAft>
                      </a:pPr>
                      <a:r>
                        <a:rPr lang="en-US" sz="1400" dirty="0">
                          <a:effectLst/>
                        </a:rPr>
                        <a:t> </a:t>
                      </a:r>
                      <a:endParaRPr lang="en-US" sz="1400" dirty="0">
                        <a:effectLst/>
                        <a:latin typeface="Times New Roman"/>
                        <a:ea typeface="Times New Roman"/>
                      </a:endParaRPr>
                    </a:p>
                    <a:p>
                      <a:pPr marL="0" marR="0" algn="l">
                        <a:spcBef>
                          <a:spcPts val="0"/>
                        </a:spcBef>
                        <a:spcAft>
                          <a:spcPts val="0"/>
                        </a:spcAft>
                      </a:pPr>
                      <a:r>
                        <a:rPr lang="en-US" sz="1400" dirty="0">
                          <a:effectLst/>
                        </a:rPr>
                        <a:t> </a:t>
                      </a:r>
                      <a:endParaRPr lang="en-US" sz="1400" dirty="0">
                        <a:effectLst/>
                        <a:latin typeface="Times New Roman"/>
                        <a:ea typeface="Times New Roman"/>
                      </a:endParaRPr>
                    </a:p>
                  </a:txBody>
                  <a:tcPr marL="50665" marR="50665" marT="0" marB="0">
                    <a:solidFill>
                      <a:schemeClr val="bg1">
                        <a:lumMod val="65000"/>
                      </a:schemeClr>
                    </a:solidFill>
                  </a:tcPr>
                </a:tc>
                <a:tc>
                  <a:txBody>
                    <a:bodyPr/>
                    <a:lstStyle/>
                    <a:p>
                      <a:pPr marL="0" marR="0" algn="ctr">
                        <a:spcBef>
                          <a:spcPts val="0"/>
                        </a:spcBef>
                        <a:spcAft>
                          <a:spcPts val="0"/>
                        </a:spcAft>
                      </a:pPr>
                      <a:r>
                        <a:rPr lang="en-US" sz="1400" dirty="0" smtClean="0">
                          <a:effectLst/>
                        </a:rPr>
                        <a:t>School </a:t>
                      </a:r>
                      <a:r>
                        <a:rPr lang="en-US" sz="1400" dirty="0">
                          <a:effectLst/>
                        </a:rPr>
                        <a:t>communicates regularly with parents regarding child’s progress on IEP goals. (B)</a:t>
                      </a:r>
                    </a:p>
                    <a:p>
                      <a:pPr marL="0" marR="0" algn="l">
                        <a:spcBef>
                          <a:spcPts val="0"/>
                        </a:spcBef>
                        <a:spcAft>
                          <a:spcPts val="0"/>
                        </a:spcAft>
                      </a:pPr>
                      <a:r>
                        <a:rPr lang="en-US" sz="1400" dirty="0">
                          <a:effectLst/>
                        </a:rPr>
                        <a:t> </a:t>
                      </a:r>
                      <a:endParaRPr lang="en-US" sz="1400" dirty="0">
                        <a:effectLst/>
                        <a:latin typeface="Times New Roman"/>
                        <a:ea typeface="Times New Roman"/>
                      </a:endParaRPr>
                    </a:p>
                    <a:p>
                      <a:pPr marL="0" marR="0" algn="ctr">
                        <a:spcBef>
                          <a:spcPts val="0"/>
                        </a:spcBef>
                        <a:spcAft>
                          <a:spcPts val="0"/>
                        </a:spcAft>
                      </a:pPr>
                      <a:r>
                        <a:rPr lang="en-US" sz="1400" dirty="0">
                          <a:effectLst/>
                        </a:rPr>
                        <a:t>Communication is offered to parents</a:t>
                      </a:r>
                    </a:p>
                    <a:p>
                      <a:pPr marL="0" marR="0" algn="ctr">
                        <a:spcBef>
                          <a:spcPts val="0"/>
                        </a:spcBef>
                        <a:spcAft>
                          <a:spcPts val="0"/>
                        </a:spcAft>
                      </a:pPr>
                      <a:r>
                        <a:rPr lang="en-US" sz="1400" dirty="0">
                          <a:effectLst/>
                        </a:rPr>
                        <a:t> in a variety of ways. (B)</a:t>
                      </a:r>
                    </a:p>
                    <a:p>
                      <a:pPr marL="0" marR="0" algn="l">
                        <a:spcBef>
                          <a:spcPts val="0"/>
                        </a:spcBef>
                        <a:spcAft>
                          <a:spcPts val="0"/>
                        </a:spcAft>
                      </a:pPr>
                      <a:r>
                        <a:rPr lang="en-US" sz="1400" dirty="0">
                          <a:effectLst/>
                        </a:rPr>
                        <a:t> </a:t>
                      </a:r>
                    </a:p>
                    <a:p>
                      <a:pPr marL="0" marR="0" algn="ctr">
                        <a:spcBef>
                          <a:spcPts val="0"/>
                        </a:spcBef>
                        <a:spcAft>
                          <a:spcPts val="0"/>
                        </a:spcAft>
                      </a:pPr>
                      <a:r>
                        <a:rPr lang="en-US" sz="1400" dirty="0">
                          <a:effectLst/>
                        </a:rPr>
                        <a:t>Communicate more effectively with the people who work with the child and family. (C)</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Parents have access to training about special education issues. (B</a:t>
                      </a:r>
                      <a:r>
                        <a:rPr lang="en-US" sz="1400" dirty="0" smtClean="0">
                          <a:effectLst/>
                        </a:rPr>
                        <a:t>)</a:t>
                      </a:r>
                      <a:r>
                        <a:rPr lang="en-US" sz="1400" dirty="0">
                          <a:effectLst/>
                        </a:rPr>
                        <a:t> </a:t>
                      </a:r>
                      <a:endParaRPr lang="en-US" sz="1400" dirty="0">
                        <a:effectLst/>
                        <a:latin typeface="Times New Roman"/>
                        <a:ea typeface="Times New Roman"/>
                      </a:endParaRPr>
                    </a:p>
                  </a:txBody>
                  <a:tcPr marL="50665" marR="50665" marT="0" marB="0"/>
                </a:tc>
                <a:tc>
                  <a:txBody>
                    <a:bodyPr/>
                    <a:lstStyle/>
                    <a:p>
                      <a:pPr marL="0" marR="0" algn="ctr">
                        <a:spcBef>
                          <a:spcPts val="0"/>
                        </a:spcBef>
                        <a:spcAft>
                          <a:spcPts val="0"/>
                        </a:spcAft>
                      </a:pPr>
                      <a:r>
                        <a:rPr lang="en-US" sz="1400" dirty="0">
                          <a:effectLst/>
                        </a:rPr>
                        <a:t> </a:t>
                      </a:r>
                      <a:r>
                        <a:rPr lang="en-US" sz="1400" dirty="0" smtClean="0">
                          <a:effectLst/>
                        </a:rPr>
                        <a:t>Information </a:t>
                      </a:r>
                      <a:r>
                        <a:rPr lang="en-US" sz="1400" dirty="0">
                          <a:effectLst/>
                        </a:rPr>
                        <a:t>Dissemination;</a:t>
                      </a:r>
                    </a:p>
                    <a:p>
                      <a:pPr marL="0" marR="0" algn="ctr">
                        <a:spcBef>
                          <a:spcPts val="0"/>
                        </a:spcBef>
                        <a:spcAft>
                          <a:spcPts val="0"/>
                        </a:spcAft>
                      </a:pPr>
                      <a:r>
                        <a:rPr lang="en-US" sz="1400" dirty="0">
                          <a:effectLst/>
                        </a:rPr>
                        <a:t>Learning Opportunities;</a:t>
                      </a:r>
                    </a:p>
                    <a:p>
                      <a:pPr marL="0" marR="0" algn="ctr">
                        <a:spcBef>
                          <a:spcPts val="0"/>
                        </a:spcBef>
                        <a:spcAft>
                          <a:spcPts val="0"/>
                        </a:spcAft>
                      </a:pPr>
                      <a:r>
                        <a:rPr lang="en-US" sz="1400" dirty="0">
                          <a:effectLst/>
                        </a:rPr>
                        <a:t>Learning Opportunities:</a:t>
                      </a:r>
                    </a:p>
                    <a:p>
                      <a:pPr marL="0" marR="0" algn="ctr">
                        <a:spcBef>
                          <a:spcPts val="0"/>
                        </a:spcBef>
                        <a:spcAft>
                          <a:spcPts val="0"/>
                        </a:spcAft>
                      </a:pPr>
                      <a:r>
                        <a:rPr lang="en-US" sz="1400" dirty="0">
                          <a:effectLst/>
                        </a:rPr>
                        <a:t>School &amp; System Governance</a:t>
                      </a:r>
                    </a:p>
                    <a:p>
                      <a:pPr marL="0" marR="0" algn="l">
                        <a:spcBef>
                          <a:spcPts val="0"/>
                        </a:spcBef>
                        <a:spcAft>
                          <a:spcPts val="0"/>
                        </a:spcAft>
                      </a:pPr>
                      <a:r>
                        <a:rPr lang="en-US" sz="1400" dirty="0">
                          <a:effectLst/>
                        </a:rPr>
                        <a:t> </a:t>
                      </a:r>
                    </a:p>
                    <a:p>
                      <a:pPr marL="0" marR="0" algn="ctr">
                        <a:spcBef>
                          <a:spcPts val="0"/>
                        </a:spcBef>
                        <a:spcAft>
                          <a:spcPts val="0"/>
                        </a:spcAft>
                      </a:pPr>
                      <a:r>
                        <a:rPr lang="en-US" sz="1400" dirty="0">
                          <a:effectLst/>
                        </a:rPr>
                        <a:t>(All activities have goals of direct</a:t>
                      </a:r>
                    </a:p>
                    <a:p>
                      <a:pPr marL="0" marR="0" algn="ctr">
                        <a:spcBef>
                          <a:spcPts val="0"/>
                        </a:spcBef>
                        <a:spcAft>
                          <a:spcPts val="0"/>
                        </a:spcAft>
                      </a:pPr>
                      <a:r>
                        <a:rPr lang="en-US" sz="1400" dirty="0">
                          <a:effectLst/>
                        </a:rPr>
                        <a:t>and indirect impact on school achievement and SPP Indicator</a:t>
                      </a:r>
                      <a:r>
                        <a:rPr lang="en-US" sz="1400" dirty="0" smtClean="0">
                          <a:effectLst/>
                        </a:rPr>
                        <a:t>).</a:t>
                      </a:r>
                      <a:endParaRPr lang="en-US" sz="1400" dirty="0">
                        <a:effectLst/>
                        <a:latin typeface="Times New Roman"/>
                        <a:ea typeface="Times New Roman"/>
                      </a:endParaRPr>
                    </a:p>
                    <a:p>
                      <a:pPr marL="0" marR="0" algn="l">
                        <a:spcBef>
                          <a:spcPts val="0"/>
                        </a:spcBef>
                        <a:spcAft>
                          <a:spcPts val="0"/>
                        </a:spcAft>
                      </a:pPr>
                      <a:r>
                        <a:rPr lang="en-US" sz="1400" dirty="0">
                          <a:effectLst/>
                        </a:rPr>
                        <a:t> </a:t>
                      </a:r>
                    </a:p>
                    <a:p>
                      <a:pPr marL="0" marR="0" algn="ctr">
                        <a:spcBef>
                          <a:spcPts val="0"/>
                        </a:spcBef>
                        <a:spcAft>
                          <a:spcPts val="0"/>
                        </a:spcAft>
                      </a:pPr>
                      <a:r>
                        <a:rPr lang="en-US" sz="1400" dirty="0">
                          <a:effectLst/>
                        </a:rPr>
                        <a:t>Learning Opportunities;</a:t>
                      </a:r>
                    </a:p>
                    <a:p>
                      <a:pPr marL="0" marR="0" algn="ctr">
                        <a:spcBef>
                          <a:spcPts val="0"/>
                        </a:spcBef>
                        <a:spcAft>
                          <a:spcPts val="0"/>
                        </a:spcAft>
                      </a:pPr>
                      <a:r>
                        <a:rPr lang="en-US" sz="1400" dirty="0">
                          <a:effectLst/>
                        </a:rPr>
                        <a:t>Leadership Development &amp; Mentoring</a:t>
                      </a:r>
                      <a:endParaRPr lang="en-US" sz="1400" dirty="0">
                        <a:effectLst/>
                        <a:latin typeface="Times New Roman"/>
                        <a:ea typeface="Times New Roman"/>
                      </a:endParaRPr>
                    </a:p>
                  </a:txBody>
                  <a:tcPr marL="50665" marR="50665" marT="0" marB="0"/>
                </a:tc>
              </a:tr>
              <a:tr h="2672204">
                <a:tc>
                  <a:txBody>
                    <a:bodyPr/>
                    <a:lstStyle/>
                    <a:p>
                      <a:pPr marL="0" marR="0" algn="ctr">
                        <a:spcBef>
                          <a:spcPts val="0"/>
                        </a:spcBef>
                        <a:spcAft>
                          <a:spcPts val="0"/>
                        </a:spcAft>
                      </a:pPr>
                      <a:endParaRPr lang="en-US" sz="1400" dirty="0" smtClean="0">
                        <a:effectLst/>
                      </a:endParaRPr>
                    </a:p>
                    <a:p>
                      <a:pPr marL="0" marR="0" algn="ctr">
                        <a:spcBef>
                          <a:spcPts val="0"/>
                        </a:spcBef>
                        <a:spcAft>
                          <a:spcPts val="0"/>
                        </a:spcAft>
                      </a:pPr>
                      <a:r>
                        <a:rPr lang="en-US" sz="1400" dirty="0" smtClean="0">
                          <a:effectLst/>
                        </a:rPr>
                        <a:t>Parents </a:t>
                      </a:r>
                      <a:r>
                        <a:rPr lang="en-US" sz="1400" dirty="0">
                          <a:effectLst/>
                        </a:rPr>
                        <a:t>play an integral role in </a:t>
                      </a:r>
                    </a:p>
                    <a:p>
                      <a:pPr marL="0" marR="0" algn="ctr">
                        <a:spcBef>
                          <a:spcPts val="0"/>
                        </a:spcBef>
                        <a:spcAft>
                          <a:spcPts val="0"/>
                        </a:spcAft>
                      </a:pPr>
                      <a:r>
                        <a:rPr lang="en-US" sz="1400" b="1" i="1" u="sng" dirty="0">
                          <a:effectLst/>
                        </a:rPr>
                        <a:t>supporting and assisting</a:t>
                      </a:r>
                    </a:p>
                    <a:p>
                      <a:pPr marL="0" marR="0" algn="ctr">
                        <a:spcBef>
                          <a:spcPts val="0"/>
                        </a:spcBef>
                        <a:spcAft>
                          <a:spcPts val="0"/>
                        </a:spcAft>
                      </a:pPr>
                      <a:r>
                        <a:rPr lang="en-US" sz="1400" b="1" i="1" u="sng" dirty="0">
                          <a:effectLst/>
                        </a:rPr>
                        <a:t> student learning.</a:t>
                      </a:r>
                      <a:endParaRPr lang="en-US" sz="1400" b="1" i="1" u="sng" dirty="0">
                        <a:effectLst/>
                        <a:latin typeface="Times New Roman"/>
                        <a:ea typeface="Times New Roman"/>
                      </a:endParaRPr>
                    </a:p>
                  </a:txBody>
                  <a:tcPr marL="50665" marR="50665" marT="0" marB="0">
                    <a:solidFill>
                      <a:schemeClr val="bg1">
                        <a:lumMod val="65000"/>
                      </a:schemeClr>
                    </a:solidFill>
                  </a:tcPr>
                </a:tc>
                <a:tc>
                  <a:txBody>
                    <a:bodyPr/>
                    <a:lstStyle/>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Parents have the help they need to play an active role in their child’s education. (B)</a:t>
                      </a:r>
                    </a:p>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Parents understand how the Early Intervention System works and the roles of people who work with their families and children. (C)</a:t>
                      </a:r>
                    </a:p>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Parents understand their children’s special needs and feel that their efforts are helping their children. (C</a:t>
                      </a:r>
                      <a:r>
                        <a:rPr lang="en-US" sz="1400" dirty="0" smtClean="0">
                          <a:effectLst/>
                        </a:rPr>
                        <a:t>)</a:t>
                      </a:r>
                      <a:endParaRPr lang="en-US" sz="1400" dirty="0">
                        <a:effectLst/>
                      </a:endParaRPr>
                    </a:p>
                  </a:txBody>
                  <a:tcPr marL="50665" marR="50665" marT="0" marB="0"/>
                </a:tc>
                <a:tc>
                  <a:txBody>
                    <a:bodyPr/>
                    <a:lstStyle/>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 </a:t>
                      </a:r>
                    </a:p>
                    <a:p>
                      <a:pPr marL="0" marR="0" algn="ctr">
                        <a:spcBef>
                          <a:spcPts val="0"/>
                        </a:spcBef>
                        <a:spcAft>
                          <a:spcPts val="0"/>
                        </a:spcAft>
                      </a:pPr>
                      <a:r>
                        <a:rPr lang="en-US" sz="1400" dirty="0">
                          <a:effectLst/>
                        </a:rPr>
                        <a:t>Information Dissemination;</a:t>
                      </a:r>
                    </a:p>
                    <a:p>
                      <a:pPr marL="0" marR="0" algn="ctr">
                        <a:spcBef>
                          <a:spcPts val="0"/>
                        </a:spcBef>
                        <a:spcAft>
                          <a:spcPts val="0"/>
                        </a:spcAft>
                      </a:pPr>
                      <a:r>
                        <a:rPr lang="en-US" sz="1400" dirty="0">
                          <a:effectLst/>
                        </a:rPr>
                        <a:t>Learning Opportunities;</a:t>
                      </a:r>
                    </a:p>
                    <a:p>
                      <a:pPr marL="0" marR="0" algn="ctr">
                        <a:spcBef>
                          <a:spcPts val="0"/>
                        </a:spcBef>
                        <a:spcAft>
                          <a:spcPts val="0"/>
                        </a:spcAft>
                      </a:pPr>
                      <a:r>
                        <a:rPr lang="en-US" sz="1400" dirty="0">
                          <a:effectLst/>
                        </a:rPr>
                        <a:t>Regional Parent Mentors</a:t>
                      </a:r>
                      <a:endParaRPr lang="en-US" sz="1400" dirty="0">
                        <a:effectLst/>
                        <a:latin typeface="Times New Roman"/>
                        <a:ea typeface="Times New Roman"/>
                      </a:endParaRPr>
                    </a:p>
                  </a:txBody>
                  <a:tcPr marL="50665" marR="50665" marT="0" marB="0"/>
                </a:tc>
              </a:tr>
            </a:tbl>
          </a:graphicData>
        </a:graphic>
      </p:graphicFrame>
      <p:sp>
        <p:nvSpPr>
          <p:cNvPr id="4" name="Slide Number Placeholder 3"/>
          <p:cNvSpPr>
            <a:spLocks noGrp="1"/>
          </p:cNvSpPr>
          <p:nvPr>
            <p:ph type="sldNum" sz="quarter" idx="12"/>
          </p:nvPr>
        </p:nvSpPr>
        <p:spPr/>
        <p:txBody>
          <a:bodyPr/>
          <a:lstStyle/>
          <a:p>
            <a:pPr>
              <a:defRPr/>
            </a:pPr>
            <a:fld id="{0E36EA7F-B70A-48BB-96D3-2822B9480147}" type="slidenum">
              <a:rPr lang="en-US" smtClean="0"/>
              <a:pPr>
                <a:defRPr/>
              </a:pPr>
              <a:t>24</a:t>
            </a:fld>
            <a:endParaRPr lang="en-US"/>
          </a:p>
        </p:txBody>
      </p:sp>
    </p:spTree>
    <p:extLst>
      <p:ext uri="{BB962C8B-B14F-4D97-AF65-F5344CB8AC3E}">
        <p14:creationId xmlns:p14="http://schemas.microsoft.com/office/powerpoint/2010/main" val="683310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639762"/>
          </a:xfrm>
        </p:spPr>
        <p:txBody>
          <a:bodyPr/>
          <a:lstStyle/>
          <a:p>
            <a:r>
              <a:rPr lang="en-US" sz="3200" smtClean="0"/>
              <a:t>PTA Family Involvement Standards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0669245"/>
              </p:ext>
            </p:extLst>
          </p:nvPr>
        </p:nvGraphicFramePr>
        <p:xfrm>
          <a:off x="0" y="1219200"/>
          <a:ext cx="9144000" cy="4876800"/>
        </p:xfrm>
        <a:graphic>
          <a:graphicData uri="http://schemas.openxmlformats.org/drawingml/2006/table">
            <a:tbl>
              <a:tblPr>
                <a:tableStyleId>{5C22544A-7EE6-4342-B048-85BDC9FD1C3A}</a:tableStyleId>
              </a:tblPr>
              <a:tblGrid>
                <a:gridCol w="2703442"/>
                <a:gridCol w="3657600"/>
                <a:gridCol w="2782958"/>
              </a:tblGrid>
              <a:tr h="611179">
                <a:tc>
                  <a:txBody>
                    <a:bodyPr/>
                    <a:lstStyle/>
                    <a:p>
                      <a:pPr marL="0" marR="0" algn="ctr">
                        <a:spcBef>
                          <a:spcPts val="0"/>
                        </a:spcBef>
                        <a:spcAft>
                          <a:spcPts val="0"/>
                        </a:spcAft>
                      </a:pPr>
                      <a:r>
                        <a:rPr lang="en-US" sz="1600" b="1" kern="0" dirty="0">
                          <a:solidFill>
                            <a:schemeClr val="bg1"/>
                          </a:solidFill>
                          <a:effectLst/>
                        </a:rPr>
                        <a:t>PTA Family Involvement Standard</a:t>
                      </a:r>
                      <a:endParaRPr lang="en-US" sz="1600" b="1" kern="0" dirty="0">
                        <a:solidFill>
                          <a:schemeClr val="bg1"/>
                        </a:solidFill>
                        <a:effectLst/>
                        <a:latin typeface="Times New Roman"/>
                      </a:endParaRPr>
                    </a:p>
                  </a:txBody>
                  <a:tcPr marL="64406" marR="64406" marT="0" marB="0">
                    <a:solidFill>
                      <a:schemeClr val="accent1"/>
                    </a:solidFill>
                  </a:tcPr>
                </a:tc>
                <a:tc>
                  <a:txBody>
                    <a:bodyPr/>
                    <a:lstStyle/>
                    <a:p>
                      <a:pPr marL="0" marR="0" algn="ctr">
                        <a:spcBef>
                          <a:spcPts val="0"/>
                        </a:spcBef>
                        <a:spcAft>
                          <a:spcPts val="0"/>
                        </a:spcAft>
                      </a:pPr>
                      <a:r>
                        <a:rPr lang="en-US" sz="1600" b="1" dirty="0">
                          <a:solidFill>
                            <a:schemeClr val="bg1"/>
                          </a:solidFill>
                          <a:effectLst/>
                        </a:rPr>
                        <a:t>NCSEAM Measure</a:t>
                      </a:r>
                      <a:endParaRPr lang="en-US" sz="1600" b="1" dirty="0">
                        <a:solidFill>
                          <a:schemeClr val="bg1"/>
                        </a:solidFill>
                        <a:effectLst/>
                        <a:latin typeface="Times New Roman"/>
                        <a:ea typeface="Times New Roman"/>
                      </a:endParaRPr>
                    </a:p>
                  </a:txBody>
                  <a:tcPr marL="64406" marR="64406" marT="0" marB="0">
                    <a:solidFill>
                      <a:schemeClr val="accent1"/>
                    </a:solidFill>
                  </a:tcPr>
                </a:tc>
                <a:tc>
                  <a:txBody>
                    <a:bodyPr/>
                    <a:lstStyle/>
                    <a:p>
                      <a:pPr marL="0" marR="0" algn="ctr">
                        <a:spcBef>
                          <a:spcPts val="0"/>
                        </a:spcBef>
                        <a:spcAft>
                          <a:spcPts val="0"/>
                        </a:spcAft>
                      </a:pPr>
                      <a:r>
                        <a:rPr lang="en-US" sz="1600" b="1" dirty="0">
                          <a:solidFill>
                            <a:schemeClr val="bg1"/>
                          </a:solidFill>
                          <a:effectLst/>
                        </a:rPr>
                        <a:t>Michigan Alliance for Families Activity</a:t>
                      </a:r>
                      <a:endParaRPr lang="en-US" sz="1600" b="1" dirty="0">
                        <a:solidFill>
                          <a:schemeClr val="bg1"/>
                        </a:solidFill>
                        <a:effectLst/>
                        <a:latin typeface="Times New Roman"/>
                        <a:ea typeface="Times New Roman"/>
                      </a:endParaRPr>
                    </a:p>
                  </a:txBody>
                  <a:tcPr marL="64406" marR="64406" marT="0" marB="0">
                    <a:solidFill>
                      <a:schemeClr val="accent1"/>
                    </a:solidFill>
                  </a:tcPr>
                </a:tc>
              </a:tr>
              <a:tr h="1571545">
                <a:tc>
                  <a:txBody>
                    <a:bodyPr/>
                    <a:lstStyle/>
                    <a:p>
                      <a:pPr marL="0" marR="0" algn="l">
                        <a:spcBef>
                          <a:spcPts val="0"/>
                        </a:spcBef>
                        <a:spcAft>
                          <a:spcPts val="0"/>
                        </a:spcAft>
                      </a:pPr>
                      <a:r>
                        <a:rPr lang="en-US" sz="1400" dirty="0">
                          <a:effectLst/>
                        </a:rPr>
                        <a:t> </a:t>
                      </a:r>
                    </a:p>
                    <a:p>
                      <a:pPr marL="0" marR="0" algn="ctr">
                        <a:spcBef>
                          <a:spcPts val="0"/>
                        </a:spcBef>
                        <a:spcAft>
                          <a:spcPts val="0"/>
                        </a:spcAft>
                      </a:pPr>
                      <a:r>
                        <a:rPr lang="en-US" sz="1400" dirty="0">
                          <a:effectLst/>
                        </a:rPr>
                        <a:t>Parents of diverse backgrounds </a:t>
                      </a:r>
                      <a:r>
                        <a:rPr lang="en-US" sz="1400" b="1" i="1" u="sng" dirty="0">
                          <a:effectLst/>
                        </a:rPr>
                        <a:t>are welcome</a:t>
                      </a:r>
                      <a:r>
                        <a:rPr lang="en-US" sz="1400" dirty="0">
                          <a:effectLst/>
                        </a:rPr>
                        <a:t> to participate and volunteer in school. The school is inclusive in all ways.</a:t>
                      </a:r>
                    </a:p>
                    <a:p>
                      <a:pPr marL="0" marR="0" algn="l">
                        <a:spcBef>
                          <a:spcPts val="0"/>
                        </a:spcBef>
                        <a:spcAft>
                          <a:spcPts val="0"/>
                        </a:spcAft>
                      </a:pPr>
                      <a:r>
                        <a:rPr lang="en-US" sz="1400" dirty="0">
                          <a:effectLst/>
                        </a:rPr>
                        <a:t> </a:t>
                      </a:r>
                      <a:endParaRPr lang="en-US" sz="1400" dirty="0">
                        <a:effectLst/>
                        <a:latin typeface="Times New Roman"/>
                        <a:ea typeface="Times New Roman"/>
                      </a:endParaRPr>
                    </a:p>
                  </a:txBody>
                  <a:tcPr marL="50665" marR="50665" marT="0" marB="0">
                    <a:solidFill>
                      <a:schemeClr val="bg1">
                        <a:lumMod val="65000"/>
                      </a:schemeClr>
                    </a:solidFill>
                  </a:tcPr>
                </a:tc>
                <a:tc>
                  <a:txBody>
                    <a:bodyPr/>
                    <a:lstStyle/>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Teachers and administrators seek out parent input.</a:t>
                      </a:r>
                    </a:p>
                    <a:p>
                      <a:pPr marL="0" marR="0" algn="l">
                        <a:spcBef>
                          <a:spcPts val="0"/>
                        </a:spcBef>
                        <a:spcAft>
                          <a:spcPts val="0"/>
                        </a:spcAft>
                      </a:pPr>
                      <a:r>
                        <a:rPr lang="en-US" sz="1400" dirty="0">
                          <a:effectLst/>
                        </a:rPr>
                        <a:t>Parents feel that their families and children will be accepted and welcome in the community. (C</a:t>
                      </a:r>
                      <a:r>
                        <a:rPr lang="en-US" sz="1400" dirty="0" smtClean="0">
                          <a:effectLst/>
                        </a:rPr>
                        <a:t>)</a:t>
                      </a:r>
                    </a:p>
                    <a:p>
                      <a:pPr marL="0" marR="0" algn="l">
                        <a:spcBef>
                          <a:spcPts val="0"/>
                        </a:spcBef>
                        <a:spcAft>
                          <a:spcPts val="0"/>
                        </a:spcAft>
                      </a:pPr>
                      <a:endParaRPr lang="en-US" sz="1400" dirty="0">
                        <a:effectLst/>
                        <a:latin typeface="Times New Roman"/>
                        <a:ea typeface="Times New Roman"/>
                      </a:endParaRPr>
                    </a:p>
                  </a:txBody>
                  <a:tcPr marL="50665" marR="50665" marT="0" marB="0"/>
                </a:tc>
                <a:tc>
                  <a:txBody>
                    <a:bodyPr/>
                    <a:lstStyle/>
                    <a:p>
                      <a:pPr marL="0" marR="0" algn="l">
                        <a:spcBef>
                          <a:spcPts val="0"/>
                        </a:spcBef>
                        <a:spcAft>
                          <a:spcPts val="0"/>
                        </a:spcAft>
                      </a:pPr>
                      <a:r>
                        <a:rPr lang="en-US" sz="1400" dirty="0">
                          <a:effectLst/>
                        </a:rPr>
                        <a:t> </a:t>
                      </a:r>
                      <a:endParaRPr lang="en-US" sz="1400" dirty="0">
                        <a:effectLst/>
                        <a:latin typeface="Times New Roman"/>
                        <a:ea typeface="Times New Roman"/>
                      </a:endParaRPr>
                    </a:p>
                    <a:p>
                      <a:pPr marL="0" marR="0" algn="l">
                        <a:spcBef>
                          <a:spcPts val="0"/>
                        </a:spcBef>
                        <a:spcAft>
                          <a:spcPts val="0"/>
                        </a:spcAft>
                      </a:pPr>
                      <a:r>
                        <a:rPr lang="en-US" sz="1400" dirty="0">
                          <a:effectLst/>
                        </a:rPr>
                        <a:t> </a:t>
                      </a:r>
                      <a:r>
                        <a:rPr lang="en-US" sz="1400" dirty="0" smtClean="0">
                          <a:effectLst/>
                        </a:rPr>
                        <a:t>Leadership </a:t>
                      </a:r>
                      <a:r>
                        <a:rPr lang="en-US" sz="1400" dirty="0">
                          <a:effectLst/>
                        </a:rPr>
                        <a:t>Development and </a:t>
                      </a:r>
                      <a:r>
                        <a:rPr lang="en-US" sz="1400" dirty="0" smtClean="0">
                          <a:effectLst/>
                        </a:rPr>
                        <a:t>Mentoring;</a:t>
                      </a:r>
                      <a:r>
                        <a:rPr lang="en-US" sz="1400" baseline="0" dirty="0" smtClean="0">
                          <a:effectLst/>
                        </a:rPr>
                        <a:t> </a:t>
                      </a:r>
                      <a:r>
                        <a:rPr lang="en-US" sz="1400" dirty="0" smtClean="0">
                          <a:effectLst/>
                        </a:rPr>
                        <a:t>Regional </a:t>
                      </a:r>
                      <a:r>
                        <a:rPr lang="en-US" sz="1400" dirty="0">
                          <a:effectLst/>
                        </a:rPr>
                        <a:t>Parent Mentors</a:t>
                      </a:r>
                      <a:endParaRPr lang="en-US" sz="1400" dirty="0">
                        <a:effectLst/>
                        <a:latin typeface="Times New Roman"/>
                        <a:ea typeface="Times New Roman"/>
                      </a:endParaRPr>
                    </a:p>
                  </a:txBody>
                  <a:tcPr marL="50665" marR="50665" marT="0" marB="0"/>
                </a:tc>
              </a:tr>
              <a:tr h="2694076">
                <a:tc>
                  <a:txBody>
                    <a:bodyPr/>
                    <a:lstStyle/>
                    <a:p>
                      <a:pPr marL="0" marR="0">
                        <a:spcBef>
                          <a:spcPts val="0"/>
                        </a:spcBef>
                        <a:spcAft>
                          <a:spcPts val="0"/>
                        </a:spcAft>
                      </a:pPr>
                      <a:r>
                        <a:rPr lang="en-US" sz="1400" dirty="0">
                          <a:effectLst/>
                        </a:rPr>
                        <a:t> </a:t>
                      </a:r>
                      <a:endParaRPr lang="en-US" sz="1400" dirty="0">
                        <a:effectLst/>
                        <a:latin typeface="Times New Roman"/>
                        <a:ea typeface="Times New Roman"/>
                      </a:endParaRPr>
                    </a:p>
                    <a:p>
                      <a:pPr marL="0" marR="0" algn="ctr">
                        <a:spcBef>
                          <a:spcPts val="0"/>
                        </a:spcBef>
                        <a:spcAft>
                          <a:spcPts val="0"/>
                        </a:spcAft>
                      </a:pPr>
                      <a:r>
                        <a:rPr lang="en-US" sz="1400" dirty="0">
                          <a:effectLst/>
                        </a:rPr>
                        <a:t>Parents are </a:t>
                      </a:r>
                      <a:r>
                        <a:rPr lang="en-US" sz="1400" b="1" i="1" u="sng" dirty="0">
                          <a:effectLst/>
                        </a:rPr>
                        <a:t>full partners </a:t>
                      </a:r>
                      <a:r>
                        <a:rPr lang="en-US" sz="1400" dirty="0">
                          <a:effectLst/>
                        </a:rPr>
                        <a:t>in decisions that affect children and families.</a:t>
                      </a:r>
                      <a:endParaRPr lang="en-US" sz="1400" dirty="0">
                        <a:effectLst/>
                        <a:latin typeface="Times New Roman"/>
                        <a:ea typeface="Times New Roman"/>
                      </a:endParaRPr>
                    </a:p>
                    <a:p>
                      <a:pPr marL="0" marR="0">
                        <a:spcBef>
                          <a:spcPts val="0"/>
                        </a:spcBef>
                        <a:spcAft>
                          <a:spcPts val="0"/>
                        </a:spcAft>
                      </a:pPr>
                      <a:r>
                        <a:rPr lang="en-US" sz="1400" dirty="0">
                          <a:effectLst/>
                        </a:rPr>
                        <a:t> </a:t>
                      </a:r>
                      <a:endParaRPr lang="en-US" sz="1400" dirty="0">
                        <a:effectLst/>
                        <a:latin typeface="Times New Roman"/>
                        <a:ea typeface="Times New Roman"/>
                      </a:endParaRPr>
                    </a:p>
                  </a:txBody>
                  <a:tcPr marL="64406" marR="64406" marT="0" marB="0">
                    <a:solidFill>
                      <a:schemeClr val="bg1">
                        <a:lumMod val="65000"/>
                      </a:schemeClr>
                    </a:solidFill>
                  </a:tcPr>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Parents understand options if they disagree with a student decision. (B)</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Parents have choices with regard to services that address their child’s needs. (B)</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Teachers treat parents as a team member. (B)</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Parents know about rights concerning Early Intervention Services. (C</a:t>
                      </a:r>
                      <a:r>
                        <a:rPr lang="en-US" sz="1400" dirty="0" smtClean="0">
                          <a:effectLst/>
                        </a:rPr>
                        <a:t>)</a:t>
                      </a:r>
                      <a:endParaRPr lang="en-US" sz="1400" dirty="0">
                        <a:effectLst/>
                      </a:endParaRPr>
                    </a:p>
                  </a:txBody>
                  <a:tcPr marL="64406" marR="64406"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Information Dissemination</a:t>
                      </a:r>
                    </a:p>
                    <a:p>
                      <a:pPr marL="0" marR="0" algn="ctr">
                        <a:spcBef>
                          <a:spcPts val="0"/>
                        </a:spcBef>
                        <a:spcAft>
                          <a:spcPts val="0"/>
                        </a:spcAft>
                      </a:pPr>
                      <a:r>
                        <a:rPr lang="en-US" sz="1400" dirty="0">
                          <a:effectLst/>
                        </a:rPr>
                        <a:t>Learning Opportunities;</a:t>
                      </a:r>
                    </a:p>
                    <a:p>
                      <a:pPr marL="0" marR="0" algn="ctr">
                        <a:spcBef>
                          <a:spcPts val="0"/>
                        </a:spcBef>
                        <a:spcAft>
                          <a:spcPts val="0"/>
                        </a:spcAft>
                      </a:pPr>
                      <a:r>
                        <a:rPr lang="en-US" sz="1400" dirty="0">
                          <a:effectLst/>
                        </a:rPr>
                        <a:t>Leadership Development and Mentoring</a:t>
                      </a:r>
                      <a:endParaRPr lang="en-US" sz="1400" dirty="0">
                        <a:effectLst/>
                        <a:latin typeface="Times New Roman"/>
                        <a:ea typeface="Times New Roman"/>
                      </a:endParaRPr>
                    </a:p>
                  </a:txBody>
                  <a:tcPr marL="64406" marR="64406" marT="0" marB="0"/>
                </a:tc>
              </a:tr>
            </a:tbl>
          </a:graphicData>
        </a:graphic>
      </p:graphicFrame>
      <p:sp>
        <p:nvSpPr>
          <p:cNvPr id="4" name="Slide Number Placeholder 3"/>
          <p:cNvSpPr>
            <a:spLocks noGrp="1"/>
          </p:cNvSpPr>
          <p:nvPr>
            <p:ph type="sldNum" sz="quarter" idx="12"/>
          </p:nvPr>
        </p:nvSpPr>
        <p:spPr/>
        <p:txBody>
          <a:bodyPr/>
          <a:lstStyle/>
          <a:p>
            <a:pPr>
              <a:defRPr/>
            </a:pPr>
            <a:fld id="{FE643F77-354D-4778-A8B7-BF61BAB8331A}" type="slidenum">
              <a:rPr lang="en-US" smtClean="0"/>
              <a:pPr>
                <a:defRPr/>
              </a:pPr>
              <a:t>25</a:t>
            </a:fld>
            <a:endParaRPr lang="en-US"/>
          </a:p>
        </p:txBody>
      </p:sp>
      <p:sp>
        <p:nvSpPr>
          <p:cNvPr id="11299" name="Rectangle 1"/>
          <p:cNvSpPr>
            <a:spLocks noChangeArrowheads="1"/>
          </p:cNvSpPr>
          <p:nvPr/>
        </p:nvSpPr>
        <p:spPr bwMode="auto">
          <a:xfrm>
            <a:off x="457200" y="1587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spTree>
    <p:extLst>
      <p:ext uri="{BB962C8B-B14F-4D97-AF65-F5344CB8AC3E}">
        <p14:creationId xmlns:p14="http://schemas.microsoft.com/office/powerpoint/2010/main" val="3464718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639762"/>
          </a:xfrm>
        </p:spPr>
        <p:txBody>
          <a:bodyPr/>
          <a:lstStyle/>
          <a:p>
            <a:r>
              <a:rPr lang="en-US" sz="3200" smtClean="0"/>
              <a:t>PTA Family Involvement Standards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82077116"/>
              </p:ext>
            </p:extLst>
          </p:nvPr>
        </p:nvGraphicFramePr>
        <p:xfrm>
          <a:off x="38100" y="1295400"/>
          <a:ext cx="9144000" cy="3141155"/>
        </p:xfrm>
        <a:graphic>
          <a:graphicData uri="http://schemas.openxmlformats.org/drawingml/2006/table">
            <a:tbl>
              <a:tblPr>
                <a:tableStyleId>{5C22544A-7EE6-4342-B048-85BDC9FD1C3A}</a:tableStyleId>
              </a:tblPr>
              <a:tblGrid>
                <a:gridCol w="2703442"/>
                <a:gridCol w="3657600"/>
                <a:gridCol w="2782958"/>
              </a:tblGrid>
              <a:tr h="580835">
                <a:tc>
                  <a:txBody>
                    <a:bodyPr/>
                    <a:lstStyle/>
                    <a:p>
                      <a:pPr marL="0" marR="0" algn="ctr">
                        <a:spcBef>
                          <a:spcPts val="0"/>
                        </a:spcBef>
                        <a:spcAft>
                          <a:spcPts val="0"/>
                        </a:spcAft>
                      </a:pPr>
                      <a:r>
                        <a:rPr lang="en-US" sz="1600" b="1" kern="0" dirty="0">
                          <a:solidFill>
                            <a:schemeClr val="bg1"/>
                          </a:solidFill>
                          <a:effectLst/>
                        </a:rPr>
                        <a:t>PTA Family Involvement Standard</a:t>
                      </a:r>
                      <a:endParaRPr lang="en-US" sz="1600" b="1" kern="0" dirty="0">
                        <a:solidFill>
                          <a:schemeClr val="bg1"/>
                        </a:solidFill>
                        <a:effectLst/>
                        <a:latin typeface="Times New Roman"/>
                      </a:endParaRPr>
                    </a:p>
                  </a:txBody>
                  <a:tcPr marL="64406" marR="64406" marT="0" marB="0">
                    <a:solidFill>
                      <a:schemeClr val="accent1"/>
                    </a:solidFill>
                  </a:tcPr>
                </a:tc>
                <a:tc>
                  <a:txBody>
                    <a:bodyPr/>
                    <a:lstStyle/>
                    <a:p>
                      <a:pPr marL="0" marR="0" algn="ctr">
                        <a:spcBef>
                          <a:spcPts val="0"/>
                        </a:spcBef>
                        <a:spcAft>
                          <a:spcPts val="0"/>
                        </a:spcAft>
                      </a:pPr>
                      <a:r>
                        <a:rPr lang="en-US" sz="1600" b="1" dirty="0">
                          <a:solidFill>
                            <a:schemeClr val="bg1"/>
                          </a:solidFill>
                          <a:effectLst/>
                        </a:rPr>
                        <a:t>NCSEAM Measure</a:t>
                      </a:r>
                      <a:endParaRPr lang="en-US" sz="1600" b="1" dirty="0">
                        <a:solidFill>
                          <a:schemeClr val="bg1"/>
                        </a:solidFill>
                        <a:effectLst/>
                        <a:latin typeface="Times New Roman"/>
                        <a:ea typeface="Times New Roman"/>
                      </a:endParaRPr>
                    </a:p>
                  </a:txBody>
                  <a:tcPr marL="64406" marR="64406" marT="0" marB="0">
                    <a:solidFill>
                      <a:schemeClr val="accent1"/>
                    </a:solidFill>
                  </a:tcPr>
                </a:tc>
                <a:tc>
                  <a:txBody>
                    <a:bodyPr/>
                    <a:lstStyle/>
                    <a:p>
                      <a:pPr marL="0" marR="0" algn="ctr">
                        <a:spcBef>
                          <a:spcPts val="0"/>
                        </a:spcBef>
                        <a:spcAft>
                          <a:spcPts val="0"/>
                        </a:spcAft>
                      </a:pPr>
                      <a:r>
                        <a:rPr lang="en-US" sz="1600" b="1" dirty="0">
                          <a:solidFill>
                            <a:schemeClr val="bg1"/>
                          </a:solidFill>
                          <a:effectLst/>
                        </a:rPr>
                        <a:t>Michigan Alliance for Families Activity</a:t>
                      </a:r>
                      <a:endParaRPr lang="en-US" sz="1600" b="1" dirty="0">
                        <a:solidFill>
                          <a:schemeClr val="bg1"/>
                        </a:solidFill>
                        <a:effectLst/>
                        <a:latin typeface="Times New Roman"/>
                        <a:ea typeface="Times New Roman"/>
                      </a:endParaRPr>
                    </a:p>
                  </a:txBody>
                  <a:tcPr marL="64406" marR="64406" marT="0" marB="0">
                    <a:solidFill>
                      <a:schemeClr val="accent1"/>
                    </a:solidFill>
                  </a:tcPr>
                </a:tc>
              </a:tr>
              <a:tr h="2168175">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 </a:t>
                      </a:r>
                    </a:p>
                    <a:p>
                      <a:pPr marL="0" marR="0">
                        <a:spcBef>
                          <a:spcPts val="0"/>
                        </a:spcBef>
                        <a:spcAft>
                          <a:spcPts val="0"/>
                        </a:spcAft>
                      </a:pPr>
                      <a:r>
                        <a:rPr lang="en-US" sz="1400" b="1" i="1" u="sng" dirty="0">
                          <a:effectLst/>
                        </a:rPr>
                        <a:t>Community Resources </a:t>
                      </a:r>
                      <a:r>
                        <a:rPr lang="en-US" sz="1400" dirty="0">
                          <a:effectLst/>
                        </a:rPr>
                        <a:t>are used to </a:t>
                      </a:r>
                      <a:endParaRPr lang="en-US" sz="1400" dirty="0">
                        <a:effectLst/>
                        <a:latin typeface="Times New Roman"/>
                        <a:ea typeface="Times New Roman"/>
                      </a:endParaRPr>
                    </a:p>
                    <a:p>
                      <a:pPr marL="0" marR="0">
                        <a:spcBef>
                          <a:spcPts val="0"/>
                        </a:spcBef>
                        <a:spcAft>
                          <a:spcPts val="0"/>
                        </a:spcAft>
                      </a:pPr>
                      <a:r>
                        <a:rPr lang="en-US" sz="1400" dirty="0">
                          <a:effectLst/>
                        </a:rPr>
                        <a:t>strengthen schools, families and student learning</a:t>
                      </a:r>
                      <a:endParaRPr lang="en-US" sz="1400" dirty="0">
                        <a:effectLst/>
                        <a:latin typeface="Times New Roman"/>
                        <a:ea typeface="Times New Roman"/>
                      </a:endParaRPr>
                    </a:p>
                  </a:txBody>
                  <a:tcPr marL="64406" marR="64406" marT="0" marB="0">
                    <a:solidFill>
                      <a:schemeClr val="bg1">
                        <a:lumMod val="65000"/>
                      </a:schemeClr>
                    </a:solidFill>
                  </a:tcPr>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Information on organizations that offer support for parents of students with disabilities. (B)</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A person is available to answer parents’ questions. (B)</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Parents know about services in the community and where to go for their services to meet the child’s needs. (C)</a:t>
                      </a:r>
                    </a:p>
                    <a:p>
                      <a:pPr marL="0" marR="0">
                        <a:spcBef>
                          <a:spcPts val="0"/>
                        </a:spcBef>
                        <a:spcAft>
                          <a:spcPts val="0"/>
                        </a:spcAft>
                      </a:pPr>
                      <a:r>
                        <a:rPr lang="en-US" sz="1400" dirty="0">
                          <a:effectLst/>
                        </a:rPr>
                        <a:t> </a:t>
                      </a:r>
                      <a:endParaRPr lang="en-US" sz="1400" dirty="0">
                        <a:effectLst/>
                        <a:latin typeface="Times New Roman"/>
                        <a:ea typeface="Times New Roman"/>
                      </a:endParaRPr>
                    </a:p>
                  </a:txBody>
                  <a:tcPr marL="64406" marR="64406"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Regional Parent Mentors;</a:t>
                      </a:r>
                    </a:p>
                    <a:p>
                      <a:pPr marL="0" marR="0" algn="ctr">
                        <a:spcBef>
                          <a:spcPts val="0"/>
                        </a:spcBef>
                        <a:spcAft>
                          <a:spcPts val="0"/>
                        </a:spcAft>
                      </a:pPr>
                      <a:r>
                        <a:rPr lang="en-US" sz="1400" dirty="0">
                          <a:effectLst/>
                        </a:rPr>
                        <a:t>Community Asset Mapping;</a:t>
                      </a:r>
                    </a:p>
                    <a:p>
                      <a:pPr marL="0" marR="0" algn="ctr">
                        <a:spcBef>
                          <a:spcPts val="0"/>
                        </a:spcBef>
                        <a:spcAft>
                          <a:spcPts val="0"/>
                        </a:spcAft>
                      </a:pPr>
                      <a:r>
                        <a:rPr lang="en-US" sz="1400" dirty="0">
                          <a:effectLst/>
                        </a:rPr>
                        <a:t>Web site</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Provide information and support to the community resources so that resources are embedded and fluid.</a:t>
                      </a:r>
                      <a:endParaRPr lang="en-US" sz="1400" dirty="0">
                        <a:effectLst/>
                        <a:latin typeface="Times New Roman"/>
                        <a:ea typeface="Times New Roman"/>
                      </a:endParaRPr>
                    </a:p>
                  </a:txBody>
                  <a:tcPr marL="64406" marR="64406" marT="0" marB="0"/>
                </a:tc>
              </a:tr>
            </a:tbl>
          </a:graphicData>
        </a:graphic>
      </p:graphicFrame>
      <p:sp>
        <p:nvSpPr>
          <p:cNvPr id="4" name="Slide Number Placeholder 3"/>
          <p:cNvSpPr>
            <a:spLocks noGrp="1"/>
          </p:cNvSpPr>
          <p:nvPr>
            <p:ph type="sldNum" sz="quarter" idx="12"/>
          </p:nvPr>
        </p:nvSpPr>
        <p:spPr/>
        <p:txBody>
          <a:bodyPr/>
          <a:lstStyle/>
          <a:p>
            <a:pPr>
              <a:defRPr/>
            </a:pPr>
            <a:fld id="{FE643F77-354D-4778-A8B7-BF61BAB8331A}" type="slidenum">
              <a:rPr lang="en-US" smtClean="0"/>
              <a:pPr>
                <a:defRPr/>
              </a:pPr>
              <a:t>26</a:t>
            </a:fld>
            <a:endParaRPr lang="en-US"/>
          </a:p>
        </p:txBody>
      </p:sp>
      <p:sp>
        <p:nvSpPr>
          <p:cNvPr id="11299" name="Rectangle 1"/>
          <p:cNvSpPr>
            <a:spLocks noChangeArrowheads="1"/>
          </p:cNvSpPr>
          <p:nvPr/>
        </p:nvSpPr>
        <p:spPr bwMode="auto">
          <a:xfrm>
            <a:off x="457200" y="1587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spTree>
    <p:extLst>
      <p:ext uri="{BB962C8B-B14F-4D97-AF65-F5344CB8AC3E}">
        <p14:creationId xmlns:p14="http://schemas.microsoft.com/office/powerpoint/2010/main" val="1342997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sz="3600" dirty="0" smtClean="0"/>
              <a:t/>
            </a:r>
            <a:br>
              <a:rPr lang="en-US" sz="3600" dirty="0" smtClean="0"/>
            </a:br>
            <a:r>
              <a:rPr lang="en-US" dirty="0" smtClean="0"/>
              <a:t>Parent Mentoring</a:t>
            </a:r>
          </a:p>
        </p:txBody>
      </p:sp>
      <p:sp>
        <p:nvSpPr>
          <p:cNvPr id="3" name="Content Placeholder 2"/>
          <p:cNvSpPr>
            <a:spLocks noGrp="1"/>
          </p:cNvSpPr>
          <p:nvPr>
            <p:ph idx="1"/>
          </p:nvPr>
        </p:nvSpPr>
        <p:spPr/>
        <p:txBody>
          <a:bodyPr/>
          <a:lstStyle/>
          <a:p>
            <a:pPr marL="0" indent="0">
              <a:spcBef>
                <a:spcPts val="0"/>
              </a:spcBef>
              <a:buFont typeface="ZapfDingbats" pitchFamily="82" charset="2"/>
              <a:buNone/>
              <a:defRPr/>
            </a:pPr>
            <a:r>
              <a:rPr lang="en-US" sz="2000" b="1" u="sng" dirty="0"/>
              <a:t>Mentoring</a:t>
            </a:r>
            <a:r>
              <a:rPr lang="en-US" sz="2000" b="1" u="sng" dirty="0" smtClean="0"/>
              <a:t>:</a:t>
            </a:r>
            <a:endParaRPr lang="en-US" sz="2000" dirty="0"/>
          </a:p>
          <a:p>
            <a:pPr>
              <a:spcBef>
                <a:spcPts val="0"/>
              </a:spcBef>
              <a:defRPr/>
            </a:pPr>
            <a:r>
              <a:rPr lang="en-US" sz="2000" dirty="0"/>
              <a:t>S</a:t>
            </a:r>
            <a:r>
              <a:rPr lang="en-US" sz="2000" dirty="0" smtClean="0"/>
              <a:t>upports </a:t>
            </a:r>
            <a:r>
              <a:rPr lang="en-US" sz="2000" dirty="0"/>
              <a:t>parent to move from the “I” voice to the “We” voice</a:t>
            </a:r>
            <a:r>
              <a:rPr lang="en-US" sz="2000" dirty="0" smtClean="0"/>
              <a:t>.</a:t>
            </a:r>
            <a:endParaRPr lang="en-US" sz="2000" dirty="0"/>
          </a:p>
          <a:p>
            <a:pPr>
              <a:spcBef>
                <a:spcPts val="0"/>
              </a:spcBef>
              <a:defRPr/>
            </a:pPr>
            <a:r>
              <a:rPr lang="en-US" sz="2000" dirty="0"/>
              <a:t>I</a:t>
            </a:r>
            <a:r>
              <a:rPr lang="en-US" sz="2000" dirty="0" smtClean="0"/>
              <a:t>s </a:t>
            </a:r>
            <a:r>
              <a:rPr lang="en-US" sz="2000" dirty="0"/>
              <a:t>built on trust, respect and is reciprocal</a:t>
            </a:r>
            <a:r>
              <a:rPr lang="en-US" sz="2000" dirty="0" smtClean="0"/>
              <a:t>.</a:t>
            </a:r>
            <a:endParaRPr lang="en-US" sz="2000" dirty="0"/>
          </a:p>
          <a:p>
            <a:pPr>
              <a:spcBef>
                <a:spcPts val="0"/>
              </a:spcBef>
              <a:defRPr/>
            </a:pPr>
            <a:r>
              <a:rPr lang="en-US" sz="2000" dirty="0"/>
              <a:t>I</a:t>
            </a:r>
            <a:r>
              <a:rPr lang="en-US" sz="2000" dirty="0" smtClean="0"/>
              <a:t>s </a:t>
            </a:r>
            <a:r>
              <a:rPr lang="en-US" sz="2000" dirty="0"/>
              <a:t>on-going, long-term and goal oriented</a:t>
            </a:r>
            <a:r>
              <a:rPr lang="en-US" sz="2000" dirty="0" smtClean="0"/>
              <a:t>.</a:t>
            </a:r>
            <a:endParaRPr lang="en-US" sz="2000" dirty="0"/>
          </a:p>
          <a:p>
            <a:pPr>
              <a:spcBef>
                <a:spcPts val="0"/>
              </a:spcBef>
              <a:defRPr/>
            </a:pPr>
            <a:r>
              <a:rPr lang="en-US" sz="2000" dirty="0"/>
              <a:t>B</a:t>
            </a:r>
            <a:r>
              <a:rPr lang="en-US" sz="2000" dirty="0" smtClean="0"/>
              <a:t>uilds </a:t>
            </a:r>
            <a:r>
              <a:rPr lang="en-US" sz="2000" dirty="0"/>
              <a:t>skills to help parents </a:t>
            </a:r>
            <a:r>
              <a:rPr lang="en-US" sz="2000" dirty="0" smtClean="0"/>
              <a:t>partner </a:t>
            </a:r>
            <a:r>
              <a:rPr lang="en-US" sz="2000" dirty="0"/>
              <a:t>with schools for better outcomes for students.</a:t>
            </a:r>
          </a:p>
          <a:p>
            <a:pPr marL="0" indent="0">
              <a:spcBef>
                <a:spcPts val="0"/>
              </a:spcBef>
              <a:buFont typeface="ZapfDingbats" pitchFamily="82" charset="2"/>
              <a:buNone/>
              <a:defRPr/>
            </a:pPr>
            <a:r>
              <a:rPr lang="en-US" sz="2000" dirty="0"/>
              <a:t> </a:t>
            </a:r>
          </a:p>
          <a:p>
            <a:pPr marL="0" indent="0">
              <a:spcBef>
                <a:spcPts val="0"/>
              </a:spcBef>
              <a:buFont typeface="ZapfDingbats" pitchFamily="82" charset="2"/>
              <a:buNone/>
              <a:defRPr/>
            </a:pPr>
            <a:r>
              <a:rPr lang="en-US" sz="2000" b="1" u="sng" dirty="0"/>
              <a:t>Long-term outcomes for mentoring</a:t>
            </a:r>
            <a:r>
              <a:rPr lang="en-US" sz="2000" b="1" u="sng" dirty="0" smtClean="0"/>
              <a:t>:</a:t>
            </a:r>
            <a:endParaRPr lang="en-US" sz="2000" dirty="0"/>
          </a:p>
          <a:p>
            <a:pPr>
              <a:spcBef>
                <a:spcPts val="0"/>
              </a:spcBef>
              <a:defRPr/>
            </a:pPr>
            <a:r>
              <a:rPr lang="en-US" sz="2000" dirty="0"/>
              <a:t>There are parents with skills to mentor other parents</a:t>
            </a:r>
            <a:r>
              <a:rPr lang="en-US" sz="2000" dirty="0" smtClean="0"/>
              <a:t>.</a:t>
            </a:r>
            <a:endParaRPr lang="en-US" sz="2000" dirty="0"/>
          </a:p>
          <a:p>
            <a:pPr>
              <a:spcBef>
                <a:spcPts val="0"/>
              </a:spcBef>
              <a:defRPr/>
            </a:pPr>
            <a:r>
              <a:rPr lang="en-US" sz="2000" dirty="0"/>
              <a:t>There is a strong parent network</a:t>
            </a:r>
            <a:r>
              <a:rPr lang="en-US" sz="2000" dirty="0" smtClean="0"/>
              <a:t>.</a:t>
            </a:r>
            <a:endParaRPr lang="en-US" sz="2000" dirty="0"/>
          </a:p>
          <a:p>
            <a:pPr>
              <a:spcBef>
                <a:spcPts val="0"/>
              </a:spcBef>
              <a:defRPr/>
            </a:pPr>
            <a:r>
              <a:rPr lang="en-US" sz="2000" dirty="0"/>
              <a:t>There is increased parent involvement in schools</a:t>
            </a:r>
          </a:p>
          <a:p>
            <a:pPr>
              <a:defRPr/>
            </a:pPr>
            <a:endParaRPr lang="en-US" dirty="0"/>
          </a:p>
        </p:txBody>
      </p:sp>
      <p:sp>
        <p:nvSpPr>
          <p:cNvPr id="4" name="Slide Number Placeholder 3"/>
          <p:cNvSpPr>
            <a:spLocks noGrp="1"/>
          </p:cNvSpPr>
          <p:nvPr>
            <p:ph type="sldNum" sz="quarter" idx="12"/>
          </p:nvPr>
        </p:nvSpPr>
        <p:spPr/>
        <p:txBody>
          <a:bodyPr/>
          <a:lstStyle/>
          <a:p>
            <a:pPr>
              <a:defRPr/>
            </a:pPr>
            <a:fld id="{2A0B1DBA-F95B-429B-826F-1DADE963C7D2}" type="slidenum">
              <a:rPr lang="en-US" smtClean="0"/>
              <a:pPr>
                <a:defRPr/>
              </a:pPr>
              <a:t>27</a:t>
            </a:fld>
            <a:endParaRPr lang="en-US"/>
          </a:p>
        </p:txBody>
      </p:sp>
    </p:spTree>
    <p:extLst>
      <p:ext uri="{BB962C8B-B14F-4D97-AF65-F5344CB8AC3E}">
        <p14:creationId xmlns:p14="http://schemas.microsoft.com/office/powerpoint/2010/main" val="703863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Asset Mapping</a:t>
            </a:r>
          </a:p>
        </p:txBody>
      </p:sp>
      <p:sp>
        <p:nvSpPr>
          <p:cNvPr id="3" name="Content Placeholder 2"/>
          <p:cNvSpPr>
            <a:spLocks noGrp="1"/>
          </p:cNvSpPr>
          <p:nvPr>
            <p:ph idx="1"/>
          </p:nvPr>
        </p:nvSpPr>
        <p:spPr/>
        <p:txBody>
          <a:bodyPr/>
          <a:lstStyle/>
          <a:p>
            <a:pPr marL="0" indent="0">
              <a:buFont typeface="Wingdings 2" pitchFamily="18" charset="2"/>
              <a:buNone/>
              <a:defRPr/>
            </a:pPr>
            <a:r>
              <a:rPr lang="en-US" sz="2800" dirty="0"/>
              <a:t>The Michigan Alliance for Families core beliefs </a:t>
            </a:r>
            <a:r>
              <a:rPr lang="en-US" sz="2800" dirty="0" smtClean="0"/>
              <a:t>include the following: </a:t>
            </a:r>
          </a:p>
          <a:p>
            <a:pPr marL="0" indent="0">
              <a:buFont typeface="Wingdings 2" pitchFamily="18" charset="2"/>
              <a:buNone/>
              <a:defRPr/>
            </a:pPr>
            <a:r>
              <a:rPr lang="en-US" sz="2800" dirty="0" smtClean="0"/>
              <a:t>Most </a:t>
            </a:r>
            <a:r>
              <a:rPr lang="en-US" sz="2800" dirty="0"/>
              <a:t>communities have the resources to meet the needs of its members. </a:t>
            </a:r>
            <a:endParaRPr lang="en-US" sz="2800" dirty="0" smtClean="0"/>
          </a:p>
          <a:p>
            <a:pPr marL="0" indent="0">
              <a:buFont typeface="Wingdings 2" pitchFamily="18" charset="2"/>
              <a:buNone/>
              <a:defRPr/>
            </a:pPr>
            <a:r>
              <a:rPr lang="en-US" sz="2800" dirty="0" smtClean="0"/>
              <a:t>Frequently </a:t>
            </a:r>
            <a:r>
              <a:rPr lang="en-US" sz="2800" dirty="0"/>
              <a:t>those resources need to be organized and be asked to join forces in a different way.</a:t>
            </a:r>
          </a:p>
          <a:p>
            <a:pPr marL="0" indent="0">
              <a:buFont typeface="Wingdings 2" pitchFamily="18" charset="2"/>
              <a:buNone/>
              <a:defRPr/>
            </a:pPr>
            <a:r>
              <a:rPr lang="en-US" dirty="0"/>
              <a:t> </a:t>
            </a:r>
          </a:p>
          <a:p>
            <a:pPr marL="0" indent="0">
              <a:buFont typeface="Wingdings 2" pitchFamily="18" charset="2"/>
              <a:buNone/>
              <a:defRPr/>
            </a:pPr>
            <a:r>
              <a:rPr lang="en-US" dirty="0"/>
              <a:t> </a:t>
            </a:r>
          </a:p>
          <a:p>
            <a:pPr marL="0" indent="0">
              <a:buFont typeface="Wingdings 2" pitchFamily="18" charset="2"/>
              <a:buNone/>
              <a:defRPr/>
            </a:pPr>
            <a:r>
              <a:rPr lang="en-US" dirty="0"/>
              <a:t> </a:t>
            </a:r>
          </a:p>
          <a:p>
            <a:pPr marL="0" indent="0">
              <a:buFont typeface="Wingdings 2" pitchFamily="18" charset="2"/>
              <a:buNone/>
              <a:defRPr/>
            </a:pPr>
            <a:r>
              <a:rPr lang="en-US" dirty="0"/>
              <a:t> </a:t>
            </a:r>
          </a:p>
          <a:p>
            <a:pPr marL="0" indent="0">
              <a:buFont typeface="Wingdings 2" pitchFamily="18" charset="2"/>
              <a:buNone/>
              <a:defRPr/>
            </a:pPr>
            <a:r>
              <a:rPr lang="en-US" dirty="0"/>
              <a:t> </a:t>
            </a:r>
          </a:p>
          <a:p>
            <a:pPr>
              <a:defRPr/>
            </a:pPr>
            <a:r>
              <a:rPr lang="en-US" dirty="0"/>
              <a:t> </a:t>
            </a:r>
          </a:p>
          <a:p>
            <a:pPr>
              <a:defRPr/>
            </a:pPr>
            <a:r>
              <a:rPr lang="en-US" dirty="0"/>
              <a:t> </a:t>
            </a:r>
          </a:p>
          <a:p>
            <a:pPr>
              <a:defRPr/>
            </a:pPr>
            <a:endParaRPr lang="en-US" dirty="0"/>
          </a:p>
        </p:txBody>
      </p:sp>
      <p:sp>
        <p:nvSpPr>
          <p:cNvPr id="4" name="Slide Number Placeholder 3"/>
          <p:cNvSpPr>
            <a:spLocks noGrp="1"/>
          </p:cNvSpPr>
          <p:nvPr>
            <p:ph type="sldNum" sz="quarter" idx="12"/>
          </p:nvPr>
        </p:nvSpPr>
        <p:spPr/>
        <p:txBody>
          <a:bodyPr/>
          <a:lstStyle/>
          <a:p>
            <a:pPr>
              <a:defRPr/>
            </a:pPr>
            <a:fld id="{FA6BDA2F-B01B-4905-8C06-63C5916C6F09}" type="slidenum">
              <a:rPr lang="en-US" smtClean="0"/>
              <a:pPr>
                <a:defRPr/>
              </a:pPr>
              <a:t>28</a:t>
            </a:fld>
            <a:endParaRPr lang="en-US"/>
          </a:p>
        </p:txBody>
      </p:sp>
    </p:spTree>
    <p:extLst>
      <p:ext uri="{BB962C8B-B14F-4D97-AF65-F5344CB8AC3E}">
        <p14:creationId xmlns:p14="http://schemas.microsoft.com/office/powerpoint/2010/main" val="1946621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sz="4400" dirty="0" smtClean="0"/>
              <a:t>“Asset-based Community Development” – Stakeholder Meetings</a:t>
            </a:r>
          </a:p>
        </p:txBody>
      </p:sp>
      <p:sp>
        <p:nvSpPr>
          <p:cNvPr id="3" name="Content Placeholder 2"/>
          <p:cNvSpPr>
            <a:spLocks noGrp="1"/>
          </p:cNvSpPr>
          <p:nvPr>
            <p:ph idx="1"/>
          </p:nvPr>
        </p:nvSpPr>
        <p:spPr>
          <a:xfrm>
            <a:off x="609600" y="2055812"/>
            <a:ext cx="8534400" cy="3794125"/>
          </a:xfrm>
        </p:spPr>
        <p:txBody>
          <a:bodyPr/>
          <a:lstStyle/>
          <a:p>
            <a:pPr marL="0" indent="0">
              <a:buFont typeface="Wingdings 2" pitchFamily="18" charset="2"/>
              <a:buNone/>
              <a:defRPr/>
            </a:pPr>
            <a:r>
              <a:rPr lang="en-US" b="1" dirty="0"/>
              <a:t>C</a:t>
            </a:r>
            <a:r>
              <a:rPr lang="en-US" b="1" dirty="0" smtClean="0"/>
              <a:t>an be defined by three interrelated characteristics:</a:t>
            </a:r>
          </a:p>
          <a:p>
            <a:pPr marL="0" indent="0">
              <a:buFont typeface="Wingdings 2" pitchFamily="18" charset="2"/>
              <a:buNone/>
              <a:defRPr/>
            </a:pPr>
            <a:endParaRPr lang="en-US" sz="1000" b="1" dirty="0" smtClean="0"/>
          </a:p>
          <a:p>
            <a:pPr marL="342900" indent="-342900">
              <a:buFont typeface="+mj-lt"/>
              <a:buAutoNum type="arabicPeriod"/>
              <a:defRPr/>
            </a:pPr>
            <a:r>
              <a:rPr lang="en-US" dirty="0" smtClean="0"/>
              <a:t>Asset-based</a:t>
            </a:r>
          </a:p>
          <a:p>
            <a:pPr marL="342900" indent="-342900">
              <a:buFont typeface="+mj-lt"/>
              <a:buAutoNum type="arabicPeriod"/>
              <a:defRPr/>
            </a:pPr>
            <a:r>
              <a:rPr lang="en-US" dirty="0" smtClean="0"/>
              <a:t>Internally focused</a:t>
            </a:r>
          </a:p>
          <a:p>
            <a:pPr marL="342900" indent="-342900">
              <a:buFont typeface="+mj-lt"/>
              <a:buAutoNum type="arabicPeriod"/>
              <a:defRPr/>
            </a:pPr>
            <a:r>
              <a:rPr lang="en-US" dirty="0" smtClean="0"/>
              <a:t>Relationship driven</a:t>
            </a:r>
          </a:p>
          <a:p>
            <a:pPr marL="0" indent="0">
              <a:buFont typeface="Wingdings 2" pitchFamily="18" charset="2"/>
              <a:buNone/>
              <a:defRPr/>
            </a:pPr>
            <a:endParaRPr lang="en-US" sz="1400" dirty="0">
              <a:solidFill>
                <a:schemeClr val="bg2"/>
              </a:solidFill>
            </a:endParaRPr>
          </a:p>
          <a:p>
            <a:pPr marL="0" indent="0">
              <a:buFont typeface="Wingdings 2" pitchFamily="18" charset="2"/>
              <a:buNone/>
              <a:defRPr/>
            </a:pPr>
            <a:endParaRPr lang="en-US" sz="1400" dirty="0" smtClean="0">
              <a:solidFill>
                <a:schemeClr val="bg2"/>
              </a:solidFill>
            </a:endParaRPr>
          </a:p>
          <a:p>
            <a:pPr marL="0" indent="0">
              <a:buFont typeface="Wingdings 2" pitchFamily="18" charset="2"/>
              <a:buNone/>
              <a:defRPr/>
            </a:pPr>
            <a:endParaRPr lang="en-US" sz="1400" dirty="0">
              <a:solidFill>
                <a:schemeClr val="bg2"/>
              </a:solidFill>
            </a:endParaRPr>
          </a:p>
          <a:p>
            <a:pPr marL="0" indent="0">
              <a:buFont typeface="Wingdings 2" pitchFamily="18" charset="2"/>
              <a:buNone/>
              <a:defRPr/>
            </a:pPr>
            <a:endParaRPr lang="en-US" sz="1400" dirty="0" smtClean="0">
              <a:solidFill>
                <a:schemeClr val="bg2"/>
              </a:solidFill>
            </a:endParaRPr>
          </a:p>
          <a:p>
            <a:pPr marL="0" indent="0">
              <a:buFont typeface="Wingdings 2" pitchFamily="18" charset="2"/>
              <a:buNone/>
              <a:defRPr/>
            </a:pPr>
            <a:endParaRPr lang="en-US" sz="1400" dirty="0">
              <a:solidFill>
                <a:schemeClr val="bg2"/>
              </a:solidFill>
            </a:endParaRPr>
          </a:p>
          <a:p>
            <a:pPr marL="0" indent="0">
              <a:buFont typeface="Wingdings 2" pitchFamily="18" charset="2"/>
              <a:buNone/>
              <a:defRPr/>
            </a:pPr>
            <a:r>
              <a:rPr lang="en-US" sz="1800" dirty="0" err="1" smtClean="0">
                <a:solidFill>
                  <a:schemeClr val="accent1"/>
                </a:solidFill>
              </a:rPr>
              <a:t>Kretzmann</a:t>
            </a:r>
            <a:r>
              <a:rPr lang="en-US" sz="1800" dirty="0" smtClean="0">
                <a:solidFill>
                  <a:schemeClr val="accent1"/>
                </a:solidFill>
              </a:rPr>
              <a:t>, J. and McKnight, J., </a:t>
            </a:r>
            <a:r>
              <a:rPr lang="en-US" sz="1800" u="sng" dirty="0" smtClean="0">
                <a:solidFill>
                  <a:schemeClr val="accent1"/>
                </a:solidFill>
              </a:rPr>
              <a:t>Building Communities The Inside Out,</a:t>
            </a:r>
            <a:r>
              <a:rPr lang="en-US" sz="1800" dirty="0" smtClean="0">
                <a:solidFill>
                  <a:schemeClr val="accent1"/>
                </a:solidFill>
              </a:rPr>
              <a:t> 1993, p. 9.</a:t>
            </a:r>
          </a:p>
          <a:p>
            <a:pPr>
              <a:defRPr/>
            </a:pPr>
            <a:endParaRPr lang="en-US" sz="1400" dirty="0"/>
          </a:p>
        </p:txBody>
      </p:sp>
      <p:sp>
        <p:nvSpPr>
          <p:cNvPr id="4" name="Slide Number Placeholder 3"/>
          <p:cNvSpPr>
            <a:spLocks noGrp="1"/>
          </p:cNvSpPr>
          <p:nvPr>
            <p:ph type="sldNum" sz="quarter" idx="12"/>
          </p:nvPr>
        </p:nvSpPr>
        <p:spPr/>
        <p:txBody>
          <a:bodyPr/>
          <a:lstStyle/>
          <a:p>
            <a:pPr>
              <a:defRPr/>
            </a:pPr>
            <a:fld id="{DADFAE10-2C8E-4F58-ADEF-CC4AAA5E640F}" type="slidenum">
              <a:rPr lang="en-US" smtClean="0"/>
              <a:pPr>
                <a:defRPr/>
              </a:pPr>
              <a:t>29</a:t>
            </a:fld>
            <a:endParaRPr lang="en-US"/>
          </a:p>
        </p:txBody>
      </p:sp>
    </p:spTree>
    <p:extLst>
      <p:ext uri="{BB962C8B-B14F-4D97-AF65-F5344CB8AC3E}">
        <p14:creationId xmlns:p14="http://schemas.microsoft.com/office/powerpoint/2010/main" val="1405828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today’s webinar…</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smtClean="0"/>
                  <a:t>Introduction to NCII and the Value of Family Engagement</a:t>
                </a:r>
              </a:p>
              <a:p>
                <a:r>
                  <a:rPr lang="en-US" dirty="0" smtClean="0"/>
                  <a:t>Perspectives from our Panelists:</a:t>
                </a:r>
              </a:p>
              <a:p>
                <a:pPr lvl="1"/>
                <a:r>
                  <a:rPr lang="en-US" sz="2400" b="1" dirty="0" smtClean="0"/>
                  <a:t>Kate Augustyn</a:t>
                </a:r>
                <a:r>
                  <a:rPr lang="en-US" sz="2400" dirty="0" smtClean="0"/>
                  <a:t>- District Perspective: Parent Involvement in Grand Haven Public Schools</a:t>
                </a:r>
              </a:p>
              <a:p>
                <a:pPr lvl="1"/>
                <a:r>
                  <a:rPr lang="en-US" sz="2400" b="1" dirty="0" smtClean="0"/>
                  <a:t>Kelly Orginski</a:t>
                </a:r>
                <a:r>
                  <a:rPr lang="en-US" sz="2400" dirty="0" smtClean="0"/>
                  <a:t>- State and Parent Perspective: Michigan Alliance for Families</a:t>
                </a:r>
              </a:p>
              <a:p>
                <a:pPr lvl="1"/>
                <a:r>
                  <a:rPr lang="en-US" sz="2400" b="1" dirty="0" smtClean="0"/>
                  <a:t>Debra Jennings</a:t>
                </a:r>
                <a:r>
                  <a:rPr lang="en-US" sz="2400" dirty="0" smtClean="0"/>
                  <a:t>- National Perspective: </a:t>
                </a:r>
                <a14:m>
                  <m:oMath xmlns:m="http://schemas.openxmlformats.org/officeDocument/2006/math">
                    <m:sSup>
                      <m:sSupPr>
                        <m:ctrlPr>
                          <a:rPr lang="en-US" sz="2400" i="1" smtClean="0">
                            <a:latin typeface="Cambria Math"/>
                          </a:rPr>
                        </m:ctrlPr>
                      </m:sSupPr>
                      <m:e>
                        <m:r>
                          <m:rPr>
                            <m:sty m:val="p"/>
                          </m:rPr>
                          <a:rPr lang="en-US" sz="2400" b="0" i="0" smtClean="0">
                            <a:latin typeface="Cambria Math"/>
                          </a:rPr>
                          <m:t>I</m:t>
                        </m:r>
                      </m:e>
                      <m:sup>
                        <m:r>
                          <a:rPr lang="en-US" sz="2400" b="0" i="1" smtClean="0">
                            <a:latin typeface="Cambria Math"/>
                          </a:rPr>
                          <m:t>5</m:t>
                        </m:r>
                      </m:sup>
                    </m:sSup>
                  </m:oMath>
                </a14:m>
                <a:r>
                  <a:rPr lang="en-US" sz="2400" dirty="0" smtClean="0"/>
                  <a:t> </a:t>
                </a:r>
                <a:r>
                  <a:rPr lang="en-US" sz="2400" dirty="0"/>
                  <a:t>Family </a:t>
                </a:r>
                <a:r>
                  <a:rPr lang="en-US" sz="2400" dirty="0" smtClean="0"/>
                  <a:t>Involvement</a:t>
                </a:r>
              </a:p>
              <a:p>
                <a:r>
                  <a:rPr lang="en-US" dirty="0" smtClean="0"/>
                  <a:t>Questions and Discussion</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l="-2150" t="-2215" r="-2891" b="-475"/>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8545736" y="6567587"/>
            <a:ext cx="141064" cy="153888"/>
          </a:xfrm>
          <a:prstGeom prst="rect">
            <a:avLst/>
          </a:prstGeom>
        </p:spPr>
        <p:txBody>
          <a:bodyPr/>
          <a:lstStyle/>
          <a:p>
            <a:pPr algn="r">
              <a:defRPr/>
            </a:pPr>
            <a:fld id="{B4E955B7-8D57-43BA-947A-684642346138}" type="slidenum">
              <a:rPr lang="en-US"/>
              <a:pPr algn="r">
                <a:defRPr/>
              </a:pPr>
              <a:t>30</a:t>
            </a:fld>
            <a:endParaRPr lang="en-US" dirty="0"/>
          </a:p>
        </p:txBody>
      </p:sp>
      <p:sp>
        <p:nvSpPr>
          <p:cNvPr id="15363" name="Rectangle 4"/>
          <p:cNvSpPr>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n-US" sz="1400" dirty="0">
              <a:latin typeface="Verdana" pitchFamily="34" charset="0"/>
            </a:endParaRPr>
          </a:p>
        </p:txBody>
      </p:sp>
      <p:sp>
        <p:nvSpPr>
          <p:cNvPr id="15365" name="Rectangle 6"/>
          <p:cNvSpPr>
            <a:spLocks noGrp="1" noChangeArrowheads="1"/>
          </p:cNvSpPr>
          <p:nvPr>
            <p:ph type="body" sz="half" idx="4294967295"/>
          </p:nvPr>
        </p:nvSpPr>
        <p:spPr>
          <a:xfrm>
            <a:off x="457200" y="1905000"/>
            <a:ext cx="3657600" cy="3962400"/>
          </a:xfrm>
          <a:noFill/>
          <a:ln w="76200" cap="flat">
            <a:solidFill>
              <a:srgbClr val="B40000"/>
            </a:solidFill>
            <a:prstDash val="sysDot"/>
            <a:miter lim="800000"/>
            <a:headEnd/>
            <a:tailEnd/>
          </a:ln>
        </p:spPr>
        <p:txBody>
          <a:bodyPr/>
          <a:lstStyle/>
          <a:p>
            <a:pPr algn="ctr" eaLnBrk="1" hangingPunct="1">
              <a:buFont typeface="ZapfDingbats" pitchFamily="82" charset="2"/>
              <a:buNone/>
            </a:pPr>
            <a:r>
              <a:rPr lang="en-US" sz="2400" b="1" dirty="0" smtClean="0"/>
              <a:t>  </a:t>
            </a:r>
            <a:r>
              <a:rPr lang="en-US" sz="2800" b="1" dirty="0" smtClean="0">
                <a:solidFill>
                  <a:schemeClr val="hlink"/>
                </a:solidFill>
              </a:rPr>
              <a:t>Statewide:</a:t>
            </a:r>
          </a:p>
          <a:p>
            <a:pPr algn="ctr" eaLnBrk="1" hangingPunct="1">
              <a:buFont typeface="ZapfDingbats" pitchFamily="82" charset="2"/>
              <a:buNone/>
            </a:pPr>
            <a:r>
              <a:rPr lang="en-US" sz="2400" b="1" dirty="0" smtClean="0"/>
              <a:t>Information</a:t>
            </a:r>
          </a:p>
          <a:p>
            <a:pPr algn="ctr" eaLnBrk="1" hangingPunct="1">
              <a:buFont typeface="ZapfDingbats" pitchFamily="82" charset="2"/>
              <a:buNone/>
            </a:pPr>
            <a:r>
              <a:rPr lang="en-US" sz="2400" b="1" dirty="0" smtClean="0"/>
              <a:t>Support </a:t>
            </a:r>
          </a:p>
          <a:p>
            <a:pPr algn="ctr" eaLnBrk="1" hangingPunct="1">
              <a:buFont typeface="ZapfDingbats" pitchFamily="82" charset="2"/>
              <a:buNone/>
            </a:pPr>
            <a:r>
              <a:rPr lang="en-US" sz="2400" b="1" dirty="0" smtClean="0"/>
              <a:t>and </a:t>
            </a:r>
          </a:p>
          <a:p>
            <a:pPr algn="ctr" eaLnBrk="1" hangingPunct="1">
              <a:buFont typeface="ZapfDingbats" pitchFamily="82" charset="2"/>
              <a:buNone/>
            </a:pPr>
            <a:r>
              <a:rPr lang="en-US" sz="2400" b="1" dirty="0" smtClean="0"/>
              <a:t>Resources </a:t>
            </a:r>
          </a:p>
          <a:p>
            <a:pPr algn="ctr" eaLnBrk="1" hangingPunct="1">
              <a:buFont typeface="ZapfDingbats" pitchFamily="82" charset="2"/>
              <a:buNone/>
            </a:pPr>
            <a:r>
              <a:rPr lang="en-US" sz="2400" b="1" dirty="0" smtClean="0"/>
              <a:t>For</a:t>
            </a:r>
            <a:endParaRPr lang="en-US" sz="1800" b="1" dirty="0" smtClean="0"/>
          </a:p>
          <a:p>
            <a:pPr algn="r" eaLnBrk="1" hangingPunct="1">
              <a:buFont typeface="ZapfDingbats" pitchFamily="82" charset="2"/>
              <a:buNone/>
            </a:pPr>
            <a:r>
              <a:rPr lang="en-US" sz="2400" b="1" dirty="0" smtClean="0">
                <a:solidFill>
                  <a:schemeClr val="hlink"/>
                </a:solidFill>
              </a:rPr>
              <a:t>ALL</a:t>
            </a:r>
            <a:r>
              <a:rPr lang="en-US" sz="2400" b="1" dirty="0" smtClean="0"/>
              <a:t> Michigan</a:t>
            </a:r>
          </a:p>
          <a:p>
            <a:pPr algn="ctr" eaLnBrk="1" hangingPunct="1">
              <a:buFont typeface="ZapfDingbats" pitchFamily="82" charset="2"/>
              <a:buNone/>
            </a:pPr>
            <a:r>
              <a:rPr lang="en-US" sz="2400" b="1" dirty="0" smtClean="0"/>
              <a:t>             Families</a:t>
            </a:r>
            <a:r>
              <a:rPr lang="en-US" sz="3000" b="1" dirty="0" smtClean="0"/>
              <a:t> </a:t>
            </a:r>
            <a:endParaRPr lang="en-US" sz="3000" b="1" dirty="0" smtClean="0">
              <a:solidFill>
                <a:schemeClr val="tx2"/>
              </a:solidFill>
            </a:endParaRPr>
          </a:p>
        </p:txBody>
      </p:sp>
      <p:sp>
        <p:nvSpPr>
          <p:cNvPr id="15366" name="Rectangle 10"/>
          <p:cNvSpPr>
            <a:spLocks noGrp="1" noChangeArrowheads="1"/>
          </p:cNvSpPr>
          <p:nvPr>
            <p:ph type="body" sz="half" idx="4294967295"/>
          </p:nvPr>
        </p:nvSpPr>
        <p:spPr>
          <a:xfrm>
            <a:off x="4476750" y="1828800"/>
            <a:ext cx="4191000" cy="4191000"/>
          </a:xfrm>
        </p:spPr>
        <p:txBody>
          <a:bodyPr/>
          <a:lstStyle/>
          <a:p>
            <a:pPr lvl="1" algn="ctr" eaLnBrk="1" hangingPunct="1">
              <a:buFontTx/>
              <a:buNone/>
            </a:pPr>
            <a:r>
              <a:rPr lang="en-US" sz="2100" dirty="0" smtClean="0">
                <a:solidFill>
                  <a:schemeClr val="hlink"/>
                </a:solidFill>
              </a:rPr>
              <a:t>In Regions with</a:t>
            </a:r>
          </a:p>
          <a:p>
            <a:pPr lvl="1" algn="ctr" eaLnBrk="1" hangingPunct="1">
              <a:buFontTx/>
              <a:buNone/>
            </a:pPr>
            <a:r>
              <a:rPr lang="en-US" sz="2400" b="1" dirty="0" smtClean="0">
                <a:solidFill>
                  <a:schemeClr val="hlink"/>
                </a:solidFill>
              </a:rPr>
              <a:t>Parent Mentors</a:t>
            </a:r>
          </a:p>
          <a:p>
            <a:pPr lvl="1" algn="ctr" eaLnBrk="1" hangingPunct="1">
              <a:buFontTx/>
              <a:buNone/>
            </a:pPr>
            <a:endParaRPr lang="en-US" sz="800" b="1" dirty="0" smtClean="0">
              <a:solidFill>
                <a:schemeClr val="hlink"/>
              </a:solidFill>
            </a:endParaRPr>
          </a:p>
          <a:p>
            <a:pPr lvl="1" algn="ctr" eaLnBrk="1" hangingPunct="1">
              <a:buFontTx/>
              <a:buNone/>
            </a:pPr>
            <a:r>
              <a:rPr lang="en-US" sz="1800" b="1" i="1" u="sng" dirty="0" smtClean="0">
                <a:solidFill>
                  <a:schemeClr val="hlink"/>
                </a:solidFill>
              </a:rPr>
              <a:t>A Local Connection</a:t>
            </a:r>
          </a:p>
          <a:p>
            <a:pPr lvl="1" algn="ctr" eaLnBrk="1" hangingPunct="1">
              <a:buFontTx/>
              <a:buNone/>
            </a:pPr>
            <a:endParaRPr lang="en-US" sz="1000" i="1" u="sng" dirty="0" smtClean="0">
              <a:solidFill>
                <a:schemeClr val="hlink"/>
              </a:solidFill>
            </a:endParaRPr>
          </a:p>
          <a:p>
            <a:pPr lvl="1" eaLnBrk="1" hangingPunct="1"/>
            <a:r>
              <a:rPr lang="en-US" sz="1800" b="1" dirty="0" smtClean="0"/>
              <a:t>Information, support and resources </a:t>
            </a:r>
          </a:p>
          <a:p>
            <a:pPr lvl="1" eaLnBrk="1" hangingPunct="1">
              <a:buFontTx/>
              <a:buNone/>
            </a:pPr>
            <a:endParaRPr lang="en-US" sz="800" b="1" dirty="0" smtClean="0"/>
          </a:p>
          <a:p>
            <a:pPr lvl="1" eaLnBrk="1" hangingPunct="1"/>
            <a:r>
              <a:rPr lang="en-US" sz="1800" b="1" dirty="0" smtClean="0"/>
              <a:t>Mentoring</a:t>
            </a:r>
          </a:p>
          <a:p>
            <a:pPr lvl="1" eaLnBrk="1" hangingPunct="1"/>
            <a:endParaRPr lang="en-US" sz="800" b="1" dirty="0" smtClean="0"/>
          </a:p>
          <a:p>
            <a:pPr lvl="1" eaLnBrk="1" hangingPunct="1"/>
            <a:r>
              <a:rPr lang="en-US" sz="1800" b="1" dirty="0" smtClean="0"/>
              <a:t>Learning Opportunities</a:t>
            </a:r>
          </a:p>
          <a:p>
            <a:pPr lvl="1" eaLnBrk="1" hangingPunct="1"/>
            <a:endParaRPr lang="en-US" sz="800" b="1" dirty="0" smtClean="0"/>
          </a:p>
          <a:p>
            <a:pPr lvl="1" eaLnBrk="1" hangingPunct="1"/>
            <a:r>
              <a:rPr lang="en-US" sz="1800" b="1" dirty="0" smtClean="0"/>
              <a:t>Supporting parent leaders and emerging parent leaders</a:t>
            </a:r>
            <a:endParaRPr lang="en-US" sz="1800" dirty="0" smtClean="0"/>
          </a:p>
        </p:txBody>
      </p:sp>
      <p:pic>
        <p:nvPicPr>
          <p:cNvPr id="15367" name="Picture 11" descr="MCMP00594_0000[1]"/>
          <p:cNvPicPr>
            <a:picLocks noChangeAspect="1" noChangeArrowheads="1"/>
          </p:cNvPicPr>
          <p:nvPr/>
        </p:nvPicPr>
        <p:blipFill>
          <a:blip r:embed="rId3" cstate="print">
            <a:lum bright="70000" contrast="-70000"/>
            <a:grayscl/>
            <a:extLst>
              <a:ext uri="{28A0092B-C50C-407E-A947-70E740481C1C}">
                <a14:useLocalDpi xmlns:a14="http://schemas.microsoft.com/office/drawing/2010/main" val="0"/>
              </a:ext>
            </a:extLst>
          </a:blip>
          <a:srcRect/>
          <a:stretch>
            <a:fillRect/>
          </a:stretch>
        </p:blipFill>
        <p:spPr bwMode="auto">
          <a:xfrm>
            <a:off x="609600" y="3962400"/>
            <a:ext cx="15176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Implementing a Statewide System to Serve Michigan Families</a:t>
            </a:r>
            <a:endParaRPr lang="en-US" dirty="0"/>
          </a:p>
        </p:txBody>
      </p:sp>
    </p:spTree>
    <p:extLst>
      <p:ext uri="{BB962C8B-B14F-4D97-AF65-F5344CB8AC3E}">
        <p14:creationId xmlns:p14="http://schemas.microsoft.com/office/powerpoint/2010/main" val="3003819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2A6256C2-0F79-4BE6-B577-9E71F2E205A1}" type="slidenum">
              <a:rPr lang="en-US"/>
              <a:pPr>
                <a:defRPr/>
              </a:pPr>
              <a:t>31</a:t>
            </a:fld>
            <a:endParaRPr lang="en-US"/>
          </a:p>
        </p:txBody>
      </p:sp>
      <p:sp>
        <p:nvSpPr>
          <p:cNvPr id="16388" name="Rectangle 3"/>
          <p:cNvSpPr>
            <a:spLocks noGrp="1" noChangeArrowheads="1"/>
          </p:cNvSpPr>
          <p:nvPr>
            <p:ph type="body" sz="half" idx="1"/>
          </p:nvPr>
        </p:nvSpPr>
        <p:spPr>
          <a:xfrm>
            <a:off x="609600" y="1905000"/>
            <a:ext cx="8534400" cy="4038600"/>
          </a:xfrm>
        </p:spPr>
        <p:txBody>
          <a:bodyPr/>
          <a:lstStyle/>
          <a:p>
            <a:pPr marL="0" indent="0" eaLnBrk="1" hangingPunct="1">
              <a:buNone/>
            </a:pPr>
            <a:endParaRPr lang="en-US" sz="2400" dirty="0" smtClean="0"/>
          </a:p>
          <a:p>
            <a:pPr eaLnBrk="1" hangingPunct="1">
              <a:spcBef>
                <a:spcPts val="0"/>
              </a:spcBef>
              <a:buFont typeface="Wingdings" pitchFamily="2" charset="2"/>
              <a:buChar char="ü"/>
            </a:pPr>
            <a:r>
              <a:rPr lang="en-US" sz="2400" dirty="0" smtClean="0"/>
              <a:t>Develop relationships – Family members and professionals</a:t>
            </a:r>
          </a:p>
          <a:p>
            <a:pPr eaLnBrk="1" hangingPunct="1">
              <a:spcBef>
                <a:spcPts val="0"/>
              </a:spcBef>
              <a:buFont typeface="Wingdings" pitchFamily="2" charset="2"/>
              <a:buChar char="ü"/>
            </a:pPr>
            <a:endParaRPr lang="en-US" sz="1000" dirty="0" smtClean="0"/>
          </a:p>
          <a:p>
            <a:pPr eaLnBrk="1" hangingPunct="1">
              <a:spcBef>
                <a:spcPts val="0"/>
              </a:spcBef>
              <a:buFont typeface="Wingdings" pitchFamily="2" charset="2"/>
              <a:buChar char="ü"/>
            </a:pPr>
            <a:r>
              <a:rPr lang="en-US" sz="2400" dirty="0" smtClean="0"/>
              <a:t>Understand the local systems that provide service to families</a:t>
            </a:r>
          </a:p>
          <a:p>
            <a:pPr eaLnBrk="1" hangingPunct="1">
              <a:spcBef>
                <a:spcPts val="0"/>
              </a:spcBef>
              <a:buFont typeface="Wingdings" pitchFamily="2" charset="2"/>
              <a:buChar char="ü"/>
            </a:pPr>
            <a:endParaRPr lang="en-US" sz="1000" dirty="0" smtClean="0"/>
          </a:p>
          <a:p>
            <a:pPr eaLnBrk="1" hangingPunct="1">
              <a:spcBef>
                <a:spcPts val="0"/>
              </a:spcBef>
              <a:buFont typeface="Wingdings" pitchFamily="2" charset="2"/>
              <a:buChar char="ü"/>
            </a:pPr>
            <a:r>
              <a:rPr lang="en-US" sz="2400" dirty="0" smtClean="0"/>
              <a:t>Offer learning </a:t>
            </a:r>
            <a:r>
              <a:rPr lang="en-US" sz="2400" dirty="0"/>
              <a:t>o</a:t>
            </a:r>
            <a:r>
              <a:rPr lang="en-US" sz="2400" dirty="0" smtClean="0"/>
              <a:t>pportunities designed to meet community needs:</a:t>
            </a:r>
          </a:p>
          <a:p>
            <a:pPr marL="566738" lvl="2" indent="-342900">
              <a:spcBef>
                <a:spcPts val="0"/>
              </a:spcBef>
              <a:buFont typeface="Arial" pitchFamily="34" charset="0"/>
              <a:buChar char="•"/>
            </a:pPr>
            <a:r>
              <a:rPr lang="en-US" sz="2400" dirty="0" smtClean="0"/>
              <a:t>Large Group</a:t>
            </a:r>
          </a:p>
          <a:p>
            <a:pPr marL="566738" lvl="2" indent="-342900">
              <a:spcBef>
                <a:spcPts val="0"/>
              </a:spcBef>
              <a:buFont typeface="Arial" pitchFamily="34" charset="0"/>
              <a:buChar char="•"/>
            </a:pPr>
            <a:r>
              <a:rPr lang="en-US" sz="2400" dirty="0" smtClean="0"/>
              <a:t>Small Group</a:t>
            </a:r>
          </a:p>
          <a:p>
            <a:pPr marL="566738" lvl="2" indent="-342900">
              <a:spcBef>
                <a:spcPts val="0"/>
              </a:spcBef>
              <a:buFont typeface="Arial" pitchFamily="34" charset="0"/>
              <a:buChar char="•"/>
            </a:pPr>
            <a:r>
              <a:rPr lang="en-US" sz="2400" dirty="0" smtClean="0"/>
              <a:t>On-line</a:t>
            </a:r>
          </a:p>
          <a:p>
            <a:pPr marL="566738" lvl="2" indent="-342900">
              <a:spcBef>
                <a:spcPts val="0"/>
              </a:spcBef>
              <a:buFont typeface="Wingdings" pitchFamily="2" charset="2"/>
              <a:buChar char="ü"/>
            </a:pPr>
            <a:endParaRPr lang="en-US" sz="1000" dirty="0" smtClean="0"/>
          </a:p>
          <a:p>
            <a:pPr eaLnBrk="1" hangingPunct="1">
              <a:spcBef>
                <a:spcPts val="0"/>
              </a:spcBef>
              <a:buFont typeface="Wingdings" pitchFamily="2" charset="2"/>
              <a:buChar char="ü"/>
            </a:pPr>
            <a:r>
              <a:rPr lang="en-US" sz="2400" dirty="0" smtClean="0"/>
              <a:t>Support and mentor family members</a:t>
            </a:r>
          </a:p>
        </p:txBody>
      </p:sp>
      <p:sp>
        <p:nvSpPr>
          <p:cNvPr id="2" name="Title 1"/>
          <p:cNvSpPr>
            <a:spLocks noGrp="1"/>
          </p:cNvSpPr>
          <p:nvPr>
            <p:ph type="title"/>
          </p:nvPr>
        </p:nvSpPr>
        <p:spPr/>
        <p:txBody>
          <a:bodyPr/>
          <a:lstStyle/>
          <a:p>
            <a:r>
              <a:rPr lang="en-US" dirty="0" smtClean="0"/>
              <a:t>Parent Mentors</a:t>
            </a:r>
            <a:endParaRPr lang="en-US" dirty="0"/>
          </a:p>
        </p:txBody>
      </p:sp>
    </p:spTree>
    <p:extLst>
      <p:ext uri="{BB962C8B-B14F-4D97-AF65-F5344CB8AC3E}">
        <p14:creationId xmlns:p14="http://schemas.microsoft.com/office/powerpoint/2010/main" val="2930282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DBE965F3-41BA-4DFC-AF09-2FE97CFD6C12}" type="slidenum">
              <a:rPr lang="en-US"/>
              <a:pPr>
                <a:defRPr/>
              </a:pPr>
              <a:t>32</a:t>
            </a:fld>
            <a:endParaRPr lang="en-US" dirty="0"/>
          </a:p>
        </p:txBody>
      </p:sp>
      <p:sp>
        <p:nvSpPr>
          <p:cNvPr id="17412" name="Text Box 6"/>
          <p:cNvSpPr txBox="1">
            <a:spLocks noChangeArrowheads="1"/>
          </p:cNvSpPr>
          <p:nvPr/>
        </p:nvSpPr>
        <p:spPr bwMode="auto">
          <a:xfrm>
            <a:off x="228600" y="1447800"/>
            <a:ext cx="3427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t>Michigan Alliance Partners</a:t>
            </a:r>
          </a:p>
        </p:txBody>
      </p:sp>
      <p:sp>
        <p:nvSpPr>
          <p:cNvPr id="13" name="Rectangle 4"/>
          <p:cNvSpPr txBox="1">
            <a:spLocks noChangeArrowheads="1"/>
          </p:cNvSpPr>
          <p:nvPr/>
        </p:nvSpPr>
        <p:spPr bwMode="auto">
          <a:xfrm>
            <a:off x="381000" y="1844675"/>
            <a:ext cx="41910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Font typeface="ZapfDingbats" pitchFamily="82" charset="2"/>
              <a:buChar char="Ü"/>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ZapfDingbats" pitchFamily="82" charset="2"/>
              <a:buChar char="l"/>
              <a:defRPr sz="2400">
                <a:solidFill>
                  <a:schemeClr val="tx1"/>
                </a:solidFill>
                <a:latin typeface="+mn-lt"/>
              </a:defRPr>
            </a:lvl2pPr>
            <a:lvl3pPr marL="1143000" indent="-228600" algn="l" rtl="0" eaLnBrk="0" fontAlgn="base" hangingPunct="0">
              <a:spcBef>
                <a:spcPct val="20000"/>
              </a:spcBef>
              <a:spcAft>
                <a:spcPct val="0"/>
              </a:spcAft>
              <a:buClr>
                <a:schemeClr val="hlink"/>
              </a:buClr>
              <a:buSzPct val="80000"/>
              <a:buFont typeface="Wingdings" pitchFamily="2" charset="2"/>
              <a:buChar char="è"/>
              <a:defRPr sz="2000">
                <a:solidFill>
                  <a:schemeClr val="tx1"/>
                </a:solidFill>
                <a:latin typeface="+mn-lt"/>
              </a:defRPr>
            </a:lvl3pPr>
            <a:lvl4pPr marL="1600200" indent="-228600" algn="l" rtl="0" eaLnBrk="0" fontAlgn="base" hangingPunct="0">
              <a:spcBef>
                <a:spcPct val="20000"/>
              </a:spcBef>
              <a:spcAft>
                <a:spcPct val="0"/>
              </a:spcAft>
              <a:buClr>
                <a:schemeClr val="hlink"/>
              </a:buClr>
              <a:buFont typeface="Arial" charset="0"/>
              <a:buChar char="•"/>
              <a:defRPr sz="1800">
                <a:solidFill>
                  <a:schemeClr val="tx1"/>
                </a:solidFill>
                <a:latin typeface="+mn-lt"/>
              </a:defRPr>
            </a:lvl4pPr>
            <a:lvl5pPr marL="2057400" indent="-228600" algn="l" rtl="0" eaLnBrk="0" fontAlgn="base" hangingPunct="0">
              <a:spcBef>
                <a:spcPct val="20000"/>
              </a:spcBef>
              <a:spcAft>
                <a:spcPct val="0"/>
              </a:spcAft>
              <a:buClr>
                <a:schemeClr val="hlink"/>
              </a:buClr>
              <a:buFont typeface="Arial" charset="0"/>
              <a:buChar char="»"/>
              <a:defRPr sz="1800">
                <a:solidFill>
                  <a:schemeClr val="tx1"/>
                </a:solidFill>
                <a:latin typeface="+mn-lt"/>
              </a:defRPr>
            </a:lvl5pPr>
            <a:lvl6pPr marL="2514600" indent="-228600" algn="l" rtl="0" fontAlgn="base">
              <a:spcBef>
                <a:spcPct val="20000"/>
              </a:spcBef>
              <a:spcAft>
                <a:spcPct val="0"/>
              </a:spcAft>
              <a:buClr>
                <a:schemeClr val="hlink"/>
              </a:buClr>
              <a:buFont typeface="Arial" charset="0"/>
              <a:buChar char="»"/>
              <a:defRPr sz="1800">
                <a:solidFill>
                  <a:schemeClr val="tx1"/>
                </a:solidFill>
                <a:latin typeface="+mn-lt"/>
              </a:defRPr>
            </a:lvl6pPr>
            <a:lvl7pPr marL="2971800" indent="-228600" algn="l" rtl="0" fontAlgn="base">
              <a:spcBef>
                <a:spcPct val="20000"/>
              </a:spcBef>
              <a:spcAft>
                <a:spcPct val="0"/>
              </a:spcAft>
              <a:buClr>
                <a:schemeClr val="hlink"/>
              </a:buClr>
              <a:buFont typeface="Arial" charset="0"/>
              <a:buChar char="»"/>
              <a:defRPr sz="1800">
                <a:solidFill>
                  <a:schemeClr val="tx1"/>
                </a:solidFill>
                <a:latin typeface="+mn-lt"/>
              </a:defRPr>
            </a:lvl7pPr>
            <a:lvl8pPr marL="3429000" indent="-228600" algn="l" rtl="0" fontAlgn="base">
              <a:spcBef>
                <a:spcPct val="20000"/>
              </a:spcBef>
              <a:spcAft>
                <a:spcPct val="0"/>
              </a:spcAft>
              <a:buClr>
                <a:schemeClr val="hlink"/>
              </a:buClr>
              <a:buFont typeface="Arial" charset="0"/>
              <a:buChar char="»"/>
              <a:defRPr sz="1800">
                <a:solidFill>
                  <a:schemeClr val="tx1"/>
                </a:solidFill>
                <a:latin typeface="+mn-lt"/>
              </a:defRPr>
            </a:lvl8pPr>
            <a:lvl9pPr marL="3886200" indent="-228600" algn="l" rtl="0" fontAlgn="base">
              <a:spcBef>
                <a:spcPct val="20000"/>
              </a:spcBef>
              <a:spcAft>
                <a:spcPct val="0"/>
              </a:spcAft>
              <a:buClr>
                <a:schemeClr val="hlink"/>
              </a:buClr>
              <a:buFont typeface="Arial" charset="0"/>
              <a:buChar char="»"/>
              <a:defRPr sz="1800">
                <a:solidFill>
                  <a:schemeClr val="tx1"/>
                </a:solidFill>
                <a:latin typeface="+mn-lt"/>
              </a:defRPr>
            </a:lvl9pPr>
          </a:lstStyle>
          <a:p>
            <a:pPr eaLnBrk="1" hangingPunct="1">
              <a:defRPr/>
            </a:pPr>
            <a:r>
              <a:rPr lang="en-US" sz="2000" kern="0" dirty="0" smtClean="0"/>
              <a:t>The Arc Michigan</a:t>
            </a:r>
          </a:p>
          <a:p>
            <a:pPr eaLnBrk="1" hangingPunct="1">
              <a:defRPr/>
            </a:pPr>
            <a:r>
              <a:rPr lang="en-US" sz="2000" kern="0" dirty="0" smtClean="0"/>
              <a:t>United Cerebral Palsy of Michigan</a:t>
            </a:r>
          </a:p>
          <a:p>
            <a:pPr eaLnBrk="1" hangingPunct="1">
              <a:defRPr/>
            </a:pPr>
            <a:r>
              <a:rPr lang="en-US" sz="2000" kern="0" dirty="0" smtClean="0"/>
              <a:t>United Cerebral Palsy of Metro Detroit</a:t>
            </a:r>
          </a:p>
          <a:p>
            <a:pPr eaLnBrk="1" hangingPunct="1">
              <a:defRPr/>
            </a:pPr>
            <a:r>
              <a:rPr lang="en-US" sz="2000" kern="0" dirty="0" smtClean="0"/>
              <a:t>Autism Society of Michigan</a:t>
            </a:r>
          </a:p>
          <a:p>
            <a:pPr eaLnBrk="1" hangingPunct="1">
              <a:defRPr/>
            </a:pPr>
            <a:r>
              <a:rPr lang="en-US" sz="2000" kern="0" dirty="0" smtClean="0"/>
              <a:t>Association for Children’s Mental Health</a:t>
            </a:r>
          </a:p>
          <a:p>
            <a:pPr eaLnBrk="1" hangingPunct="1">
              <a:defRPr/>
            </a:pPr>
            <a:r>
              <a:rPr lang="en-US" sz="2000" kern="0" dirty="0" smtClean="0"/>
              <a:t>Michigan Disability Rights Coalition</a:t>
            </a:r>
          </a:p>
          <a:p>
            <a:pPr eaLnBrk="1" hangingPunct="1">
              <a:defRPr/>
            </a:pPr>
            <a:r>
              <a:rPr lang="en-US" sz="2000" kern="0" dirty="0"/>
              <a:t>Learning Disabilities Association of Michigan</a:t>
            </a:r>
          </a:p>
          <a:p>
            <a:pPr eaLnBrk="1" hangingPunct="1">
              <a:defRPr/>
            </a:pPr>
            <a:endParaRPr lang="en-US" sz="2000" kern="0" dirty="0" smtClean="0"/>
          </a:p>
          <a:p>
            <a:pPr eaLnBrk="1" hangingPunct="1">
              <a:buFont typeface="ZapfDingbats" pitchFamily="82" charset="2"/>
              <a:buNone/>
              <a:defRPr/>
            </a:pPr>
            <a:endParaRPr lang="en-US" sz="1600" kern="0" dirty="0" smtClean="0"/>
          </a:p>
          <a:p>
            <a:pPr eaLnBrk="1" hangingPunct="1">
              <a:defRPr/>
            </a:pPr>
            <a:endParaRPr lang="en-US" sz="1600" kern="0" dirty="0" smtClean="0"/>
          </a:p>
        </p:txBody>
      </p:sp>
      <p:sp>
        <p:nvSpPr>
          <p:cNvPr id="17414" name="Rectangle 5"/>
          <p:cNvSpPr>
            <a:spLocks noChangeArrowheads="1"/>
          </p:cNvSpPr>
          <p:nvPr/>
        </p:nvSpPr>
        <p:spPr bwMode="auto">
          <a:xfrm>
            <a:off x="4572000" y="1828800"/>
            <a:ext cx="441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342900" indent="-342900">
              <a:lnSpc>
                <a:spcPct val="80000"/>
              </a:lnSpc>
              <a:spcBef>
                <a:spcPct val="20000"/>
              </a:spcBef>
              <a:buClr>
                <a:schemeClr val="hlink"/>
              </a:buClr>
              <a:buFont typeface="ZapfDingbats" pitchFamily="82" charset="2"/>
              <a:buChar char="Ü"/>
            </a:pPr>
            <a:r>
              <a:rPr lang="en-US" sz="2000" dirty="0">
                <a:latin typeface="+mn-lt"/>
              </a:rPr>
              <a:t>Michigan Protection &amp; Advocacy Service, </a:t>
            </a:r>
            <a:r>
              <a:rPr lang="en-US" sz="2000" dirty="0" smtClean="0">
                <a:latin typeface="+mn-lt"/>
              </a:rPr>
              <a:t>Inc.</a:t>
            </a:r>
            <a:endParaRPr lang="en-US" sz="2000" dirty="0">
              <a:latin typeface="+mn-lt"/>
            </a:endParaRPr>
          </a:p>
          <a:p>
            <a:pPr marL="342900" indent="-342900">
              <a:lnSpc>
                <a:spcPct val="80000"/>
              </a:lnSpc>
              <a:spcBef>
                <a:spcPct val="20000"/>
              </a:spcBef>
              <a:buClr>
                <a:schemeClr val="hlink"/>
              </a:buClr>
              <a:buFont typeface="ZapfDingbats" pitchFamily="82" charset="2"/>
              <a:buChar char="Ü"/>
            </a:pPr>
            <a:r>
              <a:rPr lang="en-US" sz="2000" dirty="0">
                <a:latin typeface="+mn-lt"/>
              </a:rPr>
              <a:t>Michigan Association of Intermediate School Administrators</a:t>
            </a:r>
          </a:p>
          <a:p>
            <a:pPr marL="342900" indent="-342900">
              <a:lnSpc>
                <a:spcPct val="80000"/>
              </a:lnSpc>
              <a:spcBef>
                <a:spcPct val="20000"/>
              </a:spcBef>
              <a:buClr>
                <a:schemeClr val="hlink"/>
              </a:buClr>
              <a:buFont typeface="ZapfDingbats" pitchFamily="82" charset="2"/>
              <a:buChar char="Ü"/>
            </a:pPr>
            <a:r>
              <a:rPr lang="en-US" sz="2000" dirty="0">
                <a:latin typeface="+mn-lt"/>
              </a:rPr>
              <a:t>Washtenaw Intermediate School District</a:t>
            </a:r>
          </a:p>
          <a:p>
            <a:pPr marL="342900" indent="-342900">
              <a:lnSpc>
                <a:spcPct val="80000"/>
              </a:lnSpc>
              <a:spcBef>
                <a:spcPct val="20000"/>
              </a:spcBef>
              <a:buClr>
                <a:schemeClr val="hlink"/>
              </a:buClr>
              <a:buFont typeface="ZapfDingbats" pitchFamily="82" charset="2"/>
              <a:buChar char="Ü"/>
            </a:pPr>
            <a:r>
              <a:rPr lang="en-US" sz="2000" dirty="0">
                <a:latin typeface="+mn-lt"/>
              </a:rPr>
              <a:t>Michigan Special Education Mediation Program</a:t>
            </a:r>
          </a:p>
          <a:p>
            <a:pPr marL="342900" indent="-342900">
              <a:lnSpc>
                <a:spcPct val="80000"/>
              </a:lnSpc>
              <a:spcBef>
                <a:spcPct val="20000"/>
              </a:spcBef>
              <a:buClr>
                <a:schemeClr val="hlink"/>
              </a:buClr>
              <a:buFont typeface="ZapfDingbats" pitchFamily="82" charset="2"/>
              <a:buChar char="Ü"/>
            </a:pPr>
            <a:r>
              <a:rPr lang="en-US" sz="2000" dirty="0">
                <a:latin typeface="+mn-lt"/>
              </a:rPr>
              <a:t>Wayne State University – Developmental Disabilities </a:t>
            </a:r>
            <a:r>
              <a:rPr lang="en-US" sz="2000" dirty="0" smtClean="0">
                <a:latin typeface="+mn-lt"/>
              </a:rPr>
              <a:t>Institute</a:t>
            </a:r>
          </a:p>
          <a:p>
            <a:pPr marL="342900" indent="-342900">
              <a:lnSpc>
                <a:spcPct val="80000"/>
              </a:lnSpc>
              <a:spcBef>
                <a:spcPct val="20000"/>
              </a:spcBef>
              <a:buClr>
                <a:schemeClr val="hlink"/>
              </a:buClr>
              <a:buFont typeface="ZapfDingbats" pitchFamily="82" charset="2"/>
              <a:buChar char="Ü"/>
            </a:pPr>
            <a:r>
              <a:rPr lang="en-US" sz="2000" dirty="0">
                <a:latin typeface="+mn-lt"/>
              </a:rPr>
              <a:t>Epilepsy Foundation of Michigan</a:t>
            </a:r>
          </a:p>
          <a:p>
            <a:pPr marL="342900" indent="-342900">
              <a:lnSpc>
                <a:spcPct val="80000"/>
              </a:lnSpc>
              <a:spcBef>
                <a:spcPct val="20000"/>
              </a:spcBef>
              <a:buClr>
                <a:schemeClr val="hlink"/>
              </a:buClr>
              <a:buFont typeface="ZapfDingbats" pitchFamily="82" charset="2"/>
              <a:buChar char="Ü"/>
            </a:pPr>
            <a:endParaRPr lang="en-US" sz="2000" dirty="0">
              <a:latin typeface="Verdana" pitchFamily="34" charset="0"/>
            </a:endParaRPr>
          </a:p>
        </p:txBody>
      </p:sp>
      <p:sp>
        <p:nvSpPr>
          <p:cNvPr id="2" name="Title 1"/>
          <p:cNvSpPr>
            <a:spLocks noGrp="1"/>
          </p:cNvSpPr>
          <p:nvPr>
            <p:ph type="title"/>
          </p:nvPr>
        </p:nvSpPr>
        <p:spPr>
          <a:xfrm>
            <a:off x="687388" y="318053"/>
            <a:ext cx="8224837" cy="1129747"/>
          </a:xfrm>
        </p:spPr>
        <p:txBody>
          <a:bodyPr/>
          <a:lstStyle/>
          <a:p>
            <a:pPr algn="ctr"/>
            <a:r>
              <a:rPr lang="en-US" dirty="0" smtClean="0"/>
              <a:t>Collaboration</a:t>
            </a:r>
            <a:endParaRPr lang="en-US" dirty="0"/>
          </a:p>
        </p:txBody>
      </p:sp>
    </p:spTree>
    <p:extLst>
      <p:ext uri="{BB962C8B-B14F-4D97-AF65-F5344CB8AC3E}">
        <p14:creationId xmlns:p14="http://schemas.microsoft.com/office/powerpoint/2010/main" val="3568482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dirty="0" smtClean="0"/>
              <a:t>State Level Collaboration -  Mandated Activities Projects (MAPs) </a:t>
            </a:r>
          </a:p>
        </p:txBody>
      </p:sp>
      <p:sp>
        <p:nvSpPr>
          <p:cNvPr id="18435" name="Content Placeholder 2"/>
          <p:cNvSpPr>
            <a:spLocks noGrp="1"/>
          </p:cNvSpPr>
          <p:nvPr>
            <p:ph sz="half" idx="1"/>
          </p:nvPr>
        </p:nvSpPr>
        <p:spPr>
          <a:xfrm>
            <a:off x="381000" y="1905000"/>
            <a:ext cx="4038600" cy="3962400"/>
          </a:xfrm>
        </p:spPr>
        <p:txBody>
          <a:bodyPr/>
          <a:lstStyle/>
          <a:p>
            <a:r>
              <a:rPr lang="en-US" sz="1600" dirty="0" smtClean="0"/>
              <a:t>The Michigan Department of Education, Office of Special Education has developed a </a:t>
            </a:r>
            <a:r>
              <a:rPr lang="en-US" sz="1600" b="1" dirty="0" smtClean="0"/>
              <a:t>system to make sure evidence-based education practices are used to support students with disabilities. These Mandated Activities </a:t>
            </a:r>
            <a:r>
              <a:rPr lang="en-US" sz="1600" dirty="0" smtClean="0"/>
              <a:t>Projects (MAPs) are funded under the </a:t>
            </a:r>
            <a:r>
              <a:rPr lang="en-US" sz="1600" i="1" dirty="0" smtClean="0"/>
              <a:t>Individuals with Disabilities Education Act</a:t>
            </a:r>
            <a:r>
              <a:rPr lang="en-US" sz="1600" dirty="0" smtClean="0"/>
              <a:t> (IDEA) and address needs identified through federal and/or state mandates, systemic compliance findings, or stakeholder-based concerns. The MAPs system of support includes multiple initiatives designed to work collaboratively to serve Michigan’s diverse learners.</a:t>
            </a:r>
          </a:p>
          <a:p>
            <a:endParaRPr lang="en-US" dirty="0" smtClean="0"/>
          </a:p>
        </p:txBody>
      </p:sp>
      <p:sp>
        <p:nvSpPr>
          <p:cNvPr id="18436" name="Content Placeholder 3"/>
          <p:cNvSpPr>
            <a:spLocks noGrp="1"/>
          </p:cNvSpPr>
          <p:nvPr>
            <p:ph sz="half" idx="2"/>
          </p:nvPr>
        </p:nvSpPr>
        <p:spPr>
          <a:xfrm>
            <a:off x="4648200" y="1905000"/>
            <a:ext cx="4038600" cy="3962400"/>
          </a:xfrm>
        </p:spPr>
        <p:txBody>
          <a:bodyPr/>
          <a:lstStyle/>
          <a:p>
            <a:r>
              <a:rPr lang="en-US" sz="1600" dirty="0" smtClean="0">
                <a:hlinkClick r:id="rId3" action="ppaction://hlinkfile"/>
              </a:rPr>
              <a:t>The State Education Agency</a:t>
            </a:r>
            <a:endParaRPr lang="en-US" sz="1600" dirty="0" smtClean="0"/>
          </a:p>
          <a:p>
            <a:r>
              <a:rPr lang="en-US" sz="1600" dirty="0" smtClean="0">
                <a:hlinkClick r:id="rId4" action="ppaction://hlinkfile"/>
              </a:rPr>
              <a:t>Mandated Activities Projects (MAPs)</a:t>
            </a:r>
            <a:r>
              <a:rPr lang="en-US" sz="1600" dirty="0" smtClean="0"/>
              <a:t> </a:t>
            </a:r>
          </a:p>
          <a:p>
            <a:pPr lvl="1"/>
            <a:r>
              <a:rPr lang="en-US" sz="1600" dirty="0" smtClean="0">
                <a:hlinkClick r:id="rId5" action="ppaction://hlinkfile"/>
              </a:rPr>
              <a:t>CEN</a:t>
            </a:r>
            <a:r>
              <a:rPr lang="en-US" sz="1600" dirty="0" smtClean="0"/>
              <a:t> (CENMI.ORG)</a:t>
            </a:r>
          </a:p>
          <a:p>
            <a:pPr lvl="1"/>
            <a:r>
              <a:rPr lang="en-US" sz="1600" dirty="0" smtClean="0">
                <a:hlinkClick r:id="rId6" action="ppaction://hlinkfile"/>
              </a:rPr>
              <a:t>CIMS</a:t>
            </a:r>
            <a:endParaRPr lang="en-US" sz="1600" dirty="0" smtClean="0"/>
          </a:p>
          <a:p>
            <a:pPr lvl="1"/>
            <a:r>
              <a:rPr lang="en-US" sz="1600" dirty="0" smtClean="0">
                <a:hlinkClick r:id="rId7" action="ppaction://hlinkfile"/>
              </a:rPr>
              <a:t>MI-TOP</a:t>
            </a:r>
            <a:endParaRPr lang="en-US" sz="1600" dirty="0" smtClean="0"/>
          </a:p>
          <a:p>
            <a:pPr lvl="1"/>
            <a:r>
              <a:rPr lang="en-US" sz="1600" dirty="0" smtClean="0">
                <a:hlinkClick r:id="rId8" action="ppaction://hlinkfile"/>
              </a:rPr>
              <a:t>MITS</a:t>
            </a:r>
            <a:endParaRPr lang="en-US" sz="1600" dirty="0" smtClean="0"/>
          </a:p>
          <a:p>
            <a:pPr lvl="1"/>
            <a:r>
              <a:rPr lang="en-US" sz="1600" dirty="0" smtClean="0">
                <a:hlinkClick r:id="rId9" action="ppaction://hlinkfile"/>
              </a:rPr>
              <a:t>MSEMP</a:t>
            </a:r>
            <a:endParaRPr lang="en-US" sz="1600" dirty="0" smtClean="0"/>
          </a:p>
          <a:p>
            <a:pPr lvl="1"/>
            <a:r>
              <a:rPr lang="en-US" sz="1600" dirty="0" err="1" smtClean="0">
                <a:hlinkClick r:id="rId10" action="ppaction://hlinkfile"/>
              </a:rPr>
              <a:t>MiBLSi</a:t>
            </a:r>
            <a:endParaRPr lang="en-US" sz="1600" dirty="0" smtClean="0"/>
          </a:p>
          <a:p>
            <a:pPr lvl="1"/>
            <a:r>
              <a:rPr lang="en-US" sz="1600" dirty="0" smtClean="0">
                <a:hlinkClick r:id="rId11" action="ppaction://hlinkfile"/>
              </a:rPr>
              <a:t>Mi^2</a:t>
            </a:r>
            <a:endParaRPr lang="en-US" sz="1600" dirty="0" smtClean="0"/>
          </a:p>
          <a:p>
            <a:pPr lvl="1"/>
            <a:r>
              <a:rPr lang="en-US" sz="1600" dirty="0" smtClean="0">
                <a:hlinkClick r:id="rId12" action="ppaction://hlinkfile"/>
              </a:rPr>
              <a:t>Michigan Alliance for Families</a:t>
            </a:r>
            <a:endParaRPr lang="en-US" sz="1600" dirty="0" smtClean="0"/>
          </a:p>
          <a:p>
            <a:pPr lvl="1"/>
            <a:r>
              <a:rPr lang="en-US" sz="1600" dirty="0" smtClean="0">
                <a:hlinkClick r:id="rId13" action="ppaction://hlinkfile"/>
              </a:rPr>
              <a:t>Project Find Michigan</a:t>
            </a:r>
            <a:endParaRPr lang="en-US" sz="1600" dirty="0" smtClean="0"/>
          </a:p>
          <a:p>
            <a:pPr lvl="1"/>
            <a:r>
              <a:rPr lang="en-US" sz="1600" dirty="0" smtClean="0">
                <a:hlinkClick r:id="rId14" action="ppaction://hlinkfile"/>
              </a:rPr>
              <a:t>RTSL</a:t>
            </a:r>
            <a:endParaRPr lang="en-US" sz="1600" dirty="0" smtClean="0"/>
          </a:p>
          <a:p>
            <a:pPr lvl="1"/>
            <a:r>
              <a:rPr lang="en-US" sz="1600" dirty="0" smtClean="0">
                <a:hlinkClick r:id="rId15" action="ppaction://hlinkfile"/>
              </a:rPr>
              <a:t>START</a:t>
            </a:r>
            <a:endParaRPr lang="en-US" sz="1600" dirty="0" smtClean="0"/>
          </a:p>
          <a:p>
            <a:endParaRPr lang="en-US" dirty="0" smtClean="0"/>
          </a:p>
        </p:txBody>
      </p:sp>
      <p:sp>
        <p:nvSpPr>
          <p:cNvPr id="5" name="Slide Number Placeholder 4"/>
          <p:cNvSpPr>
            <a:spLocks noGrp="1"/>
          </p:cNvSpPr>
          <p:nvPr>
            <p:ph type="sldNum" sz="quarter" idx="12"/>
          </p:nvPr>
        </p:nvSpPr>
        <p:spPr/>
        <p:txBody>
          <a:bodyPr/>
          <a:lstStyle/>
          <a:p>
            <a:pPr>
              <a:defRPr/>
            </a:pPr>
            <a:fld id="{459DDF40-8C10-468C-A4C0-13354F4CEC44}" type="slidenum">
              <a:rPr lang="en-US" smtClean="0"/>
              <a:pPr>
                <a:defRPr/>
              </a:pPr>
              <a:t>33</a:t>
            </a:fld>
            <a:endParaRPr lang="en-US"/>
          </a:p>
        </p:txBody>
      </p:sp>
    </p:spTree>
    <p:extLst>
      <p:ext uri="{BB962C8B-B14F-4D97-AF65-F5344CB8AC3E}">
        <p14:creationId xmlns:p14="http://schemas.microsoft.com/office/powerpoint/2010/main" val="4007781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2DEEAE-B835-4109-AFE7-7F1F98080B33}" type="slidenum">
              <a:rPr lang="en-US" smtClean="0"/>
              <a:pPr eaLnBrk="1" hangingPunct="1"/>
              <a:t>34</a:t>
            </a:fld>
            <a:endParaRPr lang="en-US" smtClean="0"/>
          </a:p>
        </p:txBody>
      </p:sp>
      <p:sp>
        <p:nvSpPr>
          <p:cNvPr id="19460" name="Rectangle 3"/>
          <p:cNvSpPr>
            <a:spLocks noChangeArrowheads="1"/>
          </p:cNvSpPr>
          <p:nvPr/>
        </p:nvSpPr>
        <p:spPr bwMode="auto">
          <a:xfrm>
            <a:off x="247650" y="1958340"/>
            <a:ext cx="4248150" cy="3985260"/>
          </a:xfrm>
          <a:prstGeom prst="rect">
            <a:avLst/>
          </a:prstGeom>
          <a:solidFill>
            <a:schemeClr val="bg1"/>
          </a:solidFill>
          <a:ln w="38100">
            <a:solidFill>
              <a:schemeClr val="tx1"/>
            </a:solidFill>
            <a:miter lim="800000"/>
            <a:headEnd/>
            <a:tailEnd/>
          </a:ln>
        </p:spPr>
        <p:txBody>
          <a:bodyPr/>
          <a:lstStyle/>
          <a:p>
            <a:pPr marL="342900" indent="-342900" algn="ctr">
              <a:lnSpc>
                <a:spcPct val="80000"/>
              </a:lnSpc>
              <a:spcBef>
                <a:spcPct val="20000"/>
              </a:spcBef>
            </a:pPr>
            <a:r>
              <a:rPr lang="en-US" sz="2200" dirty="0">
                <a:solidFill>
                  <a:srgbClr val="B40000"/>
                </a:solidFill>
              </a:rPr>
              <a:t>Part C </a:t>
            </a:r>
          </a:p>
          <a:p>
            <a:pPr marL="342900" indent="-342900" algn="ctr">
              <a:lnSpc>
                <a:spcPct val="80000"/>
              </a:lnSpc>
              <a:spcBef>
                <a:spcPct val="20000"/>
              </a:spcBef>
            </a:pPr>
            <a:r>
              <a:rPr lang="en-US" sz="2200" dirty="0">
                <a:solidFill>
                  <a:srgbClr val="B40000"/>
                </a:solidFill>
              </a:rPr>
              <a:t>Indicator #4</a:t>
            </a:r>
            <a:endParaRPr lang="en-US" sz="800" dirty="0">
              <a:solidFill>
                <a:srgbClr val="B40000"/>
              </a:solidFill>
            </a:endParaRPr>
          </a:p>
          <a:p>
            <a:pPr marL="342900" indent="-342900">
              <a:lnSpc>
                <a:spcPct val="80000"/>
              </a:lnSpc>
              <a:spcBef>
                <a:spcPct val="20000"/>
              </a:spcBef>
            </a:pPr>
            <a:r>
              <a:rPr lang="en-US" sz="2000" dirty="0"/>
              <a:t>Measures the percent of</a:t>
            </a:r>
          </a:p>
          <a:p>
            <a:pPr marL="342900" indent="-342900">
              <a:lnSpc>
                <a:spcPct val="80000"/>
              </a:lnSpc>
              <a:spcBef>
                <a:spcPct val="20000"/>
              </a:spcBef>
            </a:pPr>
            <a:r>
              <a:rPr lang="en-US" sz="2000" dirty="0"/>
              <a:t>families participating in </a:t>
            </a:r>
            <a:r>
              <a:rPr lang="en-US" sz="2000" i="1" dirty="0"/>
              <a:t>Early</a:t>
            </a:r>
          </a:p>
          <a:p>
            <a:pPr marL="342900" indent="-342900">
              <a:lnSpc>
                <a:spcPct val="80000"/>
              </a:lnSpc>
              <a:spcBef>
                <a:spcPct val="20000"/>
              </a:spcBef>
            </a:pPr>
            <a:r>
              <a:rPr lang="en-US" sz="2000" i="1" dirty="0"/>
              <a:t>On</a:t>
            </a:r>
            <a:r>
              <a:rPr lang="en-US" sz="2000" i="1" baseline="30000" dirty="0"/>
              <a:t>®</a:t>
            </a:r>
            <a:r>
              <a:rPr lang="en-US" sz="2000" i="1" dirty="0"/>
              <a:t> </a:t>
            </a:r>
            <a:r>
              <a:rPr lang="en-US" sz="2000" dirty="0"/>
              <a:t>Michigan who report that:</a:t>
            </a:r>
            <a:endParaRPr lang="en-US" sz="1600" b="1" dirty="0"/>
          </a:p>
          <a:p>
            <a:pPr marL="342900" indent="-342900">
              <a:lnSpc>
                <a:spcPct val="80000"/>
              </a:lnSpc>
              <a:spcBef>
                <a:spcPct val="20000"/>
              </a:spcBef>
            </a:pPr>
            <a:endParaRPr lang="en-US" sz="1600" b="1" dirty="0"/>
          </a:p>
          <a:p>
            <a:pPr marL="342900" indent="-342900">
              <a:lnSpc>
                <a:spcPct val="80000"/>
              </a:lnSpc>
              <a:spcBef>
                <a:spcPct val="20000"/>
              </a:spcBef>
            </a:pPr>
            <a:r>
              <a:rPr lang="en-US" sz="2000" dirty="0"/>
              <a:t>Early intervention services</a:t>
            </a:r>
          </a:p>
          <a:p>
            <a:pPr marL="342900" indent="-342900">
              <a:lnSpc>
                <a:spcPct val="80000"/>
              </a:lnSpc>
              <a:spcBef>
                <a:spcPct val="20000"/>
              </a:spcBef>
            </a:pPr>
            <a:r>
              <a:rPr lang="en-US" sz="2000" dirty="0"/>
              <a:t>have helped the family:</a:t>
            </a:r>
          </a:p>
          <a:p>
            <a:pPr marL="342900" indent="-342900">
              <a:lnSpc>
                <a:spcPct val="80000"/>
              </a:lnSpc>
              <a:spcBef>
                <a:spcPct val="20000"/>
              </a:spcBef>
            </a:pPr>
            <a:r>
              <a:rPr lang="en-US" sz="2000" dirty="0"/>
              <a:t>    A.  Know their rights,</a:t>
            </a:r>
          </a:p>
          <a:p>
            <a:pPr marL="342900" indent="-342900">
              <a:lnSpc>
                <a:spcPct val="80000"/>
              </a:lnSpc>
              <a:spcBef>
                <a:spcPct val="20000"/>
              </a:spcBef>
            </a:pPr>
            <a:r>
              <a:rPr lang="en-US" sz="2000" dirty="0"/>
              <a:t>    B.  Effectively communicate</a:t>
            </a:r>
          </a:p>
          <a:p>
            <a:pPr marL="342900" indent="-342900">
              <a:lnSpc>
                <a:spcPct val="80000"/>
              </a:lnSpc>
              <a:spcBef>
                <a:spcPct val="20000"/>
              </a:spcBef>
            </a:pPr>
            <a:r>
              <a:rPr lang="en-US" sz="2000" dirty="0"/>
              <a:t>	    their children’s needs, and</a:t>
            </a:r>
          </a:p>
          <a:p>
            <a:pPr marL="342900" indent="-342900">
              <a:lnSpc>
                <a:spcPct val="80000"/>
              </a:lnSpc>
              <a:spcBef>
                <a:spcPct val="20000"/>
              </a:spcBef>
            </a:pPr>
            <a:r>
              <a:rPr lang="en-US" sz="2000" dirty="0"/>
              <a:t>    C.  Help their children</a:t>
            </a:r>
          </a:p>
          <a:p>
            <a:pPr marL="342900" indent="-342900">
              <a:lnSpc>
                <a:spcPct val="80000"/>
              </a:lnSpc>
              <a:spcBef>
                <a:spcPct val="20000"/>
              </a:spcBef>
            </a:pPr>
            <a:r>
              <a:rPr lang="en-US" sz="2000" dirty="0"/>
              <a:t>         develop and </a:t>
            </a:r>
            <a:r>
              <a:rPr lang="en-US" sz="2000" dirty="0" smtClean="0"/>
              <a:t>learn</a:t>
            </a:r>
            <a:endParaRPr lang="en-US" dirty="0"/>
          </a:p>
        </p:txBody>
      </p:sp>
      <p:sp>
        <p:nvSpPr>
          <p:cNvPr id="19461" name="Rectangle 4"/>
          <p:cNvSpPr>
            <a:spLocks noChangeArrowheads="1"/>
          </p:cNvSpPr>
          <p:nvPr/>
        </p:nvSpPr>
        <p:spPr bwMode="auto">
          <a:xfrm>
            <a:off x="4800600" y="1939290"/>
            <a:ext cx="4191000" cy="4004310"/>
          </a:xfrm>
          <a:prstGeom prst="rect">
            <a:avLst/>
          </a:prstGeom>
          <a:solidFill>
            <a:schemeClr val="bg1"/>
          </a:solidFill>
          <a:ln w="38100">
            <a:solidFill>
              <a:schemeClr val="tx1"/>
            </a:solidFill>
            <a:miter lim="800000"/>
            <a:headEnd/>
            <a:tailEnd/>
          </a:ln>
        </p:spPr>
        <p:txBody>
          <a:bodyPr/>
          <a:lstStyle/>
          <a:p>
            <a:pPr marL="342900" indent="-342900" algn="ctr">
              <a:spcBef>
                <a:spcPct val="20000"/>
              </a:spcBef>
            </a:pPr>
            <a:r>
              <a:rPr lang="en-US" sz="2200" dirty="0">
                <a:solidFill>
                  <a:srgbClr val="B40000"/>
                </a:solidFill>
              </a:rPr>
              <a:t>Part B </a:t>
            </a:r>
          </a:p>
          <a:p>
            <a:pPr marL="342900" indent="-342900" algn="ctr">
              <a:spcBef>
                <a:spcPct val="20000"/>
              </a:spcBef>
            </a:pPr>
            <a:r>
              <a:rPr lang="en-US" sz="2200" dirty="0">
                <a:solidFill>
                  <a:srgbClr val="B40000"/>
                </a:solidFill>
              </a:rPr>
              <a:t>Indicator #8</a:t>
            </a:r>
            <a:endParaRPr lang="en-US" sz="800" dirty="0">
              <a:solidFill>
                <a:srgbClr val="B40000"/>
              </a:solidFill>
            </a:endParaRPr>
          </a:p>
          <a:p>
            <a:pPr marL="342900" indent="-342900">
              <a:spcBef>
                <a:spcPct val="20000"/>
              </a:spcBef>
            </a:pPr>
            <a:r>
              <a:rPr lang="en-US" sz="2000" dirty="0"/>
              <a:t>Measures the percent of parents</a:t>
            </a:r>
          </a:p>
          <a:p>
            <a:pPr marL="342900" indent="-342900">
              <a:spcBef>
                <a:spcPct val="20000"/>
              </a:spcBef>
            </a:pPr>
            <a:r>
              <a:rPr lang="en-US" sz="2000" dirty="0"/>
              <a:t>with children receiving special</a:t>
            </a:r>
          </a:p>
          <a:p>
            <a:pPr marL="342900" indent="-342900">
              <a:spcBef>
                <a:spcPct val="20000"/>
              </a:spcBef>
            </a:pPr>
            <a:r>
              <a:rPr lang="en-US" sz="2000" dirty="0"/>
              <a:t>education services who report that:</a:t>
            </a:r>
          </a:p>
          <a:p>
            <a:pPr marL="342900" indent="-342900">
              <a:spcBef>
                <a:spcPct val="20000"/>
              </a:spcBef>
            </a:pPr>
            <a:endParaRPr lang="en-US" sz="1600" dirty="0"/>
          </a:p>
          <a:p>
            <a:pPr marL="342900" indent="-342900">
              <a:spcBef>
                <a:spcPct val="20000"/>
              </a:spcBef>
            </a:pPr>
            <a:r>
              <a:rPr lang="en-US" sz="2000" dirty="0"/>
              <a:t>    Schools </a:t>
            </a:r>
            <a:r>
              <a:rPr lang="en-US" sz="2000" dirty="0" smtClean="0"/>
              <a:t>facilitate </a:t>
            </a:r>
            <a:r>
              <a:rPr lang="en-US" sz="2000" dirty="0"/>
              <a:t>parent involvement as a means of improving services and results for children with disabilities</a:t>
            </a:r>
          </a:p>
          <a:p>
            <a:pPr marL="342900" indent="-342900">
              <a:spcBef>
                <a:spcPct val="20000"/>
              </a:spcBef>
            </a:pPr>
            <a:endParaRPr lang="en-US" sz="2000" dirty="0"/>
          </a:p>
        </p:txBody>
      </p:sp>
      <p:sp>
        <p:nvSpPr>
          <p:cNvPr id="2" name="Title 1"/>
          <p:cNvSpPr>
            <a:spLocks noGrp="1"/>
          </p:cNvSpPr>
          <p:nvPr>
            <p:ph type="title"/>
          </p:nvPr>
        </p:nvSpPr>
        <p:spPr/>
        <p:txBody>
          <a:bodyPr/>
          <a:lstStyle/>
          <a:p>
            <a:r>
              <a:rPr lang="en-US" dirty="0" smtClean="0"/>
              <a:t>Michigan Department of Education State Performance Plan</a:t>
            </a:r>
            <a:endParaRPr lang="en-US" dirty="0"/>
          </a:p>
        </p:txBody>
      </p:sp>
    </p:spTree>
    <p:extLst>
      <p:ext uri="{BB962C8B-B14F-4D97-AF65-F5344CB8AC3E}">
        <p14:creationId xmlns:p14="http://schemas.microsoft.com/office/powerpoint/2010/main" val="3769450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smtClean="0"/>
          </a:p>
        </p:txBody>
      </p:sp>
      <p:pic>
        <p:nvPicPr>
          <p:cNvPr id="20483" name="Content Placeholder 3" descr="PPT_Cove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pic>
        <p:nvPicPr>
          <p:cNvPr id="20484" name="Picture 4" descr="EarlyOnLogo.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10668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MAFIJPG4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029200"/>
            <a:ext cx="40116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3429000" y="609600"/>
            <a:ext cx="5486400" cy="2895600"/>
          </a:xfrm>
          <a:prstGeom prst="rect">
            <a:avLst/>
          </a:prstGeom>
        </p:spPr>
        <p:txBody>
          <a:bodyPr anchor="ctr">
            <a:normAutofit/>
          </a:bodyPr>
          <a:lstStyle/>
          <a:p>
            <a:pPr algn="ctr" fontAlgn="auto">
              <a:spcAft>
                <a:spcPts val="0"/>
              </a:spcAft>
              <a:defRPr/>
            </a:pPr>
            <a:r>
              <a:rPr lang="en-US" sz="4400" b="1" dirty="0">
                <a:solidFill>
                  <a:schemeClr val="bg1"/>
                </a:solidFill>
                <a:latin typeface="+mj-lt"/>
                <a:ea typeface="+mj-ea"/>
                <a:cs typeface="+mj-cs"/>
              </a:rPr>
              <a:t>Climb To The Top</a:t>
            </a:r>
            <a:r>
              <a:rPr lang="en-US" sz="4400" dirty="0">
                <a:solidFill>
                  <a:schemeClr val="bg1"/>
                </a:solidFill>
                <a:latin typeface="+mj-lt"/>
                <a:ea typeface="+mj-ea"/>
                <a:cs typeface="+mj-cs"/>
              </a:rPr>
              <a:t/>
            </a:r>
            <a:br>
              <a:rPr lang="en-US" sz="4400" dirty="0">
                <a:solidFill>
                  <a:schemeClr val="bg1"/>
                </a:solidFill>
                <a:latin typeface="+mj-lt"/>
                <a:ea typeface="+mj-ea"/>
                <a:cs typeface="+mj-cs"/>
              </a:rPr>
            </a:br>
            <a:r>
              <a:rPr lang="en-US" sz="2400" i="1" dirty="0">
                <a:solidFill>
                  <a:schemeClr val="bg1"/>
                </a:solidFill>
                <a:latin typeface="+mj-lt"/>
                <a:ea typeface="+mj-ea"/>
                <a:cs typeface="+mj-cs"/>
              </a:rPr>
              <a:t>Working to increase the involvement of Michigan’s families in the growth and development of  their infants and toddlers</a:t>
            </a:r>
          </a:p>
        </p:txBody>
      </p:sp>
      <p:sp>
        <p:nvSpPr>
          <p:cNvPr id="8" name="Rectangle 3"/>
          <p:cNvSpPr txBox="1">
            <a:spLocks noChangeArrowheads="1"/>
          </p:cNvSpPr>
          <p:nvPr/>
        </p:nvSpPr>
        <p:spPr>
          <a:xfrm>
            <a:off x="3657600" y="3505200"/>
            <a:ext cx="5105400" cy="609600"/>
          </a:xfrm>
          <a:prstGeom prst="rect">
            <a:avLst/>
          </a:prstGeom>
        </p:spPr>
        <p:txBody>
          <a:bodyPr>
            <a:normAutofit/>
          </a:bodyPr>
          <a:lstStyle/>
          <a:p>
            <a:pPr algn="ctr" fontAlgn="auto">
              <a:spcBef>
                <a:spcPct val="20000"/>
              </a:spcBef>
              <a:spcAft>
                <a:spcPts val="0"/>
              </a:spcAft>
              <a:buFont typeface="Arial" pitchFamily="34" charset="0"/>
              <a:buNone/>
              <a:defRPr/>
            </a:pPr>
            <a:r>
              <a:rPr lang="en-US" sz="2000" dirty="0">
                <a:solidFill>
                  <a:schemeClr val="tx1">
                    <a:tint val="75000"/>
                  </a:schemeClr>
                </a:solidFill>
                <a:latin typeface="+mn-lt"/>
              </a:rPr>
              <a:t>www.michiganallianceforfamilies.org/eo</a:t>
            </a:r>
          </a:p>
          <a:p>
            <a:pPr algn="ctr" fontAlgn="auto">
              <a:spcBef>
                <a:spcPct val="20000"/>
              </a:spcBef>
              <a:spcAft>
                <a:spcPts val="0"/>
              </a:spcAft>
              <a:buFont typeface="Arial" pitchFamily="34" charset="0"/>
              <a:buNone/>
              <a:defRPr/>
            </a:pPr>
            <a:endParaRPr lang="en-US" sz="3200" dirty="0">
              <a:solidFill>
                <a:schemeClr val="tx1">
                  <a:tint val="75000"/>
                </a:schemeClr>
              </a:solidFill>
              <a:latin typeface="+mn-lt"/>
            </a:endParaRPr>
          </a:p>
        </p:txBody>
      </p:sp>
    </p:spTree>
    <p:extLst>
      <p:ext uri="{BB962C8B-B14F-4D97-AF65-F5344CB8AC3E}">
        <p14:creationId xmlns:p14="http://schemas.microsoft.com/office/powerpoint/2010/main" val="686854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479302-08DE-4AB2-BD02-DEBE6AB99598}" type="slidenum">
              <a:rPr lang="en-US" smtClean="0"/>
              <a:pPr eaLnBrk="1" hangingPunct="1"/>
              <a:t>36</a:t>
            </a:fld>
            <a:endParaRPr lang="en-US" smtClean="0"/>
          </a:p>
        </p:txBody>
      </p:sp>
      <p:grpSp>
        <p:nvGrpSpPr>
          <p:cNvPr id="21507" name="Group 4"/>
          <p:cNvGrpSpPr>
            <a:grpSpLocks/>
          </p:cNvGrpSpPr>
          <p:nvPr/>
        </p:nvGrpSpPr>
        <p:grpSpPr bwMode="auto">
          <a:xfrm>
            <a:off x="1747838" y="252414"/>
            <a:ext cx="5848901" cy="5674744"/>
            <a:chOff x="1747838" y="252413"/>
            <a:chExt cx="5805487" cy="6173787"/>
          </a:xfrm>
        </p:grpSpPr>
        <p:sp>
          <p:nvSpPr>
            <p:cNvPr id="21508" name="Freeform 52"/>
            <p:cNvSpPr>
              <a:spLocks/>
            </p:cNvSpPr>
            <p:nvPr/>
          </p:nvSpPr>
          <p:spPr bwMode="auto">
            <a:xfrm rot="562241">
              <a:off x="4457700" y="4146550"/>
              <a:ext cx="401638" cy="407988"/>
            </a:xfrm>
            <a:custGeom>
              <a:avLst/>
              <a:gdLst>
                <a:gd name="T0" fmla="*/ 2147483647 w 150"/>
                <a:gd name="T1" fmla="*/ 2147483647 h 152"/>
                <a:gd name="T2" fmla="*/ 2147483647 w 150"/>
                <a:gd name="T3" fmla="*/ 2147483647 h 152"/>
                <a:gd name="T4" fmla="*/ 2147483647 w 150"/>
                <a:gd name="T5" fmla="*/ 2147483647 h 152"/>
                <a:gd name="T6" fmla="*/ 0 w 150"/>
                <a:gd name="T7" fmla="*/ 2147483647 h 152"/>
                <a:gd name="T8" fmla="*/ 2147483647 w 150"/>
                <a:gd name="T9" fmla="*/ 2147483647 h 152"/>
                <a:gd name="T10" fmla="*/ 2147483647 w 150"/>
                <a:gd name="T11" fmla="*/ 2147483647 h 152"/>
                <a:gd name="T12" fmla="*/ 2147483647 w 150"/>
                <a:gd name="T13" fmla="*/ 0 h 152"/>
                <a:gd name="T14" fmla="*/ 2147483647 w 150"/>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152"/>
                <a:gd name="T26" fmla="*/ 150 w 150"/>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152">
                  <a:moveTo>
                    <a:pt x="150" y="136"/>
                  </a:moveTo>
                  <a:lnTo>
                    <a:pt x="36" y="152"/>
                  </a:lnTo>
                  <a:lnTo>
                    <a:pt x="34" y="134"/>
                  </a:lnTo>
                  <a:lnTo>
                    <a:pt x="0" y="86"/>
                  </a:lnTo>
                  <a:lnTo>
                    <a:pt x="20" y="46"/>
                  </a:lnTo>
                  <a:lnTo>
                    <a:pt x="24" y="18"/>
                  </a:lnTo>
                  <a:lnTo>
                    <a:pt x="124" y="0"/>
                  </a:lnTo>
                  <a:lnTo>
                    <a:pt x="150" y="136"/>
                  </a:lnTo>
                  <a:close/>
                </a:path>
              </a:pathLst>
            </a:custGeom>
            <a:solidFill>
              <a:srgbClr val="FF9999"/>
            </a:solidFill>
            <a:ln w="6350">
              <a:solidFill>
                <a:schemeClr val="tx1"/>
              </a:solidFill>
              <a:round/>
              <a:headEnd/>
              <a:tailEnd/>
            </a:ln>
          </p:spPr>
          <p:txBody>
            <a:bodyPr/>
            <a:lstStyle/>
            <a:p>
              <a:endParaRPr lang="en-US"/>
            </a:p>
          </p:txBody>
        </p:sp>
        <p:sp>
          <p:nvSpPr>
            <p:cNvPr id="21509" name="Freeform 203"/>
            <p:cNvSpPr>
              <a:spLocks/>
            </p:cNvSpPr>
            <p:nvPr/>
          </p:nvSpPr>
          <p:spPr bwMode="auto">
            <a:xfrm rot="562241">
              <a:off x="4981575" y="3419475"/>
              <a:ext cx="428625" cy="396875"/>
            </a:xfrm>
            <a:custGeom>
              <a:avLst/>
              <a:gdLst>
                <a:gd name="T0" fmla="*/ 2147483647 w 160"/>
                <a:gd name="T1" fmla="*/ 2147483647 h 148"/>
                <a:gd name="T2" fmla="*/ 2147483647 w 160"/>
                <a:gd name="T3" fmla="*/ 2147483647 h 148"/>
                <a:gd name="T4" fmla="*/ 2147483647 w 160"/>
                <a:gd name="T5" fmla="*/ 2147483647 h 148"/>
                <a:gd name="T6" fmla="*/ 0 w 160"/>
                <a:gd name="T7" fmla="*/ 2147483647 h 148"/>
                <a:gd name="T8" fmla="*/ 2147483647 w 160"/>
                <a:gd name="T9" fmla="*/ 0 h 148"/>
                <a:gd name="T10" fmla="*/ 2147483647 w 160"/>
                <a:gd name="T11" fmla="*/ 2147483647 h 148"/>
                <a:gd name="T12" fmla="*/ 0 60000 65536"/>
                <a:gd name="T13" fmla="*/ 0 60000 65536"/>
                <a:gd name="T14" fmla="*/ 0 60000 65536"/>
                <a:gd name="T15" fmla="*/ 0 60000 65536"/>
                <a:gd name="T16" fmla="*/ 0 60000 65536"/>
                <a:gd name="T17" fmla="*/ 0 60000 65536"/>
                <a:gd name="T18" fmla="*/ 0 w 160"/>
                <a:gd name="T19" fmla="*/ 0 h 148"/>
                <a:gd name="T20" fmla="*/ 160 w 1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160" h="148">
                  <a:moveTo>
                    <a:pt x="160" y="136"/>
                  </a:moveTo>
                  <a:lnTo>
                    <a:pt x="92" y="146"/>
                  </a:lnTo>
                  <a:lnTo>
                    <a:pt x="20" y="148"/>
                  </a:lnTo>
                  <a:lnTo>
                    <a:pt x="0" y="20"/>
                  </a:lnTo>
                  <a:lnTo>
                    <a:pt x="140" y="0"/>
                  </a:lnTo>
                  <a:lnTo>
                    <a:pt x="160" y="136"/>
                  </a:lnTo>
                  <a:close/>
                </a:path>
              </a:pathLst>
            </a:custGeom>
            <a:solidFill>
              <a:srgbClr val="B0E812"/>
            </a:solidFill>
            <a:ln w="6350">
              <a:solidFill>
                <a:schemeClr val="tx1"/>
              </a:solidFill>
              <a:round/>
              <a:headEnd/>
              <a:tailEnd/>
            </a:ln>
          </p:spPr>
          <p:txBody>
            <a:bodyPr/>
            <a:lstStyle/>
            <a:p>
              <a:endParaRPr lang="en-US"/>
            </a:p>
          </p:txBody>
        </p:sp>
        <p:sp>
          <p:nvSpPr>
            <p:cNvPr id="21510" name="Freeform 179"/>
            <p:cNvSpPr>
              <a:spLocks/>
            </p:cNvSpPr>
            <p:nvPr/>
          </p:nvSpPr>
          <p:spPr bwMode="auto">
            <a:xfrm rot="562241">
              <a:off x="4799013" y="3786188"/>
              <a:ext cx="419100" cy="412750"/>
            </a:xfrm>
            <a:custGeom>
              <a:avLst/>
              <a:gdLst>
                <a:gd name="T0" fmla="*/ 2147483647 w 156"/>
                <a:gd name="T1" fmla="*/ 2147483647 h 154"/>
                <a:gd name="T2" fmla="*/ 2147483647 w 156"/>
                <a:gd name="T3" fmla="*/ 2147483647 h 154"/>
                <a:gd name="T4" fmla="*/ 0 w 156"/>
                <a:gd name="T5" fmla="*/ 2147483647 h 154"/>
                <a:gd name="T6" fmla="*/ 2147483647 w 156"/>
                <a:gd name="T7" fmla="*/ 2147483647 h 154"/>
                <a:gd name="T8" fmla="*/ 2147483647 w 156"/>
                <a:gd name="T9" fmla="*/ 0 h 154"/>
                <a:gd name="T10" fmla="*/ 2147483647 w 156"/>
                <a:gd name="T11" fmla="*/ 2147483647 h 154"/>
                <a:gd name="T12" fmla="*/ 0 60000 65536"/>
                <a:gd name="T13" fmla="*/ 0 60000 65536"/>
                <a:gd name="T14" fmla="*/ 0 60000 65536"/>
                <a:gd name="T15" fmla="*/ 0 60000 65536"/>
                <a:gd name="T16" fmla="*/ 0 60000 65536"/>
                <a:gd name="T17" fmla="*/ 0 60000 65536"/>
                <a:gd name="T18" fmla="*/ 0 w 156"/>
                <a:gd name="T19" fmla="*/ 0 h 154"/>
                <a:gd name="T20" fmla="*/ 156 w 156"/>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56" h="154">
                  <a:moveTo>
                    <a:pt x="156" y="134"/>
                  </a:moveTo>
                  <a:lnTo>
                    <a:pt x="20" y="154"/>
                  </a:lnTo>
                  <a:lnTo>
                    <a:pt x="0" y="22"/>
                  </a:lnTo>
                  <a:lnTo>
                    <a:pt x="64" y="2"/>
                  </a:lnTo>
                  <a:lnTo>
                    <a:pt x="136" y="0"/>
                  </a:lnTo>
                  <a:lnTo>
                    <a:pt x="156" y="134"/>
                  </a:lnTo>
                  <a:close/>
                </a:path>
              </a:pathLst>
            </a:custGeom>
            <a:solidFill>
              <a:srgbClr val="FF9999"/>
            </a:solidFill>
            <a:ln w="6350">
              <a:solidFill>
                <a:schemeClr val="tx1"/>
              </a:solidFill>
              <a:round/>
              <a:headEnd/>
              <a:tailEnd/>
            </a:ln>
          </p:spPr>
          <p:txBody>
            <a:bodyPr/>
            <a:lstStyle/>
            <a:p>
              <a:endParaRPr lang="en-US"/>
            </a:p>
          </p:txBody>
        </p:sp>
        <p:sp>
          <p:nvSpPr>
            <p:cNvPr id="21511" name="Freeform 193"/>
            <p:cNvSpPr>
              <a:spLocks/>
            </p:cNvSpPr>
            <p:nvPr/>
          </p:nvSpPr>
          <p:spPr bwMode="auto">
            <a:xfrm rot="562241">
              <a:off x="4478338" y="3789363"/>
              <a:ext cx="369887" cy="401637"/>
            </a:xfrm>
            <a:custGeom>
              <a:avLst/>
              <a:gdLst>
                <a:gd name="T0" fmla="*/ 2147483647 w 138"/>
                <a:gd name="T1" fmla="*/ 2147483647 h 150"/>
                <a:gd name="T2" fmla="*/ 2147483647 w 138"/>
                <a:gd name="T3" fmla="*/ 2147483647 h 150"/>
                <a:gd name="T4" fmla="*/ 2147483647 w 138"/>
                <a:gd name="T5" fmla="*/ 2147483647 h 150"/>
                <a:gd name="T6" fmla="*/ 2147483647 w 138"/>
                <a:gd name="T7" fmla="*/ 2147483647 h 150"/>
                <a:gd name="T8" fmla="*/ 0 w 138"/>
                <a:gd name="T9" fmla="*/ 2147483647 h 150"/>
                <a:gd name="T10" fmla="*/ 2147483647 w 138"/>
                <a:gd name="T11" fmla="*/ 2147483647 h 150"/>
                <a:gd name="T12" fmla="*/ 2147483647 w 138"/>
                <a:gd name="T13" fmla="*/ 2147483647 h 150"/>
                <a:gd name="T14" fmla="*/ 2147483647 w 138"/>
                <a:gd name="T15" fmla="*/ 0 h 150"/>
                <a:gd name="T16" fmla="*/ 2147483647 w 138"/>
                <a:gd name="T17" fmla="*/ 2147483647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50"/>
                <a:gd name="T29" fmla="*/ 138 w 138"/>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50">
                  <a:moveTo>
                    <a:pt x="138" y="132"/>
                  </a:moveTo>
                  <a:lnTo>
                    <a:pt x="38" y="150"/>
                  </a:lnTo>
                  <a:lnTo>
                    <a:pt x="28" y="124"/>
                  </a:lnTo>
                  <a:lnTo>
                    <a:pt x="24" y="92"/>
                  </a:lnTo>
                  <a:lnTo>
                    <a:pt x="0" y="68"/>
                  </a:lnTo>
                  <a:lnTo>
                    <a:pt x="6" y="40"/>
                  </a:lnTo>
                  <a:lnTo>
                    <a:pt x="30" y="4"/>
                  </a:lnTo>
                  <a:lnTo>
                    <a:pt x="118" y="0"/>
                  </a:lnTo>
                  <a:lnTo>
                    <a:pt x="138" y="132"/>
                  </a:lnTo>
                  <a:close/>
                </a:path>
              </a:pathLst>
            </a:custGeom>
            <a:solidFill>
              <a:srgbClr val="FF9999"/>
            </a:solidFill>
            <a:ln w="6350">
              <a:solidFill>
                <a:schemeClr val="tx1"/>
              </a:solidFill>
              <a:round/>
              <a:headEnd/>
              <a:tailEnd/>
            </a:ln>
          </p:spPr>
          <p:txBody>
            <a:bodyPr/>
            <a:lstStyle/>
            <a:p>
              <a:endParaRPr lang="en-US"/>
            </a:p>
          </p:txBody>
        </p:sp>
        <p:sp>
          <p:nvSpPr>
            <p:cNvPr id="21512" name="Freeform 196"/>
            <p:cNvSpPr>
              <a:spLocks/>
            </p:cNvSpPr>
            <p:nvPr/>
          </p:nvSpPr>
          <p:spPr bwMode="auto">
            <a:xfrm rot="562241">
              <a:off x="4622800" y="3413125"/>
              <a:ext cx="406400" cy="407988"/>
            </a:xfrm>
            <a:custGeom>
              <a:avLst/>
              <a:gdLst>
                <a:gd name="T0" fmla="*/ 2147483647 w 152"/>
                <a:gd name="T1" fmla="*/ 2147483647 h 152"/>
                <a:gd name="T2" fmla="*/ 2147483647 w 152"/>
                <a:gd name="T3" fmla="*/ 2147483647 h 152"/>
                <a:gd name="T4" fmla="*/ 0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0 h 152"/>
                <a:gd name="T14" fmla="*/ 2147483647 w 152"/>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2"/>
                <a:gd name="T26" fmla="*/ 152 w 152"/>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2">
                  <a:moveTo>
                    <a:pt x="152" y="128"/>
                  </a:moveTo>
                  <a:lnTo>
                    <a:pt x="88" y="148"/>
                  </a:lnTo>
                  <a:lnTo>
                    <a:pt x="0" y="152"/>
                  </a:lnTo>
                  <a:lnTo>
                    <a:pt x="8" y="106"/>
                  </a:lnTo>
                  <a:lnTo>
                    <a:pt x="24" y="60"/>
                  </a:lnTo>
                  <a:lnTo>
                    <a:pt x="22" y="16"/>
                  </a:lnTo>
                  <a:lnTo>
                    <a:pt x="132" y="0"/>
                  </a:lnTo>
                  <a:lnTo>
                    <a:pt x="152" y="128"/>
                  </a:lnTo>
                  <a:close/>
                </a:path>
              </a:pathLst>
            </a:custGeom>
            <a:solidFill>
              <a:srgbClr val="B0E812"/>
            </a:solidFill>
            <a:ln w="6350">
              <a:solidFill>
                <a:schemeClr val="tx1"/>
              </a:solidFill>
              <a:round/>
              <a:headEnd/>
              <a:tailEnd/>
            </a:ln>
          </p:spPr>
          <p:txBody>
            <a:bodyPr/>
            <a:lstStyle/>
            <a:p>
              <a:endParaRPr lang="en-US"/>
            </a:p>
          </p:txBody>
        </p:sp>
        <p:sp>
          <p:nvSpPr>
            <p:cNvPr id="21513" name="Freeform 2"/>
            <p:cNvSpPr>
              <a:spLocks/>
            </p:cNvSpPr>
            <p:nvPr/>
          </p:nvSpPr>
          <p:spPr bwMode="auto">
            <a:xfrm rot="562241">
              <a:off x="4229100" y="5788025"/>
              <a:ext cx="449263" cy="557213"/>
            </a:xfrm>
            <a:custGeom>
              <a:avLst/>
              <a:gdLst>
                <a:gd name="T0" fmla="*/ 0 w 168"/>
                <a:gd name="T1" fmla="*/ 2147483647 h 208"/>
                <a:gd name="T2" fmla="*/ 2147483647 w 168"/>
                <a:gd name="T3" fmla="*/ 2147483647 h 208"/>
                <a:gd name="T4" fmla="*/ 2147483647 w 168"/>
                <a:gd name="T5" fmla="*/ 2147483647 h 208"/>
                <a:gd name="T6" fmla="*/ 2147483647 w 168"/>
                <a:gd name="T7" fmla="*/ 2147483647 h 208"/>
                <a:gd name="T8" fmla="*/ 2147483647 w 168"/>
                <a:gd name="T9" fmla="*/ 0 h 208"/>
                <a:gd name="T10" fmla="*/ 2147483647 w 168"/>
                <a:gd name="T11" fmla="*/ 2147483647 h 208"/>
                <a:gd name="T12" fmla="*/ 2147483647 w 168"/>
                <a:gd name="T13" fmla="*/ 2147483647 h 208"/>
                <a:gd name="T14" fmla="*/ 2147483647 w 168"/>
                <a:gd name="T15" fmla="*/ 2147483647 h 208"/>
                <a:gd name="T16" fmla="*/ 0 w 168"/>
                <a:gd name="T17" fmla="*/ 2147483647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
                <a:gd name="T28" fmla="*/ 0 h 208"/>
                <a:gd name="T29" fmla="*/ 168 w 168"/>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 h="208">
                  <a:moveTo>
                    <a:pt x="0" y="208"/>
                  </a:moveTo>
                  <a:lnTo>
                    <a:pt x="56" y="146"/>
                  </a:lnTo>
                  <a:lnTo>
                    <a:pt x="54" y="110"/>
                  </a:lnTo>
                  <a:lnTo>
                    <a:pt x="104" y="2"/>
                  </a:lnTo>
                  <a:lnTo>
                    <a:pt x="140" y="0"/>
                  </a:lnTo>
                  <a:lnTo>
                    <a:pt x="152" y="70"/>
                  </a:lnTo>
                  <a:lnTo>
                    <a:pt x="168" y="186"/>
                  </a:lnTo>
                  <a:lnTo>
                    <a:pt x="88" y="200"/>
                  </a:lnTo>
                  <a:lnTo>
                    <a:pt x="0" y="208"/>
                  </a:lnTo>
                  <a:close/>
                </a:path>
              </a:pathLst>
            </a:custGeom>
            <a:solidFill>
              <a:srgbClr val="AFE8BB"/>
            </a:solidFill>
            <a:ln w="6350">
              <a:solidFill>
                <a:schemeClr val="tx1"/>
              </a:solidFill>
              <a:round/>
              <a:headEnd/>
              <a:tailEnd/>
            </a:ln>
          </p:spPr>
          <p:txBody>
            <a:bodyPr/>
            <a:lstStyle/>
            <a:p>
              <a:endParaRPr lang="en-US"/>
            </a:p>
          </p:txBody>
        </p:sp>
        <p:sp>
          <p:nvSpPr>
            <p:cNvPr id="21514" name="Freeform 3"/>
            <p:cNvSpPr>
              <a:spLocks/>
            </p:cNvSpPr>
            <p:nvPr/>
          </p:nvSpPr>
          <p:spPr bwMode="auto">
            <a:xfrm rot="562241">
              <a:off x="4625975" y="5967413"/>
              <a:ext cx="417513" cy="381000"/>
            </a:xfrm>
            <a:custGeom>
              <a:avLst/>
              <a:gdLst>
                <a:gd name="T0" fmla="*/ 0 w 156"/>
                <a:gd name="T1" fmla="*/ 2147483647 h 142"/>
                <a:gd name="T2" fmla="*/ 2147483647 w 156"/>
                <a:gd name="T3" fmla="*/ 0 h 142"/>
                <a:gd name="T4" fmla="*/ 2147483647 w 156"/>
                <a:gd name="T5" fmla="*/ 2147483647 h 142"/>
                <a:gd name="T6" fmla="*/ 2147483647 w 156"/>
                <a:gd name="T7" fmla="*/ 2147483647 h 142"/>
                <a:gd name="T8" fmla="*/ 0 w 156"/>
                <a:gd name="T9" fmla="*/ 2147483647 h 142"/>
                <a:gd name="T10" fmla="*/ 0 60000 65536"/>
                <a:gd name="T11" fmla="*/ 0 60000 65536"/>
                <a:gd name="T12" fmla="*/ 0 60000 65536"/>
                <a:gd name="T13" fmla="*/ 0 60000 65536"/>
                <a:gd name="T14" fmla="*/ 0 60000 65536"/>
                <a:gd name="T15" fmla="*/ 0 w 156"/>
                <a:gd name="T16" fmla="*/ 0 h 142"/>
                <a:gd name="T17" fmla="*/ 156 w 156"/>
                <a:gd name="T18" fmla="*/ 142 h 142"/>
              </a:gdLst>
              <a:ahLst/>
              <a:cxnLst>
                <a:cxn ang="T10">
                  <a:pos x="T0" y="T1"/>
                </a:cxn>
                <a:cxn ang="T11">
                  <a:pos x="T2" y="T3"/>
                </a:cxn>
                <a:cxn ang="T12">
                  <a:pos x="T4" y="T5"/>
                </a:cxn>
                <a:cxn ang="T13">
                  <a:pos x="T6" y="T7"/>
                </a:cxn>
                <a:cxn ang="T14">
                  <a:pos x="T8" y="T9"/>
                </a:cxn>
              </a:cxnLst>
              <a:rect l="T15" t="T16" r="T17" b="T18"/>
              <a:pathLst>
                <a:path w="156" h="142">
                  <a:moveTo>
                    <a:pt x="0" y="26"/>
                  </a:moveTo>
                  <a:lnTo>
                    <a:pt x="132" y="0"/>
                  </a:lnTo>
                  <a:lnTo>
                    <a:pt x="156" y="122"/>
                  </a:lnTo>
                  <a:lnTo>
                    <a:pt x="16" y="142"/>
                  </a:lnTo>
                  <a:lnTo>
                    <a:pt x="0" y="26"/>
                  </a:lnTo>
                  <a:close/>
                </a:path>
              </a:pathLst>
            </a:custGeom>
            <a:solidFill>
              <a:srgbClr val="AFE8BB"/>
            </a:solidFill>
            <a:ln w="6350">
              <a:solidFill>
                <a:schemeClr val="tx1"/>
              </a:solidFill>
              <a:round/>
              <a:headEnd/>
              <a:tailEnd/>
            </a:ln>
          </p:spPr>
          <p:txBody>
            <a:bodyPr/>
            <a:lstStyle/>
            <a:p>
              <a:endParaRPr lang="en-US"/>
            </a:p>
          </p:txBody>
        </p:sp>
        <p:sp>
          <p:nvSpPr>
            <p:cNvPr id="21515" name="Freeform 4"/>
            <p:cNvSpPr>
              <a:spLocks/>
            </p:cNvSpPr>
            <p:nvPr/>
          </p:nvSpPr>
          <p:spPr bwMode="auto">
            <a:xfrm rot="562241">
              <a:off x="4984750" y="5972175"/>
              <a:ext cx="407988" cy="381000"/>
            </a:xfrm>
            <a:custGeom>
              <a:avLst/>
              <a:gdLst>
                <a:gd name="T0" fmla="*/ 0 w 152"/>
                <a:gd name="T1" fmla="*/ 2147483647 h 142"/>
                <a:gd name="T2" fmla="*/ 2147483647 w 152"/>
                <a:gd name="T3" fmla="*/ 0 h 142"/>
                <a:gd name="T4" fmla="*/ 2147483647 w 152"/>
                <a:gd name="T5" fmla="*/ 2147483647 h 142"/>
                <a:gd name="T6" fmla="*/ 2147483647 w 152"/>
                <a:gd name="T7" fmla="*/ 2147483647 h 142"/>
                <a:gd name="T8" fmla="*/ 2147483647 w 152"/>
                <a:gd name="T9" fmla="*/ 2147483647 h 142"/>
                <a:gd name="T10" fmla="*/ 0 w 152"/>
                <a:gd name="T11" fmla="*/ 2147483647 h 142"/>
                <a:gd name="T12" fmla="*/ 0 60000 65536"/>
                <a:gd name="T13" fmla="*/ 0 60000 65536"/>
                <a:gd name="T14" fmla="*/ 0 60000 65536"/>
                <a:gd name="T15" fmla="*/ 0 60000 65536"/>
                <a:gd name="T16" fmla="*/ 0 60000 65536"/>
                <a:gd name="T17" fmla="*/ 0 60000 65536"/>
                <a:gd name="T18" fmla="*/ 0 w 152"/>
                <a:gd name="T19" fmla="*/ 0 h 142"/>
                <a:gd name="T20" fmla="*/ 152 w 152"/>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52" h="142">
                  <a:moveTo>
                    <a:pt x="0" y="20"/>
                  </a:moveTo>
                  <a:lnTo>
                    <a:pt x="132" y="0"/>
                  </a:lnTo>
                  <a:lnTo>
                    <a:pt x="152" y="112"/>
                  </a:lnTo>
                  <a:lnTo>
                    <a:pt x="50" y="138"/>
                  </a:lnTo>
                  <a:lnTo>
                    <a:pt x="24" y="142"/>
                  </a:lnTo>
                  <a:lnTo>
                    <a:pt x="0" y="20"/>
                  </a:lnTo>
                  <a:close/>
                </a:path>
              </a:pathLst>
            </a:custGeom>
            <a:solidFill>
              <a:srgbClr val="9A9DCA"/>
            </a:solidFill>
            <a:ln w="6350">
              <a:solidFill>
                <a:schemeClr val="tx1"/>
              </a:solidFill>
              <a:round/>
              <a:headEnd/>
              <a:tailEnd/>
            </a:ln>
          </p:spPr>
          <p:txBody>
            <a:bodyPr/>
            <a:lstStyle/>
            <a:p>
              <a:endParaRPr lang="en-US"/>
            </a:p>
          </p:txBody>
        </p:sp>
        <p:sp>
          <p:nvSpPr>
            <p:cNvPr id="21516" name="Freeform 5"/>
            <p:cNvSpPr>
              <a:spLocks/>
            </p:cNvSpPr>
            <p:nvPr/>
          </p:nvSpPr>
          <p:spPr bwMode="auto">
            <a:xfrm rot="562241">
              <a:off x="4551363" y="5613400"/>
              <a:ext cx="482600" cy="412750"/>
            </a:xfrm>
            <a:custGeom>
              <a:avLst/>
              <a:gdLst>
                <a:gd name="T0" fmla="*/ 0 w 180"/>
                <a:gd name="T1" fmla="*/ 2147483647 h 154"/>
                <a:gd name="T2" fmla="*/ 2147483647 w 180"/>
                <a:gd name="T3" fmla="*/ 2147483647 h 154"/>
                <a:gd name="T4" fmla="*/ 2147483647 w 180"/>
                <a:gd name="T5" fmla="*/ 0 h 154"/>
                <a:gd name="T6" fmla="*/ 2147483647 w 180"/>
                <a:gd name="T7" fmla="*/ 2147483647 h 154"/>
                <a:gd name="T8" fmla="*/ 2147483647 w 180"/>
                <a:gd name="T9" fmla="*/ 2147483647 h 154"/>
                <a:gd name="T10" fmla="*/ 2147483647 w 180"/>
                <a:gd name="T11" fmla="*/ 2147483647 h 154"/>
                <a:gd name="T12" fmla="*/ 0 w 180"/>
                <a:gd name="T13" fmla="*/ 2147483647 h 154"/>
                <a:gd name="T14" fmla="*/ 0 60000 65536"/>
                <a:gd name="T15" fmla="*/ 0 60000 65536"/>
                <a:gd name="T16" fmla="*/ 0 60000 65536"/>
                <a:gd name="T17" fmla="*/ 0 60000 65536"/>
                <a:gd name="T18" fmla="*/ 0 60000 65536"/>
                <a:gd name="T19" fmla="*/ 0 60000 65536"/>
                <a:gd name="T20" fmla="*/ 0 60000 65536"/>
                <a:gd name="T21" fmla="*/ 0 w 180"/>
                <a:gd name="T22" fmla="*/ 0 h 154"/>
                <a:gd name="T23" fmla="*/ 180 w 180"/>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154">
                  <a:moveTo>
                    <a:pt x="0" y="86"/>
                  </a:moveTo>
                  <a:lnTo>
                    <a:pt x="20" y="18"/>
                  </a:lnTo>
                  <a:lnTo>
                    <a:pt x="160" y="0"/>
                  </a:lnTo>
                  <a:lnTo>
                    <a:pt x="180" y="128"/>
                  </a:lnTo>
                  <a:lnTo>
                    <a:pt x="48" y="154"/>
                  </a:lnTo>
                  <a:lnTo>
                    <a:pt x="36" y="84"/>
                  </a:lnTo>
                  <a:lnTo>
                    <a:pt x="0" y="86"/>
                  </a:lnTo>
                  <a:close/>
                </a:path>
              </a:pathLst>
            </a:custGeom>
            <a:solidFill>
              <a:srgbClr val="AFE8BB"/>
            </a:solidFill>
            <a:ln w="6350">
              <a:solidFill>
                <a:schemeClr val="tx1"/>
              </a:solidFill>
              <a:round/>
              <a:headEnd/>
              <a:tailEnd/>
            </a:ln>
          </p:spPr>
          <p:txBody>
            <a:bodyPr/>
            <a:lstStyle/>
            <a:p>
              <a:endParaRPr lang="en-US"/>
            </a:p>
          </p:txBody>
        </p:sp>
        <p:sp>
          <p:nvSpPr>
            <p:cNvPr id="21517" name="Freeform 6"/>
            <p:cNvSpPr>
              <a:spLocks/>
            </p:cNvSpPr>
            <p:nvPr/>
          </p:nvSpPr>
          <p:spPr bwMode="auto">
            <a:xfrm rot="562241">
              <a:off x="4986338" y="5624513"/>
              <a:ext cx="407987" cy="396875"/>
            </a:xfrm>
            <a:custGeom>
              <a:avLst/>
              <a:gdLst>
                <a:gd name="T0" fmla="*/ 0 w 152"/>
                <a:gd name="T1" fmla="*/ 2147483647 h 148"/>
                <a:gd name="T2" fmla="*/ 2147483647 w 152"/>
                <a:gd name="T3" fmla="*/ 2147483647 h 148"/>
                <a:gd name="T4" fmla="*/ 2147483647 w 152"/>
                <a:gd name="T5" fmla="*/ 0 h 148"/>
                <a:gd name="T6" fmla="*/ 2147483647 w 152"/>
                <a:gd name="T7" fmla="*/ 2147483647 h 148"/>
                <a:gd name="T8" fmla="*/ 2147483647 w 152"/>
                <a:gd name="T9" fmla="*/ 2147483647 h 148"/>
                <a:gd name="T10" fmla="*/ 0 w 152"/>
                <a:gd name="T11" fmla="*/ 2147483647 h 148"/>
                <a:gd name="T12" fmla="*/ 0 60000 65536"/>
                <a:gd name="T13" fmla="*/ 0 60000 65536"/>
                <a:gd name="T14" fmla="*/ 0 60000 65536"/>
                <a:gd name="T15" fmla="*/ 0 60000 65536"/>
                <a:gd name="T16" fmla="*/ 0 60000 65536"/>
                <a:gd name="T17" fmla="*/ 0 60000 65536"/>
                <a:gd name="T18" fmla="*/ 0 w 152"/>
                <a:gd name="T19" fmla="*/ 0 h 148"/>
                <a:gd name="T20" fmla="*/ 152 w 152"/>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152" h="148">
                  <a:moveTo>
                    <a:pt x="0" y="20"/>
                  </a:moveTo>
                  <a:lnTo>
                    <a:pt x="62" y="8"/>
                  </a:lnTo>
                  <a:lnTo>
                    <a:pt x="134" y="0"/>
                  </a:lnTo>
                  <a:lnTo>
                    <a:pt x="152" y="128"/>
                  </a:lnTo>
                  <a:lnTo>
                    <a:pt x="20" y="148"/>
                  </a:lnTo>
                  <a:lnTo>
                    <a:pt x="0" y="20"/>
                  </a:lnTo>
                  <a:close/>
                </a:path>
              </a:pathLst>
            </a:custGeom>
            <a:solidFill>
              <a:srgbClr val="9A9DCA"/>
            </a:solidFill>
            <a:ln w="6350">
              <a:solidFill>
                <a:schemeClr val="tx1"/>
              </a:solidFill>
              <a:round/>
              <a:headEnd/>
              <a:tailEnd/>
            </a:ln>
          </p:spPr>
          <p:txBody>
            <a:bodyPr/>
            <a:lstStyle/>
            <a:p>
              <a:endParaRPr lang="en-US"/>
            </a:p>
          </p:txBody>
        </p:sp>
        <p:sp>
          <p:nvSpPr>
            <p:cNvPr id="21518" name="Freeform 7"/>
            <p:cNvSpPr>
              <a:spLocks/>
            </p:cNvSpPr>
            <p:nvPr/>
          </p:nvSpPr>
          <p:spPr bwMode="auto">
            <a:xfrm rot="562241">
              <a:off x="5349875" y="5605463"/>
              <a:ext cx="498475" cy="428625"/>
            </a:xfrm>
            <a:custGeom>
              <a:avLst/>
              <a:gdLst>
                <a:gd name="T0" fmla="*/ 0 w 186"/>
                <a:gd name="T1" fmla="*/ 2147483647 h 160"/>
                <a:gd name="T2" fmla="*/ 2147483647 w 186"/>
                <a:gd name="T3" fmla="*/ 2147483647 h 160"/>
                <a:gd name="T4" fmla="*/ 2147483647 w 186"/>
                <a:gd name="T5" fmla="*/ 0 h 160"/>
                <a:gd name="T6" fmla="*/ 2147483647 w 186"/>
                <a:gd name="T7" fmla="*/ 2147483647 h 160"/>
                <a:gd name="T8" fmla="*/ 2147483647 w 186"/>
                <a:gd name="T9" fmla="*/ 2147483647 h 160"/>
                <a:gd name="T10" fmla="*/ 2147483647 w 186"/>
                <a:gd name="T11" fmla="*/ 2147483647 h 160"/>
                <a:gd name="T12" fmla="*/ 0 w 186"/>
                <a:gd name="T13" fmla="*/ 2147483647 h 160"/>
                <a:gd name="T14" fmla="*/ 0 60000 65536"/>
                <a:gd name="T15" fmla="*/ 0 60000 65536"/>
                <a:gd name="T16" fmla="*/ 0 60000 65536"/>
                <a:gd name="T17" fmla="*/ 0 60000 65536"/>
                <a:gd name="T18" fmla="*/ 0 60000 65536"/>
                <a:gd name="T19" fmla="*/ 0 60000 65536"/>
                <a:gd name="T20" fmla="*/ 0 60000 65536"/>
                <a:gd name="T21" fmla="*/ 0 w 186"/>
                <a:gd name="T22" fmla="*/ 0 h 160"/>
                <a:gd name="T23" fmla="*/ 186 w 186"/>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 h="160">
                  <a:moveTo>
                    <a:pt x="0" y="32"/>
                  </a:moveTo>
                  <a:lnTo>
                    <a:pt x="66" y="20"/>
                  </a:lnTo>
                  <a:lnTo>
                    <a:pt x="164" y="0"/>
                  </a:lnTo>
                  <a:lnTo>
                    <a:pt x="186" y="132"/>
                  </a:lnTo>
                  <a:lnTo>
                    <a:pt x="154" y="146"/>
                  </a:lnTo>
                  <a:lnTo>
                    <a:pt x="18" y="160"/>
                  </a:lnTo>
                  <a:lnTo>
                    <a:pt x="0" y="32"/>
                  </a:lnTo>
                  <a:close/>
                </a:path>
              </a:pathLst>
            </a:custGeom>
            <a:solidFill>
              <a:srgbClr val="FFCC66"/>
            </a:solidFill>
            <a:ln w="6350">
              <a:solidFill>
                <a:schemeClr val="tx1"/>
              </a:solidFill>
              <a:round/>
              <a:headEnd/>
              <a:tailEnd/>
            </a:ln>
          </p:spPr>
          <p:txBody>
            <a:bodyPr/>
            <a:lstStyle/>
            <a:p>
              <a:endParaRPr lang="en-US"/>
            </a:p>
          </p:txBody>
        </p:sp>
        <p:sp>
          <p:nvSpPr>
            <p:cNvPr id="21519" name="Freeform 8"/>
            <p:cNvSpPr>
              <a:spLocks/>
            </p:cNvSpPr>
            <p:nvPr/>
          </p:nvSpPr>
          <p:spPr bwMode="auto">
            <a:xfrm rot="562241">
              <a:off x="5341938" y="5994400"/>
              <a:ext cx="412750" cy="342900"/>
            </a:xfrm>
            <a:custGeom>
              <a:avLst/>
              <a:gdLst>
                <a:gd name="T0" fmla="*/ 0 w 154"/>
                <a:gd name="T1" fmla="*/ 2147483647 h 128"/>
                <a:gd name="T2" fmla="*/ 2147483647 w 154"/>
                <a:gd name="T3" fmla="*/ 0 h 128"/>
                <a:gd name="T4" fmla="*/ 2147483647 w 154"/>
                <a:gd name="T5" fmla="*/ 2147483647 h 128"/>
                <a:gd name="T6" fmla="*/ 2147483647 w 154"/>
                <a:gd name="T7" fmla="*/ 2147483647 h 128"/>
                <a:gd name="T8" fmla="*/ 2147483647 w 154"/>
                <a:gd name="T9" fmla="*/ 2147483647 h 128"/>
                <a:gd name="T10" fmla="*/ 0 w 154"/>
                <a:gd name="T11" fmla="*/ 2147483647 h 128"/>
                <a:gd name="T12" fmla="*/ 0 60000 65536"/>
                <a:gd name="T13" fmla="*/ 0 60000 65536"/>
                <a:gd name="T14" fmla="*/ 0 60000 65536"/>
                <a:gd name="T15" fmla="*/ 0 60000 65536"/>
                <a:gd name="T16" fmla="*/ 0 60000 65536"/>
                <a:gd name="T17" fmla="*/ 0 60000 65536"/>
                <a:gd name="T18" fmla="*/ 0 w 154"/>
                <a:gd name="T19" fmla="*/ 0 h 128"/>
                <a:gd name="T20" fmla="*/ 154 w 154"/>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54" h="128">
                  <a:moveTo>
                    <a:pt x="0" y="14"/>
                  </a:moveTo>
                  <a:lnTo>
                    <a:pt x="136" y="0"/>
                  </a:lnTo>
                  <a:lnTo>
                    <a:pt x="154" y="106"/>
                  </a:lnTo>
                  <a:lnTo>
                    <a:pt x="44" y="128"/>
                  </a:lnTo>
                  <a:lnTo>
                    <a:pt x="20" y="126"/>
                  </a:lnTo>
                  <a:lnTo>
                    <a:pt x="0" y="14"/>
                  </a:lnTo>
                  <a:close/>
                </a:path>
              </a:pathLst>
            </a:custGeom>
            <a:solidFill>
              <a:srgbClr val="FFCC66"/>
            </a:solidFill>
            <a:ln w="6350">
              <a:solidFill>
                <a:schemeClr val="tx1"/>
              </a:solidFill>
              <a:round/>
              <a:headEnd/>
              <a:tailEnd/>
            </a:ln>
          </p:spPr>
          <p:txBody>
            <a:bodyPr/>
            <a:lstStyle/>
            <a:p>
              <a:endParaRPr lang="en-US"/>
            </a:p>
          </p:txBody>
        </p:sp>
        <p:sp>
          <p:nvSpPr>
            <p:cNvPr id="21520" name="Freeform 9"/>
            <p:cNvSpPr>
              <a:spLocks/>
            </p:cNvSpPr>
            <p:nvPr/>
          </p:nvSpPr>
          <p:spPr bwMode="auto">
            <a:xfrm rot="562241">
              <a:off x="5703888" y="5994400"/>
              <a:ext cx="419100" cy="417513"/>
            </a:xfrm>
            <a:custGeom>
              <a:avLst/>
              <a:gdLst>
                <a:gd name="T0" fmla="*/ 0 w 156"/>
                <a:gd name="T1" fmla="*/ 2147483647 h 156"/>
                <a:gd name="T2" fmla="*/ 2147483647 w 156"/>
                <a:gd name="T3" fmla="*/ 2147483647 h 156"/>
                <a:gd name="T4" fmla="*/ 2147483647 w 156"/>
                <a:gd name="T5" fmla="*/ 0 h 156"/>
                <a:gd name="T6" fmla="*/ 2147483647 w 156"/>
                <a:gd name="T7" fmla="*/ 2147483647 h 156"/>
                <a:gd name="T8" fmla="*/ 2147483647 w 156"/>
                <a:gd name="T9" fmla="*/ 2147483647 h 156"/>
                <a:gd name="T10" fmla="*/ 2147483647 w 156"/>
                <a:gd name="T11" fmla="*/ 2147483647 h 156"/>
                <a:gd name="T12" fmla="*/ 2147483647 w 156"/>
                <a:gd name="T13" fmla="*/ 2147483647 h 156"/>
                <a:gd name="T14" fmla="*/ 2147483647 w 156"/>
                <a:gd name="T15" fmla="*/ 2147483647 h 156"/>
                <a:gd name="T16" fmla="*/ 0 w 156"/>
                <a:gd name="T17" fmla="*/ 2147483647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156"/>
                <a:gd name="T29" fmla="*/ 156 w 156"/>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156">
                  <a:moveTo>
                    <a:pt x="0" y="22"/>
                  </a:moveTo>
                  <a:lnTo>
                    <a:pt x="32" y="8"/>
                  </a:lnTo>
                  <a:lnTo>
                    <a:pt x="132" y="0"/>
                  </a:lnTo>
                  <a:lnTo>
                    <a:pt x="156" y="136"/>
                  </a:lnTo>
                  <a:lnTo>
                    <a:pt x="148" y="136"/>
                  </a:lnTo>
                  <a:lnTo>
                    <a:pt x="32" y="156"/>
                  </a:lnTo>
                  <a:lnTo>
                    <a:pt x="26" y="128"/>
                  </a:lnTo>
                  <a:lnTo>
                    <a:pt x="18" y="128"/>
                  </a:lnTo>
                  <a:lnTo>
                    <a:pt x="0" y="22"/>
                  </a:lnTo>
                  <a:close/>
                </a:path>
              </a:pathLst>
            </a:custGeom>
            <a:solidFill>
              <a:srgbClr val="FFCC66"/>
            </a:solidFill>
            <a:ln w="6350">
              <a:solidFill>
                <a:schemeClr val="tx1"/>
              </a:solidFill>
              <a:round/>
              <a:headEnd/>
              <a:tailEnd/>
            </a:ln>
          </p:spPr>
          <p:txBody>
            <a:bodyPr/>
            <a:lstStyle/>
            <a:p>
              <a:endParaRPr lang="en-US"/>
            </a:p>
          </p:txBody>
        </p:sp>
        <p:sp>
          <p:nvSpPr>
            <p:cNvPr id="21521" name="Freeform 10"/>
            <p:cNvSpPr>
              <a:spLocks/>
            </p:cNvSpPr>
            <p:nvPr/>
          </p:nvSpPr>
          <p:spPr bwMode="auto">
            <a:xfrm rot="562241">
              <a:off x="5795963" y="5603875"/>
              <a:ext cx="509587" cy="428625"/>
            </a:xfrm>
            <a:custGeom>
              <a:avLst/>
              <a:gdLst>
                <a:gd name="T0" fmla="*/ 0 w 190"/>
                <a:gd name="T1" fmla="*/ 2147483647 h 160"/>
                <a:gd name="T2" fmla="*/ 2147483647 w 190"/>
                <a:gd name="T3" fmla="*/ 2147483647 h 160"/>
                <a:gd name="T4" fmla="*/ 2147483647 w 190"/>
                <a:gd name="T5" fmla="*/ 0 h 160"/>
                <a:gd name="T6" fmla="*/ 2147483647 w 190"/>
                <a:gd name="T7" fmla="*/ 2147483647 h 160"/>
                <a:gd name="T8" fmla="*/ 2147483647 w 190"/>
                <a:gd name="T9" fmla="*/ 2147483647 h 160"/>
                <a:gd name="T10" fmla="*/ 2147483647 w 190"/>
                <a:gd name="T11" fmla="*/ 2147483647 h 160"/>
                <a:gd name="T12" fmla="*/ 0 w 190"/>
                <a:gd name="T13" fmla="*/ 2147483647 h 160"/>
                <a:gd name="T14" fmla="*/ 0 60000 65536"/>
                <a:gd name="T15" fmla="*/ 0 60000 65536"/>
                <a:gd name="T16" fmla="*/ 0 60000 65536"/>
                <a:gd name="T17" fmla="*/ 0 60000 65536"/>
                <a:gd name="T18" fmla="*/ 0 60000 65536"/>
                <a:gd name="T19" fmla="*/ 0 60000 65536"/>
                <a:gd name="T20" fmla="*/ 0 60000 65536"/>
                <a:gd name="T21" fmla="*/ 0 w 190"/>
                <a:gd name="T22" fmla="*/ 0 h 160"/>
                <a:gd name="T23" fmla="*/ 190 w 190"/>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160">
                  <a:moveTo>
                    <a:pt x="0" y="28"/>
                  </a:moveTo>
                  <a:lnTo>
                    <a:pt x="34" y="20"/>
                  </a:lnTo>
                  <a:lnTo>
                    <a:pt x="170" y="0"/>
                  </a:lnTo>
                  <a:lnTo>
                    <a:pt x="190" y="134"/>
                  </a:lnTo>
                  <a:lnTo>
                    <a:pt x="122" y="152"/>
                  </a:lnTo>
                  <a:lnTo>
                    <a:pt x="22" y="160"/>
                  </a:lnTo>
                  <a:lnTo>
                    <a:pt x="0" y="28"/>
                  </a:lnTo>
                  <a:close/>
                </a:path>
              </a:pathLst>
            </a:custGeom>
            <a:solidFill>
              <a:srgbClr val="FFCC66"/>
            </a:solidFill>
            <a:ln w="6350">
              <a:solidFill>
                <a:schemeClr val="tx1"/>
              </a:solidFill>
              <a:round/>
              <a:headEnd/>
              <a:tailEnd/>
            </a:ln>
          </p:spPr>
          <p:txBody>
            <a:bodyPr/>
            <a:lstStyle/>
            <a:p>
              <a:endParaRPr lang="en-US"/>
            </a:p>
          </p:txBody>
        </p:sp>
        <p:sp>
          <p:nvSpPr>
            <p:cNvPr id="20" name="Freeform 11"/>
            <p:cNvSpPr>
              <a:spLocks/>
            </p:cNvSpPr>
            <p:nvPr/>
          </p:nvSpPr>
          <p:spPr bwMode="auto">
            <a:xfrm rot="562241">
              <a:off x="6065838" y="5954713"/>
              <a:ext cx="525462" cy="471487"/>
            </a:xfrm>
            <a:custGeom>
              <a:avLst/>
              <a:gdLst>
                <a:gd name="T0" fmla="*/ 0 w 196"/>
                <a:gd name="T1" fmla="*/ 2147483647 h 176"/>
                <a:gd name="T2" fmla="*/ 2147483647 w 196"/>
                <a:gd name="T3" fmla="*/ 2147483647 h 176"/>
                <a:gd name="T4" fmla="*/ 2147483647 w 196"/>
                <a:gd name="T5" fmla="*/ 2147483647 h 176"/>
                <a:gd name="T6" fmla="*/ 2147483647 w 196"/>
                <a:gd name="T7" fmla="*/ 0 h 176"/>
                <a:gd name="T8" fmla="*/ 2147483647 w 196"/>
                <a:gd name="T9" fmla="*/ 2147483647 h 176"/>
                <a:gd name="T10" fmla="*/ 2147483647 w 196"/>
                <a:gd name="T11" fmla="*/ 2147483647 h 176"/>
                <a:gd name="T12" fmla="*/ 2147483647 w 196"/>
                <a:gd name="T13" fmla="*/ 2147483647 h 176"/>
                <a:gd name="T14" fmla="*/ 0 w 196"/>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176"/>
                <a:gd name="T26" fmla="*/ 196 w 196"/>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176">
                  <a:moveTo>
                    <a:pt x="0" y="40"/>
                  </a:moveTo>
                  <a:lnTo>
                    <a:pt x="68" y="22"/>
                  </a:lnTo>
                  <a:lnTo>
                    <a:pt x="104" y="16"/>
                  </a:lnTo>
                  <a:lnTo>
                    <a:pt x="170" y="0"/>
                  </a:lnTo>
                  <a:lnTo>
                    <a:pt x="196" y="138"/>
                  </a:lnTo>
                  <a:lnTo>
                    <a:pt x="164" y="146"/>
                  </a:lnTo>
                  <a:lnTo>
                    <a:pt x="24" y="176"/>
                  </a:lnTo>
                  <a:lnTo>
                    <a:pt x="0" y="40"/>
                  </a:lnTo>
                  <a:close/>
                </a:path>
              </a:pathLst>
            </a:custGeom>
            <a:solidFill>
              <a:schemeClr val="accent1">
                <a:lumMod val="20000"/>
                <a:lumOff val="80000"/>
              </a:schemeClr>
            </a:solidFill>
            <a:ln w="6350">
              <a:solidFill>
                <a:schemeClr val="tx1"/>
              </a:solidFill>
              <a:round/>
              <a:headEnd/>
              <a:tailEnd/>
            </a:ln>
          </p:spPr>
          <p:txBody>
            <a:bodyPr/>
            <a:lstStyle/>
            <a:p>
              <a:pPr>
                <a:defRPr/>
              </a:pPr>
              <a:endParaRPr lang="en-US"/>
            </a:p>
          </p:txBody>
        </p:sp>
        <p:sp>
          <p:nvSpPr>
            <p:cNvPr id="21523" name="Freeform 12"/>
            <p:cNvSpPr>
              <a:spLocks/>
            </p:cNvSpPr>
            <p:nvPr/>
          </p:nvSpPr>
          <p:spPr bwMode="auto">
            <a:xfrm rot="562241">
              <a:off x="6529388" y="5962650"/>
              <a:ext cx="471487" cy="433388"/>
            </a:xfrm>
            <a:custGeom>
              <a:avLst/>
              <a:gdLst>
                <a:gd name="T0" fmla="*/ 0 w 176"/>
                <a:gd name="T1" fmla="*/ 2147483647 h 162"/>
                <a:gd name="T2" fmla="*/ 2147483647 w 176"/>
                <a:gd name="T3" fmla="*/ 2147483647 h 162"/>
                <a:gd name="T4" fmla="*/ 2147483647 w 176"/>
                <a:gd name="T5" fmla="*/ 0 h 162"/>
                <a:gd name="T6" fmla="*/ 2147483647 w 176"/>
                <a:gd name="T7" fmla="*/ 2147483647 h 162"/>
                <a:gd name="T8" fmla="*/ 2147483647 w 176"/>
                <a:gd name="T9" fmla="*/ 2147483647 h 162"/>
                <a:gd name="T10" fmla="*/ 2147483647 w 176"/>
                <a:gd name="T11" fmla="*/ 2147483647 h 162"/>
                <a:gd name="T12" fmla="*/ 2147483647 w 176"/>
                <a:gd name="T13" fmla="*/ 2147483647 h 162"/>
                <a:gd name="T14" fmla="*/ 2147483647 w 176"/>
                <a:gd name="T15" fmla="*/ 2147483647 h 162"/>
                <a:gd name="T16" fmla="*/ 2147483647 w 176"/>
                <a:gd name="T17" fmla="*/ 2147483647 h 162"/>
                <a:gd name="T18" fmla="*/ 0 w 176"/>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62"/>
                <a:gd name="T32" fmla="*/ 176 w 176"/>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62">
                  <a:moveTo>
                    <a:pt x="0" y="24"/>
                  </a:moveTo>
                  <a:lnTo>
                    <a:pt x="70" y="12"/>
                  </a:lnTo>
                  <a:lnTo>
                    <a:pt x="138" y="0"/>
                  </a:lnTo>
                  <a:lnTo>
                    <a:pt x="176" y="16"/>
                  </a:lnTo>
                  <a:lnTo>
                    <a:pt x="158" y="48"/>
                  </a:lnTo>
                  <a:lnTo>
                    <a:pt x="142" y="56"/>
                  </a:lnTo>
                  <a:lnTo>
                    <a:pt x="116" y="102"/>
                  </a:lnTo>
                  <a:lnTo>
                    <a:pt x="114" y="140"/>
                  </a:lnTo>
                  <a:lnTo>
                    <a:pt x="26" y="162"/>
                  </a:lnTo>
                  <a:lnTo>
                    <a:pt x="0" y="24"/>
                  </a:lnTo>
                  <a:close/>
                </a:path>
              </a:pathLst>
            </a:custGeom>
            <a:solidFill>
              <a:srgbClr val="CCFFFF"/>
            </a:solidFill>
            <a:ln w="6350">
              <a:solidFill>
                <a:schemeClr val="tx1"/>
              </a:solidFill>
              <a:round/>
              <a:headEnd/>
              <a:tailEnd/>
            </a:ln>
          </p:spPr>
          <p:txBody>
            <a:bodyPr/>
            <a:lstStyle/>
            <a:p>
              <a:endParaRPr lang="en-US"/>
            </a:p>
          </p:txBody>
        </p:sp>
        <p:sp>
          <p:nvSpPr>
            <p:cNvPr id="21524" name="Freeform 13"/>
            <p:cNvSpPr>
              <a:spLocks/>
            </p:cNvSpPr>
            <p:nvPr/>
          </p:nvSpPr>
          <p:spPr bwMode="auto">
            <a:xfrm rot="562241">
              <a:off x="6257925" y="5610225"/>
              <a:ext cx="514350" cy="428625"/>
            </a:xfrm>
            <a:custGeom>
              <a:avLst/>
              <a:gdLst>
                <a:gd name="T0" fmla="*/ 0 w 192"/>
                <a:gd name="T1" fmla="*/ 2147483647 h 160"/>
                <a:gd name="T2" fmla="*/ 2147483647 w 192"/>
                <a:gd name="T3" fmla="*/ 0 h 160"/>
                <a:gd name="T4" fmla="*/ 2147483647 w 192"/>
                <a:gd name="T5" fmla="*/ 2147483647 h 160"/>
                <a:gd name="T6" fmla="*/ 2147483647 w 192"/>
                <a:gd name="T7" fmla="*/ 2147483647 h 160"/>
                <a:gd name="T8" fmla="*/ 2147483647 w 192"/>
                <a:gd name="T9" fmla="*/ 2147483647 h 160"/>
                <a:gd name="T10" fmla="*/ 2147483647 w 192"/>
                <a:gd name="T11" fmla="*/ 2147483647 h 160"/>
                <a:gd name="T12" fmla="*/ 0 w 192"/>
                <a:gd name="T13" fmla="*/ 2147483647 h 160"/>
                <a:gd name="T14" fmla="*/ 0 60000 65536"/>
                <a:gd name="T15" fmla="*/ 0 60000 65536"/>
                <a:gd name="T16" fmla="*/ 0 60000 65536"/>
                <a:gd name="T17" fmla="*/ 0 60000 65536"/>
                <a:gd name="T18" fmla="*/ 0 60000 65536"/>
                <a:gd name="T19" fmla="*/ 0 60000 65536"/>
                <a:gd name="T20" fmla="*/ 0 60000 65536"/>
                <a:gd name="T21" fmla="*/ 0 w 192"/>
                <a:gd name="T22" fmla="*/ 0 h 160"/>
                <a:gd name="T23" fmla="*/ 192 w 192"/>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60">
                  <a:moveTo>
                    <a:pt x="0" y="26"/>
                  </a:moveTo>
                  <a:lnTo>
                    <a:pt x="162" y="0"/>
                  </a:lnTo>
                  <a:lnTo>
                    <a:pt x="192" y="126"/>
                  </a:lnTo>
                  <a:lnTo>
                    <a:pt x="122" y="138"/>
                  </a:lnTo>
                  <a:lnTo>
                    <a:pt x="64" y="154"/>
                  </a:lnTo>
                  <a:lnTo>
                    <a:pt x="20" y="160"/>
                  </a:lnTo>
                  <a:lnTo>
                    <a:pt x="0" y="26"/>
                  </a:lnTo>
                  <a:close/>
                </a:path>
              </a:pathLst>
            </a:custGeom>
            <a:solidFill>
              <a:srgbClr val="FFFF00"/>
            </a:solidFill>
            <a:ln w="6350">
              <a:solidFill>
                <a:schemeClr val="tx1"/>
              </a:solidFill>
              <a:round/>
              <a:headEnd/>
              <a:tailEnd/>
            </a:ln>
          </p:spPr>
          <p:txBody>
            <a:bodyPr/>
            <a:lstStyle/>
            <a:p>
              <a:endParaRPr lang="en-US"/>
            </a:p>
          </p:txBody>
        </p:sp>
        <p:sp>
          <p:nvSpPr>
            <p:cNvPr id="21525" name="Freeform 14"/>
            <p:cNvSpPr>
              <a:spLocks/>
            </p:cNvSpPr>
            <p:nvPr/>
          </p:nvSpPr>
          <p:spPr bwMode="auto">
            <a:xfrm rot="562241">
              <a:off x="6704013" y="5548313"/>
              <a:ext cx="514350" cy="482600"/>
            </a:xfrm>
            <a:custGeom>
              <a:avLst/>
              <a:gdLst>
                <a:gd name="T0" fmla="*/ 0 w 192"/>
                <a:gd name="T1" fmla="*/ 2147483647 h 180"/>
                <a:gd name="T2" fmla="*/ 2147483647 w 192"/>
                <a:gd name="T3" fmla="*/ 2147483647 h 180"/>
                <a:gd name="T4" fmla="*/ 2147483647 w 192"/>
                <a:gd name="T5" fmla="*/ 0 h 180"/>
                <a:gd name="T6" fmla="*/ 2147483647 w 192"/>
                <a:gd name="T7" fmla="*/ 2147483647 h 180"/>
                <a:gd name="T8" fmla="*/ 2147483647 w 192"/>
                <a:gd name="T9" fmla="*/ 2147483647 h 180"/>
                <a:gd name="T10" fmla="*/ 2147483647 w 192"/>
                <a:gd name="T11" fmla="*/ 2147483647 h 180"/>
                <a:gd name="T12" fmla="*/ 2147483647 w 192"/>
                <a:gd name="T13" fmla="*/ 2147483647 h 180"/>
                <a:gd name="T14" fmla="*/ 2147483647 w 192"/>
                <a:gd name="T15" fmla="*/ 2147483647 h 180"/>
                <a:gd name="T16" fmla="*/ 2147483647 w 192"/>
                <a:gd name="T17" fmla="*/ 2147483647 h 180"/>
                <a:gd name="T18" fmla="*/ 2147483647 w 192"/>
                <a:gd name="T19" fmla="*/ 2147483647 h 180"/>
                <a:gd name="T20" fmla="*/ 0 w 192"/>
                <a:gd name="T21" fmla="*/ 2147483647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80"/>
                <a:gd name="T35" fmla="*/ 192 w 192"/>
                <a:gd name="T36" fmla="*/ 180 h 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80">
                  <a:moveTo>
                    <a:pt x="0" y="50"/>
                  </a:moveTo>
                  <a:lnTo>
                    <a:pt x="130" y="18"/>
                  </a:lnTo>
                  <a:lnTo>
                    <a:pt x="192" y="0"/>
                  </a:lnTo>
                  <a:lnTo>
                    <a:pt x="192" y="28"/>
                  </a:lnTo>
                  <a:lnTo>
                    <a:pt x="134" y="76"/>
                  </a:lnTo>
                  <a:lnTo>
                    <a:pt x="126" y="104"/>
                  </a:lnTo>
                  <a:lnTo>
                    <a:pt x="130" y="148"/>
                  </a:lnTo>
                  <a:lnTo>
                    <a:pt x="136" y="180"/>
                  </a:lnTo>
                  <a:lnTo>
                    <a:pt x="98" y="164"/>
                  </a:lnTo>
                  <a:lnTo>
                    <a:pt x="30" y="176"/>
                  </a:lnTo>
                  <a:lnTo>
                    <a:pt x="0" y="50"/>
                  </a:lnTo>
                  <a:close/>
                </a:path>
              </a:pathLst>
            </a:custGeom>
            <a:solidFill>
              <a:srgbClr val="FFFFCC"/>
            </a:solidFill>
            <a:ln w="6350">
              <a:solidFill>
                <a:schemeClr val="tx1"/>
              </a:solidFill>
              <a:round/>
              <a:headEnd/>
              <a:tailEnd/>
            </a:ln>
          </p:spPr>
          <p:txBody>
            <a:bodyPr/>
            <a:lstStyle/>
            <a:p>
              <a:endParaRPr lang="en-US"/>
            </a:p>
          </p:txBody>
        </p:sp>
        <p:sp>
          <p:nvSpPr>
            <p:cNvPr id="21526" name="Freeform 15"/>
            <p:cNvSpPr>
              <a:spLocks/>
            </p:cNvSpPr>
            <p:nvPr/>
          </p:nvSpPr>
          <p:spPr bwMode="auto">
            <a:xfrm rot="562241">
              <a:off x="7031038" y="5126038"/>
              <a:ext cx="331787" cy="503237"/>
            </a:xfrm>
            <a:custGeom>
              <a:avLst/>
              <a:gdLst>
                <a:gd name="T0" fmla="*/ 0 w 124"/>
                <a:gd name="T1" fmla="*/ 2147483647 h 188"/>
                <a:gd name="T2" fmla="*/ 2147483647 w 124"/>
                <a:gd name="T3" fmla="*/ 2147483647 h 188"/>
                <a:gd name="T4" fmla="*/ 2147483647 w 124"/>
                <a:gd name="T5" fmla="*/ 0 h 188"/>
                <a:gd name="T6" fmla="*/ 2147483647 w 124"/>
                <a:gd name="T7" fmla="*/ 2147483647 h 188"/>
                <a:gd name="T8" fmla="*/ 2147483647 w 124"/>
                <a:gd name="T9" fmla="*/ 2147483647 h 188"/>
                <a:gd name="T10" fmla="*/ 2147483647 w 124"/>
                <a:gd name="T11" fmla="*/ 2147483647 h 188"/>
                <a:gd name="T12" fmla="*/ 2147483647 w 124"/>
                <a:gd name="T13" fmla="*/ 2147483647 h 188"/>
                <a:gd name="T14" fmla="*/ 2147483647 w 124"/>
                <a:gd name="T15" fmla="*/ 2147483647 h 188"/>
                <a:gd name="T16" fmla="*/ 2147483647 w 124"/>
                <a:gd name="T17" fmla="*/ 2147483647 h 188"/>
                <a:gd name="T18" fmla="*/ 0 w 124"/>
                <a:gd name="T19" fmla="*/ 2147483647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88"/>
                <a:gd name="T32" fmla="*/ 124 w 124"/>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88">
                  <a:moveTo>
                    <a:pt x="0" y="16"/>
                  </a:moveTo>
                  <a:lnTo>
                    <a:pt x="34" y="10"/>
                  </a:lnTo>
                  <a:lnTo>
                    <a:pt x="104" y="0"/>
                  </a:lnTo>
                  <a:lnTo>
                    <a:pt x="124" y="80"/>
                  </a:lnTo>
                  <a:lnTo>
                    <a:pt x="98" y="102"/>
                  </a:lnTo>
                  <a:lnTo>
                    <a:pt x="110" y="118"/>
                  </a:lnTo>
                  <a:lnTo>
                    <a:pt x="90" y="140"/>
                  </a:lnTo>
                  <a:lnTo>
                    <a:pt x="96" y="170"/>
                  </a:lnTo>
                  <a:lnTo>
                    <a:pt x="34" y="188"/>
                  </a:lnTo>
                  <a:lnTo>
                    <a:pt x="0" y="16"/>
                  </a:lnTo>
                  <a:close/>
                </a:path>
              </a:pathLst>
            </a:custGeom>
            <a:solidFill>
              <a:srgbClr val="FFFFCC"/>
            </a:solidFill>
            <a:ln w="6350">
              <a:solidFill>
                <a:schemeClr val="tx1"/>
              </a:solidFill>
              <a:round/>
              <a:headEnd/>
              <a:tailEnd/>
            </a:ln>
          </p:spPr>
          <p:txBody>
            <a:bodyPr/>
            <a:lstStyle/>
            <a:p>
              <a:endParaRPr lang="en-US"/>
            </a:p>
          </p:txBody>
        </p:sp>
        <p:sp>
          <p:nvSpPr>
            <p:cNvPr id="21527" name="Freeform 16"/>
            <p:cNvSpPr>
              <a:spLocks/>
            </p:cNvSpPr>
            <p:nvPr/>
          </p:nvSpPr>
          <p:spPr bwMode="auto">
            <a:xfrm rot="562241">
              <a:off x="7102475" y="4816475"/>
              <a:ext cx="444500" cy="647700"/>
            </a:xfrm>
            <a:custGeom>
              <a:avLst/>
              <a:gdLst>
                <a:gd name="T0" fmla="*/ 0 w 166"/>
                <a:gd name="T1" fmla="*/ 2147483647 h 242"/>
                <a:gd name="T2" fmla="*/ 2147483647 w 166"/>
                <a:gd name="T3" fmla="*/ 0 h 242"/>
                <a:gd name="T4" fmla="*/ 2147483647 w 166"/>
                <a:gd name="T5" fmla="*/ 2147483647 h 242"/>
                <a:gd name="T6" fmla="*/ 2147483647 w 166"/>
                <a:gd name="T7" fmla="*/ 2147483647 h 242"/>
                <a:gd name="T8" fmla="*/ 2147483647 w 166"/>
                <a:gd name="T9" fmla="*/ 2147483647 h 242"/>
                <a:gd name="T10" fmla="*/ 2147483647 w 166"/>
                <a:gd name="T11" fmla="*/ 2147483647 h 242"/>
                <a:gd name="T12" fmla="*/ 2147483647 w 166"/>
                <a:gd name="T13" fmla="*/ 2147483647 h 242"/>
                <a:gd name="T14" fmla="*/ 2147483647 w 166"/>
                <a:gd name="T15" fmla="*/ 2147483647 h 242"/>
                <a:gd name="T16" fmla="*/ 2147483647 w 166"/>
                <a:gd name="T17" fmla="*/ 2147483647 h 242"/>
                <a:gd name="T18" fmla="*/ 2147483647 w 166"/>
                <a:gd name="T19" fmla="*/ 2147483647 h 242"/>
                <a:gd name="T20" fmla="*/ 2147483647 w 166"/>
                <a:gd name="T21" fmla="*/ 2147483647 h 242"/>
                <a:gd name="T22" fmla="*/ 0 w 166"/>
                <a:gd name="T23" fmla="*/ 2147483647 h 2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242"/>
                <a:gd name="T38" fmla="*/ 166 w 166"/>
                <a:gd name="T39" fmla="*/ 242 h 2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242">
                  <a:moveTo>
                    <a:pt x="0" y="30"/>
                  </a:moveTo>
                  <a:lnTo>
                    <a:pt x="134" y="0"/>
                  </a:lnTo>
                  <a:lnTo>
                    <a:pt x="164" y="58"/>
                  </a:lnTo>
                  <a:lnTo>
                    <a:pt x="154" y="118"/>
                  </a:lnTo>
                  <a:lnTo>
                    <a:pt x="166" y="192"/>
                  </a:lnTo>
                  <a:lnTo>
                    <a:pt x="146" y="242"/>
                  </a:lnTo>
                  <a:lnTo>
                    <a:pt x="130" y="234"/>
                  </a:lnTo>
                  <a:lnTo>
                    <a:pt x="136" y="216"/>
                  </a:lnTo>
                  <a:lnTo>
                    <a:pt x="112" y="202"/>
                  </a:lnTo>
                  <a:lnTo>
                    <a:pt x="92" y="122"/>
                  </a:lnTo>
                  <a:lnTo>
                    <a:pt x="22" y="132"/>
                  </a:lnTo>
                  <a:lnTo>
                    <a:pt x="0" y="30"/>
                  </a:lnTo>
                  <a:close/>
                </a:path>
              </a:pathLst>
            </a:custGeom>
            <a:solidFill>
              <a:srgbClr val="B0E812"/>
            </a:solidFill>
            <a:ln w="6350">
              <a:solidFill>
                <a:schemeClr val="tx1"/>
              </a:solidFill>
              <a:round/>
              <a:headEnd/>
              <a:tailEnd/>
            </a:ln>
          </p:spPr>
          <p:txBody>
            <a:bodyPr/>
            <a:lstStyle/>
            <a:p>
              <a:endParaRPr lang="en-US"/>
            </a:p>
          </p:txBody>
        </p:sp>
        <p:sp>
          <p:nvSpPr>
            <p:cNvPr id="21528" name="Freeform 17"/>
            <p:cNvSpPr>
              <a:spLocks/>
            </p:cNvSpPr>
            <p:nvPr/>
          </p:nvSpPr>
          <p:spPr bwMode="auto">
            <a:xfrm rot="562241">
              <a:off x="6573838" y="5111750"/>
              <a:ext cx="541337" cy="561975"/>
            </a:xfrm>
            <a:custGeom>
              <a:avLst/>
              <a:gdLst>
                <a:gd name="T0" fmla="*/ 0 w 202"/>
                <a:gd name="T1" fmla="*/ 2147483647 h 210"/>
                <a:gd name="T2" fmla="*/ 2147483647 w 202"/>
                <a:gd name="T3" fmla="*/ 2147483647 h 210"/>
                <a:gd name="T4" fmla="*/ 2147483647 w 202"/>
                <a:gd name="T5" fmla="*/ 0 h 210"/>
                <a:gd name="T6" fmla="*/ 2147483647 w 202"/>
                <a:gd name="T7" fmla="*/ 2147483647 h 210"/>
                <a:gd name="T8" fmla="*/ 2147483647 w 202"/>
                <a:gd name="T9" fmla="*/ 2147483647 h 210"/>
                <a:gd name="T10" fmla="*/ 2147483647 w 202"/>
                <a:gd name="T11" fmla="*/ 2147483647 h 210"/>
                <a:gd name="T12" fmla="*/ 2147483647 w 202"/>
                <a:gd name="T13" fmla="*/ 2147483647 h 210"/>
                <a:gd name="T14" fmla="*/ 0 w 202"/>
                <a:gd name="T15" fmla="*/ 2147483647 h 210"/>
                <a:gd name="T16" fmla="*/ 0 60000 65536"/>
                <a:gd name="T17" fmla="*/ 0 60000 65536"/>
                <a:gd name="T18" fmla="*/ 0 60000 65536"/>
                <a:gd name="T19" fmla="*/ 0 60000 65536"/>
                <a:gd name="T20" fmla="*/ 0 60000 65536"/>
                <a:gd name="T21" fmla="*/ 0 60000 65536"/>
                <a:gd name="T22" fmla="*/ 0 60000 65536"/>
                <a:gd name="T23" fmla="*/ 0 60000 65536"/>
                <a:gd name="T24" fmla="*/ 0 w 202"/>
                <a:gd name="T25" fmla="*/ 0 h 210"/>
                <a:gd name="T26" fmla="*/ 202 w 202"/>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 h="210">
                  <a:moveTo>
                    <a:pt x="0" y="36"/>
                  </a:moveTo>
                  <a:lnTo>
                    <a:pt x="70" y="22"/>
                  </a:lnTo>
                  <a:lnTo>
                    <a:pt x="168" y="0"/>
                  </a:lnTo>
                  <a:lnTo>
                    <a:pt x="202" y="172"/>
                  </a:lnTo>
                  <a:lnTo>
                    <a:pt x="72" y="204"/>
                  </a:lnTo>
                  <a:lnTo>
                    <a:pt x="38" y="210"/>
                  </a:lnTo>
                  <a:lnTo>
                    <a:pt x="10" y="74"/>
                  </a:lnTo>
                  <a:lnTo>
                    <a:pt x="0" y="36"/>
                  </a:lnTo>
                  <a:close/>
                </a:path>
              </a:pathLst>
            </a:custGeom>
            <a:solidFill>
              <a:srgbClr val="FFFFCC"/>
            </a:solidFill>
            <a:ln w="6350">
              <a:solidFill>
                <a:schemeClr val="tx1"/>
              </a:solidFill>
              <a:round/>
              <a:headEnd/>
              <a:tailEnd/>
            </a:ln>
          </p:spPr>
          <p:txBody>
            <a:bodyPr/>
            <a:lstStyle/>
            <a:p>
              <a:endParaRPr lang="en-US"/>
            </a:p>
          </p:txBody>
        </p:sp>
        <p:sp>
          <p:nvSpPr>
            <p:cNvPr id="21529" name="Freeform 18"/>
            <p:cNvSpPr>
              <a:spLocks/>
            </p:cNvSpPr>
            <p:nvPr/>
          </p:nvSpPr>
          <p:spPr bwMode="auto">
            <a:xfrm rot="562241">
              <a:off x="7007225" y="4276725"/>
              <a:ext cx="546100" cy="604838"/>
            </a:xfrm>
            <a:custGeom>
              <a:avLst/>
              <a:gdLst>
                <a:gd name="T0" fmla="*/ 0 w 204"/>
                <a:gd name="T1" fmla="*/ 2147483647 h 226"/>
                <a:gd name="T2" fmla="*/ 2147483647 w 204"/>
                <a:gd name="T3" fmla="*/ 0 h 226"/>
                <a:gd name="T4" fmla="*/ 2147483647 w 204"/>
                <a:gd name="T5" fmla="*/ 2147483647 h 226"/>
                <a:gd name="T6" fmla="*/ 2147483647 w 204"/>
                <a:gd name="T7" fmla="*/ 2147483647 h 226"/>
                <a:gd name="T8" fmla="*/ 2147483647 w 204"/>
                <a:gd name="T9" fmla="*/ 2147483647 h 226"/>
                <a:gd name="T10" fmla="*/ 2147483647 w 204"/>
                <a:gd name="T11" fmla="*/ 2147483647 h 226"/>
                <a:gd name="T12" fmla="*/ 2147483647 w 204"/>
                <a:gd name="T13" fmla="*/ 2147483647 h 226"/>
                <a:gd name="T14" fmla="*/ 2147483647 w 204"/>
                <a:gd name="T15" fmla="*/ 2147483647 h 226"/>
                <a:gd name="T16" fmla="*/ 2147483647 w 204"/>
                <a:gd name="T17" fmla="*/ 2147483647 h 226"/>
                <a:gd name="T18" fmla="*/ 2147483647 w 204"/>
                <a:gd name="T19" fmla="*/ 2147483647 h 226"/>
                <a:gd name="T20" fmla="*/ 0 w 204"/>
                <a:gd name="T21" fmla="*/ 2147483647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
                <a:gd name="T34" fmla="*/ 0 h 226"/>
                <a:gd name="T35" fmla="*/ 204 w 204"/>
                <a:gd name="T36" fmla="*/ 226 h 2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 h="226">
                  <a:moveTo>
                    <a:pt x="0" y="32"/>
                  </a:moveTo>
                  <a:lnTo>
                    <a:pt x="144" y="0"/>
                  </a:lnTo>
                  <a:lnTo>
                    <a:pt x="154" y="54"/>
                  </a:lnTo>
                  <a:lnTo>
                    <a:pt x="186" y="122"/>
                  </a:lnTo>
                  <a:lnTo>
                    <a:pt x="204" y="196"/>
                  </a:lnTo>
                  <a:lnTo>
                    <a:pt x="70" y="226"/>
                  </a:lnTo>
                  <a:lnTo>
                    <a:pt x="60" y="176"/>
                  </a:lnTo>
                  <a:lnTo>
                    <a:pt x="28" y="188"/>
                  </a:lnTo>
                  <a:lnTo>
                    <a:pt x="24" y="168"/>
                  </a:lnTo>
                  <a:lnTo>
                    <a:pt x="30" y="166"/>
                  </a:lnTo>
                  <a:lnTo>
                    <a:pt x="0" y="32"/>
                  </a:lnTo>
                  <a:close/>
                </a:path>
              </a:pathLst>
            </a:custGeom>
            <a:solidFill>
              <a:srgbClr val="B0E812"/>
            </a:solidFill>
            <a:ln w="6350">
              <a:solidFill>
                <a:schemeClr val="tx1"/>
              </a:solidFill>
              <a:round/>
              <a:headEnd/>
              <a:tailEnd/>
            </a:ln>
          </p:spPr>
          <p:txBody>
            <a:bodyPr/>
            <a:lstStyle/>
            <a:p>
              <a:endParaRPr lang="en-US"/>
            </a:p>
          </p:txBody>
        </p:sp>
        <p:sp>
          <p:nvSpPr>
            <p:cNvPr id="21530" name="Freeform 19"/>
            <p:cNvSpPr>
              <a:spLocks/>
            </p:cNvSpPr>
            <p:nvPr/>
          </p:nvSpPr>
          <p:spPr bwMode="auto">
            <a:xfrm rot="562241">
              <a:off x="6807200" y="3903663"/>
              <a:ext cx="654050" cy="471487"/>
            </a:xfrm>
            <a:custGeom>
              <a:avLst/>
              <a:gdLst>
                <a:gd name="T0" fmla="*/ 2147483647 w 244"/>
                <a:gd name="T1" fmla="*/ 2147483647 h 176"/>
                <a:gd name="T2" fmla="*/ 0 w 244"/>
                <a:gd name="T3" fmla="*/ 2147483647 h 176"/>
                <a:gd name="T4" fmla="*/ 0 w 244"/>
                <a:gd name="T5" fmla="*/ 2147483647 h 176"/>
                <a:gd name="T6" fmla="*/ 2147483647 w 244"/>
                <a:gd name="T7" fmla="*/ 2147483647 h 176"/>
                <a:gd name="T8" fmla="*/ 2147483647 w 244"/>
                <a:gd name="T9" fmla="*/ 2147483647 h 176"/>
                <a:gd name="T10" fmla="*/ 2147483647 w 244"/>
                <a:gd name="T11" fmla="*/ 2147483647 h 176"/>
                <a:gd name="T12" fmla="*/ 2147483647 w 244"/>
                <a:gd name="T13" fmla="*/ 2147483647 h 176"/>
                <a:gd name="T14" fmla="*/ 2147483647 w 244"/>
                <a:gd name="T15" fmla="*/ 2147483647 h 176"/>
                <a:gd name="T16" fmla="*/ 2147483647 w 244"/>
                <a:gd name="T17" fmla="*/ 2147483647 h 176"/>
                <a:gd name="T18" fmla="*/ 2147483647 w 244"/>
                <a:gd name="T19" fmla="*/ 0 h 176"/>
                <a:gd name="T20" fmla="*/ 2147483647 w 244"/>
                <a:gd name="T21" fmla="*/ 2147483647 h 176"/>
                <a:gd name="T22" fmla="*/ 2147483647 w 244"/>
                <a:gd name="T23" fmla="*/ 2147483647 h 176"/>
                <a:gd name="T24" fmla="*/ 2147483647 w 244"/>
                <a:gd name="T25" fmla="*/ 2147483647 h 176"/>
                <a:gd name="T26" fmla="*/ 2147483647 w 244"/>
                <a:gd name="T27" fmla="*/ 2147483647 h 176"/>
                <a:gd name="T28" fmla="*/ 2147483647 w 244"/>
                <a:gd name="T29" fmla="*/ 2147483647 h 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4"/>
                <a:gd name="T46" fmla="*/ 0 h 176"/>
                <a:gd name="T47" fmla="*/ 244 w 244"/>
                <a:gd name="T48" fmla="*/ 176 h 1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4" h="176">
                  <a:moveTo>
                    <a:pt x="100" y="160"/>
                  </a:moveTo>
                  <a:lnTo>
                    <a:pt x="0" y="176"/>
                  </a:lnTo>
                  <a:lnTo>
                    <a:pt x="0" y="160"/>
                  </a:lnTo>
                  <a:lnTo>
                    <a:pt x="6" y="118"/>
                  </a:lnTo>
                  <a:lnTo>
                    <a:pt x="20" y="98"/>
                  </a:lnTo>
                  <a:lnTo>
                    <a:pt x="20" y="82"/>
                  </a:lnTo>
                  <a:lnTo>
                    <a:pt x="48" y="48"/>
                  </a:lnTo>
                  <a:lnTo>
                    <a:pt x="94" y="28"/>
                  </a:lnTo>
                  <a:lnTo>
                    <a:pt x="96" y="12"/>
                  </a:lnTo>
                  <a:lnTo>
                    <a:pt x="128" y="0"/>
                  </a:lnTo>
                  <a:lnTo>
                    <a:pt x="184" y="18"/>
                  </a:lnTo>
                  <a:lnTo>
                    <a:pt x="216" y="58"/>
                  </a:lnTo>
                  <a:lnTo>
                    <a:pt x="236" y="100"/>
                  </a:lnTo>
                  <a:lnTo>
                    <a:pt x="244" y="128"/>
                  </a:lnTo>
                  <a:lnTo>
                    <a:pt x="100" y="160"/>
                  </a:lnTo>
                  <a:close/>
                </a:path>
              </a:pathLst>
            </a:custGeom>
            <a:solidFill>
              <a:srgbClr val="B0E812"/>
            </a:solidFill>
            <a:ln w="6350">
              <a:solidFill>
                <a:schemeClr val="tx1"/>
              </a:solidFill>
              <a:round/>
              <a:headEnd/>
              <a:tailEnd/>
            </a:ln>
          </p:spPr>
          <p:txBody>
            <a:bodyPr/>
            <a:lstStyle/>
            <a:p>
              <a:endParaRPr lang="en-US"/>
            </a:p>
          </p:txBody>
        </p:sp>
        <p:sp>
          <p:nvSpPr>
            <p:cNvPr id="21531" name="Freeform 20"/>
            <p:cNvSpPr>
              <a:spLocks/>
            </p:cNvSpPr>
            <p:nvPr/>
          </p:nvSpPr>
          <p:spPr bwMode="auto">
            <a:xfrm rot="562241">
              <a:off x="6583363" y="4289425"/>
              <a:ext cx="498475" cy="557213"/>
            </a:xfrm>
            <a:custGeom>
              <a:avLst/>
              <a:gdLst>
                <a:gd name="T0" fmla="*/ 0 w 186"/>
                <a:gd name="T1" fmla="*/ 2147483647 h 208"/>
                <a:gd name="T2" fmla="*/ 2147483647 w 186"/>
                <a:gd name="T3" fmla="*/ 2147483647 h 208"/>
                <a:gd name="T4" fmla="*/ 2147483647 w 186"/>
                <a:gd name="T5" fmla="*/ 2147483647 h 208"/>
                <a:gd name="T6" fmla="*/ 2147483647 w 186"/>
                <a:gd name="T7" fmla="*/ 2147483647 h 208"/>
                <a:gd name="T8" fmla="*/ 2147483647 w 186"/>
                <a:gd name="T9" fmla="*/ 0 h 208"/>
                <a:gd name="T10" fmla="*/ 2147483647 w 186"/>
                <a:gd name="T11" fmla="*/ 2147483647 h 208"/>
                <a:gd name="T12" fmla="*/ 2147483647 w 186"/>
                <a:gd name="T13" fmla="*/ 2147483647 h 208"/>
                <a:gd name="T14" fmla="*/ 2147483647 w 186"/>
                <a:gd name="T15" fmla="*/ 2147483647 h 208"/>
                <a:gd name="T16" fmla="*/ 2147483647 w 186"/>
                <a:gd name="T17" fmla="*/ 2147483647 h 208"/>
                <a:gd name="T18" fmla="*/ 2147483647 w 186"/>
                <a:gd name="T19" fmla="*/ 2147483647 h 208"/>
                <a:gd name="T20" fmla="*/ 2147483647 w 186"/>
                <a:gd name="T21" fmla="*/ 2147483647 h 208"/>
                <a:gd name="T22" fmla="*/ 2147483647 w 186"/>
                <a:gd name="T23" fmla="*/ 2147483647 h 208"/>
                <a:gd name="T24" fmla="*/ 0 w 186"/>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208"/>
                <a:gd name="T41" fmla="*/ 186 w 186"/>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208">
                  <a:moveTo>
                    <a:pt x="0" y="66"/>
                  </a:moveTo>
                  <a:lnTo>
                    <a:pt x="40" y="8"/>
                  </a:lnTo>
                  <a:lnTo>
                    <a:pt x="56" y="4"/>
                  </a:lnTo>
                  <a:lnTo>
                    <a:pt x="56" y="16"/>
                  </a:lnTo>
                  <a:lnTo>
                    <a:pt x="156" y="0"/>
                  </a:lnTo>
                  <a:lnTo>
                    <a:pt x="186" y="134"/>
                  </a:lnTo>
                  <a:lnTo>
                    <a:pt x="180" y="136"/>
                  </a:lnTo>
                  <a:lnTo>
                    <a:pt x="114" y="148"/>
                  </a:lnTo>
                  <a:lnTo>
                    <a:pt x="120" y="184"/>
                  </a:lnTo>
                  <a:lnTo>
                    <a:pt x="92" y="194"/>
                  </a:lnTo>
                  <a:lnTo>
                    <a:pt x="24" y="208"/>
                  </a:lnTo>
                  <a:lnTo>
                    <a:pt x="4" y="106"/>
                  </a:lnTo>
                  <a:lnTo>
                    <a:pt x="0" y="66"/>
                  </a:lnTo>
                  <a:close/>
                </a:path>
              </a:pathLst>
            </a:custGeom>
            <a:solidFill>
              <a:srgbClr val="99CCFF"/>
            </a:solidFill>
            <a:ln w="6350">
              <a:solidFill>
                <a:schemeClr val="tx1"/>
              </a:solidFill>
              <a:round/>
              <a:headEnd/>
              <a:tailEnd/>
            </a:ln>
          </p:spPr>
          <p:txBody>
            <a:bodyPr/>
            <a:lstStyle/>
            <a:p>
              <a:endParaRPr lang="en-US"/>
            </a:p>
          </p:txBody>
        </p:sp>
        <p:sp>
          <p:nvSpPr>
            <p:cNvPr id="21532" name="Freeform 21"/>
            <p:cNvSpPr>
              <a:spLocks/>
            </p:cNvSpPr>
            <p:nvPr/>
          </p:nvSpPr>
          <p:spPr bwMode="auto">
            <a:xfrm rot="562241">
              <a:off x="6773863" y="4681538"/>
              <a:ext cx="417512" cy="504825"/>
            </a:xfrm>
            <a:custGeom>
              <a:avLst/>
              <a:gdLst>
                <a:gd name="T0" fmla="*/ 0 w 156"/>
                <a:gd name="T1" fmla="*/ 2147483647 h 188"/>
                <a:gd name="T2" fmla="*/ 2147483647 w 156"/>
                <a:gd name="T3" fmla="*/ 2147483647 h 188"/>
                <a:gd name="T4" fmla="*/ 2147483647 w 156"/>
                <a:gd name="T5" fmla="*/ 2147483647 h 188"/>
                <a:gd name="T6" fmla="*/ 2147483647 w 156"/>
                <a:gd name="T7" fmla="*/ 0 h 188"/>
                <a:gd name="T8" fmla="*/ 2147483647 w 156"/>
                <a:gd name="T9" fmla="*/ 2147483647 h 188"/>
                <a:gd name="T10" fmla="*/ 2147483647 w 156"/>
                <a:gd name="T11" fmla="*/ 2147483647 h 188"/>
                <a:gd name="T12" fmla="*/ 2147483647 w 156"/>
                <a:gd name="T13" fmla="*/ 2147483647 h 188"/>
                <a:gd name="T14" fmla="*/ 2147483647 w 156"/>
                <a:gd name="T15" fmla="*/ 2147483647 h 188"/>
                <a:gd name="T16" fmla="*/ 2147483647 w 156"/>
                <a:gd name="T17" fmla="*/ 2147483647 h 188"/>
                <a:gd name="T18" fmla="*/ 2147483647 w 156"/>
                <a:gd name="T19" fmla="*/ 2147483647 h 188"/>
                <a:gd name="T20" fmla="*/ 0 w 156"/>
                <a:gd name="T21" fmla="*/ 2147483647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88"/>
                <a:gd name="T35" fmla="*/ 156 w 156"/>
                <a:gd name="T36" fmla="*/ 188 h 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88">
                  <a:moveTo>
                    <a:pt x="0" y="58"/>
                  </a:moveTo>
                  <a:lnTo>
                    <a:pt x="28" y="48"/>
                  </a:lnTo>
                  <a:lnTo>
                    <a:pt x="22" y="12"/>
                  </a:lnTo>
                  <a:lnTo>
                    <a:pt x="88" y="0"/>
                  </a:lnTo>
                  <a:lnTo>
                    <a:pt x="92" y="20"/>
                  </a:lnTo>
                  <a:lnTo>
                    <a:pt x="124" y="8"/>
                  </a:lnTo>
                  <a:lnTo>
                    <a:pt x="134" y="58"/>
                  </a:lnTo>
                  <a:lnTo>
                    <a:pt x="156" y="160"/>
                  </a:lnTo>
                  <a:lnTo>
                    <a:pt x="122" y="166"/>
                  </a:lnTo>
                  <a:lnTo>
                    <a:pt x="24" y="188"/>
                  </a:lnTo>
                  <a:lnTo>
                    <a:pt x="0" y="58"/>
                  </a:lnTo>
                  <a:close/>
                </a:path>
              </a:pathLst>
            </a:custGeom>
            <a:solidFill>
              <a:srgbClr val="B0E812"/>
            </a:solidFill>
            <a:ln w="6350">
              <a:solidFill>
                <a:schemeClr val="tx1"/>
              </a:solidFill>
              <a:round/>
              <a:headEnd/>
              <a:tailEnd/>
            </a:ln>
          </p:spPr>
          <p:txBody>
            <a:bodyPr/>
            <a:lstStyle/>
            <a:p>
              <a:endParaRPr lang="en-US"/>
            </a:p>
          </p:txBody>
        </p:sp>
        <p:sp>
          <p:nvSpPr>
            <p:cNvPr id="21533" name="Freeform 22"/>
            <p:cNvSpPr>
              <a:spLocks/>
            </p:cNvSpPr>
            <p:nvPr/>
          </p:nvSpPr>
          <p:spPr bwMode="auto">
            <a:xfrm rot="562241">
              <a:off x="6219825" y="4016375"/>
              <a:ext cx="417513" cy="503238"/>
            </a:xfrm>
            <a:custGeom>
              <a:avLst/>
              <a:gdLst>
                <a:gd name="T0" fmla="*/ 0 w 156"/>
                <a:gd name="T1" fmla="*/ 2147483647 h 188"/>
                <a:gd name="T2" fmla="*/ 2147483647 w 156"/>
                <a:gd name="T3" fmla="*/ 0 h 188"/>
                <a:gd name="T4" fmla="*/ 2147483647 w 156"/>
                <a:gd name="T5" fmla="*/ 2147483647 h 188"/>
                <a:gd name="T6" fmla="*/ 2147483647 w 156"/>
                <a:gd name="T7" fmla="*/ 2147483647 h 188"/>
                <a:gd name="T8" fmla="*/ 2147483647 w 156"/>
                <a:gd name="T9" fmla="*/ 2147483647 h 188"/>
                <a:gd name="T10" fmla="*/ 2147483647 w 156"/>
                <a:gd name="T11" fmla="*/ 2147483647 h 188"/>
                <a:gd name="T12" fmla="*/ 2147483647 w 156"/>
                <a:gd name="T13" fmla="*/ 2147483647 h 188"/>
                <a:gd name="T14" fmla="*/ 2147483647 w 156"/>
                <a:gd name="T15" fmla="*/ 2147483647 h 188"/>
                <a:gd name="T16" fmla="*/ 2147483647 w 156"/>
                <a:gd name="T17" fmla="*/ 2147483647 h 188"/>
                <a:gd name="T18" fmla="*/ 2147483647 w 156"/>
                <a:gd name="T19" fmla="*/ 2147483647 h 188"/>
                <a:gd name="T20" fmla="*/ 2147483647 w 156"/>
                <a:gd name="T21" fmla="*/ 2147483647 h 188"/>
                <a:gd name="T22" fmla="*/ 2147483647 w 156"/>
                <a:gd name="T23" fmla="*/ 2147483647 h 188"/>
                <a:gd name="T24" fmla="*/ 2147483647 w 156"/>
                <a:gd name="T25" fmla="*/ 2147483647 h 188"/>
                <a:gd name="T26" fmla="*/ 2147483647 w 156"/>
                <a:gd name="T27" fmla="*/ 2147483647 h 188"/>
                <a:gd name="T28" fmla="*/ 2147483647 w 156"/>
                <a:gd name="T29" fmla="*/ 2147483647 h 188"/>
                <a:gd name="T30" fmla="*/ 0 w 156"/>
                <a:gd name="T31" fmla="*/ 2147483647 h 1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188"/>
                <a:gd name="T50" fmla="*/ 156 w 156"/>
                <a:gd name="T51" fmla="*/ 188 h 1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188">
                  <a:moveTo>
                    <a:pt x="0" y="4"/>
                  </a:moveTo>
                  <a:lnTo>
                    <a:pt x="32" y="0"/>
                  </a:lnTo>
                  <a:lnTo>
                    <a:pt x="38" y="32"/>
                  </a:lnTo>
                  <a:lnTo>
                    <a:pt x="68" y="26"/>
                  </a:lnTo>
                  <a:lnTo>
                    <a:pt x="66" y="84"/>
                  </a:lnTo>
                  <a:lnTo>
                    <a:pt x="100" y="124"/>
                  </a:lnTo>
                  <a:lnTo>
                    <a:pt x="142" y="128"/>
                  </a:lnTo>
                  <a:lnTo>
                    <a:pt x="152" y="142"/>
                  </a:lnTo>
                  <a:lnTo>
                    <a:pt x="156" y="182"/>
                  </a:lnTo>
                  <a:lnTo>
                    <a:pt x="124" y="188"/>
                  </a:lnTo>
                  <a:lnTo>
                    <a:pt x="124" y="176"/>
                  </a:lnTo>
                  <a:lnTo>
                    <a:pt x="58" y="180"/>
                  </a:lnTo>
                  <a:lnTo>
                    <a:pt x="56" y="168"/>
                  </a:lnTo>
                  <a:lnTo>
                    <a:pt x="22" y="174"/>
                  </a:lnTo>
                  <a:lnTo>
                    <a:pt x="4" y="68"/>
                  </a:lnTo>
                  <a:lnTo>
                    <a:pt x="0" y="4"/>
                  </a:lnTo>
                  <a:close/>
                </a:path>
              </a:pathLst>
            </a:custGeom>
            <a:solidFill>
              <a:srgbClr val="CCFF99"/>
            </a:solidFill>
            <a:ln w="6350">
              <a:solidFill>
                <a:schemeClr val="tx1"/>
              </a:solidFill>
              <a:round/>
              <a:headEnd/>
              <a:tailEnd/>
            </a:ln>
          </p:spPr>
          <p:txBody>
            <a:bodyPr/>
            <a:lstStyle/>
            <a:p>
              <a:endParaRPr lang="en-US"/>
            </a:p>
          </p:txBody>
        </p:sp>
        <p:sp>
          <p:nvSpPr>
            <p:cNvPr id="21534" name="Freeform 23"/>
            <p:cNvSpPr>
              <a:spLocks/>
            </p:cNvSpPr>
            <p:nvPr/>
          </p:nvSpPr>
          <p:spPr bwMode="auto">
            <a:xfrm rot="562241">
              <a:off x="6242050" y="3781425"/>
              <a:ext cx="438150" cy="322263"/>
            </a:xfrm>
            <a:custGeom>
              <a:avLst/>
              <a:gdLst>
                <a:gd name="T0" fmla="*/ 0 w 164"/>
                <a:gd name="T1" fmla="*/ 2147483647 h 120"/>
                <a:gd name="T2" fmla="*/ 2147483647 w 164"/>
                <a:gd name="T3" fmla="*/ 2147483647 h 120"/>
                <a:gd name="T4" fmla="*/ 2147483647 w 164"/>
                <a:gd name="T5" fmla="*/ 0 h 120"/>
                <a:gd name="T6" fmla="*/ 2147483647 w 164"/>
                <a:gd name="T7" fmla="*/ 2147483647 h 120"/>
                <a:gd name="T8" fmla="*/ 2147483647 w 164"/>
                <a:gd name="T9" fmla="*/ 2147483647 h 120"/>
                <a:gd name="T10" fmla="*/ 2147483647 w 164"/>
                <a:gd name="T11" fmla="*/ 2147483647 h 120"/>
                <a:gd name="T12" fmla="*/ 2147483647 w 164"/>
                <a:gd name="T13" fmla="*/ 2147483647 h 120"/>
                <a:gd name="T14" fmla="*/ 2147483647 w 164"/>
                <a:gd name="T15" fmla="*/ 2147483647 h 120"/>
                <a:gd name="T16" fmla="*/ 2147483647 w 164"/>
                <a:gd name="T17" fmla="*/ 2147483647 h 120"/>
                <a:gd name="T18" fmla="*/ 2147483647 w 164"/>
                <a:gd name="T19" fmla="*/ 2147483647 h 120"/>
                <a:gd name="T20" fmla="*/ 2147483647 w 164"/>
                <a:gd name="T21" fmla="*/ 2147483647 h 120"/>
                <a:gd name="T22" fmla="*/ 0 w 164"/>
                <a:gd name="T23" fmla="*/ 2147483647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4"/>
                <a:gd name="T37" fmla="*/ 0 h 120"/>
                <a:gd name="T38" fmla="*/ 164 w 164"/>
                <a:gd name="T39" fmla="*/ 120 h 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4" h="120">
                  <a:moveTo>
                    <a:pt x="0" y="26"/>
                  </a:moveTo>
                  <a:lnTo>
                    <a:pt x="74" y="14"/>
                  </a:lnTo>
                  <a:lnTo>
                    <a:pt x="164" y="0"/>
                  </a:lnTo>
                  <a:lnTo>
                    <a:pt x="162" y="38"/>
                  </a:lnTo>
                  <a:lnTo>
                    <a:pt x="134" y="72"/>
                  </a:lnTo>
                  <a:lnTo>
                    <a:pt x="122" y="68"/>
                  </a:lnTo>
                  <a:lnTo>
                    <a:pt x="92" y="82"/>
                  </a:lnTo>
                  <a:lnTo>
                    <a:pt x="80" y="114"/>
                  </a:lnTo>
                  <a:lnTo>
                    <a:pt x="50" y="120"/>
                  </a:lnTo>
                  <a:lnTo>
                    <a:pt x="44" y="88"/>
                  </a:lnTo>
                  <a:lnTo>
                    <a:pt x="12" y="92"/>
                  </a:lnTo>
                  <a:lnTo>
                    <a:pt x="0" y="26"/>
                  </a:lnTo>
                  <a:close/>
                </a:path>
              </a:pathLst>
            </a:custGeom>
            <a:solidFill>
              <a:srgbClr val="CCFF99"/>
            </a:solidFill>
            <a:ln w="6350">
              <a:solidFill>
                <a:schemeClr val="tx1"/>
              </a:solidFill>
              <a:round/>
              <a:headEnd/>
              <a:tailEnd/>
            </a:ln>
          </p:spPr>
          <p:txBody>
            <a:bodyPr/>
            <a:lstStyle/>
            <a:p>
              <a:endParaRPr lang="en-US"/>
            </a:p>
          </p:txBody>
        </p:sp>
        <p:sp>
          <p:nvSpPr>
            <p:cNvPr id="21535" name="Freeform 24"/>
            <p:cNvSpPr>
              <a:spLocks/>
            </p:cNvSpPr>
            <p:nvPr/>
          </p:nvSpPr>
          <p:spPr bwMode="auto">
            <a:xfrm rot="562241">
              <a:off x="6438900" y="3421063"/>
              <a:ext cx="412750" cy="423862"/>
            </a:xfrm>
            <a:custGeom>
              <a:avLst/>
              <a:gdLst>
                <a:gd name="T0" fmla="*/ 0 w 154"/>
                <a:gd name="T1" fmla="*/ 2147483647 h 158"/>
                <a:gd name="T2" fmla="*/ 2147483647 w 154"/>
                <a:gd name="T3" fmla="*/ 0 h 158"/>
                <a:gd name="T4" fmla="*/ 2147483647 w 154"/>
                <a:gd name="T5" fmla="*/ 2147483647 h 158"/>
                <a:gd name="T6" fmla="*/ 2147483647 w 154"/>
                <a:gd name="T7" fmla="*/ 2147483647 h 158"/>
                <a:gd name="T8" fmla="*/ 2147483647 w 154"/>
                <a:gd name="T9" fmla="*/ 2147483647 h 158"/>
                <a:gd name="T10" fmla="*/ 2147483647 w 154"/>
                <a:gd name="T11" fmla="*/ 2147483647 h 158"/>
                <a:gd name="T12" fmla="*/ 2147483647 w 154"/>
                <a:gd name="T13" fmla="*/ 2147483647 h 158"/>
                <a:gd name="T14" fmla="*/ 0 w 154"/>
                <a:gd name="T15" fmla="*/ 2147483647 h 158"/>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158"/>
                <a:gd name="T26" fmla="*/ 154 w 154"/>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158">
                  <a:moveTo>
                    <a:pt x="0" y="24"/>
                  </a:moveTo>
                  <a:lnTo>
                    <a:pt x="154" y="0"/>
                  </a:lnTo>
                  <a:lnTo>
                    <a:pt x="154" y="76"/>
                  </a:lnTo>
                  <a:lnTo>
                    <a:pt x="138" y="100"/>
                  </a:lnTo>
                  <a:lnTo>
                    <a:pt x="118" y="102"/>
                  </a:lnTo>
                  <a:lnTo>
                    <a:pt x="110" y="144"/>
                  </a:lnTo>
                  <a:lnTo>
                    <a:pt x="20" y="158"/>
                  </a:lnTo>
                  <a:lnTo>
                    <a:pt x="0" y="24"/>
                  </a:lnTo>
                  <a:close/>
                </a:path>
              </a:pathLst>
            </a:custGeom>
            <a:solidFill>
              <a:srgbClr val="D7AFFF"/>
            </a:solidFill>
            <a:ln w="6350">
              <a:solidFill>
                <a:schemeClr val="tx1"/>
              </a:solidFill>
              <a:round/>
              <a:headEnd/>
              <a:tailEnd/>
            </a:ln>
          </p:spPr>
          <p:txBody>
            <a:bodyPr/>
            <a:lstStyle/>
            <a:p>
              <a:endParaRPr lang="en-US"/>
            </a:p>
          </p:txBody>
        </p:sp>
        <p:sp>
          <p:nvSpPr>
            <p:cNvPr id="21536" name="Freeform 25"/>
            <p:cNvSpPr>
              <a:spLocks/>
            </p:cNvSpPr>
            <p:nvPr/>
          </p:nvSpPr>
          <p:spPr bwMode="auto">
            <a:xfrm rot="562241">
              <a:off x="6397625" y="4778375"/>
              <a:ext cx="417513" cy="515938"/>
            </a:xfrm>
            <a:custGeom>
              <a:avLst/>
              <a:gdLst>
                <a:gd name="T0" fmla="*/ 2147483647 w 156"/>
                <a:gd name="T1" fmla="*/ 2147483647 h 192"/>
                <a:gd name="T2" fmla="*/ 2147483647 w 156"/>
                <a:gd name="T3" fmla="*/ 2147483647 h 192"/>
                <a:gd name="T4" fmla="*/ 2147483647 w 156"/>
                <a:gd name="T5" fmla="*/ 2147483647 h 192"/>
                <a:gd name="T6" fmla="*/ 0 w 156"/>
                <a:gd name="T7" fmla="*/ 2147483647 h 192"/>
                <a:gd name="T8" fmla="*/ 2147483647 w 156"/>
                <a:gd name="T9" fmla="*/ 2147483647 h 192"/>
                <a:gd name="T10" fmla="*/ 2147483647 w 156"/>
                <a:gd name="T11" fmla="*/ 0 h 192"/>
                <a:gd name="T12" fmla="*/ 2147483647 w 156"/>
                <a:gd name="T13" fmla="*/ 2147483647 h 192"/>
                <a:gd name="T14" fmla="*/ 2147483647 w 156"/>
                <a:gd name="T15" fmla="*/ 2147483647 h 192"/>
                <a:gd name="T16" fmla="*/ 2147483647 w 156"/>
                <a:gd name="T17" fmla="*/ 2147483647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192"/>
                <a:gd name="T29" fmla="*/ 156 w 156"/>
                <a:gd name="T30" fmla="*/ 192 h 1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192">
                  <a:moveTo>
                    <a:pt x="96" y="182"/>
                  </a:moveTo>
                  <a:lnTo>
                    <a:pt x="32" y="192"/>
                  </a:lnTo>
                  <a:lnTo>
                    <a:pt x="4" y="58"/>
                  </a:lnTo>
                  <a:lnTo>
                    <a:pt x="0" y="26"/>
                  </a:lnTo>
                  <a:lnTo>
                    <a:pt x="64" y="14"/>
                  </a:lnTo>
                  <a:lnTo>
                    <a:pt x="132" y="0"/>
                  </a:lnTo>
                  <a:lnTo>
                    <a:pt x="156" y="130"/>
                  </a:lnTo>
                  <a:lnTo>
                    <a:pt x="86" y="144"/>
                  </a:lnTo>
                  <a:lnTo>
                    <a:pt x="96" y="182"/>
                  </a:lnTo>
                  <a:close/>
                </a:path>
              </a:pathLst>
            </a:custGeom>
            <a:solidFill>
              <a:srgbClr val="99CCFF"/>
            </a:solidFill>
            <a:ln w="6350">
              <a:solidFill>
                <a:schemeClr val="tx1"/>
              </a:solidFill>
              <a:round/>
              <a:headEnd/>
              <a:tailEnd/>
            </a:ln>
          </p:spPr>
          <p:txBody>
            <a:bodyPr/>
            <a:lstStyle/>
            <a:p>
              <a:endParaRPr lang="en-US"/>
            </a:p>
          </p:txBody>
        </p:sp>
        <p:sp>
          <p:nvSpPr>
            <p:cNvPr id="21537" name="Freeform 26"/>
            <p:cNvSpPr>
              <a:spLocks/>
            </p:cNvSpPr>
            <p:nvPr/>
          </p:nvSpPr>
          <p:spPr bwMode="auto">
            <a:xfrm rot="562241">
              <a:off x="6073775" y="4457700"/>
              <a:ext cx="546100" cy="487363"/>
            </a:xfrm>
            <a:custGeom>
              <a:avLst/>
              <a:gdLst>
                <a:gd name="T0" fmla="*/ 2147483647 w 204"/>
                <a:gd name="T1" fmla="*/ 2147483647 h 182"/>
                <a:gd name="T2" fmla="*/ 2147483647 w 204"/>
                <a:gd name="T3" fmla="*/ 2147483647 h 182"/>
                <a:gd name="T4" fmla="*/ 0 w 204"/>
                <a:gd name="T5" fmla="*/ 2147483647 h 182"/>
                <a:gd name="T6" fmla="*/ 2147483647 w 204"/>
                <a:gd name="T7" fmla="*/ 2147483647 h 182"/>
                <a:gd name="T8" fmla="*/ 2147483647 w 204"/>
                <a:gd name="T9" fmla="*/ 2147483647 h 182"/>
                <a:gd name="T10" fmla="*/ 2147483647 w 204"/>
                <a:gd name="T11" fmla="*/ 0 h 182"/>
                <a:gd name="T12" fmla="*/ 2147483647 w 204"/>
                <a:gd name="T13" fmla="*/ 2147483647 h 182"/>
                <a:gd name="T14" fmla="*/ 2147483647 w 204"/>
                <a:gd name="T15" fmla="*/ 2147483647 h 182"/>
                <a:gd name="T16" fmla="*/ 2147483647 w 204"/>
                <a:gd name="T17" fmla="*/ 2147483647 h 182"/>
                <a:gd name="T18" fmla="*/ 2147483647 w 204"/>
                <a:gd name="T19" fmla="*/ 2147483647 h 182"/>
                <a:gd name="T20" fmla="*/ 2147483647 w 204"/>
                <a:gd name="T21" fmla="*/ 2147483647 h 182"/>
                <a:gd name="T22" fmla="*/ 2147483647 w 204"/>
                <a:gd name="T23" fmla="*/ 2147483647 h 182"/>
                <a:gd name="T24" fmla="*/ 2147483647 w 204"/>
                <a:gd name="T25" fmla="*/ 2147483647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182"/>
                <a:gd name="T41" fmla="*/ 204 w 204"/>
                <a:gd name="T42" fmla="*/ 182 h 1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182">
                  <a:moveTo>
                    <a:pt x="144" y="160"/>
                  </a:moveTo>
                  <a:lnTo>
                    <a:pt x="24" y="182"/>
                  </a:lnTo>
                  <a:lnTo>
                    <a:pt x="0" y="46"/>
                  </a:lnTo>
                  <a:lnTo>
                    <a:pt x="56" y="34"/>
                  </a:lnTo>
                  <a:lnTo>
                    <a:pt x="50" y="6"/>
                  </a:lnTo>
                  <a:lnTo>
                    <a:pt x="84" y="0"/>
                  </a:lnTo>
                  <a:lnTo>
                    <a:pt x="86" y="12"/>
                  </a:lnTo>
                  <a:lnTo>
                    <a:pt x="152" y="8"/>
                  </a:lnTo>
                  <a:lnTo>
                    <a:pt x="152" y="20"/>
                  </a:lnTo>
                  <a:lnTo>
                    <a:pt x="184" y="14"/>
                  </a:lnTo>
                  <a:lnTo>
                    <a:pt x="204" y="116"/>
                  </a:lnTo>
                  <a:lnTo>
                    <a:pt x="140" y="128"/>
                  </a:lnTo>
                  <a:lnTo>
                    <a:pt x="144" y="160"/>
                  </a:lnTo>
                  <a:close/>
                </a:path>
              </a:pathLst>
            </a:custGeom>
            <a:solidFill>
              <a:srgbClr val="CCFF99"/>
            </a:solidFill>
            <a:ln w="6350">
              <a:solidFill>
                <a:schemeClr val="tx1"/>
              </a:solidFill>
              <a:round/>
              <a:headEnd/>
              <a:tailEnd/>
            </a:ln>
          </p:spPr>
          <p:txBody>
            <a:bodyPr/>
            <a:lstStyle/>
            <a:p>
              <a:endParaRPr lang="en-US"/>
            </a:p>
          </p:txBody>
        </p:sp>
        <p:sp>
          <p:nvSpPr>
            <p:cNvPr id="21538" name="Freeform 27"/>
            <p:cNvSpPr>
              <a:spLocks/>
            </p:cNvSpPr>
            <p:nvPr/>
          </p:nvSpPr>
          <p:spPr bwMode="auto">
            <a:xfrm rot="562241">
              <a:off x="6230938" y="5246688"/>
              <a:ext cx="428625" cy="417512"/>
            </a:xfrm>
            <a:custGeom>
              <a:avLst/>
              <a:gdLst>
                <a:gd name="T0" fmla="*/ 2147483647 w 160"/>
                <a:gd name="T1" fmla="*/ 2147483647 h 156"/>
                <a:gd name="T2" fmla="*/ 0 w 160"/>
                <a:gd name="T3" fmla="*/ 2147483647 h 156"/>
                <a:gd name="T4" fmla="*/ 2147483647 w 160"/>
                <a:gd name="T5" fmla="*/ 2147483647 h 156"/>
                <a:gd name="T6" fmla="*/ 2147483647 w 160"/>
                <a:gd name="T7" fmla="*/ 0 h 156"/>
                <a:gd name="T8" fmla="*/ 2147483647 w 160"/>
                <a:gd name="T9" fmla="*/ 2147483647 h 156"/>
                <a:gd name="T10" fmla="*/ 2147483647 w 160"/>
                <a:gd name="T11" fmla="*/ 2147483647 h 156"/>
                <a:gd name="T12" fmla="*/ 0 60000 65536"/>
                <a:gd name="T13" fmla="*/ 0 60000 65536"/>
                <a:gd name="T14" fmla="*/ 0 60000 65536"/>
                <a:gd name="T15" fmla="*/ 0 60000 65536"/>
                <a:gd name="T16" fmla="*/ 0 60000 65536"/>
                <a:gd name="T17" fmla="*/ 0 60000 65536"/>
                <a:gd name="T18" fmla="*/ 0 w 160"/>
                <a:gd name="T19" fmla="*/ 0 h 156"/>
                <a:gd name="T20" fmla="*/ 160 w 160"/>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60" h="156">
                  <a:moveTo>
                    <a:pt x="28" y="156"/>
                  </a:moveTo>
                  <a:lnTo>
                    <a:pt x="0" y="22"/>
                  </a:lnTo>
                  <a:lnTo>
                    <a:pt x="68" y="10"/>
                  </a:lnTo>
                  <a:lnTo>
                    <a:pt x="132" y="0"/>
                  </a:lnTo>
                  <a:lnTo>
                    <a:pt x="160" y="136"/>
                  </a:lnTo>
                  <a:lnTo>
                    <a:pt x="28" y="156"/>
                  </a:lnTo>
                  <a:close/>
                </a:path>
              </a:pathLst>
            </a:custGeom>
            <a:solidFill>
              <a:srgbClr val="FF7C80"/>
            </a:solidFill>
            <a:ln w="6350">
              <a:solidFill>
                <a:schemeClr val="tx1"/>
              </a:solidFill>
              <a:round/>
              <a:headEnd/>
              <a:tailEnd/>
            </a:ln>
          </p:spPr>
          <p:txBody>
            <a:bodyPr/>
            <a:lstStyle/>
            <a:p>
              <a:endParaRPr lang="en-US"/>
            </a:p>
          </p:txBody>
        </p:sp>
        <p:sp>
          <p:nvSpPr>
            <p:cNvPr id="21539" name="Freeform 28"/>
            <p:cNvSpPr>
              <a:spLocks/>
            </p:cNvSpPr>
            <p:nvPr/>
          </p:nvSpPr>
          <p:spPr bwMode="auto">
            <a:xfrm rot="562241">
              <a:off x="6434138" y="3055938"/>
              <a:ext cx="477837" cy="428625"/>
            </a:xfrm>
            <a:custGeom>
              <a:avLst/>
              <a:gdLst>
                <a:gd name="T0" fmla="*/ 2147483647 w 178"/>
                <a:gd name="T1" fmla="*/ 2147483647 h 160"/>
                <a:gd name="T2" fmla="*/ 0 w 178"/>
                <a:gd name="T3" fmla="*/ 2147483647 h 160"/>
                <a:gd name="T4" fmla="*/ 2147483647 w 178"/>
                <a:gd name="T5" fmla="*/ 0 h 160"/>
                <a:gd name="T6" fmla="*/ 2147483647 w 178"/>
                <a:gd name="T7" fmla="*/ 2147483647 h 160"/>
                <a:gd name="T8" fmla="*/ 2147483647 w 178"/>
                <a:gd name="T9" fmla="*/ 2147483647 h 160"/>
                <a:gd name="T10" fmla="*/ 2147483647 w 178"/>
                <a:gd name="T11" fmla="*/ 2147483647 h 160"/>
                <a:gd name="T12" fmla="*/ 2147483647 w 178"/>
                <a:gd name="T13" fmla="*/ 2147483647 h 160"/>
                <a:gd name="T14" fmla="*/ 0 60000 65536"/>
                <a:gd name="T15" fmla="*/ 0 60000 65536"/>
                <a:gd name="T16" fmla="*/ 0 60000 65536"/>
                <a:gd name="T17" fmla="*/ 0 60000 65536"/>
                <a:gd name="T18" fmla="*/ 0 60000 65536"/>
                <a:gd name="T19" fmla="*/ 0 60000 65536"/>
                <a:gd name="T20" fmla="*/ 0 60000 65536"/>
                <a:gd name="T21" fmla="*/ 0 w 178"/>
                <a:gd name="T22" fmla="*/ 0 h 160"/>
                <a:gd name="T23" fmla="*/ 178 w 178"/>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 h="160">
                  <a:moveTo>
                    <a:pt x="24" y="160"/>
                  </a:moveTo>
                  <a:lnTo>
                    <a:pt x="0" y="32"/>
                  </a:lnTo>
                  <a:lnTo>
                    <a:pt x="140" y="0"/>
                  </a:lnTo>
                  <a:lnTo>
                    <a:pt x="154" y="4"/>
                  </a:lnTo>
                  <a:lnTo>
                    <a:pt x="176" y="72"/>
                  </a:lnTo>
                  <a:lnTo>
                    <a:pt x="178" y="136"/>
                  </a:lnTo>
                  <a:lnTo>
                    <a:pt x="24" y="160"/>
                  </a:lnTo>
                  <a:close/>
                </a:path>
              </a:pathLst>
            </a:custGeom>
            <a:solidFill>
              <a:srgbClr val="D7AFFF"/>
            </a:solidFill>
            <a:ln w="6350">
              <a:solidFill>
                <a:schemeClr val="tx1"/>
              </a:solidFill>
              <a:round/>
              <a:headEnd/>
              <a:tailEnd/>
            </a:ln>
          </p:spPr>
          <p:txBody>
            <a:bodyPr/>
            <a:lstStyle/>
            <a:p>
              <a:endParaRPr lang="en-US"/>
            </a:p>
          </p:txBody>
        </p:sp>
        <p:sp>
          <p:nvSpPr>
            <p:cNvPr id="21540" name="Freeform 29"/>
            <p:cNvSpPr>
              <a:spLocks/>
            </p:cNvSpPr>
            <p:nvPr/>
          </p:nvSpPr>
          <p:spPr bwMode="auto">
            <a:xfrm rot="562241">
              <a:off x="6492875" y="2687638"/>
              <a:ext cx="487363" cy="449262"/>
            </a:xfrm>
            <a:custGeom>
              <a:avLst/>
              <a:gdLst>
                <a:gd name="T0" fmla="*/ 2147483647 w 182"/>
                <a:gd name="T1" fmla="*/ 2147483647 h 168"/>
                <a:gd name="T2" fmla="*/ 0 w 182"/>
                <a:gd name="T3" fmla="*/ 2147483647 h 168"/>
                <a:gd name="T4" fmla="*/ 2147483647 w 182"/>
                <a:gd name="T5" fmla="*/ 0 h 168"/>
                <a:gd name="T6" fmla="*/ 2147483647 w 182"/>
                <a:gd name="T7" fmla="*/ 2147483647 h 168"/>
                <a:gd name="T8" fmla="*/ 2147483647 w 182"/>
                <a:gd name="T9" fmla="*/ 2147483647 h 168"/>
                <a:gd name="T10" fmla="*/ 2147483647 w 182"/>
                <a:gd name="T11" fmla="*/ 2147483647 h 168"/>
                <a:gd name="T12" fmla="*/ 2147483647 w 182"/>
                <a:gd name="T13" fmla="*/ 2147483647 h 168"/>
                <a:gd name="T14" fmla="*/ 2147483647 w 182"/>
                <a:gd name="T15" fmla="*/ 2147483647 h 168"/>
                <a:gd name="T16" fmla="*/ 2147483647 w 182"/>
                <a:gd name="T17" fmla="*/ 2147483647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168"/>
                <a:gd name="T29" fmla="*/ 182 w 182"/>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168">
                  <a:moveTo>
                    <a:pt x="24" y="168"/>
                  </a:moveTo>
                  <a:lnTo>
                    <a:pt x="0" y="32"/>
                  </a:lnTo>
                  <a:lnTo>
                    <a:pt x="130" y="0"/>
                  </a:lnTo>
                  <a:lnTo>
                    <a:pt x="160" y="30"/>
                  </a:lnTo>
                  <a:lnTo>
                    <a:pt x="182" y="68"/>
                  </a:lnTo>
                  <a:lnTo>
                    <a:pt x="142" y="60"/>
                  </a:lnTo>
                  <a:lnTo>
                    <a:pt x="130" y="92"/>
                  </a:lnTo>
                  <a:lnTo>
                    <a:pt x="164" y="136"/>
                  </a:lnTo>
                  <a:lnTo>
                    <a:pt x="24" y="168"/>
                  </a:lnTo>
                  <a:close/>
                </a:path>
              </a:pathLst>
            </a:custGeom>
            <a:solidFill>
              <a:srgbClr val="D7AFFF"/>
            </a:solidFill>
            <a:ln w="6350">
              <a:solidFill>
                <a:schemeClr val="tx1"/>
              </a:solidFill>
              <a:round/>
              <a:headEnd/>
              <a:tailEnd/>
            </a:ln>
          </p:spPr>
          <p:txBody>
            <a:bodyPr/>
            <a:lstStyle/>
            <a:p>
              <a:endParaRPr lang="en-US"/>
            </a:p>
          </p:txBody>
        </p:sp>
        <p:sp>
          <p:nvSpPr>
            <p:cNvPr id="21541" name="Freeform 30"/>
            <p:cNvSpPr>
              <a:spLocks/>
            </p:cNvSpPr>
            <p:nvPr/>
          </p:nvSpPr>
          <p:spPr bwMode="auto">
            <a:xfrm rot="562241">
              <a:off x="6205538" y="2314575"/>
              <a:ext cx="690562" cy="466725"/>
            </a:xfrm>
            <a:custGeom>
              <a:avLst/>
              <a:gdLst>
                <a:gd name="T0" fmla="*/ 2147483647 w 258"/>
                <a:gd name="T1" fmla="*/ 2147483647 h 174"/>
                <a:gd name="T2" fmla="*/ 2147483647 w 258"/>
                <a:gd name="T3" fmla="*/ 2147483647 h 174"/>
                <a:gd name="T4" fmla="*/ 0 w 258"/>
                <a:gd name="T5" fmla="*/ 0 h 174"/>
                <a:gd name="T6" fmla="*/ 2147483647 w 258"/>
                <a:gd name="T7" fmla="*/ 2147483647 h 174"/>
                <a:gd name="T8" fmla="*/ 2147483647 w 258"/>
                <a:gd name="T9" fmla="*/ 2147483647 h 174"/>
                <a:gd name="T10" fmla="*/ 2147483647 w 258"/>
                <a:gd name="T11" fmla="*/ 2147483647 h 174"/>
                <a:gd name="T12" fmla="*/ 2147483647 w 258"/>
                <a:gd name="T13" fmla="*/ 2147483647 h 174"/>
                <a:gd name="T14" fmla="*/ 2147483647 w 258"/>
                <a:gd name="T15" fmla="*/ 2147483647 h 174"/>
                <a:gd name="T16" fmla="*/ 2147483647 w 258"/>
                <a:gd name="T17" fmla="*/ 2147483647 h 174"/>
                <a:gd name="T18" fmla="*/ 2147483647 w 258"/>
                <a:gd name="T19" fmla="*/ 2147483647 h 174"/>
                <a:gd name="T20" fmla="*/ 2147483647 w 258"/>
                <a:gd name="T21" fmla="*/ 2147483647 h 174"/>
                <a:gd name="T22" fmla="*/ 2147483647 w 258"/>
                <a:gd name="T23" fmla="*/ 2147483647 h 174"/>
                <a:gd name="T24" fmla="*/ 2147483647 w 258"/>
                <a:gd name="T25" fmla="*/ 2147483647 h 174"/>
                <a:gd name="T26" fmla="*/ 2147483647 w 258"/>
                <a:gd name="T27" fmla="*/ 2147483647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174"/>
                <a:gd name="T44" fmla="*/ 258 w 258"/>
                <a:gd name="T45" fmla="*/ 174 h 1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174">
                  <a:moveTo>
                    <a:pt x="128" y="158"/>
                  </a:moveTo>
                  <a:lnTo>
                    <a:pt x="28" y="174"/>
                  </a:lnTo>
                  <a:lnTo>
                    <a:pt x="0" y="0"/>
                  </a:lnTo>
                  <a:lnTo>
                    <a:pt x="24" y="8"/>
                  </a:lnTo>
                  <a:lnTo>
                    <a:pt x="38" y="28"/>
                  </a:lnTo>
                  <a:lnTo>
                    <a:pt x="50" y="42"/>
                  </a:lnTo>
                  <a:lnTo>
                    <a:pt x="56" y="48"/>
                  </a:lnTo>
                  <a:lnTo>
                    <a:pt x="64" y="48"/>
                  </a:lnTo>
                  <a:lnTo>
                    <a:pt x="78" y="46"/>
                  </a:lnTo>
                  <a:lnTo>
                    <a:pt x="98" y="42"/>
                  </a:lnTo>
                  <a:lnTo>
                    <a:pt x="216" y="74"/>
                  </a:lnTo>
                  <a:lnTo>
                    <a:pt x="254" y="102"/>
                  </a:lnTo>
                  <a:lnTo>
                    <a:pt x="258" y="126"/>
                  </a:lnTo>
                  <a:lnTo>
                    <a:pt x="128" y="158"/>
                  </a:lnTo>
                  <a:close/>
                </a:path>
              </a:pathLst>
            </a:custGeom>
            <a:solidFill>
              <a:srgbClr val="D7AFFF"/>
            </a:solidFill>
            <a:ln w="6350">
              <a:solidFill>
                <a:schemeClr val="tx1"/>
              </a:solidFill>
              <a:round/>
              <a:headEnd/>
              <a:tailEnd/>
            </a:ln>
          </p:spPr>
          <p:txBody>
            <a:bodyPr/>
            <a:lstStyle/>
            <a:p>
              <a:endParaRPr lang="en-US"/>
            </a:p>
          </p:txBody>
        </p:sp>
        <p:sp>
          <p:nvSpPr>
            <p:cNvPr id="21542" name="Freeform 31"/>
            <p:cNvSpPr>
              <a:spLocks/>
            </p:cNvSpPr>
            <p:nvPr/>
          </p:nvSpPr>
          <p:spPr bwMode="auto">
            <a:xfrm rot="562241">
              <a:off x="5838825" y="2147888"/>
              <a:ext cx="450850" cy="606425"/>
            </a:xfrm>
            <a:custGeom>
              <a:avLst/>
              <a:gdLst>
                <a:gd name="T0" fmla="*/ 2147483647 w 168"/>
                <a:gd name="T1" fmla="*/ 2147483647 h 226"/>
                <a:gd name="T2" fmla="*/ 2147483647 w 168"/>
                <a:gd name="T3" fmla="*/ 2147483647 h 226"/>
                <a:gd name="T4" fmla="*/ 2147483647 w 168"/>
                <a:gd name="T5" fmla="*/ 2147483647 h 226"/>
                <a:gd name="T6" fmla="*/ 0 w 168"/>
                <a:gd name="T7" fmla="*/ 0 h 226"/>
                <a:gd name="T8" fmla="*/ 2147483647 w 168"/>
                <a:gd name="T9" fmla="*/ 2147483647 h 226"/>
                <a:gd name="T10" fmla="*/ 2147483647 w 168"/>
                <a:gd name="T11" fmla="*/ 2147483647 h 226"/>
                <a:gd name="T12" fmla="*/ 2147483647 w 168"/>
                <a:gd name="T13" fmla="*/ 2147483647 h 226"/>
                <a:gd name="T14" fmla="*/ 2147483647 w 168"/>
                <a:gd name="T15" fmla="*/ 2147483647 h 226"/>
                <a:gd name="T16" fmla="*/ 2147483647 w 168"/>
                <a:gd name="T17" fmla="*/ 2147483647 h 226"/>
                <a:gd name="T18" fmla="*/ 2147483647 w 168"/>
                <a:gd name="T19" fmla="*/ 2147483647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
                <a:gd name="T31" fmla="*/ 0 h 226"/>
                <a:gd name="T32" fmla="*/ 168 w 168"/>
                <a:gd name="T33" fmla="*/ 226 h 2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 h="226">
                  <a:moveTo>
                    <a:pt x="168" y="206"/>
                  </a:moveTo>
                  <a:lnTo>
                    <a:pt x="38" y="226"/>
                  </a:lnTo>
                  <a:lnTo>
                    <a:pt x="30" y="194"/>
                  </a:lnTo>
                  <a:lnTo>
                    <a:pt x="0" y="0"/>
                  </a:lnTo>
                  <a:lnTo>
                    <a:pt x="10" y="2"/>
                  </a:lnTo>
                  <a:lnTo>
                    <a:pt x="80" y="30"/>
                  </a:lnTo>
                  <a:lnTo>
                    <a:pt x="108" y="36"/>
                  </a:lnTo>
                  <a:lnTo>
                    <a:pt x="126" y="22"/>
                  </a:lnTo>
                  <a:lnTo>
                    <a:pt x="140" y="32"/>
                  </a:lnTo>
                  <a:lnTo>
                    <a:pt x="168" y="206"/>
                  </a:lnTo>
                  <a:close/>
                </a:path>
              </a:pathLst>
            </a:custGeom>
            <a:solidFill>
              <a:srgbClr val="D7AFFF"/>
            </a:solidFill>
            <a:ln w="6350">
              <a:solidFill>
                <a:schemeClr val="tx1"/>
              </a:solidFill>
              <a:round/>
              <a:headEnd/>
              <a:tailEnd/>
            </a:ln>
          </p:spPr>
          <p:txBody>
            <a:bodyPr/>
            <a:lstStyle/>
            <a:p>
              <a:endParaRPr lang="en-US"/>
            </a:p>
          </p:txBody>
        </p:sp>
        <p:sp>
          <p:nvSpPr>
            <p:cNvPr id="21543" name="Freeform 32"/>
            <p:cNvSpPr>
              <a:spLocks/>
            </p:cNvSpPr>
            <p:nvPr/>
          </p:nvSpPr>
          <p:spPr bwMode="auto">
            <a:xfrm rot="562241">
              <a:off x="6132513" y="2708275"/>
              <a:ext cx="417512" cy="417513"/>
            </a:xfrm>
            <a:custGeom>
              <a:avLst/>
              <a:gdLst>
                <a:gd name="T0" fmla="*/ 2147483647 w 156"/>
                <a:gd name="T1" fmla="*/ 2147483647 h 156"/>
                <a:gd name="T2" fmla="*/ 2147483647 w 156"/>
                <a:gd name="T3" fmla="*/ 2147483647 h 156"/>
                <a:gd name="T4" fmla="*/ 0 w 156"/>
                <a:gd name="T5" fmla="*/ 2147483647 h 156"/>
                <a:gd name="T6" fmla="*/ 2147483647 w 156"/>
                <a:gd name="T7" fmla="*/ 2147483647 h 156"/>
                <a:gd name="T8" fmla="*/ 2147483647 w 156"/>
                <a:gd name="T9" fmla="*/ 0 h 156"/>
                <a:gd name="T10" fmla="*/ 2147483647 w 156"/>
                <a:gd name="T11" fmla="*/ 2147483647 h 156"/>
                <a:gd name="T12" fmla="*/ 0 60000 65536"/>
                <a:gd name="T13" fmla="*/ 0 60000 65536"/>
                <a:gd name="T14" fmla="*/ 0 60000 65536"/>
                <a:gd name="T15" fmla="*/ 0 60000 65536"/>
                <a:gd name="T16" fmla="*/ 0 60000 65536"/>
                <a:gd name="T17" fmla="*/ 0 60000 65536"/>
                <a:gd name="T18" fmla="*/ 0 w 156"/>
                <a:gd name="T19" fmla="*/ 0 h 156"/>
                <a:gd name="T20" fmla="*/ 156 w 15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6" h="156">
                  <a:moveTo>
                    <a:pt x="156" y="136"/>
                  </a:moveTo>
                  <a:lnTo>
                    <a:pt x="22" y="156"/>
                  </a:lnTo>
                  <a:lnTo>
                    <a:pt x="0" y="20"/>
                  </a:lnTo>
                  <a:lnTo>
                    <a:pt x="32" y="16"/>
                  </a:lnTo>
                  <a:lnTo>
                    <a:pt x="132" y="0"/>
                  </a:lnTo>
                  <a:lnTo>
                    <a:pt x="156" y="136"/>
                  </a:lnTo>
                  <a:close/>
                </a:path>
              </a:pathLst>
            </a:custGeom>
            <a:solidFill>
              <a:srgbClr val="D7AFFF"/>
            </a:solidFill>
            <a:ln w="6350">
              <a:solidFill>
                <a:schemeClr val="tx1"/>
              </a:solidFill>
              <a:round/>
              <a:headEnd/>
              <a:tailEnd/>
            </a:ln>
          </p:spPr>
          <p:txBody>
            <a:bodyPr/>
            <a:lstStyle/>
            <a:p>
              <a:endParaRPr lang="en-US"/>
            </a:p>
          </p:txBody>
        </p:sp>
        <p:sp>
          <p:nvSpPr>
            <p:cNvPr id="21544" name="Freeform 33"/>
            <p:cNvSpPr>
              <a:spLocks/>
            </p:cNvSpPr>
            <p:nvPr/>
          </p:nvSpPr>
          <p:spPr bwMode="auto">
            <a:xfrm rot="562241">
              <a:off x="6067425" y="3076575"/>
              <a:ext cx="423863" cy="419100"/>
            </a:xfrm>
            <a:custGeom>
              <a:avLst/>
              <a:gdLst>
                <a:gd name="T0" fmla="*/ 2147483647 w 158"/>
                <a:gd name="T1" fmla="*/ 2147483647 h 156"/>
                <a:gd name="T2" fmla="*/ 2147483647 w 158"/>
                <a:gd name="T3" fmla="*/ 2147483647 h 156"/>
                <a:gd name="T4" fmla="*/ 0 w 158"/>
                <a:gd name="T5" fmla="*/ 2147483647 h 156"/>
                <a:gd name="T6" fmla="*/ 2147483647 w 158"/>
                <a:gd name="T7" fmla="*/ 0 h 156"/>
                <a:gd name="T8" fmla="*/ 2147483647 w 158"/>
                <a:gd name="T9" fmla="*/ 2147483647 h 156"/>
                <a:gd name="T10" fmla="*/ 0 60000 65536"/>
                <a:gd name="T11" fmla="*/ 0 60000 65536"/>
                <a:gd name="T12" fmla="*/ 0 60000 65536"/>
                <a:gd name="T13" fmla="*/ 0 60000 65536"/>
                <a:gd name="T14" fmla="*/ 0 60000 65536"/>
                <a:gd name="T15" fmla="*/ 0 w 158"/>
                <a:gd name="T16" fmla="*/ 0 h 156"/>
                <a:gd name="T17" fmla="*/ 158 w 158"/>
                <a:gd name="T18" fmla="*/ 156 h 156"/>
              </a:gdLst>
              <a:ahLst/>
              <a:cxnLst>
                <a:cxn ang="T10">
                  <a:pos x="T0" y="T1"/>
                </a:cxn>
                <a:cxn ang="T11">
                  <a:pos x="T2" y="T3"/>
                </a:cxn>
                <a:cxn ang="T12">
                  <a:pos x="T4" y="T5"/>
                </a:cxn>
                <a:cxn ang="T13">
                  <a:pos x="T6" y="T7"/>
                </a:cxn>
                <a:cxn ang="T14">
                  <a:pos x="T8" y="T9"/>
                </a:cxn>
              </a:cxnLst>
              <a:rect l="T15" t="T16" r="T17" b="T18"/>
              <a:pathLst>
                <a:path w="158" h="156">
                  <a:moveTo>
                    <a:pt x="158" y="128"/>
                  </a:moveTo>
                  <a:lnTo>
                    <a:pt x="24" y="156"/>
                  </a:lnTo>
                  <a:lnTo>
                    <a:pt x="0" y="20"/>
                  </a:lnTo>
                  <a:lnTo>
                    <a:pt x="134" y="0"/>
                  </a:lnTo>
                  <a:lnTo>
                    <a:pt x="158" y="128"/>
                  </a:lnTo>
                  <a:close/>
                </a:path>
              </a:pathLst>
            </a:custGeom>
            <a:solidFill>
              <a:srgbClr val="D7AFFF"/>
            </a:solidFill>
            <a:ln w="6350">
              <a:solidFill>
                <a:schemeClr val="tx1"/>
              </a:solidFill>
              <a:round/>
              <a:headEnd/>
              <a:tailEnd/>
            </a:ln>
          </p:spPr>
          <p:txBody>
            <a:bodyPr/>
            <a:lstStyle/>
            <a:p>
              <a:endParaRPr lang="en-US"/>
            </a:p>
          </p:txBody>
        </p:sp>
        <p:sp>
          <p:nvSpPr>
            <p:cNvPr id="21545" name="Freeform 34"/>
            <p:cNvSpPr>
              <a:spLocks/>
            </p:cNvSpPr>
            <p:nvPr/>
          </p:nvSpPr>
          <p:spPr bwMode="auto">
            <a:xfrm rot="562241">
              <a:off x="6075363" y="3425825"/>
              <a:ext cx="411162" cy="419100"/>
            </a:xfrm>
            <a:custGeom>
              <a:avLst/>
              <a:gdLst>
                <a:gd name="T0" fmla="*/ 2147483647 w 154"/>
                <a:gd name="T1" fmla="*/ 2147483647 h 156"/>
                <a:gd name="T2" fmla="*/ 2147483647 w 154"/>
                <a:gd name="T3" fmla="*/ 2147483647 h 156"/>
                <a:gd name="T4" fmla="*/ 2147483647 w 154"/>
                <a:gd name="T5" fmla="*/ 2147483647 h 156"/>
                <a:gd name="T6" fmla="*/ 0 w 154"/>
                <a:gd name="T7" fmla="*/ 2147483647 h 156"/>
                <a:gd name="T8" fmla="*/ 2147483647 w 154"/>
                <a:gd name="T9" fmla="*/ 0 h 156"/>
                <a:gd name="T10" fmla="*/ 2147483647 w 154"/>
                <a:gd name="T11" fmla="*/ 2147483647 h 156"/>
                <a:gd name="T12" fmla="*/ 0 60000 65536"/>
                <a:gd name="T13" fmla="*/ 0 60000 65536"/>
                <a:gd name="T14" fmla="*/ 0 60000 65536"/>
                <a:gd name="T15" fmla="*/ 0 60000 65536"/>
                <a:gd name="T16" fmla="*/ 0 60000 65536"/>
                <a:gd name="T17" fmla="*/ 0 60000 65536"/>
                <a:gd name="T18" fmla="*/ 0 w 154"/>
                <a:gd name="T19" fmla="*/ 0 h 156"/>
                <a:gd name="T20" fmla="*/ 154 w 15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4" h="156">
                  <a:moveTo>
                    <a:pt x="154" y="134"/>
                  </a:moveTo>
                  <a:lnTo>
                    <a:pt x="80" y="146"/>
                  </a:lnTo>
                  <a:lnTo>
                    <a:pt x="24" y="156"/>
                  </a:lnTo>
                  <a:lnTo>
                    <a:pt x="0" y="28"/>
                  </a:lnTo>
                  <a:lnTo>
                    <a:pt x="134" y="0"/>
                  </a:lnTo>
                  <a:lnTo>
                    <a:pt x="154" y="134"/>
                  </a:lnTo>
                  <a:close/>
                </a:path>
              </a:pathLst>
            </a:custGeom>
            <a:solidFill>
              <a:srgbClr val="D7AFFF"/>
            </a:solidFill>
            <a:ln w="6350">
              <a:solidFill>
                <a:schemeClr val="tx1"/>
              </a:solidFill>
              <a:round/>
              <a:headEnd/>
              <a:tailEnd/>
            </a:ln>
          </p:spPr>
          <p:txBody>
            <a:bodyPr/>
            <a:lstStyle/>
            <a:p>
              <a:endParaRPr lang="en-US"/>
            </a:p>
          </p:txBody>
        </p:sp>
        <p:sp>
          <p:nvSpPr>
            <p:cNvPr id="21546" name="Freeform 35"/>
            <p:cNvSpPr>
              <a:spLocks/>
            </p:cNvSpPr>
            <p:nvPr/>
          </p:nvSpPr>
          <p:spPr bwMode="auto">
            <a:xfrm rot="562241">
              <a:off x="5618163" y="2098675"/>
              <a:ext cx="311150" cy="552450"/>
            </a:xfrm>
            <a:custGeom>
              <a:avLst/>
              <a:gdLst>
                <a:gd name="T0" fmla="*/ 2147483647 w 116"/>
                <a:gd name="T1" fmla="*/ 2147483647 h 206"/>
                <a:gd name="T2" fmla="*/ 2147483647 w 116"/>
                <a:gd name="T3" fmla="*/ 2147483647 h 206"/>
                <a:gd name="T4" fmla="*/ 2147483647 w 116"/>
                <a:gd name="T5" fmla="*/ 2147483647 h 206"/>
                <a:gd name="T6" fmla="*/ 2147483647 w 116"/>
                <a:gd name="T7" fmla="*/ 2147483647 h 206"/>
                <a:gd name="T8" fmla="*/ 2147483647 w 116"/>
                <a:gd name="T9" fmla="*/ 2147483647 h 206"/>
                <a:gd name="T10" fmla="*/ 2147483647 w 116"/>
                <a:gd name="T11" fmla="*/ 2147483647 h 206"/>
                <a:gd name="T12" fmla="*/ 2147483647 w 116"/>
                <a:gd name="T13" fmla="*/ 2147483647 h 206"/>
                <a:gd name="T14" fmla="*/ 2147483647 w 116"/>
                <a:gd name="T15" fmla="*/ 2147483647 h 206"/>
                <a:gd name="T16" fmla="*/ 0 w 116"/>
                <a:gd name="T17" fmla="*/ 2147483647 h 206"/>
                <a:gd name="T18" fmla="*/ 2147483647 w 116"/>
                <a:gd name="T19" fmla="*/ 2147483647 h 206"/>
                <a:gd name="T20" fmla="*/ 2147483647 w 116"/>
                <a:gd name="T21" fmla="*/ 2147483647 h 206"/>
                <a:gd name="T22" fmla="*/ 2147483647 w 116"/>
                <a:gd name="T23" fmla="*/ 2147483647 h 206"/>
                <a:gd name="T24" fmla="*/ 2147483647 w 116"/>
                <a:gd name="T25" fmla="*/ 2147483647 h 206"/>
                <a:gd name="T26" fmla="*/ 2147483647 w 116"/>
                <a:gd name="T27" fmla="*/ 0 h 206"/>
                <a:gd name="T28" fmla="*/ 2147483647 w 116"/>
                <a:gd name="T29" fmla="*/ 2147483647 h 2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206"/>
                <a:gd name="T47" fmla="*/ 116 w 116"/>
                <a:gd name="T48" fmla="*/ 206 h 2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206">
                  <a:moveTo>
                    <a:pt x="116" y="194"/>
                  </a:moveTo>
                  <a:lnTo>
                    <a:pt x="40" y="206"/>
                  </a:lnTo>
                  <a:lnTo>
                    <a:pt x="36" y="192"/>
                  </a:lnTo>
                  <a:lnTo>
                    <a:pt x="14" y="190"/>
                  </a:lnTo>
                  <a:lnTo>
                    <a:pt x="12" y="172"/>
                  </a:lnTo>
                  <a:lnTo>
                    <a:pt x="60" y="166"/>
                  </a:lnTo>
                  <a:lnTo>
                    <a:pt x="40" y="152"/>
                  </a:lnTo>
                  <a:lnTo>
                    <a:pt x="8" y="130"/>
                  </a:lnTo>
                  <a:lnTo>
                    <a:pt x="0" y="86"/>
                  </a:lnTo>
                  <a:lnTo>
                    <a:pt x="34" y="44"/>
                  </a:lnTo>
                  <a:lnTo>
                    <a:pt x="24" y="22"/>
                  </a:lnTo>
                  <a:lnTo>
                    <a:pt x="68" y="18"/>
                  </a:lnTo>
                  <a:lnTo>
                    <a:pt x="76" y="2"/>
                  </a:lnTo>
                  <a:lnTo>
                    <a:pt x="86" y="0"/>
                  </a:lnTo>
                  <a:lnTo>
                    <a:pt x="116" y="194"/>
                  </a:lnTo>
                  <a:close/>
                </a:path>
              </a:pathLst>
            </a:custGeom>
            <a:solidFill>
              <a:srgbClr val="D7AFFF"/>
            </a:solidFill>
            <a:ln w="6350">
              <a:solidFill>
                <a:schemeClr val="tx1"/>
              </a:solidFill>
              <a:round/>
              <a:headEnd/>
              <a:tailEnd/>
            </a:ln>
          </p:spPr>
          <p:txBody>
            <a:bodyPr/>
            <a:lstStyle/>
            <a:p>
              <a:endParaRPr lang="en-US"/>
            </a:p>
          </p:txBody>
        </p:sp>
        <p:sp>
          <p:nvSpPr>
            <p:cNvPr id="21547" name="Freeform 36"/>
            <p:cNvSpPr>
              <a:spLocks/>
            </p:cNvSpPr>
            <p:nvPr/>
          </p:nvSpPr>
          <p:spPr bwMode="auto">
            <a:xfrm rot="562241">
              <a:off x="5416550" y="2546350"/>
              <a:ext cx="492125" cy="274638"/>
            </a:xfrm>
            <a:custGeom>
              <a:avLst/>
              <a:gdLst>
                <a:gd name="T0" fmla="*/ 2147483647 w 184"/>
                <a:gd name="T1" fmla="*/ 2147483647 h 102"/>
                <a:gd name="T2" fmla="*/ 2147483647 w 184"/>
                <a:gd name="T3" fmla="*/ 2147483647 h 102"/>
                <a:gd name="T4" fmla="*/ 2147483647 w 184"/>
                <a:gd name="T5" fmla="*/ 2147483647 h 102"/>
                <a:gd name="T6" fmla="*/ 2147483647 w 184"/>
                <a:gd name="T7" fmla="*/ 2147483647 h 102"/>
                <a:gd name="T8" fmla="*/ 0 w 184"/>
                <a:gd name="T9" fmla="*/ 2147483647 h 102"/>
                <a:gd name="T10" fmla="*/ 2147483647 w 184"/>
                <a:gd name="T11" fmla="*/ 2147483647 h 102"/>
                <a:gd name="T12" fmla="*/ 2147483647 w 184"/>
                <a:gd name="T13" fmla="*/ 2147483647 h 102"/>
                <a:gd name="T14" fmla="*/ 2147483647 w 184"/>
                <a:gd name="T15" fmla="*/ 2147483647 h 102"/>
                <a:gd name="T16" fmla="*/ 2147483647 w 184"/>
                <a:gd name="T17" fmla="*/ 0 h 102"/>
                <a:gd name="T18" fmla="*/ 2147483647 w 184"/>
                <a:gd name="T19" fmla="*/ 2147483647 h 102"/>
                <a:gd name="T20" fmla="*/ 2147483647 w 184"/>
                <a:gd name="T21" fmla="*/ 2147483647 h 102"/>
                <a:gd name="T22" fmla="*/ 2147483647 w 184"/>
                <a:gd name="T23" fmla="*/ 2147483647 h 102"/>
                <a:gd name="T24" fmla="*/ 2147483647 w 184"/>
                <a:gd name="T25" fmla="*/ 2147483647 h 102"/>
                <a:gd name="T26" fmla="*/ 2147483647 w 184"/>
                <a:gd name="T27" fmla="*/ 2147483647 h 102"/>
                <a:gd name="T28" fmla="*/ 2147483647 w 184"/>
                <a:gd name="T29" fmla="*/ 2147483647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102"/>
                <a:gd name="T47" fmla="*/ 184 w 184"/>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102">
                  <a:moveTo>
                    <a:pt x="184" y="88"/>
                  </a:moveTo>
                  <a:lnTo>
                    <a:pt x="152" y="94"/>
                  </a:lnTo>
                  <a:lnTo>
                    <a:pt x="52" y="102"/>
                  </a:lnTo>
                  <a:lnTo>
                    <a:pt x="44" y="70"/>
                  </a:lnTo>
                  <a:lnTo>
                    <a:pt x="0" y="76"/>
                  </a:lnTo>
                  <a:lnTo>
                    <a:pt x="4" y="50"/>
                  </a:lnTo>
                  <a:lnTo>
                    <a:pt x="24" y="38"/>
                  </a:lnTo>
                  <a:lnTo>
                    <a:pt x="56" y="2"/>
                  </a:lnTo>
                  <a:lnTo>
                    <a:pt x="68" y="0"/>
                  </a:lnTo>
                  <a:lnTo>
                    <a:pt x="70" y="18"/>
                  </a:lnTo>
                  <a:lnTo>
                    <a:pt x="92" y="20"/>
                  </a:lnTo>
                  <a:lnTo>
                    <a:pt x="96" y="34"/>
                  </a:lnTo>
                  <a:lnTo>
                    <a:pt x="172" y="22"/>
                  </a:lnTo>
                  <a:lnTo>
                    <a:pt x="180" y="54"/>
                  </a:lnTo>
                  <a:lnTo>
                    <a:pt x="184" y="88"/>
                  </a:lnTo>
                  <a:close/>
                </a:path>
              </a:pathLst>
            </a:custGeom>
            <a:solidFill>
              <a:srgbClr val="D7AFFF"/>
            </a:solidFill>
            <a:ln w="6350">
              <a:solidFill>
                <a:schemeClr val="tx1"/>
              </a:solidFill>
              <a:round/>
              <a:headEnd/>
              <a:tailEnd/>
            </a:ln>
          </p:spPr>
          <p:txBody>
            <a:bodyPr/>
            <a:lstStyle/>
            <a:p>
              <a:endParaRPr lang="en-US"/>
            </a:p>
          </p:txBody>
        </p:sp>
        <p:sp>
          <p:nvSpPr>
            <p:cNvPr id="21548" name="Freeform 37"/>
            <p:cNvSpPr>
              <a:spLocks/>
            </p:cNvSpPr>
            <p:nvPr/>
          </p:nvSpPr>
          <p:spPr bwMode="auto">
            <a:xfrm rot="562241">
              <a:off x="5791200" y="2705100"/>
              <a:ext cx="396875" cy="406400"/>
            </a:xfrm>
            <a:custGeom>
              <a:avLst/>
              <a:gdLst>
                <a:gd name="T0" fmla="*/ 2147483647 w 148"/>
                <a:gd name="T1" fmla="*/ 2147483647 h 152"/>
                <a:gd name="T2" fmla="*/ 2147483647 w 148"/>
                <a:gd name="T3" fmla="*/ 2147483647 h 152"/>
                <a:gd name="T4" fmla="*/ 0 w 148"/>
                <a:gd name="T5" fmla="*/ 2147483647 h 152"/>
                <a:gd name="T6" fmla="*/ 2147483647 w 148"/>
                <a:gd name="T7" fmla="*/ 2147483647 h 152"/>
                <a:gd name="T8" fmla="*/ 2147483647 w 148"/>
                <a:gd name="T9" fmla="*/ 2147483647 h 152"/>
                <a:gd name="T10" fmla="*/ 2147483647 w 148"/>
                <a:gd name="T11" fmla="*/ 0 h 152"/>
                <a:gd name="T12" fmla="*/ 2147483647 w 148"/>
                <a:gd name="T13" fmla="*/ 2147483647 h 152"/>
                <a:gd name="T14" fmla="*/ 0 60000 65536"/>
                <a:gd name="T15" fmla="*/ 0 60000 65536"/>
                <a:gd name="T16" fmla="*/ 0 60000 65536"/>
                <a:gd name="T17" fmla="*/ 0 60000 65536"/>
                <a:gd name="T18" fmla="*/ 0 60000 65536"/>
                <a:gd name="T19" fmla="*/ 0 60000 65536"/>
                <a:gd name="T20" fmla="*/ 0 60000 65536"/>
                <a:gd name="T21" fmla="*/ 0 w 148"/>
                <a:gd name="T22" fmla="*/ 0 h 152"/>
                <a:gd name="T23" fmla="*/ 148 w 148"/>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52">
                  <a:moveTo>
                    <a:pt x="148" y="136"/>
                  </a:moveTo>
                  <a:lnTo>
                    <a:pt x="14" y="152"/>
                  </a:lnTo>
                  <a:lnTo>
                    <a:pt x="0" y="56"/>
                  </a:lnTo>
                  <a:lnTo>
                    <a:pt x="32" y="50"/>
                  </a:lnTo>
                  <a:lnTo>
                    <a:pt x="28" y="16"/>
                  </a:lnTo>
                  <a:lnTo>
                    <a:pt x="126" y="0"/>
                  </a:lnTo>
                  <a:lnTo>
                    <a:pt x="148" y="136"/>
                  </a:lnTo>
                  <a:close/>
                </a:path>
              </a:pathLst>
            </a:custGeom>
            <a:solidFill>
              <a:srgbClr val="D7AFFF"/>
            </a:solidFill>
            <a:ln w="6350">
              <a:solidFill>
                <a:schemeClr val="tx1"/>
              </a:solidFill>
              <a:round/>
              <a:headEnd/>
              <a:tailEnd/>
            </a:ln>
          </p:spPr>
          <p:txBody>
            <a:bodyPr/>
            <a:lstStyle/>
            <a:p>
              <a:endParaRPr lang="en-US"/>
            </a:p>
          </p:txBody>
        </p:sp>
        <p:sp>
          <p:nvSpPr>
            <p:cNvPr id="21549" name="Freeform 38"/>
            <p:cNvSpPr>
              <a:spLocks/>
            </p:cNvSpPr>
            <p:nvPr/>
          </p:nvSpPr>
          <p:spPr bwMode="auto">
            <a:xfrm rot="562241">
              <a:off x="5372100" y="2727325"/>
              <a:ext cx="444500" cy="449263"/>
            </a:xfrm>
            <a:custGeom>
              <a:avLst/>
              <a:gdLst>
                <a:gd name="T0" fmla="*/ 2147483647 w 166"/>
                <a:gd name="T1" fmla="*/ 2147483647 h 168"/>
                <a:gd name="T2" fmla="*/ 2147483647 w 166"/>
                <a:gd name="T3" fmla="*/ 2147483647 h 168"/>
                <a:gd name="T4" fmla="*/ 2147483647 w 166"/>
                <a:gd name="T5" fmla="*/ 2147483647 h 168"/>
                <a:gd name="T6" fmla="*/ 2147483647 w 166"/>
                <a:gd name="T7" fmla="*/ 2147483647 h 168"/>
                <a:gd name="T8" fmla="*/ 2147483647 w 166"/>
                <a:gd name="T9" fmla="*/ 2147483647 h 168"/>
                <a:gd name="T10" fmla="*/ 2147483647 w 166"/>
                <a:gd name="T11" fmla="*/ 2147483647 h 168"/>
                <a:gd name="T12" fmla="*/ 2147483647 w 166"/>
                <a:gd name="T13" fmla="*/ 2147483647 h 168"/>
                <a:gd name="T14" fmla="*/ 2147483647 w 166"/>
                <a:gd name="T15" fmla="*/ 2147483647 h 168"/>
                <a:gd name="T16" fmla="*/ 2147483647 w 166"/>
                <a:gd name="T17" fmla="*/ 2147483647 h 168"/>
                <a:gd name="T18" fmla="*/ 2147483647 w 166"/>
                <a:gd name="T19" fmla="*/ 2147483647 h 168"/>
                <a:gd name="T20" fmla="*/ 2147483647 w 166"/>
                <a:gd name="T21" fmla="*/ 2147483647 h 168"/>
                <a:gd name="T22" fmla="*/ 0 w 166"/>
                <a:gd name="T23" fmla="*/ 2147483647 h 168"/>
                <a:gd name="T24" fmla="*/ 2147483647 w 166"/>
                <a:gd name="T25" fmla="*/ 0 h 168"/>
                <a:gd name="T26" fmla="*/ 2147483647 w 166"/>
                <a:gd name="T27" fmla="*/ 2147483647 h 168"/>
                <a:gd name="T28" fmla="*/ 2147483647 w 166"/>
                <a:gd name="T29" fmla="*/ 2147483647 h 168"/>
                <a:gd name="T30" fmla="*/ 2147483647 w 166"/>
                <a:gd name="T31" fmla="*/ 2147483647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168"/>
                <a:gd name="T50" fmla="*/ 166 w 166"/>
                <a:gd name="T51" fmla="*/ 168 h 1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168">
                  <a:moveTo>
                    <a:pt x="166" y="120"/>
                  </a:moveTo>
                  <a:lnTo>
                    <a:pt x="50" y="140"/>
                  </a:lnTo>
                  <a:lnTo>
                    <a:pt x="40" y="148"/>
                  </a:lnTo>
                  <a:lnTo>
                    <a:pt x="50" y="160"/>
                  </a:lnTo>
                  <a:lnTo>
                    <a:pt x="44" y="168"/>
                  </a:lnTo>
                  <a:lnTo>
                    <a:pt x="32" y="156"/>
                  </a:lnTo>
                  <a:lnTo>
                    <a:pt x="20" y="162"/>
                  </a:lnTo>
                  <a:lnTo>
                    <a:pt x="20" y="144"/>
                  </a:lnTo>
                  <a:lnTo>
                    <a:pt x="12" y="144"/>
                  </a:lnTo>
                  <a:lnTo>
                    <a:pt x="12" y="120"/>
                  </a:lnTo>
                  <a:lnTo>
                    <a:pt x="16" y="64"/>
                  </a:lnTo>
                  <a:lnTo>
                    <a:pt x="0" y="6"/>
                  </a:lnTo>
                  <a:lnTo>
                    <a:pt x="44" y="0"/>
                  </a:lnTo>
                  <a:lnTo>
                    <a:pt x="52" y="32"/>
                  </a:lnTo>
                  <a:lnTo>
                    <a:pt x="152" y="24"/>
                  </a:lnTo>
                  <a:lnTo>
                    <a:pt x="166" y="120"/>
                  </a:lnTo>
                  <a:close/>
                </a:path>
              </a:pathLst>
            </a:custGeom>
            <a:solidFill>
              <a:srgbClr val="B0E812"/>
            </a:solidFill>
            <a:ln w="6350">
              <a:solidFill>
                <a:schemeClr val="tx1"/>
              </a:solidFill>
              <a:round/>
              <a:headEnd/>
              <a:tailEnd/>
            </a:ln>
          </p:spPr>
          <p:txBody>
            <a:bodyPr/>
            <a:lstStyle/>
            <a:p>
              <a:endParaRPr lang="en-US"/>
            </a:p>
          </p:txBody>
        </p:sp>
        <p:sp>
          <p:nvSpPr>
            <p:cNvPr id="21550" name="Freeform 39"/>
            <p:cNvSpPr>
              <a:spLocks/>
            </p:cNvSpPr>
            <p:nvPr/>
          </p:nvSpPr>
          <p:spPr bwMode="auto">
            <a:xfrm rot="562241">
              <a:off x="5705475" y="3071813"/>
              <a:ext cx="423863" cy="407987"/>
            </a:xfrm>
            <a:custGeom>
              <a:avLst/>
              <a:gdLst>
                <a:gd name="T0" fmla="*/ 2147483647 w 158"/>
                <a:gd name="T1" fmla="*/ 2147483647 h 152"/>
                <a:gd name="T2" fmla="*/ 2147483647 w 158"/>
                <a:gd name="T3" fmla="*/ 2147483647 h 152"/>
                <a:gd name="T4" fmla="*/ 0 w 158"/>
                <a:gd name="T5" fmla="*/ 2147483647 h 152"/>
                <a:gd name="T6" fmla="*/ 2147483647 w 158"/>
                <a:gd name="T7" fmla="*/ 0 h 152"/>
                <a:gd name="T8" fmla="*/ 2147483647 w 158"/>
                <a:gd name="T9" fmla="*/ 2147483647 h 152"/>
                <a:gd name="T10" fmla="*/ 0 60000 65536"/>
                <a:gd name="T11" fmla="*/ 0 60000 65536"/>
                <a:gd name="T12" fmla="*/ 0 60000 65536"/>
                <a:gd name="T13" fmla="*/ 0 60000 65536"/>
                <a:gd name="T14" fmla="*/ 0 60000 65536"/>
                <a:gd name="T15" fmla="*/ 0 w 158"/>
                <a:gd name="T16" fmla="*/ 0 h 152"/>
                <a:gd name="T17" fmla="*/ 158 w 158"/>
                <a:gd name="T18" fmla="*/ 152 h 152"/>
              </a:gdLst>
              <a:ahLst/>
              <a:cxnLst>
                <a:cxn ang="T10">
                  <a:pos x="T0" y="T1"/>
                </a:cxn>
                <a:cxn ang="T11">
                  <a:pos x="T2" y="T3"/>
                </a:cxn>
                <a:cxn ang="T12">
                  <a:pos x="T4" y="T5"/>
                </a:cxn>
                <a:cxn ang="T13">
                  <a:pos x="T6" y="T7"/>
                </a:cxn>
                <a:cxn ang="T14">
                  <a:pos x="T8" y="T9"/>
                </a:cxn>
              </a:cxnLst>
              <a:rect l="T15" t="T16" r="T17" b="T18"/>
              <a:pathLst>
                <a:path w="158" h="152">
                  <a:moveTo>
                    <a:pt x="158" y="136"/>
                  </a:moveTo>
                  <a:lnTo>
                    <a:pt x="22" y="152"/>
                  </a:lnTo>
                  <a:lnTo>
                    <a:pt x="0" y="16"/>
                  </a:lnTo>
                  <a:lnTo>
                    <a:pt x="134" y="0"/>
                  </a:lnTo>
                  <a:lnTo>
                    <a:pt x="158" y="136"/>
                  </a:lnTo>
                  <a:close/>
                </a:path>
              </a:pathLst>
            </a:custGeom>
            <a:solidFill>
              <a:srgbClr val="D7AFFF"/>
            </a:solidFill>
            <a:ln w="6350">
              <a:solidFill>
                <a:schemeClr val="tx1"/>
              </a:solidFill>
              <a:round/>
              <a:headEnd/>
              <a:tailEnd/>
            </a:ln>
          </p:spPr>
          <p:txBody>
            <a:bodyPr/>
            <a:lstStyle/>
            <a:p>
              <a:endParaRPr lang="en-US"/>
            </a:p>
          </p:txBody>
        </p:sp>
        <p:sp>
          <p:nvSpPr>
            <p:cNvPr id="21551" name="Freeform 40"/>
            <p:cNvSpPr>
              <a:spLocks/>
            </p:cNvSpPr>
            <p:nvPr/>
          </p:nvSpPr>
          <p:spPr bwMode="auto">
            <a:xfrm rot="562241">
              <a:off x="5703888" y="3441700"/>
              <a:ext cx="428625" cy="401638"/>
            </a:xfrm>
            <a:custGeom>
              <a:avLst/>
              <a:gdLst>
                <a:gd name="T0" fmla="*/ 2147483647 w 160"/>
                <a:gd name="T1" fmla="*/ 2147483647 h 150"/>
                <a:gd name="T2" fmla="*/ 2147483647 w 160"/>
                <a:gd name="T3" fmla="*/ 2147483647 h 150"/>
                <a:gd name="T4" fmla="*/ 2147483647 w 160"/>
                <a:gd name="T5" fmla="*/ 2147483647 h 150"/>
                <a:gd name="T6" fmla="*/ 0 w 160"/>
                <a:gd name="T7" fmla="*/ 2147483647 h 150"/>
                <a:gd name="T8" fmla="*/ 2147483647 w 160"/>
                <a:gd name="T9" fmla="*/ 0 h 150"/>
                <a:gd name="T10" fmla="*/ 2147483647 w 160"/>
                <a:gd name="T11" fmla="*/ 2147483647 h 150"/>
                <a:gd name="T12" fmla="*/ 0 60000 65536"/>
                <a:gd name="T13" fmla="*/ 0 60000 65536"/>
                <a:gd name="T14" fmla="*/ 0 60000 65536"/>
                <a:gd name="T15" fmla="*/ 0 60000 65536"/>
                <a:gd name="T16" fmla="*/ 0 60000 65536"/>
                <a:gd name="T17" fmla="*/ 0 60000 65536"/>
                <a:gd name="T18" fmla="*/ 0 w 160"/>
                <a:gd name="T19" fmla="*/ 0 h 150"/>
                <a:gd name="T20" fmla="*/ 160 w 160"/>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160" h="150">
                  <a:moveTo>
                    <a:pt x="160" y="128"/>
                  </a:moveTo>
                  <a:lnTo>
                    <a:pt x="92" y="140"/>
                  </a:lnTo>
                  <a:lnTo>
                    <a:pt x="20" y="150"/>
                  </a:lnTo>
                  <a:lnTo>
                    <a:pt x="0" y="16"/>
                  </a:lnTo>
                  <a:lnTo>
                    <a:pt x="136" y="0"/>
                  </a:lnTo>
                  <a:lnTo>
                    <a:pt x="160" y="128"/>
                  </a:lnTo>
                  <a:close/>
                </a:path>
              </a:pathLst>
            </a:custGeom>
            <a:solidFill>
              <a:srgbClr val="D7AFFF"/>
            </a:solidFill>
            <a:ln w="6350">
              <a:solidFill>
                <a:schemeClr val="tx1"/>
              </a:solidFill>
              <a:round/>
              <a:headEnd/>
              <a:tailEnd/>
            </a:ln>
          </p:spPr>
          <p:txBody>
            <a:bodyPr/>
            <a:lstStyle/>
            <a:p>
              <a:endParaRPr lang="en-US"/>
            </a:p>
          </p:txBody>
        </p:sp>
        <p:sp>
          <p:nvSpPr>
            <p:cNvPr id="21552" name="Freeform 41"/>
            <p:cNvSpPr>
              <a:spLocks/>
            </p:cNvSpPr>
            <p:nvPr/>
          </p:nvSpPr>
          <p:spPr bwMode="auto">
            <a:xfrm rot="562241">
              <a:off x="5364163" y="3057525"/>
              <a:ext cx="396875" cy="417513"/>
            </a:xfrm>
            <a:custGeom>
              <a:avLst/>
              <a:gdLst>
                <a:gd name="T0" fmla="*/ 2147483647 w 148"/>
                <a:gd name="T1" fmla="*/ 2147483647 h 156"/>
                <a:gd name="T2" fmla="*/ 2147483647 w 148"/>
                <a:gd name="T3" fmla="*/ 2147483647 h 156"/>
                <a:gd name="T4" fmla="*/ 2147483647 w 148"/>
                <a:gd name="T5" fmla="*/ 2147483647 h 156"/>
                <a:gd name="T6" fmla="*/ 2147483647 w 148"/>
                <a:gd name="T7" fmla="*/ 2147483647 h 156"/>
                <a:gd name="T8" fmla="*/ 0 w 148"/>
                <a:gd name="T9" fmla="*/ 2147483647 h 156"/>
                <a:gd name="T10" fmla="*/ 2147483647 w 148"/>
                <a:gd name="T11" fmla="*/ 2147483647 h 156"/>
                <a:gd name="T12" fmla="*/ 2147483647 w 148"/>
                <a:gd name="T13" fmla="*/ 0 h 156"/>
                <a:gd name="T14" fmla="*/ 2147483647 w 148"/>
                <a:gd name="T15" fmla="*/ 2147483647 h 156"/>
                <a:gd name="T16" fmla="*/ 0 60000 65536"/>
                <a:gd name="T17" fmla="*/ 0 60000 65536"/>
                <a:gd name="T18" fmla="*/ 0 60000 65536"/>
                <a:gd name="T19" fmla="*/ 0 60000 65536"/>
                <a:gd name="T20" fmla="*/ 0 60000 65536"/>
                <a:gd name="T21" fmla="*/ 0 60000 65536"/>
                <a:gd name="T22" fmla="*/ 0 60000 65536"/>
                <a:gd name="T23" fmla="*/ 0 60000 65536"/>
                <a:gd name="T24" fmla="*/ 0 w 148"/>
                <a:gd name="T25" fmla="*/ 0 h 156"/>
                <a:gd name="T26" fmla="*/ 148 w 148"/>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 h="156">
                  <a:moveTo>
                    <a:pt x="148" y="136"/>
                  </a:moveTo>
                  <a:lnTo>
                    <a:pt x="20" y="156"/>
                  </a:lnTo>
                  <a:lnTo>
                    <a:pt x="4" y="48"/>
                  </a:lnTo>
                  <a:lnTo>
                    <a:pt x="10" y="40"/>
                  </a:lnTo>
                  <a:lnTo>
                    <a:pt x="0" y="28"/>
                  </a:lnTo>
                  <a:lnTo>
                    <a:pt x="10" y="20"/>
                  </a:lnTo>
                  <a:lnTo>
                    <a:pt x="126" y="0"/>
                  </a:lnTo>
                  <a:lnTo>
                    <a:pt x="148" y="136"/>
                  </a:lnTo>
                  <a:close/>
                </a:path>
              </a:pathLst>
            </a:custGeom>
            <a:solidFill>
              <a:srgbClr val="B0E812"/>
            </a:solidFill>
            <a:ln w="6350">
              <a:solidFill>
                <a:schemeClr val="tx1"/>
              </a:solidFill>
              <a:round/>
              <a:headEnd/>
              <a:tailEnd/>
            </a:ln>
          </p:spPr>
          <p:txBody>
            <a:bodyPr/>
            <a:lstStyle/>
            <a:p>
              <a:endParaRPr lang="en-US"/>
            </a:p>
          </p:txBody>
        </p:sp>
        <p:sp>
          <p:nvSpPr>
            <p:cNvPr id="21553" name="Freeform 42"/>
            <p:cNvSpPr>
              <a:spLocks/>
            </p:cNvSpPr>
            <p:nvPr/>
          </p:nvSpPr>
          <p:spPr bwMode="auto">
            <a:xfrm rot="562241">
              <a:off x="5357813" y="3425825"/>
              <a:ext cx="396875" cy="417513"/>
            </a:xfrm>
            <a:custGeom>
              <a:avLst/>
              <a:gdLst>
                <a:gd name="T0" fmla="*/ 2147483647 w 148"/>
                <a:gd name="T1" fmla="*/ 2147483647 h 156"/>
                <a:gd name="T2" fmla="*/ 2147483647 w 148"/>
                <a:gd name="T3" fmla="*/ 2147483647 h 156"/>
                <a:gd name="T4" fmla="*/ 2147483647 w 148"/>
                <a:gd name="T5" fmla="*/ 2147483647 h 156"/>
                <a:gd name="T6" fmla="*/ 0 w 148"/>
                <a:gd name="T7" fmla="*/ 2147483647 h 156"/>
                <a:gd name="T8" fmla="*/ 2147483647 w 148"/>
                <a:gd name="T9" fmla="*/ 0 h 156"/>
                <a:gd name="T10" fmla="*/ 2147483647 w 148"/>
                <a:gd name="T11" fmla="*/ 2147483647 h 156"/>
                <a:gd name="T12" fmla="*/ 0 60000 65536"/>
                <a:gd name="T13" fmla="*/ 0 60000 65536"/>
                <a:gd name="T14" fmla="*/ 0 60000 65536"/>
                <a:gd name="T15" fmla="*/ 0 60000 65536"/>
                <a:gd name="T16" fmla="*/ 0 60000 65536"/>
                <a:gd name="T17" fmla="*/ 0 60000 65536"/>
                <a:gd name="T18" fmla="*/ 0 w 148"/>
                <a:gd name="T19" fmla="*/ 0 h 156"/>
                <a:gd name="T20" fmla="*/ 148 w 14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8" h="156">
                  <a:moveTo>
                    <a:pt x="148" y="134"/>
                  </a:moveTo>
                  <a:lnTo>
                    <a:pt x="86" y="146"/>
                  </a:lnTo>
                  <a:lnTo>
                    <a:pt x="20" y="156"/>
                  </a:lnTo>
                  <a:lnTo>
                    <a:pt x="0" y="20"/>
                  </a:lnTo>
                  <a:lnTo>
                    <a:pt x="128" y="0"/>
                  </a:lnTo>
                  <a:lnTo>
                    <a:pt x="148" y="134"/>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54" name="Freeform 43"/>
            <p:cNvSpPr>
              <a:spLocks/>
            </p:cNvSpPr>
            <p:nvPr/>
          </p:nvSpPr>
          <p:spPr bwMode="auto">
            <a:xfrm rot="562241">
              <a:off x="5006975" y="2925763"/>
              <a:ext cx="417513" cy="546100"/>
            </a:xfrm>
            <a:custGeom>
              <a:avLst/>
              <a:gdLst>
                <a:gd name="T0" fmla="*/ 2147483647 w 156"/>
                <a:gd name="T1" fmla="*/ 2147483647 h 204"/>
                <a:gd name="T2" fmla="*/ 2147483647 w 156"/>
                <a:gd name="T3" fmla="*/ 2147483647 h 204"/>
                <a:gd name="T4" fmla="*/ 0 w 156"/>
                <a:gd name="T5" fmla="*/ 2147483647 h 204"/>
                <a:gd name="T6" fmla="*/ 2147483647 w 156"/>
                <a:gd name="T7" fmla="*/ 2147483647 h 204"/>
                <a:gd name="T8" fmla="*/ 2147483647 w 156"/>
                <a:gd name="T9" fmla="*/ 2147483647 h 204"/>
                <a:gd name="T10" fmla="*/ 2147483647 w 156"/>
                <a:gd name="T11" fmla="*/ 2147483647 h 204"/>
                <a:gd name="T12" fmla="*/ 2147483647 w 156"/>
                <a:gd name="T13" fmla="*/ 0 h 204"/>
                <a:gd name="T14" fmla="*/ 2147483647 w 156"/>
                <a:gd name="T15" fmla="*/ 2147483647 h 204"/>
                <a:gd name="T16" fmla="*/ 2147483647 w 156"/>
                <a:gd name="T17" fmla="*/ 2147483647 h 204"/>
                <a:gd name="T18" fmla="*/ 2147483647 w 156"/>
                <a:gd name="T19" fmla="*/ 2147483647 h 204"/>
                <a:gd name="T20" fmla="*/ 2147483647 w 156"/>
                <a:gd name="T21" fmla="*/ 2147483647 h 204"/>
                <a:gd name="T22" fmla="*/ 2147483647 w 156"/>
                <a:gd name="T23" fmla="*/ 2147483647 h 204"/>
                <a:gd name="T24" fmla="*/ 2147483647 w 156"/>
                <a:gd name="T25" fmla="*/ 2147483647 h 204"/>
                <a:gd name="T26" fmla="*/ 2147483647 w 156"/>
                <a:gd name="T27" fmla="*/ 2147483647 h 204"/>
                <a:gd name="T28" fmla="*/ 2147483647 w 156"/>
                <a:gd name="T29" fmla="*/ 2147483647 h 204"/>
                <a:gd name="T30" fmla="*/ 2147483647 w 156"/>
                <a:gd name="T31" fmla="*/ 2147483647 h 204"/>
                <a:gd name="T32" fmla="*/ 2147483647 w 156"/>
                <a:gd name="T33" fmla="*/ 2147483647 h 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204"/>
                <a:gd name="T53" fmla="*/ 156 w 156"/>
                <a:gd name="T54" fmla="*/ 204 h 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204">
                  <a:moveTo>
                    <a:pt x="156" y="184"/>
                  </a:moveTo>
                  <a:lnTo>
                    <a:pt x="16" y="204"/>
                  </a:lnTo>
                  <a:lnTo>
                    <a:pt x="0" y="102"/>
                  </a:lnTo>
                  <a:lnTo>
                    <a:pt x="52" y="92"/>
                  </a:lnTo>
                  <a:lnTo>
                    <a:pt x="62" y="86"/>
                  </a:lnTo>
                  <a:lnTo>
                    <a:pt x="70" y="20"/>
                  </a:lnTo>
                  <a:lnTo>
                    <a:pt x="84" y="0"/>
                  </a:lnTo>
                  <a:lnTo>
                    <a:pt x="90" y="16"/>
                  </a:lnTo>
                  <a:lnTo>
                    <a:pt x="84" y="64"/>
                  </a:lnTo>
                  <a:lnTo>
                    <a:pt x="74" y="92"/>
                  </a:lnTo>
                  <a:lnTo>
                    <a:pt x="88" y="96"/>
                  </a:lnTo>
                  <a:lnTo>
                    <a:pt x="108" y="52"/>
                  </a:lnTo>
                  <a:lnTo>
                    <a:pt x="116" y="52"/>
                  </a:lnTo>
                  <a:lnTo>
                    <a:pt x="116" y="70"/>
                  </a:lnTo>
                  <a:lnTo>
                    <a:pt x="128" y="64"/>
                  </a:lnTo>
                  <a:lnTo>
                    <a:pt x="140" y="76"/>
                  </a:lnTo>
                  <a:lnTo>
                    <a:pt x="156" y="184"/>
                  </a:lnTo>
                  <a:close/>
                </a:path>
              </a:pathLst>
            </a:custGeom>
            <a:solidFill>
              <a:srgbClr val="B0E812"/>
            </a:solidFill>
            <a:ln w="6350">
              <a:solidFill>
                <a:schemeClr val="tx1"/>
              </a:solidFill>
              <a:round/>
              <a:headEnd/>
              <a:tailEnd/>
            </a:ln>
          </p:spPr>
          <p:txBody>
            <a:bodyPr/>
            <a:lstStyle/>
            <a:p>
              <a:endParaRPr lang="en-US"/>
            </a:p>
          </p:txBody>
        </p:sp>
        <p:sp>
          <p:nvSpPr>
            <p:cNvPr id="21555" name="Freeform 44"/>
            <p:cNvSpPr>
              <a:spLocks/>
            </p:cNvSpPr>
            <p:nvPr/>
          </p:nvSpPr>
          <p:spPr bwMode="auto">
            <a:xfrm rot="562241">
              <a:off x="4865688" y="2678113"/>
              <a:ext cx="342900" cy="509587"/>
            </a:xfrm>
            <a:custGeom>
              <a:avLst/>
              <a:gdLst>
                <a:gd name="T0" fmla="*/ 2147483647 w 128"/>
                <a:gd name="T1" fmla="*/ 2147483647 h 190"/>
                <a:gd name="T2" fmla="*/ 2147483647 w 128"/>
                <a:gd name="T3" fmla="*/ 2147483647 h 190"/>
                <a:gd name="T4" fmla="*/ 2147483647 w 128"/>
                <a:gd name="T5" fmla="*/ 2147483647 h 190"/>
                <a:gd name="T6" fmla="*/ 0 w 128"/>
                <a:gd name="T7" fmla="*/ 2147483647 h 190"/>
                <a:gd name="T8" fmla="*/ 2147483647 w 128"/>
                <a:gd name="T9" fmla="*/ 2147483647 h 190"/>
                <a:gd name="T10" fmla="*/ 2147483647 w 128"/>
                <a:gd name="T11" fmla="*/ 2147483647 h 190"/>
                <a:gd name="T12" fmla="*/ 2147483647 w 128"/>
                <a:gd name="T13" fmla="*/ 2147483647 h 190"/>
                <a:gd name="T14" fmla="*/ 2147483647 w 128"/>
                <a:gd name="T15" fmla="*/ 2147483647 h 190"/>
                <a:gd name="T16" fmla="*/ 2147483647 w 128"/>
                <a:gd name="T17" fmla="*/ 2147483647 h 190"/>
                <a:gd name="T18" fmla="*/ 2147483647 w 128"/>
                <a:gd name="T19" fmla="*/ 0 h 190"/>
                <a:gd name="T20" fmla="*/ 2147483647 w 128"/>
                <a:gd name="T21" fmla="*/ 2147483647 h 190"/>
                <a:gd name="T22" fmla="*/ 2147483647 w 128"/>
                <a:gd name="T23" fmla="*/ 2147483647 h 190"/>
                <a:gd name="T24" fmla="*/ 2147483647 w 128"/>
                <a:gd name="T25" fmla="*/ 2147483647 h 190"/>
                <a:gd name="T26" fmla="*/ 2147483647 w 128"/>
                <a:gd name="T27" fmla="*/ 2147483647 h 190"/>
                <a:gd name="T28" fmla="*/ 2147483647 w 128"/>
                <a:gd name="T29" fmla="*/ 2147483647 h 190"/>
                <a:gd name="T30" fmla="*/ 2147483647 w 128"/>
                <a:gd name="T31" fmla="*/ 2147483647 h 190"/>
                <a:gd name="T32" fmla="*/ 2147483647 w 128"/>
                <a:gd name="T33" fmla="*/ 2147483647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90"/>
                <a:gd name="T53" fmla="*/ 128 w 128"/>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90">
                  <a:moveTo>
                    <a:pt x="120" y="172"/>
                  </a:moveTo>
                  <a:lnTo>
                    <a:pt x="68" y="182"/>
                  </a:lnTo>
                  <a:lnTo>
                    <a:pt x="4" y="190"/>
                  </a:lnTo>
                  <a:lnTo>
                    <a:pt x="0" y="140"/>
                  </a:lnTo>
                  <a:lnTo>
                    <a:pt x="28" y="116"/>
                  </a:lnTo>
                  <a:lnTo>
                    <a:pt x="68" y="110"/>
                  </a:lnTo>
                  <a:lnTo>
                    <a:pt x="76" y="76"/>
                  </a:lnTo>
                  <a:lnTo>
                    <a:pt x="92" y="60"/>
                  </a:lnTo>
                  <a:lnTo>
                    <a:pt x="100" y="32"/>
                  </a:lnTo>
                  <a:lnTo>
                    <a:pt x="122" y="0"/>
                  </a:lnTo>
                  <a:lnTo>
                    <a:pt x="128" y="28"/>
                  </a:lnTo>
                  <a:lnTo>
                    <a:pt x="112" y="40"/>
                  </a:lnTo>
                  <a:lnTo>
                    <a:pt x="124" y="70"/>
                  </a:lnTo>
                  <a:lnTo>
                    <a:pt x="114" y="92"/>
                  </a:lnTo>
                  <a:lnTo>
                    <a:pt x="124" y="104"/>
                  </a:lnTo>
                  <a:lnTo>
                    <a:pt x="118" y="136"/>
                  </a:lnTo>
                  <a:lnTo>
                    <a:pt x="120" y="172"/>
                  </a:lnTo>
                  <a:close/>
                </a:path>
              </a:pathLst>
            </a:custGeom>
            <a:solidFill>
              <a:srgbClr val="B0E812"/>
            </a:solidFill>
            <a:ln w="6350">
              <a:solidFill>
                <a:schemeClr val="tx1"/>
              </a:solidFill>
              <a:round/>
              <a:headEnd/>
              <a:tailEnd/>
            </a:ln>
          </p:spPr>
          <p:txBody>
            <a:bodyPr/>
            <a:lstStyle/>
            <a:p>
              <a:endParaRPr lang="en-US"/>
            </a:p>
          </p:txBody>
        </p:sp>
        <p:sp>
          <p:nvSpPr>
            <p:cNvPr id="21556" name="Freeform 45"/>
            <p:cNvSpPr>
              <a:spLocks/>
            </p:cNvSpPr>
            <p:nvPr/>
          </p:nvSpPr>
          <p:spPr bwMode="auto">
            <a:xfrm rot="562241">
              <a:off x="4686300" y="3141663"/>
              <a:ext cx="342900" cy="315912"/>
            </a:xfrm>
            <a:custGeom>
              <a:avLst/>
              <a:gdLst>
                <a:gd name="T0" fmla="*/ 2147483647 w 128"/>
                <a:gd name="T1" fmla="*/ 2147483647 h 118"/>
                <a:gd name="T2" fmla="*/ 2147483647 w 128"/>
                <a:gd name="T3" fmla="*/ 2147483647 h 118"/>
                <a:gd name="T4" fmla="*/ 2147483647 w 128"/>
                <a:gd name="T5" fmla="*/ 2147483647 h 118"/>
                <a:gd name="T6" fmla="*/ 0 w 128"/>
                <a:gd name="T7" fmla="*/ 2147483647 h 118"/>
                <a:gd name="T8" fmla="*/ 2147483647 w 128"/>
                <a:gd name="T9" fmla="*/ 2147483647 h 118"/>
                <a:gd name="T10" fmla="*/ 2147483647 w 128"/>
                <a:gd name="T11" fmla="*/ 2147483647 h 118"/>
                <a:gd name="T12" fmla="*/ 2147483647 w 128"/>
                <a:gd name="T13" fmla="*/ 0 h 118"/>
                <a:gd name="T14" fmla="*/ 2147483647 w 128"/>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118"/>
                <a:gd name="T26" fmla="*/ 128 w 128"/>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118">
                  <a:moveTo>
                    <a:pt x="128" y="102"/>
                  </a:moveTo>
                  <a:lnTo>
                    <a:pt x="18" y="118"/>
                  </a:lnTo>
                  <a:lnTo>
                    <a:pt x="16" y="84"/>
                  </a:lnTo>
                  <a:lnTo>
                    <a:pt x="0" y="62"/>
                  </a:lnTo>
                  <a:lnTo>
                    <a:pt x="16" y="38"/>
                  </a:lnTo>
                  <a:lnTo>
                    <a:pt x="48" y="8"/>
                  </a:lnTo>
                  <a:lnTo>
                    <a:pt x="112" y="0"/>
                  </a:lnTo>
                  <a:lnTo>
                    <a:pt x="128" y="102"/>
                  </a:lnTo>
                  <a:close/>
                </a:path>
              </a:pathLst>
            </a:custGeom>
            <a:solidFill>
              <a:srgbClr val="B0E812"/>
            </a:solidFill>
            <a:ln w="6350">
              <a:solidFill>
                <a:schemeClr val="tx1"/>
              </a:solidFill>
              <a:round/>
              <a:headEnd/>
              <a:tailEnd/>
            </a:ln>
          </p:spPr>
          <p:txBody>
            <a:bodyPr/>
            <a:lstStyle/>
            <a:p>
              <a:endParaRPr lang="en-US"/>
            </a:p>
          </p:txBody>
        </p:sp>
        <p:sp>
          <p:nvSpPr>
            <p:cNvPr id="21557" name="Freeform 46"/>
            <p:cNvSpPr>
              <a:spLocks/>
            </p:cNvSpPr>
            <p:nvPr/>
          </p:nvSpPr>
          <p:spPr bwMode="auto">
            <a:xfrm rot="562241">
              <a:off x="4981575" y="3419475"/>
              <a:ext cx="428625" cy="396875"/>
            </a:xfrm>
            <a:custGeom>
              <a:avLst/>
              <a:gdLst>
                <a:gd name="T0" fmla="*/ 2147483647 w 160"/>
                <a:gd name="T1" fmla="*/ 2147483647 h 148"/>
                <a:gd name="T2" fmla="*/ 2147483647 w 160"/>
                <a:gd name="T3" fmla="*/ 2147483647 h 148"/>
                <a:gd name="T4" fmla="*/ 2147483647 w 160"/>
                <a:gd name="T5" fmla="*/ 2147483647 h 148"/>
                <a:gd name="T6" fmla="*/ 0 w 160"/>
                <a:gd name="T7" fmla="*/ 2147483647 h 148"/>
                <a:gd name="T8" fmla="*/ 2147483647 w 160"/>
                <a:gd name="T9" fmla="*/ 0 h 148"/>
                <a:gd name="T10" fmla="*/ 2147483647 w 160"/>
                <a:gd name="T11" fmla="*/ 2147483647 h 148"/>
                <a:gd name="T12" fmla="*/ 0 60000 65536"/>
                <a:gd name="T13" fmla="*/ 0 60000 65536"/>
                <a:gd name="T14" fmla="*/ 0 60000 65536"/>
                <a:gd name="T15" fmla="*/ 0 60000 65536"/>
                <a:gd name="T16" fmla="*/ 0 60000 65536"/>
                <a:gd name="T17" fmla="*/ 0 60000 65536"/>
                <a:gd name="T18" fmla="*/ 0 w 160"/>
                <a:gd name="T19" fmla="*/ 0 h 148"/>
                <a:gd name="T20" fmla="*/ 160 w 1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160" h="148">
                  <a:moveTo>
                    <a:pt x="160" y="136"/>
                  </a:moveTo>
                  <a:lnTo>
                    <a:pt x="92" y="146"/>
                  </a:lnTo>
                  <a:lnTo>
                    <a:pt x="20" y="148"/>
                  </a:lnTo>
                  <a:lnTo>
                    <a:pt x="0" y="20"/>
                  </a:lnTo>
                  <a:lnTo>
                    <a:pt x="140" y="0"/>
                  </a:lnTo>
                  <a:lnTo>
                    <a:pt x="160" y="136"/>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58" name="Freeform 47"/>
            <p:cNvSpPr>
              <a:spLocks/>
            </p:cNvSpPr>
            <p:nvPr/>
          </p:nvSpPr>
          <p:spPr bwMode="auto">
            <a:xfrm rot="562241">
              <a:off x="4622800" y="3413125"/>
              <a:ext cx="406400" cy="407988"/>
            </a:xfrm>
            <a:custGeom>
              <a:avLst/>
              <a:gdLst>
                <a:gd name="T0" fmla="*/ 2147483647 w 152"/>
                <a:gd name="T1" fmla="*/ 2147483647 h 152"/>
                <a:gd name="T2" fmla="*/ 2147483647 w 152"/>
                <a:gd name="T3" fmla="*/ 2147483647 h 152"/>
                <a:gd name="T4" fmla="*/ 0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0 h 152"/>
                <a:gd name="T14" fmla="*/ 2147483647 w 152"/>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2"/>
                <a:gd name="T26" fmla="*/ 152 w 152"/>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2">
                  <a:moveTo>
                    <a:pt x="152" y="128"/>
                  </a:moveTo>
                  <a:lnTo>
                    <a:pt x="88" y="148"/>
                  </a:lnTo>
                  <a:lnTo>
                    <a:pt x="0" y="152"/>
                  </a:lnTo>
                  <a:lnTo>
                    <a:pt x="8" y="106"/>
                  </a:lnTo>
                  <a:lnTo>
                    <a:pt x="24" y="60"/>
                  </a:lnTo>
                  <a:lnTo>
                    <a:pt x="22" y="16"/>
                  </a:lnTo>
                  <a:lnTo>
                    <a:pt x="132" y="0"/>
                  </a:lnTo>
                  <a:lnTo>
                    <a:pt x="152" y="128"/>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59" name="Freeform 48"/>
            <p:cNvSpPr>
              <a:spLocks/>
            </p:cNvSpPr>
            <p:nvPr/>
          </p:nvSpPr>
          <p:spPr bwMode="auto">
            <a:xfrm rot="562241">
              <a:off x="4478338" y="3789363"/>
              <a:ext cx="369887" cy="401637"/>
            </a:xfrm>
            <a:custGeom>
              <a:avLst/>
              <a:gdLst>
                <a:gd name="T0" fmla="*/ 2147483647 w 138"/>
                <a:gd name="T1" fmla="*/ 2147483647 h 150"/>
                <a:gd name="T2" fmla="*/ 2147483647 w 138"/>
                <a:gd name="T3" fmla="*/ 2147483647 h 150"/>
                <a:gd name="T4" fmla="*/ 2147483647 w 138"/>
                <a:gd name="T5" fmla="*/ 2147483647 h 150"/>
                <a:gd name="T6" fmla="*/ 2147483647 w 138"/>
                <a:gd name="T7" fmla="*/ 2147483647 h 150"/>
                <a:gd name="T8" fmla="*/ 0 w 138"/>
                <a:gd name="T9" fmla="*/ 2147483647 h 150"/>
                <a:gd name="T10" fmla="*/ 2147483647 w 138"/>
                <a:gd name="T11" fmla="*/ 2147483647 h 150"/>
                <a:gd name="T12" fmla="*/ 2147483647 w 138"/>
                <a:gd name="T13" fmla="*/ 2147483647 h 150"/>
                <a:gd name="T14" fmla="*/ 2147483647 w 138"/>
                <a:gd name="T15" fmla="*/ 0 h 150"/>
                <a:gd name="T16" fmla="*/ 2147483647 w 138"/>
                <a:gd name="T17" fmla="*/ 2147483647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50"/>
                <a:gd name="T29" fmla="*/ 138 w 138"/>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50">
                  <a:moveTo>
                    <a:pt x="138" y="132"/>
                  </a:moveTo>
                  <a:lnTo>
                    <a:pt x="38" y="150"/>
                  </a:lnTo>
                  <a:lnTo>
                    <a:pt x="28" y="124"/>
                  </a:lnTo>
                  <a:lnTo>
                    <a:pt x="24" y="92"/>
                  </a:lnTo>
                  <a:lnTo>
                    <a:pt x="0" y="68"/>
                  </a:lnTo>
                  <a:lnTo>
                    <a:pt x="6" y="40"/>
                  </a:lnTo>
                  <a:lnTo>
                    <a:pt x="30" y="4"/>
                  </a:lnTo>
                  <a:lnTo>
                    <a:pt x="118" y="0"/>
                  </a:lnTo>
                  <a:lnTo>
                    <a:pt x="138" y="132"/>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60" name="Freeform 49"/>
            <p:cNvSpPr>
              <a:spLocks/>
            </p:cNvSpPr>
            <p:nvPr/>
          </p:nvSpPr>
          <p:spPr bwMode="auto">
            <a:xfrm rot="562241">
              <a:off x="4799013" y="3786188"/>
              <a:ext cx="419100" cy="412750"/>
            </a:xfrm>
            <a:custGeom>
              <a:avLst/>
              <a:gdLst>
                <a:gd name="T0" fmla="*/ 2147483647 w 156"/>
                <a:gd name="T1" fmla="*/ 2147483647 h 154"/>
                <a:gd name="T2" fmla="*/ 2147483647 w 156"/>
                <a:gd name="T3" fmla="*/ 2147483647 h 154"/>
                <a:gd name="T4" fmla="*/ 0 w 156"/>
                <a:gd name="T5" fmla="*/ 2147483647 h 154"/>
                <a:gd name="T6" fmla="*/ 2147483647 w 156"/>
                <a:gd name="T7" fmla="*/ 2147483647 h 154"/>
                <a:gd name="T8" fmla="*/ 2147483647 w 156"/>
                <a:gd name="T9" fmla="*/ 0 h 154"/>
                <a:gd name="T10" fmla="*/ 2147483647 w 156"/>
                <a:gd name="T11" fmla="*/ 2147483647 h 154"/>
                <a:gd name="T12" fmla="*/ 0 60000 65536"/>
                <a:gd name="T13" fmla="*/ 0 60000 65536"/>
                <a:gd name="T14" fmla="*/ 0 60000 65536"/>
                <a:gd name="T15" fmla="*/ 0 60000 65536"/>
                <a:gd name="T16" fmla="*/ 0 60000 65536"/>
                <a:gd name="T17" fmla="*/ 0 60000 65536"/>
                <a:gd name="T18" fmla="*/ 0 w 156"/>
                <a:gd name="T19" fmla="*/ 0 h 154"/>
                <a:gd name="T20" fmla="*/ 156 w 156"/>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56" h="154">
                  <a:moveTo>
                    <a:pt x="156" y="134"/>
                  </a:moveTo>
                  <a:lnTo>
                    <a:pt x="20" y="154"/>
                  </a:lnTo>
                  <a:lnTo>
                    <a:pt x="0" y="22"/>
                  </a:lnTo>
                  <a:lnTo>
                    <a:pt x="64" y="2"/>
                  </a:lnTo>
                  <a:lnTo>
                    <a:pt x="136" y="0"/>
                  </a:lnTo>
                  <a:lnTo>
                    <a:pt x="156" y="134"/>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61" name="Freeform 50"/>
            <p:cNvSpPr>
              <a:spLocks/>
            </p:cNvSpPr>
            <p:nvPr/>
          </p:nvSpPr>
          <p:spPr bwMode="auto">
            <a:xfrm rot="562241">
              <a:off x="5167313" y="3792538"/>
              <a:ext cx="412750" cy="412750"/>
            </a:xfrm>
            <a:custGeom>
              <a:avLst/>
              <a:gdLst>
                <a:gd name="T0" fmla="*/ 2147483647 w 154"/>
                <a:gd name="T1" fmla="*/ 2147483647 h 154"/>
                <a:gd name="T2" fmla="*/ 2147483647 w 154"/>
                <a:gd name="T3" fmla="*/ 2147483647 h 154"/>
                <a:gd name="T4" fmla="*/ 0 w 154"/>
                <a:gd name="T5" fmla="*/ 2147483647 h 154"/>
                <a:gd name="T6" fmla="*/ 2147483647 w 154"/>
                <a:gd name="T7" fmla="*/ 2147483647 h 154"/>
                <a:gd name="T8" fmla="*/ 2147483647 w 154"/>
                <a:gd name="T9" fmla="*/ 0 h 154"/>
                <a:gd name="T10" fmla="*/ 2147483647 w 154"/>
                <a:gd name="T11" fmla="*/ 2147483647 h 154"/>
                <a:gd name="T12" fmla="*/ 0 60000 65536"/>
                <a:gd name="T13" fmla="*/ 0 60000 65536"/>
                <a:gd name="T14" fmla="*/ 0 60000 65536"/>
                <a:gd name="T15" fmla="*/ 0 60000 65536"/>
                <a:gd name="T16" fmla="*/ 0 60000 65536"/>
                <a:gd name="T17" fmla="*/ 0 60000 65536"/>
                <a:gd name="T18" fmla="*/ 0 w 154"/>
                <a:gd name="T19" fmla="*/ 0 h 154"/>
                <a:gd name="T20" fmla="*/ 154 w 154"/>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54" h="154">
                  <a:moveTo>
                    <a:pt x="154" y="134"/>
                  </a:moveTo>
                  <a:lnTo>
                    <a:pt x="20" y="154"/>
                  </a:lnTo>
                  <a:lnTo>
                    <a:pt x="0" y="20"/>
                  </a:lnTo>
                  <a:lnTo>
                    <a:pt x="68" y="10"/>
                  </a:lnTo>
                  <a:lnTo>
                    <a:pt x="134" y="0"/>
                  </a:lnTo>
                  <a:lnTo>
                    <a:pt x="154" y="134"/>
                  </a:lnTo>
                  <a:close/>
                </a:path>
              </a:pathLst>
            </a:custGeom>
            <a:solidFill>
              <a:srgbClr val="66FFFF"/>
            </a:solidFill>
            <a:ln w="6350">
              <a:solidFill>
                <a:schemeClr val="tx1"/>
              </a:solidFill>
              <a:round/>
              <a:headEnd/>
              <a:tailEnd/>
            </a:ln>
          </p:spPr>
          <p:txBody>
            <a:bodyPr/>
            <a:lstStyle/>
            <a:p>
              <a:endParaRPr lang="en-US"/>
            </a:p>
          </p:txBody>
        </p:sp>
        <p:sp>
          <p:nvSpPr>
            <p:cNvPr id="21562" name="Freeform 51"/>
            <p:cNvSpPr>
              <a:spLocks/>
            </p:cNvSpPr>
            <p:nvPr/>
          </p:nvSpPr>
          <p:spPr bwMode="auto">
            <a:xfrm rot="562241">
              <a:off x="5530850" y="3790950"/>
              <a:ext cx="401638" cy="417513"/>
            </a:xfrm>
            <a:custGeom>
              <a:avLst/>
              <a:gdLst>
                <a:gd name="T0" fmla="*/ 2147483647 w 150"/>
                <a:gd name="T1" fmla="*/ 2147483647 h 156"/>
                <a:gd name="T2" fmla="*/ 2147483647 w 150"/>
                <a:gd name="T3" fmla="*/ 2147483647 h 156"/>
                <a:gd name="T4" fmla="*/ 0 w 150"/>
                <a:gd name="T5" fmla="*/ 2147483647 h 156"/>
                <a:gd name="T6" fmla="*/ 2147483647 w 150"/>
                <a:gd name="T7" fmla="*/ 2147483647 h 156"/>
                <a:gd name="T8" fmla="*/ 2147483647 w 150"/>
                <a:gd name="T9" fmla="*/ 0 h 156"/>
                <a:gd name="T10" fmla="*/ 2147483647 w 150"/>
                <a:gd name="T11" fmla="*/ 2147483647 h 156"/>
                <a:gd name="T12" fmla="*/ 0 60000 65536"/>
                <a:gd name="T13" fmla="*/ 0 60000 65536"/>
                <a:gd name="T14" fmla="*/ 0 60000 65536"/>
                <a:gd name="T15" fmla="*/ 0 60000 65536"/>
                <a:gd name="T16" fmla="*/ 0 60000 65536"/>
                <a:gd name="T17" fmla="*/ 0 60000 65536"/>
                <a:gd name="T18" fmla="*/ 0 w 150"/>
                <a:gd name="T19" fmla="*/ 0 h 156"/>
                <a:gd name="T20" fmla="*/ 150 w 150"/>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0" h="156">
                  <a:moveTo>
                    <a:pt x="150" y="136"/>
                  </a:moveTo>
                  <a:lnTo>
                    <a:pt x="20" y="156"/>
                  </a:lnTo>
                  <a:lnTo>
                    <a:pt x="0" y="22"/>
                  </a:lnTo>
                  <a:lnTo>
                    <a:pt x="62" y="10"/>
                  </a:lnTo>
                  <a:lnTo>
                    <a:pt x="134" y="0"/>
                  </a:lnTo>
                  <a:lnTo>
                    <a:pt x="150" y="136"/>
                  </a:lnTo>
                  <a:close/>
                </a:path>
              </a:pathLst>
            </a:custGeom>
            <a:solidFill>
              <a:srgbClr val="66FFFF"/>
            </a:solidFill>
            <a:ln w="6350">
              <a:solidFill>
                <a:schemeClr val="tx1"/>
              </a:solidFill>
              <a:round/>
              <a:headEnd/>
              <a:tailEnd/>
            </a:ln>
          </p:spPr>
          <p:txBody>
            <a:bodyPr/>
            <a:lstStyle/>
            <a:p>
              <a:endParaRPr lang="en-US"/>
            </a:p>
          </p:txBody>
        </p:sp>
        <p:sp>
          <p:nvSpPr>
            <p:cNvPr id="21563" name="Freeform 53"/>
            <p:cNvSpPr>
              <a:spLocks/>
            </p:cNvSpPr>
            <p:nvPr/>
          </p:nvSpPr>
          <p:spPr bwMode="auto">
            <a:xfrm rot="562241">
              <a:off x="4483100" y="4532313"/>
              <a:ext cx="546100" cy="385762"/>
            </a:xfrm>
            <a:custGeom>
              <a:avLst/>
              <a:gdLst>
                <a:gd name="T0" fmla="*/ 2147483647 w 204"/>
                <a:gd name="T1" fmla="*/ 2147483647 h 144"/>
                <a:gd name="T2" fmla="*/ 2147483647 w 204"/>
                <a:gd name="T3" fmla="*/ 0 h 144"/>
                <a:gd name="T4" fmla="*/ 2147483647 w 204"/>
                <a:gd name="T5" fmla="*/ 2147483647 h 144"/>
                <a:gd name="T6" fmla="*/ 2147483647 w 204"/>
                <a:gd name="T7" fmla="*/ 2147483647 h 144"/>
                <a:gd name="T8" fmla="*/ 2147483647 w 204"/>
                <a:gd name="T9" fmla="*/ 2147483647 h 144"/>
                <a:gd name="T10" fmla="*/ 2147483647 w 204"/>
                <a:gd name="T11" fmla="*/ 2147483647 h 144"/>
                <a:gd name="T12" fmla="*/ 2147483647 w 204"/>
                <a:gd name="T13" fmla="*/ 2147483647 h 144"/>
                <a:gd name="T14" fmla="*/ 2147483647 w 204"/>
                <a:gd name="T15" fmla="*/ 2147483647 h 144"/>
                <a:gd name="T16" fmla="*/ 2147483647 w 204"/>
                <a:gd name="T17" fmla="*/ 2147483647 h 144"/>
                <a:gd name="T18" fmla="*/ 2147483647 w 204"/>
                <a:gd name="T19" fmla="*/ 2147483647 h 144"/>
                <a:gd name="T20" fmla="*/ 2147483647 w 204"/>
                <a:gd name="T21" fmla="*/ 2147483647 h 144"/>
                <a:gd name="T22" fmla="*/ 0 w 204"/>
                <a:gd name="T23" fmla="*/ 2147483647 h 144"/>
                <a:gd name="T24" fmla="*/ 2147483647 w 204"/>
                <a:gd name="T25" fmla="*/ 2147483647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144"/>
                <a:gd name="T41" fmla="*/ 204 w 204"/>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144">
                  <a:moveTo>
                    <a:pt x="4" y="16"/>
                  </a:moveTo>
                  <a:lnTo>
                    <a:pt x="118" y="0"/>
                  </a:lnTo>
                  <a:lnTo>
                    <a:pt x="122" y="66"/>
                  </a:lnTo>
                  <a:lnTo>
                    <a:pt x="196" y="56"/>
                  </a:lnTo>
                  <a:lnTo>
                    <a:pt x="204" y="96"/>
                  </a:lnTo>
                  <a:lnTo>
                    <a:pt x="170" y="100"/>
                  </a:lnTo>
                  <a:lnTo>
                    <a:pt x="174" y="116"/>
                  </a:lnTo>
                  <a:lnTo>
                    <a:pt x="176" y="126"/>
                  </a:lnTo>
                  <a:lnTo>
                    <a:pt x="174" y="130"/>
                  </a:lnTo>
                  <a:lnTo>
                    <a:pt x="174" y="132"/>
                  </a:lnTo>
                  <a:lnTo>
                    <a:pt x="82" y="144"/>
                  </a:lnTo>
                  <a:lnTo>
                    <a:pt x="0" y="28"/>
                  </a:lnTo>
                  <a:lnTo>
                    <a:pt x="4" y="16"/>
                  </a:lnTo>
                  <a:close/>
                </a:path>
              </a:pathLst>
            </a:custGeom>
            <a:solidFill>
              <a:srgbClr val="FF9999"/>
            </a:solidFill>
            <a:ln w="6350">
              <a:solidFill>
                <a:schemeClr val="tx1"/>
              </a:solidFill>
              <a:round/>
              <a:headEnd/>
              <a:tailEnd/>
            </a:ln>
          </p:spPr>
          <p:txBody>
            <a:bodyPr/>
            <a:lstStyle/>
            <a:p>
              <a:endParaRPr lang="en-US"/>
            </a:p>
          </p:txBody>
        </p:sp>
        <p:sp>
          <p:nvSpPr>
            <p:cNvPr id="21564" name="Freeform 54"/>
            <p:cNvSpPr>
              <a:spLocks/>
            </p:cNvSpPr>
            <p:nvPr/>
          </p:nvSpPr>
          <p:spPr bwMode="auto">
            <a:xfrm rot="562241">
              <a:off x="4651375" y="4810125"/>
              <a:ext cx="407988" cy="481013"/>
            </a:xfrm>
            <a:custGeom>
              <a:avLst/>
              <a:gdLst>
                <a:gd name="T0" fmla="*/ 0 w 152"/>
                <a:gd name="T1" fmla="*/ 2147483647 h 180"/>
                <a:gd name="T2" fmla="*/ 2147483647 w 152"/>
                <a:gd name="T3" fmla="*/ 2147483647 h 180"/>
                <a:gd name="T4" fmla="*/ 2147483647 w 152"/>
                <a:gd name="T5" fmla="*/ 2147483647 h 180"/>
                <a:gd name="T6" fmla="*/ 2147483647 w 152"/>
                <a:gd name="T7" fmla="*/ 2147483647 h 180"/>
                <a:gd name="T8" fmla="*/ 2147483647 w 152"/>
                <a:gd name="T9" fmla="*/ 2147483647 h 180"/>
                <a:gd name="T10" fmla="*/ 2147483647 w 152"/>
                <a:gd name="T11" fmla="*/ 0 h 180"/>
                <a:gd name="T12" fmla="*/ 2147483647 w 152"/>
                <a:gd name="T13" fmla="*/ 2147483647 h 180"/>
                <a:gd name="T14" fmla="*/ 2147483647 w 152"/>
                <a:gd name="T15" fmla="*/ 2147483647 h 180"/>
                <a:gd name="T16" fmla="*/ 2147483647 w 152"/>
                <a:gd name="T17" fmla="*/ 2147483647 h 180"/>
                <a:gd name="T18" fmla="*/ 2147483647 w 152"/>
                <a:gd name="T19" fmla="*/ 2147483647 h 180"/>
                <a:gd name="T20" fmla="*/ 0 w 152"/>
                <a:gd name="T21" fmla="*/ 2147483647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80"/>
                <a:gd name="T35" fmla="*/ 152 w 152"/>
                <a:gd name="T36" fmla="*/ 180 h 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80">
                  <a:moveTo>
                    <a:pt x="0" y="48"/>
                  </a:moveTo>
                  <a:lnTo>
                    <a:pt x="16" y="48"/>
                  </a:lnTo>
                  <a:lnTo>
                    <a:pt x="48" y="42"/>
                  </a:lnTo>
                  <a:lnTo>
                    <a:pt x="92" y="36"/>
                  </a:lnTo>
                  <a:lnTo>
                    <a:pt x="88" y="4"/>
                  </a:lnTo>
                  <a:lnTo>
                    <a:pt x="122" y="0"/>
                  </a:lnTo>
                  <a:lnTo>
                    <a:pt x="152" y="164"/>
                  </a:lnTo>
                  <a:lnTo>
                    <a:pt x="32" y="180"/>
                  </a:lnTo>
                  <a:lnTo>
                    <a:pt x="22" y="150"/>
                  </a:lnTo>
                  <a:lnTo>
                    <a:pt x="22" y="116"/>
                  </a:lnTo>
                  <a:lnTo>
                    <a:pt x="0" y="48"/>
                  </a:lnTo>
                  <a:close/>
                </a:path>
              </a:pathLst>
            </a:custGeom>
            <a:solidFill>
              <a:srgbClr val="FFFF00"/>
            </a:solidFill>
            <a:ln w="6350">
              <a:solidFill>
                <a:schemeClr val="tx1"/>
              </a:solidFill>
              <a:round/>
              <a:headEnd/>
              <a:tailEnd/>
            </a:ln>
          </p:spPr>
          <p:txBody>
            <a:bodyPr/>
            <a:lstStyle/>
            <a:p>
              <a:endParaRPr lang="en-US"/>
            </a:p>
          </p:txBody>
        </p:sp>
        <p:sp>
          <p:nvSpPr>
            <p:cNvPr id="21565" name="Freeform 55"/>
            <p:cNvSpPr>
              <a:spLocks/>
            </p:cNvSpPr>
            <p:nvPr/>
          </p:nvSpPr>
          <p:spPr bwMode="auto">
            <a:xfrm rot="562241">
              <a:off x="4778375" y="4149725"/>
              <a:ext cx="450850" cy="595313"/>
            </a:xfrm>
            <a:custGeom>
              <a:avLst/>
              <a:gdLst>
                <a:gd name="T0" fmla="*/ 0 w 168"/>
                <a:gd name="T1" fmla="*/ 2147483647 h 222"/>
                <a:gd name="T2" fmla="*/ 2147483647 w 168"/>
                <a:gd name="T3" fmla="*/ 0 h 222"/>
                <a:gd name="T4" fmla="*/ 2147483647 w 168"/>
                <a:gd name="T5" fmla="*/ 2147483647 h 222"/>
                <a:gd name="T6" fmla="*/ 2147483647 w 168"/>
                <a:gd name="T7" fmla="*/ 2147483647 h 222"/>
                <a:gd name="T8" fmla="*/ 2147483647 w 168"/>
                <a:gd name="T9" fmla="*/ 2147483647 h 222"/>
                <a:gd name="T10" fmla="*/ 2147483647 w 168"/>
                <a:gd name="T11" fmla="*/ 2147483647 h 222"/>
                <a:gd name="T12" fmla="*/ 2147483647 w 168"/>
                <a:gd name="T13" fmla="*/ 2147483647 h 222"/>
                <a:gd name="T14" fmla="*/ 0 w 168"/>
                <a:gd name="T15" fmla="*/ 2147483647 h 222"/>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222"/>
                <a:gd name="T26" fmla="*/ 168 w 168"/>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222">
                  <a:moveTo>
                    <a:pt x="0" y="20"/>
                  </a:moveTo>
                  <a:lnTo>
                    <a:pt x="136" y="0"/>
                  </a:lnTo>
                  <a:lnTo>
                    <a:pt x="156" y="138"/>
                  </a:lnTo>
                  <a:lnTo>
                    <a:pt x="168" y="200"/>
                  </a:lnTo>
                  <a:lnTo>
                    <a:pt x="104" y="212"/>
                  </a:lnTo>
                  <a:lnTo>
                    <a:pt x="30" y="222"/>
                  </a:lnTo>
                  <a:lnTo>
                    <a:pt x="26" y="156"/>
                  </a:lnTo>
                  <a:lnTo>
                    <a:pt x="0" y="20"/>
                  </a:lnTo>
                  <a:close/>
                </a:path>
              </a:pathLst>
            </a:custGeom>
            <a:solidFill>
              <a:srgbClr val="FF9999"/>
            </a:solidFill>
            <a:ln w="6350">
              <a:solidFill>
                <a:schemeClr val="tx1"/>
              </a:solidFill>
              <a:round/>
              <a:headEnd/>
              <a:tailEnd/>
            </a:ln>
          </p:spPr>
          <p:txBody>
            <a:bodyPr/>
            <a:lstStyle/>
            <a:p>
              <a:endParaRPr lang="en-US"/>
            </a:p>
          </p:txBody>
        </p:sp>
        <p:sp>
          <p:nvSpPr>
            <p:cNvPr id="21566" name="Freeform 56"/>
            <p:cNvSpPr>
              <a:spLocks/>
            </p:cNvSpPr>
            <p:nvPr/>
          </p:nvSpPr>
          <p:spPr bwMode="auto">
            <a:xfrm rot="562241">
              <a:off x="5160963" y="4154488"/>
              <a:ext cx="417512" cy="423862"/>
            </a:xfrm>
            <a:custGeom>
              <a:avLst/>
              <a:gdLst>
                <a:gd name="T0" fmla="*/ 0 w 156"/>
                <a:gd name="T1" fmla="*/ 2147483647 h 158"/>
                <a:gd name="T2" fmla="*/ 2147483647 w 156"/>
                <a:gd name="T3" fmla="*/ 0 h 158"/>
                <a:gd name="T4" fmla="*/ 2147483647 w 156"/>
                <a:gd name="T5" fmla="*/ 2147483647 h 158"/>
                <a:gd name="T6" fmla="*/ 2147483647 w 156"/>
                <a:gd name="T7" fmla="*/ 2147483647 h 158"/>
                <a:gd name="T8" fmla="*/ 0 w 156"/>
                <a:gd name="T9" fmla="*/ 2147483647 h 158"/>
                <a:gd name="T10" fmla="*/ 0 60000 65536"/>
                <a:gd name="T11" fmla="*/ 0 60000 65536"/>
                <a:gd name="T12" fmla="*/ 0 60000 65536"/>
                <a:gd name="T13" fmla="*/ 0 60000 65536"/>
                <a:gd name="T14" fmla="*/ 0 60000 65536"/>
                <a:gd name="T15" fmla="*/ 0 w 156"/>
                <a:gd name="T16" fmla="*/ 0 h 158"/>
                <a:gd name="T17" fmla="*/ 156 w 156"/>
                <a:gd name="T18" fmla="*/ 158 h 158"/>
              </a:gdLst>
              <a:ahLst/>
              <a:cxnLst>
                <a:cxn ang="T10">
                  <a:pos x="T0" y="T1"/>
                </a:cxn>
                <a:cxn ang="T11">
                  <a:pos x="T2" y="T3"/>
                </a:cxn>
                <a:cxn ang="T12">
                  <a:pos x="T4" y="T5"/>
                </a:cxn>
                <a:cxn ang="T13">
                  <a:pos x="T6" y="T7"/>
                </a:cxn>
                <a:cxn ang="T14">
                  <a:pos x="T8" y="T9"/>
                </a:cxn>
              </a:cxnLst>
              <a:rect l="T15" t="T16" r="T17" b="T18"/>
              <a:pathLst>
                <a:path w="156" h="158">
                  <a:moveTo>
                    <a:pt x="0" y="20"/>
                  </a:moveTo>
                  <a:lnTo>
                    <a:pt x="134" y="0"/>
                  </a:lnTo>
                  <a:lnTo>
                    <a:pt x="156" y="136"/>
                  </a:lnTo>
                  <a:lnTo>
                    <a:pt x="20" y="158"/>
                  </a:lnTo>
                  <a:lnTo>
                    <a:pt x="0" y="20"/>
                  </a:lnTo>
                  <a:close/>
                </a:path>
              </a:pathLst>
            </a:custGeom>
            <a:solidFill>
              <a:srgbClr val="66FFFF"/>
            </a:solidFill>
            <a:ln w="6350">
              <a:solidFill>
                <a:schemeClr val="tx1"/>
              </a:solidFill>
              <a:round/>
              <a:headEnd/>
              <a:tailEnd/>
            </a:ln>
          </p:spPr>
          <p:txBody>
            <a:bodyPr/>
            <a:lstStyle/>
            <a:p>
              <a:endParaRPr lang="en-US"/>
            </a:p>
          </p:txBody>
        </p:sp>
        <p:sp>
          <p:nvSpPr>
            <p:cNvPr id="21567" name="Freeform 57"/>
            <p:cNvSpPr>
              <a:spLocks/>
            </p:cNvSpPr>
            <p:nvPr/>
          </p:nvSpPr>
          <p:spPr bwMode="auto">
            <a:xfrm rot="562241">
              <a:off x="5894388" y="3789363"/>
              <a:ext cx="376237" cy="423862"/>
            </a:xfrm>
            <a:custGeom>
              <a:avLst/>
              <a:gdLst>
                <a:gd name="T0" fmla="*/ 0 w 140"/>
                <a:gd name="T1" fmla="*/ 2147483647 h 158"/>
                <a:gd name="T2" fmla="*/ 2147483647 w 140"/>
                <a:gd name="T3" fmla="*/ 2147483647 h 158"/>
                <a:gd name="T4" fmla="*/ 2147483647 w 140"/>
                <a:gd name="T5" fmla="*/ 0 h 158"/>
                <a:gd name="T6" fmla="*/ 2147483647 w 140"/>
                <a:gd name="T7" fmla="*/ 2147483647 h 158"/>
                <a:gd name="T8" fmla="*/ 2147483647 w 140"/>
                <a:gd name="T9" fmla="*/ 2147483647 h 158"/>
                <a:gd name="T10" fmla="*/ 2147483647 w 140"/>
                <a:gd name="T11" fmla="*/ 2147483647 h 158"/>
                <a:gd name="T12" fmla="*/ 2147483647 w 140"/>
                <a:gd name="T13" fmla="*/ 2147483647 h 158"/>
                <a:gd name="T14" fmla="*/ 2147483647 w 140"/>
                <a:gd name="T15" fmla="*/ 2147483647 h 158"/>
                <a:gd name="T16" fmla="*/ 0 w 140"/>
                <a:gd name="T17" fmla="*/ 2147483647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158"/>
                <a:gd name="T29" fmla="*/ 140 w 140"/>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158">
                  <a:moveTo>
                    <a:pt x="0" y="22"/>
                  </a:moveTo>
                  <a:lnTo>
                    <a:pt x="68" y="10"/>
                  </a:lnTo>
                  <a:lnTo>
                    <a:pt x="124" y="0"/>
                  </a:lnTo>
                  <a:lnTo>
                    <a:pt x="136" y="66"/>
                  </a:lnTo>
                  <a:lnTo>
                    <a:pt x="140" y="130"/>
                  </a:lnTo>
                  <a:lnTo>
                    <a:pt x="84" y="140"/>
                  </a:lnTo>
                  <a:lnTo>
                    <a:pt x="88" y="146"/>
                  </a:lnTo>
                  <a:lnTo>
                    <a:pt x="16" y="158"/>
                  </a:lnTo>
                  <a:lnTo>
                    <a:pt x="0" y="22"/>
                  </a:lnTo>
                  <a:close/>
                </a:path>
              </a:pathLst>
            </a:custGeom>
            <a:solidFill>
              <a:srgbClr val="66FFFF"/>
            </a:solidFill>
            <a:ln w="6350">
              <a:solidFill>
                <a:schemeClr val="tx1"/>
              </a:solidFill>
              <a:round/>
              <a:headEnd/>
              <a:tailEnd/>
            </a:ln>
          </p:spPr>
          <p:txBody>
            <a:bodyPr/>
            <a:lstStyle/>
            <a:p>
              <a:endParaRPr lang="en-US"/>
            </a:p>
          </p:txBody>
        </p:sp>
        <p:sp>
          <p:nvSpPr>
            <p:cNvPr id="21568" name="Freeform 58"/>
            <p:cNvSpPr>
              <a:spLocks/>
            </p:cNvSpPr>
            <p:nvPr/>
          </p:nvSpPr>
          <p:spPr bwMode="auto">
            <a:xfrm rot="562241">
              <a:off x="5878513" y="4141788"/>
              <a:ext cx="396875" cy="439737"/>
            </a:xfrm>
            <a:custGeom>
              <a:avLst/>
              <a:gdLst>
                <a:gd name="T0" fmla="*/ 0 w 148"/>
                <a:gd name="T1" fmla="*/ 2147483647 h 164"/>
                <a:gd name="T2" fmla="*/ 2147483647 w 148"/>
                <a:gd name="T3" fmla="*/ 2147483647 h 164"/>
                <a:gd name="T4" fmla="*/ 2147483647 w 148"/>
                <a:gd name="T5" fmla="*/ 2147483647 h 164"/>
                <a:gd name="T6" fmla="*/ 2147483647 w 148"/>
                <a:gd name="T7" fmla="*/ 0 h 164"/>
                <a:gd name="T8" fmla="*/ 2147483647 w 148"/>
                <a:gd name="T9" fmla="*/ 2147483647 h 164"/>
                <a:gd name="T10" fmla="*/ 2147483647 w 148"/>
                <a:gd name="T11" fmla="*/ 2147483647 h 164"/>
                <a:gd name="T12" fmla="*/ 2147483647 w 148"/>
                <a:gd name="T13" fmla="*/ 2147483647 h 164"/>
                <a:gd name="T14" fmla="*/ 2147483647 w 148"/>
                <a:gd name="T15" fmla="*/ 2147483647 h 164"/>
                <a:gd name="T16" fmla="*/ 2147483647 w 148"/>
                <a:gd name="T17" fmla="*/ 2147483647 h 164"/>
                <a:gd name="T18" fmla="*/ 0 w 148"/>
                <a:gd name="T19" fmla="*/ 2147483647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
                <a:gd name="T31" fmla="*/ 0 h 164"/>
                <a:gd name="T32" fmla="*/ 148 w 148"/>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 h="164">
                  <a:moveTo>
                    <a:pt x="0" y="28"/>
                  </a:moveTo>
                  <a:lnTo>
                    <a:pt x="72" y="16"/>
                  </a:lnTo>
                  <a:lnTo>
                    <a:pt x="68" y="10"/>
                  </a:lnTo>
                  <a:lnTo>
                    <a:pt x="124" y="0"/>
                  </a:lnTo>
                  <a:lnTo>
                    <a:pt x="142" y="106"/>
                  </a:lnTo>
                  <a:lnTo>
                    <a:pt x="148" y="134"/>
                  </a:lnTo>
                  <a:lnTo>
                    <a:pt x="92" y="146"/>
                  </a:lnTo>
                  <a:lnTo>
                    <a:pt x="94" y="152"/>
                  </a:lnTo>
                  <a:lnTo>
                    <a:pt x="20" y="164"/>
                  </a:lnTo>
                  <a:lnTo>
                    <a:pt x="0" y="28"/>
                  </a:lnTo>
                  <a:close/>
                </a:path>
              </a:pathLst>
            </a:custGeom>
            <a:solidFill>
              <a:srgbClr val="66FFFF"/>
            </a:solidFill>
            <a:ln w="6350">
              <a:solidFill>
                <a:schemeClr val="tx1"/>
              </a:solidFill>
              <a:round/>
              <a:headEnd/>
              <a:tailEnd/>
            </a:ln>
          </p:spPr>
          <p:txBody>
            <a:bodyPr/>
            <a:lstStyle/>
            <a:p>
              <a:endParaRPr lang="en-US"/>
            </a:p>
          </p:txBody>
        </p:sp>
        <p:sp>
          <p:nvSpPr>
            <p:cNvPr id="21569" name="Freeform 59"/>
            <p:cNvSpPr>
              <a:spLocks/>
            </p:cNvSpPr>
            <p:nvPr/>
          </p:nvSpPr>
          <p:spPr bwMode="auto">
            <a:xfrm rot="562241">
              <a:off x="5524500" y="4160838"/>
              <a:ext cx="401638" cy="417512"/>
            </a:xfrm>
            <a:custGeom>
              <a:avLst/>
              <a:gdLst>
                <a:gd name="T0" fmla="*/ 0 w 150"/>
                <a:gd name="T1" fmla="*/ 2147483647 h 156"/>
                <a:gd name="T2" fmla="*/ 2147483647 w 150"/>
                <a:gd name="T3" fmla="*/ 0 h 156"/>
                <a:gd name="T4" fmla="*/ 2147483647 w 150"/>
                <a:gd name="T5" fmla="*/ 2147483647 h 156"/>
                <a:gd name="T6" fmla="*/ 2147483647 w 150"/>
                <a:gd name="T7" fmla="*/ 2147483647 h 156"/>
                <a:gd name="T8" fmla="*/ 2147483647 w 150"/>
                <a:gd name="T9" fmla="*/ 2147483647 h 156"/>
                <a:gd name="T10" fmla="*/ 0 w 150"/>
                <a:gd name="T11" fmla="*/ 2147483647 h 156"/>
                <a:gd name="T12" fmla="*/ 0 60000 65536"/>
                <a:gd name="T13" fmla="*/ 0 60000 65536"/>
                <a:gd name="T14" fmla="*/ 0 60000 65536"/>
                <a:gd name="T15" fmla="*/ 0 60000 65536"/>
                <a:gd name="T16" fmla="*/ 0 60000 65536"/>
                <a:gd name="T17" fmla="*/ 0 60000 65536"/>
                <a:gd name="T18" fmla="*/ 0 w 150"/>
                <a:gd name="T19" fmla="*/ 0 h 156"/>
                <a:gd name="T20" fmla="*/ 150 w 150"/>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0" h="156">
                  <a:moveTo>
                    <a:pt x="0" y="20"/>
                  </a:moveTo>
                  <a:lnTo>
                    <a:pt x="130" y="0"/>
                  </a:lnTo>
                  <a:lnTo>
                    <a:pt x="150" y="136"/>
                  </a:lnTo>
                  <a:lnTo>
                    <a:pt x="86" y="148"/>
                  </a:lnTo>
                  <a:lnTo>
                    <a:pt x="22" y="156"/>
                  </a:lnTo>
                  <a:lnTo>
                    <a:pt x="0" y="20"/>
                  </a:lnTo>
                  <a:close/>
                </a:path>
              </a:pathLst>
            </a:custGeom>
            <a:solidFill>
              <a:srgbClr val="66FFFF"/>
            </a:solidFill>
            <a:ln w="6350">
              <a:solidFill>
                <a:schemeClr val="tx1"/>
              </a:solidFill>
              <a:round/>
              <a:headEnd/>
              <a:tailEnd/>
            </a:ln>
          </p:spPr>
          <p:txBody>
            <a:bodyPr/>
            <a:lstStyle/>
            <a:p>
              <a:endParaRPr lang="en-US"/>
            </a:p>
          </p:txBody>
        </p:sp>
        <p:sp>
          <p:nvSpPr>
            <p:cNvPr id="21570" name="Freeform 60"/>
            <p:cNvSpPr>
              <a:spLocks/>
            </p:cNvSpPr>
            <p:nvPr/>
          </p:nvSpPr>
          <p:spPr bwMode="auto">
            <a:xfrm rot="562241">
              <a:off x="5697538" y="4527550"/>
              <a:ext cx="428625" cy="417513"/>
            </a:xfrm>
            <a:custGeom>
              <a:avLst/>
              <a:gdLst>
                <a:gd name="T0" fmla="*/ 0 w 160"/>
                <a:gd name="T1" fmla="*/ 2147483647 h 156"/>
                <a:gd name="T2" fmla="*/ 2147483647 w 160"/>
                <a:gd name="T3" fmla="*/ 2147483647 h 156"/>
                <a:gd name="T4" fmla="*/ 2147483647 w 160"/>
                <a:gd name="T5" fmla="*/ 0 h 156"/>
                <a:gd name="T6" fmla="*/ 2147483647 w 160"/>
                <a:gd name="T7" fmla="*/ 2147483647 h 156"/>
                <a:gd name="T8" fmla="*/ 2147483647 w 160"/>
                <a:gd name="T9" fmla="*/ 2147483647 h 156"/>
                <a:gd name="T10" fmla="*/ 2147483647 w 160"/>
                <a:gd name="T11" fmla="*/ 2147483647 h 156"/>
                <a:gd name="T12" fmla="*/ 2147483647 w 160"/>
                <a:gd name="T13" fmla="*/ 2147483647 h 156"/>
                <a:gd name="T14" fmla="*/ 0 w 160"/>
                <a:gd name="T15" fmla="*/ 2147483647 h 156"/>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156"/>
                <a:gd name="T26" fmla="*/ 160 w 16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156">
                  <a:moveTo>
                    <a:pt x="0" y="24"/>
                  </a:moveTo>
                  <a:lnTo>
                    <a:pt x="64" y="12"/>
                  </a:lnTo>
                  <a:lnTo>
                    <a:pt x="138" y="0"/>
                  </a:lnTo>
                  <a:lnTo>
                    <a:pt x="160" y="130"/>
                  </a:lnTo>
                  <a:lnTo>
                    <a:pt x="28" y="156"/>
                  </a:lnTo>
                  <a:lnTo>
                    <a:pt x="18" y="86"/>
                  </a:lnTo>
                  <a:lnTo>
                    <a:pt x="12" y="86"/>
                  </a:lnTo>
                  <a:lnTo>
                    <a:pt x="0" y="24"/>
                  </a:lnTo>
                  <a:close/>
                </a:path>
              </a:pathLst>
            </a:custGeom>
            <a:solidFill>
              <a:srgbClr val="66FFFF"/>
            </a:solidFill>
            <a:ln w="6350">
              <a:solidFill>
                <a:schemeClr val="tx1"/>
              </a:solidFill>
              <a:round/>
              <a:headEnd/>
              <a:tailEnd/>
            </a:ln>
          </p:spPr>
          <p:txBody>
            <a:bodyPr/>
            <a:lstStyle/>
            <a:p>
              <a:endParaRPr lang="en-US"/>
            </a:p>
          </p:txBody>
        </p:sp>
        <p:sp>
          <p:nvSpPr>
            <p:cNvPr id="21571" name="Freeform 61"/>
            <p:cNvSpPr>
              <a:spLocks/>
            </p:cNvSpPr>
            <p:nvPr/>
          </p:nvSpPr>
          <p:spPr bwMode="auto">
            <a:xfrm rot="562241">
              <a:off x="5157788" y="4518025"/>
              <a:ext cx="611187" cy="407988"/>
            </a:xfrm>
            <a:custGeom>
              <a:avLst/>
              <a:gdLst>
                <a:gd name="T0" fmla="*/ 0 w 228"/>
                <a:gd name="T1" fmla="*/ 2147483647 h 152"/>
                <a:gd name="T2" fmla="*/ 2147483647 w 228"/>
                <a:gd name="T3" fmla="*/ 2147483647 h 152"/>
                <a:gd name="T4" fmla="*/ 2147483647 w 228"/>
                <a:gd name="T5" fmla="*/ 0 h 152"/>
                <a:gd name="T6" fmla="*/ 2147483647 w 228"/>
                <a:gd name="T7" fmla="*/ 2147483647 h 152"/>
                <a:gd name="T8" fmla="*/ 2147483647 w 228"/>
                <a:gd name="T9" fmla="*/ 2147483647 h 152"/>
                <a:gd name="T10" fmla="*/ 2147483647 w 228"/>
                <a:gd name="T11" fmla="*/ 2147483647 h 152"/>
                <a:gd name="T12" fmla="*/ 2147483647 w 228"/>
                <a:gd name="T13" fmla="*/ 2147483647 h 152"/>
                <a:gd name="T14" fmla="*/ 2147483647 w 228"/>
                <a:gd name="T15" fmla="*/ 2147483647 h 152"/>
                <a:gd name="T16" fmla="*/ 2147483647 w 228"/>
                <a:gd name="T17" fmla="*/ 2147483647 h 152"/>
                <a:gd name="T18" fmla="*/ 0 w 228"/>
                <a:gd name="T19" fmla="*/ 2147483647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152"/>
                <a:gd name="T32" fmla="*/ 228 w 228"/>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152">
                  <a:moveTo>
                    <a:pt x="0" y="30"/>
                  </a:moveTo>
                  <a:lnTo>
                    <a:pt x="136" y="8"/>
                  </a:lnTo>
                  <a:lnTo>
                    <a:pt x="200" y="0"/>
                  </a:lnTo>
                  <a:lnTo>
                    <a:pt x="212" y="62"/>
                  </a:lnTo>
                  <a:lnTo>
                    <a:pt x="218" y="62"/>
                  </a:lnTo>
                  <a:lnTo>
                    <a:pt x="228" y="132"/>
                  </a:lnTo>
                  <a:lnTo>
                    <a:pt x="92" y="152"/>
                  </a:lnTo>
                  <a:lnTo>
                    <a:pt x="80" y="82"/>
                  </a:lnTo>
                  <a:lnTo>
                    <a:pt x="12" y="92"/>
                  </a:lnTo>
                  <a:lnTo>
                    <a:pt x="0" y="30"/>
                  </a:lnTo>
                  <a:close/>
                </a:path>
              </a:pathLst>
            </a:custGeom>
            <a:solidFill>
              <a:srgbClr val="FFFF00"/>
            </a:solidFill>
            <a:ln w="6350">
              <a:solidFill>
                <a:schemeClr val="tx1"/>
              </a:solidFill>
              <a:round/>
              <a:headEnd/>
              <a:tailEnd/>
            </a:ln>
          </p:spPr>
          <p:txBody>
            <a:bodyPr/>
            <a:lstStyle/>
            <a:p>
              <a:endParaRPr lang="en-US"/>
            </a:p>
          </p:txBody>
        </p:sp>
        <p:sp>
          <p:nvSpPr>
            <p:cNvPr id="21572" name="Freeform 62"/>
            <p:cNvSpPr>
              <a:spLocks/>
            </p:cNvSpPr>
            <p:nvPr/>
          </p:nvSpPr>
          <p:spPr bwMode="auto">
            <a:xfrm rot="562241">
              <a:off x="6073775" y="4879975"/>
              <a:ext cx="396875" cy="419100"/>
            </a:xfrm>
            <a:custGeom>
              <a:avLst/>
              <a:gdLst>
                <a:gd name="T0" fmla="*/ 2147483647 w 148"/>
                <a:gd name="T1" fmla="*/ 2147483647 h 156"/>
                <a:gd name="T2" fmla="*/ 2147483647 w 148"/>
                <a:gd name="T3" fmla="*/ 2147483647 h 156"/>
                <a:gd name="T4" fmla="*/ 0 w 148"/>
                <a:gd name="T5" fmla="*/ 2147483647 h 156"/>
                <a:gd name="T6" fmla="*/ 2147483647 w 148"/>
                <a:gd name="T7" fmla="*/ 0 h 156"/>
                <a:gd name="T8" fmla="*/ 2147483647 w 148"/>
                <a:gd name="T9" fmla="*/ 2147483647 h 156"/>
                <a:gd name="T10" fmla="*/ 2147483647 w 148"/>
                <a:gd name="T11" fmla="*/ 2147483647 h 156"/>
                <a:gd name="T12" fmla="*/ 0 60000 65536"/>
                <a:gd name="T13" fmla="*/ 0 60000 65536"/>
                <a:gd name="T14" fmla="*/ 0 60000 65536"/>
                <a:gd name="T15" fmla="*/ 0 60000 65536"/>
                <a:gd name="T16" fmla="*/ 0 60000 65536"/>
                <a:gd name="T17" fmla="*/ 0 60000 65536"/>
                <a:gd name="T18" fmla="*/ 0 w 148"/>
                <a:gd name="T19" fmla="*/ 0 h 156"/>
                <a:gd name="T20" fmla="*/ 148 w 14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8" h="156">
                  <a:moveTo>
                    <a:pt x="80" y="146"/>
                  </a:moveTo>
                  <a:lnTo>
                    <a:pt x="24" y="156"/>
                  </a:lnTo>
                  <a:lnTo>
                    <a:pt x="0" y="22"/>
                  </a:lnTo>
                  <a:lnTo>
                    <a:pt x="120" y="0"/>
                  </a:lnTo>
                  <a:lnTo>
                    <a:pt x="148" y="134"/>
                  </a:lnTo>
                  <a:lnTo>
                    <a:pt x="80" y="146"/>
                  </a:lnTo>
                  <a:close/>
                </a:path>
              </a:pathLst>
            </a:custGeom>
            <a:solidFill>
              <a:srgbClr val="C285FF"/>
            </a:solidFill>
            <a:ln w="6350">
              <a:solidFill>
                <a:schemeClr val="tx1"/>
              </a:solidFill>
              <a:round/>
              <a:headEnd/>
              <a:tailEnd/>
            </a:ln>
          </p:spPr>
          <p:txBody>
            <a:bodyPr/>
            <a:lstStyle/>
            <a:p>
              <a:endParaRPr lang="en-US"/>
            </a:p>
          </p:txBody>
        </p:sp>
        <p:sp>
          <p:nvSpPr>
            <p:cNvPr id="21573" name="Freeform 63"/>
            <p:cNvSpPr>
              <a:spLocks/>
            </p:cNvSpPr>
            <p:nvPr/>
          </p:nvSpPr>
          <p:spPr bwMode="auto">
            <a:xfrm rot="562241">
              <a:off x="5715000" y="4881563"/>
              <a:ext cx="419100" cy="412750"/>
            </a:xfrm>
            <a:custGeom>
              <a:avLst/>
              <a:gdLst>
                <a:gd name="T0" fmla="*/ 2147483647 w 156"/>
                <a:gd name="T1" fmla="*/ 2147483647 h 154"/>
                <a:gd name="T2" fmla="*/ 2147483647 w 156"/>
                <a:gd name="T3" fmla="*/ 2147483647 h 154"/>
                <a:gd name="T4" fmla="*/ 2147483647 w 156"/>
                <a:gd name="T5" fmla="*/ 2147483647 h 154"/>
                <a:gd name="T6" fmla="*/ 0 w 156"/>
                <a:gd name="T7" fmla="*/ 2147483647 h 154"/>
                <a:gd name="T8" fmla="*/ 2147483647 w 156"/>
                <a:gd name="T9" fmla="*/ 0 h 154"/>
                <a:gd name="T10" fmla="*/ 2147483647 w 156"/>
                <a:gd name="T11" fmla="*/ 2147483647 h 154"/>
                <a:gd name="T12" fmla="*/ 0 60000 65536"/>
                <a:gd name="T13" fmla="*/ 0 60000 65536"/>
                <a:gd name="T14" fmla="*/ 0 60000 65536"/>
                <a:gd name="T15" fmla="*/ 0 60000 65536"/>
                <a:gd name="T16" fmla="*/ 0 60000 65536"/>
                <a:gd name="T17" fmla="*/ 0 60000 65536"/>
                <a:gd name="T18" fmla="*/ 0 w 156"/>
                <a:gd name="T19" fmla="*/ 0 h 154"/>
                <a:gd name="T20" fmla="*/ 156 w 156"/>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56" h="154">
                  <a:moveTo>
                    <a:pt x="156" y="134"/>
                  </a:moveTo>
                  <a:lnTo>
                    <a:pt x="86" y="152"/>
                  </a:lnTo>
                  <a:lnTo>
                    <a:pt x="20" y="154"/>
                  </a:lnTo>
                  <a:lnTo>
                    <a:pt x="0" y="26"/>
                  </a:lnTo>
                  <a:lnTo>
                    <a:pt x="132" y="0"/>
                  </a:lnTo>
                  <a:lnTo>
                    <a:pt x="156" y="134"/>
                  </a:lnTo>
                  <a:close/>
                </a:path>
              </a:pathLst>
            </a:custGeom>
            <a:solidFill>
              <a:srgbClr val="C285FF"/>
            </a:solidFill>
            <a:ln w="6350">
              <a:solidFill>
                <a:schemeClr val="tx1"/>
              </a:solidFill>
              <a:round/>
              <a:headEnd/>
              <a:tailEnd/>
            </a:ln>
          </p:spPr>
          <p:txBody>
            <a:bodyPr/>
            <a:lstStyle/>
            <a:p>
              <a:endParaRPr lang="en-US"/>
            </a:p>
          </p:txBody>
        </p:sp>
        <p:sp>
          <p:nvSpPr>
            <p:cNvPr id="21574" name="Freeform 64"/>
            <p:cNvSpPr>
              <a:spLocks/>
            </p:cNvSpPr>
            <p:nvPr/>
          </p:nvSpPr>
          <p:spPr bwMode="auto">
            <a:xfrm rot="562241">
              <a:off x="5888038" y="5248275"/>
              <a:ext cx="412750" cy="412750"/>
            </a:xfrm>
            <a:custGeom>
              <a:avLst/>
              <a:gdLst>
                <a:gd name="T0" fmla="*/ 2147483647 w 154"/>
                <a:gd name="T1" fmla="*/ 2147483647 h 154"/>
                <a:gd name="T2" fmla="*/ 2147483647 w 154"/>
                <a:gd name="T3" fmla="*/ 2147483647 h 154"/>
                <a:gd name="T4" fmla="*/ 0 w 154"/>
                <a:gd name="T5" fmla="*/ 2147483647 h 154"/>
                <a:gd name="T6" fmla="*/ 2147483647 w 154"/>
                <a:gd name="T7" fmla="*/ 2147483647 h 154"/>
                <a:gd name="T8" fmla="*/ 2147483647 w 154"/>
                <a:gd name="T9" fmla="*/ 0 h 154"/>
                <a:gd name="T10" fmla="*/ 2147483647 w 154"/>
                <a:gd name="T11" fmla="*/ 2147483647 h 154"/>
                <a:gd name="T12" fmla="*/ 0 60000 65536"/>
                <a:gd name="T13" fmla="*/ 0 60000 65536"/>
                <a:gd name="T14" fmla="*/ 0 60000 65536"/>
                <a:gd name="T15" fmla="*/ 0 60000 65536"/>
                <a:gd name="T16" fmla="*/ 0 60000 65536"/>
                <a:gd name="T17" fmla="*/ 0 60000 65536"/>
                <a:gd name="T18" fmla="*/ 0 w 154"/>
                <a:gd name="T19" fmla="*/ 0 h 154"/>
                <a:gd name="T20" fmla="*/ 154 w 154"/>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54" h="154">
                  <a:moveTo>
                    <a:pt x="154" y="134"/>
                  </a:moveTo>
                  <a:lnTo>
                    <a:pt x="22" y="154"/>
                  </a:lnTo>
                  <a:lnTo>
                    <a:pt x="0" y="28"/>
                  </a:lnTo>
                  <a:lnTo>
                    <a:pt x="70" y="10"/>
                  </a:lnTo>
                  <a:lnTo>
                    <a:pt x="126" y="0"/>
                  </a:lnTo>
                  <a:lnTo>
                    <a:pt x="154" y="134"/>
                  </a:lnTo>
                  <a:close/>
                </a:path>
              </a:pathLst>
            </a:custGeom>
            <a:solidFill>
              <a:srgbClr val="C285FF"/>
            </a:solidFill>
            <a:ln w="6350">
              <a:solidFill>
                <a:schemeClr val="tx1"/>
              </a:solidFill>
              <a:round/>
              <a:headEnd/>
              <a:tailEnd/>
            </a:ln>
          </p:spPr>
          <p:txBody>
            <a:bodyPr/>
            <a:lstStyle/>
            <a:p>
              <a:endParaRPr lang="en-US"/>
            </a:p>
          </p:txBody>
        </p:sp>
        <p:sp>
          <p:nvSpPr>
            <p:cNvPr id="21575" name="Freeform 65"/>
            <p:cNvSpPr>
              <a:spLocks/>
            </p:cNvSpPr>
            <p:nvPr/>
          </p:nvSpPr>
          <p:spPr bwMode="auto">
            <a:xfrm rot="562241">
              <a:off x="5345113" y="4891088"/>
              <a:ext cx="417512" cy="412750"/>
            </a:xfrm>
            <a:custGeom>
              <a:avLst/>
              <a:gdLst>
                <a:gd name="T0" fmla="*/ 2147483647 w 156"/>
                <a:gd name="T1" fmla="*/ 2147483647 h 154"/>
                <a:gd name="T2" fmla="*/ 2147483647 w 156"/>
                <a:gd name="T3" fmla="*/ 2147483647 h 154"/>
                <a:gd name="T4" fmla="*/ 2147483647 w 156"/>
                <a:gd name="T5" fmla="*/ 2147483647 h 154"/>
                <a:gd name="T6" fmla="*/ 0 w 156"/>
                <a:gd name="T7" fmla="*/ 2147483647 h 154"/>
                <a:gd name="T8" fmla="*/ 2147483647 w 156"/>
                <a:gd name="T9" fmla="*/ 0 h 154"/>
                <a:gd name="T10" fmla="*/ 2147483647 w 156"/>
                <a:gd name="T11" fmla="*/ 2147483647 h 154"/>
                <a:gd name="T12" fmla="*/ 0 60000 65536"/>
                <a:gd name="T13" fmla="*/ 0 60000 65536"/>
                <a:gd name="T14" fmla="*/ 0 60000 65536"/>
                <a:gd name="T15" fmla="*/ 0 60000 65536"/>
                <a:gd name="T16" fmla="*/ 0 60000 65536"/>
                <a:gd name="T17" fmla="*/ 0 60000 65536"/>
                <a:gd name="T18" fmla="*/ 0 w 156"/>
                <a:gd name="T19" fmla="*/ 0 h 154"/>
                <a:gd name="T20" fmla="*/ 156 w 156"/>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56" h="154">
                  <a:moveTo>
                    <a:pt x="156" y="128"/>
                  </a:moveTo>
                  <a:lnTo>
                    <a:pt x="88" y="146"/>
                  </a:lnTo>
                  <a:lnTo>
                    <a:pt x="24" y="154"/>
                  </a:lnTo>
                  <a:lnTo>
                    <a:pt x="0" y="20"/>
                  </a:lnTo>
                  <a:lnTo>
                    <a:pt x="136" y="0"/>
                  </a:lnTo>
                  <a:lnTo>
                    <a:pt x="156" y="128"/>
                  </a:lnTo>
                  <a:close/>
                </a:path>
              </a:pathLst>
            </a:custGeom>
            <a:solidFill>
              <a:srgbClr val="FFFF00"/>
            </a:solidFill>
            <a:ln w="6350">
              <a:solidFill>
                <a:schemeClr val="tx1"/>
              </a:solidFill>
              <a:round/>
              <a:headEnd/>
              <a:tailEnd/>
            </a:ln>
          </p:spPr>
          <p:txBody>
            <a:bodyPr/>
            <a:lstStyle/>
            <a:p>
              <a:endParaRPr lang="en-US"/>
            </a:p>
          </p:txBody>
        </p:sp>
        <p:sp>
          <p:nvSpPr>
            <p:cNvPr id="21576" name="Freeform 66"/>
            <p:cNvSpPr>
              <a:spLocks/>
            </p:cNvSpPr>
            <p:nvPr/>
          </p:nvSpPr>
          <p:spPr bwMode="auto">
            <a:xfrm rot="562241">
              <a:off x="4970463" y="4699000"/>
              <a:ext cx="449262" cy="604838"/>
            </a:xfrm>
            <a:custGeom>
              <a:avLst/>
              <a:gdLst>
                <a:gd name="T0" fmla="*/ 2147483647 w 168"/>
                <a:gd name="T1" fmla="*/ 2147483647 h 226"/>
                <a:gd name="T2" fmla="*/ 2147483647 w 168"/>
                <a:gd name="T3" fmla="*/ 2147483647 h 226"/>
                <a:gd name="T4" fmla="*/ 2147483647 w 168"/>
                <a:gd name="T5" fmla="*/ 2147483647 h 226"/>
                <a:gd name="T6" fmla="*/ 2147483647 w 168"/>
                <a:gd name="T7" fmla="*/ 2147483647 h 226"/>
                <a:gd name="T8" fmla="*/ 0 w 168"/>
                <a:gd name="T9" fmla="*/ 2147483647 h 226"/>
                <a:gd name="T10" fmla="*/ 2147483647 w 168"/>
                <a:gd name="T11" fmla="*/ 2147483647 h 226"/>
                <a:gd name="T12" fmla="*/ 2147483647 w 168"/>
                <a:gd name="T13" fmla="*/ 0 h 226"/>
                <a:gd name="T14" fmla="*/ 2147483647 w 168"/>
                <a:gd name="T15" fmla="*/ 2147483647 h 226"/>
                <a:gd name="T16" fmla="*/ 2147483647 w 168"/>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
                <a:gd name="T28" fmla="*/ 0 h 226"/>
                <a:gd name="T29" fmla="*/ 168 w 168"/>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 h="226">
                  <a:moveTo>
                    <a:pt x="168" y="204"/>
                  </a:moveTo>
                  <a:lnTo>
                    <a:pt x="98" y="218"/>
                  </a:lnTo>
                  <a:lnTo>
                    <a:pt x="34" y="226"/>
                  </a:lnTo>
                  <a:lnTo>
                    <a:pt x="8" y="62"/>
                  </a:lnTo>
                  <a:lnTo>
                    <a:pt x="0" y="22"/>
                  </a:lnTo>
                  <a:lnTo>
                    <a:pt x="64" y="10"/>
                  </a:lnTo>
                  <a:lnTo>
                    <a:pt x="132" y="0"/>
                  </a:lnTo>
                  <a:lnTo>
                    <a:pt x="144" y="70"/>
                  </a:lnTo>
                  <a:lnTo>
                    <a:pt x="168" y="204"/>
                  </a:lnTo>
                  <a:close/>
                </a:path>
              </a:pathLst>
            </a:custGeom>
            <a:solidFill>
              <a:srgbClr val="FFFF00"/>
            </a:solidFill>
            <a:ln w="6350">
              <a:solidFill>
                <a:schemeClr val="tx1"/>
              </a:solidFill>
              <a:round/>
              <a:headEnd/>
              <a:tailEnd/>
            </a:ln>
          </p:spPr>
          <p:txBody>
            <a:bodyPr/>
            <a:lstStyle/>
            <a:p>
              <a:endParaRPr lang="en-US"/>
            </a:p>
          </p:txBody>
        </p:sp>
        <p:sp>
          <p:nvSpPr>
            <p:cNvPr id="21577" name="Freeform 67"/>
            <p:cNvSpPr>
              <a:spLocks/>
            </p:cNvSpPr>
            <p:nvPr/>
          </p:nvSpPr>
          <p:spPr bwMode="auto">
            <a:xfrm rot="562241">
              <a:off x="5521325" y="5264150"/>
              <a:ext cx="419100" cy="412750"/>
            </a:xfrm>
            <a:custGeom>
              <a:avLst/>
              <a:gdLst>
                <a:gd name="T0" fmla="*/ 2147483647 w 156"/>
                <a:gd name="T1" fmla="*/ 2147483647 h 154"/>
                <a:gd name="T2" fmla="*/ 2147483647 w 156"/>
                <a:gd name="T3" fmla="*/ 2147483647 h 154"/>
                <a:gd name="T4" fmla="*/ 2147483647 w 156"/>
                <a:gd name="T5" fmla="*/ 2147483647 h 154"/>
                <a:gd name="T6" fmla="*/ 0 w 156"/>
                <a:gd name="T7" fmla="*/ 2147483647 h 154"/>
                <a:gd name="T8" fmla="*/ 2147483647 w 156"/>
                <a:gd name="T9" fmla="*/ 2147483647 h 154"/>
                <a:gd name="T10" fmla="*/ 2147483647 w 156"/>
                <a:gd name="T11" fmla="*/ 0 h 154"/>
                <a:gd name="T12" fmla="*/ 2147483647 w 156"/>
                <a:gd name="T13" fmla="*/ 2147483647 h 154"/>
                <a:gd name="T14" fmla="*/ 0 60000 65536"/>
                <a:gd name="T15" fmla="*/ 0 60000 65536"/>
                <a:gd name="T16" fmla="*/ 0 60000 65536"/>
                <a:gd name="T17" fmla="*/ 0 60000 65536"/>
                <a:gd name="T18" fmla="*/ 0 60000 65536"/>
                <a:gd name="T19" fmla="*/ 0 60000 65536"/>
                <a:gd name="T20" fmla="*/ 0 60000 65536"/>
                <a:gd name="T21" fmla="*/ 0 w 156"/>
                <a:gd name="T22" fmla="*/ 0 h 154"/>
                <a:gd name="T23" fmla="*/ 156 w 156"/>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154">
                  <a:moveTo>
                    <a:pt x="156" y="126"/>
                  </a:moveTo>
                  <a:lnTo>
                    <a:pt x="122" y="134"/>
                  </a:lnTo>
                  <a:lnTo>
                    <a:pt x="24" y="154"/>
                  </a:lnTo>
                  <a:lnTo>
                    <a:pt x="0" y="20"/>
                  </a:lnTo>
                  <a:lnTo>
                    <a:pt x="68" y="2"/>
                  </a:lnTo>
                  <a:lnTo>
                    <a:pt x="134" y="0"/>
                  </a:lnTo>
                  <a:lnTo>
                    <a:pt x="156" y="126"/>
                  </a:lnTo>
                  <a:close/>
                </a:path>
              </a:pathLst>
            </a:custGeom>
            <a:solidFill>
              <a:srgbClr val="C285FF"/>
            </a:solidFill>
            <a:ln w="6350">
              <a:solidFill>
                <a:schemeClr val="tx1"/>
              </a:solidFill>
              <a:round/>
              <a:headEnd/>
              <a:tailEnd/>
            </a:ln>
          </p:spPr>
          <p:txBody>
            <a:bodyPr/>
            <a:lstStyle/>
            <a:p>
              <a:endParaRPr lang="en-US"/>
            </a:p>
          </p:txBody>
        </p:sp>
        <p:sp>
          <p:nvSpPr>
            <p:cNvPr id="21578" name="Freeform 68"/>
            <p:cNvSpPr>
              <a:spLocks/>
            </p:cNvSpPr>
            <p:nvPr/>
          </p:nvSpPr>
          <p:spPr bwMode="auto">
            <a:xfrm rot="562241">
              <a:off x="5159375" y="5259388"/>
              <a:ext cx="423863" cy="412750"/>
            </a:xfrm>
            <a:custGeom>
              <a:avLst/>
              <a:gdLst>
                <a:gd name="T0" fmla="*/ 2147483647 w 158"/>
                <a:gd name="T1" fmla="*/ 2147483647 h 154"/>
                <a:gd name="T2" fmla="*/ 2147483647 w 158"/>
                <a:gd name="T3" fmla="*/ 2147483647 h 154"/>
                <a:gd name="T4" fmla="*/ 2147483647 w 158"/>
                <a:gd name="T5" fmla="*/ 2147483647 h 154"/>
                <a:gd name="T6" fmla="*/ 0 w 158"/>
                <a:gd name="T7" fmla="*/ 2147483647 h 154"/>
                <a:gd name="T8" fmla="*/ 2147483647 w 158"/>
                <a:gd name="T9" fmla="*/ 2147483647 h 154"/>
                <a:gd name="T10" fmla="*/ 2147483647 w 158"/>
                <a:gd name="T11" fmla="*/ 0 h 154"/>
                <a:gd name="T12" fmla="*/ 2147483647 w 158"/>
                <a:gd name="T13" fmla="*/ 2147483647 h 154"/>
                <a:gd name="T14" fmla="*/ 0 60000 65536"/>
                <a:gd name="T15" fmla="*/ 0 60000 65536"/>
                <a:gd name="T16" fmla="*/ 0 60000 65536"/>
                <a:gd name="T17" fmla="*/ 0 60000 65536"/>
                <a:gd name="T18" fmla="*/ 0 60000 65536"/>
                <a:gd name="T19" fmla="*/ 0 60000 65536"/>
                <a:gd name="T20" fmla="*/ 0 60000 65536"/>
                <a:gd name="T21" fmla="*/ 0 w 158"/>
                <a:gd name="T22" fmla="*/ 0 h 154"/>
                <a:gd name="T23" fmla="*/ 158 w 158"/>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154">
                  <a:moveTo>
                    <a:pt x="158" y="134"/>
                  </a:moveTo>
                  <a:lnTo>
                    <a:pt x="92" y="146"/>
                  </a:lnTo>
                  <a:lnTo>
                    <a:pt x="20" y="154"/>
                  </a:lnTo>
                  <a:lnTo>
                    <a:pt x="0" y="22"/>
                  </a:lnTo>
                  <a:lnTo>
                    <a:pt x="70" y="8"/>
                  </a:lnTo>
                  <a:lnTo>
                    <a:pt x="134" y="0"/>
                  </a:lnTo>
                  <a:lnTo>
                    <a:pt x="158" y="134"/>
                  </a:lnTo>
                  <a:close/>
                </a:path>
              </a:pathLst>
            </a:custGeom>
            <a:solidFill>
              <a:srgbClr val="FFFF00"/>
            </a:solidFill>
            <a:ln w="6350">
              <a:solidFill>
                <a:schemeClr val="tx1"/>
              </a:solidFill>
              <a:round/>
              <a:headEnd/>
              <a:tailEnd/>
            </a:ln>
          </p:spPr>
          <p:txBody>
            <a:bodyPr/>
            <a:lstStyle/>
            <a:p>
              <a:endParaRPr lang="en-US"/>
            </a:p>
          </p:txBody>
        </p:sp>
        <p:sp>
          <p:nvSpPr>
            <p:cNvPr id="21579" name="Freeform 69"/>
            <p:cNvSpPr>
              <a:spLocks/>
            </p:cNvSpPr>
            <p:nvPr/>
          </p:nvSpPr>
          <p:spPr bwMode="auto">
            <a:xfrm rot="562241">
              <a:off x="4643438" y="5245100"/>
              <a:ext cx="563562" cy="433388"/>
            </a:xfrm>
            <a:custGeom>
              <a:avLst/>
              <a:gdLst>
                <a:gd name="T0" fmla="*/ 2147483647 w 210"/>
                <a:gd name="T1" fmla="*/ 2147483647 h 162"/>
                <a:gd name="T2" fmla="*/ 2147483647 w 210"/>
                <a:gd name="T3" fmla="*/ 2147483647 h 162"/>
                <a:gd name="T4" fmla="*/ 2147483647 w 210"/>
                <a:gd name="T5" fmla="*/ 2147483647 h 162"/>
                <a:gd name="T6" fmla="*/ 2147483647 w 210"/>
                <a:gd name="T7" fmla="*/ 2147483647 h 162"/>
                <a:gd name="T8" fmla="*/ 0 w 210"/>
                <a:gd name="T9" fmla="*/ 2147483647 h 162"/>
                <a:gd name="T10" fmla="*/ 2147483647 w 210"/>
                <a:gd name="T11" fmla="*/ 2147483647 h 162"/>
                <a:gd name="T12" fmla="*/ 2147483647 w 210"/>
                <a:gd name="T13" fmla="*/ 2147483647 h 162"/>
                <a:gd name="T14" fmla="*/ 2147483647 w 210"/>
                <a:gd name="T15" fmla="*/ 2147483647 h 162"/>
                <a:gd name="T16" fmla="*/ 2147483647 w 210"/>
                <a:gd name="T17" fmla="*/ 2147483647 h 162"/>
                <a:gd name="T18" fmla="*/ 2147483647 w 210"/>
                <a:gd name="T19" fmla="*/ 2147483647 h 162"/>
                <a:gd name="T20" fmla="*/ 2147483647 w 210"/>
                <a:gd name="T21" fmla="*/ 2147483647 h 162"/>
                <a:gd name="T22" fmla="*/ 2147483647 w 210"/>
                <a:gd name="T23" fmla="*/ 0 h 162"/>
                <a:gd name="T24" fmla="*/ 2147483647 w 210"/>
                <a:gd name="T25" fmla="*/ 2147483647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
                <a:gd name="T40" fmla="*/ 0 h 162"/>
                <a:gd name="T41" fmla="*/ 210 w 210"/>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 h="162">
                  <a:moveTo>
                    <a:pt x="210" y="132"/>
                  </a:moveTo>
                  <a:lnTo>
                    <a:pt x="148" y="144"/>
                  </a:lnTo>
                  <a:lnTo>
                    <a:pt x="8" y="162"/>
                  </a:lnTo>
                  <a:lnTo>
                    <a:pt x="10" y="100"/>
                  </a:lnTo>
                  <a:lnTo>
                    <a:pt x="0" y="78"/>
                  </a:lnTo>
                  <a:lnTo>
                    <a:pt x="8" y="70"/>
                  </a:lnTo>
                  <a:lnTo>
                    <a:pt x="18" y="76"/>
                  </a:lnTo>
                  <a:lnTo>
                    <a:pt x="26" y="66"/>
                  </a:lnTo>
                  <a:lnTo>
                    <a:pt x="8" y="52"/>
                  </a:lnTo>
                  <a:lnTo>
                    <a:pt x="10" y="24"/>
                  </a:lnTo>
                  <a:lnTo>
                    <a:pt x="126" y="8"/>
                  </a:lnTo>
                  <a:lnTo>
                    <a:pt x="190" y="0"/>
                  </a:lnTo>
                  <a:lnTo>
                    <a:pt x="210" y="132"/>
                  </a:lnTo>
                  <a:close/>
                </a:path>
              </a:pathLst>
            </a:custGeom>
            <a:solidFill>
              <a:srgbClr val="9A9DCA"/>
            </a:solidFill>
            <a:ln w="6350">
              <a:solidFill>
                <a:schemeClr val="tx1"/>
              </a:solidFill>
              <a:round/>
              <a:headEnd/>
              <a:tailEnd/>
            </a:ln>
          </p:spPr>
          <p:txBody>
            <a:bodyPr/>
            <a:lstStyle/>
            <a:p>
              <a:endParaRPr lang="en-US"/>
            </a:p>
          </p:txBody>
        </p:sp>
        <p:sp>
          <p:nvSpPr>
            <p:cNvPr id="21580" name="Freeform 70"/>
            <p:cNvSpPr>
              <a:spLocks/>
            </p:cNvSpPr>
            <p:nvPr/>
          </p:nvSpPr>
          <p:spPr bwMode="auto">
            <a:xfrm rot="562241">
              <a:off x="5470525" y="1125538"/>
              <a:ext cx="1092200" cy="728662"/>
            </a:xfrm>
            <a:custGeom>
              <a:avLst/>
              <a:gdLst>
                <a:gd name="T0" fmla="*/ 0 w 408"/>
                <a:gd name="T1" fmla="*/ 2147483647 h 272"/>
                <a:gd name="T2" fmla="*/ 2147483647 w 408"/>
                <a:gd name="T3" fmla="*/ 0 h 272"/>
                <a:gd name="T4" fmla="*/ 2147483647 w 408"/>
                <a:gd name="T5" fmla="*/ 0 h 272"/>
                <a:gd name="T6" fmla="*/ 2147483647 w 408"/>
                <a:gd name="T7" fmla="*/ 2147483647 h 272"/>
                <a:gd name="T8" fmla="*/ 2147483647 w 408"/>
                <a:gd name="T9" fmla="*/ 2147483647 h 272"/>
                <a:gd name="T10" fmla="*/ 2147483647 w 408"/>
                <a:gd name="T11" fmla="*/ 2147483647 h 272"/>
                <a:gd name="T12" fmla="*/ 2147483647 w 408"/>
                <a:gd name="T13" fmla="*/ 2147483647 h 272"/>
                <a:gd name="T14" fmla="*/ 2147483647 w 408"/>
                <a:gd name="T15" fmla="*/ 2147483647 h 272"/>
                <a:gd name="T16" fmla="*/ 2147483647 w 408"/>
                <a:gd name="T17" fmla="*/ 2147483647 h 272"/>
                <a:gd name="T18" fmla="*/ 2147483647 w 408"/>
                <a:gd name="T19" fmla="*/ 2147483647 h 272"/>
                <a:gd name="T20" fmla="*/ 2147483647 w 408"/>
                <a:gd name="T21" fmla="*/ 2147483647 h 272"/>
                <a:gd name="T22" fmla="*/ 2147483647 w 408"/>
                <a:gd name="T23" fmla="*/ 2147483647 h 272"/>
                <a:gd name="T24" fmla="*/ 2147483647 w 408"/>
                <a:gd name="T25" fmla="*/ 2147483647 h 272"/>
                <a:gd name="T26" fmla="*/ 2147483647 w 408"/>
                <a:gd name="T27" fmla="*/ 2147483647 h 272"/>
                <a:gd name="T28" fmla="*/ 2147483647 w 408"/>
                <a:gd name="T29" fmla="*/ 2147483647 h 272"/>
                <a:gd name="T30" fmla="*/ 2147483647 w 408"/>
                <a:gd name="T31" fmla="*/ 2147483647 h 272"/>
                <a:gd name="T32" fmla="*/ 2147483647 w 408"/>
                <a:gd name="T33" fmla="*/ 2147483647 h 272"/>
                <a:gd name="T34" fmla="*/ 2147483647 w 408"/>
                <a:gd name="T35" fmla="*/ 2147483647 h 272"/>
                <a:gd name="T36" fmla="*/ 2147483647 w 408"/>
                <a:gd name="T37" fmla="*/ 2147483647 h 272"/>
                <a:gd name="T38" fmla="*/ 2147483647 w 408"/>
                <a:gd name="T39" fmla="*/ 2147483647 h 272"/>
                <a:gd name="T40" fmla="*/ 2147483647 w 408"/>
                <a:gd name="T41" fmla="*/ 2147483647 h 272"/>
                <a:gd name="T42" fmla="*/ 2147483647 w 408"/>
                <a:gd name="T43" fmla="*/ 2147483647 h 272"/>
                <a:gd name="T44" fmla="*/ 2147483647 w 408"/>
                <a:gd name="T45" fmla="*/ 2147483647 h 272"/>
                <a:gd name="T46" fmla="*/ 2147483647 w 408"/>
                <a:gd name="T47" fmla="*/ 2147483647 h 272"/>
                <a:gd name="T48" fmla="*/ 2147483647 w 408"/>
                <a:gd name="T49" fmla="*/ 2147483647 h 272"/>
                <a:gd name="T50" fmla="*/ 0 w 408"/>
                <a:gd name="T51" fmla="*/ 2147483647 h 2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8"/>
                <a:gd name="T79" fmla="*/ 0 h 272"/>
                <a:gd name="T80" fmla="*/ 408 w 408"/>
                <a:gd name="T81" fmla="*/ 272 h 2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8" h="272">
                  <a:moveTo>
                    <a:pt x="0" y="20"/>
                  </a:moveTo>
                  <a:lnTo>
                    <a:pt x="60" y="0"/>
                  </a:lnTo>
                  <a:lnTo>
                    <a:pt x="78" y="0"/>
                  </a:lnTo>
                  <a:lnTo>
                    <a:pt x="64" y="36"/>
                  </a:lnTo>
                  <a:lnTo>
                    <a:pt x="74" y="114"/>
                  </a:lnTo>
                  <a:lnTo>
                    <a:pt x="148" y="122"/>
                  </a:lnTo>
                  <a:lnTo>
                    <a:pt x="174" y="104"/>
                  </a:lnTo>
                  <a:lnTo>
                    <a:pt x="206" y="120"/>
                  </a:lnTo>
                  <a:lnTo>
                    <a:pt x="250" y="92"/>
                  </a:lnTo>
                  <a:lnTo>
                    <a:pt x="274" y="98"/>
                  </a:lnTo>
                  <a:lnTo>
                    <a:pt x="298" y="128"/>
                  </a:lnTo>
                  <a:lnTo>
                    <a:pt x="310" y="174"/>
                  </a:lnTo>
                  <a:lnTo>
                    <a:pt x="298" y="192"/>
                  </a:lnTo>
                  <a:lnTo>
                    <a:pt x="312" y="208"/>
                  </a:lnTo>
                  <a:lnTo>
                    <a:pt x="328" y="200"/>
                  </a:lnTo>
                  <a:lnTo>
                    <a:pt x="408" y="258"/>
                  </a:lnTo>
                  <a:lnTo>
                    <a:pt x="376" y="272"/>
                  </a:lnTo>
                  <a:lnTo>
                    <a:pt x="374" y="260"/>
                  </a:lnTo>
                  <a:lnTo>
                    <a:pt x="318" y="268"/>
                  </a:lnTo>
                  <a:lnTo>
                    <a:pt x="312" y="240"/>
                  </a:lnTo>
                  <a:lnTo>
                    <a:pt x="282" y="246"/>
                  </a:lnTo>
                  <a:lnTo>
                    <a:pt x="276" y="214"/>
                  </a:lnTo>
                  <a:lnTo>
                    <a:pt x="70" y="244"/>
                  </a:lnTo>
                  <a:lnTo>
                    <a:pt x="62" y="218"/>
                  </a:lnTo>
                  <a:lnTo>
                    <a:pt x="32" y="220"/>
                  </a:lnTo>
                  <a:lnTo>
                    <a:pt x="0" y="20"/>
                  </a:lnTo>
                  <a:close/>
                </a:path>
              </a:pathLst>
            </a:custGeom>
            <a:solidFill>
              <a:srgbClr val="CCFFFF"/>
            </a:solidFill>
            <a:ln w="6350">
              <a:solidFill>
                <a:schemeClr val="tx1"/>
              </a:solidFill>
              <a:round/>
              <a:headEnd/>
              <a:tailEnd/>
            </a:ln>
          </p:spPr>
          <p:txBody>
            <a:bodyPr/>
            <a:lstStyle/>
            <a:p>
              <a:endParaRPr lang="en-US"/>
            </a:p>
          </p:txBody>
        </p:sp>
        <p:sp>
          <p:nvSpPr>
            <p:cNvPr id="21581" name="Freeform 71"/>
            <p:cNvSpPr>
              <a:spLocks/>
            </p:cNvSpPr>
            <p:nvPr/>
          </p:nvSpPr>
          <p:spPr bwMode="auto">
            <a:xfrm rot="562241">
              <a:off x="5037138" y="1060450"/>
              <a:ext cx="531812" cy="590550"/>
            </a:xfrm>
            <a:custGeom>
              <a:avLst/>
              <a:gdLst>
                <a:gd name="T0" fmla="*/ 0 w 198"/>
                <a:gd name="T1" fmla="*/ 2147483647 h 220"/>
                <a:gd name="T2" fmla="*/ 2147483647 w 198"/>
                <a:gd name="T3" fmla="*/ 2147483647 h 220"/>
                <a:gd name="T4" fmla="*/ 2147483647 w 198"/>
                <a:gd name="T5" fmla="*/ 2147483647 h 220"/>
                <a:gd name="T6" fmla="*/ 2147483647 w 198"/>
                <a:gd name="T7" fmla="*/ 2147483647 h 220"/>
                <a:gd name="T8" fmla="*/ 2147483647 w 198"/>
                <a:gd name="T9" fmla="*/ 0 h 220"/>
                <a:gd name="T10" fmla="*/ 2147483647 w 198"/>
                <a:gd name="T11" fmla="*/ 2147483647 h 220"/>
                <a:gd name="T12" fmla="*/ 2147483647 w 198"/>
                <a:gd name="T13" fmla="*/ 2147483647 h 220"/>
                <a:gd name="T14" fmla="*/ 2147483647 w 198"/>
                <a:gd name="T15" fmla="*/ 2147483647 h 220"/>
                <a:gd name="T16" fmla="*/ 0 w 198"/>
                <a:gd name="T17" fmla="*/ 2147483647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220"/>
                <a:gd name="T29" fmla="*/ 198 w 198"/>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220">
                  <a:moveTo>
                    <a:pt x="0" y="50"/>
                  </a:moveTo>
                  <a:lnTo>
                    <a:pt x="28" y="52"/>
                  </a:lnTo>
                  <a:lnTo>
                    <a:pt x="78" y="36"/>
                  </a:lnTo>
                  <a:lnTo>
                    <a:pt x="96" y="42"/>
                  </a:lnTo>
                  <a:lnTo>
                    <a:pt x="166" y="0"/>
                  </a:lnTo>
                  <a:lnTo>
                    <a:pt x="198" y="200"/>
                  </a:lnTo>
                  <a:lnTo>
                    <a:pt x="28" y="220"/>
                  </a:lnTo>
                  <a:lnTo>
                    <a:pt x="12" y="122"/>
                  </a:lnTo>
                  <a:lnTo>
                    <a:pt x="0" y="50"/>
                  </a:lnTo>
                  <a:close/>
                </a:path>
              </a:pathLst>
            </a:custGeom>
            <a:solidFill>
              <a:srgbClr val="CCFFFF"/>
            </a:solidFill>
            <a:ln w="6350">
              <a:solidFill>
                <a:schemeClr val="tx1"/>
              </a:solidFill>
              <a:round/>
              <a:headEnd/>
              <a:tailEnd/>
            </a:ln>
          </p:spPr>
          <p:txBody>
            <a:bodyPr/>
            <a:lstStyle/>
            <a:p>
              <a:endParaRPr lang="en-US"/>
            </a:p>
          </p:txBody>
        </p:sp>
        <p:sp>
          <p:nvSpPr>
            <p:cNvPr id="21582" name="Freeform 72"/>
            <p:cNvSpPr>
              <a:spLocks/>
            </p:cNvSpPr>
            <p:nvPr/>
          </p:nvSpPr>
          <p:spPr bwMode="auto">
            <a:xfrm rot="562241">
              <a:off x="5040313" y="1655763"/>
              <a:ext cx="1376362" cy="363537"/>
            </a:xfrm>
            <a:custGeom>
              <a:avLst/>
              <a:gdLst>
                <a:gd name="T0" fmla="*/ 2147483647 w 514"/>
                <a:gd name="T1" fmla="*/ 2147483647 h 136"/>
                <a:gd name="T2" fmla="*/ 0 w 514"/>
                <a:gd name="T3" fmla="*/ 2147483647 h 136"/>
                <a:gd name="T4" fmla="*/ 2147483647 w 514"/>
                <a:gd name="T5" fmla="*/ 2147483647 h 136"/>
                <a:gd name="T6" fmla="*/ 2147483647 w 514"/>
                <a:gd name="T7" fmla="*/ 2147483647 h 136"/>
                <a:gd name="T8" fmla="*/ 2147483647 w 514"/>
                <a:gd name="T9" fmla="*/ 2147483647 h 136"/>
                <a:gd name="T10" fmla="*/ 2147483647 w 514"/>
                <a:gd name="T11" fmla="*/ 0 h 136"/>
                <a:gd name="T12" fmla="*/ 2147483647 w 514"/>
                <a:gd name="T13" fmla="*/ 2147483647 h 136"/>
                <a:gd name="T14" fmla="*/ 2147483647 w 514"/>
                <a:gd name="T15" fmla="*/ 2147483647 h 136"/>
                <a:gd name="T16" fmla="*/ 2147483647 w 514"/>
                <a:gd name="T17" fmla="*/ 2147483647 h 136"/>
                <a:gd name="T18" fmla="*/ 2147483647 w 514"/>
                <a:gd name="T19" fmla="*/ 2147483647 h 136"/>
                <a:gd name="T20" fmla="*/ 2147483647 w 514"/>
                <a:gd name="T21" fmla="*/ 2147483647 h 136"/>
                <a:gd name="T22" fmla="*/ 2147483647 w 514"/>
                <a:gd name="T23" fmla="*/ 2147483647 h 136"/>
                <a:gd name="T24" fmla="*/ 2147483647 w 514"/>
                <a:gd name="T25" fmla="*/ 2147483647 h 136"/>
                <a:gd name="T26" fmla="*/ 2147483647 w 514"/>
                <a:gd name="T27" fmla="*/ 2147483647 h 136"/>
                <a:gd name="T28" fmla="*/ 2147483647 w 514"/>
                <a:gd name="T29" fmla="*/ 2147483647 h 136"/>
                <a:gd name="T30" fmla="*/ 2147483647 w 514"/>
                <a:gd name="T31" fmla="*/ 2147483647 h 136"/>
                <a:gd name="T32" fmla="*/ 2147483647 w 514"/>
                <a:gd name="T33" fmla="*/ 2147483647 h 136"/>
                <a:gd name="T34" fmla="*/ 2147483647 w 514"/>
                <a:gd name="T35" fmla="*/ 2147483647 h 136"/>
                <a:gd name="T36" fmla="*/ 2147483647 w 514"/>
                <a:gd name="T37" fmla="*/ 2147483647 h 136"/>
                <a:gd name="T38" fmla="*/ 2147483647 w 514"/>
                <a:gd name="T39" fmla="*/ 2147483647 h 136"/>
                <a:gd name="T40" fmla="*/ 2147483647 w 514"/>
                <a:gd name="T41" fmla="*/ 2147483647 h 136"/>
                <a:gd name="T42" fmla="*/ 2147483647 w 514"/>
                <a:gd name="T43" fmla="*/ 2147483647 h 136"/>
                <a:gd name="T44" fmla="*/ 2147483647 w 514"/>
                <a:gd name="T45" fmla="*/ 2147483647 h 136"/>
                <a:gd name="T46" fmla="*/ 2147483647 w 514"/>
                <a:gd name="T47" fmla="*/ 2147483647 h 136"/>
                <a:gd name="T48" fmla="*/ 2147483647 w 514"/>
                <a:gd name="T49" fmla="*/ 2147483647 h 136"/>
                <a:gd name="T50" fmla="*/ 2147483647 w 514"/>
                <a:gd name="T51" fmla="*/ 2147483647 h 136"/>
                <a:gd name="T52" fmla="*/ 2147483647 w 514"/>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136"/>
                <a:gd name="T83" fmla="*/ 514 w 514"/>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136">
                  <a:moveTo>
                    <a:pt x="16" y="136"/>
                  </a:moveTo>
                  <a:lnTo>
                    <a:pt x="0" y="26"/>
                  </a:lnTo>
                  <a:lnTo>
                    <a:pt x="170" y="6"/>
                  </a:lnTo>
                  <a:lnTo>
                    <a:pt x="200" y="4"/>
                  </a:lnTo>
                  <a:lnTo>
                    <a:pt x="208" y="30"/>
                  </a:lnTo>
                  <a:lnTo>
                    <a:pt x="414" y="0"/>
                  </a:lnTo>
                  <a:lnTo>
                    <a:pt x="420" y="32"/>
                  </a:lnTo>
                  <a:lnTo>
                    <a:pt x="450" y="26"/>
                  </a:lnTo>
                  <a:lnTo>
                    <a:pt x="456" y="54"/>
                  </a:lnTo>
                  <a:lnTo>
                    <a:pt x="512" y="46"/>
                  </a:lnTo>
                  <a:lnTo>
                    <a:pt x="514" y="58"/>
                  </a:lnTo>
                  <a:lnTo>
                    <a:pt x="490" y="58"/>
                  </a:lnTo>
                  <a:lnTo>
                    <a:pt x="468" y="68"/>
                  </a:lnTo>
                  <a:lnTo>
                    <a:pt x="436" y="58"/>
                  </a:lnTo>
                  <a:lnTo>
                    <a:pt x="380" y="74"/>
                  </a:lnTo>
                  <a:lnTo>
                    <a:pt x="372" y="60"/>
                  </a:lnTo>
                  <a:lnTo>
                    <a:pt x="332" y="62"/>
                  </a:lnTo>
                  <a:lnTo>
                    <a:pt x="338" y="80"/>
                  </a:lnTo>
                  <a:lnTo>
                    <a:pt x="324" y="90"/>
                  </a:lnTo>
                  <a:lnTo>
                    <a:pt x="338" y="126"/>
                  </a:lnTo>
                  <a:lnTo>
                    <a:pt x="330" y="134"/>
                  </a:lnTo>
                  <a:lnTo>
                    <a:pt x="252" y="82"/>
                  </a:lnTo>
                  <a:lnTo>
                    <a:pt x="170" y="70"/>
                  </a:lnTo>
                  <a:lnTo>
                    <a:pt x="108" y="78"/>
                  </a:lnTo>
                  <a:lnTo>
                    <a:pt x="72" y="120"/>
                  </a:lnTo>
                  <a:lnTo>
                    <a:pt x="60" y="132"/>
                  </a:lnTo>
                  <a:lnTo>
                    <a:pt x="16" y="136"/>
                  </a:lnTo>
                  <a:close/>
                </a:path>
              </a:pathLst>
            </a:custGeom>
            <a:solidFill>
              <a:srgbClr val="CCFFFF"/>
            </a:solidFill>
            <a:ln w="6350">
              <a:solidFill>
                <a:schemeClr val="tx1"/>
              </a:solidFill>
              <a:round/>
              <a:headEnd/>
              <a:tailEnd/>
            </a:ln>
          </p:spPr>
          <p:txBody>
            <a:bodyPr/>
            <a:lstStyle/>
            <a:p>
              <a:endParaRPr lang="en-US"/>
            </a:p>
          </p:txBody>
        </p:sp>
        <p:sp>
          <p:nvSpPr>
            <p:cNvPr id="21583" name="Freeform 73"/>
            <p:cNvSpPr>
              <a:spLocks/>
            </p:cNvSpPr>
            <p:nvPr/>
          </p:nvSpPr>
          <p:spPr bwMode="auto">
            <a:xfrm rot="562241">
              <a:off x="4133850" y="1079500"/>
              <a:ext cx="917575" cy="669925"/>
            </a:xfrm>
            <a:custGeom>
              <a:avLst/>
              <a:gdLst>
                <a:gd name="T0" fmla="*/ 2147483647 w 342"/>
                <a:gd name="T1" fmla="*/ 2147483647 h 250"/>
                <a:gd name="T2" fmla="*/ 2147483647 w 342"/>
                <a:gd name="T3" fmla="*/ 2147483647 h 250"/>
                <a:gd name="T4" fmla="*/ 2147483647 w 342"/>
                <a:gd name="T5" fmla="*/ 2147483647 h 250"/>
                <a:gd name="T6" fmla="*/ 2147483647 w 342"/>
                <a:gd name="T7" fmla="*/ 2147483647 h 250"/>
                <a:gd name="T8" fmla="*/ 2147483647 w 342"/>
                <a:gd name="T9" fmla="*/ 2147483647 h 250"/>
                <a:gd name="T10" fmla="*/ 2147483647 w 342"/>
                <a:gd name="T11" fmla="*/ 2147483647 h 250"/>
                <a:gd name="T12" fmla="*/ 0 w 342"/>
                <a:gd name="T13" fmla="*/ 2147483647 h 250"/>
                <a:gd name="T14" fmla="*/ 2147483647 w 342"/>
                <a:gd name="T15" fmla="*/ 2147483647 h 250"/>
                <a:gd name="T16" fmla="*/ 2147483647 w 342"/>
                <a:gd name="T17" fmla="*/ 2147483647 h 250"/>
                <a:gd name="T18" fmla="*/ 2147483647 w 342"/>
                <a:gd name="T19" fmla="*/ 2147483647 h 250"/>
                <a:gd name="T20" fmla="*/ 2147483647 w 342"/>
                <a:gd name="T21" fmla="*/ 2147483647 h 250"/>
                <a:gd name="T22" fmla="*/ 2147483647 w 342"/>
                <a:gd name="T23" fmla="*/ 2147483647 h 250"/>
                <a:gd name="T24" fmla="*/ 2147483647 w 342"/>
                <a:gd name="T25" fmla="*/ 2147483647 h 250"/>
                <a:gd name="T26" fmla="*/ 2147483647 w 342"/>
                <a:gd name="T27" fmla="*/ 2147483647 h 250"/>
                <a:gd name="T28" fmla="*/ 2147483647 w 342"/>
                <a:gd name="T29" fmla="*/ 0 h 250"/>
                <a:gd name="T30" fmla="*/ 2147483647 w 342"/>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2"/>
                <a:gd name="T49" fmla="*/ 0 h 250"/>
                <a:gd name="T50" fmla="*/ 342 w 342"/>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2" h="250">
                  <a:moveTo>
                    <a:pt x="342" y="72"/>
                  </a:moveTo>
                  <a:lnTo>
                    <a:pt x="204" y="86"/>
                  </a:lnTo>
                  <a:lnTo>
                    <a:pt x="212" y="158"/>
                  </a:lnTo>
                  <a:lnTo>
                    <a:pt x="146" y="170"/>
                  </a:lnTo>
                  <a:lnTo>
                    <a:pt x="154" y="232"/>
                  </a:lnTo>
                  <a:lnTo>
                    <a:pt x="22" y="250"/>
                  </a:lnTo>
                  <a:lnTo>
                    <a:pt x="0" y="116"/>
                  </a:lnTo>
                  <a:lnTo>
                    <a:pt x="32" y="102"/>
                  </a:lnTo>
                  <a:lnTo>
                    <a:pt x="82" y="132"/>
                  </a:lnTo>
                  <a:lnTo>
                    <a:pt x="116" y="118"/>
                  </a:lnTo>
                  <a:lnTo>
                    <a:pt x="134" y="138"/>
                  </a:lnTo>
                  <a:lnTo>
                    <a:pt x="148" y="130"/>
                  </a:lnTo>
                  <a:lnTo>
                    <a:pt x="146" y="114"/>
                  </a:lnTo>
                  <a:lnTo>
                    <a:pt x="262" y="20"/>
                  </a:lnTo>
                  <a:lnTo>
                    <a:pt x="330" y="0"/>
                  </a:lnTo>
                  <a:lnTo>
                    <a:pt x="342" y="72"/>
                  </a:lnTo>
                  <a:close/>
                </a:path>
              </a:pathLst>
            </a:custGeom>
            <a:solidFill>
              <a:srgbClr val="99CCFF"/>
            </a:solidFill>
            <a:ln w="6350">
              <a:solidFill>
                <a:schemeClr val="tx1"/>
              </a:solidFill>
              <a:round/>
              <a:headEnd/>
              <a:tailEnd/>
            </a:ln>
          </p:spPr>
          <p:txBody>
            <a:bodyPr/>
            <a:lstStyle/>
            <a:p>
              <a:endParaRPr lang="en-US"/>
            </a:p>
          </p:txBody>
        </p:sp>
        <p:sp>
          <p:nvSpPr>
            <p:cNvPr id="21584" name="Freeform 74"/>
            <p:cNvSpPr>
              <a:spLocks/>
            </p:cNvSpPr>
            <p:nvPr/>
          </p:nvSpPr>
          <p:spPr bwMode="auto">
            <a:xfrm rot="562241">
              <a:off x="4479925" y="1298575"/>
              <a:ext cx="611188" cy="841375"/>
            </a:xfrm>
            <a:custGeom>
              <a:avLst/>
              <a:gdLst>
                <a:gd name="T0" fmla="*/ 2147483647 w 228"/>
                <a:gd name="T1" fmla="*/ 2147483647 h 314"/>
                <a:gd name="T2" fmla="*/ 0 w 228"/>
                <a:gd name="T3" fmla="*/ 2147483647 h 314"/>
                <a:gd name="T4" fmla="*/ 2147483647 w 228"/>
                <a:gd name="T5" fmla="*/ 2147483647 h 314"/>
                <a:gd name="T6" fmla="*/ 2147483647 w 228"/>
                <a:gd name="T7" fmla="*/ 2147483647 h 314"/>
                <a:gd name="T8" fmla="*/ 2147483647 w 228"/>
                <a:gd name="T9" fmla="*/ 0 h 314"/>
                <a:gd name="T10" fmla="*/ 2147483647 w 228"/>
                <a:gd name="T11" fmla="*/ 2147483647 h 314"/>
                <a:gd name="T12" fmla="*/ 2147483647 w 228"/>
                <a:gd name="T13" fmla="*/ 2147483647 h 314"/>
                <a:gd name="T14" fmla="*/ 2147483647 w 228"/>
                <a:gd name="T15" fmla="*/ 2147483647 h 314"/>
                <a:gd name="T16" fmla="*/ 2147483647 w 228"/>
                <a:gd name="T17" fmla="*/ 2147483647 h 314"/>
                <a:gd name="T18" fmla="*/ 2147483647 w 228"/>
                <a:gd name="T19" fmla="*/ 2147483647 h 314"/>
                <a:gd name="T20" fmla="*/ 2147483647 w 228"/>
                <a:gd name="T21" fmla="*/ 2147483647 h 314"/>
                <a:gd name="T22" fmla="*/ 2147483647 w 228"/>
                <a:gd name="T23" fmla="*/ 2147483647 h 314"/>
                <a:gd name="T24" fmla="*/ 2147483647 w 228"/>
                <a:gd name="T25" fmla="*/ 2147483647 h 314"/>
                <a:gd name="T26" fmla="*/ 2147483647 w 228"/>
                <a:gd name="T27" fmla="*/ 2147483647 h 314"/>
                <a:gd name="T28" fmla="*/ 2147483647 w 228"/>
                <a:gd name="T29" fmla="*/ 2147483647 h 314"/>
                <a:gd name="T30" fmla="*/ 2147483647 w 228"/>
                <a:gd name="T31" fmla="*/ 2147483647 h 3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
                <a:gd name="T49" fmla="*/ 0 h 314"/>
                <a:gd name="T50" fmla="*/ 228 w 228"/>
                <a:gd name="T51" fmla="*/ 314 h 3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 h="314">
                  <a:moveTo>
                    <a:pt x="8" y="160"/>
                  </a:moveTo>
                  <a:lnTo>
                    <a:pt x="0" y="98"/>
                  </a:lnTo>
                  <a:lnTo>
                    <a:pt x="66" y="86"/>
                  </a:lnTo>
                  <a:lnTo>
                    <a:pt x="58" y="14"/>
                  </a:lnTo>
                  <a:lnTo>
                    <a:pt x="196" y="0"/>
                  </a:lnTo>
                  <a:lnTo>
                    <a:pt x="212" y="98"/>
                  </a:lnTo>
                  <a:lnTo>
                    <a:pt x="228" y="208"/>
                  </a:lnTo>
                  <a:lnTo>
                    <a:pt x="212" y="226"/>
                  </a:lnTo>
                  <a:lnTo>
                    <a:pt x="192" y="214"/>
                  </a:lnTo>
                  <a:lnTo>
                    <a:pt x="120" y="230"/>
                  </a:lnTo>
                  <a:lnTo>
                    <a:pt x="124" y="244"/>
                  </a:lnTo>
                  <a:lnTo>
                    <a:pt x="110" y="246"/>
                  </a:lnTo>
                  <a:lnTo>
                    <a:pt x="108" y="298"/>
                  </a:lnTo>
                  <a:lnTo>
                    <a:pt x="76" y="314"/>
                  </a:lnTo>
                  <a:lnTo>
                    <a:pt x="44" y="158"/>
                  </a:lnTo>
                  <a:lnTo>
                    <a:pt x="8" y="160"/>
                  </a:lnTo>
                  <a:close/>
                </a:path>
              </a:pathLst>
            </a:custGeom>
            <a:solidFill>
              <a:srgbClr val="CCFFFF"/>
            </a:solidFill>
            <a:ln w="6350">
              <a:solidFill>
                <a:schemeClr val="tx1"/>
              </a:solidFill>
              <a:round/>
              <a:headEnd/>
              <a:tailEnd/>
            </a:ln>
          </p:spPr>
          <p:txBody>
            <a:bodyPr/>
            <a:lstStyle/>
            <a:p>
              <a:endParaRPr lang="en-US"/>
            </a:p>
          </p:txBody>
        </p:sp>
        <p:sp>
          <p:nvSpPr>
            <p:cNvPr id="21585" name="Freeform 75"/>
            <p:cNvSpPr>
              <a:spLocks/>
            </p:cNvSpPr>
            <p:nvPr/>
          </p:nvSpPr>
          <p:spPr bwMode="auto">
            <a:xfrm rot="562241">
              <a:off x="3937000" y="1652588"/>
              <a:ext cx="690563" cy="723900"/>
            </a:xfrm>
            <a:custGeom>
              <a:avLst/>
              <a:gdLst>
                <a:gd name="T0" fmla="*/ 2147483647 w 258"/>
                <a:gd name="T1" fmla="*/ 2147483647 h 270"/>
                <a:gd name="T2" fmla="*/ 2147483647 w 258"/>
                <a:gd name="T3" fmla="*/ 2147483647 h 270"/>
                <a:gd name="T4" fmla="*/ 2147483647 w 258"/>
                <a:gd name="T5" fmla="*/ 2147483647 h 270"/>
                <a:gd name="T6" fmla="*/ 2147483647 w 258"/>
                <a:gd name="T7" fmla="*/ 0 h 270"/>
                <a:gd name="T8" fmla="*/ 2147483647 w 258"/>
                <a:gd name="T9" fmla="*/ 2147483647 h 270"/>
                <a:gd name="T10" fmla="*/ 2147483647 w 258"/>
                <a:gd name="T11" fmla="*/ 2147483647 h 270"/>
                <a:gd name="T12" fmla="*/ 2147483647 w 258"/>
                <a:gd name="T13" fmla="*/ 2147483647 h 270"/>
                <a:gd name="T14" fmla="*/ 2147483647 w 258"/>
                <a:gd name="T15" fmla="*/ 2147483647 h 270"/>
                <a:gd name="T16" fmla="*/ 2147483647 w 258"/>
                <a:gd name="T17" fmla="*/ 2147483647 h 270"/>
                <a:gd name="T18" fmla="*/ 2147483647 w 258"/>
                <a:gd name="T19" fmla="*/ 2147483647 h 270"/>
                <a:gd name="T20" fmla="*/ 2147483647 w 258"/>
                <a:gd name="T21" fmla="*/ 2147483647 h 270"/>
                <a:gd name="T22" fmla="*/ 2147483647 w 258"/>
                <a:gd name="T23" fmla="*/ 2147483647 h 270"/>
                <a:gd name="T24" fmla="*/ 2147483647 w 258"/>
                <a:gd name="T25" fmla="*/ 2147483647 h 270"/>
                <a:gd name="T26" fmla="*/ 2147483647 w 258"/>
                <a:gd name="T27" fmla="*/ 2147483647 h 270"/>
                <a:gd name="T28" fmla="*/ 2147483647 w 258"/>
                <a:gd name="T29" fmla="*/ 2147483647 h 270"/>
                <a:gd name="T30" fmla="*/ 2147483647 w 258"/>
                <a:gd name="T31" fmla="*/ 2147483647 h 270"/>
                <a:gd name="T32" fmla="*/ 2147483647 w 258"/>
                <a:gd name="T33" fmla="*/ 2147483647 h 270"/>
                <a:gd name="T34" fmla="*/ 2147483647 w 258"/>
                <a:gd name="T35" fmla="*/ 2147483647 h 270"/>
                <a:gd name="T36" fmla="*/ 2147483647 w 258"/>
                <a:gd name="T37" fmla="*/ 2147483647 h 270"/>
                <a:gd name="T38" fmla="*/ 2147483647 w 258"/>
                <a:gd name="T39" fmla="*/ 2147483647 h 270"/>
                <a:gd name="T40" fmla="*/ 2147483647 w 258"/>
                <a:gd name="T41" fmla="*/ 2147483647 h 270"/>
                <a:gd name="T42" fmla="*/ 2147483647 w 258"/>
                <a:gd name="T43" fmla="*/ 2147483647 h 270"/>
                <a:gd name="T44" fmla="*/ 2147483647 w 258"/>
                <a:gd name="T45" fmla="*/ 2147483647 h 270"/>
                <a:gd name="T46" fmla="*/ 2147483647 w 258"/>
                <a:gd name="T47" fmla="*/ 2147483647 h 270"/>
                <a:gd name="T48" fmla="*/ 0 w 258"/>
                <a:gd name="T49" fmla="*/ 2147483647 h 270"/>
                <a:gd name="T50" fmla="*/ 2147483647 w 258"/>
                <a:gd name="T51" fmla="*/ 2147483647 h 270"/>
                <a:gd name="T52" fmla="*/ 2147483647 w 258"/>
                <a:gd name="T53" fmla="*/ 2147483647 h 2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70"/>
                <a:gd name="T83" fmla="*/ 258 w 258"/>
                <a:gd name="T84" fmla="*/ 270 h 2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70">
                  <a:moveTo>
                    <a:pt x="18" y="28"/>
                  </a:moveTo>
                  <a:lnTo>
                    <a:pt x="58" y="20"/>
                  </a:lnTo>
                  <a:lnTo>
                    <a:pt x="190" y="2"/>
                  </a:lnTo>
                  <a:lnTo>
                    <a:pt x="226" y="0"/>
                  </a:lnTo>
                  <a:lnTo>
                    <a:pt x="258" y="156"/>
                  </a:lnTo>
                  <a:lnTo>
                    <a:pt x="224" y="220"/>
                  </a:lnTo>
                  <a:lnTo>
                    <a:pt x="192" y="194"/>
                  </a:lnTo>
                  <a:lnTo>
                    <a:pt x="234" y="116"/>
                  </a:lnTo>
                  <a:lnTo>
                    <a:pt x="218" y="104"/>
                  </a:lnTo>
                  <a:lnTo>
                    <a:pt x="202" y="128"/>
                  </a:lnTo>
                  <a:lnTo>
                    <a:pt x="168" y="124"/>
                  </a:lnTo>
                  <a:lnTo>
                    <a:pt x="172" y="152"/>
                  </a:lnTo>
                  <a:lnTo>
                    <a:pt x="158" y="180"/>
                  </a:lnTo>
                  <a:lnTo>
                    <a:pt x="122" y="198"/>
                  </a:lnTo>
                  <a:lnTo>
                    <a:pt x="114" y="156"/>
                  </a:lnTo>
                  <a:lnTo>
                    <a:pt x="126" y="116"/>
                  </a:lnTo>
                  <a:lnTo>
                    <a:pt x="112" y="112"/>
                  </a:lnTo>
                  <a:lnTo>
                    <a:pt x="86" y="164"/>
                  </a:lnTo>
                  <a:lnTo>
                    <a:pt x="98" y="188"/>
                  </a:lnTo>
                  <a:lnTo>
                    <a:pt x="58" y="244"/>
                  </a:lnTo>
                  <a:lnTo>
                    <a:pt x="56" y="268"/>
                  </a:lnTo>
                  <a:lnTo>
                    <a:pt x="34" y="270"/>
                  </a:lnTo>
                  <a:lnTo>
                    <a:pt x="14" y="134"/>
                  </a:lnTo>
                  <a:lnTo>
                    <a:pt x="2" y="134"/>
                  </a:lnTo>
                  <a:lnTo>
                    <a:pt x="0" y="102"/>
                  </a:lnTo>
                  <a:lnTo>
                    <a:pt x="28" y="96"/>
                  </a:lnTo>
                  <a:lnTo>
                    <a:pt x="18" y="28"/>
                  </a:lnTo>
                  <a:close/>
                </a:path>
              </a:pathLst>
            </a:custGeom>
            <a:solidFill>
              <a:srgbClr val="CCFFFF"/>
            </a:solidFill>
            <a:ln w="6350">
              <a:solidFill>
                <a:schemeClr val="tx1"/>
              </a:solidFill>
              <a:round/>
              <a:headEnd/>
              <a:tailEnd/>
            </a:ln>
          </p:spPr>
          <p:txBody>
            <a:bodyPr/>
            <a:lstStyle/>
            <a:p>
              <a:endParaRPr lang="en-US"/>
            </a:p>
          </p:txBody>
        </p:sp>
        <p:sp>
          <p:nvSpPr>
            <p:cNvPr id="21586" name="Freeform 76"/>
            <p:cNvSpPr>
              <a:spLocks/>
            </p:cNvSpPr>
            <p:nvPr/>
          </p:nvSpPr>
          <p:spPr bwMode="auto">
            <a:xfrm rot="562241">
              <a:off x="3579813" y="1852613"/>
              <a:ext cx="449262" cy="949325"/>
            </a:xfrm>
            <a:custGeom>
              <a:avLst/>
              <a:gdLst>
                <a:gd name="T0" fmla="*/ 0 w 168"/>
                <a:gd name="T1" fmla="*/ 2147483647 h 354"/>
                <a:gd name="T2" fmla="*/ 2147483647 w 168"/>
                <a:gd name="T3" fmla="*/ 2147483647 h 354"/>
                <a:gd name="T4" fmla="*/ 2147483647 w 168"/>
                <a:gd name="T5" fmla="*/ 2147483647 h 354"/>
                <a:gd name="T6" fmla="*/ 2147483647 w 168"/>
                <a:gd name="T7" fmla="*/ 2147483647 h 354"/>
                <a:gd name="T8" fmla="*/ 2147483647 w 168"/>
                <a:gd name="T9" fmla="*/ 2147483647 h 354"/>
                <a:gd name="T10" fmla="*/ 2147483647 w 168"/>
                <a:gd name="T11" fmla="*/ 0 h 354"/>
                <a:gd name="T12" fmla="*/ 2147483647 w 168"/>
                <a:gd name="T13" fmla="*/ 2147483647 h 354"/>
                <a:gd name="T14" fmla="*/ 2147483647 w 168"/>
                <a:gd name="T15" fmla="*/ 2147483647 h 354"/>
                <a:gd name="T16" fmla="*/ 2147483647 w 168"/>
                <a:gd name="T17" fmla="*/ 2147483647 h 354"/>
                <a:gd name="T18" fmla="*/ 2147483647 w 168"/>
                <a:gd name="T19" fmla="*/ 2147483647 h 354"/>
                <a:gd name="T20" fmla="*/ 2147483647 w 168"/>
                <a:gd name="T21" fmla="*/ 2147483647 h 354"/>
                <a:gd name="T22" fmla="*/ 2147483647 w 168"/>
                <a:gd name="T23" fmla="*/ 2147483647 h 354"/>
                <a:gd name="T24" fmla="*/ 2147483647 w 168"/>
                <a:gd name="T25" fmla="*/ 2147483647 h 354"/>
                <a:gd name="T26" fmla="*/ 2147483647 w 168"/>
                <a:gd name="T27" fmla="*/ 2147483647 h 354"/>
                <a:gd name="T28" fmla="*/ 2147483647 w 168"/>
                <a:gd name="T29" fmla="*/ 2147483647 h 354"/>
                <a:gd name="T30" fmla="*/ 2147483647 w 168"/>
                <a:gd name="T31" fmla="*/ 2147483647 h 354"/>
                <a:gd name="T32" fmla="*/ 2147483647 w 168"/>
                <a:gd name="T33" fmla="*/ 2147483647 h 354"/>
                <a:gd name="T34" fmla="*/ 0 w 168"/>
                <a:gd name="T35" fmla="*/ 2147483647 h 354"/>
                <a:gd name="T36" fmla="*/ 2147483647 w 168"/>
                <a:gd name="T37" fmla="*/ 2147483647 h 354"/>
                <a:gd name="T38" fmla="*/ 2147483647 w 168"/>
                <a:gd name="T39" fmla="*/ 2147483647 h 354"/>
                <a:gd name="T40" fmla="*/ 0 w 168"/>
                <a:gd name="T41" fmla="*/ 2147483647 h 3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
                <a:gd name="T64" fmla="*/ 0 h 354"/>
                <a:gd name="T65" fmla="*/ 168 w 168"/>
                <a:gd name="T66" fmla="*/ 354 h 3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 h="354">
                  <a:moveTo>
                    <a:pt x="0" y="120"/>
                  </a:moveTo>
                  <a:lnTo>
                    <a:pt x="34" y="118"/>
                  </a:lnTo>
                  <a:lnTo>
                    <a:pt x="22" y="46"/>
                  </a:lnTo>
                  <a:lnTo>
                    <a:pt x="46" y="40"/>
                  </a:lnTo>
                  <a:lnTo>
                    <a:pt x="42" y="10"/>
                  </a:lnTo>
                  <a:lnTo>
                    <a:pt x="112" y="0"/>
                  </a:lnTo>
                  <a:lnTo>
                    <a:pt x="114" y="32"/>
                  </a:lnTo>
                  <a:lnTo>
                    <a:pt x="126" y="32"/>
                  </a:lnTo>
                  <a:lnTo>
                    <a:pt x="146" y="168"/>
                  </a:lnTo>
                  <a:lnTo>
                    <a:pt x="168" y="166"/>
                  </a:lnTo>
                  <a:lnTo>
                    <a:pt x="136" y="266"/>
                  </a:lnTo>
                  <a:lnTo>
                    <a:pt x="94" y="328"/>
                  </a:lnTo>
                  <a:lnTo>
                    <a:pt x="94" y="354"/>
                  </a:lnTo>
                  <a:lnTo>
                    <a:pt x="50" y="324"/>
                  </a:lnTo>
                  <a:lnTo>
                    <a:pt x="64" y="258"/>
                  </a:lnTo>
                  <a:lnTo>
                    <a:pt x="50" y="246"/>
                  </a:lnTo>
                  <a:lnTo>
                    <a:pt x="10" y="266"/>
                  </a:lnTo>
                  <a:lnTo>
                    <a:pt x="0" y="256"/>
                  </a:lnTo>
                  <a:lnTo>
                    <a:pt x="14" y="204"/>
                  </a:lnTo>
                  <a:lnTo>
                    <a:pt x="6" y="182"/>
                  </a:lnTo>
                  <a:lnTo>
                    <a:pt x="0" y="120"/>
                  </a:lnTo>
                  <a:close/>
                </a:path>
              </a:pathLst>
            </a:custGeom>
            <a:solidFill>
              <a:srgbClr val="CCFFFF"/>
            </a:solidFill>
            <a:ln w="6350">
              <a:solidFill>
                <a:schemeClr val="tx1"/>
              </a:solidFill>
              <a:round/>
              <a:headEnd/>
              <a:tailEnd/>
            </a:ln>
          </p:spPr>
          <p:txBody>
            <a:bodyPr/>
            <a:lstStyle/>
            <a:p>
              <a:endParaRPr lang="en-US"/>
            </a:p>
          </p:txBody>
        </p:sp>
        <p:sp>
          <p:nvSpPr>
            <p:cNvPr id="21587" name="Freeform 77"/>
            <p:cNvSpPr>
              <a:spLocks/>
            </p:cNvSpPr>
            <p:nvPr/>
          </p:nvSpPr>
          <p:spPr bwMode="auto">
            <a:xfrm rot="562241">
              <a:off x="3363913" y="1557338"/>
              <a:ext cx="412750" cy="573087"/>
            </a:xfrm>
            <a:custGeom>
              <a:avLst/>
              <a:gdLst>
                <a:gd name="T0" fmla="*/ 2147483647 w 154"/>
                <a:gd name="T1" fmla="*/ 2147483647 h 214"/>
                <a:gd name="T2" fmla="*/ 2147483647 w 154"/>
                <a:gd name="T3" fmla="*/ 2147483647 h 214"/>
                <a:gd name="T4" fmla="*/ 2147483647 w 154"/>
                <a:gd name="T5" fmla="*/ 2147483647 h 214"/>
                <a:gd name="T6" fmla="*/ 2147483647 w 154"/>
                <a:gd name="T7" fmla="*/ 2147483647 h 214"/>
                <a:gd name="T8" fmla="*/ 2147483647 w 154"/>
                <a:gd name="T9" fmla="*/ 2147483647 h 214"/>
                <a:gd name="T10" fmla="*/ 2147483647 w 154"/>
                <a:gd name="T11" fmla="*/ 2147483647 h 214"/>
                <a:gd name="T12" fmla="*/ 2147483647 w 154"/>
                <a:gd name="T13" fmla="*/ 2147483647 h 214"/>
                <a:gd name="T14" fmla="*/ 0 w 154"/>
                <a:gd name="T15" fmla="*/ 2147483647 h 214"/>
                <a:gd name="T16" fmla="*/ 2147483647 w 154"/>
                <a:gd name="T17" fmla="*/ 0 h 214"/>
                <a:gd name="T18" fmla="*/ 2147483647 w 154"/>
                <a:gd name="T19" fmla="*/ 2147483647 h 214"/>
                <a:gd name="T20" fmla="*/ 2147483647 w 154"/>
                <a:gd name="T21" fmla="*/ 2147483647 h 214"/>
                <a:gd name="T22" fmla="*/ 2147483647 w 154"/>
                <a:gd name="T23" fmla="*/ 2147483647 h 214"/>
                <a:gd name="T24" fmla="*/ 2147483647 w 154"/>
                <a:gd name="T25" fmla="*/ 2147483647 h 214"/>
                <a:gd name="T26" fmla="*/ 2147483647 w 154"/>
                <a:gd name="T27" fmla="*/ 2147483647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4"/>
                <a:gd name="T43" fmla="*/ 0 h 214"/>
                <a:gd name="T44" fmla="*/ 154 w 154"/>
                <a:gd name="T45" fmla="*/ 214 h 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4" h="214">
                  <a:moveTo>
                    <a:pt x="108" y="214"/>
                  </a:moveTo>
                  <a:lnTo>
                    <a:pt x="58" y="196"/>
                  </a:lnTo>
                  <a:lnTo>
                    <a:pt x="46" y="196"/>
                  </a:lnTo>
                  <a:lnTo>
                    <a:pt x="34" y="200"/>
                  </a:lnTo>
                  <a:lnTo>
                    <a:pt x="12" y="176"/>
                  </a:lnTo>
                  <a:lnTo>
                    <a:pt x="28" y="158"/>
                  </a:lnTo>
                  <a:lnTo>
                    <a:pt x="16" y="152"/>
                  </a:lnTo>
                  <a:lnTo>
                    <a:pt x="0" y="16"/>
                  </a:lnTo>
                  <a:lnTo>
                    <a:pt x="136" y="0"/>
                  </a:lnTo>
                  <a:lnTo>
                    <a:pt x="150" y="104"/>
                  </a:lnTo>
                  <a:lnTo>
                    <a:pt x="154" y="134"/>
                  </a:lnTo>
                  <a:lnTo>
                    <a:pt x="130" y="140"/>
                  </a:lnTo>
                  <a:lnTo>
                    <a:pt x="142" y="212"/>
                  </a:lnTo>
                  <a:lnTo>
                    <a:pt x="108" y="214"/>
                  </a:lnTo>
                  <a:close/>
                </a:path>
              </a:pathLst>
            </a:custGeom>
            <a:solidFill>
              <a:srgbClr val="99CCFF"/>
            </a:solidFill>
            <a:ln w="6350">
              <a:solidFill>
                <a:schemeClr val="tx1"/>
              </a:solidFill>
              <a:round/>
              <a:headEnd/>
              <a:tailEnd/>
            </a:ln>
          </p:spPr>
          <p:txBody>
            <a:bodyPr/>
            <a:lstStyle/>
            <a:p>
              <a:endParaRPr lang="en-US"/>
            </a:p>
          </p:txBody>
        </p:sp>
        <p:sp>
          <p:nvSpPr>
            <p:cNvPr id="21588" name="Freeform 78"/>
            <p:cNvSpPr>
              <a:spLocks/>
            </p:cNvSpPr>
            <p:nvPr/>
          </p:nvSpPr>
          <p:spPr bwMode="auto">
            <a:xfrm rot="562241">
              <a:off x="3390900" y="942975"/>
              <a:ext cx="793750" cy="922338"/>
            </a:xfrm>
            <a:custGeom>
              <a:avLst/>
              <a:gdLst>
                <a:gd name="T0" fmla="*/ 2147483647 w 296"/>
                <a:gd name="T1" fmla="*/ 2147483647 h 344"/>
                <a:gd name="T2" fmla="*/ 2147483647 w 296"/>
                <a:gd name="T3" fmla="*/ 2147483647 h 344"/>
                <a:gd name="T4" fmla="*/ 0 w 296"/>
                <a:gd name="T5" fmla="*/ 2147483647 h 344"/>
                <a:gd name="T6" fmla="*/ 2147483647 w 296"/>
                <a:gd name="T7" fmla="*/ 2147483647 h 344"/>
                <a:gd name="T8" fmla="*/ 2147483647 w 296"/>
                <a:gd name="T9" fmla="*/ 2147483647 h 344"/>
                <a:gd name="T10" fmla="*/ 2147483647 w 296"/>
                <a:gd name="T11" fmla="*/ 2147483647 h 344"/>
                <a:gd name="T12" fmla="*/ 2147483647 w 296"/>
                <a:gd name="T13" fmla="*/ 0 h 344"/>
                <a:gd name="T14" fmla="*/ 2147483647 w 296"/>
                <a:gd name="T15" fmla="*/ 0 h 344"/>
                <a:gd name="T16" fmla="*/ 2147483647 w 296"/>
                <a:gd name="T17" fmla="*/ 2147483647 h 344"/>
                <a:gd name="T18" fmla="*/ 2147483647 w 296"/>
                <a:gd name="T19" fmla="*/ 2147483647 h 344"/>
                <a:gd name="T20" fmla="*/ 2147483647 w 296"/>
                <a:gd name="T21" fmla="*/ 2147483647 h 344"/>
                <a:gd name="T22" fmla="*/ 2147483647 w 296"/>
                <a:gd name="T23" fmla="*/ 2147483647 h 344"/>
                <a:gd name="T24" fmla="*/ 2147483647 w 296"/>
                <a:gd name="T25" fmla="*/ 2147483647 h 344"/>
                <a:gd name="T26" fmla="*/ 2147483647 w 296"/>
                <a:gd name="T27" fmla="*/ 2147483647 h 344"/>
                <a:gd name="T28" fmla="*/ 2147483647 w 296"/>
                <a:gd name="T29" fmla="*/ 2147483647 h 344"/>
                <a:gd name="T30" fmla="*/ 2147483647 w 296"/>
                <a:gd name="T31" fmla="*/ 2147483647 h 344"/>
                <a:gd name="T32" fmla="*/ 2147483647 w 296"/>
                <a:gd name="T33" fmla="*/ 2147483647 h 344"/>
                <a:gd name="T34" fmla="*/ 2147483647 w 296"/>
                <a:gd name="T35" fmla="*/ 2147483647 h 344"/>
                <a:gd name="T36" fmla="*/ 2147483647 w 296"/>
                <a:gd name="T37" fmla="*/ 2147483647 h 344"/>
                <a:gd name="T38" fmla="*/ 2147483647 w 296"/>
                <a:gd name="T39" fmla="*/ 2147483647 h 344"/>
                <a:gd name="T40" fmla="*/ 2147483647 w 296"/>
                <a:gd name="T41" fmla="*/ 2147483647 h 3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6"/>
                <a:gd name="T64" fmla="*/ 0 h 344"/>
                <a:gd name="T65" fmla="*/ 296 w 296"/>
                <a:gd name="T66" fmla="*/ 344 h 3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6" h="344">
                  <a:moveTo>
                    <a:pt x="18" y="256"/>
                  </a:moveTo>
                  <a:lnTo>
                    <a:pt x="8" y="192"/>
                  </a:lnTo>
                  <a:lnTo>
                    <a:pt x="0" y="94"/>
                  </a:lnTo>
                  <a:lnTo>
                    <a:pt x="30" y="88"/>
                  </a:lnTo>
                  <a:lnTo>
                    <a:pt x="28" y="48"/>
                  </a:lnTo>
                  <a:lnTo>
                    <a:pt x="12" y="50"/>
                  </a:lnTo>
                  <a:lnTo>
                    <a:pt x="8" y="0"/>
                  </a:lnTo>
                  <a:lnTo>
                    <a:pt x="92" y="0"/>
                  </a:lnTo>
                  <a:lnTo>
                    <a:pt x="138" y="26"/>
                  </a:lnTo>
                  <a:lnTo>
                    <a:pt x="144" y="54"/>
                  </a:lnTo>
                  <a:lnTo>
                    <a:pt x="204" y="108"/>
                  </a:lnTo>
                  <a:lnTo>
                    <a:pt x="214" y="132"/>
                  </a:lnTo>
                  <a:lnTo>
                    <a:pt x="260" y="124"/>
                  </a:lnTo>
                  <a:lnTo>
                    <a:pt x="274" y="118"/>
                  </a:lnTo>
                  <a:lnTo>
                    <a:pt x="296" y="252"/>
                  </a:lnTo>
                  <a:lnTo>
                    <a:pt x="256" y="260"/>
                  </a:lnTo>
                  <a:lnTo>
                    <a:pt x="266" y="328"/>
                  </a:lnTo>
                  <a:lnTo>
                    <a:pt x="238" y="334"/>
                  </a:lnTo>
                  <a:lnTo>
                    <a:pt x="168" y="344"/>
                  </a:lnTo>
                  <a:lnTo>
                    <a:pt x="154" y="240"/>
                  </a:lnTo>
                  <a:lnTo>
                    <a:pt x="18" y="256"/>
                  </a:lnTo>
                  <a:close/>
                </a:path>
              </a:pathLst>
            </a:custGeom>
            <a:solidFill>
              <a:srgbClr val="99CCFF"/>
            </a:solidFill>
            <a:ln w="6350">
              <a:solidFill>
                <a:schemeClr val="tx1"/>
              </a:solidFill>
              <a:round/>
              <a:headEnd/>
              <a:tailEnd/>
            </a:ln>
          </p:spPr>
          <p:txBody>
            <a:bodyPr/>
            <a:lstStyle/>
            <a:p>
              <a:endParaRPr lang="en-US"/>
            </a:p>
          </p:txBody>
        </p:sp>
        <p:sp>
          <p:nvSpPr>
            <p:cNvPr id="21589" name="Freeform 79"/>
            <p:cNvSpPr>
              <a:spLocks/>
            </p:cNvSpPr>
            <p:nvPr/>
          </p:nvSpPr>
          <p:spPr bwMode="auto">
            <a:xfrm rot="562241">
              <a:off x="2749550" y="1347788"/>
              <a:ext cx="685800" cy="503237"/>
            </a:xfrm>
            <a:custGeom>
              <a:avLst/>
              <a:gdLst>
                <a:gd name="T0" fmla="*/ 2147483647 w 256"/>
                <a:gd name="T1" fmla="*/ 2147483647 h 188"/>
                <a:gd name="T2" fmla="*/ 2147483647 w 256"/>
                <a:gd name="T3" fmla="*/ 2147483647 h 188"/>
                <a:gd name="T4" fmla="*/ 2147483647 w 256"/>
                <a:gd name="T5" fmla="*/ 2147483647 h 188"/>
                <a:gd name="T6" fmla="*/ 2147483647 w 256"/>
                <a:gd name="T7" fmla="*/ 2147483647 h 188"/>
                <a:gd name="T8" fmla="*/ 2147483647 w 256"/>
                <a:gd name="T9" fmla="*/ 2147483647 h 188"/>
                <a:gd name="T10" fmla="*/ 2147483647 w 256"/>
                <a:gd name="T11" fmla="*/ 2147483647 h 188"/>
                <a:gd name="T12" fmla="*/ 2147483647 w 256"/>
                <a:gd name="T13" fmla="*/ 2147483647 h 188"/>
                <a:gd name="T14" fmla="*/ 2147483647 w 256"/>
                <a:gd name="T15" fmla="*/ 2147483647 h 188"/>
                <a:gd name="T16" fmla="*/ 0 w 256"/>
                <a:gd name="T17" fmla="*/ 2147483647 h 188"/>
                <a:gd name="T18" fmla="*/ 2147483647 w 256"/>
                <a:gd name="T19" fmla="*/ 2147483647 h 188"/>
                <a:gd name="T20" fmla="*/ 2147483647 w 256"/>
                <a:gd name="T21" fmla="*/ 0 h 188"/>
                <a:gd name="T22" fmla="*/ 2147483647 w 256"/>
                <a:gd name="T23" fmla="*/ 2147483647 h 188"/>
                <a:gd name="T24" fmla="*/ 2147483647 w 256"/>
                <a:gd name="T25" fmla="*/ 2147483647 h 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
                <a:gd name="T40" fmla="*/ 0 h 188"/>
                <a:gd name="T41" fmla="*/ 256 w 256"/>
                <a:gd name="T42" fmla="*/ 188 h 1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 h="188">
                  <a:moveTo>
                    <a:pt x="256" y="188"/>
                  </a:moveTo>
                  <a:lnTo>
                    <a:pt x="138" y="172"/>
                  </a:lnTo>
                  <a:lnTo>
                    <a:pt x="116" y="180"/>
                  </a:lnTo>
                  <a:lnTo>
                    <a:pt x="90" y="172"/>
                  </a:lnTo>
                  <a:lnTo>
                    <a:pt x="60" y="176"/>
                  </a:lnTo>
                  <a:lnTo>
                    <a:pt x="34" y="160"/>
                  </a:lnTo>
                  <a:lnTo>
                    <a:pt x="12" y="152"/>
                  </a:lnTo>
                  <a:lnTo>
                    <a:pt x="4" y="58"/>
                  </a:lnTo>
                  <a:lnTo>
                    <a:pt x="0" y="28"/>
                  </a:lnTo>
                  <a:lnTo>
                    <a:pt x="86" y="16"/>
                  </a:lnTo>
                  <a:lnTo>
                    <a:pt x="232" y="0"/>
                  </a:lnTo>
                  <a:lnTo>
                    <a:pt x="242" y="64"/>
                  </a:lnTo>
                  <a:lnTo>
                    <a:pt x="256" y="188"/>
                  </a:lnTo>
                  <a:close/>
                </a:path>
              </a:pathLst>
            </a:custGeom>
            <a:solidFill>
              <a:srgbClr val="99CCFF"/>
            </a:solidFill>
            <a:ln w="6350">
              <a:solidFill>
                <a:schemeClr val="tx1"/>
              </a:solidFill>
              <a:round/>
              <a:headEnd/>
              <a:tailEnd/>
            </a:ln>
          </p:spPr>
          <p:txBody>
            <a:bodyPr/>
            <a:lstStyle/>
            <a:p>
              <a:endParaRPr lang="en-US"/>
            </a:p>
          </p:txBody>
        </p:sp>
        <p:sp>
          <p:nvSpPr>
            <p:cNvPr id="21590" name="Freeform 80"/>
            <p:cNvSpPr>
              <a:spLocks/>
            </p:cNvSpPr>
            <p:nvPr/>
          </p:nvSpPr>
          <p:spPr bwMode="auto">
            <a:xfrm rot="562241">
              <a:off x="3005138" y="784225"/>
              <a:ext cx="509587" cy="627063"/>
            </a:xfrm>
            <a:custGeom>
              <a:avLst/>
              <a:gdLst>
                <a:gd name="T0" fmla="*/ 2147483647 w 190"/>
                <a:gd name="T1" fmla="*/ 2147483647 h 234"/>
                <a:gd name="T2" fmla="*/ 0 w 190"/>
                <a:gd name="T3" fmla="*/ 2147483647 h 234"/>
                <a:gd name="T4" fmla="*/ 2147483647 w 190"/>
                <a:gd name="T5" fmla="*/ 2147483647 h 234"/>
                <a:gd name="T6" fmla="*/ 2147483647 w 190"/>
                <a:gd name="T7" fmla="*/ 2147483647 h 234"/>
                <a:gd name="T8" fmla="*/ 2147483647 w 190"/>
                <a:gd name="T9" fmla="*/ 2147483647 h 234"/>
                <a:gd name="T10" fmla="*/ 2147483647 w 190"/>
                <a:gd name="T11" fmla="*/ 2147483647 h 234"/>
                <a:gd name="T12" fmla="*/ 2147483647 w 190"/>
                <a:gd name="T13" fmla="*/ 2147483647 h 234"/>
                <a:gd name="T14" fmla="*/ 2147483647 w 190"/>
                <a:gd name="T15" fmla="*/ 2147483647 h 234"/>
                <a:gd name="T16" fmla="*/ 2147483647 w 190"/>
                <a:gd name="T17" fmla="*/ 2147483647 h 234"/>
                <a:gd name="T18" fmla="*/ 2147483647 w 190"/>
                <a:gd name="T19" fmla="*/ 2147483647 h 234"/>
                <a:gd name="T20" fmla="*/ 2147483647 w 190"/>
                <a:gd name="T21" fmla="*/ 0 h 234"/>
                <a:gd name="T22" fmla="*/ 2147483647 w 190"/>
                <a:gd name="T23" fmla="*/ 2147483647 h 234"/>
                <a:gd name="T24" fmla="*/ 2147483647 w 190"/>
                <a:gd name="T25" fmla="*/ 2147483647 h 234"/>
                <a:gd name="T26" fmla="*/ 2147483647 w 190"/>
                <a:gd name="T27" fmla="*/ 2147483647 h 234"/>
                <a:gd name="T28" fmla="*/ 2147483647 w 190"/>
                <a:gd name="T29" fmla="*/ 2147483647 h 234"/>
                <a:gd name="T30" fmla="*/ 2147483647 w 190"/>
                <a:gd name="T31" fmla="*/ 2147483647 h 234"/>
                <a:gd name="T32" fmla="*/ 2147483647 w 190"/>
                <a:gd name="T33" fmla="*/ 2147483647 h 234"/>
                <a:gd name="T34" fmla="*/ 2147483647 w 190"/>
                <a:gd name="T35" fmla="*/ 2147483647 h 234"/>
                <a:gd name="T36" fmla="*/ 2147483647 w 190"/>
                <a:gd name="T37" fmla="*/ 2147483647 h 234"/>
                <a:gd name="T38" fmla="*/ 2147483647 w 190"/>
                <a:gd name="T39" fmla="*/ 2147483647 h 234"/>
                <a:gd name="T40" fmla="*/ 2147483647 w 190"/>
                <a:gd name="T41" fmla="*/ 2147483647 h 234"/>
                <a:gd name="T42" fmla="*/ 2147483647 w 190"/>
                <a:gd name="T43" fmla="*/ 2147483647 h 2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
                <a:gd name="T67" fmla="*/ 0 h 234"/>
                <a:gd name="T68" fmla="*/ 190 w 190"/>
                <a:gd name="T69" fmla="*/ 234 h 2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 h="234">
                  <a:moveTo>
                    <a:pt x="22" y="234"/>
                  </a:moveTo>
                  <a:lnTo>
                    <a:pt x="0" y="66"/>
                  </a:lnTo>
                  <a:lnTo>
                    <a:pt x="32" y="62"/>
                  </a:lnTo>
                  <a:lnTo>
                    <a:pt x="28" y="24"/>
                  </a:lnTo>
                  <a:lnTo>
                    <a:pt x="68" y="20"/>
                  </a:lnTo>
                  <a:lnTo>
                    <a:pt x="56" y="66"/>
                  </a:lnTo>
                  <a:lnTo>
                    <a:pt x="66" y="98"/>
                  </a:lnTo>
                  <a:lnTo>
                    <a:pt x="90" y="62"/>
                  </a:lnTo>
                  <a:lnTo>
                    <a:pt x="82" y="48"/>
                  </a:lnTo>
                  <a:lnTo>
                    <a:pt x="110" y="34"/>
                  </a:lnTo>
                  <a:lnTo>
                    <a:pt x="134" y="0"/>
                  </a:lnTo>
                  <a:lnTo>
                    <a:pt x="144" y="8"/>
                  </a:lnTo>
                  <a:lnTo>
                    <a:pt x="112" y="58"/>
                  </a:lnTo>
                  <a:lnTo>
                    <a:pt x="124" y="58"/>
                  </a:lnTo>
                  <a:lnTo>
                    <a:pt x="142" y="30"/>
                  </a:lnTo>
                  <a:lnTo>
                    <a:pt x="168" y="26"/>
                  </a:lnTo>
                  <a:lnTo>
                    <a:pt x="172" y="76"/>
                  </a:lnTo>
                  <a:lnTo>
                    <a:pt x="188" y="74"/>
                  </a:lnTo>
                  <a:lnTo>
                    <a:pt x="190" y="114"/>
                  </a:lnTo>
                  <a:lnTo>
                    <a:pt x="160" y="120"/>
                  </a:lnTo>
                  <a:lnTo>
                    <a:pt x="168" y="218"/>
                  </a:lnTo>
                  <a:lnTo>
                    <a:pt x="22" y="234"/>
                  </a:lnTo>
                  <a:close/>
                </a:path>
              </a:pathLst>
            </a:custGeom>
            <a:solidFill>
              <a:srgbClr val="99CCFF"/>
            </a:solidFill>
            <a:ln w="6350">
              <a:solidFill>
                <a:schemeClr val="tx1"/>
              </a:solidFill>
              <a:round/>
              <a:headEnd/>
              <a:tailEnd/>
            </a:ln>
          </p:spPr>
          <p:txBody>
            <a:bodyPr/>
            <a:lstStyle/>
            <a:p>
              <a:endParaRPr lang="en-US"/>
            </a:p>
          </p:txBody>
        </p:sp>
        <p:sp>
          <p:nvSpPr>
            <p:cNvPr id="21591" name="Freeform 81"/>
            <p:cNvSpPr>
              <a:spLocks/>
            </p:cNvSpPr>
            <p:nvPr/>
          </p:nvSpPr>
          <p:spPr bwMode="auto">
            <a:xfrm rot="562241">
              <a:off x="2828925" y="434975"/>
              <a:ext cx="503238" cy="976313"/>
            </a:xfrm>
            <a:custGeom>
              <a:avLst/>
              <a:gdLst>
                <a:gd name="T0" fmla="*/ 2147483647 w 188"/>
                <a:gd name="T1" fmla="*/ 2147483647 h 364"/>
                <a:gd name="T2" fmla="*/ 2147483647 w 188"/>
                <a:gd name="T3" fmla="*/ 2147483647 h 364"/>
                <a:gd name="T4" fmla="*/ 2147483647 w 188"/>
                <a:gd name="T5" fmla="*/ 2147483647 h 364"/>
                <a:gd name="T6" fmla="*/ 2147483647 w 188"/>
                <a:gd name="T7" fmla="*/ 2147483647 h 364"/>
                <a:gd name="T8" fmla="*/ 2147483647 w 188"/>
                <a:gd name="T9" fmla="*/ 2147483647 h 364"/>
                <a:gd name="T10" fmla="*/ 2147483647 w 188"/>
                <a:gd name="T11" fmla="*/ 2147483647 h 364"/>
                <a:gd name="T12" fmla="*/ 0 w 188"/>
                <a:gd name="T13" fmla="*/ 2147483647 h 364"/>
                <a:gd name="T14" fmla="*/ 2147483647 w 188"/>
                <a:gd name="T15" fmla="*/ 2147483647 h 364"/>
                <a:gd name="T16" fmla="*/ 2147483647 w 188"/>
                <a:gd name="T17" fmla="*/ 2147483647 h 364"/>
                <a:gd name="T18" fmla="*/ 2147483647 w 188"/>
                <a:gd name="T19" fmla="*/ 2147483647 h 364"/>
                <a:gd name="T20" fmla="*/ 2147483647 w 188"/>
                <a:gd name="T21" fmla="*/ 2147483647 h 364"/>
                <a:gd name="T22" fmla="*/ 2147483647 w 188"/>
                <a:gd name="T23" fmla="*/ 0 h 364"/>
                <a:gd name="T24" fmla="*/ 2147483647 w 188"/>
                <a:gd name="T25" fmla="*/ 2147483647 h 364"/>
                <a:gd name="T26" fmla="*/ 2147483647 w 188"/>
                <a:gd name="T27" fmla="*/ 2147483647 h 364"/>
                <a:gd name="T28" fmla="*/ 2147483647 w 188"/>
                <a:gd name="T29" fmla="*/ 2147483647 h 364"/>
                <a:gd name="T30" fmla="*/ 2147483647 w 188"/>
                <a:gd name="T31" fmla="*/ 2147483647 h 364"/>
                <a:gd name="T32" fmla="*/ 2147483647 w 188"/>
                <a:gd name="T33" fmla="*/ 2147483647 h 364"/>
                <a:gd name="T34" fmla="*/ 2147483647 w 188"/>
                <a:gd name="T35" fmla="*/ 2147483647 h 364"/>
                <a:gd name="T36" fmla="*/ 2147483647 w 188"/>
                <a:gd name="T37" fmla="*/ 2147483647 h 364"/>
                <a:gd name="T38" fmla="*/ 2147483647 w 188"/>
                <a:gd name="T39" fmla="*/ 2147483647 h 364"/>
                <a:gd name="T40" fmla="*/ 2147483647 w 188"/>
                <a:gd name="T41" fmla="*/ 2147483647 h 364"/>
                <a:gd name="T42" fmla="*/ 2147483647 w 188"/>
                <a:gd name="T43" fmla="*/ 2147483647 h 364"/>
                <a:gd name="T44" fmla="*/ 2147483647 w 188"/>
                <a:gd name="T45" fmla="*/ 2147483647 h 364"/>
                <a:gd name="T46" fmla="*/ 2147483647 w 188"/>
                <a:gd name="T47" fmla="*/ 2147483647 h 364"/>
                <a:gd name="T48" fmla="*/ 2147483647 w 188"/>
                <a:gd name="T49" fmla="*/ 2147483647 h 364"/>
                <a:gd name="T50" fmla="*/ 2147483647 w 188"/>
                <a:gd name="T51" fmla="*/ 2147483647 h 3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8"/>
                <a:gd name="T79" fmla="*/ 0 h 364"/>
                <a:gd name="T80" fmla="*/ 188 w 188"/>
                <a:gd name="T81" fmla="*/ 364 h 3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8" h="364">
                  <a:moveTo>
                    <a:pt x="98" y="352"/>
                  </a:moveTo>
                  <a:lnTo>
                    <a:pt x="12" y="364"/>
                  </a:lnTo>
                  <a:lnTo>
                    <a:pt x="4" y="260"/>
                  </a:lnTo>
                  <a:lnTo>
                    <a:pt x="28" y="256"/>
                  </a:lnTo>
                  <a:lnTo>
                    <a:pt x="28" y="222"/>
                  </a:lnTo>
                  <a:lnTo>
                    <a:pt x="12" y="224"/>
                  </a:lnTo>
                  <a:lnTo>
                    <a:pt x="0" y="126"/>
                  </a:lnTo>
                  <a:lnTo>
                    <a:pt x="30" y="70"/>
                  </a:lnTo>
                  <a:lnTo>
                    <a:pt x="50" y="68"/>
                  </a:lnTo>
                  <a:lnTo>
                    <a:pt x="64" y="38"/>
                  </a:lnTo>
                  <a:lnTo>
                    <a:pt x="86" y="38"/>
                  </a:lnTo>
                  <a:lnTo>
                    <a:pt x="110" y="0"/>
                  </a:lnTo>
                  <a:lnTo>
                    <a:pt x="152" y="2"/>
                  </a:lnTo>
                  <a:lnTo>
                    <a:pt x="158" y="32"/>
                  </a:lnTo>
                  <a:lnTo>
                    <a:pt x="188" y="30"/>
                  </a:lnTo>
                  <a:lnTo>
                    <a:pt x="182" y="38"/>
                  </a:lnTo>
                  <a:lnTo>
                    <a:pt x="184" y="58"/>
                  </a:lnTo>
                  <a:lnTo>
                    <a:pt x="156" y="84"/>
                  </a:lnTo>
                  <a:lnTo>
                    <a:pt x="154" y="118"/>
                  </a:lnTo>
                  <a:lnTo>
                    <a:pt x="140" y="116"/>
                  </a:lnTo>
                  <a:lnTo>
                    <a:pt x="130" y="120"/>
                  </a:lnTo>
                  <a:lnTo>
                    <a:pt x="144" y="138"/>
                  </a:lnTo>
                  <a:lnTo>
                    <a:pt x="104" y="142"/>
                  </a:lnTo>
                  <a:lnTo>
                    <a:pt x="108" y="180"/>
                  </a:lnTo>
                  <a:lnTo>
                    <a:pt x="76" y="184"/>
                  </a:lnTo>
                  <a:lnTo>
                    <a:pt x="98" y="352"/>
                  </a:lnTo>
                  <a:close/>
                </a:path>
              </a:pathLst>
            </a:custGeom>
            <a:solidFill>
              <a:srgbClr val="99CCFF"/>
            </a:solidFill>
            <a:ln w="6350">
              <a:solidFill>
                <a:schemeClr val="tx1"/>
              </a:solidFill>
              <a:round/>
              <a:headEnd/>
              <a:tailEnd/>
            </a:ln>
          </p:spPr>
          <p:txBody>
            <a:bodyPr/>
            <a:lstStyle/>
            <a:p>
              <a:endParaRPr lang="en-US"/>
            </a:p>
          </p:txBody>
        </p:sp>
        <p:sp>
          <p:nvSpPr>
            <p:cNvPr id="21592" name="Freeform 82"/>
            <p:cNvSpPr>
              <a:spLocks/>
            </p:cNvSpPr>
            <p:nvPr/>
          </p:nvSpPr>
          <p:spPr bwMode="auto">
            <a:xfrm rot="562241">
              <a:off x="2157413" y="682625"/>
              <a:ext cx="717550" cy="739775"/>
            </a:xfrm>
            <a:custGeom>
              <a:avLst/>
              <a:gdLst>
                <a:gd name="T0" fmla="*/ 2147483647 w 268"/>
                <a:gd name="T1" fmla="*/ 2147483647 h 276"/>
                <a:gd name="T2" fmla="*/ 2147483647 w 268"/>
                <a:gd name="T3" fmla="*/ 2147483647 h 276"/>
                <a:gd name="T4" fmla="*/ 2147483647 w 268"/>
                <a:gd name="T5" fmla="*/ 2147483647 h 276"/>
                <a:gd name="T6" fmla="*/ 2147483647 w 268"/>
                <a:gd name="T7" fmla="*/ 2147483647 h 276"/>
                <a:gd name="T8" fmla="*/ 2147483647 w 268"/>
                <a:gd name="T9" fmla="*/ 2147483647 h 276"/>
                <a:gd name="T10" fmla="*/ 2147483647 w 268"/>
                <a:gd name="T11" fmla="*/ 2147483647 h 276"/>
                <a:gd name="T12" fmla="*/ 0 w 268"/>
                <a:gd name="T13" fmla="*/ 2147483647 h 276"/>
                <a:gd name="T14" fmla="*/ 2147483647 w 268"/>
                <a:gd name="T15" fmla="*/ 2147483647 h 276"/>
                <a:gd name="T16" fmla="*/ 2147483647 w 268"/>
                <a:gd name="T17" fmla="*/ 2147483647 h 276"/>
                <a:gd name="T18" fmla="*/ 2147483647 w 268"/>
                <a:gd name="T19" fmla="*/ 2147483647 h 276"/>
                <a:gd name="T20" fmla="*/ 2147483647 w 268"/>
                <a:gd name="T21" fmla="*/ 2147483647 h 276"/>
                <a:gd name="T22" fmla="*/ 2147483647 w 268"/>
                <a:gd name="T23" fmla="*/ 0 h 276"/>
                <a:gd name="T24" fmla="*/ 2147483647 w 268"/>
                <a:gd name="T25" fmla="*/ 2147483647 h 276"/>
                <a:gd name="T26" fmla="*/ 2147483647 w 268"/>
                <a:gd name="T27" fmla="*/ 2147483647 h 276"/>
                <a:gd name="T28" fmla="*/ 2147483647 w 268"/>
                <a:gd name="T29" fmla="*/ 2147483647 h 276"/>
                <a:gd name="T30" fmla="*/ 2147483647 w 268"/>
                <a:gd name="T31" fmla="*/ 2147483647 h 276"/>
                <a:gd name="T32" fmla="*/ 2147483647 w 268"/>
                <a:gd name="T33" fmla="*/ 2147483647 h 276"/>
                <a:gd name="T34" fmla="*/ 2147483647 w 268"/>
                <a:gd name="T35" fmla="*/ 2147483647 h 2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276"/>
                <a:gd name="T56" fmla="*/ 268 w 268"/>
                <a:gd name="T57" fmla="*/ 276 h 2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276">
                  <a:moveTo>
                    <a:pt x="256" y="268"/>
                  </a:moveTo>
                  <a:lnTo>
                    <a:pt x="150" y="276"/>
                  </a:lnTo>
                  <a:lnTo>
                    <a:pt x="142" y="218"/>
                  </a:lnTo>
                  <a:lnTo>
                    <a:pt x="46" y="222"/>
                  </a:lnTo>
                  <a:lnTo>
                    <a:pt x="40" y="190"/>
                  </a:lnTo>
                  <a:lnTo>
                    <a:pt x="8" y="192"/>
                  </a:lnTo>
                  <a:lnTo>
                    <a:pt x="0" y="126"/>
                  </a:lnTo>
                  <a:lnTo>
                    <a:pt x="40" y="98"/>
                  </a:lnTo>
                  <a:lnTo>
                    <a:pt x="134" y="82"/>
                  </a:lnTo>
                  <a:lnTo>
                    <a:pt x="176" y="44"/>
                  </a:lnTo>
                  <a:lnTo>
                    <a:pt x="184" y="20"/>
                  </a:lnTo>
                  <a:lnTo>
                    <a:pt x="240" y="0"/>
                  </a:lnTo>
                  <a:lnTo>
                    <a:pt x="252" y="98"/>
                  </a:lnTo>
                  <a:lnTo>
                    <a:pt x="268" y="96"/>
                  </a:lnTo>
                  <a:lnTo>
                    <a:pt x="268" y="130"/>
                  </a:lnTo>
                  <a:lnTo>
                    <a:pt x="244" y="134"/>
                  </a:lnTo>
                  <a:lnTo>
                    <a:pt x="252" y="238"/>
                  </a:lnTo>
                  <a:lnTo>
                    <a:pt x="256" y="268"/>
                  </a:lnTo>
                  <a:close/>
                </a:path>
              </a:pathLst>
            </a:custGeom>
            <a:solidFill>
              <a:srgbClr val="99CCFF"/>
            </a:solidFill>
            <a:ln w="6350">
              <a:solidFill>
                <a:schemeClr val="tx1"/>
              </a:solidFill>
              <a:round/>
              <a:headEnd/>
              <a:tailEnd/>
            </a:ln>
          </p:spPr>
          <p:txBody>
            <a:bodyPr/>
            <a:lstStyle/>
            <a:p>
              <a:endParaRPr lang="en-US"/>
            </a:p>
          </p:txBody>
        </p:sp>
        <p:sp>
          <p:nvSpPr>
            <p:cNvPr id="21593" name="Freeform 83"/>
            <p:cNvSpPr>
              <a:spLocks/>
            </p:cNvSpPr>
            <p:nvPr/>
          </p:nvSpPr>
          <p:spPr bwMode="auto">
            <a:xfrm rot="562241">
              <a:off x="1747838" y="987425"/>
              <a:ext cx="1071562" cy="631825"/>
            </a:xfrm>
            <a:custGeom>
              <a:avLst/>
              <a:gdLst>
                <a:gd name="T0" fmla="*/ 2147483647 w 400"/>
                <a:gd name="T1" fmla="*/ 2147483647 h 236"/>
                <a:gd name="T2" fmla="*/ 2147483647 w 400"/>
                <a:gd name="T3" fmla="*/ 2147483647 h 236"/>
                <a:gd name="T4" fmla="*/ 2147483647 w 400"/>
                <a:gd name="T5" fmla="*/ 2147483647 h 236"/>
                <a:gd name="T6" fmla="*/ 2147483647 w 400"/>
                <a:gd name="T7" fmla="*/ 2147483647 h 236"/>
                <a:gd name="T8" fmla="*/ 2147483647 w 400"/>
                <a:gd name="T9" fmla="*/ 2147483647 h 236"/>
                <a:gd name="T10" fmla="*/ 2147483647 w 400"/>
                <a:gd name="T11" fmla="*/ 2147483647 h 236"/>
                <a:gd name="T12" fmla="*/ 2147483647 w 400"/>
                <a:gd name="T13" fmla="*/ 2147483647 h 236"/>
                <a:gd name="T14" fmla="*/ 0 w 400"/>
                <a:gd name="T15" fmla="*/ 2147483647 h 236"/>
                <a:gd name="T16" fmla="*/ 2147483647 w 400"/>
                <a:gd name="T17" fmla="*/ 2147483647 h 236"/>
                <a:gd name="T18" fmla="*/ 2147483647 w 400"/>
                <a:gd name="T19" fmla="*/ 2147483647 h 236"/>
                <a:gd name="T20" fmla="*/ 2147483647 w 400"/>
                <a:gd name="T21" fmla="*/ 2147483647 h 236"/>
                <a:gd name="T22" fmla="*/ 2147483647 w 400"/>
                <a:gd name="T23" fmla="*/ 0 h 236"/>
                <a:gd name="T24" fmla="*/ 2147483647 w 400"/>
                <a:gd name="T25" fmla="*/ 2147483647 h 236"/>
                <a:gd name="T26" fmla="*/ 2147483647 w 400"/>
                <a:gd name="T27" fmla="*/ 2147483647 h 236"/>
                <a:gd name="T28" fmla="*/ 2147483647 w 400"/>
                <a:gd name="T29" fmla="*/ 2147483647 h 236"/>
                <a:gd name="T30" fmla="*/ 2147483647 w 400"/>
                <a:gd name="T31" fmla="*/ 2147483647 h 236"/>
                <a:gd name="T32" fmla="*/ 2147483647 w 400"/>
                <a:gd name="T33" fmla="*/ 2147483647 h 236"/>
                <a:gd name="T34" fmla="*/ 2147483647 w 400"/>
                <a:gd name="T35" fmla="*/ 2147483647 h 236"/>
                <a:gd name="T36" fmla="*/ 2147483647 w 400"/>
                <a:gd name="T37" fmla="*/ 2147483647 h 2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0"/>
                <a:gd name="T58" fmla="*/ 0 h 236"/>
                <a:gd name="T59" fmla="*/ 400 w 400"/>
                <a:gd name="T60" fmla="*/ 236 h 2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0" h="236">
                  <a:moveTo>
                    <a:pt x="400" y="236"/>
                  </a:moveTo>
                  <a:lnTo>
                    <a:pt x="386" y="228"/>
                  </a:lnTo>
                  <a:lnTo>
                    <a:pt x="304" y="224"/>
                  </a:lnTo>
                  <a:lnTo>
                    <a:pt x="140" y="192"/>
                  </a:lnTo>
                  <a:lnTo>
                    <a:pt x="96" y="184"/>
                  </a:lnTo>
                  <a:lnTo>
                    <a:pt x="84" y="172"/>
                  </a:lnTo>
                  <a:lnTo>
                    <a:pt x="58" y="118"/>
                  </a:lnTo>
                  <a:lnTo>
                    <a:pt x="0" y="96"/>
                  </a:lnTo>
                  <a:lnTo>
                    <a:pt x="32" y="72"/>
                  </a:lnTo>
                  <a:lnTo>
                    <a:pt x="76" y="52"/>
                  </a:lnTo>
                  <a:lnTo>
                    <a:pt x="88" y="52"/>
                  </a:lnTo>
                  <a:lnTo>
                    <a:pt x="136" y="0"/>
                  </a:lnTo>
                  <a:lnTo>
                    <a:pt x="144" y="66"/>
                  </a:lnTo>
                  <a:lnTo>
                    <a:pt x="176" y="64"/>
                  </a:lnTo>
                  <a:lnTo>
                    <a:pt x="182" y="96"/>
                  </a:lnTo>
                  <a:lnTo>
                    <a:pt x="278" y="92"/>
                  </a:lnTo>
                  <a:lnTo>
                    <a:pt x="286" y="150"/>
                  </a:lnTo>
                  <a:lnTo>
                    <a:pt x="392" y="142"/>
                  </a:lnTo>
                  <a:lnTo>
                    <a:pt x="400" y="236"/>
                  </a:lnTo>
                  <a:close/>
                </a:path>
              </a:pathLst>
            </a:custGeom>
            <a:solidFill>
              <a:srgbClr val="99CCFF"/>
            </a:solidFill>
            <a:ln w="6350">
              <a:solidFill>
                <a:schemeClr val="tx1"/>
              </a:solidFill>
              <a:round/>
              <a:headEnd/>
              <a:tailEnd/>
            </a:ln>
          </p:spPr>
          <p:txBody>
            <a:bodyPr/>
            <a:lstStyle/>
            <a:p>
              <a:endParaRPr lang="en-US"/>
            </a:p>
          </p:txBody>
        </p:sp>
        <p:sp>
          <p:nvSpPr>
            <p:cNvPr id="21594" name="Freeform 84"/>
            <p:cNvSpPr>
              <a:spLocks/>
            </p:cNvSpPr>
            <p:nvPr/>
          </p:nvSpPr>
          <p:spPr bwMode="auto">
            <a:xfrm rot="562241">
              <a:off x="3197225" y="252413"/>
              <a:ext cx="530225" cy="331787"/>
            </a:xfrm>
            <a:custGeom>
              <a:avLst/>
              <a:gdLst>
                <a:gd name="T0" fmla="*/ 0 w 198"/>
                <a:gd name="T1" fmla="*/ 2147483647 h 124"/>
                <a:gd name="T2" fmla="*/ 2147483647 w 198"/>
                <a:gd name="T3" fmla="*/ 2147483647 h 124"/>
                <a:gd name="T4" fmla="*/ 2147483647 w 198"/>
                <a:gd name="T5" fmla="*/ 2147483647 h 124"/>
                <a:gd name="T6" fmla="*/ 2147483647 w 198"/>
                <a:gd name="T7" fmla="*/ 2147483647 h 124"/>
                <a:gd name="T8" fmla="*/ 2147483647 w 198"/>
                <a:gd name="T9" fmla="*/ 2147483647 h 124"/>
                <a:gd name="T10" fmla="*/ 2147483647 w 198"/>
                <a:gd name="T11" fmla="*/ 2147483647 h 124"/>
                <a:gd name="T12" fmla="*/ 2147483647 w 198"/>
                <a:gd name="T13" fmla="*/ 0 h 124"/>
                <a:gd name="T14" fmla="*/ 2147483647 w 198"/>
                <a:gd name="T15" fmla="*/ 2147483647 h 124"/>
                <a:gd name="T16" fmla="*/ 2147483647 w 198"/>
                <a:gd name="T17" fmla="*/ 2147483647 h 124"/>
                <a:gd name="T18" fmla="*/ 2147483647 w 198"/>
                <a:gd name="T19" fmla="*/ 2147483647 h 124"/>
                <a:gd name="T20" fmla="*/ 2147483647 w 198"/>
                <a:gd name="T21" fmla="*/ 2147483647 h 124"/>
                <a:gd name="T22" fmla="*/ 2147483647 w 198"/>
                <a:gd name="T23" fmla="*/ 2147483647 h 124"/>
                <a:gd name="T24" fmla="*/ 2147483647 w 198"/>
                <a:gd name="T25" fmla="*/ 2147483647 h 124"/>
                <a:gd name="T26" fmla="*/ 2147483647 w 198"/>
                <a:gd name="T27" fmla="*/ 2147483647 h 124"/>
                <a:gd name="T28" fmla="*/ 0 w 198"/>
                <a:gd name="T29" fmla="*/ 2147483647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8"/>
                <a:gd name="T46" fmla="*/ 0 h 124"/>
                <a:gd name="T47" fmla="*/ 198 w 198"/>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8" h="124">
                  <a:moveTo>
                    <a:pt x="0" y="92"/>
                  </a:moveTo>
                  <a:lnTo>
                    <a:pt x="12" y="70"/>
                  </a:lnTo>
                  <a:lnTo>
                    <a:pt x="22" y="54"/>
                  </a:lnTo>
                  <a:lnTo>
                    <a:pt x="30" y="48"/>
                  </a:lnTo>
                  <a:lnTo>
                    <a:pt x="68" y="30"/>
                  </a:lnTo>
                  <a:lnTo>
                    <a:pt x="102" y="12"/>
                  </a:lnTo>
                  <a:lnTo>
                    <a:pt x="166" y="0"/>
                  </a:lnTo>
                  <a:lnTo>
                    <a:pt x="198" y="22"/>
                  </a:lnTo>
                  <a:lnTo>
                    <a:pt x="184" y="36"/>
                  </a:lnTo>
                  <a:lnTo>
                    <a:pt x="138" y="42"/>
                  </a:lnTo>
                  <a:lnTo>
                    <a:pt x="138" y="56"/>
                  </a:lnTo>
                  <a:lnTo>
                    <a:pt x="78" y="122"/>
                  </a:lnTo>
                  <a:lnTo>
                    <a:pt x="48" y="124"/>
                  </a:lnTo>
                  <a:lnTo>
                    <a:pt x="42" y="94"/>
                  </a:lnTo>
                  <a:lnTo>
                    <a:pt x="0" y="92"/>
                  </a:lnTo>
                  <a:close/>
                </a:path>
              </a:pathLst>
            </a:custGeom>
            <a:solidFill>
              <a:srgbClr val="99CCFF"/>
            </a:solidFill>
            <a:ln w="6350">
              <a:solidFill>
                <a:schemeClr val="tx1"/>
              </a:solidFill>
              <a:round/>
              <a:headEnd/>
              <a:tailEnd/>
            </a:ln>
          </p:spPr>
          <p:txBody>
            <a:bodyPr/>
            <a:lstStyle/>
            <a:p>
              <a:endParaRPr lang="en-US"/>
            </a:p>
          </p:txBody>
        </p:sp>
        <p:sp>
          <p:nvSpPr>
            <p:cNvPr id="21595" name="Rectangle 87"/>
            <p:cNvSpPr>
              <a:spLocks noChangeArrowheads="1"/>
            </p:cNvSpPr>
            <p:nvPr/>
          </p:nvSpPr>
          <p:spPr bwMode="auto">
            <a:xfrm>
              <a:off x="6561138" y="3198813"/>
              <a:ext cx="234950" cy="92075"/>
            </a:xfrm>
            <a:prstGeom prst="rect">
              <a:avLst/>
            </a:prstGeom>
            <a:solidFill>
              <a:srgbClr val="D7A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Alcona</a:t>
              </a:r>
              <a:endParaRPr lang="en-US" sz="600"/>
            </a:p>
          </p:txBody>
        </p:sp>
        <p:sp>
          <p:nvSpPr>
            <p:cNvPr id="21596" name="Rectangle 88"/>
            <p:cNvSpPr>
              <a:spLocks noChangeArrowheads="1"/>
            </p:cNvSpPr>
            <p:nvPr/>
          </p:nvSpPr>
          <p:spPr bwMode="auto">
            <a:xfrm>
              <a:off x="4205288" y="1401763"/>
              <a:ext cx="179387" cy="920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Alger</a:t>
              </a:r>
              <a:endParaRPr lang="en-US" sz="600"/>
            </a:p>
          </p:txBody>
        </p:sp>
        <p:sp>
          <p:nvSpPr>
            <p:cNvPr id="21597" name="Rectangle 89"/>
            <p:cNvSpPr>
              <a:spLocks noChangeArrowheads="1"/>
            </p:cNvSpPr>
            <p:nvPr/>
          </p:nvSpPr>
          <p:spPr bwMode="auto">
            <a:xfrm>
              <a:off x="4746625" y="5365750"/>
              <a:ext cx="257175" cy="92075"/>
            </a:xfrm>
            <a:prstGeom prst="rect">
              <a:avLst/>
            </a:prstGeom>
            <a:solidFill>
              <a:srgbClr val="9A9D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Allegan</a:t>
              </a:r>
              <a:endParaRPr lang="en-US" sz="600"/>
            </a:p>
          </p:txBody>
        </p:sp>
        <p:sp>
          <p:nvSpPr>
            <p:cNvPr id="21598" name="Rectangle 90"/>
            <p:cNvSpPr>
              <a:spLocks noChangeArrowheads="1"/>
            </p:cNvSpPr>
            <p:nvPr/>
          </p:nvSpPr>
          <p:spPr bwMode="auto">
            <a:xfrm>
              <a:off x="6559550" y="2911475"/>
              <a:ext cx="239713" cy="92075"/>
            </a:xfrm>
            <a:prstGeom prst="rect">
              <a:avLst/>
            </a:prstGeom>
            <a:solidFill>
              <a:srgbClr val="D7A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Alpena</a:t>
              </a:r>
              <a:endParaRPr lang="en-US" sz="600"/>
            </a:p>
          </p:txBody>
        </p:sp>
        <p:sp>
          <p:nvSpPr>
            <p:cNvPr id="21599" name="Rectangle 91"/>
            <p:cNvSpPr>
              <a:spLocks noChangeArrowheads="1"/>
            </p:cNvSpPr>
            <p:nvPr/>
          </p:nvSpPr>
          <p:spPr bwMode="auto">
            <a:xfrm>
              <a:off x="5449888" y="2859088"/>
              <a:ext cx="220662" cy="92075"/>
            </a:xfrm>
            <a:prstGeom prst="rect">
              <a:avLst/>
            </a:prstGeom>
            <a:solidFill>
              <a:srgbClr val="B0E81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Antrim</a:t>
              </a:r>
              <a:endParaRPr lang="en-US" sz="600"/>
            </a:p>
          </p:txBody>
        </p:sp>
        <p:sp>
          <p:nvSpPr>
            <p:cNvPr id="21600" name="Rectangle 92"/>
            <p:cNvSpPr>
              <a:spLocks noChangeArrowheads="1"/>
            </p:cNvSpPr>
            <p:nvPr/>
          </p:nvSpPr>
          <p:spPr bwMode="auto">
            <a:xfrm>
              <a:off x="6359525" y="3830638"/>
              <a:ext cx="242888" cy="9207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Arenac</a:t>
              </a:r>
              <a:endParaRPr lang="en-US" sz="600"/>
            </a:p>
          </p:txBody>
        </p:sp>
        <p:sp>
          <p:nvSpPr>
            <p:cNvPr id="21601" name="Rectangle 93"/>
            <p:cNvSpPr>
              <a:spLocks noChangeArrowheads="1"/>
            </p:cNvSpPr>
            <p:nvPr/>
          </p:nvSpPr>
          <p:spPr bwMode="auto">
            <a:xfrm>
              <a:off x="3089275" y="1060450"/>
              <a:ext cx="2476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Baraga</a:t>
              </a:r>
              <a:endParaRPr lang="en-US" sz="600"/>
            </a:p>
          </p:txBody>
        </p:sp>
        <p:sp>
          <p:nvSpPr>
            <p:cNvPr id="21602" name="Rectangle 94"/>
            <p:cNvSpPr>
              <a:spLocks noChangeArrowheads="1"/>
            </p:cNvSpPr>
            <p:nvPr/>
          </p:nvSpPr>
          <p:spPr bwMode="auto">
            <a:xfrm>
              <a:off x="5264150" y="5381625"/>
              <a:ext cx="203200" cy="920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Barry</a:t>
              </a:r>
              <a:endParaRPr lang="en-US" sz="600" b="1"/>
            </a:p>
          </p:txBody>
        </p:sp>
        <p:sp>
          <p:nvSpPr>
            <p:cNvPr id="21603" name="Rectangle 95"/>
            <p:cNvSpPr>
              <a:spLocks noChangeArrowheads="1"/>
            </p:cNvSpPr>
            <p:nvPr/>
          </p:nvSpPr>
          <p:spPr bwMode="auto">
            <a:xfrm>
              <a:off x="6269038" y="4222750"/>
              <a:ext cx="131762" cy="9207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Bay</a:t>
              </a:r>
              <a:endParaRPr lang="en-US" sz="600"/>
            </a:p>
          </p:txBody>
        </p:sp>
        <p:sp>
          <p:nvSpPr>
            <p:cNvPr id="21604" name="Rectangle 96"/>
            <p:cNvSpPr>
              <a:spLocks noChangeArrowheads="1"/>
            </p:cNvSpPr>
            <p:nvPr/>
          </p:nvSpPr>
          <p:spPr bwMode="auto">
            <a:xfrm>
              <a:off x="4743450" y="3206750"/>
              <a:ext cx="234950" cy="92075"/>
            </a:xfrm>
            <a:prstGeom prst="rect">
              <a:avLst/>
            </a:prstGeom>
            <a:solidFill>
              <a:srgbClr val="B0E81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Benzie</a:t>
              </a:r>
              <a:endParaRPr lang="en-US" sz="600"/>
            </a:p>
          </p:txBody>
        </p:sp>
        <p:sp>
          <p:nvSpPr>
            <p:cNvPr id="21605" name="Rectangle 97"/>
            <p:cNvSpPr>
              <a:spLocks noChangeArrowheads="1"/>
            </p:cNvSpPr>
            <p:nvPr/>
          </p:nvSpPr>
          <p:spPr bwMode="auto">
            <a:xfrm>
              <a:off x="4376738" y="6081713"/>
              <a:ext cx="2476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Berrien</a:t>
              </a:r>
              <a:endParaRPr lang="en-US" sz="600"/>
            </a:p>
          </p:txBody>
        </p:sp>
        <p:sp>
          <p:nvSpPr>
            <p:cNvPr id="21606" name="Rectangle 98"/>
            <p:cNvSpPr>
              <a:spLocks noChangeArrowheads="1"/>
            </p:cNvSpPr>
            <p:nvPr/>
          </p:nvSpPr>
          <p:spPr bwMode="auto">
            <a:xfrm>
              <a:off x="5416550" y="6069013"/>
              <a:ext cx="242888" cy="920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Branch</a:t>
              </a:r>
              <a:endParaRPr lang="en-US" sz="600"/>
            </a:p>
          </p:txBody>
        </p:sp>
        <p:sp>
          <p:nvSpPr>
            <p:cNvPr id="21607" name="Rectangle 99"/>
            <p:cNvSpPr>
              <a:spLocks noChangeArrowheads="1"/>
            </p:cNvSpPr>
            <p:nvPr/>
          </p:nvSpPr>
          <p:spPr bwMode="auto">
            <a:xfrm>
              <a:off x="5456238" y="5735638"/>
              <a:ext cx="287337" cy="920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Calhoun</a:t>
              </a:r>
              <a:endParaRPr lang="en-US" sz="600"/>
            </a:p>
          </p:txBody>
        </p:sp>
        <p:sp>
          <p:nvSpPr>
            <p:cNvPr id="21608" name="Rectangle 100"/>
            <p:cNvSpPr>
              <a:spLocks noChangeArrowheads="1"/>
            </p:cNvSpPr>
            <p:nvPr/>
          </p:nvSpPr>
          <p:spPr bwMode="auto">
            <a:xfrm>
              <a:off x="4713288" y="6072188"/>
              <a:ext cx="174625" cy="92075"/>
            </a:xfrm>
            <a:prstGeom prst="rect">
              <a:avLst/>
            </a:prstGeom>
            <a:solidFill>
              <a:srgbClr val="AFE8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Cass</a:t>
              </a:r>
              <a:endParaRPr lang="en-US" sz="600"/>
            </a:p>
          </p:txBody>
        </p:sp>
        <p:sp>
          <p:nvSpPr>
            <p:cNvPr id="21609" name="Rectangle 101"/>
            <p:cNvSpPr>
              <a:spLocks noChangeArrowheads="1"/>
            </p:cNvSpPr>
            <p:nvPr/>
          </p:nvSpPr>
          <p:spPr bwMode="auto">
            <a:xfrm>
              <a:off x="5521325" y="2655888"/>
              <a:ext cx="3635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Charlevoix</a:t>
              </a:r>
              <a:endParaRPr lang="en-US" sz="600"/>
            </a:p>
          </p:txBody>
        </p:sp>
        <p:sp>
          <p:nvSpPr>
            <p:cNvPr id="21610" name="Rectangle 102"/>
            <p:cNvSpPr>
              <a:spLocks noChangeArrowheads="1"/>
            </p:cNvSpPr>
            <p:nvPr/>
          </p:nvSpPr>
          <p:spPr bwMode="auto">
            <a:xfrm rot="-2373580">
              <a:off x="5868988" y="2422525"/>
              <a:ext cx="3937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Cheboygan</a:t>
              </a:r>
              <a:endParaRPr lang="en-US" sz="600"/>
            </a:p>
          </p:txBody>
        </p:sp>
        <p:sp>
          <p:nvSpPr>
            <p:cNvPr id="21611" name="Rectangle 103"/>
            <p:cNvSpPr>
              <a:spLocks noChangeArrowheads="1"/>
            </p:cNvSpPr>
            <p:nvPr/>
          </p:nvSpPr>
          <p:spPr bwMode="auto">
            <a:xfrm>
              <a:off x="5607050" y="1450975"/>
              <a:ext cx="342900" cy="920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Chippewa</a:t>
              </a:r>
              <a:endParaRPr lang="en-US" sz="600"/>
            </a:p>
          </p:txBody>
        </p:sp>
        <p:sp>
          <p:nvSpPr>
            <p:cNvPr id="21612" name="Rectangle 104"/>
            <p:cNvSpPr>
              <a:spLocks noChangeArrowheads="1"/>
            </p:cNvSpPr>
            <p:nvPr/>
          </p:nvSpPr>
          <p:spPr bwMode="auto">
            <a:xfrm>
              <a:off x="5641975" y="3895725"/>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Clare</a:t>
              </a:r>
              <a:endParaRPr lang="en-US" sz="600"/>
            </a:p>
          </p:txBody>
        </p:sp>
        <p:sp>
          <p:nvSpPr>
            <p:cNvPr id="21613" name="Rectangle 105"/>
            <p:cNvSpPr>
              <a:spLocks noChangeArrowheads="1"/>
            </p:cNvSpPr>
            <p:nvPr/>
          </p:nvSpPr>
          <p:spPr bwMode="auto">
            <a:xfrm>
              <a:off x="5797550" y="4999038"/>
              <a:ext cx="239713" cy="92075"/>
            </a:xfrm>
            <a:prstGeom prst="rect">
              <a:avLst/>
            </a:prstGeom>
            <a:solidFill>
              <a:srgbClr val="C285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Clinton</a:t>
              </a:r>
              <a:endParaRPr lang="en-US" sz="600"/>
            </a:p>
          </p:txBody>
        </p:sp>
        <p:sp>
          <p:nvSpPr>
            <p:cNvPr id="21614" name="Rectangle 106"/>
            <p:cNvSpPr>
              <a:spLocks noChangeArrowheads="1"/>
            </p:cNvSpPr>
            <p:nvPr/>
          </p:nvSpPr>
          <p:spPr bwMode="auto">
            <a:xfrm>
              <a:off x="5756275" y="3176588"/>
              <a:ext cx="311150" cy="92075"/>
            </a:xfrm>
            <a:prstGeom prst="rect">
              <a:avLst/>
            </a:prstGeom>
            <a:solidFill>
              <a:srgbClr val="D7A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Crawford</a:t>
              </a:r>
              <a:endParaRPr lang="en-US" sz="600"/>
            </a:p>
          </p:txBody>
        </p:sp>
        <p:sp>
          <p:nvSpPr>
            <p:cNvPr id="21615" name="Rectangle 107"/>
            <p:cNvSpPr>
              <a:spLocks noChangeArrowheads="1"/>
            </p:cNvSpPr>
            <p:nvPr/>
          </p:nvSpPr>
          <p:spPr bwMode="auto">
            <a:xfrm>
              <a:off x="4159250" y="1751013"/>
              <a:ext cx="179388" cy="920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Delta</a:t>
              </a:r>
              <a:endParaRPr lang="en-US" sz="600"/>
            </a:p>
          </p:txBody>
        </p:sp>
        <p:sp>
          <p:nvSpPr>
            <p:cNvPr id="21616" name="Rectangle 108"/>
            <p:cNvSpPr>
              <a:spLocks noChangeArrowheads="1"/>
            </p:cNvSpPr>
            <p:nvPr/>
          </p:nvSpPr>
          <p:spPr bwMode="auto">
            <a:xfrm rot="-1542598">
              <a:off x="3395663" y="1698625"/>
              <a:ext cx="3333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Dickinson</a:t>
              </a:r>
              <a:endParaRPr lang="en-US" sz="600"/>
            </a:p>
          </p:txBody>
        </p:sp>
        <p:sp>
          <p:nvSpPr>
            <p:cNvPr id="21617" name="Rectangle 109"/>
            <p:cNvSpPr>
              <a:spLocks noChangeArrowheads="1"/>
            </p:cNvSpPr>
            <p:nvPr/>
          </p:nvSpPr>
          <p:spPr bwMode="auto">
            <a:xfrm>
              <a:off x="5621338" y="5357813"/>
              <a:ext cx="200025" cy="92075"/>
            </a:xfrm>
            <a:prstGeom prst="rect">
              <a:avLst/>
            </a:prstGeom>
            <a:solidFill>
              <a:srgbClr val="C285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Eaton</a:t>
              </a:r>
              <a:endParaRPr lang="en-US" sz="600"/>
            </a:p>
          </p:txBody>
        </p:sp>
        <p:sp>
          <p:nvSpPr>
            <p:cNvPr id="21618" name="Rectangle 110"/>
            <p:cNvSpPr>
              <a:spLocks noChangeArrowheads="1"/>
            </p:cNvSpPr>
            <p:nvPr/>
          </p:nvSpPr>
          <p:spPr bwMode="auto">
            <a:xfrm rot="-1407870">
              <a:off x="5630863" y="2320925"/>
              <a:ext cx="2413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Emmet</a:t>
              </a:r>
              <a:endParaRPr lang="en-US" sz="600"/>
            </a:p>
          </p:txBody>
        </p:sp>
        <p:sp>
          <p:nvSpPr>
            <p:cNvPr id="21619" name="Rectangle 111"/>
            <p:cNvSpPr>
              <a:spLocks noChangeArrowheads="1"/>
            </p:cNvSpPr>
            <p:nvPr/>
          </p:nvSpPr>
          <p:spPr bwMode="auto">
            <a:xfrm>
              <a:off x="6454775" y="4903788"/>
              <a:ext cx="311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Genesee</a:t>
              </a:r>
              <a:endParaRPr lang="en-US" sz="600"/>
            </a:p>
          </p:txBody>
        </p:sp>
        <p:sp>
          <p:nvSpPr>
            <p:cNvPr id="21620" name="Rectangle 112"/>
            <p:cNvSpPr>
              <a:spLocks noChangeArrowheads="1"/>
            </p:cNvSpPr>
            <p:nvPr/>
          </p:nvSpPr>
          <p:spPr bwMode="auto">
            <a:xfrm>
              <a:off x="5938838" y="3884613"/>
              <a:ext cx="277812" cy="92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Gladwin</a:t>
              </a:r>
              <a:endParaRPr lang="en-US" sz="600"/>
            </a:p>
          </p:txBody>
        </p:sp>
        <p:sp>
          <p:nvSpPr>
            <p:cNvPr id="21621" name="Rectangle 113"/>
            <p:cNvSpPr>
              <a:spLocks noChangeArrowheads="1"/>
            </p:cNvSpPr>
            <p:nvPr/>
          </p:nvSpPr>
          <p:spPr bwMode="auto">
            <a:xfrm>
              <a:off x="2098675" y="1311275"/>
              <a:ext cx="2857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Gogebic</a:t>
              </a:r>
              <a:endParaRPr lang="en-US" sz="600"/>
            </a:p>
          </p:txBody>
        </p:sp>
        <p:sp>
          <p:nvSpPr>
            <p:cNvPr id="21622" name="Rectangle 114"/>
            <p:cNvSpPr>
              <a:spLocks noChangeArrowheads="1"/>
            </p:cNvSpPr>
            <p:nvPr/>
          </p:nvSpPr>
          <p:spPr bwMode="auto">
            <a:xfrm>
              <a:off x="5083175" y="3171825"/>
              <a:ext cx="287338" cy="92075"/>
            </a:xfrm>
            <a:prstGeom prst="rect">
              <a:avLst/>
            </a:prstGeom>
            <a:solidFill>
              <a:srgbClr val="B0E81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a:solidFill>
                    <a:srgbClr val="000000"/>
                  </a:solidFill>
                </a:rPr>
                <a:t>Grand</a:t>
              </a:r>
              <a:endParaRPr lang="en-US" sz="600"/>
            </a:p>
          </p:txBody>
        </p:sp>
        <p:sp>
          <p:nvSpPr>
            <p:cNvPr id="21623" name="Rectangle 115"/>
            <p:cNvSpPr>
              <a:spLocks noChangeArrowheads="1"/>
            </p:cNvSpPr>
            <p:nvPr/>
          </p:nvSpPr>
          <p:spPr bwMode="auto">
            <a:xfrm>
              <a:off x="5768975" y="4608513"/>
              <a:ext cx="228600" cy="92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Gratiot</a:t>
              </a:r>
              <a:endParaRPr lang="en-US" sz="600"/>
            </a:p>
          </p:txBody>
        </p:sp>
        <p:sp>
          <p:nvSpPr>
            <p:cNvPr id="21624" name="Rectangle 116"/>
            <p:cNvSpPr>
              <a:spLocks noChangeArrowheads="1"/>
            </p:cNvSpPr>
            <p:nvPr/>
          </p:nvSpPr>
          <p:spPr bwMode="auto">
            <a:xfrm>
              <a:off x="5756275" y="6094413"/>
              <a:ext cx="292100" cy="920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Hillsdale</a:t>
              </a:r>
              <a:endParaRPr lang="en-US" sz="600"/>
            </a:p>
          </p:txBody>
        </p:sp>
        <p:sp>
          <p:nvSpPr>
            <p:cNvPr id="21625" name="Rectangle 117"/>
            <p:cNvSpPr>
              <a:spLocks noChangeArrowheads="1"/>
            </p:cNvSpPr>
            <p:nvPr/>
          </p:nvSpPr>
          <p:spPr bwMode="auto">
            <a:xfrm>
              <a:off x="2944813" y="631825"/>
              <a:ext cx="3333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Houghton</a:t>
              </a:r>
              <a:endParaRPr lang="en-US" sz="600"/>
            </a:p>
          </p:txBody>
        </p:sp>
        <p:sp>
          <p:nvSpPr>
            <p:cNvPr id="21626" name="Rectangle 118"/>
            <p:cNvSpPr>
              <a:spLocks noChangeArrowheads="1"/>
            </p:cNvSpPr>
            <p:nvPr/>
          </p:nvSpPr>
          <p:spPr bwMode="auto">
            <a:xfrm>
              <a:off x="7004050" y="4073525"/>
              <a:ext cx="2095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Huron</a:t>
              </a:r>
              <a:endParaRPr lang="en-US" sz="600"/>
            </a:p>
          </p:txBody>
        </p:sp>
        <p:sp>
          <p:nvSpPr>
            <p:cNvPr id="21627" name="Rectangle 119"/>
            <p:cNvSpPr>
              <a:spLocks noChangeArrowheads="1"/>
            </p:cNvSpPr>
            <p:nvPr/>
          </p:nvSpPr>
          <p:spPr bwMode="auto">
            <a:xfrm>
              <a:off x="5954713" y="5380038"/>
              <a:ext cx="255587" cy="92075"/>
            </a:xfrm>
            <a:prstGeom prst="rect">
              <a:avLst/>
            </a:prstGeom>
            <a:solidFill>
              <a:srgbClr val="C285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Ingham</a:t>
              </a:r>
              <a:endParaRPr lang="en-US" sz="600"/>
            </a:p>
          </p:txBody>
        </p:sp>
        <p:sp>
          <p:nvSpPr>
            <p:cNvPr id="21628" name="Rectangle 120"/>
            <p:cNvSpPr>
              <a:spLocks noChangeArrowheads="1"/>
            </p:cNvSpPr>
            <p:nvPr/>
          </p:nvSpPr>
          <p:spPr bwMode="auto">
            <a:xfrm>
              <a:off x="5443538" y="4991100"/>
              <a:ext cx="166687" cy="920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Ionia</a:t>
              </a:r>
              <a:endParaRPr lang="en-US" sz="600"/>
            </a:p>
          </p:txBody>
        </p:sp>
        <p:sp>
          <p:nvSpPr>
            <p:cNvPr id="21629" name="Rectangle 121"/>
            <p:cNvSpPr>
              <a:spLocks noChangeArrowheads="1"/>
            </p:cNvSpPr>
            <p:nvPr/>
          </p:nvSpPr>
          <p:spPr bwMode="auto">
            <a:xfrm>
              <a:off x="6564313" y="3519488"/>
              <a:ext cx="182562" cy="92075"/>
            </a:xfrm>
            <a:prstGeom prst="rect">
              <a:avLst/>
            </a:prstGeom>
            <a:solidFill>
              <a:srgbClr val="D7A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Iosco</a:t>
              </a:r>
              <a:endParaRPr lang="en-US" sz="600"/>
            </a:p>
          </p:txBody>
        </p:sp>
        <p:sp>
          <p:nvSpPr>
            <p:cNvPr id="21630" name="Rectangle 122"/>
            <p:cNvSpPr>
              <a:spLocks noChangeArrowheads="1"/>
            </p:cNvSpPr>
            <p:nvPr/>
          </p:nvSpPr>
          <p:spPr bwMode="auto">
            <a:xfrm>
              <a:off x="2960688" y="1481138"/>
              <a:ext cx="131762" cy="920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Iron</a:t>
              </a:r>
              <a:endParaRPr lang="en-US" sz="600"/>
            </a:p>
          </p:txBody>
        </p:sp>
        <p:sp>
          <p:nvSpPr>
            <p:cNvPr id="21631" name="Rectangle 123"/>
            <p:cNvSpPr>
              <a:spLocks noChangeArrowheads="1"/>
            </p:cNvSpPr>
            <p:nvPr/>
          </p:nvSpPr>
          <p:spPr bwMode="auto">
            <a:xfrm>
              <a:off x="5594350" y="4249738"/>
              <a:ext cx="2651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Isabella</a:t>
              </a:r>
              <a:endParaRPr lang="en-US" sz="600"/>
            </a:p>
          </p:txBody>
        </p:sp>
        <p:sp>
          <p:nvSpPr>
            <p:cNvPr id="21632" name="Rectangle 124"/>
            <p:cNvSpPr>
              <a:spLocks noChangeArrowheads="1"/>
            </p:cNvSpPr>
            <p:nvPr/>
          </p:nvSpPr>
          <p:spPr bwMode="auto">
            <a:xfrm>
              <a:off x="5894388" y="5726113"/>
              <a:ext cx="280987" cy="920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Jackson</a:t>
              </a:r>
              <a:endParaRPr lang="en-US" sz="600"/>
            </a:p>
          </p:txBody>
        </p:sp>
        <p:sp>
          <p:nvSpPr>
            <p:cNvPr id="21633" name="Rectangle 125"/>
            <p:cNvSpPr>
              <a:spLocks noChangeArrowheads="1"/>
            </p:cNvSpPr>
            <p:nvPr/>
          </p:nvSpPr>
          <p:spPr bwMode="auto">
            <a:xfrm rot="-2428354">
              <a:off x="4999038" y="5788025"/>
              <a:ext cx="4032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t>Kalamazoo</a:t>
              </a:r>
            </a:p>
          </p:txBody>
        </p:sp>
        <p:sp>
          <p:nvSpPr>
            <p:cNvPr id="21634" name="Rectangle 126"/>
            <p:cNvSpPr>
              <a:spLocks noChangeArrowheads="1"/>
            </p:cNvSpPr>
            <p:nvPr/>
          </p:nvSpPr>
          <p:spPr bwMode="auto">
            <a:xfrm>
              <a:off x="5403850" y="3227388"/>
              <a:ext cx="311150" cy="92075"/>
            </a:xfrm>
            <a:prstGeom prst="rect">
              <a:avLst/>
            </a:prstGeom>
            <a:solidFill>
              <a:srgbClr val="B0E81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Kalkaska</a:t>
              </a:r>
              <a:endParaRPr lang="en-US" sz="600"/>
            </a:p>
          </p:txBody>
        </p:sp>
        <p:sp>
          <p:nvSpPr>
            <p:cNvPr id="21635" name="Rectangle 127"/>
            <p:cNvSpPr>
              <a:spLocks noChangeArrowheads="1"/>
            </p:cNvSpPr>
            <p:nvPr/>
          </p:nvSpPr>
          <p:spPr bwMode="auto">
            <a:xfrm>
              <a:off x="5092700" y="4887913"/>
              <a:ext cx="157163" cy="920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Kent</a:t>
              </a:r>
              <a:endParaRPr lang="en-US" sz="600"/>
            </a:p>
          </p:txBody>
        </p:sp>
        <p:sp>
          <p:nvSpPr>
            <p:cNvPr id="21636" name="Rectangle 128"/>
            <p:cNvSpPr>
              <a:spLocks noChangeArrowheads="1"/>
            </p:cNvSpPr>
            <p:nvPr/>
          </p:nvSpPr>
          <p:spPr bwMode="auto">
            <a:xfrm rot="-950638">
              <a:off x="3246438" y="309563"/>
              <a:ext cx="37623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Keweenaw</a:t>
              </a:r>
              <a:endParaRPr lang="en-US" sz="600"/>
            </a:p>
          </p:txBody>
        </p:sp>
        <p:sp>
          <p:nvSpPr>
            <p:cNvPr id="21637" name="Rectangle 129"/>
            <p:cNvSpPr>
              <a:spLocks noChangeArrowheads="1"/>
            </p:cNvSpPr>
            <p:nvPr/>
          </p:nvSpPr>
          <p:spPr bwMode="auto">
            <a:xfrm>
              <a:off x="4935538" y="3879850"/>
              <a:ext cx="1666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Lake</a:t>
              </a:r>
              <a:endParaRPr lang="en-US" sz="600"/>
            </a:p>
          </p:txBody>
        </p:sp>
        <p:sp>
          <p:nvSpPr>
            <p:cNvPr id="21638" name="Rectangle 130"/>
            <p:cNvSpPr>
              <a:spLocks noChangeArrowheads="1"/>
            </p:cNvSpPr>
            <p:nvPr/>
          </p:nvSpPr>
          <p:spPr bwMode="auto">
            <a:xfrm>
              <a:off x="6851650" y="4852988"/>
              <a:ext cx="242888" cy="92075"/>
            </a:xfrm>
            <a:prstGeom prst="rect">
              <a:avLst/>
            </a:prstGeom>
            <a:solidFill>
              <a:srgbClr val="B0E81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Lapeer</a:t>
              </a:r>
              <a:endParaRPr lang="en-US" sz="600"/>
            </a:p>
          </p:txBody>
        </p:sp>
        <p:sp>
          <p:nvSpPr>
            <p:cNvPr id="21639" name="Rectangle 131"/>
            <p:cNvSpPr>
              <a:spLocks noChangeArrowheads="1"/>
            </p:cNvSpPr>
            <p:nvPr/>
          </p:nvSpPr>
          <p:spPr bwMode="auto">
            <a:xfrm rot="-2282823">
              <a:off x="4862513" y="2973388"/>
              <a:ext cx="317500" cy="92075"/>
            </a:xfrm>
            <a:prstGeom prst="rect">
              <a:avLst/>
            </a:prstGeom>
            <a:solidFill>
              <a:srgbClr val="B0E81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Leelanau</a:t>
              </a:r>
              <a:endParaRPr lang="en-US" sz="600"/>
            </a:p>
          </p:txBody>
        </p:sp>
        <p:sp>
          <p:nvSpPr>
            <p:cNvPr id="21640" name="Rectangle 132"/>
            <p:cNvSpPr>
              <a:spLocks noChangeArrowheads="1"/>
            </p:cNvSpPr>
            <p:nvPr/>
          </p:nvSpPr>
          <p:spPr bwMode="auto">
            <a:xfrm>
              <a:off x="6157913" y="6105525"/>
              <a:ext cx="31273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Lenawee</a:t>
              </a:r>
              <a:endParaRPr lang="en-US" sz="600"/>
            </a:p>
          </p:txBody>
        </p:sp>
        <p:sp>
          <p:nvSpPr>
            <p:cNvPr id="21641" name="Rectangle 133"/>
            <p:cNvSpPr>
              <a:spLocks noChangeArrowheads="1"/>
            </p:cNvSpPr>
            <p:nvPr/>
          </p:nvSpPr>
          <p:spPr bwMode="auto">
            <a:xfrm rot="-2536421">
              <a:off x="6276975" y="5373688"/>
              <a:ext cx="3508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Livingston</a:t>
              </a:r>
              <a:endParaRPr lang="en-US" sz="600"/>
            </a:p>
          </p:txBody>
        </p:sp>
        <p:sp>
          <p:nvSpPr>
            <p:cNvPr id="21642" name="Rectangle 134"/>
            <p:cNvSpPr>
              <a:spLocks noChangeArrowheads="1"/>
            </p:cNvSpPr>
            <p:nvPr/>
          </p:nvSpPr>
          <p:spPr bwMode="auto">
            <a:xfrm>
              <a:off x="5186363" y="1277938"/>
              <a:ext cx="166687" cy="920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Luce</a:t>
              </a:r>
              <a:endParaRPr lang="en-US" sz="600"/>
            </a:p>
          </p:txBody>
        </p:sp>
        <p:sp>
          <p:nvSpPr>
            <p:cNvPr id="21643" name="Rectangle 135"/>
            <p:cNvSpPr>
              <a:spLocks noChangeArrowheads="1"/>
            </p:cNvSpPr>
            <p:nvPr/>
          </p:nvSpPr>
          <p:spPr bwMode="auto">
            <a:xfrm>
              <a:off x="5202238" y="1674813"/>
              <a:ext cx="3238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Mackinac</a:t>
              </a:r>
              <a:endParaRPr lang="en-US" sz="600"/>
            </a:p>
          </p:txBody>
        </p:sp>
        <p:sp>
          <p:nvSpPr>
            <p:cNvPr id="21644" name="Rectangle 138"/>
            <p:cNvSpPr>
              <a:spLocks noChangeArrowheads="1"/>
            </p:cNvSpPr>
            <p:nvPr/>
          </p:nvSpPr>
          <p:spPr bwMode="auto">
            <a:xfrm>
              <a:off x="3536950" y="1289050"/>
              <a:ext cx="3444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Marquette</a:t>
              </a:r>
              <a:endParaRPr lang="en-US" sz="600"/>
            </a:p>
          </p:txBody>
        </p:sp>
        <p:sp>
          <p:nvSpPr>
            <p:cNvPr id="21645" name="Rectangle 139"/>
            <p:cNvSpPr>
              <a:spLocks noChangeArrowheads="1"/>
            </p:cNvSpPr>
            <p:nvPr/>
          </p:nvSpPr>
          <p:spPr bwMode="auto">
            <a:xfrm>
              <a:off x="4554538" y="3900488"/>
              <a:ext cx="2301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Mason</a:t>
              </a:r>
              <a:endParaRPr lang="en-US" sz="600"/>
            </a:p>
          </p:txBody>
        </p:sp>
        <p:sp>
          <p:nvSpPr>
            <p:cNvPr id="21646" name="Rectangle 140"/>
            <p:cNvSpPr>
              <a:spLocks noChangeArrowheads="1"/>
            </p:cNvSpPr>
            <p:nvPr/>
          </p:nvSpPr>
          <p:spPr bwMode="auto">
            <a:xfrm>
              <a:off x="5233988" y="4232275"/>
              <a:ext cx="288925" cy="92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Mecosta</a:t>
              </a:r>
              <a:endParaRPr lang="en-US" sz="600"/>
            </a:p>
          </p:txBody>
        </p:sp>
        <p:sp>
          <p:nvSpPr>
            <p:cNvPr id="21647" name="Rectangle 141"/>
            <p:cNvSpPr>
              <a:spLocks noChangeArrowheads="1"/>
            </p:cNvSpPr>
            <p:nvPr/>
          </p:nvSpPr>
          <p:spPr bwMode="auto">
            <a:xfrm rot="-1626761">
              <a:off x="3587750" y="2293938"/>
              <a:ext cx="4048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t>Menominee</a:t>
              </a:r>
            </a:p>
          </p:txBody>
        </p:sp>
        <p:sp>
          <p:nvSpPr>
            <p:cNvPr id="21648" name="Rectangle 142"/>
            <p:cNvSpPr>
              <a:spLocks noChangeArrowheads="1"/>
            </p:cNvSpPr>
            <p:nvPr/>
          </p:nvSpPr>
          <p:spPr bwMode="auto">
            <a:xfrm>
              <a:off x="5932488" y="4240213"/>
              <a:ext cx="269875" cy="92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Midland</a:t>
              </a:r>
              <a:endParaRPr lang="en-US" sz="600"/>
            </a:p>
          </p:txBody>
        </p:sp>
        <p:sp>
          <p:nvSpPr>
            <p:cNvPr id="21649" name="Rectangle 143"/>
            <p:cNvSpPr>
              <a:spLocks noChangeArrowheads="1"/>
            </p:cNvSpPr>
            <p:nvPr/>
          </p:nvSpPr>
          <p:spPr bwMode="auto">
            <a:xfrm rot="-2417925">
              <a:off x="5384800" y="3597275"/>
              <a:ext cx="3667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Missaukee</a:t>
              </a:r>
              <a:endParaRPr lang="en-US" sz="600"/>
            </a:p>
          </p:txBody>
        </p:sp>
        <p:sp>
          <p:nvSpPr>
            <p:cNvPr id="21650" name="Rectangle 144"/>
            <p:cNvSpPr>
              <a:spLocks noChangeArrowheads="1"/>
            </p:cNvSpPr>
            <p:nvPr/>
          </p:nvSpPr>
          <p:spPr bwMode="auto">
            <a:xfrm>
              <a:off x="6597650" y="6072188"/>
              <a:ext cx="260350" cy="920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Monroe</a:t>
              </a:r>
              <a:endParaRPr lang="en-US" sz="600"/>
            </a:p>
          </p:txBody>
        </p:sp>
        <p:sp>
          <p:nvSpPr>
            <p:cNvPr id="21651" name="Rectangle 145"/>
            <p:cNvSpPr>
              <a:spLocks noChangeArrowheads="1"/>
            </p:cNvSpPr>
            <p:nvPr/>
          </p:nvSpPr>
          <p:spPr bwMode="auto">
            <a:xfrm>
              <a:off x="5241925" y="4589463"/>
              <a:ext cx="331788" cy="920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Montcalm</a:t>
              </a:r>
              <a:endParaRPr lang="en-US" sz="600"/>
            </a:p>
          </p:txBody>
        </p:sp>
        <p:sp>
          <p:nvSpPr>
            <p:cNvPr id="21652" name="Rectangle 146"/>
            <p:cNvSpPr>
              <a:spLocks noChangeArrowheads="1"/>
            </p:cNvSpPr>
            <p:nvPr/>
          </p:nvSpPr>
          <p:spPr bwMode="auto">
            <a:xfrm rot="-2746082">
              <a:off x="6093620" y="2866231"/>
              <a:ext cx="46831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Montmorency</a:t>
              </a:r>
              <a:endParaRPr lang="en-US" sz="600"/>
            </a:p>
          </p:txBody>
        </p:sp>
        <p:sp>
          <p:nvSpPr>
            <p:cNvPr id="21653" name="Rectangle 147"/>
            <p:cNvSpPr>
              <a:spLocks noChangeArrowheads="1"/>
            </p:cNvSpPr>
            <p:nvPr/>
          </p:nvSpPr>
          <p:spPr bwMode="auto">
            <a:xfrm>
              <a:off x="4621213" y="4730750"/>
              <a:ext cx="354012" cy="92075"/>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Muskegon</a:t>
              </a:r>
              <a:endParaRPr lang="en-US" sz="600"/>
            </a:p>
          </p:txBody>
        </p:sp>
        <p:sp>
          <p:nvSpPr>
            <p:cNvPr id="21654" name="Rectangle 148"/>
            <p:cNvSpPr>
              <a:spLocks noChangeArrowheads="1"/>
            </p:cNvSpPr>
            <p:nvPr/>
          </p:nvSpPr>
          <p:spPr bwMode="auto">
            <a:xfrm>
              <a:off x="4851400" y="4319588"/>
              <a:ext cx="3206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Newaygo</a:t>
              </a:r>
              <a:endParaRPr lang="en-US" sz="600"/>
            </a:p>
          </p:txBody>
        </p:sp>
        <p:sp>
          <p:nvSpPr>
            <p:cNvPr id="21655" name="Rectangle 149"/>
            <p:cNvSpPr>
              <a:spLocks noChangeArrowheads="1"/>
            </p:cNvSpPr>
            <p:nvPr/>
          </p:nvSpPr>
          <p:spPr bwMode="auto">
            <a:xfrm>
              <a:off x="6708775" y="5338763"/>
              <a:ext cx="285750" cy="92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Oakland</a:t>
              </a:r>
              <a:endParaRPr lang="en-US" sz="600"/>
            </a:p>
          </p:txBody>
        </p:sp>
        <p:sp>
          <p:nvSpPr>
            <p:cNvPr id="21656" name="Rectangle 150"/>
            <p:cNvSpPr>
              <a:spLocks noChangeArrowheads="1"/>
            </p:cNvSpPr>
            <p:nvPr/>
          </p:nvSpPr>
          <p:spPr bwMode="auto">
            <a:xfrm>
              <a:off x="4529138" y="4271963"/>
              <a:ext cx="2682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Oceana</a:t>
              </a:r>
              <a:endParaRPr lang="en-US" sz="600"/>
            </a:p>
          </p:txBody>
        </p:sp>
        <p:sp>
          <p:nvSpPr>
            <p:cNvPr id="21657" name="Rectangle 151"/>
            <p:cNvSpPr>
              <a:spLocks noChangeArrowheads="1"/>
            </p:cNvSpPr>
            <p:nvPr/>
          </p:nvSpPr>
          <p:spPr bwMode="auto">
            <a:xfrm>
              <a:off x="6124575" y="3540125"/>
              <a:ext cx="306388" cy="92075"/>
            </a:xfrm>
            <a:prstGeom prst="rect">
              <a:avLst/>
            </a:prstGeom>
            <a:solidFill>
              <a:srgbClr val="D7A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Ogemaw</a:t>
              </a:r>
              <a:endParaRPr lang="en-US" sz="600" dirty="0"/>
            </a:p>
          </p:txBody>
        </p:sp>
        <p:sp>
          <p:nvSpPr>
            <p:cNvPr id="21658" name="Rectangle 152"/>
            <p:cNvSpPr>
              <a:spLocks noChangeArrowheads="1"/>
            </p:cNvSpPr>
            <p:nvPr/>
          </p:nvSpPr>
          <p:spPr bwMode="auto">
            <a:xfrm>
              <a:off x="2332038" y="1000125"/>
              <a:ext cx="37941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Ontonagon</a:t>
              </a:r>
              <a:endParaRPr lang="en-US" sz="600"/>
            </a:p>
          </p:txBody>
        </p:sp>
        <p:sp>
          <p:nvSpPr>
            <p:cNvPr id="21659" name="Rectangle 153"/>
            <p:cNvSpPr>
              <a:spLocks noChangeArrowheads="1"/>
            </p:cNvSpPr>
            <p:nvPr/>
          </p:nvSpPr>
          <p:spPr bwMode="auto">
            <a:xfrm>
              <a:off x="5240338" y="3894138"/>
              <a:ext cx="2809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Osceola</a:t>
              </a:r>
              <a:endParaRPr lang="en-US" sz="600"/>
            </a:p>
          </p:txBody>
        </p:sp>
        <p:sp>
          <p:nvSpPr>
            <p:cNvPr id="21660" name="Rectangle 154"/>
            <p:cNvSpPr>
              <a:spLocks noChangeArrowheads="1"/>
            </p:cNvSpPr>
            <p:nvPr/>
          </p:nvSpPr>
          <p:spPr bwMode="auto">
            <a:xfrm>
              <a:off x="6148388" y="3221038"/>
              <a:ext cx="263525" cy="92075"/>
            </a:xfrm>
            <a:prstGeom prst="rect">
              <a:avLst/>
            </a:prstGeom>
            <a:solidFill>
              <a:srgbClr val="D7A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Oscoda</a:t>
              </a:r>
              <a:endParaRPr lang="en-US" sz="600"/>
            </a:p>
          </p:txBody>
        </p:sp>
        <p:sp>
          <p:nvSpPr>
            <p:cNvPr id="21661" name="Rectangle 155"/>
            <p:cNvSpPr>
              <a:spLocks noChangeArrowheads="1"/>
            </p:cNvSpPr>
            <p:nvPr/>
          </p:nvSpPr>
          <p:spPr bwMode="auto">
            <a:xfrm>
              <a:off x="5859463" y="2849563"/>
              <a:ext cx="246062" cy="92075"/>
            </a:xfrm>
            <a:prstGeom prst="rect">
              <a:avLst/>
            </a:prstGeom>
            <a:solidFill>
              <a:srgbClr val="D7A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Otsego</a:t>
              </a:r>
              <a:endParaRPr lang="en-US" sz="600"/>
            </a:p>
          </p:txBody>
        </p:sp>
        <p:sp>
          <p:nvSpPr>
            <p:cNvPr id="21662" name="Rectangle 156"/>
            <p:cNvSpPr>
              <a:spLocks noChangeArrowheads="1"/>
            </p:cNvSpPr>
            <p:nvPr/>
          </p:nvSpPr>
          <p:spPr bwMode="auto">
            <a:xfrm>
              <a:off x="4748213" y="4999038"/>
              <a:ext cx="241300" cy="920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Ottawa</a:t>
              </a:r>
              <a:endParaRPr lang="en-US" sz="600"/>
            </a:p>
          </p:txBody>
        </p:sp>
        <p:sp>
          <p:nvSpPr>
            <p:cNvPr id="21663" name="Rectangle 157"/>
            <p:cNvSpPr>
              <a:spLocks noChangeArrowheads="1"/>
            </p:cNvSpPr>
            <p:nvPr/>
          </p:nvSpPr>
          <p:spPr bwMode="auto">
            <a:xfrm>
              <a:off x="6280150" y="2546350"/>
              <a:ext cx="425450" cy="92075"/>
            </a:xfrm>
            <a:prstGeom prst="rect">
              <a:avLst/>
            </a:prstGeom>
            <a:solidFill>
              <a:srgbClr val="D7A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Presque Isle</a:t>
              </a:r>
              <a:endParaRPr lang="en-US" sz="600"/>
            </a:p>
          </p:txBody>
        </p:sp>
        <p:sp>
          <p:nvSpPr>
            <p:cNvPr id="21664" name="Rectangle 158"/>
            <p:cNvSpPr>
              <a:spLocks noChangeArrowheads="1"/>
            </p:cNvSpPr>
            <p:nvPr/>
          </p:nvSpPr>
          <p:spPr bwMode="auto">
            <a:xfrm rot="-2562147">
              <a:off x="5686425" y="3584575"/>
              <a:ext cx="4333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Roscommon</a:t>
              </a:r>
              <a:endParaRPr lang="en-US" sz="600"/>
            </a:p>
          </p:txBody>
        </p:sp>
        <p:sp>
          <p:nvSpPr>
            <p:cNvPr id="21665" name="Rectangle 159"/>
            <p:cNvSpPr>
              <a:spLocks noChangeArrowheads="1"/>
            </p:cNvSpPr>
            <p:nvPr/>
          </p:nvSpPr>
          <p:spPr bwMode="auto">
            <a:xfrm>
              <a:off x="6146800" y="4591050"/>
              <a:ext cx="295275" cy="9207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Saginaw</a:t>
              </a:r>
              <a:endParaRPr lang="en-US" sz="600"/>
            </a:p>
          </p:txBody>
        </p:sp>
        <p:sp>
          <p:nvSpPr>
            <p:cNvPr id="21666" name="Rectangle 160"/>
            <p:cNvSpPr>
              <a:spLocks noChangeArrowheads="1"/>
            </p:cNvSpPr>
            <p:nvPr/>
          </p:nvSpPr>
          <p:spPr bwMode="auto">
            <a:xfrm>
              <a:off x="7186613" y="4929188"/>
              <a:ext cx="2714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St. Clair</a:t>
              </a:r>
              <a:endParaRPr lang="en-US" sz="600"/>
            </a:p>
          </p:txBody>
        </p:sp>
        <p:sp>
          <p:nvSpPr>
            <p:cNvPr id="21667" name="Rectangle 161"/>
            <p:cNvSpPr>
              <a:spLocks noChangeArrowheads="1"/>
            </p:cNvSpPr>
            <p:nvPr/>
          </p:nvSpPr>
          <p:spPr bwMode="auto">
            <a:xfrm rot="-1838659">
              <a:off x="5008563" y="6086475"/>
              <a:ext cx="365125" cy="92075"/>
            </a:xfrm>
            <a:prstGeom prst="rect">
              <a:avLst/>
            </a:prstGeom>
            <a:solidFill>
              <a:srgbClr val="9A9D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St. Joseph</a:t>
              </a:r>
              <a:endParaRPr lang="en-US" sz="600"/>
            </a:p>
          </p:txBody>
        </p:sp>
        <p:sp>
          <p:nvSpPr>
            <p:cNvPr id="21668" name="Rectangle 162"/>
            <p:cNvSpPr>
              <a:spLocks noChangeArrowheads="1"/>
            </p:cNvSpPr>
            <p:nvPr/>
          </p:nvSpPr>
          <p:spPr bwMode="auto">
            <a:xfrm>
              <a:off x="7119938" y="4498975"/>
              <a:ext cx="25241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Sanilac</a:t>
              </a:r>
              <a:endParaRPr lang="en-US" sz="600"/>
            </a:p>
          </p:txBody>
        </p:sp>
        <p:sp>
          <p:nvSpPr>
            <p:cNvPr id="21669" name="Rectangle 163"/>
            <p:cNvSpPr>
              <a:spLocks noChangeArrowheads="1"/>
            </p:cNvSpPr>
            <p:nvPr/>
          </p:nvSpPr>
          <p:spPr bwMode="auto">
            <a:xfrm>
              <a:off x="4605338" y="1557338"/>
              <a:ext cx="382587" cy="920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Schoolcraft</a:t>
              </a:r>
              <a:endParaRPr lang="en-US" sz="600"/>
            </a:p>
          </p:txBody>
        </p:sp>
        <p:sp>
          <p:nvSpPr>
            <p:cNvPr id="21670" name="Rectangle 164"/>
            <p:cNvSpPr>
              <a:spLocks noChangeArrowheads="1"/>
            </p:cNvSpPr>
            <p:nvPr/>
          </p:nvSpPr>
          <p:spPr bwMode="auto">
            <a:xfrm rot="-3007621">
              <a:off x="6055519" y="5025231"/>
              <a:ext cx="4333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Shiawassee</a:t>
              </a:r>
              <a:endParaRPr lang="en-US" sz="600"/>
            </a:p>
          </p:txBody>
        </p:sp>
        <p:sp>
          <p:nvSpPr>
            <p:cNvPr id="21671" name="Rectangle 165"/>
            <p:cNvSpPr>
              <a:spLocks noChangeArrowheads="1"/>
            </p:cNvSpPr>
            <p:nvPr/>
          </p:nvSpPr>
          <p:spPr bwMode="auto">
            <a:xfrm>
              <a:off x="6686550" y="4494213"/>
              <a:ext cx="2682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Tuscola</a:t>
              </a:r>
              <a:endParaRPr lang="en-US" sz="600"/>
            </a:p>
          </p:txBody>
        </p:sp>
        <p:sp>
          <p:nvSpPr>
            <p:cNvPr id="21672" name="Rectangle 166"/>
            <p:cNvSpPr>
              <a:spLocks noChangeArrowheads="1"/>
            </p:cNvSpPr>
            <p:nvPr/>
          </p:nvSpPr>
          <p:spPr bwMode="auto">
            <a:xfrm>
              <a:off x="4614863" y="5710238"/>
              <a:ext cx="361950" cy="92075"/>
            </a:xfrm>
            <a:prstGeom prst="rect">
              <a:avLst/>
            </a:prstGeom>
            <a:solidFill>
              <a:srgbClr val="AFE8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Van Buren</a:t>
              </a:r>
              <a:endParaRPr lang="en-US" sz="600"/>
            </a:p>
          </p:txBody>
        </p:sp>
        <p:sp>
          <p:nvSpPr>
            <p:cNvPr id="21673" name="Rectangle 167"/>
            <p:cNvSpPr>
              <a:spLocks noChangeArrowheads="1"/>
            </p:cNvSpPr>
            <p:nvPr/>
          </p:nvSpPr>
          <p:spPr bwMode="auto">
            <a:xfrm>
              <a:off x="6308725" y="5737225"/>
              <a:ext cx="4000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Washtenaw</a:t>
              </a:r>
              <a:endParaRPr lang="en-US" sz="600"/>
            </a:p>
          </p:txBody>
        </p:sp>
        <p:sp>
          <p:nvSpPr>
            <p:cNvPr id="21674" name="Rectangle 168"/>
            <p:cNvSpPr>
              <a:spLocks noChangeArrowheads="1"/>
            </p:cNvSpPr>
            <p:nvPr/>
          </p:nvSpPr>
          <p:spPr bwMode="auto">
            <a:xfrm>
              <a:off x="6808788" y="5754688"/>
              <a:ext cx="238125" cy="92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Wayne</a:t>
              </a:r>
              <a:endParaRPr lang="en-US" sz="600"/>
            </a:p>
          </p:txBody>
        </p:sp>
        <p:sp>
          <p:nvSpPr>
            <p:cNvPr id="21675" name="Rectangle 169"/>
            <p:cNvSpPr>
              <a:spLocks noChangeArrowheads="1"/>
            </p:cNvSpPr>
            <p:nvPr/>
          </p:nvSpPr>
          <p:spPr bwMode="auto">
            <a:xfrm>
              <a:off x="5064125" y="3521075"/>
              <a:ext cx="2841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Wexford</a:t>
              </a:r>
              <a:endParaRPr lang="en-US" sz="600"/>
            </a:p>
          </p:txBody>
        </p:sp>
        <p:sp>
          <p:nvSpPr>
            <p:cNvPr id="21676" name="Rectangle 170"/>
            <p:cNvSpPr>
              <a:spLocks noChangeArrowheads="1"/>
            </p:cNvSpPr>
            <p:nvPr/>
          </p:nvSpPr>
          <p:spPr bwMode="auto">
            <a:xfrm>
              <a:off x="5048250" y="3259138"/>
              <a:ext cx="301625" cy="92075"/>
            </a:xfrm>
            <a:prstGeom prst="rect">
              <a:avLst/>
            </a:prstGeom>
            <a:solidFill>
              <a:srgbClr val="B0E81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Traverse</a:t>
              </a:r>
              <a:endParaRPr lang="en-US" sz="600"/>
            </a:p>
          </p:txBody>
        </p:sp>
        <p:sp>
          <p:nvSpPr>
            <p:cNvPr id="21677" name="Freeform 175"/>
            <p:cNvSpPr>
              <a:spLocks/>
            </p:cNvSpPr>
            <p:nvPr/>
          </p:nvSpPr>
          <p:spPr bwMode="auto">
            <a:xfrm rot="562241">
              <a:off x="4622800" y="3413125"/>
              <a:ext cx="406400" cy="407988"/>
            </a:xfrm>
            <a:custGeom>
              <a:avLst/>
              <a:gdLst>
                <a:gd name="T0" fmla="*/ 2147483647 w 152"/>
                <a:gd name="T1" fmla="*/ 2147483647 h 152"/>
                <a:gd name="T2" fmla="*/ 2147483647 w 152"/>
                <a:gd name="T3" fmla="*/ 2147483647 h 152"/>
                <a:gd name="T4" fmla="*/ 0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0 h 152"/>
                <a:gd name="T14" fmla="*/ 2147483647 w 152"/>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2"/>
                <a:gd name="T26" fmla="*/ 152 w 152"/>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2">
                  <a:moveTo>
                    <a:pt x="152" y="128"/>
                  </a:moveTo>
                  <a:lnTo>
                    <a:pt x="88" y="148"/>
                  </a:lnTo>
                  <a:lnTo>
                    <a:pt x="0" y="152"/>
                  </a:lnTo>
                  <a:lnTo>
                    <a:pt x="8" y="106"/>
                  </a:lnTo>
                  <a:lnTo>
                    <a:pt x="24" y="60"/>
                  </a:lnTo>
                  <a:lnTo>
                    <a:pt x="22" y="16"/>
                  </a:lnTo>
                  <a:lnTo>
                    <a:pt x="132" y="0"/>
                  </a:lnTo>
                  <a:lnTo>
                    <a:pt x="152" y="128"/>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78" name="Freeform 176"/>
            <p:cNvSpPr>
              <a:spLocks/>
            </p:cNvSpPr>
            <p:nvPr/>
          </p:nvSpPr>
          <p:spPr bwMode="auto">
            <a:xfrm rot="562241">
              <a:off x="4799013" y="3786188"/>
              <a:ext cx="419100" cy="412750"/>
            </a:xfrm>
            <a:custGeom>
              <a:avLst/>
              <a:gdLst>
                <a:gd name="T0" fmla="*/ 2147483647 w 156"/>
                <a:gd name="T1" fmla="*/ 2147483647 h 154"/>
                <a:gd name="T2" fmla="*/ 2147483647 w 156"/>
                <a:gd name="T3" fmla="*/ 2147483647 h 154"/>
                <a:gd name="T4" fmla="*/ 0 w 156"/>
                <a:gd name="T5" fmla="*/ 2147483647 h 154"/>
                <a:gd name="T6" fmla="*/ 2147483647 w 156"/>
                <a:gd name="T7" fmla="*/ 2147483647 h 154"/>
                <a:gd name="T8" fmla="*/ 2147483647 w 156"/>
                <a:gd name="T9" fmla="*/ 0 h 154"/>
                <a:gd name="T10" fmla="*/ 2147483647 w 156"/>
                <a:gd name="T11" fmla="*/ 2147483647 h 154"/>
                <a:gd name="T12" fmla="*/ 0 60000 65536"/>
                <a:gd name="T13" fmla="*/ 0 60000 65536"/>
                <a:gd name="T14" fmla="*/ 0 60000 65536"/>
                <a:gd name="T15" fmla="*/ 0 60000 65536"/>
                <a:gd name="T16" fmla="*/ 0 60000 65536"/>
                <a:gd name="T17" fmla="*/ 0 60000 65536"/>
                <a:gd name="T18" fmla="*/ 0 w 156"/>
                <a:gd name="T19" fmla="*/ 0 h 154"/>
                <a:gd name="T20" fmla="*/ 156 w 156"/>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56" h="154">
                  <a:moveTo>
                    <a:pt x="156" y="134"/>
                  </a:moveTo>
                  <a:lnTo>
                    <a:pt x="20" y="154"/>
                  </a:lnTo>
                  <a:lnTo>
                    <a:pt x="0" y="22"/>
                  </a:lnTo>
                  <a:lnTo>
                    <a:pt x="64" y="2"/>
                  </a:lnTo>
                  <a:lnTo>
                    <a:pt x="136" y="0"/>
                  </a:lnTo>
                  <a:lnTo>
                    <a:pt x="156" y="134"/>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79" name="Freeform 177"/>
            <p:cNvSpPr>
              <a:spLocks/>
            </p:cNvSpPr>
            <p:nvPr/>
          </p:nvSpPr>
          <p:spPr bwMode="auto">
            <a:xfrm rot="562241">
              <a:off x="4622800" y="3413125"/>
              <a:ext cx="406400" cy="407988"/>
            </a:xfrm>
            <a:custGeom>
              <a:avLst/>
              <a:gdLst>
                <a:gd name="T0" fmla="*/ 2147483647 w 152"/>
                <a:gd name="T1" fmla="*/ 2147483647 h 152"/>
                <a:gd name="T2" fmla="*/ 2147483647 w 152"/>
                <a:gd name="T3" fmla="*/ 2147483647 h 152"/>
                <a:gd name="T4" fmla="*/ 0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0 h 152"/>
                <a:gd name="T14" fmla="*/ 2147483647 w 152"/>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2"/>
                <a:gd name="T26" fmla="*/ 152 w 152"/>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2">
                  <a:moveTo>
                    <a:pt x="152" y="128"/>
                  </a:moveTo>
                  <a:lnTo>
                    <a:pt x="88" y="148"/>
                  </a:lnTo>
                  <a:lnTo>
                    <a:pt x="0" y="152"/>
                  </a:lnTo>
                  <a:lnTo>
                    <a:pt x="8" y="106"/>
                  </a:lnTo>
                  <a:lnTo>
                    <a:pt x="24" y="60"/>
                  </a:lnTo>
                  <a:lnTo>
                    <a:pt x="22" y="16"/>
                  </a:lnTo>
                  <a:lnTo>
                    <a:pt x="132" y="0"/>
                  </a:lnTo>
                  <a:lnTo>
                    <a:pt x="152" y="128"/>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0" name="Freeform 178"/>
            <p:cNvSpPr>
              <a:spLocks/>
            </p:cNvSpPr>
            <p:nvPr/>
          </p:nvSpPr>
          <p:spPr bwMode="auto">
            <a:xfrm rot="562241">
              <a:off x="4478338" y="3789363"/>
              <a:ext cx="369887" cy="401637"/>
            </a:xfrm>
            <a:custGeom>
              <a:avLst/>
              <a:gdLst>
                <a:gd name="T0" fmla="*/ 2147483647 w 138"/>
                <a:gd name="T1" fmla="*/ 2147483647 h 150"/>
                <a:gd name="T2" fmla="*/ 2147483647 w 138"/>
                <a:gd name="T3" fmla="*/ 2147483647 h 150"/>
                <a:gd name="T4" fmla="*/ 2147483647 w 138"/>
                <a:gd name="T5" fmla="*/ 2147483647 h 150"/>
                <a:gd name="T6" fmla="*/ 2147483647 w 138"/>
                <a:gd name="T7" fmla="*/ 2147483647 h 150"/>
                <a:gd name="T8" fmla="*/ 0 w 138"/>
                <a:gd name="T9" fmla="*/ 2147483647 h 150"/>
                <a:gd name="T10" fmla="*/ 2147483647 w 138"/>
                <a:gd name="T11" fmla="*/ 2147483647 h 150"/>
                <a:gd name="T12" fmla="*/ 2147483647 w 138"/>
                <a:gd name="T13" fmla="*/ 2147483647 h 150"/>
                <a:gd name="T14" fmla="*/ 2147483647 w 138"/>
                <a:gd name="T15" fmla="*/ 0 h 150"/>
                <a:gd name="T16" fmla="*/ 2147483647 w 138"/>
                <a:gd name="T17" fmla="*/ 2147483647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50"/>
                <a:gd name="T29" fmla="*/ 138 w 138"/>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50">
                  <a:moveTo>
                    <a:pt x="138" y="132"/>
                  </a:moveTo>
                  <a:lnTo>
                    <a:pt x="38" y="150"/>
                  </a:lnTo>
                  <a:lnTo>
                    <a:pt x="28" y="124"/>
                  </a:lnTo>
                  <a:lnTo>
                    <a:pt x="24" y="92"/>
                  </a:lnTo>
                  <a:lnTo>
                    <a:pt x="0" y="68"/>
                  </a:lnTo>
                  <a:lnTo>
                    <a:pt x="6" y="40"/>
                  </a:lnTo>
                  <a:lnTo>
                    <a:pt x="30" y="4"/>
                  </a:lnTo>
                  <a:lnTo>
                    <a:pt x="118" y="0"/>
                  </a:lnTo>
                  <a:lnTo>
                    <a:pt x="138" y="132"/>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1" name="Freeform 180"/>
            <p:cNvSpPr>
              <a:spLocks/>
            </p:cNvSpPr>
            <p:nvPr/>
          </p:nvSpPr>
          <p:spPr bwMode="auto">
            <a:xfrm rot="562241">
              <a:off x="4622800" y="3413125"/>
              <a:ext cx="406400" cy="407988"/>
            </a:xfrm>
            <a:custGeom>
              <a:avLst/>
              <a:gdLst>
                <a:gd name="T0" fmla="*/ 2147483647 w 152"/>
                <a:gd name="T1" fmla="*/ 2147483647 h 152"/>
                <a:gd name="T2" fmla="*/ 2147483647 w 152"/>
                <a:gd name="T3" fmla="*/ 2147483647 h 152"/>
                <a:gd name="T4" fmla="*/ 0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0 h 152"/>
                <a:gd name="T14" fmla="*/ 2147483647 w 152"/>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2"/>
                <a:gd name="T26" fmla="*/ 152 w 152"/>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2">
                  <a:moveTo>
                    <a:pt x="152" y="128"/>
                  </a:moveTo>
                  <a:lnTo>
                    <a:pt x="88" y="148"/>
                  </a:lnTo>
                  <a:lnTo>
                    <a:pt x="0" y="152"/>
                  </a:lnTo>
                  <a:lnTo>
                    <a:pt x="8" y="106"/>
                  </a:lnTo>
                  <a:lnTo>
                    <a:pt x="24" y="60"/>
                  </a:lnTo>
                  <a:lnTo>
                    <a:pt x="22" y="16"/>
                  </a:lnTo>
                  <a:lnTo>
                    <a:pt x="132" y="0"/>
                  </a:lnTo>
                  <a:lnTo>
                    <a:pt x="152" y="128"/>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2" name="Freeform 181"/>
            <p:cNvSpPr>
              <a:spLocks/>
            </p:cNvSpPr>
            <p:nvPr/>
          </p:nvSpPr>
          <p:spPr bwMode="auto">
            <a:xfrm rot="562241">
              <a:off x="4981575" y="3419475"/>
              <a:ext cx="428625" cy="396875"/>
            </a:xfrm>
            <a:custGeom>
              <a:avLst/>
              <a:gdLst>
                <a:gd name="T0" fmla="*/ 2147483647 w 160"/>
                <a:gd name="T1" fmla="*/ 2147483647 h 148"/>
                <a:gd name="T2" fmla="*/ 2147483647 w 160"/>
                <a:gd name="T3" fmla="*/ 2147483647 h 148"/>
                <a:gd name="T4" fmla="*/ 2147483647 w 160"/>
                <a:gd name="T5" fmla="*/ 2147483647 h 148"/>
                <a:gd name="T6" fmla="*/ 0 w 160"/>
                <a:gd name="T7" fmla="*/ 2147483647 h 148"/>
                <a:gd name="T8" fmla="*/ 2147483647 w 160"/>
                <a:gd name="T9" fmla="*/ 0 h 148"/>
                <a:gd name="T10" fmla="*/ 2147483647 w 160"/>
                <a:gd name="T11" fmla="*/ 2147483647 h 148"/>
                <a:gd name="T12" fmla="*/ 0 60000 65536"/>
                <a:gd name="T13" fmla="*/ 0 60000 65536"/>
                <a:gd name="T14" fmla="*/ 0 60000 65536"/>
                <a:gd name="T15" fmla="*/ 0 60000 65536"/>
                <a:gd name="T16" fmla="*/ 0 60000 65536"/>
                <a:gd name="T17" fmla="*/ 0 60000 65536"/>
                <a:gd name="T18" fmla="*/ 0 w 160"/>
                <a:gd name="T19" fmla="*/ 0 h 148"/>
                <a:gd name="T20" fmla="*/ 160 w 1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160" h="148">
                  <a:moveTo>
                    <a:pt x="160" y="136"/>
                  </a:moveTo>
                  <a:lnTo>
                    <a:pt x="92" y="146"/>
                  </a:lnTo>
                  <a:lnTo>
                    <a:pt x="20" y="148"/>
                  </a:lnTo>
                  <a:lnTo>
                    <a:pt x="0" y="20"/>
                  </a:lnTo>
                  <a:lnTo>
                    <a:pt x="140" y="0"/>
                  </a:lnTo>
                  <a:lnTo>
                    <a:pt x="160" y="136"/>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3" name="Freeform 182"/>
            <p:cNvSpPr>
              <a:spLocks/>
            </p:cNvSpPr>
            <p:nvPr/>
          </p:nvSpPr>
          <p:spPr bwMode="auto">
            <a:xfrm rot="562241">
              <a:off x="5357813" y="3425825"/>
              <a:ext cx="396875" cy="417513"/>
            </a:xfrm>
            <a:custGeom>
              <a:avLst/>
              <a:gdLst>
                <a:gd name="T0" fmla="*/ 2147483647 w 148"/>
                <a:gd name="T1" fmla="*/ 2147483647 h 156"/>
                <a:gd name="T2" fmla="*/ 2147483647 w 148"/>
                <a:gd name="T3" fmla="*/ 2147483647 h 156"/>
                <a:gd name="T4" fmla="*/ 2147483647 w 148"/>
                <a:gd name="T5" fmla="*/ 2147483647 h 156"/>
                <a:gd name="T6" fmla="*/ 0 w 148"/>
                <a:gd name="T7" fmla="*/ 2147483647 h 156"/>
                <a:gd name="T8" fmla="*/ 2147483647 w 148"/>
                <a:gd name="T9" fmla="*/ 0 h 156"/>
                <a:gd name="T10" fmla="*/ 2147483647 w 148"/>
                <a:gd name="T11" fmla="*/ 2147483647 h 156"/>
                <a:gd name="T12" fmla="*/ 0 60000 65536"/>
                <a:gd name="T13" fmla="*/ 0 60000 65536"/>
                <a:gd name="T14" fmla="*/ 0 60000 65536"/>
                <a:gd name="T15" fmla="*/ 0 60000 65536"/>
                <a:gd name="T16" fmla="*/ 0 60000 65536"/>
                <a:gd name="T17" fmla="*/ 0 60000 65536"/>
                <a:gd name="T18" fmla="*/ 0 w 148"/>
                <a:gd name="T19" fmla="*/ 0 h 156"/>
                <a:gd name="T20" fmla="*/ 148 w 14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8" h="156">
                  <a:moveTo>
                    <a:pt x="148" y="134"/>
                  </a:moveTo>
                  <a:lnTo>
                    <a:pt x="86" y="146"/>
                  </a:lnTo>
                  <a:lnTo>
                    <a:pt x="20" y="156"/>
                  </a:lnTo>
                  <a:lnTo>
                    <a:pt x="0" y="20"/>
                  </a:lnTo>
                  <a:lnTo>
                    <a:pt x="128" y="0"/>
                  </a:lnTo>
                  <a:lnTo>
                    <a:pt x="148" y="134"/>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4" name="Freeform 183"/>
            <p:cNvSpPr>
              <a:spLocks/>
            </p:cNvSpPr>
            <p:nvPr/>
          </p:nvSpPr>
          <p:spPr bwMode="auto">
            <a:xfrm rot="562241">
              <a:off x="4622800" y="3413125"/>
              <a:ext cx="406400" cy="407988"/>
            </a:xfrm>
            <a:custGeom>
              <a:avLst/>
              <a:gdLst>
                <a:gd name="T0" fmla="*/ 2147483647 w 152"/>
                <a:gd name="T1" fmla="*/ 2147483647 h 152"/>
                <a:gd name="T2" fmla="*/ 2147483647 w 152"/>
                <a:gd name="T3" fmla="*/ 2147483647 h 152"/>
                <a:gd name="T4" fmla="*/ 0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0 h 152"/>
                <a:gd name="T14" fmla="*/ 2147483647 w 152"/>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2"/>
                <a:gd name="T26" fmla="*/ 152 w 152"/>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2">
                  <a:moveTo>
                    <a:pt x="152" y="128"/>
                  </a:moveTo>
                  <a:lnTo>
                    <a:pt x="88" y="148"/>
                  </a:lnTo>
                  <a:lnTo>
                    <a:pt x="0" y="152"/>
                  </a:lnTo>
                  <a:lnTo>
                    <a:pt x="8" y="106"/>
                  </a:lnTo>
                  <a:lnTo>
                    <a:pt x="24" y="60"/>
                  </a:lnTo>
                  <a:lnTo>
                    <a:pt x="22" y="16"/>
                  </a:lnTo>
                  <a:lnTo>
                    <a:pt x="132" y="0"/>
                  </a:lnTo>
                  <a:lnTo>
                    <a:pt x="152" y="128"/>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5" name="Freeform 184"/>
            <p:cNvSpPr>
              <a:spLocks/>
            </p:cNvSpPr>
            <p:nvPr/>
          </p:nvSpPr>
          <p:spPr bwMode="auto">
            <a:xfrm rot="562241">
              <a:off x="5357813" y="3425825"/>
              <a:ext cx="396875" cy="417513"/>
            </a:xfrm>
            <a:custGeom>
              <a:avLst/>
              <a:gdLst>
                <a:gd name="T0" fmla="*/ 2147483647 w 148"/>
                <a:gd name="T1" fmla="*/ 2147483647 h 156"/>
                <a:gd name="T2" fmla="*/ 2147483647 w 148"/>
                <a:gd name="T3" fmla="*/ 2147483647 h 156"/>
                <a:gd name="T4" fmla="*/ 2147483647 w 148"/>
                <a:gd name="T5" fmla="*/ 2147483647 h 156"/>
                <a:gd name="T6" fmla="*/ 0 w 148"/>
                <a:gd name="T7" fmla="*/ 2147483647 h 156"/>
                <a:gd name="T8" fmla="*/ 2147483647 w 148"/>
                <a:gd name="T9" fmla="*/ 0 h 156"/>
                <a:gd name="T10" fmla="*/ 2147483647 w 148"/>
                <a:gd name="T11" fmla="*/ 2147483647 h 156"/>
                <a:gd name="T12" fmla="*/ 0 60000 65536"/>
                <a:gd name="T13" fmla="*/ 0 60000 65536"/>
                <a:gd name="T14" fmla="*/ 0 60000 65536"/>
                <a:gd name="T15" fmla="*/ 0 60000 65536"/>
                <a:gd name="T16" fmla="*/ 0 60000 65536"/>
                <a:gd name="T17" fmla="*/ 0 60000 65536"/>
                <a:gd name="T18" fmla="*/ 0 w 148"/>
                <a:gd name="T19" fmla="*/ 0 h 156"/>
                <a:gd name="T20" fmla="*/ 148 w 14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8" h="156">
                  <a:moveTo>
                    <a:pt x="148" y="134"/>
                  </a:moveTo>
                  <a:lnTo>
                    <a:pt x="86" y="146"/>
                  </a:lnTo>
                  <a:lnTo>
                    <a:pt x="20" y="156"/>
                  </a:lnTo>
                  <a:lnTo>
                    <a:pt x="0" y="20"/>
                  </a:lnTo>
                  <a:lnTo>
                    <a:pt x="128" y="0"/>
                  </a:lnTo>
                  <a:lnTo>
                    <a:pt x="148" y="134"/>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6" name="Rectangle 185"/>
            <p:cNvSpPr>
              <a:spLocks noChangeArrowheads="1"/>
            </p:cNvSpPr>
            <p:nvPr/>
          </p:nvSpPr>
          <p:spPr bwMode="auto">
            <a:xfrm>
              <a:off x="4675188" y="3617913"/>
              <a:ext cx="311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Manistee</a:t>
              </a:r>
              <a:endParaRPr lang="en-US" sz="600"/>
            </a:p>
          </p:txBody>
        </p:sp>
        <p:sp>
          <p:nvSpPr>
            <p:cNvPr id="21687" name="Freeform 186"/>
            <p:cNvSpPr>
              <a:spLocks/>
            </p:cNvSpPr>
            <p:nvPr/>
          </p:nvSpPr>
          <p:spPr bwMode="auto">
            <a:xfrm rot="562241">
              <a:off x="5357813" y="3425825"/>
              <a:ext cx="396875" cy="417513"/>
            </a:xfrm>
            <a:custGeom>
              <a:avLst/>
              <a:gdLst>
                <a:gd name="T0" fmla="*/ 2147483647 w 148"/>
                <a:gd name="T1" fmla="*/ 2147483647 h 156"/>
                <a:gd name="T2" fmla="*/ 2147483647 w 148"/>
                <a:gd name="T3" fmla="*/ 2147483647 h 156"/>
                <a:gd name="T4" fmla="*/ 2147483647 w 148"/>
                <a:gd name="T5" fmla="*/ 2147483647 h 156"/>
                <a:gd name="T6" fmla="*/ 0 w 148"/>
                <a:gd name="T7" fmla="*/ 2147483647 h 156"/>
                <a:gd name="T8" fmla="*/ 2147483647 w 148"/>
                <a:gd name="T9" fmla="*/ 0 h 156"/>
                <a:gd name="T10" fmla="*/ 2147483647 w 148"/>
                <a:gd name="T11" fmla="*/ 2147483647 h 156"/>
                <a:gd name="T12" fmla="*/ 0 60000 65536"/>
                <a:gd name="T13" fmla="*/ 0 60000 65536"/>
                <a:gd name="T14" fmla="*/ 0 60000 65536"/>
                <a:gd name="T15" fmla="*/ 0 60000 65536"/>
                <a:gd name="T16" fmla="*/ 0 60000 65536"/>
                <a:gd name="T17" fmla="*/ 0 60000 65536"/>
                <a:gd name="T18" fmla="*/ 0 w 148"/>
                <a:gd name="T19" fmla="*/ 0 h 156"/>
                <a:gd name="T20" fmla="*/ 148 w 14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8" h="156">
                  <a:moveTo>
                    <a:pt x="148" y="134"/>
                  </a:moveTo>
                  <a:lnTo>
                    <a:pt x="86" y="146"/>
                  </a:lnTo>
                  <a:lnTo>
                    <a:pt x="20" y="156"/>
                  </a:lnTo>
                  <a:lnTo>
                    <a:pt x="0" y="20"/>
                  </a:lnTo>
                  <a:lnTo>
                    <a:pt x="128" y="0"/>
                  </a:lnTo>
                  <a:lnTo>
                    <a:pt x="148" y="134"/>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8" name="Freeform 187"/>
            <p:cNvSpPr>
              <a:spLocks/>
            </p:cNvSpPr>
            <p:nvPr/>
          </p:nvSpPr>
          <p:spPr bwMode="auto">
            <a:xfrm rot="562241">
              <a:off x="4622800" y="3413125"/>
              <a:ext cx="406400" cy="407988"/>
            </a:xfrm>
            <a:custGeom>
              <a:avLst/>
              <a:gdLst>
                <a:gd name="T0" fmla="*/ 2147483647 w 152"/>
                <a:gd name="T1" fmla="*/ 2147483647 h 152"/>
                <a:gd name="T2" fmla="*/ 2147483647 w 152"/>
                <a:gd name="T3" fmla="*/ 2147483647 h 152"/>
                <a:gd name="T4" fmla="*/ 0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0 h 152"/>
                <a:gd name="T14" fmla="*/ 2147483647 w 152"/>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2"/>
                <a:gd name="T26" fmla="*/ 152 w 152"/>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2">
                  <a:moveTo>
                    <a:pt x="152" y="128"/>
                  </a:moveTo>
                  <a:lnTo>
                    <a:pt x="88" y="148"/>
                  </a:lnTo>
                  <a:lnTo>
                    <a:pt x="0" y="152"/>
                  </a:lnTo>
                  <a:lnTo>
                    <a:pt x="8" y="106"/>
                  </a:lnTo>
                  <a:lnTo>
                    <a:pt x="24" y="60"/>
                  </a:lnTo>
                  <a:lnTo>
                    <a:pt x="22" y="16"/>
                  </a:lnTo>
                  <a:lnTo>
                    <a:pt x="132" y="0"/>
                  </a:lnTo>
                  <a:lnTo>
                    <a:pt x="152" y="128"/>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9" name="Freeform 189"/>
            <p:cNvSpPr>
              <a:spLocks/>
            </p:cNvSpPr>
            <p:nvPr/>
          </p:nvSpPr>
          <p:spPr bwMode="auto">
            <a:xfrm rot="562241">
              <a:off x="5357813" y="3425825"/>
              <a:ext cx="396875" cy="417513"/>
            </a:xfrm>
            <a:custGeom>
              <a:avLst/>
              <a:gdLst>
                <a:gd name="T0" fmla="*/ 2147483647 w 148"/>
                <a:gd name="T1" fmla="*/ 2147483647 h 156"/>
                <a:gd name="T2" fmla="*/ 2147483647 w 148"/>
                <a:gd name="T3" fmla="*/ 2147483647 h 156"/>
                <a:gd name="T4" fmla="*/ 2147483647 w 148"/>
                <a:gd name="T5" fmla="*/ 2147483647 h 156"/>
                <a:gd name="T6" fmla="*/ 0 w 148"/>
                <a:gd name="T7" fmla="*/ 2147483647 h 156"/>
                <a:gd name="T8" fmla="*/ 2147483647 w 148"/>
                <a:gd name="T9" fmla="*/ 0 h 156"/>
                <a:gd name="T10" fmla="*/ 2147483647 w 148"/>
                <a:gd name="T11" fmla="*/ 2147483647 h 156"/>
                <a:gd name="T12" fmla="*/ 0 60000 65536"/>
                <a:gd name="T13" fmla="*/ 0 60000 65536"/>
                <a:gd name="T14" fmla="*/ 0 60000 65536"/>
                <a:gd name="T15" fmla="*/ 0 60000 65536"/>
                <a:gd name="T16" fmla="*/ 0 60000 65536"/>
                <a:gd name="T17" fmla="*/ 0 60000 65536"/>
                <a:gd name="T18" fmla="*/ 0 w 148"/>
                <a:gd name="T19" fmla="*/ 0 h 156"/>
                <a:gd name="T20" fmla="*/ 148 w 14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8" h="156">
                  <a:moveTo>
                    <a:pt x="148" y="134"/>
                  </a:moveTo>
                  <a:lnTo>
                    <a:pt x="86" y="146"/>
                  </a:lnTo>
                  <a:lnTo>
                    <a:pt x="20" y="156"/>
                  </a:lnTo>
                  <a:lnTo>
                    <a:pt x="0" y="20"/>
                  </a:lnTo>
                  <a:lnTo>
                    <a:pt x="128" y="0"/>
                  </a:lnTo>
                  <a:lnTo>
                    <a:pt x="148" y="134"/>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0" name="Freeform 190"/>
            <p:cNvSpPr>
              <a:spLocks/>
            </p:cNvSpPr>
            <p:nvPr/>
          </p:nvSpPr>
          <p:spPr bwMode="auto">
            <a:xfrm rot="562241">
              <a:off x="4478338" y="3789363"/>
              <a:ext cx="369887" cy="401637"/>
            </a:xfrm>
            <a:custGeom>
              <a:avLst/>
              <a:gdLst>
                <a:gd name="T0" fmla="*/ 2147483647 w 138"/>
                <a:gd name="T1" fmla="*/ 2147483647 h 150"/>
                <a:gd name="T2" fmla="*/ 2147483647 w 138"/>
                <a:gd name="T3" fmla="*/ 2147483647 h 150"/>
                <a:gd name="T4" fmla="*/ 2147483647 w 138"/>
                <a:gd name="T5" fmla="*/ 2147483647 h 150"/>
                <a:gd name="T6" fmla="*/ 2147483647 w 138"/>
                <a:gd name="T7" fmla="*/ 2147483647 h 150"/>
                <a:gd name="T8" fmla="*/ 0 w 138"/>
                <a:gd name="T9" fmla="*/ 2147483647 h 150"/>
                <a:gd name="T10" fmla="*/ 2147483647 w 138"/>
                <a:gd name="T11" fmla="*/ 2147483647 h 150"/>
                <a:gd name="T12" fmla="*/ 2147483647 w 138"/>
                <a:gd name="T13" fmla="*/ 2147483647 h 150"/>
                <a:gd name="T14" fmla="*/ 2147483647 w 138"/>
                <a:gd name="T15" fmla="*/ 0 h 150"/>
                <a:gd name="T16" fmla="*/ 2147483647 w 138"/>
                <a:gd name="T17" fmla="*/ 2147483647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50"/>
                <a:gd name="T29" fmla="*/ 138 w 138"/>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50">
                  <a:moveTo>
                    <a:pt x="138" y="132"/>
                  </a:moveTo>
                  <a:lnTo>
                    <a:pt x="38" y="150"/>
                  </a:lnTo>
                  <a:lnTo>
                    <a:pt x="28" y="124"/>
                  </a:lnTo>
                  <a:lnTo>
                    <a:pt x="24" y="92"/>
                  </a:lnTo>
                  <a:lnTo>
                    <a:pt x="0" y="68"/>
                  </a:lnTo>
                  <a:lnTo>
                    <a:pt x="6" y="40"/>
                  </a:lnTo>
                  <a:lnTo>
                    <a:pt x="30" y="4"/>
                  </a:lnTo>
                  <a:lnTo>
                    <a:pt x="118" y="0"/>
                  </a:lnTo>
                  <a:lnTo>
                    <a:pt x="138" y="132"/>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1" name="Freeform 191"/>
            <p:cNvSpPr>
              <a:spLocks/>
            </p:cNvSpPr>
            <p:nvPr/>
          </p:nvSpPr>
          <p:spPr bwMode="auto">
            <a:xfrm rot="562241">
              <a:off x="4622800" y="3413125"/>
              <a:ext cx="406400" cy="407988"/>
            </a:xfrm>
            <a:custGeom>
              <a:avLst/>
              <a:gdLst>
                <a:gd name="T0" fmla="*/ 2147483647 w 152"/>
                <a:gd name="T1" fmla="*/ 2147483647 h 152"/>
                <a:gd name="T2" fmla="*/ 2147483647 w 152"/>
                <a:gd name="T3" fmla="*/ 2147483647 h 152"/>
                <a:gd name="T4" fmla="*/ 0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0 h 152"/>
                <a:gd name="T14" fmla="*/ 2147483647 w 152"/>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2"/>
                <a:gd name="T26" fmla="*/ 152 w 152"/>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2">
                  <a:moveTo>
                    <a:pt x="152" y="128"/>
                  </a:moveTo>
                  <a:lnTo>
                    <a:pt x="88" y="148"/>
                  </a:lnTo>
                  <a:lnTo>
                    <a:pt x="0" y="152"/>
                  </a:lnTo>
                  <a:lnTo>
                    <a:pt x="8" y="106"/>
                  </a:lnTo>
                  <a:lnTo>
                    <a:pt x="24" y="60"/>
                  </a:lnTo>
                  <a:lnTo>
                    <a:pt x="22" y="16"/>
                  </a:lnTo>
                  <a:lnTo>
                    <a:pt x="132" y="0"/>
                  </a:lnTo>
                  <a:lnTo>
                    <a:pt x="152" y="128"/>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2" name="Freeform 192"/>
            <p:cNvSpPr>
              <a:spLocks/>
            </p:cNvSpPr>
            <p:nvPr/>
          </p:nvSpPr>
          <p:spPr bwMode="auto">
            <a:xfrm rot="562241">
              <a:off x="5357813" y="3425825"/>
              <a:ext cx="396875" cy="417513"/>
            </a:xfrm>
            <a:custGeom>
              <a:avLst/>
              <a:gdLst>
                <a:gd name="T0" fmla="*/ 2147483647 w 148"/>
                <a:gd name="T1" fmla="*/ 2147483647 h 156"/>
                <a:gd name="T2" fmla="*/ 2147483647 w 148"/>
                <a:gd name="T3" fmla="*/ 2147483647 h 156"/>
                <a:gd name="T4" fmla="*/ 2147483647 w 148"/>
                <a:gd name="T5" fmla="*/ 2147483647 h 156"/>
                <a:gd name="T6" fmla="*/ 0 w 148"/>
                <a:gd name="T7" fmla="*/ 2147483647 h 156"/>
                <a:gd name="T8" fmla="*/ 2147483647 w 148"/>
                <a:gd name="T9" fmla="*/ 0 h 156"/>
                <a:gd name="T10" fmla="*/ 2147483647 w 148"/>
                <a:gd name="T11" fmla="*/ 2147483647 h 156"/>
                <a:gd name="T12" fmla="*/ 0 60000 65536"/>
                <a:gd name="T13" fmla="*/ 0 60000 65536"/>
                <a:gd name="T14" fmla="*/ 0 60000 65536"/>
                <a:gd name="T15" fmla="*/ 0 60000 65536"/>
                <a:gd name="T16" fmla="*/ 0 60000 65536"/>
                <a:gd name="T17" fmla="*/ 0 60000 65536"/>
                <a:gd name="T18" fmla="*/ 0 w 148"/>
                <a:gd name="T19" fmla="*/ 0 h 156"/>
                <a:gd name="T20" fmla="*/ 148 w 14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8" h="156">
                  <a:moveTo>
                    <a:pt x="148" y="134"/>
                  </a:moveTo>
                  <a:lnTo>
                    <a:pt x="86" y="146"/>
                  </a:lnTo>
                  <a:lnTo>
                    <a:pt x="20" y="156"/>
                  </a:lnTo>
                  <a:lnTo>
                    <a:pt x="0" y="20"/>
                  </a:lnTo>
                  <a:lnTo>
                    <a:pt x="128" y="0"/>
                  </a:lnTo>
                  <a:lnTo>
                    <a:pt x="148" y="134"/>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3" name="Freeform 194"/>
            <p:cNvSpPr>
              <a:spLocks/>
            </p:cNvSpPr>
            <p:nvPr/>
          </p:nvSpPr>
          <p:spPr bwMode="auto">
            <a:xfrm rot="562241">
              <a:off x="4622800" y="3413125"/>
              <a:ext cx="406400" cy="407988"/>
            </a:xfrm>
            <a:custGeom>
              <a:avLst/>
              <a:gdLst>
                <a:gd name="T0" fmla="*/ 2147483647 w 152"/>
                <a:gd name="T1" fmla="*/ 2147483647 h 152"/>
                <a:gd name="T2" fmla="*/ 2147483647 w 152"/>
                <a:gd name="T3" fmla="*/ 2147483647 h 152"/>
                <a:gd name="T4" fmla="*/ 0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0 h 152"/>
                <a:gd name="T14" fmla="*/ 2147483647 w 152"/>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2"/>
                <a:gd name="T26" fmla="*/ 152 w 152"/>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2">
                  <a:moveTo>
                    <a:pt x="152" y="128"/>
                  </a:moveTo>
                  <a:lnTo>
                    <a:pt x="88" y="148"/>
                  </a:lnTo>
                  <a:lnTo>
                    <a:pt x="0" y="152"/>
                  </a:lnTo>
                  <a:lnTo>
                    <a:pt x="8" y="106"/>
                  </a:lnTo>
                  <a:lnTo>
                    <a:pt x="24" y="60"/>
                  </a:lnTo>
                  <a:lnTo>
                    <a:pt x="22" y="16"/>
                  </a:lnTo>
                  <a:lnTo>
                    <a:pt x="132" y="0"/>
                  </a:lnTo>
                  <a:lnTo>
                    <a:pt x="152" y="128"/>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4" name="Freeform 195"/>
            <p:cNvSpPr>
              <a:spLocks/>
            </p:cNvSpPr>
            <p:nvPr/>
          </p:nvSpPr>
          <p:spPr bwMode="auto">
            <a:xfrm rot="562241">
              <a:off x="5357813" y="3425825"/>
              <a:ext cx="396875" cy="417513"/>
            </a:xfrm>
            <a:custGeom>
              <a:avLst/>
              <a:gdLst>
                <a:gd name="T0" fmla="*/ 2147483647 w 148"/>
                <a:gd name="T1" fmla="*/ 2147483647 h 156"/>
                <a:gd name="T2" fmla="*/ 2147483647 w 148"/>
                <a:gd name="T3" fmla="*/ 2147483647 h 156"/>
                <a:gd name="T4" fmla="*/ 2147483647 w 148"/>
                <a:gd name="T5" fmla="*/ 2147483647 h 156"/>
                <a:gd name="T6" fmla="*/ 0 w 148"/>
                <a:gd name="T7" fmla="*/ 2147483647 h 156"/>
                <a:gd name="T8" fmla="*/ 2147483647 w 148"/>
                <a:gd name="T9" fmla="*/ 0 h 156"/>
                <a:gd name="T10" fmla="*/ 2147483647 w 148"/>
                <a:gd name="T11" fmla="*/ 2147483647 h 156"/>
                <a:gd name="T12" fmla="*/ 0 60000 65536"/>
                <a:gd name="T13" fmla="*/ 0 60000 65536"/>
                <a:gd name="T14" fmla="*/ 0 60000 65536"/>
                <a:gd name="T15" fmla="*/ 0 60000 65536"/>
                <a:gd name="T16" fmla="*/ 0 60000 65536"/>
                <a:gd name="T17" fmla="*/ 0 60000 65536"/>
                <a:gd name="T18" fmla="*/ 0 w 148"/>
                <a:gd name="T19" fmla="*/ 0 h 156"/>
                <a:gd name="T20" fmla="*/ 148 w 14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8" h="156">
                  <a:moveTo>
                    <a:pt x="148" y="134"/>
                  </a:moveTo>
                  <a:lnTo>
                    <a:pt x="86" y="146"/>
                  </a:lnTo>
                  <a:lnTo>
                    <a:pt x="20" y="156"/>
                  </a:lnTo>
                  <a:lnTo>
                    <a:pt x="0" y="20"/>
                  </a:lnTo>
                  <a:lnTo>
                    <a:pt x="128" y="0"/>
                  </a:lnTo>
                  <a:lnTo>
                    <a:pt x="148" y="134"/>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5" name="Freeform 197"/>
            <p:cNvSpPr>
              <a:spLocks/>
            </p:cNvSpPr>
            <p:nvPr/>
          </p:nvSpPr>
          <p:spPr bwMode="auto">
            <a:xfrm rot="562241">
              <a:off x="5357813" y="3425825"/>
              <a:ext cx="396875" cy="417513"/>
            </a:xfrm>
            <a:custGeom>
              <a:avLst/>
              <a:gdLst>
                <a:gd name="T0" fmla="*/ 2147483647 w 148"/>
                <a:gd name="T1" fmla="*/ 2147483647 h 156"/>
                <a:gd name="T2" fmla="*/ 2147483647 w 148"/>
                <a:gd name="T3" fmla="*/ 2147483647 h 156"/>
                <a:gd name="T4" fmla="*/ 2147483647 w 148"/>
                <a:gd name="T5" fmla="*/ 2147483647 h 156"/>
                <a:gd name="T6" fmla="*/ 0 w 148"/>
                <a:gd name="T7" fmla="*/ 2147483647 h 156"/>
                <a:gd name="T8" fmla="*/ 2147483647 w 148"/>
                <a:gd name="T9" fmla="*/ 0 h 156"/>
                <a:gd name="T10" fmla="*/ 2147483647 w 148"/>
                <a:gd name="T11" fmla="*/ 2147483647 h 156"/>
                <a:gd name="T12" fmla="*/ 0 60000 65536"/>
                <a:gd name="T13" fmla="*/ 0 60000 65536"/>
                <a:gd name="T14" fmla="*/ 0 60000 65536"/>
                <a:gd name="T15" fmla="*/ 0 60000 65536"/>
                <a:gd name="T16" fmla="*/ 0 60000 65536"/>
                <a:gd name="T17" fmla="*/ 0 60000 65536"/>
                <a:gd name="T18" fmla="*/ 0 w 148"/>
                <a:gd name="T19" fmla="*/ 0 h 156"/>
                <a:gd name="T20" fmla="*/ 148 w 14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8" h="156">
                  <a:moveTo>
                    <a:pt x="148" y="134"/>
                  </a:moveTo>
                  <a:lnTo>
                    <a:pt x="86" y="146"/>
                  </a:lnTo>
                  <a:lnTo>
                    <a:pt x="20" y="156"/>
                  </a:lnTo>
                  <a:lnTo>
                    <a:pt x="0" y="20"/>
                  </a:lnTo>
                  <a:lnTo>
                    <a:pt x="128" y="0"/>
                  </a:lnTo>
                  <a:lnTo>
                    <a:pt x="148" y="134"/>
                  </a:lnTo>
                  <a:close/>
                </a:path>
              </a:pathLst>
            </a:custGeom>
            <a:solidFill>
              <a:srgbClr val="B0E812"/>
            </a:solidFill>
            <a:ln w="6350">
              <a:solidFill>
                <a:schemeClr val="tx1"/>
              </a:solidFill>
              <a:round/>
              <a:headEnd/>
              <a:tailEnd/>
            </a:ln>
          </p:spPr>
          <p:txBody>
            <a:bodyPr/>
            <a:lstStyle/>
            <a:p>
              <a:endParaRPr lang="en-US"/>
            </a:p>
          </p:txBody>
        </p:sp>
        <p:sp>
          <p:nvSpPr>
            <p:cNvPr id="21696" name="Freeform 198"/>
            <p:cNvSpPr>
              <a:spLocks/>
            </p:cNvSpPr>
            <p:nvPr/>
          </p:nvSpPr>
          <p:spPr bwMode="auto">
            <a:xfrm rot="562241">
              <a:off x="4981575" y="3419475"/>
              <a:ext cx="428625" cy="396875"/>
            </a:xfrm>
            <a:custGeom>
              <a:avLst/>
              <a:gdLst>
                <a:gd name="T0" fmla="*/ 2147483647 w 160"/>
                <a:gd name="T1" fmla="*/ 2147483647 h 148"/>
                <a:gd name="T2" fmla="*/ 2147483647 w 160"/>
                <a:gd name="T3" fmla="*/ 2147483647 h 148"/>
                <a:gd name="T4" fmla="*/ 2147483647 w 160"/>
                <a:gd name="T5" fmla="*/ 2147483647 h 148"/>
                <a:gd name="T6" fmla="*/ 0 w 160"/>
                <a:gd name="T7" fmla="*/ 2147483647 h 148"/>
                <a:gd name="T8" fmla="*/ 2147483647 w 160"/>
                <a:gd name="T9" fmla="*/ 0 h 148"/>
                <a:gd name="T10" fmla="*/ 2147483647 w 160"/>
                <a:gd name="T11" fmla="*/ 2147483647 h 148"/>
                <a:gd name="T12" fmla="*/ 0 60000 65536"/>
                <a:gd name="T13" fmla="*/ 0 60000 65536"/>
                <a:gd name="T14" fmla="*/ 0 60000 65536"/>
                <a:gd name="T15" fmla="*/ 0 60000 65536"/>
                <a:gd name="T16" fmla="*/ 0 60000 65536"/>
                <a:gd name="T17" fmla="*/ 0 60000 65536"/>
                <a:gd name="T18" fmla="*/ 0 w 160"/>
                <a:gd name="T19" fmla="*/ 0 h 148"/>
                <a:gd name="T20" fmla="*/ 160 w 1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160" h="148">
                  <a:moveTo>
                    <a:pt x="160" y="136"/>
                  </a:moveTo>
                  <a:lnTo>
                    <a:pt x="92" y="146"/>
                  </a:lnTo>
                  <a:lnTo>
                    <a:pt x="20" y="148"/>
                  </a:lnTo>
                  <a:lnTo>
                    <a:pt x="0" y="20"/>
                  </a:lnTo>
                  <a:lnTo>
                    <a:pt x="140" y="0"/>
                  </a:lnTo>
                  <a:lnTo>
                    <a:pt x="160" y="136"/>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7" name="Rectangle 199"/>
            <p:cNvSpPr>
              <a:spLocks noChangeArrowheads="1"/>
            </p:cNvSpPr>
            <p:nvPr/>
          </p:nvSpPr>
          <p:spPr bwMode="auto">
            <a:xfrm rot="-2417925">
              <a:off x="5368925" y="3581400"/>
              <a:ext cx="3667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Missaukee</a:t>
              </a:r>
              <a:endParaRPr lang="en-US" sz="600"/>
            </a:p>
          </p:txBody>
        </p:sp>
        <p:sp>
          <p:nvSpPr>
            <p:cNvPr id="21698" name="Freeform 200"/>
            <p:cNvSpPr>
              <a:spLocks/>
            </p:cNvSpPr>
            <p:nvPr/>
          </p:nvSpPr>
          <p:spPr bwMode="auto">
            <a:xfrm rot="562241">
              <a:off x="4981575" y="3419475"/>
              <a:ext cx="428625" cy="396875"/>
            </a:xfrm>
            <a:custGeom>
              <a:avLst/>
              <a:gdLst>
                <a:gd name="T0" fmla="*/ 2147483647 w 160"/>
                <a:gd name="T1" fmla="*/ 2147483647 h 148"/>
                <a:gd name="T2" fmla="*/ 2147483647 w 160"/>
                <a:gd name="T3" fmla="*/ 2147483647 h 148"/>
                <a:gd name="T4" fmla="*/ 2147483647 w 160"/>
                <a:gd name="T5" fmla="*/ 2147483647 h 148"/>
                <a:gd name="T6" fmla="*/ 0 w 160"/>
                <a:gd name="T7" fmla="*/ 2147483647 h 148"/>
                <a:gd name="T8" fmla="*/ 2147483647 w 160"/>
                <a:gd name="T9" fmla="*/ 0 h 148"/>
                <a:gd name="T10" fmla="*/ 2147483647 w 160"/>
                <a:gd name="T11" fmla="*/ 2147483647 h 148"/>
                <a:gd name="T12" fmla="*/ 0 60000 65536"/>
                <a:gd name="T13" fmla="*/ 0 60000 65536"/>
                <a:gd name="T14" fmla="*/ 0 60000 65536"/>
                <a:gd name="T15" fmla="*/ 0 60000 65536"/>
                <a:gd name="T16" fmla="*/ 0 60000 65536"/>
                <a:gd name="T17" fmla="*/ 0 60000 65536"/>
                <a:gd name="T18" fmla="*/ 0 w 160"/>
                <a:gd name="T19" fmla="*/ 0 h 148"/>
                <a:gd name="T20" fmla="*/ 160 w 1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160" h="148">
                  <a:moveTo>
                    <a:pt x="160" y="136"/>
                  </a:moveTo>
                  <a:lnTo>
                    <a:pt x="92" y="146"/>
                  </a:lnTo>
                  <a:lnTo>
                    <a:pt x="20" y="148"/>
                  </a:lnTo>
                  <a:lnTo>
                    <a:pt x="0" y="20"/>
                  </a:lnTo>
                  <a:lnTo>
                    <a:pt x="140" y="0"/>
                  </a:lnTo>
                  <a:lnTo>
                    <a:pt x="160" y="136"/>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9" name="TextBox 198"/>
            <p:cNvSpPr txBox="1">
              <a:spLocks noChangeArrowheads="1"/>
            </p:cNvSpPr>
            <p:nvPr/>
          </p:nvSpPr>
          <p:spPr bwMode="auto">
            <a:xfrm>
              <a:off x="2425700" y="11287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700">
                <a:cs typeface="Arial" charset="0"/>
              </a:endParaRPr>
            </a:p>
            <a:p>
              <a:pPr eaLnBrk="1" hangingPunct="1"/>
              <a:endParaRPr lang="en-US" sz="700">
                <a:cs typeface="Arial" charset="0"/>
              </a:endParaRPr>
            </a:p>
          </p:txBody>
        </p:sp>
        <p:sp>
          <p:nvSpPr>
            <p:cNvPr id="21700" name="TextBox 199"/>
            <p:cNvSpPr txBox="1">
              <a:spLocks noChangeArrowheads="1"/>
            </p:cNvSpPr>
            <p:nvPr/>
          </p:nvSpPr>
          <p:spPr bwMode="auto">
            <a:xfrm>
              <a:off x="2903538" y="7477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700">
                <a:cs typeface="Arial" charset="0"/>
              </a:endParaRPr>
            </a:p>
            <a:p>
              <a:pPr eaLnBrk="1" hangingPunct="1"/>
              <a:endParaRPr lang="en-US" sz="700">
                <a:cs typeface="Arial" charset="0"/>
              </a:endParaRPr>
            </a:p>
          </p:txBody>
        </p:sp>
        <p:sp>
          <p:nvSpPr>
            <p:cNvPr id="21701" name="TextBox 201"/>
            <p:cNvSpPr txBox="1">
              <a:spLocks noChangeArrowheads="1"/>
            </p:cNvSpPr>
            <p:nvPr/>
          </p:nvSpPr>
          <p:spPr bwMode="auto">
            <a:xfrm>
              <a:off x="3057525" y="11811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700">
                <a:cs typeface="Arial" charset="0"/>
              </a:endParaRPr>
            </a:p>
            <a:p>
              <a:pPr eaLnBrk="1" hangingPunct="1"/>
              <a:endParaRPr lang="en-US" sz="700">
                <a:cs typeface="Arial" charset="0"/>
              </a:endParaRPr>
            </a:p>
          </p:txBody>
        </p:sp>
        <p:sp>
          <p:nvSpPr>
            <p:cNvPr id="21702" name="TextBox 205"/>
            <p:cNvSpPr txBox="1">
              <a:spLocks noChangeArrowheads="1"/>
            </p:cNvSpPr>
            <p:nvPr/>
          </p:nvSpPr>
          <p:spPr bwMode="auto">
            <a:xfrm>
              <a:off x="3736975" y="24590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700">
                <a:cs typeface="Arial" charset="0"/>
              </a:endParaRPr>
            </a:p>
            <a:p>
              <a:pPr eaLnBrk="1" hangingPunct="1"/>
              <a:endParaRPr lang="en-US" sz="700">
                <a:cs typeface="Arial" charset="0"/>
              </a:endParaRPr>
            </a:p>
          </p:txBody>
        </p:sp>
        <p:sp>
          <p:nvSpPr>
            <p:cNvPr id="21703" name="TextBox 207"/>
            <p:cNvSpPr txBox="1">
              <a:spLocks noChangeArrowheads="1"/>
            </p:cNvSpPr>
            <p:nvPr/>
          </p:nvSpPr>
          <p:spPr bwMode="auto">
            <a:xfrm>
              <a:off x="4238625" y="1503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700">
                <a:cs typeface="Arial" charset="0"/>
              </a:endParaRPr>
            </a:p>
            <a:p>
              <a:pPr eaLnBrk="1" hangingPunct="1"/>
              <a:endParaRPr lang="en-US" sz="700">
                <a:cs typeface="Arial" charset="0"/>
              </a:endParaRPr>
            </a:p>
          </p:txBody>
        </p:sp>
        <p:sp>
          <p:nvSpPr>
            <p:cNvPr id="21704" name="TextBox 210"/>
            <p:cNvSpPr txBox="1">
              <a:spLocks noChangeArrowheads="1"/>
            </p:cNvSpPr>
            <p:nvPr/>
          </p:nvSpPr>
          <p:spPr bwMode="auto">
            <a:xfrm>
              <a:off x="5132388" y="1741488"/>
              <a:ext cx="15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700">
                <a:cs typeface="Arial" charset="0"/>
              </a:endParaRPr>
            </a:p>
            <a:p>
              <a:pPr eaLnBrk="1" hangingPunct="1"/>
              <a:endParaRPr lang="en-US" sz="700">
                <a:cs typeface="Arial" charset="0"/>
              </a:endParaRPr>
            </a:p>
          </p:txBody>
        </p:sp>
        <p:sp>
          <p:nvSpPr>
            <p:cNvPr id="21705" name="TextBox 212"/>
            <p:cNvSpPr txBox="1">
              <a:spLocks noChangeArrowheads="1"/>
            </p:cNvSpPr>
            <p:nvPr/>
          </p:nvSpPr>
          <p:spPr bwMode="auto">
            <a:xfrm>
              <a:off x="6316663" y="29622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700">
                <a:cs typeface="Arial" charset="0"/>
              </a:endParaRPr>
            </a:p>
            <a:p>
              <a:pPr eaLnBrk="1" hangingPunct="1"/>
              <a:endParaRPr lang="en-US" sz="700">
                <a:cs typeface="Arial" charset="0"/>
              </a:endParaRPr>
            </a:p>
          </p:txBody>
        </p:sp>
        <p:sp>
          <p:nvSpPr>
            <p:cNvPr id="21706" name="TextBox 212"/>
            <p:cNvSpPr txBox="1">
              <a:spLocks noChangeArrowheads="1"/>
            </p:cNvSpPr>
            <p:nvPr/>
          </p:nvSpPr>
          <p:spPr bwMode="auto">
            <a:xfrm>
              <a:off x="5919788" y="36861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700">
                <a:cs typeface="Arial" charset="0"/>
              </a:endParaRPr>
            </a:p>
            <a:p>
              <a:pPr eaLnBrk="1" hangingPunct="1"/>
              <a:endParaRPr lang="en-US" sz="700">
                <a:cs typeface="Arial" charset="0"/>
              </a:endParaRPr>
            </a:p>
          </p:txBody>
        </p:sp>
        <p:sp>
          <p:nvSpPr>
            <p:cNvPr id="21707" name="Rectangle 135"/>
            <p:cNvSpPr>
              <a:spLocks noChangeArrowheads="1"/>
            </p:cNvSpPr>
            <p:nvPr/>
          </p:nvSpPr>
          <p:spPr bwMode="auto">
            <a:xfrm rot="-2772995">
              <a:off x="7070726" y="5346700"/>
              <a:ext cx="2921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Macomb</a:t>
              </a:r>
              <a:endParaRPr lang="en-US" sz="600"/>
            </a:p>
          </p:txBody>
        </p:sp>
      </p:grpSp>
    </p:spTree>
    <p:extLst>
      <p:ext uri="{BB962C8B-B14F-4D97-AF65-F5344CB8AC3E}">
        <p14:creationId xmlns:p14="http://schemas.microsoft.com/office/powerpoint/2010/main" val="1979380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A05887-77FC-436F-9CC4-6F955E5D60E9}" type="slidenum">
              <a:rPr lang="en-US" smtClean="0"/>
              <a:pPr eaLnBrk="1" hangingPunct="1"/>
              <a:t>37</a:t>
            </a:fld>
            <a:endParaRPr lang="en-US" smtClean="0"/>
          </a:p>
        </p:txBody>
      </p:sp>
      <p:sp>
        <p:nvSpPr>
          <p:cNvPr id="22532" name="Rectangle 3"/>
          <p:cNvSpPr>
            <a:spLocks noGrp="1" noChangeArrowheads="1"/>
          </p:cNvSpPr>
          <p:nvPr>
            <p:ph type="body" idx="1"/>
          </p:nvPr>
        </p:nvSpPr>
        <p:spPr>
          <a:xfrm>
            <a:off x="304800" y="2133600"/>
            <a:ext cx="8382000" cy="1752600"/>
          </a:xfrm>
        </p:spPr>
        <p:txBody>
          <a:bodyPr/>
          <a:lstStyle/>
          <a:p>
            <a:pPr algn="ctr" eaLnBrk="1" hangingPunct="1">
              <a:buFontTx/>
              <a:buNone/>
            </a:pPr>
            <a:r>
              <a:rPr lang="en-US" sz="4000" smtClean="0"/>
              <a:t>800-552-4821</a:t>
            </a:r>
          </a:p>
          <a:p>
            <a:pPr algn="ctr" eaLnBrk="1" hangingPunct="1">
              <a:buFontTx/>
              <a:buNone/>
            </a:pPr>
            <a:r>
              <a:rPr lang="en-US" sz="4000" smtClean="0"/>
              <a:t>www.michiganallianceforfamilies.org </a:t>
            </a:r>
          </a:p>
        </p:txBody>
      </p:sp>
      <p:pic>
        <p:nvPicPr>
          <p:cNvPr id="22533" name="Picture 4" descr="MAFF P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505200"/>
            <a:ext cx="9271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http://www.michiganallianceforfamilies.org/FB-Twitter%20Log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343400"/>
            <a:ext cx="1905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p:cNvPicPr>
            <a:picLocks noChangeAspect="1"/>
          </p:cNvPicPr>
          <p:nvPr/>
        </p:nvPicPr>
        <p:blipFill>
          <a:blip r:embed="rId5">
            <a:extLst>
              <a:ext uri="{28A0092B-C50C-407E-A947-70E740481C1C}">
                <a14:useLocalDpi xmlns:a14="http://schemas.microsoft.com/office/drawing/2010/main" val="0"/>
              </a:ext>
            </a:extLst>
          </a:blip>
          <a:srcRect l="6154"/>
          <a:stretch>
            <a:fillRect/>
          </a:stretch>
        </p:blipFill>
        <p:spPr bwMode="auto">
          <a:xfrm>
            <a:off x="4902200" y="4303713"/>
            <a:ext cx="9937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ctr"/>
            <a:r>
              <a:rPr lang="en-US" dirty="0" smtClean="0"/>
              <a:t>Working Together to Help Families</a:t>
            </a:r>
            <a:endParaRPr lang="en-US" dirty="0"/>
          </a:p>
        </p:txBody>
      </p:sp>
    </p:spTree>
    <p:extLst>
      <p:ext uri="{BB962C8B-B14F-4D97-AF65-F5344CB8AC3E}">
        <p14:creationId xmlns:p14="http://schemas.microsoft.com/office/powerpoint/2010/main" val="1116467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I</a:t>
            </a:r>
            <a:r>
              <a:rPr lang="en-US" sz="5400" baseline="30000" dirty="0" smtClean="0"/>
              <a:t>5</a:t>
            </a:r>
            <a:r>
              <a:rPr lang="en-US" sz="5400" dirty="0" smtClean="0"/>
              <a:t> Family Involvement</a:t>
            </a:r>
            <a:br>
              <a:rPr lang="en-US" sz="5400" dirty="0" smtClean="0"/>
            </a:br>
            <a:r>
              <a:rPr lang="en-US" sz="3600" u="sng" dirty="0" smtClean="0"/>
              <a:t>I</a:t>
            </a:r>
            <a:r>
              <a:rPr lang="en-US" sz="3600" dirty="0" smtClean="0"/>
              <a:t>mplementing </a:t>
            </a:r>
            <a:r>
              <a:rPr lang="en-US" sz="3600" u="sng" dirty="0" smtClean="0"/>
              <a:t>I</a:t>
            </a:r>
            <a:r>
              <a:rPr lang="en-US" sz="3600" dirty="0" smtClean="0"/>
              <a:t>ntensive </a:t>
            </a:r>
            <a:r>
              <a:rPr lang="en-US" sz="3600" u="sng" dirty="0" smtClean="0"/>
              <a:t>I</a:t>
            </a:r>
            <a:r>
              <a:rPr lang="en-US" sz="3600" dirty="0" smtClean="0"/>
              <a:t>nterventions </a:t>
            </a:r>
            <a:br>
              <a:rPr lang="en-US" sz="3600" dirty="0" smtClean="0"/>
            </a:br>
            <a:r>
              <a:rPr lang="en-US" sz="3600" dirty="0" smtClean="0"/>
              <a:t>with the </a:t>
            </a:r>
            <a:r>
              <a:rPr lang="en-US" sz="3600" u="sng" dirty="0" smtClean="0"/>
              <a:t>I</a:t>
            </a:r>
            <a:r>
              <a:rPr lang="en-US" sz="3600" dirty="0" smtClean="0"/>
              <a:t>ntentional </a:t>
            </a:r>
            <a:r>
              <a:rPr lang="en-US" sz="3600" u="sng" dirty="0" smtClean="0"/>
              <a:t>I</a:t>
            </a:r>
            <a:r>
              <a:rPr lang="en-US" sz="3600" dirty="0" smtClean="0"/>
              <a:t>nvolvement </a:t>
            </a:r>
            <a:br>
              <a:rPr lang="en-US" sz="3600" dirty="0" smtClean="0"/>
            </a:br>
            <a:r>
              <a:rPr lang="en-US" sz="3600" dirty="0" smtClean="0"/>
              <a:t>of Parents, Families &amp; Communities</a:t>
            </a:r>
            <a:endParaRPr lang="en-US" sz="3600" dirty="0"/>
          </a:p>
        </p:txBody>
      </p:sp>
      <p:sp>
        <p:nvSpPr>
          <p:cNvPr id="3" name="Subtitle 2"/>
          <p:cNvSpPr>
            <a:spLocks noGrp="1"/>
          </p:cNvSpPr>
          <p:nvPr>
            <p:ph idx="1"/>
          </p:nvPr>
        </p:nvSpPr>
        <p:spPr/>
        <p:txBody>
          <a:bodyPr>
            <a:normAutofit/>
          </a:bodyPr>
          <a:lstStyle/>
          <a:p>
            <a:pPr algn="ctr"/>
            <a:r>
              <a:rPr lang="en-US" sz="1800" dirty="0" smtClean="0"/>
              <a:t>Debra A. Jennings, Director</a:t>
            </a:r>
            <a:endParaRPr lang="en-US" sz="1800" dirty="0"/>
          </a:p>
          <a:p>
            <a:pPr algn="ctr"/>
            <a:r>
              <a:rPr lang="en-US" sz="1800" dirty="0" smtClean="0"/>
              <a:t>Center for Parent Information &amp; Resources @SPAN</a:t>
            </a:r>
          </a:p>
          <a:p>
            <a:pPr algn="ctr"/>
            <a:r>
              <a:rPr lang="en-US" sz="1800" dirty="0"/>
              <a:t>d</a:t>
            </a:r>
            <a:r>
              <a:rPr lang="en-US" sz="1800" dirty="0" smtClean="0"/>
              <a:t>ebra.jennings@spannj.org</a:t>
            </a:r>
          </a:p>
          <a:p>
            <a:pPr algn="ctr"/>
            <a:r>
              <a:rPr lang="en-US" sz="1400" dirty="0" smtClean="0"/>
              <a:t>Website:  Under Construction</a:t>
            </a:r>
            <a:endParaRPr lang="en-US" sz="1400" dirty="0"/>
          </a:p>
        </p:txBody>
      </p:sp>
    </p:spTree>
    <p:extLst>
      <p:ext uri="{BB962C8B-B14F-4D97-AF65-F5344CB8AC3E}">
        <p14:creationId xmlns:p14="http://schemas.microsoft.com/office/powerpoint/2010/main" val="1718433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Your takeaways:</a:t>
            </a:r>
            <a:endParaRPr lang="en-US" dirty="0"/>
          </a:p>
        </p:txBody>
      </p:sp>
      <p:sp>
        <p:nvSpPr>
          <p:cNvPr id="3" name="Content Placeholder 2"/>
          <p:cNvSpPr>
            <a:spLocks noGrp="1"/>
          </p:cNvSpPr>
          <p:nvPr>
            <p:ph idx="1"/>
          </p:nvPr>
        </p:nvSpPr>
        <p:spPr/>
        <p:txBody>
          <a:bodyPr>
            <a:normAutofit/>
          </a:bodyPr>
          <a:lstStyle/>
          <a:p>
            <a:r>
              <a:rPr lang="en-US" dirty="0" smtClean="0"/>
              <a:t>A Construct for looking at the strengths and gaps of your family involvement initiatives.</a:t>
            </a:r>
          </a:p>
          <a:p>
            <a:r>
              <a:rPr lang="en-US" dirty="0" smtClean="0"/>
              <a:t>A Tool for designing and implementing intentional family engagement strategies in the context of Tier III Intensive Interventions.</a:t>
            </a:r>
          </a:p>
          <a:p>
            <a:r>
              <a:rPr lang="en-US" dirty="0" smtClean="0"/>
              <a:t>Resources for further information and ideas.</a:t>
            </a:r>
          </a:p>
          <a:p>
            <a:r>
              <a:rPr lang="en-US" dirty="0" smtClean="0"/>
              <a:t>Connections to OSEP-funded Parent Centers (PTIs, CPRCs &amp; PTACs) as partners in your efforts.</a:t>
            </a:r>
          </a:p>
          <a:p>
            <a:endParaRPr lang="en-US" dirty="0"/>
          </a:p>
        </p:txBody>
      </p:sp>
    </p:spTree>
    <p:extLst>
      <p:ext uri="{BB962C8B-B14F-4D97-AF65-F5344CB8AC3E}">
        <p14:creationId xmlns:p14="http://schemas.microsoft.com/office/powerpoint/2010/main" val="640386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1981200"/>
            <a:ext cx="8075473" cy="3926619"/>
          </a:xfrm>
        </p:spPr>
        <p:txBody>
          <a:bodyPr/>
          <a:lstStyle/>
          <a:p>
            <a:r>
              <a:rPr lang="en-US" b="1" dirty="0" smtClean="0"/>
              <a:t>Kate Augustyn</a:t>
            </a:r>
            <a:r>
              <a:rPr lang="en-US" dirty="0" smtClean="0"/>
              <a:t>- Special Education Director of Grand Haven Public Schools in Michigan, a NCII TA site</a:t>
            </a:r>
          </a:p>
          <a:p>
            <a:endParaRPr lang="en-US" sz="1000" b="1" dirty="0" smtClean="0"/>
          </a:p>
          <a:p>
            <a:r>
              <a:rPr lang="en-US" b="1" dirty="0" smtClean="0"/>
              <a:t>Debra Jennings- </a:t>
            </a:r>
            <a:r>
              <a:rPr lang="en-US" dirty="0" smtClean="0"/>
              <a:t>Executive Co-Director of Statewide Parent Advocacy Network (SPAN) and Director of new OSEP-funded Center for Parent Information and Resources</a:t>
            </a:r>
          </a:p>
          <a:p>
            <a:pPr marL="0" indent="0">
              <a:buNone/>
            </a:pPr>
            <a:endParaRPr lang="en-US" sz="1000" b="1" dirty="0" smtClean="0"/>
          </a:p>
          <a:p>
            <a:r>
              <a:rPr lang="en-US" b="1" dirty="0" smtClean="0"/>
              <a:t>Kelly Orginski- </a:t>
            </a:r>
            <a:r>
              <a:rPr lang="en-US" dirty="0" smtClean="0"/>
              <a:t>Statewide Trainer at Michigan Alliance for Families</a:t>
            </a:r>
            <a:endParaRPr lang="en-US" b="1" dirty="0"/>
          </a:p>
        </p:txBody>
      </p:sp>
      <p:sp>
        <p:nvSpPr>
          <p:cNvPr id="3" name="Title 2"/>
          <p:cNvSpPr>
            <a:spLocks noGrp="1"/>
          </p:cNvSpPr>
          <p:nvPr>
            <p:ph type="title"/>
          </p:nvPr>
        </p:nvSpPr>
        <p:spPr/>
        <p:txBody>
          <a:bodyPr/>
          <a:lstStyle/>
          <a:p>
            <a:r>
              <a:rPr lang="en-US" dirty="0" smtClean="0"/>
              <a:t>Meet our Panelists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a:t>
            </a:fld>
            <a:endParaRPr lang="en-US" dirty="0"/>
          </a:p>
        </p:txBody>
      </p:sp>
    </p:spTree>
    <p:extLst>
      <p:ext uri="{BB962C8B-B14F-4D97-AF65-F5344CB8AC3E}">
        <p14:creationId xmlns:p14="http://schemas.microsoft.com/office/powerpoint/2010/main" val="3401422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828800"/>
            <a:ext cx="7656286" cy="3416320"/>
          </a:xfrm>
          <a:prstGeom prst="rect">
            <a:avLst/>
          </a:prstGeom>
          <a:noFill/>
        </p:spPr>
        <p:txBody>
          <a:bodyPr wrap="square" rtlCol="0">
            <a:spAutoFit/>
          </a:bodyPr>
          <a:lstStyle/>
          <a:p>
            <a:r>
              <a:rPr lang="en-US" sz="3600" i="1" dirty="0" smtClean="0">
                <a:solidFill>
                  <a:srgbClr val="000000"/>
                </a:solidFill>
                <a:latin typeface="Cambria"/>
                <a:cs typeface="Cambria"/>
              </a:rPr>
              <a:t>However, unless parent and community involvement in education is deliberately planned and connected to a school’s and district’s academic goals for students, such efforts may not produce the desired results. </a:t>
            </a:r>
          </a:p>
        </p:txBody>
      </p:sp>
      <p:sp>
        <p:nvSpPr>
          <p:cNvPr id="6" name="TextBox 5"/>
          <p:cNvSpPr txBox="1"/>
          <p:nvPr/>
        </p:nvSpPr>
        <p:spPr>
          <a:xfrm>
            <a:off x="4421042" y="5245120"/>
            <a:ext cx="4227286" cy="369332"/>
          </a:xfrm>
          <a:prstGeom prst="rect">
            <a:avLst/>
          </a:prstGeom>
          <a:noFill/>
        </p:spPr>
        <p:txBody>
          <a:bodyPr wrap="square" rtlCol="0">
            <a:spAutoFit/>
          </a:bodyPr>
          <a:lstStyle/>
          <a:p>
            <a:pPr algn="r"/>
            <a:r>
              <a:rPr lang="en-US" dirty="0" smtClean="0"/>
              <a:t> - California Action Team Plan 2009</a:t>
            </a:r>
            <a:endParaRPr lang="en-US" dirty="0"/>
          </a:p>
        </p:txBody>
      </p:sp>
    </p:spTree>
    <p:extLst>
      <p:ext uri="{BB962C8B-B14F-4D97-AF65-F5344CB8AC3E}">
        <p14:creationId xmlns:p14="http://schemas.microsoft.com/office/powerpoint/2010/main" val="244580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358" y="1905000"/>
            <a:ext cx="7167284" cy="4221163"/>
          </a:xfrm>
        </p:spPr>
        <p:txBody>
          <a:bodyPr>
            <a:noAutofit/>
          </a:bodyPr>
          <a:lstStyle/>
          <a:p>
            <a:pPr indent="0">
              <a:buNone/>
            </a:pPr>
            <a:r>
              <a:rPr lang="en-US" sz="3600" i="1" dirty="0" smtClean="0">
                <a:solidFill>
                  <a:srgbClr val="000000"/>
                </a:solidFill>
                <a:latin typeface="Cambria"/>
                <a:cs typeface="Cambria"/>
              </a:rPr>
              <a:t>Involving the community and engaging parents in the education of their children is critical for the successful implementation of any intervention associated with closing the achievement gap and increasing graduation rates. </a:t>
            </a:r>
          </a:p>
        </p:txBody>
      </p:sp>
    </p:spTree>
    <p:extLst>
      <p:ext uri="{BB962C8B-B14F-4D97-AF65-F5344CB8AC3E}">
        <p14:creationId xmlns:p14="http://schemas.microsoft.com/office/powerpoint/2010/main" val="240410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Rectangle 4"/>
          <p:cNvSpPr>
            <a:spLocks noChangeArrowheads="1"/>
          </p:cNvSpPr>
          <p:nvPr/>
        </p:nvSpPr>
        <p:spPr bwMode="auto">
          <a:xfrm>
            <a:off x="3828201" y="5934670"/>
            <a:ext cx="5029200" cy="923330"/>
          </a:xfrm>
          <a:prstGeom prst="rect">
            <a:avLst/>
          </a:prstGeom>
          <a:noFill/>
          <a:ln w="9525">
            <a:noFill/>
            <a:miter lim="800000"/>
            <a:headEnd/>
            <a:tailEnd/>
          </a:ln>
          <a:effectLst/>
        </p:spPr>
        <p:txBody>
          <a:bodyPr>
            <a:spAutoFit/>
          </a:bodyPr>
          <a:lstStyle/>
          <a:p>
            <a:pPr eaLnBrk="1" hangingPunct="1"/>
            <a:r>
              <a:rPr lang="en-US" sz="1800" dirty="0">
                <a:latin typeface="Times New Roman" pitchFamily="-16" charset="0"/>
              </a:rPr>
              <a:t>    </a:t>
            </a:r>
            <a:r>
              <a:rPr lang="en-US" sz="1800" u="sng" dirty="0">
                <a:latin typeface="Times New Roman" pitchFamily="-16" charset="0"/>
              </a:rPr>
              <a:t>School, Family and Community Partnerships </a:t>
            </a:r>
          </a:p>
          <a:p>
            <a:pPr algn="r" eaLnBrk="1" hangingPunct="1"/>
            <a:r>
              <a:rPr lang="en-US" sz="1800" u="sng" dirty="0">
                <a:latin typeface="Times New Roman" pitchFamily="-16" charset="0"/>
              </a:rPr>
              <a:t>Your Handbook for Action</a:t>
            </a:r>
            <a:r>
              <a:rPr lang="en-US" sz="1800" dirty="0">
                <a:latin typeface="Times New Roman" pitchFamily="-16" charset="0"/>
              </a:rPr>
              <a:t> </a:t>
            </a:r>
          </a:p>
          <a:p>
            <a:pPr algn="r" eaLnBrk="1" hangingPunct="1"/>
            <a:r>
              <a:rPr lang="en-US" sz="1800" dirty="0">
                <a:latin typeface="Times New Roman" pitchFamily="-16" charset="0"/>
              </a:rPr>
              <a:t>Epstein et al. (2002)</a:t>
            </a:r>
          </a:p>
        </p:txBody>
      </p:sp>
      <p:grpSp>
        <p:nvGrpSpPr>
          <p:cNvPr id="2" name="Group 1"/>
          <p:cNvGrpSpPr/>
          <p:nvPr/>
        </p:nvGrpSpPr>
        <p:grpSpPr>
          <a:xfrm>
            <a:off x="304800" y="1812925"/>
            <a:ext cx="8312150" cy="4038600"/>
            <a:chOff x="0" y="990600"/>
            <a:chExt cx="8312150" cy="4038600"/>
          </a:xfrm>
        </p:grpSpPr>
        <p:sp>
          <p:nvSpPr>
            <p:cNvPr id="297990" name="AutoShape 6"/>
            <p:cNvSpPr>
              <a:spLocks noChangeArrowheads="1"/>
            </p:cNvSpPr>
            <p:nvPr/>
          </p:nvSpPr>
          <p:spPr bwMode="auto">
            <a:xfrm rot="1893048">
              <a:off x="2895600" y="2971800"/>
              <a:ext cx="1819275" cy="1600200"/>
            </a:xfrm>
            <a:prstGeom prst="triangle">
              <a:avLst>
                <a:gd name="adj" fmla="val 50000"/>
              </a:avLst>
            </a:prstGeom>
            <a:solidFill>
              <a:srgbClr val="800080"/>
            </a:solidFill>
            <a:ln w="9525">
              <a:solidFill>
                <a:schemeClr val="tx1"/>
              </a:solidFill>
              <a:miter lim="800000"/>
              <a:headEnd/>
              <a:tailEnd/>
            </a:ln>
            <a:effectLst/>
          </p:spPr>
          <p:txBody>
            <a:bodyPr wrap="none" anchor="ctr"/>
            <a:lstStyle/>
            <a:p>
              <a:endParaRPr lang="en-US"/>
            </a:p>
          </p:txBody>
        </p:sp>
        <p:sp>
          <p:nvSpPr>
            <p:cNvPr id="297991" name="AutoShape 7"/>
            <p:cNvSpPr>
              <a:spLocks noChangeArrowheads="1"/>
            </p:cNvSpPr>
            <p:nvPr/>
          </p:nvSpPr>
          <p:spPr bwMode="auto">
            <a:xfrm rot="-27462645">
              <a:off x="4375943" y="2177257"/>
              <a:ext cx="1839913" cy="1600200"/>
            </a:xfrm>
            <a:prstGeom prst="triangle">
              <a:avLst>
                <a:gd name="adj" fmla="val 64880"/>
              </a:avLst>
            </a:prstGeom>
            <a:solidFill>
              <a:srgbClr val="FF0000"/>
            </a:solidFill>
            <a:ln w="9525">
              <a:solidFill>
                <a:schemeClr val="tx1"/>
              </a:solidFill>
              <a:miter lim="800000"/>
              <a:headEnd/>
              <a:tailEnd/>
            </a:ln>
            <a:effectLst/>
          </p:spPr>
          <p:txBody>
            <a:bodyPr wrap="none" anchor="ctr"/>
            <a:lstStyle/>
            <a:p>
              <a:endParaRPr lang="en-US"/>
            </a:p>
          </p:txBody>
        </p:sp>
        <p:sp>
          <p:nvSpPr>
            <p:cNvPr id="297992" name="AutoShape 8"/>
            <p:cNvSpPr>
              <a:spLocks noChangeArrowheads="1"/>
            </p:cNvSpPr>
            <p:nvPr/>
          </p:nvSpPr>
          <p:spPr bwMode="auto">
            <a:xfrm rot="5400000">
              <a:off x="2405062" y="2090738"/>
              <a:ext cx="1743075" cy="1676400"/>
            </a:xfrm>
            <a:prstGeom prst="triangle">
              <a:avLst>
                <a:gd name="adj" fmla="val 50000"/>
              </a:avLst>
            </a:prstGeom>
            <a:solidFill>
              <a:srgbClr val="0000FF"/>
            </a:solidFill>
            <a:ln w="9525">
              <a:solidFill>
                <a:schemeClr val="tx1"/>
              </a:solidFill>
              <a:miter lim="800000"/>
              <a:headEnd/>
              <a:tailEnd/>
            </a:ln>
            <a:effectLst/>
          </p:spPr>
          <p:txBody>
            <a:bodyPr wrap="none" anchor="ctr"/>
            <a:lstStyle/>
            <a:p>
              <a:endParaRPr lang="en-US"/>
            </a:p>
          </p:txBody>
        </p:sp>
        <p:sp>
          <p:nvSpPr>
            <p:cNvPr id="297993" name="AutoShape 9"/>
            <p:cNvSpPr>
              <a:spLocks noChangeArrowheads="1"/>
            </p:cNvSpPr>
            <p:nvPr/>
          </p:nvSpPr>
          <p:spPr bwMode="auto">
            <a:xfrm rot="8542436">
              <a:off x="2819400" y="1295400"/>
              <a:ext cx="1743075" cy="16002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
          <p:nvSpPr>
            <p:cNvPr id="297994" name="AutoShape 10"/>
            <p:cNvSpPr>
              <a:spLocks noChangeArrowheads="1"/>
            </p:cNvSpPr>
            <p:nvPr/>
          </p:nvSpPr>
          <p:spPr bwMode="auto">
            <a:xfrm rot="12294291">
              <a:off x="3809999" y="1220781"/>
              <a:ext cx="1831975" cy="1538288"/>
            </a:xfrm>
            <a:prstGeom prst="triangle">
              <a:avLst>
                <a:gd name="adj" fmla="val 50000"/>
              </a:avLst>
            </a:prstGeom>
            <a:solidFill>
              <a:srgbClr val="008000"/>
            </a:solidFill>
            <a:ln w="9525">
              <a:solidFill>
                <a:schemeClr val="tx1"/>
              </a:solidFill>
              <a:miter lim="800000"/>
              <a:headEnd/>
              <a:tailEnd/>
            </a:ln>
            <a:effectLst/>
          </p:spPr>
          <p:txBody>
            <a:bodyPr rot="10800000" wrap="none" anchor="ctr"/>
            <a:lstStyle/>
            <a:p>
              <a:pPr algn="ctr" eaLnBrk="1" hangingPunct="1"/>
              <a:endParaRPr lang="en-US" sz="2400">
                <a:latin typeface="Times New Roman" pitchFamily="-16" charset="0"/>
              </a:endParaRPr>
            </a:p>
          </p:txBody>
        </p:sp>
        <p:sp>
          <p:nvSpPr>
            <p:cNvPr id="297995" name="AutoShape 11"/>
            <p:cNvSpPr>
              <a:spLocks noChangeArrowheads="1"/>
            </p:cNvSpPr>
            <p:nvPr/>
          </p:nvSpPr>
          <p:spPr bwMode="auto">
            <a:xfrm rot="-1920519">
              <a:off x="3908425" y="2963863"/>
              <a:ext cx="1905000" cy="1612900"/>
            </a:xfrm>
            <a:prstGeom prst="triangle">
              <a:avLst>
                <a:gd name="adj" fmla="val 50000"/>
              </a:avLst>
            </a:prstGeom>
            <a:solidFill>
              <a:srgbClr val="993300"/>
            </a:solidFill>
            <a:ln w="9525">
              <a:solidFill>
                <a:schemeClr val="tx1"/>
              </a:solidFill>
              <a:miter lim="800000"/>
              <a:headEnd/>
              <a:tailEnd/>
            </a:ln>
            <a:effectLst/>
          </p:spPr>
          <p:txBody>
            <a:bodyPr wrap="none" anchor="ctr"/>
            <a:lstStyle/>
            <a:p>
              <a:endParaRPr lang="en-US"/>
            </a:p>
          </p:txBody>
        </p:sp>
        <p:sp>
          <p:nvSpPr>
            <p:cNvPr id="297996" name="Text Box 12"/>
            <p:cNvSpPr txBox="1">
              <a:spLocks noChangeArrowheads="1"/>
            </p:cNvSpPr>
            <p:nvPr/>
          </p:nvSpPr>
          <p:spPr bwMode="auto">
            <a:xfrm>
              <a:off x="0" y="2743200"/>
              <a:ext cx="2284413" cy="457200"/>
            </a:xfrm>
            <a:prstGeom prst="rect">
              <a:avLst/>
            </a:prstGeom>
            <a:noFill/>
            <a:ln w="9525">
              <a:noFill/>
              <a:miter lim="800000"/>
              <a:headEnd/>
              <a:tailEnd/>
            </a:ln>
            <a:effectLst/>
          </p:spPr>
          <p:txBody>
            <a:bodyPr wrap="none">
              <a:spAutoFit/>
            </a:bodyPr>
            <a:lstStyle/>
            <a:p>
              <a:pPr eaLnBrk="1" hangingPunct="1"/>
              <a:r>
                <a:rPr lang="en-US" sz="2400" b="1">
                  <a:solidFill>
                    <a:srgbClr val="663300"/>
                  </a:solidFill>
                  <a:latin typeface="Times New Roman" pitchFamily="-16" charset="0"/>
                </a:rPr>
                <a:t>Communicating</a:t>
              </a:r>
            </a:p>
          </p:txBody>
        </p:sp>
        <p:sp>
          <p:nvSpPr>
            <p:cNvPr id="297997" name="Text Box 13"/>
            <p:cNvSpPr txBox="1">
              <a:spLocks noChangeArrowheads="1"/>
            </p:cNvSpPr>
            <p:nvPr/>
          </p:nvSpPr>
          <p:spPr bwMode="auto">
            <a:xfrm>
              <a:off x="6248400" y="2362200"/>
              <a:ext cx="1995488" cy="457200"/>
            </a:xfrm>
            <a:prstGeom prst="rect">
              <a:avLst/>
            </a:prstGeom>
            <a:noFill/>
            <a:ln w="9525">
              <a:noFill/>
              <a:miter lim="800000"/>
              <a:headEnd/>
              <a:tailEnd/>
            </a:ln>
            <a:effectLst/>
          </p:spPr>
          <p:txBody>
            <a:bodyPr wrap="none">
              <a:spAutoFit/>
            </a:bodyPr>
            <a:lstStyle/>
            <a:p>
              <a:pPr eaLnBrk="1" hangingPunct="1"/>
              <a:r>
                <a:rPr lang="en-US" sz="2400" b="1">
                  <a:solidFill>
                    <a:srgbClr val="CC0000"/>
                  </a:solidFill>
                  <a:latin typeface="Times New Roman" pitchFamily="-16" charset="0"/>
                </a:rPr>
                <a:t>Collaborating</a:t>
              </a:r>
            </a:p>
          </p:txBody>
        </p:sp>
        <p:sp>
          <p:nvSpPr>
            <p:cNvPr id="297998" name="Text Box 14"/>
            <p:cNvSpPr txBox="1">
              <a:spLocks noChangeArrowheads="1"/>
            </p:cNvSpPr>
            <p:nvPr/>
          </p:nvSpPr>
          <p:spPr bwMode="auto">
            <a:xfrm>
              <a:off x="304800" y="1066800"/>
              <a:ext cx="2620963" cy="457200"/>
            </a:xfrm>
            <a:prstGeom prst="rect">
              <a:avLst/>
            </a:prstGeom>
            <a:noFill/>
            <a:ln w="9525">
              <a:noFill/>
              <a:miter lim="800000"/>
              <a:headEnd/>
              <a:tailEnd/>
            </a:ln>
            <a:effectLst/>
          </p:spPr>
          <p:txBody>
            <a:bodyPr>
              <a:spAutoFit/>
            </a:bodyPr>
            <a:lstStyle/>
            <a:p>
              <a:pPr eaLnBrk="1" hangingPunct="1"/>
              <a:r>
                <a:rPr lang="en-US" sz="2400" b="1">
                  <a:solidFill>
                    <a:srgbClr val="990099"/>
                  </a:solidFill>
                  <a:latin typeface="Times New Roman" pitchFamily="-16" charset="0"/>
                </a:rPr>
                <a:t>Learning</a:t>
              </a:r>
              <a:r>
                <a:rPr lang="en-US" sz="2400" b="1">
                  <a:solidFill>
                    <a:schemeClr val="bg1"/>
                  </a:solidFill>
                  <a:latin typeface="Times New Roman" pitchFamily="-16" charset="0"/>
                </a:rPr>
                <a:t> </a:t>
              </a:r>
              <a:r>
                <a:rPr lang="en-US" sz="2400" b="1">
                  <a:solidFill>
                    <a:srgbClr val="990099"/>
                  </a:solidFill>
                  <a:latin typeface="Times New Roman" pitchFamily="-16" charset="0"/>
                </a:rPr>
                <a:t>at Home</a:t>
              </a:r>
            </a:p>
          </p:txBody>
        </p:sp>
        <p:sp>
          <p:nvSpPr>
            <p:cNvPr id="297999" name="Text Box 15"/>
            <p:cNvSpPr txBox="1">
              <a:spLocks noChangeArrowheads="1"/>
            </p:cNvSpPr>
            <p:nvPr/>
          </p:nvSpPr>
          <p:spPr bwMode="auto">
            <a:xfrm>
              <a:off x="1295400" y="4572000"/>
              <a:ext cx="1893888" cy="457200"/>
            </a:xfrm>
            <a:prstGeom prst="rect">
              <a:avLst/>
            </a:prstGeom>
            <a:noFill/>
            <a:ln w="9525">
              <a:noFill/>
              <a:miter lim="800000"/>
              <a:headEnd/>
              <a:tailEnd/>
            </a:ln>
            <a:effectLst/>
          </p:spPr>
          <p:txBody>
            <a:bodyPr wrap="none">
              <a:spAutoFit/>
            </a:bodyPr>
            <a:lstStyle/>
            <a:p>
              <a:pPr eaLnBrk="1" hangingPunct="1"/>
              <a:r>
                <a:rPr lang="en-US" sz="2400" b="1">
                  <a:solidFill>
                    <a:srgbClr val="1F09C1"/>
                  </a:solidFill>
                  <a:latin typeface="Times New Roman" pitchFamily="-16" charset="0"/>
                </a:rPr>
                <a:t>Volunteering</a:t>
              </a:r>
            </a:p>
          </p:txBody>
        </p:sp>
        <p:sp>
          <p:nvSpPr>
            <p:cNvPr id="298000" name="Text Box 16"/>
            <p:cNvSpPr txBox="1">
              <a:spLocks noChangeArrowheads="1"/>
            </p:cNvSpPr>
            <p:nvPr/>
          </p:nvSpPr>
          <p:spPr bwMode="auto">
            <a:xfrm>
              <a:off x="5562600" y="4495800"/>
              <a:ext cx="2749550" cy="457200"/>
            </a:xfrm>
            <a:prstGeom prst="rect">
              <a:avLst/>
            </a:prstGeom>
            <a:noFill/>
            <a:ln w="9525">
              <a:noFill/>
              <a:miter lim="800000"/>
              <a:headEnd/>
              <a:tailEnd/>
            </a:ln>
            <a:effectLst/>
          </p:spPr>
          <p:txBody>
            <a:bodyPr>
              <a:spAutoFit/>
            </a:bodyPr>
            <a:lstStyle/>
            <a:p>
              <a:pPr eaLnBrk="1" hangingPunct="1"/>
              <a:r>
                <a:rPr lang="en-US" sz="2400" b="1">
                  <a:latin typeface="Times New Roman" pitchFamily="-16" charset="0"/>
                </a:rPr>
                <a:t>Decision-making</a:t>
              </a:r>
            </a:p>
          </p:txBody>
        </p:sp>
        <p:sp>
          <p:nvSpPr>
            <p:cNvPr id="298001" name="Text Box 17"/>
            <p:cNvSpPr txBox="1">
              <a:spLocks noChangeArrowheads="1"/>
            </p:cNvSpPr>
            <p:nvPr/>
          </p:nvSpPr>
          <p:spPr bwMode="auto">
            <a:xfrm>
              <a:off x="5410200" y="990600"/>
              <a:ext cx="2325688" cy="457200"/>
            </a:xfrm>
            <a:prstGeom prst="rect">
              <a:avLst/>
            </a:prstGeom>
            <a:noFill/>
            <a:ln w="9525">
              <a:noFill/>
              <a:miter lim="800000"/>
              <a:headEnd/>
              <a:tailEnd/>
            </a:ln>
            <a:effectLst/>
          </p:spPr>
          <p:txBody>
            <a:bodyPr wrap="none">
              <a:spAutoFit/>
            </a:bodyPr>
            <a:lstStyle/>
            <a:p>
              <a:pPr eaLnBrk="1" hangingPunct="1"/>
              <a:r>
                <a:rPr lang="en-US" sz="2400" b="1">
                  <a:solidFill>
                    <a:srgbClr val="006600"/>
                  </a:solidFill>
                  <a:latin typeface="Times New Roman" pitchFamily="-16" charset="0"/>
                </a:rPr>
                <a:t>Parenting PLUS</a:t>
              </a:r>
            </a:p>
          </p:txBody>
        </p:sp>
      </p:grpSp>
      <p:sp>
        <p:nvSpPr>
          <p:cNvPr id="298003" name="Rectangle 19"/>
          <p:cNvSpPr>
            <a:spLocks noGrp="1" noChangeArrowheads="1"/>
          </p:cNvSpPr>
          <p:nvPr>
            <p:ph type="ctrTitle" idx="4294967295"/>
          </p:nvPr>
        </p:nvSpPr>
        <p:spPr>
          <a:xfrm>
            <a:off x="533400" y="1003627"/>
            <a:ext cx="8610600" cy="762000"/>
          </a:xfrm>
        </p:spPr>
        <p:txBody>
          <a:bodyPr>
            <a:normAutofit/>
          </a:bodyPr>
          <a:lstStyle/>
          <a:p>
            <a:pPr>
              <a:lnSpc>
                <a:spcPct val="100000"/>
              </a:lnSpc>
            </a:pPr>
            <a:r>
              <a:rPr lang="en-US" dirty="0" smtClean="0"/>
              <a:t>Six Types of Parent Involvement</a:t>
            </a:r>
            <a:endParaRPr kumimoji="0" lang="en-US" dirty="0"/>
          </a:p>
        </p:txBody>
      </p:sp>
    </p:spTree>
    <p:extLst>
      <p:ext uri="{BB962C8B-B14F-4D97-AF65-F5344CB8AC3E}">
        <p14:creationId xmlns:p14="http://schemas.microsoft.com/office/powerpoint/2010/main" val="33380272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Parent Involvement &amp; Multi-Tiered Interventions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787653737"/>
              </p:ext>
            </p:extLst>
          </p:nvPr>
        </p:nvGraphicFramePr>
        <p:xfrm>
          <a:off x="1066800" y="1905000"/>
          <a:ext cx="8077200"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21529881"/>
              </p:ext>
            </p:extLst>
          </p:nvPr>
        </p:nvGraphicFramePr>
        <p:xfrm>
          <a:off x="3200400" y="1143000"/>
          <a:ext cx="3755570" cy="4754563"/>
        </p:xfrm>
        <a:graphic>
          <a:graphicData uri="http://schemas.openxmlformats.org/drawingml/2006/table">
            <a:tbl>
              <a:tblPr firstRow="1" bandRow="1">
                <a:tableStyleId>{5C22544A-7EE6-4342-B048-85BDC9FD1C3A}</a:tableStyleId>
              </a:tblPr>
              <a:tblGrid>
                <a:gridCol w="751114"/>
                <a:gridCol w="751114"/>
                <a:gridCol w="751114"/>
                <a:gridCol w="751114"/>
                <a:gridCol w="751114"/>
              </a:tblGrid>
              <a:tr h="4754563">
                <a:tc>
                  <a:txBody>
                    <a:bodyPr/>
                    <a:lstStyle/>
                    <a:p>
                      <a:pPr algn="ctr"/>
                      <a:r>
                        <a:rPr lang="en-US" sz="3200" dirty="0" smtClean="0">
                          <a:solidFill>
                            <a:srgbClr val="FF0000"/>
                          </a:solidFill>
                        </a:rPr>
                        <a:t>Parenting</a:t>
                      </a:r>
                      <a:endParaRPr lang="en-US" dirty="0">
                        <a:solidFill>
                          <a:srgbClr val="FF0000"/>
                        </a:solidFill>
                      </a:endParaRPr>
                    </a:p>
                  </a:txBody>
                  <a:tcPr vert="vert270">
                    <a:noFill/>
                  </a:tcPr>
                </a:tc>
                <a:tc>
                  <a:txBody>
                    <a:bodyPr/>
                    <a:lstStyle/>
                    <a:p>
                      <a:pPr algn="ctr"/>
                      <a:r>
                        <a:rPr lang="en-US" sz="2400" dirty="0" smtClean="0">
                          <a:solidFill>
                            <a:srgbClr val="FF0000"/>
                          </a:solidFill>
                        </a:rPr>
                        <a:t>Communication</a:t>
                      </a:r>
                      <a:endParaRPr lang="en-US" sz="2400" dirty="0">
                        <a:solidFill>
                          <a:srgbClr val="FF0000"/>
                        </a:solidFill>
                      </a:endParaRPr>
                    </a:p>
                  </a:txBody>
                  <a:tcPr vert="vert270">
                    <a:noFill/>
                  </a:tcPr>
                </a:tc>
                <a:tc>
                  <a:txBody>
                    <a:bodyPr/>
                    <a:lstStyle/>
                    <a:p>
                      <a:pPr algn="ctr"/>
                      <a:r>
                        <a:rPr lang="en-US" sz="2400" dirty="0" smtClean="0">
                          <a:solidFill>
                            <a:srgbClr val="FF0000"/>
                          </a:solidFill>
                        </a:rPr>
                        <a:t>Learning at Home</a:t>
                      </a:r>
                      <a:endParaRPr lang="en-US" sz="2400" dirty="0">
                        <a:solidFill>
                          <a:srgbClr val="FF0000"/>
                        </a:solidFill>
                      </a:endParaRPr>
                    </a:p>
                  </a:txBody>
                  <a:tcPr vert="vert270">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Volunteering</a:t>
                      </a:r>
                    </a:p>
                    <a:p>
                      <a:pPr algn="ctr"/>
                      <a:endParaRPr lang="en-US" dirty="0"/>
                    </a:p>
                  </a:txBody>
                  <a:tcPr vert="vert270">
                    <a:noFill/>
                  </a:tcPr>
                </a:tc>
                <a:tc>
                  <a:txBody>
                    <a:bodyPr/>
                    <a:lstStyle/>
                    <a:p>
                      <a:pPr algn="ctr"/>
                      <a:r>
                        <a:rPr lang="en-US" sz="2400" dirty="0" smtClean="0">
                          <a:solidFill>
                            <a:srgbClr val="FF0000"/>
                          </a:solidFill>
                        </a:rPr>
                        <a:t>Decision-making</a:t>
                      </a:r>
                      <a:endParaRPr lang="en-US" sz="2400" dirty="0">
                        <a:solidFill>
                          <a:srgbClr val="FF0000"/>
                        </a:solidFill>
                      </a:endParaRPr>
                    </a:p>
                  </a:txBody>
                  <a:tcPr vert="vert270">
                    <a:noFill/>
                  </a:tcPr>
                </a:tc>
              </a:tr>
            </a:tbl>
          </a:graphicData>
        </a:graphic>
      </p:graphicFrame>
    </p:spTree>
    <p:extLst>
      <p:ext uri="{BB962C8B-B14F-4D97-AF65-F5344CB8AC3E}">
        <p14:creationId xmlns:p14="http://schemas.microsoft.com/office/powerpoint/2010/main" val="268501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2355771"/>
            <a:ext cx="8229600" cy="2123658"/>
          </a:xfrm>
        </p:spPr>
        <p:txBody>
          <a:bodyPr/>
          <a:lstStyle/>
          <a:p>
            <a:pPr algn="ctr"/>
            <a:r>
              <a:rPr lang="en-US" dirty="0"/>
              <a:t>Examples of Effective Strategies</a:t>
            </a:r>
            <a:br>
              <a:rPr lang="en-US" dirty="0"/>
            </a:br>
            <a:endParaRPr lang="en-US" dirty="0"/>
          </a:p>
        </p:txBody>
      </p:sp>
    </p:spTree>
    <p:extLst>
      <p:ext uri="{BB962C8B-B14F-4D97-AF65-F5344CB8AC3E}">
        <p14:creationId xmlns:p14="http://schemas.microsoft.com/office/powerpoint/2010/main" val="863877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normAutofit/>
          </a:bodyPr>
          <a:lstStyle/>
          <a:p>
            <a:r>
              <a:rPr lang="en-US" dirty="0" smtClean="0"/>
              <a:t>Type 1: Parenting </a:t>
            </a:r>
            <a:r>
              <a:rPr lang="en-US" dirty="0"/>
              <a:t/>
            </a:r>
            <a:br>
              <a:rPr lang="en-US" dirty="0"/>
            </a:br>
            <a:r>
              <a:rPr lang="en-US" sz="2400" dirty="0"/>
              <a:t>Help all families establish home environments to support children as students.</a:t>
            </a:r>
            <a:endParaRPr lang="en-US" dirty="0"/>
          </a:p>
        </p:txBody>
      </p:sp>
      <p:sp>
        <p:nvSpPr>
          <p:cNvPr id="398339" name="Rectangle 3"/>
          <p:cNvSpPr>
            <a:spLocks noGrp="1" noChangeArrowheads="1"/>
          </p:cNvSpPr>
          <p:nvPr>
            <p:ph idx="1"/>
          </p:nvPr>
        </p:nvSpPr>
        <p:spPr>
          <a:xfrm>
            <a:off x="457200" y="1981200"/>
            <a:ext cx="8382000" cy="4114800"/>
          </a:xfrm>
        </p:spPr>
        <p:txBody>
          <a:bodyPr>
            <a:normAutofit/>
          </a:bodyPr>
          <a:lstStyle/>
          <a:p>
            <a:pPr>
              <a:lnSpc>
                <a:spcPct val="90000"/>
              </a:lnSpc>
            </a:pPr>
            <a:r>
              <a:rPr lang="en-US" sz="2800" dirty="0" smtClean="0"/>
              <a:t>Information </a:t>
            </a:r>
            <a:r>
              <a:rPr lang="en-US" sz="2800" dirty="0"/>
              <a:t>on:</a:t>
            </a:r>
          </a:p>
          <a:p>
            <a:pPr lvl="1">
              <a:lnSpc>
                <a:spcPct val="90000"/>
              </a:lnSpc>
            </a:pPr>
            <a:r>
              <a:rPr lang="en-US" sz="2400" dirty="0"/>
              <a:t>H</a:t>
            </a:r>
            <a:r>
              <a:rPr lang="en-US" sz="2400" dirty="0" smtClean="0"/>
              <a:t>ome </a:t>
            </a:r>
            <a:r>
              <a:rPr lang="en-US" sz="2400" dirty="0"/>
              <a:t>conditions that support learning at each grade </a:t>
            </a:r>
            <a:r>
              <a:rPr lang="en-US" sz="2400" dirty="0" smtClean="0"/>
              <a:t>level</a:t>
            </a:r>
            <a:endParaRPr lang="en-US" sz="2400" dirty="0"/>
          </a:p>
          <a:p>
            <a:pPr lvl="1">
              <a:lnSpc>
                <a:spcPct val="90000"/>
              </a:lnSpc>
            </a:pPr>
            <a:r>
              <a:rPr lang="en-US" sz="2400" dirty="0"/>
              <a:t>P</a:t>
            </a:r>
            <a:r>
              <a:rPr lang="en-US" sz="2400" dirty="0" smtClean="0"/>
              <a:t>arenting </a:t>
            </a:r>
            <a:r>
              <a:rPr lang="en-US" sz="2400" dirty="0"/>
              <a:t>and child rearing at each age and grade </a:t>
            </a:r>
            <a:r>
              <a:rPr lang="en-US" sz="2400" dirty="0" smtClean="0"/>
              <a:t>level</a:t>
            </a:r>
            <a:endParaRPr lang="en-US" sz="2400" dirty="0"/>
          </a:p>
          <a:p>
            <a:pPr>
              <a:lnSpc>
                <a:spcPct val="90000"/>
              </a:lnSpc>
            </a:pPr>
            <a:r>
              <a:rPr lang="en-US" sz="2600" dirty="0"/>
              <a:t>Courses/training for parents (e.g., GED, college credit, family literacy.) </a:t>
            </a:r>
            <a:endParaRPr lang="en-US" sz="2600" dirty="0">
              <a:latin typeface="Helvetica" pitchFamily="-16" charset="0"/>
            </a:endParaRPr>
          </a:p>
          <a:p>
            <a:pPr>
              <a:lnSpc>
                <a:spcPct val="90000"/>
              </a:lnSpc>
            </a:pPr>
            <a:r>
              <a:rPr lang="en-US" sz="2600" dirty="0"/>
              <a:t>Family support programs - health, nutrition, and other services.</a:t>
            </a:r>
          </a:p>
          <a:p>
            <a:pPr>
              <a:lnSpc>
                <a:spcPct val="90000"/>
              </a:lnSpc>
            </a:pPr>
            <a:r>
              <a:rPr lang="en-US" sz="2600" dirty="0"/>
              <a:t>Neighborhood meetings to help families understand schools and </a:t>
            </a:r>
            <a:r>
              <a:rPr lang="en-US" sz="2600" dirty="0" smtClean="0"/>
              <a:t>to help schools understand </a:t>
            </a:r>
            <a:r>
              <a:rPr lang="en-US" sz="2600" dirty="0"/>
              <a:t>families. </a:t>
            </a:r>
          </a:p>
        </p:txBody>
      </p:sp>
      <p:sp>
        <p:nvSpPr>
          <p:cNvPr id="5" name="Slide Number Placeholder 5"/>
          <p:cNvSpPr>
            <a:spLocks noGrp="1"/>
          </p:cNvSpPr>
          <p:nvPr>
            <p:ph type="sldNum" sz="quarter" idx="12"/>
          </p:nvPr>
        </p:nvSpPr>
        <p:spPr/>
        <p:txBody>
          <a:bodyPr/>
          <a:lstStyle/>
          <a:p>
            <a:fld id="{D6654B7F-8909-4D41-9EFF-920820177A8E}" type="slidenum">
              <a:rPr lang="en-US"/>
              <a:pPr/>
              <a:t>45</a:t>
            </a:fld>
            <a:endParaRPr lang="en-US"/>
          </a:p>
        </p:txBody>
      </p:sp>
    </p:spTree>
    <p:extLst>
      <p:ext uri="{BB962C8B-B14F-4D97-AF65-F5344CB8AC3E}">
        <p14:creationId xmlns:p14="http://schemas.microsoft.com/office/powerpoint/2010/main" val="299130702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normAutofit/>
          </a:bodyPr>
          <a:lstStyle/>
          <a:p>
            <a:r>
              <a:rPr lang="en-US" dirty="0"/>
              <a:t>Type 2:  Communicating </a:t>
            </a:r>
            <a:r>
              <a:rPr lang="en-US" sz="2400" dirty="0"/>
              <a:t/>
            </a:r>
            <a:br>
              <a:rPr lang="en-US" sz="2400" dirty="0"/>
            </a:br>
            <a:r>
              <a:rPr lang="en-US" sz="2400" dirty="0"/>
              <a:t>Effective forms of 2-way communications about school programs and children's progress. </a:t>
            </a:r>
          </a:p>
        </p:txBody>
      </p:sp>
      <p:sp>
        <p:nvSpPr>
          <p:cNvPr id="400387" name="Rectangle 3"/>
          <p:cNvSpPr>
            <a:spLocks noGrp="1" noChangeArrowheads="1"/>
          </p:cNvSpPr>
          <p:nvPr>
            <p:ph idx="1"/>
          </p:nvPr>
        </p:nvSpPr>
        <p:spPr/>
        <p:txBody>
          <a:bodyPr>
            <a:normAutofit lnSpcReduction="10000"/>
          </a:bodyPr>
          <a:lstStyle/>
          <a:p>
            <a:r>
              <a:rPr lang="en-US" sz="2800" b="1" dirty="0"/>
              <a:t>Conferences </a:t>
            </a:r>
            <a:r>
              <a:rPr lang="en-US" sz="2800" dirty="0"/>
              <a:t>with every parent </a:t>
            </a:r>
            <a:r>
              <a:rPr lang="en-US" sz="2800" dirty="0" smtClean="0"/>
              <a:t>to share assessment results, student progress data, RTI process, and any interventions/strategies used, including their effectiveness.</a:t>
            </a:r>
          </a:p>
          <a:p>
            <a:r>
              <a:rPr lang="en-US" sz="2800" b="1" dirty="0" smtClean="0"/>
              <a:t>Regular Home-School communications </a:t>
            </a:r>
            <a:r>
              <a:rPr lang="en-US" sz="2800" dirty="0" smtClean="0"/>
              <a:t>– website, newsletters, e-mail blasts, social media, </a:t>
            </a:r>
            <a:r>
              <a:rPr lang="en-US" sz="2800" dirty="0" err="1" smtClean="0"/>
              <a:t>robo</a:t>
            </a:r>
            <a:r>
              <a:rPr lang="en-US" sz="2800" dirty="0" smtClean="0"/>
              <a:t>-calls, student folders, etc.</a:t>
            </a:r>
          </a:p>
          <a:p>
            <a:r>
              <a:rPr lang="en-US" sz="2800" dirty="0" smtClean="0"/>
              <a:t>Address communication needs/strengths of </a:t>
            </a:r>
            <a:r>
              <a:rPr lang="en-US" sz="2800" b="1" dirty="0" smtClean="0"/>
              <a:t>culturally and linguistically diverse families</a:t>
            </a:r>
            <a:r>
              <a:rPr lang="en-US" sz="2800" dirty="0" smtClean="0"/>
              <a:t>.</a:t>
            </a:r>
            <a:endParaRPr lang="en-US" sz="2800" dirty="0"/>
          </a:p>
        </p:txBody>
      </p:sp>
      <p:sp>
        <p:nvSpPr>
          <p:cNvPr id="5" name="Slide Number Placeholder 5"/>
          <p:cNvSpPr>
            <a:spLocks noGrp="1"/>
          </p:cNvSpPr>
          <p:nvPr>
            <p:ph type="sldNum" sz="quarter" idx="12"/>
          </p:nvPr>
        </p:nvSpPr>
        <p:spPr/>
        <p:txBody>
          <a:bodyPr/>
          <a:lstStyle/>
          <a:p>
            <a:fld id="{5A2FFD1B-9975-45D1-815D-CC8475A1BB41}" type="slidenum">
              <a:rPr lang="en-US"/>
              <a:pPr/>
              <a:t>46</a:t>
            </a:fld>
            <a:endParaRPr lang="en-US"/>
          </a:p>
        </p:txBody>
      </p:sp>
    </p:spTree>
    <p:extLst>
      <p:ext uri="{BB962C8B-B14F-4D97-AF65-F5344CB8AC3E}">
        <p14:creationId xmlns:p14="http://schemas.microsoft.com/office/powerpoint/2010/main" val="100235151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normAutofit/>
          </a:bodyPr>
          <a:lstStyle/>
          <a:p>
            <a:r>
              <a:rPr lang="en-US" dirty="0"/>
              <a:t>Type 3:  Parents as Resources</a:t>
            </a:r>
            <a:br>
              <a:rPr lang="en-US" dirty="0"/>
            </a:br>
            <a:r>
              <a:rPr lang="en-US" dirty="0"/>
              <a:t> </a:t>
            </a:r>
            <a:r>
              <a:rPr lang="en-US" sz="2400" dirty="0"/>
              <a:t>Recruit and organize parent help and </a:t>
            </a:r>
            <a:r>
              <a:rPr lang="en-US" sz="2400" dirty="0" smtClean="0"/>
              <a:t>support.</a:t>
            </a:r>
            <a:endParaRPr lang="en-US" sz="2400" dirty="0"/>
          </a:p>
        </p:txBody>
      </p:sp>
      <p:sp>
        <p:nvSpPr>
          <p:cNvPr id="401411" name="Rectangle 3"/>
          <p:cNvSpPr>
            <a:spLocks noGrp="1" noChangeArrowheads="1"/>
          </p:cNvSpPr>
          <p:nvPr>
            <p:ph idx="1"/>
          </p:nvPr>
        </p:nvSpPr>
        <p:spPr/>
        <p:txBody>
          <a:bodyPr>
            <a:normAutofit/>
          </a:bodyPr>
          <a:lstStyle/>
          <a:p>
            <a:pPr>
              <a:lnSpc>
                <a:spcPct val="90000"/>
              </a:lnSpc>
            </a:pPr>
            <a:r>
              <a:rPr lang="en-US" sz="2800" dirty="0" smtClean="0"/>
              <a:t>Annual survey to identify talents, times, and locations of volunteers.</a:t>
            </a:r>
          </a:p>
          <a:p>
            <a:pPr>
              <a:lnSpc>
                <a:spcPct val="90000"/>
              </a:lnSpc>
            </a:pPr>
            <a:r>
              <a:rPr lang="en-US" sz="2800" dirty="0" smtClean="0"/>
              <a:t>School/classroom </a:t>
            </a:r>
            <a:r>
              <a:rPr lang="en-US" sz="2800" dirty="0"/>
              <a:t>volunteers to help teachers, administrators, students, and other parents.</a:t>
            </a:r>
          </a:p>
          <a:p>
            <a:pPr>
              <a:lnSpc>
                <a:spcPct val="90000"/>
              </a:lnSpc>
            </a:pPr>
            <a:r>
              <a:rPr lang="en-US" sz="2800" dirty="0"/>
              <a:t>Parent/family center </a:t>
            </a:r>
            <a:r>
              <a:rPr lang="en-US" sz="2800" dirty="0" smtClean="0"/>
              <a:t>with resources and information staffed by volunteers.</a:t>
            </a:r>
            <a:endParaRPr lang="en-US" sz="2800" dirty="0"/>
          </a:p>
          <a:p>
            <a:pPr>
              <a:lnSpc>
                <a:spcPct val="90000"/>
              </a:lnSpc>
            </a:pPr>
            <a:r>
              <a:rPr lang="en-US" sz="2800" dirty="0" smtClean="0"/>
              <a:t>Class parents </a:t>
            </a:r>
            <a:r>
              <a:rPr lang="en-US" sz="2800" dirty="0"/>
              <a:t>or other structures to provide all families with needed information</a:t>
            </a:r>
            <a:r>
              <a:rPr lang="en-US" sz="2800" dirty="0" smtClean="0"/>
              <a:t>.</a:t>
            </a:r>
            <a:endParaRPr lang="en-US" sz="2800" dirty="0"/>
          </a:p>
        </p:txBody>
      </p:sp>
      <p:sp>
        <p:nvSpPr>
          <p:cNvPr id="5" name="Slide Number Placeholder 5"/>
          <p:cNvSpPr>
            <a:spLocks noGrp="1"/>
          </p:cNvSpPr>
          <p:nvPr>
            <p:ph type="sldNum" sz="quarter" idx="12"/>
          </p:nvPr>
        </p:nvSpPr>
        <p:spPr/>
        <p:txBody>
          <a:bodyPr/>
          <a:lstStyle/>
          <a:p>
            <a:fld id="{6FEAB21B-97E2-4A85-9289-F6B9A2BE347E}" type="slidenum">
              <a:rPr lang="en-US"/>
              <a:pPr/>
              <a:t>47</a:t>
            </a:fld>
            <a:endParaRPr lang="en-US"/>
          </a:p>
        </p:txBody>
      </p:sp>
    </p:spTree>
    <p:extLst>
      <p:ext uri="{BB962C8B-B14F-4D97-AF65-F5344CB8AC3E}">
        <p14:creationId xmlns:p14="http://schemas.microsoft.com/office/powerpoint/2010/main" val="403810421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685800" y="533400"/>
            <a:ext cx="7772400" cy="1066800"/>
          </a:xfrm>
        </p:spPr>
        <p:txBody>
          <a:bodyPr>
            <a:normAutofit/>
          </a:bodyPr>
          <a:lstStyle/>
          <a:p>
            <a:r>
              <a:rPr lang="en-US" dirty="0" smtClean="0"/>
              <a:t>Type 4: Learning at Home</a:t>
            </a:r>
            <a:endParaRPr lang="en-US" dirty="0"/>
          </a:p>
        </p:txBody>
      </p:sp>
      <p:sp>
        <p:nvSpPr>
          <p:cNvPr id="406531" name="Rectangle 3"/>
          <p:cNvSpPr>
            <a:spLocks noGrp="1" noChangeArrowheads="1"/>
          </p:cNvSpPr>
          <p:nvPr>
            <p:ph idx="1"/>
          </p:nvPr>
        </p:nvSpPr>
        <p:spPr>
          <a:xfrm>
            <a:off x="685800" y="2209800"/>
            <a:ext cx="7772400" cy="3886200"/>
          </a:xfrm>
        </p:spPr>
        <p:txBody>
          <a:bodyPr/>
          <a:lstStyle/>
          <a:p>
            <a:pPr indent="0">
              <a:buFontTx/>
              <a:buNone/>
            </a:pPr>
            <a:r>
              <a:rPr lang="en-US" sz="3600" dirty="0"/>
              <a:t>Provide information and ideas to families about how to help students at home with homework and other curriculum-related activities, decisions, and planning.</a:t>
            </a:r>
            <a:endParaRPr lang="en-US" sz="1600" dirty="0"/>
          </a:p>
        </p:txBody>
      </p:sp>
      <p:sp>
        <p:nvSpPr>
          <p:cNvPr id="5" name="Slide Number Placeholder 5"/>
          <p:cNvSpPr>
            <a:spLocks noGrp="1"/>
          </p:cNvSpPr>
          <p:nvPr>
            <p:ph type="sldNum" sz="quarter" idx="12"/>
          </p:nvPr>
        </p:nvSpPr>
        <p:spPr/>
        <p:txBody>
          <a:bodyPr/>
          <a:lstStyle/>
          <a:p>
            <a:fld id="{448C9703-585A-44C8-A8B6-D11C4CE0E2AD}" type="slidenum">
              <a:rPr lang="en-US"/>
              <a:pPr/>
              <a:t>48</a:t>
            </a:fld>
            <a:endParaRPr lang="en-US"/>
          </a:p>
        </p:txBody>
      </p:sp>
    </p:spTree>
    <p:extLst>
      <p:ext uri="{BB962C8B-B14F-4D97-AF65-F5344CB8AC3E}">
        <p14:creationId xmlns:p14="http://schemas.microsoft.com/office/powerpoint/2010/main" val="7086225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dirty="0"/>
              <a:t>Learning at Home (</a:t>
            </a:r>
            <a:r>
              <a:rPr lang="en-US" dirty="0" smtClean="0"/>
              <a:t>cont’d.)</a:t>
            </a:r>
            <a:endParaRPr lang="en-US" dirty="0"/>
          </a:p>
        </p:txBody>
      </p:sp>
      <p:sp>
        <p:nvSpPr>
          <p:cNvPr id="402435" name="Rectangle 3"/>
          <p:cNvSpPr>
            <a:spLocks noGrp="1" noChangeArrowheads="1"/>
          </p:cNvSpPr>
          <p:nvPr>
            <p:ph idx="1"/>
          </p:nvPr>
        </p:nvSpPr>
        <p:spPr/>
        <p:txBody>
          <a:bodyPr/>
          <a:lstStyle/>
          <a:p>
            <a:r>
              <a:rPr lang="en-US" dirty="0" smtClean="0"/>
              <a:t>Information on:</a:t>
            </a:r>
            <a:endParaRPr lang="en-US" dirty="0"/>
          </a:p>
          <a:p>
            <a:pPr lvl="1"/>
            <a:r>
              <a:rPr lang="en-US" sz="2400" dirty="0"/>
              <a:t>S</a:t>
            </a:r>
            <a:r>
              <a:rPr lang="en-US" sz="2400" dirty="0" smtClean="0"/>
              <a:t>kills </a:t>
            </a:r>
            <a:r>
              <a:rPr lang="en-US" sz="2400" dirty="0"/>
              <a:t>required for students in all subjects at each grade</a:t>
            </a:r>
          </a:p>
          <a:p>
            <a:pPr lvl="1"/>
            <a:r>
              <a:rPr lang="en-US" sz="2400" dirty="0"/>
              <a:t>H</a:t>
            </a:r>
            <a:r>
              <a:rPr lang="en-US" sz="2400" dirty="0" smtClean="0"/>
              <a:t>omework </a:t>
            </a:r>
            <a:r>
              <a:rPr lang="en-US" sz="2400" dirty="0"/>
              <a:t>policies and how to monitor and discuss schoolwork at </a:t>
            </a:r>
            <a:r>
              <a:rPr lang="en-US" sz="2400" dirty="0" smtClean="0"/>
              <a:t>home </a:t>
            </a:r>
            <a:endParaRPr lang="en-US" sz="2400" dirty="0">
              <a:latin typeface="Helvetica" pitchFamily="-16" charset="0"/>
            </a:endParaRPr>
          </a:p>
          <a:p>
            <a:pPr lvl="1"/>
            <a:r>
              <a:rPr lang="en-US" sz="2400" dirty="0"/>
              <a:t>H</a:t>
            </a:r>
            <a:r>
              <a:rPr lang="en-US" sz="2400" dirty="0" smtClean="0"/>
              <a:t>ow </a:t>
            </a:r>
            <a:r>
              <a:rPr lang="en-US" sz="2400" dirty="0"/>
              <a:t>to assist students to improve skills on various class and school </a:t>
            </a:r>
            <a:r>
              <a:rPr lang="en-US" sz="2400" dirty="0" smtClean="0"/>
              <a:t>assessments</a:t>
            </a:r>
            <a:endParaRPr lang="en-US" sz="2400" dirty="0"/>
          </a:p>
        </p:txBody>
      </p:sp>
      <p:sp>
        <p:nvSpPr>
          <p:cNvPr id="5" name="Slide Number Placeholder 5"/>
          <p:cNvSpPr>
            <a:spLocks noGrp="1"/>
          </p:cNvSpPr>
          <p:nvPr>
            <p:ph type="sldNum" sz="quarter" idx="12"/>
          </p:nvPr>
        </p:nvSpPr>
        <p:spPr/>
        <p:txBody>
          <a:bodyPr/>
          <a:lstStyle/>
          <a:p>
            <a:fld id="{F3DD6A1E-7939-404B-A95A-32D9C8F10C89}" type="slidenum">
              <a:rPr lang="en-US"/>
              <a:pPr/>
              <a:t>49</a:t>
            </a:fld>
            <a:endParaRPr lang="en-US"/>
          </a:p>
        </p:txBody>
      </p:sp>
    </p:spTree>
    <p:extLst>
      <p:ext uri="{BB962C8B-B14F-4D97-AF65-F5344CB8AC3E}">
        <p14:creationId xmlns:p14="http://schemas.microsoft.com/office/powerpoint/2010/main" val="24585916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smtClean="0"/>
              <a:t>Introduction to NCII and the Value of Family Engagement</a:t>
            </a:r>
            <a:endParaRPr lang="en-US" dirty="0"/>
          </a:p>
        </p:txBody>
      </p:sp>
      <p:sp>
        <p:nvSpPr>
          <p:cNvPr id="4" name="Content Placeholder 3"/>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dirty="0"/>
              <a:t>Learning at Home (</a:t>
            </a:r>
            <a:r>
              <a:rPr lang="en-US" dirty="0" smtClean="0"/>
              <a:t>cont’d.)</a:t>
            </a:r>
            <a:endParaRPr lang="en-US" dirty="0"/>
          </a:p>
        </p:txBody>
      </p:sp>
      <p:sp>
        <p:nvSpPr>
          <p:cNvPr id="407555" name="Rectangle 3"/>
          <p:cNvSpPr>
            <a:spLocks noGrp="1" noChangeArrowheads="1"/>
          </p:cNvSpPr>
          <p:nvPr>
            <p:ph idx="1"/>
          </p:nvPr>
        </p:nvSpPr>
        <p:spPr/>
        <p:txBody>
          <a:bodyPr/>
          <a:lstStyle/>
          <a:p>
            <a:r>
              <a:rPr lang="en-US" dirty="0"/>
              <a:t>Homework that requires students to discuss and interact with families on what they are learning in </a:t>
            </a:r>
            <a:r>
              <a:rPr lang="en-US" dirty="0" smtClean="0"/>
              <a:t>class</a:t>
            </a:r>
            <a:endParaRPr lang="en-US" dirty="0"/>
          </a:p>
          <a:p>
            <a:r>
              <a:rPr lang="en-US" dirty="0"/>
              <a:t>Calendars with activities for parents and students at </a:t>
            </a:r>
            <a:r>
              <a:rPr lang="en-US" dirty="0" smtClean="0"/>
              <a:t>home</a:t>
            </a:r>
            <a:endParaRPr lang="en-US" dirty="0"/>
          </a:p>
          <a:p>
            <a:r>
              <a:rPr lang="en-US" dirty="0"/>
              <a:t>Family math, science, and reading activities at </a:t>
            </a:r>
            <a:r>
              <a:rPr lang="en-US" dirty="0" smtClean="0"/>
              <a:t>school</a:t>
            </a:r>
            <a:endParaRPr lang="en-US" dirty="0"/>
          </a:p>
        </p:txBody>
      </p:sp>
      <p:sp>
        <p:nvSpPr>
          <p:cNvPr id="5" name="Slide Number Placeholder 5"/>
          <p:cNvSpPr>
            <a:spLocks noGrp="1"/>
          </p:cNvSpPr>
          <p:nvPr>
            <p:ph type="sldNum" sz="quarter" idx="12"/>
          </p:nvPr>
        </p:nvSpPr>
        <p:spPr/>
        <p:txBody>
          <a:bodyPr/>
          <a:lstStyle/>
          <a:p>
            <a:fld id="{B6970B28-059F-47D4-9F3C-6BB0C9BC8784}" type="slidenum">
              <a:rPr lang="en-US"/>
              <a:pPr/>
              <a:t>50</a:t>
            </a:fld>
            <a:endParaRPr lang="en-US"/>
          </a:p>
        </p:txBody>
      </p:sp>
    </p:spTree>
    <p:extLst>
      <p:ext uri="{BB962C8B-B14F-4D97-AF65-F5344CB8AC3E}">
        <p14:creationId xmlns:p14="http://schemas.microsoft.com/office/powerpoint/2010/main" val="347593973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a:t>Learning at Home (cont’d.)</a:t>
            </a:r>
          </a:p>
        </p:txBody>
      </p:sp>
      <p:sp>
        <p:nvSpPr>
          <p:cNvPr id="403459" name="Rectangle 3"/>
          <p:cNvSpPr>
            <a:spLocks noGrp="1" noChangeArrowheads="1"/>
          </p:cNvSpPr>
          <p:nvPr>
            <p:ph idx="1"/>
          </p:nvPr>
        </p:nvSpPr>
        <p:spPr/>
        <p:txBody>
          <a:bodyPr/>
          <a:lstStyle/>
          <a:p>
            <a:r>
              <a:rPr lang="en-US" dirty="0"/>
              <a:t>Summer learning packets or </a:t>
            </a:r>
            <a:r>
              <a:rPr lang="en-US" dirty="0" smtClean="0"/>
              <a:t>activities</a:t>
            </a:r>
            <a:endParaRPr lang="en-US" dirty="0"/>
          </a:p>
          <a:p>
            <a:r>
              <a:rPr lang="en-US" dirty="0"/>
              <a:t>Family participation in setting student goals each year and in planning for college or </a:t>
            </a:r>
            <a:r>
              <a:rPr lang="en-US" dirty="0" smtClean="0"/>
              <a:t>work</a:t>
            </a:r>
            <a:endParaRPr lang="en-US" dirty="0"/>
          </a:p>
          <a:p>
            <a:r>
              <a:rPr lang="en-US" dirty="0"/>
              <a:t>Involve families and their children in all-important curriculum-related </a:t>
            </a:r>
            <a:r>
              <a:rPr lang="en-US" dirty="0" smtClean="0"/>
              <a:t>decisions </a:t>
            </a:r>
            <a:endParaRPr lang="en-US" dirty="0"/>
          </a:p>
        </p:txBody>
      </p:sp>
      <p:sp>
        <p:nvSpPr>
          <p:cNvPr id="5" name="Slide Number Placeholder 5"/>
          <p:cNvSpPr>
            <a:spLocks noGrp="1"/>
          </p:cNvSpPr>
          <p:nvPr>
            <p:ph type="sldNum" sz="quarter" idx="12"/>
          </p:nvPr>
        </p:nvSpPr>
        <p:spPr/>
        <p:txBody>
          <a:bodyPr/>
          <a:lstStyle/>
          <a:p>
            <a:fld id="{3291A356-B91C-427B-A216-F3D135FD2C8A}" type="slidenum">
              <a:rPr lang="en-US"/>
              <a:pPr/>
              <a:t>51</a:t>
            </a:fld>
            <a:endParaRPr lang="en-US"/>
          </a:p>
        </p:txBody>
      </p:sp>
    </p:spTree>
    <p:extLst>
      <p:ext uri="{BB962C8B-B14F-4D97-AF65-F5344CB8AC3E}">
        <p14:creationId xmlns:p14="http://schemas.microsoft.com/office/powerpoint/2010/main" val="354445535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3"/>
          <p:cNvSpPr>
            <a:spLocks noGrp="1" noChangeArrowheads="1"/>
          </p:cNvSpPr>
          <p:nvPr>
            <p:ph idx="1"/>
          </p:nvPr>
        </p:nvSpPr>
        <p:spPr/>
        <p:txBody>
          <a:bodyPr>
            <a:normAutofit/>
          </a:bodyPr>
          <a:lstStyle/>
          <a:p>
            <a:pPr>
              <a:buNone/>
            </a:pPr>
            <a:r>
              <a:rPr lang="en-US" sz="2800" dirty="0" smtClean="0"/>
              <a:t>Engage as champions and critical friends:</a:t>
            </a:r>
          </a:p>
          <a:p>
            <a:r>
              <a:rPr lang="en-US" sz="2800" dirty="0" smtClean="0"/>
              <a:t>Active </a:t>
            </a:r>
            <a:r>
              <a:rPr lang="en-US" sz="2800" dirty="0"/>
              <a:t>PTA/PTO or other parent organizations, advisory councils, or </a:t>
            </a:r>
            <a:r>
              <a:rPr lang="en-US" sz="2800" dirty="0" smtClean="0"/>
              <a:t>committees.</a:t>
            </a:r>
            <a:endParaRPr lang="en-US" sz="2800" dirty="0"/>
          </a:p>
          <a:p>
            <a:r>
              <a:rPr lang="en-US" sz="2800" dirty="0"/>
              <a:t>Independent advocacy groups </a:t>
            </a:r>
            <a:endParaRPr lang="en-US" sz="2800" dirty="0" smtClean="0"/>
          </a:p>
          <a:p>
            <a:pPr>
              <a:buNone/>
            </a:pPr>
            <a:r>
              <a:rPr lang="en-US" sz="2800" dirty="0" smtClean="0"/>
              <a:t>To work for and support </a:t>
            </a:r>
            <a:r>
              <a:rPr lang="en-US" sz="2800" dirty="0"/>
              <a:t>school reform and improvements</a:t>
            </a:r>
            <a:r>
              <a:rPr lang="en-US" sz="2800" dirty="0" smtClean="0"/>
              <a:t>.</a:t>
            </a:r>
            <a:endParaRPr lang="en-US" sz="2800" dirty="0"/>
          </a:p>
        </p:txBody>
      </p:sp>
      <p:sp>
        <p:nvSpPr>
          <p:cNvPr id="404482" name="Rectangle 2"/>
          <p:cNvSpPr>
            <a:spLocks noGrp="1" noChangeArrowheads="1"/>
          </p:cNvSpPr>
          <p:nvPr>
            <p:ph type="title"/>
          </p:nvPr>
        </p:nvSpPr>
        <p:spPr>
          <a:xfrm>
            <a:off x="763588" y="381000"/>
            <a:ext cx="8380412" cy="1486894"/>
          </a:xfrm>
        </p:spPr>
        <p:txBody>
          <a:bodyPr>
            <a:normAutofit fontScale="90000"/>
          </a:bodyPr>
          <a:lstStyle/>
          <a:p>
            <a:r>
              <a:rPr lang="en-US" sz="5300" dirty="0" smtClean="0"/>
              <a:t>Type 5: Decision-Making </a:t>
            </a:r>
            <a:r>
              <a:rPr lang="en-US" dirty="0" smtClean="0"/>
              <a:t/>
            </a:r>
            <a:br>
              <a:rPr lang="en-US" dirty="0" smtClean="0"/>
            </a:br>
            <a:r>
              <a:rPr lang="en-US" sz="2400" dirty="0" smtClean="0"/>
              <a:t>Include </a:t>
            </a:r>
            <a:r>
              <a:rPr lang="en-US" sz="2400" dirty="0"/>
              <a:t>parents in school decisions, developing parent leaders </a:t>
            </a:r>
            <a:r>
              <a:rPr lang="en-US" sz="2400" dirty="0" smtClean="0"/>
              <a:t>and representatives</a:t>
            </a:r>
            <a:r>
              <a:rPr lang="en-US" sz="2400" dirty="0"/>
              <a:t>. </a:t>
            </a:r>
          </a:p>
        </p:txBody>
      </p:sp>
      <p:sp>
        <p:nvSpPr>
          <p:cNvPr id="5" name="Slide Number Placeholder 5"/>
          <p:cNvSpPr>
            <a:spLocks noGrp="1"/>
          </p:cNvSpPr>
          <p:nvPr>
            <p:ph type="sldNum" sz="quarter" idx="10"/>
          </p:nvPr>
        </p:nvSpPr>
        <p:spPr/>
        <p:txBody>
          <a:bodyPr/>
          <a:lstStyle/>
          <a:p>
            <a:fld id="{A5388463-D38A-4418-A062-F159FF91545E}" type="slidenum">
              <a:rPr lang="en-US"/>
              <a:pPr/>
              <a:t>52</a:t>
            </a:fld>
            <a:endParaRPr lang="en-US"/>
          </a:p>
        </p:txBody>
      </p:sp>
    </p:spTree>
    <p:extLst>
      <p:ext uri="{BB962C8B-B14F-4D97-AF65-F5344CB8AC3E}">
        <p14:creationId xmlns:p14="http://schemas.microsoft.com/office/powerpoint/2010/main" val="51621377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dirty="0"/>
              <a:t>Type 5:  Decision-making</a:t>
            </a:r>
          </a:p>
        </p:txBody>
      </p:sp>
      <p:sp>
        <p:nvSpPr>
          <p:cNvPr id="409603" name="Rectangle 3"/>
          <p:cNvSpPr>
            <a:spLocks noGrp="1" noChangeArrowheads="1"/>
          </p:cNvSpPr>
          <p:nvPr>
            <p:ph idx="1"/>
          </p:nvPr>
        </p:nvSpPr>
        <p:spPr/>
        <p:txBody>
          <a:bodyPr>
            <a:normAutofit/>
          </a:bodyPr>
          <a:lstStyle/>
          <a:p>
            <a:pPr>
              <a:lnSpc>
                <a:spcPct val="90000"/>
              </a:lnSpc>
            </a:pPr>
            <a:r>
              <a:rPr lang="en-US" sz="2800"/>
              <a:t>Networks to link all families with parent representatives.</a:t>
            </a:r>
          </a:p>
          <a:p>
            <a:pPr>
              <a:lnSpc>
                <a:spcPct val="90000"/>
              </a:lnSpc>
            </a:pPr>
            <a:r>
              <a:rPr lang="en-US" sz="2800"/>
              <a:t>Include parent leaders from all racial, ethnic, socioeconomic, and other groups in the school.</a:t>
            </a:r>
          </a:p>
          <a:p>
            <a:pPr>
              <a:lnSpc>
                <a:spcPct val="90000"/>
              </a:lnSpc>
            </a:pPr>
            <a:r>
              <a:rPr lang="en-US" sz="2800"/>
              <a:t>Offer training to enable leaders to serve as representatives of other families, with input from and return of information to all parents.</a:t>
            </a:r>
          </a:p>
          <a:p>
            <a:pPr>
              <a:lnSpc>
                <a:spcPct val="90000"/>
              </a:lnSpc>
            </a:pPr>
            <a:r>
              <a:rPr lang="en-US" sz="2800"/>
              <a:t>Include students (along with parents) in decision-making groups. </a:t>
            </a:r>
          </a:p>
        </p:txBody>
      </p:sp>
      <p:sp>
        <p:nvSpPr>
          <p:cNvPr id="5" name="Slide Number Placeholder 5"/>
          <p:cNvSpPr>
            <a:spLocks noGrp="1"/>
          </p:cNvSpPr>
          <p:nvPr>
            <p:ph type="sldNum" sz="quarter" idx="12"/>
          </p:nvPr>
        </p:nvSpPr>
        <p:spPr/>
        <p:txBody>
          <a:bodyPr/>
          <a:lstStyle/>
          <a:p>
            <a:fld id="{D13862A6-E7F1-4700-B22F-46F909B114A7}" type="slidenum">
              <a:rPr lang="en-US"/>
              <a:pPr/>
              <a:t>53</a:t>
            </a:fld>
            <a:endParaRPr lang="en-US"/>
          </a:p>
        </p:txBody>
      </p:sp>
    </p:spTree>
    <p:extLst>
      <p:ext uri="{BB962C8B-B14F-4D97-AF65-F5344CB8AC3E}">
        <p14:creationId xmlns:p14="http://schemas.microsoft.com/office/powerpoint/2010/main" val="309899754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normAutofit/>
          </a:bodyPr>
          <a:lstStyle/>
          <a:p>
            <a:r>
              <a:rPr lang="en-US" dirty="0"/>
              <a:t>Type 6:  Collaborating </a:t>
            </a:r>
            <a:r>
              <a:rPr lang="en-US" dirty="0" smtClean="0"/>
              <a:t>with Community </a:t>
            </a:r>
            <a:endParaRPr lang="en-US" dirty="0"/>
          </a:p>
        </p:txBody>
      </p:sp>
      <p:sp>
        <p:nvSpPr>
          <p:cNvPr id="410627" name="Rectangle 3"/>
          <p:cNvSpPr>
            <a:spLocks noGrp="1" noChangeArrowheads="1"/>
          </p:cNvSpPr>
          <p:nvPr>
            <p:ph idx="1"/>
          </p:nvPr>
        </p:nvSpPr>
        <p:spPr>
          <a:xfrm>
            <a:off x="988358" y="1927274"/>
            <a:ext cx="7167284" cy="4198889"/>
          </a:xfrm>
        </p:spPr>
        <p:txBody>
          <a:bodyPr/>
          <a:lstStyle/>
          <a:p>
            <a:pPr indent="0">
              <a:buFontTx/>
              <a:buNone/>
            </a:pPr>
            <a:r>
              <a:rPr lang="en-US" sz="3600" dirty="0" smtClean="0"/>
              <a:t>Identify </a:t>
            </a:r>
            <a:r>
              <a:rPr lang="en-US" sz="3600" dirty="0"/>
              <a:t>and integrate resources and services from the community to strengthen school programs, family practices, and student learning and development. </a:t>
            </a:r>
            <a:endParaRPr lang="en-US" sz="3600" dirty="0" smtClean="0"/>
          </a:p>
          <a:p>
            <a:pPr>
              <a:buFontTx/>
              <a:buNone/>
            </a:pPr>
            <a:endParaRPr lang="en-US" dirty="0"/>
          </a:p>
        </p:txBody>
      </p:sp>
      <p:sp>
        <p:nvSpPr>
          <p:cNvPr id="5" name="Slide Number Placeholder 5"/>
          <p:cNvSpPr>
            <a:spLocks noGrp="1"/>
          </p:cNvSpPr>
          <p:nvPr>
            <p:ph type="sldNum" sz="quarter" idx="12"/>
          </p:nvPr>
        </p:nvSpPr>
        <p:spPr/>
        <p:txBody>
          <a:bodyPr/>
          <a:lstStyle/>
          <a:p>
            <a:fld id="{24F00F64-A89D-4185-9891-FBE7F9A0E0AB}" type="slidenum">
              <a:rPr lang="en-US"/>
              <a:pPr/>
              <a:t>54</a:t>
            </a:fld>
            <a:endParaRPr lang="en-US"/>
          </a:p>
        </p:txBody>
      </p:sp>
    </p:spTree>
    <p:extLst>
      <p:ext uri="{BB962C8B-B14F-4D97-AF65-F5344CB8AC3E}">
        <p14:creationId xmlns:p14="http://schemas.microsoft.com/office/powerpoint/2010/main" val="250439560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normAutofit/>
          </a:bodyPr>
          <a:lstStyle/>
          <a:p>
            <a:r>
              <a:rPr lang="en-US" dirty="0"/>
              <a:t>Collaborating with the </a:t>
            </a:r>
            <a:r>
              <a:rPr lang="en-US" dirty="0" smtClean="0"/>
              <a:t>Community (cont’d.)</a:t>
            </a:r>
            <a:endParaRPr lang="en-US" dirty="0"/>
          </a:p>
        </p:txBody>
      </p:sp>
      <p:sp>
        <p:nvSpPr>
          <p:cNvPr id="411651" name="Rectangle 3"/>
          <p:cNvSpPr>
            <a:spLocks noGrp="1" noChangeArrowheads="1"/>
          </p:cNvSpPr>
          <p:nvPr>
            <p:ph idx="1"/>
          </p:nvPr>
        </p:nvSpPr>
        <p:spPr>
          <a:xfrm>
            <a:off x="685800" y="1981200"/>
            <a:ext cx="7772400" cy="3962400"/>
          </a:xfrm>
        </p:spPr>
        <p:txBody>
          <a:bodyPr>
            <a:normAutofit/>
          </a:bodyPr>
          <a:lstStyle/>
          <a:p>
            <a:r>
              <a:rPr lang="en-US" sz="2800" dirty="0" smtClean="0"/>
              <a:t>Information </a:t>
            </a:r>
            <a:r>
              <a:rPr lang="en-US" sz="2800" dirty="0"/>
              <a:t>on:</a:t>
            </a:r>
          </a:p>
          <a:p>
            <a:pPr lvl="1"/>
            <a:r>
              <a:rPr lang="en-US" sz="2400" dirty="0"/>
              <a:t>C</a:t>
            </a:r>
            <a:r>
              <a:rPr lang="en-US" sz="2400" dirty="0" smtClean="0"/>
              <a:t>ommunity </a:t>
            </a:r>
            <a:r>
              <a:rPr lang="en-US" sz="2400" dirty="0"/>
              <a:t>health, cultural, recreational, social support, and other programs or services</a:t>
            </a:r>
          </a:p>
          <a:p>
            <a:pPr lvl="1"/>
            <a:r>
              <a:rPr lang="en-US" sz="2400" dirty="0"/>
              <a:t>C</a:t>
            </a:r>
            <a:r>
              <a:rPr lang="en-US" sz="2400" dirty="0" smtClean="0"/>
              <a:t>ommunity </a:t>
            </a:r>
            <a:r>
              <a:rPr lang="en-US" sz="2400" dirty="0"/>
              <a:t>activities that link to learning skills and talents, including summer programs for </a:t>
            </a:r>
            <a:r>
              <a:rPr lang="en-US" sz="2400" dirty="0" smtClean="0"/>
              <a:t>students</a:t>
            </a:r>
          </a:p>
          <a:p>
            <a:r>
              <a:rPr lang="en-US" sz="2800" dirty="0" smtClean="0"/>
              <a:t>Service integration through partnerships involving school: civic, counseling, cultural, health, recreation, and other agencies and organizations; and businesses.</a:t>
            </a:r>
            <a:endParaRPr lang="en-US" sz="2800" dirty="0"/>
          </a:p>
        </p:txBody>
      </p:sp>
      <p:sp>
        <p:nvSpPr>
          <p:cNvPr id="5" name="Slide Number Placeholder 5"/>
          <p:cNvSpPr>
            <a:spLocks noGrp="1"/>
          </p:cNvSpPr>
          <p:nvPr>
            <p:ph type="sldNum" sz="quarter" idx="12"/>
          </p:nvPr>
        </p:nvSpPr>
        <p:spPr/>
        <p:txBody>
          <a:bodyPr/>
          <a:lstStyle/>
          <a:p>
            <a:fld id="{BBAC1B1D-D1AE-41DF-B07C-CE7AB0056218}" type="slidenum">
              <a:rPr lang="en-US"/>
              <a:pPr/>
              <a:t>55</a:t>
            </a:fld>
            <a:endParaRPr lang="en-US"/>
          </a:p>
        </p:txBody>
      </p:sp>
    </p:spTree>
    <p:extLst>
      <p:ext uri="{BB962C8B-B14F-4D97-AF65-F5344CB8AC3E}">
        <p14:creationId xmlns:p14="http://schemas.microsoft.com/office/powerpoint/2010/main" val="130686462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RTI &amp; Types of Parent Involvement</a:t>
            </a:r>
            <a:endParaRPr lang="en-US" dirty="0"/>
          </a:p>
        </p:txBody>
      </p:sp>
      <p:pic>
        <p:nvPicPr>
          <p:cNvPr id="4" name="Content Placeholder 3" descr="rti-typesimage.tiff"/>
          <p:cNvPicPr>
            <a:picLocks noGrp="1" noChangeAspect="1"/>
          </p:cNvPicPr>
          <p:nvPr>
            <p:ph idx="4294967295"/>
          </p:nvPr>
        </p:nvPicPr>
        <p:blipFill rotWithShape="1">
          <a:blip r:embed="rId3"/>
          <a:srcRect t="944" b="2888"/>
          <a:stretch/>
        </p:blipFill>
        <p:spPr>
          <a:xfrm>
            <a:off x="919163" y="1979613"/>
            <a:ext cx="8224837" cy="3870325"/>
          </a:xfrm>
        </p:spPr>
      </p:pic>
    </p:spTree>
    <p:extLst>
      <p:ext uri="{BB962C8B-B14F-4D97-AF65-F5344CB8AC3E}">
        <p14:creationId xmlns:p14="http://schemas.microsoft.com/office/powerpoint/2010/main" val="286906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7526" y="2438399"/>
            <a:ext cx="8224699" cy="3469419"/>
          </a:xfrm>
        </p:spPr>
        <p:txBody>
          <a:bodyPr/>
          <a:lstStyle/>
          <a:p>
            <a:pPr marL="609600" indent="-609600">
              <a:buClr>
                <a:schemeClr val="accent2"/>
              </a:buClr>
              <a:buFontTx/>
              <a:buAutoNum type="arabicPeriod"/>
            </a:pPr>
            <a:r>
              <a:rPr lang="en-US" sz="3600" dirty="0">
                <a:latin typeface="Arial" charset="0"/>
                <a:ea typeface="ＭＳ Ｐゴシック" charset="0"/>
                <a:cs typeface="ＭＳ Ｐゴシック" charset="0"/>
              </a:rPr>
              <a:t>Identify needs</a:t>
            </a:r>
          </a:p>
          <a:p>
            <a:pPr marL="609600" indent="-609600">
              <a:buClr>
                <a:schemeClr val="accent2"/>
              </a:buClr>
              <a:buFontTx/>
              <a:buAutoNum type="arabicPeriod"/>
            </a:pPr>
            <a:r>
              <a:rPr lang="en-US" sz="3600" dirty="0">
                <a:latin typeface="Arial" charset="0"/>
                <a:ea typeface="ＭＳ Ｐゴシック" charset="0"/>
                <a:cs typeface="ＭＳ Ｐゴシック" charset="0"/>
              </a:rPr>
              <a:t>Generate activities to address needs</a:t>
            </a:r>
          </a:p>
          <a:p>
            <a:pPr marL="609600" indent="-609600">
              <a:buClr>
                <a:schemeClr val="accent2"/>
              </a:buClr>
              <a:buFontTx/>
              <a:buAutoNum type="arabicPeriod"/>
            </a:pPr>
            <a:r>
              <a:rPr lang="en-US" sz="3600" dirty="0">
                <a:latin typeface="Arial" charset="0"/>
                <a:ea typeface="ＭＳ Ｐゴシック" charset="0"/>
                <a:cs typeface="ＭＳ Ｐゴシック" charset="0"/>
              </a:rPr>
              <a:t>Apply criteria &amp; select activities</a:t>
            </a:r>
          </a:p>
          <a:p>
            <a:pPr marL="609600" indent="-609600">
              <a:buClr>
                <a:schemeClr val="accent2"/>
              </a:buClr>
              <a:buFontTx/>
              <a:buAutoNum type="arabicPeriod"/>
            </a:pPr>
            <a:r>
              <a:rPr lang="en-US" sz="3600" dirty="0">
                <a:latin typeface="Arial" charset="0"/>
                <a:ea typeface="ＭＳ Ｐゴシック" charset="0"/>
                <a:cs typeface="ＭＳ Ｐゴシック" charset="0"/>
              </a:rPr>
              <a:t>Develop plan to implement </a:t>
            </a:r>
            <a:r>
              <a:rPr lang="en-US" sz="3600" dirty="0" smtClean="0">
                <a:latin typeface="Arial" charset="0"/>
                <a:ea typeface="ＭＳ Ｐゴシック" charset="0"/>
                <a:cs typeface="ＭＳ Ｐゴシック" charset="0"/>
              </a:rPr>
              <a:t>activities</a:t>
            </a:r>
            <a:endParaRPr lang="en-US" sz="3600" dirty="0">
              <a:latin typeface="Arial" charset="0"/>
              <a:ea typeface="ＭＳ Ｐゴシック" charset="0"/>
              <a:cs typeface="ＭＳ Ｐゴシック" charset="0"/>
            </a:endParaRPr>
          </a:p>
        </p:txBody>
      </p:sp>
      <p:sp>
        <p:nvSpPr>
          <p:cNvPr id="4" name="Title 3"/>
          <p:cNvSpPr>
            <a:spLocks noGrp="1"/>
          </p:cNvSpPr>
          <p:nvPr>
            <p:ph type="title"/>
          </p:nvPr>
        </p:nvSpPr>
        <p:spPr/>
        <p:txBody>
          <a:bodyPr/>
          <a:lstStyle/>
          <a:p>
            <a:r>
              <a:rPr lang="en-US" dirty="0" smtClean="0"/>
              <a:t>The I</a:t>
            </a:r>
            <a:r>
              <a:rPr lang="en-US" baseline="30000" dirty="0" smtClean="0"/>
              <a:t>5</a:t>
            </a:r>
            <a:r>
              <a:rPr lang="en-US" dirty="0" smtClean="0"/>
              <a:t> Planning Process</a:t>
            </a:r>
            <a:endParaRPr lang="en-US" dirty="0"/>
          </a:p>
        </p:txBody>
      </p:sp>
      <p:sp>
        <p:nvSpPr>
          <p:cNvPr id="3" name="Slide Number Placeholder 2"/>
          <p:cNvSpPr>
            <a:spLocks noGrp="1"/>
          </p:cNvSpPr>
          <p:nvPr>
            <p:ph type="sldNum" sz="quarter" idx="10"/>
          </p:nvPr>
        </p:nvSpPr>
        <p:spPr/>
        <p:txBody>
          <a:bodyPr/>
          <a:lstStyle/>
          <a:p>
            <a:fld id="{4DBB3109-6B36-4C42-ABE5-993D6B0A452A}" type="slidenum">
              <a:rPr lang="en-US" smtClean="0"/>
              <a:pPr/>
              <a:t>57</a:t>
            </a:fld>
            <a:endParaRPr lang="en-US"/>
          </a:p>
        </p:txBody>
      </p:sp>
    </p:spTree>
    <p:extLst>
      <p:ext uri="{BB962C8B-B14F-4D97-AF65-F5344CB8AC3E}">
        <p14:creationId xmlns:p14="http://schemas.microsoft.com/office/powerpoint/2010/main" val="1020558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4DBB3109-6B36-4C42-ABE5-993D6B0A452A}" type="slidenum">
              <a:rPr lang="en-US" smtClean="0"/>
              <a:pPr/>
              <a:t>58</a:t>
            </a:fld>
            <a:endParaRPr lang="en-US"/>
          </a:p>
        </p:txBody>
      </p:sp>
      <p:pic>
        <p:nvPicPr>
          <p:cNvPr id="5" name="Picture 2" descr="Action Pl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59155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662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Parent Centers</a:t>
            </a:r>
            <a:endParaRPr lang="en-US" dirty="0"/>
          </a:p>
        </p:txBody>
      </p:sp>
      <p:sp>
        <p:nvSpPr>
          <p:cNvPr id="3" name="Content Placeholder 2"/>
          <p:cNvSpPr>
            <a:spLocks noGrp="1"/>
          </p:cNvSpPr>
          <p:nvPr>
            <p:ph idx="1"/>
          </p:nvPr>
        </p:nvSpPr>
        <p:spPr>
          <a:xfrm>
            <a:off x="685800" y="1905000"/>
            <a:ext cx="8305800" cy="4221164"/>
          </a:xfrm>
        </p:spPr>
        <p:txBody>
          <a:bodyPr>
            <a:normAutofit/>
          </a:bodyPr>
          <a:lstStyle/>
          <a:p>
            <a:pPr>
              <a:buNone/>
            </a:pPr>
            <a:r>
              <a:rPr lang="en-US" sz="2000" i="1" dirty="0" smtClean="0">
                <a:solidFill>
                  <a:schemeClr val="accent1"/>
                </a:solidFill>
              </a:rPr>
              <a:t>100+ Parent Centers </a:t>
            </a:r>
            <a:r>
              <a:rPr lang="en-US" sz="2000" dirty="0" smtClean="0"/>
              <a:t>serving families in every state, most of the U.S. territories, and including a specialized center for military families.</a:t>
            </a:r>
          </a:p>
          <a:p>
            <a:pPr>
              <a:buNone/>
            </a:pPr>
            <a:r>
              <a:rPr lang="en-US" sz="2000" i="1" dirty="0" smtClean="0">
                <a:solidFill>
                  <a:schemeClr val="accent1"/>
                </a:solidFill>
              </a:rPr>
              <a:t>Helping families </a:t>
            </a:r>
            <a:r>
              <a:rPr lang="en-US" sz="2000" dirty="0" smtClean="0"/>
              <a:t>to understand special and general education laws and evidence-based practices and to actively participate in planning and decision-making about supports and services for early intervention, education, and transition to adult life.</a:t>
            </a:r>
          </a:p>
          <a:p>
            <a:pPr>
              <a:buNone/>
            </a:pPr>
            <a:r>
              <a:rPr lang="en-US" sz="2000" i="1" dirty="0" smtClean="0">
                <a:solidFill>
                  <a:schemeClr val="accent1"/>
                </a:solidFill>
              </a:rPr>
              <a:t>Collecting Data </a:t>
            </a:r>
            <a:r>
              <a:rPr lang="en-US" sz="2000" dirty="0" smtClean="0">
                <a:solidFill>
                  <a:schemeClr val="accent1"/>
                </a:solidFill>
              </a:rPr>
              <a:t>to </a:t>
            </a:r>
            <a:r>
              <a:rPr lang="en-US" sz="2000" dirty="0" smtClean="0"/>
              <a:t>demonstrate the impact of  there services and supports and for program improvement.</a:t>
            </a:r>
          </a:p>
          <a:p>
            <a:pPr>
              <a:buNone/>
            </a:pPr>
            <a:r>
              <a:rPr lang="en-US" sz="2000" i="1" dirty="0" smtClean="0">
                <a:solidFill>
                  <a:schemeClr val="accent1"/>
                </a:solidFill>
              </a:rPr>
              <a:t>Partnering with professionals</a:t>
            </a:r>
            <a:r>
              <a:rPr lang="en-US" sz="2000" dirty="0"/>
              <a:t> </a:t>
            </a:r>
            <a:r>
              <a:rPr lang="en-US" sz="2000" dirty="0" smtClean="0"/>
              <a:t>- their states, LEAs and EI providers to improve the systems serving children with disabilities.</a:t>
            </a:r>
          </a:p>
          <a:p>
            <a:pPr>
              <a:buNone/>
            </a:pPr>
            <a:r>
              <a:rPr lang="en-US" sz="2000" i="1" dirty="0" smtClean="0">
                <a:solidFill>
                  <a:schemeClr val="accent1"/>
                </a:solidFill>
              </a:rPr>
              <a:t>Supported by a network</a:t>
            </a:r>
            <a:r>
              <a:rPr lang="en-US" sz="2000" dirty="0" smtClean="0"/>
              <a:t> of  Parent Technical Assistance Centers &amp; the </a:t>
            </a:r>
            <a:r>
              <a:rPr lang="en-US" sz="2000" u="sng" dirty="0" smtClean="0"/>
              <a:t>new</a:t>
            </a:r>
            <a:r>
              <a:rPr lang="en-US" sz="2000" dirty="0" smtClean="0"/>
              <a:t> Center for Parent Information &amp; Resources</a:t>
            </a:r>
            <a:endParaRPr lang="en-US" sz="2000" dirty="0"/>
          </a:p>
        </p:txBody>
      </p:sp>
    </p:spTree>
    <p:extLst>
      <p:ext uri="{BB962C8B-B14F-4D97-AF65-F5344CB8AC3E}">
        <p14:creationId xmlns:p14="http://schemas.microsoft.com/office/powerpoint/2010/main" val="165178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DBB3109-6B36-4C42-ABE5-993D6B0A452A}" type="slidenum">
              <a:rPr lang="en-US" smtClean="0"/>
              <a:pPr/>
              <a:t>6</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09"/>
          <a:stretch/>
        </p:blipFill>
        <p:spPr bwMode="auto">
          <a:xfrm>
            <a:off x="1" y="635185"/>
            <a:ext cx="9171710" cy="418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074" t="81629" r="33981" b="12689"/>
          <a:stretch/>
        </p:blipFill>
        <p:spPr bwMode="auto">
          <a:xfrm>
            <a:off x="304800" y="4823612"/>
            <a:ext cx="4156364" cy="41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2680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Resources</a:t>
            </a:r>
            <a:endParaRPr lang="en-US" dirty="0"/>
          </a:p>
        </p:txBody>
      </p:sp>
      <p:sp>
        <p:nvSpPr>
          <p:cNvPr id="3" name="Content Placeholder 2"/>
          <p:cNvSpPr>
            <a:spLocks noGrp="1"/>
          </p:cNvSpPr>
          <p:nvPr>
            <p:ph idx="1"/>
          </p:nvPr>
        </p:nvSpPr>
        <p:spPr>
          <a:xfrm>
            <a:off x="685800" y="1905000"/>
            <a:ext cx="8382000" cy="4221163"/>
          </a:xfrm>
        </p:spPr>
        <p:txBody>
          <a:bodyPr>
            <a:normAutofit fontScale="92500" lnSpcReduction="20000"/>
          </a:bodyPr>
          <a:lstStyle/>
          <a:p>
            <a:r>
              <a:rPr lang="en-US" dirty="0" smtClean="0"/>
              <a:t>Find the Parent Center serving families in your area</a:t>
            </a:r>
            <a:r>
              <a:rPr lang="en-US" dirty="0"/>
              <a:t>:  </a:t>
            </a:r>
            <a:endParaRPr lang="en-US" dirty="0" smtClean="0"/>
          </a:p>
          <a:p>
            <a:pPr marL="450850" lvl="1" indent="0">
              <a:buNone/>
            </a:pPr>
            <a:r>
              <a:rPr lang="en-US" dirty="0" smtClean="0">
                <a:hlinkClick r:id="rId3"/>
              </a:rPr>
              <a:t>http</a:t>
            </a:r>
            <a:r>
              <a:rPr lang="en-US" dirty="0">
                <a:hlinkClick r:id="rId3"/>
              </a:rPr>
              <a:t>://</a:t>
            </a:r>
            <a:r>
              <a:rPr lang="en-US" dirty="0" smtClean="0">
                <a:hlinkClick r:id="rId3"/>
              </a:rPr>
              <a:t>www.parentcenternetwork.org/parentcenterlisting.html</a:t>
            </a:r>
            <a:r>
              <a:rPr lang="en-US" dirty="0" smtClean="0"/>
              <a:t> </a:t>
            </a:r>
          </a:p>
          <a:p>
            <a:r>
              <a:rPr lang="en-US" sz="2200" dirty="0" smtClean="0"/>
              <a:t>Parent Guide to Response to Intervention, National Center on Learning Disabilities:  </a:t>
            </a:r>
            <a:r>
              <a:rPr lang="en-US" sz="2200" dirty="0" smtClean="0">
                <a:hlinkClick r:id="rId4"/>
              </a:rPr>
              <a:t>http://www.ncld.org</a:t>
            </a:r>
            <a:endParaRPr lang="en-US" sz="2200" dirty="0" smtClean="0"/>
          </a:p>
          <a:p>
            <a:r>
              <a:rPr lang="en-US" sz="2200" dirty="0" smtClean="0"/>
              <a:t>Center for School, Family &amp; Community Partnerships:  </a:t>
            </a:r>
            <a:r>
              <a:rPr lang="en-US" sz="2200" dirty="0" smtClean="0">
                <a:hlinkClick r:id="rId5"/>
              </a:rPr>
              <a:t>www.csos.jhu.edu/p2000</a:t>
            </a:r>
            <a:endParaRPr lang="en-US" sz="2200" dirty="0" smtClean="0"/>
          </a:p>
          <a:p>
            <a:r>
              <a:rPr lang="en-US" sz="2200" dirty="0" smtClean="0"/>
              <a:t>SEDL National Center for Family &amp; Community Connections:  </a:t>
            </a:r>
            <a:r>
              <a:rPr lang="en-US" sz="2200" dirty="0" smtClean="0">
                <a:hlinkClick r:id="rId6"/>
              </a:rPr>
              <a:t>www.sedl.org/connections</a:t>
            </a:r>
            <a:endParaRPr lang="en-US" sz="2200" dirty="0" smtClean="0"/>
          </a:p>
          <a:p>
            <a:r>
              <a:rPr lang="en-US" sz="2200" dirty="0" smtClean="0"/>
              <a:t>Harvard Family Research Project:   </a:t>
            </a:r>
            <a:r>
              <a:rPr lang="en-US" sz="2200" dirty="0" smtClean="0">
                <a:hlinkClick r:id="rId7"/>
              </a:rPr>
              <a:t>www.hrfp.org</a:t>
            </a:r>
            <a:endParaRPr lang="en-US" sz="2200" dirty="0" smtClean="0"/>
          </a:p>
          <a:p>
            <a:r>
              <a:rPr lang="en-US" sz="2200" dirty="0" smtClean="0"/>
              <a:t>Henderson et al, Beyond the Bake Sale, 2007</a:t>
            </a:r>
          </a:p>
          <a:p>
            <a:r>
              <a:rPr lang="en-US" sz="2200" dirty="0" err="1" smtClean="0"/>
              <a:t>Kovaleski</a:t>
            </a:r>
            <a:r>
              <a:rPr lang="en-US" sz="2200" dirty="0" smtClean="0"/>
              <a:t> et al.  </a:t>
            </a:r>
            <a:r>
              <a:rPr lang="en-US" sz="2200" u="sng" dirty="0" smtClean="0"/>
              <a:t>RTI Approach to Evaluating LD</a:t>
            </a:r>
            <a:r>
              <a:rPr lang="en-US" sz="2200" dirty="0" smtClean="0"/>
              <a:t>.  Chapter 8, “Parent Involvement in an RTI System.”  2013.</a:t>
            </a:r>
          </a:p>
          <a:p>
            <a:pPr algn="ctr">
              <a:buNone/>
            </a:pPr>
            <a:r>
              <a:rPr lang="en-US" sz="2200" dirty="0" smtClean="0"/>
              <a:t>Debra Jennings, Director, Center for Parent Information and Resources, </a:t>
            </a:r>
            <a:r>
              <a:rPr lang="en-US" sz="2200" dirty="0" smtClean="0">
                <a:hlinkClick r:id="rId8"/>
              </a:rPr>
              <a:t>debra.jennings@spannj.org</a:t>
            </a:r>
            <a:endParaRPr lang="en-US" sz="2200" dirty="0" smtClean="0"/>
          </a:p>
          <a:p>
            <a:endParaRPr lang="en-US" dirty="0" smtClean="0"/>
          </a:p>
        </p:txBody>
      </p:sp>
    </p:spTree>
    <p:extLst>
      <p:ext uri="{BB962C8B-B14F-4D97-AF65-F5344CB8AC3E}">
        <p14:creationId xmlns:p14="http://schemas.microsoft.com/office/powerpoint/2010/main" val="2048718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and Discussion</a:t>
            </a:r>
            <a:endParaRPr lang="en-US" dirty="0"/>
          </a:p>
        </p:txBody>
      </p:sp>
      <p:sp>
        <p:nvSpPr>
          <p:cNvPr id="3" name="Slide Number Placeholder 2"/>
          <p:cNvSpPr>
            <a:spLocks noGrp="1"/>
          </p:cNvSpPr>
          <p:nvPr>
            <p:ph type="sldNum" sz="quarter" idx="10"/>
          </p:nvPr>
        </p:nvSpPr>
        <p:spPr/>
        <p:txBody>
          <a:bodyPr/>
          <a:lstStyle/>
          <a:p>
            <a:fld id="{4DBB3109-6B36-4C42-ABE5-993D6B0A452A}" type="slidenum">
              <a:rPr lang="en-US" smtClean="0"/>
              <a:pPr/>
              <a:t>61</a:t>
            </a:fld>
            <a:endParaRPr lang="en-US"/>
          </a:p>
        </p:txBody>
      </p:sp>
    </p:spTree>
    <p:extLst>
      <p:ext uri="{BB962C8B-B14F-4D97-AF65-F5344CB8AC3E}">
        <p14:creationId xmlns:p14="http://schemas.microsoft.com/office/powerpoint/2010/main" val="2571339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Please complete our survey</a:t>
            </a:r>
            <a:endParaRPr lang="en-US" dirty="0"/>
          </a:p>
        </p:txBody>
      </p:sp>
      <p:sp>
        <p:nvSpPr>
          <p:cNvPr id="3" name="Subtitle 2"/>
          <p:cNvSpPr>
            <a:spLocks noGrp="1"/>
          </p:cNvSpPr>
          <p:nvPr>
            <p:ph type="subTitle" idx="1"/>
          </p:nvPr>
        </p:nvSpPr>
        <p:spPr/>
        <p:txBody>
          <a:bodyPr/>
          <a:lstStyle/>
          <a:p>
            <a:r>
              <a:rPr lang="en-US" dirty="0" smtClean="0"/>
              <a:t>We want to ensure that our webinar met your expectations, and we’d love to hear your feedback to inform our work with future webinars.  </a:t>
            </a:r>
            <a:endParaRPr lang="en-US" dirty="0"/>
          </a:p>
        </p:txBody>
      </p:sp>
      <p:sp>
        <p:nvSpPr>
          <p:cNvPr id="4" name="Slide Number Placeholder 3"/>
          <p:cNvSpPr>
            <a:spLocks noGrp="1"/>
          </p:cNvSpPr>
          <p:nvPr>
            <p:ph type="sldNum" sz="quarter" idx="12"/>
          </p:nvPr>
        </p:nvSpPr>
        <p:spPr/>
        <p:txBody>
          <a:bodyPr/>
          <a:lstStyle/>
          <a:p>
            <a:fld id="{F0C94032-CD4C-4C25-B0C2-CEC720522D92}" type="slidenum">
              <a:rPr kumimoji="0" lang="en-US" smtClean="0"/>
              <a:pPr/>
              <a:t>62</a:t>
            </a:fld>
            <a:endParaRPr kumimoji="0" lang="en-US" dirty="0">
              <a:solidFill>
                <a:schemeClr val="tx2"/>
              </a:solidFill>
            </a:endParaRPr>
          </a:p>
        </p:txBody>
      </p:sp>
    </p:spTree>
    <p:extLst>
      <p:ext uri="{BB962C8B-B14F-4D97-AF65-F5344CB8AC3E}">
        <p14:creationId xmlns:p14="http://schemas.microsoft.com/office/powerpoint/2010/main" val="32573439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7388" y="1905000"/>
            <a:ext cx="8224837" cy="3944937"/>
          </a:xfrm>
        </p:spPr>
        <p:txBody>
          <a:bodyPr/>
          <a:lstStyle/>
          <a:p>
            <a:r>
              <a:rPr lang="en-US" sz="1600" dirty="0" smtClean="0"/>
              <a:t>National </a:t>
            </a:r>
            <a:r>
              <a:rPr lang="en-US" sz="1600" dirty="0"/>
              <a:t>Center for Education Statistics. (2011). The nation’s report card: Reading 2011 (NCES 2012–457). Washington, DC: National Center for Education Statistics, Institute of Education Sciences, U.S. Department of Education</a:t>
            </a:r>
            <a:r>
              <a:rPr lang="en-US" sz="1600" dirty="0" smtClean="0"/>
              <a:t>.</a:t>
            </a:r>
          </a:p>
          <a:p>
            <a:r>
              <a:rPr lang="en-US" sz="1600" dirty="0"/>
              <a:t>National Center for Education Statistics (2011). The nation’s report card: Mathematics 2011 (NCES 2012–458). Washington, DC: National Center for Education Statistics, Institute of Education Sciences, U.S. Department of Education</a:t>
            </a:r>
            <a:r>
              <a:rPr lang="en-US" sz="1600" dirty="0" smtClean="0"/>
              <a:t>.</a:t>
            </a:r>
          </a:p>
          <a:p>
            <a:r>
              <a:rPr lang="en-US" sz="1600" dirty="0"/>
              <a:t>National Center on Intensive Intervention (2013). Data-Based Individualization: A Framework for Intensive Intervention. Retrieved from </a:t>
            </a:r>
            <a:r>
              <a:rPr lang="en-US" sz="1600" dirty="0">
                <a:hlinkClick r:id="rId3"/>
              </a:rPr>
              <a:t>http://www.intensiveintervention.org/sites/default/files/DBI%20a%20Framework%20for%20Intensive%20Intervention.pdf</a:t>
            </a:r>
            <a:endParaRPr lang="en-US" sz="1600" dirty="0"/>
          </a:p>
          <a:p>
            <a:r>
              <a:rPr lang="en-US" sz="1600" dirty="0"/>
              <a:t>Wagner, M., </a:t>
            </a:r>
            <a:r>
              <a:rPr lang="en-US" sz="1600" dirty="0" err="1"/>
              <a:t>Marder</a:t>
            </a:r>
            <a:r>
              <a:rPr lang="en-US" sz="1600" dirty="0"/>
              <a:t>, C., </a:t>
            </a:r>
            <a:r>
              <a:rPr lang="en-US" sz="1600" dirty="0" err="1"/>
              <a:t>Blackorby</a:t>
            </a:r>
            <a:r>
              <a:rPr lang="en-US" sz="1600" dirty="0"/>
              <a:t>, J., </a:t>
            </a:r>
            <a:r>
              <a:rPr lang="en-US" sz="1600" dirty="0" err="1"/>
              <a:t>Cameto</a:t>
            </a:r>
            <a:r>
              <a:rPr lang="en-US" sz="1600" dirty="0"/>
              <a:t>, R., Newman, L., &amp; Levine, P., et al. (2003). The achievements of youth with disabilities during secondary school. A report from the National Longitudinal Transition Study-2 (NLTS2). Menlo Park, CA: SRI International. Retrieved from: www.nlts2.org/reports/2003_11/nlts2_report_2003_11_complete.pdf</a:t>
            </a:r>
          </a:p>
          <a:p>
            <a:endParaRPr lang="en-US" sz="1600" dirty="0"/>
          </a:p>
          <a:p>
            <a:endParaRPr lang="en-US" sz="1600" dirty="0"/>
          </a:p>
          <a:p>
            <a:endParaRPr lang="en-US" sz="2000" dirty="0"/>
          </a:p>
        </p:txBody>
      </p:sp>
    </p:spTree>
    <p:extLst>
      <p:ext uri="{BB962C8B-B14F-4D97-AF65-F5344CB8AC3E}">
        <p14:creationId xmlns:p14="http://schemas.microsoft.com/office/powerpoint/2010/main" val="36508634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defRPr/>
            </a:pPr>
            <a:r>
              <a:rPr lang="en-US" sz="2400" dirty="0" smtClean="0">
                <a:solidFill>
                  <a:schemeClr val="accent1">
                    <a:lumMod val="75000"/>
                  </a:schemeClr>
                </a:solidFill>
              </a:rPr>
              <a:t>This webinar was produced under the U.S. Department of Education, Office of Special Education Programs, Award No. H326Q110005. Celia </a:t>
            </a:r>
            <a:r>
              <a:rPr lang="en-US" sz="2400" dirty="0" err="1" smtClean="0">
                <a:solidFill>
                  <a:schemeClr val="accent1">
                    <a:lumMod val="75000"/>
                  </a:schemeClr>
                </a:solidFill>
              </a:rPr>
              <a:t>Rosenquist</a:t>
            </a:r>
            <a:r>
              <a:rPr lang="en-US" sz="2400" dirty="0" smtClean="0">
                <a:solidFill>
                  <a:schemeClr val="accent1">
                    <a:lumMod val="75000"/>
                  </a:schemeClr>
                </a:solidFill>
              </a:rPr>
              <a:t> serves as the project officer. </a:t>
            </a:r>
          </a:p>
          <a:p>
            <a:pPr>
              <a:defRPr/>
            </a:pPr>
            <a:r>
              <a:rPr lang="en-US" sz="2400" dirty="0" smtClean="0">
                <a:solidFill>
                  <a:schemeClr val="accent1">
                    <a:lumMod val="75000"/>
                  </a:schemeClr>
                </a:solidFill>
              </a:rPr>
              <a:t>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 </a:t>
            </a:r>
          </a:p>
          <a:p>
            <a:endParaRPr lang="en-US" sz="2400" dirty="0"/>
          </a:p>
        </p:txBody>
      </p:sp>
      <p:sp>
        <p:nvSpPr>
          <p:cNvPr id="6" name="Title 5"/>
          <p:cNvSpPr>
            <a:spLocks noGrp="1"/>
          </p:cNvSpPr>
          <p:nvPr>
            <p:ph type="title"/>
          </p:nvPr>
        </p:nvSpPr>
        <p:spPr/>
        <p:txBody>
          <a:bodyPr/>
          <a:lstStyle/>
          <a:p>
            <a:r>
              <a:rPr lang="en-US" dirty="0" smtClean="0"/>
              <a:t>National Center on Intensive Intervention</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a:xfrm>
            <a:off x="687388" y="228600"/>
            <a:ext cx="8224837" cy="5345113"/>
          </a:xfrm>
        </p:spPr>
        <p:txBody>
          <a:bodyPr/>
          <a:lstStyle/>
          <a:p>
            <a:pPr eaLnBrk="1" hangingPunct="1"/>
            <a:endParaRPr lang="en-US" dirty="0" smtClean="0">
              <a:ea typeface="ＭＳ Ｐゴシック" charset="-128"/>
            </a:endParaRPr>
          </a:p>
          <a:p>
            <a:pPr eaLnBrk="1" hangingPunct="1"/>
            <a:endParaRPr lang="en-US" dirty="0" smtClean="0">
              <a:ea typeface="ＭＳ Ｐゴシック" charset="-128"/>
            </a:endParaRPr>
          </a:p>
          <a:p>
            <a:pPr eaLnBrk="1" hangingPunct="1"/>
            <a:endParaRPr lang="en-US" dirty="0">
              <a:ea typeface="ＭＳ Ｐゴシック" charset="-128"/>
            </a:endParaRPr>
          </a:p>
          <a:p>
            <a:pPr eaLnBrk="1" hangingPunct="1"/>
            <a:endParaRPr lang="en-US" dirty="0" smtClean="0">
              <a:ea typeface="ＭＳ Ｐゴシック" charset="-128"/>
            </a:endParaRPr>
          </a:p>
          <a:p>
            <a:pPr eaLnBrk="1" hangingPunct="1"/>
            <a:endParaRPr lang="en-US" dirty="0">
              <a:ea typeface="ＭＳ Ｐゴシック" charset="-128"/>
            </a:endParaRPr>
          </a:p>
          <a:p>
            <a:pPr eaLnBrk="1" hangingPunct="1"/>
            <a:r>
              <a:rPr lang="en-US" dirty="0" smtClean="0">
                <a:ea typeface="ＭＳ Ｐゴシック" charset="-128"/>
              </a:rPr>
              <a:t>National Center on Intensive Intervention (NCII)</a:t>
            </a:r>
          </a:p>
          <a:p>
            <a:pPr eaLnBrk="1" hangingPunct="1"/>
            <a:r>
              <a:rPr lang="en-US" dirty="0" smtClean="0">
                <a:ea typeface="ＭＳ Ｐゴシック" charset="-128"/>
              </a:rPr>
              <a:t>E-Mail: NCII@air.org</a:t>
            </a:r>
          </a:p>
          <a:p>
            <a:pPr eaLnBrk="1" hangingPunct="1"/>
            <a:endParaRPr lang="en-US" sz="1600" dirty="0" smtClean="0">
              <a:ea typeface="ＭＳ Ｐゴシック" charset="-128"/>
            </a:endParaRPr>
          </a:p>
          <a:p>
            <a:pPr eaLnBrk="1" hangingPunct="1"/>
            <a:r>
              <a:rPr lang="en-US" dirty="0" smtClean="0">
                <a:latin typeface="Arial" charset="0"/>
                <a:ea typeface="ＭＳ Ｐゴシック" pitchFamily="34" charset="-128"/>
                <a:cs typeface="Arial" charset="0"/>
              </a:rPr>
              <a:t>1050 Thomas Jefferson Street, NW</a:t>
            </a:r>
          </a:p>
          <a:p>
            <a:pPr eaLnBrk="1" hangingPunct="1"/>
            <a:r>
              <a:rPr lang="en-US" dirty="0" smtClean="0">
                <a:latin typeface="Arial" charset="0"/>
                <a:ea typeface="ＭＳ Ｐゴシック" pitchFamily="34" charset="-128"/>
                <a:cs typeface="Arial" charset="0"/>
              </a:rPr>
              <a:t>Washington, DC 20007- 3835</a:t>
            </a:r>
          </a:p>
          <a:p>
            <a:pPr eaLnBrk="1" hangingPunct="1"/>
            <a:r>
              <a:rPr lang="en-US" dirty="0" smtClean="0">
                <a:ea typeface="ＭＳ Ｐゴシック" charset="-128"/>
              </a:rPr>
              <a:t>Website: www.intensiveintervention.org</a:t>
            </a:r>
          </a:p>
          <a:p>
            <a:pPr eaLnBrk="1" hangingPunct="1"/>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While permission to redistribute this webinar is not necessary, the citation should be: National Center on Intensive Intervention. (2013). </a:t>
            </a:r>
            <a:r>
              <a:rPr lang="en-US" i="1" dirty="0"/>
              <a:t>Bringing Families to the Table: Family Engagement for Struggling Students</a:t>
            </a:r>
            <a:r>
              <a:rPr lang="en-US" dirty="0" smtClean="0"/>
              <a:t>. </a:t>
            </a:r>
            <a:r>
              <a:rPr lang="en-US" dirty="0"/>
              <a:t>Washington, DC: U.S. Department of Education, Office of Special Education Programs, National Center on Intensive Intervention</a:t>
            </a:r>
          </a:p>
          <a:p>
            <a:endParaRPr lang="en-US" dirty="0"/>
          </a:p>
        </p:txBody>
      </p:sp>
    </p:spTree>
    <p:extLst>
      <p:ext uri="{BB962C8B-B14F-4D97-AF65-F5344CB8AC3E}">
        <p14:creationId xmlns:p14="http://schemas.microsoft.com/office/powerpoint/2010/main" val="3637096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DBB3109-6B36-4C42-ABE5-993D6B0A452A}" type="slidenum">
              <a:rPr lang="en-US" smtClean="0"/>
              <a:pPr/>
              <a:t>7</a:t>
            </a:fld>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0"/>
          <a:stretch/>
        </p:blipFill>
        <p:spPr bwMode="auto">
          <a:xfrm>
            <a:off x="26276" y="584656"/>
            <a:ext cx="9117723" cy="231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38" y="2895600"/>
            <a:ext cx="7696200" cy="250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4929" y="5552841"/>
            <a:ext cx="6553200" cy="307777"/>
          </a:xfrm>
          <a:prstGeom prst="rect">
            <a:avLst/>
          </a:prstGeom>
          <a:noFill/>
        </p:spPr>
        <p:txBody>
          <a:bodyPr wrap="square" rtlCol="0">
            <a:spAutoFit/>
          </a:bodyPr>
          <a:lstStyle/>
          <a:p>
            <a:r>
              <a:rPr lang="en-US" sz="1400" dirty="0" smtClean="0"/>
              <a:t>Source: National Center for Education Statistics, 2011. </a:t>
            </a:r>
            <a:endParaRPr lang="en-US" sz="1400" dirty="0"/>
          </a:p>
        </p:txBody>
      </p:sp>
    </p:spTree>
    <p:extLst>
      <p:ext uri="{BB962C8B-B14F-4D97-AF65-F5344CB8AC3E}">
        <p14:creationId xmlns:p14="http://schemas.microsoft.com/office/powerpoint/2010/main" val="292863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lvl="2" indent="0">
              <a:buNone/>
            </a:pPr>
            <a:r>
              <a:rPr lang="en-US" sz="2400" dirty="0"/>
              <a:t>to build district and school capacity to support implementation of data-based individualization in reading, mathematics, and behavior for students with severe and persistent learning and behavioral needs.</a:t>
            </a:r>
            <a:endParaRPr lang="en-US" sz="2400" dirty="0" smtClean="0">
              <a:latin typeface="+mn-lt"/>
            </a:endParaRPr>
          </a:p>
        </p:txBody>
      </p:sp>
      <p:sp>
        <p:nvSpPr>
          <p:cNvPr id="4" name="Title 3"/>
          <p:cNvSpPr>
            <a:spLocks noGrp="1"/>
          </p:cNvSpPr>
          <p:nvPr>
            <p:ph type="title"/>
          </p:nvPr>
        </p:nvSpPr>
        <p:spPr/>
        <p:txBody>
          <a:bodyPr/>
          <a:lstStyle/>
          <a:p>
            <a:r>
              <a:rPr lang="en-US" dirty="0" smtClean="0"/>
              <a:t>Our Mission…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2355771"/>
            <a:ext cx="8229600" cy="2123658"/>
          </a:xfrm>
        </p:spPr>
        <p:txBody>
          <a:bodyPr/>
          <a:lstStyle/>
          <a:p>
            <a:r>
              <a:rPr lang="en-US" dirty="0" smtClean="0"/>
              <a:t>The Value of Family Engagement for Students with Intensive Needs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0641438"/>
      </p:ext>
    </p:extLst>
  </p:cSld>
  <p:clrMapOvr>
    <a:masterClrMapping/>
  </p:clrMapOvr>
</p:sld>
</file>

<file path=ppt/theme/theme1.xml><?xml version="1.0" encoding="utf-8"?>
<a:theme xmlns:a="http://schemas.openxmlformats.org/drawingml/2006/main" name="2012_NCII_PowerPoint_Template_FINAL_Logo">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2012 NCII slides">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2012_NCII_PowerPoint_Template_FINAL_Logo">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2012 NCII Divider Slide">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Blank">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2012 NCII Contact Info">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2 NCII Divider Slide">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2 NCII slides">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12 NCII Contact Info">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274D0E453DA444BDEE5CB35E633B8F" ma:contentTypeVersion="0" ma:contentTypeDescription="Create a new document." ma:contentTypeScope="" ma:versionID="217d213fef8b0163cd29fd79576869c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78B86A-FD39-414C-98BA-4763C3B011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6763312-DADE-4C80-B39D-96FFF3096E41}">
  <ds:schemaRefs>
    <ds:schemaRef ds:uri="http://schemas.openxmlformats.org/package/2006/metadata/core-properties"/>
    <ds:schemaRef ds:uri="http://purl.org/dc/dcmitype/"/>
    <ds:schemaRef ds:uri="http://purl.org/dc/elements/1.1/"/>
    <ds:schemaRef ds:uri="http://schemas.microsoft.com/office/2006/documentManagement/types"/>
    <ds:schemaRef ds:uri="http://www.w3.org/XML/1998/namespace"/>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F09652C8-D67B-4FF3-B7BB-E3551F138D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2012_NCII_PowerPoint_Template_FINAL_Logo</Template>
  <TotalTime>2705</TotalTime>
  <Words>4438</Words>
  <Application>Microsoft Office PowerPoint</Application>
  <PresentationFormat>On-screen Show (4:3)</PresentationFormat>
  <Paragraphs>754</Paragraphs>
  <Slides>66</Slides>
  <Notes>62</Notes>
  <HiddenSlides>0</HiddenSlides>
  <MMClips>0</MMClips>
  <ScaleCrop>false</ScaleCrop>
  <HeadingPairs>
    <vt:vector size="4" baseType="variant">
      <vt:variant>
        <vt:lpstr>Theme</vt:lpstr>
      </vt:variant>
      <vt:variant>
        <vt:i4>20</vt:i4>
      </vt:variant>
      <vt:variant>
        <vt:lpstr>Slide Titles</vt:lpstr>
      </vt:variant>
      <vt:variant>
        <vt:i4>66</vt:i4>
      </vt:variant>
    </vt:vector>
  </HeadingPairs>
  <TitlesOfParts>
    <vt:vector size="86" baseType="lpstr">
      <vt:lpstr>2012_NCII_PowerPoint_Template_FINAL_Logo</vt:lpstr>
      <vt:lpstr>2012 NCII Divider Slide</vt:lpstr>
      <vt:lpstr>2012 NCII slides</vt:lpstr>
      <vt:lpstr>Blank</vt:lpstr>
      <vt:lpstr>2012 NCII Contact Info</vt:lpstr>
      <vt:lpstr>Basic</vt:lpstr>
      <vt:lpstr>Title</vt:lpstr>
      <vt:lpstr>Divider Master</vt:lpstr>
      <vt:lpstr>Contact</vt:lpstr>
      <vt:lpstr>Org Chart</vt:lpstr>
      <vt:lpstr>1_2012 NCII slides</vt:lpstr>
      <vt:lpstr>1_2012_NCII_PowerPoint_Template_FINAL_Logo</vt:lpstr>
      <vt:lpstr>1_2012 NCII Divider Slide</vt:lpstr>
      <vt:lpstr>1_Blank</vt:lpstr>
      <vt:lpstr>1_2012 NCII Contact Info</vt:lpstr>
      <vt:lpstr>1_Basic</vt:lpstr>
      <vt:lpstr>1_Title</vt:lpstr>
      <vt:lpstr>1_Divider Master</vt:lpstr>
      <vt:lpstr>1_Contact</vt:lpstr>
      <vt:lpstr>1_Org Chart</vt:lpstr>
      <vt:lpstr>      Welcome to the National Center on Intensive Intervention webinar!  </vt:lpstr>
      <vt:lpstr>Bringing Families to the Table: Family Engagement for Struggling Students</vt:lpstr>
      <vt:lpstr>In today’s webinar…</vt:lpstr>
      <vt:lpstr>Meet our Panelists</vt:lpstr>
      <vt:lpstr>Introduction to NCII and the Value of Family Engagement</vt:lpstr>
      <vt:lpstr>PowerPoint Presentation</vt:lpstr>
      <vt:lpstr>PowerPoint Presentation</vt:lpstr>
      <vt:lpstr>Our Mission…</vt:lpstr>
      <vt:lpstr>The Value of Family Engagement for Students with Intensive Needs</vt:lpstr>
      <vt:lpstr>Lessons Learned from our Knowledge Development Sites</vt:lpstr>
      <vt:lpstr>Parent Involvement in Grand Haven Area Public Schools</vt:lpstr>
      <vt:lpstr>Parent Involvement in MTSS</vt:lpstr>
      <vt:lpstr>Parent Involvement in 5/6 Building</vt:lpstr>
      <vt:lpstr>Parent Involvement in 7/8 Building</vt:lpstr>
      <vt:lpstr>Our District Commitment to Including Parents and Community</vt:lpstr>
      <vt:lpstr>Taking MTSS to the Community</vt:lpstr>
      <vt:lpstr>Families with the Greatest Need</vt:lpstr>
      <vt:lpstr>Who We Are And What We Do</vt:lpstr>
      <vt:lpstr>An Evidence Based Model – Standards of Practice</vt:lpstr>
      <vt:lpstr>PowerPoint Presentation</vt:lpstr>
      <vt:lpstr>PowerPoint Presentation</vt:lpstr>
      <vt:lpstr>PowerPoint Presentation</vt:lpstr>
      <vt:lpstr>Epstein’s Six Types of Parent Involvement</vt:lpstr>
      <vt:lpstr>PTA Family Involvement Standards</vt:lpstr>
      <vt:lpstr>PTA Family Involvement Standards</vt:lpstr>
      <vt:lpstr>PTA Family Involvement Standards</vt:lpstr>
      <vt:lpstr> Parent Mentoring</vt:lpstr>
      <vt:lpstr>Asset Mapping</vt:lpstr>
      <vt:lpstr>“Asset-based Community Development” – Stakeholder Meetings</vt:lpstr>
      <vt:lpstr>Implementing a Statewide System to Serve Michigan Families</vt:lpstr>
      <vt:lpstr>Parent Mentors</vt:lpstr>
      <vt:lpstr>Collaboration</vt:lpstr>
      <vt:lpstr>State Level Collaboration -  Mandated Activities Projects (MAPs) </vt:lpstr>
      <vt:lpstr>Michigan Department of Education State Performance Plan</vt:lpstr>
      <vt:lpstr>PowerPoint Presentation</vt:lpstr>
      <vt:lpstr>PowerPoint Presentation</vt:lpstr>
      <vt:lpstr>Working Together to Help Families</vt:lpstr>
      <vt:lpstr>I5 Family Involvement Implementing Intensive Interventions  with the Intentional Involvement  of Parents, Families &amp; Communities</vt:lpstr>
      <vt:lpstr>Your takeaways:</vt:lpstr>
      <vt:lpstr>PowerPoint Presentation</vt:lpstr>
      <vt:lpstr>PowerPoint Presentation</vt:lpstr>
      <vt:lpstr>Six Types of Parent Involvement</vt:lpstr>
      <vt:lpstr>Parent Involvement &amp; Multi-Tiered Interventions</vt:lpstr>
      <vt:lpstr>Examples of Effective Strategies </vt:lpstr>
      <vt:lpstr>Type 1: Parenting  Help all families establish home environments to support children as students.</vt:lpstr>
      <vt:lpstr>Type 2:  Communicating  Effective forms of 2-way communications about school programs and children's progress. </vt:lpstr>
      <vt:lpstr>Type 3:  Parents as Resources  Recruit and organize parent help and support.</vt:lpstr>
      <vt:lpstr>Type 4: Learning at Home</vt:lpstr>
      <vt:lpstr>Learning at Home (cont’d.)</vt:lpstr>
      <vt:lpstr>Learning at Home (cont’d.)</vt:lpstr>
      <vt:lpstr>Learning at Home (cont’d.)</vt:lpstr>
      <vt:lpstr>Type 5: Decision-Making  Include parents in school decisions, developing parent leaders and representatives. </vt:lpstr>
      <vt:lpstr>Type 5:  Decision-making</vt:lpstr>
      <vt:lpstr>Type 6:  Collaborating with Community </vt:lpstr>
      <vt:lpstr>Collaborating with the Community (cont’d.)</vt:lpstr>
      <vt:lpstr>RTI &amp; Types of Parent Involvement</vt:lpstr>
      <vt:lpstr>The I5 Planning Process</vt:lpstr>
      <vt:lpstr>PowerPoint Presentation</vt:lpstr>
      <vt:lpstr>About Parent Centers</vt:lpstr>
      <vt:lpstr>Resources</vt:lpstr>
      <vt:lpstr>Questions and Discussion</vt:lpstr>
      <vt:lpstr>Please complete our survey</vt:lpstr>
      <vt:lpstr>References</vt:lpstr>
      <vt:lpstr>National Center on Intensive Intervention</vt:lpstr>
      <vt:lpstr>PowerPoint Presentation</vt:lpstr>
      <vt:lpstr>PowerPoint Presentation</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atuchman</dc:creator>
  <cp:lastModifiedBy>Peterson, Amy</cp:lastModifiedBy>
  <cp:revision>121</cp:revision>
  <cp:lastPrinted>2013-10-23T17:09:21Z</cp:lastPrinted>
  <dcterms:created xsi:type="dcterms:W3CDTF">2012-11-21T17:51:42Z</dcterms:created>
  <dcterms:modified xsi:type="dcterms:W3CDTF">2014-04-01T13:32:35Z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0x0101001C274D0E453DA444BDEE5CB35E633B8F</vt:lpwstr>
  </property>
</Properties>
</file>