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5.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4"/>
    <p:sldMasterId id="2147483674" r:id="rId5"/>
    <p:sldMasterId id="2147484042" r:id="rId6"/>
    <p:sldMasterId id="2147484319" r:id="rId7"/>
    <p:sldMasterId id="2147484332" r:id="rId8"/>
    <p:sldMasterId id="2147484349" r:id="rId9"/>
  </p:sldMasterIdLst>
  <p:notesMasterIdLst>
    <p:notesMasterId r:id="rId52"/>
  </p:notesMasterIdLst>
  <p:handoutMasterIdLst>
    <p:handoutMasterId r:id="rId53"/>
  </p:handoutMasterIdLst>
  <p:sldIdLst>
    <p:sldId id="1810" r:id="rId10"/>
    <p:sldId id="1811" r:id="rId11"/>
    <p:sldId id="1812" r:id="rId12"/>
    <p:sldId id="1813" r:id="rId13"/>
    <p:sldId id="1815" r:id="rId14"/>
    <p:sldId id="1814" r:id="rId15"/>
    <p:sldId id="1817" r:id="rId16"/>
    <p:sldId id="1816" r:id="rId17"/>
    <p:sldId id="1818" r:id="rId18"/>
    <p:sldId id="1820" r:id="rId19"/>
    <p:sldId id="1846" r:id="rId20"/>
    <p:sldId id="1821" r:id="rId21"/>
    <p:sldId id="1848" r:id="rId22"/>
    <p:sldId id="1849" r:id="rId23"/>
    <p:sldId id="1822" r:id="rId24"/>
    <p:sldId id="1775" r:id="rId25"/>
    <p:sldId id="1861" r:id="rId26"/>
    <p:sldId id="1823" r:id="rId27"/>
    <p:sldId id="1854" r:id="rId28"/>
    <p:sldId id="1870" r:id="rId29"/>
    <p:sldId id="1867" r:id="rId30"/>
    <p:sldId id="1836" r:id="rId31"/>
    <p:sldId id="1837" r:id="rId32"/>
    <p:sldId id="1859" r:id="rId33"/>
    <p:sldId id="1825" r:id="rId34"/>
    <p:sldId id="1832" r:id="rId35"/>
    <p:sldId id="1852" r:id="rId36"/>
    <p:sldId id="1839" r:id="rId37"/>
    <p:sldId id="1838" r:id="rId38"/>
    <p:sldId id="1797" r:id="rId39"/>
    <p:sldId id="1850" r:id="rId40"/>
    <p:sldId id="1851" r:id="rId41"/>
    <p:sldId id="1845" r:id="rId42"/>
    <p:sldId id="1841" r:id="rId43"/>
    <p:sldId id="1863" r:id="rId44"/>
    <p:sldId id="1864" r:id="rId45"/>
    <p:sldId id="1865" r:id="rId46"/>
    <p:sldId id="1866" r:id="rId47"/>
    <p:sldId id="1862" r:id="rId48"/>
    <p:sldId id="503" r:id="rId49"/>
    <p:sldId id="1869" r:id="rId50"/>
    <p:sldId id="505" r:id="rId51"/>
  </p:sldIdLst>
  <p:sldSz cx="12192000" cy="6858000"/>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Tessie" initials="BT" lastIdx="2" clrIdx="0"/>
  <p:cmAuthor id="2" name="Rebecca Zumeta Edmonds" initials="RZE" lastIdx="28" clrIdx="1"/>
  <p:cmAuthor id="3" name="Jackson, Stephanie" initials="JS" lastIdx="5" clrIdx="2"/>
  <p:cmAuthor id="4" name="Pentimonti, Jill" initials="PJ" lastIdx="3" clrIdx="3"/>
  <p:cmAuthor id="5" name="Casasanto-Ferro, Julia" initials="JCF" lastIdx="12" clrIdx="4"/>
  <p:cmAuthor id="6" name="Sarah Arden" initials="SVA [3]" lastIdx="1" clrIdx="5"/>
  <p:cmAuthor id="7" name="Sarah Arden" initials="SVA [9]" lastIdx="1" clrIdx="6"/>
  <p:cmAuthor id="8" name="Chan, Gail" initials="CG" lastIdx="7" clrIdx="7"/>
  <p:cmAuthor id="9" name="Sarah Arden" initials="SVA [7]" lastIdx="1" clrIdx="8"/>
  <p:cmAuthor id="10" name="Sarah Arden" initials="SVA [10]" lastIdx="1" clrIdx="9"/>
  <p:cmAuthor id="11" name="Sarah Arden" initials="SVA" lastIdx="2" clrIdx="10"/>
  <p:cmAuthor id="12" name="Laura Berry Kuchle" initials="LBK" lastIdx="4" clrIdx="11"/>
  <p:cmAuthor id="13" name="Peterson, Amy" initials="PA" lastIdx="1" clrIdx="12">
    <p:extLst>
      <p:ext uri="{19B8F6BF-5375-455C-9EA6-DF929625EA0E}">
        <p15:presenceInfo xmlns:p15="http://schemas.microsoft.com/office/powerpoint/2012/main" userId="S-1-5-21-1472932569-214068005-926709054-42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3"/>
    <a:srgbClr val="FF8B25"/>
    <a:srgbClr val="2E4488"/>
    <a:srgbClr val="000000"/>
    <a:srgbClr val="FFC425"/>
    <a:srgbClr val="008080"/>
    <a:srgbClr val="E1E1E1"/>
    <a:srgbClr val="4E612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3BD97-8343-42C4-A58D-83CDCA4020E8}" v="22" dt="2020-06-30T20:13:28.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1" autoAdjust="0"/>
    <p:restoredTop sz="92285" autoAdjust="0"/>
  </p:normalViewPr>
  <p:slideViewPr>
    <p:cSldViewPr snapToGrid="0">
      <p:cViewPr varScale="1">
        <p:scale>
          <a:sx n="64" d="100"/>
          <a:sy n="64" d="100"/>
        </p:scale>
        <p:origin x="90" y="456"/>
      </p:cViewPr>
      <p:guideLst>
        <p:guide orient="horz"/>
        <p:guide/>
      </p:guideLst>
    </p:cSldViewPr>
  </p:slideViewPr>
  <p:outlineViewPr>
    <p:cViewPr>
      <p:scale>
        <a:sx n="33" d="100"/>
        <a:sy n="33" d="100"/>
      </p:scale>
      <p:origin x="0" y="-34124"/>
    </p:cViewPr>
  </p:outlineViewPr>
  <p:notesTextViewPr>
    <p:cViewPr>
      <p:scale>
        <a:sx n="1" d="1"/>
        <a:sy n="1" d="1"/>
      </p:scale>
      <p:origin x="0" y="0"/>
    </p:cViewPr>
  </p:notesTextViewPr>
  <p:notesViewPr>
    <p:cSldViewPr snapToGrid="0">
      <p:cViewPr varScale="1">
        <p:scale>
          <a:sx n="66" d="100"/>
          <a:sy n="66"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64C45-3279-4FCE-B77B-72EC84957A38}" type="doc">
      <dgm:prSet loTypeId="urn:microsoft.com/office/officeart/2005/8/layout/process3" loCatId="process" qsTypeId="urn:microsoft.com/office/officeart/2005/8/quickstyle/simple1" qsCatId="simple" csTypeId="urn:microsoft.com/office/officeart/2005/8/colors/accent1_2" csCatId="accent1" phldr="1"/>
      <dgm:spPr/>
    </dgm:pt>
    <dgm:pt modelId="{BA7F0855-9ABE-4EC7-B6EC-CDC397CCE88F}">
      <dgm:prSet phldrT="[Text]" custT="1"/>
      <dgm:spPr/>
      <dgm:t>
        <a:bodyPr/>
        <a:lstStyle/>
        <a:p>
          <a:r>
            <a:rPr lang="en-US" sz="3200" b="1" dirty="0"/>
            <a:t>Infrastructure-Level Access</a:t>
          </a:r>
        </a:p>
      </dgm:t>
    </dgm:pt>
    <dgm:pt modelId="{EB8657F0-A4C4-406A-8CCC-5DAFB9E80938}" type="parTrans" cxnId="{3EB5CC07-10DD-40C1-B2F4-34D364B7956D}">
      <dgm:prSet/>
      <dgm:spPr/>
      <dgm:t>
        <a:bodyPr/>
        <a:lstStyle/>
        <a:p>
          <a:endParaRPr lang="en-US"/>
        </a:p>
      </dgm:t>
    </dgm:pt>
    <dgm:pt modelId="{0063C425-AA8B-411D-AE39-BF0CD4844E85}" type="sibTrans" cxnId="{3EB5CC07-10DD-40C1-B2F4-34D364B7956D}">
      <dgm:prSet/>
      <dgm:spPr/>
      <dgm:t>
        <a:bodyPr/>
        <a:lstStyle/>
        <a:p>
          <a:endParaRPr lang="en-US"/>
        </a:p>
      </dgm:t>
    </dgm:pt>
    <dgm:pt modelId="{298E4C2E-7938-48C5-8E7B-08ED43EE7FB6}">
      <dgm:prSet phldrT="[Text]" custT="1"/>
      <dgm:spPr/>
      <dgm:t>
        <a:bodyPr/>
        <a:lstStyle/>
        <a:p>
          <a:r>
            <a:rPr lang="en-US" sz="3200" b="1" dirty="0"/>
            <a:t>Student-Level Access</a:t>
          </a:r>
        </a:p>
      </dgm:t>
    </dgm:pt>
    <dgm:pt modelId="{6449565A-57F7-4F31-A053-9B7B6F452564}" type="parTrans" cxnId="{D8F8F88E-5BE3-4804-82FE-E85C5C8E7F8D}">
      <dgm:prSet/>
      <dgm:spPr/>
      <dgm:t>
        <a:bodyPr/>
        <a:lstStyle/>
        <a:p>
          <a:endParaRPr lang="en-US"/>
        </a:p>
      </dgm:t>
    </dgm:pt>
    <dgm:pt modelId="{FACA0928-6B9D-49E7-B790-172000DBBEC2}" type="sibTrans" cxnId="{D8F8F88E-5BE3-4804-82FE-E85C5C8E7F8D}">
      <dgm:prSet/>
      <dgm:spPr/>
      <dgm:t>
        <a:bodyPr/>
        <a:lstStyle/>
        <a:p>
          <a:endParaRPr lang="en-US"/>
        </a:p>
      </dgm:t>
    </dgm:pt>
    <dgm:pt modelId="{3FA37301-6D67-4B53-AF6E-287B718EDAD4}">
      <dgm:prSet phldrT="[Text]"/>
      <dgm:spPr/>
      <dgm:t>
        <a:bodyPr/>
        <a:lstStyle/>
        <a:p>
          <a:r>
            <a:rPr lang="en-US" dirty="0"/>
            <a:t>Hardware (e.g., computer, laptop, other devices)</a:t>
          </a:r>
        </a:p>
      </dgm:t>
    </dgm:pt>
    <dgm:pt modelId="{8DB94C69-615C-40D8-B37E-05E3695D3E63}" type="parTrans" cxnId="{2482972A-236E-4AA8-934B-429B4CC292E3}">
      <dgm:prSet/>
      <dgm:spPr/>
      <dgm:t>
        <a:bodyPr/>
        <a:lstStyle/>
        <a:p>
          <a:endParaRPr lang="en-US"/>
        </a:p>
      </dgm:t>
    </dgm:pt>
    <dgm:pt modelId="{69C68E7B-7450-4F1C-82EC-2BBA5A1AA2FC}" type="sibTrans" cxnId="{2482972A-236E-4AA8-934B-429B4CC292E3}">
      <dgm:prSet/>
      <dgm:spPr/>
      <dgm:t>
        <a:bodyPr/>
        <a:lstStyle/>
        <a:p>
          <a:endParaRPr lang="en-US"/>
        </a:p>
      </dgm:t>
    </dgm:pt>
    <dgm:pt modelId="{9C2CC066-5ACD-49D0-82E0-22E0DC5525B3}">
      <dgm:prSet phldrT="[Text]"/>
      <dgm:spPr/>
      <dgm:t>
        <a:bodyPr/>
        <a:lstStyle/>
        <a:p>
          <a:r>
            <a:rPr lang="en-US" dirty="0"/>
            <a:t>Mobile device compatibility</a:t>
          </a:r>
        </a:p>
      </dgm:t>
    </dgm:pt>
    <dgm:pt modelId="{7BC7FB17-2C68-401D-8F58-42852A58A859}" type="parTrans" cxnId="{54A10FB4-ED92-4424-83F3-0ABC253B3AFA}">
      <dgm:prSet/>
      <dgm:spPr/>
      <dgm:t>
        <a:bodyPr/>
        <a:lstStyle/>
        <a:p>
          <a:endParaRPr lang="en-US"/>
        </a:p>
      </dgm:t>
    </dgm:pt>
    <dgm:pt modelId="{F3ADDF1D-A383-400D-8A8A-39CA10E0FCF7}" type="sibTrans" cxnId="{54A10FB4-ED92-4424-83F3-0ABC253B3AFA}">
      <dgm:prSet/>
      <dgm:spPr/>
      <dgm:t>
        <a:bodyPr/>
        <a:lstStyle/>
        <a:p>
          <a:endParaRPr lang="en-US"/>
        </a:p>
      </dgm:t>
    </dgm:pt>
    <dgm:pt modelId="{DA9B1F79-5532-4152-965F-EE42113BEE39}">
      <dgm:prSet phldrT="[Text]"/>
      <dgm:spPr/>
      <dgm:t>
        <a:bodyPr/>
        <a:lstStyle/>
        <a:p>
          <a:r>
            <a:rPr lang="en-US" dirty="0"/>
            <a:t>Software (e.g., learning management systems, videoconferencing)</a:t>
          </a:r>
        </a:p>
      </dgm:t>
    </dgm:pt>
    <dgm:pt modelId="{AC7F696C-84ED-4F8B-A025-6F9011A62083}" type="parTrans" cxnId="{B11225FA-5C86-460F-890B-A4765C340A50}">
      <dgm:prSet/>
      <dgm:spPr/>
      <dgm:t>
        <a:bodyPr/>
        <a:lstStyle/>
        <a:p>
          <a:endParaRPr lang="en-US"/>
        </a:p>
      </dgm:t>
    </dgm:pt>
    <dgm:pt modelId="{8855A8ED-5F34-4CB8-B790-64ACC440ACF4}" type="sibTrans" cxnId="{B11225FA-5C86-460F-890B-A4765C340A50}">
      <dgm:prSet/>
      <dgm:spPr/>
      <dgm:t>
        <a:bodyPr/>
        <a:lstStyle/>
        <a:p>
          <a:endParaRPr lang="en-US"/>
        </a:p>
      </dgm:t>
    </dgm:pt>
    <dgm:pt modelId="{247E2F46-3384-406E-99F2-8958447AD146}">
      <dgm:prSet phldrT="[Text]"/>
      <dgm:spPr/>
      <dgm:t>
        <a:bodyPr/>
        <a:lstStyle/>
        <a:p>
          <a:r>
            <a:rPr lang="en-US" dirty="0"/>
            <a:t>High-speed internet and/or Wi-Fi</a:t>
          </a:r>
        </a:p>
      </dgm:t>
    </dgm:pt>
    <dgm:pt modelId="{9DD30873-85B4-4FE6-BB72-CA09E9C216FF}" type="parTrans" cxnId="{0BDC3652-807D-4BEF-84F8-76D3D70CDD36}">
      <dgm:prSet/>
      <dgm:spPr/>
      <dgm:t>
        <a:bodyPr/>
        <a:lstStyle/>
        <a:p>
          <a:endParaRPr lang="en-US"/>
        </a:p>
      </dgm:t>
    </dgm:pt>
    <dgm:pt modelId="{CB598039-931A-4A4B-9547-C1B07062D5A0}" type="sibTrans" cxnId="{0BDC3652-807D-4BEF-84F8-76D3D70CDD36}">
      <dgm:prSet/>
      <dgm:spPr/>
      <dgm:t>
        <a:bodyPr/>
        <a:lstStyle/>
        <a:p>
          <a:endParaRPr lang="en-US"/>
        </a:p>
      </dgm:t>
    </dgm:pt>
    <dgm:pt modelId="{2D98B7CD-790B-448B-AE2D-1A003B4A85DA}">
      <dgm:prSet phldrT="[Text]"/>
      <dgm:spPr/>
      <dgm:t>
        <a:bodyPr/>
        <a:lstStyle/>
        <a:p>
          <a:r>
            <a:rPr lang="en-US" dirty="0"/>
            <a:t>Cognitive and executive functioning (e.g., processing, reasoning, working memory)</a:t>
          </a:r>
        </a:p>
      </dgm:t>
    </dgm:pt>
    <dgm:pt modelId="{54AC79AA-7F7A-4D27-86DD-07A1310BEFC8}" type="parTrans" cxnId="{42C65AE4-91D6-4D1F-A71E-633E8957DD8F}">
      <dgm:prSet/>
      <dgm:spPr/>
      <dgm:t>
        <a:bodyPr/>
        <a:lstStyle/>
        <a:p>
          <a:endParaRPr lang="en-US"/>
        </a:p>
      </dgm:t>
    </dgm:pt>
    <dgm:pt modelId="{E3C7EE2A-7C22-400F-B92D-1C1A3ADE0D42}" type="sibTrans" cxnId="{42C65AE4-91D6-4D1F-A71E-633E8957DD8F}">
      <dgm:prSet/>
      <dgm:spPr/>
      <dgm:t>
        <a:bodyPr/>
        <a:lstStyle/>
        <a:p>
          <a:endParaRPr lang="en-US"/>
        </a:p>
      </dgm:t>
    </dgm:pt>
    <dgm:pt modelId="{EDE308A5-E0C1-4D64-8AA1-4EB0631713FA}">
      <dgm:prSet phldrT="[Text]"/>
      <dgm:spPr/>
      <dgm:t>
        <a:bodyPr/>
        <a:lstStyle/>
        <a:p>
          <a:r>
            <a:rPr lang="en-US" dirty="0"/>
            <a:t>Physical or sensory concerns (e.g., visual, hearing, mobility)</a:t>
          </a:r>
        </a:p>
      </dgm:t>
    </dgm:pt>
    <dgm:pt modelId="{646EE1F9-E9F8-4678-BA0C-C03BF39571D6}" type="parTrans" cxnId="{1DC4A833-3448-48FE-B416-6208A5ACD5F8}">
      <dgm:prSet/>
      <dgm:spPr/>
      <dgm:t>
        <a:bodyPr/>
        <a:lstStyle/>
        <a:p>
          <a:endParaRPr lang="en-US"/>
        </a:p>
      </dgm:t>
    </dgm:pt>
    <dgm:pt modelId="{07B8A053-39D8-4B18-BEA0-257ED52C5959}" type="sibTrans" cxnId="{1DC4A833-3448-48FE-B416-6208A5ACD5F8}">
      <dgm:prSet/>
      <dgm:spPr/>
      <dgm:t>
        <a:bodyPr/>
        <a:lstStyle/>
        <a:p>
          <a:endParaRPr lang="en-US"/>
        </a:p>
      </dgm:t>
    </dgm:pt>
    <dgm:pt modelId="{48F35A65-3214-4483-8875-69D95BADB03F}">
      <dgm:prSet phldrT="[Text]"/>
      <dgm:spPr/>
      <dgm:t>
        <a:bodyPr/>
        <a:lstStyle/>
        <a:p>
          <a:r>
            <a:rPr lang="en-US" dirty="0"/>
            <a:t>Reading ability</a:t>
          </a:r>
        </a:p>
      </dgm:t>
    </dgm:pt>
    <dgm:pt modelId="{8E0FC63B-1F7D-4F90-A3CB-194A711C708D}" type="parTrans" cxnId="{5F48B5FD-17DB-4303-B867-420C01131018}">
      <dgm:prSet/>
      <dgm:spPr/>
      <dgm:t>
        <a:bodyPr/>
        <a:lstStyle/>
        <a:p>
          <a:endParaRPr lang="en-US"/>
        </a:p>
      </dgm:t>
    </dgm:pt>
    <dgm:pt modelId="{FAC931D2-A07F-4E94-97A8-9C4554184449}" type="sibTrans" cxnId="{5F48B5FD-17DB-4303-B867-420C01131018}">
      <dgm:prSet/>
      <dgm:spPr/>
      <dgm:t>
        <a:bodyPr/>
        <a:lstStyle/>
        <a:p>
          <a:endParaRPr lang="en-US"/>
        </a:p>
      </dgm:t>
    </dgm:pt>
    <dgm:pt modelId="{615C3006-3376-4A08-B82D-65606F62D55A}">
      <dgm:prSet phldrT="[Text]"/>
      <dgm:spPr/>
      <dgm:t>
        <a:bodyPr/>
        <a:lstStyle/>
        <a:p>
          <a:r>
            <a:rPr lang="en-US" dirty="0"/>
            <a:t>Ability to use assistive technologies</a:t>
          </a:r>
        </a:p>
      </dgm:t>
    </dgm:pt>
    <dgm:pt modelId="{03BC9AED-197C-4D42-983F-7877E1018041}" type="parTrans" cxnId="{5536E70D-1C6A-497E-9468-126939BC9886}">
      <dgm:prSet/>
      <dgm:spPr/>
      <dgm:t>
        <a:bodyPr/>
        <a:lstStyle/>
        <a:p>
          <a:endParaRPr lang="en-US"/>
        </a:p>
      </dgm:t>
    </dgm:pt>
    <dgm:pt modelId="{1C13AAC9-C240-47D1-A6FD-BA53AB591568}" type="sibTrans" cxnId="{5536E70D-1C6A-497E-9468-126939BC9886}">
      <dgm:prSet/>
      <dgm:spPr/>
      <dgm:t>
        <a:bodyPr/>
        <a:lstStyle/>
        <a:p>
          <a:endParaRPr lang="en-US"/>
        </a:p>
      </dgm:t>
    </dgm:pt>
    <dgm:pt modelId="{10914B53-B68D-49C6-8423-423AFBEB1A1C}" type="pres">
      <dgm:prSet presAssocID="{CC064C45-3279-4FCE-B77B-72EC84957A38}" presName="linearFlow" presStyleCnt="0">
        <dgm:presLayoutVars>
          <dgm:dir/>
          <dgm:animLvl val="lvl"/>
          <dgm:resizeHandles val="exact"/>
        </dgm:presLayoutVars>
      </dgm:prSet>
      <dgm:spPr/>
    </dgm:pt>
    <dgm:pt modelId="{EA4BC1F5-85C7-441C-86BE-46BD74A39EDD}" type="pres">
      <dgm:prSet presAssocID="{BA7F0855-9ABE-4EC7-B6EC-CDC397CCE88F}" presName="composite" presStyleCnt="0"/>
      <dgm:spPr/>
    </dgm:pt>
    <dgm:pt modelId="{727922B9-CD5D-4F49-8527-89A210287F8D}" type="pres">
      <dgm:prSet presAssocID="{BA7F0855-9ABE-4EC7-B6EC-CDC397CCE88F}" presName="parTx" presStyleLbl="node1" presStyleIdx="0" presStyleCnt="2">
        <dgm:presLayoutVars>
          <dgm:chMax val="0"/>
          <dgm:chPref val="0"/>
          <dgm:bulletEnabled val="1"/>
        </dgm:presLayoutVars>
      </dgm:prSet>
      <dgm:spPr/>
    </dgm:pt>
    <dgm:pt modelId="{69E9F9A9-E8DF-45DF-8247-0D9E4D3B19CB}" type="pres">
      <dgm:prSet presAssocID="{BA7F0855-9ABE-4EC7-B6EC-CDC397CCE88F}" presName="parSh" presStyleLbl="node1" presStyleIdx="0" presStyleCnt="2"/>
      <dgm:spPr/>
    </dgm:pt>
    <dgm:pt modelId="{AC5DE238-5565-4511-9596-12E94D1119E8}" type="pres">
      <dgm:prSet presAssocID="{BA7F0855-9ABE-4EC7-B6EC-CDC397CCE88F}" presName="desTx" presStyleLbl="fgAcc1" presStyleIdx="0" presStyleCnt="2">
        <dgm:presLayoutVars>
          <dgm:bulletEnabled val="1"/>
        </dgm:presLayoutVars>
      </dgm:prSet>
      <dgm:spPr/>
    </dgm:pt>
    <dgm:pt modelId="{53297EC9-4C91-4CE5-A73A-12C58A1E002A}" type="pres">
      <dgm:prSet presAssocID="{0063C425-AA8B-411D-AE39-BF0CD4844E85}" presName="sibTrans" presStyleLbl="sibTrans2D1" presStyleIdx="0" presStyleCnt="1"/>
      <dgm:spPr/>
    </dgm:pt>
    <dgm:pt modelId="{F02E0E08-F81B-459E-9DBC-D4E74BD1D011}" type="pres">
      <dgm:prSet presAssocID="{0063C425-AA8B-411D-AE39-BF0CD4844E85}" presName="connTx" presStyleLbl="sibTrans2D1" presStyleIdx="0" presStyleCnt="1"/>
      <dgm:spPr/>
    </dgm:pt>
    <dgm:pt modelId="{DA55C8D1-4A32-4862-8A68-2AFC0E67F229}" type="pres">
      <dgm:prSet presAssocID="{298E4C2E-7938-48C5-8E7B-08ED43EE7FB6}" presName="composite" presStyleCnt="0"/>
      <dgm:spPr/>
    </dgm:pt>
    <dgm:pt modelId="{78B62555-3737-4593-8A60-B89DDFF2BF4C}" type="pres">
      <dgm:prSet presAssocID="{298E4C2E-7938-48C5-8E7B-08ED43EE7FB6}" presName="parTx" presStyleLbl="node1" presStyleIdx="0" presStyleCnt="2">
        <dgm:presLayoutVars>
          <dgm:chMax val="0"/>
          <dgm:chPref val="0"/>
          <dgm:bulletEnabled val="1"/>
        </dgm:presLayoutVars>
      </dgm:prSet>
      <dgm:spPr/>
    </dgm:pt>
    <dgm:pt modelId="{D631DD09-D1EE-4788-9E22-3FD1954A1F64}" type="pres">
      <dgm:prSet presAssocID="{298E4C2E-7938-48C5-8E7B-08ED43EE7FB6}" presName="parSh" presStyleLbl="node1" presStyleIdx="1" presStyleCnt="2"/>
      <dgm:spPr/>
    </dgm:pt>
    <dgm:pt modelId="{E61CDCEA-E37E-4CF8-BD29-643F33156A49}" type="pres">
      <dgm:prSet presAssocID="{298E4C2E-7938-48C5-8E7B-08ED43EE7FB6}" presName="desTx" presStyleLbl="fgAcc1" presStyleIdx="1" presStyleCnt="2">
        <dgm:presLayoutVars>
          <dgm:bulletEnabled val="1"/>
        </dgm:presLayoutVars>
      </dgm:prSet>
      <dgm:spPr/>
    </dgm:pt>
  </dgm:ptLst>
  <dgm:cxnLst>
    <dgm:cxn modelId="{3EB5CC07-10DD-40C1-B2F4-34D364B7956D}" srcId="{CC064C45-3279-4FCE-B77B-72EC84957A38}" destId="{BA7F0855-9ABE-4EC7-B6EC-CDC397CCE88F}" srcOrd="0" destOrd="0" parTransId="{EB8657F0-A4C4-406A-8CCC-5DAFB9E80938}" sibTransId="{0063C425-AA8B-411D-AE39-BF0CD4844E85}"/>
    <dgm:cxn modelId="{8570A50B-F54D-49BA-84EC-F51D08A4B13C}" type="presOf" srcId="{9C2CC066-5ACD-49D0-82E0-22E0DC5525B3}" destId="{AC5DE238-5565-4511-9596-12E94D1119E8}" srcOrd="0" destOrd="3" presId="urn:microsoft.com/office/officeart/2005/8/layout/process3"/>
    <dgm:cxn modelId="{5536E70D-1C6A-497E-9468-126939BC9886}" srcId="{298E4C2E-7938-48C5-8E7B-08ED43EE7FB6}" destId="{615C3006-3376-4A08-B82D-65606F62D55A}" srcOrd="3" destOrd="0" parTransId="{03BC9AED-197C-4D42-983F-7877E1018041}" sibTransId="{1C13AAC9-C240-47D1-A6FD-BA53AB591568}"/>
    <dgm:cxn modelId="{1E430519-BDAB-4247-A657-9530C3D1D9A9}" type="presOf" srcId="{298E4C2E-7938-48C5-8E7B-08ED43EE7FB6}" destId="{78B62555-3737-4593-8A60-B89DDFF2BF4C}" srcOrd="0" destOrd="0" presId="urn:microsoft.com/office/officeart/2005/8/layout/process3"/>
    <dgm:cxn modelId="{ACC50D21-722C-402A-A49D-2A48729A67E2}" type="presOf" srcId="{BA7F0855-9ABE-4EC7-B6EC-CDC397CCE88F}" destId="{69E9F9A9-E8DF-45DF-8247-0D9E4D3B19CB}" srcOrd="1" destOrd="0" presId="urn:microsoft.com/office/officeart/2005/8/layout/process3"/>
    <dgm:cxn modelId="{AF41EF21-A493-4147-AE90-24A1DED3087E}" type="presOf" srcId="{615C3006-3376-4A08-B82D-65606F62D55A}" destId="{E61CDCEA-E37E-4CF8-BD29-643F33156A49}" srcOrd="0" destOrd="3" presId="urn:microsoft.com/office/officeart/2005/8/layout/process3"/>
    <dgm:cxn modelId="{28331725-754E-435E-A026-0DC38C26553B}" type="presOf" srcId="{298E4C2E-7938-48C5-8E7B-08ED43EE7FB6}" destId="{D631DD09-D1EE-4788-9E22-3FD1954A1F64}" srcOrd="1" destOrd="0" presId="urn:microsoft.com/office/officeart/2005/8/layout/process3"/>
    <dgm:cxn modelId="{2482972A-236E-4AA8-934B-429B4CC292E3}" srcId="{BA7F0855-9ABE-4EC7-B6EC-CDC397CCE88F}" destId="{3FA37301-6D67-4B53-AF6E-287B718EDAD4}" srcOrd="0" destOrd="0" parTransId="{8DB94C69-615C-40D8-B37E-05E3695D3E63}" sibTransId="{69C68E7B-7450-4F1C-82EC-2BBA5A1AA2FC}"/>
    <dgm:cxn modelId="{7A4C622E-BF77-403D-BF17-012E07766CD4}" type="presOf" srcId="{DA9B1F79-5532-4152-965F-EE42113BEE39}" destId="{AC5DE238-5565-4511-9596-12E94D1119E8}" srcOrd="0" destOrd="1" presId="urn:microsoft.com/office/officeart/2005/8/layout/process3"/>
    <dgm:cxn modelId="{1DC4A833-3448-48FE-B416-6208A5ACD5F8}" srcId="{298E4C2E-7938-48C5-8E7B-08ED43EE7FB6}" destId="{EDE308A5-E0C1-4D64-8AA1-4EB0631713FA}" srcOrd="1" destOrd="0" parTransId="{646EE1F9-E9F8-4678-BA0C-C03BF39571D6}" sibTransId="{07B8A053-39D8-4B18-BEA0-257ED52C5959}"/>
    <dgm:cxn modelId="{CF988C6F-0688-42F4-BBFE-13D0D9D3927A}" type="presOf" srcId="{BA7F0855-9ABE-4EC7-B6EC-CDC397CCE88F}" destId="{727922B9-CD5D-4F49-8527-89A210287F8D}" srcOrd="0" destOrd="0" presId="urn:microsoft.com/office/officeart/2005/8/layout/process3"/>
    <dgm:cxn modelId="{F1798B70-4C93-46CF-962A-73B1F8B1F236}" type="presOf" srcId="{0063C425-AA8B-411D-AE39-BF0CD4844E85}" destId="{F02E0E08-F81B-459E-9DBC-D4E74BD1D011}" srcOrd="1" destOrd="0" presId="urn:microsoft.com/office/officeart/2005/8/layout/process3"/>
    <dgm:cxn modelId="{0BDC3652-807D-4BEF-84F8-76D3D70CDD36}" srcId="{BA7F0855-9ABE-4EC7-B6EC-CDC397CCE88F}" destId="{247E2F46-3384-406E-99F2-8958447AD146}" srcOrd="2" destOrd="0" parTransId="{9DD30873-85B4-4FE6-BB72-CA09E9C216FF}" sibTransId="{CB598039-931A-4A4B-9547-C1B07062D5A0}"/>
    <dgm:cxn modelId="{16897C52-135D-47B0-9D0B-915FE5670C57}" type="presOf" srcId="{CC064C45-3279-4FCE-B77B-72EC84957A38}" destId="{10914B53-B68D-49C6-8423-423AFBEB1A1C}" srcOrd="0" destOrd="0" presId="urn:microsoft.com/office/officeart/2005/8/layout/process3"/>
    <dgm:cxn modelId="{8CBDD079-4AAE-449C-A8CB-42F0923B512C}" type="presOf" srcId="{48F35A65-3214-4483-8875-69D95BADB03F}" destId="{E61CDCEA-E37E-4CF8-BD29-643F33156A49}" srcOrd="0" destOrd="2" presId="urn:microsoft.com/office/officeart/2005/8/layout/process3"/>
    <dgm:cxn modelId="{1B1F6E7F-5133-4FD1-8AE5-0BD3CA4E87CF}" type="presOf" srcId="{3FA37301-6D67-4B53-AF6E-287B718EDAD4}" destId="{AC5DE238-5565-4511-9596-12E94D1119E8}" srcOrd="0" destOrd="0" presId="urn:microsoft.com/office/officeart/2005/8/layout/process3"/>
    <dgm:cxn modelId="{D8F8F88E-5BE3-4804-82FE-E85C5C8E7F8D}" srcId="{CC064C45-3279-4FCE-B77B-72EC84957A38}" destId="{298E4C2E-7938-48C5-8E7B-08ED43EE7FB6}" srcOrd="1" destOrd="0" parTransId="{6449565A-57F7-4F31-A053-9B7B6F452564}" sibTransId="{FACA0928-6B9D-49E7-B790-172000DBBEC2}"/>
    <dgm:cxn modelId="{87D35C90-A8CA-4CF5-88E1-0AFDED336044}" type="presOf" srcId="{0063C425-AA8B-411D-AE39-BF0CD4844E85}" destId="{53297EC9-4C91-4CE5-A73A-12C58A1E002A}" srcOrd="0" destOrd="0" presId="urn:microsoft.com/office/officeart/2005/8/layout/process3"/>
    <dgm:cxn modelId="{54A10FB4-ED92-4424-83F3-0ABC253B3AFA}" srcId="{BA7F0855-9ABE-4EC7-B6EC-CDC397CCE88F}" destId="{9C2CC066-5ACD-49D0-82E0-22E0DC5525B3}" srcOrd="3" destOrd="0" parTransId="{7BC7FB17-2C68-401D-8F58-42852A58A859}" sibTransId="{F3ADDF1D-A383-400D-8A8A-39CA10E0FCF7}"/>
    <dgm:cxn modelId="{42C65AE4-91D6-4D1F-A71E-633E8957DD8F}" srcId="{298E4C2E-7938-48C5-8E7B-08ED43EE7FB6}" destId="{2D98B7CD-790B-448B-AE2D-1A003B4A85DA}" srcOrd="0" destOrd="0" parTransId="{54AC79AA-7F7A-4D27-86DD-07A1310BEFC8}" sibTransId="{E3C7EE2A-7C22-400F-B92D-1C1A3ADE0D42}"/>
    <dgm:cxn modelId="{1E2550E9-C7C1-48E7-A155-50EF555BEA16}" type="presOf" srcId="{247E2F46-3384-406E-99F2-8958447AD146}" destId="{AC5DE238-5565-4511-9596-12E94D1119E8}" srcOrd="0" destOrd="2" presId="urn:microsoft.com/office/officeart/2005/8/layout/process3"/>
    <dgm:cxn modelId="{8F4EAAF9-D5EE-4E32-97FC-22DD02100447}" type="presOf" srcId="{EDE308A5-E0C1-4D64-8AA1-4EB0631713FA}" destId="{E61CDCEA-E37E-4CF8-BD29-643F33156A49}" srcOrd="0" destOrd="1" presId="urn:microsoft.com/office/officeart/2005/8/layout/process3"/>
    <dgm:cxn modelId="{B11225FA-5C86-460F-890B-A4765C340A50}" srcId="{BA7F0855-9ABE-4EC7-B6EC-CDC397CCE88F}" destId="{DA9B1F79-5532-4152-965F-EE42113BEE39}" srcOrd="1" destOrd="0" parTransId="{AC7F696C-84ED-4F8B-A025-6F9011A62083}" sibTransId="{8855A8ED-5F34-4CB8-B790-64ACC440ACF4}"/>
    <dgm:cxn modelId="{506F0DFD-5916-4266-B61B-0665F2ABAD1A}" type="presOf" srcId="{2D98B7CD-790B-448B-AE2D-1A003B4A85DA}" destId="{E61CDCEA-E37E-4CF8-BD29-643F33156A49}" srcOrd="0" destOrd="0" presId="urn:microsoft.com/office/officeart/2005/8/layout/process3"/>
    <dgm:cxn modelId="{5F48B5FD-17DB-4303-B867-420C01131018}" srcId="{298E4C2E-7938-48C5-8E7B-08ED43EE7FB6}" destId="{48F35A65-3214-4483-8875-69D95BADB03F}" srcOrd="2" destOrd="0" parTransId="{8E0FC63B-1F7D-4F90-A3CB-194A711C708D}" sibTransId="{FAC931D2-A07F-4E94-97A8-9C4554184449}"/>
    <dgm:cxn modelId="{A01AD40E-768D-4DA9-A195-E6A959D0A532}" type="presParOf" srcId="{10914B53-B68D-49C6-8423-423AFBEB1A1C}" destId="{EA4BC1F5-85C7-441C-86BE-46BD74A39EDD}" srcOrd="0" destOrd="0" presId="urn:microsoft.com/office/officeart/2005/8/layout/process3"/>
    <dgm:cxn modelId="{9BB93E38-7797-4FDD-8A01-AB10E20B3371}" type="presParOf" srcId="{EA4BC1F5-85C7-441C-86BE-46BD74A39EDD}" destId="{727922B9-CD5D-4F49-8527-89A210287F8D}" srcOrd="0" destOrd="0" presId="urn:microsoft.com/office/officeart/2005/8/layout/process3"/>
    <dgm:cxn modelId="{48D1CEC3-40E9-4B20-9741-3CEFE9503AB5}" type="presParOf" srcId="{EA4BC1F5-85C7-441C-86BE-46BD74A39EDD}" destId="{69E9F9A9-E8DF-45DF-8247-0D9E4D3B19CB}" srcOrd="1" destOrd="0" presId="urn:microsoft.com/office/officeart/2005/8/layout/process3"/>
    <dgm:cxn modelId="{729FF442-6F10-43F7-952D-905AE00036C2}" type="presParOf" srcId="{EA4BC1F5-85C7-441C-86BE-46BD74A39EDD}" destId="{AC5DE238-5565-4511-9596-12E94D1119E8}" srcOrd="2" destOrd="0" presId="urn:microsoft.com/office/officeart/2005/8/layout/process3"/>
    <dgm:cxn modelId="{D2375F61-F3E3-4963-B978-02FE3EE26EAF}" type="presParOf" srcId="{10914B53-B68D-49C6-8423-423AFBEB1A1C}" destId="{53297EC9-4C91-4CE5-A73A-12C58A1E002A}" srcOrd="1" destOrd="0" presId="urn:microsoft.com/office/officeart/2005/8/layout/process3"/>
    <dgm:cxn modelId="{A02945AD-0466-44F8-8397-DBE416FB7CE8}" type="presParOf" srcId="{53297EC9-4C91-4CE5-A73A-12C58A1E002A}" destId="{F02E0E08-F81B-459E-9DBC-D4E74BD1D011}" srcOrd="0" destOrd="0" presId="urn:microsoft.com/office/officeart/2005/8/layout/process3"/>
    <dgm:cxn modelId="{40145CF0-41C9-4E08-8DD1-535CB9F300E1}" type="presParOf" srcId="{10914B53-B68D-49C6-8423-423AFBEB1A1C}" destId="{DA55C8D1-4A32-4862-8A68-2AFC0E67F229}" srcOrd="2" destOrd="0" presId="urn:microsoft.com/office/officeart/2005/8/layout/process3"/>
    <dgm:cxn modelId="{916047AB-7757-4C9F-9B27-3D7272AA737C}" type="presParOf" srcId="{DA55C8D1-4A32-4862-8A68-2AFC0E67F229}" destId="{78B62555-3737-4593-8A60-B89DDFF2BF4C}" srcOrd="0" destOrd="0" presId="urn:microsoft.com/office/officeart/2005/8/layout/process3"/>
    <dgm:cxn modelId="{EB1D53A3-871B-421F-9F24-DFEDFA111530}" type="presParOf" srcId="{DA55C8D1-4A32-4862-8A68-2AFC0E67F229}" destId="{D631DD09-D1EE-4788-9E22-3FD1954A1F64}" srcOrd="1" destOrd="0" presId="urn:microsoft.com/office/officeart/2005/8/layout/process3"/>
    <dgm:cxn modelId="{83535DEA-9936-4400-B4E7-5D0C98A7479E}" type="presParOf" srcId="{DA55C8D1-4A32-4862-8A68-2AFC0E67F229}" destId="{E61CDCEA-E37E-4CF8-BD29-643F33156A4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1980C-B049-4526-8E2F-6FC704D4F8A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3C78903-B3DC-4124-8862-DC3B6783CBF1}">
      <dgm:prSet/>
      <dgm:spPr/>
      <dgm:t>
        <a:bodyPr/>
        <a:lstStyle/>
        <a:p>
          <a:r>
            <a:rPr lang="en-US" b="1" i="0" dirty="0"/>
            <a:t>Synchronous instruction: </a:t>
          </a:r>
          <a:r>
            <a:rPr lang="en-US" b="0" i="0" dirty="0"/>
            <a:t>Learning activities occur in real time</a:t>
          </a:r>
          <a:endParaRPr lang="en-US" dirty="0"/>
        </a:p>
      </dgm:t>
      <dgm:extLst>
        <a:ext uri="{E40237B7-FDA0-4F09-8148-C483321AD2D9}">
          <dgm14:cNvPr xmlns:dgm14="http://schemas.microsoft.com/office/drawing/2010/diagram" id="0" name="" descr="&#10;"/>
        </a:ext>
      </dgm:extLst>
    </dgm:pt>
    <dgm:pt modelId="{8AE8371E-87F0-45C3-9E24-C29F26C811A4}" type="parTrans" cxnId="{8C59C4B5-1C98-45FC-8ABE-E45621FF69EA}">
      <dgm:prSet/>
      <dgm:spPr/>
      <dgm:t>
        <a:bodyPr/>
        <a:lstStyle/>
        <a:p>
          <a:endParaRPr lang="en-US"/>
        </a:p>
      </dgm:t>
    </dgm:pt>
    <dgm:pt modelId="{1137FD4C-C237-4C30-BDEE-2AEA3BC3519E}" type="sibTrans" cxnId="{8C59C4B5-1C98-45FC-8ABE-E45621FF69EA}">
      <dgm:prSet/>
      <dgm:spPr/>
      <dgm:t>
        <a:bodyPr/>
        <a:lstStyle/>
        <a:p>
          <a:endParaRPr lang="en-US"/>
        </a:p>
      </dgm:t>
    </dgm:pt>
    <dgm:pt modelId="{0087E360-D0B3-4EFF-A367-706DBB18766E}">
      <dgm:prSet/>
      <dgm:spPr/>
      <dgm:t>
        <a:bodyPr/>
        <a:lstStyle/>
        <a:p>
          <a:r>
            <a:rPr lang="en-US" b="0" i="0"/>
            <a:t>Teleconferencing</a:t>
          </a:r>
          <a:endParaRPr lang="en-US"/>
        </a:p>
      </dgm:t>
    </dgm:pt>
    <dgm:pt modelId="{97C8A532-3191-4A99-A807-B0D683CD700B}" type="parTrans" cxnId="{48DC09B2-7F51-45EE-BC9C-3FC598E2DA42}">
      <dgm:prSet/>
      <dgm:spPr/>
      <dgm:t>
        <a:bodyPr/>
        <a:lstStyle/>
        <a:p>
          <a:endParaRPr lang="en-US"/>
        </a:p>
      </dgm:t>
    </dgm:pt>
    <dgm:pt modelId="{0866D8FE-BE04-4A3A-98CB-1BA80A7F496F}" type="sibTrans" cxnId="{48DC09B2-7F51-45EE-BC9C-3FC598E2DA42}">
      <dgm:prSet/>
      <dgm:spPr/>
      <dgm:t>
        <a:bodyPr/>
        <a:lstStyle/>
        <a:p>
          <a:endParaRPr lang="en-US"/>
        </a:p>
      </dgm:t>
    </dgm:pt>
    <dgm:pt modelId="{14015CF4-CF27-4ECA-8B04-B00FE2F9FBA2}">
      <dgm:prSet/>
      <dgm:spPr/>
      <dgm:t>
        <a:bodyPr/>
        <a:lstStyle/>
        <a:p>
          <a:r>
            <a:rPr lang="en-US" b="0" i="0"/>
            <a:t>Virtual class sessions</a:t>
          </a:r>
          <a:endParaRPr lang="en-US"/>
        </a:p>
      </dgm:t>
    </dgm:pt>
    <dgm:pt modelId="{B3922F81-FD58-4E2D-B970-23F062823606}" type="parTrans" cxnId="{E5017F0A-8C6D-4176-9018-50CEE3E7B08F}">
      <dgm:prSet/>
      <dgm:spPr/>
      <dgm:t>
        <a:bodyPr/>
        <a:lstStyle/>
        <a:p>
          <a:endParaRPr lang="en-US"/>
        </a:p>
      </dgm:t>
    </dgm:pt>
    <dgm:pt modelId="{485BC1DD-F292-4938-8344-66E3CE9874C4}" type="sibTrans" cxnId="{E5017F0A-8C6D-4176-9018-50CEE3E7B08F}">
      <dgm:prSet/>
      <dgm:spPr/>
      <dgm:t>
        <a:bodyPr/>
        <a:lstStyle/>
        <a:p>
          <a:endParaRPr lang="en-US"/>
        </a:p>
      </dgm:t>
    </dgm:pt>
    <dgm:pt modelId="{8C7379C2-FD0E-43C9-8F79-DD97CAC44BED}">
      <dgm:prSet/>
      <dgm:spPr/>
      <dgm:t>
        <a:bodyPr/>
        <a:lstStyle/>
        <a:p>
          <a:r>
            <a:rPr lang="en-US" b="0" i="0"/>
            <a:t>Live-streamed lectures</a:t>
          </a:r>
          <a:endParaRPr lang="en-US"/>
        </a:p>
      </dgm:t>
    </dgm:pt>
    <dgm:pt modelId="{FB7B1259-507A-4430-B1B2-A6FBA586858E}" type="parTrans" cxnId="{438D7A1D-69C3-4FF7-B990-108E4F1F870C}">
      <dgm:prSet/>
      <dgm:spPr/>
      <dgm:t>
        <a:bodyPr/>
        <a:lstStyle/>
        <a:p>
          <a:endParaRPr lang="en-US"/>
        </a:p>
      </dgm:t>
    </dgm:pt>
    <dgm:pt modelId="{695F4319-7ABF-4F7C-8441-2FB44B6EB769}" type="sibTrans" cxnId="{438D7A1D-69C3-4FF7-B990-108E4F1F870C}">
      <dgm:prSet/>
      <dgm:spPr/>
      <dgm:t>
        <a:bodyPr/>
        <a:lstStyle/>
        <a:p>
          <a:endParaRPr lang="en-US"/>
        </a:p>
      </dgm:t>
    </dgm:pt>
    <dgm:pt modelId="{91DDC37E-25C3-4217-97E4-82F204670996}">
      <dgm:prSet/>
      <dgm:spPr/>
      <dgm:t>
        <a:bodyPr/>
        <a:lstStyle/>
        <a:p>
          <a:r>
            <a:rPr lang="en-US" b="0" i="0" dirty="0"/>
            <a:t>Traditional classroom instruction</a:t>
          </a:r>
          <a:endParaRPr lang="en-US" dirty="0"/>
        </a:p>
      </dgm:t>
    </dgm:pt>
    <dgm:pt modelId="{10FCC4DA-B29A-42D4-A3E7-32F17536C16F}" type="parTrans" cxnId="{8DBC6A75-9DBB-4892-8409-2B779A5D3C82}">
      <dgm:prSet/>
      <dgm:spPr/>
      <dgm:t>
        <a:bodyPr/>
        <a:lstStyle/>
        <a:p>
          <a:endParaRPr lang="en-US"/>
        </a:p>
      </dgm:t>
    </dgm:pt>
    <dgm:pt modelId="{C0727E66-FDB2-4CE0-B17F-93FB9C186EBD}" type="sibTrans" cxnId="{8DBC6A75-9DBB-4892-8409-2B779A5D3C82}">
      <dgm:prSet/>
      <dgm:spPr/>
      <dgm:t>
        <a:bodyPr/>
        <a:lstStyle/>
        <a:p>
          <a:endParaRPr lang="en-US"/>
        </a:p>
      </dgm:t>
    </dgm:pt>
    <dgm:pt modelId="{63ED7D91-C3BB-4F78-9D2D-D82682E760A9}">
      <dgm:prSet/>
      <dgm:spPr/>
      <dgm:t>
        <a:bodyPr/>
        <a:lstStyle/>
        <a:p>
          <a:r>
            <a:rPr lang="en-US" b="1" i="0" dirty="0"/>
            <a:t>Asynchronous instruction: </a:t>
          </a:r>
          <a:r>
            <a:rPr lang="en-US" b="0" i="0" dirty="0"/>
            <a:t>Learning activities occur independently of time </a:t>
          </a:r>
          <a:endParaRPr lang="en-US" dirty="0"/>
        </a:p>
      </dgm:t>
      <dgm:extLst>
        <a:ext uri="{E40237B7-FDA0-4F09-8148-C483321AD2D9}">
          <dgm14:cNvPr xmlns:dgm14="http://schemas.microsoft.com/office/drawing/2010/diagram" id="0" name="" descr="&#10;"/>
        </a:ext>
      </dgm:extLst>
    </dgm:pt>
    <dgm:pt modelId="{3961EC94-6A8E-43A4-974A-26B96278F7FE}" type="parTrans" cxnId="{CCCA6298-25FB-4355-986A-96D599ABEA2F}">
      <dgm:prSet/>
      <dgm:spPr/>
      <dgm:t>
        <a:bodyPr/>
        <a:lstStyle/>
        <a:p>
          <a:endParaRPr lang="en-US"/>
        </a:p>
      </dgm:t>
    </dgm:pt>
    <dgm:pt modelId="{9D8826D0-E458-463D-BF5D-3019862100A6}" type="sibTrans" cxnId="{CCCA6298-25FB-4355-986A-96D599ABEA2F}">
      <dgm:prSet/>
      <dgm:spPr/>
      <dgm:t>
        <a:bodyPr/>
        <a:lstStyle/>
        <a:p>
          <a:endParaRPr lang="en-US"/>
        </a:p>
      </dgm:t>
    </dgm:pt>
    <dgm:pt modelId="{23855717-6D3B-4160-9993-678562654E09}">
      <dgm:prSet/>
      <dgm:spPr/>
      <dgm:t>
        <a:bodyPr/>
        <a:lstStyle/>
        <a:p>
          <a:r>
            <a:rPr lang="en-US" b="0" i="0"/>
            <a:t>Discussion boards</a:t>
          </a:r>
          <a:endParaRPr lang="en-US"/>
        </a:p>
      </dgm:t>
    </dgm:pt>
    <dgm:pt modelId="{DD4786A0-CDAE-45D0-BBEB-D92C37AF5441}" type="parTrans" cxnId="{0673F0D3-84D2-4147-8DBB-1A33F36083AF}">
      <dgm:prSet/>
      <dgm:spPr/>
      <dgm:t>
        <a:bodyPr/>
        <a:lstStyle/>
        <a:p>
          <a:endParaRPr lang="en-US"/>
        </a:p>
      </dgm:t>
    </dgm:pt>
    <dgm:pt modelId="{779AB709-5B2B-4635-A756-A537C637D67B}" type="sibTrans" cxnId="{0673F0D3-84D2-4147-8DBB-1A33F36083AF}">
      <dgm:prSet/>
      <dgm:spPr/>
      <dgm:t>
        <a:bodyPr/>
        <a:lstStyle/>
        <a:p>
          <a:endParaRPr lang="en-US"/>
        </a:p>
      </dgm:t>
    </dgm:pt>
    <dgm:pt modelId="{C75C271E-E3F3-4AC3-9EE2-58CA0FC6BF86}">
      <dgm:prSet/>
      <dgm:spPr/>
      <dgm:t>
        <a:bodyPr/>
        <a:lstStyle/>
        <a:p>
          <a:r>
            <a:rPr lang="en-US" b="0" i="0"/>
            <a:t>Self-paced modules</a:t>
          </a:r>
          <a:endParaRPr lang="en-US"/>
        </a:p>
      </dgm:t>
    </dgm:pt>
    <dgm:pt modelId="{172EF907-90B0-4CED-B9DC-E06FA046B7B3}" type="parTrans" cxnId="{6A0613B7-2B68-4894-9287-F3BEFF30C0BE}">
      <dgm:prSet/>
      <dgm:spPr/>
      <dgm:t>
        <a:bodyPr/>
        <a:lstStyle/>
        <a:p>
          <a:endParaRPr lang="en-US"/>
        </a:p>
      </dgm:t>
    </dgm:pt>
    <dgm:pt modelId="{6BD0C8B8-3CD5-435E-B526-DD4D2320BB1F}" type="sibTrans" cxnId="{6A0613B7-2B68-4894-9287-F3BEFF30C0BE}">
      <dgm:prSet/>
      <dgm:spPr/>
      <dgm:t>
        <a:bodyPr/>
        <a:lstStyle/>
        <a:p>
          <a:endParaRPr lang="en-US"/>
        </a:p>
      </dgm:t>
    </dgm:pt>
    <dgm:pt modelId="{0C6FC056-8F83-4E9C-97E7-FAC8E85BCEBA}">
      <dgm:prSet/>
      <dgm:spPr/>
      <dgm:t>
        <a:bodyPr/>
        <a:lstStyle/>
        <a:p>
          <a:r>
            <a:rPr lang="en-US" b="0" i="0"/>
            <a:t>Recorded videos or lectures</a:t>
          </a:r>
          <a:endParaRPr lang="en-US"/>
        </a:p>
      </dgm:t>
    </dgm:pt>
    <dgm:pt modelId="{24EC0AED-B0A3-450B-8B18-393BEBB3B2FF}" type="parTrans" cxnId="{B2091E7B-5C23-4AEE-90BE-33FD2176C105}">
      <dgm:prSet/>
      <dgm:spPr/>
      <dgm:t>
        <a:bodyPr/>
        <a:lstStyle/>
        <a:p>
          <a:endParaRPr lang="en-US"/>
        </a:p>
      </dgm:t>
    </dgm:pt>
    <dgm:pt modelId="{A2B18E74-7526-40D3-B1C8-76E0789C27B8}" type="sibTrans" cxnId="{B2091E7B-5C23-4AEE-90BE-33FD2176C105}">
      <dgm:prSet/>
      <dgm:spPr/>
      <dgm:t>
        <a:bodyPr/>
        <a:lstStyle/>
        <a:p>
          <a:endParaRPr lang="en-US"/>
        </a:p>
      </dgm:t>
    </dgm:pt>
    <dgm:pt modelId="{2CFB46EF-FFDC-4667-AE86-AE6CC87F0BEE}" type="pres">
      <dgm:prSet presAssocID="{BC81980C-B049-4526-8E2F-6FC704D4F8A8}" presName="linear" presStyleCnt="0">
        <dgm:presLayoutVars>
          <dgm:dir/>
          <dgm:animLvl val="lvl"/>
          <dgm:resizeHandles val="exact"/>
        </dgm:presLayoutVars>
      </dgm:prSet>
      <dgm:spPr/>
    </dgm:pt>
    <dgm:pt modelId="{38A603CC-77EF-4253-B85B-4EBE20CC621E}" type="pres">
      <dgm:prSet presAssocID="{F3C78903-B3DC-4124-8862-DC3B6783CBF1}" presName="parentLin" presStyleCnt="0"/>
      <dgm:spPr/>
    </dgm:pt>
    <dgm:pt modelId="{CE8AC0E4-01C9-4343-B970-8ADAFEB67C3B}" type="pres">
      <dgm:prSet presAssocID="{F3C78903-B3DC-4124-8862-DC3B6783CBF1}" presName="parentLeftMargin" presStyleLbl="node1" presStyleIdx="0" presStyleCnt="2"/>
      <dgm:spPr/>
    </dgm:pt>
    <dgm:pt modelId="{AC655FC3-59E5-4C02-9BF3-1FA120BFF78C}" type="pres">
      <dgm:prSet presAssocID="{F3C78903-B3DC-4124-8862-DC3B6783CBF1}" presName="parentText" presStyleLbl="node1" presStyleIdx="0" presStyleCnt="2" custScaleX="129872">
        <dgm:presLayoutVars>
          <dgm:chMax val="0"/>
          <dgm:bulletEnabled val="1"/>
        </dgm:presLayoutVars>
      </dgm:prSet>
      <dgm:spPr/>
    </dgm:pt>
    <dgm:pt modelId="{CDB324F3-6A2E-4BF9-8F91-E01B5062F739}" type="pres">
      <dgm:prSet presAssocID="{F3C78903-B3DC-4124-8862-DC3B6783CBF1}" presName="negativeSpace" presStyleCnt="0"/>
      <dgm:spPr/>
    </dgm:pt>
    <dgm:pt modelId="{A6E2DAC7-4175-4923-8494-19958DF424B2}" type="pres">
      <dgm:prSet presAssocID="{F3C78903-B3DC-4124-8862-DC3B6783CBF1}" presName="childText" presStyleLbl="conFgAcc1" presStyleIdx="0" presStyleCnt="2">
        <dgm:presLayoutVars>
          <dgm:bulletEnabled val="1"/>
        </dgm:presLayoutVars>
      </dgm:prSet>
      <dgm:spPr/>
    </dgm:pt>
    <dgm:pt modelId="{C12D3A27-6ED1-4A61-A2C0-97B20F97355B}" type="pres">
      <dgm:prSet presAssocID="{1137FD4C-C237-4C30-BDEE-2AEA3BC3519E}" presName="spaceBetweenRectangles" presStyleCnt="0"/>
      <dgm:spPr/>
    </dgm:pt>
    <dgm:pt modelId="{9BB1AC3D-569E-4A16-AC0E-957C53CF9941}" type="pres">
      <dgm:prSet presAssocID="{63ED7D91-C3BB-4F78-9D2D-D82682E760A9}" presName="parentLin" presStyleCnt="0"/>
      <dgm:spPr/>
    </dgm:pt>
    <dgm:pt modelId="{88535C5F-3412-4773-8E30-140607877D0F}" type="pres">
      <dgm:prSet presAssocID="{63ED7D91-C3BB-4F78-9D2D-D82682E760A9}" presName="parentLeftMargin" presStyleLbl="node1" presStyleIdx="0" presStyleCnt="2"/>
      <dgm:spPr/>
    </dgm:pt>
    <dgm:pt modelId="{036C9BB6-A64A-4EB5-B525-5DD58E722A83}" type="pres">
      <dgm:prSet presAssocID="{63ED7D91-C3BB-4F78-9D2D-D82682E760A9}" presName="parentText" presStyleLbl="node1" presStyleIdx="1" presStyleCnt="2" custScaleX="130499">
        <dgm:presLayoutVars>
          <dgm:chMax val="0"/>
          <dgm:bulletEnabled val="1"/>
        </dgm:presLayoutVars>
      </dgm:prSet>
      <dgm:spPr/>
    </dgm:pt>
    <dgm:pt modelId="{DDE55D19-F6EB-4FC5-AD3F-181C8E4F5E71}" type="pres">
      <dgm:prSet presAssocID="{63ED7D91-C3BB-4F78-9D2D-D82682E760A9}" presName="negativeSpace" presStyleCnt="0"/>
      <dgm:spPr/>
    </dgm:pt>
    <dgm:pt modelId="{485616DA-8B30-4B43-8AF1-EF9CE4CA4752}" type="pres">
      <dgm:prSet presAssocID="{63ED7D91-C3BB-4F78-9D2D-D82682E760A9}" presName="childText" presStyleLbl="conFgAcc1" presStyleIdx="1" presStyleCnt="2">
        <dgm:presLayoutVars>
          <dgm:bulletEnabled val="1"/>
        </dgm:presLayoutVars>
      </dgm:prSet>
      <dgm:spPr/>
    </dgm:pt>
  </dgm:ptLst>
  <dgm:cxnLst>
    <dgm:cxn modelId="{0C5C8D01-17FC-4332-BBCE-9B488514ED9C}" type="presOf" srcId="{8C7379C2-FD0E-43C9-8F79-DD97CAC44BED}" destId="{A6E2DAC7-4175-4923-8494-19958DF424B2}" srcOrd="0" destOrd="2" presId="urn:microsoft.com/office/officeart/2005/8/layout/list1"/>
    <dgm:cxn modelId="{FA1A4006-71EA-4B48-90D1-49A0EAFD1630}" type="presOf" srcId="{63ED7D91-C3BB-4F78-9D2D-D82682E760A9}" destId="{88535C5F-3412-4773-8E30-140607877D0F}" srcOrd="0" destOrd="0" presId="urn:microsoft.com/office/officeart/2005/8/layout/list1"/>
    <dgm:cxn modelId="{E5017F0A-8C6D-4176-9018-50CEE3E7B08F}" srcId="{F3C78903-B3DC-4124-8862-DC3B6783CBF1}" destId="{14015CF4-CF27-4ECA-8B04-B00FE2F9FBA2}" srcOrd="1" destOrd="0" parTransId="{B3922F81-FD58-4E2D-B970-23F062823606}" sibTransId="{485BC1DD-F292-4938-8344-66E3CE9874C4}"/>
    <dgm:cxn modelId="{9A13A711-AEE9-45F3-8BA3-CED4A266AB68}" type="presOf" srcId="{0087E360-D0B3-4EFF-A367-706DBB18766E}" destId="{A6E2DAC7-4175-4923-8494-19958DF424B2}" srcOrd="0" destOrd="0" presId="urn:microsoft.com/office/officeart/2005/8/layout/list1"/>
    <dgm:cxn modelId="{D081DC19-DC9A-40F6-884D-705C229389A2}" type="presOf" srcId="{0C6FC056-8F83-4E9C-97E7-FAC8E85BCEBA}" destId="{485616DA-8B30-4B43-8AF1-EF9CE4CA4752}" srcOrd="0" destOrd="2" presId="urn:microsoft.com/office/officeart/2005/8/layout/list1"/>
    <dgm:cxn modelId="{438D7A1D-69C3-4FF7-B990-108E4F1F870C}" srcId="{F3C78903-B3DC-4124-8862-DC3B6783CBF1}" destId="{8C7379C2-FD0E-43C9-8F79-DD97CAC44BED}" srcOrd="2" destOrd="0" parTransId="{FB7B1259-507A-4430-B1B2-A6FBA586858E}" sibTransId="{695F4319-7ABF-4F7C-8441-2FB44B6EB769}"/>
    <dgm:cxn modelId="{476E782F-B5F7-4B91-AF5A-E0C90ACB15F1}" type="presOf" srcId="{91DDC37E-25C3-4217-97E4-82F204670996}" destId="{A6E2DAC7-4175-4923-8494-19958DF424B2}" srcOrd="0" destOrd="3" presId="urn:microsoft.com/office/officeart/2005/8/layout/list1"/>
    <dgm:cxn modelId="{3AC7B72F-02B9-4C62-8393-22A81E5A8428}" type="presOf" srcId="{F3C78903-B3DC-4124-8862-DC3B6783CBF1}" destId="{AC655FC3-59E5-4C02-9BF3-1FA120BFF78C}" srcOrd="1" destOrd="0" presId="urn:microsoft.com/office/officeart/2005/8/layout/list1"/>
    <dgm:cxn modelId="{CE92F765-89B9-4D87-A595-4CDF280CF33C}" type="presOf" srcId="{14015CF4-CF27-4ECA-8B04-B00FE2F9FBA2}" destId="{A6E2DAC7-4175-4923-8494-19958DF424B2}" srcOrd="0" destOrd="1" presId="urn:microsoft.com/office/officeart/2005/8/layout/list1"/>
    <dgm:cxn modelId="{8DBC6A75-9DBB-4892-8409-2B779A5D3C82}" srcId="{F3C78903-B3DC-4124-8862-DC3B6783CBF1}" destId="{91DDC37E-25C3-4217-97E4-82F204670996}" srcOrd="3" destOrd="0" parTransId="{10FCC4DA-B29A-42D4-A3E7-32F17536C16F}" sibTransId="{C0727E66-FDB2-4CE0-B17F-93FB9C186EBD}"/>
    <dgm:cxn modelId="{B2091E7B-5C23-4AEE-90BE-33FD2176C105}" srcId="{63ED7D91-C3BB-4F78-9D2D-D82682E760A9}" destId="{0C6FC056-8F83-4E9C-97E7-FAC8E85BCEBA}" srcOrd="2" destOrd="0" parTransId="{24EC0AED-B0A3-450B-8B18-393BEBB3B2FF}" sibTransId="{A2B18E74-7526-40D3-B1C8-76E0789C27B8}"/>
    <dgm:cxn modelId="{1E93D08C-AA79-422D-B451-46CA82C8E12F}" type="presOf" srcId="{23855717-6D3B-4160-9993-678562654E09}" destId="{485616DA-8B30-4B43-8AF1-EF9CE4CA4752}" srcOrd="0" destOrd="0" presId="urn:microsoft.com/office/officeart/2005/8/layout/list1"/>
    <dgm:cxn modelId="{D9E9C18D-7F54-4FC1-8F6E-8065CF23B536}" type="presOf" srcId="{63ED7D91-C3BB-4F78-9D2D-D82682E760A9}" destId="{036C9BB6-A64A-4EB5-B525-5DD58E722A83}" srcOrd="1" destOrd="0" presId="urn:microsoft.com/office/officeart/2005/8/layout/list1"/>
    <dgm:cxn modelId="{CCCA6298-25FB-4355-986A-96D599ABEA2F}" srcId="{BC81980C-B049-4526-8E2F-6FC704D4F8A8}" destId="{63ED7D91-C3BB-4F78-9D2D-D82682E760A9}" srcOrd="1" destOrd="0" parTransId="{3961EC94-6A8E-43A4-974A-26B96278F7FE}" sibTransId="{9D8826D0-E458-463D-BF5D-3019862100A6}"/>
    <dgm:cxn modelId="{55DB59B1-8CC9-40C9-829C-1F4AE42B0A54}" type="presOf" srcId="{F3C78903-B3DC-4124-8862-DC3B6783CBF1}" destId="{CE8AC0E4-01C9-4343-B970-8ADAFEB67C3B}" srcOrd="0" destOrd="0" presId="urn:microsoft.com/office/officeart/2005/8/layout/list1"/>
    <dgm:cxn modelId="{48DC09B2-7F51-45EE-BC9C-3FC598E2DA42}" srcId="{F3C78903-B3DC-4124-8862-DC3B6783CBF1}" destId="{0087E360-D0B3-4EFF-A367-706DBB18766E}" srcOrd="0" destOrd="0" parTransId="{97C8A532-3191-4A99-A807-B0D683CD700B}" sibTransId="{0866D8FE-BE04-4A3A-98CB-1BA80A7F496F}"/>
    <dgm:cxn modelId="{8C59C4B5-1C98-45FC-8ABE-E45621FF69EA}" srcId="{BC81980C-B049-4526-8E2F-6FC704D4F8A8}" destId="{F3C78903-B3DC-4124-8862-DC3B6783CBF1}" srcOrd="0" destOrd="0" parTransId="{8AE8371E-87F0-45C3-9E24-C29F26C811A4}" sibTransId="{1137FD4C-C237-4C30-BDEE-2AEA3BC3519E}"/>
    <dgm:cxn modelId="{6A0613B7-2B68-4894-9287-F3BEFF30C0BE}" srcId="{63ED7D91-C3BB-4F78-9D2D-D82682E760A9}" destId="{C75C271E-E3F3-4AC3-9EE2-58CA0FC6BF86}" srcOrd="1" destOrd="0" parTransId="{172EF907-90B0-4CED-B9DC-E06FA046B7B3}" sibTransId="{6BD0C8B8-3CD5-435E-B526-DD4D2320BB1F}"/>
    <dgm:cxn modelId="{01781EC1-AFD6-48E2-A789-A5F80B2BE3B2}" type="presOf" srcId="{BC81980C-B049-4526-8E2F-6FC704D4F8A8}" destId="{2CFB46EF-FFDC-4667-AE86-AE6CC87F0BEE}" srcOrd="0" destOrd="0" presId="urn:microsoft.com/office/officeart/2005/8/layout/list1"/>
    <dgm:cxn modelId="{0673F0D3-84D2-4147-8DBB-1A33F36083AF}" srcId="{63ED7D91-C3BB-4F78-9D2D-D82682E760A9}" destId="{23855717-6D3B-4160-9993-678562654E09}" srcOrd="0" destOrd="0" parTransId="{DD4786A0-CDAE-45D0-BBEB-D92C37AF5441}" sibTransId="{779AB709-5B2B-4635-A756-A537C637D67B}"/>
    <dgm:cxn modelId="{F9889EED-3598-49C5-AC00-D20E03CEE2F4}" type="presOf" srcId="{C75C271E-E3F3-4AC3-9EE2-58CA0FC6BF86}" destId="{485616DA-8B30-4B43-8AF1-EF9CE4CA4752}" srcOrd="0" destOrd="1" presId="urn:microsoft.com/office/officeart/2005/8/layout/list1"/>
    <dgm:cxn modelId="{52E53ED5-E356-4ECE-BE06-646947533C74}" type="presParOf" srcId="{2CFB46EF-FFDC-4667-AE86-AE6CC87F0BEE}" destId="{38A603CC-77EF-4253-B85B-4EBE20CC621E}" srcOrd="0" destOrd="0" presId="urn:microsoft.com/office/officeart/2005/8/layout/list1"/>
    <dgm:cxn modelId="{01786D10-9DCB-4412-A717-E138EBE1C791}" type="presParOf" srcId="{38A603CC-77EF-4253-B85B-4EBE20CC621E}" destId="{CE8AC0E4-01C9-4343-B970-8ADAFEB67C3B}" srcOrd="0" destOrd="0" presId="urn:microsoft.com/office/officeart/2005/8/layout/list1"/>
    <dgm:cxn modelId="{16F634C9-9F81-4C22-A0D0-0F846291EAC8}" type="presParOf" srcId="{38A603CC-77EF-4253-B85B-4EBE20CC621E}" destId="{AC655FC3-59E5-4C02-9BF3-1FA120BFF78C}" srcOrd="1" destOrd="0" presId="urn:microsoft.com/office/officeart/2005/8/layout/list1"/>
    <dgm:cxn modelId="{D5048D3A-391A-413A-8AB3-004C338990FC}" type="presParOf" srcId="{2CFB46EF-FFDC-4667-AE86-AE6CC87F0BEE}" destId="{CDB324F3-6A2E-4BF9-8F91-E01B5062F739}" srcOrd="1" destOrd="0" presId="urn:microsoft.com/office/officeart/2005/8/layout/list1"/>
    <dgm:cxn modelId="{AEFAE6C3-B905-402C-B0B2-A3957470C9CF}" type="presParOf" srcId="{2CFB46EF-FFDC-4667-AE86-AE6CC87F0BEE}" destId="{A6E2DAC7-4175-4923-8494-19958DF424B2}" srcOrd="2" destOrd="0" presId="urn:microsoft.com/office/officeart/2005/8/layout/list1"/>
    <dgm:cxn modelId="{E96D8621-8B99-4E87-B3AB-942AEFEE706E}" type="presParOf" srcId="{2CFB46EF-FFDC-4667-AE86-AE6CC87F0BEE}" destId="{C12D3A27-6ED1-4A61-A2C0-97B20F97355B}" srcOrd="3" destOrd="0" presId="urn:microsoft.com/office/officeart/2005/8/layout/list1"/>
    <dgm:cxn modelId="{2663851F-FE30-4DE0-9B99-DF21B9764A2E}" type="presParOf" srcId="{2CFB46EF-FFDC-4667-AE86-AE6CC87F0BEE}" destId="{9BB1AC3D-569E-4A16-AC0E-957C53CF9941}" srcOrd="4" destOrd="0" presId="urn:microsoft.com/office/officeart/2005/8/layout/list1"/>
    <dgm:cxn modelId="{059BC141-CDCC-4625-A93E-586120317395}" type="presParOf" srcId="{9BB1AC3D-569E-4A16-AC0E-957C53CF9941}" destId="{88535C5F-3412-4773-8E30-140607877D0F}" srcOrd="0" destOrd="0" presId="urn:microsoft.com/office/officeart/2005/8/layout/list1"/>
    <dgm:cxn modelId="{C3D71509-0365-4BA0-BAF0-38F2A3678243}" type="presParOf" srcId="{9BB1AC3D-569E-4A16-AC0E-957C53CF9941}" destId="{036C9BB6-A64A-4EB5-B525-5DD58E722A83}" srcOrd="1" destOrd="0" presId="urn:microsoft.com/office/officeart/2005/8/layout/list1"/>
    <dgm:cxn modelId="{5B8A4503-3C3B-4626-A2BC-A300B20145DE}" type="presParOf" srcId="{2CFB46EF-FFDC-4667-AE86-AE6CC87F0BEE}" destId="{DDE55D19-F6EB-4FC5-AD3F-181C8E4F5E71}" srcOrd="5" destOrd="0" presId="urn:microsoft.com/office/officeart/2005/8/layout/list1"/>
    <dgm:cxn modelId="{B2CB07F8-6DFB-4617-9924-2B1D63F0D57D}" type="presParOf" srcId="{2CFB46EF-FFDC-4667-AE86-AE6CC87F0BEE}" destId="{485616DA-8B30-4B43-8AF1-EF9CE4CA475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BCDAB-34B0-4735-9190-4B7D1B9465B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FCD1B4-3C0B-4138-80B3-F3DDF501EE64}">
      <dgm:prSet/>
      <dgm:spPr/>
      <dgm:t>
        <a:bodyPr/>
        <a:lstStyle/>
        <a:p>
          <a:r>
            <a:rPr lang="en-US" b="0" i="0" dirty="0"/>
            <a:t>Parents and families </a:t>
          </a:r>
          <a:endParaRPr lang="en-US" dirty="0"/>
        </a:p>
      </dgm:t>
    </dgm:pt>
    <dgm:pt modelId="{CF33CECC-8D7F-4A68-BCE4-EB99F35DE98D}" type="parTrans" cxnId="{B02F4592-2CE1-4F28-A32E-F8A268C4E124}">
      <dgm:prSet/>
      <dgm:spPr/>
      <dgm:t>
        <a:bodyPr/>
        <a:lstStyle/>
        <a:p>
          <a:endParaRPr lang="en-US"/>
        </a:p>
      </dgm:t>
    </dgm:pt>
    <dgm:pt modelId="{6506F0EC-3849-4F8E-A9CD-CE2CE10732C7}" type="sibTrans" cxnId="{B02F4592-2CE1-4F28-A32E-F8A268C4E124}">
      <dgm:prSet/>
      <dgm:spPr/>
      <dgm:t>
        <a:bodyPr/>
        <a:lstStyle/>
        <a:p>
          <a:endParaRPr lang="en-US"/>
        </a:p>
      </dgm:t>
    </dgm:pt>
    <dgm:pt modelId="{577464AB-2067-4170-A603-8F44DED92785}">
      <dgm:prSet/>
      <dgm:spPr/>
      <dgm:t>
        <a:bodyPr/>
        <a:lstStyle/>
        <a:p>
          <a:r>
            <a:rPr lang="en-US" b="0" i="0"/>
            <a:t>General education teachers</a:t>
          </a:r>
          <a:endParaRPr lang="en-US"/>
        </a:p>
      </dgm:t>
    </dgm:pt>
    <dgm:pt modelId="{DCDF6C8D-D2BD-4E15-AE7A-1E219D49F86F}" type="parTrans" cxnId="{9C917799-E6A1-477C-977A-8F13129E88EA}">
      <dgm:prSet/>
      <dgm:spPr/>
      <dgm:t>
        <a:bodyPr/>
        <a:lstStyle/>
        <a:p>
          <a:endParaRPr lang="en-US"/>
        </a:p>
      </dgm:t>
    </dgm:pt>
    <dgm:pt modelId="{C09EBE2F-36BC-4E20-94AF-8F05B9AECCC2}" type="sibTrans" cxnId="{9C917799-E6A1-477C-977A-8F13129E88EA}">
      <dgm:prSet/>
      <dgm:spPr/>
      <dgm:t>
        <a:bodyPr/>
        <a:lstStyle/>
        <a:p>
          <a:endParaRPr lang="en-US"/>
        </a:p>
      </dgm:t>
    </dgm:pt>
    <dgm:pt modelId="{7CEEF9A1-4CFA-421F-8D1F-8860B138738F}">
      <dgm:prSet/>
      <dgm:spPr/>
      <dgm:t>
        <a:bodyPr/>
        <a:lstStyle/>
        <a:p>
          <a:r>
            <a:rPr lang="en-US" dirty="0"/>
            <a:t>Paraprofessionals</a:t>
          </a:r>
        </a:p>
      </dgm:t>
    </dgm:pt>
    <dgm:pt modelId="{0552A450-AD63-4DFC-B0D0-F4A82DC5204E}" type="parTrans" cxnId="{9316EDC2-2839-4491-AFB8-DFDC89517B20}">
      <dgm:prSet/>
      <dgm:spPr/>
      <dgm:t>
        <a:bodyPr/>
        <a:lstStyle/>
        <a:p>
          <a:endParaRPr lang="en-US"/>
        </a:p>
      </dgm:t>
    </dgm:pt>
    <dgm:pt modelId="{BAAD260E-2BF2-4A9B-876A-91A6E3A2395E}" type="sibTrans" cxnId="{9316EDC2-2839-4491-AFB8-DFDC89517B20}">
      <dgm:prSet/>
      <dgm:spPr/>
      <dgm:t>
        <a:bodyPr/>
        <a:lstStyle/>
        <a:p>
          <a:endParaRPr lang="en-US"/>
        </a:p>
      </dgm:t>
    </dgm:pt>
    <dgm:pt modelId="{1A2329AC-C3B1-4E94-8E0D-83FCEEEFF759}">
      <dgm:prSet/>
      <dgm:spPr/>
      <dgm:t>
        <a:bodyPr/>
        <a:lstStyle/>
        <a:p>
          <a:r>
            <a:rPr lang="en-US" dirty="0"/>
            <a:t>Related service providers</a:t>
          </a:r>
        </a:p>
      </dgm:t>
    </dgm:pt>
    <dgm:pt modelId="{1E37E67A-AEDD-4294-A074-6D11C3AF7646}" type="parTrans" cxnId="{3C4ABB64-B6E4-41BC-8A94-FA7E124E0BBF}">
      <dgm:prSet/>
      <dgm:spPr/>
      <dgm:t>
        <a:bodyPr/>
        <a:lstStyle/>
        <a:p>
          <a:endParaRPr lang="en-US"/>
        </a:p>
      </dgm:t>
    </dgm:pt>
    <dgm:pt modelId="{726D277D-883F-4923-97AF-0F2FCBBE958A}" type="sibTrans" cxnId="{3C4ABB64-B6E4-41BC-8A94-FA7E124E0BBF}">
      <dgm:prSet/>
      <dgm:spPr/>
      <dgm:t>
        <a:bodyPr/>
        <a:lstStyle/>
        <a:p>
          <a:endParaRPr lang="en-US"/>
        </a:p>
      </dgm:t>
    </dgm:pt>
    <dgm:pt modelId="{70A4134C-FAC4-4C71-BCDB-4887BE935C8A}" type="pres">
      <dgm:prSet presAssocID="{BBFBCDAB-34B0-4735-9190-4B7D1B9465B8}" presName="root" presStyleCnt="0">
        <dgm:presLayoutVars>
          <dgm:dir/>
          <dgm:resizeHandles val="exact"/>
        </dgm:presLayoutVars>
      </dgm:prSet>
      <dgm:spPr/>
    </dgm:pt>
    <dgm:pt modelId="{EE25250C-8E16-4B0F-AE42-9DD9FF01C879}" type="pres">
      <dgm:prSet presAssocID="{E3FCD1B4-3C0B-4138-80B3-F3DDF501EE64}" presName="compNode" presStyleCnt="0"/>
      <dgm:spPr/>
    </dgm:pt>
    <dgm:pt modelId="{E1603F7F-61BE-43A7-84FC-B3541C224378}" type="pres">
      <dgm:prSet presAssocID="{E3FCD1B4-3C0B-4138-80B3-F3DDF501EE64}" presName="bgRect" presStyleLbl="bgShp" presStyleIdx="0" presStyleCnt="4"/>
      <dgm:spPr/>
    </dgm:pt>
    <dgm:pt modelId="{97682CD2-B0AD-4C33-AAAD-577B0390A85A}" type="pres">
      <dgm:prSet presAssocID="{E3FCD1B4-3C0B-4138-80B3-F3DDF501EE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7CB75E21-4FE2-4779-9AC2-0B05BBAB4737}" type="pres">
      <dgm:prSet presAssocID="{E3FCD1B4-3C0B-4138-80B3-F3DDF501EE64}" presName="spaceRect" presStyleCnt="0"/>
      <dgm:spPr/>
    </dgm:pt>
    <dgm:pt modelId="{66453CA6-38D6-45F8-A68F-E537ADBAD133}" type="pres">
      <dgm:prSet presAssocID="{E3FCD1B4-3C0B-4138-80B3-F3DDF501EE64}" presName="parTx" presStyleLbl="revTx" presStyleIdx="0" presStyleCnt="4">
        <dgm:presLayoutVars>
          <dgm:chMax val="0"/>
          <dgm:chPref val="0"/>
        </dgm:presLayoutVars>
      </dgm:prSet>
      <dgm:spPr/>
    </dgm:pt>
    <dgm:pt modelId="{8E7C2C7F-232D-4E37-866C-A1F70DD5CE3B}" type="pres">
      <dgm:prSet presAssocID="{6506F0EC-3849-4F8E-A9CD-CE2CE10732C7}" presName="sibTrans" presStyleCnt="0"/>
      <dgm:spPr/>
    </dgm:pt>
    <dgm:pt modelId="{A75FC5D5-AFD3-4A47-940F-DEFCED74C535}" type="pres">
      <dgm:prSet presAssocID="{577464AB-2067-4170-A603-8F44DED92785}" presName="compNode" presStyleCnt="0"/>
      <dgm:spPr/>
    </dgm:pt>
    <dgm:pt modelId="{879C2C43-DEE8-4725-93F3-1DEAD4251B74}" type="pres">
      <dgm:prSet presAssocID="{577464AB-2067-4170-A603-8F44DED92785}" presName="bgRect" presStyleLbl="bgShp" presStyleIdx="1" presStyleCnt="4"/>
      <dgm:spPr/>
    </dgm:pt>
    <dgm:pt modelId="{947258D7-6673-4769-805D-0A21A763C46D}" type="pres">
      <dgm:prSet presAssocID="{577464AB-2067-4170-A603-8F44DED927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ED523958-4F60-483E-B1B9-88A7D05FF85A}" type="pres">
      <dgm:prSet presAssocID="{577464AB-2067-4170-A603-8F44DED92785}" presName="spaceRect" presStyleCnt="0"/>
      <dgm:spPr/>
    </dgm:pt>
    <dgm:pt modelId="{370B8340-335D-4F00-A82E-5FF9EF7103B0}" type="pres">
      <dgm:prSet presAssocID="{577464AB-2067-4170-A603-8F44DED92785}" presName="parTx" presStyleLbl="revTx" presStyleIdx="1" presStyleCnt="4">
        <dgm:presLayoutVars>
          <dgm:chMax val="0"/>
          <dgm:chPref val="0"/>
        </dgm:presLayoutVars>
      </dgm:prSet>
      <dgm:spPr/>
    </dgm:pt>
    <dgm:pt modelId="{7A837FCB-4FC3-4375-8C68-C1A8678BFEC8}" type="pres">
      <dgm:prSet presAssocID="{C09EBE2F-36BC-4E20-94AF-8F05B9AECCC2}" presName="sibTrans" presStyleCnt="0"/>
      <dgm:spPr/>
    </dgm:pt>
    <dgm:pt modelId="{03662CFC-1286-469D-9A95-7ACF1C731E81}" type="pres">
      <dgm:prSet presAssocID="{7CEEF9A1-4CFA-421F-8D1F-8860B138738F}" presName="compNode" presStyleCnt="0"/>
      <dgm:spPr/>
    </dgm:pt>
    <dgm:pt modelId="{45F51BF8-4157-46D1-A64A-5DD05DD17EA2}" type="pres">
      <dgm:prSet presAssocID="{7CEEF9A1-4CFA-421F-8D1F-8860B138738F}" presName="bgRect" presStyleLbl="bgShp" presStyleIdx="2" presStyleCnt="4"/>
      <dgm:spPr/>
    </dgm:pt>
    <dgm:pt modelId="{2094149F-B383-4842-8CB2-CB54E6E5FAD2}" type="pres">
      <dgm:prSet presAssocID="{7CEEF9A1-4CFA-421F-8D1F-8860B13873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ternetOfThings"/>
        </a:ext>
      </dgm:extLst>
    </dgm:pt>
    <dgm:pt modelId="{AC825629-514D-4A04-9347-342110720FAC}" type="pres">
      <dgm:prSet presAssocID="{7CEEF9A1-4CFA-421F-8D1F-8860B138738F}" presName="spaceRect" presStyleCnt="0"/>
      <dgm:spPr/>
    </dgm:pt>
    <dgm:pt modelId="{8A4C03A8-D583-4CAC-9A87-CA0DDA3A6970}" type="pres">
      <dgm:prSet presAssocID="{7CEEF9A1-4CFA-421F-8D1F-8860B138738F}" presName="parTx" presStyleLbl="revTx" presStyleIdx="2" presStyleCnt="4">
        <dgm:presLayoutVars>
          <dgm:chMax val="0"/>
          <dgm:chPref val="0"/>
        </dgm:presLayoutVars>
      </dgm:prSet>
      <dgm:spPr/>
    </dgm:pt>
    <dgm:pt modelId="{1BB98179-B733-478F-8F12-0C4B511E97DE}" type="pres">
      <dgm:prSet presAssocID="{BAAD260E-2BF2-4A9B-876A-91A6E3A2395E}" presName="sibTrans" presStyleCnt="0"/>
      <dgm:spPr/>
    </dgm:pt>
    <dgm:pt modelId="{AAD1625E-A0BD-4CB4-B16C-5C443E4F01A7}" type="pres">
      <dgm:prSet presAssocID="{1A2329AC-C3B1-4E94-8E0D-83FCEEEFF759}" presName="compNode" presStyleCnt="0"/>
      <dgm:spPr/>
    </dgm:pt>
    <dgm:pt modelId="{34A59117-17A5-4674-9442-EA341C27D2CC}" type="pres">
      <dgm:prSet presAssocID="{1A2329AC-C3B1-4E94-8E0D-83FCEEEFF759}" presName="bgRect" presStyleLbl="bgShp" presStyleIdx="3" presStyleCnt="4"/>
      <dgm:spPr/>
    </dgm:pt>
    <dgm:pt modelId="{0ADF8C2D-00D7-4A19-A82E-D8088E28706E}" type="pres">
      <dgm:prSet presAssocID="{1A2329AC-C3B1-4E94-8E0D-83FCEEEFF7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FEF377E8-43A7-4E86-A841-D6B38DB6BAA5}" type="pres">
      <dgm:prSet presAssocID="{1A2329AC-C3B1-4E94-8E0D-83FCEEEFF759}" presName="spaceRect" presStyleCnt="0"/>
      <dgm:spPr/>
    </dgm:pt>
    <dgm:pt modelId="{30D9D12E-3051-437D-86B3-4DEC343C6CA7}" type="pres">
      <dgm:prSet presAssocID="{1A2329AC-C3B1-4E94-8E0D-83FCEEEFF759}" presName="parTx" presStyleLbl="revTx" presStyleIdx="3" presStyleCnt="4">
        <dgm:presLayoutVars>
          <dgm:chMax val="0"/>
          <dgm:chPref val="0"/>
        </dgm:presLayoutVars>
      </dgm:prSet>
      <dgm:spPr/>
    </dgm:pt>
  </dgm:ptLst>
  <dgm:cxnLst>
    <dgm:cxn modelId="{3C4ABB64-B6E4-41BC-8A94-FA7E124E0BBF}" srcId="{BBFBCDAB-34B0-4735-9190-4B7D1B9465B8}" destId="{1A2329AC-C3B1-4E94-8E0D-83FCEEEFF759}" srcOrd="3" destOrd="0" parTransId="{1E37E67A-AEDD-4294-A074-6D11C3AF7646}" sibTransId="{726D277D-883F-4923-97AF-0F2FCBBE958A}"/>
    <dgm:cxn modelId="{FA81648C-3736-4E0F-AF30-1F6EEA4CD6C7}" type="presOf" srcId="{577464AB-2067-4170-A603-8F44DED92785}" destId="{370B8340-335D-4F00-A82E-5FF9EF7103B0}" srcOrd="0" destOrd="0" presId="urn:microsoft.com/office/officeart/2018/2/layout/IconVerticalSolidList"/>
    <dgm:cxn modelId="{B02F4592-2CE1-4F28-A32E-F8A268C4E124}" srcId="{BBFBCDAB-34B0-4735-9190-4B7D1B9465B8}" destId="{E3FCD1B4-3C0B-4138-80B3-F3DDF501EE64}" srcOrd="0" destOrd="0" parTransId="{CF33CECC-8D7F-4A68-BCE4-EB99F35DE98D}" sibTransId="{6506F0EC-3849-4F8E-A9CD-CE2CE10732C7}"/>
    <dgm:cxn modelId="{9C917799-E6A1-477C-977A-8F13129E88EA}" srcId="{BBFBCDAB-34B0-4735-9190-4B7D1B9465B8}" destId="{577464AB-2067-4170-A603-8F44DED92785}" srcOrd="1" destOrd="0" parTransId="{DCDF6C8D-D2BD-4E15-AE7A-1E219D49F86F}" sibTransId="{C09EBE2F-36BC-4E20-94AF-8F05B9AECCC2}"/>
    <dgm:cxn modelId="{1E59E6C0-6E1F-42FE-8082-00B36BD45E22}" type="presOf" srcId="{7CEEF9A1-4CFA-421F-8D1F-8860B138738F}" destId="{8A4C03A8-D583-4CAC-9A87-CA0DDA3A6970}" srcOrd="0" destOrd="0" presId="urn:microsoft.com/office/officeart/2018/2/layout/IconVerticalSolidList"/>
    <dgm:cxn modelId="{9316EDC2-2839-4491-AFB8-DFDC89517B20}" srcId="{BBFBCDAB-34B0-4735-9190-4B7D1B9465B8}" destId="{7CEEF9A1-4CFA-421F-8D1F-8860B138738F}" srcOrd="2" destOrd="0" parTransId="{0552A450-AD63-4DFC-B0D0-F4A82DC5204E}" sibTransId="{BAAD260E-2BF2-4A9B-876A-91A6E3A2395E}"/>
    <dgm:cxn modelId="{669117D0-C9B1-4ADC-A4C5-F05A93F6643D}" type="presOf" srcId="{1A2329AC-C3B1-4E94-8E0D-83FCEEEFF759}" destId="{30D9D12E-3051-437D-86B3-4DEC343C6CA7}" srcOrd="0" destOrd="0" presId="urn:microsoft.com/office/officeart/2018/2/layout/IconVerticalSolidList"/>
    <dgm:cxn modelId="{D65257E0-CCCA-4CD1-ACD0-CB3D72D56D05}" type="presOf" srcId="{E3FCD1B4-3C0B-4138-80B3-F3DDF501EE64}" destId="{66453CA6-38D6-45F8-A68F-E537ADBAD133}" srcOrd="0" destOrd="0" presId="urn:microsoft.com/office/officeart/2018/2/layout/IconVerticalSolidList"/>
    <dgm:cxn modelId="{5DA861F1-F138-490E-A6F2-304F7D740917}" type="presOf" srcId="{BBFBCDAB-34B0-4735-9190-4B7D1B9465B8}" destId="{70A4134C-FAC4-4C71-BCDB-4887BE935C8A}" srcOrd="0" destOrd="0" presId="urn:microsoft.com/office/officeart/2018/2/layout/IconVerticalSolidList"/>
    <dgm:cxn modelId="{8F4861B7-DD32-4361-9ACB-1A9D17C02179}" type="presParOf" srcId="{70A4134C-FAC4-4C71-BCDB-4887BE935C8A}" destId="{EE25250C-8E16-4B0F-AE42-9DD9FF01C879}" srcOrd="0" destOrd="0" presId="urn:microsoft.com/office/officeart/2018/2/layout/IconVerticalSolidList"/>
    <dgm:cxn modelId="{A6FD065C-9E5D-496D-A0F8-20DAF06E81E9}" type="presParOf" srcId="{EE25250C-8E16-4B0F-AE42-9DD9FF01C879}" destId="{E1603F7F-61BE-43A7-84FC-B3541C224378}" srcOrd="0" destOrd="0" presId="urn:microsoft.com/office/officeart/2018/2/layout/IconVerticalSolidList"/>
    <dgm:cxn modelId="{EB09D0AD-C154-408D-87D4-CCF596235DF6}" type="presParOf" srcId="{EE25250C-8E16-4B0F-AE42-9DD9FF01C879}" destId="{97682CD2-B0AD-4C33-AAAD-577B0390A85A}" srcOrd="1" destOrd="0" presId="urn:microsoft.com/office/officeart/2018/2/layout/IconVerticalSolidList"/>
    <dgm:cxn modelId="{9D18D6F4-CFC4-4AE2-BBC8-656446A13CCA}" type="presParOf" srcId="{EE25250C-8E16-4B0F-AE42-9DD9FF01C879}" destId="{7CB75E21-4FE2-4779-9AC2-0B05BBAB4737}" srcOrd="2" destOrd="0" presId="urn:microsoft.com/office/officeart/2018/2/layout/IconVerticalSolidList"/>
    <dgm:cxn modelId="{2902182B-2F17-42D3-8D2C-A784F37C463D}" type="presParOf" srcId="{EE25250C-8E16-4B0F-AE42-9DD9FF01C879}" destId="{66453CA6-38D6-45F8-A68F-E537ADBAD133}" srcOrd="3" destOrd="0" presId="urn:microsoft.com/office/officeart/2018/2/layout/IconVerticalSolidList"/>
    <dgm:cxn modelId="{8AFA2FF1-21FF-4235-BA47-CF58FC7CC993}" type="presParOf" srcId="{70A4134C-FAC4-4C71-BCDB-4887BE935C8A}" destId="{8E7C2C7F-232D-4E37-866C-A1F70DD5CE3B}" srcOrd="1" destOrd="0" presId="urn:microsoft.com/office/officeart/2018/2/layout/IconVerticalSolidList"/>
    <dgm:cxn modelId="{0FC1B955-0614-46F9-9F29-A848D96A351B}" type="presParOf" srcId="{70A4134C-FAC4-4C71-BCDB-4887BE935C8A}" destId="{A75FC5D5-AFD3-4A47-940F-DEFCED74C535}" srcOrd="2" destOrd="0" presId="urn:microsoft.com/office/officeart/2018/2/layout/IconVerticalSolidList"/>
    <dgm:cxn modelId="{B5572DB2-7B93-4000-A2CC-F33ED6D891F2}" type="presParOf" srcId="{A75FC5D5-AFD3-4A47-940F-DEFCED74C535}" destId="{879C2C43-DEE8-4725-93F3-1DEAD4251B74}" srcOrd="0" destOrd="0" presId="urn:microsoft.com/office/officeart/2018/2/layout/IconVerticalSolidList"/>
    <dgm:cxn modelId="{CE7EF5FF-C4BC-449D-8BBF-D249BDE2B1BB}" type="presParOf" srcId="{A75FC5D5-AFD3-4A47-940F-DEFCED74C535}" destId="{947258D7-6673-4769-805D-0A21A763C46D}" srcOrd="1" destOrd="0" presId="urn:microsoft.com/office/officeart/2018/2/layout/IconVerticalSolidList"/>
    <dgm:cxn modelId="{76C415DD-131C-482F-A21A-C8EC64FE81AF}" type="presParOf" srcId="{A75FC5D5-AFD3-4A47-940F-DEFCED74C535}" destId="{ED523958-4F60-483E-B1B9-88A7D05FF85A}" srcOrd="2" destOrd="0" presId="urn:microsoft.com/office/officeart/2018/2/layout/IconVerticalSolidList"/>
    <dgm:cxn modelId="{2A352E3E-6BD6-4783-801F-B47B4C73F330}" type="presParOf" srcId="{A75FC5D5-AFD3-4A47-940F-DEFCED74C535}" destId="{370B8340-335D-4F00-A82E-5FF9EF7103B0}" srcOrd="3" destOrd="0" presId="urn:microsoft.com/office/officeart/2018/2/layout/IconVerticalSolidList"/>
    <dgm:cxn modelId="{41B11FC2-5B18-4DD1-B77A-C48CF92DB817}" type="presParOf" srcId="{70A4134C-FAC4-4C71-BCDB-4887BE935C8A}" destId="{7A837FCB-4FC3-4375-8C68-C1A8678BFEC8}" srcOrd="3" destOrd="0" presId="urn:microsoft.com/office/officeart/2018/2/layout/IconVerticalSolidList"/>
    <dgm:cxn modelId="{AAD7072D-345D-4CB4-A615-C1E0BCADF1AC}" type="presParOf" srcId="{70A4134C-FAC4-4C71-BCDB-4887BE935C8A}" destId="{03662CFC-1286-469D-9A95-7ACF1C731E81}" srcOrd="4" destOrd="0" presId="urn:microsoft.com/office/officeart/2018/2/layout/IconVerticalSolidList"/>
    <dgm:cxn modelId="{83318670-810B-40F2-B074-D1F1E3278090}" type="presParOf" srcId="{03662CFC-1286-469D-9A95-7ACF1C731E81}" destId="{45F51BF8-4157-46D1-A64A-5DD05DD17EA2}" srcOrd="0" destOrd="0" presId="urn:microsoft.com/office/officeart/2018/2/layout/IconVerticalSolidList"/>
    <dgm:cxn modelId="{8515C03C-5E4F-4061-86D4-64A6284637F1}" type="presParOf" srcId="{03662CFC-1286-469D-9A95-7ACF1C731E81}" destId="{2094149F-B383-4842-8CB2-CB54E6E5FAD2}" srcOrd="1" destOrd="0" presId="urn:microsoft.com/office/officeart/2018/2/layout/IconVerticalSolidList"/>
    <dgm:cxn modelId="{209B7257-CFD3-466C-90F9-EE24C8001314}" type="presParOf" srcId="{03662CFC-1286-469D-9A95-7ACF1C731E81}" destId="{AC825629-514D-4A04-9347-342110720FAC}" srcOrd="2" destOrd="0" presId="urn:microsoft.com/office/officeart/2018/2/layout/IconVerticalSolidList"/>
    <dgm:cxn modelId="{55AA5B52-3CA3-4F29-B936-1C1EA2B79A5A}" type="presParOf" srcId="{03662CFC-1286-469D-9A95-7ACF1C731E81}" destId="{8A4C03A8-D583-4CAC-9A87-CA0DDA3A6970}" srcOrd="3" destOrd="0" presId="urn:microsoft.com/office/officeart/2018/2/layout/IconVerticalSolidList"/>
    <dgm:cxn modelId="{974F8301-6D5E-4340-8A60-AB9044FD4BEB}" type="presParOf" srcId="{70A4134C-FAC4-4C71-BCDB-4887BE935C8A}" destId="{1BB98179-B733-478F-8F12-0C4B511E97DE}" srcOrd="5" destOrd="0" presId="urn:microsoft.com/office/officeart/2018/2/layout/IconVerticalSolidList"/>
    <dgm:cxn modelId="{22FC4B44-97BD-42F4-8FC8-9B03A345D3DF}" type="presParOf" srcId="{70A4134C-FAC4-4C71-BCDB-4887BE935C8A}" destId="{AAD1625E-A0BD-4CB4-B16C-5C443E4F01A7}" srcOrd="6" destOrd="0" presId="urn:microsoft.com/office/officeart/2018/2/layout/IconVerticalSolidList"/>
    <dgm:cxn modelId="{F5406161-5803-40A4-AE93-3B4F994F53BF}" type="presParOf" srcId="{AAD1625E-A0BD-4CB4-B16C-5C443E4F01A7}" destId="{34A59117-17A5-4674-9442-EA341C27D2CC}" srcOrd="0" destOrd="0" presId="urn:microsoft.com/office/officeart/2018/2/layout/IconVerticalSolidList"/>
    <dgm:cxn modelId="{E025B36F-E48D-41BD-97FC-09A4374EC5B4}" type="presParOf" srcId="{AAD1625E-A0BD-4CB4-B16C-5C443E4F01A7}" destId="{0ADF8C2D-00D7-4A19-A82E-D8088E28706E}" srcOrd="1" destOrd="0" presId="urn:microsoft.com/office/officeart/2018/2/layout/IconVerticalSolidList"/>
    <dgm:cxn modelId="{5BA20DA2-D0CB-475B-81B7-6256E81CB462}" type="presParOf" srcId="{AAD1625E-A0BD-4CB4-B16C-5C443E4F01A7}" destId="{FEF377E8-43A7-4E86-A841-D6B38DB6BAA5}" srcOrd="2" destOrd="0" presId="urn:microsoft.com/office/officeart/2018/2/layout/IconVerticalSolidList"/>
    <dgm:cxn modelId="{20136EC6-1335-4F34-ABAA-92B2A67FF996}" type="presParOf" srcId="{AAD1625E-A0BD-4CB4-B16C-5C443E4F01A7}" destId="{30D9D12E-3051-437D-86B3-4DEC343C6CA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9F9A9-E8DF-45DF-8247-0D9E4D3B19CB}">
      <dsp:nvSpPr>
        <dsp:cNvPr id="0" name=""/>
        <dsp:cNvSpPr/>
      </dsp:nvSpPr>
      <dsp:spPr>
        <a:xfrm>
          <a:off x="4483" y="275201"/>
          <a:ext cx="3849101" cy="17977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b="1" kern="1200" dirty="0"/>
            <a:t>Infrastructure-Level Access</a:t>
          </a:r>
        </a:p>
      </dsp:txBody>
      <dsp:txXfrm>
        <a:off x="4483" y="275201"/>
        <a:ext cx="3849101" cy="1198489"/>
      </dsp:txXfrm>
    </dsp:sp>
    <dsp:sp modelId="{AC5DE238-5565-4511-9596-12E94D1119E8}">
      <dsp:nvSpPr>
        <dsp:cNvPr id="0" name=""/>
        <dsp:cNvSpPr/>
      </dsp:nvSpPr>
      <dsp:spPr>
        <a:xfrm>
          <a:off x="792854" y="1473691"/>
          <a:ext cx="3849101" cy="2599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Hardware (e.g., computer, laptop, other devices)</a:t>
          </a:r>
        </a:p>
        <a:p>
          <a:pPr marL="171450" lvl="1" indent="-171450" algn="l" defTabSz="844550">
            <a:lnSpc>
              <a:spcPct val="90000"/>
            </a:lnSpc>
            <a:spcBef>
              <a:spcPct val="0"/>
            </a:spcBef>
            <a:spcAft>
              <a:spcPct val="15000"/>
            </a:spcAft>
            <a:buChar char="•"/>
          </a:pPr>
          <a:r>
            <a:rPr lang="en-US" sz="1900" kern="1200" dirty="0"/>
            <a:t>Software (e.g., learning management systems, videoconferencing)</a:t>
          </a:r>
        </a:p>
        <a:p>
          <a:pPr marL="171450" lvl="1" indent="-171450" algn="l" defTabSz="844550">
            <a:lnSpc>
              <a:spcPct val="90000"/>
            </a:lnSpc>
            <a:spcBef>
              <a:spcPct val="0"/>
            </a:spcBef>
            <a:spcAft>
              <a:spcPct val="15000"/>
            </a:spcAft>
            <a:buChar char="•"/>
          </a:pPr>
          <a:r>
            <a:rPr lang="en-US" sz="1900" kern="1200" dirty="0"/>
            <a:t>High-speed internet and/or Wi-Fi</a:t>
          </a:r>
        </a:p>
        <a:p>
          <a:pPr marL="171450" lvl="1" indent="-171450" algn="l" defTabSz="844550">
            <a:lnSpc>
              <a:spcPct val="90000"/>
            </a:lnSpc>
            <a:spcBef>
              <a:spcPct val="0"/>
            </a:spcBef>
            <a:spcAft>
              <a:spcPct val="15000"/>
            </a:spcAft>
            <a:buChar char="•"/>
          </a:pPr>
          <a:r>
            <a:rPr lang="en-US" sz="1900" kern="1200" dirty="0"/>
            <a:t>Mobile device compatibility</a:t>
          </a:r>
        </a:p>
      </dsp:txBody>
      <dsp:txXfrm>
        <a:off x="868982" y="1549819"/>
        <a:ext cx="3696845" cy="2446944"/>
      </dsp:txXfrm>
    </dsp:sp>
    <dsp:sp modelId="{53297EC9-4C91-4CE5-A73A-12C58A1E002A}">
      <dsp:nvSpPr>
        <dsp:cNvPr id="0" name=""/>
        <dsp:cNvSpPr/>
      </dsp:nvSpPr>
      <dsp:spPr>
        <a:xfrm>
          <a:off x="4437095" y="395288"/>
          <a:ext cx="1237041" cy="958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37095" y="586951"/>
        <a:ext cx="949547" cy="574989"/>
      </dsp:txXfrm>
    </dsp:sp>
    <dsp:sp modelId="{D631DD09-D1EE-4788-9E22-3FD1954A1F64}">
      <dsp:nvSpPr>
        <dsp:cNvPr id="0" name=""/>
        <dsp:cNvSpPr/>
      </dsp:nvSpPr>
      <dsp:spPr>
        <a:xfrm>
          <a:off x="6187625" y="275201"/>
          <a:ext cx="3849101" cy="17977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b="1" kern="1200" dirty="0"/>
            <a:t>Student-Level Access</a:t>
          </a:r>
        </a:p>
      </dsp:txBody>
      <dsp:txXfrm>
        <a:off x="6187625" y="275201"/>
        <a:ext cx="3849101" cy="1198489"/>
      </dsp:txXfrm>
    </dsp:sp>
    <dsp:sp modelId="{E61CDCEA-E37E-4CF8-BD29-643F33156A49}">
      <dsp:nvSpPr>
        <dsp:cNvPr id="0" name=""/>
        <dsp:cNvSpPr/>
      </dsp:nvSpPr>
      <dsp:spPr>
        <a:xfrm>
          <a:off x="6975995" y="1473691"/>
          <a:ext cx="3849101" cy="2599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Cognitive and executive functioning (e.g., processing, reasoning, working memory)</a:t>
          </a:r>
        </a:p>
        <a:p>
          <a:pPr marL="171450" lvl="1" indent="-171450" algn="l" defTabSz="844550">
            <a:lnSpc>
              <a:spcPct val="90000"/>
            </a:lnSpc>
            <a:spcBef>
              <a:spcPct val="0"/>
            </a:spcBef>
            <a:spcAft>
              <a:spcPct val="15000"/>
            </a:spcAft>
            <a:buChar char="•"/>
          </a:pPr>
          <a:r>
            <a:rPr lang="en-US" sz="1900" kern="1200" dirty="0"/>
            <a:t>Physical or sensory concerns (e.g., visual, hearing, mobility)</a:t>
          </a:r>
        </a:p>
        <a:p>
          <a:pPr marL="171450" lvl="1" indent="-171450" algn="l" defTabSz="844550">
            <a:lnSpc>
              <a:spcPct val="90000"/>
            </a:lnSpc>
            <a:spcBef>
              <a:spcPct val="0"/>
            </a:spcBef>
            <a:spcAft>
              <a:spcPct val="15000"/>
            </a:spcAft>
            <a:buChar char="•"/>
          </a:pPr>
          <a:r>
            <a:rPr lang="en-US" sz="1900" kern="1200" dirty="0"/>
            <a:t>Reading ability</a:t>
          </a:r>
        </a:p>
        <a:p>
          <a:pPr marL="171450" lvl="1" indent="-171450" algn="l" defTabSz="844550">
            <a:lnSpc>
              <a:spcPct val="90000"/>
            </a:lnSpc>
            <a:spcBef>
              <a:spcPct val="0"/>
            </a:spcBef>
            <a:spcAft>
              <a:spcPct val="15000"/>
            </a:spcAft>
            <a:buChar char="•"/>
          </a:pPr>
          <a:r>
            <a:rPr lang="en-US" sz="1900" kern="1200" dirty="0"/>
            <a:t>Ability to use assistive technologies</a:t>
          </a:r>
        </a:p>
      </dsp:txBody>
      <dsp:txXfrm>
        <a:off x="7052123" y="1549819"/>
        <a:ext cx="3696845" cy="2446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2DAC7-4175-4923-8494-19958DF424B2}">
      <dsp:nvSpPr>
        <dsp:cNvPr id="0" name=""/>
        <dsp:cNvSpPr/>
      </dsp:nvSpPr>
      <dsp:spPr>
        <a:xfrm>
          <a:off x="0" y="345149"/>
          <a:ext cx="11274552" cy="194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5031" tIns="458216" rIns="875031"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a:t>Teleconferencing</a:t>
          </a:r>
          <a:endParaRPr lang="en-US" sz="2200" kern="1200"/>
        </a:p>
        <a:p>
          <a:pPr marL="228600" lvl="1" indent="-228600" algn="l" defTabSz="977900">
            <a:lnSpc>
              <a:spcPct val="90000"/>
            </a:lnSpc>
            <a:spcBef>
              <a:spcPct val="0"/>
            </a:spcBef>
            <a:spcAft>
              <a:spcPct val="15000"/>
            </a:spcAft>
            <a:buChar char="•"/>
          </a:pPr>
          <a:r>
            <a:rPr lang="en-US" sz="2200" b="0" i="0" kern="1200"/>
            <a:t>Virtual class sessions</a:t>
          </a:r>
          <a:endParaRPr lang="en-US" sz="2200" kern="1200"/>
        </a:p>
        <a:p>
          <a:pPr marL="228600" lvl="1" indent="-228600" algn="l" defTabSz="977900">
            <a:lnSpc>
              <a:spcPct val="90000"/>
            </a:lnSpc>
            <a:spcBef>
              <a:spcPct val="0"/>
            </a:spcBef>
            <a:spcAft>
              <a:spcPct val="15000"/>
            </a:spcAft>
            <a:buChar char="•"/>
          </a:pPr>
          <a:r>
            <a:rPr lang="en-US" sz="2200" b="0" i="0" kern="1200"/>
            <a:t>Live-streamed lectures</a:t>
          </a:r>
          <a:endParaRPr lang="en-US" sz="2200" kern="1200"/>
        </a:p>
        <a:p>
          <a:pPr marL="228600" lvl="1" indent="-228600" algn="l" defTabSz="977900">
            <a:lnSpc>
              <a:spcPct val="90000"/>
            </a:lnSpc>
            <a:spcBef>
              <a:spcPct val="0"/>
            </a:spcBef>
            <a:spcAft>
              <a:spcPct val="15000"/>
            </a:spcAft>
            <a:buChar char="•"/>
          </a:pPr>
          <a:r>
            <a:rPr lang="en-US" sz="2200" b="0" i="0" kern="1200" dirty="0"/>
            <a:t>Traditional classroom instruction</a:t>
          </a:r>
          <a:endParaRPr lang="en-US" sz="2200" kern="1200" dirty="0"/>
        </a:p>
      </dsp:txBody>
      <dsp:txXfrm>
        <a:off x="0" y="345149"/>
        <a:ext cx="11274552" cy="1940400"/>
      </dsp:txXfrm>
    </dsp:sp>
    <dsp:sp modelId="{AC655FC3-59E5-4C02-9BF3-1FA120BFF78C}">
      <dsp:nvSpPr>
        <dsp:cNvPr id="0" name=""/>
        <dsp:cNvSpPr/>
      </dsp:nvSpPr>
      <dsp:spPr>
        <a:xfrm>
          <a:off x="563727" y="20429"/>
          <a:ext cx="10249740"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306" tIns="0" rIns="298306" bIns="0" numCol="1" spcCol="1270" anchor="ctr" anchorCtr="0">
          <a:noAutofit/>
        </a:bodyPr>
        <a:lstStyle/>
        <a:p>
          <a:pPr marL="0" lvl="0" indent="0" algn="l" defTabSz="977900">
            <a:lnSpc>
              <a:spcPct val="90000"/>
            </a:lnSpc>
            <a:spcBef>
              <a:spcPct val="0"/>
            </a:spcBef>
            <a:spcAft>
              <a:spcPct val="35000"/>
            </a:spcAft>
            <a:buNone/>
          </a:pPr>
          <a:r>
            <a:rPr lang="en-US" sz="2200" b="1" i="0" kern="1200" dirty="0"/>
            <a:t>Synchronous instruction: </a:t>
          </a:r>
          <a:r>
            <a:rPr lang="en-US" sz="2200" b="0" i="0" kern="1200" dirty="0"/>
            <a:t>Learning activities occur in real time</a:t>
          </a:r>
          <a:endParaRPr lang="en-US" sz="2200" kern="1200" dirty="0"/>
        </a:p>
      </dsp:txBody>
      <dsp:txXfrm>
        <a:off x="595430" y="52132"/>
        <a:ext cx="10186334" cy="586034"/>
      </dsp:txXfrm>
    </dsp:sp>
    <dsp:sp modelId="{485616DA-8B30-4B43-8AF1-EF9CE4CA4752}">
      <dsp:nvSpPr>
        <dsp:cNvPr id="0" name=""/>
        <dsp:cNvSpPr/>
      </dsp:nvSpPr>
      <dsp:spPr>
        <a:xfrm>
          <a:off x="0" y="2729070"/>
          <a:ext cx="11274552" cy="1593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5031" tIns="458216" rIns="875031"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a:t>Discussion boards</a:t>
          </a:r>
          <a:endParaRPr lang="en-US" sz="2200" kern="1200"/>
        </a:p>
        <a:p>
          <a:pPr marL="228600" lvl="1" indent="-228600" algn="l" defTabSz="977900">
            <a:lnSpc>
              <a:spcPct val="90000"/>
            </a:lnSpc>
            <a:spcBef>
              <a:spcPct val="0"/>
            </a:spcBef>
            <a:spcAft>
              <a:spcPct val="15000"/>
            </a:spcAft>
            <a:buChar char="•"/>
          </a:pPr>
          <a:r>
            <a:rPr lang="en-US" sz="2200" b="0" i="0" kern="1200"/>
            <a:t>Self-paced modules</a:t>
          </a:r>
          <a:endParaRPr lang="en-US" sz="2200" kern="1200"/>
        </a:p>
        <a:p>
          <a:pPr marL="228600" lvl="1" indent="-228600" algn="l" defTabSz="977900">
            <a:lnSpc>
              <a:spcPct val="90000"/>
            </a:lnSpc>
            <a:spcBef>
              <a:spcPct val="0"/>
            </a:spcBef>
            <a:spcAft>
              <a:spcPct val="15000"/>
            </a:spcAft>
            <a:buChar char="•"/>
          </a:pPr>
          <a:r>
            <a:rPr lang="en-US" sz="2200" b="0" i="0" kern="1200"/>
            <a:t>Recorded videos or lectures</a:t>
          </a:r>
          <a:endParaRPr lang="en-US" sz="2200" kern="1200"/>
        </a:p>
      </dsp:txBody>
      <dsp:txXfrm>
        <a:off x="0" y="2729070"/>
        <a:ext cx="11274552" cy="1593900"/>
      </dsp:txXfrm>
    </dsp:sp>
    <dsp:sp modelId="{036C9BB6-A64A-4EB5-B525-5DD58E722A83}">
      <dsp:nvSpPr>
        <dsp:cNvPr id="0" name=""/>
        <dsp:cNvSpPr/>
      </dsp:nvSpPr>
      <dsp:spPr>
        <a:xfrm>
          <a:off x="563727" y="2404350"/>
          <a:ext cx="10299224"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306" tIns="0" rIns="298306" bIns="0" numCol="1" spcCol="1270" anchor="ctr" anchorCtr="0">
          <a:noAutofit/>
        </a:bodyPr>
        <a:lstStyle/>
        <a:p>
          <a:pPr marL="0" lvl="0" indent="0" algn="l" defTabSz="977900">
            <a:lnSpc>
              <a:spcPct val="90000"/>
            </a:lnSpc>
            <a:spcBef>
              <a:spcPct val="0"/>
            </a:spcBef>
            <a:spcAft>
              <a:spcPct val="35000"/>
            </a:spcAft>
            <a:buNone/>
          </a:pPr>
          <a:r>
            <a:rPr lang="en-US" sz="2200" b="1" i="0" kern="1200" dirty="0"/>
            <a:t>Asynchronous instruction: </a:t>
          </a:r>
          <a:r>
            <a:rPr lang="en-US" sz="2200" b="0" i="0" kern="1200" dirty="0"/>
            <a:t>Learning activities occur independently of time </a:t>
          </a:r>
          <a:endParaRPr lang="en-US" sz="2200" kern="1200" dirty="0"/>
        </a:p>
      </dsp:txBody>
      <dsp:txXfrm>
        <a:off x="595430" y="2436053"/>
        <a:ext cx="10235818"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03F7F-61BE-43A7-84FC-B3541C224378}">
      <dsp:nvSpPr>
        <dsp:cNvPr id="0" name=""/>
        <dsp:cNvSpPr/>
      </dsp:nvSpPr>
      <dsp:spPr>
        <a:xfrm>
          <a:off x="0" y="1802"/>
          <a:ext cx="4720726"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82CD2-B0AD-4C33-AAAD-577B0390A85A}">
      <dsp:nvSpPr>
        <dsp:cNvPr id="0" name=""/>
        <dsp:cNvSpPr/>
      </dsp:nvSpPr>
      <dsp:spPr>
        <a:xfrm>
          <a:off x="276376" y="207371"/>
          <a:ext cx="502502" cy="502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453CA6-38D6-45F8-A68F-E537ADBAD133}">
      <dsp:nvSpPr>
        <dsp:cNvPr id="0" name=""/>
        <dsp:cNvSpPr/>
      </dsp:nvSpPr>
      <dsp:spPr>
        <a:xfrm>
          <a:off x="1055255" y="1802"/>
          <a:ext cx="3665471"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b="0" i="0" kern="1200" dirty="0"/>
            <a:t>Parents and families </a:t>
          </a:r>
          <a:endParaRPr lang="en-US" sz="2200" kern="1200" dirty="0"/>
        </a:p>
      </dsp:txBody>
      <dsp:txXfrm>
        <a:off x="1055255" y="1802"/>
        <a:ext cx="3665471" cy="913640"/>
      </dsp:txXfrm>
    </dsp:sp>
    <dsp:sp modelId="{879C2C43-DEE8-4725-93F3-1DEAD4251B74}">
      <dsp:nvSpPr>
        <dsp:cNvPr id="0" name=""/>
        <dsp:cNvSpPr/>
      </dsp:nvSpPr>
      <dsp:spPr>
        <a:xfrm>
          <a:off x="0" y="1143853"/>
          <a:ext cx="4720726"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258D7-6673-4769-805D-0A21A763C46D}">
      <dsp:nvSpPr>
        <dsp:cNvPr id="0" name=""/>
        <dsp:cNvSpPr/>
      </dsp:nvSpPr>
      <dsp:spPr>
        <a:xfrm>
          <a:off x="276376" y="1349423"/>
          <a:ext cx="502502" cy="502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B8340-335D-4F00-A82E-5FF9EF7103B0}">
      <dsp:nvSpPr>
        <dsp:cNvPr id="0" name=""/>
        <dsp:cNvSpPr/>
      </dsp:nvSpPr>
      <dsp:spPr>
        <a:xfrm>
          <a:off x="1055255" y="1143853"/>
          <a:ext cx="3665471"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b="0" i="0" kern="1200"/>
            <a:t>General education teachers</a:t>
          </a:r>
          <a:endParaRPr lang="en-US" sz="2200" kern="1200"/>
        </a:p>
      </dsp:txBody>
      <dsp:txXfrm>
        <a:off x="1055255" y="1143853"/>
        <a:ext cx="3665471" cy="913640"/>
      </dsp:txXfrm>
    </dsp:sp>
    <dsp:sp modelId="{45F51BF8-4157-46D1-A64A-5DD05DD17EA2}">
      <dsp:nvSpPr>
        <dsp:cNvPr id="0" name=""/>
        <dsp:cNvSpPr/>
      </dsp:nvSpPr>
      <dsp:spPr>
        <a:xfrm>
          <a:off x="0" y="2285905"/>
          <a:ext cx="4720726"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4149F-B383-4842-8CB2-CB54E6E5FAD2}">
      <dsp:nvSpPr>
        <dsp:cNvPr id="0" name=""/>
        <dsp:cNvSpPr/>
      </dsp:nvSpPr>
      <dsp:spPr>
        <a:xfrm>
          <a:off x="276376" y="2491474"/>
          <a:ext cx="502502" cy="502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4C03A8-D583-4CAC-9A87-CA0DDA3A6970}">
      <dsp:nvSpPr>
        <dsp:cNvPr id="0" name=""/>
        <dsp:cNvSpPr/>
      </dsp:nvSpPr>
      <dsp:spPr>
        <a:xfrm>
          <a:off x="1055255" y="2285905"/>
          <a:ext cx="3665471"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kern="1200" dirty="0"/>
            <a:t>Paraprofessionals</a:t>
          </a:r>
        </a:p>
      </dsp:txBody>
      <dsp:txXfrm>
        <a:off x="1055255" y="2285905"/>
        <a:ext cx="3665471" cy="913640"/>
      </dsp:txXfrm>
    </dsp:sp>
    <dsp:sp modelId="{34A59117-17A5-4674-9442-EA341C27D2CC}">
      <dsp:nvSpPr>
        <dsp:cNvPr id="0" name=""/>
        <dsp:cNvSpPr/>
      </dsp:nvSpPr>
      <dsp:spPr>
        <a:xfrm>
          <a:off x="0" y="3427956"/>
          <a:ext cx="4720726" cy="9136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F8C2D-00D7-4A19-A82E-D8088E28706E}">
      <dsp:nvSpPr>
        <dsp:cNvPr id="0" name=""/>
        <dsp:cNvSpPr/>
      </dsp:nvSpPr>
      <dsp:spPr>
        <a:xfrm>
          <a:off x="276376" y="3633525"/>
          <a:ext cx="502502" cy="5025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D9D12E-3051-437D-86B3-4DEC343C6CA7}">
      <dsp:nvSpPr>
        <dsp:cNvPr id="0" name=""/>
        <dsp:cNvSpPr/>
      </dsp:nvSpPr>
      <dsp:spPr>
        <a:xfrm>
          <a:off x="1055255" y="3427956"/>
          <a:ext cx="3665471" cy="91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4" tIns="96694" rIns="96694" bIns="96694" numCol="1" spcCol="1270" anchor="ctr" anchorCtr="0">
          <a:noAutofit/>
        </a:bodyPr>
        <a:lstStyle/>
        <a:p>
          <a:pPr marL="0" lvl="0" indent="0" algn="l" defTabSz="977900">
            <a:lnSpc>
              <a:spcPct val="90000"/>
            </a:lnSpc>
            <a:spcBef>
              <a:spcPct val="0"/>
            </a:spcBef>
            <a:spcAft>
              <a:spcPct val="35000"/>
            </a:spcAft>
            <a:buNone/>
          </a:pPr>
          <a:r>
            <a:rPr lang="en-US" sz="2200" kern="1200" dirty="0"/>
            <a:t>Related service providers</a:t>
          </a:r>
        </a:p>
      </dsp:txBody>
      <dsp:txXfrm>
        <a:off x="1055255" y="3427956"/>
        <a:ext cx="3665471" cy="9136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27038" y="692150"/>
            <a:ext cx="6157912"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a:t>
            </a:fld>
            <a:endParaRPr lang="en-US"/>
          </a:p>
        </p:txBody>
      </p:sp>
    </p:spTree>
    <p:extLst>
      <p:ext uri="{BB962C8B-B14F-4D97-AF65-F5344CB8AC3E}">
        <p14:creationId xmlns:p14="http://schemas.microsoft.com/office/powerpoint/2010/main" val="403120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8</a:t>
            </a:fld>
            <a:endParaRPr lang="en-US"/>
          </a:p>
        </p:txBody>
      </p:sp>
    </p:spTree>
    <p:extLst>
      <p:ext uri="{BB962C8B-B14F-4D97-AF65-F5344CB8AC3E}">
        <p14:creationId xmlns:p14="http://schemas.microsoft.com/office/powerpoint/2010/main" val="391219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9</a:t>
            </a:fld>
            <a:endParaRPr lang="en-US"/>
          </a:p>
        </p:txBody>
      </p:sp>
    </p:spTree>
    <p:extLst>
      <p:ext uri="{BB962C8B-B14F-4D97-AF65-F5344CB8AC3E}">
        <p14:creationId xmlns:p14="http://schemas.microsoft.com/office/powerpoint/2010/main" val="26236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11</a:t>
            </a:fld>
            <a:endParaRPr lang="en-US"/>
          </a:p>
        </p:txBody>
      </p:sp>
    </p:spTree>
    <p:extLst>
      <p:ext uri="{BB962C8B-B14F-4D97-AF65-F5344CB8AC3E}">
        <p14:creationId xmlns:p14="http://schemas.microsoft.com/office/powerpoint/2010/main" val="101636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45598-36A4-4B50-8DA6-2AD7D33DCDFF}" type="slidenum">
              <a:rPr lang="en-US" smtClean="0"/>
              <a:t>16</a:t>
            </a:fld>
            <a:endParaRPr lang="en-US"/>
          </a:p>
        </p:txBody>
      </p:sp>
    </p:spTree>
    <p:extLst>
      <p:ext uri="{BB962C8B-B14F-4D97-AF65-F5344CB8AC3E}">
        <p14:creationId xmlns:p14="http://schemas.microsoft.com/office/powerpoint/2010/main" val="165680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24</a:t>
            </a:fld>
            <a:endParaRPr lang="en-US"/>
          </a:p>
        </p:txBody>
      </p:sp>
    </p:spTree>
    <p:extLst>
      <p:ext uri="{BB962C8B-B14F-4D97-AF65-F5344CB8AC3E}">
        <p14:creationId xmlns:p14="http://schemas.microsoft.com/office/powerpoint/2010/main" val="370036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29</a:t>
            </a:fld>
            <a:endParaRPr lang="en-US"/>
          </a:p>
        </p:txBody>
      </p:sp>
    </p:spTree>
    <p:extLst>
      <p:ext uri="{BB962C8B-B14F-4D97-AF65-F5344CB8AC3E}">
        <p14:creationId xmlns:p14="http://schemas.microsoft.com/office/powerpoint/2010/main" val="39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128024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457201" y="6647690"/>
            <a:ext cx="65" cy="123111"/>
          </a:xfrm>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F9F1E37-8F68-44BD-81F3-610F3E59D6EE}" type="slidenum">
              <a:rPr lang="en-US" altLang="en-US"/>
              <a:pPr/>
              <a:t>‹#›</a:t>
            </a:fld>
            <a:endParaRPr lang="en-US" altLang="en-US"/>
          </a:p>
        </p:txBody>
      </p:sp>
    </p:spTree>
    <p:extLst>
      <p:ext uri="{BB962C8B-B14F-4D97-AF65-F5344CB8AC3E}">
        <p14:creationId xmlns:p14="http://schemas.microsoft.com/office/powerpoint/2010/main" val="263331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1" y="4180246"/>
            <a:ext cx="10515600" cy="577081"/>
          </a:xfrm>
          <a:prstGeom prst="rect">
            <a:avLst/>
          </a:prstGeom>
          <a:ln>
            <a:noFill/>
          </a:ln>
        </p:spPr>
        <p:txBody>
          <a:bodyPr vert="horz" wrap="square" lIns="0" tIns="0" rIns="0" bIns="0" rtlCol="0" anchor="t" anchorCtr="0">
            <a:spAutoFit/>
          </a:bodyPr>
          <a:lstStyle>
            <a:lvl1pPr algn="l">
              <a:lnSpc>
                <a:spcPct val="100000"/>
              </a:lnSpc>
              <a:defRPr sz="375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1" y="5011458"/>
            <a:ext cx="10515600" cy="427040"/>
          </a:xfrm>
          <a:prstGeom prst="rect">
            <a:avLst/>
          </a:prstGeom>
          <a:ln>
            <a:noFill/>
          </a:ln>
        </p:spPr>
        <p:txBody>
          <a:bodyPr wrap="square" lIns="0" rIns="0" anchor="t" anchorCtr="0">
            <a:spAutoFit/>
          </a:bodyPr>
          <a:lstStyle>
            <a:lvl1pPr marL="0" indent="0" algn="l">
              <a:lnSpc>
                <a:spcPct val="100000"/>
              </a:lnSpc>
              <a:spcBef>
                <a:spcPts val="0"/>
              </a:spcBef>
              <a:buNone/>
              <a:defRPr sz="2775" b="0" i="0" cap="none" spc="0" baseline="0">
                <a:solidFill>
                  <a:schemeClr val="accent2"/>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Subtitle</a:t>
            </a:r>
          </a:p>
        </p:txBody>
      </p:sp>
      <p:sp>
        <p:nvSpPr>
          <p:cNvPr id="7" name="Date"/>
          <p:cNvSpPr>
            <a:spLocks noGrp="1"/>
          </p:cNvSpPr>
          <p:nvPr>
            <p:ph type="body" sz="quarter" idx="14" hasCustomPrompt="1"/>
          </p:nvPr>
        </p:nvSpPr>
        <p:spPr>
          <a:xfrm>
            <a:off x="10395593" y="3716537"/>
            <a:ext cx="852798" cy="138499"/>
          </a:xfrm>
        </p:spPr>
        <p:txBody>
          <a:bodyPr wrap="none">
            <a:spAutoFit/>
          </a:bodyPr>
          <a:lstStyle>
            <a:lvl1pPr marL="0" indent="0" algn="r">
              <a:lnSpc>
                <a:spcPct val="100000"/>
              </a:lnSpc>
              <a:spcBef>
                <a:spcPts val="0"/>
              </a:spcBef>
              <a:buNone/>
              <a:defRPr sz="900" cap="none" baseline="0">
                <a:solidFill>
                  <a:schemeClr val="tx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1" y="6287653"/>
            <a:ext cx="10515600" cy="300082"/>
          </a:xfrm>
        </p:spPr>
        <p:txBody>
          <a:bodyPr wrap="square" anchor="t" anchorCtr="0">
            <a:spAutoFit/>
          </a:bodyPr>
          <a:lstStyle>
            <a:lvl1pPr marL="0" indent="0" algn="l">
              <a:lnSpc>
                <a:spcPct val="100000"/>
              </a:lnSpc>
              <a:spcBef>
                <a:spcPts val="0"/>
              </a:spcBef>
              <a:buNone/>
              <a:defRPr sz="1950" baseline="0">
                <a:solidFill>
                  <a:schemeClr val="tx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1" y="6765669"/>
            <a:ext cx="2954335" cy="92333"/>
          </a:xfrm>
        </p:spPr>
        <p:txBody>
          <a:bodyPr/>
          <a:lstStyle/>
          <a:p>
            <a:endParaRPr lang="en-US"/>
          </a:p>
        </p:txBody>
      </p:sp>
    </p:spTree>
    <p:extLst>
      <p:ext uri="{BB962C8B-B14F-4D97-AF65-F5344CB8AC3E}">
        <p14:creationId xmlns:p14="http://schemas.microsoft.com/office/powerpoint/2010/main" val="16914819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3" cy="2650936"/>
          </a:xfrm>
        </p:spPr>
        <p:txBody>
          <a:bodyPr anchor="b" anchorCtr="0">
            <a:normAutofit/>
          </a:bodyPr>
          <a:lstStyle>
            <a:lvl1pPr algn="l">
              <a:defRPr sz="375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8" y="4016328"/>
            <a:ext cx="7275343" cy="1899139"/>
          </a:xfrm>
        </p:spPr>
        <p:txBody>
          <a:bodyPr>
            <a:normAutofit/>
          </a:bodyPr>
          <a:lstStyle>
            <a:lvl1pPr marL="0" indent="0" algn="l">
              <a:spcBef>
                <a:spcPts val="0"/>
              </a:spcBef>
              <a:buNone/>
              <a:defRPr sz="2775">
                <a:solidFill>
                  <a:schemeClr val="accent2"/>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2718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2179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1"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05903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48113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78869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1" y="1373005"/>
            <a:ext cx="11276076"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1" y="2654571"/>
            <a:ext cx="11276076"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1" y="5751576"/>
            <a:ext cx="11276076"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57672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1" y="1371600"/>
            <a:ext cx="11276076"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7" y="2651760"/>
            <a:ext cx="5570539"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1" y="5751576"/>
            <a:ext cx="11276076"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6714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1" y="1371600"/>
            <a:ext cx="11276076" cy="4343400"/>
          </a:xfrm>
        </p:spPr>
        <p:txBody>
          <a:bodyPr>
            <a:normAutofit/>
          </a:bodyPr>
          <a:lstStyle>
            <a:lvl1pPr marL="342900" indent="-342900">
              <a:lnSpc>
                <a:spcPct val="125000"/>
              </a:lnSpc>
              <a:spcBef>
                <a:spcPts val="450"/>
              </a:spcBef>
              <a:buClr>
                <a:schemeClr val="tx2"/>
              </a:buClr>
              <a:buFont typeface="+mj-lt"/>
              <a:buAutoNum type="arabicPeriod"/>
              <a:defRPr sz="1950" baseline="0"/>
            </a:lvl1pPr>
            <a:lvl2pPr marL="685800" indent="-342900">
              <a:lnSpc>
                <a:spcPct val="125000"/>
              </a:lnSpc>
              <a:spcBef>
                <a:spcPts val="450"/>
              </a:spcBef>
              <a:buClr>
                <a:schemeClr val="tx2"/>
              </a:buClr>
              <a:buFont typeface="+mj-lt"/>
              <a:buAutoNum type="alphaLcPeriod"/>
              <a:defRPr sz="1950"/>
            </a:lvl2pPr>
            <a:lvl3pPr marL="1028700" indent="-342900">
              <a:lnSpc>
                <a:spcPct val="125000"/>
              </a:lnSpc>
              <a:spcBef>
                <a:spcPts val="450"/>
              </a:spcBef>
              <a:buClr>
                <a:schemeClr val="tx2"/>
              </a:buClr>
              <a:buFont typeface="+mj-lt"/>
              <a:buAutoNum type="romanLcPeriod"/>
              <a:defRPr sz="1950"/>
            </a:lvl3pPr>
            <a:lvl4pPr marL="1371600" indent="-342900">
              <a:lnSpc>
                <a:spcPct val="125000"/>
              </a:lnSpc>
              <a:spcBef>
                <a:spcPts val="450"/>
              </a:spcBef>
              <a:buClr>
                <a:schemeClr val="tx2"/>
              </a:buClr>
              <a:buSzPct val="100000"/>
              <a:buFont typeface="+mj-lt"/>
              <a:buAutoNum type="arabicParenR"/>
              <a:defRPr sz="1950"/>
            </a:lvl4pPr>
            <a:lvl5pPr marL="1714500" indent="-342900">
              <a:lnSpc>
                <a:spcPct val="125000"/>
              </a:lnSpc>
              <a:spcBef>
                <a:spcPts val="450"/>
              </a:spcBef>
              <a:buClr>
                <a:schemeClr val="tx2"/>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1" y="5751576"/>
            <a:ext cx="11276076"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0300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57757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9"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05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9"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1" y="1645143"/>
            <a:ext cx="3362208" cy="3362208"/>
          </a:xfrm>
          <a:prstGeom prst="diamond">
            <a:avLst/>
          </a:prstGeom>
          <a:solidFill>
            <a:schemeClr val="accent1">
              <a:lumMod val="20000"/>
              <a:lumOff val="80000"/>
            </a:schemeClr>
          </a:solidFill>
          <a:ln>
            <a:noFill/>
          </a:ln>
        </p:spPr>
        <p:txBody>
          <a:bodyPr/>
          <a:lstStyle>
            <a:lvl1pPr marL="0" indent="0" algn="ctr">
              <a:buNone/>
              <a:defRPr sz="105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86257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3630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5" y="3594294"/>
            <a:ext cx="10234247" cy="237828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165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1" cy="175260"/>
          </a:xfrm>
        </p:spPr>
        <p:txBody>
          <a:bodyPr>
            <a:normAutofit/>
          </a:bodyPr>
          <a:lstStyle>
            <a:lvl1pPr>
              <a:defRPr sz="750">
                <a:solidFill>
                  <a:srgbClr val="E6E6E6"/>
                </a:solidFill>
              </a:defRPr>
            </a:lvl1pPr>
          </a:lstStyle>
          <a:p>
            <a:r>
              <a:rPr lang="en-US"/>
              <a:t>Closing Slide</a:t>
            </a:r>
          </a:p>
        </p:txBody>
      </p:sp>
    </p:spTree>
    <p:extLst>
      <p:ext uri="{BB962C8B-B14F-4D97-AF65-F5344CB8AC3E}">
        <p14:creationId xmlns:p14="http://schemas.microsoft.com/office/powerpoint/2010/main" val="3202298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61"/>
            <a:ext cx="8558784" cy="353687"/>
          </a:xfrm>
        </p:spPr>
        <p:txBody>
          <a:bodyPr anchor="b" anchorCtr="0">
            <a:noAutofit/>
          </a:bodyPr>
          <a:lstStyle>
            <a:lvl1pPr algn="l">
              <a:lnSpc>
                <a:spcPct val="114000"/>
              </a:lnSpc>
              <a:defRPr lang="en-US" sz="165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3" cy="1231786"/>
          </a:xfrm>
        </p:spPr>
        <p:txBody>
          <a:bodyPr>
            <a:noAutofit/>
          </a:bodyPr>
          <a:lstStyle>
            <a:lvl1pPr marL="0" indent="0" algn="l">
              <a:lnSpc>
                <a:spcPct val="125000"/>
              </a:lnSpc>
              <a:spcBef>
                <a:spcPts val="0"/>
              </a:spcBef>
              <a:buNone/>
              <a:defRPr sz="165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75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5" y="3594294"/>
            <a:ext cx="10234247" cy="237828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165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38522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04809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3969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a:p>
        </p:txBody>
      </p:sp>
    </p:spTree>
    <p:extLst>
      <p:ext uri="{BB962C8B-B14F-4D97-AF65-F5344CB8AC3E}">
        <p14:creationId xmlns:p14="http://schemas.microsoft.com/office/powerpoint/2010/main" val="176671229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9847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877475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433320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930467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804064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190450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4803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981702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687154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0903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4474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41849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userDrawn="1"/>
        </p:nvSpPr>
        <p:spPr>
          <a:xfrm>
            <a:off x="530923" y="5858934"/>
            <a:ext cx="10874324" cy="1346735"/>
          </a:xfrm>
          <a:prstGeom prst="rect">
            <a:avLst/>
          </a:prstGeom>
          <a:noFill/>
        </p:spPr>
        <p:txBody>
          <a:bodyPr wrap="square" rtlCol="0">
            <a:noAutofit/>
          </a:bodyPr>
          <a:lstStyle/>
          <a:p>
            <a:pPr>
              <a:lnSpc>
                <a:spcPct val="175000"/>
              </a:lnSpc>
            </a:pPr>
            <a:r>
              <a:rPr lang="en-US" sz="220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Tree>
    <p:extLst>
      <p:ext uri="{BB962C8B-B14F-4D97-AF65-F5344CB8AC3E}">
        <p14:creationId xmlns:p14="http://schemas.microsoft.com/office/powerpoint/2010/main" val="94878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967626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4945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990796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Photo Lef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userDrawn="1">
            <p:ph type="title" hasCustomPrompt="1"/>
          </p:nvPr>
        </p:nvSpPr>
        <p:spPr>
          <a:xfrm>
            <a:off x="6529206" y="164387"/>
            <a:ext cx="5257800" cy="997196"/>
          </a:xfrm>
        </p:spPr>
        <p:txBody>
          <a:bodyPr anchor="b" anchorCtr="0">
            <a:normAutofit/>
          </a:bodyPr>
          <a:lstStyle>
            <a:lvl1pPr>
              <a:defRPr baseline="0">
                <a:solidFill>
                  <a:srgbClr val="FFFFFF"/>
                </a:solidFill>
              </a:defRPr>
            </a:lvl1pPr>
          </a:lstStyle>
          <a:p>
            <a:r>
              <a:rPr lang="en-US"/>
              <a:t>Photo Left</a:t>
            </a:r>
          </a:p>
        </p:txBody>
      </p:sp>
      <p:sp>
        <p:nvSpPr>
          <p:cNvPr id="10" name="Text Placeholder 9"/>
          <p:cNvSpPr>
            <a:spLocks noGrp="1"/>
          </p:cNvSpPr>
          <p:nvPr userDrawn="1">
            <p:ph type="body" sz="quarter" idx="13"/>
          </p:nvPr>
        </p:nvSpPr>
        <p:spPr>
          <a:xfrm>
            <a:off x="6529206" y="1248069"/>
            <a:ext cx="5257800"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hasCustomPrompt="1"/>
          </p:nvPr>
        </p:nvSpPr>
        <p:spPr>
          <a:xfrm>
            <a:off x="0" y="0"/>
            <a:ext cx="6099048" cy="6409944"/>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9048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cNvSpPr>
            <a:spLocks noGrp="1"/>
          </p:cNvSpPr>
          <p:nvPr userDrawn="1">
            <p:ph type="sldNum" sz="quarter" idx="12"/>
          </p:nvPr>
        </p:nvSpPr>
        <p:spPr>
          <a:xfrm>
            <a:off x="11965652" y="6608213"/>
            <a:ext cx="117019" cy="138499"/>
          </a:xfrm>
        </p:spPr>
        <p:txBody>
          <a:bodyPr/>
          <a:lstStyle>
            <a:lvl1pPr>
              <a:defRPr>
                <a:solidFill>
                  <a:schemeClr val="bg1"/>
                </a:solidFill>
              </a:defRPr>
            </a:lvl1pPr>
          </a:lstStyle>
          <a:p>
            <a:fld id="{BABF4E83-61DB-418F-A99F-17BC9BB58EF6}" type="slidenum">
              <a:rPr lang="en-US" smtClean="0"/>
              <a:pPr/>
              <a:t>‹#›</a:t>
            </a:fld>
            <a:endParaRPr lang="en-US"/>
          </a:p>
        </p:txBody>
      </p:sp>
      <p:sp>
        <p:nvSpPr>
          <p:cNvPr id="4" name="Title 3"/>
          <p:cNvSpPr>
            <a:spLocks noGrp="1"/>
          </p:cNvSpPr>
          <p:nvPr>
            <p:ph type="title" hasCustomPrompt="1"/>
          </p:nvPr>
        </p:nvSpPr>
        <p:spPr>
          <a:xfrm>
            <a:off x="457200" y="1042416"/>
            <a:ext cx="8531352" cy="2852928"/>
          </a:xfrm>
        </p:spPr>
        <p:txBody>
          <a:bodyPr>
            <a:normAutofit/>
          </a:bodyPr>
          <a:lstStyle>
            <a:lvl1pPr>
              <a:defRPr sz="5500">
                <a:solidFill>
                  <a:schemeClr val="bg1"/>
                </a:solidFill>
              </a:defRPr>
            </a:lvl1pPr>
          </a:lstStyle>
          <a:p>
            <a:r>
              <a:rPr lang="en-US"/>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Tree>
    <p:extLst>
      <p:ext uri="{BB962C8B-B14F-4D97-AF65-F5344CB8AC3E}">
        <p14:creationId xmlns:p14="http://schemas.microsoft.com/office/powerpoint/2010/main" val="416200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42CB-2D01-4E42-85EF-D056D10BD0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6CE30-A017-49BC-9EBA-02CF5632D3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36511-E0D2-4638-AE72-F2193428D2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5063B0-C353-4F70-8E31-1B01B75E3E6D}"/>
              </a:ext>
            </a:extLst>
          </p:cNvPr>
          <p:cNvSpPr>
            <a:spLocks noGrp="1"/>
          </p:cNvSpPr>
          <p:nvPr>
            <p:ph type="dt" sz="half" idx="10"/>
          </p:nvPr>
        </p:nvSpPr>
        <p:spPr/>
        <p:txBody>
          <a:bodyPr/>
          <a:lstStyle/>
          <a:p>
            <a:fld id="{92F8099D-8B20-44CC-9427-A87B2F9C1111}" type="datetimeFigureOut">
              <a:rPr lang="en-US" smtClean="0"/>
              <a:t>6/30/2020</a:t>
            </a:fld>
            <a:endParaRPr lang="en-US"/>
          </a:p>
        </p:txBody>
      </p:sp>
      <p:sp>
        <p:nvSpPr>
          <p:cNvPr id="6" name="Footer Placeholder 5">
            <a:extLst>
              <a:ext uri="{FF2B5EF4-FFF2-40B4-BE49-F238E27FC236}">
                <a16:creationId xmlns:a16="http://schemas.microsoft.com/office/drawing/2014/main" id="{F1E77BF4-697C-4E46-8E91-A3B66B99E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2C580-0ADF-4A91-8818-1387A44557E7}"/>
              </a:ext>
            </a:extLst>
          </p:cNvPr>
          <p:cNvSpPr>
            <a:spLocks noGrp="1"/>
          </p:cNvSpPr>
          <p:nvPr>
            <p:ph type="sldNum" sz="quarter" idx="12"/>
          </p:nvPr>
        </p:nvSpPr>
        <p:spPr/>
        <p:txBody>
          <a:bodyPr/>
          <a:lstStyle/>
          <a:p>
            <a:fld id="{8CA10385-862B-4086-81D5-50B3FB47B9B9}" type="slidenum">
              <a:rPr lang="en-US" smtClean="0"/>
              <a:t>‹#›</a:t>
            </a:fld>
            <a:endParaRPr lang="en-US"/>
          </a:p>
        </p:txBody>
      </p:sp>
    </p:spTree>
    <p:extLst>
      <p:ext uri="{BB962C8B-B14F-4D97-AF65-F5344CB8AC3E}">
        <p14:creationId xmlns:p14="http://schemas.microsoft.com/office/powerpoint/2010/main" val="215321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673507" y="6507316"/>
            <a:ext cx="157094" cy="153888"/>
          </a:xfrm>
        </p:spPr>
        <p:txBody>
          <a:bodyPr wrap="none"/>
          <a:lstStyle>
            <a:lvl1pPr>
              <a:defRPr sz="1000"/>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319905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055813"/>
            <a:ext cx="10966449"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750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174997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0.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12313920" cy="6926580"/>
          </a:xfrm>
          <a:prstGeom prst="rect">
            <a:avLst/>
          </a:prstGeom>
        </p:spPr>
      </p:pic>
      <p:sp>
        <p:nvSpPr>
          <p:cNvPr id="2" name="Title Placeholder 1"/>
          <p:cNvSpPr>
            <a:spLocks noGrp="1"/>
          </p:cNvSpPr>
          <p:nvPr>
            <p:ph type="title"/>
          </p:nvPr>
        </p:nvSpPr>
        <p:spPr bwMode="gray">
          <a:xfrm>
            <a:off x="916517" y="3709988"/>
            <a:ext cx="109728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a:t>Click to edit Master title style</a:t>
            </a:r>
          </a:p>
        </p:txBody>
      </p:sp>
      <p:sp>
        <p:nvSpPr>
          <p:cNvPr id="3" name="Text Placeholder 2"/>
          <p:cNvSpPr>
            <a:spLocks noGrp="1"/>
          </p:cNvSpPr>
          <p:nvPr>
            <p:ph type="body" idx="1"/>
          </p:nvPr>
        </p:nvSpPr>
        <p:spPr bwMode="gray">
          <a:xfrm>
            <a:off x="916517" y="4529139"/>
            <a:ext cx="10972800" cy="1389062"/>
          </a:xfrm>
          <a:prstGeom prst="rect">
            <a:avLst/>
          </a:prstGeom>
        </p:spPr>
        <p:txBody>
          <a:bodyPr lIns="0" rIns="0"/>
          <a:lstStyle/>
          <a:p>
            <a:pPr marL="0" lvl="0" indent="0" eaLnBrk="0" fontAlgn="base" hangingPunct="0">
              <a:spcAft>
                <a:spcPct val="0"/>
              </a:spcAft>
            </a:pPr>
            <a:r>
              <a:rPr lang="en-US"/>
              <a:t>Click to edit Master text styles</a:t>
            </a:r>
          </a:p>
        </p:txBody>
      </p:sp>
      <p:sp>
        <p:nvSpPr>
          <p:cNvPr id="6" name="Slide Number Placeholder 5"/>
          <p:cNvSpPr>
            <a:spLocks noGrp="1"/>
          </p:cNvSpPr>
          <p:nvPr>
            <p:ph type="sldNum" sz="quarter" idx="4"/>
          </p:nvPr>
        </p:nvSpPr>
        <p:spPr>
          <a:xfrm>
            <a:off x="11725872"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1"/>
            <a:ext cx="12241520" cy="6885855"/>
          </a:xfrm>
          <a:prstGeom prst="rect">
            <a:avLst/>
          </a:prstGeom>
        </p:spPr>
      </p:pic>
      <p:sp>
        <p:nvSpPr>
          <p:cNvPr id="5123" name="Title Placeholder 1"/>
          <p:cNvSpPr>
            <a:spLocks noGrp="1"/>
          </p:cNvSpPr>
          <p:nvPr>
            <p:ph type="title"/>
          </p:nvPr>
        </p:nvSpPr>
        <p:spPr bwMode="gray">
          <a:xfrm>
            <a:off x="916518" y="318053"/>
            <a:ext cx="10966449"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5124" name="Text Placeholder 2"/>
          <p:cNvSpPr>
            <a:spLocks noGrp="1"/>
          </p:cNvSpPr>
          <p:nvPr>
            <p:ph type="body" idx="1"/>
          </p:nvPr>
        </p:nvSpPr>
        <p:spPr bwMode="gray">
          <a:xfrm>
            <a:off x="916518" y="2055812"/>
            <a:ext cx="10966449"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5"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2313456" cy="6926319"/>
          </a:xfrm>
          <a:prstGeom prst="rect">
            <a:avLst/>
          </a:prstGeom>
        </p:spPr>
      </p:pic>
      <p:sp>
        <p:nvSpPr>
          <p:cNvPr id="2" name="Text Placeholder 1"/>
          <p:cNvSpPr>
            <a:spLocks noGrp="1"/>
          </p:cNvSpPr>
          <p:nvPr>
            <p:ph type="body" idx="1"/>
          </p:nvPr>
        </p:nvSpPr>
        <p:spPr bwMode="gray">
          <a:xfrm>
            <a:off x="916517" y="2055814"/>
            <a:ext cx="10966449" cy="34703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bwMode="gray">
          <a:xfrm>
            <a:off x="11725873"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Tree>
  </p:cSld>
  <p:clrMap bg1="lt1" tx1="dk1" bg2="lt2" tx2="dk2" accent1="accent1" accent2="accent2" accent3="accent3" accent4="accent4" accent5="accent5" accent6="accent6" hlink="hlink" folHlink="folHlink"/>
  <p:sldLayoutIdLst>
    <p:sldLayoutId id="2147484302" r:id="rId1"/>
    <p:sldLayoutId id="2147484327" r:id="rId2"/>
    <p:sldLayoutId id="2147484329" r:id="rId3"/>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3" cy="6913014"/>
          </a:xfrm>
          <a:prstGeom prst="rect">
            <a:avLst/>
          </a:prstGeom>
        </p:spPr>
      </p:pic>
      <p:sp>
        <p:nvSpPr>
          <p:cNvPr id="8" name="Rectangle 7"/>
          <p:cNvSpPr/>
          <p:nvPr/>
        </p:nvSpPr>
        <p:spPr bwMode="gray">
          <a:xfrm>
            <a:off x="0" y="1701580"/>
            <a:ext cx="1231392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solidFill>
                <a:prstClr val="white"/>
              </a:solidFill>
            </a:endParaRPr>
          </a:p>
        </p:txBody>
      </p:sp>
      <p:sp>
        <p:nvSpPr>
          <p:cNvPr id="2" name="Title Placeholder 1"/>
          <p:cNvSpPr>
            <a:spLocks noGrp="1"/>
          </p:cNvSpPr>
          <p:nvPr>
            <p:ph type="title"/>
          </p:nvPr>
        </p:nvSpPr>
        <p:spPr bwMode="ltGray">
          <a:xfrm>
            <a:off x="158496" y="314394"/>
            <a:ext cx="11875008"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a:t>Click to edit Master title style</a:t>
            </a:r>
          </a:p>
        </p:txBody>
      </p:sp>
      <p:sp>
        <p:nvSpPr>
          <p:cNvPr id="3" name="Text Placeholder 2"/>
          <p:cNvSpPr>
            <a:spLocks noGrp="1"/>
          </p:cNvSpPr>
          <p:nvPr>
            <p:ph type="body" idx="1"/>
          </p:nvPr>
        </p:nvSpPr>
        <p:spPr bwMode="ltGray">
          <a:xfrm>
            <a:off x="158496" y="747423"/>
            <a:ext cx="11875008" cy="51707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 id="2147484331" r:id="rId2"/>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1"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1"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2" y="6765669"/>
            <a:ext cx="2954335" cy="92333"/>
          </a:xfrm>
          <a:prstGeom prst="rect">
            <a:avLst/>
          </a:prstGeom>
          <a:ln>
            <a:noFill/>
          </a:ln>
        </p:spPr>
        <p:txBody>
          <a:bodyPr wrap="square" lIns="0" tIns="0" rIns="0" bIns="0" anchor="b" anchorCtr="0">
            <a:spAutoFit/>
          </a:bodyPr>
          <a:lstStyle>
            <a:lvl1pPr>
              <a:spcBef>
                <a:spcPts val="0"/>
              </a:spcBef>
              <a:defRPr lang="en-US" sz="6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74876" y="6742584"/>
            <a:ext cx="117019" cy="115416"/>
          </a:xfrm>
          <a:prstGeom prst="rect">
            <a:avLst/>
          </a:prstGeom>
        </p:spPr>
        <p:txBody>
          <a:bodyPr vert="horz" wrap="none" lIns="0" tIns="0" rIns="0" bIns="0" rtlCol="0" anchor="b" anchorCtr="0">
            <a:spAutoFit/>
          </a:bodyPr>
          <a:lstStyle>
            <a:lvl1pPr algn="r">
              <a:defRPr sz="75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145557632"/>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Lst>
  <p:hf hdr="0" ftr="0" dt="0"/>
  <p:txStyles>
    <p:titleStyle>
      <a:lvl1pPr algn="ctr" defTabSz="514350" rtl="0" eaLnBrk="1" latinLnBrk="0" hangingPunct="1">
        <a:lnSpc>
          <a:spcPct val="100000"/>
        </a:lnSpc>
        <a:spcBef>
          <a:spcPct val="0"/>
        </a:spcBef>
        <a:buNone/>
        <a:defRPr sz="3150" b="1" i="0" kern="1200" baseline="0">
          <a:solidFill>
            <a:schemeClr val="tx1"/>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Char char="§"/>
        <a:tabLst/>
        <a:defRPr sz="195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450"/>
        </a:spcBef>
        <a:spcAft>
          <a:spcPts val="0"/>
        </a:spcAft>
        <a:buClr>
          <a:schemeClr val="accent1"/>
        </a:buClr>
        <a:buSzPct val="100000"/>
        <a:buFont typeface="Arial" panose="020B0604020202020204" pitchFamily="34" charset="0"/>
        <a:buChar char="»"/>
        <a:tabLst/>
        <a:defRPr sz="195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450"/>
        </a:spcBef>
        <a:spcAft>
          <a:spcPts val="0"/>
        </a:spcAft>
        <a:buClr>
          <a:schemeClr val="accent1"/>
        </a:buClr>
        <a:buSzTx/>
        <a:buFont typeface="Calibri" panose="020F0502020204030204" pitchFamily="34" charset="0"/>
        <a:buChar char="›"/>
        <a:tabLst/>
        <a:defRPr sz="195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49985435"/>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pbis.org/resource/creating-a-pbis-behavior-teaching-matrix-for-remote-instruction" TargetMode="Externa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8" Type="http://schemas.openxmlformats.org/officeDocument/2006/relationships/hyperlink" Target="https://intensiveintervention.org/intervention-resources/behavior-strategies-support-intensifying-interventions"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hyperlink" Target="https://intensiveintervention.org/intervention-resources/mathematics-strategies-support-intensifying-interventions" TargetMode="External"/><Relationship Id="rId5" Type="http://schemas.openxmlformats.org/officeDocument/2006/relationships/image" Target="../media/image22.png"/><Relationship Id="rId4" Type="http://schemas.openxmlformats.org/officeDocument/2006/relationships/hyperlink" Target="https://intensiveintervention.org/intervention-resources/literacy-strategi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ntensiveintervention.org/intensive-intervention-math-course" TargetMode="External"/><Relationship Id="rId2" Type="http://schemas.openxmlformats.org/officeDocument/2006/relationships/hyperlink" Target="https://intensiveintervention.org/intensive-intervention-features-explicit-instruction" TargetMode="Externa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hyperlink" Target="https://intensiveintervention.org/intensive-intervention-behavior-course" TargetMode="External"/><Relationship Id="rId4" Type="http://schemas.openxmlformats.org/officeDocument/2006/relationships/hyperlink" Target="https://intensiveintervention.org/intensive-intervention-reading-cour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ntensiveintervention.org/resource/FAQ-collecting-progress-monitoring-data-virtually" TargetMode="Externa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8" Type="http://schemas.openxmlformats.org/officeDocument/2006/relationships/hyperlink" Target="https://charts.intensiveintervention.org/bprogressmonitoring" TargetMode="External"/><Relationship Id="rId3" Type="http://schemas.openxmlformats.org/officeDocument/2006/relationships/hyperlink" Target="https://charts.intensiveintervention.org/ascreening" TargetMode="External"/><Relationship Id="rId7" Type="http://schemas.openxmlformats.org/officeDocument/2006/relationships/hyperlink" Target="https://charts.intensiveintervention.org/aprogressmonitoring"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hyperlink" Target="https://charts.intensiveintervention.org/bintervention" TargetMode="External"/><Relationship Id="rId5" Type="http://schemas.openxmlformats.org/officeDocument/2006/relationships/hyperlink" Target="https://charts.intensiveintervention.org/aintervention" TargetMode="External"/><Relationship Id="rId4" Type="http://schemas.openxmlformats.org/officeDocument/2006/relationships/hyperlink" Target="https://charts.intensiveintervention.org/bscreening" TargetMode="External"/><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hyperlink" Target="https://intensiveintervention.org/intervention-resources/literacy-strategies" TargetMode="External"/><Relationship Id="rId2" Type="http://schemas.openxmlformats.org/officeDocument/2006/relationships/hyperlink" Target="https://www.youtube.com/watch?v=MzOmtfnFGTY&amp;feature=emb_title" TargetMode="External"/><Relationship Id="rId1" Type="http://schemas.openxmlformats.org/officeDocument/2006/relationships/slideLayout" Target="../slideLayouts/slideLayout33.xml"/><Relationship Id="rId5" Type="http://schemas.openxmlformats.org/officeDocument/2006/relationships/image" Target="../media/image29.PNG"/><Relationship Id="rId4" Type="http://schemas.openxmlformats.org/officeDocument/2006/relationships/hyperlink" Target="https://intensiveintervention.org/resource/continuity-learning-tips-educator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intensiveintervention.org/resource/continuity-learning-during-tips-parents" TargetMode="External"/><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intensiveintervention.org/resource/continuity-learning-during-tips-parents" TargetMode="Externa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hyperlink" Target="https://promotingprogress.org/resources/virtual-iep-meeting-sample-agenda" TargetMode="External"/><Relationship Id="rId2" Type="http://schemas.openxmlformats.org/officeDocument/2006/relationships/hyperlink" Target="https://promotingprogress.org/resources/virtual-iep-meeting-tip-sheets" TargetMode="External"/><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hyperlink" Target="https://intensiveintervention.org/implementation-support/tools-support-intensive-intervention-data-meeting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hyperlink" Target="https://register.gotowebinar.com/register/6750955622673238542" TargetMode="External"/><Relationship Id="rId2" Type="http://schemas.openxmlformats.org/officeDocument/2006/relationships/hyperlink" Target="https://register.gotowebinar.com/register/1251076414747464974" TargetMode="External"/><Relationship Id="rId1" Type="http://schemas.openxmlformats.org/officeDocument/2006/relationships/slideLayout" Target="../slideLayouts/slideLayout32.xml"/><Relationship Id="rId4" Type="http://schemas.openxmlformats.org/officeDocument/2006/relationships/hyperlink" Target="https://register.gotowebinar.com/register/2976448023257111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hyperlink" Target="https://www.pbis.org/resource/creating-a-pbis-behavior-teaching-matrix-for-remote-instruction" TargetMode="External"/><Relationship Id="rId2" Type="http://schemas.openxmlformats.org/officeDocument/2006/relationships/hyperlink" Target="http://udlguidelines.cast.org/" TargetMode="External"/><Relationship Id="rId1" Type="http://schemas.openxmlformats.org/officeDocument/2006/relationships/slideLayout" Target="../slideLayouts/slideLayout32.xml"/><Relationship Id="rId5" Type="http://schemas.openxmlformats.org/officeDocument/2006/relationships/hyperlink" Target="https://osepideasthatwork.org/sites/default/files/SWDLearning-Teachers-508.pdf" TargetMode="External"/><Relationship Id="rId4" Type="http://schemas.openxmlformats.org/officeDocument/2006/relationships/hyperlink" Target="https://intensiveintervention.org/intensive-intervention-features-explicit-instruc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osepideasthatwork.org/continuity-learning-during-COVID-19"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424A1-686A-405A-AA27-635D3439AF91}"/>
              </a:ext>
            </a:extLst>
          </p:cNvPr>
          <p:cNvSpPr>
            <a:spLocks noGrp="1"/>
          </p:cNvSpPr>
          <p:nvPr>
            <p:ph type="title"/>
          </p:nvPr>
        </p:nvSpPr>
        <p:spPr/>
        <p:txBody>
          <a:bodyPr/>
          <a:lstStyle/>
          <a:p>
            <a:r>
              <a:rPr lang="en-US" dirty="0"/>
              <a:t>Preparing Teachers to Deliver Intervention in Virtual Settings</a:t>
            </a:r>
          </a:p>
        </p:txBody>
      </p:sp>
      <p:sp>
        <p:nvSpPr>
          <p:cNvPr id="6" name="Subtitle 5">
            <a:extLst>
              <a:ext uri="{FF2B5EF4-FFF2-40B4-BE49-F238E27FC236}">
                <a16:creationId xmlns:a16="http://schemas.microsoft.com/office/drawing/2014/main" id="{4B1E491F-E4EC-4F5A-AB00-1738417D6CDD}"/>
              </a:ext>
            </a:extLst>
          </p:cNvPr>
          <p:cNvSpPr>
            <a:spLocks noGrp="1"/>
          </p:cNvSpPr>
          <p:nvPr>
            <p:ph type="subTitle" idx="1"/>
          </p:nvPr>
        </p:nvSpPr>
        <p:spPr>
          <a:xfrm>
            <a:off x="732791" y="5398179"/>
            <a:ext cx="10515600" cy="427040"/>
          </a:xfrm>
        </p:spPr>
        <p:txBody>
          <a:bodyPr/>
          <a:lstStyle/>
          <a:p>
            <a:r>
              <a:rPr lang="en-US" dirty="0"/>
              <a:t>Faculty Professional Learning Series: Webinar #1</a:t>
            </a:r>
          </a:p>
        </p:txBody>
      </p:sp>
      <p:sp>
        <p:nvSpPr>
          <p:cNvPr id="9" name="Text Placeholder 8">
            <a:extLst>
              <a:ext uri="{FF2B5EF4-FFF2-40B4-BE49-F238E27FC236}">
                <a16:creationId xmlns:a16="http://schemas.microsoft.com/office/drawing/2014/main" id="{3BAB20F9-3C22-4B82-ADA2-A49388B661C3}"/>
              </a:ext>
            </a:extLst>
          </p:cNvPr>
          <p:cNvSpPr>
            <a:spLocks noGrp="1"/>
          </p:cNvSpPr>
          <p:nvPr>
            <p:ph type="body" sz="quarter" idx="14"/>
          </p:nvPr>
        </p:nvSpPr>
        <p:spPr>
          <a:xfrm>
            <a:off x="9948355" y="3716537"/>
            <a:ext cx="1300036" cy="246221"/>
          </a:xfrm>
        </p:spPr>
        <p:txBody>
          <a:bodyPr/>
          <a:lstStyle/>
          <a:p>
            <a:r>
              <a:rPr lang="en-US" sz="1600" dirty="0"/>
              <a:t>June 30, 2020</a:t>
            </a:r>
          </a:p>
        </p:txBody>
      </p:sp>
      <p:sp>
        <p:nvSpPr>
          <p:cNvPr id="7" name="Text Placeholder 6">
            <a:extLst>
              <a:ext uri="{FF2B5EF4-FFF2-40B4-BE49-F238E27FC236}">
                <a16:creationId xmlns:a16="http://schemas.microsoft.com/office/drawing/2014/main" id="{09730946-3BCF-42C0-A418-9EEDDA0543FC}"/>
              </a:ext>
            </a:extLst>
          </p:cNvPr>
          <p:cNvSpPr>
            <a:spLocks noGrp="1"/>
          </p:cNvSpPr>
          <p:nvPr>
            <p:ph type="body" sz="quarter" idx="13"/>
          </p:nvPr>
        </p:nvSpPr>
        <p:spPr/>
        <p:txBody>
          <a:bodyPr/>
          <a:lstStyle/>
          <a:p>
            <a:r>
              <a:rPr lang="en-US" dirty="0"/>
              <a:t>Lindsey Hayes, M.Ed., &amp; Amy Colpo, M.P.P., American Institutes for Research</a:t>
            </a:r>
          </a:p>
        </p:txBody>
      </p:sp>
      <p:sp>
        <p:nvSpPr>
          <p:cNvPr id="4" name="Slide Number Placeholder 3">
            <a:extLst>
              <a:ext uri="{FF2B5EF4-FFF2-40B4-BE49-F238E27FC236}">
                <a16:creationId xmlns:a16="http://schemas.microsoft.com/office/drawing/2014/main" id="{CE815E62-A468-4831-B4A2-0E00CA23B7D3}"/>
              </a:ext>
            </a:extLst>
          </p:cNvPr>
          <p:cNvSpPr>
            <a:spLocks noGrp="1"/>
          </p:cNvSpPr>
          <p:nvPr>
            <p:ph type="sldNum" sz="quarter" idx="4294967295"/>
          </p:nvPr>
        </p:nvSpPr>
        <p:spPr>
          <a:xfrm>
            <a:off x="12074525" y="6742113"/>
            <a:ext cx="117475" cy="115887"/>
          </a:xfrm>
        </p:spPr>
        <p:txBody>
          <a:bodyPr/>
          <a:lstStyle/>
          <a:p>
            <a:fld id="{99A20822-4A49-4D36-86E3-300BA48D3F00}" type="slidenum">
              <a:rPr lang="en-US" smtClean="0"/>
              <a:pPr/>
              <a:t>1</a:t>
            </a:fld>
            <a:endParaRPr lang="en-US"/>
          </a:p>
        </p:txBody>
      </p:sp>
    </p:spTree>
    <p:extLst>
      <p:ext uri="{BB962C8B-B14F-4D97-AF65-F5344CB8AC3E}">
        <p14:creationId xmlns:p14="http://schemas.microsoft.com/office/powerpoint/2010/main" val="73642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7C8B-39C3-47CF-A810-694F41BE759F}"/>
              </a:ext>
            </a:extLst>
          </p:cNvPr>
          <p:cNvSpPr>
            <a:spLocks noGrp="1"/>
          </p:cNvSpPr>
          <p:nvPr>
            <p:ph type="title"/>
          </p:nvPr>
        </p:nvSpPr>
        <p:spPr>
          <a:xfrm>
            <a:off x="4002258" y="1089661"/>
            <a:ext cx="7275342" cy="2650936"/>
          </a:xfrm>
        </p:spPr>
        <p:txBody>
          <a:bodyPr anchor="b">
            <a:normAutofit/>
          </a:bodyPr>
          <a:lstStyle/>
          <a:p>
            <a:r>
              <a:rPr lang="en-US" dirty="0"/>
              <a:t>Strategy #1</a:t>
            </a:r>
          </a:p>
        </p:txBody>
      </p:sp>
      <p:sp>
        <p:nvSpPr>
          <p:cNvPr id="8" name="Text Placeholder 7">
            <a:extLst>
              <a:ext uri="{FF2B5EF4-FFF2-40B4-BE49-F238E27FC236}">
                <a16:creationId xmlns:a16="http://schemas.microsoft.com/office/drawing/2014/main" id="{C37B1E48-DF47-4837-8231-ECFF2978A3F1}"/>
              </a:ext>
            </a:extLst>
          </p:cNvPr>
          <p:cNvSpPr>
            <a:spLocks noGrp="1"/>
          </p:cNvSpPr>
          <p:nvPr>
            <p:ph type="body" sz="quarter" idx="13"/>
          </p:nvPr>
        </p:nvSpPr>
        <p:spPr>
          <a:xfrm>
            <a:off x="4002258" y="4016326"/>
            <a:ext cx="7275342" cy="1899139"/>
          </a:xfrm>
        </p:spPr>
        <p:txBody>
          <a:bodyPr>
            <a:normAutofit/>
          </a:bodyPr>
          <a:lstStyle/>
          <a:p>
            <a:pPr>
              <a:lnSpc>
                <a:spcPct val="115000"/>
              </a:lnSpc>
              <a:spcAft>
                <a:spcPts val="600"/>
              </a:spcAft>
            </a:pPr>
            <a:r>
              <a:rPr lang="en-US" dirty="0"/>
              <a:t>Model using explicit instruction to intensify delivery of virtual instruction.</a:t>
            </a:r>
          </a:p>
        </p:txBody>
      </p:sp>
      <p:sp>
        <p:nvSpPr>
          <p:cNvPr id="6" name="Slide Number Placeholder 5">
            <a:extLst>
              <a:ext uri="{FF2B5EF4-FFF2-40B4-BE49-F238E27FC236}">
                <a16:creationId xmlns:a16="http://schemas.microsoft.com/office/drawing/2014/main" id="{B62A0F35-2D7F-481B-8AF8-8F52F6413ADE}"/>
              </a:ext>
            </a:extLst>
          </p:cNvPr>
          <p:cNvSpPr>
            <a:spLocks noGrp="1"/>
          </p:cNvSpPr>
          <p:nvPr>
            <p:ph type="sldNum" sz="quarter" idx="15"/>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10</a:t>
            </a:fld>
            <a:endParaRPr lang="en-US"/>
          </a:p>
        </p:txBody>
      </p:sp>
    </p:spTree>
    <p:extLst>
      <p:ext uri="{BB962C8B-B14F-4D97-AF65-F5344CB8AC3E}">
        <p14:creationId xmlns:p14="http://schemas.microsoft.com/office/powerpoint/2010/main" val="180617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CF5557-42DB-4450-ADAB-D8F16A24548B}"/>
              </a:ext>
            </a:extLst>
          </p:cNvPr>
          <p:cNvSpPr>
            <a:spLocks noGrp="1"/>
          </p:cNvSpPr>
          <p:nvPr>
            <p:ph type="title"/>
          </p:nvPr>
        </p:nvSpPr>
        <p:spPr/>
        <p:txBody>
          <a:bodyPr/>
          <a:lstStyle/>
          <a:p>
            <a:r>
              <a:rPr lang="en-US" dirty="0"/>
              <a:t>Explicit Instruction Is…</a:t>
            </a:r>
          </a:p>
        </p:txBody>
      </p:sp>
      <p:sp>
        <p:nvSpPr>
          <p:cNvPr id="12" name="Content Placeholder 11">
            <a:extLst>
              <a:ext uri="{FF2B5EF4-FFF2-40B4-BE49-F238E27FC236}">
                <a16:creationId xmlns:a16="http://schemas.microsoft.com/office/drawing/2014/main" id="{E3CFD611-1437-4B05-87BE-0EEF0E88A0D0}"/>
              </a:ext>
            </a:extLst>
          </p:cNvPr>
          <p:cNvSpPr>
            <a:spLocks noGrp="1"/>
          </p:cNvSpPr>
          <p:nvPr>
            <p:ph sz="half" idx="1"/>
          </p:nvPr>
        </p:nvSpPr>
        <p:spPr/>
        <p:txBody>
          <a:bodyPr>
            <a:normAutofit fontScale="92500" lnSpcReduction="10000"/>
          </a:bodyPr>
          <a:lstStyle/>
          <a:p>
            <a:pPr marL="0" indent="0">
              <a:buNone/>
            </a:pPr>
            <a:r>
              <a:rPr lang="en-US" dirty="0"/>
              <a:t>A way of teaching where the teacher:</a:t>
            </a:r>
          </a:p>
          <a:p>
            <a:r>
              <a:rPr lang="en-US" dirty="0"/>
              <a:t>Selects an important objective</a:t>
            </a:r>
          </a:p>
          <a:p>
            <a:r>
              <a:rPr lang="en-US" dirty="0"/>
              <a:t>Specifies the learning outcome</a:t>
            </a:r>
          </a:p>
          <a:p>
            <a:r>
              <a:rPr lang="en-US" dirty="0"/>
              <a:t>Designs structured instructional experiences</a:t>
            </a:r>
          </a:p>
          <a:p>
            <a:r>
              <a:rPr lang="en-US" dirty="0"/>
              <a:t>Explains directly</a:t>
            </a:r>
          </a:p>
          <a:p>
            <a:r>
              <a:rPr lang="en-US" dirty="0"/>
              <a:t>Models the skill being taught</a:t>
            </a:r>
          </a:p>
          <a:p>
            <a:r>
              <a:rPr lang="en-US" dirty="0"/>
              <a:t>Provides scaffolded practice to achieve mastery</a:t>
            </a:r>
          </a:p>
        </p:txBody>
      </p:sp>
      <p:sp>
        <p:nvSpPr>
          <p:cNvPr id="4" name="Slide Number Placeholder 3">
            <a:extLst>
              <a:ext uri="{FF2B5EF4-FFF2-40B4-BE49-F238E27FC236}">
                <a16:creationId xmlns:a16="http://schemas.microsoft.com/office/drawing/2014/main" id="{7876DC88-D582-43AB-BAF9-A230AFD80E09}"/>
              </a:ext>
            </a:extLst>
          </p:cNvPr>
          <p:cNvSpPr>
            <a:spLocks noGrp="1"/>
          </p:cNvSpPr>
          <p:nvPr>
            <p:ph type="sldNum" sz="quarter" idx="12"/>
          </p:nvPr>
        </p:nvSpPr>
        <p:spPr/>
        <p:txBody>
          <a:bodyPr/>
          <a:lstStyle/>
          <a:p>
            <a:fld id="{99A20822-4A49-4D36-86E3-300BA48D3F00}" type="slidenum">
              <a:rPr lang="en-US" smtClean="0"/>
              <a:pPr/>
              <a:t>11</a:t>
            </a:fld>
            <a:endParaRPr lang="en-US"/>
          </a:p>
        </p:txBody>
      </p:sp>
      <p:sp>
        <p:nvSpPr>
          <p:cNvPr id="21" name="Thought Bubble: Cloud 20" descr="Instructional modalities change. Technologies change. The principles of explicit instruction remain the same.&#10;">
            <a:extLst>
              <a:ext uri="{FF2B5EF4-FFF2-40B4-BE49-F238E27FC236}">
                <a16:creationId xmlns:a16="http://schemas.microsoft.com/office/drawing/2014/main" id="{698A991C-6018-447A-82BA-EA553BFBE07B}"/>
              </a:ext>
            </a:extLst>
          </p:cNvPr>
          <p:cNvSpPr/>
          <p:nvPr/>
        </p:nvSpPr>
        <p:spPr>
          <a:xfrm>
            <a:off x="5637256" y="1371600"/>
            <a:ext cx="5864353" cy="3817345"/>
          </a:xfrm>
          <a:prstGeom prst="cloudCallou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600" b="1" dirty="0">
                <a:solidFill>
                  <a:schemeClr val="tx1"/>
                </a:solidFill>
              </a:rPr>
              <a:t>Instructional modalities change. Technologies change. The principles of explicit instruction remain the same.</a:t>
            </a:r>
          </a:p>
        </p:txBody>
      </p:sp>
      <p:sp>
        <p:nvSpPr>
          <p:cNvPr id="8" name="Text Placeholder 7">
            <a:extLst>
              <a:ext uri="{FF2B5EF4-FFF2-40B4-BE49-F238E27FC236}">
                <a16:creationId xmlns:a16="http://schemas.microsoft.com/office/drawing/2014/main" id="{110E3042-6CF7-46BC-B58B-5AFB544BCDD7}"/>
              </a:ext>
            </a:extLst>
          </p:cNvPr>
          <p:cNvSpPr>
            <a:spLocks noGrp="1"/>
          </p:cNvSpPr>
          <p:nvPr>
            <p:ph type="body" sz="quarter" idx="13"/>
          </p:nvPr>
        </p:nvSpPr>
        <p:spPr/>
        <p:txBody>
          <a:bodyPr/>
          <a:lstStyle/>
          <a:p>
            <a:r>
              <a:rPr lang="en-US" dirty="0"/>
              <a:t>Source: Kearns, 2018.</a:t>
            </a:r>
          </a:p>
        </p:txBody>
      </p:sp>
    </p:spTree>
    <p:extLst>
      <p:ext uri="{BB962C8B-B14F-4D97-AF65-F5344CB8AC3E}">
        <p14:creationId xmlns:p14="http://schemas.microsoft.com/office/powerpoint/2010/main" val="66078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E72647-4BBD-4687-9AC1-0D77B8961D8B}"/>
              </a:ext>
            </a:extLst>
          </p:cNvPr>
          <p:cNvSpPr>
            <a:spLocks noGrp="1"/>
          </p:cNvSpPr>
          <p:nvPr>
            <p:ph type="title"/>
          </p:nvPr>
        </p:nvSpPr>
        <p:spPr/>
        <p:txBody>
          <a:bodyPr/>
          <a:lstStyle/>
          <a:p>
            <a:r>
              <a:rPr lang="en-US" dirty="0"/>
              <a:t>Example: Lesson Opening</a:t>
            </a:r>
          </a:p>
        </p:txBody>
      </p:sp>
      <p:sp>
        <p:nvSpPr>
          <p:cNvPr id="7" name="Content Placeholder 6">
            <a:extLst>
              <a:ext uri="{FF2B5EF4-FFF2-40B4-BE49-F238E27FC236}">
                <a16:creationId xmlns:a16="http://schemas.microsoft.com/office/drawing/2014/main" id="{C861B134-FE4A-462D-B091-01F734E14317}"/>
              </a:ext>
            </a:extLst>
          </p:cNvPr>
          <p:cNvSpPr>
            <a:spLocks noGrp="1"/>
          </p:cNvSpPr>
          <p:nvPr>
            <p:ph sz="half" idx="1"/>
          </p:nvPr>
        </p:nvSpPr>
        <p:spPr/>
        <p:txBody>
          <a:bodyPr>
            <a:normAutofit fontScale="77500" lnSpcReduction="20000"/>
          </a:bodyPr>
          <a:lstStyle/>
          <a:p>
            <a:r>
              <a:rPr lang="en-US" b="1" dirty="0">
                <a:highlight>
                  <a:srgbClr val="FFFF00"/>
                </a:highlight>
              </a:rPr>
              <a:t>Lesson Opening</a:t>
            </a:r>
          </a:p>
          <a:p>
            <a:pPr lvl="1"/>
            <a:r>
              <a:rPr lang="en-US" b="1" dirty="0">
                <a:highlight>
                  <a:srgbClr val="FFFF00"/>
                </a:highlight>
              </a:rPr>
              <a:t>Identify learning objective</a:t>
            </a:r>
          </a:p>
          <a:p>
            <a:pPr lvl="1"/>
            <a:r>
              <a:rPr lang="en-US" b="1" dirty="0">
                <a:highlight>
                  <a:srgbClr val="FFFF00"/>
                </a:highlight>
              </a:rPr>
              <a:t>Review prior knowledge and skills</a:t>
            </a:r>
          </a:p>
          <a:p>
            <a:r>
              <a:rPr lang="en-US" dirty="0"/>
              <a:t>Delivery of Instruction</a:t>
            </a:r>
          </a:p>
          <a:p>
            <a:pPr lvl="1"/>
            <a:r>
              <a:rPr lang="en-US" dirty="0"/>
              <a:t>Model step-by-step (“I do”)</a:t>
            </a:r>
          </a:p>
          <a:p>
            <a:pPr lvl="1"/>
            <a:r>
              <a:rPr lang="en-US" dirty="0"/>
              <a:t>Group practice (“We do”)</a:t>
            </a:r>
          </a:p>
          <a:p>
            <a:pPr lvl="1"/>
            <a:r>
              <a:rPr lang="en-US" dirty="0"/>
              <a:t>Individual practice (“You do”)</a:t>
            </a:r>
          </a:p>
          <a:p>
            <a:r>
              <a:rPr lang="en-US" dirty="0"/>
              <a:t>Lesson Conclusion</a:t>
            </a:r>
          </a:p>
          <a:p>
            <a:pPr lvl="1"/>
            <a:r>
              <a:rPr lang="en-US" dirty="0"/>
              <a:t>Review critical content</a:t>
            </a:r>
          </a:p>
          <a:p>
            <a:pPr lvl="1"/>
            <a:r>
              <a:rPr lang="en-US" dirty="0"/>
              <a:t>Assign independent practice</a:t>
            </a:r>
          </a:p>
          <a:p>
            <a:pPr lvl="1"/>
            <a:r>
              <a:rPr lang="en-US" dirty="0"/>
              <a:t>Monitor and assess progress</a:t>
            </a:r>
          </a:p>
          <a:p>
            <a:pPr lvl="1"/>
            <a:endParaRPr lang="en-US" dirty="0"/>
          </a:p>
          <a:p>
            <a:pPr lvl="1"/>
            <a:endParaRPr lang="en-US" dirty="0"/>
          </a:p>
        </p:txBody>
      </p:sp>
      <p:sp>
        <p:nvSpPr>
          <p:cNvPr id="2" name="Content Placeholder 1">
            <a:extLst>
              <a:ext uri="{FF2B5EF4-FFF2-40B4-BE49-F238E27FC236}">
                <a16:creationId xmlns:a16="http://schemas.microsoft.com/office/drawing/2014/main" id="{D1913FB2-A921-4D86-B6E7-778B085FFF6F}"/>
              </a:ext>
            </a:extLst>
          </p:cNvPr>
          <p:cNvSpPr>
            <a:spLocks noGrp="1"/>
          </p:cNvSpPr>
          <p:nvPr>
            <p:ph sz="half" idx="2"/>
          </p:nvPr>
        </p:nvSpPr>
        <p:spPr/>
        <p:txBody>
          <a:bodyPr>
            <a:normAutofit fontScale="70000" lnSpcReduction="20000"/>
          </a:bodyPr>
          <a:lstStyle/>
          <a:p>
            <a:r>
              <a:rPr lang="en-US" b="1" dirty="0"/>
              <a:t>Design Questions:</a:t>
            </a:r>
          </a:p>
          <a:p>
            <a:pPr lvl="1"/>
            <a:r>
              <a:rPr lang="en-US" dirty="0"/>
              <a:t>How will I ensure students know their learning objective?</a:t>
            </a:r>
          </a:p>
          <a:p>
            <a:pPr lvl="1"/>
            <a:r>
              <a:rPr lang="en-US" dirty="0"/>
              <a:t>How will I activate my students’ interests and prior knowledge? </a:t>
            </a:r>
          </a:p>
          <a:p>
            <a:r>
              <a:rPr lang="en-US" b="1" dirty="0"/>
              <a:t>Strategies For the Virtual Setting:</a:t>
            </a:r>
          </a:p>
          <a:p>
            <a:pPr lvl="1"/>
            <a:r>
              <a:rPr lang="en-US" dirty="0"/>
              <a:t>Students complete an online quiz as a “do-now” activity as they enter the virtual classroom. Teacher monitors responses and re-teaches as necessary.</a:t>
            </a:r>
          </a:p>
          <a:p>
            <a:pPr lvl="1"/>
            <a:r>
              <a:rPr lang="en-US" dirty="0"/>
              <a:t>Teacher screen shares the lesson objective. Students paraphrase the objective in their own words in the chat pod.</a:t>
            </a:r>
          </a:p>
        </p:txBody>
      </p:sp>
      <p:sp>
        <p:nvSpPr>
          <p:cNvPr id="4" name="Slide Number Placeholder 3">
            <a:extLst>
              <a:ext uri="{FF2B5EF4-FFF2-40B4-BE49-F238E27FC236}">
                <a16:creationId xmlns:a16="http://schemas.microsoft.com/office/drawing/2014/main" id="{A3960825-979E-45B4-B8F2-D3E945E7ECC6}"/>
              </a:ext>
            </a:extLst>
          </p:cNvPr>
          <p:cNvSpPr>
            <a:spLocks noGrp="1"/>
          </p:cNvSpPr>
          <p:nvPr>
            <p:ph type="sldNum" sz="quarter" idx="12"/>
          </p:nvPr>
        </p:nvSpPr>
        <p:spPr/>
        <p:txBody>
          <a:bodyPr/>
          <a:lstStyle/>
          <a:p>
            <a:fld id="{99A20822-4A49-4D36-86E3-300BA48D3F00}" type="slidenum">
              <a:rPr lang="en-US" smtClean="0"/>
              <a:pPr/>
              <a:t>12</a:t>
            </a:fld>
            <a:endParaRPr lang="en-US"/>
          </a:p>
        </p:txBody>
      </p:sp>
      <p:sp>
        <p:nvSpPr>
          <p:cNvPr id="8" name="Arrow: Right 7">
            <a:extLst>
              <a:ext uri="{FF2B5EF4-FFF2-40B4-BE49-F238E27FC236}">
                <a16:creationId xmlns:a16="http://schemas.microsoft.com/office/drawing/2014/main" id="{D154535C-2850-4FCD-8E86-8C158DC92264}"/>
              </a:ext>
              <a:ext uri="{C183D7F6-B498-43B3-948B-1728B52AA6E4}">
                <adec:decorative xmlns:adec="http://schemas.microsoft.com/office/drawing/2017/decorative" val="1"/>
              </a:ext>
            </a:extLst>
          </p:cNvPr>
          <p:cNvSpPr/>
          <p:nvPr/>
        </p:nvSpPr>
        <p:spPr>
          <a:xfrm>
            <a:off x="4936436" y="1371600"/>
            <a:ext cx="892366" cy="594911"/>
          </a:xfrm>
          <a:prstGeom prst="rightArrow">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225849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E72647-4BBD-4687-9AC1-0D77B8961D8B}"/>
              </a:ext>
            </a:extLst>
          </p:cNvPr>
          <p:cNvSpPr>
            <a:spLocks noGrp="1"/>
          </p:cNvSpPr>
          <p:nvPr>
            <p:ph type="title"/>
          </p:nvPr>
        </p:nvSpPr>
        <p:spPr/>
        <p:txBody>
          <a:bodyPr/>
          <a:lstStyle/>
          <a:p>
            <a:r>
              <a:rPr lang="en-US" dirty="0"/>
              <a:t>Example: Delivery of Instruction</a:t>
            </a:r>
          </a:p>
        </p:txBody>
      </p:sp>
      <p:sp>
        <p:nvSpPr>
          <p:cNvPr id="7" name="Content Placeholder 6">
            <a:extLst>
              <a:ext uri="{FF2B5EF4-FFF2-40B4-BE49-F238E27FC236}">
                <a16:creationId xmlns:a16="http://schemas.microsoft.com/office/drawing/2014/main" id="{C861B134-FE4A-462D-B091-01F734E14317}"/>
              </a:ext>
            </a:extLst>
          </p:cNvPr>
          <p:cNvSpPr>
            <a:spLocks noGrp="1"/>
          </p:cNvSpPr>
          <p:nvPr>
            <p:ph sz="half" idx="1"/>
          </p:nvPr>
        </p:nvSpPr>
        <p:spPr/>
        <p:txBody>
          <a:bodyPr>
            <a:normAutofit fontScale="77500" lnSpcReduction="20000"/>
          </a:bodyPr>
          <a:lstStyle/>
          <a:p>
            <a:r>
              <a:rPr lang="en-US" dirty="0"/>
              <a:t>Lesson Opening</a:t>
            </a:r>
          </a:p>
          <a:p>
            <a:pPr lvl="1"/>
            <a:r>
              <a:rPr lang="en-US" dirty="0"/>
              <a:t>Identify learning objective</a:t>
            </a:r>
          </a:p>
          <a:p>
            <a:pPr lvl="1"/>
            <a:r>
              <a:rPr lang="en-US" dirty="0"/>
              <a:t>Review prior knowledge and skills</a:t>
            </a:r>
          </a:p>
          <a:p>
            <a:r>
              <a:rPr lang="en-US" b="1" dirty="0">
                <a:highlight>
                  <a:srgbClr val="FFFF00"/>
                </a:highlight>
              </a:rPr>
              <a:t>Delivery of Instruction</a:t>
            </a:r>
          </a:p>
          <a:p>
            <a:pPr lvl="1"/>
            <a:r>
              <a:rPr lang="en-US" b="1" dirty="0">
                <a:highlight>
                  <a:srgbClr val="FFFF00"/>
                </a:highlight>
              </a:rPr>
              <a:t>Model step-by-step (“I do”)</a:t>
            </a:r>
          </a:p>
          <a:p>
            <a:pPr lvl="1"/>
            <a:r>
              <a:rPr lang="en-US" b="1" dirty="0">
                <a:highlight>
                  <a:srgbClr val="FFFF00"/>
                </a:highlight>
              </a:rPr>
              <a:t>Group practice (“We do”)</a:t>
            </a:r>
          </a:p>
          <a:p>
            <a:pPr lvl="1"/>
            <a:r>
              <a:rPr lang="en-US" b="1" dirty="0">
                <a:highlight>
                  <a:srgbClr val="FFFF00"/>
                </a:highlight>
              </a:rPr>
              <a:t>Individual practice (“You do”)</a:t>
            </a:r>
          </a:p>
          <a:p>
            <a:r>
              <a:rPr lang="en-US" dirty="0"/>
              <a:t>Lesson Conclusion</a:t>
            </a:r>
          </a:p>
          <a:p>
            <a:pPr lvl="1"/>
            <a:r>
              <a:rPr lang="en-US" dirty="0"/>
              <a:t>Review critical content</a:t>
            </a:r>
          </a:p>
          <a:p>
            <a:pPr lvl="1"/>
            <a:r>
              <a:rPr lang="en-US" dirty="0"/>
              <a:t>Assign independent practice</a:t>
            </a:r>
          </a:p>
          <a:p>
            <a:pPr lvl="1"/>
            <a:r>
              <a:rPr lang="en-US" dirty="0"/>
              <a:t>Monitor and assess progress</a:t>
            </a:r>
          </a:p>
          <a:p>
            <a:pPr lvl="1"/>
            <a:endParaRPr lang="en-US" dirty="0"/>
          </a:p>
          <a:p>
            <a:pPr lvl="1"/>
            <a:endParaRPr lang="en-US" dirty="0"/>
          </a:p>
        </p:txBody>
      </p:sp>
      <p:sp>
        <p:nvSpPr>
          <p:cNvPr id="2" name="Content Placeholder 1">
            <a:extLst>
              <a:ext uri="{FF2B5EF4-FFF2-40B4-BE49-F238E27FC236}">
                <a16:creationId xmlns:a16="http://schemas.microsoft.com/office/drawing/2014/main" id="{D1913FB2-A921-4D86-B6E7-778B085FFF6F}"/>
              </a:ext>
            </a:extLst>
          </p:cNvPr>
          <p:cNvSpPr>
            <a:spLocks noGrp="1"/>
          </p:cNvSpPr>
          <p:nvPr>
            <p:ph sz="half" idx="2"/>
          </p:nvPr>
        </p:nvSpPr>
        <p:spPr>
          <a:xfrm>
            <a:off x="6163056" y="1371599"/>
            <a:ext cx="5568696" cy="4588525"/>
          </a:xfrm>
        </p:spPr>
        <p:txBody>
          <a:bodyPr>
            <a:normAutofit fontScale="62500" lnSpcReduction="20000"/>
          </a:bodyPr>
          <a:lstStyle/>
          <a:p>
            <a:r>
              <a:rPr lang="en-US" b="1" dirty="0"/>
              <a:t>Design Questions:</a:t>
            </a:r>
          </a:p>
          <a:p>
            <a:pPr lvl="1"/>
            <a:r>
              <a:rPr lang="en-US" dirty="0"/>
              <a:t>How will I present the material?</a:t>
            </a:r>
          </a:p>
          <a:p>
            <a:pPr lvl="1"/>
            <a:r>
              <a:rPr lang="en-US" dirty="0"/>
              <a:t>How will I gradually release responsibility for the task?</a:t>
            </a:r>
          </a:p>
          <a:p>
            <a:pPr lvl="1"/>
            <a:r>
              <a:rPr lang="en-US" dirty="0"/>
              <a:t>How will I provide frequent and varied opportunities for student response? </a:t>
            </a:r>
          </a:p>
          <a:p>
            <a:pPr lvl="1"/>
            <a:r>
              <a:rPr lang="en-US" dirty="0"/>
              <a:t>How will I give specific and timely feedback?</a:t>
            </a:r>
          </a:p>
          <a:p>
            <a:r>
              <a:rPr lang="en-US" b="1" dirty="0"/>
              <a:t>Strategies For the Virtual Setting:</a:t>
            </a:r>
          </a:p>
          <a:p>
            <a:pPr lvl="1"/>
            <a:r>
              <a:rPr lang="en-US" dirty="0"/>
              <a:t>Teacher models the skill by drawing on the whiteboard while conducting a think-aloud. </a:t>
            </a:r>
          </a:p>
          <a:p>
            <a:pPr lvl="1"/>
            <a:r>
              <a:rPr lang="en-US" dirty="0"/>
              <a:t>Students respond to checks for understanding using polls, annotation features, and thumbs-up signals.</a:t>
            </a:r>
          </a:p>
          <a:p>
            <a:pPr lvl="1"/>
            <a:r>
              <a:rPr lang="en-US" dirty="0"/>
              <a:t>Teacher assigns heterogenous groups to breakout rooms during practice time and rotates among them.</a:t>
            </a:r>
          </a:p>
          <a:p>
            <a:pPr lvl="1"/>
            <a:r>
              <a:rPr lang="en-US" dirty="0"/>
              <a:t>Teacher gives feedback to individual students via the chat pod.</a:t>
            </a:r>
          </a:p>
        </p:txBody>
      </p:sp>
      <p:sp>
        <p:nvSpPr>
          <p:cNvPr id="4" name="Slide Number Placeholder 3">
            <a:extLst>
              <a:ext uri="{FF2B5EF4-FFF2-40B4-BE49-F238E27FC236}">
                <a16:creationId xmlns:a16="http://schemas.microsoft.com/office/drawing/2014/main" id="{A3960825-979E-45B4-B8F2-D3E945E7ECC6}"/>
              </a:ext>
            </a:extLst>
          </p:cNvPr>
          <p:cNvSpPr>
            <a:spLocks noGrp="1"/>
          </p:cNvSpPr>
          <p:nvPr>
            <p:ph type="sldNum" sz="quarter" idx="12"/>
          </p:nvPr>
        </p:nvSpPr>
        <p:spPr/>
        <p:txBody>
          <a:bodyPr/>
          <a:lstStyle/>
          <a:p>
            <a:pPr lvl="0"/>
            <a:fld id="{99A20822-4A49-4D36-86E3-300BA48D3F00}" type="slidenum">
              <a:rPr lang="en-US" noProof="0" smtClean="0"/>
              <a:pPr lvl="0"/>
              <a:t>13</a:t>
            </a:fld>
            <a:endParaRPr lang="en-US" noProof="0"/>
          </a:p>
        </p:txBody>
      </p:sp>
      <p:sp>
        <p:nvSpPr>
          <p:cNvPr id="8" name="Arrow: Right 7">
            <a:extLst>
              <a:ext uri="{FF2B5EF4-FFF2-40B4-BE49-F238E27FC236}">
                <a16:creationId xmlns:a16="http://schemas.microsoft.com/office/drawing/2014/main" id="{D154535C-2850-4FCD-8E86-8C158DC92264}"/>
              </a:ext>
              <a:ext uri="{C183D7F6-B498-43B3-948B-1728B52AA6E4}">
                <adec:decorative xmlns:adec="http://schemas.microsoft.com/office/drawing/2017/decorative" val="1"/>
              </a:ext>
            </a:extLst>
          </p:cNvPr>
          <p:cNvSpPr/>
          <p:nvPr/>
        </p:nvSpPr>
        <p:spPr>
          <a:xfrm>
            <a:off x="4919538" y="3131544"/>
            <a:ext cx="892366" cy="594911"/>
          </a:xfrm>
          <a:prstGeom prst="rightArrow">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262626"/>
              </a:solidFill>
              <a:effectLst/>
              <a:uLnTx/>
              <a:uFillTx/>
              <a:latin typeface="Arial"/>
              <a:ea typeface="+mn-ea"/>
              <a:cs typeface="+mn-cs"/>
            </a:endParaRPr>
          </a:p>
        </p:txBody>
      </p:sp>
    </p:spTree>
    <p:extLst>
      <p:ext uri="{BB962C8B-B14F-4D97-AF65-F5344CB8AC3E}">
        <p14:creationId xmlns:p14="http://schemas.microsoft.com/office/powerpoint/2010/main" val="36305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E72647-4BBD-4687-9AC1-0D77B8961D8B}"/>
              </a:ext>
            </a:extLst>
          </p:cNvPr>
          <p:cNvSpPr>
            <a:spLocks noGrp="1"/>
          </p:cNvSpPr>
          <p:nvPr>
            <p:ph type="title"/>
          </p:nvPr>
        </p:nvSpPr>
        <p:spPr/>
        <p:txBody>
          <a:bodyPr/>
          <a:lstStyle/>
          <a:p>
            <a:r>
              <a:rPr lang="en-US" dirty="0"/>
              <a:t>Example: Lesson Conclusion</a:t>
            </a:r>
          </a:p>
        </p:txBody>
      </p:sp>
      <p:sp>
        <p:nvSpPr>
          <p:cNvPr id="7" name="Content Placeholder 6">
            <a:extLst>
              <a:ext uri="{FF2B5EF4-FFF2-40B4-BE49-F238E27FC236}">
                <a16:creationId xmlns:a16="http://schemas.microsoft.com/office/drawing/2014/main" id="{C861B134-FE4A-462D-B091-01F734E14317}"/>
              </a:ext>
            </a:extLst>
          </p:cNvPr>
          <p:cNvSpPr>
            <a:spLocks noGrp="1"/>
          </p:cNvSpPr>
          <p:nvPr>
            <p:ph sz="half" idx="1"/>
          </p:nvPr>
        </p:nvSpPr>
        <p:spPr/>
        <p:txBody>
          <a:bodyPr>
            <a:normAutofit fontScale="77500" lnSpcReduction="20000"/>
          </a:bodyPr>
          <a:lstStyle/>
          <a:p>
            <a:r>
              <a:rPr lang="en-US" dirty="0"/>
              <a:t>Lesson Opening</a:t>
            </a:r>
          </a:p>
          <a:p>
            <a:pPr lvl="1"/>
            <a:r>
              <a:rPr lang="en-US" dirty="0"/>
              <a:t>Identify learning objective</a:t>
            </a:r>
          </a:p>
          <a:p>
            <a:pPr lvl="1"/>
            <a:r>
              <a:rPr lang="en-US" dirty="0"/>
              <a:t>Review prior knowledge and skills</a:t>
            </a:r>
          </a:p>
          <a:p>
            <a:r>
              <a:rPr lang="en-US" dirty="0"/>
              <a:t>Delivery of Instruction</a:t>
            </a:r>
          </a:p>
          <a:p>
            <a:pPr lvl="1"/>
            <a:r>
              <a:rPr lang="en-US" dirty="0"/>
              <a:t>Model step-by-step (“I do”)</a:t>
            </a:r>
          </a:p>
          <a:p>
            <a:pPr lvl="1"/>
            <a:r>
              <a:rPr lang="en-US" dirty="0"/>
              <a:t>Group practice (“We do”)</a:t>
            </a:r>
          </a:p>
          <a:p>
            <a:pPr lvl="1"/>
            <a:r>
              <a:rPr lang="en-US" dirty="0"/>
              <a:t>Individual practice (“You do”)</a:t>
            </a:r>
          </a:p>
          <a:p>
            <a:r>
              <a:rPr lang="en-US" b="1" dirty="0">
                <a:highlight>
                  <a:srgbClr val="FFFF00"/>
                </a:highlight>
              </a:rPr>
              <a:t>Lesson Conclusion</a:t>
            </a:r>
          </a:p>
          <a:p>
            <a:pPr lvl="1"/>
            <a:r>
              <a:rPr lang="en-US" b="1" dirty="0">
                <a:highlight>
                  <a:srgbClr val="FFFF00"/>
                </a:highlight>
              </a:rPr>
              <a:t>Review critical content</a:t>
            </a:r>
          </a:p>
          <a:p>
            <a:pPr lvl="1"/>
            <a:r>
              <a:rPr lang="en-US" b="1" dirty="0">
                <a:highlight>
                  <a:srgbClr val="FFFF00"/>
                </a:highlight>
              </a:rPr>
              <a:t>Assign independent practice</a:t>
            </a:r>
          </a:p>
          <a:p>
            <a:pPr lvl="1"/>
            <a:r>
              <a:rPr lang="en-US" b="1" dirty="0">
                <a:highlight>
                  <a:srgbClr val="FFFF00"/>
                </a:highlight>
              </a:rPr>
              <a:t>Monitor and assess progress</a:t>
            </a:r>
          </a:p>
          <a:p>
            <a:pPr lvl="1"/>
            <a:endParaRPr lang="en-US" dirty="0"/>
          </a:p>
          <a:p>
            <a:pPr lvl="1"/>
            <a:endParaRPr lang="en-US" dirty="0"/>
          </a:p>
        </p:txBody>
      </p:sp>
      <p:sp>
        <p:nvSpPr>
          <p:cNvPr id="2" name="Content Placeholder 1">
            <a:extLst>
              <a:ext uri="{FF2B5EF4-FFF2-40B4-BE49-F238E27FC236}">
                <a16:creationId xmlns:a16="http://schemas.microsoft.com/office/drawing/2014/main" id="{D1913FB2-A921-4D86-B6E7-778B085FFF6F}"/>
              </a:ext>
            </a:extLst>
          </p:cNvPr>
          <p:cNvSpPr>
            <a:spLocks noGrp="1"/>
          </p:cNvSpPr>
          <p:nvPr>
            <p:ph sz="half" idx="2"/>
          </p:nvPr>
        </p:nvSpPr>
        <p:spPr>
          <a:xfrm>
            <a:off x="6163056" y="1371599"/>
            <a:ext cx="5568696" cy="4588525"/>
          </a:xfrm>
        </p:spPr>
        <p:txBody>
          <a:bodyPr>
            <a:normAutofit fontScale="70000" lnSpcReduction="20000"/>
          </a:bodyPr>
          <a:lstStyle/>
          <a:p>
            <a:r>
              <a:rPr lang="en-US" b="1" dirty="0"/>
              <a:t>Design Questions:</a:t>
            </a:r>
          </a:p>
          <a:p>
            <a:pPr lvl="1"/>
            <a:r>
              <a:rPr lang="en-US" dirty="0"/>
              <a:t>How will I provide opportunities for students to demonstrate independent mastery of the task?</a:t>
            </a:r>
          </a:p>
          <a:p>
            <a:pPr lvl="1"/>
            <a:r>
              <a:rPr lang="en-US" dirty="0"/>
              <a:t>How will I assess and give feedback on student performance?</a:t>
            </a:r>
          </a:p>
          <a:p>
            <a:r>
              <a:rPr lang="en-US" b="1" dirty="0"/>
              <a:t>Strategies For the Virtual Setting:</a:t>
            </a:r>
          </a:p>
          <a:p>
            <a:pPr lvl="1"/>
            <a:r>
              <a:rPr lang="en-US" dirty="0"/>
              <a:t>Students take turns as presenter to share their work to the class.</a:t>
            </a:r>
          </a:p>
          <a:p>
            <a:pPr lvl="1"/>
            <a:r>
              <a:rPr lang="en-US" dirty="0"/>
              <a:t>Teacher assigns an online quiz for an exit ticket and follows up with individual students as necessary.</a:t>
            </a:r>
          </a:p>
          <a:p>
            <a:pPr lvl="1"/>
            <a:r>
              <a:rPr lang="en-US" dirty="0"/>
              <a:t>Students submit videos of their work, including think-alouds, for teacher feedback.</a:t>
            </a:r>
          </a:p>
        </p:txBody>
      </p:sp>
      <p:sp>
        <p:nvSpPr>
          <p:cNvPr id="4" name="Slide Number Placeholder 3">
            <a:extLst>
              <a:ext uri="{FF2B5EF4-FFF2-40B4-BE49-F238E27FC236}">
                <a16:creationId xmlns:a16="http://schemas.microsoft.com/office/drawing/2014/main" id="{A3960825-979E-45B4-B8F2-D3E945E7ECC6}"/>
              </a:ext>
            </a:extLst>
          </p:cNvPr>
          <p:cNvSpPr>
            <a:spLocks noGrp="1"/>
          </p:cNvSpPr>
          <p:nvPr>
            <p:ph type="sldNum" sz="quarter" idx="12"/>
          </p:nvPr>
        </p:nvSpPr>
        <p:spPr/>
        <p:txBody>
          <a:bodyPr/>
          <a:lstStyle/>
          <a:p>
            <a:pPr lvl="0"/>
            <a:fld id="{99A20822-4A49-4D36-86E3-300BA48D3F00}" type="slidenum">
              <a:rPr lang="en-US" noProof="0" smtClean="0"/>
              <a:pPr lvl="0"/>
              <a:t>14</a:t>
            </a:fld>
            <a:endParaRPr lang="en-US" noProof="0"/>
          </a:p>
        </p:txBody>
      </p:sp>
      <p:sp>
        <p:nvSpPr>
          <p:cNvPr id="8" name="Arrow: Right 7">
            <a:extLst>
              <a:ext uri="{FF2B5EF4-FFF2-40B4-BE49-F238E27FC236}">
                <a16:creationId xmlns:a16="http://schemas.microsoft.com/office/drawing/2014/main" id="{D154535C-2850-4FCD-8E86-8C158DC92264}"/>
              </a:ext>
              <a:ext uri="{C183D7F6-B498-43B3-948B-1728B52AA6E4}">
                <adec:decorative xmlns:adec="http://schemas.microsoft.com/office/drawing/2017/decorative" val="1"/>
              </a:ext>
            </a:extLst>
          </p:cNvPr>
          <p:cNvSpPr/>
          <p:nvPr/>
        </p:nvSpPr>
        <p:spPr>
          <a:xfrm>
            <a:off x="4952722" y="4552048"/>
            <a:ext cx="892366" cy="594911"/>
          </a:xfrm>
          <a:prstGeom prst="rightArrow">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262626"/>
              </a:solidFill>
              <a:effectLst/>
              <a:uLnTx/>
              <a:uFillTx/>
              <a:latin typeface="Arial"/>
              <a:ea typeface="+mn-ea"/>
              <a:cs typeface="+mn-cs"/>
            </a:endParaRPr>
          </a:p>
        </p:txBody>
      </p:sp>
    </p:spTree>
    <p:extLst>
      <p:ext uri="{BB962C8B-B14F-4D97-AF65-F5344CB8AC3E}">
        <p14:creationId xmlns:p14="http://schemas.microsoft.com/office/powerpoint/2010/main" val="103375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036B-DF6E-44A5-89A1-1448EC1D114B}"/>
              </a:ext>
            </a:extLst>
          </p:cNvPr>
          <p:cNvSpPr>
            <a:spLocks noGrp="1"/>
          </p:cNvSpPr>
          <p:nvPr>
            <p:ph type="title"/>
          </p:nvPr>
        </p:nvSpPr>
        <p:spPr/>
        <p:txBody>
          <a:bodyPr/>
          <a:lstStyle/>
          <a:p>
            <a:r>
              <a:rPr lang="en-US" dirty="0"/>
              <a:t>Example: Behavior</a:t>
            </a:r>
          </a:p>
        </p:txBody>
      </p:sp>
      <p:sp>
        <p:nvSpPr>
          <p:cNvPr id="3" name="Content Placeholder 2" descr="Screenshot of the PBIS Center's Behavior Teaching Matrix for Remote Instruction&#10;">
            <a:extLst>
              <a:ext uri="{FF2B5EF4-FFF2-40B4-BE49-F238E27FC236}">
                <a16:creationId xmlns:a16="http://schemas.microsoft.com/office/drawing/2014/main" id="{128BCBF2-7B95-46D2-B2D5-9916899689D4}"/>
              </a:ext>
            </a:extLst>
          </p:cNvPr>
          <p:cNvSpPr>
            <a:spLocks noGrp="1"/>
          </p:cNvSpPr>
          <p:nvPr>
            <p:ph sz="quarter" idx="15"/>
          </p:nvPr>
        </p:nvSpPr>
        <p:spPr>
          <a:xfrm>
            <a:off x="457200" y="1371600"/>
            <a:ext cx="5527276" cy="4343400"/>
          </a:xfrm>
        </p:spPr>
        <p:txBody>
          <a:bodyPr>
            <a:normAutofit fontScale="85000" lnSpcReduction="10000"/>
          </a:bodyPr>
          <a:lstStyle/>
          <a:p>
            <a:r>
              <a:rPr lang="en-US" dirty="0"/>
              <a:t>Teach and model expectations for virtual instruction: </a:t>
            </a:r>
            <a:r>
              <a:rPr lang="en-US" dirty="0">
                <a:hlinkClick r:id="rId2"/>
              </a:rPr>
              <a:t>PBIS Behavior Teaching Matrix for Remote Instruction</a:t>
            </a:r>
            <a:endParaRPr lang="en-US" dirty="0"/>
          </a:p>
          <a:p>
            <a:pPr lvl="1"/>
            <a:r>
              <a:rPr lang="en-US" dirty="0"/>
              <a:t>Class procedures</a:t>
            </a:r>
          </a:p>
          <a:p>
            <a:pPr lvl="1"/>
            <a:r>
              <a:rPr lang="en-US" dirty="0"/>
              <a:t>Technology norms</a:t>
            </a:r>
          </a:p>
          <a:p>
            <a:pPr lvl="1"/>
            <a:r>
              <a:rPr lang="en-US" dirty="0"/>
              <a:t>Asking for help</a:t>
            </a:r>
          </a:p>
          <a:p>
            <a:r>
              <a:rPr lang="en-US" dirty="0"/>
              <a:t>Provide prompts, reminders, guides, rubrics, and checklists that focus on:</a:t>
            </a:r>
          </a:p>
          <a:p>
            <a:pPr lvl="1"/>
            <a:r>
              <a:rPr lang="en-US" dirty="0"/>
              <a:t>Self-regulation skills</a:t>
            </a:r>
          </a:p>
          <a:p>
            <a:pPr lvl="1"/>
            <a:r>
              <a:rPr lang="en-US" dirty="0"/>
              <a:t>Increasing length of on-task behaviors</a:t>
            </a:r>
          </a:p>
        </p:txBody>
      </p:sp>
      <p:pic>
        <p:nvPicPr>
          <p:cNvPr id="11" name="Picture 10" descr="Screenshot of the Positive Behavioral Interventions and Supports Center's Behavior Teaching Matrix for Remote Instruction">
            <a:extLst>
              <a:ext uri="{FF2B5EF4-FFF2-40B4-BE49-F238E27FC236}">
                <a16:creationId xmlns:a16="http://schemas.microsoft.com/office/drawing/2014/main" id="{DC5A0FA2-1A69-4E00-A3E7-ED4D1157D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476" y="1436048"/>
            <a:ext cx="5768517" cy="3985903"/>
          </a:xfrm>
          <a:prstGeom prst="rect">
            <a:avLst/>
          </a:prstGeom>
        </p:spPr>
      </p:pic>
      <p:sp>
        <p:nvSpPr>
          <p:cNvPr id="8" name="Text Placeholder 7">
            <a:extLst>
              <a:ext uri="{FF2B5EF4-FFF2-40B4-BE49-F238E27FC236}">
                <a16:creationId xmlns:a16="http://schemas.microsoft.com/office/drawing/2014/main" id="{AEF130BD-5409-4691-BBF4-97B57452A3C6}"/>
              </a:ext>
            </a:extLst>
          </p:cNvPr>
          <p:cNvSpPr>
            <a:spLocks noGrp="1"/>
          </p:cNvSpPr>
          <p:nvPr>
            <p:ph type="body" sz="quarter" idx="13"/>
          </p:nvPr>
        </p:nvSpPr>
        <p:spPr/>
        <p:txBody>
          <a:bodyPr/>
          <a:lstStyle/>
          <a:p>
            <a:r>
              <a:rPr lang="en-US" dirty="0"/>
              <a:t>Source: </a:t>
            </a:r>
            <a:r>
              <a:rPr lang="en-US" dirty="0">
                <a:solidFill>
                  <a:srgbClr val="262626"/>
                </a:solidFill>
                <a:ea typeface="Calibri" panose="020F0502020204030204" pitchFamily="34" charset="0"/>
                <a:cs typeface="Times New Roman" panose="02020603050405020304" pitchFamily="18" charset="0"/>
              </a:rPr>
              <a:t>Center on Positive Behavioral Interventions &amp; Supports, 2020.</a:t>
            </a:r>
            <a:endParaRPr lang="en-US" dirty="0"/>
          </a:p>
        </p:txBody>
      </p:sp>
      <p:sp>
        <p:nvSpPr>
          <p:cNvPr id="5" name="Slide Number Placeholder 4">
            <a:extLst>
              <a:ext uri="{FF2B5EF4-FFF2-40B4-BE49-F238E27FC236}">
                <a16:creationId xmlns:a16="http://schemas.microsoft.com/office/drawing/2014/main" id="{24992E12-711B-443D-A192-3CCBF5467A3B}"/>
              </a:ext>
            </a:extLst>
          </p:cNvPr>
          <p:cNvSpPr>
            <a:spLocks noGrp="1"/>
          </p:cNvSpPr>
          <p:nvPr>
            <p:ph type="sldNum" sz="quarter" idx="14"/>
          </p:nvPr>
        </p:nvSpPr>
        <p:spPr/>
        <p:txBody>
          <a:bodyPr/>
          <a:lstStyle/>
          <a:p>
            <a:fld id="{99A20822-4A49-4D36-86E3-300BA48D3F00}" type="slidenum">
              <a:rPr lang="en-US" smtClean="0"/>
              <a:pPr/>
              <a:t>15</a:t>
            </a:fld>
            <a:endParaRPr lang="en-US"/>
          </a:p>
        </p:txBody>
      </p:sp>
    </p:spTree>
    <p:extLst>
      <p:ext uri="{BB962C8B-B14F-4D97-AF65-F5344CB8AC3E}">
        <p14:creationId xmlns:p14="http://schemas.microsoft.com/office/powerpoint/2010/main" val="155476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E209-8CF9-4044-A79C-6FCCEEB1742C}"/>
              </a:ext>
            </a:extLst>
          </p:cNvPr>
          <p:cNvSpPr>
            <a:spLocks noGrp="1"/>
          </p:cNvSpPr>
          <p:nvPr>
            <p:ph type="title"/>
          </p:nvPr>
        </p:nvSpPr>
        <p:spPr/>
        <p:txBody>
          <a:bodyPr/>
          <a:lstStyle/>
          <a:p>
            <a:r>
              <a:rPr lang="en-US" dirty="0"/>
              <a:t>Sample Lessons</a:t>
            </a:r>
          </a:p>
        </p:txBody>
      </p:sp>
      <p:pic>
        <p:nvPicPr>
          <p:cNvPr id="6" name="Content Placeholder 5" descr="Screenshot of the National Center on Intensive Intervention's user guide for sample reading lessons">
            <a:extLst>
              <a:ext uri="{FF2B5EF4-FFF2-40B4-BE49-F238E27FC236}">
                <a16:creationId xmlns:a16="http://schemas.microsoft.com/office/drawing/2014/main" id="{DBEAD035-09B2-4960-9CDF-30546233495B}"/>
              </a:ext>
            </a:extLst>
          </p:cNvPr>
          <p:cNvPicPr>
            <a:picLocks noGrp="1" noChangeAspect="1"/>
          </p:cNvPicPr>
          <p:nvPr>
            <p:ph sz="quarter" idx="15"/>
          </p:nvPr>
        </p:nvPicPr>
        <p:blipFill>
          <a:blip r:embed="rId3"/>
          <a:stretch>
            <a:fillRect/>
          </a:stretch>
        </p:blipFill>
        <p:spPr>
          <a:xfrm>
            <a:off x="843365" y="1280160"/>
            <a:ext cx="3519889" cy="3823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a16="http://schemas.microsoft.com/office/drawing/2014/main" id="{3596B3E6-2F1C-41CF-B36C-1DAAF1C6C9E2}"/>
              </a:ext>
            </a:extLst>
          </p:cNvPr>
          <p:cNvSpPr>
            <a:spLocks noGrp="1"/>
          </p:cNvSpPr>
          <p:nvPr>
            <p:ph type="body" sz="quarter" idx="13"/>
          </p:nvPr>
        </p:nvSpPr>
        <p:spPr>
          <a:xfrm>
            <a:off x="1695023" y="5406726"/>
            <a:ext cx="1816571" cy="307858"/>
          </a:xfrm>
        </p:spPr>
        <p:txBody>
          <a:bodyPr/>
          <a:lstStyle/>
          <a:p>
            <a:pPr algn="ctr"/>
            <a:r>
              <a:rPr lang="en-US" sz="2200" dirty="0">
                <a:hlinkClick r:id="rId4"/>
              </a:rPr>
              <a:t>LITERACY</a:t>
            </a:r>
            <a:endParaRPr lang="en-US" sz="2200" dirty="0"/>
          </a:p>
        </p:txBody>
      </p:sp>
      <p:pic>
        <p:nvPicPr>
          <p:cNvPr id="7" name="Picture 6" descr="Screenshot of the National Center on Intensive Intervention's sample lesson for mathematics">
            <a:extLst>
              <a:ext uri="{FF2B5EF4-FFF2-40B4-BE49-F238E27FC236}">
                <a16:creationId xmlns:a16="http://schemas.microsoft.com/office/drawing/2014/main" id="{B3DB499E-343A-4D09-93C6-407A3AD0A9A6}"/>
              </a:ext>
            </a:extLst>
          </p:cNvPr>
          <p:cNvPicPr>
            <a:picLocks noChangeAspect="1"/>
          </p:cNvPicPr>
          <p:nvPr/>
        </p:nvPicPr>
        <p:blipFill>
          <a:blip r:embed="rId5"/>
          <a:stretch>
            <a:fillRect/>
          </a:stretch>
        </p:blipFill>
        <p:spPr>
          <a:xfrm>
            <a:off x="4895528" y="1280159"/>
            <a:ext cx="2857583" cy="3823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3">
            <a:extLst>
              <a:ext uri="{FF2B5EF4-FFF2-40B4-BE49-F238E27FC236}">
                <a16:creationId xmlns:a16="http://schemas.microsoft.com/office/drawing/2014/main" id="{8969B1B3-8CB0-4D56-AA85-EA20269DAA99}"/>
              </a:ext>
            </a:extLst>
          </p:cNvPr>
          <p:cNvSpPr txBox="1">
            <a:spLocks/>
          </p:cNvSpPr>
          <p:nvPr/>
        </p:nvSpPr>
        <p:spPr>
          <a:xfrm>
            <a:off x="4927616" y="5325398"/>
            <a:ext cx="2793406" cy="389186"/>
          </a:xfrm>
          <a:prstGeom prst="rect">
            <a:avLst/>
          </a:prstGeom>
          <a:ln>
            <a:noFill/>
          </a:ln>
        </p:spPr>
        <p:txBody>
          <a:bodyPr vert="horz" lIns="0" tIns="0" rIns="0" bIns="0" rtlCol="0"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b="0" i="0" kern="1200">
                <a:solidFill>
                  <a:schemeClr val="tx1"/>
                </a:solidFill>
                <a:latin typeface="+mn-lt"/>
                <a:ea typeface="Calibri"/>
                <a:cs typeface="Calibri"/>
              </a:defRPr>
            </a:lvl1pPr>
            <a:lvl2pPr marL="258366"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750" b="0" i="0" kern="1200">
                <a:solidFill>
                  <a:schemeClr val="tx1"/>
                </a:solidFill>
                <a:latin typeface="+mn-lt"/>
                <a:ea typeface="Calibri"/>
                <a:cs typeface="Calibri"/>
              </a:defRPr>
            </a:lvl2pPr>
            <a:lvl3pPr marL="480060"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750" b="0" i="0" kern="1200">
                <a:solidFill>
                  <a:schemeClr val="tx1"/>
                </a:solidFill>
                <a:latin typeface="+mn-lt"/>
                <a:ea typeface="Calibri"/>
                <a:cs typeface="Calibri"/>
              </a:defRPr>
            </a:lvl3pPr>
            <a:lvl4pPr marL="720090" marR="0" indent="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None/>
              <a:tabLst/>
              <a:defRPr sz="750" b="0" i="0" kern="1200">
                <a:solidFill>
                  <a:schemeClr val="tx1"/>
                </a:solidFill>
                <a:latin typeface="+mn-lt"/>
                <a:ea typeface="Calibri"/>
                <a:cs typeface="Calibri"/>
              </a:defRPr>
            </a:lvl4pPr>
            <a:lvl5pPr marL="960120" marR="0" indent="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None/>
              <a:tabLst/>
              <a:defRPr sz="75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200" dirty="0">
                <a:hlinkClick r:id="rId6"/>
              </a:rPr>
              <a:t>MATHEMATICS</a:t>
            </a:r>
            <a:endParaRPr lang="en-US" sz="2200" dirty="0"/>
          </a:p>
        </p:txBody>
      </p:sp>
      <p:pic>
        <p:nvPicPr>
          <p:cNvPr id="8" name="Picture 7" descr="Screenshot of the National Center on Intensive Intervention's sample lesson for behavior">
            <a:extLst>
              <a:ext uri="{FF2B5EF4-FFF2-40B4-BE49-F238E27FC236}">
                <a16:creationId xmlns:a16="http://schemas.microsoft.com/office/drawing/2014/main" id="{760A95CE-274A-483F-828C-920F08AA9BBC}"/>
              </a:ext>
            </a:extLst>
          </p:cNvPr>
          <p:cNvPicPr>
            <a:picLocks noChangeAspect="1"/>
          </p:cNvPicPr>
          <p:nvPr/>
        </p:nvPicPr>
        <p:blipFill>
          <a:blip r:embed="rId7"/>
          <a:stretch>
            <a:fillRect/>
          </a:stretch>
        </p:blipFill>
        <p:spPr>
          <a:xfrm>
            <a:off x="8285385" y="1280159"/>
            <a:ext cx="2857584" cy="3805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CDD1FD10-3B4F-49A3-8385-D6B56576B9DD}"/>
              </a:ext>
            </a:extLst>
          </p:cNvPr>
          <p:cNvSpPr txBox="1">
            <a:spLocks/>
          </p:cNvSpPr>
          <p:nvPr/>
        </p:nvSpPr>
        <p:spPr>
          <a:xfrm>
            <a:off x="8445370" y="5325398"/>
            <a:ext cx="2537613" cy="389186"/>
          </a:xfrm>
          <a:prstGeom prst="rect">
            <a:avLst/>
          </a:prstGeom>
          <a:ln>
            <a:noFill/>
          </a:ln>
        </p:spPr>
        <p:txBody>
          <a:bodyPr vert="horz" lIns="0" tIns="0" rIns="0" bIns="0" rtlCol="0"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b="0" i="0" kern="1200">
                <a:solidFill>
                  <a:schemeClr val="tx1"/>
                </a:solidFill>
                <a:latin typeface="+mn-lt"/>
                <a:ea typeface="Calibri"/>
                <a:cs typeface="Calibri"/>
              </a:defRPr>
            </a:lvl1pPr>
            <a:lvl2pPr marL="258366"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750" b="0" i="0" kern="1200">
                <a:solidFill>
                  <a:schemeClr val="tx1"/>
                </a:solidFill>
                <a:latin typeface="+mn-lt"/>
                <a:ea typeface="Calibri"/>
                <a:cs typeface="Calibri"/>
              </a:defRPr>
            </a:lvl2pPr>
            <a:lvl3pPr marL="480060" marR="0" indent="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None/>
              <a:tabLst/>
              <a:defRPr sz="750" b="0" i="0" kern="1200">
                <a:solidFill>
                  <a:schemeClr val="tx1"/>
                </a:solidFill>
                <a:latin typeface="+mn-lt"/>
                <a:ea typeface="Calibri"/>
                <a:cs typeface="Calibri"/>
              </a:defRPr>
            </a:lvl3pPr>
            <a:lvl4pPr marL="720090" marR="0" indent="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None/>
              <a:tabLst/>
              <a:defRPr sz="750" b="0" i="0" kern="1200">
                <a:solidFill>
                  <a:schemeClr val="tx1"/>
                </a:solidFill>
                <a:latin typeface="+mn-lt"/>
                <a:ea typeface="Calibri"/>
                <a:cs typeface="Calibri"/>
              </a:defRPr>
            </a:lvl4pPr>
            <a:lvl5pPr marL="960120" marR="0" indent="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None/>
              <a:tabLst/>
              <a:defRPr sz="75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200" dirty="0">
                <a:hlinkClick r:id="rId8"/>
              </a:rPr>
              <a:t>BEHAVIOR</a:t>
            </a:r>
            <a:endParaRPr lang="en-US" sz="2200" dirty="0"/>
          </a:p>
        </p:txBody>
      </p:sp>
      <p:sp>
        <p:nvSpPr>
          <p:cNvPr id="5" name="Slide Number Placeholder 4">
            <a:extLst>
              <a:ext uri="{FF2B5EF4-FFF2-40B4-BE49-F238E27FC236}">
                <a16:creationId xmlns:a16="http://schemas.microsoft.com/office/drawing/2014/main" id="{3CE03F86-34FE-4983-BABB-8F45AA6DCDA7}"/>
              </a:ext>
            </a:extLst>
          </p:cNvPr>
          <p:cNvSpPr>
            <a:spLocks noGrp="1"/>
          </p:cNvSpPr>
          <p:nvPr>
            <p:ph type="sldNum" sz="quarter" idx="14"/>
          </p:nvPr>
        </p:nvSpPr>
        <p:spPr/>
        <p:txBody>
          <a:bodyPr/>
          <a:lstStyle/>
          <a:p>
            <a:fld id="{99A20822-4A49-4D36-86E3-300BA48D3F00}" type="slidenum">
              <a:rPr lang="en-US" smtClean="0"/>
              <a:pPr/>
              <a:t>16</a:t>
            </a:fld>
            <a:endParaRPr lang="en-US"/>
          </a:p>
        </p:txBody>
      </p:sp>
    </p:spTree>
    <p:extLst>
      <p:ext uri="{BB962C8B-B14F-4D97-AF65-F5344CB8AC3E}">
        <p14:creationId xmlns:p14="http://schemas.microsoft.com/office/powerpoint/2010/main" val="399679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85C1-E7B2-4140-B2C9-2605B5E57ECD}"/>
              </a:ext>
            </a:extLst>
          </p:cNvPr>
          <p:cNvSpPr>
            <a:spLocks noGrp="1"/>
          </p:cNvSpPr>
          <p:nvPr>
            <p:ph type="title"/>
          </p:nvPr>
        </p:nvSpPr>
        <p:spPr/>
        <p:txBody>
          <a:bodyPr/>
          <a:lstStyle/>
          <a:p>
            <a:r>
              <a:rPr lang="en-US" dirty="0"/>
              <a:t>Intensive Intervention Course Content</a:t>
            </a:r>
          </a:p>
        </p:txBody>
      </p:sp>
      <p:sp>
        <p:nvSpPr>
          <p:cNvPr id="3" name="Content Placeholder 2">
            <a:extLst>
              <a:ext uri="{FF2B5EF4-FFF2-40B4-BE49-F238E27FC236}">
                <a16:creationId xmlns:a16="http://schemas.microsoft.com/office/drawing/2014/main" id="{6D543417-C2FA-4BBA-8E12-C2699DCF2508}"/>
              </a:ext>
            </a:extLst>
          </p:cNvPr>
          <p:cNvSpPr>
            <a:spLocks noGrp="1"/>
          </p:cNvSpPr>
          <p:nvPr>
            <p:ph sz="quarter" idx="15"/>
          </p:nvPr>
        </p:nvSpPr>
        <p:spPr>
          <a:xfrm>
            <a:off x="457200" y="1371600"/>
            <a:ext cx="6152920" cy="4343400"/>
          </a:xfrm>
        </p:spPr>
        <p:txBody>
          <a:bodyPr>
            <a:normAutofit/>
          </a:bodyPr>
          <a:lstStyle/>
          <a:p>
            <a:pPr marL="0" indent="0">
              <a:buNone/>
            </a:pPr>
            <a:r>
              <a:rPr lang="en-US" dirty="0"/>
              <a:t>Ready-to-use content for faculty and professional development providers! </a:t>
            </a:r>
          </a:p>
          <a:p>
            <a:pPr lvl="1"/>
            <a:r>
              <a:rPr lang="en-US" dirty="0">
                <a:hlinkClick r:id="rId2"/>
              </a:rPr>
              <a:t>Features of Explicit Instruction</a:t>
            </a:r>
            <a:endParaRPr lang="en-US" dirty="0"/>
          </a:p>
          <a:p>
            <a:pPr lvl="1"/>
            <a:r>
              <a:rPr lang="en-US" dirty="0">
                <a:hlinkClick r:id="rId3"/>
              </a:rPr>
              <a:t>Intensive Intervention in Mathematics</a:t>
            </a:r>
            <a:endParaRPr lang="en-US" dirty="0"/>
          </a:p>
          <a:p>
            <a:pPr lvl="1"/>
            <a:r>
              <a:rPr lang="en-US" dirty="0">
                <a:hlinkClick r:id="rId4"/>
              </a:rPr>
              <a:t>Intensive Intervention in Reading</a:t>
            </a:r>
            <a:endParaRPr lang="en-US" dirty="0"/>
          </a:p>
          <a:p>
            <a:pPr lvl="1"/>
            <a:r>
              <a:rPr lang="en-US" dirty="0">
                <a:hlinkClick r:id="rId5"/>
              </a:rPr>
              <a:t>Behavior Support for Intensive Intervention</a:t>
            </a:r>
            <a:endParaRPr lang="en-US" dirty="0"/>
          </a:p>
          <a:p>
            <a:pPr lvl="1"/>
            <a:endParaRPr lang="en-US" dirty="0"/>
          </a:p>
        </p:txBody>
      </p:sp>
      <p:pic>
        <p:nvPicPr>
          <p:cNvPr id="13" name="Picture 12" descr="Screenshot of the National Center on Intensive Intervention's course content module for explicit instruction (Module 8: Evaluating the use of explicit instruction to support students' academic needs)">
            <a:extLst>
              <a:ext uri="{FF2B5EF4-FFF2-40B4-BE49-F238E27FC236}">
                <a16:creationId xmlns:a16="http://schemas.microsoft.com/office/drawing/2014/main" id="{584914DE-5A17-4897-BDDD-AE03BB2675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3688" y="1614448"/>
            <a:ext cx="4053179" cy="3629104"/>
          </a:xfrm>
          <a:prstGeom prst="rect">
            <a:avLst/>
          </a:prstGeom>
          <a:ln w="25400">
            <a:solidFill>
              <a:schemeClr val="tx1"/>
            </a:solidFill>
          </a:ln>
        </p:spPr>
      </p:pic>
      <p:sp>
        <p:nvSpPr>
          <p:cNvPr id="5" name="Slide Number Placeholder 4">
            <a:extLst>
              <a:ext uri="{FF2B5EF4-FFF2-40B4-BE49-F238E27FC236}">
                <a16:creationId xmlns:a16="http://schemas.microsoft.com/office/drawing/2014/main" id="{2D1345DE-B33B-4DDD-8F80-683FD7719720}"/>
              </a:ext>
            </a:extLst>
          </p:cNvPr>
          <p:cNvSpPr>
            <a:spLocks noGrp="1"/>
          </p:cNvSpPr>
          <p:nvPr>
            <p:ph type="sldNum" sz="quarter" idx="14"/>
          </p:nvPr>
        </p:nvSpPr>
        <p:spPr/>
        <p:txBody>
          <a:bodyPr/>
          <a:lstStyle/>
          <a:p>
            <a:fld id="{99A20822-4A49-4D36-86E3-300BA48D3F00}" type="slidenum">
              <a:rPr lang="en-US" smtClean="0"/>
              <a:pPr/>
              <a:t>17</a:t>
            </a:fld>
            <a:endParaRPr lang="en-US"/>
          </a:p>
        </p:txBody>
      </p:sp>
    </p:spTree>
    <p:extLst>
      <p:ext uri="{BB962C8B-B14F-4D97-AF65-F5344CB8AC3E}">
        <p14:creationId xmlns:p14="http://schemas.microsoft.com/office/powerpoint/2010/main" val="334580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7C8B-39C3-47CF-A810-694F41BE759F}"/>
              </a:ext>
            </a:extLst>
          </p:cNvPr>
          <p:cNvSpPr>
            <a:spLocks noGrp="1"/>
          </p:cNvSpPr>
          <p:nvPr>
            <p:ph type="title"/>
          </p:nvPr>
        </p:nvSpPr>
        <p:spPr>
          <a:xfrm>
            <a:off x="4002258" y="1089661"/>
            <a:ext cx="7275342" cy="2650936"/>
          </a:xfrm>
        </p:spPr>
        <p:txBody>
          <a:bodyPr anchor="b">
            <a:normAutofit/>
          </a:bodyPr>
          <a:lstStyle/>
          <a:p>
            <a:r>
              <a:rPr lang="en-US" dirty="0"/>
              <a:t>Strategy #2</a:t>
            </a:r>
          </a:p>
        </p:txBody>
      </p:sp>
      <p:sp>
        <p:nvSpPr>
          <p:cNvPr id="8" name="Text Placeholder 7">
            <a:extLst>
              <a:ext uri="{FF2B5EF4-FFF2-40B4-BE49-F238E27FC236}">
                <a16:creationId xmlns:a16="http://schemas.microsoft.com/office/drawing/2014/main" id="{C37B1E48-DF47-4837-8231-ECFF2978A3F1}"/>
              </a:ext>
            </a:extLst>
          </p:cNvPr>
          <p:cNvSpPr>
            <a:spLocks noGrp="1"/>
          </p:cNvSpPr>
          <p:nvPr>
            <p:ph type="body" sz="quarter" idx="13"/>
          </p:nvPr>
        </p:nvSpPr>
        <p:spPr>
          <a:xfrm>
            <a:off x="4002258" y="4016326"/>
            <a:ext cx="7275342" cy="1899139"/>
          </a:xfrm>
        </p:spPr>
        <p:txBody>
          <a:bodyPr>
            <a:normAutofit/>
          </a:bodyPr>
          <a:lstStyle/>
          <a:p>
            <a:pPr>
              <a:lnSpc>
                <a:spcPct val="115000"/>
              </a:lnSpc>
              <a:spcAft>
                <a:spcPts val="600"/>
              </a:spcAft>
            </a:pPr>
            <a:r>
              <a:rPr lang="en-US" dirty="0"/>
              <a:t>Blend synchronous and asynchronous learning supports.</a:t>
            </a:r>
          </a:p>
        </p:txBody>
      </p:sp>
      <p:sp>
        <p:nvSpPr>
          <p:cNvPr id="6" name="Slide Number Placeholder 5">
            <a:extLst>
              <a:ext uri="{FF2B5EF4-FFF2-40B4-BE49-F238E27FC236}">
                <a16:creationId xmlns:a16="http://schemas.microsoft.com/office/drawing/2014/main" id="{B62A0F35-2D7F-481B-8AF8-8F52F6413ADE}"/>
              </a:ext>
            </a:extLst>
          </p:cNvPr>
          <p:cNvSpPr>
            <a:spLocks noGrp="1"/>
          </p:cNvSpPr>
          <p:nvPr>
            <p:ph type="sldNum" sz="quarter" idx="15"/>
          </p:nvPr>
        </p:nvSpPr>
        <p:spPr>
          <a:xfrm>
            <a:off x="11734800" y="6704112"/>
            <a:ext cx="157094" cy="153888"/>
          </a:xfrm>
        </p:spPr>
        <p:txBody>
          <a:bodyPr wrap="none"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base" latinLnBrk="0" hangingPunct="1">
                <a:lnSpc>
                  <a:spcPct val="100000"/>
                </a:lnSpc>
                <a:spcBef>
                  <a:spcPct val="0"/>
                </a:spcBef>
                <a:spcAft>
                  <a:spcPts val="600"/>
                </a:spcAft>
                <a:buClrTx/>
                <a:buSzTx/>
                <a:buFontTx/>
                <a:buNone/>
                <a:tabLst/>
                <a:defRPr/>
              </a:pPr>
              <a:t>18</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93084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FEB0BDF-DC94-4F23-A460-78302C739E34}"/>
              </a:ext>
            </a:extLst>
          </p:cNvPr>
          <p:cNvSpPr>
            <a:spLocks noGrp="1"/>
          </p:cNvSpPr>
          <p:nvPr>
            <p:ph type="title"/>
          </p:nvPr>
        </p:nvSpPr>
        <p:spPr>
          <a:xfrm>
            <a:off x="457200" y="0"/>
            <a:ext cx="11276076" cy="1280160"/>
          </a:xfrm>
        </p:spPr>
        <p:txBody>
          <a:bodyPr/>
          <a:lstStyle/>
          <a:p>
            <a:r>
              <a:rPr lang="en-US" dirty="0"/>
              <a:t>Instructional Modalities</a:t>
            </a:r>
          </a:p>
        </p:txBody>
      </p:sp>
      <p:sp>
        <p:nvSpPr>
          <p:cNvPr id="6" name="Slide Number Placeholder 5">
            <a:extLst>
              <a:ext uri="{FF2B5EF4-FFF2-40B4-BE49-F238E27FC236}">
                <a16:creationId xmlns:a16="http://schemas.microsoft.com/office/drawing/2014/main" id="{B741E5AF-8159-48AB-A629-593A4AB4F325}"/>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BABF4E83-61DB-418F-A99F-17BC9BB58EF6}" type="slidenum">
              <a:rPr lang="en-US" smtClean="0"/>
              <a:pPr>
                <a:spcAft>
                  <a:spcPts val="600"/>
                </a:spcAft>
              </a:pPr>
              <a:t>19</a:t>
            </a:fld>
            <a:endParaRPr lang="en-US"/>
          </a:p>
        </p:txBody>
      </p:sp>
      <p:graphicFrame>
        <p:nvGraphicFramePr>
          <p:cNvPr id="11" name="Content Placeholder 8" descr="Synchronous instruction means learning activities that occur in real time (e.g., virtual class sessions). Asynchronous instruction means learning activities that occur independently of time (e.g., self-paced modules).&#10;&#10;">
            <a:extLst>
              <a:ext uri="{FF2B5EF4-FFF2-40B4-BE49-F238E27FC236}">
                <a16:creationId xmlns:a16="http://schemas.microsoft.com/office/drawing/2014/main" id="{7B77FFCF-F8F6-4FB1-B367-FDB6CE17E620}"/>
              </a:ext>
            </a:extLst>
          </p:cNvPr>
          <p:cNvGraphicFramePr>
            <a:graphicFrameLocks noGrp="1"/>
          </p:cNvGraphicFramePr>
          <p:nvPr>
            <p:ph sz="quarter" idx="14"/>
            <p:extLst>
              <p:ext uri="{D42A27DB-BD31-4B8C-83A1-F6EECF244321}">
                <p14:modId xmlns:p14="http://schemas.microsoft.com/office/powerpoint/2010/main" val="4163936684"/>
              </p:ext>
            </p:extLst>
          </p:nvPr>
        </p:nvGraphicFramePr>
        <p:xfrm>
          <a:off x="457200" y="1371600"/>
          <a:ext cx="1127455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54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Webinar Format &amp; Questions </a:t>
            </a:r>
          </a:p>
        </p:txBody>
      </p:sp>
      <p:sp>
        <p:nvSpPr>
          <p:cNvPr id="4" name="Slide Number Placeholder 3"/>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750" b="0" i="0" u="none" strike="noStrike" kern="1200" cap="none" spc="0" normalizeH="0" baseline="0" noProof="0">
                <a:ln>
                  <a:noFill/>
                </a:ln>
                <a:solidFill>
                  <a:srgbClr val="FFFFFF">
                    <a:lumMod val="75000"/>
                  </a:srgbClr>
                </a:solidFill>
                <a:effectLst/>
                <a:uLnTx/>
                <a:uFillTx/>
                <a:latin typeface="Arial"/>
                <a:cs typeface="Calibri"/>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dirty="0">
              <a:ln>
                <a:noFill/>
              </a:ln>
              <a:solidFill>
                <a:srgbClr val="FFFFFF">
                  <a:lumMod val="75000"/>
                </a:srgbClr>
              </a:solidFill>
              <a:effectLst/>
              <a:uLnTx/>
              <a:uFillTx/>
              <a:latin typeface="Arial"/>
              <a:cs typeface="Calibri"/>
            </a:endParaRPr>
          </a:p>
        </p:txBody>
      </p:sp>
      <p:sp>
        <p:nvSpPr>
          <p:cNvPr id="5" name="Content Placeholder 4"/>
          <p:cNvSpPr>
            <a:spLocks noGrp="1"/>
          </p:cNvSpPr>
          <p:nvPr>
            <p:ph sz="quarter" idx="15"/>
          </p:nvPr>
        </p:nvSpPr>
        <p:spPr>
          <a:xfrm>
            <a:off x="457200" y="1371600"/>
            <a:ext cx="8190089" cy="4343400"/>
          </a:xfrm>
        </p:spPr>
        <p:txBody>
          <a:bodyPr>
            <a:normAutofit/>
          </a:bodyPr>
          <a:lstStyle/>
          <a:p>
            <a:r>
              <a:rPr lang="en-US" dirty="0"/>
              <a:t>Throughout the presentation, submit your questions into the question pod.  </a:t>
            </a:r>
          </a:p>
          <a:p>
            <a:pPr lvl="1"/>
            <a:r>
              <a:rPr lang="en-US" dirty="0"/>
              <a:t>For technical issues/questions, a webinar team member will try to assist you as soon as possible. </a:t>
            </a:r>
          </a:p>
          <a:p>
            <a:pPr lvl="1"/>
            <a:r>
              <a:rPr lang="en-US" dirty="0"/>
              <a:t>For content related questions, there will be a time for </a:t>
            </a:r>
            <a:r>
              <a:rPr lang="en-US" b="1" dirty="0"/>
              <a:t>Q&amp;A</a:t>
            </a:r>
            <a:r>
              <a:rPr lang="en-US" dirty="0"/>
              <a:t> at the end of the presentation. Submit your questions and we will share them with the presenters.  </a:t>
            </a:r>
          </a:p>
          <a:p>
            <a:endParaRPr lang="en-US" dirty="0"/>
          </a:p>
          <a:p>
            <a:endParaRPr lang="en-US" sz="1950" dirty="0"/>
          </a:p>
        </p:txBody>
      </p:sp>
      <p:pic>
        <p:nvPicPr>
          <p:cNvPr id="6" name="Picture 5" descr="Screenshot of 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Tree>
    <p:extLst>
      <p:ext uri="{BB962C8B-B14F-4D97-AF65-F5344CB8AC3E}">
        <p14:creationId xmlns:p14="http://schemas.microsoft.com/office/powerpoint/2010/main" val="253235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C49B-E3DD-4508-9080-E792EB17024F}"/>
              </a:ext>
            </a:extLst>
          </p:cNvPr>
          <p:cNvSpPr>
            <a:spLocks noGrp="1"/>
          </p:cNvSpPr>
          <p:nvPr>
            <p:ph type="title"/>
          </p:nvPr>
        </p:nvSpPr>
        <p:spPr/>
        <p:txBody>
          <a:bodyPr/>
          <a:lstStyle/>
          <a:p>
            <a:r>
              <a:rPr lang="en-US" dirty="0"/>
              <a:t>Blended Supports for Intensive Intervention</a:t>
            </a:r>
          </a:p>
        </p:txBody>
      </p:sp>
      <p:graphicFrame>
        <p:nvGraphicFramePr>
          <p:cNvPr id="6" name="Table 6">
            <a:extLst>
              <a:ext uri="{FF2B5EF4-FFF2-40B4-BE49-F238E27FC236}">
                <a16:creationId xmlns:a16="http://schemas.microsoft.com/office/drawing/2014/main" id="{B75C5191-71A9-450F-9227-34C69963380D}"/>
              </a:ext>
            </a:extLst>
          </p:cNvPr>
          <p:cNvGraphicFramePr>
            <a:graphicFrameLocks noGrp="1"/>
          </p:cNvGraphicFramePr>
          <p:nvPr>
            <p:ph sz="quarter" idx="14"/>
            <p:extLst>
              <p:ext uri="{D42A27DB-BD31-4B8C-83A1-F6EECF244321}">
                <p14:modId xmlns:p14="http://schemas.microsoft.com/office/powerpoint/2010/main" val="2252790081"/>
              </p:ext>
            </p:extLst>
          </p:nvPr>
        </p:nvGraphicFramePr>
        <p:xfrm>
          <a:off x="457200" y="1137424"/>
          <a:ext cx="11274423" cy="4702694"/>
        </p:xfrm>
        <a:graphic>
          <a:graphicData uri="http://schemas.openxmlformats.org/drawingml/2006/table">
            <a:tbl>
              <a:tblPr firstRow="1" bandRow="1">
                <a:tableStyleId>{5C22544A-7EE6-4342-B048-85BDC9FD1C3A}</a:tableStyleId>
              </a:tblPr>
              <a:tblGrid>
                <a:gridCol w="2676293">
                  <a:extLst>
                    <a:ext uri="{9D8B030D-6E8A-4147-A177-3AD203B41FA5}">
                      <a16:colId xmlns:a16="http://schemas.microsoft.com/office/drawing/2014/main" val="2091361870"/>
                    </a:ext>
                  </a:extLst>
                </a:gridCol>
                <a:gridCol w="4248614">
                  <a:extLst>
                    <a:ext uri="{9D8B030D-6E8A-4147-A177-3AD203B41FA5}">
                      <a16:colId xmlns:a16="http://schemas.microsoft.com/office/drawing/2014/main" val="1321455650"/>
                    </a:ext>
                  </a:extLst>
                </a:gridCol>
                <a:gridCol w="4349516">
                  <a:extLst>
                    <a:ext uri="{9D8B030D-6E8A-4147-A177-3AD203B41FA5}">
                      <a16:colId xmlns:a16="http://schemas.microsoft.com/office/drawing/2014/main" val="3757685381"/>
                    </a:ext>
                  </a:extLst>
                </a:gridCol>
              </a:tblGrid>
              <a:tr h="597533">
                <a:tc>
                  <a:txBody>
                    <a:bodyPr/>
                    <a:lstStyle/>
                    <a:p>
                      <a:pPr algn="l"/>
                      <a:r>
                        <a:rPr lang="en-US" sz="1800" dirty="0"/>
                        <a:t>Intensification Practice Categories</a:t>
                      </a:r>
                    </a:p>
                  </a:txBody>
                  <a:tcPr/>
                </a:tc>
                <a:tc>
                  <a:txBody>
                    <a:bodyPr/>
                    <a:lstStyle/>
                    <a:p>
                      <a:pPr algn="ctr"/>
                      <a:r>
                        <a:rPr lang="en-US" sz="1800" dirty="0"/>
                        <a:t>Synchronous</a:t>
                      </a:r>
                    </a:p>
                  </a:txBody>
                  <a:tcPr/>
                </a:tc>
                <a:tc>
                  <a:txBody>
                    <a:bodyPr/>
                    <a:lstStyle/>
                    <a:p>
                      <a:pPr algn="ctr"/>
                      <a:r>
                        <a:rPr lang="en-US" sz="1800" dirty="0"/>
                        <a:t>Asynchronous</a:t>
                      </a:r>
                    </a:p>
                  </a:txBody>
                  <a:tcPr/>
                </a:tc>
                <a:extLst>
                  <a:ext uri="{0D108BD9-81ED-4DB2-BD59-A6C34878D82A}">
                    <a16:rowId xmlns:a16="http://schemas.microsoft.com/office/drawing/2014/main" val="2901178956"/>
                  </a:ext>
                </a:extLst>
              </a:tr>
              <a:tr h="841981">
                <a:tc>
                  <a:txBody>
                    <a:bodyPr/>
                    <a:lstStyle/>
                    <a:p>
                      <a:r>
                        <a:rPr lang="en-US" sz="1600" dirty="0"/>
                        <a:t>1. Change intervention dosage or time</a:t>
                      </a:r>
                    </a:p>
                  </a:txBody>
                  <a:tcPr/>
                </a:tc>
                <a:tc>
                  <a:txBody>
                    <a:bodyPr/>
                    <a:lstStyle/>
                    <a:p>
                      <a:pPr marL="285750" indent="-285750">
                        <a:buFont typeface="Arial" panose="020B0604020202020204" pitchFamily="34" charset="0"/>
                        <a:buChar char="•"/>
                      </a:pPr>
                      <a:r>
                        <a:rPr lang="en-US" sz="1600" dirty="0"/>
                        <a:t>Virtual features to increase response opportunities (e.g., polling, annotation)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Shorter and more frequent sessions</a:t>
                      </a:r>
                    </a:p>
                  </a:txBody>
                  <a:tcPr/>
                </a:tc>
                <a:tc>
                  <a:txBody>
                    <a:bodyPr/>
                    <a:lstStyle/>
                    <a:p>
                      <a:pPr marL="285750" indent="-285750">
                        <a:buFont typeface="Arial" panose="020B0604020202020204" pitchFamily="34" charset="0"/>
                        <a:buChar char="•"/>
                      </a:pPr>
                      <a:r>
                        <a:rPr lang="en-US" sz="1600" dirty="0"/>
                        <a:t>Access to recorded intervention sessions</a:t>
                      </a:r>
                    </a:p>
                    <a:p>
                      <a:pPr marL="285750" indent="-285750">
                        <a:buFont typeface="Arial" panose="020B0604020202020204" pitchFamily="34" charset="0"/>
                        <a:buChar char="•"/>
                      </a:pPr>
                      <a:r>
                        <a:rPr lang="en-US" sz="1600" dirty="0"/>
                        <a:t>Supports for parents and families to practice with their student</a:t>
                      </a:r>
                    </a:p>
                  </a:txBody>
                  <a:tcPr/>
                </a:tc>
                <a:extLst>
                  <a:ext uri="{0D108BD9-81ED-4DB2-BD59-A6C34878D82A}">
                    <a16:rowId xmlns:a16="http://schemas.microsoft.com/office/drawing/2014/main" val="2054184312"/>
                  </a:ext>
                </a:extLst>
              </a:tr>
              <a:tr h="784573">
                <a:tc>
                  <a:txBody>
                    <a:bodyPr/>
                    <a:lstStyle/>
                    <a:p>
                      <a:r>
                        <a:rPr lang="en-US" sz="1600" dirty="0"/>
                        <a:t>2. Change learning environment to promote attention and engagement</a:t>
                      </a:r>
                    </a:p>
                  </a:txBody>
                  <a:tcPr/>
                </a:tc>
                <a:tc>
                  <a:txBody>
                    <a:bodyPr/>
                    <a:lstStyle/>
                    <a:p>
                      <a:pPr marL="285750" indent="-285750">
                        <a:buFont typeface="Arial" panose="020B0604020202020204" pitchFamily="34" charset="0"/>
                        <a:buChar char="•"/>
                      </a:pPr>
                      <a:r>
                        <a:rPr lang="en-US" sz="1600" dirty="0"/>
                        <a:t>Small group or individual breakout groups</a:t>
                      </a:r>
                    </a:p>
                    <a:p>
                      <a:pPr marL="285750" indent="-285750">
                        <a:buFont typeface="Arial" panose="020B0604020202020204" pitchFamily="34" charset="0"/>
                        <a:buChar char="•"/>
                      </a:pPr>
                      <a:r>
                        <a:rPr lang="en-US" sz="1600" dirty="0"/>
                        <a:t>Visual cues to remain on-task</a:t>
                      </a:r>
                    </a:p>
                  </a:txBody>
                  <a:tcPr/>
                </a:tc>
                <a:tc>
                  <a:txBody>
                    <a:bodyPr/>
                    <a:lstStyle/>
                    <a:p>
                      <a:pPr marL="285750" indent="-285750">
                        <a:buFont typeface="Arial" panose="020B0604020202020204" pitchFamily="34" charset="0"/>
                        <a:buChar char="•"/>
                      </a:pPr>
                      <a:r>
                        <a:rPr lang="en-US" sz="1600" dirty="0"/>
                        <a:t>Virtual class resource space</a:t>
                      </a:r>
                    </a:p>
                    <a:p>
                      <a:pPr marL="285750" indent="-285750">
                        <a:buFont typeface="Arial" panose="020B0604020202020204" pitchFamily="34" charset="0"/>
                        <a:buChar char="•"/>
                      </a:pPr>
                      <a:r>
                        <a:rPr lang="en-US" sz="1600" dirty="0"/>
                        <a:t>Multimedia resources and activities </a:t>
                      </a:r>
                    </a:p>
                  </a:txBody>
                  <a:tcPr/>
                </a:tc>
                <a:extLst>
                  <a:ext uri="{0D108BD9-81ED-4DB2-BD59-A6C34878D82A}">
                    <a16:rowId xmlns:a16="http://schemas.microsoft.com/office/drawing/2014/main" val="2068574633"/>
                  </a:ext>
                </a:extLst>
              </a:tr>
              <a:tr h="1017039">
                <a:tc>
                  <a:txBody>
                    <a:bodyPr/>
                    <a:lstStyle/>
                    <a:p>
                      <a:r>
                        <a:rPr lang="en-US" sz="1600" dirty="0"/>
                        <a:t>3. Combine cognitive processing strategies with academic learning</a:t>
                      </a:r>
                    </a:p>
                  </a:txBody>
                  <a:tcPr/>
                </a:tc>
                <a:tc>
                  <a:txBody>
                    <a:bodyPr/>
                    <a:lstStyle/>
                    <a:p>
                      <a:pPr marL="285750" indent="-285750">
                        <a:buFont typeface="Arial" panose="020B0604020202020204" pitchFamily="34" charset="0"/>
                        <a:buChar char="•"/>
                      </a:pPr>
                      <a:r>
                        <a:rPr lang="en-US" sz="1600" dirty="0"/>
                        <a:t>Virtual note-taking templates and graphic organizers</a:t>
                      </a:r>
                    </a:p>
                    <a:p>
                      <a:pPr marL="285750" indent="-285750">
                        <a:buFont typeface="Arial" panose="020B0604020202020204" pitchFamily="34" charset="0"/>
                        <a:buChar char="•"/>
                      </a:pPr>
                      <a:r>
                        <a:rPr lang="en-US" sz="1600" dirty="0"/>
                        <a:t>Self-regulation and self-monitoring supports</a:t>
                      </a:r>
                    </a:p>
                  </a:txBody>
                  <a:tcPr/>
                </a:tc>
                <a:tc>
                  <a:txBody>
                    <a:bodyPr/>
                    <a:lstStyle/>
                    <a:p>
                      <a:pPr marL="285750" indent="-285750">
                        <a:buFont typeface="Arial" panose="020B0604020202020204" pitchFamily="34" charset="0"/>
                        <a:buChar char="•"/>
                      </a:pPr>
                      <a:r>
                        <a:rPr lang="en-US" sz="1600" dirty="0"/>
                        <a:t>Support with offline organization skills</a:t>
                      </a:r>
                    </a:p>
                    <a:p>
                      <a:pPr marL="285750" indent="-285750">
                        <a:buFont typeface="Arial" panose="020B0604020202020204" pitchFamily="34" charset="0"/>
                        <a:buChar char="•"/>
                      </a:pPr>
                      <a:r>
                        <a:rPr lang="en-US" sz="1600" dirty="0"/>
                        <a:t>Self-regulation and self-monitoring supports</a:t>
                      </a:r>
                    </a:p>
                  </a:txBody>
                  <a:tcPr/>
                </a:tc>
                <a:extLst>
                  <a:ext uri="{0D108BD9-81ED-4DB2-BD59-A6C34878D82A}">
                    <a16:rowId xmlns:a16="http://schemas.microsoft.com/office/drawing/2014/main" val="848619872"/>
                  </a:ext>
                </a:extLst>
              </a:tr>
              <a:tr h="1330873">
                <a:tc>
                  <a:txBody>
                    <a:bodyPr/>
                    <a:lstStyle/>
                    <a:p>
                      <a:r>
                        <a:rPr lang="en-US" sz="1600" dirty="0"/>
                        <a:t>4. Modify delivery of instruction</a:t>
                      </a:r>
                    </a:p>
                  </a:txBody>
                  <a:tcPr/>
                </a:tc>
                <a:tc>
                  <a:txBody>
                    <a:bodyPr/>
                    <a:lstStyle/>
                    <a:p>
                      <a:pPr marL="285750" indent="-285750">
                        <a:buFont typeface="Arial" panose="020B0604020202020204" pitchFamily="34" charset="0"/>
                        <a:buChar char="•"/>
                      </a:pPr>
                      <a:r>
                        <a:rPr lang="en-US" sz="1600" dirty="0"/>
                        <a:t>Explicit, systematic instruction with visual and auditory aids</a:t>
                      </a:r>
                    </a:p>
                    <a:p>
                      <a:pPr marL="285750" indent="-285750">
                        <a:buFont typeface="Arial" panose="020B0604020202020204" pitchFamily="34" charset="0"/>
                        <a:buChar char="•"/>
                      </a:pPr>
                      <a:r>
                        <a:rPr lang="en-US" sz="1600" dirty="0"/>
                        <a:t>Virtual features to increase feedback opportunities (e.g., chat pod, breakouts)</a:t>
                      </a:r>
                    </a:p>
                  </a:txBody>
                  <a:tcPr/>
                </a:tc>
                <a:tc>
                  <a:txBody>
                    <a:bodyPr/>
                    <a:lstStyle/>
                    <a:p>
                      <a:pPr marL="285750" indent="-285750">
                        <a:buFont typeface="Arial" panose="020B0604020202020204" pitchFamily="34" charset="0"/>
                        <a:buChar char="•"/>
                      </a:pPr>
                      <a:r>
                        <a:rPr lang="en-US" sz="1600" dirty="0"/>
                        <a:t>Structured independent practice opportunities with feedback (e.g., submission of video, online quiz, etc.)</a:t>
                      </a:r>
                    </a:p>
                  </a:txBody>
                  <a:tcPr/>
                </a:tc>
                <a:extLst>
                  <a:ext uri="{0D108BD9-81ED-4DB2-BD59-A6C34878D82A}">
                    <a16:rowId xmlns:a16="http://schemas.microsoft.com/office/drawing/2014/main" val="961285203"/>
                  </a:ext>
                </a:extLst>
              </a:tr>
            </a:tbl>
          </a:graphicData>
        </a:graphic>
      </p:graphicFrame>
      <p:sp>
        <p:nvSpPr>
          <p:cNvPr id="5" name="Slide Number Placeholder 4">
            <a:extLst>
              <a:ext uri="{FF2B5EF4-FFF2-40B4-BE49-F238E27FC236}">
                <a16:creationId xmlns:a16="http://schemas.microsoft.com/office/drawing/2014/main" id="{B1264E64-DD36-4BC0-A8D7-AC5C187914A3}"/>
              </a:ext>
            </a:extLst>
          </p:cNvPr>
          <p:cNvSpPr>
            <a:spLocks noGrp="1"/>
          </p:cNvSpPr>
          <p:nvPr>
            <p:ph type="sldNum" sz="quarter" idx="12"/>
          </p:nvPr>
        </p:nvSpPr>
        <p:spPr/>
        <p:txBody>
          <a:bodyPr/>
          <a:lstStyle/>
          <a:p>
            <a:fld id="{99A20822-4A49-4D36-86E3-300BA48D3F00}" type="slidenum">
              <a:rPr lang="en-US" smtClean="0"/>
              <a:pPr/>
              <a:t>20</a:t>
            </a:fld>
            <a:endParaRPr lang="en-US"/>
          </a:p>
        </p:txBody>
      </p:sp>
    </p:spTree>
    <p:extLst>
      <p:ext uri="{BB962C8B-B14F-4D97-AF65-F5344CB8AC3E}">
        <p14:creationId xmlns:p14="http://schemas.microsoft.com/office/powerpoint/2010/main" val="159902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B1A4-F96D-40A3-B298-30350016DCA7}"/>
              </a:ext>
            </a:extLst>
          </p:cNvPr>
          <p:cNvSpPr>
            <a:spLocks noGrp="1"/>
          </p:cNvSpPr>
          <p:nvPr>
            <p:ph type="title"/>
          </p:nvPr>
        </p:nvSpPr>
        <p:spPr/>
        <p:txBody>
          <a:bodyPr/>
          <a:lstStyle/>
          <a:p>
            <a:r>
              <a:rPr lang="en-US" dirty="0"/>
              <a:t>Planning Considerations</a:t>
            </a:r>
          </a:p>
        </p:txBody>
      </p:sp>
      <p:sp>
        <p:nvSpPr>
          <p:cNvPr id="3" name="Content Placeholder 2">
            <a:extLst>
              <a:ext uri="{FF2B5EF4-FFF2-40B4-BE49-F238E27FC236}">
                <a16:creationId xmlns:a16="http://schemas.microsoft.com/office/drawing/2014/main" id="{18E8B339-AE6D-4A10-8237-3C38EE07B370}"/>
              </a:ext>
            </a:extLst>
          </p:cNvPr>
          <p:cNvSpPr>
            <a:spLocks noGrp="1"/>
          </p:cNvSpPr>
          <p:nvPr>
            <p:ph sz="quarter" idx="15"/>
          </p:nvPr>
        </p:nvSpPr>
        <p:spPr>
          <a:xfrm>
            <a:off x="457200" y="1371600"/>
            <a:ext cx="4549698" cy="4282068"/>
          </a:xfrm>
        </p:spPr>
        <p:txBody>
          <a:bodyPr>
            <a:normAutofit fontScale="92500" lnSpcReduction="10000"/>
          </a:bodyPr>
          <a:lstStyle/>
          <a:p>
            <a:r>
              <a:rPr lang="en-US" dirty="0"/>
              <a:t>Student level</a:t>
            </a:r>
          </a:p>
          <a:p>
            <a:pPr lvl="1"/>
            <a:r>
              <a:rPr lang="en-US" dirty="0"/>
              <a:t>Age and/or grade</a:t>
            </a:r>
          </a:p>
          <a:p>
            <a:pPr lvl="1"/>
            <a:r>
              <a:rPr lang="en-US" dirty="0"/>
              <a:t>Self-regulation abilities</a:t>
            </a:r>
          </a:p>
          <a:p>
            <a:pPr lvl="1"/>
            <a:r>
              <a:rPr lang="en-US" dirty="0"/>
              <a:t>Availability of family support</a:t>
            </a:r>
          </a:p>
          <a:p>
            <a:r>
              <a:rPr lang="en-US" dirty="0"/>
              <a:t>Group level </a:t>
            </a:r>
          </a:p>
          <a:p>
            <a:pPr lvl="1"/>
            <a:r>
              <a:rPr lang="en-US" dirty="0"/>
              <a:t>Universal Design for Learning </a:t>
            </a:r>
          </a:p>
          <a:p>
            <a:pPr lvl="1"/>
            <a:r>
              <a:rPr lang="en-US" dirty="0"/>
              <a:t>Positive Behavioral Interventions &amp; Supports</a:t>
            </a:r>
          </a:p>
          <a:p>
            <a:pPr lvl="1"/>
            <a:endParaRPr lang="en-US" dirty="0"/>
          </a:p>
        </p:txBody>
      </p:sp>
      <p:pic>
        <p:nvPicPr>
          <p:cNvPr id="6" name="Picture 5" descr="Universal Design for Learning provides learners with multiple means of engagement, representation, and action and expression.">
            <a:extLst>
              <a:ext uri="{FF2B5EF4-FFF2-40B4-BE49-F238E27FC236}">
                <a16:creationId xmlns:a16="http://schemas.microsoft.com/office/drawing/2014/main" id="{23BFBA09-E49D-40FD-A6A6-552149308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622" y="1501597"/>
            <a:ext cx="6356194" cy="4055046"/>
          </a:xfrm>
          <a:prstGeom prst="rect">
            <a:avLst/>
          </a:prstGeom>
        </p:spPr>
      </p:pic>
      <p:sp>
        <p:nvSpPr>
          <p:cNvPr id="5" name="Slide Number Placeholder 4">
            <a:extLst>
              <a:ext uri="{FF2B5EF4-FFF2-40B4-BE49-F238E27FC236}">
                <a16:creationId xmlns:a16="http://schemas.microsoft.com/office/drawing/2014/main" id="{716E2610-403F-4410-8DA9-F403A0C6BE8D}"/>
              </a:ext>
            </a:extLst>
          </p:cNvPr>
          <p:cNvSpPr>
            <a:spLocks noGrp="1"/>
          </p:cNvSpPr>
          <p:nvPr>
            <p:ph type="sldNum" sz="quarter" idx="14"/>
          </p:nvPr>
        </p:nvSpPr>
        <p:spPr/>
        <p:txBody>
          <a:bodyPr/>
          <a:lstStyle/>
          <a:p>
            <a:fld id="{99A20822-4A49-4D36-86E3-300BA48D3F00}" type="slidenum">
              <a:rPr lang="en-US" smtClean="0"/>
              <a:pPr/>
              <a:t>21</a:t>
            </a:fld>
            <a:endParaRPr lang="en-US"/>
          </a:p>
        </p:txBody>
      </p:sp>
      <p:sp>
        <p:nvSpPr>
          <p:cNvPr id="11" name="Text Placeholder 10">
            <a:extLst>
              <a:ext uri="{FF2B5EF4-FFF2-40B4-BE49-F238E27FC236}">
                <a16:creationId xmlns:a16="http://schemas.microsoft.com/office/drawing/2014/main" id="{AFED51F5-5EB5-4602-A9FE-8D613A33402C}"/>
              </a:ext>
            </a:extLst>
          </p:cNvPr>
          <p:cNvSpPr>
            <a:spLocks noGrp="1"/>
          </p:cNvSpPr>
          <p:nvPr>
            <p:ph type="body" sz="quarter" idx="13"/>
          </p:nvPr>
        </p:nvSpPr>
        <p:spPr/>
        <p:txBody>
          <a:bodyPr/>
          <a:lstStyle/>
          <a:p>
            <a:r>
              <a:rPr lang="en-US" dirty="0"/>
              <a:t>Source: CAST, 2018.</a:t>
            </a:r>
          </a:p>
        </p:txBody>
      </p:sp>
    </p:spTree>
    <p:extLst>
      <p:ext uri="{BB962C8B-B14F-4D97-AF65-F5344CB8AC3E}">
        <p14:creationId xmlns:p14="http://schemas.microsoft.com/office/powerpoint/2010/main" val="375122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7C8B-39C3-47CF-A810-694F41BE759F}"/>
              </a:ext>
            </a:extLst>
          </p:cNvPr>
          <p:cNvSpPr>
            <a:spLocks noGrp="1"/>
          </p:cNvSpPr>
          <p:nvPr>
            <p:ph type="title"/>
          </p:nvPr>
        </p:nvSpPr>
        <p:spPr>
          <a:xfrm>
            <a:off x="4002258" y="1089661"/>
            <a:ext cx="7275342" cy="2650936"/>
          </a:xfrm>
        </p:spPr>
        <p:txBody>
          <a:bodyPr anchor="b">
            <a:normAutofit/>
          </a:bodyPr>
          <a:lstStyle/>
          <a:p>
            <a:r>
              <a:rPr lang="en-US" dirty="0"/>
              <a:t>Strategy #3</a:t>
            </a:r>
          </a:p>
        </p:txBody>
      </p:sp>
      <p:sp>
        <p:nvSpPr>
          <p:cNvPr id="8" name="Text Placeholder 7">
            <a:extLst>
              <a:ext uri="{FF2B5EF4-FFF2-40B4-BE49-F238E27FC236}">
                <a16:creationId xmlns:a16="http://schemas.microsoft.com/office/drawing/2014/main" id="{C37B1E48-DF47-4837-8231-ECFF2978A3F1}"/>
              </a:ext>
            </a:extLst>
          </p:cNvPr>
          <p:cNvSpPr>
            <a:spLocks noGrp="1"/>
          </p:cNvSpPr>
          <p:nvPr>
            <p:ph type="body" sz="quarter" idx="13"/>
          </p:nvPr>
        </p:nvSpPr>
        <p:spPr>
          <a:xfrm>
            <a:off x="4002258" y="4016326"/>
            <a:ext cx="7275342" cy="1899139"/>
          </a:xfrm>
        </p:spPr>
        <p:txBody>
          <a:bodyPr>
            <a:normAutofit/>
          </a:bodyPr>
          <a:lstStyle/>
          <a:p>
            <a:pPr>
              <a:lnSpc>
                <a:spcPct val="115000"/>
              </a:lnSpc>
              <a:spcAft>
                <a:spcPts val="600"/>
              </a:spcAft>
            </a:pPr>
            <a:r>
              <a:rPr lang="en-US" dirty="0"/>
              <a:t>Plan for adjusting progress monitoring and data collection procedures.</a:t>
            </a:r>
          </a:p>
        </p:txBody>
      </p:sp>
      <p:sp>
        <p:nvSpPr>
          <p:cNvPr id="6" name="Slide Number Placeholder 5">
            <a:extLst>
              <a:ext uri="{FF2B5EF4-FFF2-40B4-BE49-F238E27FC236}">
                <a16:creationId xmlns:a16="http://schemas.microsoft.com/office/drawing/2014/main" id="{B62A0F35-2D7F-481B-8AF8-8F52F6413ADE}"/>
              </a:ext>
            </a:extLst>
          </p:cNvPr>
          <p:cNvSpPr>
            <a:spLocks noGrp="1"/>
          </p:cNvSpPr>
          <p:nvPr>
            <p:ph type="sldNum" sz="quarter" idx="15"/>
          </p:nvPr>
        </p:nvSpPr>
        <p:spPr>
          <a:xfrm>
            <a:off x="11734800" y="6704112"/>
            <a:ext cx="157094" cy="153888"/>
          </a:xfrm>
        </p:spPr>
        <p:txBody>
          <a:bodyPr wrap="none"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base" latinLnBrk="0" hangingPunct="1">
                <a:lnSpc>
                  <a:spcPct val="100000"/>
                </a:lnSpc>
                <a:spcBef>
                  <a:spcPct val="0"/>
                </a:spcBef>
                <a:spcAft>
                  <a:spcPts val="600"/>
                </a:spcAft>
                <a:buClrTx/>
                <a:buSzTx/>
                <a:buFontTx/>
                <a:buNone/>
                <a:tabLst/>
                <a:defRPr/>
              </a:pPr>
              <a:t>22</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76770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2C914-EA4C-4969-9E3C-9C4B8A0FB6F2}"/>
              </a:ext>
            </a:extLst>
          </p:cNvPr>
          <p:cNvSpPr>
            <a:spLocks noGrp="1"/>
          </p:cNvSpPr>
          <p:nvPr>
            <p:ph type="title"/>
          </p:nvPr>
        </p:nvSpPr>
        <p:spPr/>
        <p:txBody>
          <a:bodyPr/>
          <a:lstStyle/>
          <a:p>
            <a:r>
              <a:rPr lang="en-US" dirty="0"/>
              <a:t>Virtual Progress Monitoring</a:t>
            </a:r>
          </a:p>
        </p:txBody>
      </p:sp>
      <p:sp>
        <p:nvSpPr>
          <p:cNvPr id="7" name="Content Placeholder 6">
            <a:extLst>
              <a:ext uri="{FF2B5EF4-FFF2-40B4-BE49-F238E27FC236}">
                <a16:creationId xmlns:a16="http://schemas.microsoft.com/office/drawing/2014/main" id="{5E366595-9A94-4179-860D-FCD5557B8BB4}"/>
              </a:ext>
            </a:extLst>
          </p:cNvPr>
          <p:cNvSpPr>
            <a:spLocks noGrp="1"/>
          </p:cNvSpPr>
          <p:nvPr>
            <p:ph sz="quarter" idx="15"/>
          </p:nvPr>
        </p:nvSpPr>
        <p:spPr>
          <a:xfrm>
            <a:off x="457201" y="1371600"/>
            <a:ext cx="5282588" cy="3971581"/>
          </a:xfrm>
        </p:spPr>
        <p:txBody>
          <a:bodyPr>
            <a:normAutofit lnSpcReduction="10000"/>
          </a:bodyPr>
          <a:lstStyle/>
          <a:p>
            <a:pPr marL="342900" indent="-342900">
              <a:buFont typeface="Arial" panose="020B0604020202020204" pitchFamily="34" charset="0"/>
              <a:buChar char="•"/>
            </a:pPr>
            <a:r>
              <a:rPr lang="en-US" sz="2400" dirty="0"/>
              <a:t>Teachers and administrators need to plan for how they will collect and analyze progress monitoring data in a virtual setting. </a:t>
            </a:r>
          </a:p>
          <a:p>
            <a:pPr marL="342900" indent="-342900">
              <a:buFont typeface="Arial" panose="020B0604020202020204" pitchFamily="34" charset="0"/>
              <a:buChar char="•"/>
            </a:pPr>
            <a:r>
              <a:rPr lang="en-US" sz="2400" dirty="0"/>
              <a:t>This collection of </a:t>
            </a:r>
            <a:r>
              <a:rPr lang="en-US" sz="2400" dirty="0">
                <a:hlinkClick r:id="rId2"/>
              </a:rPr>
              <a:t>Frequently Asked Questions on Collecting Progress Monitoring Data Virtually</a:t>
            </a:r>
            <a:r>
              <a:rPr lang="en-US" sz="2400" dirty="0"/>
              <a:t> is intended to provide a starting place for consideration. </a:t>
            </a:r>
          </a:p>
          <a:p>
            <a:endParaRPr lang="en-US" dirty="0"/>
          </a:p>
        </p:txBody>
      </p:sp>
      <p:pic>
        <p:nvPicPr>
          <p:cNvPr id="8" name="Picture 7" descr="Screenshot of the Frequently Asked Questions on Collecting Progress Monitoring Data web page">
            <a:extLst>
              <a:ext uri="{FF2B5EF4-FFF2-40B4-BE49-F238E27FC236}">
                <a16:creationId xmlns:a16="http://schemas.microsoft.com/office/drawing/2014/main" id="{A7ECF4D2-BCD3-45F3-9258-A7B315BE5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6" y="1371600"/>
            <a:ext cx="5276638" cy="4125817"/>
          </a:xfrm>
          <a:prstGeom prst="rect">
            <a:avLst/>
          </a:prstGeom>
        </p:spPr>
      </p:pic>
      <p:sp>
        <p:nvSpPr>
          <p:cNvPr id="4" name="Slide Number Placeholder 3">
            <a:extLst>
              <a:ext uri="{FF2B5EF4-FFF2-40B4-BE49-F238E27FC236}">
                <a16:creationId xmlns:a16="http://schemas.microsoft.com/office/drawing/2014/main" id="{26359F68-13CC-4566-95BD-8B69284F0A74}"/>
              </a:ext>
            </a:extLst>
          </p:cNvPr>
          <p:cNvSpPr>
            <a:spLocks noGrp="1"/>
          </p:cNvSpPr>
          <p:nvPr>
            <p:ph type="sldNum" sz="quarter" idx="14"/>
          </p:nvPr>
        </p:nvSpPr>
        <p:spPr/>
        <p:txBody>
          <a:bodyPr/>
          <a:lstStyle/>
          <a:p>
            <a:fld id="{99A20822-4A49-4D36-86E3-300BA48D3F00}" type="slidenum">
              <a:rPr lang="en-US" smtClean="0"/>
              <a:pPr/>
              <a:t>23</a:t>
            </a:fld>
            <a:endParaRPr lang="en-US"/>
          </a:p>
        </p:txBody>
      </p:sp>
    </p:spTree>
    <p:extLst>
      <p:ext uri="{BB962C8B-B14F-4D97-AF65-F5344CB8AC3E}">
        <p14:creationId xmlns:p14="http://schemas.microsoft.com/office/powerpoint/2010/main" val="77649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314A-E1E6-4EA0-9BD6-B019AE4D1F14}"/>
              </a:ext>
            </a:extLst>
          </p:cNvPr>
          <p:cNvSpPr>
            <a:spLocks noGrp="1"/>
          </p:cNvSpPr>
          <p:nvPr>
            <p:ph type="title"/>
          </p:nvPr>
        </p:nvSpPr>
        <p:spPr/>
        <p:txBody>
          <a:bodyPr/>
          <a:lstStyle/>
          <a:p>
            <a:r>
              <a:rPr lang="en-US" dirty="0"/>
              <a:t>Tools Chart Updates</a:t>
            </a:r>
          </a:p>
        </p:txBody>
      </p:sp>
      <p:sp>
        <p:nvSpPr>
          <p:cNvPr id="7" name="Content Placeholder 6">
            <a:extLst>
              <a:ext uri="{FF2B5EF4-FFF2-40B4-BE49-F238E27FC236}">
                <a16:creationId xmlns:a16="http://schemas.microsoft.com/office/drawing/2014/main" id="{D97B47A8-77C8-4CB6-B587-2A346CD6A73B}"/>
              </a:ext>
            </a:extLst>
          </p:cNvPr>
          <p:cNvSpPr>
            <a:spLocks noGrp="1"/>
          </p:cNvSpPr>
          <p:nvPr>
            <p:ph sz="half" idx="1"/>
          </p:nvPr>
        </p:nvSpPr>
        <p:spPr>
          <a:xfrm>
            <a:off x="457200" y="1371600"/>
            <a:ext cx="4346154" cy="4343400"/>
          </a:xfrm>
        </p:spPr>
        <p:txBody>
          <a:bodyPr>
            <a:normAutofit fontScale="77500" lnSpcReduction="20000"/>
          </a:bodyPr>
          <a:lstStyle/>
          <a:p>
            <a:r>
              <a:rPr lang="en-US" dirty="0">
                <a:hlinkClick r:id="rId3"/>
              </a:rPr>
              <a:t>Academic Screening Tools Chart</a:t>
            </a:r>
            <a:endParaRPr lang="en-US" dirty="0"/>
          </a:p>
          <a:p>
            <a:r>
              <a:rPr lang="en-US" dirty="0">
                <a:hlinkClick r:id="rId4"/>
              </a:rPr>
              <a:t>Behavioral Screening Tools Chart</a:t>
            </a:r>
            <a:endParaRPr lang="en-US" dirty="0"/>
          </a:p>
          <a:p>
            <a:r>
              <a:rPr lang="en-US" dirty="0">
                <a:hlinkClick r:id="rId5"/>
              </a:rPr>
              <a:t>Academic Intervention Tools Chart</a:t>
            </a:r>
            <a:endParaRPr lang="en-US" dirty="0"/>
          </a:p>
          <a:p>
            <a:r>
              <a:rPr lang="en-US" dirty="0">
                <a:hlinkClick r:id="rId6"/>
              </a:rPr>
              <a:t>Behavioral Intervention Tools Chart</a:t>
            </a:r>
            <a:endParaRPr lang="en-US" dirty="0"/>
          </a:p>
          <a:p>
            <a:r>
              <a:rPr lang="en-US" dirty="0">
                <a:hlinkClick r:id="rId7"/>
              </a:rPr>
              <a:t>Academic Progress Monitoring Tools Chart</a:t>
            </a:r>
            <a:endParaRPr lang="en-US" dirty="0"/>
          </a:p>
          <a:p>
            <a:r>
              <a:rPr lang="en-US" dirty="0">
                <a:hlinkClick r:id="rId8"/>
              </a:rPr>
              <a:t>Behavioral Progress Monitoring Tools Chart</a:t>
            </a:r>
            <a:endParaRPr lang="en-US" dirty="0"/>
          </a:p>
          <a:p>
            <a:endParaRPr lang="en-US" dirty="0"/>
          </a:p>
        </p:txBody>
      </p:sp>
      <p:pic>
        <p:nvPicPr>
          <p:cNvPr id="6" name="Picture 5" descr="Screenshot of the 2020 National Center on Intensive Intervention tools chart updates">
            <a:extLst>
              <a:ext uri="{FF2B5EF4-FFF2-40B4-BE49-F238E27FC236}">
                <a16:creationId xmlns:a16="http://schemas.microsoft.com/office/drawing/2014/main" id="{018A7BB3-94BE-4E62-8F99-3D46F72AD9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7083" y="1371600"/>
            <a:ext cx="5772836" cy="4735709"/>
          </a:xfrm>
          <a:prstGeom prst="rect">
            <a:avLst/>
          </a:prstGeom>
        </p:spPr>
      </p:pic>
      <p:sp>
        <p:nvSpPr>
          <p:cNvPr id="5" name="Slide Number Placeholder 4">
            <a:extLst>
              <a:ext uri="{FF2B5EF4-FFF2-40B4-BE49-F238E27FC236}">
                <a16:creationId xmlns:a16="http://schemas.microsoft.com/office/drawing/2014/main" id="{04F841DD-B833-4EF7-8B13-EBFA558F08A1}"/>
              </a:ext>
            </a:extLst>
          </p:cNvPr>
          <p:cNvSpPr>
            <a:spLocks noGrp="1"/>
          </p:cNvSpPr>
          <p:nvPr>
            <p:ph type="sldNum" sz="quarter" idx="12"/>
          </p:nvPr>
        </p:nvSpPr>
        <p:spPr/>
        <p:txBody>
          <a:bodyPr/>
          <a:lstStyle/>
          <a:p>
            <a:fld id="{99A20822-4A49-4D36-86E3-300BA48D3F00}" type="slidenum">
              <a:rPr lang="en-US" smtClean="0"/>
              <a:pPr/>
              <a:t>24</a:t>
            </a:fld>
            <a:endParaRPr lang="en-US"/>
          </a:p>
        </p:txBody>
      </p:sp>
    </p:spTree>
    <p:extLst>
      <p:ext uri="{BB962C8B-B14F-4D97-AF65-F5344CB8AC3E}">
        <p14:creationId xmlns:p14="http://schemas.microsoft.com/office/powerpoint/2010/main" val="2072534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7C8B-39C3-47CF-A810-694F41BE759F}"/>
              </a:ext>
            </a:extLst>
          </p:cNvPr>
          <p:cNvSpPr>
            <a:spLocks noGrp="1"/>
          </p:cNvSpPr>
          <p:nvPr>
            <p:ph type="title"/>
          </p:nvPr>
        </p:nvSpPr>
        <p:spPr>
          <a:xfrm>
            <a:off x="4002258" y="1089661"/>
            <a:ext cx="7275342" cy="2650936"/>
          </a:xfrm>
        </p:spPr>
        <p:txBody>
          <a:bodyPr anchor="b">
            <a:normAutofit/>
          </a:bodyPr>
          <a:lstStyle/>
          <a:p>
            <a:r>
              <a:rPr lang="en-US" dirty="0"/>
              <a:t>Strategy #4</a:t>
            </a:r>
          </a:p>
        </p:txBody>
      </p:sp>
      <p:sp>
        <p:nvSpPr>
          <p:cNvPr id="8" name="Text Placeholder 7">
            <a:extLst>
              <a:ext uri="{FF2B5EF4-FFF2-40B4-BE49-F238E27FC236}">
                <a16:creationId xmlns:a16="http://schemas.microsoft.com/office/drawing/2014/main" id="{C37B1E48-DF47-4837-8231-ECFF2978A3F1}"/>
              </a:ext>
            </a:extLst>
          </p:cNvPr>
          <p:cNvSpPr>
            <a:spLocks noGrp="1"/>
          </p:cNvSpPr>
          <p:nvPr>
            <p:ph type="body" sz="quarter" idx="13"/>
          </p:nvPr>
        </p:nvSpPr>
        <p:spPr>
          <a:xfrm>
            <a:off x="4002258" y="4016326"/>
            <a:ext cx="7275342" cy="1899139"/>
          </a:xfrm>
        </p:spPr>
        <p:txBody>
          <a:bodyPr>
            <a:normAutofit/>
          </a:bodyPr>
          <a:lstStyle/>
          <a:p>
            <a:pPr>
              <a:lnSpc>
                <a:spcPct val="115000"/>
              </a:lnSpc>
              <a:spcAft>
                <a:spcPts val="600"/>
              </a:spcAft>
            </a:pPr>
            <a:r>
              <a:rPr lang="en-US" dirty="0"/>
              <a:t>Create additional opportunities for observation and feedback.</a:t>
            </a:r>
          </a:p>
        </p:txBody>
      </p:sp>
      <p:sp>
        <p:nvSpPr>
          <p:cNvPr id="6" name="Slide Number Placeholder 5">
            <a:extLst>
              <a:ext uri="{FF2B5EF4-FFF2-40B4-BE49-F238E27FC236}">
                <a16:creationId xmlns:a16="http://schemas.microsoft.com/office/drawing/2014/main" id="{B62A0F35-2D7F-481B-8AF8-8F52F6413ADE}"/>
              </a:ext>
            </a:extLst>
          </p:cNvPr>
          <p:cNvSpPr>
            <a:spLocks noGrp="1"/>
          </p:cNvSpPr>
          <p:nvPr>
            <p:ph type="sldNum" sz="quarter" idx="15"/>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25</a:t>
            </a:fld>
            <a:endParaRPr lang="en-US"/>
          </a:p>
        </p:txBody>
      </p:sp>
    </p:spTree>
    <p:extLst>
      <p:ext uri="{BB962C8B-B14F-4D97-AF65-F5344CB8AC3E}">
        <p14:creationId xmlns:p14="http://schemas.microsoft.com/office/powerpoint/2010/main" val="235336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23A21D-9B2C-4F27-B7E5-86AC333C5632}"/>
              </a:ext>
            </a:extLst>
          </p:cNvPr>
          <p:cNvSpPr>
            <a:spLocks noGrp="1"/>
          </p:cNvSpPr>
          <p:nvPr>
            <p:ph type="title"/>
          </p:nvPr>
        </p:nvSpPr>
        <p:spPr>
          <a:xfrm>
            <a:off x="457200" y="0"/>
            <a:ext cx="11274552" cy="1280160"/>
          </a:xfrm>
        </p:spPr>
        <p:txBody>
          <a:bodyPr anchor="ctr">
            <a:normAutofit/>
          </a:bodyPr>
          <a:lstStyle/>
          <a:p>
            <a:r>
              <a:rPr lang="en-US" dirty="0"/>
              <a:t>Video As a Teaching and Reflection Tool</a:t>
            </a:r>
          </a:p>
        </p:txBody>
      </p:sp>
      <p:sp>
        <p:nvSpPr>
          <p:cNvPr id="7" name="Content Placeholder 6">
            <a:extLst>
              <a:ext uri="{FF2B5EF4-FFF2-40B4-BE49-F238E27FC236}">
                <a16:creationId xmlns:a16="http://schemas.microsoft.com/office/drawing/2014/main" id="{B5E20D02-20B4-422D-83C2-1B5D08A0213D}"/>
              </a:ext>
            </a:extLst>
          </p:cNvPr>
          <p:cNvSpPr>
            <a:spLocks noGrp="1"/>
          </p:cNvSpPr>
          <p:nvPr>
            <p:ph sz="half" idx="1"/>
          </p:nvPr>
        </p:nvSpPr>
        <p:spPr>
          <a:xfrm>
            <a:off x="457200" y="1371600"/>
            <a:ext cx="5568696" cy="4343400"/>
          </a:xfrm>
        </p:spPr>
        <p:txBody>
          <a:bodyPr>
            <a:normAutofit/>
          </a:bodyPr>
          <a:lstStyle/>
          <a:p>
            <a:pPr marL="0" indent="0">
              <a:buNone/>
            </a:pPr>
            <a:r>
              <a:rPr lang="en-US" dirty="0"/>
              <a:t>Video observation and analysis can:</a:t>
            </a:r>
          </a:p>
          <a:p>
            <a:r>
              <a:rPr lang="en-US" dirty="0"/>
              <a:t>Provide teachers with examples of high-quality, effective instruction.</a:t>
            </a:r>
          </a:p>
          <a:p>
            <a:r>
              <a:rPr lang="en-US" dirty="0"/>
              <a:t>Increase the frequency of practice and feedback opportunities. </a:t>
            </a:r>
          </a:p>
          <a:p>
            <a:r>
              <a:rPr lang="en-US" dirty="0"/>
              <a:t>Allow teachers to reflect on and improve their own instruction.</a:t>
            </a:r>
          </a:p>
        </p:txBody>
      </p:sp>
      <p:pic>
        <p:nvPicPr>
          <p:cNvPr id="11" name="Picture 10" descr="Screenshot for the Video Analysis Tips handout">
            <a:extLst>
              <a:ext uri="{FF2B5EF4-FFF2-40B4-BE49-F238E27FC236}">
                <a16:creationId xmlns:a16="http://schemas.microsoft.com/office/drawing/2014/main" id="{A0890B63-9C45-44FE-80F3-7C0C66133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770" y="1371600"/>
            <a:ext cx="3279267" cy="4343400"/>
          </a:xfrm>
          <a:prstGeom prst="rect">
            <a:avLst/>
          </a:prstGeom>
          <a:noFill/>
          <a:ln w="25400">
            <a:solidFill>
              <a:schemeClr val="tx1"/>
            </a:solidFill>
          </a:ln>
        </p:spPr>
      </p:pic>
      <p:sp>
        <p:nvSpPr>
          <p:cNvPr id="4" name="Slide Number Placeholder 3">
            <a:extLst>
              <a:ext uri="{FF2B5EF4-FFF2-40B4-BE49-F238E27FC236}">
                <a16:creationId xmlns:a16="http://schemas.microsoft.com/office/drawing/2014/main" id="{23A9BEF4-111E-49BF-9833-DE3E07FADB48}"/>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26</a:t>
            </a:fld>
            <a:endParaRPr lang="en-US"/>
          </a:p>
        </p:txBody>
      </p:sp>
    </p:spTree>
    <p:extLst>
      <p:ext uri="{BB962C8B-B14F-4D97-AF65-F5344CB8AC3E}">
        <p14:creationId xmlns:p14="http://schemas.microsoft.com/office/powerpoint/2010/main" val="160223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1026-6B73-4FC8-8657-F0D24593C2CF}"/>
              </a:ext>
            </a:extLst>
          </p:cNvPr>
          <p:cNvSpPr>
            <a:spLocks noGrp="1"/>
          </p:cNvSpPr>
          <p:nvPr>
            <p:ph type="title"/>
          </p:nvPr>
        </p:nvSpPr>
        <p:spPr>
          <a:xfrm>
            <a:off x="457200" y="0"/>
            <a:ext cx="11274552" cy="1280160"/>
          </a:xfrm>
        </p:spPr>
        <p:txBody>
          <a:bodyPr anchor="ctr">
            <a:normAutofit/>
          </a:bodyPr>
          <a:lstStyle/>
          <a:p>
            <a:r>
              <a:rPr lang="en-US" dirty="0"/>
              <a:t>NEW! Virtual Lesson Implementation</a:t>
            </a:r>
          </a:p>
        </p:txBody>
      </p:sp>
      <p:sp>
        <p:nvSpPr>
          <p:cNvPr id="3" name="Content Placeholder 2">
            <a:extLst>
              <a:ext uri="{FF2B5EF4-FFF2-40B4-BE49-F238E27FC236}">
                <a16:creationId xmlns:a16="http://schemas.microsoft.com/office/drawing/2014/main" id="{A99CF013-3AEF-4E0D-BC2E-16A2C52A13E1}"/>
              </a:ext>
            </a:extLst>
          </p:cNvPr>
          <p:cNvSpPr>
            <a:spLocks noGrp="1"/>
          </p:cNvSpPr>
          <p:nvPr>
            <p:ph sz="half" idx="1"/>
          </p:nvPr>
        </p:nvSpPr>
        <p:spPr>
          <a:xfrm>
            <a:off x="457200" y="1371600"/>
            <a:ext cx="4467340" cy="4343400"/>
          </a:xfrm>
        </p:spPr>
        <p:txBody>
          <a:bodyPr>
            <a:normAutofit fontScale="92500"/>
          </a:bodyPr>
          <a:lstStyle/>
          <a:p>
            <a:r>
              <a:rPr lang="en-US" dirty="0">
                <a:hlinkClick r:id="rId2"/>
              </a:rPr>
              <a:t>Virtual Implementation of Reading Lesson: Educator Example</a:t>
            </a:r>
            <a:endParaRPr lang="en-US" dirty="0"/>
          </a:p>
          <a:p>
            <a:r>
              <a:rPr lang="en-US" dirty="0">
                <a:hlinkClick r:id="rId3"/>
              </a:rPr>
              <a:t>Sample Lessons: Literacy Strategies to Support Intensifying Interventions</a:t>
            </a:r>
            <a:endParaRPr lang="en-US" dirty="0"/>
          </a:p>
          <a:p>
            <a:r>
              <a:rPr lang="en-US" dirty="0">
                <a:hlinkClick r:id="rId4"/>
              </a:rPr>
              <a:t>Sample Lessons to Support Continuity of Learning During COVID-19: Tips for Educators</a:t>
            </a:r>
            <a:endParaRPr lang="en-US" dirty="0"/>
          </a:p>
          <a:p>
            <a:endParaRPr lang="en-US" dirty="0"/>
          </a:p>
          <a:p>
            <a:endParaRPr lang="en-US" dirty="0"/>
          </a:p>
        </p:txBody>
      </p:sp>
      <p:pic>
        <p:nvPicPr>
          <p:cNvPr id="6" name="Picture 5" descr="Screenshot of the video for the virtual implementation of a reading lesson (educator example)">
            <a:extLst>
              <a:ext uri="{FF2B5EF4-FFF2-40B4-BE49-F238E27FC236}">
                <a16:creationId xmlns:a16="http://schemas.microsoft.com/office/drawing/2014/main" id="{EC57637C-FC33-48F8-B73F-428849798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3544" y="1625507"/>
            <a:ext cx="6375728" cy="3606985"/>
          </a:xfrm>
          <a:prstGeom prst="rect">
            <a:avLst/>
          </a:prstGeom>
        </p:spPr>
      </p:pic>
      <p:sp>
        <p:nvSpPr>
          <p:cNvPr id="5" name="Slide Number Placeholder 4">
            <a:extLst>
              <a:ext uri="{FF2B5EF4-FFF2-40B4-BE49-F238E27FC236}">
                <a16:creationId xmlns:a16="http://schemas.microsoft.com/office/drawing/2014/main" id="{C8939219-2975-43FB-9B73-B922531AB668}"/>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8CA10385-862B-4086-81D5-50B3FB47B9B9}" type="slidenum">
              <a:rPr lang="en-US" smtClean="0"/>
              <a:pPr>
                <a:spcAft>
                  <a:spcPts val="600"/>
                </a:spcAft>
              </a:pPr>
              <a:t>27</a:t>
            </a:fld>
            <a:endParaRPr lang="en-US"/>
          </a:p>
        </p:txBody>
      </p:sp>
    </p:spTree>
    <p:extLst>
      <p:ext uri="{BB962C8B-B14F-4D97-AF65-F5344CB8AC3E}">
        <p14:creationId xmlns:p14="http://schemas.microsoft.com/office/powerpoint/2010/main" val="1395693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7C8B-39C3-47CF-A810-694F41BE759F}"/>
              </a:ext>
            </a:extLst>
          </p:cNvPr>
          <p:cNvSpPr>
            <a:spLocks noGrp="1"/>
          </p:cNvSpPr>
          <p:nvPr>
            <p:ph type="title"/>
          </p:nvPr>
        </p:nvSpPr>
        <p:spPr>
          <a:xfrm>
            <a:off x="4002258" y="1089661"/>
            <a:ext cx="7275342" cy="2650936"/>
          </a:xfrm>
        </p:spPr>
        <p:txBody>
          <a:bodyPr anchor="b">
            <a:normAutofit/>
          </a:bodyPr>
          <a:lstStyle/>
          <a:p>
            <a:r>
              <a:rPr lang="en-US" dirty="0"/>
              <a:t>Strategy #5</a:t>
            </a:r>
          </a:p>
        </p:txBody>
      </p:sp>
      <p:sp>
        <p:nvSpPr>
          <p:cNvPr id="8" name="Text Placeholder 7">
            <a:extLst>
              <a:ext uri="{FF2B5EF4-FFF2-40B4-BE49-F238E27FC236}">
                <a16:creationId xmlns:a16="http://schemas.microsoft.com/office/drawing/2014/main" id="{C37B1E48-DF47-4837-8231-ECFF2978A3F1}"/>
              </a:ext>
            </a:extLst>
          </p:cNvPr>
          <p:cNvSpPr>
            <a:spLocks noGrp="1"/>
          </p:cNvSpPr>
          <p:nvPr>
            <p:ph type="body" sz="quarter" idx="13"/>
          </p:nvPr>
        </p:nvSpPr>
        <p:spPr>
          <a:xfrm>
            <a:off x="4002258" y="4016326"/>
            <a:ext cx="7275342" cy="1899139"/>
          </a:xfrm>
        </p:spPr>
        <p:txBody>
          <a:bodyPr>
            <a:normAutofit/>
          </a:bodyPr>
          <a:lstStyle/>
          <a:p>
            <a:pPr>
              <a:lnSpc>
                <a:spcPct val="115000"/>
              </a:lnSpc>
              <a:spcAft>
                <a:spcPts val="600"/>
              </a:spcAft>
            </a:pPr>
            <a:r>
              <a:rPr lang="en-US" dirty="0"/>
              <a:t>Promote collaboration with team members.  </a:t>
            </a:r>
          </a:p>
        </p:txBody>
      </p:sp>
      <p:sp>
        <p:nvSpPr>
          <p:cNvPr id="6" name="Slide Number Placeholder 5">
            <a:extLst>
              <a:ext uri="{FF2B5EF4-FFF2-40B4-BE49-F238E27FC236}">
                <a16:creationId xmlns:a16="http://schemas.microsoft.com/office/drawing/2014/main" id="{B62A0F35-2D7F-481B-8AF8-8F52F6413ADE}"/>
              </a:ext>
            </a:extLst>
          </p:cNvPr>
          <p:cNvSpPr>
            <a:spLocks noGrp="1"/>
          </p:cNvSpPr>
          <p:nvPr>
            <p:ph type="sldNum" sz="quarter" idx="15"/>
          </p:nvPr>
        </p:nvSpPr>
        <p:spPr>
          <a:xfrm>
            <a:off x="11734800" y="6704112"/>
            <a:ext cx="157094" cy="153888"/>
          </a:xfrm>
        </p:spPr>
        <p:txBody>
          <a:bodyPr wrap="none"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base" latinLnBrk="0" hangingPunct="1">
                <a:lnSpc>
                  <a:spcPct val="100000"/>
                </a:lnSpc>
                <a:spcBef>
                  <a:spcPct val="0"/>
                </a:spcBef>
                <a:spcAft>
                  <a:spcPts val="600"/>
                </a:spcAft>
                <a:buClrTx/>
                <a:buSzTx/>
                <a:buFontTx/>
                <a:buNone/>
                <a:tabLst/>
                <a:defRPr/>
              </a:pPr>
              <a:t>28</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426080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99D6-B487-4F10-8B62-EDA8D25065CD}"/>
              </a:ext>
            </a:extLst>
          </p:cNvPr>
          <p:cNvSpPr>
            <a:spLocks noGrp="1"/>
          </p:cNvSpPr>
          <p:nvPr>
            <p:ph type="title"/>
          </p:nvPr>
        </p:nvSpPr>
        <p:spPr/>
        <p:txBody>
          <a:bodyPr/>
          <a:lstStyle/>
          <a:p>
            <a:r>
              <a:rPr lang="en-US" dirty="0"/>
              <a:t>Virtual Collaborators</a:t>
            </a:r>
          </a:p>
        </p:txBody>
      </p:sp>
      <p:graphicFrame>
        <p:nvGraphicFramePr>
          <p:cNvPr id="12" name="Content Placeholder 8" descr="Examples of virtual collaborators for intensive intervention include parents and families, general education teachers, paraprofessionals, and related service providers.">
            <a:extLst>
              <a:ext uri="{FF2B5EF4-FFF2-40B4-BE49-F238E27FC236}">
                <a16:creationId xmlns:a16="http://schemas.microsoft.com/office/drawing/2014/main" id="{F93DB515-EE38-4BCA-A8D4-445DB721175D}"/>
              </a:ext>
            </a:extLst>
          </p:cNvPr>
          <p:cNvGraphicFramePr>
            <a:graphicFrameLocks noGrp="1"/>
          </p:cNvGraphicFramePr>
          <p:nvPr>
            <p:ph sz="quarter" idx="14"/>
            <p:extLst>
              <p:ext uri="{D42A27DB-BD31-4B8C-83A1-F6EECF244321}">
                <p14:modId xmlns:p14="http://schemas.microsoft.com/office/powerpoint/2010/main" val="1434277874"/>
              </p:ext>
            </p:extLst>
          </p:nvPr>
        </p:nvGraphicFramePr>
        <p:xfrm>
          <a:off x="457201" y="1371600"/>
          <a:ext cx="4720727"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hought Bubble: Cloud 12" descr="How do we prepare teachers to collaborate with team members for intensive intervention in virtual settings?">
            <a:extLst>
              <a:ext uri="{FF2B5EF4-FFF2-40B4-BE49-F238E27FC236}">
                <a16:creationId xmlns:a16="http://schemas.microsoft.com/office/drawing/2014/main" id="{73550155-3927-4F22-8D8A-35AAA71B80A1}"/>
              </a:ext>
            </a:extLst>
          </p:cNvPr>
          <p:cNvSpPr/>
          <p:nvPr/>
        </p:nvSpPr>
        <p:spPr>
          <a:xfrm>
            <a:off x="5522360" y="1448720"/>
            <a:ext cx="5935494" cy="3707174"/>
          </a:xfrm>
          <a:prstGeom prst="cloudCallou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600" b="1" dirty="0">
                <a:solidFill>
                  <a:schemeClr val="tx1"/>
                </a:solidFill>
              </a:rPr>
              <a:t>How do we prepare teachers to collaborate with team members for intensive intervention in virtual settings?</a:t>
            </a:r>
          </a:p>
        </p:txBody>
      </p:sp>
      <p:sp>
        <p:nvSpPr>
          <p:cNvPr id="5" name="Slide Number Placeholder 4">
            <a:extLst>
              <a:ext uri="{FF2B5EF4-FFF2-40B4-BE49-F238E27FC236}">
                <a16:creationId xmlns:a16="http://schemas.microsoft.com/office/drawing/2014/main" id="{291C2E78-B2F8-404A-8E4E-382807FCB04D}"/>
              </a:ext>
            </a:extLst>
          </p:cNvPr>
          <p:cNvSpPr>
            <a:spLocks noGrp="1"/>
          </p:cNvSpPr>
          <p:nvPr>
            <p:ph type="sldNum" sz="quarter" idx="12"/>
          </p:nvPr>
        </p:nvSpPr>
        <p:spPr/>
        <p:txBody>
          <a:bodyPr/>
          <a:lstStyle/>
          <a:p>
            <a:fld id="{99A20822-4A49-4D36-86E3-300BA48D3F00}" type="slidenum">
              <a:rPr lang="en-US" smtClean="0"/>
              <a:pPr/>
              <a:t>29</a:t>
            </a:fld>
            <a:endParaRPr lang="en-US"/>
          </a:p>
        </p:txBody>
      </p:sp>
    </p:spTree>
    <p:extLst>
      <p:ext uri="{BB962C8B-B14F-4D97-AF65-F5344CB8AC3E}">
        <p14:creationId xmlns:p14="http://schemas.microsoft.com/office/powerpoint/2010/main" val="428446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2453FA-2FA1-4211-A344-2D3BBB94663E}"/>
              </a:ext>
            </a:extLst>
          </p:cNvPr>
          <p:cNvSpPr>
            <a:spLocks noGrp="1"/>
          </p:cNvSpPr>
          <p:nvPr>
            <p:ph type="title"/>
          </p:nvPr>
        </p:nvSpPr>
        <p:spPr>
          <a:xfrm>
            <a:off x="457200" y="0"/>
            <a:ext cx="11276076" cy="1280160"/>
          </a:xfrm>
        </p:spPr>
        <p:txBody>
          <a:bodyPr anchor="ctr">
            <a:normAutofit/>
          </a:bodyPr>
          <a:lstStyle/>
          <a:p>
            <a:r>
              <a:rPr lang="en-US" dirty="0"/>
              <a:t>Faculty Professional Learning Series</a:t>
            </a:r>
          </a:p>
        </p:txBody>
      </p:sp>
      <p:sp>
        <p:nvSpPr>
          <p:cNvPr id="8" name="Content Placeholder 7">
            <a:extLst>
              <a:ext uri="{FF2B5EF4-FFF2-40B4-BE49-F238E27FC236}">
                <a16:creationId xmlns:a16="http://schemas.microsoft.com/office/drawing/2014/main" id="{4C35399F-C241-4573-B024-A7639B0080C6}"/>
              </a:ext>
            </a:extLst>
          </p:cNvPr>
          <p:cNvSpPr>
            <a:spLocks noGrp="1"/>
          </p:cNvSpPr>
          <p:nvPr>
            <p:ph sz="quarter" idx="17"/>
          </p:nvPr>
        </p:nvSpPr>
        <p:spPr>
          <a:xfrm>
            <a:off x="457200" y="1371600"/>
            <a:ext cx="11276076" cy="4343400"/>
          </a:xfrm>
        </p:spPr>
        <p:txBody>
          <a:bodyPr>
            <a:normAutofit/>
          </a:bodyPr>
          <a:lstStyle/>
          <a:p>
            <a:pPr marL="0" indent="0">
              <a:buNone/>
            </a:pPr>
            <a:r>
              <a:rPr lang="en-US" dirty="0"/>
              <a:t>Teacher preparation faculty and professional development providers will:</a:t>
            </a:r>
          </a:p>
          <a:p>
            <a:r>
              <a:rPr lang="en-US" dirty="0"/>
              <a:t>Learn from colleagues and NCII experts about available tools and resources to enhance coursework, field experiences, and professional development opportunities related to intensive intervention.</a:t>
            </a:r>
          </a:p>
          <a:p>
            <a:r>
              <a:rPr lang="en-US" dirty="0"/>
              <a:t>Share successes, challenges, and lessons learned from the process of enhancing preservice and inservice learning opportunities for educators responsible for delivering intensive intervention. </a:t>
            </a:r>
          </a:p>
        </p:txBody>
      </p:sp>
      <p:sp>
        <p:nvSpPr>
          <p:cNvPr id="5" name="Slide Number Placeholder 4">
            <a:extLst>
              <a:ext uri="{FF2B5EF4-FFF2-40B4-BE49-F238E27FC236}">
                <a16:creationId xmlns:a16="http://schemas.microsoft.com/office/drawing/2014/main" id="{1107933C-73AA-44D1-8145-9F81FA9E7FD1}"/>
              </a:ext>
            </a:extLst>
          </p:cNvPr>
          <p:cNvSpPr>
            <a:spLocks noGrp="1"/>
          </p:cNvSpPr>
          <p:nvPr>
            <p:ph type="sldNum" sz="quarter" idx="18"/>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3</a:t>
            </a:fld>
            <a:endParaRPr lang="en-US"/>
          </a:p>
        </p:txBody>
      </p:sp>
    </p:spTree>
    <p:extLst>
      <p:ext uri="{BB962C8B-B14F-4D97-AF65-F5344CB8AC3E}">
        <p14:creationId xmlns:p14="http://schemas.microsoft.com/office/powerpoint/2010/main" val="86598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87A7-0644-4C16-AA81-C64B2E88C15D}"/>
              </a:ext>
            </a:extLst>
          </p:cNvPr>
          <p:cNvSpPr>
            <a:spLocks noGrp="1"/>
          </p:cNvSpPr>
          <p:nvPr>
            <p:ph type="title"/>
          </p:nvPr>
        </p:nvSpPr>
        <p:spPr>
          <a:xfrm>
            <a:off x="457200" y="0"/>
            <a:ext cx="11276076" cy="1280160"/>
          </a:xfrm>
        </p:spPr>
        <p:txBody>
          <a:bodyPr anchor="ctr">
            <a:normAutofit/>
          </a:bodyPr>
          <a:lstStyle/>
          <a:p>
            <a:r>
              <a:rPr lang="en-US" dirty="0"/>
              <a:t>NEW! Parent Video Examples</a:t>
            </a:r>
          </a:p>
        </p:txBody>
      </p:sp>
      <p:sp>
        <p:nvSpPr>
          <p:cNvPr id="3" name="Rectangle 2">
            <a:extLst>
              <a:ext uri="{FF2B5EF4-FFF2-40B4-BE49-F238E27FC236}">
                <a16:creationId xmlns:a16="http://schemas.microsoft.com/office/drawing/2014/main" id="{5BE04A2C-2030-EA47-9BEF-55754DED942C}"/>
              </a:ext>
            </a:extLst>
          </p:cNvPr>
          <p:cNvSpPr/>
          <p:nvPr/>
        </p:nvSpPr>
        <p:spPr>
          <a:xfrm>
            <a:off x="540208" y="4950686"/>
            <a:ext cx="11193068" cy="830997"/>
          </a:xfrm>
          <a:prstGeom prst="rect">
            <a:avLst/>
          </a:prstGeom>
        </p:spPr>
        <p:txBody>
          <a:bodyPr wrap="square">
            <a:spAutoFit/>
          </a:bodyPr>
          <a:lstStyle/>
          <a:p>
            <a:pPr algn="ctr"/>
            <a:r>
              <a:rPr lang="en-US" dirty="0">
                <a:hlinkClick r:id="rId2"/>
              </a:rPr>
              <a:t>Using Sample Lessons to Support Continuity of Learning During COVID-19: </a:t>
            </a:r>
          </a:p>
          <a:p>
            <a:pPr algn="ctr"/>
            <a:r>
              <a:rPr lang="en-US" dirty="0">
                <a:hlinkClick r:id="rId2"/>
              </a:rPr>
              <a:t>Tips for Parents</a:t>
            </a:r>
            <a:endParaRPr lang="en-US" dirty="0"/>
          </a:p>
        </p:txBody>
      </p:sp>
      <p:pic>
        <p:nvPicPr>
          <p:cNvPr id="19" name="Picture 18" descr="Screenshot of the video for the implementation of a reading lesson (parent example)">
            <a:extLst>
              <a:ext uri="{FF2B5EF4-FFF2-40B4-BE49-F238E27FC236}">
                <a16:creationId xmlns:a16="http://schemas.microsoft.com/office/drawing/2014/main" id="{662CFE60-4C49-4F17-8C15-E6CFF7B4B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08" y="1505457"/>
            <a:ext cx="5458334" cy="3050566"/>
          </a:xfrm>
          <a:prstGeom prst="rect">
            <a:avLst/>
          </a:prstGeom>
          <a:ln w="28575">
            <a:solidFill>
              <a:schemeClr val="tx1"/>
            </a:solidFill>
          </a:ln>
        </p:spPr>
      </p:pic>
      <p:pic>
        <p:nvPicPr>
          <p:cNvPr id="21" name="Picture 20" descr="Screenshot of the video for the implementation of a mathematics lesson (grandparent example)">
            <a:extLst>
              <a:ext uri="{FF2B5EF4-FFF2-40B4-BE49-F238E27FC236}">
                <a16:creationId xmlns:a16="http://schemas.microsoft.com/office/drawing/2014/main" id="{461DC3CC-5BA5-458B-B854-63338177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459" y="1505457"/>
            <a:ext cx="5539817" cy="3050566"/>
          </a:xfrm>
          <a:prstGeom prst="rect">
            <a:avLst/>
          </a:prstGeom>
          <a:ln w="25400">
            <a:solidFill>
              <a:schemeClr val="tx1"/>
            </a:solidFill>
          </a:ln>
        </p:spPr>
      </p:pic>
      <p:sp>
        <p:nvSpPr>
          <p:cNvPr id="5" name="Slide Number Placeholder 4">
            <a:extLst>
              <a:ext uri="{FF2B5EF4-FFF2-40B4-BE49-F238E27FC236}">
                <a16:creationId xmlns:a16="http://schemas.microsoft.com/office/drawing/2014/main" id="{B9CE713E-F537-451F-B039-68232A301D3E}"/>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30</a:t>
            </a:fld>
            <a:endParaRPr lang="en-US"/>
          </a:p>
        </p:txBody>
      </p:sp>
    </p:spTree>
    <p:extLst>
      <p:ext uri="{BB962C8B-B14F-4D97-AF65-F5344CB8AC3E}">
        <p14:creationId xmlns:p14="http://schemas.microsoft.com/office/powerpoint/2010/main" val="4081487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1026-6B73-4FC8-8657-F0D24593C2CF}"/>
              </a:ext>
            </a:extLst>
          </p:cNvPr>
          <p:cNvSpPr>
            <a:spLocks noGrp="1"/>
          </p:cNvSpPr>
          <p:nvPr>
            <p:ph type="title"/>
          </p:nvPr>
        </p:nvSpPr>
        <p:spPr>
          <a:xfrm>
            <a:off x="457200" y="0"/>
            <a:ext cx="11274552" cy="1280160"/>
          </a:xfrm>
        </p:spPr>
        <p:txBody>
          <a:bodyPr anchor="ctr">
            <a:normAutofit/>
          </a:bodyPr>
          <a:lstStyle/>
          <a:p>
            <a:r>
              <a:rPr lang="en-US" dirty="0"/>
              <a:t>NEW! Parent Tip Sheets</a:t>
            </a:r>
          </a:p>
        </p:txBody>
      </p:sp>
      <p:sp>
        <p:nvSpPr>
          <p:cNvPr id="3" name="Content Placeholder 2">
            <a:extLst>
              <a:ext uri="{FF2B5EF4-FFF2-40B4-BE49-F238E27FC236}">
                <a16:creationId xmlns:a16="http://schemas.microsoft.com/office/drawing/2014/main" id="{A99CF013-3AEF-4E0D-BC2E-16A2C52A13E1}"/>
              </a:ext>
            </a:extLst>
          </p:cNvPr>
          <p:cNvSpPr>
            <a:spLocks noGrp="1"/>
          </p:cNvSpPr>
          <p:nvPr>
            <p:ph sz="half" idx="1"/>
          </p:nvPr>
        </p:nvSpPr>
        <p:spPr>
          <a:xfrm>
            <a:off x="457200" y="1371600"/>
            <a:ext cx="5568696" cy="4343400"/>
          </a:xfrm>
        </p:spPr>
        <p:txBody>
          <a:bodyPr>
            <a:normAutofit/>
          </a:bodyPr>
          <a:lstStyle/>
          <a:p>
            <a:r>
              <a:rPr lang="en-US" dirty="0">
                <a:hlinkClick r:id="rId2"/>
              </a:rPr>
              <a:t>Using Sample Lessons to Support Continuity of Learning During COVID-19: Tips for Parents</a:t>
            </a:r>
            <a:endParaRPr lang="en-US" dirty="0"/>
          </a:p>
        </p:txBody>
      </p:sp>
      <p:pic>
        <p:nvPicPr>
          <p:cNvPr id="9" name="Picture 8" descr="Screenshot of handout for Using the NCII Lesson Plans at Home: Tips for Parents">
            <a:extLst>
              <a:ext uri="{FF2B5EF4-FFF2-40B4-BE49-F238E27FC236}">
                <a16:creationId xmlns:a16="http://schemas.microsoft.com/office/drawing/2014/main" id="{05719C89-E048-496B-B465-D9CD5B5C4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308" y="1280160"/>
            <a:ext cx="4115137" cy="5111973"/>
          </a:xfrm>
          <a:prstGeom prst="rect">
            <a:avLst/>
          </a:prstGeom>
          <a:noFill/>
        </p:spPr>
      </p:pic>
      <p:sp>
        <p:nvSpPr>
          <p:cNvPr id="5" name="Slide Number Placeholder 4">
            <a:extLst>
              <a:ext uri="{FF2B5EF4-FFF2-40B4-BE49-F238E27FC236}">
                <a16:creationId xmlns:a16="http://schemas.microsoft.com/office/drawing/2014/main" id="{C8939219-2975-43FB-9B73-B922531AB668}"/>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8CA10385-862B-4086-81D5-50B3FB47B9B9}" type="slidenum">
              <a:rPr lang="en-US" smtClean="0"/>
              <a:pPr>
                <a:spcAft>
                  <a:spcPts val="600"/>
                </a:spcAft>
              </a:pPr>
              <a:t>31</a:t>
            </a:fld>
            <a:endParaRPr lang="en-US"/>
          </a:p>
        </p:txBody>
      </p:sp>
    </p:spTree>
    <p:extLst>
      <p:ext uri="{BB962C8B-B14F-4D97-AF65-F5344CB8AC3E}">
        <p14:creationId xmlns:p14="http://schemas.microsoft.com/office/powerpoint/2010/main" val="1448230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1026-6B73-4FC8-8657-F0D24593C2CF}"/>
              </a:ext>
            </a:extLst>
          </p:cNvPr>
          <p:cNvSpPr>
            <a:spLocks noGrp="1"/>
          </p:cNvSpPr>
          <p:nvPr>
            <p:ph type="title"/>
          </p:nvPr>
        </p:nvSpPr>
        <p:spPr/>
        <p:txBody>
          <a:bodyPr/>
          <a:lstStyle/>
          <a:p>
            <a:r>
              <a:rPr lang="en-US" dirty="0"/>
              <a:t>IEP Meeting Resources</a:t>
            </a:r>
          </a:p>
        </p:txBody>
      </p:sp>
      <p:sp>
        <p:nvSpPr>
          <p:cNvPr id="3" name="Content Placeholder 2">
            <a:extLst>
              <a:ext uri="{FF2B5EF4-FFF2-40B4-BE49-F238E27FC236}">
                <a16:creationId xmlns:a16="http://schemas.microsoft.com/office/drawing/2014/main" id="{A99CF013-3AEF-4E0D-BC2E-16A2C52A13E1}"/>
              </a:ext>
            </a:extLst>
          </p:cNvPr>
          <p:cNvSpPr>
            <a:spLocks noGrp="1"/>
          </p:cNvSpPr>
          <p:nvPr>
            <p:ph sz="half" idx="1"/>
          </p:nvPr>
        </p:nvSpPr>
        <p:spPr>
          <a:xfrm>
            <a:off x="457200" y="1371600"/>
            <a:ext cx="5139369" cy="4343400"/>
          </a:xfrm>
        </p:spPr>
        <p:txBody>
          <a:bodyPr/>
          <a:lstStyle/>
          <a:p>
            <a:pPr marL="0" indent="0">
              <a:buNone/>
            </a:pPr>
            <a:r>
              <a:rPr lang="en-US" dirty="0"/>
              <a:t>PROGRESS Center:</a:t>
            </a:r>
          </a:p>
          <a:p>
            <a:r>
              <a:rPr lang="en-US" dirty="0">
                <a:hlinkClick r:id="rId2"/>
              </a:rPr>
              <a:t>Virtual IEP Meeting Tip Sheets</a:t>
            </a:r>
            <a:endParaRPr lang="en-US" dirty="0"/>
          </a:p>
          <a:p>
            <a:r>
              <a:rPr lang="en-US" dirty="0">
                <a:hlinkClick r:id="rId3"/>
              </a:rPr>
              <a:t>Virtual IEP Meeting Sample Agenda</a:t>
            </a:r>
            <a:endParaRPr lang="en-US" dirty="0"/>
          </a:p>
          <a:p>
            <a:pPr marL="0" indent="0">
              <a:buNone/>
            </a:pPr>
            <a:r>
              <a:rPr lang="en-US" dirty="0"/>
              <a:t>NCII:</a:t>
            </a:r>
          </a:p>
          <a:p>
            <a:r>
              <a:rPr lang="en-US" dirty="0">
                <a:hlinkClick r:id="rId4"/>
              </a:rPr>
              <a:t>Tools to Support Intensive Intervention Data Meetings</a:t>
            </a:r>
            <a:endParaRPr lang="en-US" dirty="0"/>
          </a:p>
        </p:txBody>
      </p:sp>
      <p:pic>
        <p:nvPicPr>
          <p:cNvPr id="6" name="Picture 5" descr="Screenshot of the handout for the sample virtual IEP meeting agenda">
            <a:extLst>
              <a:ext uri="{FF2B5EF4-FFF2-40B4-BE49-F238E27FC236}">
                <a16:creationId xmlns:a16="http://schemas.microsoft.com/office/drawing/2014/main" id="{A641FE1F-9B0D-4C0E-99F5-C1E69E5EE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476" y="1498501"/>
            <a:ext cx="5048509" cy="3860998"/>
          </a:xfrm>
          <a:prstGeom prst="rect">
            <a:avLst/>
          </a:prstGeom>
          <a:ln w="25400">
            <a:solidFill>
              <a:schemeClr val="tx1"/>
            </a:solidFill>
          </a:ln>
        </p:spPr>
      </p:pic>
      <p:sp>
        <p:nvSpPr>
          <p:cNvPr id="5" name="Slide Number Placeholder 4">
            <a:extLst>
              <a:ext uri="{FF2B5EF4-FFF2-40B4-BE49-F238E27FC236}">
                <a16:creationId xmlns:a16="http://schemas.microsoft.com/office/drawing/2014/main" id="{C8939219-2975-43FB-9B73-B922531AB668}"/>
              </a:ext>
            </a:extLst>
          </p:cNvPr>
          <p:cNvSpPr>
            <a:spLocks noGrp="1"/>
          </p:cNvSpPr>
          <p:nvPr>
            <p:ph type="sldNum" sz="quarter" idx="12"/>
          </p:nvPr>
        </p:nvSpPr>
        <p:spPr/>
        <p:txBody>
          <a:bodyPr/>
          <a:lstStyle/>
          <a:p>
            <a:fld id="{8CA10385-862B-4086-81D5-50B3FB47B9B9}" type="slidenum">
              <a:rPr lang="en-US" smtClean="0"/>
              <a:pPr/>
              <a:t>32</a:t>
            </a:fld>
            <a:endParaRPr lang="en-US"/>
          </a:p>
        </p:txBody>
      </p:sp>
    </p:spTree>
    <p:extLst>
      <p:ext uri="{BB962C8B-B14F-4D97-AF65-F5344CB8AC3E}">
        <p14:creationId xmlns:p14="http://schemas.microsoft.com/office/powerpoint/2010/main" val="1309439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552CB7-BDD1-46FB-B157-FA00152EA04D}"/>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436D8AC0-CEFC-49B3-8C64-ADE74C6C587D}"/>
              </a:ext>
            </a:extLst>
          </p:cNvPr>
          <p:cNvSpPr>
            <a:spLocks noGrp="1"/>
          </p:cNvSpPr>
          <p:nvPr>
            <p:ph type="sldNum" sz="quarter" idx="15"/>
          </p:nvPr>
        </p:nvSpPr>
        <p:spPr/>
        <p:txBody>
          <a:bodyPr/>
          <a:lstStyle/>
          <a:p>
            <a:fld id="{99A20822-4A49-4D36-86E3-300BA48D3F00}" type="slidenum">
              <a:rPr lang="en-US" smtClean="0"/>
              <a:pPr/>
              <a:t>33</a:t>
            </a:fld>
            <a:endParaRPr lang="en-US"/>
          </a:p>
        </p:txBody>
      </p:sp>
    </p:spTree>
    <p:extLst>
      <p:ext uri="{BB962C8B-B14F-4D97-AF65-F5344CB8AC3E}">
        <p14:creationId xmlns:p14="http://schemas.microsoft.com/office/powerpoint/2010/main" val="377550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6C16-BCB4-4019-8F79-F315DB2BE8E3}"/>
              </a:ext>
            </a:extLst>
          </p:cNvPr>
          <p:cNvSpPr>
            <a:spLocks noGrp="1"/>
          </p:cNvSpPr>
          <p:nvPr>
            <p:ph type="title"/>
          </p:nvPr>
        </p:nvSpPr>
        <p:spPr/>
        <p:txBody>
          <a:bodyPr/>
          <a:lstStyle/>
          <a:p>
            <a:r>
              <a:rPr lang="en-US" dirty="0"/>
              <a:t>Final Considerations</a:t>
            </a:r>
          </a:p>
        </p:txBody>
      </p:sp>
      <p:sp>
        <p:nvSpPr>
          <p:cNvPr id="3" name="Content Placeholder 2">
            <a:extLst>
              <a:ext uri="{FF2B5EF4-FFF2-40B4-BE49-F238E27FC236}">
                <a16:creationId xmlns:a16="http://schemas.microsoft.com/office/drawing/2014/main" id="{A340DB3D-C174-48B1-820D-51F9283F04BD}"/>
              </a:ext>
            </a:extLst>
          </p:cNvPr>
          <p:cNvSpPr>
            <a:spLocks noGrp="1"/>
          </p:cNvSpPr>
          <p:nvPr>
            <p:ph sz="quarter" idx="15"/>
          </p:nvPr>
        </p:nvSpPr>
        <p:spPr/>
        <p:txBody>
          <a:bodyPr/>
          <a:lstStyle/>
          <a:p>
            <a:r>
              <a:rPr lang="en-US" dirty="0"/>
              <a:t>Explore opportunities for action research.</a:t>
            </a:r>
          </a:p>
          <a:p>
            <a:r>
              <a:rPr lang="en-US" dirty="0"/>
              <a:t>Consider creating video examples of virtual instruction.</a:t>
            </a:r>
          </a:p>
          <a:p>
            <a:r>
              <a:rPr lang="en-US" dirty="0"/>
              <a:t>Share resources with colleagues.</a:t>
            </a:r>
          </a:p>
          <a:p>
            <a:r>
              <a:rPr lang="en-US" dirty="0"/>
              <a:t>Stay tuned for further NCII resources!</a:t>
            </a:r>
          </a:p>
        </p:txBody>
      </p:sp>
      <p:sp>
        <p:nvSpPr>
          <p:cNvPr id="5" name="Slide Number Placeholder 4">
            <a:extLst>
              <a:ext uri="{FF2B5EF4-FFF2-40B4-BE49-F238E27FC236}">
                <a16:creationId xmlns:a16="http://schemas.microsoft.com/office/drawing/2014/main" id="{F4A667B8-6BB1-4079-8155-9443C9B4F054}"/>
              </a:ext>
            </a:extLst>
          </p:cNvPr>
          <p:cNvSpPr>
            <a:spLocks noGrp="1"/>
          </p:cNvSpPr>
          <p:nvPr>
            <p:ph type="sldNum" sz="quarter" idx="14"/>
          </p:nvPr>
        </p:nvSpPr>
        <p:spPr/>
        <p:txBody>
          <a:bodyPr/>
          <a:lstStyle/>
          <a:p>
            <a:fld id="{99A20822-4A49-4D36-86E3-300BA48D3F00}" type="slidenum">
              <a:rPr lang="en-US" smtClean="0"/>
              <a:pPr/>
              <a:t>34</a:t>
            </a:fld>
            <a:endParaRPr lang="en-US"/>
          </a:p>
        </p:txBody>
      </p:sp>
    </p:spTree>
    <p:extLst>
      <p:ext uri="{BB962C8B-B14F-4D97-AF65-F5344CB8AC3E}">
        <p14:creationId xmlns:p14="http://schemas.microsoft.com/office/powerpoint/2010/main" val="3393552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BD74-4A5D-4BC2-A424-C058F9A3DDC7}"/>
              </a:ext>
            </a:extLst>
          </p:cNvPr>
          <p:cNvSpPr>
            <a:spLocks noGrp="1"/>
          </p:cNvSpPr>
          <p:nvPr>
            <p:ph type="title"/>
          </p:nvPr>
        </p:nvSpPr>
        <p:spPr/>
        <p:txBody>
          <a:bodyPr/>
          <a:lstStyle/>
          <a:p>
            <a:r>
              <a:rPr lang="en-US" dirty="0"/>
              <a:t>NCII Community of Practice (CoP)</a:t>
            </a:r>
          </a:p>
        </p:txBody>
      </p:sp>
      <p:sp>
        <p:nvSpPr>
          <p:cNvPr id="3" name="Content Placeholder 2">
            <a:extLst>
              <a:ext uri="{FF2B5EF4-FFF2-40B4-BE49-F238E27FC236}">
                <a16:creationId xmlns:a16="http://schemas.microsoft.com/office/drawing/2014/main" id="{1D774BD7-FC93-4B9F-805B-1E4C067CD8F8}"/>
              </a:ext>
            </a:extLst>
          </p:cNvPr>
          <p:cNvSpPr>
            <a:spLocks noGrp="1"/>
          </p:cNvSpPr>
          <p:nvPr>
            <p:ph sz="quarter" idx="15"/>
          </p:nvPr>
        </p:nvSpPr>
        <p:spPr>
          <a:xfrm>
            <a:off x="457200" y="1371600"/>
            <a:ext cx="4379205" cy="4343400"/>
          </a:xfrm>
        </p:spPr>
        <p:txBody>
          <a:bodyPr>
            <a:normAutofit fontScale="70000" lnSpcReduction="20000"/>
          </a:bodyPr>
          <a:lstStyle/>
          <a:p>
            <a:r>
              <a:rPr lang="en-US" sz="2800" dirty="0">
                <a:cs typeface="Times New Roman" panose="02020603050405020304" pitchFamily="18" charset="0"/>
              </a:rPr>
              <a:t>Learn from NCII experts about available tools and resources with application for distance/virtual learning.</a:t>
            </a:r>
          </a:p>
          <a:p>
            <a:r>
              <a:rPr lang="en-US" sz="2800" dirty="0">
                <a:cs typeface="Times New Roman" panose="02020603050405020304" pitchFamily="18" charset="0"/>
              </a:rPr>
              <a:t>Pilot the use of tools and resources.</a:t>
            </a:r>
          </a:p>
          <a:p>
            <a:r>
              <a:rPr lang="en-US" sz="2800" dirty="0">
                <a:cs typeface="Times New Roman" panose="02020603050405020304" pitchFamily="18" charset="0"/>
              </a:rPr>
              <a:t>Share lessons learned with other educators.</a:t>
            </a:r>
          </a:p>
          <a:p>
            <a:r>
              <a:rPr lang="en-US" sz="2800" dirty="0">
                <a:cs typeface="Times New Roman" panose="02020603050405020304" pitchFamily="18" charset="0"/>
              </a:rPr>
              <a:t>Refine implementation.</a:t>
            </a:r>
          </a:p>
          <a:p>
            <a:r>
              <a:rPr lang="en-US" sz="2800" dirty="0">
                <a:cs typeface="Times New Roman" panose="02020603050405020304" pitchFamily="18" charset="0"/>
              </a:rPr>
              <a:t>Support NCII with developing products focused on delivering distance/virtual intensive intervention.</a:t>
            </a:r>
          </a:p>
        </p:txBody>
      </p:sp>
      <p:grpSp>
        <p:nvGrpSpPr>
          <p:cNvPr id="8" name="Group 7" descr="Screenshot of the National Center on Intensive Intervention educator community of practice work plan">
            <a:extLst>
              <a:ext uri="{FF2B5EF4-FFF2-40B4-BE49-F238E27FC236}">
                <a16:creationId xmlns:a16="http://schemas.microsoft.com/office/drawing/2014/main" id="{B5765960-D57C-4D32-AED7-D7C8976734A3}"/>
              </a:ext>
            </a:extLst>
          </p:cNvPr>
          <p:cNvGrpSpPr/>
          <p:nvPr/>
        </p:nvGrpSpPr>
        <p:grpSpPr>
          <a:xfrm>
            <a:off x="5078776" y="1328038"/>
            <a:ext cx="6504748" cy="4471943"/>
            <a:chOff x="5078776" y="1328038"/>
            <a:chExt cx="6504748" cy="4471943"/>
          </a:xfrm>
        </p:grpSpPr>
        <p:pic>
          <p:nvPicPr>
            <p:cNvPr id="7" name="Picture 6" descr="A screenshot of a cell phone&#10;&#10;Description automatically generated">
              <a:extLst>
                <a:ext uri="{FF2B5EF4-FFF2-40B4-BE49-F238E27FC236}">
                  <a16:creationId xmlns:a16="http://schemas.microsoft.com/office/drawing/2014/main" id="{BA4BF56D-E552-4C55-8F5E-B3A9BA7BB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799" y="2184291"/>
              <a:ext cx="6025725" cy="3615690"/>
            </a:xfrm>
            <a:prstGeom prst="rect">
              <a:avLst/>
            </a:prstGeom>
            <a:ln w="38100">
              <a:solidFill>
                <a:schemeClr val="accent3"/>
              </a:solidFill>
            </a:ln>
          </p:spPr>
        </p:pic>
        <p:pic>
          <p:nvPicPr>
            <p:cNvPr id="6" name="Picture 5" descr="A screenshot of a cell phone&#10;&#10;Description automatically generated">
              <a:extLst>
                <a:ext uri="{FF2B5EF4-FFF2-40B4-BE49-F238E27FC236}">
                  <a16:creationId xmlns:a16="http://schemas.microsoft.com/office/drawing/2014/main" id="{0B498791-A74A-4DE5-81B9-115354F8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776" y="1328038"/>
              <a:ext cx="5777601" cy="3854450"/>
            </a:xfrm>
            <a:prstGeom prst="rect">
              <a:avLst/>
            </a:prstGeom>
            <a:ln w="31750">
              <a:solidFill>
                <a:schemeClr val="accent3"/>
              </a:solidFill>
            </a:ln>
          </p:spPr>
        </p:pic>
      </p:grpSp>
      <p:sp>
        <p:nvSpPr>
          <p:cNvPr id="5" name="Slide Number Placeholder 4">
            <a:extLst>
              <a:ext uri="{FF2B5EF4-FFF2-40B4-BE49-F238E27FC236}">
                <a16:creationId xmlns:a16="http://schemas.microsoft.com/office/drawing/2014/main" id="{2AE2E3F5-508D-409A-8046-7C29431BC32F}"/>
              </a:ext>
            </a:extLst>
          </p:cNvPr>
          <p:cNvSpPr>
            <a:spLocks noGrp="1"/>
          </p:cNvSpPr>
          <p:nvPr>
            <p:ph type="sldNum" sz="quarter" idx="14"/>
          </p:nvPr>
        </p:nvSpPr>
        <p:spPr/>
        <p:txBody>
          <a:bodyPr/>
          <a:lstStyle/>
          <a:p>
            <a:fld id="{99A20822-4A49-4D36-86E3-300BA48D3F00}" type="slidenum">
              <a:rPr lang="en-US" smtClean="0"/>
              <a:pPr/>
              <a:t>35</a:t>
            </a:fld>
            <a:endParaRPr lang="en-US"/>
          </a:p>
        </p:txBody>
      </p:sp>
    </p:spTree>
    <p:extLst>
      <p:ext uri="{BB962C8B-B14F-4D97-AF65-F5344CB8AC3E}">
        <p14:creationId xmlns:p14="http://schemas.microsoft.com/office/powerpoint/2010/main" val="261507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84E2-B85D-413B-8858-601D7568318D}"/>
              </a:ext>
            </a:extLst>
          </p:cNvPr>
          <p:cNvSpPr>
            <a:spLocks noGrp="1"/>
          </p:cNvSpPr>
          <p:nvPr>
            <p:ph type="title"/>
          </p:nvPr>
        </p:nvSpPr>
        <p:spPr/>
        <p:txBody>
          <a:bodyPr/>
          <a:lstStyle/>
          <a:p>
            <a:r>
              <a:rPr lang="en-US" dirty="0"/>
              <a:t>CoP Final (Draft!) Product Example #1</a:t>
            </a:r>
          </a:p>
        </p:txBody>
      </p:sp>
      <p:sp>
        <p:nvSpPr>
          <p:cNvPr id="7" name="Text Placeholder 6">
            <a:extLst>
              <a:ext uri="{FF2B5EF4-FFF2-40B4-BE49-F238E27FC236}">
                <a16:creationId xmlns:a16="http://schemas.microsoft.com/office/drawing/2014/main" id="{E7062DEC-8349-4524-9A12-A9E2DB86AD5E}"/>
              </a:ext>
            </a:extLst>
          </p:cNvPr>
          <p:cNvSpPr>
            <a:spLocks noGrp="1"/>
          </p:cNvSpPr>
          <p:nvPr>
            <p:ph type="body" sz="quarter" idx="15"/>
          </p:nvPr>
        </p:nvSpPr>
        <p:spPr/>
        <p:txBody>
          <a:bodyPr/>
          <a:lstStyle/>
          <a:p>
            <a:pPr algn="ctr"/>
            <a:r>
              <a:rPr lang="en-US" b="1" dirty="0"/>
              <a:t>Virtual screening and progress monitoring delivery</a:t>
            </a:r>
          </a:p>
        </p:txBody>
      </p:sp>
      <p:grpSp>
        <p:nvGrpSpPr>
          <p:cNvPr id="3" name="Group 2" descr="Screenshot of the virtual screening and progress monitoring delivery resource">
            <a:extLst>
              <a:ext uri="{FF2B5EF4-FFF2-40B4-BE49-F238E27FC236}">
                <a16:creationId xmlns:a16="http://schemas.microsoft.com/office/drawing/2014/main" id="{18482BD3-968E-4109-9644-86B6116F4C86}"/>
              </a:ext>
            </a:extLst>
          </p:cNvPr>
          <p:cNvGrpSpPr/>
          <p:nvPr/>
        </p:nvGrpSpPr>
        <p:grpSpPr>
          <a:xfrm>
            <a:off x="414631" y="2243583"/>
            <a:ext cx="11228986" cy="3399854"/>
            <a:chOff x="414631" y="2243583"/>
            <a:chExt cx="11228986" cy="3399854"/>
          </a:xfrm>
        </p:grpSpPr>
        <p:pic>
          <p:nvPicPr>
            <p:cNvPr id="9" name="Picture 8" descr="A screen shot of a person&#10;&#10;Description automatically generated">
              <a:extLst>
                <a:ext uri="{FF2B5EF4-FFF2-40B4-BE49-F238E27FC236}">
                  <a16:creationId xmlns:a16="http://schemas.microsoft.com/office/drawing/2014/main" id="{6D633F6E-A82F-4B67-8EA7-DE7E698EA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6694">
              <a:off x="414631" y="2365351"/>
              <a:ext cx="5687704" cy="315631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08EFC71-F2A8-4C0D-9044-CCD317D34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309" y="2243583"/>
              <a:ext cx="6013308" cy="3399854"/>
            </a:xfrm>
            <a:prstGeom prst="rect">
              <a:avLst/>
            </a:prstGeom>
          </p:spPr>
        </p:pic>
      </p:grpSp>
      <p:sp>
        <p:nvSpPr>
          <p:cNvPr id="5" name="Slide Number Placeholder 4">
            <a:extLst>
              <a:ext uri="{FF2B5EF4-FFF2-40B4-BE49-F238E27FC236}">
                <a16:creationId xmlns:a16="http://schemas.microsoft.com/office/drawing/2014/main" id="{99B72CD4-970A-4EAF-BF5A-5EB5CA814753}"/>
              </a:ext>
            </a:extLst>
          </p:cNvPr>
          <p:cNvSpPr>
            <a:spLocks noGrp="1"/>
          </p:cNvSpPr>
          <p:nvPr>
            <p:ph type="sldNum" sz="quarter" idx="12"/>
          </p:nvPr>
        </p:nvSpPr>
        <p:spPr/>
        <p:txBody>
          <a:bodyPr/>
          <a:lstStyle/>
          <a:p>
            <a:fld id="{99A20822-4A49-4D36-86E3-300BA48D3F00}" type="slidenum">
              <a:rPr lang="en-US" smtClean="0"/>
              <a:pPr/>
              <a:t>36</a:t>
            </a:fld>
            <a:endParaRPr lang="en-US"/>
          </a:p>
        </p:txBody>
      </p:sp>
    </p:spTree>
    <p:extLst>
      <p:ext uri="{BB962C8B-B14F-4D97-AF65-F5344CB8AC3E}">
        <p14:creationId xmlns:p14="http://schemas.microsoft.com/office/powerpoint/2010/main" val="3196360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84E2-B85D-413B-8858-601D7568318D}"/>
              </a:ext>
            </a:extLst>
          </p:cNvPr>
          <p:cNvSpPr>
            <a:spLocks noGrp="1"/>
          </p:cNvSpPr>
          <p:nvPr>
            <p:ph type="title"/>
          </p:nvPr>
        </p:nvSpPr>
        <p:spPr/>
        <p:txBody>
          <a:bodyPr/>
          <a:lstStyle/>
          <a:p>
            <a:r>
              <a:rPr lang="en-US" dirty="0"/>
              <a:t>CoP Final (Draft!) Product Example #2</a:t>
            </a:r>
          </a:p>
        </p:txBody>
      </p:sp>
      <p:sp>
        <p:nvSpPr>
          <p:cNvPr id="7" name="Text Placeholder 6">
            <a:extLst>
              <a:ext uri="{FF2B5EF4-FFF2-40B4-BE49-F238E27FC236}">
                <a16:creationId xmlns:a16="http://schemas.microsoft.com/office/drawing/2014/main" id="{E7062DEC-8349-4524-9A12-A9E2DB86AD5E}"/>
              </a:ext>
            </a:extLst>
          </p:cNvPr>
          <p:cNvSpPr>
            <a:spLocks noGrp="1"/>
          </p:cNvSpPr>
          <p:nvPr>
            <p:ph type="body" sz="quarter" idx="15"/>
          </p:nvPr>
        </p:nvSpPr>
        <p:spPr/>
        <p:txBody>
          <a:bodyPr/>
          <a:lstStyle/>
          <a:p>
            <a:pPr algn="ctr"/>
            <a:r>
              <a:rPr lang="en-US" b="1" dirty="0"/>
              <a:t>Using mathematics manipulatives virtually</a:t>
            </a:r>
          </a:p>
        </p:txBody>
      </p:sp>
      <p:grpSp>
        <p:nvGrpSpPr>
          <p:cNvPr id="3" name="Group 2" descr="Screenshot of the virtual mathematics manipulatives resource">
            <a:extLst>
              <a:ext uri="{FF2B5EF4-FFF2-40B4-BE49-F238E27FC236}">
                <a16:creationId xmlns:a16="http://schemas.microsoft.com/office/drawing/2014/main" id="{F4BD9EBB-83FB-45DD-8827-FD56E7F80AB9}"/>
              </a:ext>
            </a:extLst>
          </p:cNvPr>
          <p:cNvGrpSpPr/>
          <p:nvPr/>
        </p:nvGrpSpPr>
        <p:grpSpPr>
          <a:xfrm>
            <a:off x="478774" y="2154652"/>
            <a:ext cx="10923684" cy="3574211"/>
            <a:chOff x="478774" y="2154652"/>
            <a:chExt cx="10923684" cy="3574211"/>
          </a:xfrm>
        </p:grpSpPr>
        <p:pic>
          <p:nvPicPr>
            <p:cNvPr id="8" name="Picture 7" descr="A screenshot of a cell phone&#10;&#10;Description automatically generated">
              <a:extLst>
                <a:ext uri="{FF2B5EF4-FFF2-40B4-BE49-F238E27FC236}">
                  <a16:creationId xmlns:a16="http://schemas.microsoft.com/office/drawing/2014/main" id="{CC337231-C2D2-4E4F-9255-33430B118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74" y="2163637"/>
              <a:ext cx="4274060" cy="2375432"/>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ABFFFFFF-7B5D-4A99-82E0-84F855F48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652" y="2154652"/>
              <a:ext cx="6318806" cy="3574211"/>
            </a:xfrm>
            <a:prstGeom prst="rect">
              <a:avLst/>
            </a:prstGeom>
          </p:spPr>
        </p:pic>
      </p:grpSp>
      <p:sp>
        <p:nvSpPr>
          <p:cNvPr id="5" name="Slide Number Placeholder 4">
            <a:extLst>
              <a:ext uri="{FF2B5EF4-FFF2-40B4-BE49-F238E27FC236}">
                <a16:creationId xmlns:a16="http://schemas.microsoft.com/office/drawing/2014/main" id="{99B72CD4-970A-4EAF-BF5A-5EB5CA814753}"/>
              </a:ext>
            </a:extLst>
          </p:cNvPr>
          <p:cNvSpPr>
            <a:spLocks noGrp="1"/>
          </p:cNvSpPr>
          <p:nvPr>
            <p:ph type="sldNum" sz="quarter" idx="12"/>
          </p:nvPr>
        </p:nvSpPr>
        <p:spPr/>
        <p:txBody>
          <a:bodyPr/>
          <a:lstStyle/>
          <a:p>
            <a:fld id="{99A20822-4A49-4D36-86E3-300BA48D3F00}" type="slidenum">
              <a:rPr lang="en-US" smtClean="0"/>
              <a:pPr/>
              <a:t>37</a:t>
            </a:fld>
            <a:endParaRPr lang="en-US"/>
          </a:p>
        </p:txBody>
      </p:sp>
    </p:spTree>
    <p:extLst>
      <p:ext uri="{BB962C8B-B14F-4D97-AF65-F5344CB8AC3E}">
        <p14:creationId xmlns:p14="http://schemas.microsoft.com/office/powerpoint/2010/main" val="3922827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84E2-B85D-413B-8858-601D7568318D}"/>
              </a:ext>
            </a:extLst>
          </p:cNvPr>
          <p:cNvSpPr>
            <a:spLocks noGrp="1"/>
          </p:cNvSpPr>
          <p:nvPr>
            <p:ph type="title"/>
          </p:nvPr>
        </p:nvSpPr>
        <p:spPr/>
        <p:txBody>
          <a:bodyPr/>
          <a:lstStyle/>
          <a:p>
            <a:r>
              <a:rPr lang="en-US" dirty="0"/>
              <a:t>CoP Final (Draft!) Product Example #3</a:t>
            </a:r>
          </a:p>
        </p:txBody>
      </p:sp>
      <p:sp>
        <p:nvSpPr>
          <p:cNvPr id="7" name="Text Placeholder 6">
            <a:extLst>
              <a:ext uri="{FF2B5EF4-FFF2-40B4-BE49-F238E27FC236}">
                <a16:creationId xmlns:a16="http://schemas.microsoft.com/office/drawing/2014/main" id="{E7062DEC-8349-4524-9A12-A9E2DB86AD5E}"/>
              </a:ext>
            </a:extLst>
          </p:cNvPr>
          <p:cNvSpPr>
            <a:spLocks noGrp="1"/>
          </p:cNvSpPr>
          <p:nvPr>
            <p:ph type="body" sz="quarter" idx="15"/>
          </p:nvPr>
        </p:nvSpPr>
        <p:spPr/>
        <p:txBody>
          <a:bodyPr/>
          <a:lstStyle/>
          <a:p>
            <a:pPr algn="ctr"/>
            <a:r>
              <a:rPr lang="en-US" b="1" dirty="0"/>
              <a:t>Supporting parents with collecting data on IEP goals</a:t>
            </a:r>
          </a:p>
          <a:p>
            <a:pPr algn="ctr"/>
            <a:endParaRPr lang="en-US" b="1" dirty="0"/>
          </a:p>
        </p:txBody>
      </p:sp>
      <p:grpSp>
        <p:nvGrpSpPr>
          <p:cNvPr id="3" name="Group 2" descr="Screenshot of the supporting parents with collecting data on IEP goals resource ">
            <a:extLst>
              <a:ext uri="{FF2B5EF4-FFF2-40B4-BE49-F238E27FC236}">
                <a16:creationId xmlns:a16="http://schemas.microsoft.com/office/drawing/2014/main" id="{38F02160-963F-49AB-B2D7-E8C863BC5B46}"/>
              </a:ext>
            </a:extLst>
          </p:cNvPr>
          <p:cNvGrpSpPr/>
          <p:nvPr/>
        </p:nvGrpSpPr>
        <p:grpSpPr>
          <a:xfrm>
            <a:off x="1098123" y="2117055"/>
            <a:ext cx="9556822" cy="4284536"/>
            <a:chOff x="1098123" y="2117055"/>
            <a:chExt cx="9556822" cy="4284536"/>
          </a:xfrm>
        </p:grpSpPr>
        <p:pic>
          <p:nvPicPr>
            <p:cNvPr id="9" name="Picture 8" descr="A screenshot of a cell phone&#10;&#10;Description automatically generated">
              <a:extLst>
                <a:ext uri="{FF2B5EF4-FFF2-40B4-BE49-F238E27FC236}">
                  <a16:creationId xmlns:a16="http://schemas.microsoft.com/office/drawing/2014/main" id="{BC677A5C-629D-4BFF-ADA0-B06F091A2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123" y="2117055"/>
              <a:ext cx="5374895" cy="3854507"/>
            </a:xfrm>
            <a:prstGeom prst="rect">
              <a:avLst/>
            </a:prstGeom>
            <a:ln w="38100">
              <a:solidFill>
                <a:schemeClr val="accent3"/>
              </a:solidFill>
            </a:ln>
          </p:spPr>
        </p:pic>
        <p:pic>
          <p:nvPicPr>
            <p:cNvPr id="10" name="Picture 9" descr="A screenshot of a cell phone&#10;&#10;Description automatically generated">
              <a:extLst>
                <a:ext uri="{FF2B5EF4-FFF2-40B4-BE49-F238E27FC236}">
                  <a16:creationId xmlns:a16="http://schemas.microsoft.com/office/drawing/2014/main" id="{844068D5-5939-464A-B15E-BD224CEA8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941" y="2117055"/>
              <a:ext cx="3541004" cy="4284536"/>
            </a:xfrm>
            <a:prstGeom prst="rect">
              <a:avLst/>
            </a:prstGeom>
          </p:spPr>
        </p:pic>
      </p:grpSp>
      <p:sp>
        <p:nvSpPr>
          <p:cNvPr id="5" name="Slide Number Placeholder 4">
            <a:extLst>
              <a:ext uri="{FF2B5EF4-FFF2-40B4-BE49-F238E27FC236}">
                <a16:creationId xmlns:a16="http://schemas.microsoft.com/office/drawing/2014/main" id="{99B72CD4-970A-4EAF-BF5A-5EB5CA814753}"/>
              </a:ext>
            </a:extLst>
          </p:cNvPr>
          <p:cNvSpPr>
            <a:spLocks noGrp="1"/>
          </p:cNvSpPr>
          <p:nvPr>
            <p:ph type="sldNum" sz="quarter" idx="12"/>
          </p:nvPr>
        </p:nvSpPr>
        <p:spPr/>
        <p:txBody>
          <a:bodyPr/>
          <a:lstStyle/>
          <a:p>
            <a:fld id="{99A20822-4A49-4D36-86E3-300BA48D3F00}" type="slidenum">
              <a:rPr lang="en-US" smtClean="0"/>
              <a:pPr/>
              <a:t>38</a:t>
            </a:fld>
            <a:endParaRPr lang="en-US"/>
          </a:p>
        </p:txBody>
      </p:sp>
    </p:spTree>
    <p:extLst>
      <p:ext uri="{BB962C8B-B14F-4D97-AF65-F5344CB8AC3E}">
        <p14:creationId xmlns:p14="http://schemas.microsoft.com/office/powerpoint/2010/main" val="1696734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F2C5-3BF3-42C5-A0F2-9C56F5650A1F}"/>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CA5DF651-3481-4FCC-9C2C-53D4753B1103}"/>
              </a:ext>
            </a:extLst>
          </p:cNvPr>
          <p:cNvSpPr>
            <a:spLocks noGrp="1"/>
          </p:cNvSpPr>
          <p:nvPr>
            <p:ph sz="quarter" idx="15"/>
          </p:nvPr>
        </p:nvSpPr>
        <p:spPr/>
        <p:txBody>
          <a:bodyPr/>
          <a:lstStyle/>
          <a:p>
            <a:r>
              <a:rPr lang="en-US" b="1" dirty="0"/>
              <a:t>Webinar #2: </a:t>
            </a:r>
            <a:r>
              <a:rPr lang="en-US" b="1" dirty="0">
                <a:hlinkClick r:id="rId2"/>
              </a:rPr>
              <a:t>Practice-Based Opportunities for Intensive Intervention </a:t>
            </a:r>
            <a:endParaRPr lang="en-US" b="1" dirty="0"/>
          </a:p>
          <a:p>
            <a:pPr lvl="1"/>
            <a:r>
              <a:rPr lang="en-US" dirty="0"/>
              <a:t>August 6, 2020 from 3:00-4:00pm ET</a:t>
            </a:r>
          </a:p>
          <a:p>
            <a:r>
              <a:rPr lang="en-US" b="1" dirty="0"/>
              <a:t>Webinar #3: </a:t>
            </a:r>
            <a:r>
              <a:rPr lang="en-US" b="1" dirty="0">
                <a:hlinkClick r:id="rId3"/>
              </a:rPr>
              <a:t>Course Content Resources for Intensive Intervention</a:t>
            </a:r>
            <a:endParaRPr lang="en-US" b="1" dirty="0"/>
          </a:p>
          <a:p>
            <a:pPr lvl="1"/>
            <a:r>
              <a:rPr lang="en-US" dirty="0"/>
              <a:t>October 7, 2020 from 3:00-4:00pm ET </a:t>
            </a:r>
          </a:p>
          <a:p>
            <a:r>
              <a:rPr lang="en-US" b="1" dirty="0"/>
              <a:t>Webinar #4: </a:t>
            </a:r>
            <a:r>
              <a:rPr lang="en-US" b="1" dirty="0">
                <a:hlinkClick r:id="rId4"/>
              </a:rPr>
              <a:t>Continuous Program Improvement</a:t>
            </a:r>
            <a:endParaRPr lang="en-US" b="1" dirty="0"/>
          </a:p>
          <a:p>
            <a:pPr lvl="1"/>
            <a:r>
              <a:rPr lang="en-US" dirty="0"/>
              <a:t>December 1, 2020 from 3:00-4:00pm ET</a:t>
            </a:r>
          </a:p>
        </p:txBody>
      </p:sp>
      <p:sp>
        <p:nvSpPr>
          <p:cNvPr id="5" name="Slide Number Placeholder 4">
            <a:extLst>
              <a:ext uri="{FF2B5EF4-FFF2-40B4-BE49-F238E27FC236}">
                <a16:creationId xmlns:a16="http://schemas.microsoft.com/office/drawing/2014/main" id="{1D0A51AB-346A-4BFA-A221-F3CC8D839725}"/>
              </a:ext>
            </a:extLst>
          </p:cNvPr>
          <p:cNvSpPr>
            <a:spLocks noGrp="1"/>
          </p:cNvSpPr>
          <p:nvPr>
            <p:ph type="sldNum" sz="quarter" idx="14"/>
          </p:nvPr>
        </p:nvSpPr>
        <p:spPr/>
        <p:txBody>
          <a:bodyPr/>
          <a:lstStyle/>
          <a:p>
            <a:fld id="{99A20822-4A49-4D36-86E3-300BA48D3F00}" type="slidenum">
              <a:rPr lang="en-US" smtClean="0"/>
              <a:pPr/>
              <a:t>39</a:t>
            </a:fld>
            <a:endParaRPr lang="en-US"/>
          </a:p>
        </p:txBody>
      </p:sp>
    </p:spTree>
    <p:extLst>
      <p:ext uri="{BB962C8B-B14F-4D97-AF65-F5344CB8AC3E}">
        <p14:creationId xmlns:p14="http://schemas.microsoft.com/office/powerpoint/2010/main" val="164475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E33809-0F49-4F4F-9A12-7DC250F50480}"/>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496EB033-37ED-4A07-A04D-E85AA4391BF1}"/>
              </a:ext>
            </a:extLst>
          </p:cNvPr>
          <p:cNvSpPr>
            <a:spLocks noGrp="1"/>
          </p:cNvSpPr>
          <p:nvPr>
            <p:ph sz="quarter" idx="15"/>
          </p:nvPr>
        </p:nvSpPr>
        <p:spPr/>
        <p:txBody>
          <a:bodyPr/>
          <a:lstStyle/>
          <a:p>
            <a:r>
              <a:rPr lang="en-US" dirty="0"/>
              <a:t>Considerations for intensive intervention in virtual settings (15 min) </a:t>
            </a:r>
          </a:p>
          <a:p>
            <a:r>
              <a:rPr lang="en-US" dirty="0"/>
              <a:t>Strategies for faculty and professional development providers (20 min)</a:t>
            </a:r>
          </a:p>
          <a:p>
            <a:r>
              <a:rPr lang="en-US" dirty="0"/>
              <a:t>Q&amp;A (15 min)</a:t>
            </a:r>
          </a:p>
          <a:p>
            <a:r>
              <a:rPr lang="en-US" dirty="0"/>
              <a:t>Closing (10 min)</a:t>
            </a:r>
          </a:p>
          <a:p>
            <a:endParaRPr lang="en-US" dirty="0"/>
          </a:p>
          <a:p>
            <a:endParaRPr lang="en-US" dirty="0"/>
          </a:p>
        </p:txBody>
      </p:sp>
      <p:sp>
        <p:nvSpPr>
          <p:cNvPr id="5" name="Slide Number Placeholder 4">
            <a:extLst>
              <a:ext uri="{FF2B5EF4-FFF2-40B4-BE49-F238E27FC236}">
                <a16:creationId xmlns:a16="http://schemas.microsoft.com/office/drawing/2014/main" id="{7334F731-C0C5-4A2C-B339-501D978BE9A7}"/>
              </a:ext>
            </a:extLst>
          </p:cNvPr>
          <p:cNvSpPr>
            <a:spLocks noGrp="1"/>
          </p:cNvSpPr>
          <p:nvPr>
            <p:ph type="sldNum" sz="quarter" idx="14"/>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2673897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3AB2F-DD72-4C9D-8FBB-3D97D1BB2F7D}"/>
              </a:ext>
            </a:extLst>
          </p:cNvPr>
          <p:cNvSpPr>
            <a:spLocks noGrp="1"/>
          </p:cNvSpPr>
          <p:nvPr>
            <p:ph type="sldNum" sz="quarter" idx="17"/>
          </p:nvPr>
        </p:nvSpPr>
        <p:spPr/>
        <p:txBody>
          <a:bodyPr/>
          <a:lstStyle/>
          <a:p>
            <a:pPr lvl="0"/>
            <a:fld id="{99A20822-4A49-4D36-86E3-300BA48D3F00}" type="slidenum">
              <a:rPr lang="en-US" noProof="0" smtClean="0"/>
              <a:pPr lvl="0"/>
              <a:t>40</a:t>
            </a:fld>
            <a:endParaRPr lang="en-US" noProof="0"/>
          </a:p>
        </p:txBody>
      </p:sp>
      <p:sp>
        <p:nvSpPr>
          <p:cNvPr id="5" name="Title 4">
            <a:extLst>
              <a:ext uri="{FF2B5EF4-FFF2-40B4-BE49-F238E27FC236}">
                <a16:creationId xmlns:a16="http://schemas.microsoft.com/office/drawing/2014/main" id="{29474B4F-80A0-4ABD-ADFA-BBC1255E03BA}"/>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a:t>Questions or </a:t>
            </a:r>
            <a:r>
              <a:rPr lang="en-US" err="1"/>
              <a:t>COmments</a:t>
            </a:r>
            <a:endParaRPr lang="en-US"/>
          </a:p>
        </p:txBody>
      </p:sp>
      <p:sp>
        <p:nvSpPr>
          <p:cNvPr id="7" name="TextBox 6">
            <a:extLst>
              <a:ext uri="{FF2B5EF4-FFF2-40B4-BE49-F238E27FC236}">
                <a16:creationId xmlns:a16="http://schemas.microsoft.com/office/drawing/2014/main" id="{E27F1004-D5C0-4D57-9EF3-2C3939B4F836}"/>
              </a:ext>
            </a:extLst>
          </p:cNvPr>
          <p:cNvSpPr txBox="1"/>
          <p:nvPr/>
        </p:nvSpPr>
        <p:spPr>
          <a:xfrm>
            <a:off x="6843311" y="3778785"/>
            <a:ext cx="4891489" cy="769441"/>
          </a:xfrm>
          <a:prstGeom prst="rect">
            <a:avLst/>
          </a:prstGeom>
          <a:noFill/>
        </p:spPr>
        <p:txBody>
          <a:bodyPr wrap="square" rtlCol="0">
            <a:spAutoFit/>
          </a:bodyPr>
          <a:lstStyle/>
          <a:p>
            <a:r>
              <a:rPr lang="en-US" sz="2200" dirty="0"/>
              <a:t>Lindsey Hayes: lhayes@air.org</a:t>
            </a:r>
          </a:p>
          <a:p>
            <a:r>
              <a:rPr lang="en-US" sz="2200" dirty="0"/>
              <a:t>Amy Colpo: acolpo@air.org</a:t>
            </a:r>
          </a:p>
        </p:txBody>
      </p:sp>
    </p:spTree>
    <p:extLst>
      <p:ext uri="{BB962C8B-B14F-4D97-AF65-F5344CB8AC3E}">
        <p14:creationId xmlns:p14="http://schemas.microsoft.com/office/powerpoint/2010/main" val="202231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0B8-D51E-4463-B03B-6C49AE2D0C5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376AA66-D855-4964-AAF0-D02E8DDD35F9}"/>
              </a:ext>
            </a:extLst>
          </p:cNvPr>
          <p:cNvSpPr>
            <a:spLocks noGrp="1"/>
          </p:cNvSpPr>
          <p:nvPr>
            <p:ph sz="quarter" idx="15"/>
          </p:nvPr>
        </p:nvSpPr>
        <p:spPr/>
        <p:txBody>
          <a:bodyPr/>
          <a:lstStyle/>
          <a:p>
            <a:pPr marL="457200" lvl="0" indent="-457200">
              <a:lnSpc>
                <a:spcPct val="107000"/>
              </a:lnSpc>
              <a:spcBef>
                <a:spcPts val="0"/>
              </a:spcBef>
              <a:spcAft>
                <a:spcPts val="800"/>
              </a:spcAft>
              <a:buClr>
                <a:srgbClr val="C25131"/>
              </a:buClr>
              <a:buNone/>
            </a:pPr>
            <a:r>
              <a:rPr lang="en-US" sz="1800" dirty="0">
                <a:solidFill>
                  <a:srgbClr val="262626"/>
                </a:solidFill>
                <a:ea typeface="Calibri" panose="020F0502020204030204" pitchFamily="34" charset="0"/>
                <a:cs typeface="Times New Roman" panose="02020603050405020304" pitchFamily="18" charset="0"/>
              </a:rPr>
              <a:t>CAST (2018). Universal Design for Learning guidelines version 2.2. Retrieved from </a:t>
            </a:r>
            <a:r>
              <a:rPr lang="en-US" sz="1800" u="sng" dirty="0">
                <a:solidFill>
                  <a:srgbClr val="0000FF"/>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http://udlguidelines.cast.org</a:t>
            </a:r>
            <a:r>
              <a:rPr lang="en-US" sz="1800" dirty="0">
                <a:solidFill>
                  <a:srgbClr val="262626"/>
                </a:solidFill>
                <a:ea typeface="Calibri" panose="020F0502020204030204" pitchFamily="34" charset="0"/>
                <a:cs typeface="Times New Roman" panose="02020603050405020304" pitchFamily="18" charset="0"/>
              </a:rPr>
              <a:t> </a:t>
            </a:r>
          </a:p>
          <a:p>
            <a:pPr marL="457200" lvl="0" indent="-457200">
              <a:lnSpc>
                <a:spcPct val="107000"/>
              </a:lnSpc>
              <a:spcBef>
                <a:spcPts val="0"/>
              </a:spcBef>
              <a:spcAft>
                <a:spcPts val="800"/>
              </a:spcAft>
              <a:buClr>
                <a:srgbClr val="C25131"/>
              </a:buClr>
              <a:buNone/>
            </a:pPr>
            <a:r>
              <a:rPr lang="en-US" sz="1800" dirty="0">
                <a:solidFill>
                  <a:srgbClr val="262626"/>
                </a:solidFill>
                <a:ea typeface="Calibri" panose="020F0502020204030204" pitchFamily="34" charset="0"/>
                <a:cs typeface="Times New Roman" panose="02020603050405020304" pitchFamily="18" charset="0"/>
              </a:rPr>
              <a:t>Center on Positive Behavioral Interventions &amp; Supports. (2020, March 27). Creating a PBIS behavior teaching matrix for remote instruction. Retrieved from </a:t>
            </a:r>
            <a:r>
              <a:rPr lang="en-US" sz="1800" u="sng" dirty="0">
                <a:solidFill>
                  <a:srgbClr val="0000FF"/>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https://www.pbis.org/resource/creating-a-pbis-behavior-teaching-matrix-for-remote-instruction</a:t>
            </a:r>
            <a:endParaRPr lang="en-US" sz="1800" dirty="0">
              <a:solidFill>
                <a:srgbClr val="262626"/>
              </a:solidFill>
              <a:ea typeface="Calibri" panose="020F0502020204030204" pitchFamily="34" charset="0"/>
              <a:cs typeface="Times New Roman" panose="02020603050405020304" pitchFamily="18" charset="0"/>
            </a:endParaRPr>
          </a:p>
          <a:p>
            <a:pPr marL="457200" lvl="0" indent="-457200">
              <a:lnSpc>
                <a:spcPct val="107000"/>
              </a:lnSpc>
              <a:spcBef>
                <a:spcPts val="0"/>
              </a:spcBef>
              <a:spcAft>
                <a:spcPts val="800"/>
              </a:spcAft>
              <a:buClr>
                <a:srgbClr val="C25131"/>
              </a:buClr>
              <a:buNone/>
            </a:pPr>
            <a:r>
              <a:rPr lang="en-US" sz="1800" dirty="0">
                <a:solidFill>
                  <a:srgbClr val="262626"/>
                </a:solidFill>
                <a:ea typeface="Calibri" panose="020F0502020204030204" pitchFamily="34" charset="0"/>
                <a:cs typeface="Times New Roman" panose="02020603050405020304" pitchFamily="18" charset="0"/>
              </a:rPr>
              <a:t>Kearns, D. (2018). Intensive intervention course content: Features of explicit instruction. Retrieved from </a:t>
            </a:r>
            <a:r>
              <a:rPr lang="en-US" sz="1800" u="sng" dirty="0">
                <a:solidFill>
                  <a:srgbClr val="0000FF"/>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https://intensiveintervention.org/intensive-intervention-features-explicit-instruction</a:t>
            </a:r>
            <a:endParaRPr lang="en-US" sz="1800" dirty="0">
              <a:solidFill>
                <a:srgbClr val="262626"/>
              </a:solidFill>
              <a:ea typeface="Calibri" panose="020F0502020204030204" pitchFamily="34" charset="0"/>
              <a:cs typeface="Times New Roman" panose="02020603050405020304" pitchFamily="18" charset="0"/>
            </a:endParaRPr>
          </a:p>
          <a:p>
            <a:pPr marL="457200" lvl="0" indent="-457200">
              <a:lnSpc>
                <a:spcPct val="107000"/>
              </a:lnSpc>
              <a:spcBef>
                <a:spcPts val="0"/>
              </a:spcBef>
              <a:spcAft>
                <a:spcPts val="800"/>
              </a:spcAft>
              <a:buClr>
                <a:srgbClr val="C25131"/>
              </a:buClr>
              <a:buNone/>
            </a:pPr>
            <a:r>
              <a:rPr lang="en-US" sz="1800" dirty="0">
                <a:solidFill>
                  <a:srgbClr val="262626"/>
                </a:solidFill>
                <a:ea typeface="Calibri" panose="020F0502020204030204" pitchFamily="34" charset="0"/>
                <a:cs typeface="Times New Roman" panose="02020603050405020304" pitchFamily="18" charset="0"/>
              </a:rPr>
              <a:t>U.S. Department of Education, Office of Special Education Programs. (2020). Evidence-based and promising practices to support continuity of learning for students with disabilities: Practices and resources to support teachers. Retrieved from </a:t>
            </a:r>
            <a:r>
              <a:rPr lang="en-US" sz="1800" u="sng" dirty="0">
                <a:solidFill>
                  <a:srgbClr val="0000FF"/>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https://osepideasthatwork.org/sites/default/files/SWDLearning-Teachers-508.pdf</a:t>
            </a:r>
            <a:endParaRPr lang="en-US" sz="1800" dirty="0">
              <a:solidFill>
                <a:srgbClr val="262626"/>
              </a:solidFill>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7B873AD-D3AE-434B-9164-4FC61C22ECFA}"/>
              </a:ext>
            </a:extLst>
          </p:cNvPr>
          <p:cNvSpPr>
            <a:spLocks noGrp="1"/>
          </p:cNvSpPr>
          <p:nvPr>
            <p:ph type="sldNum" sz="quarter" idx="14"/>
          </p:nvPr>
        </p:nvSpPr>
        <p:spPr/>
        <p:txBody>
          <a:bodyPr/>
          <a:lstStyle/>
          <a:p>
            <a:fld id="{99A20822-4A49-4D36-86E3-300BA48D3F00}" type="slidenum">
              <a:rPr lang="en-US" smtClean="0"/>
              <a:pPr/>
              <a:t>41</a:t>
            </a:fld>
            <a:endParaRPr lang="en-US"/>
          </a:p>
        </p:txBody>
      </p:sp>
    </p:spTree>
    <p:extLst>
      <p:ext uri="{BB962C8B-B14F-4D97-AF65-F5344CB8AC3E}">
        <p14:creationId xmlns:p14="http://schemas.microsoft.com/office/powerpoint/2010/main" val="261736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16D7-44E8-4D08-A002-353691C9083A}"/>
              </a:ext>
            </a:extLst>
          </p:cNvPr>
          <p:cNvSpPr>
            <a:spLocks noGrp="1"/>
          </p:cNvSpPr>
          <p:nvPr>
            <p:ph type="title"/>
          </p:nvPr>
        </p:nvSpPr>
        <p:spPr/>
        <p:txBody>
          <a:bodyPr>
            <a:normAutofit/>
          </a:bodyPr>
          <a:lstStyle/>
          <a:p>
            <a:r>
              <a:rPr lang="en-US" sz="4200" dirty="0"/>
              <a:t>NCII Disclaimer</a:t>
            </a:r>
          </a:p>
        </p:txBody>
      </p:sp>
      <p:sp>
        <p:nvSpPr>
          <p:cNvPr id="5" name="Content Placeholder 4">
            <a:extLst>
              <a:ext uri="{FF2B5EF4-FFF2-40B4-BE49-F238E27FC236}">
                <a16:creationId xmlns:a16="http://schemas.microsoft.com/office/drawing/2014/main" id="{576F6C2D-48DC-4FC5-AB3C-6F2FF60D8E39}"/>
              </a:ext>
            </a:extLst>
          </p:cNvPr>
          <p:cNvSpPr>
            <a:spLocks noGrp="1"/>
          </p:cNvSpPr>
          <p:nvPr>
            <p:ph sz="quarter" idx="14"/>
          </p:nvPr>
        </p:nvSpPr>
        <p:spPr/>
        <p:txBody>
          <a:bodyPr/>
          <a:lstStyle/>
          <a:p>
            <a:pPr>
              <a:spcAft>
                <a:spcPts val="450"/>
              </a:spcAft>
            </a:pPr>
            <a:r>
              <a:rPr lang="en-US"/>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endParaRPr lang="en-US"/>
          </a:p>
        </p:txBody>
      </p:sp>
      <p:sp>
        <p:nvSpPr>
          <p:cNvPr id="4" name="Slide Number Placeholder 3">
            <a:extLst>
              <a:ext uri="{FF2B5EF4-FFF2-40B4-BE49-F238E27FC236}">
                <a16:creationId xmlns:a16="http://schemas.microsoft.com/office/drawing/2014/main" id="{0868871B-D2C4-4D91-9798-81C2B609A570}"/>
              </a:ext>
            </a:extLst>
          </p:cNvPr>
          <p:cNvSpPr>
            <a:spLocks noGrp="1"/>
          </p:cNvSpPr>
          <p:nvPr>
            <p:ph type="sldNum" sz="quarter" idx="12"/>
          </p:nvPr>
        </p:nvSpPr>
        <p:spPr>
          <a:xfrm>
            <a:off x="10390021" y="6742584"/>
            <a:ext cx="52900" cy="115416"/>
          </a:xfrm>
        </p:spPr>
        <p:txBody>
          <a:bodyPr/>
          <a:lstStyle/>
          <a:p>
            <a:fld id="{99A20822-4A49-4D36-86E3-300BA48D3F00}" type="slidenum">
              <a:rPr lang="en-US" smtClean="0"/>
              <a:pPr/>
              <a:t>42</a:t>
            </a:fld>
            <a:endParaRPr lang="en-US"/>
          </a:p>
        </p:txBody>
      </p:sp>
    </p:spTree>
    <p:extLst>
      <p:ext uri="{BB962C8B-B14F-4D97-AF65-F5344CB8AC3E}">
        <p14:creationId xmlns:p14="http://schemas.microsoft.com/office/powerpoint/2010/main" val="13307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552CB7-BDD1-46FB-B157-FA00152EA04D}"/>
              </a:ext>
            </a:extLst>
          </p:cNvPr>
          <p:cNvSpPr>
            <a:spLocks noGrp="1"/>
          </p:cNvSpPr>
          <p:nvPr>
            <p:ph type="title"/>
          </p:nvPr>
        </p:nvSpPr>
        <p:spPr/>
        <p:txBody>
          <a:bodyPr/>
          <a:lstStyle/>
          <a:p>
            <a:r>
              <a:rPr lang="en-US" dirty="0"/>
              <a:t>Audience Poll</a:t>
            </a:r>
          </a:p>
        </p:txBody>
      </p:sp>
      <p:sp>
        <p:nvSpPr>
          <p:cNvPr id="5" name="Slide Number Placeholder 4">
            <a:extLst>
              <a:ext uri="{FF2B5EF4-FFF2-40B4-BE49-F238E27FC236}">
                <a16:creationId xmlns:a16="http://schemas.microsoft.com/office/drawing/2014/main" id="{436D8AC0-CEFC-49B3-8C64-ADE74C6C587D}"/>
              </a:ext>
            </a:extLst>
          </p:cNvPr>
          <p:cNvSpPr>
            <a:spLocks noGrp="1"/>
          </p:cNvSpPr>
          <p:nvPr>
            <p:ph type="sldNum" sz="quarter" idx="15"/>
          </p:nvPr>
        </p:nvSpPr>
        <p:spPr/>
        <p:txBody>
          <a:bodyPr/>
          <a:lstStyle/>
          <a:p>
            <a:fld id="{99A20822-4A49-4D36-86E3-300BA48D3F00}" type="slidenum">
              <a:rPr lang="en-US" smtClean="0"/>
              <a:pPr/>
              <a:t>5</a:t>
            </a:fld>
            <a:endParaRPr lang="en-US"/>
          </a:p>
        </p:txBody>
      </p:sp>
    </p:spTree>
    <p:extLst>
      <p:ext uri="{BB962C8B-B14F-4D97-AF65-F5344CB8AC3E}">
        <p14:creationId xmlns:p14="http://schemas.microsoft.com/office/powerpoint/2010/main" val="384506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C6F3-927B-4FF0-8FDF-427772BD3F72}"/>
              </a:ext>
            </a:extLst>
          </p:cNvPr>
          <p:cNvSpPr>
            <a:spLocks noGrp="1"/>
          </p:cNvSpPr>
          <p:nvPr>
            <p:ph type="title"/>
          </p:nvPr>
        </p:nvSpPr>
        <p:spPr/>
        <p:txBody>
          <a:bodyPr/>
          <a:lstStyle/>
          <a:p>
            <a:r>
              <a:rPr lang="en-US" dirty="0"/>
              <a:t>Teacher Expectations</a:t>
            </a:r>
          </a:p>
        </p:txBody>
      </p:sp>
      <p:sp>
        <p:nvSpPr>
          <p:cNvPr id="10" name="Content Placeholder 9">
            <a:extLst>
              <a:ext uri="{FF2B5EF4-FFF2-40B4-BE49-F238E27FC236}">
                <a16:creationId xmlns:a16="http://schemas.microsoft.com/office/drawing/2014/main" id="{86753047-F74C-4449-B6F8-EAD5A7A0FD5D}"/>
              </a:ext>
            </a:extLst>
          </p:cNvPr>
          <p:cNvSpPr>
            <a:spLocks noGrp="1"/>
          </p:cNvSpPr>
          <p:nvPr>
            <p:ph sz="quarter" idx="19"/>
          </p:nvPr>
        </p:nvSpPr>
        <p:spPr>
          <a:xfrm>
            <a:off x="6753340" y="1371600"/>
            <a:ext cx="4825388" cy="4343400"/>
          </a:xfrm>
        </p:spPr>
        <p:txBody>
          <a:bodyPr>
            <a:normAutofit lnSpcReduction="10000"/>
          </a:bodyPr>
          <a:lstStyle/>
          <a:p>
            <a:pPr marL="0" indent="0">
              <a:buNone/>
            </a:pPr>
            <a:r>
              <a:rPr lang="en-US" dirty="0"/>
              <a:t>We need teachers who can:</a:t>
            </a:r>
          </a:p>
          <a:p>
            <a:r>
              <a:rPr lang="en-US" dirty="0"/>
              <a:t>Manage rapid transitions to online, virtual, and/or distance instruction.</a:t>
            </a:r>
          </a:p>
          <a:p>
            <a:r>
              <a:rPr lang="en-US" dirty="0"/>
              <a:t>Plan for blended or hybrid instructional models.</a:t>
            </a:r>
          </a:p>
          <a:p>
            <a:r>
              <a:rPr lang="en-US" dirty="0"/>
              <a:t>Maintain continuity of learning for our most vulnerable learners.</a:t>
            </a:r>
          </a:p>
          <a:p>
            <a:endParaRPr lang="en-US" dirty="0"/>
          </a:p>
        </p:txBody>
      </p:sp>
      <p:sp>
        <p:nvSpPr>
          <p:cNvPr id="5" name="Slide Number Placeholder 4">
            <a:extLst>
              <a:ext uri="{FF2B5EF4-FFF2-40B4-BE49-F238E27FC236}">
                <a16:creationId xmlns:a16="http://schemas.microsoft.com/office/drawing/2014/main" id="{5D97022F-6863-44F3-ADDE-9D62A4AF886C}"/>
              </a:ext>
            </a:extLst>
          </p:cNvPr>
          <p:cNvSpPr>
            <a:spLocks noGrp="1"/>
          </p:cNvSpPr>
          <p:nvPr>
            <p:ph type="sldNum" sz="quarter" idx="20"/>
          </p:nvPr>
        </p:nvSpPr>
        <p:spPr/>
        <p:txBody>
          <a:bodyPr/>
          <a:lstStyle/>
          <a:p>
            <a:fld id="{99A20822-4A49-4D36-86E3-300BA48D3F00}" type="slidenum">
              <a:rPr lang="en-US" smtClean="0"/>
              <a:pPr/>
              <a:t>6</a:t>
            </a:fld>
            <a:endParaRPr lang="en-US"/>
          </a:p>
        </p:txBody>
      </p:sp>
      <p:sp>
        <p:nvSpPr>
          <p:cNvPr id="6" name="Thought Bubble: Cloud 5" descr="How do we adjust preparation and professional learning experiences to prepare teachers for what lies ahead?">
            <a:extLst>
              <a:ext uri="{FF2B5EF4-FFF2-40B4-BE49-F238E27FC236}">
                <a16:creationId xmlns:a16="http://schemas.microsoft.com/office/drawing/2014/main" id="{8B5C02DB-04CB-41EB-848E-F632738808FE}"/>
              </a:ext>
            </a:extLst>
          </p:cNvPr>
          <p:cNvSpPr/>
          <p:nvPr/>
        </p:nvSpPr>
        <p:spPr>
          <a:xfrm>
            <a:off x="457200" y="1280160"/>
            <a:ext cx="6075802" cy="4052004"/>
          </a:xfrm>
          <a:prstGeom prst="cloudCallou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How do we adjust preparation and professional learning experiences to prepare teachers for what lies ahead?</a:t>
            </a:r>
          </a:p>
        </p:txBody>
      </p:sp>
    </p:spTree>
    <p:extLst>
      <p:ext uri="{BB962C8B-B14F-4D97-AF65-F5344CB8AC3E}">
        <p14:creationId xmlns:p14="http://schemas.microsoft.com/office/powerpoint/2010/main" val="193928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D15D870-D66F-440F-84BF-2A7311C11F7A}"/>
              </a:ext>
            </a:extLst>
          </p:cNvPr>
          <p:cNvSpPr>
            <a:spLocks noGrp="1"/>
          </p:cNvSpPr>
          <p:nvPr>
            <p:ph type="title"/>
          </p:nvPr>
        </p:nvSpPr>
        <p:spPr/>
        <p:txBody>
          <a:bodyPr/>
          <a:lstStyle/>
          <a:p>
            <a:r>
              <a:rPr lang="en-US" dirty="0"/>
              <a:t>Continuity of Learning</a:t>
            </a:r>
          </a:p>
        </p:txBody>
      </p:sp>
      <p:sp>
        <p:nvSpPr>
          <p:cNvPr id="16" name="Text Placeholder 15">
            <a:extLst>
              <a:ext uri="{FF2B5EF4-FFF2-40B4-BE49-F238E27FC236}">
                <a16:creationId xmlns:a16="http://schemas.microsoft.com/office/drawing/2014/main" id="{F53E7466-6161-4AEB-9442-C342914926D9}"/>
              </a:ext>
            </a:extLst>
          </p:cNvPr>
          <p:cNvSpPr>
            <a:spLocks noGrp="1"/>
          </p:cNvSpPr>
          <p:nvPr>
            <p:ph type="body" sz="quarter" idx="15"/>
          </p:nvPr>
        </p:nvSpPr>
        <p:spPr/>
        <p:txBody>
          <a:bodyPr/>
          <a:lstStyle/>
          <a:p>
            <a:r>
              <a:rPr lang="en-US" dirty="0"/>
              <a:t>The U.S. Office of Special Education Programs (OSEP) has a </a:t>
            </a:r>
            <a:r>
              <a:rPr lang="en-US" dirty="0">
                <a:hlinkClick r:id="rId2"/>
              </a:rPr>
              <a:t>website</a:t>
            </a:r>
            <a:r>
              <a:rPr lang="en-US" dirty="0"/>
              <a:t> with resources to address continuity of learning during COVID-19.</a:t>
            </a:r>
          </a:p>
        </p:txBody>
      </p:sp>
      <p:sp>
        <p:nvSpPr>
          <p:cNvPr id="17" name="Content Placeholder 16">
            <a:extLst>
              <a:ext uri="{FF2B5EF4-FFF2-40B4-BE49-F238E27FC236}">
                <a16:creationId xmlns:a16="http://schemas.microsoft.com/office/drawing/2014/main" id="{D346D3F2-F9BC-4197-A5FD-E8E01FE05350}"/>
              </a:ext>
            </a:extLst>
          </p:cNvPr>
          <p:cNvSpPr>
            <a:spLocks noGrp="1"/>
          </p:cNvSpPr>
          <p:nvPr>
            <p:ph sz="quarter" idx="17"/>
          </p:nvPr>
        </p:nvSpPr>
        <p:spPr/>
        <p:txBody>
          <a:bodyPr>
            <a:normAutofit fontScale="92500" lnSpcReduction="10000"/>
          </a:bodyPr>
          <a:lstStyle/>
          <a:p>
            <a:r>
              <a:rPr lang="en-US" dirty="0"/>
              <a:t>Topical issue briefs</a:t>
            </a:r>
          </a:p>
          <a:p>
            <a:pPr lvl="1"/>
            <a:r>
              <a:rPr lang="en-US" dirty="0"/>
              <a:t>Parents and families</a:t>
            </a:r>
          </a:p>
          <a:p>
            <a:pPr lvl="1"/>
            <a:r>
              <a:rPr lang="en-US" dirty="0"/>
              <a:t>Teachers </a:t>
            </a:r>
          </a:p>
          <a:p>
            <a:pPr lvl="1"/>
            <a:r>
              <a:rPr lang="en-US" dirty="0"/>
              <a:t>Related service providers</a:t>
            </a:r>
          </a:p>
          <a:p>
            <a:r>
              <a:rPr lang="en-US" dirty="0"/>
              <a:t>Webinars</a:t>
            </a:r>
          </a:p>
          <a:p>
            <a:r>
              <a:rPr lang="en-US" dirty="0"/>
              <a:t>Resource database</a:t>
            </a:r>
          </a:p>
        </p:txBody>
      </p:sp>
      <p:pic>
        <p:nvPicPr>
          <p:cNvPr id="22" name="Picture 21" descr="Screenshot of the U.S. Office of Special Education Programs website for continuity of learning during COVID-19.">
            <a:extLst>
              <a:ext uri="{FF2B5EF4-FFF2-40B4-BE49-F238E27FC236}">
                <a16:creationId xmlns:a16="http://schemas.microsoft.com/office/drawing/2014/main" id="{7DC785D9-7084-46F3-B2FC-13C6682C8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433" y="2744397"/>
            <a:ext cx="5797848" cy="2832246"/>
          </a:xfrm>
          <a:prstGeom prst="rect">
            <a:avLst/>
          </a:prstGeom>
          <a:ln w="60325">
            <a:solidFill>
              <a:schemeClr val="tx1"/>
            </a:solidFill>
          </a:ln>
        </p:spPr>
      </p:pic>
      <p:sp>
        <p:nvSpPr>
          <p:cNvPr id="5" name="Slide Number Placeholder 4">
            <a:extLst>
              <a:ext uri="{FF2B5EF4-FFF2-40B4-BE49-F238E27FC236}">
                <a16:creationId xmlns:a16="http://schemas.microsoft.com/office/drawing/2014/main" id="{C64C51AE-9613-4751-8A5F-743C9A0A7231}"/>
              </a:ext>
            </a:extLst>
          </p:cNvPr>
          <p:cNvSpPr>
            <a:spLocks noGrp="1"/>
          </p:cNvSpPr>
          <p:nvPr>
            <p:ph type="sldNum" sz="quarter" idx="12"/>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389902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5B2974-5166-47F6-8A31-64489231ABC8}"/>
              </a:ext>
            </a:extLst>
          </p:cNvPr>
          <p:cNvSpPr>
            <a:spLocks noGrp="1"/>
          </p:cNvSpPr>
          <p:nvPr>
            <p:ph type="title"/>
          </p:nvPr>
        </p:nvSpPr>
        <p:spPr/>
        <p:txBody>
          <a:bodyPr/>
          <a:lstStyle/>
          <a:p>
            <a:r>
              <a:rPr lang="en-US" dirty="0"/>
              <a:t>Shifts in Teaching and Learning</a:t>
            </a:r>
          </a:p>
        </p:txBody>
      </p:sp>
      <p:sp>
        <p:nvSpPr>
          <p:cNvPr id="6" name="Slide Number Placeholder 5">
            <a:extLst>
              <a:ext uri="{FF2B5EF4-FFF2-40B4-BE49-F238E27FC236}">
                <a16:creationId xmlns:a16="http://schemas.microsoft.com/office/drawing/2014/main" id="{54B8C743-76EB-44E3-85A4-65856E5228A4}"/>
              </a:ext>
            </a:extLst>
          </p:cNvPr>
          <p:cNvSpPr>
            <a:spLocks noGrp="1"/>
          </p:cNvSpPr>
          <p:nvPr>
            <p:ph type="sldNum" sz="quarter" idx="14"/>
          </p:nvPr>
        </p:nvSpPr>
        <p:spPr/>
        <p:txBody>
          <a:bodyPr/>
          <a:lstStyle/>
          <a:p>
            <a:fld id="{99A20822-4A49-4D36-86E3-300BA48D3F00}" type="slidenum">
              <a:rPr lang="en-US" smtClean="0"/>
              <a:pPr/>
              <a:t>8</a:t>
            </a:fld>
            <a:endParaRPr lang="en-US"/>
          </a:p>
        </p:txBody>
      </p:sp>
      <p:graphicFrame>
        <p:nvGraphicFramePr>
          <p:cNvPr id="12" name="Diagram 11" descr="Current needs in teaching and learning are shifting from infrastructure-level access issues (e.g., internet access) to student-level access issues (e.g., how we support students' academic, social, emotional, and behavioral needs in a virtual setting).">
            <a:extLst>
              <a:ext uri="{FF2B5EF4-FFF2-40B4-BE49-F238E27FC236}">
                <a16:creationId xmlns:a16="http://schemas.microsoft.com/office/drawing/2014/main" id="{858FD4EF-7978-46D3-A5C0-D00DAE7424AF}"/>
              </a:ext>
            </a:extLst>
          </p:cNvPr>
          <p:cNvGraphicFramePr/>
          <p:nvPr>
            <p:extLst>
              <p:ext uri="{D42A27DB-BD31-4B8C-83A1-F6EECF244321}">
                <p14:modId xmlns:p14="http://schemas.microsoft.com/office/powerpoint/2010/main" val="2644013887"/>
              </p:ext>
            </p:extLst>
          </p:nvPr>
        </p:nvGraphicFramePr>
        <p:xfrm>
          <a:off x="760164" y="1127290"/>
          <a:ext cx="10829581" cy="4348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4075F529-5CE3-4D6D-BB99-E93F388D2D60}"/>
              </a:ext>
            </a:extLst>
          </p:cNvPr>
          <p:cNvSpPr>
            <a:spLocks noGrp="1"/>
          </p:cNvSpPr>
          <p:nvPr>
            <p:ph type="body" sz="quarter" idx="13"/>
          </p:nvPr>
        </p:nvSpPr>
        <p:spPr/>
        <p:txBody>
          <a:bodyPr/>
          <a:lstStyle/>
          <a:p>
            <a:r>
              <a:rPr lang="en-US" dirty="0"/>
              <a:t>Source: U.S. Department of Education Office of Special Education Programs, 2020.</a:t>
            </a:r>
          </a:p>
        </p:txBody>
      </p:sp>
    </p:spTree>
    <p:extLst>
      <p:ext uri="{BB962C8B-B14F-4D97-AF65-F5344CB8AC3E}">
        <p14:creationId xmlns:p14="http://schemas.microsoft.com/office/powerpoint/2010/main" val="80291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923469-C84A-45C4-9243-E9277DFE10A5}"/>
              </a:ext>
            </a:extLst>
          </p:cNvPr>
          <p:cNvSpPr>
            <a:spLocks noGrp="1"/>
          </p:cNvSpPr>
          <p:nvPr>
            <p:ph type="title"/>
          </p:nvPr>
        </p:nvSpPr>
        <p:spPr/>
        <p:txBody>
          <a:bodyPr anchor="ctr">
            <a:normAutofit/>
          </a:bodyPr>
          <a:lstStyle/>
          <a:p>
            <a:r>
              <a:rPr lang="en-US" dirty="0"/>
              <a:t>Shifts in Intensive Intervention Delivery</a:t>
            </a:r>
          </a:p>
        </p:txBody>
      </p:sp>
      <p:sp>
        <p:nvSpPr>
          <p:cNvPr id="6" name="Content Placeholder 5">
            <a:extLst>
              <a:ext uri="{FF2B5EF4-FFF2-40B4-BE49-F238E27FC236}">
                <a16:creationId xmlns:a16="http://schemas.microsoft.com/office/drawing/2014/main" id="{A70BA83A-DD57-4B8D-9098-A7904F6A7317}"/>
              </a:ext>
            </a:extLst>
          </p:cNvPr>
          <p:cNvSpPr>
            <a:spLocks noGrp="1"/>
          </p:cNvSpPr>
          <p:nvPr>
            <p:ph sz="half" idx="1"/>
          </p:nvPr>
        </p:nvSpPr>
        <p:spPr>
          <a:xfrm>
            <a:off x="5161158" y="1418255"/>
            <a:ext cx="6087064" cy="4195223"/>
          </a:xfrm>
        </p:spPr>
        <p:txBody>
          <a:bodyPr>
            <a:normAutofit fontScale="92500" lnSpcReduction="10000"/>
          </a:bodyPr>
          <a:lstStyle/>
          <a:p>
            <a:pPr marL="0" indent="0">
              <a:buNone/>
            </a:pPr>
            <a:r>
              <a:rPr lang="en-US" b="1" dirty="0"/>
              <a:t>Shifts in the Virtual Setting:</a:t>
            </a:r>
          </a:p>
          <a:p>
            <a:r>
              <a:rPr lang="en-US" dirty="0"/>
              <a:t>Delivering Tier 2 with fidelity</a:t>
            </a:r>
          </a:p>
          <a:p>
            <a:r>
              <a:rPr lang="en-US" dirty="0"/>
              <a:t>Implementing progress monitoring procedures</a:t>
            </a:r>
          </a:p>
          <a:p>
            <a:r>
              <a:rPr lang="en-US" dirty="0"/>
              <a:t>Individualizing and intensifying interventions </a:t>
            </a:r>
          </a:p>
          <a:p>
            <a:r>
              <a:rPr lang="en-US" dirty="0"/>
              <a:t>Blending academic and behavioral supports </a:t>
            </a:r>
          </a:p>
          <a:p>
            <a:r>
              <a:rPr lang="en-US" dirty="0"/>
              <a:t>Collecting and using data</a:t>
            </a:r>
          </a:p>
          <a:p>
            <a:endParaRPr lang="en-US" dirty="0"/>
          </a:p>
          <a:p>
            <a:endParaRPr lang="en-US" dirty="0"/>
          </a:p>
        </p:txBody>
      </p:sp>
      <p:pic>
        <p:nvPicPr>
          <p:cNvPr id="5" name="Picture 4" descr="National Center on Intensive Intervention's data-based individualization process graphic ">
            <a:extLst>
              <a:ext uri="{FF2B5EF4-FFF2-40B4-BE49-F238E27FC236}">
                <a16:creationId xmlns:a16="http://schemas.microsoft.com/office/drawing/2014/main" id="{0D0426FC-F404-40CE-A5A0-D7721E963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28" y="1280160"/>
            <a:ext cx="2597312" cy="4578314"/>
          </a:xfrm>
          <a:prstGeom prst="rect">
            <a:avLst/>
          </a:prstGeom>
        </p:spPr>
      </p:pic>
      <p:sp>
        <p:nvSpPr>
          <p:cNvPr id="13" name="Arrow: Right 12">
            <a:extLst>
              <a:ext uri="{FF2B5EF4-FFF2-40B4-BE49-F238E27FC236}">
                <a16:creationId xmlns:a16="http://schemas.microsoft.com/office/drawing/2014/main" id="{B791D61A-FE9B-4CD0-BDC4-2F705B4ABCD5}"/>
              </a:ext>
              <a:ext uri="{C183D7F6-B498-43B3-948B-1728B52AA6E4}">
                <adec:decorative xmlns:adec="http://schemas.microsoft.com/office/drawing/2017/decorative" val="1"/>
              </a:ext>
            </a:extLst>
          </p:cNvPr>
          <p:cNvSpPr/>
          <p:nvPr/>
        </p:nvSpPr>
        <p:spPr>
          <a:xfrm>
            <a:off x="3800268" y="3245137"/>
            <a:ext cx="892366" cy="594911"/>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Slide Number Placeholder 6">
            <a:extLst>
              <a:ext uri="{FF2B5EF4-FFF2-40B4-BE49-F238E27FC236}">
                <a16:creationId xmlns:a16="http://schemas.microsoft.com/office/drawing/2014/main" id="{00CFBC99-F5DB-4F58-9EFE-A9F631AFC09B}"/>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9</a:t>
            </a:fld>
            <a:endParaRPr lang="en-US"/>
          </a:p>
        </p:txBody>
      </p:sp>
    </p:spTree>
    <p:extLst>
      <p:ext uri="{BB962C8B-B14F-4D97-AF65-F5344CB8AC3E}">
        <p14:creationId xmlns:p14="http://schemas.microsoft.com/office/powerpoint/2010/main" val="2661956706"/>
      </p:ext>
    </p:extLst>
  </p:cSld>
  <p:clrMapOvr>
    <a:masterClrMapping/>
  </p:clrMapOvr>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6.xml><?xml version="1.0" encoding="utf-8"?>
<a:theme xmlns:a="http://schemas.openxmlformats.org/drawingml/2006/main" name="1_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09AAF93E4A314289016A756E8EB084" ma:contentTypeVersion="13" ma:contentTypeDescription="Create a new document." ma:contentTypeScope="" ma:versionID="de78bb7d992b6ff573e2cd0f9ecf913b">
  <xsd:schema xmlns:xsd="http://www.w3.org/2001/XMLSchema" xmlns:xs="http://www.w3.org/2001/XMLSchema" xmlns:p="http://schemas.microsoft.com/office/2006/metadata/properties" xmlns:ns3="f0b304f0-ad02-4eac-8283-70efed731fef" xmlns:ns4="3c5c60b2-3caa-4e72-965a-8b00581bbc6e" targetNamespace="http://schemas.microsoft.com/office/2006/metadata/properties" ma:root="true" ma:fieldsID="88524c6ad5e52dc97cadcf7d823351a4" ns3:_="" ns4:_="">
    <xsd:import namespace="f0b304f0-ad02-4eac-8283-70efed731fef"/>
    <xsd:import namespace="3c5c60b2-3caa-4e72-965a-8b00581bbc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304f0-ad02-4eac-8283-70efed731f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c60b2-3caa-4e72-965a-8b00581bbc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8DE03-1B1E-4BB3-BFB8-1FE8E8D90566}">
  <ds:schemaRefs>
    <ds:schemaRef ds:uri="http://schemas.microsoft.com/office/2006/documentManagement/types"/>
    <ds:schemaRef ds:uri="f0b304f0-ad02-4eac-8283-70efed731fef"/>
    <ds:schemaRef ds:uri="http://purl.org/dc/elements/1.1/"/>
    <ds:schemaRef ds:uri="http://schemas.microsoft.com/office/2006/metadata/properties"/>
    <ds:schemaRef ds:uri="3c5c60b2-3caa-4e72-965a-8b00581bbc6e"/>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68EBF2A3-961D-42D2-8179-628754B94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304f0-ad02-4eac-8283-70efed731fef"/>
    <ds:schemaRef ds:uri="3c5c60b2-3caa-4e72-965a-8b00581bb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1739</TotalTime>
  <Words>1872</Words>
  <Application>Microsoft Office PowerPoint</Application>
  <PresentationFormat>Widescreen</PresentationFormat>
  <Paragraphs>312</Paragraphs>
  <Slides>42</Slides>
  <Notes>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42</vt:i4>
      </vt:variant>
    </vt:vector>
  </HeadingPairs>
  <TitlesOfParts>
    <vt:vector size="57" baseType="lpstr">
      <vt:lpstr>Arial</vt:lpstr>
      <vt:lpstr>Arial Narrow</vt:lpstr>
      <vt:lpstr>Calibri</vt:lpstr>
      <vt:lpstr>Courier New</vt:lpstr>
      <vt:lpstr>Franklin Gothic Book</vt:lpstr>
      <vt:lpstr>Franklin Gothic Demi</vt:lpstr>
      <vt:lpstr>FranklinGothic</vt:lpstr>
      <vt:lpstr>ITC Franklin Gothic Std Bk Cd</vt:lpstr>
      <vt:lpstr>Wingdings</vt:lpstr>
      <vt:lpstr>Divider Master</vt:lpstr>
      <vt:lpstr>Basic</vt:lpstr>
      <vt:lpstr>Contact</vt:lpstr>
      <vt:lpstr>Org Chart</vt:lpstr>
      <vt:lpstr>2018 NCII PPT</vt:lpstr>
      <vt:lpstr>1_2018 NCII PPT</vt:lpstr>
      <vt:lpstr>Preparing Teachers to Deliver Intervention in Virtual Settings</vt:lpstr>
      <vt:lpstr>Webinar Format &amp; Questions </vt:lpstr>
      <vt:lpstr>Faculty Professional Learning Series</vt:lpstr>
      <vt:lpstr>Agenda</vt:lpstr>
      <vt:lpstr>Audience Poll</vt:lpstr>
      <vt:lpstr>Teacher Expectations</vt:lpstr>
      <vt:lpstr>Continuity of Learning</vt:lpstr>
      <vt:lpstr>Shifts in Teaching and Learning</vt:lpstr>
      <vt:lpstr>Shifts in Intensive Intervention Delivery</vt:lpstr>
      <vt:lpstr>Strategy #1</vt:lpstr>
      <vt:lpstr>Explicit Instruction Is…</vt:lpstr>
      <vt:lpstr>Example: Lesson Opening</vt:lpstr>
      <vt:lpstr>Example: Delivery of Instruction</vt:lpstr>
      <vt:lpstr>Example: Lesson Conclusion</vt:lpstr>
      <vt:lpstr>Example: Behavior</vt:lpstr>
      <vt:lpstr>Sample Lessons</vt:lpstr>
      <vt:lpstr>Intensive Intervention Course Content</vt:lpstr>
      <vt:lpstr>Strategy #2</vt:lpstr>
      <vt:lpstr>Instructional Modalities</vt:lpstr>
      <vt:lpstr>Blended Supports for Intensive Intervention</vt:lpstr>
      <vt:lpstr>Planning Considerations</vt:lpstr>
      <vt:lpstr>Strategy #3</vt:lpstr>
      <vt:lpstr>Virtual Progress Monitoring</vt:lpstr>
      <vt:lpstr>Tools Chart Updates</vt:lpstr>
      <vt:lpstr>Strategy #4</vt:lpstr>
      <vt:lpstr>Video As a Teaching and Reflection Tool</vt:lpstr>
      <vt:lpstr>NEW! Virtual Lesson Implementation</vt:lpstr>
      <vt:lpstr>Strategy #5</vt:lpstr>
      <vt:lpstr>Virtual Collaborators</vt:lpstr>
      <vt:lpstr>NEW! Parent Video Examples</vt:lpstr>
      <vt:lpstr>NEW! Parent Tip Sheets</vt:lpstr>
      <vt:lpstr>IEP Meeting Resources</vt:lpstr>
      <vt:lpstr>Questions?</vt:lpstr>
      <vt:lpstr>Final Considerations</vt:lpstr>
      <vt:lpstr>NCII Community of Practice (CoP)</vt:lpstr>
      <vt:lpstr>CoP Final (Draft!) Product Example #1</vt:lpstr>
      <vt:lpstr>CoP Final (Draft!) Product Example #2</vt:lpstr>
      <vt:lpstr>CoP Final (Draft!) Product Example #3</vt:lpstr>
      <vt:lpstr>Upcoming Webinars</vt:lpstr>
      <vt:lpstr>Questions or COmments</vt:lpstr>
      <vt:lpstr>References</vt:lpstr>
      <vt:lpstr>NCII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Teachers to Deliver Intervention in Virtual Settings</dc:title>
  <dc:creator>Hayes, Lindsey</dc:creator>
  <cp:lastModifiedBy>Laible, Elizabeth</cp:lastModifiedBy>
  <cp:revision>39</cp:revision>
  <dcterms:created xsi:type="dcterms:W3CDTF">2020-06-29T10:33:53Z</dcterms:created>
  <dcterms:modified xsi:type="dcterms:W3CDTF">2020-06-30T20:16:10Z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0x0101002E09AAF93E4A314289016A756E8EB084</vt:lpwstr>
  </property>
</Properties>
</file>