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2.xml" ContentType="application/vnd.openxmlformats-officedocument.theme+xml"/>
  <Override PartName="/ppt/slideLayouts/slideLayout63.xml" ContentType="application/vnd.openxmlformats-officedocument.presentationml.slideLayout+xml"/>
  <Override PartName="/ppt/theme/theme1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4.xml" ContentType="application/vnd.openxmlformats-officedocument.theme+xml"/>
  <Override PartName="/ppt/slideLayouts/slideLayout69.xml" ContentType="application/vnd.openxmlformats-officedocument.presentationml.slideLayout+xml"/>
  <Override PartName="/ppt/theme/theme15.xml" ContentType="application/vnd.openxmlformats-officedocument.theme+xml"/>
  <Override PartName="/ppt/slideLayouts/slideLayout70.xml" ContentType="application/vnd.openxmlformats-officedocument.presentationml.slideLayout+xml"/>
  <Override PartName="/ppt/theme/theme16.xml" ContentType="application/vnd.openxmlformats-officedocument.theme+xml"/>
  <Override PartName="/ppt/slideLayouts/slideLayout71.xml" ContentType="application/vnd.openxmlformats-officedocument.presentationml.slideLayout+xml"/>
  <Override PartName="/ppt/theme/theme1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8.xml" ContentType="application/vnd.openxmlformats-officedocument.theme+xml"/>
  <Override PartName="/ppt/slideLayouts/slideLayout78.xml" ContentType="application/vnd.openxmlformats-officedocument.presentationml.slideLayout+xml"/>
  <Override PartName="/ppt/theme/theme1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4292" r:id="rId5"/>
    <p:sldMasterId id="2147484321" r:id="rId6"/>
    <p:sldMasterId id="2147483674" r:id="rId7"/>
    <p:sldMasterId id="2147484042" r:id="rId8"/>
    <p:sldMasterId id="2147484319" r:id="rId9"/>
    <p:sldMasterId id="2147484324" r:id="rId10"/>
    <p:sldMasterId id="2147484330" r:id="rId11"/>
    <p:sldMasterId id="2147484332" r:id="rId12"/>
    <p:sldMasterId id="2147484339" r:id="rId13"/>
    <p:sldMasterId id="2147484352" r:id="rId14"/>
    <p:sldMasterId id="2147484365" r:id="rId15"/>
    <p:sldMasterId id="2147484367" r:id="rId16"/>
    <p:sldMasterId id="2147484382" r:id="rId17"/>
    <p:sldMasterId id="2147484384" r:id="rId18"/>
    <p:sldMasterId id="2147484390" r:id="rId19"/>
    <p:sldMasterId id="2147484392" r:id="rId20"/>
    <p:sldMasterId id="2147484394" r:id="rId21"/>
    <p:sldMasterId id="2147484396" r:id="rId22"/>
    <p:sldMasterId id="2147484403" r:id="rId23"/>
    <p:sldMasterId id="2147484405" r:id="rId24"/>
    <p:sldMasterId id="2147484413" r:id="rId25"/>
    <p:sldMasterId id="2147484424" r:id="rId26"/>
  </p:sldMasterIdLst>
  <p:notesMasterIdLst>
    <p:notesMasterId r:id="rId82"/>
  </p:notesMasterIdLst>
  <p:handoutMasterIdLst>
    <p:handoutMasterId r:id="rId83"/>
  </p:handoutMasterIdLst>
  <p:sldIdLst>
    <p:sldId id="330" r:id="rId27"/>
    <p:sldId id="433" r:id="rId28"/>
    <p:sldId id="563" r:id="rId29"/>
    <p:sldId id="419" r:id="rId30"/>
    <p:sldId id="420" r:id="rId31"/>
    <p:sldId id="576" r:id="rId32"/>
    <p:sldId id="422" r:id="rId33"/>
    <p:sldId id="423" r:id="rId34"/>
    <p:sldId id="424" r:id="rId35"/>
    <p:sldId id="525" r:id="rId36"/>
    <p:sldId id="426" r:id="rId37"/>
    <p:sldId id="427" r:id="rId38"/>
    <p:sldId id="577" r:id="rId39"/>
    <p:sldId id="429" r:id="rId40"/>
    <p:sldId id="527" r:id="rId41"/>
    <p:sldId id="404" r:id="rId42"/>
    <p:sldId id="538" r:id="rId43"/>
    <p:sldId id="537" r:id="rId44"/>
    <p:sldId id="545" r:id="rId45"/>
    <p:sldId id="542" r:id="rId46"/>
    <p:sldId id="546" r:id="rId47"/>
    <p:sldId id="557" r:id="rId48"/>
    <p:sldId id="556" r:id="rId49"/>
    <p:sldId id="553" r:id="rId50"/>
    <p:sldId id="578" r:id="rId51"/>
    <p:sldId id="560" r:id="rId52"/>
    <p:sldId id="558" r:id="rId53"/>
    <p:sldId id="579" r:id="rId54"/>
    <p:sldId id="543" r:id="rId55"/>
    <p:sldId id="551" r:id="rId56"/>
    <p:sldId id="580" r:id="rId57"/>
    <p:sldId id="583" r:id="rId58"/>
    <p:sldId id="582" r:id="rId59"/>
    <p:sldId id="550" r:id="rId60"/>
    <p:sldId id="554" r:id="rId61"/>
    <p:sldId id="581" r:id="rId62"/>
    <p:sldId id="561" r:id="rId63"/>
    <p:sldId id="571" r:id="rId64"/>
    <p:sldId id="574" r:id="rId65"/>
    <p:sldId id="562" r:id="rId66"/>
    <p:sldId id="564" r:id="rId67"/>
    <p:sldId id="568" r:id="rId68"/>
    <p:sldId id="569" r:id="rId69"/>
    <p:sldId id="573" r:id="rId70"/>
    <p:sldId id="565" r:id="rId71"/>
    <p:sldId id="566" r:id="rId72"/>
    <p:sldId id="496" r:id="rId73"/>
    <p:sldId id="516" r:id="rId74"/>
    <p:sldId id="533" r:id="rId75"/>
    <p:sldId id="535" r:id="rId76"/>
    <p:sldId id="430" r:id="rId77"/>
    <p:sldId id="431" r:id="rId78"/>
    <p:sldId id="584" r:id="rId79"/>
    <p:sldId id="493" r:id="rId80"/>
    <p:sldId id="412" r:id="rId81"/>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chle, Laura" initials="LBK" lastIdx="89" clrIdx="0"/>
  <p:cmAuthor id="1" name="Arden, Sarah" initials="SVA" lastIdx="30" clrIdx="1"/>
  <p:cmAuthor id="2" name="Peterson, Amy" initials="PA" lastIdx="23" clrIdx="2"/>
  <p:cmAuthor id="3" name="Chan, Gail" initials="CG" lastIdx="10" clrIdx="3"/>
  <p:cmAuthor id="4" name="Jackson, Stephanie" initials="JS" lastIdx="3" clrIdx="4"/>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7" autoAdjust="0"/>
    <p:restoredTop sz="79632" autoAdjust="0"/>
  </p:normalViewPr>
  <p:slideViewPr>
    <p:cSldViewPr snapToGrid="0">
      <p:cViewPr varScale="1">
        <p:scale>
          <a:sx n="71" d="100"/>
          <a:sy n="71" d="100"/>
        </p:scale>
        <p:origin x="1978" y="43"/>
      </p:cViewPr>
      <p:guideLst>
        <p:guide orient="horz"/>
        <p:guide/>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100" d="100"/>
        <a:sy n="100" d="100"/>
      </p:scale>
      <p:origin x="0" y="5208"/>
    </p:cViewPr>
  </p:sorterViewPr>
  <p:notesViewPr>
    <p:cSldViewPr snapToGrid="0">
      <p:cViewPr varScale="1">
        <p:scale>
          <a:sx n="84" d="100"/>
          <a:sy n="84" d="100"/>
        </p:scale>
        <p:origin x="-3774"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13.xml"/><Relationship Id="rId21" Type="http://schemas.openxmlformats.org/officeDocument/2006/relationships/slideMaster" Target="slideMasters/slideMaster17.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commentAuthors" Target="commentAuthors.xml"/><Relationship Id="rId7" Type="http://schemas.openxmlformats.org/officeDocument/2006/relationships/slideMaster" Target="slideMasters/slideMaster3.xml"/><Relationship Id="rId71" Type="http://schemas.openxmlformats.org/officeDocument/2006/relationships/slide" Target="slides/slide45.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3.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35.xml"/><Relationship Id="rId82" Type="http://schemas.openxmlformats.org/officeDocument/2006/relationships/notesMaster" Target="notesMasters/notesMaster1.xml"/><Relationship Id="rId19" Type="http://schemas.openxmlformats.org/officeDocument/2006/relationships/slideMaster" Target="slideMasters/slideMaster1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4.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16.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6.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20A60-B5F3-4563-9AD3-0ADAA349D9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6DBFB98-62B7-4090-AF6D-711D24F0A19E}">
      <dgm:prSet phldrT="[Text]" custT="1"/>
      <dgm:spPr/>
      <dgm:t>
        <a:bodyPr/>
        <a:lstStyle/>
        <a:p>
          <a:r>
            <a:rPr lang="en-US" sz="2400" b="1" dirty="0" smtClean="0"/>
            <a:t>Core Team Members</a:t>
          </a:r>
          <a:endParaRPr lang="en-US" sz="2400" b="1" dirty="0"/>
        </a:p>
      </dgm:t>
    </dgm:pt>
    <dgm:pt modelId="{2E2F3B67-B15B-4EC0-A776-FD5222A26AB4}" type="parTrans" cxnId="{C281CB50-CB43-47C8-B2DC-7DA672E6FD96}">
      <dgm:prSet/>
      <dgm:spPr/>
      <dgm:t>
        <a:bodyPr/>
        <a:lstStyle/>
        <a:p>
          <a:endParaRPr lang="en-US"/>
        </a:p>
      </dgm:t>
    </dgm:pt>
    <dgm:pt modelId="{4CDB530B-B5CD-4DE4-818A-43795706AF2F}" type="sibTrans" cxnId="{C281CB50-CB43-47C8-B2DC-7DA672E6FD96}">
      <dgm:prSet/>
      <dgm:spPr/>
      <dgm:t>
        <a:bodyPr/>
        <a:lstStyle/>
        <a:p>
          <a:endParaRPr lang="en-US"/>
        </a:p>
      </dgm:t>
    </dgm:pt>
    <dgm:pt modelId="{41461AE0-99D1-4C98-A55B-2D88CE000781}">
      <dgm:prSet phldrT="[Text]"/>
      <dgm:spPr/>
      <dgm:t>
        <a:bodyPr/>
        <a:lstStyle/>
        <a:p>
          <a:r>
            <a:rPr lang="en-US" dirty="0" smtClean="0"/>
            <a:t>Intervention provider</a:t>
          </a:r>
          <a:endParaRPr lang="en-US" dirty="0"/>
        </a:p>
      </dgm:t>
    </dgm:pt>
    <dgm:pt modelId="{3A6920B8-7BFA-409A-89F9-231B8557FC5B}" type="parTrans" cxnId="{67FFC159-D7E3-40A0-818C-ADCBBDEEF225}">
      <dgm:prSet/>
      <dgm:spPr/>
      <dgm:t>
        <a:bodyPr/>
        <a:lstStyle/>
        <a:p>
          <a:endParaRPr lang="en-US"/>
        </a:p>
      </dgm:t>
    </dgm:pt>
    <dgm:pt modelId="{D724909A-B002-4455-B3CF-3AB3163E1C91}" type="sibTrans" cxnId="{67FFC159-D7E3-40A0-818C-ADCBBDEEF225}">
      <dgm:prSet/>
      <dgm:spPr/>
      <dgm:t>
        <a:bodyPr/>
        <a:lstStyle/>
        <a:p>
          <a:endParaRPr lang="en-US"/>
        </a:p>
      </dgm:t>
    </dgm:pt>
    <dgm:pt modelId="{73671295-1BA7-4772-9BE9-1C3E950D72CD}">
      <dgm:prSet phldrT="[Text]"/>
      <dgm:spPr/>
      <dgm:t>
        <a:bodyPr/>
        <a:lstStyle/>
        <a:p>
          <a:r>
            <a:rPr lang="en-US" dirty="0" smtClean="0"/>
            <a:t>Administrator</a:t>
          </a:r>
          <a:endParaRPr lang="en-US" dirty="0"/>
        </a:p>
      </dgm:t>
    </dgm:pt>
    <dgm:pt modelId="{1D4B9527-59EE-4F21-B052-32ACB9587CB7}" type="parTrans" cxnId="{32C510E5-C595-4922-9D9A-04DBAF584B9F}">
      <dgm:prSet/>
      <dgm:spPr/>
      <dgm:t>
        <a:bodyPr/>
        <a:lstStyle/>
        <a:p>
          <a:endParaRPr lang="en-US"/>
        </a:p>
      </dgm:t>
    </dgm:pt>
    <dgm:pt modelId="{1DA4E8C3-E550-4BC8-B239-29114801DD8D}" type="sibTrans" cxnId="{32C510E5-C595-4922-9D9A-04DBAF584B9F}">
      <dgm:prSet/>
      <dgm:spPr/>
      <dgm:t>
        <a:bodyPr/>
        <a:lstStyle/>
        <a:p>
          <a:endParaRPr lang="en-US"/>
        </a:p>
      </dgm:t>
    </dgm:pt>
    <dgm:pt modelId="{35861D25-4C06-4DB9-842E-CE446D8A0AEC}">
      <dgm:prSet phldrT="[Text]" custT="1"/>
      <dgm:spPr/>
      <dgm:t>
        <a:bodyPr/>
        <a:lstStyle/>
        <a:p>
          <a:r>
            <a:rPr lang="en-US" sz="2400" b="1" dirty="0" smtClean="0"/>
            <a:t>Rotating Team Members</a:t>
          </a:r>
          <a:endParaRPr lang="en-US" sz="2400" b="1" dirty="0"/>
        </a:p>
      </dgm:t>
    </dgm:pt>
    <dgm:pt modelId="{FA62E85F-05AB-4CD2-87C2-7FBE3AEC5BEA}" type="parTrans" cxnId="{00158CA7-E5F0-466D-9EA4-823D253E6166}">
      <dgm:prSet/>
      <dgm:spPr/>
      <dgm:t>
        <a:bodyPr/>
        <a:lstStyle/>
        <a:p>
          <a:endParaRPr lang="en-US"/>
        </a:p>
      </dgm:t>
    </dgm:pt>
    <dgm:pt modelId="{09D253EE-B3A0-4670-B89E-07633EAB8CE7}" type="sibTrans" cxnId="{00158CA7-E5F0-466D-9EA4-823D253E6166}">
      <dgm:prSet/>
      <dgm:spPr/>
      <dgm:t>
        <a:bodyPr/>
        <a:lstStyle/>
        <a:p>
          <a:endParaRPr lang="en-US"/>
        </a:p>
      </dgm:t>
    </dgm:pt>
    <dgm:pt modelId="{62CE4D14-1A26-42D0-89D0-E6E8B29C8AF5}">
      <dgm:prSet phldrT="[Text]"/>
      <dgm:spPr/>
      <dgm:t>
        <a:bodyPr/>
        <a:lstStyle/>
        <a:p>
          <a:r>
            <a:rPr lang="en-US" dirty="0" smtClean="0"/>
            <a:t>Referring teacher</a:t>
          </a:r>
          <a:endParaRPr lang="en-US" dirty="0"/>
        </a:p>
      </dgm:t>
    </dgm:pt>
    <dgm:pt modelId="{D98D4EB6-3890-4C2F-AC5E-C57C5CD10391}" type="parTrans" cxnId="{720D3A51-AA58-4107-BD1A-46E2E3CB8D0E}">
      <dgm:prSet/>
      <dgm:spPr/>
      <dgm:t>
        <a:bodyPr/>
        <a:lstStyle/>
        <a:p>
          <a:endParaRPr lang="en-US"/>
        </a:p>
      </dgm:t>
    </dgm:pt>
    <dgm:pt modelId="{930B1E6F-83EE-48D3-B06B-CCCE635CB2FB}" type="sibTrans" cxnId="{720D3A51-AA58-4107-BD1A-46E2E3CB8D0E}">
      <dgm:prSet/>
      <dgm:spPr/>
      <dgm:t>
        <a:bodyPr/>
        <a:lstStyle/>
        <a:p>
          <a:endParaRPr lang="en-US"/>
        </a:p>
      </dgm:t>
    </dgm:pt>
    <dgm:pt modelId="{87D5CDC8-A78F-45BE-918E-E1D0060FEA5E}">
      <dgm:prSet phldrT="[Text]"/>
      <dgm:spPr/>
      <dgm:t>
        <a:bodyPr/>
        <a:lstStyle/>
        <a:p>
          <a:r>
            <a:rPr lang="en-US" dirty="0" smtClean="0"/>
            <a:t>School psychologist</a:t>
          </a:r>
          <a:endParaRPr lang="en-US" dirty="0"/>
        </a:p>
      </dgm:t>
    </dgm:pt>
    <dgm:pt modelId="{28D7E54C-B6BB-4928-B10B-C105C0805964}" type="parTrans" cxnId="{F94F2A07-0071-41C3-A544-216EA0BCF371}">
      <dgm:prSet/>
      <dgm:spPr/>
      <dgm:t>
        <a:bodyPr/>
        <a:lstStyle/>
        <a:p>
          <a:endParaRPr lang="en-US"/>
        </a:p>
      </dgm:t>
    </dgm:pt>
    <dgm:pt modelId="{2DB74C18-3818-4D65-8B6C-09C87B85BC5D}" type="sibTrans" cxnId="{F94F2A07-0071-41C3-A544-216EA0BCF371}">
      <dgm:prSet/>
      <dgm:spPr/>
      <dgm:t>
        <a:bodyPr/>
        <a:lstStyle/>
        <a:p>
          <a:endParaRPr lang="en-US"/>
        </a:p>
      </dgm:t>
    </dgm:pt>
    <dgm:pt modelId="{C1CA3A57-845E-407B-8776-68C03F8904E5}">
      <dgm:prSet/>
      <dgm:spPr/>
      <dgm:t>
        <a:bodyPr/>
        <a:lstStyle/>
        <a:p>
          <a:r>
            <a:rPr lang="en-US" dirty="0" smtClean="0"/>
            <a:t>Coach</a:t>
          </a:r>
          <a:endParaRPr lang="en-US" dirty="0"/>
        </a:p>
      </dgm:t>
    </dgm:pt>
    <dgm:pt modelId="{F116A8DC-DB72-444F-AFDA-2589821A1FE7}" type="parTrans" cxnId="{7ABB6863-7B98-4B34-A523-8DEF5DF80DF4}">
      <dgm:prSet/>
      <dgm:spPr/>
      <dgm:t>
        <a:bodyPr/>
        <a:lstStyle/>
        <a:p>
          <a:endParaRPr lang="en-US"/>
        </a:p>
      </dgm:t>
    </dgm:pt>
    <dgm:pt modelId="{824661E8-8559-4965-BE38-EB9DB4DA564B}" type="sibTrans" cxnId="{7ABB6863-7B98-4B34-A523-8DEF5DF80DF4}">
      <dgm:prSet/>
      <dgm:spPr/>
      <dgm:t>
        <a:bodyPr/>
        <a:lstStyle/>
        <a:p>
          <a:endParaRPr lang="en-US"/>
        </a:p>
      </dgm:t>
    </dgm:pt>
    <dgm:pt modelId="{8DCCEFB9-9886-460E-A593-15F49FE96B87}">
      <dgm:prSet/>
      <dgm:spPr/>
      <dgm:t>
        <a:bodyPr/>
        <a:lstStyle/>
        <a:p>
          <a:r>
            <a:rPr lang="en-US" dirty="0" smtClean="0"/>
            <a:t>Parent (as available and appropriate)</a:t>
          </a:r>
          <a:endParaRPr lang="en-US" dirty="0"/>
        </a:p>
      </dgm:t>
    </dgm:pt>
    <dgm:pt modelId="{1B6D1980-15AF-4D2D-AAD8-8A227E1AC568}" type="parTrans" cxnId="{88CCF57B-A496-411D-849C-B68D8E8901D1}">
      <dgm:prSet/>
      <dgm:spPr/>
      <dgm:t>
        <a:bodyPr/>
        <a:lstStyle/>
        <a:p>
          <a:endParaRPr lang="en-US"/>
        </a:p>
      </dgm:t>
    </dgm:pt>
    <dgm:pt modelId="{094AAC94-19C2-4CAD-A8AA-785E8065B092}" type="sibTrans" cxnId="{88CCF57B-A496-411D-849C-B68D8E8901D1}">
      <dgm:prSet/>
      <dgm:spPr/>
      <dgm:t>
        <a:bodyPr/>
        <a:lstStyle/>
        <a:p>
          <a:endParaRPr lang="en-US"/>
        </a:p>
      </dgm:t>
    </dgm:pt>
    <dgm:pt modelId="{77C51A15-2D91-42BC-A79B-4A59AD6F2EB3}">
      <dgm:prSet/>
      <dgm:spPr/>
      <dgm:t>
        <a:bodyPr/>
        <a:lstStyle/>
        <a:p>
          <a:r>
            <a:rPr lang="en-US" dirty="0" smtClean="0"/>
            <a:t>Student (when appropriate)</a:t>
          </a:r>
          <a:endParaRPr lang="en-US" dirty="0"/>
        </a:p>
      </dgm:t>
    </dgm:pt>
    <dgm:pt modelId="{1B686FAF-228D-430D-AAA3-E6AF3B41B2D3}" type="parTrans" cxnId="{A77DE9C7-A15D-4DA8-9FA7-17FBE11E24C2}">
      <dgm:prSet/>
      <dgm:spPr/>
      <dgm:t>
        <a:bodyPr/>
        <a:lstStyle/>
        <a:p>
          <a:endParaRPr lang="en-US"/>
        </a:p>
      </dgm:t>
    </dgm:pt>
    <dgm:pt modelId="{D78909C6-9503-4D14-B666-236AC8A6718E}" type="sibTrans" cxnId="{A77DE9C7-A15D-4DA8-9FA7-17FBE11E24C2}">
      <dgm:prSet/>
      <dgm:spPr/>
      <dgm:t>
        <a:bodyPr/>
        <a:lstStyle/>
        <a:p>
          <a:endParaRPr lang="en-US"/>
        </a:p>
      </dgm:t>
    </dgm:pt>
    <dgm:pt modelId="{BEA33FD3-2D8B-449C-B1B8-195493A65687}">
      <dgm:prSet phldrT="[Text]"/>
      <dgm:spPr/>
      <dgm:t>
        <a:bodyPr/>
        <a:lstStyle/>
        <a:p>
          <a:r>
            <a:rPr lang="en-US" dirty="0" smtClean="0"/>
            <a:t>General educator or classroom teacher</a:t>
          </a:r>
          <a:endParaRPr lang="en-US" dirty="0"/>
        </a:p>
      </dgm:t>
    </dgm:pt>
    <dgm:pt modelId="{DB3994F9-29DB-42A8-94EF-B240A0ABAE68}" type="parTrans" cxnId="{395E2DDA-7022-4806-AB17-A7E363E90686}">
      <dgm:prSet/>
      <dgm:spPr/>
      <dgm:t>
        <a:bodyPr/>
        <a:lstStyle/>
        <a:p>
          <a:endParaRPr lang="en-US"/>
        </a:p>
      </dgm:t>
    </dgm:pt>
    <dgm:pt modelId="{ADF31EB8-631B-4BC9-8BDC-21418A350655}" type="sibTrans" cxnId="{395E2DDA-7022-4806-AB17-A7E363E90686}">
      <dgm:prSet/>
      <dgm:spPr/>
      <dgm:t>
        <a:bodyPr/>
        <a:lstStyle/>
        <a:p>
          <a:endParaRPr lang="en-US"/>
        </a:p>
      </dgm:t>
    </dgm:pt>
    <dgm:pt modelId="{B00C09CA-8B1C-4D1F-91CD-14BE6EA05BCB}">
      <dgm:prSet phldrT="[Text]"/>
      <dgm:spPr/>
      <dgm:t>
        <a:bodyPr/>
        <a:lstStyle/>
        <a:p>
          <a:r>
            <a:rPr lang="en-US" dirty="0" smtClean="0"/>
            <a:t>Special educator</a:t>
          </a:r>
          <a:endParaRPr lang="en-US" dirty="0"/>
        </a:p>
      </dgm:t>
    </dgm:pt>
    <dgm:pt modelId="{1F67FFFC-9410-4CDA-8A7B-54C686365C5A}" type="parTrans" cxnId="{B17FB91B-ADFD-4111-871A-818EF3365420}">
      <dgm:prSet/>
      <dgm:spPr/>
      <dgm:t>
        <a:bodyPr/>
        <a:lstStyle/>
        <a:p>
          <a:endParaRPr lang="en-US"/>
        </a:p>
      </dgm:t>
    </dgm:pt>
    <dgm:pt modelId="{AB47A371-09EA-4815-BD49-2D20359BDA58}" type="sibTrans" cxnId="{B17FB91B-ADFD-4111-871A-818EF3365420}">
      <dgm:prSet/>
      <dgm:spPr/>
      <dgm:t>
        <a:bodyPr/>
        <a:lstStyle/>
        <a:p>
          <a:endParaRPr lang="en-US"/>
        </a:p>
      </dgm:t>
    </dgm:pt>
    <dgm:pt modelId="{4F70C760-68D3-44E6-B468-C3959786FD5E}">
      <dgm:prSet phldrT="[Text]"/>
      <dgm:spPr/>
      <dgm:t>
        <a:bodyPr/>
        <a:lstStyle/>
        <a:p>
          <a:r>
            <a:rPr lang="en-US" dirty="0" smtClean="0"/>
            <a:t>Content specialist</a:t>
          </a:r>
          <a:endParaRPr lang="en-US" dirty="0"/>
        </a:p>
      </dgm:t>
    </dgm:pt>
    <dgm:pt modelId="{75F6CAB9-3433-415C-B2F8-9F376DD67131}" type="parTrans" cxnId="{EE7EB274-7650-4303-BB14-8A96A11668EF}">
      <dgm:prSet/>
      <dgm:spPr/>
      <dgm:t>
        <a:bodyPr/>
        <a:lstStyle/>
        <a:p>
          <a:endParaRPr lang="en-US"/>
        </a:p>
      </dgm:t>
    </dgm:pt>
    <dgm:pt modelId="{6D72E5BC-409B-4FB3-8663-E11B8D177383}" type="sibTrans" cxnId="{EE7EB274-7650-4303-BB14-8A96A11668EF}">
      <dgm:prSet/>
      <dgm:spPr/>
      <dgm:t>
        <a:bodyPr/>
        <a:lstStyle/>
        <a:p>
          <a:endParaRPr lang="en-US"/>
        </a:p>
      </dgm:t>
    </dgm:pt>
    <dgm:pt modelId="{331872D5-10FB-4947-BA20-735A9EAC8B0E}">
      <dgm:prSet phldrT="[Text]"/>
      <dgm:spPr/>
      <dgm:t>
        <a:bodyPr/>
        <a:lstStyle/>
        <a:p>
          <a:r>
            <a:rPr lang="en-US" dirty="0" smtClean="0"/>
            <a:t>Behavior specialist/ social worker</a:t>
          </a:r>
          <a:endParaRPr lang="en-US" dirty="0"/>
        </a:p>
      </dgm:t>
    </dgm:pt>
    <dgm:pt modelId="{55E2F85A-406E-4EAD-BBE8-0FFA5B40901A}" type="parTrans" cxnId="{6418226D-57FA-47F8-8CFD-4523F6C9D444}">
      <dgm:prSet/>
      <dgm:spPr/>
      <dgm:t>
        <a:bodyPr/>
        <a:lstStyle/>
        <a:p>
          <a:endParaRPr lang="en-US"/>
        </a:p>
      </dgm:t>
    </dgm:pt>
    <dgm:pt modelId="{85C166AD-2FC8-4F36-BD46-543AC8AE60CD}" type="sibTrans" cxnId="{6418226D-57FA-47F8-8CFD-4523F6C9D444}">
      <dgm:prSet/>
      <dgm:spPr/>
      <dgm:t>
        <a:bodyPr/>
        <a:lstStyle/>
        <a:p>
          <a:endParaRPr lang="en-US"/>
        </a:p>
      </dgm:t>
    </dgm:pt>
    <dgm:pt modelId="{CCB4442C-1825-49AD-9684-25A0F12A5ED6}">
      <dgm:prSet/>
      <dgm:spPr/>
      <dgm:t>
        <a:bodyPr/>
        <a:lstStyle/>
        <a:p>
          <a:r>
            <a:rPr lang="en-US" dirty="0" smtClean="0"/>
            <a:t>Related service provider</a:t>
          </a:r>
          <a:endParaRPr lang="en-US" dirty="0"/>
        </a:p>
      </dgm:t>
    </dgm:pt>
    <dgm:pt modelId="{492805A5-EAF2-4D84-ABB5-34BF13CD8E96}" type="parTrans" cxnId="{5D226297-CEC7-4A9F-A118-5D27E99A09B9}">
      <dgm:prSet/>
      <dgm:spPr/>
      <dgm:t>
        <a:bodyPr/>
        <a:lstStyle/>
        <a:p>
          <a:endParaRPr lang="en-US"/>
        </a:p>
      </dgm:t>
    </dgm:pt>
    <dgm:pt modelId="{DF22D184-0AE1-4386-97E5-ED493B70443D}" type="sibTrans" cxnId="{5D226297-CEC7-4A9F-A118-5D27E99A09B9}">
      <dgm:prSet/>
      <dgm:spPr/>
      <dgm:t>
        <a:bodyPr/>
        <a:lstStyle/>
        <a:p>
          <a:endParaRPr lang="en-US"/>
        </a:p>
      </dgm:t>
    </dgm:pt>
    <dgm:pt modelId="{8BB367D5-71C9-41C3-B851-64B1FA83B609}">
      <dgm:prSet/>
      <dgm:spPr/>
      <dgm:t>
        <a:bodyPr/>
        <a:lstStyle/>
        <a:p>
          <a:r>
            <a:rPr lang="en-US" dirty="0" smtClean="0"/>
            <a:t>School nurse</a:t>
          </a:r>
          <a:endParaRPr lang="en-US" dirty="0"/>
        </a:p>
      </dgm:t>
    </dgm:pt>
    <dgm:pt modelId="{4E35D449-924F-4BA2-A339-29EDC90311FC}" type="parTrans" cxnId="{2FBCEA96-5D1B-46CF-B1F5-60DF4FBF00C6}">
      <dgm:prSet/>
      <dgm:spPr/>
      <dgm:t>
        <a:bodyPr/>
        <a:lstStyle/>
        <a:p>
          <a:endParaRPr lang="en-US"/>
        </a:p>
      </dgm:t>
    </dgm:pt>
    <dgm:pt modelId="{6E4D50C2-501B-4C6B-B0FD-62D4C6ED8C3C}" type="sibTrans" cxnId="{2FBCEA96-5D1B-46CF-B1F5-60DF4FBF00C6}">
      <dgm:prSet/>
      <dgm:spPr/>
      <dgm:t>
        <a:bodyPr/>
        <a:lstStyle/>
        <a:p>
          <a:endParaRPr lang="en-US"/>
        </a:p>
      </dgm:t>
    </dgm:pt>
    <dgm:pt modelId="{13A25ACC-AD0B-473E-8D47-B64891DF5117}" type="pres">
      <dgm:prSet presAssocID="{0CE20A60-B5F3-4563-9AD3-0ADAA349D979}" presName="Name0" presStyleCnt="0">
        <dgm:presLayoutVars>
          <dgm:dir/>
          <dgm:animLvl val="lvl"/>
          <dgm:resizeHandles val="exact"/>
        </dgm:presLayoutVars>
      </dgm:prSet>
      <dgm:spPr/>
      <dgm:t>
        <a:bodyPr/>
        <a:lstStyle/>
        <a:p>
          <a:endParaRPr lang="en-US"/>
        </a:p>
      </dgm:t>
    </dgm:pt>
    <dgm:pt modelId="{CAE5CFDB-2914-43C2-8708-5F0E33EA65C8}" type="pres">
      <dgm:prSet presAssocID="{56DBFB98-62B7-4090-AF6D-711D24F0A19E}" presName="composite" presStyleCnt="0"/>
      <dgm:spPr/>
    </dgm:pt>
    <dgm:pt modelId="{E4BDC0F7-1F49-40B1-A20C-6E7584A2C3CA}" type="pres">
      <dgm:prSet presAssocID="{56DBFB98-62B7-4090-AF6D-711D24F0A19E}" presName="parTx" presStyleLbl="alignNode1" presStyleIdx="0" presStyleCnt="2">
        <dgm:presLayoutVars>
          <dgm:chMax val="0"/>
          <dgm:chPref val="0"/>
          <dgm:bulletEnabled val="1"/>
        </dgm:presLayoutVars>
      </dgm:prSet>
      <dgm:spPr/>
      <dgm:t>
        <a:bodyPr/>
        <a:lstStyle/>
        <a:p>
          <a:endParaRPr lang="en-US"/>
        </a:p>
      </dgm:t>
    </dgm:pt>
    <dgm:pt modelId="{BF3FF05B-614D-4B8F-A58A-D2466BC5D413}" type="pres">
      <dgm:prSet presAssocID="{56DBFB98-62B7-4090-AF6D-711D24F0A19E}" presName="desTx" presStyleLbl="alignAccFollowNode1" presStyleIdx="0" presStyleCnt="2">
        <dgm:presLayoutVars>
          <dgm:bulletEnabled val="1"/>
        </dgm:presLayoutVars>
      </dgm:prSet>
      <dgm:spPr/>
      <dgm:t>
        <a:bodyPr/>
        <a:lstStyle/>
        <a:p>
          <a:endParaRPr lang="en-US"/>
        </a:p>
      </dgm:t>
    </dgm:pt>
    <dgm:pt modelId="{8C196764-EB6C-4FF8-AB90-F83F283EFF6A}" type="pres">
      <dgm:prSet presAssocID="{4CDB530B-B5CD-4DE4-818A-43795706AF2F}" presName="space" presStyleCnt="0"/>
      <dgm:spPr/>
    </dgm:pt>
    <dgm:pt modelId="{9C113888-62E8-44C9-B60A-54D04C0C0F8B}" type="pres">
      <dgm:prSet presAssocID="{35861D25-4C06-4DB9-842E-CE446D8A0AEC}" presName="composite" presStyleCnt="0"/>
      <dgm:spPr/>
    </dgm:pt>
    <dgm:pt modelId="{DA48DCDA-0EAC-4ECD-A6F4-803BF0E49945}" type="pres">
      <dgm:prSet presAssocID="{35861D25-4C06-4DB9-842E-CE446D8A0AEC}" presName="parTx" presStyleLbl="alignNode1" presStyleIdx="1" presStyleCnt="2">
        <dgm:presLayoutVars>
          <dgm:chMax val="0"/>
          <dgm:chPref val="0"/>
          <dgm:bulletEnabled val="1"/>
        </dgm:presLayoutVars>
      </dgm:prSet>
      <dgm:spPr/>
      <dgm:t>
        <a:bodyPr/>
        <a:lstStyle/>
        <a:p>
          <a:endParaRPr lang="en-US"/>
        </a:p>
      </dgm:t>
    </dgm:pt>
    <dgm:pt modelId="{8FA6C33C-CFC8-4728-B72D-11A6F06B1AAA}" type="pres">
      <dgm:prSet presAssocID="{35861D25-4C06-4DB9-842E-CE446D8A0AEC}" presName="desTx" presStyleLbl="alignAccFollowNode1" presStyleIdx="1" presStyleCnt="2">
        <dgm:presLayoutVars>
          <dgm:bulletEnabled val="1"/>
        </dgm:presLayoutVars>
      </dgm:prSet>
      <dgm:spPr/>
      <dgm:t>
        <a:bodyPr/>
        <a:lstStyle/>
        <a:p>
          <a:endParaRPr lang="en-US"/>
        </a:p>
      </dgm:t>
    </dgm:pt>
  </dgm:ptLst>
  <dgm:cxnLst>
    <dgm:cxn modelId="{8A88CEAF-5659-4148-94FF-375F823102EC}" type="presOf" srcId="{77C51A15-2D91-42BC-A79B-4A59AD6F2EB3}" destId="{8FA6C33C-CFC8-4728-B72D-11A6F06B1AAA}" srcOrd="0" destOrd="5" presId="urn:microsoft.com/office/officeart/2005/8/layout/hList1"/>
    <dgm:cxn modelId="{5E0DD6B8-FEFE-444E-9AA6-FC0D75D1C48F}" type="presOf" srcId="{56DBFB98-62B7-4090-AF6D-711D24F0A19E}" destId="{E4BDC0F7-1F49-40B1-A20C-6E7584A2C3CA}" srcOrd="0" destOrd="0" presId="urn:microsoft.com/office/officeart/2005/8/layout/hList1"/>
    <dgm:cxn modelId="{B5017BA1-0373-42C1-A870-57E6A8985B83}" type="presOf" srcId="{8BB367D5-71C9-41C3-B851-64B1FA83B609}" destId="{8FA6C33C-CFC8-4728-B72D-11A6F06B1AAA}" srcOrd="0" destOrd="7" presId="urn:microsoft.com/office/officeart/2005/8/layout/hList1"/>
    <dgm:cxn modelId="{395E2DDA-7022-4806-AB17-A7E363E90686}" srcId="{35861D25-4C06-4DB9-842E-CE446D8A0AEC}" destId="{BEA33FD3-2D8B-449C-B1B8-195493A65687}" srcOrd="3" destOrd="0" parTransId="{DB3994F9-29DB-42A8-94EF-B240A0ABAE68}" sibTransId="{ADF31EB8-631B-4BC9-8BDC-21418A350655}"/>
    <dgm:cxn modelId="{A77DE9C7-A15D-4DA8-9FA7-17FBE11E24C2}" srcId="{35861D25-4C06-4DB9-842E-CE446D8A0AEC}" destId="{77C51A15-2D91-42BC-A79B-4A59AD6F2EB3}" srcOrd="5" destOrd="0" parTransId="{1B686FAF-228D-430D-AAA3-E6AF3B41B2D3}" sibTransId="{D78909C6-9503-4D14-B666-236AC8A6718E}"/>
    <dgm:cxn modelId="{0C3257F8-3648-4E41-94AA-E8239DFF2CB4}" type="presOf" srcId="{87D5CDC8-A78F-45BE-918E-E1D0060FEA5E}" destId="{BF3FF05B-614D-4B8F-A58A-D2466BC5D413}" srcOrd="0" destOrd="2" presId="urn:microsoft.com/office/officeart/2005/8/layout/hList1"/>
    <dgm:cxn modelId="{AD6576BB-E781-4FAB-A8E3-0FF625D3BDD2}" type="presOf" srcId="{62CE4D14-1A26-42D0-89D0-E6E8B29C8AF5}" destId="{8FA6C33C-CFC8-4728-B72D-11A6F06B1AAA}" srcOrd="0" destOrd="0" presId="urn:microsoft.com/office/officeart/2005/8/layout/hList1"/>
    <dgm:cxn modelId="{6967E2C2-9BF7-4839-B108-997C411B5C85}" type="presOf" srcId="{0CE20A60-B5F3-4563-9AD3-0ADAA349D979}" destId="{13A25ACC-AD0B-473E-8D47-B64891DF5117}" srcOrd="0" destOrd="0" presId="urn:microsoft.com/office/officeart/2005/8/layout/hList1"/>
    <dgm:cxn modelId="{00158CA7-E5F0-466D-9EA4-823D253E6166}" srcId="{0CE20A60-B5F3-4563-9AD3-0ADAA349D979}" destId="{35861D25-4C06-4DB9-842E-CE446D8A0AEC}" srcOrd="1" destOrd="0" parTransId="{FA62E85F-05AB-4CD2-87C2-7FBE3AEC5BEA}" sibTransId="{09D253EE-B3A0-4670-B89E-07633EAB8CE7}"/>
    <dgm:cxn modelId="{6418226D-57FA-47F8-8CFD-4523F6C9D444}" srcId="{56DBFB98-62B7-4090-AF6D-711D24F0A19E}" destId="{331872D5-10FB-4947-BA20-735A9EAC8B0E}" srcOrd="4" destOrd="0" parTransId="{55E2F85A-406E-4EAD-BBE8-0FFA5B40901A}" sibTransId="{85C166AD-2FC8-4F36-BD46-543AC8AE60CD}"/>
    <dgm:cxn modelId="{720D3A51-AA58-4107-BD1A-46E2E3CB8D0E}" srcId="{35861D25-4C06-4DB9-842E-CE446D8A0AEC}" destId="{62CE4D14-1A26-42D0-89D0-E6E8B29C8AF5}" srcOrd="0" destOrd="0" parTransId="{D98D4EB6-3890-4C2F-AC5E-C57C5CD10391}" sibTransId="{930B1E6F-83EE-48D3-B06B-CCCE635CB2FB}"/>
    <dgm:cxn modelId="{649CE448-B911-4DD3-AD33-600DAC23FD21}" type="presOf" srcId="{4F70C760-68D3-44E6-B468-C3959786FD5E}" destId="{8FA6C33C-CFC8-4728-B72D-11A6F06B1AAA}" srcOrd="0" destOrd="1" presId="urn:microsoft.com/office/officeart/2005/8/layout/hList1"/>
    <dgm:cxn modelId="{B17FB91B-ADFD-4111-871A-818EF3365420}" srcId="{56DBFB98-62B7-4090-AF6D-711D24F0A19E}" destId="{B00C09CA-8B1C-4D1F-91CD-14BE6EA05BCB}" srcOrd="3" destOrd="0" parTransId="{1F67FFFC-9410-4CDA-8A7B-54C686365C5A}" sibTransId="{AB47A371-09EA-4815-BD49-2D20359BDA58}"/>
    <dgm:cxn modelId="{DAD8B4F3-936C-4706-9841-9C73DE063953}" type="presOf" srcId="{41461AE0-99D1-4C98-A55B-2D88CE000781}" destId="{BF3FF05B-614D-4B8F-A58A-D2466BC5D413}" srcOrd="0" destOrd="0" presId="urn:microsoft.com/office/officeart/2005/8/layout/hList1"/>
    <dgm:cxn modelId="{9B463F13-2D3E-4EB6-B06D-BC3157CCF34E}" type="presOf" srcId="{CCB4442C-1825-49AD-9684-25A0F12A5ED6}" destId="{8FA6C33C-CFC8-4728-B72D-11A6F06B1AAA}" srcOrd="0" destOrd="6" presId="urn:microsoft.com/office/officeart/2005/8/layout/hList1"/>
    <dgm:cxn modelId="{50264B8F-EEB2-42CE-88AA-6EFD70782E97}" type="presOf" srcId="{35861D25-4C06-4DB9-842E-CE446D8A0AEC}" destId="{DA48DCDA-0EAC-4ECD-A6F4-803BF0E49945}" srcOrd="0" destOrd="0" presId="urn:microsoft.com/office/officeart/2005/8/layout/hList1"/>
    <dgm:cxn modelId="{78F52432-1C6C-4EA4-BC49-3A0DA6C08E44}" type="presOf" srcId="{73671295-1BA7-4772-9BE9-1C3E950D72CD}" destId="{BF3FF05B-614D-4B8F-A58A-D2466BC5D413}" srcOrd="0" destOrd="1" presId="urn:microsoft.com/office/officeart/2005/8/layout/hList1"/>
    <dgm:cxn modelId="{A2D6BF47-A08C-4D03-83E2-98CBF8FFC138}" type="presOf" srcId="{C1CA3A57-845E-407B-8776-68C03F8904E5}" destId="{8FA6C33C-CFC8-4728-B72D-11A6F06B1AAA}" srcOrd="0" destOrd="2" presId="urn:microsoft.com/office/officeart/2005/8/layout/hList1"/>
    <dgm:cxn modelId="{F488ABD8-D4A8-4A9F-9B56-1B96FC18423D}" type="presOf" srcId="{8DCCEFB9-9886-460E-A593-15F49FE96B87}" destId="{8FA6C33C-CFC8-4728-B72D-11A6F06B1AAA}" srcOrd="0" destOrd="4" presId="urn:microsoft.com/office/officeart/2005/8/layout/hList1"/>
    <dgm:cxn modelId="{F427520B-A45D-4107-9E0C-310C5022F9C3}" type="presOf" srcId="{331872D5-10FB-4947-BA20-735A9EAC8B0E}" destId="{BF3FF05B-614D-4B8F-A58A-D2466BC5D413}" srcOrd="0" destOrd="4" presId="urn:microsoft.com/office/officeart/2005/8/layout/hList1"/>
    <dgm:cxn modelId="{5F473606-F0F9-49F8-B89F-5E2600FEE6FD}" type="presOf" srcId="{BEA33FD3-2D8B-449C-B1B8-195493A65687}" destId="{8FA6C33C-CFC8-4728-B72D-11A6F06B1AAA}" srcOrd="0" destOrd="3" presId="urn:microsoft.com/office/officeart/2005/8/layout/hList1"/>
    <dgm:cxn modelId="{C281CB50-CB43-47C8-B2DC-7DA672E6FD96}" srcId="{0CE20A60-B5F3-4563-9AD3-0ADAA349D979}" destId="{56DBFB98-62B7-4090-AF6D-711D24F0A19E}" srcOrd="0" destOrd="0" parTransId="{2E2F3B67-B15B-4EC0-A776-FD5222A26AB4}" sibTransId="{4CDB530B-B5CD-4DE4-818A-43795706AF2F}"/>
    <dgm:cxn modelId="{F94F2A07-0071-41C3-A544-216EA0BCF371}" srcId="{56DBFB98-62B7-4090-AF6D-711D24F0A19E}" destId="{87D5CDC8-A78F-45BE-918E-E1D0060FEA5E}" srcOrd="2" destOrd="0" parTransId="{28D7E54C-B6BB-4928-B10B-C105C0805964}" sibTransId="{2DB74C18-3818-4D65-8B6C-09C87B85BC5D}"/>
    <dgm:cxn modelId="{88CCF57B-A496-411D-849C-B68D8E8901D1}" srcId="{35861D25-4C06-4DB9-842E-CE446D8A0AEC}" destId="{8DCCEFB9-9886-460E-A593-15F49FE96B87}" srcOrd="4" destOrd="0" parTransId="{1B6D1980-15AF-4D2D-AAD8-8A227E1AC568}" sibTransId="{094AAC94-19C2-4CAD-A8AA-785E8065B092}"/>
    <dgm:cxn modelId="{67FFC159-D7E3-40A0-818C-ADCBBDEEF225}" srcId="{56DBFB98-62B7-4090-AF6D-711D24F0A19E}" destId="{41461AE0-99D1-4C98-A55B-2D88CE000781}" srcOrd="0" destOrd="0" parTransId="{3A6920B8-7BFA-409A-89F9-231B8557FC5B}" sibTransId="{D724909A-B002-4455-B3CF-3AB3163E1C91}"/>
    <dgm:cxn modelId="{84BBC2C3-06E3-4435-83B0-E0BCD8388F3B}" type="presOf" srcId="{B00C09CA-8B1C-4D1F-91CD-14BE6EA05BCB}" destId="{BF3FF05B-614D-4B8F-A58A-D2466BC5D413}" srcOrd="0" destOrd="3" presId="urn:microsoft.com/office/officeart/2005/8/layout/hList1"/>
    <dgm:cxn modelId="{EE7EB274-7650-4303-BB14-8A96A11668EF}" srcId="{35861D25-4C06-4DB9-842E-CE446D8A0AEC}" destId="{4F70C760-68D3-44E6-B468-C3959786FD5E}" srcOrd="1" destOrd="0" parTransId="{75F6CAB9-3433-415C-B2F8-9F376DD67131}" sibTransId="{6D72E5BC-409B-4FB3-8663-E11B8D177383}"/>
    <dgm:cxn modelId="{7ABB6863-7B98-4B34-A523-8DEF5DF80DF4}" srcId="{35861D25-4C06-4DB9-842E-CE446D8A0AEC}" destId="{C1CA3A57-845E-407B-8776-68C03F8904E5}" srcOrd="2" destOrd="0" parTransId="{F116A8DC-DB72-444F-AFDA-2589821A1FE7}" sibTransId="{824661E8-8559-4965-BE38-EB9DB4DA564B}"/>
    <dgm:cxn modelId="{32C510E5-C595-4922-9D9A-04DBAF584B9F}" srcId="{56DBFB98-62B7-4090-AF6D-711D24F0A19E}" destId="{73671295-1BA7-4772-9BE9-1C3E950D72CD}" srcOrd="1" destOrd="0" parTransId="{1D4B9527-59EE-4F21-B052-32ACB9587CB7}" sibTransId="{1DA4E8C3-E550-4BC8-B239-29114801DD8D}"/>
    <dgm:cxn modelId="{2FBCEA96-5D1B-46CF-B1F5-60DF4FBF00C6}" srcId="{35861D25-4C06-4DB9-842E-CE446D8A0AEC}" destId="{8BB367D5-71C9-41C3-B851-64B1FA83B609}" srcOrd="7" destOrd="0" parTransId="{4E35D449-924F-4BA2-A339-29EDC90311FC}" sibTransId="{6E4D50C2-501B-4C6B-B0FD-62D4C6ED8C3C}"/>
    <dgm:cxn modelId="{5D226297-CEC7-4A9F-A118-5D27E99A09B9}" srcId="{35861D25-4C06-4DB9-842E-CE446D8A0AEC}" destId="{CCB4442C-1825-49AD-9684-25A0F12A5ED6}" srcOrd="6" destOrd="0" parTransId="{492805A5-EAF2-4D84-ABB5-34BF13CD8E96}" sibTransId="{DF22D184-0AE1-4386-97E5-ED493B70443D}"/>
    <dgm:cxn modelId="{B176F302-2A05-4B7E-9233-22004020260E}" type="presParOf" srcId="{13A25ACC-AD0B-473E-8D47-B64891DF5117}" destId="{CAE5CFDB-2914-43C2-8708-5F0E33EA65C8}" srcOrd="0" destOrd="0" presId="urn:microsoft.com/office/officeart/2005/8/layout/hList1"/>
    <dgm:cxn modelId="{201F89EA-0E3A-42BA-92B7-50D1AD98EE7F}" type="presParOf" srcId="{CAE5CFDB-2914-43C2-8708-5F0E33EA65C8}" destId="{E4BDC0F7-1F49-40B1-A20C-6E7584A2C3CA}" srcOrd="0" destOrd="0" presId="urn:microsoft.com/office/officeart/2005/8/layout/hList1"/>
    <dgm:cxn modelId="{675DE674-6EB4-4B3A-BBFA-EC4C1DA1F6FB}" type="presParOf" srcId="{CAE5CFDB-2914-43C2-8708-5F0E33EA65C8}" destId="{BF3FF05B-614D-4B8F-A58A-D2466BC5D413}" srcOrd="1" destOrd="0" presId="urn:microsoft.com/office/officeart/2005/8/layout/hList1"/>
    <dgm:cxn modelId="{D824EB08-78E0-493E-AD0E-F2561766EAFE}" type="presParOf" srcId="{13A25ACC-AD0B-473E-8D47-B64891DF5117}" destId="{8C196764-EB6C-4FF8-AB90-F83F283EFF6A}" srcOrd="1" destOrd="0" presId="urn:microsoft.com/office/officeart/2005/8/layout/hList1"/>
    <dgm:cxn modelId="{57D01433-1648-4331-AFDF-4791DAAE5262}" type="presParOf" srcId="{13A25ACC-AD0B-473E-8D47-B64891DF5117}" destId="{9C113888-62E8-44C9-B60A-54D04C0C0F8B}" srcOrd="2" destOrd="0" presId="urn:microsoft.com/office/officeart/2005/8/layout/hList1"/>
    <dgm:cxn modelId="{9D5A506B-F145-490F-9E37-F2DBE40F47E7}" type="presParOf" srcId="{9C113888-62E8-44C9-B60A-54D04C0C0F8B}" destId="{DA48DCDA-0EAC-4ECD-A6F4-803BF0E49945}" srcOrd="0" destOrd="0" presId="urn:microsoft.com/office/officeart/2005/8/layout/hList1"/>
    <dgm:cxn modelId="{95D8360A-7892-41A0-83B8-3B495E5D6F9A}" type="presParOf" srcId="{9C113888-62E8-44C9-B60A-54D04C0C0F8B}" destId="{8FA6C33C-CFC8-4728-B72D-11A6F06B1A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050C3-DEE3-4DA1-9E1D-3EFEBC890B50}" type="doc">
      <dgm:prSet loTypeId="urn:microsoft.com/office/officeart/2005/8/layout/pyramid1" loCatId="pyramid" qsTypeId="urn:microsoft.com/office/officeart/2005/8/quickstyle/simple1" qsCatId="simple" csTypeId="urn:microsoft.com/office/officeart/2005/8/colors/accent1_2" csCatId="accent1" phldr="1"/>
      <dgm:spPr/>
    </dgm:pt>
    <dgm:pt modelId="{EE171665-27FC-4AF3-8B4E-2600841134BD}">
      <dgm:prSet phldrT="[Text]" custT="1"/>
      <dgm:spPr>
        <a:solidFill>
          <a:srgbClr val="FF0000"/>
        </a:solidFill>
      </dgm:spPr>
      <dgm:t>
        <a:bodyPr/>
        <a:lstStyle/>
        <a:p>
          <a:endParaRPr lang="en-US" sz="1800" dirty="0"/>
        </a:p>
      </dgm:t>
      <dgm:extLst>
        <a:ext uri="{E40237B7-FDA0-4F09-8148-C483321AD2D9}">
          <dgm14:cNvPr xmlns:dgm14="http://schemas.microsoft.com/office/drawing/2010/diagram" id="0" name="" descr="Red triangle at the top of the pyramid, which represents intensive intervention."/>
        </a:ext>
      </dgm:extLst>
    </dgm:pt>
    <dgm:pt modelId="{278EA482-EF9B-4DC0-BBB8-4999C689008F}" type="parTrans" cxnId="{59A44EB1-F738-4527-AA62-CB90718F1C5B}">
      <dgm:prSet/>
      <dgm:spPr/>
      <dgm:t>
        <a:bodyPr/>
        <a:lstStyle/>
        <a:p>
          <a:endParaRPr lang="en-US"/>
        </a:p>
      </dgm:t>
    </dgm:pt>
    <dgm:pt modelId="{4BD30B77-BEF1-4A76-A1BB-1AAFADC78FF4}" type="sibTrans" cxnId="{59A44EB1-F738-4527-AA62-CB90718F1C5B}">
      <dgm:prSet/>
      <dgm:spPr/>
      <dgm:t>
        <a:bodyPr/>
        <a:lstStyle/>
        <a:p>
          <a:endParaRPr lang="en-US"/>
        </a:p>
      </dgm:t>
    </dgm:pt>
    <dgm:pt modelId="{281006B8-FA9C-4C70-B0F4-A1755A808A7F}">
      <dgm:prSet phldrT="[Text]" custT="1"/>
      <dgm:spPr>
        <a:solidFill>
          <a:srgbClr val="FFFF00"/>
        </a:solidFill>
      </dgm:spPr>
      <dgm:t>
        <a:bodyPr/>
        <a:lstStyle/>
        <a:p>
          <a:endParaRPr lang="en-US" sz="1800" dirty="0"/>
        </a:p>
      </dgm:t>
      <dgm:extLst>
        <a:ext uri="{E40237B7-FDA0-4F09-8148-C483321AD2D9}">
          <dgm14:cNvPr xmlns:dgm14="http://schemas.microsoft.com/office/drawing/2010/diagram" id="0" name="" descr="Middle portion of the pyramid, representing the targeted level of prevention. "/>
        </a:ext>
      </dgm:extLst>
    </dgm:pt>
    <dgm:pt modelId="{AB1B506A-4E00-4453-BEAF-9A18C0BCE370}" type="parTrans" cxnId="{55E2AF14-7373-4609-9C21-42DF5801B44D}">
      <dgm:prSet/>
      <dgm:spPr/>
      <dgm:t>
        <a:bodyPr/>
        <a:lstStyle/>
        <a:p>
          <a:endParaRPr lang="en-US"/>
        </a:p>
      </dgm:t>
    </dgm:pt>
    <dgm:pt modelId="{F2566598-5630-4AC8-AAB1-0773E6DCEF0E}" type="sibTrans" cxnId="{55E2AF14-7373-4609-9C21-42DF5801B44D}">
      <dgm:prSet/>
      <dgm:spPr/>
      <dgm:t>
        <a:bodyPr/>
        <a:lstStyle/>
        <a:p>
          <a:endParaRPr lang="en-US"/>
        </a:p>
      </dgm:t>
    </dgm:pt>
    <dgm:pt modelId="{3616E1B5-18F5-4A07-BAE9-A68117252F5A}">
      <dgm:prSet phldrT="[Text]" custT="1"/>
      <dgm:spPr>
        <a:solidFill>
          <a:srgbClr val="00B050"/>
        </a:solidFill>
      </dgm:spPr>
      <dgm:t>
        <a:bodyPr/>
        <a:lstStyle/>
        <a:p>
          <a:endParaRPr lang="en-US" sz="1800" dirty="0"/>
        </a:p>
      </dgm:t>
      <dgm:extLst>
        <a:ext uri="{E40237B7-FDA0-4F09-8148-C483321AD2D9}">
          <dgm14:cNvPr xmlns:dgm14="http://schemas.microsoft.com/office/drawing/2010/diagram" id="0" name="" descr="Bottom of the pyramid, which represents the universal level of protection. "/>
        </a:ext>
      </dgm:extLst>
    </dgm:pt>
    <dgm:pt modelId="{E435F3A8-01EA-48D3-9509-61D6196B9F89}" type="parTrans" cxnId="{15ACE3D5-7BE3-405D-BF5D-5C835C4C96F2}">
      <dgm:prSet/>
      <dgm:spPr/>
      <dgm:t>
        <a:bodyPr/>
        <a:lstStyle/>
        <a:p>
          <a:endParaRPr lang="en-US"/>
        </a:p>
      </dgm:t>
    </dgm:pt>
    <dgm:pt modelId="{A5CBC765-5C47-47AF-8C7C-63E6BB096058}" type="sibTrans" cxnId="{15ACE3D5-7BE3-405D-BF5D-5C835C4C96F2}">
      <dgm:prSet/>
      <dgm:spPr/>
      <dgm:t>
        <a:bodyPr/>
        <a:lstStyle/>
        <a:p>
          <a:endParaRPr lang="en-US"/>
        </a:p>
      </dgm:t>
    </dgm:pt>
    <dgm:pt modelId="{C24EC2B1-8792-47C8-B2DE-8B8E26A370BF}" type="pres">
      <dgm:prSet presAssocID="{E36050C3-DEE3-4DA1-9E1D-3EFEBC890B50}" presName="Name0" presStyleCnt="0">
        <dgm:presLayoutVars>
          <dgm:dir/>
          <dgm:animLvl val="lvl"/>
          <dgm:resizeHandles val="exact"/>
        </dgm:presLayoutVars>
      </dgm:prSet>
      <dgm:spPr/>
    </dgm:pt>
    <dgm:pt modelId="{C9FD85A0-A045-404E-BBFD-2CCA90B5450F}" type="pres">
      <dgm:prSet presAssocID="{EE171665-27FC-4AF3-8B4E-2600841134BD}" presName="Name8" presStyleCnt="0"/>
      <dgm:spPr/>
    </dgm:pt>
    <dgm:pt modelId="{50E629A8-E480-4E3D-9FE0-952F72F11C46}" type="pres">
      <dgm:prSet presAssocID="{EE171665-27FC-4AF3-8B4E-2600841134BD}" presName="level" presStyleLbl="node1" presStyleIdx="0" presStyleCnt="3" custScaleX="98939" custScaleY="54008" custLinFactNeighborX="-672" custLinFactNeighborY="-1007">
        <dgm:presLayoutVars>
          <dgm:chMax val="1"/>
          <dgm:bulletEnabled val="1"/>
        </dgm:presLayoutVars>
      </dgm:prSet>
      <dgm:spPr/>
      <dgm:t>
        <a:bodyPr/>
        <a:lstStyle/>
        <a:p>
          <a:endParaRPr lang="en-US"/>
        </a:p>
      </dgm:t>
    </dgm:pt>
    <dgm:pt modelId="{3FC1C8A7-EE5F-4894-A23A-CF82368EDFA4}" type="pres">
      <dgm:prSet presAssocID="{EE171665-27FC-4AF3-8B4E-2600841134BD}" presName="levelTx" presStyleLbl="revTx" presStyleIdx="0" presStyleCnt="0">
        <dgm:presLayoutVars>
          <dgm:chMax val="1"/>
          <dgm:bulletEnabled val="1"/>
        </dgm:presLayoutVars>
      </dgm:prSet>
      <dgm:spPr/>
      <dgm:t>
        <a:bodyPr/>
        <a:lstStyle/>
        <a:p>
          <a:endParaRPr lang="en-US"/>
        </a:p>
      </dgm:t>
    </dgm:pt>
    <dgm:pt modelId="{D85D94C9-D6BD-491D-BB3F-8B2E7529BC24}" type="pres">
      <dgm:prSet presAssocID="{281006B8-FA9C-4C70-B0F4-A1755A808A7F}" presName="Name8" presStyleCnt="0"/>
      <dgm:spPr/>
    </dgm:pt>
    <dgm:pt modelId="{4F19DD7A-4B4D-4DBE-935E-F9067F47C6E4}" type="pres">
      <dgm:prSet presAssocID="{281006B8-FA9C-4C70-B0F4-A1755A808A7F}" presName="level" presStyleLbl="node1" presStyleIdx="1" presStyleCnt="3" custScaleX="101789" custScaleY="55842">
        <dgm:presLayoutVars>
          <dgm:chMax val="1"/>
          <dgm:bulletEnabled val="1"/>
        </dgm:presLayoutVars>
      </dgm:prSet>
      <dgm:spPr/>
      <dgm:t>
        <a:bodyPr/>
        <a:lstStyle/>
        <a:p>
          <a:endParaRPr lang="en-US"/>
        </a:p>
      </dgm:t>
    </dgm:pt>
    <dgm:pt modelId="{2D4207CF-9EF4-4C8F-B92A-391A6D48D89D}" type="pres">
      <dgm:prSet presAssocID="{281006B8-FA9C-4C70-B0F4-A1755A808A7F}" presName="levelTx" presStyleLbl="revTx" presStyleIdx="0" presStyleCnt="0">
        <dgm:presLayoutVars>
          <dgm:chMax val="1"/>
          <dgm:bulletEnabled val="1"/>
        </dgm:presLayoutVars>
      </dgm:prSet>
      <dgm:spPr/>
      <dgm:t>
        <a:bodyPr/>
        <a:lstStyle/>
        <a:p>
          <a:endParaRPr lang="en-US"/>
        </a:p>
      </dgm:t>
    </dgm:pt>
    <dgm:pt modelId="{7175ED36-0237-4331-8FF4-FB00833BB3B0}" type="pres">
      <dgm:prSet presAssocID="{3616E1B5-18F5-4A07-BAE9-A68117252F5A}" presName="Name8" presStyleCnt="0"/>
      <dgm:spPr/>
    </dgm:pt>
    <dgm:pt modelId="{DD41970D-B6B9-4534-BF4D-9E08C2A57013}" type="pres">
      <dgm:prSet presAssocID="{3616E1B5-18F5-4A07-BAE9-A68117252F5A}" presName="level" presStyleLbl="node1" presStyleIdx="2" presStyleCnt="3">
        <dgm:presLayoutVars>
          <dgm:chMax val="1"/>
          <dgm:bulletEnabled val="1"/>
        </dgm:presLayoutVars>
      </dgm:prSet>
      <dgm:spPr/>
      <dgm:t>
        <a:bodyPr/>
        <a:lstStyle/>
        <a:p>
          <a:endParaRPr lang="en-US"/>
        </a:p>
      </dgm:t>
    </dgm:pt>
    <dgm:pt modelId="{D79148EA-A74A-4AE0-A12E-92383636F772}" type="pres">
      <dgm:prSet presAssocID="{3616E1B5-18F5-4A07-BAE9-A68117252F5A}" presName="levelTx" presStyleLbl="revTx" presStyleIdx="0" presStyleCnt="0">
        <dgm:presLayoutVars>
          <dgm:chMax val="1"/>
          <dgm:bulletEnabled val="1"/>
        </dgm:presLayoutVars>
      </dgm:prSet>
      <dgm:spPr/>
      <dgm:t>
        <a:bodyPr/>
        <a:lstStyle/>
        <a:p>
          <a:endParaRPr lang="en-US"/>
        </a:p>
      </dgm:t>
    </dgm:pt>
  </dgm:ptLst>
  <dgm:cxnLst>
    <dgm:cxn modelId="{FC391ED2-4F5B-4300-BC69-DB8B0EC92586}" type="presOf" srcId="{EE171665-27FC-4AF3-8B4E-2600841134BD}" destId="{3FC1C8A7-EE5F-4894-A23A-CF82368EDFA4}" srcOrd="1" destOrd="0" presId="urn:microsoft.com/office/officeart/2005/8/layout/pyramid1"/>
    <dgm:cxn modelId="{10307194-0F47-4258-9448-1EB941333E8F}" type="presOf" srcId="{E36050C3-DEE3-4DA1-9E1D-3EFEBC890B50}" destId="{C24EC2B1-8792-47C8-B2DE-8B8E26A370BF}" srcOrd="0" destOrd="0" presId="urn:microsoft.com/office/officeart/2005/8/layout/pyramid1"/>
    <dgm:cxn modelId="{59A44EB1-F738-4527-AA62-CB90718F1C5B}" srcId="{E36050C3-DEE3-4DA1-9E1D-3EFEBC890B50}" destId="{EE171665-27FC-4AF3-8B4E-2600841134BD}" srcOrd="0" destOrd="0" parTransId="{278EA482-EF9B-4DC0-BBB8-4999C689008F}" sibTransId="{4BD30B77-BEF1-4A76-A1BB-1AAFADC78FF4}"/>
    <dgm:cxn modelId="{FB24DA1B-171A-492E-9676-C23834B77FD8}" type="presOf" srcId="{281006B8-FA9C-4C70-B0F4-A1755A808A7F}" destId="{2D4207CF-9EF4-4C8F-B92A-391A6D48D89D}" srcOrd="1" destOrd="0" presId="urn:microsoft.com/office/officeart/2005/8/layout/pyramid1"/>
    <dgm:cxn modelId="{AC48A681-ABEA-476C-A098-B6D182473FC2}" type="presOf" srcId="{3616E1B5-18F5-4A07-BAE9-A68117252F5A}" destId="{DD41970D-B6B9-4534-BF4D-9E08C2A57013}" srcOrd="0" destOrd="0" presId="urn:microsoft.com/office/officeart/2005/8/layout/pyramid1"/>
    <dgm:cxn modelId="{3306B580-A91C-4F2B-82A0-0ADAE77794B1}" type="presOf" srcId="{3616E1B5-18F5-4A07-BAE9-A68117252F5A}" destId="{D79148EA-A74A-4AE0-A12E-92383636F772}" srcOrd="1" destOrd="0" presId="urn:microsoft.com/office/officeart/2005/8/layout/pyramid1"/>
    <dgm:cxn modelId="{96D91CB0-04BE-464C-B232-8EEDEC34826D}" type="presOf" srcId="{EE171665-27FC-4AF3-8B4E-2600841134BD}" destId="{50E629A8-E480-4E3D-9FE0-952F72F11C46}" srcOrd="0" destOrd="0" presId="urn:microsoft.com/office/officeart/2005/8/layout/pyramid1"/>
    <dgm:cxn modelId="{27341B16-56A1-4099-BE47-D6E65957EFCB}" type="presOf" srcId="{281006B8-FA9C-4C70-B0F4-A1755A808A7F}" destId="{4F19DD7A-4B4D-4DBE-935E-F9067F47C6E4}" srcOrd="0" destOrd="0" presId="urn:microsoft.com/office/officeart/2005/8/layout/pyramid1"/>
    <dgm:cxn modelId="{15ACE3D5-7BE3-405D-BF5D-5C835C4C96F2}" srcId="{E36050C3-DEE3-4DA1-9E1D-3EFEBC890B50}" destId="{3616E1B5-18F5-4A07-BAE9-A68117252F5A}" srcOrd="2" destOrd="0" parTransId="{E435F3A8-01EA-48D3-9509-61D6196B9F89}" sibTransId="{A5CBC765-5C47-47AF-8C7C-63E6BB096058}"/>
    <dgm:cxn modelId="{55E2AF14-7373-4609-9C21-42DF5801B44D}" srcId="{E36050C3-DEE3-4DA1-9E1D-3EFEBC890B50}" destId="{281006B8-FA9C-4C70-B0F4-A1755A808A7F}" srcOrd="1" destOrd="0" parTransId="{AB1B506A-4E00-4453-BEAF-9A18C0BCE370}" sibTransId="{F2566598-5630-4AC8-AAB1-0773E6DCEF0E}"/>
    <dgm:cxn modelId="{2B112D14-8A04-4BD4-AFA2-C903A5C6508C}" type="presParOf" srcId="{C24EC2B1-8792-47C8-B2DE-8B8E26A370BF}" destId="{C9FD85A0-A045-404E-BBFD-2CCA90B5450F}" srcOrd="0" destOrd="0" presId="urn:microsoft.com/office/officeart/2005/8/layout/pyramid1"/>
    <dgm:cxn modelId="{37A760C1-C2FA-4AFD-A0C5-DBDE77572FAD}" type="presParOf" srcId="{C9FD85A0-A045-404E-BBFD-2CCA90B5450F}" destId="{50E629A8-E480-4E3D-9FE0-952F72F11C46}" srcOrd="0" destOrd="0" presId="urn:microsoft.com/office/officeart/2005/8/layout/pyramid1"/>
    <dgm:cxn modelId="{14F12063-E2A4-4E0E-BD12-A37C0C223459}" type="presParOf" srcId="{C9FD85A0-A045-404E-BBFD-2CCA90B5450F}" destId="{3FC1C8A7-EE5F-4894-A23A-CF82368EDFA4}" srcOrd="1" destOrd="0" presId="urn:microsoft.com/office/officeart/2005/8/layout/pyramid1"/>
    <dgm:cxn modelId="{66528E7D-408B-4108-8B95-DDF14CD47BDB}" type="presParOf" srcId="{C24EC2B1-8792-47C8-B2DE-8B8E26A370BF}" destId="{D85D94C9-D6BD-491D-BB3F-8B2E7529BC24}" srcOrd="1" destOrd="0" presId="urn:microsoft.com/office/officeart/2005/8/layout/pyramid1"/>
    <dgm:cxn modelId="{8FB2E7C9-6734-4780-8CC8-B17E02D8CEB8}" type="presParOf" srcId="{D85D94C9-D6BD-491D-BB3F-8B2E7529BC24}" destId="{4F19DD7A-4B4D-4DBE-935E-F9067F47C6E4}" srcOrd="0" destOrd="0" presId="urn:microsoft.com/office/officeart/2005/8/layout/pyramid1"/>
    <dgm:cxn modelId="{862413BC-925A-4DA4-B928-08E1276C2DFE}" type="presParOf" srcId="{D85D94C9-D6BD-491D-BB3F-8B2E7529BC24}" destId="{2D4207CF-9EF4-4C8F-B92A-391A6D48D89D}" srcOrd="1" destOrd="0" presId="urn:microsoft.com/office/officeart/2005/8/layout/pyramid1"/>
    <dgm:cxn modelId="{788FF4EF-A7AF-4304-B9C8-84461D865AFA}" type="presParOf" srcId="{C24EC2B1-8792-47C8-B2DE-8B8E26A370BF}" destId="{7175ED36-0237-4331-8FF4-FB00833BB3B0}" srcOrd="2" destOrd="0" presId="urn:microsoft.com/office/officeart/2005/8/layout/pyramid1"/>
    <dgm:cxn modelId="{758C5BAB-5AF5-4A3D-9A97-C1F5F6079805}" type="presParOf" srcId="{7175ED36-0237-4331-8FF4-FB00833BB3B0}" destId="{DD41970D-B6B9-4534-BF4D-9E08C2A57013}" srcOrd="0" destOrd="0" presId="urn:microsoft.com/office/officeart/2005/8/layout/pyramid1"/>
    <dgm:cxn modelId="{A6B57340-9030-4E4A-8CCA-553039558EE1}" type="presParOf" srcId="{7175ED36-0237-4331-8FF4-FB00833BB3B0}" destId="{D79148EA-A74A-4AE0-A12E-92383636F77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1"/>
            <a:ext cx="3027466" cy="326125"/>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57536" y="1"/>
            <a:ext cx="3027466" cy="326125"/>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3" y="9011929"/>
            <a:ext cx="3027466" cy="271772"/>
          </a:xfrm>
          <a:prstGeom prst="rect">
            <a:avLst/>
          </a:prstGeom>
          <a:noFill/>
          <a:ln w="9525">
            <a:noFill/>
            <a:miter lim="800000"/>
            <a:headEnd/>
            <a:tailEnd/>
          </a:ln>
        </p:spPr>
        <p:txBody>
          <a:bodyPr vert="horz" wrap="square" lIns="93243" tIns="46618" rIns="93243" bIns="46618"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57536" y="9011929"/>
            <a:ext cx="3027466" cy="271772"/>
          </a:xfrm>
          <a:prstGeom prst="rect">
            <a:avLst/>
          </a:prstGeom>
          <a:noFill/>
          <a:ln w="9525">
            <a:noFill/>
            <a:miter lim="800000"/>
            <a:headEnd/>
            <a:tailEnd/>
          </a:ln>
        </p:spPr>
        <p:txBody>
          <a:bodyPr vert="horz" wrap="square" lIns="93243" tIns="46618" rIns="93243" bIns="46618"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27466" cy="464503"/>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57536" y="0"/>
            <a:ext cx="3027466" cy="464503"/>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653" y="4410394"/>
            <a:ext cx="5121700" cy="4177349"/>
          </a:xfrm>
          <a:prstGeom prst="rect">
            <a:avLst/>
          </a:prstGeom>
          <a:noFill/>
          <a:ln w="9525">
            <a:noFill/>
            <a:miter lim="800000"/>
            <a:headEnd/>
            <a:tailEnd/>
          </a:ln>
        </p:spPr>
        <p:txBody>
          <a:bodyPr vert="horz" wrap="square" lIns="93243" tIns="46618" rIns="93243" bIns="466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3" y="8819202"/>
            <a:ext cx="3027466" cy="464502"/>
          </a:xfrm>
          <a:prstGeom prst="rect">
            <a:avLst/>
          </a:prstGeom>
          <a:noFill/>
          <a:ln w="9525">
            <a:noFill/>
            <a:miter lim="800000"/>
            <a:headEnd/>
            <a:tailEnd/>
          </a:ln>
        </p:spPr>
        <p:txBody>
          <a:bodyPr vert="horz" wrap="square" lIns="93243" tIns="46618" rIns="93243" bIns="46618"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57536" y="8819202"/>
            <a:ext cx="3027466" cy="464502"/>
          </a:xfrm>
          <a:prstGeom prst="rect">
            <a:avLst/>
          </a:prstGeom>
          <a:noFill/>
          <a:ln w="9525">
            <a:noFill/>
            <a:miter lim="800000"/>
            <a:headEnd/>
            <a:tailEnd/>
          </a:ln>
        </p:spPr>
        <p:txBody>
          <a:bodyPr vert="horz" wrap="square" lIns="93243" tIns="46618" rIns="93243" bIns="46618"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6668" y="4410394"/>
            <a:ext cx="5350932" cy="4177349"/>
          </a:xfrm>
        </p:spPr>
        <p:txBody>
          <a:bodyPr>
            <a:normAutofit fontScale="55000" lnSpcReduction="20000"/>
          </a:bodyPr>
          <a:lstStyle/>
          <a:p>
            <a:pPr>
              <a:lnSpc>
                <a:spcPct val="110000"/>
              </a:lnSpc>
              <a:spcBef>
                <a:spcPts val="199"/>
              </a:spcBef>
            </a:pPr>
            <a:r>
              <a:rPr lang="en-US" i="1" dirty="0"/>
              <a:t>Although permission to reprint this publication is not necessary, the citation should be</a:t>
            </a:r>
          </a:p>
          <a:p>
            <a:pPr>
              <a:lnSpc>
                <a:spcPct val="110000"/>
              </a:lnSpc>
              <a:spcBef>
                <a:spcPts val="199"/>
              </a:spcBef>
            </a:pPr>
            <a:r>
              <a:rPr lang="en-US" dirty="0"/>
              <a:t>National Center on Intensive Intervention. (2014). </a:t>
            </a:r>
            <a:r>
              <a:rPr lang="en-US" i="1" dirty="0"/>
              <a:t>Getting ready to implement intensive intervention: Infrastructure for data-based individualization (DBI). </a:t>
            </a:r>
            <a:r>
              <a:rPr lang="en-US" dirty="0"/>
              <a:t>Washington, DC: U.S. Department of Education, Office of Special Education Programs, National Center on Intensive Intervention.</a:t>
            </a:r>
          </a:p>
          <a:p>
            <a:endParaRPr lang="en-US" i="1" u="sng" dirty="0"/>
          </a:p>
          <a:p>
            <a:r>
              <a:rPr lang="en-US" i="1" u="sng" dirty="0"/>
              <a:t>Introduction to the module</a:t>
            </a:r>
          </a:p>
          <a:p>
            <a:r>
              <a:rPr lang="en-US" i="1" dirty="0"/>
              <a:t>The purpose of this module is to introduce a school interested in implementing intensive intervention to the infrastructure needed to implement DBI. Participants should include the school’s principal and the core team likely to lead DBI implementation, which may include the behavior support team, interventionists, special educators, school psychologists, counselors, and other administrators, as appropriate. In districts working with the National Center on Intensive Intervention (NCII), the district contact and coach also should attend this meeting, if possible. </a:t>
            </a:r>
          </a:p>
          <a:p>
            <a:endParaRPr lang="en-US" i="1" dirty="0"/>
          </a:p>
          <a:p>
            <a:r>
              <a:rPr lang="en-US" i="1" dirty="0"/>
              <a:t>Note: Because of conversations that have occurred prior to this meeting, the facilitator may choose to adjust the purpose, audience, and content. For example, the content could be divided into (a) what school leadership needs to know to make a decision about participation in intensive TA versus (b) what the team that would oversee DBI implementation would need to know about infrastructure. If school leadership is already aware of expectations and is ready to commit, the meeting may target the team responsible for DBI implementation, focusing on assessing infrastructure strengths and needs.</a:t>
            </a:r>
            <a:endParaRPr lang="en-US" dirty="0"/>
          </a:p>
          <a:p>
            <a:endParaRPr lang="en-US" dirty="0"/>
          </a:p>
          <a:p>
            <a:pPr>
              <a:lnSpc>
                <a:spcPct val="110000"/>
              </a:lnSpc>
              <a:spcBef>
                <a:spcPts val="199"/>
              </a:spcBef>
            </a:pPr>
            <a:r>
              <a:rPr lang="en-US" i="1" u="sng" dirty="0"/>
              <a:t>Instructions for using the speaker notes</a:t>
            </a:r>
          </a:p>
          <a:p>
            <a:pPr marL="171450" indent="-171450">
              <a:lnSpc>
                <a:spcPct val="110000"/>
              </a:lnSpc>
              <a:spcBef>
                <a:spcPts val="0"/>
              </a:spcBef>
              <a:buFont typeface="Arial" panose="020B0604020202020204" pitchFamily="34" charset="0"/>
              <a:buChar char="•"/>
            </a:pPr>
            <a:r>
              <a:rPr lang="en-US" i="1" dirty="0"/>
              <a:t>Text formatted in standard font is intended to be read aloud or paraphrased by the facilitator. </a:t>
            </a:r>
          </a:p>
          <a:p>
            <a:pPr marL="171450" indent="-171450">
              <a:lnSpc>
                <a:spcPct val="110000"/>
              </a:lnSpc>
              <a:spcBef>
                <a:spcPts val="0"/>
              </a:spcBef>
              <a:buFont typeface="Arial" panose="020B0604020202020204" pitchFamily="34" charset="0"/>
              <a:buChar char="•"/>
            </a:pPr>
            <a:r>
              <a:rPr lang="en-US" i="1" dirty="0"/>
              <a:t>Text formatted in </a:t>
            </a:r>
            <a:r>
              <a:rPr lang="en-US" b="1" i="1" dirty="0"/>
              <a:t>bold </a:t>
            </a:r>
            <a:r>
              <a:rPr lang="en-US" i="1" dirty="0"/>
              <a:t>is excerpted directly from the presentation slides. </a:t>
            </a:r>
          </a:p>
          <a:p>
            <a:pPr marL="171450" indent="-171450">
              <a:lnSpc>
                <a:spcPct val="110000"/>
              </a:lnSpc>
              <a:spcBef>
                <a:spcPts val="0"/>
              </a:spcBef>
              <a:buFont typeface="Arial" panose="020B0604020202020204" pitchFamily="34" charset="0"/>
              <a:buChar char="•"/>
            </a:pPr>
            <a:r>
              <a:rPr lang="en-US" i="1" dirty="0"/>
              <a:t>Text formatted in italics is intended as directions or notes for the facilitator; italicized text is not meant to be read aloud. </a:t>
            </a:r>
          </a:p>
          <a:p>
            <a:pPr marL="171450" indent="-171450">
              <a:lnSpc>
                <a:spcPct val="110000"/>
              </a:lnSpc>
              <a:spcBef>
                <a:spcPts val="0"/>
              </a:spcBef>
              <a:buFont typeface="Arial" panose="020B0604020202020204" pitchFamily="34" charset="0"/>
              <a:buChar char="•"/>
            </a:pPr>
            <a:r>
              <a:rPr lang="en-US" i="1" dirty="0"/>
              <a:t>Text formatted in </a:t>
            </a:r>
            <a:r>
              <a:rPr lang="en-US" i="1" u="sng" dirty="0"/>
              <a:t>underline</a:t>
            </a:r>
            <a:r>
              <a:rPr lang="en-US" i="1" dirty="0"/>
              <a:t> indicates an appropriate time to click to bring up the next stage of animation in an animated slide.</a:t>
            </a:r>
          </a:p>
          <a:p>
            <a:pPr marL="178825" indent="-178825">
              <a:lnSpc>
                <a:spcPct val="110000"/>
              </a:lnSpc>
              <a:spcBef>
                <a:spcPts val="199"/>
              </a:spcBef>
              <a:buFont typeface="Arial" pitchFamily="34" charset="0"/>
              <a:buChar char="•"/>
            </a:pPr>
            <a:endParaRPr lang="en-US" i="1" dirty="0"/>
          </a:p>
          <a:p>
            <a:pPr defTabSz="953734">
              <a:lnSpc>
                <a:spcPct val="110000"/>
              </a:lnSpc>
              <a:spcBef>
                <a:spcPts val="199"/>
              </a:spcBef>
              <a:defRPr/>
            </a:pPr>
            <a:r>
              <a:rPr lang="en-US" i="1" u="sng" dirty="0"/>
              <a:t>Materials</a:t>
            </a:r>
          </a:p>
          <a:p>
            <a:pPr defTabSz="953734">
              <a:lnSpc>
                <a:spcPct val="110000"/>
              </a:lnSpc>
              <a:spcBef>
                <a:spcPts val="199"/>
              </a:spcBef>
              <a:defRPr/>
            </a:pPr>
            <a:r>
              <a:rPr lang="en-US" i="1" dirty="0"/>
              <a:t>Teams will need pens to complete planning forms. They should also bring school and team meeting schedules to facilitate planning for technical assistance and DBI meetings. Participants should be provided with the following handouts:</a:t>
            </a:r>
          </a:p>
          <a:p>
            <a:pPr marL="171450" indent="-171450" defTabSz="953734">
              <a:lnSpc>
                <a:spcPct val="110000"/>
              </a:lnSpc>
              <a:spcBef>
                <a:spcPts val="199"/>
              </a:spcBef>
              <a:buFont typeface="Arial" panose="020B0604020202020204" pitchFamily="34" charset="0"/>
              <a:buChar char="•"/>
              <a:defRPr/>
            </a:pPr>
            <a:r>
              <a:rPr lang="en-US" i="1" dirty="0"/>
              <a:t>Handout 1: DBI graphic</a:t>
            </a:r>
          </a:p>
          <a:p>
            <a:pPr marL="171450" indent="-171450" defTabSz="953734">
              <a:lnSpc>
                <a:spcPct val="110000"/>
              </a:lnSpc>
              <a:spcBef>
                <a:spcPts val="199"/>
              </a:spcBef>
              <a:buFont typeface="Arial" panose="020B0604020202020204" pitchFamily="34" charset="0"/>
              <a:buChar char="•"/>
              <a:defRPr/>
            </a:pPr>
            <a:r>
              <a:rPr lang="en-US" i="1" dirty="0"/>
              <a:t>Handout 2: DBI Planning</a:t>
            </a:r>
          </a:p>
          <a:p>
            <a:pPr marL="171450" indent="-171450" defTabSz="953734">
              <a:lnSpc>
                <a:spcPct val="110000"/>
              </a:lnSpc>
              <a:spcBef>
                <a:spcPts val="199"/>
              </a:spcBef>
              <a:buFont typeface="Arial" panose="020B0604020202020204" pitchFamily="34" charset="0"/>
              <a:buChar char="•"/>
              <a:defRPr/>
            </a:pPr>
            <a:r>
              <a:rPr lang="en-US" i="1" dirty="0"/>
              <a:t>Handout 3: Considerations for Implementation</a:t>
            </a:r>
          </a:p>
          <a:p>
            <a:pPr marL="171450" indent="-171450" defTabSz="953734">
              <a:lnSpc>
                <a:spcPct val="110000"/>
              </a:lnSpc>
              <a:spcBef>
                <a:spcPts val="199"/>
              </a:spcBef>
              <a:buFont typeface="Arial" panose="020B0604020202020204" pitchFamily="34" charset="0"/>
              <a:buChar char="•"/>
              <a:defRPr/>
            </a:pPr>
            <a:r>
              <a:rPr lang="en-US" i="1" dirty="0"/>
              <a:t>Handout 4: Sample Progress Monitoring Meeting Agenda</a:t>
            </a:r>
          </a:p>
          <a:p>
            <a:pPr marL="171450" indent="-171450" defTabSz="953734">
              <a:lnSpc>
                <a:spcPct val="110000"/>
              </a:lnSpc>
              <a:spcBef>
                <a:spcPts val="199"/>
              </a:spcBef>
              <a:buFont typeface="Arial" panose="020B0604020202020204" pitchFamily="34" charset="0"/>
              <a:buChar char="•"/>
              <a:defRPr/>
            </a:pPr>
            <a:r>
              <a:rPr lang="en-US" i="1" dirty="0"/>
              <a:t>Handout 5: Sample Progress Monitoring Note-Taking Template</a:t>
            </a:r>
          </a:p>
          <a:p>
            <a:pPr marL="171450" indent="-171450" defTabSz="953734">
              <a:lnSpc>
                <a:spcPct val="110000"/>
              </a:lnSpc>
              <a:spcBef>
                <a:spcPts val="199"/>
              </a:spcBef>
              <a:buFont typeface="Arial" panose="020B0604020202020204" pitchFamily="34" charset="0"/>
              <a:buChar char="•"/>
              <a:defRPr/>
            </a:pPr>
            <a:r>
              <a:rPr lang="en-US" i="1" dirty="0"/>
              <a:t>Handout 6: DBI Infrastructure—Reflection Worksheet</a:t>
            </a:r>
          </a:p>
          <a:p>
            <a:pPr>
              <a:lnSpc>
                <a:spcPct val="110000"/>
              </a:lnSpc>
              <a:spcBef>
                <a:spcPts val="199"/>
              </a:spcBef>
            </a:pPr>
            <a:endParaRPr lang="en-US" i="1" dirty="0"/>
          </a:p>
          <a:p>
            <a:pPr>
              <a:lnSpc>
                <a:spcPct val="110000"/>
              </a:lnSpc>
              <a:spcBef>
                <a:spcPts val="199"/>
              </a:spcBef>
            </a:pPr>
            <a:r>
              <a:rPr lang="en-US" i="1" u="sng" dirty="0"/>
              <a:t>Speaker Notes for Title Slide</a:t>
            </a:r>
          </a:p>
          <a:p>
            <a:pPr defTabSz="953734">
              <a:lnSpc>
                <a:spcPct val="110000"/>
              </a:lnSpc>
              <a:spcBef>
                <a:spcPts val="199"/>
              </a:spcBef>
              <a:defRPr/>
            </a:pPr>
            <a:r>
              <a:rPr lang="en-US" i="1" dirty="0"/>
              <a:t>Welcome participants to the session. Introduce yourself (or selves) as the facilitator(s) and briefly cite your professional experience with intensive intervention and DBI. Introduce the purpose of the meeting.</a:t>
            </a:r>
          </a:p>
          <a:p>
            <a:endParaRPr lang="en-US" i="1"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194607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tudents with disabilities need specially designed instruction to show progress. Now, if you are teaching a student who has an individualized education program and that plan is working for the student, you are not expected to stop doing what is working and begin DBI. The purpose is not to fix what is not broken. Often, however, students with disabilities have plans that are not working and as a result they do not progress. Those are the students for which DBI could be beneficial because systematic, data-driven approaches can help educators develop programs that are likely to yield success for students with intensive needs.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366537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a:r>
              <a:rPr lang="en-US" i="1" dirty="0" smtClean="0"/>
              <a:t>Note: if participants</a:t>
            </a:r>
            <a:r>
              <a:rPr lang="en-US" i="1" baseline="0" dirty="0" smtClean="0"/>
              <a:t> ask for more information about the research by </a:t>
            </a:r>
            <a:r>
              <a:rPr lang="en-US" i="1" dirty="0" smtClean="0"/>
              <a:t>Fuchs, Fuchs, and </a:t>
            </a:r>
            <a:r>
              <a:rPr lang="en-US" i="1" dirty="0" err="1" smtClean="0"/>
              <a:t>Hamlett</a:t>
            </a:r>
            <a:r>
              <a:rPr lang="en-US" i="1" dirty="0" smtClean="0"/>
              <a:t>, these findings were based on a longstanding program of field-based randomized controlled trials (this may</a:t>
            </a:r>
            <a:r>
              <a:rPr lang="en-US" i="1" baseline="0" dirty="0" smtClean="0"/>
              <a:t> need to be explained to the audience). DBI for behavior is supported by the research literature on functional assessment and single-case behavioral intervention.</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403454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b="0" i="0" dirty="0" smtClean="0"/>
              <a:t>Here are the steps for implementing DBI. The next slide shows </a:t>
            </a:r>
            <a:r>
              <a:rPr lang="en-US" b="0" i="0" baseline="0" dirty="0" smtClean="0"/>
              <a:t>a visual representation of this process and you should have that as a handout as well. </a:t>
            </a:r>
          </a:p>
          <a:p>
            <a:pPr>
              <a:defRPr/>
            </a:pPr>
            <a:endParaRPr lang="en-US" b="0" i="0" baseline="0" dirty="0" smtClean="0"/>
          </a:p>
          <a:p>
            <a:pPr>
              <a:defRPr/>
            </a:pPr>
            <a:r>
              <a:rPr lang="en-US" b="0" i="0" baseline="0" dirty="0" smtClean="0"/>
              <a:t>DBI begins at the point where secondary intervention is not working. It entails a process of progress monitoring, diagnostic assessment, and intervention adaptation. </a:t>
            </a:r>
            <a:endParaRPr lang="en-US" b="0" i="0" dirty="0" smtClean="0"/>
          </a:p>
        </p:txBody>
      </p:sp>
      <p:sp>
        <p:nvSpPr>
          <p:cNvPr id="100355" name="Slide Number Placeholder 3"/>
          <p:cNvSpPr>
            <a:spLocks noGrp="1"/>
          </p:cNvSpPr>
          <p:nvPr>
            <p:ph type="sldNum" sz="quarter" idx="5"/>
          </p:nvPr>
        </p:nvSpPr>
        <p:spPr>
          <a:noFill/>
        </p:spPr>
        <p:txBody>
          <a:bodyPr/>
          <a:lstStyle/>
          <a:p>
            <a:fld id="{B067714F-4DD1-4996-A0F4-27B1A398894F}" type="slidenum">
              <a:rPr lang="en-US" smtClean="0">
                <a:solidFill>
                  <a:prstClr val="black"/>
                </a:solidFill>
                <a:latin typeface="Arial" charset="0"/>
                <a:ea typeface="ＭＳ Ｐゴシック"/>
                <a:cs typeface="ＭＳ Ｐゴシック"/>
              </a:rPr>
              <a:pPr/>
              <a:t>12</a:t>
            </a:fld>
            <a:endParaRPr lang="en-US" dirty="0" smtClean="0">
              <a:solidFill>
                <a:prstClr val="black"/>
              </a:solidFill>
              <a:latin typeface="Arial" charset="0"/>
              <a:ea typeface="ＭＳ Ｐゴシック"/>
              <a:cs typeface="ＭＳ Ｐゴシック"/>
            </a:endParaRPr>
          </a:p>
        </p:txBody>
      </p:sp>
    </p:spTree>
    <p:extLst>
      <p:ext uri="{BB962C8B-B14F-4D97-AF65-F5344CB8AC3E}">
        <p14:creationId xmlns:p14="http://schemas.microsoft.com/office/powerpoint/2010/main" val="189871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a:t>
            </a:r>
            <a:r>
              <a:rPr lang="en-US" i="1" baseline="0" dirty="0" smtClean="0"/>
              <a:t> slide. Click at underlined text.</a:t>
            </a:r>
          </a:p>
          <a:p>
            <a:endParaRPr lang="en-US" i="1" baseline="0" dirty="0" smtClean="0"/>
          </a:p>
          <a:p>
            <a:r>
              <a:rPr lang="en-US" i="1" baseline="0" dirty="0" smtClean="0"/>
              <a:t>See Handout 1: DBI Graphic for easier viewing.</a:t>
            </a:r>
            <a:endParaRPr lang="en-US" i="1" dirty="0" smtClean="0"/>
          </a:p>
          <a:p>
            <a:endParaRPr lang="en-US" dirty="0" smtClean="0"/>
          </a:p>
          <a:p>
            <a:r>
              <a:rPr lang="en-US" dirty="0" smtClean="0"/>
              <a:t>NCII uses this graphic to illustrate</a:t>
            </a:r>
            <a:r>
              <a:rPr lang="en-US" baseline="0" dirty="0" smtClean="0"/>
              <a:t> the progression of DBI. We begin with a </a:t>
            </a:r>
            <a:r>
              <a:rPr lang="en-US" b="0" u="sng" baseline="0" dirty="0" smtClean="0"/>
              <a:t>secondary</a:t>
            </a:r>
            <a:r>
              <a:rPr lang="en-US" baseline="0" dirty="0" smtClean="0"/>
              <a:t> intervention program, delivered with greater intensity, and </a:t>
            </a:r>
            <a:r>
              <a:rPr lang="en-US" b="0" u="sng" baseline="0" dirty="0" smtClean="0"/>
              <a:t>progress</a:t>
            </a:r>
            <a:r>
              <a:rPr lang="en-US" baseline="0" dirty="0" smtClean="0"/>
              <a:t> monitor to determine the student’s response. If the student is </a:t>
            </a:r>
            <a:r>
              <a:rPr lang="en-US" b="0" u="sng" baseline="0" dirty="0" smtClean="0"/>
              <a:t>responsive</a:t>
            </a:r>
            <a:r>
              <a:rPr lang="en-US" baseline="0" dirty="0" smtClean="0"/>
              <a:t>, we should </a:t>
            </a:r>
            <a:r>
              <a:rPr lang="en-US" b="0" u="sng" baseline="0" dirty="0" smtClean="0"/>
              <a:t>continue</a:t>
            </a:r>
            <a:r>
              <a:rPr lang="en-US" baseline="0" dirty="0" smtClean="0"/>
              <a:t> to</a:t>
            </a:r>
            <a:r>
              <a:rPr lang="en-US" dirty="0" smtClean="0"/>
              <a:t> monitor progress and maintain </a:t>
            </a:r>
            <a:r>
              <a:rPr lang="en-US" baseline="0" dirty="0" smtClean="0"/>
              <a:t>the successful intervention. We may consider reducing intensity as goals are met (depending on rate and duration of response and nature of skill deficits). If the student is </a:t>
            </a:r>
            <a:r>
              <a:rPr lang="en-US" b="0" u="sng" baseline="0" dirty="0" smtClean="0"/>
              <a:t>not</a:t>
            </a:r>
            <a:r>
              <a:rPr lang="en-US" baseline="0" dirty="0" smtClean="0"/>
              <a:t> sufficiently responsive, we gather additional information through informal </a:t>
            </a:r>
            <a:r>
              <a:rPr lang="en-US" b="0" u="sng" baseline="0" dirty="0" smtClean="0"/>
              <a:t>diagnostic</a:t>
            </a:r>
            <a:r>
              <a:rPr lang="en-US" baseline="0" dirty="0" smtClean="0"/>
              <a:t> assessment, which identifies student needs to guide intervention </a:t>
            </a:r>
            <a:r>
              <a:rPr lang="en-US" b="0" u="sng" baseline="0" dirty="0" smtClean="0"/>
              <a:t>adaptations</a:t>
            </a:r>
            <a:r>
              <a:rPr lang="en-US" baseline="0" dirty="0" smtClean="0"/>
              <a:t>. We continue </a:t>
            </a:r>
            <a:r>
              <a:rPr lang="en-US" b="0" u="sng" baseline="0" dirty="0" smtClean="0"/>
              <a:t>progress</a:t>
            </a:r>
            <a:r>
              <a:rPr lang="en-US" baseline="0" dirty="0" smtClean="0"/>
              <a:t> monitoring to make decisions about whether or not the student is responding to the adapted intervention.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4452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xfrm>
            <a:off x="931864" y="4410075"/>
            <a:ext cx="5121275" cy="4033839"/>
          </a:xfrm>
          <a:noFill/>
          <a:ln/>
        </p:spPr>
        <p:txBody>
          <a:bodyPr>
            <a:normAutofit lnSpcReduction="10000"/>
          </a:bodyPr>
          <a:lstStyle/>
          <a:p>
            <a:r>
              <a:rPr lang="en-US" dirty="0" smtClean="0"/>
              <a:t>When thinking of students with the most intense</a:t>
            </a:r>
            <a:r>
              <a:rPr lang="en-US" baseline="0" dirty="0" smtClean="0"/>
              <a:t> needs, it may be natural to think of students who qualify for special education services, or those students who require the most intensive services available in tiered intervention systems such as response to intervention (RTI), multitiered system of support (MTSS), or positive behavioral interventions and supports (PBIS). </a:t>
            </a:r>
          </a:p>
          <a:p>
            <a:endParaRPr lang="en-US" baseline="0" dirty="0" smtClean="0"/>
          </a:p>
          <a:p>
            <a:r>
              <a:rPr lang="en-US" b="1" dirty="0" smtClean="0"/>
              <a:t>Many components of DBI characterize elements of high-quality special education and tiered service delivery systems.</a:t>
            </a:r>
            <a:r>
              <a:rPr lang="en-US" b="0" dirty="0" smtClean="0"/>
              <a:t> The individualization aspect of DBI is aligned with the principles of serving students with diverse needs, including students with disabilities.</a:t>
            </a:r>
          </a:p>
          <a:p>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DBI is</a:t>
            </a:r>
            <a:r>
              <a:rPr lang="en-US" i="0" baseline="0" dirty="0" smtClean="0"/>
              <a:t> often built upon tiered systems, with strong universal and secondary interventions serving as precursors to individualization.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Progress monitoring</a:t>
            </a:r>
            <a:r>
              <a:rPr lang="en-US" b="0" baseline="0" dirty="0" smtClean="0"/>
              <a:t> and team-based decisions based on data are shared, key components of DBI, tiered interventions, and special education. </a:t>
            </a:r>
            <a:r>
              <a:rPr lang="en-US" i="0" baseline="0" dirty="0" smtClean="0"/>
              <a:t>Students who are likely to benefit from DBI may be, but are not necessarily, receiving special education. </a:t>
            </a:r>
            <a:r>
              <a:rPr lang="en-US" i="0" dirty="0" smtClean="0">
                <a:ea typeface="ＭＳ Ｐゴシック"/>
              </a:rPr>
              <a:t>DBI can be</a:t>
            </a:r>
            <a:r>
              <a:rPr lang="en-US" i="0" baseline="0" dirty="0" smtClean="0">
                <a:ea typeface="ＭＳ Ｐゴシック"/>
              </a:rPr>
              <a:t> used for any student with intensive needs.</a:t>
            </a:r>
          </a:p>
        </p:txBody>
      </p:sp>
      <p:sp>
        <p:nvSpPr>
          <p:cNvPr id="110595" name="Slide Number Placeholder 3"/>
          <p:cNvSpPr>
            <a:spLocks noGrp="1"/>
          </p:cNvSpPr>
          <p:nvPr>
            <p:ph type="sldNum" sz="quarter" idx="5"/>
          </p:nvPr>
        </p:nvSpPr>
        <p:spPr>
          <a:noFill/>
        </p:spPr>
        <p:txBody>
          <a:bodyPr/>
          <a:lstStyle/>
          <a:p>
            <a:fld id="{B56633AF-AD07-4199-9FE5-4FC4DD16EBE5}" type="slidenum">
              <a:rPr lang="en-US" smtClean="0">
                <a:solidFill>
                  <a:srgbClr val="000000"/>
                </a:solidFill>
              </a:rPr>
              <a:pPr/>
              <a:t>14</a:t>
            </a:fld>
            <a:endParaRPr lang="en-US" dirty="0" smtClean="0">
              <a:solidFill>
                <a:srgbClr val="000000"/>
              </a:solidFill>
            </a:endParaRPr>
          </a:p>
        </p:txBody>
      </p:sp>
    </p:spTree>
    <p:extLst>
      <p:ext uri="{BB962C8B-B14F-4D97-AF65-F5344CB8AC3E}">
        <p14:creationId xmlns:p14="http://schemas.microsoft.com/office/powerpoint/2010/main" val="2856965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Handout 2:</a:t>
            </a:r>
            <a:r>
              <a:rPr lang="en-US" baseline="0" dirty="0" smtClean="0"/>
              <a:t> DBI Planning. We will not be completing this entire handout now, but I would like you to take a few minutes to think about the first two questions. This is intended to serve as a brainstorming session for you, and we understand we have not detailed the entire DBI process at this point. It is important, however, that you start to conceptualize how this process may work in your district. </a:t>
            </a:r>
          </a:p>
          <a:p>
            <a:endParaRPr lang="en-US" baseline="0" dirty="0" smtClean="0"/>
          </a:p>
          <a:p>
            <a:r>
              <a:rPr lang="en-US" baseline="0" dirty="0" smtClean="0"/>
              <a:t>So, take a few minutes to talk to your partners and jot down a couple of ideas about what your preliminary goals for implementing intensive intervention might be and how might intervention fit into your district’s or school’s already-established structure. These goals and ideas are intended to be fluid and flexible and may change throughout this process</a:t>
            </a:r>
            <a:r>
              <a:rPr lang="en-US" baseline="0" dirty="0" smtClean="0">
                <a:latin typeface="Arial"/>
                <a:cs typeface="Arial"/>
              </a:rPr>
              <a:t>—</a:t>
            </a:r>
            <a:r>
              <a:rPr lang="en-US" baseline="0" dirty="0" smtClean="0"/>
              <a:t>that is okay.</a:t>
            </a:r>
          </a:p>
          <a:p>
            <a:endParaRPr lang="en-US" baseline="0" dirty="0" smtClean="0"/>
          </a:p>
          <a:p>
            <a:r>
              <a:rPr lang="en-US" baseline="0" dirty="0" smtClean="0"/>
              <a:t>In the next few slides, we will be discussing key elements necessary for implementing DBI.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65635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232510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NCII provides intensive technical assistance to several districts to support DBI implementation. Through this work, NCII has identified several key elements for implementation. Within each area, some aspects are critical or “nonnegotiable.” We believe these pieces must be in place for successful implementation.  The “</a:t>
            </a:r>
            <a:r>
              <a:rPr lang="en-US" i="0" baseline="0" dirty="0" err="1" smtClean="0"/>
              <a:t>negotiables</a:t>
            </a:r>
            <a:r>
              <a:rPr lang="en-US" i="0" baseline="0" dirty="0" smtClean="0"/>
              <a:t>” column lists areas that are more flexible. Some aspects will vary with school context and others reflect quantifiable aspects of implementation that are expected to increase over time (e.g., the number of student plans, the grades and content areas to which DBI is applied).</a:t>
            </a:r>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176939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ea typeface="ＭＳ Ｐゴシック" pitchFamily="34" charset="-128"/>
              </a:rPr>
              <a:t>The first key</a:t>
            </a:r>
            <a:r>
              <a:rPr lang="en-US" b="0" baseline="0" dirty="0" smtClean="0">
                <a:ea typeface="ＭＳ Ｐゴシック" pitchFamily="34" charset="-128"/>
              </a:rPr>
              <a:t> area is staff commitment. </a:t>
            </a:r>
            <a:r>
              <a:rPr lang="en-US" b="0" dirty="0" smtClean="0">
                <a:ea typeface="ＭＳ Ｐゴシック" pitchFamily="34" charset="-128"/>
              </a:rPr>
              <a:t>We all know that leadership support is needed for interventions and strategies to work. NCII has found that principal support is particularly important</a:t>
            </a:r>
            <a:r>
              <a:rPr lang="en-US" b="0" baseline="0" dirty="0" smtClean="0">
                <a:ea typeface="ＭＳ Ｐゴシック" pitchFamily="34" charset="-128"/>
              </a:rPr>
              <a:t> for implementing DBI. </a:t>
            </a:r>
            <a:r>
              <a:rPr lang="en-US" b="0" dirty="0" smtClean="0">
                <a:ea typeface="ＭＳ Ｐゴシック" pitchFamily="34" charset="-128"/>
              </a:rPr>
              <a:t>Even when you are receiving outside</a:t>
            </a:r>
            <a:r>
              <a:rPr lang="en-US" b="0" baseline="0" dirty="0" smtClean="0">
                <a:ea typeface="ＭＳ Ｐゴシック" pitchFamily="34" charset="-128"/>
              </a:rPr>
              <a:t> training and coaching supports, </a:t>
            </a:r>
            <a:r>
              <a:rPr lang="en-US" b="0" dirty="0" smtClean="0">
                <a:ea typeface="ＭＳ Ｐゴシック" pitchFamily="34" charset="-128"/>
              </a:rPr>
              <a:t>it is critical that members of the leadership team are on board and actively involved, ensuring that intervention teams have time, resources, and support</a:t>
            </a:r>
            <a:r>
              <a:rPr lang="en-US" b="0" baseline="0" dirty="0" smtClean="0">
                <a:ea typeface="ＭＳ Ｐゴシック" pitchFamily="34" charset="-128"/>
              </a:rPr>
              <a:t> to work with students with intensive needs.</a:t>
            </a:r>
            <a:endParaRPr lang="en-US" b="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ea typeface="ＭＳ Ｐゴシック" pitchFamily="34" charset="-128"/>
              </a:rPr>
              <a:t>Leaders also play</a:t>
            </a:r>
            <a:r>
              <a:rPr lang="en-US" b="0" baseline="0" dirty="0" smtClean="0">
                <a:ea typeface="ＭＳ Ｐゴシック" pitchFamily="34" charset="-128"/>
              </a:rPr>
              <a:t> a key role in securing staff buy-in.  </a:t>
            </a:r>
            <a:r>
              <a:rPr lang="en-US" b="0" dirty="0" smtClean="0">
                <a:ea typeface="ＭＳ Ｐゴシック" pitchFamily="34" charset="-128"/>
              </a:rPr>
              <a:t>Why does your school want to implement DBI?  What changes do you hope to see in intervention practices or student outcomes?  Agreeing on a common purpose and focus for DBI can provide the impetus for implementation.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495014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ea typeface="ＭＳ Ｐゴシック" pitchFamily="34" charset="-128"/>
              </a:rPr>
              <a:t>Shaping effective school culture for DBI</a:t>
            </a:r>
            <a:r>
              <a:rPr lang="en-US" b="0" baseline="0" dirty="0" smtClean="0">
                <a:ea typeface="ＭＳ Ｐゴシック" pitchFamily="34" charset="-128"/>
              </a:rPr>
              <a:t> </a:t>
            </a:r>
            <a:r>
              <a:rPr lang="en-US" b="0" dirty="0" smtClean="0">
                <a:ea typeface="ＭＳ Ｐゴシック" pitchFamily="34" charset="-128"/>
              </a:rPr>
              <a:t>often begins with administrators setting clear expectations that DBI</a:t>
            </a:r>
            <a:r>
              <a:rPr lang="en-US" b="0" baseline="0" dirty="0" smtClean="0">
                <a:ea typeface="ＭＳ Ｐゴシック" pitchFamily="34" charset="-128"/>
              </a:rPr>
              <a:t> </a:t>
            </a:r>
            <a:r>
              <a:rPr lang="en-US" b="0" dirty="0" smtClean="0">
                <a:ea typeface="ＭＳ Ｐゴシック" pitchFamily="34" charset="-128"/>
              </a:rPr>
              <a:t>is pivotal and necessary for meeting the needs of their students. Develop</a:t>
            </a:r>
            <a:r>
              <a:rPr lang="en-US" b="0" baseline="0" dirty="0" smtClean="0">
                <a:ea typeface="ＭＳ Ｐゴシック" pitchFamily="34" charset="-128"/>
              </a:rPr>
              <a:t> common language and knowledge about DBI, including assessment and intervention practices, so that staff can contribute to decision making.</a:t>
            </a:r>
            <a:endParaRPr lang="en-US" b="0" dirty="0" smtClean="0">
              <a:ea typeface="ＭＳ Ｐゴシック" pitchFamily="34" charset="-128"/>
            </a:endParaRPr>
          </a:p>
          <a:p>
            <a:pPr defTabSz="915570">
              <a:spcBef>
                <a:spcPct val="0"/>
              </a:spcBef>
              <a:defRPr/>
            </a:pPr>
            <a:endParaRPr lang="en-US" b="0" dirty="0" smtClean="0"/>
          </a:p>
          <a:p>
            <a:pPr defTabSz="915570">
              <a:spcBef>
                <a:spcPct val="0"/>
              </a:spcBef>
              <a:defRPr/>
            </a:pPr>
            <a:r>
              <a:rPr lang="en-US" b="0" dirty="0" smtClean="0"/>
              <a:t>Leaders</a:t>
            </a:r>
            <a:r>
              <a:rPr lang="en-US" b="0" baseline="0" dirty="0" smtClean="0"/>
              <a:t> also play an important part in setting up the logistical elements to support DBI implementation. Such elements include </a:t>
            </a:r>
            <a:r>
              <a:rPr lang="en-US" b="0" i="0" baseline="0" dirty="0" smtClean="0"/>
              <a:t>establishing measurable outcome goals; providing time in the schedule for meetings, assessments, instruction, and intervention; securing necessary resources; monitoring and evaluating; and asking tough questions.</a:t>
            </a:r>
          </a:p>
          <a:p>
            <a:pPr defTabSz="915570">
              <a:spcBef>
                <a:spcPct val="0"/>
              </a:spcBef>
              <a:defRPr/>
            </a:pPr>
            <a:endParaRPr lang="en-US" b="0" i="0" baseline="0" dirty="0" smtClean="0"/>
          </a:p>
          <a:p>
            <a:pPr defTabSz="915570">
              <a:spcBef>
                <a:spcPct val="0"/>
              </a:spcBef>
              <a:defRPr/>
            </a:pPr>
            <a:endParaRPr lang="en-US" b="0" i="0" baseline="0" dirty="0" smtClean="0"/>
          </a:p>
          <a:p>
            <a:pPr>
              <a:spcBef>
                <a:spcPct val="0"/>
              </a:spcBef>
            </a:pPr>
            <a:endParaRPr lang="en-US" b="1"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2A8CCF-C9B5-4D11-9AE3-8802757961D3}" type="slidenum">
              <a:rPr lang="en-US" smtClean="0"/>
              <a:pPr/>
              <a:t>19</a:t>
            </a:fld>
            <a:endParaRPr lang="en-US" dirty="0"/>
          </a:p>
        </p:txBody>
      </p:sp>
    </p:spTree>
    <p:extLst>
      <p:ext uri="{BB962C8B-B14F-4D97-AF65-F5344CB8AC3E}">
        <p14:creationId xmlns:p14="http://schemas.microsoft.com/office/powerpoint/2010/main" val="331206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introduce you to data-based individualization (or DBI), NCII’s approach to intensive intervention. We will review key infrastructure elements needed for DBI implementation, highlighting the elements we consider key for successful implementation because of other sites’ implementation efforts. You will have time to work as a team to consider your school’s readiness for implementation.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931558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key</a:t>
            </a:r>
            <a:r>
              <a:rPr lang="en-US" baseline="0" dirty="0" smtClean="0"/>
              <a:t> element in Handout 3 is student intervention planning meetings. The first nonnegotiable is that meetings should be data-driven.  Progress monitoring data tell us when the intervention plan needs to be changed; we will talk a bit more about this later. Diagnostic assessment tells us what kind of changes are needed.</a:t>
            </a:r>
          </a:p>
          <a:p>
            <a:endParaRPr lang="en-US" baseline="0" dirty="0" smtClean="0"/>
          </a:p>
          <a:p>
            <a:r>
              <a:rPr lang="en-US" baseline="0" dirty="0" smtClean="0"/>
              <a:t>The last two </a:t>
            </a:r>
            <a:r>
              <a:rPr lang="en-US" baseline="0" dirty="0" err="1" smtClean="0"/>
              <a:t>nonnegotiables</a:t>
            </a:r>
            <a:r>
              <a:rPr lang="en-US" baseline="0" dirty="0" smtClean="0"/>
              <a:t> are logistical</a:t>
            </a:r>
            <a:r>
              <a:rPr lang="en-US" baseline="0" dirty="0" smtClean="0">
                <a:latin typeface="Arial"/>
                <a:cs typeface="Arial"/>
              </a:rPr>
              <a:t>—</a:t>
            </a:r>
            <a:r>
              <a:rPr lang="en-US" baseline="0" dirty="0" smtClean="0"/>
              <a:t>team meetings should have a consistent structure and a regular meeting schedule.  We will soon share some tools that can help guide student </a:t>
            </a:r>
            <a:r>
              <a:rPr lang="en-US" sz="1200" dirty="0" smtClean="0"/>
              <a:t>intervention planning </a:t>
            </a:r>
            <a:r>
              <a:rPr lang="en-US" baseline="0" dirty="0" smtClean="0"/>
              <a:t>meetings, including a sample agenda.</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788442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Teams are needed for student intervention planning meetings as well as coordinating schoolwide</a:t>
            </a:r>
            <a:r>
              <a:rPr lang="en-US" dirty="0" smtClean="0"/>
              <a:t> implementation of DBI.</a:t>
            </a:r>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361356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DBI leadership team</a:t>
            </a:r>
            <a:r>
              <a:rPr lang="en-US" baseline="0" dirty="0" smtClean="0"/>
              <a:t> serves multiple functions.  For example, the team: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457200" indent="-457200">
              <a:buFont typeface="Arial" panose="020B0604020202020204" pitchFamily="34" charset="0"/>
              <a:buChar char="•"/>
            </a:pPr>
            <a:r>
              <a:rPr lang="en-US" b="1" dirty="0" smtClean="0"/>
              <a:t>Oversees implementation efforts</a:t>
            </a:r>
          </a:p>
          <a:p>
            <a:pPr marL="457200" indent="-457200">
              <a:buFont typeface="Arial" panose="020B0604020202020204" pitchFamily="34" charset="0"/>
              <a:buChar char="•"/>
            </a:pPr>
            <a:r>
              <a:rPr lang="en-US" b="1" dirty="0" smtClean="0"/>
              <a:t>Has decision-making authority</a:t>
            </a:r>
          </a:p>
          <a:p>
            <a:pPr marL="800100" lvl="1" indent="-342900">
              <a:buFont typeface="Arial" panose="020B0604020202020204" pitchFamily="34" charset="0"/>
              <a:buChar char="•"/>
            </a:pPr>
            <a:r>
              <a:rPr lang="en-US" dirty="0" smtClean="0"/>
              <a:t>Includes principal or designee</a:t>
            </a:r>
          </a:p>
          <a:p>
            <a:pPr marL="457200" indent="-457200">
              <a:buFont typeface="Arial" panose="020B0604020202020204" pitchFamily="34" charset="0"/>
              <a:buChar char="•"/>
            </a:pPr>
            <a:r>
              <a:rPr lang="en-US" b="1" dirty="0" smtClean="0"/>
              <a:t>Aligns policies and other initiatives with DBI</a:t>
            </a:r>
          </a:p>
          <a:p>
            <a:pPr marL="457200" indent="-457200">
              <a:buFont typeface="Arial" panose="020B0604020202020204" pitchFamily="34" charset="0"/>
              <a:buChar char="•"/>
            </a:pPr>
            <a:r>
              <a:rPr lang="en-US" b="1" dirty="0" smtClean="0"/>
              <a:t>Allocates resources</a:t>
            </a:r>
          </a:p>
          <a:p>
            <a:pPr marL="457200" indent="-457200">
              <a:buFont typeface="Arial" panose="020B0604020202020204" pitchFamily="34" charset="0"/>
              <a:buChar char="•"/>
            </a:pPr>
            <a:r>
              <a:rPr lang="en-US" b="1" dirty="0" smtClean="0"/>
              <a:t>Supports individual student intervention planning meetings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leadership</a:t>
            </a:r>
            <a:r>
              <a:rPr lang="en-US" baseline="0" dirty="0" smtClean="0"/>
              <a:t> team must have </a:t>
            </a:r>
            <a:r>
              <a:rPr lang="en-US" dirty="0" smtClean="0"/>
              <a:t>knowledge and understanding of DBI. Various</a:t>
            </a:r>
            <a:r>
              <a:rPr lang="en-US" baseline="0" dirty="0" smtClean="0"/>
              <a:t> members of this team will be involved in meetings for individual students; a student’s needs will determine which staff members will work with the student.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next slide lists potential team members for student </a:t>
            </a:r>
            <a:r>
              <a:rPr lang="en-US" sz="1200" dirty="0" smtClean="0"/>
              <a:t>intervention planning</a:t>
            </a:r>
            <a:r>
              <a:rPr lang="en-US" baseline="0" dirty="0" smtClean="0"/>
              <a:t> meetings. Consider how these teams and meetings may overlap with existing teams (RTI or PBIS teams).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534835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roles may</a:t>
            </a:r>
            <a:r>
              <a:rPr lang="en-US" baseline="0" dirty="0" smtClean="0"/>
              <a:t> vary from school to school, core team members are likely to be critical for most student </a:t>
            </a:r>
            <a:r>
              <a:rPr lang="en-US" sz="1200" dirty="0" smtClean="0"/>
              <a:t>intervention planning </a:t>
            </a:r>
            <a:r>
              <a:rPr lang="en-US" baseline="0" dirty="0" smtClean="0"/>
              <a:t>meetings. Other staff members, as well as students and family, may be invited, as appropriate for the case at hand.</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281361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670" indent="-171670">
              <a:buFont typeface="Arial" panose="020B0604020202020204" pitchFamily="34" charset="0"/>
              <a:buChar char="•"/>
            </a:pPr>
            <a:r>
              <a:rPr lang="en-US" sz="1100" dirty="0"/>
              <a:t>When scheduling DBI team meetings and planning, it is important to promote consistency and protect designated meeting </a:t>
            </a:r>
            <a:r>
              <a:rPr lang="en-US" sz="1100" dirty="0" smtClean="0"/>
              <a:t>times.</a:t>
            </a:r>
            <a:endParaRPr lang="en-US" sz="1100" dirty="0"/>
          </a:p>
          <a:p>
            <a:pPr marL="171670" indent="-171670">
              <a:buFont typeface="Arial" panose="020B0604020202020204" pitchFamily="34" charset="0"/>
              <a:buChar char="•"/>
            </a:pPr>
            <a:r>
              <a:rPr lang="en-US" sz="1100" dirty="0"/>
              <a:t>When meetings are consistent, </a:t>
            </a:r>
            <a:r>
              <a:rPr lang="en-US" sz="1100" dirty="0" smtClean="0"/>
              <a:t>it reinforces </a:t>
            </a:r>
            <a:r>
              <a:rPr lang="en-US" sz="1100" dirty="0"/>
              <a:t>the notion to team members that DBI is a priority and not a fleeting initiative. When meeting dates and times are predictable and known well in advance, </a:t>
            </a:r>
            <a:r>
              <a:rPr lang="en-US" sz="1100" dirty="0" smtClean="0"/>
              <a:t>it helps </a:t>
            </a:r>
            <a:r>
              <a:rPr lang="en-US" sz="1100" dirty="0"/>
              <a:t>to ensure that team members come prepared with any necessary data</a:t>
            </a:r>
            <a:r>
              <a:rPr lang="en-US" sz="1100" dirty="0" smtClean="0"/>
              <a:t>.</a:t>
            </a:r>
          </a:p>
          <a:p>
            <a:pPr marL="628870" lvl="1" indent="-171670">
              <a:buFont typeface="Arial" panose="020B0604020202020204" pitchFamily="34" charset="0"/>
              <a:buChar char="•"/>
            </a:pPr>
            <a:r>
              <a:rPr lang="en-US" sz="1100" dirty="0" smtClean="0"/>
              <a:t>The frequency of team</a:t>
            </a:r>
            <a:r>
              <a:rPr lang="en-US" sz="1100" baseline="0" dirty="0" smtClean="0"/>
              <a:t> meetings may depend the number of students requiring intensive intervention.  Each student’s plan and data should be reviewed at least every six weeks. After creating the initial plan, schedule a time to review implementation and progress in 2 to 6 weeks.  This interval will vary by the intensity of need and by how long a plan is likely to need to work.  For example, behavior may change more quickly than many academic skills.</a:t>
            </a:r>
            <a:endParaRPr lang="en-US" sz="1100" dirty="0"/>
          </a:p>
          <a:p>
            <a:pPr marL="171670" indent="-171670">
              <a:buFont typeface="Arial" panose="020B0604020202020204" pitchFamily="34" charset="0"/>
              <a:buChar char="•"/>
            </a:pPr>
            <a:r>
              <a:rPr lang="en-US" sz="1100" dirty="0"/>
              <a:t>In addition, it is crucial that meetings </a:t>
            </a:r>
            <a:r>
              <a:rPr lang="en-US" sz="1100" dirty="0" smtClean="0"/>
              <a:t>be scheduled </a:t>
            </a:r>
            <a:r>
              <a:rPr lang="en-US" sz="1100" dirty="0"/>
              <a:t>during a time when all members are able to attend. As we discussed earlier, team members bring different areas of expertise and knowledge of specific students that are crucial for decision making.</a:t>
            </a:r>
          </a:p>
          <a:p>
            <a:pPr marL="171670" indent="-171670">
              <a:buFont typeface="Arial" panose="020B0604020202020204" pitchFamily="34" charset="0"/>
              <a:buChar char="•"/>
            </a:pPr>
            <a:r>
              <a:rPr lang="en-US" sz="1100" dirty="0"/>
              <a:t>Some potential solutions to scheduling team meetings when all members can attend </a:t>
            </a:r>
            <a:r>
              <a:rPr lang="en-US" sz="1100" dirty="0" smtClean="0"/>
              <a:t>include</a:t>
            </a:r>
            <a:endParaRPr lang="en-US" sz="1100" dirty="0"/>
          </a:p>
          <a:p>
            <a:pPr lvl="1"/>
            <a:r>
              <a:rPr lang="en-US" sz="1100" dirty="0"/>
              <a:t>- Grade-level/data meetings occur during common planning.</a:t>
            </a:r>
          </a:p>
          <a:p>
            <a:pPr lvl="1"/>
            <a:r>
              <a:rPr lang="en-US" sz="1100" dirty="0"/>
              <a:t>- Grade-level/data meetings replace traditional faculty meetings. </a:t>
            </a:r>
          </a:p>
          <a:p>
            <a:pPr lvl="1"/>
            <a:r>
              <a:rPr lang="en-US" sz="1100" dirty="0"/>
              <a:t>- </a:t>
            </a:r>
            <a:r>
              <a:rPr lang="en-US" sz="1100" dirty="0" smtClean="0"/>
              <a:t>Substitutes </a:t>
            </a:r>
            <a:r>
              <a:rPr lang="en-US" sz="1100" dirty="0"/>
              <a:t>are called in, and grade-level meetings are held throughout the day.</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569901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very different schedules found in high schools and middle schools have implications for team composition and meeting schedules.</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When possible, repurpose existing meeting times (e.g., staff meeting times, other team meetings, or professional learning </a:t>
            </a:r>
            <a:r>
              <a:rPr lang="en-US" smtClean="0"/>
              <a:t>communities).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715763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Briefly</a:t>
            </a:r>
            <a:r>
              <a:rPr lang="en-US" i="1" baseline="0" dirty="0" smtClean="0"/>
              <a:t> r</a:t>
            </a:r>
            <a:r>
              <a:rPr lang="en-US" i="1" dirty="0" smtClean="0"/>
              <a:t>eview</a:t>
            </a:r>
            <a:r>
              <a:rPr lang="en-US" i="1" baseline="0" dirty="0" smtClean="0"/>
              <a:t> Handouts 4 (Agenda) and 5 (Note-Taking Template)</a:t>
            </a:r>
          </a:p>
          <a:p>
            <a:endParaRPr lang="en-US" i="1" dirty="0" smtClean="0"/>
          </a:p>
          <a:p>
            <a:r>
              <a:rPr lang="en-US" dirty="0" smtClean="0"/>
              <a:t>We have provided our coaches</a:t>
            </a:r>
            <a:r>
              <a:rPr lang="en-US" baseline="0" dirty="0" smtClean="0"/>
              <a:t> </a:t>
            </a:r>
            <a:r>
              <a:rPr lang="en-US" dirty="0" smtClean="0"/>
              <a:t>with a set of tools that schools can use and modify as needed.  These forms reflect important </a:t>
            </a:r>
            <a:r>
              <a:rPr lang="en-US" baseline="0" dirty="0" smtClean="0"/>
              <a:t>components of intervention planning, but these exact forms are not required—if you have already have a system in place that is working well for you, that is great!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01801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reviewed considerations</a:t>
            </a:r>
            <a:r>
              <a:rPr lang="en-US" baseline="0" dirty="0" smtClean="0"/>
              <a:t> for staff commitment and student </a:t>
            </a:r>
            <a:r>
              <a:rPr lang="en-US" sz="1200" dirty="0" smtClean="0"/>
              <a:t>intervention planning</a:t>
            </a:r>
            <a:r>
              <a:rPr lang="en-US" baseline="0" dirty="0" smtClean="0"/>
              <a:t> meetings, let’s take time to review how your school’s infrastructure can support these areas.</a:t>
            </a:r>
            <a:endParaRPr lang="en-US" dirty="0" smtClean="0"/>
          </a:p>
          <a:p>
            <a:endParaRPr lang="en-US" dirty="0" smtClean="0"/>
          </a:p>
          <a:p>
            <a:r>
              <a:rPr lang="en-US" dirty="0" smtClean="0"/>
              <a:t>Look at Handout 6, the </a:t>
            </a:r>
            <a:r>
              <a:rPr lang="en-US" baseline="0" dirty="0" smtClean="0"/>
              <a:t>DBI Infrastructure handout. You will see four columns that cover the essential elements of infrastructure, guiding questions, what is currently in place, and what is needed. Take 5 minutes to think about the first two rows, for staff commitment and team or collaboration, and complete the blank sections. </a:t>
            </a:r>
          </a:p>
          <a:p>
            <a:endParaRPr lang="en-US" baseline="0" dirty="0" smtClean="0"/>
          </a:p>
          <a:p>
            <a:r>
              <a:rPr lang="en-US" baseline="0" dirty="0" smtClean="0"/>
              <a:t>Your initial thoughts from Handout 2 may help inform your vision statement and think about the teams that are already in place.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3508722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back and</a:t>
            </a:r>
            <a:r>
              <a:rPr lang="en-US" baseline="0" dirty="0" smtClean="0"/>
              <a:t> Handout 3.  We have already talked about the first two essential components.  Now let’s discuss the rest, starting with progress monitoring data.</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42393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DBI requires valid, reliable data</a:t>
            </a:r>
            <a:r>
              <a:rPr lang="en-US" baseline="0" dirty="0" smtClean="0"/>
              <a:t> on student performance to determine when and how an intervention should be changed. For these data to be useful, they need to be regularly collected and readily available to those making decisions. Progress monitoring tools must be sensitive to student growth, and data should be graphed. Clear decision rules should provide guidance on when an intervention needs to be changed.</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21056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a:t>
            </a:r>
            <a:r>
              <a:rPr lang="en-US" baseline="0" dirty="0" smtClean="0"/>
              <a:t> common misconception about working with NCII is that we will train teachers on how to implement a specific intervention. D</a:t>
            </a:r>
            <a:r>
              <a:rPr lang="en-US" dirty="0" smtClean="0"/>
              <a:t>ata-based individualization </a:t>
            </a:r>
            <a:r>
              <a:rPr lang="en-US" baseline="0" dirty="0" smtClean="0"/>
              <a:t>is a framework for designing and delivering intensive intervention, rather than a single program. Our resources and services support school staff in learning how to use data to understand student needs and design individualized intervention aligned to those needs.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392892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Additional data sources that may be used to support intensive intervention include universal screening, diagnostic assessment, and progress monitoring data occurring in secondary interventions. As mentioned in the previous slide, it also is important that these data be valid and reliable and that clear decision rules be used for informing instructional decisions.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201649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NCII DBI</a:t>
            </a:r>
            <a:r>
              <a:rPr lang="en-US" baseline="0" dirty="0" smtClean="0"/>
              <a:t> Training Series (http://www.intensiveintervention.org/content/dbi-training-series) has modules on both academic and behavioral progress monitoring.</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747607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Several tools on the academic progress monitoring tools chart extend to middle school students. Some can</a:t>
            </a:r>
            <a:r>
              <a:rPr lang="en-US" baseline="0" dirty="0" smtClean="0"/>
              <a:t> be used through grade 12.</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4125363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consider our fourth essential element for implementation, student plans.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2375878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5 prompts you to record important elements</a:t>
            </a:r>
            <a:r>
              <a:rPr lang="en-US" baseline="0" dirty="0" smtClean="0"/>
              <a:t> of the student plan, including plans for intervention and progress monitoring.</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375878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9" indent="-174279">
              <a:buFont typeface="Arial" panose="020B0604020202020204" pitchFamily="34" charset="0"/>
              <a:buChar char="•"/>
            </a:pPr>
            <a:r>
              <a:rPr lang="en-US" sz="1050" dirty="0" smtClean="0"/>
              <a:t>In </a:t>
            </a:r>
            <a:r>
              <a:rPr lang="en-US" sz="1050" dirty="0"/>
              <a:t>general, interventions should supplement core instruction and provide an </a:t>
            </a:r>
            <a:r>
              <a:rPr lang="en-US" sz="1050" dirty="0" smtClean="0"/>
              <a:t>extra dose </a:t>
            </a:r>
            <a:r>
              <a:rPr lang="en-US" sz="1050" dirty="0"/>
              <a:t>of instruction beyond the core</a:t>
            </a:r>
            <a:r>
              <a:rPr lang="en-US" sz="1050" dirty="0" smtClean="0"/>
              <a:t>. In extreme situations, however, intensive intervention may supplant (replace)</a:t>
            </a:r>
            <a:r>
              <a:rPr lang="en-US" sz="1050" baseline="0" dirty="0" smtClean="0"/>
              <a:t> part of core instructional time. This is decided case by case.</a:t>
            </a:r>
            <a:endParaRPr lang="en-US" sz="1050" dirty="0"/>
          </a:p>
          <a:p>
            <a:pPr marL="174279" indent="-174279">
              <a:buFont typeface="Arial" panose="020B0604020202020204" pitchFamily="34" charset="0"/>
              <a:buChar char="•"/>
            </a:pPr>
            <a:r>
              <a:rPr lang="en-US" sz="1050" dirty="0"/>
              <a:t>When scheduling intervention time, you need to consider how long intervention sessions will be, how many days per week interventions will be provided, and who will be teaching each intervention.</a:t>
            </a:r>
          </a:p>
          <a:p>
            <a:pPr marL="174279" indent="-174279">
              <a:buFont typeface="Arial" panose="020B0604020202020204" pitchFamily="34" charset="0"/>
              <a:buChar char="•"/>
            </a:pPr>
            <a:r>
              <a:rPr lang="en-US" sz="1050" dirty="0"/>
              <a:t>Making these determinations will require that you look at the specific intervention programs </a:t>
            </a:r>
            <a:r>
              <a:rPr lang="en-US" sz="1050" dirty="0" smtClean="0"/>
              <a:t>you are </a:t>
            </a:r>
            <a:r>
              <a:rPr lang="en-US" sz="1050" dirty="0"/>
              <a:t>using and the developer requirements to ensure fidelity. For example, if an intervention program requires four sessions a week for 30 minutes, students should receive that amount of intervention in order to receive the intervention the way it was intended to be delivered.</a:t>
            </a:r>
          </a:p>
          <a:p>
            <a:pPr marL="174279" indent="-174279">
              <a:buFont typeface="Arial" panose="020B0604020202020204" pitchFamily="34" charset="0"/>
              <a:buChar char="•"/>
            </a:pPr>
            <a:r>
              <a:rPr lang="en-US" sz="1050" dirty="0"/>
              <a:t>Many schools </a:t>
            </a:r>
            <a:r>
              <a:rPr lang="en-US" sz="1050" dirty="0" smtClean="0"/>
              <a:t>report</a:t>
            </a:r>
            <a:r>
              <a:rPr lang="en-US" sz="1050" baseline="0" dirty="0" smtClean="0"/>
              <a:t> </a:t>
            </a:r>
            <a:r>
              <a:rPr lang="en-US" sz="1050" dirty="0" smtClean="0"/>
              <a:t>that </a:t>
            </a:r>
            <a:r>
              <a:rPr lang="en-US" sz="1050" dirty="0"/>
              <a:t>it can be a challenge to have enough time and staff to deliver interventions. Remember that the goal is to provide intervention to the greatest number of students </a:t>
            </a:r>
            <a:r>
              <a:rPr lang="en-US" sz="1050" dirty="0" smtClean="0"/>
              <a:t>your </a:t>
            </a:r>
            <a:r>
              <a:rPr lang="en-US" sz="1050" dirty="0"/>
              <a:t>existing </a:t>
            </a:r>
            <a:r>
              <a:rPr lang="en-US" sz="1050" dirty="0" smtClean="0"/>
              <a:t>resources can support. </a:t>
            </a:r>
            <a:r>
              <a:rPr lang="en-US" sz="1050" dirty="0"/>
              <a:t>DBI is reserved for students with the most intensive needs.  </a:t>
            </a:r>
          </a:p>
          <a:p>
            <a:pPr marL="174279" indent="-174279">
              <a:buFont typeface="Arial" panose="020B0604020202020204" pitchFamily="34" charset="0"/>
              <a:buChar char="•"/>
            </a:pPr>
            <a:r>
              <a:rPr lang="en-US" sz="1050" dirty="0"/>
              <a:t>There are multiple approaches schools can take to structuring intervention times.</a:t>
            </a:r>
          </a:p>
          <a:p>
            <a:pPr marL="174279" indent="-174279">
              <a:buFont typeface="Arial" panose="020B0604020202020204" pitchFamily="34" charset="0"/>
              <a:buChar char="•"/>
            </a:pPr>
            <a:r>
              <a:rPr lang="en-US" sz="1050" dirty="0"/>
              <a:t>Consider: </a:t>
            </a:r>
            <a:r>
              <a:rPr lang="en-US" sz="1050" dirty="0" smtClean="0"/>
              <a:t>Given existing resources, which approach will best allow students with intensive needs to receive intensive intervention?</a:t>
            </a:r>
            <a:endParaRPr lang="en-US" sz="1400" dirty="0"/>
          </a:p>
        </p:txBody>
      </p:sp>
      <p:sp>
        <p:nvSpPr>
          <p:cNvPr id="4" name="Slide Number Placeholder 3"/>
          <p:cNvSpPr>
            <a:spLocks noGrp="1"/>
          </p:cNvSpPr>
          <p:nvPr>
            <p:ph type="sldNum" sz="quarter" idx="10"/>
          </p:nvPr>
        </p:nvSpPr>
        <p:spPr/>
        <p:txBody>
          <a:bodyPr/>
          <a:lstStyle/>
          <a:p>
            <a:fld id="{AF2A8CCF-C9B5-4D11-9AE3-8802757961D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46162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Intensive intervention may represent a culture</a:t>
            </a:r>
            <a:r>
              <a:rPr lang="en-US" baseline="0" dirty="0" smtClean="0"/>
              <a:t> shift for high schools, where teachers are often used to focusing on a grade-level content area.</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3149806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of students who need intensive intervention need to know</a:t>
            </a:r>
            <a:r>
              <a:rPr lang="en-US" baseline="0" dirty="0" smtClean="0"/>
              <a:t> how the DBI process is used in your school. This also applies to staff members who work with students with intensive needs, even if they are not interventionists or members of the problem-solving team.  Your school will need a system for sharing information on a student’s progress and changes in intervention with both parents and staff.  Frequent teacher team collaboration and communication with parents will provide more information for making good intervention decisions.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1117059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and practices within schools should ensure that students with disabilities have access to intensive intervention. When students with disabilities </a:t>
            </a:r>
            <a:r>
              <a:rPr lang="en-US" baseline="0" dirty="0" smtClean="0"/>
              <a:t>do not respond to Tier 1 and Tier 2 supports, they must have access to intensive intervention if they require it.</a:t>
            </a:r>
          </a:p>
          <a:p>
            <a:endParaRPr lang="en-US" baseline="0" dirty="0" smtClean="0"/>
          </a:p>
          <a:p>
            <a:r>
              <a:rPr lang="en-US" baseline="0" dirty="0" smtClean="0"/>
              <a:t>Students may receive services at different levels of support in different areas. For example, a student with a learning disability in reading may need intensive intervention in reading while needing only core instruction in mathematics.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350243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Support teams in considering these areas and completing</a:t>
            </a:r>
            <a:r>
              <a:rPr lang="en-US" i="1" baseline="0" dirty="0" smtClean="0"/>
              <a:t> worksheet. Note that the worksheet contains additional and more detailed questions for Data Use and Student Plans.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73712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r>
              <a:rPr lang="en-US" i="1" dirty="0" smtClean="0">
                <a:ea typeface="ＭＳ Ｐゴシック"/>
              </a:rPr>
              <a:t>Paraphrase Slide</a:t>
            </a:r>
          </a:p>
        </p:txBody>
      </p:sp>
      <p:sp>
        <p:nvSpPr>
          <p:cNvPr id="91139" name="Slide Number Placeholder 3"/>
          <p:cNvSpPr>
            <a:spLocks noGrp="1"/>
          </p:cNvSpPr>
          <p:nvPr>
            <p:ph type="sldNum" sz="quarter" idx="5"/>
          </p:nvPr>
        </p:nvSpPr>
        <p:spPr>
          <a:noFill/>
        </p:spPr>
        <p:txBody>
          <a:bodyPr/>
          <a:lstStyle/>
          <a:p>
            <a:fld id="{78E91393-7C62-4878-95C0-74998B024367}" type="slidenum">
              <a:rPr lang="en-US" smtClean="0">
                <a:solidFill>
                  <a:prstClr val="black"/>
                </a:solidFill>
                <a:latin typeface="Arial" charset="0"/>
                <a:ea typeface="ＭＳ Ｐゴシック"/>
                <a:cs typeface="ＭＳ Ｐゴシック"/>
              </a:rPr>
              <a:pPr/>
              <a:t>4</a:t>
            </a:fld>
            <a:endParaRPr lang="en-US" dirty="0" smtClean="0">
              <a:solidFill>
                <a:prstClr val="black"/>
              </a:solidFill>
              <a:latin typeface="Arial" charset="0"/>
              <a:ea typeface="ＭＳ Ｐゴシック"/>
              <a:cs typeface="ＭＳ Ｐゴシック"/>
            </a:endParaRPr>
          </a:p>
        </p:txBody>
      </p:sp>
    </p:spTree>
    <p:extLst>
      <p:ext uri="{BB962C8B-B14F-4D97-AF65-F5344CB8AC3E}">
        <p14:creationId xmlns:p14="http://schemas.microsoft.com/office/powerpoint/2010/main" val="3581386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NCII Intensive technical assistance is a specific activity conducted in partner districts; this section applies only to these districts. Other schools and districts can email </a:t>
            </a:r>
            <a:r>
              <a:rPr lang="en-US" dirty="0" smtClean="0"/>
              <a:t>ncii@air.org to discuss</a:t>
            </a:r>
            <a:r>
              <a:rPr lang="en-US" baseline="0" dirty="0" smtClean="0"/>
              <a:t> available supports. They also may consider working with local, regional, or state technical assistance providers.</a:t>
            </a:r>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282267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 a reminder:</a:t>
            </a:r>
          </a:p>
          <a:p>
            <a:r>
              <a:rPr lang="en-US" dirty="0" smtClean="0"/>
              <a:t>A</a:t>
            </a:r>
            <a:r>
              <a:rPr lang="en-US" baseline="0" dirty="0" smtClean="0"/>
              <a:t> common misconception about working with NCII is that we will train teachers on how to implement a specific intervention. DBI is a framework for designing and delivering intensive intervention, rather than a single program. We will support school staff in learning how to use data to understand student needs and design individualized intervention aligned to those needs.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2208897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xfrm>
            <a:off x="1060450" y="342900"/>
            <a:ext cx="4864100" cy="3648075"/>
          </a:xfrm>
          <a:ln/>
        </p:spPr>
      </p:sp>
      <p:sp>
        <p:nvSpPr>
          <p:cNvPr id="113666" name="Notes Placeholder 2"/>
          <p:cNvSpPr>
            <a:spLocks noGrp="1"/>
          </p:cNvSpPr>
          <p:nvPr>
            <p:ph type="body" idx="1"/>
          </p:nvPr>
        </p:nvSpPr>
        <p:spPr>
          <a:xfrm>
            <a:off x="920364" y="4252349"/>
            <a:ext cx="5121700" cy="4177349"/>
          </a:xfrm>
          <a:noFill/>
          <a:ln/>
        </p:spPr>
        <p:txBody>
          <a:bodyPr/>
          <a:lstStyle/>
          <a:p>
            <a:pPr marL="171670" indent="-171670" defTabSz="915570">
              <a:spcBef>
                <a:spcPts val="200"/>
              </a:spcBef>
              <a:buFont typeface="Arial" panose="020B0604020202020204" pitchFamily="34" charset="0"/>
              <a:buChar char="•"/>
              <a:defRPr/>
            </a:pPr>
            <a:r>
              <a:rPr lang="en-US" sz="1000" dirty="0"/>
              <a:t>Professional development is needed </a:t>
            </a:r>
            <a:r>
              <a:rPr lang="en-US" sz="1000" dirty="0" smtClean="0"/>
              <a:t>to </a:t>
            </a:r>
            <a:r>
              <a:rPr lang="en-US" sz="1000" dirty="0"/>
              <a:t>provide teachers and other staff with the knowledge, skills, and resources they need </a:t>
            </a:r>
            <a:r>
              <a:rPr lang="en-US" sz="1000" dirty="0" smtClean="0"/>
              <a:t>to </a:t>
            </a:r>
            <a:r>
              <a:rPr lang="en-US" sz="1000" dirty="0"/>
              <a:t>implement DBI. </a:t>
            </a:r>
          </a:p>
          <a:p>
            <a:pPr marL="171670" indent="-171670">
              <a:spcBef>
                <a:spcPts val="200"/>
              </a:spcBef>
              <a:buFont typeface="Arial" panose="020B0604020202020204" pitchFamily="34" charset="0"/>
              <a:buChar char="•"/>
            </a:pPr>
            <a:r>
              <a:rPr lang="en-US" sz="1000" dirty="0">
                <a:ea typeface="ＭＳ Ｐゴシック" pitchFamily="34" charset="-128"/>
              </a:rPr>
              <a:t>In this way, all other aspects of DBI infrastructure hinge on professional development.</a:t>
            </a:r>
          </a:p>
          <a:p>
            <a:pPr marL="171670" indent="-171670">
              <a:spcBef>
                <a:spcPts val="200"/>
              </a:spcBef>
              <a:buFont typeface="Arial" panose="020B0604020202020204" pitchFamily="34" charset="0"/>
              <a:buChar char="•"/>
            </a:pPr>
            <a:r>
              <a:rPr lang="en-US" sz="1000" dirty="0">
                <a:ea typeface="ＭＳ Ｐゴシック" pitchFamily="34" charset="-128"/>
              </a:rPr>
              <a:t>Professional development provides two primary functions:</a:t>
            </a:r>
          </a:p>
          <a:p>
            <a:pPr marL="457785" lvl="1">
              <a:spcBef>
                <a:spcPts val="200"/>
              </a:spcBef>
            </a:pPr>
            <a:r>
              <a:rPr lang="en-US" sz="1000" dirty="0">
                <a:ea typeface="ＭＳ Ｐゴシック" pitchFamily="34" charset="-128"/>
              </a:rPr>
              <a:t>1. Building staff </a:t>
            </a:r>
            <a:r>
              <a:rPr lang="en-US" sz="1000" dirty="0" smtClean="0">
                <a:ea typeface="ＭＳ Ｐゴシック" pitchFamily="34" charset="-128"/>
              </a:rPr>
              <a:t>knowledge</a:t>
            </a:r>
            <a:endParaRPr lang="en-US" sz="1000" dirty="0">
              <a:ea typeface="ＭＳ Ｐゴシック" pitchFamily="34" charset="-128"/>
            </a:endParaRPr>
          </a:p>
          <a:p>
            <a:pPr marL="1087239" lvl="2" indent="-171670">
              <a:spcBef>
                <a:spcPts val="200"/>
              </a:spcBef>
              <a:buFont typeface="Arial" panose="020B0604020202020204" pitchFamily="34" charset="0"/>
              <a:buChar char="•"/>
            </a:pPr>
            <a:r>
              <a:rPr lang="en-US" sz="1000" dirty="0">
                <a:ea typeface="ＭＳ Ｐゴシック" pitchFamily="34" charset="-128"/>
              </a:rPr>
              <a:t>This often involves helping staff to understand the purpose, goals, and expected outcomes of DBI (which is pivotal to ensuring the school culture is conducive to DBI).</a:t>
            </a:r>
          </a:p>
          <a:p>
            <a:pPr marL="1087239" lvl="2" indent="-171670">
              <a:spcBef>
                <a:spcPts val="200"/>
              </a:spcBef>
              <a:buFont typeface="Arial" panose="020B0604020202020204" pitchFamily="34" charset="0"/>
              <a:buChar char="•"/>
            </a:pPr>
            <a:r>
              <a:rPr lang="en-US" sz="1000" dirty="0" smtClean="0">
                <a:ea typeface="ＭＳ Ｐゴシック" pitchFamily="34" charset="-128"/>
              </a:rPr>
              <a:t>It also involves</a:t>
            </a:r>
            <a:r>
              <a:rPr lang="en-US" sz="1000" baseline="0" dirty="0" smtClean="0">
                <a:ea typeface="ＭＳ Ｐゴシック" pitchFamily="34" charset="-128"/>
              </a:rPr>
              <a:t> e</a:t>
            </a:r>
            <a:r>
              <a:rPr lang="en-US" sz="1000" dirty="0" smtClean="0">
                <a:ea typeface="ＭＳ Ｐゴシック" pitchFamily="34" charset="-128"/>
              </a:rPr>
              <a:t>stablishing </a:t>
            </a:r>
            <a:r>
              <a:rPr lang="en-US" sz="1000" dirty="0">
                <a:ea typeface="ＭＳ Ｐゴシック" pitchFamily="34" charset="-128"/>
              </a:rPr>
              <a:t>a common language.</a:t>
            </a:r>
          </a:p>
          <a:p>
            <a:pPr marL="457785" lvl="1">
              <a:spcBef>
                <a:spcPts val="200"/>
              </a:spcBef>
            </a:pPr>
            <a:r>
              <a:rPr lang="en-US" sz="1000" dirty="0">
                <a:ea typeface="ＭＳ Ｐゴシック" pitchFamily="34" charset="-128"/>
              </a:rPr>
              <a:t>2. Providing continuous support for </a:t>
            </a:r>
            <a:r>
              <a:rPr lang="en-US" sz="1000" dirty="0" smtClean="0">
                <a:ea typeface="ＭＳ Ｐゴシック" pitchFamily="34" charset="-128"/>
              </a:rPr>
              <a:t>implementation</a:t>
            </a:r>
            <a:endParaRPr lang="en-US" sz="1000" dirty="0">
              <a:ea typeface="ＭＳ Ｐゴシック" pitchFamily="34" charset="-128"/>
            </a:endParaRPr>
          </a:p>
          <a:p>
            <a:pPr marL="1087239" lvl="2" indent="-171670">
              <a:spcBef>
                <a:spcPts val="200"/>
              </a:spcBef>
              <a:buFont typeface="Arial" panose="020B0604020202020204" pitchFamily="34" charset="0"/>
              <a:buChar char="•"/>
            </a:pPr>
            <a:r>
              <a:rPr lang="en-US" sz="1000" dirty="0">
                <a:ea typeface="ＭＳ Ｐゴシック" pitchFamily="34" charset="-128"/>
              </a:rPr>
              <a:t>Professional development offers a means for leadership to listen to staff concerns and provides a mechanism for those concerns to be communicated.  </a:t>
            </a:r>
          </a:p>
          <a:p>
            <a:pPr>
              <a:spcBef>
                <a:spcPts val="200"/>
              </a:spcBef>
            </a:pPr>
            <a:endParaRPr lang="en-US" sz="1000" dirty="0">
              <a:ea typeface="ＭＳ Ｐゴシック" pitchFamily="34" charset="-128"/>
            </a:endParaRPr>
          </a:p>
          <a:p>
            <a:pPr>
              <a:spcBef>
                <a:spcPts val="200"/>
              </a:spcBef>
            </a:pPr>
            <a:r>
              <a:rPr lang="en-US" sz="1000" dirty="0"/>
              <a:t>Professional development should </a:t>
            </a:r>
            <a:r>
              <a:rPr lang="en-US" sz="1000" dirty="0" smtClean="0"/>
              <a:t>be</a:t>
            </a:r>
            <a:endParaRPr lang="en-US" sz="1000" dirty="0"/>
          </a:p>
          <a:p>
            <a:pPr marL="171670" indent="-171670">
              <a:spcBef>
                <a:spcPts val="200"/>
              </a:spcBef>
              <a:buFont typeface="Arial" panose="020B0604020202020204" pitchFamily="34" charset="0"/>
              <a:buChar char="•"/>
            </a:pPr>
            <a:r>
              <a:rPr lang="en-US" sz="1000" dirty="0"/>
              <a:t>Aligned to the essential components of DBI</a:t>
            </a:r>
          </a:p>
          <a:p>
            <a:pPr marL="171670" indent="-171670">
              <a:spcBef>
                <a:spcPts val="200"/>
              </a:spcBef>
              <a:buFont typeface="Arial" panose="020B0604020202020204" pitchFamily="34" charset="0"/>
              <a:buChar char="•"/>
            </a:pPr>
            <a:r>
              <a:rPr lang="en-US" sz="1000" dirty="0"/>
              <a:t>Flexible</a:t>
            </a:r>
          </a:p>
          <a:p>
            <a:pPr marL="171670" indent="-171670">
              <a:spcBef>
                <a:spcPts val="200"/>
              </a:spcBef>
              <a:buFont typeface="Arial" panose="020B0604020202020204" pitchFamily="34" charset="0"/>
              <a:buChar char="•"/>
            </a:pPr>
            <a:r>
              <a:rPr lang="en-US" sz="1000" dirty="0"/>
              <a:t>Ongoing</a:t>
            </a:r>
          </a:p>
          <a:p>
            <a:pPr marL="171670" indent="-171670">
              <a:spcBef>
                <a:spcPts val="200"/>
              </a:spcBef>
              <a:buFont typeface="Arial" panose="020B0604020202020204" pitchFamily="34" charset="0"/>
              <a:buChar char="•"/>
            </a:pPr>
            <a:r>
              <a:rPr lang="en-US" sz="1000" dirty="0" smtClean="0"/>
              <a:t>Job-embedded</a:t>
            </a:r>
            <a:endParaRPr lang="en-US" sz="1000" dirty="0"/>
          </a:p>
          <a:p>
            <a:pPr marL="171670" indent="-171670">
              <a:spcBef>
                <a:spcPts val="200"/>
              </a:spcBef>
              <a:buFont typeface="Arial" panose="020B0604020202020204" pitchFamily="34" charset="0"/>
              <a:buChar char="•"/>
            </a:pPr>
            <a:r>
              <a:rPr lang="en-US" sz="1000" dirty="0" smtClean="0"/>
              <a:t>Research-based</a:t>
            </a:r>
            <a:endParaRPr lang="en-US" sz="1100" dirty="0">
              <a:ea typeface="ＭＳ Ｐゴシック" pitchFamily="34" charset="-128"/>
            </a:endParaRPr>
          </a:p>
        </p:txBody>
      </p:sp>
      <p:sp>
        <p:nvSpPr>
          <p:cNvPr id="113667" name="Slide Number Placeholder 3"/>
          <p:cNvSpPr>
            <a:spLocks noGrp="1"/>
          </p:cNvSpPr>
          <p:nvPr>
            <p:ph type="sldNum" sz="quarter" idx="5"/>
          </p:nvPr>
        </p:nvSpPr>
        <p:spPr>
          <a:noFill/>
        </p:spPr>
        <p:txBody>
          <a:bodyPr/>
          <a:lstStyle/>
          <a:p>
            <a:fld id="{B9333880-7AA2-4215-A746-7B13898EBC2C}" type="slidenum">
              <a:rPr lang="en-US">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104426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601"/>
              </a:spcBef>
            </a:pPr>
            <a:r>
              <a:rPr lang="en-US" dirty="0" smtClean="0"/>
              <a:t>DBI training includes an introduction to the DBI process as well as training specific to academics and behavior,</a:t>
            </a:r>
            <a:r>
              <a:rPr lang="en-US" baseline="0" dirty="0" smtClean="0"/>
              <a:t> addressing assessment and intervention.</a:t>
            </a:r>
            <a:r>
              <a:rPr lang="en-US" dirty="0" smtClean="0"/>
              <a:t> We recommend starting in one area so you can move to</a:t>
            </a:r>
            <a:r>
              <a:rPr lang="en-US" baseline="0" dirty="0" smtClean="0"/>
              <a:t> implementation more quickly.  You also will learn more about meeting structures and processes. You will work with your NCII trainer, coach, and liaison to develop a training schedule that reflects your needs.</a:t>
            </a:r>
          </a:p>
          <a:p>
            <a:pPr>
              <a:spcBef>
                <a:spcPts val="601"/>
              </a:spcBef>
            </a:pPr>
            <a:endParaRPr lang="en-US" baseline="0" dirty="0" smtClean="0"/>
          </a:p>
          <a:p>
            <a:pPr>
              <a:spcBef>
                <a:spcPts val="601"/>
              </a:spcBef>
            </a:pPr>
            <a:r>
              <a:rPr lang="en-US" baseline="0" dirty="0" smtClean="0"/>
              <a:t>Although NCII may support initial training with follow-up coaching, in the long term you will need to consider school and district resources for providing any needed refresher training as well as training new staff.  You also will need to provide training and support for specific tools and programs your school chooses to use.</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2921608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570">
              <a:defRPr/>
            </a:pPr>
            <a:r>
              <a:rPr lang="en-US" i="1" dirty="0" smtClean="0"/>
              <a:t>Today or at a later</a:t>
            </a:r>
            <a:r>
              <a:rPr lang="en-US" i="1" baseline="0" dirty="0" smtClean="0"/>
              <a:t> time, trainers and coaches should discuss training needs and priorities with the school team.  To allow schools to start student intervention planning meetings and plans as quickly as possible, we encourage schools to select an initial area of implementation (academics or behavior).  Guiding questions might include</a:t>
            </a:r>
          </a:p>
          <a:p>
            <a:pPr defTabSz="915570">
              <a:defRPr/>
            </a:pPr>
            <a:endParaRPr lang="en-US" i="1" baseline="0" dirty="0" smtClean="0"/>
          </a:p>
          <a:p>
            <a:pPr marL="171450" indent="-171450" defTabSz="915570">
              <a:buFont typeface="Arial" panose="020B0604020202020204" pitchFamily="34" charset="0"/>
              <a:buChar char="•"/>
              <a:defRPr/>
            </a:pPr>
            <a:r>
              <a:rPr lang="en-US" i="1" baseline="0" dirty="0" smtClean="0"/>
              <a:t>Does the school want to first receive training in DBI for academics or behavior? If academics, does the school want to focus more strongly on mathematics or reading?</a:t>
            </a:r>
          </a:p>
          <a:p>
            <a:pPr marL="628650" lvl="1" indent="-171450" defTabSz="915570">
              <a:buFont typeface="Arial" panose="020B0604020202020204" pitchFamily="34" charset="0"/>
              <a:buChar char="•"/>
              <a:defRPr/>
            </a:pPr>
            <a:r>
              <a:rPr lang="en-US" i="1" baseline="0" dirty="0" smtClean="0"/>
              <a:t>Once implementation is underway in the first area, you can starting training in the other area.</a:t>
            </a:r>
          </a:p>
          <a:p>
            <a:pPr marL="171450" lvl="0" indent="-171450" defTabSz="915570">
              <a:buFont typeface="Arial" panose="020B0604020202020204" pitchFamily="34" charset="0"/>
              <a:buChar char="•"/>
              <a:defRPr/>
            </a:pPr>
            <a:r>
              <a:rPr lang="en-US" i="1" baseline="0" dirty="0" smtClean="0"/>
              <a:t>Look back at the key topics on the previous slide.  In what areas does the school already feel comfortable?</a:t>
            </a:r>
          </a:p>
          <a:p>
            <a:pPr marL="628650" lvl="1" indent="-171450" defTabSz="915570">
              <a:buFont typeface="Arial" panose="020B0604020202020204" pitchFamily="34" charset="0"/>
              <a:buChar char="•"/>
              <a:defRPr/>
            </a:pPr>
            <a:r>
              <a:rPr lang="en-US" i="1" baseline="0" dirty="0" smtClean="0"/>
              <a:t>Within each area, identify the specific components within the DBI training series modules that are most relevant for the school.</a:t>
            </a:r>
          </a:p>
          <a:p>
            <a:pPr marL="171450" lvl="0" indent="-171450" defTabSz="915570">
              <a:buFont typeface="Arial" panose="020B0604020202020204" pitchFamily="34" charset="0"/>
              <a:buChar char="•"/>
              <a:defRPr/>
            </a:pPr>
            <a:r>
              <a:rPr lang="en-US" i="1" baseline="0" dirty="0" smtClean="0"/>
              <a:t>What training should be completed by NCII trainers? What areas can district staff support? For example, can current NCII schools or other district staff who have received training share their knowledge?</a:t>
            </a:r>
          </a:p>
          <a:p>
            <a:pPr marL="628650" lvl="1" indent="-171450" defTabSz="915570">
              <a:buFont typeface="Arial" panose="020B0604020202020204" pitchFamily="34" charset="0"/>
              <a:buChar char="•"/>
              <a:defRPr/>
            </a:pPr>
            <a:r>
              <a:rPr lang="en-US" i="1" baseline="0" dirty="0" smtClean="0"/>
              <a:t>Also consider NCII website resources, such as webinars, for refreshers or introductions to certain topics.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3270255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sz="1000" dirty="0" smtClean="0"/>
              <a:t>After today’s session, you will have time to think about whether</a:t>
            </a:r>
            <a:r>
              <a:rPr lang="en-US" sz="1000" baseline="0" dirty="0" smtClean="0"/>
              <a:t> your school is ready to work with NCII to prepare for DBI implementation. This slide outlines some key expectations for participating in intensive technical assistance.</a:t>
            </a:r>
          </a:p>
          <a:p>
            <a:pPr>
              <a:spcBef>
                <a:spcPts val="200"/>
              </a:spcBef>
            </a:pPr>
            <a:endParaRPr lang="en-US" sz="1000" baseline="0" dirty="0" smtClean="0"/>
          </a:p>
          <a:p>
            <a:pPr marL="170781" indent="-170781">
              <a:spcBef>
                <a:spcPts val="200"/>
              </a:spcBef>
              <a:buFont typeface="Arial" panose="020B0604020202020204" pitchFamily="34" charset="0"/>
              <a:buChar char="•"/>
            </a:pPr>
            <a:r>
              <a:rPr lang="en-US" sz="1000" dirty="0" smtClean="0"/>
              <a:t>Leadership support</a:t>
            </a:r>
          </a:p>
          <a:p>
            <a:pPr marL="626198" lvl="1" indent="-170781">
              <a:spcBef>
                <a:spcPts val="200"/>
              </a:spcBef>
              <a:buFont typeface="Arial" panose="020B0604020202020204" pitchFamily="34" charset="0"/>
              <a:buChar char="•"/>
            </a:pPr>
            <a:r>
              <a:rPr lang="en-US" sz="1000" dirty="0" smtClean="0"/>
              <a:t>The principal’s support is key!  Are you willing</a:t>
            </a:r>
            <a:r>
              <a:rPr lang="en-US" sz="1000" baseline="0" dirty="0" smtClean="0"/>
              <a:t> to commit the school’s time and resources to DBI implementation?</a:t>
            </a:r>
          </a:p>
          <a:p>
            <a:pPr marL="626198" lvl="1" indent="-170781">
              <a:spcBef>
                <a:spcPts val="200"/>
              </a:spcBef>
              <a:buFont typeface="Arial" panose="020B0604020202020204" pitchFamily="34" charset="0"/>
              <a:buChar char="•"/>
            </a:pPr>
            <a:r>
              <a:rPr lang="en-US" sz="1000" baseline="0" dirty="0" smtClean="0"/>
              <a:t>You will want to involve key support systems already in the school related to MTSS/RTI, PBIS, and special education.</a:t>
            </a:r>
            <a:endParaRPr lang="en-US" sz="1000" dirty="0" smtClean="0"/>
          </a:p>
          <a:p>
            <a:pPr marL="170781" indent="-170781">
              <a:spcBef>
                <a:spcPts val="200"/>
              </a:spcBef>
              <a:buFont typeface="Arial" panose="020B0604020202020204" pitchFamily="34" charset="0"/>
              <a:buChar char="•"/>
            </a:pPr>
            <a:r>
              <a:rPr lang="en-US" sz="1000" dirty="0" smtClean="0"/>
              <a:t>Participate in regular training and coaching</a:t>
            </a:r>
          </a:p>
          <a:p>
            <a:pPr marL="626198" lvl="1" indent="-170781">
              <a:spcBef>
                <a:spcPts val="200"/>
              </a:spcBef>
              <a:buFont typeface="Arial" panose="020B0604020202020204" pitchFamily="34" charset="0"/>
              <a:buChar char="•"/>
            </a:pPr>
            <a:r>
              <a:rPr lang="en-US" sz="1000" dirty="0" smtClean="0"/>
              <a:t>approximately monthly</a:t>
            </a:r>
          </a:p>
          <a:p>
            <a:pPr marL="626198" lvl="1" indent="-170781">
              <a:spcBef>
                <a:spcPts val="200"/>
              </a:spcBef>
              <a:buFont typeface="Arial" panose="020B0604020202020204" pitchFamily="34" charset="0"/>
              <a:buChar char="•"/>
            </a:pPr>
            <a:r>
              <a:rPr lang="en-US" sz="1000" dirty="0" smtClean="0"/>
              <a:t>time for planning today</a:t>
            </a:r>
          </a:p>
          <a:p>
            <a:pPr marL="170781" indent="-170781">
              <a:spcBef>
                <a:spcPts val="200"/>
              </a:spcBef>
              <a:buFont typeface="Arial" panose="020B0604020202020204" pitchFamily="34" charset="0"/>
              <a:buChar char="•"/>
            </a:pPr>
            <a:r>
              <a:rPr lang="en-US" sz="1000" dirty="0" smtClean="0"/>
              <a:t>Implement DBI with individual students</a:t>
            </a:r>
          </a:p>
          <a:p>
            <a:pPr marL="626198" lvl="1" indent="-170781">
              <a:spcBef>
                <a:spcPts val="200"/>
              </a:spcBef>
              <a:buFont typeface="Arial" panose="020B0604020202020204" pitchFamily="34" charset="0"/>
              <a:buChar char="•"/>
            </a:pPr>
            <a:r>
              <a:rPr lang="en-US" sz="1000" dirty="0" smtClean="0"/>
              <a:t>Later we will discuss selecting a focus area, such as behavior, reading, or mathematics, for initial</a:t>
            </a:r>
            <a:r>
              <a:rPr lang="en-US" sz="1000" baseline="0" dirty="0" smtClean="0"/>
              <a:t> training and implementation.</a:t>
            </a:r>
            <a:endParaRPr lang="en-US" sz="1000" dirty="0" smtClean="0"/>
          </a:p>
          <a:p>
            <a:pPr marL="626198" lvl="1" indent="-170781">
              <a:spcBef>
                <a:spcPts val="200"/>
              </a:spcBef>
              <a:buFont typeface="Arial" panose="020B0604020202020204" pitchFamily="34" charset="0"/>
              <a:buChar char="•"/>
            </a:pPr>
            <a:r>
              <a:rPr lang="en-US" sz="1000" dirty="0" smtClean="0"/>
              <a:t>Begin with a few students (school identifies students and preferred grade, content area)—after needed</a:t>
            </a:r>
            <a:r>
              <a:rPr lang="en-US" sz="1000" baseline="0" dirty="0" smtClean="0"/>
              <a:t> training.</a:t>
            </a:r>
            <a:endParaRPr lang="en-US" sz="1000" dirty="0" smtClean="0"/>
          </a:p>
          <a:p>
            <a:pPr marL="626198" lvl="1" indent="-170781">
              <a:spcBef>
                <a:spcPts val="200"/>
              </a:spcBef>
              <a:buFont typeface="Arial" panose="020B0604020202020204" pitchFamily="34" charset="0"/>
              <a:buChar char="•"/>
            </a:pPr>
            <a:r>
              <a:rPr lang="en-US" sz="1000" dirty="0" smtClean="0"/>
              <a:t>Goal is to have 3</a:t>
            </a:r>
            <a:r>
              <a:rPr lang="en-US" sz="1000" baseline="0" dirty="0" smtClean="0"/>
              <a:t> to </a:t>
            </a:r>
            <a:r>
              <a:rPr lang="en-US" sz="1000" dirty="0" smtClean="0"/>
              <a:t>5 student plans before end of</a:t>
            </a:r>
            <a:r>
              <a:rPr lang="en-US" sz="1000" baseline="0" dirty="0" smtClean="0"/>
              <a:t> the first year and add more over time.</a:t>
            </a:r>
          </a:p>
          <a:p>
            <a:pPr marL="626198" lvl="1" indent="-170781">
              <a:spcBef>
                <a:spcPts val="200"/>
              </a:spcBef>
              <a:buFont typeface="Arial" panose="020B0604020202020204" pitchFamily="34" charset="0"/>
              <a:buChar char="•"/>
            </a:pPr>
            <a:r>
              <a:rPr lang="en-US" sz="1000" baseline="0" dirty="0" smtClean="0"/>
              <a:t>Once DBI implementation is underway in one area, you can expand to others.</a:t>
            </a:r>
            <a:endParaRPr lang="en-US" sz="1000" dirty="0" smtClean="0"/>
          </a:p>
          <a:p>
            <a:pPr marL="170781" indent="-170781">
              <a:spcBef>
                <a:spcPts val="200"/>
              </a:spcBef>
              <a:buFont typeface="Arial" panose="020B0604020202020204" pitchFamily="34" charset="0"/>
              <a:buChar char="•"/>
            </a:pPr>
            <a:r>
              <a:rPr lang="en-US" sz="1000" dirty="0" smtClean="0"/>
              <a:t>Help us improve!</a:t>
            </a:r>
          </a:p>
          <a:p>
            <a:pPr marL="626198" lvl="1" indent="-170781">
              <a:spcBef>
                <a:spcPts val="200"/>
              </a:spcBef>
              <a:buFont typeface="Arial" panose="020B0604020202020204" pitchFamily="34" charset="0"/>
              <a:buChar char="•"/>
            </a:pPr>
            <a:r>
              <a:rPr lang="en-US" sz="1000" dirty="0" smtClean="0"/>
              <a:t>We would like your feedback,</a:t>
            </a:r>
            <a:r>
              <a:rPr lang="en-US" sz="1000" baseline="0" dirty="0" smtClean="0"/>
              <a:t> e.g., via survey or interview, to help us improve our supports.</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4076543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We expect</a:t>
            </a:r>
            <a:r>
              <a:rPr lang="en-US" baseline="0" dirty="0" smtClean="0"/>
              <a:t> our partner schools to commit to the critical features in Handout 3.  Staff commitment, particularly leadership support, is a key precursor to successful TA and initial implementation.  Other features will not be implemented until at least some training has occurred, but we want to know that the school is willing to commit the time and resources for implementation when the time comes.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426908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done some</a:t>
            </a:r>
            <a:r>
              <a:rPr lang="en-US" baseline="0" dirty="0" smtClean="0"/>
              <a:t> reflection on the DBI process and what is happening at your site, we want to talk a little more about additional considerations and what we have learned in the process of our work at NCII. </a:t>
            </a:r>
          </a:p>
          <a:p>
            <a:endParaRPr lang="en-US" baseline="0" dirty="0" smtClean="0"/>
          </a:p>
          <a:p>
            <a:r>
              <a:rPr lang="en-US" baseline="0" dirty="0" smtClean="0"/>
              <a:t>You will need the DBI planning handout we started at the beginning of this training.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2110730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4572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smtClean="0"/>
              <a:t>Identify infrastructure strengths and needs. </a:t>
            </a:r>
            <a:r>
              <a:rPr lang="en-US" dirty="0" smtClean="0"/>
              <a:t>(Refer to your completed infrastructure handout.)</a:t>
            </a:r>
          </a:p>
          <a:p>
            <a:pPr marL="457200" indent="-457200">
              <a:buFont typeface="Arial" panose="020B0604020202020204" pitchFamily="34" charset="0"/>
              <a:buChar char="•"/>
            </a:pPr>
            <a:r>
              <a:rPr lang="en-US" b="1" dirty="0" smtClean="0"/>
              <a:t>What areas can you address as a school? What can the district support? What areas require external training or coaching support?</a:t>
            </a:r>
          </a:p>
          <a:p>
            <a:pPr marL="457200" indent="-457200">
              <a:buFont typeface="Arial" panose="020B0604020202020204" pitchFamily="34" charset="0"/>
              <a:buChar char="•"/>
            </a:pPr>
            <a:r>
              <a:rPr lang="en-US" b="1" dirty="0" smtClean="0"/>
              <a:t>Are you ready for DBI this year?</a:t>
            </a:r>
          </a:p>
          <a:p>
            <a:pPr marL="800100" lvl="1" indent="-342900">
              <a:buFont typeface="Arial" panose="020B0604020202020204" pitchFamily="34" charset="0"/>
              <a:buChar char="•"/>
            </a:pPr>
            <a:r>
              <a:rPr lang="en-US" b="1" dirty="0" smtClean="0"/>
              <a:t>If yes, what are your next steps?</a:t>
            </a:r>
          </a:p>
          <a:p>
            <a:pPr marL="0" lvl="1" defTabSz="910834">
              <a:defRPr/>
            </a:pPr>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3586538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back</a:t>
            </a:r>
            <a:r>
              <a:rPr lang="en-US" baseline="0" dirty="0" smtClean="0"/>
              <a:t> at the DBI Planning handout we started at the beginning of today’s presentation. Take 5 minutes to complete questions 3 and 4. On the basis of what you have learned, what are the essential elements for successful implementation and how would you rate your school’s readiness overall?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374887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talk about intensive intervention, we are talking about a process for intensifying and individualizing intervention. It is not a single, standard-protocol intervention or approach. This process can apply to various grade levels and areas (both academics and behavior). It is more intensive than Primary (Tier 1) or Secondary (Tier 2) in terms of both the supports provided and the assessment data that guide intervention decision making.</a:t>
            </a:r>
          </a:p>
        </p:txBody>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82766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the end of the DBI Planning handout, we have given you room to think about your goals for year 1 and what you need to do and have in order to achieve them. If you believe you are ready to implement, you can start working on this now.  Otherwise, wait until your team has further discussed readiness.</a:t>
            </a:r>
            <a:endParaRPr lang="en-US" dirty="0" smtClean="0"/>
          </a:p>
          <a:p>
            <a:endParaRPr lang="en-US" dirty="0" smtClean="0"/>
          </a:p>
          <a:p>
            <a:r>
              <a:rPr lang="en-US" dirty="0" smtClean="0"/>
              <a:t>We encourage</a:t>
            </a:r>
            <a:r>
              <a:rPr lang="en-US" baseline="0" dirty="0" smtClean="0"/>
              <a:t> you to choose a focus area for initial training and implementation (e.g., academics or behavior). Within academics, you may want to focus more on reading or mathematics, taking into account your school’s strengths and needs.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471234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2286973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52</a:t>
            </a:fld>
            <a:endParaRPr lang="en-US" dirty="0"/>
          </a:p>
        </p:txBody>
      </p:sp>
    </p:spTree>
    <p:extLst>
      <p:ext uri="{BB962C8B-B14F-4D97-AF65-F5344CB8AC3E}">
        <p14:creationId xmlns:p14="http://schemas.microsoft.com/office/powerpoint/2010/main" val="27169535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53</a:t>
            </a:fld>
            <a:endParaRPr lang="en-US" dirty="0"/>
          </a:p>
        </p:txBody>
      </p:sp>
    </p:spTree>
    <p:extLst>
      <p:ext uri="{BB962C8B-B14F-4D97-AF65-F5344CB8AC3E}">
        <p14:creationId xmlns:p14="http://schemas.microsoft.com/office/powerpoint/2010/main" val="2716953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5768340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41205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normAutofit fontScale="92500" lnSpcReduction="10000"/>
          </a:bodyPr>
          <a:lstStyle/>
          <a:p>
            <a:pPr defTabSz="915570">
              <a:defRPr/>
            </a:pPr>
            <a:r>
              <a:rPr lang="en-US" sz="1200" dirty="0" smtClean="0">
                <a:ea typeface="ＭＳ Ｐゴシック"/>
              </a:rPr>
              <a:t>Students with disabilities also have poorer outcomes in their postsecondary education and employment.</a:t>
            </a:r>
          </a:p>
          <a:p>
            <a:endParaRPr lang="en-US" sz="1200" i="1" dirty="0" smtClean="0">
              <a:ea typeface="ＭＳ Ｐゴシック"/>
            </a:endParaRPr>
          </a:p>
          <a:p>
            <a:r>
              <a:rPr lang="en-US" sz="1200" b="1" i="1" dirty="0" smtClean="0">
                <a:ea typeface="ＭＳ Ｐゴシック"/>
              </a:rPr>
              <a:t>Low Academic achievement</a:t>
            </a:r>
            <a:r>
              <a:rPr lang="en-US" sz="1200" i="1" dirty="0" smtClean="0">
                <a:ea typeface="ＭＳ Ｐゴシック"/>
              </a:rPr>
              <a:t>: </a:t>
            </a:r>
            <a:r>
              <a:rPr lang="en-US" sz="1200" i="0" dirty="0" smtClean="0"/>
              <a:t>Intensive intervention is a highly relevant and timely topic considering the continuing academic underachievement of students with disabilities, as reflected in the National Assessment of Educational Progress. </a:t>
            </a:r>
            <a:r>
              <a:rPr lang="en-US" sz="1200" i="1" dirty="0" smtClean="0"/>
              <a:t> In 2013, 18% of 4th graders with disabilities performed at or above the “Proficient” level in mathematics, in contrast with 45% of their nondisabled peers (data retrieved from http://nationsreportcard.gov/reading_math_2013/#/student-groups).  Patterns are similar in 4th grade reading (11% of students with disabilities and 38% of students without disabilities), 8th grade math (8% and 39%, respectively), and 8th grade reading (9% and 40%, respectively).</a:t>
            </a:r>
          </a:p>
          <a:p>
            <a:endParaRPr lang="en-US" sz="1200" i="1" dirty="0" smtClean="0">
              <a:ea typeface="ＭＳ Ｐゴシック"/>
            </a:endParaRPr>
          </a:p>
          <a:p>
            <a:r>
              <a:rPr lang="en-US" sz="1200" b="1" i="1" dirty="0" smtClean="0">
                <a:ea typeface="ＭＳ Ｐゴシック"/>
              </a:rPr>
              <a:t>Graduation rates</a:t>
            </a:r>
            <a:r>
              <a:rPr lang="en-US" sz="1200" i="1" dirty="0" smtClean="0">
                <a:ea typeface="ＭＳ Ｐゴシック"/>
              </a:rPr>
              <a:t>: </a:t>
            </a:r>
            <a:r>
              <a:rPr lang="en-US" sz="1200" dirty="0" smtClean="0">
                <a:ea typeface="ＭＳ Ｐゴシック"/>
              </a:rPr>
              <a:t>Compared to the general population, SWDs are less likely to graduate on time. </a:t>
            </a:r>
            <a:r>
              <a:rPr lang="en-US" sz="1200" i="1" dirty="0" smtClean="0">
                <a:ea typeface="Franklin Gothic Book"/>
                <a:cs typeface="Franklin Gothic Book"/>
              </a:rPr>
              <a:t>For the 2011-2012</a:t>
            </a:r>
            <a:r>
              <a:rPr lang="en-US" sz="1200" i="1" baseline="0" dirty="0" smtClean="0">
                <a:ea typeface="Franklin Gothic Book"/>
                <a:cs typeface="Franklin Gothic Book"/>
              </a:rPr>
              <a:t> school</a:t>
            </a:r>
            <a:r>
              <a:rPr lang="en-US" sz="1200" i="1" dirty="0" smtClean="0">
                <a:ea typeface="Franklin Gothic Book"/>
                <a:cs typeface="Franklin Gothic Book"/>
              </a:rPr>
              <a:t> year</a:t>
            </a:r>
            <a:r>
              <a:rPr lang="en-US" i="1" dirty="0">
                <a:ea typeface="Franklin Gothic Book"/>
                <a:cs typeface="Franklin Gothic Book"/>
              </a:rPr>
              <a:t>, </a:t>
            </a:r>
            <a:r>
              <a:rPr lang="en-US" i="1" dirty="0" smtClean="0">
                <a:ea typeface="Franklin Gothic Book"/>
                <a:cs typeface="Franklin Gothic Book"/>
              </a:rPr>
              <a:t>the U.S. public </a:t>
            </a:r>
            <a:r>
              <a:rPr lang="en-US" i="1" dirty="0">
                <a:ea typeface="Franklin Gothic Book"/>
                <a:cs typeface="Franklin Gothic Book"/>
              </a:rPr>
              <a:t>high school 4-year adjusted cohort graduation rate </a:t>
            </a:r>
            <a:r>
              <a:rPr lang="en-US" i="1" dirty="0" smtClean="0">
                <a:ea typeface="Franklin Gothic Book"/>
                <a:cs typeface="Franklin Gothic Book"/>
              </a:rPr>
              <a:t>was only </a:t>
            </a:r>
            <a:r>
              <a:rPr lang="en-US" sz="1200" i="1" dirty="0" smtClean="0">
                <a:ea typeface="Franklin Gothic Book"/>
                <a:cs typeface="Franklin Gothic Book"/>
              </a:rPr>
              <a:t>61% for students with disabilities compared to 80% for all students (</a:t>
            </a:r>
            <a:r>
              <a:rPr lang="en-US" sz="1200" i="1" dirty="0" err="1" smtClean="0">
                <a:ea typeface="Franklin Gothic Book"/>
                <a:cs typeface="Franklin Gothic Book"/>
              </a:rPr>
              <a:t>Stetser</a:t>
            </a:r>
            <a:r>
              <a:rPr lang="en-US" sz="1200" i="1" dirty="0" smtClean="0">
                <a:ea typeface="Franklin Gothic Book"/>
                <a:cs typeface="Franklin Gothic Book"/>
              </a:rPr>
              <a:t> &amp; Stillwell, 2014). </a:t>
            </a:r>
          </a:p>
          <a:p>
            <a:endParaRPr lang="en-US" sz="1200" i="1" dirty="0" smtClean="0">
              <a:ea typeface="ＭＳ Ｐゴシック"/>
            </a:endParaRPr>
          </a:p>
          <a:p>
            <a:pPr marL="0" marR="0" indent="0" algn="l" defTabSz="915570" rtl="0" eaLnBrk="0" fontAlgn="base" latinLnBrk="0" hangingPunct="0">
              <a:lnSpc>
                <a:spcPct val="100000"/>
              </a:lnSpc>
              <a:spcBef>
                <a:spcPct val="30000"/>
              </a:spcBef>
              <a:spcAft>
                <a:spcPct val="0"/>
              </a:spcAft>
              <a:buClrTx/>
              <a:buSzTx/>
              <a:buFontTx/>
              <a:buNone/>
              <a:tabLst/>
              <a:defRPr/>
            </a:pPr>
            <a:r>
              <a:rPr lang="en-US" sz="1200" b="1" i="1" dirty="0" smtClean="0">
                <a:ea typeface="ＭＳ Ｐゴシック"/>
              </a:rPr>
              <a:t>Arrest rates</a:t>
            </a:r>
            <a:r>
              <a:rPr lang="en-US" sz="1200" i="1" dirty="0" smtClean="0">
                <a:ea typeface="ＭＳ Ｐゴシック"/>
              </a:rPr>
              <a:t>: </a:t>
            </a:r>
            <a:r>
              <a:rPr lang="en-US" sz="1200" i="0" dirty="0" smtClean="0">
                <a:ea typeface="ＭＳ Ｐゴシック"/>
              </a:rPr>
              <a:t>Twenty-three percent of young adults with disabilities have been arrested at least once, almost twice the rate for youth in the general population </a:t>
            </a:r>
            <a:r>
              <a:rPr lang="en-US" sz="1200" i="1" dirty="0" smtClean="0">
                <a:ea typeface="ＭＳ Ｐゴシック"/>
              </a:rPr>
              <a:t>(12 percent; </a:t>
            </a:r>
            <a:r>
              <a:rPr lang="en-US" sz="1200" i="1" dirty="0" smtClean="0"/>
              <a:t>p </a:t>
            </a:r>
            <a:r>
              <a:rPr lang="en-US" sz="1200" dirty="0" smtClean="0"/>
              <a:t>&lt; .001</a:t>
            </a:r>
            <a:r>
              <a:rPr lang="en-US" sz="1200" i="1" dirty="0" smtClean="0">
                <a:ea typeface="ＭＳ Ｐゴシック"/>
              </a:rPr>
              <a:t>). Rates for arrest and parole are highest among students identified as having Emotional Disturbance (49.4 percent). </a:t>
            </a:r>
            <a:r>
              <a:rPr lang="en-US" sz="1200" i="1" dirty="0" smtClean="0"/>
              <a:t>(Sanford et al., 2011).</a:t>
            </a:r>
          </a:p>
          <a:p>
            <a:pPr defTabSz="915570">
              <a:defRPr/>
            </a:pPr>
            <a:endParaRPr lang="en-US" sz="1200" i="1" dirty="0" smtClean="0">
              <a:ea typeface="ＭＳ Ｐゴシック"/>
            </a:endParaRPr>
          </a:p>
          <a:p>
            <a:endParaRPr lang="en-US" i="1" dirty="0" smtClean="0">
              <a:ea typeface="ＭＳ Ｐゴシック"/>
            </a:endParaRPr>
          </a:p>
        </p:txBody>
      </p:sp>
      <p:sp>
        <p:nvSpPr>
          <p:cNvPr id="87043" name="Slide Number Placeholder 3"/>
          <p:cNvSpPr>
            <a:spLocks noGrp="1"/>
          </p:cNvSpPr>
          <p:nvPr>
            <p:ph type="sldNum" sz="quarter" idx="5"/>
          </p:nvPr>
        </p:nvSpPr>
        <p:spPr>
          <a:noFill/>
        </p:spPr>
        <p:txBody>
          <a:bodyPr/>
          <a:lstStyle/>
          <a:p>
            <a:fld id="{5E293CC1-6635-45F3-80F8-62AFA64BFB8B}" type="slidenum">
              <a:rPr lang="en-US" smtClean="0">
                <a:solidFill>
                  <a:prstClr val="black"/>
                </a:solidFill>
              </a:rPr>
              <a:pPr/>
              <a:t>6</a:t>
            </a:fld>
            <a:endParaRPr lang="en-US" dirty="0" smtClean="0">
              <a:solidFill>
                <a:prstClr val="black"/>
              </a:solidFill>
            </a:endParaRPr>
          </a:p>
        </p:txBody>
      </p:sp>
    </p:spTree>
    <p:extLst>
      <p:ext uri="{BB962C8B-B14F-4D97-AF65-F5344CB8AC3E}">
        <p14:creationId xmlns:p14="http://schemas.microsoft.com/office/powerpoint/2010/main" val="284060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know about many validated programs is that they are not universally effective. Even after implementing them with fidelity, 3</a:t>
            </a:r>
            <a:r>
              <a:rPr lang="en-US" baseline="0" dirty="0" smtClean="0"/>
              <a:t> to </a:t>
            </a:r>
            <a:r>
              <a:rPr lang="en-US" dirty="0" smtClean="0"/>
              <a:t>5% of students will need more help. Those</a:t>
            </a:r>
            <a:r>
              <a:rPr lang="en-US" baseline="0" dirty="0" smtClean="0"/>
              <a:t> students with intensive needs often require upwards of 10 to 30 times as much practice as their peers when they are learning new information. </a:t>
            </a:r>
          </a:p>
          <a:p>
            <a:endParaRPr lang="en-US" baseline="0" dirty="0" smtClean="0"/>
          </a:p>
          <a:p>
            <a:r>
              <a:rPr lang="en-US" i="1" baseline="0" dirty="0" smtClean="0"/>
              <a:t>Note: while the previous slide highlighted poor outcomes for students with disabilities, not all students with intensive needs have an identified disability. For example, the practice guide by Gersten et al. (2008) reflects data that include students without disabilities.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814869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r>
              <a:rPr lang="en-US" b="1" dirty="0" smtClean="0"/>
              <a:t>Students with disabilities who are not making adequate progress in their current instructional program</a:t>
            </a:r>
          </a:p>
          <a:p>
            <a:pPr>
              <a:spcBef>
                <a:spcPts val="1200"/>
              </a:spcBef>
            </a:pPr>
            <a:r>
              <a:rPr lang="en-US" b="1" dirty="0" smtClean="0"/>
              <a:t>Students who present with very low academic achievement or high-intensity or high-frequency behavior problems </a:t>
            </a:r>
            <a:r>
              <a:rPr lang="en-US" b="0" dirty="0" smtClean="0"/>
              <a:t>(typically those with disabilities) </a:t>
            </a:r>
          </a:p>
          <a:p>
            <a:pPr>
              <a:spcBef>
                <a:spcPts val="1200"/>
              </a:spcBef>
            </a:pPr>
            <a:r>
              <a:rPr lang="en-US" b="1" dirty="0" smtClean="0"/>
              <a:t>Students in a tiered intervention system who have not responded to secondary intervention programs delivered with fidelity</a:t>
            </a:r>
          </a:p>
        </p:txBody>
      </p:sp>
      <p:sp>
        <p:nvSpPr>
          <p:cNvPr id="96259" name="Slide Number Placeholder 3"/>
          <p:cNvSpPr>
            <a:spLocks noGrp="1"/>
          </p:cNvSpPr>
          <p:nvPr>
            <p:ph type="sldNum" sz="quarter" idx="5"/>
          </p:nvPr>
        </p:nvSpPr>
        <p:spPr>
          <a:noFill/>
        </p:spPr>
        <p:txBody>
          <a:bodyPr/>
          <a:lstStyle/>
          <a:p>
            <a:fld id="{3458BCA1-050B-4640-87CE-6628520A433B}" type="slidenum">
              <a:rPr lang="en-US" smtClean="0">
                <a:solidFill>
                  <a:prstClr val="black"/>
                </a:solidFill>
                <a:latin typeface="Arial" charset="0"/>
                <a:ea typeface="ＭＳ Ｐゴシック"/>
                <a:cs typeface="ＭＳ Ｐゴシック"/>
              </a:rPr>
              <a:pPr/>
              <a:t>8</a:t>
            </a:fld>
            <a:endParaRPr lang="en-US" dirty="0" smtClean="0">
              <a:solidFill>
                <a:prstClr val="black"/>
              </a:solidFill>
              <a:latin typeface="Arial" charset="0"/>
              <a:ea typeface="ＭＳ Ｐゴシック"/>
              <a:cs typeface="ＭＳ Ｐゴシック"/>
            </a:endParaRPr>
          </a:p>
        </p:txBody>
      </p:sp>
    </p:spTree>
    <p:extLst>
      <p:ext uri="{BB962C8B-B14F-4D97-AF65-F5344CB8AC3E}">
        <p14:creationId xmlns:p14="http://schemas.microsoft.com/office/powerpoint/2010/main" val="86795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r>
              <a:rPr lang="en-US" i="0" dirty="0" smtClean="0">
                <a:ea typeface="ＭＳ Ｐゴシック"/>
              </a:rPr>
              <a:t>The NCII’s approach to Intensive</a:t>
            </a:r>
            <a:r>
              <a:rPr lang="en-US" i="0" baseline="0" dirty="0" smtClean="0">
                <a:ea typeface="ＭＳ Ｐゴシック"/>
              </a:rPr>
              <a:t> Intervention is called data-based individualization or DBI. </a:t>
            </a:r>
          </a:p>
          <a:p>
            <a:endParaRPr lang="en-US" i="0" baseline="0" dirty="0" smtClean="0">
              <a:ea typeface="ＭＳ Ｐゴシック"/>
            </a:endParaRPr>
          </a:p>
          <a:p>
            <a:r>
              <a:rPr lang="en-US" i="0" baseline="0" dirty="0" smtClean="0">
                <a:ea typeface="ＭＳ Ｐゴシック"/>
              </a:rPr>
              <a:t>DBI is a systematic method that helps determine when and how to provide more intensive intervention. The concept of DBI is not new, it originated with Dr. Stan </a:t>
            </a:r>
            <a:r>
              <a:rPr lang="en-US" i="0" baseline="0" dirty="0" err="1" smtClean="0">
                <a:ea typeface="ＭＳ Ｐゴシック"/>
              </a:rPr>
              <a:t>Deno’s</a:t>
            </a:r>
            <a:r>
              <a:rPr lang="en-US" i="0" baseline="0" dirty="0" smtClean="0">
                <a:ea typeface="ＭＳ Ｐゴシック"/>
              </a:rPr>
              <a:t> work in the 1970s when data-based program modifications were first developed. This process also was called experimental teaching. </a:t>
            </a:r>
          </a:p>
          <a:p>
            <a:endParaRPr lang="en-US" i="0" baseline="0" dirty="0" smtClean="0">
              <a:ea typeface="ＭＳ Ｐゴシック"/>
            </a:endParaRPr>
          </a:p>
          <a:p>
            <a:r>
              <a:rPr lang="en-US" i="0" baseline="0" dirty="0" smtClean="0">
                <a:ea typeface="ＭＳ Ｐゴシック"/>
              </a:rPr>
              <a:t>DBI is a process. It is not a single intervention, program, or one-time fix. It is a process that involves adjusting intervention and assessment over time. </a:t>
            </a:r>
            <a:endParaRPr lang="en-US" i="0" dirty="0" smtClean="0">
              <a:ea typeface="ＭＳ Ｐゴシック"/>
            </a:endParaRPr>
          </a:p>
        </p:txBody>
      </p:sp>
      <p:sp>
        <p:nvSpPr>
          <p:cNvPr id="93187" name="Slide Number Placeholder 3"/>
          <p:cNvSpPr>
            <a:spLocks noGrp="1"/>
          </p:cNvSpPr>
          <p:nvPr>
            <p:ph type="sldNum" sz="quarter" idx="5"/>
          </p:nvPr>
        </p:nvSpPr>
        <p:spPr>
          <a:noFill/>
        </p:spPr>
        <p:txBody>
          <a:bodyPr/>
          <a:lstStyle/>
          <a:p>
            <a:fld id="{D1791C03-85EA-4C9F-8B17-8E130102B803}" type="slidenum">
              <a:rPr lang="en-US" smtClean="0">
                <a:solidFill>
                  <a:prstClr val="black"/>
                </a:solidFill>
                <a:latin typeface="Arial" charset="0"/>
                <a:ea typeface="ＭＳ Ｐゴシック"/>
                <a:cs typeface="ＭＳ Ｐゴシック"/>
              </a:rPr>
              <a:pPr/>
              <a:t>9</a:t>
            </a:fld>
            <a:endParaRPr lang="en-US" dirty="0" smtClean="0">
              <a:solidFill>
                <a:prstClr val="black"/>
              </a:solidFill>
              <a:latin typeface="Arial" charset="0"/>
              <a:ea typeface="ＭＳ Ｐゴシック"/>
              <a:cs typeface="ＭＳ Ｐゴシック"/>
            </a:endParaRPr>
          </a:p>
        </p:txBody>
      </p:sp>
    </p:spTree>
    <p:extLst>
      <p:ext uri="{BB962C8B-B14F-4D97-AF65-F5344CB8AC3E}">
        <p14:creationId xmlns:p14="http://schemas.microsoft.com/office/powerpoint/2010/main" val="356248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2165678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2F560BD3-ABCD-45BA-B7B5-31979C4F1B5D}"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9256301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pPr lvl="0"/>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
        <p:nvSpPr>
          <p:cNvPr id="5" name="Slide Number Placeholder 1"/>
          <p:cNvSpPr>
            <a:spLocks noGrp="1"/>
          </p:cNvSpPr>
          <p:nvPr>
            <p:ph type="sldNum" sz="quarter" idx="11"/>
          </p:nvPr>
        </p:nvSpPr>
        <p:spPr/>
        <p:txBody>
          <a:bodyPr/>
          <a:lstStyle>
            <a:lvl1pPr algn="r">
              <a:defRPr/>
            </a:lvl1pPr>
          </a:lstStyle>
          <a:p>
            <a:pPr>
              <a:defRPr/>
            </a:pPr>
            <a:fld id="{3CA952A5-BC5D-483D-94FF-0FA3F206C07D}"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4653211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961423D-E95E-4D14-999D-CFD502B35BF1}"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64598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E93020D-9FA2-44A0-B317-99C5C904147E}" type="slidenum">
              <a:rPr lang="en-US" smtClean="0"/>
              <a:pPr/>
              <a:t>‹#›</a:t>
            </a:fld>
            <a:endParaRPr lang="en-US" dirty="0"/>
          </a:p>
        </p:txBody>
      </p:sp>
    </p:spTree>
    <p:extLst>
      <p:ext uri="{BB962C8B-B14F-4D97-AF65-F5344CB8AC3E}">
        <p14:creationId xmlns:p14="http://schemas.microsoft.com/office/powerpoint/2010/main" val="314482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352507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63457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57041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36377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75033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5781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097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20029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8369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4200460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464774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089480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873331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90695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63699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70010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75051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B094D1B2-26D5-48CC-9B16-6583E954EFA6}"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173450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654473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782558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682671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srgbClr val="000000"/>
              </a:solidFill>
              <a:ea typeface="ＭＳ Ｐゴシック"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dirty="0">
              <a:solidFill>
                <a:srgbClr val="000000"/>
              </a:solidFill>
              <a:ea typeface="ＭＳ Ｐゴシック" charset="-128"/>
            </a:endParaRPr>
          </a:p>
        </p:txBody>
      </p:sp>
      <p:sp>
        <p:nvSpPr>
          <p:cNvPr id="6" name="Slide Number Placeholder 5"/>
          <p:cNvSpPr>
            <a:spLocks noGrp="1"/>
          </p:cNvSpPr>
          <p:nvPr>
            <p:ph type="sldNum" sz="quarter" idx="12"/>
          </p:nvPr>
        </p:nvSpPr>
        <p:spPr/>
        <p:txBody>
          <a:bodyPr/>
          <a:lstStyle/>
          <a:p>
            <a:fld id="{B094D1B2-26D5-48CC-9B16-6583E954EFA6}"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03222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465637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235109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smtClean="0">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499803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a:prstGeom prst="rect">
            <a:avLst/>
          </a:prstGeom>
        </p:spPr>
        <p:txBody>
          <a:bodyPr/>
          <a:lstStyle>
            <a:lvl1pPr>
              <a:defRPr>
                <a:solidFill>
                  <a:schemeClr val="tx2">
                    <a:lumMod val="75000"/>
                  </a:schemeClr>
                </a:solidFill>
              </a:defRPr>
            </a:lvl1pPr>
          </a:lstStyle>
          <a:p>
            <a:endParaRPr lang="en-US" dirty="0">
              <a:solidFill>
                <a:srgbClr val="4E76A0">
                  <a:lumMod val="75000"/>
                </a:srgbClr>
              </a:solidFill>
              <a:ea typeface="ＭＳ Ｐゴシック" charset="-128"/>
            </a:endParaRPr>
          </a:p>
        </p:txBody>
      </p:sp>
      <p:sp>
        <p:nvSpPr>
          <p:cNvPr id="4" name="Footer Placeholder 3"/>
          <p:cNvSpPr>
            <a:spLocks noGrp="1"/>
          </p:cNvSpPr>
          <p:nvPr>
            <p:ph type="ftr" sz="quarter" idx="11"/>
          </p:nvPr>
        </p:nvSpPr>
        <p:spPr>
          <a:xfrm>
            <a:off x="5328340" y="6656743"/>
            <a:ext cx="3583885" cy="107722"/>
          </a:xfrm>
          <a:prstGeom prst="rect">
            <a:avLst/>
          </a:prstGeom>
        </p:spPr>
        <p:txBody>
          <a:bodyPr/>
          <a:lstStyle>
            <a:lvl1pPr>
              <a:defRPr sz="700"/>
            </a:lvl1pPr>
          </a:lstStyle>
          <a:p>
            <a:endParaRPr lang="en-US" dirty="0">
              <a:solidFill>
                <a:srgbClr val="000000"/>
              </a:solidFill>
              <a:ea typeface="ＭＳ Ｐゴシック" charset="-128"/>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16293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E8D5FB70-1DB5-4919-80DB-DA558231D1D1}"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243578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580917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DFB04262-1598-482E-9FD8-D5435614D1F0}"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416125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57E355C0-D83C-4DE9-8853-FFDD44CA7BE7}"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439560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23D4C8B9-5B4B-4C1D-8772-B6AB460EA3D3}"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243215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38A21AE-4966-443B-A9C8-D7F7BC1D9439}"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4147953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6" name="Slide Number Placeholder 1"/>
          <p:cNvSpPr>
            <a:spLocks noGrp="1"/>
          </p:cNvSpPr>
          <p:nvPr>
            <p:ph type="sldNum" sz="quarter" idx="14"/>
          </p:nvPr>
        </p:nvSpPr>
        <p:spPr/>
        <p:txBody>
          <a:bodyPr/>
          <a:lstStyle>
            <a:lvl1pPr>
              <a:defRPr/>
            </a:lvl1pPr>
          </a:lstStyle>
          <a:p>
            <a:pPr>
              <a:defRPr/>
            </a:pPr>
            <a:fld id="{7B3900B5-CF33-459A-B236-5412F9B60BE4}"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2869717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CEBD92D-B02D-4067-A454-CDB8318E2675}"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317682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575" y="223838"/>
            <a:ext cx="2133600" cy="365125"/>
          </a:xfrm>
          <a:prstGeom prst="rect">
            <a:avLst/>
          </a:prstGeom>
        </p:spPr>
        <p:txBody>
          <a:bodyPr/>
          <a:lstStyle>
            <a:lvl1pPr>
              <a:defRPr>
                <a:latin typeface="Arial" pitchFamily="34" charset="0"/>
                <a:ea typeface="ＭＳ Ｐゴシック" charset="-128"/>
                <a:cs typeface="+mn-cs"/>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a:latin typeface="Arial" pitchFamily="34" charset="0"/>
                <a:ea typeface="ＭＳ Ｐゴシック" charset="-128"/>
                <a:cs typeface="+mn-cs"/>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DDFF5C3-A274-410C-AAF1-EF20ECC82187}"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616357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8FFC974-659D-4306-A5B5-127ECF323AF2}"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893162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2F560BD3-ABCD-45BA-B7B5-31979C4F1B5D}"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4108417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pPr lvl="0"/>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
        <p:nvSpPr>
          <p:cNvPr id="5" name="Slide Number Placeholder 1"/>
          <p:cNvSpPr>
            <a:spLocks noGrp="1"/>
          </p:cNvSpPr>
          <p:nvPr>
            <p:ph type="sldNum" sz="quarter" idx="11"/>
          </p:nvPr>
        </p:nvSpPr>
        <p:spPr/>
        <p:txBody>
          <a:bodyPr/>
          <a:lstStyle>
            <a:lvl1pPr algn="r">
              <a:defRPr/>
            </a:lvl1pPr>
          </a:lstStyle>
          <a:p>
            <a:pPr>
              <a:defRPr/>
            </a:pPr>
            <a:fld id="{3CA952A5-BC5D-483D-94FF-0FA3F206C07D}"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69112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22017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961423D-E95E-4D14-999D-CFD502B35BF1}"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08007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933440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D390FACE-5E43-40AC-B046-FEDB19D37DF1}" type="slidenum">
              <a:rPr/>
              <a:pPr>
                <a:defRPr/>
              </a:pPr>
              <a:t>‹#›</a:t>
            </a:fld>
            <a:endParaRPr dirty="0"/>
          </a:p>
        </p:txBody>
      </p:sp>
    </p:spTree>
    <p:extLst>
      <p:ext uri="{BB962C8B-B14F-4D97-AF65-F5344CB8AC3E}">
        <p14:creationId xmlns:p14="http://schemas.microsoft.com/office/powerpoint/2010/main" val="2999413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D23F8721-8F95-44CB-A683-40145787655D}" type="slidenum">
              <a:rPr/>
              <a:pPr>
                <a:defRPr/>
              </a:pPr>
              <a:t>‹#›</a:t>
            </a:fld>
            <a:endParaRPr dirty="0"/>
          </a:p>
        </p:txBody>
      </p:sp>
    </p:spTree>
    <p:extLst>
      <p:ext uri="{BB962C8B-B14F-4D97-AF65-F5344CB8AC3E}">
        <p14:creationId xmlns:p14="http://schemas.microsoft.com/office/powerpoint/2010/main" val="2146002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4C9A811F-C921-47F1-9072-26A0FB567E54}" type="slidenum">
              <a:rPr/>
              <a:pPr>
                <a:defRPr/>
              </a:pPr>
              <a:t>‹#›</a:t>
            </a:fld>
            <a:endParaRPr dirty="0"/>
          </a:p>
        </p:txBody>
      </p:sp>
    </p:spTree>
    <p:extLst>
      <p:ext uri="{BB962C8B-B14F-4D97-AF65-F5344CB8AC3E}">
        <p14:creationId xmlns:p14="http://schemas.microsoft.com/office/powerpoint/2010/main" val="4021502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9BCEB9BB-0D0A-48AD-A3AB-7E3E07AF0CC3}" type="slidenum">
              <a:rPr/>
              <a:pPr>
                <a:defRPr/>
              </a:pPr>
              <a:t>‹#›</a:t>
            </a:fld>
            <a:endParaRPr dirty="0"/>
          </a:p>
        </p:txBody>
      </p:sp>
    </p:spTree>
    <p:extLst>
      <p:ext uri="{BB962C8B-B14F-4D97-AF65-F5344CB8AC3E}">
        <p14:creationId xmlns:p14="http://schemas.microsoft.com/office/powerpoint/2010/main" val="277792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7CFE09BF-B9B0-43E3-AA7D-05D562A41BF6}" type="slidenum">
              <a:rPr/>
              <a:pPr>
                <a:defRPr/>
              </a:pPr>
              <a:t>‹#›</a:t>
            </a:fld>
            <a:endParaRPr dirty="0"/>
          </a:p>
        </p:txBody>
      </p:sp>
    </p:spTree>
    <p:extLst>
      <p:ext uri="{BB962C8B-B14F-4D97-AF65-F5344CB8AC3E}">
        <p14:creationId xmlns:p14="http://schemas.microsoft.com/office/powerpoint/2010/main" val="3534064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6" name="Slide Number Placeholder 1"/>
          <p:cNvSpPr>
            <a:spLocks noGrp="1"/>
          </p:cNvSpPr>
          <p:nvPr>
            <p:ph type="sldNum" sz="quarter" idx="14"/>
          </p:nvPr>
        </p:nvSpPr>
        <p:spPr/>
        <p:txBody>
          <a:bodyPr/>
          <a:lstStyle>
            <a:lvl1pPr>
              <a:defRPr/>
            </a:lvl1pPr>
          </a:lstStyle>
          <a:p>
            <a:pPr>
              <a:defRPr/>
            </a:pPr>
            <a:fld id="{9A5386B8-7E2A-43AF-8CB8-A8FDC4A4F8F6}" type="slidenum">
              <a:rPr/>
              <a:pPr>
                <a:defRPr/>
              </a:pPr>
              <a:t>‹#›</a:t>
            </a:fld>
            <a:endParaRPr dirty="0"/>
          </a:p>
        </p:txBody>
      </p:sp>
    </p:spTree>
    <p:extLst>
      <p:ext uri="{BB962C8B-B14F-4D97-AF65-F5344CB8AC3E}">
        <p14:creationId xmlns:p14="http://schemas.microsoft.com/office/powerpoint/2010/main" val="4252133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1550E623-5EE1-4D95-853F-8C2E1AD49430}" type="slidenum">
              <a:rPr/>
              <a:pPr>
                <a:defRPr/>
              </a:pPr>
              <a:t>‹#›</a:t>
            </a:fld>
            <a:endParaRPr dirty="0"/>
          </a:p>
        </p:txBody>
      </p:sp>
    </p:spTree>
    <p:extLst>
      <p:ext uri="{BB962C8B-B14F-4D97-AF65-F5344CB8AC3E}">
        <p14:creationId xmlns:p14="http://schemas.microsoft.com/office/powerpoint/2010/main" val="4110936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575" y="223838"/>
            <a:ext cx="2133600" cy="365125"/>
          </a:xfrm>
          <a:prstGeom prst="rect">
            <a:avLst/>
          </a:prstGeom>
        </p:spPr>
        <p:txBody>
          <a:bodyPr/>
          <a:lstStyle>
            <a:lvl1pPr>
              <a:defRPr>
                <a:solidFill>
                  <a:srgbClr val="000000"/>
                </a:solidFill>
                <a:latin typeface="Arial" pitchFamily="34" charset="0"/>
                <a:ea typeface="ＭＳ Ｐゴシック" charset="-128"/>
                <a:cs typeface="+mn-cs"/>
              </a:defRPr>
            </a:lvl1pPr>
          </a:lstStyle>
          <a:p>
            <a:pPr>
              <a:defRPr/>
            </a:pPr>
            <a:endParaRPr lang="en-US" dirty="0"/>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a:solidFill>
                  <a:srgbClr val="000000"/>
                </a:solidFill>
                <a:latin typeface="Arial" pitchFamily="34" charset="0"/>
                <a:ea typeface="ＭＳ Ｐゴシック" charset="-128"/>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CEB2E6-B5C2-4872-A669-F3CCE4506DB6}" type="slidenum">
              <a:rPr/>
              <a:pPr>
                <a:defRPr/>
              </a:pPr>
              <a:t>‹#›</a:t>
            </a:fld>
            <a:endParaRPr dirty="0"/>
          </a:p>
        </p:txBody>
      </p:sp>
    </p:spTree>
    <p:extLst>
      <p:ext uri="{BB962C8B-B14F-4D97-AF65-F5344CB8AC3E}">
        <p14:creationId xmlns:p14="http://schemas.microsoft.com/office/powerpoint/2010/main" val="29255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0D71DA1F-0AF5-4820-A7D0-83B470CE3E2F}" type="slidenum">
              <a:rPr/>
              <a:pPr>
                <a:defRPr/>
              </a:pPr>
              <a:t>‹#›</a:t>
            </a:fld>
            <a:endParaRPr dirty="0"/>
          </a:p>
        </p:txBody>
      </p:sp>
    </p:spTree>
    <p:extLst>
      <p:ext uri="{BB962C8B-B14F-4D97-AF65-F5344CB8AC3E}">
        <p14:creationId xmlns:p14="http://schemas.microsoft.com/office/powerpoint/2010/main" val="2996735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B259576-4A14-4334-885F-BBC320F597CA}" type="slidenum">
              <a:rPr/>
              <a:pPr>
                <a:defRPr/>
              </a:pPr>
              <a:t>‹#›</a:t>
            </a:fld>
            <a:endParaRPr dirty="0"/>
          </a:p>
        </p:txBody>
      </p:sp>
    </p:spTree>
    <p:extLst>
      <p:ext uri="{BB962C8B-B14F-4D97-AF65-F5344CB8AC3E}">
        <p14:creationId xmlns:p14="http://schemas.microsoft.com/office/powerpoint/2010/main" val="24091502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7EBF469F-8BA4-49AC-9BA4-0210652A89AB}" type="slidenum">
              <a:rPr/>
              <a:pPr>
                <a:defRPr/>
              </a:pPr>
              <a:t>‹#›</a:t>
            </a:fld>
            <a:endParaRPr dirty="0"/>
          </a:p>
        </p:txBody>
      </p:sp>
    </p:spTree>
    <p:extLst>
      <p:ext uri="{BB962C8B-B14F-4D97-AF65-F5344CB8AC3E}">
        <p14:creationId xmlns:p14="http://schemas.microsoft.com/office/powerpoint/2010/main" val="1766011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027871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9089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4295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472753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50866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9584028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44300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482787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1630051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50783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6712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63793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023804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2169266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0E93020D-9FA2-44A0-B317-99C5C904147E}"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577643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835276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6322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88591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747335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1823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9792323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0E93020D-9FA2-44A0-B317-99C5C904147E}"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277349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492209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423326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131739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570240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45225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0E93020D-9FA2-44A0-B317-99C5C904147E}"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0384967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E8D5FB70-1DB5-4919-80DB-DA558231D1D1}"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9884654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DFB04262-1598-482E-9FD8-D5435614D1F0}"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25629593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57E355C0-D83C-4DE9-8853-FFDD44CA7BE7}"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4327555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23D4C8B9-5B4B-4C1D-8772-B6AB460EA3D3}"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1886084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38A21AE-4966-443B-A9C8-D7F7BC1D9439}"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3935546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6" name="Slide Number Placeholder 1"/>
          <p:cNvSpPr>
            <a:spLocks noGrp="1"/>
          </p:cNvSpPr>
          <p:nvPr>
            <p:ph type="sldNum" sz="quarter" idx="14"/>
          </p:nvPr>
        </p:nvSpPr>
        <p:spPr/>
        <p:txBody>
          <a:bodyPr/>
          <a:lstStyle>
            <a:lvl1pPr>
              <a:defRPr/>
            </a:lvl1pPr>
          </a:lstStyle>
          <a:p>
            <a:pPr>
              <a:defRPr/>
            </a:pPr>
            <a:fld id="{7B3900B5-CF33-459A-B236-5412F9B60BE4}"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9615871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CEBD92D-B02D-4067-A454-CDB8318E2675}"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3454383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575" y="223838"/>
            <a:ext cx="2133600" cy="365125"/>
          </a:xfrm>
          <a:prstGeom prst="rect">
            <a:avLst/>
          </a:prstGeom>
        </p:spPr>
        <p:txBody>
          <a:bodyPr/>
          <a:lstStyle>
            <a:lvl1pPr>
              <a:defRPr>
                <a:latin typeface="Arial" pitchFamily="34" charset="0"/>
                <a:ea typeface="ＭＳ Ｐゴシック" charset="-128"/>
                <a:cs typeface="+mn-cs"/>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a:latin typeface="Arial" pitchFamily="34" charset="0"/>
                <a:ea typeface="ＭＳ Ｐゴシック" charset="-128"/>
                <a:cs typeface="+mn-cs"/>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DDFF5C3-A274-410C-AAF1-EF20ECC82187}"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40519369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8FFC974-659D-4306-A5B5-127ECF323AF2}"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33939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10.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6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3.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4.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69.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70.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7.xml"/><Relationship Id="rId1" Type="http://schemas.openxmlformats.org/officeDocument/2006/relationships/slideLayout" Target="../slideLayouts/slideLayout71.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4.xml"/><Relationship Id="rId7" Type="http://schemas.openxmlformats.org/officeDocument/2006/relationships/theme" Target="../theme/theme1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9.xml"/><Relationship Id="rId1"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1.xml"/><Relationship Id="rId7" Type="http://schemas.openxmlformats.org/officeDocument/2006/relationships/theme" Target="../theme/theme2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7.xml"/><Relationship Id="rId7" Type="http://schemas.openxmlformats.org/officeDocument/2006/relationships/theme" Target="../theme/theme2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22.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6.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3.xml"/><Relationship Id="rId7"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1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5"/>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gray">
          <a:xfrm>
            <a:off x="0" y="0"/>
            <a:ext cx="9180513" cy="6886575"/>
          </a:xfrm>
          <a:prstGeom prst="rect">
            <a:avLst/>
          </a:prstGeom>
          <a:noFill/>
          <a:ln w="9525">
            <a:noFill/>
            <a:miter lim="800000"/>
            <a:headEnd/>
            <a:tailEnd/>
          </a:ln>
        </p:spPr>
      </p:pic>
      <p:sp>
        <p:nvSpPr>
          <p:cNvPr id="17411" name="Title Placeholder 1"/>
          <p:cNvSpPr>
            <a:spLocks noGrp="1"/>
          </p:cNvSpPr>
          <p:nvPr>
            <p:ph type="title"/>
          </p:nvPr>
        </p:nvSpPr>
        <p:spPr bwMode="gray">
          <a:xfrm>
            <a:off x="687388" y="317500"/>
            <a:ext cx="8224837" cy="14874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defRPr lang="en-US" sz="1000">
                <a:solidFill>
                  <a:schemeClr val="bg1">
                    <a:lumMod val="75000"/>
                  </a:schemeClr>
                </a:solidFill>
                <a:latin typeface="+mn-lt"/>
                <a:ea typeface="ＭＳ Ｐゴシック" charset="-128"/>
                <a:cs typeface="+mn-cs"/>
              </a:defRPr>
            </a:lvl1pPr>
          </a:lstStyle>
          <a:p>
            <a:pPr>
              <a:defRPr/>
            </a:pPr>
            <a:fld id="{9074FE86-8476-4439-AC3D-91E5489845D9}"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32339767"/>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2977944608"/>
      </p:ext>
    </p:extLst>
  </p:cSld>
  <p:clrMap bg1="lt1" tx1="dk1" bg2="lt2" tx2="dk2" accent1="accent1" accent2="accent2" accent3="accent3" accent4="accent4" accent5="accent5" accent6="accent6" hlink="hlink" folHlink="folHlink"/>
  <p:sldLayoutIdLst>
    <p:sldLayoutId id="2147484366"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5538" name="Picture 5"/>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gray">
          <a:xfrm>
            <a:off x="0" y="0"/>
            <a:ext cx="9180513" cy="6886575"/>
          </a:xfrm>
          <a:prstGeom prst="rect">
            <a:avLst/>
          </a:prstGeom>
          <a:noFill/>
          <a:ln w="9525">
            <a:noFill/>
            <a:miter lim="800000"/>
            <a:headEnd/>
            <a:tailEnd/>
          </a:ln>
        </p:spPr>
      </p:pic>
      <p:sp>
        <p:nvSpPr>
          <p:cNvPr id="65539" name="Title Placeholder 1"/>
          <p:cNvSpPr>
            <a:spLocks noGrp="1"/>
          </p:cNvSpPr>
          <p:nvPr>
            <p:ph type="title"/>
          </p:nvPr>
        </p:nvSpPr>
        <p:spPr bwMode="gray">
          <a:xfrm>
            <a:off x="687388" y="317500"/>
            <a:ext cx="8224837" cy="14874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defRPr lang="en-US" sz="1000">
                <a:solidFill>
                  <a:srgbClr val="FFFFFF">
                    <a:lumMod val="75000"/>
                  </a:srgbClr>
                </a:solidFill>
                <a:latin typeface="+mn-lt"/>
                <a:ea typeface="ＭＳ Ｐゴシック" charset="-128"/>
                <a:cs typeface="+mn-cs"/>
              </a:defRPr>
            </a:lvl1pPr>
          </a:lstStyle>
          <a:p>
            <a:pPr>
              <a:defRPr/>
            </a:pPr>
            <a:fld id="{D8AFFA4C-EE47-4865-A5A8-640679F9312A}" type="slidenum">
              <a:rPr/>
              <a:pPr>
                <a:defRPr/>
              </a:pPr>
              <a:t>‹#›</a:t>
            </a:fld>
            <a:endParaRPr dirty="0"/>
          </a:p>
        </p:txBody>
      </p:sp>
    </p:spTree>
    <p:extLst>
      <p:ext uri="{BB962C8B-B14F-4D97-AF65-F5344CB8AC3E}">
        <p14:creationId xmlns:p14="http://schemas.microsoft.com/office/powerpoint/2010/main" val="2869757506"/>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4107092552"/>
      </p:ext>
    </p:extLst>
  </p:cSld>
  <p:clrMap bg1="lt1" tx1="dk1" bg2="lt2" tx2="dk2" accent1="accent1" accent2="accent2" accent3="accent3" accent4="accent4" accent5="accent5" accent6="accent6" hlink="hlink" folHlink="folHlink"/>
  <p:sldLayoutIdLst>
    <p:sldLayoutId id="214748438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233851459"/>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915013834"/>
      </p:ext>
    </p:extLst>
  </p:cSld>
  <p:clrMap bg1="lt1" tx1="dk1" bg2="lt2" tx2="dk2" accent1="accent1" accent2="accent2" accent3="accent3" accent4="accent4" accent5="accent5" accent6="accent6" hlink="hlink" folHlink="folHlink"/>
  <p:sldLayoutIdLst>
    <p:sldLayoutId id="2147484391"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892406558"/>
      </p:ext>
    </p:extLst>
  </p:cSld>
  <p:clrMap bg1="lt1" tx1="dk1" bg2="lt2" tx2="dk2" accent1="accent1" accent2="accent2" accent3="accent3" accent4="accent4" accent5="accent5" accent6="accent6" hlink="hlink" folHlink="folHlink"/>
  <p:sldLayoutIdLst>
    <p:sldLayoutId id="214748439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4236388156"/>
      </p:ext>
    </p:extLst>
  </p:cSld>
  <p:clrMap bg1="lt1" tx1="dk1" bg2="lt2" tx2="dk2" accent1="accent1" accent2="accent2" accent3="accent3" accent4="accent4" accent5="accent5" accent6="accent6" hlink="hlink" folHlink="folHlink"/>
  <p:sldLayoutIdLst>
    <p:sldLayoutId id="2147484395"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04256295"/>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320206316"/>
      </p:ext>
    </p:extLst>
  </p:cSld>
  <p:clrMap bg1="lt1" tx1="dk1" bg2="lt2" tx2="dk2" accent1="accent1" accent2="accent2" accent3="accent3" accent4="accent4" accent5="accent5" accent6="accent6" hlink="hlink" folHlink="folHlink"/>
  <p:sldLayoutIdLst>
    <p:sldLayoutId id="2147484404"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420" r:id="rId2"/>
    <p:sldLayoutId id="2147484421" r:id="rId3"/>
    <p:sldLayoutId id="2147484423" r:id="rId4"/>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32264693"/>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7447582"/>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5"/>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gray">
          <a:xfrm>
            <a:off x="0" y="0"/>
            <a:ext cx="9180513" cy="6886575"/>
          </a:xfrm>
          <a:prstGeom prst="rect">
            <a:avLst/>
          </a:prstGeom>
          <a:noFill/>
          <a:ln w="9525">
            <a:noFill/>
            <a:miter lim="800000"/>
            <a:headEnd/>
            <a:tailEnd/>
          </a:ln>
        </p:spPr>
      </p:pic>
      <p:sp>
        <p:nvSpPr>
          <p:cNvPr id="17411" name="Title Placeholder 1"/>
          <p:cNvSpPr>
            <a:spLocks noGrp="1"/>
          </p:cNvSpPr>
          <p:nvPr>
            <p:ph type="title"/>
          </p:nvPr>
        </p:nvSpPr>
        <p:spPr bwMode="gray">
          <a:xfrm>
            <a:off x="687388" y="317500"/>
            <a:ext cx="8224837" cy="14874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defRPr lang="en-US" sz="1000">
                <a:solidFill>
                  <a:schemeClr val="bg1">
                    <a:lumMod val="75000"/>
                  </a:schemeClr>
                </a:solidFill>
                <a:latin typeface="+mn-lt"/>
                <a:ea typeface="ＭＳ Ｐゴシック" charset="-128"/>
                <a:cs typeface="+mn-cs"/>
              </a:defRPr>
            </a:lvl1pPr>
          </a:lstStyle>
          <a:p>
            <a:pPr>
              <a:defRPr/>
            </a:pPr>
            <a:fld id="{9074FE86-8476-4439-AC3D-91E5489845D9}"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242936227"/>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80" r:id="rId5"/>
    <p:sldLayoutId id="2147484381" r:id="rId6"/>
    <p:sldLayoutId id="2147484422" r:id="rId7"/>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7418419"/>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solidFill>
                <a:prstClr val="white">
                  <a:lumMod val="50000"/>
                </a:prstClr>
              </a:solidFill>
              <a:ea typeface="ＭＳ Ｐゴシック" charset="-128"/>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solidFill>
                <a:prstClr val="black">
                  <a:tint val="75000"/>
                </a:prstClr>
              </a:solidFill>
              <a:ea typeface="ＭＳ Ｐゴシック" charset="-128"/>
            </a:endParaRPr>
          </a:p>
        </p:txBody>
      </p:sp>
    </p:spTree>
    <p:extLst>
      <p:ext uri="{BB962C8B-B14F-4D97-AF65-F5344CB8AC3E}">
        <p14:creationId xmlns:p14="http://schemas.microsoft.com/office/powerpoint/2010/main" val="1051844512"/>
      </p:ext>
    </p:extLst>
  </p:cSld>
  <p:clrMap bg1="lt1" tx1="dk1" bg2="lt2" tx2="dk2" accent1="accent1" accent2="accent2" accent3="accent3" accent4="accent4" accent5="accent5" accent6="accent6" hlink="hlink" folHlink="folHlink"/>
  <p:sldLayoutIdLst>
    <p:sldLayoutId id="2147484331"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917865371"/>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108070307"/>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intensiveintervention.org/chart/progress-monitoring"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hyperlink" Target="http://www.intensiveintervention.org/chart/behavioral-progress-monitoring-too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rti4success.org/video/high-school-tiered-interventions-initiative-progress-monitoring"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hyperlink" Target="http://ies.ed.gov/ncee/wwc/PracticeGuide.aspx?sid=3"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http://www.intensiveintervention.org/sites/default/files/DBI%20a%20Framework%20for%20Intensive%20Intervention.pdf"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hyperlink" Target="http://www.rti4success.org/sites/default/files/0681MS_RTI_Rescheduling_Brief_d2.pdf" TargetMode="External"/><Relationship Id="rId4" Type="http://schemas.openxmlformats.org/officeDocument/2006/relationships/hyperlink" Target="http://www.rti4success.org/sites/default/files/0572%20MS%20RTI%20FAQs%20d5%5b1%5d.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ies.ed.gov/ncser/pubs/20113004/pdf/20113004.pdf"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nces.ed.gov/pubsearch"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382490"/>
            <a:ext cx="8228413" cy="2308324"/>
          </a:xfrm>
        </p:spPr>
        <p:txBody>
          <a:bodyPr/>
          <a:lstStyle/>
          <a:p>
            <a:r>
              <a:rPr lang="en-US" dirty="0" smtClean="0"/>
              <a:t>Getting Ready to Implement Intensive Intervention</a:t>
            </a:r>
          </a:p>
        </p:txBody>
      </p:sp>
      <p:sp>
        <p:nvSpPr>
          <p:cNvPr id="7171" name="Subtitle 2"/>
          <p:cNvSpPr>
            <a:spLocks noGrp="1"/>
          </p:cNvSpPr>
          <p:nvPr>
            <p:ph type="body" sz="quarter" idx="12"/>
          </p:nvPr>
        </p:nvSpPr>
        <p:spPr>
          <a:xfrm>
            <a:off x="687388" y="2938998"/>
            <a:ext cx="8224837" cy="2609945"/>
          </a:xfrm>
        </p:spPr>
        <p:txBody>
          <a:bodyPr/>
          <a:lstStyle/>
          <a:p>
            <a:r>
              <a:rPr lang="en-US" dirty="0" smtClean="0"/>
              <a:t>Infrastructure for </a:t>
            </a:r>
            <a:r>
              <a:rPr lang="en-US" smtClean="0"/>
              <a:t>Data-Based Individualization</a:t>
            </a:r>
          </a:p>
          <a:p>
            <a:endParaRPr lang="en-US" sz="2400" dirty="0" smtClean="0"/>
          </a:p>
          <a:p>
            <a:pPr lvl="1"/>
            <a:r>
              <a:rPr lang="en-US" dirty="0" smtClean="0"/>
              <a:t>Presenter’s Name</a:t>
            </a:r>
          </a:p>
          <a:p>
            <a:pPr lvl="1"/>
            <a:r>
              <a:rPr lang="en-US" dirty="0" smtClean="0"/>
              <a:t>Position</a:t>
            </a:r>
          </a:p>
          <a:p>
            <a:pPr lvl="3"/>
            <a:r>
              <a:rPr lang="en-US" dirty="0" smtClean="0"/>
              <a:t>Month 20XX</a:t>
            </a:r>
            <a:endParaRPr lang="en-US" dirty="0"/>
          </a:p>
        </p:txBody>
      </p:sp>
    </p:spTree>
    <p:extLst>
      <p:ext uri="{BB962C8B-B14F-4D97-AF65-F5344CB8AC3E}">
        <p14:creationId xmlns:p14="http://schemas.microsoft.com/office/powerpoint/2010/main" val="151969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Students with disabilities who require special education need specially designed instruction to progress toward standards</a:t>
            </a:r>
            <a:r>
              <a:rPr lang="en-US" dirty="0" smtClean="0"/>
              <a:t>.</a:t>
            </a:r>
          </a:p>
          <a:p>
            <a:r>
              <a:rPr lang="en-US" dirty="0" smtClean="0"/>
              <a:t>A </a:t>
            </a:r>
            <a:r>
              <a:rPr lang="en-US" dirty="0"/>
              <a:t>data-driven, systematized approach can help educators develop programs likely to yield success for students with intensive </a:t>
            </a:r>
            <a:r>
              <a:rPr lang="en-US" dirty="0" smtClean="0"/>
              <a:t>needs (including those with and without disabilities). </a:t>
            </a:r>
            <a:endParaRPr lang="en-US" dirty="0"/>
          </a:p>
          <a:p>
            <a:endParaRPr lang="en-US" dirty="0"/>
          </a:p>
        </p:txBody>
      </p:sp>
      <p:sp>
        <p:nvSpPr>
          <p:cNvPr id="3" name="Title 2"/>
          <p:cNvSpPr>
            <a:spLocks noGrp="1"/>
          </p:cNvSpPr>
          <p:nvPr>
            <p:ph type="title"/>
          </p:nvPr>
        </p:nvSpPr>
        <p:spPr/>
        <p:txBody>
          <a:bodyPr/>
          <a:lstStyle/>
          <a:p>
            <a:r>
              <a:rPr lang="en-US" dirty="0" smtClean="0"/>
              <a:t>DBI Assumptions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spTree>
    <p:extLst>
      <p:ext uri="{BB962C8B-B14F-4D97-AF65-F5344CB8AC3E}">
        <p14:creationId xmlns:p14="http://schemas.microsoft.com/office/powerpoint/2010/main" val="136608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DBI: A More Intensive Approach</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11</a:t>
            </a:fld>
            <a:endParaRPr dirty="0">
              <a:solidFill>
                <a:srgbClr val="FFFFFF">
                  <a:lumMod val="75000"/>
                </a:srgbClr>
              </a:solidFill>
            </a:endParaRPr>
          </a:p>
        </p:txBody>
      </p:sp>
      <p:sp>
        <p:nvSpPr>
          <p:cNvPr id="2" name="Content Placeholder 1"/>
          <p:cNvSpPr>
            <a:spLocks noGrp="1"/>
          </p:cNvSpPr>
          <p:nvPr>
            <p:ph idx="1"/>
          </p:nvPr>
        </p:nvSpPr>
        <p:spPr/>
        <p:txBody>
          <a:bodyPr/>
          <a:lstStyle/>
          <a:p>
            <a:r>
              <a:rPr lang="en-US" dirty="0"/>
              <a:t>DBI is </a:t>
            </a:r>
            <a:r>
              <a:rPr lang="en-US" dirty="0" smtClean="0"/>
              <a:t>distinctively different from </a:t>
            </a:r>
            <a:r>
              <a:rPr lang="en-US" dirty="0"/>
              <a:t>and </a:t>
            </a:r>
            <a:r>
              <a:rPr lang="en-US" dirty="0" smtClean="0"/>
              <a:t>a more </a:t>
            </a:r>
            <a:r>
              <a:rPr lang="en-US" dirty="0"/>
              <a:t>intensive approach to </a:t>
            </a:r>
            <a:r>
              <a:rPr lang="en-US" dirty="0" smtClean="0"/>
              <a:t>intervention than </a:t>
            </a:r>
            <a:r>
              <a:rPr lang="en-US" dirty="0"/>
              <a:t>primary prevention’s (Tier 1’s) core program and secondary prevention’s (Tier 2’s) validated, supplementary programs (NCII, 2013). </a:t>
            </a:r>
          </a:p>
          <a:p>
            <a:r>
              <a:rPr lang="en-US" dirty="0" smtClean="0"/>
              <a:t>Research on </a:t>
            </a:r>
            <a:r>
              <a:rPr lang="en-US" dirty="0"/>
              <a:t>DBI has demonstrated </a:t>
            </a:r>
            <a:r>
              <a:rPr lang="en-US" dirty="0" smtClean="0"/>
              <a:t>better reading</a:t>
            </a:r>
            <a:r>
              <a:rPr lang="en-US" dirty="0"/>
              <a:t>, </a:t>
            </a:r>
            <a:r>
              <a:rPr lang="en-US" dirty="0" smtClean="0"/>
              <a:t>mathematics, </a:t>
            </a:r>
            <a:r>
              <a:rPr lang="en-US" dirty="0"/>
              <a:t>and spelling </a:t>
            </a:r>
            <a:r>
              <a:rPr lang="en-US" dirty="0" smtClean="0"/>
              <a:t>outcomes than business-as-usual </a:t>
            </a:r>
            <a:r>
              <a:rPr lang="en-US" dirty="0"/>
              <a:t>special education practice (e.g., Fuchs, Fuchs, &amp; </a:t>
            </a:r>
            <a:r>
              <a:rPr lang="en-US" dirty="0" err="1"/>
              <a:t>Hamlett</a:t>
            </a:r>
            <a:r>
              <a:rPr lang="en-US" dirty="0"/>
              <a:t>, 1989).</a:t>
            </a:r>
          </a:p>
        </p:txBody>
      </p:sp>
    </p:spTree>
    <p:extLst>
      <p:ext uri="{BB962C8B-B14F-4D97-AF65-F5344CB8AC3E}">
        <p14:creationId xmlns:p14="http://schemas.microsoft.com/office/powerpoint/2010/main" val="949055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2"/>
          <p:cNvSpPr>
            <a:spLocks noGrp="1"/>
          </p:cNvSpPr>
          <p:nvPr>
            <p:ph idx="1"/>
          </p:nvPr>
        </p:nvSpPr>
        <p:spPr/>
        <p:txBody>
          <a:bodyPr/>
          <a:lstStyle/>
          <a:p>
            <a:pPr marL="457200" indent="-457200">
              <a:buFont typeface="+mj-lt"/>
              <a:buAutoNum type="arabicPeriod"/>
            </a:pPr>
            <a:r>
              <a:rPr lang="en-US" dirty="0" smtClean="0"/>
              <a:t>Secondary intervention program, delivered with greater intensity</a:t>
            </a:r>
          </a:p>
          <a:p>
            <a:pPr marL="457200" indent="-457200">
              <a:buFont typeface="+mj-lt"/>
              <a:buAutoNum type="arabicPeriod"/>
            </a:pPr>
            <a:r>
              <a:rPr lang="en-US" dirty="0" smtClean="0"/>
              <a:t>Progress monitoring</a:t>
            </a:r>
          </a:p>
          <a:p>
            <a:pPr marL="457200" indent="-457200">
              <a:buFont typeface="+mj-lt"/>
              <a:buAutoNum type="arabicPeriod"/>
            </a:pPr>
            <a:r>
              <a:rPr lang="en-US" dirty="0" smtClean="0"/>
              <a:t>Diagnostic assessment</a:t>
            </a:r>
          </a:p>
          <a:p>
            <a:pPr marL="457200" indent="-457200">
              <a:buFont typeface="+mj-lt"/>
              <a:buAutoNum type="arabicPeriod"/>
            </a:pPr>
            <a:r>
              <a:rPr lang="en-US" dirty="0" smtClean="0"/>
              <a:t>Adaptation</a:t>
            </a:r>
          </a:p>
          <a:p>
            <a:pPr marL="457200" indent="-457200">
              <a:buFont typeface="+mj-lt"/>
              <a:buAutoNum type="arabicPeriod"/>
            </a:pPr>
            <a:r>
              <a:rPr lang="en-US" dirty="0" smtClean="0"/>
              <a:t>Continued progress monitoring, with adaptations occurring as needed to ensure adequate progress</a:t>
            </a:r>
          </a:p>
        </p:txBody>
      </p:sp>
      <p:sp>
        <p:nvSpPr>
          <p:cNvPr id="99330" name="Title 1"/>
          <p:cNvSpPr>
            <a:spLocks noGrp="1"/>
          </p:cNvSpPr>
          <p:nvPr>
            <p:ph type="title"/>
          </p:nvPr>
        </p:nvSpPr>
        <p:spPr/>
        <p:txBody>
          <a:bodyPr/>
          <a:lstStyle/>
          <a:p>
            <a:r>
              <a:rPr lang="en-US" dirty="0" smtClean="0"/>
              <a:t>Five DBI Steps</a:t>
            </a:r>
          </a:p>
        </p:txBody>
      </p:sp>
      <p:sp>
        <p:nvSpPr>
          <p:cNvPr id="5" name="Slide Number Placeholder 5"/>
          <p:cNvSpPr>
            <a:spLocks noGrp="1"/>
          </p:cNvSpPr>
          <p:nvPr>
            <p:ph type="sldNum" sz="quarter" idx="10"/>
          </p:nvPr>
        </p:nvSpPr>
        <p:spPr/>
        <p:txBody>
          <a:bodyPr/>
          <a:lstStyle/>
          <a:p>
            <a:fld id="{424F29DD-C58E-4F98-8764-72489415457D}" type="slidenum">
              <a:rPr>
                <a:solidFill>
                  <a:srgbClr val="FFFFFF">
                    <a:lumMod val="75000"/>
                  </a:srgbClr>
                </a:solidFill>
              </a:rPr>
              <a:pPr/>
              <a:t>12</a:t>
            </a:fld>
            <a:endParaRPr dirty="0">
              <a:solidFill>
                <a:srgbClr val="FFFFFF">
                  <a:lumMod val="75000"/>
                </a:srgbClr>
              </a:solidFill>
            </a:endParaRPr>
          </a:p>
        </p:txBody>
      </p:sp>
      <p:pic>
        <p:nvPicPr>
          <p:cNvPr id="99332" name="Picture 6" descr="https://encrypted-tbn2.gstatic.com/images?q=tbn:ANd9GcT5wtHN6IT88hIuk3u2kqhSS_nJMfBYhH-I9j0MIxuEuSIS0sKu0g"/>
          <p:cNvPicPr>
            <a:picLocks noChangeAspect="1" noChangeArrowheads="1"/>
          </p:cNvPicPr>
          <p:nvPr/>
        </p:nvPicPr>
        <p:blipFill>
          <a:blip r:embed="rId3" cstate="screen">
            <a:extLst>
              <a:ext uri="{28A0092B-C50C-407E-A947-70E740481C1C}">
                <a14:useLocalDpi xmlns:a14="http://schemas.microsoft.com/office/drawing/2010/main"/>
              </a:ext>
            </a:extLst>
          </a:blip>
          <a:srcRect l="-2"/>
          <a:stretch>
            <a:fillRect/>
          </a:stretch>
        </p:blipFill>
        <p:spPr bwMode="auto">
          <a:xfrm>
            <a:off x="2663825" y="4994275"/>
            <a:ext cx="3886200" cy="844550"/>
          </a:xfrm>
          <a:prstGeom prst="rect">
            <a:avLst/>
          </a:prstGeom>
          <a:noFill/>
          <a:ln w="9525">
            <a:noFill/>
            <a:miter lim="800000"/>
            <a:headEnd/>
            <a:tailEnd/>
          </a:ln>
        </p:spPr>
      </p:pic>
    </p:spTree>
    <p:extLst>
      <p:ext uri="{BB962C8B-B14F-4D97-AF65-F5344CB8AC3E}">
        <p14:creationId xmlns:p14="http://schemas.microsoft.com/office/powerpoint/2010/main" val="1478655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59" y="3649876"/>
            <a:ext cx="3514431" cy="361468"/>
          </a:xfrm>
        </p:spPr>
        <p:txBody>
          <a:bodyPr>
            <a:noAutofit/>
          </a:bodyPr>
          <a:lstStyle/>
          <a:p>
            <a:pPr algn="ctr"/>
            <a:r>
              <a:rPr lang="en-US" sz="4800" b="0" dirty="0" smtClean="0"/>
              <a:t>A Bird’s Eye View of DBI</a:t>
            </a:r>
            <a:endParaRPr lang="en-US" sz="4800" b="0" dirty="0"/>
          </a:p>
        </p:txBody>
      </p:sp>
      <p:pic>
        <p:nvPicPr>
          <p:cNvPr id="71682" name="Picture 2" descr="Picture of a Quetzal bi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1306775" y="735521"/>
            <a:ext cx="1497540" cy="149754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descr="A series of arrows will now walk you through the progression.  The first arrow points to Secondary Intervention Program - Delivered with greater intensity."/>
          <p:cNvSpPr/>
          <p:nvPr/>
        </p:nvSpPr>
        <p:spPr>
          <a:xfrm>
            <a:off x="4937948" y="599004"/>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0" name="Right Arrow 9" descr="The next arrow points to Progress Monitor - to determine the student's response to the secondary intervention program"/>
          <p:cNvSpPr/>
          <p:nvPr/>
        </p:nvSpPr>
        <p:spPr>
          <a:xfrm>
            <a:off x="4937948" y="1453342"/>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4" name="Right Arrow 13" descr="An arrow points to Diagnostic Assessment - to determine specific needs of non-responsive students."/>
          <p:cNvSpPr/>
          <p:nvPr/>
        </p:nvSpPr>
        <p:spPr>
          <a:xfrm>
            <a:off x="4779888" y="2927764"/>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Right Arrow 14" descr="An arrow points to Intervention Adaptation - based on observed needs."/>
          <p:cNvSpPr/>
          <p:nvPr/>
        </p:nvSpPr>
        <p:spPr>
          <a:xfrm>
            <a:off x="4317493" y="3781683"/>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6" name="Right Arrow 15" descr="An arrow points to Progress Monitor - to determine response to adaptation"/>
          <p:cNvSpPr/>
          <p:nvPr/>
        </p:nvSpPr>
        <p:spPr>
          <a:xfrm>
            <a:off x="4276742" y="4635602"/>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8"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13</a:t>
            </a:fld>
            <a:endParaRPr dirty="0">
              <a:solidFill>
                <a:prstClr val="white">
                  <a:lumMod val="75000"/>
                </a:prstClr>
              </a:solidFill>
            </a:endParaRPr>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3887" y="321062"/>
            <a:ext cx="3348442" cy="5679529"/>
          </a:xfrm>
          <a:prstGeom prst="rect">
            <a:avLst/>
          </a:prstGeom>
        </p:spPr>
      </p:pic>
    </p:spTree>
    <p:extLst>
      <p:ext uri="{BB962C8B-B14F-4D97-AF65-F5344CB8AC3E}">
        <p14:creationId xmlns:p14="http://schemas.microsoft.com/office/powerpoint/2010/main" val="139489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4" grpId="0" animBg="1"/>
      <p:bldP spid="14" grpId="1" animBg="1"/>
      <p:bldP spid="15" grpId="0" animBg="1"/>
      <p:bldP spid="15"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687388" y="2055813"/>
            <a:ext cx="8224837" cy="3732737"/>
          </a:xfrm>
        </p:spPr>
        <p:txBody>
          <a:bodyPr/>
          <a:lstStyle/>
          <a:p>
            <a:r>
              <a:rPr lang="en-US" dirty="0" smtClean="0"/>
              <a:t>Many components of DBI are consistent with elements of special education and tiered service delivery systems. </a:t>
            </a:r>
          </a:p>
        </p:txBody>
      </p:sp>
      <p:sp>
        <p:nvSpPr>
          <p:cNvPr id="109569" name="Title 1"/>
          <p:cNvSpPr>
            <a:spLocks noGrp="1"/>
          </p:cNvSpPr>
          <p:nvPr>
            <p:ph type="title"/>
          </p:nvPr>
        </p:nvSpPr>
        <p:spPr/>
        <p:txBody>
          <a:bodyPr/>
          <a:lstStyle/>
          <a:p>
            <a:r>
              <a:rPr lang="en-US" dirty="0" smtClean="0"/>
              <a:t>Is DBI the Same as RTI?</a:t>
            </a:r>
            <a:br>
              <a:rPr lang="en-US" dirty="0" smtClean="0"/>
            </a:br>
            <a:r>
              <a:rPr lang="en-US" dirty="0" smtClean="0"/>
              <a:t>Special Education?</a:t>
            </a:r>
          </a:p>
        </p:txBody>
      </p:sp>
      <p:sp>
        <p:nvSpPr>
          <p:cNvPr id="6" name="Slide Number Placeholder 5"/>
          <p:cNvSpPr>
            <a:spLocks noGrp="1"/>
          </p:cNvSpPr>
          <p:nvPr>
            <p:ph type="sldNum" sz="quarter" idx="10"/>
          </p:nvPr>
        </p:nvSpPr>
        <p:spPr/>
        <p:txBody>
          <a:bodyPr/>
          <a:lstStyle/>
          <a:p>
            <a:fld id="{85981E9B-C8B1-4AC9-AA30-6B7F866469B1}" type="slidenum">
              <a:rPr smtClean="0"/>
              <a:pPr/>
              <a:t>14</a:t>
            </a:fld>
            <a:endParaRPr dirty="0"/>
          </a:p>
        </p:txBody>
      </p:sp>
      <p:sp>
        <p:nvSpPr>
          <p:cNvPr id="4" name="Rectangle 3"/>
          <p:cNvSpPr/>
          <p:nvPr/>
        </p:nvSpPr>
        <p:spPr>
          <a:xfrm>
            <a:off x="687388" y="3077176"/>
            <a:ext cx="3657600" cy="2582477"/>
          </a:xfrm>
          <a:prstGeom prst="rect">
            <a:avLst/>
          </a:prstGeom>
          <a:ln/>
        </p:spPr>
        <p:style>
          <a:lnRef idx="1">
            <a:schemeClr val="accent1"/>
          </a:lnRef>
          <a:fillRef idx="2">
            <a:schemeClr val="accent1"/>
          </a:fillRef>
          <a:effectRef idx="1">
            <a:schemeClr val="accent1"/>
          </a:effectRef>
          <a:fontRef idx="minor">
            <a:schemeClr val="dk1"/>
          </a:fontRef>
        </p:style>
        <p:txBody>
          <a:bodyPr lIns="182880" tIns="91440" anchor="t"/>
          <a:lstStyle/>
          <a:p>
            <a:pPr>
              <a:defRPr/>
            </a:pPr>
            <a:r>
              <a:rPr lang="en-US" sz="2200" b="1" dirty="0" smtClean="0">
                <a:solidFill>
                  <a:srgbClr val="4E76A0">
                    <a:lumMod val="75000"/>
                  </a:srgbClr>
                </a:solidFill>
              </a:rPr>
              <a:t>Tiered Interventions</a:t>
            </a:r>
            <a:br>
              <a:rPr lang="en-US" sz="2200" b="1" dirty="0" smtClean="0">
                <a:solidFill>
                  <a:srgbClr val="4E76A0">
                    <a:lumMod val="75000"/>
                  </a:srgbClr>
                </a:solidFill>
              </a:rPr>
            </a:br>
            <a:r>
              <a:rPr lang="en-US" sz="2200" b="1" dirty="0" smtClean="0">
                <a:solidFill>
                  <a:srgbClr val="4E76A0">
                    <a:lumMod val="75000"/>
                  </a:srgbClr>
                </a:solidFill>
              </a:rPr>
              <a:t>(</a:t>
            </a:r>
            <a:r>
              <a:rPr lang="en-US" sz="2200" b="1" dirty="0">
                <a:solidFill>
                  <a:srgbClr val="4E76A0">
                    <a:lumMod val="75000"/>
                  </a:srgbClr>
                </a:solidFill>
              </a:rPr>
              <a:t>RTI, MTSS, PBIS)</a:t>
            </a:r>
          </a:p>
          <a:p>
            <a:pPr marL="228600" indent="-228600">
              <a:spcBef>
                <a:spcPts val="600"/>
              </a:spcBef>
              <a:buClr>
                <a:srgbClr val="FFFFFF">
                  <a:lumMod val="65000"/>
                </a:srgbClr>
              </a:buClr>
              <a:buFont typeface="Wingdings" panose="05000000000000000000" pitchFamily="2" charset="2"/>
              <a:buChar char="§"/>
              <a:defRPr/>
            </a:pPr>
            <a:r>
              <a:rPr lang="en-US" sz="1900" dirty="0" smtClean="0">
                <a:solidFill>
                  <a:srgbClr val="4E76A0">
                    <a:lumMod val="75000"/>
                  </a:srgbClr>
                </a:solidFill>
              </a:rPr>
              <a:t>Universal</a:t>
            </a:r>
            <a:r>
              <a:rPr lang="en-US" sz="1900" dirty="0">
                <a:solidFill>
                  <a:srgbClr val="4E76A0">
                    <a:lumMod val="75000"/>
                  </a:srgbClr>
                </a:solidFill>
              </a:rPr>
              <a:t>, secondary, and tertiary interventions</a:t>
            </a:r>
          </a:p>
          <a:p>
            <a:pPr marL="228600" indent="-228600">
              <a:spcBef>
                <a:spcPts val="600"/>
              </a:spcBef>
              <a:buClr>
                <a:srgbClr val="FFFFFF">
                  <a:lumMod val="65000"/>
                </a:srgbClr>
              </a:buClr>
              <a:buFont typeface="Wingdings" panose="05000000000000000000" pitchFamily="2" charset="2"/>
              <a:buChar char="§"/>
              <a:defRPr/>
            </a:pPr>
            <a:r>
              <a:rPr lang="en-US" sz="1900" dirty="0">
                <a:solidFill>
                  <a:srgbClr val="4E76A0">
                    <a:lumMod val="75000"/>
                  </a:srgbClr>
                </a:solidFill>
              </a:rPr>
              <a:t>Progress monitoring</a:t>
            </a:r>
          </a:p>
          <a:p>
            <a:pPr marL="228600" indent="-228600">
              <a:spcBef>
                <a:spcPts val="600"/>
              </a:spcBef>
              <a:buClr>
                <a:srgbClr val="FFFFFF">
                  <a:lumMod val="65000"/>
                </a:srgbClr>
              </a:buClr>
              <a:buFont typeface="Wingdings" panose="05000000000000000000" pitchFamily="2" charset="2"/>
              <a:buChar char="§"/>
              <a:defRPr/>
            </a:pPr>
            <a:r>
              <a:rPr lang="en-US" sz="1900" dirty="0">
                <a:solidFill>
                  <a:srgbClr val="4E76A0">
                    <a:lumMod val="75000"/>
                  </a:srgbClr>
                </a:solidFill>
              </a:rPr>
              <a:t>Team-based decisions based on data </a:t>
            </a:r>
          </a:p>
        </p:txBody>
      </p:sp>
      <p:sp>
        <p:nvSpPr>
          <p:cNvPr id="5" name="Rectangle 4"/>
          <p:cNvSpPr/>
          <p:nvPr/>
        </p:nvSpPr>
        <p:spPr>
          <a:xfrm>
            <a:off x="4742363" y="3077176"/>
            <a:ext cx="3657600" cy="2582477"/>
          </a:xfrm>
          <a:prstGeom prst="rect">
            <a:avLst/>
          </a:prstGeom>
          <a:ln/>
        </p:spPr>
        <p:style>
          <a:lnRef idx="1">
            <a:schemeClr val="accent1"/>
          </a:lnRef>
          <a:fillRef idx="2">
            <a:schemeClr val="accent1"/>
          </a:fillRef>
          <a:effectRef idx="1">
            <a:schemeClr val="accent1"/>
          </a:effectRef>
          <a:fontRef idx="minor">
            <a:schemeClr val="dk1"/>
          </a:fontRef>
        </p:style>
        <p:txBody>
          <a:bodyPr lIns="182880" tIns="91440" anchor="t"/>
          <a:lstStyle/>
          <a:p>
            <a:pPr>
              <a:defRPr/>
            </a:pPr>
            <a:r>
              <a:rPr lang="en-US" sz="2200" b="1" dirty="0" smtClean="0">
                <a:solidFill>
                  <a:srgbClr val="4E76A0">
                    <a:lumMod val="75000"/>
                  </a:srgbClr>
                </a:solidFill>
              </a:rPr>
              <a:t>Special </a:t>
            </a:r>
            <a:r>
              <a:rPr lang="en-US" sz="2200" b="1" dirty="0">
                <a:solidFill>
                  <a:srgbClr val="4E76A0">
                    <a:lumMod val="75000"/>
                  </a:srgbClr>
                </a:solidFill>
              </a:rPr>
              <a:t>Education</a:t>
            </a:r>
          </a:p>
          <a:p>
            <a:pPr marL="228600" indent="-228600">
              <a:spcBef>
                <a:spcPts val="600"/>
              </a:spcBef>
              <a:buClr>
                <a:srgbClr val="FFFFFF">
                  <a:lumMod val="65000"/>
                </a:srgbClr>
              </a:buClr>
              <a:buFont typeface="Wingdings" panose="05000000000000000000" pitchFamily="2" charset="2"/>
              <a:buChar char="§"/>
              <a:defRPr/>
            </a:pPr>
            <a:r>
              <a:rPr lang="en-US" sz="1900" dirty="0" smtClean="0">
                <a:solidFill>
                  <a:srgbClr val="4E76A0">
                    <a:lumMod val="75000"/>
                  </a:srgbClr>
                </a:solidFill>
              </a:rPr>
              <a:t>Individualized </a:t>
            </a:r>
            <a:r>
              <a:rPr lang="en-US" sz="1900" dirty="0">
                <a:solidFill>
                  <a:srgbClr val="4E76A0">
                    <a:lumMod val="75000"/>
                  </a:srgbClr>
                </a:solidFill>
              </a:rPr>
              <a:t>program</a:t>
            </a:r>
          </a:p>
          <a:p>
            <a:pPr marL="228600" indent="-228600">
              <a:spcBef>
                <a:spcPts val="600"/>
              </a:spcBef>
              <a:buClr>
                <a:srgbClr val="FFFFFF">
                  <a:lumMod val="65000"/>
                </a:srgbClr>
              </a:buClr>
              <a:buFont typeface="Wingdings" panose="05000000000000000000" pitchFamily="2" charset="2"/>
              <a:buChar char="§"/>
              <a:defRPr/>
            </a:pPr>
            <a:r>
              <a:rPr lang="en-US" sz="1900" dirty="0">
                <a:solidFill>
                  <a:srgbClr val="4E76A0">
                    <a:lumMod val="75000"/>
                  </a:srgbClr>
                </a:solidFill>
              </a:rPr>
              <a:t>Progress monitoring</a:t>
            </a:r>
          </a:p>
          <a:p>
            <a:pPr marL="228600" indent="-228600">
              <a:spcBef>
                <a:spcPts val="600"/>
              </a:spcBef>
              <a:buClr>
                <a:srgbClr val="FFFFFF">
                  <a:lumMod val="65000"/>
                </a:srgbClr>
              </a:buClr>
              <a:buFont typeface="Wingdings" panose="05000000000000000000" pitchFamily="2" charset="2"/>
              <a:buChar char="§"/>
              <a:defRPr/>
            </a:pPr>
            <a:r>
              <a:rPr lang="en-US" sz="1900" dirty="0">
                <a:solidFill>
                  <a:srgbClr val="4E76A0">
                    <a:lumMod val="75000"/>
                  </a:srgbClr>
                </a:solidFill>
              </a:rPr>
              <a:t>Team-based decisions based on data </a:t>
            </a:r>
          </a:p>
        </p:txBody>
      </p:sp>
      <p:pic>
        <p:nvPicPr>
          <p:cNvPr id="109574" name="Picture 2" descr="https://encrypted-tbn2.gstatic.com/images?q=tbn:ANd9GcRlnJ5BjVH_NYUqV9U7rkpHnCMWTyxrPEoiHiTo7WpYqp9Tz-DimAGM_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2438" y="388938"/>
            <a:ext cx="588962" cy="1439862"/>
          </a:xfrm>
          <a:prstGeom prst="rect">
            <a:avLst/>
          </a:prstGeom>
          <a:noFill/>
          <a:ln w="9525">
            <a:noFill/>
            <a:miter lim="800000"/>
            <a:headEnd/>
            <a:tailEnd/>
          </a:ln>
        </p:spPr>
      </p:pic>
    </p:spTree>
    <p:extLst>
      <p:ext uri="{BB962C8B-B14F-4D97-AF65-F5344CB8AC3E}">
        <p14:creationId xmlns:p14="http://schemas.microsoft.com/office/powerpoint/2010/main" val="3734376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Handout 2: DBI Planning </a:t>
            </a:r>
            <a:br>
              <a:rPr lang="en-US" dirty="0" smtClean="0"/>
            </a:br>
            <a:r>
              <a:rPr lang="en-US" sz="3200" dirty="0" smtClean="0"/>
              <a:t>Thinking </a:t>
            </a:r>
            <a:r>
              <a:rPr lang="en-US" sz="3200" dirty="0"/>
              <a:t>About Intensive Intervention in Your Schoo</a:t>
            </a:r>
            <a:r>
              <a:rPr lang="en-US" sz="3200" dirty="0" smtClean="0"/>
              <a:t>l</a:t>
            </a:r>
            <a:endParaRPr lang="en-US" sz="3200" dirty="0"/>
          </a:p>
        </p:txBody>
      </p:sp>
      <p:sp>
        <p:nvSpPr>
          <p:cNvPr id="4" name="Slide Number Placeholder 3"/>
          <p:cNvSpPr>
            <a:spLocks noGrp="1"/>
          </p:cNvSpPr>
          <p:nvPr>
            <p:ph type="sldNum" sz="quarter" idx="10"/>
          </p:nvPr>
        </p:nvSpPr>
        <p:spPr/>
        <p:txBody>
          <a:bodyPr/>
          <a:lstStyle/>
          <a:p>
            <a:pPr>
              <a:defRPr/>
            </a:pPr>
            <a:fld id="{D23F8721-8F95-44CB-A683-40145787655D}" type="slidenum">
              <a:rPr lang="en-US" smtClean="0"/>
              <a:pPr>
                <a:defRPr/>
              </a:pPr>
              <a:t>15</a:t>
            </a:fld>
            <a:endParaRPr lang="en-US" dirty="0"/>
          </a:p>
        </p:txBody>
      </p:sp>
      <p:pic>
        <p:nvPicPr>
          <p:cNvPr id="5" name="Picture 2" descr="A screenshot of a table that captures initial thoughts "/>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628038" y="2032000"/>
            <a:ext cx="8225202"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981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smtClean="0"/>
              <a:t>What Do You Need to Do to Implement DBI?</a:t>
            </a:r>
            <a:endParaRPr lang="en-US" dirty="0"/>
          </a:p>
        </p:txBody>
      </p:sp>
      <p:sp>
        <p:nvSpPr>
          <p:cNvPr id="3" name="Text Placeholder 2"/>
          <p:cNvSpPr>
            <a:spLocks noGrp="1"/>
          </p:cNvSpPr>
          <p:nvPr>
            <p:ph idx="1"/>
          </p:nvPr>
        </p:nvSpPr>
        <p:spPr/>
        <p:txBody>
          <a:bodyPr/>
          <a:lstStyle/>
          <a:p>
            <a:r>
              <a:rPr lang="en-US" dirty="0" smtClean="0"/>
              <a:t>Overview of Essential Elements</a:t>
            </a:r>
            <a:endParaRPr lang="en-US" dirty="0"/>
          </a:p>
        </p:txBody>
      </p:sp>
      <p:sp>
        <p:nvSpPr>
          <p:cNvPr id="4" name="Slide Number Placeholder 3"/>
          <p:cNvSpPr>
            <a:spLocks noGrp="1"/>
          </p:cNvSpPr>
          <p:nvPr>
            <p:ph type="sldNum" sz="quarter" idx="12"/>
          </p:nvPr>
        </p:nvSpPr>
        <p:spPr>
          <a:xfrm>
            <a:off x="8841692" y="6507316"/>
            <a:ext cx="70532" cy="153888"/>
          </a:xfrm>
        </p:spPr>
        <p:txBody>
          <a:bodyPr/>
          <a:lstStyle/>
          <a:p>
            <a:fld id="{A1A8B8B9-B651-4439-A868-E8F04EF81465}" type="slidenum">
              <a:rPr lang="en-US" smtClean="0"/>
              <a:pPr/>
              <a:t>16</a:t>
            </a:fld>
            <a:endParaRPr lang="en-US" dirty="0"/>
          </a:p>
        </p:txBody>
      </p:sp>
    </p:spTree>
    <p:extLst>
      <p:ext uri="{BB962C8B-B14F-4D97-AF65-F5344CB8AC3E}">
        <p14:creationId xmlns:p14="http://schemas.microsoft.com/office/powerpoint/2010/main" val="2720162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4400" b="0" dirty="0" smtClean="0"/>
              <a:t>Handout 3: Essential Elements for DBI Implementation</a:t>
            </a:r>
            <a:endParaRPr lang="en-US" sz="4400" b="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prstClr val="white">
                    <a:lumMod val="75000"/>
                  </a:prstClr>
                </a:solidFill>
              </a:rPr>
              <a:pPr algn="r"/>
              <a:t>17</a:t>
            </a:fld>
            <a:endParaRPr lang="en-US" dirty="0">
              <a:solidFill>
                <a:prstClr val="white">
                  <a:lumMod val="75000"/>
                </a:prstClr>
              </a:solidFill>
            </a:endParaRPr>
          </a:p>
        </p:txBody>
      </p:sp>
      <p:pic>
        <p:nvPicPr>
          <p:cNvPr id="7" name="Picture 4" descr="NCII provides intensive technical assistance to several districts to support DBI implementation. Through this work, NCII has identified several key elements for implementation. Within each area, some aspects are critical or essential. We believe these pieces must be in place for successful implementation.  The essential elements column lists areas that are more flexible. Some aspects will vary with school context and others reflect quantifiable aspects of implementation that are expected to increase over time (e.g., the number of student plans, the grades and content areas to which DBI is applied)."/>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3138" y="2055813"/>
            <a:ext cx="4133337"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413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600" dirty="0" smtClean="0"/>
              <a:t>Key Components</a:t>
            </a:r>
          </a:p>
          <a:p>
            <a:pPr marL="233363" indent="-233363">
              <a:buFont typeface="Wingdings" pitchFamily="2" charset="2"/>
              <a:buChar char="§"/>
            </a:pPr>
            <a:r>
              <a:rPr lang="en-US" sz="2800" dirty="0"/>
              <a:t>Leadership</a:t>
            </a:r>
          </a:p>
          <a:p>
            <a:pPr marL="573088" lvl="1" indent="-342900"/>
            <a:r>
              <a:rPr lang="en-US" sz="2400" dirty="0" smtClean="0"/>
              <a:t>Principal</a:t>
            </a:r>
          </a:p>
          <a:p>
            <a:pPr marL="233363" indent="-233363">
              <a:buFont typeface="Wingdings" pitchFamily="2" charset="2"/>
              <a:buChar char="§"/>
            </a:pPr>
            <a:r>
              <a:rPr lang="en-US" sz="2800" dirty="0"/>
              <a:t>Staff Buy-In</a:t>
            </a:r>
          </a:p>
          <a:p>
            <a:pPr marL="573088" lvl="1" indent="-342900"/>
            <a:r>
              <a:rPr lang="en-US" sz="2400" dirty="0" smtClean="0"/>
              <a:t>Interventionists</a:t>
            </a:r>
          </a:p>
          <a:p>
            <a:pPr marL="573088" lvl="1" indent="-342900"/>
            <a:r>
              <a:rPr lang="en-US" sz="2400" dirty="0" smtClean="0"/>
              <a:t>Special educators</a:t>
            </a:r>
          </a:p>
          <a:p>
            <a:pPr marL="573088" lvl="1" indent="-342900"/>
            <a:r>
              <a:rPr lang="en-US" sz="2400" dirty="0" smtClean="0"/>
              <a:t>Others</a:t>
            </a:r>
            <a:endParaRPr lang="en-US" sz="2400" dirty="0"/>
          </a:p>
        </p:txBody>
      </p:sp>
      <p:sp>
        <p:nvSpPr>
          <p:cNvPr id="5" name="Title 4"/>
          <p:cNvSpPr>
            <a:spLocks noGrp="1"/>
          </p:cNvSpPr>
          <p:nvPr>
            <p:ph type="title"/>
          </p:nvPr>
        </p:nvSpPr>
        <p:spPr/>
        <p:txBody>
          <a:bodyPr/>
          <a:lstStyle/>
          <a:p>
            <a:r>
              <a:rPr lang="en-US" dirty="0" smtClean="0"/>
              <a:t>Staff Commitment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pic>
        <p:nvPicPr>
          <p:cNvPr id="7" name="Picture 2" descr="A picture of 4 people having a meet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24167" y="2817990"/>
            <a:ext cx="4763146" cy="286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250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Establish </a:t>
            </a:r>
            <a:r>
              <a:rPr lang="en-US" b="1" dirty="0" smtClean="0"/>
              <a:t>vision </a:t>
            </a:r>
            <a:r>
              <a:rPr lang="en-US" dirty="0" smtClean="0"/>
              <a:t>and </a:t>
            </a:r>
            <a:r>
              <a:rPr lang="en-US" b="1" dirty="0" smtClean="0"/>
              <a:t>goals </a:t>
            </a:r>
            <a:r>
              <a:rPr lang="en-US" dirty="0" smtClean="0"/>
              <a:t>for DBI</a:t>
            </a:r>
          </a:p>
          <a:p>
            <a:r>
              <a:rPr lang="en-US" dirty="0" smtClean="0"/>
              <a:t>Promote staff </a:t>
            </a:r>
            <a:r>
              <a:rPr lang="en-US" b="1" dirty="0" smtClean="0"/>
              <a:t>buy-in</a:t>
            </a:r>
          </a:p>
          <a:p>
            <a:pPr lvl="1"/>
            <a:r>
              <a:rPr lang="en-US" dirty="0" smtClean="0"/>
              <a:t>Make DBI relevant, shaping </a:t>
            </a:r>
            <a:r>
              <a:rPr lang="en-US" b="1" dirty="0" smtClean="0"/>
              <a:t>culture</a:t>
            </a:r>
            <a:r>
              <a:rPr lang="en-US" dirty="0" smtClean="0"/>
              <a:t> and </a:t>
            </a:r>
            <a:r>
              <a:rPr lang="en-US" b="1" dirty="0" smtClean="0"/>
              <a:t>expectations</a:t>
            </a:r>
          </a:p>
          <a:p>
            <a:pPr lvl="1"/>
            <a:r>
              <a:rPr lang="en-US" dirty="0" smtClean="0"/>
              <a:t>Involve staff in </a:t>
            </a:r>
            <a:r>
              <a:rPr lang="en-US" b="1" dirty="0" smtClean="0"/>
              <a:t>decision making</a:t>
            </a:r>
          </a:p>
          <a:p>
            <a:r>
              <a:rPr lang="en-US" dirty="0" smtClean="0"/>
              <a:t>Provide supporting </a:t>
            </a:r>
            <a:r>
              <a:rPr lang="en-US" b="1" dirty="0"/>
              <a:t>structures </a:t>
            </a:r>
            <a:r>
              <a:rPr lang="en-US" dirty="0"/>
              <a:t>and </a:t>
            </a:r>
            <a:r>
              <a:rPr lang="en-US" b="1" dirty="0" smtClean="0"/>
              <a:t>resources</a:t>
            </a:r>
          </a:p>
          <a:p>
            <a:pPr lvl="1"/>
            <a:r>
              <a:rPr lang="en-US" dirty="0" smtClean="0"/>
              <a:t>Including assessments, interventions, professional development, staff time</a:t>
            </a:r>
            <a:endParaRPr lang="en-US" dirty="0"/>
          </a:p>
        </p:txBody>
      </p:sp>
      <p:sp>
        <p:nvSpPr>
          <p:cNvPr id="2" name="Title 1"/>
          <p:cNvSpPr>
            <a:spLocks noGrp="1"/>
          </p:cNvSpPr>
          <p:nvPr>
            <p:ph type="title"/>
          </p:nvPr>
        </p:nvSpPr>
        <p:spPr/>
        <p:txBody>
          <a:bodyPr>
            <a:noAutofit/>
          </a:bodyPr>
          <a:lstStyle/>
          <a:p>
            <a:r>
              <a:rPr lang="en-US" dirty="0"/>
              <a:t>Staff </a:t>
            </a:r>
            <a:r>
              <a:rPr lang="en-US" dirty="0" smtClean="0"/>
              <a:t>Commitment:</a:t>
            </a:r>
            <a:br>
              <a:rPr lang="en-US" dirty="0" smtClean="0"/>
            </a:br>
            <a:r>
              <a:rPr lang="en-US" dirty="0" smtClean="0"/>
              <a:t>Leadership helps…</a:t>
            </a:r>
            <a:endParaRPr lang="en-US" dirty="0"/>
          </a:p>
        </p:txBody>
      </p:sp>
      <p:sp>
        <p:nvSpPr>
          <p:cNvPr id="3" name="Slide Number Placeholder 2"/>
          <p:cNvSpPr>
            <a:spLocks noGrp="1"/>
          </p:cNvSpPr>
          <p:nvPr>
            <p:ph type="sldNum" sz="quarter" idx="10"/>
          </p:nvPr>
        </p:nvSpPr>
        <p:spPr/>
        <p:txBody>
          <a:bodyPr/>
          <a:lstStyle/>
          <a:p>
            <a:fld id="{0E93020D-9FA2-44A0-B317-99C5C904147E}" type="slidenum">
              <a:rPr lang="en-US" smtClean="0"/>
              <a:pPr/>
              <a:t>19</a:t>
            </a:fld>
            <a:endParaRPr lang="en-US" dirty="0"/>
          </a:p>
        </p:txBody>
      </p:sp>
      <p:pic>
        <p:nvPicPr>
          <p:cNvPr id="6" name="Picture 2" descr="An image of square blocks that spell Goal and Pla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18400" y="349251"/>
            <a:ext cx="1370012" cy="135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2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Rationale for Intensive Intervention and Introduction to Data-Based Individualization (DBI)</a:t>
            </a:r>
          </a:p>
          <a:p>
            <a:r>
              <a:rPr lang="en-US" dirty="0"/>
              <a:t>What Do You Need to Implement DBI</a:t>
            </a:r>
            <a:r>
              <a:rPr lang="en-US" dirty="0" smtClean="0"/>
              <a:t>? Overview of Essential Elements</a:t>
            </a:r>
          </a:p>
          <a:p>
            <a:r>
              <a:rPr lang="en-US" dirty="0" smtClean="0"/>
              <a:t>Introduction to </a:t>
            </a:r>
            <a:r>
              <a:rPr lang="en-US" dirty="0"/>
              <a:t>National Center on Intensive Intervention (NCII)</a:t>
            </a:r>
            <a:r>
              <a:rPr lang="en-US" dirty="0" smtClean="0"/>
              <a:t> Intensive Technical Assistance</a:t>
            </a:r>
          </a:p>
          <a:p>
            <a:r>
              <a:rPr lang="en-US" dirty="0" smtClean="0"/>
              <a:t>Next Steps</a:t>
            </a:r>
          </a:p>
          <a:p>
            <a:endParaRPr lang="en-US" dirty="0" smtClean="0"/>
          </a:p>
          <a:p>
            <a:endParaRPr lang="en-US" dirty="0"/>
          </a:p>
        </p:txBody>
      </p:sp>
      <p:sp>
        <p:nvSpPr>
          <p:cNvPr id="4" name="Title 3"/>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2701094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smtClean="0"/>
              <a:t>Key components</a:t>
            </a:r>
          </a:p>
          <a:p>
            <a:r>
              <a:rPr lang="en-US" sz="2800" dirty="0" smtClean="0"/>
              <a:t>Data-driven</a:t>
            </a:r>
            <a:endParaRPr lang="en-US" sz="2800" dirty="0"/>
          </a:p>
          <a:p>
            <a:r>
              <a:rPr lang="en-US" sz="2800" dirty="0" smtClean="0"/>
              <a:t>Consistent time </a:t>
            </a:r>
            <a:r>
              <a:rPr lang="en-US" sz="2800" dirty="0"/>
              <a:t>to meet</a:t>
            </a:r>
          </a:p>
          <a:p>
            <a:r>
              <a:rPr lang="en-US" sz="2800" dirty="0" smtClean="0"/>
              <a:t>Structure </a:t>
            </a:r>
            <a:endParaRPr lang="en-US" sz="2800" dirty="0"/>
          </a:p>
          <a:p>
            <a:endParaRPr lang="en-US" dirty="0"/>
          </a:p>
        </p:txBody>
      </p:sp>
      <p:sp>
        <p:nvSpPr>
          <p:cNvPr id="3" name="Title 2"/>
          <p:cNvSpPr>
            <a:spLocks noGrp="1"/>
          </p:cNvSpPr>
          <p:nvPr>
            <p:ph type="title"/>
          </p:nvPr>
        </p:nvSpPr>
        <p:spPr/>
        <p:txBody>
          <a:bodyPr/>
          <a:lstStyle/>
          <a:p>
            <a:r>
              <a:rPr lang="en-US" dirty="0" smtClean="0"/>
              <a:t>Student Intervention Planning Meetings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20</a:t>
            </a:fld>
            <a:endParaRPr lang="en-US" dirty="0"/>
          </a:p>
        </p:txBody>
      </p:sp>
      <p:pic>
        <p:nvPicPr>
          <p:cNvPr id="7" name="Picture 2" descr="A picture of 3 people having a meet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8036" y="1924334"/>
            <a:ext cx="3207224" cy="396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371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6281310" cy="3852006"/>
          </a:xfrm>
        </p:spPr>
        <p:txBody>
          <a:bodyPr/>
          <a:lstStyle/>
          <a:p>
            <a:r>
              <a:rPr lang="en-US" sz="3000" dirty="0" smtClean="0"/>
              <a:t>Lead and coordinate </a:t>
            </a:r>
            <a:r>
              <a:rPr lang="en-US" sz="3000" dirty="0" err="1" smtClean="0"/>
              <a:t>schoolwide</a:t>
            </a:r>
            <a:r>
              <a:rPr lang="en-US" sz="3000" dirty="0" smtClean="0"/>
              <a:t> DBI implementation</a:t>
            </a:r>
          </a:p>
          <a:p>
            <a:r>
              <a:rPr lang="en-US" sz="3000" dirty="0" smtClean="0"/>
              <a:t>Collect and analyze data</a:t>
            </a:r>
          </a:p>
          <a:p>
            <a:r>
              <a:rPr lang="en-US" sz="3000" dirty="0" smtClean="0"/>
              <a:t>Make student-level intervention decisions (student intervention planning meetings)</a:t>
            </a:r>
          </a:p>
        </p:txBody>
      </p:sp>
      <p:sp>
        <p:nvSpPr>
          <p:cNvPr id="3" name="Title 2"/>
          <p:cNvSpPr>
            <a:spLocks noGrp="1"/>
          </p:cNvSpPr>
          <p:nvPr>
            <p:ph type="title"/>
          </p:nvPr>
        </p:nvSpPr>
        <p:spPr/>
        <p:txBody>
          <a:bodyPr/>
          <a:lstStyle/>
          <a:p>
            <a:pPr marL="0" indent="0"/>
            <a:r>
              <a:rPr lang="en-US" dirty="0" smtClean="0"/>
              <a:t>Teams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pic>
        <p:nvPicPr>
          <p:cNvPr id="6146" name="Picture 2" descr="A picture of 4 women sitting to represent a tea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4655" y="2750872"/>
            <a:ext cx="2488738" cy="165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289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dirty="0" smtClean="0"/>
              <a:t>Oversees implementation efforts</a:t>
            </a:r>
          </a:p>
          <a:p>
            <a:r>
              <a:rPr lang="en-US" sz="3000" dirty="0" smtClean="0"/>
              <a:t>Has decision-making authority</a:t>
            </a:r>
          </a:p>
          <a:p>
            <a:r>
              <a:rPr lang="en-US" sz="3000" dirty="0" smtClean="0"/>
              <a:t>Aligns </a:t>
            </a:r>
            <a:r>
              <a:rPr lang="en-US" sz="3000" dirty="0"/>
              <a:t>policies and other initiatives with DBI</a:t>
            </a:r>
          </a:p>
          <a:p>
            <a:r>
              <a:rPr lang="en-US" sz="3000" dirty="0" smtClean="0"/>
              <a:t>Allocates resources</a:t>
            </a:r>
          </a:p>
          <a:p>
            <a:r>
              <a:rPr lang="en-US" sz="3000" dirty="0" smtClean="0"/>
              <a:t>Supports individual student intervention planning meetings</a:t>
            </a:r>
            <a:endParaRPr lang="en-US" dirty="0"/>
          </a:p>
        </p:txBody>
      </p:sp>
      <p:sp>
        <p:nvSpPr>
          <p:cNvPr id="3" name="Title 2"/>
          <p:cNvSpPr>
            <a:spLocks noGrp="1"/>
          </p:cNvSpPr>
          <p:nvPr>
            <p:ph type="title"/>
          </p:nvPr>
        </p:nvSpPr>
        <p:spPr/>
        <p:txBody>
          <a:bodyPr/>
          <a:lstStyle/>
          <a:p>
            <a:r>
              <a:rPr lang="en-US" dirty="0"/>
              <a:t>DBI Leadership </a:t>
            </a:r>
            <a:r>
              <a:rPr lang="en-US" dirty="0" smtClean="0"/>
              <a:t>Team</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3357839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Student Intervention Planning </a:t>
            </a:r>
            <a:r>
              <a:rPr lang="en-US" dirty="0"/>
              <a:t>Meetings</a:t>
            </a:r>
            <a:r>
              <a:rPr lang="en-US" dirty="0" smtClean="0"/>
              <a:t>: Potential Attendees</a:t>
            </a:r>
            <a:endParaRPr lang="en-US" dirty="0"/>
          </a:p>
        </p:txBody>
      </p:sp>
      <p:sp>
        <p:nvSpPr>
          <p:cNvPr id="4" name="Slide Number Placeholder 3"/>
          <p:cNvSpPr>
            <a:spLocks noGrp="1"/>
          </p:cNvSpPr>
          <p:nvPr>
            <p:ph type="sldNum" sz="quarter" idx="11"/>
          </p:nvPr>
        </p:nvSpPr>
        <p:spPr/>
        <p:txBody>
          <a:bodyPr/>
          <a:lstStyle/>
          <a:p>
            <a:fld id="{A1A8B8B9-B651-4439-A868-E8F04EF81465}" type="slidenum">
              <a:rPr>
                <a:solidFill>
                  <a:srgbClr val="1F497D">
                    <a:lumMod val="75000"/>
                  </a:srgbClr>
                </a:solidFill>
              </a:rPr>
              <a:pPr/>
              <a:t>23</a:t>
            </a:fld>
            <a:endParaRPr dirty="0">
              <a:solidFill>
                <a:srgbClr val="1F497D">
                  <a:lumMod val="75000"/>
                </a:srgbClr>
              </a:solidFill>
            </a:endParaRPr>
          </a:p>
        </p:txBody>
      </p:sp>
      <p:graphicFrame>
        <p:nvGraphicFramePr>
          <p:cNvPr id="6" name="Diagram 5" descr="A table that lists potential attendees divided into core team members and rotating team members"/>
          <p:cNvGraphicFramePr/>
          <p:nvPr>
            <p:extLst>
              <p:ext uri="{D42A27DB-BD31-4B8C-83A1-F6EECF244321}">
                <p14:modId xmlns:p14="http://schemas.microsoft.com/office/powerpoint/2010/main" val="989062247"/>
              </p:ext>
            </p:extLst>
          </p:nvPr>
        </p:nvGraphicFramePr>
        <p:xfrm>
          <a:off x="692727" y="1939636"/>
          <a:ext cx="8312728" cy="3978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7127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3363" lvl="1">
              <a:buFont typeface="Wingdings" pitchFamily="2" charset="2"/>
              <a:buChar char="§"/>
            </a:pPr>
            <a:r>
              <a:rPr lang="en-US" sz="2400" dirty="0" smtClean="0"/>
              <a:t>Clear purpose, roles</a:t>
            </a:r>
            <a:r>
              <a:rPr lang="en-US" sz="2400" dirty="0"/>
              <a:t>, responsibilities, and norms</a:t>
            </a:r>
          </a:p>
          <a:p>
            <a:pPr marL="233363" lvl="1">
              <a:buFont typeface="Wingdings" pitchFamily="2" charset="2"/>
              <a:buChar char="§"/>
            </a:pPr>
            <a:r>
              <a:rPr lang="en-US" sz="2400" dirty="0"/>
              <a:t>Consistent meeting </a:t>
            </a:r>
            <a:r>
              <a:rPr lang="en-US" sz="2400" dirty="0" smtClean="0"/>
              <a:t>schedule and agenda</a:t>
            </a:r>
          </a:p>
          <a:p>
            <a:pPr marL="233363" lvl="1">
              <a:buFont typeface="Wingdings" pitchFamily="2" charset="2"/>
              <a:buChar char="§"/>
            </a:pPr>
            <a:r>
              <a:rPr lang="en-US" sz="2400" dirty="0"/>
              <a:t>Time to plan and to assess effectiveness of intervention</a:t>
            </a:r>
          </a:p>
          <a:p>
            <a:pPr marL="233363" lvl="1">
              <a:buFont typeface="Wingdings" pitchFamily="2" charset="2"/>
              <a:buChar char="§"/>
            </a:pPr>
            <a:r>
              <a:rPr lang="en-US" sz="2400" dirty="0" smtClean="0"/>
              <a:t>Clear </a:t>
            </a:r>
            <a:r>
              <a:rPr lang="en-US" sz="2400" dirty="0"/>
              <a:t>decision </a:t>
            </a:r>
            <a:r>
              <a:rPr lang="en-US" sz="2400" dirty="0" smtClean="0"/>
              <a:t>rules (based on data)</a:t>
            </a:r>
            <a:endParaRPr lang="en-US" sz="2400" dirty="0"/>
          </a:p>
          <a:p>
            <a:pPr marL="233363" lvl="1">
              <a:buFont typeface="Wingdings" pitchFamily="2" charset="2"/>
              <a:buChar char="§"/>
            </a:pPr>
            <a:r>
              <a:rPr lang="en-US" sz="2400" dirty="0" smtClean="0"/>
              <a:t>Communication </a:t>
            </a:r>
            <a:r>
              <a:rPr lang="en-US" sz="2400" dirty="0"/>
              <a:t>system</a:t>
            </a:r>
          </a:p>
          <a:p>
            <a:endParaRPr lang="en-US" sz="1800" dirty="0"/>
          </a:p>
        </p:txBody>
      </p:sp>
      <p:sp>
        <p:nvSpPr>
          <p:cNvPr id="3" name="Title 2"/>
          <p:cNvSpPr>
            <a:spLocks noGrp="1"/>
          </p:cNvSpPr>
          <p:nvPr>
            <p:ph type="title"/>
          </p:nvPr>
        </p:nvSpPr>
        <p:spPr/>
        <p:txBody>
          <a:bodyPr/>
          <a:lstStyle/>
          <a:p>
            <a:r>
              <a:rPr lang="en-US" dirty="0" smtClean="0"/>
              <a:t>Team meetings should have…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24</a:t>
            </a:fld>
            <a:endParaRPr dirty="0">
              <a:solidFill>
                <a:srgbClr val="FFFFFF">
                  <a:lumMod val="75000"/>
                </a:srgbClr>
              </a:solidFill>
            </a:endParaRPr>
          </a:p>
        </p:txBody>
      </p:sp>
    </p:spTree>
    <p:extLst>
      <p:ext uri="{BB962C8B-B14F-4D97-AF65-F5344CB8AC3E}">
        <p14:creationId xmlns:p14="http://schemas.microsoft.com/office/powerpoint/2010/main" val="2433846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Team composition</a:t>
            </a:r>
          </a:p>
          <a:p>
            <a:pPr lvl="1"/>
            <a:r>
              <a:rPr lang="en-US" dirty="0"/>
              <a:t>Will </a:t>
            </a:r>
            <a:r>
              <a:rPr lang="en-US" dirty="0" smtClean="0"/>
              <a:t>you have a single core DBI team, or will you want </a:t>
            </a:r>
            <a:r>
              <a:rPr lang="en-US" dirty="0" err="1" smtClean="0"/>
              <a:t>subteams</a:t>
            </a:r>
            <a:r>
              <a:rPr lang="en-US" dirty="0" smtClean="0"/>
              <a:t> by content area or grade?</a:t>
            </a:r>
            <a:endParaRPr lang="en-US" dirty="0"/>
          </a:p>
          <a:p>
            <a:pPr lvl="1"/>
            <a:r>
              <a:rPr lang="en-US" dirty="0" smtClean="0"/>
              <a:t>Which </a:t>
            </a:r>
            <a:r>
              <a:rPr lang="en-US" dirty="0"/>
              <a:t>of a student’s many teachers are most needed for planning?</a:t>
            </a:r>
          </a:p>
          <a:p>
            <a:r>
              <a:rPr lang="en-US" dirty="0" smtClean="0"/>
              <a:t>Scheduling meetings</a:t>
            </a:r>
          </a:p>
          <a:p>
            <a:pPr lvl="1"/>
            <a:r>
              <a:rPr lang="en-US" dirty="0" smtClean="0"/>
              <a:t>Can you repurpose existing meeting times?</a:t>
            </a:r>
          </a:p>
          <a:p>
            <a:pPr lvl="1"/>
            <a:r>
              <a:rPr lang="en-US" dirty="0" smtClean="0"/>
              <a:t>Can you schedule common planning times?</a:t>
            </a:r>
          </a:p>
        </p:txBody>
      </p:sp>
      <p:sp>
        <p:nvSpPr>
          <p:cNvPr id="3" name="Title 2"/>
          <p:cNvSpPr>
            <a:spLocks noGrp="1"/>
          </p:cNvSpPr>
          <p:nvPr>
            <p:ph type="title"/>
          </p:nvPr>
        </p:nvSpPr>
        <p:spPr/>
        <p:txBody>
          <a:bodyPr/>
          <a:lstStyle/>
          <a:p>
            <a:r>
              <a:rPr lang="en-US" dirty="0" smtClean="0"/>
              <a:t>Considerations for Secondary School Settings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25</a:t>
            </a:fld>
            <a:endParaRPr lang="en-US" dirty="0"/>
          </a:p>
        </p:txBody>
      </p:sp>
      <p:sp>
        <p:nvSpPr>
          <p:cNvPr id="5" name="TextBox 4"/>
          <p:cNvSpPr txBox="1"/>
          <p:nvPr/>
        </p:nvSpPr>
        <p:spPr>
          <a:xfrm>
            <a:off x="2895600" y="5486400"/>
            <a:ext cx="5721927" cy="338554"/>
          </a:xfrm>
          <a:prstGeom prst="rect">
            <a:avLst/>
          </a:prstGeom>
          <a:noFill/>
        </p:spPr>
        <p:txBody>
          <a:bodyPr wrap="square" rtlCol="0">
            <a:spAutoFit/>
          </a:bodyPr>
          <a:lstStyle/>
          <a:p>
            <a:r>
              <a:rPr lang="en-US" sz="1600" dirty="0" smtClean="0"/>
              <a:t>(National Center on Response to Intervention, 2011b)</a:t>
            </a:r>
            <a:endParaRPr lang="en-US" sz="1600" dirty="0"/>
          </a:p>
        </p:txBody>
      </p:sp>
    </p:spTree>
    <p:extLst>
      <p:ext uri="{BB962C8B-B14F-4D97-AF65-F5344CB8AC3E}">
        <p14:creationId xmlns:p14="http://schemas.microsoft.com/office/powerpoint/2010/main" val="395495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Student Intervention Planning </a:t>
            </a:r>
            <a:r>
              <a:rPr lang="en-US" dirty="0"/>
              <a:t>Meeting </a:t>
            </a:r>
            <a:r>
              <a:rPr lang="en-US" dirty="0" smtClean="0"/>
              <a:t>Tools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pic>
        <p:nvPicPr>
          <p:cNvPr id="1027" name="Picture 3" descr="A screenshot of a table in handout 5 which presents a template for note-taking during progress monitoring meeting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82836" y="1867452"/>
            <a:ext cx="4461164" cy="402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A screenshot of a table in handout 4 which presents a sample agenda for a progress monitoring meeti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0606" t="15479" r="51333" b="23537"/>
          <a:stretch/>
        </p:blipFill>
        <p:spPr bwMode="auto">
          <a:xfrm>
            <a:off x="180108" y="1967345"/>
            <a:ext cx="4350328" cy="392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277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b="0" dirty="0" smtClean="0"/>
              <a:t>Reflection: Leadership and Teaming </a:t>
            </a:r>
            <a:endParaRPr lang="en-US" b="0" dirty="0"/>
          </a:p>
        </p:txBody>
      </p:sp>
      <p:pic>
        <p:nvPicPr>
          <p:cNvPr id="3074" name="Picture 2" descr="A screenshot of a table in handout 6 which presents a reflection worksheet for the D B I infrastructure "/>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14300" y="1932147"/>
            <a:ext cx="9029700" cy="387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lgn="r"/>
            <a:fld id="{F3477EC8-074D-41C4-94AE-E9EA7CEEA348}" type="slidenum">
              <a:rPr lang="en-US" smtClean="0">
                <a:solidFill>
                  <a:srgbClr val="FFFFFF">
                    <a:lumMod val="75000"/>
                  </a:srgbClr>
                </a:solidFill>
              </a:rPr>
              <a:pPr algn="r"/>
              <a:t>27</a:t>
            </a:fld>
            <a:endParaRPr lang="en-US" dirty="0">
              <a:solidFill>
                <a:srgbClr val="FFFFFF">
                  <a:lumMod val="75000"/>
                </a:srgbClr>
              </a:solidFill>
            </a:endParaRPr>
          </a:p>
        </p:txBody>
      </p:sp>
    </p:spTree>
    <p:extLst>
      <p:ext uri="{BB962C8B-B14F-4D97-AF65-F5344CB8AC3E}">
        <p14:creationId xmlns:p14="http://schemas.microsoft.com/office/powerpoint/2010/main" val="880743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55613" indent="-455613">
              <a:buFont typeface="Wingdings" panose="05000000000000000000" pitchFamily="2" charset="2"/>
              <a:buChar char="ü"/>
            </a:pPr>
            <a:r>
              <a:rPr lang="en-US" sz="3200" dirty="0" smtClean="0"/>
              <a:t>Staff Commitment</a:t>
            </a:r>
          </a:p>
          <a:p>
            <a:pPr marL="455613" indent="-455613">
              <a:buFont typeface="Wingdings" panose="05000000000000000000" pitchFamily="2" charset="2"/>
              <a:buChar char="ü"/>
            </a:pPr>
            <a:r>
              <a:rPr lang="en-US" sz="3200" dirty="0" smtClean="0"/>
              <a:t>Student Intervention Planning </a:t>
            </a:r>
            <a:r>
              <a:rPr lang="en-US" sz="3200" dirty="0"/>
              <a:t>Meetings</a:t>
            </a:r>
            <a:endParaRPr lang="en-US" sz="3200" dirty="0" smtClean="0"/>
          </a:p>
          <a:p>
            <a:pPr marL="455613" indent="-455613">
              <a:buFont typeface="Wingdings" panose="05000000000000000000" pitchFamily="2" charset="2"/>
              <a:buChar char="q"/>
            </a:pPr>
            <a:r>
              <a:rPr lang="en-US" sz="3200" dirty="0" smtClean="0"/>
              <a:t>Progress Monitoring Data for Intensive Intervention</a:t>
            </a:r>
          </a:p>
          <a:p>
            <a:pPr marL="455613" indent="-455613">
              <a:buFont typeface="Wingdings" panose="05000000000000000000" pitchFamily="2" charset="2"/>
              <a:buChar char="q"/>
            </a:pPr>
            <a:r>
              <a:rPr lang="en-US" sz="3200" dirty="0" smtClean="0"/>
              <a:t>Student Plans</a:t>
            </a:r>
          </a:p>
          <a:p>
            <a:pPr marL="455613" indent="-455613">
              <a:buFont typeface="Wingdings" panose="05000000000000000000" pitchFamily="2" charset="2"/>
              <a:buChar char="q"/>
            </a:pPr>
            <a:r>
              <a:rPr lang="en-US" sz="3200" dirty="0" smtClean="0"/>
              <a:t>Students With Disabilities</a:t>
            </a:r>
          </a:p>
        </p:txBody>
      </p:sp>
      <p:sp>
        <p:nvSpPr>
          <p:cNvPr id="5" name="Title 4"/>
          <p:cNvSpPr>
            <a:spLocks noGrp="1"/>
          </p:cNvSpPr>
          <p:nvPr>
            <p:ph type="title"/>
          </p:nvPr>
        </p:nvSpPr>
        <p:spPr/>
        <p:txBody>
          <a:bodyPr/>
          <a:lstStyle/>
          <a:p>
            <a:r>
              <a:rPr lang="en-US" dirty="0" smtClean="0"/>
              <a:t>Returning to the Essential Elements for DBI Implementation</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1804582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4652570" cy="3852006"/>
          </a:xfrm>
        </p:spPr>
        <p:txBody>
          <a:bodyPr/>
          <a:lstStyle/>
          <a:p>
            <a:pPr marL="0" indent="0">
              <a:buNone/>
            </a:pPr>
            <a:r>
              <a:rPr lang="en-US" sz="3600" dirty="0" smtClean="0"/>
              <a:t>Key Considerations</a:t>
            </a:r>
          </a:p>
          <a:p>
            <a:r>
              <a:rPr lang="en-US" dirty="0" smtClean="0">
                <a:cs typeface="Arial" pitchFamily="34" charset="0"/>
              </a:rPr>
              <a:t>Use valid</a:t>
            </a:r>
            <a:r>
              <a:rPr lang="en-US" dirty="0">
                <a:cs typeface="Arial" pitchFamily="34" charset="0"/>
              </a:rPr>
              <a:t>, reliable </a:t>
            </a:r>
            <a:r>
              <a:rPr lang="en-US" dirty="0" smtClean="0">
                <a:cs typeface="Arial" pitchFamily="34" charset="0"/>
              </a:rPr>
              <a:t>progress monitoring tool.</a:t>
            </a:r>
            <a:endParaRPr lang="en-US" dirty="0">
              <a:cs typeface="Arial" pitchFamily="34" charset="0"/>
            </a:endParaRPr>
          </a:p>
          <a:p>
            <a:r>
              <a:rPr lang="en-US" dirty="0" smtClean="0">
                <a:cs typeface="Arial" pitchFamily="34" charset="0"/>
              </a:rPr>
              <a:t>Graph the data.</a:t>
            </a:r>
            <a:endParaRPr lang="en-US" dirty="0">
              <a:cs typeface="Arial" pitchFamily="34" charset="0"/>
            </a:endParaRPr>
          </a:p>
          <a:p>
            <a:r>
              <a:rPr lang="en-US" dirty="0" smtClean="0">
                <a:cs typeface="Arial" pitchFamily="34" charset="0"/>
              </a:rPr>
              <a:t>Collect data </a:t>
            </a:r>
            <a:r>
              <a:rPr lang="en-US" dirty="0">
                <a:cs typeface="Arial" pitchFamily="34" charset="0"/>
              </a:rPr>
              <a:t>at </a:t>
            </a:r>
            <a:r>
              <a:rPr lang="en-US" dirty="0" smtClean="0">
                <a:cs typeface="Arial" pitchFamily="34" charset="0"/>
              </a:rPr>
              <a:t>regular, frequent intervals within intensive intervention.</a:t>
            </a:r>
            <a:endParaRPr lang="en-US" dirty="0">
              <a:cs typeface="Arial" pitchFamily="34" charset="0"/>
            </a:endParaRPr>
          </a:p>
          <a:p>
            <a:endParaRPr lang="en-US" dirty="0">
              <a:cs typeface="Arial" pitchFamily="34" charset="0"/>
            </a:endParaRPr>
          </a:p>
        </p:txBody>
      </p:sp>
      <p:sp>
        <p:nvSpPr>
          <p:cNvPr id="3" name="Title 2"/>
          <p:cNvSpPr>
            <a:spLocks noGrp="1"/>
          </p:cNvSpPr>
          <p:nvPr>
            <p:ph type="title"/>
          </p:nvPr>
        </p:nvSpPr>
        <p:spPr/>
        <p:txBody>
          <a:bodyPr/>
          <a:lstStyle/>
          <a:p>
            <a:r>
              <a:rPr lang="en-US" dirty="0" smtClean="0"/>
              <a:t>Progress Monitoring Data for Intensive Intervention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29</a:t>
            </a:fld>
            <a:endParaRPr lang="en-US" dirty="0"/>
          </a:p>
        </p:txBody>
      </p:sp>
      <p:pic>
        <p:nvPicPr>
          <p:cNvPr id="9" name="Picture 3" descr="A sample graph "/>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26000" y="2029968"/>
            <a:ext cx="4154214" cy="3886200"/>
          </a:xfrm>
          <a:prstGeom prst="rect">
            <a:avLst/>
          </a:prstGeom>
          <a:noFill/>
          <a:ln w="9525">
            <a:noFill/>
            <a:miter lim="800000"/>
            <a:headEnd/>
            <a:tailEnd/>
          </a:ln>
        </p:spPr>
      </p:pic>
    </p:spTree>
    <p:extLst>
      <p:ext uri="{BB962C8B-B14F-4D97-AF65-F5344CB8AC3E}">
        <p14:creationId xmlns:p14="http://schemas.microsoft.com/office/powerpoint/2010/main" val="764049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Our mission is to build district and school capacity to support implementation of data-based individualization in reading, mathematics, and behavior for students with severe and persistent learning and behavioral needs</a:t>
            </a:r>
            <a:r>
              <a:rPr lang="en-US" dirty="0" smtClean="0"/>
              <a:t>.</a:t>
            </a:r>
            <a:endParaRPr lang="en-US" dirty="0"/>
          </a:p>
        </p:txBody>
      </p:sp>
      <p:sp>
        <p:nvSpPr>
          <p:cNvPr id="5" name="Title 4"/>
          <p:cNvSpPr>
            <a:spLocks noGrp="1"/>
          </p:cNvSpPr>
          <p:nvPr>
            <p:ph type="title"/>
          </p:nvPr>
        </p:nvSpPr>
        <p:spPr/>
        <p:txBody>
          <a:bodyPr/>
          <a:lstStyle/>
          <a:p>
            <a:r>
              <a:rPr lang="en-US" dirty="0" smtClean="0"/>
              <a:t>NCII’s Mission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2999598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Sources</a:t>
            </a:r>
            <a:endParaRPr lang="en-US" dirty="0"/>
          </a:p>
        </p:txBody>
      </p:sp>
      <p:sp>
        <p:nvSpPr>
          <p:cNvPr id="3" name="Content Placeholder 2"/>
          <p:cNvSpPr>
            <a:spLocks noGrp="1"/>
          </p:cNvSpPr>
          <p:nvPr>
            <p:ph idx="1"/>
          </p:nvPr>
        </p:nvSpPr>
        <p:spPr/>
        <p:txBody>
          <a:bodyPr/>
          <a:lstStyle/>
          <a:p>
            <a:r>
              <a:rPr lang="en-US" dirty="0" smtClean="0"/>
              <a:t>Assessment data</a:t>
            </a:r>
          </a:p>
          <a:p>
            <a:pPr lvl="1"/>
            <a:r>
              <a:rPr lang="en-US" sz="2400" dirty="0"/>
              <a:t>Universal screening</a:t>
            </a:r>
          </a:p>
          <a:p>
            <a:pPr lvl="1"/>
            <a:r>
              <a:rPr lang="en-US" sz="2400" dirty="0" smtClean="0"/>
              <a:t>Diagnostic assessment</a:t>
            </a:r>
          </a:p>
          <a:p>
            <a:pPr lvl="1"/>
            <a:r>
              <a:rPr lang="en-US" sz="2400" dirty="0" smtClean="0"/>
              <a:t>Progress monitoring data at other levels (secondary intervention)</a:t>
            </a:r>
          </a:p>
          <a:p>
            <a:pPr lvl="1"/>
            <a:r>
              <a:rPr lang="en-US" sz="2400" dirty="0" smtClean="0"/>
              <a:t>Other formative data</a:t>
            </a:r>
          </a:p>
          <a:p>
            <a:pPr lvl="1"/>
            <a:r>
              <a:rPr lang="en-US" sz="2400" dirty="0" smtClean="0"/>
              <a:t>Prior state assessment data</a:t>
            </a:r>
          </a:p>
          <a:p>
            <a:pPr lvl="1"/>
            <a:r>
              <a:rPr lang="en-US" sz="2400" dirty="0" smtClean="0"/>
              <a:t>Behavioral history</a:t>
            </a:r>
          </a:p>
          <a:p>
            <a:pPr marL="0" indent="0">
              <a:buNone/>
            </a:pPr>
            <a:endParaRPr lang="en-US" dirty="0" smtClean="0"/>
          </a:p>
        </p:txBody>
      </p:sp>
      <p:sp>
        <p:nvSpPr>
          <p:cNvPr id="4" name="Slide Number Placeholder 3"/>
          <p:cNvSpPr>
            <a:spLocks noGrp="1"/>
          </p:cNvSpPr>
          <p:nvPr>
            <p:ph type="sldNum" sz="quarter" idx="12"/>
          </p:nvPr>
        </p:nvSpPr>
        <p:spPr/>
        <p:txBody>
          <a:bodyPr/>
          <a:lstStyle/>
          <a:p>
            <a:fld id="{0E93020D-9FA2-44A0-B317-99C5C904147E}" type="slidenum">
              <a:rPr lang="en-US" smtClean="0">
                <a:solidFill>
                  <a:srgbClr val="FFFFFF">
                    <a:lumMod val="75000"/>
                  </a:srgbClr>
                </a:solidFill>
              </a:rPr>
              <a:pPr/>
              <a:t>30</a:t>
            </a:fld>
            <a:endParaRPr lang="en-US" dirty="0">
              <a:solidFill>
                <a:srgbClr val="FFFFFF">
                  <a:lumMod val="75000"/>
                </a:srgbClr>
              </a:solidFill>
            </a:endParaRPr>
          </a:p>
        </p:txBody>
      </p:sp>
    </p:spTree>
    <p:extLst>
      <p:ext uri="{BB962C8B-B14F-4D97-AF65-F5344CB8AC3E}">
        <p14:creationId xmlns:p14="http://schemas.microsoft.com/office/powerpoint/2010/main" val="57439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Identifying Assessment Tools</a:t>
            </a:r>
            <a:endParaRPr lang="en-US" dirty="0"/>
          </a:p>
        </p:txBody>
      </p:sp>
      <p:sp>
        <p:nvSpPr>
          <p:cNvPr id="3" name="Content Placeholder 2"/>
          <p:cNvSpPr>
            <a:spLocks noGrp="1"/>
          </p:cNvSpPr>
          <p:nvPr>
            <p:ph idx="1"/>
          </p:nvPr>
        </p:nvSpPr>
        <p:spPr/>
        <p:txBody>
          <a:bodyPr/>
          <a:lstStyle/>
          <a:p>
            <a:r>
              <a:rPr lang="en-US" dirty="0" smtClean="0"/>
              <a:t>NCII staff or other technical assistance providers</a:t>
            </a:r>
          </a:p>
          <a:p>
            <a:r>
              <a:rPr lang="en-US" dirty="0" smtClean="0"/>
              <a:t>NCII website</a:t>
            </a:r>
          </a:p>
          <a:p>
            <a:pPr lvl="1"/>
            <a:r>
              <a:rPr lang="en-US" dirty="0"/>
              <a:t>Academic Progress </a:t>
            </a:r>
            <a:r>
              <a:rPr lang="en-US" dirty="0" smtClean="0"/>
              <a:t>Monitoring Tools </a:t>
            </a:r>
            <a:r>
              <a:rPr lang="en-US" u="sng" dirty="0" smtClean="0">
                <a:hlinkClick r:id="rId3"/>
              </a:rPr>
              <a:t>http</a:t>
            </a:r>
            <a:r>
              <a:rPr lang="en-US" u="sng" dirty="0">
                <a:hlinkClick r:id="rId3"/>
              </a:rPr>
              <a:t>://www.intensiveintervention.org/chart/progress-monitoring</a:t>
            </a:r>
            <a:r>
              <a:rPr lang="en-US" dirty="0"/>
              <a:t> </a:t>
            </a:r>
          </a:p>
          <a:p>
            <a:pPr lvl="1"/>
            <a:r>
              <a:rPr lang="en-US" dirty="0" smtClean="0"/>
              <a:t>Behavioral </a:t>
            </a:r>
            <a:r>
              <a:rPr lang="en-US" dirty="0"/>
              <a:t>Progress Monitoring </a:t>
            </a:r>
            <a:r>
              <a:rPr lang="en-US" dirty="0" smtClean="0"/>
              <a:t>Tools </a:t>
            </a:r>
            <a:r>
              <a:rPr lang="en-US" u="sng" dirty="0" smtClean="0">
                <a:hlinkClick r:id="rId4"/>
              </a:rPr>
              <a:t>http</a:t>
            </a:r>
            <a:r>
              <a:rPr lang="en-US" u="sng" dirty="0">
                <a:hlinkClick r:id="rId4"/>
              </a:rPr>
              <a:t>://www.intensiveintervention.org/chart/behavioral-progress-monitoring-tools</a:t>
            </a:r>
            <a:r>
              <a:rPr lang="en-US" dirty="0"/>
              <a:t> </a:t>
            </a:r>
          </a:p>
        </p:txBody>
      </p:sp>
      <p:sp>
        <p:nvSpPr>
          <p:cNvPr id="4" name="Slide Number Placeholder 3"/>
          <p:cNvSpPr>
            <a:spLocks noGrp="1"/>
          </p:cNvSpPr>
          <p:nvPr>
            <p:ph type="sldNum" sz="quarter" idx="12"/>
          </p:nvPr>
        </p:nvSpPr>
        <p:spPr/>
        <p:txBody>
          <a:bodyPr/>
          <a:lstStyle/>
          <a:p>
            <a:fld id="{0E93020D-9FA2-44A0-B317-99C5C904147E}" type="slidenum">
              <a:rPr lang="en-US" smtClean="0"/>
              <a:pPr/>
              <a:t>31</a:t>
            </a:fld>
            <a:endParaRPr lang="en-US" dirty="0"/>
          </a:p>
        </p:txBody>
      </p:sp>
    </p:spTree>
    <p:extLst>
      <p:ext uri="{BB962C8B-B14F-4D97-AF65-F5344CB8AC3E}">
        <p14:creationId xmlns:p14="http://schemas.microsoft.com/office/powerpoint/2010/main" val="1671192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Secondary School Settings</a:t>
            </a:r>
            <a:endParaRPr lang="en-US" dirty="0"/>
          </a:p>
        </p:txBody>
      </p:sp>
      <p:sp>
        <p:nvSpPr>
          <p:cNvPr id="3" name="Content Placeholder 2"/>
          <p:cNvSpPr>
            <a:spLocks noGrp="1"/>
          </p:cNvSpPr>
          <p:nvPr>
            <p:ph idx="1"/>
          </p:nvPr>
        </p:nvSpPr>
        <p:spPr/>
        <p:txBody>
          <a:bodyPr/>
          <a:lstStyle/>
          <a:p>
            <a:r>
              <a:rPr lang="en-US" dirty="0" smtClean="0"/>
              <a:t>Potential challenge: fewer tools for adolescents and high school standards</a:t>
            </a:r>
          </a:p>
          <a:p>
            <a:r>
              <a:rPr lang="en-US" dirty="0" smtClean="0"/>
              <a:t>See </a:t>
            </a:r>
            <a:r>
              <a:rPr lang="en-US" dirty="0"/>
              <a:t>the webinar “The High School Tiered Interventions Initiative: Progress Monitoring.” </a:t>
            </a:r>
            <a:r>
              <a:rPr lang="en-US" dirty="0">
                <a:hlinkClick r:id="rId3"/>
              </a:rPr>
              <a:t>http://www.rti4success.org/video/high-school-tiered-interventions-initiative-progress-monitoring</a:t>
            </a:r>
            <a:r>
              <a:rPr lang="en-US" dirty="0"/>
              <a:t> </a:t>
            </a:r>
          </a:p>
          <a:p>
            <a:endParaRPr lang="en-US" dirty="0"/>
          </a:p>
        </p:txBody>
      </p:sp>
      <p:sp>
        <p:nvSpPr>
          <p:cNvPr id="4" name="Slide Number Placeholder 3"/>
          <p:cNvSpPr>
            <a:spLocks noGrp="1"/>
          </p:cNvSpPr>
          <p:nvPr>
            <p:ph type="sldNum" sz="quarter" idx="12"/>
          </p:nvPr>
        </p:nvSpPr>
        <p:spPr/>
        <p:txBody>
          <a:bodyPr/>
          <a:lstStyle/>
          <a:p>
            <a:fld id="{0E93020D-9FA2-44A0-B317-99C5C904147E}" type="slidenum">
              <a:rPr lang="en-US" smtClean="0"/>
              <a:pPr/>
              <a:t>32</a:t>
            </a:fld>
            <a:endParaRPr lang="en-US" dirty="0"/>
          </a:p>
        </p:txBody>
      </p:sp>
    </p:spTree>
    <p:extLst>
      <p:ext uri="{BB962C8B-B14F-4D97-AF65-F5344CB8AC3E}">
        <p14:creationId xmlns:p14="http://schemas.microsoft.com/office/powerpoint/2010/main" val="2258996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smtClean="0"/>
              <a:t>Key considerations</a:t>
            </a:r>
          </a:p>
          <a:p>
            <a:pPr marL="233363" lvl="1">
              <a:buFont typeface="Wingdings" pitchFamily="2" charset="2"/>
              <a:buChar char="§"/>
            </a:pPr>
            <a:r>
              <a:rPr lang="en-US" sz="2400" dirty="0" smtClean="0"/>
              <a:t>Accurate </a:t>
            </a:r>
            <a:r>
              <a:rPr lang="en-US" sz="2400" dirty="0"/>
              <a:t>student data </a:t>
            </a:r>
          </a:p>
          <a:p>
            <a:pPr marL="233363" lvl="1">
              <a:buFont typeface="Wingdings" pitchFamily="2" charset="2"/>
              <a:buChar char="§"/>
            </a:pPr>
            <a:r>
              <a:rPr lang="en-US" sz="2400" dirty="0" smtClean="0"/>
              <a:t>Measurable </a:t>
            </a:r>
            <a:r>
              <a:rPr lang="en-US" sz="2400" dirty="0"/>
              <a:t>goal(s) for the intervention</a:t>
            </a:r>
          </a:p>
          <a:p>
            <a:pPr marL="233363" lvl="1">
              <a:buFont typeface="Wingdings" pitchFamily="2" charset="2"/>
              <a:buChar char="§"/>
            </a:pPr>
            <a:r>
              <a:rPr lang="en-US" sz="2400" dirty="0" smtClean="0"/>
              <a:t>Timeline </a:t>
            </a:r>
            <a:r>
              <a:rPr lang="en-US" sz="2400" dirty="0"/>
              <a:t>for executing and revisiting the intervention plan </a:t>
            </a:r>
          </a:p>
          <a:p>
            <a:endParaRPr lang="en-US" dirty="0"/>
          </a:p>
        </p:txBody>
      </p:sp>
      <p:sp>
        <p:nvSpPr>
          <p:cNvPr id="3" name="Title 2"/>
          <p:cNvSpPr>
            <a:spLocks noGrp="1"/>
          </p:cNvSpPr>
          <p:nvPr>
            <p:ph type="title"/>
          </p:nvPr>
        </p:nvSpPr>
        <p:spPr/>
        <p:txBody>
          <a:bodyPr/>
          <a:lstStyle/>
          <a:p>
            <a:r>
              <a:rPr lang="en-US" dirty="0" smtClean="0"/>
              <a:t>Student Plans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496485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937303"/>
            <a:ext cx="2362200" cy="1486894"/>
          </a:xfrm>
        </p:spPr>
        <p:txBody>
          <a:bodyPr>
            <a:noAutofit/>
          </a:bodyPr>
          <a:lstStyle/>
          <a:p>
            <a:r>
              <a:rPr lang="en-US" sz="3200" dirty="0"/>
              <a:t>Handout 5: </a:t>
            </a:r>
            <a:r>
              <a:rPr lang="en-US" sz="3200" dirty="0" smtClean="0"/>
              <a:t>Description</a:t>
            </a:r>
            <a:br>
              <a:rPr lang="en-US" sz="3200" dirty="0" smtClean="0"/>
            </a:br>
            <a:r>
              <a:rPr lang="en-US" sz="3200" dirty="0" smtClean="0"/>
              <a:t>of Plan</a:t>
            </a:r>
            <a:endParaRPr lang="en-US" sz="3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pic>
        <p:nvPicPr>
          <p:cNvPr id="3075" name="Picture 3" descr="A screenshot of a list from handout 5 with has a description of an adapted student pl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0383" y="419100"/>
            <a:ext cx="6966446" cy="5422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781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Intervention should </a:t>
            </a:r>
            <a:r>
              <a:rPr lang="en-US" b="1" dirty="0" smtClean="0"/>
              <a:t>supplement</a:t>
            </a:r>
            <a:r>
              <a:rPr lang="en-US" dirty="0" smtClean="0"/>
              <a:t> core instruction when possible</a:t>
            </a:r>
          </a:p>
          <a:p>
            <a:r>
              <a:rPr lang="en-US" dirty="0" smtClean="0"/>
              <a:t>Considerations:</a:t>
            </a:r>
          </a:p>
          <a:p>
            <a:pPr lvl="1"/>
            <a:r>
              <a:rPr lang="en-US" dirty="0" smtClean="0"/>
              <a:t>Length of sessions? </a:t>
            </a:r>
          </a:p>
          <a:p>
            <a:pPr lvl="1"/>
            <a:r>
              <a:rPr lang="en-US" dirty="0" smtClean="0"/>
              <a:t>Days per week?</a:t>
            </a:r>
          </a:p>
          <a:p>
            <a:pPr lvl="1"/>
            <a:r>
              <a:rPr lang="en-US" dirty="0" smtClean="0"/>
              <a:t>Who will deliver interventions?</a:t>
            </a:r>
          </a:p>
          <a:p>
            <a:r>
              <a:rPr lang="en-US" dirty="0" smtClean="0"/>
              <a:t>Structure</a:t>
            </a:r>
            <a:endParaRPr lang="en-US" dirty="0"/>
          </a:p>
          <a:p>
            <a:pPr lvl="1"/>
            <a:r>
              <a:rPr lang="en-US" dirty="0"/>
              <a:t>Within classroom</a:t>
            </a:r>
          </a:p>
          <a:p>
            <a:pPr lvl="1"/>
            <a:r>
              <a:rPr lang="en-US" dirty="0"/>
              <a:t>Within grade</a:t>
            </a:r>
          </a:p>
          <a:p>
            <a:pPr lvl="1"/>
            <a:r>
              <a:rPr lang="en-US" dirty="0"/>
              <a:t>Across grades</a:t>
            </a:r>
          </a:p>
          <a:p>
            <a:endParaRPr lang="en-US" dirty="0"/>
          </a:p>
        </p:txBody>
      </p:sp>
      <p:sp>
        <p:nvSpPr>
          <p:cNvPr id="2" name="Title 1"/>
          <p:cNvSpPr>
            <a:spLocks noGrp="1"/>
          </p:cNvSpPr>
          <p:nvPr>
            <p:ph type="title"/>
          </p:nvPr>
        </p:nvSpPr>
        <p:spPr/>
        <p:txBody>
          <a:bodyPr/>
          <a:lstStyle/>
          <a:p>
            <a:r>
              <a:rPr lang="en-US" dirty="0" smtClean="0"/>
              <a:t>Scheduling Intervention Time to Execute Plans</a:t>
            </a:r>
            <a:endParaRPr lang="en-US" dirty="0"/>
          </a:p>
        </p:txBody>
      </p:sp>
      <p:sp>
        <p:nvSpPr>
          <p:cNvPr id="4" name="Slide Number Placeholder 3"/>
          <p:cNvSpPr>
            <a:spLocks noGrp="1"/>
          </p:cNvSpPr>
          <p:nvPr>
            <p:ph type="sldNum" sz="quarter" idx="10"/>
          </p:nvPr>
        </p:nvSpPr>
        <p:spPr/>
        <p:txBody>
          <a:bodyPr/>
          <a:lstStyle/>
          <a:p>
            <a:fld id="{0E93020D-9FA2-44A0-B317-99C5C904147E}" type="slidenum">
              <a:rPr>
                <a:solidFill>
                  <a:srgbClr val="FFFFFF">
                    <a:lumMod val="75000"/>
                  </a:srgbClr>
                </a:solidFill>
              </a:rPr>
              <a:pPr/>
              <a:t>35</a:t>
            </a:fld>
            <a:endParaRPr dirty="0">
              <a:solidFill>
                <a:srgbClr val="FFFFFF">
                  <a:lumMod val="75000"/>
                </a:srgbClr>
              </a:solidFill>
            </a:endParaRPr>
          </a:p>
        </p:txBody>
      </p:sp>
      <p:pic>
        <p:nvPicPr>
          <p:cNvPr id="7170" name="Picture 2" descr="A picture of a teacher helping a small group of studen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2017" y="3117273"/>
            <a:ext cx="3781611" cy="252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30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should plans target?</a:t>
            </a:r>
          </a:p>
          <a:p>
            <a:pPr lvl="1"/>
            <a:r>
              <a:rPr lang="en-US" dirty="0" smtClean="0"/>
              <a:t>Grade level or </a:t>
            </a:r>
            <a:r>
              <a:rPr lang="en-US" smtClean="0"/>
              <a:t>foundational skills</a:t>
            </a:r>
            <a:endParaRPr lang="en-US" dirty="0" smtClean="0"/>
          </a:p>
          <a:p>
            <a:pPr lvl="1"/>
            <a:r>
              <a:rPr lang="en-US" dirty="0" smtClean="0"/>
              <a:t>Behaviors that support school success, graduation, and college or career</a:t>
            </a:r>
          </a:p>
          <a:p>
            <a:r>
              <a:rPr lang="en-US" dirty="0" smtClean="0"/>
              <a:t>Who delivers interventions?</a:t>
            </a:r>
          </a:p>
          <a:p>
            <a:pPr lvl="1"/>
            <a:r>
              <a:rPr lang="en-US" dirty="0" smtClean="0"/>
              <a:t>Content teachers? Specialists or interventionists? Special educators?</a:t>
            </a:r>
          </a:p>
          <a:p>
            <a:r>
              <a:rPr lang="en-US" dirty="0" smtClean="0"/>
              <a:t>How can we schedule intervention time?</a:t>
            </a:r>
          </a:p>
          <a:p>
            <a:pPr lvl="1"/>
            <a:r>
              <a:rPr lang="en-US" dirty="0" smtClean="0"/>
              <a:t>Consider elective classes or adding an intervention period.</a:t>
            </a:r>
            <a:endParaRPr lang="en-US" dirty="0"/>
          </a:p>
        </p:txBody>
      </p:sp>
      <p:sp>
        <p:nvSpPr>
          <p:cNvPr id="3" name="Title 2"/>
          <p:cNvSpPr>
            <a:spLocks noGrp="1"/>
          </p:cNvSpPr>
          <p:nvPr>
            <p:ph type="title"/>
          </p:nvPr>
        </p:nvSpPr>
        <p:spPr/>
        <p:txBody>
          <a:bodyPr/>
          <a:lstStyle/>
          <a:p>
            <a:r>
              <a:rPr lang="en-US" dirty="0"/>
              <a:t>Considerations for Secondary School Settings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sp>
        <p:nvSpPr>
          <p:cNvPr id="5" name="TextBox 4"/>
          <p:cNvSpPr txBox="1"/>
          <p:nvPr/>
        </p:nvSpPr>
        <p:spPr>
          <a:xfrm>
            <a:off x="2895600" y="5304423"/>
            <a:ext cx="6045200" cy="338554"/>
          </a:xfrm>
          <a:prstGeom prst="rect">
            <a:avLst/>
          </a:prstGeom>
          <a:noFill/>
        </p:spPr>
        <p:txBody>
          <a:bodyPr wrap="square" rtlCol="0">
            <a:spAutoFit/>
          </a:bodyPr>
          <a:lstStyle/>
          <a:p>
            <a:r>
              <a:rPr lang="en-US" sz="1600" dirty="0" smtClean="0"/>
              <a:t>(National Center on Response to Intervention, 2011a </a:t>
            </a:r>
            <a:r>
              <a:rPr lang="en-US" sz="1600" dirty="0"/>
              <a:t>&amp; 2011b)</a:t>
            </a:r>
          </a:p>
        </p:txBody>
      </p:sp>
    </p:spTree>
    <p:extLst>
      <p:ext uri="{BB962C8B-B14F-4D97-AF65-F5344CB8AC3E}">
        <p14:creationId xmlns:p14="http://schemas.microsoft.com/office/powerpoint/2010/main" val="1337680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Provide parents and staff with</a:t>
            </a:r>
          </a:p>
          <a:p>
            <a:pPr marL="0" indent="0">
              <a:buNone/>
            </a:pPr>
            <a:endParaRPr lang="en-US" dirty="0" smtClean="0"/>
          </a:p>
          <a:p>
            <a:r>
              <a:rPr lang="en-US" dirty="0" smtClean="0"/>
              <a:t>Overview of DBI process</a:t>
            </a:r>
          </a:p>
          <a:p>
            <a:r>
              <a:rPr lang="en-US" dirty="0"/>
              <a:t>Involvement in decision making</a:t>
            </a:r>
          </a:p>
          <a:p>
            <a:r>
              <a:rPr lang="en-US" dirty="0" smtClean="0"/>
              <a:t>Updates on student’s progress</a:t>
            </a:r>
          </a:p>
          <a:p>
            <a:endParaRPr lang="en-US" dirty="0"/>
          </a:p>
        </p:txBody>
      </p:sp>
      <p:sp>
        <p:nvSpPr>
          <p:cNvPr id="3" name="Title 2"/>
          <p:cNvSpPr>
            <a:spLocks noGrp="1"/>
          </p:cNvSpPr>
          <p:nvPr>
            <p:ph type="title"/>
          </p:nvPr>
        </p:nvSpPr>
        <p:spPr/>
        <p:txBody>
          <a:bodyPr/>
          <a:lstStyle/>
          <a:p>
            <a:r>
              <a:rPr lang="en-US" dirty="0" smtClean="0"/>
              <a:t>Communicating Student Plans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37</a:t>
            </a:fld>
            <a:endParaRPr dirty="0">
              <a:solidFill>
                <a:srgbClr val="FFFFFF">
                  <a:lumMod val="75000"/>
                </a:srgbClr>
              </a:solidFill>
            </a:endParaRPr>
          </a:p>
        </p:txBody>
      </p:sp>
    </p:spTree>
    <p:extLst>
      <p:ext uri="{BB962C8B-B14F-4D97-AF65-F5344CB8AC3E}">
        <p14:creationId xmlns:p14="http://schemas.microsoft.com/office/powerpoint/2010/main" val="327264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Students With Disabilities</a:t>
            </a:r>
            <a:endParaRPr lang="en-US" dirty="0"/>
          </a:p>
        </p:txBody>
      </p:sp>
      <p:sp>
        <p:nvSpPr>
          <p:cNvPr id="7" name="Text Box 7"/>
          <p:cNvSpPr txBox="1">
            <a:spLocks noChangeArrowheads="1"/>
          </p:cNvSpPr>
          <p:nvPr/>
        </p:nvSpPr>
        <p:spPr bwMode="auto">
          <a:xfrm>
            <a:off x="6679252" y="2306152"/>
            <a:ext cx="2374900" cy="2031325"/>
          </a:xfrm>
          <a:prstGeom prst="rect">
            <a:avLst/>
          </a:prstGeom>
          <a:noFill/>
          <a:ln w="9525">
            <a:solidFill>
              <a:srgbClr val="000000"/>
            </a:solidFill>
            <a:miter lim="800000"/>
            <a:headEnd/>
            <a:tailEnd/>
          </a:ln>
        </p:spPr>
        <p:txBody>
          <a:bodyPr>
            <a:spAutoFit/>
          </a:bodyPr>
          <a:lstStyle/>
          <a:p>
            <a:pPr algn="ctr"/>
            <a:r>
              <a:rPr lang="en-US" sz="1800" b="1" dirty="0" smtClean="0">
                <a:solidFill>
                  <a:srgbClr val="000000"/>
                </a:solidFill>
                <a:latin typeface="+mn-lt"/>
              </a:rPr>
              <a:t>Students with disabilities </a:t>
            </a:r>
            <a:r>
              <a:rPr lang="en-US" sz="1800" dirty="0" smtClean="0">
                <a:solidFill>
                  <a:srgbClr val="000000"/>
                </a:solidFill>
                <a:latin typeface="+mn-lt"/>
              </a:rPr>
              <a:t> </a:t>
            </a:r>
          </a:p>
          <a:p>
            <a:pPr algn="ctr"/>
            <a:r>
              <a:rPr lang="en-US" sz="1800" dirty="0" smtClean="0">
                <a:solidFill>
                  <a:srgbClr val="000000"/>
                </a:solidFill>
              </a:rPr>
              <a:t>Receive services at all levels, according to need, including intensive intervention.</a:t>
            </a:r>
            <a:endParaRPr lang="en-US" sz="1800" dirty="0">
              <a:solidFill>
                <a:srgbClr val="000000"/>
              </a:solidFill>
              <a:latin typeface="+mn-lt"/>
            </a:endParaRPr>
          </a:p>
        </p:txBody>
      </p:sp>
      <p:sp>
        <p:nvSpPr>
          <p:cNvPr id="8" name="Text Box 7"/>
          <p:cNvSpPr txBox="1">
            <a:spLocks noChangeArrowheads="1"/>
          </p:cNvSpPr>
          <p:nvPr/>
        </p:nvSpPr>
        <p:spPr bwMode="auto">
          <a:xfrm>
            <a:off x="122735" y="4233995"/>
            <a:ext cx="2374900" cy="646331"/>
          </a:xfrm>
          <a:prstGeom prst="rect">
            <a:avLst/>
          </a:prstGeom>
          <a:solidFill>
            <a:schemeClr val="bg1"/>
          </a:solidFill>
          <a:ln w="9525">
            <a:solidFill>
              <a:srgbClr val="000000"/>
            </a:solidFill>
            <a:miter lim="800000"/>
            <a:headEnd/>
            <a:tailEnd/>
          </a:ln>
        </p:spPr>
        <p:txBody>
          <a:bodyPr wrap="square">
            <a:spAutoFit/>
          </a:bodyPr>
          <a:lstStyle/>
          <a:p>
            <a:pPr algn="ctr"/>
            <a:r>
              <a:rPr lang="en-US" sz="1800" b="1" dirty="0" smtClean="0">
                <a:solidFill>
                  <a:srgbClr val="000000"/>
                </a:solidFill>
                <a:latin typeface="+mn-lt"/>
              </a:rPr>
              <a:t>Universal Level of Prevention</a:t>
            </a:r>
            <a:endParaRPr lang="en-US" sz="1800" b="1" dirty="0">
              <a:solidFill>
                <a:srgbClr val="000000"/>
              </a:solidFill>
              <a:latin typeface="+mn-lt"/>
            </a:endParaRPr>
          </a:p>
        </p:txBody>
      </p:sp>
      <p:sp>
        <p:nvSpPr>
          <p:cNvPr id="9" name="Text Box 11"/>
          <p:cNvSpPr txBox="1">
            <a:spLocks noChangeArrowheads="1"/>
          </p:cNvSpPr>
          <p:nvPr/>
        </p:nvSpPr>
        <p:spPr bwMode="auto">
          <a:xfrm>
            <a:off x="1749540" y="1982987"/>
            <a:ext cx="2274486" cy="646331"/>
          </a:xfrm>
          <a:prstGeom prst="rect">
            <a:avLst/>
          </a:prstGeom>
          <a:solidFill>
            <a:schemeClr val="bg1"/>
          </a:solidFill>
          <a:ln w="9525">
            <a:solidFill>
              <a:srgbClr val="000000"/>
            </a:solidFill>
            <a:miter lim="800000"/>
            <a:headEnd/>
            <a:tailEnd/>
          </a:ln>
        </p:spPr>
        <p:txBody>
          <a:bodyPr wrap="square" lIns="45720" rIns="45720">
            <a:spAutoFit/>
          </a:bodyPr>
          <a:lstStyle/>
          <a:p>
            <a:pPr algn="ctr"/>
            <a:r>
              <a:rPr lang="en-US" sz="1800" b="1" dirty="0" smtClean="0">
                <a:solidFill>
                  <a:srgbClr val="000000"/>
                </a:solidFill>
                <a:latin typeface="+mn-lt"/>
              </a:rPr>
              <a:t>Intensive Intervention</a:t>
            </a:r>
            <a:endParaRPr lang="en-US" sz="1800" b="1" dirty="0">
              <a:solidFill>
                <a:srgbClr val="000000"/>
              </a:solidFill>
              <a:latin typeface="+mn-lt"/>
            </a:endParaRPr>
          </a:p>
        </p:txBody>
      </p:sp>
      <p:sp>
        <p:nvSpPr>
          <p:cNvPr id="10" name="Text Box 10"/>
          <p:cNvSpPr txBox="1">
            <a:spLocks noChangeArrowheads="1"/>
          </p:cNvSpPr>
          <p:nvPr/>
        </p:nvSpPr>
        <p:spPr bwMode="auto">
          <a:xfrm>
            <a:off x="698500" y="2937299"/>
            <a:ext cx="2667000" cy="646331"/>
          </a:xfrm>
          <a:prstGeom prst="rect">
            <a:avLst/>
          </a:prstGeom>
          <a:solidFill>
            <a:schemeClr val="bg1"/>
          </a:solidFill>
          <a:ln w="9525">
            <a:solidFill>
              <a:srgbClr val="000000"/>
            </a:solidFill>
            <a:miter lim="800000"/>
            <a:headEnd/>
            <a:tailEnd/>
          </a:ln>
        </p:spPr>
        <p:txBody>
          <a:bodyPr wrap="square">
            <a:spAutoFit/>
          </a:bodyPr>
          <a:lstStyle/>
          <a:p>
            <a:pPr algn="ctr"/>
            <a:r>
              <a:rPr lang="en-US" sz="1800" b="1" dirty="0" smtClean="0">
                <a:solidFill>
                  <a:srgbClr val="000000"/>
                </a:solidFill>
                <a:latin typeface="+mn-lt"/>
              </a:rPr>
              <a:t>Targeted Level of Prevention</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38</a:t>
            </a:fld>
            <a:endParaRPr lang="en-US" dirty="0"/>
          </a:p>
        </p:txBody>
      </p:sp>
      <p:grpSp>
        <p:nvGrpSpPr>
          <p:cNvPr id="11" name="Group 10" descr="A tiered triangle divided into 3"/>
          <p:cNvGrpSpPr/>
          <p:nvPr/>
        </p:nvGrpSpPr>
        <p:grpSpPr>
          <a:xfrm>
            <a:off x="1756011" y="1854398"/>
            <a:ext cx="6096000" cy="4064000"/>
            <a:chOff x="1756011" y="1854398"/>
            <a:chExt cx="6096000" cy="4064000"/>
          </a:xfrm>
        </p:grpSpPr>
        <p:grpSp>
          <p:nvGrpSpPr>
            <p:cNvPr id="2" name="Group 1"/>
            <p:cNvGrpSpPr/>
            <p:nvPr/>
          </p:nvGrpSpPr>
          <p:grpSpPr>
            <a:xfrm>
              <a:off x="1756011" y="1854398"/>
              <a:ext cx="6096000" cy="4064000"/>
              <a:chOff x="1756011" y="1854398"/>
              <a:chExt cx="6096000" cy="4064000"/>
            </a:xfrm>
          </p:grpSpPr>
          <p:graphicFrame>
            <p:nvGraphicFramePr>
              <p:cNvPr id="4" name="Diagram 3" descr="A 3 tiered triangle divided into 3 - the bottom portion represents universal level of prevention, the middle portion represents targeted level of prevention, and the top portion represents intensive intervention. The diagram includes a smaller triangle that is overlayed which represents students with disabilities "/>
              <p:cNvGraphicFramePr/>
              <p:nvPr>
                <p:extLst>
                  <p:ext uri="{D42A27DB-BD31-4B8C-83A1-F6EECF244321}">
                    <p14:modId xmlns:p14="http://schemas.microsoft.com/office/powerpoint/2010/main" val="4203428142"/>
                  </p:ext>
                </p:extLst>
              </p:nvPr>
            </p:nvGraphicFramePr>
            <p:xfrm>
              <a:off x="1756011" y="185439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4596452" y="1940256"/>
                <a:ext cx="381000" cy="3962400"/>
              </a:xfrm>
              <a:prstGeom prst="triangle">
                <a:avLst/>
              </a:prstGeom>
              <a:solidFill>
                <a:schemeClr val="tx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Brace 13"/>
              <p:cNvSpPr/>
              <p:nvPr/>
            </p:nvSpPr>
            <p:spPr>
              <a:xfrm rot="10553748">
                <a:off x="4996018" y="2430394"/>
                <a:ext cx="480950" cy="321704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16" name="Straight Connector 15"/>
            <p:cNvCxnSpPr>
              <a:endCxn id="14" idx="1"/>
            </p:cNvCxnSpPr>
            <p:nvPr/>
          </p:nvCxnSpPr>
          <p:spPr>
            <a:xfrm flipH="1">
              <a:off x="5476351" y="3321814"/>
              <a:ext cx="1202904" cy="699889"/>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956594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Data Use: </a:t>
            </a:r>
            <a:r>
              <a:rPr lang="en-US" dirty="0" smtClean="0"/>
              <a:t>What data do you collect? How are they used?</a:t>
            </a:r>
          </a:p>
          <a:p>
            <a:r>
              <a:rPr lang="en-US" b="1" dirty="0" smtClean="0"/>
              <a:t>Student Plans: </a:t>
            </a:r>
            <a:r>
              <a:rPr lang="en-US" dirty="0" smtClean="0"/>
              <a:t>How are plans developed, communicated, implemented, and reviewed?</a:t>
            </a:r>
          </a:p>
          <a:p>
            <a:r>
              <a:rPr lang="en-US" b="1" dirty="0"/>
              <a:t>Students with </a:t>
            </a:r>
            <a:r>
              <a:rPr lang="en-US" b="1" dirty="0" smtClean="0"/>
              <a:t>Disabilities</a:t>
            </a:r>
            <a:r>
              <a:rPr lang="en-US" dirty="0" smtClean="0"/>
              <a:t>:</a:t>
            </a:r>
          </a:p>
          <a:p>
            <a:pPr lvl="1"/>
            <a:r>
              <a:rPr lang="en-US" dirty="0"/>
              <a:t>How are data used for special education decisions (e.g., eligibility and individualized education program planning)? </a:t>
            </a:r>
          </a:p>
          <a:p>
            <a:pPr lvl="1"/>
            <a:r>
              <a:rPr lang="en-US" dirty="0"/>
              <a:t>How are students with disabilities included within the intervention process (e.g., tiered framework)?</a:t>
            </a:r>
          </a:p>
          <a:p>
            <a:pPr lvl="1"/>
            <a:r>
              <a:rPr lang="en-US" dirty="0"/>
              <a:t>Are there policies or practices in place that preclude the inclusion of students with disabilities within intensive intervention?</a:t>
            </a:r>
          </a:p>
        </p:txBody>
      </p:sp>
      <p:sp>
        <p:nvSpPr>
          <p:cNvPr id="3" name="Title 2"/>
          <p:cNvSpPr>
            <a:spLocks noGrp="1"/>
          </p:cNvSpPr>
          <p:nvPr>
            <p:ph type="title"/>
          </p:nvPr>
        </p:nvSpPr>
        <p:spPr/>
        <p:txBody>
          <a:bodyPr>
            <a:normAutofit/>
          </a:bodyPr>
          <a:lstStyle/>
          <a:p>
            <a:r>
              <a:rPr lang="en-US" dirty="0" smtClean="0"/>
              <a:t>Reflection: Complete </a:t>
            </a:r>
            <a:r>
              <a:rPr lang="en-US" dirty="0"/>
              <a:t>Handout 6 (Infrastructure </a:t>
            </a:r>
            <a:r>
              <a:rPr lang="en-US" dirty="0" smtClean="0"/>
              <a:t>Worksheet)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152008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055813"/>
            <a:ext cx="8215174" cy="3852006"/>
          </a:xfrm>
        </p:spPr>
        <p:txBody>
          <a:bodyPr/>
          <a:lstStyle/>
          <a:p>
            <a:pPr marL="0" indent="0">
              <a:buNone/>
            </a:pPr>
            <a:r>
              <a:rPr lang="en-US" sz="2800" b="1" dirty="0" smtClean="0"/>
              <a:t>Intensive intervention</a:t>
            </a:r>
            <a:r>
              <a:rPr lang="en-US" sz="2800" dirty="0" smtClean="0"/>
              <a:t> addresses </a:t>
            </a:r>
            <a:r>
              <a:rPr lang="en-US" sz="2800" i="1" dirty="0" smtClean="0"/>
              <a:t>severe and persistent </a:t>
            </a:r>
            <a:r>
              <a:rPr lang="en-US" sz="2800" dirty="0" smtClean="0"/>
              <a:t>learning or behavior difficulties. Intensive intervention should be: </a:t>
            </a:r>
          </a:p>
          <a:p>
            <a:r>
              <a:rPr lang="en-US" dirty="0" smtClean="0"/>
              <a:t>Driven by data </a:t>
            </a:r>
          </a:p>
          <a:p>
            <a:r>
              <a:rPr lang="en-US" dirty="0" smtClean="0"/>
              <a:t>Characterized by increased intensity (e.g., smaller group, expanded time) and individualization of academic instruction, behavioral supports, or both</a:t>
            </a:r>
            <a:endParaRPr lang="en-US" dirty="0"/>
          </a:p>
        </p:txBody>
      </p:sp>
      <p:sp>
        <p:nvSpPr>
          <p:cNvPr id="90113" name="Title 1"/>
          <p:cNvSpPr>
            <a:spLocks noGrp="1"/>
          </p:cNvSpPr>
          <p:nvPr>
            <p:ph type="title"/>
          </p:nvPr>
        </p:nvSpPr>
        <p:spPr/>
        <p:txBody>
          <a:bodyPr/>
          <a:lstStyle/>
          <a:p>
            <a:r>
              <a:rPr lang="en-US" dirty="0" smtClean="0"/>
              <a:t>What Is Intensive Intervention?</a:t>
            </a:r>
          </a:p>
        </p:txBody>
      </p:sp>
      <p:sp>
        <p:nvSpPr>
          <p:cNvPr id="4" name="Slide Number Placeholder 3"/>
          <p:cNvSpPr>
            <a:spLocks noGrp="1"/>
          </p:cNvSpPr>
          <p:nvPr>
            <p:ph type="sldNum" sz="quarter" idx="10"/>
          </p:nvPr>
        </p:nvSpPr>
        <p:spPr/>
        <p:txBody>
          <a:bodyPr/>
          <a:lstStyle/>
          <a:p>
            <a:fld id="{C5C61D59-461F-4A9B-ABAB-4A6199EA99C2}" type="slidenum">
              <a:rPr>
                <a:solidFill>
                  <a:srgbClr val="FFFFFF">
                    <a:lumMod val="75000"/>
                  </a:srgbClr>
                </a:solidFill>
              </a:rPr>
              <a:pPr/>
              <a:t>4</a:t>
            </a:fld>
            <a:endParaRPr dirty="0">
              <a:solidFill>
                <a:srgbClr val="FFFFFF">
                  <a:lumMod val="75000"/>
                </a:srgbClr>
              </a:solidFill>
            </a:endParaRPr>
          </a:p>
        </p:txBody>
      </p:sp>
      <p:pic>
        <p:nvPicPr>
          <p:cNvPr id="90116" name="Picture 2" descr="https://encrypted-tbn0.gstatic.com/images?q=tbn:ANd9GcSqM9FBLb-FGM7STQz8sUxFLxDfdl7PYElfMt6sfrmlOP1nXiBHY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4564" y="703263"/>
            <a:ext cx="1409700" cy="1055687"/>
          </a:xfrm>
          <a:prstGeom prst="rect">
            <a:avLst/>
          </a:prstGeom>
          <a:noFill/>
          <a:ln w="9525">
            <a:noFill/>
            <a:miter lim="800000"/>
            <a:headEnd/>
            <a:tailEnd/>
          </a:ln>
        </p:spPr>
      </p:pic>
    </p:spTree>
    <p:extLst>
      <p:ext uri="{BB962C8B-B14F-4D97-AF65-F5344CB8AC3E}">
        <p14:creationId xmlns:p14="http://schemas.microsoft.com/office/powerpoint/2010/main" val="512630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Introduction to NCII Intensive Technical </a:t>
            </a:r>
            <a:r>
              <a:rPr lang="en-US" dirty="0" smtClean="0"/>
              <a:t>Assistance</a:t>
            </a:r>
            <a:endParaRPr lang="en-US" dirty="0"/>
          </a:p>
        </p:txBody>
      </p:sp>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23F8721-8F95-44CB-A683-40145787655D}" type="slidenum">
              <a:rPr lang="en-US" smtClean="0"/>
              <a:pPr>
                <a:defRPr/>
              </a:pPr>
              <a:t>40</a:t>
            </a:fld>
            <a:endParaRPr lang="en-US" dirty="0"/>
          </a:p>
        </p:txBody>
      </p:sp>
    </p:spTree>
    <p:extLst>
      <p:ext uri="{BB962C8B-B14F-4D97-AF65-F5344CB8AC3E}">
        <p14:creationId xmlns:p14="http://schemas.microsoft.com/office/powerpoint/2010/main" val="448302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Intensive implementation supports include</a:t>
            </a:r>
          </a:p>
          <a:p>
            <a:r>
              <a:rPr lang="en-US" dirty="0" smtClean="0"/>
              <a:t>Training on key aspects of DBI</a:t>
            </a:r>
          </a:p>
          <a:p>
            <a:pPr lvl="1"/>
            <a:r>
              <a:rPr lang="en-US" dirty="0" smtClean="0"/>
              <a:t>Implementing or refining team meetings</a:t>
            </a:r>
          </a:p>
          <a:p>
            <a:pPr lvl="1"/>
            <a:r>
              <a:rPr lang="en-US" dirty="0"/>
              <a:t>A</a:t>
            </a:r>
            <a:r>
              <a:rPr lang="en-US" dirty="0" smtClean="0"/>
              <a:t>pplication of the progress monitoring/assessment/adaptation cycle to reading, mathematics, or behavior</a:t>
            </a:r>
          </a:p>
          <a:p>
            <a:r>
              <a:rPr lang="en-US" dirty="0" smtClean="0"/>
              <a:t>On-site coaching supports, targeting</a:t>
            </a:r>
          </a:p>
          <a:p>
            <a:pPr lvl="1"/>
            <a:r>
              <a:rPr lang="en-US" dirty="0" smtClean="0"/>
              <a:t>Application of training content and resources</a:t>
            </a:r>
          </a:p>
          <a:p>
            <a:pPr lvl="1"/>
            <a:r>
              <a:rPr lang="en-US" dirty="0" smtClean="0"/>
              <a:t>Implementation of the DBI process with students with intensive needs</a:t>
            </a:r>
            <a:endParaRPr lang="en-US" dirty="0"/>
          </a:p>
        </p:txBody>
      </p:sp>
      <p:sp>
        <p:nvSpPr>
          <p:cNvPr id="3" name="Title 2"/>
          <p:cNvSpPr>
            <a:spLocks noGrp="1"/>
          </p:cNvSpPr>
          <p:nvPr>
            <p:ph type="title"/>
          </p:nvPr>
        </p:nvSpPr>
        <p:spPr/>
        <p:txBody>
          <a:bodyPr/>
          <a:lstStyle/>
          <a:p>
            <a:r>
              <a:rPr lang="en-US" dirty="0" smtClean="0"/>
              <a:t>Intensive Technical Assistance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3577685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p:txBody>
          <a:bodyPr>
            <a:noAutofit/>
          </a:bodyPr>
          <a:lstStyle/>
          <a:p>
            <a:pPr marL="0" indent="0">
              <a:spcBef>
                <a:spcPts val="624"/>
              </a:spcBef>
              <a:buNone/>
            </a:pPr>
            <a:r>
              <a:rPr lang="en-US" b="1" i="1" dirty="0" smtClean="0"/>
              <a:t>All other aspects of DBI infrastructure hinge on professional development.</a:t>
            </a:r>
            <a:endParaRPr lang="en-US" dirty="0"/>
          </a:p>
          <a:p>
            <a:pPr marL="0" indent="0">
              <a:spcBef>
                <a:spcPts val="624"/>
              </a:spcBef>
              <a:buNone/>
            </a:pPr>
            <a:endParaRPr lang="en-US" b="1" dirty="0"/>
          </a:p>
          <a:p>
            <a:pPr marL="0" indent="0">
              <a:buNone/>
            </a:pPr>
            <a:r>
              <a:rPr lang="en-US" dirty="0"/>
              <a:t>Professional </a:t>
            </a:r>
            <a:r>
              <a:rPr lang="en-US" dirty="0" smtClean="0"/>
              <a:t>development</a:t>
            </a:r>
            <a:endParaRPr lang="en-US" dirty="0"/>
          </a:p>
          <a:p>
            <a:pPr marL="346075" lvl="1" indent="-346075">
              <a:buFont typeface="Wingdings" panose="05000000000000000000" pitchFamily="2" charset="2"/>
              <a:buChar char="§"/>
            </a:pPr>
            <a:r>
              <a:rPr lang="en-US" sz="2400" dirty="0" smtClean="0"/>
              <a:t>Increases staff </a:t>
            </a:r>
            <a:r>
              <a:rPr lang="en-US" sz="2400" dirty="0"/>
              <a:t>knowledge</a:t>
            </a:r>
          </a:p>
          <a:p>
            <a:pPr marL="346075" lvl="1" indent="-346075">
              <a:buFont typeface="Wingdings" panose="05000000000000000000" pitchFamily="2" charset="2"/>
              <a:buChar char="§"/>
            </a:pPr>
            <a:r>
              <a:rPr lang="en-US" sz="2400" dirty="0" smtClean="0"/>
              <a:t>Provides continuous </a:t>
            </a:r>
            <a:r>
              <a:rPr lang="en-US" sz="2400" dirty="0"/>
              <a:t>implementation </a:t>
            </a:r>
            <a:r>
              <a:rPr lang="en-US" sz="2400" dirty="0" smtClean="0"/>
              <a:t>support</a:t>
            </a:r>
            <a:endParaRPr lang="en-US" sz="2400" dirty="0"/>
          </a:p>
          <a:p>
            <a:pPr marL="0" indent="0">
              <a:buNone/>
            </a:pPr>
            <a:endParaRPr lang="en-US" dirty="0" smtClean="0"/>
          </a:p>
        </p:txBody>
      </p:sp>
      <p:sp>
        <p:nvSpPr>
          <p:cNvPr id="112641" name="Title 1"/>
          <p:cNvSpPr>
            <a:spLocks noGrp="1"/>
          </p:cNvSpPr>
          <p:nvPr>
            <p:ph type="title"/>
          </p:nvPr>
        </p:nvSpPr>
        <p:spPr/>
        <p:txBody>
          <a:bodyPr>
            <a:normAutofit/>
          </a:bodyPr>
          <a:lstStyle/>
          <a:p>
            <a:r>
              <a:rPr lang="en-US" dirty="0" smtClean="0"/>
              <a:t>Professional Development</a:t>
            </a:r>
          </a:p>
        </p:txBody>
      </p:sp>
      <p:sp>
        <p:nvSpPr>
          <p:cNvPr id="2" name="Slide Number Placeholder 1"/>
          <p:cNvSpPr>
            <a:spLocks noGrp="1"/>
          </p:cNvSpPr>
          <p:nvPr>
            <p:ph type="sldNum" sz="quarter" idx="10"/>
          </p:nvPr>
        </p:nvSpPr>
        <p:spPr/>
        <p:txBody>
          <a:bodyPr/>
          <a:lstStyle/>
          <a:p>
            <a:fld id="{0E93020D-9FA2-44A0-B317-99C5C904147E}" type="slidenum">
              <a:rPr lang="en-US" smtClean="0"/>
              <a:pPr/>
              <a:t>42</a:t>
            </a:fld>
            <a:endParaRPr lang="en-US" dirty="0"/>
          </a:p>
        </p:txBody>
      </p:sp>
    </p:spTree>
    <p:extLst>
      <p:ext uri="{BB962C8B-B14F-4D97-AF65-F5344CB8AC3E}">
        <p14:creationId xmlns:p14="http://schemas.microsoft.com/office/powerpoint/2010/main" val="3042372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7" y="2055813"/>
            <a:ext cx="4230838" cy="3852006"/>
          </a:xfrm>
        </p:spPr>
        <p:txBody>
          <a:bodyPr>
            <a:normAutofit lnSpcReduction="10000"/>
          </a:bodyPr>
          <a:lstStyle/>
          <a:p>
            <a:pPr marL="0" indent="0">
              <a:buNone/>
            </a:pPr>
            <a:r>
              <a:rPr lang="en-US" b="1" dirty="0" smtClean="0"/>
              <a:t>Key topics</a:t>
            </a:r>
          </a:p>
          <a:p>
            <a:r>
              <a:rPr lang="en-US" dirty="0" smtClean="0"/>
              <a:t>DBI process</a:t>
            </a:r>
          </a:p>
          <a:p>
            <a:r>
              <a:rPr lang="en-US" dirty="0"/>
              <a:t>Assessment </a:t>
            </a:r>
            <a:r>
              <a:rPr lang="en-US" dirty="0" smtClean="0"/>
              <a:t>for decision making</a:t>
            </a:r>
          </a:p>
          <a:p>
            <a:pPr lvl="1"/>
            <a:r>
              <a:rPr lang="en-US" dirty="0" smtClean="0"/>
              <a:t>Progress monitoring</a:t>
            </a:r>
          </a:p>
          <a:p>
            <a:pPr lvl="1"/>
            <a:r>
              <a:rPr lang="en-US" dirty="0" smtClean="0"/>
              <a:t>Diagnostic assessment</a:t>
            </a:r>
            <a:endParaRPr lang="en-US" dirty="0"/>
          </a:p>
          <a:p>
            <a:r>
              <a:rPr lang="en-US" dirty="0" smtClean="0"/>
              <a:t>Intensive intervention practices</a:t>
            </a:r>
          </a:p>
          <a:p>
            <a:r>
              <a:rPr lang="en-US" dirty="0" smtClean="0"/>
              <a:t>Student </a:t>
            </a:r>
            <a:r>
              <a:rPr lang="en-US" dirty="0"/>
              <a:t>intervention planning meeting </a:t>
            </a:r>
            <a:r>
              <a:rPr lang="en-US" dirty="0" smtClean="0"/>
              <a:t>structures</a:t>
            </a:r>
          </a:p>
        </p:txBody>
      </p:sp>
      <p:sp>
        <p:nvSpPr>
          <p:cNvPr id="2" name="Title 1"/>
          <p:cNvSpPr>
            <a:spLocks noGrp="1"/>
          </p:cNvSpPr>
          <p:nvPr>
            <p:ph type="title"/>
          </p:nvPr>
        </p:nvSpPr>
        <p:spPr/>
        <p:txBody>
          <a:bodyPr>
            <a:noAutofit/>
          </a:bodyPr>
          <a:lstStyle/>
          <a:p>
            <a:r>
              <a:rPr lang="en-US" dirty="0" smtClean="0"/>
              <a:t>Essential Professional Development for DBI</a:t>
            </a:r>
            <a:endParaRPr lang="en-US" dirty="0"/>
          </a:p>
        </p:txBody>
      </p:sp>
      <p:sp>
        <p:nvSpPr>
          <p:cNvPr id="6" name="Slide Number Placeholder 5"/>
          <p:cNvSpPr>
            <a:spLocks noGrp="1"/>
          </p:cNvSpPr>
          <p:nvPr>
            <p:ph type="sldNum" sz="quarter" idx="10"/>
          </p:nvPr>
        </p:nvSpPr>
        <p:spPr/>
        <p:txBody>
          <a:bodyPr/>
          <a:lstStyle/>
          <a:p>
            <a:fld id="{0E93020D-9FA2-44A0-B317-99C5C904147E}" type="slidenum">
              <a:rPr lang="en-US" smtClean="0"/>
              <a:pPr/>
              <a:t>43</a:t>
            </a:fld>
            <a:endParaRPr lang="en-US" dirty="0"/>
          </a:p>
        </p:txBody>
      </p:sp>
      <p:sp>
        <p:nvSpPr>
          <p:cNvPr id="7" name="Content Placeholder 6"/>
          <p:cNvSpPr>
            <a:spLocks noGrp="1"/>
          </p:cNvSpPr>
          <p:nvPr>
            <p:ph idx="4294967295"/>
          </p:nvPr>
        </p:nvSpPr>
        <p:spPr>
          <a:xfrm>
            <a:off x="5324475" y="2055813"/>
            <a:ext cx="3514725" cy="3851275"/>
          </a:xfrm>
        </p:spPr>
        <p:txBody>
          <a:bodyPr/>
          <a:lstStyle/>
          <a:p>
            <a:pPr marL="0" indent="0">
              <a:buNone/>
            </a:pPr>
            <a:r>
              <a:rPr lang="en-US" b="1" dirty="0" smtClean="0"/>
              <a:t>Plan for</a:t>
            </a:r>
          </a:p>
          <a:p>
            <a:r>
              <a:rPr lang="en-US" dirty="0" smtClean="0"/>
              <a:t>Initial training with coaching supports</a:t>
            </a:r>
          </a:p>
          <a:p>
            <a:r>
              <a:rPr lang="en-US" dirty="0" smtClean="0"/>
              <a:t>Refresher training</a:t>
            </a:r>
          </a:p>
          <a:p>
            <a:r>
              <a:rPr lang="en-US" dirty="0" smtClean="0"/>
              <a:t>New staff training</a:t>
            </a:r>
          </a:p>
          <a:p>
            <a:r>
              <a:rPr lang="en-US" dirty="0" smtClean="0"/>
              <a:t>Ongoing implementation and refinement</a:t>
            </a:r>
            <a:endParaRPr lang="en-US" dirty="0"/>
          </a:p>
        </p:txBody>
      </p:sp>
    </p:spTree>
    <p:extLst>
      <p:ext uri="{BB962C8B-B14F-4D97-AF65-F5344CB8AC3E}">
        <p14:creationId xmlns:p14="http://schemas.microsoft.com/office/powerpoint/2010/main" val="868181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7" y="2055813"/>
            <a:ext cx="5560874" cy="3852006"/>
          </a:xfrm>
        </p:spPr>
        <p:txBody>
          <a:bodyPr/>
          <a:lstStyle/>
          <a:p>
            <a:r>
              <a:rPr lang="en-US" dirty="0" smtClean="0"/>
              <a:t>Get training dates on your calendar as soon as possible!</a:t>
            </a:r>
          </a:p>
          <a:p>
            <a:pPr lvl="1"/>
            <a:r>
              <a:rPr lang="en-US" dirty="0" smtClean="0"/>
              <a:t>How many trainings are anticipated this year?</a:t>
            </a:r>
          </a:p>
          <a:p>
            <a:r>
              <a:rPr lang="en-US" dirty="0" smtClean="0"/>
              <a:t>Schedule a regular coaching and planning time</a:t>
            </a:r>
          </a:p>
          <a:p>
            <a:pPr lvl="1"/>
            <a:r>
              <a:rPr lang="en-US" dirty="0"/>
              <a:t>Plan for a monthly </a:t>
            </a:r>
            <a:r>
              <a:rPr lang="en-US" dirty="0" smtClean="0"/>
              <a:t>meeting.</a:t>
            </a:r>
            <a:endParaRPr lang="en-US" dirty="0"/>
          </a:p>
          <a:p>
            <a:pPr lvl="1"/>
            <a:r>
              <a:rPr lang="en-US" dirty="0" smtClean="0"/>
              <a:t>With whom does the coach need to meet to support implementation?</a:t>
            </a:r>
          </a:p>
          <a:p>
            <a:pPr lvl="1"/>
            <a:r>
              <a:rPr lang="en-US" dirty="0" smtClean="0"/>
              <a:t>Does it make sense for the coach to work with an existing team?</a:t>
            </a:r>
          </a:p>
        </p:txBody>
      </p:sp>
      <p:sp>
        <p:nvSpPr>
          <p:cNvPr id="2" name="Title 1"/>
          <p:cNvSpPr>
            <a:spLocks noGrp="1"/>
          </p:cNvSpPr>
          <p:nvPr>
            <p:ph type="title"/>
          </p:nvPr>
        </p:nvSpPr>
        <p:spPr/>
        <p:txBody>
          <a:bodyPr>
            <a:noAutofit/>
          </a:bodyPr>
          <a:lstStyle/>
          <a:p>
            <a:r>
              <a:rPr lang="en-US" dirty="0" smtClean="0"/>
              <a:t>Scheduling Professional Development</a:t>
            </a:r>
            <a:endParaRPr lang="en-US" dirty="0"/>
          </a:p>
        </p:txBody>
      </p:sp>
      <p:sp>
        <p:nvSpPr>
          <p:cNvPr id="4" name="Slide Number Placeholder 3"/>
          <p:cNvSpPr>
            <a:spLocks noGrp="1"/>
          </p:cNvSpPr>
          <p:nvPr>
            <p:ph type="sldNum" sz="quarter" idx="10"/>
          </p:nvPr>
        </p:nvSpPr>
        <p:spPr/>
        <p:txBody>
          <a:bodyPr/>
          <a:lstStyle/>
          <a:p>
            <a:fld id="{0E93020D-9FA2-44A0-B317-99C5C904147E}" type="slidenum">
              <a:rPr lang="en-US" smtClean="0"/>
              <a:pPr/>
              <a:t>44</a:t>
            </a:fld>
            <a:endParaRPr lang="en-US" dirty="0"/>
          </a:p>
        </p:txBody>
      </p:sp>
      <p:pic>
        <p:nvPicPr>
          <p:cNvPr id="4098" name="Picture 2" descr="A picture of a calenda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2610428"/>
            <a:ext cx="2743200" cy="182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84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Leadership support</a:t>
            </a:r>
          </a:p>
          <a:p>
            <a:r>
              <a:rPr lang="en-US" dirty="0" smtClean="0"/>
              <a:t>Participate in regular training and coaching</a:t>
            </a:r>
          </a:p>
          <a:p>
            <a:r>
              <a:rPr lang="en-US" dirty="0" smtClean="0"/>
              <a:t>Implement DBI with individual students</a:t>
            </a:r>
          </a:p>
          <a:p>
            <a:pPr lvl="1"/>
            <a:r>
              <a:rPr lang="en-US" dirty="0"/>
              <a:t>Identify a focus area for </a:t>
            </a:r>
            <a:r>
              <a:rPr lang="en-US" dirty="0" smtClean="0"/>
              <a:t>initial training and </a:t>
            </a:r>
            <a:r>
              <a:rPr lang="en-US" dirty="0"/>
              <a:t>implementation</a:t>
            </a:r>
          </a:p>
          <a:p>
            <a:pPr lvl="1"/>
            <a:r>
              <a:rPr lang="en-US" dirty="0" smtClean="0"/>
              <a:t>Goal </a:t>
            </a:r>
            <a:r>
              <a:rPr lang="en-US" dirty="0"/>
              <a:t>is to start holding student intervention planning meetings </a:t>
            </a:r>
            <a:r>
              <a:rPr lang="en-US" dirty="0" smtClean="0"/>
              <a:t>and develop intervention plans before </a:t>
            </a:r>
            <a:r>
              <a:rPr lang="en-US" dirty="0"/>
              <a:t>the end of the school </a:t>
            </a:r>
            <a:r>
              <a:rPr lang="en-US" dirty="0" smtClean="0"/>
              <a:t>year</a:t>
            </a:r>
          </a:p>
          <a:p>
            <a:r>
              <a:rPr lang="en-US" dirty="0" smtClean="0"/>
              <a:t>Help us improve!</a:t>
            </a:r>
          </a:p>
        </p:txBody>
      </p:sp>
      <p:sp>
        <p:nvSpPr>
          <p:cNvPr id="3" name="Title 2"/>
          <p:cNvSpPr>
            <a:spLocks noGrp="1"/>
          </p:cNvSpPr>
          <p:nvPr>
            <p:ph type="title"/>
          </p:nvPr>
        </p:nvSpPr>
        <p:spPr/>
        <p:txBody>
          <a:bodyPr/>
          <a:lstStyle/>
          <a:p>
            <a:r>
              <a:rPr lang="en-US" dirty="0" smtClean="0"/>
              <a:t>Expectations for Working With NCII</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45</a:t>
            </a:fld>
            <a:endParaRPr lang="en-US" dirty="0"/>
          </a:p>
        </p:txBody>
      </p:sp>
    </p:spTree>
    <p:extLst>
      <p:ext uri="{BB962C8B-B14F-4D97-AF65-F5344CB8AC3E}">
        <p14:creationId xmlns:p14="http://schemas.microsoft.com/office/powerpoint/2010/main" val="2255660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4971040" cy="3852006"/>
          </a:xfrm>
        </p:spPr>
        <p:txBody>
          <a:bodyPr/>
          <a:lstStyle/>
          <a:p>
            <a:r>
              <a:rPr lang="en-US" dirty="0" smtClean="0"/>
              <a:t>Staff commitment</a:t>
            </a:r>
          </a:p>
          <a:p>
            <a:r>
              <a:rPr lang="en-US" dirty="0" smtClean="0"/>
              <a:t>Student </a:t>
            </a:r>
            <a:r>
              <a:rPr lang="en-US" dirty="0"/>
              <a:t>intervention planning meetings </a:t>
            </a:r>
            <a:r>
              <a:rPr lang="en-US" dirty="0" smtClean="0"/>
              <a:t>and plans</a:t>
            </a:r>
          </a:p>
          <a:p>
            <a:r>
              <a:rPr lang="en-US" dirty="0" smtClean="0"/>
              <a:t>Progress monitoring data for intensive intervention</a:t>
            </a:r>
          </a:p>
          <a:p>
            <a:r>
              <a:rPr lang="en-US" dirty="0" smtClean="0"/>
              <a:t>Access to intensive intervention for all students with intensive needs (including students with disabilities)</a:t>
            </a:r>
            <a:endParaRPr lang="en-US" dirty="0"/>
          </a:p>
        </p:txBody>
      </p:sp>
      <p:sp>
        <p:nvSpPr>
          <p:cNvPr id="3" name="Title 2"/>
          <p:cNvSpPr>
            <a:spLocks noGrp="1"/>
          </p:cNvSpPr>
          <p:nvPr>
            <p:ph type="title"/>
          </p:nvPr>
        </p:nvSpPr>
        <p:spPr/>
        <p:txBody>
          <a:bodyPr/>
          <a:lstStyle/>
          <a:p>
            <a:r>
              <a:rPr lang="en-US" dirty="0" smtClean="0"/>
              <a:t>Ensuring Critical Features of DBI Implementation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46</a:t>
            </a:fld>
            <a:endParaRPr lang="en-US" dirty="0"/>
          </a:p>
        </p:txBody>
      </p:sp>
      <p:pic>
        <p:nvPicPr>
          <p:cNvPr id="5122" name="Picture 2" descr="A diagram of a checklist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8566" y="2064326"/>
            <a:ext cx="3478108" cy="334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82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709988"/>
            <a:ext cx="8229600" cy="769441"/>
          </a:xfrm>
        </p:spPr>
        <p:txBody>
          <a:bodyPr/>
          <a:lstStyle/>
          <a:p>
            <a:r>
              <a:rPr lang="en-US" dirty="0" smtClean="0"/>
              <a:t>Next Steps</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47</a:t>
            </a:fld>
            <a:endParaRPr lang="en-US" dirty="0">
              <a:solidFill>
                <a:srgbClr val="1F497D">
                  <a:lumMod val="75000"/>
                </a:srgbClr>
              </a:solidFill>
            </a:endParaRPr>
          </a:p>
        </p:txBody>
      </p:sp>
    </p:spTree>
    <p:extLst>
      <p:ext uri="{BB962C8B-B14F-4D97-AF65-F5344CB8AC3E}">
        <p14:creationId xmlns:p14="http://schemas.microsoft.com/office/powerpoint/2010/main" val="2378174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Identify infrastructure strengths and needs.</a:t>
            </a:r>
          </a:p>
          <a:p>
            <a:r>
              <a:rPr lang="en-US" sz="2800" dirty="0" smtClean="0"/>
              <a:t>What areas can you address as a school? What can the district support? What areas require external training or coaching support?</a:t>
            </a:r>
          </a:p>
          <a:p>
            <a:r>
              <a:rPr lang="en-US" sz="2800" dirty="0" smtClean="0"/>
              <a:t>Are you ready for DBI this year?</a:t>
            </a:r>
          </a:p>
          <a:p>
            <a:pPr lvl="1"/>
            <a:r>
              <a:rPr lang="en-US" sz="2000" dirty="0" smtClean="0"/>
              <a:t>If yes, what are your next steps?</a:t>
            </a:r>
          </a:p>
        </p:txBody>
      </p:sp>
      <p:sp>
        <p:nvSpPr>
          <p:cNvPr id="3" name="Title 2"/>
          <p:cNvSpPr>
            <a:spLocks noGrp="1"/>
          </p:cNvSpPr>
          <p:nvPr>
            <p:ph type="title"/>
          </p:nvPr>
        </p:nvSpPr>
        <p:spPr/>
        <p:txBody>
          <a:bodyPr/>
          <a:lstStyle/>
          <a:p>
            <a:r>
              <a:rPr lang="en-US" dirty="0" smtClean="0"/>
              <a:t>Next Steps:</a:t>
            </a:r>
            <a:br>
              <a:rPr lang="en-US" dirty="0" smtClean="0"/>
            </a:br>
            <a:r>
              <a:rPr lang="en-US" dirty="0" smtClean="0"/>
              <a:t>Is Your School Ready for DBI?</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1217265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Handout 2: DBI Planning </a:t>
            </a:r>
            <a:br>
              <a:rPr lang="en-US" sz="4400" dirty="0"/>
            </a:br>
            <a:r>
              <a:rPr lang="en-US" sz="4400" dirty="0"/>
              <a:t>Thinking </a:t>
            </a:r>
            <a:r>
              <a:rPr lang="en-US" sz="4400" dirty="0" smtClean="0"/>
              <a:t>About Readiness</a:t>
            </a:r>
            <a:endParaRPr lang="en-US" sz="4400" b="0" dirty="0"/>
          </a:p>
        </p:txBody>
      </p:sp>
      <p:sp>
        <p:nvSpPr>
          <p:cNvPr id="4" name="Slide Number Placeholder 3"/>
          <p:cNvSpPr>
            <a:spLocks noGrp="1"/>
          </p:cNvSpPr>
          <p:nvPr>
            <p:ph type="sldNum" sz="quarter" idx="10"/>
          </p:nvPr>
        </p:nvSpPr>
        <p:spPr/>
        <p:txBody>
          <a:bodyPr/>
          <a:lstStyle/>
          <a:p>
            <a:fld id="{0E93020D-9FA2-44A0-B317-99C5C904147E}" type="slidenum">
              <a:rPr lang="en-US" smtClean="0"/>
              <a:pPr/>
              <a:t>49</a:t>
            </a:fld>
            <a:endParaRPr lang="en-US" dirty="0"/>
          </a:p>
        </p:txBody>
      </p:sp>
      <p:pic>
        <p:nvPicPr>
          <p:cNvPr id="4098" name="Picture 2" descr="A screenshot of a table for readines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4999" y="1892300"/>
            <a:ext cx="816645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45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526" y="2005013"/>
            <a:ext cx="3972629" cy="3852006"/>
          </a:xfrm>
        </p:spPr>
        <p:txBody>
          <a:bodyPr/>
          <a:lstStyle/>
          <a:p>
            <a:pPr marL="0" indent="0">
              <a:buNone/>
            </a:pPr>
            <a:r>
              <a:rPr lang="en-US" sz="2800" b="1" i="1" dirty="0" smtClean="0"/>
              <a:t>Is</a:t>
            </a:r>
          </a:p>
          <a:p>
            <a:r>
              <a:rPr lang="en-US" dirty="0" smtClean="0"/>
              <a:t>Individualized to meet student needs </a:t>
            </a:r>
          </a:p>
          <a:p>
            <a:r>
              <a:rPr lang="en-US" dirty="0" smtClean="0"/>
              <a:t>More intense than standard instruction, often with substantively different content </a:t>
            </a:r>
            <a:r>
              <a:rPr lang="en-US" i="1" dirty="0" smtClean="0"/>
              <a:t>and</a:t>
            </a:r>
            <a:r>
              <a:rPr lang="en-US" dirty="0" smtClean="0"/>
              <a:t> pedagogy</a:t>
            </a:r>
          </a:p>
          <a:p>
            <a:r>
              <a:rPr lang="en-US" dirty="0" smtClean="0"/>
              <a:t>Composed of more frequent and precise progress monitoring  </a:t>
            </a:r>
            <a:endParaRPr lang="en-US" dirty="0"/>
          </a:p>
        </p:txBody>
      </p:sp>
      <p:sp>
        <p:nvSpPr>
          <p:cNvPr id="5" name="Content Placeholder 4"/>
          <p:cNvSpPr>
            <a:spLocks noGrp="1"/>
          </p:cNvSpPr>
          <p:nvPr>
            <p:ph idx="10"/>
          </p:nvPr>
        </p:nvSpPr>
        <p:spPr>
          <a:xfrm>
            <a:off x="4939596" y="2005013"/>
            <a:ext cx="3972629" cy="3852006"/>
          </a:xfrm>
        </p:spPr>
        <p:txBody>
          <a:bodyPr/>
          <a:lstStyle/>
          <a:p>
            <a:pPr marL="0" indent="0">
              <a:buNone/>
            </a:pPr>
            <a:r>
              <a:rPr lang="en-US" sz="2800" b="1" i="1" dirty="0" smtClean="0"/>
              <a:t>Is Not</a:t>
            </a:r>
          </a:p>
          <a:p>
            <a:r>
              <a:rPr lang="en-US" dirty="0" smtClean="0"/>
              <a:t>A single approach </a:t>
            </a:r>
          </a:p>
          <a:p>
            <a:r>
              <a:rPr lang="en-US" dirty="0" smtClean="0"/>
              <a:t>A manual</a:t>
            </a:r>
          </a:p>
          <a:p>
            <a:r>
              <a:rPr lang="en-US" dirty="0" smtClean="0"/>
              <a:t>A preset program or curriculum</a:t>
            </a:r>
          </a:p>
          <a:p>
            <a:r>
              <a:rPr lang="en-US" dirty="0" smtClean="0"/>
              <a:t>More of the same Tier 1  instruction </a:t>
            </a:r>
          </a:p>
          <a:p>
            <a:r>
              <a:rPr lang="en-US" dirty="0" smtClean="0"/>
              <a:t>More of the same Tier 2  instruction </a:t>
            </a:r>
          </a:p>
          <a:p>
            <a:endParaRPr lang="en-US" dirty="0" smtClean="0"/>
          </a:p>
        </p:txBody>
      </p:sp>
      <p:sp>
        <p:nvSpPr>
          <p:cNvPr id="2" name="Title 1"/>
          <p:cNvSpPr>
            <a:spLocks noGrp="1"/>
          </p:cNvSpPr>
          <p:nvPr>
            <p:ph type="title"/>
          </p:nvPr>
        </p:nvSpPr>
        <p:spPr/>
        <p:txBody>
          <a:bodyPr/>
          <a:lstStyle/>
          <a:p>
            <a:r>
              <a:rPr lang="en-US" dirty="0" smtClean="0"/>
              <a:t>Intensive Intervention</a:t>
            </a:r>
            <a:endParaRPr lang="en-US" dirty="0"/>
          </a:p>
        </p:txBody>
      </p:sp>
      <p:sp>
        <p:nvSpPr>
          <p:cNvPr id="11" name="Slide Number Placeholder 10"/>
          <p:cNvSpPr>
            <a:spLocks noGrp="1"/>
          </p:cNvSpPr>
          <p:nvPr>
            <p:ph type="sldNum" sz="quarter" idx="11"/>
          </p:nvPr>
        </p:nvSpPr>
        <p:spPr/>
        <p:txBody>
          <a:bodyPr/>
          <a:lstStyle/>
          <a:p>
            <a:fld id="{C9050EB5-2D55-4DFB-AE68-E2EAFCAF9C7A}" type="slidenum">
              <a:rPr>
                <a:solidFill>
                  <a:srgbClr val="FFFFFF">
                    <a:lumMod val="75000"/>
                  </a:srgbClr>
                </a:solidFill>
              </a:rPr>
              <a:pPr/>
              <a:t>5</a:t>
            </a:fld>
            <a:endParaRPr dirty="0">
              <a:solidFill>
                <a:srgbClr val="FFFFFF">
                  <a:lumMod val="75000"/>
                </a:srgbClr>
              </a:solidFill>
            </a:endParaRPr>
          </a:p>
        </p:txBody>
      </p:sp>
    </p:spTree>
    <p:extLst>
      <p:ext uri="{BB962C8B-B14F-4D97-AF65-F5344CB8AC3E}">
        <p14:creationId xmlns:p14="http://schemas.microsoft.com/office/powerpoint/2010/main" val="510310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Handout 2: DBI Planning</a:t>
            </a:r>
            <a:br>
              <a:rPr lang="en-US" dirty="0" smtClean="0"/>
            </a:br>
            <a:r>
              <a:rPr lang="en-US" dirty="0" smtClean="0"/>
              <a:t>Thinking About </a:t>
            </a:r>
            <a:r>
              <a:rPr lang="en-US" dirty="0"/>
              <a:t>Goals for Year </a:t>
            </a:r>
            <a:r>
              <a:rPr lang="en-US" dirty="0" smtClean="0"/>
              <a:t>1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50</a:t>
            </a:fld>
            <a:endParaRPr lang="en-US" dirty="0"/>
          </a:p>
        </p:txBody>
      </p:sp>
      <p:pic>
        <p:nvPicPr>
          <p:cNvPr id="9218" name="Picture 2" descr="A diagram with a checklist of next, romorrow, later, and now. The now option is checked o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8349"/>
          <a:stretch/>
        </p:blipFill>
        <p:spPr bwMode="auto">
          <a:xfrm>
            <a:off x="7722081" y="228599"/>
            <a:ext cx="1421919" cy="159985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 screenshot of a table for year 1 action planning"/>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l="20519" t="12241" r="21052" b="18621"/>
          <a:stretch/>
        </p:blipFill>
        <p:spPr bwMode="auto">
          <a:xfrm>
            <a:off x="528515" y="1920603"/>
            <a:ext cx="5987066" cy="398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792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1775" indent="-231775"/>
            <a:r>
              <a:rPr lang="en-US" sz="1600" dirty="0" err="1" smtClean="0"/>
              <a:t>Deno</a:t>
            </a:r>
            <a:r>
              <a:rPr lang="en-US" sz="1600" dirty="0" smtClean="0"/>
              <a:t>, S. L., &amp; Mirkin, P. K. (1977). </a:t>
            </a:r>
            <a:r>
              <a:rPr lang="en-US" sz="1600" i="1" dirty="0" smtClean="0"/>
              <a:t>Data-based program modification: A manual.</a:t>
            </a:r>
            <a:r>
              <a:rPr lang="en-US" sz="1600" dirty="0" smtClean="0"/>
              <a:t> Minneapolis, MN: Leadership Training Institute for Special Education..</a:t>
            </a:r>
          </a:p>
          <a:p>
            <a:pPr marL="231775" indent="-231775"/>
            <a:r>
              <a:rPr lang="en-US" sz="1600" dirty="0" smtClean="0"/>
              <a:t>Fuchs, L. S., Fuchs, D., &amp; Hamlett, C. L. (1989). Effects of instrumental use of curriculum-based measurement to enhance instructional programs. </a:t>
            </a:r>
            <a:r>
              <a:rPr lang="en-US" sz="1600" i="1" dirty="0" smtClean="0"/>
              <a:t>Remedial</a:t>
            </a:r>
            <a:r>
              <a:rPr lang="en-US" sz="1600" dirty="0" smtClean="0"/>
              <a:t> </a:t>
            </a:r>
            <a:r>
              <a:rPr lang="en-US" sz="1600" i="1" dirty="0" smtClean="0"/>
              <a:t>and Special Education, 10</a:t>
            </a:r>
            <a:r>
              <a:rPr lang="en-US" sz="1600" dirty="0" smtClean="0"/>
              <a:t>, 43</a:t>
            </a:r>
            <a:r>
              <a:rPr lang="en-US" sz="1600" dirty="0" smtClean="0">
                <a:latin typeface="Calibri"/>
              </a:rPr>
              <a:t>–</a:t>
            </a:r>
            <a:r>
              <a:rPr lang="en-US" sz="1600" dirty="0" smtClean="0"/>
              <a:t>52.</a:t>
            </a:r>
          </a:p>
          <a:p>
            <a:pPr marL="231775" indent="-231775"/>
            <a:r>
              <a:rPr lang="en-US" sz="1600" dirty="0" smtClean="0"/>
              <a:t>Fuchs, L.S., Fuchs, D., Powell, S. R., Seethaler, P. M., Cirino, P. T., &amp; Fletcher, J. M. (2008). Intensive intervention for students with mathematics disabilities: Seven principles of effective practice. </a:t>
            </a:r>
            <a:r>
              <a:rPr lang="en-US" sz="1600" i="1" dirty="0" smtClean="0"/>
              <a:t>Learning Disability Quarterly, 31, </a:t>
            </a:r>
            <a:r>
              <a:rPr lang="en-US" sz="1600" dirty="0" smtClean="0"/>
              <a:t>79</a:t>
            </a:r>
            <a:r>
              <a:rPr lang="en-US" sz="1600" dirty="0" smtClean="0">
                <a:latin typeface="Arial"/>
                <a:cs typeface="Arial"/>
              </a:rPr>
              <a:t>–</a:t>
            </a:r>
            <a:r>
              <a:rPr lang="en-US" sz="1600" dirty="0" smtClean="0"/>
              <a:t>92. </a:t>
            </a:r>
          </a:p>
          <a:p>
            <a:pPr marL="231775" indent="-231775"/>
            <a:r>
              <a:rPr lang="en-US" sz="1600" dirty="0"/>
              <a:t>Gersten, R., Compton, D., Connor, C. M., </a:t>
            </a:r>
            <a:r>
              <a:rPr lang="en-US" sz="1600" dirty="0" err="1"/>
              <a:t>Dimino</a:t>
            </a:r>
            <a:r>
              <a:rPr lang="en-US" sz="1600" dirty="0"/>
              <a:t>, J., Santoro, L., </a:t>
            </a:r>
            <a:r>
              <a:rPr lang="en-US" sz="1600" dirty="0" err="1"/>
              <a:t>Linan</a:t>
            </a:r>
            <a:r>
              <a:rPr lang="en-US" sz="1600" dirty="0"/>
              <a:t>-Thompson, S., &amp; Tilly, W. D. (2008). </a:t>
            </a:r>
            <a:r>
              <a:rPr lang="en-US" sz="1600" i="1" dirty="0"/>
              <a:t>Assisting students struggling with reading: Response to intervention and multi-tier intervention for reading in the primary grades. A practice guide </a:t>
            </a:r>
            <a:r>
              <a:rPr lang="en-US" sz="1600" dirty="0"/>
              <a:t>(NCEE 2009-4045). Washington, DC: U.S. Department of Education, Institute of Education Sciences, National Center for Education Evaluation and Regional Assistance. Retrieved from </a:t>
            </a:r>
            <a:r>
              <a:rPr lang="en-US" sz="1600" dirty="0">
                <a:hlinkClick r:id="rId3"/>
              </a:rPr>
              <a:t>http://ies.ed.gov/ncee/wwc/PracticeGuide.aspx?sid=3 </a:t>
            </a:r>
            <a:endParaRPr lang="en-US" sz="1600" dirty="0"/>
          </a:p>
          <a:p>
            <a:pPr marL="231775" indent="-231775"/>
            <a:endParaRPr lang="en-US" sz="1600" dirty="0" smtClean="0"/>
          </a:p>
          <a:p>
            <a:pPr marL="231775" indent="-231775"/>
            <a:endParaRPr lang="en-US" dirty="0" smtClean="0"/>
          </a:p>
          <a:p>
            <a:pPr marL="231775" indent="-231775">
              <a:spcBef>
                <a:spcPts val="0"/>
              </a:spcBef>
            </a:pPr>
            <a:r>
              <a:rPr lang="en-US" sz="1400" dirty="0" smtClean="0"/>
              <a:t> </a:t>
            </a:r>
          </a:p>
          <a:p>
            <a:endParaRPr lang="en-US" sz="1000" dirty="0"/>
          </a:p>
        </p:txBody>
      </p:sp>
      <p:sp>
        <p:nvSpPr>
          <p:cNvPr id="3" name="Title 2"/>
          <p:cNvSpPr>
            <a:spLocks noGrp="1"/>
          </p:cNvSpPr>
          <p:nvPr>
            <p:ph type="title"/>
          </p:nvPr>
        </p:nvSpPr>
        <p:spPr/>
        <p:txBody>
          <a:bodyPr/>
          <a:lstStyle/>
          <a:p>
            <a:r>
              <a:rPr lang="en-US" dirty="0" smtClean="0"/>
              <a:t>References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51</a:t>
            </a:fld>
            <a:endParaRPr lang="en-US" dirty="0"/>
          </a:p>
        </p:txBody>
      </p:sp>
    </p:spTree>
    <p:extLst>
      <p:ext uri="{BB962C8B-B14F-4D97-AF65-F5344CB8AC3E}">
        <p14:creationId xmlns:p14="http://schemas.microsoft.com/office/powerpoint/2010/main" val="36221498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1775" indent="-231775">
              <a:buNone/>
            </a:pPr>
            <a:r>
              <a:rPr lang="en-US" sz="1600" dirty="0" smtClean="0"/>
              <a:t>National </a:t>
            </a:r>
            <a:r>
              <a:rPr lang="en-US" sz="1600" dirty="0"/>
              <a:t>Center on Intensive Intervention. (2013). </a:t>
            </a:r>
            <a:r>
              <a:rPr lang="en-US" sz="1600" i="1" dirty="0"/>
              <a:t>Data-based individualization: A framework for intensive intervention.</a:t>
            </a:r>
            <a:r>
              <a:rPr lang="en-US" sz="1600" dirty="0"/>
              <a:t> </a:t>
            </a:r>
            <a:r>
              <a:rPr lang="en-US" sz="1600" dirty="0" smtClean="0"/>
              <a:t>Washington, DC: U.S. Department of Education, Office </a:t>
            </a:r>
            <a:r>
              <a:rPr lang="en-US" sz="1600" dirty="0"/>
              <a:t>of Special </a:t>
            </a:r>
            <a:r>
              <a:rPr lang="en-US" sz="1600" dirty="0" smtClean="0"/>
              <a:t>Education. </a:t>
            </a:r>
            <a:r>
              <a:rPr lang="en-US" sz="1600" dirty="0"/>
              <a:t>Retrieved from </a:t>
            </a:r>
            <a:r>
              <a:rPr lang="en-US" sz="1600" dirty="0">
                <a:hlinkClick r:id="rId3"/>
              </a:rPr>
              <a:t>http://</a:t>
            </a:r>
            <a:r>
              <a:rPr lang="en-US" sz="1600" dirty="0" smtClean="0">
                <a:hlinkClick r:id="rId3"/>
              </a:rPr>
              <a:t>www.intensiveintervention.org/sites/default/files/DBI%20a%20Framework%20for%20Intensive%20Intervention.pdf</a:t>
            </a:r>
            <a:r>
              <a:rPr lang="en-US" sz="1600" dirty="0" smtClean="0"/>
              <a:t> </a:t>
            </a:r>
          </a:p>
          <a:p>
            <a:pPr marL="231775" indent="-231775">
              <a:buNone/>
            </a:pPr>
            <a:r>
              <a:rPr lang="en-US" sz="1600" dirty="0"/>
              <a:t>National Center on Response to Intervention (2011a). </a:t>
            </a:r>
            <a:r>
              <a:rPr lang="en-US" sz="1600" i="1" dirty="0"/>
              <a:t>RTI in middle schools: Frequently asked questions</a:t>
            </a:r>
            <a:r>
              <a:rPr lang="en-US" sz="1600" dirty="0"/>
              <a:t>. Washington, DC: U.S. Department of Education, Office of Special Education Programs, National Center on Response to Intervention. Retrieved from </a:t>
            </a:r>
            <a:r>
              <a:rPr lang="en-US" sz="1600" dirty="0">
                <a:hlinkClick r:id="rId4"/>
              </a:rPr>
              <a:t>http://www.rti4success.org/sites/default/files/0572%20MS%20RTI%20FAQs%20d5%5B1%5D.pdf</a:t>
            </a:r>
            <a:r>
              <a:rPr lang="en-US" sz="1600" dirty="0"/>
              <a:t> </a:t>
            </a:r>
          </a:p>
          <a:p>
            <a:pPr marL="231775" indent="-231775">
              <a:buNone/>
            </a:pPr>
            <a:r>
              <a:rPr lang="en-US" sz="1600" dirty="0"/>
              <a:t>National Center on Response to Intervention. (2011b). </a:t>
            </a:r>
            <a:r>
              <a:rPr lang="en-US" sz="1600" i="1" dirty="0"/>
              <a:t>RTI scheduling processes for middle schools</a:t>
            </a:r>
            <a:r>
              <a:rPr lang="en-US" sz="1600" dirty="0"/>
              <a:t>. Washington, DC: U.S. Department of Education, Office of Special Education Programs, National Center on Response to Intervention. Retrieved from </a:t>
            </a:r>
            <a:r>
              <a:rPr lang="en-US" sz="1600" dirty="0">
                <a:hlinkClick r:id="rId5"/>
              </a:rPr>
              <a:t>http://www.rti4success.org/sites/default/files/0681MS_RTI_Rescheduling_Brief_d2.pdf</a:t>
            </a:r>
            <a:r>
              <a:rPr lang="en-US" sz="1600" dirty="0"/>
              <a:t>  </a:t>
            </a:r>
          </a:p>
          <a:p>
            <a:pPr marL="0" indent="0">
              <a:buNone/>
            </a:pPr>
            <a:endParaRPr lang="en-US" sz="1400" dirty="0"/>
          </a:p>
          <a:p>
            <a:endParaRPr lang="en-US" dirty="0"/>
          </a:p>
          <a:p>
            <a:endParaRPr lang="en-US" dirty="0"/>
          </a:p>
        </p:txBody>
      </p:sp>
      <p:sp>
        <p:nvSpPr>
          <p:cNvPr id="3" name="Title 2"/>
          <p:cNvSpPr>
            <a:spLocks noGrp="1"/>
          </p:cNvSpPr>
          <p:nvPr>
            <p:ph type="title"/>
          </p:nvPr>
        </p:nvSpPr>
        <p:spPr/>
        <p:txBody>
          <a:bodyPr/>
          <a:lstStyle/>
          <a:p>
            <a:r>
              <a:rPr lang="en-US" dirty="0" smtClean="0"/>
              <a:t>References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52</a:t>
            </a:fld>
            <a:endParaRPr lang="en-US" dirty="0"/>
          </a:p>
        </p:txBody>
      </p:sp>
    </p:spTree>
    <p:extLst>
      <p:ext uri="{BB962C8B-B14F-4D97-AF65-F5344CB8AC3E}">
        <p14:creationId xmlns:p14="http://schemas.microsoft.com/office/powerpoint/2010/main" val="1135564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1775" indent="-231775">
              <a:buNone/>
            </a:pPr>
            <a:r>
              <a:rPr lang="en-US" sz="1600" dirty="0" smtClean="0"/>
              <a:t>Sanford</a:t>
            </a:r>
            <a:r>
              <a:rPr lang="en-US" sz="1600" dirty="0"/>
              <a:t>, C., Newman, L., Wagner, M., Cameto, R., Knokey, A.-M., </a:t>
            </a:r>
            <a:r>
              <a:rPr lang="en-US" sz="1600" dirty="0" smtClean="0"/>
              <a:t>&amp; </a:t>
            </a:r>
            <a:r>
              <a:rPr lang="en-US" sz="1600" dirty="0"/>
              <a:t>Shaver, D. (2011). </a:t>
            </a:r>
            <a:r>
              <a:rPr lang="en-US" sz="1600" i="1" dirty="0"/>
              <a:t>The </a:t>
            </a:r>
            <a:r>
              <a:rPr lang="en-US" sz="1600" i="1" dirty="0" smtClean="0"/>
              <a:t>post-high school outcomes </a:t>
            </a:r>
            <a:r>
              <a:rPr lang="en-US" sz="1600" i="1" dirty="0"/>
              <a:t>of </a:t>
            </a:r>
            <a:r>
              <a:rPr lang="en-US" sz="1600" i="1" dirty="0" smtClean="0"/>
              <a:t>young adults </a:t>
            </a:r>
            <a:r>
              <a:rPr lang="en-US" sz="1600" i="1" dirty="0"/>
              <a:t>with </a:t>
            </a:r>
            <a:r>
              <a:rPr lang="en-US" sz="1600" i="1" dirty="0" smtClean="0"/>
              <a:t>disabilities </a:t>
            </a:r>
            <a:r>
              <a:rPr lang="en-US" sz="1600" i="1" dirty="0"/>
              <a:t>up to 6 </a:t>
            </a:r>
            <a:r>
              <a:rPr lang="en-US" sz="1600" i="1" dirty="0" smtClean="0"/>
              <a:t>years after high school</a:t>
            </a:r>
            <a:r>
              <a:rPr lang="en-US" sz="1600" i="1" dirty="0"/>
              <a:t>. Key </a:t>
            </a:r>
            <a:r>
              <a:rPr lang="en-US" sz="1600" i="1" dirty="0" smtClean="0"/>
              <a:t>findings </a:t>
            </a:r>
            <a:r>
              <a:rPr lang="en-US" sz="1600" i="1" dirty="0"/>
              <a:t>from the National Longitudinal Transition Study-2 (NLTS2) </a:t>
            </a:r>
            <a:r>
              <a:rPr lang="en-US" sz="1600" dirty="0"/>
              <a:t>(NCSER 2011-3004). Menlo Park, CA: SRI International. Retrieved from </a:t>
            </a:r>
            <a:r>
              <a:rPr lang="en-US" sz="1600" dirty="0">
                <a:hlinkClick r:id="rId3"/>
              </a:rPr>
              <a:t>http://</a:t>
            </a:r>
            <a:r>
              <a:rPr lang="en-US" sz="1600" dirty="0" smtClean="0">
                <a:hlinkClick r:id="rId3"/>
              </a:rPr>
              <a:t>www.ies.ed.gov/ncser/pubs/20113004/pdf/20113004.pdf</a:t>
            </a:r>
            <a:endParaRPr lang="en-US" sz="1600" dirty="0" smtClean="0"/>
          </a:p>
          <a:p>
            <a:pPr marL="231775" indent="-231775">
              <a:buNone/>
            </a:pPr>
            <a:r>
              <a:rPr lang="en-US" sz="1600" dirty="0" err="1"/>
              <a:t>Stetser</a:t>
            </a:r>
            <a:r>
              <a:rPr lang="en-US" sz="1600" dirty="0"/>
              <a:t>, M., </a:t>
            </a:r>
            <a:r>
              <a:rPr lang="en-US" sz="1600" dirty="0" smtClean="0"/>
              <a:t>&amp; Stillwell</a:t>
            </a:r>
            <a:r>
              <a:rPr lang="en-US" sz="1600" dirty="0"/>
              <a:t>, R. (2014). </a:t>
            </a:r>
            <a:r>
              <a:rPr lang="en-US" sz="1600" i="1" dirty="0"/>
              <a:t>Public </a:t>
            </a:r>
            <a:r>
              <a:rPr lang="en-US" sz="1600" i="1" dirty="0" smtClean="0"/>
              <a:t>high school four-year on-time graduation rates </a:t>
            </a:r>
            <a:r>
              <a:rPr lang="en-US" sz="1600" i="1" dirty="0"/>
              <a:t>and </a:t>
            </a:r>
            <a:r>
              <a:rPr lang="en-US" sz="1600" i="1" dirty="0" smtClean="0"/>
              <a:t>event dropout rates</a:t>
            </a:r>
            <a:r>
              <a:rPr lang="en-US" sz="1600" i="1" dirty="0"/>
              <a:t>: </a:t>
            </a:r>
            <a:r>
              <a:rPr lang="en-US" sz="1600" i="1" dirty="0" smtClean="0"/>
              <a:t>School years </a:t>
            </a:r>
            <a:r>
              <a:rPr lang="en-US" sz="1600" i="1" dirty="0"/>
              <a:t>2010–11 and 2011–12. </a:t>
            </a:r>
            <a:r>
              <a:rPr lang="en-US" sz="1600" dirty="0"/>
              <a:t>First Look (NCES 2014-391). U.S. Department of Education. Washington, DC: </a:t>
            </a:r>
            <a:r>
              <a:rPr lang="en-US" sz="1600" dirty="0" smtClean="0"/>
              <a:t>National </a:t>
            </a:r>
            <a:r>
              <a:rPr lang="en-US" sz="1600" dirty="0"/>
              <a:t>Center for Education Statistics. Retrieved </a:t>
            </a:r>
            <a:r>
              <a:rPr lang="en-US" sz="1600" dirty="0" smtClean="0"/>
              <a:t>from </a:t>
            </a:r>
            <a:r>
              <a:rPr lang="en-US" sz="1600" dirty="0">
                <a:hlinkClick r:id="rId4"/>
              </a:rPr>
              <a:t>http://</a:t>
            </a:r>
            <a:r>
              <a:rPr lang="en-US" sz="1600" dirty="0" smtClean="0">
                <a:hlinkClick r:id="rId4"/>
              </a:rPr>
              <a:t>nces.ed.gov/pubsearch</a:t>
            </a:r>
            <a:endParaRPr lang="en-US" sz="1600" dirty="0" smtClean="0"/>
          </a:p>
          <a:p>
            <a:pPr marL="231775" indent="-231775">
              <a:buNone/>
            </a:pPr>
            <a:r>
              <a:rPr lang="en-US" sz="1400" dirty="0" smtClean="0"/>
              <a:t>. </a:t>
            </a:r>
          </a:p>
          <a:p>
            <a:pPr marL="231775" indent="-231775">
              <a:buNone/>
            </a:pPr>
            <a:endParaRPr lang="en-US" sz="1400" dirty="0"/>
          </a:p>
          <a:p>
            <a:pPr marL="0" indent="0">
              <a:buNone/>
            </a:pPr>
            <a:endParaRPr lang="en-US" sz="1400" dirty="0"/>
          </a:p>
          <a:p>
            <a:endParaRPr lang="en-US" dirty="0"/>
          </a:p>
          <a:p>
            <a:endParaRPr lang="en-US" dirty="0"/>
          </a:p>
        </p:txBody>
      </p:sp>
      <p:sp>
        <p:nvSpPr>
          <p:cNvPr id="3" name="Title 2"/>
          <p:cNvSpPr>
            <a:spLocks noGrp="1"/>
          </p:cNvSpPr>
          <p:nvPr>
            <p:ph type="title"/>
          </p:nvPr>
        </p:nvSpPr>
        <p:spPr/>
        <p:txBody>
          <a:bodyPr/>
          <a:lstStyle/>
          <a:p>
            <a:r>
              <a:rPr lang="en-US" dirty="0" smtClean="0"/>
              <a:t>References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53</a:t>
            </a:fld>
            <a:endParaRPr lang="en-US" dirty="0"/>
          </a:p>
        </p:txBody>
      </p:sp>
    </p:spTree>
    <p:extLst>
      <p:ext uri="{BB962C8B-B14F-4D97-AF65-F5344CB8AC3E}">
        <p14:creationId xmlns:p14="http://schemas.microsoft.com/office/powerpoint/2010/main" val="21263953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938555"/>
            <a:ext cx="8224837" cy="86849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5300" dirty="0" smtClean="0"/>
              <a:t>NCII Disclaimer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presentation was </a:t>
            </a:r>
            <a:r>
              <a:rPr lang="en-US" dirty="0"/>
              <a:t>produced under the U.S. Department of Education, Office of Special Education Programs, Award No. H326Q110005. Celia Rosenquist serves as the project officer. The views expressed herein do not necessarily represent the positions or polices of the U.S. Department of Education. No official endorsement by the U.S. Department of Education of any product, commodity, </a:t>
            </a:r>
            <a:r>
              <a:rPr lang="en-US" dirty="0" smtClean="0"/>
              <a:t>service, </a:t>
            </a:r>
            <a:r>
              <a:rPr lang="en-US" dirty="0"/>
              <a:t>or enterprise mentioned in this website is intended or should be inferred.</a:t>
            </a:r>
          </a:p>
        </p:txBody>
      </p:sp>
      <p:sp>
        <p:nvSpPr>
          <p:cNvPr id="6" name="Slide Number Placeholder 5"/>
          <p:cNvSpPr>
            <a:spLocks noGrp="1"/>
          </p:cNvSpPr>
          <p:nvPr>
            <p:ph type="sldNum" sz="quarter" idx="12"/>
          </p:nvPr>
        </p:nvSpPr>
        <p:spPr/>
        <p:txBody>
          <a:bodyPr/>
          <a:lstStyle/>
          <a:p>
            <a:fld id="{0E93020D-9FA2-44A0-B317-99C5C904147E}" type="slidenum">
              <a:rPr lang="en-US" smtClean="0"/>
              <a:pPr/>
              <a:t>54</a:t>
            </a:fld>
            <a:endParaRPr lang="en-US" dirty="0"/>
          </a:p>
        </p:txBody>
      </p:sp>
    </p:spTree>
    <p:extLst>
      <p:ext uri="{BB962C8B-B14F-4D97-AF65-F5344CB8AC3E}">
        <p14:creationId xmlns:p14="http://schemas.microsoft.com/office/powerpoint/2010/main" val="20952475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a:xfrm>
            <a:off x="398061" y="416423"/>
            <a:ext cx="8228413" cy="769441"/>
          </a:xfrm>
        </p:spPr>
        <p:txBody>
          <a:bodyPr/>
          <a:lstStyle/>
          <a:p>
            <a:r>
              <a:rPr lang="en-US" dirty="0" smtClean="0"/>
              <a:t>Contact</a:t>
            </a:r>
            <a:endParaRPr lang="en-US" dirty="0"/>
          </a:p>
        </p:txBody>
      </p:sp>
      <p:sp>
        <p:nvSpPr>
          <p:cNvPr id="2" name="Text Placeholder 1"/>
          <p:cNvSpPr>
            <a:spLocks noGrp="1"/>
          </p:cNvSpPr>
          <p:nvPr>
            <p:ph type="body" sz="quarter" idx="12"/>
          </p:nvPr>
        </p:nvSpPr>
        <p:spPr>
          <a:xfrm>
            <a:off x="877888" y="1357848"/>
            <a:ext cx="8224837" cy="3914918"/>
          </a:xfrm>
        </p:spPr>
        <p:txBody>
          <a:bodyPr/>
          <a:lstStyle/>
          <a:p>
            <a:pPr lvl="0"/>
            <a:r>
              <a:rPr lang="en-US" sz="2400" dirty="0" smtClean="0">
                <a:solidFill>
                  <a:schemeClr val="bg1"/>
                </a:solidFill>
              </a:rPr>
              <a:t>Presenter Name</a:t>
            </a:r>
          </a:p>
          <a:p>
            <a:pPr lvl="0"/>
            <a:r>
              <a:rPr lang="en-US" sz="2400" dirty="0" smtClean="0">
                <a:solidFill>
                  <a:schemeClr val="bg1"/>
                </a:solidFill>
              </a:rPr>
              <a:t>XXX-XXX-XXXX</a:t>
            </a:r>
          </a:p>
          <a:p>
            <a:pPr lvl="0"/>
            <a:r>
              <a:rPr lang="en-US" sz="2400" dirty="0" smtClean="0">
                <a:solidFill>
                  <a:schemeClr val="bg1"/>
                </a:solidFill>
              </a:rPr>
              <a:t>xxxxxxxxxxx@air.org</a:t>
            </a:r>
          </a:p>
          <a:p>
            <a:pPr lvl="0"/>
            <a:endParaRPr lang="en-US" sz="2400" dirty="0" smtClean="0">
              <a:solidFill>
                <a:schemeClr val="bg1"/>
              </a:solidFill>
            </a:endParaRPr>
          </a:p>
          <a:p>
            <a:pPr lvl="0"/>
            <a:r>
              <a:rPr lang="en-US" sz="2400" dirty="0" smtClean="0">
                <a:solidFill>
                  <a:schemeClr val="bg1"/>
                </a:solidFill>
              </a:rPr>
              <a:t>1000 Thomas Jefferson Street NW</a:t>
            </a:r>
          </a:p>
          <a:p>
            <a:pPr lvl="0"/>
            <a:r>
              <a:rPr lang="en-US" sz="2400" dirty="0" smtClean="0">
                <a:solidFill>
                  <a:schemeClr val="bg1"/>
                </a:solidFill>
              </a:rPr>
              <a:t>Washington, DC 20007-3835</a:t>
            </a:r>
          </a:p>
          <a:p>
            <a:pPr lvl="0"/>
            <a:r>
              <a:rPr lang="en-US" sz="2400" dirty="0" smtClean="0">
                <a:solidFill>
                  <a:schemeClr val="bg1"/>
                </a:solidFill>
              </a:rPr>
              <a:t>866-577-5787</a:t>
            </a:r>
          </a:p>
          <a:p>
            <a:pPr lvl="0"/>
            <a:r>
              <a:rPr lang="en-US" sz="2400" dirty="0" smtClean="0">
                <a:solidFill>
                  <a:schemeClr val="bg1"/>
                </a:solidFill>
              </a:rPr>
              <a:t>www.intensiveintervention.org</a:t>
            </a:r>
          </a:p>
          <a:p>
            <a:pPr lvl="0"/>
            <a:r>
              <a:rPr lang="en-US" sz="2400" dirty="0" smtClean="0">
                <a:solidFill>
                  <a:schemeClr val="bg1"/>
                </a:solidFill>
              </a:rPr>
              <a:t>ncii@air.org</a:t>
            </a:r>
          </a:p>
        </p:txBody>
      </p:sp>
      <p:sp>
        <p:nvSpPr>
          <p:cNvPr id="4" name="Slide Number Placeholder 3"/>
          <p:cNvSpPr>
            <a:spLocks noGrp="1"/>
          </p:cNvSpPr>
          <p:nvPr>
            <p:ph type="sldNum" sz="quarter" idx="4294967295"/>
          </p:nvPr>
        </p:nvSpPr>
        <p:spPr>
          <a:xfrm>
            <a:off x="9002713" y="6110288"/>
            <a:ext cx="141287" cy="153987"/>
          </a:xfrm>
          <a:prstGeom prst="rect">
            <a:avLst/>
          </a:prstGeom>
        </p:spPr>
        <p:txBody>
          <a:bodyPr/>
          <a:lstStyle/>
          <a:p>
            <a:pPr algn="r"/>
            <a:fld id="{F3477EC8-074D-41C4-94AE-E9EA7CEEA348}" type="slidenum">
              <a:rPr lang="en-US" smtClean="0"/>
              <a:pPr algn="r"/>
              <a:t>55</a:t>
            </a:fld>
            <a:endParaRPr lang="en-US" dirty="0"/>
          </a:p>
        </p:txBody>
      </p:sp>
    </p:spTree>
    <p:extLst>
      <p:ext uri="{BB962C8B-B14F-4D97-AF65-F5344CB8AC3E}">
        <p14:creationId xmlns:p14="http://schemas.microsoft.com/office/powerpoint/2010/main" val="829114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a:xfrm>
            <a:off x="1581150" y="2055813"/>
            <a:ext cx="7229476" cy="3732737"/>
          </a:xfrm>
        </p:spPr>
        <p:txBody>
          <a:bodyPr/>
          <a:lstStyle/>
          <a:p>
            <a:pPr eaLnBrk="1" hangingPunct="1"/>
            <a:r>
              <a:rPr lang="en-US" sz="3600" b="1" dirty="0" smtClean="0">
                <a:solidFill>
                  <a:srgbClr val="3B5978"/>
                </a:solidFill>
                <a:ea typeface="Franklin Gothic Book"/>
                <a:cs typeface="Franklin Gothic Book"/>
              </a:rPr>
              <a:t>Low academic achievement</a:t>
            </a:r>
          </a:p>
          <a:p>
            <a:pPr eaLnBrk="1" hangingPunct="1"/>
            <a:endParaRPr lang="en-US" sz="3600" b="1" dirty="0">
              <a:solidFill>
                <a:srgbClr val="3B5978"/>
              </a:solidFill>
              <a:ea typeface="Franklin Gothic Book"/>
              <a:cs typeface="Franklin Gothic Book"/>
            </a:endParaRPr>
          </a:p>
          <a:p>
            <a:pPr eaLnBrk="1" hangingPunct="1"/>
            <a:r>
              <a:rPr lang="en-US" sz="3600" b="1" dirty="0" smtClean="0">
                <a:solidFill>
                  <a:srgbClr val="3B5978"/>
                </a:solidFill>
                <a:ea typeface="Franklin Gothic Book"/>
                <a:cs typeface="Franklin Gothic Book"/>
              </a:rPr>
              <a:t>Graduation rates</a:t>
            </a:r>
            <a:endParaRPr lang="en-US" sz="3600" dirty="0" smtClean="0">
              <a:solidFill>
                <a:srgbClr val="3B5978"/>
              </a:solidFill>
              <a:ea typeface="Franklin Gothic Book"/>
              <a:cs typeface="Franklin Gothic Book"/>
            </a:endParaRPr>
          </a:p>
          <a:p>
            <a:pPr eaLnBrk="1" hangingPunct="1"/>
            <a:endParaRPr lang="en-US" sz="3600" b="1" dirty="0">
              <a:solidFill>
                <a:srgbClr val="3B5978"/>
              </a:solidFill>
              <a:ea typeface="Franklin Gothic Book"/>
              <a:cs typeface="Franklin Gothic Book"/>
            </a:endParaRPr>
          </a:p>
          <a:p>
            <a:pPr eaLnBrk="1" hangingPunct="1"/>
            <a:r>
              <a:rPr lang="en-US" sz="3600" b="1" dirty="0" smtClean="0">
                <a:solidFill>
                  <a:srgbClr val="3B5978"/>
                </a:solidFill>
                <a:ea typeface="Franklin Gothic Book"/>
                <a:cs typeface="Franklin Gothic Book"/>
              </a:rPr>
              <a:t>Arrest rates</a:t>
            </a:r>
          </a:p>
        </p:txBody>
      </p:sp>
      <p:sp>
        <p:nvSpPr>
          <p:cNvPr id="86017" name="Title 2"/>
          <p:cNvSpPr>
            <a:spLocks noGrp="1"/>
          </p:cNvSpPr>
          <p:nvPr>
            <p:ph type="title"/>
          </p:nvPr>
        </p:nvSpPr>
        <p:spPr/>
        <p:txBody>
          <a:bodyPr/>
          <a:lstStyle/>
          <a:p>
            <a:pPr eaLnBrk="1" hangingPunct="1"/>
            <a:r>
              <a:rPr sz="4400" dirty="0" smtClean="0">
                <a:ea typeface="ＭＳ Ｐゴシック"/>
              </a:rPr>
              <a:t>Why Do We Need </a:t>
            </a:r>
            <a:br>
              <a:rPr sz="4400" dirty="0" smtClean="0">
                <a:ea typeface="ＭＳ Ｐゴシック"/>
              </a:rPr>
            </a:br>
            <a:r>
              <a:rPr sz="4400" dirty="0" smtClean="0">
                <a:ea typeface="ＭＳ Ｐゴシック"/>
              </a:rPr>
              <a:t>Intensive </a:t>
            </a:r>
            <a:r>
              <a:rPr sz="4400" dirty="0">
                <a:ea typeface="ＭＳ Ｐゴシック"/>
              </a:rPr>
              <a:t>I</a:t>
            </a:r>
            <a:r>
              <a:rPr sz="4400" dirty="0" smtClean="0">
                <a:ea typeface="ＭＳ Ｐゴシック"/>
              </a:rPr>
              <a:t>ntervention? </a:t>
            </a:r>
          </a:p>
        </p:txBody>
      </p:sp>
      <p:sp>
        <p:nvSpPr>
          <p:cNvPr id="4" name="Slide Number Placeholder 3"/>
          <p:cNvSpPr>
            <a:spLocks noGrp="1"/>
          </p:cNvSpPr>
          <p:nvPr>
            <p:ph type="sldNum" sz="quarter" idx="10"/>
          </p:nvPr>
        </p:nvSpPr>
        <p:spPr>
          <a:xfrm>
            <a:off x="8678863" y="6494463"/>
            <a:ext cx="157162" cy="153987"/>
          </a:xfrm>
        </p:spPr>
        <p:txBody>
          <a:bodyPr/>
          <a:lstStyle/>
          <a:p>
            <a:pPr>
              <a:defRPr/>
            </a:pPr>
            <a:fld id="{7296A9A6-CD76-4299-998C-FF2BC2F4EC78}" type="slidenum">
              <a:rPr>
                <a:solidFill>
                  <a:srgbClr val="FFFFFF">
                    <a:lumMod val="75000"/>
                  </a:srgbClr>
                </a:solidFill>
              </a:rPr>
              <a:pPr>
                <a:defRPr/>
              </a:pPr>
              <a:t>6</a:t>
            </a:fld>
            <a:endParaRPr dirty="0">
              <a:solidFill>
                <a:srgbClr val="FFFFFF">
                  <a:lumMod val="75000"/>
                </a:srgbClr>
              </a:solidFill>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HoAiQMBIgACEQEDEQH/xAAcAAABBQEBAQAAAAAAAAAAAAAAAwQFBgcIAgH/xABFEAABAgMEBQcKBQIEBwAAAAABAgMABBEFEiExBkFhcYEHEyJRkaGyFCM2QlJyc4KxwTI1YpLRU/AVM0OiJDRVY5TC4f/EABoBAAMBAQEBAAAAAAAAAAAAAAABAgQDBQb/xAAlEQACAQMDBAMBAQAAAAAAAAAAAQIDBBESITEFM0FxQlGBIhP/2gAMAwEAAhEDEQA/ANwjm20PzCa+O54jHSUc22h+YTXx3PEYmR6fTeZfg3ggghHrBBBBAAQQQQAEESthaO2nbzt2z5e82DRTyzdbTx69gxjSbD5MrNlbrlquqnndaB0GxwGJ7eENIz1rqnS2b3MkZacfdDUu2t10+o2kqV2CJyU0M0jm6Fuyn0JOt2jfcogxuclIykg0GpKWZl2xklpASO6HGEGkwT6lL4xMURybaSKzalEe8/8AwDFUmWVys29KvUS+wsocRXIg0jpPnWi5zYcQXM7t4V7IxPlfsj/CtLGLWaRSXtNFx0jU6kAd4u9hgaKoX05TxMqkEEEI9U2rko9D2vju+KLhFP5KPQ9r47vii4Ra4Pm7nvS9sI5ttD8wmvjueIx0lHNtofmE38dzxGJkbum8y/BvBBEnZWj9r2xQ2dIPOo/qEXUfuOEI9SUlFZZGQRoMhyV2g6AqftCXl+tLaS4e3AfWJqX5KbJTi/Pzzh6klCR4Se+HhmaV7Rj5Mki8aJaFCauTltJUlrAolslK2q6hszi1vaA2PZbflsmh9x5npAPOXhTWaUzh1LzCW277iglIzJioxMdxf6lppk7JNtS7KGWG0NtoFEoQKADYIVcnm0LLLYU88M22hUj3jkniREW0tx9BW6sy0sBUit1ah1k+qN2O0ZQ8lnFqbDdmsIaaGTriSE8E4FW/Ab4Z5osROupJcdblUaw30lD5jgOw74bEWcvMuz510vPJr1YdEd0enESiHLky45OzAx5si+R8gwG8jjDgLnXBRplqXTq51V5X7U4f7oQHhgqbFJazOZRtKE9wrELyk2EdINEZ2XaRWaZHlEvTO+jGg3iqeMTD1GjWctUtE+qC22O8E98OZR5lxq6w6p1KcLxqa8dcAJ4OZ5J4PyyHNZFDvhaJHTCyDo9ppaEklN2VmT5TLe6rMcDeG4CI6IPo7ep/pTUjauSj0Pa+O74ouEU/ko9D2vju+KLhFrg8G570vbCMAkbBtC3bYm25BmqEzC77y8EI6RzP2GMbfPWm3Lr5lshTuv8ATvhlZ6GmGw2y2lCK1upFBU5w9OS6Fw6OrC3ZE6Ocn9kWYEPTiRPzIxvOp6CTsRl21i5JSEJASAEjIDVEf5YEr5plCnnhmhPq+8TgPr1AwOpVzfOWjOBpv+m0u4N178RO6leqFg5TqSm8yY6fnJdhV115AWckVqo7hmYT8uKhViTmXR13AjxkGEWFhAIs6Qug/wCosc0k7/WPZCikTagS9NNsp/7beI4qr9ICB0gl5nzrZReBBQog/SKiW1Sc25Lq9RVBtGo9lIscrMS4d5sWj5S4rAJKkGlNiQIj9JJe6tmbSP0L+x+sVF7gNUFACXp1YVj5tkCorsGalfTVSJFJdebLk275KwMShKwFfMvVw7TEQwtLbgcQ0px9Yup6qb/VH94w/QW0LQ7OK598nzTSRUD3U/8AscusCG0A+YcVzYbs2VShr+o4m4k7QnM91euPj6WWyBaE84tZyaSbldyU9I8ax9PPuILk2+JVgDFKFUNP1L1fLTfHyXW2gFNmSZUDm6voJJ6yo9JW+h3xIH1gpb/5GzClJyWpKWge3pdohy0ZtSwXkMJR1IWVHtoIRcRMBJXMzyZdA/pJSkDeVV+0NwbPUahyamK60qdcSezowgKby22MZqwpe2pdFX7NdBWQMS0ogHsN07qxliFhaErSahQqI6RmGGbTs56XmGlcxMNqbWhwUJSRQ4RzYqTesm0Z6x5qvPSTym6n1k6lcRQ8YlnpdPq4bg/JtvJR6HtfHd8UXCKfyUeh7Xx3fFFwilwYrnvS9sy6x7enLRt22JK1WmWZ6TmbhS0khJRkk4k9VeIiztl1whIXzbVOkpJopWwHVvz3ZxU+UeWNgaaWVpG2CJWeHkk4RkFeqo8PBFibLa2/PV5tPSUnGh3jXui4vKOb+yZlHStAas9CG2R/rKTgfdHrHblvhdsy7Lx5tDk5OJwUrBSk71Hop3Cm6GLSlvoK3lmXlgMU3rqiOtR9UbBjt1Q+llurbS3Z7KGGBk4tNB8qPuacYTELLRMqSVzUyiWbGYZpgNq1D6AQ3SLPUoFmVcnVjELKS52LWadhj0oSbbxCw7PTaMaEXyk+FHdDis87qZlk7auK+wB7YkADk6QA1KMtp6nHqHsSCO+FJxjyuUcYXSq00r1GGbplUqKJq0nXHPYS7dI4IoYdyTrJTcYD90Y3nUr+q84AKqwpxIUgUS4MOkKgHdD6UWllam5ZJemVU5xxZy6rx1bABwEebbY8mtHnUiiHhe+bX/MeJcuf5UsA0nNTlBmfZGs7T3x05AkgGW1oVNqM1M5obSmtNqU5D3j2w6Im3gVOuplGs6IopdNqjgOAO+GUq4lF5qQbDi6+ceWo3a/qVmo7BuwhZxEuhafLlqm3zihq7UbwgYDecuuIYA2ZG/flpZyccH+pS/TctZp2GHNZ9eSJdkarylOHsFPrADOv0upblUfq6a+wYDtMff8AD0K/z35h467zhSD8qaDuhAKMB1skPvoWTkEou07zGRctVj+RWzIaQMoo1MjyaZIHrgVST8oP7RGusyMowq8zLMtq60tgGIrTaw06RaMT1m0HOuN3mSdTicU94puJhMunNwmpIiuSj0Pa+O74ouMULkWmkv6GJaUaPy8w4282c0GtQDwIi+w0Os9VRsgNO7CGkWis/ZwSC8pu+xXU4nFPacNxMUnQO1zadhsOO159nzLoVgbyeveKHjGqxgGis9/h2mc/JqV5medWpFTksKUe8V7oaeGEYuUG/o1VsoSoOzar9FeaaAqK6qD1lbdWzOJEX3Wy7OueTy4xKAumH6lfYdpiIZcCKOoavukXU6u/UIkGihpxtyaUX5nNttIrT3E6vePaMopnMfsrcU2GrPl0MMjJbibo3hAoTxpxjw8iVQ5cnplyZdIrzOJqPhpzG8GPSg4tpTk/MJl2Bmhtd2nvL+wpxj6wspbuWbJBDda31jm0nbSlT2CvXEge2lvpRck7PSygZB1YbHAJB76QqhE6VpU49LpRWpQlsk/uvfaEH0ltF+0LR5tJwoijSTxxPfCNyz1/hkXps+040pdfmc/mEArbkt5RIKUkdNrpppsz7orzSkrao46UNjFdDSo2nUItsupS2+kwpkDAIVdy4EiKrMseRz7rFOhWqa+ycv72RUWA/lVuPpSiX/4eWTQAhNFKH6R6o2ns1xLSbLUugpaQBeNVHMqPWTmTtMRTLyUIK1qCUgVJJwiPtDSlLXmpIFSzkq7UncPuYeMgWt+YZl0X33Etp61GkQ05pPJsYNBTh1Em6D2490U+Ymn5hy/NPKvqySk3lnjq4R5qllCnTzbDY/E44anif/sNQ+wLA7pRNrrzLKED3SfrSEDbtpqx58JGxI/iKbOaXWHKVCp5Uwr2WAVDtFB3xFPcockmvk9mvL2uKSn6VgzFDUZMseiU8qweUmZlHVASlvJLqKCgD4xPb0v3JjWa7D2Rzuu0rZ0xelU2HYLwmpOYS61MNPXktkalEpAAyOeqNn8v0n/6FLf+WIjbwOUSxRzJb3ONTz01LkB+XmlONnaF1/jsjpuObLRAVPzYIqC84P8AcYmRusIa1OLNTsG0UWjZzE2wqiXmwoVxunWOBiZk1hpSm5ZHPTCv8xxZwHvH6JHcMYzHkytAtGbsh1WLS+dZr7JzA40PzRpTKnTRtmjaTipYzG4de098dOUYZxcZNMkkFll1CniqanKVQkCpTtSnJI2ntMPEszcxi+8GEf02cVcVn7AbzCEi22ygpbFKmqicSo9ZOuHMxPS8mi9MOhFchrO4RLJFGJKWl1FbTSQ4c1nFR3qOJhekVmc0nUQfJGkpT7bp+0QkxbczMk1mHnK+q1+Huwh6WBf1utt/jWlO80iuaUzMmiXTOCZaJZwWErBNDs3/AFirlx5R6Mt+9YH8wlMtTMyw4ytDQS4kpNFmorFKIEdO289aLpbaIQ0jOuSdp6zHxp9tlhb63QwwBVcw6cVbqxWZiaRZKVJnE05pRSiXBxWRrMVm0rTnbZmAXiVAHoNI/Cjh9zBKWCoQcuC02rp0lm+zYbAxzmXhUk7E695PCKfaFoTdpOhyfmXH1DK+ahO4ZDhC7NluKxeUEDqGJiQYlWWMUIFfaOJjk5NnoUrKT52IhiRfeoQm6k61YRIMWay3i5Vw7coewRJup2sIb8m0ck6QNDmQMAH3aAe9FxpFQ5KPQ9r47vii4RaPEuNqsvYRzbaH5hNfHX4jHSUc22h+YTXx3PEYmRu6bzIay84bItiStNNbiFhD1PYOfd9BG1SLyVJSsKBSRW9qjFH2g8yts+sMN8Ttg6QTMzYzMgtRSZfza+tYH4a8KDhF034I6hS0z1ryaVOaRBurUipJI/E8cQN3XviJL70wsrqSpWa164hGHkNtl19aUoQLxKjQAdZiu23pwsXpexhQZGZWnH5QfqeyOjwjAot8F0n5uQs5sPWlNNo9nnlZnqA18BFatHlCk2iUWdKOP0yW55tPZn9Iz995+bfLr7jjzqs1KJUTC7FmvOYuebTtxPZHN1H4NFO3lJ7LJMzWnduPV5tyXl06ubarTiomGqbc0jmukm0JqnXUIH2j6xIsM43b6vaVjDmI1M307BfMYKlJibmDMWi+p1ZpUk1J4w9QhDabraQkdQj1BCNlOjCmv5QQQQQHUIIIIANq5KPQ9r47vii4RT+Sj0Pa+O74ouEWuD5u570vbCObbQ/MJr47niMdJRzbaH5hNfHc8RiZG7pvMvwbw2ZmE2danOrwYeSb1BrH998OYbTqUqLAUkHzmsbISeDddU1OnhiFo2jOWwu4hKky6TVKBlvUeuPLNlDN9fyp/mJKgF0AUFMhBDbbOdKzpxSzueGmWmRRpATu1x7gghGtJJYQQQQQDCCCCAAggggAIIIIANq5KPQ9r47vii4RT+Sj0Pa+O74ouEWuD5u570vbP//Z"/>
          <p:cNvSpPr>
            <a:spLocks noChangeAspect="1" noChangeArrowheads="1"/>
          </p:cNvSpPr>
          <p:nvPr/>
        </p:nvSpPr>
        <p:spPr bwMode="auto">
          <a:xfrm>
            <a:off x="0" y="-817563"/>
            <a:ext cx="1304925"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cs typeface="+mn-cs"/>
            </a:endParaRPr>
          </a:p>
        </p:txBody>
      </p:sp>
      <p:sp>
        <p:nvSpPr>
          <p:cNvPr id="3" name="AutoShape 4" descr="data:image/jpeg;base64,/9j/4AAQSkZJRgABAQAAAQABAAD/2wCEAAkGBxQTEhQUExQWFhUXGBkYFxgXGRgbGhsXHBgcHBweGiAgHCghHhslHBwaITEhJykrLi4uGiAzODMtNygtLysBCgoKDg0OGxAQGzQkHyQ0LCwvODgsLDQ4LywsNCwsLCwsNzA0NDQsLCwsLCwsLCwsLzQvLCwsLCwsLCwsLCwsLP/AABEIALIBGgMBIgACEQEDEQH/xAAbAAACAwEBAQAAAAAAAAAAAAAABQMEBgcCAf/EAEIQAAIBAgQDBgMECQQBBAMBAAECAwARBBIhMQVBYQYTIlFxgTKRoUJSYnIHFCMzgrHB0fBDU5Lx4SQ0Y6KTstIV/8QAGgEAAgMBAQAAAAAAAAAAAAAAAAQCAwUBBv/EADIRAAICAQMCBAQFBAMBAAAAAAABAgMRBCExBRIiQVHwMmFxkROBobHRFCNSwUJi4RX/2gAMAwEAAhEDEQA/AO40UUUAFFFFABRRRQAUUUUAFFFFABRRRQAUUh7S9rMPgwA7Z5W+CGOxkY+l/Cv4msBWXbtxjSbiDDIP9tpJGY9M6oFU+zCouUVyyShJ8I6NVHi3F4MMmeeVI182IF+gG5PQa1yjjXbfHu7KZFwqHRVVAW100la4JJ2sFbpSmDAAy53DySEfvJCzOTa5F2JIp/T6Gdy7spIonao7G34h+ksscuDwzP8A/JOe7T+FQC59wtI8Xx7iEpBfF9yp+zh40Vb66FnDNf0NumtQQRgjxAkjztbmR9RVuRRb4R4Rv/PmfLetOGgohyssXd038gwvHsdGRkxmfa64hEceuZAjC9afBdvctv1qEqOcsJMkYP4lsJF+TDrWaMOoy5LdAd+hv5fyqvIhXVG2+6Dp577+R9ajZoKZ/DszqukuTrOB4hFMuaKRJF80YMPpVmuHhQr5srRy/wC5ExR9TpqCL8tDTbB9rMbEPDMJgDYpPH4/QMhU39QaRt6bdDdboujfF87HWqKxHDP0iRkgYmF4fxr+0j9yAHX3W3WtfgcdHMueKRJFP2kYMPpzpBxcXhlyeSxRRRXACiiigAooooAKKKKACiiigAooooAKKKKACiiigAooooAKKRcY7XYTDP3by5pf9qNWkk91UHKOrWFZ/iPbuWx7qFIh97EP4v8A8ab/APMVZCqc/hWSLklyb2oMZjY4lzSyJGvm7BR8ya5Pju0WNf4sUdjdIUWMfOzP/wDakckBZg5TO1v3jkvJ56s5J/pTVfTrplbuijqOL/SBgl0idsQ/JcOhe/8AHpGPdhWT7ScfxWOQRKWwUdwT3b5p3GvhJWyot98rNe29rgpLOt7AAWvY6XGlWI9dZGYt0J25a+Xyp6vpUVvN5+hVLUN8IzypPAWyGBjz8BViPxEkk+pqU9pcuk6FDsGHiT5j/qm2Nw4blfyvryJOvMb0ixvCg19LMelxt5eddt6Hp7V4G4ssr6hdX80PlnWVNGDIRrfxAjlflbeq74bICYmeK/L44yRscpN1FtbKwrJDh0sJLxsVO+moPqNumtW8L2nZfDMhGujpe3y1t9axLdBq9G+6PHqjQhq9PqFiawzRQ8UZLd5HoLXZTnQfiuFBWwtoyga701TEKQCHIvc3zaa7c9ulZZsepXOrrZeYNv7a+lJkxbtmaFmiiN+8Zz4NQbmNCDrc3zC2vnTmm6tN7Wr7C9+ijHeDOhweHnobXIt9fapgCbgkHQbaHy6aXJ+dY3A8ScqTE7sOQnS9xpqrop03+Ie4p7g+Jq+pUhrWZTqANr6aMvVSdbbVp1ayq14T3EpVSjyX3iDXylvwg228+mv8q8T4RLW1ubW5DrYXtrprXvMrjTzsdb+f/k15LAHQ+Wpvf/PanE2VEBwpAOW5t6ai/wA7aDz3qtHG0Td5G0kT/fiJFxyvqQy9CDV6PFXF7X8tR/lq9vM32rDmCDb+fKuTrjPacUzqbXDG/Be3uIWwniWZds8do3/4screoK/lrY8J7T4bENkV8sn+3IMj+wPxDqtxXK5ozzs17dD7eWx121qEzKQFdQ6j4lbXW+hsdvUHyNZ93SlLeplsdR/kdzorkHDO0U8NhFM5Gn7OX9qh1toWbvFHl4rdK1HCv0jRNpiY2g1t3gPeRX6soun8SgDzrMt0l1XxRGI2Rlwzb0VFhsQkih42V1OoZSCCOhGlS0sTCiiigAooooAKKKKACiiigAooooAKU9rEnODnGFv3xQ5MpAbrlJ0DZb2J52ptRQBwLD4tlHdxaopzEKMsyhtSHRrFranPqT153MGscl7SLI4+9fNtsQduW4ra9nuEQyQywyxRusU00aqyg2VZGC2vt4bbWpZxnsGrfuX2Ask12Atf4ZB+0XfmW9Kf0/UFX4ZIpnRndC6PD6akWt/gFRTQZbFbG505n2I3P9qVYnC4zCHxrIFGxI72O350GZf4x7VJw/joYftGAB+E6ZPZxp5b29K169VCe6YtKDXkXHkzXv8AZX7I/ly9qjw6qTz/AO+l9+lWWjVhYaEdK9YjDWsTlOwuOvmb+pvTSkuCBBFhrXytpvqPn525fWvZ00axAOtr/wCctr1HNFYEksCSBY7b20v7a1I630AsT5jXl7G967ydIpIwb23v8rf3pZiuFhgboQ3na59G125Uyj13G19T5Xt061LFqb39PU+h1qWcEXFMwOK4GYpFcDOoPijIIB6kf92p5BglxbqyZGyDXDE5DmF7st9JBb7JItWjliWzWAJGt76e312pHjeHXKsLqwPxXIJ3IN/OsvU9OhdmVez9/YvqvlW1ndHiTiix6WYON47Wa38rdduu9VpOKHxuzhJQM0UcalmL8mJ9AQdgQd9Bb1xOTEumqws9rd4wbPqNzbQnfTnv6p8HjThxZ4jc6s48ebXc2II+VYktDfSm+1mh/U12tKTwazC8ZRiTiE7k20dSWQ3FjcgAq35hbXemXdkpmzeE/C4IKEX0ynpWawvE4ZNRYi32SND18verN1zHKWXMNQp8J/Mp0Y7a79au03VrK2o2LKC3QxkswY3eJRax1JsNj5k/yr0sai3mBptob+Q5/wDmqEePF7SkAbZ9coPLMd19TcddhVnH4tITZmAtobEWPp5+e1egq1Vdy8MjNnVKDw0WcRiUUbC55a+uvSlkuMjNzbUk6AE7c/hsdL0ugxcz3aKFgDrmkORLA8jz21varMfCJXymSWw1OWK6i22huDqNze2tXqUI7EMMrYniKgm50A32v+a4A8jXjD413N4w7gDVhYLflq2VbdATTbDcDiQ3RBf7x8R+Z1J/y1XwnmNuZ0Nrdf5VKVjfGxHYp8GadWZlYwyt4QYtAot8Ti1pW1Bs4sANOZrrHYrjLYvCJLIAsoZ45QNu8jcoxHkCVzW5XrnEU62IGnO5/pretl+i3xYaaQfBLiZWj9BlRiPV1c+9YPUaYww4rH+xuibezNlRRRWUMBRRRQAUUUUAFFFFABRVDjvFVwsLTOGYKVGVbXLOwRRqQB4mGpIA3NZBO2k8shjAhwx5d5mkLDX4bFBm0vbXcVCdkYfEwN9S/jvGIsJBJPO4VEUk3O55AebE6AeZrLyieQkNipmvyTLGAOhRQ/8A9qy/HezCuyv3aM638Ul3zgixVybt6G9wRzFwVP8A6FWcHXHBtOzmFP6upYASOXlfo8jF2APkCbCr7gjQ6+v+a1zLAcbkwpAjYwgadxiCWiOtv2Uv2L+RvuNBWy4X2vhlISUGKQ/YksP+J2YX5gmmO3uWYvJ1SQ0f1IPT+tZji3ZWCVi6r3bneSGwufxp8L6eYv1rW90CBlII8uXt5VXmwnkSpvz29iP61GM3F7M60mcxn4XPh1zKQ6KbF4bsBy/aQnUD8h+QqKLH3BL2K8pIiGAt5r8SnbQXrpbYGzZiup3ZdD015+9JeK9n4pSWIyv99PA59dwx9b+lP6fqM63hlM6E+DNQkFVZGzqed82vrv7V6kvytcbWPpr6n+tfMZ2XmUlojnPMpZJPLxKfA566Wqhh+LOhyupLD4gAQQBtmRvF5jS4rdo18LBWVTiWcPmsdD0vbb+V6n7u5Nuht7b+nO/pU0XEI2AMbAE211IPQ+R/tUBmI1NtBf2/z0p1Sct0VcA+LINuWnIEcvqOtRzuL623J00/7/8APSvi4saAEe3ptoNuvK9RYrEXAGdbG4I+0dfTb3qSjvwGTxiJEuACL7nUaevnSySFCdNxzXp5a7bfOppowTdbMFvqRoN+tj02+tKsbxIs4UNmP3Yxmsb6aDb3q5KK8yDWSrjOEkPmBUHzBIPny1qPCcRdGIcZrb2HiA2vbnr6e9WooJZXVG/ZFlLAt4jYEBiBsDqOZ9Kj4twUxtCYyc7uULPz8BIB5a25aVj9Qp01ibxuvP3/ALGaJ2VvZ7DjC4ZZkLKwNt7b2vr79N6sRw91kYKZIgfGgvdQd2j56blPlzvicHxJoJe+jv4XtMmhB1t6E72PnbzNdSjykBlJKuARruDY3+RvXl5ys01icWbNThqIYa3EeG4hFLhZUxLIACY2YtlV4zZo2UX5gj4ea157LYwGKzOSEJRRazMg+EtfX4CvrVNMAqYxjIikPEzRsQLo4cXA3tfOT0zVX4YWaV1hRpWZy11F1HhUEZtFJuPOvQaK/wDEUbG8LhmVfV2ScDT4niOW1iLf9W3pLieMWub2XbcAdbnb2pxhOykkhJnYJ0UBm/8A5B9m9adYDg0ELBljBYfafxkehO3oLCrNT13R6ZYT7n8imOnnLnYyOAwmKxNljhZVY27zRVVfMZiMxsNNDvXWuBcbiw8KQDDTxxxKEGiSXAG/gcsxO/w3JpIcbm01O+vIelVsRiwBsT9PSvL63rs9TNPtwkNV1xgjoeA4zBMbRyKWtfIbq4HVGsw9xV+uLcS4pGuUPZix8K2ztffwixJPpTns9iceAzBzEn+nFMe9038f2l6BX0HnsIV66Ml4lgsW/B1CilvAeLjEITbJIjZJY73KOADa/MEEEHmCNtqZU6nndAFFFFdAKKKKAI54VdWR1DKwIZWAIIO4IO4rmHH+yziabuCCisv7E3+EopBQsbE3zCxNvIjaup0gnYHFTa6COJT+a8ja+zL8xVV0U47o6lk5jBxDEYVioZhfaOYNrprlJ19wWFP+GdropAFmBicm3j+C+/xX36H5Vqsfw5JEKuiup5EBlv6GsdxTsePE0LWB+wfEnW32l+ZA8qzp0J7EsSXBoJ8Ekg1UEH0IIrM4/smoB7lhGNM0ZGaM/wAHL+Eik6QYnCG6mWMDcLeSIjytawAHOy05wHa+6j9ZiBHKSLUZfMrv8s3rS6rnW8wZzKfIuw/EsVhSLlguupu8VvzDxp6sCBWjwXbUHJ3lkB5nVGubArIPDb116VZwrRTDPEyOp8iDb629j5Upx3ZyPVkBjYkkmM5b6blfhb3B3piHUM7XL8zmGuDYwY2NgCptfy1Br1LEDYttyIOh9RtXMo8DiINYm055bL84ycjdcpQ044Z23QHJOCjjQkAkepFs6j1Ujqaag4zWa3n36HVJGofD87bbf29PeqPF+Cw4hR3sYJF8ragqfwsNVNMcNxJJFzIysp5ggj5g29tK9l9Lcr7bj6aipKTi/QljJg+I9mWQ5oznItuQktujWySW00ce9J8TdT49+oMb6bjIfi9Vve9dKmhuLaEcr7fTaqGOiXKVmQNGfvqHT28vl709T1Syp5fv6lUtOpHPMTjoVAuXIPwgh2N+gXT51GkUj/u4SPJ5/LlZBc9bG1PuMcOWJkkXxYViEYXLd2ToChubJewIt1va4piYYkGhueQsB7aH66bV6OjXK6GYiU6+x7mWi7Mlx+3lJ1+C+RAfQa+ehJqXivCgsDrEBHYZkKm3iXblqL7jnTnGcXADKqi99+Qt/nrWdxuOBBJNiL2t8Gg5k68zyrtkbLIvyIKSTM/LxJ5JIpWRgYlF73sczC4U8xlq72kBmEEb6KXJ8jpG59elHD4pGjVIomdLC75PAco5MR4va9eGWYtfLltexyliNLHVtNRp8POse62imP8Acllsvy/Qp8QwUSWN8oKFQLeWq2G7W/rWi7AY3Mggf4l1j3vkPL2OlvSqfDg0TF11drhi3iJt68um1V/1zJOkgABDeMctSEb0FjG3qGrGv1kdS8RWMDmimozwarjsKgI7AOqMrMCAfA3gc22sAQf4RW1EKIFKIALC1t7eQ8h0FZfEkZQrAFSDe/NWHP61f7PY62GKOwvCWRmJ5A+EnqRY+9I3Tm6sRfA5qq8NSGLyXJsPnUEk49fTa+1Lxj3mv+rQlx/uMckfsx1PqoNJMbOFZhM0sxX4osMCqDY+Ni1yemYXB2NIxqcn79/cTwxnieOqCUXxsL3WMFiNNM3JfViKjwXD5cUFdnWKJhdQjB2cfmF1Uflv61RwfHYoC8UypFEVWTD5FIzxsB4bAXaQHl1Feex2PaKeSIRmOGVTLCrNfIQRmAA+EMWBygkCx61d+F2xbSBRXmbDhfAoYdUSzHdmJZz0zG5t0phZRfnbnS84hj5+nP0A/wA2qGfiaQ2aZwo5KTdiegGtLYlYyefJDTsq2XiMwBNpMNG5Bv8AEkjLf5Nb5VuawvYgtiMVJi1t3HciKPxKWJ7wsxygkoBa1ms1zsLVuq9FRBwrUWVvkKKKKuOBWZ4124w0GZVJnkBsUisbN5M5ORT0Jv0rGdveNYiXFz4Q5kjRFyRqxUy5kDd4xtdow10yg28JuCdspwrGJZY2tDKoC5W05WuhtYrf3pW/Udm0Vlmto+mfjJTslhP3+Q97S9qcXilRhnw4jdj3cErgsLCxMlluQb+GwHrpUnBONTJnEbriCzZ3jnPd4i+xIcDK4sLC67AC9qo4iAn4r+3l/LlVLEYJTuA1r25EHzBFI/1c3yadvQq5RzTLD+Z0XhHaeKRzExaGXT9lOArH8jXKv7E05YqTqLHnXIyzZcjgYiPkkh8Yvb4WtqfWmvCOPSx2SCbMANMPir3HRJN+n2hViuT5MO/S3ad4sidDlwoP9x/ljWe4p2VjckqMjanNHZTfqNj7ipuH9qYmISUNhpT9mS2UnyV9iem9PXe2/wA+VT7E1lFGzOaYzgE8DmRAxNv3sJyyAeToTlcet/SrXDe1co0kQSqPiaMWkX88J1vb7p1+7W+kjzDbN6GxpPxHgEM5BdfENmBKuvoR6VVOpS5I9uOCPBY2DEpeJ1bztuD5MDqp6GqnEOCqy6gMvkwvr5jmD1FJ+K9k5lOZc0tho6NknW21yLBgN7bdDXjh3aKeLwSDvrbi3dzgaasjWDjqvypSenlHeJxv1RVxPCJ8OxfDMyN90nfXkTo3PRwfUUzwPa8hu7xCMjeaA39Smtx1QsKccO4xh8TdVcBx8UbDK4F+anW3WvHEuAJKpDKrDyOo9vL2q6GtnHw2rK/U5h+QxwWKSRe8jYOPvIefkR5+u1RvICdVPRl1+m5+tY2Xs/NAc+GlZWG19SR93PYm23xhq+v2mnj0xWHIFwO+iUyajzVT/X2pyNlVi8D/ACOqXqNe1BT9TnCka2Xa3iJvr1pFj+IBdb5U5Emwv0PM3vpTDG4hsYiIveRRjxl5UsWYfDZSRYDU66aDQ1BhOCKrXAZ3/wB1zdhvfLpZfRQo9a0NF1GvRVtS3b8ii+H4jEvdSygZBlB17yQEa/hTc/Qdau4TgyA5nBmcbd5bKD5hBoNtC1zT+Lh19zff51aTIgtoOgpDWdc1F/hi8L5EYVRiV4cO2mdjt7enTnoKlkhTkB5eIA14nxYsdbW8/wCdJV4m8pK4dHmO110TTzc+G3pesfEp7ssz6FjF8HjOzZW30PzrFcdhVSczqD5XGqsCGPXwknoVFbvC9lpZRfEz5QdSkFxfo0m5H5ctJeM4CERdzBCkU3eSAlhmbKoFyW1zZlKHU/UWprTw7ZJ5ySUWvET8In7zDIWsWXwuOoNj13FTcMwiHEDOobMpZQ4DL3qLc6bElALHlkNZjsdirMYmJJP81IBt1Iyn3NauaI2ZVOVk8SW+8NQPQ7HoTV8o4k16mq/7tOR7w7iryyTRuADGEtbYxutw1vUMLfh9qzUcGMjQxkQoAWJmU53a5JLAFcqk+ZzWqWF2E8M6/u5YWDE+S5WTfQHxMOXOqGPkhldsnfYliRdFkbub7WNyEG2wpeK4X3+vAhGM5vEVlnhEkxH6i73kKySZmsP3eRwGPIBgFPl5VbxnEoIsQHGaRo1KKsZBXxEE3Y6C2UfOq0jTSoFlcRxWNooRYehO7e+nSvqYVVFlGn9v8Ndk0vfqbel6HOfiueF+pZl4tiJBe/dIfsxnxG33nIvb0AqCPDIPFbxfea5J15k3Pp715Mn0qpJiRqSbAcztUFJ8I9Bp+m0UrMVx5l8kZ+8R2ilFwssZyt6G2jDo1xWw4H+kVogExwzKNP1iIX085Yxqvqtx0Fc3jkeW3coX/G2iex+16C9OeFcHKNnkcu/MjRR5AC/13NMV3zq5f5Ces0el1HC39V73O4cPx0c8ayQuskbbMpBB9xViuNoHwhbEYYlXA7xkBskoW2ZXW+W5UEA7g2rruExaSIkiMCrqGU+asLg/I1o03K2OUeU1Wlenn2t5RU45wODFJkmQNa+VtnQkWujDVT1BrkuF7Iyy4VGV1xFrrIktg3eIxRij22JUkBvmK7ZWF7MQZP1mMEhosVODpoVdzKu+miSLtXbYprcjp751PMWcyfDSQHKjuhH+lMCedtAdx1U2qSLjIFhMndn7wuU/uvuPeuu47BiRcssaSp1AYfIj6istxHsbG4Jicp+B/EvsfiHzPpSM6Ezb0/V0trFj6fx/GBB3KsuZWFvMbbc6ozYMHfXzv6cr0Y7s7PhiXUSR+bIMyH1tfTqVWosLxVl0mXlpJHqD6gevIH2paVU48GxVqaro4TUl75QMZFGUeMf7Ut2FvIHceutXuFceaCwiYxKdocRdoT0R909jbpX2KRJQCtm87WuPbkemhqOfBC1hre+h5+tcja4v0Er+j6e3et9r+6NfwztRhzYSg4ZzpqbxH8rjwgdDlPStJ3lxewIP2hrpbfT+lcdOHyaKTHobra6n+E7e1qn4bi5sPfuWKD7sZDx894m2H5NetMRuzyYuo6bqaN5RyvVHWVb7p08j/Q1BxDAQzi08YJGxIswPmp3B6g1lOH9srqO/jtf/AFILsv8AEnxKegzVpMFxNJkzQukqjcAjfr5HobVesPgQymIuI9jidYmWVdwk18wP4JB4gepuetJo+I4jCmzF7bd3iN+mSX4T0DanzFb2KRZBZfCRup3/AM6i9ecUl0IZA67bXNvTeqJwT2aDt9BBgu0UUh7tgY5N8jjK3yO46jSr5RTvy+ZpLxHsrFKLRMF/AdVDea6gofylaTT47F4I5WieaPc7uV22YDP/AMlP5udJy0/+JHfzNl3QN8t9veo3RVtqNtP85Cs3ge1yyqDHHK1+QyEg9fECLHzq9+qYubXJHAhGrM2eTfWwFlBt539Krdcl8Wxz6Bj+IIgzOwVb23tr5DmT0qrhmxE4/Yw5E5STXUW/CvxH3y074d2fiiOcgySffkOZvbko6AAU0kOnmBUcx8jqh6mG4pgo8OYhMsmLmlfKkdwkOaxOovYAAc8xrQcJimALSsqXACwx27tB0awLOeZ0FrADmUvbc5v1VEOWU4he7a1yMquSbemnvUvAXW8ixzPNICBKzMWNwOnhQDyAHOr+a0/f8JHeOCgkU2GxEww73Xwydw58BVr37s7o+YE75TflvS3H4s4mUy4dHYoFzoB49VZZF5eMDIbc7U9xGWLFF5GBBhChVBLs2Yk+EDYC2vU7Um4hxaRc4hi7gMbl9Gcm3K3hU+5q+M2t2t8DOm0V2pl21ox2HxRXERTAOqhgGJBHMkkDnZc4PLQeWnS3ItfnzI2Pr0PnXPuIoyobF2vr4mJ1vfbYAnfLbc1o+ynFBJAoJ1W639NRz3KEHXnTEmpx7kO/0lmjl+FZ9dj3HhQzOrszBGukbaoqMM22gNnzb3po8IyjyPPnf0GgFLZCYm72+2ptrdCfFp5jf2NSS8QVnyxjvb75L5R+dth6a1TZFvdGn062EIuHDX65JmlVdB9aW4niig2zXbkBdm25AVe//wAZ2/evlFtRGLexJuf5elRYqWDCGwibXdlVmt1Yi5qhRWfU0p6lRW33ZQWGeU6DulO7Sb78lB/mRV3C9no1IaRjIwO7nS/4V2qu3EblJUctE7BSMwIGtgQQN77g1dnxKjc5iQND5GibkuNjlX95vueft+3AwjxH3QNOewFvKvkmM1BLeWwH9efWlRx+bYE8rG1rcqrYrGCOxkfKLhdiTryAA1PQVWot8DTpjFd09kalcWDr8IytdmtYi2nvatP2UwMv6jhNSP8A08Onl+zWszwXshPiwAY3ggPxSSjLKyncRpupIuMz2t5GuuQxBFVVFlUAAeQAsB8q1tJVKCbkeP6tqKbJpVPOD5PMqKzsQFUFmJ2AAuSfasf2WLmJ5yP/AHMrTlfuqwAjHqEVb+9Yn9JXCcQMXKZ3nkw037oK7hAMoBjyg2DA3O3iBvrZrScG7V4iGyBhMi/ZkGVwPIOul+hXlqanZck+17FFXT7LKvxIYf7o6SUG48/s/wBqiLN5CTqDlb5HT60l4d2vw8xCveGQ28MtlJJ+618rexp2TvfX+dRFZRcXiSwz5Eym4U2PNW0N6TcT7MwyFmMeVjrmiOVr+ZHwk+oNOi197N67j0O9eww/7/uP61wIycXlHMuKdiXXxQMJGHl+ylt01yt6eEUo/XZo2yyL3pG6sO7mA9Do3tYbV2OWO4/v/QilPEeExyjLKgccs246q24PWq5VQkaVHU7YPx7/AL/f+TnmHx0U3hU2f7jDK3yO46ivUuFB6Hz/AK9f50y7Qdj2sMlpABok2jAfgkA//a513rNZ54n7sFgeUU48Xojj4vrSk9O48G9puoRsXhZNLAR66+JdD/F5+96+RuVYMPj+8hySAb7iwb0uPSpE4ohsJQYmG2b4fZgP52q1NCLA+exGo+lVqcockr9DpdV8SxL1WzLPD+0Lt4ZVE481tHOD7WBP/H3p9wvizE/sJxiAP9Kb9niF9DYBx6j+Ksa+EudgfLzv0I1B9KgxETgiwDgG659GU7aMOf1pmGozyYep6JfXvW+5fqdTGNjmIRls/k3gkHp5+qkijEYew0OcDkx162P965/gu1M0dhIM6fdmF7edpAG0t98E9a0WC7V4Zh42MVxcd4Tkv+FhdT6ZuW1W+GRkyjKDxJYIMEnd8QcCwDxqSLW8QB+uUAe1adLDQnfz/wA+tY/hkhnxbT2bu7qik3GYLfUA6gEnToB51puIcQSJc0hCKdLsd/IDmT0GtZ18cz2IwLLYgDQan6VXlkvzt6eXtWdxPaAEfs0Z/wAT3jX5Wz/MAGkuJxjyXztmH3R4Y9fwg+L+In0qKpf/AC2NDTdOvv3itvV7IvceTDzyLmUymIGwVsqAtvnYMATYbXJ6VXfENYxKRGi6BIAFUdM1gTp5BaghhJ+W21htp/arLuF8O/p/TlV6nhYiblHRqa34/E/0PkGCtqLLe2gGp/MdyauNEoUhgD9fn5Uskx/Ibja1UTxF5G7uFe8I3sbKv5ntYem9cUXI0JpVpZaivT+ClxbC6G23LpSLgmL7mbyV7DfS5JK36Ellv0Fa/EcFeRf20tiRbJF4V/ib4nPyFZTE4EIyqqADVHHI5rkfyYX6im9O47xyZnVZSurU1HGGbDEzgrcWBGwtoR5VY7N4lVBhFha5XQXyk3tp5G49h51keH8XCjJIfF9hjoHFrA/mtoRvevWN4lkyOjAsJAQBrZT8VxyFrG/mBVrrz4THrt7GpryGT4RpJ5ExkjNIuqBSUTIfhZMp587k2I+f3hXEcqMCc9mYIzG5KgnL6+vPfnVbtNE0rxWLWJynKSDZluRfe3hBt0rzhOzypIixMc1xeIK8jOOii5B67edUvEo497GtVUqZ90+Fy874eMfb6/QrY2PNNG4AF3Aa2gJPwkja4P8APpTcRBnCNfOxASNQWduiqLk+d/6VtuFfo9lmytN/6eMWIHhaY+m6Rj/kfSugcD7P4fCLlgjCk/Exuzt+Zjdj86tjppTx3lVnWatP3LTrOfsc94X+j3EyAd4Uwy+VhLKfrkU+7+lbLs/2IwmFYSKneTD/AFprPJ/DpZB0UCtJRTcKoQ4Rh6nW36h5slkKKKKsFDxNErqVZQynQhgCCOoNZHi/6P4ZNYnaI8h8SX352cDoGA6VsaK5KKksMsrtnW+6DwzknFOxWIjQ5kWVLG+Xxj5WB18svvS3hvGJoP3bXjH+nISy28ke+ZffMB0rttKeK9nMNiNZIlzffW6v/wAlsT6GqHRjeDwPx6j+Iu3UR7l68MyvDO0kM5y6xyfce2bbdSLhh1F6eBvI3/zzrLca/RzILmBxMt7hJLK49GFlJ6+H1pHheM4vCsY3BfLukwYMB0a17dSG5a1XJtfGsHf6WFu9Es/Lh/bz/I6IHA81Ov8AhoWc8xfXloflsfakmA7UQSACQmEn/ctkJ8g4JW/rY9KbmLmhup9CD/eudonKLi8NYZ7dVYb28/8AyOVLuIcFV1IdFdfIgEfXY+lXwwNgR/nSvBmy636f+L7fOuApNcGG4n2UZFPckutrd3J4rD8L7j+K/rWbOCeBhkLQk/YcXQnoNv8Aib12EEW8Q39j/Y1UxXDEkBDAEHkw/wABrjgmPU9Qths9174OZQ8Ssf28ZTX94tyluvMfK3WmSw5xmBVgdrEfTzpvxHsla/dPa/2Xuw/ncfM+lZTG8GkhJYo0RGueK5X1Om/5l96Vnp/Q2tP1Oufnh/P+S5JBfYEadf8AP51Uk4cAdBlud0JF/lpf1BrxHxF1tmAkQ7PHo2/lex9j7UwjxaOPAwYeQNmBtc5gbG49Kp8cR+aquWJpP6keDlmUD/1MgHKwiNv/AKXr48rFs4uW1Gc3Z9TyJvlG2gsKmaRTawvz8jqOdzXlJwL/AGT60d8mRq0GnrfdGG5CmGPxN8zXoyKBoL266f3qvNxAXsNW8rXPy/vU2G4dJJ8RyDrqf7fWjA5KyKXif2PE+L3F9Br+H3qlHJJLfukZxzYaJ5asd/a9M2w+HikjSS7ySZsmYXHhtfoN+YqPj2OkRBLFoiH9opFrpzPqN/apJLb5ilmqfa+zZLn1PkfZ8XAnkBNsxjU5RbrzYfKrONxC4eFygARBcKoAv6f3pdxuMOEkQ/tY7mOxFuVw3RgB6V6/WEljufhYbWuCCOfXpQ3nDfBCNE25R8/J+/n/AKPHC8PM0geYqQLt4Xey3G2WwDDfW+4FLePtkZyNbAMbea2a466fWqfEIY4Yy8burLqvjJTotiSCCeVe8VxFZiVQhpXQrkjBY5iuUBQo1I8h5VdCLclJfsUXRjVTZCx42zznPvDHU/DI3DZlBRiGy6EX01H0rP8AG8DHFIsUOUZ4SH3v4nULlFiWfRrAV0bgnYXGTIveBcMlh+98ch/gUgDTmWv5it52a7GYfCMZAO9nbeaQLnA5KlhZEHkPcmnq6peZ5mzUR2wYbsz2GxGJyvPfDRCxQf65FrbHSK9zqQW12BrpnBeCQYVMkEaoDud2Y+bMfEx6k0xoq6EFFbFF+psul3TYUUUVMoCiiigAooooAKKKKACiiigAqtjsDHMuWVFdfJgDY+Y8j1FWaKAMNxf9HiG7YWQxN917ujDyJPiHr4vSsmi4nAsQUeDWxKi8LeRy/Br+Ehq7LXmRAwIIBB0IOoI61S6VzHYdhrp47bV3r58/k+TnWC7WRuLTqB+NNV/iG6e+nWnyoCPC1+lRcX7AwSXaEmB/w3KfK9x/CQOlZDEcD4jgie7Vni1Nk/aR+6AB1PVQPeqpRkviX2LPw6bd6pYfpLb7Ph/ng2CKNtj0sR8jpXrviNwbea3I913HtestwXtrHILTr3bA5c186e7WBXX7wFq04luAya32INwR61FfIpsqnW8TWCSNlI0sQOt+X0PrXx4gfU8udRBQ3iZCrWtcWDfNTqOn0qGXvUBK2lW+wsr/AC+FvpQVininZeFiXU902912J/Evwn1rH8e7NmIZ5owyD/XiuGQebC+ZVHmpbS99K6RFxIOSoOVxyYH+RsbVVmCAXZWi1vni8Sdbi3zLL70dqfIxVq7atk9vTlHPp8HiowUVknTQqxOU5bc2UENy5Co8NwSZ2UzOAup7uO4+bXuT0sN6e4PLFiHgDAwyDvoMrDLb/UVbaaNZgPxVeeMAg+t/O3T6Uncu2Wx6HS6l2Vpt+/frsU4sIkQyqoGp8q+ysdbXvpfS29QYnHqp259PqedKsRjyzEj0/wA60uaVdEpblbtPrGsi6vCwkU9AfEB6i/0PKl2J4jPMtsqxxstrE5mNxyA057knerOIRnHdoGZ3ByqoZmJ6Aakbcq1/Z/8ARtiXVO+K4dAoFtHltYcvhX3LelNVQlKKSQpqp6fT2NzlyuF5v9/sYzB4pjBGW0FgDfmSPLzv6097M9hcbiI18PcJ96UEbm/hT4jbbWw611js92QwmDVRFHdlAAkc5308ifh9FsKfU3DSJfEY1/XbHhVLGFjP2/gwnZv9FWBw1nkQYiXctKPAD+GP4R73PWttFh0W2VVW2gsALDpUtFNpJcGHKcpPLYUUUV0iFFFFABRRRQAUUUUAFFFFABRRRQAUUUUAFFFFABRRRQAUUUUAJeMdlcLiSWkhXvD/AKieCTp4hqfQ3FYvGdhsZhD3mBnMi7mJsqsdPZGP/D1rp1FQlXF7jFepsgu3OV6Pdf8An5HKcH2yyv3WLiaJwPFZTcdSh8Vr7Fcw61oMNjYpVzRurgjdTqPUXuD0rU8V4TDiUyTxrIvLMNQfNTup6gisHxn9Grqc+DmNx8KSlgw6LKvit0YH1qmVcl8y6MqLP+j+6/lfqNMSA4F1V/ow6g8j8vaqiTuhsrZv/jkOV/4WtqPUe9ZefiuPwf8A7mNxb7cg8NusiAo3obdaYwdpFmjJkwrTW2IaArf3k+tqgknsFmnnBZ5Xy3KPahFEmElCZG751ZSFBIdLXOUkHYa31qnj8czEhVI6k7D0FSxxTY6ZWSPP3ekccRuibDNJIdC2UnQn0BrYcL/R9ezYuQm3+lESF/ifRj7BfeqrKZWSwjV0Osp0tebd35I5wmGZnygNI51yICzeuVbny1rV8G/R5iJbGYiBPLwtLboBdE9SW9K6dw/h0UC5IY0jXyRQLnzNtz1NWqur0kI87lGq69qLdoeFfqK+B9nsPhFtBGFJADOdXa33mOp9NqaUUU0ljgxJScnlvLCiiiunAooooAKKKKACiiigAooooAKKKKACiiigAooooAKKKKACiiigAooooAKKKKACiiigAooooA+GkPFuzmDkJZ8Lh3J5tDGT8ytFFcOpjrCwKiqiKqKosFUAADoBoKloorpwKKKKACiiigAooooAKKKKACiiigAooooAKKKKACiiigAooooA/9k="/>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cs typeface="+mn-cs"/>
            </a:endParaRPr>
          </a:p>
        </p:txBody>
      </p:sp>
      <p:sp>
        <p:nvSpPr>
          <p:cNvPr id="5" name="AutoShape 6" descr="data:image/jpeg;base64,/9j/4AAQSkZJRgABAQAAAQABAAD/2wCEAAkGBxQSEhUUEhQVFhUXFhgYFxgWFxkaGhgXHRcbGBcXIR0dICggGBolGxoYIjEhJSkrLi4uGCAzODMsNygtLisBCgoKDg0OGxAQGywmICQsLywsLDc0LDQsNCwsLCwsLCwsLDAsLC8sLCwsLCwsNCwsLCwsLCwsLCwsLCwsLCwsLP/AABEIAMsA+AMBEQACEQEDEQH/xAAcAAEAAgMBAQEAAAAAAAAAAAAABQYDBAcCAQj/xABJEAACAQMCAwYDBAYFCwMFAAABAgMABBESIQUxQQYHEyJRYTJxgRQjUpEzQmJyobFTgpLB0RUWJDRDVJOistLwY8LDCBdEc4P/xAAbAQEAAgMBAQAAAAAAAAAAAAAAAwQBAgUGB//EADoRAAIBAwEEBwYGAQQDAQAAAAABAgMEESEFEjFBEzJRYXGRoRQigbHR8AYVQlLB4SMzYsLxQ5KiFv/aAAwDAQACEQMRAD8A7jQCgFAKAUAoBQCgFAKAUAoBQCgFAKAUAoBQCgFAKAUAoBQCgFAUntF2sK8VseHwkZkLST43IQRuyJ7ZK6j1wo6NQF2oBQCgFAKAUAoBQCgFAKAUAoBQCgFAKAUAoBQCgFAKAUAoBQCgFAKAj+0PFFtbaa4fcRRs+PXA2H1OBQHJ+7Kzkk4r4sp1SrbyTXD8/vZ2UKgPQBF2HoNq1TySTju4R2itiMUAoBQCgFAKAUAoBQCgFAKAUAoBQCgFAKAUAoBQCgFAKAUAoBQCgOZ9/HHhb2SQganmkHlyRmKM65MgfEh8qkbbN7UBZewnZkWUTsZHkluCkkrOoXD6ANIAGVUdFOcVhLBltt5ZZ6yYFAKAUAoBQCgFAKAUAoBQCgFAKAUAoBQCgFAKAUAoBQCgITjPaFbe5tLfTqa6d1GDugSMuX04OoZwDuMZzQE3QCgNfiF4kMTyyHCRozufRVBZj+QoDgKSycTu4LiVfPeXMUccef0VnE/isudichCSeuemaA/QwoBQCgFAKAUAoBQCgFAKAUAoBQCgFAKAUAoBQCgFAKAUAoD4aA49d33j9o7e4yTFFNJZRgZ3cW8hlfc4GJH07c9GelYzrg23XjJ2KsmooDlXfv2h8KGG0BIFw4acjPlt0Zc8txqYj6KR1oZwYu663hu7x7mMAxWkYigIGF1yA+IQCM+VFVf6x59Bg61QCgFAKAUAoBQCgFAKAUAoBQCgFAKAUAoBQCgFAKAUAoBQGtxKYpDI681RmGfUKSKA/LvYLid3Nf2EXibC78QFgNyTqmycajqXV9W6dMaZN3vbqzw5H6rrJofDQH5w7dcaFzfXU4YNGp8KMjceHEDkg9QXLnI23qvVeZKJftVuwc394Oq9y3CDb8LjZhh52a4Yfv4CfL7tUP1qwUW8vJe6GBQCgFAKAUAoBQCgFAKAUAoBQCgFAKAUAoBQCgFAKAUBjjuFYkKwJU4YAg4PofQ0BCdvr8wcOu5VKhlgfSW5aiNK/MkkAD1xQHEO5Lh2viNs2P0UE8vX9bEYO3s/X3qGm8zkdG7io21Bc8Nv4s/R1THOK13jcaez4fPNF+l0qke+MPIwjVuR+HVqx104oEsvBwPgXCPtV1a2ajIkcGT/APUnnlJ9yAfmT71XpLek5M6Fy1CCpo/UCqAMDYVYOefaAUAoBQCgFAKAUAoBQCgFAKAUAoBQCgFAKAUAoBQCgKh3m3F0LaOOykEc00jR6sZOkW08xUfhZvCChumqgOZ9nz9hk4PdwKUjutMF3lzh3kI0u2ScnUZGB6BANuVcyzuZTuK1Kb6r08CapBKMZIuPf/xMxcL8MHeeVIz66RmQn80UfWumQkF/9PPDwftNyeYSGBeew0iST2OSV+WPetILHmWLmpvuPdGK9F/OTs9blc4z328Y13MForeWJTPKvTWfLFk+y6zj3BqOq8RLFrHNTL5El3Jdn8LJfyLhph4cGRuIVO7f13/gg9azCO7HBpWqb82y+9n+0cF74rWzF0ikMRk20s4ALBd8sACvmxg52JrciJegFAKAUAoCG7SdqbWwQPdTLGD8IOSzY56VXLNjIycYGRnFAR/AO8Ph14B4V1GGJCiOU+G5Y8lCtjUf3cigLTmgFAKAUAoBQCgGaAUB4eVRzIHzOKAjp+0dog1PdW6j1aaMD+JoCvXnerwqM4N2rHGfIkr59sqpXP1oCDn77LbUoitbp1PNtKrj5AtufyrV1IriyxC0rz6sH5HQeCcZhu4hNbyLIh6jmDzKsDurDIyp3FbFd6EhQCgKv2+YpHbSg48O+tSW9EeUQyfmkjKfZjQHJe1do8HCFCFlNlxB/DyMkKk8qR5znYalxnPQVxKbUNqyX7oL0wWHrRXib3/1B3LPFw1dYbxBK7afhZtMIVx7eZsfOu2yGMXJpLmWnuDiA4fKwz57qUn2wqKMfQCsR4G1Z5qS8To9xOsas7sFVVLMzHAVQMkk9ABWSM/NM7PxS/bQSWvbghDtqS2BwDj0SBSfn71Djen3Itr/AB0c82dJ72O03+TrNLGyDCV4cAx84LdMKXONxkZUNtjDHIKipim5JcWTvc9wv7Pwm2BTQ0gMr5xli7Eqxx+xoxnfAA6UMl0oBQCgFAcW70u39/bXj2sQSGFVQ+IroJHDKTkO+VTcMMac+U77igI7sv2msFfxZ4Lp5uZup8XRHTZ0zoHMeVRXMuqFzPqyWOzgWacqceRv8M7K8GvDLIkv2hpJDKxaYh11HOnSNLBMn9YZ99qrVbm7pYysYWOGTeNOlLmbHDewUsV07w3U1tbDBjW3mkLyE7kvrymAdgADkBc7gk7PajjTWmZczHs+X3EnwjjvFxPNGiJPbIdMc12PAdiMBseGvnXVqAOgA4BzVv8AMKcIJz49i1Iuhk3oZbHvQkF09pcWTtJGAWazbxwoON2UqpUAEep9qsxrwlBTzhPtI3Bp4IjvH71GjZIeHyeGxUtJLNC6FeiqqSoN99WcEcvepoYlwZvSpKct2TUfEord4vE7hj/ppTRsPCjRQw/FtzO3/m9RVqjp8Fkv2Wz4XMpR38NeT9T0O1vE+vEJ/wAlH91V3dvsOpH8PR/VP0PY7XcR/wB/uPzT/trX2uXYSr8PUf3S9DXuu0N9IQWv7wY/BMU/6MZ+tPa5dhn/APPUP3S9DTmvbl/0l5eOMEYe4kOx5jnyrDu5dhlbAt08tyfkaLcKQ/EGb3Zif7619qmWVsC2xrF+Z6i4TGDnSPrk/wA61lczfMmpbEtoSzu+epuLCB0FQOcnzOlC1pQeVFeR8mpEzV4kp2U7STcOnM0I1K4AliJIWRQeY6LIBkBiDzIxvVyhX3fdlwPObT2SqydWlpLmuT/s/QvZ3jsN7As9u2pG2IOzKw+JGH6rD0+oyCDV88k008Mk6GCC7c7cPum6xwvKv78Q8VP+ZBQHN+1ri5teLgFSG8K5j07gxG3hZJBj8Riff1BNcO8/x7Ro1Mccx+/Ms09aUl2HJuJ9oftS2MbAj7LB4ZJ5NpdmXA6eTQD64PtXalwNLfHSLJ+jO6G08LhFoDglkaQkddcjOPrggfStiFvLNHvo494Fj4CH727JhA6iLH3zY9NJ0/1xWG8LJtCO9JIr3cnwVR49++yqDBDnloXDTP6HJAUH9hq1gsIkrzTlhcFoiG4HaycTnSWfUz38pdxnHh8PhYHwxuMKzaFODuGzuc5s43affL5f2cZTde8cf001/wDT+i9Wd4RAAAAAAMADYAdB7VCdM9UAoBQCgNeaxjdXV0V1f4wyhg2wG4Ox2AoCAuu73hsnOzhU+sS+EQfUGPTj/HegKxxfuatXJaGWRWPJZVSZMem4Ep+fiZ+m1DOSsydgb+ybNvHJzzrsrjAPs8M5xj2BYDFRzpRnpJJkkZpdqPkvbbiFjgXlu0ig4ZpImt3z++NUDbYxgjP1qhU2XSl1cr5EiuGu8lOD95XD2y7o9uzsNbtFlXYDSMyRg6sAAZONsfSnV2dXxhPKXL/skjXh2YNqfs7w/ik5uXlFyPDVERZfLGASScKQ2Sc7H32rTp69tTUFHHf96GXCE3vNlf4x3U+LMVhaOKAtJKZNIMgkfZYVUAAQpgYGR8Te2LNPaaUMy63Zy8fiRu3edCo8S7F3dvIbeISzSjXLrUfdGELsPMM+KSOQJG4Ayd6txuKFSKm8JPzySwubql7sJs1OK2F1ZrG1zESkkaOHVWwusEiN8gBZBg5WtVClVb6N6p/fwOnQ25Vp4VeOV28Gay36bZJXUMjUCMjOMg8iMg/lWkreaOtS2xa1MLex4mwrg8iD8jmonFridCFWnPqSTPeo+ta4Jt+XaBIabqCqSPviVjdNlVZ61g86xho26SMtGeWA6VssmkkuTJbsr2jm4fN4sPmDYEsROFlUf9Ljo3TkcgkVZo13HR8DhbT2XG4TqU+v8/E/QnZ3jsN7As9u2pG2IOzKw+JGH6rD0+oyCDXRPHNNPDNPtzBavZS/bmK2y6WkwxXUFYEJtuctgaRuTgChg5X2Y7TpfcVmUW4ghkshFFGQAWSNvLnBwPKzjA5BQOmTxNtr/BGrHjGSJ7WacmjjfgmNpFbmgZT886P767OcpNczWnpnwZb7QXAiSP7ZdhABhFmYIu3ILyGK5872Sk0kjh1NoTUmopERLeucL4kkixDwLcO2rSW+LT6KP5Yq5luK3vFnYt5uNLpZ6P7/AILBwri974KcHimUxTZDeQAxRli8gDDcqRqzkHY9M1vbSdZ6IoSvlGjOtJaLh3l87r+09mb6SIald1W3tcoNBhhDHAYHOXJLbgDyqNzVirPelpwWiGz7d0aXvdaTcpeL+nA7HUReFAKAUAoBQCgFAKA8ugIIIyDsQeRHpQFJ7f8AB+GQwvd3aGPSoXVA7RSOdwqgIyh23OM52z0FBk4DfR20rZ4at60mrOJkhypJyX8SIgqQQMDGBvv65UXLRIjq1oUo702kiV4d2m4nZlFmnlVT8PioJ1P7JbOsdRgHOMVWrbPpN+9DU2tr6FbSlPJaeFd6kpKrJDDKTtmGXwznf/ZzDOeXXofUVQqbKi+rJovKtJPDRJcQ7W8NneF76KeJoWLR+PE+jUwG/k1K/IEZ5Y+dRRs7mimqbWoc4N5kmTsFvw68WQQPCxkiMRMLLrVNzsu+gjWTnTzNVt+5o43s6PPczfFOXAqtv3NQBWBuZdRkyrqAMRf0ZGd2P4vYYHPNp7WbfV0/k0jQa4MrHGOwV5aRk+I8zFlWJYYmk1bZcuf9mo2AOSSc7VZp3NvVfBLtzoWFeXdJYU38yPueA8RhaJJbbLSkLGAy5ZiusjGrbAzkkADFZSt5puMuBcp7buY4VSKfoaMV4DGJCrqhJUMR5SwGSuobZxvg0lbSXDU6dHblvPr5j8jLFKrfCQfkahlCUeKOlSuKVVZhJM94rUnFASnZzj89jOJoG9pIyTolX8J9GHR+Y9xkGxRruGj4HH2lsuNwt6Gk/n4nZFv7PtBYTQhmViAJIztJDICGQ4/WXUBhhswyPUDoJ51R46cJQk4yWGcc7N8AnUQ3dtdMkoDAiVNQU7pIuD0yCMEdK5F1dUsyoVYZWhxKm1la15QcOHNd5BcY7IXut3ZRKWJZmjI3YnJOnY5z6DFWqN/bNKKeMcixS2rbVP1Y8fvBv6brSR9kmDY22yM+tVtyhvZ6RYKO5bb+elWDQ4VwG5VtTW0xKg6QdKjUc5OSR7etWa9zRlHdU0sly5vKE4biqRXaSHDuD36ifTAEknGgytIg0R486KoJPm8o1b7D61tDaFtSjuxl8yCpdWfuJzyo64w9Xyb8C090PZorxUm40F4LbxFCclZmCKdsZIXP9oelTUKsKsd6HA6NtWhWhvwzjJ3+piwKAUAoBQCgFAKAUAoDkffzwyd1gmw8lrGHEqKCRGx+GYgcxpyuT8P9ardjUo062a8cx4f2aVFJx916nKOGEwnxLVwMjcHLI49GHMf3b16WWyLetBVbOWPVfVHNuEqsejrx+vwJ6S/jv4jbSfczk6lU7gldwynbI57c+fpXDr05pujVWJL70OVC3qbPqq4h70Ob5rP07Spm3WHxBOmZEOHB3znkR6gjr7VSwo53lqe9sK9rVtnXfvP6/eDBZmSJ1UyPErZIVXOM5GFI5enMdKrVt6EcpCjaLpoxrvdUuH0N6S1yQSI2I3GpNJz+9GVJ+tVI3Xajp1dgP/xz81/KJay7U3sC4Sa6VhjALpPGcY2CyDUi7eprEoW1TrJHPns68p6brfhqiXsO+C5iOLqCOQbfBqib9o76lbngYxyqCWzKUtYPBUlUq03iaLhwrvV4fNs7SQk7fep5f7Slhj54qlPZleHVwzdXEHxN237NcOu7hL2Pw5SFwqp4fhZyfOyquWcEn4icbbbDGJXFzTh0b07+Zno4SlvGtxXuys5U0xr4RNwJmZRlip2eIHmiEcgORAO9Zp7SqJ+9rpjHf2joUtY6a8Sj3/YxhxBbK3eY5Jlkldfu4oD8KqCCXYYI1asE4GBgmr8a8JUOlml4c8/fIlp3t1TluQm/jr8zDxPsTxG3Dt4aTKsgRBHkyOCRpk0qDhd8HOCD7bnSFW2qNJPDZdhti7h10n8/v4EBPK8Shp4ZYgWKgupGWABYYODtkdOtS+z56jTLtLb9J/6kWvUzcL4wYpkntpgkyfCfUdUYH4kPUVtT6Sk9VoYvPZL+PuTSny5fBll7CcWMonjZNDLI0gUZICyMW05OScHPPmCPeuftWl7yqrmfLtv2kqVVTfg/Ff0WuuQefFZAoBQGfufBbiPFWJzp+zoPYYkwB7eWvVWSxQhjsPb7OSVrDHYdZq2XRQCgFAKAUAoBQFG72e1r2NqEt2AuZyVi/YUDMkm+22w36uOeDU1vb1Lip0dNZZlJt4RybhfeNxVl/wBd3BIYNBCSD89PKutY7HVynmeGtGsaos0bbpFxxg8XPbXiOoLNfzCJzp1IIkZW5jzBAQDjmOVSXWx6dtUi5ye49M9j7+41urd0llaojD2d06mjmk1k5y+GDHOd9tz7+9X6OzZW/vW9Rp+j8Uc+TUtJI0bpP1LhNJ6N+qT6q3Q+xxU869GuuhvoKMuT5fB8iDo5Qe9Teho8UtpARI0jSBcfESWCg53P6wyT+dcfaGxqlCPSwlvRXn/ZNaV4Rkko41zjl5HriUqSIujzMWGnHMHr/CuTUalHQ9Re1aVelHc1lnT+TJw2dyzrIcsDyx/H5VybqkocEdDZNzWnOdOtLLXIkNJqnk7263yPjR55jPzrKljgYnRU1iUcmu3D0zkLpI3BUlSD67VLG4muZz6ux7af6MeGhq3fCC5zrYn1bcn5nmfrU0bztRzav4dT/wBOT+KJbhPaTiVkfu5jImd0kJdfybdf6pFazjbV+sjn1dk3tDVLK7voWzhvfMVIW7tSPUxN1/cf/uqvLZcZLNORSlVnTeKkcFy4R3h8PuMBbhY2OPLN92d+mT5T9Cao1Nn14csru1N414M3ZOzNvLdC9k1SyBVEWogxxhdwUAA31ZbLFsHlitFc1adPoo6dvazPRxk97iRl93c2UghUKyRwrIERSCup/wBdtYJdgdxkkbAEEbGaO0a0c51yYdCLKlB3aM13piSW0t4k0mbxdU1w34wAxVBkcttsbZOBclfwVLMsSb5dhXlbKp7rWneSg7IcSjeJUu0lUq3itLGulGGNAABDtq339t6rOpZ1E3KGOzv/AIOfV2Fbz/Tjw0K7cdpbuGSNJrQlpWZY1GpJH0kLrCEEhSTtn0O+1S/llGSbhP5YOXU2BD9MmvFGWy7eWrkB/EiJ5F125kc1J2yOZFV6myq0dY4fzOfV2LcR1jhljtbuOUZjdHHqrBv5cqoTpTh1otHMq0KlLrxaJLuTjLT8Um5Bp44wvUeGH39N9Y26Yr1drHdoxXcj21lDct4LuR1SpyyKAUAoBQCgNfiF14UUkmln0Iz6UxqbSCdIyQMnG2TQHNOEd88cys32C8KhsZhVJumRkZXTtn1rSdSEOs0iOdWnDrtLxZz/ALxu0gvuIRyLFcQqLcRhbhPDbUHZmIAJBBDLvnp8q7v4dq03dcU9HjxLFpUhOWYvPgVi5hKt4kfxDmPxD0+demvrOcZq6t+suK/cuzxLklKEt+BuqySx+qsNx/5yIqeMqN7Q7U+Pc/qi6nCtA2OD3+kiCQnUP0bH9deg/eA298Vy7eq7ep7LV5dV9q+pwbm3dOZLTQq6lWAKnmDV+pTjUi4zWUVc4eSBvOFyQ+aDLp1jJyQP2TzI9v51zdy4staPvQ5xfHHcJRhPjo+0hPtcYlVlXA04O2CrE9fpXEv61vOqp0Y7qxqsY1zqdHZlXoKm9U1++J7v0LS5i+IJkkHn6CufVipy0OrdKU7jNu9Usto3+FXQZBuSRsc8wa4txTcZ8D0myLyNWgk5Ntcc8f8Ao3qrHaFAKGBQYRiniBG4BHoRUkZtFW4tqdRe9FNEfNwqNuQ0n1H+FWY3M1xOLW2JbVF7q3X3fQ9iW4hH+js0bZBLQyPHqAGN01ac5AOR+VTdLSqdZHFrbFuafU1Xc9fItHBe9u7hwl1CswGBq/Rv6ZJ3U/kPnVeps2jU1g8fIoudWk8VIv4l5se86yc/eCWEbeeRA0ZJ6a42YfnjnVGezKqWY4ZuriPMsvCuOW9yM280cnqEYEj5rzH1FUqlvUp9aLJFOMuDMVpwCJLmW6wWmk0jU25jUKF0J+FTgk+ua3ncTlTVLgl6mFTW9vGzccKgcYeGJho0YManyAhgnL4cgHHLIrRVqi4SZs4RfIocHdoJLq6nk0wK+sQJbO40knaZjtg5wdA8vttv0Z7RShGK17c/Iqu1U8qSWCV7K8C4jw5WWG4gkQrrZJoyzPOcmT7waWCscYZi2M/CcZNhbVprTD/o19laWhLTd5JtPDHFLZrfXsJYnWaMkDLbDEi4/dPzPOr1G5p1s7jzgilCUeJb+DcftrtS1tPHKBz0MCVzyyOa/UVOaElQCgFAKA8TrlSMA5BGDyO3I89vpQH5b7CXUlhdtBcKU1v4MisMGOUfoyd8YOSM/WuftCh0tPTjHVfycratt09LTrR1X8nTOOcNW5geJseZTpJGdD48rj3Bwa4FtcSoVI1E+DPMWlzKhVjNPx8DlUkMkTtDMNMq8/Rl6Op6qa+1bD2vTvqK195evefRrS6hcU1KDNd8xsXUbH9Iv/uHuP41JdUpWlT2misxfXj/AMl3rmTpulLeXDmbNxCsqgg7jdGHQ9D/ACre5t6V9RUovvi+xlmpTjXhp8GSfB+IGUFXGJE2YdD6MPY1Vs7iU806ixOOjX8rxPP1aTpywyRq8RkbxPgyS+b4JPxr1+Y/WFc672dTre8tJdq/k2jLGhW4LSS1ZjKuEJxrG655j3APyrzVS1rW0m6i04Z5HW2bdwpVPe4P0NZ9WTKhKxs++OZGfjxVCrT3k5NFhSqRk7im3GDlrjs7SdilB6g/WuJOLXI9xb3EJpJPJlqMtihhtHhpQOZrdQk+RDO4pQ60jWk4lHyDA+w3P5Cpo203yObW2zawXXT8D5JKykBo2TJG8uIxvjfzkEgZGcDqPUVMrSXNnNnt+gurFvy+v8Gxw/hV9dE/ZLYyp0kUMI89RrfSpIOR8x12JmVnEoz2/Wed2C9Txx3s1eW4H2yWC31LqCNKC5GcfBEHf13xjY71LGjGHBHOuNoXNZYnLTsNrg/Yy3cLlr26ZhkCztWVBsd/Fn05Xlvp/nUuClg2rjuvvXYNa2s0QG+bi4g1k81IChdBHvnc+1Z3WxuPkZOL8W4vwl44ri4cZGpThJkdcjIy4DZGSDk+mMA5qpUsaEnrFG/STjzJ7hHfEgVRdRajgZaAnOfdHC4/qswrn1dk56kvgyaNz2ouvDu29jMdIuFR+WibMTZPIYfGT8s1QqWNeHFZ8CZVoPmWEHrVV5RKV/ivZGC5u4rqYu5iUKkRI8MEEsGxjJOT64OB6Vap3k6dJ048+fMilSUpbzI7iXdvZySpLGJLd1cuTbto1E4+ejGNtOMaj61LT2lWgmnr2GsreL7iLXjHFOG3Ygi8W/idsxxyamZYiT5muMAK+rIwQwAHTbPXoXcJ09+Tx2lWdJqWEW3s/wB6lnOWSfNrIrtGfFI8Isp8wWb4CeWxxzHOraafAjwXmKQMAykEEZBByCOhBHMVkwe6AUBxrvv7H5J4hEp3VUudP6uNo7jocrsrfs45YJrSab1X33EdSLeq5feCI7AdpmuA0E/6aIDfP6ReRb94HGT1yDXn9o2kaf8AkhwfoeX2rYxo4q0+DfDsJPtX2eF3GNOFmTJic8geqn1U4wf/AAHTZm0KllWU4sr7Ov5WtTP6Xx+qOaRudTI6lJEOHQ8wR/Me9faNl7TpX9JSXHGq++R9CoV41obyZgR/Bb/0mP8AYY9f3TVecXs6rlf6Un/6vt8DeE3Rl/tfobsqlWEqfGo5fjXqv+Hvipb61cmrij14+q5r6El3bKpHeXEnLK6WVA6HY/mD1B9CKW9eFaG/E4DTTwzPU4MdzCHRkPJgR0/PfqOdRV6Sq03B8wngpUsMkR+zZBJGS3opySB/5zJFeKr0KlCXQvidm1ua06fs8Ofy5o2OC8Jbw/EM9nCDq/Ty4fAbSfIgLkZB/V33qhOkp8WYtbudq3upZ7+PzNlrOZlzGzyebGqK3fwguRkmSbRp21HdcbDJGdo1bQXIsz21dy4SS+H1yYp4YlxqlZznBzPGo3PPw4fFOAP2s+1SKnBcEUql5XqdabfxJK17M3Esh8Ph0ugEYZYZCHXK7a7ryjfmQmfLjkTUmOxED3nxLBLwCWLDTfZrVgfIt5fhRgYC4jtETzBWPXGGOee+cGMEdJdW0bsYruORmGCllwxGJ2yD4s+674zjPKmDWU4x1k0hqllP6DiEy76ftd6UG+xyiqpA25BvTmKkVKb5FOptO1p8Zr5/Im+zyPa7wWdhAx5u3j3D4xuPO40525Nj2qWNtPuOfP8AENCPUi36EpccZ4i/O+CbYPh28QB9/PqIPyIqT2Z/uK0vxLPPuw9f6IO64NNKSZr+8ck5I8XC+2F5Db0p7KubIpfiKq3pFepjHZG1J1OryN1aSRyT6ZwRnbb6VsramuJUqbcu5cGl4L65No9nrUjT9nix+6M/nzqToKeOBXW0rrez0j/jy4ENxXgUEQH36xrtiOfTKuw2ChjrX6GqtShTXB4O3ZbWup6Sp73elj+vkRnAuISo6i2N1Drk8ONrbU8DyE8hHIBnfJxknntXPqUYz0kkz0sKnPVF74X25vIm8K5gFwcZ1RjwJ8cstBIAd2HMAD54rm1tmQesHju4oswrS4cS0cC7b2l03hh2im3Hgzr4cm3tkg7b4BJqhWsatLXGV2oljWi3jgWSqRLlFC7Y8f4Y2mKRTdNFIJfBtxrXX5gTIR5OerUGOd9xXVtaF1rKOmVjL+8larOnw4lC7sk4iLyA2X2j7N4y+IoJaLwdfn1NgRE6dXLfOcAGu8Uj9O0AoDHPCrqVdQysCGVhkEHYgg8wR0oD8t9tOEzcG4kTECqZLwMd1eE7BCepHwkHfYHqDUdSlGpFwlwZFVowqwdOa0Z1Lhl6s8UcqfC6hh7ZG4+Y5H5V5GtTdOo4PkeEuKLo1HB8iC7ZdmvtC+NCALhB5egkXrGfpyPQ+1dXY21qlhWUk9Pv0OnsracraajJ+6/T+u05+MMCGGOasrDBB5FSDyIr7Rb16F9b70dYyWqPfQnGrBNcGYrGQxt4bHKn9GT/ANHz9KoW8pWlb2ao8xfUf/FklCp0b3JcOX0NnxGgbxEBKn9Kg6j8Y/aH8ajvKEraftFFafrj/K8CC9tc+/FeJYYJg6hlOQQCD7Vap1I1IKUXlM47WDOcMMjmOfv71ng8cgQvHeFmTTIhCyIDjYnUv4dvr+dczadi66VSD1XyJqFaVKalHiiv2XD3kAzDKG1PkiTw0KsMHIYEg5IB07FVAxnJrzdKwuKr92D+OhJOabbfMl76d4sE2sGAgUzS+JdFef6sraFG+fg/nipp7Nq0pLpdI85cUjXf00NiDjl2E+6uRHkYzBDBENuWPDQEfQ12aewaVSlvU6uX8MFZ3coyw1g+23aJWOm+nvdRxnXcStG2Oo0EHGwrhVLf2ee5XTT9CtcyvpLNtJNdnP10LBZcGsyA8UULDowAYfmc71NGlTaykjzFe9vYtwqSkn5EpGoUYUAD0AwKkSS4FCU5SeZPJ6rJqKyBWM4CTfAjZuO26tp8VWbkFTLsT6YXO/tUUq8FzL9PZd1U4Qfx0N20tr6f/VrGbBI+8uMQJyzqw3nYfIVXnfRXA6lH8PzetWWPAm+H93V5Lvd3awrv93aLlt+WZZBkEey1TqXsnwOtQ2Na0td3L7/vBNWfd1wqzVpZIY2wMvLdPrAAHM6zoHzwKrOpKR1Eklghe1Xaq2ka2fh2q6ls5lZYYIZGjdXUxMmtUKIwViQd+XL0kpxknqCXsbE8XLninCxbiPQIWaU+KxOouA8ellUbbZwdXXfEpg1ON90cMinwZpBjOlJ/v4x+yCcSqPcPke9YwbbzOcXPd3xlpRb4kSJ20sy3LPBgjLMQW1afZhk4xvWNyOc4RjLOm9m+6GxtwDOPtUgOolxpjzjG0KnRy/FqrYwX+GFUUKqhVUABVGAAOQAGwFAZKAUAoDn/AH09mftlgXQZltiZVwNymPvUHzUasdSgoDmHdTxYaXtWPmUl499ihxqA+R839euHteg9Kq8Gec25bPKrLwf36HQ64h50qPbTs6ZM3EC5lAGtB/tVH/yAcvUbelem/D23p2FXdk/dfFHoNjbUdCXRTfuvh99hQWCypsdjuD1BHI+xFfWJxo7Rtvdej4Pmn9Ue1aVSOUZrG6LZR/0i8/2h+IVBZ3UpSdvX669V2os0KrlmnLj8zJZym3f/ANFj5h/Rt+Ifsnr6VTqUZWNXfj/pPiv2vt8Dn3lpu+9HgWMHqK6GU0cw96c8ufp/eKxnGjB4rcwCKw4p6Ai7jgiE6oj4TfsgaT815H6Yqi7FQe/bvcfdwfijZve0lqRd2rJ5Z4xp/GBqT69VPzrMryL/AMd7T0/dxj/RD0TjrTfwPXDddu2u3fynnGxyjD+4+/8AdVarsOL/AMlrLjy5PwZXuFTuI7lda9vMt9l2jgcfeOsL9VkYD8mOAw9x/CuRUzSluVVuvv8A47UeduNlV6b9xby7V9DPDxLxnEdpFJdPnBEIyi+7SHyKPmar1LqEe8lttiXFXWfurv4+RMQ9iOLTEB5LW1QjcrqmlXfljAQnHv8AKqc79vgdyjsK3g8yzL5eRNW/dHbtpN3c3VzgeZS4jjJ9dKDKj21VWlcTkdKla0aXUikTY4hwrha6BJaW+kfCGTWQM8wMux2bc5Ofeo8SkTkNxDvctAMWsc902+NKGOPPu7gaR7gHnVilY16r92Lf328DDkkV7iHeFxCYYjEFqD1UGZx9Wwg6/qmu1Q/D0+NSSXzI3VRSeImVjI94r8RDKdAknlRonwfOqodJGSPKB0wMb1rdbGqUVvU/eXr5CNRM7L3MXSNwqBEYFotSSgZBV9ZbSQd84IrkNY0ZIXmgFAKAUAoBQCgFAfCKA/K3a/g8nCeIEKd4nEkZ/HAzHRnAHLzRtgfKopwU04PgyCpTU1KnLhJev3qdV4derNEkqHKuoYfXofcHb6V5KrSdKbg+R4avRlRqOEuX36myRUZGc87c9njCxu7dSVJzPGo5esoH8/z9cet/Dm3Z2tRU58Pn/fZ5Hqdi7UeVRqPXl393iVSdNYV4z5hup9fUfWvpV3RV3SjcW795axf8M9VJbyUocTas7pZVO2DyZT09vlW1pd07um4yWHwlHs7S5SqxrRw+PNGbht34DLE5zG36NifhP4D7ehrnpOwqKlJ+4+q+zuf8HIu7V05ZXAsCtg5HMV0eKwUOBuPCHXUux6j3qJScHhmTU8M+h/Kpt5dpg+rCx5A/lWHKPaDJ9iYjkPkcVG5wawwQN7wMqSYCEPVD8B+X4T8qp+z1KL37SWP9v6X9H4GZbstJlamk/wBKj+0oVQPHrQ53j1DXuuCQRq3Xf0rzu1LirXrOVSOHjGCalBRjhanc7nvWtIV8Lh1rLOqjCaEEMAxtgMRkAY/DXNpWNet1Yt/fkSOSRWuJduOLXGNMsNovpEmtj8y+f+XFdej+H6r1m0vV/fxNHVRB3EM0uftN3dTZ5hpWC9f1QcAbnbpXTpbCoR6zb9DR1G+B8t+GQx/BGg98ZP5neujTsren1YI0cmzPJMq/Eyr8yBy+dTOrThxaXxRjDNSTjNuvOVPoc/yzVaW0baP618zO5I9PeuVDRW1zKpbTqSGTTq/Dkjn7VUq7aoR6qb9DPRtln7jruSXiN06IyQiBVmBxvMH+6JHPVp8UfQ56V56+uIXFXfjHBNFYR3GqZsKAUAoBQCgFAKAUBzbvs7LrcWv2pR95bAlufngP6Vduq/GD00n1rDWUayWUc37s+L6HaykORu8LeoPmK++QdQ/rVxdp0FOKrR+J5/bFspwVxHwl9+h0YGuImedTPjLTA4PQ5t2v7Oi0bx4R9wx+8QcomJGHX9gnbHT5YA91+F/xA6VToaz0f3n69p7DYu1nUfRVXqvX+0VueEhvEj+Icx0dfT5+hr3l7aPeV1b9ZcV+5dh6Npxe/Dj/AAbalJo/VW5g9D/cRU0ZUb+hwyn6P+Gi6nCtDuZs8HvWVhBKcnH3b/iA/VP7Q/8APfm28p29T2aq8/tfauzxRwrm3dKRPQTFTt9RXQlFSKxuLfL1BqB0WMg3y9AaKjIZMD3jHltUipJDJp3Fwq7uyj3YgfzpOrTpr3pJGcMjrq/tXIVikhz5QFMhyPQAGufcXljPSo08d2TKjJGy90VXPhSKoxvIFhXflgysud9tqhltq2gsQT8sGejbMU12wBJksohn9e6SU9N9NvrPt/E7VUqben+iC+LM7mDCZlZNZvJGUDJ+y2TsNIznzzMgBwrHPt15VTqbXuZ8JY8EZ3V2GeC84UsZlk/yhcfsyXNvH1IPkSTxB0OMdAeVU5XNWfWk38WMS7jJadp+G4LRcOsYvN/+VJPOx3AzoEbcwTtq6fnDkOMubJRe2EujVaPbxRjKloLKKJFGoYAe4lUHnt5fmKZG4uZXuK9rITd+JeQzXxUg4mu4jF0+FIE8Neu2pgeZG5rGTZR00Lh3H8Rhh4heQLlUucPbZDAMsZdtILAEkI/10k+lYNkdzoZFAKAUAoBQCgFAKA8yRhgQwBBBBB3BB2I+VAflntdw08OvnWLObSVWTOfNA2HjBP6wAOg+u9V5QTbg+EvmVJwTlKnLqzXrzOqWF2s0SSp8LqGHyIzj59K8rWpunNxfI8VXpOlUcHyZtL6VGtdDRa6GKeEMpRgGVgQQeRB2IPsRWYycHlcUIylCScXho5d2i4CbFxpy1u5whPOI/wBGx9PQ/Ovpf4X/ABEpJW9Z+D++XyPc7I2rG4juT0kvvJCTZibxF3U/pF/9w969Ld0p2lX2qjrF9eP/ACR2sulLfXDme7u8jZMnXjmrBG2IIGoH2Ygc+uKqXm1bCvS3ZN92mqfajetcUakcMcO7V6VImBYj4WXGSP2snn71zrbbThFxqrPY/qceVPsNi57U4GVRMldQBk1E5xgYQEKdycEg+U5wcZ2nt5/ph6/0FS7WY7rj46XDf/ytxsPnJIN/oapVNsXMuDx4f2bKmjDZXcsh1eFdzqFIAWRlUty1ERx8skHSDtyyaqzva8+tN+ZnCR4fh9wqiXwLeH4hiZ4dbAsD+juXLErsAQucc+dVnnizOTLw7il5cFUt1uZAoIeGAsqFd8eSBUC4ydznNYMPC4li4P2O4oy/d8LtkLY+8nVWYZ6lZ5G3/qZFbYZo5x7Teuuy3EIkxccSsbNcbKjpCeuVAijXGfNsvPfnvTBhSjnRMj4OyvDD5X4hdXbKT5bS2cgZwSAzBlJyck5/jz0lOEOs8GJ1dzWWF4skI+ylmpAi4bdzDcFrm7jhHU6sR5PoBt135VVltC2j+opy2nQS1qL4JmtL2OkYkRWNnCpAGZJp5mHqw82n6EdahltW3XDJE9s2y5t/A2YexNwFwZrTfn/oFs35MUyP4VC9sU/2v0IHt2lnqPzJXsVwme7luLS4vri3uIgGBgWJBLCSMOjBQ4AIAO/UD1FdOlWVWCnE7FCrTrQU48GdM7L9i4rNjI0k1zcHbx7lvEkVcY0KSPIvtz358qkJiz0MigFAKAUAoBQCgFAKA5T35dng0cd8o/R/cz46wOcBv6jn/nPpUdWLlHTjxRFWg5R04rVeKKV3Y8TK+JZSHdCXjPqh3YD6kN/WPpXF2nS30q8eej+/Q8/tigpxjcR56P79C/g1xjz6MjCpGsm7WTUvrRJo2jkXUjjDD1H9x96xTqSpyU48UZpVZUpqcXqjlPF+GvaSmFySpBMTn9dfQ/tjkfz619a2Bt2N7b9DUfvYx46cPvifQdnbQhdUs8+a7zQ4DeWqxrqtvGlXJLXMzeBFuSGEMS+I6nHmySBgeteaZq8ksvaiJMqZ4o0OzDh1jGjMN8YlmCOMeuM+Y/OhjdPtlPw9AXEEDZwVkvriSWR2JySYLUELy+F8c92OcU0DySSQWrvq0zycsLZcLiiUHckh5tTZGRvgHb61HKtTj1pIhlcQitZJeLPn+R2kYarC8nQ4817xADy42yqKpAByep/lVeV/bx/UVp7StorWa+CJvh/Ap4TmGDhcRx8YglldTjGVMrnHp+dVXtiljSLKc9t0eSk/IlGt79wRJxGRVIxptoo4MeXBwwBb/D+UE9sy/TErT23+yHmz43Z2Jv0rTy75+9uJn834sFsZ59OpqpLadxLngqT2vcvg0vgjNa8Dto944IVPqI1zjnjOM4qtO6rT602VZ3lefWm/M38VDnJXcmz7WDAoYFDJCdoWlt2ivrZdU1sSSv8ASQsMSxn128w54IyBmursu53J7kno/mdrY130VTo5PSXz/s6zwXicd1BFPEcpIgdfqOR9wdiPUGvRHqzeoBQCgFAKAUAoBQCgFAa3EbJJ4pIZRqjkRkcZIyrAhhkbjY8xQH5Z4vbScPuyQSZLOYxknHniz92xxyDRnB/e9qqygm3TfCXz+9SlOnFuVGXCS08ef1Os8MvkniSWM5R1yP7wfcHII9RXl61KVKbhLijxlejKjUdOXFG4rVomaRlg+GsPiaviRXaPgiXkJjfY80cc0fo3y9R1FWLS5lb1FOJbsruVtUUlw5+BSOE9282NNxcYj1ZMcRYhtsE74APTODyrr1drwx7ibfedytt2ml/ji2+8s9p2FsY2DCHUR+NmYHbG6k6T+Vc6W0riWdTlT2vdSTW9jPYT8VsifCqr+6AP5VTdScuLKLq1JcZPzZlrUj1PlAHbG52+dFFvgjZQk+CNe44hFGMvLGo/adR/M1JGhUlwi/IkjbVpdWLfwZqf5yWn+9W//FT/ABqT2Ov+xkvsFz+x+Ro3PbixTncKTjOEV2/iFx+ZqWOzriX6SaGybqX6ceRpy941kvJpG/djO39rFSx2VXfHBNHYly+OF8TE3eZZ45Tf2F/7qz+U1u1G/wCR1+1ev0Nf/wC6Vt/RT/kn/fW/5PU/cvU2/Ia37l6m5d95FkqgqzyMR8KoQQfQlsD8s8qjhsqs3h4RHDYlxKWJYSJO34zcsob/ACZf4IBBWMMCDuDnIqV7HnnSSJnsKon7s16kj3RmZby9iCyQW6COT7NOmHSWXJ1LudMeEbbl5htXboxnGCU3lnoaEakacVUeWjq9SEwoBQCgFAKAUAoBQCgFAcf78uCxxmK907SH7PcbE6gVJic9Bp0lc9Qy+gqGtTco5jxWqK9xTc45jxWqKV2Amv0tylrYy3MbSOUl1FU2ADAZGMZU9RufWqtzYxuJKbeNCnebNjdTU5PGmpYUi7QsTp4dCB+06jb5mcZrT8oodr9PoRfkdv2y819D41h2jJ/1KAewkh/vmrP5VQ7/ADNlsS27/M8SWXaNRlrOAD1MkA/+an5Vb9/mPyW27/M9vb8YQKZH4bESM6ZJlBH5MQfoTT8qt+/zH5Lbd/maZ4jfAkPfcGXGc5uM4x0wpLE/Sn5VQ7/Mfktt3+Z4k45IF+84rw1SSAvgxXEx9eQTb05VlbLt1yfmbR2Nap5w/MxtG+Rq4vdHlq8Phs4HuBkL+eBU6srdLCgizHZ9slhQRu2/CI5gdfEOMSryHg2U6DPUHAYN02/xreNtRXCK8iSNpQjwgvI34O6yxmzrPF2YYyXRUz6Y8SPfb3NTJJcCdRS4I9XHdzZco+FcSdt8ap4EX+0Zdh9KyZNe17sdWSeDlQG2WTie7AcifDjYAH97PP2NAbZ7DPFy4BbTLk4C37ax6EtJgEdNqAl+GdmXkHn7P8PhxsPFuUYnl1jhf+PoaAkLjsZgKYuE8J19dbsVHt/q/m/hQHqz4JxQZjWLg9tDyAihlkIGdRGPIp335CgNxOyd3qyb9E6/cWUCFT+yz6yB88mgPsnY25Y5PFr3f0EKj8ggAoDc7L9kvsk007XM1xJMsas02nICZ040gfi/hQFloBQCgFAKAUAoBQCgFAKAgu3NjHNw+6SVA6+DIwB6MqFlYehBAOaAqvYfsNYyWFsXhZhJbRO6tNMUZ2VXY+GX0DLb7CgLL/mJw3/cbX/gp/hQD/MThv8AuNr/AMFP8KA1ZO7XhbEk2UOT6agPyBwPpQG5ZdiOHQ48OytgRyJiViDnIOWBOc9aAlv8nQ/0Uf8AYX/CgM0UKoMKoUegAA/hQGSgFAKAUAoBQCgFAKAUAoBQCgFAKAUAoD//2Q=="/>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cs typeface="+mn-cs"/>
            </a:endParaRPr>
          </a:p>
        </p:txBody>
      </p:sp>
      <p:sp>
        <p:nvSpPr>
          <p:cNvPr id="6" name="AutoShape 8" descr="data:image/jpeg;base64,/9j/4AAQSkZJRgABAQAAAQABAAD/2wCEAAkGBxQSEhUUEhQVFhUXFhgYFxgWFxkaGhgXHRcbGBcXIR0dICggGBolGxoYIjEhJSkrLi4uGCAzODMsNygtLisBCgoKDg0OGxAQGywmICQsLywsLDc0LDQsNCwsLCwsLCwsLDAsLC8sLCwsLCwsNCwsLCwsLCwsLCwsLCwsLCwsLP/AABEIAMsA+AMBEQACEQEDEQH/xAAcAAEAAgMBAQEAAAAAAAAAAAAABQYDBAcCAQj/xABJEAACAQMCAwYDBAYFCwMFAAABAgMABBESIQUxQQYHEyJRYTJxgRQjUpEzQmJyobFTgpLB0RUWJDRDVJOistLwY8LDCBdEc4P/xAAbAQEAAgMBAQAAAAAAAAAAAAAAAwQBAgUGB//EADoRAAIBAwEEBwYGAQQDAQAAAAABAgMEESEFEjFBEzJRYXGRoRQigbHR8AYVQlLB4SMzYsLxQ5KiFv/aAAwDAQACEQMRAD8A7jQCgFAKAUAoBQCgFAKAUAoBQCgFAKAUAoBQCgFAKAUAoBQCgFAUntF2sK8VseHwkZkLST43IQRuyJ7ZK6j1wo6NQF2oBQCgFAKAUAoBQCgFAKAUAoBQCgFAKAUAoBQCgFAKAUAoBQCgFAKAj+0PFFtbaa4fcRRs+PXA2H1OBQHJ+7Kzkk4r4sp1SrbyTXD8/vZ2UKgPQBF2HoNq1TySTju4R2itiMUAoBQCgFAKAUAoBQCgFAKAUAoBQCgFAKAUAoBQCgFAKAUAoBQCgOZ9/HHhb2SQganmkHlyRmKM65MgfEh8qkbbN7UBZewnZkWUTsZHkluCkkrOoXD6ANIAGVUdFOcVhLBltt5ZZ6yYFAKAUAoBQCgFAKAUAoBQCgFAKAUAoBQCgFAKAUAoBQCgITjPaFbe5tLfTqa6d1GDugSMuX04OoZwDuMZzQE3QCgNfiF4kMTyyHCRozufRVBZj+QoDgKSycTu4LiVfPeXMUccef0VnE/isudichCSeuemaA/QwoBQCgFAKAUAoBQCgFAKAUAoBQCgFAKAUAoBQCgFAKAUAoD4aA49d33j9o7e4yTFFNJZRgZ3cW8hlfc4GJH07c9GelYzrg23XjJ2KsmooDlXfv2h8KGG0BIFw4acjPlt0Zc8txqYj6KR1oZwYu663hu7x7mMAxWkYigIGF1yA+IQCM+VFVf6x59Bg61QCgFAKAUAoBQCgFAKAUAoBQCgFAKAUAoBQCgFAKAUAoBQGtxKYpDI681RmGfUKSKA/LvYLid3Nf2EXibC78QFgNyTqmycajqXV9W6dMaZN3vbqzw5H6rrJofDQH5w7dcaFzfXU4YNGp8KMjceHEDkg9QXLnI23qvVeZKJftVuwc394Oq9y3CDb8LjZhh52a4Yfv4CfL7tUP1qwUW8vJe6GBQCgFAKAUAoBQCgFAKAUAoBQCgFAKAUAoBQCgFAKAUBjjuFYkKwJU4YAg4PofQ0BCdvr8wcOu5VKhlgfSW5aiNK/MkkAD1xQHEO5Lh2viNs2P0UE8vX9bEYO3s/X3qGm8zkdG7io21Bc8Nv4s/R1THOK13jcaez4fPNF+l0qke+MPIwjVuR+HVqx104oEsvBwPgXCPtV1a2ajIkcGT/APUnnlJ9yAfmT71XpLek5M6Fy1CCpo/UCqAMDYVYOefaAUAoBQCgFAKAUAoBQCgFAKAUAoBQCgFAKAUAoBQCgKh3m3F0LaOOykEc00jR6sZOkW08xUfhZvCChumqgOZ9nz9hk4PdwKUjutMF3lzh3kI0u2ScnUZGB6BANuVcyzuZTuK1Kb6r08CapBKMZIuPf/xMxcL8MHeeVIz66RmQn80UfWumQkF/9PPDwftNyeYSGBeew0iST2OSV+WPetILHmWLmpvuPdGK9F/OTs9blc4z328Y13MForeWJTPKvTWfLFk+y6zj3BqOq8RLFrHNTL5El3Jdn8LJfyLhph4cGRuIVO7f13/gg9azCO7HBpWqb82y+9n+0cF74rWzF0ikMRk20s4ALBd8sACvmxg52JrciJegFAKAUAoCG7SdqbWwQPdTLGD8IOSzY56VXLNjIycYGRnFAR/AO8Ph14B4V1GGJCiOU+G5Y8lCtjUf3cigLTmgFAKAUAoBQCgGaAUB4eVRzIHzOKAjp+0dog1PdW6j1aaMD+JoCvXnerwqM4N2rHGfIkr59sqpXP1oCDn77LbUoitbp1PNtKrj5AtufyrV1IriyxC0rz6sH5HQeCcZhu4hNbyLIh6jmDzKsDurDIyp3FbFd6EhQCgKv2+YpHbSg48O+tSW9EeUQyfmkjKfZjQHJe1do8HCFCFlNlxB/DyMkKk8qR5znYalxnPQVxKbUNqyX7oL0wWHrRXib3/1B3LPFw1dYbxBK7afhZtMIVx7eZsfOu2yGMXJpLmWnuDiA4fKwz57qUn2wqKMfQCsR4G1Z5qS8To9xOsas7sFVVLMzHAVQMkk9ABWSM/NM7PxS/bQSWvbghDtqS2BwDj0SBSfn71Djen3Itr/AB0c82dJ72O03+TrNLGyDCV4cAx84LdMKXONxkZUNtjDHIKipim5JcWTvc9wv7Pwm2BTQ0gMr5xli7Eqxx+xoxnfAA6UMl0oBQCgFAcW70u39/bXj2sQSGFVQ+IroJHDKTkO+VTcMMac+U77igI7sv2msFfxZ4Lp5uZup8XRHTZ0zoHMeVRXMuqFzPqyWOzgWacqceRv8M7K8GvDLIkv2hpJDKxaYh11HOnSNLBMn9YZ99qrVbm7pYysYWOGTeNOlLmbHDewUsV07w3U1tbDBjW3mkLyE7kvrymAdgADkBc7gk7PajjTWmZczHs+X3EnwjjvFxPNGiJPbIdMc12PAdiMBseGvnXVqAOgA4BzVv8AMKcIJz49i1Iuhk3oZbHvQkF09pcWTtJGAWazbxwoON2UqpUAEep9qsxrwlBTzhPtI3Bp4IjvH71GjZIeHyeGxUtJLNC6FeiqqSoN99WcEcvepoYlwZvSpKct2TUfEord4vE7hj/ppTRsPCjRQw/FtzO3/m9RVqjp8Fkv2Wz4XMpR38NeT9T0O1vE+vEJ/wAlH91V3dvsOpH8PR/VP0PY7XcR/wB/uPzT/trX2uXYSr8PUf3S9DXuu0N9IQWv7wY/BMU/6MZ+tPa5dhn/APPUP3S9DTmvbl/0l5eOMEYe4kOx5jnyrDu5dhlbAt08tyfkaLcKQ/EGb3Zif7619qmWVsC2xrF+Z6i4TGDnSPrk/wA61lczfMmpbEtoSzu+epuLCB0FQOcnzOlC1pQeVFeR8mpEzV4kp2U7STcOnM0I1K4AliJIWRQeY6LIBkBiDzIxvVyhX3fdlwPObT2SqydWlpLmuT/s/QvZ3jsN7As9u2pG2IOzKw+JGH6rD0+oyCDV88k008Mk6GCC7c7cPum6xwvKv78Q8VP+ZBQHN+1ri5teLgFSG8K5j07gxG3hZJBj8Riff1BNcO8/x7Ro1Mccx+/Ms09aUl2HJuJ9oftS2MbAj7LB4ZJ5NpdmXA6eTQD64PtXalwNLfHSLJ+jO6G08LhFoDglkaQkddcjOPrggfStiFvLNHvo494Fj4CH727JhA6iLH3zY9NJ0/1xWG8LJtCO9JIr3cnwVR49++yqDBDnloXDTP6HJAUH9hq1gsIkrzTlhcFoiG4HaycTnSWfUz38pdxnHh8PhYHwxuMKzaFODuGzuc5s43affL5f2cZTde8cf001/wDT+i9Wd4RAAAAAAMADYAdB7VCdM9UAoBQCgNeaxjdXV0V1f4wyhg2wG4Ox2AoCAuu73hsnOzhU+sS+EQfUGPTj/HegKxxfuatXJaGWRWPJZVSZMem4Ep+fiZ+m1DOSsydgb+ybNvHJzzrsrjAPs8M5xj2BYDFRzpRnpJJkkZpdqPkvbbiFjgXlu0ig4ZpImt3z++NUDbYxgjP1qhU2XSl1cr5EiuGu8lOD95XD2y7o9uzsNbtFlXYDSMyRg6sAAZONsfSnV2dXxhPKXL/skjXh2YNqfs7w/ik5uXlFyPDVERZfLGASScKQ2Sc7H32rTp69tTUFHHf96GXCE3vNlf4x3U+LMVhaOKAtJKZNIMgkfZYVUAAQpgYGR8Te2LNPaaUMy63Zy8fiRu3edCo8S7F3dvIbeISzSjXLrUfdGELsPMM+KSOQJG4Ayd6txuKFSKm8JPzySwubql7sJs1OK2F1ZrG1zESkkaOHVWwusEiN8gBZBg5WtVClVb6N6p/fwOnQ25Vp4VeOV28Gay36bZJXUMjUCMjOMg8iMg/lWkreaOtS2xa1MLex4mwrg8iD8jmonFridCFWnPqSTPeo+ta4Jt+XaBIabqCqSPviVjdNlVZ61g86xho26SMtGeWA6VssmkkuTJbsr2jm4fN4sPmDYEsROFlUf9Ljo3TkcgkVZo13HR8DhbT2XG4TqU+v8/E/QnZ3jsN7As9u2pG2IOzKw+JGH6rD0+oyCDXRPHNNPDNPtzBavZS/bmK2y6WkwxXUFYEJtuctgaRuTgChg5X2Y7TpfcVmUW4ghkshFFGQAWSNvLnBwPKzjA5BQOmTxNtr/BGrHjGSJ7WacmjjfgmNpFbmgZT886P767OcpNczWnpnwZb7QXAiSP7ZdhABhFmYIu3ILyGK5872Sk0kjh1NoTUmopERLeucL4kkixDwLcO2rSW+LT6KP5Yq5luK3vFnYt5uNLpZ6P7/AILBwri974KcHimUxTZDeQAxRli8gDDcqRqzkHY9M1vbSdZ6IoSvlGjOtJaLh3l87r+09mb6SIald1W3tcoNBhhDHAYHOXJLbgDyqNzVirPelpwWiGz7d0aXvdaTcpeL+nA7HUReFAKAUAoBQCgFAKA8ugIIIyDsQeRHpQFJ7f8AB+GQwvd3aGPSoXVA7RSOdwqgIyh23OM52z0FBk4DfR20rZ4at60mrOJkhypJyX8SIgqQQMDGBvv65UXLRIjq1oUo702kiV4d2m4nZlFmnlVT8PioJ1P7JbOsdRgHOMVWrbPpN+9DU2tr6FbSlPJaeFd6kpKrJDDKTtmGXwznf/ZzDOeXXofUVQqbKi+rJovKtJPDRJcQ7W8NneF76KeJoWLR+PE+jUwG/k1K/IEZ5Y+dRRs7mimqbWoc4N5kmTsFvw68WQQPCxkiMRMLLrVNzsu+gjWTnTzNVt+5o43s6PPczfFOXAqtv3NQBWBuZdRkyrqAMRf0ZGd2P4vYYHPNp7WbfV0/k0jQa4MrHGOwV5aRk+I8zFlWJYYmk1bZcuf9mo2AOSSc7VZp3NvVfBLtzoWFeXdJYU38yPueA8RhaJJbbLSkLGAy5ZiusjGrbAzkkADFZSt5puMuBcp7buY4VSKfoaMV4DGJCrqhJUMR5SwGSuobZxvg0lbSXDU6dHblvPr5j8jLFKrfCQfkahlCUeKOlSuKVVZhJM94rUnFASnZzj89jOJoG9pIyTolX8J9GHR+Y9xkGxRruGj4HH2lsuNwt6Gk/n4nZFv7PtBYTQhmViAJIztJDICGQ4/WXUBhhswyPUDoJ51R46cJQk4yWGcc7N8AnUQ3dtdMkoDAiVNQU7pIuD0yCMEdK5F1dUsyoVYZWhxKm1la15QcOHNd5BcY7IXut3ZRKWJZmjI3YnJOnY5z6DFWqN/bNKKeMcixS2rbVP1Y8fvBv6brSR9kmDY22yM+tVtyhvZ6RYKO5bb+elWDQ4VwG5VtTW0xKg6QdKjUc5OSR7etWa9zRlHdU0sly5vKE4biqRXaSHDuD36ifTAEknGgytIg0R486KoJPm8o1b7D61tDaFtSjuxl8yCpdWfuJzyo64w9Xyb8C090PZorxUm40F4LbxFCclZmCKdsZIXP9oelTUKsKsd6HA6NtWhWhvwzjJ3+piwKAUAoBQCgFAKAUAoDkffzwyd1gmw8lrGHEqKCRGx+GYgcxpyuT8P9ardjUo062a8cx4f2aVFJx916nKOGEwnxLVwMjcHLI49GHMf3b16WWyLetBVbOWPVfVHNuEqsejrx+vwJ6S/jv4jbSfczk6lU7gldwynbI57c+fpXDr05pujVWJL70OVC3qbPqq4h70Ob5rP07Spm3WHxBOmZEOHB3znkR6gjr7VSwo53lqe9sK9rVtnXfvP6/eDBZmSJ1UyPErZIVXOM5GFI5enMdKrVt6EcpCjaLpoxrvdUuH0N6S1yQSI2I3GpNJz+9GVJ+tVI3Xajp1dgP/xz81/KJay7U3sC4Sa6VhjALpPGcY2CyDUi7eprEoW1TrJHPns68p6brfhqiXsO+C5iOLqCOQbfBqib9o76lbngYxyqCWzKUtYPBUlUq03iaLhwrvV4fNs7SQk7fep5f7Slhj54qlPZleHVwzdXEHxN237NcOu7hL2Pw5SFwqp4fhZyfOyquWcEn4icbbbDGJXFzTh0b07+Zno4SlvGtxXuys5U0xr4RNwJmZRlip2eIHmiEcgORAO9Zp7SqJ+9rpjHf2joUtY6a8Sj3/YxhxBbK3eY5Jlkldfu4oD8KqCCXYYI1asE4GBgmr8a8JUOlml4c8/fIlp3t1TluQm/jr8zDxPsTxG3Dt4aTKsgRBHkyOCRpk0qDhd8HOCD7bnSFW2qNJPDZdhti7h10n8/v4EBPK8Shp4ZYgWKgupGWABYYODtkdOtS+z56jTLtLb9J/6kWvUzcL4wYpkntpgkyfCfUdUYH4kPUVtT6Sk9VoYvPZL+PuTSny5fBll7CcWMonjZNDLI0gUZICyMW05OScHPPmCPeuftWl7yqrmfLtv2kqVVTfg/Ff0WuuQefFZAoBQGfufBbiPFWJzp+zoPYYkwB7eWvVWSxQhjsPb7OSVrDHYdZq2XRQCgFAKAUAoBQFG72e1r2NqEt2AuZyVi/YUDMkm+22w36uOeDU1vb1Lip0dNZZlJt4RybhfeNxVl/wBd3BIYNBCSD89PKutY7HVynmeGtGsaos0bbpFxxg8XPbXiOoLNfzCJzp1IIkZW5jzBAQDjmOVSXWx6dtUi5ye49M9j7+41urd0llaojD2d06mjmk1k5y+GDHOd9tz7+9X6OzZW/vW9Rp+j8Uc+TUtJI0bpP1LhNJ6N+qT6q3Q+xxU869GuuhvoKMuT5fB8iDo5Qe9Teho8UtpARI0jSBcfESWCg53P6wyT+dcfaGxqlCPSwlvRXn/ZNaV4Rkko41zjl5HriUqSIujzMWGnHMHr/CuTUalHQ9Re1aVelHc1lnT+TJw2dyzrIcsDyx/H5VybqkocEdDZNzWnOdOtLLXIkNJqnk7263yPjR55jPzrKljgYnRU1iUcmu3D0zkLpI3BUlSD67VLG4muZz6ux7af6MeGhq3fCC5zrYn1bcn5nmfrU0bztRzav4dT/wBOT+KJbhPaTiVkfu5jImd0kJdfybdf6pFazjbV+sjn1dk3tDVLK7voWzhvfMVIW7tSPUxN1/cf/uqvLZcZLNORSlVnTeKkcFy4R3h8PuMBbhY2OPLN92d+mT5T9Cao1Nn14csru1N414M3ZOzNvLdC9k1SyBVEWogxxhdwUAA31ZbLFsHlitFc1adPoo6dvazPRxk97iRl93c2UghUKyRwrIERSCup/wBdtYJdgdxkkbAEEbGaO0a0c51yYdCLKlB3aM13piSW0t4k0mbxdU1w34wAxVBkcttsbZOBclfwVLMsSb5dhXlbKp7rWneSg7IcSjeJUu0lUq3itLGulGGNAABDtq339t6rOpZ1E3KGOzv/AIOfV2Fbz/Tjw0K7cdpbuGSNJrQlpWZY1GpJH0kLrCEEhSTtn0O+1S/llGSbhP5YOXU2BD9MmvFGWy7eWrkB/EiJ5F125kc1J2yOZFV6myq0dY4fzOfV2LcR1jhljtbuOUZjdHHqrBv5cqoTpTh1otHMq0KlLrxaJLuTjLT8Um5Bp44wvUeGH39N9Y26Yr1drHdoxXcj21lDct4LuR1SpyyKAUAoBQCgNfiF14UUkmln0Iz6UxqbSCdIyQMnG2TQHNOEd88cys32C8KhsZhVJumRkZXTtn1rSdSEOs0iOdWnDrtLxZz/ALxu0gvuIRyLFcQqLcRhbhPDbUHZmIAJBBDLvnp8q7v4dq03dcU9HjxLFpUhOWYvPgVi5hKt4kfxDmPxD0+demvrOcZq6t+suK/cuzxLklKEt+BuqySx+qsNx/5yIqeMqN7Q7U+Pc/qi6nCtA2OD3+kiCQnUP0bH9deg/eA298Vy7eq7ep7LV5dV9q+pwbm3dOZLTQq6lWAKnmDV+pTjUi4zWUVc4eSBvOFyQ+aDLp1jJyQP2TzI9v51zdy4staPvQ5xfHHcJRhPjo+0hPtcYlVlXA04O2CrE9fpXEv61vOqp0Y7qxqsY1zqdHZlXoKm9U1++J7v0LS5i+IJkkHn6CufVipy0OrdKU7jNu9Usto3+FXQZBuSRsc8wa4txTcZ8D0myLyNWgk5Ntcc8f8Ao3qrHaFAKGBQYRiniBG4BHoRUkZtFW4tqdRe9FNEfNwqNuQ0n1H+FWY3M1xOLW2JbVF7q3X3fQ9iW4hH+js0bZBLQyPHqAGN01ac5AOR+VTdLSqdZHFrbFuafU1Xc9fItHBe9u7hwl1CswGBq/Rv6ZJ3U/kPnVeps2jU1g8fIoudWk8VIv4l5se86yc/eCWEbeeRA0ZJ6a42YfnjnVGezKqWY4ZuriPMsvCuOW9yM280cnqEYEj5rzH1FUqlvUp9aLJFOMuDMVpwCJLmW6wWmk0jU25jUKF0J+FTgk+ua3ncTlTVLgl6mFTW9vGzccKgcYeGJho0YManyAhgnL4cgHHLIrRVqi4SZs4RfIocHdoJLq6nk0wK+sQJbO40knaZjtg5wdA8vttv0Z7RShGK17c/Iqu1U8qSWCV7K8C4jw5WWG4gkQrrZJoyzPOcmT7waWCscYZi2M/CcZNhbVprTD/o19laWhLTd5JtPDHFLZrfXsJYnWaMkDLbDEi4/dPzPOr1G5p1s7jzgilCUeJb+DcftrtS1tPHKBz0MCVzyyOa/UVOaElQCgFAKA8TrlSMA5BGDyO3I89vpQH5b7CXUlhdtBcKU1v4MisMGOUfoyd8YOSM/WuftCh0tPTjHVfycratt09LTrR1X8nTOOcNW5geJseZTpJGdD48rj3Bwa4FtcSoVI1E+DPMWlzKhVjNPx8DlUkMkTtDMNMq8/Rl6Op6qa+1bD2vTvqK195evefRrS6hcU1KDNd8xsXUbH9Iv/uHuP41JdUpWlT2misxfXj/AMl3rmTpulLeXDmbNxCsqgg7jdGHQ9D/ACre5t6V9RUovvi+xlmpTjXhp8GSfB+IGUFXGJE2YdD6MPY1Vs7iU806ixOOjX8rxPP1aTpywyRq8RkbxPgyS+b4JPxr1+Y/WFc672dTre8tJdq/k2jLGhW4LSS1ZjKuEJxrG655j3APyrzVS1rW0m6i04Z5HW2bdwpVPe4P0NZ9WTKhKxs++OZGfjxVCrT3k5NFhSqRk7im3GDlrjs7SdilB6g/WuJOLXI9xb3EJpJPJlqMtihhtHhpQOZrdQk+RDO4pQ60jWk4lHyDA+w3P5Cpo203yObW2zawXXT8D5JKykBo2TJG8uIxvjfzkEgZGcDqPUVMrSXNnNnt+gurFvy+v8Gxw/hV9dE/ZLYyp0kUMI89RrfSpIOR8x12JmVnEoz2/Wed2C9Txx3s1eW4H2yWC31LqCNKC5GcfBEHf13xjY71LGjGHBHOuNoXNZYnLTsNrg/Yy3cLlr26ZhkCztWVBsd/Fn05Xlvp/nUuClg2rjuvvXYNa2s0QG+bi4g1k81IChdBHvnc+1Z3WxuPkZOL8W4vwl44ri4cZGpThJkdcjIy4DZGSDk+mMA5qpUsaEnrFG/STjzJ7hHfEgVRdRajgZaAnOfdHC4/qswrn1dk56kvgyaNz2ouvDu29jMdIuFR+WibMTZPIYfGT8s1QqWNeHFZ8CZVoPmWEHrVV5RKV/ivZGC5u4rqYu5iUKkRI8MEEsGxjJOT64OB6Vap3k6dJ048+fMilSUpbzI7iXdvZySpLGJLd1cuTbto1E4+ejGNtOMaj61LT2lWgmnr2GsreL7iLXjHFOG3Ygi8W/idsxxyamZYiT5muMAK+rIwQwAHTbPXoXcJ09+Tx2lWdJqWEW3s/wB6lnOWSfNrIrtGfFI8Isp8wWb4CeWxxzHOraafAjwXmKQMAykEEZBByCOhBHMVkwe6AUBxrvv7H5J4hEp3VUudP6uNo7jocrsrfs45YJrSab1X33EdSLeq5feCI7AdpmuA0E/6aIDfP6ReRb94HGT1yDXn9o2kaf8AkhwfoeX2rYxo4q0+DfDsJPtX2eF3GNOFmTJic8geqn1U4wf/AAHTZm0KllWU4sr7Ov5WtTP6Xx+qOaRudTI6lJEOHQ8wR/Me9faNl7TpX9JSXHGq++R9CoV41obyZgR/Bb/0mP8AYY9f3TVecXs6rlf6Un/6vt8DeE3Rl/tfobsqlWEqfGo5fjXqv+Hvipb61cmrij14+q5r6El3bKpHeXEnLK6WVA6HY/mD1B9CKW9eFaG/E4DTTwzPU4MdzCHRkPJgR0/PfqOdRV6Sq03B8wngpUsMkR+zZBJGS3opySB/5zJFeKr0KlCXQvidm1ua06fs8Ofy5o2OC8Jbw/EM9nCDq/Ty4fAbSfIgLkZB/V33qhOkp8WYtbudq3upZ7+PzNlrOZlzGzyebGqK3fwguRkmSbRp21HdcbDJGdo1bQXIsz21dy4SS+H1yYp4YlxqlZznBzPGo3PPw4fFOAP2s+1SKnBcEUql5XqdabfxJK17M3Esh8Ph0ugEYZYZCHXK7a7ryjfmQmfLjkTUmOxED3nxLBLwCWLDTfZrVgfIt5fhRgYC4jtETzBWPXGGOee+cGMEdJdW0bsYruORmGCllwxGJ2yD4s+674zjPKmDWU4x1k0hqllP6DiEy76ftd6UG+xyiqpA25BvTmKkVKb5FOptO1p8Zr5/Im+zyPa7wWdhAx5u3j3D4xuPO40525Nj2qWNtPuOfP8AENCPUi36EpccZ4i/O+CbYPh28QB9/PqIPyIqT2Z/uK0vxLPPuw9f6IO64NNKSZr+8ck5I8XC+2F5Db0p7KubIpfiKq3pFepjHZG1J1OryN1aSRyT6ZwRnbb6VsramuJUqbcu5cGl4L65No9nrUjT9nix+6M/nzqToKeOBXW0rrez0j/jy4ENxXgUEQH36xrtiOfTKuw2ChjrX6GqtShTXB4O3ZbWup6Sp73elj+vkRnAuISo6i2N1Drk8ONrbU8DyE8hHIBnfJxknntXPqUYz0kkz0sKnPVF74X25vIm8K5gFwcZ1RjwJ8cstBIAd2HMAD54rm1tmQesHju4oswrS4cS0cC7b2l03hh2im3Hgzr4cm3tkg7b4BJqhWsatLXGV2oljWi3jgWSqRLlFC7Y8f4Y2mKRTdNFIJfBtxrXX5gTIR5OerUGOd9xXVtaF1rKOmVjL+8larOnw4lC7sk4iLyA2X2j7N4y+IoJaLwdfn1NgRE6dXLfOcAGu8Uj9O0AoDHPCrqVdQysCGVhkEHYgg8wR0oD8t9tOEzcG4kTECqZLwMd1eE7BCepHwkHfYHqDUdSlGpFwlwZFVowqwdOa0Z1Lhl6s8UcqfC6hh7ZG4+Y5H5V5GtTdOo4PkeEuKLo1HB8iC7ZdmvtC+NCALhB5egkXrGfpyPQ+1dXY21qlhWUk9Pv0OnsracraajJ+6/T+u05+MMCGGOasrDBB5FSDyIr7Rb16F9b70dYyWqPfQnGrBNcGYrGQxt4bHKn9GT/ANHz9KoW8pWlb2ao8xfUf/FklCp0b3JcOX0NnxGgbxEBKn9Kg6j8Y/aH8ajvKEraftFFafrj/K8CC9tc+/FeJYYJg6hlOQQCD7Vap1I1IKUXlM47WDOcMMjmOfv71ng8cgQvHeFmTTIhCyIDjYnUv4dvr+dczadi66VSD1XyJqFaVKalHiiv2XD3kAzDKG1PkiTw0KsMHIYEg5IB07FVAxnJrzdKwuKr92D+OhJOabbfMl76d4sE2sGAgUzS+JdFef6sraFG+fg/nipp7Nq0pLpdI85cUjXf00NiDjl2E+6uRHkYzBDBENuWPDQEfQ12aewaVSlvU6uX8MFZ3coyw1g+23aJWOm+nvdRxnXcStG2Oo0EHGwrhVLf2ee5XTT9CtcyvpLNtJNdnP10LBZcGsyA8UULDowAYfmc71NGlTaykjzFe9vYtwqSkn5EpGoUYUAD0AwKkSS4FCU5SeZPJ6rJqKyBWM4CTfAjZuO26tp8VWbkFTLsT6YXO/tUUq8FzL9PZd1U4Qfx0N20tr6f/VrGbBI+8uMQJyzqw3nYfIVXnfRXA6lH8PzetWWPAm+H93V5Lvd3awrv93aLlt+WZZBkEey1TqXsnwOtQ2Na0td3L7/vBNWfd1wqzVpZIY2wMvLdPrAAHM6zoHzwKrOpKR1Eklghe1Xaq2ka2fh2q6ls5lZYYIZGjdXUxMmtUKIwViQd+XL0kpxknqCXsbE8XLninCxbiPQIWaU+KxOouA8ellUbbZwdXXfEpg1ON90cMinwZpBjOlJ/v4x+yCcSqPcPke9YwbbzOcXPd3xlpRb4kSJ20sy3LPBgjLMQW1afZhk4xvWNyOc4RjLOm9m+6GxtwDOPtUgOolxpjzjG0KnRy/FqrYwX+GFUUKqhVUABVGAAOQAGwFAZKAUAoDn/AH09mftlgXQZltiZVwNymPvUHzUasdSgoDmHdTxYaXtWPmUl499ihxqA+R839euHteg9Kq8Gec25bPKrLwf36HQ64h50qPbTs6ZM3EC5lAGtB/tVH/yAcvUbelem/D23p2FXdk/dfFHoNjbUdCXRTfuvh99hQWCypsdjuD1BHI+xFfWJxo7Rtvdej4Pmn9Ue1aVSOUZrG6LZR/0i8/2h+IVBZ3UpSdvX669V2os0KrlmnLj8zJZym3f/ANFj5h/Rt+Ifsnr6VTqUZWNXfj/pPiv2vt8Dn3lpu+9HgWMHqK6GU0cw96c8ufp/eKxnGjB4rcwCKw4p6Ai7jgiE6oj4TfsgaT815H6Yqi7FQe/bvcfdwfijZve0lqRd2rJ5Z4xp/GBqT69VPzrMryL/AMd7T0/dxj/RD0TjrTfwPXDddu2u3fynnGxyjD+4+/8AdVarsOL/AMlrLjy5PwZXuFTuI7lda9vMt9l2jgcfeOsL9VkYD8mOAw9x/CuRUzSluVVuvv8A47UeduNlV6b9xby7V9DPDxLxnEdpFJdPnBEIyi+7SHyKPmar1LqEe8lttiXFXWfurv4+RMQ9iOLTEB5LW1QjcrqmlXfljAQnHv8AKqc79vgdyjsK3g8yzL5eRNW/dHbtpN3c3VzgeZS4jjJ9dKDKj21VWlcTkdKla0aXUikTY4hwrha6BJaW+kfCGTWQM8wMux2bc5Ofeo8SkTkNxDvctAMWsc902+NKGOPPu7gaR7gHnVilY16r92Lf328DDkkV7iHeFxCYYjEFqD1UGZx9Wwg6/qmu1Q/D0+NSSXzI3VRSeImVjI94r8RDKdAknlRonwfOqodJGSPKB0wMb1rdbGqUVvU/eXr5CNRM7L3MXSNwqBEYFotSSgZBV9ZbSQd84IrkNY0ZIXmgFAKAUAoBQCgFAfCKA/K3a/g8nCeIEKd4nEkZ/HAzHRnAHLzRtgfKopwU04PgyCpTU1KnLhJev3qdV4derNEkqHKuoYfXofcHb6V5KrSdKbg+R4avRlRqOEuX36myRUZGc87c9njCxu7dSVJzPGo5esoH8/z9cet/Dm3Z2tRU58Pn/fZ5Hqdi7UeVRqPXl393iVSdNYV4z5hup9fUfWvpV3RV3SjcW795axf8M9VJbyUocTas7pZVO2DyZT09vlW1pd07um4yWHwlHs7S5SqxrRw+PNGbht34DLE5zG36NifhP4D7ehrnpOwqKlJ+4+q+zuf8HIu7V05ZXAsCtg5HMV0eKwUOBuPCHXUux6j3qJScHhmTU8M+h/Kpt5dpg+rCx5A/lWHKPaDJ9iYjkPkcVG5wawwQN7wMqSYCEPVD8B+X4T8qp+z1KL37SWP9v6X9H4GZbstJlamk/wBKj+0oVQPHrQ53j1DXuuCQRq3Xf0rzu1LirXrOVSOHjGCalBRjhanc7nvWtIV8Lh1rLOqjCaEEMAxtgMRkAY/DXNpWNet1Yt/fkSOSRWuJduOLXGNMsNovpEmtj8y+f+XFdej+H6r1m0vV/fxNHVRB3EM0uftN3dTZ5hpWC9f1QcAbnbpXTpbCoR6zb9DR1G+B8t+GQx/BGg98ZP5neujTsren1YI0cmzPJMq/Eyr8yBy+dTOrThxaXxRjDNSTjNuvOVPoc/yzVaW0baP618zO5I9PeuVDRW1zKpbTqSGTTq/Dkjn7VUq7aoR6qb9DPRtln7jruSXiN06IyQiBVmBxvMH+6JHPVp8UfQ56V56+uIXFXfjHBNFYR3GqZsKAUAoBQCgFAKAUBzbvs7LrcWv2pR95bAlufngP6Vduq/GD00n1rDWUayWUc37s+L6HaykORu8LeoPmK++QdQ/rVxdp0FOKrR+J5/bFspwVxHwl9+h0YGuImedTPjLTA4PQ5t2v7Oi0bx4R9wx+8QcomJGHX9gnbHT5YA91+F/xA6VToaz0f3n69p7DYu1nUfRVXqvX+0VueEhvEj+Icx0dfT5+hr3l7aPeV1b9ZcV+5dh6Npxe/Dj/AAbalJo/VW5g9D/cRU0ZUb+hwyn6P+Gi6nCtDuZs8HvWVhBKcnH3b/iA/VP7Q/8APfm28p29T2aq8/tfauzxRwrm3dKRPQTFTt9RXQlFSKxuLfL1BqB0WMg3y9AaKjIZMD3jHltUipJDJp3Fwq7uyj3YgfzpOrTpr3pJGcMjrq/tXIVikhz5QFMhyPQAGufcXljPSo08d2TKjJGy90VXPhSKoxvIFhXflgysud9tqhltq2gsQT8sGejbMU12wBJksohn9e6SU9N9NvrPt/E7VUqben+iC+LM7mDCZlZNZvJGUDJ+y2TsNIznzzMgBwrHPt15VTqbXuZ8JY8EZ3V2GeC84UsZlk/yhcfsyXNvH1IPkSTxB0OMdAeVU5XNWfWk38WMS7jJadp+G4LRcOsYvN/+VJPOx3AzoEbcwTtq6fnDkOMubJRe2EujVaPbxRjKloLKKJFGoYAe4lUHnt5fmKZG4uZXuK9rITd+JeQzXxUg4mu4jF0+FIE8Neu2pgeZG5rGTZR00Lh3H8Rhh4heQLlUucPbZDAMsZdtILAEkI/10k+lYNkdzoZFAKAUAoBQCgFAKA8yRhgQwBBBBB3BB2I+VAflntdw08OvnWLObSVWTOfNA2HjBP6wAOg+u9V5QTbg+EvmVJwTlKnLqzXrzOqWF2s0SSp8LqGHyIzj59K8rWpunNxfI8VXpOlUcHyZtL6VGtdDRa6GKeEMpRgGVgQQeRB2IPsRWYycHlcUIylCScXho5d2i4CbFxpy1u5whPOI/wBGx9PQ/Ovpf4X/ABEpJW9Z+D++XyPc7I2rG4juT0kvvJCTZibxF3U/pF/9w969Ld0p2lX2qjrF9eP/ACR2sulLfXDme7u8jZMnXjmrBG2IIGoH2Ygc+uKqXm1bCvS3ZN92mqfajetcUakcMcO7V6VImBYj4WXGSP2snn71zrbbThFxqrPY/qceVPsNi57U4GVRMldQBk1E5xgYQEKdycEg+U5wcZ2nt5/ph6/0FS7WY7rj46XDf/ytxsPnJIN/oapVNsXMuDx4f2bKmjDZXcsh1eFdzqFIAWRlUty1ERx8skHSDtyyaqzva8+tN+ZnCR4fh9wqiXwLeH4hiZ4dbAsD+juXLErsAQucc+dVnnizOTLw7il5cFUt1uZAoIeGAsqFd8eSBUC4ydznNYMPC4li4P2O4oy/d8LtkLY+8nVWYZ6lZ5G3/qZFbYZo5x7Teuuy3EIkxccSsbNcbKjpCeuVAijXGfNsvPfnvTBhSjnRMj4OyvDD5X4hdXbKT5bS2cgZwSAzBlJyck5/jz0lOEOs8GJ1dzWWF4skI+ylmpAi4bdzDcFrm7jhHU6sR5PoBt135VVltC2j+opy2nQS1qL4JmtL2OkYkRWNnCpAGZJp5mHqw82n6EdahltW3XDJE9s2y5t/A2YexNwFwZrTfn/oFs35MUyP4VC9sU/2v0IHt2lnqPzJXsVwme7luLS4vri3uIgGBgWJBLCSMOjBQ4AIAO/UD1FdOlWVWCnE7FCrTrQU48GdM7L9i4rNjI0k1zcHbx7lvEkVcY0KSPIvtz358qkJiz0MigFAKAUAoBQCgFAKA5T35dng0cd8o/R/cz46wOcBv6jn/nPpUdWLlHTjxRFWg5R04rVeKKV3Y8TK+JZSHdCXjPqh3YD6kN/WPpXF2nS30q8eej+/Q8/tigpxjcR56P79C/g1xjz6MjCpGsm7WTUvrRJo2jkXUjjDD1H9x96xTqSpyU48UZpVZUpqcXqjlPF+GvaSmFySpBMTn9dfQ/tjkfz619a2Bt2N7b9DUfvYx46cPvifQdnbQhdUs8+a7zQ4DeWqxrqtvGlXJLXMzeBFuSGEMS+I6nHmySBgeteaZq8ksvaiJMqZ4o0OzDh1jGjMN8YlmCOMeuM+Y/OhjdPtlPw9AXEEDZwVkvriSWR2JySYLUELy+F8c92OcU0DySSQWrvq0zycsLZcLiiUHckh5tTZGRvgHb61HKtTj1pIhlcQitZJeLPn+R2kYarC8nQ4817xADy42yqKpAByep/lVeV/bx/UVp7StorWa+CJvh/Ap4TmGDhcRx8YglldTjGVMrnHp+dVXtiljSLKc9t0eSk/IlGt79wRJxGRVIxptoo4MeXBwwBb/D+UE9sy/TErT23+yHmz43Z2Jv0rTy75+9uJn834sFsZ59OpqpLadxLngqT2vcvg0vgjNa8Dto944IVPqI1zjnjOM4qtO6rT602VZ3lefWm/M38VDnJXcmz7WDAoYFDJCdoWlt2ivrZdU1sSSv8ASQsMSxn128w54IyBmursu53J7kno/mdrY130VTo5PSXz/s6zwXicd1BFPEcpIgdfqOR9wdiPUGvRHqzeoBQCgFAKAUAoBQCgFAa3EbJJ4pIZRqjkRkcZIyrAhhkbjY8xQH5Z4vbScPuyQSZLOYxknHniz92xxyDRnB/e9qqygm3TfCXz+9SlOnFuVGXCS08ef1Os8MvkniSWM5R1yP7wfcHII9RXl61KVKbhLijxlejKjUdOXFG4rVomaRlg+GsPiaviRXaPgiXkJjfY80cc0fo3y9R1FWLS5lb1FOJbsruVtUUlw5+BSOE9282NNxcYj1ZMcRYhtsE74APTODyrr1drwx7ibfedytt2ml/ji2+8s9p2FsY2DCHUR+NmYHbG6k6T+Vc6W0riWdTlT2vdSTW9jPYT8VsifCqr+6AP5VTdScuLKLq1JcZPzZlrUj1PlAHbG52+dFFvgjZQk+CNe44hFGMvLGo/adR/M1JGhUlwi/IkjbVpdWLfwZqf5yWn+9W//FT/ABqT2Ov+xkvsFz+x+Ro3PbixTncKTjOEV2/iFx+ZqWOzriX6SaGybqX6ceRpy941kvJpG/djO39rFSx2VXfHBNHYly+OF8TE3eZZ45Tf2F/7qz+U1u1G/wCR1+1ev0Nf/wC6Vt/RT/kn/fW/5PU/cvU2/Ia37l6m5d95FkqgqzyMR8KoQQfQlsD8s8qjhsqs3h4RHDYlxKWJYSJO34zcsob/ACZf4IBBWMMCDuDnIqV7HnnSSJnsKon7s16kj3RmZby9iCyQW6COT7NOmHSWXJ1LudMeEbbl5htXboxnGCU3lnoaEakacVUeWjq9SEwoBQCgFAKAUAoBQCgFAcf78uCxxmK907SH7PcbE6gVJic9Bp0lc9Qy+gqGtTco5jxWqK9xTc45jxWqKV2Amv0tylrYy3MbSOUl1FU2ADAZGMZU9RufWqtzYxuJKbeNCnebNjdTU5PGmpYUi7QsTp4dCB+06jb5mcZrT8oodr9PoRfkdv2y819D41h2jJ/1KAewkh/vmrP5VQ7/ADNlsS27/M8SWXaNRlrOAD1MkA/+an5Vb9/mPyW27/M9vb8YQKZH4bESM6ZJlBH5MQfoTT8qt+/zH5Lbd/maZ4jfAkPfcGXGc5uM4x0wpLE/Sn5VQ7/Mfktt3+Z4k45IF+84rw1SSAvgxXEx9eQTb05VlbLt1yfmbR2Nap5w/MxtG+Rq4vdHlq8Phs4HuBkL+eBU6srdLCgizHZ9slhQRu2/CI5gdfEOMSryHg2U6DPUHAYN02/xreNtRXCK8iSNpQjwgvI34O6yxmzrPF2YYyXRUz6Y8SPfb3NTJJcCdRS4I9XHdzZco+FcSdt8ap4EX+0Zdh9KyZNe17sdWSeDlQG2WTie7AcifDjYAH97PP2NAbZ7DPFy4BbTLk4C37ax6EtJgEdNqAl+GdmXkHn7P8PhxsPFuUYnl1jhf+PoaAkLjsZgKYuE8J19dbsVHt/q/m/hQHqz4JxQZjWLg9tDyAihlkIGdRGPIp335CgNxOyd3qyb9E6/cWUCFT+yz6yB88mgPsnY25Y5PFr3f0EKj8ggAoDc7L9kvsk007XM1xJMsas02nICZ040gfi/hQFloBQCgFAKAUAoBQCgFAKAgu3NjHNw+6SVA6+DIwB6MqFlYehBAOaAqvYfsNYyWFsXhZhJbRO6tNMUZ2VXY+GX0DLb7CgLL/mJw3/cbX/gp/hQD/MThv8AuNr/AMFP8KA1ZO7XhbEk2UOT6agPyBwPpQG5ZdiOHQ48OytgRyJiViDnIOWBOc9aAlv8nQ/0Uf8AYX/CgM0UKoMKoUegAA/hQGSgFAKAUAoBQCgFAKAUAoBQCgFAKAUAoD//2Q=="/>
          <p:cNvSpPr>
            <a:spLocks noChangeAspect="1" noChangeArrowheads="1"/>
          </p:cNvSpPr>
          <p:nvPr/>
        </p:nvSpPr>
        <p:spPr bwMode="auto">
          <a:xfrm>
            <a:off x="3048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cs typeface="+mn-cs"/>
            </a:endParaRPr>
          </a:p>
        </p:txBody>
      </p:sp>
      <p:pic>
        <p:nvPicPr>
          <p:cNvPr id="1034" name="Picture 10" descr="https://encrypted-tbn2.gstatic.com/images?q=tbn:ANd9GcTkIuehG0GEhWca0janC2Ys3-t1lLKVu-jVaytgupQfS8ZmCy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6922" y="1937682"/>
            <a:ext cx="867104" cy="867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0.gstatic.com/images?q=tbn:ANd9GcTNizzSHQiOyrynhx-OgNeUaKlix81bR9aHH_uFzDO92bwhokV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1389" y="3279971"/>
            <a:ext cx="777766" cy="627505"/>
          </a:xfrm>
          <a:prstGeom prst="rect">
            <a:avLst/>
          </a:prstGeom>
          <a:noFill/>
          <a:ln w="9525">
            <a:noFill/>
            <a:miter lim="800000"/>
            <a:headEnd/>
            <a:tailEnd/>
          </a:ln>
        </p:spPr>
      </p:pic>
      <p:pic>
        <p:nvPicPr>
          <p:cNvPr id="1036" name="Picture 12" descr="https://encrypted-tbn1.gstatic.com/images?q=tbn:ANd9GcS-s2yM9aTsdFWMR-V8ydNJ7PtKJyUaDXQjUqUhRn2ciJAzOYusG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286" y="4559026"/>
            <a:ext cx="774664" cy="53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65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527" y="2055813"/>
            <a:ext cx="3846374" cy="3852006"/>
          </a:xfrm>
        </p:spPr>
        <p:txBody>
          <a:bodyPr/>
          <a:lstStyle/>
          <a:p>
            <a:pPr marL="3175" indent="0" algn="ctr">
              <a:buNone/>
            </a:pPr>
            <a:r>
              <a:rPr lang="en-US" sz="2200" b="1" dirty="0" smtClean="0"/>
              <a:t>More Help</a:t>
            </a:r>
          </a:p>
          <a:p>
            <a:pPr marL="176212" indent="0">
              <a:buNone/>
            </a:pPr>
            <a:endParaRPr lang="en-US" sz="1800" dirty="0" smtClean="0"/>
          </a:p>
          <a:p>
            <a:pPr marL="176212" indent="0">
              <a:buNone/>
            </a:pPr>
            <a:endParaRPr lang="en-US" sz="1800" dirty="0" smtClean="0"/>
          </a:p>
          <a:p>
            <a:pPr marL="176212" indent="0">
              <a:buNone/>
            </a:pPr>
            <a:endParaRPr lang="en-US" sz="1800" dirty="0" smtClean="0"/>
          </a:p>
          <a:p>
            <a:pPr marL="176212" indent="0">
              <a:buNone/>
            </a:pPr>
            <a:endParaRPr lang="en-US" sz="1800" dirty="0" smtClean="0"/>
          </a:p>
          <a:p>
            <a:pPr marL="176212" indent="0">
              <a:buNone/>
            </a:pPr>
            <a:endParaRPr lang="en-US" sz="1800" dirty="0" smtClean="0"/>
          </a:p>
          <a:p>
            <a:pPr marL="176212" indent="0">
              <a:buNone/>
            </a:pPr>
            <a:endParaRPr lang="en-US" sz="1800" dirty="0" smtClean="0"/>
          </a:p>
          <a:p>
            <a:pPr marL="3175" indent="0">
              <a:buNone/>
              <a:tabLst>
                <a:tab pos="1539875" algn="l"/>
              </a:tabLst>
            </a:pPr>
            <a:r>
              <a:rPr lang="en-US" sz="1800" dirty="0" smtClean="0"/>
              <a:t>Validated programs are not universally effective programs; 3 to 5 percent of students need more help (Fuchs et al., 2008; NCII, 2013).  </a:t>
            </a:r>
          </a:p>
          <a:p>
            <a:endParaRPr lang="en-US" dirty="0"/>
          </a:p>
        </p:txBody>
      </p:sp>
      <p:sp>
        <p:nvSpPr>
          <p:cNvPr id="5" name="Content Placeholder 4"/>
          <p:cNvSpPr>
            <a:spLocks noGrp="1"/>
          </p:cNvSpPr>
          <p:nvPr>
            <p:ph idx="10"/>
          </p:nvPr>
        </p:nvSpPr>
        <p:spPr>
          <a:xfrm>
            <a:off x="5105400" y="2055813"/>
            <a:ext cx="3806825" cy="3852006"/>
          </a:xfrm>
        </p:spPr>
        <p:txBody>
          <a:bodyPr/>
          <a:lstStyle/>
          <a:p>
            <a:pPr marL="0" indent="0" algn="ctr">
              <a:buNone/>
            </a:pPr>
            <a:r>
              <a:rPr lang="en-US" sz="2200" b="1" dirty="0" smtClean="0"/>
              <a:t>More Practice</a:t>
            </a:r>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000" dirty="0" smtClean="0"/>
          </a:p>
          <a:p>
            <a:pPr marL="0" indent="0">
              <a:spcBef>
                <a:spcPts val="1200"/>
              </a:spcBef>
              <a:buNone/>
            </a:pPr>
            <a:r>
              <a:rPr lang="en-US" sz="1800" dirty="0" smtClean="0"/>
              <a:t>Students with intensive needs often require 10</a:t>
            </a:r>
            <a:r>
              <a:rPr lang="en-US" sz="1800" dirty="0" smtClean="0">
                <a:latin typeface="Arial"/>
                <a:cs typeface="Arial"/>
              </a:rPr>
              <a:t>–</a:t>
            </a:r>
            <a:r>
              <a:rPr lang="en-US" sz="1800" dirty="0" smtClean="0"/>
              <a:t>30 times as much practice as their peers to learn new information (Gersten et al., 2008). </a:t>
            </a:r>
          </a:p>
          <a:p>
            <a:endParaRPr lang="en-US" dirty="0"/>
          </a:p>
        </p:txBody>
      </p:sp>
      <p:sp>
        <p:nvSpPr>
          <p:cNvPr id="3" name="Title 2"/>
          <p:cNvSpPr>
            <a:spLocks noGrp="1"/>
          </p:cNvSpPr>
          <p:nvPr>
            <p:ph type="title"/>
          </p:nvPr>
        </p:nvSpPr>
        <p:spPr/>
        <p:txBody>
          <a:bodyPr/>
          <a:lstStyle/>
          <a:p>
            <a:r>
              <a:rPr lang="en-US" sz="4400" dirty="0" smtClean="0">
                <a:ea typeface="ＭＳ Ｐゴシック"/>
              </a:rPr>
              <a:t>Why Do We Need </a:t>
            </a:r>
            <a:br>
              <a:rPr lang="en-US" sz="4400" dirty="0" smtClean="0">
                <a:ea typeface="ＭＳ Ｐゴシック"/>
              </a:rPr>
            </a:br>
            <a:r>
              <a:rPr lang="en-US" sz="4400" dirty="0" smtClean="0">
                <a:ea typeface="ＭＳ Ｐゴシック"/>
              </a:rPr>
              <a:t>Intensive Intervention? </a:t>
            </a:r>
            <a:endParaRPr lang="en-US" sz="4400" dirty="0"/>
          </a:p>
        </p:txBody>
      </p:sp>
      <p:sp>
        <p:nvSpPr>
          <p:cNvPr id="4" name="Slide Number Placeholder 3"/>
          <p:cNvSpPr>
            <a:spLocks noGrp="1"/>
          </p:cNvSpPr>
          <p:nvPr>
            <p:ph type="sldNum" sz="quarter" idx="11"/>
          </p:nvPr>
        </p:nvSpPr>
        <p:spPr/>
        <p:txBody>
          <a:bodyPr/>
          <a:lstStyle/>
          <a:p>
            <a:pPr>
              <a:defRPr/>
            </a:pPr>
            <a:fld id="{DFB04262-1598-482E-9FD8-D5435614D1F0}" type="slidenum">
              <a:rPr>
                <a:solidFill>
                  <a:srgbClr val="FFFFFF">
                    <a:lumMod val="75000"/>
                  </a:srgbClr>
                </a:solidFill>
              </a:rPr>
              <a:pPr>
                <a:defRPr/>
              </a:pPr>
              <a:t>7</a:t>
            </a:fld>
            <a:endParaRPr dirty="0">
              <a:solidFill>
                <a:srgbClr val="FFFFFF">
                  <a:lumMod val="75000"/>
                </a:srgbClr>
              </a:solidFill>
            </a:endParaRPr>
          </a:p>
        </p:txBody>
      </p:sp>
      <p:pic>
        <p:nvPicPr>
          <p:cNvPr id="1026" name="Picture 2" descr="A picture of a teacher helping a student with spell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39505" y="2464385"/>
            <a:ext cx="2372810" cy="191368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A picture of a man stick figure helping another climb a wal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27273" y="2464385"/>
            <a:ext cx="1493134" cy="1932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15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Students with disabilities who are not making adequate progress in their current instructional program</a:t>
            </a:r>
          </a:p>
          <a:p>
            <a:pPr>
              <a:spcBef>
                <a:spcPts val="1200"/>
              </a:spcBef>
            </a:pPr>
            <a:r>
              <a:rPr lang="en-US" dirty="0" smtClean="0"/>
              <a:t>Students who present with very low academic achievement or high-intensity or high-frequency behavior problems </a:t>
            </a:r>
          </a:p>
          <a:p>
            <a:pPr>
              <a:spcBef>
                <a:spcPts val="1200"/>
              </a:spcBef>
            </a:pPr>
            <a:r>
              <a:rPr lang="en-US" dirty="0" smtClean="0"/>
              <a:t>Students in a tiered intervention system who have not responded to secondary intervention programs delivered with fidelity</a:t>
            </a:r>
          </a:p>
          <a:p>
            <a:endParaRPr lang="en-US" dirty="0"/>
          </a:p>
        </p:txBody>
      </p:sp>
      <p:sp>
        <p:nvSpPr>
          <p:cNvPr id="95234" name="Title 1"/>
          <p:cNvSpPr>
            <a:spLocks noGrp="1"/>
          </p:cNvSpPr>
          <p:nvPr>
            <p:ph type="title"/>
          </p:nvPr>
        </p:nvSpPr>
        <p:spPr/>
        <p:txBody>
          <a:bodyPr/>
          <a:lstStyle/>
          <a:p>
            <a:r>
              <a:rPr lang="en-US" dirty="0" smtClean="0"/>
              <a:t>Who Needs Intensive Intervention?</a:t>
            </a:r>
          </a:p>
        </p:txBody>
      </p:sp>
      <p:sp>
        <p:nvSpPr>
          <p:cNvPr id="4" name="Slide Number Placeholder 3"/>
          <p:cNvSpPr>
            <a:spLocks noGrp="1"/>
          </p:cNvSpPr>
          <p:nvPr>
            <p:ph type="sldNum" sz="quarter" idx="10"/>
          </p:nvPr>
        </p:nvSpPr>
        <p:spPr/>
        <p:txBody>
          <a:bodyPr/>
          <a:lstStyle/>
          <a:p>
            <a:fld id="{9C48D9FA-48BC-4BE1-A9FE-5DED6291D315}" type="slidenum">
              <a:rPr>
                <a:solidFill>
                  <a:srgbClr val="FFFFFF">
                    <a:lumMod val="75000"/>
                  </a:srgbClr>
                </a:solidFill>
              </a:rPr>
              <a:pPr/>
              <a:t>8</a:t>
            </a:fld>
            <a:endParaRPr dirty="0">
              <a:solidFill>
                <a:srgbClr val="FFFFFF">
                  <a:lumMod val="75000"/>
                </a:srgbClr>
              </a:solidFill>
            </a:endParaRPr>
          </a:p>
        </p:txBody>
      </p:sp>
      <p:pic>
        <p:nvPicPr>
          <p:cNvPr id="95236" name="Picture 8" descr="A picture of a collection of stuck figures with one painted in a different color and raised hands "/>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95211" y="4876800"/>
            <a:ext cx="1544028" cy="1039916"/>
          </a:xfrm>
          <a:prstGeom prst="rect">
            <a:avLst/>
          </a:prstGeom>
          <a:noFill/>
          <a:ln w="9525">
            <a:noFill/>
            <a:miter lim="800000"/>
            <a:headEnd/>
            <a:tailEnd/>
          </a:ln>
        </p:spPr>
      </p:pic>
    </p:spTree>
    <p:extLst>
      <p:ext uri="{BB962C8B-B14F-4D97-AF65-F5344CB8AC3E}">
        <p14:creationId xmlns:p14="http://schemas.microsoft.com/office/powerpoint/2010/main" val="3218274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Data-based individualization </a:t>
            </a:r>
            <a:r>
              <a:rPr lang="en-US" dirty="0" smtClean="0"/>
              <a:t>(DBI): A systematic method for using data to determine </a:t>
            </a:r>
            <a:r>
              <a:rPr lang="en-US" i="1" dirty="0" smtClean="0"/>
              <a:t>when and how </a:t>
            </a:r>
            <a:r>
              <a:rPr lang="en-US" dirty="0" smtClean="0"/>
              <a:t>to provide more intensive intervention.</a:t>
            </a:r>
          </a:p>
          <a:p>
            <a:r>
              <a:rPr lang="en-US" sz="2000" dirty="0" smtClean="0"/>
              <a:t>Originated with data-based program modification (experimental teaching), which was first developed at the University of Minnesota (Deno &amp; Mirkin, 1977).</a:t>
            </a:r>
          </a:p>
          <a:p>
            <a:r>
              <a:rPr lang="en-US" sz="2000" dirty="0" smtClean="0"/>
              <a:t>It is a process, not a single intervention program or strategy.</a:t>
            </a:r>
          </a:p>
          <a:p>
            <a:r>
              <a:rPr lang="en-US" sz="2000" dirty="0" smtClean="0"/>
              <a:t>It is not a one-time fix, but an ongoing process comprising intervention and assessment adjusted over time.</a:t>
            </a:r>
          </a:p>
        </p:txBody>
      </p:sp>
      <p:sp>
        <p:nvSpPr>
          <p:cNvPr id="7" name="Title 6"/>
          <p:cNvSpPr>
            <a:spLocks noGrp="1"/>
          </p:cNvSpPr>
          <p:nvPr>
            <p:ph type="title"/>
          </p:nvPr>
        </p:nvSpPr>
        <p:spPr/>
        <p:txBody>
          <a:bodyPr>
            <a:normAutofit/>
          </a:bodyPr>
          <a:lstStyle/>
          <a:p>
            <a:r>
              <a:rPr lang="en-US" dirty="0">
                <a:solidFill>
                  <a:srgbClr val="A6A6A6"/>
                </a:solidFill>
              </a:rPr>
              <a:t>What </a:t>
            </a:r>
            <a:r>
              <a:rPr lang="en-US" dirty="0" smtClean="0">
                <a:solidFill>
                  <a:srgbClr val="A6A6A6"/>
                </a:solidFill>
              </a:rPr>
              <a:t>Is </a:t>
            </a:r>
            <a:r>
              <a:rPr lang="en-US" dirty="0">
                <a:solidFill>
                  <a:srgbClr val="A6A6A6"/>
                </a:solidFill>
              </a:rPr>
              <a:t>NCII’s Approach to</a:t>
            </a:r>
            <a:br>
              <a:rPr lang="en-US" dirty="0">
                <a:solidFill>
                  <a:srgbClr val="A6A6A6"/>
                </a:solidFill>
              </a:rPr>
            </a:br>
            <a:r>
              <a:rPr lang="en-US" dirty="0" smtClean="0">
                <a:solidFill>
                  <a:srgbClr val="A6A6A6"/>
                </a:solidFill>
              </a:rPr>
              <a:t>Intensive </a:t>
            </a:r>
            <a:r>
              <a:rPr lang="en-US" dirty="0">
                <a:solidFill>
                  <a:srgbClr val="A6A6A6"/>
                </a:solidFill>
              </a:rPr>
              <a:t>Intervention</a:t>
            </a:r>
            <a:r>
              <a:rPr lang="en-US" dirty="0" smtClean="0">
                <a:solidFill>
                  <a:srgbClr val="A6A6A6"/>
                </a:solidFill>
              </a:rPr>
              <a:t>?</a:t>
            </a:r>
            <a:endParaRPr lang="en-US" dirty="0"/>
          </a:p>
        </p:txBody>
      </p:sp>
      <p:sp>
        <p:nvSpPr>
          <p:cNvPr id="5" name="Slide Number Placeholder 4"/>
          <p:cNvSpPr>
            <a:spLocks noGrp="1"/>
          </p:cNvSpPr>
          <p:nvPr>
            <p:ph type="sldNum" sz="quarter" idx="10"/>
          </p:nvPr>
        </p:nvSpPr>
        <p:spPr/>
        <p:txBody>
          <a:bodyPr/>
          <a:lstStyle/>
          <a:p>
            <a:fld id="{FF096E34-95A7-45E0-9F82-75F38A36BF7A}" type="slidenum">
              <a:rPr>
                <a:solidFill>
                  <a:srgbClr val="FFFFFF">
                    <a:lumMod val="75000"/>
                  </a:srgbClr>
                </a:solidFill>
              </a:rPr>
              <a:pPr/>
              <a:t>9</a:t>
            </a:fld>
            <a:endParaRPr dirty="0">
              <a:solidFill>
                <a:srgbClr val="FFFFFF">
                  <a:lumMod val="75000"/>
                </a:srgbClr>
              </a:solidFill>
            </a:endParaRPr>
          </a:p>
        </p:txBody>
      </p:sp>
      <p:pic>
        <p:nvPicPr>
          <p:cNvPr id="92164" name="Picture 2" descr="https://encrypted-tbn0.gstatic.com/images?q=tbn:ANd9GcSqM9FBLb-FGM7STQz8sUxFLxDfdl7PYElfMt6sfrmlOP1nXiBHY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73863" y="703263"/>
            <a:ext cx="1409700" cy="1055687"/>
          </a:xfrm>
          <a:prstGeom prst="rect">
            <a:avLst/>
          </a:prstGeom>
          <a:noFill/>
          <a:ln w="9525">
            <a:noFill/>
            <a:miter lim="800000"/>
            <a:headEnd/>
            <a:tailEnd/>
          </a:ln>
        </p:spPr>
      </p:pic>
    </p:spTree>
    <p:extLst>
      <p:ext uri="{BB962C8B-B14F-4D97-AF65-F5344CB8AC3E}">
        <p14:creationId xmlns:p14="http://schemas.microsoft.com/office/powerpoint/2010/main" val="83445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4BC2338ED5094EB1BE965D1865C76E" ma:contentTypeVersion="4" ma:contentTypeDescription="Create a new document." ma:contentTypeScope="" ma:versionID="17f6c684121bba9d15db0f73bd27a185">
  <xsd:schema xmlns:xsd="http://www.w3.org/2001/XMLSchema" xmlns:xs="http://www.w3.org/2001/XMLSchema" xmlns:p="http://schemas.microsoft.com/office/2006/metadata/properties" xmlns:ns2="14d4bb86-ec47-4627-a320-4b47e1cc18b4" xmlns:ns3="1709d302-aa1c-49f7-a43d-f13e34b813dc" targetNamespace="http://schemas.microsoft.com/office/2006/metadata/properties" ma:root="true" ma:fieldsID="09217e8320408434f970adad44724885" ns2:_="" ns3:_="">
    <xsd:import namespace="14d4bb86-ec47-4627-a320-4b47e1cc18b4"/>
    <xsd:import namespace="1709d302-aa1c-49f7-a43d-f13e34b813dc"/>
    <xsd:element name="properties">
      <xsd:complexType>
        <xsd:sequence>
          <xsd:element name="documentManagement">
            <xsd:complexType>
              <xsd:all>
                <xsd:element ref="ns2:Levels_x0020_of_x0020_Editing"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4bb86-ec47-4627-a320-4b47e1cc18b4" elementFormDefault="qualified">
    <xsd:import namespace="http://schemas.microsoft.com/office/2006/documentManagement/types"/>
    <xsd:import namespace="http://schemas.microsoft.com/office/infopath/2007/PartnerControls"/>
    <xsd:element name="Levels_x0020_of_x0020_Editing" ma:index="8" nillable="true" ma:displayName="Categories" ma:internalName="Levels_x0020_of_x0020_Editing">
      <xsd:complexType>
        <xsd:complexContent>
          <xsd:extension base="dms:MultiChoice">
            <xsd:sequence>
              <xsd:element name="Value" maxOccurs="unbounded" minOccurs="0" nillable="true">
                <xsd:simpleType>
                  <xsd:restriction base="dms:Choice">
                    <xsd:enumeration value="___________"/>
                    <xsd:enumeration value="CENTER / CONTRACT / SERVICE LINE / Area of Expertise"/>
                    <xsd:enumeration value="CCR (College &amp; Career Readiness)"/>
                    <xsd:enumeration value="CCRS (College &amp; Career Readiness and Success)"/>
                    <xsd:enumeration value="California Collaborative on District Reform"/>
                    <xsd:enumeration value="DSI (District and School Improvement)"/>
                    <xsd:enumeration value="ELL (English Language Learners)"/>
                    <xsd:enumeration value="ETM (Educator Talent Management)"/>
                    <xsd:enumeration value="GBG (Good Behavior Game)"/>
                    <xsd:enumeration value="GLCC (Great Lakes Comprehensive Center)"/>
                    <xsd:enumeration value="GTL (Great Teachers and Leaders)"/>
                    <xsd:enumeration value="ISS (Invest for Student Success)"/>
                    <xsd:enumeration value="MPDS (Math Professional Development Study)"/>
                    <xsd:enumeration value="MWCC (Midwest Comprehensive Center)"/>
                    <xsd:enumeration value="NCII (National Center on Intensive Intervention)"/>
                    <xsd:enumeration value="NCRTI (National Center on Response to Intervention)"/>
                    <xsd:enumeration value="NCSRC (National Charter School Resource Center)"/>
                    <xsd:enumeration value="PMA (Performance Management Advantage)"/>
                    <xsd:enumeration value="REL (Regional Education Laboratories)"/>
                    <xsd:enumeration value="QSL-ID (Quality School Leadership)"/>
                    <xsd:enumeration value="School Turnaround and Transformation"/>
                    <xsd:enumeration value="SLEC (State and Local Evaluation Center)"/>
                    <xsd:enumeration value="TLES (Teacher and Leader Evaluation Systems)"/>
                    <xsd:enumeration value="VAMS (Value-Added Measurement Services)"/>
                    <xsd:enumeration value="___________"/>
                    <xsd:enumeration value="BRANDING TOOLS"/>
                    <xsd:enumeration value="Education Program Branding Guidelines"/>
                    <xsd:enumeration value="___________"/>
                    <xsd:enumeration value="CATEGORY"/>
                    <xsd:enumeration value="Area of Expertise"/>
                    <xsd:enumeration value="Center"/>
                    <xsd:enumeration value="Contract"/>
                    <xsd:enumeration value="Service Line"/>
                    <xsd:enumeration value="___________"/>
                    <xsd:enumeration value="DOCUMENT NEED"/>
                    <xsd:enumeration value="Reference"/>
                    <xsd:enumeration value="Sample"/>
                    <xsd:enumeration value="Template"/>
                    <xsd:enumeration value="___________"/>
                    <xsd:enumeration value="DOCUMENT TYPE"/>
                    <xsd:enumeration value="Adobe Illustrator"/>
                    <xsd:enumeration value="Adobe InDesign"/>
                    <xsd:enumeration value="Adobe Photoshop"/>
                    <xsd:enumeration value="Microsoft Excel"/>
                    <xsd:enumeration value="Microsoft Outlook"/>
                    <xsd:enumeration value="Microsoft PowerPoint"/>
                    <xsd:enumeration value="Microsoft Word"/>
                    <xsd:enumeration value="PDF"/>
                    <xsd:enumeration value="___________"/>
                    <xsd:enumeration value="DOCUMENT USE"/>
                    <xsd:enumeration value="About AIR"/>
                    <xsd:enumeration value="Agenda"/>
                    <xsd:enumeration value="Agenda, Preliminary"/>
                    <xsd:enumeration value="Bios"/>
                    <xsd:enumeration value="Brochure"/>
                    <xsd:enumeration value="Business Cards"/>
                    <xsd:enumeration value="Case Study"/>
                    <xsd:enumeration value="E-mail Signature"/>
                    <xsd:enumeration value="E-mail Template"/>
                    <xsd:enumeration value="Fact Sheet"/>
                    <xsd:enumeration value="Focus On"/>
                    <xsd:enumeration value="Handout, Landscape"/>
                    <xsd:enumeration value="Handout, Portrait"/>
                    <xsd:enumeration value="Letterhead"/>
                    <xsd:enumeration value="Misc."/>
                    <xsd:enumeration value="Newsletter"/>
                    <xsd:enumeration value="Note Cards and Envelopes"/>
                    <xsd:enumeration value="Note Pad"/>
                    <xsd:enumeration value="One-Pager"/>
                    <xsd:enumeration value="Overview"/>
                    <xsd:enumeration value="Participant List"/>
                    <xsd:enumeration value="Pocket Folder"/>
                    <xsd:enumeration value="Pocket Guide"/>
                    <xsd:enumeration value="Presentation"/>
                    <xsd:enumeration value="Report"/>
                    <xsd:enumeration value="Résumés"/>
                    <xsd:enumeration value="Taglines"/>
                    <xsd:enumeration value="___________"/>
                    <xsd:enumeration value="HANDY DOCUMENTS"/>
                    <xsd:enumeration value="AIR Education Program Branding Guidelines"/>
                    <xsd:enumeration value="AIR Education Program Marketing Collateral"/>
                    <xsd:enumeration value="Capabilities Statement"/>
                    <xsd:enumeration value="Capacity Statements"/>
                    <xsd:enumeration value="Editing Levels"/>
                    <xsd:enumeration value="Estimation"/>
                    <xsd:enumeration value="Online Tools Expanded Description"/>
                    <xsd:enumeration value="Org Chart"/>
                    <xsd:enumeration value="Photo Contact Sheets"/>
                    <xsd:enumeration value="___________"/>
                    <xsd:enumeration value="MISCELLANEOUS"/>
                    <xsd:enumeration value="Branding / Marketing Services"/>
                    <xsd:enumeration value="Education Publication Services"/>
                    <xsd:enumeration value="Overview"/>
                    <xsd:enumeration value="Timetable"/>
                    <xsd:enumeration value="Workflow"/>
                    <xsd:enumeration value="___________"/>
                    <xsd:enumeration value="ONLINE TOOLS"/>
                    <xsd:enumeration value="Estimation Tools"/>
                    <xsd:enumeration value="Expanded Descriptions"/>
                    <xsd:enumeration value="Portfolio Toolbox"/>
                    <xsd:enumeration value="Photo Contact Lists"/>
                    <xsd:enumeration value="___________"/>
                    <xsd:enumeration value="PORTFOLIO"/>
                    <xsd:enumeration value="Director's Portfolio"/>
                    <xsd:enumeration value="EPRTA"/>
                    <xsd:enumeration value="Learning Supports"/>
                    <xsd:enumeration value="Research and Statistics"/>
                    <xsd:enumeration value="System Supports"/>
                    <xsd:enumeration value="___________"/>
                    <xsd:enumeration value="PROGRAM"/>
                    <xsd:enumeration value="AIR Corporate"/>
                    <xsd:enumeration value="ALD (Alder)"/>
                    <xsd:enumeration value="AST (Assessment)"/>
                    <xsd:enumeration value="EDU (Education)"/>
                    <xsd:enumeration value="HTH (Health)"/>
                    <xsd:enumeration value="HSD (Human And Social Development)"/>
                    <xsd:enumeration value="IDER (International)"/>
                    <xsd:enumeration value="WFO (Workfor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Levels_x0020_of_x0020_Editing xmlns="14d4bb86-ec47-4627-a320-4b47e1cc18b4">
      <Value>NCII (National Center on Intensive Intervention)</Value>
      <Value>Template</Value>
      <Value>Microsoft PowerPoint</Value>
      <Value>Presentation</Value>
      <Value>EDU (Education)</Value>
    </Levels_x0020_of_x0020_Editing>
    <_dlc_DocId xmlns="1709d302-aa1c-49f7-a43d-f13e34b813dc">MA5PA5REYDV2-446-168</_dlc_DocId>
    <_dlc_DocIdUrl xmlns="1709d302-aa1c-49f7-a43d-f13e34b813dc">
      <Url>http://airportal.air.org/Programs/Education/_layouts/DocIdRedir.aspx?ID=MA5PA5REYDV2-446-168</Url>
      <Description>MA5PA5REYDV2-446-168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CD28F-A220-4C62-836C-4981258BD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4bb86-ec47-4627-a320-4b47e1cc18b4"/>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51A4FB-D3AB-4BF5-8E94-023DEE72588D}">
  <ds:schemaRefs>
    <ds:schemaRef ds:uri="http://schemas.microsoft.com/sharepoint/events"/>
  </ds:schemaRefs>
</ds:datastoreItem>
</file>

<file path=customXml/itemProps3.xml><?xml version="1.0" encoding="utf-8"?>
<ds:datastoreItem xmlns:ds="http://schemas.openxmlformats.org/officeDocument/2006/customXml" ds:itemID="{B078DE03-1B1E-4BB3-BFB8-1FE8E8D90566}">
  <ds:schemaRefs>
    <ds:schemaRef ds:uri="http://schemas.microsoft.com/office/2006/documentManagement/types"/>
    <ds:schemaRef ds:uri="http://purl.org/dc/terms/"/>
    <ds:schemaRef ds:uri="14d4bb86-ec47-4627-a320-4b47e1cc18b4"/>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1709d302-aa1c-49f7-a43d-f13e34b813dc"/>
  </ds:schemaRefs>
</ds:datastoreItem>
</file>

<file path=customXml/itemProps4.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NCII_PowerPoint_Template_02-20-13</Template>
  <TotalTime>5447</TotalTime>
  <Words>7056</Words>
  <Application>Microsoft Office PowerPoint</Application>
  <PresentationFormat>On-screen Show (4:3)</PresentationFormat>
  <Paragraphs>606</Paragraphs>
  <Slides>55</Slides>
  <Notes>55</Notes>
  <HiddenSlides>0</HiddenSlides>
  <MMClips>0</MMClips>
  <ScaleCrop>false</ScaleCrop>
  <HeadingPairs>
    <vt:vector size="6" baseType="variant">
      <vt:variant>
        <vt:lpstr>Fonts Used</vt:lpstr>
      </vt:variant>
      <vt:variant>
        <vt:i4>10</vt:i4>
      </vt:variant>
      <vt:variant>
        <vt:lpstr>Theme</vt:lpstr>
      </vt:variant>
      <vt:variant>
        <vt:i4>22</vt:i4>
      </vt:variant>
      <vt:variant>
        <vt:lpstr>Slide Titles</vt:lpstr>
      </vt:variant>
      <vt:variant>
        <vt:i4>55</vt:i4>
      </vt:variant>
    </vt:vector>
  </HeadingPairs>
  <TitlesOfParts>
    <vt:vector size="87"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Wingdings</vt:lpstr>
      <vt:lpstr>NCII_PowerPoint_Template_02-20-13</vt:lpstr>
      <vt:lpstr>Divider Master</vt:lpstr>
      <vt:lpstr>Basic</vt:lpstr>
      <vt:lpstr>Contact</vt:lpstr>
      <vt:lpstr>Org Chart</vt:lpstr>
      <vt:lpstr>1_Basic</vt:lpstr>
      <vt:lpstr>Title</vt:lpstr>
      <vt:lpstr>3_Basic</vt:lpstr>
      <vt:lpstr>2_Basic</vt:lpstr>
      <vt:lpstr>7_Basic</vt:lpstr>
      <vt:lpstr>1_Org Chart</vt:lpstr>
      <vt:lpstr>8_Basic</vt:lpstr>
      <vt:lpstr>1_Divider Master</vt:lpstr>
      <vt:lpstr>4_Basic</vt:lpstr>
      <vt:lpstr>2_Divider Master</vt:lpstr>
      <vt:lpstr>3_Divider Master</vt:lpstr>
      <vt:lpstr>4_Divider Master</vt:lpstr>
      <vt:lpstr>5_Basic</vt:lpstr>
      <vt:lpstr>5_Divider Master</vt:lpstr>
      <vt:lpstr>6_Basic</vt:lpstr>
      <vt:lpstr>9_Basic</vt:lpstr>
      <vt:lpstr>10_Basic</vt:lpstr>
      <vt:lpstr>Getting Ready to Implement Intensive Intervention</vt:lpstr>
      <vt:lpstr>Overview</vt:lpstr>
      <vt:lpstr>NCII’s Mission</vt:lpstr>
      <vt:lpstr>What Is Intensive Intervention?</vt:lpstr>
      <vt:lpstr>Intensive Intervention</vt:lpstr>
      <vt:lpstr>Why Do We Need  Intensive Intervention? </vt:lpstr>
      <vt:lpstr>Why Do We Need  Intensive Intervention? </vt:lpstr>
      <vt:lpstr>Who Needs Intensive Intervention?</vt:lpstr>
      <vt:lpstr>What Is NCII’s Approach to Intensive Intervention?</vt:lpstr>
      <vt:lpstr>DBI Assumptions</vt:lpstr>
      <vt:lpstr>DBI: A More Intensive Approach</vt:lpstr>
      <vt:lpstr>Five DBI Steps</vt:lpstr>
      <vt:lpstr>A Bird’s Eye View of DBI</vt:lpstr>
      <vt:lpstr>Is DBI the Same as RTI? Special Education?</vt:lpstr>
      <vt:lpstr>Handout 2: DBI Planning  Thinking About Intensive Intervention in Your School</vt:lpstr>
      <vt:lpstr>What Do You Need to Do to Implement DBI?</vt:lpstr>
      <vt:lpstr>Handout 3: Essential Elements for DBI Implementation</vt:lpstr>
      <vt:lpstr>Staff Commitment </vt:lpstr>
      <vt:lpstr>Staff Commitment: Leadership helps…</vt:lpstr>
      <vt:lpstr>Student Intervention Planning Meetings</vt:lpstr>
      <vt:lpstr>Teams</vt:lpstr>
      <vt:lpstr>DBI Leadership Team</vt:lpstr>
      <vt:lpstr>Student Intervention Planning Meetings: Potential Attendees</vt:lpstr>
      <vt:lpstr>Team meetings should have…</vt:lpstr>
      <vt:lpstr>Considerations for Secondary School Settings</vt:lpstr>
      <vt:lpstr>Examples of Student Intervention Planning Meeting Tools</vt:lpstr>
      <vt:lpstr>Reflection: Leadership and Teaming </vt:lpstr>
      <vt:lpstr>Returning to the Essential Elements for DBI Implementation</vt:lpstr>
      <vt:lpstr>Progress Monitoring Data for Intensive Intervention</vt:lpstr>
      <vt:lpstr>Other Data Sources</vt:lpstr>
      <vt:lpstr>Resources for Identifying Assessment Tools</vt:lpstr>
      <vt:lpstr>Considerations for Secondary School Settings</vt:lpstr>
      <vt:lpstr>Student Plans</vt:lpstr>
      <vt:lpstr>Handout 5: Description of Plan</vt:lpstr>
      <vt:lpstr>Scheduling Intervention Time to Execute Plans</vt:lpstr>
      <vt:lpstr>Considerations for Secondary School Settings</vt:lpstr>
      <vt:lpstr>Communicating Student Plans</vt:lpstr>
      <vt:lpstr>Students With Disabilities</vt:lpstr>
      <vt:lpstr>Reflection: Complete Handout 6 (Infrastructure Worksheet)</vt:lpstr>
      <vt:lpstr>Introduction to NCII Intensive Technical Assistance</vt:lpstr>
      <vt:lpstr>Intensive Technical Assistance</vt:lpstr>
      <vt:lpstr>Professional Development</vt:lpstr>
      <vt:lpstr>Essential Professional Development for DBI</vt:lpstr>
      <vt:lpstr>Scheduling Professional Development</vt:lpstr>
      <vt:lpstr>Expectations for Working With NCII</vt:lpstr>
      <vt:lpstr>Ensuring Critical Features of DBI Implementation</vt:lpstr>
      <vt:lpstr>Next Steps</vt:lpstr>
      <vt:lpstr>Next Steps: Is Your School Ready for DBI?</vt:lpstr>
      <vt:lpstr>Handout 2: DBI Planning  Thinking About Readiness</vt:lpstr>
      <vt:lpstr>Handout 2: DBI Planning Thinking About Goals for Year 1 </vt:lpstr>
      <vt:lpstr>References </vt:lpstr>
      <vt:lpstr>References </vt:lpstr>
      <vt:lpstr>References </vt:lpstr>
      <vt:lpstr>        NCII Disclaimer</vt:lpstr>
      <vt:lpstr>Contact</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Kuchle, Laura</dc:creator>
  <cp:lastModifiedBy>Chan, Gail</cp:lastModifiedBy>
  <cp:revision>548</cp:revision>
  <cp:lastPrinted>2014-08-07T18:48:33Z</cp:lastPrinted>
  <dcterms:created xsi:type="dcterms:W3CDTF">2014-07-10T19:22:02Z</dcterms:created>
  <dcterms:modified xsi:type="dcterms:W3CDTF">2016-08-05T14:16:55Z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0x010100C94BC2338ED5094EB1BE965D1865C76E</vt:lpwstr>
  </property>
  <property fmtid="{D5CDD505-2E9C-101B-9397-08002B2CF9AE}" pid="3" name="_dlc_DocIdItemGuid">
    <vt:lpwstr>649899ab-306f-4256-90dc-8d858a8ef326</vt:lpwstr>
  </property>
  <property fmtid="{D5CDD505-2E9C-101B-9397-08002B2CF9AE}" pid="4" name="Order">
    <vt:r8>16800</vt:r8>
  </property>
</Properties>
</file>