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4.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18" r:id="rId5"/>
  </p:sldMasterIdLst>
  <p:notesMasterIdLst>
    <p:notesMasterId r:id="rId91"/>
  </p:notesMasterIdLst>
  <p:handoutMasterIdLst>
    <p:handoutMasterId r:id="rId92"/>
  </p:handoutMasterIdLst>
  <p:sldIdLst>
    <p:sldId id="1653" r:id="rId6"/>
    <p:sldId id="1633" r:id="rId7"/>
    <p:sldId id="1586" r:id="rId8"/>
    <p:sldId id="623" r:id="rId9"/>
    <p:sldId id="1629" r:id="rId10"/>
    <p:sldId id="422" r:id="rId11"/>
    <p:sldId id="804" r:id="rId12"/>
    <p:sldId id="1634" r:id="rId13"/>
    <p:sldId id="1635" r:id="rId14"/>
    <p:sldId id="803" r:id="rId15"/>
    <p:sldId id="435" r:id="rId16"/>
    <p:sldId id="436" r:id="rId17"/>
    <p:sldId id="1677" r:id="rId18"/>
    <p:sldId id="624" r:id="rId19"/>
    <p:sldId id="757" r:id="rId20"/>
    <p:sldId id="430" r:id="rId21"/>
    <p:sldId id="577" r:id="rId22"/>
    <p:sldId id="434" r:id="rId23"/>
    <p:sldId id="432" r:id="rId24"/>
    <p:sldId id="438" r:id="rId25"/>
    <p:sldId id="1637" r:id="rId26"/>
    <p:sldId id="426" r:id="rId27"/>
    <p:sldId id="1740" r:id="rId28"/>
    <p:sldId id="1615" r:id="rId29"/>
    <p:sldId id="1654" r:id="rId30"/>
    <p:sldId id="1667" r:id="rId31"/>
    <p:sldId id="1661" r:id="rId32"/>
    <p:sldId id="844" r:id="rId33"/>
    <p:sldId id="498" r:id="rId34"/>
    <p:sldId id="1664" r:id="rId35"/>
    <p:sldId id="1671" r:id="rId36"/>
    <p:sldId id="1678" r:id="rId37"/>
    <p:sldId id="795" r:id="rId38"/>
    <p:sldId id="1298" r:id="rId39"/>
    <p:sldId id="1739" r:id="rId40"/>
    <p:sldId id="797" r:id="rId41"/>
    <p:sldId id="1679" r:id="rId42"/>
    <p:sldId id="796" r:id="rId43"/>
    <p:sldId id="801" r:id="rId44"/>
    <p:sldId id="1640" r:id="rId45"/>
    <p:sldId id="1744" r:id="rId46"/>
    <p:sldId id="799" r:id="rId47"/>
    <p:sldId id="1585" r:id="rId48"/>
    <p:sldId id="1673" r:id="rId49"/>
    <p:sldId id="568" r:id="rId50"/>
    <p:sldId id="1657" r:id="rId51"/>
    <p:sldId id="621" r:id="rId52"/>
    <p:sldId id="843" r:id="rId53"/>
    <p:sldId id="831" r:id="rId54"/>
    <p:sldId id="829" r:id="rId55"/>
    <p:sldId id="280" r:id="rId56"/>
    <p:sldId id="842" r:id="rId57"/>
    <p:sldId id="279" r:id="rId58"/>
    <p:sldId id="833" r:id="rId59"/>
    <p:sldId id="832" r:id="rId60"/>
    <p:sldId id="590" r:id="rId61"/>
    <p:sldId id="834" r:id="rId62"/>
    <p:sldId id="592" r:id="rId63"/>
    <p:sldId id="836" r:id="rId64"/>
    <p:sldId id="591" r:id="rId65"/>
    <p:sldId id="294" r:id="rId66"/>
    <p:sldId id="848" r:id="rId67"/>
    <p:sldId id="847" r:id="rId68"/>
    <p:sldId id="837" r:id="rId69"/>
    <p:sldId id="405" r:id="rId70"/>
    <p:sldId id="838" r:id="rId71"/>
    <p:sldId id="1644" r:id="rId72"/>
    <p:sldId id="1643" r:id="rId73"/>
    <p:sldId id="1645" r:id="rId74"/>
    <p:sldId id="1646" r:id="rId75"/>
    <p:sldId id="1655" r:id="rId76"/>
    <p:sldId id="1642" r:id="rId77"/>
    <p:sldId id="1641" r:id="rId78"/>
    <p:sldId id="555" r:id="rId79"/>
    <p:sldId id="588" r:id="rId80"/>
    <p:sldId id="814" r:id="rId81"/>
    <p:sldId id="1658" r:id="rId82"/>
    <p:sldId id="1659" r:id="rId83"/>
    <p:sldId id="1306" r:id="rId84"/>
    <p:sldId id="503" r:id="rId85"/>
    <p:sldId id="504" r:id="rId86"/>
    <p:sldId id="1741" r:id="rId87"/>
    <p:sldId id="1742" r:id="rId88"/>
    <p:sldId id="1743" r:id="rId89"/>
    <p:sldId id="505" r:id="rId9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ps and Instructions" id="{80991B3B-E4EA-4D63-B579-22E53F2D82F5}">
          <p14:sldIdLst>
            <p14:sldId id="1653"/>
            <p14:sldId id="1633"/>
            <p14:sldId id="1586"/>
            <p14:sldId id="623"/>
            <p14:sldId id="1629"/>
            <p14:sldId id="422"/>
            <p14:sldId id="804"/>
            <p14:sldId id="1634"/>
            <p14:sldId id="1635"/>
            <p14:sldId id="803"/>
            <p14:sldId id="435"/>
            <p14:sldId id="436"/>
            <p14:sldId id="1677"/>
            <p14:sldId id="624"/>
            <p14:sldId id="757"/>
            <p14:sldId id="430"/>
            <p14:sldId id="577"/>
            <p14:sldId id="434"/>
            <p14:sldId id="432"/>
            <p14:sldId id="438"/>
            <p14:sldId id="1637"/>
            <p14:sldId id="426"/>
            <p14:sldId id="1740"/>
            <p14:sldId id="1615"/>
            <p14:sldId id="1654"/>
            <p14:sldId id="1667"/>
            <p14:sldId id="1661"/>
            <p14:sldId id="844"/>
            <p14:sldId id="498"/>
            <p14:sldId id="1664"/>
            <p14:sldId id="1671"/>
            <p14:sldId id="1678"/>
            <p14:sldId id="795"/>
            <p14:sldId id="1298"/>
            <p14:sldId id="1739"/>
            <p14:sldId id="797"/>
            <p14:sldId id="1679"/>
            <p14:sldId id="796"/>
            <p14:sldId id="801"/>
            <p14:sldId id="1640"/>
            <p14:sldId id="1744"/>
            <p14:sldId id="799"/>
            <p14:sldId id="1585"/>
            <p14:sldId id="1673"/>
            <p14:sldId id="568"/>
          </p14:sldIdLst>
        </p14:section>
        <p14:section name="Tips and Instructions" id="{747D9C4C-E7EA-4DCB-95B8-2AB3702F170A}">
          <p14:sldIdLst>
            <p14:sldId id="1657"/>
            <p14:sldId id="621"/>
            <p14:sldId id="843"/>
            <p14:sldId id="831"/>
            <p14:sldId id="829"/>
            <p14:sldId id="280"/>
            <p14:sldId id="842"/>
            <p14:sldId id="279"/>
            <p14:sldId id="833"/>
            <p14:sldId id="832"/>
            <p14:sldId id="590"/>
            <p14:sldId id="834"/>
            <p14:sldId id="592"/>
            <p14:sldId id="836"/>
            <p14:sldId id="591"/>
            <p14:sldId id="294"/>
            <p14:sldId id="848"/>
            <p14:sldId id="847"/>
            <p14:sldId id="837"/>
            <p14:sldId id="405"/>
            <p14:sldId id="838"/>
            <p14:sldId id="1644"/>
            <p14:sldId id="1643"/>
            <p14:sldId id="1645"/>
            <p14:sldId id="1646"/>
            <p14:sldId id="1655"/>
            <p14:sldId id="1642"/>
            <p14:sldId id="1641"/>
            <p14:sldId id="555"/>
            <p14:sldId id="588"/>
            <p14:sldId id="814"/>
            <p14:sldId id="1658"/>
            <p14:sldId id="1659"/>
            <p14:sldId id="1306"/>
            <p14:sldId id="503"/>
            <p14:sldId id="504"/>
            <p14:sldId id="1741"/>
            <p14:sldId id="1742"/>
            <p14:sldId id="1743"/>
            <p14:sldId id="505"/>
          </p14:sldIdLst>
        </p14:section>
      </p14:sectionLst>
    </p:ex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Peterson" initials="" lastIdx="16" clrIdx="6"/>
  <p:cmAuthor id="1" name="Jehle, Angela" initials="JA" lastIdx="6" clrIdx="0"/>
  <p:cmAuthor id="8" name="Brown, Christerralyn" initials="BC" lastIdx="53" clrIdx="7">
    <p:extLst>
      <p:ext uri="{19B8F6BF-5375-455C-9EA6-DF929625EA0E}">
        <p15:presenceInfo xmlns:p15="http://schemas.microsoft.com/office/powerpoint/2012/main" userId="S::chbrown@air.org::f1f6d013-44cc-495e-b28d-e498f6d917dc" providerId="AD"/>
      </p:ext>
    </p:extLst>
  </p:cmAuthor>
  <p:cmAuthor id="2" name="Linda K. Reed" initials="lkr" lastIdx="11" clrIdx="1"/>
  <p:cmAuthor id="9" name="Zumeta Edmonds, Rebecca" initials="ZR" lastIdx="10" clrIdx="8">
    <p:extLst>
      <p:ext uri="{19B8F6BF-5375-455C-9EA6-DF929625EA0E}">
        <p15:presenceInfo xmlns:p15="http://schemas.microsoft.com/office/powerpoint/2012/main" userId="S::rzumetaedmonds@air.org::b2e63e99-418a-4446-86de-a1daf7a89e4a" providerId="AD"/>
      </p:ext>
    </p:extLst>
  </p:cmAuthor>
  <p:cmAuthor id="3" name="Marx, Teri" initials="MT" lastIdx="15" clrIdx="2"/>
  <p:cmAuthor id="10" name="Jackson, Stephanie" initials="JS" lastIdx="1" clrIdx="9">
    <p:extLst>
      <p:ext uri="{19B8F6BF-5375-455C-9EA6-DF929625EA0E}">
        <p15:presenceInfo xmlns:p15="http://schemas.microsoft.com/office/powerpoint/2012/main" userId="S::sjackson@air.org::41507284-d238-4789-82df-dc9a05d8958c" providerId="AD"/>
      </p:ext>
    </p:extLst>
  </p:cmAuthor>
  <p:cmAuthor id="4" name="Peterson, Amy" initials="PA" lastIdx="76" clrIdx="3"/>
  <p:cmAuthor id="5" name="Bailey, Tessie" initials="BT" lastIdx="133" clrIdx="4"/>
  <p:cmAuthor id="6" name="Marx, Teri" initials="MT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CD"/>
    <a:srgbClr val="C25131"/>
    <a:srgbClr val="F2AC85"/>
    <a:srgbClr val="10719C"/>
    <a:srgbClr val="2C517C"/>
    <a:srgbClr val="000000"/>
    <a:srgbClr val="006298"/>
    <a:srgbClr val="319EFF"/>
    <a:srgbClr val="E49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CEEC1-83F3-491E-BBB4-59C1174F5750}" v="38" dt="2020-09-30T15:57:55.226"/>
    <p1510:client id="{B2A9329E-7A52-43BA-A6E6-5DE0A47AFDA9}" v="4" dt="2020-09-30T15:49:21.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757" autoAdjust="0"/>
  </p:normalViewPr>
  <p:slideViewPr>
    <p:cSldViewPr snapToGrid="0">
      <p:cViewPr varScale="1">
        <p:scale>
          <a:sx n="47" d="100"/>
          <a:sy n="47" d="100"/>
        </p:scale>
        <p:origin x="1302" y="48"/>
      </p:cViewPr>
      <p:guideLst>
        <p:guide orient="horz" pos="64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commentAuthors" Target="commentAuthors.xml"/><Relationship Id="rId9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ChrisRiley-Tillman:Library:Containers:com.apple.mail:Data:Library:Mail%20Downloads:8C21FB95-58E9-49DA-91BF-E55B0348E75B:Behavior%20and%20Academics_APBS%20Case%20Study%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681419510061242"/>
          <c:y val="9.8722433305151222E-2"/>
          <c:w val="0.37387160979877521"/>
          <c:h val="0.69647492640392794"/>
        </c:manualLayout>
      </c:layout>
      <c:pieChart>
        <c:varyColors val="1"/>
        <c:ser>
          <c:idx val="0"/>
          <c:order val="0"/>
          <c:tx>
            <c:strRef>
              <c:f>Sheet1!$B$1</c:f>
              <c:strCache>
                <c:ptCount val="1"/>
                <c:pt idx="0">
                  <c:v>Column1</c:v>
                </c:pt>
              </c:strCache>
            </c:strRef>
          </c:tx>
          <c:dPt>
            <c:idx val="0"/>
            <c:bubble3D val="0"/>
            <c:extLst>
              <c:ext xmlns:c16="http://schemas.microsoft.com/office/drawing/2014/chart" uri="{C3380CC4-5D6E-409C-BE32-E72D297353CC}">
                <c16:uniqueId val="{00000000-CCD2-43BB-9637-8F6702055A39}"/>
              </c:ext>
            </c:extLst>
          </c:dPt>
          <c:dPt>
            <c:idx val="1"/>
            <c:bubble3D val="0"/>
            <c:spPr>
              <a:solidFill>
                <a:schemeClr val="accent2">
                  <a:lumMod val="25000"/>
                  <a:lumOff val="75000"/>
                </a:schemeClr>
              </a:solidFill>
            </c:spPr>
            <c:extLst>
              <c:ext xmlns:c16="http://schemas.microsoft.com/office/drawing/2014/chart" uri="{C3380CC4-5D6E-409C-BE32-E72D297353CC}">
                <c16:uniqueId val="{00000001-CCD2-43BB-9637-8F6702055A39}"/>
              </c:ext>
            </c:extLst>
          </c:dPt>
          <c:dPt>
            <c:idx val="2"/>
            <c:bubble3D val="0"/>
            <c:extLst>
              <c:ext xmlns:c16="http://schemas.microsoft.com/office/drawing/2014/chart" uri="{C3380CC4-5D6E-409C-BE32-E72D297353CC}">
                <c16:uniqueId val="{00000002-CCD2-43BB-9637-8F6702055A39}"/>
              </c:ext>
            </c:extLst>
          </c:dPt>
          <c:dPt>
            <c:idx val="3"/>
            <c:bubble3D val="0"/>
            <c:spPr>
              <a:solidFill>
                <a:schemeClr val="accent4">
                  <a:lumMod val="60000"/>
                  <a:lumOff val="40000"/>
                </a:schemeClr>
              </a:solidFill>
            </c:spPr>
            <c:extLst>
              <c:ext xmlns:c16="http://schemas.microsoft.com/office/drawing/2014/chart" uri="{C3380CC4-5D6E-409C-BE32-E72D297353CC}">
                <c16:uniqueId val="{00000003-CCD2-43BB-9637-8F6702055A39}"/>
              </c:ext>
            </c:extLst>
          </c:dPt>
          <c:dPt>
            <c:idx val="4"/>
            <c:bubble3D val="0"/>
            <c:spPr>
              <a:solidFill>
                <a:schemeClr val="accent1">
                  <a:lumMod val="60000"/>
                  <a:lumOff val="40000"/>
                </a:schemeClr>
              </a:solidFill>
            </c:spPr>
            <c:extLst>
              <c:ext xmlns:c16="http://schemas.microsoft.com/office/drawing/2014/chart" uri="{C3380CC4-5D6E-409C-BE32-E72D297353CC}">
                <c16:uniqueId val="{00000004-CCD2-43BB-9637-8F6702055A39}"/>
              </c:ext>
            </c:extLst>
          </c:dPt>
          <c:dLbls>
            <c:dLbl>
              <c:idx val="0"/>
              <c:layout>
                <c:manualLayout>
                  <c:x val="-0.11556009405074399"/>
                  <c:y val="0.15463798275215654"/>
                </c:manualLayout>
              </c:layout>
              <c:tx>
                <c:rich>
                  <a:bodyPr/>
                  <a:lstStyle/>
                  <a:p>
                    <a:pPr>
                      <a:defRPr/>
                    </a:pPr>
                    <a:r>
                      <a:rPr lang="en-US" b="1"/>
                      <a:t>Adherence</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CD2-43BB-9637-8F6702055A39}"/>
                </c:ext>
              </c:extLst>
            </c:dLbl>
            <c:dLbl>
              <c:idx val="1"/>
              <c:layout>
                <c:manualLayout>
                  <c:x val="-0.14897167541557288"/>
                  <c:y val="-7.3038158691701979E-2"/>
                </c:manualLayout>
              </c:layout>
              <c:tx>
                <c:rich>
                  <a:bodyPr/>
                  <a:lstStyle/>
                  <a:p>
                    <a:pPr>
                      <a:defRPr/>
                    </a:pPr>
                    <a:r>
                      <a:rPr lang="en-US" b="1"/>
                      <a:t>Exposure</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CD2-43BB-9637-8F6702055A39}"/>
                </c:ext>
              </c:extLst>
            </c:dLbl>
            <c:dLbl>
              <c:idx val="2"/>
              <c:layout>
                <c:manualLayout>
                  <c:x val="-5.213801399824564E-4"/>
                  <c:y val="-0.16169028871391133"/>
                </c:manualLayout>
              </c:layout>
              <c:tx>
                <c:rich>
                  <a:bodyPr/>
                  <a:lstStyle/>
                  <a:p>
                    <a:pPr>
                      <a:defRPr/>
                    </a:pPr>
                    <a:r>
                      <a:rPr lang="en-US" b="1"/>
                      <a:t>Quality of Delivery</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CD2-43BB-9637-8F6702055A39}"/>
                </c:ext>
              </c:extLst>
            </c:dLbl>
            <c:dLbl>
              <c:idx val="3"/>
              <c:layout>
                <c:manualLayout>
                  <c:x val="0.15440901137357801"/>
                  <c:y val="-9.2721179083383745E-2"/>
                </c:manualLayout>
              </c:layout>
              <c:tx>
                <c:rich>
                  <a:bodyPr/>
                  <a:lstStyle/>
                  <a:p>
                    <a:pPr>
                      <a:defRPr/>
                    </a:pPr>
                    <a:r>
                      <a:rPr lang="en-US" b="1"/>
                      <a:t>Program Specificity</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CD2-43BB-9637-8F6702055A39}"/>
                </c:ext>
              </c:extLst>
            </c:dLbl>
            <c:dLbl>
              <c:idx val="4"/>
              <c:layout>
                <c:manualLayout>
                  <c:x val="0.11266502624671974"/>
                  <c:y val="0.18999520893221741"/>
                </c:manualLayout>
              </c:layout>
              <c:tx>
                <c:rich>
                  <a:bodyPr/>
                  <a:lstStyle/>
                  <a:p>
                    <a:pPr>
                      <a:defRPr/>
                    </a:pPr>
                    <a:r>
                      <a:rPr lang="en-US" b="1"/>
                      <a:t>Student Engagement</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CD2-43BB-9637-8F6702055A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Adherence</c:v>
                </c:pt>
                <c:pt idx="1">
                  <c:v>Exposure</c:v>
                </c:pt>
                <c:pt idx="2">
                  <c:v>Quality of Delivery</c:v>
                </c:pt>
                <c:pt idx="3">
                  <c:v>Program Differentation</c:v>
                </c:pt>
                <c:pt idx="4">
                  <c:v>Student Responsiveness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5-CCD2-43BB-9637-8F6702055A39}"/>
            </c:ext>
          </c:extLst>
        </c:ser>
        <c:dLbls>
          <c:showLegendKey val="0"/>
          <c:showVal val="0"/>
          <c:showCatName val="0"/>
          <c:showSerName val="0"/>
          <c:showPercent val="0"/>
          <c:showBubbleSize val="0"/>
          <c:showLeaderLines val="1"/>
        </c:dLbls>
        <c:firstSliceAng val="0"/>
      </c:pieChart>
      <c:spPr>
        <a:noFill/>
        <a:ln w="25394">
          <a:noFill/>
        </a:ln>
      </c:spPr>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Academic Measure </a:t>
            </a:r>
            <a:endParaRPr lang="en-US"/>
          </a:p>
        </c:rich>
      </c:tx>
      <c:layout>
        <c:manualLayout>
          <c:xMode val="edge"/>
          <c:yMode val="edge"/>
          <c:x val="0.38203920105841693"/>
          <c:y val="2.11400503366237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CC84-45A2-919A-3525D51B5828}"/>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CC84-45A2-919A-3525D51B5828}"/>
            </c:ext>
          </c:extLst>
        </c:ser>
        <c:dLbls>
          <c:showLegendKey val="0"/>
          <c:showVal val="0"/>
          <c:showCatName val="0"/>
          <c:showSerName val="0"/>
          <c:showPercent val="0"/>
          <c:showBubbleSize val="0"/>
        </c:dLbls>
        <c:smooth val="0"/>
        <c:axId val="-2109176408"/>
        <c:axId val="-2109339304"/>
      </c:lineChart>
      <c:catAx>
        <c:axId val="-210917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339304"/>
        <c:crosses val="autoZero"/>
        <c:auto val="1"/>
        <c:lblAlgn val="ctr"/>
        <c:lblOffset val="100"/>
        <c:noMultiLvlLbl val="0"/>
      </c:catAx>
      <c:valAx>
        <c:axId val="-2109339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176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a:t>Academic Measure </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CC84-45A2-919A-3525D51B5828}"/>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CC84-45A2-919A-3525D51B5828}"/>
            </c:ext>
          </c:extLst>
        </c:ser>
        <c:dLbls>
          <c:showLegendKey val="0"/>
          <c:showVal val="0"/>
          <c:showCatName val="0"/>
          <c:showSerName val="0"/>
          <c:showPercent val="0"/>
          <c:showBubbleSize val="0"/>
        </c:dLbls>
        <c:smooth val="0"/>
        <c:axId val="-2109176408"/>
        <c:axId val="-2109339304"/>
      </c:lineChart>
      <c:catAx>
        <c:axId val="-210917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339304"/>
        <c:crosses val="autoZero"/>
        <c:auto val="1"/>
        <c:lblAlgn val="ctr"/>
        <c:lblOffset val="100"/>
        <c:noMultiLvlLbl val="0"/>
      </c:catAx>
      <c:valAx>
        <c:axId val="-2109339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9176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Sheet1!$B$2:$B$10</c:f>
              <c:numCache>
                <c:formatCode>General</c:formatCode>
                <c:ptCount val="9"/>
                <c:pt idx="0">
                  <c:v>23</c:v>
                </c:pt>
                <c:pt idx="8">
                  <c:v>80</c:v>
                </c:pt>
              </c:numCache>
            </c:numRef>
          </c:val>
          <c:smooth val="0"/>
          <c:extLst>
            <c:ext xmlns:c16="http://schemas.microsoft.com/office/drawing/2014/chart" uri="{C3380CC4-5D6E-409C-BE32-E72D297353CC}">
              <c16:uniqueId val="{00000000-CC84-45A2-919A-3525D51B5828}"/>
            </c:ext>
          </c:extLst>
        </c:ser>
        <c:ser>
          <c:idx val="1"/>
          <c:order val="1"/>
          <c:tx>
            <c:strRef>
              <c:f>Sheet1!$C$1</c:f>
              <c:strCache>
                <c:ptCount val="1"/>
                <c:pt idx="0">
                  <c:v>Column1</c:v>
                </c:pt>
              </c:strCache>
            </c:strRef>
          </c:tx>
          <c:spPr>
            <a:ln w="28575" cap="rnd">
              <a:solidFill>
                <a:schemeClr val="tx2">
                  <a:lumMod val="60000"/>
                  <a:lumOff val="40000"/>
                </a:schemeClr>
              </a:solidFill>
              <a:round/>
            </a:ln>
            <a:effectLst/>
          </c:spPr>
          <c:marker>
            <c:symbol val="none"/>
          </c:marker>
          <c:trendline>
            <c:spPr>
              <a:ln w="19050" cap="rnd">
                <a:solidFill>
                  <a:schemeClr val="accent2"/>
                </a:solidFill>
                <a:prstDash val="sysDot"/>
              </a:ln>
              <a:effectLst/>
            </c:spPr>
            <c:trendlineType val="linear"/>
            <c:dispRSqr val="0"/>
            <c:dispEq val="0"/>
          </c:trendline>
          <c:cat>
            <c:strRef>
              <c:f>Sheet1!$A$2:$A$10</c:f>
              <c:strCache>
                <c:ptCount val="9"/>
                <c:pt idx="0">
                  <c:v>Sept</c:v>
                </c:pt>
                <c:pt idx="1">
                  <c:v>Oct</c:v>
                </c:pt>
                <c:pt idx="2">
                  <c:v>Nov</c:v>
                </c:pt>
                <c:pt idx="3">
                  <c:v>Dec</c:v>
                </c:pt>
                <c:pt idx="4">
                  <c:v>Jan</c:v>
                </c:pt>
                <c:pt idx="5">
                  <c:v>Feb</c:v>
                </c:pt>
                <c:pt idx="6">
                  <c:v>Mar</c:v>
                </c:pt>
                <c:pt idx="7">
                  <c:v>Apr</c:v>
                </c:pt>
                <c:pt idx="8">
                  <c:v>May</c:v>
                </c:pt>
              </c:strCache>
            </c:strRef>
          </c:cat>
          <c:val>
            <c:numRef>
              <c:f>Sheet1!$C$2:$C$10</c:f>
              <c:numCache>
                <c:formatCode>General</c:formatCode>
                <c:ptCount val="9"/>
              </c:numCache>
            </c:numRef>
          </c:val>
          <c:smooth val="0"/>
          <c:extLst>
            <c:ext xmlns:c16="http://schemas.microsoft.com/office/drawing/2014/chart" uri="{C3380CC4-5D6E-409C-BE32-E72D297353CC}">
              <c16:uniqueId val="{00000002-CC84-45A2-919A-3525D51B5828}"/>
            </c:ext>
          </c:extLst>
        </c:ser>
        <c:dLbls>
          <c:showLegendKey val="0"/>
          <c:showVal val="0"/>
          <c:showCatName val="0"/>
          <c:showSerName val="0"/>
          <c:showPercent val="0"/>
          <c:showBubbleSize val="0"/>
        </c:dLbls>
        <c:smooth val="0"/>
        <c:axId val="-2111073560"/>
        <c:axId val="-2111070168"/>
      </c:lineChart>
      <c:catAx>
        <c:axId val="-211107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070168"/>
        <c:crosses val="autoZero"/>
        <c:auto val="1"/>
        <c:lblAlgn val="ctr"/>
        <c:lblOffset val="100"/>
        <c:noMultiLvlLbl val="0"/>
      </c:catAx>
      <c:valAx>
        <c:axId val="-2111070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073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[1]Sheet2!$B$1</c:f>
              <c:strCache>
                <c:ptCount val="1"/>
                <c:pt idx="0">
                  <c:v>DBR - AE</c:v>
                </c:pt>
              </c:strCache>
            </c:strRef>
          </c:tx>
          <c:marker>
            <c:symbol val="none"/>
          </c:marker>
          <c:cat>
            <c:numRef>
              <c:f>[1]Sheet2!$A$2:$A$93</c:f>
              <c:numCache>
                <c:formatCode>d\-mmm</c:formatCode>
                <c:ptCount val="92"/>
                <c:pt idx="0">
                  <c:v>42305</c:v>
                </c:pt>
                <c:pt idx="1">
                  <c:v>42306</c:v>
                </c:pt>
                <c:pt idx="2">
                  <c:v>42307</c:v>
                </c:pt>
                <c:pt idx="3">
                  <c:v>42308</c:v>
                </c:pt>
                <c:pt idx="4">
                  <c:v>42309</c:v>
                </c:pt>
                <c:pt idx="5">
                  <c:v>42312</c:v>
                </c:pt>
                <c:pt idx="6">
                  <c:v>42313</c:v>
                </c:pt>
                <c:pt idx="7">
                  <c:v>42314</c:v>
                </c:pt>
                <c:pt idx="8">
                  <c:v>42315</c:v>
                </c:pt>
                <c:pt idx="9">
                  <c:v>42316</c:v>
                </c:pt>
                <c:pt idx="10">
                  <c:v>42319</c:v>
                </c:pt>
                <c:pt idx="11">
                  <c:v>42320</c:v>
                </c:pt>
                <c:pt idx="12">
                  <c:v>42321</c:v>
                </c:pt>
                <c:pt idx="13">
                  <c:v>42322</c:v>
                </c:pt>
                <c:pt idx="14">
                  <c:v>42323</c:v>
                </c:pt>
                <c:pt idx="15">
                  <c:v>42326</c:v>
                </c:pt>
                <c:pt idx="16">
                  <c:v>42327</c:v>
                </c:pt>
                <c:pt idx="17">
                  <c:v>42328</c:v>
                </c:pt>
                <c:pt idx="18">
                  <c:v>42329</c:v>
                </c:pt>
                <c:pt idx="19">
                  <c:v>42330</c:v>
                </c:pt>
                <c:pt idx="20">
                  <c:v>42333</c:v>
                </c:pt>
                <c:pt idx="21">
                  <c:v>42334</c:v>
                </c:pt>
                <c:pt idx="22">
                  <c:v>42335</c:v>
                </c:pt>
                <c:pt idx="23">
                  <c:v>42336</c:v>
                </c:pt>
                <c:pt idx="24">
                  <c:v>42337</c:v>
                </c:pt>
                <c:pt idx="25">
                  <c:v>42340</c:v>
                </c:pt>
                <c:pt idx="26">
                  <c:v>42341</c:v>
                </c:pt>
                <c:pt idx="27">
                  <c:v>42342</c:v>
                </c:pt>
                <c:pt idx="28">
                  <c:v>42343</c:v>
                </c:pt>
                <c:pt idx="29">
                  <c:v>42344</c:v>
                </c:pt>
                <c:pt idx="30">
                  <c:v>42347</c:v>
                </c:pt>
                <c:pt idx="31">
                  <c:v>42348</c:v>
                </c:pt>
                <c:pt idx="32">
                  <c:v>42349</c:v>
                </c:pt>
                <c:pt idx="33">
                  <c:v>42350</c:v>
                </c:pt>
                <c:pt idx="34">
                  <c:v>42351</c:v>
                </c:pt>
                <c:pt idx="35">
                  <c:v>42354</c:v>
                </c:pt>
                <c:pt idx="36">
                  <c:v>42355</c:v>
                </c:pt>
                <c:pt idx="37">
                  <c:v>42356</c:v>
                </c:pt>
                <c:pt idx="38">
                  <c:v>42357</c:v>
                </c:pt>
                <c:pt idx="39">
                  <c:v>42358</c:v>
                </c:pt>
                <c:pt idx="40">
                  <c:v>42372</c:v>
                </c:pt>
                <c:pt idx="41">
                  <c:v>42373</c:v>
                </c:pt>
                <c:pt idx="42">
                  <c:v>42374</c:v>
                </c:pt>
                <c:pt idx="43">
                  <c:v>42375</c:v>
                </c:pt>
                <c:pt idx="44">
                  <c:v>42376</c:v>
                </c:pt>
                <c:pt idx="45">
                  <c:v>42382</c:v>
                </c:pt>
                <c:pt idx="46">
                  <c:v>42383</c:v>
                </c:pt>
                <c:pt idx="47">
                  <c:v>42384</c:v>
                </c:pt>
                <c:pt idx="48">
                  <c:v>42385</c:v>
                </c:pt>
                <c:pt idx="49">
                  <c:v>42386</c:v>
                </c:pt>
                <c:pt idx="50">
                  <c:v>42389</c:v>
                </c:pt>
                <c:pt idx="51">
                  <c:v>42390</c:v>
                </c:pt>
                <c:pt idx="52">
                  <c:v>42391</c:v>
                </c:pt>
                <c:pt idx="53">
                  <c:v>42392</c:v>
                </c:pt>
                <c:pt idx="54">
                  <c:v>42393</c:v>
                </c:pt>
                <c:pt idx="55">
                  <c:v>42396</c:v>
                </c:pt>
                <c:pt idx="56">
                  <c:v>42397</c:v>
                </c:pt>
                <c:pt idx="57">
                  <c:v>42398</c:v>
                </c:pt>
                <c:pt idx="58">
                  <c:v>42399</c:v>
                </c:pt>
                <c:pt idx="59">
                  <c:v>42400</c:v>
                </c:pt>
                <c:pt idx="60">
                  <c:v>42404</c:v>
                </c:pt>
                <c:pt idx="61">
                  <c:v>42405</c:v>
                </c:pt>
                <c:pt idx="62">
                  <c:v>42406</c:v>
                </c:pt>
                <c:pt idx="63">
                  <c:v>42407</c:v>
                </c:pt>
                <c:pt idx="64">
                  <c:v>42408</c:v>
                </c:pt>
                <c:pt idx="65">
                  <c:v>42410</c:v>
                </c:pt>
                <c:pt idx="66">
                  <c:v>42411</c:v>
                </c:pt>
                <c:pt idx="67">
                  <c:v>42412</c:v>
                </c:pt>
                <c:pt idx="68">
                  <c:v>42413</c:v>
                </c:pt>
                <c:pt idx="69">
                  <c:v>42414</c:v>
                </c:pt>
                <c:pt idx="70">
                  <c:v>42417</c:v>
                </c:pt>
                <c:pt idx="71">
                  <c:v>42418</c:v>
                </c:pt>
                <c:pt idx="72">
                  <c:v>42419</c:v>
                </c:pt>
                <c:pt idx="73">
                  <c:v>42420</c:v>
                </c:pt>
                <c:pt idx="74">
                  <c:v>42421</c:v>
                </c:pt>
                <c:pt idx="75">
                  <c:v>42424</c:v>
                </c:pt>
                <c:pt idx="76">
                  <c:v>42425</c:v>
                </c:pt>
                <c:pt idx="77">
                  <c:v>42426</c:v>
                </c:pt>
                <c:pt idx="78">
                  <c:v>42427</c:v>
                </c:pt>
                <c:pt idx="79">
                  <c:v>42428</c:v>
                </c:pt>
                <c:pt idx="80">
                  <c:v>42429</c:v>
                </c:pt>
                <c:pt idx="81">
                  <c:v>42430</c:v>
                </c:pt>
                <c:pt idx="82">
                  <c:v>42431</c:v>
                </c:pt>
                <c:pt idx="83">
                  <c:v>42432</c:v>
                </c:pt>
                <c:pt idx="84">
                  <c:v>42433</c:v>
                </c:pt>
                <c:pt idx="85">
                  <c:v>42434</c:v>
                </c:pt>
                <c:pt idx="86">
                  <c:v>42435</c:v>
                </c:pt>
                <c:pt idx="87">
                  <c:v>42436</c:v>
                </c:pt>
                <c:pt idx="88">
                  <c:v>42439</c:v>
                </c:pt>
                <c:pt idx="89">
                  <c:v>42440</c:v>
                </c:pt>
                <c:pt idx="90">
                  <c:v>42441</c:v>
                </c:pt>
                <c:pt idx="91">
                  <c:v>42442</c:v>
                </c:pt>
              </c:numCache>
            </c:numRef>
          </c:cat>
          <c:val>
            <c:numRef>
              <c:f>[1]Sheet2!$B$2:$B$93</c:f>
              <c:numCache>
                <c:formatCode>General</c:formatCode>
                <c:ptCount val="92"/>
                <c:pt idx="0">
                  <c:v>3</c:v>
                </c:pt>
                <c:pt idx="1">
                  <c:v>4</c:v>
                </c:pt>
                <c:pt idx="2">
                  <c:v>5</c:v>
                </c:pt>
                <c:pt idx="3">
                  <c:v>3</c:v>
                </c:pt>
                <c:pt idx="4">
                  <c:v>3</c:v>
                </c:pt>
                <c:pt idx="5">
                  <c:v>4</c:v>
                </c:pt>
                <c:pt idx="6">
                  <c:v>3</c:v>
                </c:pt>
                <c:pt idx="7">
                  <c:v>4</c:v>
                </c:pt>
                <c:pt idx="8">
                  <c:v>5</c:v>
                </c:pt>
                <c:pt idx="9">
                  <c:v>4</c:v>
                </c:pt>
                <c:pt idx="10">
                  <c:v>3</c:v>
                </c:pt>
                <c:pt idx="11">
                  <c:v>4</c:v>
                </c:pt>
                <c:pt idx="12">
                  <c:v>5</c:v>
                </c:pt>
                <c:pt idx="13">
                  <c:v>5</c:v>
                </c:pt>
                <c:pt idx="14">
                  <c:v>3</c:v>
                </c:pt>
                <c:pt idx="15">
                  <c:v>3</c:v>
                </c:pt>
                <c:pt idx="16">
                  <c:v>4</c:v>
                </c:pt>
                <c:pt idx="17">
                  <c:v>4</c:v>
                </c:pt>
                <c:pt idx="18">
                  <c:v>3</c:v>
                </c:pt>
                <c:pt idx="19">
                  <c:v>6</c:v>
                </c:pt>
                <c:pt idx="20">
                  <c:v>7</c:v>
                </c:pt>
                <c:pt idx="21">
                  <c:v>3</c:v>
                </c:pt>
                <c:pt idx="22">
                  <c:v>4</c:v>
                </c:pt>
                <c:pt idx="23">
                  <c:v>5</c:v>
                </c:pt>
                <c:pt idx="24">
                  <c:v>4</c:v>
                </c:pt>
                <c:pt idx="25">
                  <c:v>6</c:v>
                </c:pt>
                <c:pt idx="26">
                  <c:v>3</c:v>
                </c:pt>
                <c:pt idx="27">
                  <c:v>4</c:v>
                </c:pt>
                <c:pt idx="28">
                  <c:v>3</c:v>
                </c:pt>
                <c:pt idx="29">
                  <c:v>4</c:v>
                </c:pt>
                <c:pt idx="30">
                  <c:v>5</c:v>
                </c:pt>
                <c:pt idx="31">
                  <c:v>5</c:v>
                </c:pt>
                <c:pt idx="32">
                  <c:v>8</c:v>
                </c:pt>
                <c:pt idx="33">
                  <c:v>7</c:v>
                </c:pt>
                <c:pt idx="34">
                  <c:v>6</c:v>
                </c:pt>
                <c:pt idx="35">
                  <c:v>8</c:v>
                </c:pt>
                <c:pt idx="36">
                  <c:v>6</c:v>
                </c:pt>
                <c:pt idx="37">
                  <c:v>7</c:v>
                </c:pt>
                <c:pt idx="38">
                  <c:v>6</c:v>
                </c:pt>
                <c:pt idx="39">
                  <c:v>5</c:v>
                </c:pt>
                <c:pt idx="40">
                  <c:v>7</c:v>
                </c:pt>
                <c:pt idx="41">
                  <c:v>7</c:v>
                </c:pt>
                <c:pt idx="42">
                  <c:v>6</c:v>
                </c:pt>
                <c:pt idx="43">
                  <c:v>5</c:v>
                </c:pt>
                <c:pt idx="44">
                  <c:v>5</c:v>
                </c:pt>
                <c:pt idx="45">
                  <c:v>5</c:v>
                </c:pt>
                <c:pt idx="46">
                  <c:v>5</c:v>
                </c:pt>
                <c:pt idx="47">
                  <c:v>6</c:v>
                </c:pt>
                <c:pt idx="48">
                  <c:v>7</c:v>
                </c:pt>
                <c:pt idx="49">
                  <c:v>7</c:v>
                </c:pt>
                <c:pt idx="50">
                  <c:v>8</c:v>
                </c:pt>
                <c:pt idx="51">
                  <c:v>7</c:v>
                </c:pt>
                <c:pt idx="52">
                  <c:v>8</c:v>
                </c:pt>
                <c:pt idx="53">
                  <c:v>8</c:v>
                </c:pt>
                <c:pt idx="54">
                  <c:v>9</c:v>
                </c:pt>
                <c:pt idx="55">
                  <c:v>10</c:v>
                </c:pt>
                <c:pt idx="56">
                  <c:v>9</c:v>
                </c:pt>
                <c:pt idx="57">
                  <c:v>8</c:v>
                </c:pt>
                <c:pt idx="58">
                  <c:v>8</c:v>
                </c:pt>
                <c:pt idx="59">
                  <c:v>9</c:v>
                </c:pt>
                <c:pt idx="60">
                  <c:v>7</c:v>
                </c:pt>
                <c:pt idx="61">
                  <c:v>8</c:v>
                </c:pt>
                <c:pt idx="62">
                  <c:v>7</c:v>
                </c:pt>
                <c:pt idx="63">
                  <c:v>8</c:v>
                </c:pt>
                <c:pt idx="64">
                  <c:v>9</c:v>
                </c:pt>
                <c:pt idx="65">
                  <c:v>9</c:v>
                </c:pt>
                <c:pt idx="66">
                  <c:v>8</c:v>
                </c:pt>
                <c:pt idx="67">
                  <c:v>9</c:v>
                </c:pt>
                <c:pt idx="68">
                  <c:v>9</c:v>
                </c:pt>
                <c:pt idx="69">
                  <c:v>7</c:v>
                </c:pt>
                <c:pt idx="70">
                  <c:v>9</c:v>
                </c:pt>
                <c:pt idx="71">
                  <c:v>10</c:v>
                </c:pt>
                <c:pt idx="72">
                  <c:v>10</c:v>
                </c:pt>
                <c:pt idx="73">
                  <c:v>9</c:v>
                </c:pt>
                <c:pt idx="74">
                  <c:v>9</c:v>
                </c:pt>
                <c:pt idx="75">
                  <c:v>9</c:v>
                </c:pt>
                <c:pt idx="76">
                  <c:v>10</c:v>
                </c:pt>
                <c:pt idx="77">
                  <c:v>10</c:v>
                </c:pt>
                <c:pt idx="78">
                  <c:v>9</c:v>
                </c:pt>
                <c:pt idx="79">
                  <c:v>9</c:v>
                </c:pt>
                <c:pt idx="80">
                  <c:v>8</c:v>
                </c:pt>
                <c:pt idx="81">
                  <c:v>9</c:v>
                </c:pt>
                <c:pt idx="82">
                  <c:v>10</c:v>
                </c:pt>
                <c:pt idx="83">
                  <c:v>7</c:v>
                </c:pt>
                <c:pt idx="84">
                  <c:v>8</c:v>
                </c:pt>
                <c:pt idx="85">
                  <c:v>8</c:v>
                </c:pt>
                <c:pt idx="86">
                  <c:v>9</c:v>
                </c:pt>
                <c:pt idx="87">
                  <c:v>10</c:v>
                </c:pt>
                <c:pt idx="88">
                  <c:v>10</c:v>
                </c:pt>
                <c:pt idx="89">
                  <c:v>10</c:v>
                </c:pt>
                <c:pt idx="90">
                  <c:v>10</c:v>
                </c:pt>
                <c:pt idx="91">
                  <c:v>9</c:v>
                </c:pt>
              </c:numCache>
            </c:numRef>
          </c:val>
          <c:smooth val="0"/>
          <c:extLst>
            <c:ext xmlns:c16="http://schemas.microsoft.com/office/drawing/2014/chart" uri="{C3380CC4-5D6E-409C-BE32-E72D297353CC}">
              <c16:uniqueId val="{00000000-D19E-4E7A-B8FD-68AFFFA0FEC5}"/>
            </c:ext>
          </c:extLst>
        </c:ser>
        <c:ser>
          <c:idx val="1"/>
          <c:order val="1"/>
          <c:tx>
            <c:strRef>
              <c:f>[1]Sheet2!$C$1</c:f>
              <c:strCache>
                <c:ptCount val="1"/>
                <c:pt idx="0">
                  <c:v>DBR - DB</c:v>
                </c:pt>
              </c:strCache>
            </c:strRef>
          </c:tx>
          <c:marker>
            <c:symbol val="none"/>
          </c:marker>
          <c:cat>
            <c:numRef>
              <c:f>[1]Sheet2!$A$2:$A$93</c:f>
              <c:numCache>
                <c:formatCode>d\-mmm</c:formatCode>
                <c:ptCount val="92"/>
                <c:pt idx="0">
                  <c:v>42305</c:v>
                </c:pt>
                <c:pt idx="1">
                  <c:v>42306</c:v>
                </c:pt>
                <c:pt idx="2">
                  <c:v>42307</c:v>
                </c:pt>
                <c:pt idx="3">
                  <c:v>42308</c:v>
                </c:pt>
                <c:pt idx="4">
                  <c:v>42309</c:v>
                </c:pt>
                <c:pt idx="5">
                  <c:v>42312</c:v>
                </c:pt>
                <c:pt idx="6">
                  <c:v>42313</c:v>
                </c:pt>
                <c:pt idx="7">
                  <c:v>42314</c:v>
                </c:pt>
                <c:pt idx="8">
                  <c:v>42315</c:v>
                </c:pt>
                <c:pt idx="9">
                  <c:v>42316</c:v>
                </c:pt>
                <c:pt idx="10">
                  <c:v>42319</c:v>
                </c:pt>
                <c:pt idx="11">
                  <c:v>42320</c:v>
                </c:pt>
                <c:pt idx="12">
                  <c:v>42321</c:v>
                </c:pt>
                <c:pt idx="13">
                  <c:v>42322</c:v>
                </c:pt>
                <c:pt idx="14">
                  <c:v>42323</c:v>
                </c:pt>
                <c:pt idx="15">
                  <c:v>42326</c:v>
                </c:pt>
                <c:pt idx="16">
                  <c:v>42327</c:v>
                </c:pt>
                <c:pt idx="17">
                  <c:v>42328</c:v>
                </c:pt>
                <c:pt idx="18">
                  <c:v>42329</c:v>
                </c:pt>
                <c:pt idx="19">
                  <c:v>42330</c:v>
                </c:pt>
                <c:pt idx="20">
                  <c:v>42333</c:v>
                </c:pt>
                <c:pt idx="21">
                  <c:v>42334</c:v>
                </c:pt>
                <c:pt idx="22">
                  <c:v>42335</c:v>
                </c:pt>
                <c:pt idx="23">
                  <c:v>42336</c:v>
                </c:pt>
                <c:pt idx="24">
                  <c:v>42337</c:v>
                </c:pt>
                <c:pt idx="25">
                  <c:v>42340</c:v>
                </c:pt>
                <c:pt idx="26">
                  <c:v>42341</c:v>
                </c:pt>
                <c:pt idx="27">
                  <c:v>42342</c:v>
                </c:pt>
                <c:pt idx="28">
                  <c:v>42343</c:v>
                </c:pt>
                <c:pt idx="29">
                  <c:v>42344</c:v>
                </c:pt>
                <c:pt idx="30">
                  <c:v>42347</c:v>
                </c:pt>
                <c:pt idx="31">
                  <c:v>42348</c:v>
                </c:pt>
                <c:pt idx="32">
                  <c:v>42349</c:v>
                </c:pt>
                <c:pt idx="33">
                  <c:v>42350</c:v>
                </c:pt>
                <c:pt idx="34">
                  <c:v>42351</c:v>
                </c:pt>
                <c:pt idx="35">
                  <c:v>42354</c:v>
                </c:pt>
                <c:pt idx="36">
                  <c:v>42355</c:v>
                </c:pt>
                <c:pt idx="37">
                  <c:v>42356</c:v>
                </c:pt>
                <c:pt idx="38">
                  <c:v>42357</c:v>
                </c:pt>
                <c:pt idx="39">
                  <c:v>42358</c:v>
                </c:pt>
                <c:pt idx="40">
                  <c:v>42372</c:v>
                </c:pt>
                <c:pt idx="41">
                  <c:v>42373</c:v>
                </c:pt>
                <c:pt idx="42">
                  <c:v>42374</c:v>
                </c:pt>
                <c:pt idx="43">
                  <c:v>42375</c:v>
                </c:pt>
                <c:pt idx="44">
                  <c:v>42376</c:v>
                </c:pt>
                <c:pt idx="45">
                  <c:v>42382</c:v>
                </c:pt>
                <c:pt idx="46">
                  <c:v>42383</c:v>
                </c:pt>
                <c:pt idx="47">
                  <c:v>42384</c:v>
                </c:pt>
                <c:pt idx="48">
                  <c:v>42385</c:v>
                </c:pt>
                <c:pt idx="49">
                  <c:v>42386</c:v>
                </c:pt>
                <c:pt idx="50">
                  <c:v>42389</c:v>
                </c:pt>
                <c:pt idx="51">
                  <c:v>42390</c:v>
                </c:pt>
                <c:pt idx="52">
                  <c:v>42391</c:v>
                </c:pt>
                <c:pt idx="53">
                  <c:v>42392</c:v>
                </c:pt>
                <c:pt idx="54">
                  <c:v>42393</c:v>
                </c:pt>
                <c:pt idx="55">
                  <c:v>42396</c:v>
                </c:pt>
                <c:pt idx="56">
                  <c:v>42397</c:v>
                </c:pt>
                <c:pt idx="57">
                  <c:v>42398</c:v>
                </c:pt>
                <c:pt idx="58">
                  <c:v>42399</c:v>
                </c:pt>
                <c:pt idx="59">
                  <c:v>42400</c:v>
                </c:pt>
                <c:pt idx="60">
                  <c:v>42404</c:v>
                </c:pt>
                <c:pt idx="61">
                  <c:v>42405</c:v>
                </c:pt>
                <c:pt idx="62">
                  <c:v>42406</c:v>
                </c:pt>
                <c:pt idx="63">
                  <c:v>42407</c:v>
                </c:pt>
                <c:pt idx="64">
                  <c:v>42408</c:v>
                </c:pt>
                <c:pt idx="65">
                  <c:v>42410</c:v>
                </c:pt>
                <c:pt idx="66">
                  <c:v>42411</c:v>
                </c:pt>
                <c:pt idx="67">
                  <c:v>42412</c:v>
                </c:pt>
                <c:pt idx="68">
                  <c:v>42413</c:v>
                </c:pt>
                <c:pt idx="69">
                  <c:v>42414</c:v>
                </c:pt>
                <c:pt idx="70">
                  <c:v>42417</c:v>
                </c:pt>
                <c:pt idx="71">
                  <c:v>42418</c:v>
                </c:pt>
                <c:pt idx="72">
                  <c:v>42419</c:v>
                </c:pt>
                <c:pt idx="73">
                  <c:v>42420</c:v>
                </c:pt>
                <c:pt idx="74">
                  <c:v>42421</c:v>
                </c:pt>
                <c:pt idx="75">
                  <c:v>42424</c:v>
                </c:pt>
                <c:pt idx="76">
                  <c:v>42425</c:v>
                </c:pt>
                <c:pt idx="77">
                  <c:v>42426</c:v>
                </c:pt>
                <c:pt idx="78">
                  <c:v>42427</c:v>
                </c:pt>
                <c:pt idx="79">
                  <c:v>42428</c:v>
                </c:pt>
                <c:pt idx="80">
                  <c:v>42429</c:v>
                </c:pt>
                <c:pt idx="81">
                  <c:v>42430</c:v>
                </c:pt>
                <c:pt idx="82">
                  <c:v>42431</c:v>
                </c:pt>
                <c:pt idx="83">
                  <c:v>42432</c:v>
                </c:pt>
                <c:pt idx="84">
                  <c:v>42433</c:v>
                </c:pt>
                <c:pt idx="85">
                  <c:v>42434</c:v>
                </c:pt>
                <c:pt idx="86">
                  <c:v>42435</c:v>
                </c:pt>
                <c:pt idx="87">
                  <c:v>42436</c:v>
                </c:pt>
                <c:pt idx="88">
                  <c:v>42439</c:v>
                </c:pt>
                <c:pt idx="89">
                  <c:v>42440</c:v>
                </c:pt>
                <c:pt idx="90">
                  <c:v>42441</c:v>
                </c:pt>
                <c:pt idx="91">
                  <c:v>42442</c:v>
                </c:pt>
              </c:numCache>
            </c:numRef>
          </c:cat>
          <c:val>
            <c:numRef>
              <c:f>[1]Sheet2!$C$2:$C$93</c:f>
              <c:numCache>
                <c:formatCode>General</c:formatCode>
                <c:ptCount val="92"/>
                <c:pt idx="0">
                  <c:v>5</c:v>
                </c:pt>
                <c:pt idx="1">
                  <c:v>6</c:v>
                </c:pt>
                <c:pt idx="2">
                  <c:v>7</c:v>
                </c:pt>
                <c:pt idx="3">
                  <c:v>6</c:v>
                </c:pt>
                <c:pt idx="4">
                  <c:v>6</c:v>
                </c:pt>
                <c:pt idx="5">
                  <c:v>7</c:v>
                </c:pt>
                <c:pt idx="6">
                  <c:v>5</c:v>
                </c:pt>
                <c:pt idx="7">
                  <c:v>6</c:v>
                </c:pt>
                <c:pt idx="8">
                  <c:v>6</c:v>
                </c:pt>
                <c:pt idx="9">
                  <c:v>5</c:v>
                </c:pt>
                <c:pt idx="10">
                  <c:v>5</c:v>
                </c:pt>
                <c:pt idx="11">
                  <c:v>7</c:v>
                </c:pt>
                <c:pt idx="12">
                  <c:v>5</c:v>
                </c:pt>
                <c:pt idx="13">
                  <c:v>4</c:v>
                </c:pt>
                <c:pt idx="14">
                  <c:v>6</c:v>
                </c:pt>
                <c:pt idx="15">
                  <c:v>6</c:v>
                </c:pt>
                <c:pt idx="16">
                  <c:v>5</c:v>
                </c:pt>
                <c:pt idx="17">
                  <c:v>6</c:v>
                </c:pt>
                <c:pt idx="18">
                  <c:v>7</c:v>
                </c:pt>
                <c:pt idx="19">
                  <c:v>4</c:v>
                </c:pt>
                <c:pt idx="20">
                  <c:v>3</c:v>
                </c:pt>
                <c:pt idx="21">
                  <c:v>2</c:v>
                </c:pt>
                <c:pt idx="22">
                  <c:v>3</c:v>
                </c:pt>
                <c:pt idx="23">
                  <c:v>4</c:v>
                </c:pt>
                <c:pt idx="24">
                  <c:v>5</c:v>
                </c:pt>
                <c:pt idx="25">
                  <c:v>3</c:v>
                </c:pt>
                <c:pt idx="26">
                  <c:v>6</c:v>
                </c:pt>
                <c:pt idx="27">
                  <c:v>3</c:v>
                </c:pt>
                <c:pt idx="28">
                  <c:v>6</c:v>
                </c:pt>
                <c:pt idx="29">
                  <c:v>4</c:v>
                </c:pt>
                <c:pt idx="30">
                  <c:v>3</c:v>
                </c:pt>
                <c:pt idx="31">
                  <c:v>4</c:v>
                </c:pt>
                <c:pt idx="32">
                  <c:v>2</c:v>
                </c:pt>
                <c:pt idx="33">
                  <c:v>1</c:v>
                </c:pt>
                <c:pt idx="34">
                  <c:v>2</c:v>
                </c:pt>
                <c:pt idx="35">
                  <c:v>2</c:v>
                </c:pt>
                <c:pt idx="36">
                  <c:v>1</c:v>
                </c:pt>
                <c:pt idx="37">
                  <c:v>2</c:v>
                </c:pt>
                <c:pt idx="38">
                  <c:v>1</c:v>
                </c:pt>
                <c:pt idx="39">
                  <c:v>2</c:v>
                </c:pt>
                <c:pt idx="40">
                  <c:v>1</c:v>
                </c:pt>
                <c:pt idx="41">
                  <c:v>2</c:v>
                </c:pt>
                <c:pt idx="42">
                  <c:v>1</c:v>
                </c:pt>
                <c:pt idx="43">
                  <c:v>2</c:v>
                </c:pt>
                <c:pt idx="44">
                  <c:v>2</c:v>
                </c:pt>
                <c:pt idx="45">
                  <c:v>3</c:v>
                </c:pt>
                <c:pt idx="46">
                  <c:v>1</c:v>
                </c:pt>
                <c:pt idx="47">
                  <c:v>1</c:v>
                </c:pt>
                <c:pt idx="48">
                  <c:v>1</c:v>
                </c:pt>
                <c:pt idx="49">
                  <c:v>2</c:v>
                </c:pt>
                <c:pt idx="50">
                  <c:v>1</c:v>
                </c:pt>
                <c:pt idx="51">
                  <c:v>1</c:v>
                </c:pt>
                <c:pt idx="52">
                  <c:v>0</c:v>
                </c:pt>
                <c:pt idx="53">
                  <c:v>1</c:v>
                </c:pt>
                <c:pt idx="54">
                  <c:v>0</c:v>
                </c:pt>
                <c:pt idx="55">
                  <c:v>0</c:v>
                </c:pt>
                <c:pt idx="56">
                  <c:v>1</c:v>
                </c:pt>
                <c:pt idx="57">
                  <c:v>0</c:v>
                </c:pt>
                <c:pt idx="58">
                  <c:v>0</c:v>
                </c:pt>
                <c:pt idx="59">
                  <c:v>0</c:v>
                </c:pt>
                <c:pt idx="60">
                  <c:v>1</c:v>
                </c:pt>
                <c:pt idx="61">
                  <c:v>0</c:v>
                </c:pt>
                <c:pt idx="62">
                  <c:v>1</c:v>
                </c:pt>
                <c:pt idx="63">
                  <c:v>0</c:v>
                </c:pt>
                <c:pt idx="64">
                  <c:v>1</c:v>
                </c:pt>
                <c:pt idx="65">
                  <c:v>0</c:v>
                </c:pt>
                <c:pt idx="66">
                  <c:v>1</c:v>
                </c:pt>
                <c:pt idx="67">
                  <c:v>0</c:v>
                </c:pt>
                <c:pt idx="68">
                  <c:v>0</c:v>
                </c:pt>
                <c:pt idx="69">
                  <c:v>1</c:v>
                </c:pt>
                <c:pt idx="70">
                  <c:v>0</c:v>
                </c:pt>
                <c:pt idx="71">
                  <c:v>0</c:v>
                </c:pt>
                <c:pt idx="72">
                  <c:v>0</c:v>
                </c:pt>
                <c:pt idx="73">
                  <c:v>0</c:v>
                </c:pt>
                <c:pt idx="74">
                  <c:v>0</c:v>
                </c:pt>
                <c:pt idx="75">
                  <c:v>0</c:v>
                </c:pt>
                <c:pt idx="76">
                  <c:v>0</c:v>
                </c:pt>
                <c:pt idx="77">
                  <c:v>0</c:v>
                </c:pt>
                <c:pt idx="78">
                  <c:v>0</c:v>
                </c:pt>
                <c:pt idx="79">
                  <c:v>0</c:v>
                </c:pt>
                <c:pt idx="80">
                  <c:v>1</c:v>
                </c:pt>
                <c:pt idx="81">
                  <c:v>1</c:v>
                </c:pt>
                <c:pt idx="82">
                  <c:v>0</c:v>
                </c:pt>
                <c:pt idx="83">
                  <c:v>1</c:v>
                </c:pt>
                <c:pt idx="84">
                  <c:v>0</c:v>
                </c:pt>
                <c:pt idx="85">
                  <c:v>0</c:v>
                </c:pt>
                <c:pt idx="86">
                  <c:v>1</c:v>
                </c:pt>
                <c:pt idx="87">
                  <c:v>0</c:v>
                </c:pt>
                <c:pt idx="88">
                  <c:v>0</c:v>
                </c:pt>
                <c:pt idx="89">
                  <c:v>0</c:v>
                </c:pt>
                <c:pt idx="90">
                  <c:v>0</c:v>
                </c:pt>
                <c:pt idx="91">
                  <c:v>0</c:v>
                </c:pt>
              </c:numCache>
            </c:numRef>
          </c:val>
          <c:smooth val="0"/>
          <c:extLst>
            <c:ext xmlns:c16="http://schemas.microsoft.com/office/drawing/2014/chart" uri="{C3380CC4-5D6E-409C-BE32-E72D297353CC}">
              <c16:uniqueId val="{00000001-D19E-4E7A-B8FD-68AFFFA0FEC5}"/>
            </c:ext>
          </c:extLst>
        </c:ser>
        <c:dLbls>
          <c:showLegendKey val="0"/>
          <c:showVal val="0"/>
          <c:showCatName val="0"/>
          <c:showSerName val="0"/>
          <c:showPercent val="0"/>
          <c:showBubbleSize val="0"/>
        </c:dLbls>
        <c:smooth val="0"/>
        <c:axId val="381737712"/>
        <c:axId val="381738104"/>
      </c:lineChart>
      <c:dateAx>
        <c:axId val="381737712"/>
        <c:scaling>
          <c:orientation val="minMax"/>
        </c:scaling>
        <c:delete val="0"/>
        <c:axPos val="b"/>
        <c:numFmt formatCode="d\-mmm" sourceLinked="1"/>
        <c:majorTickMark val="out"/>
        <c:minorTickMark val="none"/>
        <c:tickLblPos val="nextTo"/>
        <c:crossAx val="381738104"/>
        <c:crosses val="autoZero"/>
        <c:auto val="1"/>
        <c:lblOffset val="100"/>
        <c:baseTimeUnit val="days"/>
      </c:dateAx>
      <c:valAx>
        <c:axId val="381738104"/>
        <c:scaling>
          <c:orientation val="minMax"/>
          <c:max val="10"/>
        </c:scaling>
        <c:delete val="0"/>
        <c:axPos val="l"/>
        <c:numFmt formatCode="General" sourceLinked="1"/>
        <c:majorTickMark val="out"/>
        <c:minorTickMark val="none"/>
        <c:tickLblPos val="nextTo"/>
        <c:crossAx val="38173771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5B31A-E859-4D31-833A-D3F64ED76855}"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C2B4FD3F-26CB-4D92-BB2E-BD9E7306B142}">
      <dgm:prSet phldrT="[Text]"/>
      <dgm:spPr/>
      <dgm:t>
        <a:bodyPr/>
        <a:lstStyle/>
        <a:p>
          <a:r>
            <a:rPr lang="en-US"/>
            <a:t>Skill deficit</a:t>
          </a:r>
        </a:p>
      </dgm:t>
    </dgm:pt>
    <dgm:pt modelId="{BCD83DD4-7922-477E-AD7B-23789DEA08A1}" type="parTrans" cxnId="{1D44A792-E52B-41ED-BFB5-3486AEE2CE80}">
      <dgm:prSet/>
      <dgm:spPr/>
      <dgm:t>
        <a:bodyPr/>
        <a:lstStyle/>
        <a:p>
          <a:endParaRPr lang="en-US"/>
        </a:p>
      </dgm:t>
    </dgm:pt>
    <dgm:pt modelId="{C226461B-9BD6-499A-A3F0-570433AAE7AD}" type="sibTrans" cxnId="{1D44A792-E52B-41ED-BFB5-3486AEE2CE80}">
      <dgm:prSet/>
      <dgm:spPr/>
      <dgm:t>
        <a:bodyPr/>
        <a:lstStyle/>
        <a:p>
          <a:endParaRPr lang="en-US"/>
        </a:p>
      </dgm:t>
    </dgm:pt>
    <dgm:pt modelId="{0D59C29F-5A12-4C08-A74B-6369C32B62FD}">
      <dgm:prSet phldrT="[Text]"/>
      <dgm:spPr/>
      <dgm:t>
        <a:bodyPr/>
        <a:lstStyle/>
        <a:p>
          <a:r>
            <a:rPr lang="en-US"/>
            <a:t>Avoidance behavior</a:t>
          </a:r>
        </a:p>
      </dgm:t>
    </dgm:pt>
    <dgm:pt modelId="{0CB043F7-8E14-47AB-8D4E-4B1E35426689}" type="parTrans" cxnId="{27BBFED1-4159-48F9-8095-D6C0570ED82B}">
      <dgm:prSet/>
      <dgm:spPr/>
      <dgm:t>
        <a:bodyPr/>
        <a:lstStyle/>
        <a:p>
          <a:endParaRPr lang="en-US"/>
        </a:p>
      </dgm:t>
    </dgm:pt>
    <dgm:pt modelId="{D89EABB1-BA14-4CA2-A973-E3E1392C5BD6}" type="sibTrans" cxnId="{27BBFED1-4159-48F9-8095-D6C0570ED82B}">
      <dgm:prSet/>
      <dgm:spPr/>
      <dgm:t>
        <a:bodyPr/>
        <a:lstStyle/>
        <a:p>
          <a:endParaRPr lang="en-US"/>
        </a:p>
      </dgm:t>
    </dgm:pt>
    <dgm:pt modelId="{5BC44058-68AA-44FF-808F-D752933ED91F}">
      <dgm:prSet phldrT="[Text]"/>
      <dgm:spPr/>
      <dgm:t>
        <a:bodyPr/>
        <a:lstStyle/>
        <a:p>
          <a:r>
            <a:rPr lang="en-US"/>
            <a:t>Removal from task </a:t>
          </a:r>
        </a:p>
      </dgm:t>
    </dgm:pt>
    <dgm:pt modelId="{1D1A6125-0DF9-40D7-8839-E84128656796}" type="parTrans" cxnId="{1772F87E-6B2D-480F-AB94-CCD668CDC026}">
      <dgm:prSet/>
      <dgm:spPr/>
      <dgm:t>
        <a:bodyPr/>
        <a:lstStyle/>
        <a:p>
          <a:endParaRPr lang="en-US"/>
        </a:p>
      </dgm:t>
    </dgm:pt>
    <dgm:pt modelId="{87910E7D-CAA5-4DD5-95BD-24A790FC81B8}" type="sibTrans" cxnId="{1772F87E-6B2D-480F-AB94-CCD668CDC026}">
      <dgm:prSet/>
      <dgm:spPr/>
      <dgm:t>
        <a:bodyPr/>
        <a:lstStyle/>
        <a:p>
          <a:endParaRPr lang="en-US"/>
        </a:p>
      </dgm:t>
    </dgm:pt>
    <dgm:pt modelId="{FE73BC69-0BE5-4AC7-93F5-555AF014B5D7}" type="pres">
      <dgm:prSet presAssocID="{9A75B31A-E859-4D31-833A-D3F64ED76855}" presName="cycle" presStyleCnt="0">
        <dgm:presLayoutVars>
          <dgm:dir/>
          <dgm:resizeHandles val="exact"/>
        </dgm:presLayoutVars>
      </dgm:prSet>
      <dgm:spPr/>
    </dgm:pt>
    <dgm:pt modelId="{B95BD2D4-2D18-4F4D-BDA8-B7FC6310726D}" type="pres">
      <dgm:prSet presAssocID="{C2B4FD3F-26CB-4D92-BB2E-BD9E7306B142}" presName="node" presStyleLbl="node1" presStyleIdx="0" presStyleCnt="3">
        <dgm:presLayoutVars>
          <dgm:bulletEnabled val="1"/>
        </dgm:presLayoutVars>
      </dgm:prSet>
      <dgm:spPr/>
    </dgm:pt>
    <dgm:pt modelId="{27144895-24A7-47E7-B89C-20D34B4E7960}" type="pres">
      <dgm:prSet presAssocID="{C2B4FD3F-26CB-4D92-BB2E-BD9E7306B142}" presName="spNode" presStyleCnt="0"/>
      <dgm:spPr/>
    </dgm:pt>
    <dgm:pt modelId="{AB53C654-5827-43DC-B390-9ECEBA933AC9}" type="pres">
      <dgm:prSet presAssocID="{C226461B-9BD6-499A-A3F0-570433AAE7AD}" presName="sibTrans" presStyleLbl="sibTrans1D1" presStyleIdx="0" presStyleCnt="3"/>
      <dgm:spPr/>
    </dgm:pt>
    <dgm:pt modelId="{39FA1854-3DFD-4BE0-BDEE-D4371F7378C6}" type="pres">
      <dgm:prSet presAssocID="{0D59C29F-5A12-4C08-A74B-6369C32B62FD}" presName="node" presStyleLbl="node1" presStyleIdx="1" presStyleCnt="3">
        <dgm:presLayoutVars>
          <dgm:bulletEnabled val="1"/>
        </dgm:presLayoutVars>
      </dgm:prSet>
      <dgm:spPr/>
    </dgm:pt>
    <dgm:pt modelId="{3EF8662C-95F8-41FD-884F-BB864D7085E0}" type="pres">
      <dgm:prSet presAssocID="{0D59C29F-5A12-4C08-A74B-6369C32B62FD}" presName="spNode" presStyleCnt="0"/>
      <dgm:spPr/>
    </dgm:pt>
    <dgm:pt modelId="{BC879C71-577C-4A2D-902D-C800B273B2B4}" type="pres">
      <dgm:prSet presAssocID="{D89EABB1-BA14-4CA2-A973-E3E1392C5BD6}" presName="sibTrans" presStyleLbl="sibTrans1D1" presStyleIdx="1" presStyleCnt="3"/>
      <dgm:spPr/>
    </dgm:pt>
    <dgm:pt modelId="{9CBB170E-5C7F-4364-87AF-86303AB363B5}" type="pres">
      <dgm:prSet presAssocID="{5BC44058-68AA-44FF-808F-D752933ED91F}" presName="node" presStyleLbl="node1" presStyleIdx="2" presStyleCnt="3">
        <dgm:presLayoutVars>
          <dgm:bulletEnabled val="1"/>
        </dgm:presLayoutVars>
      </dgm:prSet>
      <dgm:spPr/>
    </dgm:pt>
    <dgm:pt modelId="{358846E4-67B9-4654-AED3-65F4EF6CC924}" type="pres">
      <dgm:prSet presAssocID="{5BC44058-68AA-44FF-808F-D752933ED91F}" presName="spNode" presStyleCnt="0"/>
      <dgm:spPr/>
    </dgm:pt>
    <dgm:pt modelId="{60A2A061-E084-4568-A2A8-DD3B73097A6D}" type="pres">
      <dgm:prSet presAssocID="{87910E7D-CAA5-4DD5-95BD-24A790FC81B8}" presName="sibTrans" presStyleLbl="sibTrans1D1" presStyleIdx="2" presStyleCnt="3"/>
      <dgm:spPr/>
    </dgm:pt>
  </dgm:ptLst>
  <dgm:cxnLst>
    <dgm:cxn modelId="{2ECACC00-568E-4647-9A58-7F22E7C1E327}" type="presOf" srcId="{0D59C29F-5A12-4C08-A74B-6369C32B62FD}" destId="{39FA1854-3DFD-4BE0-BDEE-D4371F7378C6}" srcOrd="0" destOrd="0" presId="urn:microsoft.com/office/officeart/2005/8/layout/cycle5"/>
    <dgm:cxn modelId="{84A41C11-21DC-4F79-BFC3-96C780C9150E}" type="presOf" srcId="{D89EABB1-BA14-4CA2-A973-E3E1392C5BD6}" destId="{BC879C71-577C-4A2D-902D-C800B273B2B4}" srcOrd="0" destOrd="0" presId="urn:microsoft.com/office/officeart/2005/8/layout/cycle5"/>
    <dgm:cxn modelId="{4EA69C1F-92DD-425F-889F-913F8E529E1E}" type="presOf" srcId="{5BC44058-68AA-44FF-808F-D752933ED91F}" destId="{9CBB170E-5C7F-4364-87AF-86303AB363B5}" srcOrd="0" destOrd="0" presId="urn:microsoft.com/office/officeart/2005/8/layout/cycle5"/>
    <dgm:cxn modelId="{0E43092E-FD36-4C57-A2A9-2EEB8F97318E}" type="presOf" srcId="{C2B4FD3F-26CB-4D92-BB2E-BD9E7306B142}" destId="{B95BD2D4-2D18-4F4D-BDA8-B7FC6310726D}" srcOrd="0" destOrd="0" presId="urn:microsoft.com/office/officeart/2005/8/layout/cycle5"/>
    <dgm:cxn modelId="{54D97769-18C1-4CC2-ADF9-F1CFC2BC87CB}" type="presOf" srcId="{9A75B31A-E859-4D31-833A-D3F64ED76855}" destId="{FE73BC69-0BE5-4AC7-93F5-555AF014B5D7}" srcOrd="0" destOrd="0" presId="urn:microsoft.com/office/officeart/2005/8/layout/cycle5"/>
    <dgm:cxn modelId="{3A237E70-87EA-4E02-952A-86DFB6DA7EEB}" type="presOf" srcId="{C226461B-9BD6-499A-A3F0-570433AAE7AD}" destId="{AB53C654-5827-43DC-B390-9ECEBA933AC9}" srcOrd="0" destOrd="0" presId="urn:microsoft.com/office/officeart/2005/8/layout/cycle5"/>
    <dgm:cxn modelId="{1772F87E-6B2D-480F-AB94-CCD668CDC026}" srcId="{9A75B31A-E859-4D31-833A-D3F64ED76855}" destId="{5BC44058-68AA-44FF-808F-D752933ED91F}" srcOrd="2" destOrd="0" parTransId="{1D1A6125-0DF9-40D7-8839-E84128656796}" sibTransId="{87910E7D-CAA5-4DD5-95BD-24A790FC81B8}"/>
    <dgm:cxn modelId="{1D44A792-E52B-41ED-BFB5-3486AEE2CE80}" srcId="{9A75B31A-E859-4D31-833A-D3F64ED76855}" destId="{C2B4FD3F-26CB-4D92-BB2E-BD9E7306B142}" srcOrd="0" destOrd="0" parTransId="{BCD83DD4-7922-477E-AD7B-23789DEA08A1}" sibTransId="{C226461B-9BD6-499A-A3F0-570433AAE7AD}"/>
    <dgm:cxn modelId="{27BBFED1-4159-48F9-8095-D6C0570ED82B}" srcId="{9A75B31A-E859-4D31-833A-D3F64ED76855}" destId="{0D59C29F-5A12-4C08-A74B-6369C32B62FD}" srcOrd="1" destOrd="0" parTransId="{0CB043F7-8E14-47AB-8D4E-4B1E35426689}" sibTransId="{D89EABB1-BA14-4CA2-A973-E3E1392C5BD6}"/>
    <dgm:cxn modelId="{CFC013D5-0A96-4394-8F37-953076E060E0}" type="presOf" srcId="{87910E7D-CAA5-4DD5-95BD-24A790FC81B8}" destId="{60A2A061-E084-4568-A2A8-DD3B73097A6D}" srcOrd="0" destOrd="0" presId="urn:microsoft.com/office/officeart/2005/8/layout/cycle5"/>
    <dgm:cxn modelId="{E774040D-5811-4BC4-AD27-56412FB097EF}" type="presParOf" srcId="{FE73BC69-0BE5-4AC7-93F5-555AF014B5D7}" destId="{B95BD2D4-2D18-4F4D-BDA8-B7FC6310726D}" srcOrd="0" destOrd="0" presId="urn:microsoft.com/office/officeart/2005/8/layout/cycle5"/>
    <dgm:cxn modelId="{723BA5AD-0D20-4751-8E14-40A09FEBF4F7}" type="presParOf" srcId="{FE73BC69-0BE5-4AC7-93F5-555AF014B5D7}" destId="{27144895-24A7-47E7-B89C-20D34B4E7960}" srcOrd="1" destOrd="0" presId="urn:microsoft.com/office/officeart/2005/8/layout/cycle5"/>
    <dgm:cxn modelId="{D11E1216-B864-4DA4-977A-67CBA343F691}" type="presParOf" srcId="{FE73BC69-0BE5-4AC7-93F5-555AF014B5D7}" destId="{AB53C654-5827-43DC-B390-9ECEBA933AC9}" srcOrd="2" destOrd="0" presId="urn:microsoft.com/office/officeart/2005/8/layout/cycle5"/>
    <dgm:cxn modelId="{CCF66C33-16AA-42FA-86A5-61BD3BBB6EFD}" type="presParOf" srcId="{FE73BC69-0BE5-4AC7-93F5-555AF014B5D7}" destId="{39FA1854-3DFD-4BE0-BDEE-D4371F7378C6}" srcOrd="3" destOrd="0" presId="urn:microsoft.com/office/officeart/2005/8/layout/cycle5"/>
    <dgm:cxn modelId="{FD445D6E-FD27-4269-BB18-BD551D6A6544}" type="presParOf" srcId="{FE73BC69-0BE5-4AC7-93F5-555AF014B5D7}" destId="{3EF8662C-95F8-41FD-884F-BB864D7085E0}" srcOrd="4" destOrd="0" presId="urn:microsoft.com/office/officeart/2005/8/layout/cycle5"/>
    <dgm:cxn modelId="{40EC385A-26D2-4206-829D-0171E8E9ADDB}" type="presParOf" srcId="{FE73BC69-0BE5-4AC7-93F5-555AF014B5D7}" destId="{BC879C71-577C-4A2D-902D-C800B273B2B4}" srcOrd="5" destOrd="0" presId="urn:microsoft.com/office/officeart/2005/8/layout/cycle5"/>
    <dgm:cxn modelId="{B08664DA-1786-46EB-A87C-232664A0A1DA}" type="presParOf" srcId="{FE73BC69-0BE5-4AC7-93F5-555AF014B5D7}" destId="{9CBB170E-5C7F-4364-87AF-86303AB363B5}" srcOrd="6" destOrd="0" presId="urn:microsoft.com/office/officeart/2005/8/layout/cycle5"/>
    <dgm:cxn modelId="{55ADB4F5-D3E5-4654-AC07-FDA032E26F1A}" type="presParOf" srcId="{FE73BC69-0BE5-4AC7-93F5-555AF014B5D7}" destId="{358846E4-67B9-4654-AED3-65F4EF6CC924}" srcOrd="7" destOrd="0" presId="urn:microsoft.com/office/officeart/2005/8/layout/cycle5"/>
    <dgm:cxn modelId="{9E51E4AA-811B-47A6-BCFB-83EBAE6AB4CC}" type="presParOf" srcId="{FE73BC69-0BE5-4AC7-93F5-555AF014B5D7}" destId="{60A2A061-E084-4568-A2A8-DD3B73097A6D}"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33641-6B94-B141-97EC-527EED1322F0}" type="doc">
      <dgm:prSet loTypeId="urn:microsoft.com/office/officeart/2005/8/layout/pList2" loCatId="" qsTypeId="urn:microsoft.com/office/officeart/2005/8/quickstyle/simple4" qsCatId="simple" csTypeId="urn:microsoft.com/office/officeart/2005/8/colors/accent1_2" csCatId="accent1" phldr="1"/>
      <dgm:spPr/>
    </dgm:pt>
    <dgm:pt modelId="{47712E96-D290-6446-ADF4-25154FDA0A62}">
      <dgm:prSet phldrT="[Text]">
        <dgm:style>
          <a:lnRef idx="2">
            <a:schemeClr val="accent1"/>
          </a:lnRef>
          <a:fillRef idx="1">
            <a:schemeClr val="lt1"/>
          </a:fillRef>
          <a:effectRef idx="0">
            <a:schemeClr val="accent1"/>
          </a:effectRef>
          <a:fontRef idx="minor">
            <a:schemeClr val="dk1"/>
          </a:fontRef>
        </dgm:style>
      </dgm:prSet>
      <dgm:spPr/>
      <dgm:t>
        <a:bodyPr/>
        <a:lstStyle/>
        <a:p>
          <a:endParaRPr lang="en-US">
            <a:solidFill>
              <a:schemeClr val="tx2">
                <a:lumMod val="95000"/>
                <a:lumOff val="5000"/>
              </a:schemeClr>
            </a:solidFill>
          </a:endParaRPr>
        </a:p>
        <a:p>
          <a:endParaRPr lang="en-US">
            <a:solidFill>
              <a:schemeClr val="tx2">
                <a:lumMod val="95000"/>
                <a:lumOff val="5000"/>
              </a:schemeClr>
            </a:solidFill>
          </a:endParaRPr>
        </a:p>
        <a:p>
          <a:r>
            <a:rPr lang="en-US">
              <a:solidFill>
                <a:schemeClr val="tx2">
                  <a:lumMod val="95000"/>
                  <a:lumOff val="5000"/>
                </a:schemeClr>
              </a:solidFill>
            </a:rPr>
            <a:t>Student factors</a:t>
          </a:r>
        </a:p>
      </dgm:t>
    </dgm:pt>
    <dgm:pt modelId="{22B70318-1B71-FB40-8004-8CABD07FF7C1}" type="parTrans" cxnId="{7E9DAD31-98F2-7048-999F-06499550CE44}">
      <dgm:prSet/>
      <dgm:spPr/>
      <dgm:t>
        <a:bodyPr/>
        <a:lstStyle/>
        <a:p>
          <a:endParaRPr lang="en-US"/>
        </a:p>
      </dgm:t>
    </dgm:pt>
    <dgm:pt modelId="{C73F3134-1F7D-1F48-8EC6-DDCD31312CD4}" type="sibTrans" cxnId="{7E9DAD31-98F2-7048-999F-06499550CE44}">
      <dgm:prSet/>
      <dgm:spPr/>
      <dgm:t>
        <a:bodyPr/>
        <a:lstStyle/>
        <a:p>
          <a:endParaRPr lang="en-US"/>
        </a:p>
      </dgm:t>
    </dgm:pt>
    <dgm:pt modelId="{43B978AE-6C3A-3647-A9B1-A0D671EEBAC8}">
      <dgm:prSet phldrT="[Text]">
        <dgm:style>
          <a:lnRef idx="2">
            <a:schemeClr val="accent1"/>
          </a:lnRef>
          <a:fillRef idx="1">
            <a:schemeClr val="lt1"/>
          </a:fillRef>
          <a:effectRef idx="0">
            <a:schemeClr val="accent1"/>
          </a:effectRef>
          <a:fontRef idx="minor">
            <a:schemeClr val="dk1"/>
          </a:fontRef>
        </dgm:style>
      </dgm:prSet>
      <dgm:spPr/>
      <dgm:t>
        <a:bodyPr/>
        <a:lstStyle/>
        <a:p>
          <a:endParaRPr lang="en-US">
            <a:solidFill>
              <a:schemeClr val="tx2">
                <a:lumMod val="95000"/>
                <a:lumOff val="5000"/>
              </a:schemeClr>
            </a:solidFill>
          </a:endParaRPr>
        </a:p>
        <a:p>
          <a:endParaRPr lang="en-US">
            <a:solidFill>
              <a:schemeClr val="tx2">
                <a:lumMod val="95000"/>
                <a:lumOff val="5000"/>
              </a:schemeClr>
            </a:solidFill>
          </a:endParaRPr>
        </a:p>
        <a:p>
          <a:r>
            <a:rPr lang="en-US">
              <a:solidFill>
                <a:schemeClr val="tx2">
                  <a:lumMod val="95000"/>
                  <a:lumOff val="5000"/>
                </a:schemeClr>
              </a:solidFill>
            </a:rPr>
            <a:t>Teacher and school factors</a:t>
          </a:r>
        </a:p>
      </dgm:t>
    </dgm:pt>
    <dgm:pt modelId="{978428FF-4ABB-D14B-8B78-4A9A890A9115}" type="parTrans" cxnId="{B0EED5CE-EBD3-F246-B46D-B47627FA4AD5}">
      <dgm:prSet/>
      <dgm:spPr/>
      <dgm:t>
        <a:bodyPr/>
        <a:lstStyle/>
        <a:p>
          <a:endParaRPr lang="en-US"/>
        </a:p>
      </dgm:t>
    </dgm:pt>
    <dgm:pt modelId="{C17F48A4-49B5-4745-8ED3-CD71086D6586}" type="sibTrans" cxnId="{B0EED5CE-EBD3-F246-B46D-B47627FA4AD5}">
      <dgm:prSet/>
      <dgm:spPr/>
      <dgm:t>
        <a:bodyPr/>
        <a:lstStyle/>
        <a:p>
          <a:endParaRPr lang="en-US"/>
        </a:p>
      </dgm:t>
    </dgm:pt>
    <dgm:pt modelId="{F332943D-E705-5442-BCAE-91A4DAB3A770}">
      <dgm:prSet phldrT="[Text]">
        <dgm:style>
          <a:lnRef idx="2">
            <a:schemeClr val="accent1"/>
          </a:lnRef>
          <a:fillRef idx="1">
            <a:schemeClr val="lt1"/>
          </a:fillRef>
          <a:effectRef idx="0">
            <a:schemeClr val="accent1"/>
          </a:effectRef>
          <a:fontRef idx="minor">
            <a:schemeClr val="dk1"/>
          </a:fontRef>
        </dgm:style>
      </dgm:prSet>
      <dgm:spPr/>
      <dgm:t>
        <a:bodyPr/>
        <a:lstStyle/>
        <a:p>
          <a:endParaRPr lang="en-US">
            <a:solidFill>
              <a:schemeClr val="tx2">
                <a:lumMod val="95000"/>
                <a:lumOff val="5000"/>
              </a:schemeClr>
            </a:solidFill>
          </a:endParaRPr>
        </a:p>
        <a:p>
          <a:endParaRPr lang="en-US">
            <a:solidFill>
              <a:schemeClr val="tx2">
                <a:lumMod val="95000"/>
                <a:lumOff val="5000"/>
              </a:schemeClr>
            </a:solidFill>
          </a:endParaRPr>
        </a:p>
        <a:p>
          <a:r>
            <a:rPr lang="en-US">
              <a:solidFill>
                <a:schemeClr val="tx2">
                  <a:lumMod val="95000"/>
                  <a:lumOff val="5000"/>
                </a:schemeClr>
              </a:solidFill>
            </a:rPr>
            <a:t>Text and material used</a:t>
          </a:r>
        </a:p>
      </dgm:t>
    </dgm:pt>
    <dgm:pt modelId="{A2F4FD4F-B32B-D348-A055-EF8EF8DA1772}" type="parTrans" cxnId="{B68244E9-5BD8-F845-9EB9-DA85997C8244}">
      <dgm:prSet/>
      <dgm:spPr/>
      <dgm:t>
        <a:bodyPr/>
        <a:lstStyle/>
        <a:p>
          <a:endParaRPr lang="en-US"/>
        </a:p>
      </dgm:t>
    </dgm:pt>
    <dgm:pt modelId="{2A73CD72-396E-CC4D-A08B-CCEA167BCE73}" type="sibTrans" cxnId="{B68244E9-5BD8-F845-9EB9-DA85997C8244}">
      <dgm:prSet/>
      <dgm:spPr/>
      <dgm:t>
        <a:bodyPr/>
        <a:lstStyle/>
        <a:p>
          <a:endParaRPr lang="en-US"/>
        </a:p>
      </dgm:t>
    </dgm:pt>
    <dgm:pt modelId="{7515EB0A-2F90-E547-9086-05016EE28261}" type="pres">
      <dgm:prSet presAssocID="{C6633641-6B94-B141-97EC-527EED1322F0}" presName="Name0" presStyleCnt="0">
        <dgm:presLayoutVars>
          <dgm:dir/>
          <dgm:resizeHandles val="exact"/>
        </dgm:presLayoutVars>
      </dgm:prSet>
      <dgm:spPr/>
    </dgm:pt>
    <dgm:pt modelId="{12B1259F-79C5-5346-8A8B-8D631578C2D1}" type="pres">
      <dgm:prSet presAssocID="{C6633641-6B94-B141-97EC-527EED1322F0}" presName="bkgdShp" presStyleLbl="alignAccFollowNode1" presStyleIdx="0" presStyleCnt="1" custLinFactNeighborX="1917" custLinFactNeighborY="-33909"/>
      <dgm:spPr/>
    </dgm:pt>
    <dgm:pt modelId="{32852213-0D5B-1A49-9F31-671350B39DF6}" type="pres">
      <dgm:prSet presAssocID="{C6633641-6B94-B141-97EC-527EED1322F0}" presName="linComp" presStyleCnt="0"/>
      <dgm:spPr/>
    </dgm:pt>
    <dgm:pt modelId="{BE29374F-A35F-2949-897D-85E0DDD9C9A0}" type="pres">
      <dgm:prSet presAssocID="{47712E96-D290-6446-ADF4-25154FDA0A62}" presName="compNode" presStyleCnt="0"/>
      <dgm:spPr/>
    </dgm:pt>
    <dgm:pt modelId="{26657527-6671-7144-A3A0-6B6E75150DF2}" type="pres">
      <dgm:prSet presAssocID="{47712E96-D290-6446-ADF4-25154FDA0A62}" presName="node" presStyleLbl="node1" presStyleIdx="0" presStyleCnt="3" custScaleY="78561">
        <dgm:presLayoutVars>
          <dgm:bulletEnabled val="1"/>
        </dgm:presLayoutVars>
      </dgm:prSet>
      <dgm:spPr/>
    </dgm:pt>
    <dgm:pt modelId="{413CBBB9-4E8E-914B-A758-15B474B71FBE}" type="pres">
      <dgm:prSet presAssocID="{47712E96-D290-6446-ADF4-25154FDA0A62}" presName="invisiNode" presStyleLbl="node1" presStyleIdx="0" presStyleCnt="3"/>
      <dgm:spPr/>
    </dgm:pt>
    <dgm:pt modelId="{B23D6593-399B-BA42-9C35-2D11FE29E7F5}" type="pres">
      <dgm:prSet presAssocID="{47712E96-D290-6446-ADF4-25154FDA0A62}" presName="imagNode" presStyleLbl="fgImgPlace1" presStyleIdx="0" presStyleCnt="3" custScaleX="90688" custScaleY="89627" custLinFactNeighborY="3060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1000" b="-51000"/>
          </a:stretch>
        </a:blipFill>
      </dgm:spPr>
    </dgm:pt>
    <dgm:pt modelId="{1BC24C93-9B55-A145-AEC8-754F3E085ABC}" type="pres">
      <dgm:prSet presAssocID="{C73F3134-1F7D-1F48-8EC6-DDCD31312CD4}" presName="sibTrans" presStyleLbl="sibTrans2D1" presStyleIdx="0" presStyleCnt="0"/>
      <dgm:spPr/>
    </dgm:pt>
    <dgm:pt modelId="{1FE76DA4-9E61-0740-B21C-9752789E0447}" type="pres">
      <dgm:prSet presAssocID="{43B978AE-6C3A-3647-A9B1-A0D671EEBAC8}" presName="compNode" presStyleCnt="0"/>
      <dgm:spPr/>
    </dgm:pt>
    <dgm:pt modelId="{D083EA50-E288-FD40-87A0-6BABBB40D3BD}" type="pres">
      <dgm:prSet presAssocID="{43B978AE-6C3A-3647-A9B1-A0D671EEBAC8}" presName="node" presStyleLbl="node1" presStyleIdx="1" presStyleCnt="3" custScaleY="78561">
        <dgm:presLayoutVars>
          <dgm:bulletEnabled val="1"/>
        </dgm:presLayoutVars>
      </dgm:prSet>
      <dgm:spPr/>
    </dgm:pt>
    <dgm:pt modelId="{F30FC26B-ED3E-414D-A505-7B7E793F3697}" type="pres">
      <dgm:prSet presAssocID="{43B978AE-6C3A-3647-A9B1-A0D671EEBAC8}" presName="invisiNode" presStyleLbl="node1" presStyleIdx="1" presStyleCnt="3"/>
      <dgm:spPr/>
    </dgm:pt>
    <dgm:pt modelId="{9FBE7A58-D4C1-264F-94EF-C6AE47CBF6D9}" type="pres">
      <dgm:prSet presAssocID="{43B978AE-6C3A-3647-A9B1-A0D671EEBAC8}" presName="imagNode" presStyleLbl="fgImgPlace1" presStyleIdx="1" presStyleCnt="3" custScaleX="89586" custScaleY="89627" custLinFactNeighborY="3060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0802A7EB-CC16-8043-8A4B-954CE223C035}" type="pres">
      <dgm:prSet presAssocID="{C17F48A4-49B5-4745-8ED3-CD71086D6586}" presName="sibTrans" presStyleLbl="sibTrans2D1" presStyleIdx="0" presStyleCnt="0"/>
      <dgm:spPr/>
    </dgm:pt>
    <dgm:pt modelId="{F997E9E5-EFF3-AF42-B7CD-A7173C8CDED6}" type="pres">
      <dgm:prSet presAssocID="{F332943D-E705-5442-BCAE-91A4DAB3A770}" presName="compNode" presStyleCnt="0"/>
      <dgm:spPr/>
    </dgm:pt>
    <dgm:pt modelId="{77DE6170-60DD-7C46-A699-5B24D79826EE}" type="pres">
      <dgm:prSet presAssocID="{F332943D-E705-5442-BCAE-91A4DAB3A770}" presName="node" presStyleLbl="node1" presStyleIdx="2" presStyleCnt="3" custScaleY="80619">
        <dgm:presLayoutVars>
          <dgm:bulletEnabled val="1"/>
        </dgm:presLayoutVars>
      </dgm:prSet>
      <dgm:spPr/>
    </dgm:pt>
    <dgm:pt modelId="{A7997812-C4DD-A74B-BF1B-FFCE7F6B6C71}" type="pres">
      <dgm:prSet presAssocID="{F332943D-E705-5442-BCAE-91A4DAB3A770}" presName="invisiNode" presStyleLbl="node1" presStyleIdx="2" presStyleCnt="3"/>
      <dgm:spPr/>
    </dgm:pt>
    <dgm:pt modelId="{2B112772-3787-5A44-BA0A-1CB4D9DB32A1}" type="pres">
      <dgm:prSet presAssocID="{F332943D-E705-5442-BCAE-91A4DAB3A770}" presName="imagNode" presStyleLbl="fgImgPlace1" presStyleIdx="2" presStyleCnt="3" custLinFactNeighborY="3060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1000" b="-51000"/>
          </a:stretch>
        </a:blipFill>
      </dgm:spPr>
    </dgm:pt>
  </dgm:ptLst>
  <dgm:cxnLst>
    <dgm:cxn modelId="{2B2EE41F-EB12-C347-A038-992AD24D32C0}" type="presOf" srcId="{43B978AE-6C3A-3647-A9B1-A0D671EEBAC8}" destId="{D083EA50-E288-FD40-87A0-6BABBB40D3BD}" srcOrd="0" destOrd="0" presId="urn:microsoft.com/office/officeart/2005/8/layout/pList2"/>
    <dgm:cxn modelId="{5BB14F25-E760-0B42-8F59-255DF8CCBAF0}" type="presOf" srcId="{F332943D-E705-5442-BCAE-91A4DAB3A770}" destId="{77DE6170-60DD-7C46-A699-5B24D79826EE}" srcOrd="0" destOrd="0" presId="urn:microsoft.com/office/officeart/2005/8/layout/pList2"/>
    <dgm:cxn modelId="{7E9DAD31-98F2-7048-999F-06499550CE44}" srcId="{C6633641-6B94-B141-97EC-527EED1322F0}" destId="{47712E96-D290-6446-ADF4-25154FDA0A62}" srcOrd="0" destOrd="0" parTransId="{22B70318-1B71-FB40-8004-8CABD07FF7C1}" sibTransId="{C73F3134-1F7D-1F48-8EC6-DDCD31312CD4}"/>
    <dgm:cxn modelId="{15F4D84C-C34B-B443-B9B7-F0C77E1B09A8}" type="presOf" srcId="{C6633641-6B94-B141-97EC-527EED1322F0}" destId="{7515EB0A-2F90-E547-9086-05016EE28261}" srcOrd="0" destOrd="0" presId="urn:microsoft.com/office/officeart/2005/8/layout/pList2"/>
    <dgm:cxn modelId="{E954C856-49AA-934A-AC17-A920B9100E34}" type="presOf" srcId="{C17F48A4-49B5-4745-8ED3-CD71086D6586}" destId="{0802A7EB-CC16-8043-8A4B-954CE223C035}" srcOrd="0" destOrd="0" presId="urn:microsoft.com/office/officeart/2005/8/layout/pList2"/>
    <dgm:cxn modelId="{FBACD09A-D3BC-804B-AA36-71A3B519DB4A}" type="presOf" srcId="{C73F3134-1F7D-1F48-8EC6-DDCD31312CD4}" destId="{1BC24C93-9B55-A145-AEC8-754F3E085ABC}" srcOrd="0" destOrd="0" presId="urn:microsoft.com/office/officeart/2005/8/layout/pList2"/>
    <dgm:cxn modelId="{B0EED5CE-EBD3-F246-B46D-B47627FA4AD5}" srcId="{C6633641-6B94-B141-97EC-527EED1322F0}" destId="{43B978AE-6C3A-3647-A9B1-A0D671EEBAC8}" srcOrd="1" destOrd="0" parTransId="{978428FF-4ABB-D14B-8B78-4A9A890A9115}" sibTransId="{C17F48A4-49B5-4745-8ED3-CD71086D6586}"/>
    <dgm:cxn modelId="{B68244E9-5BD8-F845-9EB9-DA85997C8244}" srcId="{C6633641-6B94-B141-97EC-527EED1322F0}" destId="{F332943D-E705-5442-BCAE-91A4DAB3A770}" srcOrd="2" destOrd="0" parTransId="{A2F4FD4F-B32B-D348-A055-EF8EF8DA1772}" sibTransId="{2A73CD72-396E-CC4D-A08B-CCEA167BCE73}"/>
    <dgm:cxn modelId="{96A9ADF5-1274-D647-9436-349C21899C35}" type="presOf" srcId="{47712E96-D290-6446-ADF4-25154FDA0A62}" destId="{26657527-6671-7144-A3A0-6B6E75150DF2}" srcOrd="0" destOrd="0" presId="urn:microsoft.com/office/officeart/2005/8/layout/pList2"/>
    <dgm:cxn modelId="{E8D3CD13-BB0B-5642-A936-C4B05B6CEB71}" type="presParOf" srcId="{7515EB0A-2F90-E547-9086-05016EE28261}" destId="{12B1259F-79C5-5346-8A8B-8D631578C2D1}" srcOrd="0" destOrd="0" presId="urn:microsoft.com/office/officeart/2005/8/layout/pList2"/>
    <dgm:cxn modelId="{BCFC9D1C-EC00-BB4D-A3AF-C36D34C65CE0}" type="presParOf" srcId="{7515EB0A-2F90-E547-9086-05016EE28261}" destId="{32852213-0D5B-1A49-9F31-671350B39DF6}" srcOrd="1" destOrd="0" presId="urn:microsoft.com/office/officeart/2005/8/layout/pList2"/>
    <dgm:cxn modelId="{CDEBDBCD-1C82-5640-BBDC-07F8F62C47C4}" type="presParOf" srcId="{32852213-0D5B-1A49-9F31-671350B39DF6}" destId="{BE29374F-A35F-2949-897D-85E0DDD9C9A0}" srcOrd="0" destOrd="0" presId="urn:microsoft.com/office/officeart/2005/8/layout/pList2"/>
    <dgm:cxn modelId="{1720E1F4-1B3D-D744-893D-25D7052734D5}" type="presParOf" srcId="{BE29374F-A35F-2949-897D-85E0DDD9C9A0}" destId="{26657527-6671-7144-A3A0-6B6E75150DF2}" srcOrd="0" destOrd="0" presId="urn:microsoft.com/office/officeart/2005/8/layout/pList2"/>
    <dgm:cxn modelId="{2EA25467-48CA-524B-B55B-3764A817FEF4}" type="presParOf" srcId="{BE29374F-A35F-2949-897D-85E0DDD9C9A0}" destId="{413CBBB9-4E8E-914B-A758-15B474B71FBE}" srcOrd="1" destOrd="0" presId="urn:microsoft.com/office/officeart/2005/8/layout/pList2"/>
    <dgm:cxn modelId="{47D9ECD0-DE6E-5847-B93B-76B9127CCD1A}" type="presParOf" srcId="{BE29374F-A35F-2949-897D-85E0DDD9C9A0}" destId="{B23D6593-399B-BA42-9C35-2D11FE29E7F5}" srcOrd="2" destOrd="0" presId="urn:microsoft.com/office/officeart/2005/8/layout/pList2"/>
    <dgm:cxn modelId="{3FAA0693-0C0D-7E48-853D-B0653E8FC715}" type="presParOf" srcId="{32852213-0D5B-1A49-9F31-671350B39DF6}" destId="{1BC24C93-9B55-A145-AEC8-754F3E085ABC}" srcOrd="1" destOrd="0" presId="urn:microsoft.com/office/officeart/2005/8/layout/pList2"/>
    <dgm:cxn modelId="{25DA2CC5-32AB-FB45-BCB3-725C193D8E91}" type="presParOf" srcId="{32852213-0D5B-1A49-9F31-671350B39DF6}" destId="{1FE76DA4-9E61-0740-B21C-9752789E0447}" srcOrd="2" destOrd="0" presId="urn:microsoft.com/office/officeart/2005/8/layout/pList2"/>
    <dgm:cxn modelId="{ED3C64B5-86C7-6447-BCB2-507C21B6A56B}" type="presParOf" srcId="{1FE76DA4-9E61-0740-B21C-9752789E0447}" destId="{D083EA50-E288-FD40-87A0-6BABBB40D3BD}" srcOrd="0" destOrd="0" presId="urn:microsoft.com/office/officeart/2005/8/layout/pList2"/>
    <dgm:cxn modelId="{7AE20A1C-E1ED-3A40-B303-F6553C38F6E6}" type="presParOf" srcId="{1FE76DA4-9E61-0740-B21C-9752789E0447}" destId="{F30FC26B-ED3E-414D-A505-7B7E793F3697}" srcOrd="1" destOrd="0" presId="urn:microsoft.com/office/officeart/2005/8/layout/pList2"/>
    <dgm:cxn modelId="{B7AFF777-C3C3-C34A-B4FE-D4A3F10CB656}" type="presParOf" srcId="{1FE76DA4-9E61-0740-B21C-9752789E0447}" destId="{9FBE7A58-D4C1-264F-94EF-C6AE47CBF6D9}" srcOrd="2" destOrd="0" presId="urn:microsoft.com/office/officeart/2005/8/layout/pList2"/>
    <dgm:cxn modelId="{FB8863C0-C79F-4F46-8A6A-B0B7345894C5}" type="presParOf" srcId="{32852213-0D5B-1A49-9F31-671350B39DF6}" destId="{0802A7EB-CC16-8043-8A4B-954CE223C035}" srcOrd="3" destOrd="0" presId="urn:microsoft.com/office/officeart/2005/8/layout/pList2"/>
    <dgm:cxn modelId="{43FB45B0-AE8A-E945-B086-E803A9E60F98}" type="presParOf" srcId="{32852213-0D5B-1A49-9F31-671350B39DF6}" destId="{F997E9E5-EFF3-AF42-B7CD-A7173C8CDED6}" srcOrd="4" destOrd="0" presId="urn:microsoft.com/office/officeart/2005/8/layout/pList2"/>
    <dgm:cxn modelId="{F9561468-4B31-B546-8132-61C8838F7381}" type="presParOf" srcId="{F997E9E5-EFF3-AF42-B7CD-A7173C8CDED6}" destId="{77DE6170-60DD-7C46-A699-5B24D79826EE}" srcOrd="0" destOrd="0" presId="urn:microsoft.com/office/officeart/2005/8/layout/pList2"/>
    <dgm:cxn modelId="{B06F7D3B-DE72-4B41-84D8-C771F645AFC0}" type="presParOf" srcId="{F997E9E5-EFF3-AF42-B7CD-A7173C8CDED6}" destId="{A7997812-C4DD-A74B-BF1B-FFCE7F6B6C71}" srcOrd="1" destOrd="0" presId="urn:microsoft.com/office/officeart/2005/8/layout/pList2"/>
    <dgm:cxn modelId="{A7561662-5897-9B42-8E3E-FE613BA1439C}" type="presParOf" srcId="{F997E9E5-EFF3-AF42-B7CD-A7173C8CDED6}" destId="{2B112772-3787-5A44-BA0A-1CB4D9DB32A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BD2D4-2D18-4F4D-BDA8-B7FC6310726D}">
      <dsp:nvSpPr>
        <dsp:cNvPr id="0" name=""/>
        <dsp:cNvSpPr/>
      </dsp:nvSpPr>
      <dsp:spPr>
        <a:xfrm>
          <a:off x="1810122" y="1184"/>
          <a:ext cx="1713755" cy="11139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Skill deficit</a:t>
          </a:r>
        </a:p>
      </dsp:txBody>
      <dsp:txXfrm>
        <a:off x="1864500" y="55562"/>
        <a:ext cx="1604999" cy="1005185"/>
      </dsp:txXfrm>
    </dsp:sp>
    <dsp:sp modelId="{AB53C654-5827-43DC-B390-9ECEBA933AC9}">
      <dsp:nvSpPr>
        <dsp:cNvPr id="0" name=""/>
        <dsp:cNvSpPr/>
      </dsp:nvSpPr>
      <dsp:spPr>
        <a:xfrm>
          <a:off x="1182595" y="558154"/>
          <a:ext cx="2968809" cy="2968809"/>
        </a:xfrm>
        <a:custGeom>
          <a:avLst/>
          <a:gdLst/>
          <a:ahLst/>
          <a:cxnLst/>
          <a:rect l="0" t="0" r="0" b="0"/>
          <a:pathLst>
            <a:path>
              <a:moveTo>
                <a:pt x="2570844" y="472916"/>
              </a:moveTo>
              <a:arcTo wR="1484404" hR="1484404" stAng="19022766" swAng="23000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9FA1854-3DFD-4BE0-BDEE-D4371F7378C6}">
      <dsp:nvSpPr>
        <dsp:cNvPr id="0" name=""/>
        <dsp:cNvSpPr/>
      </dsp:nvSpPr>
      <dsp:spPr>
        <a:xfrm>
          <a:off x="3095654" y="2227791"/>
          <a:ext cx="1713755" cy="11139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Avoidance behavior</a:t>
          </a:r>
        </a:p>
      </dsp:txBody>
      <dsp:txXfrm>
        <a:off x="3150032" y="2282169"/>
        <a:ext cx="1604999" cy="1005185"/>
      </dsp:txXfrm>
    </dsp:sp>
    <dsp:sp modelId="{BC879C71-577C-4A2D-902D-C800B273B2B4}">
      <dsp:nvSpPr>
        <dsp:cNvPr id="0" name=""/>
        <dsp:cNvSpPr/>
      </dsp:nvSpPr>
      <dsp:spPr>
        <a:xfrm>
          <a:off x="1182595" y="558154"/>
          <a:ext cx="2968809" cy="2968809"/>
        </a:xfrm>
        <a:custGeom>
          <a:avLst/>
          <a:gdLst/>
          <a:ahLst/>
          <a:cxnLst/>
          <a:rect l="0" t="0" r="0" b="0"/>
          <a:pathLst>
            <a:path>
              <a:moveTo>
                <a:pt x="1939246" y="2897407"/>
              </a:moveTo>
              <a:arcTo wR="1484404" hR="1484404" stAng="4329407" swAng="21411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CBB170E-5C7F-4364-87AF-86303AB363B5}">
      <dsp:nvSpPr>
        <dsp:cNvPr id="0" name=""/>
        <dsp:cNvSpPr/>
      </dsp:nvSpPr>
      <dsp:spPr>
        <a:xfrm>
          <a:off x="524589" y="2227791"/>
          <a:ext cx="1713755" cy="111394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Removal from task </a:t>
          </a:r>
        </a:p>
      </dsp:txBody>
      <dsp:txXfrm>
        <a:off x="578967" y="2282169"/>
        <a:ext cx="1604999" cy="1005185"/>
      </dsp:txXfrm>
    </dsp:sp>
    <dsp:sp modelId="{60A2A061-E084-4568-A2A8-DD3B73097A6D}">
      <dsp:nvSpPr>
        <dsp:cNvPr id="0" name=""/>
        <dsp:cNvSpPr/>
      </dsp:nvSpPr>
      <dsp:spPr>
        <a:xfrm>
          <a:off x="1182595" y="558154"/>
          <a:ext cx="2968809" cy="2968809"/>
        </a:xfrm>
        <a:custGeom>
          <a:avLst/>
          <a:gdLst/>
          <a:ahLst/>
          <a:cxnLst/>
          <a:rect l="0" t="0" r="0" b="0"/>
          <a:pathLst>
            <a:path>
              <a:moveTo>
                <a:pt x="4823" y="1364837"/>
              </a:moveTo>
              <a:arcTo wR="1484404" hR="1484404" stAng="11077209" swAng="23000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1259F-79C5-5346-8A8B-8D631578C2D1}">
      <dsp:nvSpPr>
        <dsp:cNvPr id="0" name=""/>
        <dsp:cNvSpPr/>
      </dsp:nvSpPr>
      <dsp:spPr>
        <a:xfrm>
          <a:off x="0" y="0"/>
          <a:ext cx="11582400" cy="2223135"/>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3D6593-399B-BA42-9C35-2D11FE29E7F5}">
      <dsp:nvSpPr>
        <dsp:cNvPr id="0" name=""/>
        <dsp:cNvSpPr/>
      </dsp:nvSpPr>
      <dsp:spPr>
        <a:xfrm>
          <a:off x="505884" y="1091386"/>
          <a:ext cx="3085505" cy="146118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1000" b="-51000"/>
          </a:stretch>
        </a:blipFill>
        <a:ln>
          <a:noFill/>
        </a:ln>
        <a:effectLst/>
      </dsp:spPr>
      <dsp:style>
        <a:lnRef idx="0">
          <a:scrgbClr r="0" g="0" b="0"/>
        </a:lnRef>
        <a:fillRef idx="1">
          <a:scrgbClr r="0" g="0" b="0"/>
        </a:fillRef>
        <a:effectRef idx="2">
          <a:scrgbClr r="0" g="0" b="0"/>
        </a:effectRef>
        <a:fontRef idx="minor"/>
      </dsp:style>
    </dsp:sp>
    <dsp:sp modelId="{26657527-6671-7144-A3A0-6B6E75150DF2}">
      <dsp:nvSpPr>
        <dsp:cNvPr id="0" name=""/>
        <dsp:cNvSpPr/>
      </dsp:nvSpPr>
      <dsp:spPr>
        <a:xfrm rot="10800000">
          <a:off x="347471" y="2725861"/>
          <a:ext cx="3402330" cy="2134631"/>
        </a:xfrm>
        <a:prstGeom prst="round2SameRect">
          <a:avLst>
            <a:gd name="adj1" fmla="val 10500"/>
            <a:gd name="adj2" fmla="val 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endParaRPr lang="en-US" sz="2600" kern="1200">
            <a:solidFill>
              <a:schemeClr val="tx2">
                <a:lumMod val="95000"/>
                <a:lumOff val="5000"/>
              </a:schemeClr>
            </a:solidFill>
          </a:endParaRPr>
        </a:p>
        <a:p>
          <a:pPr marL="0" lvl="0" indent="0" algn="ctr" defTabSz="1155700">
            <a:lnSpc>
              <a:spcPct val="90000"/>
            </a:lnSpc>
            <a:spcBef>
              <a:spcPct val="0"/>
            </a:spcBef>
            <a:spcAft>
              <a:spcPct val="35000"/>
            </a:spcAft>
            <a:buNone/>
          </a:pPr>
          <a:endParaRPr lang="en-US" sz="2600" kern="1200">
            <a:solidFill>
              <a:schemeClr val="tx2">
                <a:lumMod val="95000"/>
                <a:lumOff val="5000"/>
              </a:schemeClr>
            </a:solidFill>
          </a:endParaRPr>
        </a:p>
        <a:p>
          <a:pPr marL="0" lvl="0" indent="0" algn="ctr" defTabSz="1155700">
            <a:lnSpc>
              <a:spcPct val="90000"/>
            </a:lnSpc>
            <a:spcBef>
              <a:spcPct val="0"/>
            </a:spcBef>
            <a:spcAft>
              <a:spcPct val="35000"/>
            </a:spcAft>
            <a:buNone/>
          </a:pPr>
          <a:r>
            <a:rPr lang="en-US" sz="2600" kern="1200">
              <a:solidFill>
                <a:schemeClr val="tx2">
                  <a:lumMod val="95000"/>
                  <a:lumOff val="5000"/>
                </a:schemeClr>
              </a:solidFill>
            </a:rPr>
            <a:t>Student factors</a:t>
          </a:r>
        </a:p>
      </dsp:txBody>
      <dsp:txXfrm rot="10800000">
        <a:off x="413118" y="2725861"/>
        <a:ext cx="3271036" cy="2068984"/>
      </dsp:txXfrm>
    </dsp:sp>
    <dsp:sp modelId="{9FBE7A58-D4C1-264F-94EF-C6AE47CBF6D9}">
      <dsp:nvSpPr>
        <dsp:cNvPr id="0" name=""/>
        <dsp:cNvSpPr/>
      </dsp:nvSpPr>
      <dsp:spPr>
        <a:xfrm>
          <a:off x="4267194" y="1091386"/>
          <a:ext cx="3048011" cy="146118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a:noFill/>
        </a:ln>
        <a:effectLst/>
      </dsp:spPr>
      <dsp:style>
        <a:lnRef idx="0">
          <a:scrgbClr r="0" g="0" b="0"/>
        </a:lnRef>
        <a:fillRef idx="1">
          <a:scrgbClr r="0" g="0" b="0"/>
        </a:fillRef>
        <a:effectRef idx="2">
          <a:scrgbClr r="0" g="0" b="0"/>
        </a:effectRef>
        <a:fontRef idx="minor"/>
      </dsp:style>
    </dsp:sp>
    <dsp:sp modelId="{D083EA50-E288-FD40-87A0-6BABBB40D3BD}">
      <dsp:nvSpPr>
        <dsp:cNvPr id="0" name=""/>
        <dsp:cNvSpPr/>
      </dsp:nvSpPr>
      <dsp:spPr>
        <a:xfrm rot="10800000">
          <a:off x="4090035" y="2725861"/>
          <a:ext cx="3402330" cy="2134631"/>
        </a:xfrm>
        <a:prstGeom prst="round2SameRect">
          <a:avLst>
            <a:gd name="adj1" fmla="val 10500"/>
            <a:gd name="adj2" fmla="val 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endParaRPr lang="en-US" sz="2600" kern="1200">
            <a:solidFill>
              <a:schemeClr val="tx2">
                <a:lumMod val="95000"/>
                <a:lumOff val="5000"/>
              </a:schemeClr>
            </a:solidFill>
          </a:endParaRPr>
        </a:p>
        <a:p>
          <a:pPr marL="0" lvl="0" indent="0" algn="ctr" defTabSz="1155700">
            <a:lnSpc>
              <a:spcPct val="90000"/>
            </a:lnSpc>
            <a:spcBef>
              <a:spcPct val="0"/>
            </a:spcBef>
            <a:spcAft>
              <a:spcPct val="35000"/>
            </a:spcAft>
            <a:buNone/>
          </a:pPr>
          <a:endParaRPr lang="en-US" sz="2600" kern="1200">
            <a:solidFill>
              <a:schemeClr val="tx2">
                <a:lumMod val="95000"/>
                <a:lumOff val="5000"/>
              </a:schemeClr>
            </a:solidFill>
          </a:endParaRPr>
        </a:p>
        <a:p>
          <a:pPr marL="0" lvl="0" indent="0" algn="ctr" defTabSz="1155700">
            <a:lnSpc>
              <a:spcPct val="90000"/>
            </a:lnSpc>
            <a:spcBef>
              <a:spcPct val="0"/>
            </a:spcBef>
            <a:spcAft>
              <a:spcPct val="35000"/>
            </a:spcAft>
            <a:buNone/>
          </a:pPr>
          <a:r>
            <a:rPr lang="en-US" sz="2600" kern="1200">
              <a:solidFill>
                <a:schemeClr val="tx2">
                  <a:lumMod val="95000"/>
                  <a:lumOff val="5000"/>
                </a:schemeClr>
              </a:solidFill>
            </a:rPr>
            <a:t>Teacher and school factors</a:t>
          </a:r>
        </a:p>
      </dsp:txBody>
      <dsp:txXfrm rot="10800000">
        <a:off x="4155682" y="2725861"/>
        <a:ext cx="3271036" cy="2068984"/>
      </dsp:txXfrm>
    </dsp:sp>
    <dsp:sp modelId="{2B112772-3787-5A44-BA0A-1CB4D9DB32A1}">
      <dsp:nvSpPr>
        <dsp:cNvPr id="0" name=""/>
        <dsp:cNvSpPr/>
      </dsp:nvSpPr>
      <dsp:spPr>
        <a:xfrm>
          <a:off x="7832598" y="992851"/>
          <a:ext cx="3402330" cy="16302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1000" b="-51000"/>
          </a:stretch>
        </a:blipFill>
        <a:ln>
          <a:noFill/>
        </a:ln>
        <a:effectLst/>
      </dsp:spPr>
      <dsp:style>
        <a:lnRef idx="0">
          <a:scrgbClr r="0" g="0" b="0"/>
        </a:lnRef>
        <a:fillRef idx="1">
          <a:scrgbClr r="0" g="0" b="0"/>
        </a:fillRef>
        <a:effectRef idx="2">
          <a:scrgbClr r="0" g="0" b="0"/>
        </a:effectRef>
        <a:fontRef idx="minor"/>
      </dsp:style>
    </dsp:sp>
    <dsp:sp modelId="{77DE6170-60DD-7C46-A699-5B24D79826EE}">
      <dsp:nvSpPr>
        <dsp:cNvPr id="0" name=""/>
        <dsp:cNvSpPr/>
      </dsp:nvSpPr>
      <dsp:spPr>
        <a:xfrm rot="10800000">
          <a:off x="7832598" y="2683922"/>
          <a:ext cx="3402330" cy="2190551"/>
        </a:xfrm>
        <a:prstGeom prst="round2SameRect">
          <a:avLst>
            <a:gd name="adj1" fmla="val 10500"/>
            <a:gd name="adj2" fmla="val 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endParaRPr lang="en-US" sz="2600" kern="1200">
            <a:solidFill>
              <a:schemeClr val="tx2">
                <a:lumMod val="95000"/>
                <a:lumOff val="5000"/>
              </a:schemeClr>
            </a:solidFill>
          </a:endParaRPr>
        </a:p>
        <a:p>
          <a:pPr marL="0" lvl="0" indent="0" algn="ctr" defTabSz="1155700">
            <a:lnSpc>
              <a:spcPct val="90000"/>
            </a:lnSpc>
            <a:spcBef>
              <a:spcPct val="0"/>
            </a:spcBef>
            <a:spcAft>
              <a:spcPct val="35000"/>
            </a:spcAft>
            <a:buNone/>
          </a:pPr>
          <a:endParaRPr lang="en-US" sz="2600" kern="1200">
            <a:solidFill>
              <a:schemeClr val="tx2">
                <a:lumMod val="95000"/>
                <a:lumOff val="5000"/>
              </a:schemeClr>
            </a:solidFill>
          </a:endParaRPr>
        </a:p>
        <a:p>
          <a:pPr marL="0" lvl="0" indent="0" algn="ctr" defTabSz="1155700">
            <a:lnSpc>
              <a:spcPct val="90000"/>
            </a:lnSpc>
            <a:spcBef>
              <a:spcPct val="0"/>
            </a:spcBef>
            <a:spcAft>
              <a:spcPct val="35000"/>
            </a:spcAft>
            <a:buNone/>
          </a:pPr>
          <a:r>
            <a:rPr lang="en-US" sz="2600" kern="1200">
              <a:solidFill>
                <a:schemeClr val="tx2">
                  <a:lumMod val="95000"/>
                  <a:lumOff val="5000"/>
                </a:schemeClr>
              </a:solidFill>
            </a:rPr>
            <a:t>Text and material used</a:t>
          </a:r>
        </a:p>
      </dsp:txBody>
      <dsp:txXfrm rot="10800000">
        <a:off x="7899965" y="2683922"/>
        <a:ext cx="3267596" cy="212318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0.1851</cdr:x>
      <cdr:y>0.03998</cdr:y>
    </cdr:from>
    <cdr:to>
      <cdr:x>0.18954</cdr:x>
      <cdr:y>0.85796</cdr:y>
    </cdr:to>
    <cdr:cxnSp macro="">
      <cdr:nvCxnSpPr>
        <cdr:cNvPr id="2" name="Straight Connector 1" descr="line on the November 20 point of the x axis. ">
          <a:extLst xmlns:a="http://schemas.openxmlformats.org/drawingml/2006/main">
            <a:ext uri="{FF2B5EF4-FFF2-40B4-BE49-F238E27FC236}">
              <a16:creationId xmlns:a16="http://schemas.microsoft.com/office/drawing/2014/main" id="{06D42E0D-7796-4ACD-90EB-94A341724398}"/>
            </a:ext>
          </a:extLst>
        </cdr:cNvPr>
        <cdr:cNvCxnSpPr/>
      </cdr:nvCxnSpPr>
      <cdr:spPr>
        <a:xfrm xmlns:a="http://schemas.openxmlformats.org/drawingml/2006/main" flipH="1" flipV="1">
          <a:off x="1522412" y="153987"/>
          <a:ext cx="36513" cy="3150260"/>
        </a:xfrm>
        <a:prstGeom xmlns:a="http://schemas.openxmlformats.org/drawingml/2006/main" prst="line">
          <a:avLst/>
        </a:prstGeom>
        <a:ln xmlns:a="http://schemas.openxmlformats.org/drawingml/2006/main" w="6350" cmpd="sng">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0.53715</cdr:x>
      <cdr:y>0.03998</cdr:y>
    </cdr:from>
    <cdr:to>
      <cdr:x>0.5416</cdr:x>
      <cdr:y>0.85796</cdr:y>
    </cdr:to>
    <cdr:cxnSp macro="">
      <cdr:nvCxnSpPr>
        <cdr:cNvPr id="3" name="Straight Connector 2" descr="Line on January 20 point on the x axis. ">
          <a:extLst xmlns:a="http://schemas.openxmlformats.org/drawingml/2006/main">
            <a:ext uri="{FF2B5EF4-FFF2-40B4-BE49-F238E27FC236}">
              <a16:creationId xmlns:a16="http://schemas.microsoft.com/office/drawing/2014/main" id="{C16F3092-5BEC-4AB3-9590-91184B2A30FE}"/>
            </a:ext>
          </a:extLst>
        </cdr:cNvPr>
        <cdr:cNvCxnSpPr/>
      </cdr:nvCxnSpPr>
      <cdr:spPr>
        <a:xfrm xmlns:a="http://schemas.openxmlformats.org/drawingml/2006/main" flipH="1" flipV="1">
          <a:off x="4418012" y="153987"/>
          <a:ext cx="36519" cy="3150266"/>
        </a:xfrm>
        <a:prstGeom xmlns:a="http://schemas.openxmlformats.org/drawingml/2006/main" prst="line">
          <a:avLst/>
        </a:prstGeom>
        <a:ln xmlns:a="http://schemas.openxmlformats.org/drawingml/2006/main" w="6350" cmpd="sng">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0.07392</cdr:x>
      <cdr:y>0.11913</cdr:y>
    </cdr:from>
    <cdr:to>
      <cdr:x>0.16654</cdr:x>
      <cdr:y>0.21502</cdr:y>
    </cdr:to>
    <cdr:sp macro="" textlink="">
      <cdr:nvSpPr>
        <cdr:cNvPr id="4" name="TextBox 3" descr="Check in Check out. "/>
        <cdr:cNvSpPr txBox="1"/>
      </cdr:nvSpPr>
      <cdr:spPr>
        <a:xfrm xmlns:a="http://schemas.openxmlformats.org/drawingml/2006/main">
          <a:off x="608012" y="458787"/>
          <a:ext cx="76174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CICO</a:t>
          </a:r>
        </a:p>
      </cdr:txBody>
    </cdr:sp>
  </cdr:relSizeAnchor>
  <cdr:relSizeAnchor xmlns:cdr="http://schemas.openxmlformats.org/drawingml/2006/chartDrawing">
    <cdr:from>
      <cdr:x>0.2128</cdr:x>
      <cdr:y>0</cdr:y>
    </cdr:from>
    <cdr:to>
      <cdr:x>0.54642</cdr:x>
      <cdr:y>0.23975</cdr:y>
    </cdr:to>
    <cdr:sp macro="" textlink="">
      <cdr:nvSpPr>
        <cdr:cNvPr id="5" name="TextBox 4" descr="Intervention Adaptation 1: modified behavior chart. "/>
        <cdr:cNvSpPr txBox="1"/>
      </cdr:nvSpPr>
      <cdr:spPr>
        <a:xfrm xmlns:a="http://schemas.openxmlformats.org/drawingml/2006/main">
          <a:off x="1750218" y="0"/>
          <a:ext cx="2743994"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Intervention Adaptation 1: Modified Behavior Chart</a:t>
          </a:r>
        </a:p>
      </cdr:txBody>
    </cdr:sp>
  </cdr:relSizeAnchor>
  <cdr:relSizeAnchor xmlns:cdr="http://schemas.openxmlformats.org/drawingml/2006/chartDrawing">
    <cdr:from>
      <cdr:x>0.60201</cdr:x>
      <cdr:y>0.37634</cdr:y>
    </cdr:from>
    <cdr:to>
      <cdr:x>0.84289</cdr:x>
      <cdr:y>0.68801</cdr:y>
    </cdr:to>
    <cdr:sp macro="" textlink="">
      <cdr:nvSpPr>
        <cdr:cNvPr id="6" name="TextBox 5" descr="Intervention adaptation 2: FBA and Behavior action plan. "/>
        <cdr:cNvSpPr txBox="1"/>
      </cdr:nvSpPr>
      <cdr:spPr>
        <a:xfrm xmlns:a="http://schemas.openxmlformats.org/drawingml/2006/main">
          <a:off x="5421853" y="1587844"/>
          <a:ext cx="2169425" cy="131499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Intervention Adaptation 2: FBA &amp; Behavior Action Plan</a:t>
          </a:r>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Arial" panose="020B060402020202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Arial" panose="020B060402020202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tensiveintervention.org/resource/self-paced-introduction-intensive-intervention" TargetMode="External"/><Relationship Id="rId7" Type="http://schemas.openxmlformats.org/officeDocument/2006/relationships/hyperlink" Target="https://intensiveintervention.org/resource/what-are-intensive-interventions-and-why-are-they-important"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intensiveintervention.org/sites/default/files/NCII-placemat-508.pdf" TargetMode="External"/><Relationship Id="rId5" Type="http://schemas.openxmlformats.org/officeDocument/2006/relationships/hyperlink" Target="https://intensiveintervention.org/intensive-intervention" TargetMode="External"/><Relationship Id="rId4" Type="http://schemas.openxmlformats.org/officeDocument/2006/relationships/hyperlink" Target="https://intensiveintervention.org/sites/default/files/DBI_Framework.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ntensiveintervention.org/resource/what-does-literature-sa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ris.peabody.vanderbilt.edu/module/ebp_01/cresource/q1/p0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ris.peabody.vanderbilt.edu/module/ebp_01/cresource/q1/p0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ntensiveintervention.org/taxonomy-intervention-intens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intensiveintervention.org/resource/using-academic-progress-monitoring-individualized-instructional-planning-dbi-train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intensiveintervention.org/resource/webinar-strategies-setting-data-driven-behavioral-IEP-goal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ideapartnership.org/building-connections/the-partnership-way.htm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dirty="0">
                <a:cs typeface="Arial" panose="020B0604020202020204" pitchFamily="34" charset="0"/>
              </a:rPr>
              <a:t>Welcome</a:t>
            </a:r>
            <a:r>
              <a:rPr lang="en-US" sz="1200" b="0" i="0" baseline="0" dirty="0">
                <a:cs typeface="Arial" panose="020B0604020202020204" pitchFamily="34" charset="0"/>
              </a:rPr>
              <a:t> to the National Center on Intensive Intervention’s (NCII’s) module introducing data-based individualization (DBI). </a:t>
            </a:r>
            <a:r>
              <a:rPr lang="en-US" sz="1200" dirty="0"/>
              <a:t>This is the first in a series of training modules developed by NCII aimed at district or school teams involved in initial planning for using DBI as a framework for providing intensive intervention in academics and behavior. The audience for this module may include interventionists, special educators, behavior support team members, school psychologists, counselors, and administrators, as appropriate. Subsequent modules will provide additional information about specific components of the DBI process. </a:t>
            </a:r>
          </a:p>
          <a:p>
            <a:pPr marL="0" indent="0">
              <a:buFont typeface="+mj-lt"/>
              <a:buNone/>
            </a:pPr>
            <a:endParaRPr lang="en-US" sz="1200" dirty="0"/>
          </a:p>
          <a:p>
            <a:pPr marL="0" indent="0">
              <a:buFont typeface="+mj-lt"/>
              <a:buNone/>
            </a:pPr>
            <a:r>
              <a:rPr lang="en-US" sz="1200" i="1" dirty="0"/>
              <a:t>Introduce yourself and review the workbook materials and any additional handouts that you will use during the session. You may choose to add a slide with your picture and the workbook cover. </a:t>
            </a:r>
          </a:p>
          <a:p>
            <a:pPr marL="0" indent="0">
              <a:buFont typeface="+mj-lt"/>
              <a:buNone/>
            </a:pPr>
            <a:endParaRPr lang="en-US" sz="1200" b="0" i="1" baseline="0" dirty="0">
              <a:cs typeface="Arial" panose="020B0604020202020204" pitchFamily="34" charset="0"/>
            </a:endParaRPr>
          </a:p>
          <a:p>
            <a:pPr marL="0" indent="0">
              <a:buFont typeface="+mj-lt"/>
              <a:buNone/>
            </a:pPr>
            <a:r>
              <a:rPr lang="en-US" sz="1200" b="0" i="1" baseline="0" dirty="0">
                <a:cs typeface="Arial" panose="020B0604020202020204" pitchFamily="34" charset="0"/>
              </a:rPr>
              <a:t>For more information about the DBI process you may want to direct participants to the following resources:</a:t>
            </a:r>
            <a:endParaRPr lang="en-US" sz="110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Self-paced online module introducing intensive intervention: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3"/>
              </a:rPr>
              <a:t>https://intensiveintervention.org/resource/self-paced-introduction-intensive-intervention</a:t>
            </a:r>
            <a:endParaRPr lang="en-US" sz="105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Read about the DBI process in detail: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4"/>
              </a:rPr>
              <a:t>https://intensiveintervention.org/sites/default/files/DBI_Framework.pdf</a:t>
            </a:r>
            <a:endParaRPr lang="en-US" sz="105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Explore DBI topics: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5"/>
              </a:rPr>
              <a:t>https://intensiveintervention.org/intensive-intervention</a:t>
            </a:r>
            <a:endParaRPr lang="en-US" sz="105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Handout—Breaking Down the DBI Process: Questions &amp; Considerations: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6"/>
              </a:rPr>
              <a:t>https://intensiveintervention.org/sites/default/files/NCII-placemat-508.pdf</a:t>
            </a:r>
            <a:endParaRPr lang="en-US" sz="1050" i="1" kern="1200" dirty="0">
              <a:solidFill>
                <a:schemeClr val="tx1"/>
              </a:solidFill>
              <a:effectLst/>
              <a:latin typeface="Arial" panose="020B0604020202020204" pitchFamily="34" charset="0"/>
              <a:ea typeface="+mn-ea"/>
              <a:cs typeface="Arial" panose="020B0604020202020204" pitchFamily="34" charset="0"/>
            </a:endParaRPr>
          </a:p>
          <a:p>
            <a:pPr marL="457200" lvl="2" indent="-228600">
              <a:buFont typeface="Arial" panose="020B0604020202020204" pitchFamily="34" charset="0"/>
              <a:buChar char="•"/>
            </a:pPr>
            <a:r>
              <a:rPr lang="en-US" sz="1050" i="1" kern="1200" dirty="0">
                <a:solidFill>
                  <a:schemeClr val="tx1"/>
                </a:solidFill>
                <a:effectLst/>
                <a:latin typeface="Arial" panose="020B0604020202020204" pitchFamily="34" charset="0"/>
                <a:ea typeface="+mn-ea"/>
                <a:cs typeface="Arial" panose="020B0604020202020204" pitchFamily="34" charset="0"/>
              </a:rPr>
              <a:t>Dr. Chris Lemons (Vanderbilt) explains intensive interventions and why they are important: </a:t>
            </a:r>
            <a:r>
              <a:rPr lang="en-US" sz="1050" i="1" u="sng" kern="1200" dirty="0">
                <a:solidFill>
                  <a:schemeClr val="tx1"/>
                </a:solidFill>
                <a:effectLst/>
                <a:latin typeface="Arial" panose="020B0604020202020204" pitchFamily="34" charset="0"/>
                <a:ea typeface="+mn-ea"/>
                <a:cs typeface="Arial" panose="020B0604020202020204" pitchFamily="34" charset="0"/>
                <a:hlinkClick r:id="rId7"/>
              </a:rPr>
              <a:t>https://intensiveintervention.org/resource/what-are-intensive-interventions-and-why-are-they-important</a:t>
            </a:r>
            <a:endParaRPr lang="en-US" sz="1050" i="1" kern="1200" dirty="0">
              <a:solidFill>
                <a:schemeClr val="tx1"/>
              </a:solidFill>
              <a:effectLst/>
              <a:latin typeface="Arial" panose="020B0604020202020204" pitchFamily="34" charset="0"/>
              <a:ea typeface="+mn-ea"/>
              <a:cs typeface="Arial" panose="020B0604020202020204" pitchFamily="34" charset="0"/>
            </a:endParaRPr>
          </a:p>
          <a:p>
            <a:endParaRPr lang="en-US" sz="1200" i="1" dirty="0"/>
          </a:p>
          <a:p>
            <a:r>
              <a:rPr lang="en-US" i="1" dirty="0"/>
              <a:t>Estimated time for full presentation: 3 hours. Time for this module may vary depending on how long you provide to teams to discuss their current level of implementation. You can shorten the module by focusing on the introduction to intensive intervention and DBI sections. An accompanying workbook is provided for all handouts included in the session. </a:t>
            </a:r>
          </a:p>
          <a:p>
            <a:endParaRPr lang="en-US" i="1" dirty="0"/>
          </a:p>
          <a:p>
            <a:r>
              <a:rPr lang="en-US" i="1" dirty="0"/>
              <a:t>Tentative Agenda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minutes 	Welcome and Introduction </a:t>
            </a:r>
            <a:r>
              <a:rPr lang="en-US" i="1" dirty="0"/>
              <a:t>(</a:t>
            </a:r>
            <a:r>
              <a:rPr lang="en-US" sz="1200" i="1" kern="1200" dirty="0">
                <a:solidFill>
                  <a:schemeClr val="tx1"/>
                </a:solidFill>
                <a:latin typeface="Calibri"/>
                <a:ea typeface="+mn-ea"/>
                <a:cs typeface="+mn-cs"/>
              </a:rPr>
              <a:t>variable based on introduction design)</a:t>
            </a:r>
          </a:p>
          <a:p>
            <a:r>
              <a:rPr lang="en-US" dirty="0"/>
              <a:t>20 minutes 	Introduction to Intensive Intervention </a:t>
            </a:r>
          </a:p>
          <a:p>
            <a:r>
              <a:rPr lang="en-US" dirty="0"/>
              <a:t>55 minutes 	Introduction to DBI </a:t>
            </a:r>
          </a:p>
          <a:p>
            <a:r>
              <a:rPr lang="en-US" dirty="0"/>
              <a:t>15 minutes 	BREAK</a:t>
            </a:r>
          </a:p>
          <a:p>
            <a:r>
              <a:rPr lang="en-US" dirty="0"/>
              <a:t>45 minutes	Effective Implementation of DBI </a:t>
            </a:r>
          </a:p>
          <a:p>
            <a:r>
              <a:rPr lang="en-US" dirty="0"/>
              <a:t>15 minutes	Things to Remember </a:t>
            </a:r>
          </a:p>
          <a:p>
            <a:r>
              <a:rPr lang="en-US" dirty="0"/>
              <a:t>15 minutes 	Closing and Next Steps </a:t>
            </a:r>
          </a:p>
          <a:p>
            <a:endParaRPr lang="en-US" dirty="0"/>
          </a:p>
          <a:p>
            <a:pPr lvl="0"/>
            <a:r>
              <a:rPr lang="en-US" sz="1200" i="1" dirty="0"/>
              <a:t>Although permission to reprint this publication is not necessary, the citation should be: </a:t>
            </a:r>
          </a:p>
          <a:p>
            <a:pPr lvl="0"/>
            <a:r>
              <a:rPr lang="en-US" sz="1200" i="0" dirty="0"/>
              <a:t>National Center on Intensive Intervention. (2020). </a:t>
            </a:r>
            <a:r>
              <a:rPr lang="en-US" sz="1200" i="1" dirty="0"/>
              <a:t>Introduction to data-based individualization: Considerations for implementation in academics and behavior. </a:t>
            </a:r>
            <a:r>
              <a:rPr lang="en-US" sz="1200" i="0" dirty="0"/>
              <a:t>Washington, DC: U.S. Department of Education, Office of Special Education Programs, National Center on Intensive Intervention.</a:t>
            </a:r>
            <a:endParaRPr lang="en-US" sz="1200" b="1" i="0"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1181716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 data.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data from this slide come from Jung, P. G., McMaster, K. L., Kunkel, A. K., Shin, J., &amp; </a:t>
            </a:r>
            <a:r>
              <a:rPr lang="en-US" i="1" dirty="0" err="1"/>
              <a:t>Stecker</a:t>
            </a:r>
            <a:r>
              <a:rPr lang="en-US" i="1" dirty="0"/>
              <a:t>, P. M. (2018). Effects of data‐based individualization for students with intensive learning needs: A meta‐analysis. </a:t>
            </a:r>
            <a:r>
              <a:rPr lang="en-US" i="0" dirty="0"/>
              <a:t>Learning Disabilities Research &amp; Practice, 33</a:t>
            </a:r>
            <a:r>
              <a:rPr lang="en-US" i="1" dirty="0"/>
              <a:t>(3), 144–155 and </a:t>
            </a:r>
            <a:r>
              <a:rPr lang="en-US" i="1" dirty="0" err="1"/>
              <a:t>Scammacca</a:t>
            </a:r>
            <a:r>
              <a:rPr lang="en-US" i="1" dirty="0"/>
              <a:t>, N. K., Fall, A. M., &amp; Roberts, G. (2015). Benchmarks for expected annual academic growth for students in the bottom quartile of the normative distribution. </a:t>
            </a:r>
            <a:r>
              <a:rPr lang="en-US" i="0" dirty="0"/>
              <a:t>Journal of Research on Educational Effectiveness, 8</a:t>
            </a:r>
            <a:r>
              <a:rPr lang="en-US" i="1" dirty="0"/>
              <a:t>(3), 366–379. The quote comes from Bristol Warren Regional School District in Rhode Island. This was one of the sites that NCII worked with intensively between 2012-2016.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i="1" dirty="0"/>
              <a:t>Additional research and articles focused on intensive intervention are available at </a:t>
            </a:r>
            <a:r>
              <a:rPr lang="en-US" dirty="0">
                <a:hlinkClick r:id="rId3"/>
              </a:rPr>
              <a:t>https://intensiveintervention.org/resource/what-does-literature-say</a:t>
            </a:r>
            <a:endParaRPr lang="en-US" i="1"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94844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Given that a small percentage of students will not respond to validated Tier 1 and Tier 2 supports, intensive intervention is considered an important component of a successful tiered system of supports. Depending on your focus and district, this system may be called multitiered system of support (MTSS), response to intervention (RTI), or positive behavioral interventions and supports (PBIS). Intensive intervention in behavior and academics is considered the most intensive level of support and implemented through Tier 3. </a:t>
            </a:r>
          </a:p>
          <a:p>
            <a:endParaRPr lang="en-US" i="1" dirty="0"/>
          </a:p>
          <a:p>
            <a:endParaRPr lang="en-US" i="1" dirty="0"/>
          </a:p>
          <a:p>
            <a:r>
              <a:rPr lang="en-US" i="1" dirty="0"/>
              <a:t>Briefly review the table. Highlight </a:t>
            </a:r>
            <a:r>
              <a:rPr lang="en-US" i="1" baseline="0" dirty="0"/>
              <a:t>the differences between the tiers in terms of the following:</a:t>
            </a:r>
          </a:p>
          <a:p>
            <a:endParaRPr lang="en-US" i="1" baseline="0" dirty="0"/>
          </a:p>
          <a:p>
            <a:pPr marL="173304" indent="-173304">
              <a:buFont typeface="Arial" pitchFamily="34" charset="0"/>
              <a:buChar char="•"/>
            </a:pPr>
            <a:r>
              <a:rPr lang="en-US" i="1" baseline="0" dirty="0"/>
              <a:t>Increasingly focused or tailored approach</a:t>
            </a:r>
          </a:p>
          <a:p>
            <a:pPr marL="173304" indent="-173304">
              <a:buFont typeface="Arial" pitchFamily="34" charset="0"/>
              <a:buChar char="•"/>
            </a:pPr>
            <a:r>
              <a:rPr lang="en-US" i="1" dirty="0"/>
              <a:t>Decreasing group size</a:t>
            </a:r>
          </a:p>
          <a:p>
            <a:pPr marL="173304" indent="-173304">
              <a:buFont typeface="Arial" pitchFamily="34" charset="0"/>
              <a:buChar char="•"/>
            </a:pPr>
            <a:r>
              <a:rPr lang="en-US" i="1" dirty="0"/>
              <a:t>Increasing frequency of progress monitoring</a:t>
            </a:r>
          </a:p>
          <a:p>
            <a:pPr marL="173304" indent="-173304">
              <a:buFont typeface="Arial" pitchFamily="34" charset="0"/>
              <a:buChar char="•"/>
            </a:pPr>
            <a:r>
              <a:rPr lang="en-US" i="1" dirty="0"/>
              <a:t>Increasing</a:t>
            </a:r>
            <a:r>
              <a:rPr lang="en-US" i="1" baseline="0" dirty="0"/>
              <a:t> student need</a:t>
            </a:r>
            <a:endParaRPr lang="en-US" i="1"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97197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492125" y="4422775"/>
            <a:ext cx="6119813" cy="41878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0">
                <a:latin typeface="Arial" panose="020B0604020202020204" pitchFamily="34" charset="0"/>
                <a:ea typeface="ＭＳ Ｐゴシック" panose="020B0600070205080204" pitchFamily="34" charset="-128"/>
              </a:rPr>
              <a:t>As we focus in on Tiers 2 and 3, you can see some features that distinguish Tier 2 from intensive intervention. Although the instruction of Tier 2 interventions follows a standardized evidence-based program as it was designed, instruction at the intensive level involves adapting that standardized program based on student data, to meet the unique needs of the student.  </a:t>
            </a:r>
          </a:p>
          <a:p>
            <a:endParaRPr lang="en-US" altLang="en-US" b="0">
              <a:latin typeface="Arial" panose="020B0604020202020204" pitchFamily="34" charset="0"/>
              <a:ea typeface="ＭＳ Ｐゴシック" panose="020B0600070205080204" pitchFamily="34" charset="-128"/>
            </a:endParaRPr>
          </a:p>
          <a:p>
            <a:r>
              <a:rPr lang="en-US" altLang="en-US" b="0">
                <a:latin typeface="Arial" panose="020B0604020202020204" pitchFamily="34" charset="0"/>
                <a:ea typeface="ＭＳ Ｐゴシック" panose="020B0600070205080204" pitchFamily="34" charset="-128"/>
              </a:rPr>
              <a:t>At the intensive level, intervention is typically made more intensive </a:t>
            </a:r>
            <a:r>
              <a:rPr lang="en-US" altLang="en-US" b="1">
                <a:latin typeface="Arial" panose="020B0604020202020204" pitchFamily="34" charset="0"/>
                <a:ea typeface="ＭＳ Ｐゴシック" panose="020B0600070205080204" pitchFamily="34" charset="-128"/>
              </a:rPr>
              <a:t>by increasing the opportunities for practice and explicit feedback through smaller group sizes or increased frequency in sessions or duration. </a:t>
            </a:r>
            <a:r>
              <a:rPr lang="en-US" altLang="en-US" b="0">
                <a:latin typeface="Arial" panose="020B0604020202020204" pitchFamily="34" charset="0"/>
                <a:ea typeface="ＭＳ Ｐゴシック" panose="020B0600070205080204" pitchFamily="34" charset="-128"/>
              </a:rPr>
              <a:t>Although monitoring progress at least once a month is generally sufficient at Tier 2, at the intensive level, progress monitoring data should be collected weekly. You’ll note that the population served by Tier 2 interventions includes students who have been identified as at risk in a particular content area, which is typically about 15% to 20% of the student population. The population served by intensive interventions includes students with significant and persistent learning and/or behavioral needs, which is typically only 3% to 5% of the student population.</a:t>
            </a: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1FA6ABD1-6EE4-40C1-9D3A-388FC1B0D431}" type="slidenum">
              <a:rPr kumimoji="0" lang="en-US" altLang="en-US" sz="1200" b="0" i="0" u="none" strike="noStrike" kern="1200" cap="none" spc="0" normalizeH="0" baseline="0" noProof="0">
                <a:ln>
                  <a:noFill/>
                </a:ln>
                <a:solidFill>
                  <a:srgbClr val="595959"/>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ctr"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59595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8670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Review slide. We will discuss this further in the next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241557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Section delivery time: 45 minutes</a:t>
            </a:r>
          </a:p>
          <a:p>
            <a:r>
              <a:rPr lang="en-US" i="1"/>
              <a:t>Learning outcome: Describe the steps in the DBI process.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2263969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Each of you has two handouts in your workbook. The first handout includes a review of the steps in the DBI process. The second handout includes a table with three columns. Many of you are likely familiar with a K-W-L (for Know, Want to Know, Learn). This is a slightly modified version that includes space for you to document what you know from reviewing the resource, what questions you have or what you want to learn more about, and, finally, how you will learn more. For the next activity, you will focus on the first two columns (</a:t>
            </a:r>
            <a:r>
              <a:rPr lang="en-US" sz="1200" i="1"/>
              <a:t>click for animation</a:t>
            </a:r>
            <a:r>
              <a:rPr lang="en-US" sz="1200"/>
              <a:t>). Using the Breaking Down the DBI Process: Questions and Considerations handout, individually document what you know from reviewing the handout and what you want to know more about. You will have about 5–7 minutes to do this. Once you have completed documenting what you know and want to know more about, turn to your neighbor or tablemates and share some of the things that you documented. </a:t>
            </a:r>
          </a:p>
          <a:p>
            <a:endParaRPr lang="en-US" sz="1200"/>
          </a:p>
          <a:p>
            <a:r>
              <a:rPr lang="en-US" sz="1200" i="1"/>
              <a:t>Provide about 5</a:t>
            </a:r>
            <a:r>
              <a:rPr lang="en-US" sz="1200"/>
              <a:t>–</a:t>
            </a:r>
            <a:r>
              <a:rPr lang="en-US" sz="1200" i="1"/>
              <a:t>7 minutes for individual review, provide about 3</a:t>
            </a:r>
            <a:r>
              <a:rPr lang="en-US" sz="1200"/>
              <a:t>–</a:t>
            </a:r>
            <a:r>
              <a:rPr lang="en-US" sz="1200" i="1"/>
              <a:t>5 minutes for table/partner talk, and then provide time for group share-out. Note how you will address questions throughout the training. </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2278042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NCII’s </a:t>
            </a:r>
            <a:r>
              <a:rPr lang="en-US" b="0" i="0"/>
              <a:t>approach to intensive intervention is data-based individualization,</a:t>
            </a:r>
            <a:r>
              <a:rPr lang="en-US" b="0" i="0" baseline="0"/>
              <a:t> or DBI. </a:t>
            </a:r>
            <a:r>
              <a:rPr lang="en-US"/>
              <a:t>DBI is a systematic method for using data to determine </a:t>
            </a:r>
            <a:r>
              <a:rPr lang="en-US" i="1"/>
              <a:t>when and how </a:t>
            </a:r>
            <a:r>
              <a:rPr lang="en-US"/>
              <a:t>to </a:t>
            </a:r>
            <a:r>
              <a:rPr lang="en-US" b="0"/>
              <a:t>individualize and intensify intervention for students with severe and persistent learning and behavioral needs. DBI</a:t>
            </a:r>
            <a:r>
              <a:rPr lang="en-US"/>
              <a:t> is grounded in experimental teaching research conducted by Deno and Mirkin at the University of Minnesota and expanded upon by others (</a:t>
            </a:r>
            <a:r>
              <a:rPr lang="en-US" sz="1200"/>
              <a:t>Capizzi &amp; Fuchs, 2005; Fuchs, Deno, &amp; Mirkin, 1984; Fuchs, Fuchs, &amp; Hamlett, 1989)</a:t>
            </a:r>
            <a:r>
              <a:rPr lang="en-US"/>
              <a:t>.</a:t>
            </a:r>
            <a:r>
              <a:rPr lang="en-US" b="0"/>
              <a:t> The </a:t>
            </a:r>
            <a:r>
              <a:rPr lang="en-US" b="0" i="0"/>
              <a:t>DBI process </a:t>
            </a:r>
            <a:r>
              <a:rPr lang="en-US" b="0"/>
              <a:t>integrates evidence-based intervention, assessment, and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reality, DBI is the technical term for what many good teachers do naturally through the problem-solving process—frequently review student data and make changes to their teaching based on what works for students. DBI, however, makes this process systematic, explicit, and tailored to meet the needs of individual students through a multistep process that gradually intensifies instruction and support.</a:t>
            </a:r>
          </a:p>
          <a:p>
            <a:endParaRPr lang="en-US" i="1"/>
          </a:p>
          <a:p>
            <a:endParaRPr lang="en-US" i="1"/>
          </a:p>
        </p:txBody>
      </p:sp>
      <p:sp>
        <p:nvSpPr>
          <p:cNvPr id="4" name="Slide Number Placeholder 3"/>
          <p:cNvSpPr>
            <a:spLocks noGrp="1"/>
          </p:cNvSpPr>
          <p:nvPr>
            <p:ph type="sldNum" sz="quarter" idx="10"/>
          </p:nvPr>
        </p:nvSpPr>
        <p:spPr/>
        <p:txBody>
          <a:bodyPr/>
          <a:lstStyle/>
          <a:p>
            <a:fld id="{1BCF944E-AC27-4BEA-9C0A-695BFCE7C965}" type="slidenum">
              <a:rPr lang="en-US" smtClean="0"/>
              <a:pPr/>
              <a:t>16</a:t>
            </a:fld>
            <a:endParaRPr lang="en-US"/>
          </a:p>
        </p:txBody>
      </p:sp>
    </p:spTree>
    <p:extLst>
      <p:ext uri="{BB962C8B-B14F-4D97-AF65-F5344CB8AC3E}">
        <p14:creationId xmlns:p14="http://schemas.microsoft.com/office/powerpoint/2010/main" val="217299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9888"/>
            <a:ext cx="5486400" cy="3086100"/>
          </a:xfrm>
        </p:spPr>
      </p:sp>
      <p:sp>
        <p:nvSpPr>
          <p:cNvPr id="3" name="Notes Placeholder 2"/>
          <p:cNvSpPr>
            <a:spLocks noGrp="1"/>
          </p:cNvSpPr>
          <p:nvPr>
            <p:ph type="body" idx="1"/>
          </p:nvPr>
        </p:nvSpPr>
        <p:spPr>
          <a:xfrm>
            <a:off x="685800" y="3654962"/>
            <a:ext cx="5486400" cy="3600450"/>
          </a:xfrm>
        </p:spPr>
        <p:txBody>
          <a:bodyPr/>
          <a:lstStyle/>
          <a:p>
            <a:r>
              <a:rPr lang="en-US" i="0"/>
              <a:t>One question you might have is whether you need a team to implement DBI </a:t>
            </a:r>
            <a:r>
              <a:rPr lang="en-US" i="1"/>
              <a:t>(click for animation). </a:t>
            </a:r>
            <a:r>
              <a:rPr lang="en-US" i="0"/>
              <a:t>Although DBI can be implemented by an individual teacher, we recommend, when possible, using a team-based approach</a:t>
            </a:r>
            <a:r>
              <a:rPr lang="en-US" i="1"/>
              <a:t> (click for animation). </a:t>
            </a:r>
            <a:r>
              <a:rPr lang="en-US" i="0"/>
              <a:t>As the slide says, three (or more) heads are always better than one when engaging in problem solving.</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Calibri"/>
                <a:ea typeface="+mn-ea"/>
                <a:cs typeface="+mn-cs"/>
              </a:rPr>
              <a:t>Initial research on this was teachers learning to implement experimental teaching, not teams.</a:t>
            </a:r>
          </a:p>
          <a:p>
            <a:endParaRPr lang="en-US" i="0"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414952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732" y="4422459"/>
            <a:ext cx="5149638" cy="4044471"/>
          </a:xfrm>
        </p:spPr>
        <p:txBody>
          <a:bodyPr/>
          <a:lstStyle/>
          <a:p>
            <a:r>
              <a:rPr lang="en-US"/>
              <a:t>Another question you might have is about how DBI relates to special education. </a:t>
            </a:r>
            <a:r>
              <a:rPr lang="en-US" b="0"/>
              <a:t>Many components of DBI are consistent with elements of special education and can support referral and eligibility requirements, as well as IEP development and implementation. When implemented </a:t>
            </a:r>
            <a:r>
              <a:rPr lang="en-US" b="1"/>
              <a:t>as part of MTSS,</a:t>
            </a:r>
            <a:r>
              <a:rPr lang="en-US" b="0"/>
              <a:t> DBI provides information that can be used in eligibility decisions to help rule out lack of instruction, document student progress that can be shared with parents, and compare a student’s performance to performance of peers. In the development and implementation of the IEP, data collected through the DBI process can help with development of present level of academic achievement and functional performance statements, development of realistic and ambitious IEP goals, and ongoing monitoring of progress toward those goals. The process can also help educators develop specially designed instruction and provide estimates of the level of service needed.  </a:t>
            </a:r>
          </a:p>
          <a:p>
            <a:endParaRPr lang="en-US" b="0"/>
          </a:p>
          <a:p>
            <a:endParaRPr lang="en-US" b="0"/>
          </a:p>
        </p:txBody>
      </p:sp>
      <p:sp>
        <p:nvSpPr>
          <p:cNvPr id="4" name="Slide Number Placeholder 3"/>
          <p:cNvSpPr>
            <a:spLocks noGrp="1"/>
          </p:cNvSpPr>
          <p:nvPr>
            <p:ph type="sldNum" sz="quarter" idx="10"/>
          </p:nvPr>
        </p:nvSpPr>
        <p:spPr/>
        <p:txBody>
          <a:bodyPr/>
          <a:lstStyle/>
          <a:p>
            <a:fld id="{1BCF944E-AC27-4BEA-9C0A-695BFCE7C965}" type="slidenum">
              <a:rPr lang="en-US" smtClean="0"/>
              <a:pPr/>
              <a:t>18</a:t>
            </a:fld>
            <a:endParaRPr lang="en-US"/>
          </a:p>
        </p:txBody>
      </p:sp>
    </p:spTree>
    <p:extLst>
      <p:ext uri="{BB962C8B-B14F-4D97-AF65-F5344CB8AC3E}">
        <p14:creationId xmlns:p14="http://schemas.microsoft.com/office/powerpoint/2010/main" val="272295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The DBI process includes 5 iterative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1: The DBI process builds on a validated intervention program delivered with fidelity. The validated intervention program is typically an evidence-based standard-protocol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2: Regular progress monitoring data are collected to determine whether the student is responding or not responding to the intervention. If the student is responsive, the teacher continues to provide the validated intervention program and monitors student progress until the student reaches expectations. If the data suggest that the student is not responding while other students who have received the intervention have responded, then the teacher moves to the next step of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3: To determine why the student is not responding, collect and review diagnostic data to identify specific skill deficits or behavior concerns that are affecting the student’s progress. These data may include informal and formal academic and behavior measures. These data are used to develop a hypothesis about why the student is not responding.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4: The hypothesis, along with educator’s expertise are used to develop an individual student plan for modifying or adapting the intervention to better meet the student’s individualized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Step 5: While implementing the intervention adaptations, the teacher continues to collect progress monitoring data at regular intervals to determine responsiveness. Students whose data indicate responsiveness continue with the adapted intervention. Students whose data indicate nonresponse return to Step 3; the teacher will then analyze additional data and consider additional adaptations. </a:t>
            </a:r>
          </a:p>
        </p:txBody>
      </p:sp>
      <p:sp>
        <p:nvSpPr>
          <p:cNvPr id="4" name="Slide Number Placeholder 3"/>
          <p:cNvSpPr>
            <a:spLocks noGrp="1"/>
          </p:cNvSpPr>
          <p:nvPr>
            <p:ph type="sldNum" sz="quarter" idx="10"/>
          </p:nvPr>
        </p:nvSpPr>
        <p:spPr/>
        <p:txBody>
          <a:bodyPr/>
          <a:lstStyle/>
          <a:p>
            <a:fld id="{1BCF944E-AC27-4BEA-9C0A-695BFCE7C965}" type="slidenum">
              <a:rPr lang="en-US" smtClean="0"/>
              <a:pPr/>
              <a:t>19</a:t>
            </a:fld>
            <a:endParaRPr lang="en-US"/>
          </a:p>
        </p:txBody>
      </p:sp>
    </p:spTree>
    <p:extLst>
      <p:ext uri="{BB962C8B-B14F-4D97-AF65-F5344CB8AC3E}">
        <p14:creationId xmlns:p14="http://schemas.microsoft.com/office/powerpoint/2010/main" val="210211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i="1"/>
              <a:t>Depending on time and audience, you may adapt the welcome and introduction activity. </a:t>
            </a:r>
          </a:p>
          <a:p>
            <a:pPr defTabSz="933237">
              <a:defRPr/>
            </a:pPr>
            <a:endParaRPr lang="en-US" i="1"/>
          </a:p>
          <a:p>
            <a:pPr defTabSz="933237">
              <a:defRPr/>
            </a:pPr>
            <a:r>
              <a:rPr lang="en-US" i="1"/>
              <a:t>For larger groups with limited space and time, this activity can be done through a think-pair-share activity for which you ask participants to: </a:t>
            </a:r>
          </a:p>
          <a:p>
            <a:pPr defTabSz="933237">
              <a:defRPr/>
            </a:pPr>
            <a:r>
              <a:rPr lang="en-US" i="1"/>
              <a:t>1. THINK for 30 seconds about the proposed question, </a:t>
            </a:r>
          </a:p>
          <a:p>
            <a:pPr defTabSz="933237">
              <a:defRPr/>
            </a:pPr>
            <a:r>
              <a:rPr lang="en-US" i="1"/>
              <a:t>2. PAIR with a tablemate or partner, and </a:t>
            </a:r>
          </a:p>
          <a:p>
            <a:pPr defTabSz="933237">
              <a:defRPr/>
            </a:pPr>
            <a:r>
              <a:rPr lang="en-US" i="1"/>
              <a:t>3. SHARE what they are doing in their sites.</a:t>
            </a:r>
          </a:p>
          <a:p>
            <a:r>
              <a:rPr lang="en-US"/>
              <a:t> </a:t>
            </a:r>
          </a:p>
          <a:p>
            <a:r>
              <a:rPr lang="en-US" i="1"/>
              <a:t>For larger groups, with participants from multiple schools or districts and in rooms where you have more space and time, you can encourage participants to stand up and partner and share with someone they don’t know and then to switch partners and share again. </a:t>
            </a:r>
          </a:p>
          <a:p>
            <a:endParaRPr lang="en-US" i="1"/>
          </a:p>
          <a:p>
            <a:r>
              <a:rPr lang="en-US" i="1"/>
              <a:t>For smaller groups, you can simply have pairs of participants introduce each other and share out. </a:t>
            </a:r>
          </a:p>
          <a:p>
            <a:endParaRPr lang="en-US" i="1"/>
          </a:p>
          <a:p>
            <a:pPr defTabSz="933237">
              <a:defRPr/>
            </a:pPr>
            <a:endParaRPr lang="en-US"/>
          </a:p>
        </p:txBody>
      </p:sp>
      <p:sp>
        <p:nvSpPr>
          <p:cNvPr id="4" name="Slide Number Placeholder 3"/>
          <p:cNvSpPr>
            <a:spLocks noGrp="1"/>
          </p:cNvSpPr>
          <p:nvPr>
            <p:ph type="sldNum" sz="quarter" idx="10"/>
          </p:nvPr>
        </p:nvSpPr>
        <p:spPr>
          <a:xfrm>
            <a:off x="3472553" y="9036542"/>
            <a:ext cx="77996" cy="231784"/>
          </a:xfrm>
        </p:spPr>
        <p:txBody>
          <a:bodyPr/>
          <a:lstStyle/>
          <a:p>
            <a:fld id="{E5D29E6E-E8DF-4607-8176-6E8152442002}" type="slidenum">
              <a:rPr lang="en-US" smtClean="0"/>
              <a:t>2</a:t>
            </a:fld>
            <a:endParaRPr lang="en-US"/>
          </a:p>
        </p:txBody>
      </p:sp>
    </p:spTree>
    <p:extLst>
      <p:ext uri="{BB962C8B-B14F-4D97-AF65-F5344CB8AC3E}">
        <p14:creationId xmlns:p14="http://schemas.microsoft.com/office/powerpoint/2010/main" val="3813725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first step lays the foundation of the DBI process with a validated intervention program. </a:t>
            </a:r>
            <a:r>
              <a:rPr lang="en-US" sz="1200"/>
              <a:t>Although we know that there are no perfect interventions, the number of evidence-based standard-protocol interventions that can be used as a starting place is growing. What do we mean by </a:t>
            </a:r>
            <a:r>
              <a:rPr lang="en-US" sz="1200" i="1"/>
              <a:t>standardized</a:t>
            </a:r>
            <a:r>
              <a:rPr lang="en-US" sz="1200"/>
              <a:t>? A standardized intervention </a:t>
            </a:r>
            <a:r>
              <a:rPr lang="en-US" sz="2400"/>
              <a:t>uses research-based instructional programs, is provided in a specific manner to students, and typically includes a step-by-step sequence. </a:t>
            </a:r>
            <a:r>
              <a:rPr lang="en-US" altLang="en-US" sz="2400">
                <a:latin typeface="Arial" panose="020B0604020202020204" pitchFamily="34" charset="0"/>
                <a:ea typeface="ＭＳ Ｐゴシック" panose="020B0600070205080204" pitchFamily="34" charset="-128"/>
              </a:rPr>
              <a:t>As we think about our validated interventions, we need to consider two elements—first, the interventions should be </a:t>
            </a:r>
            <a:r>
              <a:rPr lang="en-US" altLang="en-US" sz="2400" b="0">
                <a:latin typeface="Arial" panose="020B0604020202020204" pitchFamily="34" charset="0"/>
                <a:ea typeface="ＭＳ Ｐゴシック" panose="020B0600070205080204" pitchFamily="34" charset="-128"/>
              </a:rPr>
              <a:t>designed based on a key set of dimensions and, second, the interventions should be conducted with fidelity. In other words, we need to consider what we are going to implement and how we will implement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As noted on your Breaking Down the DBI Process handout, we want to think about the following questions: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Does the intervention target the student’s academic and behavioral needs?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Is the intervention based on the best available evidence?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Does the intervention align with core instruction?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Has the intervention been shown to work with most students?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Are procedures in place to ensure the intervention is delivered as planned?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p>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20</a:t>
            </a:fld>
            <a:endParaRPr lang="en-US"/>
          </a:p>
        </p:txBody>
      </p:sp>
    </p:spTree>
    <p:extLst>
      <p:ext uri="{BB962C8B-B14F-4D97-AF65-F5344CB8AC3E}">
        <p14:creationId xmlns:p14="http://schemas.microsoft.com/office/powerpoint/2010/main" val="1195344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i="0"/>
              <a:t>So, why use evidence-based standard-protocol interventions? </a:t>
            </a:r>
            <a:endParaRPr lang="en-US" sz="1600" b="1"/>
          </a:p>
          <a:p>
            <a:pPr marL="457200" indent="-457200">
              <a:buFont typeface="Arial" pitchFamily="34" charset="0"/>
              <a:buChar char="•"/>
            </a:pPr>
            <a:r>
              <a:rPr lang="en-US" sz="1200"/>
              <a:t>When properly aligned to students’ needs, they tend to work—teachers don’t need to “reinvent the wheel.” </a:t>
            </a:r>
          </a:p>
          <a:p>
            <a:pPr marL="457200" indent="-457200">
              <a:buFont typeface="Arial" pitchFamily="34" charset="0"/>
              <a:buChar char="•"/>
            </a:pPr>
            <a:r>
              <a:rPr lang="en-US" sz="1200"/>
              <a:t>They are efficient—teachers can plan instruction for groups rather than individual students.</a:t>
            </a:r>
          </a:p>
          <a:p>
            <a:pPr marL="457200" indent="-457200">
              <a:buFont typeface="Arial" pitchFamily="34" charset="0"/>
              <a:buChar char="•"/>
            </a:pPr>
            <a:r>
              <a:rPr lang="en-US" sz="1200"/>
              <a:t>Many of the intervention require only a modest amount of training—often, paraeducators can help with delivery.</a:t>
            </a:r>
          </a:p>
          <a:p>
            <a:pPr marL="457200" indent="-457200">
              <a:buFont typeface="Arial" pitchFamily="34" charset="0"/>
              <a:buChar char="•"/>
            </a:pPr>
            <a:r>
              <a:rPr lang="en-US" sz="1200"/>
              <a:t>These interventions are often inexpensive, although costs can vary. </a:t>
            </a:r>
            <a:endParaRPr lang="en-US" altLang="en-US">
              <a:solidFill>
                <a:srgbClr val="3B5978"/>
              </a:solidFill>
              <a:cs typeface="Arial" panose="020B0604020202020204" pitchFamily="34" charset="0"/>
            </a:endParaRPr>
          </a:p>
          <a:p>
            <a:endParaRPr lang="en-US" altLang="en-US">
              <a:solidFill>
                <a:srgbClr val="3B5978"/>
              </a:solidFill>
              <a:cs typeface="Arial" panose="020B0604020202020204" pitchFamily="34" charset="0"/>
            </a:endParaRPr>
          </a:p>
          <a:p>
            <a:r>
              <a:rPr lang="en-US" altLang="en-US">
                <a:solidFill>
                  <a:srgbClr val="3B5978"/>
                </a:solidFill>
                <a:cs typeface="Arial" panose="020B0604020202020204" pitchFamily="34" charset="0"/>
              </a:rPr>
              <a:t>As Bryan Cook shares within the IRIS module on evidence-based practice (</a:t>
            </a:r>
            <a:r>
              <a:rPr lang="en-US" altLang="en-US" i="1">
                <a:solidFill>
                  <a:srgbClr val="3B5978"/>
                </a:solidFill>
                <a:cs typeface="Arial" panose="020B0604020202020204" pitchFamily="34" charset="0"/>
              </a:rPr>
              <a:t>You can find the audio and full transcript at the bottom of this page in the Evidence-Based Practices (Part 1): Identifying and Selecting a Practice or Program module from the IRIS Center </a:t>
            </a:r>
            <a:r>
              <a:rPr lang="en-US" i="1">
                <a:hlinkClick r:id="rId3"/>
              </a:rPr>
              <a:t>https://iris.peabody.vanderbilt.edu/module/ebp_01/cresource/q1/p02/</a:t>
            </a:r>
            <a:r>
              <a:rPr lang="en-US" i="1"/>
              <a:t>. If possible, </a:t>
            </a:r>
            <a:r>
              <a:rPr lang="en-US" altLang="en-US" i="1">
                <a:solidFill>
                  <a:srgbClr val="3B5978"/>
                </a:solidFill>
                <a:cs typeface="Arial" panose="020B0604020202020204" pitchFamily="34" charset="0"/>
              </a:rPr>
              <a:t>play audio or simply share content</a:t>
            </a:r>
            <a:r>
              <a:rPr lang="en-US" altLang="en-US">
                <a:solidFill>
                  <a:srgbClr val="3B5978"/>
                </a:solidFill>
                <a:cs typeface="Arial" panose="020B0604020202020204" pitchFamily="34" charset="0"/>
              </a:rPr>
              <a:t>): “</a:t>
            </a:r>
            <a:r>
              <a:rPr lang="en-US">
                <a:latin typeface="+mn-lt"/>
              </a:rPr>
              <a:t>The benefits of evidence-based practices are many. I first want to give a disclaimer and say that they’re not a panacea. They’re not guaranteed to work for everyone, and they aren’t easy to implement with fidelity and implement over time. If they were easy, we’d be doing them already. That being said, I think it’s our professional duty as educators to use what is most likely to bring about improved student outcomes. And if you believe, as I do and most educators do, that multiple high-quality experimental research studies are the best way, the most reliable way, to determine whether something works then evidence-based practices just give you the best bet that a practice will work.</a:t>
            </a:r>
          </a:p>
          <a:p>
            <a:r>
              <a:rPr lang="en-US">
                <a:latin typeface="+mn-lt"/>
              </a:rPr>
              <a:t>“I have made the analogy to making a bet. Why would you make a 50/50 bet? Maybe it’ll work. Maybe it won’t work. Kind of like a flip of a coin, when an evidence-based practice represents about a 90/10 bet. You’ve got a 90% chance of the intervention or the practice or the program working and only a 10% chance of it not working. The primary benefit then is that it’s more likely to pay off in terms of improved student outcomes than using practices that aren’t evidence-based. But I think there are other benefits as well. There are benefits to the teacher in terms of feeling good about the instruction that you provide as a professional, and that you’re engaging with the research, and that you’re not wasting time just going from practice to practice more or less randomly hoping that something’s going to work, but you’re putting in the work up front to identify evidence-based practices, and that’s going to pay off in the long run in terms of saving time and being more efficient in your practice.</a:t>
            </a:r>
          </a:p>
          <a:p>
            <a:r>
              <a:rPr lang="en-US">
                <a:latin typeface="+mn-lt"/>
              </a:rPr>
              <a:t>“And I think this also impacts school culture. If we can start to get people identifying and implementing evidence-based practices and supporting each other and talking to each other about using evidence-based practices, that becomes the school culture. And so, as new teachers come in, they become enculturated into that norm of highly effective practices, which then really kind of changes the game about how schools and other educational settings work. So I think there’s lots of different benefits to implementing and using evidence-based practices.”</a:t>
            </a:r>
          </a:p>
          <a:p>
            <a:pPr eaLnBrk="1" hangingPunct="1"/>
            <a:endParaRPr lang="en-US" altLang="en-US">
              <a:solidFill>
                <a:srgbClr val="3B5978"/>
              </a:solidFill>
              <a:cs typeface="Arial" panose="020B0604020202020204" pitchFamily="34" charset="0"/>
            </a:endParaRPr>
          </a:p>
          <a:p>
            <a:pPr eaLnBrk="1" hangingPunct="1"/>
            <a:endParaRPr lang="en-US" altLang="en-US">
              <a:solidFill>
                <a:srgbClr val="3B5978"/>
              </a:solidFill>
              <a:cs typeface="Arial" panose="020B0604020202020204" pitchFamily="34" charset="0"/>
            </a:endParaRPr>
          </a:p>
          <a:p>
            <a:pPr eaLnBrk="1" hangingPunct="1"/>
            <a:r>
              <a:rPr lang="en-US" altLang="en-US">
                <a:solidFill>
                  <a:srgbClr val="3B5978"/>
                </a:solidFill>
                <a:cs typeface="Arial" panose="020B0604020202020204" pitchFamily="34" charset="0"/>
              </a:rPr>
              <a:t>Meet the needs of many students who are at risk</a:t>
            </a:r>
          </a:p>
          <a:p>
            <a:pPr eaLnBrk="1" hangingPunct="1"/>
            <a:r>
              <a:rPr lang="en-US" altLang="en-US">
                <a:solidFill>
                  <a:srgbClr val="3B5978"/>
                </a:solidFill>
                <a:cs typeface="Arial" panose="020B0604020202020204" pitchFamily="34" charset="0"/>
              </a:rPr>
              <a:t>Efficient use of time and resources</a:t>
            </a:r>
          </a:p>
          <a:p>
            <a:pPr eaLnBrk="1" hangingPunct="1"/>
            <a:r>
              <a:rPr lang="en-US" altLang="en-US">
                <a:solidFill>
                  <a:srgbClr val="3B5978"/>
                </a:solidFill>
                <a:cs typeface="Arial" panose="020B0604020202020204" pitchFamily="34" charset="0"/>
              </a:rPr>
              <a:t>Defined in policy and guidance (e.g., ESSA [Every Student Succeeds Act], RDA [Results Driven Accountability])</a:t>
            </a:r>
          </a:p>
          <a:p>
            <a:pPr eaLnBrk="1" hangingPunct="1"/>
            <a:endParaRPr lang="en-US" altLang="en-US" sz="800">
              <a:solidFill>
                <a:srgbClr val="3B5978"/>
              </a:solidFill>
              <a:cs typeface="Arial" panose="020B0604020202020204" pitchFamily="34" charset="0"/>
            </a:endParaRPr>
          </a:p>
          <a:p>
            <a:endParaRPr lang="en-US" altLang="en-US">
              <a:latin typeface="Arial" panose="020B0604020202020204" pitchFamily="34" charset="0"/>
              <a:ea typeface="ＭＳ Ｐゴシック" panose="020B0600070205080204" pitchFamily="34" charset="-128"/>
            </a:endParaRPr>
          </a:p>
        </p:txBody>
      </p:sp>
      <p:sp>
        <p:nvSpPr>
          <p:cNvPr id="74756" name="Slide Number Placeholder 3"/>
          <p:cNvSpPr>
            <a:spLocks noGrp="1"/>
          </p:cNvSpPr>
          <p:nvPr>
            <p:ph type="sldNum" sz="quarter" idx="5"/>
          </p:nvPr>
        </p:nvSpPr>
        <p:spPr>
          <a:xfrm>
            <a:off x="3425965" y="9036542"/>
            <a:ext cx="171171" cy="23178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58255" indent="-291636">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6546" indent="-233309">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3164" indent="-233309">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9782" indent="-233309">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D750E14-A41E-4D9C-B6C3-8D069012F085}" type="slidenum">
              <a:rPr lang="en-US" altLang="en-US">
                <a:solidFill>
                  <a:srgbClr val="000000"/>
                </a:solidFill>
                <a:cs typeface="Arial" panose="020B0604020202020204" pitchFamily="34" charset="0"/>
              </a:rPr>
              <a:pPr>
                <a:spcBef>
                  <a:spcPct val="0"/>
                </a:spcBef>
              </a:pPr>
              <a:t>21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155792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2738"/>
            <a:ext cx="5486400" cy="3086100"/>
          </a:xfrm>
        </p:spPr>
      </p:sp>
      <p:sp>
        <p:nvSpPr>
          <p:cNvPr id="3" name="Notes Placeholder 2"/>
          <p:cNvSpPr>
            <a:spLocks noGrp="1"/>
          </p:cNvSpPr>
          <p:nvPr>
            <p:ph type="body" idx="1"/>
          </p:nvPr>
        </p:nvSpPr>
        <p:spPr>
          <a:xfrm>
            <a:off x="685800" y="3669030"/>
            <a:ext cx="5486400" cy="4813788"/>
          </a:xfrm>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100" dirty="0"/>
              <a:t>One question you might have is “Can I still implement DBI if I don’t have a standardized, evidence-based program?” As you can see in the cartoon, the teacher is saying “I can tell you’re struggling with fractions, Tony, but there aren’t any EBPs for kids in your grade. Maybe check back in a few years?” In reality, we are not able to do this. We have students showing up at school every day, and we have some areas that have limited or no EBPs. Our recommendation is to use a standardized, evidence-based program when it is available and consider augmenting current offerings if there are content areas where you have insufficient resources.</a:t>
            </a:r>
          </a:p>
          <a:p>
            <a:pPr marL="0" indent="0">
              <a:buFont typeface="Wingdings" pitchFamily="2" charset="2"/>
              <a:buNone/>
            </a:pPr>
            <a:endParaRPr lang="en-US" sz="1100" dirty="0"/>
          </a:p>
          <a:p>
            <a:pPr marL="0" indent="0">
              <a:buFont typeface="Wingdings" pitchFamily="2" charset="2"/>
              <a:buNone/>
            </a:pPr>
            <a:r>
              <a:rPr lang="en-US" sz="1100" dirty="0"/>
              <a:t>As Bryan Cook says in the Evidence-Based Practices (Part 1): Identifying and Selecting a Practice or Program module from the IRIS Center: </a:t>
            </a:r>
          </a:p>
          <a:p>
            <a:r>
              <a:rPr lang="en-US" sz="1100" dirty="0"/>
              <a:t>The number of available practices that meet EBP criteria are limited, but . . .</a:t>
            </a:r>
          </a:p>
          <a:p>
            <a:r>
              <a:rPr lang="en-US" sz="1100" i="1" dirty="0"/>
              <a:t>“Every evidence-based practice at some point started off as a non-evidence-based practice that we didn’t have enough research out yet to tell whether it was evidenced based. And so just because something’s not evidenced based doesn’t necessarily mean that it’s ineffective.”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-Bryan Cook </a:t>
            </a:r>
            <a:r>
              <a:rPr lang="en-US" sz="1100" dirty="0">
                <a:hlinkClick r:id="rId3"/>
              </a:rPr>
              <a:t>https://iris.peabody.vanderbilt.edu/module/ebp_01/cresource/q1/p01/</a:t>
            </a:r>
            <a:endParaRPr lang="en-US" sz="1100" dirty="0">
              <a:solidFill>
                <a:srgbClr val="000000"/>
              </a:solidFill>
              <a:ea typeface="Times New Roman"/>
            </a:endParaRPr>
          </a:p>
          <a:p>
            <a:endParaRPr lang="en-US" dirty="0"/>
          </a:p>
          <a:p>
            <a:pPr marL="457200" indent="-457200">
              <a:buFont typeface="Wingdings" pitchFamily="2" charset="2"/>
              <a:buChar cha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a:p>
        </p:txBody>
      </p:sp>
    </p:spTree>
    <p:extLst>
      <p:ext uri="{BB962C8B-B14F-4D97-AF65-F5344CB8AC3E}">
        <p14:creationId xmlns:p14="http://schemas.microsoft.com/office/powerpoint/2010/main" val="1060086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1313"/>
            <a:ext cx="5486400" cy="3086100"/>
          </a:xfrm>
        </p:spPr>
      </p:sp>
      <p:sp>
        <p:nvSpPr>
          <p:cNvPr id="3" name="Notes Placeholder 2"/>
          <p:cNvSpPr>
            <a:spLocks noGrp="1"/>
          </p:cNvSpPr>
          <p:nvPr>
            <p:ph type="body" idx="1"/>
          </p:nvPr>
        </p:nvSpPr>
        <p:spPr>
          <a:xfrm>
            <a:off x="685800" y="3640895"/>
            <a:ext cx="5486400" cy="3600450"/>
          </a:xfrm>
        </p:spPr>
        <p:txBody>
          <a:bodyPr/>
          <a:lstStyle/>
          <a:p>
            <a:r>
              <a:rPr lang="en-US" altLang="en-US" sz="1100" dirty="0">
                <a:latin typeface="Arial" panose="020B0604020202020204" pitchFamily="34" charset="0"/>
                <a:ea typeface="ＭＳ Ｐゴシック" panose="020B0600070205080204" pitchFamily="34" charset="-128"/>
              </a:rPr>
              <a:t>Often, when we consider our intervention, we focus only on whether a study or two (or sometimes a colleague) has said it is effective or has an evidence base. </a:t>
            </a:r>
            <a:r>
              <a:rPr lang="en-US" altLang="en-US" sz="1100" b="0" dirty="0">
                <a:latin typeface="Arial" panose="020B0604020202020204" pitchFamily="34" charset="0"/>
                <a:ea typeface="ＭＳ Ｐゴシック" panose="020B0600070205080204" pitchFamily="34" charset="-128"/>
              </a:rPr>
              <a:t>In fact, as we think about our validated intervention, we want to consider a series of dimensions. </a:t>
            </a:r>
            <a:r>
              <a:rPr lang="en-US" sz="1100" i="0" dirty="0">
                <a:latin typeface="Arial"/>
                <a:cs typeface="Arial"/>
              </a:rPr>
              <a:t>On the slide, you see seven questions</a:t>
            </a:r>
            <a:r>
              <a:rPr lang="en-US" sz="1100" dirty="0">
                <a:latin typeface="Arial"/>
                <a:cs typeface="Arial"/>
              </a:rPr>
              <a:t>, which</a:t>
            </a:r>
            <a:r>
              <a:rPr lang="en-US" sz="1100" i="0" dirty="0">
                <a:latin typeface="Arial"/>
                <a:cs typeface="Arial"/>
              </a:rPr>
              <a:t> map to the seven dimensions of the Taxonomy of Intervention Intensity that were initially proposed in a 2017 article in </a:t>
            </a:r>
            <a:r>
              <a:rPr lang="en-US" sz="1100" i="1" dirty="0">
                <a:latin typeface="Arial"/>
                <a:cs typeface="Arial"/>
              </a:rPr>
              <a:t>TEACHING Exceptional Children</a:t>
            </a:r>
            <a:r>
              <a:rPr lang="en-US" sz="1100" i="0" dirty="0">
                <a:latin typeface="Arial"/>
                <a:cs typeface="Arial"/>
              </a:rPr>
              <a:t>, by Lynn and Doug Fuchs and Amelia Malone (2017). These dimensions are intended to help educators consider the strengths and weaknesses of their intervention and guide intensification. Our understanding about these dimensions and the application of the dimensions to behavior was expanded upon through the work of the National Center on Intensive Intervention (NCII) and </a:t>
            </a:r>
            <a:r>
              <a:rPr lang="en-US" sz="1100" dirty="0">
                <a:latin typeface="Arial"/>
                <a:cs typeface="Arial"/>
              </a:rPr>
              <a:t>its </a:t>
            </a:r>
            <a:r>
              <a:rPr lang="en-US" sz="1100" i="0" dirty="0">
                <a:latin typeface="Arial"/>
                <a:cs typeface="Arial"/>
              </a:rPr>
              <a:t>technical work group.</a:t>
            </a:r>
            <a:r>
              <a:rPr lang="en-US" sz="1100" dirty="0">
                <a:latin typeface="Arial"/>
                <a:cs typeface="Arial"/>
              </a:rPr>
              <a:t> </a:t>
            </a:r>
            <a:endParaRPr lang="en-US" sz="1100" i="0" dirty="0"/>
          </a:p>
          <a:p>
            <a:endParaRPr lang="en-US" sz="11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latin typeface="Arial"/>
                <a:cs typeface="Arial"/>
              </a:rPr>
              <a:t>Review the slide and demonstrate how these dimensions connect to the question in the DBI Overview One Pager. </a:t>
            </a:r>
            <a:r>
              <a:rPr lang="en-US" sz="1100" i="1" kern="1200" dirty="0">
                <a:solidFill>
                  <a:schemeClr val="tx1"/>
                </a:solidFill>
                <a:latin typeface="Calibri"/>
                <a:ea typeface="+mn-ea"/>
                <a:cs typeface="+mn-cs"/>
              </a:rPr>
              <a:t>Refer participants to the workbook for a larger version of these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kern="1200" dirty="0">
              <a:solidFill>
                <a:schemeClr val="tx1"/>
              </a:solidFill>
              <a:latin typeface="Calibri"/>
              <a:ea typeface="+mn-ea"/>
              <a:cs typeface="+mn-cs"/>
            </a:endParaRPr>
          </a:p>
          <a:p>
            <a:pPr>
              <a:defRPr/>
            </a:pPr>
            <a:r>
              <a:rPr lang="en-US" sz="1100" i="1" kern="1200" dirty="0">
                <a:solidFill>
                  <a:schemeClr val="tx1"/>
                </a:solidFill>
                <a:latin typeface="Calibri"/>
                <a:ea typeface="+mn-ea"/>
                <a:cs typeface="+mn-cs"/>
              </a:rPr>
              <a:t>Note: </a:t>
            </a:r>
            <a:r>
              <a:rPr lang="en-US" sz="1100" i="1" dirty="0"/>
              <a:t>(See additional content to learn more.) This</a:t>
            </a:r>
            <a:r>
              <a:rPr lang="en-US" sz="1100" i="1" kern="1200" dirty="0">
                <a:solidFill>
                  <a:schemeClr val="tx1"/>
                </a:solidFill>
                <a:latin typeface="Calibri"/>
                <a:ea typeface="+mn-ea"/>
                <a:cs typeface="+mn-cs"/>
              </a:rPr>
              <a:t> module provides a brief introduction to the content, but additional details about this topic are available in the </a:t>
            </a:r>
            <a:r>
              <a:rPr lang="en-US" sz="1200" b="0" i="1" kern="1200" dirty="0">
                <a:solidFill>
                  <a:schemeClr val="tx1"/>
                </a:solidFill>
                <a:effectLst/>
                <a:latin typeface="Calibri"/>
                <a:ea typeface="+mn-ea"/>
                <a:cs typeface="+mn-cs"/>
              </a:rPr>
              <a:t>Using the Taxonomy of Intervention Intensity to Select, Design, and Intensify Intervention and companion modules focused on reading, mathematics, and behavior. These modules are available at </a:t>
            </a:r>
            <a:r>
              <a:rPr lang="en-US" sz="1100" dirty="0">
                <a:hlinkClick r:id="rId3"/>
              </a:rPr>
              <a:t>https://intensiveintervention.org/taxonomy-intervention-intensity</a:t>
            </a:r>
            <a:r>
              <a:rPr lang="en-US" sz="1100" dirty="0"/>
              <a:t>.</a:t>
            </a:r>
            <a:r>
              <a:rPr lang="en-US" sz="1100" i="1" dirty="0"/>
              <a:t> </a:t>
            </a:r>
            <a:endParaRPr lang="en-US" sz="1050" i="1" dirty="0"/>
          </a:p>
          <a:p>
            <a:endParaRPr lang="en-US" sz="1100" i="1" dirty="0">
              <a:cs typeface="Arial"/>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23</a:t>
            </a:fld>
            <a:endParaRPr lang="en-US"/>
          </a:p>
        </p:txBody>
      </p:sp>
    </p:spTree>
    <p:extLst>
      <p:ext uri="{BB962C8B-B14F-4D97-AF65-F5344CB8AC3E}">
        <p14:creationId xmlns:p14="http://schemas.microsoft.com/office/powerpoint/2010/main" val="185381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xfrm>
            <a:off x="969963" y="4421188"/>
            <a:ext cx="5486400"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138" eaLnBrk="1" hangingPunct="1">
              <a:lnSpc>
                <a:spcPct val="80000"/>
              </a:lnSpc>
              <a:spcBef>
                <a:spcPct val="0"/>
              </a:spcBef>
            </a:pPr>
            <a:r>
              <a:rPr lang="en-US" altLang="en-US" b="0" dirty="0">
                <a:latin typeface="Arial" panose="020B0604020202020204" pitchFamily="34" charset="0"/>
                <a:ea typeface="ＭＳ Ｐゴシック" panose="020B0600070205080204" pitchFamily="34" charset="-128"/>
              </a:rPr>
              <a:t>The second consideration for the validated intervention program focuses on implementation fidelity. This graphic provides one example of a way to think about fidelity and includes the elements of  adherence, exposure, quality of delivery, program specificity, and student engagement.</a:t>
            </a:r>
          </a:p>
          <a:p>
            <a:pPr defTabSz="465138" eaLnBrk="1" hangingPunct="1">
              <a:lnSpc>
                <a:spcPct val="80000"/>
              </a:lnSpc>
              <a:spcBef>
                <a:spcPct val="0"/>
              </a:spcBef>
            </a:pPr>
            <a:endParaRPr lang="en-US" altLang="en-US" b="0" dirty="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b="0" dirty="0">
                <a:latin typeface="Arial" panose="020B0604020202020204" pitchFamily="34" charset="0"/>
                <a:ea typeface="ＭＳ Ｐゴシック" panose="020B0600070205080204" pitchFamily="34" charset="-128"/>
              </a:rPr>
              <a:t>Schools should have procedures in place to monitor the fidelity of their implementation of interventions. Although these procedures don’t have to be formal, it is important for schools to consider whether they’re implementing programs the way they are intended to be delivered. Amid all the responsibilities of educators, small checks can make a big difference in keeping services for students on track. </a:t>
            </a:r>
          </a:p>
          <a:p>
            <a:pPr defTabSz="465138" eaLnBrk="1" hangingPunct="1">
              <a:lnSpc>
                <a:spcPct val="80000"/>
              </a:lnSpc>
              <a:spcBef>
                <a:spcPct val="0"/>
              </a:spcBef>
            </a:pPr>
            <a:endParaRPr lang="en-US" altLang="en-US" b="0" dirty="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buFontTx/>
              <a:buAutoNum type="arabicPeriod"/>
            </a:pPr>
            <a:r>
              <a:rPr lang="en-US" altLang="en-US" b="0" dirty="0">
                <a:latin typeface="Arial" panose="020B0604020202020204" pitchFamily="34" charset="0"/>
                <a:ea typeface="ＭＳ Ｐゴシック" panose="020B0600070205080204" pitchFamily="34" charset="-128"/>
              </a:rPr>
              <a:t> When we discuss adherence, we are focused on how well we stick to the plan/curriculum/assessment or implementing the plan/curriculum/assessment as it was intended to be implemented based on research. For a secondary intervention, adherence may mean how well teachers implement all pieces of an intervention, in the way they were intended to be implemented. Adherence doesn’t necessarily mean that teachers should follow a script word for word, but adherence does mean that covering certain content with appropriate pacing and relevant language and techniques is important. </a:t>
            </a:r>
          </a:p>
          <a:p>
            <a:pPr defTabSz="465138" eaLnBrk="1" hangingPunct="1">
              <a:lnSpc>
                <a:spcPct val="80000"/>
              </a:lnSpc>
              <a:spcBef>
                <a:spcPct val="0"/>
              </a:spcBef>
            </a:pPr>
            <a:endParaRPr lang="en-US" altLang="en-US" b="0" dirty="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b="0" dirty="0">
                <a:latin typeface="Arial" panose="020B0604020202020204" pitchFamily="34" charset="0"/>
                <a:ea typeface="ＭＳ Ｐゴシック" panose="020B0600070205080204" pitchFamily="34" charset="-128"/>
              </a:rPr>
              <a:t>2. Duration and exposure refer to how often a student receives an intervention and how long an intervention lasts. When thinking about fidelity, we are considering whether the exposure and duration being used with a student match the recommendation by the author or publisher of the curriculum. In the case of  secondary interventions, developers and researchers typically specify the required exposure and duration that are needed for the intervention to be effective for most students. If the intervention developer calls for the intervention 3 days a week for 45 minutes each day, is the student receiving this dosage? </a:t>
            </a:r>
          </a:p>
          <a:p>
            <a:pPr defTabSz="465138" eaLnBrk="1" hangingPunct="1">
              <a:lnSpc>
                <a:spcPct val="80000"/>
              </a:lnSpc>
              <a:spcBef>
                <a:spcPct val="0"/>
              </a:spcBef>
            </a:pPr>
            <a:endParaRPr lang="en-US" altLang="en-US" b="0" dirty="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b="0" dirty="0">
                <a:latin typeface="Arial" panose="020B0604020202020204" pitchFamily="34" charset="0"/>
                <a:ea typeface="ＭＳ Ｐゴシック" panose="020B0600070205080204" pitchFamily="34" charset="-128"/>
              </a:rPr>
              <a:t>3. Not only is it important to adhere to the plan/curriculum/assessment, it is also important to look at the quality of delivery. Quality of delivery refers to how well the intervention, assessment, or instruction is delivered. For example, do you use good teaching practices? Quality instructional delivery also means that teachers are engaged in what they’re teaching and animated in their delivery, not simply reading from a script. Providing teachers with constructive feedback on their instructional delivery is one way to improve the quality of delivery for secondary interventions. </a:t>
            </a:r>
          </a:p>
          <a:p>
            <a:pPr defTabSz="465138" eaLnBrk="1" hangingPunct="1">
              <a:lnSpc>
                <a:spcPct val="80000"/>
              </a:lnSpc>
              <a:spcBef>
                <a:spcPct val="0"/>
              </a:spcBef>
            </a:pPr>
            <a:endParaRPr lang="en-US" altLang="en-US" b="0" dirty="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b="0" dirty="0">
                <a:latin typeface="Arial" panose="020B0604020202020204" pitchFamily="34" charset="0"/>
                <a:ea typeface="ＭＳ Ｐゴシック" panose="020B0600070205080204" pitchFamily="34" charset="-128"/>
              </a:rPr>
              <a:t>4. Another component is program specificity, or how well the intervention is defined and how different it is from other interventions. Having clearly defined interventions/assessments allows teachers to more easily adhere to the program as defined. Is the intervention a good match for the student’s needs?  Or does every low reader get the same intervention? </a:t>
            </a:r>
          </a:p>
          <a:p>
            <a:pPr defTabSz="465138" eaLnBrk="1" hangingPunct="1">
              <a:lnSpc>
                <a:spcPct val="80000"/>
              </a:lnSpc>
              <a:spcBef>
                <a:spcPct val="0"/>
              </a:spcBef>
            </a:pPr>
            <a:endParaRPr lang="en-US" altLang="en-US" b="0" dirty="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r>
              <a:rPr lang="en-US" altLang="en-US" b="0" dirty="0">
                <a:latin typeface="Arial" panose="020B0604020202020204" pitchFamily="34" charset="0"/>
                <a:ea typeface="ＭＳ Ｐゴシック" panose="020B0600070205080204" pitchFamily="34" charset="-128"/>
              </a:rPr>
              <a:t>5. Just as quality of delivery is critical, it also is important to focus on student engagement, or how engaged and involved the students are in the intervention or activity. Following a prescribed program alone is often not enough. Consider whether competing behaviors make it difficult for students to take part in the intervention as designed.  During the delivery of secondary interventions, teachers may need to use behavior management strategies to manage student behaviors, including providing choice, adding elements of competition, and offering frequent opportunities to respond.</a:t>
            </a:r>
            <a:r>
              <a:rPr lang="en-US" altLang="en-US" b="0" i="1" dirty="0">
                <a:latin typeface="Arial" panose="020B0604020202020204" pitchFamily="34" charset="0"/>
                <a:ea typeface="ＭＳ Ｐゴシック" panose="020B0600070205080204" pitchFamily="34" charset="-128"/>
              </a:rPr>
              <a:t> </a:t>
            </a:r>
            <a:endParaRPr lang="en-US" altLang="en-US" b="0" dirty="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z="800" b="0" dirty="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z="800" b="0" dirty="0">
              <a:latin typeface="Arial" panose="020B0604020202020204" pitchFamily="34" charset="0"/>
              <a:ea typeface="ＭＳ Ｐゴシック" panose="020B0600070205080204" pitchFamily="34" charset="-128"/>
            </a:endParaRPr>
          </a:p>
          <a:p>
            <a:r>
              <a:rPr lang="en-US" altLang="en-US" sz="800" b="0" i="1" dirty="0">
                <a:latin typeface="Arial" panose="020B0604020202020204" pitchFamily="34" charset="0"/>
                <a:ea typeface="ＭＳ Ｐゴシック" panose="020B0600070205080204" pitchFamily="34" charset="-128"/>
                <a:cs typeface="Arial" panose="020B0604020202020204" pitchFamily="34" charset="0"/>
              </a:rPr>
              <a:t>Note: Throughout discussions of fidelity it is important to ensure that teachers believe that they work in an open, nonthreatening environment that values their skills and expertise and where they can learn from their colleagues. With a system of open communication and productive feedback, fidelity checks of classroom techniques and the essential components of MTSS can be a useful and supportive way for teachers to collaborate and become a stronger teaching network. This may be a useful discussion point for some groups.</a:t>
            </a:r>
          </a:p>
          <a:p>
            <a:r>
              <a:rPr lang="en-US" altLang="en-US" sz="800" b="0"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sz="800" b="0" dirty="0">
                <a:latin typeface="Calibri" panose="020F0502020204030204" pitchFamily="34" charset="0"/>
                <a:ea typeface="ＭＳ Ｐゴシック" panose="020B0600070205080204" pitchFamily="34" charset="-128"/>
              </a:rPr>
              <a:t> </a:t>
            </a:r>
          </a:p>
          <a:p>
            <a:pPr defTabSz="465138" eaLnBrk="1" hangingPunct="1">
              <a:lnSpc>
                <a:spcPct val="80000"/>
              </a:lnSpc>
              <a:spcBef>
                <a:spcPct val="0"/>
              </a:spcBef>
            </a:pPr>
            <a:endParaRPr lang="en-US" altLang="en-US" sz="800" b="0" dirty="0">
              <a:latin typeface="Arial" panose="020B0604020202020204" pitchFamily="34" charset="0"/>
              <a:ea typeface="ＭＳ Ｐゴシック" panose="020B0600070205080204" pitchFamily="34" charset="-128"/>
            </a:endParaRPr>
          </a:p>
          <a:p>
            <a:pPr defTabSz="465138" eaLnBrk="1" hangingPunct="1">
              <a:lnSpc>
                <a:spcPct val="80000"/>
              </a:lnSpc>
              <a:spcBef>
                <a:spcPct val="0"/>
              </a:spcBef>
            </a:pPr>
            <a:endParaRPr lang="en-US" altLang="en-US" sz="800" b="0" dirty="0">
              <a:latin typeface="Arial" panose="020B0604020202020204" pitchFamily="34" charset="0"/>
              <a:ea typeface="ＭＳ Ｐゴシック" panose="020B0600070205080204" pitchFamily="34" charset="-128"/>
            </a:endParaRPr>
          </a:p>
          <a:p>
            <a:pPr defTabSz="465138">
              <a:lnSpc>
                <a:spcPct val="80000"/>
              </a:lnSpc>
            </a:pPr>
            <a:endParaRPr lang="en-US" altLang="en-US" sz="800" dirty="0">
              <a:latin typeface="Arial" panose="020B0604020202020204" pitchFamily="34" charset="0"/>
              <a:ea typeface="ＭＳ Ｐゴシック" panose="020B0600070205080204"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CFB474D-2134-4B6D-98A7-4B41E83AB4B7}" type="slidenum">
              <a:rPr kumimoji="0" lang="en-US" altLang="en-US" sz="1200" b="0" i="0" u="none" strike="noStrike" kern="1200" cap="none" spc="0" normalizeH="0" baseline="0" noProof="0">
                <a:ln>
                  <a:noFill/>
                </a:ln>
                <a:solidFill>
                  <a:srgbClr val="595959"/>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ctr" defTabSz="914400" rtl="0" eaLnBrk="1" fontAlgn="auto" latinLnBrk="0" hangingPunct="1">
                <a:lnSpc>
                  <a:spcPct val="100000"/>
                </a:lnSpc>
                <a:spcBef>
                  <a:spcPct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59595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6101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some interventions may provide a fidelity monitoring tool, if your intervention does not provide this resource, NCII has developed a quick log that can be used by individual teachers to monitor fidelity to the intervention. This log includes a place for teachers to mark whether the intervention was offered, if the student was present, the amount of time the intervention was provided, whether the student was engaged, and whether the intervention was implemented as planned. Note that many factors may impact the ability to deliver an intervention with fidelity: </a:t>
            </a:r>
          </a:p>
          <a:p>
            <a:pPr marL="171450" indent="-171450">
              <a:buFont typeface="Arial" panose="020B0604020202020204" pitchFamily="34" charset="0"/>
              <a:buChar char="•"/>
            </a:pPr>
            <a:r>
              <a:rPr lang="en-US" dirty="0"/>
              <a:t>You may have a fire drill, snow day, or other event that impacts the delivery of the session.</a:t>
            </a:r>
          </a:p>
          <a:p>
            <a:pPr marL="171450" indent="-171450">
              <a:buFont typeface="Arial" panose="020B0604020202020204" pitchFamily="34" charset="0"/>
              <a:buChar char="•"/>
            </a:pPr>
            <a:r>
              <a:rPr lang="en-US" dirty="0"/>
              <a:t>A behavioral issue from the student or a fellow student in the intervention may distract from instructional delivery time.</a:t>
            </a:r>
          </a:p>
          <a:p>
            <a:pPr marL="171450" indent="-171450">
              <a:buFont typeface="Arial" panose="020B0604020202020204" pitchFamily="34" charset="0"/>
              <a:buChar char="•"/>
            </a:pPr>
            <a:r>
              <a:rPr lang="en-US" dirty="0"/>
              <a:t>You may be absent, and the substitute may not have the same knowledge level.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Although many of these factors are outside of your control, it is important to document these factors so that you can use the information when making decisions about the student’s response to the intervention.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277283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In teams, reflect on the extent that </a:t>
            </a:r>
            <a:r>
              <a:rPr lang="en-US"/>
              <a:t>students in </a:t>
            </a:r>
            <a:r>
              <a:rPr lang="en-US" b="1"/>
              <a:t>your</a:t>
            </a:r>
            <a:r>
              <a:rPr lang="en-US"/>
              <a:t> school have access to validated interventions in reading, mathematics, and/or behavior delivered with fidelity,</a:t>
            </a:r>
            <a:r>
              <a:rPr lang="en-US" b="1"/>
              <a:t> </a:t>
            </a:r>
            <a:r>
              <a:rPr lang="en-US" b="0"/>
              <a:t>and review the handouts referenced on the previous three slides. </a:t>
            </a:r>
          </a:p>
          <a:p>
            <a:endParaRPr lang="en-US" i="1"/>
          </a:p>
          <a:p>
            <a:r>
              <a:rPr lang="en-US" i="1"/>
              <a:t>Estimated time: 5 minutes. As time permits, have groups share out reflections.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a:p>
        </p:txBody>
      </p:sp>
    </p:spTree>
    <p:extLst>
      <p:ext uri="{BB962C8B-B14F-4D97-AF65-F5344CB8AC3E}">
        <p14:creationId xmlns:p14="http://schemas.microsoft.com/office/powerpoint/2010/main" val="548722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step of the DBI process focuses on progress monitoring. This step involves the development of a progress monitoring plan that outlines the measure that will be used and the frequency of data collection, establishes the baseline of where the student is starting from, and establishes an ambitious goal. The goal of this step is to understand whether the intervention worked.</a:t>
            </a:r>
          </a:p>
          <a:p>
            <a:endParaRPr lang="en-US"/>
          </a:p>
          <a:p>
            <a:r>
              <a:rPr lang="en-US"/>
              <a:t>As noted on the DBI process handout, for progress monitoring, we want to consider the following questions: </a:t>
            </a:r>
          </a:p>
          <a:p>
            <a:pPr marL="171450" indent="-171450">
              <a:buFont typeface="Arial" panose="020B0604020202020204" pitchFamily="34" charset="0"/>
              <a:buChar char="•"/>
            </a:pPr>
            <a:r>
              <a:rPr lang="en-US"/>
              <a:t>Does the tool meet technical standards for progress monitoring and match the desired academic or behavioral outcome? </a:t>
            </a:r>
          </a:p>
          <a:p>
            <a:pPr marL="171450" indent="-171450">
              <a:buFont typeface="Arial" panose="020B0604020202020204" pitchFamily="34" charset="0"/>
              <a:buChar char="•"/>
            </a:pPr>
            <a:r>
              <a:rPr lang="en-US"/>
              <a:t>Were data collected regularly and with a consistent approach? </a:t>
            </a:r>
          </a:p>
          <a:p>
            <a:pPr marL="171450" indent="-171450">
              <a:buFont typeface="Arial" panose="020B0604020202020204" pitchFamily="34" charset="0"/>
              <a:buChar char="•"/>
            </a:pPr>
            <a:r>
              <a:rPr lang="en-US"/>
              <a:t>Were progress data graphed? </a:t>
            </a:r>
          </a:p>
          <a:p>
            <a:pPr marL="171450" indent="-171450">
              <a:buFont typeface="Arial" panose="020B0604020202020204" pitchFamily="34" charset="0"/>
              <a:buChar char="•"/>
            </a:pPr>
            <a:r>
              <a:rPr lang="en-US"/>
              <a:t>Was the goal set using a validated approach? </a:t>
            </a:r>
          </a:p>
          <a:p>
            <a:pPr marL="171450" indent="-171450">
              <a:buFont typeface="Arial" panose="020B0604020202020204" pitchFamily="34" charset="0"/>
              <a:buChar char="•"/>
            </a:pPr>
            <a:r>
              <a:rPr lang="en-US"/>
              <a:t>Was the intervention effective for most students? </a:t>
            </a:r>
          </a:p>
          <a:p>
            <a:r>
              <a:rPr lang="en-US"/>
              <a:t> </a:t>
            </a:r>
          </a:p>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27</a:t>
            </a:fld>
            <a:endParaRPr lang="en-US"/>
          </a:p>
        </p:txBody>
      </p:sp>
    </p:spTree>
    <p:extLst>
      <p:ext uri="{BB962C8B-B14F-4D97-AF65-F5344CB8AC3E}">
        <p14:creationId xmlns:p14="http://schemas.microsoft.com/office/powerpoint/2010/main" val="1528541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NCII has developed numerous resources to help educators select valid and reliable progress monitoring measures, graph progress monitoring data, and establish ambitious goals using validated goal-setting techniques. </a:t>
            </a:r>
          </a:p>
          <a:p>
            <a:endParaRPr lang="en-US" dirty="0"/>
          </a:p>
          <a:p>
            <a:pPr marL="0" indent="0">
              <a:buFont typeface="Arial" panose="020B0604020202020204" pitchFamily="34" charset="0"/>
              <a:buNone/>
            </a:pPr>
            <a:r>
              <a:rPr lang="en-US" dirty="0"/>
              <a:t>NCII has developed two tools charts focused on progress monitoring. One chart focuses on academics, and the other chart focuses on behavior. NCII also has two guides to support the setting of goals using validated goal-setting techniques.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218704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7912" cy="3463925"/>
          </a:xfrm>
        </p:spPr>
      </p:sp>
      <p:sp>
        <p:nvSpPr>
          <p:cNvPr id="3" name="Notes Placeholder 2"/>
          <p:cNvSpPr>
            <a:spLocks noGrp="1"/>
          </p:cNvSpPr>
          <p:nvPr>
            <p:ph type="body" idx="1"/>
          </p:nvPr>
        </p:nvSpPr>
        <p:spPr/>
        <p:txBody>
          <a:bodyPr/>
          <a:lstStyle/>
          <a:p>
            <a:r>
              <a:rPr lang="en-US" baseline="0" dirty="0"/>
              <a:t>Let's look at a progress monitoring graph. This graph includes </a:t>
            </a:r>
            <a:r>
              <a:rPr lang="en-US" baseline="0" dirty="0">
                <a:highlight>
                  <a:srgbClr val="FFFF00"/>
                </a:highlight>
              </a:rPr>
              <a:t>an orange star indicating </a:t>
            </a:r>
            <a:r>
              <a:rPr lang="en-US" baseline="0" dirty="0"/>
              <a:t>a baseline and a green star indicating the student’s goal. A line connecting the baseline to the goal illustrates the student’s goal. In looking at this graph, do you think the student is responding or not responding to the intervention? </a:t>
            </a:r>
          </a:p>
          <a:p>
            <a:endParaRPr lang="en-US" baseline="0" dirty="0"/>
          </a:p>
          <a:p>
            <a:r>
              <a:rPr lang="en-US" i="1" baseline="0" dirty="0"/>
              <a:t>Ask participants to respond as a large group or discuss with partners/tables. </a:t>
            </a:r>
          </a:p>
          <a:p>
            <a:endParaRPr lang="en-US" baseline="0" dirty="0"/>
          </a:p>
          <a:p>
            <a:r>
              <a:rPr lang="en-US" baseline="0" dirty="0"/>
              <a:t>Even without specific training on progress monitoring, we can see that it looks like the student is on track to outperform the goal. With deeper training in progress monitoring, we would be able to use some additional information to interpret the graph, including noting that the four data points are above the goal line. We can also see that the trend line of the data points (indicated by a dashed line) is steeper than the goal line. From this information, we can see the student is responding to the intervention. </a:t>
            </a:r>
          </a:p>
          <a:p>
            <a:endParaRPr lang="en-US" baseline="0" dirty="0"/>
          </a:p>
          <a:p>
            <a:r>
              <a:rPr lang="en-US" i="1" baseline="0" dirty="0"/>
              <a:t>Additional training on academic progress monitoring and resources related to goal setting are available on the NCII website, including the following: </a:t>
            </a:r>
          </a:p>
          <a:p>
            <a:pPr marL="171450" indent="-171450">
              <a:buFont typeface="Arial" panose="020B0604020202020204" pitchFamily="34" charset="0"/>
              <a:buChar char="•"/>
            </a:pPr>
            <a:r>
              <a:rPr lang="en-US" i="1" dirty="0">
                <a:hlinkClick r:id="rId3"/>
              </a:rPr>
              <a:t>https://intensiveintervention.org/resource/using-academic-progress-monitoring-individualized-instructional-planning-dbi-training</a:t>
            </a:r>
            <a:endParaRPr lang="en-US" i="1" dirty="0"/>
          </a:p>
          <a:p>
            <a:pPr marL="171450" indent="-171450">
              <a:buFont typeface="Arial" panose="020B0604020202020204" pitchFamily="34" charset="0"/>
              <a:buChar char="•"/>
            </a:pPr>
            <a:r>
              <a:rPr lang="en-US" i="1" dirty="0"/>
              <a:t>https://intensiveintervention.org/resource/high-quality-academic-IEP-goals</a:t>
            </a:r>
          </a:p>
          <a:p>
            <a:pPr marL="171450" indent="-171450">
              <a:buFont typeface="Arial" panose="020B0604020202020204" pitchFamily="34" charset="0"/>
              <a:buChar char="•"/>
            </a:pPr>
            <a:r>
              <a:rPr lang="en-US" i="1" dirty="0"/>
              <a:t>https://intensiveintervention.org/resource/using-academic-progress-monitoring-individualized-instructional-planning</a:t>
            </a:r>
          </a:p>
          <a:p>
            <a:pPr marL="171450" indent="-171450">
              <a:buFont typeface="Arial" panose="020B0604020202020204" pitchFamily="34" charset="0"/>
              <a:buChar char="•"/>
            </a:pPr>
            <a:r>
              <a:rPr lang="en-US" i="1" dirty="0"/>
              <a:t>https://intensiveintervention.org/resource/data-rich-information-poor-making-sense-progress-monitoring-data-guide-intervention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a:p>
        </p:txBody>
      </p:sp>
    </p:spTree>
    <p:extLst>
      <p:ext uri="{BB962C8B-B14F-4D97-AF65-F5344CB8AC3E}">
        <p14:creationId xmlns:p14="http://schemas.microsoft.com/office/powerpoint/2010/main" val="366040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In this session, we will introduce intensive intervention delivered through the data-based individualization (DBI) process. </a:t>
            </a:r>
            <a:endParaRPr lang="en-US" i="1"/>
          </a:p>
          <a:p>
            <a:endParaRPr lang="en-US" i="1"/>
          </a:p>
          <a:p>
            <a:pPr marL="0" indent="0">
              <a:buNone/>
            </a:pPr>
            <a:r>
              <a:rPr lang="en-US"/>
              <a:t>At the end of this session, participants will be able to do the following:</a:t>
            </a:r>
          </a:p>
          <a:p>
            <a:pPr marL="171450" indent="-171450">
              <a:buFont typeface="Arial" panose="020B0604020202020204" pitchFamily="34" charset="0"/>
              <a:buChar char="•"/>
            </a:pPr>
            <a:r>
              <a:rPr lang="en-US"/>
              <a:t>Explain the rationale for intensive intervention.</a:t>
            </a:r>
          </a:p>
          <a:p>
            <a:pPr marL="171450" indent="-171450">
              <a:buFont typeface="Arial" panose="020B0604020202020204" pitchFamily="34" charset="0"/>
              <a:buChar char="•"/>
            </a:pPr>
            <a:r>
              <a:rPr lang="en-US"/>
              <a:t>Describe the steps in the data-based individualization (DBI) process.</a:t>
            </a:r>
          </a:p>
          <a:p>
            <a:pPr marL="171450" indent="-171450">
              <a:buFont typeface="Arial" panose="020B0604020202020204" pitchFamily="34" charset="0"/>
              <a:buChar char="•"/>
            </a:pPr>
            <a:r>
              <a:rPr lang="en-US"/>
              <a:t>Apply lessons learned to improve implementation of DBI. </a:t>
            </a:r>
          </a:p>
          <a:p>
            <a:pPr marL="171450" indent="-171450">
              <a:buFont typeface="Arial" panose="020B0604020202020204" pitchFamily="34" charset="0"/>
              <a:buChar char="•"/>
            </a:pPr>
            <a:r>
              <a:rPr lang="en-US"/>
              <a:t>Access and use National Center on Intensive Intervention resources to support implementation of DBI. </a:t>
            </a:r>
          </a:p>
          <a:p>
            <a:endParaRPr lang="en-US" i="1"/>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a:p>
        </p:txBody>
      </p:sp>
    </p:spTree>
    <p:extLst>
      <p:ext uri="{BB962C8B-B14F-4D97-AF65-F5344CB8AC3E}">
        <p14:creationId xmlns:p14="http://schemas.microsoft.com/office/powerpoint/2010/main" val="45528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7912" cy="3463925"/>
          </a:xfrm>
        </p:spPr>
      </p:sp>
      <p:sp>
        <p:nvSpPr>
          <p:cNvPr id="3" name="Notes Placeholder 2"/>
          <p:cNvSpPr>
            <a:spLocks noGrp="1"/>
          </p:cNvSpPr>
          <p:nvPr>
            <p:ph type="body" idx="1"/>
          </p:nvPr>
        </p:nvSpPr>
        <p:spPr/>
        <p:txBody>
          <a:bodyPr/>
          <a:lstStyle/>
          <a:p>
            <a:r>
              <a:rPr lang="en-US" baseline="0"/>
              <a:t>What about this student? How is this student responding to the small-group standardized intervention delivered with fidelity? Is this sufficient progress? </a:t>
            </a:r>
          </a:p>
          <a:p>
            <a:endParaRPr lang="en-US" baseline="0"/>
          </a:p>
          <a:p>
            <a:r>
              <a:rPr lang="en-US" i="1" baseline="0"/>
              <a:t>Ask participants to respond as a large group or discuss with partners/tables. </a:t>
            </a:r>
          </a:p>
          <a:p>
            <a:endParaRPr lang="en-US" baseline="0"/>
          </a:p>
          <a:p>
            <a:endParaRPr lang="en-US" baseline="0"/>
          </a:p>
          <a:p>
            <a:r>
              <a:rPr lang="en-US" baseline="0"/>
              <a:t>In this case, the student is not making progress, as indicated by the flat or downward trend line (red dashed). The team confirms that the other students receiving the intervention are responding. The team must now review informal diagnostic data and identify intensification strategies that will help the student reach their goal. </a:t>
            </a:r>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a:p>
        </p:txBody>
      </p:sp>
    </p:spTree>
    <p:extLst>
      <p:ext uri="{BB962C8B-B14F-4D97-AF65-F5344CB8AC3E}">
        <p14:creationId xmlns:p14="http://schemas.microsoft.com/office/powerpoint/2010/main" val="2420345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illustrates behavior data. The graph illustrates student engagement, with a goal of 80%. What do you see in this graph? </a:t>
            </a:r>
          </a:p>
          <a:p>
            <a:endParaRPr lang="en-US"/>
          </a:p>
          <a:p>
            <a:r>
              <a:rPr lang="en-US" i="1" baseline="0"/>
              <a:t>Ask participants to respond as a large group or discuss with partners/tables. </a:t>
            </a:r>
          </a:p>
          <a:p>
            <a:endParaRPr lang="en-US"/>
          </a:p>
          <a:p>
            <a:r>
              <a:rPr lang="en-US"/>
              <a:t>As we see in this graph, although the student’s progress is improving, only one data point is above the goal line. </a:t>
            </a:r>
          </a:p>
          <a:p>
            <a:endParaRPr lang="en-US"/>
          </a:p>
          <a:p>
            <a:r>
              <a:rPr lang="en-US" i="1"/>
              <a:t>For additional information and training on behavioral progress monitoring, view the following links: </a:t>
            </a:r>
          </a:p>
          <a:p>
            <a:pPr marL="171450" indent="-171450">
              <a:buFont typeface="Arial" panose="020B0604020202020204" pitchFamily="34" charset="0"/>
              <a:buChar char="•"/>
            </a:pPr>
            <a:r>
              <a:rPr lang="en-US" i="1"/>
              <a:t>https://intensiveintervention.org/resource/monitoring-student-progress-behavioral-interventions-dbi-training-series-module-3</a:t>
            </a:r>
          </a:p>
          <a:p>
            <a:pPr marL="171450" indent="-171450">
              <a:buFont typeface="Arial" panose="020B0604020202020204" pitchFamily="34" charset="0"/>
              <a:buChar char="•"/>
            </a:pPr>
            <a:r>
              <a:rPr lang="en-US" i="1">
                <a:hlinkClick r:id="rId3"/>
              </a:rPr>
              <a:t>https://intensiveintervention.org/resource/webinar-strategies-setting-data-driven-behavioral-IEP-goals</a:t>
            </a:r>
            <a:endParaRPr lang="en-US" i="1"/>
          </a:p>
          <a:p>
            <a:pPr marL="171450" indent="-171450">
              <a:buFont typeface="Arial" panose="020B0604020202020204" pitchFamily="34" charset="0"/>
              <a:buChar char="•"/>
            </a:pPr>
            <a:r>
              <a:rPr lang="en-US" i="1"/>
              <a:t>https://intensiveintervention.org/resource/high-quality-behavior-IEP-goals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a:p>
        </p:txBody>
      </p:sp>
    </p:spTree>
    <p:extLst>
      <p:ext uri="{BB962C8B-B14F-4D97-AF65-F5344CB8AC3E}">
        <p14:creationId xmlns:p14="http://schemas.microsoft.com/office/powerpoint/2010/main" val="3179391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In teams, reflect on the </a:t>
            </a:r>
            <a:r>
              <a:rPr lang="en-US" dirty="0"/>
              <a:t>extent that your school supports a progress monitoring system that allows for frequent (e.g., weekly, biweekly) progress monitoring? </a:t>
            </a:r>
            <a:endParaRPr lang="en-US" i="1" dirty="0"/>
          </a:p>
          <a:p>
            <a:endParaRPr lang="en-US" i="1" dirty="0"/>
          </a:p>
          <a:p>
            <a:r>
              <a:rPr lang="en-US" i="1" dirty="0"/>
              <a:t>Estimated time: 5 minutes. As time permits, have groups share out reflections.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a:p>
        </p:txBody>
      </p:sp>
    </p:spTree>
    <p:extLst>
      <p:ext uri="{BB962C8B-B14F-4D97-AF65-F5344CB8AC3E}">
        <p14:creationId xmlns:p14="http://schemas.microsoft.com/office/powerpoint/2010/main" val="709489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students who are not responsive to the validated intervention program, the team uses diagnostic data to develop a hypothesis about why the student is not responding. Diagnostic data may also </a:t>
            </a:r>
            <a:r>
              <a:rPr lang="en-US" sz="1200" b="0" i="0" kern="1200">
                <a:solidFill>
                  <a:schemeClr val="tx1"/>
                </a:solidFill>
                <a:effectLst/>
                <a:latin typeface="Calibri"/>
                <a:ea typeface="+mn-ea"/>
                <a:cs typeface="+mn-cs"/>
              </a:rPr>
              <a:t>be used to understand a student’s specific skill deficits and strengths or to identify the environmental events that predict and maintain the student’s problem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Calibri"/>
                <a:ea typeface="+mn-ea"/>
                <a:cs typeface="+mn-cs"/>
              </a:rPr>
              <a:t>Diagnostic data may be collected through various formal and informal approaches, which may include standardized tools available through publishers; more informal approaches, such as error analysis of frequent progress monitoring data; or review of class assessments and work samples. In the behavior domain, diagnostic assessment occurs through functional behavioral assessment (FBA). In addition to this in-depth process, teachers also may use more informal measures and checklists to identify the function of the behavior. Other sources of diagnostic data may include feedback from parents, teachers, and others who work with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Calibri"/>
              <a:ea typeface="+mn-ea"/>
              <a:cs typeface="+mn-cs"/>
            </a:endParaRPr>
          </a:p>
          <a:p>
            <a:r>
              <a:rPr lang="en-US" sz="1200" b="0" i="0" kern="1200">
                <a:solidFill>
                  <a:schemeClr val="tx1"/>
                </a:solidFill>
                <a:effectLst/>
                <a:latin typeface="Calibri"/>
                <a:ea typeface="+mn-ea"/>
                <a:cs typeface="+mn-cs"/>
              </a:rPr>
              <a:t>Educators use diagnostic data to develop a hypothesis about the potential cause(s) of the student’s academic and/or behavioral difficulties. </a:t>
            </a:r>
            <a:r>
              <a:rPr lang="en-US"/>
              <a:t>As we remember from science class, a hypothesis is our best guess for why something may be occurring based on the evidence we have available. A hypothesis also needs to be something that we can test. Within the DBI process, </a:t>
            </a:r>
            <a:r>
              <a:rPr lang="en-US" sz="1200" b="0" i="0" kern="1200">
                <a:solidFill>
                  <a:schemeClr val="tx1"/>
                </a:solidFill>
                <a:effectLst/>
                <a:latin typeface="Calibri"/>
                <a:ea typeface="+mn-ea"/>
                <a:cs typeface="+mn-cs"/>
              </a:rPr>
              <a:t>the hypothesis drives the team’s decisions about how best to support the student and adapt the intervention. For example, a team might use the behavioral data collected to alter variables that predict or maintain the student’s problem behavior (i.e., change or eliminate events that trigger or follow problem behavior) and promote more adaptive and acceptable skills that allow the student to appropriately access desired outcomes.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1BCF944E-AC27-4BEA-9C0A-695BFCE7C965}" type="slidenum">
              <a:rPr lang="en-US" smtClean="0"/>
              <a:pPr/>
              <a:t>33</a:t>
            </a:fld>
            <a:endParaRPr lang="en-US"/>
          </a:p>
        </p:txBody>
      </p:sp>
    </p:spTree>
    <p:extLst>
      <p:ext uri="{BB962C8B-B14F-4D97-AF65-F5344CB8AC3E}">
        <p14:creationId xmlns:p14="http://schemas.microsoft.com/office/powerpoint/2010/main" val="316140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a:t>As teams consider why a student is not responding, it is important to consider the intersection between academics and behavior. We know that students who struggle often use escape or avoidance behaviors to delay or remove the task they are struggling with. The student then misses instruction and falls further behind. Looking comprehensively at academic, social, emotional, and behavioral and/or in relationship to trauma exposure can help the team generate a hypothesis that looks more comprehensively at the student’s needs.  </a:t>
            </a:r>
            <a:endParaRPr lang="en-US"/>
          </a:p>
        </p:txBody>
      </p:sp>
      <p:sp>
        <p:nvSpPr>
          <p:cNvPr id="4" name="Slide Number Placeholder 3"/>
          <p:cNvSpPr>
            <a:spLocks noGrp="1"/>
          </p:cNvSpPr>
          <p:nvPr>
            <p:ph type="sldNum" sz="quarter" idx="10"/>
          </p:nvPr>
        </p:nvSpPr>
        <p:spPr/>
        <p:txBody>
          <a:bodyPr/>
          <a:lstStyle/>
          <a:p>
            <a:fld id="{015CC356-F3FB-4EFF-8CC6-CE45B8A6F079}"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804000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0"/>
              <a:t>Let’s look at an example of what developing a hypothesis might look like in practice. </a:t>
            </a:r>
          </a:p>
          <a:p>
            <a:endParaRPr lang="en-US" i="1"/>
          </a:p>
          <a:p>
            <a:r>
              <a:rPr lang="en-US" i="1"/>
              <a:t>Review the slide. </a:t>
            </a:r>
          </a:p>
          <a:p>
            <a:endParaRPr lang="en-US" i="1"/>
          </a:p>
          <a:p>
            <a:r>
              <a:rPr lang="en-US" i="1"/>
              <a:t>When describing the hypothesis, click for animation. You will notice that the darker box is around dosage, because we are primarily focused on adding more opportunities to respond, but there are also call outs for alignment and comprehensiveness because we will focus our practice opportunities on the student’s skill gaps and use explicit instruction principles. </a:t>
            </a:r>
          </a:p>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35</a:t>
            </a:fld>
            <a:endParaRPr lang="en-US"/>
          </a:p>
        </p:txBody>
      </p:sp>
    </p:spTree>
    <p:extLst>
      <p:ext uri="{BB962C8B-B14F-4D97-AF65-F5344CB8AC3E}">
        <p14:creationId xmlns:p14="http://schemas.microsoft.com/office/powerpoint/2010/main" val="1467075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NCII has developed resources to support teams in developing a hypothesis. One area for teams to consider is the dimensions of the Taxonomy of Intervention Intensity. Teams may have noted that the intervention they selected did not provide enough behavioral supports or opportunities for practice and that they could be enhanced to support the student. Teams can also use the </a:t>
            </a:r>
            <a:r>
              <a:rPr lang="en-US" i="1" dirty="0"/>
              <a:t>Clarifying Questions to Create a Hypothesis to Guide Intervention Changes: Question Bank </a:t>
            </a:r>
            <a:r>
              <a:rPr lang="en-US" i="0" dirty="0"/>
              <a:t>to help them consider questions that may shape their hypothesis. </a:t>
            </a:r>
          </a:p>
          <a:p>
            <a:endParaRPr lang="en-US" i="1" dirty="0"/>
          </a:p>
          <a:p>
            <a:r>
              <a:rPr lang="en-US" i="1" dirty="0"/>
              <a:t>Provide tables or partners a couple of minutes to review the resource and discuss. Depending on time, have groups share out.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a:p>
        </p:txBody>
      </p:sp>
    </p:spTree>
    <p:extLst>
      <p:ext uri="{BB962C8B-B14F-4D97-AF65-F5344CB8AC3E}">
        <p14:creationId xmlns:p14="http://schemas.microsoft.com/office/powerpoint/2010/main" val="3910037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In teams, reflect on what da</a:t>
            </a:r>
            <a:r>
              <a:rPr lang="en-US"/>
              <a:t>ta you currently use to try to understand </a:t>
            </a:r>
            <a:r>
              <a:rPr lang="en-US" i="1"/>
              <a:t>why</a:t>
            </a:r>
            <a:r>
              <a:rPr lang="en-US"/>
              <a:t> students are not responding to an intervention. Turn to the clarifying questions handout in your workbook, and reflect on the questions. Are there questions you have not previously considered? Are there questions you would add to the handout?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1"/>
              <a:t>Estimated time: 5 minutes. As time permits, have groups share out reflections.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a:p>
        </p:txBody>
      </p:sp>
    </p:spTree>
    <p:extLst>
      <p:ext uri="{BB962C8B-B14F-4D97-AF65-F5344CB8AC3E}">
        <p14:creationId xmlns:p14="http://schemas.microsoft.com/office/powerpoint/2010/main" val="2638745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hypothesis is developed by the team, the team brainstorms possible adaptations that address the hypothesis. </a:t>
            </a:r>
          </a:p>
          <a:p>
            <a:endParaRPr lang="en-US"/>
          </a:p>
          <a:p>
            <a:r>
              <a:rPr lang="en-US"/>
              <a:t>As noted on your Breaking Down the DBI Process handout, we want to consider the following questions: </a:t>
            </a:r>
          </a:p>
          <a:p>
            <a:pPr marL="171450" indent="-171450">
              <a:buFont typeface="Arial" panose="020B0604020202020204" pitchFamily="34" charset="0"/>
              <a:buChar char="•"/>
            </a:pPr>
            <a:r>
              <a:rPr lang="en-US"/>
              <a:t>Does the adaptation address the hypothesis?</a:t>
            </a:r>
          </a:p>
          <a:p>
            <a:pPr marL="171450" indent="-171450">
              <a:buFont typeface="Arial" panose="020B0604020202020204" pitchFamily="34" charset="0"/>
              <a:buChar char="•"/>
            </a:pPr>
            <a:r>
              <a:rPr lang="en-US"/>
              <a:t>Does the plan address both academic and behavioral concerns when needed?  </a:t>
            </a:r>
          </a:p>
          <a:p>
            <a:pPr marL="171450" indent="-171450">
              <a:buFont typeface="Arial" panose="020B0604020202020204" pitchFamily="34" charset="0"/>
              <a:buChar char="•"/>
            </a:pPr>
            <a:r>
              <a:rPr lang="en-US"/>
              <a:t>Are procedures in place for implementing and monitoring the adapted intervention? </a:t>
            </a:r>
          </a:p>
          <a:p>
            <a:pPr marL="171450" indent="-171450">
              <a:buFont typeface="Arial" panose="020B0604020202020204" pitchFamily="34" charset="0"/>
              <a:buChar char="•"/>
            </a:pPr>
            <a:r>
              <a:rPr lang="en-US"/>
              <a:t>Are only a few adaptations made at one time? </a:t>
            </a:r>
          </a:p>
        </p:txBody>
      </p:sp>
      <p:sp>
        <p:nvSpPr>
          <p:cNvPr id="4" name="Slide Number Placeholder 3"/>
          <p:cNvSpPr>
            <a:spLocks noGrp="1"/>
          </p:cNvSpPr>
          <p:nvPr>
            <p:ph type="sldNum" sz="quarter" idx="10"/>
          </p:nvPr>
        </p:nvSpPr>
        <p:spPr/>
        <p:txBody>
          <a:bodyPr/>
          <a:lstStyle/>
          <a:p>
            <a:fld id="{1BCF944E-AC27-4BEA-9C0A-695BFCE7C965}" type="slidenum">
              <a:rPr lang="en-US" smtClean="0"/>
              <a:pPr/>
              <a:t>38</a:t>
            </a:fld>
            <a:endParaRPr lang="en-US"/>
          </a:p>
        </p:txBody>
      </p:sp>
    </p:spTree>
    <p:extLst>
      <p:ext uri="{BB962C8B-B14F-4D97-AF65-F5344CB8AC3E}">
        <p14:creationId xmlns:p14="http://schemas.microsoft.com/office/powerpoint/2010/main" val="46345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a:t>As we consider adapting the intervention, consider the following: </a:t>
            </a:r>
          </a:p>
          <a:p>
            <a:pPr marL="0" indent="0">
              <a:buFont typeface="Wingdings" panose="05000000000000000000" pitchFamily="2" charset="2"/>
              <a:buNone/>
            </a:pPr>
            <a:endParaRPr lang="en-US" sz="1200"/>
          </a:p>
          <a:p>
            <a:pPr marL="0" indent="0">
              <a:buFont typeface="Wingdings" panose="05000000000000000000" pitchFamily="2" charset="2"/>
              <a:buNone/>
            </a:pPr>
            <a:r>
              <a:rPr lang="en-US" sz="1200" i="1"/>
              <a:t>Review the slide. </a:t>
            </a:r>
          </a:p>
          <a:p>
            <a:pPr marL="0" indent="0">
              <a:buFont typeface="Wingdings" panose="05000000000000000000" pitchFamily="2" charset="2"/>
              <a:buNone/>
            </a:pPr>
            <a:endParaRPr lang="en-US" sz="1200" i="1"/>
          </a:p>
          <a:p>
            <a:pPr marL="0" indent="0">
              <a:buFont typeface="Wingdings" panose="05000000000000000000" pitchFamily="2" charset="2"/>
              <a:buNone/>
            </a:pPr>
            <a:r>
              <a:rPr lang="en-US" sz="1200" i="0"/>
              <a:t>Some additional intensification strategies may include adapting the following: </a:t>
            </a:r>
          </a:p>
          <a:p>
            <a:pPr marL="342900" indent="-342900">
              <a:buFont typeface="Wingdings" panose="05000000000000000000" pitchFamily="2" charset="2"/>
              <a:buChar char="ü"/>
            </a:pPr>
            <a:r>
              <a:rPr lang="en-US" sz="1200"/>
              <a:t>Instruction based on learner characteristics (e.g., addressing working memory or attention problems) </a:t>
            </a:r>
          </a:p>
          <a:p>
            <a:pPr marL="342900" indent="-342900">
              <a:buFont typeface="Wingdings" panose="05000000000000000000" pitchFamily="2" charset="2"/>
              <a:buChar char="ü"/>
            </a:pPr>
            <a:r>
              <a:rPr lang="en-US" sz="1200"/>
              <a:t>Skill level of interventionist</a:t>
            </a:r>
          </a:p>
          <a:p>
            <a:pPr marL="342900" indent="-342900">
              <a:buFont typeface="Wingdings" panose="05000000000000000000" pitchFamily="2" charset="2"/>
              <a:buChar char="ü"/>
            </a:pPr>
            <a:r>
              <a:rPr lang="en-US" sz="1200"/>
              <a:t>Content delivery</a:t>
            </a:r>
          </a:p>
          <a:p>
            <a:pPr marL="342900" indent="-342900">
              <a:buFont typeface="Wingdings" panose="05000000000000000000" pitchFamily="2" charset="2"/>
              <a:buChar char="ü"/>
            </a:pPr>
            <a:r>
              <a:rPr lang="en-US" sz="1200"/>
              <a:t>How students respond</a:t>
            </a:r>
          </a:p>
          <a:p>
            <a:pPr marL="342900" indent="-342900">
              <a:buFont typeface="Wingdings" panose="05000000000000000000" pitchFamily="2" charset="2"/>
              <a:buChar char="ü"/>
            </a:pPr>
            <a:r>
              <a:rPr lang="en-US" sz="1200"/>
              <a:t>Amount of adult feedback and error correction students receive</a:t>
            </a:r>
          </a:p>
          <a:p>
            <a:pPr marL="342900" indent="-342900">
              <a:buFont typeface="Wingdings" panose="05000000000000000000" pitchFamily="2" charset="2"/>
              <a:buChar char="ü"/>
            </a:pPr>
            <a:r>
              <a:rPr lang="en-US" sz="1200"/>
              <a:t>Frequency and specificity of checks for retention</a:t>
            </a:r>
          </a:p>
          <a:p>
            <a:pPr marL="342900" indent="-342900">
              <a:buFont typeface="Wingdings" panose="05000000000000000000" pitchFamily="2" charset="2"/>
              <a:buChar char="ü"/>
            </a:pPr>
            <a:r>
              <a:rPr lang="en-US" sz="1200"/>
              <a:t>Materials, curriculum, or whole intervention (could be a complete change in program) </a:t>
            </a:r>
          </a:p>
          <a:p>
            <a:pPr marL="342900" indent="-342900">
              <a:buFont typeface="Wingdings" panose="05000000000000000000" pitchFamily="2" charset="2"/>
              <a:buChar char="ü"/>
            </a:pPr>
            <a:endParaRPr lang="en-US" sz="1200"/>
          </a:p>
          <a:p>
            <a:pPr marL="342900" indent="-342900">
              <a:buFont typeface="Wingdings" panose="05000000000000000000" pitchFamily="2" charset="2"/>
              <a:buChar char="ü"/>
            </a:pPr>
            <a:endParaRPr lang="en-US" sz="1200"/>
          </a:p>
          <a:p>
            <a:pPr marL="0" indent="0">
              <a:buFont typeface="Wingdings" panose="05000000000000000000" pitchFamily="2" charset="2"/>
              <a:buNone/>
            </a:pPr>
            <a:r>
              <a:rPr lang="en-US" sz="1200"/>
              <a:t>The Intervention Intensification Strategy Checklist provides some suggested intensifications that teams might consider as they determine how to address the hypothesis. This resource is included in your workbook for reference. </a:t>
            </a:r>
          </a:p>
          <a:p>
            <a:endParaRPr lang="en-US" i="1"/>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a:p>
        </p:txBody>
      </p:sp>
    </p:spTree>
    <p:extLst>
      <p:ext uri="{BB962C8B-B14F-4D97-AF65-F5344CB8AC3E}">
        <p14:creationId xmlns:p14="http://schemas.microsoft.com/office/powerpoint/2010/main" val="3351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Estimated delivery time: 20 minutes</a:t>
            </a:r>
          </a:p>
          <a:p>
            <a:endParaRPr lang="en-US" i="1"/>
          </a:p>
          <a:p>
            <a:r>
              <a:rPr lang="en-US" i="1"/>
              <a:t>Learning outcome: Explain the rationale for intensive intervention.</a:t>
            </a:r>
          </a:p>
          <a:p>
            <a:endParaRPr lang="en-US" i="1"/>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2372638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Teams should document the adaptations within an individual intervention plan because, when implementing the adapted plan, it is still important for teams to consider fidelity and implement the plan as intended. NCII provides an intervention plan template to </a:t>
            </a:r>
            <a:r>
              <a:rPr lang="en-US" sz="1200" b="0" i="0" kern="1200">
                <a:solidFill>
                  <a:schemeClr val="tx1"/>
                </a:solidFill>
                <a:effectLst/>
                <a:latin typeface="Calibri"/>
                <a:ea typeface="+mn-ea"/>
                <a:cs typeface="+mn-cs"/>
              </a:rPr>
              <a:t>assist with the planning and documentation of dimensions of an intervention for small groups or an individual student within the DBI process. You can see an example of this plan in the workbook, and it is also available in a Word format on the NCII website. </a:t>
            </a: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40</a:t>
            </a:fld>
            <a:endParaRPr lang="en-US"/>
          </a:p>
        </p:txBody>
      </p:sp>
    </p:spTree>
    <p:extLst>
      <p:ext uri="{BB962C8B-B14F-4D97-AF65-F5344CB8AC3E}">
        <p14:creationId xmlns:p14="http://schemas.microsoft.com/office/powerpoint/2010/main" val="1441958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 teams, reflect on what da</a:t>
            </a:r>
            <a:r>
              <a:rPr lang="en-US" dirty="0"/>
              <a:t>ta you currently use to try to understand </a:t>
            </a:r>
            <a:r>
              <a:rPr lang="en-US" i="1" dirty="0"/>
              <a:t>why</a:t>
            </a:r>
            <a:r>
              <a:rPr lang="en-US" dirty="0"/>
              <a:t> students are not responding to an intervention. Turn to the clarifying questions handout in your workbook and reflect on the questions. Are there questions you have not previously considered? Are there questions you would add to the handout?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Estimated time: 5 minutes. As time permits, have groups share out reflections.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a:p>
        </p:txBody>
      </p:sp>
    </p:spTree>
    <p:extLst>
      <p:ext uri="{BB962C8B-B14F-4D97-AF65-F5344CB8AC3E}">
        <p14:creationId xmlns:p14="http://schemas.microsoft.com/office/powerpoint/2010/main" val="2638745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cs typeface="Arial"/>
              </a:rPr>
              <a:t>While implementing the intervention adaptations, the teacher continues to collect progress monitoring data at regular intervals to determine responsiveness. Students whose data indicate responsiveness continue with the adapted intervention. For students, whose data indicate nonresponse, the team returns to reviewing diagnostic data—the teacher will analyze additional data and consider additional adaptations.</a:t>
            </a:r>
            <a:r>
              <a:rPr lang="en-US" sz="1200" dirty="0">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cs typeface="Arial"/>
            </a:endParaRPr>
          </a:p>
          <a:p>
            <a:r>
              <a:rPr lang="en-US" dirty="0"/>
              <a:t>When thinking about considerations for collecting progress monitoring data at this step, teachers should consider the following questions:</a:t>
            </a:r>
          </a:p>
          <a:p>
            <a:pPr marL="171450" indent="-171450">
              <a:buFont typeface="Arial" panose="020B0604020202020204" pitchFamily="34" charset="0"/>
              <a:buChar char="•"/>
            </a:pPr>
            <a:r>
              <a:rPr lang="en-US" dirty="0"/>
              <a:t>Are data collected according to the plan?</a:t>
            </a:r>
          </a:p>
          <a:p>
            <a:pPr marL="171450" indent="-171450">
              <a:buFont typeface="Arial" panose="020B0604020202020204" pitchFamily="34" charset="0"/>
              <a:buChar char="•"/>
            </a:pPr>
            <a:r>
              <a:rPr lang="en-US" dirty="0"/>
              <a:t>Does the graph indicate when adaptations were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42</a:t>
            </a:fld>
            <a:endParaRPr lang="en-US"/>
          </a:p>
        </p:txBody>
      </p:sp>
    </p:spTree>
    <p:extLst>
      <p:ext uri="{BB962C8B-B14F-4D97-AF65-F5344CB8AC3E}">
        <p14:creationId xmlns:p14="http://schemas.microsoft.com/office/powerpoint/2010/main" val="1087381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7912" cy="3463925"/>
          </a:xfrm>
        </p:spPr>
      </p:sp>
      <p:sp>
        <p:nvSpPr>
          <p:cNvPr id="3" name="Notes Placeholder 2"/>
          <p:cNvSpPr>
            <a:spLocks noGrp="1"/>
          </p:cNvSpPr>
          <p:nvPr>
            <p:ph type="body" idx="1"/>
          </p:nvPr>
        </p:nvSpPr>
        <p:spPr/>
        <p:txBody>
          <a:bodyPr/>
          <a:lstStyle/>
          <a:p>
            <a:r>
              <a:rPr lang="en-US"/>
              <a:t>Because the teacher made a change to the original</a:t>
            </a:r>
            <a:r>
              <a:rPr lang="en-US" baseline="0"/>
              <a:t> intervention, the teacher draws a phase line illustrating when the teacher started implementing the adapted intervention. This allows the teacher to assess the impact of the intervention with the new adaptation in comparison to goal line and the intervention without the adaptation. Let’s consider this example: Is the student responding to the intervention with greater dosage? Is this sufficient progress? </a:t>
            </a:r>
          </a:p>
          <a:p>
            <a:endParaRPr lang="en-US" baseline="0"/>
          </a:p>
          <a:p>
            <a:r>
              <a:rPr lang="en-US" i="1" baseline="0"/>
              <a:t>Ask participants to respond as a large group or discuss with partners/tables. </a:t>
            </a:r>
          </a:p>
          <a:p>
            <a:endParaRPr lang="en-US" baseline="0"/>
          </a:p>
          <a:p>
            <a:r>
              <a:rPr lang="en-US" baseline="0"/>
              <a:t>In this case, the student is making progress, as indicated by the upward trend line (red dashed line). However, the progress in not sufficient to help the student reach the goal of 90 words read correctly. The team must reconvene to review additional diagnostic data and identify intensification strategies that will help the student reach the goal. </a:t>
            </a:r>
            <a:endParaRPr lang="en-US"/>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a:p>
        </p:txBody>
      </p:sp>
    </p:spTree>
    <p:extLst>
      <p:ext uri="{BB962C8B-B14F-4D97-AF65-F5344CB8AC3E}">
        <p14:creationId xmlns:p14="http://schemas.microsoft.com/office/powerpoint/2010/main" val="1807416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case, the teacher collected baseline data for the student receiving Check-In/Check-Out to reduce disruptive behavior (DBR-DB) and increasing academic engagement (DBR-AE) using direct behavior rating (DBR). After noticing that Check-In/Check-Out (CICO) was not improving student engagement or minimizing disruptive behaviors, the team made an adaptation introducing a modified behavior chart to support the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With the introduction of the modified behavior chart, the student's disruptive behavior decreased and academic engagement increased, but the student still displayed some disruptive behavior. Next, the team decided to make an additional adaptation. At that time, the teacher conducted a functional behavior assessment (FBA) and created a behavior action plan. The behavior action plan supported the modified behavior chart.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 do you notice after the second adaptation?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i="1"/>
              <a:t>Review the data with participants.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44</a:t>
            </a:fld>
            <a:endParaRPr lang="en-US"/>
          </a:p>
        </p:txBody>
      </p:sp>
    </p:spTree>
    <p:extLst>
      <p:ext uri="{BB962C8B-B14F-4D97-AF65-F5344CB8AC3E}">
        <p14:creationId xmlns:p14="http://schemas.microsoft.com/office/powerpoint/2010/main" val="1731822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9888"/>
            <a:ext cx="5486400" cy="3086100"/>
          </a:xfrm>
        </p:spPr>
      </p:sp>
      <p:sp>
        <p:nvSpPr>
          <p:cNvPr id="3" name="Notes Placeholder 2"/>
          <p:cNvSpPr>
            <a:spLocks noGrp="1"/>
          </p:cNvSpPr>
          <p:nvPr>
            <p:ph type="body" idx="1"/>
          </p:nvPr>
        </p:nvSpPr>
        <p:spPr>
          <a:xfrm>
            <a:off x="685800" y="3654962"/>
            <a:ext cx="5486400" cy="3600450"/>
          </a:xfrm>
        </p:spPr>
        <p:txBody>
          <a:bodyPr/>
          <a:lstStyle/>
          <a:p>
            <a:r>
              <a:rPr lang="en-US" sz="1100"/>
              <a:t>(</a:t>
            </a:r>
            <a:r>
              <a:rPr lang="en-US" sz="1100" i="1"/>
              <a:t>Click for animation</a:t>
            </a:r>
            <a:r>
              <a:rPr lang="en-US" sz="1100"/>
              <a:t>) </a:t>
            </a:r>
            <a:r>
              <a:rPr lang="en-US" sz="1100" i="1"/>
              <a:t>Review the slide.</a:t>
            </a:r>
          </a:p>
          <a:p>
            <a:endParaRPr lang="en-US" sz="1100" i="1"/>
          </a:p>
        </p:txBody>
      </p:sp>
      <p:sp>
        <p:nvSpPr>
          <p:cNvPr id="4" name="Slide Number Placeholder 3"/>
          <p:cNvSpPr>
            <a:spLocks noGrp="1"/>
          </p:cNvSpPr>
          <p:nvPr>
            <p:ph type="sldNum" sz="quarter" idx="10"/>
          </p:nvPr>
        </p:nvSpPr>
        <p:spPr/>
        <p:txBody>
          <a:bodyPr/>
          <a:lstStyle/>
          <a:p>
            <a:fld id="{1BCF944E-AC27-4BEA-9C0A-695BFCE7C965}" type="slidenum">
              <a:rPr lang="en-US" smtClean="0"/>
              <a:pPr/>
              <a:t>45</a:t>
            </a:fld>
            <a:endParaRPr lang="en-US"/>
          </a:p>
        </p:txBody>
      </p:sp>
    </p:spTree>
    <p:extLst>
      <p:ext uri="{BB962C8B-B14F-4D97-AF65-F5344CB8AC3E}">
        <p14:creationId xmlns:p14="http://schemas.microsoft.com/office/powerpoint/2010/main" val="2596164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Estimated time: 5 minutes </a:t>
            </a:r>
          </a:p>
          <a:p>
            <a:r>
              <a:rPr lang="en-US" i="0"/>
              <a:t>Now let’s revisit our KWL chart. At the beginning of the session, we completed the “Know” column,</a:t>
            </a:r>
            <a:r>
              <a:rPr lang="en-US" sz="1200"/>
              <a:t> what you know from reviewing the resource. Now, we will shift our focus to the “What” column. Review any questions you had noted earlier. Have you answered them? What additional questions do you have? Share your thoughts with a partner. </a:t>
            </a:r>
            <a:endParaRPr lang="en-US" i="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46</a:t>
            </a:fld>
            <a:endParaRPr lang="en-US"/>
          </a:p>
        </p:txBody>
      </p:sp>
    </p:spTree>
    <p:extLst>
      <p:ext uri="{BB962C8B-B14F-4D97-AF65-F5344CB8AC3E}">
        <p14:creationId xmlns:p14="http://schemas.microsoft.com/office/powerpoint/2010/main" val="2636912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Estimated time frame: 60 minutes</a:t>
            </a:r>
          </a:p>
          <a:p>
            <a:endParaRPr lang="en-US" i="1"/>
          </a:p>
          <a:p>
            <a:r>
              <a:rPr lang="en-US" i="1"/>
              <a:t>Learning outcomes: (1) Apply lessons learned to improve implementation of DBI. (2) Access and use National Center on Intensive Intervention resources to support implementation of DBI. </a:t>
            </a:r>
          </a:p>
          <a:p>
            <a:r>
              <a:rPr lang="en-US" i="1"/>
              <a:t> </a:t>
            </a:r>
          </a:p>
          <a:p>
            <a:r>
              <a:rPr lang="en-US" i="0"/>
              <a:t>We just spent time learning about intensive intervention and DBI, and you started to reflect on your current practices and some areas you might want to improve in the future. In this next section, we will share some lessons learned from implementation of DBI and considerations to support effective implementation. </a:t>
            </a:r>
          </a:p>
          <a:p>
            <a:endParaRPr lang="en-US" i="1"/>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47</a:t>
            </a:fld>
            <a:endParaRPr lang="en-US"/>
          </a:p>
        </p:txBody>
      </p:sp>
    </p:spTree>
    <p:extLst>
      <p:ext uri="{BB962C8B-B14F-4D97-AF65-F5344CB8AC3E}">
        <p14:creationId xmlns:p14="http://schemas.microsoft.com/office/powerpoint/2010/main" val="3671203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Understanding the DBI process is important, but what does it take to implement DBI? These considerations were developed by NCII, school staff, and coaches to highlight some of the key areas that schools need to consider and ensure are in place when implementing DBI. The handout, available in your workbook, illustrates five key areas (staff commitment, student plans, student intervention planning meetings, progress monitoring data for intensive intervention and involvement of students with disabilities). The document illustrates what implementers believe must be in place for each of those areas as well as areas where there was some flexibility. </a:t>
            </a:r>
          </a:p>
          <a:p>
            <a:pPr marL="171450" indent="-171450">
              <a:buFont typeface="Arial" panose="020B0604020202020204" pitchFamily="34" charset="0"/>
              <a:buChar char="•"/>
            </a:pP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48</a:t>
            </a:fld>
            <a:endParaRPr lang="en-US"/>
          </a:p>
        </p:txBody>
      </p:sp>
    </p:spTree>
    <p:extLst>
      <p:ext uri="{BB962C8B-B14F-4D97-AF65-F5344CB8AC3E}">
        <p14:creationId xmlns:p14="http://schemas.microsoft.com/office/powerpoint/2010/main" val="3863322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school and district staff who worked with NCII from 2011–16 identified five general lessons learned from implementing intensive intervention. Turn to this document in your handouts, and review the lessons that sites shared. How do these lessons learned connect to the considerations for DBI implementation shared on the previous slide? How do these lessons learned connect to previous implementation experiences you have had? </a:t>
            </a:r>
          </a:p>
          <a:p>
            <a:endParaRPr lang="en-US"/>
          </a:p>
          <a:p>
            <a:r>
              <a:rPr lang="en-US" i="1"/>
              <a:t>Provide partners/teams 3–5 minutes to review the two documents. </a:t>
            </a:r>
          </a:p>
          <a:p>
            <a:endParaRPr lang="en-US"/>
          </a:p>
          <a:p>
            <a:r>
              <a:rPr lang="en-US"/>
              <a:t>Let’s unpack these lessons learned in a little more depth.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a:p>
        </p:txBody>
      </p:sp>
    </p:spTree>
    <p:extLst>
      <p:ext uri="{BB962C8B-B14F-4D97-AF65-F5344CB8AC3E}">
        <p14:creationId xmlns:p14="http://schemas.microsoft.com/office/powerpoint/2010/main" val="196379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5570">
              <a:defRPr/>
            </a:pPr>
            <a:r>
              <a:rPr lang="en-US" b="0" i="0" dirty="0">
                <a:ea typeface="ＭＳ Ｐゴシック" pitchFamily="34" charset="-128"/>
              </a:rPr>
              <a:t>Outcome data suggest that our current system does not adequately prepare students with the most intensive needs, particularly students with disabilities. Although the performance of students with disabilities has improved during the past 2 decades, these students continue to fall behind their same-age peers in reading and mathematics, are more likely to experience discipline problems at school, and are less likely to graduate from high school and pursue post secondary education. Data also suggest long-term impacts on employment and involvement with the criminal justice system.  </a:t>
            </a:r>
          </a:p>
          <a:p>
            <a:pPr defTabSz="915570">
              <a:defRPr/>
            </a:pPr>
            <a:endParaRPr lang="en-US" b="0" i="1" dirty="0">
              <a:ea typeface="ＭＳ Ｐゴシック" pitchFamily="34" charset="-128"/>
            </a:endParaRPr>
          </a:p>
          <a:p>
            <a:pPr defTabSz="915570">
              <a:defRPr/>
            </a:pPr>
            <a:r>
              <a:rPr lang="en-US" sz="1200" i="1" dirty="0">
                <a:ea typeface="ＭＳ Ｐゴシック"/>
              </a:rPr>
              <a:t>Some additional context is provided below. Note that this information may be need to be updated based on the most recent data available. </a:t>
            </a:r>
          </a:p>
          <a:p>
            <a:endParaRPr lang="en-US" sz="1200" i="1" dirty="0">
              <a:ea typeface="ＭＳ Ｐゴシック"/>
            </a:endParaRPr>
          </a:p>
          <a:p>
            <a:r>
              <a:rPr lang="en-US" sz="1200" b="1" i="1" dirty="0">
                <a:ea typeface="ＭＳ Ｐゴシック"/>
              </a:rPr>
              <a:t>Low academic achievement.</a:t>
            </a:r>
            <a:r>
              <a:rPr lang="en-US" sz="1200" i="1" dirty="0">
                <a:ea typeface="ＭＳ Ｐゴシック"/>
              </a:rPr>
              <a:t> </a:t>
            </a:r>
            <a:r>
              <a:rPr lang="en-US" sz="1200" i="1" dirty="0"/>
              <a:t>Intensive intervention is a highly relevant and timely topic, considering the continuing academic underachievement of students with disabilities, as reflected in the National Assessment of Educational Progress. </a:t>
            </a:r>
            <a:r>
              <a:rPr lang="en-US" sz="1200" i="1" kern="1200" dirty="0">
                <a:solidFill>
                  <a:schemeClr val="tx1"/>
                </a:solidFill>
                <a:effectLst/>
                <a:latin typeface="Arial" charset="0"/>
                <a:ea typeface="ＭＳ Ｐゴシック" pitchFamily="-48" charset="-128"/>
                <a:cs typeface="ＭＳ Ｐゴシック"/>
              </a:rPr>
              <a:t>Whether measured by grade-level proficiency, grade point average, or credits earned, students with disabilities consistently fall behind their classmates (</a:t>
            </a:r>
            <a:r>
              <a:rPr lang="en-US" sz="1200" i="1" kern="1200" dirty="0" err="1">
                <a:solidFill>
                  <a:schemeClr val="tx1"/>
                </a:solidFill>
                <a:effectLst/>
                <a:latin typeface="Arial" charset="0"/>
                <a:ea typeface="ＭＳ Ｐゴシック" pitchFamily="-48" charset="-128"/>
                <a:cs typeface="ＭＳ Ｐゴシック"/>
              </a:rPr>
              <a:t>Blackorby</a:t>
            </a:r>
            <a:r>
              <a:rPr lang="en-US" sz="1200" i="1" kern="1200" dirty="0">
                <a:solidFill>
                  <a:schemeClr val="tx1"/>
                </a:solidFill>
                <a:effectLst/>
                <a:latin typeface="Arial" charset="0"/>
                <a:ea typeface="ＭＳ Ｐゴシック" pitchFamily="-48" charset="-128"/>
                <a:cs typeface="ＭＳ Ｐゴシック"/>
              </a:rPr>
              <a:t> et al., 2007; Newman et al., 2011; Stark &amp; Noel, 2015; Wagner</a:t>
            </a:r>
            <a:r>
              <a:rPr lang="it-IT" sz="1200" i="1" kern="1200" dirty="0">
                <a:solidFill>
                  <a:schemeClr val="tx1"/>
                </a:solidFill>
                <a:effectLst/>
                <a:latin typeface="Arial" charset="0"/>
                <a:ea typeface="ＭＳ Ｐゴシック" pitchFamily="-48" charset="-128"/>
                <a:cs typeface="ＭＳ Ｐゴシック"/>
              </a:rPr>
              <a:t>, Newman, Cameto, Levine, &amp; Garza</a:t>
            </a:r>
            <a:r>
              <a:rPr lang="en-US" sz="1200" i="1" kern="1200" dirty="0">
                <a:solidFill>
                  <a:schemeClr val="tx1"/>
                </a:solidFill>
                <a:effectLst/>
                <a:latin typeface="Arial" charset="0"/>
                <a:ea typeface="ＭＳ Ｐゴシック" pitchFamily="-48" charset="-128"/>
                <a:cs typeface="ＭＳ Ｐゴシック"/>
              </a:rPr>
              <a:t>, 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achievement gap between students with and without a learning disability</a:t>
            </a:r>
            <a:r>
              <a:rPr lang="en-US" i="1" baseline="0" dirty="0"/>
              <a:t> increases as students advance from one grade to the next. By the secondary level, students with a learning disability are, on average, 3 years behind in reading and mathematics</a:t>
            </a:r>
            <a:r>
              <a:rPr lang="en-US" sz="1200" i="1" dirty="0"/>
              <a:t> (</a:t>
            </a:r>
            <a:r>
              <a:rPr lang="en-US" sz="1200" i="1" dirty="0" err="1"/>
              <a:t>Cortiella</a:t>
            </a:r>
            <a:r>
              <a:rPr lang="en-US" sz="1200" i="1" dirty="0"/>
              <a:t>, 2011, p.15).</a:t>
            </a:r>
            <a:endParaRPr lang="en-US" i="1" dirty="0"/>
          </a:p>
          <a:p>
            <a:endParaRPr lang="en-US" sz="1200" i="1" dirty="0"/>
          </a:p>
          <a:p>
            <a:r>
              <a:rPr lang="en-US" sz="1200" b="1" i="1" dirty="0">
                <a:ea typeface="ＭＳ Ｐゴシック"/>
              </a:rPr>
              <a:t>Graduation rates.</a:t>
            </a:r>
            <a:r>
              <a:rPr lang="en-US" sz="1200" i="1" dirty="0">
                <a:ea typeface="ＭＳ Ｐゴシック"/>
              </a:rPr>
              <a:t> Compared to the general population, students with disabilities are less likely to graduate on time. </a:t>
            </a:r>
            <a:r>
              <a:rPr lang="en-US" sz="1200" i="1" dirty="0">
                <a:ea typeface="Franklin Gothic Book"/>
                <a:cs typeface="Franklin Gothic Book"/>
              </a:rPr>
              <a:t>For the 2011–12</a:t>
            </a:r>
            <a:r>
              <a:rPr lang="en-US" sz="1200" i="1" baseline="0" dirty="0">
                <a:ea typeface="Franklin Gothic Book"/>
                <a:cs typeface="Franklin Gothic Book"/>
              </a:rPr>
              <a:t> school</a:t>
            </a:r>
            <a:r>
              <a:rPr lang="en-US" sz="1200" i="1" dirty="0">
                <a:ea typeface="Franklin Gothic Book"/>
                <a:cs typeface="Franklin Gothic Book"/>
              </a:rPr>
              <a:t> year</a:t>
            </a:r>
            <a:r>
              <a:rPr lang="en-US" i="1" dirty="0">
                <a:ea typeface="Franklin Gothic Book"/>
                <a:cs typeface="Franklin Gothic Book"/>
              </a:rPr>
              <a:t>, the U.S. public high school 4-year adjusted cohort graduation rate was only </a:t>
            </a:r>
            <a:r>
              <a:rPr lang="en-US" sz="1200" i="1" dirty="0">
                <a:ea typeface="Franklin Gothic Book"/>
                <a:cs typeface="Franklin Gothic Book"/>
              </a:rPr>
              <a:t>61% for students with disabilities compared to 80% for all students (</a:t>
            </a:r>
            <a:r>
              <a:rPr lang="en-US" sz="1200" i="1" dirty="0" err="1">
                <a:ea typeface="Franklin Gothic Book"/>
                <a:cs typeface="Franklin Gothic Book"/>
              </a:rPr>
              <a:t>Stetser</a:t>
            </a:r>
            <a:r>
              <a:rPr lang="en-US" sz="1200" i="1" dirty="0">
                <a:ea typeface="Franklin Gothic Book"/>
                <a:cs typeface="Franklin Gothic Book"/>
              </a:rPr>
              <a:t> &amp; Stillwell, 2014). </a:t>
            </a:r>
          </a:p>
          <a:p>
            <a:endParaRPr lang="en-US" sz="1200" i="1" dirty="0">
              <a:ea typeface="ＭＳ Ｐゴシック"/>
            </a:endParaRPr>
          </a:p>
          <a:p>
            <a:pPr marL="0" marR="0" lvl="0" indent="0" algn="l" defTabSz="915570" rtl="0" eaLnBrk="0" fontAlgn="base" latinLnBrk="0" hangingPunct="0">
              <a:lnSpc>
                <a:spcPct val="100000"/>
              </a:lnSpc>
              <a:spcBef>
                <a:spcPct val="30000"/>
              </a:spcBef>
              <a:spcAft>
                <a:spcPct val="0"/>
              </a:spcAft>
              <a:buClrTx/>
              <a:buSzTx/>
              <a:buFontTx/>
              <a:buNone/>
              <a:tabLst/>
              <a:defRPr/>
            </a:pPr>
            <a:r>
              <a:rPr lang="en-US" sz="1200" b="1" i="1" dirty="0">
                <a:ea typeface="ＭＳ Ｐゴシック"/>
              </a:rPr>
              <a:t>Postsecondary education. </a:t>
            </a:r>
            <a:r>
              <a:rPr lang="en-US" i="1" dirty="0"/>
              <a:t>Only 54.9% of young</a:t>
            </a:r>
            <a:r>
              <a:rPr lang="en-US" i="1" baseline="0" dirty="0"/>
              <a:t> adults with disabilities have ever enrolled in any postsecondary education, compared to 62.1% of young adults in the general population. Completion rate is significantly lower among students with disabilities (38.4%) than young adults without disabilities (51.2%) (</a:t>
            </a:r>
            <a:r>
              <a:rPr lang="en-US" sz="1200" i="1" dirty="0"/>
              <a:t>Sanford et al., 2011)</a:t>
            </a:r>
            <a:r>
              <a:rPr lang="en-US" i="1" baseline="0" dirty="0"/>
              <a:t>.</a:t>
            </a:r>
            <a:endParaRPr lang="en-US" i="1" dirty="0"/>
          </a:p>
          <a:p>
            <a:pPr marL="0" marR="0" lvl="0" indent="0" algn="l" defTabSz="915570" rtl="0" eaLnBrk="0" fontAlgn="base" latinLnBrk="0" hangingPunct="0">
              <a:lnSpc>
                <a:spcPct val="100000"/>
              </a:lnSpc>
              <a:spcBef>
                <a:spcPct val="30000"/>
              </a:spcBef>
              <a:spcAft>
                <a:spcPct val="0"/>
              </a:spcAft>
              <a:buClrTx/>
              <a:buSzTx/>
              <a:buFontTx/>
              <a:buNone/>
              <a:tabLst/>
              <a:defRPr/>
            </a:pPr>
            <a:endParaRPr lang="en-US" sz="1200" b="1" i="1" dirty="0">
              <a:ea typeface="ＭＳ Ｐゴシック"/>
            </a:endParaRPr>
          </a:p>
          <a:p>
            <a:pPr marL="0" marR="0" lvl="0" indent="0" algn="l" defTabSz="915570" rtl="0" eaLnBrk="0" fontAlgn="base" latinLnBrk="0" hangingPunct="0">
              <a:lnSpc>
                <a:spcPct val="100000"/>
              </a:lnSpc>
              <a:spcBef>
                <a:spcPct val="30000"/>
              </a:spcBef>
              <a:spcAft>
                <a:spcPct val="0"/>
              </a:spcAft>
              <a:buClrTx/>
              <a:buSzTx/>
              <a:buFontTx/>
              <a:buNone/>
              <a:tabLst/>
              <a:defRPr/>
            </a:pPr>
            <a:r>
              <a:rPr lang="en-US" sz="1200" b="1" i="1" dirty="0">
                <a:ea typeface="ＭＳ Ｐゴシック"/>
              </a:rPr>
              <a:t>Employment. </a:t>
            </a:r>
            <a:r>
              <a:rPr lang="en-US" i="1" dirty="0"/>
              <a:t>Students</a:t>
            </a:r>
            <a:r>
              <a:rPr lang="en-US" i="1" baseline="0" dirty="0"/>
              <a:t> with disabilities earn lower wages than their peers without disabilities. When considered within the context of their low rate of participation in postsecondary education, this wage gap is likely to grow with time, because many students with disabilities will not develop the skills necessary to advance into higher paying jobs (</a:t>
            </a:r>
            <a:r>
              <a:rPr lang="en-US" sz="1200" i="1" dirty="0"/>
              <a:t>Sanford et al., 2011, p. 27)</a:t>
            </a:r>
            <a:r>
              <a:rPr lang="en-US" i="1" baseline="0" dirty="0"/>
              <a:t>. </a:t>
            </a:r>
            <a:endParaRPr lang="en-US" i="1" dirty="0"/>
          </a:p>
          <a:p>
            <a:pPr marL="0" marR="0" indent="0" algn="l" defTabSz="915570" rtl="0" eaLnBrk="0" fontAlgn="base" latinLnBrk="0" hangingPunct="0">
              <a:lnSpc>
                <a:spcPct val="100000"/>
              </a:lnSpc>
              <a:spcBef>
                <a:spcPct val="30000"/>
              </a:spcBef>
              <a:spcAft>
                <a:spcPct val="0"/>
              </a:spcAft>
              <a:buClrTx/>
              <a:buSzTx/>
              <a:buFontTx/>
              <a:buNone/>
              <a:tabLst/>
              <a:defRPr/>
            </a:pPr>
            <a:endParaRPr lang="en-US" sz="1200" b="1" i="1" dirty="0">
              <a:ea typeface="ＭＳ Ｐゴシック"/>
            </a:endParaRPr>
          </a:p>
          <a:p>
            <a:pPr marL="0" marR="0" indent="0" algn="l" defTabSz="915570" rtl="0" eaLnBrk="0" fontAlgn="base" latinLnBrk="0" hangingPunct="0">
              <a:lnSpc>
                <a:spcPct val="100000"/>
              </a:lnSpc>
              <a:spcBef>
                <a:spcPct val="30000"/>
              </a:spcBef>
              <a:spcAft>
                <a:spcPct val="0"/>
              </a:spcAft>
              <a:buClrTx/>
              <a:buSzTx/>
              <a:buFontTx/>
              <a:buNone/>
              <a:tabLst/>
              <a:defRPr/>
            </a:pPr>
            <a:r>
              <a:rPr lang="en-US" sz="1200" b="1" i="1" dirty="0">
                <a:ea typeface="ＭＳ Ｐゴシック"/>
              </a:rPr>
              <a:t>Arrest rates.</a:t>
            </a:r>
            <a:r>
              <a:rPr lang="en-US" sz="1200" i="1" dirty="0">
                <a:ea typeface="ＭＳ Ｐゴシック"/>
              </a:rPr>
              <a:t> Twenty-three percent of young adults with disabilities have been arrested at least once, almost twice the rate for youth in the general population (12%; </a:t>
            </a:r>
            <a:r>
              <a:rPr lang="en-US" sz="1200" i="1" dirty="0"/>
              <a:t>p &lt; .001</a:t>
            </a:r>
            <a:r>
              <a:rPr lang="en-US" sz="1200" i="1" dirty="0">
                <a:ea typeface="ＭＳ Ｐゴシック"/>
              </a:rPr>
              <a:t>). Rates for arrest and parole are highest among students identified as having emotional disturbance (49.4%). </a:t>
            </a:r>
            <a:r>
              <a:rPr lang="en-US" sz="1200" i="1" dirty="0"/>
              <a:t>(Sanford et al., 2011).</a:t>
            </a:r>
          </a:p>
          <a:p>
            <a:endParaRPr lang="en-US" b="0" i="1" baseline="0" dirty="0">
              <a:ea typeface="ＭＳ Ｐゴシック" pitchFamily="34" charset="-128"/>
            </a:endParaRPr>
          </a:p>
        </p:txBody>
      </p:sp>
      <p:sp>
        <p:nvSpPr>
          <p:cNvPr id="44036" name="Slide Number Placeholder 3"/>
          <p:cNvSpPr>
            <a:spLocks noGrp="1"/>
          </p:cNvSpPr>
          <p:nvPr>
            <p:ph type="sldNum" sz="quarter" idx="5"/>
          </p:nvPr>
        </p:nvSpPr>
        <p:spPr/>
        <p:txBody>
          <a:bodyPr/>
          <a:lstStyle/>
          <a:p>
            <a:pPr>
              <a:defRPr/>
            </a:pPr>
            <a:fld id="{6D8A62D1-7784-4FBB-9F78-FA36E6CB00D4}" type="slidenum">
              <a:rPr lang="en-US" smtClean="0">
                <a:latin typeface="Arial" charset="0"/>
                <a:ea typeface="ＭＳ Ｐゴシック" pitchFamily="34" charset="-128"/>
              </a:rPr>
              <a:pPr>
                <a:defRPr/>
              </a:pPr>
              <a:t>5</a:t>
            </a:fld>
            <a:endParaRPr lang="en-US">
              <a:latin typeface="Arial" charset="0"/>
              <a:ea typeface="ＭＳ Ｐゴシック" pitchFamily="34" charset="-128"/>
            </a:endParaRPr>
          </a:p>
        </p:txBody>
      </p:sp>
    </p:spTree>
    <p:extLst>
      <p:ext uri="{BB962C8B-B14F-4D97-AF65-F5344CB8AC3E}">
        <p14:creationId xmlns:p14="http://schemas.microsoft.com/office/powerpoint/2010/main" val="630398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first lesson was that support from leadership is essential. As we see on this slide, a district administrator shared, </a:t>
            </a:r>
            <a:r>
              <a:rPr lang="en-US" i="1" dirty="0"/>
              <a:t>“Review quote.”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50</a:t>
            </a:fld>
            <a:endParaRPr lang="en-US"/>
          </a:p>
        </p:txBody>
      </p:sp>
    </p:spTree>
    <p:extLst>
      <p:ext uri="{BB962C8B-B14F-4D97-AF65-F5344CB8AC3E}">
        <p14:creationId xmlns:p14="http://schemas.microsoft.com/office/powerpoint/2010/main" val="3549055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98463" y="695325"/>
            <a:ext cx="6189662"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23" name="Shape 523"/>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r>
              <a:rPr lang="en-US" i="1"/>
              <a:t>Review the slide. </a:t>
            </a:r>
          </a:p>
          <a:p>
            <a:pPr marL="0" marR="0" lvl="0" indent="0" algn="l" rtl="0">
              <a:spcBef>
                <a:spcPts val="360"/>
              </a:spcBef>
              <a:spcAft>
                <a:spcPts val="0"/>
              </a:spcAft>
              <a:buNone/>
            </a:pPr>
            <a:endParaRPr lang="en-US" sz="1200" b="0" i="1" u="none" strike="noStrike" cap="none" baseline="0">
              <a:solidFill>
                <a:schemeClr val="dk1"/>
              </a:solidFill>
              <a:latin typeface="Arial"/>
              <a:ea typeface="Arial"/>
              <a:cs typeface="Arial"/>
              <a:sym typeface="Arial"/>
            </a:endParaRPr>
          </a:p>
          <a:p>
            <a:pPr marL="0" marR="0" lvl="0" indent="0" algn="l" rtl="0">
              <a:spcBef>
                <a:spcPts val="360"/>
              </a:spcBef>
              <a:spcAft>
                <a:spcPts val="0"/>
              </a:spcAft>
              <a:buNone/>
            </a:pPr>
            <a:r>
              <a:rPr lang="en-US" sz="1200" b="0" i="1" u="none" strike="noStrike" cap="none" baseline="0">
                <a:solidFill>
                  <a:schemeClr val="dk1"/>
                </a:solidFill>
                <a:latin typeface="Arial"/>
                <a:ea typeface="Arial"/>
                <a:cs typeface="Arial"/>
                <a:sym typeface="Arial"/>
              </a:rPr>
              <a:t>Leading by Convening (</a:t>
            </a:r>
            <a:r>
              <a:rPr lang="en-US">
                <a:hlinkClick r:id="rId3"/>
              </a:rPr>
              <a:t>http://www.ideapartnership.org/building-connections/the-partnership-way.html</a:t>
            </a:r>
            <a:r>
              <a:rPr lang="en-US"/>
              <a:t>) </a:t>
            </a:r>
            <a:r>
              <a:rPr lang="en-US" sz="1200" b="0" i="1" u="none" strike="noStrike" cap="none" baseline="0">
                <a:solidFill>
                  <a:schemeClr val="dk1"/>
                </a:solidFill>
                <a:latin typeface="Arial"/>
                <a:ea typeface="Arial"/>
                <a:cs typeface="Arial"/>
                <a:sym typeface="Arial"/>
              </a:rPr>
              <a:t>provides tools that can support leaders in helping to ensure that all stakeholders have coalesced around a shared core message (Defining our core) and making connections to what different stakeholders value and are already undertaking (four simple questions).  </a:t>
            </a:r>
            <a:endParaRPr sz="1200" b="0" i="1" u="none" strike="noStrike" cap="none" baseline="0">
              <a:solidFill>
                <a:schemeClr val="dk1"/>
              </a:solidFill>
              <a:latin typeface="Arial"/>
              <a:ea typeface="Arial"/>
              <a:cs typeface="Arial"/>
              <a:sym typeface="Arial"/>
            </a:endParaRPr>
          </a:p>
        </p:txBody>
      </p:sp>
      <p:sp>
        <p:nvSpPr>
          <p:cNvPr id="524" name="Shape 524"/>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7151377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Strong leaders also support each of the elements outlined in the </a:t>
            </a:r>
            <a:r>
              <a:rPr lang="en-US" i="1"/>
              <a:t>Considerations for DBI Implementation </a:t>
            </a:r>
            <a:r>
              <a:rPr lang="en-US" i="0"/>
              <a:t>document. For example, strong leaders help create the shared vision and culture that are instrumental in ensuring staff commitment; they provide time and resources to support the development of student plans, student meetings, and access to progress monitoring data and help to establish the policies and practices that ensure that students with disabilities can access intensive intervention.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52</a:t>
            </a:fld>
            <a:endParaRPr lang="en-US"/>
          </a:p>
        </p:txBody>
      </p:sp>
    </p:spTree>
    <p:extLst>
      <p:ext uri="{BB962C8B-B14F-4D97-AF65-F5344CB8AC3E}">
        <p14:creationId xmlns:p14="http://schemas.microsoft.com/office/powerpoint/2010/main" val="13853162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98463" y="695325"/>
            <a:ext cx="6189662"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15" name="Shape 51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r>
              <a:rPr lang="en-US" sz="1200" b="0" i="1" u="none" strike="noStrike" cap="none" baseline="0" dirty="0">
                <a:solidFill>
                  <a:schemeClr val="dk1"/>
                </a:solidFill>
                <a:latin typeface="Arial"/>
                <a:ea typeface="Arial"/>
                <a:cs typeface="Arial"/>
                <a:sym typeface="Arial"/>
              </a:rPr>
              <a:t>Review the school example. </a:t>
            </a:r>
            <a:endParaRPr sz="1200" b="0" i="1" u="none" strike="noStrike" cap="none" baseline="0" dirty="0">
              <a:solidFill>
                <a:schemeClr val="dk1"/>
              </a:solidFill>
              <a:latin typeface="Arial"/>
              <a:ea typeface="Arial"/>
              <a:cs typeface="Arial"/>
              <a:sym typeface="Arial"/>
            </a:endParaRPr>
          </a:p>
        </p:txBody>
      </p:sp>
      <p:sp>
        <p:nvSpPr>
          <p:cNvPr id="516" name="Shape 51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24424609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Calibri"/>
                <a:ea typeface="+mn-ea"/>
                <a:cs typeface="+mn-cs"/>
              </a:rPr>
              <a:t>NCII has developed a couple resources to specifically support leaders, including a handout—</a:t>
            </a:r>
            <a:r>
              <a:rPr lang="en-US" sz="1200" b="0" i="1" kern="1200">
                <a:solidFill>
                  <a:schemeClr val="tx1"/>
                </a:solidFill>
                <a:effectLst/>
                <a:latin typeface="Calibri"/>
                <a:ea typeface="+mn-ea"/>
                <a:cs typeface="+mn-cs"/>
              </a:rPr>
              <a:t>Why Administrators Should Support Data-Based Individualization (DBI) </a:t>
            </a:r>
            <a:r>
              <a:rPr lang="en-US" sz="1200" b="0" i="0" kern="1200">
                <a:solidFill>
                  <a:schemeClr val="tx1"/>
                </a:solidFill>
                <a:effectLst/>
                <a:latin typeface="Calibri"/>
                <a:ea typeface="+mn-ea"/>
                <a:cs typeface="+mn-cs"/>
              </a:rPr>
              <a:t>overviews some of the big picture reasons to support DBI implementation and a voices from the field post sharing advice from a principal supporting intensive intervention implementation. </a:t>
            </a:r>
            <a:endParaRPr lang="en-US" i="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54</a:t>
            </a:fld>
            <a:endParaRPr lang="en-US"/>
          </a:p>
        </p:txBody>
      </p:sp>
    </p:spTree>
    <p:extLst>
      <p:ext uri="{BB962C8B-B14F-4D97-AF65-F5344CB8AC3E}">
        <p14:creationId xmlns:p14="http://schemas.microsoft.com/office/powerpoint/2010/main" val="7715153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second lesson learned was to ensure solid Tiers 1 and 2. Participants shared that it was easier for teachers to implement DBI when the school had already established high-quality instructional foundations and systematic processes for Tiers 1 and 2. Embedding DBI into these systems fostered staff buy-in and facilitated communication by ensuring that common language was used to describe various levels of intervention, data, and general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This helped to ensure that the appropriate infrastructure was in place regarding screening, progress monitoring, and data-based decision making and allowed teachers to focus on the students who truly needed intensive intervention. Teams also shared that working on implementing DBI helped them to strengthen their Tiers 1 and 2.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55</a:t>
            </a:fld>
            <a:endParaRPr lang="en-US"/>
          </a:p>
        </p:txBody>
      </p:sp>
    </p:spTree>
    <p:extLst>
      <p:ext uri="{BB962C8B-B14F-4D97-AF65-F5344CB8AC3E}">
        <p14:creationId xmlns:p14="http://schemas.microsoft.com/office/powerpoint/2010/main" val="18546409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Calibri"/>
                <a:ea typeface="+mn-ea"/>
                <a:cs typeface="+mn-cs"/>
              </a:rPr>
              <a:t>NCII has a series of tools charts that schools and districts can use to identify interventions and assessments to support Tiers 1 and 2 in addition to DBI. </a:t>
            </a:r>
          </a:p>
          <a:p>
            <a:endParaRPr lang="en-US" sz="1200" b="0" i="0" kern="1200">
              <a:solidFill>
                <a:schemeClr val="tx1"/>
              </a:solidFill>
              <a:effectLst/>
              <a:latin typeface="Calibri"/>
              <a:ea typeface="+mn-ea"/>
              <a:cs typeface="+mn-cs"/>
            </a:endParaRPr>
          </a:p>
          <a:p>
            <a:r>
              <a:rPr lang="en-US" sz="1200" b="0" i="0" kern="1200">
                <a:solidFill>
                  <a:schemeClr val="tx1"/>
                </a:solidFill>
                <a:effectLst/>
                <a:latin typeface="Calibri"/>
                <a:ea typeface="+mn-ea"/>
                <a:cs typeface="+mn-cs"/>
              </a:rPr>
              <a:t>These charts include academic and behavior charts focused on screening, intervention, and progress monitoring tools that can be used to assess students’ academic, social, emotional, or behavioral performance, to quantify a student rate of improvement or responsiveness to instruction, and to evaluate the effectiveness of instruction. The charts display ratings for the technical adequacy of assessment measures and the strength of interventions and are intended to assist educators and families in becoming informed consumers who can select tools that address their specific needs. </a:t>
            </a:r>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56</a:t>
            </a:fld>
            <a:endParaRPr lang="en-US"/>
          </a:p>
        </p:txBody>
      </p:sp>
    </p:spTree>
    <p:extLst>
      <p:ext uri="{BB962C8B-B14F-4D97-AF65-F5344CB8AC3E}">
        <p14:creationId xmlns:p14="http://schemas.microsoft.com/office/powerpoint/2010/main" val="2149843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lesson learned from implementers was to start small and focus on implementing successfully. Staff shared that small-scale implementation allowed them to concentrate on understanding the DBI process and learning how to integrate the process into their instruction. And </a:t>
            </a:r>
            <a:r>
              <a:rPr lang="en-US" b="0"/>
              <a:t>leaders shared that n</a:t>
            </a:r>
            <a:r>
              <a:rPr lang="en-US"/>
              <a:t>ot overcommitting in the early stages of DBI implementation was critical to ensuring that teachers were not overwhelmed or frustrated and to allowing them to experience initial successes.</a:t>
            </a:r>
          </a:p>
          <a:p>
            <a:endParaRPr lang="en-US"/>
          </a:p>
          <a:p>
            <a:endParaRPr lang="en-US"/>
          </a:p>
          <a:p>
            <a:r>
              <a:rPr lang="en-US"/>
              <a:t>Being realistic about current challenges, available resources, and personnel can help schools design a feasible plan for integrating DBI into their intervention systems.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57</a:t>
            </a:fld>
            <a:endParaRPr lang="en-US"/>
          </a:p>
        </p:txBody>
      </p:sp>
    </p:spTree>
    <p:extLst>
      <p:ext uri="{BB962C8B-B14F-4D97-AF65-F5344CB8AC3E}">
        <p14:creationId xmlns:p14="http://schemas.microsoft.com/office/powerpoint/2010/main" val="2448734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sites found that focusing on understanding if they were consistently doing what they said they would do by using the student-level log allowed them to identify that they were not actually implementing the intervention as it was designed. By focusing on improving the implementation first, they could see if the intervention would be effective as designed for the student before they jumped into adaptations. </a:t>
            </a: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58</a:t>
            </a:fld>
            <a:endParaRPr lang="en-US"/>
          </a:p>
        </p:txBody>
      </p:sp>
    </p:spTree>
    <p:extLst>
      <p:ext uri="{BB962C8B-B14F-4D97-AF65-F5344CB8AC3E}">
        <p14:creationId xmlns:p14="http://schemas.microsoft.com/office/powerpoint/2010/main" val="24601350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fourth lesson learned that sites identified was to formalize procedures and development standard protocols, which was necessary to address changes in staffing and to ensure that meetings and processes were implemented efficiently. Sites also noted the importance of providing ongoing professional learning to ensure sustainability despite staff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59</a:t>
            </a:fld>
            <a:endParaRPr lang="en-US"/>
          </a:p>
        </p:txBody>
      </p:sp>
    </p:spTree>
    <p:extLst>
      <p:ext uri="{BB962C8B-B14F-4D97-AF65-F5344CB8AC3E}">
        <p14:creationId xmlns:p14="http://schemas.microsoft.com/office/powerpoint/2010/main" val="147491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our best efforts and the growing body of evidence-based practices, validated programs are not universally effective. Even after implementing the programs with fidelity, 3%</a:t>
            </a:r>
            <a:r>
              <a:rPr lang="en-US" baseline="0" dirty="0"/>
              <a:t> to </a:t>
            </a:r>
            <a:r>
              <a:rPr lang="en-US" dirty="0"/>
              <a:t>5% of students will need more help. Those</a:t>
            </a:r>
            <a:r>
              <a:rPr lang="en-US" baseline="0" dirty="0"/>
              <a:t> students with intensive needs often require upward of 10 to 30 times as much practice as their peers when they are learning new information. We also know that students with intensive needs often face co-occurring academic and behavioral challenges, which demand that we design intervention that addresses academic, social, emotional, and behavioral needs. </a:t>
            </a:r>
          </a:p>
          <a:p>
            <a:endParaRPr lang="en-US" baseline="0" dirty="0"/>
          </a:p>
          <a:p>
            <a:r>
              <a:rPr lang="en-US" i="1" baseline="0" dirty="0"/>
              <a:t>Note: while the previous slide highlighted poor outcomes for students with disabilities, not all students with intensive needs have an identified disability. For example, the practice guide by </a:t>
            </a:r>
            <a:r>
              <a:rPr lang="en-US" i="1" baseline="0" dirty="0" err="1"/>
              <a:t>Gersten</a:t>
            </a:r>
            <a:r>
              <a:rPr lang="en-US" i="1" baseline="0" dirty="0"/>
              <a:t> et al. (2009) reflects data that include students without disabilities</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a:p>
        </p:txBody>
      </p:sp>
    </p:spTree>
    <p:extLst>
      <p:ext uri="{BB962C8B-B14F-4D97-AF65-F5344CB8AC3E}">
        <p14:creationId xmlns:p14="http://schemas.microsoft.com/office/powerpoint/2010/main" val="885836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NCII provides several resources to support schools in establishing clear roles, responsibilities, and processes. The data meeting tools provide sample agendas, note-taking forms, and facilitator and participant materials. Although these resources can be adapted to better meet the needs of schools, they help to highlight essential elements of meetings and ensure meetings run efficiently.</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60</a:t>
            </a:fld>
            <a:endParaRPr lang="en-US"/>
          </a:p>
        </p:txBody>
      </p:sp>
    </p:spTree>
    <p:extLst>
      <p:ext uri="{BB962C8B-B14F-4D97-AF65-F5344CB8AC3E}">
        <p14:creationId xmlns:p14="http://schemas.microsoft.com/office/powerpoint/2010/main" val="3257572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98463" y="695325"/>
            <a:ext cx="6189662"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39" name="Shape 639"/>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1" indent="0" algn="l" rtl="0">
              <a:spcBef>
                <a:spcPts val="600"/>
              </a:spcBef>
              <a:spcAft>
                <a:spcPts val="0"/>
              </a:spcAft>
              <a:buClr>
                <a:srgbClr val="A5A5A5"/>
              </a:buClr>
              <a:buSzPct val="100000"/>
              <a:buFont typeface="Noto Symbol"/>
              <a:buNone/>
            </a:pPr>
            <a:r>
              <a:rPr lang="en-US" sz="1200" b="0" i="0" u="none" strike="noStrike" cap="none" baseline="0">
                <a:solidFill>
                  <a:schemeClr val="dk1"/>
                </a:solidFill>
                <a:latin typeface="Arial"/>
                <a:ea typeface="Arial"/>
                <a:cs typeface="Arial"/>
                <a:sym typeface="Arial"/>
              </a:rPr>
              <a:t>In addition, clearly documenting student plans ensures that all team members understand the schedule; how fidelity and student-level data will be collected; what the intervention should look like; how information will be communicated with others, including families; and when teams will come back together to discuss student responsiveness. Ensuring this information is clearly documented not only supports fidelity but can also help with sustainability when team members change. </a:t>
            </a:r>
          </a:p>
        </p:txBody>
      </p:sp>
      <p:sp>
        <p:nvSpPr>
          <p:cNvPr id="640" name="Shape 640"/>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a:t> </a:t>
            </a:r>
          </a:p>
        </p:txBody>
      </p:sp>
    </p:spTree>
    <p:extLst>
      <p:ext uri="{BB962C8B-B14F-4D97-AF65-F5344CB8AC3E}">
        <p14:creationId xmlns:p14="http://schemas.microsoft.com/office/powerpoint/2010/main" val="37444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noted, ongoing professional learning is important. NCII has developed a range of in-person and online learning modules to support teams in understanding DBI and the steps of the DBI process.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62</a:t>
            </a:fld>
            <a:endParaRPr lang="en-US"/>
          </a:p>
        </p:txBody>
      </p:sp>
    </p:spTree>
    <p:extLst>
      <p:ext uri="{BB962C8B-B14F-4D97-AF65-F5344CB8AC3E}">
        <p14:creationId xmlns:p14="http://schemas.microsoft.com/office/powerpoint/2010/main" val="35373971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considerations for DBI implementation also emphasize the importance of formalized procedures and processes. Specifically, formalized procedures ensure student plans are consistently developed, student meetings occur at regular intervals, and data are collected and graphed consistently.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63</a:t>
            </a:fld>
            <a:endParaRPr lang="en-US"/>
          </a:p>
        </p:txBody>
      </p:sp>
    </p:spTree>
    <p:extLst>
      <p:ext uri="{BB962C8B-B14F-4D97-AF65-F5344CB8AC3E}">
        <p14:creationId xmlns:p14="http://schemas.microsoft.com/office/powerpoint/2010/main" val="22284112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final lesson learned is committing to the process despite challenges. One participant shared, “Data-based decision making is not for wimps . . . You really got to go in knowing that it’s hard work. . . . Once you’ve made that commitment, you can’t just give up. . . . The only answer we’ve found so far is sometimes just going ahead and doing what we need to do and having the people look at the success.”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64</a:t>
            </a:fld>
            <a:endParaRPr lang="en-US"/>
          </a:p>
        </p:txBody>
      </p:sp>
    </p:spTree>
    <p:extLst>
      <p:ext uri="{BB962C8B-B14F-4D97-AF65-F5344CB8AC3E}">
        <p14:creationId xmlns:p14="http://schemas.microsoft.com/office/powerpoint/2010/main" val="12344717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Paul Elery, the principal of Harvard Elementary School, specifically noted the importance of creating a culture of continuous improvement. He shares, “The last piece of advice I would give to an administrator would be to never be satisfied with your school or district’s current level of performance. There is always room for improvement! An effective administrator continuously works with staff to reflect on the successful implementation of MTSS and how to make the system even more efficient and effective for students.”</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65</a:t>
            </a:fld>
            <a:endParaRPr lang="en-US"/>
          </a:p>
        </p:txBody>
      </p:sp>
    </p:spTree>
    <p:extLst>
      <p:ext uri="{BB962C8B-B14F-4D97-AF65-F5344CB8AC3E}">
        <p14:creationId xmlns:p14="http://schemas.microsoft.com/office/powerpoint/2010/main" val="9423171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As you think about these lessons learned, consider the following questions: </a:t>
            </a:r>
          </a:p>
          <a:p>
            <a:pPr marL="171450" indent="-171450">
              <a:buFont typeface="Arial" panose="020B0604020202020204" pitchFamily="34" charset="0"/>
              <a:buChar char="•"/>
            </a:pPr>
            <a:r>
              <a:rPr lang="en-US" i="0"/>
              <a:t>Which lesson(s) do you think are most critical for your school to focus on for DBI implementation to be successful in your school? </a:t>
            </a:r>
          </a:p>
          <a:p>
            <a:pPr marL="171450" indent="-171450">
              <a:buFont typeface="Arial" panose="020B0604020202020204" pitchFamily="34" charset="0"/>
              <a:buChar char="•"/>
            </a:pPr>
            <a:r>
              <a:rPr lang="en-US" i="0"/>
              <a:t>What are potential challenges or barriers to DBI implementation?  </a:t>
            </a:r>
          </a:p>
          <a:p>
            <a:endParaRPr lang="en-US" i="1"/>
          </a:p>
          <a:p>
            <a:r>
              <a:rPr lang="en-US" i="1"/>
              <a:t>Provide teams with 5–10 minutes to discuss.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66</a:t>
            </a:fld>
            <a:endParaRPr lang="en-US"/>
          </a:p>
        </p:txBody>
      </p:sp>
    </p:spTree>
    <p:extLst>
      <p:ext uri="{BB962C8B-B14F-4D97-AF65-F5344CB8AC3E}">
        <p14:creationId xmlns:p14="http://schemas.microsoft.com/office/powerpoint/2010/main" val="29555006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Estimated delivery time: 15 minutes</a:t>
            </a:r>
          </a:p>
          <a:p>
            <a:endParaRPr lang="en-US"/>
          </a:p>
          <a:p>
            <a:r>
              <a:rPr lang="en-US"/>
              <a:t>As we wrap up, we want to review some of the big themes that we discussed today.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67</a:t>
            </a:fld>
            <a:endParaRPr lang="en-US"/>
          </a:p>
        </p:txBody>
      </p:sp>
    </p:spTree>
    <p:extLst>
      <p:ext uri="{BB962C8B-B14F-4D97-AF65-F5344CB8AC3E}">
        <p14:creationId xmlns:p14="http://schemas.microsoft.com/office/powerpoint/2010/main" val="33286206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3433555" y="9036542"/>
            <a:ext cx="155992" cy="231784"/>
          </a:xfrm>
        </p:spPr>
        <p:txBody>
          <a:bodyPr/>
          <a:lstStyle/>
          <a:p>
            <a:fld id="{E5D29E6E-E8DF-4607-8176-6E8152442002}" type="slidenum">
              <a:rPr lang="en-US" smtClean="0">
                <a:solidFill>
                  <a:prstClr val="black"/>
                </a:solidFill>
              </a:rPr>
              <a:pPr/>
              <a:t>68</a:t>
            </a:fld>
            <a:endParaRPr lang="en-US">
              <a:solidFill>
                <a:prstClr val="black"/>
              </a:solidFill>
            </a:endParaRPr>
          </a:p>
        </p:txBody>
      </p:sp>
      <p:sp>
        <p:nvSpPr>
          <p:cNvPr id="3" name="Notes Placeholder 2"/>
          <p:cNvSpPr>
            <a:spLocks noGrp="1"/>
          </p:cNvSpPr>
          <p:nvPr>
            <p:ph type="body" idx="1"/>
          </p:nvPr>
        </p:nvSpPr>
        <p:spPr/>
        <p:txBody>
          <a:bodyPr/>
          <a:lstStyle/>
          <a:p>
            <a:pPr marL="3240">
              <a:tabLst>
                <a:tab pos="1571596" algn="l"/>
              </a:tabLst>
            </a:pPr>
            <a:r>
              <a:rPr lang="en-US"/>
              <a:t>Intensive intervention is grounded in the research showing that validated interventions are not universally effective. A small subset of students will need the intervention to be adapted and individualized through the DBI process. </a:t>
            </a:r>
          </a:p>
        </p:txBody>
      </p:sp>
    </p:spTree>
    <p:extLst>
      <p:ext uri="{BB962C8B-B14F-4D97-AF65-F5344CB8AC3E}">
        <p14:creationId xmlns:p14="http://schemas.microsoft.com/office/powerpoint/2010/main" val="12784816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discussed earlier, we know variations exist in the availability of evidence-based interventions. Although we want to start with the best evidence available, we can still implement DBI.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69</a:t>
            </a:fld>
            <a:endParaRPr lang="en-US"/>
          </a:p>
        </p:txBody>
      </p:sp>
    </p:spTree>
    <p:extLst>
      <p:ext uri="{BB962C8B-B14F-4D97-AF65-F5344CB8AC3E}">
        <p14:creationId xmlns:p14="http://schemas.microsoft.com/office/powerpoint/2010/main" val="194439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409575" y="698500"/>
            <a:ext cx="6203950" cy="3490913"/>
          </a:xfrm>
          <a:ln/>
        </p:spPr>
      </p:sp>
      <p:sp>
        <p:nvSpPr>
          <p:cNvPr id="91139" name="Slide Number Placeholder 3"/>
          <p:cNvSpPr>
            <a:spLocks noGrp="1"/>
          </p:cNvSpPr>
          <p:nvPr>
            <p:ph type="sldNum" sz="quarter" idx="5"/>
          </p:nvPr>
        </p:nvSpPr>
        <p:spPr>
          <a:noFill/>
        </p:spPr>
        <p:txBody>
          <a:bodyPr/>
          <a:lstStyle/>
          <a:p>
            <a:fld id="{78E91393-7C62-4878-95C0-74998B024367}" type="slidenum">
              <a:rPr lang="en-US" smtClean="0">
                <a:solidFill>
                  <a:prstClr val="black"/>
                </a:solidFill>
                <a:latin typeface="Arial" charset="0"/>
                <a:ea typeface="ＭＳ Ｐゴシック"/>
                <a:cs typeface="ＭＳ Ｐゴシック"/>
              </a:rPr>
              <a:pPr/>
              <a:t>7</a:t>
            </a:fld>
            <a:endParaRPr lang="en-US">
              <a:solidFill>
                <a:prstClr val="black"/>
              </a:solidFill>
              <a:latin typeface="Arial" charset="0"/>
              <a:ea typeface="ＭＳ Ｐゴシック"/>
              <a:cs typeface="ＭＳ Ｐゴシック"/>
            </a:endParaRPr>
          </a:p>
        </p:txBody>
      </p:sp>
      <p:sp>
        <p:nvSpPr>
          <p:cNvPr id="2" name="Notes Placehold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Intensive intervention </a:t>
            </a:r>
            <a:r>
              <a:rPr lang="en-US" sz="1200"/>
              <a:t>addresses </a:t>
            </a:r>
            <a:r>
              <a:rPr lang="en-US" sz="1200" i="1"/>
              <a:t>severe and persistent </a:t>
            </a:r>
            <a:r>
              <a:rPr lang="en-US" sz="1200"/>
              <a:t>learning and behavioral difficulties. </a:t>
            </a: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Arial" panose="020B0604020202020204" pitchFamily="34" charset="0"/>
                <a:ea typeface="+mn-ea"/>
                <a:cs typeface="Arial" panose="020B0604020202020204" pitchFamily="34" charset="0"/>
              </a:rPr>
              <a:t>Intensive intervention is driven by data and characterized by increased intensity and individualization. </a:t>
            </a:r>
          </a:p>
        </p:txBody>
      </p:sp>
    </p:spTree>
    <p:extLst>
      <p:ext uri="{BB962C8B-B14F-4D97-AF65-F5344CB8AC3E}">
        <p14:creationId xmlns:p14="http://schemas.microsoft.com/office/powerpoint/2010/main" val="22022359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questions we need to ask ourselves when we see a student has not responded to the intervention is whether we delivered the intervention as designed. We know that numerous factors may impact our ability to implement the intervention as designed. If we see that the intervention has not been implemented with fidelity, let’s first focus on improving the implementation before we make changes to the intervention. </a:t>
            </a:r>
          </a:p>
        </p:txBody>
      </p:sp>
      <p:sp>
        <p:nvSpPr>
          <p:cNvPr id="4" name="Slide Number Placeholder 3"/>
          <p:cNvSpPr>
            <a:spLocks noGrp="1"/>
          </p:cNvSpPr>
          <p:nvPr>
            <p:ph type="sldNum" sz="quarter" idx="10"/>
          </p:nvPr>
        </p:nvSpPr>
        <p:spPr>
          <a:xfrm>
            <a:off x="3485265" y="9149178"/>
            <a:ext cx="155992" cy="231784"/>
          </a:xfrm>
        </p:spPr>
        <p:txBody>
          <a:bodyPr/>
          <a:lstStyle/>
          <a:p>
            <a:fld id="{BFCFD22B-BAA9-4BA7-96CC-852971994DE6}" type="slidenum">
              <a:rPr lang="en-US" smtClean="0"/>
              <a:t>70</a:t>
            </a:fld>
            <a:endParaRPr lang="en-US"/>
          </a:p>
        </p:txBody>
      </p:sp>
    </p:spTree>
    <p:extLst>
      <p:ext uri="{BB962C8B-B14F-4D97-AF65-F5344CB8AC3E}">
        <p14:creationId xmlns:p14="http://schemas.microsoft.com/office/powerpoint/2010/main" val="29551730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want to consider whether we need to make a group-based or individualized adaptation. If numerous students are not responding, we may want to make a change for the whole group. In contrast, if most students are responding, but a few students are not responding, we may need to consider individualized adaptations.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71</a:t>
            </a:fld>
            <a:endParaRPr lang="en-US"/>
          </a:p>
        </p:txBody>
      </p:sp>
    </p:spTree>
    <p:extLst>
      <p:ext uri="{BB962C8B-B14F-4D97-AF65-F5344CB8AC3E}">
        <p14:creationId xmlns:p14="http://schemas.microsoft.com/office/powerpoint/2010/main" val="36496500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When implementing the intervention and unsure what to do next? </a:t>
            </a:r>
            <a:r>
              <a:rPr lang="en-US" i="1" dirty="0"/>
              <a:t>Review the slide. </a:t>
            </a:r>
          </a:p>
        </p:txBody>
      </p:sp>
      <p:sp>
        <p:nvSpPr>
          <p:cNvPr id="4" name="Slide Number Placeholder 3"/>
          <p:cNvSpPr>
            <a:spLocks noGrp="1"/>
          </p:cNvSpPr>
          <p:nvPr>
            <p:ph type="sldNum" sz="quarter" idx="10"/>
          </p:nvPr>
        </p:nvSpPr>
        <p:spPr>
          <a:xfrm>
            <a:off x="3394557" y="9036542"/>
            <a:ext cx="233988" cy="231784"/>
          </a:xfrm>
        </p:spPr>
        <p:txBody>
          <a:bodyPr/>
          <a:lstStyle/>
          <a:p>
            <a:fld id="{8D836AF3-CC6A-EB40-95BA-82A4417E505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2783927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Last, this adage (unknown</a:t>
            </a:r>
            <a:r>
              <a:rPr lang="en-US" i="0" baseline="0" dirty="0"/>
              <a:t> source)</a:t>
            </a:r>
            <a:r>
              <a:rPr lang="en-US" i="0" dirty="0"/>
              <a:t> is relevant</a:t>
            </a:r>
            <a:r>
              <a:rPr lang="en-US" i="0" baseline="0" dirty="0"/>
              <a:t> to the DBI process because it’s about perseverance. DBI helps us find programs that work for our students with the highest needs, even when our initial attempts are not successful. Insufficient progress means that we haven’t found the right solution yet, not that we should stop trying to intervene. DBI helps us know when changes are needed and allows us to inform those changes so that, in the end, the intervention works for the individual student.  </a:t>
            </a:r>
            <a:endParaRPr lang="en-US" i="0" dirty="0"/>
          </a:p>
        </p:txBody>
      </p:sp>
      <p:sp>
        <p:nvSpPr>
          <p:cNvPr id="4" name="Slide Number Placeholder 3"/>
          <p:cNvSpPr>
            <a:spLocks noGrp="1"/>
          </p:cNvSpPr>
          <p:nvPr>
            <p:ph type="sldNum" sz="quarter" idx="10"/>
          </p:nvPr>
        </p:nvSpPr>
        <p:spPr>
          <a:xfrm>
            <a:off x="3394557" y="9036542"/>
            <a:ext cx="233988" cy="231784"/>
          </a:xfrm>
        </p:spPr>
        <p:txBody>
          <a:bodyPr/>
          <a:lstStyle/>
          <a:p>
            <a:fld id="{8D836AF3-CC6A-EB40-95BA-82A4417E505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543451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resources are available to support educators in implementing intensive intervention. Explore the NCII website at www.intensiveintervention.org to find tools and check back often to find new tools and resources. </a:t>
            </a:r>
          </a:p>
          <a:p>
            <a:endParaRPr lang="en-US" dirty="0"/>
          </a:p>
          <a:p>
            <a:r>
              <a:rPr lang="en-US" i="1" dirty="0"/>
              <a:t>Learning outcome: Access and use National Center on Intensive Intervention resources to support implementation of DBI.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74</a:t>
            </a:fld>
            <a:endParaRPr lang="en-US"/>
          </a:p>
        </p:txBody>
      </p:sp>
    </p:spTree>
    <p:extLst>
      <p:ext uri="{BB962C8B-B14F-4D97-AF65-F5344CB8AC3E}">
        <p14:creationId xmlns:p14="http://schemas.microsoft.com/office/powerpoint/2010/main" val="10980808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return to your schools, you will likely want to share what you have learned with your colleagues. Here are a few places to start.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75</a:t>
            </a:fld>
            <a:endParaRPr lang="en-US"/>
          </a:p>
        </p:txBody>
      </p:sp>
    </p:spTree>
    <p:extLst>
      <p:ext uri="{BB962C8B-B14F-4D97-AF65-F5344CB8AC3E}">
        <p14:creationId xmlns:p14="http://schemas.microsoft.com/office/powerpoint/2010/main" val="1352612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Estimated time: 3–5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a:t>Now let’s revisit our KWL chart. </a:t>
            </a:r>
            <a:r>
              <a:rPr lang="en-US" sz="1200"/>
              <a:t>With a thought partner, complete the next column, focusing on how will you “Learn” more about the DBI process. </a:t>
            </a:r>
            <a:endParaRPr lang="en-US" i="0"/>
          </a:p>
          <a:p>
            <a:endParaRPr lang="en-US" i="1"/>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76</a:t>
            </a:fld>
            <a:endParaRPr lang="en-US"/>
          </a:p>
        </p:txBody>
      </p:sp>
    </p:spTree>
    <p:extLst>
      <p:ext uri="{BB962C8B-B14F-4D97-AF65-F5344CB8AC3E}">
        <p14:creationId xmlns:p14="http://schemas.microsoft.com/office/powerpoint/2010/main" val="16409853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Read the slide.</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78</a:t>
            </a:fld>
            <a:endParaRPr lang="en-US"/>
          </a:p>
        </p:txBody>
      </p:sp>
    </p:spTree>
    <p:extLst>
      <p:ext uri="{BB962C8B-B14F-4D97-AF65-F5344CB8AC3E}">
        <p14:creationId xmlns:p14="http://schemas.microsoft.com/office/powerpoint/2010/main" val="40589110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As we wrap up, take a minute to reflect on what we discussed today. Note what you are most excited about, what you are still unsure of and want to learn more about, and what changes you will make as a result of what you learned. </a:t>
            </a:r>
          </a:p>
          <a:p>
            <a:endParaRPr lang="en-US" i="1"/>
          </a:p>
          <a:p>
            <a:r>
              <a:rPr lang="en-US" i="1"/>
              <a:t>Read the slide.</a:t>
            </a:r>
          </a:p>
          <a:p>
            <a:r>
              <a:rPr lang="en-US" i="1"/>
              <a:t>Estimated time: 5 minutes</a:t>
            </a:r>
          </a:p>
          <a:p>
            <a:endParaRPr lang="en-US"/>
          </a:p>
          <a:p>
            <a:r>
              <a:rPr lang="en-US" i="1"/>
              <a:t>Have participants complete the self-reflection activity independently or with a thought partner. Another option is to have participants complete the reflection in small table groups or on chart paper as exit slips with self-sticking notes. </a:t>
            </a:r>
          </a:p>
          <a:p>
            <a:endParaRPr lang="en-US" i="1"/>
          </a:p>
          <a:p>
            <a:r>
              <a:rPr lang="en-US" i="1"/>
              <a:t>Included in the workbook is an optional team reflection and planning activity that may be used as a supplement to this training. The DBI reflection tool is intended to help teams, as they reflect on their readiness to implement DBI, consider what they have in place related to each of the steps of the DBI process and additional supports that they may need. </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79</a:t>
            </a:fld>
            <a:endParaRPr lang="en-US"/>
          </a:p>
        </p:txBody>
      </p:sp>
    </p:spTree>
    <p:extLst>
      <p:ext uri="{BB962C8B-B14F-4D97-AF65-F5344CB8AC3E}">
        <p14:creationId xmlns:p14="http://schemas.microsoft.com/office/powerpoint/2010/main" val="40558923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81</a:t>
            </a:fld>
            <a:endParaRPr lang="en-US"/>
          </a:p>
        </p:txBody>
      </p:sp>
    </p:spTree>
    <p:extLst>
      <p:ext uri="{BB962C8B-B14F-4D97-AF65-F5344CB8AC3E}">
        <p14:creationId xmlns:p14="http://schemas.microsoft.com/office/powerpoint/2010/main" val="110041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4" name="Slide Number Placeholder 3"/>
          <p:cNvSpPr>
            <a:spLocks noGrp="1"/>
          </p:cNvSpPr>
          <p:nvPr>
            <p:ph type="sldNum" sz="quarter" idx="10"/>
          </p:nvPr>
        </p:nvSpPr>
        <p:spPr>
          <a:xfrm>
            <a:off x="3472553" y="9036542"/>
            <a:ext cx="77996" cy="231784"/>
          </a:xfrm>
        </p:spPr>
        <p:txBody>
          <a:bodyPr/>
          <a:lstStyle/>
          <a:p>
            <a:fld id="{8D836AF3-CC6A-EB40-95BA-82A4417E5055}" type="slidenum">
              <a:rPr lang="en-US" smtClean="0">
                <a:solidFill>
                  <a:prstClr val="black"/>
                </a:solidFill>
              </a:rPr>
              <a:pPr/>
              <a:t>8</a:t>
            </a:fld>
            <a:endParaRPr lang="en-US">
              <a:solidFill>
                <a:prstClr val="black"/>
              </a:solidFill>
            </a:endParaRPr>
          </a:p>
        </p:txBody>
      </p:sp>
      <p:sp>
        <p:nvSpPr>
          <p:cNvPr id="3" name="Notes Placeholder 2"/>
          <p:cNvSpPr>
            <a:spLocks noGrp="1"/>
          </p:cNvSpPr>
          <p:nvPr>
            <p:ph type="body" idx="1"/>
          </p:nvPr>
        </p:nvSpPr>
        <p:spPr/>
        <p:txBody>
          <a:bodyPr/>
          <a:lstStyle/>
          <a:p>
            <a:r>
              <a:rPr lang="en-US" i="1" dirty="0"/>
              <a:t>Briefly review slide and reinforce that intensive intervention is a process not a one-time fix, single approach or preset program. </a:t>
            </a:r>
          </a:p>
          <a:p>
            <a:endParaRPr lang="en-US" i="1" dirty="0"/>
          </a:p>
          <a:p>
            <a:endParaRPr lang="en-US" i="1" dirty="0"/>
          </a:p>
        </p:txBody>
      </p:sp>
    </p:spTree>
    <p:extLst>
      <p:ext uri="{BB962C8B-B14F-4D97-AF65-F5344CB8AC3E}">
        <p14:creationId xmlns:p14="http://schemas.microsoft.com/office/powerpoint/2010/main" val="38959611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82</a:t>
            </a:fld>
            <a:endParaRPr lang="en-US"/>
          </a:p>
        </p:txBody>
      </p:sp>
    </p:spTree>
    <p:extLst>
      <p:ext uri="{BB962C8B-B14F-4D97-AF65-F5344CB8AC3E}">
        <p14:creationId xmlns:p14="http://schemas.microsoft.com/office/powerpoint/2010/main" val="14931543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83</a:t>
            </a:fld>
            <a:endParaRPr lang="en-US"/>
          </a:p>
        </p:txBody>
      </p:sp>
    </p:spTree>
    <p:extLst>
      <p:ext uri="{BB962C8B-B14F-4D97-AF65-F5344CB8AC3E}">
        <p14:creationId xmlns:p14="http://schemas.microsoft.com/office/powerpoint/2010/main" val="64505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sz="1200" kern="1200">
                <a:solidFill>
                  <a:schemeClr val="tx1"/>
                </a:solidFill>
                <a:effectLst/>
                <a:latin typeface="Arial" panose="020B0604020202020204" pitchFamily="34" charset="0"/>
                <a:ea typeface="+mn-ea"/>
                <a:cs typeface="Arial" panose="020B0604020202020204" pitchFamily="34" charset="0"/>
              </a:rPr>
              <a:t>Intensive intervention is intended for a small percentage of students with severe and persistent learning and behavioral needs, </a:t>
            </a:r>
            <a:r>
              <a:rPr lang="en-US" b="0" i="0"/>
              <a:t>including: </a:t>
            </a:r>
            <a:r>
              <a:rPr lang="en-US" b="0" i="1"/>
              <a:t>Read slide. </a:t>
            </a:r>
          </a:p>
          <a:p>
            <a:pPr marL="0" lvl="1">
              <a:defRPr/>
            </a:pPr>
            <a:endParaRPr lang="en-US"/>
          </a:p>
          <a:p>
            <a:pPr defTabSz="924287">
              <a:defRPr/>
            </a:pPr>
            <a:r>
              <a:rPr lang="en-US" b="0" i="0" baseline="0"/>
              <a:t>The decision to move a student directly to an intensive intervention should be made on an individual and case-by-case basis. In most cases, data should be collected over time to help demonstrate that the student’s low achievement or behavior challenges are both significant </a:t>
            </a:r>
            <a:r>
              <a:rPr lang="en-US" b="0" i="1" baseline="0"/>
              <a:t>and</a:t>
            </a:r>
            <a:r>
              <a:rPr lang="en-US" b="0" i="0" baseline="0"/>
              <a:t> persistent. </a:t>
            </a:r>
            <a:endParaRPr lang="en-US" b="0" i="0"/>
          </a:p>
          <a:p>
            <a:pPr marL="924287" lvl="1" indent="-462144">
              <a:buFont typeface="Wingdings" pitchFamily="2" charset="2"/>
              <a:buChar char="§"/>
              <a:defRPr/>
            </a:pPr>
            <a:endParaRPr lang="en-US" sz="1300">
              <a:solidFill>
                <a:srgbClr val="FF0000"/>
              </a:solidFill>
            </a:endParaRPr>
          </a:p>
          <a:p>
            <a:endParaRPr lang="en-US"/>
          </a:p>
        </p:txBody>
      </p:sp>
      <p:sp>
        <p:nvSpPr>
          <p:cNvPr id="4" name="Slide Number Placeholder 3"/>
          <p:cNvSpPr>
            <a:spLocks noGrp="1"/>
          </p:cNvSpPr>
          <p:nvPr>
            <p:ph type="sldNum" sz="quarter" idx="10"/>
          </p:nvPr>
        </p:nvSpPr>
        <p:spPr>
          <a:xfrm>
            <a:off x="3472553" y="9036542"/>
            <a:ext cx="77996" cy="231784"/>
          </a:xfrm>
        </p:spPr>
        <p:txBody>
          <a:bodyPr/>
          <a:lstStyle/>
          <a:p>
            <a:fld id="{015CC356-F3FB-4EFF-8CC6-CE45B8A6F079}" type="slidenum">
              <a:rPr lang="en-US" smtClean="0"/>
              <a:t>9</a:t>
            </a:fld>
            <a:endParaRPr lang="en-US"/>
          </a:p>
        </p:txBody>
      </p:sp>
    </p:spTree>
    <p:extLst>
      <p:ext uri="{BB962C8B-B14F-4D97-AF65-F5344CB8AC3E}">
        <p14:creationId xmlns:p14="http://schemas.microsoft.com/office/powerpoint/2010/main" val="1901527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1" y="4180248"/>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32791" y="5011460"/>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Subtitle</a:t>
            </a:r>
          </a:p>
        </p:txBody>
      </p:sp>
      <p:sp>
        <p:nvSpPr>
          <p:cNvPr id="7" name="Date"/>
          <p:cNvSpPr>
            <a:spLocks noGrp="1"/>
          </p:cNvSpPr>
          <p:nvPr>
            <p:ph type="body" sz="quarter" idx="14" hasCustomPrompt="1"/>
          </p:nvPr>
        </p:nvSpPr>
        <p:spPr>
          <a:xfrm>
            <a:off x="10111863" y="3716537"/>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32" indent="0" algn="ctr">
              <a:lnSpc>
                <a:spcPct val="100000"/>
              </a:lnSpc>
              <a:spcBef>
                <a:spcPts val="0"/>
              </a:spcBef>
              <a:buNone/>
              <a:defRPr>
                <a:solidFill>
                  <a:schemeClr val="bg1"/>
                </a:solidFill>
              </a:defRPr>
            </a:lvl2pPr>
            <a:lvl3pPr marL="685783" indent="0" algn="ctr">
              <a:lnSpc>
                <a:spcPct val="100000"/>
              </a:lnSpc>
              <a:spcBef>
                <a:spcPts val="0"/>
              </a:spcBef>
              <a:buNone/>
              <a:defRPr>
                <a:solidFill>
                  <a:schemeClr val="bg1"/>
                </a:solidFill>
              </a:defRPr>
            </a:lvl3pPr>
            <a:lvl4pPr marL="1005815" indent="0" algn="ctr">
              <a:lnSpc>
                <a:spcPct val="100000"/>
              </a:lnSpc>
              <a:spcBef>
                <a:spcPts val="0"/>
              </a:spcBef>
              <a:buNone/>
              <a:defRPr>
                <a:solidFill>
                  <a:schemeClr val="bg1"/>
                </a:solidFill>
              </a:defRPr>
            </a:lvl4pPr>
            <a:lvl5pPr marL="1325847"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732791"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32" indent="0">
              <a:buNone/>
              <a:defRPr>
                <a:solidFill>
                  <a:schemeClr val="bg1"/>
                </a:solidFill>
              </a:defRPr>
            </a:lvl2pPr>
            <a:lvl3pPr marL="685783" indent="0">
              <a:buNone/>
              <a:defRPr>
                <a:solidFill>
                  <a:schemeClr val="bg1"/>
                </a:solidFill>
              </a:defRPr>
            </a:lvl3pPr>
            <a:lvl4pPr marL="1005815" indent="0">
              <a:buNone/>
              <a:defRPr>
                <a:solidFill>
                  <a:schemeClr val="bg1"/>
                </a:solidFill>
              </a:defRPr>
            </a:lvl4pPr>
            <a:lvl5pPr marL="1325847"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732793" y="6734893"/>
            <a:ext cx="2954335" cy="123111"/>
          </a:xfrm>
        </p:spPr>
        <p:txBody>
          <a:bodyPr/>
          <a:lstStyle/>
          <a:p>
            <a:endParaRPr lang="en-US"/>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189" indent="-457189">
              <a:lnSpc>
                <a:spcPct val="125000"/>
              </a:lnSpc>
              <a:spcBef>
                <a:spcPts val="600"/>
              </a:spcBef>
              <a:buClr>
                <a:schemeClr val="tx1"/>
              </a:buClr>
              <a:buFont typeface="+mj-lt"/>
              <a:buAutoNum type="arabicPeriod"/>
              <a:defRPr sz="2600"/>
            </a:lvl1pPr>
            <a:lvl2pPr marL="914377" indent="-457189">
              <a:lnSpc>
                <a:spcPct val="125000"/>
              </a:lnSpc>
              <a:spcBef>
                <a:spcPts val="600"/>
              </a:spcBef>
              <a:buClr>
                <a:schemeClr val="tx1"/>
              </a:buClr>
              <a:buFont typeface="+mj-lt"/>
              <a:buAutoNum type="alphaLcPeriod"/>
              <a:defRPr sz="2600"/>
            </a:lvl2pPr>
            <a:lvl3pPr marL="1371566" indent="-457189">
              <a:lnSpc>
                <a:spcPct val="125000"/>
              </a:lnSpc>
              <a:spcBef>
                <a:spcPts val="600"/>
              </a:spcBef>
              <a:buClr>
                <a:schemeClr val="tx1"/>
              </a:buClr>
              <a:buFont typeface="+mj-lt"/>
              <a:buAutoNum type="romanLcPeriod"/>
              <a:defRPr sz="2600"/>
            </a:lvl3pPr>
            <a:lvl4pPr marL="1828754" indent="-457189">
              <a:lnSpc>
                <a:spcPct val="125000"/>
              </a:lnSpc>
              <a:spcBef>
                <a:spcPts val="600"/>
              </a:spcBef>
              <a:buClr>
                <a:schemeClr val="tx1"/>
              </a:buClr>
              <a:buSzPct val="100000"/>
              <a:buFont typeface="+mj-lt"/>
              <a:buAutoNum type="arabicParenR"/>
              <a:defRPr sz="2600"/>
            </a:lvl4pPr>
            <a:lvl5pPr marL="2285943" indent="-457189">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189" indent="-457189">
              <a:lnSpc>
                <a:spcPct val="125000"/>
              </a:lnSpc>
              <a:spcBef>
                <a:spcPts val="600"/>
              </a:spcBef>
              <a:buClr>
                <a:schemeClr val="tx1"/>
              </a:buClr>
              <a:buFont typeface="+mj-lt"/>
              <a:buAutoNum type="arabicPeriod"/>
              <a:defRPr sz="2600"/>
            </a:lvl1pPr>
            <a:lvl2pPr marL="914377" indent="-457189">
              <a:lnSpc>
                <a:spcPct val="125000"/>
              </a:lnSpc>
              <a:spcBef>
                <a:spcPts val="600"/>
              </a:spcBef>
              <a:buClr>
                <a:schemeClr val="tx1"/>
              </a:buClr>
              <a:buFont typeface="+mj-lt"/>
              <a:buAutoNum type="alphaLcPeriod"/>
              <a:defRPr sz="2600"/>
            </a:lvl2pPr>
            <a:lvl3pPr marL="1371566" indent="-457189">
              <a:lnSpc>
                <a:spcPct val="125000"/>
              </a:lnSpc>
              <a:spcBef>
                <a:spcPts val="600"/>
              </a:spcBef>
              <a:buClr>
                <a:schemeClr val="tx1"/>
              </a:buClr>
              <a:buFont typeface="+mj-lt"/>
              <a:buAutoNum type="romanLcPeriod"/>
              <a:defRPr sz="2600"/>
            </a:lvl3pPr>
            <a:lvl4pPr marL="1828754" indent="-457189">
              <a:lnSpc>
                <a:spcPct val="125000"/>
              </a:lnSpc>
              <a:spcBef>
                <a:spcPts val="600"/>
              </a:spcBef>
              <a:buClr>
                <a:schemeClr val="tx1"/>
              </a:buClr>
              <a:buSzPct val="100000"/>
              <a:buFont typeface="+mj-lt"/>
              <a:buAutoNum type="arabicParenR"/>
              <a:defRPr sz="2600"/>
            </a:lvl4pPr>
            <a:lvl5pPr marL="2285943" indent="-457189">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9"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783"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9"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783"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1"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457200" indent="-457189">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6" y="3594294"/>
            <a:ext cx="10234247"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9" y="5946434"/>
            <a:ext cx="10874324" cy="600870"/>
          </a:xfrm>
          <a:prstGeom prst="rect">
            <a:avLst/>
          </a:prstGeom>
          <a:noFill/>
        </p:spPr>
        <p:txBody>
          <a:bodyPr wrap="square" rtlCol="0">
            <a:noAutofit/>
          </a:bodyPr>
          <a:lstStyle/>
          <a:p>
            <a:pPr>
              <a:lnSpc>
                <a:spcPct val="175000"/>
              </a:lnSpc>
            </a:pPr>
            <a:r>
              <a:rPr lang="en-US" sz="220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5" y="-400050"/>
            <a:ext cx="1041831" cy="175260"/>
          </a:xfrm>
        </p:spPr>
        <p:txBody>
          <a:bodyPr>
            <a:normAutofit/>
          </a:bodyPr>
          <a:lstStyle>
            <a:lvl1pPr>
              <a:defRPr sz="1000">
                <a:solidFill>
                  <a:srgbClr val="E6E6E6"/>
                </a:solidFill>
              </a:defRPr>
            </a:lvl1pPr>
          </a:lstStyle>
          <a:p>
            <a:r>
              <a:rPr lang="en-US"/>
              <a:t>Closing Slide</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62"/>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8" y="2126874"/>
            <a:ext cx="8556523"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6" y="3594294"/>
            <a:ext cx="10234247" cy="2378280"/>
          </a:xfrm>
          <a:prstGeom prst="rect">
            <a:avLst/>
          </a:prstGeom>
          <a:noFill/>
        </p:spPr>
        <p:txBody>
          <a:bodyPr wrap="square" rtlCol="0">
            <a:noAutofit/>
          </a:bodyPr>
          <a:lstStyle/>
          <a:p>
            <a:pPr>
              <a:lnSpc>
                <a:spcPct val="175000"/>
              </a:lnSpc>
            </a:pPr>
            <a:r>
              <a:rPr lang="en-US" sz="2200"/>
              <a:t>www.intensiveintervention.org</a:t>
            </a:r>
          </a:p>
          <a:p>
            <a:pPr>
              <a:lnSpc>
                <a:spcPct val="175000"/>
              </a:lnSpc>
            </a:pPr>
            <a:r>
              <a:rPr lang="en-US" sz="2200"/>
              <a:t>ncii@air.org</a:t>
            </a:r>
          </a:p>
          <a:p>
            <a:pPr>
              <a:lnSpc>
                <a:spcPct val="175000"/>
              </a:lnSpc>
            </a:pPr>
            <a:r>
              <a:rPr lang="en-US" sz="220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9" y="5946434"/>
            <a:ext cx="10874324" cy="600870"/>
          </a:xfrm>
          <a:prstGeom prst="rect">
            <a:avLst/>
          </a:prstGeom>
          <a:noFill/>
        </p:spPr>
        <p:txBody>
          <a:bodyPr wrap="square" rtlCol="0">
            <a:noAutofit/>
          </a:bodyPr>
          <a:lstStyle/>
          <a:p>
            <a:pPr>
              <a:lnSpc>
                <a:spcPct val="175000"/>
              </a:lnSpc>
            </a:pPr>
            <a:r>
              <a:rPr lang="en-US" sz="220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783"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594" indent="-228594">
              <a:lnSpc>
                <a:spcPct val="105000"/>
              </a:lnSpc>
              <a:spcBef>
                <a:spcPts val="600"/>
              </a:spcBef>
              <a:buFont typeface="Wingdings" panose="05000000000000000000" pitchFamily="2" charset="2"/>
              <a:buChar char="§"/>
              <a:defRPr sz="1600"/>
            </a:lvl2pPr>
            <a:lvl3pPr marL="457189" indent="-228594">
              <a:lnSpc>
                <a:spcPct val="105000"/>
              </a:lnSpc>
              <a:spcBef>
                <a:spcPts val="600"/>
              </a:spcBef>
              <a:buFont typeface="Arial" panose="020B0604020202020204" pitchFamily="34" charset="0"/>
              <a:buChar char="•"/>
              <a:defRPr sz="1600"/>
            </a:lvl3pPr>
            <a:lvl4pPr marL="685783" indent="-228594">
              <a:lnSpc>
                <a:spcPct val="105000"/>
              </a:lnSpc>
              <a:spcBef>
                <a:spcPts val="600"/>
              </a:spcBef>
              <a:buFont typeface="Arial" panose="020B0604020202020204" pitchFamily="34" charset="0"/>
              <a:buChar char="–"/>
              <a:defRPr sz="1600"/>
            </a:lvl4pPr>
            <a:lvl5pPr marL="914377" indent="-228594">
              <a:lnSpc>
                <a:spcPct val="105000"/>
              </a:lnSpc>
              <a:spcBef>
                <a:spcPts val="600"/>
              </a:spcBef>
              <a:buSzPct val="110000"/>
              <a:buFont typeface="Arial" panose="020B0604020202020204" pitchFamily="34" charset="0"/>
              <a:buChar char="»"/>
              <a:defRPr sz="1600"/>
            </a:lvl5pPr>
            <a:lvl6pPr marL="1142971" indent="-228594">
              <a:lnSpc>
                <a:spcPct val="105000"/>
              </a:lnSpc>
              <a:spcBef>
                <a:spcPts val="600"/>
              </a:spcBef>
              <a:buClr>
                <a:schemeClr val="accent1"/>
              </a:buClr>
              <a:buFont typeface="Calibri" panose="020F0502020204030204" pitchFamily="34" charset="0"/>
              <a:buChar char="›"/>
              <a:defRPr sz="1600"/>
            </a:lvl6pPr>
          </a:lstStyle>
          <a:p>
            <a:pPr marL="0" marR="0" lvl="0" indent="0" algn="l" defTabSz="685783" rtl="0" eaLnBrk="1" fontAlgn="auto" latinLnBrk="0" hangingPunct="1">
              <a:lnSpc>
                <a:spcPct val="105000"/>
              </a:lnSpc>
              <a:spcBef>
                <a:spcPts val="451"/>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BE36-ED6B-4C2D-9D2E-E9BEB5224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2975FF-EACC-43F2-9332-870D83DD2E3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611F9-0E93-40CC-9F56-5558877E3C41}"/>
              </a:ext>
            </a:extLst>
          </p:cNvPr>
          <p:cNvSpPr>
            <a:spLocks noGrp="1"/>
          </p:cNvSpPr>
          <p:nvPr>
            <p:ph type="dt" sz="half" idx="10"/>
          </p:nvPr>
        </p:nvSpPr>
        <p:spPr/>
        <p:txBody>
          <a:bodyPr/>
          <a:lstStyle/>
          <a:p>
            <a:fld id="{5A72ACB4-628F-46E1-BA91-79A04A5CDAE7}" type="datetimeFigureOut">
              <a:rPr lang="en-US" smtClean="0"/>
              <a:t>10/6/2020</a:t>
            </a:fld>
            <a:endParaRPr lang="en-US"/>
          </a:p>
        </p:txBody>
      </p:sp>
      <p:sp>
        <p:nvSpPr>
          <p:cNvPr id="5" name="Footer Placeholder 4">
            <a:extLst>
              <a:ext uri="{FF2B5EF4-FFF2-40B4-BE49-F238E27FC236}">
                <a16:creationId xmlns:a16="http://schemas.microsoft.com/office/drawing/2014/main" id="{FC8CAE9C-FAA9-4CAF-AD93-C0535E48C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FD2D3-6B07-4D12-90CF-02F51D2185C6}"/>
              </a:ext>
            </a:extLst>
          </p:cNvPr>
          <p:cNvSpPr>
            <a:spLocks noGrp="1"/>
          </p:cNvSpPr>
          <p:nvPr>
            <p:ph type="sldNum" sz="quarter" idx="12"/>
          </p:nvPr>
        </p:nvSpPr>
        <p:spPr/>
        <p:txBody>
          <a:bodyPr/>
          <a:lstStyle/>
          <a:p>
            <a:fld id="{8B5F40D0-928F-4EB2-B609-C305BC5445FA}" type="slidenum">
              <a:rPr lang="en-US" smtClean="0"/>
              <a:t>‹#›</a:t>
            </a:fld>
            <a:endParaRPr lang="en-US"/>
          </a:p>
        </p:txBody>
      </p:sp>
    </p:spTree>
    <p:extLst>
      <p:ext uri="{BB962C8B-B14F-4D97-AF65-F5344CB8AC3E}">
        <p14:creationId xmlns:p14="http://schemas.microsoft.com/office/powerpoint/2010/main" val="3287933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915462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914400" y="219456"/>
            <a:ext cx="10972800" cy="1033272"/>
          </a:xfrm>
        </p:spPr>
        <p:txBody>
          <a:bodyPr/>
          <a:lstStyle/>
          <a:p>
            <a:r>
              <a:rPr lang="en-US"/>
              <a:t>Click to edit Master title style</a:t>
            </a:r>
          </a:p>
        </p:txBody>
      </p:sp>
      <p:sp>
        <p:nvSpPr>
          <p:cNvPr id="3" name="Content"/>
          <p:cNvSpPr>
            <a:spLocks noGrp="1"/>
          </p:cNvSpPr>
          <p:nvPr>
            <p:ph idx="1"/>
          </p:nvPr>
        </p:nvSpPr>
        <p:spPr>
          <a:xfrm>
            <a:off x="914400" y="1716023"/>
            <a:ext cx="10972800" cy="4460940"/>
          </a:xfrm>
        </p:spPr>
        <p:txBody>
          <a:bodyPr/>
          <a:lstStyle>
            <a:lvl1pPr>
              <a:spcBef>
                <a:spcPts val="1800"/>
              </a:spcBef>
              <a:spcAft>
                <a:spcPts val="0"/>
              </a:spcAft>
              <a:defRPr>
                <a:solidFill>
                  <a:schemeClr val="tx1">
                    <a:lumMod val="85000"/>
                    <a:lumOff val="15000"/>
                  </a:schemeClr>
                </a:solidFill>
              </a:defRPr>
            </a:lvl1pPr>
            <a:lvl2pPr marL="365125" indent="-365125">
              <a:spcBef>
                <a:spcPts val="1800"/>
              </a:spcBef>
              <a:spcAft>
                <a:spcPts val="0"/>
              </a:spcAft>
              <a:defRPr>
                <a:solidFill>
                  <a:schemeClr val="tx1">
                    <a:lumMod val="85000"/>
                    <a:lumOff val="15000"/>
                  </a:schemeClr>
                </a:solidFill>
              </a:defRPr>
            </a:lvl2pPr>
            <a:lvl3pPr marL="731520" indent="-365125">
              <a:spcBef>
                <a:spcPts val="400"/>
              </a:spcBef>
              <a:spcAft>
                <a:spcPts val="0"/>
              </a:spcAft>
              <a:defRPr>
                <a:solidFill>
                  <a:schemeClr val="tx1">
                    <a:lumMod val="85000"/>
                    <a:lumOff val="15000"/>
                  </a:schemeClr>
                </a:solidFill>
              </a:defRPr>
            </a:lvl3pPr>
            <a:lvl4pPr marL="1097280" indent="-365125">
              <a:spcBef>
                <a:spcPts val="400"/>
              </a:spcBef>
              <a:spcAft>
                <a:spcPts val="0"/>
              </a:spcAft>
              <a:defRPr>
                <a:solidFill>
                  <a:schemeClr val="tx1">
                    <a:lumMod val="85000"/>
                    <a:lumOff val="15000"/>
                  </a:schemeClr>
                </a:solidFill>
              </a:defRPr>
            </a:lvl4pPr>
            <a:lvl5pPr marL="1463040" indent="-365125">
              <a:spcBef>
                <a:spcPts val="400"/>
              </a:spcBef>
              <a:spcAft>
                <a:spcPts val="0"/>
              </a:spcAft>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cxnSp>
        <p:nvCxnSpPr>
          <p:cNvPr id="7" name="Rule"/>
          <p:cNvCxnSpPr/>
          <p:nvPr userDrawn="1"/>
        </p:nvCxnSpPr>
        <p:spPr>
          <a:xfrm>
            <a:off x="916517" y="1487424"/>
            <a:ext cx="1127548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06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9" y="1089661"/>
            <a:ext cx="7275343"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4002259" y="4016330"/>
            <a:ext cx="7275343" cy="1899139"/>
          </a:xfrm>
        </p:spPr>
        <p:txBody>
          <a:bodyPr>
            <a:normAutofit/>
          </a:bodyPr>
          <a:lstStyle>
            <a:lvl1pPr marL="0" indent="0" algn="l">
              <a:spcBef>
                <a:spcPts val="0"/>
              </a:spcBef>
              <a:buNone/>
              <a:defRPr sz="3700">
                <a:solidFill>
                  <a:schemeClr val="accent2"/>
                </a:solidFill>
              </a:defRPr>
            </a:lvl1pPr>
            <a:lvl2pPr marL="320032" indent="0">
              <a:spcBef>
                <a:spcPts val="0"/>
              </a:spcBef>
              <a:buNone/>
              <a:defRPr>
                <a:solidFill>
                  <a:schemeClr val="bg1"/>
                </a:solidFill>
              </a:defRPr>
            </a:lvl2pPr>
            <a:lvl3pPr marL="685783" indent="0">
              <a:spcBef>
                <a:spcPts val="0"/>
              </a:spcBef>
              <a:buNone/>
              <a:defRPr>
                <a:solidFill>
                  <a:schemeClr val="bg1"/>
                </a:solidFill>
              </a:defRPr>
            </a:lvl3pPr>
            <a:lvl4pPr marL="1005815" indent="0">
              <a:spcBef>
                <a:spcPts val="0"/>
              </a:spcBef>
              <a:buNone/>
              <a:defRPr>
                <a:solidFill>
                  <a:schemeClr val="bg1"/>
                </a:solidFill>
              </a:defRPr>
            </a:lvl4pPr>
            <a:lvl5pPr marL="1325847"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29" y="-297"/>
            <a:ext cx="12193057" cy="6858594"/>
          </a:xfrm>
          <a:prstGeom prst="rect">
            <a:avLst/>
          </a:prstGeom>
        </p:spPr>
      </p:pic>
      <p:sp>
        <p:nvSpPr>
          <p:cNvPr id="2" name="Title"/>
          <p:cNvSpPr>
            <a:spLocks noGrp="1"/>
          </p:cNvSpPr>
          <p:nvPr>
            <p:ph type="ctrTitle"/>
          </p:nvPr>
        </p:nvSpPr>
        <p:spPr>
          <a:xfrm>
            <a:off x="914401" y="3621024"/>
            <a:ext cx="10968567" cy="768096"/>
          </a:xfrm>
        </p:spPr>
        <p:txBody>
          <a:bodyPr anchor="b">
            <a:normAutofit/>
          </a:bodyPr>
          <a:lstStyle>
            <a:lvl1pPr algn="l">
              <a:defRPr sz="4400">
                <a:solidFill>
                  <a:schemeClr val="tx2"/>
                </a:solidFill>
              </a:defRPr>
            </a:lvl1pPr>
          </a:lstStyle>
          <a:p>
            <a:r>
              <a:rPr lang="en-US"/>
              <a:t>Click to edit Master title style</a:t>
            </a:r>
          </a:p>
        </p:txBody>
      </p:sp>
      <p:sp>
        <p:nvSpPr>
          <p:cNvPr id="3" name="Subtitle"/>
          <p:cNvSpPr>
            <a:spLocks noGrp="1"/>
          </p:cNvSpPr>
          <p:nvPr>
            <p:ph type="subTitle" idx="1"/>
          </p:nvPr>
        </p:nvSpPr>
        <p:spPr>
          <a:xfrm>
            <a:off x="914400" y="4617720"/>
            <a:ext cx="10972800" cy="1060704"/>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cNvSpPr>
            <a:spLocks noGrp="1"/>
          </p:cNvSpPr>
          <p:nvPr>
            <p:ph type="sldNum" sz="quarter" idx="11"/>
          </p:nvPr>
        </p:nvSpPr>
        <p:spPr/>
        <p:txBody>
          <a:bodyPr/>
          <a:lstStyle>
            <a:lvl1pPr>
              <a:defRPr>
                <a:solidFill>
                  <a:schemeClr val="tx2"/>
                </a:solidFill>
              </a:defRPr>
            </a:lvl1pPr>
          </a:lstStyle>
          <a:p>
            <a:fld id="{99A20822-4A49-4D36-86E3-300BA48D3F00}" type="slidenum">
              <a:rPr lang="en-US" smtClean="0"/>
              <a:pPr/>
              <a:t>‹#›</a:t>
            </a:fld>
            <a:endParaRPr lang="en-US"/>
          </a:p>
        </p:txBody>
      </p:sp>
      <p:cxnSp>
        <p:nvCxnSpPr>
          <p:cNvPr id="18" name="Straight Connector 17"/>
          <p:cNvCxnSpPr/>
          <p:nvPr userDrawn="1"/>
        </p:nvCxnSpPr>
        <p:spPr>
          <a:xfrm>
            <a:off x="914401" y="4488329"/>
            <a:ext cx="112776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0389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678266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fld id="{B094D1B2-26D5-48CC-9B16-6583E954EFA6}" type="slidenum">
              <a:rPr lang="en-US" smtClean="0"/>
              <a:t>‹#›</a:t>
            </a:fld>
            <a:endParaRPr lang="en-US"/>
          </a:p>
        </p:txBody>
      </p:sp>
    </p:spTree>
    <p:extLst>
      <p:ext uri="{BB962C8B-B14F-4D97-AF65-F5344CB8AC3E}">
        <p14:creationId xmlns:p14="http://schemas.microsoft.com/office/powerpoint/2010/main" val="3191408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2133600" y="1600201"/>
            <a:ext cx="4572000" cy="4525963"/>
          </a:xfrm>
        </p:spPr>
        <p:txBody>
          <a:bodyPr/>
          <a:lstStyle>
            <a:lvl1pPr marL="231775" indent="-231775">
              <a:defRPr sz="2400">
                <a:latin typeface="Arial" pitchFamily="34" charset="0"/>
                <a:cs typeface="Arial" pitchFamily="34" charset="0"/>
              </a:defRPr>
            </a:lvl1pPr>
            <a:lvl2pPr marL="465138" indent="-225425">
              <a:spcBef>
                <a:spcPts val="600"/>
              </a:spcBef>
              <a:defRPr sz="2200">
                <a:latin typeface="Arial" pitchFamily="34" charset="0"/>
                <a:cs typeface="Arial" pitchFamily="34" charset="0"/>
              </a:defRPr>
            </a:lvl2pPr>
            <a:lvl3pPr marL="679450" indent="-228600">
              <a:spcBef>
                <a:spcPts val="600"/>
              </a:spcBef>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4DBB3109-6B36-4C42-ABE5-993D6B0A452A}" type="slidenum">
              <a:rPr lang="en-US" smtClean="0"/>
              <a:pPr/>
              <a:t>‹#›</a:t>
            </a:fld>
            <a:endParaRPr lang="en-US"/>
          </a:p>
        </p:txBody>
      </p:sp>
    </p:spTree>
    <p:extLst>
      <p:ext uri="{BB962C8B-B14F-4D97-AF65-F5344CB8AC3E}">
        <p14:creationId xmlns:p14="http://schemas.microsoft.com/office/powerpoint/2010/main" val="3962608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6236" y="6507316"/>
            <a:ext cx="156731"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418489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p>
        </p:txBody>
      </p:sp>
    </p:spTree>
    <p:extLst>
      <p:ext uri="{BB962C8B-B14F-4D97-AF65-F5344CB8AC3E}">
        <p14:creationId xmlns:p14="http://schemas.microsoft.com/office/powerpoint/2010/main" val="2876354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302414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35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9367-825A-DD4A-9F44-613DE5C90448}"/>
              </a:ext>
            </a:extLst>
          </p:cNvPr>
          <p:cNvSpPr>
            <a:spLocks noGrp="1"/>
          </p:cNvSpPr>
          <p:nvPr>
            <p:ph type="ctrTitle"/>
          </p:nvPr>
        </p:nvSpPr>
        <p:spPr>
          <a:xfrm>
            <a:off x="203200" y="609600"/>
            <a:ext cx="11785600" cy="1524000"/>
          </a:xfrm>
        </p:spPr>
        <p:txBody>
          <a:bodyPr/>
          <a:lstStyle>
            <a:lvl1pPr algn="ctr">
              <a:defRPr/>
            </a:lvl1pPr>
          </a:lstStyle>
          <a:p>
            <a:endParaRPr lang="en-US" altLang="en-US"/>
          </a:p>
        </p:txBody>
      </p:sp>
      <p:sp>
        <p:nvSpPr>
          <p:cNvPr id="3" name="Text Placeholder 2">
            <a:extLst>
              <a:ext uri="{FF2B5EF4-FFF2-40B4-BE49-F238E27FC236}">
                <a16:creationId xmlns:a16="http://schemas.microsoft.com/office/drawing/2014/main" id="{AFB4C03C-447F-F04C-8AEC-448ABAB19CAE}"/>
              </a:ext>
            </a:extLst>
          </p:cNvPr>
          <p:cNvSpPr>
            <a:spLocks noGrp="1"/>
          </p:cNvSpPr>
          <p:nvPr>
            <p:ph type="body" sz="quarter" idx="10"/>
          </p:nvPr>
        </p:nvSpPr>
        <p:spPr>
          <a:xfrm>
            <a:off x="203200" y="2286000"/>
            <a:ext cx="11785600" cy="1143000"/>
          </a:xfrm>
        </p:spPr>
        <p:txBody>
          <a:bodyPr/>
          <a:lstStyle>
            <a:lvl1pPr marL="0" indent="0" algn="ctr">
              <a:buNone/>
              <a:defRPr/>
            </a:lvl1pPr>
          </a:lstStyle>
          <a:p>
            <a:endParaRPr lang="en-US" altLang="en-US"/>
          </a:p>
        </p:txBody>
      </p:sp>
    </p:spTree>
    <p:extLst>
      <p:ext uri="{BB962C8B-B14F-4D97-AF65-F5344CB8AC3E}">
        <p14:creationId xmlns:p14="http://schemas.microsoft.com/office/powerpoint/2010/main" val="3791651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6764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94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19318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41642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457200"/>
            <a:ext cx="7315200" cy="38862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438400" y="4983163"/>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941941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441642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457200"/>
            <a:ext cx="7315200" cy="38862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438400" y="4983163"/>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79779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2"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2" y="1373005"/>
            <a:ext cx="11276076" cy="1188720"/>
          </a:xfrm>
        </p:spPr>
        <p:txBody>
          <a:bodyPr>
            <a:normAutofit/>
          </a:bodyPr>
          <a:lstStyle>
            <a:lvl1pPr marL="0" indent="0">
              <a:lnSpc>
                <a:spcPct val="125000"/>
              </a:lnSpc>
              <a:spcBef>
                <a:spcPts val="1800"/>
              </a:spcBef>
              <a:buNone/>
              <a:defRPr sz="2600" baseline="0"/>
            </a:lvl1pPr>
            <a:lvl2pPr>
              <a:defRPr sz="1351"/>
            </a:lvl2pPr>
            <a:lvl3pPr>
              <a:defRPr sz="1351"/>
            </a:lvl3pPr>
            <a:lvl4pPr>
              <a:defRPr sz="1351"/>
            </a:lvl4pPr>
            <a:lvl5pPr>
              <a:defRPr sz="1351"/>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2"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2" y="5751576"/>
            <a:ext cx="11276076"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2" y="1371600"/>
            <a:ext cx="11276076" cy="1188720"/>
          </a:xfrm>
        </p:spPr>
        <p:txBody>
          <a:bodyPr>
            <a:normAutofit/>
          </a:bodyPr>
          <a:lstStyle>
            <a:lvl1pPr marL="0" indent="0">
              <a:lnSpc>
                <a:spcPct val="125000"/>
              </a:lnSpc>
              <a:spcBef>
                <a:spcPts val="1800"/>
              </a:spcBef>
              <a:buNone/>
              <a:defRPr sz="2600" baseline="0"/>
            </a:lvl1pPr>
            <a:lvl2pPr>
              <a:defRPr sz="1351"/>
            </a:lvl2pPr>
            <a:lvl3pPr>
              <a:defRPr sz="1351"/>
            </a:lvl3pPr>
            <a:lvl4pPr>
              <a:defRPr sz="1351"/>
            </a:lvl4pPr>
            <a:lvl5pPr>
              <a:defRPr sz="1351"/>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7" y="2651760"/>
            <a:ext cx="5570539"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2" y="5751576"/>
            <a:ext cx="11276076"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2" y="1371600"/>
            <a:ext cx="11276076" cy="4343400"/>
          </a:xfrm>
        </p:spPr>
        <p:txBody>
          <a:bodyPr>
            <a:normAutofit/>
          </a:bodyPr>
          <a:lstStyle>
            <a:lvl1pPr marL="457189" indent="-457189">
              <a:lnSpc>
                <a:spcPct val="125000"/>
              </a:lnSpc>
              <a:spcBef>
                <a:spcPts val="600"/>
              </a:spcBef>
              <a:buClr>
                <a:schemeClr val="tx2"/>
              </a:buClr>
              <a:buFont typeface="+mj-lt"/>
              <a:buAutoNum type="arabicPeriod"/>
              <a:defRPr sz="2600" baseline="0"/>
            </a:lvl1pPr>
            <a:lvl2pPr marL="914377" indent="-457189">
              <a:lnSpc>
                <a:spcPct val="125000"/>
              </a:lnSpc>
              <a:spcBef>
                <a:spcPts val="600"/>
              </a:spcBef>
              <a:buClr>
                <a:schemeClr val="tx2"/>
              </a:buClr>
              <a:buFont typeface="+mj-lt"/>
              <a:buAutoNum type="alphaLcPeriod"/>
              <a:defRPr sz="2600"/>
            </a:lvl2pPr>
            <a:lvl3pPr marL="1371566" indent="-457189">
              <a:lnSpc>
                <a:spcPct val="125000"/>
              </a:lnSpc>
              <a:spcBef>
                <a:spcPts val="600"/>
              </a:spcBef>
              <a:buClr>
                <a:schemeClr val="tx2"/>
              </a:buClr>
              <a:buFont typeface="+mj-lt"/>
              <a:buAutoNum type="romanLcPeriod"/>
              <a:defRPr sz="2600"/>
            </a:lvl3pPr>
            <a:lvl4pPr marL="1828754" indent="-457189">
              <a:lnSpc>
                <a:spcPct val="125000"/>
              </a:lnSpc>
              <a:spcBef>
                <a:spcPts val="600"/>
              </a:spcBef>
              <a:buClr>
                <a:schemeClr val="tx2"/>
              </a:buClr>
              <a:buSzPct val="100000"/>
              <a:buFont typeface="+mj-lt"/>
              <a:buAutoNum type="arabicParenR"/>
              <a:defRPr sz="2600"/>
            </a:lvl4pPr>
            <a:lvl5pPr marL="2285943" indent="-457189">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2" y="5751576"/>
            <a:ext cx="11276076"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7.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2" y="0"/>
            <a:ext cx="11276076" cy="128016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457202"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3" y="6734893"/>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2"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 id="2147483816" r:id="rId17"/>
    <p:sldLayoutId id="2147483824" r:id="rId18"/>
    <p:sldLayoutId id="2147483825" r:id="rId19"/>
    <p:sldLayoutId id="2147483828" r:id="rId20"/>
    <p:sldLayoutId id="2147483829" r:id="rId21"/>
    <p:sldLayoutId id="2147483851" r:id="rId22"/>
    <p:sldLayoutId id="2147483855" r:id="rId23"/>
    <p:sldLayoutId id="2147483857" r:id="rId24"/>
    <p:sldLayoutId id="2147483858" r:id="rId25"/>
    <p:sldLayoutId id="2147483859" r:id="rId26"/>
  </p:sldLayoutIdLst>
  <p:hf hdr="0" ftr="0" dt="0"/>
  <p:txStyles>
    <p:titleStyle>
      <a:lvl1pPr algn="ctr" defTabSz="685783"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32" marR="0" indent="-320032" algn="l" defTabSz="685783"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64" marR="0" indent="-320032" algn="l" defTabSz="685783"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15" marR="0" indent="-320032" algn="l" defTabSz="685783"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47" marR="0" indent="-320032" algn="l" defTabSz="685783"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879" marR="0" indent="-320032" algn="l" defTabSz="685783"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A66CE93-3BC1-3E47-96C2-29106644D76D}"/>
              </a:ext>
            </a:extLst>
          </p:cNvPr>
          <p:cNvSpPr>
            <a:spLocks noGrp="1" noChangeArrowheads="1"/>
          </p:cNvSpPr>
          <p:nvPr>
            <p:ph type="title"/>
          </p:nvPr>
        </p:nvSpPr>
        <p:spPr bwMode="auto">
          <a:xfrm>
            <a:off x="508000" y="381000"/>
            <a:ext cx="111760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9D17D07-4C19-6749-B131-CEA57EC59B50}"/>
              </a:ext>
            </a:extLst>
          </p:cNvPr>
          <p:cNvSpPr>
            <a:spLocks noGrp="1" noChangeArrowheads="1"/>
          </p:cNvSpPr>
          <p:nvPr>
            <p:ph type="body" idx="1"/>
          </p:nvPr>
        </p:nvSpPr>
        <p:spPr bwMode="auto">
          <a:xfrm>
            <a:off x="508000" y="1676400"/>
            <a:ext cx="111760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3132122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Lst>
  <p:txStyles>
    <p:titleStyle>
      <a:lvl1pPr algn="l" rtl="0" eaLnBrk="0" fontAlgn="base" hangingPunct="0">
        <a:spcBef>
          <a:spcPct val="0"/>
        </a:spcBef>
        <a:spcAft>
          <a:spcPct val="0"/>
        </a:spcAft>
        <a:defRPr sz="4200" b="1">
          <a:solidFill>
            <a:srgbClr val="1C2F6A"/>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200" b="1">
          <a:solidFill>
            <a:srgbClr val="1C2F6A"/>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4200" b="1">
          <a:solidFill>
            <a:srgbClr val="1C2F6A"/>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4200" b="1">
          <a:solidFill>
            <a:srgbClr val="1C2F6A"/>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4200" b="1">
          <a:solidFill>
            <a:srgbClr val="1C2F6A"/>
          </a:solidFill>
          <a:latin typeface="Arial" charset="0"/>
          <a:ea typeface="MS PGothic" panose="020B0600070205080204" pitchFamily="34" charset="-128"/>
          <a:cs typeface="MS PGothic" charset="0"/>
        </a:defRPr>
      </a:lvl5pPr>
      <a:lvl6pPr marL="457189" algn="l" rtl="0" fontAlgn="base">
        <a:spcBef>
          <a:spcPct val="0"/>
        </a:spcBef>
        <a:spcAft>
          <a:spcPct val="0"/>
        </a:spcAft>
        <a:defRPr sz="4200" b="1">
          <a:solidFill>
            <a:schemeClr val="bg1"/>
          </a:solidFill>
          <a:latin typeface="Arial" charset="0"/>
          <a:ea typeface="ＭＳ Ｐゴシック" charset="0"/>
          <a:cs typeface="ＭＳ Ｐゴシック" charset="0"/>
        </a:defRPr>
      </a:lvl6pPr>
      <a:lvl7pPr marL="914377" algn="l" rtl="0" fontAlgn="base">
        <a:spcBef>
          <a:spcPct val="0"/>
        </a:spcBef>
        <a:spcAft>
          <a:spcPct val="0"/>
        </a:spcAft>
        <a:defRPr sz="4200" b="1">
          <a:solidFill>
            <a:schemeClr val="bg1"/>
          </a:solidFill>
          <a:latin typeface="Arial" charset="0"/>
          <a:ea typeface="ＭＳ Ｐゴシック" charset="0"/>
          <a:cs typeface="ＭＳ Ｐゴシック" charset="0"/>
        </a:defRPr>
      </a:lvl7pPr>
      <a:lvl8pPr marL="1371566" algn="l" rtl="0" fontAlgn="base">
        <a:spcBef>
          <a:spcPct val="0"/>
        </a:spcBef>
        <a:spcAft>
          <a:spcPct val="0"/>
        </a:spcAft>
        <a:defRPr sz="4200" b="1">
          <a:solidFill>
            <a:schemeClr val="bg1"/>
          </a:solidFill>
          <a:latin typeface="Arial" charset="0"/>
          <a:ea typeface="ＭＳ Ｐゴシック" charset="0"/>
          <a:cs typeface="ＭＳ Ｐゴシック" charset="0"/>
        </a:defRPr>
      </a:lvl8pPr>
      <a:lvl9pPr marL="1828754" algn="l" rtl="0" fontAlgn="base">
        <a:spcBef>
          <a:spcPct val="0"/>
        </a:spcBef>
        <a:spcAft>
          <a:spcPct val="0"/>
        </a:spcAft>
        <a:defRPr sz="4200" b="1">
          <a:solidFill>
            <a:schemeClr val="bg1"/>
          </a:solidFill>
          <a:latin typeface="Arial" charset="0"/>
          <a:ea typeface="ＭＳ Ｐゴシック" charset="0"/>
          <a:cs typeface="ＭＳ Ｐゴシック" charset="0"/>
        </a:defRPr>
      </a:lvl9pPr>
    </p:titleStyle>
    <p:bodyStyle>
      <a:lvl1pPr marL="342891" indent="-342891" algn="l" rtl="0" eaLnBrk="0" fontAlgn="base" hangingPunct="0">
        <a:spcBef>
          <a:spcPct val="20000"/>
        </a:spcBef>
        <a:spcAft>
          <a:spcPct val="0"/>
        </a:spcAft>
        <a:buChar char="•"/>
        <a:defRPr sz="3200">
          <a:solidFill>
            <a:srgbClr val="1C2F6A"/>
          </a:solidFill>
          <a:latin typeface="+mn-lt"/>
          <a:ea typeface="MS PGothic" panose="020B0600070205080204" pitchFamily="34" charset="-128"/>
          <a:cs typeface="MS PGothic" charset="0"/>
        </a:defRPr>
      </a:lvl1pPr>
      <a:lvl2pPr marL="742932" indent="-285744" algn="l" rtl="0" eaLnBrk="0" fontAlgn="base" hangingPunct="0">
        <a:spcBef>
          <a:spcPct val="20000"/>
        </a:spcBef>
        <a:spcAft>
          <a:spcPct val="0"/>
        </a:spcAft>
        <a:buChar char="–"/>
        <a:defRPr sz="2800">
          <a:solidFill>
            <a:srgbClr val="1C2F6A"/>
          </a:solidFill>
          <a:latin typeface="+mn-lt"/>
          <a:ea typeface="MS PGothic" panose="020B0600070205080204" pitchFamily="34" charset="-128"/>
          <a:cs typeface="MS PGothic" charset="0"/>
        </a:defRPr>
      </a:lvl2pPr>
      <a:lvl3pPr marL="1142971" indent="-228594" algn="l" rtl="0" eaLnBrk="0" fontAlgn="base" hangingPunct="0">
        <a:spcBef>
          <a:spcPct val="20000"/>
        </a:spcBef>
        <a:spcAft>
          <a:spcPct val="0"/>
        </a:spcAft>
        <a:buChar char="•"/>
        <a:defRPr sz="2400">
          <a:solidFill>
            <a:srgbClr val="1C2F6A"/>
          </a:solidFill>
          <a:latin typeface="+mn-lt"/>
          <a:ea typeface="MS PGothic" panose="020B0600070205080204" pitchFamily="34" charset="-128"/>
          <a:cs typeface="MS PGothic" charset="0"/>
        </a:defRPr>
      </a:lvl3pPr>
      <a:lvl4pPr marL="1600160" indent="-228594" algn="l" rtl="0" eaLnBrk="0" fontAlgn="base" hangingPunct="0">
        <a:spcBef>
          <a:spcPct val="20000"/>
        </a:spcBef>
        <a:spcAft>
          <a:spcPct val="0"/>
        </a:spcAft>
        <a:buChar char="–"/>
        <a:defRPr sz="2000">
          <a:solidFill>
            <a:srgbClr val="1C2F6A"/>
          </a:solidFill>
          <a:latin typeface="+mn-lt"/>
          <a:ea typeface="MS PGothic" panose="020B0600070205080204" pitchFamily="34" charset="-128"/>
          <a:cs typeface="MS PGothic" charset="0"/>
        </a:defRPr>
      </a:lvl4pPr>
      <a:lvl5pPr marL="2057349" indent="-228594" algn="l" rtl="0" eaLnBrk="0" fontAlgn="base" hangingPunct="0">
        <a:spcBef>
          <a:spcPct val="20000"/>
        </a:spcBef>
        <a:spcAft>
          <a:spcPct val="0"/>
        </a:spcAft>
        <a:buChar char="»"/>
        <a:defRPr sz="2000">
          <a:solidFill>
            <a:srgbClr val="1C2F6A"/>
          </a:solidFill>
          <a:latin typeface="+mn-lt"/>
          <a:ea typeface="MS PGothic" panose="020B0600070205080204" pitchFamily="34" charset="-128"/>
          <a:cs typeface="MS PGothic" charset="0"/>
        </a:defRPr>
      </a:lvl5pPr>
      <a:lvl6pPr marL="2514537" indent="-228594" algn="l" rtl="0" fontAlgn="base">
        <a:spcBef>
          <a:spcPct val="20000"/>
        </a:spcBef>
        <a:spcAft>
          <a:spcPct val="0"/>
        </a:spcAft>
        <a:buChar char="»"/>
        <a:defRPr sz="2000">
          <a:solidFill>
            <a:schemeClr val="bg1"/>
          </a:solidFill>
          <a:latin typeface="+mn-lt"/>
          <a:ea typeface="+mn-ea"/>
        </a:defRPr>
      </a:lvl6pPr>
      <a:lvl7pPr marL="2971726" indent="-228594" algn="l" rtl="0" fontAlgn="base">
        <a:spcBef>
          <a:spcPct val="20000"/>
        </a:spcBef>
        <a:spcAft>
          <a:spcPct val="0"/>
        </a:spcAft>
        <a:buChar char="»"/>
        <a:defRPr sz="2000">
          <a:solidFill>
            <a:schemeClr val="bg1"/>
          </a:solidFill>
          <a:latin typeface="+mn-lt"/>
          <a:ea typeface="+mn-ea"/>
        </a:defRPr>
      </a:lvl7pPr>
      <a:lvl8pPr marL="3428914" indent="-228594" algn="l" rtl="0" fontAlgn="base">
        <a:spcBef>
          <a:spcPct val="20000"/>
        </a:spcBef>
        <a:spcAft>
          <a:spcPct val="0"/>
        </a:spcAft>
        <a:buChar char="»"/>
        <a:defRPr sz="2000">
          <a:solidFill>
            <a:schemeClr val="bg1"/>
          </a:solidFill>
          <a:latin typeface="+mn-lt"/>
          <a:ea typeface="+mn-ea"/>
        </a:defRPr>
      </a:lvl8pPr>
      <a:lvl9pPr marL="3886103" indent="-228594"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iris.peabody.vanderbilt.edu/module/ebp_01/cresource/q1/p02/"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35.sv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hyperlink" Target="https://intensiveintervention.org/sites/default/files/Behavior_IEP_Guide-508.pdf" TargetMode="External"/><Relationship Id="rId5" Type="http://schemas.openxmlformats.org/officeDocument/2006/relationships/hyperlink" Target="https://charts.intensiveintervention.org/chart/behavioral-progress-monitoring-tools" TargetMode="External"/><Relationship Id="rId4" Type="http://schemas.openxmlformats.org/officeDocument/2006/relationships/hyperlink" Target="https://charts.intensiveintervention.org/chart/progress-monitoring" TargetMode="External"/><Relationship Id="rId9" Type="http://schemas.openxmlformats.org/officeDocument/2006/relationships/hyperlink" Target="https://intensiveintervention.org/resource/high-quality-academic-IEP-goals"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image" Target="../media/image41.png"/><Relationship Id="rId5" Type="http://schemas.openxmlformats.org/officeDocument/2006/relationships/image" Target="../media/image50.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2.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4.xml"/><Relationship Id="rId1" Type="http://schemas.openxmlformats.org/officeDocument/2006/relationships/slideLayout" Target="../slideLayouts/slideLayout22.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35.sv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hyperlink" Target="https://intensiveintervention.org/sites/default/files/Lessons-Learned-Infographic_508.pdf"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jpeg"/><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hyperlink" Target="http://www.ideapartnership.org/building-connections/the-partnership-way.html" TargetMode="Externa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intensiveintervention.org/sites/default/files/Admin-DBI-508.pdf"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hyperlink" Target="https://intensiveintervention.org/voices-from-the-field/Four-Keys-to-Supporting-Intensive-Intervention-Implementation" TargetMode="Externa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charts.intensiveintervention.org/bintervention" TargetMode="External"/><Relationship Id="rId7"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hyperlink" Target="https://charts.intensiveintervention.org/ascreening" TargetMode="External"/><Relationship Id="rId4" Type="http://schemas.openxmlformats.org/officeDocument/2006/relationships/hyperlink" Target="https://charts.intensiveintervention.org/aprogressmonitorin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5.xml"/><Relationship Id="rId5" Type="http://schemas.openxmlformats.org/officeDocument/2006/relationships/hyperlink" Target="https://intensiveintervention.org/implementation-support/fidelity-resources" TargetMode="Externa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s://intensiveintervention.org/implementation-support/tools-support-intensive-intervention-data-meetings" TargetMode="External"/><Relationship Id="rId2" Type="http://schemas.openxmlformats.org/officeDocument/2006/relationships/notesSlide" Target="../notesSlides/notesSlide60.xm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hyperlink" Target="https://intensiveintervention.org/implementation-support/online-learning-modules" TargetMode="External"/><Relationship Id="rId5" Type="http://schemas.openxmlformats.org/officeDocument/2006/relationships/hyperlink" Target="https://intensiveintervention.org/implementation-support/dbi-training-series" TargetMode="External"/><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0.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4.xml"/><Relationship Id="rId1" Type="http://schemas.openxmlformats.org/officeDocument/2006/relationships/slideLayout" Target="../slideLayouts/slideLayout5.xml"/><Relationship Id="rId6" Type="http://schemas.openxmlformats.org/officeDocument/2006/relationships/hyperlink" Target="http://www.intensiveintervention.org/" TargetMode="External"/><Relationship Id="rId5" Type="http://schemas.openxmlformats.org/officeDocument/2006/relationships/image" Target="../media/image81.svg"/><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8" Type="http://schemas.openxmlformats.org/officeDocument/2006/relationships/hyperlink" Target="https://intensiveintervention.org/resource/self-paced-introduction-intensive-intervention" TargetMode="External"/><Relationship Id="rId3" Type="http://schemas.openxmlformats.org/officeDocument/2006/relationships/image" Target="../media/image82.png"/><Relationship Id="rId7" Type="http://schemas.openxmlformats.org/officeDocument/2006/relationships/hyperlink" Target="https://intensiveintervention.org/resource/breaking-down-dbi-process-questions-considerations" TargetMode="External"/><Relationship Id="rId2" Type="http://schemas.openxmlformats.org/officeDocument/2006/relationships/notesSlide" Target="../notesSlides/notesSlide75.xml"/><Relationship Id="rId1" Type="http://schemas.openxmlformats.org/officeDocument/2006/relationships/slideLayout" Target="../slideLayouts/slideLayout15.xml"/><Relationship Id="rId6" Type="http://schemas.openxmlformats.org/officeDocument/2006/relationships/hyperlink" Target="https://intensiveintervention.org/intensive-intervention" TargetMode="External"/><Relationship Id="rId5" Type="http://schemas.openxmlformats.org/officeDocument/2006/relationships/image" Target="../media/image84.png"/><Relationship Id="rId4" Type="http://schemas.openxmlformats.org/officeDocument/2006/relationships/image" Target="../media/image83.jpeg"/></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2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hyperlink" Target="https://ies.ed.gov/ncee/wwc/PracticeGuide/3" TargetMode="Externa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hyperlink" Target="https://intensiveintervention.uat.air.org/resource/data-based-individualization-framework-intensive-intervention" TargetMode="External"/><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68E2CC-9E91-46A7-B6D9-5501A99C1FBE}"/>
              </a:ext>
            </a:extLst>
          </p:cNvPr>
          <p:cNvSpPr>
            <a:spLocks noGrp="1"/>
          </p:cNvSpPr>
          <p:nvPr>
            <p:ph type="title"/>
          </p:nvPr>
        </p:nvSpPr>
        <p:spPr>
          <a:xfrm>
            <a:off x="732791" y="3680881"/>
            <a:ext cx="10515600" cy="1477328"/>
          </a:xfrm>
        </p:spPr>
        <p:txBody>
          <a:bodyPr/>
          <a:lstStyle/>
          <a:p>
            <a:r>
              <a:rPr lang="en-US" sz="4800">
                <a:ea typeface="ＭＳ Ｐゴシック" charset="-128"/>
              </a:rPr>
              <a:t>Introduction to Data-Based Individualization</a:t>
            </a:r>
            <a:endParaRPr lang="en-US"/>
          </a:p>
        </p:txBody>
      </p:sp>
      <p:sp>
        <p:nvSpPr>
          <p:cNvPr id="6" name="Subtitle 5">
            <a:extLst>
              <a:ext uri="{FF2B5EF4-FFF2-40B4-BE49-F238E27FC236}">
                <a16:creationId xmlns:a16="http://schemas.microsoft.com/office/drawing/2014/main" id="{8CED5946-8E5D-4E61-8C55-53433A643CD8}"/>
              </a:ext>
            </a:extLst>
          </p:cNvPr>
          <p:cNvSpPr>
            <a:spLocks noGrp="1"/>
          </p:cNvSpPr>
          <p:nvPr>
            <p:ph type="subTitle" idx="1"/>
          </p:nvPr>
        </p:nvSpPr>
        <p:spPr>
          <a:xfrm>
            <a:off x="732791" y="5233733"/>
            <a:ext cx="10515600" cy="1677382"/>
          </a:xfrm>
        </p:spPr>
        <p:txBody>
          <a:bodyPr/>
          <a:lstStyle/>
          <a:p>
            <a:r>
              <a:rPr lang="en-US" sz="3600">
                <a:ea typeface="ＭＳ Ｐゴシック" charset="-128"/>
              </a:rPr>
              <a:t>Considerations for Implementation in Academics and Behavior</a:t>
            </a:r>
            <a:endParaRPr lang="en-US"/>
          </a:p>
          <a:p>
            <a:endParaRPr lang="en-US"/>
          </a:p>
        </p:txBody>
      </p:sp>
      <p:sp>
        <p:nvSpPr>
          <p:cNvPr id="8" name="Text Placeholder 7">
            <a:extLst>
              <a:ext uri="{FF2B5EF4-FFF2-40B4-BE49-F238E27FC236}">
                <a16:creationId xmlns:a16="http://schemas.microsoft.com/office/drawing/2014/main" id="{DB064CBD-7CA8-4ADD-B971-D3B60388DD2C}"/>
              </a:ext>
            </a:extLst>
          </p:cNvPr>
          <p:cNvSpPr>
            <a:spLocks noGrp="1"/>
          </p:cNvSpPr>
          <p:nvPr>
            <p:ph type="body" sz="quarter" idx="14"/>
          </p:nvPr>
        </p:nvSpPr>
        <p:spPr>
          <a:xfrm>
            <a:off x="10318650" y="3716537"/>
            <a:ext cx="929742" cy="184666"/>
          </a:xfrm>
        </p:spPr>
        <p:txBody>
          <a:bodyPr vert="horz" wrap="none" lIns="0" tIns="0" rIns="0" bIns="0" rtlCol="0" anchor="t">
            <a:spAutoFit/>
          </a:bodyPr>
          <a:lstStyle/>
          <a:p>
            <a:r>
              <a:rPr lang="en-US"/>
              <a:t>October 2020</a:t>
            </a:r>
          </a:p>
        </p:txBody>
      </p:sp>
      <p:sp>
        <p:nvSpPr>
          <p:cNvPr id="7" name="Text Placeholder 6">
            <a:extLst>
              <a:ext uri="{FF2B5EF4-FFF2-40B4-BE49-F238E27FC236}">
                <a16:creationId xmlns:a16="http://schemas.microsoft.com/office/drawing/2014/main" id="{744699A1-6776-4F1B-96E6-A9188EE5ADD8}"/>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8220C05E-4AA8-4D97-9727-666D7140E340}"/>
              </a:ext>
            </a:extLst>
          </p:cNvPr>
          <p:cNvSpPr>
            <a:spLocks noGrp="1"/>
          </p:cNvSpPr>
          <p:nvPr>
            <p:ph type="sldNum" sz="quarter" idx="4294967295"/>
          </p:nvPr>
        </p:nvSpPr>
        <p:spPr>
          <a:xfrm>
            <a:off x="12034838" y="6704013"/>
            <a:ext cx="157162" cy="153987"/>
          </a:xfrm>
        </p:spPr>
        <p:txBody>
          <a:bodyPr/>
          <a:lstStyle/>
          <a:p>
            <a:fld id="{99A20822-4A49-4D36-86E3-300BA48D3F00}" type="slidenum">
              <a:rPr lang="en-US" smtClean="0"/>
              <a:pPr/>
              <a:t>1</a:t>
            </a:fld>
            <a:endParaRPr lang="en-US"/>
          </a:p>
        </p:txBody>
      </p:sp>
    </p:spTree>
    <p:extLst>
      <p:ext uri="{BB962C8B-B14F-4D97-AF65-F5344CB8AC3E}">
        <p14:creationId xmlns:p14="http://schemas.microsoft.com/office/powerpoint/2010/main" val="182402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4D1F-3A88-4C7F-BDCC-B808665C9D77}"/>
              </a:ext>
            </a:extLst>
          </p:cNvPr>
          <p:cNvSpPr>
            <a:spLocks noGrp="1"/>
          </p:cNvSpPr>
          <p:nvPr>
            <p:ph type="title"/>
          </p:nvPr>
        </p:nvSpPr>
        <p:spPr/>
        <p:txBody>
          <a:bodyPr/>
          <a:lstStyle/>
          <a:p>
            <a:r>
              <a:rPr lang="en-US"/>
              <a:t>Benefits of Intensive Intervention </a:t>
            </a:r>
          </a:p>
        </p:txBody>
      </p:sp>
      <p:sp>
        <p:nvSpPr>
          <p:cNvPr id="5" name="Content Placeholder 2">
            <a:extLst>
              <a:ext uri="{FF2B5EF4-FFF2-40B4-BE49-F238E27FC236}">
                <a16:creationId xmlns:a16="http://schemas.microsoft.com/office/drawing/2014/main" id="{058A0349-554B-4292-9295-6C67368EB5D9}"/>
              </a:ext>
            </a:extLst>
          </p:cNvPr>
          <p:cNvSpPr>
            <a:spLocks noGrp="1"/>
          </p:cNvSpPr>
          <p:nvPr>
            <p:ph sz="quarter" idx="14"/>
          </p:nvPr>
        </p:nvSpPr>
        <p:spPr>
          <a:xfrm>
            <a:off x="6094476" y="1600200"/>
            <a:ext cx="5568696" cy="4343400"/>
          </a:xfrm>
        </p:spPr>
        <p:txBody>
          <a:bodyPr>
            <a:normAutofit/>
          </a:bodyPr>
          <a:lstStyle/>
          <a:p>
            <a:pPr marL="0" indent="0">
              <a:buNone/>
            </a:pPr>
            <a:r>
              <a:rPr lang="en-US" i="1"/>
              <a:t>“In one year, 78% of students receiving intervention reached ambitious growth goals set using national norms. Thirty percent of students were exited from any kind of intervention.” </a:t>
            </a:r>
            <a:r>
              <a:rPr lang="en-US"/>
              <a:t>—Bristol Warren Regional School District, Rhode Island</a:t>
            </a:r>
            <a:endParaRPr lang="en-US" i="1"/>
          </a:p>
        </p:txBody>
      </p:sp>
      <p:pic>
        <p:nvPicPr>
          <p:cNvPr id="6" name="Picture 5" descr="Graph that shows outcomes for K-12 students at or below the 10th percentile with typical instruction and then with DBI. The outcomes for students receiving DBI are higher in reading and math, compared to typical instruction for those subjects.">
            <a:extLst>
              <a:ext uri="{FF2B5EF4-FFF2-40B4-BE49-F238E27FC236}">
                <a16:creationId xmlns:a16="http://schemas.microsoft.com/office/drawing/2014/main" id="{511A5D42-2D7E-4592-8747-067E4D017FDE}"/>
              </a:ext>
            </a:extLst>
          </p:cNvPr>
          <p:cNvPicPr>
            <a:picLocks noChangeAspect="1"/>
          </p:cNvPicPr>
          <p:nvPr/>
        </p:nvPicPr>
        <p:blipFill>
          <a:blip r:embed="rId3"/>
          <a:stretch>
            <a:fillRect/>
          </a:stretch>
        </p:blipFill>
        <p:spPr>
          <a:xfrm>
            <a:off x="617344" y="1794559"/>
            <a:ext cx="4897061" cy="3268882"/>
          </a:xfrm>
          <a:prstGeom prst="rect">
            <a:avLst/>
          </a:prstGeom>
        </p:spPr>
      </p:pic>
      <p:sp>
        <p:nvSpPr>
          <p:cNvPr id="3" name="Text Placeholder 2">
            <a:extLst>
              <a:ext uri="{FF2B5EF4-FFF2-40B4-BE49-F238E27FC236}">
                <a16:creationId xmlns:a16="http://schemas.microsoft.com/office/drawing/2014/main" id="{EB14DC99-DA94-49F2-91A2-08DB0DEE58F7}"/>
              </a:ext>
            </a:extLst>
          </p:cNvPr>
          <p:cNvSpPr>
            <a:spLocks noGrp="1"/>
          </p:cNvSpPr>
          <p:nvPr>
            <p:ph type="body" sz="quarter" idx="13"/>
          </p:nvPr>
        </p:nvSpPr>
        <p:spPr>
          <a:xfrm>
            <a:off x="528828" y="4977366"/>
            <a:ext cx="4827195" cy="799949"/>
          </a:xfrm>
        </p:spPr>
        <p:txBody>
          <a:bodyPr/>
          <a:lstStyle/>
          <a:p>
            <a:r>
              <a:rPr lang="en-US" sz="1600"/>
              <a:t>(Jung, McMaster, Kunkel, Shin, &amp; Stecker, 2018; Scammacca, Fall, &amp; Roberts, 2015) </a:t>
            </a:r>
            <a:endParaRPr lang="en-US" sz="1100"/>
          </a:p>
        </p:txBody>
      </p:sp>
      <p:sp>
        <p:nvSpPr>
          <p:cNvPr id="4" name="Slide Number Placeholder 3">
            <a:extLst>
              <a:ext uri="{FF2B5EF4-FFF2-40B4-BE49-F238E27FC236}">
                <a16:creationId xmlns:a16="http://schemas.microsoft.com/office/drawing/2014/main" id="{D75ED0BB-95CD-4040-98ED-91E32B7F0C49}"/>
              </a:ext>
            </a:extLst>
          </p:cNvPr>
          <p:cNvSpPr>
            <a:spLocks noGrp="1"/>
          </p:cNvSpPr>
          <p:nvPr>
            <p:ph type="sldNum" sz="quarter" idx="12"/>
          </p:nvPr>
        </p:nvSpPr>
        <p:spPr/>
        <p:txBody>
          <a:bodyPr/>
          <a:lstStyle/>
          <a:p>
            <a:fld id="{99A20822-4A49-4D36-86E3-300BA48D3F00}" type="slidenum">
              <a:rPr lang="en-US" smtClean="0"/>
              <a:t>10</a:t>
            </a:fld>
            <a:endParaRPr lang="en-US"/>
          </a:p>
        </p:txBody>
      </p:sp>
    </p:spTree>
    <p:extLst>
      <p:ext uri="{BB962C8B-B14F-4D97-AF65-F5344CB8AC3E}">
        <p14:creationId xmlns:p14="http://schemas.microsoft.com/office/powerpoint/2010/main" val="326058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j-lt"/>
              </a:rPr>
              <a:t>Where does intensive intervention fit within a multitiered system of support (MTSS)?</a:t>
            </a:r>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noGrp="1"/>
          </p:cNvGraphicFramePr>
          <p:nvPr>
            <p:ph sz="quarter" idx="15"/>
            <p:extLst>
              <p:ext uri="{D42A27DB-BD31-4B8C-83A1-F6EECF244321}">
                <p14:modId xmlns:p14="http://schemas.microsoft.com/office/powerpoint/2010/main" val="3852312622"/>
              </p:ext>
            </p:extLst>
          </p:nvPr>
        </p:nvGraphicFramePr>
        <p:xfrm>
          <a:off x="457200" y="1371600"/>
          <a:ext cx="11274208" cy="4210476"/>
        </p:xfrm>
        <a:graphic>
          <a:graphicData uri="http://schemas.openxmlformats.org/drawingml/2006/table">
            <a:tbl>
              <a:tblPr firstRow="1" bandRow="1">
                <a:tableStyleId>{69012ECD-51FC-41F1-AA8D-1B2483CD663E}</a:tableStyleId>
              </a:tblPr>
              <a:tblGrid>
                <a:gridCol w="2432550">
                  <a:extLst>
                    <a:ext uri="{9D8B030D-6E8A-4147-A177-3AD203B41FA5}">
                      <a16:colId xmlns:a16="http://schemas.microsoft.com/office/drawing/2014/main" val="20000"/>
                    </a:ext>
                  </a:extLst>
                </a:gridCol>
                <a:gridCol w="3052476">
                  <a:extLst>
                    <a:ext uri="{9D8B030D-6E8A-4147-A177-3AD203B41FA5}">
                      <a16:colId xmlns:a16="http://schemas.microsoft.com/office/drawing/2014/main" val="20001"/>
                    </a:ext>
                  </a:extLst>
                </a:gridCol>
                <a:gridCol w="2884064">
                  <a:extLst>
                    <a:ext uri="{9D8B030D-6E8A-4147-A177-3AD203B41FA5}">
                      <a16:colId xmlns:a16="http://schemas.microsoft.com/office/drawing/2014/main" val="20002"/>
                    </a:ext>
                  </a:extLst>
                </a:gridCol>
                <a:gridCol w="2905118">
                  <a:extLst>
                    <a:ext uri="{9D8B030D-6E8A-4147-A177-3AD203B41FA5}">
                      <a16:colId xmlns:a16="http://schemas.microsoft.com/office/drawing/2014/main" val="20003"/>
                    </a:ext>
                  </a:extLst>
                </a:gridCol>
              </a:tblGrid>
              <a:tr h="491916">
                <a:tc>
                  <a:txBody>
                    <a:bodyPr/>
                    <a:lstStyle/>
                    <a:p>
                      <a:r>
                        <a:rPr lang="en-US" sz="2000"/>
                        <a:t>Characteristics </a:t>
                      </a:r>
                      <a:endParaRPr lang="en-US" sz="2000" b="1"/>
                    </a:p>
                  </a:txBody>
                  <a:tcPr marL="138940" marR="138940"/>
                </a:tc>
                <a:tc>
                  <a:txBody>
                    <a:bodyPr/>
                    <a:lstStyle/>
                    <a:p>
                      <a:pPr algn="ctr"/>
                      <a:r>
                        <a:rPr lang="en-US" sz="2400"/>
                        <a:t>Tier 1</a:t>
                      </a:r>
                    </a:p>
                  </a:txBody>
                  <a:tcPr marL="138940" marR="138940"/>
                </a:tc>
                <a:tc>
                  <a:txBody>
                    <a:bodyPr/>
                    <a:lstStyle/>
                    <a:p>
                      <a:pPr algn="ctr"/>
                      <a:r>
                        <a:rPr lang="en-US" sz="2400"/>
                        <a:t>Tier 2</a:t>
                      </a:r>
                    </a:p>
                  </a:txBody>
                  <a:tcPr marL="138940" marR="138940"/>
                </a:tc>
                <a:tc>
                  <a:txBody>
                    <a:bodyPr/>
                    <a:lstStyle/>
                    <a:p>
                      <a:pPr algn="ctr"/>
                      <a:r>
                        <a:rPr lang="en-US" sz="2400"/>
                        <a:t>Tier 3</a:t>
                      </a:r>
                    </a:p>
                  </a:txBody>
                  <a:tcPr marL="138940" marR="138940"/>
                </a:tc>
                <a:extLst>
                  <a:ext uri="{0D108BD9-81ED-4DB2-BD59-A6C34878D82A}">
                    <a16:rowId xmlns:a16="http://schemas.microsoft.com/office/drawing/2014/main" val="10000"/>
                  </a:ext>
                </a:extLst>
              </a:tr>
              <a:tr h="605006">
                <a:tc>
                  <a:txBody>
                    <a:bodyPr/>
                    <a:lstStyle/>
                    <a:p>
                      <a:r>
                        <a:rPr lang="en-US" sz="2000" b="1"/>
                        <a:t>Instruction/</a:t>
                      </a:r>
                    </a:p>
                    <a:p>
                      <a:r>
                        <a:rPr lang="en-US" sz="2000" b="1"/>
                        <a:t>Intervention</a:t>
                      </a:r>
                      <a:r>
                        <a:rPr lang="en-US" sz="2000" b="1" baseline="0"/>
                        <a:t> Approach</a:t>
                      </a:r>
                      <a:endParaRPr lang="en-US" sz="2000" b="1">
                        <a:solidFill>
                          <a:schemeClr val="bg1"/>
                        </a:solidFill>
                      </a:endParaRPr>
                    </a:p>
                  </a:txBody>
                  <a:tcPr marL="138940" marR="138940"/>
                </a:tc>
                <a:tc>
                  <a:txBody>
                    <a:bodyPr/>
                    <a:lstStyle/>
                    <a:p>
                      <a:r>
                        <a:rPr lang="en-US" sz="2000"/>
                        <a:t>Comprehensive</a:t>
                      </a:r>
                      <a:r>
                        <a:rPr lang="en-US" sz="2000" baseline="0"/>
                        <a:t> research-based curriculum</a:t>
                      </a:r>
                      <a:endParaRPr lang="en-US" sz="2000"/>
                    </a:p>
                  </a:txBody>
                  <a:tcPr marL="138940" marR="138940"/>
                </a:tc>
                <a:tc>
                  <a:txBody>
                    <a:bodyPr/>
                    <a:lstStyle/>
                    <a:p>
                      <a:r>
                        <a:rPr lang="en-US" sz="2000"/>
                        <a:t>Standardized, targeted</a:t>
                      </a:r>
                      <a:r>
                        <a:rPr lang="en-US" sz="2000" baseline="0"/>
                        <a:t> </a:t>
                      </a:r>
                      <a:r>
                        <a:rPr lang="en-US" sz="2000"/>
                        <a:t>small-group instruction</a:t>
                      </a:r>
                    </a:p>
                  </a:txBody>
                  <a:tcPr marL="138940" marR="138940"/>
                </a:tc>
                <a:tc>
                  <a:txBody>
                    <a:bodyPr/>
                    <a:lstStyle/>
                    <a:p>
                      <a:r>
                        <a:rPr lang="en-US" sz="2000"/>
                        <a:t>Individualized,</a:t>
                      </a:r>
                      <a:r>
                        <a:rPr lang="en-US" sz="2000" baseline="0"/>
                        <a:t> based on student data </a:t>
                      </a:r>
                      <a:endParaRPr lang="en-US" sz="2000"/>
                    </a:p>
                  </a:txBody>
                  <a:tcPr marL="138940" marR="138940"/>
                </a:tc>
                <a:extLst>
                  <a:ext uri="{0D108BD9-81ED-4DB2-BD59-A6C34878D82A}">
                    <a16:rowId xmlns:a16="http://schemas.microsoft.com/office/drawing/2014/main" val="10001"/>
                  </a:ext>
                </a:extLst>
              </a:tr>
              <a:tr h="550467">
                <a:tc>
                  <a:txBody>
                    <a:bodyPr/>
                    <a:lstStyle/>
                    <a:p>
                      <a:r>
                        <a:rPr lang="en-US" sz="2000" b="1"/>
                        <a:t>Group</a:t>
                      </a:r>
                      <a:r>
                        <a:rPr lang="en-US" sz="2000" b="1" baseline="0"/>
                        <a:t> Size </a:t>
                      </a:r>
                      <a:endParaRPr lang="en-US" sz="2000" b="1">
                        <a:solidFill>
                          <a:schemeClr val="bg1"/>
                        </a:solidFill>
                      </a:endParaRPr>
                    </a:p>
                  </a:txBody>
                  <a:tcPr marL="138940" marR="138940"/>
                </a:tc>
                <a:tc>
                  <a:txBody>
                    <a:bodyPr/>
                    <a:lstStyle/>
                    <a:p>
                      <a:r>
                        <a:rPr lang="en-US" sz="2000"/>
                        <a:t>Classwide</a:t>
                      </a:r>
                      <a:r>
                        <a:rPr lang="en-US" sz="2000" baseline="0"/>
                        <a:t> (with some small-group instruction)</a:t>
                      </a:r>
                      <a:endParaRPr lang="en-US" sz="2000"/>
                    </a:p>
                  </a:txBody>
                  <a:tcPr marL="138940" marR="138940"/>
                </a:tc>
                <a:tc>
                  <a:txBody>
                    <a:bodyPr/>
                    <a:lstStyle/>
                    <a:p>
                      <a:r>
                        <a:rPr lang="en-US" sz="2000"/>
                        <a:t>3–7</a:t>
                      </a:r>
                      <a:r>
                        <a:rPr lang="en-US" sz="2000" baseline="0"/>
                        <a:t> students </a:t>
                      </a:r>
                      <a:r>
                        <a:rPr kumimoji="0" lang="en-US" sz="2000" u="none" strike="noStrike" cap="none" normalizeH="0" baseline="0">
                          <a:ln>
                            <a:noFill/>
                          </a:ln>
                          <a:effectLst/>
                        </a:rPr>
                        <a:t>(as defined by developer)</a:t>
                      </a:r>
                      <a:endParaRPr lang="en-US" sz="2000"/>
                    </a:p>
                  </a:txBody>
                  <a:tcPr marL="138940" marR="138940"/>
                </a:tc>
                <a:tc>
                  <a:txBody>
                    <a:bodyPr/>
                    <a:lstStyle/>
                    <a:p>
                      <a:r>
                        <a:rPr lang="en-US" sz="2000"/>
                        <a:t>No more than 3 students</a:t>
                      </a:r>
                    </a:p>
                  </a:txBody>
                  <a:tcPr marL="138940" marR="138940"/>
                </a:tc>
                <a:extLst>
                  <a:ext uri="{0D108BD9-81ED-4DB2-BD59-A6C34878D82A}">
                    <a16:rowId xmlns:a16="http://schemas.microsoft.com/office/drawing/2014/main" val="10002"/>
                  </a:ext>
                </a:extLst>
              </a:tr>
              <a:tr h="529784">
                <a:tc>
                  <a:txBody>
                    <a:bodyPr/>
                    <a:lstStyle/>
                    <a:p>
                      <a:r>
                        <a:rPr lang="en-US" sz="2000" b="1"/>
                        <a:t>Progress Monitoring</a:t>
                      </a:r>
                      <a:endParaRPr lang="en-US" sz="2000" b="1">
                        <a:solidFill>
                          <a:schemeClr val="bg1"/>
                        </a:solidFill>
                      </a:endParaRPr>
                    </a:p>
                  </a:txBody>
                  <a:tcPr marL="138940" marR="138940"/>
                </a:tc>
                <a:tc>
                  <a:txBody>
                    <a:bodyPr/>
                    <a:lstStyle/>
                    <a:p>
                      <a:r>
                        <a:rPr lang="en-US" sz="2000"/>
                        <a:t>1x per term</a:t>
                      </a:r>
                    </a:p>
                  </a:txBody>
                  <a:tcPr marL="138940" marR="138940"/>
                </a:tc>
                <a:tc>
                  <a:txBody>
                    <a:bodyPr/>
                    <a:lstStyle/>
                    <a:p>
                      <a:r>
                        <a:rPr lang="en-US" sz="2000"/>
                        <a:t>At least</a:t>
                      </a:r>
                      <a:r>
                        <a:rPr lang="en-US" sz="2000" baseline="0"/>
                        <a:t> 1x per month</a:t>
                      </a:r>
                      <a:endParaRPr lang="en-US" sz="2000"/>
                    </a:p>
                  </a:txBody>
                  <a:tcPr marL="138940" marR="138940"/>
                </a:tc>
                <a:tc>
                  <a:txBody>
                    <a:bodyPr/>
                    <a:lstStyle/>
                    <a:p>
                      <a:r>
                        <a:rPr lang="en-US" sz="2000"/>
                        <a:t>Weekly</a:t>
                      </a:r>
                    </a:p>
                  </a:txBody>
                  <a:tcPr marL="138940" marR="138940"/>
                </a:tc>
                <a:extLst>
                  <a:ext uri="{0D108BD9-81ED-4DB2-BD59-A6C34878D82A}">
                    <a16:rowId xmlns:a16="http://schemas.microsoft.com/office/drawing/2014/main" val="10003"/>
                  </a:ext>
                </a:extLst>
              </a:tr>
              <a:tr h="780341">
                <a:tc>
                  <a:txBody>
                    <a:bodyPr/>
                    <a:lstStyle/>
                    <a:p>
                      <a:r>
                        <a:rPr lang="en-US" sz="2000" b="1"/>
                        <a:t>Population</a:t>
                      </a:r>
                      <a:r>
                        <a:rPr lang="en-US" sz="2000" b="1" baseline="0"/>
                        <a:t> Served</a:t>
                      </a:r>
                      <a:endParaRPr lang="en-US" sz="2000" b="1">
                        <a:solidFill>
                          <a:schemeClr val="bg1"/>
                        </a:solidFill>
                      </a:endParaRPr>
                    </a:p>
                  </a:txBody>
                  <a:tcPr marL="138940" marR="138940"/>
                </a:tc>
                <a:tc>
                  <a:txBody>
                    <a:bodyPr/>
                    <a:lstStyle/>
                    <a:p>
                      <a:r>
                        <a:rPr lang="en-US" sz="2000"/>
                        <a:t>All</a:t>
                      </a:r>
                      <a:r>
                        <a:rPr lang="en-US" sz="2000" baseline="0"/>
                        <a:t> students</a:t>
                      </a:r>
                      <a:endParaRPr lang="en-US" sz="2000"/>
                    </a:p>
                  </a:txBody>
                  <a:tcPr marL="138940" marR="138940"/>
                </a:tc>
                <a:tc>
                  <a:txBody>
                    <a:bodyPr/>
                    <a:lstStyle/>
                    <a:p>
                      <a:r>
                        <a:rPr lang="en-US" sz="2000"/>
                        <a:t>Students at risk</a:t>
                      </a:r>
                      <a:r>
                        <a:rPr lang="en-US" sz="2000" baseline="0"/>
                        <a:t> (typically </a:t>
                      </a:r>
                      <a:r>
                        <a:rPr kumimoji="0" lang="en-US" sz="2000" u="none" strike="noStrike" cap="none" normalizeH="0" baseline="0">
                          <a:ln>
                            <a:noFill/>
                          </a:ln>
                          <a:effectLst/>
                        </a:rPr>
                        <a:t>15% to 20% of student population)</a:t>
                      </a:r>
                      <a:endParaRPr lang="en-US" sz="2000"/>
                    </a:p>
                  </a:txBody>
                  <a:tcPr marL="138940" marR="138940"/>
                </a:tc>
                <a:tc>
                  <a:txBody>
                    <a:bodyPr/>
                    <a:lstStyle/>
                    <a:p>
                      <a:r>
                        <a:rPr lang="en-US" sz="2000" dirty="0"/>
                        <a:t>Significant</a:t>
                      </a:r>
                      <a:r>
                        <a:rPr lang="en-US" sz="2000" baseline="0" dirty="0"/>
                        <a:t> and persistent learning and/or behavioral needs</a:t>
                      </a:r>
                      <a:endParaRPr lang="en-US" sz="2000" dirty="0"/>
                    </a:p>
                  </a:txBody>
                  <a:tcPr marL="138940" marR="138940"/>
                </a:tc>
                <a:extLst>
                  <a:ext uri="{0D108BD9-81ED-4DB2-BD59-A6C34878D82A}">
                    <a16:rowId xmlns:a16="http://schemas.microsoft.com/office/drawing/2014/main" val="10004"/>
                  </a:ext>
                </a:extLst>
              </a:tr>
            </a:tbl>
          </a:graphicData>
        </a:graphic>
      </p:graphicFrame>
      <p:sp>
        <p:nvSpPr>
          <p:cNvPr id="5" name="Text Placeholder 4">
            <a:extLst>
              <a:ext uri="{FF2B5EF4-FFF2-40B4-BE49-F238E27FC236}">
                <a16:creationId xmlns:a16="http://schemas.microsoft.com/office/drawing/2014/main" id="{C055A425-B232-4B40-81EB-6C76E7855E8C}"/>
              </a:ext>
            </a:extLst>
          </p:cNvPr>
          <p:cNvSpPr>
            <a:spLocks noGrp="1"/>
          </p:cNvSpPr>
          <p:nvPr>
            <p:ph type="body" sz="quarter" idx="13"/>
          </p:nvPr>
        </p:nvSpPr>
        <p:spPr/>
        <p:txBody>
          <a:bodyPr/>
          <a:lstStyle/>
          <a:p>
            <a:endParaRPr lang="en-US"/>
          </a:p>
        </p:txBody>
      </p:sp>
      <p:sp>
        <p:nvSpPr>
          <p:cNvPr id="3" name="Rectangle 2" descr="This box highlights Tier 3"/>
          <p:cNvSpPr/>
          <p:nvPr/>
        </p:nvSpPr>
        <p:spPr>
          <a:xfrm>
            <a:off x="8884469" y="1264874"/>
            <a:ext cx="2846939" cy="43282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B3109-6B36-4C42-ABE5-993D6B0A452A}" type="slidenum">
              <a:rPr kumimoji="0" lang="en-US" sz="1000" b="0" i="0" u="none" strike="noStrike" kern="1200" cap="none" spc="0" normalizeH="0" baseline="0" noProof="0" smtClean="0">
                <a:ln>
                  <a:noFill/>
                </a:ln>
                <a:solidFill>
                  <a:srgbClr val="262626"/>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262626"/>
              </a:solidFill>
              <a:effectLst/>
              <a:uLnTx/>
              <a:uFillTx/>
              <a:latin typeface="Arial"/>
            </a:endParaRPr>
          </a:p>
        </p:txBody>
      </p:sp>
    </p:spTree>
    <p:extLst>
      <p:ext uri="{BB962C8B-B14F-4D97-AF65-F5344CB8AC3E}">
        <p14:creationId xmlns:p14="http://schemas.microsoft.com/office/powerpoint/2010/main" val="62341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2" name="Title 1"/>
          <p:cNvSpPr>
            <a:spLocks noGrp="1"/>
          </p:cNvSpPr>
          <p:nvPr>
            <p:ph type="title"/>
          </p:nvPr>
        </p:nvSpPr>
        <p:spPr/>
        <p:txBody>
          <a:bodyPr>
            <a:normAutofit/>
          </a:bodyPr>
          <a:lstStyle/>
          <a:p>
            <a:pPr eaLnBrk="1" hangingPunct="1"/>
            <a:r>
              <a:rPr lang="en-US" altLang="en-US">
                <a:ea typeface="ＭＳ Ｐゴシック" panose="020B0600070205080204" pitchFamily="34" charset="-128"/>
              </a:rPr>
              <a:t>How do Tier 2 and Tier 3 compare?</a:t>
            </a:r>
            <a:endParaRPr altLang="en-US">
              <a:ea typeface="ＭＳ Ｐゴシック" panose="020B0600070205080204" pitchFamily="34" charset="-128"/>
            </a:endParaRPr>
          </a:p>
        </p:txBody>
      </p:sp>
      <p:graphicFrame>
        <p:nvGraphicFramePr>
          <p:cNvPr id="7" name="Content Placeholder 6" descr="This chart explains the differences between secondary or tier 2 interventions and intensive or tier 3 interventions.  The areas of instruction, duration and timeframe, group size, progress monitoring, and population served are compared across the two interventions in side-by-side columns. "/>
          <p:cNvGraphicFramePr>
            <a:graphicFrameLocks noGrp="1"/>
          </p:cNvGraphicFramePr>
          <p:nvPr>
            <p:ph sz="quarter" idx="15"/>
            <p:extLst>
              <p:ext uri="{D42A27DB-BD31-4B8C-83A1-F6EECF244321}">
                <p14:modId xmlns:p14="http://schemas.microsoft.com/office/powerpoint/2010/main" val="256524176"/>
              </p:ext>
            </p:extLst>
          </p:nvPr>
        </p:nvGraphicFramePr>
        <p:xfrm>
          <a:off x="457200" y="1371600"/>
          <a:ext cx="11274423" cy="4297165"/>
        </p:xfrm>
        <a:graphic>
          <a:graphicData uri="http://schemas.openxmlformats.org/drawingml/2006/table">
            <a:tbl>
              <a:tblPr firstRow="1">
                <a:tableStyleId>{B301B821-A1FF-4177-AEE7-76D212191A09}</a:tableStyleId>
              </a:tblPr>
              <a:tblGrid>
                <a:gridCol w="2282022">
                  <a:extLst>
                    <a:ext uri="{9D8B030D-6E8A-4147-A177-3AD203B41FA5}">
                      <a16:colId xmlns:a16="http://schemas.microsoft.com/office/drawing/2014/main" val="20000"/>
                    </a:ext>
                  </a:extLst>
                </a:gridCol>
                <a:gridCol w="3846311">
                  <a:extLst>
                    <a:ext uri="{9D8B030D-6E8A-4147-A177-3AD203B41FA5}">
                      <a16:colId xmlns:a16="http://schemas.microsoft.com/office/drawing/2014/main" val="20001"/>
                    </a:ext>
                  </a:extLst>
                </a:gridCol>
                <a:gridCol w="5146090">
                  <a:extLst>
                    <a:ext uri="{9D8B030D-6E8A-4147-A177-3AD203B41FA5}">
                      <a16:colId xmlns:a16="http://schemas.microsoft.com/office/drawing/2014/main" val="20002"/>
                    </a:ext>
                  </a:extLst>
                </a:gridCol>
              </a:tblGrid>
              <a:tr h="365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Characteristics </a:t>
                      </a: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Tier 2</a:t>
                      </a: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Tier 3 - DBI</a:t>
                      </a: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0"/>
                  </a:ext>
                </a:extLst>
              </a:tr>
              <a:tr h="822845">
                <a:tc>
                  <a:txBody>
                    <a:bodyPr/>
                    <a:lstStyle/>
                    <a:p>
                      <a:r>
                        <a:rPr lang="en-US" sz="1800" b="1"/>
                        <a:t>Instruction/</a:t>
                      </a:r>
                    </a:p>
                    <a:p>
                      <a:r>
                        <a:rPr lang="en-US" sz="1800" b="1"/>
                        <a:t>Intervention</a:t>
                      </a:r>
                      <a:r>
                        <a:rPr lang="en-US" sz="1800" b="1" baseline="0"/>
                        <a:t> Approach</a:t>
                      </a:r>
                      <a:endParaRPr lang="en-US" sz="1800" b="1">
                        <a:solidFill>
                          <a:schemeClr val="bg1"/>
                        </a:solidFill>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Follow </a:t>
                      </a:r>
                      <a:r>
                        <a:rPr kumimoji="0" lang="en-US" sz="1800" b="1" u="none" strike="noStrike" cap="none" normalizeH="0" baseline="0">
                          <a:ln>
                            <a:noFill/>
                          </a:ln>
                          <a:effectLst/>
                        </a:rPr>
                        <a:t>standardized evidence-based programs </a:t>
                      </a:r>
                      <a:r>
                        <a:rPr kumimoji="0" lang="en-US" sz="1800" u="none" strike="noStrike" cap="none" normalizeH="0" baseline="0">
                          <a:ln>
                            <a:noFill/>
                          </a:ln>
                          <a:effectLst/>
                        </a:rPr>
                        <a:t>as designed</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Use </a:t>
                      </a:r>
                      <a:r>
                        <a:rPr kumimoji="0" lang="en-US" sz="1800" b="1" u="none" strike="noStrike" cap="none" normalizeH="0" baseline="0">
                          <a:ln>
                            <a:noFill/>
                          </a:ln>
                          <a:effectLst/>
                        </a:rPr>
                        <a:t>standardized evidence-based program as a platform, but adapt instruction </a:t>
                      </a:r>
                      <a:r>
                        <a:rPr kumimoji="0" lang="en-US" sz="1800" u="none" strike="noStrike" cap="none" normalizeH="0" baseline="0">
                          <a:ln>
                            <a:noFill/>
                          </a:ln>
                          <a:effectLst/>
                        </a:rPr>
                        <a:t>based on student data </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1"/>
                  </a:ext>
                </a:extLst>
              </a:tr>
              <a:tr h="609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Duration and Time Frame</a:t>
                      </a: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Use duration and time frame defined by developer</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Increase frequency and/or duration to meet student needs</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2"/>
                  </a:ext>
                </a:extLst>
              </a:tr>
              <a:tr h="822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Group Size </a:t>
                      </a: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3–7 students (as defined by developer)</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Decrease group size to meet student needs (no more than 3 students)</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3"/>
                  </a:ext>
                </a:extLst>
              </a:tr>
              <a:tr h="350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Progress Monitoring </a:t>
                      </a: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At least monthly</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Weekly</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4"/>
                  </a:ext>
                </a:extLst>
              </a:tr>
              <a:tr h="822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a:ln>
                            <a:noFill/>
                          </a:ln>
                          <a:effectLst/>
                        </a:rPr>
                        <a:t>Population Served</a:t>
                      </a: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Students at risk (typically 15% to 20% of student population)</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Significant and persistent learning and/or behavior needs (typically 3% to 5% of student population)</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18428" marR="118428" marT="45680" marB="45680" horzOverflow="overflow"/>
                </a:tc>
                <a:extLst>
                  <a:ext uri="{0D108BD9-81ED-4DB2-BD59-A6C34878D82A}">
                    <a16:rowId xmlns:a16="http://schemas.microsoft.com/office/drawing/2014/main" val="10005"/>
                  </a:ext>
                </a:extLst>
              </a:tr>
            </a:tbl>
          </a:graphicData>
        </a:graphic>
      </p:graphicFrame>
      <p:sp>
        <p:nvSpPr>
          <p:cNvPr id="2" name="Text Placeholder 1">
            <a:extLst>
              <a:ext uri="{FF2B5EF4-FFF2-40B4-BE49-F238E27FC236}">
                <a16:creationId xmlns:a16="http://schemas.microsoft.com/office/drawing/2014/main" id="{3B986E16-F177-45FB-B4C2-3B3E238232CF}"/>
              </a:ext>
            </a:extLst>
          </p:cNvPr>
          <p:cNvSpPr>
            <a:spLocks noGrp="1"/>
          </p:cNvSpPr>
          <p:nvPr>
            <p:ph type="body" sz="quarter" idx="13"/>
          </p:nvPr>
        </p:nvSpPr>
        <p:spPr/>
        <p:txBody>
          <a:bodyPr/>
          <a:lstStyle/>
          <a:p>
            <a:endParaRPr lang="en-US"/>
          </a:p>
        </p:txBody>
      </p:sp>
      <p:sp>
        <p:nvSpPr>
          <p:cNvPr id="71713" name="Slide Number Placeholder 4"/>
          <p:cNvSpPr>
            <a:spLocks noGrp="1"/>
          </p:cNvSpPr>
          <p:nvPr>
            <p:ph type="sldNum" sz="quarter" idx="1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CB65A33-A268-469F-9F47-DB3558FB02DA}" type="slidenum">
              <a:rPr kumimoji="0" lang="en-US" altLang="en-US" sz="1000" b="0" i="0" u="none" strike="noStrike" kern="1200" cap="none" spc="0" normalizeH="0" baseline="0" noProof="0">
                <a:ln>
                  <a:noFill/>
                </a:ln>
                <a:solidFill>
                  <a:srgbClr val="BFBFBF"/>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000" b="0" i="0" u="none" strike="noStrike" kern="1200" cap="none" spc="0" normalizeH="0" baseline="0" noProof="0">
              <a:ln>
                <a:noFill/>
              </a:ln>
              <a:solidFill>
                <a:srgbClr val="BFBFB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85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90A0-CD9D-41FF-B254-8915D0E48E1B}"/>
              </a:ext>
            </a:extLst>
          </p:cNvPr>
          <p:cNvSpPr>
            <a:spLocks noGrp="1"/>
          </p:cNvSpPr>
          <p:nvPr>
            <p:ph type="title"/>
          </p:nvPr>
        </p:nvSpPr>
        <p:spPr>
          <a:xfrm>
            <a:off x="457200" y="107330"/>
            <a:ext cx="11276076" cy="1280160"/>
          </a:xfrm>
        </p:spPr>
        <p:txBody>
          <a:bodyPr/>
          <a:lstStyle/>
          <a:p>
            <a:r>
              <a:rPr lang="en-US"/>
              <a:t>How does intensive intervention relate to special education? </a:t>
            </a:r>
          </a:p>
        </p:txBody>
      </p:sp>
      <p:sp>
        <p:nvSpPr>
          <p:cNvPr id="3" name="Content Placeholder 2">
            <a:extLst>
              <a:ext uri="{FF2B5EF4-FFF2-40B4-BE49-F238E27FC236}">
                <a16:creationId xmlns:a16="http://schemas.microsoft.com/office/drawing/2014/main" id="{6E4233E4-C665-4689-8C14-9C82011A56EE}"/>
              </a:ext>
            </a:extLst>
          </p:cNvPr>
          <p:cNvSpPr>
            <a:spLocks noGrp="1"/>
          </p:cNvSpPr>
          <p:nvPr>
            <p:ph sz="quarter" idx="15"/>
          </p:nvPr>
        </p:nvSpPr>
        <p:spPr>
          <a:xfrm>
            <a:off x="457200" y="1551214"/>
            <a:ext cx="11274552" cy="4163786"/>
          </a:xfrm>
        </p:spPr>
        <p:txBody>
          <a:bodyPr>
            <a:normAutofit fontScale="92500" lnSpcReduction="10000"/>
          </a:bodyPr>
          <a:lstStyle/>
          <a:p>
            <a:r>
              <a:rPr lang="en-US"/>
              <a:t>Students with disabilities must have </a:t>
            </a:r>
            <a:r>
              <a:rPr lang="en-US" b="1" i="1"/>
              <a:t>access</a:t>
            </a:r>
            <a:r>
              <a:rPr lang="en-US"/>
              <a:t> to intensive intervention. </a:t>
            </a:r>
          </a:p>
          <a:p>
            <a:r>
              <a:rPr lang="en-US"/>
              <a:t>Many students who require intensive intervention also are students with disabilities.</a:t>
            </a:r>
          </a:p>
          <a:p>
            <a:r>
              <a:rPr lang="en-US"/>
              <a:t>Intensive intervention can help educators design and deliver special education programming. </a:t>
            </a:r>
          </a:p>
          <a:p>
            <a:r>
              <a:rPr lang="en-US"/>
              <a:t>DBI should be part of the educational program for students with disabilities, not a separate process. </a:t>
            </a:r>
          </a:p>
          <a:p>
            <a:r>
              <a:rPr lang="en-US"/>
              <a:t>In schools implementing MTSS, students with disabilities may receive components of their intensive intervention across the levels of support. </a:t>
            </a:r>
          </a:p>
        </p:txBody>
      </p:sp>
      <p:sp>
        <p:nvSpPr>
          <p:cNvPr id="5" name="Slide Number Placeholder 4">
            <a:extLst>
              <a:ext uri="{FF2B5EF4-FFF2-40B4-BE49-F238E27FC236}">
                <a16:creationId xmlns:a16="http://schemas.microsoft.com/office/drawing/2014/main" id="{D962D698-A627-4CA0-876D-0AEA57054616}"/>
              </a:ext>
            </a:extLst>
          </p:cNvPr>
          <p:cNvSpPr>
            <a:spLocks noGrp="1"/>
          </p:cNvSpPr>
          <p:nvPr>
            <p:ph type="sldNum" sz="quarter" idx="14"/>
          </p:nvPr>
        </p:nvSpPr>
        <p:spPr/>
        <p:txBody>
          <a:bodyPr/>
          <a:lstStyle/>
          <a:p>
            <a:fld id="{99A20822-4A49-4D36-86E3-300BA48D3F00}" type="slidenum">
              <a:rPr lang="en-US" smtClean="0"/>
              <a:pPr/>
              <a:t>13</a:t>
            </a:fld>
            <a:endParaRPr lang="en-US"/>
          </a:p>
        </p:txBody>
      </p:sp>
    </p:spTree>
    <p:extLst>
      <p:ext uri="{BB962C8B-B14F-4D97-AF65-F5344CB8AC3E}">
        <p14:creationId xmlns:p14="http://schemas.microsoft.com/office/powerpoint/2010/main" val="273410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A4A5B9-2E26-406A-813F-5625ADEDDB65}"/>
              </a:ext>
            </a:extLst>
          </p:cNvPr>
          <p:cNvSpPr>
            <a:spLocks noGrp="1"/>
          </p:cNvSpPr>
          <p:nvPr>
            <p:ph type="title"/>
          </p:nvPr>
        </p:nvSpPr>
        <p:spPr/>
        <p:txBody>
          <a:bodyPr/>
          <a:lstStyle/>
          <a:p>
            <a:r>
              <a:rPr lang="en-US"/>
              <a:t>Introduction to DBI</a:t>
            </a:r>
          </a:p>
        </p:txBody>
      </p:sp>
      <p:sp>
        <p:nvSpPr>
          <p:cNvPr id="6" name="Text Placeholder 5">
            <a:extLst>
              <a:ext uri="{FF2B5EF4-FFF2-40B4-BE49-F238E27FC236}">
                <a16:creationId xmlns:a16="http://schemas.microsoft.com/office/drawing/2014/main" id="{874F0DDE-65B2-4677-845E-5AC014DFA61E}"/>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8810429D-BDBC-4CC3-A8D4-204BADB2E41E}"/>
              </a:ext>
            </a:extLst>
          </p:cNvPr>
          <p:cNvSpPr>
            <a:spLocks noGrp="1"/>
          </p:cNvSpPr>
          <p:nvPr>
            <p:ph type="sldNum" sz="quarter" idx="15"/>
          </p:nvPr>
        </p:nvSpPr>
        <p:spPr/>
        <p:txBody>
          <a:bodyPr/>
          <a:lstStyle/>
          <a:p>
            <a:fld id="{99A20822-4A49-4D36-86E3-300BA48D3F00}" type="slidenum">
              <a:rPr lang="en-US" smtClean="0"/>
              <a:t>14</a:t>
            </a:fld>
            <a:endParaRPr lang="en-US"/>
          </a:p>
        </p:txBody>
      </p:sp>
    </p:spTree>
    <p:extLst>
      <p:ext uri="{BB962C8B-B14F-4D97-AF65-F5344CB8AC3E}">
        <p14:creationId xmlns:p14="http://schemas.microsoft.com/office/powerpoint/2010/main" val="250746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F3D0-2BCD-4BEC-B846-B4AA1A482213}"/>
              </a:ext>
            </a:extLst>
          </p:cNvPr>
          <p:cNvSpPr>
            <a:spLocks noGrp="1"/>
          </p:cNvSpPr>
          <p:nvPr>
            <p:ph type="title"/>
          </p:nvPr>
        </p:nvSpPr>
        <p:spPr>
          <a:xfrm>
            <a:off x="457202" y="0"/>
            <a:ext cx="8703423" cy="1280160"/>
          </a:xfrm>
        </p:spPr>
        <p:txBody>
          <a:bodyPr>
            <a:normAutofit/>
          </a:bodyPr>
          <a:lstStyle/>
          <a:p>
            <a:r>
              <a:rPr lang="en-US"/>
              <a:t>Activator Activity</a:t>
            </a:r>
          </a:p>
        </p:txBody>
      </p:sp>
      <p:sp>
        <p:nvSpPr>
          <p:cNvPr id="5" name="Text Placeholder 4">
            <a:extLst>
              <a:ext uri="{FF2B5EF4-FFF2-40B4-BE49-F238E27FC236}">
                <a16:creationId xmlns:a16="http://schemas.microsoft.com/office/drawing/2014/main" id="{BED44540-D42A-445F-AD15-EE5FCA880657}"/>
              </a:ext>
            </a:extLst>
          </p:cNvPr>
          <p:cNvSpPr>
            <a:spLocks noGrp="1"/>
          </p:cNvSpPr>
          <p:nvPr>
            <p:ph type="body" sz="quarter" idx="13"/>
          </p:nvPr>
        </p:nvSpPr>
        <p:spPr>
          <a:xfrm>
            <a:off x="538797" y="6015962"/>
            <a:ext cx="11274552" cy="192024"/>
          </a:xfrm>
        </p:spPr>
        <p:txBody>
          <a:bodyPr/>
          <a:lstStyle/>
          <a:p>
            <a:endParaRPr lang="en-US"/>
          </a:p>
        </p:txBody>
      </p:sp>
      <p:sp>
        <p:nvSpPr>
          <p:cNvPr id="4" name="Slide Number Placeholder 3">
            <a:extLst>
              <a:ext uri="{FF2B5EF4-FFF2-40B4-BE49-F238E27FC236}">
                <a16:creationId xmlns:a16="http://schemas.microsoft.com/office/drawing/2014/main" id="{F5D14DC2-6892-4401-BF54-AEC818C6EFFF}"/>
              </a:ext>
            </a:extLst>
          </p:cNvPr>
          <p:cNvSpPr>
            <a:spLocks noGrp="1"/>
          </p:cNvSpPr>
          <p:nvPr>
            <p:ph type="sldNum" sz="quarter" idx="14"/>
          </p:nvPr>
        </p:nvSpPr>
        <p:spPr/>
        <p:txBody>
          <a:bodyPr/>
          <a:lstStyle/>
          <a:p>
            <a:fld id="{99A20822-4A49-4D36-86E3-300BA48D3F00}" type="slidenum">
              <a:rPr lang="en-US" smtClean="0"/>
              <a:t>15</a:t>
            </a:fld>
            <a:endParaRPr lang="en-US"/>
          </a:p>
        </p:txBody>
      </p:sp>
      <p:pic>
        <p:nvPicPr>
          <p:cNvPr id="6" name="Picture 5">
            <a:extLst>
              <a:ext uri="{FF2B5EF4-FFF2-40B4-BE49-F238E27FC236}">
                <a16:creationId xmlns:a16="http://schemas.microsoft.com/office/drawing/2014/main" id="{F9D0C898-BFBB-44DE-A9EE-D29A8FF2F1DF}"/>
              </a:ext>
              <a:ext uri="{C183D7F6-B498-43B3-948B-1728B52AA6E4}">
                <adec:decorative xmlns:adec="http://schemas.microsoft.com/office/drawing/2017/decorative" val="1"/>
              </a:ext>
            </a:extLst>
          </p:cNvPr>
          <p:cNvPicPr>
            <a:picLocks noChangeAspect="1"/>
          </p:cNvPicPr>
          <p:nvPr/>
        </p:nvPicPr>
        <p:blipFill rotWithShape="1">
          <a:blip r:embed="rId3"/>
          <a:srcRect t="7063"/>
          <a:stretch/>
        </p:blipFill>
        <p:spPr>
          <a:xfrm>
            <a:off x="914401" y="1497568"/>
            <a:ext cx="7115175" cy="4036599"/>
          </a:xfrm>
          <a:prstGeom prst="rect">
            <a:avLst/>
          </a:prstGeom>
        </p:spPr>
      </p:pic>
      <p:sp>
        <p:nvSpPr>
          <p:cNvPr id="9" name="Rectangle 8">
            <a:extLst>
              <a:ext uri="{FF2B5EF4-FFF2-40B4-BE49-F238E27FC236}">
                <a16:creationId xmlns:a16="http://schemas.microsoft.com/office/drawing/2014/main" id="{C17456A5-0391-42F3-88F0-483E906AC55D}"/>
              </a:ext>
              <a:ext uri="{C183D7F6-B498-43B3-948B-1728B52AA6E4}">
                <adec:decorative xmlns:adec="http://schemas.microsoft.com/office/drawing/2017/decorative" val="1"/>
              </a:ext>
            </a:extLst>
          </p:cNvPr>
          <p:cNvSpPr/>
          <p:nvPr/>
        </p:nvSpPr>
        <p:spPr>
          <a:xfrm>
            <a:off x="833884" y="1448534"/>
            <a:ext cx="4887310" cy="40365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8E62A8-5E5C-4826-8F77-841E2C3416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00121" y="598494"/>
            <a:ext cx="3388052" cy="5249094"/>
          </a:xfrm>
          <a:prstGeom prst="rect">
            <a:avLst/>
          </a:prstGeom>
        </p:spPr>
      </p:pic>
      <p:sp>
        <p:nvSpPr>
          <p:cNvPr id="12" name="Wave 11">
            <a:extLst>
              <a:ext uri="{FF2B5EF4-FFF2-40B4-BE49-F238E27FC236}">
                <a16:creationId xmlns:a16="http://schemas.microsoft.com/office/drawing/2014/main" id="{546A752A-D035-4511-AC2C-0FCD027673B9}"/>
              </a:ext>
            </a:extLst>
          </p:cNvPr>
          <p:cNvSpPr/>
          <p:nvPr/>
        </p:nvSpPr>
        <p:spPr>
          <a:xfrm>
            <a:off x="7311520" y="5626360"/>
            <a:ext cx="2278668" cy="940272"/>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13" name="Graphic 12" descr="Paper">
            <a:extLst>
              <a:ext uri="{FF2B5EF4-FFF2-40B4-BE49-F238E27FC236}">
                <a16:creationId xmlns:a16="http://schemas.microsoft.com/office/drawing/2014/main" id="{542CA264-2990-4302-8325-1465E56B88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3023" y="5847588"/>
            <a:ext cx="637165" cy="637165"/>
          </a:xfrm>
          <a:prstGeom prst="rect">
            <a:avLst/>
          </a:prstGeom>
        </p:spPr>
      </p:pic>
    </p:spTree>
    <p:extLst>
      <p:ext uri="{BB962C8B-B14F-4D97-AF65-F5344CB8AC3E}">
        <p14:creationId xmlns:p14="http://schemas.microsoft.com/office/powerpoint/2010/main" val="18710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What is data-based individualization (DBI)?</a:t>
            </a:r>
            <a:endParaRPr lang="en-US" b="0"/>
          </a:p>
        </p:txBody>
      </p:sp>
      <p:sp>
        <p:nvSpPr>
          <p:cNvPr id="3" name="Content Placeholder 2"/>
          <p:cNvSpPr>
            <a:spLocks noGrp="1"/>
          </p:cNvSpPr>
          <p:nvPr>
            <p:ph sz="quarter" idx="15"/>
          </p:nvPr>
        </p:nvSpPr>
        <p:spPr>
          <a:xfrm>
            <a:off x="457200" y="1371600"/>
            <a:ext cx="7363962" cy="4343400"/>
          </a:xfrm>
        </p:spPr>
        <p:txBody>
          <a:bodyPr>
            <a:normAutofit/>
          </a:bodyPr>
          <a:lstStyle/>
          <a:p>
            <a:r>
              <a:rPr lang="en-US"/>
              <a:t>Data-based individualization (DBI) is a</a:t>
            </a:r>
            <a:r>
              <a:rPr lang="en-US" b="1"/>
              <a:t> research-based process </a:t>
            </a:r>
            <a:r>
              <a:rPr lang="en-US"/>
              <a:t>for individualizing and intensifying interventions </a:t>
            </a:r>
            <a:r>
              <a:rPr lang="en-US" b="1"/>
              <a:t>for students with severe and persistent learning and behavioral needs. </a:t>
            </a:r>
          </a:p>
          <a:p>
            <a:pPr>
              <a:spcBef>
                <a:spcPts val="0"/>
              </a:spcBef>
            </a:pPr>
            <a:endParaRPr lang="en-US"/>
          </a:p>
          <a:p>
            <a:pPr>
              <a:spcBef>
                <a:spcPts val="0"/>
              </a:spcBef>
            </a:pPr>
            <a:r>
              <a:rPr lang="en-US"/>
              <a:t>The </a:t>
            </a:r>
            <a:r>
              <a:rPr lang="en-US" i="1"/>
              <a:t>process</a:t>
            </a:r>
            <a:r>
              <a:rPr lang="en-US"/>
              <a:t> integrates </a:t>
            </a:r>
            <a:r>
              <a:rPr lang="en-US" b="1"/>
              <a:t>evidence-based intervention, assessment, and strategies.</a:t>
            </a:r>
          </a:p>
          <a:p>
            <a:endParaRPr lang="en-US" b="1"/>
          </a:p>
          <a:p>
            <a:pPr marL="285750" lvl="1" indent="-285750"/>
            <a:endParaRPr lang="en-US" sz="1400">
              <a:latin typeface="Arial" charset="0"/>
              <a:cs typeface="Arial" charset="0"/>
            </a:endParaRPr>
          </a:p>
        </p:txBody>
      </p:sp>
      <p:grpSp>
        <p:nvGrpSpPr>
          <p:cNvPr id="6" name="Group 5"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
            <a:extLst>
              <a:ext uri="{FF2B5EF4-FFF2-40B4-BE49-F238E27FC236}">
                <a16:creationId xmlns:a16="http://schemas.microsoft.com/office/drawing/2014/main" id="{8DAA1105-5521-4A38-A6A2-FDA41AFAF25D}"/>
              </a:ext>
            </a:extLst>
          </p:cNvPr>
          <p:cNvGrpSpPr/>
          <p:nvPr/>
        </p:nvGrpSpPr>
        <p:grpSpPr>
          <a:xfrm>
            <a:off x="7915183" y="1141693"/>
            <a:ext cx="4276817" cy="4667795"/>
            <a:chOff x="-449019" y="-837799"/>
            <a:chExt cx="4930894" cy="6442045"/>
          </a:xfrm>
        </p:grpSpPr>
        <p:pic>
          <p:nvPicPr>
            <p:cNvPr id="7" name="Picture 6" descr="A picture containing text&#10;&#10;Description generated with high confidence">
              <a:extLst>
                <a:ext uri="{FF2B5EF4-FFF2-40B4-BE49-F238E27FC236}">
                  <a16:creationId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1" y="-64051"/>
              <a:ext cx="3933969" cy="5668297"/>
            </a:xfrm>
            <a:prstGeom prst="rect">
              <a:avLst/>
            </a:prstGeom>
          </p:spPr>
        </p:pic>
        <p:sp>
          <p:nvSpPr>
            <p:cNvPr id="8" name="TextBox 7">
              <a:extLst>
                <a:ext uri="{FF2B5EF4-FFF2-40B4-BE49-F238E27FC236}">
                  <a16:creationId xmlns:a16="http://schemas.microsoft.com/office/drawing/2014/main" id="{AD81714A-1AEC-4FF3-B677-E7A4A4E45AB1}"/>
                </a:ext>
              </a:extLst>
            </p:cNvPr>
            <p:cNvSpPr txBox="1"/>
            <p:nvPr/>
          </p:nvSpPr>
          <p:spPr>
            <a:xfrm>
              <a:off x="-449019" y="-837799"/>
              <a:ext cx="4930893" cy="509717"/>
            </a:xfrm>
            <a:prstGeom prst="rect">
              <a:avLst/>
            </a:prstGeom>
            <a:noFill/>
          </p:spPr>
          <p:txBody>
            <a:bodyPr wrap="square" rtlCol="0">
              <a:spAutoFit/>
            </a:bodyPr>
            <a:lstStyle/>
            <a:p>
              <a:pPr algn="ctr"/>
              <a:r>
                <a:rPr lang="en-US" b="1"/>
                <a:t>DBI Process</a:t>
              </a:r>
            </a:p>
          </p:txBody>
        </p:sp>
      </p:grpSp>
      <p:sp>
        <p:nvSpPr>
          <p:cNvPr id="4" name="Text Placeholder 3">
            <a:extLst>
              <a:ext uri="{FF2B5EF4-FFF2-40B4-BE49-F238E27FC236}">
                <a16:creationId xmlns:a16="http://schemas.microsoft.com/office/drawing/2014/main" id="{BD93AF57-DB34-483E-9A56-D9C27155469F}"/>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pPr algn="r"/>
            <a:fld id="{F3477EC8-074D-41C4-94AE-E9EA7CEEA348}" type="slidenum">
              <a:rPr lang="en-US" smtClean="0"/>
              <a:pPr algn="r"/>
              <a:t>16</a:t>
            </a:fld>
            <a:endParaRPr lang="en-US"/>
          </a:p>
        </p:txBody>
      </p:sp>
    </p:spTree>
    <p:extLst>
      <p:ext uri="{BB962C8B-B14F-4D97-AF65-F5344CB8AC3E}">
        <p14:creationId xmlns:p14="http://schemas.microsoft.com/office/powerpoint/2010/main" val="53284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 I need a DBI team to implement DBI? </a:t>
            </a:r>
          </a:p>
        </p:txBody>
      </p:sp>
      <p:sp>
        <p:nvSpPr>
          <p:cNvPr id="4" name="Slide Number Placeholder 3"/>
          <p:cNvSpPr>
            <a:spLocks noGrp="1"/>
          </p:cNvSpPr>
          <p:nvPr>
            <p:ph type="sldNum" sz="quarter" idx="14"/>
          </p:nvPr>
        </p:nvSpPr>
        <p:spPr/>
        <p:txBody>
          <a:bodyPr/>
          <a:lstStyle/>
          <a:p>
            <a:fld id="{99A20822-4A49-4D36-86E3-300BA48D3F00}" type="slidenum">
              <a:rPr lang="en-US" smtClean="0"/>
              <a:t>17</a:t>
            </a:fld>
            <a:endParaRPr lang="en-US"/>
          </a:p>
        </p:txBody>
      </p:sp>
      <p:sp>
        <p:nvSpPr>
          <p:cNvPr id="5" name="TextBox 4"/>
          <p:cNvSpPr txBox="1"/>
          <p:nvPr/>
        </p:nvSpPr>
        <p:spPr>
          <a:xfrm>
            <a:off x="1066800" y="1659285"/>
            <a:ext cx="5203902" cy="3539430"/>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800"/>
              <a:t>No. Individual teachers can independently implement DBI. </a:t>
            </a:r>
          </a:p>
          <a:p>
            <a:pPr marL="342900" indent="-342900">
              <a:buClr>
                <a:schemeClr val="accent1"/>
              </a:buClr>
              <a:buFont typeface="Wingdings" panose="05000000000000000000" pitchFamily="2" charset="2"/>
              <a:buChar char="§"/>
            </a:pPr>
            <a:endParaRPr lang="en-US" sz="2800"/>
          </a:p>
          <a:p>
            <a:pPr marL="342900" indent="-342900">
              <a:buClr>
                <a:schemeClr val="accent1"/>
              </a:buClr>
              <a:buFont typeface="Wingdings" panose="05000000000000000000" pitchFamily="2" charset="2"/>
              <a:buChar char="§"/>
            </a:pPr>
            <a:r>
              <a:rPr lang="en-US" sz="2800"/>
              <a:t>But three (or more) heads are always better than one when engaging in problem solving!</a:t>
            </a:r>
          </a:p>
        </p:txBody>
      </p:sp>
      <p:pic>
        <p:nvPicPr>
          <p:cNvPr id="7170" name="Picture 2" descr="Image result for image of group of people"/>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tretch>
            <a:fillRect/>
          </a:stretch>
        </p:blipFill>
        <p:spPr bwMode="auto">
          <a:xfrm>
            <a:off x="6526212" y="12573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BDB1505-3310-457A-A876-F38B736FBFE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970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How does DBI support implementation of special education requirements?</a:t>
            </a:r>
          </a:p>
        </p:txBody>
      </p:sp>
      <p:sp>
        <p:nvSpPr>
          <p:cNvPr id="3" name="Content Placeholder 2"/>
          <p:cNvSpPr>
            <a:spLocks noGrp="1"/>
          </p:cNvSpPr>
          <p:nvPr>
            <p:ph sz="quarter" idx="15"/>
          </p:nvPr>
        </p:nvSpPr>
        <p:spPr/>
        <p:txBody>
          <a:bodyPr>
            <a:normAutofit/>
          </a:bodyPr>
          <a:lstStyle/>
          <a:p>
            <a:pPr marL="0" indent="0">
              <a:buNone/>
            </a:pPr>
            <a:r>
              <a:rPr lang="en-US"/>
              <a:t>DBI can help schools implement special education requirements within a comprehensive support system. </a:t>
            </a:r>
          </a:p>
        </p:txBody>
      </p:sp>
      <p:sp>
        <p:nvSpPr>
          <p:cNvPr id="6" name="Slide Number Placeholder 5"/>
          <p:cNvSpPr>
            <a:spLocks noGrp="1"/>
          </p:cNvSpPr>
          <p:nvPr>
            <p:ph type="sldNum" sz="quarter" idx="14"/>
          </p:nvPr>
        </p:nvSpPr>
        <p:spPr/>
        <p:txBody>
          <a:bodyPr/>
          <a:lstStyle/>
          <a:p>
            <a:fld id="{B094D1B2-26D5-48CC-9B16-6583E954EFA6}" type="slidenum">
              <a:rPr lang="en-US" smtClean="0"/>
              <a:t>18</a:t>
            </a:fld>
            <a:endParaRPr lang="en-US"/>
          </a:p>
        </p:txBody>
      </p:sp>
      <p:sp>
        <p:nvSpPr>
          <p:cNvPr id="4" name="Rectangle 3"/>
          <p:cNvSpPr/>
          <p:nvPr/>
        </p:nvSpPr>
        <p:spPr>
          <a:xfrm>
            <a:off x="903509" y="2608666"/>
            <a:ext cx="5192491" cy="3480619"/>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2">
                  <a:lumMod val="10000"/>
                </a:schemeClr>
              </a:solidFill>
            </a:endParaRPr>
          </a:p>
          <a:p>
            <a:pPr algn="ctr"/>
            <a:endParaRPr lang="en-US">
              <a:solidFill>
                <a:schemeClr val="bg2">
                  <a:lumMod val="10000"/>
                </a:schemeClr>
              </a:solidFill>
            </a:endParaRPr>
          </a:p>
          <a:p>
            <a:pPr algn="ctr"/>
            <a:r>
              <a:rPr lang="en-US" sz="2800">
                <a:solidFill>
                  <a:schemeClr val="bg2">
                    <a:lumMod val="10000"/>
                  </a:schemeClr>
                </a:solidFill>
              </a:rPr>
              <a:t>Referral and Eligibility  Requirements </a:t>
            </a:r>
          </a:p>
          <a:p>
            <a:pPr algn="ctr"/>
            <a:endParaRPr lang="en-US">
              <a:solidFill>
                <a:schemeClr val="bg2">
                  <a:lumMod val="10000"/>
                </a:schemeClr>
              </a:solidFill>
            </a:endParaRPr>
          </a:p>
          <a:p>
            <a:pPr marL="225425" indent="-179388">
              <a:buFont typeface="Arial" pitchFamily="34" charset="0"/>
              <a:buChar char="•"/>
            </a:pPr>
            <a:r>
              <a:rPr lang="en-US" sz="1900">
                <a:solidFill>
                  <a:schemeClr val="bg2">
                    <a:lumMod val="10000"/>
                  </a:schemeClr>
                </a:solidFill>
              </a:rPr>
              <a:t>Ensure provision of intensive interventions to rule out lack of instruction.</a:t>
            </a:r>
          </a:p>
          <a:p>
            <a:pPr marL="225425" indent="-179388">
              <a:buFont typeface="Arial" pitchFamily="34" charset="0"/>
              <a:buChar char="•"/>
            </a:pPr>
            <a:r>
              <a:rPr lang="en-US" sz="1900">
                <a:solidFill>
                  <a:schemeClr val="bg2">
                    <a:lumMod val="10000"/>
                  </a:schemeClr>
                </a:solidFill>
              </a:rPr>
              <a:t>Provide formal progress monitoring data that can be shared with parents. </a:t>
            </a:r>
          </a:p>
          <a:p>
            <a:pPr marL="225425" indent="-179388">
              <a:buFont typeface="Arial" pitchFamily="34" charset="0"/>
              <a:buChar char="•"/>
            </a:pPr>
            <a:r>
              <a:rPr lang="en-US" sz="1900">
                <a:solidFill>
                  <a:schemeClr val="bg2">
                    <a:lumMod val="10000"/>
                  </a:schemeClr>
                </a:solidFill>
              </a:rPr>
              <a:t>Compare student performance to performance of peers.  </a:t>
            </a:r>
          </a:p>
          <a:p>
            <a:pPr algn="ctr"/>
            <a:endParaRPr lang="en-US">
              <a:solidFill>
                <a:schemeClr val="bg2">
                  <a:lumMod val="10000"/>
                </a:schemeClr>
              </a:solidFill>
            </a:endParaRPr>
          </a:p>
          <a:p>
            <a:pPr algn="ctr"/>
            <a:endParaRPr lang="en-US">
              <a:solidFill>
                <a:schemeClr val="bg2">
                  <a:lumMod val="10000"/>
                </a:schemeClr>
              </a:solidFill>
            </a:endParaRPr>
          </a:p>
        </p:txBody>
      </p:sp>
      <p:sp>
        <p:nvSpPr>
          <p:cNvPr id="5" name="Rectangle 4"/>
          <p:cNvSpPr/>
          <p:nvPr/>
        </p:nvSpPr>
        <p:spPr>
          <a:xfrm>
            <a:off x="6400800" y="2608666"/>
            <a:ext cx="5491096" cy="3480619"/>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bg2">
                    <a:lumMod val="10000"/>
                  </a:schemeClr>
                </a:solidFill>
              </a:rPr>
              <a:t>IEP Development and Implementation </a:t>
            </a:r>
          </a:p>
          <a:p>
            <a:pPr algn="ctr"/>
            <a:endParaRPr lang="en-US">
              <a:solidFill>
                <a:schemeClr val="bg2">
                  <a:lumMod val="10000"/>
                </a:schemeClr>
              </a:solidFill>
            </a:endParaRPr>
          </a:p>
          <a:p>
            <a:pPr marL="225425" indent="-163195">
              <a:buFont typeface="Arial" pitchFamily="34" charset="0"/>
              <a:buChar char="•"/>
            </a:pPr>
            <a:r>
              <a:rPr lang="en-US" sz="1900">
                <a:solidFill>
                  <a:schemeClr val="bg2">
                    <a:lumMod val="10000"/>
                  </a:schemeClr>
                </a:solidFill>
              </a:rPr>
              <a:t>Provide data to develop present levels of academic achievement and functional performance statements.</a:t>
            </a:r>
            <a:endParaRPr lang="en-US" sz="1900">
              <a:solidFill>
                <a:schemeClr val="bg2">
                  <a:lumMod val="10000"/>
                </a:schemeClr>
              </a:solidFill>
              <a:cs typeface="Arial"/>
            </a:endParaRPr>
          </a:p>
          <a:p>
            <a:pPr marL="225425" indent="-163195">
              <a:buFont typeface="Arial" pitchFamily="34" charset="0"/>
              <a:buChar char="•"/>
            </a:pPr>
            <a:r>
              <a:rPr lang="en-US" sz="1900">
                <a:solidFill>
                  <a:schemeClr val="bg2">
                    <a:lumMod val="10000"/>
                  </a:schemeClr>
                </a:solidFill>
              </a:rPr>
              <a:t>Set ambitious, realistic IEP goals, and monitor progress toward those goals.</a:t>
            </a:r>
            <a:endParaRPr lang="en-US" sz="1900">
              <a:solidFill>
                <a:schemeClr val="bg2">
                  <a:lumMod val="10000"/>
                </a:schemeClr>
              </a:solidFill>
              <a:cs typeface="Arial"/>
            </a:endParaRPr>
          </a:p>
          <a:p>
            <a:pPr marL="225425" indent="-163195">
              <a:buFont typeface="Arial" pitchFamily="34" charset="0"/>
              <a:buChar char="•"/>
            </a:pPr>
            <a:r>
              <a:rPr lang="en-US" sz="1900">
                <a:solidFill>
                  <a:schemeClr val="bg2">
                    <a:lumMod val="10000"/>
                  </a:schemeClr>
                </a:solidFill>
              </a:rPr>
              <a:t>Develop specially designed instruction. </a:t>
            </a:r>
            <a:endParaRPr lang="en-US" sz="1900">
              <a:solidFill>
                <a:schemeClr val="bg2">
                  <a:lumMod val="10000"/>
                </a:schemeClr>
              </a:solidFill>
              <a:cs typeface="Arial"/>
            </a:endParaRPr>
          </a:p>
          <a:p>
            <a:pPr marL="225425" indent="-163195">
              <a:buFont typeface="Arial" pitchFamily="34" charset="0"/>
              <a:buChar char="•"/>
            </a:pPr>
            <a:r>
              <a:rPr lang="en-US" sz="1900">
                <a:solidFill>
                  <a:schemeClr val="bg2">
                    <a:lumMod val="10000"/>
                  </a:schemeClr>
                </a:solidFill>
              </a:rPr>
              <a:t>Provide estimates of level of service needed</a:t>
            </a:r>
            <a:r>
              <a:rPr lang="en-US" sz="2000">
                <a:solidFill>
                  <a:schemeClr val="bg2">
                    <a:lumMod val="10000"/>
                  </a:schemeClr>
                </a:solidFill>
              </a:rPr>
              <a:t>. </a:t>
            </a:r>
            <a:endParaRPr lang="en-US" sz="2000">
              <a:solidFill>
                <a:schemeClr val="bg2">
                  <a:lumMod val="10000"/>
                </a:schemeClr>
              </a:solidFill>
              <a:cs typeface="Arial"/>
            </a:endParaRPr>
          </a:p>
        </p:txBody>
      </p:sp>
      <p:cxnSp>
        <p:nvCxnSpPr>
          <p:cNvPr id="8" name="Straight Connector 7">
            <a:extLst>
              <a:ext uri="{C183D7F6-B498-43B3-948B-1728B52AA6E4}">
                <adec:decorative xmlns:adec="http://schemas.microsoft.com/office/drawing/2017/decorative" val="1"/>
              </a:ext>
            </a:extLst>
          </p:cNvPr>
          <p:cNvCxnSpPr/>
          <p:nvPr/>
        </p:nvCxnSpPr>
        <p:spPr>
          <a:xfrm>
            <a:off x="2762569" y="3968354"/>
            <a:ext cx="1304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p:nvCxnSpPr>
        <p:spPr>
          <a:xfrm>
            <a:off x="8105216" y="3855146"/>
            <a:ext cx="130469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8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DBI Process</a:t>
            </a:r>
          </a:p>
        </p:txBody>
      </p:sp>
      <p:sp>
        <p:nvSpPr>
          <p:cNvPr id="3" name="Content Placeholder 2"/>
          <p:cNvSpPr>
            <a:spLocks noGrp="1"/>
          </p:cNvSpPr>
          <p:nvPr>
            <p:ph sz="quarter" idx="15"/>
          </p:nvPr>
        </p:nvSpPr>
        <p:spPr>
          <a:xfrm>
            <a:off x="457200" y="1371600"/>
            <a:ext cx="7768398" cy="4343400"/>
          </a:xfrm>
        </p:spPr>
        <p:txBody>
          <a:bodyPr>
            <a:normAutofit/>
          </a:bodyPr>
          <a:lstStyle/>
          <a:p>
            <a:pPr marL="514350" indent="-514350">
              <a:lnSpc>
                <a:spcPct val="110000"/>
              </a:lnSpc>
              <a:buAutoNum type="arabicPeriod"/>
            </a:pPr>
            <a:r>
              <a:rPr lang="en-US">
                <a:solidFill>
                  <a:srgbClr val="000000"/>
                </a:solidFill>
              </a:rPr>
              <a:t>Validated intervention program, delivered </a:t>
            </a:r>
            <a:br>
              <a:rPr lang="en-US">
                <a:solidFill>
                  <a:srgbClr val="000000"/>
                </a:solidFill>
              </a:rPr>
            </a:br>
            <a:r>
              <a:rPr lang="en-US">
                <a:solidFill>
                  <a:srgbClr val="000000"/>
                </a:solidFill>
              </a:rPr>
              <a:t>with fidelity</a:t>
            </a:r>
          </a:p>
          <a:p>
            <a:pPr marL="514350" indent="-514350">
              <a:lnSpc>
                <a:spcPct val="110000"/>
              </a:lnSpc>
              <a:buAutoNum type="arabicPeriod"/>
            </a:pPr>
            <a:r>
              <a:rPr lang="en-US">
                <a:solidFill>
                  <a:srgbClr val="000000"/>
                </a:solidFill>
              </a:rPr>
              <a:t>Progress monitoring</a:t>
            </a:r>
          </a:p>
          <a:p>
            <a:pPr marL="514350" indent="-514350">
              <a:lnSpc>
                <a:spcPct val="110000"/>
              </a:lnSpc>
              <a:buAutoNum type="arabicPeriod"/>
            </a:pPr>
            <a:r>
              <a:rPr lang="en-US">
                <a:solidFill>
                  <a:srgbClr val="000000"/>
                </a:solidFill>
              </a:rPr>
              <a:t>Diagnostic data used to develop a hypothesis</a:t>
            </a:r>
          </a:p>
          <a:p>
            <a:pPr marL="514350" indent="-514350">
              <a:lnSpc>
                <a:spcPct val="110000"/>
              </a:lnSpc>
              <a:buAutoNum type="arabicPeriod"/>
            </a:pPr>
            <a:r>
              <a:rPr lang="en-US">
                <a:solidFill>
                  <a:srgbClr val="000000"/>
                </a:solidFill>
              </a:rPr>
              <a:t>Adaptation to validated intervention</a:t>
            </a:r>
          </a:p>
          <a:p>
            <a:pPr marL="514350" indent="-514350">
              <a:lnSpc>
                <a:spcPct val="110000"/>
              </a:lnSpc>
              <a:buAutoNum type="arabicPeriod"/>
            </a:pPr>
            <a:r>
              <a:rPr lang="en-US">
                <a:solidFill>
                  <a:srgbClr val="000000"/>
                </a:solidFill>
              </a:rPr>
              <a:t>Continued progress monitoring, with adaptations occurring whenever needed to ensure adequate progress</a:t>
            </a:r>
          </a:p>
        </p:txBody>
      </p:sp>
      <p:pic>
        <p:nvPicPr>
          <p:cNvPr id="8" name="Picture 7" descr="A picture containing text&#10;&#10;Description generated with high confidence">
            <a:extLst>
              <a:ext uri="{FF2B5EF4-FFF2-40B4-BE49-F238E27FC236}">
                <a16:creationId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749" y="690291"/>
            <a:ext cx="4188147" cy="5041232"/>
          </a:xfrm>
          <a:prstGeom prst="rect">
            <a:avLst/>
          </a:prstGeom>
        </p:spPr>
      </p:pic>
      <p:sp>
        <p:nvSpPr>
          <p:cNvPr id="4" name="Text Placeholder 3">
            <a:extLst>
              <a:ext uri="{FF2B5EF4-FFF2-40B4-BE49-F238E27FC236}">
                <a16:creationId xmlns:a16="http://schemas.microsoft.com/office/drawing/2014/main" id="{84C83B37-F647-4763-BA35-4DFB411C152C}"/>
              </a:ext>
            </a:extLst>
          </p:cNvPr>
          <p:cNvSpPr>
            <a:spLocks noGrp="1"/>
          </p:cNvSpPr>
          <p:nvPr>
            <p:ph type="body" sz="quarter" idx="13"/>
          </p:nvPr>
        </p:nvSpPr>
        <p:spPr/>
        <p:txBody>
          <a:bodyPr/>
          <a:lstStyle/>
          <a:p>
            <a:endParaRPr lang="en-US"/>
          </a:p>
        </p:txBody>
      </p:sp>
      <p:sp>
        <p:nvSpPr>
          <p:cNvPr id="5" name="Slide Number Placeholder 5"/>
          <p:cNvSpPr>
            <a:spLocks noGrp="1"/>
          </p:cNvSpPr>
          <p:nvPr>
            <p:ph type="sldNum" sz="quarter" idx="14"/>
          </p:nvPr>
        </p:nvSpPr>
        <p:spPr/>
        <p:txBody>
          <a:bodyPr/>
          <a:lstStyle/>
          <a:p>
            <a:fld id="{B094D1B2-26D5-48CC-9B16-6583E954EFA6}" type="slidenum">
              <a:rPr lang="en-US" smtClean="0"/>
              <a:t>19</a:t>
            </a:fld>
            <a:endParaRPr lang="en-US"/>
          </a:p>
        </p:txBody>
      </p:sp>
    </p:spTree>
    <p:extLst>
      <p:ext uri="{BB962C8B-B14F-4D97-AF65-F5344CB8AC3E}">
        <p14:creationId xmlns:p14="http://schemas.microsoft.com/office/powerpoint/2010/main" val="81368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Welcome and Introductions </a:t>
            </a:r>
          </a:p>
        </p:txBody>
      </p:sp>
      <p:sp>
        <p:nvSpPr>
          <p:cNvPr id="2" name="Content Placeholder 1"/>
          <p:cNvSpPr>
            <a:spLocks noGrp="1"/>
          </p:cNvSpPr>
          <p:nvPr>
            <p:ph sz="quarter" idx="14"/>
          </p:nvPr>
        </p:nvSpPr>
        <p:spPr>
          <a:xfrm>
            <a:off x="538796" y="1502053"/>
            <a:ext cx="11353099" cy="3869267"/>
          </a:xfrm>
        </p:spPr>
        <p:txBody>
          <a:bodyPr vert="horz" lIns="0" tIns="0" rIns="0" bIns="0" rtlCol="0" anchor="t">
            <a:normAutofit fontScale="92500"/>
          </a:bodyPr>
          <a:lstStyle/>
          <a:p>
            <a:r>
              <a:rPr lang="en-US" sz="4000" dirty="0"/>
              <a:t>Introduce yourself and share how you are currently supporting students who are persistently struggling academically and/or behaviorally, including those students who are nonresponsive to Tier 2 interventions or current specially designed instruction. </a:t>
            </a:r>
          </a:p>
          <a:p>
            <a:pPr marL="0" indent="0" algn="ctr">
              <a:buNone/>
            </a:pPr>
            <a:endParaRPr lang="en-US" sz="4800" dirty="0"/>
          </a:p>
        </p:txBody>
      </p:sp>
      <p:sp>
        <p:nvSpPr>
          <p:cNvPr id="6" name="Text Placeholder 5">
            <a:extLst>
              <a:ext uri="{FF2B5EF4-FFF2-40B4-BE49-F238E27FC236}">
                <a16:creationId xmlns:a16="http://schemas.microsoft.com/office/drawing/2014/main" id="{B10DCB53-A9D1-4D10-8556-5A0379F8E77A}"/>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2"/>
          </p:nvPr>
        </p:nvSpPr>
        <p:spPr/>
        <p:txBody>
          <a:bodyPr/>
          <a:lstStyle/>
          <a:p>
            <a:pPr algn="r"/>
            <a:fld id="{F3477EC8-074D-41C4-94AE-E9EA7CEEA348}" type="slidenum">
              <a:rPr>
                <a:solidFill>
                  <a:srgbClr val="FFFFFF">
                    <a:lumMod val="75000"/>
                  </a:srgbClr>
                </a:solidFill>
              </a:rPr>
              <a:pPr algn="r"/>
              <a:t>2</a:t>
            </a:fld>
            <a:endParaRPr>
              <a:solidFill>
                <a:srgbClr val="FFFFFF">
                  <a:lumMod val="75000"/>
                </a:srgbClr>
              </a:solidFill>
            </a:endParaRPr>
          </a:p>
        </p:txBody>
      </p:sp>
    </p:spTree>
    <p:extLst>
      <p:ext uri="{BB962C8B-B14F-4D97-AF65-F5344CB8AC3E}">
        <p14:creationId xmlns:p14="http://schemas.microsoft.com/office/powerpoint/2010/main" val="401547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DBI Step 1: Lay the foundation for DBI.</a:t>
            </a:r>
          </a:p>
        </p:txBody>
      </p:sp>
      <p:sp>
        <p:nvSpPr>
          <p:cNvPr id="2" name="Content Placeholder 1"/>
          <p:cNvSpPr>
            <a:spLocks noGrp="1"/>
          </p:cNvSpPr>
          <p:nvPr>
            <p:ph sz="quarter" idx="15"/>
          </p:nvPr>
        </p:nvSpPr>
        <p:spPr>
          <a:xfrm>
            <a:off x="457200" y="1371600"/>
            <a:ext cx="6141720" cy="4343400"/>
          </a:xfrm>
        </p:spPr>
        <p:txBody>
          <a:bodyPr>
            <a:normAutofit/>
          </a:bodyPr>
          <a:lstStyle/>
          <a:p>
            <a:r>
              <a:rPr lang="en-US" sz="2800"/>
              <a:t>STEP 1: Start with a standardized, validated intervention program.</a:t>
            </a:r>
          </a:p>
          <a:p>
            <a:pPr lvl="1"/>
            <a:endParaRPr lang="en-US" sz="2800"/>
          </a:p>
        </p:txBody>
      </p:sp>
      <p:cxnSp>
        <p:nvCxnSpPr>
          <p:cNvPr id="8" name="Straight Arrow Connector 7" descr="Step 1 connects to a validated intervention program on the DBI graphic"/>
          <p:cNvCxnSpPr>
            <a:cxnSpLocks/>
          </p:cNvCxnSpPr>
          <p:nvPr/>
        </p:nvCxnSpPr>
        <p:spPr>
          <a:xfrm>
            <a:off x="6598920" y="1610259"/>
            <a:ext cx="199594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generated with high confidence">
            <a:extLst>
              <a:ext uri="{FF2B5EF4-FFF2-40B4-BE49-F238E27FC236}">
                <a16:creationId xmlns:a16="http://schemas.microsoft.com/office/drawing/2014/main" id="{684BB4C8-5AC2-4DAC-AD6D-414638C02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361" y="1280160"/>
            <a:ext cx="3904665" cy="4700007"/>
          </a:xfrm>
          <a:prstGeom prst="rect">
            <a:avLst/>
          </a:prstGeom>
        </p:spPr>
      </p:pic>
      <p:sp>
        <p:nvSpPr>
          <p:cNvPr id="5" name="Text Placeholder 4">
            <a:extLst>
              <a:ext uri="{FF2B5EF4-FFF2-40B4-BE49-F238E27FC236}">
                <a16:creationId xmlns:a16="http://schemas.microsoft.com/office/drawing/2014/main" id="{59AD1F41-B417-45D5-AB2A-C8A92EE64B25}"/>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algn="r"/>
            <a:fld id="{F3477EC8-074D-41C4-94AE-E9EA7CEEA348}" type="slidenum">
              <a:rPr lang="en-US" smtClean="0"/>
              <a:pPr algn="r"/>
              <a:t>20</a:t>
            </a:fld>
            <a:endParaRPr lang="en-US"/>
          </a:p>
        </p:txBody>
      </p:sp>
    </p:spTree>
    <p:extLst>
      <p:ext uri="{BB962C8B-B14F-4D97-AF65-F5344CB8AC3E}">
        <p14:creationId xmlns:p14="http://schemas.microsoft.com/office/powerpoint/2010/main" val="3105377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mage of Bryan Cook, PhD professor of special education at the university of Hawaii at Manoa">
            <a:hlinkClick r:id="rId3"/>
          </p:cNvPr>
          <p:cNvPicPr>
            <a:picLocks noGrp="1" noChangeAspect="1"/>
          </p:cNvPicPr>
          <p:nvPr>
            <p:ph idx="1"/>
          </p:nvPr>
        </p:nvPicPr>
        <p:blipFill>
          <a:blip r:embed="rId4"/>
          <a:stretch>
            <a:fillRect/>
          </a:stretch>
        </p:blipFill>
        <p:spPr>
          <a:xfrm>
            <a:off x="236849" y="2116973"/>
            <a:ext cx="3420751" cy="3341404"/>
          </a:xfrm>
          <a:prstGeom prst="rect">
            <a:avLst/>
          </a:prstGeom>
        </p:spPr>
      </p:pic>
      <p:sp>
        <p:nvSpPr>
          <p:cNvPr id="4" name="Content Placeholder 3"/>
          <p:cNvSpPr>
            <a:spLocks noGrp="1"/>
          </p:cNvSpPr>
          <p:nvPr>
            <p:ph idx="10"/>
          </p:nvPr>
        </p:nvSpPr>
        <p:spPr>
          <a:xfrm>
            <a:off x="3545304" y="1399623"/>
            <a:ext cx="8266341" cy="4439703"/>
          </a:xfrm>
        </p:spPr>
        <p:txBody>
          <a:bodyPr>
            <a:normAutofit/>
          </a:bodyPr>
          <a:lstStyle/>
          <a:p>
            <a:pPr marL="0" indent="0">
              <a:buNone/>
            </a:pPr>
            <a:r>
              <a:rPr lang="en-US" sz="2800" dirty="0"/>
              <a:t>“I think it’s our professional duty as educators to use what is most likely to bring about improved student outcomes. And if you believe, as I do and most educators do, that multiple high-quality experimental research studies are the best way, the most reliable way, to determine whether something works, then evidence-based practices just give you the best bet that a practice will work.”</a:t>
            </a:r>
          </a:p>
          <a:p>
            <a:endParaRPr lang="en-US" dirty="0"/>
          </a:p>
        </p:txBody>
      </p:sp>
      <p:sp>
        <p:nvSpPr>
          <p:cNvPr id="73731" name="Title 1"/>
          <p:cNvSpPr>
            <a:spLocks noGrp="1"/>
          </p:cNvSpPr>
          <p:nvPr>
            <p:ph type="title"/>
          </p:nvPr>
        </p:nvSpPr>
        <p:spPr/>
        <p:txBody>
          <a:bodyPr>
            <a:normAutofit/>
          </a:bodyPr>
          <a:lstStyle/>
          <a:p>
            <a:pPr eaLnBrk="1" hangingPunct="1"/>
            <a:r>
              <a:rPr altLang="en-US" sz="4000">
                <a:ea typeface="ＭＳ Ｐゴシック" panose="020B0600070205080204" pitchFamily="34" charset="-128"/>
              </a:rPr>
              <a:t>Why </a:t>
            </a:r>
            <a:r>
              <a:rPr lang="en-US" altLang="en-US" sz="4000">
                <a:ea typeface="ＭＳ Ｐゴシック" panose="020B0600070205080204" pitchFamily="34" charset="-128"/>
              </a:rPr>
              <a:t>use v</a:t>
            </a:r>
            <a:r>
              <a:rPr altLang="en-US" sz="4000">
                <a:ea typeface="ＭＳ Ｐゴシック" panose="020B0600070205080204" pitchFamily="34" charset="-128"/>
              </a:rPr>
              <a:t>alidated </a:t>
            </a:r>
            <a:r>
              <a:rPr lang="en-US" altLang="en-US" sz="4000">
                <a:ea typeface="ＭＳ Ｐゴシック" panose="020B0600070205080204" pitchFamily="34" charset="-128"/>
              </a:rPr>
              <a:t>e</a:t>
            </a:r>
            <a:r>
              <a:rPr altLang="en-US" sz="4000">
                <a:ea typeface="ＭＳ Ｐゴシック" panose="020B0600070205080204" pitchFamily="34" charset="-128"/>
              </a:rPr>
              <a:t>vidence-based </a:t>
            </a:r>
            <a:r>
              <a:rPr lang="en-US" altLang="en-US" sz="4000">
                <a:ea typeface="ＭＳ Ｐゴシック" panose="020B0600070205080204" pitchFamily="34" charset="-128"/>
              </a:rPr>
              <a:t>p</a:t>
            </a:r>
            <a:r>
              <a:rPr altLang="en-US" sz="4000">
                <a:ea typeface="ＭＳ Ｐゴシック" panose="020B0600070205080204" pitchFamily="34" charset="-128"/>
              </a:rPr>
              <a:t>ractices?</a:t>
            </a:r>
          </a:p>
        </p:txBody>
      </p:sp>
      <p:sp>
        <p:nvSpPr>
          <p:cNvPr id="73732" name="Slide Number Placeholder 6"/>
          <p:cNvSpPr>
            <a:spLocks noGrp="1"/>
          </p:cNvSpPr>
          <p:nvPr>
            <p:ph type="sldNum" sz="quarter" idx="11"/>
          </p:nvPr>
        </p:nvSpPr>
        <p:spPr>
          <a:xfrm>
            <a:off x="11740325" y="6507316"/>
            <a:ext cx="142642" cy="1538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spcBef>
                <a:spcPct val="0"/>
              </a:spcBef>
              <a:buClrTx/>
              <a:buFontTx/>
              <a:buNone/>
            </a:pPr>
            <a:fld id="{5C7A30CE-936C-48C1-9F99-9805572D1E76}" type="slidenum">
              <a:rPr lang="en-US" altLang="en-US" sz="1000">
                <a:solidFill>
                  <a:srgbClr val="BFBFBF"/>
                </a:solidFill>
              </a:rPr>
              <a:pPr>
                <a:spcBef>
                  <a:spcPct val="0"/>
                </a:spcBef>
                <a:buClrTx/>
                <a:buFontTx/>
                <a:buNone/>
              </a:pPr>
              <a:t>21</a:t>
            </a:fld>
            <a:endParaRPr lang="en-US" altLang="en-US" sz="1000">
              <a:solidFill>
                <a:srgbClr val="BFBFBF"/>
              </a:solidFill>
            </a:endParaRPr>
          </a:p>
        </p:txBody>
      </p:sp>
    </p:spTree>
    <p:extLst>
      <p:ext uri="{BB962C8B-B14F-4D97-AF65-F5344CB8AC3E}">
        <p14:creationId xmlns:p14="http://schemas.microsoft.com/office/powerpoint/2010/main" val="100702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150"/>
              <a:t>Can I still implement DBI if I don’t have a standardized, evidence-based program (EBP)?</a:t>
            </a:r>
          </a:p>
        </p:txBody>
      </p:sp>
      <p:sp>
        <p:nvSpPr>
          <p:cNvPr id="4" name="Slide Number Placeholder 3"/>
          <p:cNvSpPr>
            <a:spLocks noGrp="1"/>
          </p:cNvSpPr>
          <p:nvPr>
            <p:ph type="sldNum" sz="quarter" idx="14"/>
          </p:nvPr>
        </p:nvSpPr>
        <p:spPr/>
        <p:txBody>
          <a:bodyPr/>
          <a:lstStyle/>
          <a:p>
            <a:pPr algn="r"/>
            <a:fld id="{F3477EC8-074D-41C4-94AE-E9EA7CEEA348}" type="slidenum">
              <a:rPr lang="en-US" smtClean="0"/>
              <a:pPr algn="r"/>
              <a:t>22</a:t>
            </a:fld>
            <a:endParaRPr lang="en-US"/>
          </a:p>
        </p:txBody>
      </p:sp>
      <p:pic>
        <p:nvPicPr>
          <p:cNvPr id="5" name="Picture 4" descr="Picture of a man in a classroom"/>
          <p:cNvPicPr>
            <a:picLocks noChangeAspect="1"/>
          </p:cNvPicPr>
          <p:nvPr/>
        </p:nvPicPr>
        <p:blipFill rotWithShape="1">
          <a:blip r:embed="rId3" cstate="print">
            <a:extLst>
              <a:ext uri="{28A0092B-C50C-407E-A947-70E740481C1C}">
                <a14:useLocalDpi xmlns:a14="http://schemas.microsoft.com/office/drawing/2010/main" val="0"/>
              </a:ext>
            </a:extLst>
          </a:blip>
          <a:srcRect l="13989"/>
          <a:stretch/>
        </p:blipFill>
        <p:spPr>
          <a:xfrm>
            <a:off x="1677724" y="1277490"/>
            <a:ext cx="5450610" cy="4752787"/>
          </a:xfrm>
          <a:prstGeom prst="rect">
            <a:avLst/>
          </a:prstGeom>
        </p:spPr>
      </p:pic>
      <p:sp>
        <p:nvSpPr>
          <p:cNvPr id="6" name="Rectangular Callout 5"/>
          <p:cNvSpPr/>
          <p:nvPr/>
        </p:nvSpPr>
        <p:spPr>
          <a:xfrm>
            <a:off x="7262804" y="2063957"/>
            <a:ext cx="3539667" cy="2296607"/>
          </a:xfrm>
          <a:prstGeom prst="wedgeRectCallout">
            <a:avLst>
              <a:gd name="adj1" fmla="val -93021"/>
              <a:gd name="adj2" fmla="val -24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 can tell you’re struggling with fractions, Tony, but there aren’t any EBPs for kids in your grade. Maybe check back in a few years?</a:t>
            </a:r>
          </a:p>
        </p:txBody>
      </p:sp>
    </p:spTree>
    <p:extLst>
      <p:ext uri="{BB962C8B-B14F-4D97-AF65-F5344CB8AC3E}">
        <p14:creationId xmlns:p14="http://schemas.microsoft.com/office/powerpoint/2010/main" val="4224332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Key Considerations When Selecting or Evaluating Validated Interventions for DBI</a:t>
            </a:r>
          </a:p>
        </p:txBody>
      </p:sp>
      <p:sp>
        <p:nvSpPr>
          <p:cNvPr id="3" name="Content Placeholder 2"/>
          <p:cNvSpPr>
            <a:spLocks noGrp="1"/>
          </p:cNvSpPr>
          <p:nvPr>
            <p:ph sz="quarter" idx="15"/>
          </p:nvPr>
        </p:nvSpPr>
        <p:spPr>
          <a:xfrm>
            <a:off x="457199" y="1371600"/>
            <a:ext cx="11434697" cy="4343400"/>
          </a:xfrm>
        </p:spPr>
        <p:txBody>
          <a:bodyPr vert="horz" lIns="0" tIns="0" rIns="0" bIns="0" rtlCol="0" anchor="t">
            <a:noAutofit/>
          </a:bodyPr>
          <a:lstStyle/>
          <a:p>
            <a:pPr marL="349250" indent="-349250" fontAlgn="t">
              <a:lnSpc>
                <a:spcPct val="120000"/>
              </a:lnSpc>
              <a:spcBef>
                <a:spcPts val="300"/>
              </a:spcBef>
              <a:buFont typeface="Wingdings" panose="05000000000000000000" pitchFamily="2" charset="2"/>
              <a:buChar char="ü"/>
            </a:pPr>
            <a:r>
              <a:rPr lang="en-US" sz="2000">
                <a:latin typeface="Arial"/>
              </a:rPr>
              <a:t>Does evidence suggest that the intervention is expected to lead to improved outcomes (</a:t>
            </a:r>
            <a:r>
              <a:rPr lang="en-US" sz="2000" i="1">
                <a:latin typeface="Arial"/>
              </a:rPr>
              <a:t>strength</a:t>
            </a:r>
            <a:r>
              <a:rPr lang="en-US" sz="2000">
                <a:latin typeface="Arial"/>
              </a:rPr>
              <a:t>)? </a:t>
            </a:r>
            <a:endParaRPr lang="en-US" sz="2000">
              <a:latin typeface="Arial" panose="020B0604020202020204" pitchFamily="34" charset="0"/>
            </a:endParaRPr>
          </a:p>
          <a:p>
            <a:pPr marL="349250" indent="-349250" fontAlgn="t">
              <a:lnSpc>
                <a:spcPct val="120000"/>
              </a:lnSpc>
              <a:spcBef>
                <a:spcPts val="300"/>
              </a:spcBef>
              <a:buFont typeface="Wingdings" panose="05000000000000000000" pitchFamily="2" charset="2"/>
              <a:buChar char="ü"/>
            </a:pPr>
            <a:r>
              <a:rPr lang="en-US" sz="2000">
                <a:latin typeface="Arial"/>
              </a:rPr>
              <a:t>Will the group size, duration, and frequency provide sufficient opportunities to respond (</a:t>
            </a:r>
            <a:r>
              <a:rPr lang="en-US" sz="2000" i="1">
                <a:latin typeface="Arial"/>
              </a:rPr>
              <a:t>dosage</a:t>
            </a:r>
            <a:r>
              <a:rPr lang="en-US" sz="2000">
                <a:latin typeface="Arial"/>
              </a:rPr>
              <a:t>)?</a:t>
            </a:r>
          </a:p>
          <a:p>
            <a:pPr marL="349250" indent="-349250" fontAlgn="t">
              <a:lnSpc>
                <a:spcPct val="120000"/>
              </a:lnSpc>
              <a:spcBef>
                <a:spcPts val="300"/>
              </a:spcBef>
              <a:buFont typeface="Wingdings" panose="05000000000000000000" pitchFamily="2" charset="2"/>
              <a:buChar char="ü"/>
            </a:pPr>
            <a:r>
              <a:rPr lang="en-US" sz="2000">
                <a:latin typeface="Arial"/>
              </a:rPr>
              <a:t>Does the intervention match to the student’s identified needs (</a:t>
            </a:r>
            <a:r>
              <a:rPr lang="en-US" sz="2000" i="1">
                <a:latin typeface="Arial"/>
              </a:rPr>
              <a:t>alignment</a:t>
            </a:r>
            <a:r>
              <a:rPr lang="en-US" sz="2000">
                <a:latin typeface="Arial"/>
              </a:rPr>
              <a:t>)?</a:t>
            </a:r>
          </a:p>
          <a:p>
            <a:pPr marL="349250" indent="-349250" fontAlgn="t">
              <a:lnSpc>
                <a:spcPct val="120000"/>
              </a:lnSpc>
              <a:spcBef>
                <a:spcPts val="300"/>
              </a:spcBef>
              <a:buFont typeface="Wingdings" panose="05000000000000000000" pitchFamily="2" charset="2"/>
              <a:buChar char="ü"/>
            </a:pPr>
            <a:r>
              <a:rPr lang="en-US" sz="2000">
                <a:latin typeface="Arial"/>
              </a:rPr>
              <a:t>Does it assist the student in generalizing the learned skills to general education or other tasks (</a:t>
            </a:r>
            <a:r>
              <a:rPr lang="en-US" sz="2000" i="1">
                <a:latin typeface="Arial"/>
              </a:rPr>
              <a:t>attention to transfer</a:t>
            </a:r>
            <a:r>
              <a:rPr lang="en-US" sz="2000">
                <a:latin typeface="Arial"/>
              </a:rPr>
              <a:t>)?</a:t>
            </a:r>
          </a:p>
          <a:p>
            <a:pPr marL="349250" indent="-349250" fontAlgn="t">
              <a:lnSpc>
                <a:spcPct val="120000"/>
              </a:lnSpc>
              <a:spcBef>
                <a:spcPts val="300"/>
              </a:spcBef>
              <a:buFont typeface="Wingdings" panose="05000000000000000000" pitchFamily="2" charset="2"/>
              <a:buChar char="ü"/>
            </a:pPr>
            <a:r>
              <a:rPr lang="en-US" sz="2000">
                <a:latin typeface="Arial"/>
              </a:rPr>
              <a:t>Does the intervention include elements of explicit instruction (</a:t>
            </a:r>
            <a:r>
              <a:rPr lang="en-US" sz="2000" i="1">
                <a:latin typeface="Arial"/>
              </a:rPr>
              <a:t>comprehensiveness</a:t>
            </a:r>
            <a:r>
              <a:rPr lang="en-US" sz="2000">
                <a:latin typeface="Arial"/>
              </a:rPr>
              <a:t>)?</a:t>
            </a:r>
          </a:p>
          <a:p>
            <a:pPr marL="349250" indent="-349250" fontAlgn="t">
              <a:lnSpc>
                <a:spcPct val="120000"/>
              </a:lnSpc>
              <a:spcBef>
                <a:spcPts val="300"/>
              </a:spcBef>
              <a:buFont typeface="Wingdings" panose="05000000000000000000" pitchFamily="2" charset="2"/>
              <a:buChar char="ü"/>
            </a:pPr>
            <a:r>
              <a:rPr lang="en-US" sz="2000">
                <a:latin typeface="Arial"/>
              </a:rPr>
              <a:t>Does the student have opportunities to develop the behavior skills needed to be successful (</a:t>
            </a:r>
            <a:r>
              <a:rPr lang="en-US" sz="2000" i="1">
                <a:latin typeface="Arial"/>
              </a:rPr>
              <a:t>behavioral support</a:t>
            </a:r>
            <a:r>
              <a:rPr lang="en-US" sz="2000">
                <a:latin typeface="Arial"/>
              </a:rPr>
              <a:t>)? </a:t>
            </a:r>
          </a:p>
          <a:p>
            <a:pPr marL="349250" indent="-349250" fontAlgn="t">
              <a:lnSpc>
                <a:spcPct val="120000"/>
              </a:lnSpc>
              <a:spcBef>
                <a:spcPts val="300"/>
              </a:spcBef>
              <a:buFont typeface="Wingdings" panose="05000000000000000000" pitchFamily="2" charset="2"/>
              <a:buChar char="ü"/>
            </a:pPr>
            <a:r>
              <a:rPr lang="en-US" sz="2000">
                <a:ea typeface="+mn-lt"/>
                <a:cs typeface="+mn-lt"/>
              </a:rPr>
              <a:t>Can the intervention be easily integrated into academic instruction </a:t>
            </a:r>
            <a:r>
              <a:rPr lang="en-US" sz="2000">
                <a:ea typeface="+mn-lt"/>
              </a:rPr>
              <a:t>(</a:t>
            </a:r>
            <a:r>
              <a:rPr lang="en-US" sz="2000" i="1">
                <a:ea typeface="+mn-lt"/>
              </a:rPr>
              <a:t>academic support</a:t>
            </a:r>
            <a:r>
              <a:rPr lang="en-US" sz="2000">
                <a:ea typeface="+mn-lt"/>
              </a:rPr>
              <a:t>)?</a:t>
            </a:r>
            <a:endParaRPr lang="en-US" sz="2000">
              <a:latin typeface="Arial"/>
            </a:endParaRPr>
          </a:p>
          <a:p>
            <a:pPr marL="349250" indent="-349250" fontAlgn="t">
              <a:lnSpc>
                <a:spcPct val="120000"/>
              </a:lnSpc>
              <a:spcBef>
                <a:spcPts val="300"/>
              </a:spcBef>
              <a:buFont typeface="Wingdings" panose="05000000000000000000" pitchFamily="2" charset="2"/>
              <a:buChar char="ü"/>
            </a:pPr>
            <a:r>
              <a:rPr lang="en-US" sz="2000">
                <a:latin typeface="Arial"/>
              </a:rPr>
              <a:t>Can the intervention be individualized with a data-based process to meet student needs (</a:t>
            </a:r>
            <a:r>
              <a:rPr lang="en-US" sz="2000" i="1">
                <a:latin typeface="Arial"/>
              </a:rPr>
              <a:t>individualization</a:t>
            </a:r>
            <a:r>
              <a:rPr lang="en-US" sz="2000">
                <a:latin typeface="Arial"/>
              </a:rPr>
              <a:t>)? </a:t>
            </a:r>
            <a:endParaRPr lang="en-US" sz="2000">
              <a:latin typeface="Arial" panose="020B0604020202020204" pitchFamily="34" charset="0"/>
            </a:endParaRPr>
          </a:p>
        </p:txBody>
      </p:sp>
      <p:sp>
        <p:nvSpPr>
          <p:cNvPr id="6" name="Wave 5">
            <a:extLst>
              <a:ext uri="{FF2B5EF4-FFF2-40B4-BE49-F238E27FC236}">
                <a16:creationId xmlns:a16="http://schemas.microsoft.com/office/drawing/2014/main" id="{2A0B6211-7CE3-4A87-9C12-140A90516BC1}"/>
              </a:ext>
            </a:extLst>
          </p:cNvPr>
          <p:cNvSpPr/>
          <p:nvPr/>
        </p:nvSpPr>
        <p:spPr>
          <a:xfrm>
            <a:off x="8945922" y="5390765"/>
            <a:ext cx="2117691" cy="1186763"/>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7" name="Graphic 6" descr="Paper">
            <a:extLst>
              <a:ext uri="{FF2B5EF4-FFF2-40B4-BE49-F238E27FC236}">
                <a16:creationId xmlns:a16="http://schemas.microsoft.com/office/drawing/2014/main" id="{924BFDE7-A960-4A9A-A241-A21A419804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3770" y="5806440"/>
            <a:ext cx="637165" cy="637165"/>
          </a:xfrm>
          <a:prstGeom prst="rect">
            <a:avLst/>
          </a:prstGeom>
        </p:spPr>
      </p:pic>
      <p:sp>
        <p:nvSpPr>
          <p:cNvPr id="5" name="Slide Number Placeholder 4"/>
          <p:cNvSpPr>
            <a:spLocks noGrp="1"/>
          </p:cNvSpPr>
          <p:nvPr>
            <p:ph type="sldNum" sz="quarter" idx="14"/>
          </p:nvPr>
        </p:nvSpPr>
        <p:spPr/>
        <p:txBody>
          <a:bodyPr/>
          <a:lstStyle/>
          <a:p>
            <a:pPr algn="r"/>
            <a:fld id="{F3477EC8-074D-41C4-94AE-E9EA7CEEA348}" type="slidenum">
              <a:rPr lang="en-US" smtClean="0"/>
              <a:pPr algn="r"/>
              <a:t>23</a:t>
            </a:fld>
            <a:endParaRPr lang="en-US"/>
          </a:p>
        </p:txBody>
      </p:sp>
    </p:spTree>
    <p:extLst>
      <p:ext uri="{BB962C8B-B14F-4D97-AF65-F5344CB8AC3E}">
        <p14:creationId xmlns:p14="http://schemas.microsoft.com/office/powerpoint/2010/main" val="792963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1"/>
          <p:cNvSpPr>
            <a:spLocks noGrp="1"/>
          </p:cNvSpPr>
          <p:nvPr>
            <p:ph type="title"/>
          </p:nvPr>
        </p:nvSpPr>
        <p:spPr/>
        <p:txBody>
          <a:bodyPr>
            <a:normAutofit/>
          </a:bodyPr>
          <a:lstStyle/>
          <a:p>
            <a:pPr defTabSz="514337"/>
            <a:r>
              <a:rPr altLang="en-US">
                <a:ea typeface="ＭＳ Ｐゴシック" panose="020B0600070205080204" pitchFamily="34" charset="-128"/>
              </a:rPr>
              <a:t>Five Elements of Fidelity</a:t>
            </a:r>
          </a:p>
        </p:txBody>
      </p:sp>
      <p:graphicFrame>
        <p:nvGraphicFramePr>
          <p:cNvPr id="2" name="Chart 8" descr="There is a circle divided into 5 equal sections in the center of the slide.  The sections represent the five elements of fidelity and read: adherence, exposure, quality of delivery, program specificity, and student engagement.  Each element is described outside the circle.  Adherence means how well do we stick to the plan/curriculum/assessment?  Exposure means how often does a student recieve an intervention?  How long does an intervention last? Quality of delivery means how well is the intervention, assessment, or instruction delivered?  Do you use good teaching practices? Program specificity means how well is the intervention defined and different from other interventions?  Student engagement means how engaged and involved are the students in this intervention or activity?"/>
          <p:cNvGraphicFramePr>
            <a:graphicFrameLocks/>
          </p:cNvGraphicFramePr>
          <p:nvPr>
            <p:extLst>
              <p:ext uri="{D42A27DB-BD31-4B8C-83A1-F6EECF244321}">
                <p14:modId xmlns:p14="http://schemas.microsoft.com/office/powerpoint/2010/main" val="2315900873"/>
              </p:ext>
            </p:extLst>
          </p:nvPr>
        </p:nvGraphicFramePr>
        <p:xfrm>
          <a:off x="1223318" y="1009542"/>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a:spLocks noChangeArrowheads="1"/>
          </p:cNvSpPr>
          <p:nvPr/>
        </p:nvSpPr>
        <p:spPr bwMode="auto">
          <a:xfrm>
            <a:off x="7435299" y="1214774"/>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rPr>
              <a:t>Adherence</a:t>
            </a:r>
            <a:br>
              <a:rPr kumimoji="0" lang="en-US" altLang="en-US" sz="1800" b="1"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rPr>
              <a:t>How well do we stick to the plan, curriculum, or assessment? </a:t>
            </a:r>
          </a:p>
        </p:txBody>
      </p:sp>
      <p:sp>
        <p:nvSpPr>
          <p:cNvPr id="10" name="TextBox 9"/>
          <p:cNvSpPr txBox="1"/>
          <p:nvPr/>
        </p:nvSpPr>
        <p:spPr>
          <a:xfrm>
            <a:off x="7618770" y="3349769"/>
            <a:ext cx="2748547" cy="17541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912B2A">
                  <a:lumMod val="75000"/>
                </a:srgbClr>
              </a:buClr>
              <a:buSzTx/>
              <a:buFontTx/>
              <a:buNone/>
              <a:tabLst/>
              <a:defRPr/>
            </a:pPr>
            <a:r>
              <a:rPr kumimoji="0" lang="en-US" sz="1800" b="1" i="0" u="none" strike="noStrike" kern="1200" cap="none" spc="0" normalizeH="0" baseline="0" noProof="0">
                <a:ln>
                  <a:noFill/>
                </a:ln>
                <a:solidFill>
                  <a:srgbClr val="262626"/>
                </a:solidFill>
                <a:effectLst/>
                <a:uLnTx/>
                <a:uFillTx/>
                <a:latin typeface="Arial" charset="0"/>
                <a:ea typeface="+mn-ea"/>
                <a:cs typeface="Arial" charset="0"/>
              </a:rPr>
              <a:t>Exposure and Duration</a:t>
            </a:r>
            <a:r>
              <a:rPr kumimoji="0" lang="en-US" sz="1800" b="0" i="0" u="none" strike="noStrike" kern="1200" cap="none" spc="0" normalizeH="0" baseline="0" noProof="0">
                <a:ln>
                  <a:noFill/>
                </a:ln>
                <a:solidFill>
                  <a:srgbClr val="262626"/>
                </a:solidFill>
                <a:effectLst/>
                <a:uLnTx/>
                <a:uFillTx/>
                <a:latin typeface="Arial" charset="0"/>
                <a:ea typeface="+mn-ea"/>
                <a:cs typeface="Arial" charset="0"/>
              </a:rPr>
              <a:t> How often does a student receive an intervention? How long does an intervention last? </a:t>
            </a:r>
          </a:p>
        </p:txBody>
      </p:sp>
      <p:sp>
        <p:nvSpPr>
          <p:cNvPr id="11" name="TextBox 7"/>
          <p:cNvSpPr txBox="1"/>
          <p:nvPr/>
        </p:nvSpPr>
        <p:spPr>
          <a:xfrm>
            <a:off x="2894372" y="5141767"/>
            <a:ext cx="6581775" cy="923330"/>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12B2A">
                  <a:lumMod val="75000"/>
                </a:srgbClr>
              </a:buClr>
              <a:buSzTx/>
              <a:buFontTx/>
              <a:buNone/>
              <a:tabLst/>
              <a:defRPr/>
            </a:pPr>
            <a:r>
              <a:rPr kumimoji="0" lang="en-US" sz="1800" b="1" i="0" u="none" strike="noStrike" kern="1200" cap="none" spc="0" normalizeH="0" baseline="0" noProof="0">
                <a:ln>
                  <a:noFill/>
                </a:ln>
                <a:solidFill>
                  <a:srgbClr val="262626"/>
                </a:solidFill>
                <a:effectLst/>
                <a:uLnTx/>
                <a:uFillTx/>
                <a:latin typeface="Arial"/>
                <a:ea typeface="+mn-ea"/>
                <a:cs typeface="+mn-cs"/>
              </a:rPr>
              <a:t>Quality of Delivery</a:t>
            </a:r>
            <a:br>
              <a:rPr kumimoji="0" lang="en-US" sz="1800" b="1" i="0" u="none" strike="noStrike" kern="1200" cap="none" spc="0" normalizeH="0" baseline="0" noProof="0">
                <a:ln>
                  <a:noFill/>
                </a:ln>
                <a:solidFill>
                  <a:srgbClr val="262626"/>
                </a:solidFill>
                <a:effectLst/>
                <a:uLnTx/>
                <a:uFillTx/>
                <a:latin typeface="Arial"/>
                <a:ea typeface="+mn-ea"/>
                <a:cs typeface="+mn-cs"/>
              </a:rPr>
            </a:br>
            <a:r>
              <a:rPr kumimoji="0" lang="en-US" sz="1800" b="0" i="0" u="none" strike="noStrike" kern="1200" cap="none" spc="0" normalizeH="0" baseline="0" noProof="0">
                <a:ln>
                  <a:noFill/>
                </a:ln>
                <a:solidFill>
                  <a:srgbClr val="262626"/>
                </a:solidFill>
                <a:effectLst/>
                <a:uLnTx/>
                <a:uFillTx/>
                <a:latin typeface="Arial"/>
                <a:ea typeface="+mn-ea"/>
                <a:cs typeface="+mn-cs"/>
              </a:rPr>
              <a:t>How well is the intervention, assessment, or instruction delivered? Do you use good teaching practices?</a:t>
            </a:r>
            <a:endParaRPr kumimoji="0" lang="en-US" sz="1100" b="0" i="0" u="none" strike="noStrike" kern="1200" cap="none" spc="0" normalizeH="0" baseline="0" noProof="0">
              <a:ln>
                <a:noFill/>
              </a:ln>
              <a:solidFill>
                <a:srgbClr val="262626"/>
              </a:solidFill>
              <a:effectLst/>
              <a:uLnTx/>
              <a:uFillTx/>
              <a:latin typeface="Arial"/>
              <a:ea typeface="+mn-ea"/>
              <a:cs typeface="+mn-cs"/>
            </a:endParaRPr>
          </a:p>
        </p:txBody>
      </p:sp>
      <p:sp>
        <p:nvSpPr>
          <p:cNvPr id="12" name="TextBox 7"/>
          <p:cNvSpPr txBox="1">
            <a:spLocks noChangeArrowheads="1"/>
          </p:cNvSpPr>
          <p:nvPr/>
        </p:nvSpPr>
        <p:spPr bwMode="auto">
          <a:xfrm>
            <a:off x="1522771" y="3349768"/>
            <a:ext cx="2667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rPr>
              <a:t>Program Specificity </a:t>
            </a:r>
            <a:r>
              <a:rPr kumimoji="0" lang="en-US" altLang="en-US" sz="1800" b="0"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rPr>
              <a:t>How well is the intervention defined and different from other interventions?</a:t>
            </a:r>
          </a:p>
        </p:txBody>
      </p:sp>
      <p:sp>
        <p:nvSpPr>
          <p:cNvPr id="15" name="TextBox 7"/>
          <p:cNvSpPr txBox="1">
            <a:spLocks noChangeArrowheads="1"/>
          </p:cNvSpPr>
          <p:nvPr/>
        </p:nvSpPr>
        <p:spPr bwMode="auto">
          <a:xfrm>
            <a:off x="1782443" y="1214774"/>
            <a:ext cx="2743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rPr>
              <a:t>Student Engagement </a:t>
            </a:r>
            <a:r>
              <a:rPr kumimoji="0" lang="en-US" altLang="en-US" sz="1800" b="0"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rPr>
              <a:t>How engaged and involved are the students in this intervention or activity?</a:t>
            </a:r>
          </a:p>
        </p:txBody>
      </p:sp>
      <p:sp>
        <p:nvSpPr>
          <p:cNvPr id="100357" name="TextBox 6"/>
          <p:cNvSpPr txBox="1">
            <a:spLocks noChangeArrowheads="1"/>
          </p:cNvSpPr>
          <p:nvPr/>
        </p:nvSpPr>
        <p:spPr bwMode="auto">
          <a:xfrm>
            <a:off x="2838460" y="6149511"/>
            <a:ext cx="46625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rPr>
              <a:t>(Dane &amp; Schneider, 1998; Gresham et al., 1993; O’Donnell, 2008)</a:t>
            </a:r>
          </a:p>
        </p:txBody>
      </p:sp>
      <p:sp>
        <p:nvSpPr>
          <p:cNvPr id="13" name="Wave 12">
            <a:extLst>
              <a:ext uri="{FF2B5EF4-FFF2-40B4-BE49-F238E27FC236}">
                <a16:creationId xmlns:a16="http://schemas.microsoft.com/office/drawing/2014/main" id="{9184D235-CF94-44AE-BECB-51A66562F369}"/>
              </a:ext>
            </a:extLst>
          </p:cNvPr>
          <p:cNvSpPr/>
          <p:nvPr/>
        </p:nvSpPr>
        <p:spPr>
          <a:xfrm>
            <a:off x="9476147" y="4911669"/>
            <a:ext cx="2117691" cy="1186763"/>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14" name="Graphic 13" descr="Paper">
            <a:extLst>
              <a:ext uri="{FF2B5EF4-FFF2-40B4-BE49-F238E27FC236}">
                <a16:creationId xmlns:a16="http://schemas.microsoft.com/office/drawing/2014/main" id="{0B46EF4E-F927-4435-9345-D6DF4FE1AA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93995" y="5327344"/>
            <a:ext cx="637165" cy="637165"/>
          </a:xfrm>
          <a:prstGeom prst="rect">
            <a:avLst/>
          </a:prstGeom>
        </p:spPr>
      </p:pic>
      <p:sp>
        <p:nvSpPr>
          <p:cNvPr id="100356"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387C1C3-1E9A-4643-925A-A675315AC69E}" type="slidenum">
              <a:rPr kumimoji="0" lang="en-US" altLang="en-US" sz="1000" b="0" i="0" u="none" strike="noStrike" kern="1200" cap="none" spc="0" normalizeH="0" baseline="0" noProof="0">
                <a:ln>
                  <a:noFill/>
                </a:ln>
                <a:solidFill>
                  <a:srgbClr val="BFBFBF"/>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en-US" altLang="en-US" sz="1000" b="0" i="0" u="none" strike="noStrike" kern="1200" cap="none" spc="0" normalizeH="0" baseline="0" noProof="0">
              <a:ln>
                <a:noFill/>
              </a:ln>
              <a:solidFill>
                <a:srgbClr val="BFBFB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969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3FC6-349E-4FD8-ADA3-C9A57D3D0792}"/>
              </a:ext>
            </a:extLst>
          </p:cNvPr>
          <p:cNvSpPr>
            <a:spLocks noGrp="1"/>
          </p:cNvSpPr>
          <p:nvPr>
            <p:ph type="title"/>
          </p:nvPr>
        </p:nvSpPr>
        <p:spPr>
          <a:xfrm>
            <a:off x="467315" y="107562"/>
            <a:ext cx="11239608" cy="1033272"/>
          </a:xfrm>
        </p:spPr>
        <p:txBody>
          <a:bodyPr anchor="ctr">
            <a:noAutofit/>
          </a:bodyPr>
          <a:lstStyle/>
          <a:p>
            <a:pPr>
              <a:lnSpc>
                <a:spcPct val="90000"/>
              </a:lnSpc>
            </a:pPr>
            <a:r>
              <a:rPr lang="en-US" sz="4400"/>
              <a:t>T</a:t>
            </a:r>
            <a:r>
              <a:rPr lang="en-US"/>
              <a:t>ools to Support Monitoring Implementation Fidelity</a:t>
            </a:r>
          </a:p>
        </p:txBody>
      </p:sp>
      <p:sp>
        <p:nvSpPr>
          <p:cNvPr id="3" name="Slide Number Placeholder 2">
            <a:extLst>
              <a:ext uri="{FF2B5EF4-FFF2-40B4-BE49-F238E27FC236}">
                <a16:creationId xmlns:a16="http://schemas.microsoft.com/office/drawing/2014/main" id="{B96B50E9-5057-43AB-BCFE-13ADB8616C6C}"/>
              </a:ext>
            </a:extLst>
          </p:cNvPr>
          <p:cNvSpPr>
            <a:spLocks noGrp="1"/>
          </p:cNvSpPr>
          <p:nvPr>
            <p:ph type="sldNum" sz="quarter" idx="10"/>
          </p:nvPr>
        </p:nvSpPr>
        <p:spPr>
          <a:xfrm>
            <a:off x="11734802" y="6704112"/>
            <a:ext cx="157094" cy="153888"/>
          </a:xfrm>
        </p:spPr>
        <p:txBody>
          <a:bodyPr wrap="none" anchor="b">
            <a:normAutofit/>
          </a:bodyPr>
          <a:lstStyle/>
          <a:p>
            <a:pPr>
              <a:spcAft>
                <a:spcPts val="600"/>
              </a:spcAft>
            </a:pPr>
            <a:fld id="{B094D1B2-26D5-48CC-9B16-6583E954EFA6}" type="slidenum">
              <a:rPr lang="en-US" smtClean="0"/>
              <a:pPr>
                <a:spcAft>
                  <a:spcPts val="600"/>
                </a:spcAft>
              </a:pPr>
              <a:t>25</a:t>
            </a:fld>
            <a:endParaRPr lang="en-US"/>
          </a:p>
        </p:txBody>
      </p:sp>
      <p:pic>
        <p:nvPicPr>
          <p:cNvPr id="9" name="Picture 8">
            <a:extLst>
              <a:ext uri="{FF2B5EF4-FFF2-40B4-BE49-F238E27FC236}">
                <a16:creationId xmlns:a16="http://schemas.microsoft.com/office/drawing/2014/main" id="{DC3C5DF7-063F-4F45-A992-8DEAA46415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430" y="1312512"/>
            <a:ext cx="4608815" cy="5115987"/>
          </a:xfrm>
          <a:prstGeom prst="rect">
            <a:avLst/>
          </a:prstGeom>
          <a:ln>
            <a:solidFill>
              <a:schemeClr val="tx1"/>
            </a:solidFill>
          </a:ln>
        </p:spPr>
      </p:pic>
      <p:pic>
        <p:nvPicPr>
          <p:cNvPr id="15" name="Picture 14" descr="Handout">
            <a:extLst>
              <a:ext uri="{FF2B5EF4-FFF2-40B4-BE49-F238E27FC236}">
                <a16:creationId xmlns:a16="http://schemas.microsoft.com/office/drawing/2014/main" id="{0DB26FA1-FCF1-4BDD-8B65-77B4C48B3EA2}"/>
              </a:ext>
            </a:extLst>
          </p:cNvPr>
          <p:cNvPicPr>
            <a:picLocks noChangeAspect="1"/>
          </p:cNvPicPr>
          <p:nvPr/>
        </p:nvPicPr>
        <p:blipFill>
          <a:blip r:embed="rId4"/>
          <a:stretch>
            <a:fillRect/>
          </a:stretch>
        </p:blipFill>
        <p:spPr>
          <a:xfrm>
            <a:off x="8199300" y="5129743"/>
            <a:ext cx="2292295" cy="951058"/>
          </a:xfrm>
          <a:prstGeom prst="rect">
            <a:avLst/>
          </a:prstGeom>
        </p:spPr>
      </p:pic>
      <p:pic>
        <p:nvPicPr>
          <p:cNvPr id="16" name="Picture 15">
            <a:extLst>
              <a:ext uri="{FF2B5EF4-FFF2-40B4-BE49-F238E27FC236}">
                <a16:creationId xmlns:a16="http://schemas.microsoft.com/office/drawing/2014/main" id="{C1029FDA-4D8A-4A5A-8C51-C766BF43341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51460" y="5353531"/>
            <a:ext cx="640135" cy="634039"/>
          </a:xfrm>
          <a:prstGeom prst="rect">
            <a:avLst/>
          </a:prstGeom>
        </p:spPr>
      </p:pic>
    </p:spTree>
    <p:extLst>
      <p:ext uri="{BB962C8B-B14F-4D97-AF65-F5344CB8AC3E}">
        <p14:creationId xmlns:p14="http://schemas.microsoft.com/office/powerpoint/2010/main" val="1025615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8311-92CA-441E-AFE4-B790654E05E8}"/>
              </a:ext>
            </a:extLst>
          </p:cNvPr>
          <p:cNvSpPr>
            <a:spLocks noGrp="1"/>
          </p:cNvSpPr>
          <p:nvPr>
            <p:ph type="title"/>
          </p:nvPr>
        </p:nvSpPr>
        <p:spPr>
          <a:xfrm>
            <a:off x="455676" y="191793"/>
            <a:ext cx="11276076" cy="1280160"/>
          </a:xfrm>
        </p:spPr>
        <p:txBody>
          <a:bodyPr/>
          <a:lstStyle/>
          <a:p>
            <a:r>
              <a:rPr lang="en-US"/>
              <a:t>Team Time: Validated Intervention Programs</a:t>
            </a:r>
          </a:p>
        </p:txBody>
      </p:sp>
      <p:sp>
        <p:nvSpPr>
          <p:cNvPr id="3" name="Content Placeholder 2">
            <a:extLst>
              <a:ext uri="{FF2B5EF4-FFF2-40B4-BE49-F238E27FC236}">
                <a16:creationId xmlns:a16="http://schemas.microsoft.com/office/drawing/2014/main" id="{C9B458DE-C62B-4B14-BE19-5E00C893CEE0}"/>
              </a:ext>
            </a:extLst>
          </p:cNvPr>
          <p:cNvSpPr>
            <a:spLocks noGrp="1"/>
          </p:cNvSpPr>
          <p:nvPr>
            <p:ph sz="quarter" idx="15"/>
          </p:nvPr>
        </p:nvSpPr>
        <p:spPr>
          <a:xfrm>
            <a:off x="457200" y="1526818"/>
            <a:ext cx="11274552" cy="4188182"/>
          </a:xfrm>
        </p:spPr>
        <p:txBody>
          <a:bodyPr vert="horz" lIns="0" tIns="0" rIns="0" bIns="0" rtlCol="0" anchor="t">
            <a:normAutofit/>
          </a:bodyPr>
          <a:lstStyle/>
          <a:p>
            <a:r>
              <a:rPr lang="en-US" b="1"/>
              <a:t>Reflect: </a:t>
            </a:r>
            <a:r>
              <a:rPr lang="en-US"/>
              <a:t>To what extent do students in your school have access to validated interventions in reading, mathematics, and/or behavior delivered with fidelity? </a:t>
            </a:r>
          </a:p>
          <a:p>
            <a:pPr marL="319405" indent="-319405"/>
            <a:r>
              <a:rPr lang="en-US" b="1"/>
              <a:t>Review</a:t>
            </a:r>
            <a:r>
              <a:rPr lang="en-US"/>
              <a:t> the tools introduced in the previous three slides. How can these tools help support your implementation of validated intervention programs? </a:t>
            </a:r>
          </a:p>
          <a:p>
            <a:r>
              <a:rPr lang="en-US" b="1"/>
              <a:t>Consider: </a:t>
            </a:r>
            <a:r>
              <a:rPr lang="en-US"/>
              <a:t>What additional information or support might we need?</a:t>
            </a:r>
          </a:p>
          <a:p>
            <a:endParaRPr lang="en-US"/>
          </a:p>
          <a:p>
            <a:endParaRPr lang="en-US"/>
          </a:p>
          <a:p>
            <a:pPr marL="0" indent="0">
              <a:buNone/>
            </a:pPr>
            <a:endParaRPr lang="en-US"/>
          </a:p>
          <a:p>
            <a:endParaRPr lang="en-US"/>
          </a:p>
          <a:p>
            <a:endParaRPr lang="en-US"/>
          </a:p>
        </p:txBody>
      </p:sp>
      <p:sp>
        <p:nvSpPr>
          <p:cNvPr id="4" name="Text Placeholder 3">
            <a:extLst>
              <a:ext uri="{FF2B5EF4-FFF2-40B4-BE49-F238E27FC236}">
                <a16:creationId xmlns:a16="http://schemas.microsoft.com/office/drawing/2014/main" id="{60796362-0CDE-483A-AA73-D2115A86512A}"/>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B235D32-283F-483F-A177-047FE46C3E1E}"/>
              </a:ext>
            </a:extLst>
          </p:cNvPr>
          <p:cNvSpPr>
            <a:spLocks noGrp="1"/>
          </p:cNvSpPr>
          <p:nvPr>
            <p:ph type="sldNum" sz="quarter" idx="14"/>
          </p:nvPr>
        </p:nvSpPr>
        <p:spPr/>
        <p:txBody>
          <a:bodyPr/>
          <a:lstStyle/>
          <a:p>
            <a:fld id="{99A20822-4A49-4D36-86E3-300BA48D3F00}" type="slidenum">
              <a:rPr lang="en-US" smtClean="0"/>
              <a:pPr/>
              <a:t>26</a:t>
            </a:fld>
            <a:endParaRPr lang="en-US"/>
          </a:p>
        </p:txBody>
      </p:sp>
    </p:spTree>
    <p:extLst>
      <p:ext uri="{BB962C8B-B14F-4D97-AF65-F5344CB8AC3E}">
        <p14:creationId xmlns:p14="http://schemas.microsoft.com/office/powerpoint/2010/main" val="2980336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DBI Step 2: Did the intervention work? </a:t>
            </a:r>
          </a:p>
        </p:txBody>
      </p:sp>
      <p:sp>
        <p:nvSpPr>
          <p:cNvPr id="2" name="Content Placeholder 1"/>
          <p:cNvSpPr>
            <a:spLocks noGrp="1"/>
          </p:cNvSpPr>
          <p:nvPr>
            <p:ph sz="quarter" idx="15"/>
          </p:nvPr>
        </p:nvSpPr>
        <p:spPr>
          <a:xfrm>
            <a:off x="457200" y="1371600"/>
            <a:ext cx="5638800" cy="4343400"/>
          </a:xfrm>
        </p:spPr>
        <p:txBody>
          <a:bodyPr>
            <a:normAutofit/>
          </a:bodyPr>
          <a:lstStyle/>
          <a:p>
            <a:r>
              <a:rPr lang="en-US" sz="2800"/>
              <a:t>STEP 2: Develop a progress monitoring plan that includes an ambitious goal.  </a:t>
            </a:r>
          </a:p>
        </p:txBody>
      </p:sp>
      <p:sp>
        <p:nvSpPr>
          <p:cNvPr id="5" name="Text Placeholder 4">
            <a:extLst>
              <a:ext uri="{FF2B5EF4-FFF2-40B4-BE49-F238E27FC236}">
                <a16:creationId xmlns:a16="http://schemas.microsoft.com/office/drawing/2014/main" id="{59AD1F41-B417-45D5-AB2A-C8A92EE64B25}"/>
              </a:ext>
            </a:extLst>
          </p:cNvPr>
          <p:cNvSpPr>
            <a:spLocks noGrp="1"/>
          </p:cNvSpPr>
          <p:nvPr>
            <p:ph type="body" sz="quarter" idx="13"/>
          </p:nvPr>
        </p:nvSpPr>
        <p:spPr/>
        <p:txBody>
          <a:bodyPr/>
          <a:lstStyle/>
          <a:p>
            <a:endParaRPr lang="en-US"/>
          </a:p>
        </p:txBody>
      </p:sp>
      <p:pic>
        <p:nvPicPr>
          <p:cNvPr id="9" name="Picture 8" descr="A picture containing text&#10;&#10;Description generated with high confidence">
            <a:extLst>
              <a:ext uri="{FF2B5EF4-FFF2-40B4-BE49-F238E27FC236}">
                <a16:creationId xmlns:a16="http://schemas.microsoft.com/office/drawing/2014/main" id="{2E19CBA1-0822-48E8-8C92-B420999C3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7974" y="1032936"/>
            <a:ext cx="4079670" cy="4910659"/>
          </a:xfrm>
          <a:prstGeom prst="rect">
            <a:avLst/>
          </a:prstGeom>
        </p:spPr>
      </p:pic>
      <p:sp>
        <p:nvSpPr>
          <p:cNvPr id="4" name="Slide Number Placeholder 3"/>
          <p:cNvSpPr>
            <a:spLocks noGrp="1"/>
          </p:cNvSpPr>
          <p:nvPr>
            <p:ph type="sldNum" sz="quarter" idx="14"/>
          </p:nvPr>
        </p:nvSpPr>
        <p:spPr/>
        <p:txBody>
          <a:bodyPr/>
          <a:lstStyle/>
          <a:p>
            <a:pPr algn="r"/>
            <a:fld id="{F3477EC8-074D-41C4-94AE-E9EA7CEEA348}" type="slidenum">
              <a:rPr lang="en-US" smtClean="0"/>
              <a:pPr algn="r"/>
              <a:t>27</a:t>
            </a:fld>
            <a:endParaRPr lang="en-US"/>
          </a:p>
        </p:txBody>
      </p:sp>
      <p:cxnSp>
        <p:nvCxnSpPr>
          <p:cNvPr id="8" name="Straight Arrow Connector 7" descr="Step 2 corresponds to progress monitoring in the DBI graphic"/>
          <p:cNvCxnSpPr>
            <a:cxnSpLocks/>
          </p:cNvCxnSpPr>
          <p:nvPr/>
        </p:nvCxnSpPr>
        <p:spPr>
          <a:xfrm>
            <a:off x="6096000" y="2302591"/>
            <a:ext cx="199594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541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199B-0C54-4F3E-87B0-5409CC54AA12}"/>
              </a:ext>
            </a:extLst>
          </p:cNvPr>
          <p:cNvSpPr>
            <a:spLocks noGrp="1"/>
          </p:cNvSpPr>
          <p:nvPr>
            <p:ph type="title"/>
          </p:nvPr>
        </p:nvSpPr>
        <p:spPr>
          <a:xfrm>
            <a:off x="457962" y="148590"/>
            <a:ext cx="11276076" cy="1280160"/>
          </a:xfrm>
        </p:spPr>
        <p:txBody>
          <a:bodyPr/>
          <a:lstStyle/>
          <a:p>
            <a:r>
              <a:rPr lang="en-US"/>
              <a:t>Tools to Support Collecting Valid Reliable Data for Progress Monitoring</a:t>
            </a:r>
          </a:p>
        </p:txBody>
      </p:sp>
      <p:pic>
        <p:nvPicPr>
          <p:cNvPr id="5" name="Picture 5">
            <a:extLst>
              <a:ext uri="{FF2B5EF4-FFF2-40B4-BE49-F238E27FC236}">
                <a16:creationId xmlns:a16="http://schemas.microsoft.com/office/drawing/2014/main" id="{FD2FE6C1-7980-4FC2-8127-2DFEF4CFB2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7421" y="1576983"/>
            <a:ext cx="5834328" cy="3128940"/>
          </a:xfrm>
          <a:prstGeom prst="rect">
            <a:avLst/>
          </a:prstGeom>
          <a:ln>
            <a:solidFill>
              <a:schemeClr val="tx1"/>
            </a:solidFill>
          </a:ln>
        </p:spPr>
      </p:pic>
      <p:sp>
        <p:nvSpPr>
          <p:cNvPr id="7" name="Rectangle 6">
            <a:extLst>
              <a:ext uri="{FF2B5EF4-FFF2-40B4-BE49-F238E27FC236}">
                <a16:creationId xmlns:a16="http://schemas.microsoft.com/office/drawing/2014/main" id="{0187A6D8-0EB3-46E1-B4A9-5386BEEE6B03}"/>
              </a:ext>
            </a:extLst>
          </p:cNvPr>
          <p:cNvSpPr/>
          <p:nvPr/>
        </p:nvSpPr>
        <p:spPr>
          <a:xfrm>
            <a:off x="596240" y="4923721"/>
            <a:ext cx="5637252" cy="626636"/>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solidFill>
                  <a:schemeClr val="tx1"/>
                </a:solidFill>
                <a:hlinkClick r:id="rId4"/>
              </a:rPr>
              <a:t>Academic Progress Monitoring Tools Chart</a:t>
            </a:r>
            <a:endParaRPr lang="en-US" sz="1400">
              <a:solidFill>
                <a:schemeClr val="tx1"/>
              </a:solidFill>
            </a:endParaRPr>
          </a:p>
          <a:p>
            <a:pPr marL="285750" indent="-285750">
              <a:buFont typeface="Arial" panose="020B0604020202020204" pitchFamily="34" charset="0"/>
              <a:buChar char="•"/>
            </a:pPr>
            <a:r>
              <a:rPr lang="en-US" sz="1400">
                <a:solidFill>
                  <a:schemeClr val="tx1"/>
                </a:solidFill>
                <a:hlinkClick r:id="rId5"/>
              </a:rPr>
              <a:t>Behavior Progress Monitoring Tools Chart </a:t>
            </a:r>
            <a:endParaRPr lang="en-US" sz="1400">
              <a:solidFill>
                <a:schemeClr val="tx1"/>
              </a:solidFill>
            </a:endParaRPr>
          </a:p>
        </p:txBody>
      </p:sp>
      <p:pic>
        <p:nvPicPr>
          <p:cNvPr id="8" name="Picture 7">
            <a:hlinkClick r:id="rId6"/>
            <a:extLst>
              <a:ext uri="{FF2B5EF4-FFF2-40B4-BE49-F238E27FC236}">
                <a16:creationId xmlns:a16="http://schemas.microsoft.com/office/drawing/2014/main" id="{8191808B-5701-4750-95B2-1F6044984AE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21188781">
            <a:off x="7032360" y="1839878"/>
            <a:ext cx="2494025" cy="2939450"/>
          </a:xfrm>
          <a:prstGeom prst="rect">
            <a:avLst/>
          </a:prstGeom>
          <a:ln>
            <a:solidFill>
              <a:schemeClr val="tx1"/>
            </a:solidFill>
          </a:ln>
        </p:spPr>
      </p:pic>
      <p:pic>
        <p:nvPicPr>
          <p:cNvPr id="11" name="Picture 10">
            <a:extLst>
              <a:ext uri="{FF2B5EF4-FFF2-40B4-BE49-F238E27FC236}">
                <a16:creationId xmlns:a16="http://schemas.microsoft.com/office/drawing/2014/main" id="{3B5ED496-86F4-473A-92CF-26EBFCE6FD3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0019">
            <a:off x="9323402" y="1957422"/>
            <a:ext cx="2267593" cy="2927157"/>
          </a:xfrm>
          <a:prstGeom prst="rect">
            <a:avLst/>
          </a:prstGeom>
        </p:spPr>
      </p:pic>
      <p:sp>
        <p:nvSpPr>
          <p:cNvPr id="12" name="TextBox 11">
            <a:extLst>
              <a:ext uri="{FF2B5EF4-FFF2-40B4-BE49-F238E27FC236}">
                <a16:creationId xmlns:a16="http://schemas.microsoft.com/office/drawing/2014/main" id="{4F74BDC9-A4FD-426B-9F48-FE35BE76C9C5}"/>
              </a:ext>
            </a:extLst>
          </p:cNvPr>
          <p:cNvSpPr txBox="1"/>
          <p:nvPr/>
        </p:nvSpPr>
        <p:spPr>
          <a:xfrm>
            <a:off x="7065904" y="4956361"/>
            <a:ext cx="4817063" cy="1259730"/>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n-US">
                <a:hlinkClick r:id="rId9"/>
              </a:rPr>
              <a:t>Strategies for Setting High-Quality Academic Individualized Education Program Goals</a:t>
            </a:r>
            <a:endParaRPr lang="en-US"/>
          </a:p>
          <a:p>
            <a:pPr marL="285750" indent="-285750" algn="l">
              <a:buFont typeface="Arial" panose="020B0604020202020204" pitchFamily="34" charset="0"/>
              <a:buChar char="•"/>
            </a:pPr>
            <a:endParaRPr lang="en-US"/>
          </a:p>
          <a:p>
            <a:pPr marL="285750" indent="-285750" algn="l">
              <a:buFont typeface="Arial" panose="020B0604020202020204" pitchFamily="34" charset="0"/>
              <a:buChar char="•"/>
            </a:pPr>
            <a:r>
              <a:rPr lang="en-US" u="sng">
                <a:solidFill>
                  <a:schemeClr val="accent4"/>
                </a:solidFill>
                <a:hlinkClick r:id="rId6"/>
              </a:rPr>
              <a:t>Strategies for Setting Data-Driven Behavioral Individualized Education Program Guide </a:t>
            </a:r>
            <a:endParaRPr lang="en-US" u="sng">
              <a:solidFill>
                <a:schemeClr val="accent4"/>
              </a:solidFill>
            </a:endParaRPr>
          </a:p>
        </p:txBody>
      </p:sp>
      <p:sp>
        <p:nvSpPr>
          <p:cNvPr id="3" name="Slide Number Placeholder 2">
            <a:extLst>
              <a:ext uri="{FF2B5EF4-FFF2-40B4-BE49-F238E27FC236}">
                <a16:creationId xmlns:a16="http://schemas.microsoft.com/office/drawing/2014/main" id="{3B180688-8B7F-482F-B655-0B018B91360E}"/>
              </a:ext>
            </a:extLst>
          </p:cNvPr>
          <p:cNvSpPr>
            <a:spLocks noGrp="1"/>
          </p:cNvSpPr>
          <p:nvPr>
            <p:ph type="sldNum" sz="quarter" idx="10"/>
          </p:nvPr>
        </p:nvSpPr>
        <p:spPr/>
        <p:txBody>
          <a:bodyPr/>
          <a:lstStyle/>
          <a:p>
            <a:fld id="{B094D1B2-26D5-48CC-9B16-6583E954EFA6}" type="slidenum">
              <a:rPr lang="en-US" smtClean="0"/>
              <a:t>28</a:t>
            </a:fld>
            <a:endParaRPr lang="en-US"/>
          </a:p>
        </p:txBody>
      </p:sp>
    </p:spTree>
    <p:extLst>
      <p:ext uri="{BB962C8B-B14F-4D97-AF65-F5344CB8AC3E}">
        <p14:creationId xmlns:p14="http://schemas.microsoft.com/office/powerpoint/2010/main" val="30245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593" y="91498"/>
            <a:ext cx="11554374" cy="1024131"/>
          </a:xfrm>
        </p:spPr>
        <p:txBody>
          <a:bodyPr>
            <a:normAutofit/>
          </a:bodyPr>
          <a:lstStyle/>
          <a:p>
            <a:r>
              <a:rPr lang="en-US" sz="4000"/>
              <a:t>Analyzing Data: Academics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29</a:t>
            </a:fld>
            <a:endParaRPr lang="en-US">
              <a:solidFill>
                <a:srgbClr val="FFFFFF">
                  <a:lumMod val="75000"/>
                </a:srgbClr>
              </a:solidFill>
            </a:endParaRPr>
          </a:p>
        </p:txBody>
      </p:sp>
      <p:graphicFrame>
        <p:nvGraphicFramePr>
          <p:cNvPr id="8" name="Content Placeholder 7" descr="Example progress monitoring graph that shows a student meeting their goal line after intervention."/>
          <p:cNvGraphicFramePr>
            <a:graphicFrameLocks noGrp="1"/>
          </p:cNvGraphicFramePr>
          <p:nvPr>
            <p:ph idx="4294967295"/>
            <p:extLst>
              <p:ext uri="{D42A27DB-BD31-4B8C-83A1-F6EECF244321}">
                <p14:modId xmlns:p14="http://schemas.microsoft.com/office/powerpoint/2010/main" val="3629551142"/>
              </p:ext>
            </p:extLst>
          </p:nvPr>
        </p:nvGraphicFramePr>
        <p:xfrm>
          <a:off x="2082339" y="1115629"/>
          <a:ext cx="8578850" cy="4205288"/>
        </p:xfrm>
        <a:graphic>
          <a:graphicData uri="http://schemas.openxmlformats.org/drawingml/2006/chart">
            <c:chart xmlns:c="http://schemas.openxmlformats.org/drawingml/2006/chart" xmlns:r="http://schemas.openxmlformats.org/officeDocument/2006/relationships" r:id="rId3"/>
          </a:graphicData>
        </a:graphic>
      </p:graphicFrame>
      <p:sp>
        <p:nvSpPr>
          <p:cNvPr id="9" name="5-Point Star 8">
            <a:extLst>
              <a:ext uri="{C183D7F6-B498-43B3-948B-1728B52AA6E4}">
                <adec:decorative xmlns:adec="http://schemas.microsoft.com/office/drawing/2017/decorative" val="1"/>
              </a:ext>
            </a:extLst>
          </p:cNvPr>
          <p:cNvSpPr/>
          <p:nvPr/>
        </p:nvSpPr>
        <p:spPr>
          <a:xfrm>
            <a:off x="9730526" y="2937439"/>
            <a:ext cx="296811" cy="28083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Connector 10">
            <a:extLst>
              <a:ext uri="{C183D7F6-B498-43B3-948B-1728B52AA6E4}">
                <adec:decorative xmlns:adec="http://schemas.microsoft.com/office/drawing/2017/decorative" val="1"/>
              </a:ext>
            </a:extLst>
          </p:cNvPr>
          <p:cNvCxnSpPr>
            <a:cxnSpLocks/>
            <a:stCxn id="10" idx="1"/>
            <a:endCxn id="9" idx="4"/>
          </p:cNvCxnSpPr>
          <p:nvPr/>
        </p:nvCxnSpPr>
        <p:spPr>
          <a:xfrm flipV="1">
            <a:off x="2811658" y="3044708"/>
            <a:ext cx="7215679" cy="11999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a:extLst>
              <a:ext uri="{C183D7F6-B498-43B3-948B-1728B52AA6E4}">
                <adec:decorative xmlns:adec="http://schemas.microsoft.com/office/drawing/2017/decorative" val="1"/>
              </a:ext>
            </a:extLst>
          </p:cNvPr>
          <p:cNvSpPr/>
          <p:nvPr/>
        </p:nvSpPr>
        <p:spPr>
          <a:xfrm>
            <a:off x="2811658" y="4137350"/>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a:off x="3108468" y="2653052"/>
            <a:ext cx="0" cy="237073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C183D7F6-B498-43B3-948B-1728B52AA6E4}">
                <adec:decorative xmlns:adec="http://schemas.microsoft.com/office/drawing/2017/decorative" val="1"/>
              </a:ext>
            </a:extLst>
          </p:cNvPr>
          <p:cNvSpPr/>
          <p:nvPr/>
        </p:nvSpPr>
        <p:spPr>
          <a:xfrm>
            <a:off x="3142775" y="419953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C183D7F6-B498-43B3-948B-1728B52AA6E4}">
                <adec:decorative xmlns:adec="http://schemas.microsoft.com/office/drawing/2017/decorative" val="1"/>
              </a:ext>
            </a:extLst>
          </p:cNvPr>
          <p:cNvSpPr/>
          <p:nvPr/>
        </p:nvSpPr>
        <p:spPr>
          <a:xfrm>
            <a:off x="3276600" y="4045829"/>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C183D7F6-B498-43B3-948B-1728B52AA6E4}">
                <adec:decorative xmlns:adec="http://schemas.microsoft.com/office/drawing/2017/decorative" val="1"/>
              </a:ext>
            </a:extLst>
          </p:cNvPr>
          <p:cNvSpPr/>
          <p:nvPr/>
        </p:nvSpPr>
        <p:spPr>
          <a:xfrm>
            <a:off x="3504372" y="4053449"/>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C183D7F6-B498-43B3-948B-1728B52AA6E4}">
                <adec:decorative xmlns:adec="http://schemas.microsoft.com/office/drawing/2017/decorative" val="1"/>
              </a:ext>
            </a:extLst>
          </p:cNvPr>
          <p:cNvSpPr/>
          <p:nvPr/>
        </p:nvSpPr>
        <p:spPr>
          <a:xfrm>
            <a:off x="3701186" y="3977863"/>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C183D7F6-B498-43B3-948B-1728B52AA6E4}">
                <adec:decorative xmlns:adec="http://schemas.microsoft.com/office/drawing/2017/decorative" val="1"/>
              </a:ext>
            </a:extLst>
          </p:cNvPr>
          <p:cNvSpPr/>
          <p:nvPr/>
        </p:nvSpPr>
        <p:spPr>
          <a:xfrm>
            <a:off x="3945995" y="3983815"/>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C183D7F6-B498-43B3-948B-1728B52AA6E4}">
                <adec:decorative xmlns:adec="http://schemas.microsoft.com/office/drawing/2017/decorative" val="1"/>
              </a:ext>
            </a:extLst>
          </p:cNvPr>
          <p:cNvCxnSpPr>
            <a:cxnSpLocks/>
          </p:cNvCxnSpPr>
          <p:nvPr/>
        </p:nvCxnSpPr>
        <p:spPr>
          <a:xfrm flipV="1">
            <a:off x="2960063" y="3913052"/>
            <a:ext cx="1413817" cy="36207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837014" y="2260864"/>
            <a:ext cx="1426155" cy="338554"/>
          </a:xfrm>
          <a:prstGeom prst="rect">
            <a:avLst/>
          </a:prstGeom>
          <a:noFill/>
        </p:spPr>
        <p:txBody>
          <a:bodyPr wrap="square" rtlCol="0">
            <a:spAutoFit/>
          </a:bodyPr>
          <a:lstStyle/>
          <a:p>
            <a:r>
              <a:rPr lang="en-US" sz="1600" b="1"/>
              <a:t>Intervention</a:t>
            </a:r>
          </a:p>
        </p:txBody>
      </p:sp>
      <p:pic>
        <p:nvPicPr>
          <p:cNvPr id="19" name="Picture 18" descr="Question asking: Do data indicate that the intervention is working? If no, move to step 3. If yes, move back to step 1 and continue to provide the validated intervention and monitor progress. ">
            <a:extLst>
              <a:ext uri="{FF2B5EF4-FFF2-40B4-BE49-F238E27FC236}">
                <a16:creationId xmlns:a16="http://schemas.microsoft.com/office/drawing/2014/main" id="{C09579A4-8C3B-4503-8074-553D812D7DEA}"/>
              </a:ext>
            </a:extLst>
          </p:cNvPr>
          <p:cNvPicPr>
            <a:picLocks noChangeAspect="1"/>
          </p:cNvPicPr>
          <p:nvPr/>
        </p:nvPicPr>
        <p:blipFill rotWithShape="1">
          <a:blip r:embed="rId4"/>
          <a:srcRect t="69300"/>
          <a:stretch/>
        </p:blipFill>
        <p:spPr>
          <a:xfrm>
            <a:off x="394026" y="5304159"/>
            <a:ext cx="10994822" cy="1312651"/>
          </a:xfrm>
          <a:prstGeom prst="rect">
            <a:avLst/>
          </a:prstGeom>
        </p:spPr>
      </p:pic>
    </p:spTree>
    <p:extLst>
      <p:ext uri="{BB962C8B-B14F-4D97-AF65-F5344CB8AC3E}">
        <p14:creationId xmlns:p14="http://schemas.microsoft.com/office/powerpoint/2010/main" val="155443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D58684-3D43-4F63-801C-3162F82A8DE1}"/>
              </a:ext>
            </a:extLst>
          </p:cNvPr>
          <p:cNvSpPr>
            <a:spLocks noGrp="1"/>
          </p:cNvSpPr>
          <p:nvPr>
            <p:ph type="title"/>
          </p:nvPr>
        </p:nvSpPr>
        <p:spPr/>
        <p:txBody>
          <a:bodyPr/>
          <a:lstStyle/>
          <a:p>
            <a:r>
              <a:rPr lang="en-US"/>
              <a:t>Learner Outcomes</a:t>
            </a:r>
          </a:p>
        </p:txBody>
      </p:sp>
      <p:sp>
        <p:nvSpPr>
          <p:cNvPr id="6" name="Content Placeholder 5">
            <a:extLst>
              <a:ext uri="{FF2B5EF4-FFF2-40B4-BE49-F238E27FC236}">
                <a16:creationId xmlns:a16="http://schemas.microsoft.com/office/drawing/2014/main" id="{0395841D-81AF-4F94-837C-6805A8E7BBE6}"/>
              </a:ext>
            </a:extLst>
          </p:cNvPr>
          <p:cNvSpPr>
            <a:spLocks noGrp="1"/>
          </p:cNvSpPr>
          <p:nvPr>
            <p:ph sz="quarter" idx="15"/>
          </p:nvPr>
        </p:nvSpPr>
        <p:spPr/>
        <p:txBody>
          <a:bodyPr/>
          <a:lstStyle/>
          <a:p>
            <a:pPr marL="0" indent="0">
              <a:buNone/>
            </a:pPr>
            <a:r>
              <a:rPr lang="en-US"/>
              <a:t>At the end of this session, participants will be able to do the following:</a:t>
            </a:r>
          </a:p>
          <a:p>
            <a:r>
              <a:rPr lang="en-US"/>
              <a:t>Explain the rationale for intensive intervention.</a:t>
            </a:r>
          </a:p>
          <a:p>
            <a:r>
              <a:rPr lang="en-US"/>
              <a:t>Describe the steps in the data-based individualization (DBI) process.</a:t>
            </a:r>
          </a:p>
          <a:p>
            <a:r>
              <a:rPr lang="en-US"/>
              <a:t>Apply lessons learned to improve implementation of DBI. </a:t>
            </a:r>
          </a:p>
          <a:p>
            <a:r>
              <a:rPr lang="en-US"/>
              <a:t>Access and use National Center on Intensive Intervention (NCII) resources to support implementation of DBI. </a:t>
            </a:r>
          </a:p>
          <a:p>
            <a:endParaRPr lang="en-US"/>
          </a:p>
          <a:p>
            <a:endParaRPr lang="en-US"/>
          </a:p>
        </p:txBody>
      </p:sp>
      <p:sp>
        <p:nvSpPr>
          <p:cNvPr id="5" name="Text Placeholder 4">
            <a:extLst>
              <a:ext uri="{FF2B5EF4-FFF2-40B4-BE49-F238E27FC236}">
                <a16:creationId xmlns:a16="http://schemas.microsoft.com/office/drawing/2014/main" id="{8DAD34FE-BBCC-4DAB-8B48-102DFC88C50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50429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6712" y="0"/>
            <a:ext cx="11196565" cy="1178019"/>
          </a:xfrm>
        </p:spPr>
        <p:txBody>
          <a:bodyPr>
            <a:normAutofit/>
          </a:bodyPr>
          <a:lstStyle/>
          <a:p>
            <a:r>
              <a:rPr lang="en-US" sz="4000"/>
              <a:t>Analyzing Data: Academics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30</a:t>
            </a:fld>
            <a:endParaRPr lang="en-US">
              <a:solidFill>
                <a:srgbClr val="FFFFFF">
                  <a:lumMod val="75000"/>
                </a:srgbClr>
              </a:solidFill>
            </a:endParaRPr>
          </a:p>
        </p:txBody>
      </p:sp>
      <p:graphicFrame>
        <p:nvGraphicFramePr>
          <p:cNvPr id="8" name="Content Placeholder 7" descr="Example progress monitoring graph that shows a student's data points below their goal line after the intervention."/>
          <p:cNvGraphicFramePr>
            <a:graphicFrameLocks noGrp="1"/>
          </p:cNvGraphicFramePr>
          <p:nvPr>
            <p:ph idx="4294967295"/>
            <p:extLst>
              <p:ext uri="{D42A27DB-BD31-4B8C-83A1-F6EECF244321}">
                <p14:modId xmlns:p14="http://schemas.microsoft.com/office/powerpoint/2010/main" val="4246615490"/>
              </p:ext>
            </p:extLst>
          </p:nvPr>
        </p:nvGraphicFramePr>
        <p:xfrm>
          <a:off x="2022704" y="957858"/>
          <a:ext cx="8578850" cy="4205288"/>
        </p:xfrm>
        <a:graphic>
          <a:graphicData uri="http://schemas.openxmlformats.org/drawingml/2006/chart">
            <c:chart xmlns:c="http://schemas.openxmlformats.org/drawingml/2006/chart" xmlns:r="http://schemas.openxmlformats.org/officeDocument/2006/relationships" r:id="rId3"/>
          </a:graphicData>
        </a:graphic>
      </p:graphicFrame>
      <p:sp>
        <p:nvSpPr>
          <p:cNvPr id="9" name="5-Point Star 8">
            <a:extLst>
              <a:ext uri="{C183D7F6-B498-43B3-948B-1728B52AA6E4}">
                <adec:decorative xmlns:adec="http://schemas.microsoft.com/office/drawing/2017/decorative" val="1"/>
              </a:ext>
            </a:extLst>
          </p:cNvPr>
          <p:cNvSpPr/>
          <p:nvPr/>
        </p:nvSpPr>
        <p:spPr>
          <a:xfrm>
            <a:off x="9670891" y="2779668"/>
            <a:ext cx="296811" cy="28083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Connector 10">
            <a:extLst>
              <a:ext uri="{C183D7F6-B498-43B3-948B-1728B52AA6E4}">
                <adec:decorative xmlns:adec="http://schemas.microsoft.com/office/drawing/2017/decorative" val="1"/>
              </a:ext>
            </a:extLst>
          </p:cNvPr>
          <p:cNvCxnSpPr>
            <a:cxnSpLocks/>
            <a:stCxn id="10" idx="1"/>
            <a:endCxn id="9" idx="4"/>
          </p:cNvCxnSpPr>
          <p:nvPr/>
        </p:nvCxnSpPr>
        <p:spPr>
          <a:xfrm flipV="1">
            <a:off x="2752023" y="2886937"/>
            <a:ext cx="7215679" cy="11999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a:extLst>
              <a:ext uri="{C183D7F6-B498-43B3-948B-1728B52AA6E4}">
                <adec:decorative xmlns:adec="http://schemas.microsoft.com/office/drawing/2017/decorative" val="1"/>
              </a:ext>
            </a:extLst>
          </p:cNvPr>
          <p:cNvSpPr/>
          <p:nvPr/>
        </p:nvSpPr>
        <p:spPr>
          <a:xfrm>
            <a:off x="2752023" y="3979579"/>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a:off x="3048833" y="2525261"/>
            <a:ext cx="0" cy="237073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C183D7F6-B498-43B3-948B-1728B52AA6E4}">
                <adec:decorative xmlns:adec="http://schemas.microsoft.com/office/drawing/2017/decorative" val="1"/>
              </a:ext>
            </a:extLst>
          </p:cNvPr>
          <p:cNvSpPr/>
          <p:nvPr/>
        </p:nvSpPr>
        <p:spPr>
          <a:xfrm>
            <a:off x="3083140" y="4041767"/>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C183D7F6-B498-43B3-948B-1728B52AA6E4}">
                <adec:decorative xmlns:adec="http://schemas.microsoft.com/office/drawing/2017/decorative" val="1"/>
              </a:ext>
            </a:extLst>
          </p:cNvPr>
          <p:cNvSpPr/>
          <p:nvPr/>
        </p:nvSpPr>
        <p:spPr>
          <a:xfrm>
            <a:off x="3216965" y="4131979"/>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C183D7F6-B498-43B3-948B-1728B52AA6E4}">
                <adec:decorative xmlns:adec="http://schemas.microsoft.com/office/drawing/2017/decorative" val="1"/>
              </a:ext>
            </a:extLst>
          </p:cNvPr>
          <p:cNvSpPr/>
          <p:nvPr/>
        </p:nvSpPr>
        <p:spPr>
          <a:xfrm>
            <a:off x="3476536" y="4071019"/>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C183D7F6-B498-43B3-948B-1728B52AA6E4}">
                <adec:decorative xmlns:adec="http://schemas.microsoft.com/office/drawing/2017/decorative" val="1"/>
              </a:ext>
            </a:extLst>
          </p:cNvPr>
          <p:cNvSpPr/>
          <p:nvPr/>
        </p:nvSpPr>
        <p:spPr>
          <a:xfrm>
            <a:off x="3700650" y="4076826"/>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C183D7F6-B498-43B3-948B-1728B52AA6E4}">
                <adec:decorative xmlns:adec="http://schemas.microsoft.com/office/drawing/2017/decorative" val="1"/>
              </a:ext>
            </a:extLst>
          </p:cNvPr>
          <p:cNvSpPr/>
          <p:nvPr/>
        </p:nvSpPr>
        <p:spPr>
          <a:xfrm>
            <a:off x="3963388" y="4085981"/>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C183D7F6-B498-43B3-948B-1728B52AA6E4}">
                <adec:decorative xmlns:adec="http://schemas.microsoft.com/office/drawing/2017/decorative" val="1"/>
              </a:ext>
            </a:extLst>
          </p:cNvPr>
          <p:cNvCxnSpPr/>
          <p:nvPr/>
        </p:nvCxnSpPr>
        <p:spPr>
          <a:xfrm>
            <a:off x="3048833" y="4092823"/>
            <a:ext cx="1101582" cy="537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37233" y="2072899"/>
            <a:ext cx="1426155" cy="338554"/>
          </a:xfrm>
          <a:prstGeom prst="rect">
            <a:avLst/>
          </a:prstGeom>
          <a:noFill/>
        </p:spPr>
        <p:txBody>
          <a:bodyPr wrap="square" rtlCol="0">
            <a:spAutoFit/>
          </a:bodyPr>
          <a:lstStyle/>
          <a:p>
            <a:r>
              <a:rPr lang="en-US" sz="1600" b="1"/>
              <a:t>Intervention</a:t>
            </a:r>
          </a:p>
        </p:txBody>
      </p:sp>
      <p:pic>
        <p:nvPicPr>
          <p:cNvPr id="19" name="Picture 18" descr="Question asking: Do data indicate that the intervention is working? If no, move to step 3. If yes, move back to step 1 and continue to provide the validated intervention and monitor progress. ">
            <a:extLst>
              <a:ext uri="{FF2B5EF4-FFF2-40B4-BE49-F238E27FC236}">
                <a16:creationId xmlns:a16="http://schemas.microsoft.com/office/drawing/2014/main" id="{728CDEEB-F533-42E6-9C13-C86A38EAB35D}"/>
              </a:ext>
            </a:extLst>
          </p:cNvPr>
          <p:cNvPicPr>
            <a:picLocks noChangeAspect="1"/>
          </p:cNvPicPr>
          <p:nvPr/>
        </p:nvPicPr>
        <p:blipFill rotWithShape="1">
          <a:blip r:embed="rId4"/>
          <a:srcRect t="69300"/>
          <a:stretch/>
        </p:blipFill>
        <p:spPr>
          <a:xfrm>
            <a:off x="394026" y="5304159"/>
            <a:ext cx="10994822" cy="1312651"/>
          </a:xfrm>
          <a:prstGeom prst="rect">
            <a:avLst/>
          </a:prstGeom>
        </p:spPr>
      </p:pic>
    </p:spTree>
    <p:extLst>
      <p:ext uri="{BB962C8B-B14F-4D97-AF65-F5344CB8AC3E}">
        <p14:creationId xmlns:p14="http://schemas.microsoft.com/office/powerpoint/2010/main" val="245235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87B7-87B7-47A8-919A-92C2AA7A18FB}"/>
              </a:ext>
            </a:extLst>
          </p:cNvPr>
          <p:cNvSpPr>
            <a:spLocks noGrp="1"/>
          </p:cNvSpPr>
          <p:nvPr>
            <p:ph type="title"/>
          </p:nvPr>
        </p:nvSpPr>
        <p:spPr/>
        <p:txBody>
          <a:bodyPr/>
          <a:lstStyle/>
          <a:p>
            <a:r>
              <a:rPr lang="en-US"/>
              <a:t>Analyzing Data: Behavior</a:t>
            </a:r>
          </a:p>
        </p:txBody>
      </p:sp>
      <p:sp>
        <p:nvSpPr>
          <p:cNvPr id="3" name="Slide Number Placeholder 2">
            <a:extLst>
              <a:ext uri="{FF2B5EF4-FFF2-40B4-BE49-F238E27FC236}">
                <a16:creationId xmlns:a16="http://schemas.microsoft.com/office/drawing/2014/main" id="{57327E9C-23B3-4B5E-B937-F085D5901058}"/>
              </a:ext>
            </a:extLst>
          </p:cNvPr>
          <p:cNvSpPr>
            <a:spLocks noGrp="1"/>
          </p:cNvSpPr>
          <p:nvPr>
            <p:ph type="sldNum" sz="quarter" idx="10"/>
          </p:nvPr>
        </p:nvSpPr>
        <p:spPr/>
        <p:txBody>
          <a:bodyPr/>
          <a:lstStyle/>
          <a:p>
            <a:fld id="{B094D1B2-26D5-48CC-9B16-6583E954EFA6}" type="slidenum">
              <a:rPr lang="en-US" smtClean="0"/>
              <a:t>31</a:t>
            </a:fld>
            <a:endParaRPr lang="en-US"/>
          </a:p>
        </p:txBody>
      </p:sp>
      <p:grpSp>
        <p:nvGrpSpPr>
          <p:cNvPr id="7" name="Group 6" descr="Image of a student's progress monitoring graph that show them far below the goal line before intervention. After the intervention, the student has made some improvements and their data points are much closer to the goal line, with one data point being over the goal line.">
            <a:extLst>
              <a:ext uri="{FF2B5EF4-FFF2-40B4-BE49-F238E27FC236}">
                <a16:creationId xmlns:a16="http://schemas.microsoft.com/office/drawing/2014/main" id="{EFCD08B5-28BE-4FD9-9685-FD76A90D8249}"/>
              </a:ext>
            </a:extLst>
          </p:cNvPr>
          <p:cNvGrpSpPr>
            <a:grpSpLocks/>
          </p:cNvGrpSpPr>
          <p:nvPr/>
        </p:nvGrpSpPr>
        <p:grpSpPr bwMode="auto">
          <a:xfrm>
            <a:off x="2135187" y="1041151"/>
            <a:ext cx="7920106" cy="4361274"/>
            <a:chOff x="0" y="0"/>
            <a:chExt cx="5320" cy="3220"/>
          </a:xfrm>
        </p:grpSpPr>
        <p:pic>
          <p:nvPicPr>
            <p:cNvPr id="8" name="Picture 7">
              <a:extLst>
                <a:ext uri="{FF2B5EF4-FFF2-40B4-BE49-F238E27FC236}">
                  <a16:creationId xmlns:a16="http://schemas.microsoft.com/office/drawing/2014/main" id="{8085CDCB-E29C-4F69-9C80-6812712F2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20" cy="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Freeform 6">
              <a:extLst>
                <a:ext uri="{FF2B5EF4-FFF2-40B4-BE49-F238E27FC236}">
                  <a16:creationId xmlns:a16="http://schemas.microsoft.com/office/drawing/2014/main" id="{F4EDEB31-BF7C-4562-A9F4-A9DED620D110}"/>
                </a:ext>
              </a:extLst>
            </p:cNvPr>
            <p:cNvSpPr>
              <a:spLocks/>
            </p:cNvSpPr>
            <p:nvPr/>
          </p:nvSpPr>
          <p:spPr bwMode="auto">
            <a:xfrm>
              <a:off x="543" y="702"/>
              <a:ext cx="4758" cy="20"/>
            </a:xfrm>
            <a:custGeom>
              <a:avLst/>
              <a:gdLst>
                <a:gd name="T0" fmla="*/ 0 w 4758"/>
                <a:gd name="T1" fmla="*/ 0 h 20"/>
                <a:gd name="T2" fmla="*/ 4757 w 4758"/>
                <a:gd name="T3" fmla="*/ 0 h 20"/>
              </a:gdLst>
              <a:ahLst/>
              <a:cxnLst>
                <a:cxn ang="0">
                  <a:pos x="T0" y="T1"/>
                </a:cxn>
                <a:cxn ang="0">
                  <a:pos x="T2" y="T3"/>
                </a:cxn>
              </a:cxnLst>
              <a:rect l="0" t="0" r="r" b="b"/>
              <a:pathLst>
                <a:path w="4758" h="20">
                  <a:moveTo>
                    <a:pt x="0" y="0"/>
                  </a:moveTo>
                  <a:lnTo>
                    <a:pt x="4757" y="0"/>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 name="Freeform 7">
              <a:extLst>
                <a:ext uri="{FF2B5EF4-FFF2-40B4-BE49-F238E27FC236}">
                  <a16:creationId xmlns:a16="http://schemas.microsoft.com/office/drawing/2014/main" id="{6CCC09E5-B8A9-4D47-99F9-6BC36C8C2D2E}"/>
                </a:ext>
              </a:extLst>
            </p:cNvPr>
            <p:cNvSpPr>
              <a:spLocks/>
            </p:cNvSpPr>
            <p:nvPr/>
          </p:nvSpPr>
          <p:spPr bwMode="auto">
            <a:xfrm>
              <a:off x="4158" y="911"/>
              <a:ext cx="20" cy="436"/>
            </a:xfrm>
            <a:custGeom>
              <a:avLst/>
              <a:gdLst>
                <a:gd name="T0" fmla="*/ 6 w 20"/>
                <a:gd name="T1" fmla="*/ 0 h 436"/>
                <a:gd name="T2" fmla="*/ 0 w 20"/>
                <a:gd name="T3" fmla="*/ 435 h 436"/>
              </a:gdLst>
              <a:ahLst/>
              <a:cxnLst>
                <a:cxn ang="0">
                  <a:pos x="T0" y="T1"/>
                </a:cxn>
                <a:cxn ang="0">
                  <a:pos x="T2" y="T3"/>
                </a:cxn>
              </a:cxnLst>
              <a:rect l="0" t="0" r="r" b="b"/>
              <a:pathLst>
                <a:path w="20" h="436">
                  <a:moveTo>
                    <a:pt x="6" y="0"/>
                  </a:moveTo>
                  <a:lnTo>
                    <a:pt x="0" y="435"/>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 name="Freeform 8">
              <a:extLst>
                <a:ext uri="{FF2B5EF4-FFF2-40B4-BE49-F238E27FC236}">
                  <a16:creationId xmlns:a16="http://schemas.microsoft.com/office/drawing/2014/main" id="{585DA798-EEFC-4A7F-9D20-5B91D3A92A90}"/>
                </a:ext>
              </a:extLst>
            </p:cNvPr>
            <p:cNvSpPr>
              <a:spLocks/>
            </p:cNvSpPr>
            <p:nvPr/>
          </p:nvSpPr>
          <p:spPr bwMode="auto">
            <a:xfrm>
              <a:off x="4113" y="801"/>
              <a:ext cx="103" cy="141"/>
            </a:xfrm>
            <a:custGeom>
              <a:avLst/>
              <a:gdLst>
                <a:gd name="T0" fmla="*/ 53 w 103"/>
                <a:gd name="T1" fmla="*/ 0 h 141"/>
                <a:gd name="T2" fmla="*/ 0 w 103"/>
                <a:gd name="T3" fmla="*/ 139 h 141"/>
                <a:gd name="T4" fmla="*/ 102 w 103"/>
                <a:gd name="T5" fmla="*/ 140 h 141"/>
                <a:gd name="T6" fmla="*/ 53 w 103"/>
                <a:gd name="T7" fmla="*/ 0 h 141"/>
              </a:gdLst>
              <a:ahLst/>
              <a:cxnLst>
                <a:cxn ang="0">
                  <a:pos x="T0" y="T1"/>
                </a:cxn>
                <a:cxn ang="0">
                  <a:pos x="T2" y="T3"/>
                </a:cxn>
                <a:cxn ang="0">
                  <a:pos x="T4" y="T5"/>
                </a:cxn>
                <a:cxn ang="0">
                  <a:pos x="T6" y="T7"/>
                </a:cxn>
              </a:cxnLst>
              <a:rect l="0" t="0" r="r" b="b"/>
              <a:pathLst>
                <a:path w="103" h="141">
                  <a:moveTo>
                    <a:pt x="53" y="0"/>
                  </a:moveTo>
                  <a:lnTo>
                    <a:pt x="0" y="139"/>
                  </a:lnTo>
                  <a:lnTo>
                    <a:pt x="102" y="140"/>
                  </a:lnTo>
                  <a:lnTo>
                    <a:pt x="53" y="0"/>
                  </a:lnTo>
                  <a:close/>
                </a:path>
              </a:pathLst>
            </a:custGeom>
            <a:solidFill>
              <a:srgbClr val="231F20"/>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Text Box 9">
              <a:extLst>
                <a:ext uri="{FF2B5EF4-FFF2-40B4-BE49-F238E27FC236}">
                  <a16:creationId xmlns:a16="http://schemas.microsoft.com/office/drawing/2014/main" id="{44732A40-78BB-432B-AC97-FA0CB2D5AE2E}"/>
                </a:ext>
              </a:extLst>
            </p:cNvPr>
            <p:cNvSpPr txBox="1">
              <a:spLocks noChangeArrowheads="1"/>
            </p:cNvSpPr>
            <p:nvPr/>
          </p:nvSpPr>
          <p:spPr bwMode="auto">
            <a:xfrm>
              <a:off x="3692" y="1465"/>
              <a:ext cx="902" cy="2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eaLnBrk="0" hangingPunct="0">
                <a:lnSpc>
                  <a:spcPts val="1200"/>
                </a:lnSpc>
                <a:spcBef>
                  <a:spcPts val="0"/>
                </a:spcBef>
                <a:spcAft>
                  <a:spcPts val="0"/>
                </a:spcAft>
              </a:pPr>
              <a:r>
                <a:rPr lang="en-US" sz="1600" b="1">
                  <a:solidFill>
                    <a:srgbClr val="231F20"/>
                  </a:solidFill>
                  <a:effectLst/>
                  <a:latin typeface="Calibri" panose="020F0502020204030204" pitchFamily="34" charset="0"/>
                  <a:ea typeface="Calibri" panose="020F0502020204030204" pitchFamily="34" charset="0"/>
                </a:rPr>
                <a:t>Goal line</a:t>
              </a:r>
              <a:endParaRPr lang="en-US" b="1">
                <a:effectLst/>
                <a:latin typeface="Calibri" panose="020F0502020204030204" pitchFamily="34" charset="0"/>
                <a:ea typeface="Calibri" panose="020F0502020204030204" pitchFamily="34" charset="0"/>
              </a:endParaRPr>
            </a:p>
          </p:txBody>
        </p:sp>
      </p:grpSp>
      <p:pic>
        <p:nvPicPr>
          <p:cNvPr id="13" name="Picture 12" descr="Question asking: Do data indicate that the intervention is working? If no, move to step 3. If yes, move back to step 1 and continue to provide the validated intervention and monitor progress. ">
            <a:extLst>
              <a:ext uri="{FF2B5EF4-FFF2-40B4-BE49-F238E27FC236}">
                <a16:creationId xmlns:a16="http://schemas.microsoft.com/office/drawing/2014/main" id="{F0B9BC48-6EF4-4D49-BF47-1814E2534ADC}"/>
              </a:ext>
            </a:extLst>
          </p:cNvPr>
          <p:cNvPicPr>
            <a:picLocks noChangeAspect="1"/>
          </p:cNvPicPr>
          <p:nvPr/>
        </p:nvPicPr>
        <p:blipFill rotWithShape="1">
          <a:blip r:embed="rId4"/>
          <a:srcRect t="69300"/>
          <a:stretch/>
        </p:blipFill>
        <p:spPr>
          <a:xfrm>
            <a:off x="394026" y="5304159"/>
            <a:ext cx="10994822" cy="1312651"/>
          </a:xfrm>
          <a:prstGeom prst="rect">
            <a:avLst/>
          </a:prstGeom>
        </p:spPr>
      </p:pic>
    </p:spTree>
    <p:extLst>
      <p:ext uri="{BB962C8B-B14F-4D97-AF65-F5344CB8AC3E}">
        <p14:creationId xmlns:p14="http://schemas.microsoft.com/office/powerpoint/2010/main" val="1987129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8311-92CA-441E-AFE4-B790654E05E8}"/>
              </a:ext>
            </a:extLst>
          </p:cNvPr>
          <p:cNvSpPr>
            <a:spLocks noGrp="1"/>
          </p:cNvSpPr>
          <p:nvPr>
            <p:ph type="title"/>
          </p:nvPr>
        </p:nvSpPr>
        <p:spPr/>
        <p:txBody>
          <a:bodyPr/>
          <a:lstStyle/>
          <a:p>
            <a:r>
              <a:rPr lang="en-US"/>
              <a:t>Team Time: Progress Monitoring</a:t>
            </a:r>
          </a:p>
        </p:txBody>
      </p:sp>
      <p:sp>
        <p:nvSpPr>
          <p:cNvPr id="3" name="Content Placeholder 2">
            <a:extLst>
              <a:ext uri="{FF2B5EF4-FFF2-40B4-BE49-F238E27FC236}">
                <a16:creationId xmlns:a16="http://schemas.microsoft.com/office/drawing/2014/main" id="{C9B458DE-C62B-4B14-BE19-5E00C893CEE0}"/>
              </a:ext>
            </a:extLst>
          </p:cNvPr>
          <p:cNvSpPr>
            <a:spLocks noGrp="1"/>
          </p:cNvSpPr>
          <p:nvPr>
            <p:ph sz="quarter" idx="15"/>
          </p:nvPr>
        </p:nvSpPr>
        <p:spPr/>
        <p:txBody>
          <a:bodyPr/>
          <a:lstStyle/>
          <a:p>
            <a:r>
              <a:rPr lang="en-US" b="1"/>
              <a:t>Reflect: </a:t>
            </a:r>
          </a:p>
          <a:p>
            <a:pPr lvl="1"/>
            <a:r>
              <a:rPr lang="en-US"/>
              <a:t>How do we know whether a student is responding to an intervention? </a:t>
            </a:r>
          </a:p>
          <a:p>
            <a:pPr lvl="1"/>
            <a:r>
              <a:rPr lang="en-US"/>
              <a:t>How do we currently collect and use progress monitoring data? </a:t>
            </a:r>
          </a:p>
          <a:p>
            <a:r>
              <a:rPr lang="en-US" b="1"/>
              <a:t>Consider:</a:t>
            </a:r>
          </a:p>
          <a:p>
            <a:pPr lvl="1"/>
            <a:r>
              <a:rPr lang="en-US"/>
              <a:t>What additional information or support might we need?</a:t>
            </a:r>
          </a:p>
        </p:txBody>
      </p:sp>
      <p:sp>
        <p:nvSpPr>
          <p:cNvPr id="4" name="Text Placeholder 3">
            <a:extLst>
              <a:ext uri="{FF2B5EF4-FFF2-40B4-BE49-F238E27FC236}">
                <a16:creationId xmlns:a16="http://schemas.microsoft.com/office/drawing/2014/main" id="{60796362-0CDE-483A-AA73-D2115A86512A}"/>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B235D32-283F-483F-A177-047FE46C3E1E}"/>
              </a:ext>
            </a:extLst>
          </p:cNvPr>
          <p:cNvSpPr>
            <a:spLocks noGrp="1"/>
          </p:cNvSpPr>
          <p:nvPr>
            <p:ph type="sldNum" sz="quarter" idx="14"/>
          </p:nvPr>
        </p:nvSpPr>
        <p:spPr/>
        <p:txBody>
          <a:bodyPr/>
          <a:lstStyle/>
          <a:p>
            <a:fld id="{99A20822-4A49-4D36-86E3-300BA48D3F00}" type="slidenum">
              <a:rPr lang="en-US" smtClean="0"/>
              <a:pPr/>
              <a:t>32</a:t>
            </a:fld>
            <a:endParaRPr lang="en-US"/>
          </a:p>
        </p:txBody>
      </p:sp>
    </p:spTree>
    <p:extLst>
      <p:ext uri="{BB962C8B-B14F-4D97-AF65-F5344CB8AC3E}">
        <p14:creationId xmlns:p14="http://schemas.microsoft.com/office/powerpoint/2010/main" val="2401786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2" y="0"/>
            <a:ext cx="11276076" cy="1280160"/>
          </a:xfrm>
        </p:spPr>
        <p:txBody>
          <a:bodyPr>
            <a:normAutofit/>
          </a:bodyPr>
          <a:lstStyle/>
          <a:p>
            <a:r>
              <a:rPr lang="en-US" sz="4000"/>
              <a:t>DBI Step 3: Why didn’t the intervention work?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a:p>
        </p:txBody>
      </p:sp>
      <p:sp>
        <p:nvSpPr>
          <p:cNvPr id="2" name="Content Placeholder 1"/>
          <p:cNvSpPr>
            <a:spLocks noGrp="1"/>
          </p:cNvSpPr>
          <p:nvPr>
            <p:ph idx="4294967295"/>
          </p:nvPr>
        </p:nvSpPr>
        <p:spPr>
          <a:xfrm>
            <a:off x="512961" y="3076742"/>
            <a:ext cx="6002090" cy="2747963"/>
          </a:xfrm>
        </p:spPr>
        <p:txBody>
          <a:bodyPr>
            <a:normAutofit/>
          </a:bodyPr>
          <a:lstStyle/>
          <a:p>
            <a:pPr marL="0" indent="0">
              <a:buNone/>
            </a:pPr>
            <a:r>
              <a:rPr lang="en-US" sz="2800"/>
              <a:t>STEP 3: Use informal diagnostic data to develop a </a:t>
            </a:r>
            <a:r>
              <a:rPr lang="en-US" sz="2800" b="1"/>
              <a:t>hypothesis</a:t>
            </a:r>
            <a:r>
              <a:rPr lang="en-US" sz="2800"/>
              <a:t> about WHY the student is not responding. </a:t>
            </a:r>
          </a:p>
        </p:txBody>
      </p:sp>
      <p:cxnSp>
        <p:nvCxnSpPr>
          <p:cNvPr id="8" name="Straight Arrow Connector 7" descr="Arrow connecting step 3 to the diagnostic data stage of the DBI graphic"/>
          <p:cNvCxnSpPr>
            <a:cxnSpLocks/>
          </p:cNvCxnSpPr>
          <p:nvPr/>
        </p:nvCxnSpPr>
        <p:spPr>
          <a:xfrm>
            <a:off x="6592412" y="3958284"/>
            <a:ext cx="72614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10;&#10;Description generated with high confidence">
            <a:extLst>
              <a:ext uri="{FF2B5EF4-FFF2-40B4-BE49-F238E27FC236}">
                <a16:creationId xmlns:a16="http://schemas.microsoft.com/office/drawing/2014/main" id="{478514BA-D66C-4A85-866C-2DBCA38C6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134" y="1006421"/>
            <a:ext cx="4633949" cy="5577839"/>
          </a:xfrm>
          <a:prstGeom prst="rect">
            <a:avLst/>
          </a:prstGeom>
        </p:spPr>
      </p:pic>
    </p:spTree>
    <p:extLst>
      <p:ext uri="{BB962C8B-B14F-4D97-AF65-F5344CB8AC3E}">
        <p14:creationId xmlns:p14="http://schemas.microsoft.com/office/powerpoint/2010/main" val="3649605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0011" y="-39094"/>
            <a:ext cx="8224837" cy="1486894"/>
          </a:xfrm>
        </p:spPr>
        <p:txBody>
          <a:bodyPr/>
          <a:lstStyle/>
          <a:p>
            <a:r>
              <a:rPr lang="en-US"/>
              <a:t>Integration of Academics and Behavior </a:t>
            </a:r>
          </a:p>
        </p:txBody>
      </p:sp>
      <p:sp>
        <p:nvSpPr>
          <p:cNvPr id="4" name="Slide Number Placeholder 3"/>
          <p:cNvSpPr>
            <a:spLocks noGrp="1"/>
          </p:cNvSpPr>
          <p:nvPr>
            <p:ph type="sldNum" sz="quarter" idx="11"/>
          </p:nvPr>
        </p:nvSpPr>
        <p:spPr>
          <a:xfrm>
            <a:off x="11741903" y="6507316"/>
            <a:ext cx="141064" cy="153888"/>
          </a:xfrm>
        </p:spPr>
        <p:txBody>
          <a:bodyPr/>
          <a:lstStyle/>
          <a:p>
            <a:pPr algn="r"/>
            <a:fld id="{F3477EC8-074D-41C4-94AE-E9EA7CEEA348}" type="slidenum">
              <a:rPr>
                <a:solidFill>
                  <a:srgbClr val="FFFFFF">
                    <a:lumMod val="75000"/>
                  </a:srgbClr>
                </a:solidFill>
              </a:rPr>
              <a:pPr algn="r"/>
              <a:t>34</a:t>
            </a:fld>
            <a:endParaRPr>
              <a:solidFill>
                <a:srgbClr val="FFFFFF">
                  <a:lumMod val="75000"/>
                </a:srgbClr>
              </a:solidFill>
            </a:endParaRPr>
          </a:p>
        </p:txBody>
      </p:sp>
      <p:graphicFrame>
        <p:nvGraphicFramePr>
          <p:cNvPr id="5" name="Diagram 4" descr="Cycle indicating the interconnected relationship between skill deficit, avoidance behavior, removal from task and back to skill deficit. " title="Integrated Academic and Behavioral Challenges Cycle"/>
          <p:cNvGraphicFramePr/>
          <p:nvPr/>
        </p:nvGraphicFramePr>
        <p:xfrm>
          <a:off x="3515429" y="1981200"/>
          <a:ext cx="5334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643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8E1953-6CD6-454C-83ED-B503A0E3C3A8}"/>
              </a:ext>
            </a:extLst>
          </p:cNvPr>
          <p:cNvSpPr>
            <a:spLocks noGrp="1"/>
          </p:cNvSpPr>
          <p:nvPr>
            <p:ph type="title"/>
          </p:nvPr>
        </p:nvSpPr>
        <p:spPr/>
        <p:txBody>
          <a:bodyPr>
            <a:normAutofit/>
          </a:bodyPr>
          <a:lstStyle/>
          <a:p>
            <a:r>
              <a:rPr lang="en-US" sz="3900"/>
              <a:t>Using Diagnostic Data to Develop a Hypothesis</a:t>
            </a:r>
          </a:p>
        </p:txBody>
      </p:sp>
      <p:sp>
        <p:nvSpPr>
          <p:cNvPr id="7" name="Content Placeholder 6">
            <a:extLst>
              <a:ext uri="{FF2B5EF4-FFF2-40B4-BE49-F238E27FC236}">
                <a16:creationId xmlns:a16="http://schemas.microsoft.com/office/drawing/2014/main" id="{972C6D68-869F-4618-858E-A720490962B4}"/>
              </a:ext>
            </a:extLst>
          </p:cNvPr>
          <p:cNvSpPr>
            <a:spLocks noGrp="1"/>
          </p:cNvSpPr>
          <p:nvPr>
            <p:ph sz="quarter" idx="15"/>
          </p:nvPr>
        </p:nvSpPr>
        <p:spPr>
          <a:xfrm>
            <a:off x="457200" y="1371600"/>
            <a:ext cx="8141677" cy="4343400"/>
          </a:xfrm>
        </p:spPr>
        <p:txBody>
          <a:bodyPr>
            <a:normAutofit fontScale="92500" lnSpcReduction="10000"/>
          </a:bodyPr>
          <a:lstStyle/>
          <a:p>
            <a:r>
              <a:rPr lang="en-US"/>
              <a:t>Teacher reviews classroom assessment data and conducts observations of the student’s learning behavior. Behavior observations suggest that the student struggles to master skills as quickly as the student’s same-age peers and needs more practice than the peers.</a:t>
            </a:r>
          </a:p>
          <a:p>
            <a:pPr>
              <a:spcBef>
                <a:spcPts val="0"/>
              </a:spcBef>
            </a:pPr>
            <a:endParaRPr lang="en-US"/>
          </a:p>
          <a:p>
            <a:pPr>
              <a:spcBef>
                <a:spcPts val="0"/>
              </a:spcBef>
            </a:pPr>
            <a:r>
              <a:rPr lang="en-US" i="1"/>
              <a:t>Hypothesis:</a:t>
            </a:r>
            <a:r>
              <a:rPr lang="en-US" b="1" i="1"/>
              <a:t> </a:t>
            </a:r>
            <a:r>
              <a:rPr lang="en-US" b="1"/>
              <a:t>If </a:t>
            </a:r>
            <a:r>
              <a:rPr lang="en-US"/>
              <a:t>the student is provided additional opportunities of direct instruction, feedback, and practice on target skills, </a:t>
            </a:r>
            <a:r>
              <a:rPr lang="en-US" b="1"/>
              <a:t>then</a:t>
            </a:r>
            <a:r>
              <a:rPr lang="en-US"/>
              <a:t> the student would move to mastery of these skills more quickly.      </a:t>
            </a:r>
          </a:p>
        </p:txBody>
      </p:sp>
      <p:sp>
        <p:nvSpPr>
          <p:cNvPr id="2" name="Text Placeholder 1">
            <a:extLst>
              <a:ext uri="{FF2B5EF4-FFF2-40B4-BE49-F238E27FC236}">
                <a16:creationId xmlns:a16="http://schemas.microsoft.com/office/drawing/2014/main" id="{7634A892-6597-4DD5-8AAA-6A404EBA764B}"/>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3CDA1D6E-7678-4AA1-8D12-17F99609529C}"/>
              </a:ext>
            </a:extLst>
          </p:cNvPr>
          <p:cNvSpPr>
            <a:spLocks noGrp="1"/>
          </p:cNvSpPr>
          <p:nvPr>
            <p:ph type="sldNum" sz="quarter" idx="14"/>
          </p:nvPr>
        </p:nvSpPr>
        <p:spPr/>
        <p:txBody>
          <a:bodyPr/>
          <a:lstStyle/>
          <a:p>
            <a:fld id="{B094D1B2-26D5-48CC-9B16-6583E954EFA6}" type="slidenum">
              <a:rPr lang="en-US" smtClean="0"/>
              <a:t>35</a:t>
            </a:fld>
            <a:endParaRPr lang="en-US"/>
          </a:p>
        </p:txBody>
      </p:sp>
      <p:pic>
        <p:nvPicPr>
          <p:cNvPr id="8" name="Picture 7" descr="list of the 6 dimensions of the taxonomy">
            <a:extLst>
              <a:ext uri="{FF2B5EF4-FFF2-40B4-BE49-F238E27FC236}">
                <a16:creationId xmlns:a16="http://schemas.microsoft.com/office/drawing/2014/main" id="{FD31ACD6-CCAE-4DFB-88A2-EC7136CE12A5}"/>
              </a:ext>
            </a:extLst>
          </p:cNvPr>
          <p:cNvPicPr>
            <a:picLocks noChangeAspect="1"/>
          </p:cNvPicPr>
          <p:nvPr/>
        </p:nvPicPr>
        <p:blipFill>
          <a:blip r:embed="rId3"/>
          <a:stretch>
            <a:fillRect/>
          </a:stretch>
        </p:blipFill>
        <p:spPr>
          <a:xfrm>
            <a:off x="8755482" y="1225787"/>
            <a:ext cx="1473969" cy="4552731"/>
          </a:xfrm>
          <a:prstGeom prst="rect">
            <a:avLst/>
          </a:prstGeom>
        </p:spPr>
      </p:pic>
      <p:sp>
        <p:nvSpPr>
          <p:cNvPr id="9" name="Rectangle 8" descr="rectangle highlighting dosage">
            <a:extLst>
              <a:ext uri="{FF2B5EF4-FFF2-40B4-BE49-F238E27FC236}">
                <a16:creationId xmlns:a16="http://schemas.microsoft.com/office/drawing/2014/main" id="{AB6738F6-25AD-4232-9620-8F488BA4086F}"/>
              </a:ext>
            </a:extLst>
          </p:cNvPr>
          <p:cNvSpPr/>
          <p:nvPr/>
        </p:nvSpPr>
        <p:spPr>
          <a:xfrm>
            <a:off x="8755482" y="2321924"/>
            <a:ext cx="1473969" cy="39989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descr="lighter rectangle highlighting alignment">
            <a:extLst>
              <a:ext uri="{FF2B5EF4-FFF2-40B4-BE49-F238E27FC236}">
                <a16:creationId xmlns:a16="http://schemas.microsoft.com/office/drawing/2014/main" id="{54064B14-F851-4038-92C9-72D10B592261}"/>
              </a:ext>
            </a:extLst>
          </p:cNvPr>
          <p:cNvSpPr/>
          <p:nvPr/>
        </p:nvSpPr>
        <p:spPr>
          <a:xfrm>
            <a:off x="8755482" y="2721820"/>
            <a:ext cx="1473969" cy="658369"/>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descr="lighter rectangle highlighting comprehensiveness">
            <a:extLst>
              <a:ext uri="{FF2B5EF4-FFF2-40B4-BE49-F238E27FC236}">
                <a16:creationId xmlns:a16="http://schemas.microsoft.com/office/drawing/2014/main" id="{F2167BD9-72C8-43B4-9FAF-45598370E68E}"/>
              </a:ext>
            </a:extLst>
          </p:cNvPr>
          <p:cNvSpPr/>
          <p:nvPr/>
        </p:nvSpPr>
        <p:spPr>
          <a:xfrm>
            <a:off x="8755482" y="3840760"/>
            <a:ext cx="1473969" cy="914120"/>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163611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5BCD-AD12-489E-9004-8304D557D46C}"/>
              </a:ext>
            </a:extLst>
          </p:cNvPr>
          <p:cNvSpPr>
            <a:spLocks noGrp="1"/>
          </p:cNvSpPr>
          <p:nvPr>
            <p:ph type="title"/>
          </p:nvPr>
        </p:nvSpPr>
        <p:spPr>
          <a:xfrm>
            <a:off x="348936" y="25013"/>
            <a:ext cx="11494127" cy="1280160"/>
          </a:xfrm>
        </p:spPr>
        <p:txBody>
          <a:bodyPr/>
          <a:lstStyle/>
          <a:p>
            <a:r>
              <a:rPr lang="en-US"/>
              <a:t>Tools for Analyzing Informal Diagnostic Data</a:t>
            </a:r>
          </a:p>
        </p:txBody>
      </p:sp>
      <p:sp>
        <p:nvSpPr>
          <p:cNvPr id="4" name="Slide Number Placeholder 3">
            <a:extLst>
              <a:ext uri="{FF2B5EF4-FFF2-40B4-BE49-F238E27FC236}">
                <a16:creationId xmlns:a16="http://schemas.microsoft.com/office/drawing/2014/main" id="{3368F47C-B807-44CC-AB93-7A088AB8F6DD}"/>
              </a:ext>
            </a:extLst>
          </p:cNvPr>
          <p:cNvSpPr>
            <a:spLocks noGrp="1"/>
          </p:cNvSpPr>
          <p:nvPr>
            <p:ph type="sldNum" sz="quarter" idx="10"/>
          </p:nvPr>
        </p:nvSpPr>
        <p:spPr/>
        <p:txBody>
          <a:bodyPr/>
          <a:lstStyle/>
          <a:p>
            <a:fld id="{99A20822-4A49-4D36-86E3-300BA48D3F00}" type="slidenum">
              <a:rPr lang="en-US" smtClean="0"/>
              <a:t>36</a:t>
            </a:fld>
            <a:endParaRPr lang="en-US"/>
          </a:p>
        </p:txBody>
      </p:sp>
      <p:cxnSp>
        <p:nvCxnSpPr>
          <p:cNvPr id="7" name="Straight Arrow Connector 6">
            <a:extLst>
              <a:ext uri="{FF2B5EF4-FFF2-40B4-BE49-F238E27FC236}">
                <a16:creationId xmlns:a16="http://schemas.microsoft.com/office/drawing/2014/main" id="{C5EF9876-04C2-4F67-A08B-BE20B996DE31}"/>
              </a:ext>
              <a:ext uri="{C183D7F6-B498-43B3-948B-1728B52AA6E4}">
                <adec:decorative xmlns:adec="http://schemas.microsoft.com/office/drawing/2017/decorative" val="1"/>
              </a:ext>
            </a:extLst>
          </p:cNvPr>
          <p:cNvCxnSpPr>
            <a:cxnSpLocks/>
          </p:cNvCxnSpPr>
          <p:nvPr/>
        </p:nvCxnSpPr>
        <p:spPr>
          <a:xfrm>
            <a:off x="7365072" y="3894643"/>
            <a:ext cx="106168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B4FBCD2-1199-49F1-8C51-C17D183529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97000" y="1526695"/>
            <a:ext cx="1557952" cy="4236969"/>
          </a:xfrm>
          <a:prstGeom prst="rect">
            <a:avLst/>
          </a:prstGeom>
        </p:spPr>
      </p:pic>
      <p:pic>
        <p:nvPicPr>
          <p:cNvPr id="10" name="Picture 9" descr="A picture containing text&#10;&#10;Description generated with high confidence">
            <a:extLst>
              <a:ext uri="{FF2B5EF4-FFF2-40B4-BE49-F238E27FC236}">
                <a16:creationId xmlns:a16="http://schemas.microsoft.com/office/drawing/2014/main" id="{16F9C0E2-86E1-438D-99A1-650C75B094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4750" y="1280160"/>
            <a:ext cx="4079670" cy="4910659"/>
          </a:xfrm>
          <a:prstGeom prst="rect">
            <a:avLst/>
          </a:prstGeom>
        </p:spPr>
      </p:pic>
      <p:pic>
        <p:nvPicPr>
          <p:cNvPr id="5" name="Picture 4">
            <a:extLst>
              <a:ext uri="{FF2B5EF4-FFF2-40B4-BE49-F238E27FC236}">
                <a16:creationId xmlns:a16="http://schemas.microsoft.com/office/drawing/2014/main" id="{9B01D7C6-B538-466F-96EF-9DEE31258B7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9130" y="1313768"/>
            <a:ext cx="4079670" cy="4877051"/>
          </a:xfrm>
          <a:prstGeom prst="rect">
            <a:avLst/>
          </a:prstGeom>
          <a:ln>
            <a:solidFill>
              <a:schemeClr val="tx1"/>
            </a:solidFill>
          </a:ln>
        </p:spPr>
      </p:pic>
      <p:pic>
        <p:nvPicPr>
          <p:cNvPr id="6" name="Picture 5">
            <a:extLst>
              <a:ext uri="{FF2B5EF4-FFF2-40B4-BE49-F238E27FC236}">
                <a16:creationId xmlns:a16="http://schemas.microsoft.com/office/drawing/2014/main" id="{D539CE38-0EBD-471B-B815-FB550263CC5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432455" y="5575105"/>
            <a:ext cx="2292295" cy="951058"/>
          </a:xfrm>
          <a:prstGeom prst="rect">
            <a:avLst/>
          </a:prstGeom>
        </p:spPr>
      </p:pic>
      <p:pic>
        <p:nvPicPr>
          <p:cNvPr id="11" name="Picture 10">
            <a:extLst>
              <a:ext uri="{FF2B5EF4-FFF2-40B4-BE49-F238E27FC236}">
                <a16:creationId xmlns:a16="http://schemas.microsoft.com/office/drawing/2014/main" id="{AAE9F67F-4E8B-4921-B87D-1271192BFF4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045004" y="5763664"/>
            <a:ext cx="640135" cy="634039"/>
          </a:xfrm>
          <a:prstGeom prst="rect">
            <a:avLst/>
          </a:prstGeom>
        </p:spPr>
      </p:pic>
    </p:spTree>
    <p:extLst>
      <p:ext uri="{BB962C8B-B14F-4D97-AF65-F5344CB8AC3E}">
        <p14:creationId xmlns:p14="http://schemas.microsoft.com/office/powerpoint/2010/main" val="2740740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8311-92CA-441E-AFE4-B790654E05E8}"/>
              </a:ext>
            </a:extLst>
          </p:cNvPr>
          <p:cNvSpPr>
            <a:spLocks noGrp="1"/>
          </p:cNvSpPr>
          <p:nvPr>
            <p:ph type="title"/>
          </p:nvPr>
        </p:nvSpPr>
        <p:spPr/>
        <p:txBody>
          <a:bodyPr/>
          <a:lstStyle/>
          <a:p>
            <a:r>
              <a:rPr lang="en-US"/>
              <a:t>Team Time: Diagnostic Data</a:t>
            </a:r>
          </a:p>
        </p:txBody>
      </p:sp>
      <p:sp>
        <p:nvSpPr>
          <p:cNvPr id="3" name="Content Placeholder 2">
            <a:extLst>
              <a:ext uri="{FF2B5EF4-FFF2-40B4-BE49-F238E27FC236}">
                <a16:creationId xmlns:a16="http://schemas.microsoft.com/office/drawing/2014/main" id="{C9B458DE-C62B-4B14-BE19-5E00C893CEE0}"/>
              </a:ext>
            </a:extLst>
          </p:cNvPr>
          <p:cNvSpPr>
            <a:spLocks noGrp="1"/>
          </p:cNvSpPr>
          <p:nvPr>
            <p:ph sz="quarter" idx="15"/>
          </p:nvPr>
        </p:nvSpPr>
        <p:spPr>
          <a:xfrm>
            <a:off x="457200" y="1280160"/>
            <a:ext cx="11274552" cy="4343400"/>
          </a:xfrm>
        </p:spPr>
        <p:txBody>
          <a:bodyPr/>
          <a:lstStyle/>
          <a:p>
            <a:r>
              <a:rPr lang="en-US" b="1"/>
              <a:t>Reflect:</a:t>
            </a:r>
            <a:r>
              <a:rPr lang="en-US"/>
              <a:t> What data do we currently use to try to understand </a:t>
            </a:r>
            <a:r>
              <a:rPr lang="en-US" i="1"/>
              <a:t>why</a:t>
            </a:r>
            <a:r>
              <a:rPr lang="en-US"/>
              <a:t> students are not responding to an intervention? </a:t>
            </a:r>
          </a:p>
          <a:p>
            <a:r>
              <a:rPr lang="en-US" b="1"/>
              <a:t>Review</a:t>
            </a:r>
            <a:r>
              <a:rPr lang="en-US"/>
              <a:t> the </a:t>
            </a:r>
            <a:r>
              <a:rPr lang="en-US" i="1"/>
              <a:t>Clarifying Questions to Create a Hypothesis to Guide Intervention Changes: Question Bank.</a:t>
            </a:r>
            <a:r>
              <a:rPr lang="en-US"/>
              <a:t> </a:t>
            </a:r>
          </a:p>
          <a:p>
            <a:pPr lvl="1"/>
            <a:r>
              <a:rPr lang="en-US"/>
              <a:t>Are there questions included that you have not considered previously? </a:t>
            </a:r>
          </a:p>
          <a:p>
            <a:pPr lvl="1"/>
            <a:r>
              <a:rPr lang="en-US"/>
              <a:t>Are there things that you would add? </a:t>
            </a:r>
          </a:p>
          <a:p>
            <a:r>
              <a:rPr lang="en-US" b="1"/>
              <a:t>Consider:</a:t>
            </a:r>
          </a:p>
          <a:p>
            <a:pPr lvl="1"/>
            <a:r>
              <a:rPr lang="en-US"/>
              <a:t>What additional information or support might we need?</a:t>
            </a:r>
          </a:p>
        </p:txBody>
      </p:sp>
      <p:sp>
        <p:nvSpPr>
          <p:cNvPr id="4" name="Text Placeholder 3">
            <a:extLst>
              <a:ext uri="{FF2B5EF4-FFF2-40B4-BE49-F238E27FC236}">
                <a16:creationId xmlns:a16="http://schemas.microsoft.com/office/drawing/2014/main" id="{60796362-0CDE-483A-AA73-D2115A86512A}"/>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B235D32-283F-483F-A177-047FE46C3E1E}"/>
              </a:ext>
            </a:extLst>
          </p:cNvPr>
          <p:cNvSpPr>
            <a:spLocks noGrp="1"/>
          </p:cNvSpPr>
          <p:nvPr>
            <p:ph type="sldNum" sz="quarter" idx="14"/>
          </p:nvPr>
        </p:nvSpPr>
        <p:spPr/>
        <p:txBody>
          <a:bodyPr/>
          <a:lstStyle/>
          <a:p>
            <a:fld id="{99A20822-4A49-4D36-86E3-300BA48D3F00}" type="slidenum">
              <a:rPr lang="en-US" smtClean="0"/>
              <a:pPr/>
              <a:t>37</a:t>
            </a:fld>
            <a:endParaRPr lang="en-US"/>
          </a:p>
        </p:txBody>
      </p:sp>
    </p:spTree>
    <p:extLst>
      <p:ext uri="{BB962C8B-B14F-4D97-AF65-F5344CB8AC3E}">
        <p14:creationId xmlns:p14="http://schemas.microsoft.com/office/powerpoint/2010/main" val="1070254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DBI Step 4: What change is needed?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a:p>
        </p:txBody>
      </p:sp>
      <p:sp>
        <p:nvSpPr>
          <p:cNvPr id="2" name="Content Placeholder 1"/>
          <p:cNvSpPr>
            <a:spLocks noGrp="1"/>
          </p:cNvSpPr>
          <p:nvPr>
            <p:ph idx="4294967295"/>
          </p:nvPr>
        </p:nvSpPr>
        <p:spPr>
          <a:xfrm>
            <a:off x="711201" y="4189045"/>
            <a:ext cx="5674562" cy="1557337"/>
          </a:xfrm>
        </p:spPr>
        <p:txBody>
          <a:bodyPr>
            <a:noAutofit/>
          </a:bodyPr>
          <a:lstStyle/>
          <a:p>
            <a:pPr marL="0" indent="0">
              <a:lnSpc>
                <a:spcPct val="100000"/>
              </a:lnSpc>
              <a:buNone/>
            </a:pPr>
            <a:r>
              <a:rPr lang="en-US" sz="2800"/>
              <a:t>STEP 4: Intensify and individualize the intervention to address the hypothesis.</a:t>
            </a:r>
          </a:p>
        </p:txBody>
      </p:sp>
      <p:cxnSp>
        <p:nvCxnSpPr>
          <p:cNvPr id="9" name="Straight Arrow Connector 8" descr="Arrow connecting step 4 to intervention adaptation in the DBI graphic"/>
          <p:cNvCxnSpPr>
            <a:cxnSpLocks/>
          </p:cNvCxnSpPr>
          <p:nvPr/>
        </p:nvCxnSpPr>
        <p:spPr>
          <a:xfrm flipV="1">
            <a:off x="7126837" y="4741107"/>
            <a:ext cx="771860" cy="64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generated with high confidence">
            <a:extLst>
              <a:ext uri="{FF2B5EF4-FFF2-40B4-BE49-F238E27FC236}">
                <a16:creationId xmlns:a16="http://schemas.microsoft.com/office/drawing/2014/main" id="{2F11A528-2E65-4CE4-8CEE-69A883B4E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767" y="1109880"/>
            <a:ext cx="4547997" cy="5474380"/>
          </a:xfrm>
          <a:prstGeom prst="rect">
            <a:avLst/>
          </a:prstGeom>
        </p:spPr>
      </p:pic>
    </p:spTree>
    <p:extLst>
      <p:ext uri="{BB962C8B-B14F-4D97-AF65-F5344CB8AC3E}">
        <p14:creationId xmlns:p14="http://schemas.microsoft.com/office/powerpoint/2010/main" val="1941940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0"/>
            <a:ext cx="11276076" cy="1198562"/>
          </a:xfrm>
        </p:spPr>
        <p:txBody>
          <a:bodyPr/>
          <a:lstStyle/>
          <a:p>
            <a:r>
              <a:rPr lang="en-US"/>
              <a:t>Adapting the Intervention</a:t>
            </a:r>
          </a:p>
        </p:txBody>
      </p:sp>
      <p:sp>
        <p:nvSpPr>
          <p:cNvPr id="3" name="Slide Number Placeholder 2"/>
          <p:cNvSpPr>
            <a:spLocks noGrp="1"/>
          </p:cNvSpPr>
          <p:nvPr>
            <p:ph type="sldNum" sz="quarter" idx="10"/>
          </p:nvPr>
        </p:nvSpPr>
        <p:spPr/>
        <p:txBody>
          <a:bodyPr/>
          <a:lstStyle/>
          <a:p>
            <a:fld id="{B094D1B2-26D5-48CC-9B16-6583E954EFA6}" type="slidenum">
              <a:rPr lang="en-US" smtClean="0"/>
              <a:t>39</a:t>
            </a:fld>
            <a:endParaRPr lang="en-US"/>
          </a:p>
        </p:txBody>
      </p:sp>
      <p:sp>
        <p:nvSpPr>
          <p:cNvPr id="5" name="Content Placeholder 4"/>
          <p:cNvSpPr>
            <a:spLocks noGrp="1"/>
          </p:cNvSpPr>
          <p:nvPr>
            <p:ph idx="4294967295"/>
          </p:nvPr>
        </p:nvSpPr>
        <p:spPr>
          <a:xfrm>
            <a:off x="569369" y="1198562"/>
            <a:ext cx="6283528" cy="4782513"/>
          </a:xfrm>
        </p:spPr>
        <p:txBody>
          <a:bodyPr>
            <a:normAutofit fontScale="92500" lnSpcReduction="10000"/>
          </a:bodyPr>
          <a:lstStyle/>
          <a:p>
            <a:pPr marL="0" indent="0">
              <a:spcBef>
                <a:spcPts val="1200"/>
              </a:spcBef>
              <a:buNone/>
            </a:pPr>
            <a:r>
              <a:rPr lang="en-US" b="1"/>
              <a:t>Tips for Successful Intensification</a:t>
            </a:r>
          </a:p>
          <a:p>
            <a:pPr marL="342900" indent="-342900">
              <a:spcBef>
                <a:spcPts val="1200"/>
              </a:spcBef>
            </a:pPr>
            <a:r>
              <a:rPr lang="en-US"/>
              <a:t>Select strategies that address the hypothesis. </a:t>
            </a:r>
          </a:p>
          <a:p>
            <a:pPr marL="342900" indent="-342900">
              <a:spcBef>
                <a:spcPts val="1200"/>
              </a:spcBef>
            </a:pPr>
            <a:r>
              <a:rPr lang="en-US"/>
              <a:t>Select a few important strategies.</a:t>
            </a:r>
          </a:p>
          <a:p>
            <a:pPr marL="342900" indent="-342900">
              <a:spcBef>
                <a:spcPts val="1200"/>
              </a:spcBef>
            </a:pPr>
            <a:r>
              <a:rPr lang="en-US"/>
              <a:t>Consider easier change(s) first:</a:t>
            </a:r>
          </a:p>
          <a:p>
            <a:pPr marL="662932" lvl="3" indent="-342900">
              <a:buFont typeface="Wingdings" panose="05000000000000000000" pitchFamily="2" charset="2"/>
              <a:buChar char="ü"/>
            </a:pPr>
            <a:r>
              <a:rPr lang="en-US" sz="2400" b="1"/>
              <a:t>Increase</a:t>
            </a:r>
            <a:r>
              <a:rPr lang="en-US" sz="2400"/>
              <a:t> dosage (i.e., intervention frequency, length of sessions, or duration).</a:t>
            </a:r>
          </a:p>
          <a:p>
            <a:pPr marL="662932" lvl="3" indent="-342900">
              <a:buFont typeface="Wingdings" panose="05000000000000000000" pitchFamily="2" charset="2"/>
              <a:buChar char="ü"/>
            </a:pPr>
            <a:r>
              <a:rPr lang="en-US" sz="2400" b="1"/>
              <a:t>Decrease</a:t>
            </a:r>
            <a:r>
              <a:rPr lang="en-US" sz="2400"/>
              <a:t> group size.</a:t>
            </a:r>
          </a:p>
          <a:p>
            <a:pPr marL="662932" lvl="3" indent="-342900">
              <a:buFont typeface="Wingdings" panose="05000000000000000000" pitchFamily="2" charset="2"/>
              <a:buChar char="ü"/>
            </a:pPr>
            <a:r>
              <a:rPr lang="en-US" sz="2400" b="1"/>
              <a:t>Decrease </a:t>
            </a:r>
            <a:r>
              <a:rPr lang="en-US" sz="2400"/>
              <a:t>heterogeneity of the </a:t>
            </a:r>
            <a:br>
              <a:rPr lang="en-US" sz="2400"/>
            </a:br>
            <a:r>
              <a:rPr lang="en-US" sz="2400"/>
              <a:t>intervention group.</a:t>
            </a:r>
          </a:p>
          <a:p>
            <a:pPr marL="662932" lvl="1" indent="-342900">
              <a:spcBef>
                <a:spcPts val="1200"/>
              </a:spcBef>
            </a:pPr>
            <a:endParaRPr lang="en-US"/>
          </a:p>
          <a:p>
            <a:pPr marL="0" indent="0">
              <a:spcBef>
                <a:spcPts val="1200"/>
              </a:spcBef>
              <a:buNone/>
            </a:pPr>
            <a:endParaRPr lang="en-US"/>
          </a:p>
          <a:p>
            <a:pPr marL="342900" indent="-342900">
              <a:spcBef>
                <a:spcPts val="1200"/>
              </a:spcBef>
            </a:pPr>
            <a:endParaRPr lang="en-US"/>
          </a:p>
        </p:txBody>
      </p:sp>
      <p:pic>
        <p:nvPicPr>
          <p:cNvPr id="6" name="Picture 5">
            <a:extLst>
              <a:ext uri="{FF2B5EF4-FFF2-40B4-BE49-F238E27FC236}">
                <a16:creationId xmlns:a16="http://schemas.microsoft.com/office/drawing/2014/main" id="{E9077A41-88C1-40F7-8F46-70F4958492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96927" y="1062441"/>
            <a:ext cx="4022697" cy="5203448"/>
          </a:xfrm>
          <a:prstGeom prst="rect">
            <a:avLst/>
          </a:prstGeom>
          <a:ln>
            <a:solidFill>
              <a:schemeClr val="tx1"/>
            </a:solidFill>
          </a:ln>
        </p:spPr>
      </p:pic>
      <p:pic>
        <p:nvPicPr>
          <p:cNvPr id="2" name="Picture 1" descr="Handout">
            <a:extLst>
              <a:ext uri="{FF2B5EF4-FFF2-40B4-BE49-F238E27FC236}">
                <a16:creationId xmlns:a16="http://schemas.microsoft.com/office/drawing/2014/main" id="{303AC084-BD8A-4655-85C9-506C853E61B0}"/>
              </a:ext>
            </a:extLst>
          </p:cNvPr>
          <p:cNvPicPr>
            <a:picLocks noChangeAspect="1"/>
          </p:cNvPicPr>
          <p:nvPr/>
        </p:nvPicPr>
        <p:blipFill>
          <a:blip r:embed="rId4"/>
          <a:stretch>
            <a:fillRect/>
          </a:stretch>
        </p:blipFill>
        <p:spPr>
          <a:xfrm>
            <a:off x="5387174" y="5556258"/>
            <a:ext cx="2292295" cy="951058"/>
          </a:xfrm>
          <a:prstGeom prst="rect">
            <a:avLst/>
          </a:prstGeom>
        </p:spPr>
      </p:pic>
      <p:pic>
        <p:nvPicPr>
          <p:cNvPr id="7" name="Picture 6">
            <a:extLst>
              <a:ext uri="{FF2B5EF4-FFF2-40B4-BE49-F238E27FC236}">
                <a16:creationId xmlns:a16="http://schemas.microsoft.com/office/drawing/2014/main" id="{D7033AE4-EBF4-4A43-A851-D5225874E9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49022" y="5795559"/>
            <a:ext cx="640135" cy="634039"/>
          </a:xfrm>
          <a:prstGeom prst="rect">
            <a:avLst/>
          </a:prstGeom>
        </p:spPr>
      </p:pic>
    </p:spTree>
    <p:extLst>
      <p:ext uri="{BB962C8B-B14F-4D97-AF65-F5344CB8AC3E}">
        <p14:creationId xmlns:p14="http://schemas.microsoft.com/office/powerpoint/2010/main" val="203845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8C29BD-F438-4D03-8B3C-7DEB0F216F58}"/>
              </a:ext>
            </a:extLst>
          </p:cNvPr>
          <p:cNvSpPr>
            <a:spLocks noGrp="1"/>
          </p:cNvSpPr>
          <p:nvPr>
            <p:ph type="title"/>
          </p:nvPr>
        </p:nvSpPr>
        <p:spPr/>
        <p:txBody>
          <a:bodyPr/>
          <a:lstStyle/>
          <a:p>
            <a:r>
              <a:rPr lang="en-US"/>
              <a:t>Introduction to Intensive Intervention </a:t>
            </a:r>
          </a:p>
        </p:txBody>
      </p:sp>
      <p:sp>
        <p:nvSpPr>
          <p:cNvPr id="7" name="Text Placeholder 6">
            <a:extLst>
              <a:ext uri="{FF2B5EF4-FFF2-40B4-BE49-F238E27FC236}">
                <a16:creationId xmlns:a16="http://schemas.microsoft.com/office/drawing/2014/main" id="{0DEA078A-BD59-4CC5-8C7A-646EACC0D58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19FF365-6EAB-4187-90E1-FF47A29A0847}"/>
              </a:ext>
            </a:extLst>
          </p:cNvPr>
          <p:cNvSpPr>
            <a:spLocks noGrp="1"/>
          </p:cNvSpPr>
          <p:nvPr>
            <p:ph type="sldNum" sz="quarter" idx="15"/>
          </p:nvPr>
        </p:nvSpPr>
        <p:spPr/>
        <p:txBody>
          <a:bodyPr/>
          <a:lstStyle/>
          <a:p>
            <a:fld id="{99A20822-4A49-4D36-86E3-300BA48D3F00}" type="slidenum">
              <a:rPr lang="en-US" smtClean="0"/>
              <a:pPr/>
              <a:t>4</a:t>
            </a:fld>
            <a:endParaRPr lang="en-US"/>
          </a:p>
        </p:txBody>
      </p:sp>
    </p:spTree>
    <p:extLst>
      <p:ext uri="{BB962C8B-B14F-4D97-AF65-F5344CB8AC3E}">
        <p14:creationId xmlns:p14="http://schemas.microsoft.com/office/powerpoint/2010/main" val="123024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76" y="131156"/>
            <a:ext cx="11276076" cy="1280160"/>
          </a:xfrm>
        </p:spPr>
        <p:txBody>
          <a:bodyPr>
            <a:normAutofit/>
          </a:bodyPr>
          <a:lstStyle/>
          <a:p>
            <a:r>
              <a:rPr lang="en-US"/>
              <a:t>Implementation Monitoring: Was the adapted intervention delivered with fidelity? </a:t>
            </a:r>
          </a:p>
        </p:txBody>
      </p:sp>
      <p:sp>
        <p:nvSpPr>
          <p:cNvPr id="7" name="Content Placeholder 6">
            <a:extLst>
              <a:ext uri="{FF2B5EF4-FFF2-40B4-BE49-F238E27FC236}">
                <a16:creationId xmlns:a16="http://schemas.microsoft.com/office/drawing/2014/main" id="{46C7CC88-C8BA-4590-A2D4-CA3305176C6D}"/>
              </a:ext>
            </a:extLst>
          </p:cNvPr>
          <p:cNvSpPr>
            <a:spLocks noGrp="1"/>
          </p:cNvSpPr>
          <p:nvPr>
            <p:ph sz="quarter" idx="15"/>
          </p:nvPr>
        </p:nvSpPr>
        <p:spPr>
          <a:xfrm>
            <a:off x="457200" y="1791572"/>
            <a:ext cx="3833246" cy="3943306"/>
          </a:xfrm>
        </p:spPr>
        <p:txBody>
          <a:bodyPr/>
          <a:lstStyle/>
          <a:p>
            <a:r>
              <a:rPr lang="en-US"/>
              <a:t>Fidelity is still important!</a:t>
            </a:r>
          </a:p>
          <a:p>
            <a:pPr lvl="1"/>
            <a:r>
              <a:rPr lang="en-US"/>
              <a:t>Focus on fidelity to the adapted student plan. </a:t>
            </a:r>
          </a:p>
        </p:txBody>
      </p:sp>
      <p:pic>
        <p:nvPicPr>
          <p:cNvPr id="10" name="Picture 9">
            <a:extLst>
              <a:ext uri="{FF2B5EF4-FFF2-40B4-BE49-F238E27FC236}">
                <a16:creationId xmlns:a16="http://schemas.microsoft.com/office/drawing/2014/main" id="{76707D4D-312A-40F7-B25F-030837C4EE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49852" y="2953471"/>
            <a:ext cx="2292295" cy="951058"/>
          </a:xfrm>
          <a:prstGeom prst="rect">
            <a:avLst/>
          </a:prstGeom>
        </p:spPr>
      </p:pic>
      <p:sp>
        <p:nvSpPr>
          <p:cNvPr id="6" name="Text Placeholder 5">
            <a:extLst>
              <a:ext uri="{FF2B5EF4-FFF2-40B4-BE49-F238E27FC236}">
                <a16:creationId xmlns:a16="http://schemas.microsoft.com/office/drawing/2014/main" id="{0C16A7D3-FE81-461E-8117-028C7501AA92}"/>
              </a:ext>
            </a:extLst>
          </p:cNvPr>
          <p:cNvSpPr>
            <a:spLocks noGrp="1"/>
          </p:cNvSpPr>
          <p:nvPr>
            <p:ph type="body" sz="quarter" idx="13"/>
          </p:nvPr>
        </p:nvSpPr>
        <p:spPr/>
        <p:txBody>
          <a:bodyPr/>
          <a:lstStyle/>
          <a:p>
            <a:endParaRPr lang="en-US"/>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4D1B2-26D5-48CC-9B16-6583E954EFA6}" type="slidenum">
              <a:rPr kumimoji="0" lang="en-US" sz="1000" b="0" i="0" u="none" strike="noStrike" kern="1200" cap="none" spc="0" normalizeH="0" baseline="0" noProof="0" smtClean="0">
                <a:ln>
                  <a:noFill/>
                </a:ln>
                <a:solidFill>
                  <a:srgbClr val="262626"/>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262626"/>
              </a:solidFill>
              <a:effectLst/>
              <a:uLnTx/>
              <a:uFillTx/>
              <a:latin typeface="Arial"/>
            </a:endParaRPr>
          </a:p>
        </p:txBody>
      </p:sp>
      <p:pic>
        <p:nvPicPr>
          <p:cNvPr id="4" name="Picture 3" descr="screenshot of the DBI Implementation Log handout available in the workbook ">
            <a:extLst>
              <a:ext uri="{FF2B5EF4-FFF2-40B4-BE49-F238E27FC236}">
                <a16:creationId xmlns:a16="http://schemas.microsoft.com/office/drawing/2014/main" id="{66B68C34-B1BD-4F41-86DB-BDF7495F6BFA}"/>
              </a:ext>
            </a:extLst>
          </p:cNvPr>
          <p:cNvPicPr>
            <a:picLocks noChangeAspect="1"/>
          </p:cNvPicPr>
          <p:nvPr/>
        </p:nvPicPr>
        <p:blipFill rotWithShape="1">
          <a:blip r:embed="rId4"/>
          <a:srcRect t="2109"/>
          <a:stretch/>
        </p:blipFill>
        <p:spPr>
          <a:xfrm>
            <a:off x="4505168" y="1656942"/>
            <a:ext cx="4013833" cy="4248868"/>
          </a:xfrm>
          <a:prstGeom prst="rect">
            <a:avLst/>
          </a:prstGeom>
          <a:ln>
            <a:solidFill>
              <a:schemeClr val="tx1"/>
            </a:solidFill>
          </a:ln>
        </p:spPr>
      </p:pic>
      <p:pic>
        <p:nvPicPr>
          <p:cNvPr id="9" name="Picture 8">
            <a:extLst>
              <a:ext uri="{FF2B5EF4-FFF2-40B4-BE49-F238E27FC236}">
                <a16:creationId xmlns:a16="http://schemas.microsoft.com/office/drawing/2014/main" id="{CB0E83F1-4B70-4546-997C-3FDDFEC9344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3864" y="1898114"/>
            <a:ext cx="4940554" cy="3778444"/>
          </a:xfrm>
          <a:prstGeom prst="rect">
            <a:avLst/>
          </a:prstGeom>
          <a:ln>
            <a:solidFill>
              <a:schemeClr val="tx1"/>
            </a:solidFill>
          </a:ln>
        </p:spPr>
      </p:pic>
      <p:pic>
        <p:nvPicPr>
          <p:cNvPr id="11" name="Picture 10" descr="Handout">
            <a:extLst>
              <a:ext uri="{FF2B5EF4-FFF2-40B4-BE49-F238E27FC236}">
                <a16:creationId xmlns:a16="http://schemas.microsoft.com/office/drawing/2014/main" id="{C07B12F6-0277-4C85-8813-D9CC1DC3BF94}"/>
              </a:ext>
            </a:extLst>
          </p:cNvPr>
          <p:cNvPicPr>
            <a:picLocks noChangeAspect="1"/>
          </p:cNvPicPr>
          <p:nvPr/>
        </p:nvPicPr>
        <p:blipFill>
          <a:blip r:embed="rId3"/>
          <a:stretch>
            <a:fillRect/>
          </a:stretch>
        </p:blipFill>
        <p:spPr>
          <a:xfrm>
            <a:off x="7587575" y="5579961"/>
            <a:ext cx="2292295" cy="951058"/>
          </a:xfrm>
          <a:prstGeom prst="rect">
            <a:avLst/>
          </a:prstGeom>
        </p:spPr>
      </p:pic>
      <p:pic>
        <p:nvPicPr>
          <p:cNvPr id="12" name="Picture 11">
            <a:extLst>
              <a:ext uri="{FF2B5EF4-FFF2-40B4-BE49-F238E27FC236}">
                <a16:creationId xmlns:a16="http://schemas.microsoft.com/office/drawing/2014/main" id="{1C470FDE-A8DF-48D8-B144-8FD63F436AB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234073" y="5857527"/>
            <a:ext cx="640135" cy="634039"/>
          </a:xfrm>
          <a:prstGeom prst="rect">
            <a:avLst/>
          </a:prstGeom>
        </p:spPr>
      </p:pic>
    </p:spTree>
    <p:extLst>
      <p:ext uri="{BB962C8B-B14F-4D97-AF65-F5344CB8AC3E}">
        <p14:creationId xmlns:p14="http://schemas.microsoft.com/office/powerpoint/2010/main" val="3058156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8311-92CA-441E-AFE4-B790654E05E8}"/>
              </a:ext>
            </a:extLst>
          </p:cNvPr>
          <p:cNvSpPr>
            <a:spLocks noGrp="1"/>
          </p:cNvSpPr>
          <p:nvPr>
            <p:ph type="title"/>
          </p:nvPr>
        </p:nvSpPr>
        <p:spPr/>
        <p:txBody>
          <a:bodyPr/>
          <a:lstStyle/>
          <a:p>
            <a:r>
              <a:rPr lang="en-US"/>
              <a:t>Team Time: Intensification</a:t>
            </a:r>
          </a:p>
        </p:txBody>
      </p:sp>
      <p:sp>
        <p:nvSpPr>
          <p:cNvPr id="3" name="Content Placeholder 2">
            <a:extLst>
              <a:ext uri="{FF2B5EF4-FFF2-40B4-BE49-F238E27FC236}">
                <a16:creationId xmlns:a16="http://schemas.microsoft.com/office/drawing/2014/main" id="{C9B458DE-C62B-4B14-BE19-5E00C893CEE0}"/>
              </a:ext>
            </a:extLst>
          </p:cNvPr>
          <p:cNvSpPr>
            <a:spLocks noGrp="1"/>
          </p:cNvSpPr>
          <p:nvPr>
            <p:ph sz="quarter" idx="15"/>
          </p:nvPr>
        </p:nvSpPr>
        <p:spPr>
          <a:xfrm>
            <a:off x="457200" y="1280160"/>
            <a:ext cx="11274552" cy="4343400"/>
          </a:xfrm>
        </p:spPr>
        <p:txBody>
          <a:bodyPr/>
          <a:lstStyle/>
          <a:p>
            <a:r>
              <a:rPr lang="en-US" b="1" dirty="0"/>
              <a:t>Review</a:t>
            </a:r>
            <a:r>
              <a:rPr lang="en-US" dirty="0"/>
              <a:t> the </a:t>
            </a:r>
            <a:r>
              <a:rPr lang="en-US" i="1" dirty="0"/>
              <a:t>Intensification Strategy Checklist </a:t>
            </a:r>
            <a:r>
              <a:rPr lang="en-US" dirty="0"/>
              <a:t>and</a:t>
            </a:r>
            <a:r>
              <a:rPr lang="en-US" i="1" dirty="0"/>
              <a:t> Intervention Plan </a:t>
            </a:r>
            <a:r>
              <a:rPr lang="en-US" dirty="0"/>
              <a:t>handouts and consider how these tools can be used to support intensification decisions in your teams.</a:t>
            </a:r>
          </a:p>
          <a:p>
            <a:r>
              <a:rPr lang="en-US" b="1" dirty="0"/>
              <a:t>Consider:</a:t>
            </a:r>
          </a:p>
          <a:p>
            <a:pPr lvl="1"/>
            <a:r>
              <a:rPr lang="en-US" dirty="0"/>
              <a:t>What additional information or support might we need?</a:t>
            </a:r>
          </a:p>
        </p:txBody>
      </p:sp>
      <p:sp>
        <p:nvSpPr>
          <p:cNvPr id="4" name="Text Placeholder 3">
            <a:extLst>
              <a:ext uri="{FF2B5EF4-FFF2-40B4-BE49-F238E27FC236}">
                <a16:creationId xmlns:a16="http://schemas.microsoft.com/office/drawing/2014/main" id="{60796362-0CDE-483A-AA73-D2115A86512A}"/>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B235D32-283F-483F-A177-047FE46C3E1E}"/>
              </a:ext>
            </a:extLst>
          </p:cNvPr>
          <p:cNvSpPr>
            <a:spLocks noGrp="1"/>
          </p:cNvSpPr>
          <p:nvPr>
            <p:ph type="sldNum" sz="quarter" idx="14"/>
          </p:nvPr>
        </p:nvSpPr>
        <p:spPr/>
        <p:txBody>
          <a:bodyPr/>
          <a:lstStyle/>
          <a:p>
            <a:fld id="{99A20822-4A49-4D36-86E3-300BA48D3F00}" type="slidenum">
              <a:rPr lang="en-US" smtClean="0"/>
              <a:pPr/>
              <a:t>41</a:t>
            </a:fld>
            <a:endParaRPr lang="en-US"/>
          </a:p>
        </p:txBody>
      </p:sp>
    </p:spTree>
    <p:extLst>
      <p:ext uri="{BB962C8B-B14F-4D97-AF65-F5344CB8AC3E}">
        <p14:creationId xmlns:p14="http://schemas.microsoft.com/office/powerpoint/2010/main" val="3830920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DBI Step 5: Did the change work?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a:p>
        </p:txBody>
      </p:sp>
      <p:sp>
        <p:nvSpPr>
          <p:cNvPr id="2" name="Content Placeholder 1"/>
          <p:cNvSpPr>
            <a:spLocks noGrp="1"/>
          </p:cNvSpPr>
          <p:nvPr>
            <p:ph idx="4294967295"/>
          </p:nvPr>
        </p:nvSpPr>
        <p:spPr>
          <a:xfrm>
            <a:off x="670361" y="4236728"/>
            <a:ext cx="5075238" cy="1789106"/>
          </a:xfrm>
        </p:spPr>
        <p:txBody>
          <a:bodyPr>
            <a:normAutofit/>
          </a:bodyPr>
          <a:lstStyle/>
          <a:p>
            <a:pPr marL="0" indent="0">
              <a:buNone/>
            </a:pPr>
            <a:r>
              <a:rPr lang="en-US" sz="2800"/>
              <a:t>STEP 5: Monitor the student’s response to the adaptation (at least 4–6 data points).</a:t>
            </a:r>
          </a:p>
        </p:txBody>
      </p:sp>
      <p:cxnSp>
        <p:nvCxnSpPr>
          <p:cNvPr id="8" name="Straight Arrow Connector 7" descr="Arrow connecting step 5 to progress monitoring in the DBI graphic"/>
          <p:cNvCxnSpPr>
            <a:cxnSpLocks/>
          </p:cNvCxnSpPr>
          <p:nvPr/>
        </p:nvCxnSpPr>
        <p:spPr>
          <a:xfrm>
            <a:off x="6356483" y="5504444"/>
            <a:ext cx="1051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generated with high confidence">
            <a:extLst>
              <a:ext uri="{FF2B5EF4-FFF2-40B4-BE49-F238E27FC236}">
                <a16:creationId xmlns:a16="http://schemas.microsoft.com/office/drawing/2014/main" id="{8B9E698E-CF63-4A65-8971-39349D007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512" y="1032936"/>
            <a:ext cx="4420132" cy="5320470"/>
          </a:xfrm>
          <a:prstGeom prst="rect">
            <a:avLst/>
          </a:prstGeom>
        </p:spPr>
      </p:pic>
    </p:spTree>
    <p:extLst>
      <p:ext uri="{BB962C8B-B14F-4D97-AF65-F5344CB8AC3E}">
        <p14:creationId xmlns:p14="http://schemas.microsoft.com/office/powerpoint/2010/main" val="1205638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a:t>Academics: Is the student responding to the adapted intervention?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43</a:t>
            </a:fld>
            <a:endParaRPr lang="en-US">
              <a:solidFill>
                <a:srgbClr val="FFFFFF">
                  <a:lumMod val="75000"/>
                </a:srgbClr>
              </a:solidFill>
            </a:endParaRPr>
          </a:p>
        </p:txBody>
      </p:sp>
      <p:graphicFrame>
        <p:nvGraphicFramePr>
          <p:cNvPr id="8" name="Content Placeholder 7" descr="Example progress monitoring graph that shows a student's data points below their goal line after the first intervention. After an adaptation to the intervention, the student's data points increase a little, but are still below the goal line."/>
          <p:cNvGraphicFramePr>
            <a:graphicFrameLocks noGrp="1"/>
          </p:cNvGraphicFramePr>
          <p:nvPr>
            <p:ph idx="4294967295"/>
            <p:extLst>
              <p:ext uri="{D42A27DB-BD31-4B8C-83A1-F6EECF244321}">
                <p14:modId xmlns:p14="http://schemas.microsoft.com/office/powerpoint/2010/main" val="1522950546"/>
              </p:ext>
            </p:extLst>
          </p:nvPr>
        </p:nvGraphicFramePr>
        <p:xfrm>
          <a:off x="1956478" y="1563044"/>
          <a:ext cx="8578850" cy="3731911"/>
        </p:xfrm>
        <a:graphic>
          <a:graphicData uri="http://schemas.openxmlformats.org/drawingml/2006/chart">
            <c:chart xmlns:c="http://schemas.openxmlformats.org/drawingml/2006/chart" xmlns:r="http://schemas.openxmlformats.org/officeDocument/2006/relationships" r:id="rId3"/>
          </a:graphicData>
        </a:graphic>
      </p:graphicFrame>
      <p:sp>
        <p:nvSpPr>
          <p:cNvPr id="9" name="5-Point Star 8">
            <a:extLst>
              <a:ext uri="{C183D7F6-B498-43B3-948B-1728B52AA6E4}">
                <adec:decorative xmlns:adec="http://schemas.microsoft.com/office/drawing/2017/decorative" val="1"/>
              </a:ext>
            </a:extLst>
          </p:cNvPr>
          <p:cNvSpPr/>
          <p:nvPr/>
        </p:nvSpPr>
        <p:spPr>
          <a:xfrm>
            <a:off x="9482729" y="1876409"/>
            <a:ext cx="296811" cy="28083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Connector 10">
            <a:extLst>
              <a:ext uri="{C183D7F6-B498-43B3-948B-1728B52AA6E4}">
                <adec:decorative xmlns:adec="http://schemas.microsoft.com/office/drawing/2017/decorative" val="1"/>
              </a:ext>
            </a:extLst>
          </p:cNvPr>
          <p:cNvCxnSpPr>
            <a:cxnSpLocks/>
            <a:endCxn id="9" idx="2"/>
          </p:cNvCxnSpPr>
          <p:nvPr/>
        </p:nvCxnSpPr>
        <p:spPr>
          <a:xfrm flipV="1">
            <a:off x="2860672" y="2157242"/>
            <a:ext cx="6678743" cy="21043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5-Point Star 9">
            <a:extLst>
              <a:ext uri="{C183D7F6-B498-43B3-948B-1728B52AA6E4}">
                <adec:decorative xmlns:adec="http://schemas.microsoft.com/office/drawing/2017/decorative" val="1"/>
              </a:ext>
            </a:extLst>
          </p:cNvPr>
          <p:cNvSpPr/>
          <p:nvPr/>
        </p:nvSpPr>
        <p:spPr>
          <a:xfrm>
            <a:off x="2712267" y="4154458"/>
            <a:ext cx="296811" cy="280834"/>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6" name="Straight Connector 5">
            <a:extLst>
              <a:ext uri="{C183D7F6-B498-43B3-948B-1728B52AA6E4}">
                <adec:decorative xmlns:adec="http://schemas.microsoft.com/office/drawing/2017/decorative" val="1"/>
              </a:ext>
            </a:extLst>
          </p:cNvPr>
          <p:cNvCxnSpPr>
            <a:cxnSpLocks/>
          </p:cNvCxnSpPr>
          <p:nvPr/>
        </p:nvCxnSpPr>
        <p:spPr>
          <a:xfrm>
            <a:off x="3009077" y="2700140"/>
            <a:ext cx="0" cy="237073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C183D7F6-B498-43B3-948B-1728B52AA6E4}">
                <adec:decorative xmlns:adec="http://schemas.microsoft.com/office/drawing/2017/decorative" val="1"/>
              </a:ext>
            </a:extLst>
          </p:cNvPr>
          <p:cNvSpPr/>
          <p:nvPr/>
        </p:nvSpPr>
        <p:spPr>
          <a:xfrm>
            <a:off x="3043384" y="4216646"/>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C183D7F6-B498-43B3-948B-1728B52AA6E4}">
                <adec:decorative xmlns:adec="http://schemas.microsoft.com/office/drawing/2017/decorative" val="1"/>
              </a:ext>
            </a:extLst>
          </p:cNvPr>
          <p:cNvSpPr/>
          <p:nvPr/>
        </p:nvSpPr>
        <p:spPr>
          <a:xfrm>
            <a:off x="3177209" y="430685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C183D7F6-B498-43B3-948B-1728B52AA6E4}">
                <adec:decorative xmlns:adec="http://schemas.microsoft.com/office/drawing/2017/decorative" val="1"/>
              </a:ext>
            </a:extLst>
          </p:cNvPr>
          <p:cNvSpPr/>
          <p:nvPr/>
        </p:nvSpPr>
        <p:spPr>
          <a:xfrm>
            <a:off x="3436780" y="424589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C183D7F6-B498-43B3-948B-1728B52AA6E4}">
                <adec:decorative xmlns:adec="http://schemas.microsoft.com/office/drawing/2017/decorative" val="1"/>
              </a:ext>
            </a:extLst>
          </p:cNvPr>
          <p:cNvSpPr/>
          <p:nvPr/>
        </p:nvSpPr>
        <p:spPr>
          <a:xfrm>
            <a:off x="3660894" y="4251705"/>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C183D7F6-B498-43B3-948B-1728B52AA6E4}">
                <adec:decorative xmlns:adec="http://schemas.microsoft.com/office/drawing/2017/decorative" val="1"/>
              </a:ext>
            </a:extLst>
          </p:cNvPr>
          <p:cNvSpPr/>
          <p:nvPr/>
        </p:nvSpPr>
        <p:spPr>
          <a:xfrm>
            <a:off x="3923632" y="4260860"/>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C183D7F6-B498-43B3-948B-1728B52AA6E4}">
                <adec:decorative xmlns:adec="http://schemas.microsoft.com/office/drawing/2017/decorative" val="1"/>
              </a:ext>
            </a:extLst>
          </p:cNvPr>
          <p:cNvCxnSpPr/>
          <p:nvPr/>
        </p:nvCxnSpPr>
        <p:spPr>
          <a:xfrm>
            <a:off x="3009077" y="4267702"/>
            <a:ext cx="1101582" cy="537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Oval 18">
            <a:extLst>
              <a:ext uri="{C183D7F6-B498-43B3-948B-1728B52AA6E4}">
                <adec:decorative xmlns:adec="http://schemas.microsoft.com/office/drawing/2017/decorative" val="1"/>
              </a:ext>
            </a:extLst>
          </p:cNvPr>
          <p:cNvSpPr/>
          <p:nvPr/>
        </p:nvSpPr>
        <p:spPr>
          <a:xfrm>
            <a:off x="4334956" y="4185274"/>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C183D7F6-B498-43B3-948B-1728B52AA6E4}">
                <adec:decorative xmlns:adec="http://schemas.microsoft.com/office/drawing/2017/decorative" val="1"/>
              </a:ext>
            </a:extLst>
          </p:cNvPr>
          <p:cNvSpPr/>
          <p:nvPr/>
        </p:nvSpPr>
        <p:spPr>
          <a:xfrm>
            <a:off x="5055185" y="4089186"/>
            <a:ext cx="9144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C183D7F6-B498-43B3-948B-1728B52AA6E4}">
                <adec:decorative xmlns:adec="http://schemas.microsoft.com/office/drawing/2017/decorative" val="1"/>
              </a:ext>
            </a:extLst>
          </p:cNvPr>
          <p:cNvSpPr/>
          <p:nvPr/>
        </p:nvSpPr>
        <p:spPr>
          <a:xfrm>
            <a:off x="5283600" y="4068971"/>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C183D7F6-B498-43B3-948B-1728B52AA6E4}">
                <adec:decorative xmlns:adec="http://schemas.microsoft.com/office/drawing/2017/decorative" val="1"/>
              </a:ext>
            </a:extLst>
          </p:cNvPr>
          <p:cNvSpPr/>
          <p:nvPr/>
        </p:nvSpPr>
        <p:spPr>
          <a:xfrm>
            <a:off x="4807229" y="4170312"/>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C183D7F6-B498-43B3-948B-1728B52AA6E4}">
                <adec:decorative xmlns:adec="http://schemas.microsoft.com/office/drawing/2017/decorative" val="1"/>
              </a:ext>
            </a:extLst>
          </p:cNvPr>
          <p:cNvSpPr/>
          <p:nvPr/>
        </p:nvSpPr>
        <p:spPr>
          <a:xfrm>
            <a:off x="4578615" y="4245898"/>
            <a:ext cx="91440" cy="75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C183D7F6-B498-43B3-948B-1728B52AA6E4}">
                <adec:decorative xmlns:adec="http://schemas.microsoft.com/office/drawing/2017/decorative" val="1"/>
              </a:ext>
            </a:extLst>
          </p:cNvPr>
          <p:cNvCxnSpPr>
            <a:cxnSpLocks/>
          </p:cNvCxnSpPr>
          <p:nvPr/>
        </p:nvCxnSpPr>
        <p:spPr>
          <a:xfrm>
            <a:off x="4110659" y="2700140"/>
            <a:ext cx="0" cy="2370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C183D7F6-B498-43B3-948B-1728B52AA6E4}">
                <adec:decorative xmlns:adec="http://schemas.microsoft.com/office/drawing/2017/decorative" val="1"/>
              </a:ext>
            </a:extLst>
          </p:cNvPr>
          <p:cNvCxnSpPr/>
          <p:nvPr/>
        </p:nvCxnSpPr>
        <p:spPr>
          <a:xfrm flipV="1">
            <a:off x="4278791" y="4010334"/>
            <a:ext cx="1975595" cy="25736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41682" y="2468418"/>
            <a:ext cx="1512440" cy="707886"/>
          </a:xfrm>
          <a:prstGeom prst="rect">
            <a:avLst/>
          </a:prstGeom>
          <a:solidFill>
            <a:schemeClr val="bg1"/>
          </a:solidFill>
          <a:ln w="57150">
            <a:solidFill>
              <a:schemeClr val="tx1"/>
            </a:solidFill>
          </a:ln>
        </p:spPr>
        <p:txBody>
          <a:bodyPr wrap="square" rtlCol="0">
            <a:spAutoFit/>
          </a:bodyPr>
          <a:lstStyle/>
          <a:p>
            <a:r>
              <a:rPr lang="en-US" sz="2000"/>
              <a:t>Adaption 1 Phase Line</a:t>
            </a:r>
          </a:p>
        </p:txBody>
      </p:sp>
      <p:cxnSp>
        <p:nvCxnSpPr>
          <p:cNvPr id="28" name="Straight Arrow Connector 27">
            <a:extLst>
              <a:ext uri="{C183D7F6-B498-43B3-948B-1728B52AA6E4}">
                <adec:decorative xmlns:adec="http://schemas.microsoft.com/office/drawing/2017/decorative" val="1"/>
              </a:ext>
            </a:extLst>
          </p:cNvPr>
          <p:cNvCxnSpPr/>
          <p:nvPr/>
        </p:nvCxnSpPr>
        <p:spPr>
          <a:xfrm flipH="1">
            <a:off x="4239118" y="2905766"/>
            <a:ext cx="695559" cy="2209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21751" y="2157243"/>
            <a:ext cx="1593321" cy="369332"/>
          </a:xfrm>
          <a:prstGeom prst="rect">
            <a:avLst/>
          </a:prstGeom>
          <a:noFill/>
        </p:spPr>
        <p:txBody>
          <a:bodyPr wrap="square" rtlCol="0">
            <a:spAutoFit/>
          </a:bodyPr>
          <a:lstStyle/>
          <a:p>
            <a:r>
              <a:rPr lang="en-US" b="1"/>
              <a:t>Intervention</a:t>
            </a:r>
          </a:p>
        </p:txBody>
      </p:sp>
      <p:pic>
        <p:nvPicPr>
          <p:cNvPr id="29" name="Picture 28" descr="Question asking: Do data indicate that the intervention is working? If no, move to step 3. If yes, move back to step 1 and continue to provide the validated intervention and monitor progress. ">
            <a:extLst>
              <a:ext uri="{FF2B5EF4-FFF2-40B4-BE49-F238E27FC236}">
                <a16:creationId xmlns:a16="http://schemas.microsoft.com/office/drawing/2014/main" id="{CA8616FD-D0AC-4C63-B585-441EAADA6E46}"/>
              </a:ext>
            </a:extLst>
          </p:cNvPr>
          <p:cNvPicPr>
            <a:picLocks noChangeAspect="1"/>
          </p:cNvPicPr>
          <p:nvPr/>
        </p:nvPicPr>
        <p:blipFill>
          <a:blip r:embed="rId4"/>
          <a:stretch>
            <a:fillRect/>
          </a:stretch>
        </p:blipFill>
        <p:spPr>
          <a:xfrm>
            <a:off x="392247" y="5449004"/>
            <a:ext cx="9147168" cy="1125102"/>
          </a:xfrm>
          <a:prstGeom prst="rect">
            <a:avLst/>
          </a:prstGeom>
        </p:spPr>
      </p:pic>
    </p:spTree>
    <p:extLst>
      <p:ext uri="{BB962C8B-B14F-4D97-AF65-F5344CB8AC3E}">
        <p14:creationId xmlns:p14="http://schemas.microsoft.com/office/powerpoint/2010/main" val="2638319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C59F-CACF-4F1D-A75A-78AA16B74DAC}"/>
              </a:ext>
            </a:extLst>
          </p:cNvPr>
          <p:cNvSpPr>
            <a:spLocks noGrp="1"/>
          </p:cNvSpPr>
          <p:nvPr>
            <p:ph type="title"/>
          </p:nvPr>
        </p:nvSpPr>
        <p:spPr/>
        <p:txBody>
          <a:bodyPr>
            <a:normAutofit fontScale="90000"/>
          </a:bodyPr>
          <a:lstStyle/>
          <a:p>
            <a:r>
              <a:rPr lang="en-US" sz="4400"/>
              <a:t>Behavior: Is the student responding to the adapted intervention?</a:t>
            </a:r>
            <a:endParaRPr lang="en-US"/>
          </a:p>
        </p:txBody>
      </p:sp>
      <p:sp>
        <p:nvSpPr>
          <p:cNvPr id="3" name="Slide Number Placeholder 2">
            <a:extLst>
              <a:ext uri="{FF2B5EF4-FFF2-40B4-BE49-F238E27FC236}">
                <a16:creationId xmlns:a16="http://schemas.microsoft.com/office/drawing/2014/main" id="{AE3B279B-893A-4155-8327-1351E139A081}"/>
              </a:ext>
            </a:extLst>
          </p:cNvPr>
          <p:cNvSpPr>
            <a:spLocks noGrp="1"/>
          </p:cNvSpPr>
          <p:nvPr>
            <p:ph type="sldNum" sz="quarter" idx="10"/>
          </p:nvPr>
        </p:nvSpPr>
        <p:spPr/>
        <p:txBody>
          <a:bodyPr/>
          <a:lstStyle/>
          <a:p>
            <a:fld id="{B094D1B2-26D5-48CC-9B16-6583E954EFA6}" type="slidenum">
              <a:rPr lang="en-US" smtClean="0"/>
              <a:t>44</a:t>
            </a:fld>
            <a:endParaRPr lang="en-US"/>
          </a:p>
        </p:txBody>
      </p:sp>
      <p:graphicFrame>
        <p:nvGraphicFramePr>
          <p:cNvPr id="11" name="Content Placeholder 5" descr="Graph of DBR outcome data after intervention adaptation 1 and 2. ">
            <a:extLst>
              <a:ext uri="{FF2B5EF4-FFF2-40B4-BE49-F238E27FC236}">
                <a16:creationId xmlns:a16="http://schemas.microsoft.com/office/drawing/2014/main" id="{781C1CD1-E436-43B3-8EE9-F50A7928AB62}"/>
              </a:ext>
            </a:extLst>
          </p:cNvPr>
          <p:cNvGraphicFramePr>
            <a:graphicFrameLocks/>
          </p:cNvGraphicFramePr>
          <p:nvPr>
            <p:extLst>
              <p:ext uri="{D42A27DB-BD31-4B8C-83A1-F6EECF244321}">
                <p14:modId xmlns:p14="http://schemas.microsoft.com/office/powerpoint/2010/main" val="3762445339"/>
              </p:ext>
            </p:extLst>
          </p:nvPr>
        </p:nvGraphicFramePr>
        <p:xfrm>
          <a:off x="1592115" y="1363357"/>
          <a:ext cx="9006250" cy="42191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Question asking: Do data indicate that the intervention is working? If no, move to step 3. If yes, move back to step 1 and continue to provide the validated intervention and monitor progress. ">
            <a:extLst>
              <a:ext uri="{FF2B5EF4-FFF2-40B4-BE49-F238E27FC236}">
                <a16:creationId xmlns:a16="http://schemas.microsoft.com/office/drawing/2014/main" id="{78D90AC5-498D-47AB-A01C-68A12581F95E}"/>
              </a:ext>
            </a:extLst>
          </p:cNvPr>
          <p:cNvPicPr>
            <a:picLocks noChangeAspect="1"/>
          </p:cNvPicPr>
          <p:nvPr/>
        </p:nvPicPr>
        <p:blipFill>
          <a:blip r:embed="rId4"/>
          <a:stretch>
            <a:fillRect/>
          </a:stretch>
        </p:blipFill>
        <p:spPr>
          <a:xfrm>
            <a:off x="309033" y="5665730"/>
            <a:ext cx="8205047" cy="1009221"/>
          </a:xfrm>
          <a:prstGeom prst="rect">
            <a:avLst/>
          </a:prstGeom>
        </p:spPr>
      </p:pic>
    </p:spTree>
    <p:extLst>
      <p:ext uri="{BB962C8B-B14F-4D97-AF65-F5344CB8AC3E}">
        <p14:creationId xmlns:p14="http://schemas.microsoft.com/office/powerpoint/2010/main" val="3306237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4"/>
          </p:nvPr>
        </p:nvSpPr>
        <p:spPr/>
        <p:txBody>
          <a:bodyPr/>
          <a:lstStyle/>
          <a:p>
            <a:pPr algn="r"/>
            <a:fld id="{F3477EC8-074D-41C4-94AE-E9EA7CEEA348}" type="slidenum">
              <a:rPr lang="en-US" smtClean="0"/>
              <a:pPr algn="r"/>
              <a:t>45</a:t>
            </a:fld>
            <a:endParaRPr lang="en-US"/>
          </a:p>
        </p:txBody>
      </p:sp>
      <p:sp>
        <p:nvSpPr>
          <p:cNvPr id="2" name="Title 1"/>
          <p:cNvSpPr>
            <a:spLocks noGrp="1"/>
          </p:cNvSpPr>
          <p:nvPr>
            <p:ph type="title"/>
          </p:nvPr>
        </p:nvSpPr>
        <p:spPr>
          <a:xfrm>
            <a:off x="252920" y="1739925"/>
            <a:ext cx="6285438" cy="1280160"/>
          </a:xfrm>
          <a:solidFill>
            <a:schemeClr val="bg1"/>
          </a:solidFill>
        </p:spPr>
        <p:txBody>
          <a:bodyPr>
            <a:noAutofit/>
          </a:bodyPr>
          <a:lstStyle/>
          <a:p>
            <a:pPr marL="233363"/>
            <a:r>
              <a:rPr lang="en-US"/>
              <a:t>DBI is an ongoing process based on student responsiveness to the intervention</a:t>
            </a:r>
            <a:r>
              <a:rPr lang="en-US" b="0"/>
              <a:t>. </a:t>
            </a:r>
          </a:p>
        </p:txBody>
      </p:sp>
      <p:sp>
        <p:nvSpPr>
          <p:cNvPr id="9" name="Right Arrow 8" descr="An arrow points to Intervention adaptation - based on observed needs.  Kelsey's teacher will make qualitative changes to the intervention based on the results of informal diagnostic assessment."/>
          <p:cNvSpPr/>
          <p:nvPr/>
        </p:nvSpPr>
        <p:spPr>
          <a:xfrm>
            <a:off x="5495734" y="4943447"/>
            <a:ext cx="1246909" cy="728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Content Placeholder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47D8EB87-78F1-4A21-B13C-DF820A6BE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643" y="835314"/>
            <a:ext cx="4225372" cy="5108286"/>
          </a:xfrm>
          <a:prstGeom prst="rect">
            <a:avLst/>
          </a:prstGeom>
        </p:spPr>
      </p:pic>
      <p:sp>
        <p:nvSpPr>
          <p:cNvPr id="3" name="Text Placeholder 2">
            <a:extLst>
              <a:ext uri="{FF2B5EF4-FFF2-40B4-BE49-F238E27FC236}">
                <a16:creationId xmlns:a16="http://schemas.microsoft.com/office/drawing/2014/main" id="{D3C9F518-ABFB-4DD3-9D56-A1859D0C6D9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5714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2205 -0.00764 L -0.02483 -0.0831 C -0.03524 -0.09907 -0.04236 -0.1243 -0.04479 -0.15115 C -0.04757 -0.18148 -0.04514 -0.20694 -0.03767 -0.22592 L -0.00608 -0.31389 " pathEditMode="relative" rAng="4980000" ptsTypes="AAAAA">
                                      <p:cBhvr>
                                        <p:cTn id="6" dur="2000" fill="hold"/>
                                        <p:tgtEl>
                                          <p:spTgt spid="9"/>
                                        </p:tgtEl>
                                        <p:attrNameLst>
                                          <p:attrName>ppt_x</p:attrName>
                                          <p:attrName>ppt_y</p:attrName>
                                        </p:attrNameLst>
                                      </p:cBhvr>
                                      <p:rCtr x="-4045" y="-1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F3D0-2BCD-4BEC-B846-B4AA1A482213}"/>
              </a:ext>
            </a:extLst>
          </p:cNvPr>
          <p:cNvSpPr>
            <a:spLocks noGrp="1"/>
          </p:cNvSpPr>
          <p:nvPr>
            <p:ph type="title"/>
          </p:nvPr>
        </p:nvSpPr>
        <p:spPr>
          <a:xfrm>
            <a:off x="457203" y="0"/>
            <a:ext cx="8229598" cy="1280160"/>
          </a:xfrm>
        </p:spPr>
        <p:txBody>
          <a:bodyPr>
            <a:normAutofit/>
          </a:bodyPr>
          <a:lstStyle/>
          <a:p>
            <a:r>
              <a:rPr lang="en-US"/>
              <a:t>Activator Activity: Revisited</a:t>
            </a:r>
          </a:p>
        </p:txBody>
      </p:sp>
      <p:sp>
        <p:nvSpPr>
          <p:cNvPr id="5" name="Text Placeholder 4">
            <a:extLst>
              <a:ext uri="{FF2B5EF4-FFF2-40B4-BE49-F238E27FC236}">
                <a16:creationId xmlns:a16="http://schemas.microsoft.com/office/drawing/2014/main" id="{BED44540-D42A-445F-AD15-EE5FCA880657}"/>
              </a:ext>
            </a:extLst>
          </p:cNvPr>
          <p:cNvSpPr>
            <a:spLocks noGrp="1"/>
          </p:cNvSpPr>
          <p:nvPr>
            <p:ph type="body" sz="quarter" idx="13"/>
          </p:nvPr>
        </p:nvSpPr>
        <p:spPr>
          <a:xfrm>
            <a:off x="1349828" y="6001816"/>
            <a:ext cx="11274552" cy="192024"/>
          </a:xfrm>
        </p:spPr>
        <p:txBody>
          <a:bodyPr/>
          <a:lstStyle/>
          <a:p>
            <a:endParaRPr lang="en-US"/>
          </a:p>
        </p:txBody>
      </p:sp>
      <p:sp>
        <p:nvSpPr>
          <p:cNvPr id="4" name="Slide Number Placeholder 3">
            <a:extLst>
              <a:ext uri="{FF2B5EF4-FFF2-40B4-BE49-F238E27FC236}">
                <a16:creationId xmlns:a16="http://schemas.microsoft.com/office/drawing/2014/main" id="{F5D14DC2-6892-4401-BF54-AEC818C6EFFF}"/>
              </a:ext>
            </a:extLst>
          </p:cNvPr>
          <p:cNvSpPr>
            <a:spLocks noGrp="1"/>
          </p:cNvSpPr>
          <p:nvPr>
            <p:ph type="sldNum" sz="quarter" idx="14"/>
          </p:nvPr>
        </p:nvSpPr>
        <p:spPr/>
        <p:txBody>
          <a:bodyPr/>
          <a:lstStyle/>
          <a:p>
            <a:fld id="{99A20822-4A49-4D36-86E3-300BA48D3F00}" type="slidenum">
              <a:rPr lang="en-US" smtClean="0"/>
              <a:t>46</a:t>
            </a:fld>
            <a:endParaRPr lang="en-US"/>
          </a:p>
        </p:txBody>
      </p:sp>
      <p:pic>
        <p:nvPicPr>
          <p:cNvPr id="6" name="Picture 5" descr="Chart asking: What more do I want to know?">
            <a:extLst>
              <a:ext uri="{FF2B5EF4-FFF2-40B4-BE49-F238E27FC236}">
                <a16:creationId xmlns:a16="http://schemas.microsoft.com/office/drawing/2014/main" id="{F9D0C898-BFBB-44DE-A9EE-D29A8FF2F1DF}"/>
              </a:ext>
            </a:extLst>
          </p:cNvPr>
          <p:cNvPicPr>
            <a:picLocks noChangeAspect="1"/>
          </p:cNvPicPr>
          <p:nvPr/>
        </p:nvPicPr>
        <p:blipFill rotWithShape="1">
          <a:blip r:embed="rId3"/>
          <a:srcRect t="6156"/>
          <a:stretch/>
        </p:blipFill>
        <p:spPr>
          <a:xfrm>
            <a:off x="914400" y="1810989"/>
            <a:ext cx="7115175" cy="4076047"/>
          </a:xfrm>
          <a:prstGeom prst="rect">
            <a:avLst/>
          </a:prstGeom>
        </p:spPr>
      </p:pic>
      <p:sp>
        <p:nvSpPr>
          <p:cNvPr id="9" name="Rectangle 8">
            <a:extLst>
              <a:ext uri="{FF2B5EF4-FFF2-40B4-BE49-F238E27FC236}">
                <a16:creationId xmlns:a16="http://schemas.microsoft.com/office/drawing/2014/main" id="{C17456A5-0391-42F3-88F0-483E906AC55D}"/>
              </a:ext>
              <a:ext uri="{C183D7F6-B498-43B3-948B-1728B52AA6E4}">
                <adec:decorative xmlns:adec="http://schemas.microsoft.com/office/drawing/2017/decorative" val="1"/>
              </a:ext>
            </a:extLst>
          </p:cNvPr>
          <p:cNvSpPr/>
          <p:nvPr/>
        </p:nvSpPr>
        <p:spPr>
          <a:xfrm>
            <a:off x="3277538" y="1810990"/>
            <a:ext cx="2535433" cy="40365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8E62A8-5E5C-4826-8F77-841E2C3416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00121" y="598494"/>
            <a:ext cx="3388052" cy="5249094"/>
          </a:xfrm>
          <a:prstGeom prst="rect">
            <a:avLst/>
          </a:prstGeom>
        </p:spPr>
      </p:pic>
      <p:sp>
        <p:nvSpPr>
          <p:cNvPr id="12" name="Wave 11">
            <a:extLst>
              <a:ext uri="{FF2B5EF4-FFF2-40B4-BE49-F238E27FC236}">
                <a16:creationId xmlns:a16="http://schemas.microsoft.com/office/drawing/2014/main" id="{1296A811-4A57-4538-872A-D7C613947A57}"/>
              </a:ext>
            </a:extLst>
          </p:cNvPr>
          <p:cNvSpPr/>
          <p:nvPr/>
        </p:nvSpPr>
        <p:spPr>
          <a:xfrm>
            <a:off x="8822268" y="5503334"/>
            <a:ext cx="2278668" cy="940272"/>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13" name="Graphic 12" descr="Paper">
            <a:extLst>
              <a:ext uri="{FF2B5EF4-FFF2-40B4-BE49-F238E27FC236}">
                <a16:creationId xmlns:a16="http://schemas.microsoft.com/office/drawing/2014/main" id="{FBB56E4E-522D-413D-BD02-33990A7813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63771" y="5806441"/>
            <a:ext cx="637165" cy="637165"/>
          </a:xfrm>
          <a:prstGeom prst="rect">
            <a:avLst/>
          </a:prstGeom>
        </p:spPr>
      </p:pic>
    </p:spTree>
    <p:extLst>
      <p:ext uri="{BB962C8B-B14F-4D97-AF65-F5344CB8AC3E}">
        <p14:creationId xmlns:p14="http://schemas.microsoft.com/office/powerpoint/2010/main" val="30596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E69AD-9C9C-4A34-A898-0263397D1465}"/>
              </a:ext>
            </a:extLst>
          </p:cNvPr>
          <p:cNvSpPr>
            <a:spLocks noGrp="1"/>
          </p:cNvSpPr>
          <p:nvPr>
            <p:ph type="title"/>
          </p:nvPr>
        </p:nvSpPr>
        <p:spPr/>
        <p:txBody>
          <a:bodyPr/>
          <a:lstStyle/>
          <a:p>
            <a:r>
              <a:rPr lang="en-US"/>
              <a:t>Effective Implementation of DBI</a:t>
            </a:r>
          </a:p>
        </p:txBody>
      </p:sp>
      <p:sp>
        <p:nvSpPr>
          <p:cNvPr id="6" name="Text Placeholder 5">
            <a:extLst>
              <a:ext uri="{FF2B5EF4-FFF2-40B4-BE49-F238E27FC236}">
                <a16:creationId xmlns:a16="http://schemas.microsoft.com/office/drawing/2014/main" id="{444727F8-26F4-40BF-966D-582E16B0C862}"/>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44CD7603-1C1F-4494-85D5-A0A68ED05130}"/>
              </a:ext>
            </a:extLst>
          </p:cNvPr>
          <p:cNvSpPr>
            <a:spLocks noGrp="1"/>
          </p:cNvSpPr>
          <p:nvPr>
            <p:ph type="sldNum" sz="quarter" idx="15"/>
          </p:nvPr>
        </p:nvSpPr>
        <p:spPr/>
        <p:txBody>
          <a:bodyPr/>
          <a:lstStyle/>
          <a:p>
            <a:fld id="{8B5F40D0-928F-4EB2-B609-C305BC5445FA}" type="slidenum">
              <a:rPr lang="en-US" smtClean="0"/>
              <a:t>47</a:t>
            </a:fld>
            <a:endParaRPr lang="en-US"/>
          </a:p>
        </p:txBody>
      </p:sp>
    </p:spTree>
    <p:extLst>
      <p:ext uri="{BB962C8B-B14F-4D97-AF65-F5344CB8AC3E}">
        <p14:creationId xmlns:p14="http://schemas.microsoft.com/office/powerpoint/2010/main" val="1764832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8C6C-53E9-4882-8115-B787FFD4D3B4}"/>
              </a:ext>
            </a:extLst>
          </p:cNvPr>
          <p:cNvSpPr>
            <a:spLocks noGrp="1"/>
          </p:cNvSpPr>
          <p:nvPr>
            <p:ph type="title"/>
          </p:nvPr>
        </p:nvSpPr>
        <p:spPr/>
        <p:txBody>
          <a:bodyPr>
            <a:normAutofit/>
          </a:bodyPr>
          <a:lstStyle/>
          <a:p>
            <a:r>
              <a:rPr lang="en-US"/>
              <a:t>Key Elements for DBI Implementation</a:t>
            </a:r>
          </a:p>
        </p:txBody>
      </p:sp>
      <p:sp>
        <p:nvSpPr>
          <p:cNvPr id="8" name="Content Placeholder 7">
            <a:extLst>
              <a:ext uri="{FF2B5EF4-FFF2-40B4-BE49-F238E27FC236}">
                <a16:creationId xmlns:a16="http://schemas.microsoft.com/office/drawing/2014/main" id="{F09288B6-F8F1-4D5F-BE6B-DEC753BC98B5}"/>
              </a:ext>
            </a:extLst>
          </p:cNvPr>
          <p:cNvSpPr>
            <a:spLocks noGrp="1"/>
          </p:cNvSpPr>
          <p:nvPr>
            <p:ph sz="quarter" idx="15"/>
          </p:nvPr>
        </p:nvSpPr>
        <p:spPr>
          <a:xfrm>
            <a:off x="457200" y="1371600"/>
            <a:ext cx="6423285" cy="4343400"/>
          </a:xfrm>
        </p:spPr>
        <p:txBody>
          <a:bodyPr/>
          <a:lstStyle/>
          <a:p>
            <a:r>
              <a:rPr lang="en-US"/>
              <a:t>Staff commitment</a:t>
            </a:r>
          </a:p>
          <a:p>
            <a:r>
              <a:rPr lang="en-US"/>
              <a:t>Student plans</a:t>
            </a:r>
          </a:p>
          <a:p>
            <a:r>
              <a:rPr lang="en-US"/>
              <a:t>Student intervention planning meetings</a:t>
            </a:r>
          </a:p>
          <a:p>
            <a:r>
              <a:rPr lang="en-US"/>
              <a:t>Progress monitoring data for intensive intervention</a:t>
            </a:r>
          </a:p>
          <a:p>
            <a:r>
              <a:rPr lang="en-US"/>
              <a:t>Students with disabilities</a:t>
            </a:r>
          </a:p>
          <a:p>
            <a:endParaRPr lang="en-US"/>
          </a:p>
        </p:txBody>
      </p:sp>
      <p:sp>
        <p:nvSpPr>
          <p:cNvPr id="10" name="Text Placeholder 9">
            <a:extLst>
              <a:ext uri="{FF2B5EF4-FFF2-40B4-BE49-F238E27FC236}">
                <a16:creationId xmlns:a16="http://schemas.microsoft.com/office/drawing/2014/main" id="{C5D5C4A1-DC26-4D00-BB54-1E6EE386E144}"/>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2B1B794-CA5B-40CE-BB57-3AAB3E759226}"/>
              </a:ext>
            </a:extLst>
          </p:cNvPr>
          <p:cNvSpPr>
            <a:spLocks noGrp="1"/>
          </p:cNvSpPr>
          <p:nvPr>
            <p:ph type="sldNum" sz="quarter" idx="14"/>
          </p:nvPr>
        </p:nvSpPr>
        <p:spPr/>
        <p:txBody>
          <a:bodyPr/>
          <a:lstStyle/>
          <a:p>
            <a:fld id="{99A20822-4A49-4D36-86E3-300BA48D3F00}" type="slidenum">
              <a:rPr lang="en-US" smtClean="0"/>
              <a:pPr/>
              <a:t>48</a:t>
            </a:fld>
            <a:endParaRPr lang="en-US"/>
          </a:p>
        </p:txBody>
      </p:sp>
      <p:pic>
        <p:nvPicPr>
          <p:cNvPr id="6" name="Picture 5">
            <a:extLst>
              <a:ext uri="{FF2B5EF4-FFF2-40B4-BE49-F238E27FC236}">
                <a16:creationId xmlns:a16="http://schemas.microsoft.com/office/drawing/2014/main" id="{AE66AEDD-DEE3-446D-AA2B-57BD457D00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8499" y="1099954"/>
            <a:ext cx="4837469" cy="5342439"/>
          </a:xfrm>
          <a:prstGeom prst="rect">
            <a:avLst/>
          </a:prstGeom>
          <a:ln>
            <a:solidFill>
              <a:schemeClr val="tx1"/>
            </a:solidFill>
          </a:ln>
        </p:spPr>
      </p:pic>
      <p:sp>
        <p:nvSpPr>
          <p:cNvPr id="11" name="Wave 10">
            <a:extLst>
              <a:ext uri="{FF2B5EF4-FFF2-40B4-BE49-F238E27FC236}">
                <a16:creationId xmlns:a16="http://schemas.microsoft.com/office/drawing/2014/main" id="{D706B253-994B-4A3E-A4EA-ABEEDC8D189B}"/>
              </a:ext>
            </a:extLst>
          </p:cNvPr>
          <p:cNvSpPr/>
          <p:nvPr/>
        </p:nvSpPr>
        <p:spPr>
          <a:xfrm>
            <a:off x="3855000" y="5615131"/>
            <a:ext cx="2278668" cy="940272"/>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12" name="Graphic 11" descr="Paper">
            <a:extLst>
              <a:ext uri="{FF2B5EF4-FFF2-40B4-BE49-F238E27FC236}">
                <a16:creationId xmlns:a16="http://schemas.microsoft.com/office/drawing/2014/main" id="{DD34C8B9-7508-4473-A8F0-FA03B56897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6503" y="5888808"/>
            <a:ext cx="637165" cy="637165"/>
          </a:xfrm>
          <a:prstGeom prst="rect">
            <a:avLst/>
          </a:prstGeom>
        </p:spPr>
      </p:pic>
    </p:spTree>
    <p:extLst>
      <p:ext uri="{BB962C8B-B14F-4D97-AF65-F5344CB8AC3E}">
        <p14:creationId xmlns:p14="http://schemas.microsoft.com/office/powerpoint/2010/main" val="3503215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3371-F041-4235-B01F-F7E08930FD1F}"/>
              </a:ext>
            </a:extLst>
          </p:cNvPr>
          <p:cNvSpPr>
            <a:spLocks noGrp="1"/>
          </p:cNvSpPr>
          <p:nvPr>
            <p:ph type="title"/>
          </p:nvPr>
        </p:nvSpPr>
        <p:spPr>
          <a:xfrm>
            <a:off x="1246912" y="2148840"/>
            <a:ext cx="3312125" cy="1280160"/>
          </a:xfrm>
        </p:spPr>
        <p:txBody>
          <a:bodyPr>
            <a:normAutofit fontScale="90000"/>
          </a:bodyPr>
          <a:lstStyle/>
          <a:p>
            <a:r>
              <a:rPr lang="en-US" sz="4400">
                <a:solidFill>
                  <a:srgbClr val="C25131"/>
                </a:solidFill>
              </a:rPr>
              <a:t>5</a:t>
            </a:r>
            <a:r>
              <a:rPr lang="en-US"/>
              <a:t> Lessons Learned From Implementing Intensive Intervention </a:t>
            </a:r>
          </a:p>
        </p:txBody>
      </p:sp>
      <p:sp>
        <p:nvSpPr>
          <p:cNvPr id="4" name="Text Placeholder 3">
            <a:extLst>
              <a:ext uri="{FF2B5EF4-FFF2-40B4-BE49-F238E27FC236}">
                <a16:creationId xmlns:a16="http://schemas.microsoft.com/office/drawing/2014/main" id="{A9E9214A-D45E-4232-9875-6A0177CF7A6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C2E132ED-B46B-4F37-AC9C-B044FC8D6830}"/>
              </a:ext>
            </a:extLst>
          </p:cNvPr>
          <p:cNvSpPr>
            <a:spLocks noGrp="1"/>
          </p:cNvSpPr>
          <p:nvPr>
            <p:ph type="sldNum" sz="quarter" idx="14"/>
          </p:nvPr>
        </p:nvSpPr>
        <p:spPr/>
        <p:txBody>
          <a:bodyPr/>
          <a:lstStyle/>
          <a:p>
            <a:fld id="{99A20822-4A49-4D36-86E3-300BA48D3F00}" type="slidenum">
              <a:rPr lang="en-US" smtClean="0"/>
              <a:pPr/>
              <a:t>49</a:t>
            </a:fld>
            <a:endParaRPr lang="en-US"/>
          </a:p>
        </p:txBody>
      </p:sp>
      <p:pic>
        <p:nvPicPr>
          <p:cNvPr id="7" name="Picture 6">
            <a:hlinkClick r:id="rId3"/>
            <a:extLst>
              <a:ext uri="{FF2B5EF4-FFF2-40B4-BE49-F238E27FC236}">
                <a16:creationId xmlns:a16="http://schemas.microsoft.com/office/drawing/2014/main" id="{A3C2B13C-30DD-4582-9DFD-6A79D9CDE1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33210" y="281465"/>
            <a:ext cx="5447408" cy="5833444"/>
          </a:xfrm>
          <a:prstGeom prst="rect">
            <a:avLst/>
          </a:prstGeom>
        </p:spPr>
      </p:pic>
      <p:sp>
        <p:nvSpPr>
          <p:cNvPr id="8" name="Wave 7">
            <a:extLst>
              <a:ext uri="{FF2B5EF4-FFF2-40B4-BE49-F238E27FC236}">
                <a16:creationId xmlns:a16="http://schemas.microsoft.com/office/drawing/2014/main" id="{806838B0-83F1-4BFC-8B81-CDCA99CA0F7D}"/>
              </a:ext>
            </a:extLst>
          </p:cNvPr>
          <p:cNvSpPr/>
          <p:nvPr/>
        </p:nvSpPr>
        <p:spPr>
          <a:xfrm>
            <a:off x="8822268" y="5503334"/>
            <a:ext cx="2278668" cy="940272"/>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9" name="Graphic 8" descr="Paper">
            <a:extLst>
              <a:ext uri="{FF2B5EF4-FFF2-40B4-BE49-F238E27FC236}">
                <a16:creationId xmlns:a16="http://schemas.microsoft.com/office/drawing/2014/main" id="{0BD5818F-E32B-43D8-8FB5-F581532E5B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63771" y="5806441"/>
            <a:ext cx="637165" cy="637165"/>
          </a:xfrm>
          <a:prstGeom prst="rect">
            <a:avLst/>
          </a:prstGeom>
        </p:spPr>
      </p:pic>
    </p:spTree>
    <p:extLst>
      <p:ext uri="{BB962C8B-B14F-4D97-AF65-F5344CB8AC3E}">
        <p14:creationId xmlns:p14="http://schemas.microsoft.com/office/powerpoint/2010/main" val="77444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atin typeface="+mj-lt"/>
              </a:rPr>
              <a:t>Why do we need intensive intervention? </a:t>
            </a:r>
            <a:endParaRPr lang="en-US" i="1">
              <a:latin typeface="+mj-lt"/>
              <a:ea typeface="ＭＳ Ｐゴシック" pitchFamily="34" charset="-128"/>
              <a:cs typeface="Arial" charset="0"/>
            </a:endParaRPr>
          </a:p>
        </p:txBody>
      </p:sp>
      <p:sp>
        <p:nvSpPr>
          <p:cNvPr id="3" name="Content Placeholder 2"/>
          <p:cNvSpPr>
            <a:spLocks noGrp="1"/>
          </p:cNvSpPr>
          <p:nvPr>
            <p:ph sz="quarter" idx="14"/>
          </p:nvPr>
        </p:nvSpPr>
        <p:spPr>
          <a:xfrm>
            <a:off x="457200" y="1126915"/>
            <a:ext cx="11274552" cy="4588085"/>
          </a:xfrm>
        </p:spPr>
        <p:txBody>
          <a:bodyPr/>
          <a:lstStyle/>
          <a:p>
            <a:pPr marL="0" lvl="1" indent="0">
              <a:buNone/>
              <a:defRPr/>
            </a:pPr>
            <a:r>
              <a:rPr lang="en-US" sz="2800"/>
              <a:t>Students with disabilities have a history of poor outcomes in several areas, compared to their peers without disabilities:</a:t>
            </a:r>
          </a:p>
          <a:p>
            <a:pPr marL="1828800" lvl="5" indent="0">
              <a:lnSpc>
                <a:spcPct val="150000"/>
              </a:lnSpc>
              <a:buNone/>
              <a:defRPr/>
            </a:pPr>
            <a:r>
              <a:rPr lang="en-US"/>
              <a:t>	Academic achievement</a:t>
            </a:r>
          </a:p>
          <a:p>
            <a:pPr marL="1828800" lvl="5" indent="0">
              <a:lnSpc>
                <a:spcPct val="150000"/>
              </a:lnSpc>
              <a:buNone/>
              <a:defRPr/>
            </a:pPr>
            <a:r>
              <a:rPr lang="en-US"/>
              <a:t>	High school completion</a:t>
            </a:r>
          </a:p>
          <a:p>
            <a:pPr marL="1828800" lvl="5" indent="0">
              <a:lnSpc>
                <a:spcPct val="150000"/>
              </a:lnSpc>
              <a:buNone/>
              <a:defRPr/>
            </a:pPr>
            <a:r>
              <a:rPr lang="en-US"/>
              <a:t>	Postsecondary education</a:t>
            </a:r>
          </a:p>
          <a:p>
            <a:pPr marL="1828800" lvl="5" indent="0">
              <a:lnSpc>
                <a:spcPct val="150000"/>
              </a:lnSpc>
              <a:buNone/>
              <a:defRPr/>
            </a:pPr>
            <a:r>
              <a:rPr lang="en-US"/>
              <a:t>	Employment</a:t>
            </a:r>
          </a:p>
          <a:p>
            <a:pPr marL="1828800" lvl="5" indent="0">
              <a:lnSpc>
                <a:spcPct val="150000"/>
              </a:lnSpc>
              <a:buNone/>
              <a:defRPr/>
            </a:pPr>
            <a:r>
              <a:rPr lang="en-US"/>
              <a:t>	Involvement with the criminal justice system</a:t>
            </a:r>
          </a:p>
          <a:p>
            <a:pPr marL="1828800" indent="-293688">
              <a:defRPr/>
            </a:pPr>
            <a:endParaRPr lang="en-US" sz="1000"/>
          </a:p>
          <a:p>
            <a:pPr marL="0" indent="0">
              <a:buNone/>
              <a:defRPr/>
            </a:pPr>
            <a:endParaRPr lang="en-US" sz="1800"/>
          </a:p>
        </p:txBody>
      </p:sp>
      <p:sp>
        <p:nvSpPr>
          <p:cNvPr id="4" name="Slide Number Placeholder 3"/>
          <p:cNvSpPr>
            <a:spLocks noGrp="1"/>
          </p:cNvSpPr>
          <p:nvPr>
            <p:ph type="sldNum" sz="quarter" idx="12"/>
          </p:nvPr>
        </p:nvSpPr>
        <p:spPr/>
        <p:txBody>
          <a:bodyPr/>
          <a:lstStyle/>
          <a:p>
            <a:fld id="{4DBB3109-6B36-4C42-ABE5-993D6B0A452A}" type="slidenum">
              <a:rPr lang="en-US" smtClean="0"/>
              <a:pPr/>
              <a:t>5</a:t>
            </a:fld>
            <a:endParaRPr lang="en-US"/>
          </a:p>
        </p:txBody>
      </p:sp>
      <p:pic>
        <p:nvPicPr>
          <p:cNvPr id="6" name="Picture 10" descr="https://encrypted-tbn2.gstatic.com/images?q=tbn:ANd9GcTkIuehG0GEhWca0janC2Ys3-t1lLKVu-jVaytgupQfS8ZmCyU">
            <a:extLst>
              <a:ext uri="{FF2B5EF4-FFF2-40B4-BE49-F238E27FC236}">
                <a16:creationId xmlns:a16="http://schemas.microsoft.com/office/drawing/2014/main" id="{4A201334-B7FB-4207-9559-5BDAEE0139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9211" y="2152983"/>
            <a:ext cx="867104" cy="867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TNizzSHQiOyrynhx-OgNeUaKlix81bR9aHH_uFzDO92bwhokV4">
            <a:extLst>
              <a:ext uri="{FF2B5EF4-FFF2-40B4-BE49-F238E27FC236}">
                <a16:creationId xmlns:a16="http://schemas.microsoft.com/office/drawing/2014/main" id="{D8A97237-2BB9-4298-97AE-CA26E814C67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46049" y="3059312"/>
            <a:ext cx="777766" cy="627505"/>
          </a:xfrm>
          <a:prstGeom prst="rect">
            <a:avLst/>
          </a:prstGeom>
          <a:noFill/>
          <a:ln w="9525">
            <a:noFill/>
            <a:miter lim="800000"/>
            <a:headEnd/>
            <a:tailEnd/>
          </a:ln>
        </p:spPr>
      </p:pic>
      <p:pic>
        <p:nvPicPr>
          <p:cNvPr id="10" name="Graphic 9" descr="Schoolhouse">
            <a:extLst>
              <a:ext uri="{FF2B5EF4-FFF2-40B4-BE49-F238E27FC236}">
                <a16:creationId xmlns:a16="http://schemas.microsoft.com/office/drawing/2014/main" id="{FCEFE6A8-42D7-400B-94F7-0D57E9C186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8652" y="3489944"/>
            <a:ext cx="914400" cy="914400"/>
          </a:xfrm>
          <a:prstGeom prst="rect">
            <a:avLst/>
          </a:prstGeom>
        </p:spPr>
      </p:pic>
      <p:pic>
        <p:nvPicPr>
          <p:cNvPr id="9" name="Graphic 8" descr="Chef">
            <a:extLst>
              <a:ext uri="{FF2B5EF4-FFF2-40B4-BE49-F238E27FC236}">
                <a16:creationId xmlns:a16="http://schemas.microsoft.com/office/drawing/2014/main" id="{ACB11A93-2753-4242-851C-0719522D6B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32282" y="4443569"/>
            <a:ext cx="457200" cy="457200"/>
          </a:xfrm>
          <a:prstGeom prst="rect">
            <a:avLst/>
          </a:prstGeom>
        </p:spPr>
      </p:pic>
      <p:pic>
        <p:nvPicPr>
          <p:cNvPr id="11" name="Graphic 10" descr="Pilot">
            <a:extLst>
              <a:ext uri="{FF2B5EF4-FFF2-40B4-BE49-F238E27FC236}">
                <a16:creationId xmlns:a16="http://schemas.microsoft.com/office/drawing/2014/main" id="{FE22B730-935F-433A-BA69-85E8D96263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82799" y="4577417"/>
            <a:ext cx="583516" cy="583516"/>
          </a:xfrm>
          <a:prstGeom prst="rect">
            <a:avLst/>
          </a:prstGeom>
        </p:spPr>
      </p:pic>
      <p:pic>
        <p:nvPicPr>
          <p:cNvPr id="13" name="Graphic 12" descr="Doctor">
            <a:extLst>
              <a:ext uri="{FF2B5EF4-FFF2-40B4-BE49-F238E27FC236}">
                <a16:creationId xmlns:a16="http://schemas.microsoft.com/office/drawing/2014/main" id="{713DD67E-A8CD-43D9-AA02-3417C5DA3D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2296" y="4273264"/>
            <a:ext cx="627505" cy="627505"/>
          </a:xfrm>
          <a:prstGeom prst="rect">
            <a:avLst/>
          </a:prstGeom>
        </p:spPr>
      </p:pic>
      <p:pic>
        <p:nvPicPr>
          <p:cNvPr id="8" name="Picture 12" descr="https://encrypted-tbn1.gstatic.com/images?q=tbn:ANd9GcS-s2yM9aTsdFWMR-V8ydNJ7PtKJyUaDXQjUqUhRn2ciJAzOYusGA">
            <a:extLst>
              <a:ext uri="{FF2B5EF4-FFF2-40B4-BE49-F238E27FC236}">
                <a16:creationId xmlns:a16="http://schemas.microsoft.com/office/drawing/2014/main" id="{1D59F4B6-9CC1-4B2B-8C13-9887004D8B9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91651" y="5149006"/>
            <a:ext cx="774664" cy="53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80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D4D4-7527-4C77-955F-A974E5ABD0E8}"/>
              </a:ext>
            </a:extLst>
          </p:cNvPr>
          <p:cNvSpPr>
            <a:spLocks noGrp="1"/>
          </p:cNvSpPr>
          <p:nvPr>
            <p:ph type="title"/>
          </p:nvPr>
        </p:nvSpPr>
        <p:spPr/>
        <p:txBody>
          <a:bodyPr/>
          <a:lstStyle/>
          <a:p>
            <a:r>
              <a:rPr lang="en-US">
                <a:solidFill>
                  <a:srgbClr val="C25131"/>
                </a:solidFill>
              </a:rPr>
              <a:t>1. </a:t>
            </a:r>
            <a:r>
              <a:rPr lang="en-US"/>
              <a:t>Support from leadership is essential.</a:t>
            </a:r>
          </a:p>
        </p:txBody>
      </p:sp>
      <p:sp>
        <p:nvSpPr>
          <p:cNvPr id="10" name="Content Placeholder 9">
            <a:extLst>
              <a:ext uri="{FF2B5EF4-FFF2-40B4-BE49-F238E27FC236}">
                <a16:creationId xmlns:a16="http://schemas.microsoft.com/office/drawing/2014/main" id="{883E685B-C6F0-4FAB-8CD6-81A2F13AD02C}"/>
              </a:ext>
            </a:extLst>
          </p:cNvPr>
          <p:cNvSpPr>
            <a:spLocks noGrp="1"/>
          </p:cNvSpPr>
          <p:nvPr>
            <p:ph sz="quarter" idx="15"/>
          </p:nvPr>
        </p:nvSpPr>
        <p:spPr/>
        <p:txBody>
          <a:bodyPr>
            <a:normAutofit/>
          </a:bodyPr>
          <a:lstStyle/>
          <a:p>
            <a:pPr marL="0" indent="0">
              <a:buNone/>
            </a:pPr>
            <a:r>
              <a:rPr lang="en-US" dirty="0"/>
              <a:t>“You need a </a:t>
            </a:r>
            <a:r>
              <a:rPr lang="en-US" b="1" dirty="0"/>
              <a:t>level of commitment </a:t>
            </a:r>
            <a:r>
              <a:rPr lang="en-US" dirty="0"/>
              <a:t>that even when it gets difficult, you will not sacrifice the time you’ve set aside or the direction that you’ve given in terms of implementation of intervention. This has to be a</a:t>
            </a:r>
            <a:r>
              <a:rPr lang="en-US" b="1" dirty="0"/>
              <a:t> priority</a:t>
            </a:r>
            <a:r>
              <a:rPr lang="en-US" dirty="0"/>
              <a:t>. . . . The administrator has to be </a:t>
            </a:r>
            <a:r>
              <a:rPr lang="en-US" b="1" dirty="0"/>
              <a:t>able and willing to commit resources </a:t>
            </a:r>
            <a:r>
              <a:rPr lang="en-US" dirty="0"/>
              <a:t>. . . in order to be able to maintain fidelity to the plan.” </a:t>
            </a:r>
          </a:p>
          <a:p>
            <a:pPr marL="0" indent="0" algn="r">
              <a:buNone/>
            </a:pPr>
            <a:r>
              <a:rPr lang="en-US" i="1" dirty="0"/>
              <a:t>District Administrator </a:t>
            </a:r>
          </a:p>
        </p:txBody>
      </p:sp>
      <p:sp>
        <p:nvSpPr>
          <p:cNvPr id="3" name="Text Placeholder 2">
            <a:extLst>
              <a:ext uri="{FF2B5EF4-FFF2-40B4-BE49-F238E27FC236}">
                <a16:creationId xmlns:a16="http://schemas.microsoft.com/office/drawing/2014/main" id="{921FCB76-702D-4637-A77C-367E2C819D95}"/>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A121E4EE-6253-44B8-85EA-397CD56A08DD}"/>
              </a:ext>
            </a:extLst>
          </p:cNvPr>
          <p:cNvSpPr>
            <a:spLocks noGrp="1"/>
          </p:cNvSpPr>
          <p:nvPr>
            <p:ph type="sldNum" sz="quarter" idx="14"/>
          </p:nvPr>
        </p:nvSpPr>
        <p:spPr/>
        <p:txBody>
          <a:bodyPr/>
          <a:lstStyle/>
          <a:p>
            <a:fld id="{99A20822-4A49-4D36-86E3-300BA48D3F00}" type="slidenum">
              <a:rPr lang="en-US" smtClean="0"/>
              <a:pPr/>
              <a:t>50</a:t>
            </a:fld>
            <a:endParaRPr lang="en-US"/>
          </a:p>
        </p:txBody>
      </p:sp>
    </p:spTree>
    <p:extLst>
      <p:ext uri="{BB962C8B-B14F-4D97-AF65-F5344CB8AC3E}">
        <p14:creationId xmlns:p14="http://schemas.microsoft.com/office/powerpoint/2010/main" val="864144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Shape 519"/>
          <p:cNvSpPr txBox="1">
            <a:spLocks noGrp="1"/>
          </p:cNvSpPr>
          <p:nvPr>
            <p:ph type="title"/>
          </p:nvPr>
        </p:nvSpPr>
        <p:spPr/>
        <p:txBody>
          <a:bodyPr/>
          <a:lstStyle/>
          <a:p>
            <a:pPr lvl="0" algn="l"/>
            <a:r>
              <a:rPr lang="en-US">
                <a:sym typeface="Arial Narrow"/>
              </a:rPr>
              <a:t>Leadership . . .</a:t>
            </a:r>
          </a:p>
        </p:txBody>
      </p:sp>
      <p:sp>
        <p:nvSpPr>
          <p:cNvPr id="518" name="Shape 518"/>
          <p:cNvSpPr txBox="1">
            <a:spLocks noGrp="1"/>
          </p:cNvSpPr>
          <p:nvPr>
            <p:ph sz="quarter" idx="15"/>
          </p:nvPr>
        </p:nvSpPr>
        <p:spPr>
          <a:xfrm>
            <a:off x="457200" y="1117600"/>
            <a:ext cx="8822575" cy="4597400"/>
          </a:xfrm>
        </p:spPr>
        <p:txBody>
          <a:bodyPr>
            <a:normAutofit fontScale="92500" lnSpcReduction="10000"/>
          </a:bodyPr>
          <a:lstStyle/>
          <a:p>
            <a:pPr lvl="0"/>
            <a:r>
              <a:rPr lang="en-US">
                <a:sym typeface="Arial"/>
              </a:rPr>
              <a:t>Establishes </a:t>
            </a:r>
            <a:r>
              <a:rPr lang="en-US" b="1">
                <a:sym typeface="Arial"/>
              </a:rPr>
              <a:t>purpose</a:t>
            </a:r>
            <a:r>
              <a:rPr lang="en-US">
                <a:sym typeface="Arial"/>
              </a:rPr>
              <a:t> and </a:t>
            </a:r>
            <a:r>
              <a:rPr lang="en-US" b="1">
                <a:sym typeface="Arial"/>
              </a:rPr>
              <a:t>focus </a:t>
            </a:r>
            <a:r>
              <a:rPr lang="en-US">
                <a:sym typeface="Arial"/>
              </a:rPr>
              <a:t>to build a </a:t>
            </a:r>
            <a:r>
              <a:rPr lang="en-US" b="1">
                <a:sym typeface="Arial"/>
              </a:rPr>
              <a:t>shared vision:</a:t>
            </a:r>
          </a:p>
          <a:p>
            <a:pPr lvl="1">
              <a:buSzPct val="100000"/>
            </a:pPr>
            <a:r>
              <a:rPr lang="en-US"/>
              <a:t>What is the work that you are trying to implement, and why is this work important to you and others you work with? </a:t>
            </a:r>
          </a:p>
          <a:p>
            <a:pPr lvl="1">
              <a:buSzPct val="100000"/>
            </a:pPr>
            <a:r>
              <a:rPr lang="en-US"/>
              <a:t>Why should we care about DBI and intensive intervention? </a:t>
            </a:r>
          </a:p>
          <a:p>
            <a:pPr lvl="0"/>
            <a:r>
              <a:rPr lang="en-US">
                <a:sym typeface="Arial"/>
              </a:rPr>
              <a:t>Shapes culture and expectations</a:t>
            </a:r>
          </a:p>
          <a:p>
            <a:pPr lvl="0"/>
            <a:r>
              <a:rPr lang="en-US">
                <a:sym typeface="Arial"/>
              </a:rPr>
              <a:t>Communicates with and promotes buy-in and involvement of staff in </a:t>
            </a:r>
            <a:r>
              <a:rPr lang="en-US" b="1">
                <a:sym typeface="Arial"/>
              </a:rPr>
              <a:t>decision making</a:t>
            </a:r>
          </a:p>
          <a:p>
            <a:pPr lvl="0"/>
            <a:r>
              <a:rPr lang="en-US">
                <a:sym typeface="Arial"/>
              </a:rPr>
              <a:t>Provides supporting </a:t>
            </a:r>
            <a:r>
              <a:rPr lang="en-US" b="1">
                <a:sym typeface="Arial"/>
              </a:rPr>
              <a:t>resources</a:t>
            </a:r>
            <a:r>
              <a:rPr lang="en-US">
                <a:sym typeface="Arial"/>
              </a:rPr>
              <a:t> and </a:t>
            </a:r>
            <a:r>
              <a:rPr lang="en-US" b="1">
                <a:sym typeface="Arial"/>
              </a:rPr>
              <a:t>structures, </a:t>
            </a:r>
            <a:r>
              <a:rPr lang="en-US">
                <a:sym typeface="Arial"/>
              </a:rPr>
              <a:t>including assessments, interventions, professional development, and staff time</a:t>
            </a:r>
          </a:p>
        </p:txBody>
      </p:sp>
      <p:sp>
        <p:nvSpPr>
          <p:cNvPr id="2" name="Text Placeholder 1">
            <a:extLst>
              <a:ext uri="{FF2B5EF4-FFF2-40B4-BE49-F238E27FC236}">
                <a16:creationId xmlns:a16="http://schemas.microsoft.com/office/drawing/2014/main" id="{F2B631AA-010B-4609-9191-1F77E44ECC1D}"/>
              </a:ext>
            </a:extLst>
          </p:cNvPr>
          <p:cNvSpPr>
            <a:spLocks noGrp="1"/>
          </p:cNvSpPr>
          <p:nvPr>
            <p:ph type="body" sz="quarter" idx="13"/>
          </p:nvPr>
        </p:nvSpPr>
        <p:spPr>
          <a:xfrm>
            <a:off x="300104" y="6858000"/>
            <a:ext cx="11274552" cy="192024"/>
          </a:xfrm>
        </p:spPr>
        <p:txBody>
          <a:bodyPr/>
          <a:lstStyle/>
          <a:p>
            <a:endParaRPr lang="en-US"/>
          </a:p>
        </p:txBody>
      </p:sp>
      <p:sp>
        <p:nvSpPr>
          <p:cNvPr id="9" name="Slide Number Placeholder 8"/>
          <p:cNvSpPr>
            <a:spLocks noGrp="1"/>
          </p:cNvSpPr>
          <p:nvPr>
            <p:ph type="sldNum" sz="quarter" idx="14"/>
          </p:nvPr>
        </p:nvSpPr>
        <p:spPr/>
        <p:txBody>
          <a:bodyPr/>
          <a:lstStyle/>
          <a:p>
            <a:pPr algn="r"/>
            <a:fld id="{F3477EC8-074D-41C4-94AE-E9EA7CEEA348}" type="slidenum">
              <a:rPr lang="en-US" smtClean="0">
                <a:solidFill>
                  <a:srgbClr val="FFFFFF">
                    <a:lumMod val="75000"/>
                  </a:srgbClr>
                </a:solidFill>
              </a:rPr>
              <a:pPr algn="r"/>
              <a:t>51</a:t>
            </a:fld>
            <a:endParaRPr lang="en-US">
              <a:solidFill>
                <a:srgbClr val="FFFFFF">
                  <a:lumMod val="75000"/>
                </a:srgbClr>
              </a:solidFill>
            </a:endParaRPr>
          </a:p>
        </p:txBody>
      </p:sp>
      <p:pic>
        <p:nvPicPr>
          <p:cNvPr id="8" name="Picture 7">
            <a:extLst>
              <a:ext uri="{FF2B5EF4-FFF2-40B4-BE49-F238E27FC236}">
                <a16:creationId xmlns:a16="http://schemas.microsoft.com/office/drawing/2014/main" id="{8EA7E5E7-1BC4-4260-8928-C9195DA209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574239">
            <a:off x="9618214" y="812399"/>
            <a:ext cx="2076450" cy="2614612"/>
          </a:xfrm>
          <a:prstGeom prst="rect">
            <a:avLst/>
          </a:prstGeom>
        </p:spPr>
      </p:pic>
      <p:pic>
        <p:nvPicPr>
          <p:cNvPr id="10" name="Picture 9">
            <a:extLst>
              <a:ext uri="{FF2B5EF4-FFF2-40B4-BE49-F238E27FC236}">
                <a16:creationId xmlns:a16="http://schemas.microsoft.com/office/drawing/2014/main" id="{BF30F596-BC9A-498A-811E-FC5DF25EB2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20985" y="2423160"/>
            <a:ext cx="2470907" cy="1863090"/>
          </a:xfrm>
          <a:prstGeom prst="rect">
            <a:avLst/>
          </a:prstGeom>
        </p:spPr>
      </p:pic>
      <p:sp>
        <p:nvSpPr>
          <p:cNvPr id="11" name="TextBox 10">
            <a:extLst>
              <a:ext uri="{FF2B5EF4-FFF2-40B4-BE49-F238E27FC236}">
                <a16:creationId xmlns:a16="http://schemas.microsoft.com/office/drawing/2014/main" id="{9A700E47-FA96-4BC9-A982-9156F51B979B}"/>
              </a:ext>
            </a:extLst>
          </p:cNvPr>
          <p:cNvSpPr txBox="1"/>
          <p:nvPr/>
        </p:nvSpPr>
        <p:spPr>
          <a:xfrm>
            <a:off x="9263312" y="4325396"/>
            <a:ext cx="2604655" cy="369332"/>
          </a:xfrm>
          <a:prstGeom prst="rect">
            <a:avLst/>
          </a:prstGeom>
          <a:noFill/>
        </p:spPr>
        <p:txBody>
          <a:bodyPr wrap="square" rtlCol="0">
            <a:spAutoFit/>
          </a:bodyPr>
          <a:lstStyle/>
          <a:p>
            <a:r>
              <a:rPr lang="en-US">
                <a:hlinkClick r:id="rId5"/>
              </a:rPr>
              <a:t>Leading by Convening</a:t>
            </a:r>
            <a:endParaRPr lang="en-US"/>
          </a:p>
        </p:txBody>
      </p:sp>
    </p:spTree>
    <p:extLst>
      <p:ext uri="{BB962C8B-B14F-4D97-AF65-F5344CB8AC3E}">
        <p14:creationId xmlns:p14="http://schemas.microsoft.com/office/powerpoint/2010/main" val="3458434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167F2CB-5827-478E-B8FE-09DB66CA9042}"/>
              </a:ext>
            </a:extLst>
          </p:cNvPr>
          <p:cNvSpPr>
            <a:spLocks noGrp="1"/>
          </p:cNvSpPr>
          <p:nvPr>
            <p:ph type="title"/>
          </p:nvPr>
        </p:nvSpPr>
        <p:spPr>
          <a:xfrm>
            <a:off x="5805538" y="228600"/>
            <a:ext cx="3223278" cy="1280160"/>
          </a:xfrm>
        </p:spPr>
        <p:txBody>
          <a:bodyPr>
            <a:normAutofit/>
          </a:bodyPr>
          <a:lstStyle/>
          <a:p>
            <a:r>
              <a:rPr lang="en-US" sz="1000"/>
              <a:t>Considerations for DBI Implementation</a:t>
            </a:r>
          </a:p>
        </p:txBody>
      </p:sp>
      <p:sp>
        <p:nvSpPr>
          <p:cNvPr id="3" name="Content Placeholder 2">
            <a:extLst>
              <a:ext uri="{FF2B5EF4-FFF2-40B4-BE49-F238E27FC236}">
                <a16:creationId xmlns:a16="http://schemas.microsoft.com/office/drawing/2014/main" id="{C1AA4E21-55D0-4A1F-AF63-B72EA5B36ABB}"/>
              </a:ext>
            </a:extLst>
          </p:cNvPr>
          <p:cNvSpPr>
            <a:spLocks noGrp="1"/>
          </p:cNvSpPr>
          <p:nvPr>
            <p:ph sz="quarter" idx="15"/>
          </p:nvPr>
        </p:nvSpPr>
        <p:spPr>
          <a:xfrm>
            <a:off x="457200" y="1371600"/>
            <a:ext cx="5070056" cy="4343400"/>
          </a:xfrm>
        </p:spPr>
        <p:txBody>
          <a:bodyPr/>
          <a:lstStyle/>
          <a:p>
            <a:r>
              <a:rPr lang="en-US"/>
              <a:t>Strong leadership provides the enabling context to ensure the key elements are considered</a:t>
            </a:r>
          </a:p>
        </p:txBody>
      </p:sp>
      <p:sp>
        <p:nvSpPr>
          <p:cNvPr id="18" name="Text Placeholder 17">
            <a:extLst>
              <a:ext uri="{FF2B5EF4-FFF2-40B4-BE49-F238E27FC236}">
                <a16:creationId xmlns:a16="http://schemas.microsoft.com/office/drawing/2014/main" id="{0F11AD11-33C3-4E5B-91C7-57116524E4C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A23340E3-009E-46D6-87C7-CCD35EE8735F}"/>
              </a:ext>
            </a:extLst>
          </p:cNvPr>
          <p:cNvSpPr>
            <a:spLocks noGrp="1"/>
          </p:cNvSpPr>
          <p:nvPr>
            <p:ph type="sldNum" sz="quarter" idx="14"/>
          </p:nvPr>
        </p:nvSpPr>
        <p:spPr/>
        <p:txBody>
          <a:bodyPr/>
          <a:lstStyle/>
          <a:p>
            <a:fld id="{99A20822-4A49-4D36-86E3-300BA48D3F00}" type="slidenum">
              <a:rPr lang="en-US" smtClean="0"/>
              <a:pPr/>
              <a:t>52</a:t>
            </a:fld>
            <a:endParaRPr lang="en-US"/>
          </a:p>
        </p:txBody>
      </p:sp>
      <p:pic>
        <p:nvPicPr>
          <p:cNvPr id="6" name="Picture 5">
            <a:extLst>
              <a:ext uri="{FF2B5EF4-FFF2-40B4-BE49-F238E27FC236}">
                <a16:creationId xmlns:a16="http://schemas.microsoft.com/office/drawing/2014/main" id="{78D63735-3C01-45F0-8FB8-04AD6598DD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05538" y="139700"/>
            <a:ext cx="5795793" cy="6400800"/>
          </a:xfrm>
          <a:prstGeom prst="rect">
            <a:avLst/>
          </a:prstGeom>
          <a:ln>
            <a:solidFill>
              <a:schemeClr val="tx1"/>
            </a:solidFill>
          </a:ln>
        </p:spPr>
      </p:pic>
      <p:sp>
        <p:nvSpPr>
          <p:cNvPr id="8" name="Speech Bubble: Rectangle with Corners Rounded 7">
            <a:extLst>
              <a:ext uri="{FF2B5EF4-FFF2-40B4-BE49-F238E27FC236}">
                <a16:creationId xmlns:a16="http://schemas.microsoft.com/office/drawing/2014/main" id="{BF892A1E-CD11-446F-AC68-463CF0A49CE8}"/>
              </a:ext>
            </a:extLst>
          </p:cNvPr>
          <p:cNvSpPr/>
          <p:nvPr/>
        </p:nvSpPr>
        <p:spPr>
          <a:xfrm>
            <a:off x="10007183" y="2900226"/>
            <a:ext cx="2083217" cy="615642"/>
          </a:xfrm>
          <a:prstGeom prst="wedgeRoundRectCallout">
            <a:avLst>
              <a:gd name="adj1" fmla="val -55786"/>
              <a:gd name="adj2" fmla="val -44771"/>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solidFill>
                  <a:schemeClr val="tx1"/>
                </a:solidFill>
              </a:rPr>
              <a:t>Time to implement</a:t>
            </a:r>
          </a:p>
          <a:p>
            <a:pPr marL="285750" indent="-285750">
              <a:buFont typeface="Arial" panose="020B0604020202020204" pitchFamily="34" charset="0"/>
              <a:buChar char="•"/>
            </a:pPr>
            <a:r>
              <a:rPr lang="en-US" sz="1400">
                <a:solidFill>
                  <a:schemeClr val="tx1"/>
                </a:solidFill>
              </a:rPr>
              <a:t>Resources</a:t>
            </a:r>
          </a:p>
        </p:txBody>
      </p:sp>
      <p:sp>
        <p:nvSpPr>
          <p:cNvPr id="9" name="Speech Bubble: Rectangle with Corners Rounded 8">
            <a:extLst>
              <a:ext uri="{FF2B5EF4-FFF2-40B4-BE49-F238E27FC236}">
                <a16:creationId xmlns:a16="http://schemas.microsoft.com/office/drawing/2014/main" id="{80E4F2D8-40A4-4774-9051-F585BA9A5EE9}"/>
              </a:ext>
            </a:extLst>
          </p:cNvPr>
          <p:cNvSpPr/>
          <p:nvPr/>
        </p:nvSpPr>
        <p:spPr>
          <a:xfrm>
            <a:off x="10280910" y="1508760"/>
            <a:ext cx="1598703" cy="705666"/>
          </a:xfrm>
          <a:prstGeom prst="wedgeRoundRectCallout">
            <a:avLst>
              <a:gd name="adj1" fmla="val -70879"/>
              <a:gd name="adj2" fmla="val -2012"/>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Culture and vision</a:t>
            </a:r>
          </a:p>
        </p:txBody>
      </p:sp>
      <p:sp>
        <p:nvSpPr>
          <p:cNvPr id="10" name="Speech Bubble: Rectangle with Corners Rounded 9">
            <a:extLst>
              <a:ext uri="{FF2B5EF4-FFF2-40B4-BE49-F238E27FC236}">
                <a16:creationId xmlns:a16="http://schemas.microsoft.com/office/drawing/2014/main" id="{63514AB5-4B14-4959-81F6-E8DE889BFD88}"/>
              </a:ext>
            </a:extLst>
          </p:cNvPr>
          <p:cNvSpPr/>
          <p:nvPr/>
        </p:nvSpPr>
        <p:spPr>
          <a:xfrm>
            <a:off x="10108783" y="4066376"/>
            <a:ext cx="2083217" cy="615642"/>
          </a:xfrm>
          <a:prstGeom prst="wedgeRoundRectCallout">
            <a:avLst>
              <a:gd name="adj1" fmla="val -55786"/>
              <a:gd name="adj2" fmla="val -44771"/>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solidFill>
                  <a:schemeClr val="tx1"/>
                </a:solidFill>
              </a:rPr>
              <a:t>Time to implement</a:t>
            </a:r>
          </a:p>
        </p:txBody>
      </p:sp>
      <p:sp>
        <p:nvSpPr>
          <p:cNvPr id="11" name="Speech Bubble: Rectangle with Corners Rounded 10">
            <a:extLst>
              <a:ext uri="{FF2B5EF4-FFF2-40B4-BE49-F238E27FC236}">
                <a16:creationId xmlns:a16="http://schemas.microsoft.com/office/drawing/2014/main" id="{6F8062DB-C53B-4063-8734-B5F5522D3BF1}"/>
              </a:ext>
            </a:extLst>
          </p:cNvPr>
          <p:cNvSpPr/>
          <p:nvPr/>
        </p:nvSpPr>
        <p:spPr>
          <a:xfrm>
            <a:off x="10038814" y="4924705"/>
            <a:ext cx="2083217" cy="615642"/>
          </a:xfrm>
          <a:prstGeom prst="wedgeRoundRectCallout">
            <a:avLst>
              <a:gd name="adj1" fmla="val -55786"/>
              <a:gd name="adj2" fmla="val -44771"/>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solidFill>
                  <a:schemeClr val="tx1"/>
                </a:solidFill>
              </a:rPr>
              <a:t>Resources</a:t>
            </a:r>
          </a:p>
        </p:txBody>
      </p:sp>
      <p:sp>
        <p:nvSpPr>
          <p:cNvPr id="12" name="Speech Bubble: Rectangle with Corners Rounded 11">
            <a:extLst>
              <a:ext uri="{FF2B5EF4-FFF2-40B4-BE49-F238E27FC236}">
                <a16:creationId xmlns:a16="http://schemas.microsoft.com/office/drawing/2014/main" id="{50410CF5-72FE-48E2-8773-1B286E478350}"/>
              </a:ext>
            </a:extLst>
          </p:cNvPr>
          <p:cNvSpPr/>
          <p:nvPr/>
        </p:nvSpPr>
        <p:spPr>
          <a:xfrm>
            <a:off x="10108783" y="5783034"/>
            <a:ext cx="1981617" cy="615642"/>
          </a:xfrm>
          <a:prstGeom prst="wedgeRoundRectCallout">
            <a:avLst>
              <a:gd name="adj1" fmla="val -55786"/>
              <a:gd name="adj2" fmla="val -44771"/>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solidFill>
                  <a:schemeClr val="tx1"/>
                </a:solidFill>
              </a:rPr>
              <a:t>Policies and practices</a:t>
            </a:r>
          </a:p>
        </p:txBody>
      </p:sp>
    </p:spTree>
    <p:extLst>
      <p:ext uri="{BB962C8B-B14F-4D97-AF65-F5344CB8AC3E}">
        <p14:creationId xmlns:p14="http://schemas.microsoft.com/office/powerpoint/2010/main" val="1298940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Shape 511"/>
          <p:cNvSpPr txBox="1">
            <a:spLocks noGrp="1"/>
          </p:cNvSpPr>
          <p:nvPr>
            <p:ph type="title"/>
          </p:nvPr>
        </p:nvSpPr>
        <p:spPr>
          <a:xfrm>
            <a:off x="1198120" y="61898"/>
            <a:ext cx="9792712" cy="1280160"/>
          </a:xfrm>
        </p:spPr>
        <p:txBody>
          <a:bodyPr/>
          <a:lstStyle/>
          <a:p>
            <a:pPr lvl="0"/>
            <a:r>
              <a:rPr lang="en-US">
                <a:sym typeface="Arial Narrow"/>
              </a:rPr>
              <a:t>School Example</a:t>
            </a:r>
          </a:p>
        </p:txBody>
      </p:sp>
      <p:sp>
        <p:nvSpPr>
          <p:cNvPr id="510" name="Shape 510"/>
          <p:cNvSpPr txBox="1">
            <a:spLocks noGrp="1"/>
          </p:cNvSpPr>
          <p:nvPr>
            <p:ph sz="quarter" idx="15"/>
          </p:nvPr>
        </p:nvSpPr>
        <p:spPr/>
        <p:txBody>
          <a:bodyPr>
            <a:normAutofit fontScale="92500"/>
          </a:bodyPr>
          <a:lstStyle/>
          <a:p>
            <a:pPr lvl="0"/>
            <a:r>
              <a:rPr lang="en-US" dirty="0">
                <a:sym typeface="Arial"/>
              </a:rPr>
              <a:t>Leading by example</a:t>
            </a:r>
            <a:r>
              <a:rPr lang="en-US" dirty="0"/>
              <a:t>—</a:t>
            </a:r>
            <a:r>
              <a:rPr lang="en-US" dirty="0">
                <a:sym typeface="Arial"/>
              </a:rPr>
              <a:t>“Walk the talk”</a:t>
            </a:r>
          </a:p>
          <a:p>
            <a:pPr lvl="1"/>
            <a:r>
              <a:rPr lang="en-US" dirty="0">
                <a:sym typeface="Arial"/>
              </a:rPr>
              <a:t>Superintendent has been involved throughout the process.</a:t>
            </a:r>
          </a:p>
          <a:p>
            <a:pPr lvl="1"/>
            <a:r>
              <a:rPr lang="en-US" dirty="0">
                <a:sym typeface="Arial"/>
              </a:rPr>
              <a:t>Special education director is working to connect this work and special </a:t>
            </a:r>
            <a:r>
              <a:rPr lang="en-US" dirty="0"/>
              <a:t>e</a:t>
            </a:r>
            <a:r>
              <a:rPr lang="en-US" dirty="0">
                <a:sym typeface="Arial"/>
              </a:rPr>
              <a:t>ducation processes.</a:t>
            </a:r>
          </a:p>
          <a:p>
            <a:pPr lvl="1"/>
            <a:r>
              <a:rPr lang="en-US" dirty="0">
                <a:sym typeface="Arial"/>
              </a:rPr>
              <a:t>Principal is </a:t>
            </a:r>
            <a:r>
              <a:rPr lang="en-US" b="1" dirty="0">
                <a:sym typeface="Arial"/>
              </a:rPr>
              <a:t>always</a:t>
            </a:r>
            <a:r>
              <a:rPr lang="en-US" dirty="0">
                <a:sym typeface="Arial"/>
              </a:rPr>
              <a:t> present at trainings, meetings, and coaching sessions.</a:t>
            </a:r>
          </a:p>
          <a:p>
            <a:pPr lvl="0"/>
            <a:r>
              <a:rPr lang="en-US" dirty="0">
                <a:sym typeface="Arial"/>
              </a:rPr>
              <a:t>All other staff members see this level of commitment from leadership and understand the importance of the work.</a:t>
            </a:r>
          </a:p>
          <a:p>
            <a:pPr lvl="0"/>
            <a:r>
              <a:rPr lang="en-US" dirty="0">
                <a:sym typeface="Arial"/>
              </a:rPr>
              <a:t>School/staff culture actively engages in learning and is not afraid of change.</a:t>
            </a:r>
          </a:p>
        </p:txBody>
      </p:sp>
      <p:sp>
        <p:nvSpPr>
          <p:cNvPr id="2" name="Text Placeholder 1">
            <a:extLst>
              <a:ext uri="{FF2B5EF4-FFF2-40B4-BE49-F238E27FC236}">
                <a16:creationId xmlns:a16="http://schemas.microsoft.com/office/drawing/2014/main" id="{FC4F8843-6BA1-46C4-95AE-EDB60A03701E}"/>
              </a:ext>
            </a:extLst>
          </p:cNvPr>
          <p:cNvSpPr>
            <a:spLocks noGrp="1"/>
          </p:cNvSpPr>
          <p:nvPr>
            <p:ph type="body" sz="quarter" idx="13"/>
          </p:nvPr>
        </p:nvSpPr>
        <p:spPr/>
        <p:txBody>
          <a:bodyPr/>
          <a:lstStyle/>
          <a:p>
            <a:endParaRPr lang="en-US"/>
          </a:p>
        </p:txBody>
      </p:sp>
      <p:sp>
        <p:nvSpPr>
          <p:cNvPr id="6" name="Slide Number Placeholder 5"/>
          <p:cNvSpPr>
            <a:spLocks noGrp="1"/>
          </p:cNvSpPr>
          <p:nvPr>
            <p:ph type="sldNum" sz="quarter" idx="14"/>
          </p:nvPr>
        </p:nvSpPr>
        <p:spPr/>
        <p:txBody>
          <a:bodyPr/>
          <a:lstStyle/>
          <a:p>
            <a:pPr algn="r"/>
            <a:fld id="{F3477EC8-074D-41C4-94AE-E9EA7CEEA348}" type="slidenum">
              <a:rPr lang="en-US" smtClean="0">
                <a:solidFill>
                  <a:srgbClr val="FFFFFF">
                    <a:lumMod val="75000"/>
                  </a:srgbClr>
                </a:solidFill>
              </a:rPr>
              <a:pPr algn="r"/>
              <a:t>53</a:t>
            </a:fld>
            <a:endParaRPr lang="en-US">
              <a:solidFill>
                <a:srgbClr val="FFFFFF">
                  <a:lumMod val="75000"/>
                </a:srgbClr>
              </a:solidFill>
            </a:endParaRPr>
          </a:p>
        </p:txBody>
      </p:sp>
      <p:pic>
        <p:nvPicPr>
          <p:cNvPr id="5" name="Shape 461">
            <a:extLst>
              <a:ext uri="{C183D7F6-B498-43B3-948B-1728B52AA6E4}">
                <adec:decorative xmlns:adec="http://schemas.microsoft.com/office/drawing/2017/decorative" val="1"/>
              </a:ext>
            </a:extLst>
          </p:cNvPr>
          <p:cNvPicPr preferRelativeResize="0">
            <a:picLocks/>
          </p:cNvPicPr>
          <p:nvPr/>
        </p:nvPicPr>
        <p:blipFill rotWithShape="1">
          <a:blip r:embed="rId3">
            <a:alphaModFix/>
          </a:blip>
          <a:srcRect t="38301"/>
          <a:stretch/>
        </p:blipFill>
        <p:spPr>
          <a:xfrm>
            <a:off x="8977564" y="261985"/>
            <a:ext cx="3040647" cy="1230118"/>
          </a:xfrm>
          <a:prstGeom prst="rect">
            <a:avLst/>
          </a:prstGeom>
          <a:noFill/>
          <a:ln>
            <a:noFill/>
          </a:ln>
        </p:spPr>
      </p:pic>
    </p:spTree>
    <p:extLst>
      <p:ext uri="{BB962C8B-B14F-4D97-AF65-F5344CB8AC3E}">
        <p14:creationId xmlns:p14="http://schemas.microsoft.com/office/powerpoint/2010/main" val="3370579830"/>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5370-689E-441B-B64D-077757B23BCF}"/>
              </a:ext>
            </a:extLst>
          </p:cNvPr>
          <p:cNvSpPr>
            <a:spLocks noGrp="1"/>
          </p:cNvSpPr>
          <p:nvPr>
            <p:ph type="title"/>
          </p:nvPr>
        </p:nvSpPr>
        <p:spPr/>
        <p:txBody>
          <a:bodyPr/>
          <a:lstStyle/>
          <a:p>
            <a:r>
              <a:rPr lang="en-US"/>
              <a:t>Leadership Resources </a:t>
            </a:r>
          </a:p>
        </p:txBody>
      </p:sp>
      <p:sp>
        <p:nvSpPr>
          <p:cNvPr id="7" name="Text Placeholder 6">
            <a:extLst>
              <a:ext uri="{FF2B5EF4-FFF2-40B4-BE49-F238E27FC236}">
                <a16:creationId xmlns:a16="http://schemas.microsoft.com/office/drawing/2014/main" id="{F3AA8910-2F4A-406A-9F53-3307E10A795C}"/>
              </a:ext>
            </a:extLst>
          </p:cNvPr>
          <p:cNvSpPr>
            <a:spLocks noGrp="1"/>
          </p:cNvSpPr>
          <p:nvPr>
            <p:ph type="body" sz="quarter" idx="13"/>
          </p:nvPr>
        </p:nvSpPr>
        <p:spPr>
          <a:xfrm>
            <a:off x="765872" y="5767074"/>
            <a:ext cx="11274552" cy="192024"/>
          </a:xfrm>
        </p:spPr>
        <p:txBody>
          <a:bodyPr/>
          <a:lstStyle/>
          <a:p>
            <a:endParaRPr lang="en-US"/>
          </a:p>
        </p:txBody>
      </p:sp>
      <p:sp>
        <p:nvSpPr>
          <p:cNvPr id="5" name="Slide Number Placeholder 4">
            <a:extLst>
              <a:ext uri="{FF2B5EF4-FFF2-40B4-BE49-F238E27FC236}">
                <a16:creationId xmlns:a16="http://schemas.microsoft.com/office/drawing/2014/main" id="{A3B945DA-3454-450D-8C24-E300810B2EED}"/>
              </a:ext>
            </a:extLst>
          </p:cNvPr>
          <p:cNvSpPr>
            <a:spLocks noGrp="1"/>
          </p:cNvSpPr>
          <p:nvPr>
            <p:ph type="sldNum" sz="quarter" idx="14"/>
          </p:nvPr>
        </p:nvSpPr>
        <p:spPr/>
        <p:txBody>
          <a:bodyPr/>
          <a:lstStyle/>
          <a:p>
            <a:fld id="{99A20822-4A49-4D36-86E3-300BA48D3F00}" type="slidenum">
              <a:rPr lang="en-US" smtClean="0"/>
              <a:t>54</a:t>
            </a:fld>
            <a:endParaRPr lang="en-US"/>
          </a:p>
        </p:txBody>
      </p:sp>
      <p:pic>
        <p:nvPicPr>
          <p:cNvPr id="6" name="Picture 5">
            <a:hlinkClick r:id="rId3"/>
            <a:extLst>
              <a:ext uri="{FF2B5EF4-FFF2-40B4-BE49-F238E27FC236}">
                <a16:creationId xmlns:a16="http://schemas.microsoft.com/office/drawing/2014/main" id="{17BA833D-3240-4E0A-9FAA-D976BFB8F25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5872" y="1254216"/>
            <a:ext cx="5826027" cy="4349568"/>
          </a:xfrm>
          <a:prstGeom prst="rect">
            <a:avLst/>
          </a:prstGeom>
          <a:ln>
            <a:solidFill>
              <a:schemeClr val="tx1"/>
            </a:solidFill>
          </a:ln>
        </p:spPr>
      </p:pic>
      <p:pic>
        <p:nvPicPr>
          <p:cNvPr id="8" name="Content Placeholder 5">
            <a:hlinkClick r:id="rId5"/>
            <a:extLst>
              <a:ext uri="{FF2B5EF4-FFF2-40B4-BE49-F238E27FC236}">
                <a16:creationId xmlns:a16="http://schemas.microsoft.com/office/drawing/2014/main" id="{FC760F22-8CF5-4D4D-80DB-A78CB6DFB29C}"/>
              </a:ext>
              <a:ext uri="{C183D7F6-B498-43B3-948B-1728B52AA6E4}">
                <adec:decorative xmlns:adec="http://schemas.microsoft.com/office/drawing/2017/decorative" val="1"/>
              </a:ext>
            </a:extLst>
          </p:cNvPr>
          <p:cNvPicPr>
            <a:picLocks noGrp="1" noChangeAspect="1"/>
          </p:cNvPicPr>
          <p:nvPr>
            <p:ph sz="quarter" idx="15"/>
          </p:nvPr>
        </p:nvPicPr>
        <p:blipFill>
          <a:blip r:embed="rId6"/>
          <a:stretch>
            <a:fillRect/>
          </a:stretch>
        </p:blipFill>
        <p:spPr>
          <a:xfrm rot="458061">
            <a:off x="6812799" y="1547055"/>
            <a:ext cx="4651150" cy="3635871"/>
          </a:xfrm>
          <a:prstGeom prst="rect">
            <a:avLst/>
          </a:prstGeom>
          <a:ln>
            <a:solidFill>
              <a:schemeClr val="tx1"/>
            </a:solidFill>
          </a:ln>
        </p:spPr>
      </p:pic>
      <p:sp>
        <p:nvSpPr>
          <p:cNvPr id="11" name="TextBox 10">
            <a:extLst>
              <a:ext uri="{FF2B5EF4-FFF2-40B4-BE49-F238E27FC236}">
                <a16:creationId xmlns:a16="http://schemas.microsoft.com/office/drawing/2014/main" id="{DC9692F2-95EF-4E41-A745-783A13F36C92}"/>
              </a:ext>
            </a:extLst>
          </p:cNvPr>
          <p:cNvSpPr txBox="1"/>
          <p:nvPr/>
        </p:nvSpPr>
        <p:spPr>
          <a:xfrm>
            <a:off x="6900569" y="5475767"/>
            <a:ext cx="3173329" cy="923330"/>
          </a:xfrm>
          <a:prstGeom prst="rect">
            <a:avLst/>
          </a:prstGeom>
          <a:solidFill>
            <a:schemeClr val="bg2"/>
          </a:solidFill>
          <a:ln>
            <a:solidFill>
              <a:schemeClr val="tx1"/>
            </a:solidFill>
          </a:ln>
        </p:spPr>
        <p:txBody>
          <a:bodyPr wrap="square" rtlCol="0">
            <a:spAutoFit/>
          </a:bodyPr>
          <a:lstStyle/>
          <a:p>
            <a:pPr marL="285750" indent="-285750">
              <a:buFont typeface="Arial" panose="020B0604020202020204" pitchFamily="34" charset="0"/>
              <a:buChar char="•"/>
            </a:pPr>
            <a:r>
              <a:rPr lang="en-US">
                <a:hlinkClick r:id="rId5"/>
              </a:rPr>
              <a:t>Four Keys to Support Intensive Intervention</a:t>
            </a:r>
            <a:endParaRPr lang="en-US"/>
          </a:p>
          <a:p>
            <a:pPr marL="285750" indent="-285750">
              <a:buFont typeface="Arial" panose="020B0604020202020204" pitchFamily="34" charset="0"/>
              <a:buChar char="•"/>
            </a:pPr>
            <a:r>
              <a:rPr lang="en-US">
                <a:hlinkClick r:id="rId3"/>
              </a:rPr>
              <a:t>Administrators &amp; DBI</a:t>
            </a:r>
            <a:endParaRPr lang="en-US"/>
          </a:p>
        </p:txBody>
      </p:sp>
    </p:spTree>
    <p:extLst>
      <p:ext uri="{BB962C8B-B14F-4D97-AF65-F5344CB8AC3E}">
        <p14:creationId xmlns:p14="http://schemas.microsoft.com/office/powerpoint/2010/main" val="908772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29A41A-3C8B-4CA1-ACB1-D37C8ED30CE5}"/>
              </a:ext>
            </a:extLst>
          </p:cNvPr>
          <p:cNvSpPr>
            <a:spLocks noGrp="1"/>
          </p:cNvSpPr>
          <p:nvPr>
            <p:ph type="title"/>
          </p:nvPr>
        </p:nvSpPr>
        <p:spPr/>
        <p:txBody>
          <a:bodyPr/>
          <a:lstStyle/>
          <a:p>
            <a:r>
              <a:rPr lang="en-US">
                <a:solidFill>
                  <a:srgbClr val="C25131"/>
                </a:solidFill>
              </a:rPr>
              <a:t>2.</a:t>
            </a:r>
            <a:r>
              <a:rPr lang="en-US"/>
              <a:t> Ensure solid Tiers 1 and 2.</a:t>
            </a:r>
          </a:p>
        </p:txBody>
      </p:sp>
      <p:sp>
        <p:nvSpPr>
          <p:cNvPr id="7" name="Content Placeholder 6">
            <a:extLst>
              <a:ext uri="{FF2B5EF4-FFF2-40B4-BE49-F238E27FC236}">
                <a16:creationId xmlns:a16="http://schemas.microsoft.com/office/drawing/2014/main" id="{8B973D81-5185-42B5-BDF0-7D37FCAA83D7}"/>
              </a:ext>
            </a:extLst>
          </p:cNvPr>
          <p:cNvSpPr>
            <a:spLocks noGrp="1"/>
          </p:cNvSpPr>
          <p:nvPr>
            <p:ph sz="quarter" idx="15"/>
          </p:nvPr>
        </p:nvSpPr>
        <p:spPr/>
        <p:txBody>
          <a:bodyPr>
            <a:normAutofit/>
          </a:bodyPr>
          <a:lstStyle/>
          <a:p>
            <a:r>
              <a:rPr lang="en-US"/>
              <a:t>Starting with a solid foundation helps to ensure the right students are identified for additional support and that teachers can focus on those students. </a:t>
            </a:r>
          </a:p>
          <a:p>
            <a:r>
              <a:rPr lang="en-US"/>
              <a:t>Ensure appropriate infrastructures are in place:</a:t>
            </a:r>
          </a:p>
          <a:p>
            <a:pPr lvl="2"/>
            <a:r>
              <a:rPr lang="en-US"/>
              <a:t>Screening</a:t>
            </a:r>
          </a:p>
          <a:p>
            <a:pPr lvl="2"/>
            <a:r>
              <a:rPr lang="en-US"/>
              <a:t>Progress monitoring</a:t>
            </a:r>
          </a:p>
          <a:p>
            <a:pPr lvl="2"/>
            <a:r>
              <a:rPr lang="en-US"/>
              <a:t>Data-based decision making </a:t>
            </a:r>
          </a:p>
          <a:p>
            <a:pPr lvl="2"/>
            <a:r>
              <a:rPr lang="en-US"/>
              <a:t>High-quality instruction and intervention </a:t>
            </a:r>
          </a:p>
        </p:txBody>
      </p:sp>
      <p:sp>
        <p:nvSpPr>
          <p:cNvPr id="2" name="Text Placeholder 1">
            <a:extLst>
              <a:ext uri="{FF2B5EF4-FFF2-40B4-BE49-F238E27FC236}">
                <a16:creationId xmlns:a16="http://schemas.microsoft.com/office/drawing/2014/main" id="{0465D7A2-9246-4619-BCA8-B903E7A1492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6E27325-16B1-4427-976F-A801BC7B1B0A}"/>
              </a:ext>
            </a:extLst>
          </p:cNvPr>
          <p:cNvSpPr>
            <a:spLocks noGrp="1"/>
          </p:cNvSpPr>
          <p:nvPr>
            <p:ph type="sldNum" sz="quarter" idx="14"/>
          </p:nvPr>
        </p:nvSpPr>
        <p:spPr/>
        <p:txBody>
          <a:bodyPr/>
          <a:lstStyle/>
          <a:p>
            <a:fld id="{99A20822-4A49-4D36-86E3-300BA48D3F00}" type="slidenum">
              <a:rPr lang="en-US" smtClean="0"/>
              <a:t>55</a:t>
            </a:fld>
            <a:endParaRPr lang="en-US"/>
          </a:p>
        </p:txBody>
      </p:sp>
      <p:pic>
        <p:nvPicPr>
          <p:cNvPr id="9" name="Picture 8">
            <a:extLst>
              <a:ext uri="{FF2B5EF4-FFF2-40B4-BE49-F238E27FC236}">
                <a16:creationId xmlns:a16="http://schemas.microsoft.com/office/drawing/2014/main" id="{8FB96C23-9DBE-4D04-8121-BBF62EF1BF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8832" y="2623279"/>
            <a:ext cx="3332920" cy="3444145"/>
          </a:xfrm>
          <a:prstGeom prst="rect">
            <a:avLst/>
          </a:prstGeom>
        </p:spPr>
      </p:pic>
    </p:spTree>
    <p:extLst>
      <p:ext uri="{BB962C8B-B14F-4D97-AF65-F5344CB8AC3E}">
        <p14:creationId xmlns:p14="http://schemas.microsoft.com/office/powerpoint/2010/main" val="2418543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92C2-8C7F-4B29-9276-8BB3352D8838}"/>
              </a:ext>
            </a:extLst>
          </p:cNvPr>
          <p:cNvSpPr>
            <a:spLocks noGrp="1"/>
          </p:cNvSpPr>
          <p:nvPr>
            <p:ph type="title"/>
          </p:nvPr>
        </p:nvSpPr>
        <p:spPr/>
        <p:txBody>
          <a:bodyPr>
            <a:normAutofit/>
          </a:bodyPr>
          <a:lstStyle/>
          <a:p>
            <a:r>
              <a:rPr lang="en-US" sz="3700" i="1" dirty="0"/>
              <a:t>Tiers 1 and 2 Resources</a:t>
            </a:r>
            <a:r>
              <a:rPr lang="en-US" sz="3700" dirty="0"/>
              <a:t>: Academic and Behavior Assessment and Intervention Tools Charts</a:t>
            </a:r>
          </a:p>
        </p:txBody>
      </p:sp>
      <p:sp>
        <p:nvSpPr>
          <p:cNvPr id="11" name="Text Placeholder 10">
            <a:extLst>
              <a:ext uri="{FF2B5EF4-FFF2-40B4-BE49-F238E27FC236}">
                <a16:creationId xmlns:a16="http://schemas.microsoft.com/office/drawing/2014/main" id="{679DC3DD-A6C5-48DD-927C-BE8E9BAC9B2A}"/>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0033915-4C73-4D7F-A8FE-6F46EA0E0B7D}"/>
              </a:ext>
            </a:extLst>
          </p:cNvPr>
          <p:cNvSpPr>
            <a:spLocks noGrp="1"/>
          </p:cNvSpPr>
          <p:nvPr>
            <p:ph type="sldNum" sz="quarter" idx="14"/>
          </p:nvPr>
        </p:nvSpPr>
        <p:spPr/>
        <p:txBody>
          <a:bodyPr/>
          <a:lstStyle/>
          <a:p>
            <a:fld id="{99A20822-4A49-4D36-86E3-300BA48D3F00}" type="slidenum">
              <a:rPr lang="en-US" smtClean="0"/>
              <a:pPr/>
              <a:t>56</a:t>
            </a:fld>
            <a:endParaRPr lang="en-US"/>
          </a:p>
        </p:txBody>
      </p:sp>
      <p:sp>
        <p:nvSpPr>
          <p:cNvPr id="9" name="Rectangle 8">
            <a:extLst>
              <a:ext uri="{FF2B5EF4-FFF2-40B4-BE49-F238E27FC236}">
                <a16:creationId xmlns:a16="http://schemas.microsoft.com/office/drawing/2014/main" id="{DA8E3E7A-F6D9-4BC9-A471-FABD85A86897}"/>
              </a:ext>
            </a:extLst>
          </p:cNvPr>
          <p:cNvSpPr/>
          <p:nvPr/>
        </p:nvSpPr>
        <p:spPr>
          <a:xfrm>
            <a:off x="4530436" y="4823160"/>
            <a:ext cx="3182611" cy="69924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hlinkClick r:id="rId3"/>
              </a:rPr>
              <a:t>Intervention Tools Chart </a:t>
            </a:r>
            <a:endParaRPr lang="en-US" sz="2000" b="1">
              <a:solidFill>
                <a:schemeClr val="tx1"/>
              </a:solidFill>
            </a:endParaRPr>
          </a:p>
        </p:txBody>
      </p:sp>
      <p:sp>
        <p:nvSpPr>
          <p:cNvPr id="7" name="Rectangle 6">
            <a:extLst>
              <a:ext uri="{FF2B5EF4-FFF2-40B4-BE49-F238E27FC236}">
                <a16:creationId xmlns:a16="http://schemas.microsoft.com/office/drawing/2014/main" id="{A2EDF04A-2800-499A-99B1-20BF9153BE43}"/>
              </a:ext>
            </a:extLst>
          </p:cNvPr>
          <p:cNvSpPr/>
          <p:nvPr/>
        </p:nvSpPr>
        <p:spPr>
          <a:xfrm>
            <a:off x="8119099" y="4812486"/>
            <a:ext cx="3351658" cy="69924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hlinkClick r:id="rId4"/>
              </a:rPr>
              <a:t>Progress Monitoring Tools Chart </a:t>
            </a:r>
            <a:endParaRPr lang="en-US" sz="2000" b="1">
              <a:solidFill>
                <a:schemeClr val="tx1"/>
              </a:solidFill>
            </a:endParaRPr>
          </a:p>
        </p:txBody>
      </p:sp>
      <p:sp>
        <p:nvSpPr>
          <p:cNvPr id="10" name="Rectangle 9">
            <a:extLst>
              <a:ext uri="{FF2B5EF4-FFF2-40B4-BE49-F238E27FC236}">
                <a16:creationId xmlns:a16="http://schemas.microsoft.com/office/drawing/2014/main" id="{EBC17AAD-BD20-4E7F-9697-A2BCD610EB9D}"/>
              </a:ext>
            </a:extLst>
          </p:cNvPr>
          <p:cNvSpPr/>
          <p:nvPr/>
        </p:nvSpPr>
        <p:spPr>
          <a:xfrm>
            <a:off x="827165" y="4812485"/>
            <a:ext cx="3351658" cy="699247"/>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hlinkClick r:id="rId5"/>
              </a:rPr>
              <a:t>Screening Tools Chart </a:t>
            </a:r>
            <a:endParaRPr lang="en-US" sz="2000" b="1">
              <a:solidFill>
                <a:schemeClr val="tx1"/>
              </a:solidFill>
            </a:endParaRPr>
          </a:p>
        </p:txBody>
      </p:sp>
      <p:pic>
        <p:nvPicPr>
          <p:cNvPr id="12" name="Picture 11">
            <a:hlinkClick r:id="rId5"/>
            <a:extLst>
              <a:ext uri="{FF2B5EF4-FFF2-40B4-BE49-F238E27FC236}">
                <a16:creationId xmlns:a16="http://schemas.microsoft.com/office/drawing/2014/main" id="{3F95396B-4259-49AB-B55B-D728BC129F3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164" y="1645641"/>
            <a:ext cx="3351658" cy="3009175"/>
          </a:xfrm>
          <a:prstGeom prst="rect">
            <a:avLst/>
          </a:prstGeom>
          <a:ln>
            <a:solidFill>
              <a:schemeClr val="tx1"/>
            </a:solidFill>
          </a:ln>
        </p:spPr>
      </p:pic>
      <p:pic>
        <p:nvPicPr>
          <p:cNvPr id="14" name="Picture 13">
            <a:hlinkClick r:id="rId3"/>
            <a:extLst>
              <a:ext uri="{FF2B5EF4-FFF2-40B4-BE49-F238E27FC236}">
                <a16:creationId xmlns:a16="http://schemas.microsoft.com/office/drawing/2014/main" id="{EEED42B9-E9C2-47B4-8C12-7DF3361B2EF0}"/>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4874" y="1645641"/>
            <a:ext cx="3182610" cy="3009175"/>
          </a:xfrm>
          <a:prstGeom prst="rect">
            <a:avLst/>
          </a:prstGeom>
          <a:ln>
            <a:solidFill>
              <a:schemeClr val="tx1"/>
            </a:solidFill>
          </a:ln>
        </p:spPr>
      </p:pic>
      <p:pic>
        <p:nvPicPr>
          <p:cNvPr id="17" name="Picture 16">
            <a:hlinkClick r:id="rId4"/>
            <a:extLst>
              <a:ext uri="{FF2B5EF4-FFF2-40B4-BE49-F238E27FC236}">
                <a16:creationId xmlns:a16="http://schemas.microsoft.com/office/drawing/2014/main" id="{4787A5C5-629E-4921-888D-B7D56C252969}"/>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2095" y="1645641"/>
            <a:ext cx="3488662" cy="3009175"/>
          </a:xfrm>
          <a:prstGeom prst="rect">
            <a:avLst/>
          </a:prstGeom>
          <a:ln>
            <a:solidFill>
              <a:schemeClr val="tx1"/>
            </a:solidFill>
          </a:ln>
        </p:spPr>
      </p:pic>
    </p:spTree>
    <p:extLst>
      <p:ext uri="{BB962C8B-B14F-4D97-AF65-F5344CB8AC3E}">
        <p14:creationId xmlns:p14="http://schemas.microsoft.com/office/powerpoint/2010/main" val="4224831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E44C-3AD0-4C3C-9F7B-863BDAEFAFAE}"/>
              </a:ext>
            </a:extLst>
          </p:cNvPr>
          <p:cNvSpPr>
            <a:spLocks noGrp="1"/>
          </p:cNvSpPr>
          <p:nvPr>
            <p:ph type="title"/>
          </p:nvPr>
        </p:nvSpPr>
        <p:spPr>
          <a:xfrm>
            <a:off x="455676" y="91440"/>
            <a:ext cx="11276076" cy="1280160"/>
          </a:xfrm>
        </p:spPr>
        <p:txBody>
          <a:bodyPr>
            <a:normAutofit/>
          </a:bodyPr>
          <a:lstStyle/>
          <a:p>
            <a:r>
              <a:rPr lang="en-US" sz="4000" dirty="0">
                <a:solidFill>
                  <a:srgbClr val="C25131"/>
                </a:solidFill>
              </a:rPr>
              <a:t>3. </a:t>
            </a:r>
            <a:r>
              <a:rPr lang="en-US" sz="4000" dirty="0"/>
              <a:t>Start small and focus on one step at a time.</a:t>
            </a:r>
          </a:p>
        </p:txBody>
      </p:sp>
      <p:sp>
        <p:nvSpPr>
          <p:cNvPr id="3" name="Content Placeholder 2">
            <a:extLst>
              <a:ext uri="{FF2B5EF4-FFF2-40B4-BE49-F238E27FC236}">
                <a16:creationId xmlns:a16="http://schemas.microsoft.com/office/drawing/2014/main" id="{AE2ABC86-BA55-4FCA-AA71-1E2CFE1EEDB9}"/>
              </a:ext>
            </a:extLst>
          </p:cNvPr>
          <p:cNvSpPr>
            <a:spLocks noGrp="1"/>
          </p:cNvSpPr>
          <p:nvPr>
            <p:ph sz="quarter" idx="15"/>
          </p:nvPr>
        </p:nvSpPr>
        <p:spPr/>
        <p:txBody>
          <a:bodyPr/>
          <a:lstStyle/>
          <a:p>
            <a:r>
              <a:rPr lang="en-US" b="1"/>
              <a:t>Staff shared: </a:t>
            </a:r>
            <a:r>
              <a:rPr lang="en-US"/>
              <a:t>Small-scale implementation allowed them to concentrate on understanding the DBI process and learning how to integrate the process into their instruction. </a:t>
            </a:r>
          </a:p>
          <a:p>
            <a:r>
              <a:rPr lang="en-US" b="1"/>
              <a:t>Leaders shared: </a:t>
            </a:r>
            <a:r>
              <a:rPr lang="en-US"/>
              <a:t>Not overcommitting in the early stages of DBI implementation was critical to ensuring that teachers were not overwhelmed or frustrated and to allowing them to experience initial successes.</a:t>
            </a:r>
          </a:p>
        </p:txBody>
      </p:sp>
      <p:sp>
        <p:nvSpPr>
          <p:cNvPr id="5" name="Text Placeholder 4">
            <a:extLst>
              <a:ext uri="{FF2B5EF4-FFF2-40B4-BE49-F238E27FC236}">
                <a16:creationId xmlns:a16="http://schemas.microsoft.com/office/drawing/2014/main" id="{E9C434F4-0584-4557-9A3D-D33F6D1F1D9D}"/>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9CF6E1F5-387B-4971-9875-920AAE218932}"/>
              </a:ext>
            </a:extLst>
          </p:cNvPr>
          <p:cNvSpPr>
            <a:spLocks noGrp="1"/>
          </p:cNvSpPr>
          <p:nvPr>
            <p:ph type="sldNum" sz="quarter" idx="14"/>
          </p:nvPr>
        </p:nvSpPr>
        <p:spPr/>
        <p:txBody>
          <a:bodyPr/>
          <a:lstStyle/>
          <a:p>
            <a:fld id="{99A20822-4A49-4D36-86E3-300BA48D3F00}" type="slidenum">
              <a:rPr lang="en-US" smtClean="0"/>
              <a:t>57</a:t>
            </a:fld>
            <a:endParaRPr lang="en-US"/>
          </a:p>
        </p:txBody>
      </p:sp>
    </p:spTree>
    <p:extLst>
      <p:ext uri="{BB962C8B-B14F-4D97-AF65-F5344CB8AC3E}">
        <p14:creationId xmlns:p14="http://schemas.microsoft.com/office/powerpoint/2010/main" val="3835253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7171-ACFC-454F-95ED-F51FDD991A57}"/>
              </a:ext>
            </a:extLst>
          </p:cNvPr>
          <p:cNvSpPr>
            <a:spLocks noGrp="1"/>
          </p:cNvSpPr>
          <p:nvPr>
            <p:ph type="title"/>
          </p:nvPr>
        </p:nvSpPr>
        <p:spPr>
          <a:xfrm>
            <a:off x="457202" y="0"/>
            <a:ext cx="11276076" cy="1131781"/>
          </a:xfrm>
        </p:spPr>
        <p:txBody>
          <a:bodyPr/>
          <a:lstStyle/>
          <a:p>
            <a:r>
              <a:rPr lang="en-US" i="1"/>
              <a:t>Resources</a:t>
            </a:r>
            <a:r>
              <a:rPr lang="en-US"/>
              <a:t>: Monitoring Fidelity </a:t>
            </a:r>
          </a:p>
        </p:txBody>
      </p:sp>
      <p:sp>
        <p:nvSpPr>
          <p:cNvPr id="5" name="Slide Number Placeholder 4">
            <a:extLst>
              <a:ext uri="{FF2B5EF4-FFF2-40B4-BE49-F238E27FC236}">
                <a16:creationId xmlns:a16="http://schemas.microsoft.com/office/drawing/2014/main" id="{0DA937FE-19DC-461A-9AC1-47840764F755}"/>
              </a:ext>
            </a:extLst>
          </p:cNvPr>
          <p:cNvSpPr>
            <a:spLocks noGrp="1"/>
          </p:cNvSpPr>
          <p:nvPr>
            <p:ph type="sldNum" sz="quarter" idx="14"/>
          </p:nvPr>
        </p:nvSpPr>
        <p:spPr/>
        <p:txBody>
          <a:bodyPr/>
          <a:lstStyle/>
          <a:p>
            <a:fld id="{99A20822-4A49-4D36-86E3-300BA48D3F00}" type="slidenum">
              <a:rPr lang="en-US" smtClean="0"/>
              <a:pPr/>
              <a:t>58</a:t>
            </a:fld>
            <a:endParaRPr lang="en-US"/>
          </a:p>
        </p:txBody>
      </p:sp>
      <p:pic>
        <p:nvPicPr>
          <p:cNvPr id="6" name="Picture 5">
            <a:extLst>
              <a:ext uri="{FF2B5EF4-FFF2-40B4-BE49-F238E27FC236}">
                <a16:creationId xmlns:a16="http://schemas.microsoft.com/office/drawing/2014/main" id="{69C5FFD3-A0EE-4317-8337-89D211D759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2888" y="1034606"/>
            <a:ext cx="5591175" cy="4962525"/>
          </a:xfrm>
          <a:prstGeom prst="rect">
            <a:avLst/>
          </a:prstGeom>
          <a:ln>
            <a:solidFill>
              <a:schemeClr val="bg1">
                <a:lumMod val="65000"/>
              </a:schemeClr>
            </a:solidFill>
          </a:ln>
        </p:spPr>
      </p:pic>
      <p:pic>
        <p:nvPicPr>
          <p:cNvPr id="7" name="Picture 6">
            <a:extLst>
              <a:ext uri="{FF2B5EF4-FFF2-40B4-BE49-F238E27FC236}">
                <a16:creationId xmlns:a16="http://schemas.microsoft.com/office/drawing/2014/main" id="{0996C5D9-25FC-47BE-A168-66F5D432CFE2}"/>
              </a:ext>
              <a:ext uri="{C183D7F6-B498-43B3-948B-1728B52AA6E4}">
                <adec:decorative xmlns:adec="http://schemas.microsoft.com/office/drawing/2017/decorative" val="1"/>
              </a:ext>
            </a:extLst>
          </p:cNvPr>
          <p:cNvPicPr>
            <a:picLocks noChangeAspect="1"/>
          </p:cNvPicPr>
          <p:nvPr/>
        </p:nvPicPr>
        <p:blipFill rotWithShape="1">
          <a:blip r:embed="rId4"/>
          <a:srcRect t="6481"/>
          <a:stretch/>
        </p:blipFill>
        <p:spPr>
          <a:xfrm>
            <a:off x="6525118" y="3058160"/>
            <a:ext cx="5287106" cy="1674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8C9B4EC9-66B7-4329-9C70-448EC3B23874}"/>
              </a:ext>
            </a:extLst>
          </p:cNvPr>
          <p:cNvSpPr/>
          <p:nvPr/>
        </p:nvSpPr>
        <p:spPr>
          <a:xfrm>
            <a:off x="6953583" y="5029569"/>
            <a:ext cx="4778169" cy="696650"/>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linkClick r:id="rId5"/>
              </a:rPr>
              <a:t>https://intensiveintervention.org/implementation-support/fidelity-resources</a:t>
            </a:r>
            <a:endParaRPr lang="en-US">
              <a:solidFill>
                <a:schemeClr val="tx1"/>
              </a:solidFill>
            </a:endParaRPr>
          </a:p>
        </p:txBody>
      </p:sp>
      <p:sp>
        <p:nvSpPr>
          <p:cNvPr id="4" name="Speech Bubble: Rectangle with Corners Rounded 3">
            <a:extLst>
              <a:ext uri="{FF2B5EF4-FFF2-40B4-BE49-F238E27FC236}">
                <a16:creationId xmlns:a16="http://schemas.microsoft.com/office/drawing/2014/main" id="{15CA7FDD-1411-416D-BCB1-4CE820B5FC54}"/>
              </a:ext>
            </a:extLst>
          </p:cNvPr>
          <p:cNvSpPr/>
          <p:nvPr/>
        </p:nvSpPr>
        <p:spPr>
          <a:xfrm>
            <a:off x="6235700" y="1008018"/>
            <a:ext cx="4572000" cy="1447800"/>
          </a:xfrm>
          <a:prstGeom prst="wedgeRoundRectCallout">
            <a:avLst>
              <a:gd name="adj1" fmla="val -40555"/>
              <a:gd name="adj2" fmla="val 80799"/>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Start by focusing on doing things consistently as designed before scaling up.</a:t>
            </a:r>
          </a:p>
        </p:txBody>
      </p:sp>
    </p:spTree>
    <p:extLst>
      <p:ext uri="{BB962C8B-B14F-4D97-AF65-F5344CB8AC3E}">
        <p14:creationId xmlns:p14="http://schemas.microsoft.com/office/powerpoint/2010/main" val="1913769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CE49-A3AF-4F1E-B31B-48D9EB116955}"/>
              </a:ext>
            </a:extLst>
          </p:cNvPr>
          <p:cNvSpPr>
            <a:spLocks noGrp="1"/>
          </p:cNvSpPr>
          <p:nvPr>
            <p:ph type="title"/>
          </p:nvPr>
        </p:nvSpPr>
        <p:spPr>
          <a:xfrm>
            <a:off x="457200" y="73152"/>
            <a:ext cx="11276076" cy="1280160"/>
          </a:xfrm>
        </p:spPr>
        <p:txBody>
          <a:bodyPr>
            <a:normAutofit/>
          </a:bodyPr>
          <a:lstStyle/>
          <a:p>
            <a:r>
              <a:rPr lang="en-US">
                <a:solidFill>
                  <a:srgbClr val="C25131"/>
                </a:solidFill>
              </a:rPr>
              <a:t>4. </a:t>
            </a:r>
            <a:r>
              <a:rPr lang="en-US"/>
              <a:t>Use formalized procedures and </a:t>
            </a:r>
            <a:br>
              <a:rPr lang="en-US"/>
            </a:br>
            <a:r>
              <a:rPr lang="en-US"/>
              <a:t>standard protocols.</a:t>
            </a:r>
          </a:p>
        </p:txBody>
      </p:sp>
      <p:sp>
        <p:nvSpPr>
          <p:cNvPr id="3" name="Content Placeholder 2">
            <a:extLst>
              <a:ext uri="{FF2B5EF4-FFF2-40B4-BE49-F238E27FC236}">
                <a16:creationId xmlns:a16="http://schemas.microsoft.com/office/drawing/2014/main" id="{57C81458-E0D0-4DC7-92D7-D8CA94C9AB94}"/>
              </a:ext>
            </a:extLst>
          </p:cNvPr>
          <p:cNvSpPr>
            <a:spLocks noGrp="1"/>
          </p:cNvSpPr>
          <p:nvPr>
            <p:ph sz="quarter" idx="15"/>
          </p:nvPr>
        </p:nvSpPr>
        <p:spPr/>
        <p:txBody>
          <a:bodyPr/>
          <a:lstStyle/>
          <a:p>
            <a:r>
              <a:rPr lang="en-US" dirty="0"/>
              <a:t>Ensure processes are </a:t>
            </a:r>
            <a:r>
              <a:rPr lang="en-US" b="1" dirty="0"/>
              <a:t>clearly documented </a:t>
            </a:r>
            <a:r>
              <a:rPr lang="en-US" dirty="0"/>
              <a:t>(e.g., scripted meeting agendas and clear guidelines).</a:t>
            </a:r>
          </a:p>
          <a:p>
            <a:r>
              <a:rPr lang="en-US" dirty="0"/>
              <a:t>Provide </a:t>
            </a:r>
            <a:r>
              <a:rPr lang="en-US" b="1" dirty="0"/>
              <a:t>ongoing professional development </a:t>
            </a:r>
            <a:r>
              <a:rPr lang="en-US" dirty="0"/>
              <a:t>to ensure that the knowledge is not placed with a few key individuals and to ensure sustainability when staffing changes. </a:t>
            </a:r>
          </a:p>
        </p:txBody>
      </p:sp>
      <p:sp>
        <p:nvSpPr>
          <p:cNvPr id="5" name="Text Placeholder 4">
            <a:extLst>
              <a:ext uri="{FF2B5EF4-FFF2-40B4-BE49-F238E27FC236}">
                <a16:creationId xmlns:a16="http://schemas.microsoft.com/office/drawing/2014/main" id="{17DCECEA-29B6-4BF8-8D74-C43DEB699137}"/>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448EA44-C516-4B69-8B0A-E63A5E9A26C7}"/>
              </a:ext>
            </a:extLst>
          </p:cNvPr>
          <p:cNvSpPr>
            <a:spLocks noGrp="1"/>
          </p:cNvSpPr>
          <p:nvPr>
            <p:ph type="sldNum" sz="quarter" idx="14"/>
          </p:nvPr>
        </p:nvSpPr>
        <p:spPr/>
        <p:txBody>
          <a:bodyPr/>
          <a:lstStyle/>
          <a:p>
            <a:fld id="{99A20822-4A49-4D36-86E3-300BA48D3F00}" type="slidenum">
              <a:rPr lang="en-US" smtClean="0"/>
              <a:t>59</a:t>
            </a:fld>
            <a:endParaRPr lang="en-US"/>
          </a:p>
        </p:txBody>
      </p:sp>
    </p:spTree>
    <p:extLst>
      <p:ext uri="{BB962C8B-B14F-4D97-AF65-F5344CB8AC3E}">
        <p14:creationId xmlns:p14="http://schemas.microsoft.com/office/powerpoint/2010/main" val="310033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ea typeface="ＭＳ Ｐゴシック"/>
              </a:rPr>
              <a:t>Why do we need intensive intervention?</a:t>
            </a:r>
            <a:endParaRPr lang="en-US"/>
          </a:p>
        </p:txBody>
      </p:sp>
      <p:sp>
        <p:nvSpPr>
          <p:cNvPr id="2" name="Content Placeholder 1"/>
          <p:cNvSpPr>
            <a:spLocks noGrp="1"/>
          </p:cNvSpPr>
          <p:nvPr>
            <p:ph sz="quarter" idx="14"/>
          </p:nvPr>
        </p:nvSpPr>
        <p:spPr>
          <a:xfrm>
            <a:off x="457200" y="4302177"/>
            <a:ext cx="3669323" cy="1412822"/>
          </a:xfrm>
        </p:spPr>
        <p:txBody>
          <a:bodyPr vert="horz" lIns="0" tIns="0" rIns="0" bIns="0" rtlCol="0" anchor="t">
            <a:noAutofit/>
          </a:bodyPr>
          <a:lstStyle/>
          <a:p>
            <a:pPr marL="1905" algn="ctr">
              <a:tabLst>
                <a:tab pos="1154906" algn="l"/>
              </a:tabLst>
            </a:pPr>
            <a:r>
              <a:rPr lang="en-US" sz="2000"/>
              <a:t>Validated programs are not universally effective programs; 3% to 5% of students need more help (NCII, 2013).  </a:t>
            </a:r>
            <a:endParaRPr lang="en-US"/>
          </a:p>
        </p:txBody>
      </p:sp>
      <p:sp>
        <p:nvSpPr>
          <p:cNvPr id="5" name="Content Placeholder 4"/>
          <p:cNvSpPr>
            <a:spLocks noGrp="1"/>
          </p:cNvSpPr>
          <p:nvPr>
            <p:ph sz="quarter" idx="15"/>
          </p:nvPr>
        </p:nvSpPr>
        <p:spPr>
          <a:xfrm>
            <a:off x="4401975" y="4313708"/>
            <a:ext cx="3385001" cy="1412823"/>
          </a:xfrm>
        </p:spPr>
        <p:txBody>
          <a:bodyPr vert="horz" lIns="0" tIns="0" rIns="0" bIns="0" rtlCol="0" anchor="t">
            <a:noAutofit/>
          </a:bodyPr>
          <a:lstStyle/>
          <a:p>
            <a:pPr algn="ctr">
              <a:spcBef>
                <a:spcPts val="900"/>
              </a:spcBef>
            </a:pPr>
            <a:r>
              <a:rPr lang="en-US" sz="2000" dirty="0"/>
              <a:t>Students with intensive needs often require 10</a:t>
            </a:r>
            <a:r>
              <a:rPr lang="en-US" sz="2000" dirty="0">
                <a:cs typeface="Arial"/>
              </a:rPr>
              <a:t>–</a:t>
            </a:r>
            <a:r>
              <a:rPr lang="en-US" sz="2000" dirty="0"/>
              <a:t>30 times as much practice as their peers to learn new information (</a:t>
            </a:r>
            <a:r>
              <a:rPr lang="en-US" sz="2000" dirty="0" err="1"/>
              <a:t>Gersten</a:t>
            </a:r>
            <a:r>
              <a:rPr lang="en-US" sz="2000" dirty="0"/>
              <a:t> et al., 2009). </a:t>
            </a:r>
          </a:p>
          <a:p>
            <a:endParaRPr lang="en-US" sz="2000" dirty="0"/>
          </a:p>
        </p:txBody>
      </p:sp>
      <p:sp>
        <p:nvSpPr>
          <p:cNvPr id="4" name="Slide Number Placeholder 3"/>
          <p:cNvSpPr>
            <a:spLocks noGrp="1"/>
          </p:cNvSpPr>
          <p:nvPr>
            <p:ph type="sldNum" sz="quarter" idx="12"/>
          </p:nvPr>
        </p:nvSpPr>
        <p:spPr/>
        <p:txBody>
          <a:bodyPr/>
          <a:lstStyle/>
          <a:p>
            <a:pPr>
              <a:defRPr/>
            </a:pPr>
            <a:fld id="{DFB04262-1598-482E-9FD8-D5435614D1F0}" type="slidenum">
              <a:rPr>
                <a:solidFill>
                  <a:srgbClr val="FFFFFF">
                    <a:lumMod val="75000"/>
                  </a:srgbClr>
                </a:solidFill>
              </a:rPr>
              <a:pPr>
                <a:defRPr/>
              </a:pPr>
              <a:t>6</a:t>
            </a:fld>
            <a:endParaRPr>
              <a:solidFill>
                <a:srgbClr val="FFFFFF">
                  <a:lumMod val="75000"/>
                </a:srgbClr>
              </a:solidFill>
            </a:endParaRPr>
          </a:p>
        </p:txBody>
      </p:sp>
      <p:sp>
        <p:nvSpPr>
          <p:cNvPr id="11" name="Content Placeholder 4">
            <a:extLst>
              <a:ext uri="{FF2B5EF4-FFF2-40B4-BE49-F238E27FC236}">
                <a16:creationId xmlns:a16="http://schemas.microsoft.com/office/drawing/2014/main" id="{C7FA176E-3A98-4053-872D-50E6CDBA47F1}"/>
              </a:ext>
            </a:extLst>
          </p:cNvPr>
          <p:cNvSpPr txBox="1">
            <a:spLocks/>
          </p:cNvSpPr>
          <p:nvPr/>
        </p:nvSpPr>
        <p:spPr>
          <a:xfrm>
            <a:off x="8355462" y="4313708"/>
            <a:ext cx="3377815" cy="2901237"/>
          </a:xfrm>
          <a:prstGeom prst="rect">
            <a:avLst/>
          </a:prstGeom>
          <a:ln>
            <a:noFill/>
          </a:ln>
        </p:spPr>
        <p:txBody>
          <a:bodyPr vert="horz" lIns="0" tIns="0" rIns="0" bIns="0" rtlCol="0">
            <a:noAutofit/>
          </a:bodyPr>
          <a:lstStyle>
            <a:lvl1pPr marL="0" marR="0" indent="0" algn="l" defTabSz="685783"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32" marR="0" indent="-320032" algn="l" defTabSz="685783"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64" marR="0" indent="-320032" algn="l" defTabSz="685783"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096" marR="0" indent="-320032" algn="l" defTabSz="685783"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28" marR="0" indent="-320032" algn="l" defTabSz="685783"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160" indent="-320032" algn="l" defTabSz="685783"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spcBef>
                <a:spcPts val="900"/>
              </a:spcBef>
            </a:pPr>
            <a:r>
              <a:rPr lang="en-US" sz="2000" dirty="0"/>
              <a:t>For students with intensive needs, co-occurring academic and behavioral needs are the rule not the exception (Kuchle &amp; Riley-Tillman, 2019) . </a:t>
            </a:r>
          </a:p>
        </p:txBody>
      </p:sp>
      <p:pic>
        <p:nvPicPr>
          <p:cNvPr id="1026" name="Picture 2" descr="A picture of a teacher helping a student with spell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24126" y="1781748"/>
            <a:ext cx="2740700" cy="2210387"/>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027" name="Picture 3" descr="A picture of a man stick figure helping another climb a wal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8067" y="1781748"/>
            <a:ext cx="1707587" cy="2210387"/>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2" name="Picture 2">
            <a:extLst>
              <a:ext uri="{FF2B5EF4-FFF2-40B4-BE49-F238E27FC236}">
                <a16:creationId xmlns:a16="http://schemas.microsoft.com/office/drawing/2014/main" id="{50BB3A9E-0C89-4AA4-804E-E960D7F7FF83}"/>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5463" y="1724590"/>
            <a:ext cx="3377815" cy="17320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116152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1E37-EFC8-4FBC-9AFC-A48D8EDB5E65}"/>
              </a:ext>
            </a:extLst>
          </p:cNvPr>
          <p:cNvSpPr>
            <a:spLocks noGrp="1"/>
          </p:cNvSpPr>
          <p:nvPr>
            <p:ph type="title" idx="4294967295"/>
          </p:nvPr>
        </p:nvSpPr>
        <p:spPr>
          <a:xfrm>
            <a:off x="298174" y="190500"/>
            <a:ext cx="5430838" cy="1279525"/>
          </a:xfrm>
        </p:spPr>
        <p:txBody>
          <a:bodyPr>
            <a:normAutofit fontScale="90000"/>
          </a:bodyPr>
          <a:lstStyle/>
          <a:p>
            <a:r>
              <a:rPr lang="en-US"/>
              <a:t>Facilitating Meetings to Review Data</a:t>
            </a:r>
          </a:p>
        </p:txBody>
      </p:sp>
      <p:sp>
        <p:nvSpPr>
          <p:cNvPr id="5" name="Slide Number Placeholder 4">
            <a:extLst>
              <a:ext uri="{FF2B5EF4-FFF2-40B4-BE49-F238E27FC236}">
                <a16:creationId xmlns:a16="http://schemas.microsoft.com/office/drawing/2014/main" id="{F29D6BB6-8A41-44E1-960F-CA176C2E1697}"/>
              </a:ext>
            </a:extLst>
          </p:cNvPr>
          <p:cNvSpPr>
            <a:spLocks noGrp="1"/>
          </p:cNvSpPr>
          <p:nvPr>
            <p:ph type="sldNum" sz="quarter" idx="4294967295"/>
          </p:nvPr>
        </p:nvSpPr>
        <p:spPr>
          <a:xfrm>
            <a:off x="12034838" y="6704013"/>
            <a:ext cx="157162" cy="153987"/>
          </a:xfrm>
        </p:spPr>
        <p:txBody>
          <a:bodyPr/>
          <a:lstStyle/>
          <a:p>
            <a:fld id="{99A20822-4A49-4D36-86E3-300BA48D3F00}" type="slidenum">
              <a:rPr lang="en-US" smtClean="0"/>
              <a:pPr/>
              <a:t>60</a:t>
            </a:fld>
            <a:endParaRPr lang="en-US"/>
          </a:p>
        </p:txBody>
      </p:sp>
      <p:pic>
        <p:nvPicPr>
          <p:cNvPr id="6" name="Picture 5">
            <a:extLst>
              <a:ext uri="{FF2B5EF4-FFF2-40B4-BE49-F238E27FC236}">
                <a16:creationId xmlns:a16="http://schemas.microsoft.com/office/drawing/2014/main" id="{1D40B386-4B6C-4F1E-B06A-6F93B18C9F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67450" y="190500"/>
            <a:ext cx="5924550" cy="6667500"/>
          </a:xfrm>
          <a:prstGeom prst="rect">
            <a:avLst/>
          </a:prstGeom>
        </p:spPr>
      </p:pic>
      <p:pic>
        <p:nvPicPr>
          <p:cNvPr id="11" name="Picture 10">
            <a:extLst>
              <a:ext uri="{FF2B5EF4-FFF2-40B4-BE49-F238E27FC236}">
                <a16:creationId xmlns:a16="http://schemas.microsoft.com/office/drawing/2014/main" id="{A7839717-84AB-4980-9966-31FC70CBED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9893536">
            <a:off x="1067559" y="2041588"/>
            <a:ext cx="3278751" cy="4227640"/>
          </a:xfrm>
          <a:prstGeom prst="rect">
            <a:avLst/>
          </a:prstGeom>
          <a:ln>
            <a:solidFill>
              <a:schemeClr val="tx1"/>
            </a:solidFill>
          </a:ln>
        </p:spPr>
      </p:pic>
      <p:pic>
        <p:nvPicPr>
          <p:cNvPr id="12" name="Picture 11">
            <a:extLst>
              <a:ext uri="{FF2B5EF4-FFF2-40B4-BE49-F238E27FC236}">
                <a16:creationId xmlns:a16="http://schemas.microsoft.com/office/drawing/2014/main" id="{5DCF3F04-A3B1-43B5-B035-A44270DB56F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013593" y="1515950"/>
            <a:ext cx="3781425" cy="4048125"/>
          </a:xfrm>
          <a:prstGeom prst="rect">
            <a:avLst/>
          </a:prstGeom>
          <a:ln>
            <a:solidFill>
              <a:schemeClr val="tx1"/>
            </a:solidFill>
          </a:ln>
        </p:spPr>
      </p:pic>
      <p:pic>
        <p:nvPicPr>
          <p:cNvPr id="13" name="Picture 12">
            <a:extLst>
              <a:ext uri="{FF2B5EF4-FFF2-40B4-BE49-F238E27FC236}">
                <a16:creationId xmlns:a16="http://schemas.microsoft.com/office/drawing/2014/main" id="{965A9BC3-324B-48B3-9C53-53EA5894CFC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1771068">
            <a:off x="5514571" y="2719943"/>
            <a:ext cx="3705225" cy="3362325"/>
          </a:xfrm>
          <a:prstGeom prst="rect">
            <a:avLst/>
          </a:prstGeom>
          <a:ln>
            <a:solidFill>
              <a:schemeClr val="tx1"/>
            </a:solidFill>
          </a:ln>
        </p:spPr>
      </p:pic>
      <p:sp>
        <p:nvSpPr>
          <p:cNvPr id="3" name="Rectangle 2">
            <a:extLst>
              <a:ext uri="{FF2B5EF4-FFF2-40B4-BE49-F238E27FC236}">
                <a16:creationId xmlns:a16="http://schemas.microsoft.com/office/drawing/2014/main" id="{53D95FCD-1D4F-4C77-9545-1A230FBC9D04}"/>
              </a:ext>
            </a:extLst>
          </p:cNvPr>
          <p:cNvSpPr/>
          <p:nvPr/>
        </p:nvSpPr>
        <p:spPr>
          <a:xfrm>
            <a:off x="4371181" y="5564075"/>
            <a:ext cx="5924550" cy="1018993"/>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linkClick r:id="rId7"/>
              </a:rPr>
              <a:t>https://intensiveintervention.org/implementation-support/tools-support-intensive-intervention-data-meetings</a:t>
            </a:r>
            <a:endParaRPr lang="en-US">
              <a:solidFill>
                <a:schemeClr val="tx1"/>
              </a:solidFill>
            </a:endParaRPr>
          </a:p>
        </p:txBody>
      </p:sp>
    </p:spTree>
    <p:extLst>
      <p:ext uri="{BB962C8B-B14F-4D97-AF65-F5344CB8AC3E}">
        <p14:creationId xmlns:p14="http://schemas.microsoft.com/office/powerpoint/2010/main" val="41993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Shape 634"/>
          <p:cNvSpPr txBox="1">
            <a:spLocks noGrp="1"/>
          </p:cNvSpPr>
          <p:nvPr>
            <p:ph type="title"/>
          </p:nvPr>
        </p:nvSpPr>
        <p:spPr>
          <a:xfrm>
            <a:off x="752635" y="-77501"/>
            <a:ext cx="11276076" cy="1280160"/>
          </a:xfrm>
        </p:spPr>
        <p:txBody>
          <a:bodyPr/>
          <a:lstStyle/>
          <a:p>
            <a:pPr lvl="0"/>
            <a:r>
              <a:rPr lang="en-US">
                <a:sym typeface="Arial Narrow"/>
              </a:rPr>
              <a:t>Developing Student Plans</a:t>
            </a:r>
          </a:p>
        </p:txBody>
      </p:sp>
      <p:sp>
        <p:nvSpPr>
          <p:cNvPr id="635" name="Shape 635"/>
          <p:cNvSpPr txBox="1">
            <a:spLocks noGrp="1"/>
          </p:cNvSpPr>
          <p:nvPr>
            <p:ph type="sldNum" sz="quarter" idx="10"/>
          </p:nvPr>
        </p:nvSpPr>
        <p:spPr>
          <a:xfrm>
            <a:off x="11847701" y="6507316"/>
            <a:ext cx="35266" cy="153888"/>
          </a:xfrm>
        </p:spPr>
        <p:txBody>
          <a:bodyPr/>
          <a:lstStyle/>
          <a:p>
            <a:pPr lvl="0"/>
            <a:r>
              <a:rPr lang="en-US"/>
              <a:t> </a:t>
            </a:r>
          </a:p>
        </p:txBody>
      </p:sp>
      <p:sp>
        <p:nvSpPr>
          <p:cNvPr id="7" name="Slide Number Placeholder 2"/>
          <p:cNvSpPr txBox="1">
            <a:spLocks/>
          </p:cNvSpPr>
          <p:nvPr/>
        </p:nvSpPr>
        <p:spPr bwMode="gray">
          <a:xfrm>
            <a:off x="10295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a:pPr algn="r"/>
              <a:t>61</a:t>
            </a:fld>
            <a:endParaRPr lang="en-US"/>
          </a:p>
        </p:txBody>
      </p:sp>
      <p:sp>
        <p:nvSpPr>
          <p:cNvPr id="2" name="Speech Bubble: Rectangle with Corners Rounded 1">
            <a:extLst>
              <a:ext uri="{FF2B5EF4-FFF2-40B4-BE49-F238E27FC236}">
                <a16:creationId xmlns:a16="http://schemas.microsoft.com/office/drawing/2014/main" id="{2F240348-45DF-4F23-93B8-1CFDEAD8920B}"/>
              </a:ext>
            </a:extLst>
          </p:cNvPr>
          <p:cNvSpPr/>
          <p:nvPr/>
        </p:nvSpPr>
        <p:spPr>
          <a:xfrm>
            <a:off x="7392378" y="1501264"/>
            <a:ext cx="3467100" cy="3055745"/>
          </a:xfrm>
          <a:prstGeom prst="wedgeRoundRectCallout">
            <a:avLst>
              <a:gd name="adj1" fmla="val -69197"/>
              <a:gd name="adj2" fmla="val -21341"/>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a:solidFill>
                  <a:schemeClr val="tx1"/>
                </a:solidFill>
                <a:sym typeface="Arial"/>
              </a:rPr>
              <a:t>Clearly articulate: </a:t>
            </a:r>
          </a:p>
          <a:p>
            <a:pPr marL="742950" lvl="1" indent="-285750">
              <a:buFont typeface="Arial" panose="020B0604020202020204" pitchFamily="34" charset="0"/>
              <a:buChar char="•"/>
            </a:pPr>
            <a:r>
              <a:rPr lang="en-US" sz="2400">
                <a:solidFill>
                  <a:schemeClr val="tx1"/>
                </a:solidFill>
                <a:sym typeface="Arial"/>
              </a:rPr>
              <a:t>Scheduling</a:t>
            </a:r>
          </a:p>
          <a:p>
            <a:pPr marL="742950" lvl="1" indent="-285750">
              <a:buFont typeface="Arial" panose="020B0604020202020204" pitchFamily="34" charset="0"/>
              <a:buChar char="•"/>
            </a:pPr>
            <a:r>
              <a:rPr lang="en-US" sz="2400">
                <a:solidFill>
                  <a:schemeClr val="tx1"/>
                </a:solidFill>
                <a:sym typeface="Arial"/>
              </a:rPr>
              <a:t>Fidelity data collection</a:t>
            </a:r>
          </a:p>
          <a:p>
            <a:pPr marL="742950" lvl="1" indent="-285750">
              <a:buFont typeface="Arial" panose="020B0604020202020204" pitchFamily="34" charset="0"/>
              <a:buChar char="•"/>
            </a:pPr>
            <a:r>
              <a:rPr lang="en-US" sz="2400">
                <a:solidFill>
                  <a:schemeClr val="tx1"/>
                </a:solidFill>
                <a:sym typeface="Arial"/>
              </a:rPr>
              <a:t>Responsibilities</a:t>
            </a:r>
          </a:p>
          <a:p>
            <a:pPr marL="742950" lvl="1" indent="-285750">
              <a:buFont typeface="Arial" panose="020B0604020202020204" pitchFamily="34" charset="0"/>
              <a:buChar char="•"/>
            </a:pPr>
            <a:r>
              <a:rPr lang="en-US" sz="2400">
                <a:solidFill>
                  <a:schemeClr val="tx1"/>
                </a:solidFill>
                <a:sym typeface="Arial"/>
              </a:rPr>
              <a:t>Communication</a:t>
            </a:r>
          </a:p>
          <a:p>
            <a:pPr marL="742950" lvl="1" indent="-285750">
              <a:buFont typeface="Arial" panose="020B0604020202020204" pitchFamily="34" charset="0"/>
              <a:buChar char="•"/>
            </a:pPr>
            <a:r>
              <a:rPr lang="en-US" sz="2400">
                <a:solidFill>
                  <a:schemeClr val="tx1"/>
                </a:solidFill>
                <a:sym typeface="Arial"/>
              </a:rPr>
              <a:t>Follow-up</a:t>
            </a:r>
            <a:r>
              <a:rPr lang="en-US">
                <a:solidFill>
                  <a:schemeClr val="tx1"/>
                </a:solidFill>
              </a:rPr>
              <a:t> </a:t>
            </a:r>
          </a:p>
        </p:txBody>
      </p:sp>
      <p:pic>
        <p:nvPicPr>
          <p:cNvPr id="8" name="Picture 7">
            <a:extLst>
              <a:ext uri="{FF2B5EF4-FFF2-40B4-BE49-F238E27FC236}">
                <a16:creationId xmlns:a16="http://schemas.microsoft.com/office/drawing/2014/main" id="{52E6A3A5-13F1-4EAF-AB47-DA38E0437C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446" y="1202659"/>
            <a:ext cx="4940554" cy="4363254"/>
          </a:xfrm>
          <a:prstGeom prst="rect">
            <a:avLst/>
          </a:prstGeom>
          <a:ln>
            <a:solidFill>
              <a:schemeClr val="tx1"/>
            </a:solidFill>
          </a:ln>
        </p:spPr>
      </p:pic>
    </p:spTree>
    <p:extLst>
      <p:ext uri="{BB962C8B-B14F-4D97-AF65-F5344CB8AC3E}">
        <p14:creationId xmlns:p14="http://schemas.microsoft.com/office/powerpoint/2010/main" val="3293323873"/>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EC52-9770-41AC-82E1-3BCCC7D41587}"/>
              </a:ext>
            </a:extLst>
          </p:cNvPr>
          <p:cNvSpPr>
            <a:spLocks noGrp="1"/>
          </p:cNvSpPr>
          <p:nvPr>
            <p:ph type="title"/>
          </p:nvPr>
        </p:nvSpPr>
        <p:spPr/>
        <p:txBody>
          <a:bodyPr/>
          <a:lstStyle/>
          <a:p>
            <a:r>
              <a:rPr lang="en-US"/>
              <a:t>Professional Learning Resources</a:t>
            </a:r>
          </a:p>
        </p:txBody>
      </p:sp>
      <p:sp>
        <p:nvSpPr>
          <p:cNvPr id="4" name="Text Placeholder 3">
            <a:extLst>
              <a:ext uri="{FF2B5EF4-FFF2-40B4-BE49-F238E27FC236}">
                <a16:creationId xmlns:a16="http://schemas.microsoft.com/office/drawing/2014/main" id="{9CEA53EE-985F-4318-8E09-D05EFAC41C3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B1A3322-017A-4F87-A100-9EE88F00DC7A}"/>
              </a:ext>
            </a:extLst>
          </p:cNvPr>
          <p:cNvSpPr>
            <a:spLocks noGrp="1"/>
          </p:cNvSpPr>
          <p:nvPr>
            <p:ph type="sldNum" sz="quarter" idx="14"/>
          </p:nvPr>
        </p:nvSpPr>
        <p:spPr/>
        <p:txBody>
          <a:bodyPr/>
          <a:lstStyle/>
          <a:p>
            <a:fld id="{99A20822-4A49-4D36-86E3-300BA48D3F00}" type="slidenum">
              <a:rPr lang="en-US" smtClean="0"/>
              <a:pPr/>
              <a:t>62</a:t>
            </a:fld>
            <a:endParaRPr lang="en-US"/>
          </a:p>
        </p:txBody>
      </p:sp>
      <p:pic>
        <p:nvPicPr>
          <p:cNvPr id="6" name="Picture 5">
            <a:extLst>
              <a:ext uri="{FF2B5EF4-FFF2-40B4-BE49-F238E27FC236}">
                <a16:creationId xmlns:a16="http://schemas.microsoft.com/office/drawing/2014/main" id="{9B880726-5883-48FF-98BC-662794FEAF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153679">
            <a:off x="865743" y="1829438"/>
            <a:ext cx="5471918" cy="3229401"/>
          </a:xfrm>
          <a:prstGeom prst="rect">
            <a:avLst/>
          </a:prstGeom>
          <a:ln>
            <a:solidFill>
              <a:schemeClr val="tx1"/>
            </a:solidFill>
          </a:ln>
        </p:spPr>
      </p:pic>
      <p:pic>
        <p:nvPicPr>
          <p:cNvPr id="7" name="Picture 6">
            <a:extLst>
              <a:ext uri="{FF2B5EF4-FFF2-40B4-BE49-F238E27FC236}">
                <a16:creationId xmlns:a16="http://schemas.microsoft.com/office/drawing/2014/main" id="{FE2C308B-0A80-4008-9764-DE283EDD860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385128">
            <a:off x="6960886" y="1390214"/>
            <a:ext cx="4765604" cy="4107851"/>
          </a:xfrm>
          <a:prstGeom prst="rect">
            <a:avLst/>
          </a:prstGeom>
          <a:ln>
            <a:solidFill>
              <a:schemeClr val="tx1"/>
            </a:solidFill>
          </a:ln>
        </p:spPr>
      </p:pic>
      <p:sp>
        <p:nvSpPr>
          <p:cNvPr id="3" name="TextBox 2">
            <a:extLst>
              <a:ext uri="{FF2B5EF4-FFF2-40B4-BE49-F238E27FC236}">
                <a16:creationId xmlns:a16="http://schemas.microsoft.com/office/drawing/2014/main" id="{B5697272-F18C-4164-9BF1-834F6B70FB34}"/>
              </a:ext>
            </a:extLst>
          </p:cNvPr>
          <p:cNvSpPr txBox="1"/>
          <p:nvPr/>
        </p:nvSpPr>
        <p:spPr>
          <a:xfrm>
            <a:off x="1611344" y="4782079"/>
            <a:ext cx="4483132" cy="646331"/>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hlinkClick r:id="rId5"/>
              </a:rPr>
              <a:t>https://intensiveintervention.org/implementation-support/dbi-training-series</a:t>
            </a:r>
            <a:endParaRPr lang="en-US"/>
          </a:p>
        </p:txBody>
      </p:sp>
      <p:sp>
        <p:nvSpPr>
          <p:cNvPr id="8" name="TextBox 7">
            <a:extLst>
              <a:ext uri="{FF2B5EF4-FFF2-40B4-BE49-F238E27FC236}">
                <a16:creationId xmlns:a16="http://schemas.microsoft.com/office/drawing/2014/main" id="{BD9BB656-0387-4595-AC8A-A4175F28F651}"/>
              </a:ext>
            </a:extLst>
          </p:cNvPr>
          <p:cNvSpPr txBox="1"/>
          <p:nvPr/>
        </p:nvSpPr>
        <p:spPr>
          <a:xfrm>
            <a:off x="7000406" y="5252353"/>
            <a:ext cx="4731345" cy="646331"/>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hlinkClick r:id="rId6"/>
              </a:rPr>
              <a:t>https://intensiveintervention.org/implementation-support/online-learning-modules</a:t>
            </a:r>
            <a:endParaRPr lang="en-US"/>
          </a:p>
        </p:txBody>
      </p:sp>
    </p:spTree>
    <p:extLst>
      <p:ext uri="{BB962C8B-B14F-4D97-AF65-F5344CB8AC3E}">
        <p14:creationId xmlns:p14="http://schemas.microsoft.com/office/powerpoint/2010/main" val="719071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FB36-2106-4248-B9C4-838241A71FCB}"/>
              </a:ext>
            </a:extLst>
          </p:cNvPr>
          <p:cNvSpPr>
            <a:spLocks noGrp="1"/>
          </p:cNvSpPr>
          <p:nvPr>
            <p:ph type="title"/>
          </p:nvPr>
        </p:nvSpPr>
        <p:spPr>
          <a:xfrm>
            <a:off x="457202" y="0"/>
            <a:ext cx="5795793" cy="1280160"/>
          </a:xfrm>
        </p:spPr>
        <p:txBody>
          <a:bodyPr/>
          <a:lstStyle/>
          <a:p>
            <a:r>
              <a:rPr lang="en-US"/>
              <a:t>Formalized Procedures</a:t>
            </a:r>
          </a:p>
        </p:txBody>
      </p:sp>
      <p:sp>
        <p:nvSpPr>
          <p:cNvPr id="3" name="Content Placeholder 2">
            <a:extLst>
              <a:ext uri="{FF2B5EF4-FFF2-40B4-BE49-F238E27FC236}">
                <a16:creationId xmlns:a16="http://schemas.microsoft.com/office/drawing/2014/main" id="{3A904A16-D44C-4977-9A96-95D9E2959EB9}"/>
              </a:ext>
            </a:extLst>
          </p:cNvPr>
          <p:cNvSpPr>
            <a:spLocks noGrp="1"/>
          </p:cNvSpPr>
          <p:nvPr>
            <p:ph sz="quarter" idx="15"/>
          </p:nvPr>
        </p:nvSpPr>
        <p:spPr>
          <a:xfrm>
            <a:off x="457200" y="1371600"/>
            <a:ext cx="5795792" cy="4343400"/>
          </a:xfrm>
        </p:spPr>
        <p:txBody>
          <a:bodyPr/>
          <a:lstStyle/>
          <a:p>
            <a:pPr marL="0" indent="0">
              <a:buNone/>
            </a:pPr>
            <a:r>
              <a:rPr lang="en-US" dirty="0"/>
              <a:t>These procedures ensure that:</a:t>
            </a:r>
          </a:p>
          <a:p>
            <a:r>
              <a:rPr lang="en-US" dirty="0"/>
              <a:t>Student plans are consistently developed.</a:t>
            </a:r>
          </a:p>
          <a:p>
            <a:r>
              <a:rPr lang="en-US" dirty="0"/>
              <a:t>Student meetings occur at regular intervals. </a:t>
            </a:r>
          </a:p>
          <a:p>
            <a:r>
              <a:rPr lang="en-US" dirty="0"/>
              <a:t>Data are collected and graphed consistently. </a:t>
            </a:r>
          </a:p>
        </p:txBody>
      </p:sp>
      <p:sp>
        <p:nvSpPr>
          <p:cNvPr id="4" name="Text Placeholder 3">
            <a:extLst>
              <a:ext uri="{FF2B5EF4-FFF2-40B4-BE49-F238E27FC236}">
                <a16:creationId xmlns:a16="http://schemas.microsoft.com/office/drawing/2014/main" id="{3E38CE32-7FFD-4184-B6E1-8F3E6B2BD638}"/>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DA660C6-465F-45E0-A2F0-2DBF479DF689}"/>
              </a:ext>
            </a:extLst>
          </p:cNvPr>
          <p:cNvSpPr>
            <a:spLocks noGrp="1"/>
          </p:cNvSpPr>
          <p:nvPr>
            <p:ph type="sldNum" sz="quarter" idx="14"/>
          </p:nvPr>
        </p:nvSpPr>
        <p:spPr/>
        <p:txBody>
          <a:bodyPr/>
          <a:lstStyle/>
          <a:p>
            <a:fld id="{99A20822-4A49-4D36-86E3-300BA48D3F00}" type="slidenum">
              <a:rPr lang="en-US" smtClean="0"/>
              <a:pPr/>
              <a:t>63</a:t>
            </a:fld>
            <a:endParaRPr lang="en-US"/>
          </a:p>
        </p:txBody>
      </p:sp>
      <p:pic>
        <p:nvPicPr>
          <p:cNvPr id="6" name="Picture 5">
            <a:extLst>
              <a:ext uri="{FF2B5EF4-FFF2-40B4-BE49-F238E27FC236}">
                <a16:creationId xmlns:a16="http://schemas.microsoft.com/office/drawing/2014/main" id="{D10A7461-BD0A-4874-B9DE-18A75F9A9E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23011" y="17036"/>
            <a:ext cx="5795793" cy="6400800"/>
          </a:xfrm>
          <a:prstGeom prst="rect">
            <a:avLst/>
          </a:prstGeom>
          <a:ln>
            <a:solidFill>
              <a:schemeClr val="tx1"/>
            </a:solidFill>
          </a:ln>
        </p:spPr>
      </p:pic>
    </p:spTree>
    <p:extLst>
      <p:ext uri="{BB962C8B-B14F-4D97-AF65-F5344CB8AC3E}">
        <p14:creationId xmlns:p14="http://schemas.microsoft.com/office/powerpoint/2010/main" val="3491268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330F-0842-4494-B978-97139A3E9264}"/>
              </a:ext>
            </a:extLst>
          </p:cNvPr>
          <p:cNvSpPr>
            <a:spLocks noGrp="1"/>
          </p:cNvSpPr>
          <p:nvPr>
            <p:ph type="title"/>
          </p:nvPr>
        </p:nvSpPr>
        <p:spPr/>
        <p:txBody>
          <a:bodyPr/>
          <a:lstStyle/>
          <a:p>
            <a:r>
              <a:rPr lang="en-US">
                <a:solidFill>
                  <a:srgbClr val="C25131"/>
                </a:solidFill>
              </a:rPr>
              <a:t>5. </a:t>
            </a:r>
            <a:r>
              <a:rPr lang="en-US"/>
              <a:t>Commit to the process.</a:t>
            </a:r>
          </a:p>
        </p:txBody>
      </p:sp>
      <p:sp>
        <p:nvSpPr>
          <p:cNvPr id="3" name="Content Placeholder 2">
            <a:extLst>
              <a:ext uri="{FF2B5EF4-FFF2-40B4-BE49-F238E27FC236}">
                <a16:creationId xmlns:a16="http://schemas.microsoft.com/office/drawing/2014/main" id="{4CCFF4FC-2942-42B5-BF93-3C4D3452F3A4}"/>
              </a:ext>
            </a:extLst>
          </p:cNvPr>
          <p:cNvSpPr>
            <a:spLocks noGrp="1"/>
          </p:cNvSpPr>
          <p:nvPr>
            <p:ph sz="quarter" idx="15"/>
          </p:nvPr>
        </p:nvSpPr>
        <p:spPr/>
        <p:txBody>
          <a:bodyPr>
            <a:normAutofit lnSpcReduction="10000"/>
          </a:bodyPr>
          <a:lstStyle/>
          <a:p>
            <a:r>
              <a:rPr lang="en-US" dirty="0"/>
              <a:t>It is important to commit to implementing the DBI process for an </a:t>
            </a:r>
            <a:br>
              <a:rPr lang="en-US" dirty="0"/>
            </a:br>
            <a:r>
              <a:rPr lang="en-US" dirty="0"/>
              <a:t>extended period of time and to know that the process will likely be bumpy along the way. </a:t>
            </a:r>
          </a:p>
          <a:p>
            <a:pPr>
              <a:spcBef>
                <a:spcPts val="0"/>
              </a:spcBef>
            </a:pPr>
            <a:endParaRPr lang="en-US" dirty="0"/>
          </a:p>
          <a:p>
            <a:pPr>
              <a:spcBef>
                <a:spcPts val="0"/>
              </a:spcBef>
            </a:pPr>
            <a:r>
              <a:rPr lang="en-US" dirty="0"/>
              <a:t>“Data-based decision making is not for wimps . . . You really got to go in knowing that it’s hard work. . . . Once you’ve made that commitment, you can’t just give up. . . . The only answer we’ve found so far is sometimes just going ahead and doing what we need to do and having the people look at the success.” (Participate of NCII 2012-2016)</a:t>
            </a:r>
          </a:p>
        </p:txBody>
      </p:sp>
      <p:sp>
        <p:nvSpPr>
          <p:cNvPr id="4" name="Text Placeholder 3">
            <a:extLst>
              <a:ext uri="{FF2B5EF4-FFF2-40B4-BE49-F238E27FC236}">
                <a16:creationId xmlns:a16="http://schemas.microsoft.com/office/drawing/2014/main" id="{9B088F7B-C7A8-444F-BB8B-A0490C6FEFB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619FCE0-FFB9-4FD8-B49C-FBC111B4B38A}"/>
              </a:ext>
            </a:extLst>
          </p:cNvPr>
          <p:cNvSpPr>
            <a:spLocks noGrp="1"/>
          </p:cNvSpPr>
          <p:nvPr>
            <p:ph type="sldNum" sz="quarter" idx="14"/>
          </p:nvPr>
        </p:nvSpPr>
        <p:spPr/>
        <p:txBody>
          <a:bodyPr/>
          <a:lstStyle/>
          <a:p>
            <a:fld id="{99A20822-4A49-4D36-86E3-300BA48D3F00}" type="slidenum">
              <a:rPr lang="en-US" smtClean="0"/>
              <a:pPr/>
              <a:t>64</a:t>
            </a:fld>
            <a:endParaRPr lang="en-US"/>
          </a:p>
        </p:txBody>
      </p:sp>
    </p:spTree>
    <p:extLst>
      <p:ext uri="{BB962C8B-B14F-4D97-AF65-F5344CB8AC3E}">
        <p14:creationId xmlns:p14="http://schemas.microsoft.com/office/powerpoint/2010/main" val="3402635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1FE2-0B8D-4D03-B02C-52A246CF1638}"/>
              </a:ext>
            </a:extLst>
          </p:cNvPr>
          <p:cNvSpPr>
            <a:spLocks noGrp="1"/>
          </p:cNvSpPr>
          <p:nvPr>
            <p:ph type="title"/>
          </p:nvPr>
        </p:nvSpPr>
        <p:spPr>
          <a:xfrm>
            <a:off x="457202" y="0"/>
            <a:ext cx="11434694" cy="1280160"/>
          </a:xfrm>
        </p:spPr>
        <p:txBody>
          <a:bodyPr>
            <a:normAutofit/>
          </a:bodyPr>
          <a:lstStyle/>
          <a:p>
            <a:r>
              <a:rPr lang="en-US"/>
              <a:t>Create a culture of continuous improvement. </a:t>
            </a:r>
          </a:p>
        </p:txBody>
      </p:sp>
      <p:sp>
        <p:nvSpPr>
          <p:cNvPr id="3" name="Content Placeholder 2">
            <a:extLst>
              <a:ext uri="{FF2B5EF4-FFF2-40B4-BE49-F238E27FC236}">
                <a16:creationId xmlns:a16="http://schemas.microsoft.com/office/drawing/2014/main" id="{7C352506-C758-440B-9AFD-3F24EC3B1874}"/>
              </a:ext>
            </a:extLst>
          </p:cNvPr>
          <p:cNvSpPr>
            <a:spLocks noGrp="1"/>
          </p:cNvSpPr>
          <p:nvPr>
            <p:ph sz="quarter" idx="15"/>
          </p:nvPr>
        </p:nvSpPr>
        <p:spPr>
          <a:xfrm>
            <a:off x="457200" y="1371599"/>
            <a:ext cx="7426036" cy="4544291"/>
          </a:xfrm>
        </p:spPr>
        <p:txBody>
          <a:bodyPr>
            <a:normAutofit fontScale="92500"/>
          </a:bodyPr>
          <a:lstStyle/>
          <a:p>
            <a:pPr marL="0" indent="0">
              <a:buNone/>
            </a:pPr>
            <a:r>
              <a:rPr lang="en-US"/>
              <a:t>“The last piece of advice I would give to an administrator would be to never be satisfied with your school or district’s current level of performance. There is always room for improvement! An effective administrator continuously works with staff to reflect on the successful implementation of MTSS and how to make the system even more efficient and effective for students.”</a:t>
            </a:r>
          </a:p>
          <a:p>
            <a:pPr marL="0" indent="0">
              <a:buNone/>
            </a:pPr>
            <a:r>
              <a:rPr lang="en-US" sz="1900"/>
              <a:t>~Paul Elery, Principal, Harvard Elementary School, Franklin Pierce School District</a:t>
            </a:r>
          </a:p>
          <a:p>
            <a:pPr marL="0" indent="0">
              <a:buNone/>
            </a:pPr>
            <a:endParaRPr lang="en-US"/>
          </a:p>
        </p:txBody>
      </p:sp>
      <p:sp>
        <p:nvSpPr>
          <p:cNvPr id="5" name="Slide Number Placeholder 4">
            <a:extLst>
              <a:ext uri="{FF2B5EF4-FFF2-40B4-BE49-F238E27FC236}">
                <a16:creationId xmlns:a16="http://schemas.microsoft.com/office/drawing/2014/main" id="{724911F2-9E82-4C95-B923-122D937D9682}"/>
              </a:ext>
            </a:extLst>
          </p:cNvPr>
          <p:cNvSpPr>
            <a:spLocks noGrp="1"/>
          </p:cNvSpPr>
          <p:nvPr>
            <p:ph type="sldNum" sz="quarter" idx="14"/>
          </p:nvPr>
        </p:nvSpPr>
        <p:spPr/>
        <p:txBody>
          <a:bodyPr/>
          <a:lstStyle/>
          <a:p>
            <a:fld id="{99A20822-4A49-4D36-86E3-300BA48D3F00}" type="slidenum">
              <a:rPr lang="en-US" smtClean="0"/>
              <a:pPr/>
              <a:t>65</a:t>
            </a:fld>
            <a:endParaRPr lang="en-US"/>
          </a:p>
        </p:txBody>
      </p:sp>
      <p:pic>
        <p:nvPicPr>
          <p:cNvPr id="6" name="Picture 5">
            <a:extLst>
              <a:ext uri="{FF2B5EF4-FFF2-40B4-BE49-F238E27FC236}">
                <a16:creationId xmlns:a16="http://schemas.microsoft.com/office/drawing/2014/main" id="{BF0A5A5D-D4AF-4A14-96AD-D7A42045AE2A}"/>
              </a:ext>
              <a:ext uri="{C183D7F6-B498-43B3-948B-1728B52AA6E4}">
                <adec:decorative xmlns:adec="http://schemas.microsoft.com/office/drawing/2017/decorative" val="1"/>
              </a:ext>
            </a:extLst>
          </p:cNvPr>
          <p:cNvPicPr>
            <a:picLocks noChangeAspect="1"/>
          </p:cNvPicPr>
          <p:nvPr/>
        </p:nvPicPr>
        <p:blipFill>
          <a:blip r:embed="rId3"/>
          <a:srcRect l="5618" t="3796" r="4621" b="5172"/>
          <a:stretch>
            <a:fillRect/>
          </a:stretch>
        </p:blipFill>
        <p:spPr>
          <a:xfrm>
            <a:off x="8081626" y="1453378"/>
            <a:ext cx="3476727" cy="3537686"/>
          </a:xfrm>
          <a:prstGeom prst="rect">
            <a:avLst/>
          </a:prstGeom>
        </p:spPr>
      </p:pic>
    </p:spTree>
    <p:extLst>
      <p:ext uri="{BB962C8B-B14F-4D97-AF65-F5344CB8AC3E}">
        <p14:creationId xmlns:p14="http://schemas.microsoft.com/office/powerpoint/2010/main" val="4091534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2B46-2DC3-4585-8090-3FBC1E709780}"/>
              </a:ext>
            </a:extLst>
          </p:cNvPr>
          <p:cNvSpPr>
            <a:spLocks noGrp="1"/>
          </p:cNvSpPr>
          <p:nvPr>
            <p:ph type="title"/>
          </p:nvPr>
        </p:nvSpPr>
        <p:spPr/>
        <p:txBody>
          <a:bodyPr/>
          <a:lstStyle/>
          <a:p>
            <a:r>
              <a:rPr lang="en-US"/>
              <a:t>Reflection</a:t>
            </a:r>
          </a:p>
        </p:txBody>
      </p:sp>
      <p:sp>
        <p:nvSpPr>
          <p:cNvPr id="3" name="Content Placeholder 2">
            <a:extLst>
              <a:ext uri="{FF2B5EF4-FFF2-40B4-BE49-F238E27FC236}">
                <a16:creationId xmlns:a16="http://schemas.microsoft.com/office/drawing/2014/main" id="{34BA040E-E803-4D02-AC19-4ACFD7647097}"/>
              </a:ext>
            </a:extLst>
          </p:cNvPr>
          <p:cNvSpPr>
            <a:spLocks noGrp="1"/>
          </p:cNvSpPr>
          <p:nvPr>
            <p:ph sz="quarter" idx="15"/>
          </p:nvPr>
        </p:nvSpPr>
        <p:spPr/>
        <p:txBody>
          <a:bodyPr/>
          <a:lstStyle/>
          <a:p>
            <a:pPr marL="0" indent="0">
              <a:buNone/>
            </a:pPr>
            <a:r>
              <a:rPr lang="en-US"/>
              <a:t>Review the </a:t>
            </a:r>
            <a:r>
              <a:rPr lang="en-US" i="1"/>
              <a:t>Lessons Learned From Implementing Intensive Intervention</a:t>
            </a:r>
            <a:r>
              <a:rPr lang="en-US"/>
              <a:t> </a:t>
            </a:r>
            <a:r>
              <a:rPr lang="en-US" i="1"/>
              <a:t>Infographic</a:t>
            </a:r>
            <a:r>
              <a:rPr lang="en-US"/>
              <a:t> with your neighbor or team.</a:t>
            </a:r>
            <a:endParaRPr lang="en-US" i="1"/>
          </a:p>
          <a:p>
            <a:pPr>
              <a:spcBef>
                <a:spcPts val="1200"/>
              </a:spcBef>
            </a:pPr>
            <a:r>
              <a:rPr lang="en-US"/>
              <a:t>Which lesson(s) do you think are most critical for your school to focus on for DBI implementation to be successful in your school? </a:t>
            </a:r>
          </a:p>
          <a:p>
            <a:pPr>
              <a:spcBef>
                <a:spcPts val="1200"/>
              </a:spcBef>
            </a:pPr>
            <a:r>
              <a:rPr lang="en-US"/>
              <a:t>What are potential challenges or barriers to DBI implementation?  </a:t>
            </a:r>
          </a:p>
          <a:p>
            <a:endParaRPr lang="en-US"/>
          </a:p>
          <a:p>
            <a:endParaRPr lang="en-US" i="1"/>
          </a:p>
        </p:txBody>
      </p:sp>
      <p:sp>
        <p:nvSpPr>
          <p:cNvPr id="4" name="Text Placeholder 3">
            <a:extLst>
              <a:ext uri="{FF2B5EF4-FFF2-40B4-BE49-F238E27FC236}">
                <a16:creationId xmlns:a16="http://schemas.microsoft.com/office/drawing/2014/main" id="{AA7782DB-7943-4B7D-B967-DE278907CDF2}"/>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25B03A3-67EF-4435-B28D-7CE102F00243}"/>
              </a:ext>
            </a:extLst>
          </p:cNvPr>
          <p:cNvSpPr>
            <a:spLocks noGrp="1"/>
          </p:cNvSpPr>
          <p:nvPr>
            <p:ph type="sldNum" sz="quarter" idx="14"/>
          </p:nvPr>
        </p:nvSpPr>
        <p:spPr/>
        <p:txBody>
          <a:bodyPr/>
          <a:lstStyle/>
          <a:p>
            <a:fld id="{99A20822-4A49-4D36-86E3-300BA48D3F00}" type="slidenum">
              <a:rPr lang="en-US" smtClean="0"/>
              <a:pPr/>
              <a:t>66</a:t>
            </a:fld>
            <a:endParaRPr lang="en-US"/>
          </a:p>
        </p:txBody>
      </p:sp>
    </p:spTree>
    <p:extLst>
      <p:ext uri="{BB962C8B-B14F-4D97-AF65-F5344CB8AC3E}">
        <p14:creationId xmlns:p14="http://schemas.microsoft.com/office/powerpoint/2010/main" val="848114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Things to Remember </a:t>
            </a:r>
          </a:p>
        </p:txBody>
      </p:sp>
      <p:sp>
        <p:nvSpPr>
          <p:cNvPr id="4" name="Text Placeholder 3">
            <a:extLst>
              <a:ext uri="{FF2B5EF4-FFF2-40B4-BE49-F238E27FC236}">
                <a16:creationId xmlns:a16="http://schemas.microsoft.com/office/drawing/2014/main" id="{D20E3969-2AF2-4163-A48C-17178F0A9A6F}"/>
              </a:ext>
            </a:extLst>
          </p:cNvPr>
          <p:cNvSpPr>
            <a:spLocks noGrp="1"/>
          </p:cNvSpPr>
          <p:nvPr>
            <p:ph type="body" sz="quarter" idx="13"/>
          </p:nvPr>
        </p:nvSpPr>
        <p:spPr/>
        <p:txBody>
          <a:bodyPr/>
          <a:lstStyle/>
          <a:p>
            <a:endParaRPr lang="en-US"/>
          </a:p>
        </p:txBody>
      </p:sp>
      <p:sp>
        <p:nvSpPr>
          <p:cNvPr id="3" name="Slide Number Placeholder 2"/>
          <p:cNvSpPr>
            <a:spLocks noGrp="1"/>
          </p:cNvSpPr>
          <p:nvPr>
            <p:ph type="sldNum" sz="quarter" idx="15"/>
          </p:nvPr>
        </p:nvSpPr>
        <p:spPr/>
        <p:txBody>
          <a:bodyPr/>
          <a:lstStyle/>
          <a:p>
            <a:fld id="{B094D1B2-26D5-48CC-9B16-6583E954EFA6}" type="slidenum">
              <a:rPr lang="en-US" smtClean="0"/>
              <a:t>67</a:t>
            </a:fld>
            <a:endParaRPr lang="en-US"/>
          </a:p>
        </p:txBody>
      </p:sp>
    </p:spTree>
    <p:extLst>
      <p:ext uri="{BB962C8B-B14F-4D97-AF65-F5344CB8AC3E}">
        <p14:creationId xmlns:p14="http://schemas.microsoft.com/office/powerpoint/2010/main" val="33948226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C06EBF-E3FE-4C78-A2C4-DEF203A2E160}"/>
              </a:ext>
            </a:extLst>
          </p:cNvPr>
          <p:cNvSpPr>
            <a:spLocks noGrp="1"/>
          </p:cNvSpPr>
          <p:nvPr>
            <p:ph type="title"/>
          </p:nvPr>
        </p:nvSpPr>
        <p:spPr>
          <a:xfrm>
            <a:off x="2871536" y="0"/>
            <a:ext cx="6352675" cy="1350214"/>
          </a:xfrm>
        </p:spPr>
        <p:txBody>
          <a:bodyPr>
            <a:normAutofit/>
          </a:bodyPr>
          <a:lstStyle/>
          <a:p>
            <a:r>
              <a:rPr lang="en-US" sz="1000"/>
              <a:t>Validated interventions</a:t>
            </a:r>
          </a:p>
        </p:txBody>
      </p:sp>
      <p:sp>
        <p:nvSpPr>
          <p:cNvPr id="4" name="Slide Number Placeholder 3"/>
          <p:cNvSpPr>
            <a:spLocks noGrp="1"/>
          </p:cNvSpPr>
          <p:nvPr>
            <p:ph type="sldNum" sz="quarter" idx="11"/>
          </p:nvPr>
        </p:nvSpPr>
        <p:spPr/>
        <p:txBody>
          <a:bodyPr/>
          <a:lstStyle/>
          <a:p>
            <a:fld id="{DFB04262-1598-482E-9FD8-D5435614D1F0}" type="slidenum">
              <a:rPr lang="en-US"/>
              <a:pPr/>
              <a:t>68</a:t>
            </a:fld>
            <a:endParaRPr lang="en-US"/>
          </a:p>
        </p:txBody>
      </p:sp>
      <p:sp>
        <p:nvSpPr>
          <p:cNvPr id="11" name="TextBox 10"/>
          <p:cNvSpPr txBox="1"/>
          <p:nvPr/>
        </p:nvSpPr>
        <p:spPr>
          <a:xfrm>
            <a:off x="613022" y="600670"/>
            <a:ext cx="10748628" cy="9233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5400">
                <a:latin typeface="Aharoni" panose="02010803020104030203" pitchFamily="2" charset="-79"/>
                <a:cs typeface="Aharoni" panose="02010803020104030203" pitchFamily="2" charset="-79"/>
              </a:rPr>
              <a:t>VALIDATED </a:t>
            </a:r>
          </a:p>
        </p:txBody>
      </p:sp>
      <p:sp>
        <p:nvSpPr>
          <p:cNvPr id="12" name="Not Equal 11" descr="Unequal sign"/>
          <p:cNvSpPr/>
          <p:nvPr/>
        </p:nvSpPr>
        <p:spPr>
          <a:xfrm>
            <a:off x="5072991" y="2438400"/>
            <a:ext cx="1828687" cy="903590"/>
          </a:xfrm>
          <a:prstGeom prst="mathNot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279477" y="4495800"/>
            <a:ext cx="11912523" cy="9233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5400">
                <a:latin typeface="Aharoni" panose="02010803020104030203" pitchFamily="2" charset="-79"/>
                <a:cs typeface="Aharoni" panose="02010803020104030203" pitchFamily="2" charset="-79"/>
              </a:rPr>
              <a:t>UNIVERSALLY EFFECTIVE</a:t>
            </a:r>
          </a:p>
        </p:txBody>
      </p:sp>
    </p:spTree>
    <p:extLst>
      <p:ext uri="{BB962C8B-B14F-4D97-AF65-F5344CB8AC3E}">
        <p14:creationId xmlns:p14="http://schemas.microsoft.com/office/powerpoint/2010/main" val="17073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1C28-83B2-4D2D-9F9F-8264D2C10AF7}"/>
              </a:ext>
            </a:extLst>
          </p:cNvPr>
          <p:cNvSpPr>
            <a:spLocks noGrp="1"/>
          </p:cNvSpPr>
          <p:nvPr>
            <p:ph type="title"/>
          </p:nvPr>
        </p:nvSpPr>
        <p:spPr>
          <a:xfrm>
            <a:off x="449797" y="175425"/>
            <a:ext cx="11276076" cy="1280160"/>
          </a:xfrm>
        </p:spPr>
        <p:txBody>
          <a:bodyPr/>
          <a:lstStyle/>
          <a:p>
            <a:r>
              <a:rPr lang="en-US"/>
              <a:t>Variations exist in the availability of evidence-based interventions.</a:t>
            </a:r>
          </a:p>
        </p:txBody>
      </p:sp>
      <p:pic>
        <p:nvPicPr>
          <p:cNvPr id="5" name="Picture 4">
            <a:extLst>
              <a:ext uri="{FF2B5EF4-FFF2-40B4-BE49-F238E27FC236}">
                <a16:creationId xmlns:a16="http://schemas.microsoft.com/office/drawing/2014/main" id="{2503AD70-9788-49F0-BABF-051339EE564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871" y="1799893"/>
            <a:ext cx="6543448" cy="4363113"/>
          </a:xfrm>
          <a:prstGeom prst="rect">
            <a:avLst/>
          </a:prstGeom>
        </p:spPr>
      </p:pic>
      <p:sp>
        <p:nvSpPr>
          <p:cNvPr id="123906" name="Slide Number Placeholder 3"/>
          <p:cNvSpPr>
            <a:spLocks noGrp="1"/>
          </p:cNvSpPr>
          <p:nvPr>
            <p:ph type="sldNum"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ECCDF5-2D68-4309-991F-F44317BEDE65}" type="slidenum">
              <a:rPr altLang="en-US">
                <a:solidFill>
                  <a:srgbClr val="BFBFBF"/>
                </a:solidFill>
              </a:rPr>
              <a:pPr/>
              <a:t>69</a:t>
            </a:fld>
            <a:endParaRPr altLang="en-US">
              <a:solidFill>
                <a:srgbClr val="BFBFBF"/>
              </a:solidFill>
            </a:endParaRPr>
          </a:p>
        </p:txBody>
      </p:sp>
      <p:sp>
        <p:nvSpPr>
          <p:cNvPr id="6" name="Rectangular Callout 5"/>
          <p:cNvSpPr/>
          <p:nvPr/>
        </p:nvSpPr>
        <p:spPr>
          <a:xfrm>
            <a:off x="1042253" y="2055813"/>
            <a:ext cx="4720167" cy="2295525"/>
          </a:xfrm>
          <a:prstGeom prst="wedgeRectCallout">
            <a:avLst>
              <a:gd name="adj1" fmla="val 109700"/>
              <a:gd name="adj2" fmla="val 14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FFFFFF"/>
                </a:solidFill>
              </a:rPr>
              <a:t>I can’t find an evidence-based intervention that meets my students’ needs. Can I implement DBI?</a:t>
            </a:r>
          </a:p>
        </p:txBody>
      </p:sp>
      <p:sp>
        <p:nvSpPr>
          <p:cNvPr id="3" name="TextBox 2">
            <a:extLst>
              <a:ext uri="{FF2B5EF4-FFF2-40B4-BE49-F238E27FC236}">
                <a16:creationId xmlns:a16="http://schemas.microsoft.com/office/drawing/2014/main" id="{CDFDE6FE-4010-4A5F-9DB3-73D0D79F2E7C}"/>
              </a:ext>
            </a:extLst>
          </p:cNvPr>
          <p:cNvSpPr txBox="1"/>
          <p:nvPr/>
        </p:nvSpPr>
        <p:spPr>
          <a:xfrm>
            <a:off x="449797" y="4711608"/>
            <a:ext cx="3818321" cy="1323439"/>
          </a:xfrm>
          <a:prstGeom prst="rect">
            <a:avLst/>
          </a:prstGeom>
          <a:noFill/>
        </p:spPr>
        <p:txBody>
          <a:bodyPr wrap="square" rtlCol="0">
            <a:spAutoFit/>
          </a:bodyPr>
          <a:lstStyle/>
          <a:p>
            <a:pPr algn="ctr"/>
            <a:r>
              <a:rPr lang="en-US" sz="2000"/>
              <a:t>We can still implement DBI!  Use the best available evidence and collect student data to document effectiveness.</a:t>
            </a:r>
          </a:p>
        </p:txBody>
      </p:sp>
    </p:spTree>
    <p:extLst>
      <p:ext uri="{BB962C8B-B14F-4D97-AF65-F5344CB8AC3E}">
        <p14:creationId xmlns:p14="http://schemas.microsoft.com/office/powerpoint/2010/main" val="67158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t>What is intensive intervention?</a:t>
            </a:r>
          </a:p>
        </p:txBody>
      </p:sp>
      <p:sp>
        <p:nvSpPr>
          <p:cNvPr id="3" name="Content Placeholder 2"/>
          <p:cNvSpPr>
            <a:spLocks noGrp="1"/>
          </p:cNvSpPr>
          <p:nvPr>
            <p:ph idx="1"/>
          </p:nvPr>
        </p:nvSpPr>
        <p:spPr>
          <a:xfrm>
            <a:off x="593822" y="1185437"/>
            <a:ext cx="11002835" cy="1073669"/>
          </a:xfrm>
        </p:spPr>
        <p:txBody>
          <a:bodyPr/>
          <a:lstStyle/>
          <a:p>
            <a:pPr marL="0" indent="0">
              <a:buNone/>
            </a:pPr>
            <a:r>
              <a:rPr lang="en-US" sz="2800" b="1"/>
              <a:t>Intensive intervention</a:t>
            </a:r>
            <a:r>
              <a:rPr lang="en-US" sz="2800"/>
              <a:t> addresses </a:t>
            </a:r>
            <a:r>
              <a:rPr lang="en-US" sz="2800" i="1"/>
              <a:t>severe and persistent </a:t>
            </a:r>
            <a:r>
              <a:rPr lang="en-US" sz="2800"/>
              <a:t>learning and behavioral difficulties. </a:t>
            </a:r>
          </a:p>
        </p:txBody>
      </p:sp>
      <p:sp>
        <p:nvSpPr>
          <p:cNvPr id="2" name="Rounded Rectangle 1"/>
          <p:cNvSpPr/>
          <p:nvPr/>
        </p:nvSpPr>
        <p:spPr>
          <a:xfrm>
            <a:off x="1193422" y="2711231"/>
            <a:ext cx="4462721" cy="7177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000">
                <a:solidFill>
                  <a:srgbClr val="FFFFFF"/>
                </a:solidFill>
              </a:rPr>
              <a:t>Driven by </a:t>
            </a:r>
            <a:r>
              <a:rPr lang="en-US" sz="3000" i="1">
                <a:solidFill>
                  <a:srgbClr val="FFFFFF"/>
                </a:solidFill>
              </a:rPr>
              <a:t>data </a:t>
            </a:r>
          </a:p>
        </p:txBody>
      </p:sp>
      <p:sp>
        <p:nvSpPr>
          <p:cNvPr id="8" name="Rounded Rectangle 7"/>
          <p:cNvSpPr/>
          <p:nvPr/>
        </p:nvSpPr>
        <p:spPr>
          <a:xfrm>
            <a:off x="6797948" y="2092361"/>
            <a:ext cx="4462721" cy="13931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US" sz="3000">
                <a:solidFill>
                  <a:srgbClr val="FFFFFF"/>
                </a:solidFill>
              </a:rPr>
              <a:t>Characterized </a:t>
            </a:r>
            <a:br>
              <a:rPr lang="en-US" sz="3000">
                <a:solidFill>
                  <a:srgbClr val="FFFFFF"/>
                </a:solidFill>
              </a:rPr>
            </a:br>
            <a:r>
              <a:rPr lang="en-US" sz="3000">
                <a:solidFill>
                  <a:srgbClr val="FFFFFF"/>
                </a:solidFill>
              </a:rPr>
              <a:t>by </a:t>
            </a:r>
            <a:r>
              <a:rPr lang="en-US" sz="3000" i="1">
                <a:solidFill>
                  <a:srgbClr val="FFFFFF"/>
                </a:solidFill>
              </a:rPr>
              <a:t>increased intensity</a:t>
            </a:r>
            <a:r>
              <a:rPr lang="en-US" sz="3000">
                <a:solidFill>
                  <a:srgbClr val="FFFFFF"/>
                </a:solidFill>
              </a:rPr>
              <a:t> and </a:t>
            </a:r>
            <a:r>
              <a:rPr lang="en-US" sz="3000" i="1">
                <a:solidFill>
                  <a:srgbClr val="FFFFFF"/>
                </a:solidFill>
              </a:rPr>
              <a:t>individualization</a:t>
            </a:r>
            <a:endParaRPr lang="en-US" sz="3000">
              <a:solidFill>
                <a:srgbClr val="FFFFFF"/>
              </a:solidFill>
            </a:endParaRPr>
          </a:p>
        </p:txBody>
      </p:sp>
      <p:pic>
        <p:nvPicPr>
          <p:cNvPr id="9" name="Graphic 8" descr="Upward trend">
            <a:extLst>
              <a:ext uri="{FF2B5EF4-FFF2-40B4-BE49-F238E27FC236}">
                <a16:creationId xmlns:a16="http://schemas.microsoft.com/office/drawing/2014/main" id="{7A3505AA-32B3-419F-8040-631766D1E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9447" y="3252411"/>
            <a:ext cx="3090672" cy="3090672"/>
          </a:xfrm>
          <a:prstGeom prst="rect">
            <a:avLst/>
          </a:prstGeom>
        </p:spPr>
      </p:pic>
      <p:pic>
        <p:nvPicPr>
          <p:cNvPr id="6" name="Graphic 5" descr="Gauge">
            <a:extLst>
              <a:ext uri="{FF2B5EF4-FFF2-40B4-BE49-F238E27FC236}">
                <a16:creationId xmlns:a16="http://schemas.microsoft.com/office/drawing/2014/main" id="{49E5D97D-9AEF-4CE5-BF9E-958458159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4334" y="3461884"/>
            <a:ext cx="3029885" cy="3029885"/>
          </a:xfrm>
          <a:prstGeom prst="rect">
            <a:avLst/>
          </a:prstGeom>
        </p:spPr>
      </p:pic>
      <p:sp>
        <p:nvSpPr>
          <p:cNvPr id="5" name="Slide Number Placeholder 4">
            <a:extLst>
              <a:ext uri="{FF2B5EF4-FFF2-40B4-BE49-F238E27FC236}">
                <a16:creationId xmlns:a16="http://schemas.microsoft.com/office/drawing/2014/main" id="{A85D8139-E804-4A4F-BC88-4C0B190D276C}"/>
              </a:ext>
            </a:extLst>
          </p:cNvPr>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7</a:t>
            </a:fld>
            <a:endParaRPr lang="en-US"/>
          </a:p>
        </p:txBody>
      </p:sp>
    </p:spTree>
    <p:extLst>
      <p:ext uri="{BB962C8B-B14F-4D97-AF65-F5344CB8AC3E}">
        <p14:creationId xmlns:p14="http://schemas.microsoft.com/office/powerpoint/2010/main" val="1176945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448375"/>
            <a:ext cx="11276076" cy="899160"/>
          </a:xfrm>
        </p:spPr>
        <p:txBody>
          <a:bodyPr>
            <a:noAutofit/>
          </a:bodyPr>
          <a:lstStyle/>
          <a:p>
            <a:br>
              <a:rPr lang="en-US" sz="4000"/>
            </a:br>
            <a:br>
              <a:rPr lang="en-US" sz="4000"/>
            </a:br>
            <a:r>
              <a:rPr lang="en-US" sz="3800">
                <a:cs typeface="MV Boli" panose="02000500030200090000" pitchFamily="2" charset="0"/>
              </a:rPr>
              <a:t>If a student is not responsive, consider </a:t>
            </a:r>
            <a:br>
              <a:rPr lang="en-US" sz="3800">
                <a:cs typeface="MV Boli" panose="02000500030200090000" pitchFamily="2" charset="0"/>
              </a:rPr>
            </a:br>
            <a:r>
              <a:rPr lang="en-US" sz="3800">
                <a:cs typeface="MV Boli" panose="02000500030200090000" pitchFamily="2" charset="0"/>
              </a:rPr>
              <a:t>fidelity first.</a:t>
            </a:r>
            <a:br>
              <a:rPr lang="en-US" sz="4000"/>
            </a:br>
            <a:br>
              <a:rPr lang="en-US" sz="4000"/>
            </a:br>
            <a:br>
              <a:rPr lang="en-US" sz="4000"/>
            </a:br>
            <a:endParaRPr lang="en-US" sz="4000" b="1">
              <a:latin typeface="MV Boli" panose="02000500030200090000" pitchFamily="2" charset="0"/>
              <a:cs typeface="MV Boli" panose="02000500030200090000" pitchFamily="2" charset="0"/>
            </a:endParaRPr>
          </a:p>
        </p:txBody>
      </p:sp>
      <p:sp>
        <p:nvSpPr>
          <p:cNvPr id="4" name="Slide Number Placeholder 3"/>
          <p:cNvSpPr>
            <a:spLocks noGrp="1"/>
          </p:cNvSpPr>
          <p:nvPr>
            <p:ph type="sldNum" sz="quarter" idx="10"/>
          </p:nvPr>
        </p:nvSpPr>
        <p:spPr>
          <a:xfrm>
            <a:off x="11876751" y="5745316"/>
            <a:ext cx="157094" cy="153888"/>
          </a:xfrm>
        </p:spPr>
        <p:txBody>
          <a:bodyPr/>
          <a:lstStyle/>
          <a:p>
            <a:fld id="{569CA132-ADD6-4B72-B5E1-B86F7979C603}" type="slidenum">
              <a:rPr lang="en-US" smtClean="0"/>
              <a:t>70</a:t>
            </a:fld>
            <a:endParaRPr lang="en-US"/>
          </a:p>
        </p:txBody>
      </p:sp>
      <p:graphicFrame>
        <p:nvGraphicFramePr>
          <p:cNvPr id="10" name="Content Placeholder 9">
            <a:extLs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1927992278"/>
              </p:ext>
            </p:extLst>
          </p:nvPr>
        </p:nvGraphicFramePr>
        <p:xfrm>
          <a:off x="150878" y="1131888"/>
          <a:ext cx="11582400" cy="494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77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D5CF-B15D-4D30-80C1-83C2B2E4021B}"/>
              </a:ext>
            </a:extLst>
          </p:cNvPr>
          <p:cNvSpPr>
            <a:spLocks noGrp="1"/>
          </p:cNvSpPr>
          <p:nvPr>
            <p:ph type="title"/>
          </p:nvPr>
        </p:nvSpPr>
        <p:spPr>
          <a:xfrm>
            <a:off x="457200" y="122682"/>
            <a:ext cx="11276076" cy="1280160"/>
          </a:xfrm>
        </p:spPr>
        <p:txBody>
          <a:bodyPr/>
          <a:lstStyle/>
          <a:p>
            <a:r>
              <a:rPr lang="en-US"/>
              <a:t>Identify whether group-based or individualized adaptations are needed.</a:t>
            </a:r>
          </a:p>
        </p:txBody>
      </p:sp>
      <p:sp>
        <p:nvSpPr>
          <p:cNvPr id="5" name="Content Placeholder 4">
            <a:extLst>
              <a:ext uri="{FF2B5EF4-FFF2-40B4-BE49-F238E27FC236}">
                <a16:creationId xmlns:a16="http://schemas.microsoft.com/office/drawing/2014/main" id="{E0D110E6-8840-497B-9EE2-6CF0AE1EA39F}"/>
              </a:ext>
            </a:extLst>
          </p:cNvPr>
          <p:cNvSpPr>
            <a:spLocks noGrp="1"/>
          </p:cNvSpPr>
          <p:nvPr>
            <p:ph sz="quarter" idx="15"/>
          </p:nvPr>
        </p:nvSpPr>
        <p:spPr>
          <a:xfrm>
            <a:off x="457200" y="1676400"/>
            <a:ext cx="5372100" cy="4038600"/>
          </a:xfrm>
        </p:spPr>
        <p:txBody>
          <a:bodyPr/>
          <a:lstStyle/>
          <a:p>
            <a:r>
              <a:rPr lang="en-US"/>
              <a:t>Are all students not responding? 			</a:t>
            </a:r>
          </a:p>
          <a:p>
            <a:endParaRPr lang="en-US"/>
          </a:p>
          <a:p>
            <a:r>
              <a:rPr lang="en-US"/>
              <a:t>Are most students responding, but a few students are not responding? </a:t>
            </a:r>
          </a:p>
        </p:txBody>
      </p:sp>
      <p:sp>
        <p:nvSpPr>
          <p:cNvPr id="6" name="Arrow: Right 5" descr="Arrow pointing to">
            <a:extLst>
              <a:ext uri="{FF2B5EF4-FFF2-40B4-BE49-F238E27FC236}">
                <a16:creationId xmlns:a16="http://schemas.microsoft.com/office/drawing/2014/main" id="{F02AB5AC-A048-4348-8AD4-76A5183FEE25}"/>
              </a:ext>
            </a:extLst>
          </p:cNvPr>
          <p:cNvSpPr/>
          <p:nvPr/>
        </p:nvSpPr>
        <p:spPr>
          <a:xfrm>
            <a:off x="6043619" y="1697772"/>
            <a:ext cx="1047750" cy="495300"/>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TextBox 6">
            <a:extLst>
              <a:ext uri="{FF2B5EF4-FFF2-40B4-BE49-F238E27FC236}">
                <a16:creationId xmlns:a16="http://schemas.microsoft.com/office/drawing/2014/main" id="{B103A3DC-FA19-4E2E-A455-5477AF224239}"/>
              </a:ext>
            </a:extLst>
          </p:cNvPr>
          <p:cNvSpPr txBox="1"/>
          <p:nvPr/>
        </p:nvSpPr>
        <p:spPr>
          <a:xfrm>
            <a:off x="7372350" y="1604272"/>
            <a:ext cx="3714750" cy="892552"/>
          </a:xfrm>
          <a:prstGeom prst="rect">
            <a:avLst/>
          </a:prstGeom>
          <a:noFill/>
        </p:spPr>
        <p:txBody>
          <a:bodyPr wrap="square" rtlCol="0">
            <a:spAutoFit/>
          </a:bodyPr>
          <a:lstStyle/>
          <a:p>
            <a:r>
              <a:rPr lang="en-US" sz="2600">
                <a:cs typeface="Calibri"/>
              </a:rPr>
              <a:t>Consider group-based adaptations.</a:t>
            </a:r>
          </a:p>
        </p:txBody>
      </p:sp>
      <p:sp>
        <p:nvSpPr>
          <p:cNvPr id="9" name="Arrow: Right 8" descr="Arrow pointing to">
            <a:extLst>
              <a:ext uri="{FF2B5EF4-FFF2-40B4-BE49-F238E27FC236}">
                <a16:creationId xmlns:a16="http://schemas.microsoft.com/office/drawing/2014/main" id="{052D55FE-0E11-4156-958C-EF3713941ADA}"/>
              </a:ext>
            </a:extLst>
          </p:cNvPr>
          <p:cNvSpPr/>
          <p:nvPr/>
        </p:nvSpPr>
        <p:spPr>
          <a:xfrm>
            <a:off x="6076950" y="3429000"/>
            <a:ext cx="1047750" cy="495300"/>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TextBox 7">
            <a:extLst>
              <a:ext uri="{FF2B5EF4-FFF2-40B4-BE49-F238E27FC236}">
                <a16:creationId xmlns:a16="http://schemas.microsoft.com/office/drawing/2014/main" id="{5922761D-AA71-4E37-9F06-894B03F60BCD}"/>
              </a:ext>
            </a:extLst>
          </p:cNvPr>
          <p:cNvSpPr txBox="1"/>
          <p:nvPr/>
        </p:nvSpPr>
        <p:spPr>
          <a:xfrm>
            <a:off x="7400925" y="3409950"/>
            <a:ext cx="3714750" cy="1169551"/>
          </a:xfrm>
          <a:prstGeom prst="rect">
            <a:avLst/>
          </a:prstGeom>
          <a:noFill/>
        </p:spPr>
        <p:txBody>
          <a:bodyPr wrap="square" rtlCol="0">
            <a:spAutoFit/>
          </a:bodyPr>
          <a:lstStyle/>
          <a:p>
            <a:r>
              <a:rPr lang="en-US" sz="2600">
                <a:cs typeface="Calibri"/>
              </a:rPr>
              <a:t>Consider individualized adaptations.</a:t>
            </a:r>
          </a:p>
          <a:p>
            <a:endParaRPr lang="en-US"/>
          </a:p>
        </p:txBody>
      </p:sp>
      <p:sp>
        <p:nvSpPr>
          <p:cNvPr id="3" name="Slide Number Placeholder 2">
            <a:extLst>
              <a:ext uri="{FF2B5EF4-FFF2-40B4-BE49-F238E27FC236}">
                <a16:creationId xmlns:a16="http://schemas.microsoft.com/office/drawing/2014/main" id="{4D27F883-F668-4D5C-973F-AB390AEAA4E6}"/>
              </a:ext>
            </a:extLst>
          </p:cNvPr>
          <p:cNvSpPr>
            <a:spLocks noGrp="1"/>
          </p:cNvSpPr>
          <p:nvPr>
            <p:ph type="sldNum" sz="quarter" idx="14"/>
          </p:nvPr>
        </p:nvSpPr>
        <p:spPr/>
        <p:txBody>
          <a:bodyPr/>
          <a:lstStyle/>
          <a:p>
            <a:fld id="{B094D1B2-26D5-48CC-9B16-6583E954EFA6}" type="slidenum">
              <a:rPr lang="en-US" smtClean="0"/>
              <a:t>71</a:t>
            </a:fld>
            <a:endParaRPr lang="en-US"/>
          </a:p>
        </p:txBody>
      </p:sp>
      <p:sp>
        <p:nvSpPr>
          <p:cNvPr id="4" name="Text Placeholder 3">
            <a:extLst>
              <a:ext uri="{FF2B5EF4-FFF2-40B4-BE49-F238E27FC236}">
                <a16:creationId xmlns:a16="http://schemas.microsoft.com/office/drawing/2014/main" id="{1DC29F7A-EBCF-455F-8848-F0772FC227B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51199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6702" y="1645055"/>
            <a:ext cx="10966265" cy="4262766"/>
          </a:xfrm>
        </p:spPr>
        <p:txBody>
          <a:bodyPr>
            <a:normAutofit/>
          </a:bodyPr>
          <a:lstStyle/>
          <a:p>
            <a:pPr marL="342900" indent="-342900"/>
            <a:r>
              <a:rPr lang="en-US" sz="2800" dirty="0"/>
              <a:t>Revisit your hypothesis.</a:t>
            </a:r>
          </a:p>
          <a:p>
            <a:pPr marL="342900" indent="-342900"/>
            <a:r>
              <a:rPr lang="en-US" sz="2800" dirty="0"/>
              <a:t>Collect additional diagnostic data.</a:t>
            </a:r>
          </a:p>
          <a:p>
            <a:pPr marL="342900" indent="-342900"/>
            <a:r>
              <a:rPr lang="en-US" sz="2800" dirty="0"/>
              <a:t>Communicate with others (e.g., related service providers, educators, intervention team, or administrators).</a:t>
            </a:r>
          </a:p>
          <a:p>
            <a:pPr marL="342900" indent="-342900"/>
            <a:r>
              <a:rPr lang="en-US" sz="2800" dirty="0"/>
              <a:t>Consider integration of academic and behavioral support.</a:t>
            </a:r>
          </a:p>
        </p:txBody>
      </p:sp>
      <p:sp>
        <p:nvSpPr>
          <p:cNvPr id="3" name="Title 2"/>
          <p:cNvSpPr>
            <a:spLocks noGrp="1"/>
          </p:cNvSpPr>
          <p:nvPr>
            <p:ph type="title"/>
          </p:nvPr>
        </p:nvSpPr>
        <p:spPr/>
        <p:txBody>
          <a:bodyPr>
            <a:normAutofit/>
          </a:bodyPr>
          <a:lstStyle/>
          <a:p>
            <a:r>
              <a:rPr lang="en-US"/>
              <a:t>“I don’t know what to do if the intervention isn’t working.” </a:t>
            </a:r>
          </a:p>
        </p:txBody>
      </p:sp>
    </p:spTree>
    <p:extLst>
      <p:ext uri="{BB962C8B-B14F-4D97-AF65-F5344CB8AC3E}">
        <p14:creationId xmlns:p14="http://schemas.microsoft.com/office/powerpoint/2010/main" val="3102860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A8B8B9-B651-4439-A868-E8F04EF81465}" type="slidenum">
              <a:rPr lang="en-US"/>
              <a:pPr/>
              <a:t>73</a:t>
            </a:fld>
            <a:endParaRPr lang="en-US"/>
          </a:p>
        </p:txBody>
      </p:sp>
      <p:sp>
        <p:nvSpPr>
          <p:cNvPr id="5" name="Title 4">
            <a:extLst>
              <a:ext uri="{FF2B5EF4-FFF2-40B4-BE49-F238E27FC236}">
                <a16:creationId xmlns:a16="http://schemas.microsoft.com/office/drawing/2014/main" id="{8873EC0F-75FD-47C6-A5B3-C949C850D3C3}"/>
              </a:ext>
            </a:extLst>
          </p:cNvPr>
          <p:cNvSpPr>
            <a:spLocks noGrp="1"/>
          </p:cNvSpPr>
          <p:nvPr>
            <p:ph type="title"/>
          </p:nvPr>
        </p:nvSpPr>
        <p:spPr>
          <a:xfrm>
            <a:off x="9222294" y="-388061"/>
            <a:ext cx="2669602" cy="359374"/>
          </a:xfrm>
        </p:spPr>
        <p:txBody>
          <a:bodyPr>
            <a:normAutofit/>
          </a:bodyPr>
          <a:lstStyle/>
          <a:p>
            <a:r>
              <a:rPr lang="en-US" sz="1100"/>
              <a:t>Perseverance</a:t>
            </a:r>
          </a:p>
        </p:txBody>
      </p:sp>
      <p:sp>
        <p:nvSpPr>
          <p:cNvPr id="10" name="TextBox 9"/>
          <p:cNvSpPr txBox="1"/>
          <p:nvPr/>
        </p:nvSpPr>
        <p:spPr>
          <a:xfrm>
            <a:off x="695569" y="2039815"/>
            <a:ext cx="10950355" cy="1061829"/>
          </a:xfrm>
          <a:prstGeom prst="rect">
            <a:avLst/>
          </a:prstGeom>
          <a:noFill/>
        </p:spPr>
        <p:txBody>
          <a:bodyPr wrap="square" rtlCol="0">
            <a:spAutoFit/>
          </a:bodyPr>
          <a:lstStyle/>
          <a:p>
            <a:pPr algn="ctr" defTabSz="457200"/>
            <a:r>
              <a:rPr lang="en-US" sz="6300" i="1"/>
              <a:t>“It all works out in the end . . .”</a:t>
            </a:r>
          </a:p>
        </p:txBody>
      </p:sp>
    </p:spTree>
    <p:extLst>
      <p:ext uri="{BB962C8B-B14F-4D97-AF65-F5344CB8AC3E}">
        <p14:creationId xmlns:p14="http://schemas.microsoft.com/office/powerpoint/2010/main" val="198473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3E9AF5-3DB8-4D04-BD80-DA8971B65924}"/>
              </a:ext>
            </a:extLst>
          </p:cNvPr>
          <p:cNvSpPr>
            <a:spLocks noGrp="1"/>
          </p:cNvSpPr>
          <p:nvPr>
            <p:ph type="title"/>
          </p:nvPr>
        </p:nvSpPr>
        <p:spPr>
          <a:xfrm>
            <a:off x="457202" y="0"/>
            <a:ext cx="11276076" cy="914400"/>
          </a:xfrm>
        </p:spPr>
        <p:txBody>
          <a:bodyPr/>
          <a:lstStyle/>
          <a:p>
            <a:r>
              <a:rPr lang="en-US"/>
              <a:t>Resources to Learn More</a:t>
            </a:r>
          </a:p>
        </p:txBody>
      </p:sp>
      <p:pic>
        <p:nvPicPr>
          <p:cNvPr id="2" name="Picture 1">
            <a:extLst>
              <a:ext uri="{FF2B5EF4-FFF2-40B4-BE49-F238E27FC236}">
                <a16:creationId xmlns:a16="http://schemas.microsoft.com/office/drawing/2014/main" id="{A20261D9-5A51-4801-AAB0-FF5685937B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92657" y="1280160"/>
            <a:ext cx="3217368" cy="2988836"/>
          </a:xfrm>
          <a:prstGeom prst="rect">
            <a:avLst/>
          </a:prstGeom>
        </p:spPr>
      </p:pic>
      <p:pic>
        <p:nvPicPr>
          <p:cNvPr id="7" name="Graphic 6" descr="Monitor">
            <a:extLst>
              <a:ext uri="{FF2B5EF4-FFF2-40B4-BE49-F238E27FC236}">
                <a16:creationId xmlns:a16="http://schemas.microsoft.com/office/drawing/2014/main" id="{D569CF19-8AD7-4096-8343-259E5E6187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743" y="0"/>
            <a:ext cx="5847663" cy="6548098"/>
          </a:xfrm>
          <a:prstGeom prst="rect">
            <a:avLst/>
          </a:prstGeom>
        </p:spPr>
      </p:pic>
      <p:sp>
        <p:nvSpPr>
          <p:cNvPr id="6" name="Text Placeholder 5">
            <a:extLst>
              <a:ext uri="{FF2B5EF4-FFF2-40B4-BE49-F238E27FC236}">
                <a16:creationId xmlns:a16="http://schemas.microsoft.com/office/drawing/2014/main" id="{20F8CA99-8E0F-4627-93AA-DC3697E5FC58}"/>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0A5F1E60-7371-42DA-98CA-3B78E7163AE4}"/>
              </a:ext>
            </a:extLst>
          </p:cNvPr>
          <p:cNvSpPr>
            <a:spLocks noGrp="1"/>
          </p:cNvSpPr>
          <p:nvPr>
            <p:ph type="sldNum" sz="quarter" idx="14"/>
          </p:nvPr>
        </p:nvSpPr>
        <p:spPr/>
        <p:txBody>
          <a:bodyPr/>
          <a:lstStyle/>
          <a:p>
            <a:fld id="{99A20822-4A49-4D36-86E3-300BA48D3F00}" type="slidenum">
              <a:rPr lang="en-US" smtClean="0"/>
              <a:pPr/>
              <a:t>74</a:t>
            </a:fld>
            <a:endParaRPr lang="en-US"/>
          </a:p>
        </p:txBody>
      </p:sp>
      <p:sp>
        <p:nvSpPr>
          <p:cNvPr id="8" name="Content Placeholder 7">
            <a:extLst>
              <a:ext uri="{FF2B5EF4-FFF2-40B4-BE49-F238E27FC236}">
                <a16:creationId xmlns:a16="http://schemas.microsoft.com/office/drawing/2014/main" id="{6CDFC41A-2FFB-4C4C-A2A0-E94B44C64036}"/>
              </a:ext>
            </a:extLst>
          </p:cNvPr>
          <p:cNvSpPr>
            <a:spLocks noGrp="1"/>
          </p:cNvSpPr>
          <p:nvPr>
            <p:ph sz="quarter" idx="15"/>
          </p:nvPr>
        </p:nvSpPr>
        <p:spPr>
          <a:xfrm>
            <a:off x="378651" y="1838575"/>
            <a:ext cx="5331092" cy="223646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lgn="ctr">
              <a:buNone/>
            </a:pPr>
            <a:r>
              <a:rPr lang="en-US" sz="4000"/>
              <a:t>NCII’s website </a:t>
            </a:r>
            <a:r>
              <a:rPr lang="en-US" sz="4000">
                <a:hlinkClick r:id="rId6"/>
              </a:rPr>
              <a:t>www.intensiveintervention.org</a:t>
            </a:r>
            <a:r>
              <a:rPr lang="en-US" sz="4000"/>
              <a:t>  has a wealth of resources to support this process! </a:t>
            </a:r>
          </a:p>
        </p:txBody>
      </p:sp>
    </p:spTree>
    <p:extLst>
      <p:ext uri="{BB962C8B-B14F-4D97-AF65-F5344CB8AC3E}">
        <p14:creationId xmlns:p14="http://schemas.microsoft.com/office/powerpoint/2010/main" val="2636374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8300-042E-4FAF-9911-BA097341F541}"/>
              </a:ext>
            </a:extLst>
          </p:cNvPr>
          <p:cNvSpPr>
            <a:spLocks noGrp="1"/>
          </p:cNvSpPr>
          <p:nvPr>
            <p:ph type="title" idx="4294967295"/>
          </p:nvPr>
        </p:nvSpPr>
        <p:spPr>
          <a:xfrm>
            <a:off x="0" y="0"/>
            <a:ext cx="11276013" cy="1279525"/>
          </a:xfrm>
        </p:spPr>
        <p:txBody>
          <a:bodyPr>
            <a:normAutofit fontScale="90000"/>
          </a:bodyPr>
          <a:lstStyle/>
          <a:p>
            <a:r>
              <a:rPr lang="en-US"/>
              <a:t>Introduction to DBI and Intensive Intervention </a:t>
            </a:r>
          </a:p>
        </p:txBody>
      </p:sp>
      <p:sp>
        <p:nvSpPr>
          <p:cNvPr id="5" name="Slide Number Placeholder 4">
            <a:extLst>
              <a:ext uri="{FF2B5EF4-FFF2-40B4-BE49-F238E27FC236}">
                <a16:creationId xmlns:a16="http://schemas.microsoft.com/office/drawing/2014/main" id="{CDF15752-7E0F-4240-BC90-B8D69E65002C}"/>
              </a:ext>
            </a:extLst>
          </p:cNvPr>
          <p:cNvSpPr>
            <a:spLocks noGrp="1"/>
          </p:cNvSpPr>
          <p:nvPr>
            <p:ph type="sldNum" sz="quarter" idx="4294967295"/>
          </p:nvPr>
        </p:nvSpPr>
        <p:spPr>
          <a:xfrm>
            <a:off x="12034838" y="6704013"/>
            <a:ext cx="157162" cy="153987"/>
          </a:xfrm>
        </p:spPr>
        <p:txBody>
          <a:bodyPr/>
          <a:lstStyle/>
          <a:p>
            <a:fld id="{99A20822-4A49-4D36-86E3-300BA48D3F00}" type="slidenum">
              <a:rPr lang="en-US" smtClean="0"/>
              <a:pPr/>
              <a:t>75</a:t>
            </a:fld>
            <a:endParaRPr lang="en-US"/>
          </a:p>
        </p:txBody>
      </p:sp>
      <p:pic>
        <p:nvPicPr>
          <p:cNvPr id="6" name="Picture 5">
            <a:extLst>
              <a:ext uri="{FF2B5EF4-FFF2-40B4-BE49-F238E27FC236}">
                <a16:creationId xmlns:a16="http://schemas.microsoft.com/office/drawing/2014/main" id="{FF284425-E639-4031-8B37-9C3C519771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8772" y="1079600"/>
            <a:ext cx="4530319" cy="5240518"/>
          </a:xfrm>
          <a:prstGeom prst="rect">
            <a:avLst/>
          </a:prstGeom>
        </p:spPr>
      </p:pic>
      <p:pic>
        <p:nvPicPr>
          <p:cNvPr id="1026" name="Picture 2" descr="Screenshot of the DBI Process and Questions">
            <a:extLst>
              <a:ext uri="{FF2B5EF4-FFF2-40B4-BE49-F238E27FC236}">
                <a16:creationId xmlns:a16="http://schemas.microsoft.com/office/drawing/2014/main" id="{A1997549-2C70-483E-9012-D64CC0A26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151" y="1079600"/>
            <a:ext cx="3584096" cy="56244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ntensive intervention Pic">
            <a:extLst>
              <a:ext uri="{FF2B5EF4-FFF2-40B4-BE49-F238E27FC236}">
                <a16:creationId xmlns:a16="http://schemas.microsoft.com/office/drawing/2014/main" id="{43AD6B40-11A6-430E-8FC9-09C8A09A7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041" y="2157191"/>
            <a:ext cx="5417797" cy="328526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id="{8867DDD8-A894-443D-9A63-02FAFB0809F1}"/>
              </a:ext>
            </a:extLst>
          </p:cNvPr>
          <p:cNvSpPr/>
          <p:nvPr/>
        </p:nvSpPr>
        <p:spPr>
          <a:xfrm>
            <a:off x="1226515" y="5866606"/>
            <a:ext cx="2312894" cy="645459"/>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hlinkClick r:id="rId6"/>
              </a:rPr>
              <a:t>Web toolkit</a:t>
            </a:r>
            <a:endParaRPr lang="en-US" sz="1400">
              <a:solidFill>
                <a:schemeClr val="tx1"/>
              </a:solidFill>
            </a:endParaRPr>
          </a:p>
        </p:txBody>
      </p:sp>
      <p:sp>
        <p:nvSpPr>
          <p:cNvPr id="10" name="Rectangle 9">
            <a:extLst>
              <a:ext uri="{FF2B5EF4-FFF2-40B4-BE49-F238E27FC236}">
                <a16:creationId xmlns:a16="http://schemas.microsoft.com/office/drawing/2014/main" id="{A357FE71-6B37-4479-863D-F5EF3362F529}"/>
              </a:ext>
            </a:extLst>
          </p:cNvPr>
          <p:cNvSpPr/>
          <p:nvPr/>
        </p:nvSpPr>
        <p:spPr>
          <a:xfrm>
            <a:off x="4939553" y="6054865"/>
            <a:ext cx="2312894" cy="645459"/>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hlinkClick r:id="rId7"/>
              </a:rPr>
              <a:t>One-page overview</a:t>
            </a:r>
            <a:endParaRPr lang="en-US" sz="1400">
              <a:solidFill>
                <a:schemeClr val="tx1"/>
              </a:solidFill>
            </a:endParaRPr>
          </a:p>
        </p:txBody>
      </p:sp>
      <p:sp>
        <p:nvSpPr>
          <p:cNvPr id="8" name="Rectangle 7">
            <a:extLst>
              <a:ext uri="{FF2B5EF4-FFF2-40B4-BE49-F238E27FC236}">
                <a16:creationId xmlns:a16="http://schemas.microsoft.com/office/drawing/2014/main" id="{65FA6DAB-F1CE-4F59-A1E8-793FF7A61BE2}"/>
              </a:ext>
            </a:extLst>
          </p:cNvPr>
          <p:cNvSpPr/>
          <p:nvPr/>
        </p:nvSpPr>
        <p:spPr>
          <a:xfrm>
            <a:off x="8417534" y="5211024"/>
            <a:ext cx="2858479" cy="382911"/>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hlinkClick r:id="rId8"/>
              </a:rPr>
              <a:t>Self-paced module</a:t>
            </a:r>
            <a:endParaRPr lang="en-US" sz="1400">
              <a:solidFill>
                <a:schemeClr val="tx1"/>
              </a:solidFill>
            </a:endParaRPr>
          </a:p>
        </p:txBody>
      </p:sp>
    </p:spTree>
    <p:extLst>
      <p:ext uri="{BB962C8B-B14F-4D97-AF65-F5344CB8AC3E}">
        <p14:creationId xmlns:p14="http://schemas.microsoft.com/office/powerpoint/2010/main" val="58709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F3D0-2BCD-4BEC-B846-B4AA1A482213}"/>
              </a:ext>
            </a:extLst>
          </p:cNvPr>
          <p:cNvSpPr>
            <a:spLocks noGrp="1"/>
          </p:cNvSpPr>
          <p:nvPr>
            <p:ph type="title"/>
          </p:nvPr>
        </p:nvSpPr>
        <p:spPr>
          <a:xfrm>
            <a:off x="-124689" y="110076"/>
            <a:ext cx="8587045" cy="1280160"/>
          </a:xfrm>
        </p:spPr>
        <p:txBody>
          <a:bodyPr>
            <a:normAutofit/>
          </a:bodyPr>
          <a:lstStyle/>
          <a:p>
            <a:r>
              <a:rPr lang="en-US"/>
              <a:t>Activator Activity Update</a:t>
            </a:r>
          </a:p>
        </p:txBody>
      </p:sp>
      <p:sp>
        <p:nvSpPr>
          <p:cNvPr id="4" name="Slide Number Placeholder 3">
            <a:extLst>
              <a:ext uri="{FF2B5EF4-FFF2-40B4-BE49-F238E27FC236}">
                <a16:creationId xmlns:a16="http://schemas.microsoft.com/office/drawing/2014/main" id="{F5D14DC2-6892-4401-BF54-AEC818C6EFFF}"/>
              </a:ext>
            </a:extLst>
          </p:cNvPr>
          <p:cNvSpPr>
            <a:spLocks noGrp="1"/>
          </p:cNvSpPr>
          <p:nvPr>
            <p:ph type="sldNum" sz="quarter" idx="10"/>
          </p:nvPr>
        </p:nvSpPr>
        <p:spPr/>
        <p:txBody>
          <a:bodyPr/>
          <a:lstStyle/>
          <a:p>
            <a:fld id="{99A20822-4A49-4D36-86E3-300BA48D3F00}" type="slidenum">
              <a:rPr lang="en-US" smtClean="0"/>
              <a:t>76</a:t>
            </a:fld>
            <a:endParaRPr lang="en-US"/>
          </a:p>
        </p:txBody>
      </p:sp>
      <p:pic>
        <p:nvPicPr>
          <p:cNvPr id="6" name="Picture 5" descr="Chart with questions: what more do I want to know? And how will I learn more?">
            <a:extLst>
              <a:ext uri="{FF2B5EF4-FFF2-40B4-BE49-F238E27FC236}">
                <a16:creationId xmlns:a16="http://schemas.microsoft.com/office/drawing/2014/main" id="{F9D0C898-BFBB-44DE-A9EE-D29A8FF2F1DF}"/>
              </a:ext>
            </a:extLst>
          </p:cNvPr>
          <p:cNvPicPr>
            <a:picLocks noChangeAspect="1"/>
          </p:cNvPicPr>
          <p:nvPr/>
        </p:nvPicPr>
        <p:blipFill>
          <a:blip r:embed="rId3"/>
          <a:stretch>
            <a:fillRect/>
          </a:stretch>
        </p:blipFill>
        <p:spPr>
          <a:xfrm>
            <a:off x="914400" y="1543637"/>
            <a:ext cx="7115175" cy="4343400"/>
          </a:xfrm>
          <a:prstGeom prst="rect">
            <a:avLst/>
          </a:prstGeom>
        </p:spPr>
      </p:pic>
      <p:sp>
        <p:nvSpPr>
          <p:cNvPr id="9" name="Rectangle 8">
            <a:extLst>
              <a:ext uri="{FF2B5EF4-FFF2-40B4-BE49-F238E27FC236}">
                <a16:creationId xmlns:a16="http://schemas.microsoft.com/office/drawing/2014/main" id="{C17456A5-0391-42F3-88F0-483E906AC55D}"/>
              </a:ext>
              <a:ext uri="{C183D7F6-B498-43B3-948B-1728B52AA6E4}">
                <adec:decorative xmlns:adec="http://schemas.microsoft.com/office/drawing/2017/decorative" val="1"/>
              </a:ext>
            </a:extLst>
          </p:cNvPr>
          <p:cNvSpPr/>
          <p:nvPr/>
        </p:nvSpPr>
        <p:spPr>
          <a:xfrm>
            <a:off x="3236750" y="1850440"/>
            <a:ext cx="4792825" cy="40365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8E62A8-5E5C-4826-8F77-841E2C3416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12813" y="317207"/>
            <a:ext cx="3444307" cy="5336249"/>
          </a:xfrm>
          <a:prstGeom prst="rect">
            <a:avLst/>
          </a:prstGeom>
          <a:ln>
            <a:solidFill>
              <a:schemeClr val="bg1">
                <a:lumMod val="65000"/>
              </a:schemeClr>
            </a:solidFill>
          </a:ln>
        </p:spPr>
      </p:pic>
      <p:sp>
        <p:nvSpPr>
          <p:cNvPr id="11" name="Wave 10">
            <a:extLst>
              <a:ext uri="{FF2B5EF4-FFF2-40B4-BE49-F238E27FC236}">
                <a16:creationId xmlns:a16="http://schemas.microsoft.com/office/drawing/2014/main" id="{7594E191-FEDF-4220-BA1A-FFC0330BE33B}"/>
              </a:ext>
            </a:extLst>
          </p:cNvPr>
          <p:cNvSpPr/>
          <p:nvPr/>
        </p:nvSpPr>
        <p:spPr>
          <a:xfrm>
            <a:off x="8822268" y="5503334"/>
            <a:ext cx="2278668" cy="940272"/>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12" name="Graphic 11" descr="Paper">
            <a:extLst>
              <a:ext uri="{FF2B5EF4-FFF2-40B4-BE49-F238E27FC236}">
                <a16:creationId xmlns:a16="http://schemas.microsoft.com/office/drawing/2014/main" id="{BA9DC066-FB6F-4924-87F8-5218402447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63771" y="5806441"/>
            <a:ext cx="637165" cy="637165"/>
          </a:xfrm>
          <a:prstGeom prst="rect">
            <a:avLst/>
          </a:prstGeom>
        </p:spPr>
      </p:pic>
    </p:spTree>
    <p:extLst>
      <p:ext uri="{BB962C8B-B14F-4D97-AF65-F5344CB8AC3E}">
        <p14:creationId xmlns:p14="http://schemas.microsoft.com/office/powerpoint/2010/main" val="34724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69B09-E413-44DA-80C0-57D9BEBB25EE}"/>
              </a:ext>
            </a:extLst>
          </p:cNvPr>
          <p:cNvSpPr>
            <a:spLocks noGrp="1"/>
          </p:cNvSpPr>
          <p:nvPr>
            <p:ph type="title"/>
          </p:nvPr>
        </p:nvSpPr>
        <p:spPr/>
        <p:txBody>
          <a:bodyPr/>
          <a:lstStyle/>
          <a:p>
            <a:r>
              <a:rPr lang="en-US"/>
              <a:t>Closing and Next Steps </a:t>
            </a:r>
          </a:p>
        </p:txBody>
      </p:sp>
      <p:sp>
        <p:nvSpPr>
          <p:cNvPr id="5" name="Text Placeholder 4">
            <a:extLst>
              <a:ext uri="{FF2B5EF4-FFF2-40B4-BE49-F238E27FC236}">
                <a16:creationId xmlns:a16="http://schemas.microsoft.com/office/drawing/2014/main" id="{85E4C7AE-1D9E-48E8-9BBC-9312CE9FB61D}"/>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D8F8AD9F-FA3A-4E67-8AE7-DE36223F15CA}"/>
              </a:ext>
            </a:extLst>
          </p:cNvPr>
          <p:cNvSpPr>
            <a:spLocks noGrp="1"/>
          </p:cNvSpPr>
          <p:nvPr>
            <p:ph type="sldNum" sz="quarter" idx="15"/>
          </p:nvPr>
        </p:nvSpPr>
        <p:spPr/>
        <p:txBody>
          <a:bodyPr/>
          <a:lstStyle/>
          <a:p>
            <a:fld id="{B094D1B2-26D5-48CC-9B16-6583E954EFA6}" type="slidenum">
              <a:rPr lang="en-US" smtClean="0"/>
              <a:t>77</a:t>
            </a:fld>
            <a:endParaRPr lang="en-US"/>
          </a:p>
        </p:txBody>
      </p:sp>
    </p:spTree>
    <p:extLst>
      <p:ext uri="{BB962C8B-B14F-4D97-AF65-F5344CB8AC3E}">
        <p14:creationId xmlns:p14="http://schemas.microsoft.com/office/powerpoint/2010/main" val="20399294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8641-7097-4760-9D01-128329FDDB3C}"/>
              </a:ext>
            </a:extLst>
          </p:cNvPr>
          <p:cNvSpPr>
            <a:spLocks noGrp="1"/>
          </p:cNvSpPr>
          <p:nvPr>
            <p:ph type="title"/>
          </p:nvPr>
        </p:nvSpPr>
        <p:spPr/>
        <p:txBody>
          <a:bodyPr/>
          <a:lstStyle/>
          <a:p>
            <a:r>
              <a:rPr lang="en-US"/>
              <a:t>Did we achieve our outcomes? </a:t>
            </a:r>
          </a:p>
        </p:txBody>
      </p:sp>
      <p:sp>
        <p:nvSpPr>
          <p:cNvPr id="3" name="Content Placeholder 2">
            <a:extLst>
              <a:ext uri="{FF2B5EF4-FFF2-40B4-BE49-F238E27FC236}">
                <a16:creationId xmlns:a16="http://schemas.microsoft.com/office/drawing/2014/main" id="{24C35787-D323-447A-A523-5BCA1ABC4FC0}"/>
              </a:ext>
            </a:extLst>
          </p:cNvPr>
          <p:cNvSpPr>
            <a:spLocks noGrp="1"/>
          </p:cNvSpPr>
          <p:nvPr>
            <p:ph sz="quarter" idx="15"/>
          </p:nvPr>
        </p:nvSpPr>
        <p:spPr/>
        <p:txBody>
          <a:bodyPr vert="horz" lIns="0" tIns="0" rIns="0" bIns="0" rtlCol="0" anchor="t">
            <a:normAutofit/>
          </a:bodyPr>
          <a:lstStyle/>
          <a:p>
            <a:pPr marL="0" indent="0">
              <a:buNone/>
            </a:pPr>
            <a:r>
              <a:rPr lang="en-US"/>
              <a:t>Can you…</a:t>
            </a:r>
          </a:p>
          <a:p>
            <a:pPr marL="319405" indent="-319405"/>
            <a:r>
              <a:rPr lang="en-US"/>
              <a:t>explain the rationale for intensive intervention,</a:t>
            </a:r>
          </a:p>
          <a:p>
            <a:pPr marL="319405" indent="-319405"/>
            <a:r>
              <a:rPr lang="en-US"/>
              <a:t>describe the steps in the data-based individualization (DBI) process,</a:t>
            </a:r>
          </a:p>
          <a:p>
            <a:pPr marL="319405" indent="-319405"/>
            <a:r>
              <a:rPr lang="en-US"/>
              <a:t>apply lessons learned to improve implementation of DBI, and </a:t>
            </a:r>
          </a:p>
          <a:p>
            <a:pPr marL="319405" indent="-319405"/>
            <a:r>
              <a:rPr lang="en-US"/>
              <a:t>access and use NCII resources to support implementation of DBI? </a:t>
            </a:r>
          </a:p>
          <a:p>
            <a:pPr marL="319405" indent="-319405"/>
            <a:endParaRPr lang="en-US"/>
          </a:p>
        </p:txBody>
      </p:sp>
      <p:sp>
        <p:nvSpPr>
          <p:cNvPr id="4" name="Text Placeholder 3">
            <a:extLst>
              <a:ext uri="{FF2B5EF4-FFF2-40B4-BE49-F238E27FC236}">
                <a16:creationId xmlns:a16="http://schemas.microsoft.com/office/drawing/2014/main" id="{89608A7A-B850-4F27-8561-E8A8088FD86C}"/>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C52F7F88-C2CC-40C6-8717-0FAB4348B3A4}"/>
              </a:ext>
            </a:extLst>
          </p:cNvPr>
          <p:cNvSpPr>
            <a:spLocks noGrp="1"/>
          </p:cNvSpPr>
          <p:nvPr>
            <p:ph type="sldNum" sz="quarter" idx="14"/>
          </p:nvPr>
        </p:nvSpPr>
        <p:spPr/>
        <p:txBody>
          <a:bodyPr/>
          <a:lstStyle/>
          <a:p>
            <a:fld id="{99A20822-4A49-4D36-86E3-300BA48D3F00}" type="slidenum">
              <a:rPr lang="en-US" smtClean="0"/>
              <a:pPr/>
              <a:t>78</a:t>
            </a:fld>
            <a:endParaRPr lang="en-US"/>
          </a:p>
        </p:txBody>
      </p:sp>
    </p:spTree>
    <p:extLst>
      <p:ext uri="{BB962C8B-B14F-4D97-AF65-F5344CB8AC3E}">
        <p14:creationId xmlns:p14="http://schemas.microsoft.com/office/powerpoint/2010/main" val="4060742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B7CD4C-938C-4A11-9B57-180DB0B2FD32}"/>
              </a:ext>
            </a:extLst>
          </p:cNvPr>
          <p:cNvSpPr>
            <a:spLocks noGrp="1"/>
          </p:cNvSpPr>
          <p:nvPr>
            <p:ph type="title"/>
          </p:nvPr>
        </p:nvSpPr>
        <p:spPr/>
        <p:txBody>
          <a:bodyPr/>
          <a:lstStyle/>
          <a:p>
            <a:r>
              <a:rPr lang="en-US"/>
              <a:t>Reflection</a:t>
            </a:r>
          </a:p>
        </p:txBody>
      </p:sp>
      <p:sp>
        <p:nvSpPr>
          <p:cNvPr id="2" name="Text Placeholder 1">
            <a:extLst>
              <a:ext uri="{FF2B5EF4-FFF2-40B4-BE49-F238E27FC236}">
                <a16:creationId xmlns:a16="http://schemas.microsoft.com/office/drawing/2014/main" id="{D82699E8-A2BC-4305-B8FD-2D157BB7361A}"/>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4B800178-053F-4420-8912-07F93C195D47}"/>
              </a:ext>
            </a:extLst>
          </p:cNvPr>
          <p:cNvSpPr>
            <a:spLocks noGrp="1"/>
          </p:cNvSpPr>
          <p:nvPr>
            <p:ph type="sldNum" sz="quarter" idx="14"/>
          </p:nvPr>
        </p:nvSpPr>
        <p:spPr/>
        <p:txBody>
          <a:bodyPr/>
          <a:lstStyle/>
          <a:p>
            <a:fld id="{99A20822-4A49-4D36-86E3-300BA48D3F00}" type="slidenum">
              <a:rPr lang="en-US" smtClean="0"/>
              <a:pPr/>
              <a:t>79</a:t>
            </a:fld>
            <a:endParaRPr lang="en-US"/>
          </a:p>
        </p:txBody>
      </p:sp>
      <p:graphicFrame>
        <p:nvGraphicFramePr>
          <p:cNvPr id="3" name="Table 2">
            <a:extLst>
              <a:ext uri="{FF2B5EF4-FFF2-40B4-BE49-F238E27FC236}">
                <a16:creationId xmlns:a16="http://schemas.microsoft.com/office/drawing/2014/main" id="{55FE2D6B-3089-47EE-802E-F1AA17B01D49}"/>
              </a:ext>
            </a:extLst>
          </p:cNvPr>
          <p:cNvGraphicFramePr>
            <a:graphicFrameLocks noGrp="1"/>
          </p:cNvGraphicFramePr>
          <p:nvPr>
            <p:extLst>
              <p:ext uri="{D42A27DB-BD31-4B8C-83A1-F6EECF244321}">
                <p14:modId xmlns:p14="http://schemas.microsoft.com/office/powerpoint/2010/main" val="2610697310"/>
              </p:ext>
            </p:extLst>
          </p:nvPr>
        </p:nvGraphicFramePr>
        <p:xfrm>
          <a:off x="620776" y="1371600"/>
          <a:ext cx="11012424" cy="4617720"/>
        </p:xfrm>
        <a:graphic>
          <a:graphicData uri="http://schemas.openxmlformats.org/drawingml/2006/table">
            <a:tbl>
              <a:tblPr firstRow="1" bandRow="1">
                <a:tableStyleId>{5C22544A-7EE6-4342-B048-85BDC9FD1C3A}</a:tableStyleId>
              </a:tblPr>
              <a:tblGrid>
                <a:gridCol w="3670808">
                  <a:extLst>
                    <a:ext uri="{9D8B030D-6E8A-4147-A177-3AD203B41FA5}">
                      <a16:colId xmlns:a16="http://schemas.microsoft.com/office/drawing/2014/main" val="3780790738"/>
                    </a:ext>
                  </a:extLst>
                </a:gridCol>
                <a:gridCol w="3670808">
                  <a:extLst>
                    <a:ext uri="{9D8B030D-6E8A-4147-A177-3AD203B41FA5}">
                      <a16:colId xmlns:a16="http://schemas.microsoft.com/office/drawing/2014/main" val="1298781968"/>
                    </a:ext>
                  </a:extLst>
                </a:gridCol>
                <a:gridCol w="3670808">
                  <a:extLst>
                    <a:ext uri="{9D8B030D-6E8A-4147-A177-3AD203B41FA5}">
                      <a16:colId xmlns:a16="http://schemas.microsoft.com/office/drawing/2014/main" val="3537788548"/>
                    </a:ext>
                  </a:extLst>
                </a:gridCol>
              </a:tblGrid>
              <a:tr h="1600200">
                <a:tc>
                  <a:txBody>
                    <a:bodyPr/>
                    <a:lstStyle/>
                    <a:p>
                      <a:pPr algn="ctr"/>
                      <a:r>
                        <a:rPr lang="en-US" sz="2400"/>
                        <a:t>What am I most excited about?</a:t>
                      </a:r>
                    </a:p>
                  </a:txBody>
                  <a:tcPr/>
                </a:tc>
                <a:tc>
                  <a:txBody>
                    <a:bodyPr/>
                    <a:lstStyle/>
                    <a:p>
                      <a:pPr algn="ctr"/>
                      <a:r>
                        <a:rPr lang="en-US" sz="2400"/>
                        <a:t>What am I unsure of or want to learn more about? </a:t>
                      </a:r>
                    </a:p>
                  </a:txBody>
                  <a:tcPr/>
                </a:tc>
                <a:tc>
                  <a:txBody>
                    <a:bodyPr/>
                    <a:lstStyle/>
                    <a:p>
                      <a:pPr algn="ctr"/>
                      <a:r>
                        <a:rPr lang="en-US" sz="2400" dirty="0"/>
                        <a:t>What changes will I make as a result of what I learned today?</a:t>
                      </a:r>
                    </a:p>
                  </a:txBody>
                  <a:tcPr/>
                </a:tc>
                <a:extLst>
                  <a:ext uri="{0D108BD9-81ED-4DB2-BD59-A6C34878D82A}">
                    <a16:rowId xmlns:a16="http://schemas.microsoft.com/office/drawing/2014/main" val="914054380"/>
                  </a:ext>
                </a:extLst>
              </a:tr>
              <a:tr h="1291417">
                <a:tc>
                  <a:txBody>
                    <a:bodyPr/>
                    <a:lstStyle/>
                    <a:p>
                      <a:endParaRPr lang="en-US" sz="2400"/>
                    </a:p>
                  </a:txBody>
                  <a:tcPr/>
                </a:tc>
                <a:tc>
                  <a: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txBody>
                  <a:tcPr/>
                </a:tc>
                <a:tc>
                  <a:txBody>
                    <a:bodyPr/>
                    <a:lstStyle/>
                    <a:p>
                      <a:endParaRPr lang="en-US" sz="2400" dirty="0"/>
                    </a:p>
                  </a:txBody>
                  <a:tcPr/>
                </a:tc>
                <a:extLst>
                  <a:ext uri="{0D108BD9-81ED-4DB2-BD59-A6C34878D82A}">
                    <a16:rowId xmlns:a16="http://schemas.microsoft.com/office/drawing/2014/main" val="884487711"/>
                  </a:ext>
                </a:extLst>
              </a:tr>
            </a:tbl>
          </a:graphicData>
        </a:graphic>
      </p:graphicFrame>
      <p:sp>
        <p:nvSpPr>
          <p:cNvPr id="7" name="Wave 6">
            <a:extLst>
              <a:ext uri="{FF2B5EF4-FFF2-40B4-BE49-F238E27FC236}">
                <a16:creationId xmlns:a16="http://schemas.microsoft.com/office/drawing/2014/main" id="{A593DBF8-756C-4AA1-AFDC-64A087D4DEA6}"/>
              </a:ext>
            </a:extLst>
          </p:cNvPr>
          <p:cNvSpPr/>
          <p:nvPr/>
        </p:nvSpPr>
        <p:spPr>
          <a:xfrm>
            <a:off x="8822268" y="5503334"/>
            <a:ext cx="2278668" cy="940272"/>
          </a:xfrm>
          <a:prstGeom prst="wav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Handout</a:t>
            </a:r>
          </a:p>
        </p:txBody>
      </p:sp>
      <p:pic>
        <p:nvPicPr>
          <p:cNvPr id="8" name="Graphic 7" descr="Paper">
            <a:extLst>
              <a:ext uri="{FF2B5EF4-FFF2-40B4-BE49-F238E27FC236}">
                <a16:creationId xmlns:a16="http://schemas.microsoft.com/office/drawing/2014/main" id="{93E218AD-79CF-4B3D-BF79-87B1F9FBBC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3771" y="5806441"/>
            <a:ext cx="637165" cy="637165"/>
          </a:xfrm>
          <a:prstGeom prst="rect">
            <a:avLst/>
          </a:prstGeom>
        </p:spPr>
      </p:pic>
    </p:spTree>
    <p:extLst>
      <p:ext uri="{BB962C8B-B14F-4D97-AF65-F5344CB8AC3E}">
        <p14:creationId xmlns:p14="http://schemas.microsoft.com/office/powerpoint/2010/main" val="36174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intensive intervention?</a:t>
            </a:r>
          </a:p>
        </p:txBody>
      </p:sp>
      <p:sp>
        <p:nvSpPr>
          <p:cNvPr id="4" name="Content Placeholder 3"/>
          <p:cNvSpPr>
            <a:spLocks noGrp="1"/>
          </p:cNvSpPr>
          <p:nvPr>
            <p:ph sz="half" idx="1"/>
          </p:nvPr>
        </p:nvSpPr>
        <p:spPr/>
        <p:txBody>
          <a:bodyPr>
            <a:normAutofit fontScale="92500" lnSpcReduction="20000"/>
          </a:bodyPr>
          <a:lstStyle/>
          <a:p>
            <a:pPr marL="0" indent="0" algn="ctr">
              <a:buNone/>
            </a:pPr>
            <a:r>
              <a:rPr lang="en-US" sz="2800" b="1" i="1" dirty="0"/>
              <a:t>Intensive intervention is . . .</a:t>
            </a:r>
          </a:p>
          <a:p>
            <a:pPr marL="457200" indent="-457200">
              <a:buFont typeface="Wingdings" panose="05000000000000000000" pitchFamily="2" charset="2"/>
              <a:buChar char="§"/>
            </a:pPr>
            <a:r>
              <a:rPr lang="en-US" dirty="0"/>
              <a:t>A process </a:t>
            </a:r>
          </a:p>
          <a:p>
            <a:pPr marL="457200" indent="-457200">
              <a:buFont typeface="Wingdings" panose="05000000000000000000" pitchFamily="2" charset="2"/>
              <a:buChar char="§"/>
            </a:pPr>
            <a:r>
              <a:rPr lang="en-US" dirty="0"/>
              <a:t>Individualized based on student needs </a:t>
            </a:r>
          </a:p>
          <a:p>
            <a:pPr marL="457200" indent="-457200">
              <a:buFont typeface="Wingdings" panose="05000000000000000000" pitchFamily="2" charset="2"/>
              <a:buChar char="§"/>
            </a:pPr>
            <a:r>
              <a:rPr lang="en-US" dirty="0"/>
              <a:t>More intense, often with substantively different content </a:t>
            </a:r>
            <a:r>
              <a:rPr lang="en-US" i="1" dirty="0"/>
              <a:t>and</a:t>
            </a:r>
            <a:r>
              <a:rPr lang="en-US" dirty="0"/>
              <a:t> pedagogy</a:t>
            </a:r>
          </a:p>
          <a:p>
            <a:pPr marL="457200" indent="-457200">
              <a:buFont typeface="Wingdings" panose="05000000000000000000" pitchFamily="2" charset="2"/>
              <a:buChar char="§"/>
            </a:pPr>
            <a:r>
              <a:rPr lang="en-US" dirty="0"/>
              <a:t>A process that involves more frequent and precise progress monitoring </a:t>
            </a:r>
          </a:p>
          <a:p>
            <a:pPr marL="457200" indent="-457200">
              <a:buFont typeface="Wingdings" panose="05000000000000000000" pitchFamily="2" charset="2"/>
              <a:buChar char="§"/>
            </a:pPr>
            <a:r>
              <a:rPr lang="en-US" dirty="0"/>
              <a:t>An approach that integrates academic and behavioral supports </a:t>
            </a:r>
          </a:p>
        </p:txBody>
      </p:sp>
      <p:sp>
        <p:nvSpPr>
          <p:cNvPr id="5" name="Content Placeholder 4"/>
          <p:cNvSpPr>
            <a:spLocks noGrp="1"/>
          </p:cNvSpPr>
          <p:nvPr>
            <p:ph sz="half" idx="2"/>
          </p:nvPr>
        </p:nvSpPr>
        <p:spPr/>
        <p:txBody>
          <a:bodyPr>
            <a:normAutofit fontScale="92500"/>
          </a:bodyPr>
          <a:lstStyle/>
          <a:p>
            <a:pPr marL="0" indent="0" algn="ctr">
              <a:buNone/>
            </a:pPr>
            <a:r>
              <a:rPr lang="en-US" sz="2800" b="1" i="1"/>
              <a:t>Intensive intervention is not . . .</a:t>
            </a:r>
          </a:p>
          <a:p>
            <a:pPr marL="457200" indent="-457200">
              <a:buFont typeface="Wingdings" panose="05000000000000000000" pitchFamily="2" charset="2"/>
              <a:buChar char="§"/>
            </a:pPr>
            <a:r>
              <a:rPr lang="en-US"/>
              <a:t>A one-time fix</a:t>
            </a:r>
          </a:p>
          <a:p>
            <a:pPr marL="457200" indent="-457200">
              <a:buFont typeface="Wingdings" panose="05000000000000000000" pitchFamily="2" charset="2"/>
              <a:buChar char="§"/>
            </a:pPr>
            <a:r>
              <a:rPr lang="en-US"/>
              <a:t>A single approach </a:t>
            </a:r>
          </a:p>
          <a:p>
            <a:pPr marL="457200" indent="-457200">
              <a:buFont typeface="Wingdings" panose="05000000000000000000" pitchFamily="2" charset="2"/>
              <a:buChar char="§"/>
            </a:pPr>
            <a:r>
              <a:rPr lang="en-US"/>
              <a:t>A manual</a:t>
            </a:r>
          </a:p>
          <a:p>
            <a:pPr marL="457200" indent="-457200">
              <a:buFont typeface="Wingdings" panose="05000000000000000000" pitchFamily="2" charset="2"/>
              <a:buChar char="§"/>
            </a:pPr>
            <a:r>
              <a:rPr lang="en-US"/>
              <a:t>A preset program</a:t>
            </a:r>
          </a:p>
          <a:p>
            <a:pPr marL="457200" indent="-457200">
              <a:buFont typeface="Wingdings" panose="05000000000000000000" pitchFamily="2" charset="2"/>
              <a:buChar char="§"/>
            </a:pPr>
            <a:r>
              <a:rPr lang="en-US"/>
              <a:t>More of the same Tier 1  instruction </a:t>
            </a:r>
          </a:p>
          <a:p>
            <a:pPr marL="457200" indent="-457200">
              <a:buFont typeface="Wingdings" panose="05000000000000000000" pitchFamily="2" charset="2"/>
              <a:buChar char="§"/>
            </a:pPr>
            <a:r>
              <a:rPr lang="en-US"/>
              <a:t>More of the same Tier 2  instruction </a:t>
            </a:r>
          </a:p>
          <a:p>
            <a:endParaRPr lang="en-US"/>
          </a:p>
        </p:txBody>
      </p:sp>
      <p:sp>
        <p:nvSpPr>
          <p:cNvPr id="3" name="Text Placeholder 2">
            <a:extLst>
              <a:ext uri="{FF2B5EF4-FFF2-40B4-BE49-F238E27FC236}">
                <a16:creationId xmlns:a16="http://schemas.microsoft.com/office/drawing/2014/main" id="{8F89B1DF-FAA2-4322-A760-508CD4203F15}"/>
              </a:ext>
            </a:extLst>
          </p:cNvPr>
          <p:cNvSpPr>
            <a:spLocks noGrp="1"/>
          </p:cNvSpPr>
          <p:nvPr>
            <p:ph type="body" sz="quarter" idx="13"/>
          </p:nvPr>
        </p:nvSpPr>
        <p:spPr/>
        <p:txBody>
          <a:bodyPr/>
          <a:lstStyle/>
          <a:p>
            <a:endParaRPr lang="en-US"/>
          </a:p>
        </p:txBody>
      </p:sp>
      <p:sp>
        <p:nvSpPr>
          <p:cNvPr id="11" name="Slide Number Placeholder 10"/>
          <p:cNvSpPr>
            <a:spLocks noGrp="1"/>
          </p:cNvSpPr>
          <p:nvPr>
            <p:ph type="sldNum" sz="quarter" idx="12"/>
          </p:nvPr>
        </p:nvSpPr>
        <p:spPr/>
        <p:txBody>
          <a:bodyPr/>
          <a:lstStyle/>
          <a:p>
            <a:fld id="{C9050EB5-2D55-4DFB-AE68-E2EAFCAF9C7A}" type="slidenum">
              <a:rPr>
                <a:solidFill>
                  <a:srgbClr val="FFFFFF">
                    <a:lumMod val="75000"/>
                  </a:srgbClr>
                </a:solidFill>
              </a:rPr>
              <a:pPr/>
              <a:t>8</a:t>
            </a:fld>
            <a:endParaRPr>
              <a:solidFill>
                <a:srgbClr val="FFFFFF">
                  <a:lumMod val="75000"/>
                </a:srgbClr>
              </a:solidFill>
            </a:endParaRPr>
          </a:p>
        </p:txBody>
      </p:sp>
    </p:spTree>
    <p:extLst>
      <p:ext uri="{BB962C8B-B14F-4D97-AF65-F5344CB8AC3E}">
        <p14:creationId xmlns:p14="http://schemas.microsoft.com/office/powerpoint/2010/main" val="2414802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3AB2F-DD72-4C9D-8FBB-3D97D1BB2F7D}"/>
              </a:ext>
            </a:extLst>
          </p:cNvPr>
          <p:cNvSpPr>
            <a:spLocks noGrp="1"/>
          </p:cNvSpPr>
          <p:nvPr>
            <p:ph type="sldNum" sz="quarter" idx="17"/>
          </p:nvPr>
        </p:nvSpPr>
        <p:spPr/>
        <p:txBody>
          <a:bodyPr/>
          <a:lstStyle/>
          <a:p>
            <a:fld id="{99A20822-4A49-4D36-86E3-300BA48D3F00}" type="slidenum">
              <a:rPr lang="en-US" smtClean="0"/>
              <a:pPr/>
              <a:t>80</a:t>
            </a:fld>
            <a:endParaRPr lang="en-US"/>
          </a:p>
        </p:txBody>
      </p:sp>
      <p:sp>
        <p:nvSpPr>
          <p:cNvPr id="5" name="Title 4">
            <a:extLst>
              <a:ext uri="{FF2B5EF4-FFF2-40B4-BE49-F238E27FC236}">
                <a16:creationId xmlns:a16="http://schemas.microsoft.com/office/drawing/2014/main" id="{29474B4F-80A0-4ABD-ADFA-BBC1255E03BA}"/>
              </a:ext>
            </a:extLst>
          </p:cNvPr>
          <p:cNvSpPr>
            <a:spLocks noGrp="1"/>
          </p:cNvSpPr>
          <p:nvPr>
            <p:ph type="title"/>
          </p:nvPr>
        </p:nvSpPr>
        <p:spPr/>
        <p:txBody>
          <a:bodyPr/>
          <a:lstStyle/>
          <a:p>
            <a:r>
              <a:rPr lang="en-US"/>
              <a:t>Thank you</a:t>
            </a:r>
          </a:p>
        </p:txBody>
      </p:sp>
      <p:sp>
        <p:nvSpPr>
          <p:cNvPr id="2" name="TextBox 1">
            <a:extLst>
              <a:ext uri="{FF2B5EF4-FFF2-40B4-BE49-F238E27FC236}">
                <a16:creationId xmlns:a16="http://schemas.microsoft.com/office/drawing/2014/main" id="{86C3C55E-CBF9-45C5-BDAF-B5D7C63E0CFB}"/>
              </a:ext>
            </a:extLst>
          </p:cNvPr>
          <p:cNvSpPr txBox="1"/>
          <p:nvPr/>
        </p:nvSpPr>
        <p:spPr>
          <a:xfrm>
            <a:off x="1090246" y="1496291"/>
            <a:ext cx="8105709" cy="1446550"/>
          </a:xfrm>
          <a:prstGeom prst="rect">
            <a:avLst/>
          </a:prstGeom>
          <a:noFill/>
        </p:spPr>
        <p:txBody>
          <a:bodyPr wrap="square" rtlCol="0">
            <a:spAutoFit/>
          </a:bodyPr>
          <a:lstStyle/>
          <a:p>
            <a:r>
              <a:rPr lang="en-US" sz="8800">
                <a:solidFill>
                  <a:schemeClr val="bg1"/>
                </a:solidFill>
              </a:rPr>
              <a:t>Thank you!</a:t>
            </a:r>
          </a:p>
        </p:txBody>
      </p:sp>
    </p:spTree>
    <p:extLst>
      <p:ext uri="{BB962C8B-B14F-4D97-AF65-F5344CB8AC3E}">
        <p14:creationId xmlns:p14="http://schemas.microsoft.com/office/powerpoint/2010/main" val="20223131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89BE69-908A-45A5-9804-02A7CACABFEC}"/>
              </a:ext>
            </a:extLst>
          </p:cNvPr>
          <p:cNvSpPr>
            <a:spLocks noGrp="1"/>
          </p:cNvSpPr>
          <p:nvPr>
            <p:ph type="title"/>
          </p:nvPr>
        </p:nvSpPr>
        <p:spPr/>
        <p:txBody>
          <a:bodyPr/>
          <a:lstStyle/>
          <a:p>
            <a:r>
              <a:rPr lang="en-US"/>
              <a:t>References</a:t>
            </a:r>
          </a:p>
        </p:txBody>
      </p:sp>
      <p:sp>
        <p:nvSpPr>
          <p:cNvPr id="6" name="Text Placeholder 5">
            <a:extLst>
              <a:ext uri="{FF2B5EF4-FFF2-40B4-BE49-F238E27FC236}">
                <a16:creationId xmlns:a16="http://schemas.microsoft.com/office/drawing/2014/main" id="{76DE9FF7-E8A3-4B3B-8C29-573528C92374}"/>
              </a:ext>
            </a:extLst>
          </p:cNvPr>
          <p:cNvSpPr>
            <a:spLocks noGrp="1"/>
          </p:cNvSpPr>
          <p:nvPr>
            <p:ph type="body" sz="quarter" idx="13"/>
          </p:nvPr>
        </p:nvSpPr>
        <p:spPr>
          <a:xfrm>
            <a:off x="457202" y="920750"/>
            <a:ext cx="11434694" cy="5016500"/>
          </a:xfrm>
        </p:spPr>
        <p:txBody>
          <a:bodyPr/>
          <a:lstStyle/>
          <a:p>
            <a:pPr indent="-457200"/>
            <a:r>
              <a:rPr lang="en-US" sz="1700" dirty="0" err="1"/>
              <a:t>Blackorby</a:t>
            </a:r>
            <a:r>
              <a:rPr lang="en-US" sz="1700" dirty="0"/>
              <a:t>, J., </a:t>
            </a:r>
            <a:r>
              <a:rPr lang="en-US" sz="1700" dirty="0" err="1"/>
              <a:t>Knokey</a:t>
            </a:r>
            <a:r>
              <a:rPr lang="en-US" sz="1700" dirty="0"/>
              <a:t>, A., Wagner, M., Levine, P., Schiller, E., &amp; Sumi, C. (2007). </a:t>
            </a:r>
            <a:r>
              <a:rPr lang="en-US" sz="1700" i="1" dirty="0"/>
              <a:t>What makes a difference? Influences on outcomes for students with disabilities.</a:t>
            </a:r>
            <a:r>
              <a:rPr lang="en-US" sz="1700" dirty="0"/>
              <a:t> Menlo Park, CA: SRI International. Retrieved June 12, 2007.</a:t>
            </a:r>
          </a:p>
          <a:p>
            <a:pPr indent="-457200"/>
            <a:r>
              <a:rPr lang="en-US" sz="1700" dirty="0"/>
              <a:t>Capizzi, A. M., &amp; Fuchs, L. S. (2005). Effects of Curriculum-Based Measurement With and Without Diagnostic Feedback on Teacher Planning. </a:t>
            </a:r>
            <a:r>
              <a:rPr lang="en-US" sz="1700" i="1" dirty="0"/>
              <a:t>Remedial and Special Education</a:t>
            </a:r>
            <a:r>
              <a:rPr lang="en-US" sz="1700" dirty="0"/>
              <a:t>, </a:t>
            </a:r>
            <a:r>
              <a:rPr lang="en-US" sz="1700" i="1" dirty="0"/>
              <a:t>26</a:t>
            </a:r>
            <a:r>
              <a:rPr lang="en-US" sz="1700" dirty="0"/>
              <a:t>(3), 159–174.</a:t>
            </a:r>
          </a:p>
          <a:p>
            <a:pPr indent="-457200"/>
            <a:r>
              <a:rPr lang="en-US" sz="1700" dirty="0" err="1"/>
              <a:t>Cortiella</a:t>
            </a:r>
            <a:r>
              <a:rPr lang="en-US" sz="1700" dirty="0"/>
              <a:t>, C. (2011). </a:t>
            </a:r>
            <a:r>
              <a:rPr lang="en-US" sz="1700" i="1" dirty="0"/>
              <a:t>The state of learning disabilities: Facts, trends, and indicators.</a:t>
            </a:r>
            <a:r>
              <a:rPr lang="en-US" sz="1700" dirty="0"/>
              <a:t> Washington, DC: National Center for Learning Disabilities.</a:t>
            </a:r>
          </a:p>
          <a:p>
            <a:pPr indent="-457200"/>
            <a:r>
              <a:rPr lang="en-US" sz="1700" dirty="0"/>
              <a:t>Dane, A. V. and Schneider, B. H. (1998) Program integrity in primary and early secondary prevention: are implementation effects out of control? </a:t>
            </a:r>
            <a:r>
              <a:rPr lang="en-US" sz="1700" i="1" dirty="0"/>
              <a:t>Clinical Psychology Review, 18</a:t>
            </a:r>
            <a:r>
              <a:rPr lang="en-US" sz="1700" dirty="0"/>
              <a:t>, 23–4.</a:t>
            </a:r>
          </a:p>
          <a:p>
            <a:pPr indent="-457200"/>
            <a:r>
              <a:rPr lang="en-US" sz="1700" dirty="0"/>
              <a:t>Fuchs, L. S., </a:t>
            </a:r>
            <a:r>
              <a:rPr lang="en-US" sz="1700" dirty="0" err="1"/>
              <a:t>Deno</a:t>
            </a:r>
            <a:r>
              <a:rPr lang="en-US" sz="1700" dirty="0"/>
              <a:t>, S. L., &amp; </a:t>
            </a:r>
            <a:r>
              <a:rPr lang="en-US" sz="1700" dirty="0" err="1"/>
              <a:t>Mirkin</a:t>
            </a:r>
            <a:r>
              <a:rPr lang="en-US" sz="1700" dirty="0"/>
              <a:t>, P. K. (1984). The effects of frequent curriculum-based measurement and evaluation on pedagogy, student achievement, and student awareness of learning. </a:t>
            </a:r>
            <a:r>
              <a:rPr lang="en-US" sz="1700" i="1" dirty="0"/>
              <a:t>American Educational Research Journal</a:t>
            </a:r>
            <a:r>
              <a:rPr lang="en-US" sz="1700" dirty="0"/>
              <a:t>, </a:t>
            </a:r>
            <a:r>
              <a:rPr lang="en-US" sz="1700" i="1" dirty="0"/>
              <a:t>21</a:t>
            </a:r>
            <a:r>
              <a:rPr lang="en-US" sz="1700" dirty="0"/>
              <a:t>(2), 449–460.</a:t>
            </a:r>
          </a:p>
          <a:p>
            <a:pPr indent="-457200"/>
            <a:r>
              <a:rPr lang="en-US" sz="1700" dirty="0"/>
              <a:t>Fuchs, L., Fuchs, D., &amp; Capizzi, A. (2005). Identifying appropriate test accommodations for students with learning disabilities. </a:t>
            </a:r>
            <a:r>
              <a:rPr lang="en-US" sz="1700" i="1" dirty="0"/>
              <a:t>Focus on Exceptional Children, 37</a:t>
            </a:r>
            <a:r>
              <a:rPr lang="en-US" sz="1700" dirty="0"/>
              <a:t>(6). https://doi.org/10.17161/fec.v37i6.6812 </a:t>
            </a:r>
          </a:p>
          <a:p>
            <a:pPr indent="-457200"/>
            <a:endParaRPr lang="en-US" sz="1700" dirty="0"/>
          </a:p>
        </p:txBody>
      </p:sp>
      <p:sp>
        <p:nvSpPr>
          <p:cNvPr id="4" name="Slide Number Placeholder 3">
            <a:extLst>
              <a:ext uri="{FF2B5EF4-FFF2-40B4-BE49-F238E27FC236}">
                <a16:creationId xmlns:a16="http://schemas.microsoft.com/office/drawing/2014/main" id="{C5FBD28C-B3A9-4B7E-9FBD-EFE930ACD1DD}"/>
              </a:ext>
            </a:extLst>
          </p:cNvPr>
          <p:cNvSpPr>
            <a:spLocks noGrp="1"/>
          </p:cNvSpPr>
          <p:nvPr>
            <p:ph type="sldNum" sz="quarter" idx="15"/>
          </p:nvPr>
        </p:nvSpPr>
        <p:spPr/>
        <p:txBody>
          <a:bodyPr/>
          <a:lstStyle/>
          <a:p>
            <a:fld id="{99A20822-4A49-4D36-86E3-300BA48D3F00}" type="slidenum">
              <a:rPr lang="en-US" smtClean="0"/>
              <a:pPr/>
              <a:t>81</a:t>
            </a:fld>
            <a:endParaRPr lang="en-US"/>
          </a:p>
        </p:txBody>
      </p:sp>
    </p:spTree>
    <p:extLst>
      <p:ext uri="{BB962C8B-B14F-4D97-AF65-F5344CB8AC3E}">
        <p14:creationId xmlns:p14="http://schemas.microsoft.com/office/powerpoint/2010/main" val="15479090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CAEE-7657-4291-BE09-A931DD052547}"/>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DE0051A5-3F0B-4116-B14E-9325C2E455FA}"/>
              </a:ext>
            </a:extLst>
          </p:cNvPr>
          <p:cNvSpPr>
            <a:spLocks noGrp="1"/>
          </p:cNvSpPr>
          <p:nvPr>
            <p:ph type="body" sz="quarter" idx="13"/>
          </p:nvPr>
        </p:nvSpPr>
        <p:spPr>
          <a:xfrm>
            <a:off x="457200" y="1371600"/>
            <a:ext cx="11274552" cy="4572000"/>
          </a:xfrm>
        </p:spPr>
        <p:txBody>
          <a:bodyPr/>
          <a:lstStyle/>
          <a:p>
            <a:r>
              <a:rPr lang="en-US" sz="1700" dirty="0"/>
              <a:t>Fuchs, L. S., Fuchs, D., &amp; Hamlett, C. L. (1989). Effects of instrumental use of curriculum-based measurement to enhance instructional programs. </a:t>
            </a:r>
            <a:r>
              <a:rPr lang="en-US" sz="1700" i="1" dirty="0"/>
              <a:t>RASE: Remedial &amp; Special Education, 10</a:t>
            </a:r>
            <a:r>
              <a:rPr lang="en-US" sz="1700" dirty="0"/>
              <a:t>(2), 43–52.</a:t>
            </a:r>
          </a:p>
          <a:p>
            <a:r>
              <a:rPr lang="en-US" sz="1700" dirty="0"/>
              <a:t>Fuchs, L. S., Fuchs, D., &amp; Malone A. S. (2017). The taxonomy of intervention intensity. </a:t>
            </a:r>
            <a:r>
              <a:rPr lang="en-US" sz="1700" i="1" dirty="0"/>
              <a:t>Teaching Exceptional Children</a:t>
            </a:r>
            <a:r>
              <a:rPr lang="en-US" sz="1700" dirty="0"/>
              <a:t>, </a:t>
            </a:r>
            <a:r>
              <a:rPr lang="en-US" sz="1700" i="1" dirty="0"/>
              <a:t>50</a:t>
            </a:r>
            <a:r>
              <a:rPr lang="en-US" sz="1700" dirty="0"/>
              <a:t>(1), 35–43.</a:t>
            </a:r>
          </a:p>
          <a:p>
            <a:r>
              <a:rPr lang="en-US" sz="1700" dirty="0" err="1"/>
              <a:t>Gersten</a:t>
            </a:r>
            <a:r>
              <a:rPr lang="en-US" sz="1700" dirty="0"/>
              <a:t>, R., Compton, D., Connor, C.M., </a:t>
            </a:r>
            <a:r>
              <a:rPr lang="en-US" sz="1700" dirty="0" err="1"/>
              <a:t>Dimino</a:t>
            </a:r>
            <a:r>
              <a:rPr lang="en-US" sz="1700" dirty="0"/>
              <a:t>, J., Santoro, L., </a:t>
            </a:r>
            <a:r>
              <a:rPr lang="en-US" sz="1700" dirty="0" err="1"/>
              <a:t>Linan</a:t>
            </a:r>
            <a:r>
              <a:rPr lang="en-US" sz="1700" dirty="0"/>
              <a:t>-Thompson, S., and Tilly, W.D. (2009). </a:t>
            </a:r>
            <a:r>
              <a:rPr lang="en-US" sz="1700" i="1" dirty="0"/>
              <a:t>Assisting students struggling with reading: Response to Intervention and multi-tier intervention for reading in the primary grades. A practice guide</a:t>
            </a:r>
            <a:r>
              <a:rPr lang="en-US" sz="1700" dirty="0"/>
              <a:t>. (NCEE 2009-4045). Washington, DC: National Center for Education Evaluation and Regional Assistance, Institute of Education Sciences, U.S. Department of Education. Retrieved from </a:t>
            </a:r>
            <a:r>
              <a:rPr lang="en-US" sz="1700" dirty="0">
                <a:hlinkClick r:id="rId3"/>
              </a:rPr>
              <a:t>https://ies.ed.gov/ncee/wwc/PracticeGuide/3</a:t>
            </a:r>
            <a:endParaRPr lang="en-US" sz="1700" dirty="0"/>
          </a:p>
          <a:p>
            <a:r>
              <a:rPr lang="en-US" sz="1700" dirty="0"/>
              <a:t>Gresham, F. M., </a:t>
            </a:r>
            <a:r>
              <a:rPr lang="en-US" sz="1700" dirty="0" err="1"/>
              <a:t>Gansle</a:t>
            </a:r>
            <a:r>
              <a:rPr lang="en-US" sz="1700" dirty="0"/>
              <a:t>, K. A., </a:t>
            </a:r>
            <a:r>
              <a:rPr lang="en-US" sz="1700" dirty="0" err="1"/>
              <a:t>Noell</a:t>
            </a:r>
            <a:r>
              <a:rPr lang="en-US" sz="1700" dirty="0"/>
              <a:t>, G. H., Cohen, S., et al. (1993). Treatment integrity of school-based behavioral intervention studies: 1980–1990. </a:t>
            </a:r>
            <a:r>
              <a:rPr lang="en-US" sz="1700" i="1" dirty="0"/>
              <a:t>School Psychology Review, 22</a:t>
            </a:r>
            <a:r>
              <a:rPr lang="en-US" sz="1700" dirty="0"/>
              <a:t>(2), 254–272.</a:t>
            </a:r>
          </a:p>
          <a:p>
            <a:r>
              <a:rPr lang="en-US" sz="1700" dirty="0"/>
              <a:t>Jung, P. G., McMaster, K. L., Kunkel, A. K., Shin, J., &amp; Stecker, P. M. (2018). Effects of data‐based individualization for students with intensive learning needs: A meta‐analysis. </a:t>
            </a:r>
            <a:r>
              <a:rPr lang="en-US" sz="1700" i="1" dirty="0"/>
              <a:t>Learning Disabilities Research &amp; Practice, 33</a:t>
            </a:r>
            <a:r>
              <a:rPr lang="en-US" sz="1700" dirty="0"/>
              <a:t>(3), 144–155</a:t>
            </a:r>
          </a:p>
          <a:p>
            <a:endParaRPr lang="en-US" dirty="0"/>
          </a:p>
          <a:p>
            <a:endParaRPr lang="en-US" dirty="0"/>
          </a:p>
        </p:txBody>
      </p:sp>
      <p:sp>
        <p:nvSpPr>
          <p:cNvPr id="4" name="Slide Number Placeholder 3">
            <a:extLst>
              <a:ext uri="{FF2B5EF4-FFF2-40B4-BE49-F238E27FC236}">
                <a16:creationId xmlns:a16="http://schemas.microsoft.com/office/drawing/2014/main" id="{57FB7A44-6CB7-4997-85B3-6D0BD0909359}"/>
              </a:ext>
            </a:extLst>
          </p:cNvPr>
          <p:cNvSpPr>
            <a:spLocks noGrp="1"/>
          </p:cNvSpPr>
          <p:nvPr>
            <p:ph type="sldNum" sz="quarter" idx="15"/>
          </p:nvPr>
        </p:nvSpPr>
        <p:spPr/>
        <p:txBody>
          <a:bodyPr/>
          <a:lstStyle/>
          <a:p>
            <a:fld id="{99A20822-4A49-4D36-86E3-300BA48D3F00}" type="slidenum">
              <a:rPr lang="en-US" smtClean="0"/>
              <a:pPr/>
              <a:t>82</a:t>
            </a:fld>
            <a:endParaRPr lang="en-US"/>
          </a:p>
        </p:txBody>
      </p:sp>
    </p:spTree>
    <p:extLst>
      <p:ext uri="{BB962C8B-B14F-4D97-AF65-F5344CB8AC3E}">
        <p14:creationId xmlns:p14="http://schemas.microsoft.com/office/powerpoint/2010/main" val="722459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88B4-634E-4339-9B7A-67FC6F420A5B}"/>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10B9D82E-1DDB-45F8-97A7-8922D3F0F8CF}"/>
              </a:ext>
            </a:extLst>
          </p:cNvPr>
          <p:cNvSpPr>
            <a:spLocks noGrp="1"/>
          </p:cNvSpPr>
          <p:nvPr>
            <p:ph type="body" sz="quarter" idx="13"/>
          </p:nvPr>
        </p:nvSpPr>
        <p:spPr>
          <a:xfrm>
            <a:off x="457202" y="1280160"/>
            <a:ext cx="11475129" cy="4572000"/>
          </a:xfrm>
        </p:spPr>
        <p:txBody>
          <a:bodyPr/>
          <a:lstStyle/>
          <a:p>
            <a:r>
              <a:rPr lang="en-US" sz="1700" b="0" i="0" dirty="0">
                <a:solidFill>
                  <a:srgbClr val="222222"/>
                </a:solidFill>
                <a:effectLst/>
              </a:rPr>
              <a:t>Kuchle, L. B., &amp; Riley-Tillman, T. C. (2019). Integrating behavior and academics in intervention planning. In R.Z. Edmonds, A.G. Gandhi, &amp; L.C. Danielson (Eds.). </a:t>
            </a:r>
            <a:r>
              <a:rPr lang="en-US" sz="1700" b="0" i="1" dirty="0">
                <a:solidFill>
                  <a:srgbClr val="222222"/>
                </a:solidFill>
                <a:effectLst/>
              </a:rPr>
              <a:t>Essentials of intensive intervention </a:t>
            </a:r>
            <a:r>
              <a:rPr lang="en-US" sz="1700" b="0" i="0" dirty="0">
                <a:solidFill>
                  <a:srgbClr val="222222"/>
                </a:solidFill>
                <a:effectLst/>
              </a:rPr>
              <a:t>(pp. 51-70). The Guilford Press. </a:t>
            </a:r>
            <a:endParaRPr lang="en-US" sz="1700" dirty="0"/>
          </a:p>
          <a:p>
            <a:r>
              <a:rPr lang="en-US" sz="1700" dirty="0"/>
              <a:t>National Center on Intensive Intervention. (2013). </a:t>
            </a:r>
            <a:r>
              <a:rPr lang="en-US" sz="1700" i="1" dirty="0"/>
              <a:t>Data-based individualization: A framework for intensive intervention</a:t>
            </a:r>
            <a:r>
              <a:rPr lang="en-US" sz="1700" dirty="0"/>
              <a:t>.</a:t>
            </a:r>
            <a:r>
              <a:rPr lang="en-US" sz="1700" i="1" dirty="0"/>
              <a:t> </a:t>
            </a:r>
            <a:r>
              <a:rPr lang="en-US" sz="1700" dirty="0"/>
              <a:t>Washington, DC: American Institutes for Research. Retrieved from </a:t>
            </a:r>
            <a:r>
              <a:rPr lang="en-US" sz="1700" dirty="0">
                <a:hlinkClick r:id="rId3"/>
              </a:rPr>
              <a:t>https://intensiveintervention.uat.air.org/resource/data-based-individualization-framework-intensive-intervention</a:t>
            </a:r>
            <a:r>
              <a:rPr lang="en-US" sz="1700" dirty="0"/>
              <a:t> </a:t>
            </a:r>
          </a:p>
          <a:p>
            <a:r>
              <a:rPr lang="en-US" sz="1700" dirty="0"/>
              <a:t>Newman, L., Wagner, M., </a:t>
            </a:r>
            <a:r>
              <a:rPr lang="en-US" sz="1700" dirty="0" err="1"/>
              <a:t>Knokey</a:t>
            </a:r>
            <a:r>
              <a:rPr lang="en-US" sz="1700" dirty="0"/>
              <a:t>, A. M., Marder, C., Nagle, K., Shaver, D., et al. (2011). </a:t>
            </a:r>
            <a:r>
              <a:rPr lang="en-US" sz="1700" i="1" dirty="0"/>
              <a:t>The post-high school outcomes of young adults with disabilities up to 8 years after high school: A report from the National Longitudinal Transition Study-2 (NLTS2)</a:t>
            </a:r>
            <a:r>
              <a:rPr lang="en-US" sz="1700" dirty="0"/>
              <a:t> (NCSER 2011–3005). Washington, DC: National Center for Special Education Research.</a:t>
            </a:r>
          </a:p>
          <a:p>
            <a:r>
              <a:rPr lang="en-US" sz="1700" dirty="0"/>
              <a:t>O’Donnell, C. L. (2008). Defining, Conceptualizing, and Measuring Fidelity of Implementation and Its Relationship to Outcomes in K–12 Curriculum Intervention Research. </a:t>
            </a:r>
            <a:r>
              <a:rPr lang="en-US" sz="1700" i="1" dirty="0"/>
              <a:t>Review of Educational Research</a:t>
            </a:r>
            <a:r>
              <a:rPr lang="en-US" sz="1700" dirty="0"/>
              <a:t>, </a:t>
            </a:r>
            <a:r>
              <a:rPr lang="en-US" sz="1700" i="1" dirty="0"/>
              <a:t>78</a:t>
            </a:r>
            <a:r>
              <a:rPr lang="en-US" sz="1700" dirty="0"/>
              <a:t>(1), 33–84.</a:t>
            </a:r>
          </a:p>
          <a:p>
            <a:r>
              <a:rPr lang="en-US" sz="1700" dirty="0"/>
              <a:t>Sanford, C., Newman, L., Wagner, M., </a:t>
            </a:r>
            <a:r>
              <a:rPr lang="en-US" sz="1700" dirty="0" err="1"/>
              <a:t>Cameto</a:t>
            </a:r>
            <a:r>
              <a:rPr lang="en-US" sz="1700" dirty="0"/>
              <a:t>, R., </a:t>
            </a:r>
            <a:r>
              <a:rPr lang="en-US" sz="1700" dirty="0" err="1"/>
              <a:t>Knokey</a:t>
            </a:r>
            <a:r>
              <a:rPr lang="en-US" sz="1700" dirty="0"/>
              <a:t>, A. M., &amp; Shaver, D. (2011). </a:t>
            </a:r>
            <a:r>
              <a:rPr lang="en-US" sz="1700" i="1" dirty="0"/>
              <a:t>The post-high school outcomes of young adults with disabilities up to 6 years after high school: Key findings from the National Longitudinal Transition Study-2 (NLTS2)</a:t>
            </a:r>
            <a:r>
              <a:rPr lang="en-US" sz="1700" dirty="0"/>
              <a:t> (NCSER 2011-3004). Washington, DC: National Center for Special Education Research.</a:t>
            </a:r>
          </a:p>
          <a:p>
            <a:endParaRPr lang="en-US" dirty="0"/>
          </a:p>
        </p:txBody>
      </p:sp>
      <p:sp>
        <p:nvSpPr>
          <p:cNvPr id="4" name="Slide Number Placeholder 3">
            <a:extLst>
              <a:ext uri="{FF2B5EF4-FFF2-40B4-BE49-F238E27FC236}">
                <a16:creationId xmlns:a16="http://schemas.microsoft.com/office/drawing/2014/main" id="{BDEEC498-9C63-4D24-9790-2062EA61C9CF}"/>
              </a:ext>
            </a:extLst>
          </p:cNvPr>
          <p:cNvSpPr>
            <a:spLocks noGrp="1"/>
          </p:cNvSpPr>
          <p:nvPr>
            <p:ph type="sldNum" sz="quarter" idx="15"/>
          </p:nvPr>
        </p:nvSpPr>
        <p:spPr/>
        <p:txBody>
          <a:bodyPr/>
          <a:lstStyle/>
          <a:p>
            <a:fld id="{99A20822-4A49-4D36-86E3-300BA48D3F00}" type="slidenum">
              <a:rPr lang="en-US" smtClean="0"/>
              <a:pPr/>
              <a:t>83</a:t>
            </a:fld>
            <a:endParaRPr lang="en-US"/>
          </a:p>
        </p:txBody>
      </p:sp>
    </p:spTree>
    <p:extLst>
      <p:ext uri="{BB962C8B-B14F-4D97-AF65-F5344CB8AC3E}">
        <p14:creationId xmlns:p14="http://schemas.microsoft.com/office/powerpoint/2010/main" val="31708460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8302-BD7A-46A3-808C-38E631F6C2E5}"/>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DB1CA207-E871-484F-B045-2D7836B4037C}"/>
              </a:ext>
            </a:extLst>
          </p:cNvPr>
          <p:cNvSpPr>
            <a:spLocks noGrp="1"/>
          </p:cNvSpPr>
          <p:nvPr>
            <p:ph type="body" sz="quarter" idx="13"/>
          </p:nvPr>
        </p:nvSpPr>
        <p:spPr/>
        <p:txBody>
          <a:bodyPr/>
          <a:lstStyle/>
          <a:p>
            <a:r>
              <a:rPr lang="en-US" sz="1700" dirty="0" err="1"/>
              <a:t>Scammacca</a:t>
            </a:r>
            <a:r>
              <a:rPr lang="en-US" sz="1700" dirty="0"/>
              <a:t>, N. K., Fall, A. M., &amp; Roberts, G. (2015). Benchmarks for expected annual academic growth for students in the bottom quartile of the normative distribution</a:t>
            </a:r>
            <a:r>
              <a:rPr lang="en-US" sz="1700" i="1" dirty="0"/>
              <a:t>. Journal of Research on Educational Effectiveness, 8</a:t>
            </a:r>
            <a:r>
              <a:rPr lang="en-US" sz="1700" dirty="0"/>
              <a:t>(3), </a:t>
            </a:r>
            <a:r>
              <a:rPr lang="en-US" sz="1700" i="1" dirty="0"/>
              <a:t>366–379. </a:t>
            </a:r>
            <a:endParaRPr lang="en-US" sz="1700" dirty="0"/>
          </a:p>
          <a:p>
            <a:r>
              <a:rPr lang="en-US" sz="1700" dirty="0"/>
              <a:t>Stark, P., &amp; Noel, A. M. (2015). Trends in High School Dropout and Completion Rates in the United States: 1972-2012. Compendium Report. NCES 2015-015. </a:t>
            </a:r>
            <a:r>
              <a:rPr lang="en-US" sz="1700" i="1" dirty="0"/>
              <a:t>National Center for Education Statistics</a:t>
            </a:r>
            <a:r>
              <a:rPr lang="en-US" sz="1700" dirty="0"/>
              <a:t>.</a:t>
            </a:r>
          </a:p>
          <a:p>
            <a:r>
              <a:rPr lang="en-US" sz="1700" dirty="0" err="1"/>
              <a:t>Stetser</a:t>
            </a:r>
            <a:r>
              <a:rPr lang="en-US" sz="1700" dirty="0"/>
              <a:t>, M. C., &amp; Stillwell, R. (2014). </a:t>
            </a:r>
            <a:r>
              <a:rPr lang="en-US" sz="1700" i="1" dirty="0"/>
              <a:t>Public high school four-year on-time graduation rates and event dropout rates: School years 2010–11 and 2011–12. First look </a:t>
            </a:r>
            <a:r>
              <a:rPr lang="en-US" sz="1700" dirty="0"/>
              <a:t>(NCES 2014-391). Washington, DC: National Center for Education Statistics.</a:t>
            </a:r>
          </a:p>
          <a:p>
            <a:r>
              <a:rPr lang="en-US" sz="1700" dirty="0"/>
              <a:t>Wagner, M., Newman, L., </a:t>
            </a:r>
            <a:r>
              <a:rPr lang="en-US" sz="1700" dirty="0" err="1"/>
              <a:t>Cameto</a:t>
            </a:r>
            <a:r>
              <a:rPr lang="en-US" sz="1700" dirty="0"/>
              <a:t>, R., Levine, P., &amp; Garza, N. (2006). </a:t>
            </a:r>
            <a:r>
              <a:rPr lang="en-US" sz="1700" i="1" dirty="0"/>
              <a:t>An overview of findings from wave 2 of the National Longitudinal Transition Study-2 (NLTS2)</a:t>
            </a:r>
            <a:r>
              <a:rPr lang="en-US" sz="1700" dirty="0"/>
              <a:t> (NCSER 2006–3004). Washington, DC: National Center for Special Education Research.</a:t>
            </a:r>
          </a:p>
          <a:p>
            <a:endParaRPr lang="en-US" dirty="0"/>
          </a:p>
        </p:txBody>
      </p:sp>
      <p:sp>
        <p:nvSpPr>
          <p:cNvPr id="4" name="Slide Number Placeholder 3">
            <a:extLst>
              <a:ext uri="{FF2B5EF4-FFF2-40B4-BE49-F238E27FC236}">
                <a16:creationId xmlns:a16="http://schemas.microsoft.com/office/drawing/2014/main" id="{4A3FF7AD-571D-4207-82F1-F5D06236A78C}"/>
              </a:ext>
            </a:extLst>
          </p:cNvPr>
          <p:cNvSpPr>
            <a:spLocks noGrp="1"/>
          </p:cNvSpPr>
          <p:nvPr>
            <p:ph type="sldNum" sz="quarter" idx="15"/>
          </p:nvPr>
        </p:nvSpPr>
        <p:spPr/>
        <p:txBody>
          <a:bodyPr/>
          <a:lstStyle/>
          <a:p>
            <a:fld id="{99A20822-4A49-4D36-86E3-300BA48D3F00}" type="slidenum">
              <a:rPr lang="en-US" smtClean="0"/>
              <a:pPr/>
              <a:t>84</a:t>
            </a:fld>
            <a:endParaRPr lang="en-US"/>
          </a:p>
        </p:txBody>
      </p:sp>
    </p:spTree>
    <p:extLst>
      <p:ext uri="{BB962C8B-B14F-4D97-AF65-F5344CB8AC3E}">
        <p14:creationId xmlns:p14="http://schemas.microsoft.com/office/powerpoint/2010/main" val="5858897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16D7-44E8-4D08-A002-353691C9083A}"/>
              </a:ext>
            </a:extLst>
          </p:cNvPr>
          <p:cNvSpPr>
            <a:spLocks noGrp="1"/>
          </p:cNvSpPr>
          <p:nvPr>
            <p:ph type="title"/>
          </p:nvPr>
        </p:nvSpPr>
        <p:spPr/>
        <p:txBody>
          <a:bodyPr/>
          <a:lstStyle/>
          <a:p>
            <a:r>
              <a:rPr lang="en-US"/>
              <a:t>NCII Disclaimer</a:t>
            </a:r>
          </a:p>
        </p:txBody>
      </p:sp>
      <p:sp>
        <p:nvSpPr>
          <p:cNvPr id="5" name="Content Placeholder 4">
            <a:extLst>
              <a:ext uri="{FF2B5EF4-FFF2-40B4-BE49-F238E27FC236}">
                <a16:creationId xmlns:a16="http://schemas.microsoft.com/office/drawing/2014/main" id="{576F6C2D-48DC-4FC5-AB3C-6F2FF60D8E39}"/>
              </a:ext>
            </a:extLst>
          </p:cNvPr>
          <p:cNvSpPr>
            <a:spLocks noGrp="1"/>
          </p:cNvSpPr>
          <p:nvPr>
            <p:ph sz="quarter" idx="14"/>
          </p:nvPr>
        </p:nvSpPr>
        <p:spPr/>
        <p:txBody>
          <a:bodyPr/>
          <a:lstStyle/>
          <a:p>
            <a:pPr>
              <a:spcAft>
                <a:spcPts val="600"/>
              </a:spcAft>
            </a:pPr>
            <a:r>
              <a:rPr lang="en-US"/>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a:p>
            <a:endParaRPr lang="en-US"/>
          </a:p>
        </p:txBody>
      </p:sp>
      <p:sp>
        <p:nvSpPr>
          <p:cNvPr id="3" name="Text Placeholder 2">
            <a:extLst>
              <a:ext uri="{FF2B5EF4-FFF2-40B4-BE49-F238E27FC236}">
                <a16:creationId xmlns:a16="http://schemas.microsoft.com/office/drawing/2014/main" id="{96986A85-B2A9-4708-9E75-D76C069E4A44}"/>
              </a:ext>
            </a:extLst>
          </p:cNvPr>
          <p:cNvSpPr>
            <a:spLocks noGrp="1"/>
          </p:cNvSpPr>
          <p:nvPr>
            <p:ph type="body" sz="quarter" idx="13"/>
          </p:nvPr>
        </p:nvSpPr>
        <p:spPr/>
        <p:txBody>
          <a:bodyPr/>
          <a:lstStyle/>
          <a:p>
            <a:pPr>
              <a:spcAft>
                <a:spcPts val="600"/>
              </a:spcAft>
            </a:pPr>
            <a:endParaRPr lang="en-US"/>
          </a:p>
        </p:txBody>
      </p:sp>
      <p:sp>
        <p:nvSpPr>
          <p:cNvPr id="4" name="Slide Number Placeholder 3">
            <a:extLst>
              <a:ext uri="{FF2B5EF4-FFF2-40B4-BE49-F238E27FC236}">
                <a16:creationId xmlns:a16="http://schemas.microsoft.com/office/drawing/2014/main" id="{0868871B-D2C4-4D91-9798-81C2B609A570}"/>
              </a:ext>
            </a:extLst>
          </p:cNvPr>
          <p:cNvSpPr>
            <a:spLocks noGrp="1"/>
          </p:cNvSpPr>
          <p:nvPr>
            <p:ph type="sldNum" sz="quarter" idx="12"/>
          </p:nvPr>
        </p:nvSpPr>
        <p:spPr/>
        <p:txBody>
          <a:bodyPr/>
          <a:lstStyle/>
          <a:p>
            <a:fld id="{99A20822-4A49-4D36-86E3-300BA48D3F00}" type="slidenum">
              <a:rPr lang="en-US" smtClean="0"/>
              <a:pPr/>
              <a:t>85</a:t>
            </a:fld>
            <a:endParaRPr lang="en-US"/>
          </a:p>
        </p:txBody>
      </p:sp>
    </p:spTree>
    <p:extLst>
      <p:ext uri="{BB962C8B-B14F-4D97-AF65-F5344CB8AC3E}">
        <p14:creationId xmlns:p14="http://schemas.microsoft.com/office/powerpoint/2010/main" val="59337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Who needs intensive intervention? </a:t>
            </a:r>
          </a:p>
        </p:txBody>
      </p:sp>
      <p:sp>
        <p:nvSpPr>
          <p:cNvPr id="2" name="Content Placeholder 1"/>
          <p:cNvSpPr>
            <a:spLocks noGrp="1"/>
          </p:cNvSpPr>
          <p:nvPr>
            <p:ph sz="quarter" idx="15"/>
          </p:nvPr>
        </p:nvSpPr>
        <p:spPr>
          <a:xfrm>
            <a:off x="293076" y="1280160"/>
            <a:ext cx="7631724" cy="4286250"/>
          </a:xfrm>
        </p:spPr>
        <p:txBody>
          <a:bodyPr>
            <a:normAutofit fontScale="85000" lnSpcReduction="20000"/>
          </a:bodyPr>
          <a:lstStyle/>
          <a:p>
            <a:pPr marL="708651" lvl="2" indent="-342900">
              <a:buFont typeface="Wingdings" pitchFamily="2" charset="2"/>
              <a:buChar char="§"/>
              <a:defRPr/>
            </a:pPr>
            <a:r>
              <a:rPr lang="en-US" sz="2800" dirty="0"/>
              <a:t>Students with disabilities who are not making adequate progress</a:t>
            </a:r>
            <a:r>
              <a:rPr lang="en-US" sz="2800" i="1" dirty="0"/>
              <a:t> </a:t>
            </a:r>
            <a:r>
              <a:rPr lang="en-US" sz="2800" dirty="0"/>
              <a:t>in their current instructional program and </a:t>
            </a:r>
            <a:r>
              <a:rPr lang="en-US" sz="2800" i="1" dirty="0"/>
              <a:t>not meeting individualized education program (IEP) goals </a:t>
            </a:r>
          </a:p>
          <a:p>
            <a:pPr marL="708651" lvl="2" indent="-342900">
              <a:buFont typeface="Wingdings" pitchFamily="2" charset="2"/>
              <a:buChar char="§"/>
              <a:defRPr/>
            </a:pPr>
            <a:r>
              <a:rPr lang="en-US" sz="2800" dirty="0"/>
              <a:t>Students with persistently </a:t>
            </a:r>
            <a:r>
              <a:rPr lang="en-US" sz="2800" i="1" dirty="0"/>
              <a:t>low academic achievement</a:t>
            </a:r>
            <a:r>
              <a:rPr lang="en-US" sz="2800" dirty="0"/>
              <a:t> and/or </a:t>
            </a:r>
            <a:r>
              <a:rPr lang="en-US" sz="2800" i="1" dirty="0"/>
              <a:t>high-frequency </a:t>
            </a:r>
            <a:r>
              <a:rPr lang="en-US" sz="2800" dirty="0"/>
              <a:t>and/or</a:t>
            </a:r>
            <a:r>
              <a:rPr lang="en-US" sz="2800" i="1" dirty="0"/>
              <a:t> high-intensity behavior</a:t>
            </a:r>
          </a:p>
          <a:p>
            <a:pPr marL="708651" lvl="2" indent="-342900">
              <a:buFont typeface="Wingdings" pitchFamily="2" charset="2"/>
              <a:buChar char="§"/>
              <a:defRPr/>
            </a:pPr>
            <a:r>
              <a:rPr lang="en-US" sz="2800" dirty="0"/>
              <a:t>Students in a tiered intervention program who are </a:t>
            </a:r>
            <a:r>
              <a:rPr lang="en-US" sz="2800" i="1" dirty="0"/>
              <a:t>nonresponsive to interventions </a:t>
            </a:r>
            <a:r>
              <a:rPr lang="en-US" sz="2800" dirty="0"/>
              <a:t>delivered with fidelity</a:t>
            </a:r>
          </a:p>
          <a:p>
            <a:endParaRPr lang="en-US" dirty="0"/>
          </a:p>
        </p:txBody>
      </p:sp>
      <p:sp>
        <p:nvSpPr>
          <p:cNvPr id="6" name="Text Placeholder 5">
            <a:extLst>
              <a:ext uri="{FF2B5EF4-FFF2-40B4-BE49-F238E27FC236}">
                <a16:creationId xmlns:a16="http://schemas.microsoft.com/office/drawing/2014/main" id="{E3A39B47-0B2D-4125-99BD-FC6E4627AD49}"/>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p:txBody>
          <a:bodyPr/>
          <a:lstStyle/>
          <a:p>
            <a:pPr algn="r"/>
            <a:fld id="{F3477EC8-074D-41C4-94AE-E9EA7CEEA348}" type="slidenum">
              <a:rPr>
                <a:solidFill>
                  <a:srgbClr val="FFFFFF">
                    <a:lumMod val="75000"/>
                  </a:srgbClr>
                </a:solidFill>
              </a:rPr>
              <a:pPr algn="r"/>
              <a:t>9</a:t>
            </a:fld>
            <a:endParaRPr>
              <a:solidFill>
                <a:srgbClr val="FFFFFF">
                  <a:lumMod val="75000"/>
                </a:srgbClr>
              </a:solidFill>
            </a:endParaRPr>
          </a:p>
        </p:txBody>
      </p:sp>
      <p:pic>
        <p:nvPicPr>
          <p:cNvPr id="9" name="Content Placeholder 8">
            <a:extLst>
              <a:ext uri="{C183D7F6-B498-43B3-948B-1728B52AA6E4}">
                <adec:decorative xmlns:adec="http://schemas.microsoft.com/office/drawing/2017/decorative" val="1"/>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213558" y="1465326"/>
            <a:ext cx="3518194" cy="2756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09943036"/>
      </p:ext>
    </p:extLst>
  </p:cSld>
  <p:clrMapOvr>
    <a:masterClrMapping/>
  </p:clrMapOvr>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12139E1EF274498315B607AAE092CB" ma:contentTypeVersion="12" ma:contentTypeDescription="Create a new document." ma:contentTypeScope="" ma:versionID="ee806839773d81698c5c1c574630ac1f">
  <xsd:schema xmlns:xsd="http://www.w3.org/2001/XMLSchema" xmlns:xs="http://www.w3.org/2001/XMLSchema" xmlns:p="http://schemas.microsoft.com/office/2006/metadata/properties" xmlns:ns2="e9838e78-2003-45dd-a139-8bdd6e1bd9ee" xmlns:ns3="8ae977ce-df49-466f-b938-60852d55f231" targetNamespace="http://schemas.microsoft.com/office/2006/metadata/properties" ma:root="true" ma:fieldsID="97a045036a3b5bde23660da5b14eefe3" ns2:_="" ns3:_="">
    <xsd:import namespace="e9838e78-2003-45dd-a139-8bdd6e1bd9ee"/>
    <xsd:import namespace="8ae977ce-df49-466f-b938-60852d55f2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38e78-2003-45dd-a139-8bdd6e1bd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e977ce-df49-466f-b938-60852d55f2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ae977ce-df49-466f-b938-60852d55f231">
      <UserInfo>
        <DisplayName>Laible, Elizabeth</DisplayName>
        <AccountId>21</AccountId>
        <AccountType/>
      </UserInfo>
      <UserInfo>
        <DisplayName>Jackson, Stephanie</DisplayName>
        <AccountId>40</AccountId>
        <AccountType/>
      </UserInfo>
    </SharedWithUsers>
  </documentManagement>
</p:properties>
</file>

<file path=customXml/itemProps1.xml><?xml version="1.0" encoding="utf-8"?>
<ds:datastoreItem xmlns:ds="http://schemas.openxmlformats.org/officeDocument/2006/customXml" ds:itemID="{1E557ADE-69FE-4C9D-A5CC-96CDAF0D4173}">
  <ds:schemaRefs>
    <ds:schemaRef ds:uri="8ae977ce-df49-466f-b938-60852d55f231"/>
    <ds:schemaRef ds:uri="e9838e78-2003-45dd-a139-8bdd6e1bd9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8ae977ce-df49-466f-b938-60852d55f23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e9838e78-2003-45dd-a139-8bdd6e1bd9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1310</TotalTime>
  <Words>15252</Words>
  <Application>Microsoft Office PowerPoint</Application>
  <PresentationFormat>Widescreen</PresentationFormat>
  <Paragraphs>1011</Paragraphs>
  <Slides>85</Slides>
  <Notes>81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85</vt:i4>
      </vt:variant>
    </vt:vector>
  </HeadingPairs>
  <TitlesOfParts>
    <vt:vector size="94" baseType="lpstr">
      <vt:lpstr>Aharoni</vt:lpstr>
      <vt:lpstr>Arial</vt:lpstr>
      <vt:lpstr>Arial Narrow</vt:lpstr>
      <vt:lpstr>Calibri</vt:lpstr>
      <vt:lpstr>MV Boli</vt:lpstr>
      <vt:lpstr>Noto Symbol</vt:lpstr>
      <vt:lpstr>Wingdings</vt:lpstr>
      <vt:lpstr>2018 NCII PPT</vt:lpstr>
      <vt:lpstr>1_Blank Presentation</vt:lpstr>
      <vt:lpstr>Introduction to Data-Based Individualization</vt:lpstr>
      <vt:lpstr>Welcome and Introductions </vt:lpstr>
      <vt:lpstr>Learner Outcomes</vt:lpstr>
      <vt:lpstr>Introduction to Intensive Intervention </vt:lpstr>
      <vt:lpstr>Why do we need intensive intervention? </vt:lpstr>
      <vt:lpstr>Why do we need intensive intervention?</vt:lpstr>
      <vt:lpstr>What is intensive intervention?</vt:lpstr>
      <vt:lpstr>What is intensive intervention?</vt:lpstr>
      <vt:lpstr>Who needs intensive intervention? </vt:lpstr>
      <vt:lpstr>Benefits of Intensive Intervention </vt:lpstr>
      <vt:lpstr>Where does intensive intervention fit within a multitiered system of support (MTSS)?</vt:lpstr>
      <vt:lpstr>How do Tier 2 and Tier 3 compare?</vt:lpstr>
      <vt:lpstr>How does intensive intervention relate to special education? </vt:lpstr>
      <vt:lpstr>Introduction to DBI</vt:lpstr>
      <vt:lpstr>Activator Activity</vt:lpstr>
      <vt:lpstr>What is data-based individualization (DBI)?</vt:lpstr>
      <vt:lpstr>Do I need a DBI team to implement DBI? </vt:lpstr>
      <vt:lpstr>How does DBI support implementation of special education requirements?</vt:lpstr>
      <vt:lpstr>DBI Process</vt:lpstr>
      <vt:lpstr>DBI Step 1: Lay the foundation for DBI.</vt:lpstr>
      <vt:lpstr>Why use validated evidence-based practices?</vt:lpstr>
      <vt:lpstr>Can I still implement DBI if I don’t have a standardized, evidence-based program (EBP)?</vt:lpstr>
      <vt:lpstr>Key Considerations When Selecting or Evaluating Validated Interventions for DBI</vt:lpstr>
      <vt:lpstr>Five Elements of Fidelity</vt:lpstr>
      <vt:lpstr>Tools to Support Monitoring Implementation Fidelity</vt:lpstr>
      <vt:lpstr>Team Time: Validated Intervention Programs</vt:lpstr>
      <vt:lpstr>DBI Step 2: Did the intervention work? </vt:lpstr>
      <vt:lpstr>Tools to Support Collecting Valid Reliable Data for Progress Monitoring</vt:lpstr>
      <vt:lpstr>Analyzing Data: Academics</vt:lpstr>
      <vt:lpstr>Analyzing Data: Academics</vt:lpstr>
      <vt:lpstr>Analyzing Data: Behavior</vt:lpstr>
      <vt:lpstr>Team Time: Progress Monitoring</vt:lpstr>
      <vt:lpstr>DBI Step 3: Why didn’t the intervention work? </vt:lpstr>
      <vt:lpstr>Integration of Academics and Behavior </vt:lpstr>
      <vt:lpstr>Using Diagnostic Data to Develop a Hypothesis</vt:lpstr>
      <vt:lpstr>Tools for Analyzing Informal Diagnostic Data</vt:lpstr>
      <vt:lpstr>Team Time: Diagnostic Data</vt:lpstr>
      <vt:lpstr>DBI Step 4: What change is needed? </vt:lpstr>
      <vt:lpstr>Adapting the Intervention</vt:lpstr>
      <vt:lpstr>Implementation Monitoring: Was the adapted intervention delivered with fidelity? </vt:lpstr>
      <vt:lpstr>Team Time: Intensification</vt:lpstr>
      <vt:lpstr>DBI Step 5: Did the change work? </vt:lpstr>
      <vt:lpstr>Academics: Is the student responding to the adapted intervention? </vt:lpstr>
      <vt:lpstr>Behavior: Is the student responding to the adapted intervention?</vt:lpstr>
      <vt:lpstr>DBI is an ongoing process based on student responsiveness to the intervention. </vt:lpstr>
      <vt:lpstr>Activator Activity: Revisited</vt:lpstr>
      <vt:lpstr>Effective Implementation of DBI</vt:lpstr>
      <vt:lpstr>Key Elements for DBI Implementation</vt:lpstr>
      <vt:lpstr>5 Lessons Learned From Implementing Intensive Intervention </vt:lpstr>
      <vt:lpstr>1. Support from leadership is essential.</vt:lpstr>
      <vt:lpstr>Leadership . . .</vt:lpstr>
      <vt:lpstr>Considerations for DBI Implementation</vt:lpstr>
      <vt:lpstr>School Example</vt:lpstr>
      <vt:lpstr>Leadership Resources </vt:lpstr>
      <vt:lpstr>2. Ensure solid Tiers 1 and 2.</vt:lpstr>
      <vt:lpstr>Tiers 1 and 2 Resources: Academic and Behavior Assessment and Intervention Tools Charts</vt:lpstr>
      <vt:lpstr>3. Start small and focus on one step at a time.</vt:lpstr>
      <vt:lpstr>Resources: Monitoring Fidelity </vt:lpstr>
      <vt:lpstr>4. Use formalized procedures and  standard protocols.</vt:lpstr>
      <vt:lpstr>Facilitating Meetings to Review Data</vt:lpstr>
      <vt:lpstr>Developing Student Plans</vt:lpstr>
      <vt:lpstr>Professional Learning Resources</vt:lpstr>
      <vt:lpstr>Formalized Procedures</vt:lpstr>
      <vt:lpstr>5. Commit to the process.</vt:lpstr>
      <vt:lpstr>Create a culture of continuous improvement. </vt:lpstr>
      <vt:lpstr>Reflection</vt:lpstr>
      <vt:lpstr>Things to Remember </vt:lpstr>
      <vt:lpstr>Validated interventions</vt:lpstr>
      <vt:lpstr>Variations exist in the availability of evidence-based interventions.</vt:lpstr>
      <vt:lpstr>  If a student is not responsive, consider  fidelity first.   </vt:lpstr>
      <vt:lpstr>Identify whether group-based or individualized adaptations are needed.</vt:lpstr>
      <vt:lpstr>“I don’t know what to do if the intervention isn’t working.” </vt:lpstr>
      <vt:lpstr>Perseverance</vt:lpstr>
      <vt:lpstr>Resources to Learn More</vt:lpstr>
      <vt:lpstr>Introduction to DBI and Intensive Intervention </vt:lpstr>
      <vt:lpstr>Activator Activity Update</vt:lpstr>
      <vt:lpstr>Closing and Next Steps </vt:lpstr>
      <vt:lpstr>Did we achieve our outcomes? </vt:lpstr>
      <vt:lpstr>Reflection</vt:lpstr>
      <vt:lpstr>Thank you</vt:lpstr>
      <vt:lpstr>References</vt:lpstr>
      <vt:lpstr>References</vt:lpstr>
      <vt:lpstr>References</vt:lpstr>
      <vt:lpstr>References</vt:lpstr>
      <vt:lpstr>NCII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Data-Based Individualization (DBI)</dc:title>
  <dc:creator>Brown, Christerralyn</dc:creator>
  <cp:lastModifiedBy>Peterson, Amy</cp:lastModifiedBy>
  <cp:revision>10</cp:revision>
  <dcterms:created xsi:type="dcterms:W3CDTF">2020-05-14T16:44:09Z</dcterms:created>
  <dcterms:modified xsi:type="dcterms:W3CDTF">2020-10-06T18:54:37Z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0x0101003112139E1EF274498315B607AAE092CB</vt:lpwstr>
  </property>
</Properties>
</file>