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292" r:id="rId5"/>
    <p:sldMasterId id="2147484321" r:id="rId6"/>
    <p:sldMasterId id="2147483674" r:id="rId7"/>
    <p:sldMasterId id="2147484042" r:id="rId8"/>
    <p:sldMasterId id="2147484319" r:id="rId9"/>
    <p:sldMasterId id="2147484328" r:id="rId10"/>
    <p:sldMasterId id="2147484343" r:id="rId11"/>
  </p:sldMasterIdLst>
  <p:notesMasterIdLst>
    <p:notesMasterId r:id="rId80"/>
  </p:notesMasterIdLst>
  <p:handoutMasterIdLst>
    <p:handoutMasterId r:id="rId81"/>
  </p:handoutMasterIdLst>
  <p:sldIdLst>
    <p:sldId id="413" r:id="rId12"/>
    <p:sldId id="462" r:id="rId13"/>
    <p:sldId id="576" r:id="rId14"/>
    <p:sldId id="464" r:id="rId15"/>
    <p:sldId id="509" r:id="rId16"/>
    <p:sldId id="417" r:id="rId17"/>
    <p:sldId id="580" r:id="rId18"/>
    <p:sldId id="515" r:id="rId19"/>
    <p:sldId id="418" r:id="rId20"/>
    <p:sldId id="439" r:id="rId21"/>
    <p:sldId id="471" r:id="rId22"/>
    <p:sldId id="513" r:id="rId23"/>
    <p:sldId id="581" r:id="rId24"/>
    <p:sldId id="501" r:id="rId25"/>
    <p:sldId id="546" r:id="rId26"/>
    <p:sldId id="568" r:id="rId27"/>
    <p:sldId id="506" r:id="rId28"/>
    <p:sldId id="570" r:id="rId29"/>
    <p:sldId id="498" r:id="rId30"/>
    <p:sldId id="499" r:id="rId31"/>
    <p:sldId id="500" r:id="rId32"/>
    <p:sldId id="502" r:id="rId33"/>
    <p:sldId id="575" r:id="rId34"/>
    <p:sldId id="578" r:id="rId35"/>
    <p:sldId id="483" r:id="rId36"/>
    <p:sldId id="508" r:id="rId37"/>
    <p:sldId id="434" r:id="rId38"/>
    <p:sldId id="435" r:id="rId39"/>
    <p:sldId id="472" r:id="rId40"/>
    <p:sldId id="565" r:id="rId41"/>
    <p:sldId id="566" r:id="rId42"/>
    <p:sldId id="507" r:id="rId43"/>
    <p:sldId id="567" r:id="rId44"/>
    <p:sldId id="555" r:id="rId45"/>
    <p:sldId id="562" r:id="rId46"/>
    <p:sldId id="560" r:id="rId47"/>
    <p:sldId id="549" r:id="rId48"/>
    <p:sldId id="481" r:id="rId49"/>
    <p:sldId id="517" r:id="rId50"/>
    <p:sldId id="518" r:id="rId51"/>
    <p:sldId id="519" r:id="rId52"/>
    <p:sldId id="480" r:id="rId53"/>
    <p:sldId id="583" r:id="rId54"/>
    <p:sldId id="584" r:id="rId55"/>
    <p:sldId id="585" r:id="rId56"/>
    <p:sldId id="525" r:id="rId57"/>
    <p:sldId id="450" r:id="rId58"/>
    <p:sldId id="586" r:id="rId59"/>
    <p:sldId id="587" r:id="rId60"/>
    <p:sldId id="524" r:id="rId61"/>
    <p:sldId id="571" r:id="rId62"/>
    <p:sldId id="588" r:id="rId63"/>
    <p:sldId id="589" r:id="rId64"/>
    <p:sldId id="590" r:id="rId65"/>
    <p:sldId id="591" r:id="rId66"/>
    <p:sldId id="592" r:id="rId67"/>
    <p:sldId id="593" r:id="rId68"/>
    <p:sldId id="594" r:id="rId69"/>
    <p:sldId id="564" r:id="rId70"/>
    <p:sldId id="563" r:id="rId71"/>
    <p:sldId id="541" r:id="rId72"/>
    <p:sldId id="542" r:id="rId73"/>
    <p:sldId id="543" r:id="rId74"/>
    <p:sldId id="569" r:id="rId75"/>
    <p:sldId id="579" r:id="rId76"/>
    <p:sldId id="582" r:id="rId77"/>
    <p:sldId id="528" r:id="rId78"/>
    <p:sldId id="595" r:id="rId79"/>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n, Gail" initials="CG" lastIdx="30"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E1E1E1"/>
    <a:srgbClr val="FF8B25"/>
    <a:srgbClr val="DDDDDD"/>
    <a:srgbClr val="FFC425"/>
    <a:srgbClr val="2E4488"/>
    <a:srgbClr val="000000"/>
    <a:srgbClr val="FDB813"/>
    <a:srgbClr val="008080"/>
    <a:srgbClr val="4E61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8" autoAdjust="0"/>
    <p:restoredTop sz="65180" autoAdjust="0"/>
  </p:normalViewPr>
  <p:slideViewPr>
    <p:cSldViewPr snapToGrid="0">
      <p:cViewPr varScale="1">
        <p:scale>
          <a:sx n="52" d="100"/>
          <a:sy n="52" d="100"/>
        </p:scale>
        <p:origin x="2088" y="60"/>
      </p:cViewPr>
      <p:guideLst>
        <p:guide orient="horz"/>
        <p:guide/>
      </p:guideLst>
    </p:cSldViewPr>
  </p:slideViewPr>
  <p:outlineViewPr>
    <p:cViewPr>
      <p:scale>
        <a:sx n="33" d="100"/>
        <a:sy n="33" d="100"/>
      </p:scale>
      <p:origin x="0" y="5802"/>
    </p:cViewPr>
  </p:outlineViewPr>
  <p:notesTextViewPr>
    <p:cViewPr>
      <p:scale>
        <a:sx n="100" d="100"/>
        <a:sy n="100" d="100"/>
      </p:scale>
      <p:origin x="0" y="0"/>
    </p:cViewPr>
  </p:notesTextViewPr>
  <p:sorterViewPr>
    <p:cViewPr>
      <p:scale>
        <a:sx n="120" d="100"/>
        <a:sy n="120" d="100"/>
      </p:scale>
      <p:origin x="0" y="19214"/>
    </p:cViewPr>
  </p:sorterViewPr>
  <p:notesViewPr>
    <p:cSldViewPr snapToGrid="0">
      <p:cViewPr>
        <p:scale>
          <a:sx n="50" d="100"/>
          <a:sy n="50" d="100"/>
        </p:scale>
        <p:origin x="-1963" y="614"/>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viewProps" Target="viewProps.xml"/><Relationship Id="rId7" Type="http://schemas.openxmlformats.org/officeDocument/2006/relationships/slideMaster" Target="slideMasters/slideMaster3.xml"/><Relationship Id="rId71" Type="http://schemas.openxmlformats.org/officeDocument/2006/relationships/slide" Target="slides/slide60.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7.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1.xml"/><Relationship Id="rId61" Type="http://schemas.openxmlformats.org/officeDocument/2006/relationships/slide" Target="slides/slide50.xml"/><Relationship Id="rId82" Type="http://schemas.openxmlformats.org/officeDocument/2006/relationships/commentAuthors" Target="commentAuthors.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4.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notesMaster" Target="notesMasters/notesMaster1.xml"/><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6.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handoutMaster" Target="handoutMasters/handout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A7B458-2CC1-504B-9D34-1CC36233E022}" type="doc">
      <dgm:prSet loTypeId="urn:microsoft.com/office/officeart/2005/8/layout/cycle2" loCatId="" qsTypeId="urn:microsoft.com/office/officeart/2005/8/quickstyle/simple4" qsCatId="simple" csTypeId="urn:microsoft.com/office/officeart/2005/8/colors/accent0_3" csCatId="mainScheme" phldr="1"/>
      <dgm:spPr/>
      <dgm:t>
        <a:bodyPr/>
        <a:lstStyle/>
        <a:p>
          <a:endParaRPr lang="en-US"/>
        </a:p>
      </dgm:t>
    </dgm:pt>
    <dgm:pt modelId="{DB451240-9E2B-374C-8784-94FFD734EA72}">
      <dgm:prSet phldrT="[Text]"/>
      <dgm:spPr/>
      <dgm:t>
        <a:bodyPr/>
        <a:lstStyle/>
        <a:p>
          <a:r>
            <a:rPr lang="en-US" dirty="0" smtClean="0"/>
            <a:t>1. Identification of Hypothesized Function</a:t>
          </a:r>
          <a:endParaRPr lang="en-US" dirty="0"/>
        </a:p>
      </dgm:t>
    </dgm:pt>
    <dgm:pt modelId="{5CC3E753-D4A2-A341-ACED-9C8A27102E82}" type="parTrans" cxnId="{E358695E-0923-8E4A-8637-819CAB6DB589}">
      <dgm:prSet/>
      <dgm:spPr/>
      <dgm:t>
        <a:bodyPr/>
        <a:lstStyle/>
        <a:p>
          <a:endParaRPr lang="en-US"/>
        </a:p>
      </dgm:t>
    </dgm:pt>
    <dgm:pt modelId="{DE38BB77-4ED8-3D49-9534-02CA43F1D127}" type="sibTrans" cxnId="{E358695E-0923-8E4A-8637-819CAB6DB589}">
      <dgm:prSet/>
      <dgm:spPr/>
      <dgm:t>
        <a:bodyPr/>
        <a:lstStyle/>
        <a:p>
          <a:endParaRPr lang="en-US" dirty="0"/>
        </a:p>
      </dgm:t>
    </dgm:pt>
    <dgm:pt modelId="{23B098ED-BD58-6947-AD90-DDA83A244C38}">
      <dgm:prSet phldrT="[Text]"/>
      <dgm:spPr/>
      <dgm:t>
        <a:bodyPr/>
        <a:lstStyle/>
        <a:p>
          <a:r>
            <a:rPr lang="en-US" dirty="0" smtClean="0"/>
            <a:t>2. Selection of Relevant Intervention Based on Function</a:t>
          </a:r>
          <a:endParaRPr lang="en-US" dirty="0"/>
        </a:p>
      </dgm:t>
    </dgm:pt>
    <dgm:pt modelId="{9CD85769-ADF5-BC45-85A4-A52C88D406A3}" type="parTrans" cxnId="{9AEDA423-1674-E14E-A42C-E67BFDADDE36}">
      <dgm:prSet/>
      <dgm:spPr/>
      <dgm:t>
        <a:bodyPr/>
        <a:lstStyle/>
        <a:p>
          <a:endParaRPr lang="en-US"/>
        </a:p>
      </dgm:t>
    </dgm:pt>
    <dgm:pt modelId="{C550041D-7B7A-A040-A30C-A9D9C71AA3C5}" type="sibTrans" cxnId="{9AEDA423-1674-E14E-A42C-E67BFDADDE36}">
      <dgm:prSet/>
      <dgm:spPr/>
      <dgm:t>
        <a:bodyPr/>
        <a:lstStyle/>
        <a:p>
          <a:endParaRPr lang="en-US" dirty="0"/>
        </a:p>
      </dgm:t>
    </dgm:pt>
    <dgm:pt modelId="{3B0666B0-37E8-914C-9A7B-56B2B4003BA1}">
      <dgm:prSet phldrT="[Text]"/>
      <dgm:spPr/>
      <dgm:t>
        <a:bodyPr/>
        <a:lstStyle/>
        <a:p>
          <a:r>
            <a:rPr lang="en-US" dirty="0" smtClean="0"/>
            <a:t>3. Assessment and Monitoring</a:t>
          </a:r>
          <a:endParaRPr lang="en-US" dirty="0"/>
        </a:p>
      </dgm:t>
    </dgm:pt>
    <dgm:pt modelId="{47CCD203-4251-9845-BF57-6B04280B575E}" type="parTrans" cxnId="{4EA589A6-3E3D-5D40-B555-7C313E82882C}">
      <dgm:prSet/>
      <dgm:spPr/>
      <dgm:t>
        <a:bodyPr/>
        <a:lstStyle/>
        <a:p>
          <a:endParaRPr lang="en-US"/>
        </a:p>
      </dgm:t>
    </dgm:pt>
    <dgm:pt modelId="{90963FE7-9968-994D-8DDA-606834F9956D}" type="sibTrans" cxnId="{4EA589A6-3E3D-5D40-B555-7C313E82882C}">
      <dgm:prSet/>
      <dgm:spPr/>
      <dgm:t>
        <a:bodyPr/>
        <a:lstStyle/>
        <a:p>
          <a:endParaRPr lang="en-US" dirty="0"/>
        </a:p>
      </dgm:t>
    </dgm:pt>
    <dgm:pt modelId="{67D9967A-7BFB-F04B-8E4C-55E21F7FC67A}">
      <dgm:prSet phldrT="[Text]"/>
      <dgm:spPr/>
      <dgm:t>
        <a:bodyPr/>
        <a:lstStyle/>
        <a:p>
          <a:r>
            <a:rPr lang="en-US" dirty="0" smtClean="0"/>
            <a:t>4. Analysis Focusing on Both Effectiveness and Function</a:t>
          </a:r>
          <a:endParaRPr lang="en-US" dirty="0"/>
        </a:p>
      </dgm:t>
    </dgm:pt>
    <dgm:pt modelId="{8A6BCCE9-19C5-3541-A8FD-DEFEC6B5AEEB}" type="parTrans" cxnId="{6D793709-56C9-6545-9475-F3C90AFDA2AE}">
      <dgm:prSet/>
      <dgm:spPr/>
      <dgm:t>
        <a:bodyPr/>
        <a:lstStyle/>
        <a:p>
          <a:endParaRPr lang="en-US"/>
        </a:p>
      </dgm:t>
    </dgm:pt>
    <dgm:pt modelId="{5FB4FD9F-B8DF-CB44-A96A-005B6EE45A0A}" type="sibTrans" cxnId="{6D793709-56C9-6545-9475-F3C90AFDA2AE}">
      <dgm:prSet/>
      <dgm:spPr/>
      <dgm:t>
        <a:bodyPr/>
        <a:lstStyle/>
        <a:p>
          <a:r>
            <a:rPr lang="en-US" dirty="0" smtClean="0">
              <a:solidFill>
                <a:schemeClr val="tx1"/>
              </a:solidFill>
            </a:rPr>
            <a:t>If Necessary</a:t>
          </a:r>
          <a:endParaRPr lang="en-US" dirty="0">
            <a:solidFill>
              <a:schemeClr val="tx1"/>
            </a:solidFill>
          </a:endParaRPr>
        </a:p>
      </dgm:t>
    </dgm:pt>
    <dgm:pt modelId="{A3A9DACF-5102-6643-844E-2D3E5715996B}" type="pres">
      <dgm:prSet presAssocID="{11A7B458-2CC1-504B-9D34-1CC36233E022}" presName="cycle" presStyleCnt="0">
        <dgm:presLayoutVars>
          <dgm:dir/>
          <dgm:resizeHandles val="exact"/>
        </dgm:presLayoutVars>
      </dgm:prSet>
      <dgm:spPr/>
      <dgm:t>
        <a:bodyPr/>
        <a:lstStyle/>
        <a:p>
          <a:endParaRPr lang="en-US"/>
        </a:p>
      </dgm:t>
    </dgm:pt>
    <dgm:pt modelId="{22127E21-A294-9C43-AD5C-36ECC112760E}" type="pres">
      <dgm:prSet presAssocID="{DB451240-9E2B-374C-8784-94FFD734EA72}" presName="node" presStyleLbl="node1" presStyleIdx="0" presStyleCnt="4" custRadScaleRad="119422" custRadScaleInc="-73639">
        <dgm:presLayoutVars>
          <dgm:bulletEnabled val="1"/>
        </dgm:presLayoutVars>
      </dgm:prSet>
      <dgm:spPr/>
      <dgm:t>
        <a:bodyPr/>
        <a:lstStyle/>
        <a:p>
          <a:endParaRPr lang="en-US"/>
        </a:p>
      </dgm:t>
    </dgm:pt>
    <dgm:pt modelId="{E591D35B-B1E8-FE4F-90F8-FD9F9217038C}" type="pres">
      <dgm:prSet presAssocID="{DE38BB77-4ED8-3D49-9534-02CA43F1D127}" presName="sibTrans" presStyleLbl="sibTrans2D1" presStyleIdx="0" presStyleCnt="4" custScaleX="145065" custScaleY="156340"/>
      <dgm:spPr/>
      <dgm:t>
        <a:bodyPr/>
        <a:lstStyle/>
        <a:p>
          <a:endParaRPr lang="en-US"/>
        </a:p>
      </dgm:t>
    </dgm:pt>
    <dgm:pt modelId="{AB9713D6-7B05-C548-8EFC-9F43BDECA068}" type="pres">
      <dgm:prSet presAssocID="{DE38BB77-4ED8-3D49-9534-02CA43F1D127}" presName="connectorText" presStyleLbl="sibTrans2D1" presStyleIdx="0" presStyleCnt="4"/>
      <dgm:spPr/>
      <dgm:t>
        <a:bodyPr/>
        <a:lstStyle/>
        <a:p>
          <a:endParaRPr lang="en-US"/>
        </a:p>
      </dgm:t>
    </dgm:pt>
    <dgm:pt modelId="{186B1496-4C5D-6946-8EDD-47E08D81AF8F}" type="pres">
      <dgm:prSet presAssocID="{23B098ED-BD58-6947-AD90-DDA83A244C38}" presName="node" presStyleLbl="node1" presStyleIdx="1" presStyleCnt="4" custRadScaleRad="34732">
        <dgm:presLayoutVars>
          <dgm:bulletEnabled val="1"/>
        </dgm:presLayoutVars>
      </dgm:prSet>
      <dgm:spPr/>
      <dgm:t>
        <a:bodyPr/>
        <a:lstStyle/>
        <a:p>
          <a:endParaRPr lang="en-US"/>
        </a:p>
      </dgm:t>
    </dgm:pt>
    <dgm:pt modelId="{51D5F51E-2B7A-CA44-9F03-5EBAA924D546}" type="pres">
      <dgm:prSet presAssocID="{C550041D-7B7A-A040-A30C-A9D9C71AA3C5}" presName="sibTrans" presStyleLbl="sibTrans2D1" presStyleIdx="1" presStyleCnt="4" custScaleX="164461" custScaleY="137820"/>
      <dgm:spPr/>
      <dgm:t>
        <a:bodyPr/>
        <a:lstStyle/>
        <a:p>
          <a:endParaRPr lang="en-US"/>
        </a:p>
      </dgm:t>
    </dgm:pt>
    <dgm:pt modelId="{F6C86A02-467C-684D-9E68-FD09209CFD1E}" type="pres">
      <dgm:prSet presAssocID="{C550041D-7B7A-A040-A30C-A9D9C71AA3C5}" presName="connectorText" presStyleLbl="sibTrans2D1" presStyleIdx="1" presStyleCnt="4"/>
      <dgm:spPr/>
      <dgm:t>
        <a:bodyPr/>
        <a:lstStyle/>
        <a:p>
          <a:endParaRPr lang="en-US"/>
        </a:p>
      </dgm:t>
    </dgm:pt>
    <dgm:pt modelId="{E481884F-6DAB-444A-B5C7-FE40BA740697}" type="pres">
      <dgm:prSet presAssocID="{3B0666B0-37E8-914C-9A7B-56B2B4003BA1}" presName="node" presStyleLbl="node1" presStyleIdx="2" presStyleCnt="4" custRadScaleRad="113578" custRadScaleInc="81390">
        <dgm:presLayoutVars>
          <dgm:bulletEnabled val="1"/>
        </dgm:presLayoutVars>
      </dgm:prSet>
      <dgm:spPr/>
      <dgm:t>
        <a:bodyPr/>
        <a:lstStyle/>
        <a:p>
          <a:endParaRPr lang="en-US"/>
        </a:p>
      </dgm:t>
    </dgm:pt>
    <dgm:pt modelId="{41CA9B06-F94B-B14D-B60E-AF1F2300AB93}" type="pres">
      <dgm:prSet presAssocID="{90963FE7-9968-994D-8DDA-606834F9956D}" presName="sibTrans" presStyleLbl="sibTrans2D1" presStyleIdx="2" presStyleCnt="4" custScaleX="145783" custScaleY="139509" custLinFactNeighborX="-10977" custLinFactNeighborY="4468"/>
      <dgm:spPr/>
      <dgm:t>
        <a:bodyPr/>
        <a:lstStyle/>
        <a:p>
          <a:endParaRPr lang="en-US"/>
        </a:p>
      </dgm:t>
    </dgm:pt>
    <dgm:pt modelId="{D06AB2DA-D8D6-F549-B3F5-AD508B44DC0A}" type="pres">
      <dgm:prSet presAssocID="{90963FE7-9968-994D-8DDA-606834F9956D}" presName="connectorText" presStyleLbl="sibTrans2D1" presStyleIdx="2" presStyleCnt="4"/>
      <dgm:spPr/>
      <dgm:t>
        <a:bodyPr/>
        <a:lstStyle/>
        <a:p>
          <a:endParaRPr lang="en-US"/>
        </a:p>
      </dgm:t>
    </dgm:pt>
    <dgm:pt modelId="{7D16D114-31E9-0E46-A819-5CE558DF4499}" type="pres">
      <dgm:prSet presAssocID="{67D9967A-7BFB-F04B-8E4C-55E21F7FC67A}" presName="node" presStyleLbl="node1" presStyleIdx="3" presStyleCnt="4" custRadScaleRad="170815" custRadScaleInc="-3117">
        <dgm:presLayoutVars>
          <dgm:bulletEnabled val="1"/>
        </dgm:presLayoutVars>
      </dgm:prSet>
      <dgm:spPr/>
      <dgm:t>
        <a:bodyPr/>
        <a:lstStyle/>
        <a:p>
          <a:endParaRPr lang="en-US"/>
        </a:p>
      </dgm:t>
    </dgm:pt>
    <dgm:pt modelId="{14DAC8C1-6A4F-B547-BB04-2D06D4A7C966}" type="pres">
      <dgm:prSet presAssocID="{5FB4FD9F-B8DF-CB44-A96A-005B6EE45A0A}" presName="sibTrans" presStyleLbl="sibTrans2D1" presStyleIdx="3" presStyleCnt="4" custScaleX="172803" custScaleY="137820" custLinFactNeighborX="1994" custLinFactNeighborY="284"/>
      <dgm:spPr/>
      <dgm:t>
        <a:bodyPr/>
        <a:lstStyle/>
        <a:p>
          <a:endParaRPr lang="en-US"/>
        </a:p>
      </dgm:t>
    </dgm:pt>
    <dgm:pt modelId="{13B666A1-1079-7D4D-800E-CE7167ED93F6}" type="pres">
      <dgm:prSet presAssocID="{5FB4FD9F-B8DF-CB44-A96A-005B6EE45A0A}" presName="connectorText" presStyleLbl="sibTrans2D1" presStyleIdx="3" presStyleCnt="4"/>
      <dgm:spPr/>
      <dgm:t>
        <a:bodyPr/>
        <a:lstStyle/>
        <a:p>
          <a:endParaRPr lang="en-US"/>
        </a:p>
      </dgm:t>
    </dgm:pt>
  </dgm:ptLst>
  <dgm:cxnLst>
    <dgm:cxn modelId="{F4DA9329-2026-4D12-B1D0-4827A5296EA5}" type="presOf" srcId="{5FB4FD9F-B8DF-CB44-A96A-005B6EE45A0A}" destId="{13B666A1-1079-7D4D-800E-CE7167ED93F6}" srcOrd="1" destOrd="0" presId="urn:microsoft.com/office/officeart/2005/8/layout/cycle2"/>
    <dgm:cxn modelId="{E549C988-39B9-4696-8D73-D9987ACDD778}" type="presOf" srcId="{3B0666B0-37E8-914C-9A7B-56B2B4003BA1}" destId="{E481884F-6DAB-444A-B5C7-FE40BA740697}" srcOrd="0" destOrd="0" presId="urn:microsoft.com/office/officeart/2005/8/layout/cycle2"/>
    <dgm:cxn modelId="{079A3440-6276-463B-A8ED-40B9B877CA0B}" type="presOf" srcId="{5FB4FD9F-B8DF-CB44-A96A-005B6EE45A0A}" destId="{14DAC8C1-6A4F-B547-BB04-2D06D4A7C966}" srcOrd="0" destOrd="0" presId="urn:microsoft.com/office/officeart/2005/8/layout/cycle2"/>
    <dgm:cxn modelId="{C05980EE-93BC-4EB5-8B52-83B9E1F97C87}" type="presOf" srcId="{90963FE7-9968-994D-8DDA-606834F9956D}" destId="{41CA9B06-F94B-B14D-B60E-AF1F2300AB93}" srcOrd="0" destOrd="0" presId="urn:microsoft.com/office/officeart/2005/8/layout/cycle2"/>
    <dgm:cxn modelId="{F5867F0C-43D7-449E-8BEE-E0582139E3F2}" type="presOf" srcId="{C550041D-7B7A-A040-A30C-A9D9C71AA3C5}" destId="{F6C86A02-467C-684D-9E68-FD09209CFD1E}" srcOrd="1" destOrd="0" presId="urn:microsoft.com/office/officeart/2005/8/layout/cycle2"/>
    <dgm:cxn modelId="{E358695E-0923-8E4A-8637-819CAB6DB589}" srcId="{11A7B458-2CC1-504B-9D34-1CC36233E022}" destId="{DB451240-9E2B-374C-8784-94FFD734EA72}" srcOrd="0" destOrd="0" parTransId="{5CC3E753-D4A2-A341-ACED-9C8A27102E82}" sibTransId="{DE38BB77-4ED8-3D49-9534-02CA43F1D127}"/>
    <dgm:cxn modelId="{4EA589A6-3E3D-5D40-B555-7C313E82882C}" srcId="{11A7B458-2CC1-504B-9D34-1CC36233E022}" destId="{3B0666B0-37E8-914C-9A7B-56B2B4003BA1}" srcOrd="2" destOrd="0" parTransId="{47CCD203-4251-9845-BF57-6B04280B575E}" sibTransId="{90963FE7-9968-994D-8DDA-606834F9956D}"/>
    <dgm:cxn modelId="{6ADE2EF1-5933-486B-B36D-29B6281F88F7}" type="presOf" srcId="{DE38BB77-4ED8-3D49-9534-02CA43F1D127}" destId="{AB9713D6-7B05-C548-8EFC-9F43BDECA068}" srcOrd="1" destOrd="0" presId="urn:microsoft.com/office/officeart/2005/8/layout/cycle2"/>
    <dgm:cxn modelId="{D1BCE799-5ED4-4019-8A6C-197403B3ACC9}" type="presOf" srcId="{DB451240-9E2B-374C-8784-94FFD734EA72}" destId="{22127E21-A294-9C43-AD5C-36ECC112760E}" srcOrd="0" destOrd="0" presId="urn:microsoft.com/office/officeart/2005/8/layout/cycle2"/>
    <dgm:cxn modelId="{93AB2092-C3D6-4C71-8DD0-303F307B836B}" type="presOf" srcId="{11A7B458-2CC1-504B-9D34-1CC36233E022}" destId="{A3A9DACF-5102-6643-844E-2D3E5715996B}" srcOrd="0" destOrd="0" presId="urn:microsoft.com/office/officeart/2005/8/layout/cycle2"/>
    <dgm:cxn modelId="{DABDDEA4-8608-4AA8-8B6E-27E99FA7E0B4}" type="presOf" srcId="{67D9967A-7BFB-F04B-8E4C-55E21F7FC67A}" destId="{7D16D114-31E9-0E46-A819-5CE558DF4499}" srcOrd="0" destOrd="0" presId="urn:microsoft.com/office/officeart/2005/8/layout/cycle2"/>
    <dgm:cxn modelId="{472301F0-033A-437A-939E-26EBED225692}" type="presOf" srcId="{23B098ED-BD58-6947-AD90-DDA83A244C38}" destId="{186B1496-4C5D-6946-8EDD-47E08D81AF8F}" srcOrd="0" destOrd="0" presId="urn:microsoft.com/office/officeart/2005/8/layout/cycle2"/>
    <dgm:cxn modelId="{9AEDA423-1674-E14E-A42C-E67BFDADDE36}" srcId="{11A7B458-2CC1-504B-9D34-1CC36233E022}" destId="{23B098ED-BD58-6947-AD90-DDA83A244C38}" srcOrd="1" destOrd="0" parTransId="{9CD85769-ADF5-BC45-85A4-A52C88D406A3}" sibTransId="{C550041D-7B7A-A040-A30C-A9D9C71AA3C5}"/>
    <dgm:cxn modelId="{6D793709-56C9-6545-9475-F3C90AFDA2AE}" srcId="{11A7B458-2CC1-504B-9D34-1CC36233E022}" destId="{67D9967A-7BFB-F04B-8E4C-55E21F7FC67A}" srcOrd="3" destOrd="0" parTransId="{8A6BCCE9-19C5-3541-A8FD-DEFEC6B5AEEB}" sibTransId="{5FB4FD9F-B8DF-CB44-A96A-005B6EE45A0A}"/>
    <dgm:cxn modelId="{952494D7-198F-45DB-AA13-2A50FB24DF4B}" type="presOf" srcId="{C550041D-7B7A-A040-A30C-A9D9C71AA3C5}" destId="{51D5F51E-2B7A-CA44-9F03-5EBAA924D546}" srcOrd="0" destOrd="0" presId="urn:microsoft.com/office/officeart/2005/8/layout/cycle2"/>
    <dgm:cxn modelId="{8C5A04F2-2C66-4AF8-839C-E094214B815E}" type="presOf" srcId="{DE38BB77-4ED8-3D49-9534-02CA43F1D127}" destId="{E591D35B-B1E8-FE4F-90F8-FD9F9217038C}" srcOrd="0" destOrd="0" presId="urn:microsoft.com/office/officeart/2005/8/layout/cycle2"/>
    <dgm:cxn modelId="{32594EBE-EACE-4CF3-96A5-0D8C3DAA5C74}" type="presOf" srcId="{90963FE7-9968-994D-8DDA-606834F9956D}" destId="{D06AB2DA-D8D6-F549-B3F5-AD508B44DC0A}" srcOrd="1" destOrd="0" presId="urn:microsoft.com/office/officeart/2005/8/layout/cycle2"/>
    <dgm:cxn modelId="{FA4EB8E5-8F03-4907-879A-18630B89D845}" type="presParOf" srcId="{A3A9DACF-5102-6643-844E-2D3E5715996B}" destId="{22127E21-A294-9C43-AD5C-36ECC112760E}" srcOrd="0" destOrd="0" presId="urn:microsoft.com/office/officeart/2005/8/layout/cycle2"/>
    <dgm:cxn modelId="{DBEB20B4-5BA8-4EC0-A893-7B47506DBC19}" type="presParOf" srcId="{A3A9DACF-5102-6643-844E-2D3E5715996B}" destId="{E591D35B-B1E8-FE4F-90F8-FD9F9217038C}" srcOrd="1" destOrd="0" presId="urn:microsoft.com/office/officeart/2005/8/layout/cycle2"/>
    <dgm:cxn modelId="{955AD234-4B83-4137-BB8F-C05B07F97C97}" type="presParOf" srcId="{E591D35B-B1E8-FE4F-90F8-FD9F9217038C}" destId="{AB9713D6-7B05-C548-8EFC-9F43BDECA068}" srcOrd="0" destOrd="0" presId="urn:microsoft.com/office/officeart/2005/8/layout/cycle2"/>
    <dgm:cxn modelId="{CA15DFFB-C566-44DC-A90D-84B74808C29E}" type="presParOf" srcId="{A3A9DACF-5102-6643-844E-2D3E5715996B}" destId="{186B1496-4C5D-6946-8EDD-47E08D81AF8F}" srcOrd="2" destOrd="0" presId="urn:microsoft.com/office/officeart/2005/8/layout/cycle2"/>
    <dgm:cxn modelId="{2EC12478-1050-4569-A857-922B0DB9319C}" type="presParOf" srcId="{A3A9DACF-5102-6643-844E-2D3E5715996B}" destId="{51D5F51E-2B7A-CA44-9F03-5EBAA924D546}" srcOrd="3" destOrd="0" presId="urn:microsoft.com/office/officeart/2005/8/layout/cycle2"/>
    <dgm:cxn modelId="{08152E12-0D2E-4DEB-8114-9B2747E8946C}" type="presParOf" srcId="{51D5F51E-2B7A-CA44-9F03-5EBAA924D546}" destId="{F6C86A02-467C-684D-9E68-FD09209CFD1E}" srcOrd="0" destOrd="0" presId="urn:microsoft.com/office/officeart/2005/8/layout/cycle2"/>
    <dgm:cxn modelId="{4AFA7025-D357-476F-B187-C62980E75D56}" type="presParOf" srcId="{A3A9DACF-5102-6643-844E-2D3E5715996B}" destId="{E481884F-6DAB-444A-B5C7-FE40BA740697}" srcOrd="4" destOrd="0" presId="urn:microsoft.com/office/officeart/2005/8/layout/cycle2"/>
    <dgm:cxn modelId="{7EE2F2C3-FDF5-41E2-980A-08C23197DED4}" type="presParOf" srcId="{A3A9DACF-5102-6643-844E-2D3E5715996B}" destId="{41CA9B06-F94B-B14D-B60E-AF1F2300AB93}" srcOrd="5" destOrd="0" presId="urn:microsoft.com/office/officeart/2005/8/layout/cycle2"/>
    <dgm:cxn modelId="{75AE7872-0395-40E3-B5AF-FAD0A4AF7B66}" type="presParOf" srcId="{41CA9B06-F94B-B14D-B60E-AF1F2300AB93}" destId="{D06AB2DA-D8D6-F549-B3F5-AD508B44DC0A}" srcOrd="0" destOrd="0" presId="urn:microsoft.com/office/officeart/2005/8/layout/cycle2"/>
    <dgm:cxn modelId="{9D247DE8-89A5-4333-AD66-8B241AA34E83}" type="presParOf" srcId="{A3A9DACF-5102-6643-844E-2D3E5715996B}" destId="{7D16D114-31E9-0E46-A819-5CE558DF4499}" srcOrd="6" destOrd="0" presId="urn:microsoft.com/office/officeart/2005/8/layout/cycle2"/>
    <dgm:cxn modelId="{FE24484E-B768-4DAE-83F3-C40405E0A38B}" type="presParOf" srcId="{A3A9DACF-5102-6643-844E-2D3E5715996B}" destId="{14DAC8C1-6A4F-B547-BB04-2D06D4A7C966}" srcOrd="7" destOrd="0" presId="urn:microsoft.com/office/officeart/2005/8/layout/cycle2"/>
    <dgm:cxn modelId="{A60C7FA3-A2F1-48E8-ABEB-AAD17DFD5298}" type="presParOf" srcId="{14DAC8C1-6A4F-B547-BB04-2D06D4A7C966}" destId="{13B666A1-1079-7D4D-800E-CE7167ED93F6}"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A4D99B-7C8E-471B-ABB4-31CBE85420C7}" type="doc">
      <dgm:prSet loTypeId="urn:microsoft.com/office/officeart/2005/8/layout/pyramid2" loCatId="list" qsTypeId="urn:microsoft.com/office/officeart/2005/8/quickstyle/simple1" qsCatId="simple" csTypeId="urn:microsoft.com/office/officeart/2005/8/colors/accent1_2" csCatId="accent1" phldr="1"/>
      <dgm:spPr/>
    </dgm:pt>
    <dgm:pt modelId="{C062D6F4-285C-459B-9B46-D42C32EF8526}">
      <dgm:prSet phldrT="[Text]" custT="1"/>
      <dgm:spPr>
        <a:xfrm>
          <a:off x="3852147" y="348891"/>
          <a:ext cx="2255678" cy="821479"/>
        </a:xfrm>
        <a:prstGeom prst="round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2000" b="1" u="none" dirty="0">
              <a:solidFill>
                <a:sysClr val="windowText" lastClr="000000">
                  <a:hueOff val="0"/>
                  <a:satOff val="0"/>
                  <a:lumOff val="0"/>
                  <a:alphaOff val="0"/>
                </a:sysClr>
              </a:solidFill>
              <a:latin typeface="Calibri"/>
              <a:ea typeface="+mn-ea"/>
              <a:cs typeface="+mn-cs"/>
            </a:rPr>
            <a:t>Tier </a:t>
          </a:r>
          <a:r>
            <a:rPr lang="en-US" sz="2000" b="1" u="none" dirty="0" smtClean="0">
              <a:solidFill>
                <a:sysClr val="windowText" lastClr="000000">
                  <a:hueOff val="0"/>
                  <a:satOff val="0"/>
                  <a:lumOff val="0"/>
                  <a:alphaOff val="0"/>
                </a:sysClr>
              </a:solidFill>
              <a:latin typeface="Calibri"/>
              <a:ea typeface="+mn-ea"/>
              <a:cs typeface="+mn-cs"/>
            </a:rPr>
            <a:t>3</a:t>
          </a:r>
          <a:endParaRPr lang="en-US" sz="2000" b="1" u="none" dirty="0">
            <a:solidFill>
              <a:sysClr val="windowText" lastClr="000000">
                <a:hueOff val="0"/>
                <a:satOff val="0"/>
                <a:lumOff val="0"/>
                <a:alphaOff val="0"/>
              </a:sysClr>
            </a:solidFill>
            <a:latin typeface="Calibri"/>
            <a:ea typeface="+mn-ea"/>
            <a:cs typeface="+mn-cs"/>
          </a:endParaRPr>
        </a:p>
        <a:p>
          <a:r>
            <a:rPr lang="en-US" sz="2000" dirty="0" smtClean="0">
              <a:solidFill>
                <a:sysClr val="windowText" lastClr="000000">
                  <a:hueOff val="0"/>
                  <a:satOff val="0"/>
                  <a:lumOff val="0"/>
                  <a:alphaOff val="0"/>
                </a:sysClr>
              </a:solidFill>
              <a:latin typeface="Calibri"/>
              <a:ea typeface="+mn-ea"/>
              <a:cs typeface="+mn-cs"/>
            </a:rPr>
            <a:t>Example: </a:t>
          </a:r>
          <a:r>
            <a:rPr lang="en-US" sz="2000" dirty="0">
              <a:solidFill>
                <a:sysClr val="windowText" lastClr="000000">
                  <a:hueOff val="0"/>
                  <a:satOff val="0"/>
                  <a:lumOff val="0"/>
                  <a:alphaOff val="0"/>
                </a:sysClr>
              </a:solidFill>
              <a:latin typeface="Calibri"/>
              <a:ea typeface="+mn-ea"/>
              <a:cs typeface="+mn-cs"/>
            </a:rPr>
            <a:t>HIV drug </a:t>
          </a:r>
          <a:r>
            <a:rPr lang="en-US" sz="2000" dirty="0" smtClean="0">
              <a:solidFill>
                <a:sysClr val="windowText" lastClr="000000">
                  <a:hueOff val="0"/>
                  <a:satOff val="0"/>
                  <a:lumOff val="0"/>
                  <a:alphaOff val="0"/>
                </a:sysClr>
              </a:solidFill>
              <a:latin typeface="Calibri"/>
              <a:ea typeface="+mn-ea"/>
              <a:cs typeface="+mn-cs"/>
            </a:rPr>
            <a:t>cocktails</a:t>
          </a:r>
          <a:endParaRPr lang="en-US" sz="2000" dirty="0">
            <a:solidFill>
              <a:sysClr val="windowText" lastClr="000000">
                <a:hueOff val="0"/>
                <a:satOff val="0"/>
                <a:lumOff val="0"/>
                <a:alphaOff val="0"/>
              </a:sysClr>
            </a:solidFill>
            <a:latin typeface="Calibri"/>
            <a:ea typeface="+mn-ea"/>
            <a:cs typeface="+mn-cs"/>
          </a:endParaRPr>
        </a:p>
      </dgm:t>
    </dgm:pt>
    <dgm:pt modelId="{D616A04D-031B-4D3F-8119-7DC8C58E1ADF}" type="parTrans" cxnId="{F2401957-A17B-4B89-B44F-3ECD55D52A8E}">
      <dgm:prSet/>
      <dgm:spPr/>
      <dgm:t>
        <a:bodyPr/>
        <a:lstStyle/>
        <a:p>
          <a:endParaRPr lang="en-US"/>
        </a:p>
      </dgm:t>
    </dgm:pt>
    <dgm:pt modelId="{FD37EB83-F713-4900-AE1B-4360D6F33157}" type="sibTrans" cxnId="{F2401957-A17B-4B89-B44F-3ECD55D52A8E}">
      <dgm:prSet/>
      <dgm:spPr/>
      <dgm:t>
        <a:bodyPr/>
        <a:lstStyle/>
        <a:p>
          <a:endParaRPr lang="en-US"/>
        </a:p>
      </dgm:t>
    </dgm:pt>
    <dgm:pt modelId="{69645CD2-3077-49C7-A672-13BAB9716039}">
      <dgm:prSet phldrT="[Text]" custT="1"/>
      <dgm:spPr>
        <a:xfrm>
          <a:off x="3852147" y="1273055"/>
          <a:ext cx="2255678" cy="821479"/>
        </a:xfrm>
        <a:prstGeom prst="round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2000" b="1" u="none" dirty="0">
              <a:solidFill>
                <a:sysClr val="windowText" lastClr="000000">
                  <a:hueOff val="0"/>
                  <a:satOff val="0"/>
                  <a:lumOff val="0"/>
                  <a:alphaOff val="0"/>
                </a:sysClr>
              </a:solidFill>
              <a:latin typeface="Calibri"/>
              <a:ea typeface="+mn-ea"/>
              <a:cs typeface="+mn-cs"/>
            </a:rPr>
            <a:t>Tier </a:t>
          </a:r>
          <a:r>
            <a:rPr lang="en-US" sz="2000" b="1" u="none" dirty="0" smtClean="0">
              <a:solidFill>
                <a:sysClr val="windowText" lastClr="000000">
                  <a:hueOff val="0"/>
                  <a:satOff val="0"/>
                  <a:lumOff val="0"/>
                  <a:alphaOff val="0"/>
                </a:sysClr>
              </a:solidFill>
              <a:latin typeface="Calibri"/>
              <a:ea typeface="+mn-ea"/>
              <a:cs typeface="+mn-cs"/>
            </a:rPr>
            <a:t>2</a:t>
          </a:r>
          <a:endParaRPr lang="en-US" sz="2000" b="1" u="none" dirty="0">
            <a:solidFill>
              <a:sysClr val="windowText" lastClr="000000">
                <a:hueOff val="0"/>
                <a:satOff val="0"/>
                <a:lumOff val="0"/>
                <a:alphaOff val="0"/>
              </a:sysClr>
            </a:solidFill>
            <a:latin typeface="Calibri"/>
            <a:ea typeface="+mn-ea"/>
            <a:cs typeface="+mn-cs"/>
          </a:endParaRPr>
        </a:p>
        <a:p>
          <a:r>
            <a:rPr lang="en-US" sz="2000" dirty="0" smtClean="0">
              <a:solidFill>
                <a:sysClr val="windowText" lastClr="000000">
                  <a:hueOff val="0"/>
                  <a:satOff val="0"/>
                  <a:lumOff val="0"/>
                  <a:alphaOff val="0"/>
                </a:sysClr>
              </a:solidFill>
              <a:latin typeface="Calibri"/>
              <a:ea typeface="+mn-ea"/>
              <a:cs typeface="+mn-cs"/>
            </a:rPr>
            <a:t>Examples: </a:t>
          </a:r>
          <a:r>
            <a:rPr lang="en-US" sz="2000" dirty="0">
              <a:solidFill>
                <a:sysClr val="windowText" lastClr="000000">
                  <a:hueOff val="0"/>
                  <a:satOff val="0"/>
                  <a:lumOff val="0"/>
                  <a:alphaOff val="0"/>
                </a:sysClr>
              </a:solidFill>
              <a:latin typeface="Calibri"/>
              <a:ea typeface="+mn-ea"/>
              <a:cs typeface="+mn-cs"/>
            </a:rPr>
            <a:t>pass out condoms in school and health </a:t>
          </a:r>
          <a:r>
            <a:rPr lang="en-US" sz="2000" dirty="0" smtClean="0">
              <a:solidFill>
                <a:sysClr val="windowText" lastClr="000000">
                  <a:hueOff val="0"/>
                  <a:satOff val="0"/>
                  <a:lumOff val="0"/>
                  <a:alphaOff val="0"/>
                </a:sysClr>
              </a:solidFill>
              <a:latin typeface="Calibri"/>
              <a:ea typeface="+mn-ea"/>
              <a:cs typeface="+mn-cs"/>
            </a:rPr>
            <a:t>clinics; </a:t>
          </a:r>
          <a:r>
            <a:rPr lang="en-US" sz="2000" dirty="0">
              <a:solidFill>
                <a:sysClr val="windowText" lastClr="000000">
                  <a:hueOff val="0"/>
                  <a:satOff val="0"/>
                  <a:lumOff val="0"/>
                  <a:alphaOff val="0"/>
                </a:sysClr>
              </a:solidFill>
              <a:latin typeface="Calibri"/>
              <a:ea typeface="+mn-ea"/>
              <a:cs typeface="+mn-cs"/>
            </a:rPr>
            <a:t>needle exchange </a:t>
          </a:r>
          <a:r>
            <a:rPr lang="en-US" sz="2000" dirty="0" smtClean="0">
              <a:solidFill>
                <a:sysClr val="windowText" lastClr="000000">
                  <a:hueOff val="0"/>
                  <a:satOff val="0"/>
                  <a:lumOff val="0"/>
                  <a:alphaOff val="0"/>
                </a:sysClr>
              </a:solidFill>
              <a:latin typeface="Calibri"/>
              <a:ea typeface="+mn-ea"/>
              <a:cs typeface="+mn-cs"/>
            </a:rPr>
            <a:t>programs</a:t>
          </a:r>
          <a:endParaRPr lang="en-US" sz="2000" dirty="0">
            <a:solidFill>
              <a:sysClr val="windowText" lastClr="000000">
                <a:hueOff val="0"/>
                <a:satOff val="0"/>
                <a:lumOff val="0"/>
                <a:alphaOff val="0"/>
              </a:sysClr>
            </a:solidFill>
            <a:latin typeface="Calibri"/>
            <a:ea typeface="+mn-ea"/>
            <a:cs typeface="+mn-cs"/>
          </a:endParaRPr>
        </a:p>
      </dgm:t>
    </dgm:pt>
    <dgm:pt modelId="{9EC2EC8F-F9C7-45DF-9BB4-34896BBD8474}" type="parTrans" cxnId="{1A233784-6F23-4A38-A8FC-D2F469EAC735}">
      <dgm:prSet/>
      <dgm:spPr/>
      <dgm:t>
        <a:bodyPr/>
        <a:lstStyle/>
        <a:p>
          <a:endParaRPr lang="en-US"/>
        </a:p>
      </dgm:t>
    </dgm:pt>
    <dgm:pt modelId="{7BDF80A9-4E7E-40C2-8817-0E143880F93F}" type="sibTrans" cxnId="{1A233784-6F23-4A38-A8FC-D2F469EAC735}">
      <dgm:prSet/>
      <dgm:spPr/>
      <dgm:t>
        <a:bodyPr/>
        <a:lstStyle/>
        <a:p>
          <a:endParaRPr lang="en-US"/>
        </a:p>
      </dgm:t>
    </dgm:pt>
    <dgm:pt modelId="{32BFBBF4-1ACB-4D08-B2BA-1CF9AF9A8861}">
      <dgm:prSet phldrT="[Text]" custT="1"/>
      <dgm:spPr>
        <a:xfrm>
          <a:off x="3852147" y="2197219"/>
          <a:ext cx="2255678" cy="821479"/>
        </a:xfrm>
        <a:prstGeom prst="round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r>
            <a:rPr lang="en-US" sz="2000" b="1" u="none" dirty="0">
              <a:solidFill>
                <a:sysClr val="windowText" lastClr="000000">
                  <a:hueOff val="0"/>
                  <a:satOff val="0"/>
                  <a:lumOff val="0"/>
                  <a:alphaOff val="0"/>
                </a:sysClr>
              </a:solidFill>
              <a:latin typeface="Calibri"/>
              <a:ea typeface="+mn-ea"/>
              <a:cs typeface="+mn-cs"/>
            </a:rPr>
            <a:t>Tier </a:t>
          </a:r>
          <a:r>
            <a:rPr lang="en-US" sz="2000" b="1" u="none" dirty="0" smtClean="0">
              <a:solidFill>
                <a:sysClr val="windowText" lastClr="000000">
                  <a:hueOff val="0"/>
                  <a:satOff val="0"/>
                  <a:lumOff val="0"/>
                  <a:alphaOff val="0"/>
                </a:sysClr>
              </a:solidFill>
              <a:latin typeface="Calibri"/>
              <a:ea typeface="+mn-ea"/>
              <a:cs typeface="+mn-cs"/>
            </a:rPr>
            <a:t>1</a:t>
          </a:r>
          <a:endParaRPr lang="en-US" sz="2000" b="1" u="none" dirty="0">
            <a:solidFill>
              <a:sysClr val="windowText" lastClr="000000">
                <a:hueOff val="0"/>
                <a:satOff val="0"/>
                <a:lumOff val="0"/>
                <a:alphaOff val="0"/>
              </a:sysClr>
            </a:solidFill>
            <a:latin typeface="Calibri"/>
            <a:ea typeface="+mn-ea"/>
            <a:cs typeface="+mn-cs"/>
          </a:endParaRPr>
        </a:p>
        <a:p>
          <a:r>
            <a:rPr lang="en-US" sz="2000" dirty="0" smtClean="0">
              <a:solidFill>
                <a:sysClr val="windowText" lastClr="000000">
                  <a:hueOff val="0"/>
                  <a:satOff val="0"/>
                  <a:lumOff val="0"/>
                  <a:alphaOff val="0"/>
                </a:sysClr>
              </a:solidFill>
              <a:latin typeface="Calibri"/>
              <a:ea typeface="+mn-ea"/>
              <a:cs typeface="+mn-cs"/>
            </a:rPr>
            <a:t>Examples: </a:t>
          </a:r>
          <a:r>
            <a:rPr lang="en-US" sz="2000" dirty="0">
              <a:solidFill>
                <a:sysClr val="windowText" lastClr="000000">
                  <a:hueOff val="0"/>
                  <a:satOff val="0"/>
                  <a:lumOff val="0"/>
                  <a:alphaOff val="0"/>
                </a:sysClr>
              </a:solidFill>
              <a:latin typeface="Calibri"/>
              <a:ea typeface="+mn-ea"/>
              <a:cs typeface="+mn-cs"/>
            </a:rPr>
            <a:t>educational programs, national level of </a:t>
          </a:r>
          <a:r>
            <a:rPr lang="en-US" sz="2000" dirty="0" smtClean="0">
              <a:solidFill>
                <a:sysClr val="windowText" lastClr="000000">
                  <a:hueOff val="0"/>
                  <a:satOff val="0"/>
                  <a:lumOff val="0"/>
                  <a:alphaOff val="0"/>
                </a:sysClr>
              </a:solidFill>
              <a:latin typeface="Calibri"/>
              <a:ea typeface="+mn-ea"/>
              <a:cs typeface="+mn-cs"/>
            </a:rPr>
            <a:t>awareness—HIV </a:t>
          </a:r>
          <a:r>
            <a:rPr lang="en-US" sz="2000" dirty="0">
              <a:solidFill>
                <a:sysClr val="windowText" lastClr="000000">
                  <a:hueOff val="0"/>
                  <a:satOff val="0"/>
                  <a:lumOff val="0"/>
                  <a:alphaOff val="0"/>
                </a:sysClr>
              </a:solidFill>
              <a:latin typeface="Calibri"/>
              <a:ea typeface="+mn-ea"/>
              <a:cs typeface="+mn-cs"/>
            </a:rPr>
            <a:t>conferences </a:t>
          </a:r>
        </a:p>
      </dgm:t>
    </dgm:pt>
    <dgm:pt modelId="{3D23F3E0-926A-422E-AF71-4CD8E2AC0D8F}" type="parTrans" cxnId="{A081143E-0A88-4810-AF45-5DBF98FAE19E}">
      <dgm:prSet/>
      <dgm:spPr/>
      <dgm:t>
        <a:bodyPr/>
        <a:lstStyle/>
        <a:p>
          <a:endParaRPr lang="en-US"/>
        </a:p>
      </dgm:t>
    </dgm:pt>
    <dgm:pt modelId="{5728017C-37E8-4FAF-942E-5C30A131317F}" type="sibTrans" cxnId="{A081143E-0A88-4810-AF45-5DBF98FAE19E}">
      <dgm:prSet/>
      <dgm:spPr/>
      <dgm:t>
        <a:bodyPr/>
        <a:lstStyle/>
        <a:p>
          <a:endParaRPr lang="en-US"/>
        </a:p>
      </dgm:t>
    </dgm:pt>
    <dgm:pt modelId="{CA633E59-C378-4865-9862-7DD8576EA35D}" type="pres">
      <dgm:prSet presAssocID="{EDA4D99B-7C8E-471B-ABB4-31CBE85420C7}" presName="compositeShape" presStyleCnt="0">
        <dgm:presLayoutVars>
          <dgm:dir/>
          <dgm:resizeHandles/>
        </dgm:presLayoutVars>
      </dgm:prSet>
      <dgm:spPr/>
    </dgm:pt>
    <dgm:pt modelId="{C86CDA93-B99E-4488-829D-6AA2663BF2A7}" type="pres">
      <dgm:prSet presAssocID="{EDA4D99B-7C8E-471B-ABB4-31CBE85420C7}" presName="pyramid" presStyleLbl="node1" presStyleIdx="0" presStyleCnt="1" custScaleX="129246" custScaleY="90423" custLinFactNeighborX="-13725"/>
      <dgm:spPr>
        <a:xfrm>
          <a:off x="2117010" y="0"/>
          <a:ext cx="3470275" cy="3470275"/>
        </a:xfrm>
        <a:prstGeom prst="triangle">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pt>
    <dgm:pt modelId="{488868E8-87BB-4627-B332-5F8DE6706A40}" type="pres">
      <dgm:prSet presAssocID="{EDA4D99B-7C8E-471B-ABB4-31CBE85420C7}" presName="theList" presStyleCnt="0"/>
      <dgm:spPr/>
    </dgm:pt>
    <dgm:pt modelId="{DBA782D9-27FA-4616-A969-4D985D2493A5}" type="pres">
      <dgm:prSet presAssocID="{C062D6F4-285C-459B-9B46-D42C32EF8526}" presName="aNode" presStyleLbl="fgAcc1" presStyleIdx="0" presStyleCnt="3" custScaleX="177196" custLinFactNeighborX="8518" custLinFactNeighborY="66299">
        <dgm:presLayoutVars>
          <dgm:bulletEnabled val="1"/>
        </dgm:presLayoutVars>
      </dgm:prSet>
      <dgm:spPr/>
      <dgm:t>
        <a:bodyPr/>
        <a:lstStyle/>
        <a:p>
          <a:endParaRPr lang="en-US"/>
        </a:p>
      </dgm:t>
    </dgm:pt>
    <dgm:pt modelId="{91CC4694-A185-4194-8BCA-8483D757E87D}" type="pres">
      <dgm:prSet presAssocID="{C062D6F4-285C-459B-9B46-D42C32EF8526}" presName="aSpace" presStyleCnt="0"/>
      <dgm:spPr/>
    </dgm:pt>
    <dgm:pt modelId="{5DCBB3A2-54F8-4C5A-9A2B-CE8DF803D029}" type="pres">
      <dgm:prSet presAssocID="{69645CD2-3077-49C7-A672-13BAB9716039}" presName="aNode" presStyleLbl="fgAcc1" presStyleIdx="1" presStyleCnt="3" custScaleX="178478" custScaleY="152056" custLinFactY="8642" custLinFactNeighborX="8814" custLinFactNeighborY="100000">
        <dgm:presLayoutVars>
          <dgm:bulletEnabled val="1"/>
        </dgm:presLayoutVars>
      </dgm:prSet>
      <dgm:spPr/>
      <dgm:t>
        <a:bodyPr/>
        <a:lstStyle/>
        <a:p>
          <a:endParaRPr lang="en-US"/>
        </a:p>
      </dgm:t>
    </dgm:pt>
    <dgm:pt modelId="{507C1B3E-1118-4F80-88D4-3D4471F50F53}" type="pres">
      <dgm:prSet presAssocID="{69645CD2-3077-49C7-A672-13BAB9716039}" presName="aSpace" presStyleCnt="0"/>
      <dgm:spPr/>
    </dgm:pt>
    <dgm:pt modelId="{0B0C1B97-B6C9-4762-8B6B-366415252E08}" type="pres">
      <dgm:prSet presAssocID="{32BFBBF4-1ACB-4D08-B2BA-1CF9AF9A8861}" presName="aNode" presStyleLbl="fgAcc1" presStyleIdx="2" presStyleCnt="3" custScaleX="181355" custScaleY="116903" custLinFactY="14039" custLinFactNeighborX="9689" custLinFactNeighborY="100000">
        <dgm:presLayoutVars>
          <dgm:bulletEnabled val="1"/>
        </dgm:presLayoutVars>
      </dgm:prSet>
      <dgm:spPr/>
      <dgm:t>
        <a:bodyPr/>
        <a:lstStyle/>
        <a:p>
          <a:endParaRPr lang="en-US"/>
        </a:p>
      </dgm:t>
    </dgm:pt>
    <dgm:pt modelId="{D6569F1F-CEFD-49D5-9957-F6BEA48F62C6}" type="pres">
      <dgm:prSet presAssocID="{32BFBBF4-1ACB-4D08-B2BA-1CF9AF9A8861}" presName="aSpace" presStyleCnt="0"/>
      <dgm:spPr/>
    </dgm:pt>
  </dgm:ptLst>
  <dgm:cxnLst>
    <dgm:cxn modelId="{9598EF33-9199-4571-A91F-16D639246776}" type="presOf" srcId="{32BFBBF4-1ACB-4D08-B2BA-1CF9AF9A8861}" destId="{0B0C1B97-B6C9-4762-8B6B-366415252E08}" srcOrd="0" destOrd="0" presId="urn:microsoft.com/office/officeart/2005/8/layout/pyramid2"/>
    <dgm:cxn modelId="{23A7A202-C008-473C-863F-D30C224BA48D}" type="presOf" srcId="{69645CD2-3077-49C7-A672-13BAB9716039}" destId="{5DCBB3A2-54F8-4C5A-9A2B-CE8DF803D029}" srcOrd="0" destOrd="0" presId="urn:microsoft.com/office/officeart/2005/8/layout/pyramid2"/>
    <dgm:cxn modelId="{E52F2418-E47F-4318-9E93-9D988DC538E4}" type="presOf" srcId="{EDA4D99B-7C8E-471B-ABB4-31CBE85420C7}" destId="{CA633E59-C378-4865-9862-7DD8576EA35D}" srcOrd="0" destOrd="0" presId="urn:microsoft.com/office/officeart/2005/8/layout/pyramid2"/>
    <dgm:cxn modelId="{2777796A-217A-41B1-A2E8-33DE33C6D3F5}" type="presOf" srcId="{C062D6F4-285C-459B-9B46-D42C32EF8526}" destId="{DBA782D9-27FA-4616-A969-4D985D2493A5}" srcOrd="0" destOrd="0" presId="urn:microsoft.com/office/officeart/2005/8/layout/pyramid2"/>
    <dgm:cxn modelId="{A081143E-0A88-4810-AF45-5DBF98FAE19E}" srcId="{EDA4D99B-7C8E-471B-ABB4-31CBE85420C7}" destId="{32BFBBF4-1ACB-4D08-B2BA-1CF9AF9A8861}" srcOrd="2" destOrd="0" parTransId="{3D23F3E0-926A-422E-AF71-4CD8E2AC0D8F}" sibTransId="{5728017C-37E8-4FAF-942E-5C30A131317F}"/>
    <dgm:cxn modelId="{F2401957-A17B-4B89-B44F-3ECD55D52A8E}" srcId="{EDA4D99B-7C8E-471B-ABB4-31CBE85420C7}" destId="{C062D6F4-285C-459B-9B46-D42C32EF8526}" srcOrd="0" destOrd="0" parTransId="{D616A04D-031B-4D3F-8119-7DC8C58E1ADF}" sibTransId="{FD37EB83-F713-4900-AE1B-4360D6F33157}"/>
    <dgm:cxn modelId="{1A233784-6F23-4A38-A8FC-D2F469EAC735}" srcId="{EDA4D99B-7C8E-471B-ABB4-31CBE85420C7}" destId="{69645CD2-3077-49C7-A672-13BAB9716039}" srcOrd="1" destOrd="0" parTransId="{9EC2EC8F-F9C7-45DF-9BB4-34896BBD8474}" sibTransId="{7BDF80A9-4E7E-40C2-8817-0E143880F93F}"/>
    <dgm:cxn modelId="{D106263C-84C6-4C5F-9BEB-76C7ACCAA888}" type="presParOf" srcId="{CA633E59-C378-4865-9862-7DD8576EA35D}" destId="{C86CDA93-B99E-4488-829D-6AA2663BF2A7}" srcOrd="0" destOrd="0" presId="urn:microsoft.com/office/officeart/2005/8/layout/pyramid2"/>
    <dgm:cxn modelId="{7E22223F-28BA-435B-B6AD-4D0B877A1975}" type="presParOf" srcId="{CA633E59-C378-4865-9862-7DD8576EA35D}" destId="{488868E8-87BB-4627-B332-5F8DE6706A40}" srcOrd="1" destOrd="0" presId="urn:microsoft.com/office/officeart/2005/8/layout/pyramid2"/>
    <dgm:cxn modelId="{067B5D56-3C87-4B68-8CDF-B67BE996C8EA}" type="presParOf" srcId="{488868E8-87BB-4627-B332-5F8DE6706A40}" destId="{DBA782D9-27FA-4616-A969-4D985D2493A5}" srcOrd="0" destOrd="0" presId="urn:microsoft.com/office/officeart/2005/8/layout/pyramid2"/>
    <dgm:cxn modelId="{4B1E807B-4D26-4B40-B7FA-7A47AAF5BA4C}" type="presParOf" srcId="{488868E8-87BB-4627-B332-5F8DE6706A40}" destId="{91CC4694-A185-4194-8BCA-8483D757E87D}" srcOrd="1" destOrd="0" presId="urn:microsoft.com/office/officeart/2005/8/layout/pyramid2"/>
    <dgm:cxn modelId="{F9FA418B-DB0A-48CB-A048-C02A30642B77}" type="presParOf" srcId="{488868E8-87BB-4627-B332-5F8DE6706A40}" destId="{5DCBB3A2-54F8-4C5A-9A2B-CE8DF803D029}" srcOrd="2" destOrd="0" presId="urn:microsoft.com/office/officeart/2005/8/layout/pyramid2"/>
    <dgm:cxn modelId="{5CC46719-BB22-43D1-A588-D9A710ACDC78}" type="presParOf" srcId="{488868E8-87BB-4627-B332-5F8DE6706A40}" destId="{507C1B3E-1118-4F80-88D4-3D4471F50F53}" srcOrd="3" destOrd="0" presId="urn:microsoft.com/office/officeart/2005/8/layout/pyramid2"/>
    <dgm:cxn modelId="{8D7F2700-BD40-42A5-B6F0-54D2BE25284D}" type="presParOf" srcId="{488868E8-87BB-4627-B332-5F8DE6706A40}" destId="{0B0C1B97-B6C9-4762-8B6B-366415252E08}" srcOrd="4" destOrd="0" presId="urn:microsoft.com/office/officeart/2005/8/layout/pyramid2"/>
    <dgm:cxn modelId="{257AB40E-C07F-4778-9734-C5AA27EC055F}" type="presParOf" srcId="{488868E8-87BB-4627-B332-5F8DE6706A40}" destId="{D6569F1F-CEFD-49D5-9957-F6BEA48F62C6}"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691316-6F79-4858-979F-B01BCB5FDC44}" type="doc">
      <dgm:prSet loTypeId="urn:microsoft.com/office/officeart/2005/8/layout/pyramid2" loCatId="pyramid" qsTypeId="urn:microsoft.com/office/officeart/2005/8/quickstyle/simple5" qsCatId="simple" csTypeId="urn:microsoft.com/office/officeart/2005/8/colors/accent1_5" csCatId="accent1" phldr="1"/>
      <dgm:spPr/>
    </dgm:pt>
    <dgm:pt modelId="{9AB86795-5901-4AED-A6B3-F631D2DBC756}">
      <dgm:prSet phldrT="[Text]" custT="1"/>
      <dgm:spPr/>
      <dgm:t>
        <a:bodyPr/>
        <a:lstStyle/>
        <a:p>
          <a:pPr algn="ctr"/>
          <a:r>
            <a:rPr lang="en-US" sz="1400" b="1" dirty="0" smtClean="0"/>
            <a:t>Tier 3 (5 percent) </a:t>
          </a:r>
        </a:p>
        <a:p>
          <a:pPr algn="ctr"/>
          <a:r>
            <a:rPr lang="en-US" sz="1400" dirty="0" smtClean="0"/>
            <a:t>Functionally based </a:t>
          </a:r>
          <a:endParaRPr lang="en-US" sz="1000" dirty="0"/>
        </a:p>
      </dgm:t>
    </dgm:pt>
    <dgm:pt modelId="{D6AD0F67-2EE4-4947-800B-5705680B044A}" type="parTrans" cxnId="{0E372C10-A3F4-42F0-85BD-06E904C9381D}">
      <dgm:prSet/>
      <dgm:spPr/>
      <dgm:t>
        <a:bodyPr/>
        <a:lstStyle/>
        <a:p>
          <a:pPr algn="ctr"/>
          <a:endParaRPr lang="en-US"/>
        </a:p>
      </dgm:t>
    </dgm:pt>
    <dgm:pt modelId="{3327B7CE-AEC3-4CCD-8305-3E0D79CF476D}" type="sibTrans" cxnId="{0E372C10-A3F4-42F0-85BD-06E904C9381D}">
      <dgm:prSet/>
      <dgm:spPr/>
      <dgm:t>
        <a:bodyPr/>
        <a:lstStyle/>
        <a:p>
          <a:pPr algn="ctr"/>
          <a:endParaRPr lang="en-US"/>
        </a:p>
      </dgm:t>
    </dgm:pt>
    <dgm:pt modelId="{758F75EA-3868-45FE-98C2-4A8D7EAE1B19}">
      <dgm:prSet phldrT="[Text]" custT="1"/>
      <dgm:spPr/>
      <dgm:t>
        <a:bodyPr/>
        <a:lstStyle/>
        <a:p>
          <a:pPr algn="ctr"/>
          <a:r>
            <a:rPr lang="en-US" sz="1400" b="1" dirty="0" smtClean="0"/>
            <a:t>Tier 2 (15 percent)</a:t>
          </a:r>
        </a:p>
        <a:p>
          <a:pPr algn="ctr"/>
          <a:r>
            <a:rPr lang="en-US" sz="1400" dirty="0" smtClean="0"/>
            <a:t>Functionally related small groups and individuals</a:t>
          </a:r>
          <a:endParaRPr lang="en-US" sz="1400" dirty="0"/>
        </a:p>
      </dgm:t>
    </dgm:pt>
    <dgm:pt modelId="{279465F8-87CC-4E58-B519-23DF715A2280}" type="parTrans" cxnId="{BE139FED-7B3F-4FD1-BD6F-FDE2408F3A32}">
      <dgm:prSet/>
      <dgm:spPr/>
      <dgm:t>
        <a:bodyPr/>
        <a:lstStyle/>
        <a:p>
          <a:pPr algn="ctr"/>
          <a:endParaRPr lang="en-US"/>
        </a:p>
      </dgm:t>
    </dgm:pt>
    <dgm:pt modelId="{DB8F523C-BEC3-4221-AB52-B0EC52A82693}" type="sibTrans" cxnId="{BE139FED-7B3F-4FD1-BD6F-FDE2408F3A32}">
      <dgm:prSet/>
      <dgm:spPr/>
      <dgm:t>
        <a:bodyPr/>
        <a:lstStyle/>
        <a:p>
          <a:pPr algn="ctr"/>
          <a:endParaRPr lang="en-US"/>
        </a:p>
      </dgm:t>
    </dgm:pt>
    <dgm:pt modelId="{F4DF2B5F-D8A5-411F-941A-602588A28CB1}">
      <dgm:prSet phldrT="[Text]" custT="1"/>
      <dgm:spPr/>
      <dgm:t>
        <a:bodyPr/>
        <a:lstStyle/>
        <a:p>
          <a:pPr algn="ctr"/>
          <a:r>
            <a:rPr lang="en-US" sz="1400" b="1" dirty="0" smtClean="0"/>
            <a:t>Tier 1 (80 percent)</a:t>
          </a:r>
        </a:p>
        <a:p>
          <a:pPr algn="ctr"/>
          <a:r>
            <a:rPr lang="en-US" sz="1400" dirty="0" smtClean="0"/>
            <a:t>Evidence-based curricula</a:t>
          </a:r>
          <a:endParaRPr lang="en-US" sz="1400" dirty="0"/>
        </a:p>
      </dgm:t>
    </dgm:pt>
    <dgm:pt modelId="{CF685A0C-C0FB-494C-B827-2405FE4FABB3}" type="parTrans" cxnId="{467AA9D8-6382-47F5-9D21-E871A99DABFF}">
      <dgm:prSet/>
      <dgm:spPr/>
      <dgm:t>
        <a:bodyPr/>
        <a:lstStyle/>
        <a:p>
          <a:pPr algn="ctr"/>
          <a:endParaRPr lang="en-US"/>
        </a:p>
      </dgm:t>
    </dgm:pt>
    <dgm:pt modelId="{EECC4D19-C163-4307-9701-64DF52E2714F}" type="sibTrans" cxnId="{467AA9D8-6382-47F5-9D21-E871A99DABFF}">
      <dgm:prSet/>
      <dgm:spPr/>
      <dgm:t>
        <a:bodyPr/>
        <a:lstStyle/>
        <a:p>
          <a:pPr algn="ctr"/>
          <a:endParaRPr lang="en-US"/>
        </a:p>
      </dgm:t>
    </dgm:pt>
    <dgm:pt modelId="{07D44C80-EFFB-4F98-9577-564D67818F92}" type="pres">
      <dgm:prSet presAssocID="{26691316-6F79-4858-979F-B01BCB5FDC44}" presName="compositeShape" presStyleCnt="0">
        <dgm:presLayoutVars>
          <dgm:dir/>
          <dgm:resizeHandles/>
        </dgm:presLayoutVars>
      </dgm:prSet>
      <dgm:spPr/>
    </dgm:pt>
    <dgm:pt modelId="{4DB1468A-AF6D-4A44-9631-4ABC8DECE10D}" type="pres">
      <dgm:prSet presAssocID="{26691316-6F79-4858-979F-B01BCB5FDC44}" presName="pyramid" presStyleLbl="node1" presStyleIdx="0" presStyleCnt="1" custLinFactNeighborX="-6218"/>
      <dgm:spPr/>
      <dgm:t>
        <a:bodyPr/>
        <a:lstStyle/>
        <a:p>
          <a:endParaRPr lang="en-US"/>
        </a:p>
      </dgm:t>
    </dgm:pt>
    <dgm:pt modelId="{C6DDBC9E-498D-40E6-AE2B-339C196EDF54}" type="pres">
      <dgm:prSet presAssocID="{26691316-6F79-4858-979F-B01BCB5FDC44}" presName="theList" presStyleCnt="0"/>
      <dgm:spPr/>
    </dgm:pt>
    <dgm:pt modelId="{E634F4B2-5171-43CD-8163-B33219DD8CC9}" type="pres">
      <dgm:prSet presAssocID="{9AB86795-5901-4AED-A6B3-F631D2DBC756}" presName="aNode" presStyleLbl="fgAcc1" presStyleIdx="0" presStyleCnt="3" custScaleX="110335" custScaleY="164787" custLinFactY="-55281" custLinFactNeighborX="10244" custLinFactNeighborY="-100000">
        <dgm:presLayoutVars>
          <dgm:bulletEnabled val="1"/>
        </dgm:presLayoutVars>
      </dgm:prSet>
      <dgm:spPr/>
      <dgm:t>
        <a:bodyPr/>
        <a:lstStyle/>
        <a:p>
          <a:endParaRPr lang="en-US"/>
        </a:p>
      </dgm:t>
    </dgm:pt>
    <dgm:pt modelId="{E9ED128A-0635-4422-9BE7-B2127225437D}" type="pres">
      <dgm:prSet presAssocID="{9AB86795-5901-4AED-A6B3-F631D2DBC756}" presName="aSpace" presStyleCnt="0"/>
      <dgm:spPr/>
    </dgm:pt>
    <dgm:pt modelId="{45456A2F-150F-4EB8-B546-AC4744BC0EB3}" type="pres">
      <dgm:prSet presAssocID="{758F75EA-3868-45FE-98C2-4A8D7EAE1B19}" presName="aNode" presStyleLbl="fgAcc1" presStyleIdx="1" presStyleCnt="3" custScaleX="149416" custScaleY="166890" custLinFactNeighborX="9619" custLinFactNeighborY="-42527">
        <dgm:presLayoutVars>
          <dgm:bulletEnabled val="1"/>
        </dgm:presLayoutVars>
      </dgm:prSet>
      <dgm:spPr/>
      <dgm:t>
        <a:bodyPr/>
        <a:lstStyle/>
        <a:p>
          <a:endParaRPr lang="en-US"/>
        </a:p>
      </dgm:t>
    </dgm:pt>
    <dgm:pt modelId="{C6EB6FB5-2E75-42F6-B870-4EF598E2DAB6}" type="pres">
      <dgm:prSet presAssocID="{758F75EA-3868-45FE-98C2-4A8D7EAE1B19}" presName="aSpace" presStyleCnt="0"/>
      <dgm:spPr/>
    </dgm:pt>
    <dgm:pt modelId="{41C7320D-3125-496B-9B3C-7252DE6CED75}" type="pres">
      <dgm:prSet presAssocID="{F4DF2B5F-D8A5-411F-941A-602588A28CB1}" presName="aNode" presStyleLbl="fgAcc1" presStyleIdx="2" presStyleCnt="3" custScaleX="133579" custScaleY="177565" custLinFactY="68418" custLinFactNeighborX="9931" custLinFactNeighborY="100000">
        <dgm:presLayoutVars>
          <dgm:bulletEnabled val="1"/>
        </dgm:presLayoutVars>
      </dgm:prSet>
      <dgm:spPr/>
      <dgm:t>
        <a:bodyPr/>
        <a:lstStyle/>
        <a:p>
          <a:endParaRPr lang="en-US"/>
        </a:p>
      </dgm:t>
    </dgm:pt>
    <dgm:pt modelId="{26AEAFEB-38DD-465E-ABA5-9CBC0039F612}" type="pres">
      <dgm:prSet presAssocID="{F4DF2B5F-D8A5-411F-941A-602588A28CB1}" presName="aSpace" presStyleCnt="0"/>
      <dgm:spPr/>
    </dgm:pt>
  </dgm:ptLst>
  <dgm:cxnLst>
    <dgm:cxn modelId="{F80BA1D2-384A-4D9F-8297-4CEBDB28C550}" type="presOf" srcId="{9AB86795-5901-4AED-A6B3-F631D2DBC756}" destId="{E634F4B2-5171-43CD-8163-B33219DD8CC9}" srcOrd="0" destOrd="0" presId="urn:microsoft.com/office/officeart/2005/8/layout/pyramid2"/>
    <dgm:cxn modelId="{0E372C10-A3F4-42F0-85BD-06E904C9381D}" srcId="{26691316-6F79-4858-979F-B01BCB5FDC44}" destId="{9AB86795-5901-4AED-A6B3-F631D2DBC756}" srcOrd="0" destOrd="0" parTransId="{D6AD0F67-2EE4-4947-800B-5705680B044A}" sibTransId="{3327B7CE-AEC3-4CCD-8305-3E0D79CF476D}"/>
    <dgm:cxn modelId="{BE139FED-7B3F-4FD1-BD6F-FDE2408F3A32}" srcId="{26691316-6F79-4858-979F-B01BCB5FDC44}" destId="{758F75EA-3868-45FE-98C2-4A8D7EAE1B19}" srcOrd="1" destOrd="0" parTransId="{279465F8-87CC-4E58-B519-23DF715A2280}" sibTransId="{DB8F523C-BEC3-4221-AB52-B0EC52A82693}"/>
    <dgm:cxn modelId="{4F400718-6122-4F50-95A3-319D71EF54F5}" type="presOf" srcId="{26691316-6F79-4858-979F-B01BCB5FDC44}" destId="{07D44C80-EFFB-4F98-9577-564D67818F92}" srcOrd="0" destOrd="0" presId="urn:microsoft.com/office/officeart/2005/8/layout/pyramid2"/>
    <dgm:cxn modelId="{365B523B-26B3-4243-8B09-ED545B746FDD}" type="presOf" srcId="{F4DF2B5F-D8A5-411F-941A-602588A28CB1}" destId="{41C7320D-3125-496B-9B3C-7252DE6CED75}" srcOrd="0" destOrd="0" presId="urn:microsoft.com/office/officeart/2005/8/layout/pyramid2"/>
    <dgm:cxn modelId="{467AA9D8-6382-47F5-9D21-E871A99DABFF}" srcId="{26691316-6F79-4858-979F-B01BCB5FDC44}" destId="{F4DF2B5F-D8A5-411F-941A-602588A28CB1}" srcOrd="2" destOrd="0" parTransId="{CF685A0C-C0FB-494C-B827-2405FE4FABB3}" sibTransId="{EECC4D19-C163-4307-9701-64DF52E2714F}"/>
    <dgm:cxn modelId="{9D0181AC-C95D-4A55-90A4-696642D5BB85}" type="presOf" srcId="{758F75EA-3868-45FE-98C2-4A8D7EAE1B19}" destId="{45456A2F-150F-4EB8-B546-AC4744BC0EB3}" srcOrd="0" destOrd="0" presId="urn:microsoft.com/office/officeart/2005/8/layout/pyramid2"/>
    <dgm:cxn modelId="{7B6EE645-471E-4F9F-96A8-8D6EE63B7B45}" type="presParOf" srcId="{07D44C80-EFFB-4F98-9577-564D67818F92}" destId="{4DB1468A-AF6D-4A44-9631-4ABC8DECE10D}" srcOrd="0" destOrd="0" presId="urn:microsoft.com/office/officeart/2005/8/layout/pyramid2"/>
    <dgm:cxn modelId="{7A82A731-9BD6-4D72-9835-8A53FF175D54}" type="presParOf" srcId="{07D44C80-EFFB-4F98-9577-564D67818F92}" destId="{C6DDBC9E-498D-40E6-AE2B-339C196EDF54}" srcOrd="1" destOrd="0" presId="urn:microsoft.com/office/officeart/2005/8/layout/pyramid2"/>
    <dgm:cxn modelId="{6F757C1D-00F1-4902-B91B-DA0DB84449DF}" type="presParOf" srcId="{C6DDBC9E-498D-40E6-AE2B-339C196EDF54}" destId="{E634F4B2-5171-43CD-8163-B33219DD8CC9}" srcOrd="0" destOrd="0" presId="urn:microsoft.com/office/officeart/2005/8/layout/pyramid2"/>
    <dgm:cxn modelId="{45BB4A9C-65A5-44F8-BD4D-52BC538A94B6}" type="presParOf" srcId="{C6DDBC9E-498D-40E6-AE2B-339C196EDF54}" destId="{E9ED128A-0635-4422-9BE7-B2127225437D}" srcOrd="1" destOrd="0" presId="urn:microsoft.com/office/officeart/2005/8/layout/pyramid2"/>
    <dgm:cxn modelId="{26CDDB0A-695C-4238-9D9D-9624D5FFA886}" type="presParOf" srcId="{C6DDBC9E-498D-40E6-AE2B-339C196EDF54}" destId="{45456A2F-150F-4EB8-B546-AC4744BC0EB3}" srcOrd="2" destOrd="0" presId="urn:microsoft.com/office/officeart/2005/8/layout/pyramid2"/>
    <dgm:cxn modelId="{CD8DD12B-F49C-4F01-8D53-A0618F205CAD}" type="presParOf" srcId="{C6DDBC9E-498D-40E6-AE2B-339C196EDF54}" destId="{C6EB6FB5-2E75-42F6-B870-4EF598E2DAB6}" srcOrd="3" destOrd="0" presId="urn:microsoft.com/office/officeart/2005/8/layout/pyramid2"/>
    <dgm:cxn modelId="{46DF1876-4675-475C-9B38-A6FD10C68DB3}" type="presParOf" srcId="{C6DDBC9E-498D-40E6-AE2B-339C196EDF54}" destId="{41C7320D-3125-496B-9B3C-7252DE6CED75}" srcOrd="4" destOrd="0" presId="urn:microsoft.com/office/officeart/2005/8/layout/pyramid2"/>
    <dgm:cxn modelId="{CB4064FE-D358-4F14-9D7E-67701B35D906}" type="presParOf" srcId="{C6DDBC9E-498D-40E6-AE2B-339C196EDF54}" destId="{26AEAFEB-38DD-465E-ABA5-9CBC0039F612}"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8278A7-BF50-4F38-BA04-35551090E50E}" type="doc">
      <dgm:prSet loTypeId="urn:microsoft.com/office/officeart/2005/8/layout/cycle5" loCatId="cycle" qsTypeId="urn:microsoft.com/office/officeart/2005/8/quickstyle/simple5" qsCatId="simple" csTypeId="urn:microsoft.com/office/officeart/2005/8/colors/accent1_2" csCatId="accent1" phldr="1"/>
      <dgm:spPr/>
      <dgm:t>
        <a:bodyPr/>
        <a:lstStyle/>
        <a:p>
          <a:endParaRPr lang="en-US"/>
        </a:p>
      </dgm:t>
    </dgm:pt>
    <dgm:pt modelId="{0DC75BEF-BEAB-4024-8995-E3EBD5173992}">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400" dirty="0" smtClean="0"/>
            <a:t>Underestimate performance and behavior problems </a:t>
          </a:r>
        </a:p>
      </dgm:t>
    </dgm:pt>
    <dgm:pt modelId="{0741FA4D-0953-45BE-9F96-36EE60CC9A70}" type="parTrans" cxnId="{0C5924DA-B238-4947-8691-659B4CA312B2}">
      <dgm:prSet/>
      <dgm:spPr/>
      <dgm:t>
        <a:bodyPr/>
        <a:lstStyle/>
        <a:p>
          <a:endParaRPr lang="en-US" sz="1400">
            <a:solidFill>
              <a:schemeClr val="bg1">
                <a:lumMod val="95000"/>
              </a:schemeClr>
            </a:solidFill>
          </a:endParaRPr>
        </a:p>
      </dgm:t>
    </dgm:pt>
    <dgm:pt modelId="{5F3D0AF9-8D9B-4B43-AD9C-06E3ECBAA048}" type="sibTrans" cxnId="{0C5924DA-B238-4947-8691-659B4CA312B2}">
      <dgm:prSet/>
      <dgm:spPr/>
      <dgm:t>
        <a:bodyPr/>
        <a:lstStyle/>
        <a:p>
          <a:endParaRPr lang="en-US" sz="1400">
            <a:solidFill>
              <a:schemeClr val="bg1">
                <a:lumMod val="95000"/>
              </a:schemeClr>
            </a:solidFill>
          </a:endParaRPr>
        </a:p>
      </dgm:t>
    </dgm:pt>
    <dgm:pt modelId="{9E9B3EFE-0696-41EA-96F1-93238B7A2E61}">
      <dgm:prSet phldrT="[Text]" custT="1"/>
      <dgm:spPr/>
      <dgm:t>
        <a:bodyPr/>
        <a:lstStyle/>
        <a:p>
          <a:r>
            <a:rPr lang="en-US" sz="1400" dirty="0" smtClean="0"/>
            <a:t>Low motivation, expectations, perceived control, and confidence</a:t>
          </a:r>
          <a:endParaRPr lang="en-US" sz="1400" dirty="0"/>
        </a:p>
      </dgm:t>
    </dgm:pt>
    <dgm:pt modelId="{5750891A-0C3F-48F2-B37F-B623C6B78E29}" type="parTrans" cxnId="{94D1EA11-2DFA-41A5-B158-6464F00D6E0C}">
      <dgm:prSet/>
      <dgm:spPr/>
      <dgm:t>
        <a:bodyPr/>
        <a:lstStyle/>
        <a:p>
          <a:endParaRPr lang="en-US" sz="1400">
            <a:solidFill>
              <a:schemeClr val="bg1">
                <a:lumMod val="95000"/>
              </a:schemeClr>
            </a:solidFill>
          </a:endParaRPr>
        </a:p>
      </dgm:t>
    </dgm:pt>
    <dgm:pt modelId="{96D6A25E-F75E-4D70-8339-5153586998D7}" type="sibTrans" cxnId="{94D1EA11-2DFA-41A5-B158-6464F00D6E0C}">
      <dgm:prSet/>
      <dgm:spPr/>
      <dgm:t>
        <a:bodyPr/>
        <a:lstStyle/>
        <a:p>
          <a:endParaRPr lang="en-US" sz="1400">
            <a:solidFill>
              <a:schemeClr val="bg1">
                <a:lumMod val="95000"/>
              </a:schemeClr>
            </a:solidFill>
          </a:endParaRPr>
        </a:p>
      </dgm:t>
    </dgm:pt>
    <dgm:pt modelId="{11AF9924-390E-4D30-A6CB-DF0C7BFD134D}">
      <dgm:prSet phldrT="[Text]" custT="1"/>
      <dgm:spPr/>
      <dgm:t>
        <a:bodyPr/>
        <a:lstStyle/>
        <a:p>
          <a:r>
            <a:rPr lang="en-US" sz="1400" dirty="0" smtClean="0"/>
            <a:t>Repeated failure plus generalization of failure</a:t>
          </a:r>
          <a:endParaRPr lang="en-US" sz="1400" dirty="0"/>
        </a:p>
      </dgm:t>
    </dgm:pt>
    <dgm:pt modelId="{91215632-429D-40D5-91AE-7573CE7EDC67}" type="parTrans" cxnId="{0D6165C8-A7A7-47BA-AE59-170B244AF601}">
      <dgm:prSet/>
      <dgm:spPr/>
      <dgm:t>
        <a:bodyPr/>
        <a:lstStyle/>
        <a:p>
          <a:endParaRPr lang="en-US" sz="1400">
            <a:solidFill>
              <a:schemeClr val="bg1">
                <a:lumMod val="95000"/>
              </a:schemeClr>
            </a:solidFill>
          </a:endParaRPr>
        </a:p>
      </dgm:t>
    </dgm:pt>
    <dgm:pt modelId="{39771DD4-4235-4338-AADA-FDD969C46AAA}" type="sibTrans" cxnId="{0D6165C8-A7A7-47BA-AE59-170B244AF601}">
      <dgm:prSet/>
      <dgm:spPr/>
      <dgm:t>
        <a:bodyPr/>
        <a:lstStyle/>
        <a:p>
          <a:endParaRPr lang="en-US" sz="1400">
            <a:solidFill>
              <a:schemeClr val="bg1">
                <a:lumMod val="95000"/>
              </a:schemeClr>
            </a:solidFill>
          </a:endParaRPr>
        </a:p>
      </dgm:t>
    </dgm:pt>
    <dgm:pt modelId="{E4F013AD-29A4-4BC2-A852-7949B91E47BC}">
      <dgm:prSet phldrT="[Text]" custT="1"/>
      <dgm:spPr/>
      <dgm:t>
        <a:bodyPr/>
        <a:lstStyle/>
        <a:p>
          <a:r>
            <a:rPr lang="en-US" sz="1500" dirty="0" smtClean="0"/>
            <a:t>Learned helplessness response style</a:t>
          </a:r>
          <a:endParaRPr lang="en-US" sz="1500" dirty="0"/>
        </a:p>
      </dgm:t>
    </dgm:pt>
    <dgm:pt modelId="{43E3E0E4-D759-4EF3-9806-2551C835D6D6}" type="parTrans" cxnId="{2497C617-C347-4528-864E-147A332885F3}">
      <dgm:prSet/>
      <dgm:spPr/>
      <dgm:t>
        <a:bodyPr/>
        <a:lstStyle/>
        <a:p>
          <a:endParaRPr lang="en-US" sz="1400">
            <a:solidFill>
              <a:schemeClr val="bg1">
                <a:lumMod val="95000"/>
              </a:schemeClr>
            </a:solidFill>
          </a:endParaRPr>
        </a:p>
      </dgm:t>
    </dgm:pt>
    <dgm:pt modelId="{C8EAA7EB-20C4-4314-9BB8-8125DD0495E1}" type="sibTrans" cxnId="{2497C617-C347-4528-864E-147A332885F3}">
      <dgm:prSet/>
      <dgm:spPr/>
      <dgm:t>
        <a:bodyPr/>
        <a:lstStyle/>
        <a:p>
          <a:endParaRPr lang="en-US" sz="1400">
            <a:solidFill>
              <a:schemeClr val="bg1">
                <a:lumMod val="95000"/>
              </a:schemeClr>
            </a:solidFill>
          </a:endParaRPr>
        </a:p>
      </dgm:t>
    </dgm:pt>
    <dgm:pt modelId="{EDB5BFFC-8BD6-4326-AB36-D872F0F38205}">
      <dgm:prSet phldrT="[Text]" custT="1"/>
      <dgm:spPr/>
      <dgm:t>
        <a:bodyPr/>
        <a:lstStyle/>
        <a:p>
          <a:r>
            <a:rPr lang="en-US" sz="1500" dirty="0" smtClean="0"/>
            <a:t>Focus on limitations and weaknesses</a:t>
          </a:r>
          <a:endParaRPr lang="en-US" sz="1500" dirty="0"/>
        </a:p>
      </dgm:t>
    </dgm:pt>
    <dgm:pt modelId="{EA2223F4-37E6-45E9-8103-2B79B9BB7BE9}" type="parTrans" cxnId="{233C3EDE-4F17-4A11-95AF-023EC54A8AF7}">
      <dgm:prSet/>
      <dgm:spPr/>
      <dgm:t>
        <a:bodyPr/>
        <a:lstStyle/>
        <a:p>
          <a:endParaRPr lang="en-US" sz="1400">
            <a:solidFill>
              <a:schemeClr val="bg1">
                <a:lumMod val="95000"/>
              </a:schemeClr>
            </a:solidFill>
          </a:endParaRPr>
        </a:p>
      </dgm:t>
    </dgm:pt>
    <dgm:pt modelId="{D82AEAF4-E11C-4C1B-BDD3-93E7BAA777FF}" type="sibTrans" cxnId="{233C3EDE-4F17-4A11-95AF-023EC54A8AF7}">
      <dgm:prSet/>
      <dgm:spPr/>
      <dgm:t>
        <a:bodyPr/>
        <a:lstStyle/>
        <a:p>
          <a:endParaRPr lang="en-US" sz="1400">
            <a:solidFill>
              <a:schemeClr val="bg1">
                <a:lumMod val="95000"/>
              </a:schemeClr>
            </a:solidFill>
          </a:endParaRPr>
        </a:p>
      </dgm:t>
    </dgm:pt>
    <dgm:pt modelId="{902FA28D-AB46-46B6-B7D7-9E737AD9E400}" type="pres">
      <dgm:prSet presAssocID="{6D8278A7-BF50-4F38-BA04-35551090E50E}" presName="cycle" presStyleCnt="0">
        <dgm:presLayoutVars>
          <dgm:dir/>
          <dgm:resizeHandles val="exact"/>
        </dgm:presLayoutVars>
      </dgm:prSet>
      <dgm:spPr/>
      <dgm:t>
        <a:bodyPr/>
        <a:lstStyle/>
        <a:p>
          <a:endParaRPr lang="en-US"/>
        </a:p>
      </dgm:t>
    </dgm:pt>
    <dgm:pt modelId="{0134DFAA-8FFF-4D2B-A0A9-BC9816127A66}" type="pres">
      <dgm:prSet presAssocID="{0DC75BEF-BEAB-4024-8995-E3EBD5173992}" presName="node" presStyleLbl="node1" presStyleIdx="0" presStyleCnt="5" custScaleX="145437" custScaleY="114669">
        <dgm:presLayoutVars>
          <dgm:bulletEnabled val="1"/>
        </dgm:presLayoutVars>
      </dgm:prSet>
      <dgm:spPr/>
      <dgm:t>
        <a:bodyPr/>
        <a:lstStyle/>
        <a:p>
          <a:endParaRPr lang="en-US"/>
        </a:p>
      </dgm:t>
    </dgm:pt>
    <dgm:pt modelId="{620E5BBA-F30A-485A-8FD4-3D53CA643906}" type="pres">
      <dgm:prSet presAssocID="{0DC75BEF-BEAB-4024-8995-E3EBD5173992}" presName="spNode" presStyleCnt="0"/>
      <dgm:spPr/>
      <dgm:t>
        <a:bodyPr/>
        <a:lstStyle/>
        <a:p>
          <a:endParaRPr lang="en-US"/>
        </a:p>
      </dgm:t>
    </dgm:pt>
    <dgm:pt modelId="{1D313D09-44C1-4BE5-A36A-C3BD261290B9}" type="pres">
      <dgm:prSet presAssocID="{5F3D0AF9-8D9B-4B43-AD9C-06E3ECBAA048}" presName="sibTrans" presStyleLbl="sibTrans1D1" presStyleIdx="0" presStyleCnt="5"/>
      <dgm:spPr/>
      <dgm:t>
        <a:bodyPr/>
        <a:lstStyle/>
        <a:p>
          <a:endParaRPr lang="en-US"/>
        </a:p>
      </dgm:t>
    </dgm:pt>
    <dgm:pt modelId="{F8233165-FC19-4634-9115-B56BF6A33998}" type="pres">
      <dgm:prSet presAssocID="{9E9B3EFE-0696-41EA-96F1-93238B7A2E61}" presName="node" presStyleLbl="node1" presStyleIdx="1" presStyleCnt="5" custScaleX="144224" custScaleY="137586">
        <dgm:presLayoutVars>
          <dgm:bulletEnabled val="1"/>
        </dgm:presLayoutVars>
      </dgm:prSet>
      <dgm:spPr/>
      <dgm:t>
        <a:bodyPr/>
        <a:lstStyle/>
        <a:p>
          <a:endParaRPr lang="en-US"/>
        </a:p>
      </dgm:t>
    </dgm:pt>
    <dgm:pt modelId="{DC9944D9-CBE5-441A-826B-F5E6E7720319}" type="pres">
      <dgm:prSet presAssocID="{9E9B3EFE-0696-41EA-96F1-93238B7A2E61}" presName="spNode" presStyleCnt="0"/>
      <dgm:spPr/>
      <dgm:t>
        <a:bodyPr/>
        <a:lstStyle/>
        <a:p>
          <a:endParaRPr lang="en-US"/>
        </a:p>
      </dgm:t>
    </dgm:pt>
    <dgm:pt modelId="{D69998FF-D333-42BD-A944-7784A5C2C83C}" type="pres">
      <dgm:prSet presAssocID="{96D6A25E-F75E-4D70-8339-5153586998D7}" presName="sibTrans" presStyleLbl="sibTrans1D1" presStyleIdx="1" presStyleCnt="5"/>
      <dgm:spPr/>
      <dgm:t>
        <a:bodyPr/>
        <a:lstStyle/>
        <a:p>
          <a:endParaRPr lang="en-US"/>
        </a:p>
      </dgm:t>
    </dgm:pt>
    <dgm:pt modelId="{8BF873E2-CE64-4940-AEB1-E1A0D6490E10}" type="pres">
      <dgm:prSet presAssocID="{11AF9924-390E-4D30-A6CB-DF0C7BFD134D}" presName="node" presStyleLbl="node1" presStyleIdx="2" presStyleCnt="5" custScaleX="124804" custScaleY="101873" custRadScaleRad="113718" custRadScaleInc="-42940">
        <dgm:presLayoutVars>
          <dgm:bulletEnabled val="1"/>
        </dgm:presLayoutVars>
      </dgm:prSet>
      <dgm:spPr/>
      <dgm:t>
        <a:bodyPr/>
        <a:lstStyle/>
        <a:p>
          <a:endParaRPr lang="en-US"/>
        </a:p>
      </dgm:t>
    </dgm:pt>
    <dgm:pt modelId="{08029499-68B8-4579-9403-87A2690BBE68}" type="pres">
      <dgm:prSet presAssocID="{11AF9924-390E-4D30-A6CB-DF0C7BFD134D}" presName="spNode" presStyleCnt="0"/>
      <dgm:spPr/>
      <dgm:t>
        <a:bodyPr/>
        <a:lstStyle/>
        <a:p>
          <a:endParaRPr lang="en-US"/>
        </a:p>
      </dgm:t>
    </dgm:pt>
    <dgm:pt modelId="{863C52A9-7517-4A58-86B8-95BB71B5115B}" type="pres">
      <dgm:prSet presAssocID="{39771DD4-4235-4338-AADA-FDD969C46AAA}" presName="sibTrans" presStyleLbl="sibTrans1D1" presStyleIdx="2" presStyleCnt="5"/>
      <dgm:spPr/>
      <dgm:t>
        <a:bodyPr/>
        <a:lstStyle/>
        <a:p>
          <a:endParaRPr lang="en-US"/>
        </a:p>
      </dgm:t>
    </dgm:pt>
    <dgm:pt modelId="{EA9EA7C3-F858-4787-AA9B-89664B7FB9FD}" type="pres">
      <dgm:prSet presAssocID="{E4F013AD-29A4-4BC2-A852-7949B91E47BC}" presName="node" presStyleLbl="node1" presStyleIdx="3" presStyleCnt="5" custScaleX="133141" custScaleY="118601" custRadScaleRad="112060" custRadScaleInc="39543">
        <dgm:presLayoutVars>
          <dgm:bulletEnabled val="1"/>
        </dgm:presLayoutVars>
      </dgm:prSet>
      <dgm:spPr/>
      <dgm:t>
        <a:bodyPr/>
        <a:lstStyle/>
        <a:p>
          <a:endParaRPr lang="en-US"/>
        </a:p>
      </dgm:t>
    </dgm:pt>
    <dgm:pt modelId="{B90D01A7-697F-499A-B3D6-2A2499E97AAE}" type="pres">
      <dgm:prSet presAssocID="{E4F013AD-29A4-4BC2-A852-7949B91E47BC}" presName="spNode" presStyleCnt="0"/>
      <dgm:spPr/>
      <dgm:t>
        <a:bodyPr/>
        <a:lstStyle/>
        <a:p>
          <a:endParaRPr lang="en-US"/>
        </a:p>
      </dgm:t>
    </dgm:pt>
    <dgm:pt modelId="{98174C66-71AD-4097-A566-BA37FECD0226}" type="pres">
      <dgm:prSet presAssocID="{C8EAA7EB-20C4-4314-9BB8-8125DD0495E1}" presName="sibTrans" presStyleLbl="sibTrans1D1" presStyleIdx="3" presStyleCnt="5"/>
      <dgm:spPr/>
      <dgm:t>
        <a:bodyPr/>
        <a:lstStyle/>
        <a:p>
          <a:endParaRPr lang="en-US"/>
        </a:p>
      </dgm:t>
    </dgm:pt>
    <dgm:pt modelId="{F7E83208-BB3F-48B3-9092-B596B9ED4202}" type="pres">
      <dgm:prSet presAssocID="{EDB5BFFC-8BD6-4326-AB36-D872F0F38205}" presName="node" presStyleLbl="node1" presStyleIdx="4" presStyleCnt="5" custScaleX="140381" custScaleY="107443">
        <dgm:presLayoutVars>
          <dgm:bulletEnabled val="1"/>
        </dgm:presLayoutVars>
      </dgm:prSet>
      <dgm:spPr/>
      <dgm:t>
        <a:bodyPr/>
        <a:lstStyle/>
        <a:p>
          <a:endParaRPr lang="en-US"/>
        </a:p>
      </dgm:t>
    </dgm:pt>
    <dgm:pt modelId="{7381585F-D915-4BB8-A79A-C17CFBCE7B75}" type="pres">
      <dgm:prSet presAssocID="{EDB5BFFC-8BD6-4326-AB36-D872F0F38205}" presName="spNode" presStyleCnt="0"/>
      <dgm:spPr/>
      <dgm:t>
        <a:bodyPr/>
        <a:lstStyle/>
        <a:p>
          <a:endParaRPr lang="en-US"/>
        </a:p>
      </dgm:t>
    </dgm:pt>
    <dgm:pt modelId="{D3ABB6FB-8A57-43F3-8D57-7388A2A4A5B0}" type="pres">
      <dgm:prSet presAssocID="{D82AEAF4-E11C-4C1B-BDD3-93E7BAA777FF}" presName="sibTrans" presStyleLbl="sibTrans1D1" presStyleIdx="4" presStyleCnt="5"/>
      <dgm:spPr/>
      <dgm:t>
        <a:bodyPr/>
        <a:lstStyle/>
        <a:p>
          <a:endParaRPr lang="en-US"/>
        </a:p>
      </dgm:t>
    </dgm:pt>
  </dgm:ptLst>
  <dgm:cxnLst>
    <dgm:cxn modelId="{0B335615-2421-4D7D-B9BC-90460BF8989A}" type="presOf" srcId="{0DC75BEF-BEAB-4024-8995-E3EBD5173992}" destId="{0134DFAA-8FFF-4D2B-A0A9-BC9816127A66}" srcOrd="0" destOrd="0" presId="urn:microsoft.com/office/officeart/2005/8/layout/cycle5"/>
    <dgm:cxn modelId="{44DF769E-4655-424E-89B5-6A00982CA9D3}" type="presOf" srcId="{6D8278A7-BF50-4F38-BA04-35551090E50E}" destId="{902FA28D-AB46-46B6-B7D7-9E737AD9E400}" srcOrd="0" destOrd="0" presId="urn:microsoft.com/office/officeart/2005/8/layout/cycle5"/>
    <dgm:cxn modelId="{1AF035E5-6DC0-4931-AEB0-AFD25E556CEB}" type="presOf" srcId="{9E9B3EFE-0696-41EA-96F1-93238B7A2E61}" destId="{F8233165-FC19-4634-9115-B56BF6A33998}" srcOrd="0" destOrd="0" presId="urn:microsoft.com/office/officeart/2005/8/layout/cycle5"/>
    <dgm:cxn modelId="{35F07941-7CDC-487D-BD6D-3880D9043895}" type="presOf" srcId="{11AF9924-390E-4D30-A6CB-DF0C7BFD134D}" destId="{8BF873E2-CE64-4940-AEB1-E1A0D6490E10}" srcOrd="0" destOrd="0" presId="urn:microsoft.com/office/officeart/2005/8/layout/cycle5"/>
    <dgm:cxn modelId="{233C3EDE-4F17-4A11-95AF-023EC54A8AF7}" srcId="{6D8278A7-BF50-4F38-BA04-35551090E50E}" destId="{EDB5BFFC-8BD6-4326-AB36-D872F0F38205}" srcOrd="4" destOrd="0" parTransId="{EA2223F4-37E6-45E9-8103-2B79B9BB7BE9}" sibTransId="{D82AEAF4-E11C-4C1B-BDD3-93E7BAA777FF}"/>
    <dgm:cxn modelId="{94D1EA11-2DFA-41A5-B158-6464F00D6E0C}" srcId="{6D8278A7-BF50-4F38-BA04-35551090E50E}" destId="{9E9B3EFE-0696-41EA-96F1-93238B7A2E61}" srcOrd="1" destOrd="0" parTransId="{5750891A-0C3F-48F2-B37F-B623C6B78E29}" sibTransId="{96D6A25E-F75E-4D70-8339-5153586998D7}"/>
    <dgm:cxn modelId="{0C5924DA-B238-4947-8691-659B4CA312B2}" srcId="{6D8278A7-BF50-4F38-BA04-35551090E50E}" destId="{0DC75BEF-BEAB-4024-8995-E3EBD5173992}" srcOrd="0" destOrd="0" parTransId="{0741FA4D-0953-45BE-9F96-36EE60CC9A70}" sibTransId="{5F3D0AF9-8D9B-4B43-AD9C-06E3ECBAA048}"/>
    <dgm:cxn modelId="{0D6165C8-A7A7-47BA-AE59-170B244AF601}" srcId="{6D8278A7-BF50-4F38-BA04-35551090E50E}" destId="{11AF9924-390E-4D30-A6CB-DF0C7BFD134D}" srcOrd="2" destOrd="0" parTransId="{91215632-429D-40D5-91AE-7573CE7EDC67}" sibTransId="{39771DD4-4235-4338-AADA-FDD969C46AAA}"/>
    <dgm:cxn modelId="{95A66211-EFAD-45E4-90BB-0A6E36AA88D3}" type="presOf" srcId="{D82AEAF4-E11C-4C1B-BDD3-93E7BAA777FF}" destId="{D3ABB6FB-8A57-43F3-8D57-7388A2A4A5B0}" srcOrd="0" destOrd="0" presId="urn:microsoft.com/office/officeart/2005/8/layout/cycle5"/>
    <dgm:cxn modelId="{DBE9CC31-3ED2-4426-8431-95DF1F6943FA}" type="presOf" srcId="{39771DD4-4235-4338-AADA-FDD969C46AAA}" destId="{863C52A9-7517-4A58-86B8-95BB71B5115B}" srcOrd="0" destOrd="0" presId="urn:microsoft.com/office/officeart/2005/8/layout/cycle5"/>
    <dgm:cxn modelId="{5CD28EF9-C801-4689-9474-AED4C1A2CA0D}" type="presOf" srcId="{5F3D0AF9-8D9B-4B43-AD9C-06E3ECBAA048}" destId="{1D313D09-44C1-4BE5-A36A-C3BD261290B9}" srcOrd="0" destOrd="0" presId="urn:microsoft.com/office/officeart/2005/8/layout/cycle5"/>
    <dgm:cxn modelId="{2497C617-C347-4528-864E-147A332885F3}" srcId="{6D8278A7-BF50-4F38-BA04-35551090E50E}" destId="{E4F013AD-29A4-4BC2-A852-7949B91E47BC}" srcOrd="3" destOrd="0" parTransId="{43E3E0E4-D759-4EF3-9806-2551C835D6D6}" sibTransId="{C8EAA7EB-20C4-4314-9BB8-8125DD0495E1}"/>
    <dgm:cxn modelId="{904D4F2C-2FAB-47B9-B8CE-4B8E04B9060F}" type="presOf" srcId="{EDB5BFFC-8BD6-4326-AB36-D872F0F38205}" destId="{F7E83208-BB3F-48B3-9092-B596B9ED4202}" srcOrd="0" destOrd="0" presId="urn:microsoft.com/office/officeart/2005/8/layout/cycle5"/>
    <dgm:cxn modelId="{4072CDCB-1F1C-4E8F-AD80-AA8DAB140842}" type="presOf" srcId="{E4F013AD-29A4-4BC2-A852-7949B91E47BC}" destId="{EA9EA7C3-F858-4787-AA9B-89664B7FB9FD}" srcOrd="0" destOrd="0" presId="urn:microsoft.com/office/officeart/2005/8/layout/cycle5"/>
    <dgm:cxn modelId="{B4EDA0CD-013C-44FE-8D66-1C69A04EE386}" type="presOf" srcId="{C8EAA7EB-20C4-4314-9BB8-8125DD0495E1}" destId="{98174C66-71AD-4097-A566-BA37FECD0226}" srcOrd="0" destOrd="0" presId="urn:microsoft.com/office/officeart/2005/8/layout/cycle5"/>
    <dgm:cxn modelId="{71C38DBA-6EFD-41F8-8F51-0F7DC030027F}" type="presOf" srcId="{96D6A25E-F75E-4D70-8339-5153586998D7}" destId="{D69998FF-D333-42BD-A944-7784A5C2C83C}" srcOrd="0" destOrd="0" presId="urn:microsoft.com/office/officeart/2005/8/layout/cycle5"/>
    <dgm:cxn modelId="{50868EBB-2877-4D30-B3FB-87BCD346B29F}" type="presParOf" srcId="{902FA28D-AB46-46B6-B7D7-9E737AD9E400}" destId="{0134DFAA-8FFF-4D2B-A0A9-BC9816127A66}" srcOrd="0" destOrd="0" presId="urn:microsoft.com/office/officeart/2005/8/layout/cycle5"/>
    <dgm:cxn modelId="{09C86F2B-7BC9-464D-946F-EFDABC1B6860}" type="presParOf" srcId="{902FA28D-AB46-46B6-B7D7-9E737AD9E400}" destId="{620E5BBA-F30A-485A-8FD4-3D53CA643906}" srcOrd="1" destOrd="0" presId="urn:microsoft.com/office/officeart/2005/8/layout/cycle5"/>
    <dgm:cxn modelId="{5BA684EA-74B5-4019-85AE-09E36F4DD54D}" type="presParOf" srcId="{902FA28D-AB46-46B6-B7D7-9E737AD9E400}" destId="{1D313D09-44C1-4BE5-A36A-C3BD261290B9}" srcOrd="2" destOrd="0" presId="urn:microsoft.com/office/officeart/2005/8/layout/cycle5"/>
    <dgm:cxn modelId="{2A86889F-F6E4-4CF1-8E7E-1E8396EDA075}" type="presParOf" srcId="{902FA28D-AB46-46B6-B7D7-9E737AD9E400}" destId="{F8233165-FC19-4634-9115-B56BF6A33998}" srcOrd="3" destOrd="0" presId="urn:microsoft.com/office/officeart/2005/8/layout/cycle5"/>
    <dgm:cxn modelId="{A2327A8C-CBB4-4FAE-922F-2A9ACBF4D81A}" type="presParOf" srcId="{902FA28D-AB46-46B6-B7D7-9E737AD9E400}" destId="{DC9944D9-CBE5-441A-826B-F5E6E7720319}" srcOrd="4" destOrd="0" presId="urn:microsoft.com/office/officeart/2005/8/layout/cycle5"/>
    <dgm:cxn modelId="{D145AC84-3329-4188-8C99-DB0E38160095}" type="presParOf" srcId="{902FA28D-AB46-46B6-B7D7-9E737AD9E400}" destId="{D69998FF-D333-42BD-A944-7784A5C2C83C}" srcOrd="5" destOrd="0" presId="urn:microsoft.com/office/officeart/2005/8/layout/cycle5"/>
    <dgm:cxn modelId="{307EA115-340C-4FA5-91C5-CED583243C77}" type="presParOf" srcId="{902FA28D-AB46-46B6-B7D7-9E737AD9E400}" destId="{8BF873E2-CE64-4940-AEB1-E1A0D6490E10}" srcOrd="6" destOrd="0" presId="urn:microsoft.com/office/officeart/2005/8/layout/cycle5"/>
    <dgm:cxn modelId="{BF055BE2-E024-4A48-9ABB-2EA6B10AD48C}" type="presParOf" srcId="{902FA28D-AB46-46B6-B7D7-9E737AD9E400}" destId="{08029499-68B8-4579-9403-87A2690BBE68}" srcOrd="7" destOrd="0" presId="urn:microsoft.com/office/officeart/2005/8/layout/cycle5"/>
    <dgm:cxn modelId="{81C6387C-C25A-4649-B6AF-FF2CB96A86B4}" type="presParOf" srcId="{902FA28D-AB46-46B6-B7D7-9E737AD9E400}" destId="{863C52A9-7517-4A58-86B8-95BB71B5115B}" srcOrd="8" destOrd="0" presId="urn:microsoft.com/office/officeart/2005/8/layout/cycle5"/>
    <dgm:cxn modelId="{C8C6666A-F618-423E-A9C4-674165D55000}" type="presParOf" srcId="{902FA28D-AB46-46B6-B7D7-9E737AD9E400}" destId="{EA9EA7C3-F858-4787-AA9B-89664B7FB9FD}" srcOrd="9" destOrd="0" presId="urn:microsoft.com/office/officeart/2005/8/layout/cycle5"/>
    <dgm:cxn modelId="{9560B927-254C-48FF-9B74-CB99FDDC3144}" type="presParOf" srcId="{902FA28D-AB46-46B6-B7D7-9E737AD9E400}" destId="{B90D01A7-697F-499A-B3D6-2A2499E97AAE}" srcOrd="10" destOrd="0" presId="urn:microsoft.com/office/officeart/2005/8/layout/cycle5"/>
    <dgm:cxn modelId="{A451F539-803C-48D7-9CFF-016B76FDBB51}" type="presParOf" srcId="{902FA28D-AB46-46B6-B7D7-9E737AD9E400}" destId="{98174C66-71AD-4097-A566-BA37FECD0226}" srcOrd="11" destOrd="0" presId="urn:microsoft.com/office/officeart/2005/8/layout/cycle5"/>
    <dgm:cxn modelId="{50B780C5-8783-4063-B928-3FA2DFE4AC47}" type="presParOf" srcId="{902FA28D-AB46-46B6-B7D7-9E737AD9E400}" destId="{F7E83208-BB3F-48B3-9092-B596B9ED4202}" srcOrd="12" destOrd="0" presId="urn:microsoft.com/office/officeart/2005/8/layout/cycle5"/>
    <dgm:cxn modelId="{E249AF72-4626-415D-BDF4-ADCC6902C161}" type="presParOf" srcId="{902FA28D-AB46-46B6-B7D7-9E737AD9E400}" destId="{7381585F-D915-4BB8-A79A-C17CFBCE7B75}" srcOrd="13" destOrd="0" presId="urn:microsoft.com/office/officeart/2005/8/layout/cycle5"/>
    <dgm:cxn modelId="{26F71069-77D2-4E28-B10A-A326CA27A32C}" type="presParOf" srcId="{902FA28D-AB46-46B6-B7D7-9E737AD9E400}" destId="{D3ABB6FB-8A57-43F3-8D57-7388A2A4A5B0}"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F2B379-13CE-4EA6-8606-C0B2AD4CDA9A}"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61E1411A-F08A-438F-9395-46F15BF9F0F6}">
      <dgm:prSet phldrT="[Text]"/>
      <dgm:spPr/>
      <dgm:t>
        <a:bodyPr/>
        <a:lstStyle/>
        <a:p>
          <a:r>
            <a:rPr lang="en-US" dirty="0" smtClean="0"/>
            <a:t>Target Behavior</a:t>
          </a:r>
          <a:endParaRPr lang="en-US" dirty="0"/>
        </a:p>
      </dgm:t>
    </dgm:pt>
    <dgm:pt modelId="{8BE910E5-CC31-4A37-AF05-EAA1BCCE30CE}" type="parTrans" cxnId="{F1CB6EEA-F91C-433C-B4E2-D27F5D0AE27A}">
      <dgm:prSet/>
      <dgm:spPr/>
      <dgm:t>
        <a:bodyPr/>
        <a:lstStyle/>
        <a:p>
          <a:endParaRPr lang="en-US"/>
        </a:p>
      </dgm:t>
    </dgm:pt>
    <dgm:pt modelId="{628F6F17-A9C3-4411-856B-8A71B0AF490C}" type="sibTrans" cxnId="{F1CB6EEA-F91C-433C-B4E2-D27F5D0AE27A}">
      <dgm:prSet/>
      <dgm:spPr/>
      <dgm:t>
        <a:bodyPr/>
        <a:lstStyle/>
        <a:p>
          <a:endParaRPr lang="en-US"/>
        </a:p>
      </dgm:t>
    </dgm:pt>
    <dgm:pt modelId="{3F705A83-1A37-4B8E-A5D1-822F9C10CACC}">
      <dgm:prSet phldrT="[Text]" custT="1"/>
      <dgm:spPr/>
      <dgm:t>
        <a:bodyPr/>
        <a:lstStyle/>
        <a:p>
          <a:r>
            <a:rPr lang="en-US" sz="1600" dirty="0" smtClean="0"/>
            <a:t>Questionnaire</a:t>
          </a:r>
          <a:endParaRPr lang="en-US" sz="1600" dirty="0"/>
        </a:p>
      </dgm:t>
    </dgm:pt>
    <dgm:pt modelId="{293699E7-3F57-456E-9029-35BF8DAB4A2D}" type="parTrans" cxnId="{744DC6F4-8371-4E25-9962-B24F32E76F5E}">
      <dgm:prSet/>
      <dgm:spPr/>
      <dgm:t>
        <a:bodyPr/>
        <a:lstStyle/>
        <a:p>
          <a:endParaRPr lang="en-US"/>
        </a:p>
      </dgm:t>
    </dgm:pt>
    <dgm:pt modelId="{B00784CD-7969-4331-AFB8-5A6F6AD801AF}" type="sibTrans" cxnId="{744DC6F4-8371-4E25-9962-B24F32E76F5E}">
      <dgm:prSet/>
      <dgm:spPr/>
      <dgm:t>
        <a:bodyPr/>
        <a:lstStyle/>
        <a:p>
          <a:endParaRPr lang="en-US"/>
        </a:p>
      </dgm:t>
    </dgm:pt>
    <dgm:pt modelId="{AFA93190-8552-4731-8654-012A815EAB50}">
      <dgm:prSet phldrT="[Text]" custT="1"/>
      <dgm:spPr/>
      <dgm:t>
        <a:bodyPr/>
        <a:lstStyle/>
        <a:p>
          <a:r>
            <a:rPr lang="en-US" sz="1600" dirty="0" smtClean="0"/>
            <a:t>Checklist</a:t>
          </a:r>
          <a:endParaRPr lang="en-US" sz="1600" dirty="0"/>
        </a:p>
      </dgm:t>
    </dgm:pt>
    <dgm:pt modelId="{D00308AF-CE63-47CA-A87C-A90416F8420B}" type="parTrans" cxnId="{284C1C0F-6471-463C-BBB8-418CBBFE6FD0}">
      <dgm:prSet/>
      <dgm:spPr/>
      <dgm:t>
        <a:bodyPr/>
        <a:lstStyle/>
        <a:p>
          <a:endParaRPr lang="en-US"/>
        </a:p>
      </dgm:t>
    </dgm:pt>
    <dgm:pt modelId="{64462E5B-678F-469C-BD5D-D375EB5D8FC0}" type="sibTrans" cxnId="{284C1C0F-6471-463C-BBB8-418CBBFE6FD0}">
      <dgm:prSet/>
      <dgm:spPr/>
      <dgm:t>
        <a:bodyPr/>
        <a:lstStyle/>
        <a:p>
          <a:endParaRPr lang="en-US"/>
        </a:p>
      </dgm:t>
    </dgm:pt>
    <dgm:pt modelId="{63E0D32D-1489-4569-B04D-8336B108A0EA}">
      <dgm:prSet phldrT="[Text]" custT="1"/>
      <dgm:spPr/>
      <dgm:t>
        <a:bodyPr/>
        <a:lstStyle/>
        <a:p>
          <a:r>
            <a:rPr lang="en-US" sz="1600" dirty="0" smtClean="0"/>
            <a:t>Anecdotal Report</a:t>
          </a:r>
          <a:endParaRPr lang="en-US" sz="1600" dirty="0"/>
        </a:p>
      </dgm:t>
    </dgm:pt>
    <dgm:pt modelId="{CFB0E479-4957-456D-B7E0-1959ED0EFCCE}" type="parTrans" cxnId="{E6EF3164-7428-43ED-BC48-A4B27DECDD89}">
      <dgm:prSet/>
      <dgm:spPr/>
      <dgm:t>
        <a:bodyPr/>
        <a:lstStyle/>
        <a:p>
          <a:endParaRPr lang="en-US"/>
        </a:p>
      </dgm:t>
    </dgm:pt>
    <dgm:pt modelId="{840D0A3F-8793-426C-80B1-5B3D00EC662E}" type="sibTrans" cxnId="{E6EF3164-7428-43ED-BC48-A4B27DECDD89}">
      <dgm:prSet/>
      <dgm:spPr/>
      <dgm:t>
        <a:bodyPr/>
        <a:lstStyle/>
        <a:p>
          <a:endParaRPr lang="en-US"/>
        </a:p>
      </dgm:t>
    </dgm:pt>
    <dgm:pt modelId="{A5DF2FD6-7544-4767-AB9C-21D5CD9D6B90}">
      <dgm:prSet phldrT="[Text]" custT="1"/>
      <dgm:spPr/>
      <dgm:t>
        <a:bodyPr/>
        <a:lstStyle/>
        <a:p>
          <a:r>
            <a:rPr lang="en-US" sz="1600" dirty="0" smtClean="0"/>
            <a:t>Direct Observation</a:t>
          </a:r>
          <a:endParaRPr lang="en-US" sz="1600" dirty="0"/>
        </a:p>
      </dgm:t>
    </dgm:pt>
    <dgm:pt modelId="{FF37DB3A-0AFD-477C-B359-2940349C11D0}" type="parTrans" cxnId="{7DBC7206-57C4-4A88-8067-705DB8226DBE}">
      <dgm:prSet/>
      <dgm:spPr/>
      <dgm:t>
        <a:bodyPr/>
        <a:lstStyle/>
        <a:p>
          <a:endParaRPr lang="en-US"/>
        </a:p>
      </dgm:t>
    </dgm:pt>
    <dgm:pt modelId="{A9E4FF3F-7134-479A-AADC-3993C34C6802}" type="sibTrans" cxnId="{7DBC7206-57C4-4A88-8067-705DB8226DBE}">
      <dgm:prSet/>
      <dgm:spPr/>
      <dgm:t>
        <a:bodyPr/>
        <a:lstStyle/>
        <a:p>
          <a:endParaRPr lang="en-US"/>
        </a:p>
      </dgm:t>
    </dgm:pt>
    <dgm:pt modelId="{8226E694-244D-441E-AAD2-7CB6A30A5E0E}" type="pres">
      <dgm:prSet presAssocID="{B3F2B379-13CE-4EA6-8606-C0B2AD4CDA9A}" presName="Name0" presStyleCnt="0">
        <dgm:presLayoutVars>
          <dgm:chMax val="1"/>
          <dgm:dir/>
          <dgm:animLvl val="ctr"/>
          <dgm:resizeHandles val="exact"/>
        </dgm:presLayoutVars>
      </dgm:prSet>
      <dgm:spPr/>
      <dgm:t>
        <a:bodyPr/>
        <a:lstStyle/>
        <a:p>
          <a:endParaRPr lang="en-US"/>
        </a:p>
      </dgm:t>
    </dgm:pt>
    <dgm:pt modelId="{0A13743E-78E7-446C-AD00-86AD80A371F6}" type="pres">
      <dgm:prSet presAssocID="{61E1411A-F08A-438F-9395-46F15BF9F0F6}" presName="centerShape" presStyleLbl="node0" presStyleIdx="0" presStyleCnt="1" custLinFactNeighborX="2953" custLinFactNeighborY="-492"/>
      <dgm:spPr/>
      <dgm:t>
        <a:bodyPr/>
        <a:lstStyle/>
        <a:p>
          <a:endParaRPr lang="en-US"/>
        </a:p>
      </dgm:t>
    </dgm:pt>
    <dgm:pt modelId="{E96292E4-706E-4AD1-8EB6-75E3ED57CE9C}" type="pres">
      <dgm:prSet presAssocID="{3F705A83-1A37-4B8E-A5D1-822F9C10CACC}" presName="node" presStyleLbl="node1" presStyleIdx="0" presStyleCnt="4" custScaleX="195100" custScaleY="112684">
        <dgm:presLayoutVars>
          <dgm:bulletEnabled val="1"/>
        </dgm:presLayoutVars>
      </dgm:prSet>
      <dgm:spPr/>
      <dgm:t>
        <a:bodyPr/>
        <a:lstStyle/>
        <a:p>
          <a:endParaRPr lang="en-US"/>
        </a:p>
      </dgm:t>
    </dgm:pt>
    <dgm:pt modelId="{235DACFA-EDC2-459E-94B8-1ED519F6BD6E}" type="pres">
      <dgm:prSet presAssocID="{3F705A83-1A37-4B8E-A5D1-822F9C10CACC}" presName="dummy" presStyleCnt="0"/>
      <dgm:spPr/>
    </dgm:pt>
    <dgm:pt modelId="{ACEC9D0F-1285-4673-BC76-0088B381793A}" type="pres">
      <dgm:prSet presAssocID="{B00784CD-7969-4331-AFB8-5A6F6AD801AF}" presName="sibTrans" presStyleLbl="sibTrans2D1" presStyleIdx="0" presStyleCnt="4"/>
      <dgm:spPr/>
      <dgm:t>
        <a:bodyPr/>
        <a:lstStyle/>
        <a:p>
          <a:endParaRPr lang="en-US"/>
        </a:p>
      </dgm:t>
    </dgm:pt>
    <dgm:pt modelId="{6B761586-9FDD-4DE3-B5B8-064A6ADFB90B}" type="pres">
      <dgm:prSet presAssocID="{AFA93190-8552-4731-8654-012A815EAB50}" presName="node" presStyleLbl="node1" presStyleIdx="1" presStyleCnt="4" custScaleX="182509" custScaleY="89858" custRadScaleRad="116867" custRadScaleInc="1531">
        <dgm:presLayoutVars>
          <dgm:bulletEnabled val="1"/>
        </dgm:presLayoutVars>
      </dgm:prSet>
      <dgm:spPr/>
      <dgm:t>
        <a:bodyPr/>
        <a:lstStyle/>
        <a:p>
          <a:endParaRPr lang="en-US"/>
        </a:p>
      </dgm:t>
    </dgm:pt>
    <dgm:pt modelId="{74E94217-3732-4B62-B14A-F149BDE1EBE8}" type="pres">
      <dgm:prSet presAssocID="{AFA93190-8552-4731-8654-012A815EAB50}" presName="dummy" presStyleCnt="0"/>
      <dgm:spPr/>
    </dgm:pt>
    <dgm:pt modelId="{9D5D2DCB-24DD-4E5D-861E-7E78004D2A13}" type="pres">
      <dgm:prSet presAssocID="{64462E5B-678F-469C-BD5D-D375EB5D8FC0}" presName="sibTrans" presStyleLbl="sibTrans2D1" presStyleIdx="1" presStyleCnt="4"/>
      <dgm:spPr/>
      <dgm:t>
        <a:bodyPr/>
        <a:lstStyle/>
        <a:p>
          <a:endParaRPr lang="en-US"/>
        </a:p>
      </dgm:t>
    </dgm:pt>
    <dgm:pt modelId="{87B79ABB-D2ED-4482-A706-1A61150D9449}" type="pres">
      <dgm:prSet presAssocID="{63E0D32D-1489-4569-B04D-8336B108A0EA}" presName="node" presStyleLbl="node1" presStyleIdx="2" presStyleCnt="4" custScaleX="182509" custScaleY="89858">
        <dgm:presLayoutVars>
          <dgm:bulletEnabled val="1"/>
        </dgm:presLayoutVars>
      </dgm:prSet>
      <dgm:spPr/>
      <dgm:t>
        <a:bodyPr/>
        <a:lstStyle/>
        <a:p>
          <a:endParaRPr lang="en-US"/>
        </a:p>
      </dgm:t>
    </dgm:pt>
    <dgm:pt modelId="{7D934C80-F0E7-4F6D-9AEE-54714B5AAAD6}" type="pres">
      <dgm:prSet presAssocID="{63E0D32D-1489-4569-B04D-8336B108A0EA}" presName="dummy" presStyleCnt="0"/>
      <dgm:spPr/>
    </dgm:pt>
    <dgm:pt modelId="{F8B42340-6A38-486C-99FA-FCC284F750E9}" type="pres">
      <dgm:prSet presAssocID="{840D0A3F-8793-426C-80B1-5B3D00EC662E}" presName="sibTrans" presStyleLbl="sibTrans2D1" presStyleIdx="2" presStyleCnt="4"/>
      <dgm:spPr/>
      <dgm:t>
        <a:bodyPr/>
        <a:lstStyle/>
        <a:p>
          <a:endParaRPr lang="en-US"/>
        </a:p>
      </dgm:t>
    </dgm:pt>
    <dgm:pt modelId="{F72998E5-5F54-4143-AC0A-FA41383CAE7E}" type="pres">
      <dgm:prSet presAssocID="{A5DF2FD6-7544-4767-AB9C-21D5CD9D6B90}" presName="node" presStyleLbl="node1" presStyleIdx="3" presStyleCnt="4" custScaleX="182509" custScaleY="89858" custRadScaleRad="109368">
        <dgm:presLayoutVars>
          <dgm:bulletEnabled val="1"/>
        </dgm:presLayoutVars>
      </dgm:prSet>
      <dgm:spPr/>
      <dgm:t>
        <a:bodyPr/>
        <a:lstStyle/>
        <a:p>
          <a:endParaRPr lang="en-US"/>
        </a:p>
      </dgm:t>
    </dgm:pt>
    <dgm:pt modelId="{BEBF6BDD-CC1E-490F-B22F-B9CE15088B8C}" type="pres">
      <dgm:prSet presAssocID="{A5DF2FD6-7544-4767-AB9C-21D5CD9D6B90}" presName="dummy" presStyleCnt="0"/>
      <dgm:spPr/>
    </dgm:pt>
    <dgm:pt modelId="{DCDE17F2-A538-4123-97FB-74AF03F55FC2}" type="pres">
      <dgm:prSet presAssocID="{A9E4FF3F-7134-479A-AADC-3993C34C6802}" presName="sibTrans" presStyleLbl="sibTrans2D1" presStyleIdx="3" presStyleCnt="4"/>
      <dgm:spPr/>
      <dgm:t>
        <a:bodyPr/>
        <a:lstStyle/>
        <a:p>
          <a:endParaRPr lang="en-US"/>
        </a:p>
      </dgm:t>
    </dgm:pt>
  </dgm:ptLst>
  <dgm:cxnLst>
    <dgm:cxn modelId="{F1CB6EEA-F91C-433C-B4E2-D27F5D0AE27A}" srcId="{B3F2B379-13CE-4EA6-8606-C0B2AD4CDA9A}" destId="{61E1411A-F08A-438F-9395-46F15BF9F0F6}" srcOrd="0" destOrd="0" parTransId="{8BE910E5-CC31-4A37-AF05-EAA1BCCE30CE}" sibTransId="{628F6F17-A9C3-4411-856B-8A71B0AF490C}"/>
    <dgm:cxn modelId="{744DC6F4-8371-4E25-9962-B24F32E76F5E}" srcId="{61E1411A-F08A-438F-9395-46F15BF9F0F6}" destId="{3F705A83-1A37-4B8E-A5D1-822F9C10CACC}" srcOrd="0" destOrd="0" parTransId="{293699E7-3F57-456E-9029-35BF8DAB4A2D}" sibTransId="{B00784CD-7969-4331-AFB8-5A6F6AD801AF}"/>
    <dgm:cxn modelId="{09218DB8-2BD3-40D2-9B46-ED1955B54F21}" type="presOf" srcId="{AFA93190-8552-4731-8654-012A815EAB50}" destId="{6B761586-9FDD-4DE3-B5B8-064A6ADFB90B}" srcOrd="0" destOrd="0" presId="urn:microsoft.com/office/officeart/2005/8/layout/radial6"/>
    <dgm:cxn modelId="{E6EF3164-7428-43ED-BC48-A4B27DECDD89}" srcId="{61E1411A-F08A-438F-9395-46F15BF9F0F6}" destId="{63E0D32D-1489-4569-B04D-8336B108A0EA}" srcOrd="2" destOrd="0" parTransId="{CFB0E479-4957-456D-B7E0-1959ED0EFCCE}" sibTransId="{840D0A3F-8793-426C-80B1-5B3D00EC662E}"/>
    <dgm:cxn modelId="{A6257849-E36E-4B1F-949F-D9C02BF785AF}" type="presOf" srcId="{63E0D32D-1489-4569-B04D-8336B108A0EA}" destId="{87B79ABB-D2ED-4482-A706-1A61150D9449}" srcOrd="0" destOrd="0" presId="urn:microsoft.com/office/officeart/2005/8/layout/radial6"/>
    <dgm:cxn modelId="{55771D1A-8617-4284-9BC8-83380B7C5EC5}" type="presOf" srcId="{A9E4FF3F-7134-479A-AADC-3993C34C6802}" destId="{DCDE17F2-A538-4123-97FB-74AF03F55FC2}" srcOrd="0" destOrd="0" presId="urn:microsoft.com/office/officeart/2005/8/layout/radial6"/>
    <dgm:cxn modelId="{52E04198-68E4-4F3C-8964-E40DB301CE70}" type="presOf" srcId="{B00784CD-7969-4331-AFB8-5A6F6AD801AF}" destId="{ACEC9D0F-1285-4673-BC76-0088B381793A}" srcOrd="0" destOrd="0" presId="urn:microsoft.com/office/officeart/2005/8/layout/radial6"/>
    <dgm:cxn modelId="{10117A70-C777-4AA8-855C-6513B01DA056}" type="presOf" srcId="{3F705A83-1A37-4B8E-A5D1-822F9C10CACC}" destId="{E96292E4-706E-4AD1-8EB6-75E3ED57CE9C}" srcOrd="0" destOrd="0" presId="urn:microsoft.com/office/officeart/2005/8/layout/radial6"/>
    <dgm:cxn modelId="{9044C9AF-AF7A-44FE-91B7-67037EC54449}" type="presOf" srcId="{B3F2B379-13CE-4EA6-8606-C0B2AD4CDA9A}" destId="{8226E694-244D-441E-AAD2-7CB6A30A5E0E}" srcOrd="0" destOrd="0" presId="urn:microsoft.com/office/officeart/2005/8/layout/radial6"/>
    <dgm:cxn modelId="{8A268A9E-7436-493A-B421-C82AE4EE9718}" type="presOf" srcId="{A5DF2FD6-7544-4767-AB9C-21D5CD9D6B90}" destId="{F72998E5-5F54-4143-AC0A-FA41383CAE7E}" srcOrd="0" destOrd="0" presId="urn:microsoft.com/office/officeart/2005/8/layout/radial6"/>
    <dgm:cxn modelId="{502AF968-42E2-43C8-91EE-331EAE2E51F5}" type="presOf" srcId="{840D0A3F-8793-426C-80B1-5B3D00EC662E}" destId="{F8B42340-6A38-486C-99FA-FCC284F750E9}" srcOrd="0" destOrd="0" presId="urn:microsoft.com/office/officeart/2005/8/layout/radial6"/>
    <dgm:cxn modelId="{284C1C0F-6471-463C-BBB8-418CBBFE6FD0}" srcId="{61E1411A-F08A-438F-9395-46F15BF9F0F6}" destId="{AFA93190-8552-4731-8654-012A815EAB50}" srcOrd="1" destOrd="0" parTransId="{D00308AF-CE63-47CA-A87C-A90416F8420B}" sibTransId="{64462E5B-678F-469C-BD5D-D375EB5D8FC0}"/>
    <dgm:cxn modelId="{71A95A9A-8D26-44C7-93EA-4E28A0562AE7}" type="presOf" srcId="{64462E5B-678F-469C-BD5D-D375EB5D8FC0}" destId="{9D5D2DCB-24DD-4E5D-861E-7E78004D2A13}" srcOrd="0" destOrd="0" presId="urn:microsoft.com/office/officeart/2005/8/layout/radial6"/>
    <dgm:cxn modelId="{7DBC7206-57C4-4A88-8067-705DB8226DBE}" srcId="{61E1411A-F08A-438F-9395-46F15BF9F0F6}" destId="{A5DF2FD6-7544-4767-AB9C-21D5CD9D6B90}" srcOrd="3" destOrd="0" parTransId="{FF37DB3A-0AFD-477C-B359-2940349C11D0}" sibTransId="{A9E4FF3F-7134-479A-AADC-3993C34C6802}"/>
    <dgm:cxn modelId="{77F1F8EA-B4FF-4348-8F9F-A27789EE5B19}" type="presOf" srcId="{61E1411A-F08A-438F-9395-46F15BF9F0F6}" destId="{0A13743E-78E7-446C-AD00-86AD80A371F6}" srcOrd="0" destOrd="0" presId="urn:microsoft.com/office/officeart/2005/8/layout/radial6"/>
    <dgm:cxn modelId="{88C84523-A116-4E51-B0ED-27CA5C5F98BA}" type="presParOf" srcId="{8226E694-244D-441E-AAD2-7CB6A30A5E0E}" destId="{0A13743E-78E7-446C-AD00-86AD80A371F6}" srcOrd="0" destOrd="0" presId="urn:microsoft.com/office/officeart/2005/8/layout/radial6"/>
    <dgm:cxn modelId="{87089EEF-6BAA-4AFA-9D6D-7EB8D4797611}" type="presParOf" srcId="{8226E694-244D-441E-AAD2-7CB6A30A5E0E}" destId="{E96292E4-706E-4AD1-8EB6-75E3ED57CE9C}" srcOrd="1" destOrd="0" presId="urn:microsoft.com/office/officeart/2005/8/layout/radial6"/>
    <dgm:cxn modelId="{7C81A1F4-49B0-44F1-ACCA-D607515F4E9D}" type="presParOf" srcId="{8226E694-244D-441E-AAD2-7CB6A30A5E0E}" destId="{235DACFA-EDC2-459E-94B8-1ED519F6BD6E}" srcOrd="2" destOrd="0" presId="urn:microsoft.com/office/officeart/2005/8/layout/radial6"/>
    <dgm:cxn modelId="{BE4AA265-BE0E-43D1-83B6-79FD8A126D2A}" type="presParOf" srcId="{8226E694-244D-441E-AAD2-7CB6A30A5E0E}" destId="{ACEC9D0F-1285-4673-BC76-0088B381793A}" srcOrd="3" destOrd="0" presId="urn:microsoft.com/office/officeart/2005/8/layout/radial6"/>
    <dgm:cxn modelId="{73FB9105-B2DD-45F0-8434-4F5B5A7269AD}" type="presParOf" srcId="{8226E694-244D-441E-AAD2-7CB6A30A5E0E}" destId="{6B761586-9FDD-4DE3-B5B8-064A6ADFB90B}" srcOrd="4" destOrd="0" presId="urn:microsoft.com/office/officeart/2005/8/layout/radial6"/>
    <dgm:cxn modelId="{A2C3FCEA-FF1E-4258-B4ED-E583125DB43A}" type="presParOf" srcId="{8226E694-244D-441E-AAD2-7CB6A30A5E0E}" destId="{74E94217-3732-4B62-B14A-F149BDE1EBE8}" srcOrd="5" destOrd="0" presId="urn:microsoft.com/office/officeart/2005/8/layout/radial6"/>
    <dgm:cxn modelId="{E72798D1-4856-4252-92AF-0E085A417CB4}" type="presParOf" srcId="{8226E694-244D-441E-AAD2-7CB6A30A5E0E}" destId="{9D5D2DCB-24DD-4E5D-861E-7E78004D2A13}" srcOrd="6" destOrd="0" presId="urn:microsoft.com/office/officeart/2005/8/layout/radial6"/>
    <dgm:cxn modelId="{09ED9AA9-2ED6-4B95-8098-0C75C3B6B95A}" type="presParOf" srcId="{8226E694-244D-441E-AAD2-7CB6A30A5E0E}" destId="{87B79ABB-D2ED-4482-A706-1A61150D9449}" srcOrd="7" destOrd="0" presId="urn:microsoft.com/office/officeart/2005/8/layout/radial6"/>
    <dgm:cxn modelId="{D4B52B1F-7B34-43E6-A1C9-7DF00A43EA3E}" type="presParOf" srcId="{8226E694-244D-441E-AAD2-7CB6A30A5E0E}" destId="{7D934C80-F0E7-4F6D-9AEE-54714B5AAAD6}" srcOrd="8" destOrd="0" presId="urn:microsoft.com/office/officeart/2005/8/layout/radial6"/>
    <dgm:cxn modelId="{1D200B33-D0F1-470D-8F7C-7E33A7E8D7B8}" type="presParOf" srcId="{8226E694-244D-441E-AAD2-7CB6A30A5E0E}" destId="{F8B42340-6A38-486C-99FA-FCC284F750E9}" srcOrd="9" destOrd="0" presId="urn:microsoft.com/office/officeart/2005/8/layout/radial6"/>
    <dgm:cxn modelId="{20A59AFA-44EA-435E-8B62-24B825005B0B}" type="presParOf" srcId="{8226E694-244D-441E-AAD2-7CB6A30A5E0E}" destId="{F72998E5-5F54-4143-AC0A-FA41383CAE7E}" srcOrd="10" destOrd="0" presId="urn:microsoft.com/office/officeart/2005/8/layout/radial6"/>
    <dgm:cxn modelId="{404710C4-2D86-4EF9-B63B-03A057F0C63C}" type="presParOf" srcId="{8226E694-244D-441E-AAD2-7CB6A30A5E0E}" destId="{BEBF6BDD-CC1E-490F-B22F-B9CE15088B8C}" srcOrd="11" destOrd="0" presId="urn:microsoft.com/office/officeart/2005/8/layout/radial6"/>
    <dgm:cxn modelId="{794EB01F-FC8A-4C99-B501-46EF0CA24F61}" type="presParOf" srcId="{8226E694-244D-441E-AAD2-7CB6A30A5E0E}" destId="{DCDE17F2-A538-4123-97FB-74AF03F55FC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2"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3" name="Rectangle 3"/>
          <p:cNvSpPr>
            <a:spLocks noGrp="1" noChangeArrowheads="1"/>
          </p:cNvSpPr>
          <p:nvPr>
            <p:ph type="dt" sz="quarter" idx="1"/>
          </p:nvPr>
        </p:nvSpPr>
        <p:spPr bwMode="auto">
          <a:xfrm>
            <a:off x="3971926" y="1"/>
            <a:ext cx="3038475" cy="324452"/>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20484" name="Rectangle 4"/>
          <p:cNvSpPr>
            <a:spLocks noGrp="1" noChangeArrowheads="1"/>
          </p:cNvSpPr>
          <p:nvPr>
            <p:ph type="ftr" sz="quarter" idx="2"/>
          </p:nvPr>
        </p:nvSpPr>
        <p:spPr bwMode="auto">
          <a:xfrm>
            <a:off x="2"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20485" name="Rectangle 5"/>
          <p:cNvSpPr>
            <a:spLocks noGrp="1" noChangeArrowheads="1"/>
          </p:cNvSpPr>
          <p:nvPr>
            <p:ph type="sldNum" sz="quarter" idx="3"/>
          </p:nvPr>
        </p:nvSpPr>
        <p:spPr bwMode="auto">
          <a:xfrm>
            <a:off x="3971926" y="8965698"/>
            <a:ext cx="3038475" cy="270378"/>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7BCAE3DC-170E-4613-A0CC-4BE6EC59C3DC}" type="slidenum">
              <a:rPr lang="en-US"/>
              <a:pPr>
                <a:defRPr/>
              </a:pPr>
              <a:t>‹#›</a:t>
            </a:fld>
            <a:endParaRPr lang="en-US" dirty="0"/>
          </a:p>
        </p:txBody>
      </p:sp>
    </p:spTree>
    <p:extLst>
      <p:ext uri="{BB962C8B-B14F-4D97-AF65-F5344CB8AC3E}">
        <p14:creationId xmlns:p14="http://schemas.microsoft.com/office/powerpoint/2010/main" val="2404769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5" name="Rectangle 3"/>
          <p:cNvSpPr>
            <a:spLocks noGrp="1" noChangeArrowheads="1"/>
          </p:cNvSpPr>
          <p:nvPr>
            <p:ph type="dt" idx="1"/>
          </p:nvPr>
        </p:nvSpPr>
        <p:spPr bwMode="auto">
          <a:xfrm>
            <a:off x="3971926" y="0"/>
            <a:ext cx="3038475" cy="462120"/>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lvl1pPr algn="r" eaLnBrk="0" hangingPunct="0">
              <a:defRPr sz="1200">
                <a:latin typeface="ITC Franklin Gothic Std Bk Cd"/>
                <a:ea typeface="ＭＳ Ｐゴシック" pitchFamily="-48" charset="-128"/>
                <a:cs typeface="+mn-cs"/>
              </a:defRPr>
            </a:lvl1pPr>
          </a:lstStyle>
          <a:p>
            <a:pPr>
              <a:defRPr/>
            </a:pPr>
            <a:endParaRPr lang="en-US" dirty="0"/>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35039" y="4387769"/>
            <a:ext cx="5140325" cy="4155919"/>
          </a:xfrm>
          <a:prstGeom prst="rect">
            <a:avLst/>
          </a:prstGeom>
          <a:noFill/>
          <a:ln w="9525">
            <a:noFill/>
            <a:miter lim="800000"/>
            <a:headEnd/>
            <a:tailEnd/>
          </a:ln>
        </p:spPr>
        <p:txBody>
          <a:bodyPr vert="horz" wrap="square" lIns="93124" tIns="46559" rIns="93124" bIns="46559"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078" name="Rectangle 6"/>
          <p:cNvSpPr>
            <a:spLocks noGrp="1" noChangeArrowheads="1"/>
          </p:cNvSpPr>
          <p:nvPr>
            <p:ph type="ftr" sz="quarter" idx="4"/>
          </p:nvPr>
        </p:nvSpPr>
        <p:spPr bwMode="auto">
          <a:xfrm>
            <a:off x="2"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eaLnBrk="0" hangingPunct="0">
              <a:defRPr sz="1200">
                <a:latin typeface="ITC Franklin Gothic Std Bk Cd"/>
                <a:ea typeface="ＭＳ Ｐゴシック" pitchFamily="-48" charset="-128"/>
                <a:cs typeface="+mn-cs"/>
              </a:defRPr>
            </a:lvl1pPr>
          </a:lstStyle>
          <a:p>
            <a:pPr>
              <a:defRPr/>
            </a:pPr>
            <a:endParaRPr lang="en-US" dirty="0"/>
          </a:p>
        </p:txBody>
      </p:sp>
      <p:sp>
        <p:nvSpPr>
          <p:cNvPr id="3079" name="Rectangle 7"/>
          <p:cNvSpPr>
            <a:spLocks noGrp="1" noChangeArrowheads="1"/>
          </p:cNvSpPr>
          <p:nvPr>
            <p:ph type="sldNum" sz="quarter" idx="5"/>
          </p:nvPr>
        </p:nvSpPr>
        <p:spPr bwMode="auto">
          <a:xfrm>
            <a:off x="3971926" y="8773959"/>
            <a:ext cx="3038475" cy="462119"/>
          </a:xfrm>
          <a:prstGeom prst="rect">
            <a:avLst/>
          </a:prstGeom>
          <a:noFill/>
          <a:ln w="9525">
            <a:noFill/>
            <a:miter lim="800000"/>
            <a:headEnd/>
            <a:tailEnd/>
          </a:ln>
        </p:spPr>
        <p:txBody>
          <a:bodyPr vert="horz" wrap="square" lIns="93124" tIns="46559" rIns="93124" bIns="46559" numCol="1" anchor="b" anchorCtr="0" compatLnSpc="1">
            <a:prstTxWarp prst="textNoShape">
              <a:avLst/>
            </a:prstTxWarp>
          </a:bodyPr>
          <a:lstStyle>
            <a:lvl1pPr algn="r" eaLnBrk="0" hangingPunct="0">
              <a:defRPr sz="1200">
                <a:latin typeface="ITC Franklin Gothic Std Bk Cd"/>
                <a:ea typeface="ＭＳ Ｐゴシック" charset="-128"/>
                <a:cs typeface="+mn-cs"/>
              </a:defRPr>
            </a:lvl1pPr>
          </a:lstStyle>
          <a:p>
            <a:pPr>
              <a:defRPr/>
            </a:pPr>
            <a:fld id="{DBA2C2E2-0E08-480B-A22D-C2F2EBF6A27D}" type="slidenum">
              <a:rPr lang="en-US"/>
              <a:pPr>
                <a:defRPr/>
              </a:pPr>
              <a:t>‹#›</a:t>
            </a:fld>
            <a:endParaRPr lang="en-US" dirty="0"/>
          </a:p>
        </p:txBody>
      </p:sp>
    </p:spTree>
    <p:extLst>
      <p:ext uri="{BB962C8B-B14F-4D97-AF65-F5344CB8AC3E}">
        <p14:creationId xmlns:p14="http://schemas.microsoft.com/office/powerpoint/2010/main" val="13995498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1pPr>
    <a:lvl2pPr marL="4572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2pPr>
    <a:lvl3pPr marL="9144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3pPr>
    <a:lvl4pPr marL="13716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4pPr>
    <a:lvl5pPr marL="1828800" algn="l" rtl="0" eaLnBrk="0" fontAlgn="base" hangingPunct="0">
      <a:spcBef>
        <a:spcPct val="30000"/>
      </a:spcBef>
      <a:spcAft>
        <a:spcPct val="0"/>
      </a:spcAft>
      <a:defRPr sz="1200" kern="1200">
        <a:solidFill>
          <a:schemeClr val="tx1"/>
        </a:solidFill>
        <a:latin typeface="ITC Franklin Gothic Std Bk Cd"/>
        <a:ea typeface="ＭＳ Ｐゴシック" pitchFamily="-48"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ntensiveintervention.org/sites/default/files/DBI%20a%20Framework%20for%20Intensive%20Intervention.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7525" y="252413"/>
            <a:ext cx="3922713" cy="2941637"/>
          </a:xfrm>
        </p:spPr>
      </p:sp>
      <p:sp>
        <p:nvSpPr>
          <p:cNvPr id="3" name="Notes Placeholder 2"/>
          <p:cNvSpPr>
            <a:spLocks noGrp="1"/>
          </p:cNvSpPr>
          <p:nvPr>
            <p:ph type="body" idx="1"/>
          </p:nvPr>
        </p:nvSpPr>
        <p:spPr>
          <a:xfrm>
            <a:off x="231494" y="3287210"/>
            <a:ext cx="6574420" cy="5187030"/>
          </a:xfrm>
        </p:spPr>
        <p:txBody>
          <a:bodyPr/>
          <a:lstStyle/>
          <a:p>
            <a:pPr defTabSz="927405">
              <a:lnSpc>
                <a:spcPct val="110000"/>
              </a:lnSpc>
              <a:spcBef>
                <a:spcPts val="200"/>
              </a:spcBef>
            </a:pPr>
            <a:r>
              <a:rPr lang="en-US" sz="1200" b="1" u="none" dirty="0" smtClean="0"/>
              <a:t>Introduction to the Module</a:t>
            </a:r>
          </a:p>
          <a:p>
            <a:pPr>
              <a:lnSpc>
                <a:spcPct val="110000"/>
              </a:lnSpc>
              <a:spcBef>
                <a:spcPts val="200"/>
              </a:spcBef>
            </a:pPr>
            <a:r>
              <a:rPr lang="en-US" sz="1200" dirty="0" smtClean="0"/>
              <a:t>This is the</a:t>
            </a:r>
            <a:r>
              <a:rPr lang="en-US" sz="1200" baseline="0" dirty="0" smtClean="0"/>
              <a:t> seventh </a:t>
            </a:r>
            <a:r>
              <a:rPr lang="en-US" sz="1200" dirty="0" smtClean="0"/>
              <a:t>in a series of training modules developed by the National Center on Intensive Intervention (NCII) aimed at district or school teams involved in initial planning for using Data-Based</a:t>
            </a:r>
            <a:r>
              <a:rPr lang="en-US" sz="1200" baseline="0" dirty="0" smtClean="0"/>
              <a:t> Individualization (</a:t>
            </a:r>
            <a:r>
              <a:rPr lang="en-US" sz="1200" dirty="0" smtClean="0"/>
              <a:t>DBI) as a framework for providing intensive intervention in academics and behavior. The audience for this module may include, as appropriate, the behavior support team, interventionists, special educators, school psychologists, counselors, and administrators. Subsequent modules will provide additional information about specific components of the DBI process. More information about NCII’s approach to intensive intervention can be found in the NCII concept paper </a:t>
            </a:r>
            <a:r>
              <a:rPr lang="en-US" sz="1200" i="1" dirty="0" smtClean="0"/>
              <a:t>Data-Based Individualization: A Framework for Intensive Intervention</a:t>
            </a:r>
            <a:r>
              <a:rPr lang="en-US" sz="1200" dirty="0" smtClean="0"/>
              <a:t>. The concept paper is available at</a:t>
            </a:r>
            <a:r>
              <a:rPr lang="en-US" sz="1200" i="1" dirty="0" smtClean="0"/>
              <a:t> </a:t>
            </a:r>
            <a:r>
              <a:rPr lang="en-US" dirty="0" smtClean="0">
                <a:hlinkClick r:id="rId3"/>
              </a:rPr>
              <a:t>http://www.intensiveintervention.org/sites/default/files/DBI%20a%20Framework%20for%20Intensive%20Intervention.pdf</a:t>
            </a:r>
            <a:r>
              <a:rPr lang="en-US" sz="1200" dirty="0" smtClean="0"/>
              <a:t>.</a:t>
            </a:r>
          </a:p>
          <a:p>
            <a:pPr>
              <a:lnSpc>
                <a:spcPct val="110000"/>
              </a:lnSpc>
              <a:spcBef>
                <a:spcPts val="200"/>
              </a:spcBef>
            </a:pPr>
            <a:endParaRPr lang="en-US" sz="600" dirty="0" smtClean="0"/>
          </a:p>
          <a:p>
            <a:pPr>
              <a:lnSpc>
                <a:spcPct val="110000"/>
              </a:lnSpc>
              <a:spcBef>
                <a:spcPts val="200"/>
              </a:spcBef>
            </a:pPr>
            <a:r>
              <a:rPr lang="en-US" sz="1200" b="1" i="0" u="none" dirty="0" smtClean="0"/>
              <a:t>Instructions for Using the Speaker Notes</a:t>
            </a:r>
          </a:p>
          <a:p>
            <a:pPr marL="179525" indent="-179525">
              <a:lnSpc>
                <a:spcPct val="110000"/>
              </a:lnSpc>
              <a:spcBef>
                <a:spcPts val="200"/>
              </a:spcBef>
              <a:buFont typeface="Arial" pitchFamily="34" charset="0"/>
              <a:buChar char="•"/>
            </a:pPr>
            <a:r>
              <a:rPr lang="en-US" sz="1200" i="1" dirty="0" smtClean="0"/>
              <a:t>Text formatted in standard font is intended to be read aloud or paraphrased by the facilitator. </a:t>
            </a:r>
          </a:p>
          <a:p>
            <a:pPr marL="179525" indent="-179525">
              <a:lnSpc>
                <a:spcPct val="110000"/>
              </a:lnSpc>
              <a:spcBef>
                <a:spcPts val="200"/>
              </a:spcBef>
              <a:buFont typeface="Arial" pitchFamily="34" charset="0"/>
              <a:buChar char="•"/>
            </a:pPr>
            <a:r>
              <a:rPr lang="en-US" sz="1200" b="1" i="1" dirty="0" smtClean="0"/>
              <a:t>Bold </a:t>
            </a:r>
            <a:r>
              <a:rPr lang="en-US" sz="1200" i="1" dirty="0" smtClean="0"/>
              <a:t>text is excerpted directly from the presentation slides. </a:t>
            </a:r>
          </a:p>
          <a:p>
            <a:pPr marL="179525" indent="-179525">
              <a:lnSpc>
                <a:spcPct val="110000"/>
              </a:lnSpc>
              <a:spcBef>
                <a:spcPts val="200"/>
              </a:spcBef>
              <a:buFont typeface="Arial" pitchFamily="34" charset="0"/>
              <a:buChar char="•"/>
            </a:pPr>
            <a:r>
              <a:rPr lang="en-US" sz="1200" i="1" dirty="0" smtClean="0"/>
              <a:t>Italic text formatted is intended as directions or notes for the facilitator; italicized text is not meant to be read aloud. </a:t>
            </a:r>
          </a:p>
          <a:p>
            <a:pPr marL="179525" indent="-179525">
              <a:lnSpc>
                <a:spcPct val="110000"/>
              </a:lnSpc>
              <a:spcBef>
                <a:spcPts val="200"/>
              </a:spcBef>
              <a:buFont typeface="Arial" pitchFamily="34" charset="0"/>
              <a:buChar char="•"/>
            </a:pPr>
            <a:r>
              <a:rPr lang="en-US" sz="1200" i="1" u="sng" dirty="0" smtClean="0"/>
              <a:t>Underlined</a:t>
            </a:r>
            <a:r>
              <a:rPr lang="en-US" sz="1200" i="1" u="none" dirty="0" smtClean="0"/>
              <a:t> text</a:t>
            </a:r>
            <a:r>
              <a:rPr lang="en-US" sz="1200" i="1" dirty="0" smtClean="0"/>
              <a:t> indicates an appropriate time to click to bring up the next stage of animation on an animated slide.</a:t>
            </a:r>
          </a:p>
          <a:p>
            <a:pPr>
              <a:lnSpc>
                <a:spcPct val="110000"/>
              </a:lnSpc>
              <a:spcBef>
                <a:spcPts val="200"/>
              </a:spcBef>
            </a:pPr>
            <a:endParaRPr lang="en-US" sz="600" i="1" dirty="0" smtClean="0"/>
          </a:p>
          <a:p>
            <a:pPr>
              <a:lnSpc>
                <a:spcPct val="110000"/>
              </a:lnSpc>
              <a:spcBef>
                <a:spcPts val="200"/>
              </a:spcBef>
            </a:pPr>
            <a:r>
              <a:rPr lang="en-US" sz="1200" b="1" u="none" dirty="0" smtClean="0"/>
              <a:t>Speaker Notes for the Title Slide</a:t>
            </a:r>
          </a:p>
          <a:p>
            <a:pPr defTabSz="957468">
              <a:lnSpc>
                <a:spcPct val="110000"/>
              </a:lnSpc>
              <a:spcBef>
                <a:spcPts val="200"/>
              </a:spcBef>
              <a:defRPr/>
            </a:pPr>
            <a:r>
              <a:rPr lang="en-US" sz="1200" i="1" dirty="0" smtClean="0"/>
              <a:t>Welcome participants to the training on Designing and Delivering</a:t>
            </a:r>
            <a:r>
              <a:rPr lang="en-US" sz="1200" i="1" baseline="0" dirty="0" smtClean="0"/>
              <a:t> Intensive Intervention in Behavior</a:t>
            </a:r>
            <a:r>
              <a:rPr lang="en-US" sz="1200" i="1" dirty="0" smtClean="0"/>
              <a:t>. Introduce yourself (or selves) as the facilitator(s) and briefly cite your professional experience with regard to intensive intervention and DBI.</a:t>
            </a:r>
          </a:p>
          <a:p>
            <a:pPr>
              <a:lnSpc>
                <a:spcPct val="110000"/>
              </a:lnSpc>
              <a:spcBef>
                <a:spcPts val="200"/>
              </a:spcBef>
            </a:pPr>
            <a:endParaRPr lang="en-US" sz="600" i="1" dirty="0" smtClean="0"/>
          </a:p>
          <a:p>
            <a:pPr>
              <a:lnSpc>
                <a:spcPct val="110000"/>
              </a:lnSpc>
              <a:spcBef>
                <a:spcPts val="200"/>
              </a:spcBef>
            </a:pPr>
            <a:r>
              <a:rPr lang="en-US" sz="1200" i="1" dirty="0" smtClean="0"/>
              <a:t>The following handouts should be provided to participants:</a:t>
            </a:r>
          </a:p>
          <a:p>
            <a:pPr marL="171450" indent="-171450">
              <a:lnSpc>
                <a:spcPct val="110000"/>
              </a:lnSpc>
              <a:spcBef>
                <a:spcPts val="200"/>
              </a:spcBef>
              <a:buFont typeface="Arial"/>
              <a:buChar char="•"/>
            </a:pPr>
            <a:r>
              <a:rPr lang="en-US" sz="1200" i="1" dirty="0" smtClean="0"/>
              <a:t>Handout 1: History of Evi</a:t>
            </a:r>
            <a:r>
              <a:rPr lang="en-US" sz="1200" i="1" baseline="0" dirty="0" smtClean="0"/>
              <a:t>dence-Based Intervention </a:t>
            </a:r>
            <a:r>
              <a:rPr lang="en-US" sz="1200" i="1" dirty="0" smtClean="0"/>
              <a:t>(see slides 16 and 17)</a:t>
            </a:r>
          </a:p>
          <a:p>
            <a:pPr marL="171450" indent="-171450">
              <a:lnSpc>
                <a:spcPct val="110000"/>
              </a:lnSpc>
              <a:spcBef>
                <a:spcPts val="200"/>
              </a:spcBef>
              <a:buFont typeface="Arial"/>
              <a:buChar char="•"/>
            </a:pPr>
            <a:r>
              <a:rPr lang="en-US" sz="1200" i="1" kern="1200" dirty="0" smtClean="0">
                <a:solidFill>
                  <a:schemeClr val="tx1"/>
                </a:solidFill>
                <a:effectLst/>
                <a:latin typeface="ITC Franklin Gothic Std Bk Cd"/>
                <a:ea typeface="ＭＳ Ｐゴシック" pitchFamily="-48" charset="-128"/>
                <a:cs typeface="ＭＳ Ｐゴシック"/>
              </a:rPr>
              <a:t>Handout 2: Tier 3 Planning Checklist (see slide 26)</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i="1" kern="1200" dirty="0" smtClean="0">
                <a:solidFill>
                  <a:schemeClr val="tx1"/>
                </a:solidFill>
                <a:effectLst/>
                <a:latin typeface="ITC Franklin Gothic Std Bk Cd"/>
                <a:ea typeface="ＭＳ Ｐゴシック" pitchFamily="-48" charset="-128"/>
                <a:cs typeface="ＭＳ Ｐゴシック"/>
              </a:rPr>
              <a:t>Handout 3: Examples of EBI (see slide 34)</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i="1" kern="1200" dirty="0" smtClean="0">
                <a:solidFill>
                  <a:schemeClr val="tx1"/>
                </a:solidFill>
                <a:effectLst/>
                <a:latin typeface="ITC Franklin Gothic Std Bk Cd"/>
                <a:ea typeface="ＭＳ Ｐゴシック" pitchFamily="-48" charset="-128"/>
                <a:cs typeface="ＭＳ Ｐゴシック"/>
              </a:rPr>
              <a:t>Handout 4: Monitoring a Plan (see slide 58)</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i="1" kern="1200" dirty="0" smtClean="0">
                <a:solidFill>
                  <a:schemeClr val="tx1"/>
                </a:solidFill>
                <a:effectLst/>
                <a:latin typeface="ITC Franklin Gothic Std Bk Cd"/>
                <a:ea typeface="ＭＳ Ｐゴシック" pitchFamily="-48" charset="-128"/>
                <a:cs typeface="ＭＳ Ｐゴシック"/>
              </a:rPr>
              <a:t>Handout 5: Coaching Guide (see slides 14, 38, and 42)</a:t>
            </a:r>
          </a:p>
          <a:p>
            <a:pPr marL="171450" marR="0" indent="-171450" algn="l" defTabSz="914400" rtl="0" eaLnBrk="0" fontAlgn="base" latinLnBrk="0" hangingPunct="0">
              <a:lnSpc>
                <a:spcPct val="100000"/>
              </a:lnSpc>
              <a:spcBef>
                <a:spcPct val="30000"/>
              </a:spcBef>
              <a:spcAft>
                <a:spcPct val="0"/>
              </a:spcAft>
              <a:buClrTx/>
              <a:buSzTx/>
              <a:buFont typeface="Arial"/>
              <a:buChar char="•"/>
              <a:tabLst/>
              <a:defRPr/>
            </a:pPr>
            <a:r>
              <a:rPr lang="en-US" sz="1200" i="1" kern="1200" dirty="0" smtClean="0">
                <a:solidFill>
                  <a:schemeClr val="tx1"/>
                </a:solidFill>
                <a:effectLst/>
                <a:latin typeface="ITC Franklin Gothic Std Bk Cd"/>
                <a:ea typeface="ＭＳ Ｐゴシック" pitchFamily="-48" charset="-128"/>
                <a:cs typeface="ＭＳ Ｐゴシック"/>
              </a:rPr>
              <a:t>Handout 6: Summary</a:t>
            </a:r>
          </a:p>
          <a:p>
            <a:endParaRPr lang="en-US" sz="1200" i="1" dirty="0" smtClean="0"/>
          </a:p>
          <a:p>
            <a:pPr lvl="0"/>
            <a:r>
              <a:rPr lang="en-US" i="1" dirty="0" smtClean="0"/>
              <a:t>While permission to reprint this publication is not necessary, the citation should be: </a:t>
            </a:r>
          </a:p>
          <a:p>
            <a:pPr lvl="0"/>
            <a:r>
              <a:rPr lang="en-US" i="1" dirty="0" smtClean="0"/>
              <a:t>National Center on Intensive Intervention (February,</a:t>
            </a:r>
            <a:r>
              <a:rPr lang="en-US" i="1" baseline="0" dirty="0" smtClean="0"/>
              <a:t> 2014</a:t>
            </a:r>
            <a:r>
              <a:rPr lang="en-US" i="1" dirty="0" smtClean="0"/>
              <a:t>).</a:t>
            </a:r>
            <a:r>
              <a:rPr lang="en-US" i="1" baseline="0" dirty="0" smtClean="0"/>
              <a:t> </a:t>
            </a:r>
            <a:r>
              <a:rPr lang="en-US" i="1" dirty="0" smtClean="0"/>
              <a:t>Designing and</a:t>
            </a:r>
            <a:r>
              <a:rPr lang="en-US" i="1" baseline="0" dirty="0" smtClean="0"/>
              <a:t> Delivering Intensive Intervention in Behavior</a:t>
            </a:r>
            <a:r>
              <a:rPr lang="en-US" i="1" dirty="0" smtClean="0"/>
              <a:t>. Washington, DC: U.S. Department of Education, Office</a:t>
            </a:r>
            <a:r>
              <a:rPr lang="en-US" i="1" baseline="0" dirty="0" smtClean="0"/>
              <a:t> </a:t>
            </a:r>
            <a:r>
              <a:rPr lang="en-US" i="1" dirty="0" smtClean="0"/>
              <a:t>of</a:t>
            </a:r>
            <a:r>
              <a:rPr lang="en-US" i="1" baseline="0" dirty="0" smtClean="0"/>
              <a:t> </a:t>
            </a:r>
            <a:r>
              <a:rPr lang="en-US" i="1" dirty="0" smtClean="0"/>
              <a:t>Special Education Programs, National Center on Intensive Intervention.</a:t>
            </a:r>
            <a:endParaRPr lang="en-US" b="1" i="1" baseline="0" dirty="0" smtClean="0"/>
          </a:p>
          <a:p>
            <a:endParaRPr lang="en-US" sz="1200" i="1"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a:t>
            </a:fld>
            <a:endParaRPr lang="en-US" dirty="0"/>
          </a:p>
        </p:txBody>
      </p:sp>
    </p:spTree>
    <p:extLst>
      <p:ext uri="{BB962C8B-B14F-4D97-AF65-F5344CB8AC3E}">
        <p14:creationId xmlns:p14="http://schemas.microsoft.com/office/powerpoint/2010/main" val="2349338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9263" y="112713"/>
            <a:ext cx="3922712" cy="2943225"/>
          </a:xfrm>
        </p:spPr>
      </p:sp>
      <p:sp>
        <p:nvSpPr>
          <p:cNvPr id="3" name="Notes Placeholder 2"/>
          <p:cNvSpPr>
            <a:spLocks noGrp="1"/>
          </p:cNvSpPr>
          <p:nvPr>
            <p:ph type="body" idx="1"/>
          </p:nvPr>
        </p:nvSpPr>
        <p:spPr>
          <a:xfrm>
            <a:off x="277792" y="3125165"/>
            <a:ext cx="6528121" cy="5683555"/>
          </a:xfrm>
        </p:spPr>
        <p:txBody>
          <a:bodyPr/>
          <a:lstStyle/>
          <a:p>
            <a:r>
              <a:rPr lang="en-US" i="1" baseline="0" dirty="0" smtClean="0"/>
              <a:t>The purpose of this slide is to discuss the framework of assessment and function. Read the slide and review the common reasons for misbehavior among students. </a:t>
            </a:r>
          </a:p>
          <a:p>
            <a:endParaRPr lang="en-US" i="0" baseline="0" dirty="0" smtClean="0"/>
          </a:p>
          <a:p>
            <a:r>
              <a:rPr lang="en-US" i="0" baseline="0" dirty="0" smtClean="0"/>
              <a:t>It is worth noting that there is no new information on this slide; it is probably a simplistic way of looking at behavior. Students are generally more complex, but the idea is that it gives teams a framework to work from.</a:t>
            </a:r>
          </a:p>
          <a:p>
            <a:endParaRPr lang="en-US" i="1"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Note: Some participants may want to spend some time discussing the reasons listed in the slide. </a:t>
            </a:r>
          </a:p>
          <a:p>
            <a:endParaRPr lang="en-US" i="1"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Behaviors tend to fall within four categories or clusters: students who do not know how to “do” the correct or appropriate behavior, those who want to escape a task (usually academic but sometimes social), those who want attention of any kind (e.g., some or even negative attention is better than no attention), and those who do not have the prerequisite skills or are mismatched in terms of the task and their ability levels.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i="0"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When it comes to the reasons for student behavior, there are generally logical answers. For example, with social behaviors, it is easy to pathologize students first, but it is important to think about whether the behaviors fall into the categories listed on this slide. It is much easier to describe behaviors that are exciting or “sexy” in a sensational way than to simply look at the function, which can seem boring in comparison. Let me give you two examples.</a:t>
            </a:r>
          </a:p>
          <a:p>
            <a:pPr marL="173736" marR="0" lvl="2" indent="-171450" algn="l" defTabSz="914400" rtl="0" eaLnBrk="0" fontAlgn="base" latinLnBrk="0" hangingPunct="0">
              <a:lnSpc>
                <a:spcPct val="100000"/>
              </a:lnSpc>
              <a:spcBef>
                <a:spcPts val="19"/>
              </a:spcBef>
              <a:spcAft>
                <a:spcPct val="0"/>
              </a:spcAft>
              <a:buClrTx/>
              <a:buSzTx/>
              <a:buFont typeface="Arial" pitchFamily="34" charset="0"/>
              <a:buChar char="•"/>
              <a:tabLst/>
              <a:defRPr/>
            </a:pPr>
            <a:r>
              <a:rPr lang="en-US" i="0" baseline="0" dirty="0" smtClean="0"/>
              <a:t>A young boy is in early elementary school. His father is a known drug dealer and has been in and out of prison. The student had some minor behavior challenges, such as aggressive and disruptive behavior. It is easier to pathologize this student and say that he is a budding sociopath or a future delinquent than to look closely at the function of his behavior.</a:t>
            </a:r>
          </a:p>
          <a:p>
            <a:pPr marL="173736" marR="0" lvl="2" indent="-171450" algn="l" defTabSz="914400" rtl="0" eaLnBrk="0" fontAlgn="base" latinLnBrk="0" hangingPunct="0">
              <a:lnSpc>
                <a:spcPct val="100000"/>
              </a:lnSpc>
              <a:spcBef>
                <a:spcPts val="19"/>
              </a:spcBef>
              <a:spcAft>
                <a:spcPct val="0"/>
              </a:spcAft>
              <a:buClrTx/>
              <a:buSzTx/>
              <a:buFont typeface="Arial" pitchFamily="34" charset="0"/>
              <a:buChar char="•"/>
              <a:tabLst/>
              <a:defRPr/>
            </a:pPr>
            <a:r>
              <a:rPr lang="en-US" i="0" baseline="0" dirty="0" smtClean="0"/>
              <a:t>In the 1990s, many teenagers were diagnosed with bipolar disorders. This sounds more exciting than thinking about how puberty and/or physical changes may have affected behavior.</a:t>
            </a:r>
          </a:p>
          <a:p>
            <a:pPr marL="914400" marR="0" lvl="2"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i="0" baseline="0" dirty="0" smtClean="0"/>
          </a:p>
          <a:p>
            <a:r>
              <a:rPr lang="en-US" i="1" baseline="0" dirty="0" smtClean="0"/>
              <a:t>Possible Activity: Ask the group the following questions:</a:t>
            </a:r>
          </a:p>
          <a:p>
            <a:pPr marL="228600" indent="-228600">
              <a:buFont typeface="Arial"/>
              <a:buChar char="•"/>
            </a:pPr>
            <a:r>
              <a:rPr lang="en-US" i="0" baseline="0" dirty="0" smtClean="0"/>
              <a:t>What are some examples of situations in which students misbehave?</a:t>
            </a:r>
          </a:p>
          <a:p>
            <a:pPr marL="228600" indent="-228600">
              <a:buFont typeface="Arial"/>
              <a:buChar char="•"/>
            </a:pPr>
            <a:r>
              <a:rPr lang="en-US" i="0" baseline="0" dirty="0" smtClean="0"/>
              <a:t>Where have you seen this occur?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2476748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3400" y="4387769"/>
            <a:ext cx="5897879" cy="4512391"/>
          </a:xfrm>
        </p:spPr>
        <p:txBody>
          <a:bodyPr/>
          <a:lstStyle/>
          <a:p>
            <a:r>
              <a:rPr lang="en-US" i="1" dirty="0" smtClean="0"/>
              <a:t>Read slide.</a:t>
            </a:r>
          </a:p>
          <a:p>
            <a:endParaRPr lang="en-US" i="1" dirty="0" smtClean="0"/>
          </a:p>
          <a:p>
            <a:r>
              <a:rPr lang="en-US" i="0" baseline="0" dirty="0" smtClean="0"/>
              <a:t>When working with students with intensive needs, a logical approach would be to begin with the easiest solutions first and adapt and individualize as needed. The idea of selecting strategies or interventions from the least to most time consuming or challenging is an important consideration. Put in another way, if you start off with the idea that “throwing the kitchen sink” is the best solution, then you will probably have to continue to throw the kitchen sink for the long term. Why not begin with something easier and less intensive and see if it works (e.g., what do the data tell you?).</a:t>
            </a:r>
          </a:p>
          <a:p>
            <a:endParaRPr lang="en-US" i="0" baseline="0" dirty="0" smtClean="0"/>
          </a:p>
          <a:p>
            <a:r>
              <a:rPr lang="en-US" i="1" baseline="0" dirty="0" smtClean="0"/>
              <a:t>Note: There are parallels between academic and behavioral approaches to intensive intervention. Not surprisingly, behavioral problems can seem more challenging or daunting to some (e.g., a six-year-old who cannot read seems less difficult to deal with than a six-year-old who throws desks). </a:t>
            </a:r>
          </a:p>
          <a:p>
            <a:endParaRPr lang="en-US" i="1" baseline="0" dirty="0" smtClean="0"/>
          </a:p>
          <a:p>
            <a:r>
              <a:rPr lang="en-US" i="1" baseline="0" dirty="0" smtClean="0"/>
              <a:t>Quite often, the complexity of the problem in academics and behavior is not that different, but “behavior problems” can feel harder or be more serious. Furthermore, the situation is exacerbated by the fact that many teachers leave education programs without having courses or modules on behavior management, whereas there are many supports in place for academic interventions.</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1614677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1313" y="287338"/>
            <a:ext cx="3890962" cy="2919412"/>
          </a:xfrm>
        </p:spPr>
      </p:sp>
      <p:sp>
        <p:nvSpPr>
          <p:cNvPr id="3" name="Notes Placeholder 2"/>
          <p:cNvSpPr>
            <a:spLocks noGrp="1"/>
          </p:cNvSpPr>
          <p:nvPr>
            <p:ph type="body" idx="1"/>
          </p:nvPr>
        </p:nvSpPr>
        <p:spPr>
          <a:xfrm>
            <a:off x="162046" y="3333509"/>
            <a:ext cx="6632293" cy="5566651"/>
          </a:xfrm>
        </p:spPr>
        <p:txBody>
          <a:bodyPr/>
          <a:lstStyle/>
          <a:p>
            <a:pPr algn="l"/>
            <a:r>
              <a:rPr lang="en-US" sz="1200" b="0" i="0" kern="1200" dirty="0" smtClean="0">
                <a:solidFill>
                  <a:schemeClr val="tx1"/>
                </a:solidFill>
                <a:effectLst/>
                <a:latin typeface="ITC Franklin Gothic Std Bk Cd"/>
                <a:ea typeface="ＭＳ Ｐゴシック" pitchFamily="-48" charset="-128"/>
                <a:cs typeface="ＭＳ Ｐゴシック"/>
              </a:rPr>
              <a:t>We</a:t>
            </a:r>
            <a:r>
              <a:rPr lang="en-US" sz="1200" b="0" i="0" kern="1200" baseline="0" dirty="0" smtClean="0">
                <a:solidFill>
                  <a:schemeClr val="tx1"/>
                </a:solidFill>
                <a:effectLst/>
                <a:latin typeface="ITC Franklin Gothic Std Bk Cd"/>
                <a:ea typeface="ＭＳ Ｐゴシック" pitchFamily="-48" charset="-128"/>
                <a:cs typeface="ＭＳ Ｐゴシック"/>
              </a:rPr>
              <a:t> need to use our best </a:t>
            </a:r>
            <a:r>
              <a:rPr lang="en-US" sz="1200" b="0" i="0" kern="1200" dirty="0" smtClean="0">
                <a:solidFill>
                  <a:schemeClr val="tx1"/>
                </a:solidFill>
                <a:effectLst/>
                <a:latin typeface="ITC Franklin Gothic Std Bk Cd"/>
                <a:ea typeface="ＭＳ Ｐゴシック" pitchFamily="-48" charset="-128"/>
                <a:cs typeface="ＭＳ Ｐゴシック"/>
              </a:rPr>
              <a:t>knowledge and</a:t>
            </a:r>
            <a:r>
              <a:rPr lang="en-US" sz="1200" b="0" i="0" kern="1200" baseline="0" dirty="0" smtClean="0">
                <a:solidFill>
                  <a:schemeClr val="tx1"/>
                </a:solidFill>
                <a:effectLst/>
                <a:latin typeface="ITC Franklin Gothic Std Bk Cd"/>
                <a:ea typeface="ＭＳ Ｐゴシック" pitchFamily="-48" charset="-128"/>
                <a:cs typeface="ＭＳ Ｐゴシック"/>
              </a:rPr>
              <a:t> expertise </a:t>
            </a:r>
            <a:r>
              <a:rPr lang="en-US" sz="1200" b="0" i="0" kern="1200" dirty="0" smtClean="0">
                <a:solidFill>
                  <a:schemeClr val="tx1"/>
                </a:solidFill>
                <a:effectLst/>
                <a:latin typeface="ITC Franklin Gothic Std Bk Cd"/>
                <a:ea typeface="ＭＳ Ｐゴシック" pitchFamily="-48" charset="-128"/>
                <a:cs typeface="ＭＳ Ｐゴシック"/>
              </a:rPr>
              <a:t>about a problem</a:t>
            </a:r>
            <a:r>
              <a:rPr lang="en-US" sz="1200" b="0" i="0" kern="1200" baseline="0" dirty="0" smtClean="0">
                <a:solidFill>
                  <a:schemeClr val="tx1"/>
                </a:solidFill>
                <a:effectLst/>
                <a:latin typeface="ITC Franklin Gothic Std Bk Cd"/>
                <a:ea typeface="ＭＳ Ｐゴシック" pitchFamily="-48" charset="-128"/>
                <a:cs typeface="ＭＳ Ｐゴシック"/>
              </a:rPr>
              <a:t> or a challenging behavior and then </a:t>
            </a:r>
            <a:r>
              <a:rPr lang="en-US" sz="1200" b="0" i="0" kern="1200" dirty="0" smtClean="0">
                <a:solidFill>
                  <a:schemeClr val="tx1"/>
                </a:solidFill>
                <a:effectLst/>
                <a:latin typeface="ITC Franklin Gothic Std Bk Cd"/>
                <a:ea typeface="ＭＳ Ｐゴシック" pitchFamily="-48" charset="-128"/>
                <a:cs typeface="ＭＳ Ｐゴシック"/>
              </a:rPr>
              <a:t>select an intervention with an appropriate level of rigor or quality </a:t>
            </a:r>
            <a:r>
              <a:rPr lang="en-US" sz="1200" b="0" i="0" kern="1200" baseline="0" dirty="0" smtClean="0">
                <a:solidFill>
                  <a:schemeClr val="tx1"/>
                </a:solidFill>
                <a:effectLst/>
                <a:latin typeface="ITC Franklin Gothic Std Bk Cd"/>
                <a:ea typeface="ＭＳ Ｐゴシック" pitchFamily="-48" charset="-128"/>
                <a:cs typeface="ＭＳ Ｐゴシック"/>
              </a:rPr>
              <a:t>to change or modify behavior in a positive way.</a:t>
            </a:r>
          </a:p>
          <a:p>
            <a:pPr algn="l"/>
            <a:endParaRPr lang="en-US" sz="1200" b="0" i="0" kern="1200" baseline="0" dirty="0" smtClean="0">
              <a:solidFill>
                <a:schemeClr val="tx1"/>
              </a:solidFill>
              <a:effectLst/>
              <a:latin typeface="ITC Franklin Gothic Std Bk Cd"/>
              <a:ea typeface="ＭＳ Ｐゴシック" pitchFamily="-48" charset="-128"/>
            </a:endParaRPr>
          </a:p>
          <a:p>
            <a:pPr algn="l"/>
            <a:r>
              <a:rPr lang="en-US" sz="1200" b="0" i="1" kern="1200" baseline="0" dirty="0" smtClean="0">
                <a:solidFill>
                  <a:schemeClr val="tx1"/>
                </a:solidFill>
                <a:effectLst/>
                <a:latin typeface="ITC Franklin Gothic Std Bk Cd"/>
                <a:ea typeface="ＭＳ Ｐゴシック" pitchFamily="-48" charset="-128"/>
              </a:rPr>
              <a:t>Provide the group with the following example: </a:t>
            </a:r>
          </a:p>
          <a:p>
            <a:pPr algn="l"/>
            <a:endParaRPr lang="en-US" sz="1200" b="0" i="1" kern="1200" baseline="0" dirty="0" smtClean="0">
              <a:solidFill>
                <a:schemeClr val="tx1"/>
              </a:solidFill>
              <a:effectLst/>
              <a:latin typeface="ITC Franklin Gothic Std Bk Cd"/>
              <a:ea typeface="ＭＳ Ｐゴシック" pitchFamily="-48" charset="-128"/>
            </a:endParaRPr>
          </a:p>
          <a:p>
            <a:pPr algn="l"/>
            <a:r>
              <a:rPr lang="en-US" sz="1200" b="0" i="0" kern="1200" baseline="0" dirty="0" smtClean="0">
                <a:solidFill>
                  <a:schemeClr val="tx1"/>
                </a:solidFill>
                <a:effectLst/>
                <a:latin typeface="ITC Franklin Gothic Std Bk Cd"/>
                <a:ea typeface="ＭＳ Ｐゴシック" pitchFamily="-48" charset="-128"/>
              </a:rPr>
              <a:t>Let’s presume that Johnny consistently engages in disruptive behavior during mathematics lessons (e.g., he gets very tense, balls his hand up into a fist, starts shaking, closes his eyes, refuses to speak, and engages in unusual facial gestures and posturing). After doing an FBA, it is determined that the function of the behavior is escape or avoidance of the task or activity because Johnny does not understand what needs to be done (e.g., the tasks are too hard) and/or he does not have the prerequisite skills.</a:t>
            </a:r>
          </a:p>
          <a:p>
            <a:pPr algn="l"/>
            <a:endParaRPr lang="en-US" sz="1200" b="0" i="0" kern="1200" baseline="0" dirty="0" smtClean="0">
              <a:solidFill>
                <a:schemeClr val="tx1"/>
              </a:solidFill>
              <a:effectLst/>
              <a:latin typeface="ITC Franklin Gothic Std Bk Cd"/>
              <a:ea typeface="ＭＳ Ｐゴシック" pitchFamily="-48" charset="-128"/>
            </a:endParaRPr>
          </a:p>
          <a:p>
            <a:pPr algn="l"/>
            <a:r>
              <a:rPr lang="en-US" sz="1200" b="0" i="0" kern="1200" baseline="0" dirty="0" smtClean="0">
                <a:solidFill>
                  <a:schemeClr val="tx1"/>
                </a:solidFill>
                <a:effectLst/>
                <a:latin typeface="ITC Franklin Gothic Std Bk Cd"/>
                <a:ea typeface="ＭＳ Ｐゴシック" pitchFamily="-48" charset="-128"/>
              </a:rPr>
              <a:t>An intervention that would not work (because it allows him to escape the task and is not aligned with the function of behavior) would be to reinforce Johnny every time he engages in disruptive or aggressive behavior by allowing him to escape completion of the task (e.g., his teacher assigns a teaching assistant or aide to take him out of the classroom and to the gym to bounce on a trampoline so that he can relax and center himself—this is a true story!).</a:t>
            </a:r>
          </a:p>
          <a:p>
            <a:pPr algn="l"/>
            <a:endParaRPr lang="en-US" sz="1200" b="0" i="0" kern="1200" baseline="0" dirty="0" smtClean="0">
              <a:solidFill>
                <a:schemeClr val="tx1"/>
              </a:solidFill>
              <a:effectLst/>
              <a:latin typeface="ITC Franklin Gothic Std Bk Cd"/>
              <a:ea typeface="ＭＳ Ｐゴシック" pitchFamily="-48" charset="-128"/>
            </a:endParaRPr>
          </a:p>
          <a:p>
            <a:pPr algn="l"/>
            <a:r>
              <a:rPr lang="en-US" sz="1200" b="0" i="0" kern="1200" baseline="0" dirty="0" smtClean="0">
                <a:solidFill>
                  <a:schemeClr val="tx1"/>
                </a:solidFill>
                <a:effectLst/>
                <a:latin typeface="ITC Franklin Gothic Std Bk Cd"/>
                <a:ea typeface="ＭＳ Ｐゴシック" pitchFamily="-48" charset="-128"/>
              </a:rPr>
              <a:t>Interventions that will likely work (because they are related to the specific function of the behavior) include breaking down the task into smaller, more manageable activities (e.g., instead of giving Johnny a full mathematics worksheet to complete independently, have him complete two or three problems, access a reinforcer, and then go back to work). Teaching him the prerequisite skills or adjusting the work so that it is at the appropriate level to match his abilities will likely yield a more positive outcome.</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2892353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next section</a:t>
            </a:r>
            <a:r>
              <a:rPr lang="en-US" baseline="0" dirty="0" smtClean="0"/>
              <a:t> is the heart and substance of this module and builds on existing knowledge about FBA and the functions of behavior. </a:t>
            </a:r>
          </a:p>
          <a:p>
            <a:endParaRPr lang="en-US" baseline="0" dirty="0" smtClean="0"/>
          </a:p>
          <a:p>
            <a:r>
              <a:rPr lang="en-US" baseline="0" dirty="0" smtClean="0"/>
              <a:t>It also is important to note that this is part of the individualization phase of the DBI process. We are assuming that standardized tiered programs have been attempted and have not worked because the student is still struggling.</a:t>
            </a:r>
          </a:p>
          <a:p>
            <a:endParaRPr lang="en-US" baseline="0" dirty="0" smtClean="0"/>
          </a:p>
          <a:p>
            <a:r>
              <a:rPr lang="en-US" baseline="0" dirty="0" smtClean="0"/>
              <a:t>As part of this training series, a coaching activity is found in Handout 5 if teams want to spend more time on the EBI website looking at or through the resources and materials available.</a:t>
            </a: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2861556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There are two categories of EBIs: Some are general strategies that may be referred as non-branded interventions; some are commercially developed packages. </a:t>
            </a:r>
          </a:p>
          <a:p>
            <a:endParaRPr lang="en-US" baseline="0" dirty="0" smtClean="0"/>
          </a:p>
          <a:p>
            <a:r>
              <a:rPr lang="en-US" i="1" baseline="0" dirty="0" smtClean="0"/>
              <a:t>Activity: Ask participants if anyone was teaching in the 1990s. Are you familiar with the term EBI?</a:t>
            </a:r>
          </a:p>
          <a:p>
            <a:endParaRPr lang="en-US" baseline="0" dirty="0" smtClean="0"/>
          </a:p>
          <a:p>
            <a:r>
              <a:rPr lang="en-US" baseline="0" dirty="0" smtClean="0"/>
              <a:t>The term </a:t>
            </a:r>
            <a:r>
              <a:rPr lang="en-US" i="1" baseline="0" dirty="0" smtClean="0"/>
              <a:t>EBI</a:t>
            </a:r>
            <a:r>
              <a:rPr lang="en-US" baseline="0" dirty="0" smtClean="0"/>
              <a:t> was not really in the vocabulary or parlance of the field of education until the introduction of the Individuals With Disabilities Education Act (IDEA) in 2004. A new expectation emerged that all teachers would somehow know what to do with EBIs and “just do it.”</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1488373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81088" y="333375"/>
            <a:ext cx="4618037" cy="3463925"/>
          </a:xfrm>
        </p:spPr>
      </p:sp>
      <p:sp>
        <p:nvSpPr>
          <p:cNvPr id="3" name="Notes Placeholder 2"/>
          <p:cNvSpPr>
            <a:spLocks noGrp="1"/>
          </p:cNvSpPr>
          <p:nvPr>
            <p:ph type="body" idx="1"/>
          </p:nvPr>
        </p:nvSpPr>
        <p:spPr>
          <a:xfrm>
            <a:off x="208345" y="3946967"/>
            <a:ext cx="6632294" cy="4252153"/>
          </a:xfrm>
        </p:spPr>
        <p:txBody>
          <a:bodyPr/>
          <a:lstStyle/>
          <a:p>
            <a:r>
              <a:rPr lang="en-US" i="1" dirty="0" smtClean="0"/>
              <a:t>Tell the story of EBI across professions.</a:t>
            </a:r>
            <a:r>
              <a:rPr lang="en-US" i="1" baseline="0" dirty="0" smtClean="0"/>
              <a:t> Refer to Handout 1.</a:t>
            </a:r>
            <a:endParaRPr lang="en-US" i="1" dirty="0" smtClean="0"/>
          </a:p>
          <a:p>
            <a:endParaRPr lang="en-US" i="1" dirty="0" smtClean="0"/>
          </a:p>
          <a:p>
            <a:r>
              <a:rPr lang="en-US" dirty="0" smtClean="0"/>
              <a:t>In</a:t>
            </a:r>
            <a:r>
              <a:rPr lang="en-US" baseline="0" dirty="0" smtClean="0"/>
              <a:t> medicine, there has been a clear shift to evidence-based practices (EBPs) across the years. There was a real debate in the profession initially because at one time medical </a:t>
            </a:r>
            <a:r>
              <a:rPr lang="en-US" sz="1200" b="0" i="0" kern="1200" dirty="0" smtClean="0">
                <a:solidFill>
                  <a:schemeClr val="tx1"/>
                </a:solidFill>
                <a:effectLst/>
                <a:latin typeface="ITC Franklin Gothic Std Bk Cd"/>
                <a:ea typeface="ＭＳ Ｐゴシック" pitchFamily="-48" charset="-128"/>
                <a:cs typeface="ＭＳ Ｐゴシック"/>
              </a:rPr>
              <a:t>practice was based on loose bodies of knowledge. It</a:t>
            </a:r>
            <a:r>
              <a:rPr lang="en-US" sz="1200" b="0" i="0" kern="1200" baseline="0" dirty="0" smtClean="0">
                <a:solidFill>
                  <a:schemeClr val="tx1"/>
                </a:solidFill>
                <a:effectLst/>
                <a:latin typeface="ITC Franklin Gothic Std Bk Cd"/>
                <a:ea typeface="ＭＳ Ｐゴシック" pitchFamily="-48" charset="-128"/>
                <a:cs typeface="ＭＳ Ｐゴシック"/>
              </a:rPr>
              <a:t> was not unusual to offer cures and remedies without</a:t>
            </a:r>
            <a:r>
              <a:rPr lang="en-US" sz="1200" b="0" i="0" kern="1200" dirty="0" smtClean="0">
                <a:solidFill>
                  <a:schemeClr val="tx1"/>
                </a:solidFill>
                <a:effectLst/>
                <a:latin typeface="ITC Franklin Gothic Std Bk Cd"/>
                <a:ea typeface="ＭＳ Ｐゴシック" pitchFamily="-48" charset="-128"/>
                <a:cs typeface="ＭＳ Ｐゴシック"/>
              </a:rPr>
              <a:t> valid scientific evidence on which to justify those</a:t>
            </a:r>
            <a:r>
              <a:rPr lang="en-US" sz="1200" b="0" i="0" kern="1200" baseline="0" dirty="0" smtClean="0">
                <a:solidFill>
                  <a:schemeClr val="tx1"/>
                </a:solidFill>
                <a:effectLst/>
                <a:latin typeface="ITC Franklin Gothic Std Bk Cd"/>
                <a:ea typeface="ＭＳ Ｐゴシック" pitchFamily="-48" charset="-128"/>
                <a:cs typeface="ＭＳ Ｐゴシック"/>
              </a:rPr>
              <a:t> </a:t>
            </a:r>
            <a:r>
              <a:rPr lang="en-US" sz="1200" b="0" i="0" kern="1200" dirty="0" smtClean="0">
                <a:solidFill>
                  <a:schemeClr val="tx1"/>
                </a:solidFill>
                <a:effectLst/>
                <a:latin typeface="ITC Franklin Gothic Std Bk Cd"/>
                <a:ea typeface="ＭＳ Ｐゴシック" pitchFamily="-48" charset="-128"/>
                <a:cs typeface="ＭＳ Ｐゴシック"/>
              </a:rPr>
              <a:t>practices and recommendations. For example,</a:t>
            </a:r>
            <a:r>
              <a:rPr lang="en-US" sz="1200" b="0" i="0" kern="1200" baseline="0" dirty="0" smtClean="0">
                <a:solidFill>
                  <a:schemeClr val="tx1"/>
                </a:solidFill>
                <a:effectLst/>
                <a:latin typeface="ITC Franklin Gothic Std Bk Cd"/>
                <a:ea typeface="ＭＳ Ｐゴシック" pitchFamily="-48" charset="-128"/>
                <a:cs typeface="ＭＳ Ｐゴシック"/>
              </a:rPr>
              <a:t> </a:t>
            </a:r>
            <a:r>
              <a:rPr lang="en-US" sz="1200" b="0" i="0" kern="1200" dirty="0" smtClean="0">
                <a:solidFill>
                  <a:schemeClr val="tx1"/>
                </a:solidFill>
                <a:effectLst/>
                <a:latin typeface="ITC Franklin Gothic Std Bk Cd"/>
                <a:ea typeface="ＭＳ Ｐゴシック" pitchFamily="-48" charset="-128"/>
                <a:cs typeface="ＭＳ Ｐゴシック"/>
              </a:rPr>
              <a:t>in very remote and</a:t>
            </a:r>
            <a:r>
              <a:rPr lang="en-US" sz="1200" b="0" i="0" kern="1200" baseline="0" dirty="0" smtClean="0">
                <a:solidFill>
                  <a:schemeClr val="tx1"/>
                </a:solidFill>
                <a:effectLst/>
                <a:latin typeface="ITC Franklin Gothic Std Bk Cd"/>
                <a:ea typeface="ＭＳ Ｐゴシック" pitchFamily="-48" charset="-128"/>
                <a:cs typeface="ＭＳ Ｐゴシック"/>
              </a:rPr>
              <a:t> rural locations, it was not uncommon for the local doctor to be a clinical practitioner who relied on folklore and traditions versus EBPs. </a:t>
            </a:r>
          </a:p>
          <a:p>
            <a:endParaRPr lang="en-US" baseline="0" dirty="0" smtClean="0"/>
          </a:p>
          <a:p>
            <a:r>
              <a:rPr lang="en-US" dirty="0" smtClean="0"/>
              <a:t>In</a:t>
            </a:r>
            <a:r>
              <a:rPr lang="en-US" baseline="0" dirty="0" smtClean="0"/>
              <a:t> medicine, there was a distinct paradigm shift, especially with developments in the Veterans Affairs (VA) system and insurance companies getting involved and </a:t>
            </a:r>
            <a:r>
              <a:rPr lang="en-US" sz="1200" b="0" i="0" kern="1200" dirty="0" smtClean="0">
                <a:solidFill>
                  <a:schemeClr val="tx1"/>
                </a:solidFill>
                <a:effectLst/>
                <a:latin typeface="ITC Franklin Gothic Std Bk Cd"/>
                <a:ea typeface="ＭＳ Ｐゴシック" pitchFamily="-48" charset="-128"/>
                <a:cs typeface="ＭＳ Ｐゴシック"/>
              </a:rPr>
              <a:t>refusing coverage of practices lacking in, for</a:t>
            </a:r>
            <a:r>
              <a:rPr lang="en-US" sz="1200" b="0" i="0" kern="1200" baseline="0" dirty="0" smtClean="0">
                <a:solidFill>
                  <a:schemeClr val="tx1"/>
                </a:solidFill>
                <a:effectLst/>
                <a:latin typeface="ITC Franklin Gothic Std Bk Cd"/>
                <a:ea typeface="ＭＳ Ｐゴシック" pitchFamily="-48" charset="-128"/>
                <a:cs typeface="ＭＳ Ｐゴシック"/>
              </a:rPr>
              <a:t> example,</a:t>
            </a:r>
            <a:r>
              <a:rPr lang="en-US" sz="1200" b="0" i="0" kern="1200" dirty="0" smtClean="0">
                <a:solidFill>
                  <a:schemeClr val="tx1"/>
                </a:solidFill>
                <a:effectLst/>
                <a:latin typeface="ITC Franklin Gothic Std Bk Cd"/>
                <a:ea typeface="ＭＳ Ｐゴシック" pitchFamily="-48" charset="-128"/>
                <a:cs typeface="ＭＳ Ｐゴシック"/>
              </a:rPr>
              <a:t> systematic evidence</a:t>
            </a:r>
            <a:r>
              <a:rPr lang="en-US" baseline="0" dirty="0" smtClean="0"/>
              <a:t>. More specifically, these groups essentially made clinical variability a thing of the past. </a:t>
            </a:r>
          </a:p>
          <a:p>
            <a:endParaRPr lang="en-US" baseline="0" dirty="0" smtClean="0"/>
          </a:p>
          <a:p>
            <a:r>
              <a:rPr lang="en-US" baseline="0" dirty="0" smtClean="0"/>
              <a:t>In education, the paradigm shift did not really happen in the same way. It was not a discussion and a progression in the field as a whole. EBIs did not really exist in the education vocabulary prior to the late 1990s. Of course, in areas such as clinical psychology, there was a history of evidence-based therapies with the understanding that EBPs did not capture everything (e.g., a depression therapy that is evidence based is going to work only if you also have a good therapist). Furthermore, being evidenced based does not guarantee that an intervention will work.</a:t>
            </a:r>
          </a:p>
          <a:p>
            <a:endParaRPr lang="en-US" baseline="0" dirty="0" smtClean="0"/>
          </a:p>
          <a:p>
            <a:r>
              <a:rPr lang="en-US" baseline="0" dirty="0" smtClean="0"/>
              <a:t>At the same time, most professions understood the importance of EBPs and interventions, and it was really difficult to argue not to use them. Randomized controlled trials (RCTs) were becoming the new normal (e.g., standard practice), but one of the biggest criticisms related to RCTs was that they often missed specific cultural groups or models. Evidence based does not mean that therapeutic relationships are not important parts of it.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With the passing of the Elementary and Secondary Education Act (ESEA) in the mid-1960s, equal access to education and the establishment of high standards and accountability came into the forefront of conversation in education. One of the aims of ESEA was to decrease achievement gaps between students by providing each student with fair and equal opportunities to achieve an exceptional education.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baseline="0" dirty="0" smtClean="0"/>
              <a:t>If you fast-forward to the 2004 legislation changes, accountability was introduced into education with ESEA, along with changes in teacher qualification standards. As a result, EBIs and EBPs were “slipped” into the profession/field as the new normal without really ever having had a discussion about it. Consequently, the argument and the general complaint that have emerged about EBIs indicate that validated interventions on their own do not always equal success. Selecting the best intervention is not always the solution. At best, EBIs are not “stupid” choices. However, there is some onus and responsibility on the teacher or the practitioner to breathe life into the intervention or the strategy for it to work as it is intended.</a:t>
            </a:r>
          </a:p>
          <a:p>
            <a:endParaRPr lang="en-US" baseline="0" dirty="0" smtClean="0"/>
          </a:p>
          <a:p>
            <a:r>
              <a:rPr lang="en-US" i="1" dirty="0" smtClean="0"/>
              <a:t>Possible</a:t>
            </a:r>
            <a:r>
              <a:rPr lang="en-US" i="1" baseline="0" dirty="0" smtClean="0"/>
              <a:t> </a:t>
            </a:r>
            <a:r>
              <a:rPr lang="en-US" i="1" dirty="0" smtClean="0"/>
              <a:t>Activity: Discuss the pros and cons</a:t>
            </a:r>
            <a:r>
              <a:rPr lang="en-US" i="1" baseline="0" dirty="0" smtClean="0"/>
              <a:t> of EBI.</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3825130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8088" y="333375"/>
            <a:ext cx="4618037" cy="3463925"/>
          </a:xfrm>
        </p:spPr>
      </p:sp>
      <p:sp>
        <p:nvSpPr>
          <p:cNvPr id="3" name="Notes Placeholder 2"/>
          <p:cNvSpPr>
            <a:spLocks noGrp="1"/>
          </p:cNvSpPr>
          <p:nvPr>
            <p:ph type="body" idx="1"/>
          </p:nvPr>
        </p:nvSpPr>
        <p:spPr>
          <a:xfrm>
            <a:off x="451414" y="4027990"/>
            <a:ext cx="6157730" cy="5070289"/>
          </a:xfrm>
        </p:spPr>
        <p:txBody>
          <a:bodyPr/>
          <a:lstStyle/>
          <a:p>
            <a:r>
              <a:rPr lang="en-US" i="1" dirty="0" smtClean="0"/>
              <a:t>Refer to Handout 1. </a:t>
            </a:r>
          </a:p>
          <a:p>
            <a:endParaRPr lang="en-US" dirty="0" smtClean="0"/>
          </a:p>
          <a:p>
            <a:r>
              <a:rPr lang="en-US" sz="1200" b="0" u="none" kern="1200" dirty="0" smtClean="0">
                <a:solidFill>
                  <a:schemeClr val="tx1"/>
                </a:solidFill>
                <a:effectLst/>
                <a:latin typeface="ITC Franklin Gothic Std Bk Cd"/>
                <a:ea typeface="ＭＳ Ｐゴシック" pitchFamily="-48" charset="-128"/>
                <a:cs typeface="ＭＳ Ｐゴシック"/>
              </a:rPr>
              <a:t>It also is important to note that EBI at Tier 1 and Tier 2 will not be the same at Tier 3.  </a:t>
            </a:r>
          </a:p>
          <a:p>
            <a:endParaRPr lang="en-US" sz="1200" b="0" u="none" kern="120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Let’s look at how tiered</a:t>
            </a:r>
            <a:r>
              <a:rPr lang="en-US" sz="1200" kern="1200" baseline="0" dirty="0" smtClean="0">
                <a:solidFill>
                  <a:schemeClr val="tx1"/>
                </a:solidFill>
                <a:effectLst/>
                <a:latin typeface="ITC Franklin Gothic Std Bk Cd"/>
                <a:ea typeface="ＭＳ Ｐゴシック" pitchFamily="-48" charset="-128"/>
                <a:cs typeface="ＭＳ Ｐゴシック"/>
              </a:rPr>
              <a:t> interventions work, using </a:t>
            </a:r>
            <a:r>
              <a:rPr lang="en-US" sz="1200" kern="1200" dirty="0" smtClean="0">
                <a:solidFill>
                  <a:schemeClr val="tx1"/>
                </a:solidFill>
                <a:effectLst/>
                <a:latin typeface="ITC Franklin Gothic Std Bk Cd"/>
                <a:ea typeface="ＭＳ Ｐゴシック" pitchFamily="-48" charset="-128"/>
                <a:cs typeface="ＭＳ Ｐゴシック"/>
              </a:rPr>
              <a:t>the example of preventing</a:t>
            </a:r>
            <a:r>
              <a:rPr lang="en-US" sz="1200" kern="1200" baseline="0" dirty="0" smtClean="0">
                <a:solidFill>
                  <a:schemeClr val="tx1"/>
                </a:solidFill>
                <a:effectLst/>
                <a:latin typeface="ITC Franklin Gothic Std Bk Cd"/>
                <a:ea typeface="ＭＳ Ｐゴシック" pitchFamily="-48" charset="-128"/>
                <a:cs typeface="ＭＳ Ｐゴシック"/>
              </a:rPr>
              <a:t> the development of AIDS through prevention efforts, starting with education about HIV. </a:t>
            </a:r>
            <a:r>
              <a:rPr lang="en-US" sz="1200" kern="1200" dirty="0" smtClean="0">
                <a:solidFill>
                  <a:schemeClr val="tx1"/>
                </a:solidFill>
                <a:effectLst/>
                <a:latin typeface="ITC Franklin Gothic Std Bk Cd"/>
                <a:ea typeface="ＭＳ Ｐゴシック" pitchFamily="-48" charset="-128"/>
                <a:cs typeface="ＭＳ Ｐゴシック"/>
              </a:rPr>
              <a:t>Interventions and strategies at Tier 1 are very different from those at Tier 3. Tier 1 addresses the public health mind-set, whereas Tier 3 is very individualized to meet the needs of a specific population. It is highly likely that you will catch about 80 percent of the people at Tier 1, which still leaves about 20 percent unaccounted for. If something is not working at Tier 1, then you probably need to think about trying a new approach in Tiers 2 and 3.</a:t>
            </a:r>
            <a:r>
              <a:rPr lang="en-US" sz="120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As you can see, each tier is not just an acceleration of the previous tier. If we bring it back to a school example, this is why functional relevance is very important. It</a:t>
            </a:r>
            <a:r>
              <a:rPr lang="en-US" sz="1200" kern="1200" baseline="0" dirty="0" smtClean="0">
                <a:solidFill>
                  <a:schemeClr val="tx1"/>
                </a:solidFill>
                <a:effectLst/>
                <a:latin typeface="ITC Franklin Gothic Std Bk Cd"/>
                <a:ea typeface="ＭＳ Ｐゴシック" pitchFamily="-48" charset="-128"/>
                <a:cs typeface="ＭＳ Ｐゴシック"/>
              </a:rPr>
              <a:t> i</a:t>
            </a:r>
            <a:r>
              <a:rPr lang="en-US" sz="1200" kern="1200" dirty="0" smtClean="0">
                <a:solidFill>
                  <a:schemeClr val="tx1"/>
                </a:solidFill>
                <a:effectLst/>
                <a:latin typeface="ITC Franklin Gothic Std Bk Cd"/>
                <a:ea typeface="ＭＳ Ｐゴシック" pitchFamily="-48" charset="-128"/>
                <a:cs typeface="ＭＳ Ｐゴシック"/>
              </a:rPr>
              <a:t>s a different mind-set when moving from Tier 1 to Tier 2 and especially to Tier 3.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baseline="0" dirty="0" smtClean="0">
                <a:solidFill>
                  <a:schemeClr val="tx1"/>
                </a:solidFill>
                <a:effectLst/>
                <a:latin typeface="ITC Franklin Gothic Std Bk Cd"/>
                <a:ea typeface="ＭＳ Ｐゴシック" pitchFamily="-48" charset="-128"/>
                <a:cs typeface="ＭＳ Ｐゴシック"/>
              </a:rPr>
              <a:t>Let’s look at another example. T</a:t>
            </a:r>
            <a:r>
              <a:rPr lang="en-US" sz="1200" kern="1200" dirty="0" smtClean="0">
                <a:solidFill>
                  <a:schemeClr val="tx1"/>
                </a:solidFill>
                <a:effectLst/>
                <a:latin typeface="ITC Franklin Gothic Std Bk Cd"/>
                <a:ea typeface="ＭＳ Ｐゴシック" pitchFamily="-48" charset="-128"/>
                <a:cs typeface="ＭＳ Ｐゴシック"/>
              </a:rPr>
              <a:t>hink about medicine</a:t>
            </a:r>
            <a:r>
              <a:rPr lang="en-US" sz="1200" kern="1200" baseline="0" dirty="0" smtClean="0">
                <a:solidFill>
                  <a:schemeClr val="tx1"/>
                </a:solidFill>
                <a:effectLst/>
                <a:latin typeface="ITC Franklin Gothic Std Bk Cd"/>
                <a:ea typeface="ＭＳ Ｐゴシック" pitchFamily="-48" charset="-128"/>
                <a:cs typeface="ＭＳ Ｐゴシック"/>
              </a:rPr>
              <a:t> or the medical field. In medicine, no one is expected to work across the three tiers as such. For example, you very rarely find a surgeon in Chicago moonlighting at a clinic in Boston as a general practitioner. </a:t>
            </a:r>
            <a:endParaRPr lang="en-US" sz="1200" kern="120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ITC Franklin Gothic Std Bk Cd"/>
              <a:ea typeface="ＭＳ Ｐゴシック" pitchFamily="-48" charset="-128"/>
              <a:cs typeface="ＭＳ Ｐゴシック"/>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ITC Franklin Gothic Std Bk Cd"/>
                <a:ea typeface="ＭＳ Ｐゴシック" pitchFamily="-48" charset="-128"/>
                <a:cs typeface="ＭＳ Ｐゴシック"/>
              </a:rPr>
              <a:t>The main</a:t>
            </a:r>
            <a:r>
              <a:rPr lang="en-US" sz="1200" kern="1200" baseline="0" dirty="0" smtClean="0">
                <a:solidFill>
                  <a:schemeClr val="tx1"/>
                </a:solidFill>
                <a:effectLst/>
                <a:latin typeface="ITC Franklin Gothic Std Bk Cd"/>
                <a:ea typeface="ＭＳ Ｐゴシック" pitchFamily="-48" charset="-128"/>
                <a:cs typeface="ＭＳ Ｐゴシック"/>
              </a:rPr>
              <a:t> point</a:t>
            </a:r>
            <a:r>
              <a:rPr lang="en-US" sz="1200" kern="1200" dirty="0" smtClean="0">
                <a:solidFill>
                  <a:schemeClr val="tx1"/>
                </a:solidFill>
                <a:effectLst/>
                <a:latin typeface="ITC Franklin Gothic Std Bk Cd"/>
                <a:ea typeface="ＭＳ Ｐゴシック" pitchFamily="-48" charset="-128"/>
                <a:cs typeface="ＭＳ Ｐゴシック"/>
              </a:rPr>
              <a:t> here is that only in education do</a:t>
            </a:r>
            <a:r>
              <a:rPr lang="en-US" sz="1200" kern="1200" baseline="0" dirty="0" smtClean="0">
                <a:solidFill>
                  <a:schemeClr val="tx1"/>
                </a:solidFill>
                <a:effectLst/>
                <a:latin typeface="ITC Franklin Gothic Std Bk Cd"/>
                <a:ea typeface="ＭＳ Ｐゴシック" pitchFamily="-48" charset="-128"/>
                <a:cs typeface="ＭＳ Ｐゴシック"/>
              </a:rPr>
              <a:t> we have the expectation that the same people “do” the selection and conduct Tier 1, 2, and 3 interventions. This means that educational professionals must be highly knowledgeable about each tier of EBI and how the differences in each tier impact daily practices.  </a:t>
            </a:r>
            <a:endParaRPr lang="en-US" sz="1200" kern="1200" dirty="0" smtClean="0">
              <a:solidFill>
                <a:schemeClr val="tx1"/>
              </a:solidFill>
              <a:effectLst/>
              <a:latin typeface="ITC Franklin Gothic Std Bk Cd"/>
              <a:ea typeface="ＭＳ Ｐゴシック" pitchFamily="-48" charset="-128"/>
              <a:cs typeface="ＭＳ Ｐゴシック"/>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16</a:t>
            </a:fld>
            <a:endParaRPr lang="en-US" dirty="0"/>
          </a:p>
        </p:txBody>
      </p:sp>
    </p:spTree>
    <p:extLst>
      <p:ext uri="{BB962C8B-B14F-4D97-AF65-F5344CB8AC3E}">
        <p14:creationId xmlns:p14="http://schemas.microsoft.com/office/powerpoint/2010/main" val="2061530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9601" y="4387769"/>
            <a:ext cx="5760720" cy="4542871"/>
          </a:xfrm>
        </p:spPr>
        <p:txBody>
          <a:bodyPr/>
          <a:lstStyle/>
          <a:p>
            <a:r>
              <a:rPr lang="en-US" i="1" dirty="0" smtClean="0"/>
              <a:t>Read slide</a:t>
            </a:r>
            <a:r>
              <a:rPr lang="en-US" i="1" baseline="0" dirty="0" smtClean="0"/>
              <a:t> and provide examples. </a:t>
            </a:r>
            <a:endParaRPr lang="en-US" i="1" dirty="0" smtClean="0"/>
          </a:p>
          <a:p>
            <a:endParaRPr lang="en-US" dirty="0" smtClean="0"/>
          </a:p>
          <a:p>
            <a:r>
              <a:rPr lang="en-US" dirty="0" smtClean="0"/>
              <a:t>Tier</a:t>
            </a:r>
            <a:r>
              <a:rPr lang="en-US" baseline="0" dirty="0" smtClean="0"/>
              <a:t> 1: Good curriculum; school wide Positive Behavioral Interventions and Supports (PBIS); Good Behavior Game; reward system; Praise, Redirection, Visual Schedule.</a:t>
            </a:r>
          </a:p>
          <a:p>
            <a:pPr marL="173736" lvl="1" indent="-171450">
              <a:buFont typeface="Arial" panose="020B0604020202020204" pitchFamily="34" charset="0"/>
              <a:buChar char="•"/>
            </a:pPr>
            <a:r>
              <a:rPr lang="en-US" baseline="0" dirty="0" smtClean="0"/>
              <a:t>Success means that a low percentage of students is identified as being “at risk” (e.g., 20 percent).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Tier 2: Check In Check Out (CICO) approach, behavior contracts, peer tutoring, self-management, and so on. At Tier 2, you are aiming to reduce the risk of students needing intensive intervention in the future but not trying to “fix” or help one student specifically (e.g., getting a group of students together who seem to have the same general issues and using a group intervention).</a:t>
            </a:r>
          </a:p>
          <a:p>
            <a:pPr marL="173736" lvl="1" indent="-171450">
              <a:buFont typeface="Arial" pitchFamily="34" charset="0"/>
              <a:buChar char="•"/>
            </a:pPr>
            <a:r>
              <a:rPr lang="en-US" baseline="0" dirty="0" smtClean="0"/>
              <a:t>Success means helping the majority of the students who are at risk (e.g., 15 percent).</a:t>
            </a:r>
          </a:p>
          <a:p>
            <a:pPr marL="457200" lvl="1" indent="0">
              <a:buFont typeface="Arial" pitchFamily="34" charset="0"/>
              <a:buNone/>
            </a:pPr>
            <a:endParaRPr lang="en-US" baseline="0" dirty="0" smtClean="0"/>
          </a:p>
          <a:p>
            <a:r>
              <a:rPr lang="en-US" baseline="0" dirty="0" smtClean="0"/>
              <a:t>Tier 3: Moving away from the percentages in Tiers 1 and 2, an EBI is defined by whether it is working for the individual student. It involves tailoring an intervention to a specific student based on a hypothesized function. </a:t>
            </a:r>
          </a:p>
          <a:p>
            <a:pPr marL="173736" lvl="1" indent="-171450">
              <a:buFont typeface="Arial" panose="020B0604020202020204" pitchFamily="34" charset="0"/>
              <a:buChar char="•"/>
            </a:pPr>
            <a:r>
              <a:rPr lang="en-US" baseline="0" dirty="0" smtClean="0"/>
              <a:t>Success means helping the target student in terms of the desired outcome (e.g., decreased outbursts, increased engagement, and increased reading fluency) to achieve some specified level.</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4101294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want to acknowledge that it is an enormous challenge to deal with and address behaviors at all three tiers. Many schools struggle with it, which is not surprising. NCII’s goal is to provide more information and supports and make things easier, especially at Tier 3. We want to begin the conversation with teachers that EBIs are not likely universally effective for all students. </a:t>
            </a:r>
          </a:p>
          <a:p>
            <a:endParaRPr lang="en-US" baseline="0" dirty="0" smtClean="0"/>
          </a:p>
          <a:p>
            <a:r>
              <a:rPr lang="en-US" i="1" dirty="0" smtClean="0"/>
              <a:t>Possible Activity: Do a think-pair-share</a:t>
            </a:r>
            <a:r>
              <a:rPr lang="en-US" i="1" baseline="0" dirty="0" smtClean="0"/>
              <a:t> or have a group discussion.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Ask: What does this mean for students with intensive needs?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224466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The next few slides discus</a:t>
            </a:r>
            <a:r>
              <a:rPr lang="en-US" i="1" baseline="0" dirty="0" smtClean="0"/>
              <a:t>s what we call the fine print of EBI. They are essentially three quick points that help to contextualize the function and the purpose of using behavioral approaches.</a:t>
            </a:r>
            <a:endParaRPr lang="en-US" i="1" dirty="0" smtClean="0"/>
          </a:p>
          <a:p>
            <a:endParaRPr lang="en-US" dirty="0" smtClean="0"/>
          </a:p>
          <a:p>
            <a:r>
              <a:rPr lang="en-US" dirty="0" smtClean="0"/>
              <a:t>The take</a:t>
            </a:r>
            <a:r>
              <a:rPr lang="en-US" baseline="0" dirty="0" smtClean="0"/>
              <a:t>away message here is that validation is not universal but specific to a target population and goal. Many teachers treat an EBI as something that should fix all problems across all areas (e.g., behavior, reading, and mathematics) when in reality they have been validated only fore specific group of students who have a specific problem.  </a:t>
            </a:r>
          </a:p>
          <a:p>
            <a:endParaRPr lang="en-US" baseline="0" dirty="0" smtClean="0"/>
          </a:p>
          <a:p>
            <a:r>
              <a:rPr lang="en-US" baseline="0" dirty="0" smtClean="0"/>
              <a:t>The implication for schools is that the selection of an intervention needs to be related to the function. More specifically, it needs to demonstrate effectiveness with cases similar to the target student. For example, if the function of a behavior is attention and you select an intervention that is escape based, then the intervention selected is likely to be ineffective.</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Facilitators: You can use the analogy of the hammer and the screw.</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213781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477">
              <a:defRPr/>
            </a:pPr>
            <a:r>
              <a:rPr lang="en-US" i="1" dirty="0" smtClean="0"/>
              <a:t>Read slide.</a:t>
            </a:r>
            <a:endParaRPr lang="en-US" dirty="0" smtClean="0"/>
          </a:p>
          <a:p>
            <a:endParaRPr lang="en-US" i="1" dirty="0" smtClean="0"/>
          </a:p>
          <a:p>
            <a:r>
              <a:rPr lang="en-US" i="1" dirty="0" smtClean="0"/>
              <a:t>The agenda may</a:t>
            </a:r>
            <a:r>
              <a:rPr lang="en-US" i="1" baseline="0" dirty="0" smtClean="0"/>
              <a:t> </a:t>
            </a:r>
            <a:r>
              <a:rPr lang="en-US" i="1" dirty="0" smtClean="0"/>
              <a:t>be changed to fit the time frame and the focus of the training. This module takes about 3.5 hours</a:t>
            </a:r>
            <a:r>
              <a:rPr lang="en-US" i="1" baseline="0" dirty="0" smtClean="0"/>
              <a:t> to complete (including the slide presentation and the integrated activities). </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1560878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414338"/>
            <a:ext cx="4618037" cy="3463925"/>
          </a:xfrm>
        </p:spPr>
      </p:sp>
      <p:sp>
        <p:nvSpPr>
          <p:cNvPr id="3" name="Notes Placeholder 2"/>
          <p:cNvSpPr>
            <a:spLocks noGrp="1"/>
          </p:cNvSpPr>
          <p:nvPr>
            <p:ph type="body" idx="1"/>
          </p:nvPr>
        </p:nvSpPr>
        <p:spPr>
          <a:xfrm>
            <a:off x="483627" y="4305783"/>
            <a:ext cx="6075361" cy="3375178"/>
          </a:xfrm>
        </p:spPr>
        <p:txBody>
          <a:bodyPr/>
          <a:lstStyle/>
          <a:p>
            <a:r>
              <a:rPr lang="en-US" dirty="0" smtClean="0"/>
              <a:t>The</a:t>
            </a:r>
            <a:r>
              <a:rPr lang="en-US" baseline="0" dirty="0" smtClean="0"/>
              <a:t> key focus here is that teachers will likely alter interventions in some manner, so it is critical that they consider what they are changing and if it such changes invalidate an EBI.  </a:t>
            </a:r>
          </a:p>
          <a:p>
            <a:endParaRPr lang="en-US" baseline="0" dirty="0" smtClean="0"/>
          </a:p>
          <a:p>
            <a:r>
              <a:rPr lang="en-US" baseline="0" dirty="0" smtClean="0"/>
              <a:t>Evidence based refers to an intervention done with integrity or implemented as intended.</a:t>
            </a:r>
          </a:p>
          <a:p>
            <a:pPr marL="173736" lvl="1" indent="-171450">
              <a:buFont typeface="Arial" pitchFamily="34" charset="0"/>
              <a:buChar char="•"/>
            </a:pPr>
            <a:r>
              <a:rPr lang="en-US" baseline="0" dirty="0" smtClean="0"/>
              <a:t>However, we also need to recognize the reality that interventions, especially at Tier 3, will not always be done with intervention integrity. It is much easier at Tier 1 and less likely at Tier 3.</a:t>
            </a:r>
          </a:p>
          <a:p>
            <a:pPr marL="173736" lvl="1" indent="-171450">
              <a:buFont typeface="Arial" pitchFamily="34" charset="0"/>
              <a:buChar char="•"/>
            </a:pPr>
            <a:r>
              <a:rPr lang="en-US" baseline="0" dirty="0" smtClean="0"/>
              <a:t>The important message we want to impart to school teams is that you </a:t>
            </a:r>
            <a:r>
              <a:rPr lang="en-US" b="0" baseline="0" dirty="0" smtClean="0"/>
              <a:t>can change some parts but not all parts of an intervention. More specifically, some</a:t>
            </a:r>
            <a:r>
              <a:rPr lang="en-US" baseline="0" dirty="0" smtClean="0"/>
              <a:t> parts are central to the intervention or the strategy and cannot be changed and still remain effective. For example, if a reinforcement strategy is selected, the component of reinforcement must be kept. However, a change in the method of delivery of reinforcement would be acceptable. </a:t>
            </a:r>
          </a:p>
          <a:p>
            <a:pPr marL="1085850" lvl="2" indent="-171450">
              <a:buFont typeface="Arial" pitchFamily="34" charset="0"/>
              <a:buChar char="•"/>
            </a:pPr>
            <a:endParaRPr lang="en-US" baseline="0" dirty="0"/>
          </a:p>
          <a:p>
            <a:pPr marL="0" lvl="0" indent="0">
              <a:buFontTx/>
              <a:buNone/>
            </a:pPr>
            <a:r>
              <a:rPr lang="en-US" baseline="0" dirty="0" smtClean="0"/>
              <a:t>Let’s look at another example of a teacher who tends to yell or is not a “happy praise” person. By simply reducing the frequency of yelling at students and instead choosing to walk up to students and get in close proximity and, for example, touch their shoulders (or do anything but yell at the students) can function as positive praise. However, if you try to force that same teacher to do positive praise statements when he or she is not a positive praise person, the results or outcomes will likely be unsuccessful.</a:t>
            </a:r>
          </a:p>
          <a:p>
            <a:pPr marL="628650" lvl="1" indent="-171450">
              <a:buFont typeface="Arial" pitchFamily="34" charset="0"/>
              <a:buChar char="•"/>
            </a:pPr>
            <a:endParaRPr lang="en-US" baseline="0" dirty="0" smtClean="0"/>
          </a:p>
          <a:p>
            <a:pPr marL="0" lvl="0" indent="0">
              <a:buFont typeface="Arial" pitchFamily="34" charset="0"/>
              <a:buNone/>
            </a:pPr>
            <a:r>
              <a:rPr lang="en-US" baseline="0" dirty="0" smtClean="0"/>
              <a:t>What we want to highlight is the importance of maintaining the function and where there may be some room for change in form or delivery.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387242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EBIs will not work indefinitely, and outcome data need to be collected at regular intervals to assess effectiveness. The overarching message is that an EBI is a good starting point. However, you won</a:t>
            </a:r>
            <a:r>
              <a:rPr lang="fr-FR" baseline="0" dirty="0" smtClean="0"/>
              <a:t>’</a:t>
            </a:r>
            <a:r>
              <a:rPr lang="en-US" baseline="0" dirty="0" smtClean="0"/>
              <a:t>t know if it is actually evidence based for the target student until implementation and outcome data can be analyzed and you have data to support effectiveness.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21</a:t>
            </a:fld>
            <a:endParaRPr lang="en-US" dirty="0"/>
          </a:p>
        </p:txBody>
      </p:sp>
    </p:spTree>
    <p:extLst>
      <p:ext uri="{BB962C8B-B14F-4D97-AF65-F5344CB8AC3E}">
        <p14:creationId xmlns:p14="http://schemas.microsoft.com/office/powerpoint/2010/main" val="389377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a:t>
            </a:r>
            <a:r>
              <a:rPr lang="en-US" i="1" baseline="0" dirty="0" smtClean="0"/>
              <a:t> slide. </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22</a:t>
            </a:fld>
            <a:endParaRPr lang="en-US" dirty="0"/>
          </a:p>
        </p:txBody>
      </p:sp>
    </p:spTree>
    <p:extLst>
      <p:ext uri="{BB962C8B-B14F-4D97-AF65-F5344CB8AC3E}">
        <p14:creationId xmlns:p14="http://schemas.microsoft.com/office/powerpoint/2010/main" val="47776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08188" y="252413"/>
            <a:ext cx="3830637" cy="2873375"/>
          </a:xfrm>
        </p:spPr>
      </p:sp>
      <p:sp>
        <p:nvSpPr>
          <p:cNvPr id="3" name="Notes Placeholder 2"/>
          <p:cNvSpPr>
            <a:spLocks noGrp="1"/>
          </p:cNvSpPr>
          <p:nvPr>
            <p:ph type="body" idx="1"/>
          </p:nvPr>
        </p:nvSpPr>
        <p:spPr>
          <a:xfrm>
            <a:off x="185195" y="3287210"/>
            <a:ext cx="6609144" cy="5704390"/>
          </a:xfrm>
        </p:spPr>
        <p:txBody>
          <a:bodyPr/>
          <a:lstStyle/>
          <a:p>
            <a:r>
              <a:rPr lang="en-US" i="1" dirty="0" smtClean="0"/>
              <a:t>Animated</a:t>
            </a:r>
            <a:r>
              <a:rPr lang="en-US" i="1" baseline="0" dirty="0" smtClean="0"/>
              <a:t> slide. Click to reveal the red arrow.</a:t>
            </a:r>
          </a:p>
          <a:p>
            <a:endParaRPr lang="en-US" i="1" baseline="0" dirty="0" smtClean="0"/>
          </a:p>
          <a:p>
            <a:r>
              <a:rPr lang="en-US" i="1" baseline="0" dirty="0" smtClean="0"/>
              <a:t>Remind participants that previous slides about the implications of EBI and the additional steps are what we do in the DBI process. More specifically, tying intervention selection to hypothesized function is exactly what happens in intervention adaptation.  </a:t>
            </a:r>
          </a:p>
          <a:p>
            <a:endParaRPr lang="en-US" i="1" baseline="0" dirty="0" smtClean="0"/>
          </a:p>
          <a:p>
            <a:r>
              <a:rPr lang="en-US" i="0" baseline="0" dirty="0" smtClean="0"/>
              <a:t>EBI is the starting point and is truly evidence based only when it is working for the individual student. The only way to determine efficacy is to collect data. DBI is the process by which you determine if an intervention is evidence based or truly data based. </a:t>
            </a:r>
          </a:p>
          <a:p>
            <a:pPr marL="173736"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i="0" baseline="0" dirty="0" smtClean="0"/>
              <a:t>We feel it is important to highlight that not everything will fit seamlessly; there are shades of gray. More specifically, a tension exists between procedure and being flexible or responsive to student need at Tier 3.</a:t>
            </a:r>
          </a:p>
          <a:p>
            <a:pPr marL="173736" marR="0" lvl="2"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i="0" baseline="0" dirty="0" smtClean="0"/>
              <a:t>The takeaway message should be that at Tier 2, an intervention may or may not work for a student with intensive needs, but the point is that there is another step—Tier 3—that individualizes interventions for students who need it.</a:t>
            </a:r>
          </a:p>
          <a:p>
            <a:endParaRPr lang="en-US" i="0" baseline="0" dirty="0" smtClean="0"/>
          </a:p>
          <a:p>
            <a:r>
              <a:rPr lang="en-US" i="0" baseline="0" dirty="0" smtClean="0"/>
              <a:t>Behavior interventions at Tier 3 are not multi-function, evidence-based, fix-all solutions. For some, PBIS may be a solution, but it also can be seen as an overall enhancement to the curriculum or a whole school model. Problems arise when students are resistant to PBIS or Tier 1 interventions.</a:t>
            </a:r>
          </a:p>
          <a:p>
            <a:pPr marL="173736" lvl="2" indent="-171450">
              <a:buFont typeface="Arial" pitchFamily="34" charset="0"/>
              <a:buChar char="•"/>
            </a:pPr>
            <a:r>
              <a:rPr lang="en-US" i="0" baseline="0" dirty="0" smtClean="0"/>
              <a:t>On the behavior side, we are likely creating mixed interventions that take pieces of evidence-based strategies.</a:t>
            </a:r>
          </a:p>
          <a:p>
            <a:pPr marL="173736" lvl="2" indent="-171450">
              <a:buFont typeface="Arial" pitchFamily="34" charset="0"/>
              <a:buChar char="•"/>
            </a:pPr>
            <a:r>
              <a:rPr lang="en-US" i="0" baseline="0" dirty="0" smtClean="0"/>
              <a:t>On the academic side, there are “easier” or “clear-cut” multi-function programs.</a:t>
            </a:r>
          </a:p>
          <a:p>
            <a:pPr marL="173736" lvl="2" indent="-171450">
              <a:buFont typeface="Arial" pitchFamily="34" charset="0"/>
              <a:buChar char="•"/>
            </a:pPr>
            <a:r>
              <a:rPr lang="en-US" i="0" baseline="0" dirty="0" smtClean="0"/>
              <a:t>Determining function is critical, but there are parallels between academic and behavioral solutions.</a:t>
            </a:r>
            <a:endParaRPr lang="en-US" i="0"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23</a:t>
            </a:fld>
            <a:endParaRPr lang="en-US" dirty="0"/>
          </a:p>
        </p:txBody>
      </p:sp>
    </p:spTree>
    <p:extLst>
      <p:ext uri="{BB962C8B-B14F-4D97-AF65-F5344CB8AC3E}">
        <p14:creationId xmlns:p14="http://schemas.microsoft.com/office/powerpoint/2010/main" val="544521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Intervention</a:t>
            </a:r>
            <a:r>
              <a:rPr lang="en-US" baseline="0" dirty="0" smtClean="0"/>
              <a:t> adaptation is about collecting individual data or evidence that an intervention is working. When you get to Tier 3, evidence based means that the intervention is working for the individual student versus working for a group (e.g., Tier 2).</a:t>
            </a:r>
          </a:p>
          <a:p>
            <a:pPr marL="0" lvl="0" indent="0">
              <a:buFontTx/>
              <a:buNone/>
            </a:pPr>
            <a:endParaRPr lang="en-US" baseline="0" dirty="0" smtClean="0"/>
          </a:p>
          <a:p>
            <a:pPr marL="0" lvl="0" indent="0">
              <a:buFontTx/>
              <a:buNone/>
            </a:pPr>
            <a:r>
              <a:rPr lang="en-US" baseline="0" dirty="0" smtClean="0"/>
              <a:t>We want to acknowledge that there is a lot of terminology, which can be confusing. </a:t>
            </a:r>
            <a:r>
              <a:rPr lang="en-US" i="1" baseline="0" dirty="0" smtClean="0"/>
              <a:t>Summarize for the participants that clarifies the difference between DBI and EBI.</a:t>
            </a:r>
          </a:p>
          <a:p>
            <a:pPr marL="0" lvl="0" indent="0">
              <a:buFontTx/>
              <a:buNone/>
            </a:pPr>
            <a:endParaRPr lang="en-US" baseline="0" dirty="0" smtClean="0"/>
          </a:p>
          <a:p>
            <a:pPr marL="0" lvl="0" indent="0">
              <a:buFontTx/>
              <a:buNone/>
            </a:pPr>
            <a:r>
              <a:rPr lang="en-US" b="1" baseline="0" dirty="0" smtClean="0"/>
              <a:t>DBI </a:t>
            </a:r>
            <a:r>
              <a:rPr lang="en-US" baseline="0" dirty="0" smtClean="0"/>
              <a:t>is the process. </a:t>
            </a:r>
            <a:r>
              <a:rPr lang="en-US" b="1" baseline="0" dirty="0" smtClean="0"/>
              <a:t>EBI</a:t>
            </a:r>
            <a:r>
              <a:rPr lang="en-US" baseline="0" dirty="0" smtClean="0"/>
              <a:t> refers to the common term in schools of a starting point list of interventions. However, central to all of this is building interventions that are truly evidence or data based. T</a:t>
            </a:r>
            <a:r>
              <a:rPr lang="en-US" b="0" baseline="0" dirty="0" smtClean="0"/>
              <a:t>ruly data based </a:t>
            </a:r>
            <a:r>
              <a:rPr lang="en-US" baseline="0" dirty="0" smtClean="0"/>
              <a:t>means that we have data or evidence to document that the intervention is working for the student, which in essence makes it evidence based—in essence an </a:t>
            </a:r>
            <a:r>
              <a:rPr lang="en-US" b="1" baseline="0" dirty="0" smtClean="0"/>
              <a:t>individualized EBI.</a:t>
            </a:r>
            <a:endParaRPr lang="en-US"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1981760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Refer participants to Handout</a:t>
            </a:r>
            <a:r>
              <a:rPr lang="en-US" i="1" baseline="0" dirty="0" smtClean="0"/>
              <a:t>  2: Tier 3 Planning Checklist. Remind them that this is a sample planning checklist that they can use when thinking about Tier 3 intervention plans.</a:t>
            </a:r>
          </a:p>
          <a:p>
            <a:endParaRPr 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Read slide.</a:t>
            </a:r>
          </a:p>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16306498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 </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26</a:t>
            </a:fld>
            <a:endParaRPr lang="en-US" dirty="0"/>
          </a:p>
        </p:txBody>
      </p:sp>
    </p:spTree>
    <p:extLst>
      <p:ext uri="{BB962C8B-B14F-4D97-AF65-F5344CB8AC3E}">
        <p14:creationId xmlns:p14="http://schemas.microsoft.com/office/powerpoint/2010/main" val="40434064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a student having the behavioral</a:t>
            </a:r>
            <a:r>
              <a:rPr lang="en-US" baseline="0" dirty="0" smtClean="0"/>
              <a:t> difficulty? Return to the considerations of how we select EBIs.</a:t>
            </a:r>
          </a:p>
          <a:p>
            <a:endParaRPr lang="en-US" baseline="0" dirty="0" smtClean="0"/>
          </a:p>
          <a:p>
            <a:r>
              <a:rPr lang="en-US" i="1" baseline="0" dirty="0" err="1" smtClean="0"/>
              <a:t>Reaview</a:t>
            </a:r>
            <a:r>
              <a:rPr lang="en-US" i="1" baseline="0" dirty="0" smtClean="0"/>
              <a:t>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27</a:t>
            </a:fld>
            <a:endParaRPr lang="en-US" dirty="0"/>
          </a:p>
        </p:txBody>
      </p:sp>
    </p:spTree>
    <p:extLst>
      <p:ext uri="{BB962C8B-B14F-4D97-AF65-F5344CB8AC3E}">
        <p14:creationId xmlns:p14="http://schemas.microsoft.com/office/powerpoint/2010/main" val="27339963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Optional</a:t>
            </a:r>
            <a:r>
              <a:rPr lang="en-US" i="1" baseline="0" dirty="0" smtClean="0"/>
              <a:t> activity: Before reviewing the bullet points, ask participants what they think are some of the considerations when selecting EBIs that align with function.</a:t>
            </a:r>
          </a:p>
          <a:p>
            <a:endParaRPr lang="en-US" i="1" baseline="0" dirty="0" smtClean="0"/>
          </a:p>
          <a:p>
            <a:r>
              <a:rPr lang="en-US" i="1" dirty="0" smtClean="0"/>
              <a:t>Read slide and go over the</a:t>
            </a:r>
            <a:r>
              <a:rPr lang="en-US" i="1" baseline="0" dirty="0" smtClean="0"/>
              <a:t> example as a way to summarize the considerations. </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15351741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p>
          <a:p>
            <a:endParaRPr lang="en-US" i="1"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4241158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9121" y="4387769"/>
            <a:ext cx="5821680" cy="4542871"/>
          </a:xfrm>
        </p:spPr>
        <p:txBody>
          <a:bodyPr/>
          <a:lstStyle/>
          <a:p>
            <a:r>
              <a:rPr lang="en-US" i="1" dirty="0" smtClean="0"/>
              <a:t>Animated</a:t>
            </a:r>
            <a:r>
              <a:rPr lang="en-US" i="1" baseline="0" dirty="0" smtClean="0"/>
              <a:t> slide. Click to reveal the red arrow.</a:t>
            </a:r>
            <a:endParaRPr lang="en-US" i="1" dirty="0" smtClean="0"/>
          </a:p>
          <a:p>
            <a:endParaRPr lang="en-US" dirty="0" smtClean="0"/>
          </a:p>
          <a:p>
            <a:r>
              <a:rPr lang="en-US" dirty="0" smtClean="0"/>
              <a:t>NCII uses this graphic to illustrate</a:t>
            </a:r>
            <a:r>
              <a:rPr lang="en-US" baseline="0" dirty="0" smtClean="0"/>
              <a:t> the progression of DBI. We begin with a </a:t>
            </a:r>
            <a:r>
              <a:rPr lang="en-US" b="0" u="sng" baseline="0" dirty="0" smtClean="0"/>
              <a:t>secondary</a:t>
            </a:r>
            <a:r>
              <a:rPr lang="en-US" baseline="0" dirty="0" smtClean="0"/>
              <a:t> intervention program, delivered with greater intensity, and </a:t>
            </a:r>
            <a:r>
              <a:rPr lang="en-US" b="0" u="sng" baseline="0" dirty="0" smtClean="0"/>
              <a:t>progress</a:t>
            </a:r>
            <a:r>
              <a:rPr lang="en-US" baseline="0" dirty="0" smtClean="0"/>
              <a:t> monitor to determine a student’s response. If the student is </a:t>
            </a:r>
            <a:r>
              <a:rPr lang="en-US" b="0" u="sng" baseline="0" dirty="0" smtClean="0"/>
              <a:t>responsive</a:t>
            </a:r>
            <a:r>
              <a:rPr lang="en-US" baseline="0" dirty="0" smtClean="0"/>
              <a:t>, we can either </a:t>
            </a:r>
            <a:r>
              <a:rPr lang="en-US" b="0" u="sng" baseline="0" dirty="0" smtClean="0"/>
              <a:t>continue</a:t>
            </a:r>
            <a:r>
              <a:rPr lang="en-US" baseline="0" dirty="0" smtClean="0"/>
              <a:t> the current intervention or consider reducing the intensity as goals are met (depending on the rate and the duration of response and the nature of skill deficits). If a student is </a:t>
            </a:r>
            <a:r>
              <a:rPr lang="en-US" b="0" u="sng" baseline="0" dirty="0" smtClean="0"/>
              <a:t>not</a:t>
            </a:r>
            <a:r>
              <a:rPr lang="en-US" baseline="0" dirty="0" smtClean="0"/>
              <a:t> sufficiently responsive, we gather additional information by using informal </a:t>
            </a:r>
            <a:r>
              <a:rPr lang="en-US" b="0" u="sng" baseline="0" dirty="0" smtClean="0"/>
              <a:t>diagnostic</a:t>
            </a:r>
            <a:r>
              <a:rPr lang="en-US" baseline="0" dirty="0" smtClean="0"/>
              <a:t> assessment, which identifies student needs to guide intervention </a:t>
            </a:r>
            <a:r>
              <a:rPr lang="en-US" b="0" u="sng" baseline="0" dirty="0" smtClean="0"/>
              <a:t>adaptations</a:t>
            </a:r>
            <a:r>
              <a:rPr lang="en-US" baseline="0" dirty="0" smtClean="0"/>
              <a:t>. We continue </a:t>
            </a:r>
            <a:r>
              <a:rPr lang="en-US" b="0" u="sng" baseline="0" dirty="0" smtClean="0"/>
              <a:t>progress</a:t>
            </a:r>
            <a:r>
              <a:rPr lang="en-US" baseline="0" dirty="0" smtClean="0"/>
              <a:t> monitoring to make decisions about whether the student is responding to the adapted intervention.</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Our training series describes the DBI process, and its goal is to give you the bigger picture in terms of where each part of the process fits in and how the process is not necessarily a linear progression. There are many moving pieces that can occur independently or in conjunction with other parts.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baseline="0" dirty="0" smtClean="0"/>
              <a:t>Today, we will focus on designing and delivering intensive intervention specifically in the area of behavior.</a:t>
            </a:r>
            <a:endParaRPr lang="en-US" dirty="0" smtClean="0"/>
          </a:p>
        </p:txBody>
      </p:sp>
      <p:sp>
        <p:nvSpPr>
          <p:cNvPr id="4" name="Slide Number Placeholder 3"/>
          <p:cNvSpPr>
            <a:spLocks noGrp="1"/>
          </p:cNvSpPr>
          <p:nvPr>
            <p:ph type="sldNum" sz="quarter" idx="10"/>
          </p:nvPr>
        </p:nvSpPr>
        <p:spPr/>
        <p:txBody>
          <a:bodyPr/>
          <a:lstStyle/>
          <a:p>
            <a:fld id="{1BCF944E-AC27-4BEA-9C0A-695BFCE7C965}" type="slidenum">
              <a:rPr lang="en-US" smtClean="0"/>
              <a:pPr/>
              <a:t>3</a:t>
            </a:fld>
            <a:endParaRPr lang="en-US" dirty="0"/>
          </a:p>
        </p:txBody>
      </p:sp>
    </p:spTree>
    <p:extLst>
      <p:ext uri="{BB962C8B-B14F-4D97-AF65-F5344CB8AC3E}">
        <p14:creationId xmlns:p14="http://schemas.microsoft.com/office/powerpoint/2010/main" val="5445213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Ask</a:t>
            </a:r>
            <a:r>
              <a:rPr lang="en-US" i="1" baseline="0" dirty="0" smtClean="0"/>
              <a:t> participants if they r</a:t>
            </a:r>
            <a:r>
              <a:rPr lang="en-US" i="1" dirty="0" smtClean="0"/>
              <a:t>emember</a:t>
            </a:r>
            <a:r>
              <a:rPr lang="en-US" i="1" baseline="0" dirty="0" smtClean="0"/>
              <a:t> this earlier slide about some of the common reasons students misbehave. </a:t>
            </a:r>
          </a:p>
          <a:p>
            <a:endParaRPr lang="en-US" i="1" baseline="0" dirty="0" smtClean="0"/>
          </a:p>
          <a:p>
            <a:r>
              <a:rPr lang="en-US" baseline="0" dirty="0" smtClean="0"/>
              <a:t>The task for your problem-solving teams will be to think about students falling into one of these four categories. </a:t>
            </a:r>
            <a:r>
              <a:rPr lang="en-US" i="1" baseline="0" dirty="0" smtClean="0"/>
              <a:t>Review the bullets. </a:t>
            </a:r>
            <a:r>
              <a:rPr lang="en-US" baseline="0" dirty="0" smtClean="0"/>
              <a:t>School teams tend to overestimate a student’s ability to “do” these behaviors and acquire certain skills.</a:t>
            </a:r>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endParaRPr lang="en-US" i="1" baseline="0" dirty="0" smtClean="0"/>
          </a:p>
          <a:p>
            <a:pPr marL="0" marR="0" lvl="0" indent="0" algn="l" defTabSz="914400" rtl="0" eaLnBrk="0" fontAlgn="base" latinLnBrk="0" hangingPunct="0">
              <a:lnSpc>
                <a:spcPct val="100000"/>
              </a:lnSpc>
              <a:spcBef>
                <a:spcPct val="30000"/>
              </a:spcBef>
              <a:spcAft>
                <a:spcPct val="0"/>
              </a:spcAft>
              <a:buClrTx/>
              <a:buSzTx/>
              <a:buFont typeface="Arial" pitchFamily="34" charset="0"/>
              <a:buNone/>
              <a:tabLst/>
              <a:defRPr/>
            </a:pPr>
            <a:r>
              <a:rPr lang="en-US" i="1" baseline="0" dirty="0" smtClean="0"/>
              <a:t>The next section of the training will focus on some specific examples of EBIs that primarily address escape or attention-based functions. </a:t>
            </a:r>
          </a:p>
          <a:p>
            <a:pPr marL="628650" lvl="1"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2476748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smtClean="0"/>
              <a:t>Note: </a:t>
            </a:r>
            <a:r>
              <a:rPr lang="en-US" dirty="0" smtClean="0"/>
              <a:t>NCII does</a:t>
            </a:r>
            <a:r>
              <a:rPr lang="en-US" baseline="0" dirty="0" smtClean="0"/>
              <a:t> not</a:t>
            </a:r>
            <a:r>
              <a:rPr lang="en-US" dirty="0" smtClean="0"/>
              <a:t> endorse</a:t>
            </a:r>
            <a:r>
              <a:rPr lang="en-US" baseline="0" dirty="0" smtClean="0"/>
              <a:t> any of the interventions discussed in the training, but these are and do represent some of the more common and commercial interventions at Tier 3. It is important to note that these examples have not been validated through NCII’s TRC as of yet. </a:t>
            </a:r>
          </a:p>
          <a:p>
            <a:pPr marL="0" inden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30336396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cs typeface="Arial" panose="020B0604020202020204" pitchFamily="34" charset="0"/>
              </a:rPr>
              <a:t>In the next section we will discuss a few important considerations when delivering intensive interventions and then present some specific classroom examples </a:t>
            </a:r>
            <a:r>
              <a:rPr lang="en-US" dirty="0" smtClean="0">
                <a:cs typeface="Arial" panose="020B0604020202020204" pitchFamily="34" charset="0"/>
              </a:rPr>
              <a:t>that address escape,</a:t>
            </a:r>
            <a:r>
              <a:rPr lang="en-US" baseline="0" dirty="0" smtClean="0">
                <a:cs typeface="Arial" panose="020B0604020202020204" pitchFamily="34" charset="0"/>
              </a:rPr>
              <a:t> attention, and instruction cases. Please refer to Handout 3: Examples of Evidence-Based Interventions. We will review four examples.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cs typeface="Arial" panose="020B0604020202020204" pitchFamily="34" charset="0"/>
            </a:endParaRPr>
          </a:p>
          <a:p>
            <a:pPr marL="0" indent="0">
              <a:buNone/>
            </a:pPr>
            <a:r>
              <a:rPr lang="en-US" i="1" baseline="0" dirty="0" smtClean="0">
                <a:cs typeface="Arial" panose="020B0604020202020204" pitchFamily="34" charset="0"/>
              </a:rPr>
              <a:t>Note: The first two examples are more attention based; the final two examples are escape based. This gives teachers some choice in terms of selecting interventions.</a:t>
            </a:r>
          </a:p>
          <a:p>
            <a:pPr marL="0" indent="0">
              <a:buNone/>
            </a:pPr>
            <a:endParaRPr lang="en-US" dirty="0" smtClean="0">
              <a:cs typeface="Arial" panose="020B0604020202020204" pitchFamily="34" charset="0"/>
            </a:endParaRPr>
          </a:p>
          <a:p>
            <a:pPr marL="0" indent="0">
              <a:buNone/>
            </a:pPr>
            <a:r>
              <a:rPr lang="en-US" dirty="0" smtClean="0">
                <a:cs typeface="Arial" panose="020B0604020202020204" pitchFamily="34" charset="0"/>
              </a:rPr>
              <a:t>The four examples</a:t>
            </a:r>
            <a:r>
              <a:rPr lang="en-US" baseline="0" dirty="0" smtClean="0">
                <a:cs typeface="Arial" panose="020B0604020202020204" pitchFamily="34" charset="0"/>
              </a:rPr>
              <a:t> are as follows:</a:t>
            </a:r>
            <a:endParaRPr lang="en-US" dirty="0" smtClean="0">
              <a:cs typeface="Arial" panose="020B0604020202020204" pitchFamily="34" charset="0"/>
            </a:endParaRPr>
          </a:p>
          <a:p>
            <a:pPr marL="228600" indent="-228600">
              <a:buFont typeface="Arial"/>
              <a:buChar char="•"/>
            </a:pPr>
            <a:r>
              <a:rPr lang="en-US" dirty="0" smtClean="0">
                <a:cs typeface="Arial" panose="020B0604020202020204" pitchFamily="34" charset="0"/>
              </a:rPr>
              <a:t>CICO: common</a:t>
            </a:r>
            <a:r>
              <a:rPr lang="en-US" baseline="0" dirty="0" smtClean="0">
                <a:cs typeface="Arial" panose="020B0604020202020204" pitchFamily="34" charset="0"/>
              </a:rPr>
              <a:t> and effective strategy for attention-motivated behaviors</a:t>
            </a:r>
            <a:endParaRPr lang="en-US" dirty="0" smtClean="0">
              <a:cs typeface="Arial" panose="020B0604020202020204" pitchFamily="34" charset="0"/>
            </a:endParaRPr>
          </a:p>
          <a:p>
            <a:pPr marL="228600" indent="-228600">
              <a:buFont typeface="Arial"/>
              <a:buChar char="•"/>
            </a:pPr>
            <a:r>
              <a:rPr lang="en-US" dirty="0" smtClean="0">
                <a:cs typeface="Arial" panose="020B0604020202020204" pitchFamily="34" charset="0"/>
              </a:rPr>
              <a:t>NCR: excellent and possibly underrated or underused</a:t>
            </a:r>
            <a:r>
              <a:rPr lang="en-US" baseline="0" dirty="0" smtClean="0">
                <a:cs typeface="Arial" panose="020B0604020202020204" pitchFamily="34" charset="0"/>
              </a:rPr>
              <a:t> strategy</a:t>
            </a:r>
            <a:endParaRPr lang="en-US" dirty="0" smtClean="0">
              <a:cs typeface="Arial" panose="020B0604020202020204" pitchFamily="34" charset="0"/>
            </a:endParaRPr>
          </a:p>
          <a:p>
            <a:pPr marL="228600" indent="-228600">
              <a:buFont typeface="Arial"/>
              <a:buChar char="•"/>
            </a:pPr>
            <a:r>
              <a:rPr lang="en-US" dirty="0" smtClean="0">
                <a:cs typeface="Arial" panose="020B0604020202020204" pitchFamily="34" charset="0"/>
              </a:rPr>
              <a:t>Antecedent</a:t>
            </a:r>
            <a:r>
              <a:rPr lang="en-US" baseline="0" dirty="0" smtClean="0">
                <a:cs typeface="Arial" panose="020B0604020202020204" pitchFamily="34" charset="0"/>
              </a:rPr>
              <a:t> modification: very effective for escape-motivated behaviors</a:t>
            </a:r>
            <a:endParaRPr lang="en-US" dirty="0" smtClean="0">
              <a:cs typeface="Arial" panose="020B0604020202020204" pitchFamily="34" charset="0"/>
            </a:endParaRPr>
          </a:p>
          <a:p>
            <a:pPr marL="228600" indent="-228600">
              <a:buFont typeface="Arial"/>
              <a:buChar char="•"/>
            </a:pPr>
            <a:r>
              <a:rPr lang="en-US" dirty="0" smtClean="0">
                <a:cs typeface="Arial" panose="020B0604020202020204" pitchFamily="34" charset="0"/>
              </a:rPr>
              <a:t>Instructional</a:t>
            </a:r>
            <a:r>
              <a:rPr lang="en-US" baseline="0" dirty="0" smtClean="0">
                <a:cs typeface="Arial" panose="020B0604020202020204" pitchFamily="34" charset="0"/>
              </a:rPr>
              <a:t> match: ties well to antecedent modification</a:t>
            </a:r>
            <a:endParaRPr lang="en-US" dirty="0" smtClean="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32</a:t>
            </a:fld>
            <a:endParaRPr lang="en-US" dirty="0"/>
          </a:p>
        </p:txBody>
      </p:sp>
    </p:spTree>
    <p:extLst>
      <p:ext uri="{BB962C8B-B14F-4D97-AF65-F5344CB8AC3E}">
        <p14:creationId xmlns:p14="http://schemas.microsoft.com/office/powerpoint/2010/main" val="34370269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 charset="-128"/>
              </a:defRPr>
            </a:lvl1pPr>
            <a:lvl2pPr marL="754243" indent="-290093" eaLnBrk="0" hangingPunct="0">
              <a:defRPr>
                <a:solidFill>
                  <a:schemeClr val="tx1"/>
                </a:solidFill>
                <a:latin typeface="Arial" charset="0"/>
                <a:ea typeface="ＭＳ Ｐゴシック" pitchFamily="-1" charset="-128"/>
              </a:defRPr>
            </a:lvl2pPr>
            <a:lvl3pPr marL="1160374" indent="-232075" eaLnBrk="0" hangingPunct="0">
              <a:defRPr>
                <a:solidFill>
                  <a:schemeClr val="tx1"/>
                </a:solidFill>
                <a:latin typeface="Arial" charset="0"/>
                <a:ea typeface="ＭＳ Ｐゴシック" pitchFamily="-1" charset="-128"/>
              </a:defRPr>
            </a:lvl3pPr>
            <a:lvl4pPr marL="1624523" indent="-232075" eaLnBrk="0" hangingPunct="0">
              <a:defRPr>
                <a:solidFill>
                  <a:schemeClr val="tx1"/>
                </a:solidFill>
                <a:latin typeface="Arial" charset="0"/>
                <a:ea typeface="ＭＳ Ｐゴシック" pitchFamily="-1" charset="-128"/>
              </a:defRPr>
            </a:lvl4pPr>
            <a:lvl5pPr marL="2088672" indent="-232075" eaLnBrk="0" hangingPunct="0">
              <a:defRPr>
                <a:solidFill>
                  <a:schemeClr val="tx1"/>
                </a:solidFill>
                <a:latin typeface="Arial" charset="0"/>
                <a:ea typeface="ＭＳ Ｐゴシック" pitchFamily="-1" charset="-128"/>
              </a:defRPr>
            </a:lvl5pPr>
            <a:lvl6pPr marL="2552822" indent="-232075" defTabSz="464149" eaLnBrk="0" fontAlgn="base" hangingPunct="0">
              <a:spcBef>
                <a:spcPct val="0"/>
              </a:spcBef>
              <a:spcAft>
                <a:spcPct val="0"/>
              </a:spcAft>
              <a:defRPr>
                <a:solidFill>
                  <a:schemeClr val="tx1"/>
                </a:solidFill>
                <a:latin typeface="Arial" charset="0"/>
                <a:ea typeface="ＭＳ Ｐゴシック" pitchFamily="-1" charset="-128"/>
              </a:defRPr>
            </a:lvl6pPr>
            <a:lvl7pPr marL="3016971" indent="-232075" defTabSz="464149" eaLnBrk="0" fontAlgn="base" hangingPunct="0">
              <a:spcBef>
                <a:spcPct val="0"/>
              </a:spcBef>
              <a:spcAft>
                <a:spcPct val="0"/>
              </a:spcAft>
              <a:defRPr>
                <a:solidFill>
                  <a:schemeClr val="tx1"/>
                </a:solidFill>
                <a:latin typeface="Arial" charset="0"/>
                <a:ea typeface="ＭＳ Ｐゴシック" pitchFamily="-1" charset="-128"/>
              </a:defRPr>
            </a:lvl7pPr>
            <a:lvl8pPr marL="3481121" indent="-232075" defTabSz="464149" eaLnBrk="0" fontAlgn="base" hangingPunct="0">
              <a:spcBef>
                <a:spcPct val="0"/>
              </a:spcBef>
              <a:spcAft>
                <a:spcPct val="0"/>
              </a:spcAft>
              <a:defRPr>
                <a:solidFill>
                  <a:schemeClr val="tx1"/>
                </a:solidFill>
                <a:latin typeface="Arial" charset="0"/>
                <a:ea typeface="ＭＳ Ｐゴシック" pitchFamily="-1" charset="-128"/>
              </a:defRPr>
            </a:lvl8pPr>
            <a:lvl9pPr marL="3945270" indent="-232075" defTabSz="464149" eaLnBrk="0" fontAlgn="base" hangingPunct="0">
              <a:spcBef>
                <a:spcPct val="0"/>
              </a:spcBef>
              <a:spcAft>
                <a:spcPct val="0"/>
              </a:spcAft>
              <a:defRPr>
                <a:solidFill>
                  <a:schemeClr val="tx1"/>
                </a:solidFill>
                <a:latin typeface="Arial" charset="0"/>
                <a:ea typeface="ＭＳ Ｐゴシック" pitchFamily="-1" charset="-128"/>
              </a:defRPr>
            </a:lvl9pPr>
          </a:lstStyle>
          <a:p>
            <a:pPr eaLnBrk="1" hangingPunct="1"/>
            <a:fld id="{FCDCC8CA-F19E-4FFE-A319-4814B84C5B81}" type="slidenum">
              <a:rPr lang="en-US">
                <a:latin typeface="Calibri" pitchFamily="-1" charset="0"/>
              </a:rPr>
              <a:pPr eaLnBrk="1" hangingPunct="1"/>
              <a:t>33</a:t>
            </a:fld>
            <a:endParaRPr lang="en-US" dirty="0">
              <a:latin typeface="Calibri" pitchFamily="-1" charset="0"/>
            </a:endParaRPr>
          </a:p>
        </p:txBody>
      </p:sp>
      <p:sp>
        <p:nvSpPr>
          <p:cNvPr id="34819" name="Rectangle 2"/>
          <p:cNvSpPr>
            <a:spLocks noGrp="1" noRot="1" noChangeAspect="1" noChangeArrowheads="1" noTextEdit="1"/>
          </p:cNvSpPr>
          <p:nvPr>
            <p:ph type="sldImg"/>
          </p:nvPr>
        </p:nvSpPr>
        <p:spPr bwMode="auto">
          <a:xfrm>
            <a:off x="1481138" y="309563"/>
            <a:ext cx="4252912" cy="3190875"/>
          </a:xfrm>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xfrm>
            <a:off x="185195" y="3773347"/>
            <a:ext cx="6655443" cy="4288613"/>
          </a:xfrm>
          <a:noFill/>
          <a:ln>
            <a:noFill/>
            <a:miter lim="800000"/>
            <a:headEnd/>
            <a:tailEnd/>
          </a:ln>
        </p:spPr>
        <p:txBody>
          <a:bodyPr wrap="square" numCol="1" anchor="t" anchorCtr="0" compatLnSpc="1">
            <a:prstTxWarp prst="textNoShape">
              <a:avLst/>
            </a:prstTxWarp>
          </a:bodyPr>
          <a:lstStyle/>
          <a:p>
            <a:pPr>
              <a:spcAft>
                <a:spcPts val="600"/>
              </a:spcAft>
            </a:pPr>
            <a:r>
              <a:rPr lang="en-US" sz="1200" dirty="0" smtClean="0">
                <a:cs typeface="Arial" panose="020B0604020202020204" pitchFamily="34" charset="0"/>
              </a:rPr>
              <a:t>CICO </a:t>
            </a:r>
            <a:r>
              <a:rPr lang="en-US" sz="1200" dirty="0" smtClean="0">
                <a:ea typeface="ＭＳ Ｐゴシック" pitchFamily="-1" charset="-128"/>
                <a:cs typeface="Arial" panose="020B0604020202020204" pitchFamily="34" charset="0"/>
              </a:rPr>
              <a:t>is</a:t>
            </a:r>
            <a:r>
              <a:rPr lang="en-US" sz="1200" baseline="0" dirty="0" smtClean="0">
                <a:ea typeface="ＭＳ Ｐゴシック" pitchFamily="-1" charset="-128"/>
                <a:cs typeface="Arial" panose="020B0604020202020204" pitchFamily="34" charset="0"/>
              </a:rPr>
              <a:t> an intervention that is also known by several other names, including </a:t>
            </a:r>
            <a:r>
              <a:rPr lang="en-US" sz="1200" dirty="0" smtClean="0">
                <a:ea typeface="ＭＳ Ｐゴシック" pitchFamily="-1" charset="-128"/>
                <a:cs typeface="Arial" panose="020B0604020202020204" pitchFamily="34" charset="0"/>
              </a:rPr>
              <a:t>the Behavior Education Program; Check, Connect, and Expect; and Hello, Update, Goodbye (HUG).</a:t>
            </a:r>
            <a:r>
              <a:rPr lang="en-US" sz="1200" baseline="0" dirty="0" smtClean="0">
                <a:ea typeface="ＭＳ Ｐゴシック" pitchFamily="-1" charset="-128"/>
                <a:cs typeface="Arial" panose="020B0604020202020204" pitchFamily="34" charset="0"/>
              </a:rPr>
              <a:t> </a:t>
            </a:r>
            <a:endParaRPr lang="en-US" sz="1200" dirty="0" smtClean="0">
              <a:ea typeface="ＭＳ Ｐゴシック" pitchFamily="-1" charset="-128"/>
              <a:cs typeface="Arial" panose="020B0604020202020204" pitchFamily="34" charset="0"/>
            </a:endParaRPr>
          </a:p>
          <a:p>
            <a:pPr eaLnBrk="1" hangingPunct="1"/>
            <a:endParaRPr lang="en-US" sz="1200" i="1" dirty="0" smtClean="0">
              <a:cs typeface="Arial" panose="020B0604020202020204" pitchFamily="34" charset="0"/>
            </a:endParaRPr>
          </a:p>
          <a:p>
            <a:pPr eaLnBrk="1" hangingPunct="1"/>
            <a:r>
              <a:rPr lang="en-US" sz="1200" dirty="0" smtClean="0">
                <a:cs typeface="Arial" panose="020B0604020202020204" pitchFamily="34" charset="0"/>
              </a:rPr>
              <a:t>CICO is commonly</a:t>
            </a:r>
            <a:r>
              <a:rPr lang="en-US" sz="1200" baseline="0" dirty="0" smtClean="0">
                <a:cs typeface="Arial" panose="020B0604020202020204" pitchFamily="34" charset="0"/>
              </a:rPr>
              <a:t> used</a:t>
            </a:r>
            <a:r>
              <a:rPr lang="en-US" sz="1200" dirty="0" smtClean="0">
                <a:cs typeface="Arial" panose="020B0604020202020204" pitchFamily="34" charset="0"/>
              </a:rPr>
              <a:t> because of the research</a:t>
            </a:r>
            <a:r>
              <a:rPr lang="en-US" sz="1200" baseline="0" dirty="0" smtClean="0">
                <a:cs typeface="Arial" panose="020B0604020202020204" pitchFamily="34" charset="0"/>
              </a:rPr>
              <a:t> </a:t>
            </a:r>
            <a:r>
              <a:rPr lang="en-US" sz="1200" dirty="0" smtClean="0">
                <a:cs typeface="Arial" panose="020B0604020202020204" pitchFamily="34" charset="0"/>
              </a:rPr>
              <a:t>base supporting the positive impact for students.</a:t>
            </a:r>
            <a:r>
              <a:rPr lang="en-US" sz="1200" baseline="0" dirty="0" smtClean="0">
                <a:ea typeface="ＭＳ Ｐゴシック" pitchFamily="-1" charset="-128"/>
                <a:cs typeface="Arial" panose="020B0604020202020204" pitchFamily="34" charset="0"/>
              </a:rPr>
              <a:t> It is an excellent intervention when the function of behavior is attention based</a:t>
            </a:r>
            <a:r>
              <a:rPr lang="en-US" sz="1200" dirty="0" smtClean="0">
                <a:ea typeface="ＭＳ Ｐゴシック" pitchFamily="-1" charset="-128"/>
                <a:cs typeface="Arial" panose="020B0604020202020204" pitchFamily="34" charset="0"/>
              </a:rPr>
              <a:t>.</a:t>
            </a:r>
            <a:r>
              <a:rPr lang="en-US" sz="1200" dirty="0" smtClean="0">
                <a:cs typeface="Arial" panose="020B0604020202020204" pitchFamily="34" charset="0"/>
              </a:rPr>
              <a:t> It is also a quick and easy intervention that requires minimal amounts of time before and after school and provides predictability and structure to a student’s day. It increases the frequency of positive adult contact for a student that is structured to encourage, motivate, and support the student.</a:t>
            </a:r>
          </a:p>
          <a:p>
            <a:pPr eaLnBrk="1" hangingPunct="1"/>
            <a:endParaRPr lang="en-US" sz="1200" dirty="0" smtClean="0">
              <a:cs typeface="Arial" panose="020B0604020202020204" pitchFamily="34" charset="0"/>
            </a:endParaRPr>
          </a:p>
          <a:p>
            <a:pPr>
              <a:spcAft>
                <a:spcPts val="600"/>
              </a:spcAft>
            </a:pPr>
            <a:r>
              <a:rPr lang="en-US" i="1" dirty="0" smtClean="0">
                <a:cs typeface="Arial" panose="020B0604020202020204" pitchFamily="34" charset="0"/>
              </a:rPr>
              <a:t>Note:</a:t>
            </a:r>
            <a:r>
              <a:rPr lang="en-US" dirty="0" smtClean="0">
                <a:cs typeface="Arial" panose="020B0604020202020204" pitchFamily="34" charset="0"/>
              </a:rPr>
              <a:t> If a teacher is a really,</a:t>
            </a:r>
            <a:r>
              <a:rPr lang="en-US" baseline="0" dirty="0" smtClean="0">
                <a:cs typeface="Arial" panose="020B0604020202020204" pitchFamily="34" charset="0"/>
              </a:rPr>
              <a:t> really nice teacher and likes to attend to students if they have had a rough or tough day and wants to do a therapy session or provide additional social-emotional support, such teachers may unwittingly destroy or take away the effectiveness of CICO. More specifically, if you attend to students after a bad day as much or more than you attend to students on a good day, then you are giving them systematic attention regardless of what behavior they exhibit.</a:t>
            </a:r>
            <a:endParaRPr lang="en-US" dirty="0" smtClean="0">
              <a:cs typeface="Arial" panose="020B0604020202020204" pitchFamily="34" charset="0"/>
            </a:endParaRPr>
          </a:p>
          <a:p>
            <a:pPr eaLnBrk="1" hangingPunct="1"/>
            <a:endParaRPr lang="en-US" baseline="0" dirty="0" smtClean="0">
              <a:cs typeface="Arial" panose="020B0604020202020204" pitchFamily="34" charset="0"/>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US" i="1" baseline="0" dirty="0" smtClean="0">
                <a:cs typeface="Arial" panose="020B0604020202020204" pitchFamily="34" charset="0"/>
              </a:rPr>
              <a:t>Review an example. </a:t>
            </a:r>
            <a:r>
              <a:rPr lang="en-US" baseline="0" dirty="0" smtClean="0">
                <a:cs typeface="Arial" panose="020B0604020202020204" pitchFamily="34" charset="0"/>
              </a:rPr>
              <a:t>This is a great example of </a:t>
            </a:r>
            <a:r>
              <a:rPr lang="en-US" b="0" baseline="0" dirty="0" smtClean="0">
                <a:cs typeface="Arial" panose="020B0604020202020204" pitchFamily="34" charset="0"/>
              </a:rPr>
              <a:t>further intensifying or individualizing an intervention</a:t>
            </a:r>
            <a:r>
              <a:rPr lang="en-US" baseline="0" dirty="0" smtClean="0">
                <a:cs typeface="Arial" panose="020B0604020202020204" pitchFamily="34" charset="0"/>
              </a:rPr>
              <a:t> (e.g., behavior intensification).</a:t>
            </a:r>
            <a:endParaRPr lang="en-US" i="1" baseline="0" dirty="0" smtClean="0">
              <a:cs typeface="Arial" panose="020B0604020202020204" pitchFamily="34" charset="0"/>
            </a:endParaRPr>
          </a:p>
          <a:p>
            <a:pPr marL="173736" lvl="1" indent="-171450" eaLnBrk="1" hangingPunct="1">
              <a:buFont typeface="Arial" pitchFamily="34" charset="0"/>
              <a:buChar char="•"/>
            </a:pPr>
            <a:r>
              <a:rPr lang="en-US" baseline="0" dirty="0" smtClean="0">
                <a:cs typeface="Arial" panose="020B0604020202020204" pitchFamily="34" charset="0"/>
              </a:rPr>
              <a:t>A student was exhibiting some behaviors that were determined to be attention seeking. The counselor was the point of contact; she was the loveliest person and just all-around nice. She was not the type of person who could “cold shoulder” a student or not provide additional support and attention irrespective of behavior.</a:t>
            </a:r>
          </a:p>
          <a:p>
            <a:pPr marL="173736" lvl="1" indent="-171450" eaLnBrk="1" hangingPunct="1">
              <a:buFont typeface="Arial" pitchFamily="34" charset="0"/>
              <a:buChar char="•"/>
            </a:pPr>
            <a:r>
              <a:rPr lang="en-US" baseline="0" dirty="0" smtClean="0">
                <a:cs typeface="Arial" panose="020B0604020202020204" pitchFamily="34" charset="0"/>
              </a:rPr>
              <a:t>It was clear that she was not the person to lead CICO, but functioned more as the “reinforcer” or reward for the student. The school found a different teacher who was able to be more contingent with her attention (e.g., a bad day did not equal unconditional attention for the student).</a:t>
            </a:r>
          </a:p>
          <a:p>
            <a:pPr marL="173736" lvl="1" indent="-171450" eaLnBrk="1" hangingPunct="1">
              <a:buFont typeface="Arial" pitchFamily="34" charset="0"/>
              <a:buChar char="•"/>
            </a:pPr>
            <a:r>
              <a:rPr lang="en-US" baseline="0" dirty="0" smtClean="0">
                <a:cs typeface="Arial" panose="020B0604020202020204" pitchFamily="34" charset="0"/>
              </a:rPr>
              <a:t>In this school, notes from class would be sent home. Unfortunately, on “bad days,” the student was being punished at home; on “good days,” the student was being ignored. As a result, what was happening at home undermined the effectiveness of the intervention at school.</a:t>
            </a:r>
          </a:p>
          <a:p>
            <a:pPr marL="173736" lvl="1" indent="-171450" eaLnBrk="1" hangingPunct="1">
              <a:buFont typeface="Arial" pitchFamily="34" charset="0"/>
              <a:buChar char="•"/>
            </a:pPr>
            <a:r>
              <a:rPr lang="en-US" baseline="0" dirty="0" smtClean="0">
                <a:cs typeface="Arial" panose="020B0604020202020204" pitchFamily="34" charset="0"/>
              </a:rPr>
              <a:t>The decision was made to stop sending notes home relating to CICO to make it effective. The takeaway message from this example is that it took truly understanding the function of the behavior to make this intervention truly effective and evidence based for this student.</a:t>
            </a:r>
          </a:p>
        </p:txBody>
      </p:sp>
    </p:spTree>
    <p:extLst>
      <p:ext uri="{BB962C8B-B14F-4D97-AF65-F5344CB8AC3E}">
        <p14:creationId xmlns:p14="http://schemas.microsoft.com/office/powerpoint/2010/main" val="11034884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 charset="-128"/>
              </a:defRPr>
            </a:lvl1pPr>
            <a:lvl2pPr marL="38508287" indent="-38044138"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64149" eaLnBrk="0" fontAlgn="base" hangingPunct="0">
              <a:spcBef>
                <a:spcPct val="0"/>
              </a:spcBef>
              <a:spcAft>
                <a:spcPct val="0"/>
              </a:spcAft>
              <a:defRPr sz="2400">
                <a:solidFill>
                  <a:schemeClr val="tx1"/>
                </a:solidFill>
                <a:latin typeface="Arial" charset="0"/>
                <a:ea typeface="ＭＳ Ｐゴシック" pitchFamily="-1" charset="-128"/>
              </a:defRPr>
            </a:lvl6pPr>
            <a:lvl7pPr marL="928299" eaLnBrk="0" fontAlgn="base" hangingPunct="0">
              <a:spcBef>
                <a:spcPct val="0"/>
              </a:spcBef>
              <a:spcAft>
                <a:spcPct val="0"/>
              </a:spcAft>
              <a:defRPr sz="2400">
                <a:solidFill>
                  <a:schemeClr val="tx1"/>
                </a:solidFill>
                <a:latin typeface="Arial" charset="0"/>
                <a:ea typeface="ＭＳ Ｐゴシック" pitchFamily="-1" charset="-128"/>
              </a:defRPr>
            </a:lvl7pPr>
            <a:lvl8pPr marL="1392448" eaLnBrk="0" fontAlgn="base" hangingPunct="0">
              <a:spcBef>
                <a:spcPct val="0"/>
              </a:spcBef>
              <a:spcAft>
                <a:spcPct val="0"/>
              </a:spcAft>
              <a:defRPr sz="2400">
                <a:solidFill>
                  <a:schemeClr val="tx1"/>
                </a:solidFill>
                <a:latin typeface="Arial" charset="0"/>
                <a:ea typeface="ＭＳ Ｐゴシック" pitchFamily="-1" charset="-128"/>
              </a:defRPr>
            </a:lvl8pPr>
            <a:lvl9pPr marL="1856598"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EE6FE9EA-E695-4237-8570-FAF09C6B3536}" type="slidenum">
              <a:rPr lang="en-US" sz="1200">
                <a:latin typeface="Calibri" pitchFamily="-1" charset="0"/>
              </a:rPr>
              <a:pPr eaLnBrk="1" hangingPunct="1"/>
              <a:t>34</a:t>
            </a:fld>
            <a:endParaRPr lang="en-US" sz="1200" dirty="0">
              <a:latin typeface="Calibri" pitchFamily="-1" charset="0"/>
            </a:endParaRPr>
          </a:p>
        </p:txBody>
      </p:sp>
      <p:sp>
        <p:nvSpPr>
          <p:cNvPr id="3072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0724" name="Rectangle 3"/>
          <p:cNvSpPr>
            <a:spLocks noGrp="1" noChangeArrowheads="1"/>
          </p:cNvSpPr>
          <p:nvPr>
            <p:ph type="body" idx="1"/>
          </p:nvPr>
        </p:nvSpPr>
        <p:spPr bwMode="auto">
          <a:solidFill>
            <a:srgbClr val="FFFFFF"/>
          </a:solidFill>
          <a:ln>
            <a:noFill/>
            <a:miter lim="800000"/>
            <a:headEnd/>
            <a:tailEnd/>
          </a:ln>
        </p:spPr>
        <p:txBody>
          <a:bodyPr wrap="square" numCol="1" anchor="t" anchorCtr="0" compatLnSpc="1">
            <a:prstTxWarp prst="textNoShape">
              <a:avLst/>
            </a:prstTxWarp>
          </a:bodyPr>
          <a:lstStyle/>
          <a:p>
            <a:pPr eaLnBrk="1" hangingPunct="1"/>
            <a:r>
              <a:rPr lang="en-US" dirty="0" smtClean="0"/>
              <a:t>We</a:t>
            </a:r>
            <a:r>
              <a:rPr lang="en-US" baseline="0" dirty="0" smtClean="0"/>
              <a:t> will</a:t>
            </a:r>
            <a:r>
              <a:rPr lang="en-US" dirty="0" smtClean="0"/>
              <a:t> not review</a:t>
            </a:r>
            <a:r>
              <a:rPr lang="en-US" baseline="0" dirty="0" smtClean="0"/>
              <a:t> </a:t>
            </a:r>
            <a:r>
              <a:rPr lang="en-US" dirty="0" smtClean="0"/>
              <a:t>all of the CICO elements on</a:t>
            </a:r>
            <a:r>
              <a:rPr lang="en-US" baseline="0" dirty="0" smtClean="0"/>
              <a:t> this slide, </a:t>
            </a:r>
            <a:r>
              <a:rPr lang="en-US" dirty="0" smtClean="0"/>
              <a:t>but H</a:t>
            </a:r>
            <a:r>
              <a:rPr lang="en-US" baseline="0" dirty="0" smtClean="0"/>
              <a:t>andout 3 has more details about CICO. If you would like to learn about all of the different elements, please see the MiBLSi website because there is a section specifically about CICO. The website details are at the bottom of each appropriate slide and on </a:t>
            </a:r>
            <a:r>
              <a:rPr lang="en-US" baseline="0" smtClean="0"/>
              <a:t>the handout.</a:t>
            </a:r>
            <a:endParaRPr lang="en-US" dirty="0" smtClean="0"/>
          </a:p>
        </p:txBody>
      </p:sp>
    </p:spTree>
    <p:extLst>
      <p:ext uri="{BB962C8B-B14F-4D97-AF65-F5344CB8AC3E}">
        <p14:creationId xmlns:p14="http://schemas.microsoft.com/office/powerpoint/2010/main" val="3528789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pitchFamily="-1" charset="-128"/>
              </a:defRPr>
            </a:lvl1pPr>
            <a:lvl2pPr marL="38508287" indent="-38044138" eaLnBrk="0" hangingPunct="0">
              <a:defRPr sz="2400">
                <a:solidFill>
                  <a:schemeClr val="tx1"/>
                </a:solidFill>
                <a:latin typeface="Arial" charset="0"/>
                <a:ea typeface="ＭＳ Ｐゴシック" pitchFamily="-1" charset="-128"/>
              </a:defRPr>
            </a:lvl2pPr>
            <a:lvl3pPr eaLnBrk="0" hangingPunct="0">
              <a:defRPr sz="2400">
                <a:solidFill>
                  <a:schemeClr val="tx1"/>
                </a:solidFill>
                <a:latin typeface="Arial" charset="0"/>
                <a:ea typeface="ＭＳ Ｐゴシック" pitchFamily="-1" charset="-128"/>
              </a:defRPr>
            </a:lvl3pPr>
            <a:lvl4pPr eaLnBrk="0" hangingPunct="0">
              <a:defRPr sz="2400">
                <a:solidFill>
                  <a:schemeClr val="tx1"/>
                </a:solidFill>
                <a:latin typeface="Arial" charset="0"/>
                <a:ea typeface="ＭＳ Ｐゴシック" pitchFamily="-1" charset="-128"/>
              </a:defRPr>
            </a:lvl4pPr>
            <a:lvl5pPr eaLnBrk="0" hangingPunct="0">
              <a:defRPr sz="2400">
                <a:solidFill>
                  <a:schemeClr val="tx1"/>
                </a:solidFill>
                <a:latin typeface="Arial" charset="0"/>
                <a:ea typeface="ＭＳ Ｐゴシック" pitchFamily="-1" charset="-128"/>
              </a:defRPr>
            </a:lvl5pPr>
            <a:lvl6pPr marL="464149" eaLnBrk="0" fontAlgn="base" hangingPunct="0">
              <a:spcBef>
                <a:spcPct val="0"/>
              </a:spcBef>
              <a:spcAft>
                <a:spcPct val="0"/>
              </a:spcAft>
              <a:defRPr sz="2400">
                <a:solidFill>
                  <a:schemeClr val="tx1"/>
                </a:solidFill>
                <a:latin typeface="Arial" charset="0"/>
                <a:ea typeface="ＭＳ Ｐゴシック" pitchFamily="-1" charset="-128"/>
              </a:defRPr>
            </a:lvl6pPr>
            <a:lvl7pPr marL="928299" eaLnBrk="0" fontAlgn="base" hangingPunct="0">
              <a:spcBef>
                <a:spcPct val="0"/>
              </a:spcBef>
              <a:spcAft>
                <a:spcPct val="0"/>
              </a:spcAft>
              <a:defRPr sz="2400">
                <a:solidFill>
                  <a:schemeClr val="tx1"/>
                </a:solidFill>
                <a:latin typeface="Arial" charset="0"/>
                <a:ea typeface="ＭＳ Ｐゴシック" pitchFamily="-1" charset="-128"/>
              </a:defRPr>
            </a:lvl7pPr>
            <a:lvl8pPr marL="1392448" eaLnBrk="0" fontAlgn="base" hangingPunct="0">
              <a:spcBef>
                <a:spcPct val="0"/>
              </a:spcBef>
              <a:spcAft>
                <a:spcPct val="0"/>
              </a:spcAft>
              <a:defRPr sz="2400">
                <a:solidFill>
                  <a:schemeClr val="tx1"/>
                </a:solidFill>
                <a:latin typeface="Arial" charset="0"/>
                <a:ea typeface="ＭＳ Ｐゴシック" pitchFamily="-1" charset="-128"/>
              </a:defRPr>
            </a:lvl8pPr>
            <a:lvl9pPr marL="1856598" eaLnBrk="0" fontAlgn="base" hangingPunct="0">
              <a:spcBef>
                <a:spcPct val="0"/>
              </a:spcBef>
              <a:spcAft>
                <a:spcPct val="0"/>
              </a:spcAft>
              <a:defRPr sz="2400">
                <a:solidFill>
                  <a:schemeClr val="tx1"/>
                </a:solidFill>
                <a:latin typeface="Arial" charset="0"/>
                <a:ea typeface="ＭＳ Ｐゴシック" pitchFamily="-1" charset="-128"/>
              </a:defRPr>
            </a:lvl9pPr>
          </a:lstStyle>
          <a:p>
            <a:pPr eaLnBrk="1" hangingPunct="1"/>
            <a:fld id="{42ED6E55-157D-4EFB-8EC4-CEDAD9E2B8AC}" type="slidenum">
              <a:rPr lang="en-US" sz="1200">
                <a:latin typeface="Calibri" pitchFamily="-1" charset="0"/>
              </a:rPr>
              <a:pPr eaLnBrk="1" hangingPunct="1"/>
              <a:t>35</a:t>
            </a:fld>
            <a:endParaRPr lang="en-US" sz="1200" dirty="0">
              <a:latin typeface="Calibri" pitchFamily="-1" charset="0"/>
            </a:endParaRPr>
          </a:p>
        </p:txBody>
      </p:sp>
      <p:sp>
        <p:nvSpPr>
          <p:cNvPr id="440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6" name="Rectangle 3"/>
          <p:cNvSpPr>
            <a:spLocks noGrp="1" noChangeArrowheads="1"/>
          </p:cNvSpPr>
          <p:nvPr>
            <p:ph type="body" idx="1"/>
          </p:nvPr>
        </p:nvSpPr>
        <p:spPr bwMode="auto">
          <a:solidFill>
            <a:srgbClr val="FFFFFF"/>
          </a:solidFill>
          <a:ln>
            <a:noFill/>
            <a:miter lim="800000"/>
            <a:headEnd/>
            <a:tailEnd/>
          </a:ln>
        </p:spPr>
        <p:txBody>
          <a:bodyPr wrap="square" numCol="1" anchor="t" anchorCtr="0" compatLnSpc="1">
            <a:prstTxWarp prst="textNoShape">
              <a:avLst/>
            </a:prstTxWarp>
          </a:bodyPr>
          <a:lstStyle/>
          <a:p>
            <a:pPr eaLnBrk="1" hangingPunct="1"/>
            <a:r>
              <a:rPr lang="en-US" dirty="0" smtClean="0"/>
              <a:t>CICO is a commonly used Tier 2 intervention.</a:t>
            </a:r>
            <a:r>
              <a:rPr lang="en-US" baseline="0" dirty="0" smtClean="0"/>
              <a:t> However, for</a:t>
            </a:r>
            <a:r>
              <a:rPr lang="en-US" dirty="0" smtClean="0"/>
              <a:t> those students who need intensive intervention,</a:t>
            </a:r>
            <a:r>
              <a:rPr lang="en-US" baseline="0" dirty="0" smtClean="0"/>
              <a:t> CICO </a:t>
            </a:r>
            <a:r>
              <a:rPr lang="en-US" dirty="0" smtClean="0"/>
              <a:t>may not be sufficient on its</a:t>
            </a:r>
            <a:r>
              <a:rPr lang="en-US" baseline="0" dirty="0" smtClean="0"/>
              <a:t> own or address more complex behavioral challenges. Typically, en route to a Tier 3 Intervention, you can implement individual level changes, such as changing the CICO adult, adding peer support, and adding extra check-in times.</a:t>
            </a:r>
          </a:p>
          <a:p>
            <a:pPr eaLnBrk="1" hangingPunct="1"/>
            <a:endParaRPr lang="en-US" dirty="0" smtClean="0">
              <a:latin typeface="Arial" charset="0"/>
            </a:endParaRPr>
          </a:p>
        </p:txBody>
      </p:sp>
    </p:spTree>
    <p:extLst>
      <p:ext uri="{BB962C8B-B14F-4D97-AF65-F5344CB8AC3E}">
        <p14:creationId xmlns:p14="http://schemas.microsoft.com/office/powerpoint/2010/main" val="1827878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 This</a:t>
            </a:r>
            <a:r>
              <a:rPr lang="en-US" i="1" baseline="0" dirty="0" smtClean="0"/>
              <a:t> slide lists some of the benefits of CICO.</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7469104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of</a:t>
            </a:r>
            <a:r>
              <a:rPr lang="en-US" baseline="0" dirty="0" smtClean="0"/>
              <a:t> this information about CICO is available on the MiBLSi website.</a:t>
            </a:r>
          </a:p>
          <a:p>
            <a:endParaRPr lang="en-US" baseline="0" dirty="0" smtClean="0"/>
          </a:p>
          <a:p>
            <a:r>
              <a:rPr lang="en-US" baseline="0" dirty="0" smtClean="0"/>
              <a:t>Also, there is a suggested activity in the coaching guide if teams want some help with building or customizing CICO for their schools or districts.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728384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u="sng" baseline="0" dirty="0" smtClean="0"/>
              <a:t>Click to show arrow.</a:t>
            </a:r>
          </a:p>
          <a:p>
            <a:endParaRPr lang="en-US" i="1" u="sng" baseline="0" dirty="0" smtClean="0"/>
          </a:p>
          <a:p>
            <a:r>
              <a:rPr lang="en-US" i="1" u="none" baseline="0" dirty="0" smtClean="0"/>
              <a:t>Remind the participants that NCR is the second example in Handout 3: Examples of Evidence-Based Interventions.</a:t>
            </a:r>
          </a:p>
          <a:p>
            <a:endParaRPr lang="en-US" i="1" u="none" dirty="0" smtClean="0"/>
          </a:p>
          <a:p>
            <a:r>
              <a:rPr lang="en-US" dirty="0" smtClean="0"/>
              <a:t>We should note that NCR was first trialed with severely</a:t>
            </a:r>
            <a:r>
              <a:rPr lang="en-US" baseline="0" dirty="0" smtClean="0"/>
              <a:t> autistic students. It was developed with very severe behaviors in mind and has been shown to be universally effective across students.</a:t>
            </a:r>
            <a:endParaRPr lang="en-US" dirty="0" smtClean="0"/>
          </a:p>
          <a:p>
            <a:endParaRPr lang="en-US" dirty="0" smtClean="0"/>
          </a:p>
          <a:p>
            <a:r>
              <a:rPr lang="en-US" dirty="0" smtClean="0"/>
              <a:t>This picture represents an example</a:t>
            </a:r>
            <a:r>
              <a:rPr lang="en-US" baseline="0" dirty="0" smtClean="0"/>
              <a:t> of NCR in the classroom. Three students are gathered around a table and the teacher is reading a story. The student sitting to the left of the teacher looks quite unhappy. </a:t>
            </a:r>
          </a:p>
          <a:p>
            <a:pPr marL="628650" lvl="1" indent="-171450">
              <a:buFont typeface="Arial" panose="020B0604020202020204" pitchFamily="34" charset="0"/>
              <a:buChar char="•"/>
            </a:pPr>
            <a:r>
              <a:rPr lang="en-US" baseline="0" dirty="0" smtClean="0"/>
              <a:t>With NCR, the idea is to give a student access to a preferred reinforcer frequently enough so that he or she is no longer motivated or interested in engaging in maladaptive behaviors (e.g., being cross, disruptive, or aggressive).</a:t>
            </a:r>
          </a:p>
          <a:p>
            <a:endParaRPr lang="en-US" baseline="0" dirty="0" smtClean="0"/>
          </a:p>
          <a:p>
            <a:r>
              <a:rPr lang="en-US" baseline="0" dirty="0" smtClean="0"/>
              <a:t>On the next few slides, we will discuss some features of NCR and provide some examples.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38</a:t>
            </a:fld>
            <a:endParaRPr lang="en-US" dirty="0"/>
          </a:p>
        </p:txBody>
      </p:sp>
    </p:spTree>
    <p:extLst>
      <p:ext uri="{BB962C8B-B14F-4D97-AF65-F5344CB8AC3E}">
        <p14:creationId xmlns:p14="http://schemas.microsoft.com/office/powerpoint/2010/main" val="25223796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Read slide. This slide gives a brief description of NCR and assumes that the selection and the use of this intervention is the result of determining that the function of behavior is attention based.</a:t>
            </a:r>
          </a:p>
          <a:p>
            <a:endParaRPr lang="en-US" dirty="0" smtClean="0"/>
          </a:p>
          <a:p>
            <a:r>
              <a:rPr lang="en-US" i="1" dirty="0" smtClean="0"/>
              <a:t>Note:</a:t>
            </a:r>
            <a:r>
              <a:rPr lang="en-US" baseline="0" dirty="0" smtClean="0"/>
              <a:t> NCII works with model sites in </a:t>
            </a:r>
            <a:r>
              <a:rPr lang="en-US" dirty="0" smtClean="0"/>
              <a:t>Missouri,</a:t>
            </a:r>
            <a:r>
              <a:rPr lang="en-US" baseline="0" dirty="0" smtClean="0"/>
              <a:t> and they playfully refer to NCR as </a:t>
            </a:r>
            <a:r>
              <a:rPr lang="en-US" dirty="0" smtClean="0"/>
              <a:t>“puking </a:t>
            </a:r>
            <a:r>
              <a:rPr lang="en-US" baseline="0" dirty="0" smtClean="0"/>
              <a:t>praise on children.” More specifically, the idea behind NCR is to inundate a student with positive attention until he or she satiates and no longer wishes to engage in disruptive or maladaptive behaviors to get attention (e.g., give students positive attention until they no longer have attentional needs). </a:t>
            </a:r>
          </a:p>
          <a:p>
            <a:endParaRPr lang="en-US" baseline="0" dirty="0" smtClean="0"/>
          </a:p>
          <a:p>
            <a:r>
              <a:rPr lang="en-US" baseline="0" dirty="0" smtClean="0"/>
              <a:t>For students who have attention-motivated behaviors, we suggest using or thinking about a fish tank analogy. The students are the fish tank, and the water is attention. Regardless of whether the water is clean or dirty, the students will fill it up with what is available. Similarly, for attention-seeking students, any attention is good attention, and some attention is better than no attention.</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1342864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Read slide.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These</a:t>
            </a:r>
            <a:r>
              <a:rPr lang="en-US" i="1" baseline="0" dirty="0" smtClean="0"/>
              <a:t> are the f</a:t>
            </a:r>
            <a:r>
              <a:rPr lang="en-US" i="1" dirty="0" smtClean="0"/>
              <a:t>our</a:t>
            </a:r>
            <a:r>
              <a:rPr lang="en-US" i="1" baseline="0" dirty="0" smtClean="0"/>
              <a:t> general training goals, and this module is divided into four sections that broadly relate to each goal. We will spend the majority of the time on Goal 2, but it also is important to review and contextualize the other key components. </a:t>
            </a:r>
            <a:endParaRPr lang="en-US" i="1"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a:t>
            </a:fld>
            <a:endParaRPr lang="en-US" dirty="0"/>
          </a:p>
        </p:txBody>
      </p:sp>
    </p:spTree>
    <p:extLst>
      <p:ext uri="{BB962C8B-B14F-4D97-AF65-F5344CB8AC3E}">
        <p14:creationId xmlns:p14="http://schemas.microsoft.com/office/powerpoint/2010/main" val="3557813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a:t>
            </a:r>
            <a:r>
              <a:rPr lang="en-US" i="1" baseline="0" dirty="0" smtClean="0"/>
              <a:t> the example and work through it with the group (e.g., pairs, small groups, or teams). Click once to reveal a description of the example and click again to reveal the possible solution.</a:t>
            </a:r>
          </a:p>
          <a:p>
            <a:endParaRPr lang="en-US" i="1" baseline="0" dirty="0" smtClean="0"/>
          </a:p>
          <a:p>
            <a:r>
              <a:rPr lang="en-US" i="0" baseline="0" dirty="0" smtClean="0"/>
              <a:t>This intervention requires intensive and very high levels of positive attention (e.g., 15–20 times per hour).</a:t>
            </a:r>
          </a:p>
          <a:p>
            <a:pPr marL="173736" lvl="1" indent="-171450">
              <a:buFont typeface="Arial" pitchFamily="34" charset="0"/>
              <a:buChar char="•"/>
            </a:pPr>
            <a:r>
              <a:rPr lang="en-US" i="0" baseline="0" dirty="0" smtClean="0"/>
              <a:t>It is worth noting that instead of fading this intervention as you might others, a good solution may be to generalize the positive praise or behavior to other students in the class.</a:t>
            </a:r>
          </a:p>
          <a:p>
            <a:pPr marL="173736" lvl="1" indent="-171450">
              <a:buFont typeface="Arial" pitchFamily="34" charset="0"/>
              <a:buChar char="•"/>
            </a:pPr>
            <a:r>
              <a:rPr lang="en-US" i="0" baseline="0" dirty="0" smtClean="0"/>
              <a:t>It is actually a positive to increase teacher praise or the use of praise in the classroom; if teachers do want to fade it, then do it in systematic manner and not too soon so as to take away the effectiveness or the impact of the intervention.</a:t>
            </a:r>
          </a:p>
          <a:p>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353329037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24000" y="539750"/>
            <a:ext cx="4275138" cy="3206750"/>
          </a:xfrm>
        </p:spPr>
      </p:sp>
      <p:sp>
        <p:nvSpPr>
          <p:cNvPr id="3" name="Notes Placeholder 2"/>
          <p:cNvSpPr>
            <a:spLocks noGrp="1"/>
          </p:cNvSpPr>
          <p:nvPr>
            <p:ph type="body" idx="1"/>
          </p:nvPr>
        </p:nvSpPr>
        <p:spPr>
          <a:xfrm>
            <a:off x="548640" y="4069080"/>
            <a:ext cx="5958839" cy="4785359"/>
          </a:xfrm>
        </p:spPr>
        <p:txBody>
          <a:bodyPr/>
          <a:lstStyle/>
          <a:p>
            <a:pPr marL="0" indent="0">
              <a:buNone/>
            </a:pPr>
            <a:r>
              <a:rPr lang="en-US" i="1" baseline="0" dirty="0" smtClean="0"/>
              <a:t>Review the slide about four critical components for success in NCR.</a:t>
            </a:r>
          </a:p>
          <a:p>
            <a:pPr marL="0" indent="0">
              <a:buNone/>
            </a:pPr>
            <a:endParaRPr lang="en-US" baseline="0" dirty="0" smtClean="0"/>
          </a:p>
          <a:p>
            <a:pPr marL="173736" indent="-173736">
              <a:buFont typeface="Wingdings" charset="2"/>
              <a:buChar char="§"/>
            </a:pPr>
            <a:r>
              <a:rPr lang="en-US" baseline="0" dirty="0" smtClean="0"/>
              <a:t>Identify something that is actually reinforcing to the student.</a:t>
            </a:r>
          </a:p>
          <a:p>
            <a:pPr marL="173736" marR="0" indent="-173736" algn="l" defTabSz="914400" rtl="0" eaLnBrk="0" fontAlgn="base" latinLnBrk="0" hangingPunct="0">
              <a:lnSpc>
                <a:spcPct val="100000"/>
              </a:lnSpc>
              <a:spcBef>
                <a:spcPct val="30000"/>
              </a:spcBef>
              <a:spcAft>
                <a:spcPct val="0"/>
              </a:spcAft>
              <a:buClrTx/>
              <a:buSzTx/>
              <a:buFont typeface="Wingdings" charset="2"/>
              <a:buChar char="§"/>
              <a:tabLst/>
              <a:defRPr/>
            </a:pPr>
            <a:r>
              <a:rPr lang="en-US" baseline="0" dirty="0" smtClean="0"/>
              <a:t>Establish a metric for teachers to do this and a system to remind them to do it (e.g., timer, paperclips).</a:t>
            </a:r>
          </a:p>
          <a:p>
            <a:pPr marL="347472"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A massive, high, and heavy dosage early on typically yields more positive results (e.g., it is better to have 20 instances of reinforcement in the first 30 minutes or hour versus 40 instances throughout the day).</a:t>
            </a:r>
          </a:p>
          <a:p>
            <a:pPr marL="347472"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aseline="0" dirty="0" smtClean="0"/>
              <a:t>It is also very important to follow all the components because implementing only some of the components will not yield success.</a:t>
            </a:r>
          </a:p>
          <a:p>
            <a:pPr marL="173736" indent="-173736">
              <a:buFont typeface="Wingdings" charset="2"/>
              <a:buChar char="§"/>
            </a:pPr>
            <a:r>
              <a:rPr lang="en-US" baseline="0" dirty="0" smtClean="0"/>
              <a:t>Ideally, inappropriate behavior should be ignored, but at the very minimum, one should increase the latency in response to the behavior. More specifically, try not to immediately attend to maladaptive behavior if the behavior must be attended to. The goal is to make this a less efficient means to get attention.</a:t>
            </a:r>
          </a:p>
          <a:p>
            <a:pPr marL="173736" indent="-173736">
              <a:buFont typeface="Wingdings" charset="2"/>
              <a:buChar char="§"/>
            </a:pPr>
            <a:r>
              <a:rPr lang="en-US" baseline="0" dirty="0" smtClean="0"/>
              <a:t>Collect some kind of outcome data to determine the effectiveness of the intervention.</a:t>
            </a:r>
          </a:p>
          <a:p>
            <a:pPr marL="0" indent="0">
              <a:buNone/>
            </a:pPr>
            <a:endParaRPr lang="en-US" baseline="0" dirty="0" smtClean="0"/>
          </a:p>
          <a:p>
            <a:pPr marL="0" indent="0">
              <a:buNone/>
            </a:pPr>
            <a:r>
              <a:rPr lang="en-US" i="1" baseline="0" dirty="0" smtClean="0"/>
              <a:t>Note: There is an activity in the coaching guide for teachers and coaches for demonstrating NCR. Please refer to the coaching guide handout.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113449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Refer participants</a:t>
            </a:r>
            <a:r>
              <a:rPr lang="en-US" i="1" baseline="0" dirty="0" smtClean="0"/>
              <a:t> to the third example on </a:t>
            </a:r>
            <a:r>
              <a:rPr lang="en-US" i="1" dirty="0" smtClean="0"/>
              <a:t>Handout 3</a:t>
            </a:r>
            <a:r>
              <a:rPr lang="en-US" i="1" baseline="0" dirty="0" smtClean="0"/>
              <a:t>.</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2567253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r>
              <a:rPr lang="en-US" i="1" baseline="0" dirty="0" smtClean="0"/>
              <a:t> </a:t>
            </a:r>
          </a:p>
          <a:p>
            <a:endParaRPr lang="en-US" i="0" dirty="0" smtClean="0"/>
          </a:p>
          <a:p>
            <a:r>
              <a:rPr lang="en-US" i="0" dirty="0" smtClean="0"/>
              <a:t>Antecedent modification</a:t>
            </a:r>
            <a:r>
              <a:rPr lang="en-US" i="0" baseline="0" dirty="0" smtClean="0"/>
              <a:t> is typically associated with escape-based behaviors. For many years, teachers have been told that they should not let students escape or remove the “escape.” The logic followed that if you keep them there, they will (eventually) complete the task.</a:t>
            </a:r>
          </a:p>
          <a:p>
            <a:pPr marL="173736" lvl="2" indent="-171450">
              <a:buFont typeface="Arial" pitchFamily="34" charset="0"/>
              <a:buChar char="•"/>
            </a:pPr>
            <a:r>
              <a:rPr lang="en-US" i="0" baseline="0" dirty="0" smtClean="0"/>
              <a:t>The reality is that this is not true. What often results is an extinction burst, and changes occur in behavioral topography, intensity, and/or frequency, yielding more problematic behavior. </a:t>
            </a:r>
          </a:p>
          <a:p>
            <a:pPr marL="173736" lvl="2" indent="-171450">
              <a:buFont typeface="Arial" pitchFamily="34" charset="0"/>
              <a:buChar char="•"/>
            </a:pPr>
            <a:r>
              <a:rPr lang="en-US" i="0" baseline="0" dirty="0" smtClean="0"/>
              <a:t>More specifically, it is possible that removing the escape or not letting a student escape from a task will shape a more problematic behavior unintentionally. </a:t>
            </a:r>
          </a:p>
          <a:p>
            <a:pPr marL="0" lvl="0" indent="0">
              <a:buFontTx/>
              <a:buNone/>
            </a:pPr>
            <a:endParaRPr lang="en-US" i="0" baseline="0" dirty="0" smtClean="0"/>
          </a:p>
          <a:p>
            <a:pPr marL="0" lvl="0" indent="0">
              <a:buFontTx/>
              <a:buNone/>
            </a:pPr>
            <a:r>
              <a:rPr lang="en-US" i="0" baseline="0" dirty="0" smtClean="0"/>
              <a:t>What we are suggesting as an alternative is antecedent modification. For example, if the behavior is a student flipping a desk, the questions that a teacher should be asking may include but are not limited to the following:</a:t>
            </a:r>
          </a:p>
          <a:p>
            <a:pPr marL="173736" lvl="1" indent="-171450">
              <a:buFont typeface="Arial" pitchFamily="34" charset="0"/>
              <a:buChar char="•"/>
            </a:pPr>
            <a:r>
              <a:rPr lang="en-US" i="0" baseline="0" dirty="0" smtClean="0"/>
              <a:t>What was happening right before the behavior? </a:t>
            </a:r>
          </a:p>
          <a:p>
            <a:pPr marL="173736" lvl="1" indent="-171450">
              <a:buFont typeface="Arial" pitchFamily="34" charset="0"/>
              <a:buChar char="•"/>
            </a:pPr>
            <a:r>
              <a:rPr lang="en-US" i="0" baseline="0" dirty="0" smtClean="0"/>
              <a:t>What was I doing and what was the student doing? The realization is that, perhaps, you should not repeat those behaviors because it results in student misbehavior. Here are some examples:</a:t>
            </a:r>
          </a:p>
          <a:p>
            <a:pPr marL="347472" lvl="2" indent="-171450">
              <a:buFont typeface="Arial" pitchFamily="34" charset="0"/>
              <a:buChar char="•"/>
            </a:pPr>
            <a:r>
              <a:rPr lang="en-US" i="0" baseline="0" dirty="0" smtClean="0"/>
              <a:t>If a student was working on a mathematics worksheet, we need to look at the worksheet or the student’s level or ability to do the task or assignment.</a:t>
            </a:r>
          </a:p>
          <a:p>
            <a:pPr marL="347472" lvl="2" indent="-171450">
              <a:buFont typeface="Arial" pitchFamily="34" charset="0"/>
              <a:buChar char="•"/>
            </a:pPr>
            <a:r>
              <a:rPr lang="en-US" i="0" baseline="0" dirty="0" smtClean="0"/>
              <a:t>If the teacher was yelling at a student and getting in his or her face and then got punched in the face, then the teacher may want to consider not escalating a particular situation that resulted in the physical attack.</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527169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a:t>
            </a:r>
            <a:r>
              <a:rPr lang="en-US" i="1" baseline="0" dirty="0" smtClean="0"/>
              <a:t> the example.</a:t>
            </a:r>
          </a:p>
          <a:p>
            <a:endParaRPr lang="en-US" i="1" baseline="0" dirty="0" smtClean="0"/>
          </a:p>
          <a:p>
            <a:r>
              <a:rPr lang="en-US" i="0" baseline="0" dirty="0" smtClean="0"/>
              <a:t>Antecedent modifications are considered a class of interventions or strategies. Antecedent modification is not a package intervention, but you can build the intervention (e.g., alter the antecedent) so that it works for the student and </a:t>
            </a:r>
            <a:r>
              <a:rPr lang="en-US" b="1" i="0" baseline="0" dirty="0" smtClean="0"/>
              <a:t>minimizes the need for escape behavior.</a:t>
            </a:r>
          </a:p>
          <a:p>
            <a:endParaRPr lang="en-US" b="1" i="0" baseline="0" dirty="0" smtClean="0"/>
          </a:p>
          <a:p>
            <a:r>
              <a:rPr lang="en-US" i="0" baseline="0" dirty="0" smtClean="0"/>
              <a:t>If we return to the example of the student who engages in disruptive behavior every time a specific activity occurs and the hypothesized function has been identified as escape, what’s next? What are some of the possible questions you can ask so that you can take the next steps and ensure that the solution or the strategy you choose is one that will likely be effective because it is tied directly to the function of the behavior?</a:t>
            </a:r>
          </a:p>
          <a:p>
            <a:endParaRPr lang="en-US" i="0" baseline="0" dirty="0" smtClean="0"/>
          </a:p>
          <a:p>
            <a:r>
              <a:rPr lang="en-US" i="0" baseline="0" dirty="0" smtClean="0"/>
              <a:t>Escape-motivated behavior, such as attention-based behavior, happens for different reasons and exists along a continuum. As a general rule, to decrease escape behavior, the activity needs to be less punishing from the student’s perspective. What we mean by punishing is that the activity is or has become aversive to the student and he or she would rather engage in an inappropriate behavior than engage in the activity.</a:t>
            </a:r>
          </a:p>
          <a:p>
            <a:endParaRPr lang="en-US" i="0" baseline="0" dirty="0" smtClean="0"/>
          </a:p>
          <a:p>
            <a:r>
              <a:rPr lang="en-US" i="0" baseline="0" dirty="0" smtClean="0"/>
              <a:t>Altering the antecedent of the target behavior has the substantial advantage of being proactive. As such, with appropriate modifications of the antecedents, a problem behavior (e.g., disruptive behavior or task demand refusal) can be avoided. For s</a:t>
            </a:r>
            <a:r>
              <a:rPr lang="en-US" i="0" dirty="0" smtClean="0"/>
              <a:t>tudents who want to escape non-preferred activities, altering antecedents can increase task engagement. Antecedent-based procedures can be used to decrease inappropriate behaviors or increase appropriate behaviors.</a:t>
            </a:r>
          </a:p>
          <a:p>
            <a:endParaRPr lang="en-US" i="0" baseline="0" dirty="0" smtClean="0"/>
          </a:p>
          <a:p>
            <a:r>
              <a:rPr lang="en-US" i="0" baseline="0" dirty="0" smtClean="0"/>
              <a:t>Depending on the type and the intensity of the escape behavior, there are a few strategies or changes that are likely to help (e.g., changing the antecedents to increase engagement in the activity or success with the activity). Other examples would be preteaching the necessary skills, offering choices, modeling the desired behavior, or breaking down tasks.</a:t>
            </a:r>
            <a:endParaRPr lang="en-US" i="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2104858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critical component for success is to p</a:t>
            </a:r>
            <a:r>
              <a:rPr lang="en-US" dirty="0" smtClean="0"/>
              <a:t>rovide</a:t>
            </a:r>
            <a:r>
              <a:rPr lang="en-US" baseline="0" dirty="0" smtClean="0"/>
              <a:t> positive reinforcement for participating in an activity. Positive reinforcement serves to strengthen behavior you would like to see more of in the future (e.g., in this case, engagement in an activity).</a:t>
            </a:r>
          </a:p>
          <a:p>
            <a:endParaRPr lang="en-US" baseline="0" dirty="0" smtClean="0"/>
          </a:p>
          <a:p>
            <a:r>
              <a:rPr lang="en-US" baseline="0" dirty="0" smtClean="0"/>
              <a:t>Furthermore, </a:t>
            </a:r>
            <a:r>
              <a:rPr lang="en-US" dirty="0" smtClean="0"/>
              <a:t>redirecting or providing instructional feedback in shorter intervals also will</a:t>
            </a:r>
            <a:r>
              <a:rPr lang="en-US" baseline="0" dirty="0" smtClean="0"/>
              <a:t> strengthen appropriate behaviors </a:t>
            </a:r>
            <a:r>
              <a:rPr lang="en-US" dirty="0" smtClean="0"/>
              <a:t>(e.g., instead of having to do a page of mathematics problems independently before accessing some kind of reinforcer, perhaps the student has to do only five problems). One</a:t>
            </a:r>
            <a:r>
              <a:rPr lang="en-US" baseline="0" dirty="0" smtClean="0"/>
              <a:t> of the main reasons for providing reinforcement at a higher schedule initially is to “catch” instances of good behavior and strengthen the future probability of their occurrence. The goal is to slowly fade the reinforcement to more realistic and manageable levels.</a:t>
            </a: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8045453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Remind participants that more information on instructional</a:t>
            </a:r>
            <a:r>
              <a:rPr lang="en-US" i="1" baseline="0" dirty="0" smtClean="0"/>
              <a:t> match is available in Handout 3.</a:t>
            </a:r>
          </a:p>
          <a:p>
            <a:endParaRPr lang="en-US" i="1" baseline="0" dirty="0" smtClean="0"/>
          </a:p>
          <a:p>
            <a:r>
              <a:rPr lang="en-US" i="0" baseline="0" dirty="0" smtClean="0"/>
              <a:t>Instructional match is a fairly simple intervention if the academic work is too hard for the student and the student is acting out in a behavioral manner. For a student who cannot read because the book is too hard and advanced given his or her abilities, it will not matter if you inundate the student with positive reinforcement or use CICO too much. If the student does not have the necessary prerequisite skills, the student will not be able to do the activity. </a:t>
            </a:r>
          </a:p>
          <a:p>
            <a:endParaRPr lang="en-US" i="0" baseline="0" dirty="0" smtClean="0"/>
          </a:p>
          <a:p>
            <a:endParaRPr lang="en-US" i="0"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1282125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r>
              <a:rPr lang="en-US" i="1" baseline="0" dirty="0" smtClean="0"/>
              <a:t>.</a:t>
            </a:r>
          </a:p>
          <a:p>
            <a:endParaRPr lang="en-US" i="1" baseline="0" dirty="0" smtClean="0"/>
          </a:p>
          <a:p>
            <a:r>
              <a:rPr lang="en-US" i="0" baseline="0" dirty="0" smtClean="0"/>
              <a:t>With instructional match, it is important to use academic data and make sure that students have materials that are compatible with their abilities. </a:t>
            </a:r>
          </a:p>
          <a:p>
            <a:pPr marL="628650" lvl="1" indent="-171450">
              <a:buFont typeface="Arial" pitchFamily="34" charset="0"/>
              <a:buChar char="•"/>
            </a:pPr>
            <a:endParaRPr lang="en-US" i="0" baseline="0" dirty="0" smtClean="0"/>
          </a:p>
          <a:p>
            <a:pPr marL="0" lvl="1" indent="0">
              <a:buFontTx/>
              <a:buNone/>
            </a:pPr>
            <a:r>
              <a:rPr lang="en-US" i="0" baseline="0" dirty="0" smtClean="0"/>
              <a:t>Let’s use a real-world example to illustrate the point. Think about yourself. If for every 10 things you were asked to do—whether it be at home, at work, or in your personal life—and you could not do nine of them as a normally developing adult with no behavior problems, it is possible that you would develop or engage in maladaptive behaviors as a result of feelings of frustration, inadequacy, or the like. </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30476361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slide. </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17712645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Click to reveal </a:t>
            </a:r>
            <a:r>
              <a:rPr lang="en-US" i="1" baseline="0" dirty="0" smtClean="0"/>
              <a:t>the examples. Click again to reveal the possible solutions. </a:t>
            </a:r>
            <a:r>
              <a:rPr lang="en-US" i="1" dirty="0" smtClean="0"/>
              <a:t> </a:t>
            </a:r>
            <a:endParaRPr lang="en-US" i="1" u="sng" dirty="0" smtClean="0"/>
          </a:p>
          <a:p>
            <a:endParaRPr lang="en-US" i="1" u="sng" dirty="0" smtClean="0"/>
          </a:p>
          <a:p>
            <a:r>
              <a:rPr lang="en-US" i="1" u="none" dirty="0" smtClean="0"/>
              <a:t>Activity:</a:t>
            </a:r>
            <a:r>
              <a:rPr lang="en-US" i="1" u="none" baseline="0" dirty="0" smtClean="0"/>
              <a:t> Ask the group or do a think-pair-share about which solutions they might pair with each example and why. </a:t>
            </a:r>
            <a:endParaRPr lang="en-US" i="1" u="none"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187627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7475" y="357188"/>
            <a:ext cx="4244975" cy="3184525"/>
          </a:xfrm>
        </p:spPr>
      </p:sp>
      <p:sp>
        <p:nvSpPr>
          <p:cNvPr id="3" name="Notes Placeholder 2"/>
          <p:cNvSpPr>
            <a:spLocks noGrp="1"/>
          </p:cNvSpPr>
          <p:nvPr>
            <p:ph type="body" idx="1"/>
          </p:nvPr>
        </p:nvSpPr>
        <p:spPr>
          <a:xfrm>
            <a:off x="520861" y="3810000"/>
            <a:ext cx="5972536" cy="5227319"/>
          </a:xfrm>
        </p:spPr>
        <p:txBody>
          <a:bodyPr/>
          <a:lstStyle/>
          <a:p>
            <a:r>
              <a:rPr lang="en-US" dirty="0" smtClean="0"/>
              <a:t>This graphic represents the objectives</a:t>
            </a:r>
            <a:r>
              <a:rPr lang="en-US" baseline="0" dirty="0" smtClean="0"/>
              <a:t> for this training, first identifying a hypothesized function and then moving to an analysis of both effectiveness and function.</a:t>
            </a:r>
          </a:p>
          <a:p>
            <a:endParaRPr lang="en-US" baseline="0" dirty="0" smtClean="0"/>
          </a:p>
          <a:p>
            <a:r>
              <a:rPr lang="en-US" baseline="0" dirty="0" smtClean="0"/>
              <a:t>We envision teams starting by developing a hypothesis on what the function of behavior is. Often, a hypothesis is the equivalent to an educated guess. However, one point we want to highlight is that selecting an EBI should always relate back to the function. Following the selection process is assessment and monitoring and, finally, an analysis of effectiveness. </a:t>
            </a:r>
          </a:p>
          <a:p>
            <a:endParaRPr lang="en-US" baseline="0" dirty="0" smtClean="0"/>
          </a:p>
          <a:p>
            <a:r>
              <a:rPr lang="en-US" baseline="0" dirty="0" smtClean="0"/>
              <a:t>It also is worth noting that “evidence-based” as a construct changes when it comes to a student with intensive needs. More specifically, in some ways, an intervention for an individual student with intensive needs is not really evidence based until we have evidence that it works or is effective for the individual student. Students at Tier 3 have been resistant to interventions at Tier 1 and Tier 2, so it is likely that they also may be resistant (only initially we hope) to intervention or strategies at Tier 3. </a:t>
            </a:r>
          </a:p>
          <a:p>
            <a:endParaRPr lang="en-US" baseline="0" dirty="0" smtClean="0"/>
          </a:p>
          <a:p>
            <a:r>
              <a:rPr lang="en-US" baseline="0" dirty="0" smtClean="0"/>
              <a:t>It is critical when at the initial stages of selecting EBIs that the ones selected have some existing evidence, are related to function, and are likely to work. We also want to emphasize the importance of outcome data.  </a:t>
            </a:r>
          </a:p>
          <a:p>
            <a:endParaRPr lang="en-US" baseline="0" dirty="0" smtClean="0"/>
          </a:p>
          <a:p>
            <a:r>
              <a:rPr lang="en-US" baseline="0" dirty="0" smtClean="0"/>
              <a:t>Before we look specifically at examples of EBIs, we will spend some time reviewing assessment, monitoring, and analysis as it relates to selecting an EBI and why these are important parts of the overall process. </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a:t>
            </a:fld>
            <a:endParaRPr lang="en-US" dirty="0"/>
          </a:p>
        </p:txBody>
      </p:sp>
    </p:spTree>
    <p:extLst>
      <p:ext uri="{BB962C8B-B14F-4D97-AF65-F5344CB8AC3E}">
        <p14:creationId xmlns:p14="http://schemas.microsoft.com/office/powerpoint/2010/main" val="424921933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r>
              <a:rPr lang="en-US" i="1" baseline="0" dirty="0" smtClean="0"/>
              <a:t>. </a:t>
            </a:r>
          </a:p>
          <a:p>
            <a:endParaRPr lang="en-US" i="1" baseline="0" dirty="0" smtClean="0"/>
          </a:p>
          <a:p>
            <a:r>
              <a:rPr lang="en-US" i="1" baseline="0" dirty="0" smtClean="0"/>
              <a:t>Optional activity: The facilitator can lead a discussion on the following points and ask the group the following questions:</a:t>
            </a:r>
            <a:endParaRPr lang="en-US" dirty="0" smtClean="0"/>
          </a:p>
          <a:p>
            <a:pPr marL="173736" lvl="1" indent="-171450">
              <a:buFont typeface="Arial" panose="020B0604020202020204" pitchFamily="34" charset="0"/>
              <a:buChar char="•"/>
            </a:pPr>
            <a:r>
              <a:rPr lang="en-US" baseline="0" dirty="0" smtClean="0"/>
              <a:t>How will teams know when this is working? </a:t>
            </a:r>
          </a:p>
          <a:p>
            <a:pPr marL="347472" lvl="2" indent="-171450">
              <a:buFont typeface="Arial" panose="020B0604020202020204" pitchFamily="34" charset="0"/>
              <a:buChar char="•"/>
            </a:pPr>
            <a:r>
              <a:rPr lang="en-US" baseline="0" dirty="0" smtClean="0"/>
              <a:t>Decreased problem behavior and increased academic engagement. It is likely that academic success will occur prior to or concurrent with the change(s) in behavior.</a:t>
            </a:r>
          </a:p>
          <a:p>
            <a:pPr marL="173736" lvl="1" indent="-171450">
              <a:buFont typeface="Arial" panose="020B0604020202020204" pitchFamily="34" charset="0"/>
              <a:buChar char="•"/>
            </a:pPr>
            <a:r>
              <a:rPr lang="en-US" baseline="0" dirty="0" smtClean="0"/>
              <a:t>How will progress be measured?</a:t>
            </a:r>
          </a:p>
          <a:p>
            <a:pPr marL="347472" lvl="2" indent="-171450">
              <a:buFont typeface="Arial" panose="020B0604020202020204" pitchFamily="34" charset="0"/>
              <a:buChar char="•"/>
            </a:pPr>
            <a:r>
              <a:rPr lang="en-US" baseline="0" dirty="0" smtClean="0"/>
              <a:t>This is a rather unique behavior intervention in that the first line of assessment is academic and/or academic engagement. Direct academic assessment (e.g., CBM) and formative assessment of engagement and the problem (Direct Behavior Ratings [DBRs]) are ideally suited to these cases.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14579911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1788" y="219075"/>
            <a:ext cx="3832225" cy="2874963"/>
          </a:xfrm>
        </p:spPr>
      </p:sp>
      <p:sp>
        <p:nvSpPr>
          <p:cNvPr id="3" name="Notes Placeholder 2"/>
          <p:cNvSpPr>
            <a:spLocks noGrp="1"/>
          </p:cNvSpPr>
          <p:nvPr>
            <p:ph type="body" idx="1"/>
          </p:nvPr>
        </p:nvSpPr>
        <p:spPr>
          <a:xfrm>
            <a:off x="320041" y="3246120"/>
            <a:ext cx="6461760" cy="5608319"/>
          </a:xfrm>
        </p:spPr>
        <p:txBody>
          <a:bodyPr/>
          <a:lstStyle/>
          <a:p>
            <a:r>
              <a:rPr lang="en-US" dirty="0" smtClean="0"/>
              <a:t>Remind participants</a:t>
            </a:r>
            <a:r>
              <a:rPr lang="en-US" baseline="0" dirty="0" smtClean="0"/>
              <a:t> about the studies by </a:t>
            </a:r>
            <a:r>
              <a:rPr lang="en-US" sz="1200" kern="1200" dirty="0" smtClean="0">
                <a:solidFill>
                  <a:schemeClr val="tx1"/>
                </a:solidFill>
                <a:effectLst/>
                <a:latin typeface="ITC Franklin Gothic Std Bk Cd"/>
                <a:ea typeface="ＭＳ Ｐゴシック" pitchFamily="-48" charset="-128"/>
                <a:cs typeface="ＭＳ Ｐゴシック"/>
              </a:rPr>
              <a:t>Seligman and Maier</a:t>
            </a:r>
            <a:r>
              <a:rPr lang="en-US" sz="1200" kern="1200" baseline="0" dirty="0" smtClean="0">
                <a:solidFill>
                  <a:schemeClr val="tx1"/>
                </a:solidFill>
                <a:effectLst/>
                <a:latin typeface="ITC Franklin Gothic Std Bk Cd"/>
                <a:ea typeface="ＭＳ Ｐゴシック" pitchFamily="-48" charset="-128"/>
                <a:cs typeface="ＭＳ Ｐゴシック"/>
              </a:rPr>
              <a:t> (</a:t>
            </a:r>
            <a:r>
              <a:rPr lang="en-US" sz="1200" kern="1200" dirty="0" smtClean="0">
                <a:solidFill>
                  <a:schemeClr val="tx1"/>
                </a:solidFill>
                <a:effectLst/>
                <a:latin typeface="ITC Franklin Gothic Std Bk Cd"/>
                <a:ea typeface="ＭＳ Ｐゴシック" pitchFamily="-48" charset="-128"/>
                <a:cs typeface="ＭＳ Ｐゴシック"/>
              </a:rPr>
              <a:t>1967)</a:t>
            </a:r>
            <a:r>
              <a:rPr lang="en-US" baseline="0" dirty="0" smtClean="0"/>
              <a:t> and what happened. </a:t>
            </a:r>
            <a:r>
              <a:rPr lang="en-US" dirty="0" smtClean="0"/>
              <a:t>Talk about the parallels</a:t>
            </a:r>
            <a:r>
              <a:rPr lang="en-US" baseline="0" dirty="0" smtClean="0"/>
              <a:t> between the learned helplessness studies with dogs and human behavior. For example, dogs were shocked and kept in cages with no escape. Long term, this lead to behaviors of withdrawal mixed with high levels of aggression.</a:t>
            </a:r>
          </a:p>
          <a:p>
            <a:endParaRPr lang="en-US" baseline="0" dirty="0" smtClean="0"/>
          </a:p>
          <a:p>
            <a:r>
              <a:rPr lang="en-US" baseline="0" dirty="0" smtClean="0"/>
              <a:t>Learned helplessness also can extend to human behavior. Let’s take an example at the classroom level, which is related to instructional match and the importance of making sure that tasks are matched to skills and abilities. </a:t>
            </a:r>
          </a:p>
          <a:p>
            <a:endParaRPr lang="en-US" baseline="0" dirty="0" smtClean="0"/>
          </a:p>
          <a:p>
            <a:r>
              <a:rPr lang="en-US" baseline="0" dirty="0" smtClean="0"/>
              <a:t>Students who are asked repeatedly to do work or tasks that they cannot do and fail at consistently will, across time, focus on their weaknesses and limitations, underestimate their own performance, and develop a learned helplessness style. Once in this cycle, it can become self-perpetuating. Repeated failure intensifies learned helplessness, which can cause a range of maladaptive behaviors from withdrawal to externalizing behaviors, such as outbursts and aggression.</a:t>
            </a:r>
          </a:p>
          <a:p>
            <a:endParaRPr lang="en-US" baseline="0" dirty="0" smtClean="0"/>
          </a:p>
          <a:p>
            <a:r>
              <a:rPr lang="en-US" b="0" baseline="0" dirty="0" smtClean="0"/>
              <a:t>Repeated school failure is hugely problematic and reinforces students to disengage from school activities. </a:t>
            </a:r>
          </a:p>
          <a:p>
            <a:endParaRPr lang="en-US" b="0" baseline="0" dirty="0" smtClean="0"/>
          </a:p>
          <a:p>
            <a:r>
              <a:rPr lang="en-US" b="0" i="1" baseline="0" dirty="0" smtClean="0"/>
              <a:t>Note:</a:t>
            </a:r>
            <a:r>
              <a:rPr lang="en-US" b="0" baseline="0" dirty="0" smtClean="0"/>
              <a:t> Repeated school failure was in part why Response to Intervention (RTI) became part of special education law.</a:t>
            </a:r>
          </a:p>
          <a:p>
            <a:pPr marL="173736" marR="0" lvl="1"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b="0" baseline="0" dirty="0" smtClean="0"/>
              <a:t>It is not surprising to see students “freak out” or engage in inappropriate behaviors if you repeatedly put a book in front of them and they cannot read it.</a:t>
            </a:r>
          </a:p>
          <a:p>
            <a:pPr marL="173736" lvl="1" indent="-171450">
              <a:buFont typeface="Arial" pitchFamily="34" charset="0"/>
              <a:buChar char="•"/>
            </a:pPr>
            <a:r>
              <a:rPr lang="en-US" b="0" baseline="0" dirty="0" smtClean="0"/>
              <a:t>This also is why a multi-tiered system of supports (MTSS) was more broadly developed.</a:t>
            </a:r>
          </a:p>
          <a:p>
            <a:pPr marL="173736" lvl="1" indent="-171450">
              <a:buFont typeface="Arial" pitchFamily="34" charset="0"/>
              <a:buChar char="•"/>
            </a:pPr>
            <a:r>
              <a:rPr lang="en-US" b="0" baseline="0" dirty="0" smtClean="0"/>
              <a:t>This further reinforces the need for prevention and to build on what students can do. It supports the point that inclusion and differentiation of instruction are both important and needed.</a:t>
            </a:r>
          </a:p>
          <a:p>
            <a:endParaRPr lang="en-US" b="0" baseline="0" dirty="0" smtClean="0"/>
          </a:p>
          <a:p>
            <a:r>
              <a:rPr lang="en-US" b="0" i="1" baseline="0" dirty="0" smtClean="0"/>
              <a:t>Presenters: Be prepared if participants ask you about teaching the Common Core State Standards (e.g., the district or state won’t let us do certain things…what are your thoughts on this?)</a:t>
            </a:r>
          </a:p>
          <a:p>
            <a:pPr marL="173736" lvl="1" indent="-171450">
              <a:buFont typeface="Arial" pitchFamily="34" charset="0"/>
              <a:buChar char="•"/>
            </a:pPr>
            <a:r>
              <a:rPr lang="en-US" b="0" i="1" baseline="0" dirty="0" smtClean="0"/>
              <a:t>This is a part of a broader conversation about the fundamental piece of what students need to learn and how you accommodate or modify the environment to allow them to access at least some of what they can do.</a:t>
            </a:r>
          </a:p>
          <a:p>
            <a:pPr marL="173736" lvl="1" indent="-171450">
              <a:buFont typeface="Arial" pitchFamily="34" charset="0"/>
              <a:buChar char="•"/>
            </a:pPr>
            <a:r>
              <a:rPr lang="en-US" b="0" i="1" baseline="0" dirty="0" smtClean="0"/>
              <a:t>It might be worth noting that it is a common misunderstanding about curriculum. For example, to achieve fourth-grade standards does not necessarily mean you need to teach all students in the exact same way, but you still want the outcomes to be the same.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41188862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the third of four sections of the training module.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15273137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5091425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54</a:t>
            </a:fld>
            <a:endParaRPr lang="en-US" dirty="0"/>
          </a:p>
        </p:txBody>
      </p:sp>
    </p:spTree>
    <p:extLst>
      <p:ext uri="{BB962C8B-B14F-4D97-AF65-F5344CB8AC3E}">
        <p14:creationId xmlns:p14="http://schemas.microsoft.com/office/powerpoint/2010/main" val="2684744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 the slide</a:t>
            </a:r>
            <a:r>
              <a:rPr lang="en-US" i="1" baseline="0" dirty="0" smtClean="0"/>
              <a:t> about the five considerations for linking assessment and monitoring the plan.</a:t>
            </a:r>
            <a:endParaRPr lang="en-US" i="1" dirty="0" smtClean="0"/>
          </a:p>
          <a:p>
            <a:endParaRPr lang="en-US" i="1" dirty="0" smtClean="0"/>
          </a:p>
          <a:p>
            <a:r>
              <a:rPr lang="en-US" i="1" dirty="0" smtClean="0"/>
              <a:t>Remind</a:t>
            </a:r>
            <a:r>
              <a:rPr lang="en-US" i="1" baseline="0" dirty="0" smtClean="0"/>
              <a:t> participants that this information is also available on Handout 4: Linking Assessment and Monitoring.</a:t>
            </a:r>
            <a:endParaRPr lang="en-US" i="1"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55</a:t>
            </a:fld>
            <a:endParaRPr lang="en-US" dirty="0"/>
          </a:p>
        </p:txBody>
      </p:sp>
    </p:spTree>
    <p:extLst>
      <p:ext uri="{BB962C8B-B14F-4D97-AF65-F5344CB8AC3E}">
        <p14:creationId xmlns:p14="http://schemas.microsoft.com/office/powerpoint/2010/main" val="7910067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Read slide.</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56</a:t>
            </a:fld>
            <a:endParaRPr lang="en-US" dirty="0"/>
          </a:p>
        </p:txBody>
      </p:sp>
    </p:spTree>
    <p:extLst>
      <p:ext uri="{BB962C8B-B14F-4D97-AF65-F5344CB8AC3E}">
        <p14:creationId xmlns:p14="http://schemas.microsoft.com/office/powerpoint/2010/main" val="10075610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A note about data-based</a:t>
            </a:r>
            <a:r>
              <a:rPr lang="en-US" i="1" baseline="0" dirty="0" smtClean="0"/>
              <a:t> decisions. Read slide.</a:t>
            </a:r>
          </a:p>
          <a:p>
            <a:endParaRPr lang="en-US" i="1" baseline="0" dirty="0" smtClean="0"/>
          </a:p>
          <a:p>
            <a:r>
              <a:rPr lang="en-US" i="1" dirty="0" smtClean="0"/>
              <a:t>Remin</a:t>
            </a:r>
            <a:r>
              <a:rPr lang="en-US" i="1" baseline="0" dirty="0" smtClean="0"/>
              <a:t>d participants that data-based decisions are a critical part of the monitoring process.</a:t>
            </a:r>
            <a:endParaRPr lang="en-US" i="1"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57</a:t>
            </a:fld>
            <a:endParaRPr lang="en-US" dirty="0"/>
          </a:p>
        </p:txBody>
      </p:sp>
    </p:spTree>
    <p:extLst>
      <p:ext uri="{BB962C8B-B14F-4D97-AF65-F5344CB8AC3E}">
        <p14:creationId xmlns:p14="http://schemas.microsoft.com/office/powerpoint/2010/main" val="12848072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Remind</a:t>
            </a:r>
            <a:r>
              <a:rPr lang="en-US" i="1" baseline="0" dirty="0" smtClean="0"/>
              <a:t> participants that this is the last section of the training module</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Part IV is about the analysis of data and making sure that you are connecting the data with the selected EBI. We want teams to think about questions like the following: </a:t>
            </a:r>
          </a:p>
          <a:p>
            <a:pPr marL="173736"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What are the data telling you? </a:t>
            </a:r>
          </a:p>
          <a:p>
            <a:pPr marL="173736"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How do I use the data to inform practice and assess whether the intervention selected is working?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rgbClr val="00206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Data provide the only objective way to know whether an intervention is effective. Let’s look at a few examples</a:t>
            </a:r>
            <a:r>
              <a:rPr lang="en-US" sz="1200" b="0" baseline="0" dirty="0" smtClean="0"/>
              <a:t> before wrapping up this module. </a:t>
            </a:r>
            <a:endParaRPr lang="en-US" sz="1200" b="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58</a:t>
            </a:fld>
            <a:endParaRPr lang="en-US" dirty="0"/>
          </a:p>
        </p:txBody>
      </p:sp>
    </p:spTree>
    <p:extLst>
      <p:ext uri="{BB962C8B-B14F-4D97-AF65-F5344CB8AC3E}">
        <p14:creationId xmlns:p14="http://schemas.microsoft.com/office/powerpoint/2010/main" val="209776943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a:t>
            </a:r>
            <a:r>
              <a:rPr lang="en-US" dirty="0" smtClean="0"/>
              <a:t>graphic is</a:t>
            </a:r>
            <a:r>
              <a:rPr lang="en-US" baseline="0" dirty="0" smtClean="0"/>
              <a:t> taken </a:t>
            </a:r>
            <a:r>
              <a:rPr lang="en-US" dirty="0" smtClean="0"/>
              <a:t>from a previous NCII module on </a:t>
            </a:r>
            <a:r>
              <a:rPr lang="en-US" baseline="0" dirty="0" smtClean="0"/>
              <a:t>behavior progress monitoring. </a:t>
            </a:r>
          </a:p>
          <a:p>
            <a:endParaRPr lang="en-US" baseline="0" dirty="0" smtClean="0"/>
          </a:p>
          <a:p>
            <a:r>
              <a:rPr lang="en-US" baseline="0" dirty="0" smtClean="0"/>
              <a:t>There are man</a:t>
            </a:r>
            <a:r>
              <a:rPr lang="en-US" dirty="0" smtClean="0"/>
              <a:t>y different ways to collect data and </a:t>
            </a:r>
            <a:r>
              <a:rPr lang="en-US" baseline="0" dirty="0" smtClean="0"/>
              <a:t>progress monitor. This graphic lists some of the more common methods. </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59</a:t>
            </a:fld>
            <a:endParaRPr lang="en-US" dirty="0"/>
          </a:p>
        </p:txBody>
      </p:sp>
    </p:spTree>
    <p:extLst>
      <p:ext uri="{BB962C8B-B14F-4D97-AF65-F5344CB8AC3E}">
        <p14:creationId xmlns:p14="http://schemas.microsoft.com/office/powerpoint/2010/main" val="2654128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These are the key considerations when designing and delivering intensive interventions. Read slide. </a:t>
            </a:r>
            <a:endParaRPr lang="en-US" dirty="0" smtClean="0"/>
          </a:p>
          <a:p>
            <a:endParaRPr lang="en-US" baseline="0" dirty="0" smtClean="0"/>
          </a:p>
          <a:p>
            <a:r>
              <a:rPr lang="en-US" baseline="0" dirty="0" smtClean="0"/>
              <a:t>The main idea here is to give teams a framework that can work in schools. We want to provide careful but quick options so that teams do not have to double or triple their workloads. We want teams to be able to make educated guesses based on function and as early as possible in the process.</a:t>
            </a:r>
          </a:p>
          <a:p>
            <a:endParaRPr lang="en-US" i="1"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a:t>
            </a:fld>
            <a:endParaRPr lang="en-US" dirty="0"/>
          </a:p>
        </p:txBody>
      </p:sp>
    </p:spTree>
    <p:extLst>
      <p:ext uri="{BB962C8B-B14F-4D97-AF65-F5344CB8AC3E}">
        <p14:creationId xmlns:p14="http://schemas.microsoft.com/office/powerpoint/2010/main" val="31519536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Direct observation methods—and specifically DBR—have been previously covered in other NCII training modules. Consequently, the specifics of DBR will not be reviewed in this module. </a:t>
            </a:r>
          </a:p>
          <a:p>
            <a:endParaRPr lang="en-US" baseline="0" dirty="0" smtClean="0"/>
          </a:p>
          <a:p>
            <a:r>
              <a:rPr lang="en-US" i="1" baseline="0" dirty="0" smtClean="0"/>
              <a:t>Note:</a:t>
            </a:r>
            <a:r>
              <a:rPr lang="en-US" baseline="0" dirty="0" smtClean="0"/>
              <a:t> NCII is not recommending or endorsing any particular method of data collection. If your school or district already has a system or a method in place that is working, continue to use that. The examples on the slide represent other options available that are commonly used (e.g., behavior frequency record and graph and on-task behavior chart).</a:t>
            </a:r>
            <a:endParaRPr lang="en-US" dirty="0"/>
          </a:p>
        </p:txBody>
      </p:sp>
      <p:sp>
        <p:nvSpPr>
          <p:cNvPr id="4" name="Slide Number Placeholder 3"/>
          <p:cNvSpPr>
            <a:spLocks noGrp="1"/>
          </p:cNvSpPr>
          <p:nvPr>
            <p:ph type="sldNum" sz="quarter" idx="10"/>
          </p:nvPr>
        </p:nvSpPr>
        <p:spPr/>
        <p:txBody>
          <a:bodyPr/>
          <a:lstStyle/>
          <a:p>
            <a:fld id="{1BCF944E-AC27-4BEA-9C0A-695BFCE7C965}" type="slidenum">
              <a:rPr lang="en-US" smtClean="0"/>
              <a:pPr/>
              <a:t>60</a:t>
            </a:fld>
            <a:endParaRPr lang="en-US" dirty="0"/>
          </a:p>
        </p:txBody>
      </p:sp>
    </p:spTree>
    <p:extLst>
      <p:ext uri="{BB962C8B-B14F-4D97-AF65-F5344CB8AC3E}">
        <p14:creationId xmlns:p14="http://schemas.microsoft.com/office/powerpoint/2010/main" val="4245653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near the end of this particular</a:t>
            </a:r>
            <a:r>
              <a:rPr lang="en-US" baseline="0" dirty="0" smtClean="0"/>
              <a:t> training, we wanted to revisit the previous NCII trainings on progress monitoring and FBA (see http://www.intensiveintervention.org/content/dbi-training-series). </a:t>
            </a:r>
          </a:p>
          <a:p>
            <a:endParaRPr lang="en-US" baseline="0" dirty="0" smtClean="0"/>
          </a:p>
          <a:p>
            <a:r>
              <a:rPr lang="en-US" i="1" baseline="0" dirty="0" smtClean="0"/>
              <a:t>Possible Activity: Ask the group to do a think-pair-share on data.</a:t>
            </a:r>
          </a:p>
          <a:p>
            <a:endParaRPr lang="en-US" i="1" baseline="0" dirty="0" smtClean="0"/>
          </a:p>
          <a:p>
            <a:r>
              <a:rPr lang="en-US" baseline="0" dirty="0" smtClean="0"/>
              <a:t>If these are the kind of data you see preintervention and then postintervention, using visual analysis, what are the data telling you? Let’s assume that the behavior being observed was disrespect (e.g., language, physical gestures, and threats).</a:t>
            </a:r>
          </a:p>
          <a:p>
            <a:pPr marL="173736" lvl="1" indent="-171450">
              <a:buFont typeface="Arial" panose="020B0604020202020204" pitchFamily="34" charset="0"/>
              <a:buChar char="•"/>
            </a:pPr>
            <a:r>
              <a:rPr lang="en-US" baseline="0" dirty="0" smtClean="0"/>
              <a:t>The data show a slight increase—albeit not very significant—but the more important information to draw from this graph is that the intervention selected is resulting in high levels of variability  (e.g., the selected intervention is not working very well).  </a:t>
            </a:r>
          </a:p>
          <a:p>
            <a:pPr marL="173736" lvl="1" indent="-171450">
              <a:buFont typeface="Arial" panose="020B0604020202020204" pitchFamily="34" charset="0"/>
              <a:buChar char="•"/>
            </a:pPr>
            <a:r>
              <a:rPr lang="en-US" baseline="0" dirty="0" smtClean="0"/>
              <a:t>A reasonable data-based decision would be to reevaluate the intervention.</a:t>
            </a:r>
          </a:p>
          <a:p>
            <a:endParaRPr lang="en-US" baseline="0" dirty="0" smtClean="0"/>
          </a:p>
          <a:p>
            <a:r>
              <a:rPr lang="en-US" baseline="0" dirty="0" smtClean="0"/>
              <a:t>Let’s look at a few more examples.</a:t>
            </a: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61</a:t>
            </a:fld>
            <a:endParaRPr lang="en-US" dirty="0"/>
          </a:p>
        </p:txBody>
      </p:sp>
    </p:spTree>
    <p:extLst>
      <p:ext uri="{BB962C8B-B14F-4D97-AF65-F5344CB8AC3E}">
        <p14:creationId xmlns:p14="http://schemas.microsoft.com/office/powerpoint/2010/main" val="111941731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Possible Activity: Ask, “In which instance is the intervention working?” Provide the following background information to the participants.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r>
              <a:rPr lang="en-US" dirty="0" smtClean="0"/>
              <a:t>If</a:t>
            </a:r>
            <a:r>
              <a:rPr lang="en-US" baseline="0" dirty="0" smtClean="0"/>
              <a:t> the </a:t>
            </a:r>
            <a:r>
              <a:rPr lang="en-US" i="1" baseline="0" dirty="0" smtClean="0"/>
              <a:t>y</a:t>
            </a:r>
            <a:r>
              <a:rPr lang="en-US" baseline="0" dirty="0" smtClean="0"/>
              <a:t>-axis is the DBR rating, what are the data telling you here? Let’s take two different examples of behavior.</a:t>
            </a:r>
          </a:p>
          <a:p>
            <a:endParaRPr lang="en-US" baseline="0" dirty="0" smtClean="0"/>
          </a:p>
          <a:p>
            <a:r>
              <a:rPr lang="en-US" baseline="0" dirty="0" smtClean="0"/>
              <a:t>What do the data tell you about the following:</a:t>
            </a:r>
          </a:p>
          <a:p>
            <a:pPr marL="173736" indent="-173736">
              <a:buFont typeface="Arial"/>
              <a:buChar char="•"/>
            </a:pPr>
            <a:r>
              <a:rPr lang="en-US" baseline="0" dirty="0" smtClean="0"/>
              <a:t>Behavior = being respectful</a:t>
            </a:r>
          </a:p>
          <a:p>
            <a:pPr marL="173736" indent="-173736">
              <a:buFont typeface="Arial"/>
              <a:buChar char="•"/>
            </a:pPr>
            <a:r>
              <a:rPr lang="en-US" baseline="0" dirty="0" smtClean="0"/>
              <a:t>Behavior = disrespectful</a:t>
            </a:r>
          </a:p>
          <a:p>
            <a:pPr marL="173736" indent="0">
              <a:buNone/>
            </a:pPr>
            <a:endParaRPr lang="en-US"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62</a:t>
            </a:fld>
            <a:endParaRPr lang="en-US" dirty="0"/>
          </a:p>
        </p:txBody>
      </p:sp>
    </p:spTree>
    <p:extLst>
      <p:ext uri="{BB962C8B-B14F-4D97-AF65-F5344CB8AC3E}">
        <p14:creationId xmlns:p14="http://schemas.microsoft.com/office/powerpoint/2010/main" val="395496435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t>Activity: Ask, “In which instance is the intervention working?”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i="1" dirty="0" smtClean="0"/>
          </a:p>
          <a:p>
            <a:r>
              <a:rPr lang="en-US" dirty="0" smtClean="0"/>
              <a:t>If</a:t>
            </a:r>
            <a:r>
              <a:rPr lang="en-US" baseline="0" dirty="0" smtClean="0"/>
              <a:t> the </a:t>
            </a:r>
            <a:r>
              <a:rPr lang="en-US" i="1" baseline="0" dirty="0" smtClean="0"/>
              <a:t>y</a:t>
            </a:r>
            <a:r>
              <a:rPr lang="en-US" baseline="0" dirty="0" smtClean="0"/>
              <a:t>-axis is the DBR rating, what are the data telling you here? Let’s take two different examples of behavior.</a:t>
            </a:r>
          </a:p>
          <a:p>
            <a:endParaRPr lang="en-US" baseline="0" dirty="0" smtClean="0"/>
          </a:p>
          <a:p>
            <a:r>
              <a:rPr lang="en-US" baseline="0" dirty="0" smtClean="0"/>
              <a:t>What do the data tell you about the following:</a:t>
            </a:r>
          </a:p>
          <a:p>
            <a:pPr marL="173736" indent="-173736">
              <a:buFont typeface="Arial"/>
              <a:buChar char="•"/>
            </a:pPr>
            <a:r>
              <a:rPr lang="en-US" baseline="0" dirty="0" smtClean="0"/>
              <a:t>Behavior = being respectful</a:t>
            </a:r>
          </a:p>
          <a:p>
            <a:pPr marL="173736" indent="-173736">
              <a:buFont typeface="Arial"/>
              <a:buChar char="•"/>
            </a:pPr>
            <a:r>
              <a:rPr lang="en-US" baseline="0" dirty="0" smtClean="0"/>
              <a:t>Behavior = disrespectful</a:t>
            </a:r>
          </a:p>
          <a:p>
            <a:pPr marL="0" indent="0">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63</a:t>
            </a:fld>
            <a:endParaRPr lang="en-US" dirty="0"/>
          </a:p>
        </p:txBody>
      </p:sp>
    </p:spTree>
    <p:extLst>
      <p:ext uri="{BB962C8B-B14F-4D97-AF65-F5344CB8AC3E}">
        <p14:creationId xmlns:p14="http://schemas.microsoft.com/office/powerpoint/2010/main" val="9177450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i="1" dirty="0" smtClean="0"/>
              <a:t>Review</a:t>
            </a:r>
            <a:r>
              <a:rPr lang="en-US" i="1" baseline="0" dirty="0" smtClean="0"/>
              <a:t> slide. Ask the participants these summary questions to check for understanding.</a:t>
            </a:r>
          </a:p>
          <a:p>
            <a:pPr marL="0" indent="0">
              <a:buNone/>
            </a:pPr>
            <a:endParaRPr lang="en-US" i="1" dirty="0" smtClean="0"/>
          </a:p>
          <a:p>
            <a:pPr marL="0" indent="0">
              <a:buNone/>
            </a:pPr>
            <a:r>
              <a:rPr lang="en-US" i="1" dirty="0" smtClean="0"/>
              <a:t>Possible</a:t>
            </a:r>
            <a:r>
              <a:rPr lang="en-US" i="1" baseline="0" dirty="0" smtClean="0"/>
              <a:t> answers:</a:t>
            </a:r>
            <a:endParaRPr lang="en-US" i="1" dirty="0" smtClean="0"/>
          </a:p>
          <a:p>
            <a:pPr marL="228600" indent="-228600">
              <a:spcBef>
                <a:spcPts val="0"/>
              </a:spcBef>
              <a:buFontTx/>
              <a:buNone/>
            </a:pPr>
            <a:r>
              <a:rPr lang="en-US" dirty="0" smtClean="0"/>
              <a:t>1.	Evidence-based intervention</a:t>
            </a:r>
          </a:p>
          <a:p>
            <a:pPr marL="228600" marR="0" lvl="2" indent="-228600" algn="l" defTabSz="914400" rtl="0" eaLnBrk="0" fontAlgn="base" latinLnBrk="0" hangingPunct="0">
              <a:lnSpc>
                <a:spcPct val="100000"/>
              </a:lnSpc>
              <a:spcBef>
                <a:spcPts val="0"/>
              </a:spcBef>
              <a:spcAft>
                <a:spcPct val="0"/>
              </a:spcAft>
              <a:buClrTx/>
              <a:buSzTx/>
              <a:buFontTx/>
              <a:buNone/>
              <a:tabLst/>
              <a:defRPr/>
            </a:pPr>
            <a:r>
              <a:rPr lang="en-US" dirty="0" smtClean="0"/>
              <a:t>2.	EBIs are useful only for a range of problems and, as such, must be paired up with the right situation. </a:t>
            </a:r>
            <a:r>
              <a:rPr lang="en-US" sz="1200" dirty="0" smtClean="0"/>
              <a:t>EBIs have been documented as likely effective, </a:t>
            </a:r>
            <a:r>
              <a:rPr lang="en-US" sz="1200" b="0" u="none" dirty="0" smtClean="0"/>
              <a:t>not surely effective;</a:t>
            </a:r>
            <a:r>
              <a:rPr lang="en-US" sz="1200" b="0" u="none" baseline="0" dirty="0" smtClean="0"/>
              <a:t> they must be functionally relevant.</a:t>
            </a:r>
          </a:p>
          <a:p>
            <a:pPr marL="228600" marR="0" lvl="2" indent="-228600" algn="l" defTabSz="914400" rtl="0" eaLnBrk="0" fontAlgn="base" latinLnBrk="0" hangingPunct="0">
              <a:lnSpc>
                <a:spcPct val="100000"/>
              </a:lnSpc>
              <a:spcBef>
                <a:spcPts val="0"/>
              </a:spcBef>
              <a:spcAft>
                <a:spcPct val="0"/>
              </a:spcAft>
              <a:buClrTx/>
              <a:buSzTx/>
              <a:buFontTx/>
              <a:buNone/>
              <a:tabLst/>
              <a:defRPr/>
            </a:pPr>
            <a:r>
              <a:rPr lang="en-US" sz="1200" b="0" u="none" baseline="0" dirty="0" smtClean="0"/>
              <a:t>3.	CICO, NCR, antecedent modification, and instructional match</a:t>
            </a:r>
          </a:p>
          <a:p>
            <a:pPr marL="228600" marR="0" lvl="2" indent="-228600" algn="l" defTabSz="914400" rtl="0" eaLnBrk="0" fontAlgn="base" latinLnBrk="0" hangingPunct="0">
              <a:lnSpc>
                <a:spcPct val="100000"/>
              </a:lnSpc>
              <a:spcBef>
                <a:spcPts val="0"/>
              </a:spcBef>
              <a:spcAft>
                <a:spcPct val="0"/>
              </a:spcAft>
              <a:buClrTx/>
              <a:buSzTx/>
              <a:buFontTx/>
              <a:buNone/>
              <a:tabLst/>
              <a:defRPr/>
            </a:pPr>
            <a:r>
              <a:rPr lang="en-US" sz="1200" b="0" u="none" baseline="0" dirty="0" smtClean="0"/>
              <a:t>4.	Secondary platform, progress monitoring, intervention adaptation, and so on</a:t>
            </a:r>
            <a:endParaRPr lang="en-US" sz="1200" b="1" u="sng" dirty="0" smtClean="0"/>
          </a:p>
          <a:p>
            <a:pPr marL="228600" marR="0" lvl="2" indent="-228600" algn="l" defTabSz="914400" rtl="0" eaLnBrk="0" fontAlgn="base" latinLnBrk="0" hangingPunct="0">
              <a:lnSpc>
                <a:spcPct val="100000"/>
              </a:lnSpc>
              <a:spcBef>
                <a:spcPts val="0"/>
              </a:spcBef>
              <a:spcAft>
                <a:spcPct val="0"/>
              </a:spcAft>
              <a:buClrTx/>
              <a:buSzTx/>
              <a:buFontTx/>
              <a:buNone/>
              <a:tabLst/>
              <a:defRPr/>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64</a:t>
            </a:fld>
            <a:endParaRPr lang="en-US" dirty="0"/>
          </a:p>
        </p:txBody>
      </p:sp>
    </p:spTree>
    <p:extLst>
      <p:ext uri="{BB962C8B-B14F-4D97-AF65-F5344CB8AC3E}">
        <p14:creationId xmlns:p14="http://schemas.microsoft.com/office/powerpoint/2010/main" val="224245629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Review</a:t>
            </a:r>
            <a:r>
              <a:rPr lang="en-US" i="1" baseline="0" dirty="0" smtClean="0"/>
              <a:t> slide. </a:t>
            </a:r>
          </a:p>
          <a:p>
            <a:endParaRPr lang="en-US" i="1" dirty="0" smtClean="0"/>
          </a:p>
          <a:p>
            <a:r>
              <a:rPr lang="en-US" i="1" baseline="0" dirty="0" smtClean="0"/>
              <a:t>Let participants know how they can access the sources from which we developed this module. </a:t>
            </a:r>
            <a:endParaRPr lang="en-US" i="1"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65</a:t>
            </a:fld>
            <a:endParaRPr lang="en-US" dirty="0"/>
          </a:p>
        </p:txBody>
      </p:sp>
    </p:spTree>
    <p:extLst>
      <p:ext uri="{BB962C8B-B14F-4D97-AF65-F5344CB8AC3E}">
        <p14:creationId xmlns:p14="http://schemas.microsoft.com/office/powerpoint/2010/main" val="10053265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t>Review</a:t>
            </a:r>
            <a:r>
              <a:rPr lang="en-US" i="1" baseline="0" dirty="0" smtClean="0"/>
              <a:t> slide.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66</a:t>
            </a:fld>
            <a:endParaRPr lang="en-US" dirty="0"/>
          </a:p>
        </p:txBody>
      </p:sp>
    </p:spTree>
    <p:extLst>
      <p:ext uri="{BB962C8B-B14F-4D97-AF65-F5344CB8AC3E}">
        <p14:creationId xmlns:p14="http://schemas.microsoft.com/office/powerpoint/2010/main" val="184767278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67</a:t>
            </a:fld>
            <a:endParaRPr lang="en-US" dirty="0"/>
          </a:p>
        </p:txBody>
      </p:sp>
    </p:spTree>
    <p:extLst>
      <p:ext uri="{BB962C8B-B14F-4D97-AF65-F5344CB8AC3E}">
        <p14:creationId xmlns:p14="http://schemas.microsoft.com/office/powerpoint/2010/main" val="28705387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68</a:t>
            </a:fld>
            <a:endParaRPr lang="en-US" dirty="0"/>
          </a:p>
        </p:txBody>
      </p:sp>
    </p:spTree>
    <p:extLst>
      <p:ext uri="{BB962C8B-B14F-4D97-AF65-F5344CB8AC3E}">
        <p14:creationId xmlns:p14="http://schemas.microsoft.com/office/powerpoint/2010/main" val="762100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Previous NCII training modules have discussed the basics of behavior, so we will not be reviewing that here. What we will focus on today is the assessment part of Functional Behavior Assessment (FBA) as it relates to designing and delivering intensive intervention and why that is important. Many of the materials related to FBA presented here were developed by Lori Newcomer, Ph.D., and NCII.</a:t>
            </a:r>
            <a:endParaRPr lang="en-US"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7</a:t>
            </a:fld>
            <a:endParaRPr lang="en-US" dirty="0"/>
          </a:p>
        </p:txBody>
      </p:sp>
    </p:spTree>
    <p:extLst>
      <p:ext uri="{BB962C8B-B14F-4D97-AF65-F5344CB8AC3E}">
        <p14:creationId xmlns:p14="http://schemas.microsoft.com/office/powerpoint/2010/main" val="3207476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baseline="0" dirty="0" smtClean="0"/>
              <a:t>Review the definition of FBA.</a:t>
            </a:r>
            <a:endParaRPr lang="en-US" baseline="0" dirty="0" smtClean="0"/>
          </a:p>
          <a:p>
            <a:endParaRPr lang="en-US" baseline="0" dirty="0" smtClean="0"/>
          </a:p>
          <a:p>
            <a:r>
              <a:rPr lang="en-US" i="1" baseline="0" dirty="0" smtClean="0"/>
              <a:t>It is important to emphasize that assessment looks at the events or the circumstances that reliably predict and maintain problem behavior. In other words, knowing the function or why a behavior is happening will help determine how to best change it. It is worth noting the following:</a:t>
            </a:r>
          </a:p>
          <a:p>
            <a:pPr marL="0" lvl="1" indent="-171450">
              <a:buFont typeface="Arial" pitchFamily="34" charset="0"/>
              <a:buChar char="•"/>
            </a:pPr>
            <a:r>
              <a:rPr lang="en-US" i="0" baseline="0" dirty="0" smtClean="0"/>
              <a:t>FBA is an initial step to predict what will or can be effective; it is not a stand-alone procedure.</a:t>
            </a:r>
          </a:p>
          <a:p>
            <a:pPr marL="0" lvl="1" indent="-171450">
              <a:buFont typeface="Arial" pitchFamily="34" charset="0"/>
              <a:buChar char="•"/>
            </a:pPr>
            <a:r>
              <a:rPr lang="en-US" i="0" baseline="0" dirty="0" smtClean="0"/>
              <a:t>FBA is not a “fill in the form and walk away strategy”; rather, it is an initial hypothesis.</a:t>
            </a:r>
          </a:p>
          <a:p>
            <a:endParaRPr lang="en-US" i="0" baseline="0" dirty="0" smtClean="0"/>
          </a:p>
          <a:p>
            <a:r>
              <a:rPr lang="en-US" i="1" baseline="0" dirty="0" smtClean="0"/>
              <a:t>Remind participants that the function of behavior is important because it refers to the why or the purpose for a behavior. An additional complexity with behavior is that it also can serve more than one function. However, more often than not, the reason or the function of behavior is tied to wanting to get access to something or attempting to get out of or away from something. </a:t>
            </a:r>
            <a:endParaRPr lang="en-US" i="1"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8</a:t>
            </a:fld>
            <a:endParaRPr lang="en-US" dirty="0"/>
          </a:p>
        </p:txBody>
      </p:sp>
    </p:spTree>
    <p:extLst>
      <p:ext uri="{BB962C8B-B14F-4D97-AF65-F5344CB8AC3E}">
        <p14:creationId xmlns:p14="http://schemas.microsoft.com/office/powerpoint/2010/main" val="2260396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7963" y="273050"/>
            <a:ext cx="4059237" cy="3043238"/>
          </a:xfrm>
        </p:spPr>
      </p:sp>
      <p:sp>
        <p:nvSpPr>
          <p:cNvPr id="3" name="Notes Placeholder 2"/>
          <p:cNvSpPr>
            <a:spLocks noGrp="1"/>
          </p:cNvSpPr>
          <p:nvPr>
            <p:ph type="body" idx="1"/>
          </p:nvPr>
        </p:nvSpPr>
        <p:spPr>
          <a:xfrm>
            <a:off x="358815" y="3520440"/>
            <a:ext cx="6123008" cy="55626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NCII has developed a module that looks specifically at FBA, so it will not be covered in depth in this module. Although a review of FBA is beyond the scope of this training module, what we would like to do is focus on the assessment part of FBA and parse out the relationship that assessment has to function. </a:t>
            </a:r>
          </a:p>
          <a:p>
            <a:endParaRPr lang="en-US" baseline="0" dirty="0" smtClean="0"/>
          </a:p>
          <a:p>
            <a:r>
              <a:rPr lang="en-US" baseline="0" dirty="0" smtClean="0"/>
              <a:t>However, there are different levels of FBA, ranging from simple to very complex. FBAs can be quick 10-minute assessments or very intensive, multi-faceted data collection and analysis programs. Consider the following,</a:t>
            </a:r>
          </a:p>
          <a:p>
            <a:pPr marL="173736" lvl="1" indent="-171450">
              <a:buFont typeface="Arial" pitchFamily="34" charset="0"/>
              <a:buChar char="•"/>
            </a:pPr>
            <a:r>
              <a:rPr lang="en-US" baseline="0" dirty="0" smtClean="0"/>
              <a:t>A tier of FBA will be determined by and can be modulated, depending on the student. For example, a student with autism will likely require a deeper and more thoughtful analysis, whereas a student who has explosive behaviors (e.g., flips desks) would require a different level of analysis.</a:t>
            </a:r>
          </a:p>
          <a:p>
            <a:pPr marL="173736" lvl="1" indent="-171450">
              <a:buFont typeface="Arial" pitchFamily="34" charset="0"/>
              <a:buChar char="•"/>
            </a:pPr>
            <a:r>
              <a:rPr lang="en-US" baseline="0" dirty="0" smtClean="0"/>
              <a:t>In some states, FBA also can be linked to a special education referral. FBA is a functional problem-solving method, and we always suggest that teams examine their local and state policies and laws.</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 most classrooms, </a:t>
            </a:r>
            <a:r>
              <a:rPr lang="en-US" b="1" dirty="0" smtClean="0"/>
              <a:t>time is a precious commodity,</a:t>
            </a:r>
            <a:r>
              <a:rPr lang="en-US" b="1" baseline="0" dirty="0" smtClean="0"/>
              <a:t> </a:t>
            </a:r>
            <a:r>
              <a:rPr lang="en-US" baseline="0" dirty="0" smtClean="0"/>
              <a:t>and</a:t>
            </a:r>
            <a:r>
              <a:rPr lang="en-US" dirty="0" smtClean="0"/>
              <a:t> teachers have a litany of tasks throughout</a:t>
            </a:r>
            <a:r>
              <a:rPr lang="en-US" baseline="0" dirty="0" smtClean="0"/>
              <a:t> the day and </a:t>
            </a:r>
            <a:r>
              <a:rPr lang="en-US" b="1" baseline="0" dirty="0" smtClean="0"/>
              <a:t>need to be efficient when problem solving.</a:t>
            </a:r>
            <a:r>
              <a:rPr lang="en-US" baseline="0" dirty="0" smtClean="0"/>
              <a:t> Efficiency in a classroom would probably involve the following steps: </a:t>
            </a:r>
            <a:r>
              <a:rPr lang="en-US" b="1" baseline="0" dirty="0" smtClean="0"/>
              <a:t>test the easiest hypothesis first, implement an intervention, monitor, and then evaluate the outcomes.</a:t>
            </a:r>
            <a:r>
              <a:rPr lang="en-US" baseline="0" dirty="0" smtClean="0"/>
              <a:t> </a:t>
            </a:r>
            <a:r>
              <a:rPr lang="en-US" i="0" baseline="0" dirty="0" smtClean="0"/>
              <a:t>To accomplish this goal, we need a framework. </a:t>
            </a:r>
            <a:endParaRPr lang="en-US" i="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3904043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683811" y="905710"/>
            <a:ext cx="8228413" cy="178510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a:xfrm>
            <a:off x="6419849" y="6766375"/>
            <a:ext cx="2492375" cy="123111"/>
          </a:xfrm>
        </p:spPr>
        <p:txBody>
          <a:bodyPr/>
          <a:lstStyle>
            <a:lvl1pPr>
              <a:defRPr>
                <a:solidFill>
                  <a:schemeClr val="tx2">
                    <a:lumMod val="75000"/>
                  </a:schemeClr>
                </a:solidFill>
              </a:defRPr>
            </a:lvl1pPr>
          </a:lstStyle>
          <a:p>
            <a:endParaRPr lang="en-US" dirty="0"/>
          </a:p>
        </p:txBody>
      </p:sp>
      <p:sp>
        <p:nvSpPr>
          <p:cNvPr id="4" name="Footer Placeholder 3"/>
          <p:cNvSpPr>
            <a:spLocks noGrp="1"/>
          </p:cNvSpPr>
          <p:nvPr>
            <p:ph type="ftr" sz="quarter" idx="11"/>
          </p:nvPr>
        </p:nvSpPr>
        <p:spPr>
          <a:xfrm>
            <a:off x="5328340" y="6656743"/>
            <a:ext cx="3583885" cy="107722"/>
          </a:xfrm>
        </p:spPr>
        <p:txBody>
          <a:bodyPr/>
          <a:lstStyle>
            <a:lvl1pPr>
              <a:defRPr sz="700"/>
            </a:lvl1pPr>
          </a:lstStyle>
          <a:p>
            <a:endParaRPr lang="en-US" dirty="0"/>
          </a:p>
        </p:txBody>
      </p:sp>
      <p:sp>
        <p:nvSpPr>
          <p:cNvPr id="6" name="Text Placeholder 5"/>
          <p:cNvSpPr>
            <a:spLocks noGrp="1"/>
          </p:cNvSpPr>
          <p:nvPr>
            <p:ph type="body" sz="quarter" idx="12"/>
          </p:nvPr>
        </p:nvSpPr>
        <p:spPr>
          <a:xfrm>
            <a:off x="687388" y="2938998"/>
            <a:ext cx="8224837" cy="2486835"/>
          </a:xfrm>
        </p:spPr>
        <p:txBody>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3852374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0418493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9BBC70BE-5653-1A41-9381-D65CCABA68C3}" type="slidenum">
              <a:rPr lang="en-US"/>
              <a:pPr/>
              <a:t>‹#›</a:t>
            </a:fld>
            <a:endParaRPr lang="en-US" dirty="0"/>
          </a:p>
        </p:txBody>
      </p:sp>
    </p:spTree>
    <p:extLst>
      <p:ext uri="{BB962C8B-B14F-4D97-AF65-F5344CB8AC3E}">
        <p14:creationId xmlns:p14="http://schemas.microsoft.com/office/powerpoint/2010/main" val="5268030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r>
              <a:rPr lang="en-US" dirty="0" smtClean="0"/>
              <a:t>Click icon to add SmartArt graphic</a:t>
            </a:r>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a:solidFill>
                  <a:prstClr val="white">
                    <a:lumMod val="75000"/>
                  </a:prstClr>
                </a:solidFill>
              </a:rPr>
              <a:pPr algn="r"/>
              <a:t>‹#›</a:t>
            </a:fld>
            <a:endParaRPr dirty="0">
              <a:solidFill>
                <a:prstClr val="white">
                  <a:lumMod val="75000"/>
                </a:prstClr>
              </a:solidFill>
            </a:endParaRPr>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smtClean="0"/>
              <a:t>Click to edit Master title style</a:t>
            </a:r>
            <a:endParaRPr lang="en-US" dirty="0"/>
          </a:p>
        </p:txBody>
      </p:sp>
    </p:spTree>
    <p:extLst>
      <p:ext uri="{BB962C8B-B14F-4D97-AF65-F5344CB8AC3E}">
        <p14:creationId xmlns:p14="http://schemas.microsoft.com/office/powerpoint/2010/main" val="829676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E7D28EB4-ED8D-8C4B-A938-684687490DF1}" type="slidenum">
              <a:rPr lang="en-US" smtClean="0"/>
              <a:pPr/>
              <a:t>‹#›</a:t>
            </a:fld>
            <a:endParaRPr lang="en-US" dirty="0"/>
          </a:p>
        </p:txBody>
      </p:sp>
    </p:spTree>
    <p:extLst>
      <p:ext uri="{BB962C8B-B14F-4D97-AF65-F5344CB8AC3E}">
        <p14:creationId xmlns:p14="http://schemas.microsoft.com/office/powerpoint/2010/main" val="1766039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a:xfrm>
            <a:off x="687388" y="318053"/>
            <a:ext cx="8224837" cy="1486894"/>
          </a:xfrm>
          <a:prstGeom prst="rect">
            <a:avLst/>
          </a:prstGeom>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804579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419849" y="6709225"/>
            <a:ext cx="2492375" cy="123111"/>
          </a:xfrm>
          <a:prstGeom prst="rect">
            <a:avLst/>
          </a:prstGeom>
          <a:ln/>
        </p:spPr>
        <p:txBody>
          <a:bodyPr/>
          <a:lstStyle>
            <a:lvl1pPr>
              <a:defRPr/>
            </a:lvl1pPr>
          </a:lstStyle>
          <a:p>
            <a:endParaRPr lang="en-US" dirty="0"/>
          </a:p>
        </p:txBody>
      </p:sp>
      <p:sp>
        <p:nvSpPr>
          <p:cNvPr id="3" name="Rectangle 5"/>
          <p:cNvSpPr>
            <a:spLocks noGrp="1" noChangeArrowheads="1"/>
          </p:cNvSpPr>
          <p:nvPr>
            <p:ph type="ftr" sz="quarter" idx="11"/>
          </p:nvPr>
        </p:nvSpPr>
        <p:spPr>
          <a:xfrm>
            <a:off x="5328340" y="6567844"/>
            <a:ext cx="3583885" cy="123111"/>
          </a:xfrm>
          <a:prstGeom prst="rect">
            <a:avLst/>
          </a:prstGeom>
          <a:ln/>
        </p:spPr>
        <p:txBody>
          <a:bodyPr/>
          <a:lstStyle>
            <a:lvl1pPr>
              <a:defRPr/>
            </a:lvl1pPr>
          </a:lstStyle>
          <a:p>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AFCBBA46-1342-6E46-9798-1618918AA6B3}" type="slidenum">
              <a:rPr lang="en-US"/>
              <a:pPr/>
              <a:t>‹#›</a:t>
            </a:fld>
            <a:endParaRPr lang="en-US" dirty="0"/>
          </a:p>
        </p:txBody>
      </p:sp>
    </p:spTree>
    <p:extLst>
      <p:ext uri="{BB962C8B-B14F-4D97-AF65-F5344CB8AC3E}">
        <p14:creationId xmlns:p14="http://schemas.microsoft.com/office/powerpoint/2010/main" val="3235763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2000364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1280242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762515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822469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5"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399448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4861575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785392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389" y="2055813"/>
            <a:ext cx="8224836" cy="3794125"/>
          </a:xfrm>
          <a:prstGeom prst="rect">
            <a:avLst/>
          </a:prstGeom>
        </p:spPr>
        <p:txBody>
          <a:bodyPr/>
          <a:lstStyle>
            <a:lvl1pPr marL="457200" indent="-457200">
              <a:buNone/>
              <a:defRPr sz="1800">
                <a:solidFill>
                  <a:schemeClr val="tx2">
                    <a:lumMod val="75000"/>
                  </a:schemeClr>
                </a:solidFill>
                <a:latin typeface="+mn-lt"/>
                <a:cs typeface="Franklin Gothic Book" pitchFamily="34" charset="0"/>
              </a:defRPr>
            </a:lvl1pPr>
            <a:lvl2pPr>
              <a:buNone/>
              <a:defRPr>
                <a:solidFill>
                  <a:schemeClr val="tx1"/>
                </a:solidFill>
                <a:latin typeface="Franklin Gothic Book" pitchFamily="34" charset="0"/>
              </a:defRPr>
            </a:lvl2pPr>
            <a:lvl3pPr>
              <a:defRPr>
                <a:solidFill>
                  <a:schemeClr val="tx1"/>
                </a:solidFill>
                <a:latin typeface="Franklin Gothic Book" pitchFamily="34" charset="0"/>
              </a:defRPr>
            </a:lvl3pPr>
            <a:lvl4pPr>
              <a:defRPr>
                <a:solidFill>
                  <a:schemeClr val="tx1"/>
                </a:solidFill>
                <a:latin typeface="Franklin Gothic Book" pitchFamily="34" charset="0"/>
              </a:defRPr>
            </a:lvl4pPr>
            <a:lvl5pPr>
              <a:defRPr>
                <a:solidFill>
                  <a:schemeClr val="tx1"/>
                </a:solidFill>
                <a:latin typeface="Franklin Gothic Book" pitchFamily="34" charset="0"/>
              </a:defRPr>
            </a:lvl5pPr>
          </a:lstStyle>
          <a:p>
            <a:pPr lvl="0"/>
            <a:r>
              <a:rPr lang="en-US" dirty="0" smtClean="0"/>
              <a:t>Click to edit Master text</a:t>
            </a:r>
            <a:endParaRPr lang="en-US" dirty="0"/>
          </a:p>
        </p:txBody>
      </p:sp>
      <p:sp>
        <p:nvSpPr>
          <p:cNvPr id="5" name="Title 4"/>
          <p:cNvSpPr>
            <a:spLocks noGrp="1"/>
          </p:cNvSpPr>
          <p:nvPr>
            <p:ph type="title"/>
          </p:nvPr>
        </p:nvSpPr>
        <p:spPr/>
        <p:txBody>
          <a:bodyPr/>
          <a:lstStyle/>
          <a:p>
            <a:r>
              <a:rPr lang="en-US" dirty="0" smtClean="0"/>
              <a:t>Click to edit Master title style</a:t>
            </a:r>
            <a:endParaRPr lang="en-US" dirty="0"/>
          </a:p>
        </p:txBody>
      </p:sp>
      <p:sp>
        <p:nvSpPr>
          <p:cNvPr id="6" name="Slide Number Placeholder 3"/>
          <p:cNvSpPr>
            <a:spLocks noGrp="1"/>
          </p:cNvSpPr>
          <p:nvPr>
            <p:ph type="sldNum" sz="quarter" idx="10"/>
          </p:nvPr>
        </p:nvSpPr>
        <p:spPr bwMode="gray">
          <a:xfrm>
            <a:off x="8755131" y="6507316"/>
            <a:ext cx="157094" cy="153888"/>
          </a:xfr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1034079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7388" y="2055813"/>
            <a:ext cx="8224837" cy="351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Slide Number Placeholder 1"/>
          <p:cNvSpPr>
            <a:spLocks noGrp="1"/>
          </p:cNvSpPr>
          <p:nvPr>
            <p:ph type="sldNum" sz="quarter" idx="11"/>
          </p:nvPr>
        </p:nvSpPr>
        <p:spPr/>
        <p:txBody>
          <a:body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350397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005295">
                  <a:lumMod val="60000"/>
                  <a:lumOff val="40000"/>
                </a:srgbClr>
              </a:buClr>
              <a:buSzPct val="110000"/>
              <a:buFont typeface="Wingdings 2" pitchFamily="18" charset="2"/>
              <a:buNone/>
            </a:pPr>
            <a:endParaRPr sz="3200" dirty="0">
              <a:solidFill>
                <a:srgbClr val="000000">
                  <a:lumMod val="65000"/>
                  <a:lumOff val="35000"/>
                </a:srgbClr>
              </a:solidFill>
              <a:latin typeface="Arial"/>
              <a:cs typeface="+mn-cs"/>
            </a:endParaRPr>
          </a:p>
        </p:txBody>
      </p:sp>
      <p:sp>
        <p:nvSpPr>
          <p:cNvPr id="2" name="Title 1"/>
          <p:cNvSpPr>
            <a:spLocks noGrp="1"/>
          </p:cNvSpPr>
          <p:nvPr>
            <p:ph type="ctrTitle"/>
          </p:nvPr>
        </p:nvSpPr>
        <p:spPr>
          <a:xfrm>
            <a:off x="1322921" y="1523999"/>
            <a:ext cx="6498158" cy="1724867"/>
          </a:xfrm>
          <a:prstGeom prst="rect">
            <a:avLst/>
          </a:prstGeo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E7D28EB4-ED8D-8C4B-A938-684687490DF1}" type="slidenum">
              <a:rPr>
                <a:solidFill>
                  <a:srgbClr val="4E76A0">
                    <a:lumMod val="75000"/>
                  </a:srgbClr>
                </a:solidFill>
              </a:rPr>
              <a:pPr/>
              <a:t>‹#›</a:t>
            </a:fld>
            <a:endParaRPr dirty="0">
              <a:solidFill>
                <a:srgbClr val="4E76A0">
                  <a:lumMod val="75000"/>
                </a:srgbClr>
              </a:solidFill>
            </a:endParaRPr>
          </a:p>
        </p:txBody>
      </p:sp>
    </p:spTree>
    <p:extLst>
      <p:ext uri="{BB962C8B-B14F-4D97-AF65-F5344CB8AC3E}">
        <p14:creationId xmlns:p14="http://schemas.microsoft.com/office/powerpoint/2010/main" val="9121916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a:prstGeom prst="rect">
            <a:avLst/>
          </a:prstGeom>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endParaRPr lang="en-US" dirty="0">
              <a:solidFill>
                <a:srgbClr val="000000"/>
              </a:solidFill>
            </a:endParaRPr>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E7D28EB4-ED8D-8C4B-A938-684687490DF1}" type="slidenum">
              <a:rPr>
                <a:solidFill>
                  <a:srgbClr val="4E76A0">
                    <a:lumMod val="75000"/>
                  </a:srgbClr>
                </a:solidFill>
              </a:rPr>
              <a:pPr/>
              <a:t>‹#›</a:t>
            </a:fld>
            <a:endParaRPr dirty="0">
              <a:solidFill>
                <a:srgbClr val="4E76A0">
                  <a:lumMod val="75000"/>
                </a:srgbClr>
              </a:solidFill>
            </a:endParaRPr>
          </a:p>
        </p:txBody>
      </p:sp>
    </p:spTree>
    <p:extLst>
      <p:ext uri="{BB962C8B-B14F-4D97-AF65-F5344CB8AC3E}">
        <p14:creationId xmlns:p14="http://schemas.microsoft.com/office/powerpoint/2010/main" val="1284168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a:prstGeom prst="rect">
            <a:avLst/>
          </a:prstGeo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5629835" y="6275668"/>
            <a:ext cx="2133600" cy="365125"/>
          </a:xfrm>
          <a:prstGeom prst="rect">
            <a:avLst/>
          </a:prstGeom>
        </p:spPr>
        <p:txBody>
          <a:bodyPr/>
          <a:lstStyle/>
          <a:p>
            <a:endParaRPr lang="en-US" dirty="0">
              <a:solidFill>
                <a:srgbClr val="000000"/>
              </a:solidFill>
            </a:endParaRPr>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E7D28EB4-ED8D-8C4B-A938-684687490DF1}" type="slidenum">
              <a:rPr>
                <a:solidFill>
                  <a:srgbClr val="4E76A0">
                    <a:lumMod val="75000"/>
                  </a:srgbClr>
                </a:solidFill>
              </a:rPr>
              <a:pPr/>
              <a:t>‹#›</a:t>
            </a:fld>
            <a:endParaRPr dirty="0">
              <a:solidFill>
                <a:srgbClr val="4E76A0">
                  <a:lumMod val="75000"/>
                </a:srgbClr>
              </a:solidFill>
            </a:endParaRPr>
          </a:p>
        </p:txBody>
      </p:sp>
    </p:spTree>
    <p:extLst>
      <p:ext uri="{BB962C8B-B14F-4D97-AF65-F5344CB8AC3E}">
        <p14:creationId xmlns:p14="http://schemas.microsoft.com/office/powerpoint/2010/main" val="749021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172201"/>
            <a:ext cx="3429000" cy="304800"/>
          </a:xfrm>
          <a:prstGeom prst="rect">
            <a:avLst/>
          </a:prstGeom>
        </p:spPr>
        <p:txBody>
          <a:bodyPr/>
          <a:lstStyle/>
          <a:p>
            <a:endParaRPr lang="en-US" dirty="0"/>
          </a:p>
        </p:txBody>
      </p:sp>
      <p:sp>
        <p:nvSpPr>
          <p:cNvPr id="5" name="Footer Placeholder 4"/>
          <p:cNvSpPr>
            <a:spLocks noGrp="1"/>
          </p:cNvSpPr>
          <p:nvPr>
            <p:ph type="ftr" sz="quarter" idx="11"/>
          </p:nvPr>
        </p:nvSpPr>
        <p:spPr>
          <a:xfrm>
            <a:off x="457200" y="6492875"/>
            <a:ext cx="3429000" cy="28384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55131" y="6507316"/>
            <a:ext cx="157094" cy="153888"/>
          </a:xfrm>
          <a:prstGeom prst="rect">
            <a:avLst/>
          </a:prstGeom>
        </p:spPr>
        <p:txBody>
          <a:bodyPr/>
          <a:lstStyle/>
          <a:p>
            <a:fld id="{A90E90A2-E538-4F9A-9FED-BF1E5650B9E2}" type="slidenum">
              <a:rPr lang="en-US" smtClean="0"/>
              <a:t>‹#›</a:t>
            </a:fld>
            <a:endParaRPr lang="en-US" dirty="0"/>
          </a:p>
        </p:txBody>
      </p:sp>
    </p:spTree>
    <p:extLst>
      <p:ext uri="{BB962C8B-B14F-4D97-AF65-F5344CB8AC3E}">
        <p14:creationId xmlns:p14="http://schemas.microsoft.com/office/powerpoint/2010/main" val="26267731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a:xfrm>
            <a:off x="687388" y="318053"/>
            <a:ext cx="8224837" cy="1486894"/>
          </a:xfrm>
          <a:prstGeom prst="rect">
            <a:avLst/>
          </a:prstGeom>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p:spPr>
        <p:txBody>
          <a:bodyPr wrap="none" anchor="b" anchorCtr="0"/>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2860731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2349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55813"/>
            <a:ext cx="8224837"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smtClean="0"/>
              <a:t>Click to edit Master text</a:t>
            </a:r>
          </a:p>
          <a:p>
            <a:pPr lvl="1"/>
            <a:r>
              <a:rPr lang="en-US" dirty="0" smtClean="0"/>
              <a:t> </a:t>
            </a:r>
          </a:p>
          <a:p>
            <a:pPr lvl="2"/>
            <a:r>
              <a:rPr lang="en-US" dirty="0" smtClean="0"/>
              <a:t> </a:t>
            </a:r>
          </a:p>
          <a:p>
            <a:pPr lvl="3"/>
            <a:r>
              <a:rPr lang="en-US" dirty="0" smtClean="0"/>
              <a:t> </a:t>
            </a:r>
          </a:p>
          <a:p>
            <a:pPr lvl="4"/>
            <a:r>
              <a:rPr lang="en-US" dirty="0" smtClean="0"/>
              <a:t> </a:t>
            </a:r>
          </a:p>
          <a:p>
            <a:pPr lvl="5"/>
            <a:r>
              <a:rPr lang="en-US" dirty="0" smtClean="0"/>
              <a:t> </a:t>
            </a:r>
          </a:p>
          <a:p>
            <a:pPr lvl="6"/>
            <a:r>
              <a:rPr lang="en-US" dirty="0" smtClean="0"/>
              <a:t> </a:t>
            </a:r>
          </a:p>
          <a:p>
            <a:pPr lvl="7"/>
            <a:r>
              <a:rPr lang="en-US" dirty="0" smtClean="0"/>
              <a:t> </a:t>
            </a:r>
          </a:p>
          <a:p>
            <a:pPr lvl="8"/>
            <a:r>
              <a:rPr lang="en-US" dirty="0" smtClean="0"/>
              <a:t> </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0"/>
          </p:nvPr>
        </p:nvSpPr>
        <p:spPr bwMode="gray">
          <a:xfrm>
            <a:off x="8755131" y="6507316"/>
            <a:ext cx="157094" cy="153888"/>
          </a:xfrm>
          <a:prstGeom prst="rect">
            <a:avLst/>
          </a:prstGeom>
        </p:spPr>
        <p:txBody>
          <a:bodyPr wrap="none" anchor="b" anchorCtr="0"/>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305806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a:prstGeom prst="rect">
            <a:avLst/>
          </a:prstGeo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5629835" y="6275668"/>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264458" y="6275668"/>
            <a:ext cx="4840941"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55131" y="6110288"/>
            <a:ext cx="157094" cy="153888"/>
          </a:xfrm>
          <a:prstGeom prst="rect">
            <a:avLst/>
          </a:prstGeom>
        </p:spPr>
        <p:txBody>
          <a:bodyPr/>
          <a:lstStyle/>
          <a:p>
            <a:fld id="{E7D28EB4-ED8D-8C4B-A938-684687490DF1}" type="slidenum">
              <a:rPr lang="en-US" smtClean="0"/>
              <a:pPr/>
              <a:t>‹#›</a:t>
            </a:fld>
            <a:endParaRPr lang="en-US" dirty="0"/>
          </a:p>
        </p:txBody>
      </p:sp>
    </p:spTree>
    <p:extLst>
      <p:ext uri="{BB962C8B-B14F-4D97-AF65-F5344CB8AC3E}">
        <p14:creationId xmlns:p14="http://schemas.microsoft.com/office/powerpoint/2010/main" val="322790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lumn 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68752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4" name="Content Placeholder 2"/>
          <p:cNvSpPr>
            <a:spLocks noGrp="1"/>
          </p:cNvSpPr>
          <p:nvPr>
            <p:ph idx="10"/>
          </p:nvPr>
        </p:nvSpPr>
        <p:spPr bwMode="gray">
          <a:xfrm>
            <a:off x="4939596" y="2055813"/>
            <a:ext cx="3972629"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	</a:t>
            </a:r>
          </a:p>
          <a:p>
            <a:pPr lvl="7"/>
            <a:r>
              <a:rPr lang="en-US" dirty="0" smtClean="0"/>
              <a:t>Eight</a:t>
            </a:r>
          </a:p>
          <a:p>
            <a:pPr lvl="8"/>
            <a:r>
              <a:rPr lang="en-US" dirty="0" smtClean="0"/>
              <a:t>Nine</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6" name="Slide Number Placeholder 3"/>
          <p:cNvSpPr>
            <a:spLocks noGrp="1"/>
          </p:cNvSpPr>
          <p:nvPr>
            <p:ph type="sldNum" sz="quarter" idx="11"/>
          </p:nvPr>
        </p:nvSpPr>
        <p:spPr bwMode="gray">
          <a:xfrm>
            <a:off x="8755131" y="6507316"/>
            <a:ext cx="157094" cy="153888"/>
          </a:xfrm>
          <a:prstGeom prst="rect">
            <a:avLst/>
          </a:prstGeom>
        </p:spPr>
        <p:txBody>
          <a:bodyPr wrap="none" anchor="b" anchorCtr="0"/>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69042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sp>
        <p:nvSpPr>
          <p:cNvPr id="4" name="SmartArt Placeholder 3"/>
          <p:cNvSpPr>
            <a:spLocks noGrp="1"/>
          </p:cNvSpPr>
          <p:nvPr>
            <p:ph type="dgm" sz="quarter" idx="10"/>
          </p:nvPr>
        </p:nvSpPr>
        <p:spPr>
          <a:xfrm>
            <a:off x="122785" y="747422"/>
            <a:ext cx="8905460" cy="5096787"/>
          </a:xfrm>
        </p:spPr>
        <p:txBody>
          <a:bodyPr/>
          <a:lstStyle/>
          <a:p>
            <a:endParaRPr lang="en-US" dirty="0"/>
          </a:p>
        </p:txBody>
      </p:sp>
      <p:sp>
        <p:nvSpPr>
          <p:cNvPr id="2" name="Slide Number Placeholder 1"/>
          <p:cNvSpPr>
            <a:spLocks noGrp="1"/>
          </p:cNvSpPr>
          <p:nvPr>
            <p:ph type="sldNum" sz="quarter" idx="11"/>
          </p:nvPr>
        </p:nvSpPr>
        <p:spPr>
          <a:xfrm>
            <a:off x="8755131" y="6507316"/>
            <a:ext cx="157094" cy="153888"/>
          </a:xfrm>
          <a:prstGeom prst="rect">
            <a:avLst/>
          </a:prstGeom>
        </p:spPr>
        <p:txBody>
          <a:bodyPr/>
          <a:lstStyle/>
          <a:p>
            <a:pPr algn="r"/>
            <a:fld id="{F3477EC8-074D-41C4-94AE-E9EA7CEEA348}" type="slidenum">
              <a:rPr lang="en-US" smtClean="0"/>
              <a:pPr algn="r"/>
              <a:t>‹#›</a:t>
            </a:fld>
            <a:endParaRPr lang="en-US" dirty="0"/>
          </a:p>
        </p:txBody>
      </p:sp>
      <p:sp>
        <p:nvSpPr>
          <p:cNvPr id="3" name="Title 2"/>
          <p:cNvSpPr>
            <a:spLocks noGrp="1"/>
          </p:cNvSpPr>
          <p:nvPr>
            <p:ph type="title"/>
          </p:nvPr>
        </p:nvSpPr>
        <p:spPr>
          <a:xfrm>
            <a:off x="122387" y="314394"/>
            <a:ext cx="8906256" cy="361468"/>
          </a:xfrm>
        </p:spPr>
        <p:txBody>
          <a:bodyPr>
            <a:normAutofit/>
          </a:bodyPr>
          <a:lstStyle>
            <a:lvl1pPr algn="ctr">
              <a:defRPr sz="2200" b="1"/>
            </a:lvl1pPr>
          </a:lstStyle>
          <a:p>
            <a:r>
              <a:rPr lang="en-US" dirty="0" smtClean="0"/>
              <a:t>Click to edit Master title style</a:t>
            </a:r>
            <a:endParaRPr lang="en-US" dirty="0"/>
          </a:p>
        </p:txBody>
      </p:sp>
    </p:spTree>
    <p:extLst>
      <p:ext uri="{BB962C8B-B14F-4D97-AF65-F5344CB8AC3E}">
        <p14:creationId xmlns:p14="http://schemas.microsoft.com/office/powerpoint/2010/main" val="293326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ivider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endParaRPr lang="en-US" dirty="0"/>
          </a:p>
        </p:txBody>
      </p:sp>
      <p:sp>
        <p:nvSpPr>
          <p:cNvPr id="6" name="Slide Number Placeholder 5"/>
          <p:cNvSpPr>
            <a:spLocks noGrp="1"/>
          </p:cNvSpPr>
          <p:nvPr>
            <p:ph type="sldNum" sz="quarter" idx="12"/>
          </p:nvPr>
        </p:nvSpPr>
        <p:spPr>
          <a:xfrm>
            <a:off x="8755130" y="6507316"/>
            <a:ext cx="157094" cy="153888"/>
          </a:xfrm>
        </p:spPr>
        <p:txBody>
          <a:bodyPr wrap="none"/>
          <a:lstStyle>
            <a:lvl1pPr>
              <a:defRPr sz="1000"/>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980253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4.jpe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image" Target="../media/image3.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theme" Target="../theme/theme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4.jpe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7.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0"/>
            <a:ext cx="9235440" cy="6926580"/>
          </a:xfrm>
          <a:prstGeom prst="rect">
            <a:avLst/>
          </a:prstGeom>
        </p:spPr>
      </p:pic>
      <p:sp>
        <p:nvSpPr>
          <p:cNvPr id="2051" name="Title Placeholder 1"/>
          <p:cNvSpPr>
            <a:spLocks noGrp="1"/>
          </p:cNvSpPr>
          <p:nvPr>
            <p:ph type="title"/>
          </p:nvPr>
        </p:nvSpPr>
        <p:spPr bwMode="gray">
          <a:xfrm>
            <a:off x="683811" y="1151931"/>
            <a:ext cx="8228417" cy="1538883"/>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gray">
          <a:xfrm>
            <a:off x="683893" y="2935823"/>
            <a:ext cx="8228331" cy="2560701"/>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endParaRPr lang="en-US" dirty="0" smtClean="0"/>
          </a:p>
          <a:p>
            <a:pPr lvl="1"/>
            <a:endParaRPr lang="en-US" dirty="0" smtClean="0"/>
          </a:p>
          <a:p>
            <a:pPr lvl="1"/>
            <a:r>
              <a:rPr lang="en-US" dirty="0" smtClean="0"/>
              <a:t>Second level</a:t>
            </a:r>
          </a:p>
          <a:p>
            <a:pPr lvl="2"/>
            <a:r>
              <a:rPr lang="en-US" dirty="0" smtClean="0"/>
              <a:t>Third level</a:t>
            </a:r>
          </a:p>
          <a:p>
            <a:pPr lvl="3"/>
            <a:r>
              <a:rPr lang="en-US" dirty="0" smtClean="0"/>
              <a:t>Month 20XX</a:t>
            </a:r>
          </a:p>
        </p:txBody>
      </p:sp>
      <p:sp>
        <p:nvSpPr>
          <p:cNvPr id="2" name="Date Placeholder 1"/>
          <p:cNvSpPr>
            <a:spLocks noGrp="1"/>
          </p:cNvSpPr>
          <p:nvPr>
            <p:ph type="dt" sz="half" idx="2"/>
          </p:nvPr>
        </p:nvSpPr>
        <p:spPr bwMode="gray">
          <a:xfrm>
            <a:off x="6419849" y="6709225"/>
            <a:ext cx="2492375" cy="123111"/>
          </a:xfrm>
          <a:prstGeom prst="rect">
            <a:avLst/>
          </a:prstGeom>
        </p:spPr>
        <p:txBody>
          <a:bodyPr vert="horz" lIns="0" tIns="0" rIns="0" bIns="0" rtlCol="0" anchor="ctr">
            <a:spAutoFit/>
          </a:bodyPr>
          <a:lstStyle>
            <a:lvl1pPr algn="r">
              <a:defRPr sz="800">
                <a:solidFill>
                  <a:schemeClr val="bg1">
                    <a:lumMod val="50000"/>
                  </a:schemeClr>
                </a:solidFill>
                <a:latin typeface="Arial Narrow" pitchFamily="34" charset="0"/>
              </a:defRPr>
            </a:lvl1pPr>
          </a:lstStyle>
          <a:p>
            <a:endParaRPr lang="en-US" dirty="0"/>
          </a:p>
        </p:txBody>
      </p:sp>
      <p:sp>
        <p:nvSpPr>
          <p:cNvPr id="3" name="Footer Placeholder 2"/>
          <p:cNvSpPr>
            <a:spLocks noGrp="1"/>
          </p:cNvSpPr>
          <p:nvPr>
            <p:ph type="ftr" sz="quarter" idx="3"/>
          </p:nvPr>
        </p:nvSpPr>
        <p:spPr bwMode="gray">
          <a:xfrm>
            <a:off x="5328340" y="6567844"/>
            <a:ext cx="3583885" cy="123111"/>
          </a:xfrm>
          <a:prstGeom prst="rect">
            <a:avLst/>
          </a:prstGeom>
        </p:spPr>
        <p:txBody>
          <a:bodyPr vert="horz" lIns="0" tIns="0" rIns="0" bIns="0" rtlCol="0" anchor="ctr">
            <a:spAutoFit/>
          </a:bodyPr>
          <a:lstStyle>
            <a:lvl1pPr algn="r">
              <a:defRPr sz="800">
                <a:solidFill>
                  <a:schemeClr val="tx1">
                    <a:tint val="75000"/>
                  </a:schemeClr>
                </a:solidFill>
                <a:latin typeface="Arial Narrow" pitchFamily="34" charset="0"/>
              </a:defRPr>
            </a:lvl1pPr>
          </a:lstStyle>
          <a:p>
            <a:endParaRPr lang="en-US" dirty="0"/>
          </a:p>
        </p:txBody>
      </p:sp>
    </p:spTree>
  </p:cSld>
  <p:clrMap bg1="lt1" tx1="dk1" bg2="lt2" tx2="dk2" accent1="accent1" accent2="accent2" accent3="accent3" accent4="accent4" accent5="accent5" accent6="accent6" hlink="hlink" folHlink="folHlink"/>
  <p:sldLayoutIdLst>
    <p:sldLayoutId id="2147484316" r:id="rId1"/>
    <p:sldLayoutId id="2147484334" r:id="rId2"/>
    <p:sldLayoutId id="2147484335" r:id="rId3"/>
    <p:sldLayoutId id="2147484336" r:id="rId4"/>
    <p:sldLayoutId id="2147484337" r:id="rId5"/>
    <p:sldLayoutId id="2147484340" r:id="rId6"/>
    <p:sldLayoutId id="2147484341" r:id="rId7"/>
    <p:sldLayoutId id="2147484349" r:id="rId8"/>
  </p:sldLayoutIdLst>
  <p:hf hdr="0" ftr="0" dt="0"/>
  <p:txStyles>
    <p:title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p:titleStyle>
    <p:bodyStyle>
      <a:lvl1pPr algn="l" rtl="0" eaLnBrk="1" fontAlgn="base" hangingPunct="1">
        <a:spcBef>
          <a:spcPct val="20000"/>
        </a:spcBef>
        <a:spcAft>
          <a:spcPct val="0"/>
        </a:spcAft>
        <a:defRPr sz="3200" kern="1200">
          <a:solidFill>
            <a:schemeClr val="bg1">
              <a:lumMod val="75000"/>
            </a:schemeClr>
          </a:solidFill>
          <a:latin typeface="+mn-lt"/>
          <a:ea typeface="+mn-ea"/>
          <a:cs typeface="Arial" pitchFamily="34" charset="0"/>
        </a:defRPr>
      </a:lvl1pPr>
      <a:lvl2pPr marL="457200" indent="-457200" algn="l" rtl="0" eaLnBrk="1" fontAlgn="base" hangingPunct="1">
        <a:spcBef>
          <a:spcPct val="20000"/>
        </a:spcBef>
        <a:spcAft>
          <a:spcPct val="0"/>
        </a:spcAft>
        <a:defRPr sz="2400" kern="1200">
          <a:solidFill>
            <a:schemeClr val="bg1"/>
          </a:solidFill>
          <a:latin typeface="+mn-lt"/>
          <a:ea typeface="+mn-ea"/>
          <a:cs typeface="Arial" pitchFamily="34" charset="0"/>
        </a:defRPr>
      </a:lvl2pPr>
      <a:lvl3pPr marL="914400" indent="-914400" algn="l" rtl="0" eaLnBrk="1" fontAlgn="base" hangingPunct="1">
        <a:spcBef>
          <a:spcPct val="20000"/>
        </a:spcBef>
        <a:spcAft>
          <a:spcPct val="0"/>
        </a:spcAft>
        <a:defRPr sz="2000" kern="1200">
          <a:solidFill>
            <a:schemeClr val="bg1"/>
          </a:solidFill>
          <a:latin typeface="+mn-lt"/>
          <a:ea typeface="+mn-ea"/>
          <a:cs typeface="Arial" pitchFamily="34" charset="0"/>
        </a:defRPr>
      </a:lvl3pPr>
      <a:lvl4pPr marL="0" indent="0" algn="l" rtl="0" eaLnBrk="1" fontAlgn="base" hangingPunct="1">
        <a:spcBef>
          <a:spcPct val="20000"/>
        </a:spcBef>
        <a:spcAft>
          <a:spcPct val="0"/>
        </a:spcAft>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60"/>
            <a:ext cx="9235440" cy="6926580"/>
          </a:xfrm>
          <a:prstGeom prst="rect">
            <a:avLst/>
          </a:prstGeom>
        </p:spPr>
      </p:pic>
      <p:sp>
        <p:nvSpPr>
          <p:cNvPr id="2" name="Title Placeholder 1"/>
          <p:cNvSpPr>
            <a:spLocks noGrp="1"/>
          </p:cNvSpPr>
          <p:nvPr>
            <p:ph type="title"/>
          </p:nvPr>
        </p:nvSpPr>
        <p:spPr bwMode="gray">
          <a:xfrm>
            <a:off x="687388" y="3709988"/>
            <a:ext cx="8229600" cy="769441"/>
          </a:xfrm>
          <a:prstGeom prst="rect">
            <a:avLst/>
          </a:prstGeom>
          <a:noFill/>
          <a:ln w="9525">
            <a:noFill/>
            <a:miter lim="800000"/>
            <a:headEnd/>
            <a:tailEnd/>
          </a:ln>
        </p:spPr>
        <p:txBody>
          <a:bodyPr vert="horz" wrap="square" lIns="0" tIns="45720" rIns="0" bIns="45720" numCol="1" anchor="b" anchorCtr="0" compatLnSpc="1">
            <a:prstTxWarp prst="textNoShape">
              <a:avLst/>
            </a:prstTxWarp>
            <a:spAutoFit/>
          </a:bodyPr>
          <a:lstStyle/>
          <a:p>
            <a:pPr lvl="0" algn="l" eaLnBrk="0" fontAlgn="base" hangingPunct="0">
              <a:spcBef>
                <a:spcPts val="600"/>
              </a:spcBef>
              <a:spcAft>
                <a:spcPts val="600"/>
              </a:spcAft>
            </a:pPr>
            <a:r>
              <a:rPr lang="en-US" dirty="0" smtClean="0"/>
              <a:t>Click to edit Master title style</a:t>
            </a:r>
            <a:endParaRPr lang="en-US" dirty="0"/>
          </a:p>
        </p:txBody>
      </p:sp>
      <p:sp>
        <p:nvSpPr>
          <p:cNvPr id="3" name="Text Placeholder 2"/>
          <p:cNvSpPr>
            <a:spLocks noGrp="1"/>
          </p:cNvSpPr>
          <p:nvPr>
            <p:ph type="body" idx="1"/>
          </p:nvPr>
        </p:nvSpPr>
        <p:spPr bwMode="gray">
          <a:xfrm>
            <a:off x="687388" y="4529139"/>
            <a:ext cx="8229600" cy="1389062"/>
          </a:xfrm>
          <a:prstGeom prst="rect">
            <a:avLst/>
          </a:prstGeom>
        </p:spPr>
        <p:txBody>
          <a:bodyPr lIns="0" rIns="0"/>
          <a:lstStyle/>
          <a:p>
            <a:pPr marL="0" lvl="0" indent="0" eaLnBrk="0" fontAlgn="base" hangingPunct="0">
              <a:spcAft>
                <a:spcPct val="0"/>
              </a:spcAft>
            </a:pPr>
            <a:r>
              <a:rPr lang="en-US" dirty="0" smtClean="0"/>
              <a:t>Click to edit Master text styles</a:t>
            </a:r>
          </a:p>
        </p:txBody>
      </p:sp>
      <p:sp>
        <p:nvSpPr>
          <p:cNvPr id="6" name="Slide Number Placeholder 5"/>
          <p:cNvSpPr>
            <a:spLocks noGrp="1"/>
          </p:cNvSpPr>
          <p:nvPr>
            <p:ph type="sldNum" sz="quarter" idx="4"/>
          </p:nvPr>
        </p:nvSpPr>
        <p:spPr>
          <a:xfrm>
            <a:off x="8755130" y="6507316"/>
            <a:ext cx="157094" cy="153888"/>
          </a:xfrm>
          <a:prstGeom prst="rect">
            <a:avLst/>
          </a:prstGeom>
        </p:spPr>
        <p:txBody>
          <a:bodyPr vert="horz" wrap="none" lIns="0" tIns="0" rIns="0" bIns="0" rtlCol="0" anchor="ctr">
            <a:spAutoFit/>
          </a:bodyPr>
          <a:lstStyle>
            <a:lvl1pPr algn="r">
              <a:defRPr sz="1000">
                <a:solidFill>
                  <a:schemeClr val="tx2">
                    <a:lumMod val="75000"/>
                  </a:schemeClr>
                </a:solidFill>
              </a:defRPr>
            </a:lvl1pPr>
          </a:lstStyle>
          <a:p>
            <a:fld id="{A1A8B8B9-B651-4439-A868-E8F04EF81465}" type="slidenum">
              <a:rPr lang="en-US" smtClean="0"/>
              <a:pPr/>
              <a:t>‹#›</a:t>
            </a:fld>
            <a:endParaRPr lang="en-US" dirty="0"/>
          </a:p>
        </p:txBody>
      </p:sp>
    </p:spTree>
    <p:extLst>
      <p:ext uri="{BB962C8B-B14F-4D97-AF65-F5344CB8AC3E}">
        <p14:creationId xmlns:p14="http://schemas.microsoft.com/office/powerpoint/2010/main" val="2564931730"/>
      </p:ext>
    </p:extLst>
  </p:cSld>
  <p:clrMap bg1="lt1" tx1="dk1" bg2="lt2" tx2="dk2" accent1="accent1" accent2="accent2" accent3="accent3" accent4="accent4" accent5="accent5" accent6="accent6" hlink="hlink" folHlink="folHlink"/>
  <p:sldLayoutIdLst>
    <p:sldLayoutId id="2147484323" r:id="rId1"/>
  </p:sldLayoutIdLst>
  <p:hf hdr="0" ftr="0" dt="0"/>
  <p:txStyles>
    <p:titleStyle>
      <a:lvl1pPr algn="ctr" defTabSz="914400" rtl="0" eaLnBrk="1" latinLnBrk="0" hangingPunct="1">
        <a:spcBef>
          <a:spcPct val="0"/>
        </a:spcBef>
        <a:buNone/>
        <a:defRPr lang="en-US" sz="4400" b="1" kern="1200" dirty="0" smtClean="0">
          <a:solidFill>
            <a:schemeClr val="bg1"/>
          </a:solidFill>
          <a:latin typeface="+mj-lt"/>
          <a:ea typeface="ＭＳ Ｐゴシック" charset="0"/>
          <a:cs typeface="+mj-cs"/>
        </a:defRPr>
      </a:lvl1pPr>
    </p:titleStyle>
    <p:bodyStyle>
      <a:lvl1pPr marL="342900" indent="-342900" algn="l" defTabSz="914400" rtl="0" eaLnBrk="1" latinLnBrk="0" hangingPunct="1">
        <a:spcBef>
          <a:spcPct val="20000"/>
        </a:spcBef>
        <a:buFont typeface="Arial" pitchFamily="34" charset="0"/>
        <a:buNone/>
        <a:defRPr lang="en-US" sz="3200" kern="1200" smtClean="0">
          <a:solidFill>
            <a:schemeClr val="bg1">
              <a:lumMod val="75000"/>
            </a:schemeClr>
          </a:solidFill>
          <a:latin typeface="+mn-lt"/>
          <a:ea typeface="ＭＳ Ｐゴシック" charset="0"/>
          <a:cs typeface="+mn-cs"/>
        </a:defRPr>
      </a:lvl1pPr>
      <a:lvl2pPr marL="742950" indent="-28575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2pPr>
      <a:lvl3pPr marL="11430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3pPr>
      <a:lvl4pPr marL="1600200" indent="-228600" algn="l" defTabSz="914400" rtl="0" eaLnBrk="1" latinLnBrk="0" hangingPunct="1">
        <a:spcBef>
          <a:spcPct val="20000"/>
        </a:spcBef>
        <a:buFont typeface="Arial" pitchFamily="34" charset="0"/>
        <a:buChar char="–"/>
        <a:defRPr lang="en-US" sz="1800" kern="1200" smtClean="0">
          <a:solidFill>
            <a:schemeClr val="bg1"/>
          </a:solidFill>
          <a:latin typeface="+mn-lt"/>
          <a:ea typeface="+mn-ea"/>
          <a:cs typeface="Arial" pitchFamily="34" charset="0"/>
        </a:defRPr>
      </a:lvl4pPr>
      <a:lvl5pPr marL="2057400" indent="-228600" algn="l" defTabSz="914400" rtl="0" eaLnBrk="1" latinLnBrk="0" hangingPunct="1">
        <a:spcBef>
          <a:spcPct val="20000"/>
        </a:spcBef>
        <a:buFont typeface="Arial" pitchFamily="34" charset="0"/>
        <a:buChar char="»"/>
        <a:defRPr lang="en-US" sz="1800" kern="1200" dirty="0" smtClean="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299" r:id="rId1"/>
    <p:sldLayoutId id="2147484298" r:id="rId2"/>
    <p:sldLayoutId id="2147484318" r:id="rId3"/>
    <p:sldLayoutId id="2147484301" r:id="rId4"/>
    <p:sldLayoutId id="2147484350" r:id="rId5"/>
    <p:sldLayoutId id="2147484353" r:id="rId6"/>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cSld>
  <p:clrMap bg1="lt1" tx1="dk1" bg2="lt2" tx2="dk2" accent1="accent1" accent2="accent2" accent3="accent3" accent4="accent4" accent5="accent5" accent6="accent6" hlink="hlink" folHlink="folHlink"/>
  <p:sldLayoutIdLst>
    <p:sldLayoutId id="2147484302" r:id="rId1"/>
    <p:sldLayoutId id="2147484325" r:id="rId2"/>
    <p:sldLayoutId id="2147484342" r:id="rId3"/>
    <p:sldLayoutId id="2147484352" r:id="rId4"/>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17352" cy="6913014"/>
          </a:xfrm>
          <a:prstGeom prst="rect">
            <a:avLst/>
          </a:prstGeom>
        </p:spPr>
      </p:pic>
      <p:sp>
        <p:nvSpPr>
          <p:cNvPr id="8" name="Rectangle 7"/>
          <p:cNvSpPr/>
          <p:nvPr/>
        </p:nvSpPr>
        <p:spPr bwMode="gray">
          <a:xfrm>
            <a:off x="0" y="1701579"/>
            <a:ext cx="9235440" cy="2623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solidFill>
                <a:prstClr val="white"/>
              </a:solidFill>
            </a:endParaRPr>
          </a:p>
        </p:txBody>
      </p:sp>
      <p:sp>
        <p:nvSpPr>
          <p:cNvPr id="2" name="Title Placeholder 1"/>
          <p:cNvSpPr>
            <a:spLocks noGrp="1"/>
          </p:cNvSpPr>
          <p:nvPr>
            <p:ph type="title"/>
          </p:nvPr>
        </p:nvSpPr>
        <p:spPr bwMode="ltGray">
          <a:xfrm>
            <a:off x="118872" y="314394"/>
            <a:ext cx="8906256" cy="361468"/>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lgn="l" eaLnBrk="0" fontAlgn="base" hangingPunct="0">
              <a:spcAft>
                <a:spcPct val="0"/>
              </a:spcAft>
            </a:pPr>
            <a:r>
              <a:rPr lang="en-US" dirty="0" smtClean="0"/>
              <a:t>Click to edit Master title style</a:t>
            </a:r>
            <a:endParaRPr lang="en-US" dirty="0"/>
          </a:p>
        </p:txBody>
      </p:sp>
      <p:sp>
        <p:nvSpPr>
          <p:cNvPr id="3" name="Text Placeholder 2"/>
          <p:cNvSpPr>
            <a:spLocks noGrp="1"/>
          </p:cNvSpPr>
          <p:nvPr>
            <p:ph type="body" idx="1"/>
          </p:nvPr>
        </p:nvSpPr>
        <p:spPr bwMode="ltGray">
          <a:xfrm>
            <a:off x="118872" y="747423"/>
            <a:ext cx="8906256" cy="5170778"/>
          </a:xfrm>
          <a:prstGeom prst="rect">
            <a:avLst/>
          </a:prstGeom>
        </p:spPr>
        <p:txBody>
          <a:bodyPr vert="horz" lIns="0" tIns="45720" rIns="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956550775"/>
      </p:ext>
    </p:extLst>
  </p:cSld>
  <p:clrMap bg1="lt1" tx1="dk1" bg2="lt2" tx2="dk2" accent1="accent1" accent2="accent2" accent3="accent3" accent4="accent4" accent5="accent5" accent6="accent6" hlink="hlink" folHlink="folHlink"/>
  <p:sldLayoutIdLst>
    <p:sldLayoutId id="2147484320" r:id="rId1"/>
  </p:sldLayoutIdLst>
  <p:hf hdr="0" ftr="0" dt="0"/>
  <p:txStyles>
    <p:titleStyle>
      <a:lvl1pPr algn="ctr" defTabSz="914400" rtl="0" eaLnBrk="1" latinLnBrk="0" hangingPunct="1">
        <a:spcBef>
          <a:spcPct val="0"/>
        </a:spcBef>
        <a:buNone/>
        <a:defRPr lang="en-US" sz="2200" b="1" kern="1200" dirty="0">
          <a:solidFill>
            <a:schemeClr val="bg1">
              <a:lumMod val="65000"/>
            </a:schemeClr>
          </a:solidFill>
          <a:latin typeface="+mj-lt"/>
          <a:ea typeface="ＭＳ Ｐゴシック" charset="0"/>
          <a:cs typeface="+mj-cs"/>
        </a:defRPr>
      </a:lvl1pPr>
    </p:titleStyle>
    <p:bodyStyle>
      <a:lvl1pPr marL="342900" indent="-342900" algn="l" defTabSz="914400" rtl="0" eaLnBrk="1" latinLnBrk="0" hangingPunct="1">
        <a:spcBef>
          <a:spcPct val="20000"/>
        </a:spcBef>
        <a:buClr>
          <a:schemeClr val="bg1">
            <a:lumMod val="65000"/>
          </a:schemeClr>
        </a:buClr>
        <a:buFont typeface="Arial" pitchFamily="34" charset="0"/>
        <a:buChar char="•"/>
        <a:defRPr sz="2000" kern="1200">
          <a:solidFill>
            <a:schemeClr val="tx2">
              <a:lumMod val="75000"/>
            </a:schemeClr>
          </a:solidFill>
          <a:latin typeface="+mn-lt"/>
          <a:ea typeface="+mn-ea"/>
          <a:cs typeface="+mn-cs"/>
        </a:defRPr>
      </a:lvl1pPr>
      <a:lvl2pPr marL="742950" indent="-285750" algn="l" defTabSz="914400" rtl="0" eaLnBrk="1" latinLnBrk="0" hangingPunct="1">
        <a:spcBef>
          <a:spcPct val="20000"/>
        </a:spcBef>
        <a:buClr>
          <a:schemeClr val="bg1">
            <a:lumMod val="65000"/>
          </a:schemeClr>
        </a:buClr>
        <a:buFont typeface="Arial" pitchFamily="34" charset="0"/>
        <a:buChar char="–"/>
        <a:defRPr sz="1800" kern="1200">
          <a:solidFill>
            <a:schemeClr val="tx2">
              <a:lumMod val="75000"/>
            </a:schemeClr>
          </a:solidFill>
          <a:latin typeface="+mn-lt"/>
          <a:ea typeface="+mn-ea"/>
          <a:cs typeface="+mn-cs"/>
        </a:defRPr>
      </a:lvl2pPr>
      <a:lvl3pPr marL="1143000" indent="-228600" algn="l" defTabSz="914400" rtl="0" eaLnBrk="1" latinLnBrk="0" hangingPunct="1">
        <a:spcBef>
          <a:spcPct val="20000"/>
        </a:spcBef>
        <a:buClr>
          <a:schemeClr val="bg1">
            <a:lumMod val="65000"/>
          </a:schemeClr>
        </a:buClr>
        <a:buFont typeface="Arial" pitchFamily="34" charset="0"/>
        <a:buChar char="–"/>
        <a:defRPr sz="1600" kern="1200">
          <a:solidFill>
            <a:schemeClr val="tx2">
              <a:lumMod val="75000"/>
            </a:schemeClr>
          </a:solidFill>
          <a:latin typeface="+mn-lt"/>
          <a:ea typeface="+mn-ea"/>
          <a:cs typeface="+mn-cs"/>
        </a:defRPr>
      </a:lvl3pPr>
      <a:lvl4pPr marL="16002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4pPr>
      <a:lvl5pPr marL="2057400" indent="-228600" algn="l" defTabSz="914400" rtl="0" eaLnBrk="1" latinLnBrk="0" hangingPunct="1">
        <a:spcBef>
          <a:spcPct val="20000"/>
        </a:spcBef>
        <a:buClr>
          <a:schemeClr val="bg1">
            <a:lumMod val="65000"/>
          </a:schemeClr>
        </a:buClr>
        <a:buFont typeface="Arial" pitchFamily="34" charset="0"/>
        <a:buChar char="–"/>
        <a:defRPr sz="1400" kern="1200">
          <a:solidFill>
            <a:schemeClr val="tx2">
              <a:lumMod val="7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gray">
          <a:xfrm>
            <a:off x="0" y="0"/>
            <a:ext cx="9181140" cy="6885855"/>
          </a:xfrm>
          <a:prstGeom prst="rect">
            <a:avLst/>
          </a:prstGeom>
        </p:spPr>
      </p:pic>
      <p:sp>
        <p:nvSpPr>
          <p:cNvPr id="5123" name="Title Placeholder 1"/>
          <p:cNvSpPr>
            <a:spLocks noGrp="1"/>
          </p:cNvSpPr>
          <p:nvPr>
            <p:ph type="title"/>
          </p:nvPr>
        </p:nvSpPr>
        <p:spPr bwMode="gray">
          <a:xfrm>
            <a:off x="687388" y="318053"/>
            <a:ext cx="8224837" cy="1486894"/>
          </a:xfrm>
          <a:prstGeom prst="rect">
            <a:avLst/>
          </a:prstGeom>
          <a:noFill/>
          <a:ln w="9525">
            <a:noFill/>
            <a:miter lim="800000"/>
            <a:headEnd/>
            <a:tailEnd/>
          </a:ln>
        </p:spPr>
        <p:txBody>
          <a:bodyPr vert="horz" wrap="square" lIns="0" tIns="0" rIns="0" bIns="0" numCol="1" anchor="b" anchorCtr="0" compatLnSpc="1">
            <a:prstTxWarp prst="textNoShape">
              <a:avLst/>
            </a:prstTxWarp>
            <a:normAutofit/>
          </a:bodyPr>
          <a:lstStyle/>
          <a:p>
            <a:pPr lvl="0"/>
            <a:r>
              <a:rPr lang="en-US" dirty="0" smtClean="0"/>
              <a:t>Click to edit Master title style</a:t>
            </a:r>
          </a:p>
        </p:txBody>
      </p:sp>
      <p:sp>
        <p:nvSpPr>
          <p:cNvPr id="5124" name="Text Placeholder 2"/>
          <p:cNvSpPr>
            <a:spLocks noGrp="1"/>
          </p:cNvSpPr>
          <p:nvPr>
            <p:ph type="body" idx="1"/>
          </p:nvPr>
        </p:nvSpPr>
        <p:spPr bwMode="gray">
          <a:xfrm>
            <a:off x="687388" y="2055812"/>
            <a:ext cx="8224837" cy="37941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a:t>
            </a:r>
          </a:p>
          <a:p>
            <a:pPr lvl="4"/>
            <a:r>
              <a:rPr lang="en-US" dirty="0" smtClean="0"/>
              <a:t>Five</a:t>
            </a:r>
          </a:p>
          <a:p>
            <a:pPr lvl="5"/>
            <a:r>
              <a:rPr lang="en-US" dirty="0" smtClean="0"/>
              <a:t>Six</a:t>
            </a:r>
          </a:p>
          <a:p>
            <a:pPr lvl="6"/>
            <a:r>
              <a:rPr lang="en-US" dirty="0" smtClean="0"/>
              <a:t>Seven</a:t>
            </a:r>
          </a:p>
          <a:p>
            <a:pPr lvl="7"/>
            <a:r>
              <a:rPr lang="en-US" dirty="0" smtClean="0"/>
              <a:t>Eight</a:t>
            </a:r>
          </a:p>
          <a:p>
            <a:pPr lvl="8"/>
            <a:r>
              <a:rPr lang="en-US" dirty="0" smtClean="0"/>
              <a:t>Nine</a:t>
            </a:r>
          </a:p>
        </p:txBody>
      </p:sp>
      <p:sp>
        <p:nvSpPr>
          <p:cNvPr id="2" name="Slide Number Placeholder 1"/>
          <p:cNvSpPr>
            <a:spLocks noGrp="1"/>
          </p:cNvSpPr>
          <p:nvPr>
            <p:ph type="sldNum" sz="quarter" idx="4"/>
          </p:nvPr>
        </p:nvSpPr>
        <p:spPr bwMode="gray">
          <a:xfrm>
            <a:off x="8755131" y="6507316"/>
            <a:ext cx="157094" cy="153888"/>
          </a:xfrm>
          <a:prstGeom prst="rect">
            <a:avLst/>
          </a:prstGeom>
          <a:noFill/>
        </p:spPr>
        <p:txBody>
          <a:bodyPr wrap="none" lIns="0" tIns="0" rIns="0" bIns="0" anchor="b" anchorCtr="0">
            <a:spAutoFit/>
          </a:bodyPr>
          <a:lstStyle>
            <a:lvl1pPr>
              <a:defRPr lang="en-US" sz="1000" smtClean="0">
                <a:solidFill>
                  <a:schemeClr val="bg1">
                    <a:lumMod val="75000"/>
                  </a:schemeClr>
                </a:solidFill>
                <a:latin typeface="+mn-lt"/>
                <a:ea typeface="ＭＳ Ｐゴシック" charset="-128"/>
                <a:cs typeface="+mn-cs"/>
              </a:defRPr>
            </a:lvl1p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57614862"/>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Lst>
  <p:timing>
    <p:tnLst>
      <p:par>
        <p:cTn id="1" dur="indefinite" restart="never" nodeType="tmRoot"/>
      </p:par>
    </p:tnLst>
  </p:timing>
  <p:hf hdr="0" ftr="0" dt="0"/>
  <p:txStyles>
    <p:titleStyle>
      <a:lvl1pPr algn="l" rtl="0" eaLnBrk="0" fontAlgn="base" hangingPunct="0">
        <a:spcBef>
          <a:spcPct val="0"/>
        </a:spcBef>
        <a:spcAft>
          <a:spcPct val="0"/>
        </a:spcAft>
        <a:defRPr lang="en-US" sz="4800" kern="1200" dirty="0">
          <a:solidFill>
            <a:schemeClr val="bg1">
              <a:lumMod val="65000"/>
            </a:schemeClr>
          </a:solidFill>
          <a:latin typeface="+mj-lt"/>
          <a:ea typeface="ＭＳ Ｐゴシック" charset="0"/>
          <a:cs typeface="Arial Narrow" pitchFamily="34" charset="0"/>
        </a:defRPr>
      </a:lvl1pPr>
      <a:lvl2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2pPr>
      <a:lvl3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3pPr>
      <a:lvl4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4pPr>
      <a:lvl5pPr algn="l" rtl="0" eaLnBrk="0" fontAlgn="base" hangingPunct="0">
        <a:spcBef>
          <a:spcPct val="0"/>
        </a:spcBef>
        <a:spcAft>
          <a:spcPct val="0"/>
        </a:spcAft>
        <a:defRPr sz="3200">
          <a:solidFill>
            <a:srgbClr val="0F1419"/>
          </a:solidFill>
          <a:latin typeface="Franklin Gothic Demi" pitchFamily="34" charset="0"/>
          <a:ea typeface="ＭＳ Ｐゴシック" charset="0"/>
          <a:cs typeface="Franklin Gothic Demi" pitchFamily="34" charset="0"/>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233363" indent="-233363" algn="l" rtl="0" eaLnBrk="0" fontAlgn="base" hangingPunct="0">
        <a:spcBef>
          <a:spcPts val="600"/>
        </a:spcBef>
        <a:spcAft>
          <a:spcPts val="0"/>
        </a:spcAft>
        <a:buClr>
          <a:schemeClr val="bg1">
            <a:lumMod val="65000"/>
          </a:schemeClr>
        </a:buClr>
        <a:buFont typeface="Wingdings" pitchFamily="2" charset="2"/>
        <a:buChar char="§"/>
        <a:defRPr sz="2400" kern="1200">
          <a:solidFill>
            <a:schemeClr val="tx2">
              <a:lumMod val="75000"/>
            </a:schemeClr>
          </a:solidFill>
          <a:latin typeface="+mn-lt"/>
          <a:ea typeface="Arial" pitchFamily="34" charset="0"/>
          <a:cs typeface="Arial" pitchFamily="34" charset="0"/>
        </a:defRPr>
      </a:lvl1pPr>
      <a:lvl2pPr marL="463550" indent="-233363" algn="l" rtl="0" eaLnBrk="0" fontAlgn="base" hangingPunct="0">
        <a:spcBef>
          <a:spcPts val="600"/>
        </a:spcBef>
        <a:spcAft>
          <a:spcPts val="0"/>
        </a:spcAft>
        <a:buClr>
          <a:schemeClr val="bg1">
            <a:lumMod val="65000"/>
          </a:schemeClr>
        </a:buClr>
        <a:buFont typeface="Arial" pitchFamily="34" charset="0"/>
        <a:buChar char="•"/>
        <a:defRPr sz="1800" kern="1200">
          <a:solidFill>
            <a:schemeClr val="tx2">
              <a:lumMod val="75000"/>
            </a:schemeClr>
          </a:solidFill>
          <a:latin typeface="+mn-lt"/>
          <a:ea typeface="Arial" pitchFamily="34" charset="0"/>
          <a:cs typeface="Arial" pitchFamily="34" charset="0"/>
        </a:defRPr>
      </a:lvl2pPr>
      <a:lvl3pPr marL="687388" indent="-228600" algn="l" defTabSz="914400" rtl="0" eaLnBrk="0" fontAlgn="base" hangingPunct="0">
        <a:spcBef>
          <a:spcPts val="600"/>
        </a:spcBef>
        <a:spcAft>
          <a:spcPts val="0"/>
        </a:spcAft>
        <a:buClr>
          <a:schemeClr val="bg1">
            <a:lumMod val="65000"/>
          </a:schemeClr>
        </a:buClr>
        <a:buFont typeface="Franklin Gothic Book" pitchFamily="34" charset="0"/>
        <a:buChar char="–"/>
        <a:defRPr sz="1400" kern="1200">
          <a:solidFill>
            <a:schemeClr val="tx2">
              <a:lumMod val="75000"/>
            </a:schemeClr>
          </a:solidFill>
          <a:latin typeface="+mn-lt"/>
          <a:ea typeface="Arial" pitchFamily="34" charset="0"/>
          <a:cs typeface="Arial" pitchFamily="34" charset="0"/>
        </a:defRPr>
      </a:lvl3pPr>
      <a:lvl4pPr marL="1600200" indent="-228600" algn="l" rtl="0" eaLnBrk="0" fontAlgn="base" hangingPunct="0">
        <a:spcBef>
          <a:spcPts val="600"/>
        </a:spcBef>
        <a:spcAft>
          <a:spcPts val="0"/>
        </a:spcAft>
        <a:buClr>
          <a:schemeClr val="bg1">
            <a:lumMod val="65000"/>
          </a:schemeClr>
        </a:buClr>
        <a:buSzPct val="75000"/>
        <a:buFont typeface="Courier New" pitchFamily="49" charset="0"/>
        <a:buChar char="o"/>
        <a:defRPr sz="1400" kern="1200">
          <a:solidFill>
            <a:schemeClr val="tx2">
              <a:lumMod val="75000"/>
            </a:schemeClr>
          </a:solidFill>
          <a:latin typeface="+mn-lt"/>
          <a:ea typeface="Arial" pitchFamily="34" charset="0"/>
          <a:cs typeface="Arial" pitchFamily="34" charset="0"/>
        </a:defRPr>
      </a:lvl4pPr>
      <a:lvl5pPr marL="2057400" indent="-228600" algn="l" rtl="0" eaLnBrk="0" fontAlgn="base" hangingPunct="0">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Arial" pitchFamily="34" charset="0"/>
          <a:cs typeface="Arial" pitchFamily="34" charset="0"/>
        </a:defRPr>
      </a:lvl5pPr>
      <a:lvl6pPr marL="25146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6pPr>
      <a:lvl7pPr marL="29718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7pPr>
      <a:lvl8pPr marL="34290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8pPr>
      <a:lvl9pPr marL="3886200" indent="-228600" algn="l" defTabSz="914400" rtl="0" eaLnBrk="1" latinLnBrk="0" hangingPunct="1">
        <a:spcBef>
          <a:spcPts val="600"/>
        </a:spcBef>
        <a:spcAft>
          <a:spcPts val="0"/>
        </a:spcAft>
        <a:buClr>
          <a:schemeClr val="bg1">
            <a:lumMod val="65000"/>
          </a:schemeClr>
        </a:buClr>
        <a:buFont typeface="Arial" pitchFamily="34" charset="0"/>
        <a:buChar char="•"/>
        <a:defRPr sz="1400" kern="1200">
          <a:solidFill>
            <a:schemeClr val="tx2">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0"/>
            <a:ext cx="9235092" cy="6926319"/>
          </a:xfrm>
          <a:prstGeom prst="rect">
            <a:avLst/>
          </a:prstGeom>
        </p:spPr>
      </p:pic>
      <p:sp>
        <p:nvSpPr>
          <p:cNvPr id="2" name="Text Placeholder 1"/>
          <p:cNvSpPr>
            <a:spLocks noGrp="1"/>
          </p:cNvSpPr>
          <p:nvPr>
            <p:ph type="body" idx="1"/>
          </p:nvPr>
        </p:nvSpPr>
        <p:spPr bwMode="gray">
          <a:xfrm>
            <a:off x="687387" y="2055814"/>
            <a:ext cx="8224837" cy="3470343"/>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
          <p:cNvSpPr>
            <a:spLocks noGrp="1"/>
          </p:cNvSpPr>
          <p:nvPr>
            <p:ph type="sldNum" sz="quarter" idx="4"/>
          </p:nvPr>
        </p:nvSpPr>
        <p:spPr bwMode="gray">
          <a:xfrm>
            <a:off x="8755131" y="6110288"/>
            <a:ext cx="157094" cy="153888"/>
          </a:xfrm>
          <a:prstGeom prst="rect">
            <a:avLst/>
          </a:prstGeom>
          <a:noFill/>
        </p:spPr>
        <p:txBody>
          <a:bodyPr wrap="none" lIns="0" tIns="0" rIns="0" bIns="0" anchor="b" anchorCtr="0">
            <a:spAutoFit/>
          </a:bodyPr>
          <a:lstStyle>
            <a:lvl1pPr>
              <a:defRPr lang="en-US" sz="1000" smtClean="0">
                <a:solidFill>
                  <a:schemeClr val="tx2">
                    <a:lumMod val="75000"/>
                  </a:schemeClr>
                </a:solidFill>
                <a:latin typeface="+mn-lt"/>
                <a:ea typeface="ＭＳ Ｐゴシック" charset="-128"/>
                <a:cs typeface="+mn-cs"/>
              </a:defRPr>
            </a:lvl1pPr>
          </a:lstStyle>
          <a:p>
            <a:pPr algn="r"/>
            <a:fld id="{F3477EC8-074D-41C4-94AE-E9EA7CEEA348}" type="slidenum">
              <a:rPr>
                <a:solidFill>
                  <a:srgbClr val="4E76A0">
                    <a:lumMod val="75000"/>
                  </a:srgbClr>
                </a:solidFill>
              </a:rPr>
              <a:pPr algn="r"/>
              <a:t>‹#›</a:t>
            </a:fld>
            <a:endParaRPr dirty="0">
              <a:solidFill>
                <a:srgbClr val="4E76A0">
                  <a:lumMod val="75000"/>
                </a:srgbClr>
              </a:solidFill>
            </a:endParaRPr>
          </a:p>
        </p:txBody>
      </p:sp>
    </p:spTree>
    <p:extLst>
      <p:ext uri="{BB962C8B-B14F-4D97-AF65-F5344CB8AC3E}">
        <p14:creationId xmlns:p14="http://schemas.microsoft.com/office/powerpoint/2010/main" val="824428236"/>
      </p:ext>
    </p:extLst>
  </p:cSld>
  <p:clrMap bg1="lt1" tx1="dk1" bg2="lt2" tx2="dk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Lst>
  <p:timing>
    <p:tnLst>
      <p:par>
        <p:cTn id="1" dur="indefinite" restart="never" nodeType="tmRoot"/>
      </p:par>
    </p:tnLst>
  </p:timing>
  <p:hf hdr="0" ftr="0" dt="0"/>
  <p:txStyles>
    <p:titleStyle>
      <a:lvl1pPr algn="l" rtl="0" eaLnBrk="0" fontAlgn="base" hangingPunct="0">
        <a:spcBef>
          <a:spcPct val="0"/>
        </a:spcBef>
        <a:spcAft>
          <a:spcPct val="0"/>
        </a:spcAft>
        <a:defRPr sz="3200" kern="1200">
          <a:solidFill>
            <a:schemeClr val="bg1"/>
          </a:solidFill>
          <a:latin typeface="Franklin Gothic Demi" pitchFamily="34" charset="0"/>
          <a:ea typeface="ＭＳ Ｐゴシック" charset="-128"/>
          <a:cs typeface="ＭＳ Ｐゴシック" charset="-128"/>
        </a:defRPr>
      </a:lvl1pPr>
      <a:lvl2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2pPr>
      <a:lvl3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3pPr>
      <a:lvl4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4pPr>
      <a:lvl5pPr algn="l" rtl="0" eaLnBrk="0" fontAlgn="base" hangingPunct="0">
        <a:spcBef>
          <a:spcPct val="0"/>
        </a:spcBef>
        <a:spcAft>
          <a:spcPct val="0"/>
        </a:spcAft>
        <a:defRPr sz="3200">
          <a:solidFill>
            <a:schemeClr val="bg1"/>
          </a:solidFill>
          <a:latin typeface="Franklin Gothic Demi" pitchFamily="34" charset="0"/>
          <a:ea typeface="ＭＳ Ｐゴシック" charset="-128"/>
          <a:cs typeface="ＭＳ Ｐゴシック" charset="-128"/>
        </a:defRPr>
      </a:lvl5pPr>
      <a:lvl6pPr marL="457200" algn="l" rtl="0" fontAlgn="base">
        <a:spcBef>
          <a:spcPct val="0"/>
        </a:spcBef>
        <a:spcAft>
          <a:spcPct val="0"/>
        </a:spcAft>
        <a:defRPr sz="4000" b="1">
          <a:solidFill>
            <a:schemeClr val="bg1"/>
          </a:solidFill>
          <a:latin typeface="FranklinGothic" pitchFamily="-48" charset="0"/>
        </a:defRPr>
      </a:lvl6pPr>
      <a:lvl7pPr marL="914400" algn="l" rtl="0" fontAlgn="base">
        <a:spcBef>
          <a:spcPct val="0"/>
        </a:spcBef>
        <a:spcAft>
          <a:spcPct val="0"/>
        </a:spcAft>
        <a:defRPr sz="4000" b="1">
          <a:solidFill>
            <a:schemeClr val="bg1"/>
          </a:solidFill>
          <a:latin typeface="FranklinGothic" pitchFamily="-48" charset="0"/>
        </a:defRPr>
      </a:lvl7pPr>
      <a:lvl8pPr marL="1371600" algn="l" rtl="0" fontAlgn="base">
        <a:spcBef>
          <a:spcPct val="0"/>
        </a:spcBef>
        <a:spcAft>
          <a:spcPct val="0"/>
        </a:spcAft>
        <a:defRPr sz="4000" b="1">
          <a:solidFill>
            <a:schemeClr val="bg1"/>
          </a:solidFill>
          <a:latin typeface="FranklinGothic" pitchFamily="-48" charset="0"/>
        </a:defRPr>
      </a:lvl8pPr>
      <a:lvl9pPr marL="1828800" algn="l" rtl="0" fontAlgn="base">
        <a:spcBef>
          <a:spcPct val="0"/>
        </a:spcBef>
        <a:spcAft>
          <a:spcPct val="0"/>
        </a:spcAft>
        <a:defRPr sz="4000" b="1">
          <a:solidFill>
            <a:schemeClr val="bg1"/>
          </a:solidFill>
          <a:latin typeface="FranklinGothic" pitchFamily="-48" charset="0"/>
        </a:defRPr>
      </a:lvl9pPr>
    </p:titleStyle>
    <p:bodyStyle>
      <a:lvl1pPr marL="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1pPr>
      <a:lvl2pPr marL="4572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2pPr>
      <a:lvl3pPr marL="9144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3pPr>
      <a:lvl4pPr marL="1371600" indent="0" algn="l" rtl="0" eaLnBrk="0" fontAlgn="base" hangingPunct="0">
        <a:spcBef>
          <a:spcPts val="0"/>
        </a:spcBef>
        <a:spcAft>
          <a:spcPts val="0"/>
        </a:spcAft>
        <a:buClr>
          <a:schemeClr val="tx2"/>
        </a:buClr>
        <a:buFont typeface="Arial" pitchFamily="34" charset="0"/>
        <a:buNone/>
        <a:defRPr sz="2000" kern="1200">
          <a:solidFill>
            <a:schemeClr val="bg1"/>
          </a:solidFill>
          <a:latin typeface="+mn-lt"/>
          <a:ea typeface="Arial" pitchFamily="34" charset="0"/>
          <a:cs typeface="Arial" pitchFamily="34" charset="0"/>
        </a:defRPr>
      </a:lvl4pPr>
      <a:lvl5pPr marL="1828800" indent="0" algn="l" rtl="0" eaLnBrk="0" fontAlgn="base" hangingPunct="0">
        <a:spcBef>
          <a:spcPts val="0"/>
        </a:spcBef>
        <a:spcAft>
          <a:spcPts val="0"/>
        </a:spcAft>
        <a:buClr>
          <a:srgbClr val="78A22F"/>
        </a:buClr>
        <a:buFont typeface="Arial" pitchFamily="34" charset="0"/>
        <a:buNone/>
        <a:defRPr sz="2000" kern="1200">
          <a:solidFill>
            <a:schemeClr val="bg1"/>
          </a:solidFill>
          <a:latin typeface="+mn-lt"/>
          <a:ea typeface="Arial" pitchFamily="34"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hyperlink" Target="http://www.flickr.com/photos/familymwr/4919451795/"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2.xml"/><Relationship Id="rId1" Type="http://schemas.openxmlformats.org/officeDocument/2006/relationships/slideLayout" Target="../slideLayouts/slideLayout11.xml"/><Relationship Id="rId4" Type="http://schemas.openxmlformats.org/officeDocument/2006/relationships/hyperlink" Target="http://www.flickr.com/photos/edenpictures/2969677793/"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image" Target="../media/image13.jpeg"/><Relationship Id="rId5" Type="http://schemas.openxmlformats.org/officeDocument/2006/relationships/hyperlink" Target="http://www.flickr.com/photos/dno1967b/8703319368/" TargetMode="External"/><Relationship Id="rId4" Type="http://schemas.openxmlformats.org/officeDocument/2006/relationships/hyperlink" Target="http://www.flickr.com/photos/charlottel/154443920/"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1.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9.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11.xml"/><Relationship Id="rId5" Type="http://schemas.openxmlformats.org/officeDocument/2006/relationships/image" Target="../media/image16.gif"/><Relationship Id="rId4" Type="http://schemas.openxmlformats.org/officeDocument/2006/relationships/image" Target="../media/image15.png"/></Relationships>
</file>

<file path=ppt/slides/_rels/slide6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hyperlink" Target="http://www.directbehaviorratings.com/cms/" TargetMode="External"/><Relationship Id="rId2" Type="http://schemas.openxmlformats.org/officeDocument/2006/relationships/notesSlide" Target="../notesSlides/notesSlide65.xml"/><Relationship Id="rId1" Type="http://schemas.openxmlformats.org/officeDocument/2006/relationships/slideLayout" Target="../slideLayouts/slideLayout25.xml"/><Relationship Id="rId5" Type="http://schemas.openxmlformats.org/officeDocument/2006/relationships/hyperlink" Target="http://www.intensiveintervention.org/sites/default/files/DBI%20a%20Framework%20for%20Intensive%20Intervention.pdf" TargetMode="External"/><Relationship Id="rId4" Type="http://schemas.openxmlformats.org/officeDocument/2006/relationships/hyperlink" Target="http://miblsi.cenmi.org/" TargetMode="External"/></Relationships>
</file>

<file path=ppt/slides/_rels/slide66.xml.rels><?xml version="1.0" encoding="UTF-8" standalone="yes"?>
<Relationships xmlns="http://schemas.openxmlformats.org/package/2006/relationships"><Relationship Id="rId3" Type="http://schemas.openxmlformats.org/officeDocument/2006/relationships/hyperlink" Target="http://ebi.missouri.edu" TargetMode="External"/><Relationship Id="rId2" Type="http://schemas.openxmlformats.org/officeDocument/2006/relationships/notesSlide" Target="../notesSlides/notesSlide66.xml"/><Relationship Id="rId1" Type="http://schemas.openxmlformats.org/officeDocument/2006/relationships/slideLayout" Target="../slideLayouts/slideLayout25.xml"/><Relationship Id="rId4" Type="http://schemas.openxmlformats.org/officeDocument/2006/relationships/hyperlink" Target="http://psych.hanover.edu/classes/learning/papers/seligman%20maier%201967.pdf"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Designing and Delivering Intensive Intervention in Behavior</a:t>
            </a:r>
            <a:endParaRPr lang="en-US" dirty="0"/>
          </a:p>
        </p:txBody>
      </p:sp>
      <p:sp>
        <p:nvSpPr>
          <p:cNvPr id="4" name="Text Placeholder 3"/>
          <p:cNvSpPr>
            <a:spLocks noGrp="1"/>
          </p:cNvSpPr>
          <p:nvPr>
            <p:ph type="body" sz="quarter" idx="12"/>
          </p:nvPr>
        </p:nvSpPr>
        <p:spPr>
          <a:xfrm>
            <a:off x="687388" y="2938998"/>
            <a:ext cx="8224837" cy="2486835"/>
          </a:xfrm>
        </p:spPr>
        <p:txBody>
          <a:bodyPr/>
          <a:lstStyle/>
          <a:p>
            <a:endParaRPr lang="en-US" dirty="0" smtClean="0"/>
          </a:p>
          <a:p>
            <a:pPr lvl="1"/>
            <a:endParaRPr lang="en-US" dirty="0"/>
          </a:p>
          <a:p>
            <a:pPr lvl="1"/>
            <a:endParaRPr lang="en-US" dirty="0"/>
          </a:p>
          <a:p>
            <a:pPr lvl="1"/>
            <a:r>
              <a:rPr lang="en-US" dirty="0" smtClean="0"/>
              <a:t>Name</a:t>
            </a:r>
            <a:endParaRPr lang="en-US" dirty="0"/>
          </a:p>
          <a:p>
            <a:pPr lvl="2"/>
            <a:r>
              <a:rPr lang="en-US" dirty="0" smtClean="0"/>
              <a:t>Position</a:t>
            </a:r>
            <a:endParaRPr lang="en-US" dirty="0"/>
          </a:p>
          <a:p>
            <a:pPr lvl="3"/>
            <a:r>
              <a:rPr lang="en-US" dirty="0" smtClean="0"/>
              <a:t>January 2014</a:t>
            </a:r>
            <a:endParaRPr lang="en-US" dirty="0"/>
          </a:p>
        </p:txBody>
      </p:sp>
    </p:spTree>
    <p:extLst>
      <p:ext uri="{BB962C8B-B14F-4D97-AF65-F5344CB8AC3E}">
        <p14:creationId xmlns:p14="http://schemas.microsoft.com/office/powerpoint/2010/main" val="17912169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a:xfrm>
            <a:off x="687526" y="2057400"/>
            <a:ext cx="8224699" cy="4002819"/>
          </a:xfrm>
        </p:spPr>
        <p:txBody>
          <a:bodyPr>
            <a:noAutofit/>
          </a:bodyPr>
          <a:lstStyle/>
          <a:p>
            <a:pPr eaLnBrk="1" hangingPunct="1">
              <a:buFont typeface="Wingdings" charset="2"/>
              <a:buChar char="§"/>
            </a:pPr>
            <a:r>
              <a:rPr lang="en-US" dirty="0" smtClean="0"/>
              <a:t>A student </a:t>
            </a:r>
            <a:r>
              <a:rPr lang="en-US" dirty="0"/>
              <a:t>has not learned the </a:t>
            </a:r>
            <a:r>
              <a:rPr lang="en-US" dirty="0" smtClean="0"/>
              <a:t>behavior.</a:t>
            </a:r>
          </a:p>
          <a:p>
            <a:pPr eaLnBrk="1" hangingPunct="1">
              <a:buFont typeface="Wingdings" charset="2"/>
              <a:buChar char="§"/>
            </a:pPr>
            <a:r>
              <a:rPr lang="en-US" dirty="0" smtClean="0"/>
              <a:t>Inappropriate </a:t>
            </a:r>
            <a:r>
              <a:rPr lang="en-US" dirty="0"/>
              <a:t>behavior removes </a:t>
            </a:r>
            <a:r>
              <a:rPr lang="en-US" dirty="0" smtClean="0"/>
              <a:t>a student </a:t>
            </a:r>
            <a:r>
              <a:rPr lang="en-US" dirty="0"/>
              <a:t>from what </a:t>
            </a:r>
            <a:r>
              <a:rPr lang="en-US" dirty="0" smtClean="0"/>
              <a:t>he or she does </a:t>
            </a:r>
            <a:r>
              <a:rPr lang="en-US" dirty="0"/>
              <a:t>not want to do </a:t>
            </a:r>
            <a:r>
              <a:rPr lang="en-US" dirty="0" smtClean="0"/>
              <a:t>(escape).</a:t>
            </a:r>
          </a:p>
          <a:p>
            <a:pPr eaLnBrk="1" hangingPunct="1">
              <a:buFont typeface="Wingdings" charset="2"/>
              <a:buChar char="§"/>
            </a:pPr>
            <a:r>
              <a:rPr lang="en-US" dirty="0" smtClean="0"/>
              <a:t>Inappropriate </a:t>
            </a:r>
            <a:r>
              <a:rPr lang="en-US" dirty="0"/>
              <a:t>behavior </a:t>
            </a:r>
            <a:r>
              <a:rPr lang="en-US" dirty="0" smtClean="0"/>
              <a:t>gets a student something (typically attention).</a:t>
            </a:r>
          </a:p>
          <a:p>
            <a:pPr eaLnBrk="1" hangingPunct="1">
              <a:buFont typeface="Wingdings" charset="2"/>
              <a:buChar char="§"/>
            </a:pPr>
            <a:r>
              <a:rPr lang="en-US" dirty="0" smtClean="0"/>
              <a:t>A student has not had to do the behavior in that way before.</a:t>
            </a:r>
            <a:endParaRPr lang="en-US" dirty="0"/>
          </a:p>
        </p:txBody>
      </p:sp>
      <p:sp>
        <p:nvSpPr>
          <p:cNvPr id="4" name="Rectangle 2"/>
          <p:cNvSpPr>
            <a:spLocks noGrp="1" noChangeArrowheads="1"/>
          </p:cNvSpPr>
          <p:nvPr>
            <p:ph type="title"/>
          </p:nvPr>
        </p:nvSpPr>
        <p:spPr/>
        <p:txBody>
          <a:bodyPr>
            <a:normAutofit/>
          </a:bodyPr>
          <a:lstStyle/>
          <a:p>
            <a:pPr eaLnBrk="1" hangingPunct="1"/>
            <a:r>
              <a:rPr lang="en-US" dirty="0" smtClean="0"/>
              <a:t>Common Reasons Why </a:t>
            </a:r>
            <a:br>
              <a:rPr lang="en-US" dirty="0" smtClean="0"/>
            </a:br>
            <a:r>
              <a:rPr lang="en-US" dirty="0" smtClean="0"/>
              <a:t>Students Misbehave</a:t>
            </a:r>
            <a:endParaRPr lang="en-US" b="1"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10</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209984911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237744" lvl="1" indent="-237744" eaLnBrk="1" hangingPunct="1">
              <a:buFont typeface="Wingdings" charset="2"/>
              <a:buChar char="§"/>
            </a:pPr>
            <a:r>
              <a:rPr lang="en-US" sz="2400" dirty="0" smtClean="0"/>
              <a:t>If starting with a reasonable hypothesis fails </a:t>
            </a:r>
            <a:r>
              <a:rPr lang="en-US" sz="2400" dirty="0"/>
              <a:t>to improve student performance, then something progressively more time intensive can be attempted until the probable cause of failure is identified</a:t>
            </a:r>
            <a:r>
              <a:rPr lang="en-US" sz="2400" dirty="0" smtClean="0"/>
              <a:t>.</a:t>
            </a:r>
          </a:p>
          <a:p>
            <a:pPr marL="237744" lvl="1" indent="-237744" eaLnBrk="1" hangingPunct="1">
              <a:buFont typeface="Wingdings" charset="2"/>
              <a:buChar char="§"/>
            </a:pPr>
            <a:r>
              <a:rPr lang="en-US" sz="2400" dirty="0" smtClean="0"/>
              <a:t>Note</a:t>
            </a:r>
            <a:r>
              <a:rPr lang="en-US" sz="2400" dirty="0"/>
              <a:t>: </a:t>
            </a:r>
            <a:r>
              <a:rPr lang="en-US" sz="2400" b="1" dirty="0" smtClean="0"/>
              <a:t>Easier </a:t>
            </a:r>
            <a:r>
              <a:rPr lang="en-US" sz="2400" b="1" dirty="0"/>
              <a:t>solutions are more likely to be implemented </a:t>
            </a:r>
            <a:r>
              <a:rPr lang="en-US" sz="2400" b="1" dirty="0" smtClean="0"/>
              <a:t>consistently, </a:t>
            </a:r>
            <a:r>
              <a:rPr lang="en-US" sz="2400" dirty="0" smtClean="0"/>
              <a:t>whereas </a:t>
            </a:r>
            <a:r>
              <a:rPr lang="en-US" sz="2400" dirty="0"/>
              <a:t>solutions </a:t>
            </a:r>
            <a:r>
              <a:rPr lang="en-US" sz="2400" dirty="0" smtClean="0"/>
              <a:t>that </a:t>
            </a:r>
            <a:r>
              <a:rPr lang="en-US" sz="2400" dirty="0"/>
              <a:t>are more time consuming or technically difficult for teachers and support personnel are less likely to be implemented correctly (Gresham, 1989)</a:t>
            </a:r>
            <a:r>
              <a:rPr lang="en-US" sz="2400" dirty="0" smtClean="0"/>
              <a:t>.</a:t>
            </a:r>
            <a:endParaRPr lang="en-US" sz="2400" dirty="0"/>
          </a:p>
          <a:p>
            <a:endParaRPr lang="en-US" dirty="0"/>
          </a:p>
        </p:txBody>
      </p:sp>
      <p:sp>
        <p:nvSpPr>
          <p:cNvPr id="4" name="Rectangle 2"/>
          <p:cNvSpPr>
            <a:spLocks noGrp="1" noChangeArrowheads="1"/>
          </p:cNvSpPr>
          <p:nvPr>
            <p:ph type="title"/>
          </p:nvPr>
        </p:nvSpPr>
        <p:spPr/>
        <p:txBody>
          <a:bodyPr>
            <a:normAutofit/>
          </a:bodyPr>
          <a:lstStyle/>
          <a:p>
            <a:pPr eaLnBrk="1" hangingPunct="1"/>
            <a:r>
              <a:rPr lang="en-US" dirty="0" smtClean="0"/>
              <a:t>Start With a Reasonable Hypothesis</a:t>
            </a:r>
            <a:endParaRPr lang="en-US" b="1"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11</a:t>
            </a:fld>
            <a:endParaRPr lang="en-US" dirty="0"/>
          </a:p>
        </p:txBody>
      </p:sp>
      <p:sp>
        <p:nvSpPr>
          <p:cNvPr id="7" name="Rectangle 6"/>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8817620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766" y="1964373"/>
            <a:ext cx="8441234" cy="3852006"/>
          </a:xfrm>
        </p:spPr>
        <p:txBody>
          <a:bodyPr/>
          <a:lstStyle/>
          <a:p>
            <a:pPr marL="237744" lvl="1">
              <a:buFont typeface="Wingdings" charset="2"/>
              <a:buChar char="§"/>
            </a:pPr>
            <a:r>
              <a:rPr lang="en-US" sz="2400" dirty="0" smtClean="0"/>
              <a:t>Identify the hypothesized function of behavior and then select the intervention.</a:t>
            </a:r>
            <a:endParaRPr lang="en-US" sz="2400" dirty="0"/>
          </a:p>
          <a:p>
            <a:pPr marL="237744" lvl="1">
              <a:buFont typeface="Wingdings" charset="2"/>
              <a:buChar char="§"/>
            </a:pPr>
            <a:r>
              <a:rPr lang="en-US" sz="2400" dirty="0" smtClean="0"/>
              <a:t>Selecting an intervention with the appropriate level of rigor based on the problem is essential.</a:t>
            </a:r>
          </a:p>
          <a:p>
            <a:pPr marL="237744" lvl="1">
              <a:buFont typeface="Wingdings" charset="2"/>
              <a:buChar char="§"/>
            </a:pPr>
            <a:r>
              <a:rPr lang="en-US" sz="2400" dirty="0" smtClean="0"/>
              <a:t>After the intervention is selected, the analysis phase can begin. It is only in the analysis phase where a team will find out if the assessment phase was successful.</a:t>
            </a:r>
            <a:endParaRPr lang="en-US" sz="2400" dirty="0"/>
          </a:p>
        </p:txBody>
      </p:sp>
      <p:sp>
        <p:nvSpPr>
          <p:cNvPr id="4" name="Rectangle 2"/>
          <p:cNvSpPr>
            <a:spLocks noGrp="1" noChangeArrowheads="1"/>
          </p:cNvSpPr>
          <p:nvPr>
            <p:ph type="title"/>
          </p:nvPr>
        </p:nvSpPr>
        <p:spPr/>
        <p:txBody>
          <a:bodyPr>
            <a:normAutofit/>
          </a:bodyPr>
          <a:lstStyle/>
          <a:p>
            <a:pPr eaLnBrk="1" hangingPunct="1"/>
            <a:r>
              <a:rPr lang="en-US" dirty="0" smtClean="0"/>
              <a:t>Importance of Identifying </a:t>
            </a:r>
            <a:br>
              <a:rPr lang="en-US" dirty="0" smtClean="0"/>
            </a:br>
            <a:r>
              <a:rPr lang="en-US" dirty="0" smtClean="0"/>
              <a:t>Function First</a:t>
            </a:r>
            <a:endParaRPr lang="en-US" b="1" dirty="0"/>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12</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3252735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2</a:t>
            </a:r>
            <a:endParaRPr lang="en-US" dirty="0"/>
          </a:p>
        </p:txBody>
      </p:sp>
      <p:sp>
        <p:nvSpPr>
          <p:cNvPr id="3" name="Content Placeholder 2"/>
          <p:cNvSpPr>
            <a:spLocks noGrp="1"/>
          </p:cNvSpPr>
          <p:nvPr>
            <p:ph idx="1"/>
          </p:nvPr>
        </p:nvSpPr>
        <p:spPr/>
        <p:txBody>
          <a:bodyPr/>
          <a:lstStyle/>
          <a:p>
            <a:r>
              <a:rPr lang="en-US" dirty="0" smtClean="0"/>
              <a:t>Selecting Evidence-Based Interventions That Align With the Functions of Behavior</a:t>
            </a:r>
            <a:endParaRPr lang="en-US" dirty="0"/>
          </a:p>
        </p:txBody>
      </p:sp>
    </p:spTree>
    <p:extLst>
      <p:ext uri="{BB962C8B-B14F-4D97-AF65-F5344CB8AC3E}">
        <p14:creationId xmlns:p14="http://schemas.microsoft.com/office/powerpoint/2010/main" val="67857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p:txBody>
          <a:bodyPr>
            <a:normAutofit/>
          </a:bodyPr>
          <a:lstStyle/>
          <a:p>
            <a:pPr marL="0" indent="0" eaLnBrk="1" hangingPunct="1">
              <a:buNone/>
            </a:pPr>
            <a:r>
              <a:rPr lang="en-US" sz="2400" dirty="0" smtClean="0"/>
              <a:t>EBIs </a:t>
            </a:r>
            <a:r>
              <a:rPr lang="en-US" sz="2400" dirty="0"/>
              <a:t>are treatments that have proven effective through rigorous outcome </a:t>
            </a:r>
            <a:r>
              <a:rPr lang="en-US" sz="2400" dirty="0" smtClean="0"/>
              <a:t>evaluations.</a:t>
            </a:r>
          </a:p>
          <a:p>
            <a:pPr eaLnBrk="1" hangingPunct="1">
              <a:lnSpc>
                <a:spcPct val="90000"/>
              </a:lnSpc>
            </a:pPr>
            <a:endParaRPr lang="en-US" sz="2400" dirty="0"/>
          </a:p>
          <a:p>
            <a:pPr lvl="1" eaLnBrk="1" hangingPunct="1">
              <a:lnSpc>
                <a:spcPct val="90000"/>
              </a:lnSpc>
            </a:pPr>
            <a:endParaRPr lang="en-US" sz="2700" dirty="0"/>
          </a:p>
        </p:txBody>
      </p:sp>
      <p:sp>
        <p:nvSpPr>
          <p:cNvPr id="44034" name="Title 1"/>
          <p:cNvSpPr>
            <a:spLocks noGrp="1"/>
          </p:cNvSpPr>
          <p:nvPr>
            <p:ph type="title"/>
          </p:nvPr>
        </p:nvSpPr>
        <p:spPr/>
        <p:txBody>
          <a:bodyPr>
            <a:normAutofit/>
          </a:bodyPr>
          <a:lstStyle/>
          <a:p>
            <a:pPr eaLnBrk="1" hangingPunct="1"/>
            <a:r>
              <a:rPr lang="en-US" sz="4400" dirty="0" smtClean="0">
                <a:latin typeface="+mj-lt"/>
              </a:rPr>
              <a:t>Selecting Evidence-Based Interventions</a:t>
            </a:r>
            <a:endParaRPr lang="en-US" sz="4400"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14</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9555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766" y="2010093"/>
            <a:ext cx="8224699" cy="3852006"/>
          </a:xfrm>
        </p:spPr>
        <p:txBody>
          <a:bodyPr/>
          <a:lstStyle/>
          <a:p>
            <a:pPr marL="237744" lvl="1" indent="-237744" eaLnBrk="1" hangingPunct="1">
              <a:buFont typeface="Wingdings" charset="2"/>
              <a:buChar char="§"/>
            </a:pPr>
            <a:r>
              <a:rPr lang="en-US" sz="2200" dirty="0" smtClean="0"/>
              <a:t>Medicine</a:t>
            </a:r>
            <a:r>
              <a:rPr lang="en-US" sz="2200" dirty="0"/>
              <a:t> </a:t>
            </a:r>
            <a:r>
              <a:rPr lang="en-US" sz="2200" dirty="0" smtClean="0"/>
              <a:t>and clinical </a:t>
            </a:r>
            <a:r>
              <a:rPr lang="en-US" sz="2200" dirty="0"/>
              <a:t>and </a:t>
            </a:r>
            <a:r>
              <a:rPr lang="en-US" sz="2200" dirty="0" smtClean="0"/>
              <a:t>counseling psychology</a:t>
            </a:r>
          </a:p>
          <a:p>
            <a:pPr marL="466344" lvl="2" indent="-237744" eaLnBrk="1" hangingPunct="1">
              <a:buFont typeface="Arial" pitchFamily="34" charset="0"/>
              <a:buChar char="•"/>
            </a:pPr>
            <a:r>
              <a:rPr lang="en-US" sz="2200" dirty="0" smtClean="0"/>
              <a:t>Lots of discussion and debate about the pros and cons of an EBI approach</a:t>
            </a:r>
          </a:p>
          <a:p>
            <a:pPr marL="466344" lvl="2" indent="-237744" eaLnBrk="1" hangingPunct="1">
              <a:buFont typeface="Arial" pitchFamily="34" charset="0"/>
              <a:buChar char="•"/>
            </a:pPr>
            <a:r>
              <a:rPr lang="en-US" sz="2200" dirty="0" smtClean="0"/>
              <a:t>Field agreement with a deep understanding of EBI</a:t>
            </a:r>
          </a:p>
          <a:p>
            <a:pPr marL="237744" lvl="1" indent="-237744" eaLnBrk="1" hangingPunct="1">
              <a:buFont typeface="Wingdings" charset="2"/>
              <a:buChar char="§"/>
            </a:pPr>
            <a:r>
              <a:rPr lang="en-US" sz="2200" dirty="0" smtClean="0"/>
              <a:t>Education and school psychology</a:t>
            </a:r>
          </a:p>
          <a:p>
            <a:pPr marL="466344" lvl="2" indent="-237744" eaLnBrk="1" hangingPunct="1">
              <a:buFont typeface="Arial" pitchFamily="34" charset="0"/>
              <a:buChar char="•"/>
            </a:pPr>
            <a:r>
              <a:rPr lang="en-US" sz="2200" dirty="0" smtClean="0"/>
              <a:t>Very little discussion (if any) about </a:t>
            </a:r>
            <a:r>
              <a:rPr lang="en-US" sz="2200" b="1" dirty="0" smtClean="0"/>
              <a:t>whether</a:t>
            </a:r>
            <a:r>
              <a:rPr lang="en-US" sz="2200" dirty="0" smtClean="0"/>
              <a:t> we should use EBI</a:t>
            </a:r>
          </a:p>
          <a:p>
            <a:pPr marL="466344" lvl="2" indent="-237744" eaLnBrk="1" hangingPunct="1">
              <a:buFont typeface="Arial" pitchFamily="34" charset="0"/>
              <a:buChar char="•"/>
            </a:pPr>
            <a:r>
              <a:rPr lang="en-US" sz="2200" dirty="0" smtClean="0"/>
              <a:t>Field agreement with no real understanding of EBI</a:t>
            </a:r>
            <a:endParaRPr lang="en-US" sz="2200" dirty="0"/>
          </a:p>
          <a:p>
            <a:pPr>
              <a:lnSpc>
                <a:spcPct val="90000"/>
              </a:lnSpc>
            </a:pPr>
            <a:endParaRPr lang="en-US" sz="2200" dirty="0" smtClean="0"/>
          </a:p>
          <a:p>
            <a:pPr>
              <a:lnSpc>
                <a:spcPct val="90000"/>
              </a:lnSpc>
            </a:pPr>
            <a:endParaRPr lang="en-US" sz="2200" dirty="0"/>
          </a:p>
        </p:txBody>
      </p:sp>
      <p:sp>
        <p:nvSpPr>
          <p:cNvPr id="4" name="Title 1"/>
          <p:cNvSpPr>
            <a:spLocks noGrp="1"/>
          </p:cNvSpPr>
          <p:nvPr>
            <p:ph type="title"/>
          </p:nvPr>
        </p:nvSpPr>
        <p:spPr/>
        <p:txBody>
          <a:bodyPr>
            <a:normAutofit/>
          </a:bodyPr>
          <a:lstStyle/>
          <a:p>
            <a:pPr eaLnBrk="1" hangingPunct="1"/>
            <a:r>
              <a:rPr lang="en-US" sz="4400" dirty="0" smtClean="0">
                <a:latin typeface="+mj-lt"/>
              </a:rPr>
              <a:t>Th</a:t>
            </a:r>
            <a:r>
              <a:rPr lang="en-US" sz="4400" dirty="0" smtClean="0"/>
              <a:t>e History of Evidence-Based Interventions Across Professions</a:t>
            </a:r>
            <a:endParaRPr lang="en-US" sz="4400" dirty="0">
              <a:latin typeface="+mj-lt"/>
            </a:endParaRPr>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15</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593887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A graphic that uses a triangular shape to indicate a bottom up process of three tiered interventions. This particular graphic uses the example of HIV prevention. &#10;&#10;At the base of the triangle is Tier 1 and at the top of the triangle is Tier 3." title="History of Evidenced Based Interventions (EBI)"/>
          <p:cNvGraphicFramePr>
            <a:graphicFrameLocks noGrp="1"/>
          </p:cNvGraphicFramePr>
          <p:nvPr>
            <p:ph idx="1"/>
            <p:extLst>
              <p:ext uri="{D42A27DB-BD31-4B8C-83A1-F6EECF244321}">
                <p14:modId xmlns:p14="http://schemas.microsoft.com/office/powerpoint/2010/main" val="4055654262"/>
              </p:ext>
            </p:extLst>
          </p:nvPr>
        </p:nvGraphicFramePr>
        <p:xfrm>
          <a:off x="839788" y="1828800"/>
          <a:ext cx="8304212" cy="4169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0"/>
          </p:nvPr>
        </p:nvSpPr>
        <p:spPr/>
        <p:txBody>
          <a:bodyPr/>
          <a:lstStyle/>
          <a:p>
            <a:pPr algn="r"/>
            <a:fld id="{F3477EC8-074D-41C4-94AE-E9EA7CEEA348}" type="slidenum">
              <a:rPr lang="en-US" smtClean="0"/>
              <a:pPr algn="r"/>
              <a:t>16</a:t>
            </a:fld>
            <a:endParaRPr lang="en-US" dirty="0"/>
          </a:p>
        </p:txBody>
      </p:sp>
      <p:sp>
        <p:nvSpPr>
          <p:cNvPr id="3" name="Title 2"/>
          <p:cNvSpPr>
            <a:spLocks noGrp="1"/>
          </p:cNvSpPr>
          <p:nvPr>
            <p:ph type="title"/>
          </p:nvPr>
        </p:nvSpPr>
        <p:spPr>
          <a:xfrm>
            <a:off x="700088" y="318053"/>
            <a:ext cx="8224837" cy="1486894"/>
          </a:xfrm>
        </p:spPr>
        <p:txBody>
          <a:bodyPr/>
          <a:lstStyle/>
          <a:p>
            <a:r>
              <a:rPr lang="en-US" dirty="0" smtClean="0"/>
              <a:t>The History of Evidence-Based Interventions (Handout 1)</a:t>
            </a:r>
            <a:endParaRPr lang="en-US" dirty="0"/>
          </a:p>
        </p:txBody>
      </p:sp>
    </p:spTree>
    <p:extLst>
      <p:ext uri="{BB962C8B-B14F-4D97-AF65-F5344CB8AC3E}">
        <p14:creationId xmlns:p14="http://schemas.microsoft.com/office/powerpoint/2010/main" val="1570721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87527" y="2055813"/>
            <a:ext cx="4966514" cy="3852006"/>
          </a:xfrm>
        </p:spPr>
        <p:txBody>
          <a:bodyPr>
            <a:normAutofit/>
          </a:bodyPr>
          <a:lstStyle/>
          <a:p>
            <a:r>
              <a:rPr lang="en-US" dirty="0"/>
              <a:t>Tier </a:t>
            </a:r>
            <a:r>
              <a:rPr lang="en-US" dirty="0" smtClean="0"/>
              <a:t>I: Whole-school </a:t>
            </a:r>
            <a:r>
              <a:rPr lang="en-US" dirty="0"/>
              <a:t>best </a:t>
            </a:r>
            <a:r>
              <a:rPr lang="en-US" dirty="0" smtClean="0"/>
              <a:t>practices</a:t>
            </a:r>
            <a:endParaRPr lang="en-US" dirty="0"/>
          </a:p>
          <a:p>
            <a:r>
              <a:rPr lang="en-US" dirty="0"/>
              <a:t>Tier </a:t>
            </a:r>
            <a:r>
              <a:rPr lang="en-US" dirty="0" smtClean="0"/>
              <a:t>II: Functionally related small- group practices</a:t>
            </a:r>
            <a:endParaRPr lang="en-US" dirty="0"/>
          </a:p>
          <a:p>
            <a:r>
              <a:rPr lang="en-US" dirty="0"/>
              <a:t>Tier </a:t>
            </a:r>
            <a:r>
              <a:rPr lang="en-US" dirty="0" smtClean="0"/>
              <a:t>III: Individually functionally based practices</a:t>
            </a:r>
            <a:endParaRPr lang="en-US" dirty="0"/>
          </a:p>
          <a:p>
            <a:endParaRPr lang="en-US" sz="2000" dirty="0"/>
          </a:p>
          <a:p>
            <a:endParaRPr lang="en-US" dirty="0"/>
          </a:p>
        </p:txBody>
      </p:sp>
      <p:sp>
        <p:nvSpPr>
          <p:cNvPr id="2" name="Title 1"/>
          <p:cNvSpPr>
            <a:spLocks noGrp="1"/>
          </p:cNvSpPr>
          <p:nvPr>
            <p:ph type="title"/>
          </p:nvPr>
        </p:nvSpPr>
        <p:spPr>
          <a:xfrm>
            <a:off x="687388" y="121921"/>
            <a:ext cx="8224837" cy="1683026"/>
          </a:xfrm>
        </p:spPr>
        <p:txBody>
          <a:bodyPr>
            <a:normAutofit/>
          </a:bodyPr>
          <a:lstStyle/>
          <a:p>
            <a:r>
              <a:rPr lang="en-US" dirty="0" smtClean="0">
                <a:solidFill>
                  <a:schemeClr val="bg2">
                    <a:lumMod val="65000"/>
                  </a:schemeClr>
                </a:solidFill>
              </a:rPr>
              <a:t>What Are Evidence-Based Interventions in Schools? </a:t>
            </a:r>
            <a:endParaRPr lang="en-US" dirty="0">
              <a:solidFill>
                <a:schemeClr val="bg2">
                  <a:lumMod val="65000"/>
                </a:schemeClr>
              </a:solidFill>
            </a:endParaRPr>
          </a:p>
        </p:txBody>
      </p:sp>
      <p:graphicFrame>
        <p:nvGraphicFramePr>
          <p:cNvPr id="5" name="Diagram 4" descr="This is a graphic representation of the standard tiered intervention lgoic triangle with Tier 1 at the base of the triangle and Tier 3 at the top of the triangle." title="Tiered Intervention Logic Triangle"/>
          <p:cNvGraphicFramePr/>
          <p:nvPr>
            <p:extLst>
              <p:ext uri="{D42A27DB-BD31-4B8C-83A1-F6EECF244321}">
                <p14:modId xmlns:p14="http://schemas.microsoft.com/office/powerpoint/2010/main" val="2768396808"/>
              </p:ext>
            </p:extLst>
          </p:nvPr>
        </p:nvGraphicFramePr>
        <p:xfrm>
          <a:off x="4760178" y="1885952"/>
          <a:ext cx="4090380" cy="4028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descr="A larger print version of the focal area for this module which is Tier 3 or students with intensive needs. " title="Tier 3: Individually Functionally Based Practices"/>
          <p:cNvSpPr/>
          <p:nvPr/>
        </p:nvSpPr>
        <p:spPr>
          <a:xfrm>
            <a:off x="241300" y="3195320"/>
            <a:ext cx="5397500" cy="1066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cxnSp>
        <p:nvCxnSpPr>
          <p:cNvPr id="9" name="Straight Arrow Connector 8" descr="This arrow connects the text for Tier 3 to the triangular graphic of tiered intervention." title="Connector Arrow"/>
          <p:cNvCxnSpPr/>
          <p:nvPr/>
        </p:nvCxnSpPr>
        <p:spPr>
          <a:xfrm flipV="1">
            <a:off x="5207000" y="2501900"/>
            <a:ext cx="1320800" cy="99060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Slide Number Placeholder 10"/>
          <p:cNvSpPr>
            <a:spLocks noGrp="1"/>
          </p:cNvSpPr>
          <p:nvPr>
            <p:ph type="sldNum" sz="quarter" idx="10"/>
          </p:nvPr>
        </p:nvSpPr>
        <p:spPr/>
        <p:txBody>
          <a:bodyPr/>
          <a:lstStyle/>
          <a:p>
            <a:pPr algn="r"/>
            <a:fld id="{F3477EC8-074D-41C4-94AE-E9EA7CEEA348}" type="slidenum">
              <a:rPr lang="en-US" smtClean="0"/>
              <a:pPr algn="r"/>
              <a:t>17</a:t>
            </a:fld>
            <a:endParaRPr lang="en-US" dirty="0"/>
          </a:p>
        </p:txBody>
      </p:sp>
      <p:sp>
        <p:nvSpPr>
          <p:cNvPr id="10" name="Rectangle 9"/>
          <p:cNvSpPr/>
          <p:nvPr/>
        </p:nvSpPr>
        <p:spPr>
          <a:xfrm>
            <a:off x="690840" y="5372016"/>
            <a:ext cx="3873321" cy="523220"/>
          </a:xfrm>
          <a:prstGeom prst="rect">
            <a:avLst/>
          </a:prstGeom>
        </p:spPr>
        <p:txBody>
          <a:bodyPr wrap="none">
            <a:spAutoFit/>
          </a:bodyPr>
          <a:lstStyle/>
          <a:p>
            <a:r>
              <a:rPr lang="en-US" sz="1400" i="1" dirty="0" smtClean="0"/>
              <a:t>Source: </a:t>
            </a:r>
            <a:r>
              <a:rPr lang="en-US" sz="1400" dirty="0" smtClean="0"/>
              <a:t>Evidence Based Intervention Network </a:t>
            </a:r>
            <a:br>
              <a:rPr lang="en-US" sz="1400" dirty="0" smtClean="0"/>
            </a:br>
            <a:r>
              <a:rPr lang="en-US" sz="1400" dirty="0" smtClean="0"/>
              <a:t>(http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2912076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Font typeface="Wingdings" charset="2"/>
              <a:buChar char="§"/>
            </a:pPr>
            <a:r>
              <a:rPr lang="en-US" sz="2400" dirty="0" smtClean="0">
                <a:solidFill>
                  <a:srgbClr val="002060"/>
                </a:solidFill>
              </a:rPr>
              <a:t>Why is it important to pick the “right” EBI for each case if they are all evidence based?</a:t>
            </a:r>
          </a:p>
          <a:p>
            <a:pPr>
              <a:buFont typeface="Wingdings" charset="2"/>
              <a:buChar char="§"/>
            </a:pPr>
            <a:r>
              <a:rPr lang="en-US" sz="2400" dirty="0" smtClean="0">
                <a:solidFill>
                  <a:srgbClr val="002060"/>
                </a:solidFill>
              </a:rPr>
              <a:t>There are important limitations in EBI that we like to call the “fine print,” which are important to understand to effectively use this technology.</a:t>
            </a:r>
            <a:endParaRPr lang="en-US" sz="2400" dirty="0">
              <a:solidFill>
                <a:srgbClr val="002060"/>
              </a:solidFill>
            </a:endParaRPr>
          </a:p>
        </p:txBody>
      </p:sp>
      <p:sp>
        <p:nvSpPr>
          <p:cNvPr id="2" name="Title 1"/>
          <p:cNvSpPr>
            <a:spLocks noGrp="1"/>
          </p:cNvSpPr>
          <p:nvPr>
            <p:ph type="title"/>
          </p:nvPr>
        </p:nvSpPr>
        <p:spPr/>
        <p:txBody>
          <a:bodyPr>
            <a:normAutofit/>
          </a:bodyPr>
          <a:lstStyle/>
          <a:p>
            <a:r>
              <a:rPr lang="en-US" sz="4400" dirty="0"/>
              <a:t>Selecting </a:t>
            </a:r>
            <a:r>
              <a:rPr lang="en-US" sz="4400" dirty="0" smtClean="0"/>
              <a:t>Evidence-Based Interventions That </a:t>
            </a:r>
            <a:r>
              <a:rPr lang="en-US" sz="4400" dirty="0"/>
              <a:t>Align </a:t>
            </a:r>
            <a:r>
              <a:rPr lang="en-US" sz="4400" dirty="0" smtClean="0"/>
              <a:t>With Function</a:t>
            </a:r>
            <a:endParaRPr lang="en-US" sz="4400" dirty="0"/>
          </a:p>
        </p:txBody>
      </p:sp>
      <p:sp>
        <p:nvSpPr>
          <p:cNvPr id="6" name="Slide Number Placeholder 5"/>
          <p:cNvSpPr>
            <a:spLocks noGrp="1"/>
          </p:cNvSpPr>
          <p:nvPr>
            <p:ph type="sldNum" sz="quarter" idx="10"/>
          </p:nvPr>
        </p:nvSpPr>
        <p:spPr/>
        <p:txBody>
          <a:bodyPr/>
          <a:lstStyle/>
          <a:p>
            <a:pPr algn="r"/>
            <a:fld id="{F3477EC8-074D-41C4-94AE-E9EA7CEEA348}" type="slidenum">
              <a:rPr lang="en-US" smtClean="0"/>
              <a:pPr algn="r"/>
              <a:t>18</a:t>
            </a:fld>
            <a:endParaRPr lang="en-US" dirty="0"/>
          </a:p>
        </p:txBody>
      </p:sp>
      <p:sp>
        <p:nvSpPr>
          <p:cNvPr id="8" name="Rectangle 7"/>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59341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Content Placeholder 2"/>
          <p:cNvSpPr>
            <a:spLocks noGrp="1"/>
          </p:cNvSpPr>
          <p:nvPr>
            <p:ph idx="1"/>
          </p:nvPr>
        </p:nvSpPr>
        <p:spPr/>
        <p:txBody>
          <a:bodyPr/>
          <a:lstStyle/>
          <a:p>
            <a:pPr eaLnBrk="1" hangingPunct="1"/>
            <a:r>
              <a:rPr lang="en-US" sz="2400" dirty="0" smtClean="0"/>
              <a:t>EBIs </a:t>
            </a:r>
            <a:r>
              <a:rPr lang="en-US" sz="2400" dirty="0"/>
              <a:t>are validated for a specific purpose with a specific </a:t>
            </a:r>
            <a:r>
              <a:rPr lang="en-US" sz="2400" dirty="0" smtClean="0"/>
              <a:t>population.</a:t>
            </a:r>
            <a:endParaRPr lang="en-US" sz="2400" dirty="0"/>
          </a:p>
          <a:p>
            <a:pPr marL="237744" lvl="1" indent="-237744" eaLnBrk="1" hangingPunct="1">
              <a:buFont typeface="Wingdings" charset="2"/>
              <a:buChar char="§"/>
            </a:pPr>
            <a:r>
              <a:rPr lang="en-US" sz="2400" dirty="0" smtClean="0"/>
              <a:t>Implication: EBIs </a:t>
            </a:r>
            <a:r>
              <a:rPr lang="en-US" sz="2400" dirty="0"/>
              <a:t>are </a:t>
            </a:r>
            <a:r>
              <a:rPr lang="en-US" sz="2400" dirty="0" smtClean="0"/>
              <a:t>useful only for </a:t>
            </a:r>
            <a:r>
              <a:rPr lang="en-US" sz="2400" dirty="0"/>
              <a:t>a range of problems </a:t>
            </a:r>
            <a:r>
              <a:rPr lang="en-US" sz="2400" dirty="0" smtClean="0"/>
              <a:t>and, </a:t>
            </a:r>
            <a:r>
              <a:rPr lang="en-US" sz="2400" dirty="0"/>
              <a:t>as such, must be </a:t>
            </a:r>
            <a:r>
              <a:rPr lang="en-US" sz="2400" dirty="0" smtClean="0"/>
              <a:t>paired </a:t>
            </a:r>
            <a:r>
              <a:rPr lang="en-US" sz="2400" dirty="0"/>
              <a:t>up with the right </a:t>
            </a:r>
            <a:r>
              <a:rPr lang="en-US" sz="2400" dirty="0" smtClean="0"/>
              <a:t>situation.</a:t>
            </a:r>
            <a:endParaRPr lang="en-US" sz="2400" dirty="0"/>
          </a:p>
          <a:p>
            <a:pPr marL="0" lvl="1" indent="0" eaLnBrk="1" hangingPunct="1">
              <a:buNone/>
            </a:pPr>
            <a:endParaRPr lang="en-US" sz="2400" b="1" i="1" dirty="0"/>
          </a:p>
          <a:p>
            <a:pPr marL="0" lvl="1" indent="0" eaLnBrk="1" hangingPunct="1">
              <a:buNone/>
            </a:pPr>
            <a:r>
              <a:rPr lang="en-US" sz="2400" b="1" dirty="0" smtClean="0"/>
              <a:t>“A </a:t>
            </a:r>
            <a:r>
              <a:rPr lang="en-US" sz="2400" b="1" dirty="0"/>
              <a:t>hammer is an effective </a:t>
            </a:r>
            <a:r>
              <a:rPr lang="en-US" sz="2400" b="1" dirty="0" smtClean="0"/>
              <a:t>tool </a:t>
            </a:r>
            <a:r>
              <a:rPr lang="en-US" sz="2400" b="1" dirty="0"/>
              <a:t>but not with a </a:t>
            </a:r>
            <a:r>
              <a:rPr lang="en-US" sz="2400" b="1" dirty="0" smtClean="0"/>
              <a:t>screw.”</a:t>
            </a:r>
            <a:endParaRPr lang="en-US" sz="2400" b="1" dirty="0"/>
          </a:p>
        </p:txBody>
      </p:sp>
      <p:sp>
        <p:nvSpPr>
          <p:cNvPr id="5" name="Title 1"/>
          <p:cNvSpPr>
            <a:spLocks noGrp="1"/>
          </p:cNvSpPr>
          <p:nvPr>
            <p:ph type="title"/>
          </p:nvPr>
        </p:nvSpPr>
        <p:spPr/>
        <p:txBody>
          <a:bodyPr>
            <a:normAutofit/>
          </a:bodyPr>
          <a:lstStyle/>
          <a:p>
            <a:pPr eaLnBrk="1" hangingPunct="1"/>
            <a:r>
              <a:rPr lang="en-US" sz="4400" dirty="0" smtClean="0">
                <a:latin typeface="+mj-lt"/>
              </a:rPr>
              <a:t>Fine Print I: Tiers 2 and 3</a:t>
            </a:r>
            <a:endParaRPr lang="en-US" sz="4400"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19</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4037246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p:txBody>
          <a:bodyPr>
            <a:normAutofit/>
          </a:bodyPr>
          <a:lstStyle/>
          <a:p>
            <a:r>
              <a:rPr lang="en-US" sz="2400" dirty="0" smtClean="0">
                <a:solidFill>
                  <a:srgbClr val="002060"/>
                </a:solidFill>
              </a:rPr>
              <a:t>Introduction </a:t>
            </a:r>
            <a:endParaRPr lang="en-US" sz="2400" dirty="0">
              <a:solidFill>
                <a:srgbClr val="002060"/>
              </a:solidFill>
            </a:endParaRPr>
          </a:p>
          <a:p>
            <a:r>
              <a:rPr lang="en-US" sz="2400" dirty="0" smtClean="0">
                <a:solidFill>
                  <a:srgbClr val="002060"/>
                </a:solidFill>
              </a:rPr>
              <a:t>Review of previous NCII modules</a:t>
            </a:r>
          </a:p>
          <a:p>
            <a:r>
              <a:rPr lang="en-US" sz="2400" dirty="0" smtClean="0">
                <a:solidFill>
                  <a:srgbClr val="002060"/>
                </a:solidFill>
              </a:rPr>
              <a:t>Training goals</a:t>
            </a:r>
          </a:p>
          <a:p>
            <a:r>
              <a:rPr lang="en-US" sz="2400" dirty="0" smtClean="0">
                <a:solidFill>
                  <a:srgbClr val="002060"/>
                </a:solidFill>
              </a:rPr>
              <a:t>Examples of evidenced-based interventions (EBIs)</a:t>
            </a:r>
          </a:p>
          <a:p>
            <a:r>
              <a:rPr lang="en-US" sz="2400" dirty="0" smtClean="0">
                <a:solidFill>
                  <a:srgbClr val="002060"/>
                </a:solidFill>
              </a:rPr>
              <a:t>Summary</a:t>
            </a:r>
            <a:endParaRPr lang="en-US" sz="2400" dirty="0">
              <a:solidFill>
                <a:srgbClr val="002060"/>
              </a:solidFill>
            </a:endParaRPr>
          </a:p>
        </p:txBody>
      </p:sp>
      <p:sp>
        <p:nvSpPr>
          <p:cNvPr id="10" name="Title 1"/>
          <p:cNvSpPr>
            <a:spLocks noGrp="1"/>
          </p:cNvSpPr>
          <p:nvPr>
            <p:ph type="title"/>
          </p:nvPr>
        </p:nvSpPr>
        <p:spPr/>
        <p:txBody>
          <a:bodyPr>
            <a:normAutofit/>
          </a:bodyPr>
          <a:lstStyle/>
          <a:p>
            <a:r>
              <a:rPr lang="en-US" dirty="0"/>
              <a:t>Today’s </a:t>
            </a:r>
            <a:r>
              <a:rPr lang="en-US" dirty="0" smtClean="0"/>
              <a:t>Agenda </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a:t>
            </a:fld>
            <a:endParaRPr lang="en-US" dirty="0"/>
          </a:p>
        </p:txBody>
      </p:sp>
    </p:spTree>
    <p:extLst>
      <p:ext uri="{BB962C8B-B14F-4D97-AF65-F5344CB8AC3E}">
        <p14:creationId xmlns:p14="http://schemas.microsoft.com/office/powerpoint/2010/main" val="3163680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p:txBody>
          <a:bodyPr>
            <a:noAutofit/>
          </a:bodyPr>
          <a:lstStyle/>
          <a:p>
            <a:pPr marL="237744" indent="-237744" eaLnBrk="1" hangingPunct="1">
              <a:buFont typeface="Arial" pitchFamily="34" charset="0"/>
              <a:buChar char="•"/>
            </a:pPr>
            <a:r>
              <a:rPr lang="en-US" dirty="0" smtClean="0"/>
              <a:t>Evidence-based Tier 3 interventions assume </a:t>
            </a:r>
            <a:r>
              <a:rPr lang="en-US" b="1" dirty="0"/>
              <a:t>implementation </a:t>
            </a:r>
            <a:r>
              <a:rPr lang="en-US" b="1" dirty="0" smtClean="0"/>
              <a:t>integrity.</a:t>
            </a:r>
            <a:endParaRPr lang="en-US" b="1" dirty="0"/>
          </a:p>
          <a:p>
            <a:pPr marL="237744" lvl="1" indent="-237744" eaLnBrk="1" hangingPunct="1">
              <a:buFont typeface="Wingdings" charset="2"/>
              <a:buChar char="§"/>
            </a:pPr>
            <a:r>
              <a:rPr lang="en-US" sz="2400" dirty="0" smtClean="0"/>
              <a:t>Implications</a:t>
            </a:r>
          </a:p>
          <a:p>
            <a:pPr marL="466344" lvl="2" indent="-237744" eaLnBrk="1" hangingPunct="1">
              <a:buFont typeface="Arial" pitchFamily="34" charset="0"/>
              <a:buChar char="•"/>
            </a:pPr>
            <a:r>
              <a:rPr lang="en-US" sz="2200" dirty="0" smtClean="0"/>
              <a:t>Changing </a:t>
            </a:r>
            <a:r>
              <a:rPr lang="en-US" sz="2200" dirty="0"/>
              <a:t>parts of an intervention, while typical, can invalidate </a:t>
            </a:r>
            <a:r>
              <a:rPr lang="en-US" sz="2200" dirty="0" smtClean="0"/>
              <a:t>an EBI.</a:t>
            </a:r>
          </a:p>
          <a:p>
            <a:pPr marL="466344" lvl="2" indent="-237744" eaLnBrk="1" hangingPunct="1">
              <a:buFont typeface="Arial" pitchFamily="34" charset="0"/>
              <a:buChar char="•"/>
            </a:pPr>
            <a:r>
              <a:rPr lang="en-US" sz="2200" dirty="0" smtClean="0"/>
              <a:t>How can an intervention be changed—</a:t>
            </a:r>
            <a:r>
              <a:rPr lang="en-US" sz="2200" dirty="0" smtClean="0">
                <a:solidFill>
                  <a:schemeClr val="accent1">
                    <a:lumMod val="75000"/>
                  </a:schemeClr>
                </a:solidFill>
              </a:rPr>
              <a:t>frequency</a:t>
            </a:r>
            <a:r>
              <a:rPr lang="en-US" sz="2200" dirty="0">
                <a:solidFill>
                  <a:schemeClr val="accent1">
                    <a:lumMod val="75000"/>
                  </a:schemeClr>
                </a:solidFill>
              </a:rPr>
              <a:t>,</a:t>
            </a:r>
            <a:r>
              <a:rPr lang="en-US" sz="2200" dirty="0" smtClean="0">
                <a:solidFill>
                  <a:schemeClr val="accent1">
                    <a:lumMod val="75000"/>
                  </a:schemeClr>
                </a:solidFill>
              </a:rPr>
              <a:t> materials</a:t>
            </a:r>
            <a:r>
              <a:rPr lang="en-US" sz="2200" dirty="0">
                <a:solidFill>
                  <a:schemeClr val="accent1">
                    <a:lumMod val="75000"/>
                  </a:schemeClr>
                </a:solidFill>
              </a:rPr>
              <a:t>,</a:t>
            </a:r>
            <a:r>
              <a:rPr lang="en-US" sz="2200" dirty="0" smtClean="0">
                <a:solidFill>
                  <a:schemeClr val="accent1">
                    <a:lumMod val="75000"/>
                  </a:schemeClr>
                </a:solidFill>
              </a:rPr>
              <a:t> </a:t>
            </a:r>
            <a:r>
              <a:rPr lang="en-US" sz="2200" dirty="0">
                <a:solidFill>
                  <a:schemeClr val="accent1">
                    <a:lumMod val="75000"/>
                  </a:schemeClr>
                </a:solidFill>
              </a:rPr>
              <a:t>t</a:t>
            </a:r>
            <a:r>
              <a:rPr lang="en-US" sz="2200" dirty="0" smtClean="0">
                <a:solidFill>
                  <a:schemeClr val="accent1">
                    <a:lumMod val="75000"/>
                  </a:schemeClr>
                </a:solidFill>
              </a:rPr>
              <a:t>arget</a:t>
            </a:r>
            <a:r>
              <a:rPr lang="en-US" sz="2200" dirty="0">
                <a:solidFill>
                  <a:schemeClr val="accent1">
                    <a:lumMod val="75000"/>
                  </a:schemeClr>
                </a:solidFill>
              </a:rPr>
              <a:t>,</a:t>
            </a:r>
            <a:r>
              <a:rPr lang="en-US" sz="2200" dirty="0" smtClean="0">
                <a:solidFill>
                  <a:schemeClr val="accent1">
                    <a:lumMod val="75000"/>
                  </a:schemeClr>
                </a:solidFill>
              </a:rPr>
              <a:t> style, and so on? </a:t>
            </a:r>
            <a:endParaRPr lang="en-US" sz="2200" dirty="0">
              <a:solidFill>
                <a:schemeClr val="accent1">
                  <a:lumMod val="75000"/>
                </a:schemeClr>
              </a:solidFill>
            </a:endParaRPr>
          </a:p>
        </p:txBody>
      </p:sp>
      <p:sp>
        <p:nvSpPr>
          <p:cNvPr id="5" name="Title 1"/>
          <p:cNvSpPr>
            <a:spLocks noGrp="1"/>
          </p:cNvSpPr>
          <p:nvPr>
            <p:ph type="title"/>
          </p:nvPr>
        </p:nvSpPr>
        <p:spPr/>
        <p:txBody>
          <a:bodyPr>
            <a:normAutofit/>
          </a:bodyPr>
          <a:lstStyle/>
          <a:p>
            <a:pPr eaLnBrk="1" hangingPunct="1"/>
            <a:r>
              <a:rPr lang="en-US" sz="4400" dirty="0" smtClean="0">
                <a:latin typeface="+mj-lt"/>
              </a:rPr>
              <a:t>Fine Print II</a:t>
            </a:r>
            <a:endParaRPr lang="en-US" sz="4400"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20</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3390445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Content Placeholder 2"/>
          <p:cNvSpPr>
            <a:spLocks noGrp="1"/>
          </p:cNvSpPr>
          <p:nvPr>
            <p:ph idx="1"/>
          </p:nvPr>
        </p:nvSpPr>
        <p:spPr>
          <a:xfrm>
            <a:off x="641806" y="2072640"/>
            <a:ext cx="8224699" cy="4259609"/>
          </a:xfrm>
        </p:spPr>
        <p:txBody>
          <a:bodyPr>
            <a:noAutofit/>
          </a:bodyPr>
          <a:lstStyle/>
          <a:p>
            <a:pPr marL="237744" lvl="1" indent="-237744" eaLnBrk="1" hangingPunct="1">
              <a:buFont typeface="Wingdings" charset="2"/>
              <a:buChar char="§"/>
            </a:pPr>
            <a:r>
              <a:rPr lang="en-US" sz="2400" dirty="0" smtClean="0"/>
              <a:t>EBIs are </a:t>
            </a:r>
            <a:r>
              <a:rPr lang="en-US" sz="2400" dirty="0"/>
              <a:t>typically validated with </a:t>
            </a:r>
            <a:r>
              <a:rPr lang="en-US" sz="2400" dirty="0" smtClean="0"/>
              <a:t>large-group research </a:t>
            </a:r>
            <a:r>
              <a:rPr lang="en-US" sz="2400" dirty="0"/>
              <a:t>or a series of </a:t>
            </a:r>
            <a:r>
              <a:rPr lang="en-US" sz="2400" dirty="0" smtClean="0"/>
              <a:t>small-group studies.</a:t>
            </a:r>
          </a:p>
          <a:p>
            <a:pPr marL="237744" lvl="1" indent="-237744" eaLnBrk="1" hangingPunct="1">
              <a:buFont typeface="Wingdings" charset="2"/>
              <a:buChar char="§"/>
            </a:pPr>
            <a:r>
              <a:rPr lang="en-US" sz="2400" dirty="0" smtClean="0"/>
              <a:t>Implications</a:t>
            </a:r>
            <a:endParaRPr lang="en-US" sz="2400" dirty="0"/>
          </a:p>
          <a:p>
            <a:pPr marL="466344" lvl="2" indent="-237744" eaLnBrk="1" hangingPunct="1">
              <a:buFont typeface="Arial" pitchFamily="34" charset="0"/>
              <a:buChar char="•"/>
            </a:pPr>
            <a:r>
              <a:rPr lang="en-US" sz="2000" dirty="0" smtClean="0"/>
              <a:t>EBIs </a:t>
            </a:r>
            <a:r>
              <a:rPr lang="en-US" sz="2000" dirty="0"/>
              <a:t>have been documented as likely effective, </a:t>
            </a:r>
            <a:r>
              <a:rPr lang="en-US" sz="2000" b="1" dirty="0"/>
              <a:t>not surely </a:t>
            </a:r>
            <a:r>
              <a:rPr lang="en-US" sz="2000" b="1" dirty="0" smtClean="0"/>
              <a:t>effective.</a:t>
            </a:r>
            <a:endParaRPr lang="en-US" sz="2000" b="1" dirty="0"/>
          </a:p>
          <a:p>
            <a:pPr marL="466344" lvl="2" indent="-237744" eaLnBrk="1" hangingPunct="1">
              <a:buFont typeface="Arial" pitchFamily="34" charset="0"/>
              <a:buChar char="•"/>
            </a:pPr>
            <a:r>
              <a:rPr lang="en-US" sz="2000" dirty="0"/>
              <a:t>Even the most effective interventions are often ineffective with a specific </a:t>
            </a:r>
            <a:r>
              <a:rPr lang="en-US" sz="2000" dirty="0" smtClean="0"/>
              <a:t>case.</a:t>
            </a:r>
            <a:endParaRPr lang="en-US" sz="2000" dirty="0"/>
          </a:p>
          <a:p>
            <a:pPr marL="466344" lvl="2" indent="-237744" eaLnBrk="1" hangingPunct="1">
              <a:buFont typeface="Arial" pitchFamily="34" charset="0"/>
              <a:buChar char="•"/>
            </a:pPr>
            <a:r>
              <a:rPr lang="en-US" sz="2000" dirty="0" smtClean="0"/>
              <a:t>As </a:t>
            </a:r>
            <a:r>
              <a:rPr lang="en-US" sz="2000" dirty="0"/>
              <a:t>such, </a:t>
            </a:r>
            <a:r>
              <a:rPr lang="en-US" sz="2000" b="1" dirty="0"/>
              <a:t>you </a:t>
            </a:r>
            <a:r>
              <a:rPr lang="en-US" sz="2000" b="1" dirty="0" smtClean="0"/>
              <a:t>cannot </a:t>
            </a:r>
            <a:r>
              <a:rPr lang="en-US" sz="2000" b="1" dirty="0"/>
              <a:t>assume an EBI will </a:t>
            </a:r>
            <a:r>
              <a:rPr lang="en-US" sz="2000" b="1" dirty="0" smtClean="0"/>
              <a:t>work for every student in every situation.</a:t>
            </a:r>
          </a:p>
        </p:txBody>
      </p:sp>
      <p:sp>
        <p:nvSpPr>
          <p:cNvPr id="5" name="Title 1"/>
          <p:cNvSpPr>
            <a:spLocks noGrp="1"/>
          </p:cNvSpPr>
          <p:nvPr>
            <p:ph type="title"/>
          </p:nvPr>
        </p:nvSpPr>
        <p:spPr/>
        <p:txBody>
          <a:bodyPr>
            <a:normAutofit/>
          </a:bodyPr>
          <a:lstStyle/>
          <a:p>
            <a:pPr eaLnBrk="1" hangingPunct="1"/>
            <a:r>
              <a:rPr lang="en-US" sz="4400" dirty="0" smtClean="0">
                <a:latin typeface="+mj-lt"/>
              </a:rPr>
              <a:t>Fine Print III</a:t>
            </a:r>
            <a:endParaRPr lang="en-US" sz="4400" dirty="0">
              <a:latin typeface="+mj-lt"/>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21</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60628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10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10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1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87526" y="1992313"/>
            <a:ext cx="8224699" cy="3852006"/>
          </a:xfrm>
        </p:spPr>
        <p:txBody>
          <a:bodyPr/>
          <a:lstStyle/>
          <a:p>
            <a:pPr marL="237744" lvl="1" indent="-237744" eaLnBrk="1" hangingPunct="1">
              <a:buFont typeface="Wingdings" charset="2"/>
              <a:buChar char="§"/>
            </a:pPr>
            <a:r>
              <a:rPr lang="en-US" sz="2400" dirty="0" smtClean="0"/>
              <a:t>A </a:t>
            </a:r>
            <a:r>
              <a:rPr lang="en-US" sz="2400" dirty="0"/>
              <a:t>list of </a:t>
            </a:r>
            <a:r>
              <a:rPr lang="en-US" sz="2400" dirty="0" smtClean="0"/>
              <a:t>EBIs </a:t>
            </a:r>
            <a:r>
              <a:rPr lang="en-US" sz="2400" dirty="0"/>
              <a:t>is just a </a:t>
            </a:r>
            <a:r>
              <a:rPr lang="en-US" sz="2400" dirty="0" smtClean="0"/>
              <a:t>good </a:t>
            </a:r>
            <a:r>
              <a:rPr lang="en-US" sz="2400" dirty="0"/>
              <a:t>place to </a:t>
            </a:r>
            <a:r>
              <a:rPr lang="en-US" sz="2400" dirty="0" smtClean="0"/>
              <a:t>start, but even if selected carefully, they may not be effective.</a:t>
            </a:r>
          </a:p>
          <a:p>
            <a:pPr marL="237744" lvl="1" indent="-237744" eaLnBrk="1" hangingPunct="1">
              <a:buFont typeface="Wingdings" charset="2"/>
              <a:buChar char="§"/>
            </a:pPr>
            <a:r>
              <a:rPr lang="en-US" sz="2400" dirty="0" smtClean="0"/>
              <a:t>Additional steps are necessary.</a:t>
            </a:r>
            <a:endParaRPr lang="en-US" sz="2400" dirty="0"/>
          </a:p>
          <a:p>
            <a:pPr marL="466344" lvl="2" indent="-237744" eaLnBrk="1" hangingPunct="1">
              <a:buFont typeface="Arial" pitchFamily="34" charset="0"/>
              <a:buChar char="•"/>
            </a:pPr>
            <a:r>
              <a:rPr lang="en-US" sz="1800" dirty="0" smtClean="0">
                <a:solidFill>
                  <a:srgbClr val="002060"/>
                </a:solidFill>
              </a:rPr>
              <a:t>Need </a:t>
            </a:r>
            <a:r>
              <a:rPr lang="en-US" sz="1800" dirty="0">
                <a:solidFill>
                  <a:srgbClr val="002060"/>
                </a:solidFill>
              </a:rPr>
              <a:t>to select </a:t>
            </a:r>
            <a:r>
              <a:rPr lang="en-US" sz="1800" dirty="0" smtClean="0">
                <a:solidFill>
                  <a:srgbClr val="002060"/>
                </a:solidFill>
              </a:rPr>
              <a:t>EBIs </a:t>
            </a:r>
            <a:r>
              <a:rPr lang="en-US" sz="1800" dirty="0">
                <a:solidFill>
                  <a:srgbClr val="002060"/>
                </a:solidFill>
              </a:rPr>
              <a:t>that make sense for the current </a:t>
            </a:r>
            <a:r>
              <a:rPr lang="en-US" sz="1800" dirty="0" smtClean="0">
                <a:solidFill>
                  <a:srgbClr val="002060"/>
                </a:solidFill>
              </a:rPr>
              <a:t>case.</a:t>
            </a:r>
            <a:endParaRPr lang="en-US" sz="1800" dirty="0">
              <a:solidFill>
                <a:srgbClr val="002060"/>
              </a:solidFill>
            </a:endParaRPr>
          </a:p>
          <a:p>
            <a:pPr marL="466344" lvl="2" indent="-237744" eaLnBrk="1" hangingPunct="1">
              <a:buFont typeface="Arial" pitchFamily="34" charset="0"/>
              <a:buChar char="•"/>
            </a:pPr>
            <a:r>
              <a:rPr lang="en-US" sz="1800" dirty="0">
                <a:solidFill>
                  <a:srgbClr val="002060"/>
                </a:solidFill>
              </a:rPr>
              <a:t>Need to implement </a:t>
            </a:r>
            <a:r>
              <a:rPr lang="en-US" sz="1800" dirty="0" smtClean="0">
                <a:solidFill>
                  <a:srgbClr val="002060"/>
                </a:solidFill>
              </a:rPr>
              <a:t>EBIs </a:t>
            </a:r>
            <a:r>
              <a:rPr lang="en-US" sz="1800" dirty="0">
                <a:solidFill>
                  <a:srgbClr val="002060"/>
                </a:solidFill>
              </a:rPr>
              <a:t>with </a:t>
            </a:r>
            <a:r>
              <a:rPr lang="en-US" sz="1800" dirty="0" smtClean="0">
                <a:solidFill>
                  <a:srgbClr val="002060"/>
                </a:solidFill>
              </a:rPr>
              <a:t>integrity.</a:t>
            </a:r>
          </a:p>
          <a:p>
            <a:pPr marL="466344" lvl="2" indent="-237744" eaLnBrk="1" hangingPunct="1">
              <a:buFont typeface="Arial" pitchFamily="34" charset="0"/>
              <a:buChar char="•"/>
            </a:pPr>
            <a:r>
              <a:rPr lang="en-US" sz="1800" dirty="0" smtClean="0">
                <a:solidFill>
                  <a:srgbClr val="002060"/>
                </a:solidFill>
              </a:rPr>
              <a:t>Need to collect outcome data—progress and outcomes.</a:t>
            </a:r>
            <a:endParaRPr lang="en-US" sz="1800" dirty="0">
              <a:solidFill>
                <a:srgbClr val="002060"/>
              </a:solidFill>
            </a:endParaRPr>
          </a:p>
          <a:p>
            <a:pPr marL="466344" lvl="2" indent="-237744" eaLnBrk="1" hangingPunct="1">
              <a:buFont typeface="Arial" pitchFamily="34" charset="0"/>
              <a:buChar char="•"/>
            </a:pPr>
            <a:r>
              <a:rPr lang="en-US" sz="1800" dirty="0">
                <a:solidFill>
                  <a:srgbClr val="002060"/>
                </a:solidFill>
              </a:rPr>
              <a:t>Need to evaluate the effectiveness in some manner to see if it </a:t>
            </a:r>
            <a:r>
              <a:rPr lang="en-US" sz="1800" dirty="0" smtClean="0">
                <a:solidFill>
                  <a:srgbClr val="002060"/>
                </a:solidFill>
              </a:rPr>
              <a:t>worked and make adaptations as necessary.</a:t>
            </a:r>
            <a:endParaRPr lang="en-US" sz="1800" dirty="0">
              <a:solidFill>
                <a:srgbClr val="002060"/>
              </a:solidFill>
            </a:endParaRPr>
          </a:p>
        </p:txBody>
      </p:sp>
      <p:sp>
        <p:nvSpPr>
          <p:cNvPr id="5" name="Title 1"/>
          <p:cNvSpPr>
            <a:spLocks noGrp="1"/>
          </p:cNvSpPr>
          <p:nvPr>
            <p:ph type="title"/>
          </p:nvPr>
        </p:nvSpPr>
        <p:spPr/>
        <p:txBody>
          <a:bodyPr>
            <a:normAutofit/>
          </a:bodyPr>
          <a:lstStyle/>
          <a:p>
            <a:pPr eaLnBrk="1" hangingPunct="1"/>
            <a:r>
              <a:rPr lang="en-US" sz="4400" dirty="0" smtClean="0">
                <a:latin typeface="+mj-lt"/>
              </a:rPr>
              <a:t>Implications of Evidence-Based Interventions</a:t>
            </a:r>
            <a:endParaRPr lang="en-US" sz="4400"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22</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781591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pPr algn="r"/>
            <a:fld id="{F3477EC8-074D-41C4-94AE-E9EA7CEEA348}" type="slidenum">
              <a:rPr lang="en-US" smtClean="0"/>
              <a:pPr algn="r"/>
              <a:t>23</a:t>
            </a:fld>
            <a:endParaRPr lang="en-US" dirty="0"/>
          </a:p>
        </p:txBody>
      </p:sp>
      <p:sp>
        <p:nvSpPr>
          <p:cNvPr id="2" name="Title 1"/>
          <p:cNvSpPr>
            <a:spLocks noGrp="1"/>
          </p:cNvSpPr>
          <p:nvPr>
            <p:ph type="title"/>
          </p:nvPr>
        </p:nvSpPr>
        <p:spPr>
          <a:xfrm>
            <a:off x="137155" y="2512674"/>
            <a:ext cx="3841868" cy="2735139"/>
          </a:xfrm>
        </p:spPr>
        <p:txBody>
          <a:bodyPr>
            <a:noAutofit/>
          </a:bodyPr>
          <a:lstStyle/>
          <a:p>
            <a:pPr algn="ctr"/>
            <a:r>
              <a:rPr lang="en-US" sz="4600" b="0" dirty="0" smtClean="0"/>
              <a:t>A Bird’s-Eye View of </a:t>
            </a:r>
            <a:r>
              <a:rPr lang="en-US" sz="4600" b="0" smtClean="0"/>
              <a:t/>
            </a:r>
            <a:br>
              <a:rPr lang="en-US" sz="4600" b="0" smtClean="0"/>
            </a:br>
            <a:r>
              <a:rPr lang="en-US" sz="4600" b="0" smtClean="0"/>
              <a:t>DBI</a:t>
            </a:r>
            <a:endParaRPr lang="en-US" sz="4600" b="0" dirty="0"/>
          </a:p>
        </p:txBody>
      </p:sp>
      <p:pic>
        <p:nvPicPr>
          <p:cNvPr id="71682" name="Picture 2" descr="Picture of a Quetzal 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272908" y="868322"/>
            <a:ext cx="1497540" cy="149754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descr="An oval that highlights responsive, meaning the student is showing adequate progress."/>
          <p:cNvSpPr/>
          <p:nvPr/>
        </p:nvSpPr>
        <p:spPr>
          <a:xfrm>
            <a:off x="5108813" y="3642717"/>
            <a:ext cx="2940628" cy="895375"/>
          </a:xfrm>
          <a:prstGeom prst="ellipse">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descr="An arrow points to Intervention Adaptation - based on observed needs."/>
          <p:cNvSpPr/>
          <p:nvPr/>
        </p:nvSpPr>
        <p:spPr>
          <a:xfrm>
            <a:off x="4015314" y="3844844"/>
            <a:ext cx="924791" cy="5091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pic>
        <p:nvPicPr>
          <p:cNvPr id="4" name="Picture 3" descr="Graphic illustrating Data based individualization process. NCII uses this graphic to illustrate the progression of DBI. We begin with a secondary intervention program, delivered with greater intensity, and progress monitor to determine a student’s response. If the student is responsive, we can either continue the current intervention or consider reducing the intensity as goals are met (depending on the rate and the duration of response and the nature of skill deficits). If a student is not sufficiently responsive, we gather additional information by using informal diagnostic assessment, which identifies student needs to guide intervention adaptations. We continue progress monitoring to make decisions about whether the student is responding to the adapted intervention.&#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739" y="324337"/>
            <a:ext cx="3223556" cy="5682763"/>
          </a:xfrm>
          <a:prstGeom prst="rect">
            <a:avLst/>
          </a:prstGeom>
        </p:spPr>
      </p:pic>
    </p:spTree>
    <p:extLst>
      <p:ext uri="{BB962C8B-B14F-4D97-AF65-F5344CB8AC3E}">
        <p14:creationId xmlns:p14="http://schemas.microsoft.com/office/powerpoint/2010/main" val="424065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5"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lgn="r"/>
            <a:fld id="{F3477EC8-074D-41C4-94AE-E9EA7CEEA348}" type="slidenum">
              <a:rPr lang="en-US" smtClean="0">
                <a:solidFill>
                  <a:prstClr val="white">
                    <a:lumMod val="75000"/>
                  </a:prstClr>
                </a:solidFill>
              </a:rPr>
              <a:pPr algn="r"/>
              <a:t>24</a:t>
            </a:fld>
            <a:endParaRPr lang="en-US" dirty="0">
              <a:solidFill>
                <a:prstClr val="white">
                  <a:lumMod val="75000"/>
                </a:prstClr>
              </a:solidFill>
            </a:endParaRPr>
          </a:p>
        </p:txBody>
      </p:sp>
      <p:sp>
        <p:nvSpPr>
          <p:cNvPr id="4" name="Title 3"/>
          <p:cNvSpPr>
            <a:spLocks noGrp="1"/>
          </p:cNvSpPr>
          <p:nvPr>
            <p:ph type="title"/>
          </p:nvPr>
        </p:nvSpPr>
        <p:spPr>
          <a:xfrm>
            <a:off x="666086" y="240252"/>
            <a:ext cx="8477914" cy="1563833"/>
          </a:xfrm>
        </p:spPr>
        <p:txBody>
          <a:bodyPr>
            <a:normAutofit/>
          </a:bodyPr>
          <a:lstStyle/>
          <a:p>
            <a:pPr algn="l"/>
            <a:r>
              <a:rPr lang="en-US" sz="4600" b="0" dirty="0" smtClean="0"/>
              <a:t>Decoding the Terminology: </a:t>
            </a:r>
            <a:br>
              <a:rPr lang="en-US" sz="4600" b="0" dirty="0" smtClean="0"/>
            </a:br>
            <a:r>
              <a:rPr lang="en-US" sz="4600" b="0" dirty="0" smtClean="0"/>
              <a:t>EBI and DBI</a:t>
            </a:r>
            <a:endParaRPr lang="en-US" sz="4600" b="0" dirty="0"/>
          </a:p>
        </p:txBody>
      </p:sp>
      <p:pic>
        <p:nvPicPr>
          <p:cNvPr id="7" name="Picture 6" descr="A graphic representing the definition of and differentiation between the two terms." title="Decoding the terminology: EBI and DB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214" y="1908074"/>
            <a:ext cx="4519141" cy="3768964"/>
          </a:xfrm>
          <a:prstGeom prst="rect">
            <a:avLst/>
          </a:prstGeom>
        </p:spPr>
      </p:pic>
    </p:spTree>
    <p:extLst>
      <p:ext uri="{BB962C8B-B14F-4D97-AF65-F5344CB8AC3E}">
        <p14:creationId xmlns:p14="http://schemas.microsoft.com/office/powerpoint/2010/main" val="21766662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308" y="2086293"/>
            <a:ext cx="8224699" cy="3852006"/>
          </a:xfrm>
        </p:spPr>
        <p:txBody>
          <a:bodyPr/>
          <a:lstStyle/>
          <a:p>
            <a:pPr marL="237744" lvl="1" indent="-237744">
              <a:buFont typeface="Wingdings" charset="2"/>
              <a:buChar char="§"/>
            </a:pPr>
            <a:r>
              <a:rPr lang="en-US" sz="2400" dirty="0" smtClean="0"/>
              <a:t>What the intervention will look like (i.e., steps or procedures)</a:t>
            </a:r>
          </a:p>
          <a:p>
            <a:pPr marL="237744" lvl="1" indent="-237744">
              <a:buFont typeface="Wingdings" charset="2"/>
              <a:buChar char="§"/>
            </a:pPr>
            <a:r>
              <a:rPr lang="en-US" sz="2400" dirty="0" smtClean="0"/>
              <a:t>What </a:t>
            </a:r>
            <a:r>
              <a:rPr lang="en-US" sz="2400" b="1" dirty="0" smtClean="0"/>
              <a:t>materials and/or resources are needed </a:t>
            </a:r>
            <a:r>
              <a:rPr lang="en-US" sz="2400" dirty="0" smtClean="0"/>
              <a:t>and whether these are available within existing resources</a:t>
            </a:r>
          </a:p>
          <a:p>
            <a:pPr marL="237744" lvl="1" indent="-237744">
              <a:buFont typeface="Wingdings" charset="2"/>
              <a:buChar char="§"/>
            </a:pPr>
            <a:r>
              <a:rPr lang="en-US" sz="2400" b="1" dirty="0" smtClean="0"/>
              <a:t>Roles and responsibilities </a:t>
            </a:r>
            <a:r>
              <a:rPr lang="en-US" sz="2400" dirty="0" smtClean="0"/>
              <a:t>with respect to intervention implementation (i.e., who will be responsible for running the intervention and preparing materials)</a:t>
            </a:r>
          </a:p>
          <a:p>
            <a:endParaRPr lang="en-US" dirty="0" smtClean="0">
              <a:solidFill>
                <a:srgbClr val="336699"/>
              </a:solidFill>
            </a:endParaRPr>
          </a:p>
          <a:p>
            <a:endParaRPr lang="en-US" dirty="0">
              <a:solidFill>
                <a:srgbClr val="002060"/>
              </a:solidFill>
            </a:endParaRPr>
          </a:p>
        </p:txBody>
      </p:sp>
      <p:sp>
        <p:nvSpPr>
          <p:cNvPr id="4" name="Title 1"/>
          <p:cNvSpPr>
            <a:spLocks noGrp="1"/>
          </p:cNvSpPr>
          <p:nvPr>
            <p:ph type="title"/>
          </p:nvPr>
        </p:nvSpPr>
        <p:spPr/>
        <p:txBody>
          <a:bodyPr>
            <a:normAutofit/>
          </a:bodyPr>
          <a:lstStyle/>
          <a:p>
            <a:pPr eaLnBrk="1" hangingPunct="1"/>
            <a:r>
              <a:rPr lang="en-US" sz="4400" dirty="0" smtClean="0">
                <a:latin typeface="+mj-lt"/>
              </a:rPr>
              <a:t>What Should Tier 3 </a:t>
            </a:r>
            <a:br>
              <a:rPr lang="en-US" sz="4400" dirty="0" smtClean="0">
                <a:latin typeface="+mj-lt"/>
              </a:rPr>
            </a:br>
            <a:r>
              <a:rPr lang="en-US" sz="4400" dirty="0" smtClean="0">
                <a:latin typeface="+mj-lt"/>
              </a:rPr>
              <a:t>Intervention Plans Include?</a:t>
            </a:r>
            <a:endParaRPr lang="en-US" sz="4400" dirty="0">
              <a:latin typeface="+mj-lt"/>
            </a:endParaRPr>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25</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43044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237744" lvl="1" indent="-237744">
              <a:buFont typeface="Wingdings" charset="2"/>
              <a:buChar char="§"/>
            </a:pPr>
            <a:r>
              <a:rPr lang="en-US" sz="2400" dirty="0" smtClean="0"/>
              <a:t>The </a:t>
            </a:r>
            <a:r>
              <a:rPr lang="en-US" sz="2400" dirty="0"/>
              <a:t>intervention </a:t>
            </a:r>
            <a:r>
              <a:rPr lang="en-US" sz="2400" b="1" dirty="0"/>
              <a:t>schedule</a:t>
            </a:r>
            <a:r>
              <a:rPr lang="en-US" sz="2400" dirty="0"/>
              <a:t> (i.e., how often, for how long, and at what times in the </a:t>
            </a:r>
            <a:r>
              <a:rPr lang="en-US" sz="2400" dirty="0" smtClean="0"/>
              <a:t>day)</a:t>
            </a:r>
          </a:p>
          <a:p>
            <a:pPr marL="237744" lvl="1" indent="-237744">
              <a:buFont typeface="Wingdings" charset="2"/>
              <a:buChar char="§"/>
            </a:pPr>
            <a:r>
              <a:rPr lang="en-US" sz="2400" dirty="0" smtClean="0"/>
              <a:t> </a:t>
            </a:r>
            <a:r>
              <a:rPr lang="en-US" sz="2400" b="1" dirty="0"/>
              <a:t>C</a:t>
            </a:r>
            <a:r>
              <a:rPr lang="en-US" sz="2400" b="1" dirty="0" smtClean="0"/>
              <a:t>ontext</a:t>
            </a:r>
            <a:r>
              <a:rPr lang="en-US" sz="2400" dirty="0" smtClean="0"/>
              <a:t> </a:t>
            </a:r>
            <a:r>
              <a:rPr lang="en-US" sz="2400" dirty="0"/>
              <a:t>(i.e., </a:t>
            </a:r>
            <a:r>
              <a:rPr lang="en-US" sz="2400" dirty="0" smtClean="0"/>
              <a:t>where </a:t>
            </a:r>
            <a:r>
              <a:rPr lang="en-US" sz="2400" dirty="0"/>
              <a:t>and with </a:t>
            </a:r>
            <a:r>
              <a:rPr lang="en-US" sz="2400" dirty="0" smtClean="0"/>
              <a:t>whom)</a:t>
            </a:r>
            <a:endParaRPr lang="en-US" sz="2400" dirty="0"/>
          </a:p>
          <a:p>
            <a:pPr marL="237744" lvl="1" indent="-237744">
              <a:buFont typeface="Wingdings" charset="2"/>
              <a:buChar char="§"/>
            </a:pPr>
            <a:r>
              <a:rPr lang="en-US" sz="2400" dirty="0"/>
              <a:t>How the intervention and its outcomes will be </a:t>
            </a:r>
            <a:r>
              <a:rPr lang="en-US" sz="2400" b="1" dirty="0"/>
              <a:t>monitored</a:t>
            </a:r>
            <a:r>
              <a:rPr lang="en-US" sz="2400" dirty="0"/>
              <a:t> (i.e., what measures, by whom, and on what </a:t>
            </a:r>
            <a:r>
              <a:rPr lang="en-US" sz="2400" dirty="0" smtClean="0"/>
              <a:t>schedule) </a:t>
            </a:r>
            <a:r>
              <a:rPr lang="en-US" sz="2400" dirty="0"/>
              <a:t>and </a:t>
            </a:r>
            <a:r>
              <a:rPr lang="en-US" sz="2400" b="1" dirty="0"/>
              <a:t>analyzed</a:t>
            </a:r>
            <a:r>
              <a:rPr lang="en-US" sz="2400" dirty="0"/>
              <a:t> (i.e., compared to what </a:t>
            </a:r>
            <a:r>
              <a:rPr lang="en-US" sz="2400" dirty="0" smtClean="0"/>
              <a:t>criterion)</a:t>
            </a:r>
            <a:r>
              <a:rPr lang="en-US" sz="2400" dirty="0"/>
              <a:t>.</a:t>
            </a:r>
          </a:p>
          <a:p>
            <a:endParaRPr lang="en-US" sz="2400" dirty="0"/>
          </a:p>
        </p:txBody>
      </p:sp>
      <p:sp>
        <p:nvSpPr>
          <p:cNvPr id="4" name="Title 1"/>
          <p:cNvSpPr>
            <a:spLocks noGrp="1"/>
          </p:cNvSpPr>
          <p:nvPr>
            <p:ph type="title"/>
          </p:nvPr>
        </p:nvSpPr>
        <p:spPr/>
        <p:txBody>
          <a:bodyPr>
            <a:normAutofit/>
          </a:bodyPr>
          <a:lstStyle/>
          <a:p>
            <a:pPr eaLnBrk="1" hangingPunct="1"/>
            <a:r>
              <a:rPr lang="en-US" sz="4400" dirty="0"/>
              <a:t>What Should Tier 3 </a:t>
            </a:r>
            <a:br>
              <a:rPr lang="en-US" sz="4400" dirty="0"/>
            </a:br>
            <a:r>
              <a:rPr lang="en-US" sz="4400" dirty="0"/>
              <a:t>Intervention Plans Include?</a:t>
            </a:r>
            <a:endParaRPr lang="en-US" sz="4400" dirty="0">
              <a:latin typeface="+mj-lt"/>
            </a:endParaRPr>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26</a:t>
            </a:fld>
            <a:endParaRPr lang="en-US" dirty="0"/>
          </a:p>
        </p:txBody>
      </p:sp>
      <p:sp>
        <p:nvSpPr>
          <p:cNvPr id="8" name="Rectangle 7"/>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3201613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4108" y="2068513"/>
            <a:ext cx="8224699" cy="3852006"/>
          </a:xfrm>
        </p:spPr>
        <p:txBody>
          <a:bodyPr/>
          <a:lstStyle/>
          <a:p>
            <a:pPr marL="237744" lvl="1" indent="-237744">
              <a:buFont typeface="Wingdings" charset="2"/>
              <a:buChar char="§"/>
            </a:pPr>
            <a:r>
              <a:rPr lang="en-US" sz="2400" dirty="0" smtClean="0"/>
              <a:t>When considering an intensive intervention, teams are asked to consider what they think are the most likely reasons for the problem behavior. </a:t>
            </a:r>
          </a:p>
          <a:p>
            <a:pPr marL="237744" lvl="1" indent="-237744">
              <a:buFont typeface="Wingdings" charset="2"/>
              <a:buChar char="§"/>
            </a:pPr>
            <a:r>
              <a:rPr lang="en-US" sz="2400" dirty="0" smtClean="0"/>
              <a:t>Once selected, these hypothesized reasons are then used to select interventions. </a:t>
            </a:r>
          </a:p>
          <a:p>
            <a:pPr marL="237744" lvl="1" indent="-237744">
              <a:buFont typeface="Wingdings" charset="2"/>
              <a:buChar char="§"/>
            </a:pPr>
            <a:r>
              <a:rPr lang="en-US" sz="2400" dirty="0" smtClean="0"/>
              <a:t>If there is more than one likely reason selected, try rank ordering from most to least likely.</a:t>
            </a:r>
          </a:p>
          <a:p>
            <a:endParaRPr lang="en-US" sz="2200" dirty="0"/>
          </a:p>
        </p:txBody>
      </p:sp>
      <p:sp>
        <p:nvSpPr>
          <p:cNvPr id="4" name="Title 1"/>
          <p:cNvSpPr>
            <a:spLocks noGrp="1"/>
          </p:cNvSpPr>
          <p:nvPr>
            <p:ph type="title"/>
          </p:nvPr>
        </p:nvSpPr>
        <p:spPr/>
        <p:txBody>
          <a:bodyPr>
            <a:normAutofit/>
          </a:bodyPr>
          <a:lstStyle/>
          <a:p>
            <a:pPr eaLnBrk="1" hangingPunct="1"/>
            <a:r>
              <a:rPr lang="en-US" sz="4400" dirty="0" smtClean="0">
                <a:latin typeface="+mj-lt"/>
              </a:rPr>
              <a:t>Considerations for Tier 3 Interventions: The “How”</a:t>
            </a:r>
            <a:endParaRPr lang="en-US" sz="4400" dirty="0">
              <a:latin typeface="+mj-lt"/>
            </a:endParaRPr>
          </a:p>
        </p:txBody>
      </p:sp>
      <p:sp>
        <p:nvSpPr>
          <p:cNvPr id="7" name="Slide Number Placeholder 6"/>
          <p:cNvSpPr>
            <a:spLocks noGrp="1"/>
          </p:cNvSpPr>
          <p:nvPr>
            <p:ph type="sldNum" sz="quarter" idx="10"/>
          </p:nvPr>
        </p:nvSpPr>
        <p:spPr/>
        <p:txBody>
          <a:bodyPr/>
          <a:lstStyle/>
          <a:p>
            <a:pPr algn="r"/>
            <a:fld id="{F3477EC8-074D-41C4-94AE-E9EA7CEEA348}" type="slidenum">
              <a:rPr lang="en-US" smtClean="0"/>
              <a:pPr algn="r"/>
              <a:t>27</a:t>
            </a:fld>
            <a:endParaRPr lang="en-US" dirty="0"/>
          </a:p>
        </p:txBody>
      </p:sp>
      <p:sp>
        <p:nvSpPr>
          <p:cNvPr id="8" name="Rectangle 7"/>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40633626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2766" y="2055813"/>
            <a:ext cx="8224699" cy="3852006"/>
          </a:xfrm>
        </p:spPr>
        <p:txBody>
          <a:bodyPr>
            <a:normAutofit fontScale="32500" lnSpcReduction="20000"/>
          </a:bodyPr>
          <a:lstStyle/>
          <a:p>
            <a:pPr marL="237744" lvl="1" indent="-237744">
              <a:lnSpc>
                <a:spcPct val="120000"/>
              </a:lnSpc>
              <a:buFont typeface="Wingdings" charset="2"/>
              <a:buChar char="§"/>
            </a:pPr>
            <a:r>
              <a:rPr lang="en-US" sz="6500" dirty="0" smtClean="0"/>
              <a:t>Selected interventions should be customized to the student with care so as to not alter the function</a:t>
            </a:r>
            <a:r>
              <a:rPr lang="en-US" sz="6500" i="1" dirty="0" smtClean="0"/>
              <a:t>.</a:t>
            </a:r>
            <a:endParaRPr lang="en-US" sz="6500" b="1" i="1" dirty="0" smtClean="0"/>
          </a:p>
          <a:p>
            <a:pPr marL="466344" lvl="2" indent="-237744">
              <a:lnSpc>
                <a:spcPct val="120000"/>
              </a:lnSpc>
              <a:buFont typeface="Arial" pitchFamily="34" charset="0"/>
              <a:buChar char="•"/>
            </a:pPr>
            <a:r>
              <a:rPr lang="en-US" sz="5500" dirty="0" smtClean="0"/>
              <a:t>Change the icing, not the core ingredients. For example, although praise is often suggested in reinforcement-based interventions, other reinforcements can be used if praise does not act in a reinforcing manner for the target student. That being said, you cannot remove the reinforcement fully from such an intervention.</a:t>
            </a:r>
          </a:p>
          <a:p>
            <a:pPr marL="237744" lvl="1" indent="-237744">
              <a:lnSpc>
                <a:spcPct val="120000"/>
              </a:lnSpc>
              <a:buFont typeface="Wingdings" charset="2"/>
              <a:buChar char="§"/>
            </a:pPr>
            <a:r>
              <a:rPr lang="en-US" sz="6500" dirty="0" smtClean="0"/>
              <a:t>Implement.</a:t>
            </a:r>
          </a:p>
          <a:p>
            <a:pPr marL="237744" lvl="1" indent="-237744">
              <a:lnSpc>
                <a:spcPct val="120000"/>
              </a:lnSpc>
              <a:buFont typeface="Wingdings" charset="2"/>
              <a:buChar char="§"/>
            </a:pPr>
            <a:r>
              <a:rPr lang="en-US" sz="6500" dirty="0" smtClean="0"/>
              <a:t>Collect outcome data.</a:t>
            </a:r>
          </a:p>
          <a:p>
            <a:pPr marL="237744" lvl="1" indent="-237744">
              <a:lnSpc>
                <a:spcPct val="120000"/>
              </a:lnSpc>
              <a:buFont typeface="Wingdings" charset="2"/>
              <a:buChar char="§"/>
            </a:pPr>
            <a:r>
              <a:rPr lang="en-US" sz="6500" dirty="0" smtClean="0"/>
              <a:t>Analyze.</a:t>
            </a:r>
          </a:p>
        </p:txBody>
      </p:sp>
      <p:sp>
        <p:nvSpPr>
          <p:cNvPr id="4" name="Title 1"/>
          <p:cNvSpPr>
            <a:spLocks noGrp="1"/>
          </p:cNvSpPr>
          <p:nvPr>
            <p:ph type="title"/>
          </p:nvPr>
        </p:nvSpPr>
        <p:spPr/>
        <p:txBody>
          <a:bodyPr>
            <a:normAutofit/>
          </a:bodyPr>
          <a:lstStyle/>
          <a:p>
            <a:pPr eaLnBrk="1" hangingPunct="1"/>
            <a:r>
              <a:rPr lang="en-US" sz="4400" dirty="0"/>
              <a:t>Considerations for Tier 3 Interventions: The “How”</a:t>
            </a:r>
            <a:endParaRPr lang="en-US" sz="4400" dirty="0">
              <a:latin typeface="+mj-lt"/>
            </a:endParaRPr>
          </a:p>
        </p:txBody>
      </p:sp>
      <p:sp>
        <p:nvSpPr>
          <p:cNvPr id="8" name="Slide Number Placeholder 7"/>
          <p:cNvSpPr>
            <a:spLocks noGrp="1"/>
          </p:cNvSpPr>
          <p:nvPr>
            <p:ph type="sldNum" sz="quarter" idx="10"/>
          </p:nvPr>
        </p:nvSpPr>
        <p:spPr/>
        <p:txBody>
          <a:bodyPr/>
          <a:lstStyle/>
          <a:p>
            <a:pPr algn="r"/>
            <a:fld id="{F3477EC8-074D-41C4-94AE-E9EA7CEEA348}" type="slidenum">
              <a:rPr lang="en-US" smtClean="0"/>
              <a:pPr algn="r"/>
              <a:t>28</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263328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smtClean="0"/>
              <a:t>The </a:t>
            </a:r>
            <a:r>
              <a:rPr lang="en-US" sz="2400" dirty="0"/>
              <a:t>true documentation that an intervention is </a:t>
            </a:r>
            <a:r>
              <a:rPr lang="en-US" sz="2400" b="1" dirty="0" smtClean="0"/>
              <a:t>evidence based </a:t>
            </a:r>
            <a:r>
              <a:rPr lang="en-US" sz="2400" dirty="0"/>
              <a:t>for a specific case occurs only when there </a:t>
            </a:r>
            <a:r>
              <a:rPr lang="en-US" dirty="0" smtClean="0"/>
              <a:t>are</a:t>
            </a:r>
            <a:r>
              <a:rPr lang="en-US" sz="2400" dirty="0" smtClean="0"/>
              <a:t> </a:t>
            </a:r>
            <a:r>
              <a:rPr lang="en-US" sz="2400" dirty="0"/>
              <a:t>outcome data indicating a change in the target behavior.</a:t>
            </a:r>
            <a:r>
              <a:rPr lang="en-US" dirty="0"/>
              <a:t>  </a:t>
            </a:r>
          </a:p>
        </p:txBody>
      </p:sp>
      <p:sp>
        <p:nvSpPr>
          <p:cNvPr id="5" name="Title 1"/>
          <p:cNvSpPr>
            <a:spLocks noGrp="1"/>
          </p:cNvSpPr>
          <p:nvPr>
            <p:ph type="title"/>
          </p:nvPr>
        </p:nvSpPr>
        <p:spPr/>
        <p:txBody>
          <a:bodyPr>
            <a:normAutofit/>
          </a:bodyPr>
          <a:lstStyle/>
          <a:p>
            <a:pPr eaLnBrk="1" hangingPunct="1"/>
            <a:r>
              <a:rPr lang="en-US" sz="4400" dirty="0"/>
              <a:t>Considerations for Tier 3 Interventions: The “How”</a:t>
            </a:r>
            <a:endParaRPr lang="en-US" sz="4400" dirty="0">
              <a:latin typeface="+mj-lt"/>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29</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08484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1"/>
          <p:cNvSpPr>
            <a:spLocks noGrp="1"/>
          </p:cNvSpPr>
          <p:nvPr>
            <p:ph type="sldNum" sz="quarter" idx="11"/>
          </p:nvPr>
        </p:nvSpPr>
        <p:spPr/>
        <p:txBody>
          <a:bodyPr/>
          <a:lstStyle/>
          <a:p>
            <a:pPr algn="r"/>
            <a:fld id="{F3477EC8-074D-41C4-94AE-E9EA7CEEA348}" type="slidenum">
              <a:rPr lang="en-US" smtClean="0"/>
              <a:pPr algn="r"/>
              <a:t>3</a:t>
            </a:fld>
            <a:endParaRPr lang="en-US" dirty="0"/>
          </a:p>
        </p:txBody>
      </p:sp>
      <p:sp>
        <p:nvSpPr>
          <p:cNvPr id="2" name="Title 1"/>
          <p:cNvSpPr>
            <a:spLocks noGrp="1"/>
          </p:cNvSpPr>
          <p:nvPr>
            <p:ph type="title"/>
          </p:nvPr>
        </p:nvSpPr>
        <p:spPr>
          <a:xfrm>
            <a:off x="279758" y="2480468"/>
            <a:ext cx="3720908" cy="2765198"/>
          </a:xfrm>
        </p:spPr>
        <p:txBody>
          <a:bodyPr>
            <a:noAutofit/>
          </a:bodyPr>
          <a:lstStyle/>
          <a:p>
            <a:pPr algn="ctr"/>
            <a:r>
              <a:rPr lang="en-US" sz="4600" b="0" dirty="0" smtClean="0"/>
              <a:t>A Bird’s-Eye View of </a:t>
            </a:r>
            <a:br>
              <a:rPr lang="en-US" sz="4600" b="0" dirty="0" smtClean="0"/>
            </a:br>
            <a:r>
              <a:rPr lang="en-US" sz="4600" b="0" dirty="0" smtClean="0"/>
              <a:t>DBI</a:t>
            </a:r>
            <a:endParaRPr lang="en-US" sz="4600" b="0" dirty="0"/>
          </a:p>
        </p:txBody>
      </p:sp>
      <p:pic>
        <p:nvPicPr>
          <p:cNvPr id="71682" name="Picture 2" descr="Picture of a Quetzal bi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91442" y="796933"/>
            <a:ext cx="1497540" cy="1497540"/>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descr="An oval that highlights responsive, meaning the student is showing adequate progress."/>
          <p:cNvSpPr/>
          <p:nvPr/>
        </p:nvSpPr>
        <p:spPr>
          <a:xfrm>
            <a:off x="5072145" y="3721932"/>
            <a:ext cx="2959335" cy="716973"/>
          </a:xfrm>
          <a:prstGeom prst="ellipse">
            <a:avLst/>
          </a:prstGeom>
          <a:noFill/>
          <a:ln w="57150">
            <a:solidFill>
              <a:srgbClr val="76B6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Arrow 14" descr="An arrow points to Intervention Adaptation - based on observed needs."/>
          <p:cNvSpPr/>
          <p:nvPr/>
        </p:nvSpPr>
        <p:spPr>
          <a:xfrm>
            <a:off x="3919564" y="3800442"/>
            <a:ext cx="924791" cy="50915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prstClr val="white"/>
              </a:solidFill>
            </a:endParaRPr>
          </a:p>
        </p:txBody>
      </p:sp>
      <p:pic>
        <p:nvPicPr>
          <p:cNvPr id="4" name="Picture 3" descr="Graphic illustrating Data based individualization process. NCII uses this graphic to illustrate the progression of DBI. We begin with a secondary intervention program, delivered with greater intensity, and progress monitor to determine a student’s response. If the student is responsive, we can either continue the current intervention or consider reducing the intensity as goals are met (depending on the rate and the duration of response and the nature of skill deficits). If a student is not sufficiently responsive, we gather additional information by using informal diagnostic assessment, which identifies student needs to guide intervention adaptations. We continue progress monitoring to make decisions about whether the student is responding to the adapted intervention.&#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823" y="325437"/>
            <a:ext cx="3276263" cy="5681663"/>
          </a:xfrm>
          <a:prstGeom prst="rect">
            <a:avLst/>
          </a:prstGeom>
        </p:spPr>
      </p:pic>
    </p:spTree>
    <p:extLst>
      <p:ext uri="{BB962C8B-B14F-4D97-AF65-F5344CB8AC3E}">
        <p14:creationId xmlns:p14="http://schemas.microsoft.com/office/powerpoint/2010/main" val="20541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5"/>
                                        </p:tgtEl>
                                      </p:cBhvr>
                                    </p:animEffect>
                                    <p:set>
                                      <p:cBhvr>
                                        <p:cTn id="2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5" grpId="0" animBg="1"/>
      <p:bldP spid="15"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normAutofit/>
          </a:bodyPr>
          <a:lstStyle/>
          <a:p>
            <a:pPr eaLnBrk="1" hangingPunct="1">
              <a:buFont typeface="Wingdings" charset="2"/>
              <a:buChar char="§"/>
            </a:pPr>
            <a:r>
              <a:rPr lang="en-US" dirty="0"/>
              <a:t>A student has not learned the behavior.</a:t>
            </a:r>
          </a:p>
          <a:p>
            <a:pPr eaLnBrk="1" hangingPunct="1">
              <a:buFont typeface="Wingdings" charset="2"/>
              <a:buChar char="§"/>
            </a:pPr>
            <a:r>
              <a:rPr lang="en-US" dirty="0"/>
              <a:t>Inappropriate behavior removes a student from what he or she does not want to do (escape).</a:t>
            </a:r>
          </a:p>
          <a:p>
            <a:pPr eaLnBrk="1" hangingPunct="1">
              <a:buFont typeface="Wingdings" charset="2"/>
              <a:buChar char="§"/>
            </a:pPr>
            <a:r>
              <a:rPr lang="en-US" dirty="0"/>
              <a:t>Inappropriate behavior gets a student something (typically attention).</a:t>
            </a:r>
          </a:p>
          <a:p>
            <a:pPr eaLnBrk="1" hangingPunct="1">
              <a:buFont typeface="Wingdings" charset="2"/>
              <a:buChar char="§"/>
            </a:pPr>
            <a:r>
              <a:rPr lang="en-US" dirty="0"/>
              <a:t>A student has not had to do the behavior in that way before.</a:t>
            </a:r>
          </a:p>
        </p:txBody>
      </p:sp>
      <p:sp>
        <p:nvSpPr>
          <p:cNvPr id="6" name="Title 1"/>
          <p:cNvSpPr>
            <a:spLocks noGrp="1"/>
          </p:cNvSpPr>
          <p:nvPr>
            <p:ph type="title"/>
          </p:nvPr>
        </p:nvSpPr>
        <p:spPr/>
        <p:txBody>
          <a:bodyPr>
            <a:normAutofit/>
          </a:bodyPr>
          <a:lstStyle/>
          <a:p>
            <a:pPr eaLnBrk="1" hangingPunct="1"/>
            <a:r>
              <a:rPr lang="en-US" sz="4400" dirty="0" smtClean="0">
                <a:latin typeface="+mj-lt"/>
              </a:rPr>
              <a:t>Common Reasons Why </a:t>
            </a:r>
            <a:br>
              <a:rPr lang="en-US" sz="4400" dirty="0" smtClean="0">
                <a:latin typeface="+mj-lt"/>
              </a:rPr>
            </a:br>
            <a:r>
              <a:rPr lang="en-US" sz="4400" dirty="0" smtClean="0">
                <a:latin typeface="+mj-lt"/>
              </a:rPr>
              <a:t>Students Misbehave</a:t>
            </a:r>
            <a:endParaRPr lang="en-US" sz="4400"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30</a:t>
            </a:fld>
            <a:endParaRPr lang="en-US" dirty="0"/>
          </a:p>
        </p:txBody>
      </p:sp>
      <p:sp>
        <p:nvSpPr>
          <p:cNvPr id="7" name="Rectangle 6"/>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3764578716"/>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8476" y="2036763"/>
            <a:ext cx="8224699" cy="3852006"/>
          </a:xfrm>
        </p:spPr>
        <p:txBody>
          <a:bodyPr/>
          <a:lstStyle/>
          <a:p>
            <a:r>
              <a:rPr lang="en-US" sz="2300" dirty="0" smtClean="0"/>
              <a:t>NCII does not endorse any of the interventions presented in this training. We would like to acknowledge that these examples were selected for training and illustrative purposes and in large part because they are commonly used in tiered systems and have an intriguing evidence base.</a:t>
            </a:r>
          </a:p>
          <a:p>
            <a:r>
              <a:rPr lang="en-US" sz="2300" dirty="0" smtClean="0"/>
              <a:t>However, NCII, through </a:t>
            </a:r>
            <a:r>
              <a:rPr lang="en-US" sz="2300" dirty="0"/>
              <a:t>its Technical Review Committee (TRC</a:t>
            </a:r>
            <a:r>
              <a:rPr lang="en-US" sz="2300" dirty="0" smtClean="0"/>
              <a:t>), has not yet validated any of the strategies or interventions listed in this training. It is planning to review interventions in the next several years to provide endorsed options.</a:t>
            </a:r>
            <a:endParaRPr lang="en-US" sz="2300" dirty="0"/>
          </a:p>
        </p:txBody>
      </p:sp>
      <p:sp>
        <p:nvSpPr>
          <p:cNvPr id="5" name="Title 1"/>
          <p:cNvSpPr>
            <a:spLocks noGrp="1"/>
          </p:cNvSpPr>
          <p:nvPr>
            <p:ph type="title"/>
          </p:nvPr>
        </p:nvSpPr>
        <p:spPr/>
        <p:txBody>
          <a:bodyPr>
            <a:normAutofit/>
          </a:bodyPr>
          <a:lstStyle/>
          <a:p>
            <a:pPr eaLnBrk="1" hangingPunct="1"/>
            <a:r>
              <a:rPr lang="en-US" sz="4400" dirty="0" smtClean="0">
                <a:latin typeface="+mj-lt"/>
              </a:rPr>
              <a:t>Selecting Evidenced-Based Interventions That Align With Function</a:t>
            </a:r>
            <a:endParaRPr lang="en-US" sz="4400" dirty="0">
              <a:latin typeface="+mj-lt"/>
            </a:endParaRPr>
          </a:p>
        </p:txBody>
      </p:sp>
      <p:sp>
        <p:nvSpPr>
          <p:cNvPr id="4" name="Slide Number Placeholder 3"/>
          <p:cNvSpPr>
            <a:spLocks noGrp="1"/>
          </p:cNvSpPr>
          <p:nvPr>
            <p:ph type="sldNum" sz="quarter" idx="10"/>
          </p:nvPr>
        </p:nvSpPr>
        <p:spPr>
          <a:xfrm>
            <a:off x="8763146" y="6507316"/>
            <a:ext cx="141064" cy="153888"/>
          </a:xfrm>
        </p:spPr>
        <p:txBody>
          <a:bodyPr/>
          <a:lstStyle/>
          <a:p>
            <a:pPr algn="ctr"/>
            <a:fld id="{F3477EC8-074D-41C4-94AE-E9EA7CEEA348}" type="slidenum">
              <a:rPr lang="en-US" smtClean="0"/>
              <a:pPr algn="ctr"/>
              <a:t>31</a:t>
            </a:fld>
            <a:endParaRPr lang="en-US" dirty="0"/>
          </a:p>
        </p:txBody>
      </p:sp>
    </p:spTree>
    <p:extLst>
      <p:ext uri="{BB962C8B-B14F-4D97-AF65-F5344CB8AC3E}">
        <p14:creationId xmlns:p14="http://schemas.microsoft.com/office/powerpoint/2010/main" val="38161156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charset="2"/>
              <a:buChar char="§"/>
            </a:pPr>
            <a:r>
              <a:rPr lang="en-US" sz="2400" dirty="0" smtClean="0"/>
              <a:t>Check In Check Out (CICO)</a:t>
            </a:r>
            <a:endParaRPr lang="en-US" sz="2400" dirty="0"/>
          </a:p>
          <a:p>
            <a:pPr>
              <a:buFont typeface="Wingdings" charset="2"/>
              <a:buChar char="§"/>
            </a:pPr>
            <a:r>
              <a:rPr lang="en-US" sz="2400" dirty="0" smtClean="0"/>
              <a:t>Non-contingent reinforcement (NCR): attention seeking</a:t>
            </a:r>
            <a:endParaRPr lang="en-US" sz="2400" dirty="0"/>
          </a:p>
          <a:p>
            <a:pPr>
              <a:buFont typeface="Wingdings" charset="2"/>
              <a:buChar char="§"/>
            </a:pPr>
            <a:r>
              <a:rPr lang="en-US" sz="2400" dirty="0" smtClean="0"/>
              <a:t>Antecedent modification: escape </a:t>
            </a:r>
            <a:endParaRPr lang="en-US" sz="2400" dirty="0"/>
          </a:p>
          <a:p>
            <a:pPr>
              <a:buFont typeface="Wingdings" charset="2"/>
              <a:buChar char="§"/>
            </a:pPr>
            <a:r>
              <a:rPr lang="en-US" sz="2400" dirty="0" smtClean="0"/>
              <a:t>Instructional match: prerequisite skill or ability</a:t>
            </a:r>
            <a:endParaRPr lang="en-US" sz="2400" dirty="0"/>
          </a:p>
        </p:txBody>
      </p:sp>
      <p:sp>
        <p:nvSpPr>
          <p:cNvPr id="4" name="Title 1"/>
          <p:cNvSpPr>
            <a:spLocks noGrp="1"/>
          </p:cNvSpPr>
          <p:nvPr>
            <p:ph type="title"/>
          </p:nvPr>
        </p:nvSpPr>
        <p:spPr/>
        <p:txBody>
          <a:bodyPr>
            <a:normAutofit/>
          </a:bodyPr>
          <a:lstStyle/>
          <a:p>
            <a:pPr eaLnBrk="1" hangingPunct="1"/>
            <a:r>
              <a:rPr lang="en-US" sz="4400" dirty="0" smtClean="0">
                <a:latin typeface="+mj-lt"/>
              </a:rPr>
              <a:t>Examples of Evidence-Based Interventions</a:t>
            </a:r>
            <a:endParaRPr lang="en-US" sz="4400" dirty="0">
              <a:latin typeface="+mj-lt"/>
            </a:endParaRPr>
          </a:p>
        </p:txBody>
      </p:sp>
      <p:sp>
        <p:nvSpPr>
          <p:cNvPr id="6" name="Slide Number Placeholder 5"/>
          <p:cNvSpPr>
            <a:spLocks noGrp="1"/>
          </p:cNvSpPr>
          <p:nvPr>
            <p:ph type="sldNum" sz="quarter" idx="10"/>
          </p:nvPr>
        </p:nvSpPr>
        <p:spPr/>
        <p:txBody>
          <a:bodyPr/>
          <a:lstStyle/>
          <a:p>
            <a:pPr algn="r"/>
            <a:fld id="{F3477EC8-074D-41C4-94AE-E9EA7CEEA348}" type="slidenum">
              <a:rPr lang="en-US" smtClean="0"/>
              <a:pPr algn="r"/>
              <a:t>32</a:t>
            </a:fld>
            <a:endParaRPr lang="en-US" dirty="0"/>
          </a:p>
        </p:txBody>
      </p:sp>
      <p:sp>
        <p:nvSpPr>
          <p:cNvPr id="8" name="Rectangle 7"/>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32816779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p:txBody>
          <a:bodyPr/>
          <a:lstStyle/>
          <a:p>
            <a:pPr marL="237744" lvl="1" indent="-237744">
              <a:buFont typeface="Wingdings" charset="2"/>
              <a:buChar char="§"/>
            </a:pPr>
            <a:r>
              <a:rPr lang="en-US" sz="2400" dirty="0" smtClean="0">
                <a:ea typeface="ＭＳ Ｐゴシック" pitchFamily="-1" charset="-128"/>
                <a:cs typeface="Arial" charset="0"/>
              </a:rPr>
              <a:t>An empirically supported strategy for reducing problem behavior</a:t>
            </a:r>
          </a:p>
          <a:p>
            <a:pPr marL="237744" lvl="1" indent="-237744">
              <a:buFont typeface="Wingdings" charset="2"/>
              <a:buChar char="§"/>
            </a:pPr>
            <a:r>
              <a:rPr lang="en-US" sz="2400" dirty="0" smtClean="0">
                <a:ea typeface="ＭＳ Ｐゴシック" pitchFamily="-1" charset="-128"/>
                <a:cs typeface="Arial" charset="0"/>
              </a:rPr>
              <a:t>Relatively quick and easy; provides structure</a:t>
            </a:r>
          </a:p>
          <a:p>
            <a:pPr marL="237744" lvl="1" indent="-237744">
              <a:buFont typeface="Wingdings" charset="2"/>
              <a:buChar char="§"/>
            </a:pPr>
            <a:r>
              <a:rPr lang="en-US" sz="2400" dirty="0" smtClean="0">
                <a:ea typeface="ＭＳ Ｐゴシック" pitchFamily="-1" charset="-128"/>
                <a:cs typeface="Arial" charset="0"/>
              </a:rPr>
              <a:t>Increases positive adult contact</a:t>
            </a:r>
          </a:p>
          <a:p>
            <a:pPr marL="466344" lvl="2" indent="-237744">
              <a:buFont typeface="Arial" pitchFamily="34" charset="0"/>
              <a:buChar char="•"/>
            </a:pPr>
            <a:r>
              <a:rPr lang="en-US" sz="1800" dirty="0" smtClean="0">
                <a:ea typeface="ＭＳ Ｐゴシック" pitchFamily="-1" charset="-128"/>
                <a:cs typeface="Arial" charset="0"/>
              </a:rPr>
              <a:t>Excellent intervention when the </a:t>
            </a:r>
            <a:r>
              <a:rPr lang="en-US" sz="1800" b="1" dirty="0" smtClean="0">
                <a:ea typeface="ＭＳ Ｐゴシック" pitchFamily="-1" charset="-128"/>
                <a:cs typeface="Arial" charset="0"/>
              </a:rPr>
              <a:t>function of behavior is attention seeking</a:t>
            </a:r>
          </a:p>
          <a:p>
            <a:pPr marL="466344" lvl="2" indent="-237744">
              <a:buFont typeface="Arial" pitchFamily="34" charset="0"/>
              <a:buChar char="•"/>
            </a:pPr>
            <a:r>
              <a:rPr lang="en-US" sz="1800" dirty="0" smtClean="0">
                <a:ea typeface="ＭＳ Ｐゴシック" pitchFamily="-1" charset="-128"/>
                <a:cs typeface="Arial" charset="0"/>
              </a:rPr>
              <a:t>Also useful for students </a:t>
            </a:r>
            <a:r>
              <a:rPr lang="en-US" sz="1800" b="1" dirty="0" smtClean="0">
                <a:ea typeface="ＭＳ Ｐゴシック" pitchFamily="-1" charset="-128"/>
                <a:cs typeface="Arial" charset="0"/>
              </a:rPr>
              <a:t>who escape because they do n</a:t>
            </a:r>
            <a:r>
              <a:rPr lang="fr-FR" sz="1800" b="1" dirty="0" smtClean="0">
                <a:ea typeface="ＭＳ Ｐゴシック" pitchFamily="-1" charset="-128"/>
                <a:cs typeface="Arial" charset="0"/>
              </a:rPr>
              <a:t>o</a:t>
            </a:r>
            <a:r>
              <a:rPr lang="en-US" sz="1800" b="1" dirty="0" smtClean="0">
                <a:ea typeface="ＭＳ Ｐゴシック" pitchFamily="-1" charset="-128"/>
                <a:cs typeface="Arial" charset="0"/>
              </a:rPr>
              <a:t>t want to do a task if teach praise is more reinforcing than the task is punishing.</a:t>
            </a:r>
          </a:p>
          <a:p>
            <a:pPr>
              <a:spcAft>
                <a:spcPts val="600"/>
              </a:spcAft>
            </a:pPr>
            <a:endParaRPr lang="en-US" sz="2000" dirty="0" smtClean="0">
              <a:ea typeface="ＭＳ Ｐゴシック" pitchFamily="-1" charset="-128"/>
              <a:cs typeface="Arial" charset="0"/>
            </a:endParaRPr>
          </a:p>
        </p:txBody>
      </p:sp>
      <p:sp>
        <p:nvSpPr>
          <p:cNvPr id="5" name="Title 1"/>
          <p:cNvSpPr>
            <a:spLocks noGrp="1"/>
          </p:cNvSpPr>
          <p:nvPr>
            <p:ph type="title"/>
          </p:nvPr>
        </p:nvSpPr>
        <p:spPr/>
        <p:txBody>
          <a:bodyPr>
            <a:normAutofit/>
          </a:bodyPr>
          <a:lstStyle/>
          <a:p>
            <a:pPr eaLnBrk="1" hangingPunct="1"/>
            <a:r>
              <a:rPr lang="en-US" sz="4400" dirty="0" smtClean="0">
                <a:latin typeface="+mj-lt"/>
              </a:rPr>
              <a:t>Check In Check Out</a:t>
            </a:r>
            <a:endParaRPr lang="en-US" sz="4400" dirty="0">
              <a:latin typeface="+mj-lt"/>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33</a:t>
            </a:fld>
            <a:endParaRPr lang="en-US" dirty="0"/>
          </a:p>
        </p:txBody>
      </p:sp>
      <p:sp>
        <p:nvSpPr>
          <p:cNvPr id="7" name="Rectangle 6"/>
          <p:cNvSpPr/>
          <p:nvPr/>
        </p:nvSpPr>
        <p:spPr>
          <a:xfrm>
            <a:off x="690840" y="5499016"/>
            <a:ext cx="7773941" cy="307777"/>
          </a:xfrm>
          <a:prstGeom prst="rect">
            <a:avLst/>
          </a:prstGeom>
        </p:spPr>
        <p:txBody>
          <a:bodyPr wrap="none">
            <a:spAutoFit/>
          </a:bodyPr>
          <a:lstStyle/>
          <a:p>
            <a:r>
              <a:rPr lang="en-US" sz="1400" i="1" dirty="0" smtClean="0"/>
              <a:t>Source: </a:t>
            </a:r>
            <a:r>
              <a:rPr lang="en-US" sz="1400" dirty="0" smtClean="0"/>
              <a:t>Michigan’s Integrated Behavior and Learning Support Initiative (http</a:t>
            </a:r>
            <a:r>
              <a:rPr lang="en-US" sz="1400" dirty="0"/>
              <a:t>:/</a:t>
            </a:r>
            <a:r>
              <a:rPr lang="en-US" sz="1400" dirty="0" smtClean="0"/>
              <a:t>/miblsi.cenmi.org)</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28900335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p:txBody>
          <a:bodyPr/>
          <a:lstStyle/>
          <a:p>
            <a:pPr>
              <a:buFont typeface="Wingdings" charset="2"/>
              <a:buChar char="§"/>
            </a:pPr>
            <a:r>
              <a:rPr lang="en-US" sz="2400" dirty="0" smtClean="0">
                <a:ea typeface="ＭＳ Ｐゴシック" pitchFamily="-1" charset="-128"/>
                <a:cs typeface="Arial" charset="0"/>
              </a:rPr>
              <a:t>Focus on teaching </a:t>
            </a:r>
          </a:p>
          <a:p>
            <a:pPr>
              <a:buFont typeface="Wingdings" charset="2"/>
              <a:buChar char="§"/>
            </a:pPr>
            <a:r>
              <a:rPr lang="en-US" sz="2400" dirty="0" smtClean="0">
                <a:ea typeface="ＭＳ Ｐゴシック" pitchFamily="-1" charset="-128"/>
                <a:cs typeface="Arial" charset="0"/>
              </a:rPr>
              <a:t>Check-</a:t>
            </a:r>
            <a:r>
              <a:rPr lang="en-US" dirty="0" smtClean="0">
                <a:ea typeface="ＭＳ Ｐゴシック" pitchFamily="-1" charset="-128"/>
                <a:cs typeface="Arial" charset="0"/>
              </a:rPr>
              <a:t>i</a:t>
            </a:r>
            <a:r>
              <a:rPr lang="en-US" sz="2400" dirty="0" smtClean="0">
                <a:ea typeface="ＭＳ Ｐゴシック" pitchFamily="-1" charset="-128"/>
                <a:cs typeface="Arial" charset="0"/>
              </a:rPr>
              <a:t>n check-out system</a:t>
            </a:r>
          </a:p>
          <a:p>
            <a:pPr>
              <a:buFont typeface="Wingdings" charset="2"/>
              <a:buChar char="§"/>
            </a:pPr>
            <a:r>
              <a:rPr lang="en-US" sz="2400" dirty="0" smtClean="0">
                <a:ea typeface="ＭＳ Ｐゴシック" pitchFamily="-1" charset="-128"/>
                <a:cs typeface="Arial" charset="0"/>
              </a:rPr>
              <a:t>Daily classroom report card </a:t>
            </a:r>
          </a:p>
          <a:p>
            <a:pPr>
              <a:buFont typeface="Wingdings" charset="2"/>
              <a:buChar char="§"/>
            </a:pPr>
            <a:r>
              <a:rPr lang="en-US" sz="2400" dirty="0" smtClean="0">
                <a:ea typeface="ＭＳ Ｐゴシック" pitchFamily="-1" charset="-128"/>
                <a:cs typeface="Arial" charset="0"/>
              </a:rPr>
              <a:t>Home-school partnership</a:t>
            </a:r>
          </a:p>
          <a:p>
            <a:pPr>
              <a:buFont typeface="Wingdings" charset="2"/>
              <a:buChar char="§"/>
            </a:pPr>
            <a:r>
              <a:rPr lang="en-US" sz="2400" dirty="0" smtClean="0">
                <a:ea typeface="ＭＳ Ｐゴシック" pitchFamily="-1" charset="-128"/>
                <a:cs typeface="Arial" charset="0"/>
              </a:rPr>
              <a:t>Collaborative team-based process</a:t>
            </a:r>
          </a:p>
        </p:txBody>
      </p:sp>
      <p:sp>
        <p:nvSpPr>
          <p:cNvPr id="4" name="Title 1"/>
          <p:cNvSpPr>
            <a:spLocks noGrp="1"/>
          </p:cNvSpPr>
          <p:nvPr>
            <p:ph type="title"/>
          </p:nvPr>
        </p:nvSpPr>
        <p:spPr/>
        <p:txBody>
          <a:bodyPr>
            <a:normAutofit/>
          </a:bodyPr>
          <a:lstStyle/>
          <a:p>
            <a:pPr eaLnBrk="1" hangingPunct="1"/>
            <a:r>
              <a:rPr lang="en-US" sz="4400" dirty="0" smtClean="0">
                <a:latin typeface="+mj-lt"/>
              </a:rPr>
              <a:t>Elements of Check In Check Out</a:t>
            </a:r>
            <a:endParaRPr lang="en-US" sz="4400"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34</a:t>
            </a:fld>
            <a:endParaRPr lang="en-US" dirty="0"/>
          </a:p>
        </p:txBody>
      </p:sp>
      <p:sp>
        <p:nvSpPr>
          <p:cNvPr id="6" name="Rectangle 5"/>
          <p:cNvSpPr/>
          <p:nvPr/>
        </p:nvSpPr>
        <p:spPr>
          <a:xfrm>
            <a:off x="690840" y="5499016"/>
            <a:ext cx="7773941" cy="307777"/>
          </a:xfrm>
          <a:prstGeom prst="rect">
            <a:avLst/>
          </a:prstGeom>
        </p:spPr>
        <p:txBody>
          <a:bodyPr wrap="none">
            <a:spAutoFit/>
          </a:bodyPr>
          <a:lstStyle/>
          <a:p>
            <a:r>
              <a:rPr lang="en-US" sz="1400" i="1" dirty="0" smtClean="0"/>
              <a:t>Source: </a:t>
            </a:r>
            <a:r>
              <a:rPr lang="en-US" sz="1400" dirty="0" smtClean="0"/>
              <a:t>Michigan’s Integrated Behavior and Learning Support Initiative (http</a:t>
            </a:r>
            <a:r>
              <a:rPr lang="en-US" sz="1400" dirty="0"/>
              <a:t>:/</a:t>
            </a:r>
            <a:r>
              <a:rPr lang="en-US" sz="1400" dirty="0" smtClean="0"/>
              <a:t>/miblsi.cenmi.org)</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22046918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Grp="1" noChangeArrowheads="1"/>
          </p:cNvSpPr>
          <p:nvPr>
            <p:ph idx="1"/>
          </p:nvPr>
        </p:nvSpPr>
        <p:spPr/>
        <p:txBody>
          <a:bodyPr/>
          <a:lstStyle/>
          <a:p>
            <a:pPr marL="237744" lvl="1" indent="-237744">
              <a:spcAft>
                <a:spcPts val="600"/>
              </a:spcAft>
              <a:buFont typeface="Wingdings" charset="2"/>
              <a:buChar char="§"/>
            </a:pPr>
            <a:r>
              <a:rPr lang="en-US" sz="2400" dirty="0" smtClean="0">
                <a:ea typeface="ＭＳ Ｐゴシック" pitchFamily="-1" charset="-128"/>
                <a:cs typeface="Arial" charset="0"/>
              </a:rPr>
              <a:t>Students engaging in externalizing behaviors</a:t>
            </a:r>
          </a:p>
          <a:p>
            <a:pPr marL="237744" lvl="1" indent="-237744">
              <a:spcAft>
                <a:spcPts val="600"/>
              </a:spcAft>
              <a:buFont typeface="Wingdings" charset="2"/>
              <a:buChar char="§"/>
            </a:pPr>
            <a:r>
              <a:rPr lang="en-US" sz="2400" dirty="0" smtClean="0">
                <a:ea typeface="ＭＳ Ｐゴシック" pitchFamily="-1" charset="-128"/>
                <a:cs typeface="Arial" charset="0"/>
              </a:rPr>
              <a:t>Less than 15 percent of students</a:t>
            </a:r>
          </a:p>
          <a:p>
            <a:pPr marL="237744" lvl="1" indent="-237744">
              <a:spcAft>
                <a:spcPts val="600"/>
              </a:spcAft>
              <a:buFont typeface="Wingdings" charset="2"/>
              <a:buChar char="§"/>
            </a:pPr>
            <a:r>
              <a:rPr lang="en-US" sz="2400" dirty="0" smtClean="0">
                <a:ea typeface="ＭＳ Ｐゴシック" pitchFamily="-1" charset="-128"/>
                <a:cs typeface="Arial" charset="0"/>
              </a:rPr>
              <a:t>Students with multiple referrals (two to five major referrals)</a:t>
            </a:r>
          </a:p>
          <a:p>
            <a:pPr marL="237744" lvl="1" indent="-237744">
              <a:spcAft>
                <a:spcPts val="600"/>
              </a:spcAft>
              <a:buFont typeface="Wingdings" charset="2"/>
              <a:buChar char="§"/>
            </a:pPr>
            <a:r>
              <a:rPr lang="en-US" sz="2400" dirty="0" smtClean="0">
                <a:ea typeface="ＭＳ Ｐゴシック" pitchFamily="-1" charset="-128"/>
                <a:cs typeface="Arial" charset="0"/>
              </a:rPr>
              <a:t>Students who receive several minor referrals</a:t>
            </a:r>
          </a:p>
          <a:p>
            <a:pPr marL="237744" lvl="1" indent="-237744">
              <a:spcAft>
                <a:spcPts val="600"/>
              </a:spcAft>
              <a:buFont typeface="Wingdings" charset="2"/>
              <a:buChar char="§"/>
            </a:pPr>
            <a:r>
              <a:rPr lang="en-US" sz="2400" dirty="0" smtClean="0">
                <a:ea typeface="ＭＳ Ｐゴシック" pitchFamily="-1" charset="-128"/>
                <a:cs typeface="Arial" charset="0"/>
              </a:rPr>
              <a:t>Students who receive referrals in multiple settings </a:t>
            </a:r>
          </a:p>
          <a:p>
            <a:pPr marL="237744" lvl="1" indent="-237744">
              <a:spcAft>
                <a:spcPts val="600"/>
              </a:spcAft>
              <a:buFont typeface="Wingdings" charset="2"/>
              <a:buChar char="§"/>
            </a:pPr>
            <a:r>
              <a:rPr lang="en-US" sz="2400" dirty="0" smtClean="0">
                <a:ea typeface="ＭＳ Ｐゴシック" pitchFamily="-1" charset="-128"/>
                <a:cs typeface="Arial" charset="0"/>
              </a:rPr>
              <a:t>Students who find adult attention rewarding or reinforcing</a:t>
            </a:r>
          </a:p>
        </p:txBody>
      </p:sp>
      <p:sp>
        <p:nvSpPr>
          <p:cNvPr id="5" name="Title 1"/>
          <p:cNvSpPr>
            <a:spLocks noGrp="1"/>
          </p:cNvSpPr>
          <p:nvPr>
            <p:ph type="title"/>
          </p:nvPr>
        </p:nvSpPr>
        <p:spPr/>
        <p:txBody>
          <a:bodyPr>
            <a:normAutofit/>
          </a:bodyPr>
          <a:lstStyle/>
          <a:p>
            <a:pPr eaLnBrk="1" hangingPunct="1"/>
            <a:r>
              <a:rPr lang="en-US" sz="4400" dirty="0" smtClean="0">
                <a:latin typeface="+mj-lt"/>
              </a:rPr>
              <a:t>For Whom Should </a:t>
            </a:r>
            <a:br>
              <a:rPr lang="en-US" sz="4400" dirty="0" smtClean="0">
                <a:latin typeface="+mj-lt"/>
              </a:rPr>
            </a:br>
            <a:r>
              <a:rPr lang="en-US" sz="4400" dirty="0" smtClean="0">
                <a:latin typeface="+mj-lt"/>
              </a:rPr>
              <a:t>Check In Check Out Be Used?</a:t>
            </a:r>
            <a:endParaRPr lang="en-US" sz="4400"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35</a:t>
            </a:fld>
            <a:endParaRPr lang="en-US" dirty="0"/>
          </a:p>
        </p:txBody>
      </p:sp>
      <p:sp>
        <p:nvSpPr>
          <p:cNvPr id="6" name="Rectangle 5"/>
          <p:cNvSpPr/>
          <p:nvPr/>
        </p:nvSpPr>
        <p:spPr>
          <a:xfrm>
            <a:off x="690840" y="5499016"/>
            <a:ext cx="7773941" cy="307777"/>
          </a:xfrm>
          <a:prstGeom prst="rect">
            <a:avLst/>
          </a:prstGeom>
        </p:spPr>
        <p:txBody>
          <a:bodyPr wrap="none">
            <a:spAutoFit/>
          </a:bodyPr>
          <a:lstStyle/>
          <a:p>
            <a:r>
              <a:rPr lang="en-US" sz="1400" i="1" dirty="0" smtClean="0"/>
              <a:t>Source: </a:t>
            </a:r>
            <a:r>
              <a:rPr lang="en-US" sz="1400" dirty="0" smtClean="0"/>
              <a:t>Michigan’s Integrated Behavior and Learning Support Initiative (http</a:t>
            </a:r>
            <a:r>
              <a:rPr lang="en-US" sz="1400" dirty="0"/>
              <a:t>:/</a:t>
            </a:r>
            <a:r>
              <a:rPr lang="en-US" sz="1400" dirty="0" smtClean="0"/>
              <a:t>/miblsi.cenmi.org)</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536548053"/>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Content Placeholder 2"/>
          <p:cNvSpPr>
            <a:spLocks noGrp="1"/>
          </p:cNvSpPr>
          <p:nvPr>
            <p:ph idx="1"/>
          </p:nvPr>
        </p:nvSpPr>
        <p:spPr/>
        <p:txBody>
          <a:bodyPr/>
          <a:lstStyle/>
          <a:p>
            <a:pPr marL="237744" lvl="1" indent="-237744">
              <a:buFont typeface="Wingdings" charset="2"/>
              <a:buChar char="§"/>
            </a:pPr>
            <a:r>
              <a:rPr lang="en-US" sz="2400" dirty="0" smtClean="0"/>
              <a:t>On a daily basis, there are increased structure, feedback, </a:t>
            </a:r>
            <a:r>
              <a:rPr lang="en-US" sz="2400" dirty="0"/>
              <a:t>and adult </a:t>
            </a:r>
            <a:r>
              <a:rPr lang="en-US" sz="2400" dirty="0" smtClean="0"/>
              <a:t>support. </a:t>
            </a:r>
          </a:p>
          <a:p>
            <a:pPr marL="237744" lvl="1" indent="-237744">
              <a:buFont typeface="Wingdings" charset="2"/>
              <a:buChar char="§"/>
            </a:pPr>
            <a:r>
              <a:rPr lang="en-US" sz="2400" dirty="0" smtClean="0"/>
              <a:t>There are daily home and school communications </a:t>
            </a:r>
            <a:r>
              <a:rPr lang="en-US" sz="2400" dirty="0"/>
              <a:t>and </a:t>
            </a:r>
            <a:r>
              <a:rPr lang="en-US" sz="2400" dirty="0" smtClean="0"/>
              <a:t>collaborations. </a:t>
            </a:r>
            <a:endParaRPr lang="en-US" sz="2400" dirty="0" smtClean="0">
              <a:ea typeface="ＭＳ Ｐゴシック" pitchFamily="-1" charset="-128"/>
              <a:cs typeface="Arial" charset="0"/>
            </a:endParaRPr>
          </a:p>
          <a:p>
            <a:pPr marL="237744" lvl="1" indent="-237744">
              <a:spcAft>
                <a:spcPts val="700"/>
              </a:spcAft>
              <a:buFont typeface="Wingdings" charset="2"/>
              <a:buChar char="§"/>
            </a:pPr>
            <a:r>
              <a:rPr lang="en-US" sz="2400" dirty="0" smtClean="0">
                <a:ea typeface="ＭＳ Ｐゴシック" pitchFamily="-1" charset="-128"/>
                <a:cs typeface="Arial" charset="0"/>
              </a:rPr>
              <a:t>Data are collected, reviewed, and used to make decisions about the intervention success (or lack there of).</a:t>
            </a:r>
          </a:p>
        </p:txBody>
      </p:sp>
      <p:sp>
        <p:nvSpPr>
          <p:cNvPr id="5" name="Title 1"/>
          <p:cNvSpPr>
            <a:spLocks noGrp="1"/>
          </p:cNvSpPr>
          <p:nvPr>
            <p:ph type="title"/>
          </p:nvPr>
        </p:nvSpPr>
        <p:spPr/>
        <p:txBody>
          <a:bodyPr>
            <a:normAutofit/>
          </a:bodyPr>
          <a:lstStyle/>
          <a:p>
            <a:pPr eaLnBrk="1" hangingPunct="1"/>
            <a:r>
              <a:rPr lang="en-US" sz="4400" dirty="0" smtClean="0">
                <a:latin typeface="+mj-lt"/>
              </a:rPr>
              <a:t>The Benefits of Check In Check Out</a:t>
            </a:r>
            <a:endParaRPr lang="en-US" sz="4400"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36</a:t>
            </a:fld>
            <a:endParaRPr lang="en-US" dirty="0"/>
          </a:p>
        </p:txBody>
      </p:sp>
      <p:sp>
        <p:nvSpPr>
          <p:cNvPr id="6" name="Rectangle 5"/>
          <p:cNvSpPr/>
          <p:nvPr/>
        </p:nvSpPr>
        <p:spPr>
          <a:xfrm>
            <a:off x="690840" y="5499016"/>
            <a:ext cx="7773941" cy="307777"/>
          </a:xfrm>
          <a:prstGeom prst="rect">
            <a:avLst/>
          </a:prstGeom>
        </p:spPr>
        <p:txBody>
          <a:bodyPr wrap="none">
            <a:spAutoFit/>
          </a:bodyPr>
          <a:lstStyle/>
          <a:p>
            <a:r>
              <a:rPr lang="en-US" sz="1400" i="1" dirty="0" smtClean="0"/>
              <a:t>Source: </a:t>
            </a:r>
            <a:r>
              <a:rPr lang="en-US" sz="1400" dirty="0" smtClean="0"/>
              <a:t>Michigan’s Integrated Behavior and Learning Support Initiative (http</a:t>
            </a:r>
            <a:r>
              <a:rPr lang="en-US" sz="1400" dirty="0"/>
              <a:t>:/</a:t>
            </a:r>
            <a:r>
              <a:rPr lang="en-US" sz="1400" dirty="0" smtClean="0"/>
              <a:t>/miblsi.cenmi.org)</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650462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This is a screen shot of the MiBLSi website." title="The MiBLSi Webs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622"/>
            <a:ext cx="12512040" cy="7014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hidden="1"/>
          <p:cNvSpPr>
            <a:spLocks noGrp="1"/>
          </p:cNvSpPr>
          <p:nvPr>
            <p:ph type="title"/>
          </p:nvPr>
        </p:nvSpPr>
        <p:spPr/>
        <p:txBody>
          <a:bodyPr/>
          <a:lstStyle/>
          <a:p>
            <a:r>
              <a:rPr lang="en-US" dirty="0" smtClean="0"/>
              <a:t>.</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37</a:t>
            </a:fld>
            <a:endParaRPr lang="en-US" dirty="0"/>
          </a:p>
        </p:txBody>
      </p:sp>
      <p:sp>
        <p:nvSpPr>
          <p:cNvPr id="5" name="Rectangle 4"/>
          <p:cNvSpPr/>
          <p:nvPr/>
        </p:nvSpPr>
        <p:spPr>
          <a:xfrm>
            <a:off x="690841" y="5499016"/>
            <a:ext cx="2280960" cy="954107"/>
          </a:xfrm>
          <a:prstGeom prst="rect">
            <a:avLst/>
          </a:prstGeom>
        </p:spPr>
        <p:txBody>
          <a:bodyPr wrap="square">
            <a:spAutoFit/>
          </a:bodyPr>
          <a:lstStyle/>
          <a:p>
            <a:r>
              <a:rPr lang="en-US" sz="1400" i="1" dirty="0" smtClean="0"/>
              <a:t>Source: </a:t>
            </a:r>
            <a:r>
              <a:rPr lang="en-US" sz="1400" dirty="0" smtClean="0"/>
              <a:t>Michigan’s Integrated Behavior and Learning Support Initiative (http</a:t>
            </a:r>
            <a:r>
              <a:rPr lang="en-US" sz="1400" dirty="0"/>
              <a:t>:/</a:t>
            </a:r>
            <a:r>
              <a:rPr lang="en-US" sz="1400" dirty="0" smtClean="0"/>
              <a:t>/miblsi.cenmi.org)</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2077856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676274" y="111109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Non-contingent Reinforcement</a:t>
            </a:r>
            <a:endParaRPr lang="en-US" sz="4400" b="0" dirty="0">
              <a:solidFill>
                <a:schemeClr val="bg2">
                  <a:lumMod val="65000"/>
                </a:schemeClr>
              </a:solidFill>
            </a:endParaRPr>
          </a:p>
        </p:txBody>
      </p:sp>
      <p:sp>
        <p:nvSpPr>
          <p:cNvPr id="5" name="Title 4" hidden="1"/>
          <p:cNvSpPr>
            <a:spLocks noGrp="1"/>
          </p:cNvSpPr>
          <p:nvPr>
            <p:ph type="title"/>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38</a:t>
            </a:fld>
            <a:endParaRPr lang="en-US" dirty="0"/>
          </a:p>
        </p:txBody>
      </p:sp>
      <p:pic>
        <p:nvPicPr>
          <p:cNvPr id="1026" name="Picture 2" descr="Decorativ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975" y="2232977"/>
            <a:ext cx="4762500" cy="316230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descr="Arrow."/>
          <p:cNvCxnSpPr/>
          <p:nvPr/>
        </p:nvCxnSpPr>
        <p:spPr>
          <a:xfrm flipH="1" flipV="1">
            <a:off x="4594225" y="4023360"/>
            <a:ext cx="2858135" cy="105156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463925" y="5424350"/>
            <a:ext cx="3511550" cy="338554"/>
          </a:xfrm>
          <a:prstGeom prst="rect">
            <a:avLst/>
          </a:prstGeom>
        </p:spPr>
        <p:txBody>
          <a:bodyPr wrap="square">
            <a:spAutoFit/>
          </a:bodyPr>
          <a:lstStyle/>
          <a:p>
            <a:r>
              <a:rPr lang="en-US" sz="800" dirty="0" smtClean="0"/>
              <a:t>Photo Credit: </a:t>
            </a:r>
            <a:r>
              <a:rPr lang="en-US" sz="800" dirty="0" smtClean="0">
                <a:hlinkClick r:id="rId4"/>
              </a:rPr>
              <a:t>http</a:t>
            </a:r>
            <a:r>
              <a:rPr lang="en-US" sz="800" dirty="0">
                <a:hlinkClick r:id="rId4"/>
              </a:rPr>
              <a:t>://www.flickr.com/photos/familymwr/4919451795</a:t>
            </a:r>
            <a:r>
              <a:rPr lang="en-US" sz="800" dirty="0" smtClean="0">
                <a:hlinkClick r:id="rId4"/>
              </a:rPr>
              <a:t>/</a:t>
            </a:r>
            <a:r>
              <a:rPr lang="en-US" sz="800" dirty="0"/>
              <a:t>; http://creativecommons.org/licenses/by/2.0/deed.en</a:t>
            </a:r>
          </a:p>
        </p:txBody>
      </p:sp>
    </p:spTree>
    <p:extLst>
      <p:ext uri="{BB962C8B-B14F-4D97-AF65-F5344CB8AC3E}">
        <p14:creationId xmlns:p14="http://schemas.microsoft.com/office/powerpoint/2010/main" val="209878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4381" lvl="1" indent="0">
              <a:buNone/>
            </a:pPr>
            <a:r>
              <a:rPr lang="en-US" sz="2400" dirty="0" smtClean="0">
                <a:solidFill>
                  <a:srgbClr val="002060"/>
                </a:solidFill>
              </a:rPr>
              <a:t>NCR </a:t>
            </a:r>
            <a:r>
              <a:rPr lang="en-US" sz="2400" dirty="0">
                <a:solidFill>
                  <a:srgbClr val="002060"/>
                </a:solidFill>
              </a:rPr>
              <a:t>is a powerful method to reduce </a:t>
            </a:r>
            <a:r>
              <a:rPr lang="en-US" sz="2400" dirty="0" smtClean="0">
                <a:solidFill>
                  <a:srgbClr val="002060"/>
                </a:solidFill>
              </a:rPr>
              <a:t>attention-seeking problem </a:t>
            </a:r>
            <a:r>
              <a:rPr lang="en-US" sz="2400" dirty="0">
                <a:solidFill>
                  <a:srgbClr val="002060"/>
                </a:solidFill>
              </a:rPr>
              <a:t>behavior. </a:t>
            </a:r>
            <a:r>
              <a:rPr lang="en-US" sz="2400" dirty="0" smtClean="0">
                <a:solidFill>
                  <a:srgbClr val="002060"/>
                </a:solidFill>
              </a:rPr>
              <a:t>NCR </a:t>
            </a:r>
            <a:r>
              <a:rPr lang="en-US" sz="2400" dirty="0">
                <a:solidFill>
                  <a:srgbClr val="002060"/>
                </a:solidFill>
              </a:rPr>
              <a:t>involves giving </a:t>
            </a:r>
            <a:r>
              <a:rPr lang="en-US" sz="2400" dirty="0" smtClean="0">
                <a:solidFill>
                  <a:srgbClr val="002060"/>
                </a:solidFill>
              </a:rPr>
              <a:t>a </a:t>
            </a:r>
            <a:r>
              <a:rPr lang="en-US" sz="2400" dirty="0">
                <a:solidFill>
                  <a:srgbClr val="002060"/>
                </a:solidFill>
              </a:rPr>
              <a:t>student access to a reinforcer frequently </a:t>
            </a:r>
            <a:r>
              <a:rPr lang="en-US" sz="2400" dirty="0" smtClean="0">
                <a:solidFill>
                  <a:srgbClr val="002060"/>
                </a:solidFill>
              </a:rPr>
              <a:t>enough so </a:t>
            </a:r>
            <a:r>
              <a:rPr lang="en-US" sz="2400" dirty="0">
                <a:solidFill>
                  <a:srgbClr val="002060"/>
                </a:solidFill>
              </a:rPr>
              <a:t>that </a:t>
            </a:r>
            <a:r>
              <a:rPr lang="en-US" sz="2400" dirty="0" smtClean="0">
                <a:solidFill>
                  <a:srgbClr val="002060"/>
                </a:solidFill>
              </a:rPr>
              <a:t>he or she is </a:t>
            </a:r>
            <a:r>
              <a:rPr lang="en-US" sz="2400" dirty="0">
                <a:solidFill>
                  <a:srgbClr val="002060"/>
                </a:solidFill>
              </a:rPr>
              <a:t>no longer motivated to exhibit disruptive behavior to obtain that same </a:t>
            </a:r>
            <a:r>
              <a:rPr lang="en-US" sz="2400" dirty="0" smtClean="0">
                <a:solidFill>
                  <a:srgbClr val="002060"/>
                </a:solidFill>
              </a:rPr>
              <a:t>reinforcer (e.g., saturate </a:t>
            </a:r>
            <a:r>
              <a:rPr lang="en-US" sz="2400" dirty="0">
                <a:solidFill>
                  <a:srgbClr val="002060"/>
                </a:solidFill>
              </a:rPr>
              <a:t>the environment with the reinforcer </a:t>
            </a:r>
            <a:r>
              <a:rPr lang="en-US" sz="2400" b="1" dirty="0" smtClean="0">
                <a:solidFill>
                  <a:srgbClr val="002060"/>
                </a:solidFill>
              </a:rPr>
              <a:t>before</a:t>
            </a:r>
            <a:r>
              <a:rPr lang="en-US" sz="2400" dirty="0" smtClean="0">
                <a:solidFill>
                  <a:srgbClr val="002060"/>
                </a:solidFill>
              </a:rPr>
              <a:t> </a:t>
            </a:r>
            <a:r>
              <a:rPr lang="en-US" sz="2400" dirty="0">
                <a:solidFill>
                  <a:srgbClr val="002060"/>
                </a:solidFill>
              </a:rPr>
              <a:t>the behavior </a:t>
            </a:r>
            <a:r>
              <a:rPr lang="en-US" sz="2400" dirty="0" smtClean="0">
                <a:solidFill>
                  <a:srgbClr val="002060"/>
                </a:solidFill>
              </a:rPr>
              <a:t>occurs).</a:t>
            </a:r>
            <a:endParaRPr lang="en-US" sz="2400" dirty="0">
              <a:solidFill>
                <a:srgbClr val="002060"/>
              </a:solidFill>
            </a:endParaRPr>
          </a:p>
          <a:p>
            <a:endParaRPr lang="en-US" dirty="0" smtClean="0">
              <a:solidFill>
                <a:srgbClr val="002060"/>
              </a:solidFill>
            </a:endParaRPr>
          </a:p>
        </p:txBody>
      </p:sp>
      <p:sp>
        <p:nvSpPr>
          <p:cNvPr id="7" name="Title 1"/>
          <p:cNvSpPr>
            <a:spLocks noGrp="1"/>
          </p:cNvSpPr>
          <p:nvPr>
            <p:ph type="title"/>
          </p:nvPr>
        </p:nvSpPr>
        <p:spPr/>
        <p:txBody>
          <a:bodyPr>
            <a:normAutofit/>
          </a:bodyPr>
          <a:lstStyle/>
          <a:p>
            <a:pPr eaLnBrk="1" hangingPunct="1"/>
            <a:r>
              <a:rPr lang="en-US" sz="4400" b="0" dirty="0" smtClean="0">
                <a:latin typeface="+mj-lt"/>
              </a:rPr>
              <a:t>What Is Non-contingent Reinforcement?</a:t>
            </a:r>
            <a:endParaRPr lang="en-US" sz="4400" b="0" dirty="0">
              <a:latin typeface="+mj-lt"/>
            </a:endParaRP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39</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2830528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p:txBody>
          <a:bodyPr/>
          <a:lstStyle/>
          <a:p>
            <a:pPr marL="457200" indent="-457200">
              <a:buFont typeface="+mj-lt"/>
              <a:buAutoNum type="arabicPeriod"/>
            </a:pPr>
            <a:r>
              <a:rPr lang="en-US" sz="2400" dirty="0" smtClean="0">
                <a:solidFill>
                  <a:srgbClr val="002060"/>
                </a:solidFill>
              </a:rPr>
              <a:t>Relate assessment to function.</a:t>
            </a:r>
          </a:p>
          <a:p>
            <a:pPr marL="457200" indent="-457200">
              <a:buFont typeface="+mj-lt"/>
              <a:buAutoNum type="arabicPeriod"/>
            </a:pPr>
            <a:r>
              <a:rPr lang="en-US" sz="2400" dirty="0" smtClean="0">
                <a:solidFill>
                  <a:srgbClr val="002060"/>
                </a:solidFill>
              </a:rPr>
              <a:t>Select EBIs that align with the functions of behavior.</a:t>
            </a:r>
          </a:p>
          <a:p>
            <a:pPr marL="457200" indent="-457200">
              <a:buFont typeface="+mj-lt"/>
              <a:buAutoNum type="arabicPeriod"/>
            </a:pPr>
            <a:r>
              <a:rPr lang="en-US" sz="2400" dirty="0" smtClean="0">
                <a:solidFill>
                  <a:srgbClr val="002060"/>
                </a:solidFill>
              </a:rPr>
              <a:t>Link assessment and progress monitoring. </a:t>
            </a:r>
          </a:p>
          <a:p>
            <a:pPr marL="457200" indent="-457200">
              <a:buFont typeface="+mj-lt"/>
              <a:buAutoNum type="arabicPeriod"/>
            </a:pPr>
            <a:r>
              <a:rPr lang="en-US" sz="2400" dirty="0" smtClean="0">
                <a:solidFill>
                  <a:srgbClr val="002060"/>
                </a:solidFill>
              </a:rPr>
              <a:t>Connect data with the selected EBI.</a:t>
            </a:r>
          </a:p>
          <a:p>
            <a:pPr marL="457200" indent="-457200">
              <a:buFont typeface="+mj-lt"/>
              <a:buAutoNum type="arabicPeriod"/>
            </a:pPr>
            <a:endParaRPr lang="en-US" sz="2800" dirty="0" smtClean="0">
              <a:solidFill>
                <a:srgbClr val="002060"/>
              </a:solidFill>
            </a:endParaRPr>
          </a:p>
          <a:p>
            <a:endParaRPr lang="en-US" dirty="0" smtClean="0">
              <a:solidFill>
                <a:srgbClr val="002060"/>
              </a:solidFill>
            </a:endParaRPr>
          </a:p>
          <a:p>
            <a:endParaRPr lang="en-US" dirty="0" smtClean="0"/>
          </a:p>
        </p:txBody>
      </p:sp>
      <p:sp>
        <p:nvSpPr>
          <p:cNvPr id="10" name="Title 1"/>
          <p:cNvSpPr>
            <a:spLocks noGrp="1"/>
          </p:cNvSpPr>
          <p:nvPr>
            <p:ph type="title"/>
          </p:nvPr>
        </p:nvSpPr>
        <p:spPr/>
        <p:txBody>
          <a:bodyPr>
            <a:normAutofit/>
          </a:bodyPr>
          <a:lstStyle/>
          <a:p>
            <a:r>
              <a:rPr lang="en-US" dirty="0"/>
              <a:t>Learning </a:t>
            </a:r>
            <a:r>
              <a:rPr lang="en-US" dirty="0" smtClean="0"/>
              <a:t>Objectives</a:t>
            </a: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a:t>
            </a:fld>
            <a:endParaRPr lang="en-US" dirty="0"/>
          </a:p>
        </p:txBody>
      </p:sp>
    </p:spTree>
    <p:extLst>
      <p:ext uri="{BB962C8B-B14F-4D97-AF65-F5344CB8AC3E}">
        <p14:creationId xmlns:p14="http://schemas.microsoft.com/office/powerpoint/2010/main" val="2723644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72286" y="2126933"/>
            <a:ext cx="8224699" cy="3852006"/>
          </a:xfrm>
        </p:spPr>
        <p:txBody>
          <a:bodyPr/>
          <a:lstStyle/>
          <a:p>
            <a:pPr marL="237744" lvl="1" indent="-237744">
              <a:buFont typeface="Wingdings" charset="2"/>
              <a:buChar char="§"/>
            </a:pPr>
            <a:r>
              <a:rPr lang="en-US" sz="2400" b="1" dirty="0" smtClean="0">
                <a:solidFill>
                  <a:srgbClr val="002060"/>
                </a:solidFill>
              </a:rPr>
              <a:t>Example</a:t>
            </a:r>
            <a:r>
              <a:rPr lang="en-US" sz="2400" b="1" dirty="0">
                <a:solidFill>
                  <a:srgbClr val="002060"/>
                </a:solidFill>
              </a:rPr>
              <a:t>: </a:t>
            </a:r>
            <a:r>
              <a:rPr lang="en-US" sz="2400" dirty="0" smtClean="0">
                <a:solidFill>
                  <a:srgbClr val="002060"/>
                </a:solidFill>
              </a:rPr>
              <a:t>A student wants teacher attention and calls out or engages in disruptive behaviors to get attention consistently during a group activity, such as art or story time.</a:t>
            </a:r>
            <a:endParaRPr lang="en-US" sz="2400" dirty="0">
              <a:solidFill>
                <a:srgbClr val="002060"/>
              </a:solidFill>
            </a:endParaRPr>
          </a:p>
          <a:p>
            <a:pPr marL="237744" lvl="1" indent="-237744">
              <a:buFont typeface="Wingdings" charset="2"/>
              <a:buChar char="§"/>
            </a:pPr>
            <a:r>
              <a:rPr lang="en-US" sz="2400" b="1" dirty="0" smtClean="0">
                <a:solidFill>
                  <a:srgbClr val="002060"/>
                </a:solidFill>
              </a:rPr>
              <a:t>Possible solution: </a:t>
            </a:r>
            <a:r>
              <a:rPr lang="en-US" sz="2400" dirty="0" smtClean="0">
                <a:solidFill>
                  <a:srgbClr val="002060"/>
                </a:solidFill>
              </a:rPr>
              <a:t>The teacher will provide appropriate attention prior to the student “asking” for attention with the “problem behavior” (e.g., have the student sit with the teacher while she is reading a book to the class).</a:t>
            </a:r>
            <a:endParaRPr lang="en-US" sz="2400" dirty="0">
              <a:solidFill>
                <a:srgbClr val="002060"/>
              </a:solidFill>
            </a:endParaRPr>
          </a:p>
          <a:p>
            <a:pPr marL="237744" lvl="1" indent="-237744">
              <a:buFont typeface="Wingdings" charset="2"/>
              <a:buChar char="§"/>
            </a:pPr>
            <a:endParaRPr lang="en-US" sz="2400" dirty="0">
              <a:solidFill>
                <a:srgbClr val="002060"/>
              </a:solidFill>
            </a:endParaRPr>
          </a:p>
        </p:txBody>
      </p:sp>
      <p:sp>
        <p:nvSpPr>
          <p:cNvPr id="6" name="Title 1"/>
          <p:cNvSpPr>
            <a:spLocks noGrp="1"/>
          </p:cNvSpPr>
          <p:nvPr>
            <p:ph type="title"/>
          </p:nvPr>
        </p:nvSpPr>
        <p:spPr/>
        <p:txBody>
          <a:bodyPr>
            <a:normAutofit/>
          </a:bodyPr>
          <a:lstStyle/>
          <a:p>
            <a:pPr eaLnBrk="1" hangingPunct="1"/>
            <a:r>
              <a:rPr lang="en-US" sz="4400" b="0" dirty="0" smtClean="0">
                <a:latin typeface="+mj-lt"/>
              </a:rPr>
              <a:t>An Example of Non-contingent Reinforcement</a:t>
            </a:r>
            <a:endParaRPr lang="en-US" sz="4400" b="0"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40</a:t>
            </a:fld>
            <a:endParaRPr lang="en-US" dirty="0"/>
          </a:p>
        </p:txBody>
      </p:sp>
    </p:spTree>
    <p:extLst>
      <p:ext uri="{BB962C8B-B14F-4D97-AF65-F5344CB8AC3E}">
        <p14:creationId xmlns:p14="http://schemas.microsoft.com/office/powerpoint/2010/main" val="115611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mtClean="0"/>
              <a:t>You need to identify the reinforcer for the problem behavior. NCR will not work if you do not know the function of the disruptive behavior.</a:t>
            </a:r>
          </a:p>
          <a:p>
            <a:pPr lvl="1"/>
            <a:r>
              <a:rPr lang="en-US" smtClean="0"/>
              <a:t>The problem behavior must be attention seeking.</a:t>
            </a:r>
          </a:p>
          <a:p>
            <a:r>
              <a:rPr lang="en-US" smtClean="0"/>
              <a:t>You need a schedule for NCR delivery that minimizes problem behavior.</a:t>
            </a:r>
          </a:p>
          <a:p>
            <a:pPr lvl="1"/>
            <a:r>
              <a:rPr lang="en-US" smtClean="0"/>
              <a:t>NCR is most effective with a heavy dose of reinforcement early in the day.</a:t>
            </a:r>
          </a:p>
          <a:p>
            <a:r>
              <a:rPr lang="en-US" smtClean="0"/>
              <a:t>You must ignore problem behavior after the schedule is initiated.</a:t>
            </a:r>
          </a:p>
          <a:p>
            <a:r>
              <a:rPr lang="en-US" smtClean="0"/>
              <a:t>You should fade the process as problem behavior declines but make sure the student does not reengage in behavior by fading too quickly.</a:t>
            </a:r>
          </a:p>
          <a:p>
            <a:pPr lvl="1"/>
            <a:r>
              <a:rPr lang="en-US" smtClean="0"/>
              <a:t>Slowly reduce the amount of NCR given. Note: NCR is good teaching practice, so it should never be “stopped.”</a:t>
            </a:r>
          </a:p>
          <a:p>
            <a:endParaRPr lang="en-US" smtClean="0"/>
          </a:p>
          <a:p>
            <a:endParaRPr lang="en-US" smtClean="0"/>
          </a:p>
          <a:p>
            <a:endParaRPr lang="en-US" dirty="0"/>
          </a:p>
        </p:txBody>
      </p:sp>
      <p:sp>
        <p:nvSpPr>
          <p:cNvPr id="7" name="Title 6" hidden="1"/>
          <p:cNvSpPr>
            <a:spLocks noGrp="1"/>
          </p:cNvSpPr>
          <p:nvPr>
            <p:ph type="title"/>
          </p:nvPr>
        </p:nvSpPr>
        <p:spPr/>
        <p:txBody>
          <a:bodyPr/>
          <a:lstStyle/>
          <a:p>
            <a:r>
              <a:rPr lang="en-US" dirty="0" smtClean="0"/>
              <a:t>a</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41</a:t>
            </a:fld>
            <a:endParaRPr lang="en-US" dirty="0"/>
          </a:p>
        </p:txBody>
      </p:sp>
      <p:sp>
        <p:nvSpPr>
          <p:cNvPr id="5" name="Title 1"/>
          <p:cNvSpPr txBox="1">
            <a:spLocks/>
          </p:cNvSpPr>
          <p:nvPr/>
        </p:nvSpPr>
        <p:spPr bwMode="gray">
          <a:xfrm>
            <a:off x="650874" y="109839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Critical Components for Success</a:t>
            </a:r>
            <a:endParaRPr lang="en-US" sz="4400" b="0" dirty="0">
              <a:solidFill>
                <a:schemeClr val="bg2">
                  <a:lumMod val="65000"/>
                </a:schemeClr>
              </a:solidFill>
            </a:endParaRPr>
          </a:p>
        </p:txBody>
      </p:sp>
    </p:spTree>
    <p:extLst>
      <p:ext uri="{BB962C8B-B14F-4D97-AF65-F5344CB8AC3E}">
        <p14:creationId xmlns:p14="http://schemas.microsoft.com/office/powerpoint/2010/main" val="1209615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hidden="1"/>
          <p:cNvSpPr>
            <a:spLocks noGrp="1"/>
          </p:cNvSpPr>
          <p:nvPr>
            <p:ph type="title"/>
          </p:nvPr>
        </p:nvSpPr>
        <p:spPr/>
        <p:txBody>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F3477EC8-074D-41C4-94AE-E9EA7CEEA348}" type="slidenum">
              <a:rPr lang="en-US" smtClean="0"/>
              <a:pPr/>
              <a:t>42</a:t>
            </a:fld>
            <a:endParaRPr lang="en-US" dirty="0"/>
          </a:p>
        </p:txBody>
      </p:sp>
      <p:sp>
        <p:nvSpPr>
          <p:cNvPr id="6" name="Title 1"/>
          <p:cNvSpPr txBox="1">
            <a:spLocks/>
          </p:cNvSpPr>
          <p:nvPr/>
        </p:nvSpPr>
        <p:spPr bwMode="gray">
          <a:xfrm>
            <a:off x="732382" y="1100468"/>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Antecedent Modification</a:t>
            </a:r>
            <a:endParaRPr lang="en-US" sz="4400" b="0" dirty="0">
              <a:solidFill>
                <a:schemeClr val="bg2">
                  <a:lumMod val="65000"/>
                </a:schemeClr>
              </a:solidFill>
            </a:endParaRPr>
          </a:p>
        </p:txBody>
      </p:sp>
      <p:sp>
        <p:nvSpPr>
          <p:cNvPr id="8" name="Rectangle 7"/>
          <p:cNvSpPr/>
          <p:nvPr/>
        </p:nvSpPr>
        <p:spPr>
          <a:xfrm>
            <a:off x="4726786" y="6119336"/>
            <a:ext cx="3884952" cy="523220"/>
          </a:xfrm>
          <a:prstGeom prst="rect">
            <a:avLst/>
          </a:prstGeom>
        </p:spPr>
        <p:txBody>
          <a:bodyPr wrap="square">
            <a:spAutoFit/>
          </a:bodyPr>
          <a:lstStyle/>
          <a:p>
            <a:r>
              <a:rPr lang="en-US" sz="1400" i="1" dirty="0" smtClean="0">
                <a:solidFill>
                  <a:schemeClr val="bg1"/>
                </a:solidFill>
              </a:rPr>
              <a:t>Source: </a:t>
            </a:r>
            <a:r>
              <a:rPr lang="en-US" sz="1400" dirty="0" smtClean="0">
                <a:solidFill>
                  <a:schemeClr val="bg1"/>
                </a:solidFill>
              </a:rPr>
              <a:t>Evidence Based Intervention Network (http</a:t>
            </a:r>
            <a:r>
              <a:rPr lang="en-US" sz="1400" dirty="0">
                <a:solidFill>
                  <a:schemeClr val="bg1"/>
                </a:solidFill>
              </a:rPr>
              <a:t>://</a:t>
            </a:r>
            <a:r>
              <a:rPr lang="en-US" sz="1400" dirty="0" smtClean="0">
                <a:solidFill>
                  <a:schemeClr val="bg1"/>
                </a:solidFill>
              </a:rPr>
              <a:t>ebi.missouri.edu)/</a:t>
            </a:r>
            <a:endParaRPr lang="en-US" sz="1400" dirty="0">
              <a:solidFill>
                <a:schemeClr val="bg1"/>
              </a:solidFill>
            </a:endParaRPr>
          </a:p>
        </p:txBody>
      </p:sp>
      <p:pic>
        <p:nvPicPr>
          <p:cNvPr id="2052" name="Picture 4" descr="Decorativ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1705" y="2033516"/>
            <a:ext cx="3099010" cy="3873762"/>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descr="Oval."/>
          <p:cNvSpPr/>
          <p:nvPr/>
        </p:nvSpPr>
        <p:spPr>
          <a:xfrm>
            <a:off x="2442950" y="3821373"/>
            <a:ext cx="914400"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29953" y="5334036"/>
            <a:ext cx="2804803" cy="461665"/>
          </a:xfrm>
          <a:prstGeom prst="rect">
            <a:avLst/>
          </a:prstGeom>
        </p:spPr>
        <p:txBody>
          <a:bodyPr wrap="square">
            <a:spAutoFit/>
          </a:bodyPr>
          <a:lstStyle/>
          <a:p>
            <a:r>
              <a:rPr lang="en-US" sz="800" dirty="0" smtClean="0"/>
              <a:t>Photo </a:t>
            </a:r>
            <a:r>
              <a:rPr lang="en-US" sz="800" dirty="0"/>
              <a:t>credit: </a:t>
            </a:r>
            <a:r>
              <a:rPr lang="en-US" sz="800" dirty="0">
                <a:hlinkClick r:id="rId4"/>
              </a:rPr>
              <a:t>http://www.flickr.com/photos/edenpictures/2969677793</a:t>
            </a:r>
            <a:r>
              <a:rPr lang="en-US" sz="800" dirty="0" smtClean="0">
                <a:hlinkClick r:id="rId4"/>
              </a:rPr>
              <a:t>/</a:t>
            </a:r>
            <a:r>
              <a:rPr lang="en-US" sz="800" dirty="0" smtClean="0"/>
              <a:t>; http</a:t>
            </a:r>
            <a:r>
              <a:rPr lang="en-US" sz="800" dirty="0"/>
              <a:t>://creativecommons.org/licenses/by/2.0/</a:t>
            </a:r>
          </a:p>
        </p:txBody>
      </p:sp>
      <p:sp>
        <p:nvSpPr>
          <p:cNvPr id="9" name="TextBox 8"/>
          <p:cNvSpPr txBox="1"/>
          <p:nvPr/>
        </p:nvSpPr>
        <p:spPr>
          <a:xfrm>
            <a:off x="2701705" y="2014549"/>
            <a:ext cx="2215671" cy="369332"/>
          </a:xfrm>
          <a:prstGeom prst="rect">
            <a:avLst/>
          </a:prstGeom>
          <a:solidFill>
            <a:schemeClr val="accent3">
              <a:lumMod val="50000"/>
            </a:schemeClr>
          </a:solidFill>
        </p:spPr>
        <p:txBody>
          <a:bodyPr wrap="none" rtlCol="0">
            <a:spAutoFit/>
          </a:bodyPr>
          <a:lstStyle/>
          <a:p>
            <a:r>
              <a:rPr lang="en-US" sz="1800" dirty="0" smtClean="0">
                <a:solidFill>
                  <a:schemeClr val="bg2">
                    <a:lumMod val="95000"/>
                  </a:schemeClr>
                </a:solidFill>
              </a:rPr>
              <a:t>The “Great Escape”</a:t>
            </a:r>
            <a:endParaRPr lang="en-US" sz="1800" dirty="0">
              <a:solidFill>
                <a:schemeClr val="bg2">
                  <a:lumMod val="95000"/>
                </a:schemeClr>
              </a:solidFill>
            </a:endParaRPr>
          </a:p>
        </p:txBody>
      </p:sp>
    </p:spTree>
    <p:extLst>
      <p:ext uri="{BB962C8B-B14F-4D97-AF65-F5344CB8AC3E}">
        <p14:creationId xmlns:p14="http://schemas.microsoft.com/office/powerpoint/2010/main" val="18652117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7744" lvl="1" indent="-237744">
              <a:buFont typeface="Wingdings" charset="2"/>
              <a:buChar char="§"/>
            </a:pPr>
            <a:r>
              <a:rPr lang="en-US" sz="2400" dirty="0">
                <a:solidFill>
                  <a:srgbClr val="002060"/>
                </a:solidFill>
              </a:rPr>
              <a:t>The student does not have to do something when he or she exhibits the problem behavior. </a:t>
            </a:r>
          </a:p>
          <a:p>
            <a:pPr marL="237744" lvl="1" indent="-237744">
              <a:buFont typeface="Wingdings" charset="2"/>
              <a:buChar char="§"/>
            </a:pPr>
            <a:r>
              <a:rPr lang="en-US" sz="2400" dirty="0">
                <a:solidFill>
                  <a:srgbClr val="002060"/>
                </a:solidFill>
              </a:rPr>
              <a:t>The problem behavior is “working” for the </a:t>
            </a:r>
            <a:r>
              <a:rPr lang="en-US" sz="2400" dirty="0" smtClean="0">
                <a:solidFill>
                  <a:srgbClr val="002060"/>
                </a:solidFill>
              </a:rPr>
              <a:t>student </a:t>
            </a:r>
            <a:r>
              <a:rPr lang="en-US" sz="2400" dirty="0">
                <a:solidFill>
                  <a:srgbClr val="002060"/>
                </a:solidFill>
              </a:rPr>
              <a:t>by allowing him or her to </a:t>
            </a:r>
            <a:r>
              <a:rPr lang="en-US" sz="2400" b="1" dirty="0">
                <a:solidFill>
                  <a:srgbClr val="002060"/>
                </a:solidFill>
              </a:rPr>
              <a:t>escape</a:t>
            </a:r>
            <a:r>
              <a:rPr lang="en-US" sz="2400" dirty="0">
                <a:solidFill>
                  <a:srgbClr val="002060"/>
                </a:solidFill>
              </a:rPr>
              <a:t> something that he or she does not want to do</a:t>
            </a:r>
            <a:r>
              <a:rPr lang="en-US" sz="2400" dirty="0" smtClean="0">
                <a:solidFill>
                  <a:srgbClr val="002060"/>
                </a:solidFill>
              </a:rPr>
              <a:t>.</a:t>
            </a:r>
            <a:endParaRPr lang="en-US" sz="2400" dirty="0">
              <a:solidFill>
                <a:srgbClr val="002060"/>
              </a:solidFill>
            </a:endParaRPr>
          </a:p>
        </p:txBody>
      </p:sp>
      <p:sp>
        <p:nvSpPr>
          <p:cNvPr id="3" name="Title 2"/>
          <p:cNvSpPr>
            <a:spLocks noGrp="1"/>
          </p:cNvSpPr>
          <p:nvPr>
            <p:ph type="title"/>
          </p:nvPr>
        </p:nvSpPr>
        <p:spPr/>
        <p:txBody>
          <a:bodyPr/>
          <a:lstStyle/>
          <a:p>
            <a:r>
              <a:rPr lang="en-US" dirty="0">
                <a:solidFill>
                  <a:schemeClr val="bg2">
                    <a:lumMod val="65000"/>
                  </a:schemeClr>
                </a:solidFill>
              </a:rPr>
              <a:t>What Is Antecedent Modification</a:t>
            </a:r>
            <a:r>
              <a:rPr lang="en-US" dirty="0" smtClean="0">
                <a:solidFill>
                  <a:schemeClr val="bg2">
                    <a:lumMod val="65000"/>
                  </a:schemeClr>
                </a:solidFill>
              </a:rPr>
              <a:t>?</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43</a:t>
            </a:fld>
            <a:endParaRPr lang="en-US" dirty="0"/>
          </a:p>
        </p:txBody>
      </p:sp>
      <p:sp>
        <p:nvSpPr>
          <p:cNvPr id="5" name="Rectangle 4"/>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19034588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7744" lvl="2" indent="-237744">
              <a:buFont typeface="Wingdings" charset="2"/>
              <a:buChar char="§"/>
            </a:pPr>
            <a:r>
              <a:rPr lang="en-US" sz="2400" b="1" dirty="0" smtClean="0">
                <a:solidFill>
                  <a:srgbClr val="002060"/>
                </a:solidFill>
              </a:rPr>
              <a:t>Example: </a:t>
            </a:r>
            <a:r>
              <a:rPr lang="en-US" sz="2400" dirty="0">
                <a:solidFill>
                  <a:srgbClr val="002060"/>
                </a:solidFill>
              </a:rPr>
              <a:t>A student wants to escape a non-preferred activity, such as mathematics or physical education. Every time the teacher announces the start of </a:t>
            </a:r>
            <a:r>
              <a:rPr lang="en-US" sz="2400" dirty="0" smtClean="0">
                <a:solidFill>
                  <a:srgbClr val="002060"/>
                </a:solidFill>
              </a:rPr>
              <a:t>a </a:t>
            </a:r>
            <a:r>
              <a:rPr lang="en-US" sz="2400" dirty="0">
                <a:solidFill>
                  <a:srgbClr val="002060"/>
                </a:solidFill>
              </a:rPr>
              <a:t>specific activity, the student starts engaging in disruptive behaviors (e.g., runs away, shouts out, </a:t>
            </a:r>
            <a:r>
              <a:rPr lang="en-US" sz="2400" dirty="0" smtClean="0">
                <a:solidFill>
                  <a:srgbClr val="002060"/>
                </a:solidFill>
              </a:rPr>
              <a:t>pretends </a:t>
            </a:r>
            <a:r>
              <a:rPr lang="en-US" sz="2400" dirty="0">
                <a:solidFill>
                  <a:srgbClr val="002060"/>
                </a:solidFill>
              </a:rPr>
              <a:t>to </a:t>
            </a:r>
            <a:r>
              <a:rPr lang="en-US" sz="2400" dirty="0" smtClean="0">
                <a:solidFill>
                  <a:srgbClr val="002060"/>
                </a:solidFill>
              </a:rPr>
              <a:t>sleep).</a:t>
            </a:r>
            <a:endParaRPr lang="en-US" sz="2400" b="1" dirty="0" smtClean="0">
              <a:solidFill>
                <a:srgbClr val="002060"/>
              </a:solidFill>
            </a:endParaRPr>
          </a:p>
          <a:p>
            <a:pPr marL="237744" lvl="2" indent="-237744">
              <a:buFont typeface="Wingdings" charset="2"/>
              <a:buChar char="§"/>
            </a:pPr>
            <a:r>
              <a:rPr lang="en-US" sz="2400" b="1" dirty="0" smtClean="0">
                <a:solidFill>
                  <a:srgbClr val="002060"/>
                </a:solidFill>
              </a:rPr>
              <a:t>Possible </a:t>
            </a:r>
            <a:r>
              <a:rPr lang="en-US" sz="2400" b="1" dirty="0">
                <a:solidFill>
                  <a:srgbClr val="002060"/>
                </a:solidFill>
              </a:rPr>
              <a:t>solutions:</a:t>
            </a:r>
          </a:p>
          <a:p>
            <a:pPr marL="466344" lvl="2" indent="-237744">
              <a:buFont typeface="Arial" pitchFamily="34" charset="0"/>
              <a:buChar char="•"/>
            </a:pPr>
            <a:r>
              <a:rPr lang="en-US" sz="1800" dirty="0">
                <a:solidFill>
                  <a:srgbClr val="002060"/>
                </a:solidFill>
              </a:rPr>
              <a:t>Minimize </a:t>
            </a:r>
            <a:r>
              <a:rPr lang="en-US" sz="1800" dirty="0" smtClean="0">
                <a:solidFill>
                  <a:srgbClr val="002060"/>
                </a:solidFill>
              </a:rPr>
              <a:t>the need </a:t>
            </a:r>
            <a:r>
              <a:rPr lang="en-US" sz="1800" dirty="0">
                <a:solidFill>
                  <a:srgbClr val="002060"/>
                </a:solidFill>
              </a:rPr>
              <a:t>for the escape by making the target activity less punishing!</a:t>
            </a:r>
          </a:p>
          <a:p>
            <a:pPr marL="466344" lvl="2" indent="-237744">
              <a:buFont typeface="Arial" pitchFamily="34" charset="0"/>
              <a:buChar char="•"/>
            </a:pPr>
            <a:r>
              <a:rPr lang="en-US" sz="1800" dirty="0">
                <a:solidFill>
                  <a:srgbClr val="002060"/>
                </a:solidFill>
              </a:rPr>
              <a:t>Alter antecedents to increase task engagement, appropriate behaviors, and general success (e.g., preteaching, offering choice, and modeling).</a:t>
            </a:r>
          </a:p>
          <a:p>
            <a:pPr marL="1143000" lvl="3" indent="-457200">
              <a:buFont typeface="Arial" pitchFamily="34" charset="0"/>
              <a:buChar char="•"/>
            </a:pPr>
            <a:endParaRPr lang="en-US" sz="2200" dirty="0">
              <a:solidFill>
                <a:srgbClr val="002060"/>
              </a:solidFill>
            </a:endParaRPr>
          </a:p>
          <a:p>
            <a:endParaRPr lang="en-US" dirty="0"/>
          </a:p>
        </p:txBody>
      </p:sp>
      <p:sp>
        <p:nvSpPr>
          <p:cNvPr id="3" name="Title 2"/>
          <p:cNvSpPr>
            <a:spLocks noGrp="1"/>
          </p:cNvSpPr>
          <p:nvPr>
            <p:ph type="title"/>
          </p:nvPr>
        </p:nvSpPr>
        <p:spPr/>
        <p:txBody>
          <a:bodyPr>
            <a:normAutofit/>
          </a:bodyPr>
          <a:lstStyle/>
          <a:p>
            <a:r>
              <a:rPr lang="en-US" dirty="0">
                <a:solidFill>
                  <a:schemeClr val="bg2">
                    <a:lumMod val="65000"/>
                  </a:schemeClr>
                </a:solidFill>
              </a:rPr>
              <a:t>An Example of Antecedent </a:t>
            </a:r>
            <a:r>
              <a:rPr lang="en-US" dirty="0" smtClean="0">
                <a:solidFill>
                  <a:schemeClr val="bg2">
                    <a:lumMod val="65000"/>
                  </a:schemeClr>
                </a:solidFill>
              </a:rPr>
              <a:t>Modification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44</a:t>
            </a:fld>
            <a:endParaRPr lang="en-US" dirty="0"/>
          </a:p>
        </p:txBody>
      </p:sp>
    </p:spTree>
    <p:extLst>
      <p:ext uri="{BB962C8B-B14F-4D97-AF65-F5344CB8AC3E}">
        <p14:creationId xmlns:p14="http://schemas.microsoft.com/office/powerpoint/2010/main" val="9922758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7744" lvl="1" indent="-237744">
              <a:buFont typeface="Wingdings" charset="2"/>
              <a:buChar char="§"/>
            </a:pPr>
            <a:r>
              <a:rPr lang="en-US" sz="2400" dirty="0">
                <a:solidFill>
                  <a:srgbClr val="002060"/>
                </a:solidFill>
              </a:rPr>
              <a:t>Positive reinforcement (e.g., praise) for engaging </a:t>
            </a:r>
            <a:r>
              <a:rPr lang="en-US" sz="2400" dirty="0" smtClean="0">
                <a:solidFill>
                  <a:srgbClr val="002060"/>
                </a:solidFill>
              </a:rPr>
              <a:t>in the </a:t>
            </a:r>
            <a:r>
              <a:rPr lang="en-US" sz="2400" dirty="0">
                <a:solidFill>
                  <a:srgbClr val="002060"/>
                </a:solidFill>
              </a:rPr>
              <a:t>activity</a:t>
            </a:r>
          </a:p>
          <a:p>
            <a:pPr marL="237744" lvl="1" indent="-237744">
              <a:buFont typeface="Wingdings" charset="2"/>
              <a:buChar char="§"/>
            </a:pPr>
            <a:r>
              <a:rPr lang="en-US" sz="2400" dirty="0">
                <a:solidFill>
                  <a:srgbClr val="002060"/>
                </a:solidFill>
              </a:rPr>
              <a:t>Reinforce appropriate behaviors in shorter intervals initially (e.g., change the schedule of reinforcement or task demand</a:t>
            </a:r>
            <a:r>
              <a:rPr lang="en-US" sz="2400" dirty="0" smtClean="0">
                <a:solidFill>
                  <a:srgbClr val="002060"/>
                </a:solidFill>
              </a:rPr>
              <a:t>)</a:t>
            </a:r>
            <a:endParaRPr lang="en-US" sz="2400" dirty="0">
              <a:solidFill>
                <a:srgbClr val="002060"/>
              </a:solidFill>
            </a:endParaRPr>
          </a:p>
        </p:txBody>
      </p:sp>
      <p:sp>
        <p:nvSpPr>
          <p:cNvPr id="3" name="Title 2"/>
          <p:cNvSpPr>
            <a:spLocks noGrp="1"/>
          </p:cNvSpPr>
          <p:nvPr>
            <p:ph type="title"/>
          </p:nvPr>
        </p:nvSpPr>
        <p:spPr/>
        <p:txBody>
          <a:bodyPr/>
          <a:lstStyle/>
          <a:p>
            <a:r>
              <a:rPr lang="en-US" dirty="0">
                <a:solidFill>
                  <a:schemeClr val="bg2">
                    <a:lumMod val="65000"/>
                  </a:schemeClr>
                </a:solidFill>
              </a:rPr>
              <a:t>Critical Components for </a:t>
            </a:r>
            <a:r>
              <a:rPr lang="en-US" dirty="0" smtClean="0">
                <a:solidFill>
                  <a:schemeClr val="bg2">
                    <a:lumMod val="65000"/>
                  </a:schemeClr>
                </a:solidFill>
              </a:rPr>
              <a:t>Success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45</a:t>
            </a:fld>
            <a:endParaRPr lang="en-US" dirty="0"/>
          </a:p>
        </p:txBody>
      </p:sp>
      <p:sp>
        <p:nvSpPr>
          <p:cNvPr id="5" name="Rectangle 4"/>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25665277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gray">
          <a:xfrm>
            <a:off x="688973" y="111617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Instructional Match</a:t>
            </a:r>
            <a:endParaRPr lang="en-US" sz="4400" b="0" dirty="0">
              <a:solidFill>
                <a:schemeClr val="bg2">
                  <a:lumMod val="65000"/>
                </a:schemeClr>
              </a:solidFill>
            </a:endParaRPr>
          </a:p>
        </p:txBody>
      </p:sp>
      <p:sp>
        <p:nvSpPr>
          <p:cNvPr id="5" name="Title 4" hidden="1"/>
          <p:cNvSpPr>
            <a:spLocks noGrp="1"/>
          </p:cNvSpPr>
          <p:nvPr>
            <p:ph type="title"/>
          </p:nvPr>
        </p:nvSpPr>
        <p:spPr/>
        <p:txBody>
          <a:bodyPr/>
          <a:lstStyle/>
          <a:p>
            <a:r>
              <a:rPr lang="en-US" dirty="0" smtClean="0"/>
              <a:t>.</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46</a:t>
            </a:fld>
            <a:endParaRPr lang="en-US" dirty="0"/>
          </a:p>
        </p:txBody>
      </p:sp>
      <p:pic>
        <p:nvPicPr>
          <p:cNvPr id="3074" name="Picture 2" descr="Decorativ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2513" y="2280204"/>
            <a:ext cx="3826254" cy="286969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68991" y="5280309"/>
            <a:ext cx="4612944" cy="707886"/>
          </a:xfrm>
          <a:prstGeom prst="rect">
            <a:avLst/>
          </a:prstGeom>
        </p:spPr>
        <p:txBody>
          <a:bodyPr wrap="square">
            <a:spAutoFit/>
          </a:bodyPr>
          <a:lstStyle/>
          <a:p>
            <a:r>
              <a:rPr lang="en-US" sz="800" dirty="0" smtClean="0"/>
              <a:t>Photo credit: </a:t>
            </a:r>
            <a:r>
              <a:rPr lang="en-US" sz="800" dirty="0" smtClean="0">
                <a:hlinkClick r:id="rId4"/>
              </a:rPr>
              <a:t>http</a:t>
            </a:r>
            <a:r>
              <a:rPr lang="en-US" sz="800" dirty="0">
                <a:hlinkClick r:id="rId4"/>
              </a:rPr>
              <a:t>://www.flickr.com/photos/charlottel/154443920</a:t>
            </a:r>
            <a:r>
              <a:rPr lang="en-US" sz="800" dirty="0" smtClean="0">
                <a:hlinkClick r:id="rId4"/>
              </a:rPr>
              <a:t>/</a:t>
            </a:r>
            <a:r>
              <a:rPr lang="en-US" sz="800" dirty="0"/>
              <a:t>; </a:t>
            </a:r>
            <a:r>
              <a:rPr lang="en-US" sz="800" dirty="0">
                <a:hlinkClick r:id="rId5"/>
              </a:rPr>
              <a:t>http://www.flickr.com/photos/dno1967b/8703319368</a:t>
            </a:r>
            <a:r>
              <a:rPr lang="en-US" sz="800" dirty="0" smtClean="0">
                <a:hlinkClick r:id="rId5"/>
              </a:rPr>
              <a:t>/</a:t>
            </a:r>
            <a:r>
              <a:rPr lang="en-US" sz="800" dirty="0" smtClean="0"/>
              <a:t>; http</a:t>
            </a:r>
            <a:r>
              <a:rPr lang="en-US" sz="800" dirty="0"/>
              <a:t>://creativecommons.org/licenses/by/2.0/</a:t>
            </a:r>
          </a:p>
          <a:p>
            <a:endParaRPr lang="en-US" dirty="0"/>
          </a:p>
        </p:txBody>
      </p:sp>
      <p:pic>
        <p:nvPicPr>
          <p:cNvPr id="3076" name="Picture 4" descr="Decorativ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8767" y="2280203"/>
            <a:ext cx="3826254" cy="286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6846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idx="1"/>
          </p:nvPr>
        </p:nvSpPr>
        <p:spPr/>
        <p:txBody>
          <a:bodyPr/>
          <a:lstStyle/>
          <a:p>
            <a:pPr lvl="1"/>
            <a:r>
              <a:rPr lang="en-US" smtClean="0"/>
              <a:t>Escape behavior related to academic tasks that are simply “too hard.” </a:t>
            </a:r>
          </a:p>
          <a:p>
            <a:pPr lvl="1"/>
            <a:r>
              <a:rPr lang="en-US" smtClean="0"/>
              <a:t>For example, a student might not be successful because the instructional materials are too difficult, or he or she may not have the prerequisite skills.</a:t>
            </a:r>
          </a:p>
          <a:p>
            <a:pPr lvl="2"/>
            <a:endParaRPr lang="en-US" smtClean="0"/>
          </a:p>
          <a:p>
            <a:endParaRPr lang="en-US" smtClean="0"/>
          </a:p>
          <a:p>
            <a:endParaRPr lang="en-US" smtClean="0"/>
          </a:p>
          <a:p>
            <a:endParaRPr lang="en-US" smtClean="0"/>
          </a:p>
          <a:p>
            <a:pPr lvl="1"/>
            <a:endParaRPr lang="en-US" smtClean="0"/>
          </a:p>
          <a:p>
            <a:endParaRPr lang="en-US" dirty="0"/>
          </a:p>
        </p:txBody>
      </p:sp>
      <p:sp>
        <p:nvSpPr>
          <p:cNvPr id="6" name="Title 5" hidden="1"/>
          <p:cNvSpPr>
            <a:spLocks noGrp="1"/>
          </p:cNvSpPr>
          <p:nvPr>
            <p:ph type="title"/>
          </p:nvPr>
        </p:nvSpPr>
        <p:spPr/>
        <p:txBody>
          <a:bodyPr/>
          <a:lstStyle/>
          <a:p>
            <a:r>
              <a:rPr lang="en-US" dirty="0" smtClean="0"/>
              <a:t>.</a:t>
            </a:r>
            <a:endParaRPr lang="en-US" dirty="0"/>
          </a:p>
        </p:txBody>
      </p:sp>
      <p:sp>
        <p:nvSpPr>
          <p:cNvPr id="3" name="Slide Number Placeholder 2"/>
          <p:cNvSpPr>
            <a:spLocks noGrp="1"/>
          </p:cNvSpPr>
          <p:nvPr>
            <p:ph type="sldNum" sz="quarter" idx="10"/>
          </p:nvPr>
        </p:nvSpPr>
        <p:spPr/>
        <p:txBody>
          <a:bodyPr/>
          <a:lstStyle/>
          <a:p>
            <a:fld id="{F3477EC8-074D-41C4-94AE-E9EA7CEEA348}" type="slidenum">
              <a:rPr lang="en-US" smtClean="0"/>
              <a:pPr/>
              <a:t>47</a:t>
            </a:fld>
            <a:endParaRPr lang="en-US" dirty="0"/>
          </a:p>
        </p:txBody>
      </p:sp>
      <p:sp>
        <p:nvSpPr>
          <p:cNvPr id="5" name="Title 1"/>
          <p:cNvSpPr txBox="1">
            <a:spLocks/>
          </p:cNvSpPr>
          <p:nvPr/>
        </p:nvSpPr>
        <p:spPr bwMode="gray">
          <a:xfrm>
            <a:off x="643482" y="110347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What Is Instructional Match?</a:t>
            </a:r>
            <a:endParaRPr lang="en-US" sz="4400" b="0" dirty="0">
              <a:solidFill>
                <a:schemeClr val="bg2">
                  <a:lumMod val="65000"/>
                </a:schemeClr>
              </a:solidFill>
            </a:endParaRPr>
          </a:p>
        </p:txBody>
      </p:sp>
      <p:sp>
        <p:nvSpPr>
          <p:cNvPr id="7" name="Rectangle 6"/>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3038650091"/>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7744" lvl="1" indent="-237744">
              <a:buFont typeface="Wingdings" charset="2"/>
              <a:buChar char="§"/>
            </a:pPr>
            <a:r>
              <a:rPr lang="en-US" sz="2400" dirty="0" smtClean="0"/>
              <a:t>There is a </a:t>
            </a:r>
            <a:r>
              <a:rPr lang="en-US" sz="2400" dirty="0"/>
              <a:t>mismatch between student skill and </a:t>
            </a:r>
            <a:r>
              <a:rPr lang="en-US" sz="2400" dirty="0" smtClean="0"/>
              <a:t>the level </a:t>
            </a:r>
            <a:r>
              <a:rPr lang="en-US" sz="2400" dirty="0"/>
              <a:t>of difficulty of </a:t>
            </a:r>
            <a:r>
              <a:rPr lang="en-US" sz="2400" dirty="0" smtClean="0"/>
              <a:t>the task: the </a:t>
            </a:r>
            <a:r>
              <a:rPr lang="en-US" sz="2400" dirty="0"/>
              <a:t>assessment of a student’s current instructional level is </a:t>
            </a:r>
            <a:r>
              <a:rPr lang="en-US" sz="2400" b="1" dirty="0" smtClean="0"/>
              <a:t>inaccurate</a:t>
            </a:r>
            <a:r>
              <a:rPr lang="en-US" sz="2400" dirty="0" smtClean="0"/>
              <a:t> </a:t>
            </a:r>
            <a:r>
              <a:rPr lang="en-US" sz="2400" dirty="0"/>
              <a:t>in some way (e.g</a:t>
            </a:r>
            <a:r>
              <a:rPr lang="en-US" sz="2400" dirty="0" smtClean="0"/>
              <a:t>., </a:t>
            </a:r>
            <a:r>
              <a:rPr lang="en-US" sz="2400" dirty="0"/>
              <a:t>knowledge, difficulty, pace, </a:t>
            </a:r>
            <a:r>
              <a:rPr lang="en-US" sz="2400" dirty="0" smtClean="0"/>
              <a:t>and/or level).</a:t>
            </a:r>
            <a:endParaRPr lang="en-US" sz="2400" dirty="0"/>
          </a:p>
          <a:p>
            <a:pPr marL="237744" lvl="1" indent="-237744">
              <a:buFont typeface="Wingdings" charset="2"/>
              <a:buChar char="§"/>
            </a:pPr>
            <a:r>
              <a:rPr lang="en-US" sz="2400" dirty="0" smtClean="0"/>
              <a:t>Students </a:t>
            </a:r>
            <a:r>
              <a:rPr lang="en-US" sz="2400" dirty="0"/>
              <a:t>who are </a:t>
            </a:r>
            <a:r>
              <a:rPr lang="en-US" sz="2400" b="1" dirty="0"/>
              <a:t>failing academically</a:t>
            </a:r>
            <a:r>
              <a:rPr lang="en-US" sz="2400" dirty="0"/>
              <a:t> are frustrated and often </a:t>
            </a:r>
            <a:r>
              <a:rPr lang="en-US" sz="2400" b="1" dirty="0"/>
              <a:t>act out</a:t>
            </a:r>
            <a:r>
              <a:rPr lang="en-US" sz="2400" dirty="0" smtClean="0"/>
              <a:t>!</a:t>
            </a:r>
            <a:endParaRPr lang="en-US" sz="2400" dirty="0"/>
          </a:p>
        </p:txBody>
      </p:sp>
      <p:sp>
        <p:nvSpPr>
          <p:cNvPr id="3" name="Title 2"/>
          <p:cNvSpPr>
            <a:spLocks noGrp="1"/>
          </p:cNvSpPr>
          <p:nvPr>
            <p:ph type="title"/>
          </p:nvPr>
        </p:nvSpPr>
        <p:spPr/>
        <p:txBody>
          <a:bodyPr/>
          <a:lstStyle/>
          <a:p>
            <a:r>
              <a:rPr lang="en-US" dirty="0" smtClean="0"/>
              <a:t>Characteristics of Instructional Match</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48</a:t>
            </a:fld>
            <a:endParaRPr lang="en-US" dirty="0"/>
          </a:p>
        </p:txBody>
      </p:sp>
    </p:spTree>
    <p:extLst>
      <p:ext uri="{BB962C8B-B14F-4D97-AF65-F5344CB8AC3E}">
        <p14:creationId xmlns:p14="http://schemas.microsoft.com/office/powerpoint/2010/main" val="31036746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2200" b="1" dirty="0"/>
              <a:t>Examples:</a:t>
            </a:r>
          </a:p>
          <a:p>
            <a:pPr marL="237744" indent="-237744"/>
            <a:r>
              <a:rPr lang="en-US" sz="1800" dirty="0" smtClean="0"/>
              <a:t>Doing addition problems </a:t>
            </a:r>
            <a:r>
              <a:rPr lang="en-US" sz="1800" dirty="0"/>
              <a:t>without being able to count</a:t>
            </a:r>
          </a:p>
          <a:p>
            <a:pPr marL="237744" indent="-237744"/>
            <a:r>
              <a:rPr lang="en-US" sz="1800" dirty="0"/>
              <a:t>Journal writing without being able to form </a:t>
            </a:r>
            <a:r>
              <a:rPr lang="en-US" sz="1800" dirty="0" smtClean="0"/>
              <a:t>two- or three-word </a:t>
            </a:r>
            <a:r>
              <a:rPr lang="en-US" sz="1800" dirty="0"/>
              <a:t>sentences</a:t>
            </a:r>
          </a:p>
          <a:p>
            <a:pPr marL="237744" indent="-237744"/>
            <a:r>
              <a:rPr lang="en-US" sz="1800" dirty="0"/>
              <a:t>Drawing without fine motor </a:t>
            </a:r>
            <a:r>
              <a:rPr lang="en-US" sz="1800" dirty="0" smtClean="0"/>
              <a:t>skills, such as </a:t>
            </a:r>
            <a:r>
              <a:rPr lang="en-US" sz="1800" dirty="0"/>
              <a:t>pencil grip</a:t>
            </a:r>
          </a:p>
          <a:p>
            <a:pPr marL="237744" indent="-237744">
              <a:buFont typeface="Wingdings" charset="2"/>
              <a:buChar char="§"/>
            </a:pPr>
            <a:r>
              <a:rPr lang="en-US" sz="1800" dirty="0"/>
              <a:t>Running without proper </a:t>
            </a:r>
            <a:r>
              <a:rPr lang="en-US" sz="1800" dirty="0" smtClean="0"/>
              <a:t>gait (e.g., can walk only on </a:t>
            </a:r>
            <a:r>
              <a:rPr lang="en-US" sz="1800" dirty="0"/>
              <a:t>tippy </a:t>
            </a:r>
            <a:r>
              <a:rPr lang="en-US" sz="1800" dirty="0" smtClean="0"/>
              <a:t>toes)</a:t>
            </a:r>
            <a:endParaRPr lang="en-US" sz="1800" dirty="0"/>
          </a:p>
          <a:p>
            <a:endParaRPr lang="en-US" dirty="0"/>
          </a:p>
        </p:txBody>
      </p:sp>
      <p:sp>
        <p:nvSpPr>
          <p:cNvPr id="3" name="Content Placeholder 2"/>
          <p:cNvSpPr>
            <a:spLocks noGrp="1"/>
          </p:cNvSpPr>
          <p:nvPr>
            <p:ph idx="10"/>
          </p:nvPr>
        </p:nvSpPr>
        <p:spPr/>
        <p:txBody>
          <a:bodyPr/>
          <a:lstStyle/>
          <a:p>
            <a:pPr marL="0" indent="0">
              <a:buNone/>
            </a:pPr>
            <a:r>
              <a:rPr lang="en-US" sz="2200" b="1" dirty="0"/>
              <a:t>Possible Solutions</a:t>
            </a:r>
            <a:r>
              <a:rPr lang="en-US" sz="2200" b="1" dirty="0" smtClean="0"/>
              <a:t>:</a:t>
            </a:r>
            <a:endParaRPr lang="en-US" sz="2200" dirty="0"/>
          </a:p>
          <a:p>
            <a:pPr marL="237744" indent="-237744">
              <a:buFont typeface="Wingdings" charset="2"/>
              <a:buChar char="§"/>
            </a:pPr>
            <a:r>
              <a:rPr lang="en-US" sz="1800" dirty="0" smtClean="0"/>
              <a:t>Preteach </a:t>
            </a:r>
            <a:r>
              <a:rPr lang="en-US" sz="1800" dirty="0"/>
              <a:t>content </a:t>
            </a:r>
            <a:r>
              <a:rPr lang="en-US" sz="1800" dirty="0" smtClean="0"/>
              <a:t>or skill.</a:t>
            </a:r>
          </a:p>
          <a:p>
            <a:pPr marL="237744" indent="-237744">
              <a:buFont typeface="Wingdings" charset="2"/>
              <a:buChar char="§"/>
            </a:pPr>
            <a:r>
              <a:rPr lang="en-US" sz="1800" dirty="0" smtClean="0"/>
              <a:t>Reduce </a:t>
            </a:r>
            <a:r>
              <a:rPr lang="en-US" sz="1800" dirty="0"/>
              <a:t>the </a:t>
            </a:r>
            <a:r>
              <a:rPr lang="en-US" sz="1800" dirty="0" smtClean="0"/>
              <a:t>difficulty of the task.</a:t>
            </a:r>
          </a:p>
          <a:p>
            <a:pPr marL="237744" indent="-237744">
              <a:buFont typeface="Wingdings" charset="2"/>
              <a:buChar char="§"/>
            </a:pPr>
            <a:r>
              <a:rPr lang="en-US" sz="1800" dirty="0" smtClean="0"/>
              <a:t>Break down tasks into smaller, more manageable subtasks.</a:t>
            </a:r>
          </a:p>
          <a:p>
            <a:pPr marL="237744" indent="-237744">
              <a:buFont typeface="Wingdings" charset="2"/>
              <a:buChar char="§"/>
            </a:pPr>
            <a:r>
              <a:rPr lang="en-US" sz="1800" dirty="0" smtClean="0"/>
              <a:t>Use curriculum-based measurement (CBM) to </a:t>
            </a:r>
            <a:r>
              <a:rPr lang="en-US" sz="1800" dirty="0"/>
              <a:t>determine </a:t>
            </a:r>
            <a:r>
              <a:rPr lang="en-US" sz="1800" dirty="0" smtClean="0"/>
              <a:t>the appropriate </a:t>
            </a:r>
            <a:r>
              <a:rPr lang="en-US" sz="1800" dirty="0"/>
              <a:t>instructional </a:t>
            </a:r>
            <a:r>
              <a:rPr lang="en-US" sz="1800" dirty="0" smtClean="0"/>
              <a:t>level.</a:t>
            </a:r>
            <a:endParaRPr lang="en-US" sz="1800" dirty="0"/>
          </a:p>
          <a:p>
            <a:endParaRPr lang="en-US" dirty="0"/>
          </a:p>
        </p:txBody>
      </p:sp>
      <p:sp>
        <p:nvSpPr>
          <p:cNvPr id="4" name="Title 3"/>
          <p:cNvSpPr>
            <a:spLocks noGrp="1"/>
          </p:cNvSpPr>
          <p:nvPr>
            <p:ph type="title"/>
          </p:nvPr>
        </p:nvSpPr>
        <p:spPr/>
        <p:txBody>
          <a:bodyPr/>
          <a:lstStyle/>
          <a:p>
            <a:r>
              <a:rPr lang="en-US" dirty="0" smtClean="0"/>
              <a:t>Examples of Instructional Match</a:t>
            </a:r>
            <a:endParaRPr lang="en-US" dirty="0"/>
          </a:p>
        </p:txBody>
      </p:sp>
      <p:sp>
        <p:nvSpPr>
          <p:cNvPr id="5" name="Slide Number Placeholder 4"/>
          <p:cNvSpPr>
            <a:spLocks noGrp="1"/>
          </p:cNvSpPr>
          <p:nvPr>
            <p:ph type="sldNum" sz="quarter" idx="11"/>
          </p:nvPr>
        </p:nvSpPr>
        <p:spPr/>
        <p:txBody>
          <a:bodyPr/>
          <a:lstStyle/>
          <a:p>
            <a:pPr algn="r"/>
            <a:fld id="{F3477EC8-074D-41C4-94AE-E9EA7CEEA348}" type="slidenum">
              <a:rPr lang="en-US" smtClean="0"/>
              <a:pPr algn="r"/>
              <a:t>49</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33842601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graphic represents the training objectives which include the identification of a hypothesize function, selection of an intervention, assessment and monitoring and data analysis." title="Training objectives"/>
          <p:cNvGraphicFramePr>
            <a:graphicFrameLocks noGrp="1"/>
          </p:cNvGraphicFramePr>
          <p:nvPr>
            <p:ph type="dgm" sz="quarter" idx="10"/>
            <p:extLst>
              <p:ext uri="{D42A27DB-BD31-4B8C-83A1-F6EECF244321}">
                <p14:modId xmlns:p14="http://schemas.microsoft.com/office/powerpoint/2010/main" val="2782265747"/>
              </p:ext>
            </p:extLst>
          </p:nvPr>
        </p:nvGraphicFramePr>
        <p:xfrm>
          <a:off x="122238" y="747713"/>
          <a:ext cx="8905875" cy="5095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1"/>
          </p:nvPr>
        </p:nvSpPr>
        <p:spPr/>
        <p:txBody>
          <a:bodyPr/>
          <a:lstStyle/>
          <a:p>
            <a:fld id="{F3477EC8-074D-41C4-94AE-E9EA7CEEA348}" type="slidenum">
              <a:rPr lang="en-US" smtClean="0"/>
              <a:pPr/>
              <a:t>5</a:t>
            </a:fld>
            <a:endParaRPr lang="en-US" dirty="0"/>
          </a:p>
        </p:txBody>
      </p:sp>
      <p:sp>
        <p:nvSpPr>
          <p:cNvPr id="6" name="Title 5" hidden="1"/>
          <p:cNvSpPr>
            <a:spLocks noGrp="1"/>
          </p:cNvSpPr>
          <p:nvPr>
            <p:ph type="title"/>
          </p:nvPr>
        </p:nvSpPr>
        <p:spPr/>
        <p:txBody>
          <a:bodyPr/>
          <a:lstStyle/>
          <a:p>
            <a:r>
              <a:rPr lang="en-US" dirty="0" smtClean="0"/>
              <a:t>.</a:t>
            </a:r>
            <a:endParaRPr lang="en-US" dirty="0"/>
          </a:p>
        </p:txBody>
      </p:sp>
      <p:sp>
        <p:nvSpPr>
          <p:cNvPr id="7" name="TextBox 6"/>
          <p:cNvSpPr txBox="1"/>
          <p:nvPr/>
        </p:nvSpPr>
        <p:spPr>
          <a:xfrm>
            <a:off x="6085919" y="657820"/>
            <a:ext cx="3058081" cy="4524315"/>
          </a:xfrm>
          <a:prstGeom prst="rect">
            <a:avLst/>
          </a:prstGeom>
          <a:noFill/>
        </p:spPr>
        <p:txBody>
          <a:bodyPr wrap="square" rtlCol="0">
            <a:spAutoFit/>
          </a:bodyPr>
          <a:lstStyle/>
          <a:p>
            <a:pPr algn="ctr"/>
            <a:r>
              <a:rPr lang="en-US" b="1" dirty="0" smtClean="0">
                <a:solidFill>
                  <a:srgbClr val="002060"/>
                </a:solidFill>
              </a:rPr>
              <a:t>Designing and Delivering Intensive Intervention</a:t>
            </a:r>
          </a:p>
          <a:p>
            <a:pPr algn="ctr"/>
            <a:endParaRPr lang="en-US" b="1" dirty="0">
              <a:solidFill>
                <a:srgbClr val="002060"/>
              </a:solidFill>
            </a:endParaRPr>
          </a:p>
          <a:p>
            <a:pPr algn="ctr"/>
            <a:endParaRPr lang="en-US" b="1" dirty="0" smtClean="0">
              <a:solidFill>
                <a:srgbClr val="002060"/>
              </a:solidFill>
            </a:endParaRPr>
          </a:p>
          <a:p>
            <a:pPr algn="ctr"/>
            <a:endParaRPr lang="en-US" b="1" dirty="0">
              <a:solidFill>
                <a:srgbClr val="002060"/>
              </a:solidFill>
            </a:endParaRPr>
          </a:p>
          <a:p>
            <a:pPr algn="ctr"/>
            <a:endParaRPr lang="en-US" b="1" dirty="0" smtClean="0">
              <a:solidFill>
                <a:srgbClr val="002060"/>
              </a:solidFill>
            </a:endParaRPr>
          </a:p>
          <a:p>
            <a:pPr algn="ctr"/>
            <a:endParaRPr lang="en-US" b="1" dirty="0">
              <a:solidFill>
                <a:srgbClr val="002060"/>
              </a:solidFill>
            </a:endParaRPr>
          </a:p>
          <a:p>
            <a:pPr algn="ctr"/>
            <a:endParaRPr lang="en-US" b="1" dirty="0" smtClean="0">
              <a:solidFill>
                <a:srgbClr val="002060"/>
              </a:solidFill>
            </a:endParaRPr>
          </a:p>
          <a:p>
            <a:pPr algn="ctr"/>
            <a:endParaRPr lang="en-US" b="1" dirty="0">
              <a:solidFill>
                <a:srgbClr val="002060"/>
              </a:solidFill>
            </a:endParaRPr>
          </a:p>
          <a:p>
            <a:pPr algn="ctr"/>
            <a:r>
              <a:rPr lang="en-US" b="1" dirty="0" smtClean="0">
                <a:solidFill>
                  <a:srgbClr val="002060"/>
                </a:solidFill>
              </a:rPr>
              <a:t>Tying It All Together!</a:t>
            </a:r>
            <a:endParaRPr lang="en-US" b="1" dirty="0">
              <a:solidFill>
                <a:srgbClr val="002060"/>
              </a:solidFill>
            </a:endParaRPr>
          </a:p>
        </p:txBody>
      </p:sp>
      <p:sp>
        <p:nvSpPr>
          <p:cNvPr id="10" name="Right Arrow 4" descr="The arrow is a graphic representation connecting the ideas presented on the slide." title="Arrow "/>
          <p:cNvSpPr/>
          <p:nvPr/>
        </p:nvSpPr>
        <p:spPr>
          <a:xfrm rot="16307098">
            <a:off x="6524795" y="3342829"/>
            <a:ext cx="2240810" cy="3459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dirty="0"/>
          </a:p>
        </p:txBody>
      </p:sp>
      <p:sp>
        <p:nvSpPr>
          <p:cNvPr id="13" name="Right Arrow 12" descr="This arrow is a graphic representation connecting the ideas presented on the slide together." title="Arrow"/>
          <p:cNvSpPr/>
          <p:nvPr/>
        </p:nvSpPr>
        <p:spPr>
          <a:xfrm rot="5400000">
            <a:off x="6489711" y="3133834"/>
            <a:ext cx="2250497" cy="560694"/>
          </a:xfrm>
          <a:prstGeom prst="rightArrow">
            <a:avLst>
              <a:gd name="adj1" fmla="val 60000"/>
              <a:gd name="adj2" fmla="val 50000"/>
            </a:avLst>
          </a:prstGeom>
        </p:spPr>
        <p:style>
          <a:lnRef idx="0">
            <a:schemeClr val="dk1">
              <a:tint val="60000"/>
              <a:hueOff val="0"/>
              <a:satOff val="0"/>
              <a:lumOff val="0"/>
              <a:alphaOff val="0"/>
            </a:schemeClr>
          </a:lnRef>
          <a:fillRef idx="3">
            <a:schemeClr val="dk1">
              <a:tint val="60000"/>
              <a:hueOff val="0"/>
              <a:satOff val="0"/>
              <a:lumOff val="0"/>
              <a:alphaOff val="0"/>
            </a:schemeClr>
          </a:fillRef>
          <a:effectRef idx="2">
            <a:schemeClr val="dk1">
              <a:tint val="6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625624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1"/>
            <a:r>
              <a:rPr lang="en-US" sz="2400" dirty="0" smtClean="0"/>
              <a:t>Must be able to accurately assess a student’s current level of ability and implement a curriculum and teaching materials that are appropriate to the student’s instructional level.</a:t>
            </a:r>
          </a:p>
          <a:p>
            <a:pPr lvl="1"/>
            <a:r>
              <a:rPr lang="en-US" sz="2400" dirty="0" smtClean="0"/>
              <a:t>Must match task demands with current skill levels to ensure success.</a:t>
            </a:r>
          </a:p>
          <a:p>
            <a:pPr lvl="1"/>
            <a:r>
              <a:rPr lang="en-US" sz="2400" dirty="0" smtClean="0"/>
              <a:t>Differentiate instruction whenever possible and appropriate.</a:t>
            </a:r>
          </a:p>
          <a:p>
            <a:endParaRPr lang="en-US" dirty="0"/>
          </a:p>
        </p:txBody>
      </p:sp>
      <p:sp>
        <p:nvSpPr>
          <p:cNvPr id="11" name="Title 10" hidden="1"/>
          <p:cNvSpPr>
            <a:spLocks noGrp="1"/>
          </p:cNvSpPr>
          <p:nvPr>
            <p:ph type="title"/>
          </p:nvPr>
        </p:nvSpPr>
        <p:spPr/>
        <p:txBody>
          <a:bodyPr/>
          <a:lstStyle/>
          <a:p>
            <a:r>
              <a:rPr lang="en-US" dirty="0" smtClean="0"/>
              <a:t>.</a:t>
            </a:r>
            <a:endParaRPr lang="en-US" dirty="0"/>
          </a:p>
        </p:txBody>
      </p:sp>
      <p:sp>
        <p:nvSpPr>
          <p:cNvPr id="6" name="Slide Number Placeholder 5"/>
          <p:cNvSpPr>
            <a:spLocks noGrp="1"/>
          </p:cNvSpPr>
          <p:nvPr>
            <p:ph type="sldNum" sz="quarter" idx="10"/>
          </p:nvPr>
        </p:nvSpPr>
        <p:spPr/>
        <p:txBody>
          <a:bodyPr/>
          <a:lstStyle/>
          <a:p>
            <a:fld id="{F3477EC8-074D-41C4-94AE-E9EA7CEEA348}" type="slidenum">
              <a:rPr lang="en-US" smtClean="0"/>
              <a:pPr/>
              <a:t>50</a:t>
            </a:fld>
            <a:endParaRPr lang="en-US" dirty="0"/>
          </a:p>
        </p:txBody>
      </p:sp>
      <p:sp>
        <p:nvSpPr>
          <p:cNvPr id="7" name="Title 1"/>
          <p:cNvSpPr txBox="1">
            <a:spLocks/>
          </p:cNvSpPr>
          <p:nvPr/>
        </p:nvSpPr>
        <p:spPr bwMode="gray">
          <a:xfrm>
            <a:off x="676274" y="1095852"/>
            <a:ext cx="8302625" cy="677108"/>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rtl="0" eaLnBrk="1" fontAlgn="base" hangingPunct="1">
              <a:spcBef>
                <a:spcPct val="0"/>
              </a:spcBef>
              <a:spcAft>
                <a:spcPct val="0"/>
              </a:spcAft>
              <a:defRPr sz="5000" b="1" kern="1200">
                <a:solidFill>
                  <a:schemeClr val="bg1"/>
                </a:solidFill>
                <a:latin typeface="+mj-lt"/>
                <a:ea typeface="+mj-ea"/>
                <a:cs typeface="+mj-cs"/>
              </a:defRPr>
            </a:lvl1pPr>
            <a:lvl2pPr algn="l" rtl="0" eaLnBrk="1" fontAlgn="base" hangingPunct="1">
              <a:spcBef>
                <a:spcPct val="0"/>
              </a:spcBef>
              <a:spcAft>
                <a:spcPct val="0"/>
              </a:spcAft>
              <a:defRPr sz="2800">
                <a:solidFill>
                  <a:schemeClr val="tx1"/>
                </a:solidFill>
                <a:latin typeface="Franklin Gothic Demi" pitchFamily="34" charset="0"/>
              </a:defRPr>
            </a:lvl2pPr>
            <a:lvl3pPr algn="l" rtl="0" eaLnBrk="1" fontAlgn="base" hangingPunct="1">
              <a:spcBef>
                <a:spcPct val="0"/>
              </a:spcBef>
              <a:spcAft>
                <a:spcPct val="0"/>
              </a:spcAft>
              <a:defRPr sz="2800">
                <a:solidFill>
                  <a:schemeClr val="tx1"/>
                </a:solidFill>
                <a:latin typeface="Franklin Gothic Demi" pitchFamily="34" charset="0"/>
              </a:defRPr>
            </a:lvl3pPr>
            <a:lvl4pPr algn="l" rtl="0" eaLnBrk="1" fontAlgn="base" hangingPunct="1">
              <a:spcBef>
                <a:spcPct val="0"/>
              </a:spcBef>
              <a:spcAft>
                <a:spcPct val="0"/>
              </a:spcAft>
              <a:defRPr sz="2800">
                <a:solidFill>
                  <a:schemeClr val="tx1"/>
                </a:solidFill>
                <a:latin typeface="Franklin Gothic Demi" pitchFamily="34" charset="0"/>
              </a:defRPr>
            </a:lvl4pPr>
            <a:lvl5pPr algn="l" rtl="0" eaLnBrk="1" fontAlgn="base" hangingPunct="1">
              <a:spcBef>
                <a:spcPct val="0"/>
              </a:spcBef>
              <a:spcAft>
                <a:spcPct val="0"/>
              </a:spcAft>
              <a:defRPr sz="2800">
                <a:solidFill>
                  <a:schemeClr val="tx1"/>
                </a:solidFill>
                <a:latin typeface="Franklin Gothic Demi" pitchFamily="34" charset="0"/>
              </a:defRPr>
            </a:lvl5pPr>
            <a:lvl6pPr marL="457200" algn="l" rtl="0" eaLnBrk="1" fontAlgn="base" hangingPunct="1">
              <a:spcBef>
                <a:spcPct val="0"/>
              </a:spcBef>
              <a:spcAft>
                <a:spcPct val="0"/>
              </a:spcAft>
              <a:defRPr sz="2800">
                <a:solidFill>
                  <a:schemeClr val="tx1"/>
                </a:solidFill>
                <a:latin typeface="Franklin Gothic Demi" pitchFamily="34" charset="0"/>
              </a:defRPr>
            </a:lvl6pPr>
            <a:lvl7pPr marL="914400" algn="l" rtl="0" eaLnBrk="1" fontAlgn="base" hangingPunct="1">
              <a:spcBef>
                <a:spcPct val="0"/>
              </a:spcBef>
              <a:spcAft>
                <a:spcPct val="0"/>
              </a:spcAft>
              <a:defRPr sz="2800">
                <a:solidFill>
                  <a:schemeClr val="tx1"/>
                </a:solidFill>
                <a:latin typeface="Franklin Gothic Demi" pitchFamily="34" charset="0"/>
              </a:defRPr>
            </a:lvl7pPr>
            <a:lvl8pPr marL="1371600" algn="l" rtl="0" eaLnBrk="1" fontAlgn="base" hangingPunct="1">
              <a:spcBef>
                <a:spcPct val="0"/>
              </a:spcBef>
              <a:spcAft>
                <a:spcPct val="0"/>
              </a:spcAft>
              <a:defRPr sz="2800">
                <a:solidFill>
                  <a:schemeClr val="tx1"/>
                </a:solidFill>
                <a:latin typeface="Franklin Gothic Demi" pitchFamily="34" charset="0"/>
              </a:defRPr>
            </a:lvl8pPr>
            <a:lvl9pPr marL="1828800" algn="l" rtl="0" eaLnBrk="1" fontAlgn="base" hangingPunct="1">
              <a:spcBef>
                <a:spcPct val="0"/>
              </a:spcBef>
              <a:spcAft>
                <a:spcPct val="0"/>
              </a:spcAft>
              <a:defRPr sz="2800">
                <a:solidFill>
                  <a:schemeClr val="tx1"/>
                </a:solidFill>
                <a:latin typeface="Franklin Gothic Demi" pitchFamily="34" charset="0"/>
              </a:defRPr>
            </a:lvl9pPr>
          </a:lstStyle>
          <a:p>
            <a:r>
              <a:rPr lang="en-US" sz="4400" b="0" dirty="0" smtClean="0">
                <a:solidFill>
                  <a:schemeClr val="bg2">
                    <a:lumMod val="65000"/>
                  </a:schemeClr>
                </a:solidFill>
              </a:rPr>
              <a:t>Critical Components for Success</a:t>
            </a:r>
            <a:endParaRPr lang="en-US" sz="4400" b="0" dirty="0">
              <a:solidFill>
                <a:schemeClr val="bg2">
                  <a:lumMod val="65000"/>
                </a:schemeClr>
              </a:solidFill>
            </a:endParaRPr>
          </a:p>
        </p:txBody>
      </p:sp>
      <p:sp>
        <p:nvSpPr>
          <p:cNvPr id="8" name="Rectangle 7"/>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7090367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his is a graphic of what can happen in the cycle of learned helplessness." title="Learned Helplessness"/>
          <p:cNvGraphicFramePr>
            <a:graphicFrameLocks noGrp="1"/>
          </p:cNvGraphicFramePr>
          <p:nvPr>
            <p:ph idx="1"/>
            <p:extLst>
              <p:ext uri="{D42A27DB-BD31-4B8C-83A1-F6EECF244321}">
                <p14:modId xmlns:p14="http://schemas.microsoft.com/office/powerpoint/2010/main" val="192676315"/>
              </p:ext>
            </p:extLst>
          </p:nvPr>
        </p:nvGraphicFramePr>
        <p:xfrm>
          <a:off x="2057399" y="1943100"/>
          <a:ext cx="6883399"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p:txBody>
          <a:bodyPr/>
          <a:lstStyle/>
          <a:p>
            <a:pPr algn="r"/>
            <a:fld id="{F3477EC8-074D-41C4-94AE-E9EA7CEEA348}" type="slidenum">
              <a:rPr lang="en-US" smtClean="0"/>
              <a:pPr algn="r"/>
              <a:t>51</a:t>
            </a:fld>
            <a:endParaRPr lang="en-US" dirty="0"/>
          </a:p>
        </p:txBody>
      </p:sp>
      <p:sp>
        <p:nvSpPr>
          <p:cNvPr id="6" name="Rectangle 5"/>
          <p:cNvSpPr/>
          <p:nvPr/>
        </p:nvSpPr>
        <p:spPr>
          <a:xfrm>
            <a:off x="690840" y="5346616"/>
            <a:ext cx="1861860" cy="523220"/>
          </a:xfrm>
          <a:prstGeom prst="rect">
            <a:avLst/>
          </a:prstGeom>
        </p:spPr>
        <p:txBody>
          <a:bodyPr wrap="square">
            <a:spAutoFit/>
          </a:bodyPr>
          <a:lstStyle/>
          <a:p>
            <a:r>
              <a:rPr lang="en-US" sz="1400" i="1" dirty="0" smtClean="0"/>
              <a:t>Source: </a:t>
            </a:r>
            <a:r>
              <a:rPr lang="en-US" sz="1400" dirty="0" smtClean="0"/>
              <a:t>Seligman &amp; Maier (1967)</a:t>
            </a:r>
            <a:endParaRPr lang="en-US" sz="1400" dirty="0">
              <a:solidFill>
                <a:schemeClr val="bg1"/>
              </a:solidFill>
            </a:endParaRPr>
          </a:p>
        </p:txBody>
      </p:sp>
      <p:sp>
        <p:nvSpPr>
          <p:cNvPr id="3" name="Title 2"/>
          <p:cNvSpPr>
            <a:spLocks noGrp="1"/>
          </p:cNvSpPr>
          <p:nvPr>
            <p:ph type="title"/>
          </p:nvPr>
        </p:nvSpPr>
        <p:spPr>
          <a:xfrm>
            <a:off x="687388" y="305353"/>
            <a:ext cx="8224837" cy="1486894"/>
          </a:xfrm>
        </p:spPr>
        <p:txBody>
          <a:bodyPr/>
          <a:lstStyle/>
          <a:p>
            <a:r>
              <a:rPr lang="en-US" dirty="0" smtClean="0"/>
              <a:t>Learned Helplessness Studies</a:t>
            </a:r>
            <a:endParaRPr lang="en-US" dirty="0"/>
          </a:p>
        </p:txBody>
      </p:sp>
    </p:spTree>
    <p:extLst>
      <p:ext uri="{BB962C8B-B14F-4D97-AF65-F5344CB8AC3E}">
        <p14:creationId xmlns:p14="http://schemas.microsoft.com/office/powerpoint/2010/main" val="16238348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III</a:t>
            </a:r>
            <a:endParaRPr lang="en-US" dirty="0"/>
          </a:p>
        </p:txBody>
      </p:sp>
      <p:sp>
        <p:nvSpPr>
          <p:cNvPr id="3" name="Content Placeholder 2"/>
          <p:cNvSpPr>
            <a:spLocks noGrp="1"/>
          </p:cNvSpPr>
          <p:nvPr>
            <p:ph idx="1"/>
          </p:nvPr>
        </p:nvSpPr>
        <p:spPr/>
        <p:txBody>
          <a:bodyPr/>
          <a:lstStyle/>
          <a:p>
            <a:r>
              <a:rPr lang="en-US" dirty="0" smtClean="0"/>
              <a:t>Linking Assessment and Monitoring</a:t>
            </a:r>
            <a:endParaRPr lang="en-US" dirty="0"/>
          </a:p>
        </p:txBody>
      </p:sp>
    </p:spTree>
    <p:extLst>
      <p:ext uri="{BB962C8B-B14F-4D97-AF65-F5344CB8AC3E}">
        <p14:creationId xmlns:p14="http://schemas.microsoft.com/office/powerpoint/2010/main" val="40412810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7744" lvl="2" indent="-237744">
              <a:buFont typeface="Wingdings" charset="2"/>
              <a:buChar char="§"/>
            </a:pPr>
            <a:r>
              <a:rPr lang="en-US" sz="2400" dirty="0">
                <a:solidFill>
                  <a:srgbClr val="002060"/>
                </a:solidFill>
              </a:rPr>
              <a:t>Determine the plan and who is responsible for execution at each </a:t>
            </a:r>
            <a:r>
              <a:rPr lang="en-US" sz="2400" dirty="0" smtClean="0">
                <a:solidFill>
                  <a:srgbClr val="002060"/>
                </a:solidFill>
              </a:rPr>
              <a:t>step.</a:t>
            </a:r>
            <a:endParaRPr lang="en-US" sz="2400" dirty="0">
              <a:solidFill>
                <a:srgbClr val="002060"/>
              </a:solidFill>
            </a:endParaRPr>
          </a:p>
          <a:p>
            <a:pPr marL="237744" lvl="2" indent="-237744">
              <a:buFont typeface="Wingdings" charset="2"/>
              <a:buChar char="§"/>
            </a:pPr>
            <a:r>
              <a:rPr lang="en-US" sz="2400" dirty="0">
                <a:solidFill>
                  <a:srgbClr val="002060"/>
                </a:solidFill>
              </a:rPr>
              <a:t>Identify training and </a:t>
            </a:r>
            <a:r>
              <a:rPr lang="en-US" sz="2400" dirty="0" smtClean="0">
                <a:solidFill>
                  <a:srgbClr val="002060"/>
                </a:solidFill>
              </a:rPr>
              <a:t>resources.</a:t>
            </a:r>
            <a:endParaRPr lang="en-US" sz="2400" dirty="0">
              <a:solidFill>
                <a:srgbClr val="002060"/>
              </a:solidFill>
            </a:endParaRPr>
          </a:p>
          <a:p>
            <a:pPr marL="237744" lvl="2" indent="-237744">
              <a:buFont typeface="Wingdings" charset="2"/>
              <a:buChar char="§"/>
            </a:pPr>
            <a:r>
              <a:rPr lang="en-US" sz="2400" dirty="0">
                <a:solidFill>
                  <a:srgbClr val="002060"/>
                </a:solidFill>
              </a:rPr>
              <a:t>Monitor the </a:t>
            </a:r>
            <a:r>
              <a:rPr lang="en-US" sz="2400" dirty="0" smtClean="0">
                <a:solidFill>
                  <a:srgbClr val="002060"/>
                </a:solidFill>
              </a:rPr>
              <a:t>plan.</a:t>
            </a:r>
            <a:endParaRPr lang="en-US" sz="2400" dirty="0">
              <a:solidFill>
                <a:srgbClr val="002060"/>
              </a:solidFill>
            </a:endParaRPr>
          </a:p>
          <a:p>
            <a:pPr marL="237744" lvl="2" indent="-237744">
              <a:buFont typeface="Wingdings" charset="2"/>
              <a:buChar char="§"/>
            </a:pPr>
            <a:r>
              <a:rPr lang="en-US" sz="2400" dirty="0" smtClean="0">
                <a:solidFill>
                  <a:srgbClr val="002060"/>
                </a:solidFill>
              </a:rPr>
              <a:t>Use a cycle </a:t>
            </a:r>
            <a:r>
              <a:rPr lang="en-US" sz="2400" dirty="0">
                <a:solidFill>
                  <a:srgbClr val="002060"/>
                </a:solidFill>
              </a:rPr>
              <a:t>of </a:t>
            </a:r>
            <a:r>
              <a:rPr lang="en-US" sz="2400" dirty="0" smtClean="0">
                <a:solidFill>
                  <a:srgbClr val="002060"/>
                </a:solidFill>
              </a:rPr>
              <a:t>support.</a:t>
            </a:r>
            <a:endParaRPr lang="en-US" sz="2400" dirty="0">
              <a:solidFill>
                <a:srgbClr val="002060"/>
              </a:solidFill>
            </a:endParaRPr>
          </a:p>
          <a:p>
            <a:endParaRPr lang="en-US" dirty="0"/>
          </a:p>
        </p:txBody>
      </p:sp>
      <p:sp>
        <p:nvSpPr>
          <p:cNvPr id="3" name="Title 2"/>
          <p:cNvSpPr>
            <a:spLocks noGrp="1"/>
          </p:cNvSpPr>
          <p:nvPr>
            <p:ph type="title"/>
          </p:nvPr>
        </p:nvSpPr>
        <p:spPr/>
        <p:txBody>
          <a:bodyPr/>
          <a:lstStyle/>
          <a:p>
            <a:r>
              <a:rPr lang="en-US" dirty="0" smtClean="0"/>
              <a:t>Implementing and Monitoring Outcomes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53</a:t>
            </a:fld>
            <a:endParaRPr lang="en-US" dirty="0"/>
          </a:p>
        </p:txBody>
      </p:sp>
    </p:spTree>
    <p:extLst>
      <p:ext uri="{BB962C8B-B14F-4D97-AF65-F5344CB8AC3E}">
        <p14:creationId xmlns:p14="http://schemas.microsoft.com/office/powerpoint/2010/main" val="194091630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7744" lvl="1" indent="-237744">
              <a:buFont typeface="Wingdings" charset="2"/>
              <a:buChar char="§"/>
            </a:pPr>
            <a:r>
              <a:rPr lang="en-US" sz="2400" dirty="0">
                <a:solidFill>
                  <a:srgbClr val="002060"/>
                </a:solidFill>
              </a:rPr>
              <a:t>Teaching </a:t>
            </a:r>
          </a:p>
          <a:p>
            <a:pPr marL="237744" lvl="1" indent="-237744">
              <a:buFont typeface="Wingdings" charset="2"/>
              <a:buChar char="§"/>
            </a:pPr>
            <a:r>
              <a:rPr lang="en-US" sz="2400" dirty="0">
                <a:solidFill>
                  <a:srgbClr val="002060"/>
                </a:solidFill>
              </a:rPr>
              <a:t>Coaching and feedback</a:t>
            </a:r>
          </a:p>
          <a:p>
            <a:pPr marL="237744" lvl="1" indent="-237744">
              <a:buFont typeface="Wingdings" charset="2"/>
              <a:buChar char="§"/>
            </a:pPr>
            <a:r>
              <a:rPr lang="en-US" sz="2400" dirty="0">
                <a:solidFill>
                  <a:srgbClr val="002060"/>
                </a:solidFill>
              </a:rPr>
              <a:t>Scripts for adults to follow </a:t>
            </a:r>
          </a:p>
          <a:p>
            <a:pPr marL="237744" lvl="1" indent="-237744">
              <a:buFont typeface="Wingdings" charset="2"/>
              <a:buChar char="§"/>
            </a:pPr>
            <a:r>
              <a:rPr lang="en-US" sz="2400" dirty="0">
                <a:solidFill>
                  <a:srgbClr val="002060"/>
                </a:solidFill>
              </a:rPr>
              <a:t>Data </a:t>
            </a:r>
            <a:r>
              <a:rPr lang="en-US" sz="2400" dirty="0" smtClean="0">
                <a:solidFill>
                  <a:srgbClr val="002060"/>
                </a:solidFill>
              </a:rPr>
              <a:t>collection</a:t>
            </a:r>
            <a:endParaRPr lang="en-US" sz="2400" dirty="0">
              <a:solidFill>
                <a:srgbClr val="002060"/>
              </a:solidFill>
            </a:endParaRPr>
          </a:p>
          <a:p>
            <a:pPr marL="237744" lvl="1" indent="-237744">
              <a:buFont typeface="Wingdings" charset="2"/>
              <a:buChar char="§"/>
            </a:pPr>
            <a:r>
              <a:rPr lang="en-US" sz="2400" dirty="0">
                <a:solidFill>
                  <a:srgbClr val="002060"/>
                </a:solidFill>
              </a:rPr>
              <a:t>Follow-up support meetings</a:t>
            </a:r>
          </a:p>
          <a:p>
            <a:pPr marL="237744" lvl="1" indent="-237744">
              <a:buFont typeface="Wingdings" charset="2"/>
              <a:buChar char="§"/>
            </a:pPr>
            <a:r>
              <a:rPr lang="en-US" sz="2400" dirty="0" smtClean="0">
                <a:solidFill>
                  <a:srgbClr val="002060"/>
                </a:solidFill>
              </a:rPr>
              <a:t>Follow-up </a:t>
            </a:r>
            <a:r>
              <a:rPr lang="en-US" sz="2400" dirty="0">
                <a:solidFill>
                  <a:srgbClr val="002060"/>
                </a:solidFill>
              </a:rPr>
              <a:t>data </a:t>
            </a:r>
            <a:r>
              <a:rPr lang="en-US" sz="2400" dirty="0" smtClean="0">
                <a:solidFill>
                  <a:srgbClr val="002060"/>
                </a:solidFill>
              </a:rPr>
              <a:t>evaluation</a:t>
            </a:r>
            <a:endParaRPr lang="en-US" sz="2400" dirty="0">
              <a:solidFill>
                <a:srgbClr val="002060"/>
              </a:solidFill>
            </a:endParaRPr>
          </a:p>
        </p:txBody>
      </p:sp>
      <p:sp>
        <p:nvSpPr>
          <p:cNvPr id="3" name="Title 2"/>
          <p:cNvSpPr>
            <a:spLocks noGrp="1"/>
          </p:cNvSpPr>
          <p:nvPr>
            <p:ph type="title"/>
          </p:nvPr>
        </p:nvSpPr>
        <p:spPr/>
        <p:txBody>
          <a:bodyPr/>
          <a:lstStyle/>
          <a:p>
            <a:r>
              <a:rPr lang="en-US" dirty="0" smtClean="0"/>
              <a:t>Plan for Integrity of Implementation</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54</a:t>
            </a:fld>
            <a:endParaRPr lang="en-US" dirty="0"/>
          </a:p>
        </p:txBody>
      </p:sp>
    </p:spTree>
    <p:extLst>
      <p:ext uri="{BB962C8B-B14F-4D97-AF65-F5344CB8AC3E}">
        <p14:creationId xmlns:p14="http://schemas.microsoft.com/office/powerpoint/2010/main" val="19536140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7744" lvl="1" indent="-237744">
              <a:buFont typeface="Wingdings" charset="2"/>
              <a:buChar char="§"/>
            </a:pPr>
            <a:r>
              <a:rPr lang="en-US" sz="2400" dirty="0">
                <a:solidFill>
                  <a:srgbClr val="002060"/>
                </a:solidFill>
              </a:rPr>
              <a:t>Evaluate the effects of </a:t>
            </a:r>
            <a:r>
              <a:rPr lang="en-US" sz="2400" dirty="0" smtClean="0">
                <a:solidFill>
                  <a:srgbClr val="002060"/>
                </a:solidFill>
              </a:rPr>
              <a:t>interventions, </a:t>
            </a:r>
            <a:r>
              <a:rPr lang="en-US" sz="2400" dirty="0">
                <a:solidFill>
                  <a:srgbClr val="002060"/>
                </a:solidFill>
              </a:rPr>
              <a:t>comparing baseline data to data during intervention. </a:t>
            </a:r>
            <a:r>
              <a:rPr lang="en-US" sz="2400" dirty="0" smtClean="0">
                <a:solidFill>
                  <a:srgbClr val="002060"/>
                </a:solidFill>
              </a:rPr>
              <a:t>Is </a:t>
            </a:r>
            <a:r>
              <a:rPr lang="en-US" sz="2400" dirty="0">
                <a:solidFill>
                  <a:srgbClr val="002060"/>
                </a:solidFill>
              </a:rPr>
              <a:t>your plan working</a:t>
            </a:r>
            <a:r>
              <a:rPr lang="en-US" sz="2400" dirty="0" smtClean="0">
                <a:solidFill>
                  <a:srgbClr val="002060"/>
                </a:solidFill>
              </a:rPr>
              <a:t>?</a:t>
            </a:r>
            <a:endParaRPr lang="en-US" sz="2400" dirty="0">
              <a:solidFill>
                <a:srgbClr val="002060"/>
              </a:solidFill>
            </a:endParaRPr>
          </a:p>
          <a:p>
            <a:pPr marL="237744" lvl="1" indent="-237744">
              <a:buFont typeface="Wingdings" charset="2"/>
              <a:buChar char="§"/>
            </a:pPr>
            <a:r>
              <a:rPr lang="en-US" sz="2400" dirty="0">
                <a:solidFill>
                  <a:srgbClr val="002060"/>
                </a:solidFill>
              </a:rPr>
              <a:t>If your plan is not working, consider some reasons why it might not be working. </a:t>
            </a:r>
            <a:r>
              <a:rPr lang="en-US" sz="2400" dirty="0" smtClean="0">
                <a:solidFill>
                  <a:srgbClr val="002060"/>
                </a:solidFill>
              </a:rPr>
              <a:t>What </a:t>
            </a:r>
            <a:r>
              <a:rPr lang="en-US" sz="2400" dirty="0">
                <a:solidFill>
                  <a:srgbClr val="002060"/>
                </a:solidFill>
              </a:rPr>
              <a:t>changes are needed in your plan? </a:t>
            </a:r>
            <a:r>
              <a:rPr lang="en-US" sz="2400" dirty="0" smtClean="0">
                <a:solidFill>
                  <a:srgbClr val="002060"/>
                </a:solidFill>
              </a:rPr>
              <a:t>Make </a:t>
            </a:r>
            <a:r>
              <a:rPr lang="en-US" sz="2400" dirty="0">
                <a:solidFill>
                  <a:srgbClr val="002060"/>
                </a:solidFill>
              </a:rPr>
              <a:t>those changes</a:t>
            </a:r>
            <a:r>
              <a:rPr lang="en-US" sz="2400" dirty="0" smtClean="0">
                <a:solidFill>
                  <a:srgbClr val="002060"/>
                </a:solidFill>
              </a:rPr>
              <a:t>.</a:t>
            </a:r>
            <a:endParaRPr lang="en-US" sz="2400" dirty="0">
              <a:solidFill>
                <a:srgbClr val="002060"/>
              </a:solidFill>
            </a:endParaRPr>
          </a:p>
        </p:txBody>
      </p:sp>
      <p:sp>
        <p:nvSpPr>
          <p:cNvPr id="3" name="Title 2"/>
          <p:cNvSpPr>
            <a:spLocks noGrp="1"/>
          </p:cNvSpPr>
          <p:nvPr>
            <p:ph type="title"/>
          </p:nvPr>
        </p:nvSpPr>
        <p:spPr/>
        <p:txBody>
          <a:bodyPr/>
          <a:lstStyle/>
          <a:p>
            <a:r>
              <a:rPr lang="en-US" dirty="0" smtClean="0"/>
              <a:t>Monitor the Plan: </a:t>
            </a:r>
            <a:br>
              <a:rPr lang="en-US" dirty="0" smtClean="0"/>
            </a:br>
            <a:r>
              <a:rPr lang="en-US" dirty="0" smtClean="0"/>
              <a:t>Five Considerations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55</a:t>
            </a:fld>
            <a:endParaRPr lang="en-US" dirty="0"/>
          </a:p>
        </p:txBody>
      </p:sp>
    </p:spTree>
    <p:extLst>
      <p:ext uri="{BB962C8B-B14F-4D97-AF65-F5344CB8AC3E}">
        <p14:creationId xmlns:p14="http://schemas.microsoft.com/office/powerpoint/2010/main" val="13272165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7744" lvl="1" indent="-237744">
              <a:buFont typeface="Wingdings" charset="2"/>
              <a:buChar char="§"/>
            </a:pPr>
            <a:r>
              <a:rPr lang="en-US" sz="2400" dirty="0">
                <a:solidFill>
                  <a:srgbClr val="002060"/>
                </a:solidFill>
              </a:rPr>
              <a:t>If your plan is working, consider what you will do next. Will you simplify the plan to make it more efficient? </a:t>
            </a:r>
            <a:r>
              <a:rPr lang="en-US" sz="2400" dirty="0" smtClean="0">
                <a:solidFill>
                  <a:srgbClr val="002060"/>
                </a:solidFill>
              </a:rPr>
              <a:t>Will </a:t>
            </a:r>
            <a:r>
              <a:rPr lang="en-US" sz="2400" dirty="0">
                <a:solidFill>
                  <a:srgbClr val="002060"/>
                </a:solidFill>
              </a:rPr>
              <a:t>you fade, </a:t>
            </a:r>
            <a:r>
              <a:rPr lang="en-US" sz="2400" dirty="0" smtClean="0">
                <a:solidFill>
                  <a:srgbClr val="002060"/>
                </a:solidFill>
              </a:rPr>
              <a:t>change, </a:t>
            </a:r>
            <a:r>
              <a:rPr lang="en-US" sz="2400" dirty="0">
                <a:solidFill>
                  <a:srgbClr val="002060"/>
                </a:solidFill>
              </a:rPr>
              <a:t>or terminate your interventions</a:t>
            </a:r>
            <a:r>
              <a:rPr lang="en-US" sz="2400" dirty="0" smtClean="0">
                <a:solidFill>
                  <a:srgbClr val="002060"/>
                </a:solidFill>
              </a:rPr>
              <a:t>?</a:t>
            </a:r>
            <a:endParaRPr lang="en-US" sz="2400" dirty="0">
              <a:solidFill>
                <a:srgbClr val="002060"/>
              </a:solidFill>
            </a:endParaRPr>
          </a:p>
          <a:p>
            <a:pPr marL="237744" lvl="1" indent="-237744">
              <a:buFont typeface="Wingdings" charset="2"/>
              <a:buChar char="§"/>
            </a:pPr>
            <a:r>
              <a:rPr lang="en-US" sz="2400" dirty="0">
                <a:solidFill>
                  <a:srgbClr val="002060"/>
                </a:solidFill>
              </a:rPr>
              <a:t>Continue to implement your interventions until you feel they are no longer needed or </a:t>
            </a:r>
            <a:r>
              <a:rPr lang="en-US" sz="2400" dirty="0" smtClean="0">
                <a:solidFill>
                  <a:srgbClr val="002060"/>
                </a:solidFill>
              </a:rPr>
              <a:t>working.</a:t>
            </a:r>
            <a:endParaRPr lang="en-US" sz="2400" dirty="0">
              <a:solidFill>
                <a:srgbClr val="002060"/>
              </a:solidFill>
            </a:endParaRPr>
          </a:p>
          <a:p>
            <a:pPr marL="237744" lvl="1" indent="-237744">
              <a:buFont typeface="Wingdings" charset="2"/>
              <a:buChar char="§"/>
            </a:pPr>
            <a:r>
              <a:rPr lang="en-US" sz="2400" dirty="0">
                <a:solidFill>
                  <a:srgbClr val="002060"/>
                </a:solidFill>
              </a:rPr>
              <a:t>After terminating the plan, continue to collect data to determine whether any positive effects are maintained following </a:t>
            </a:r>
            <a:r>
              <a:rPr lang="en-US" sz="2400" dirty="0" smtClean="0">
                <a:solidFill>
                  <a:srgbClr val="002060"/>
                </a:solidFill>
              </a:rPr>
              <a:t>plan termination</a:t>
            </a:r>
            <a:r>
              <a:rPr lang="en-US" sz="2400" dirty="0">
                <a:solidFill>
                  <a:srgbClr val="002060"/>
                </a:solidFill>
              </a:rPr>
              <a:t>.</a:t>
            </a:r>
          </a:p>
          <a:p>
            <a:endParaRPr lang="en-US" dirty="0"/>
          </a:p>
        </p:txBody>
      </p:sp>
      <p:sp>
        <p:nvSpPr>
          <p:cNvPr id="3" name="Title 2"/>
          <p:cNvSpPr>
            <a:spLocks noGrp="1"/>
          </p:cNvSpPr>
          <p:nvPr>
            <p:ph type="title"/>
          </p:nvPr>
        </p:nvSpPr>
        <p:spPr/>
        <p:txBody>
          <a:bodyPr/>
          <a:lstStyle/>
          <a:p>
            <a:r>
              <a:rPr lang="en-US" dirty="0" smtClean="0"/>
              <a:t>Monitor the Plan: </a:t>
            </a:r>
            <a:br>
              <a:rPr lang="en-US" dirty="0" smtClean="0"/>
            </a:br>
            <a:r>
              <a:rPr lang="en-US" dirty="0" smtClean="0"/>
              <a:t>Five Considerations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56</a:t>
            </a:fld>
            <a:endParaRPr lang="en-US" dirty="0"/>
          </a:p>
        </p:txBody>
      </p:sp>
    </p:spTree>
    <p:extLst>
      <p:ext uri="{BB962C8B-B14F-4D97-AF65-F5344CB8AC3E}">
        <p14:creationId xmlns:p14="http://schemas.microsoft.com/office/powerpoint/2010/main" val="246481891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37744" lvl="1" indent="-237744">
              <a:buFont typeface="Wingdings" charset="2"/>
              <a:buChar char="§"/>
            </a:pPr>
            <a:r>
              <a:rPr lang="en-US" sz="2400" dirty="0">
                <a:solidFill>
                  <a:srgbClr val="002060"/>
                </a:solidFill>
              </a:rPr>
              <a:t>Were </a:t>
            </a:r>
            <a:r>
              <a:rPr lang="en-US" sz="2400" dirty="0" smtClean="0">
                <a:solidFill>
                  <a:srgbClr val="002060"/>
                </a:solidFill>
              </a:rPr>
              <a:t>the goals </a:t>
            </a:r>
            <a:r>
              <a:rPr lang="en-US" sz="2400" dirty="0">
                <a:solidFill>
                  <a:srgbClr val="002060"/>
                </a:solidFill>
              </a:rPr>
              <a:t>of the support plan achieved?</a:t>
            </a:r>
          </a:p>
          <a:p>
            <a:pPr marL="237744" lvl="1" indent="-237744">
              <a:buFont typeface="Wingdings" charset="2"/>
              <a:buChar char="§"/>
            </a:pPr>
            <a:r>
              <a:rPr lang="en-US" sz="2400" dirty="0">
                <a:solidFill>
                  <a:srgbClr val="002060"/>
                </a:solidFill>
              </a:rPr>
              <a:t>Was implementation done consistently and with integrity?</a:t>
            </a:r>
          </a:p>
          <a:p>
            <a:pPr marL="237744" lvl="1" indent="-237744">
              <a:buFont typeface="Wingdings" charset="2"/>
              <a:buChar char="§"/>
            </a:pPr>
            <a:r>
              <a:rPr lang="en-US" sz="2400" dirty="0">
                <a:solidFill>
                  <a:srgbClr val="002060"/>
                </a:solidFill>
              </a:rPr>
              <a:t>Is more assessment needed?</a:t>
            </a:r>
          </a:p>
          <a:p>
            <a:pPr marL="237744" lvl="1" indent="-237744">
              <a:buFont typeface="Wingdings" charset="2"/>
              <a:buChar char="§"/>
            </a:pPr>
            <a:r>
              <a:rPr lang="en-US" sz="2400" dirty="0">
                <a:solidFill>
                  <a:srgbClr val="002060"/>
                </a:solidFill>
              </a:rPr>
              <a:t>How should the plan be modified?</a:t>
            </a:r>
          </a:p>
          <a:p>
            <a:endParaRPr lang="en-US" dirty="0"/>
          </a:p>
        </p:txBody>
      </p:sp>
      <p:sp>
        <p:nvSpPr>
          <p:cNvPr id="3" name="Title 2"/>
          <p:cNvSpPr>
            <a:spLocks noGrp="1"/>
          </p:cNvSpPr>
          <p:nvPr>
            <p:ph type="title"/>
          </p:nvPr>
        </p:nvSpPr>
        <p:spPr/>
        <p:txBody>
          <a:bodyPr/>
          <a:lstStyle/>
          <a:p>
            <a:r>
              <a:rPr lang="en-US" dirty="0" smtClean="0"/>
              <a:t>Data-Based Decisions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57</a:t>
            </a:fld>
            <a:endParaRPr lang="en-US" dirty="0"/>
          </a:p>
        </p:txBody>
      </p:sp>
    </p:spTree>
    <p:extLst>
      <p:ext uri="{BB962C8B-B14F-4D97-AF65-F5344CB8AC3E}">
        <p14:creationId xmlns:p14="http://schemas.microsoft.com/office/powerpoint/2010/main" val="13423920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IV</a:t>
            </a:r>
            <a:endParaRPr lang="en-US" dirty="0"/>
          </a:p>
        </p:txBody>
      </p:sp>
      <p:sp>
        <p:nvSpPr>
          <p:cNvPr id="3" name="Content Placeholder 2"/>
          <p:cNvSpPr>
            <a:spLocks noGrp="1"/>
          </p:cNvSpPr>
          <p:nvPr>
            <p:ph idx="1"/>
          </p:nvPr>
        </p:nvSpPr>
        <p:spPr/>
        <p:txBody>
          <a:bodyPr/>
          <a:lstStyle/>
          <a:p>
            <a:r>
              <a:rPr lang="en-US" dirty="0" smtClean="0"/>
              <a:t>Connecting Data With the Evidence-Based Intervention Selected</a:t>
            </a:r>
            <a:endParaRPr lang="en-US" dirty="0"/>
          </a:p>
        </p:txBody>
      </p:sp>
    </p:spTree>
    <p:extLst>
      <p:ext uri="{BB962C8B-B14F-4D97-AF65-F5344CB8AC3E}">
        <p14:creationId xmlns:p14="http://schemas.microsoft.com/office/powerpoint/2010/main" val="18845681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This graphic represents a selection of the more common methods of data collection." title="Data collection methods"/>
          <p:cNvGraphicFramePr>
            <a:graphicFrameLocks noGrp="1"/>
          </p:cNvGraphicFramePr>
          <p:nvPr>
            <p:ph idx="1"/>
            <p:extLst>
              <p:ext uri="{D42A27DB-BD31-4B8C-83A1-F6EECF244321}">
                <p14:modId xmlns:p14="http://schemas.microsoft.com/office/powerpoint/2010/main" val="832304138"/>
              </p:ext>
            </p:extLst>
          </p:nvPr>
        </p:nvGraphicFramePr>
        <p:xfrm>
          <a:off x="687388" y="2055813"/>
          <a:ext cx="8224837" cy="385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87388" y="292653"/>
            <a:ext cx="8224837" cy="1486894"/>
          </a:xfrm>
        </p:spPr>
        <p:txBody>
          <a:bodyPr>
            <a:normAutofit/>
          </a:bodyPr>
          <a:lstStyle/>
          <a:p>
            <a:r>
              <a:rPr lang="en-US" dirty="0">
                <a:solidFill>
                  <a:schemeClr val="bg2">
                    <a:lumMod val="65000"/>
                  </a:schemeClr>
                </a:solidFill>
              </a:rPr>
              <a:t>Connecting </a:t>
            </a:r>
            <a:r>
              <a:rPr lang="en-US" dirty="0" smtClean="0">
                <a:solidFill>
                  <a:schemeClr val="bg2">
                    <a:lumMod val="65000"/>
                  </a:schemeClr>
                </a:solidFill>
              </a:rPr>
              <a:t>Data </a:t>
            </a:r>
            <a:r>
              <a:rPr lang="en-US" dirty="0">
                <a:solidFill>
                  <a:schemeClr val="bg2">
                    <a:lumMod val="65000"/>
                  </a:schemeClr>
                </a:solidFill>
              </a:rPr>
              <a:t>W</a:t>
            </a:r>
            <a:r>
              <a:rPr lang="en-US" dirty="0" smtClean="0">
                <a:solidFill>
                  <a:schemeClr val="bg2">
                    <a:lumMod val="65000"/>
                  </a:schemeClr>
                </a:solidFill>
              </a:rPr>
              <a:t>ith the Selected Evidence-Based Intervention</a:t>
            </a:r>
            <a:endParaRPr lang="en-US" dirty="0">
              <a:solidFill>
                <a:schemeClr val="bg2">
                  <a:lumMod val="65000"/>
                </a:schemeClr>
              </a:solidFill>
            </a:endParaRPr>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59</a:t>
            </a:fld>
            <a:endParaRPr lang="en-US" dirty="0"/>
          </a:p>
        </p:txBody>
      </p:sp>
    </p:spTree>
    <p:extLst>
      <p:ext uri="{BB962C8B-B14F-4D97-AF65-F5344CB8AC3E}">
        <p14:creationId xmlns:p14="http://schemas.microsoft.com/office/powerpoint/2010/main" val="233526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pPr eaLnBrk="1" hangingPunct="1"/>
            <a:r>
              <a:rPr lang="en-US" sz="2400" dirty="0" smtClean="0">
                <a:solidFill>
                  <a:srgbClr val="002060"/>
                </a:solidFill>
              </a:rPr>
              <a:t>Design and implement interventions </a:t>
            </a:r>
            <a:r>
              <a:rPr lang="en-US" sz="2400" b="1" dirty="0" smtClean="0">
                <a:solidFill>
                  <a:srgbClr val="002060"/>
                </a:solidFill>
              </a:rPr>
              <a:t>carefully but quickly.</a:t>
            </a:r>
            <a:endParaRPr lang="en-US" sz="2400" dirty="0">
              <a:solidFill>
                <a:srgbClr val="002060"/>
              </a:solidFill>
            </a:endParaRPr>
          </a:p>
          <a:p>
            <a:pPr eaLnBrk="1" hangingPunct="1"/>
            <a:r>
              <a:rPr lang="en-US" sz="2400" b="1" dirty="0">
                <a:solidFill>
                  <a:srgbClr val="002060"/>
                </a:solidFill>
              </a:rPr>
              <a:t>Collect data </a:t>
            </a:r>
            <a:r>
              <a:rPr lang="en-US" sz="2400" dirty="0">
                <a:solidFill>
                  <a:srgbClr val="002060"/>
                </a:solidFill>
              </a:rPr>
              <a:t>in a highly feasible </a:t>
            </a:r>
            <a:r>
              <a:rPr lang="en-US" sz="2400" dirty="0" smtClean="0">
                <a:solidFill>
                  <a:srgbClr val="002060"/>
                </a:solidFill>
              </a:rPr>
              <a:t>manner.</a:t>
            </a:r>
            <a:endParaRPr lang="en-US" sz="2400" dirty="0">
              <a:solidFill>
                <a:srgbClr val="002060"/>
              </a:solidFill>
            </a:endParaRPr>
          </a:p>
          <a:p>
            <a:pPr eaLnBrk="1" hangingPunct="1"/>
            <a:r>
              <a:rPr lang="en-US" sz="2400" dirty="0" smtClean="0">
                <a:solidFill>
                  <a:srgbClr val="002060"/>
                </a:solidFill>
              </a:rPr>
              <a:t>Establish a consistent </a:t>
            </a:r>
            <a:r>
              <a:rPr lang="en-US" sz="2400" dirty="0">
                <a:solidFill>
                  <a:srgbClr val="002060"/>
                </a:solidFill>
              </a:rPr>
              <a:t>manner of </a:t>
            </a:r>
            <a:r>
              <a:rPr lang="en-US" sz="2400" b="1" dirty="0">
                <a:solidFill>
                  <a:srgbClr val="002060"/>
                </a:solidFill>
              </a:rPr>
              <a:t>data analysis </a:t>
            </a:r>
            <a:r>
              <a:rPr lang="en-US" sz="2400" dirty="0">
                <a:solidFill>
                  <a:srgbClr val="002060"/>
                </a:solidFill>
              </a:rPr>
              <a:t>that is </a:t>
            </a:r>
            <a:r>
              <a:rPr lang="en-US" sz="2400" dirty="0" smtClean="0">
                <a:solidFill>
                  <a:srgbClr val="002060"/>
                </a:solidFill>
              </a:rPr>
              <a:t>efficient </a:t>
            </a:r>
            <a:r>
              <a:rPr lang="en-US" sz="2400" dirty="0">
                <a:solidFill>
                  <a:srgbClr val="002060"/>
                </a:solidFill>
              </a:rPr>
              <a:t>and easy for anyone to </a:t>
            </a:r>
            <a:r>
              <a:rPr lang="en-US" sz="2400" dirty="0" smtClean="0">
                <a:solidFill>
                  <a:srgbClr val="002060"/>
                </a:solidFill>
              </a:rPr>
              <a:t>do.</a:t>
            </a:r>
            <a:endParaRPr lang="en-US" sz="2400" dirty="0">
              <a:solidFill>
                <a:srgbClr val="002060"/>
              </a:solidFill>
            </a:endParaRPr>
          </a:p>
        </p:txBody>
      </p:sp>
      <p:sp>
        <p:nvSpPr>
          <p:cNvPr id="40962" name="Rectangle 2"/>
          <p:cNvSpPr>
            <a:spLocks noGrp="1" noChangeArrowheads="1"/>
          </p:cNvSpPr>
          <p:nvPr>
            <p:ph type="title"/>
          </p:nvPr>
        </p:nvSpPr>
        <p:spPr/>
        <p:txBody>
          <a:bodyPr>
            <a:noAutofit/>
          </a:bodyPr>
          <a:lstStyle/>
          <a:p>
            <a:pPr eaLnBrk="1" hangingPunct="1"/>
            <a:r>
              <a:rPr lang="en-US" dirty="0" smtClean="0">
                <a:latin typeface="+mj-lt"/>
              </a:rPr>
              <a:t>Another Way of Thinking About It</a:t>
            </a:r>
            <a:endParaRPr lang="en-US" dirty="0">
              <a:latin typeface="+mj-lt"/>
            </a:endParaRPr>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6</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2215502743"/>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Direct Behavior Rating</a:t>
            </a:r>
            <a:endParaRPr lang="en-US" dirty="0"/>
          </a:p>
        </p:txBody>
      </p:sp>
      <p:pic>
        <p:nvPicPr>
          <p:cNvPr id="2054" name="Picture 6" descr="http://img.docstoccdn.com/thumb/orig/119574386.png" title="Thumbnail of a DBR for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23378" y="3518575"/>
            <a:ext cx="3176874" cy="2454858"/>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title="Thumbnail of behavior frequency record and graph for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139" y="2150215"/>
            <a:ext cx="2963559" cy="3823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http://01.edu-cdn.com/files/static/wiley/9780470505168/REPRODUCIBLE_5_PEER_COMPARISON_DIRECT_OBSERVATION_FORM_01.GIF" title="Thumbnail of direct observation 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892" y="2202478"/>
            <a:ext cx="2674228" cy="371869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0"/>
          </p:nvPr>
        </p:nvSpPr>
        <p:spPr/>
        <p:txBody>
          <a:bodyPr/>
          <a:lstStyle/>
          <a:p>
            <a:pPr algn="r"/>
            <a:fld id="{F3477EC8-074D-41C4-94AE-E9EA7CEEA348}" type="slidenum">
              <a:rPr lang="en-US" smtClean="0"/>
              <a:pPr algn="r"/>
              <a:t>60</a:t>
            </a:fld>
            <a:endParaRPr lang="en-US" dirty="0"/>
          </a:p>
        </p:txBody>
      </p:sp>
    </p:spTree>
    <p:extLst>
      <p:ext uri="{BB962C8B-B14F-4D97-AF65-F5344CB8AC3E}">
        <p14:creationId xmlns:p14="http://schemas.microsoft.com/office/powerpoint/2010/main" val="34799013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r>
              <a:rPr lang="en-US" dirty="0" smtClean="0"/>
              <a:t>Comparing Non-intervention and Intervention Patterns: Example 1</a:t>
            </a:r>
            <a:endParaRPr lang="en-US" dirty="0"/>
          </a:p>
        </p:txBody>
      </p:sp>
      <p:pic>
        <p:nvPicPr>
          <p:cNvPr id="5123" name="Picture 3" title="Pre-intervention / post-intervention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0548" y="1951980"/>
            <a:ext cx="5562601" cy="401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61</a:t>
            </a:fld>
            <a:endParaRPr lang="en-US" dirty="0"/>
          </a:p>
        </p:txBody>
      </p:sp>
    </p:spTree>
    <p:extLst>
      <p:ext uri="{BB962C8B-B14F-4D97-AF65-F5344CB8AC3E}">
        <p14:creationId xmlns:p14="http://schemas.microsoft.com/office/powerpoint/2010/main" val="32208796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title="Pre-intervention / post-intervention graph"/>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915684" y="1979613"/>
            <a:ext cx="5338556" cy="385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0"/>
          </p:nvPr>
        </p:nvSpPr>
        <p:spPr/>
        <p:txBody>
          <a:bodyPr/>
          <a:lstStyle/>
          <a:p>
            <a:pPr algn="r"/>
            <a:fld id="{F3477EC8-074D-41C4-94AE-E9EA7CEEA348}" type="slidenum">
              <a:rPr lang="en-US" smtClean="0"/>
              <a:pPr algn="r"/>
              <a:t>62</a:t>
            </a:fld>
            <a:endParaRPr lang="en-US" dirty="0"/>
          </a:p>
        </p:txBody>
      </p:sp>
      <p:sp>
        <p:nvSpPr>
          <p:cNvPr id="3" name="Title 2"/>
          <p:cNvSpPr>
            <a:spLocks noGrp="1"/>
          </p:cNvSpPr>
          <p:nvPr>
            <p:ph type="title"/>
          </p:nvPr>
        </p:nvSpPr>
        <p:spPr>
          <a:xfrm>
            <a:off x="700088" y="330753"/>
            <a:ext cx="8224837" cy="1486894"/>
          </a:xfrm>
        </p:spPr>
        <p:txBody>
          <a:bodyPr/>
          <a:lstStyle/>
          <a:p>
            <a:r>
              <a:rPr lang="en-US" dirty="0"/>
              <a:t>Comparing Non-intervention and Intervention Patterns: Example </a:t>
            </a:r>
            <a:r>
              <a:rPr lang="en-US" dirty="0" smtClean="0"/>
              <a:t>2</a:t>
            </a:r>
            <a:endParaRPr lang="en-US" dirty="0"/>
          </a:p>
        </p:txBody>
      </p:sp>
    </p:spTree>
    <p:extLst>
      <p:ext uri="{BB962C8B-B14F-4D97-AF65-F5344CB8AC3E}">
        <p14:creationId xmlns:p14="http://schemas.microsoft.com/office/powerpoint/2010/main" val="9662688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p:txBody>
          <a:bodyPr>
            <a:normAutofit/>
          </a:bodyPr>
          <a:lstStyle/>
          <a:p>
            <a:r>
              <a:rPr lang="en-US" dirty="0"/>
              <a:t>Comparing Non-intervention and Intervention Patterns: Example </a:t>
            </a:r>
            <a:r>
              <a:rPr lang="en-US" dirty="0" smtClean="0"/>
              <a:t>3</a:t>
            </a:r>
            <a:endParaRPr lang="en-US" dirty="0"/>
          </a:p>
        </p:txBody>
      </p:sp>
      <p:pic>
        <p:nvPicPr>
          <p:cNvPr id="4098" name="Picture 2" title="pre-intervention / post-intervention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239" y="2086878"/>
            <a:ext cx="5356157" cy="386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0"/>
          </p:nvPr>
        </p:nvSpPr>
        <p:spPr/>
        <p:txBody>
          <a:bodyPr/>
          <a:lstStyle/>
          <a:p>
            <a:pPr algn="r"/>
            <a:fld id="{F3477EC8-074D-41C4-94AE-E9EA7CEEA348}" type="slidenum">
              <a:rPr lang="en-US" smtClean="0"/>
              <a:pPr algn="r"/>
              <a:t>63</a:t>
            </a:fld>
            <a:endParaRPr lang="en-US" dirty="0"/>
          </a:p>
        </p:txBody>
      </p:sp>
    </p:spTree>
    <p:extLst>
      <p:ext uri="{BB962C8B-B14F-4D97-AF65-F5344CB8AC3E}">
        <p14:creationId xmlns:p14="http://schemas.microsoft.com/office/powerpoint/2010/main" val="15004634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7526" y="2030413"/>
            <a:ext cx="8224699" cy="3852006"/>
          </a:xfrm>
        </p:spPr>
        <p:txBody>
          <a:bodyPr/>
          <a:lstStyle/>
          <a:p>
            <a:pPr marL="457200" indent="-457200">
              <a:buFont typeface="+mj-lt"/>
              <a:buAutoNum type="arabicPeriod"/>
            </a:pPr>
            <a:r>
              <a:rPr lang="en-US" sz="2200" dirty="0" smtClean="0">
                <a:solidFill>
                  <a:srgbClr val="002060"/>
                </a:solidFill>
              </a:rPr>
              <a:t>What is an EBI?</a:t>
            </a:r>
          </a:p>
          <a:p>
            <a:pPr marL="457200" indent="-457200">
              <a:buFont typeface="+mj-lt"/>
              <a:buAutoNum type="arabicPeriod"/>
            </a:pPr>
            <a:r>
              <a:rPr lang="en-US" sz="2200" dirty="0" smtClean="0">
                <a:solidFill>
                  <a:srgbClr val="002060"/>
                </a:solidFill>
              </a:rPr>
              <a:t>What are some of the reasons why it is important to align EBIs and the function of behavior?</a:t>
            </a:r>
            <a:endParaRPr lang="en-US" sz="2200" dirty="0">
              <a:solidFill>
                <a:srgbClr val="002060"/>
              </a:solidFill>
            </a:endParaRPr>
          </a:p>
          <a:p>
            <a:pPr marL="457200" indent="-457200">
              <a:buFont typeface="+mj-lt"/>
              <a:buAutoNum type="arabicPeriod"/>
            </a:pPr>
            <a:r>
              <a:rPr lang="en-US" sz="2200" dirty="0" smtClean="0">
                <a:solidFill>
                  <a:srgbClr val="002060"/>
                </a:solidFill>
              </a:rPr>
              <a:t>What are the four EBIs we mentioned today and can you give a quick description of them?</a:t>
            </a:r>
            <a:endParaRPr lang="en-US" sz="2200" dirty="0">
              <a:solidFill>
                <a:srgbClr val="002060"/>
              </a:solidFill>
            </a:endParaRPr>
          </a:p>
          <a:p>
            <a:pPr marL="457200" indent="-457200">
              <a:buFont typeface="+mj-lt"/>
              <a:buAutoNum type="arabicPeriod"/>
            </a:pPr>
            <a:r>
              <a:rPr lang="en-US" sz="2200" dirty="0" smtClean="0">
                <a:solidFill>
                  <a:srgbClr val="002060"/>
                </a:solidFill>
              </a:rPr>
              <a:t>Bonus question: Can you describe the components of the DBI process and where EBIs fit in? (</a:t>
            </a:r>
            <a:r>
              <a:rPr lang="en-US" sz="2200" i="1" dirty="0" smtClean="0">
                <a:solidFill>
                  <a:srgbClr val="002060"/>
                </a:solidFill>
              </a:rPr>
              <a:t>Hint:</a:t>
            </a:r>
            <a:r>
              <a:rPr lang="en-US" sz="2200" dirty="0" smtClean="0">
                <a:solidFill>
                  <a:srgbClr val="002060"/>
                </a:solidFill>
              </a:rPr>
              <a:t> Think of all the NCII trainings.)</a:t>
            </a:r>
            <a:endParaRPr lang="en-US" sz="2200" dirty="0">
              <a:solidFill>
                <a:srgbClr val="002060"/>
              </a:solidFill>
            </a:endParaRPr>
          </a:p>
        </p:txBody>
      </p:sp>
      <p:sp>
        <p:nvSpPr>
          <p:cNvPr id="3" name="Title 2"/>
          <p:cNvSpPr>
            <a:spLocks noGrp="1"/>
          </p:cNvSpPr>
          <p:nvPr>
            <p:ph type="title"/>
          </p:nvPr>
        </p:nvSpPr>
        <p:spPr/>
        <p:txBody>
          <a:bodyPr/>
          <a:lstStyle/>
          <a:p>
            <a:r>
              <a:rPr lang="en-US" sz="4800" b="0" dirty="0" smtClean="0"/>
              <a:t>Quick Review</a:t>
            </a:r>
            <a:endParaRPr lang="en-US" sz="4800" b="0" dirty="0"/>
          </a:p>
        </p:txBody>
      </p:sp>
      <p:sp>
        <p:nvSpPr>
          <p:cNvPr id="5" name="Slide Number Placeholder 4"/>
          <p:cNvSpPr>
            <a:spLocks noGrp="1"/>
          </p:cNvSpPr>
          <p:nvPr>
            <p:ph type="sldNum" sz="quarter" idx="10"/>
          </p:nvPr>
        </p:nvSpPr>
        <p:spPr/>
        <p:txBody>
          <a:bodyPr/>
          <a:lstStyle/>
          <a:p>
            <a:pPr algn="r"/>
            <a:fld id="{F3477EC8-074D-41C4-94AE-E9EA7CEEA348}" type="slidenum">
              <a:rPr lang="en-US" smtClean="0"/>
              <a:pPr algn="r"/>
              <a:t>64</a:t>
            </a:fld>
            <a:endParaRPr lang="en-US" dirty="0"/>
          </a:p>
        </p:txBody>
      </p:sp>
    </p:spTree>
    <p:extLst>
      <p:ext uri="{BB962C8B-B14F-4D97-AF65-F5344CB8AC3E}">
        <p14:creationId xmlns:p14="http://schemas.microsoft.com/office/powerpoint/2010/main" val="175779295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smtClean="0"/>
              <a:t>Direct behavior ratings. </a:t>
            </a:r>
            <a:r>
              <a:rPr lang="en-US" dirty="0" smtClean="0"/>
              <a:t>(2010). Storrs, CT: University of Connecticut. Retrieved from </a:t>
            </a:r>
            <a:r>
              <a:rPr lang="en-US" dirty="0">
                <a:hlinkClick r:id="rId3"/>
              </a:rPr>
              <a:t>http://www.directbehaviorratings.com/cms</a:t>
            </a:r>
            <a:r>
              <a:rPr lang="en-US" dirty="0" smtClean="0">
                <a:hlinkClick r:id="rId3"/>
              </a:rPr>
              <a:t>/</a:t>
            </a:r>
            <a:endParaRPr lang="en-US" dirty="0"/>
          </a:p>
          <a:p>
            <a:r>
              <a:rPr lang="en-US" dirty="0" smtClean="0"/>
              <a:t>Gresham, </a:t>
            </a:r>
            <a:r>
              <a:rPr lang="en-US" dirty="0"/>
              <a:t>F. M. </a:t>
            </a:r>
            <a:r>
              <a:rPr lang="en-US" dirty="0" smtClean="0"/>
              <a:t>(1989). Assessment </a:t>
            </a:r>
            <a:r>
              <a:rPr lang="en-US" dirty="0"/>
              <a:t>of treatment integrity in school consultation and prereferral intervention. </a:t>
            </a:r>
            <a:r>
              <a:rPr lang="en-US" i="1" dirty="0"/>
              <a:t>School Psychology </a:t>
            </a:r>
            <a:r>
              <a:rPr lang="en-US" i="1" dirty="0" smtClean="0"/>
              <a:t>Review, 18, </a:t>
            </a:r>
            <a:r>
              <a:rPr lang="en-US" dirty="0" smtClean="0"/>
              <a:t>37</a:t>
            </a:r>
            <a:r>
              <a:rPr lang="en-US" dirty="0"/>
              <a:t>–50</a:t>
            </a:r>
            <a:r>
              <a:rPr lang="en-US" dirty="0" smtClean="0"/>
              <a:t>.</a:t>
            </a:r>
            <a:endParaRPr lang="en-US" dirty="0"/>
          </a:p>
          <a:p>
            <a:r>
              <a:rPr lang="en-US" dirty="0" smtClean="0"/>
              <a:t>Michigan Department of Education. (n.d.). </a:t>
            </a:r>
            <a:r>
              <a:rPr lang="en-US" i="1" dirty="0" smtClean="0"/>
              <a:t>Michigan’s integrated behavior and learning support initiative.</a:t>
            </a:r>
            <a:r>
              <a:rPr lang="en-US" dirty="0" smtClean="0"/>
              <a:t> Lansing, MI: Author. Retrieved </a:t>
            </a:r>
            <a:r>
              <a:rPr lang="en-US" dirty="0"/>
              <a:t>from </a:t>
            </a:r>
            <a:r>
              <a:rPr lang="en-US" dirty="0">
                <a:hlinkClick r:id="rId4"/>
              </a:rPr>
              <a:t>http://miblsi.cenmi.org</a:t>
            </a:r>
            <a:r>
              <a:rPr lang="en-US" dirty="0" smtClean="0">
                <a:hlinkClick r:id="rId4"/>
              </a:rPr>
              <a:t>/</a:t>
            </a:r>
            <a:endParaRPr lang="en-US" dirty="0" smtClean="0"/>
          </a:p>
          <a:p>
            <a:r>
              <a:rPr lang="en-US" dirty="0" smtClean="0"/>
              <a:t>National Center on Intensive Intervention. (2013). </a:t>
            </a:r>
            <a:r>
              <a:rPr lang="en-US" i="1" dirty="0" smtClean="0"/>
              <a:t>Data-based individualization: A framework for intensive intervention. </a:t>
            </a:r>
            <a:r>
              <a:rPr lang="en-US" dirty="0" smtClean="0"/>
              <a:t>Washington, DC: Author. Retrieved from </a:t>
            </a:r>
            <a:r>
              <a:rPr lang="en-US" dirty="0" smtClean="0">
                <a:hlinkClick r:id="rId5"/>
              </a:rPr>
              <a:t>http</a:t>
            </a:r>
            <a:r>
              <a:rPr lang="en-US" dirty="0">
                <a:hlinkClick r:id="rId5"/>
              </a:rPr>
              <a:t>://www.intensiveintervention.org/sites/default/files/DBI%20a%20Framework%20for%20Intensive%</a:t>
            </a:r>
            <a:r>
              <a:rPr lang="en-US" dirty="0" smtClean="0">
                <a:hlinkClick r:id="rId5"/>
              </a:rPr>
              <a:t>20Intervention.pdf</a:t>
            </a:r>
            <a:endParaRPr lang="en-US" dirty="0" smtClean="0"/>
          </a:p>
          <a:p>
            <a:endParaRPr lang="en-US" dirty="0" smtClean="0"/>
          </a:p>
        </p:txBody>
      </p:sp>
      <p:sp>
        <p:nvSpPr>
          <p:cNvPr id="3" name="Title 2"/>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65</a:t>
            </a:fld>
            <a:endParaRPr lang="en-US" dirty="0">
              <a:solidFill>
                <a:srgbClr val="FFFFFF">
                  <a:lumMod val="75000"/>
                </a:srgbClr>
              </a:solidFill>
            </a:endParaRPr>
          </a:p>
        </p:txBody>
      </p:sp>
    </p:spTree>
    <p:extLst>
      <p:ext uri="{BB962C8B-B14F-4D97-AF65-F5344CB8AC3E}">
        <p14:creationId xmlns:p14="http://schemas.microsoft.com/office/powerpoint/2010/main" val="28339497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School of Psychology at Mizzou. (2011). </a:t>
            </a:r>
            <a:r>
              <a:rPr lang="en-US" i="1" dirty="0"/>
              <a:t>Evidence Based Intervention Network. </a:t>
            </a:r>
            <a:r>
              <a:rPr lang="en-US" dirty="0"/>
              <a:t>Columbia, MO: University of Missouri. Retrieved from </a:t>
            </a:r>
            <a:r>
              <a:rPr lang="en-US" dirty="0">
                <a:hlinkClick r:id="rId3"/>
              </a:rPr>
              <a:t>http://</a:t>
            </a:r>
            <a:r>
              <a:rPr lang="en-US" dirty="0" smtClean="0">
                <a:hlinkClick r:id="rId3"/>
              </a:rPr>
              <a:t>ebi.missouri.edu</a:t>
            </a:r>
            <a:endParaRPr lang="en-US" dirty="0"/>
          </a:p>
          <a:p>
            <a:r>
              <a:rPr lang="en-US" dirty="0" smtClean="0"/>
              <a:t>Seligman, M. E. P., &amp; Maier, S. F. (1967). Failure to escape traumatic shock. </a:t>
            </a:r>
            <a:r>
              <a:rPr lang="en-US" i="1" dirty="0" smtClean="0"/>
              <a:t>Journal of Experimental Psychology, 74</a:t>
            </a:r>
            <a:r>
              <a:rPr lang="en-US" dirty="0" smtClean="0"/>
              <a:t>(1).</a:t>
            </a:r>
            <a:r>
              <a:rPr lang="en-US" i="1" dirty="0" smtClean="0"/>
              <a:t> </a:t>
            </a:r>
            <a:r>
              <a:rPr lang="en-US" dirty="0" smtClean="0"/>
              <a:t>Retrieved </a:t>
            </a:r>
            <a:r>
              <a:rPr lang="en-US" dirty="0"/>
              <a:t>from </a:t>
            </a:r>
            <a:r>
              <a:rPr lang="en-US" dirty="0">
                <a:hlinkClick r:id="rId4"/>
              </a:rPr>
              <a:t>http://psych.hanover.edu/classes/learning/papers/seligman%20maier%201967.pdf</a:t>
            </a:r>
            <a:endParaRPr lang="en-US" dirty="0"/>
          </a:p>
          <a:p>
            <a:endParaRPr lang="en-US" dirty="0"/>
          </a:p>
          <a:p>
            <a:endParaRPr lang="en-US" dirty="0"/>
          </a:p>
        </p:txBody>
      </p:sp>
      <p:sp>
        <p:nvSpPr>
          <p:cNvPr id="3" name="Title 2"/>
          <p:cNvSpPr>
            <a:spLocks noGrp="1"/>
          </p:cNvSpPr>
          <p:nvPr>
            <p:ph type="title"/>
          </p:nvPr>
        </p:nvSpPr>
        <p:spPr/>
        <p:txBody>
          <a:bodyPr/>
          <a:lstStyle/>
          <a:p>
            <a:r>
              <a:rPr lang="en-US" dirty="0" smtClean="0"/>
              <a:t>References</a:t>
            </a:r>
            <a:endParaRPr lang="en-US" dirty="0"/>
          </a:p>
        </p:txBody>
      </p:sp>
      <p:sp>
        <p:nvSpPr>
          <p:cNvPr id="4" name="Slide Number Placeholder 3"/>
          <p:cNvSpPr>
            <a:spLocks noGrp="1"/>
          </p:cNvSpPr>
          <p:nvPr>
            <p:ph type="sldNum" sz="quarter" idx="10"/>
          </p:nvPr>
        </p:nvSpPr>
        <p:spPr/>
        <p:txBody>
          <a:bodyPr/>
          <a:lstStyle/>
          <a:p>
            <a:pPr algn="r"/>
            <a:fld id="{F3477EC8-074D-41C4-94AE-E9EA7CEEA348}" type="slidenum">
              <a:rPr lang="en-US" smtClean="0">
                <a:solidFill>
                  <a:srgbClr val="FFFFFF">
                    <a:lumMod val="75000"/>
                  </a:srgbClr>
                </a:solidFill>
              </a:rPr>
              <a:pPr algn="r"/>
              <a:t>66</a:t>
            </a:fld>
            <a:endParaRPr lang="en-US" dirty="0">
              <a:solidFill>
                <a:srgbClr val="FFFFFF">
                  <a:lumMod val="75000"/>
                </a:srgbClr>
              </a:solidFill>
            </a:endParaRPr>
          </a:p>
        </p:txBody>
      </p:sp>
    </p:spTree>
    <p:extLst>
      <p:ext uri="{BB962C8B-B14F-4D97-AF65-F5344CB8AC3E}">
        <p14:creationId xmlns:p14="http://schemas.microsoft.com/office/powerpoint/2010/main" val="36918924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388" y="2036763"/>
            <a:ext cx="8224837" cy="3732737"/>
          </a:xfrm>
        </p:spPr>
        <p:txBody>
          <a:bodyPr/>
          <a:lstStyle/>
          <a:p>
            <a:r>
              <a:rPr lang="en-US" sz="2400" dirty="0" smtClean="0"/>
              <a:t>This </a:t>
            </a:r>
            <a:r>
              <a:rPr lang="en-US" dirty="0" smtClean="0"/>
              <a:t>presentation</a:t>
            </a:r>
            <a:r>
              <a:rPr lang="en-US" sz="2400" dirty="0" smtClean="0"/>
              <a:t> was produced under the U.S. Department of Education, Office of Special Education Programs, Award No. H326Q110005. Celia Rosenquist serves as the project officer. </a:t>
            </a:r>
          </a:p>
          <a:p>
            <a:r>
              <a:rPr lang="en-US" sz="2400" dirty="0" smtClean="0"/>
              <a:t>The views expressed herein do not necessarily represent the positions or polices of the U.S. Department of Education. No official endorsement by the U.S. Department of Education of any product, commodity, service or enterprise mentioned in this website is intended or should be inferred.</a:t>
            </a:r>
            <a:endParaRPr lang="en-US" sz="2400" dirty="0"/>
          </a:p>
        </p:txBody>
      </p:sp>
      <p:sp>
        <p:nvSpPr>
          <p:cNvPr id="2" name="Title 1"/>
          <p:cNvSpPr>
            <a:spLocks noGrp="1"/>
          </p:cNvSpPr>
          <p:nvPr>
            <p:ph type="title"/>
          </p:nvPr>
        </p:nvSpPr>
        <p:spPr/>
        <p:txBody>
          <a:bodyPr/>
          <a:lstStyle/>
          <a:p>
            <a:r>
              <a:rPr lang="en-US" dirty="0" smtClean="0"/>
              <a:t>Disclaimer</a:t>
            </a:r>
            <a:endParaRPr lang="en-US" dirty="0"/>
          </a:p>
        </p:txBody>
      </p:sp>
    </p:spTree>
    <p:extLst>
      <p:ext uri="{BB962C8B-B14F-4D97-AF65-F5344CB8AC3E}">
        <p14:creationId xmlns:p14="http://schemas.microsoft.com/office/powerpoint/2010/main" val="162025543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p:txBody>
          <a:bodyPr/>
          <a:lstStyle/>
          <a:p>
            <a:r>
              <a:rPr lang="en-US" dirty="0" smtClean="0"/>
              <a:t>/</a:t>
            </a:r>
            <a:endParaRPr lang="en-US" dirty="0"/>
          </a:p>
        </p:txBody>
      </p:sp>
      <p:sp>
        <p:nvSpPr>
          <p:cNvPr id="2" name="Text Placeholder 1"/>
          <p:cNvSpPr>
            <a:spLocks noGrp="1"/>
          </p:cNvSpPr>
          <p:nvPr>
            <p:ph idx="1"/>
          </p:nvPr>
        </p:nvSpPr>
        <p:spPr>
          <a:xfrm>
            <a:off x="674688" y="1366839"/>
            <a:ext cx="8229600" cy="1389062"/>
          </a:xfrm>
        </p:spPr>
        <p:txBody>
          <a:bodyPr/>
          <a:lstStyle/>
          <a:p>
            <a:pPr marL="0" lvl="0" indent="0" eaLnBrk="0" fontAlgn="base" hangingPunct="0">
              <a:spcBef>
                <a:spcPts val="0"/>
              </a:spcBef>
              <a:buClr>
                <a:srgbClr val="4E76A0"/>
              </a:buClr>
            </a:pPr>
            <a:r>
              <a:rPr lang="en-US" sz="2000" dirty="0">
                <a:solidFill>
                  <a:srgbClr val="FFFFFF"/>
                </a:solidFill>
                <a:cs typeface="Arial" pitchFamily="34" charset="0"/>
              </a:rPr>
              <a:t>Name:</a:t>
            </a:r>
          </a:p>
          <a:p>
            <a:pPr marL="0" lvl="0" indent="0" eaLnBrk="0" fontAlgn="base" hangingPunct="0">
              <a:spcBef>
                <a:spcPts val="0"/>
              </a:spcBef>
              <a:buClr>
                <a:srgbClr val="4E76A0"/>
              </a:buClr>
            </a:pPr>
            <a:r>
              <a:rPr lang="en-US" sz="2000" dirty="0">
                <a:solidFill>
                  <a:srgbClr val="FFFFFF"/>
                </a:solidFill>
                <a:cs typeface="Arial" pitchFamily="34" charset="0"/>
              </a:rPr>
              <a:t>Title:</a:t>
            </a:r>
          </a:p>
          <a:p>
            <a:pPr marL="0" lvl="0" indent="0" eaLnBrk="0" fontAlgn="base" hangingPunct="0">
              <a:spcBef>
                <a:spcPts val="0"/>
              </a:spcBef>
              <a:buClr>
                <a:srgbClr val="4E76A0"/>
              </a:buClr>
            </a:pPr>
            <a:r>
              <a:rPr lang="en-US" sz="2000" dirty="0">
                <a:solidFill>
                  <a:srgbClr val="FFFFFF"/>
                </a:solidFill>
                <a:cs typeface="Arial" pitchFamily="34" charset="0"/>
              </a:rPr>
              <a:t>E-mail:</a:t>
            </a:r>
          </a:p>
          <a:p>
            <a:pPr marL="0" lvl="0" indent="0" eaLnBrk="0" fontAlgn="base" hangingPunct="0">
              <a:spcBef>
                <a:spcPts val="0"/>
              </a:spcBef>
              <a:buClr>
                <a:srgbClr val="4E76A0"/>
              </a:buClr>
            </a:pPr>
            <a:endParaRPr lang="en-US" sz="2000" dirty="0">
              <a:solidFill>
                <a:srgbClr val="FFFFFF"/>
              </a:solidFill>
              <a:cs typeface="Arial" pitchFamily="34" charset="0"/>
            </a:endParaRPr>
          </a:p>
          <a:p>
            <a:pPr marL="0" lvl="0" indent="0" eaLnBrk="0" fontAlgn="base" hangingPunct="0">
              <a:spcBef>
                <a:spcPts val="0"/>
              </a:spcBef>
              <a:buClr>
                <a:srgbClr val="4E76A0"/>
              </a:buClr>
            </a:pPr>
            <a:r>
              <a:rPr lang="en-US" sz="2000" dirty="0">
                <a:solidFill>
                  <a:srgbClr val="FFFFFF"/>
                </a:solidFill>
                <a:cs typeface="Arial" pitchFamily="34" charset="0"/>
              </a:rPr>
              <a:t>National Center on Intensive Intervention</a:t>
            </a:r>
          </a:p>
          <a:p>
            <a:pPr marL="0" lvl="0" indent="0" eaLnBrk="0" fontAlgn="base" hangingPunct="0">
              <a:spcBef>
                <a:spcPts val="0"/>
              </a:spcBef>
              <a:buClr>
                <a:srgbClr val="4E76A0"/>
              </a:buClr>
            </a:pPr>
            <a:r>
              <a:rPr lang="en-US" sz="2000" dirty="0">
                <a:solidFill>
                  <a:srgbClr val="FFFFFF"/>
                </a:solidFill>
                <a:cs typeface="Arial" pitchFamily="34" charset="0"/>
              </a:rPr>
              <a:t>1000 Thomas Jefferson Street NW</a:t>
            </a:r>
          </a:p>
          <a:p>
            <a:pPr marL="0" lvl="0" indent="0" eaLnBrk="0" fontAlgn="base" hangingPunct="0">
              <a:spcBef>
                <a:spcPts val="0"/>
              </a:spcBef>
              <a:buClr>
                <a:srgbClr val="4E76A0"/>
              </a:buClr>
            </a:pPr>
            <a:r>
              <a:rPr lang="en-US" sz="2000" dirty="0">
                <a:solidFill>
                  <a:srgbClr val="FFFFFF"/>
                </a:solidFill>
                <a:cs typeface="Arial" pitchFamily="34" charset="0"/>
              </a:rPr>
              <a:t>Washington, DC 20007-3835</a:t>
            </a:r>
          </a:p>
          <a:p>
            <a:pPr marL="0" lvl="0" indent="0" eaLnBrk="0" fontAlgn="base" hangingPunct="0">
              <a:spcBef>
                <a:spcPts val="0"/>
              </a:spcBef>
              <a:buClr>
                <a:srgbClr val="4E76A0"/>
              </a:buClr>
            </a:pPr>
            <a:r>
              <a:rPr lang="en-US" sz="2000" dirty="0">
                <a:solidFill>
                  <a:srgbClr val="FFFFFF"/>
                </a:solidFill>
                <a:cs typeface="Arial" pitchFamily="34" charset="0"/>
              </a:rPr>
              <a:t>866-577-5787</a:t>
            </a:r>
          </a:p>
          <a:p>
            <a:pPr marL="0" lvl="0" indent="0" eaLnBrk="0" fontAlgn="base" hangingPunct="0">
              <a:spcBef>
                <a:spcPts val="0"/>
              </a:spcBef>
              <a:buClr>
                <a:srgbClr val="4E76A0"/>
              </a:buClr>
            </a:pPr>
            <a:r>
              <a:rPr lang="en-US" sz="2000" dirty="0">
                <a:solidFill>
                  <a:srgbClr val="FFFFFF"/>
                </a:solidFill>
                <a:cs typeface="Arial" pitchFamily="34" charset="0"/>
              </a:rPr>
              <a:t>www.intensiveintervention.org</a:t>
            </a:r>
          </a:p>
          <a:p>
            <a:pPr marL="0" lvl="0" indent="0" eaLnBrk="0" fontAlgn="base" hangingPunct="0">
              <a:spcBef>
                <a:spcPts val="0"/>
              </a:spcBef>
              <a:buClr>
                <a:srgbClr val="4E76A0"/>
              </a:buClr>
            </a:pPr>
            <a:r>
              <a:rPr lang="en-US" sz="2000" dirty="0">
                <a:solidFill>
                  <a:srgbClr val="FFFFFF"/>
                </a:solidFill>
                <a:cs typeface="Arial" pitchFamily="34" charset="0"/>
              </a:rPr>
              <a:t>Email: ncii@air.org</a:t>
            </a:r>
          </a:p>
          <a:p>
            <a:endParaRPr lang="en-US" dirty="0"/>
          </a:p>
        </p:txBody>
      </p:sp>
    </p:spTree>
    <p:extLst>
      <p:ext uri="{BB962C8B-B14F-4D97-AF65-F5344CB8AC3E}">
        <p14:creationId xmlns:p14="http://schemas.microsoft.com/office/powerpoint/2010/main" val="3690710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 1</a:t>
            </a:r>
            <a:endParaRPr lang="en-US" dirty="0"/>
          </a:p>
        </p:txBody>
      </p:sp>
      <p:sp>
        <p:nvSpPr>
          <p:cNvPr id="3" name="Content Placeholder 2"/>
          <p:cNvSpPr>
            <a:spLocks noGrp="1"/>
          </p:cNvSpPr>
          <p:nvPr>
            <p:ph idx="1"/>
          </p:nvPr>
        </p:nvSpPr>
        <p:spPr/>
        <p:txBody>
          <a:bodyPr/>
          <a:lstStyle/>
          <a:p>
            <a:r>
              <a:rPr lang="en-US" dirty="0" smtClean="0"/>
              <a:t>Relating Assessment to Function</a:t>
            </a:r>
            <a:endParaRPr lang="en-US" dirty="0"/>
          </a:p>
        </p:txBody>
      </p:sp>
    </p:spTree>
    <p:extLst>
      <p:ext uri="{BB962C8B-B14F-4D97-AF65-F5344CB8AC3E}">
        <p14:creationId xmlns:p14="http://schemas.microsoft.com/office/powerpoint/2010/main" val="58608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eaLnBrk="1" hangingPunct="1"/>
            <a:r>
              <a:rPr lang="en-US" sz="2800" dirty="0" smtClean="0"/>
              <a:t>A review of Functional </a:t>
            </a:r>
            <a:r>
              <a:rPr lang="en-US" sz="2800" dirty="0"/>
              <a:t>Behavior </a:t>
            </a:r>
            <a:r>
              <a:rPr lang="en-US" sz="2800" dirty="0" smtClean="0"/>
              <a:t>Assessment (FBA)</a:t>
            </a:r>
          </a:p>
          <a:p>
            <a:pPr eaLnBrk="1" hangingPunct="1"/>
            <a:r>
              <a:rPr lang="en-US" sz="2800" dirty="0" smtClean="0"/>
              <a:t>Definition of FBA: </a:t>
            </a:r>
            <a:endParaRPr lang="en-US" sz="2800" b="1" dirty="0" smtClean="0"/>
          </a:p>
          <a:p>
            <a:pPr marL="466344" lvl="1" indent="-237744" eaLnBrk="1" hangingPunct="1">
              <a:buFont typeface="Arial" pitchFamily="34" charset="0"/>
              <a:buChar char="•"/>
            </a:pPr>
            <a:r>
              <a:rPr lang="en-US" sz="2400" dirty="0" smtClean="0"/>
              <a:t>FBA is </a:t>
            </a:r>
            <a:r>
              <a:rPr lang="en-US" sz="2400" dirty="0"/>
              <a:t>a process for identifying the events that reliably </a:t>
            </a:r>
            <a:r>
              <a:rPr lang="en-US" sz="2400" b="1" dirty="0">
                <a:solidFill>
                  <a:schemeClr val="accent1">
                    <a:lumMod val="75000"/>
                  </a:schemeClr>
                </a:solidFill>
              </a:rPr>
              <a:t>predict </a:t>
            </a:r>
            <a:r>
              <a:rPr lang="en-US" sz="2400" dirty="0">
                <a:solidFill>
                  <a:schemeClr val="accent1">
                    <a:lumMod val="75000"/>
                  </a:schemeClr>
                </a:solidFill>
              </a:rPr>
              <a:t>and </a:t>
            </a:r>
            <a:r>
              <a:rPr lang="en-US" sz="2400" b="1" dirty="0">
                <a:solidFill>
                  <a:schemeClr val="accent1">
                    <a:lumMod val="75000"/>
                  </a:schemeClr>
                </a:solidFill>
              </a:rPr>
              <a:t>maintain </a:t>
            </a:r>
            <a:r>
              <a:rPr lang="en-US" sz="2400" dirty="0"/>
              <a:t>problem behavior</a:t>
            </a:r>
            <a:r>
              <a:rPr lang="en-US" sz="2400" dirty="0" smtClean="0"/>
              <a:t>.</a:t>
            </a:r>
          </a:p>
          <a:p>
            <a:pPr marL="466344" lvl="1" indent="-237744" eaLnBrk="1" hangingPunct="1">
              <a:buFont typeface="Arial" pitchFamily="34" charset="0"/>
              <a:buChar char="•"/>
            </a:pPr>
            <a:r>
              <a:rPr lang="en-US" sz="2400" dirty="0" smtClean="0"/>
              <a:t>Function refers to the purpose of behavior.</a:t>
            </a:r>
          </a:p>
        </p:txBody>
      </p:sp>
      <p:sp>
        <p:nvSpPr>
          <p:cNvPr id="47106" name="Rectangle 2"/>
          <p:cNvSpPr>
            <a:spLocks noGrp="1" noChangeArrowheads="1"/>
          </p:cNvSpPr>
          <p:nvPr>
            <p:ph type="title"/>
          </p:nvPr>
        </p:nvSpPr>
        <p:spPr/>
        <p:txBody>
          <a:bodyPr>
            <a:normAutofit/>
          </a:bodyPr>
          <a:lstStyle/>
          <a:p>
            <a:pPr eaLnBrk="1" hangingPunct="1"/>
            <a:r>
              <a:rPr lang="en-US" dirty="0"/>
              <a:t>Relating </a:t>
            </a:r>
            <a:r>
              <a:rPr lang="en-US" dirty="0" smtClean="0"/>
              <a:t>Assessment </a:t>
            </a:r>
            <a:r>
              <a:rPr lang="en-US" dirty="0"/>
              <a:t>to Function</a:t>
            </a:r>
            <a:endParaRPr lang="en-US" b="1"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8</a:t>
            </a:fld>
            <a:endParaRPr lang="en-US" dirty="0"/>
          </a:p>
        </p:txBody>
      </p:sp>
    </p:spTree>
    <p:extLst>
      <p:ext uri="{BB962C8B-B14F-4D97-AF65-F5344CB8AC3E}">
        <p14:creationId xmlns:p14="http://schemas.microsoft.com/office/powerpoint/2010/main" val="140801695"/>
      </p:ext>
    </p:extLst>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normAutofit/>
          </a:bodyPr>
          <a:lstStyle/>
          <a:p>
            <a:pPr marL="0" indent="0" eaLnBrk="1" hangingPunct="1">
              <a:lnSpc>
                <a:spcPct val="90000"/>
              </a:lnSpc>
              <a:buNone/>
            </a:pPr>
            <a:r>
              <a:rPr lang="en-US" sz="2400" dirty="0" smtClean="0"/>
              <a:t>Assessment </a:t>
            </a:r>
            <a:r>
              <a:rPr lang="en-US" sz="2400" dirty="0"/>
              <a:t>(in FBA): </a:t>
            </a:r>
            <a:r>
              <a:rPr lang="en-US" sz="2400" dirty="0" smtClean="0"/>
              <a:t>Need to </a:t>
            </a:r>
            <a:r>
              <a:rPr lang="en-US" dirty="0" smtClean="0"/>
              <a:t>quickly select the likely reason for the behavior.</a:t>
            </a:r>
            <a:endParaRPr lang="en-US" sz="2400" dirty="0" smtClean="0"/>
          </a:p>
          <a:p>
            <a:pPr marL="237744" indent="-237744" eaLnBrk="1" hangingPunct="1">
              <a:lnSpc>
                <a:spcPct val="90000"/>
              </a:lnSpc>
              <a:buFont typeface="Wingdings" charset="2"/>
              <a:buChar char="§"/>
            </a:pPr>
            <a:r>
              <a:rPr lang="en-US" dirty="0" smtClean="0"/>
              <a:t>Time </a:t>
            </a:r>
            <a:r>
              <a:rPr lang="en-US" dirty="0"/>
              <a:t>is a precious commodity. Educators need to be efficient when problem solving. </a:t>
            </a:r>
          </a:p>
          <a:p>
            <a:pPr marL="237744" indent="-237744" eaLnBrk="1" hangingPunct="1">
              <a:lnSpc>
                <a:spcPct val="90000"/>
              </a:lnSpc>
              <a:buFont typeface="Wingdings" charset="2"/>
              <a:buChar char="§"/>
            </a:pPr>
            <a:r>
              <a:rPr lang="en-US" dirty="0"/>
              <a:t>Under many circumstances, the most efficient thing to do is to test the easiest hypothesis first, implement an </a:t>
            </a:r>
            <a:r>
              <a:rPr lang="en-US" dirty="0" smtClean="0"/>
              <a:t>intervention</a:t>
            </a:r>
            <a:r>
              <a:rPr lang="en-US" dirty="0"/>
              <a:t>, </a:t>
            </a:r>
            <a:r>
              <a:rPr lang="en-US" dirty="0" smtClean="0"/>
              <a:t>monitor, </a:t>
            </a:r>
            <a:r>
              <a:rPr lang="en-US" dirty="0"/>
              <a:t>and </a:t>
            </a:r>
            <a:r>
              <a:rPr lang="en-US" dirty="0" smtClean="0"/>
              <a:t>then evaluate the outcomes</a:t>
            </a:r>
            <a:r>
              <a:rPr lang="en-US" dirty="0"/>
              <a:t>. </a:t>
            </a:r>
          </a:p>
        </p:txBody>
      </p:sp>
      <p:sp>
        <p:nvSpPr>
          <p:cNvPr id="4" name="Rectangle 2"/>
          <p:cNvSpPr>
            <a:spLocks noGrp="1" noChangeArrowheads="1"/>
          </p:cNvSpPr>
          <p:nvPr>
            <p:ph type="title"/>
          </p:nvPr>
        </p:nvSpPr>
        <p:spPr/>
        <p:txBody>
          <a:bodyPr>
            <a:normAutofit/>
          </a:bodyPr>
          <a:lstStyle/>
          <a:p>
            <a:pPr eaLnBrk="1" hangingPunct="1"/>
            <a:r>
              <a:rPr lang="en-US" dirty="0" smtClean="0"/>
              <a:t>Relating Assessment </a:t>
            </a:r>
            <a:r>
              <a:rPr lang="en-US" dirty="0"/>
              <a:t>to Function</a:t>
            </a:r>
            <a:endParaRPr lang="en-US" b="1" dirty="0"/>
          </a:p>
        </p:txBody>
      </p:sp>
      <p:sp>
        <p:nvSpPr>
          <p:cNvPr id="3" name="Slide Number Placeholder 2"/>
          <p:cNvSpPr>
            <a:spLocks noGrp="1"/>
          </p:cNvSpPr>
          <p:nvPr>
            <p:ph type="sldNum" sz="quarter" idx="10"/>
          </p:nvPr>
        </p:nvSpPr>
        <p:spPr/>
        <p:txBody>
          <a:bodyPr/>
          <a:lstStyle/>
          <a:p>
            <a:pPr algn="r"/>
            <a:fld id="{F3477EC8-074D-41C4-94AE-E9EA7CEEA348}" type="slidenum">
              <a:rPr lang="en-US" smtClean="0"/>
              <a:pPr algn="r"/>
              <a:t>9</a:t>
            </a:fld>
            <a:endParaRPr lang="en-US" dirty="0"/>
          </a:p>
        </p:txBody>
      </p:sp>
      <p:sp>
        <p:nvSpPr>
          <p:cNvPr id="6" name="Rectangle 5"/>
          <p:cNvSpPr/>
          <p:nvPr/>
        </p:nvSpPr>
        <p:spPr>
          <a:xfrm>
            <a:off x="690840" y="5499016"/>
            <a:ext cx="5827236" cy="307777"/>
          </a:xfrm>
          <a:prstGeom prst="rect">
            <a:avLst/>
          </a:prstGeom>
        </p:spPr>
        <p:txBody>
          <a:bodyPr wrap="none">
            <a:spAutoFit/>
          </a:bodyPr>
          <a:lstStyle/>
          <a:p>
            <a:r>
              <a:rPr lang="en-US" sz="1400" i="1" dirty="0" smtClean="0"/>
              <a:t>Source: </a:t>
            </a:r>
            <a:r>
              <a:rPr lang="en-US" sz="1400" dirty="0" smtClean="0"/>
              <a:t>Evidence Based Intervention Network (http</a:t>
            </a:r>
            <a:r>
              <a:rPr lang="en-US" sz="1400" dirty="0"/>
              <a:t>://</a:t>
            </a:r>
            <a:r>
              <a:rPr lang="en-US" sz="1400" dirty="0" smtClean="0"/>
              <a:t>ebi.missouri.edu)</a:t>
            </a:r>
            <a:r>
              <a:rPr lang="en-US" sz="1400" dirty="0" smtClean="0">
                <a:solidFill>
                  <a:schemeClr val="bg1"/>
                </a:solidFill>
              </a:rPr>
              <a:t>/</a:t>
            </a:r>
            <a:endParaRPr lang="en-US" sz="1400" dirty="0">
              <a:solidFill>
                <a:schemeClr val="bg1"/>
              </a:solidFill>
            </a:endParaRPr>
          </a:p>
        </p:txBody>
      </p:sp>
    </p:spTree>
    <p:extLst>
      <p:ext uri="{BB962C8B-B14F-4D97-AF65-F5344CB8AC3E}">
        <p14:creationId xmlns:p14="http://schemas.microsoft.com/office/powerpoint/2010/main" val="2755348018"/>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NCII MS 8 -- CRT+GC Draft 1 2nd July 2013">
  <a:themeElements>
    <a:clrScheme name="Delta Cost">
      <a:dk1>
        <a:sysClr val="windowText" lastClr="000000"/>
      </a:dk1>
      <a:lt1>
        <a:sysClr val="window" lastClr="FFFFFF"/>
      </a:lt1>
      <a:dk2>
        <a:srgbClr val="2F68A4"/>
      </a:dk2>
      <a:lt2>
        <a:srgbClr val="E9E9E9"/>
      </a:lt2>
      <a:accent1>
        <a:srgbClr val="2668A4"/>
      </a:accent1>
      <a:accent2>
        <a:srgbClr val="6EA256"/>
      </a:accent2>
      <a:accent3>
        <a:srgbClr val="C0504D"/>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vid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rg Char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IR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Basic">
  <a:themeElements>
    <a:clrScheme name="AIR Corporate">
      <a:dk1>
        <a:srgbClr val="000000"/>
      </a:dk1>
      <a:lt1>
        <a:srgbClr val="FFFFFF"/>
      </a:lt1>
      <a:dk2>
        <a:srgbClr val="4E76A0"/>
      </a:dk2>
      <a:lt2>
        <a:srgbClr val="FFFFFF"/>
      </a:lt2>
      <a:accent1>
        <a:srgbClr val="48709F"/>
      </a:accent1>
      <a:accent2>
        <a:srgbClr val="A74D15"/>
      </a:accent2>
      <a:accent3>
        <a:srgbClr val="73AF23"/>
      </a:accent3>
      <a:accent4>
        <a:srgbClr val="773C75"/>
      </a:accent4>
      <a:accent5>
        <a:srgbClr val="EFB219"/>
      </a:accent5>
      <a:accent6>
        <a:srgbClr val="35A396"/>
      </a:accent6>
      <a:hlink>
        <a:srgbClr val="0000FF"/>
      </a:hlink>
      <a:folHlink>
        <a:srgbClr val="800080"/>
      </a:folHlink>
    </a:clrScheme>
    <a:fontScheme name="Basic PP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ontact">
  <a:themeElements>
    <a:clrScheme name="AIR Corporate">
      <a:dk1>
        <a:srgbClr val="000000"/>
      </a:dk1>
      <a:lt1>
        <a:srgbClr val="FFFFFF"/>
      </a:lt1>
      <a:dk2>
        <a:srgbClr val="4E76A0"/>
      </a:dk2>
      <a:lt2>
        <a:srgbClr val="FFFFFF"/>
      </a:lt2>
      <a:accent1>
        <a:srgbClr val="005295"/>
      </a:accent1>
      <a:accent2>
        <a:srgbClr val="439539"/>
      </a:accent2>
      <a:accent3>
        <a:srgbClr val="D06F1A"/>
      </a:accent3>
      <a:accent4>
        <a:srgbClr val="711471"/>
      </a:accent4>
      <a:accent5>
        <a:srgbClr val="B9C7D4"/>
      </a:accent5>
      <a:accent6>
        <a:srgbClr val="EEB111"/>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evels_x0020_of_x0020_Editing xmlns="14d4bb86-ec47-4627-a320-4b47e1cc18b4">
      <Value>NCII (National Center on Intensive Intervention)</Value>
      <Value>Template</Value>
      <Value>Microsoft PowerPoint</Value>
      <Value>Presentation</Value>
      <Value>EDU (Education)</Value>
    </Levels_x0020_of_x0020_Editing>
    <_dlc_DocId xmlns="1709d302-aa1c-49f7-a43d-f13e34b813dc">MA5PA5REYDV2-446-168</_dlc_DocId>
    <_dlc_DocIdUrl xmlns="1709d302-aa1c-49f7-a43d-f13e34b813dc">
      <Url>http://airportal.air.org/Programs/Education/_layouts/DocIdRedir.aspx?ID=MA5PA5REYDV2-446-168</Url>
      <Description>MA5PA5REYDV2-446-168</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94BC2338ED5094EB1BE965D1865C76E" ma:contentTypeVersion="4" ma:contentTypeDescription="Create a new document." ma:contentTypeScope="" ma:versionID="17f6c684121bba9d15db0f73bd27a185">
  <xsd:schema xmlns:xsd="http://www.w3.org/2001/XMLSchema" xmlns:xs="http://www.w3.org/2001/XMLSchema" xmlns:p="http://schemas.microsoft.com/office/2006/metadata/properties" xmlns:ns2="14d4bb86-ec47-4627-a320-4b47e1cc18b4" xmlns:ns3="1709d302-aa1c-49f7-a43d-f13e34b813dc" targetNamespace="http://schemas.microsoft.com/office/2006/metadata/properties" ma:root="true" ma:fieldsID="09217e8320408434f970adad44724885" ns2:_="" ns3:_="">
    <xsd:import namespace="14d4bb86-ec47-4627-a320-4b47e1cc18b4"/>
    <xsd:import namespace="1709d302-aa1c-49f7-a43d-f13e34b813dc"/>
    <xsd:element name="properties">
      <xsd:complexType>
        <xsd:sequence>
          <xsd:element name="documentManagement">
            <xsd:complexType>
              <xsd:all>
                <xsd:element ref="ns2:Levels_x0020_of_x0020_Editing"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d4bb86-ec47-4627-a320-4b47e1cc18b4" elementFormDefault="qualified">
    <xsd:import namespace="http://schemas.microsoft.com/office/2006/documentManagement/types"/>
    <xsd:import namespace="http://schemas.microsoft.com/office/infopath/2007/PartnerControls"/>
    <xsd:element name="Levels_x0020_of_x0020_Editing" ma:index="8" nillable="true" ma:displayName="Categories" ma:internalName="Levels_x0020_of_x0020_Editing">
      <xsd:complexType>
        <xsd:complexContent>
          <xsd:extension base="dms:MultiChoice">
            <xsd:sequence>
              <xsd:element name="Value" maxOccurs="unbounded" minOccurs="0" nillable="true">
                <xsd:simpleType>
                  <xsd:restriction base="dms:Choice">
                    <xsd:enumeration value="___________"/>
                    <xsd:enumeration value="CENTER / CONTRACT / SERVICE LINE / Area of Expertise"/>
                    <xsd:enumeration value="CCR (College &amp; Career Readiness)"/>
                    <xsd:enumeration value="CCRS (College &amp; Career Readiness and Success)"/>
                    <xsd:enumeration value="California Collaborative on District Reform"/>
                    <xsd:enumeration value="DSI (District and School Improvement)"/>
                    <xsd:enumeration value="ELL (English Language Learners)"/>
                    <xsd:enumeration value="ETM (Educator Talent Management)"/>
                    <xsd:enumeration value="GBG (Good Behavior Game)"/>
                    <xsd:enumeration value="GLCC (Great Lakes Comprehensive Center)"/>
                    <xsd:enumeration value="GTL (Great Teachers and Leaders)"/>
                    <xsd:enumeration value="ISS (Invest for Student Success)"/>
                    <xsd:enumeration value="MPDS (Math Professional Development Study)"/>
                    <xsd:enumeration value="MWCC (Midwest Comprehensive Center)"/>
                    <xsd:enumeration value="NCII (National Center on Intensive Intervention)"/>
                    <xsd:enumeration value="NCRTI (National Center on Response to Intervention)"/>
                    <xsd:enumeration value="NCSRC (National Charter School Resource Center)"/>
                    <xsd:enumeration value="PMA (Performance Management Advantage)"/>
                    <xsd:enumeration value="REL (Regional Education Laboratories)"/>
                    <xsd:enumeration value="QSL-ID (Quality School Leadership)"/>
                    <xsd:enumeration value="School Turnaround and Transformation"/>
                    <xsd:enumeration value="SLEC (State and Local Evaluation Center)"/>
                    <xsd:enumeration value="TLES (Teacher and Leader Evaluation Systems)"/>
                    <xsd:enumeration value="VAMS (Value-Added Measurement Services)"/>
                    <xsd:enumeration value="___________"/>
                    <xsd:enumeration value="BRANDING TOOLS"/>
                    <xsd:enumeration value="Education Program Branding Guidelines"/>
                    <xsd:enumeration value="___________"/>
                    <xsd:enumeration value="CATEGORY"/>
                    <xsd:enumeration value="Area of Expertise"/>
                    <xsd:enumeration value="Center"/>
                    <xsd:enumeration value="Contract"/>
                    <xsd:enumeration value="Service Line"/>
                    <xsd:enumeration value="___________"/>
                    <xsd:enumeration value="DOCUMENT NEED"/>
                    <xsd:enumeration value="Reference"/>
                    <xsd:enumeration value="Sample"/>
                    <xsd:enumeration value="Template"/>
                    <xsd:enumeration value="___________"/>
                    <xsd:enumeration value="DOCUMENT TYPE"/>
                    <xsd:enumeration value="Adobe Illustrator"/>
                    <xsd:enumeration value="Adobe InDesign"/>
                    <xsd:enumeration value="Adobe Photoshop"/>
                    <xsd:enumeration value="Microsoft Excel"/>
                    <xsd:enumeration value="Microsoft Outlook"/>
                    <xsd:enumeration value="Microsoft PowerPoint"/>
                    <xsd:enumeration value="Microsoft Word"/>
                    <xsd:enumeration value="PDF"/>
                    <xsd:enumeration value="___________"/>
                    <xsd:enumeration value="DOCUMENT USE"/>
                    <xsd:enumeration value="About AIR"/>
                    <xsd:enumeration value="Agenda"/>
                    <xsd:enumeration value="Agenda, Preliminary"/>
                    <xsd:enumeration value="Bios"/>
                    <xsd:enumeration value="Brochure"/>
                    <xsd:enumeration value="Business Cards"/>
                    <xsd:enumeration value="Case Study"/>
                    <xsd:enumeration value="E-mail Signature"/>
                    <xsd:enumeration value="E-mail Template"/>
                    <xsd:enumeration value="Fact Sheet"/>
                    <xsd:enumeration value="Focus On"/>
                    <xsd:enumeration value="Handout, Landscape"/>
                    <xsd:enumeration value="Handout, Portrait"/>
                    <xsd:enumeration value="Letterhead"/>
                    <xsd:enumeration value="Misc."/>
                    <xsd:enumeration value="Newsletter"/>
                    <xsd:enumeration value="Note Cards and Envelopes"/>
                    <xsd:enumeration value="Note Pad"/>
                    <xsd:enumeration value="One-Pager"/>
                    <xsd:enumeration value="Overview"/>
                    <xsd:enumeration value="Participant List"/>
                    <xsd:enumeration value="Pocket Folder"/>
                    <xsd:enumeration value="Pocket Guide"/>
                    <xsd:enumeration value="Presentation"/>
                    <xsd:enumeration value="Report"/>
                    <xsd:enumeration value="Résumés"/>
                    <xsd:enumeration value="Taglines"/>
                    <xsd:enumeration value="___________"/>
                    <xsd:enumeration value="HANDY DOCUMENTS"/>
                    <xsd:enumeration value="AIR Education Program Branding Guidelines"/>
                    <xsd:enumeration value="AIR Education Program Marketing Collateral"/>
                    <xsd:enumeration value="Capabilities Statement"/>
                    <xsd:enumeration value="Capacity Statements"/>
                    <xsd:enumeration value="Editing Levels"/>
                    <xsd:enumeration value="Estimation"/>
                    <xsd:enumeration value="Online Tools Expanded Description"/>
                    <xsd:enumeration value="Org Chart"/>
                    <xsd:enumeration value="Photo Contact Sheets"/>
                    <xsd:enumeration value="___________"/>
                    <xsd:enumeration value="MISCELLANEOUS"/>
                    <xsd:enumeration value="Branding / Marketing Services"/>
                    <xsd:enumeration value="Education Publication Services"/>
                    <xsd:enumeration value="Overview"/>
                    <xsd:enumeration value="Timetable"/>
                    <xsd:enumeration value="Workflow"/>
                    <xsd:enumeration value="___________"/>
                    <xsd:enumeration value="ONLINE TOOLS"/>
                    <xsd:enumeration value="Estimation Tools"/>
                    <xsd:enumeration value="Expanded Descriptions"/>
                    <xsd:enumeration value="Portfolio Toolbox"/>
                    <xsd:enumeration value="Photo Contact Lists"/>
                    <xsd:enumeration value="___________"/>
                    <xsd:enumeration value="PORTFOLIO"/>
                    <xsd:enumeration value="Director's Portfolio"/>
                    <xsd:enumeration value="EPRTA"/>
                    <xsd:enumeration value="Learning Supports"/>
                    <xsd:enumeration value="Research and Statistics"/>
                    <xsd:enumeration value="System Supports"/>
                    <xsd:enumeration value="___________"/>
                    <xsd:enumeration value="PROGRAM"/>
                    <xsd:enumeration value="AIR Corporate"/>
                    <xsd:enumeration value="ALD (Alder)"/>
                    <xsd:enumeration value="AST (Assessment)"/>
                    <xsd:enumeration value="EDU (Education)"/>
                    <xsd:enumeration value="HTH (Health)"/>
                    <xsd:enumeration value="HSD (Human And Social Development)"/>
                    <xsd:enumeration value="IDER (International)"/>
                    <xsd:enumeration value="WFO (Workforce)"/>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709d302-aa1c-49f7-a43d-f13e34b813dc"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09652C8-D67B-4FF3-B7BB-E3551F138D5B}">
  <ds:schemaRefs>
    <ds:schemaRef ds:uri="http://schemas.microsoft.com/sharepoint/v3/contenttype/forms"/>
  </ds:schemaRefs>
</ds:datastoreItem>
</file>

<file path=customXml/itemProps2.xml><?xml version="1.0" encoding="utf-8"?>
<ds:datastoreItem xmlns:ds="http://schemas.openxmlformats.org/officeDocument/2006/customXml" ds:itemID="{B078DE03-1B1E-4BB3-BFB8-1FE8E8D90566}">
  <ds:schemaRefs>
    <ds:schemaRef ds:uri="http://purl.org/dc/terms/"/>
    <ds:schemaRef ds:uri="http://schemas.microsoft.com/office/infopath/2007/PartnerControls"/>
    <ds:schemaRef ds:uri="http://purl.org/dc/elements/1.1/"/>
    <ds:schemaRef ds:uri="http://purl.org/dc/dcmitype/"/>
    <ds:schemaRef ds:uri="http://schemas.openxmlformats.org/package/2006/metadata/core-properties"/>
    <ds:schemaRef ds:uri="http://www.w3.org/XML/1998/namespace"/>
    <ds:schemaRef ds:uri="http://schemas.microsoft.com/office/2006/documentManagement/types"/>
    <ds:schemaRef ds:uri="1709d302-aa1c-49f7-a43d-f13e34b813dc"/>
    <ds:schemaRef ds:uri="14d4bb86-ec47-4627-a320-4b47e1cc18b4"/>
    <ds:schemaRef ds:uri="http://schemas.microsoft.com/office/2006/metadata/properties"/>
  </ds:schemaRefs>
</ds:datastoreItem>
</file>

<file path=customXml/itemProps3.xml><?xml version="1.0" encoding="utf-8"?>
<ds:datastoreItem xmlns:ds="http://schemas.openxmlformats.org/officeDocument/2006/customXml" ds:itemID="{C18CD28F-A220-4C62-836C-4981258BD5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d4bb86-ec47-4627-a320-4b47e1cc18b4"/>
    <ds:schemaRef ds:uri="1709d302-aa1c-49f7-a43d-f13e34b813d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851A4FB-D3AB-4BF5-8E94-023DEE72588D}">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NCII MS 8 -- CRT+GC Draft 1 2nd July 2013</Template>
  <TotalTime>10224</TotalTime>
  <Words>12179</Words>
  <Application>Microsoft Office PowerPoint</Application>
  <PresentationFormat>On-screen Show (4:3)</PresentationFormat>
  <Paragraphs>838</Paragraphs>
  <Slides>68</Slides>
  <Notes>68</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68</vt:i4>
      </vt:variant>
    </vt:vector>
  </HeadingPairs>
  <TitlesOfParts>
    <vt:vector size="86" baseType="lpstr">
      <vt:lpstr>ＭＳ Ｐゴシック</vt:lpstr>
      <vt:lpstr>Arial</vt:lpstr>
      <vt:lpstr>Arial Narrow</vt:lpstr>
      <vt:lpstr>Calibri</vt:lpstr>
      <vt:lpstr>Courier New</vt:lpstr>
      <vt:lpstr>Franklin Gothic Book</vt:lpstr>
      <vt:lpstr>Franklin Gothic Demi</vt:lpstr>
      <vt:lpstr>FranklinGothic</vt:lpstr>
      <vt:lpstr>ITC Franklin Gothic Std Bk Cd</vt:lpstr>
      <vt:lpstr>Wingdings</vt:lpstr>
      <vt:lpstr>Wingdings 2</vt:lpstr>
      <vt:lpstr>NCII MS 8 -- CRT+GC Draft 1 2nd July 2013</vt:lpstr>
      <vt:lpstr>Divider Master</vt:lpstr>
      <vt:lpstr>Basic</vt:lpstr>
      <vt:lpstr>Contact</vt:lpstr>
      <vt:lpstr>Org Chart</vt:lpstr>
      <vt:lpstr>1_Basic</vt:lpstr>
      <vt:lpstr>1_Contact</vt:lpstr>
      <vt:lpstr>Designing and Delivering Intensive Intervention in Behavior</vt:lpstr>
      <vt:lpstr>Today’s Agenda </vt:lpstr>
      <vt:lpstr>A Bird’s-Eye View of  DBI</vt:lpstr>
      <vt:lpstr>Learning Objectives</vt:lpstr>
      <vt:lpstr>.</vt:lpstr>
      <vt:lpstr>Another Way of Thinking About It</vt:lpstr>
      <vt:lpstr>Part 1</vt:lpstr>
      <vt:lpstr>Relating Assessment to Function</vt:lpstr>
      <vt:lpstr>Relating Assessment to Function</vt:lpstr>
      <vt:lpstr>Common Reasons Why  Students Misbehave</vt:lpstr>
      <vt:lpstr>Start With a Reasonable Hypothesis</vt:lpstr>
      <vt:lpstr>Importance of Identifying  Function First</vt:lpstr>
      <vt:lpstr>Part 2</vt:lpstr>
      <vt:lpstr>Selecting Evidence-Based Interventions</vt:lpstr>
      <vt:lpstr>The History of Evidence-Based Interventions Across Professions</vt:lpstr>
      <vt:lpstr>The History of Evidence-Based Interventions (Handout 1)</vt:lpstr>
      <vt:lpstr>What Are Evidence-Based Interventions in Schools? </vt:lpstr>
      <vt:lpstr>Selecting Evidence-Based Interventions That Align With Function</vt:lpstr>
      <vt:lpstr>Fine Print I: Tiers 2 and 3</vt:lpstr>
      <vt:lpstr>Fine Print II</vt:lpstr>
      <vt:lpstr>Fine Print III</vt:lpstr>
      <vt:lpstr>Implications of Evidence-Based Interventions</vt:lpstr>
      <vt:lpstr>A Bird’s-Eye View of  DBI</vt:lpstr>
      <vt:lpstr>Decoding the Terminology:  EBI and DBI</vt:lpstr>
      <vt:lpstr>What Should Tier 3  Intervention Plans Include?</vt:lpstr>
      <vt:lpstr>What Should Tier 3  Intervention Plans Include?</vt:lpstr>
      <vt:lpstr>Considerations for Tier 3 Interventions: The “How”</vt:lpstr>
      <vt:lpstr>Considerations for Tier 3 Interventions: The “How”</vt:lpstr>
      <vt:lpstr>Considerations for Tier 3 Interventions: The “How”</vt:lpstr>
      <vt:lpstr>Common Reasons Why  Students Misbehave</vt:lpstr>
      <vt:lpstr>Selecting Evidenced-Based Interventions That Align With Function</vt:lpstr>
      <vt:lpstr>Examples of Evidence-Based Interventions</vt:lpstr>
      <vt:lpstr>Check In Check Out</vt:lpstr>
      <vt:lpstr>Elements of Check In Check Out</vt:lpstr>
      <vt:lpstr>For Whom Should  Check In Check Out Be Used?</vt:lpstr>
      <vt:lpstr>The Benefits of Check In Check Out</vt:lpstr>
      <vt:lpstr>.</vt:lpstr>
      <vt:lpstr>.</vt:lpstr>
      <vt:lpstr>What Is Non-contingent Reinforcement?</vt:lpstr>
      <vt:lpstr>An Example of Non-contingent Reinforcement</vt:lpstr>
      <vt:lpstr>a</vt:lpstr>
      <vt:lpstr>.</vt:lpstr>
      <vt:lpstr>What Is Antecedent Modification?</vt:lpstr>
      <vt:lpstr>An Example of Antecedent Modification</vt:lpstr>
      <vt:lpstr>Critical Components for Success</vt:lpstr>
      <vt:lpstr>.</vt:lpstr>
      <vt:lpstr>.</vt:lpstr>
      <vt:lpstr>Characteristics of Instructional Match</vt:lpstr>
      <vt:lpstr>Examples of Instructional Match</vt:lpstr>
      <vt:lpstr>.</vt:lpstr>
      <vt:lpstr>Learned Helplessness Studies</vt:lpstr>
      <vt:lpstr>Part III</vt:lpstr>
      <vt:lpstr>Implementing and Monitoring Outcomes</vt:lpstr>
      <vt:lpstr>Plan for Integrity of Implementation</vt:lpstr>
      <vt:lpstr>Monitor the Plan:  Five Considerations</vt:lpstr>
      <vt:lpstr>Monitor the Plan:  Five Considerations</vt:lpstr>
      <vt:lpstr>Data-Based Decisions</vt:lpstr>
      <vt:lpstr>Part IV</vt:lpstr>
      <vt:lpstr>Connecting Data With the Selected Evidence-Based Intervention</vt:lpstr>
      <vt:lpstr>Direct Behavior Rating</vt:lpstr>
      <vt:lpstr>Comparing Non-intervention and Intervention Patterns: Example 1</vt:lpstr>
      <vt:lpstr>Comparing Non-intervention and Intervention Patterns: Example 2</vt:lpstr>
      <vt:lpstr>Comparing Non-intervention and Intervention Patterns: Example 3</vt:lpstr>
      <vt:lpstr>Quick Review</vt:lpstr>
      <vt:lpstr>References</vt:lpstr>
      <vt:lpstr>References</vt:lpstr>
      <vt:lpstr>Disclaimer</vt:lpstr>
      <vt:lpstr>/</vt:lpstr>
    </vt:vector>
  </TitlesOfParts>
  <Company>American Institutes for Research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Milestone 8: Designing and Delivering Intensive Intervention -- Behavior</dc:title>
  <dc:creator>Chan, Gail</dc:creator>
  <cp:lastModifiedBy>Seflek, Beyza</cp:lastModifiedBy>
  <cp:revision>546</cp:revision>
  <cp:lastPrinted>2014-01-24T20:43:24Z</cp:lastPrinted>
  <dcterms:created xsi:type="dcterms:W3CDTF">2013-07-05T17:45:20Z</dcterms:created>
  <dcterms:modified xsi:type="dcterms:W3CDTF">2016-08-09T14:11:43Z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0x010100C94BC2338ED5094EB1BE965D1865C76E</vt:lpwstr>
  </property>
  <property fmtid="{D5CDD505-2E9C-101B-9397-08002B2CF9AE}" pid="3" name="_dlc_DocIdItemGuid">
    <vt:lpwstr>649899ab-306f-4256-90dc-8d858a8ef326</vt:lpwstr>
  </property>
  <property fmtid="{D5CDD505-2E9C-101B-9397-08002B2CF9AE}" pid="4" name="Order">
    <vt:r8>16800</vt:r8>
  </property>
</Properties>
</file>