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AVI" ContentType="video/x-msvide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67" r:id="rId2"/>
    <p:sldMasterId id="2147483669" r:id="rId3"/>
    <p:sldMasterId id="2147483675" r:id="rId4"/>
    <p:sldMasterId id="2147483677" r:id="rId5"/>
  </p:sldMasterIdLst>
  <p:notesMasterIdLst>
    <p:notesMasterId r:id="rId103"/>
  </p:notesMasterIdLst>
  <p:handoutMasterIdLst>
    <p:handoutMasterId r:id="rId104"/>
  </p:handoutMasterIdLst>
  <p:sldIdLst>
    <p:sldId id="679" r:id="rId6"/>
    <p:sldId id="258" r:id="rId7"/>
    <p:sldId id="577" r:id="rId8"/>
    <p:sldId id="260" r:id="rId9"/>
    <p:sldId id="676" r:id="rId10"/>
    <p:sldId id="664" r:id="rId11"/>
    <p:sldId id="677" r:id="rId12"/>
    <p:sldId id="663" r:id="rId13"/>
    <p:sldId id="678" r:id="rId14"/>
    <p:sldId id="681" r:id="rId15"/>
    <p:sldId id="649" r:id="rId16"/>
    <p:sldId id="261" r:id="rId17"/>
    <p:sldId id="611" r:id="rId18"/>
    <p:sldId id="608" r:id="rId19"/>
    <p:sldId id="609" r:id="rId20"/>
    <p:sldId id="509" r:id="rId21"/>
    <p:sldId id="510" r:id="rId22"/>
    <p:sldId id="511" r:id="rId23"/>
    <p:sldId id="579" r:id="rId24"/>
    <p:sldId id="525" r:id="rId25"/>
    <p:sldId id="526" r:id="rId26"/>
    <p:sldId id="523" r:id="rId27"/>
    <p:sldId id="580" r:id="rId28"/>
    <p:sldId id="533" r:id="rId29"/>
    <p:sldId id="527" r:id="rId30"/>
    <p:sldId id="661" r:id="rId31"/>
    <p:sldId id="662" r:id="rId32"/>
    <p:sldId id="658" r:id="rId33"/>
    <p:sldId id="529" r:id="rId34"/>
    <p:sldId id="585" r:id="rId35"/>
    <p:sldId id="588" r:id="rId36"/>
    <p:sldId id="589" r:id="rId37"/>
    <p:sldId id="590" r:id="rId38"/>
    <p:sldId id="530" r:id="rId39"/>
    <p:sldId id="635" r:id="rId40"/>
    <p:sldId id="640" r:id="rId41"/>
    <p:sldId id="638" r:id="rId42"/>
    <p:sldId id="641" r:id="rId43"/>
    <p:sldId id="645" r:id="rId44"/>
    <p:sldId id="644" r:id="rId45"/>
    <p:sldId id="647" r:id="rId46"/>
    <p:sldId id="587" r:id="rId47"/>
    <p:sldId id="532" r:id="rId48"/>
    <p:sldId id="595" r:id="rId49"/>
    <p:sldId id="593" r:id="rId50"/>
    <p:sldId id="667" r:id="rId51"/>
    <p:sldId id="594" r:id="rId52"/>
    <p:sldId id="668" r:id="rId53"/>
    <p:sldId id="659" r:id="rId54"/>
    <p:sldId id="682" r:id="rId55"/>
    <p:sldId id="512" r:id="rId56"/>
    <p:sldId id="432" r:id="rId57"/>
    <p:sldId id="446" r:id="rId58"/>
    <p:sldId id="671" r:id="rId59"/>
    <p:sldId id="674" r:id="rId60"/>
    <p:sldId id="622" r:id="rId61"/>
    <p:sldId id="632" r:id="rId62"/>
    <p:sldId id="648" r:id="rId63"/>
    <p:sldId id="683" r:id="rId64"/>
    <p:sldId id="656" r:id="rId65"/>
    <p:sldId id="439" r:id="rId66"/>
    <p:sldId id="592" r:id="rId67"/>
    <p:sldId id="613" r:id="rId68"/>
    <p:sldId id="684" r:id="rId69"/>
    <p:sldId id="650" r:id="rId70"/>
    <p:sldId id="437" r:id="rId71"/>
    <p:sldId id="651" r:id="rId72"/>
    <p:sldId id="631" r:id="rId73"/>
    <p:sldId id="451" r:id="rId74"/>
    <p:sldId id="652" r:id="rId75"/>
    <p:sldId id="454" r:id="rId76"/>
    <p:sldId id="653" r:id="rId77"/>
    <p:sldId id="602" r:id="rId78"/>
    <p:sldId id="614" r:id="rId79"/>
    <p:sldId id="629" r:id="rId80"/>
    <p:sldId id="630" r:id="rId81"/>
    <p:sldId id="464" r:id="rId82"/>
    <p:sldId id="466" r:id="rId83"/>
    <p:sldId id="467" r:id="rId84"/>
    <p:sldId id="468" r:id="rId85"/>
    <p:sldId id="469" r:id="rId86"/>
    <p:sldId id="654" r:id="rId87"/>
    <p:sldId id="655" r:id="rId88"/>
    <p:sldId id="680" r:id="rId89"/>
    <p:sldId id="471" r:id="rId90"/>
    <p:sldId id="474" r:id="rId91"/>
    <p:sldId id="477" r:id="rId92"/>
    <p:sldId id="612" r:id="rId93"/>
    <p:sldId id="619" r:id="rId94"/>
    <p:sldId id="621" r:id="rId95"/>
    <p:sldId id="620" r:id="rId96"/>
    <p:sldId id="628" r:id="rId97"/>
    <p:sldId id="507" r:id="rId98"/>
    <p:sldId id="309" r:id="rId99"/>
    <p:sldId id="311" r:id="rId100"/>
    <p:sldId id="675" r:id="rId101"/>
    <p:sldId id="685" r:id="rId10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orient="horz" pos="3456">
          <p15:clr>
            <a:srgbClr val="A4A3A4"/>
          </p15:clr>
        </p15:guide>
        <p15:guide id="3" orient="horz" pos="1296">
          <p15:clr>
            <a:srgbClr val="A4A3A4"/>
          </p15:clr>
        </p15:guide>
        <p15:guide id="4" pos="3529">
          <p15:clr>
            <a:srgbClr val="A4A3A4"/>
          </p15:clr>
        </p15:guide>
        <p15:guide id="5" pos="1968">
          <p15:clr>
            <a:srgbClr val="A4A3A4"/>
          </p15:clr>
        </p15:guide>
        <p15:guide id="6" pos="5424">
          <p15:clr>
            <a:srgbClr val="A4A3A4"/>
          </p15:clr>
        </p15:guide>
        <p15:guide id="7" pos="432">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n, Gail" initials="CG" lastIdx="13" clrIdx="0"/>
  <p:cmAuthor id="1" name="Lori Newcomer" initials="LN" lastIdx="3" clrIdx="1"/>
  <p:cmAuthor id="2" name="Rebecca Zumeta" initials="RZ" lastIdx="41" clrIdx="2"/>
  <p:cmAuthor id="3" name="Stephanie Jackson" initials="SJ" lastIdx="3"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175" autoAdjust="0"/>
    <p:restoredTop sz="72924" autoAdjust="0"/>
  </p:normalViewPr>
  <p:slideViewPr>
    <p:cSldViewPr>
      <p:cViewPr varScale="1">
        <p:scale>
          <a:sx n="49" d="100"/>
          <a:sy n="49" d="100"/>
        </p:scale>
        <p:origin x="701" y="53"/>
      </p:cViewPr>
      <p:guideLst>
        <p:guide orient="horz" pos="2183"/>
        <p:guide orient="horz" pos="3456"/>
        <p:guide orient="horz" pos="1296"/>
        <p:guide pos="3529"/>
        <p:guide pos="1968"/>
        <p:guide pos="5424"/>
        <p:guide pos="432"/>
      </p:guideLst>
    </p:cSldViewPr>
  </p:slideViewPr>
  <p:outlineViewPr>
    <p:cViewPr>
      <p:scale>
        <a:sx n="33" d="100"/>
        <a:sy n="33" d="100"/>
      </p:scale>
      <p:origin x="0" y="1680"/>
    </p:cViewPr>
  </p:outlineViewPr>
  <p:notesTextViewPr>
    <p:cViewPr>
      <p:scale>
        <a:sx n="100" d="100"/>
        <a:sy n="100" d="100"/>
      </p:scale>
      <p:origin x="0" y="0"/>
    </p:cViewPr>
  </p:notesTextViewPr>
  <p:sorterViewPr>
    <p:cViewPr>
      <p:scale>
        <a:sx n="130" d="100"/>
        <a:sy n="130" d="100"/>
      </p:scale>
      <p:origin x="0" y="21019"/>
    </p:cViewPr>
  </p:sorterViewPr>
  <p:notesViewPr>
    <p:cSldViewPr>
      <p:cViewPr varScale="1">
        <p:scale>
          <a:sx n="63" d="100"/>
          <a:sy n="63" d="100"/>
        </p:scale>
        <p:origin x="-3082"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ABD2E-2A0F-46E0-8096-134BDA5252D0}"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BEF31CCC-AFC0-45FF-B872-C830ED1A5C48}">
      <dgm:prSet phldrT="[Text]"/>
      <dgm:spPr/>
      <dgm:t>
        <a:bodyPr/>
        <a:lstStyle/>
        <a:p>
          <a:r>
            <a:rPr lang="en-US" dirty="0"/>
            <a:t>Informal</a:t>
          </a:r>
        </a:p>
      </dgm:t>
    </dgm:pt>
    <dgm:pt modelId="{FEB8BB6F-D224-441D-BEFD-F5B9BA5493B6}" type="parTrans" cxnId="{C7D60260-AA87-4557-9CC4-4118666B2AEC}">
      <dgm:prSet/>
      <dgm:spPr/>
      <dgm:t>
        <a:bodyPr/>
        <a:lstStyle/>
        <a:p>
          <a:endParaRPr lang="en-US"/>
        </a:p>
      </dgm:t>
    </dgm:pt>
    <dgm:pt modelId="{2FA96E50-786C-49F5-B3DC-B494D8278CC8}" type="sibTrans" cxnId="{C7D60260-AA87-4557-9CC4-4118666B2AEC}">
      <dgm:prSet/>
      <dgm:spPr/>
      <dgm:t>
        <a:bodyPr/>
        <a:lstStyle/>
        <a:p>
          <a:endParaRPr lang="en-US"/>
        </a:p>
      </dgm:t>
    </dgm:pt>
    <dgm:pt modelId="{2310170F-6A9A-4555-B9CE-D861B4ABB503}">
      <dgm:prSet phldrT="[Text]"/>
      <dgm:spPr/>
      <dgm:t>
        <a:bodyPr/>
        <a:lstStyle/>
        <a:p>
          <a:r>
            <a:rPr lang="en-US" dirty="0"/>
            <a:t>Archival review</a:t>
          </a:r>
        </a:p>
      </dgm:t>
    </dgm:pt>
    <dgm:pt modelId="{AB1B2946-486F-4FC3-9E32-3F217D07C4E1}" type="parTrans" cxnId="{2D77F9DD-C882-4914-A136-3506828CE0DE}">
      <dgm:prSet/>
      <dgm:spPr/>
      <dgm:t>
        <a:bodyPr/>
        <a:lstStyle/>
        <a:p>
          <a:endParaRPr lang="en-US"/>
        </a:p>
      </dgm:t>
    </dgm:pt>
    <dgm:pt modelId="{5447FA9F-2B6F-4421-8D90-A95EAFA08197}" type="sibTrans" cxnId="{2D77F9DD-C882-4914-A136-3506828CE0DE}">
      <dgm:prSet/>
      <dgm:spPr/>
      <dgm:t>
        <a:bodyPr/>
        <a:lstStyle/>
        <a:p>
          <a:endParaRPr lang="en-US"/>
        </a:p>
      </dgm:t>
    </dgm:pt>
    <dgm:pt modelId="{585F830A-4C80-4286-B163-220C774723A4}">
      <dgm:prSet phldrT="[Text]"/>
      <dgm:spPr/>
      <dgm:t>
        <a:bodyPr/>
        <a:lstStyle/>
        <a:p>
          <a:r>
            <a:rPr lang="en-US" dirty="0"/>
            <a:t>Problem-solving meeting</a:t>
          </a:r>
        </a:p>
      </dgm:t>
    </dgm:pt>
    <dgm:pt modelId="{2A4740E8-4E5B-48D7-8913-8E2B00426AAF}" type="parTrans" cxnId="{19C58A14-127B-4FE3-9B99-99520030EC8F}">
      <dgm:prSet/>
      <dgm:spPr/>
      <dgm:t>
        <a:bodyPr/>
        <a:lstStyle/>
        <a:p>
          <a:endParaRPr lang="en-US"/>
        </a:p>
      </dgm:t>
    </dgm:pt>
    <dgm:pt modelId="{617CBFF5-ADAD-47D8-ACFC-0765B6488D89}" type="sibTrans" cxnId="{19C58A14-127B-4FE3-9B99-99520030EC8F}">
      <dgm:prSet/>
      <dgm:spPr/>
      <dgm:t>
        <a:bodyPr/>
        <a:lstStyle/>
        <a:p>
          <a:endParaRPr lang="en-US"/>
        </a:p>
      </dgm:t>
    </dgm:pt>
    <dgm:pt modelId="{99C5862F-289B-4B3E-81BC-022548B74A87}">
      <dgm:prSet phldrT="[Text]"/>
      <dgm:spPr/>
      <dgm:t>
        <a:bodyPr/>
        <a:lstStyle/>
        <a:p>
          <a:r>
            <a:rPr lang="en-US" dirty="0"/>
            <a:t>Indirect/simple</a:t>
          </a:r>
        </a:p>
      </dgm:t>
    </dgm:pt>
    <dgm:pt modelId="{E6B0852B-4BD4-4DDB-BCC4-76499F050E06}" type="parTrans" cxnId="{3FD7A8BE-7E48-4EAD-A774-AE5974EBD704}">
      <dgm:prSet/>
      <dgm:spPr/>
      <dgm:t>
        <a:bodyPr/>
        <a:lstStyle/>
        <a:p>
          <a:endParaRPr lang="en-US"/>
        </a:p>
      </dgm:t>
    </dgm:pt>
    <dgm:pt modelId="{1FC06B96-280E-4D62-841E-BD40736EA4A4}" type="sibTrans" cxnId="{3FD7A8BE-7E48-4EAD-A774-AE5974EBD704}">
      <dgm:prSet/>
      <dgm:spPr/>
      <dgm:t>
        <a:bodyPr/>
        <a:lstStyle/>
        <a:p>
          <a:endParaRPr lang="en-US"/>
        </a:p>
      </dgm:t>
    </dgm:pt>
    <dgm:pt modelId="{BD0A6EA3-E9AB-468B-BECB-DF15E036D893}">
      <dgm:prSet phldrT="[Text]"/>
      <dgm:spPr/>
      <dgm:t>
        <a:bodyPr/>
        <a:lstStyle/>
        <a:p>
          <a:r>
            <a:rPr lang="en-US" dirty="0"/>
            <a:t>Functional assessment interview</a:t>
          </a:r>
        </a:p>
      </dgm:t>
    </dgm:pt>
    <dgm:pt modelId="{3863BDC1-C1F5-4BC4-9B63-DCEDE6E6B86D}" type="parTrans" cxnId="{67CD2224-D145-45CC-8635-62A8A38DEE1F}">
      <dgm:prSet/>
      <dgm:spPr/>
      <dgm:t>
        <a:bodyPr/>
        <a:lstStyle/>
        <a:p>
          <a:endParaRPr lang="en-US"/>
        </a:p>
      </dgm:t>
    </dgm:pt>
    <dgm:pt modelId="{CA5B5195-53DA-4327-BF6A-0167147017EA}" type="sibTrans" cxnId="{67CD2224-D145-45CC-8635-62A8A38DEE1F}">
      <dgm:prSet/>
      <dgm:spPr/>
      <dgm:t>
        <a:bodyPr/>
        <a:lstStyle/>
        <a:p>
          <a:endParaRPr lang="en-US"/>
        </a:p>
      </dgm:t>
    </dgm:pt>
    <dgm:pt modelId="{5A4DD1A8-4547-4667-B4CE-979F42CE7D87}">
      <dgm:prSet phldrT="[Text]"/>
      <dgm:spPr/>
      <dgm:t>
        <a:bodyPr/>
        <a:lstStyle/>
        <a:p>
          <a:r>
            <a:rPr lang="en-US" dirty="0"/>
            <a:t>Complex</a:t>
          </a:r>
        </a:p>
      </dgm:t>
    </dgm:pt>
    <dgm:pt modelId="{550A6FEF-3589-4A05-BE28-07D264C24D58}" type="parTrans" cxnId="{6012FB9B-F7C4-4A9E-B529-A67F89861EFC}">
      <dgm:prSet/>
      <dgm:spPr/>
      <dgm:t>
        <a:bodyPr/>
        <a:lstStyle/>
        <a:p>
          <a:endParaRPr lang="en-US"/>
        </a:p>
      </dgm:t>
    </dgm:pt>
    <dgm:pt modelId="{007752CE-0A20-4BF1-BCAF-AFC682C44A31}" type="sibTrans" cxnId="{6012FB9B-F7C4-4A9E-B529-A67F89861EFC}">
      <dgm:prSet/>
      <dgm:spPr/>
      <dgm:t>
        <a:bodyPr/>
        <a:lstStyle/>
        <a:p>
          <a:endParaRPr lang="en-US"/>
        </a:p>
      </dgm:t>
    </dgm:pt>
    <dgm:pt modelId="{41DD7BDE-34C3-4DE1-8883-B594214F7CA7}">
      <dgm:prSet phldrT="[Text]"/>
      <dgm:spPr/>
      <dgm:t>
        <a:bodyPr/>
        <a:lstStyle/>
        <a:p>
          <a:r>
            <a:rPr lang="en-US" b="1" baseline="0" dirty="0"/>
            <a:t>Functional behavior assessment</a:t>
          </a:r>
          <a:endParaRPr lang="en-US" dirty="0"/>
        </a:p>
      </dgm:t>
    </dgm:pt>
    <dgm:pt modelId="{11AC6601-931E-4066-B474-30558A664821}" type="parTrans" cxnId="{A28B7394-BEB6-465B-941C-CA5F39A25664}">
      <dgm:prSet/>
      <dgm:spPr/>
      <dgm:t>
        <a:bodyPr/>
        <a:lstStyle/>
        <a:p>
          <a:endParaRPr lang="en-US"/>
        </a:p>
      </dgm:t>
    </dgm:pt>
    <dgm:pt modelId="{4CB25631-AAF3-4B78-97FA-57CD3C59B585}" type="sibTrans" cxnId="{A28B7394-BEB6-465B-941C-CA5F39A25664}">
      <dgm:prSet/>
      <dgm:spPr/>
      <dgm:t>
        <a:bodyPr/>
        <a:lstStyle/>
        <a:p>
          <a:endParaRPr lang="en-US"/>
        </a:p>
      </dgm:t>
    </dgm:pt>
    <dgm:pt modelId="{9BD2F398-E28E-4EF7-B24F-47B5C05697CB}">
      <dgm:prSet/>
      <dgm:spPr/>
      <dgm:t>
        <a:bodyPr/>
        <a:lstStyle/>
        <a:p>
          <a:r>
            <a:rPr lang="en-US" b="1" baseline="0" dirty="0"/>
            <a:t>Functional analysis of behavior</a:t>
          </a:r>
        </a:p>
      </dgm:t>
    </dgm:pt>
    <dgm:pt modelId="{8F7A9294-2FE7-4D5F-BECD-A6B5E66B86C3}" type="parTrans" cxnId="{17F4196A-EF88-4504-9F42-D88CDC589CB5}">
      <dgm:prSet/>
      <dgm:spPr/>
      <dgm:t>
        <a:bodyPr/>
        <a:lstStyle/>
        <a:p>
          <a:endParaRPr lang="en-US"/>
        </a:p>
      </dgm:t>
    </dgm:pt>
    <dgm:pt modelId="{B38BAA91-897F-4BB8-9E0C-3FBE4252872C}" type="sibTrans" cxnId="{17F4196A-EF88-4504-9F42-D88CDC589CB5}">
      <dgm:prSet/>
      <dgm:spPr/>
      <dgm:t>
        <a:bodyPr/>
        <a:lstStyle/>
        <a:p>
          <a:endParaRPr lang="en-US"/>
        </a:p>
      </dgm:t>
    </dgm:pt>
    <dgm:pt modelId="{BF1F9393-81E1-46BB-84BA-4B42EF090470}">
      <dgm:prSet/>
      <dgm:spPr/>
      <dgm:t>
        <a:bodyPr/>
        <a:lstStyle/>
        <a:p>
          <a:r>
            <a:rPr lang="en-US" b="1" baseline="0" dirty="0"/>
            <a:t>Functional assessment</a:t>
          </a:r>
        </a:p>
      </dgm:t>
    </dgm:pt>
    <dgm:pt modelId="{A71BC68D-13D8-4F0B-8225-6AEDC0DF8E3D}" type="parTrans" cxnId="{92F471F6-6DFB-4ECA-A93E-75BBC1B3B22E}">
      <dgm:prSet/>
      <dgm:spPr/>
      <dgm:t>
        <a:bodyPr/>
        <a:lstStyle/>
        <a:p>
          <a:endParaRPr lang="en-US"/>
        </a:p>
      </dgm:t>
    </dgm:pt>
    <dgm:pt modelId="{B56FE9FA-0C89-495E-B6F9-D484435F75B1}" type="sibTrans" cxnId="{92F471F6-6DFB-4ECA-A93E-75BBC1B3B22E}">
      <dgm:prSet/>
      <dgm:spPr/>
      <dgm:t>
        <a:bodyPr/>
        <a:lstStyle/>
        <a:p>
          <a:endParaRPr lang="en-US"/>
        </a:p>
      </dgm:t>
    </dgm:pt>
    <dgm:pt modelId="{6D285D3D-38EB-43A2-BFB1-5547C02AC4A1}">
      <dgm:prSet/>
      <dgm:spPr/>
      <dgm:t>
        <a:bodyPr/>
        <a:lstStyle/>
        <a:p>
          <a:r>
            <a:rPr lang="en-US" b="1" baseline="0" dirty="0"/>
            <a:t>Functional analysis</a:t>
          </a:r>
          <a:endParaRPr lang="en-US" b="1" dirty="0"/>
        </a:p>
      </dgm:t>
    </dgm:pt>
    <dgm:pt modelId="{B75D9F79-3213-4DC1-94CA-A4F72AFBB9E7}" type="parTrans" cxnId="{31CEC76D-1AF0-4B1F-9AB5-9CE053B61AF1}">
      <dgm:prSet/>
      <dgm:spPr/>
      <dgm:t>
        <a:bodyPr/>
        <a:lstStyle/>
        <a:p>
          <a:endParaRPr lang="en-US"/>
        </a:p>
      </dgm:t>
    </dgm:pt>
    <dgm:pt modelId="{EBCECF54-FCD6-4097-93F3-641CB009118B}" type="sibTrans" cxnId="{31CEC76D-1AF0-4B1F-9AB5-9CE053B61AF1}">
      <dgm:prSet/>
      <dgm:spPr/>
      <dgm:t>
        <a:bodyPr/>
        <a:lstStyle/>
        <a:p>
          <a:endParaRPr lang="en-US"/>
        </a:p>
      </dgm:t>
    </dgm:pt>
    <dgm:pt modelId="{7399D710-5CBF-4286-95E2-D32402E6EE3D}">
      <dgm:prSet phldrT="[Text]"/>
      <dgm:spPr/>
      <dgm:t>
        <a:bodyPr/>
        <a:lstStyle/>
        <a:p>
          <a:r>
            <a:rPr lang="en-US" dirty="0"/>
            <a:t>Functional behavior assessment</a:t>
          </a:r>
        </a:p>
      </dgm:t>
    </dgm:pt>
    <dgm:pt modelId="{F251EF06-CE4F-4F64-87C5-E2802B9D24E0}" type="parTrans" cxnId="{16EA8D63-56CB-4D30-B5E2-6466BE03272C}">
      <dgm:prSet/>
      <dgm:spPr/>
      <dgm:t>
        <a:bodyPr/>
        <a:lstStyle/>
        <a:p>
          <a:endParaRPr lang="en-US"/>
        </a:p>
      </dgm:t>
    </dgm:pt>
    <dgm:pt modelId="{358BA093-0E38-4316-9DBA-62F33EFEB72E}" type="sibTrans" cxnId="{16EA8D63-56CB-4D30-B5E2-6466BE03272C}">
      <dgm:prSet/>
      <dgm:spPr/>
      <dgm:t>
        <a:bodyPr/>
        <a:lstStyle/>
        <a:p>
          <a:endParaRPr lang="en-US"/>
        </a:p>
      </dgm:t>
    </dgm:pt>
    <dgm:pt modelId="{545D0409-184A-4779-8273-B274C6DB66BE}" type="pres">
      <dgm:prSet presAssocID="{2E0ABD2E-2A0F-46E0-8096-134BDA5252D0}" presName="Name0" presStyleCnt="0">
        <dgm:presLayoutVars>
          <dgm:chMax val="7"/>
          <dgm:dir/>
          <dgm:animLvl val="lvl"/>
          <dgm:resizeHandles val="exact"/>
        </dgm:presLayoutVars>
      </dgm:prSet>
      <dgm:spPr/>
    </dgm:pt>
    <dgm:pt modelId="{2C2F7F32-0F55-4B89-B3D9-88C4A53CA0DA}" type="pres">
      <dgm:prSet presAssocID="{BEF31CCC-AFC0-45FF-B872-C830ED1A5C48}" presName="circle1" presStyleLbl="node1" presStyleIdx="0" presStyleCnt="3"/>
      <dgm:spPr/>
    </dgm:pt>
    <dgm:pt modelId="{476DDC44-4073-4B17-8E59-DDF0788E9A11}" type="pres">
      <dgm:prSet presAssocID="{BEF31CCC-AFC0-45FF-B872-C830ED1A5C48}" presName="space" presStyleCnt="0"/>
      <dgm:spPr/>
    </dgm:pt>
    <dgm:pt modelId="{03FE4FAB-D80A-4D97-8F2E-339284828653}" type="pres">
      <dgm:prSet presAssocID="{BEF31CCC-AFC0-45FF-B872-C830ED1A5C48}" presName="rect1" presStyleLbl="alignAcc1" presStyleIdx="0" presStyleCnt="3"/>
      <dgm:spPr/>
    </dgm:pt>
    <dgm:pt modelId="{0488C63D-A704-4E2D-878F-0B6C13ECEB07}" type="pres">
      <dgm:prSet presAssocID="{99C5862F-289B-4B3E-81BC-022548B74A87}" presName="vertSpace2" presStyleLbl="node1" presStyleIdx="0" presStyleCnt="3"/>
      <dgm:spPr/>
    </dgm:pt>
    <dgm:pt modelId="{D648929D-8730-40D3-9D48-5767C6A60B35}" type="pres">
      <dgm:prSet presAssocID="{99C5862F-289B-4B3E-81BC-022548B74A87}" presName="circle2" presStyleLbl="node1" presStyleIdx="1" presStyleCnt="3"/>
      <dgm:spPr/>
    </dgm:pt>
    <dgm:pt modelId="{DADB649B-E464-4DAE-BEDA-A46DB70F8AD5}" type="pres">
      <dgm:prSet presAssocID="{99C5862F-289B-4B3E-81BC-022548B74A87}" presName="rect2" presStyleLbl="alignAcc1" presStyleIdx="1" presStyleCnt="3"/>
      <dgm:spPr/>
    </dgm:pt>
    <dgm:pt modelId="{527E08B6-D4AD-4DBF-A966-43CEE26F40BF}" type="pres">
      <dgm:prSet presAssocID="{5A4DD1A8-4547-4667-B4CE-979F42CE7D87}" presName="vertSpace3" presStyleLbl="node1" presStyleIdx="1" presStyleCnt="3"/>
      <dgm:spPr/>
    </dgm:pt>
    <dgm:pt modelId="{A89300AC-E559-43C4-9DA3-8BB15EF3DE29}" type="pres">
      <dgm:prSet presAssocID="{5A4DD1A8-4547-4667-B4CE-979F42CE7D87}" presName="circle3" presStyleLbl="node1" presStyleIdx="2" presStyleCnt="3"/>
      <dgm:spPr/>
    </dgm:pt>
    <dgm:pt modelId="{B2D54209-29A8-4054-951D-31A558FBC56E}" type="pres">
      <dgm:prSet presAssocID="{5A4DD1A8-4547-4667-B4CE-979F42CE7D87}" presName="rect3" presStyleLbl="alignAcc1" presStyleIdx="2" presStyleCnt="3"/>
      <dgm:spPr/>
    </dgm:pt>
    <dgm:pt modelId="{88BA02D7-428C-4773-9A5F-5DA26877882B}" type="pres">
      <dgm:prSet presAssocID="{BEF31CCC-AFC0-45FF-B872-C830ED1A5C48}" presName="rect1ParTx" presStyleLbl="alignAcc1" presStyleIdx="2" presStyleCnt="3">
        <dgm:presLayoutVars>
          <dgm:chMax val="1"/>
          <dgm:bulletEnabled val="1"/>
        </dgm:presLayoutVars>
      </dgm:prSet>
      <dgm:spPr/>
    </dgm:pt>
    <dgm:pt modelId="{E02FC9DA-D0A6-4F5E-8FD3-5240279C1FEA}" type="pres">
      <dgm:prSet presAssocID="{BEF31CCC-AFC0-45FF-B872-C830ED1A5C48}" presName="rect1ChTx" presStyleLbl="alignAcc1" presStyleIdx="2" presStyleCnt="3">
        <dgm:presLayoutVars>
          <dgm:bulletEnabled val="1"/>
        </dgm:presLayoutVars>
      </dgm:prSet>
      <dgm:spPr/>
    </dgm:pt>
    <dgm:pt modelId="{CFBF057D-1C33-4CEA-ACC5-0BC2E904CC2B}" type="pres">
      <dgm:prSet presAssocID="{99C5862F-289B-4B3E-81BC-022548B74A87}" presName="rect2ParTx" presStyleLbl="alignAcc1" presStyleIdx="2" presStyleCnt="3">
        <dgm:presLayoutVars>
          <dgm:chMax val="1"/>
          <dgm:bulletEnabled val="1"/>
        </dgm:presLayoutVars>
      </dgm:prSet>
      <dgm:spPr/>
    </dgm:pt>
    <dgm:pt modelId="{D0D52B0C-3AD7-4006-B489-82793E6EAE16}" type="pres">
      <dgm:prSet presAssocID="{99C5862F-289B-4B3E-81BC-022548B74A87}" presName="rect2ChTx" presStyleLbl="alignAcc1" presStyleIdx="2" presStyleCnt="3">
        <dgm:presLayoutVars>
          <dgm:bulletEnabled val="1"/>
        </dgm:presLayoutVars>
      </dgm:prSet>
      <dgm:spPr/>
    </dgm:pt>
    <dgm:pt modelId="{5BFED1B0-F635-4E9D-BCD4-AB6610C701D0}" type="pres">
      <dgm:prSet presAssocID="{5A4DD1A8-4547-4667-B4CE-979F42CE7D87}" presName="rect3ParTx" presStyleLbl="alignAcc1" presStyleIdx="2" presStyleCnt="3">
        <dgm:presLayoutVars>
          <dgm:chMax val="1"/>
          <dgm:bulletEnabled val="1"/>
        </dgm:presLayoutVars>
      </dgm:prSet>
      <dgm:spPr/>
    </dgm:pt>
    <dgm:pt modelId="{D77CAF6A-12D1-4786-B154-9B56A8513BEE}" type="pres">
      <dgm:prSet presAssocID="{5A4DD1A8-4547-4667-B4CE-979F42CE7D87}" presName="rect3ChTx" presStyleLbl="alignAcc1" presStyleIdx="2" presStyleCnt="3">
        <dgm:presLayoutVars>
          <dgm:bulletEnabled val="1"/>
        </dgm:presLayoutVars>
      </dgm:prSet>
      <dgm:spPr/>
    </dgm:pt>
  </dgm:ptLst>
  <dgm:cxnLst>
    <dgm:cxn modelId="{19C58A14-127B-4FE3-9B99-99520030EC8F}" srcId="{BEF31CCC-AFC0-45FF-B872-C830ED1A5C48}" destId="{585F830A-4C80-4286-B163-220C774723A4}" srcOrd="1" destOrd="0" parTransId="{2A4740E8-4E5B-48D7-8913-8E2B00426AAF}" sibTransId="{617CBFF5-ADAD-47D8-ACFC-0765B6488D89}"/>
    <dgm:cxn modelId="{67CD2224-D145-45CC-8635-62A8A38DEE1F}" srcId="{99C5862F-289B-4B3E-81BC-022548B74A87}" destId="{BD0A6EA3-E9AB-468B-BECB-DF15E036D893}" srcOrd="0" destOrd="0" parTransId="{3863BDC1-C1F5-4BC4-9B63-DCEDE6E6B86D}" sibTransId="{CA5B5195-53DA-4327-BF6A-0167147017EA}"/>
    <dgm:cxn modelId="{F7EA7532-D44E-489C-A79E-BD7AC07219D1}" type="presOf" srcId="{BEF31CCC-AFC0-45FF-B872-C830ED1A5C48}" destId="{03FE4FAB-D80A-4D97-8F2E-339284828653}" srcOrd="0" destOrd="0" presId="urn:microsoft.com/office/officeart/2005/8/layout/target3"/>
    <dgm:cxn modelId="{C7D60260-AA87-4557-9CC4-4118666B2AEC}" srcId="{2E0ABD2E-2A0F-46E0-8096-134BDA5252D0}" destId="{BEF31CCC-AFC0-45FF-B872-C830ED1A5C48}" srcOrd="0" destOrd="0" parTransId="{FEB8BB6F-D224-441D-BEFD-F5B9BA5493B6}" sibTransId="{2FA96E50-786C-49F5-B3DC-B494D8278CC8}"/>
    <dgm:cxn modelId="{16EA8D63-56CB-4D30-B5E2-6466BE03272C}" srcId="{99C5862F-289B-4B3E-81BC-022548B74A87}" destId="{7399D710-5CBF-4286-95E2-D32402E6EE3D}" srcOrd="1" destOrd="0" parTransId="{F251EF06-CE4F-4F64-87C5-E2802B9D24E0}" sibTransId="{358BA093-0E38-4316-9DBA-62F33EFEB72E}"/>
    <dgm:cxn modelId="{2A278866-5CD0-4A5E-9D53-0932D604A3CA}" type="presOf" srcId="{99C5862F-289B-4B3E-81BC-022548B74A87}" destId="{DADB649B-E464-4DAE-BEDA-A46DB70F8AD5}" srcOrd="0" destOrd="0" presId="urn:microsoft.com/office/officeart/2005/8/layout/target3"/>
    <dgm:cxn modelId="{17F4196A-EF88-4504-9F42-D88CDC589CB5}" srcId="{5A4DD1A8-4547-4667-B4CE-979F42CE7D87}" destId="{9BD2F398-E28E-4EF7-B24F-47B5C05697CB}" srcOrd="1" destOrd="0" parTransId="{8F7A9294-2FE7-4D5F-BECD-A6B5E66B86C3}" sibTransId="{B38BAA91-897F-4BB8-9E0C-3FBE4252872C}"/>
    <dgm:cxn modelId="{31CEC76D-1AF0-4B1F-9AB5-9CE053B61AF1}" srcId="{5A4DD1A8-4547-4667-B4CE-979F42CE7D87}" destId="{6D285D3D-38EB-43A2-BFB1-5547C02AC4A1}" srcOrd="3" destOrd="0" parTransId="{B75D9F79-3213-4DC1-94CA-A4F72AFBB9E7}" sibTransId="{EBCECF54-FCD6-4097-93F3-641CB009118B}"/>
    <dgm:cxn modelId="{09773750-C934-4BDF-94C0-D9944E3D095C}" type="presOf" srcId="{5A4DD1A8-4547-4667-B4CE-979F42CE7D87}" destId="{B2D54209-29A8-4054-951D-31A558FBC56E}" srcOrd="0" destOrd="0" presId="urn:microsoft.com/office/officeart/2005/8/layout/target3"/>
    <dgm:cxn modelId="{B153F853-8BDE-452F-B621-0A1971102D08}" type="presOf" srcId="{2310170F-6A9A-4555-B9CE-D861B4ABB503}" destId="{E02FC9DA-D0A6-4F5E-8FD3-5240279C1FEA}" srcOrd="0" destOrd="0" presId="urn:microsoft.com/office/officeart/2005/8/layout/target3"/>
    <dgm:cxn modelId="{0A8DB555-101C-4FF9-938F-C1A15290866A}" type="presOf" srcId="{2E0ABD2E-2A0F-46E0-8096-134BDA5252D0}" destId="{545D0409-184A-4779-8273-B274C6DB66BE}" srcOrd="0" destOrd="0" presId="urn:microsoft.com/office/officeart/2005/8/layout/target3"/>
    <dgm:cxn modelId="{CE808378-1063-476C-B82A-DA7E471569CF}" type="presOf" srcId="{BEF31CCC-AFC0-45FF-B872-C830ED1A5C48}" destId="{88BA02D7-428C-4773-9A5F-5DA26877882B}" srcOrd="1" destOrd="0" presId="urn:microsoft.com/office/officeart/2005/8/layout/target3"/>
    <dgm:cxn modelId="{94BA5092-498F-4A75-9CBA-C94891C0F58E}" type="presOf" srcId="{41DD7BDE-34C3-4DE1-8883-B594214F7CA7}" destId="{D77CAF6A-12D1-4786-B154-9B56A8513BEE}" srcOrd="0" destOrd="0" presId="urn:microsoft.com/office/officeart/2005/8/layout/target3"/>
    <dgm:cxn modelId="{A28B7394-BEB6-465B-941C-CA5F39A25664}" srcId="{5A4DD1A8-4547-4667-B4CE-979F42CE7D87}" destId="{41DD7BDE-34C3-4DE1-8883-B594214F7CA7}" srcOrd="0" destOrd="0" parTransId="{11AC6601-931E-4066-B474-30558A664821}" sibTransId="{4CB25631-AAF3-4B78-97FA-57CD3C59B585}"/>
    <dgm:cxn modelId="{6012FB9B-F7C4-4A9E-B529-A67F89861EFC}" srcId="{2E0ABD2E-2A0F-46E0-8096-134BDA5252D0}" destId="{5A4DD1A8-4547-4667-B4CE-979F42CE7D87}" srcOrd="2" destOrd="0" parTransId="{550A6FEF-3589-4A05-BE28-07D264C24D58}" sibTransId="{007752CE-0A20-4BF1-BCAF-AFC682C44A31}"/>
    <dgm:cxn modelId="{8D4023A5-81ED-4D5A-8F92-346867440F2B}" type="presOf" srcId="{6D285D3D-38EB-43A2-BFB1-5547C02AC4A1}" destId="{D77CAF6A-12D1-4786-B154-9B56A8513BEE}" srcOrd="0" destOrd="3" presId="urn:microsoft.com/office/officeart/2005/8/layout/target3"/>
    <dgm:cxn modelId="{C0662FB0-400D-4E30-8182-8A323A404B71}" type="presOf" srcId="{BF1F9393-81E1-46BB-84BA-4B42EF090470}" destId="{D77CAF6A-12D1-4786-B154-9B56A8513BEE}" srcOrd="0" destOrd="2" presId="urn:microsoft.com/office/officeart/2005/8/layout/target3"/>
    <dgm:cxn modelId="{3FD7A8BE-7E48-4EAD-A774-AE5974EBD704}" srcId="{2E0ABD2E-2A0F-46E0-8096-134BDA5252D0}" destId="{99C5862F-289B-4B3E-81BC-022548B74A87}" srcOrd="1" destOrd="0" parTransId="{E6B0852B-4BD4-4DDB-BCC4-76499F050E06}" sibTransId="{1FC06B96-280E-4D62-841E-BD40736EA4A4}"/>
    <dgm:cxn modelId="{C412E1C9-10D6-4891-8EEF-4B096097390A}" type="presOf" srcId="{7399D710-5CBF-4286-95E2-D32402E6EE3D}" destId="{D0D52B0C-3AD7-4006-B489-82793E6EAE16}" srcOrd="0" destOrd="1" presId="urn:microsoft.com/office/officeart/2005/8/layout/target3"/>
    <dgm:cxn modelId="{306884CD-0ACD-49D3-9869-124419E13691}" type="presOf" srcId="{BD0A6EA3-E9AB-468B-BECB-DF15E036D893}" destId="{D0D52B0C-3AD7-4006-B489-82793E6EAE16}" srcOrd="0" destOrd="0" presId="urn:microsoft.com/office/officeart/2005/8/layout/target3"/>
    <dgm:cxn modelId="{2D77F9DD-C882-4914-A136-3506828CE0DE}" srcId="{BEF31CCC-AFC0-45FF-B872-C830ED1A5C48}" destId="{2310170F-6A9A-4555-B9CE-D861B4ABB503}" srcOrd="0" destOrd="0" parTransId="{AB1B2946-486F-4FC3-9E32-3F217D07C4E1}" sibTransId="{5447FA9F-2B6F-4421-8D90-A95EAFA08197}"/>
    <dgm:cxn modelId="{6B8808E4-BCE6-4106-8126-85D475B10290}" type="presOf" srcId="{5A4DD1A8-4547-4667-B4CE-979F42CE7D87}" destId="{5BFED1B0-F635-4E9D-BCD4-AB6610C701D0}" srcOrd="1" destOrd="0" presId="urn:microsoft.com/office/officeart/2005/8/layout/target3"/>
    <dgm:cxn modelId="{1E5F63EC-6A57-4E37-A574-63EE37B41028}" type="presOf" srcId="{99C5862F-289B-4B3E-81BC-022548B74A87}" destId="{CFBF057D-1C33-4CEA-ACC5-0BC2E904CC2B}" srcOrd="1" destOrd="0" presId="urn:microsoft.com/office/officeart/2005/8/layout/target3"/>
    <dgm:cxn modelId="{633B55EC-1FBA-4CF3-8124-B71F86C047B1}" type="presOf" srcId="{585F830A-4C80-4286-B163-220C774723A4}" destId="{E02FC9DA-D0A6-4F5E-8FD3-5240279C1FEA}" srcOrd="0" destOrd="1" presId="urn:microsoft.com/office/officeart/2005/8/layout/target3"/>
    <dgm:cxn modelId="{92F471F6-6DFB-4ECA-A93E-75BBC1B3B22E}" srcId="{5A4DD1A8-4547-4667-B4CE-979F42CE7D87}" destId="{BF1F9393-81E1-46BB-84BA-4B42EF090470}" srcOrd="2" destOrd="0" parTransId="{A71BC68D-13D8-4F0B-8225-6AEDC0DF8E3D}" sibTransId="{B56FE9FA-0C89-495E-B6F9-D484435F75B1}"/>
    <dgm:cxn modelId="{E5949AFB-7A60-4D3F-BF2E-9DCCCFFA9058}" type="presOf" srcId="{9BD2F398-E28E-4EF7-B24F-47B5C05697CB}" destId="{D77CAF6A-12D1-4786-B154-9B56A8513BEE}" srcOrd="0" destOrd="1" presId="urn:microsoft.com/office/officeart/2005/8/layout/target3"/>
    <dgm:cxn modelId="{A3699ADE-C3D6-40BA-864D-FF658C4C50A1}" type="presParOf" srcId="{545D0409-184A-4779-8273-B274C6DB66BE}" destId="{2C2F7F32-0F55-4B89-B3D9-88C4A53CA0DA}" srcOrd="0" destOrd="0" presId="urn:microsoft.com/office/officeart/2005/8/layout/target3"/>
    <dgm:cxn modelId="{A3E3DD27-99CD-4370-91B8-3C3361DAA193}" type="presParOf" srcId="{545D0409-184A-4779-8273-B274C6DB66BE}" destId="{476DDC44-4073-4B17-8E59-DDF0788E9A11}" srcOrd="1" destOrd="0" presId="urn:microsoft.com/office/officeart/2005/8/layout/target3"/>
    <dgm:cxn modelId="{07658C79-35A3-4F50-87E3-96ABC1B553B3}" type="presParOf" srcId="{545D0409-184A-4779-8273-B274C6DB66BE}" destId="{03FE4FAB-D80A-4D97-8F2E-339284828653}" srcOrd="2" destOrd="0" presId="urn:microsoft.com/office/officeart/2005/8/layout/target3"/>
    <dgm:cxn modelId="{A3ED8CB4-CE86-4826-8239-C3D1E1C06883}" type="presParOf" srcId="{545D0409-184A-4779-8273-B274C6DB66BE}" destId="{0488C63D-A704-4E2D-878F-0B6C13ECEB07}" srcOrd="3" destOrd="0" presId="urn:microsoft.com/office/officeart/2005/8/layout/target3"/>
    <dgm:cxn modelId="{A70F874D-73F1-471F-853E-78319D373CA2}" type="presParOf" srcId="{545D0409-184A-4779-8273-B274C6DB66BE}" destId="{D648929D-8730-40D3-9D48-5767C6A60B35}" srcOrd="4" destOrd="0" presId="urn:microsoft.com/office/officeart/2005/8/layout/target3"/>
    <dgm:cxn modelId="{240A7467-8666-42D6-A7E2-8BDFDCAECDBD}" type="presParOf" srcId="{545D0409-184A-4779-8273-B274C6DB66BE}" destId="{DADB649B-E464-4DAE-BEDA-A46DB70F8AD5}" srcOrd="5" destOrd="0" presId="urn:microsoft.com/office/officeart/2005/8/layout/target3"/>
    <dgm:cxn modelId="{4A0EE450-AEC3-4344-892D-96751E441EB6}" type="presParOf" srcId="{545D0409-184A-4779-8273-B274C6DB66BE}" destId="{527E08B6-D4AD-4DBF-A966-43CEE26F40BF}" srcOrd="6" destOrd="0" presId="urn:microsoft.com/office/officeart/2005/8/layout/target3"/>
    <dgm:cxn modelId="{9F6C9C02-A025-40CF-B3FC-362AD6973077}" type="presParOf" srcId="{545D0409-184A-4779-8273-B274C6DB66BE}" destId="{A89300AC-E559-43C4-9DA3-8BB15EF3DE29}" srcOrd="7" destOrd="0" presId="urn:microsoft.com/office/officeart/2005/8/layout/target3"/>
    <dgm:cxn modelId="{3F3CB45C-72AB-4693-A1D9-83C28615B2D8}" type="presParOf" srcId="{545D0409-184A-4779-8273-B274C6DB66BE}" destId="{B2D54209-29A8-4054-951D-31A558FBC56E}" srcOrd="8" destOrd="0" presId="urn:microsoft.com/office/officeart/2005/8/layout/target3"/>
    <dgm:cxn modelId="{284B3E19-B6F3-4F27-8E46-B46B53D78BFC}" type="presParOf" srcId="{545D0409-184A-4779-8273-B274C6DB66BE}" destId="{88BA02D7-428C-4773-9A5F-5DA26877882B}" srcOrd="9" destOrd="0" presId="urn:microsoft.com/office/officeart/2005/8/layout/target3"/>
    <dgm:cxn modelId="{360F0C20-65B6-4CEA-A499-D9D1F8B0BFED}" type="presParOf" srcId="{545D0409-184A-4779-8273-B274C6DB66BE}" destId="{E02FC9DA-D0A6-4F5E-8FD3-5240279C1FEA}" srcOrd="10" destOrd="0" presId="urn:microsoft.com/office/officeart/2005/8/layout/target3"/>
    <dgm:cxn modelId="{E467C475-3A9D-4C84-981C-7A6AF9F4BD95}" type="presParOf" srcId="{545D0409-184A-4779-8273-B274C6DB66BE}" destId="{CFBF057D-1C33-4CEA-ACC5-0BC2E904CC2B}" srcOrd="11" destOrd="0" presId="urn:microsoft.com/office/officeart/2005/8/layout/target3"/>
    <dgm:cxn modelId="{BFBF870C-A667-41B1-9951-7F0CD1227531}" type="presParOf" srcId="{545D0409-184A-4779-8273-B274C6DB66BE}" destId="{D0D52B0C-3AD7-4006-B489-82793E6EAE16}" srcOrd="12" destOrd="0" presId="urn:microsoft.com/office/officeart/2005/8/layout/target3"/>
    <dgm:cxn modelId="{CAF0B706-6672-4490-B0D2-AF886B0EFC99}" type="presParOf" srcId="{545D0409-184A-4779-8273-B274C6DB66BE}" destId="{5BFED1B0-F635-4E9D-BCD4-AB6610C701D0}" srcOrd="13" destOrd="0" presId="urn:microsoft.com/office/officeart/2005/8/layout/target3"/>
    <dgm:cxn modelId="{417356EF-7838-4119-B02A-8D0CF35C1CDF}" type="presParOf" srcId="{545D0409-184A-4779-8273-B274C6DB66BE}" destId="{D77CAF6A-12D1-4786-B154-9B56A8513BE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ABD2E-2A0F-46E0-8096-134BDA5252D0}"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BEF31CCC-AFC0-45FF-B872-C830ED1A5C48}">
      <dgm:prSet phldrT="[Text]"/>
      <dgm:spPr>
        <a:solidFill>
          <a:schemeClr val="bg1"/>
        </a:solidFill>
      </dgm:spPr>
      <dgm:t>
        <a:bodyPr/>
        <a:lstStyle/>
        <a:p>
          <a:r>
            <a:rPr lang="en-US" dirty="0"/>
            <a:t>Informal</a:t>
          </a:r>
        </a:p>
      </dgm:t>
    </dgm:pt>
    <dgm:pt modelId="{FEB8BB6F-D224-441D-BEFD-F5B9BA5493B6}" type="parTrans" cxnId="{C7D60260-AA87-4557-9CC4-4118666B2AEC}">
      <dgm:prSet/>
      <dgm:spPr/>
      <dgm:t>
        <a:bodyPr/>
        <a:lstStyle/>
        <a:p>
          <a:endParaRPr lang="en-US"/>
        </a:p>
      </dgm:t>
    </dgm:pt>
    <dgm:pt modelId="{2FA96E50-786C-49F5-B3DC-B494D8278CC8}" type="sibTrans" cxnId="{C7D60260-AA87-4557-9CC4-4118666B2AEC}">
      <dgm:prSet/>
      <dgm:spPr/>
      <dgm:t>
        <a:bodyPr/>
        <a:lstStyle/>
        <a:p>
          <a:endParaRPr lang="en-US"/>
        </a:p>
      </dgm:t>
    </dgm:pt>
    <dgm:pt modelId="{2310170F-6A9A-4555-B9CE-D861B4ABB503}">
      <dgm:prSet phldrT="[Text]"/>
      <dgm:spPr/>
      <dgm:t>
        <a:bodyPr/>
        <a:lstStyle/>
        <a:p>
          <a:r>
            <a:rPr lang="en-US" dirty="0"/>
            <a:t>Archival review</a:t>
          </a:r>
        </a:p>
      </dgm:t>
    </dgm:pt>
    <dgm:pt modelId="{AB1B2946-486F-4FC3-9E32-3F217D07C4E1}" type="parTrans" cxnId="{2D77F9DD-C882-4914-A136-3506828CE0DE}">
      <dgm:prSet/>
      <dgm:spPr/>
      <dgm:t>
        <a:bodyPr/>
        <a:lstStyle/>
        <a:p>
          <a:endParaRPr lang="en-US"/>
        </a:p>
      </dgm:t>
    </dgm:pt>
    <dgm:pt modelId="{5447FA9F-2B6F-4421-8D90-A95EAFA08197}" type="sibTrans" cxnId="{2D77F9DD-C882-4914-A136-3506828CE0DE}">
      <dgm:prSet/>
      <dgm:spPr/>
      <dgm:t>
        <a:bodyPr/>
        <a:lstStyle/>
        <a:p>
          <a:endParaRPr lang="en-US"/>
        </a:p>
      </dgm:t>
    </dgm:pt>
    <dgm:pt modelId="{585F830A-4C80-4286-B163-220C774723A4}">
      <dgm:prSet phldrT="[Text]"/>
      <dgm:spPr/>
      <dgm:t>
        <a:bodyPr/>
        <a:lstStyle/>
        <a:p>
          <a:r>
            <a:rPr lang="en-US" dirty="0"/>
            <a:t>Problem-solving meeting</a:t>
          </a:r>
        </a:p>
      </dgm:t>
    </dgm:pt>
    <dgm:pt modelId="{2A4740E8-4E5B-48D7-8913-8E2B00426AAF}" type="parTrans" cxnId="{19C58A14-127B-4FE3-9B99-99520030EC8F}">
      <dgm:prSet/>
      <dgm:spPr/>
      <dgm:t>
        <a:bodyPr/>
        <a:lstStyle/>
        <a:p>
          <a:endParaRPr lang="en-US"/>
        </a:p>
      </dgm:t>
    </dgm:pt>
    <dgm:pt modelId="{617CBFF5-ADAD-47D8-ACFC-0765B6488D89}" type="sibTrans" cxnId="{19C58A14-127B-4FE3-9B99-99520030EC8F}">
      <dgm:prSet/>
      <dgm:spPr/>
      <dgm:t>
        <a:bodyPr/>
        <a:lstStyle/>
        <a:p>
          <a:endParaRPr lang="en-US"/>
        </a:p>
      </dgm:t>
    </dgm:pt>
    <dgm:pt modelId="{99C5862F-289B-4B3E-81BC-022548B74A87}">
      <dgm:prSet phldrT="[Text]"/>
      <dgm:spPr>
        <a:solidFill>
          <a:schemeClr val="bg1"/>
        </a:solidFill>
      </dgm:spPr>
      <dgm:t>
        <a:bodyPr/>
        <a:lstStyle/>
        <a:p>
          <a:r>
            <a:rPr lang="en-US" dirty="0">
              <a:solidFill>
                <a:schemeClr val="bg1"/>
              </a:solidFill>
            </a:rPr>
            <a:t>Indirect/Simple</a:t>
          </a:r>
        </a:p>
      </dgm:t>
    </dgm:pt>
    <dgm:pt modelId="{E6B0852B-4BD4-4DDB-BCC4-76499F050E06}" type="parTrans" cxnId="{3FD7A8BE-7E48-4EAD-A774-AE5974EBD704}">
      <dgm:prSet/>
      <dgm:spPr/>
      <dgm:t>
        <a:bodyPr/>
        <a:lstStyle/>
        <a:p>
          <a:endParaRPr lang="en-US"/>
        </a:p>
      </dgm:t>
    </dgm:pt>
    <dgm:pt modelId="{1FC06B96-280E-4D62-841E-BD40736EA4A4}" type="sibTrans" cxnId="{3FD7A8BE-7E48-4EAD-A774-AE5974EBD704}">
      <dgm:prSet/>
      <dgm:spPr/>
      <dgm:t>
        <a:bodyPr/>
        <a:lstStyle/>
        <a:p>
          <a:endParaRPr lang="en-US"/>
        </a:p>
      </dgm:t>
    </dgm:pt>
    <dgm:pt modelId="{BD0A6EA3-E9AB-468B-BECB-DF15E036D893}">
      <dgm:prSet phldrT="[Text]"/>
      <dgm:spPr/>
      <dgm:t>
        <a:bodyPr/>
        <a:lstStyle/>
        <a:p>
          <a:r>
            <a:rPr lang="en-US" dirty="0">
              <a:solidFill>
                <a:schemeClr val="bg1"/>
              </a:solidFill>
            </a:rPr>
            <a:t>Functional Assessment Interview</a:t>
          </a:r>
        </a:p>
      </dgm:t>
    </dgm:pt>
    <dgm:pt modelId="{3863BDC1-C1F5-4BC4-9B63-DCEDE6E6B86D}" type="parTrans" cxnId="{67CD2224-D145-45CC-8635-62A8A38DEE1F}">
      <dgm:prSet/>
      <dgm:spPr/>
      <dgm:t>
        <a:bodyPr/>
        <a:lstStyle/>
        <a:p>
          <a:endParaRPr lang="en-US"/>
        </a:p>
      </dgm:t>
    </dgm:pt>
    <dgm:pt modelId="{CA5B5195-53DA-4327-BF6A-0167147017EA}" type="sibTrans" cxnId="{67CD2224-D145-45CC-8635-62A8A38DEE1F}">
      <dgm:prSet/>
      <dgm:spPr/>
      <dgm:t>
        <a:bodyPr/>
        <a:lstStyle/>
        <a:p>
          <a:endParaRPr lang="en-US"/>
        </a:p>
      </dgm:t>
    </dgm:pt>
    <dgm:pt modelId="{5A4DD1A8-4547-4667-B4CE-979F42CE7D87}">
      <dgm:prSet phldrT="[Text]"/>
      <dgm:spPr/>
      <dgm:t>
        <a:bodyPr/>
        <a:lstStyle/>
        <a:p>
          <a:r>
            <a:rPr lang="en-US" dirty="0">
              <a:solidFill>
                <a:schemeClr val="bg1"/>
              </a:solidFill>
            </a:rPr>
            <a:t>Complex</a:t>
          </a:r>
        </a:p>
      </dgm:t>
    </dgm:pt>
    <dgm:pt modelId="{550A6FEF-3589-4A05-BE28-07D264C24D58}" type="parTrans" cxnId="{6012FB9B-F7C4-4A9E-B529-A67F89861EFC}">
      <dgm:prSet/>
      <dgm:spPr/>
      <dgm:t>
        <a:bodyPr/>
        <a:lstStyle/>
        <a:p>
          <a:endParaRPr lang="en-US"/>
        </a:p>
      </dgm:t>
    </dgm:pt>
    <dgm:pt modelId="{007752CE-0A20-4BF1-BCAF-AFC682C44A31}" type="sibTrans" cxnId="{6012FB9B-F7C4-4A9E-B529-A67F89861EFC}">
      <dgm:prSet/>
      <dgm:spPr/>
      <dgm:t>
        <a:bodyPr/>
        <a:lstStyle/>
        <a:p>
          <a:endParaRPr lang="en-US"/>
        </a:p>
      </dgm:t>
    </dgm:pt>
    <dgm:pt modelId="{41DD7BDE-34C3-4DE1-8883-B594214F7CA7}">
      <dgm:prSet phldrT="[Text]"/>
      <dgm:spPr/>
      <dgm:t>
        <a:bodyPr/>
        <a:lstStyle/>
        <a:p>
          <a:r>
            <a:rPr lang="en-US" dirty="0">
              <a:solidFill>
                <a:schemeClr val="bg1"/>
              </a:solidFill>
            </a:rPr>
            <a:t>ABC Data</a:t>
          </a:r>
        </a:p>
      </dgm:t>
    </dgm:pt>
    <dgm:pt modelId="{11AC6601-931E-4066-B474-30558A664821}" type="parTrans" cxnId="{A28B7394-BEB6-465B-941C-CA5F39A25664}">
      <dgm:prSet/>
      <dgm:spPr/>
      <dgm:t>
        <a:bodyPr/>
        <a:lstStyle/>
        <a:p>
          <a:endParaRPr lang="en-US"/>
        </a:p>
      </dgm:t>
    </dgm:pt>
    <dgm:pt modelId="{4CB25631-AAF3-4B78-97FA-57CD3C59B585}" type="sibTrans" cxnId="{A28B7394-BEB6-465B-941C-CA5F39A25664}">
      <dgm:prSet/>
      <dgm:spPr/>
      <dgm:t>
        <a:bodyPr/>
        <a:lstStyle/>
        <a:p>
          <a:endParaRPr lang="en-US"/>
        </a:p>
      </dgm:t>
    </dgm:pt>
    <dgm:pt modelId="{23A05C6F-A89B-4AB4-A9DE-9B0C1212475F}">
      <dgm:prSet phldrT="[Text]"/>
      <dgm:spPr/>
      <dgm:t>
        <a:bodyPr/>
        <a:lstStyle/>
        <a:p>
          <a:r>
            <a:rPr lang="en-US" dirty="0">
              <a:solidFill>
                <a:schemeClr val="bg1"/>
              </a:solidFill>
            </a:rPr>
            <a:t>Structured, Direct Observation\</a:t>
          </a:r>
        </a:p>
      </dgm:t>
    </dgm:pt>
    <dgm:pt modelId="{3F32E5CD-67FF-4A39-9AFA-51A82707209E}" type="parTrans" cxnId="{7C8DA9CE-D7F0-459D-B43D-68749B63B1A6}">
      <dgm:prSet/>
      <dgm:spPr/>
      <dgm:t>
        <a:bodyPr/>
        <a:lstStyle/>
        <a:p>
          <a:endParaRPr lang="en-US"/>
        </a:p>
      </dgm:t>
    </dgm:pt>
    <dgm:pt modelId="{647EC46B-A787-4ED1-B0EE-AE6F0AECB9CF}" type="sibTrans" cxnId="{7C8DA9CE-D7F0-459D-B43D-68749B63B1A6}">
      <dgm:prSet/>
      <dgm:spPr/>
      <dgm:t>
        <a:bodyPr/>
        <a:lstStyle/>
        <a:p>
          <a:endParaRPr lang="en-US"/>
        </a:p>
      </dgm:t>
    </dgm:pt>
    <dgm:pt modelId="{545D0409-184A-4779-8273-B274C6DB66BE}" type="pres">
      <dgm:prSet presAssocID="{2E0ABD2E-2A0F-46E0-8096-134BDA5252D0}" presName="Name0" presStyleCnt="0">
        <dgm:presLayoutVars>
          <dgm:chMax val="7"/>
          <dgm:dir/>
          <dgm:animLvl val="lvl"/>
          <dgm:resizeHandles val="exact"/>
        </dgm:presLayoutVars>
      </dgm:prSet>
      <dgm:spPr/>
    </dgm:pt>
    <dgm:pt modelId="{2C2F7F32-0F55-4B89-B3D9-88C4A53CA0DA}" type="pres">
      <dgm:prSet presAssocID="{BEF31CCC-AFC0-45FF-B872-C830ED1A5C48}" presName="circle1" presStyleLbl="node1" presStyleIdx="0" presStyleCnt="3"/>
      <dgm:spPr/>
    </dgm:pt>
    <dgm:pt modelId="{476DDC44-4073-4B17-8E59-DDF0788E9A11}" type="pres">
      <dgm:prSet presAssocID="{BEF31CCC-AFC0-45FF-B872-C830ED1A5C48}" presName="space" presStyleCnt="0"/>
      <dgm:spPr/>
    </dgm:pt>
    <dgm:pt modelId="{03FE4FAB-D80A-4D97-8F2E-339284828653}" type="pres">
      <dgm:prSet presAssocID="{BEF31CCC-AFC0-45FF-B872-C830ED1A5C48}" presName="rect1" presStyleLbl="alignAcc1" presStyleIdx="0" presStyleCnt="3"/>
      <dgm:spPr/>
    </dgm:pt>
    <dgm:pt modelId="{0488C63D-A704-4E2D-878F-0B6C13ECEB07}" type="pres">
      <dgm:prSet presAssocID="{99C5862F-289B-4B3E-81BC-022548B74A87}" presName="vertSpace2" presStyleLbl="node1" presStyleIdx="0" presStyleCnt="3"/>
      <dgm:spPr/>
    </dgm:pt>
    <dgm:pt modelId="{D648929D-8730-40D3-9D48-5767C6A60B35}" type="pres">
      <dgm:prSet presAssocID="{99C5862F-289B-4B3E-81BC-022548B74A87}" presName="circle2" presStyleLbl="node1" presStyleIdx="1" presStyleCnt="3"/>
      <dgm:spPr/>
    </dgm:pt>
    <dgm:pt modelId="{DADB649B-E464-4DAE-BEDA-A46DB70F8AD5}" type="pres">
      <dgm:prSet presAssocID="{99C5862F-289B-4B3E-81BC-022548B74A87}" presName="rect2" presStyleLbl="alignAcc1" presStyleIdx="1" presStyleCnt="3"/>
      <dgm:spPr/>
    </dgm:pt>
    <dgm:pt modelId="{527E08B6-D4AD-4DBF-A966-43CEE26F40BF}" type="pres">
      <dgm:prSet presAssocID="{5A4DD1A8-4547-4667-B4CE-979F42CE7D87}" presName="vertSpace3" presStyleLbl="node1" presStyleIdx="1" presStyleCnt="3"/>
      <dgm:spPr/>
    </dgm:pt>
    <dgm:pt modelId="{A89300AC-E559-43C4-9DA3-8BB15EF3DE29}" type="pres">
      <dgm:prSet presAssocID="{5A4DD1A8-4547-4667-B4CE-979F42CE7D87}" presName="circle3" presStyleLbl="node1" presStyleIdx="2" presStyleCnt="3"/>
      <dgm:spPr/>
    </dgm:pt>
    <dgm:pt modelId="{B2D54209-29A8-4054-951D-31A558FBC56E}" type="pres">
      <dgm:prSet presAssocID="{5A4DD1A8-4547-4667-B4CE-979F42CE7D87}" presName="rect3" presStyleLbl="alignAcc1" presStyleIdx="2" presStyleCnt="3"/>
      <dgm:spPr/>
    </dgm:pt>
    <dgm:pt modelId="{88BA02D7-428C-4773-9A5F-5DA26877882B}" type="pres">
      <dgm:prSet presAssocID="{BEF31CCC-AFC0-45FF-B872-C830ED1A5C48}" presName="rect1ParTx" presStyleLbl="alignAcc1" presStyleIdx="2" presStyleCnt="3">
        <dgm:presLayoutVars>
          <dgm:chMax val="1"/>
          <dgm:bulletEnabled val="1"/>
        </dgm:presLayoutVars>
      </dgm:prSet>
      <dgm:spPr/>
    </dgm:pt>
    <dgm:pt modelId="{E02FC9DA-D0A6-4F5E-8FD3-5240279C1FEA}" type="pres">
      <dgm:prSet presAssocID="{BEF31CCC-AFC0-45FF-B872-C830ED1A5C48}" presName="rect1ChTx" presStyleLbl="alignAcc1" presStyleIdx="2" presStyleCnt="3">
        <dgm:presLayoutVars>
          <dgm:bulletEnabled val="1"/>
        </dgm:presLayoutVars>
      </dgm:prSet>
      <dgm:spPr/>
    </dgm:pt>
    <dgm:pt modelId="{CFBF057D-1C33-4CEA-ACC5-0BC2E904CC2B}" type="pres">
      <dgm:prSet presAssocID="{99C5862F-289B-4B3E-81BC-022548B74A87}" presName="rect2ParTx" presStyleLbl="alignAcc1" presStyleIdx="2" presStyleCnt="3">
        <dgm:presLayoutVars>
          <dgm:chMax val="1"/>
          <dgm:bulletEnabled val="1"/>
        </dgm:presLayoutVars>
      </dgm:prSet>
      <dgm:spPr/>
    </dgm:pt>
    <dgm:pt modelId="{D0D52B0C-3AD7-4006-B489-82793E6EAE16}" type="pres">
      <dgm:prSet presAssocID="{99C5862F-289B-4B3E-81BC-022548B74A87}" presName="rect2ChTx" presStyleLbl="alignAcc1" presStyleIdx="2" presStyleCnt="3">
        <dgm:presLayoutVars>
          <dgm:bulletEnabled val="1"/>
        </dgm:presLayoutVars>
      </dgm:prSet>
      <dgm:spPr/>
    </dgm:pt>
    <dgm:pt modelId="{5BFED1B0-F635-4E9D-BCD4-AB6610C701D0}" type="pres">
      <dgm:prSet presAssocID="{5A4DD1A8-4547-4667-B4CE-979F42CE7D87}" presName="rect3ParTx" presStyleLbl="alignAcc1" presStyleIdx="2" presStyleCnt="3">
        <dgm:presLayoutVars>
          <dgm:chMax val="1"/>
          <dgm:bulletEnabled val="1"/>
        </dgm:presLayoutVars>
      </dgm:prSet>
      <dgm:spPr/>
    </dgm:pt>
    <dgm:pt modelId="{D77CAF6A-12D1-4786-B154-9B56A8513BEE}" type="pres">
      <dgm:prSet presAssocID="{5A4DD1A8-4547-4667-B4CE-979F42CE7D87}" presName="rect3ChTx" presStyleLbl="alignAcc1" presStyleIdx="2" presStyleCnt="3">
        <dgm:presLayoutVars>
          <dgm:bulletEnabled val="1"/>
        </dgm:presLayoutVars>
      </dgm:prSet>
      <dgm:spPr/>
    </dgm:pt>
  </dgm:ptLst>
  <dgm:cxnLst>
    <dgm:cxn modelId="{19C58A14-127B-4FE3-9B99-99520030EC8F}" srcId="{BEF31CCC-AFC0-45FF-B872-C830ED1A5C48}" destId="{585F830A-4C80-4286-B163-220C774723A4}" srcOrd="1" destOrd="0" parTransId="{2A4740E8-4E5B-48D7-8913-8E2B00426AAF}" sibTransId="{617CBFF5-ADAD-47D8-ACFC-0765B6488D89}"/>
    <dgm:cxn modelId="{D6DB681E-C31C-4070-A82A-ACD6D7AD848A}" type="presOf" srcId="{5A4DD1A8-4547-4667-B4CE-979F42CE7D87}" destId="{5BFED1B0-F635-4E9D-BCD4-AB6610C701D0}" srcOrd="1" destOrd="0" presId="urn:microsoft.com/office/officeart/2005/8/layout/target3"/>
    <dgm:cxn modelId="{67CD2224-D145-45CC-8635-62A8A38DEE1F}" srcId="{99C5862F-289B-4B3E-81BC-022548B74A87}" destId="{BD0A6EA3-E9AB-468B-BECB-DF15E036D893}" srcOrd="0" destOrd="0" parTransId="{3863BDC1-C1F5-4BC4-9B63-DCEDE6E6B86D}" sibTransId="{CA5B5195-53DA-4327-BF6A-0167147017EA}"/>
    <dgm:cxn modelId="{CA5A965F-4AA4-4E2C-B4D4-377877D90241}" type="presOf" srcId="{41DD7BDE-34C3-4DE1-8883-B594214F7CA7}" destId="{D77CAF6A-12D1-4786-B154-9B56A8513BEE}" srcOrd="0" destOrd="0" presId="urn:microsoft.com/office/officeart/2005/8/layout/target3"/>
    <dgm:cxn modelId="{C7D60260-AA87-4557-9CC4-4118666B2AEC}" srcId="{2E0ABD2E-2A0F-46E0-8096-134BDA5252D0}" destId="{BEF31CCC-AFC0-45FF-B872-C830ED1A5C48}" srcOrd="0" destOrd="0" parTransId="{FEB8BB6F-D224-441D-BEFD-F5B9BA5493B6}" sibTransId="{2FA96E50-786C-49F5-B3DC-B494D8278CC8}"/>
    <dgm:cxn modelId="{E0B6A857-28A7-4951-8966-173D381B2118}" type="presOf" srcId="{23A05C6F-A89B-4AB4-A9DE-9B0C1212475F}" destId="{D77CAF6A-12D1-4786-B154-9B56A8513BEE}" srcOrd="0" destOrd="1" presId="urn:microsoft.com/office/officeart/2005/8/layout/target3"/>
    <dgm:cxn modelId="{8C75AC7D-4C72-4C1A-BFBF-D0DCCF6BFFDB}" type="presOf" srcId="{BEF31CCC-AFC0-45FF-B872-C830ED1A5C48}" destId="{03FE4FAB-D80A-4D97-8F2E-339284828653}" srcOrd="0" destOrd="0" presId="urn:microsoft.com/office/officeart/2005/8/layout/target3"/>
    <dgm:cxn modelId="{21DB7F83-0C3A-4C23-9F10-A5CBCBCFBC3F}" type="presOf" srcId="{BEF31CCC-AFC0-45FF-B872-C830ED1A5C48}" destId="{88BA02D7-428C-4773-9A5F-5DA26877882B}" srcOrd="1" destOrd="0" presId="urn:microsoft.com/office/officeart/2005/8/layout/target3"/>
    <dgm:cxn modelId="{A28B7394-BEB6-465B-941C-CA5F39A25664}" srcId="{5A4DD1A8-4547-4667-B4CE-979F42CE7D87}" destId="{41DD7BDE-34C3-4DE1-8883-B594214F7CA7}" srcOrd="0" destOrd="0" parTransId="{11AC6601-931E-4066-B474-30558A664821}" sibTransId="{4CB25631-AAF3-4B78-97FA-57CD3C59B585}"/>
    <dgm:cxn modelId="{92B7C19A-4E24-4BA6-BDC0-8C5B7CC87D8E}" type="presOf" srcId="{2E0ABD2E-2A0F-46E0-8096-134BDA5252D0}" destId="{545D0409-184A-4779-8273-B274C6DB66BE}" srcOrd="0" destOrd="0" presId="urn:microsoft.com/office/officeart/2005/8/layout/target3"/>
    <dgm:cxn modelId="{6012FB9B-F7C4-4A9E-B529-A67F89861EFC}" srcId="{2E0ABD2E-2A0F-46E0-8096-134BDA5252D0}" destId="{5A4DD1A8-4547-4667-B4CE-979F42CE7D87}" srcOrd="2" destOrd="0" parTransId="{550A6FEF-3589-4A05-BE28-07D264C24D58}" sibTransId="{007752CE-0A20-4BF1-BCAF-AFC682C44A31}"/>
    <dgm:cxn modelId="{311DCEA0-2671-433E-9D3D-C5F7BA5A5A17}" type="presOf" srcId="{BD0A6EA3-E9AB-468B-BECB-DF15E036D893}" destId="{D0D52B0C-3AD7-4006-B489-82793E6EAE16}" srcOrd="0" destOrd="0" presId="urn:microsoft.com/office/officeart/2005/8/layout/target3"/>
    <dgm:cxn modelId="{55DD3AA6-CEBE-46F0-8916-44C236D8C71D}" type="presOf" srcId="{585F830A-4C80-4286-B163-220C774723A4}" destId="{E02FC9DA-D0A6-4F5E-8FD3-5240279C1FEA}" srcOrd="0" destOrd="1" presId="urn:microsoft.com/office/officeart/2005/8/layout/target3"/>
    <dgm:cxn modelId="{3FD7A8BE-7E48-4EAD-A774-AE5974EBD704}" srcId="{2E0ABD2E-2A0F-46E0-8096-134BDA5252D0}" destId="{99C5862F-289B-4B3E-81BC-022548B74A87}" srcOrd="1" destOrd="0" parTransId="{E6B0852B-4BD4-4DDB-BCC4-76499F050E06}" sibTransId="{1FC06B96-280E-4D62-841E-BD40736EA4A4}"/>
    <dgm:cxn modelId="{5F50FDC6-2D29-4396-BAE6-43E5558E3F3F}" type="presOf" srcId="{99C5862F-289B-4B3E-81BC-022548B74A87}" destId="{DADB649B-E464-4DAE-BEDA-A46DB70F8AD5}" srcOrd="0" destOrd="0" presId="urn:microsoft.com/office/officeart/2005/8/layout/target3"/>
    <dgm:cxn modelId="{156CB9C9-9266-49F3-B1B6-3F104ADF5F20}" type="presOf" srcId="{2310170F-6A9A-4555-B9CE-D861B4ABB503}" destId="{E02FC9DA-D0A6-4F5E-8FD3-5240279C1FEA}" srcOrd="0" destOrd="0" presId="urn:microsoft.com/office/officeart/2005/8/layout/target3"/>
    <dgm:cxn modelId="{7C8DA9CE-D7F0-459D-B43D-68749B63B1A6}" srcId="{5A4DD1A8-4547-4667-B4CE-979F42CE7D87}" destId="{23A05C6F-A89B-4AB4-A9DE-9B0C1212475F}" srcOrd="1" destOrd="0" parTransId="{3F32E5CD-67FF-4A39-9AFA-51A82707209E}" sibTransId="{647EC46B-A787-4ED1-B0EE-AE6F0AECB9CF}"/>
    <dgm:cxn modelId="{2D77F9DD-C882-4914-A136-3506828CE0DE}" srcId="{BEF31CCC-AFC0-45FF-B872-C830ED1A5C48}" destId="{2310170F-6A9A-4555-B9CE-D861B4ABB503}" srcOrd="0" destOrd="0" parTransId="{AB1B2946-486F-4FC3-9E32-3F217D07C4E1}" sibTransId="{5447FA9F-2B6F-4421-8D90-A95EAFA08197}"/>
    <dgm:cxn modelId="{655828E8-EE08-4D10-B74A-C9D536237B13}" type="presOf" srcId="{5A4DD1A8-4547-4667-B4CE-979F42CE7D87}" destId="{B2D54209-29A8-4054-951D-31A558FBC56E}" srcOrd="0" destOrd="0" presId="urn:microsoft.com/office/officeart/2005/8/layout/target3"/>
    <dgm:cxn modelId="{4CC441FD-03D0-441D-8EE8-C8ADAA1ED6B3}" type="presOf" srcId="{99C5862F-289B-4B3E-81BC-022548B74A87}" destId="{CFBF057D-1C33-4CEA-ACC5-0BC2E904CC2B}" srcOrd="1" destOrd="0" presId="urn:microsoft.com/office/officeart/2005/8/layout/target3"/>
    <dgm:cxn modelId="{9BA6C2D8-0E7E-4FDB-8C31-1FBB2A00D8C4}" type="presParOf" srcId="{545D0409-184A-4779-8273-B274C6DB66BE}" destId="{2C2F7F32-0F55-4B89-B3D9-88C4A53CA0DA}" srcOrd="0" destOrd="0" presId="urn:microsoft.com/office/officeart/2005/8/layout/target3"/>
    <dgm:cxn modelId="{FF53B5CB-8927-46B1-B95D-CA647EB53444}" type="presParOf" srcId="{545D0409-184A-4779-8273-B274C6DB66BE}" destId="{476DDC44-4073-4B17-8E59-DDF0788E9A11}" srcOrd="1" destOrd="0" presId="urn:microsoft.com/office/officeart/2005/8/layout/target3"/>
    <dgm:cxn modelId="{0B79329E-D4C0-4386-81D8-DD74058CCDB5}" type="presParOf" srcId="{545D0409-184A-4779-8273-B274C6DB66BE}" destId="{03FE4FAB-D80A-4D97-8F2E-339284828653}" srcOrd="2" destOrd="0" presId="urn:microsoft.com/office/officeart/2005/8/layout/target3"/>
    <dgm:cxn modelId="{6D6A26F0-F388-49A0-8F8C-3F1D27C3DFCA}" type="presParOf" srcId="{545D0409-184A-4779-8273-B274C6DB66BE}" destId="{0488C63D-A704-4E2D-878F-0B6C13ECEB07}" srcOrd="3" destOrd="0" presId="urn:microsoft.com/office/officeart/2005/8/layout/target3"/>
    <dgm:cxn modelId="{2F16EFC6-9468-47DA-9C9C-C5386911FB0D}" type="presParOf" srcId="{545D0409-184A-4779-8273-B274C6DB66BE}" destId="{D648929D-8730-40D3-9D48-5767C6A60B35}" srcOrd="4" destOrd="0" presId="urn:microsoft.com/office/officeart/2005/8/layout/target3"/>
    <dgm:cxn modelId="{25061885-3717-40BB-B9C4-11DE82C8FB2B}" type="presParOf" srcId="{545D0409-184A-4779-8273-B274C6DB66BE}" destId="{DADB649B-E464-4DAE-BEDA-A46DB70F8AD5}" srcOrd="5" destOrd="0" presId="urn:microsoft.com/office/officeart/2005/8/layout/target3"/>
    <dgm:cxn modelId="{B1924C32-B367-4867-9C66-B1B7AAAB71BA}" type="presParOf" srcId="{545D0409-184A-4779-8273-B274C6DB66BE}" destId="{527E08B6-D4AD-4DBF-A966-43CEE26F40BF}" srcOrd="6" destOrd="0" presId="urn:microsoft.com/office/officeart/2005/8/layout/target3"/>
    <dgm:cxn modelId="{8220EF58-287F-479C-89F7-A01CFA84B3B4}" type="presParOf" srcId="{545D0409-184A-4779-8273-B274C6DB66BE}" destId="{A89300AC-E559-43C4-9DA3-8BB15EF3DE29}" srcOrd="7" destOrd="0" presId="urn:microsoft.com/office/officeart/2005/8/layout/target3"/>
    <dgm:cxn modelId="{4F7A5191-B48A-4B22-8C71-4A872AAC52F9}" type="presParOf" srcId="{545D0409-184A-4779-8273-B274C6DB66BE}" destId="{B2D54209-29A8-4054-951D-31A558FBC56E}" srcOrd="8" destOrd="0" presId="urn:microsoft.com/office/officeart/2005/8/layout/target3"/>
    <dgm:cxn modelId="{3D3962FE-4FB1-4218-8477-5FDCE48A2EDD}" type="presParOf" srcId="{545D0409-184A-4779-8273-B274C6DB66BE}" destId="{88BA02D7-428C-4773-9A5F-5DA26877882B}" srcOrd="9" destOrd="0" presId="urn:microsoft.com/office/officeart/2005/8/layout/target3"/>
    <dgm:cxn modelId="{8A615C9C-A9C5-47EF-93B6-2AE50A09A685}" type="presParOf" srcId="{545D0409-184A-4779-8273-B274C6DB66BE}" destId="{E02FC9DA-D0A6-4F5E-8FD3-5240279C1FEA}" srcOrd="10" destOrd="0" presId="urn:microsoft.com/office/officeart/2005/8/layout/target3"/>
    <dgm:cxn modelId="{015C4F5D-A439-4645-9A69-95FBEA2E8179}" type="presParOf" srcId="{545D0409-184A-4779-8273-B274C6DB66BE}" destId="{CFBF057D-1C33-4CEA-ACC5-0BC2E904CC2B}" srcOrd="11" destOrd="0" presId="urn:microsoft.com/office/officeart/2005/8/layout/target3"/>
    <dgm:cxn modelId="{DFEE0B4F-4305-4833-8089-BB44A4D97A6D}" type="presParOf" srcId="{545D0409-184A-4779-8273-B274C6DB66BE}" destId="{D0D52B0C-3AD7-4006-B489-82793E6EAE16}" srcOrd="12" destOrd="0" presId="urn:microsoft.com/office/officeart/2005/8/layout/target3"/>
    <dgm:cxn modelId="{005C2A78-F7B5-41A9-8F5D-797C9830D365}" type="presParOf" srcId="{545D0409-184A-4779-8273-B274C6DB66BE}" destId="{5BFED1B0-F635-4E9D-BCD4-AB6610C701D0}" srcOrd="13" destOrd="0" presId="urn:microsoft.com/office/officeart/2005/8/layout/target3"/>
    <dgm:cxn modelId="{F0E18407-16F3-446F-ADB3-67D3B353BF69}" type="presParOf" srcId="{545D0409-184A-4779-8273-B274C6DB66BE}" destId="{D77CAF6A-12D1-4786-B154-9B56A8513BE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0ABD2E-2A0F-46E0-8096-134BDA5252D0}"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BEF31CCC-AFC0-45FF-B872-C830ED1A5C48}">
      <dgm:prSet phldrT="[Text]"/>
      <dgm:spPr>
        <a:solidFill>
          <a:schemeClr val="bg1"/>
        </a:solidFill>
      </dgm:spPr>
      <dgm:t>
        <a:bodyPr/>
        <a:lstStyle/>
        <a:p>
          <a:r>
            <a:rPr lang="en-US" dirty="0">
              <a:solidFill>
                <a:schemeClr val="bg1"/>
              </a:solidFill>
            </a:rPr>
            <a:t>Informal</a:t>
          </a:r>
        </a:p>
      </dgm:t>
    </dgm:pt>
    <dgm:pt modelId="{FEB8BB6F-D224-441D-BEFD-F5B9BA5493B6}" type="parTrans" cxnId="{C7D60260-AA87-4557-9CC4-4118666B2AEC}">
      <dgm:prSet/>
      <dgm:spPr/>
      <dgm:t>
        <a:bodyPr/>
        <a:lstStyle/>
        <a:p>
          <a:endParaRPr lang="en-US"/>
        </a:p>
      </dgm:t>
    </dgm:pt>
    <dgm:pt modelId="{2FA96E50-786C-49F5-B3DC-B494D8278CC8}" type="sibTrans" cxnId="{C7D60260-AA87-4557-9CC4-4118666B2AEC}">
      <dgm:prSet/>
      <dgm:spPr/>
      <dgm:t>
        <a:bodyPr/>
        <a:lstStyle/>
        <a:p>
          <a:endParaRPr lang="en-US"/>
        </a:p>
      </dgm:t>
    </dgm:pt>
    <dgm:pt modelId="{2310170F-6A9A-4555-B9CE-D861B4ABB503}">
      <dgm:prSet phldrT="[Text]"/>
      <dgm:spPr>
        <a:solidFill>
          <a:schemeClr val="bg1"/>
        </a:solidFill>
      </dgm:spPr>
      <dgm:t>
        <a:bodyPr/>
        <a:lstStyle/>
        <a:p>
          <a:r>
            <a:rPr lang="en-US" dirty="0">
              <a:solidFill>
                <a:schemeClr val="bg1"/>
              </a:solidFill>
            </a:rPr>
            <a:t>Archival Review</a:t>
          </a:r>
        </a:p>
      </dgm:t>
    </dgm:pt>
    <dgm:pt modelId="{AB1B2946-486F-4FC3-9E32-3F217D07C4E1}" type="parTrans" cxnId="{2D77F9DD-C882-4914-A136-3506828CE0DE}">
      <dgm:prSet/>
      <dgm:spPr/>
      <dgm:t>
        <a:bodyPr/>
        <a:lstStyle/>
        <a:p>
          <a:endParaRPr lang="en-US"/>
        </a:p>
      </dgm:t>
    </dgm:pt>
    <dgm:pt modelId="{5447FA9F-2B6F-4421-8D90-A95EAFA08197}" type="sibTrans" cxnId="{2D77F9DD-C882-4914-A136-3506828CE0DE}">
      <dgm:prSet/>
      <dgm:spPr/>
      <dgm:t>
        <a:bodyPr/>
        <a:lstStyle/>
        <a:p>
          <a:endParaRPr lang="en-US"/>
        </a:p>
      </dgm:t>
    </dgm:pt>
    <dgm:pt modelId="{585F830A-4C80-4286-B163-220C774723A4}">
      <dgm:prSet phldrT="[Text]"/>
      <dgm:spPr>
        <a:solidFill>
          <a:schemeClr val="bg1"/>
        </a:solidFill>
      </dgm:spPr>
      <dgm:t>
        <a:bodyPr/>
        <a:lstStyle/>
        <a:p>
          <a:r>
            <a:rPr lang="en-US" dirty="0">
              <a:solidFill>
                <a:schemeClr val="bg1"/>
              </a:solidFill>
            </a:rPr>
            <a:t>Problem-solving meeting</a:t>
          </a:r>
        </a:p>
      </dgm:t>
    </dgm:pt>
    <dgm:pt modelId="{2A4740E8-4E5B-48D7-8913-8E2B00426AAF}" type="parTrans" cxnId="{19C58A14-127B-4FE3-9B99-99520030EC8F}">
      <dgm:prSet/>
      <dgm:spPr/>
      <dgm:t>
        <a:bodyPr/>
        <a:lstStyle/>
        <a:p>
          <a:endParaRPr lang="en-US"/>
        </a:p>
      </dgm:t>
    </dgm:pt>
    <dgm:pt modelId="{617CBFF5-ADAD-47D8-ACFC-0765B6488D89}" type="sibTrans" cxnId="{19C58A14-127B-4FE3-9B99-99520030EC8F}">
      <dgm:prSet/>
      <dgm:spPr/>
      <dgm:t>
        <a:bodyPr/>
        <a:lstStyle/>
        <a:p>
          <a:endParaRPr lang="en-US"/>
        </a:p>
      </dgm:t>
    </dgm:pt>
    <dgm:pt modelId="{99C5862F-289B-4B3E-81BC-022548B74A87}">
      <dgm:prSet phldrT="[Text]"/>
      <dgm:spPr>
        <a:solidFill>
          <a:schemeClr val="bg1"/>
        </a:solidFill>
      </dgm:spPr>
      <dgm:t>
        <a:bodyPr/>
        <a:lstStyle/>
        <a:p>
          <a:r>
            <a:rPr lang="en-US" dirty="0">
              <a:solidFill>
                <a:schemeClr val="tx1"/>
              </a:solidFill>
            </a:rPr>
            <a:t>Indirect/simple</a:t>
          </a:r>
        </a:p>
      </dgm:t>
    </dgm:pt>
    <dgm:pt modelId="{E6B0852B-4BD4-4DDB-BCC4-76499F050E06}" type="parTrans" cxnId="{3FD7A8BE-7E48-4EAD-A774-AE5974EBD704}">
      <dgm:prSet/>
      <dgm:spPr/>
      <dgm:t>
        <a:bodyPr/>
        <a:lstStyle/>
        <a:p>
          <a:endParaRPr lang="en-US"/>
        </a:p>
      </dgm:t>
    </dgm:pt>
    <dgm:pt modelId="{1FC06B96-280E-4D62-841E-BD40736EA4A4}" type="sibTrans" cxnId="{3FD7A8BE-7E48-4EAD-A774-AE5974EBD704}">
      <dgm:prSet/>
      <dgm:spPr/>
      <dgm:t>
        <a:bodyPr/>
        <a:lstStyle/>
        <a:p>
          <a:endParaRPr lang="en-US"/>
        </a:p>
      </dgm:t>
    </dgm:pt>
    <dgm:pt modelId="{BD0A6EA3-E9AB-468B-BECB-DF15E036D893}">
      <dgm:prSet phldrT="[Text]" custT="1"/>
      <dgm:spPr/>
      <dgm:t>
        <a:bodyPr/>
        <a:lstStyle/>
        <a:p>
          <a:r>
            <a:rPr lang="en-US" sz="1600" dirty="0">
              <a:solidFill>
                <a:schemeClr val="tx1"/>
              </a:solidFill>
            </a:rPr>
            <a:t>Functional assessment interview</a:t>
          </a:r>
        </a:p>
      </dgm:t>
    </dgm:pt>
    <dgm:pt modelId="{3863BDC1-C1F5-4BC4-9B63-DCEDE6E6B86D}" type="parTrans" cxnId="{67CD2224-D145-45CC-8635-62A8A38DEE1F}">
      <dgm:prSet/>
      <dgm:spPr/>
      <dgm:t>
        <a:bodyPr/>
        <a:lstStyle/>
        <a:p>
          <a:endParaRPr lang="en-US"/>
        </a:p>
      </dgm:t>
    </dgm:pt>
    <dgm:pt modelId="{CA5B5195-53DA-4327-BF6A-0167147017EA}" type="sibTrans" cxnId="{67CD2224-D145-45CC-8635-62A8A38DEE1F}">
      <dgm:prSet/>
      <dgm:spPr/>
      <dgm:t>
        <a:bodyPr/>
        <a:lstStyle/>
        <a:p>
          <a:endParaRPr lang="en-US"/>
        </a:p>
      </dgm:t>
    </dgm:pt>
    <dgm:pt modelId="{5A4DD1A8-4547-4667-B4CE-979F42CE7D87}">
      <dgm:prSet phldrT="[Text]"/>
      <dgm:spPr/>
      <dgm:t>
        <a:bodyPr/>
        <a:lstStyle/>
        <a:p>
          <a:r>
            <a:rPr lang="en-US" dirty="0">
              <a:solidFill>
                <a:schemeClr val="bg1"/>
              </a:solidFill>
            </a:rPr>
            <a:t>Complex</a:t>
          </a:r>
        </a:p>
      </dgm:t>
    </dgm:pt>
    <dgm:pt modelId="{550A6FEF-3589-4A05-BE28-07D264C24D58}" type="parTrans" cxnId="{6012FB9B-F7C4-4A9E-B529-A67F89861EFC}">
      <dgm:prSet/>
      <dgm:spPr/>
      <dgm:t>
        <a:bodyPr/>
        <a:lstStyle/>
        <a:p>
          <a:endParaRPr lang="en-US"/>
        </a:p>
      </dgm:t>
    </dgm:pt>
    <dgm:pt modelId="{007752CE-0A20-4BF1-BCAF-AFC682C44A31}" type="sibTrans" cxnId="{6012FB9B-F7C4-4A9E-B529-A67F89861EFC}">
      <dgm:prSet/>
      <dgm:spPr/>
      <dgm:t>
        <a:bodyPr/>
        <a:lstStyle/>
        <a:p>
          <a:endParaRPr lang="en-US"/>
        </a:p>
      </dgm:t>
    </dgm:pt>
    <dgm:pt modelId="{41DD7BDE-34C3-4DE1-8883-B594214F7CA7}">
      <dgm:prSet phldrT="[Text]"/>
      <dgm:spPr/>
      <dgm:t>
        <a:bodyPr/>
        <a:lstStyle/>
        <a:p>
          <a:r>
            <a:rPr lang="en-US" dirty="0">
              <a:solidFill>
                <a:schemeClr val="bg1"/>
              </a:solidFill>
            </a:rPr>
            <a:t>ABC Data</a:t>
          </a:r>
        </a:p>
      </dgm:t>
    </dgm:pt>
    <dgm:pt modelId="{11AC6601-931E-4066-B474-30558A664821}" type="parTrans" cxnId="{A28B7394-BEB6-465B-941C-CA5F39A25664}">
      <dgm:prSet/>
      <dgm:spPr/>
      <dgm:t>
        <a:bodyPr/>
        <a:lstStyle/>
        <a:p>
          <a:endParaRPr lang="en-US"/>
        </a:p>
      </dgm:t>
    </dgm:pt>
    <dgm:pt modelId="{4CB25631-AAF3-4B78-97FA-57CD3C59B585}" type="sibTrans" cxnId="{A28B7394-BEB6-465B-941C-CA5F39A25664}">
      <dgm:prSet/>
      <dgm:spPr/>
      <dgm:t>
        <a:bodyPr/>
        <a:lstStyle/>
        <a:p>
          <a:endParaRPr lang="en-US"/>
        </a:p>
      </dgm:t>
    </dgm:pt>
    <dgm:pt modelId="{23A05C6F-A89B-4AB4-A9DE-9B0C1212475F}">
      <dgm:prSet phldrT="[Text]"/>
      <dgm:spPr/>
      <dgm:t>
        <a:bodyPr/>
        <a:lstStyle/>
        <a:p>
          <a:r>
            <a:rPr lang="en-US" dirty="0">
              <a:solidFill>
                <a:schemeClr val="bg1"/>
              </a:solidFill>
            </a:rPr>
            <a:t>Structured, Direct Observation\</a:t>
          </a:r>
        </a:p>
      </dgm:t>
    </dgm:pt>
    <dgm:pt modelId="{3F32E5CD-67FF-4A39-9AFA-51A82707209E}" type="parTrans" cxnId="{7C8DA9CE-D7F0-459D-B43D-68749B63B1A6}">
      <dgm:prSet/>
      <dgm:spPr/>
      <dgm:t>
        <a:bodyPr/>
        <a:lstStyle/>
        <a:p>
          <a:endParaRPr lang="en-US"/>
        </a:p>
      </dgm:t>
    </dgm:pt>
    <dgm:pt modelId="{647EC46B-A787-4ED1-B0EE-AE6F0AECB9CF}" type="sibTrans" cxnId="{7C8DA9CE-D7F0-459D-B43D-68749B63B1A6}">
      <dgm:prSet/>
      <dgm:spPr/>
      <dgm:t>
        <a:bodyPr/>
        <a:lstStyle/>
        <a:p>
          <a:endParaRPr lang="en-US"/>
        </a:p>
      </dgm:t>
    </dgm:pt>
    <dgm:pt modelId="{08E2491E-0583-4C51-8347-6F7915E20050}">
      <dgm:prSet phldrT="[Text]" custT="1"/>
      <dgm:spPr/>
      <dgm:t>
        <a:bodyPr/>
        <a:lstStyle/>
        <a:p>
          <a:r>
            <a:rPr lang="en-US" sz="1600" dirty="0">
              <a:solidFill>
                <a:schemeClr val="tx1"/>
              </a:solidFill>
            </a:rPr>
            <a:t>Functional behavior assessment</a:t>
          </a:r>
        </a:p>
      </dgm:t>
    </dgm:pt>
    <dgm:pt modelId="{1DB270E4-AF51-4D0B-B059-E25AA28008BB}" type="parTrans" cxnId="{F8374578-C686-442E-9283-D3BD5EB8775A}">
      <dgm:prSet/>
      <dgm:spPr/>
      <dgm:t>
        <a:bodyPr/>
        <a:lstStyle/>
        <a:p>
          <a:endParaRPr lang="en-US"/>
        </a:p>
      </dgm:t>
    </dgm:pt>
    <dgm:pt modelId="{058F0F68-A72B-439D-AAB4-AD80D05A31A0}" type="sibTrans" cxnId="{F8374578-C686-442E-9283-D3BD5EB8775A}">
      <dgm:prSet/>
      <dgm:spPr/>
      <dgm:t>
        <a:bodyPr/>
        <a:lstStyle/>
        <a:p>
          <a:endParaRPr lang="en-US"/>
        </a:p>
      </dgm:t>
    </dgm:pt>
    <dgm:pt modelId="{545D0409-184A-4779-8273-B274C6DB66BE}" type="pres">
      <dgm:prSet presAssocID="{2E0ABD2E-2A0F-46E0-8096-134BDA5252D0}" presName="Name0" presStyleCnt="0">
        <dgm:presLayoutVars>
          <dgm:chMax val="7"/>
          <dgm:dir/>
          <dgm:animLvl val="lvl"/>
          <dgm:resizeHandles val="exact"/>
        </dgm:presLayoutVars>
      </dgm:prSet>
      <dgm:spPr/>
    </dgm:pt>
    <dgm:pt modelId="{2C2F7F32-0F55-4B89-B3D9-88C4A53CA0DA}" type="pres">
      <dgm:prSet presAssocID="{BEF31CCC-AFC0-45FF-B872-C830ED1A5C48}" presName="circle1" presStyleLbl="node1" presStyleIdx="0" presStyleCnt="3"/>
      <dgm:spPr/>
    </dgm:pt>
    <dgm:pt modelId="{476DDC44-4073-4B17-8E59-DDF0788E9A11}" type="pres">
      <dgm:prSet presAssocID="{BEF31CCC-AFC0-45FF-B872-C830ED1A5C48}" presName="space" presStyleCnt="0"/>
      <dgm:spPr/>
    </dgm:pt>
    <dgm:pt modelId="{03FE4FAB-D80A-4D97-8F2E-339284828653}" type="pres">
      <dgm:prSet presAssocID="{BEF31CCC-AFC0-45FF-B872-C830ED1A5C48}" presName="rect1" presStyleLbl="alignAcc1" presStyleIdx="0" presStyleCnt="3"/>
      <dgm:spPr/>
    </dgm:pt>
    <dgm:pt modelId="{0488C63D-A704-4E2D-878F-0B6C13ECEB07}" type="pres">
      <dgm:prSet presAssocID="{99C5862F-289B-4B3E-81BC-022548B74A87}" presName="vertSpace2" presStyleLbl="node1" presStyleIdx="0" presStyleCnt="3"/>
      <dgm:spPr/>
    </dgm:pt>
    <dgm:pt modelId="{D648929D-8730-40D3-9D48-5767C6A60B35}" type="pres">
      <dgm:prSet presAssocID="{99C5862F-289B-4B3E-81BC-022548B74A87}" presName="circle2" presStyleLbl="node1" presStyleIdx="1" presStyleCnt="3"/>
      <dgm:spPr/>
    </dgm:pt>
    <dgm:pt modelId="{DADB649B-E464-4DAE-BEDA-A46DB70F8AD5}" type="pres">
      <dgm:prSet presAssocID="{99C5862F-289B-4B3E-81BC-022548B74A87}" presName="rect2" presStyleLbl="alignAcc1" presStyleIdx="1" presStyleCnt="3"/>
      <dgm:spPr/>
    </dgm:pt>
    <dgm:pt modelId="{527E08B6-D4AD-4DBF-A966-43CEE26F40BF}" type="pres">
      <dgm:prSet presAssocID="{5A4DD1A8-4547-4667-B4CE-979F42CE7D87}" presName="vertSpace3" presStyleLbl="node1" presStyleIdx="1" presStyleCnt="3"/>
      <dgm:spPr/>
    </dgm:pt>
    <dgm:pt modelId="{A89300AC-E559-43C4-9DA3-8BB15EF3DE29}" type="pres">
      <dgm:prSet presAssocID="{5A4DD1A8-4547-4667-B4CE-979F42CE7D87}" presName="circle3" presStyleLbl="node1" presStyleIdx="2" presStyleCnt="3"/>
      <dgm:spPr/>
    </dgm:pt>
    <dgm:pt modelId="{B2D54209-29A8-4054-951D-31A558FBC56E}" type="pres">
      <dgm:prSet presAssocID="{5A4DD1A8-4547-4667-B4CE-979F42CE7D87}" presName="rect3" presStyleLbl="alignAcc1" presStyleIdx="2" presStyleCnt="3"/>
      <dgm:spPr/>
    </dgm:pt>
    <dgm:pt modelId="{88BA02D7-428C-4773-9A5F-5DA26877882B}" type="pres">
      <dgm:prSet presAssocID="{BEF31CCC-AFC0-45FF-B872-C830ED1A5C48}" presName="rect1ParTx" presStyleLbl="alignAcc1" presStyleIdx="2" presStyleCnt="3">
        <dgm:presLayoutVars>
          <dgm:chMax val="1"/>
          <dgm:bulletEnabled val="1"/>
        </dgm:presLayoutVars>
      </dgm:prSet>
      <dgm:spPr/>
    </dgm:pt>
    <dgm:pt modelId="{E02FC9DA-D0A6-4F5E-8FD3-5240279C1FEA}" type="pres">
      <dgm:prSet presAssocID="{BEF31CCC-AFC0-45FF-B872-C830ED1A5C48}" presName="rect1ChTx" presStyleLbl="alignAcc1" presStyleIdx="2" presStyleCnt="3">
        <dgm:presLayoutVars>
          <dgm:bulletEnabled val="1"/>
        </dgm:presLayoutVars>
      </dgm:prSet>
      <dgm:spPr/>
    </dgm:pt>
    <dgm:pt modelId="{CFBF057D-1C33-4CEA-ACC5-0BC2E904CC2B}" type="pres">
      <dgm:prSet presAssocID="{99C5862F-289B-4B3E-81BC-022548B74A87}" presName="rect2ParTx" presStyleLbl="alignAcc1" presStyleIdx="2" presStyleCnt="3">
        <dgm:presLayoutVars>
          <dgm:chMax val="1"/>
          <dgm:bulletEnabled val="1"/>
        </dgm:presLayoutVars>
      </dgm:prSet>
      <dgm:spPr/>
    </dgm:pt>
    <dgm:pt modelId="{D0D52B0C-3AD7-4006-B489-82793E6EAE16}" type="pres">
      <dgm:prSet presAssocID="{99C5862F-289B-4B3E-81BC-022548B74A87}" presName="rect2ChTx" presStyleLbl="alignAcc1" presStyleIdx="2" presStyleCnt="3" custScaleX="100000">
        <dgm:presLayoutVars>
          <dgm:bulletEnabled val="1"/>
        </dgm:presLayoutVars>
      </dgm:prSet>
      <dgm:spPr/>
    </dgm:pt>
    <dgm:pt modelId="{5BFED1B0-F635-4E9D-BCD4-AB6610C701D0}" type="pres">
      <dgm:prSet presAssocID="{5A4DD1A8-4547-4667-B4CE-979F42CE7D87}" presName="rect3ParTx" presStyleLbl="alignAcc1" presStyleIdx="2" presStyleCnt="3">
        <dgm:presLayoutVars>
          <dgm:chMax val="1"/>
          <dgm:bulletEnabled val="1"/>
        </dgm:presLayoutVars>
      </dgm:prSet>
      <dgm:spPr/>
    </dgm:pt>
    <dgm:pt modelId="{D77CAF6A-12D1-4786-B154-9B56A8513BEE}" type="pres">
      <dgm:prSet presAssocID="{5A4DD1A8-4547-4667-B4CE-979F42CE7D87}" presName="rect3ChTx" presStyleLbl="alignAcc1" presStyleIdx="2" presStyleCnt="3">
        <dgm:presLayoutVars>
          <dgm:bulletEnabled val="1"/>
        </dgm:presLayoutVars>
      </dgm:prSet>
      <dgm:spPr/>
    </dgm:pt>
  </dgm:ptLst>
  <dgm:cxnLst>
    <dgm:cxn modelId="{1E8C2802-6503-439D-99DF-4126375260A9}" type="presOf" srcId="{99C5862F-289B-4B3E-81BC-022548B74A87}" destId="{CFBF057D-1C33-4CEA-ACC5-0BC2E904CC2B}" srcOrd="1" destOrd="0" presId="urn:microsoft.com/office/officeart/2005/8/layout/target3"/>
    <dgm:cxn modelId="{19C58A14-127B-4FE3-9B99-99520030EC8F}" srcId="{BEF31CCC-AFC0-45FF-B872-C830ED1A5C48}" destId="{585F830A-4C80-4286-B163-220C774723A4}" srcOrd="1" destOrd="0" parTransId="{2A4740E8-4E5B-48D7-8913-8E2B00426AAF}" sibTransId="{617CBFF5-ADAD-47D8-ACFC-0765B6488D89}"/>
    <dgm:cxn modelId="{7DA38A1B-4388-4651-8436-19C7C2A73D76}" type="presOf" srcId="{5A4DD1A8-4547-4667-B4CE-979F42CE7D87}" destId="{5BFED1B0-F635-4E9D-BCD4-AB6610C701D0}" srcOrd="1" destOrd="0" presId="urn:microsoft.com/office/officeart/2005/8/layout/target3"/>
    <dgm:cxn modelId="{67CD2224-D145-45CC-8635-62A8A38DEE1F}" srcId="{99C5862F-289B-4B3E-81BC-022548B74A87}" destId="{BD0A6EA3-E9AB-468B-BECB-DF15E036D893}" srcOrd="0" destOrd="0" parTransId="{3863BDC1-C1F5-4BC4-9B63-DCEDE6E6B86D}" sibTransId="{CA5B5195-53DA-4327-BF6A-0167147017EA}"/>
    <dgm:cxn modelId="{9BB80C2F-82E8-4D78-89F7-6648EA469D32}" type="presOf" srcId="{BD0A6EA3-E9AB-468B-BECB-DF15E036D893}" destId="{D0D52B0C-3AD7-4006-B489-82793E6EAE16}" srcOrd="0" destOrd="0" presId="urn:microsoft.com/office/officeart/2005/8/layout/target3"/>
    <dgm:cxn modelId="{66E35A5D-F980-4D6C-8FBC-E3C61388E516}" type="presOf" srcId="{2310170F-6A9A-4555-B9CE-D861B4ABB503}" destId="{E02FC9DA-D0A6-4F5E-8FD3-5240279C1FEA}" srcOrd="0" destOrd="0" presId="urn:microsoft.com/office/officeart/2005/8/layout/target3"/>
    <dgm:cxn modelId="{C7D60260-AA87-4557-9CC4-4118666B2AEC}" srcId="{2E0ABD2E-2A0F-46E0-8096-134BDA5252D0}" destId="{BEF31CCC-AFC0-45FF-B872-C830ED1A5C48}" srcOrd="0" destOrd="0" parTransId="{FEB8BB6F-D224-441D-BEFD-F5B9BA5493B6}" sibTransId="{2FA96E50-786C-49F5-B3DC-B494D8278CC8}"/>
    <dgm:cxn modelId="{BC8AFA49-C5E0-475E-8ECC-9153136AE860}" type="presOf" srcId="{585F830A-4C80-4286-B163-220C774723A4}" destId="{E02FC9DA-D0A6-4F5E-8FD3-5240279C1FEA}" srcOrd="0" destOrd="1" presId="urn:microsoft.com/office/officeart/2005/8/layout/target3"/>
    <dgm:cxn modelId="{3255714D-C1AB-45F2-B235-76CB22B143CF}" type="presOf" srcId="{BEF31CCC-AFC0-45FF-B872-C830ED1A5C48}" destId="{88BA02D7-428C-4773-9A5F-5DA26877882B}" srcOrd="1" destOrd="0" presId="urn:microsoft.com/office/officeart/2005/8/layout/target3"/>
    <dgm:cxn modelId="{F8374578-C686-442E-9283-D3BD5EB8775A}" srcId="{99C5862F-289B-4B3E-81BC-022548B74A87}" destId="{08E2491E-0583-4C51-8347-6F7915E20050}" srcOrd="1" destOrd="0" parTransId="{1DB270E4-AF51-4D0B-B059-E25AA28008BB}" sibTransId="{058F0F68-A72B-439D-AAB4-AD80D05A31A0}"/>
    <dgm:cxn modelId="{61ACC578-8734-4ECA-B032-EF9A0E614550}" type="presOf" srcId="{2E0ABD2E-2A0F-46E0-8096-134BDA5252D0}" destId="{545D0409-184A-4779-8273-B274C6DB66BE}" srcOrd="0" destOrd="0" presId="urn:microsoft.com/office/officeart/2005/8/layout/target3"/>
    <dgm:cxn modelId="{BE60C279-CB2F-4CAE-A0BA-A14D977647D0}" type="presOf" srcId="{08E2491E-0583-4C51-8347-6F7915E20050}" destId="{D0D52B0C-3AD7-4006-B489-82793E6EAE16}" srcOrd="0" destOrd="1" presId="urn:microsoft.com/office/officeart/2005/8/layout/target3"/>
    <dgm:cxn modelId="{8FC3117F-7C56-48D3-A0F1-98110833312E}" type="presOf" srcId="{99C5862F-289B-4B3E-81BC-022548B74A87}" destId="{DADB649B-E464-4DAE-BEDA-A46DB70F8AD5}" srcOrd="0" destOrd="0" presId="urn:microsoft.com/office/officeart/2005/8/layout/target3"/>
    <dgm:cxn modelId="{DCE55489-6559-4977-819E-A49FE3F070D5}" type="presOf" srcId="{41DD7BDE-34C3-4DE1-8883-B594214F7CA7}" destId="{D77CAF6A-12D1-4786-B154-9B56A8513BEE}" srcOrd="0" destOrd="0" presId="urn:microsoft.com/office/officeart/2005/8/layout/target3"/>
    <dgm:cxn modelId="{A28B7394-BEB6-465B-941C-CA5F39A25664}" srcId="{5A4DD1A8-4547-4667-B4CE-979F42CE7D87}" destId="{41DD7BDE-34C3-4DE1-8883-B594214F7CA7}" srcOrd="0" destOrd="0" parTransId="{11AC6601-931E-4066-B474-30558A664821}" sibTransId="{4CB25631-AAF3-4B78-97FA-57CD3C59B585}"/>
    <dgm:cxn modelId="{6012FB9B-F7C4-4A9E-B529-A67F89861EFC}" srcId="{2E0ABD2E-2A0F-46E0-8096-134BDA5252D0}" destId="{5A4DD1A8-4547-4667-B4CE-979F42CE7D87}" srcOrd="2" destOrd="0" parTransId="{550A6FEF-3589-4A05-BE28-07D264C24D58}" sibTransId="{007752CE-0A20-4BF1-BCAF-AFC682C44A31}"/>
    <dgm:cxn modelId="{B971DAAD-66F6-498C-B511-9F1402F38CEA}" type="presOf" srcId="{BEF31CCC-AFC0-45FF-B872-C830ED1A5C48}" destId="{03FE4FAB-D80A-4D97-8F2E-339284828653}" srcOrd="0" destOrd="0" presId="urn:microsoft.com/office/officeart/2005/8/layout/target3"/>
    <dgm:cxn modelId="{3FD7A8BE-7E48-4EAD-A774-AE5974EBD704}" srcId="{2E0ABD2E-2A0F-46E0-8096-134BDA5252D0}" destId="{99C5862F-289B-4B3E-81BC-022548B74A87}" srcOrd="1" destOrd="0" parTransId="{E6B0852B-4BD4-4DDB-BCC4-76499F050E06}" sibTransId="{1FC06B96-280E-4D62-841E-BD40736EA4A4}"/>
    <dgm:cxn modelId="{58740AC6-76F4-471D-9168-D17FA10F1EBC}" type="presOf" srcId="{23A05C6F-A89B-4AB4-A9DE-9B0C1212475F}" destId="{D77CAF6A-12D1-4786-B154-9B56A8513BEE}" srcOrd="0" destOrd="1" presId="urn:microsoft.com/office/officeart/2005/8/layout/target3"/>
    <dgm:cxn modelId="{7C8DA9CE-D7F0-459D-B43D-68749B63B1A6}" srcId="{5A4DD1A8-4547-4667-B4CE-979F42CE7D87}" destId="{23A05C6F-A89B-4AB4-A9DE-9B0C1212475F}" srcOrd="1" destOrd="0" parTransId="{3F32E5CD-67FF-4A39-9AFA-51A82707209E}" sibTransId="{647EC46B-A787-4ED1-B0EE-AE6F0AECB9CF}"/>
    <dgm:cxn modelId="{B2A45CD1-B324-47F1-A344-DE78846876D1}" type="presOf" srcId="{5A4DD1A8-4547-4667-B4CE-979F42CE7D87}" destId="{B2D54209-29A8-4054-951D-31A558FBC56E}" srcOrd="0" destOrd="0" presId="urn:microsoft.com/office/officeart/2005/8/layout/target3"/>
    <dgm:cxn modelId="{2D77F9DD-C882-4914-A136-3506828CE0DE}" srcId="{BEF31CCC-AFC0-45FF-B872-C830ED1A5C48}" destId="{2310170F-6A9A-4555-B9CE-D861B4ABB503}" srcOrd="0" destOrd="0" parTransId="{AB1B2946-486F-4FC3-9E32-3F217D07C4E1}" sibTransId="{5447FA9F-2B6F-4421-8D90-A95EAFA08197}"/>
    <dgm:cxn modelId="{CB2F714A-C17D-4B60-91C6-62DF259BAFEB}" type="presParOf" srcId="{545D0409-184A-4779-8273-B274C6DB66BE}" destId="{2C2F7F32-0F55-4B89-B3D9-88C4A53CA0DA}" srcOrd="0" destOrd="0" presId="urn:microsoft.com/office/officeart/2005/8/layout/target3"/>
    <dgm:cxn modelId="{C8E51F76-E3D2-4DDD-B500-2471C37F1E79}" type="presParOf" srcId="{545D0409-184A-4779-8273-B274C6DB66BE}" destId="{476DDC44-4073-4B17-8E59-DDF0788E9A11}" srcOrd="1" destOrd="0" presId="urn:microsoft.com/office/officeart/2005/8/layout/target3"/>
    <dgm:cxn modelId="{CB88C34A-4F8D-484F-AD25-C5E7A6E32CA2}" type="presParOf" srcId="{545D0409-184A-4779-8273-B274C6DB66BE}" destId="{03FE4FAB-D80A-4D97-8F2E-339284828653}" srcOrd="2" destOrd="0" presId="urn:microsoft.com/office/officeart/2005/8/layout/target3"/>
    <dgm:cxn modelId="{3E915FC8-A637-49FA-A659-D320D8BE78A5}" type="presParOf" srcId="{545D0409-184A-4779-8273-B274C6DB66BE}" destId="{0488C63D-A704-4E2D-878F-0B6C13ECEB07}" srcOrd="3" destOrd="0" presId="urn:microsoft.com/office/officeart/2005/8/layout/target3"/>
    <dgm:cxn modelId="{DD2DA352-CF26-4CA0-972D-77DE48D28B7D}" type="presParOf" srcId="{545D0409-184A-4779-8273-B274C6DB66BE}" destId="{D648929D-8730-40D3-9D48-5767C6A60B35}" srcOrd="4" destOrd="0" presId="urn:microsoft.com/office/officeart/2005/8/layout/target3"/>
    <dgm:cxn modelId="{FF1C0DBC-3125-4238-ACA6-BE898BC010B3}" type="presParOf" srcId="{545D0409-184A-4779-8273-B274C6DB66BE}" destId="{DADB649B-E464-4DAE-BEDA-A46DB70F8AD5}" srcOrd="5" destOrd="0" presId="urn:microsoft.com/office/officeart/2005/8/layout/target3"/>
    <dgm:cxn modelId="{3ED31E19-F7FF-45C2-BA0A-A4684F255646}" type="presParOf" srcId="{545D0409-184A-4779-8273-B274C6DB66BE}" destId="{527E08B6-D4AD-4DBF-A966-43CEE26F40BF}" srcOrd="6" destOrd="0" presId="urn:microsoft.com/office/officeart/2005/8/layout/target3"/>
    <dgm:cxn modelId="{8EFB6E13-F34E-4724-88DF-C69FE586D07F}" type="presParOf" srcId="{545D0409-184A-4779-8273-B274C6DB66BE}" destId="{A89300AC-E559-43C4-9DA3-8BB15EF3DE29}" srcOrd="7" destOrd="0" presId="urn:microsoft.com/office/officeart/2005/8/layout/target3"/>
    <dgm:cxn modelId="{7D5C0B82-2C60-43E3-BB2F-1FEBC910C9BD}" type="presParOf" srcId="{545D0409-184A-4779-8273-B274C6DB66BE}" destId="{B2D54209-29A8-4054-951D-31A558FBC56E}" srcOrd="8" destOrd="0" presId="urn:microsoft.com/office/officeart/2005/8/layout/target3"/>
    <dgm:cxn modelId="{6069F44E-DE16-4BE1-909A-9F790B3C073B}" type="presParOf" srcId="{545D0409-184A-4779-8273-B274C6DB66BE}" destId="{88BA02D7-428C-4773-9A5F-5DA26877882B}" srcOrd="9" destOrd="0" presId="urn:microsoft.com/office/officeart/2005/8/layout/target3"/>
    <dgm:cxn modelId="{DAC96DF9-5E47-4EA8-ADCF-CAFA4416C7FF}" type="presParOf" srcId="{545D0409-184A-4779-8273-B274C6DB66BE}" destId="{E02FC9DA-D0A6-4F5E-8FD3-5240279C1FEA}" srcOrd="10" destOrd="0" presId="urn:microsoft.com/office/officeart/2005/8/layout/target3"/>
    <dgm:cxn modelId="{A46CD687-AB96-46F2-B1B8-FCBC080C4B61}" type="presParOf" srcId="{545D0409-184A-4779-8273-B274C6DB66BE}" destId="{CFBF057D-1C33-4CEA-ACC5-0BC2E904CC2B}" srcOrd="11" destOrd="0" presId="urn:microsoft.com/office/officeart/2005/8/layout/target3"/>
    <dgm:cxn modelId="{C6695385-F752-4AFB-9FB4-7DA964F872A5}" type="presParOf" srcId="{545D0409-184A-4779-8273-B274C6DB66BE}" destId="{D0D52B0C-3AD7-4006-B489-82793E6EAE16}" srcOrd="12" destOrd="0" presId="urn:microsoft.com/office/officeart/2005/8/layout/target3"/>
    <dgm:cxn modelId="{D4647592-B7F3-4C5C-8105-814B66BE9A0A}" type="presParOf" srcId="{545D0409-184A-4779-8273-B274C6DB66BE}" destId="{5BFED1B0-F635-4E9D-BCD4-AB6610C701D0}" srcOrd="13" destOrd="0" presId="urn:microsoft.com/office/officeart/2005/8/layout/target3"/>
    <dgm:cxn modelId="{0C6C07F9-37F2-488E-A275-065249CF6182}" type="presParOf" srcId="{545D0409-184A-4779-8273-B274C6DB66BE}" destId="{D77CAF6A-12D1-4786-B154-9B56A8513BE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0ABD2E-2A0F-46E0-8096-134BDA5252D0}"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BEF31CCC-AFC0-45FF-B872-C830ED1A5C48}">
      <dgm:prSet phldrT="[Text]"/>
      <dgm:spPr>
        <a:solidFill>
          <a:schemeClr val="bg1"/>
        </a:solidFill>
      </dgm:spPr>
      <dgm:t>
        <a:bodyPr/>
        <a:lstStyle/>
        <a:p>
          <a:r>
            <a:rPr lang="en-US" dirty="0">
              <a:solidFill>
                <a:schemeClr val="bg1"/>
              </a:solidFill>
            </a:rPr>
            <a:t>Informal</a:t>
          </a:r>
        </a:p>
      </dgm:t>
    </dgm:pt>
    <dgm:pt modelId="{FEB8BB6F-D224-441D-BEFD-F5B9BA5493B6}" type="parTrans" cxnId="{C7D60260-AA87-4557-9CC4-4118666B2AEC}">
      <dgm:prSet/>
      <dgm:spPr/>
      <dgm:t>
        <a:bodyPr/>
        <a:lstStyle/>
        <a:p>
          <a:endParaRPr lang="en-US"/>
        </a:p>
      </dgm:t>
    </dgm:pt>
    <dgm:pt modelId="{2FA96E50-786C-49F5-B3DC-B494D8278CC8}" type="sibTrans" cxnId="{C7D60260-AA87-4557-9CC4-4118666B2AEC}">
      <dgm:prSet/>
      <dgm:spPr/>
      <dgm:t>
        <a:bodyPr/>
        <a:lstStyle/>
        <a:p>
          <a:endParaRPr lang="en-US"/>
        </a:p>
      </dgm:t>
    </dgm:pt>
    <dgm:pt modelId="{2310170F-6A9A-4555-B9CE-D861B4ABB503}">
      <dgm:prSet phldrT="[Text]"/>
      <dgm:spPr>
        <a:solidFill>
          <a:schemeClr val="bg1"/>
        </a:solidFill>
      </dgm:spPr>
      <dgm:t>
        <a:bodyPr/>
        <a:lstStyle/>
        <a:p>
          <a:r>
            <a:rPr lang="en-US" dirty="0">
              <a:solidFill>
                <a:schemeClr val="bg1"/>
              </a:solidFill>
            </a:rPr>
            <a:t>Archival Review</a:t>
          </a:r>
        </a:p>
      </dgm:t>
    </dgm:pt>
    <dgm:pt modelId="{AB1B2946-486F-4FC3-9E32-3F217D07C4E1}" type="parTrans" cxnId="{2D77F9DD-C882-4914-A136-3506828CE0DE}">
      <dgm:prSet/>
      <dgm:spPr/>
      <dgm:t>
        <a:bodyPr/>
        <a:lstStyle/>
        <a:p>
          <a:endParaRPr lang="en-US"/>
        </a:p>
      </dgm:t>
    </dgm:pt>
    <dgm:pt modelId="{5447FA9F-2B6F-4421-8D90-A95EAFA08197}" type="sibTrans" cxnId="{2D77F9DD-C882-4914-A136-3506828CE0DE}">
      <dgm:prSet/>
      <dgm:spPr/>
      <dgm:t>
        <a:bodyPr/>
        <a:lstStyle/>
        <a:p>
          <a:endParaRPr lang="en-US"/>
        </a:p>
      </dgm:t>
    </dgm:pt>
    <dgm:pt modelId="{585F830A-4C80-4286-B163-220C774723A4}">
      <dgm:prSet phldrT="[Text]"/>
      <dgm:spPr>
        <a:solidFill>
          <a:schemeClr val="bg1"/>
        </a:solidFill>
      </dgm:spPr>
      <dgm:t>
        <a:bodyPr/>
        <a:lstStyle/>
        <a:p>
          <a:r>
            <a:rPr lang="en-US" dirty="0">
              <a:solidFill>
                <a:schemeClr val="bg1"/>
              </a:solidFill>
            </a:rPr>
            <a:t>Problem-solving meeting</a:t>
          </a:r>
        </a:p>
      </dgm:t>
    </dgm:pt>
    <dgm:pt modelId="{2A4740E8-4E5B-48D7-8913-8E2B00426AAF}" type="parTrans" cxnId="{19C58A14-127B-4FE3-9B99-99520030EC8F}">
      <dgm:prSet/>
      <dgm:spPr/>
      <dgm:t>
        <a:bodyPr/>
        <a:lstStyle/>
        <a:p>
          <a:endParaRPr lang="en-US"/>
        </a:p>
      </dgm:t>
    </dgm:pt>
    <dgm:pt modelId="{617CBFF5-ADAD-47D8-ACFC-0765B6488D89}" type="sibTrans" cxnId="{19C58A14-127B-4FE3-9B99-99520030EC8F}">
      <dgm:prSet/>
      <dgm:spPr/>
      <dgm:t>
        <a:bodyPr/>
        <a:lstStyle/>
        <a:p>
          <a:endParaRPr lang="en-US"/>
        </a:p>
      </dgm:t>
    </dgm:pt>
    <dgm:pt modelId="{99C5862F-289B-4B3E-81BC-022548B74A87}">
      <dgm:prSet phldrT="[Text]"/>
      <dgm:spPr>
        <a:solidFill>
          <a:schemeClr val="bg1"/>
        </a:solidFill>
      </dgm:spPr>
      <dgm:t>
        <a:bodyPr/>
        <a:lstStyle/>
        <a:p>
          <a:r>
            <a:rPr lang="en-US" dirty="0">
              <a:solidFill>
                <a:schemeClr val="bg1"/>
              </a:solidFill>
            </a:rPr>
            <a:t>Indirect/Simple</a:t>
          </a:r>
        </a:p>
      </dgm:t>
    </dgm:pt>
    <dgm:pt modelId="{E6B0852B-4BD4-4DDB-BCC4-76499F050E06}" type="parTrans" cxnId="{3FD7A8BE-7E48-4EAD-A774-AE5974EBD704}">
      <dgm:prSet/>
      <dgm:spPr/>
      <dgm:t>
        <a:bodyPr/>
        <a:lstStyle/>
        <a:p>
          <a:endParaRPr lang="en-US"/>
        </a:p>
      </dgm:t>
    </dgm:pt>
    <dgm:pt modelId="{1FC06B96-280E-4D62-841E-BD40736EA4A4}" type="sibTrans" cxnId="{3FD7A8BE-7E48-4EAD-A774-AE5974EBD704}">
      <dgm:prSet/>
      <dgm:spPr/>
      <dgm:t>
        <a:bodyPr/>
        <a:lstStyle/>
        <a:p>
          <a:endParaRPr lang="en-US"/>
        </a:p>
      </dgm:t>
    </dgm:pt>
    <dgm:pt modelId="{BD0A6EA3-E9AB-468B-BECB-DF15E036D893}">
      <dgm:prSet phldrT="[Text]"/>
      <dgm:spPr/>
      <dgm:t>
        <a:bodyPr/>
        <a:lstStyle/>
        <a:p>
          <a:r>
            <a:rPr lang="en-US" dirty="0">
              <a:solidFill>
                <a:schemeClr val="bg1"/>
              </a:solidFill>
            </a:rPr>
            <a:t>Functional Assessment Interview</a:t>
          </a:r>
        </a:p>
      </dgm:t>
    </dgm:pt>
    <dgm:pt modelId="{3863BDC1-C1F5-4BC4-9B63-DCEDE6E6B86D}" type="parTrans" cxnId="{67CD2224-D145-45CC-8635-62A8A38DEE1F}">
      <dgm:prSet/>
      <dgm:spPr/>
      <dgm:t>
        <a:bodyPr/>
        <a:lstStyle/>
        <a:p>
          <a:endParaRPr lang="en-US"/>
        </a:p>
      </dgm:t>
    </dgm:pt>
    <dgm:pt modelId="{CA5B5195-53DA-4327-BF6A-0167147017EA}" type="sibTrans" cxnId="{67CD2224-D145-45CC-8635-62A8A38DEE1F}">
      <dgm:prSet/>
      <dgm:spPr/>
      <dgm:t>
        <a:bodyPr/>
        <a:lstStyle/>
        <a:p>
          <a:endParaRPr lang="en-US"/>
        </a:p>
      </dgm:t>
    </dgm:pt>
    <dgm:pt modelId="{5A4DD1A8-4547-4667-B4CE-979F42CE7D87}">
      <dgm:prSet phldrT="[Text]"/>
      <dgm:spPr/>
      <dgm:t>
        <a:bodyPr/>
        <a:lstStyle/>
        <a:p>
          <a:r>
            <a:rPr lang="en-US" dirty="0">
              <a:solidFill>
                <a:schemeClr val="tx1"/>
              </a:solidFill>
            </a:rPr>
            <a:t>Complex</a:t>
          </a:r>
        </a:p>
      </dgm:t>
    </dgm:pt>
    <dgm:pt modelId="{550A6FEF-3589-4A05-BE28-07D264C24D58}" type="parTrans" cxnId="{6012FB9B-F7C4-4A9E-B529-A67F89861EFC}">
      <dgm:prSet/>
      <dgm:spPr/>
      <dgm:t>
        <a:bodyPr/>
        <a:lstStyle/>
        <a:p>
          <a:endParaRPr lang="en-US"/>
        </a:p>
      </dgm:t>
    </dgm:pt>
    <dgm:pt modelId="{007752CE-0A20-4BF1-BCAF-AFC682C44A31}" type="sibTrans" cxnId="{6012FB9B-F7C4-4A9E-B529-A67F89861EFC}">
      <dgm:prSet/>
      <dgm:spPr/>
      <dgm:t>
        <a:bodyPr/>
        <a:lstStyle/>
        <a:p>
          <a:endParaRPr lang="en-US"/>
        </a:p>
      </dgm:t>
    </dgm:pt>
    <dgm:pt modelId="{41DD7BDE-34C3-4DE1-8883-B594214F7CA7}">
      <dgm:prSet phldrT="[Text]"/>
      <dgm:spPr/>
      <dgm:t>
        <a:bodyPr anchor="b"/>
        <a:lstStyle/>
        <a:p>
          <a:r>
            <a:rPr lang="en-US" b="1" baseline="0" dirty="0"/>
            <a:t>Functional behavior assessment</a:t>
          </a:r>
          <a:endParaRPr lang="en-US" dirty="0">
            <a:solidFill>
              <a:schemeClr val="tx1"/>
            </a:solidFill>
          </a:endParaRPr>
        </a:p>
      </dgm:t>
    </dgm:pt>
    <dgm:pt modelId="{11AC6601-931E-4066-B474-30558A664821}" type="parTrans" cxnId="{A28B7394-BEB6-465B-941C-CA5F39A25664}">
      <dgm:prSet/>
      <dgm:spPr/>
      <dgm:t>
        <a:bodyPr/>
        <a:lstStyle/>
        <a:p>
          <a:endParaRPr lang="en-US"/>
        </a:p>
      </dgm:t>
    </dgm:pt>
    <dgm:pt modelId="{4CB25631-AAF3-4B78-97FA-57CD3C59B585}" type="sibTrans" cxnId="{A28B7394-BEB6-465B-941C-CA5F39A25664}">
      <dgm:prSet/>
      <dgm:spPr/>
      <dgm:t>
        <a:bodyPr/>
        <a:lstStyle/>
        <a:p>
          <a:endParaRPr lang="en-US"/>
        </a:p>
      </dgm:t>
    </dgm:pt>
    <dgm:pt modelId="{91DD24B9-801C-4EA3-BED2-6B74B9D36E0A}">
      <dgm:prSet/>
      <dgm:spPr/>
      <dgm:t>
        <a:bodyPr anchor="b"/>
        <a:lstStyle/>
        <a:p>
          <a:r>
            <a:rPr lang="en-US" b="1" baseline="0" dirty="0"/>
            <a:t>Functional analysis of behavior</a:t>
          </a:r>
        </a:p>
      </dgm:t>
    </dgm:pt>
    <dgm:pt modelId="{D1E30511-EF4C-42B7-BC36-BF6E62C56A55}" type="parTrans" cxnId="{01E4EA66-0743-4C6F-A173-C128FC960242}">
      <dgm:prSet/>
      <dgm:spPr/>
      <dgm:t>
        <a:bodyPr/>
        <a:lstStyle/>
        <a:p>
          <a:endParaRPr lang="en-US"/>
        </a:p>
      </dgm:t>
    </dgm:pt>
    <dgm:pt modelId="{3582DC57-77FA-42C9-BA7D-C7BD0DCE14A8}" type="sibTrans" cxnId="{01E4EA66-0743-4C6F-A173-C128FC960242}">
      <dgm:prSet/>
      <dgm:spPr/>
      <dgm:t>
        <a:bodyPr/>
        <a:lstStyle/>
        <a:p>
          <a:endParaRPr lang="en-US"/>
        </a:p>
      </dgm:t>
    </dgm:pt>
    <dgm:pt modelId="{51434FE9-1D6A-4042-A9D7-7A24EFAC33FD}">
      <dgm:prSet/>
      <dgm:spPr/>
      <dgm:t>
        <a:bodyPr anchor="b"/>
        <a:lstStyle/>
        <a:p>
          <a:r>
            <a:rPr lang="en-US" b="1" baseline="0" dirty="0"/>
            <a:t>Functional assessment</a:t>
          </a:r>
        </a:p>
      </dgm:t>
    </dgm:pt>
    <dgm:pt modelId="{BD68F64C-1B17-4538-949F-7058AFA0AA9F}" type="parTrans" cxnId="{70876D24-796E-4D68-A298-C13D9FC7F424}">
      <dgm:prSet/>
      <dgm:spPr/>
      <dgm:t>
        <a:bodyPr/>
        <a:lstStyle/>
        <a:p>
          <a:endParaRPr lang="en-US"/>
        </a:p>
      </dgm:t>
    </dgm:pt>
    <dgm:pt modelId="{39E8B409-F47E-45DE-86B4-F10E92A546D0}" type="sibTrans" cxnId="{70876D24-796E-4D68-A298-C13D9FC7F424}">
      <dgm:prSet/>
      <dgm:spPr/>
      <dgm:t>
        <a:bodyPr/>
        <a:lstStyle/>
        <a:p>
          <a:endParaRPr lang="en-US"/>
        </a:p>
      </dgm:t>
    </dgm:pt>
    <dgm:pt modelId="{2FEBBF4B-6C45-4D97-9A56-0111ACB8B973}">
      <dgm:prSet/>
      <dgm:spPr/>
      <dgm:t>
        <a:bodyPr anchor="b"/>
        <a:lstStyle/>
        <a:p>
          <a:r>
            <a:rPr lang="en-US" b="1" baseline="0" dirty="0"/>
            <a:t>Functional analysis</a:t>
          </a:r>
          <a:endParaRPr lang="en-US" b="1" dirty="0"/>
        </a:p>
      </dgm:t>
    </dgm:pt>
    <dgm:pt modelId="{4ED53C0F-B7E4-4914-A176-680CDBC08655}" type="parTrans" cxnId="{D8F9DCD8-0D5B-40AD-9ED9-75511FA60EF4}">
      <dgm:prSet/>
      <dgm:spPr/>
      <dgm:t>
        <a:bodyPr/>
        <a:lstStyle/>
        <a:p>
          <a:endParaRPr lang="en-US"/>
        </a:p>
      </dgm:t>
    </dgm:pt>
    <dgm:pt modelId="{2947AE6C-CB0F-46CC-BB23-1B29A44DCD56}" type="sibTrans" cxnId="{D8F9DCD8-0D5B-40AD-9ED9-75511FA60EF4}">
      <dgm:prSet/>
      <dgm:spPr/>
      <dgm:t>
        <a:bodyPr/>
        <a:lstStyle/>
        <a:p>
          <a:endParaRPr lang="en-US"/>
        </a:p>
      </dgm:t>
    </dgm:pt>
    <dgm:pt modelId="{545D0409-184A-4779-8273-B274C6DB66BE}" type="pres">
      <dgm:prSet presAssocID="{2E0ABD2E-2A0F-46E0-8096-134BDA5252D0}" presName="Name0" presStyleCnt="0">
        <dgm:presLayoutVars>
          <dgm:chMax val="7"/>
          <dgm:dir/>
          <dgm:animLvl val="lvl"/>
          <dgm:resizeHandles val="exact"/>
        </dgm:presLayoutVars>
      </dgm:prSet>
      <dgm:spPr/>
    </dgm:pt>
    <dgm:pt modelId="{2C2F7F32-0F55-4B89-B3D9-88C4A53CA0DA}" type="pres">
      <dgm:prSet presAssocID="{BEF31CCC-AFC0-45FF-B872-C830ED1A5C48}" presName="circle1" presStyleLbl="node1" presStyleIdx="0" presStyleCnt="3"/>
      <dgm:spPr/>
    </dgm:pt>
    <dgm:pt modelId="{476DDC44-4073-4B17-8E59-DDF0788E9A11}" type="pres">
      <dgm:prSet presAssocID="{BEF31CCC-AFC0-45FF-B872-C830ED1A5C48}" presName="space" presStyleCnt="0"/>
      <dgm:spPr/>
    </dgm:pt>
    <dgm:pt modelId="{03FE4FAB-D80A-4D97-8F2E-339284828653}" type="pres">
      <dgm:prSet presAssocID="{BEF31CCC-AFC0-45FF-B872-C830ED1A5C48}" presName="rect1" presStyleLbl="alignAcc1" presStyleIdx="0" presStyleCnt="3"/>
      <dgm:spPr/>
    </dgm:pt>
    <dgm:pt modelId="{0488C63D-A704-4E2D-878F-0B6C13ECEB07}" type="pres">
      <dgm:prSet presAssocID="{99C5862F-289B-4B3E-81BC-022548B74A87}" presName="vertSpace2" presStyleLbl="node1" presStyleIdx="0" presStyleCnt="3"/>
      <dgm:spPr/>
    </dgm:pt>
    <dgm:pt modelId="{D648929D-8730-40D3-9D48-5767C6A60B35}" type="pres">
      <dgm:prSet presAssocID="{99C5862F-289B-4B3E-81BC-022548B74A87}" presName="circle2" presStyleLbl="node1" presStyleIdx="1" presStyleCnt="3"/>
      <dgm:spPr/>
    </dgm:pt>
    <dgm:pt modelId="{DADB649B-E464-4DAE-BEDA-A46DB70F8AD5}" type="pres">
      <dgm:prSet presAssocID="{99C5862F-289B-4B3E-81BC-022548B74A87}" presName="rect2" presStyleLbl="alignAcc1" presStyleIdx="1" presStyleCnt="3"/>
      <dgm:spPr/>
    </dgm:pt>
    <dgm:pt modelId="{527E08B6-D4AD-4DBF-A966-43CEE26F40BF}" type="pres">
      <dgm:prSet presAssocID="{5A4DD1A8-4547-4667-B4CE-979F42CE7D87}" presName="vertSpace3" presStyleLbl="node1" presStyleIdx="1" presStyleCnt="3"/>
      <dgm:spPr/>
    </dgm:pt>
    <dgm:pt modelId="{A89300AC-E559-43C4-9DA3-8BB15EF3DE29}" type="pres">
      <dgm:prSet presAssocID="{5A4DD1A8-4547-4667-B4CE-979F42CE7D87}" presName="circle3" presStyleLbl="node1" presStyleIdx="2" presStyleCnt="3"/>
      <dgm:spPr/>
    </dgm:pt>
    <dgm:pt modelId="{B2D54209-29A8-4054-951D-31A558FBC56E}" type="pres">
      <dgm:prSet presAssocID="{5A4DD1A8-4547-4667-B4CE-979F42CE7D87}" presName="rect3" presStyleLbl="alignAcc1" presStyleIdx="2" presStyleCnt="3" custScaleX="100374" custLinFactNeighborX="-353" custLinFactNeighborY="4589"/>
      <dgm:spPr/>
    </dgm:pt>
    <dgm:pt modelId="{88BA02D7-428C-4773-9A5F-5DA26877882B}" type="pres">
      <dgm:prSet presAssocID="{BEF31CCC-AFC0-45FF-B872-C830ED1A5C48}" presName="rect1ParTx" presStyleLbl="alignAcc1" presStyleIdx="2" presStyleCnt="3">
        <dgm:presLayoutVars>
          <dgm:chMax val="1"/>
          <dgm:bulletEnabled val="1"/>
        </dgm:presLayoutVars>
      </dgm:prSet>
      <dgm:spPr/>
    </dgm:pt>
    <dgm:pt modelId="{E02FC9DA-D0A6-4F5E-8FD3-5240279C1FEA}" type="pres">
      <dgm:prSet presAssocID="{BEF31CCC-AFC0-45FF-B872-C830ED1A5C48}" presName="rect1ChTx" presStyleLbl="alignAcc1" presStyleIdx="2" presStyleCnt="3">
        <dgm:presLayoutVars>
          <dgm:bulletEnabled val="1"/>
        </dgm:presLayoutVars>
      </dgm:prSet>
      <dgm:spPr/>
    </dgm:pt>
    <dgm:pt modelId="{CFBF057D-1C33-4CEA-ACC5-0BC2E904CC2B}" type="pres">
      <dgm:prSet presAssocID="{99C5862F-289B-4B3E-81BC-022548B74A87}" presName="rect2ParTx" presStyleLbl="alignAcc1" presStyleIdx="2" presStyleCnt="3">
        <dgm:presLayoutVars>
          <dgm:chMax val="1"/>
          <dgm:bulletEnabled val="1"/>
        </dgm:presLayoutVars>
      </dgm:prSet>
      <dgm:spPr/>
    </dgm:pt>
    <dgm:pt modelId="{D0D52B0C-3AD7-4006-B489-82793E6EAE16}" type="pres">
      <dgm:prSet presAssocID="{99C5862F-289B-4B3E-81BC-022548B74A87}" presName="rect2ChTx" presStyleLbl="alignAcc1" presStyleIdx="2" presStyleCnt="3">
        <dgm:presLayoutVars>
          <dgm:bulletEnabled val="1"/>
        </dgm:presLayoutVars>
      </dgm:prSet>
      <dgm:spPr/>
    </dgm:pt>
    <dgm:pt modelId="{5BFED1B0-F635-4E9D-BCD4-AB6610C701D0}" type="pres">
      <dgm:prSet presAssocID="{5A4DD1A8-4547-4667-B4CE-979F42CE7D87}" presName="rect3ParTx" presStyleLbl="alignAcc1" presStyleIdx="2" presStyleCnt="3">
        <dgm:presLayoutVars>
          <dgm:chMax val="1"/>
          <dgm:bulletEnabled val="1"/>
        </dgm:presLayoutVars>
      </dgm:prSet>
      <dgm:spPr/>
    </dgm:pt>
    <dgm:pt modelId="{D77CAF6A-12D1-4786-B154-9B56A8513BEE}" type="pres">
      <dgm:prSet presAssocID="{5A4DD1A8-4547-4667-B4CE-979F42CE7D87}" presName="rect3ChTx" presStyleLbl="alignAcc1" presStyleIdx="2" presStyleCnt="3" custLinFactNeighborY="-397">
        <dgm:presLayoutVars>
          <dgm:bulletEnabled val="1"/>
        </dgm:presLayoutVars>
      </dgm:prSet>
      <dgm:spPr/>
    </dgm:pt>
  </dgm:ptLst>
  <dgm:cxnLst>
    <dgm:cxn modelId="{E63B1709-495F-4BF9-86F7-F90F87E7BAA6}" type="presOf" srcId="{2310170F-6A9A-4555-B9CE-D861B4ABB503}" destId="{E02FC9DA-D0A6-4F5E-8FD3-5240279C1FEA}" srcOrd="0" destOrd="0" presId="urn:microsoft.com/office/officeart/2005/8/layout/target3"/>
    <dgm:cxn modelId="{19C58A14-127B-4FE3-9B99-99520030EC8F}" srcId="{BEF31CCC-AFC0-45FF-B872-C830ED1A5C48}" destId="{585F830A-4C80-4286-B163-220C774723A4}" srcOrd="1" destOrd="0" parTransId="{2A4740E8-4E5B-48D7-8913-8E2B00426AAF}" sibTransId="{617CBFF5-ADAD-47D8-ACFC-0765B6488D89}"/>
    <dgm:cxn modelId="{67CD2224-D145-45CC-8635-62A8A38DEE1F}" srcId="{99C5862F-289B-4B3E-81BC-022548B74A87}" destId="{BD0A6EA3-E9AB-468B-BECB-DF15E036D893}" srcOrd="0" destOrd="0" parTransId="{3863BDC1-C1F5-4BC4-9B63-DCEDE6E6B86D}" sibTransId="{CA5B5195-53DA-4327-BF6A-0167147017EA}"/>
    <dgm:cxn modelId="{70876D24-796E-4D68-A298-C13D9FC7F424}" srcId="{5A4DD1A8-4547-4667-B4CE-979F42CE7D87}" destId="{51434FE9-1D6A-4042-A9D7-7A24EFAC33FD}" srcOrd="2" destOrd="0" parTransId="{BD68F64C-1B17-4538-949F-7058AFA0AA9F}" sibTransId="{39E8B409-F47E-45DE-86B4-F10E92A546D0}"/>
    <dgm:cxn modelId="{646A9A34-9B56-40D2-A20C-326583CBC8D8}" type="presOf" srcId="{5A4DD1A8-4547-4667-B4CE-979F42CE7D87}" destId="{B2D54209-29A8-4054-951D-31A558FBC56E}" srcOrd="0" destOrd="0" presId="urn:microsoft.com/office/officeart/2005/8/layout/target3"/>
    <dgm:cxn modelId="{D10A293E-193F-45CB-B18C-E0CBF3A76CF3}" type="presOf" srcId="{2E0ABD2E-2A0F-46E0-8096-134BDA5252D0}" destId="{545D0409-184A-4779-8273-B274C6DB66BE}" srcOrd="0" destOrd="0" presId="urn:microsoft.com/office/officeart/2005/8/layout/target3"/>
    <dgm:cxn modelId="{C7D60260-AA87-4557-9CC4-4118666B2AEC}" srcId="{2E0ABD2E-2A0F-46E0-8096-134BDA5252D0}" destId="{BEF31CCC-AFC0-45FF-B872-C830ED1A5C48}" srcOrd="0" destOrd="0" parTransId="{FEB8BB6F-D224-441D-BEFD-F5B9BA5493B6}" sibTransId="{2FA96E50-786C-49F5-B3DC-B494D8278CC8}"/>
    <dgm:cxn modelId="{6A652760-DF51-43E5-8250-5D4D415727DA}" type="presOf" srcId="{41DD7BDE-34C3-4DE1-8883-B594214F7CA7}" destId="{D77CAF6A-12D1-4786-B154-9B56A8513BEE}" srcOrd="0" destOrd="0" presId="urn:microsoft.com/office/officeart/2005/8/layout/target3"/>
    <dgm:cxn modelId="{01E4EA66-0743-4C6F-A173-C128FC960242}" srcId="{5A4DD1A8-4547-4667-B4CE-979F42CE7D87}" destId="{91DD24B9-801C-4EA3-BED2-6B74B9D36E0A}" srcOrd="1" destOrd="0" parTransId="{D1E30511-EF4C-42B7-BC36-BF6E62C56A55}" sibTransId="{3582DC57-77FA-42C9-BA7D-C7BD0DCE14A8}"/>
    <dgm:cxn modelId="{FA68A64C-EE12-4048-8BDD-1D8ACAFF548D}" type="presOf" srcId="{585F830A-4C80-4286-B163-220C774723A4}" destId="{E02FC9DA-D0A6-4F5E-8FD3-5240279C1FEA}" srcOrd="0" destOrd="1" presId="urn:microsoft.com/office/officeart/2005/8/layout/target3"/>
    <dgm:cxn modelId="{B0B06952-C771-4FAF-9796-DC7B3F67BB39}" type="presOf" srcId="{BEF31CCC-AFC0-45FF-B872-C830ED1A5C48}" destId="{88BA02D7-428C-4773-9A5F-5DA26877882B}" srcOrd="1" destOrd="0" presId="urn:microsoft.com/office/officeart/2005/8/layout/target3"/>
    <dgm:cxn modelId="{66CC0675-FB58-4516-90F5-5E48EBC54739}" type="presOf" srcId="{51434FE9-1D6A-4042-A9D7-7A24EFAC33FD}" destId="{D77CAF6A-12D1-4786-B154-9B56A8513BEE}" srcOrd="0" destOrd="2" presId="urn:microsoft.com/office/officeart/2005/8/layout/target3"/>
    <dgm:cxn modelId="{E158E388-4C39-4A58-8772-1208494C6A4E}" type="presOf" srcId="{99C5862F-289B-4B3E-81BC-022548B74A87}" destId="{CFBF057D-1C33-4CEA-ACC5-0BC2E904CC2B}" srcOrd="1" destOrd="0" presId="urn:microsoft.com/office/officeart/2005/8/layout/target3"/>
    <dgm:cxn modelId="{9E996989-6CE2-4B5E-8D59-8B97A4471E4B}" type="presOf" srcId="{91DD24B9-801C-4EA3-BED2-6B74B9D36E0A}" destId="{D77CAF6A-12D1-4786-B154-9B56A8513BEE}" srcOrd="0" destOrd="1" presId="urn:microsoft.com/office/officeart/2005/8/layout/target3"/>
    <dgm:cxn modelId="{A28B7394-BEB6-465B-941C-CA5F39A25664}" srcId="{5A4DD1A8-4547-4667-B4CE-979F42CE7D87}" destId="{41DD7BDE-34C3-4DE1-8883-B594214F7CA7}" srcOrd="0" destOrd="0" parTransId="{11AC6601-931E-4066-B474-30558A664821}" sibTransId="{4CB25631-AAF3-4B78-97FA-57CD3C59B585}"/>
    <dgm:cxn modelId="{6012FB9B-F7C4-4A9E-B529-A67F89861EFC}" srcId="{2E0ABD2E-2A0F-46E0-8096-134BDA5252D0}" destId="{5A4DD1A8-4547-4667-B4CE-979F42CE7D87}" srcOrd="2" destOrd="0" parTransId="{550A6FEF-3589-4A05-BE28-07D264C24D58}" sibTransId="{007752CE-0A20-4BF1-BCAF-AFC682C44A31}"/>
    <dgm:cxn modelId="{1C52089D-F698-4B6D-A6EC-8D6873B2F327}" type="presOf" srcId="{2FEBBF4B-6C45-4D97-9A56-0111ACB8B973}" destId="{D77CAF6A-12D1-4786-B154-9B56A8513BEE}" srcOrd="0" destOrd="3" presId="urn:microsoft.com/office/officeart/2005/8/layout/target3"/>
    <dgm:cxn modelId="{9775FDB5-6A17-44C6-9C00-9ADCC606519A}" type="presOf" srcId="{5A4DD1A8-4547-4667-B4CE-979F42CE7D87}" destId="{5BFED1B0-F635-4E9D-BCD4-AB6610C701D0}" srcOrd="1" destOrd="0" presId="urn:microsoft.com/office/officeart/2005/8/layout/target3"/>
    <dgm:cxn modelId="{3FD7A8BE-7E48-4EAD-A774-AE5974EBD704}" srcId="{2E0ABD2E-2A0F-46E0-8096-134BDA5252D0}" destId="{99C5862F-289B-4B3E-81BC-022548B74A87}" srcOrd="1" destOrd="0" parTransId="{E6B0852B-4BD4-4DDB-BCC4-76499F050E06}" sibTransId="{1FC06B96-280E-4D62-841E-BD40736EA4A4}"/>
    <dgm:cxn modelId="{E4F5CFBE-A263-495C-8659-210843297582}" type="presOf" srcId="{99C5862F-289B-4B3E-81BC-022548B74A87}" destId="{DADB649B-E464-4DAE-BEDA-A46DB70F8AD5}" srcOrd="0" destOrd="0" presId="urn:microsoft.com/office/officeart/2005/8/layout/target3"/>
    <dgm:cxn modelId="{27D5B3D3-2DCD-482C-8764-6FB1CE940139}" type="presOf" srcId="{BEF31CCC-AFC0-45FF-B872-C830ED1A5C48}" destId="{03FE4FAB-D80A-4D97-8F2E-339284828653}" srcOrd="0" destOrd="0" presId="urn:microsoft.com/office/officeart/2005/8/layout/target3"/>
    <dgm:cxn modelId="{D8F9DCD8-0D5B-40AD-9ED9-75511FA60EF4}" srcId="{5A4DD1A8-4547-4667-B4CE-979F42CE7D87}" destId="{2FEBBF4B-6C45-4D97-9A56-0111ACB8B973}" srcOrd="3" destOrd="0" parTransId="{4ED53C0F-B7E4-4914-A176-680CDBC08655}" sibTransId="{2947AE6C-CB0F-46CC-BB23-1B29A44DCD56}"/>
    <dgm:cxn modelId="{2D77F9DD-C882-4914-A136-3506828CE0DE}" srcId="{BEF31CCC-AFC0-45FF-B872-C830ED1A5C48}" destId="{2310170F-6A9A-4555-B9CE-D861B4ABB503}" srcOrd="0" destOrd="0" parTransId="{AB1B2946-486F-4FC3-9E32-3F217D07C4E1}" sibTransId="{5447FA9F-2B6F-4421-8D90-A95EAFA08197}"/>
    <dgm:cxn modelId="{2287D9FF-170A-4D99-9C70-2B2366D9B52F}" type="presOf" srcId="{BD0A6EA3-E9AB-468B-BECB-DF15E036D893}" destId="{D0D52B0C-3AD7-4006-B489-82793E6EAE16}" srcOrd="0" destOrd="0" presId="urn:microsoft.com/office/officeart/2005/8/layout/target3"/>
    <dgm:cxn modelId="{4C667C08-B3BB-41AA-A24E-D23C3BAA9565}" type="presParOf" srcId="{545D0409-184A-4779-8273-B274C6DB66BE}" destId="{2C2F7F32-0F55-4B89-B3D9-88C4A53CA0DA}" srcOrd="0" destOrd="0" presId="urn:microsoft.com/office/officeart/2005/8/layout/target3"/>
    <dgm:cxn modelId="{95027F25-A7D4-4374-9C49-4F336748AC89}" type="presParOf" srcId="{545D0409-184A-4779-8273-B274C6DB66BE}" destId="{476DDC44-4073-4B17-8E59-DDF0788E9A11}" srcOrd="1" destOrd="0" presId="urn:microsoft.com/office/officeart/2005/8/layout/target3"/>
    <dgm:cxn modelId="{A8ABD1CD-E99C-4B4E-B796-1E8D31BE39B4}" type="presParOf" srcId="{545D0409-184A-4779-8273-B274C6DB66BE}" destId="{03FE4FAB-D80A-4D97-8F2E-339284828653}" srcOrd="2" destOrd="0" presId="urn:microsoft.com/office/officeart/2005/8/layout/target3"/>
    <dgm:cxn modelId="{A17BDAAD-DC7C-4E06-A233-7CEC3E0636BC}" type="presParOf" srcId="{545D0409-184A-4779-8273-B274C6DB66BE}" destId="{0488C63D-A704-4E2D-878F-0B6C13ECEB07}" srcOrd="3" destOrd="0" presId="urn:microsoft.com/office/officeart/2005/8/layout/target3"/>
    <dgm:cxn modelId="{6EBF2891-CEDF-4909-B081-E62F30E4A9C8}" type="presParOf" srcId="{545D0409-184A-4779-8273-B274C6DB66BE}" destId="{D648929D-8730-40D3-9D48-5767C6A60B35}" srcOrd="4" destOrd="0" presId="urn:microsoft.com/office/officeart/2005/8/layout/target3"/>
    <dgm:cxn modelId="{90ED5E3C-AD7C-43F9-9341-143394FBAEFF}" type="presParOf" srcId="{545D0409-184A-4779-8273-B274C6DB66BE}" destId="{DADB649B-E464-4DAE-BEDA-A46DB70F8AD5}" srcOrd="5" destOrd="0" presId="urn:microsoft.com/office/officeart/2005/8/layout/target3"/>
    <dgm:cxn modelId="{FC443F21-1F98-4B87-A1FD-7624092439DD}" type="presParOf" srcId="{545D0409-184A-4779-8273-B274C6DB66BE}" destId="{527E08B6-D4AD-4DBF-A966-43CEE26F40BF}" srcOrd="6" destOrd="0" presId="urn:microsoft.com/office/officeart/2005/8/layout/target3"/>
    <dgm:cxn modelId="{6B7FD80C-31A1-4226-B9CC-0936BEF842AC}" type="presParOf" srcId="{545D0409-184A-4779-8273-B274C6DB66BE}" destId="{A89300AC-E559-43C4-9DA3-8BB15EF3DE29}" srcOrd="7" destOrd="0" presId="urn:microsoft.com/office/officeart/2005/8/layout/target3"/>
    <dgm:cxn modelId="{7B2B295A-1E70-4C1D-9A50-70508C50C7A0}" type="presParOf" srcId="{545D0409-184A-4779-8273-B274C6DB66BE}" destId="{B2D54209-29A8-4054-951D-31A558FBC56E}" srcOrd="8" destOrd="0" presId="urn:microsoft.com/office/officeart/2005/8/layout/target3"/>
    <dgm:cxn modelId="{8352AA3D-4B03-4F79-AD70-64FBE10F4EEE}" type="presParOf" srcId="{545D0409-184A-4779-8273-B274C6DB66BE}" destId="{88BA02D7-428C-4773-9A5F-5DA26877882B}" srcOrd="9" destOrd="0" presId="urn:microsoft.com/office/officeart/2005/8/layout/target3"/>
    <dgm:cxn modelId="{02EE4864-C7EA-4E4F-B60C-ED874E7FD482}" type="presParOf" srcId="{545D0409-184A-4779-8273-B274C6DB66BE}" destId="{E02FC9DA-D0A6-4F5E-8FD3-5240279C1FEA}" srcOrd="10" destOrd="0" presId="urn:microsoft.com/office/officeart/2005/8/layout/target3"/>
    <dgm:cxn modelId="{0D87D001-89C3-43FC-8150-29EE41F19A11}" type="presParOf" srcId="{545D0409-184A-4779-8273-B274C6DB66BE}" destId="{CFBF057D-1C33-4CEA-ACC5-0BC2E904CC2B}" srcOrd="11" destOrd="0" presId="urn:microsoft.com/office/officeart/2005/8/layout/target3"/>
    <dgm:cxn modelId="{E3F7F321-328D-4E80-B9EB-0A5875D88B84}" type="presParOf" srcId="{545D0409-184A-4779-8273-B274C6DB66BE}" destId="{D0D52B0C-3AD7-4006-B489-82793E6EAE16}" srcOrd="12" destOrd="0" presId="urn:microsoft.com/office/officeart/2005/8/layout/target3"/>
    <dgm:cxn modelId="{4C84072B-FC14-4E2C-937A-935ADDE8E97E}" type="presParOf" srcId="{545D0409-184A-4779-8273-B274C6DB66BE}" destId="{5BFED1B0-F635-4E9D-BCD4-AB6610C701D0}" srcOrd="13" destOrd="0" presId="urn:microsoft.com/office/officeart/2005/8/layout/target3"/>
    <dgm:cxn modelId="{17AB1784-EFF5-4F58-881E-941205365F1B}" type="presParOf" srcId="{545D0409-184A-4779-8273-B274C6DB66BE}" destId="{D77CAF6A-12D1-4786-B154-9B56A8513BE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7F32-0F55-4B89-B3D9-88C4A53CA0DA}">
      <dsp:nvSpPr>
        <dsp:cNvPr id="0" name=""/>
        <dsp:cNvSpPr/>
      </dsp:nvSpPr>
      <dsp:spPr>
        <a:xfrm>
          <a:off x="0" y="0"/>
          <a:ext cx="3732212" cy="373221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E4FAB-D80A-4D97-8F2E-339284828653}">
      <dsp:nvSpPr>
        <dsp:cNvPr id="0" name=""/>
        <dsp:cNvSpPr/>
      </dsp:nvSpPr>
      <dsp:spPr>
        <a:xfrm>
          <a:off x="1866106" y="0"/>
          <a:ext cx="6358731" cy="37322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Informal</a:t>
          </a:r>
        </a:p>
      </dsp:txBody>
      <dsp:txXfrm>
        <a:off x="1866106" y="0"/>
        <a:ext cx="3179365" cy="1119666"/>
      </dsp:txXfrm>
    </dsp:sp>
    <dsp:sp modelId="{D648929D-8730-40D3-9D48-5767C6A60B35}">
      <dsp:nvSpPr>
        <dsp:cNvPr id="0" name=""/>
        <dsp:cNvSpPr/>
      </dsp:nvSpPr>
      <dsp:spPr>
        <a:xfrm>
          <a:off x="653138" y="1119666"/>
          <a:ext cx="2425935" cy="242593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B649B-E464-4DAE-BEDA-A46DB70F8AD5}">
      <dsp:nvSpPr>
        <dsp:cNvPr id="0" name=""/>
        <dsp:cNvSpPr/>
      </dsp:nvSpPr>
      <dsp:spPr>
        <a:xfrm>
          <a:off x="1866106" y="1119666"/>
          <a:ext cx="6358731" cy="242593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Indirect/simple</a:t>
          </a:r>
        </a:p>
      </dsp:txBody>
      <dsp:txXfrm>
        <a:off x="1866106" y="1119666"/>
        <a:ext cx="3179365" cy="1119662"/>
      </dsp:txXfrm>
    </dsp:sp>
    <dsp:sp modelId="{A89300AC-E559-43C4-9DA3-8BB15EF3DE29}">
      <dsp:nvSpPr>
        <dsp:cNvPr id="0" name=""/>
        <dsp:cNvSpPr/>
      </dsp:nvSpPr>
      <dsp:spPr>
        <a:xfrm>
          <a:off x="1306274" y="2239328"/>
          <a:ext cx="1119662" cy="11196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54209-29A8-4054-951D-31A558FBC56E}">
      <dsp:nvSpPr>
        <dsp:cNvPr id="0" name=""/>
        <dsp:cNvSpPr/>
      </dsp:nvSpPr>
      <dsp:spPr>
        <a:xfrm>
          <a:off x="1866106" y="2239328"/>
          <a:ext cx="6358731" cy="11196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Complex</a:t>
          </a:r>
        </a:p>
      </dsp:txBody>
      <dsp:txXfrm>
        <a:off x="1866106" y="2239328"/>
        <a:ext cx="3179365" cy="1119662"/>
      </dsp:txXfrm>
    </dsp:sp>
    <dsp:sp modelId="{E02FC9DA-D0A6-4F5E-8FD3-5240279C1FEA}">
      <dsp:nvSpPr>
        <dsp:cNvPr id="0" name=""/>
        <dsp:cNvSpPr/>
      </dsp:nvSpPr>
      <dsp:spPr>
        <a:xfrm>
          <a:off x="5045471" y="0"/>
          <a:ext cx="3179365" cy="11196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Archival review</a:t>
          </a:r>
        </a:p>
        <a:p>
          <a:pPr marL="114300" lvl="1" indent="-114300" algn="l" defTabSz="622300">
            <a:lnSpc>
              <a:spcPct val="90000"/>
            </a:lnSpc>
            <a:spcBef>
              <a:spcPct val="0"/>
            </a:spcBef>
            <a:spcAft>
              <a:spcPct val="15000"/>
            </a:spcAft>
            <a:buChar char="•"/>
          </a:pPr>
          <a:r>
            <a:rPr lang="en-US" sz="1400" kern="1200" dirty="0"/>
            <a:t>Problem-solving meeting</a:t>
          </a:r>
        </a:p>
      </dsp:txBody>
      <dsp:txXfrm>
        <a:off x="5045471" y="0"/>
        <a:ext cx="3179365" cy="1119666"/>
      </dsp:txXfrm>
    </dsp:sp>
    <dsp:sp modelId="{D0D52B0C-3AD7-4006-B489-82793E6EAE16}">
      <dsp:nvSpPr>
        <dsp:cNvPr id="0" name=""/>
        <dsp:cNvSpPr/>
      </dsp:nvSpPr>
      <dsp:spPr>
        <a:xfrm>
          <a:off x="5045471" y="1119666"/>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Functional assessment interview</a:t>
          </a:r>
        </a:p>
        <a:p>
          <a:pPr marL="114300" lvl="1" indent="-114300" algn="l" defTabSz="622300">
            <a:lnSpc>
              <a:spcPct val="90000"/>
            </a:lnSpc>
            <a:spcBef>
              <a:spcPct val="0"/>
            </a:spcBef>
            <a:spcAft>
              <a:spcPct val="15000"/>
            </a:spcAft>
            <a:buChar char="•"/>
          </a:pPr>
          <a:r>
            <a:rPr lang="en-US" sz="1400" kern="1200" dirty="0"/>
            <a:t>Functional behavior assessment</a:t>
          </a:r>
        </a:p>
      </dsp:txBody>
      <dsp:txXfrm>
        <a:off x="5045471" y="1119666"/>
        <a:ext cx="3179365" cy="1119662"/>
      </dsp:txXfrm>
    </dsp:sp>
    <dsp:sp modelId="{D77CAF6A-12D1-4786-B154-9B56A8513BEE}">
      <dsp:nvSpPr>
        <dsp:cNvPr id="0" name=""/>
        <dsp:cNvSpPr/>
      </dsp:nvSpPr>
      <dsp:spPr>
        <a:xfrm>
          <a:off x="5045471" y="2239328"/>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b="1" kern="1200" baseline="0" dirty="0"/>
            <a:t>Functional behavior assessment</a:t>
          </a:r>
          <a:endParaRPr lang="en-US" sz="1400" kern="1200" dirty="0"/>
        </a:p>
        <a:p>
          <a:pPr marL="114300" lvl="1" indent="-114300" algn="l" defTabSz="622300">
            <a:lnSpc>
              <a:spcPct val="90000"/>
            </a:lnSpc>
            <a:spcBef>
              <a:spcPct val="0"/>
            </a:spcBef>
            <a:spcAft>
              <a:spcPct val="15000"/>
            </a:spcAft>
            <a:buChar char="•"/>
          </a:pPr>
          <a:r>
            <a:rPr lang="en-US" sz="1400" b="1" kern="1200" baseline="0" dirty="0"/>
            <a:t>Functional analysis of behavior</a:t>
          </a:r>
        </a:p>
        <a:p>
          <a:pPr marL="114300" lvl="1" indent="-114300" algn="l" defTabSz="622300">
            <a:lnSpc>
              <a:spcPct val="90000"/>
            </a:lnSpc>
            <a:spcBef>
              <a:spcPct val="0"/>
            </a:spcBef>
            <a:spcAft>
              <a:spcPct val="15000"/>
            </a:spcAft>
            <a:buChar char="•"/>
          </a:pPr>
          <a:r>
            <a:rPr lang="en-US" sz="1400" b="1" kern="1200" baseline="0" dirty="0"/>
            <a:t>Functional assessment</a:t>
          </a:r>
        </a:p>
        <a:p>
          <a:pPr marL="114300" lvl="1" indent="-114300" algn="l" defTabSz="622300">
            <a:lnSpc>
              <a:spcPct val="90000"/>
            </a:lnSpc>
            <a:spcBef>
              <a:spcPct val="0"/>
            </a:spcBef>
            <a:spcAft>
              <a:spcPct val="15000"/>
            </a:spcAft>
            <a:buChar char="•"/>
          </a:pPr>
          <a:r>
            <a:rPr lang="en-US" sz="1400" b="1" kern="1200" baseline="0" dirty="0"/>
            <a:t>Functional analysis</a:t>
          </a:r>
          <a:endParaRPr lang="en-US" sz="1400" b="1" kern="1200" dirty="0"/>
        </a:p>
      </dsp:txBody>
      <dsp:txXfrm>
        <a:off x="5045471" y="2239328"/>
        <a:ext cx="3179365" cy="1119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7F32-0F55-4B89-B3D9-88C4A53CA0DA}">
      <dsp:nvSpPr>
        <dsp:cNvPr id="0" name=""/>
        <dsp:cNvSpPr/>
      </dsp:nvSpPr>
      <dsp:spPr>
        <a:xfrm>
          <a:off x="0" y="0"/>
          <a:ext cx="3732212" cy="373221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E4FAB-D80A-4D97-8F2E-339284828653}">
      <dsp:nvSpPr>
        <dsp:cNvPr id="0" name=""/>
        <dsp:cNvSpPr/>
      </dsp:nvSpPr>
      <dsp:spPr>
        <a:xfrm>
          <a:off x="1866106" y="0"/>
          <a:ext cx="6358731" cy="3732212"/>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Informal</a:t>
          </a:r>
        </a:p>
      </dsp:txBody>
      <dsp:txXfrm>
        <a:off x="1866106" y="0"/>
        <a:ext cx="3179365" cy="1119666"/>
      </dsp:txXfrm>
    </dsp:sp>
    <dsp:sp modelId="{D648929D-8730-40D3-9D48-5767C6A60B35}">
      <dsp:nvSpPr>
        <dsp:cNvPr id="0" name=""/>
        <dsp:cNvSpPr/>
      </dsp:nvSpPr>
      <dsp:spPr>
        <a:xfrm>
          <a:off x="653138" y="1119666"/>
          <a:ext cx="2425935" cy="242593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B649B-E464-4DAE-BEDA-A46DB70F8AD5}">
      <dsp:nvSpPr>
        <dsp:cNvPr id="0" name=""/>
        <dsp:cNvSpPr/>
      </dsp:nvSpPr>
      <dsp:spPr>
        <a:xfrm>
          <a:off x="1866106" y="1119666"/>
          <a:ext cx="6358731" cy="2425935"/>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Indirect/Simple</a:t>
          </a:r>
        </a:p>
      </dsp:txBody>
      <dsp:txXfrm>
        <a:off x="1866106" y="1119666"/>
        <a:ext cx="3179365" cy="1119662"/>
      </dsp:txXfrm>
    </dsp:sp>
    <dsp:sp modelId="{A89300AC-E559-43C4-9DA3-8BB15EF3DE29}">
      <dsp:nvSpPr>
        <dsp:cNvPr id="0" name=""/>
        <dsp:cNvSpPr/>
      </dsp:nvSpPr>
      <dsp:spPr>
        <a:xfrm>
          <a:off x="1306274" y="2239328"/>
          <a:ext cx="1119662" cy="11196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54209-29A8-4054-951D-31A558FBC56E}">
      <dsp:nvSpPr>
        <dsp:cNvPr id="0" name=""/>
        <dsp:cNvSpPr/>
      </dsp:nvSpPr>
      <dsp:spPr>
        <a:xfrm>
          <a:off x="1866106" y="2239328"/>
          <a:ext cx="6358731" cy="11196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Complex</a:t>
          </a:r>
        </a:p>
      </dsp:txBody>
      <dsp:txXfrm>
        <a:off x="1866106" y="2239328"/>
        <a:ext cx="3179365" cy="1119662"/>
      </dsp:txXfrm>
    </dsp:sp>
    <dsp:sp modelId="{E02FC9DA-D0A6-4F5E-8FD3-5240279C1FEA}">
      <dsp:nvSpPr>
        <dsp:cNvPr id="0" name=""/>
        <dsp:cNvSpPr/>
      </dsp:nvSpPr>
      <dsp:spPr>
        <a:xfrm>
          <a:off x="5045471" y="0"/>
          <a:ext cx="3179365" cy="11196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Archival review</a:t>
          </a:r>
        </a:p>
        <a:p>
          <a:pPr marL="228600" lvl="1" indent="-228600" algn="l" defTabSz="977900">
            <a:lnSpc>
              <a:spcPct val="90000"/>
            </a:lnSpc>
            <a:spcBef>
              <a:spcPct val="0"/>
            </a:spcBef>
            <a:spcAft>
              <a:spcPct val="15000"/>
            </a:spcAft>
            <a:buChar char="•"/>
          </a:pPr>
          <a:r>
            <a:rPr lang="en-US" sz="2200" kern="1200" dirty="0"/>
            <a:t>Problem-solving meeting</a:t>
          </a:r>
        </a:p>
      </dsp:txBody>
      <dsp:txXfrm>
        <a:off x="5045471" y="0"/>
        <a:ext cx="3179365" cy="1119666"/>
      </dsp:txXfrm>
    </dsp:sp>
    <dsp:sp modelId="{D0D52B0C-3AD7-4006-B489-82793E6EAE16}">
      <dsp:nvSpPr>
        <dsp:cNvPr id="0" name=""/>
        <dsp:cNvSpPr/>
      </dsp:nvSpPr>
      <dsp:spPr>
        <a:xfrm>
          <a:off x="5045471" y="1119666"/>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Functional Assessment Interview</a:t>
          </a:r>
        </a:p>
      </dsp:txBody>
      <dsp:txXfrm>
        <a:off x="5045471" y="1119666"/>
        <a:ext cx="3179365" cy="1119662"/>
      </dsp:txXfrm>
    </dsp:sp>
    <dsp:sp modelId="{D77CAF6A-12D1-4786-B154-9B56A8513BEE}">
      <dsp:nvSpPr>
        <dsp:cNvPr id="0" name=""/>
        <dsp:cNvSpPr/>
      </dsp:nvSpPr>
      <dsp:spPr>
        <a:xfrm>
          <a:off x="5045471" y="2239328"/>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ABC Data</a:t>
          </a:r>
        </a:p>
        <a:p>
          <a:pPr marL="228600" lvl="1" indent="-228600" algn="l" defTabSz="977900">
            <a:lnSpc>
              <a:spcPct val="90000"/>
            </a:lnSpc>
            <a:spcBef>
              <a:spcPct val="0"/>
            </a:spcBef>
            <a:spcAft>
              <a:spcPct val="15000"/>
            </a:spcAft>
            <a:buChar char="•"/>
          </a:pPr>
          <a:r>
            <a:rPr lang="en-US" sz="2200" kern="1200" dirty="0">
              <a:solidFill>
                <a:schemeClr val="bg1"/>
              </a:solidFill>
            </a:rPr>
            <a:t>Structured, Direct Observation\</a:t>
          </a:r>
        </a:p>
      </dsp:txBody>
      <dsp:txXfrm>
        <a:off x="5045471" y="2239328"/>
        <a:ext cx="3179365" cy="1119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7F32-0F55-4B89-B3D9-88C4A53CA0DA}">
      <dsp:nvSpPr>
        <dsp:cNvPr id="0" name=""/>
        <dsp:cNvSpPr/>
      </dsp:nvSpPr>
      <dsp:spPr>
        <a:xfrm>
          <a:off x="0" y="0"/>
          <a:ext cx="3732212" cy="373221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E4FAB-D80A-4D97-8F2E-339284828653}">
      <dsp:nvSpPr>
        <dsp:cNvPr id="0" name=""/>
        <dsp:cNvSpPr/>
      </dsp:nvSpPr>
      <dsp:spPr>
        <a:xfrm>
          <a:off x="1866106" y="0"/>
          <a:ext cx="6358731" cy="3732212"/>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Informal</a:t>
          </a:r>
        </a:p>
      </dsp:txBody>
      <dsp:txXfrm>
        <a:off x="1866106" y="0"/>
        <a:ext cx="3179365" cy="1119666"/>
      </dsp:txXfrm>
    </dsp:sp>
    <dsp:sp modelId="{D648929D-8730-40D3-9D48-5767C6A60B35}">
      <dsp:nvSpPr>
        <dsp:cNvPr id="0" name=""/>
        <dsp:cNvSpPr/>
      </dsp:nvSpPr>
      <dsp:spPr>
        <a:xfrm>
          <a:off x="653138" y="1119666"/>
          <a:ext cx="2425935" cy="242593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B649B-E464-4DAE-BEDA-A46DB70F8AD5}">
      <dsp:nvSpPr>
        <dsp:cNvPr id="0" name=""/>
        <dsp:cNvSpPr/>
      </dsp:nvSpPr>
      <dsp:spPr>
        <a:xfrm>
          <a:off x="1866106" y="1119666"/>
          <a:ext cx="6358731" cy="2425935"/>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Indirect/simple</a:t>
          </a:r>
        </a:p>
      </dsp:txBody>
      <dsp:txXfrm>
        <a:off x="1866106" y="1119666"/>
        <a:ext cx="3179365" cy="1119662"/>
      </dsp:txXfrm>
    </dsp:sp>
    <dsp:sp modelId="{A89300AC-E559-43C4-9DA3-8BB15EF3DE29}">
      <dsp:nvSpPr>
        <dsp:cNvPr id="0" name=""/>
        <dsp:cNvSpPr/>
      </dsp:nvSpPr>
      <dsp:spPr>
        <a:xfrm>
          <a:off x="1306274" y="2239328"/>
          <a:ext cx="1119662" cy="11196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54209-29A8-4054-951D-31A558FBC56E}">
      <dsp:nvSpPr>
        <dsp:cNvPr id="0" name=""/>
        <dsp:cNvSpPr/>
      </dsp:nvSpPr>
      <dsp:spPr>
        <a:xfrm>
          <a:off x="1866106" y="2239328"/>
          <a:ext cx="6358731" cy="11196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Complex</a:t>
          </a:r>
        </a:p>
      </dsp:txBody>
      <dsp:txXfrm>
        <a:off x="1866106" y="2239328"/>
        <a:ext cx="3179365" cy="1119662"/>
      </dsp:txXfrm>
    </dsp:sp>
    <dsp:sp modelId="{E02FC9DA-D0A6-4F5E-8FD3-5240279C1FEA}">
      <dsp:nvSpPr>
        <dsp:cNvPr id="0" name=""/>
        <dsp:cNvSpPr/>
      </dsp:nvSpPr>
      <dsp:spPr>
        <a:xfrm>
          <a:off x="5045471" y="0"/>
          <a:ext cx="3179365" cy="11196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Archival Review</a:t>
          </a:r>
        </a:p>
        <a:p>
          <a:pPr marL="228600" lvl="1" indent="-228600" algn="l" defTabSz="977900">
            <a:lnSpc>
              <a:spcPct val="90000"/>
            </a:lnSpc>
            <a:spcBef>
              <a:spcPct val="0"/>
            </a:spcBef>
            <a:spcAft>
              <a:spcPct val="15000"/>
            </a:spcAft>
            <a:buChar char="•"/>
          </a:pPr>
          <a:r>
            <a:rPr lang="en-US" sz="2200" kern="1200" dirty="0">
              <a:solidFill>
                <a:schemeClr val="bg1"/>
              </a:solidFill>
            </a:rPr>
            <a:t>Problem-solving meeting</a:t>
          </a:r>
        </a:p>
      </dsp:txBody>
      <dsp:txXfrm>
        <a:off x="5045471" y="0"/>
        <a:ext cx="3179365" cy="1119666"/>
      </dsp:txXfrm>
    </dsp:sp>
    <dsp:sp modelId="{D0D52B0C-3AD7-4006-B489-82793E6EAE16}">
      <dsp:nvSpPr>
        <dsp:cNvPr id="0" name=""/>
        <dsp:cNvSpPr/>
      </dsp:nvSpPr>
      <dsp:spPr>
        <a:xfrm>
          <a:off x="5045471" y="1119666"/>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Functional assessment interview</a:t>
          </a:r>
        </a:p>
        <a:p>
          <a:pPr marL="171450" lvl="1" indent="-171450" algn="l" defTabSz="711200">
            <a:lnSpc>
              <a:spcPct val="90000"/>
            </a:lnSpc>
            <a:spcBef>
              <a:spcPct val="0"/>
            </a:spcBef>
            <a:spcAft>
              <a:spcPct val="15000"/>
            </a:spcAft>
            <a:buChar char="•"/>
          </a:pPr>
          <a:r>
            <a:rPr lang="en-US" sz="1600" kern="1200" dirty="0">
              <a:solidFill>
                <a:schemeClr val="tx1"/>
              </a:solidFill>
            </a:rPr>
            <a:t>Functional behavior assessment</a:t>
          </a:r>
        </a:p>
      </dsp:txBody>
      <dsp:txXfrm>
        <a:off x="5045471" y="1119666"/>
        <a:ext cx="3179365" cy="1119662"/>
      </dsp:txXfrm>
    </dsp:sp>
    <dsp:sp modelId="{D77CAF6A-12D1-4786-B154-9B56A8513BEE}">
      <dsp:nvSpPr>
        <dsp:cNvPr id="0" name=""/>
        <dsp:cNvSpPr/>
      </dsp:nvSpPr>
      <dsp:spPr>
        <a:xfrm>
          <a:off x="5045471" y="2239328"/>
          <a:ext cx="3179365" cy="11196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ABC Data</a:t>
          </a:r>
        </a:p>
        <a:p>
          <a:pPr marL="228600" lvl="1" indent="-228600" algn="l" defTabSz="977900">
            <a:lnSpc>
              <a:spcPct val="90000"/>
            </a:lnSpc>
            <a:spcBef>
              <a:spcPct val="0"/>
            </a:spcBef>
            <a:spcAft>
              <a:spcPct val="15000"/>
            </a:spcAft>
            <a:buChar char="•"/>
          </a:pPr>
          <a:r>
            <a:rPr lang="en-US" sz="2200" kern="1200" dirty="0">
              <a:solidFill>
                <a:schemeClr val="bg1"/>
              </a:solidFill>
            </a:rPr>
            <a:t>Structured, Direct Observation\</a:t>
          </a:r>
        </a:p>
      </dsp:txBody>
      <dsp:txXfrm>
        <a:off x="5045471" y="2239328"/>
        <a:ext cx="3179365" cy="1119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7F32-0F55-4B89-B3D9-88C4A53CA0DA}">
      <dsp:nvSpPr>
        <dsp:cNvPr id="0" name=""/>
        <dsp:cNvSpPr/>
      </dsp:nvSpPr>
      <dsp:spPr>
        <a:xfrm>
          <a:off x="-5948" y="0"/>
          <a:ext cx="3726317" cy="372631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E4FAB-D80A-4D97-8F2E-339284828653}">
      <dsp:nvSpPr>
        <dsp:cNvPr id="0" name=""/>
        <dsp:cNvSpPr/>
      </dsp:nvSpPr>
      <dsp:spPr>
        <a:xfrm>
          <a:off x="1857210" y="0"/>
          <a:ext cx="6361678" cy="3726317"/>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Informal</a:t>
          </a:r>
        </a:p>
      </dsp:txBody>
      <dsp:txXfrm>
        <a:off x="1857210" y="0"/>
        <a:ext cx="3180839" cy="1117897"/>
      </dsp:txXfrm>
    </dsp:sp>
    <dsp:sp modelId="{D648929D-8730-40D3-9D48-5767C6A60B35}">
      <dsp:nvSpPr>
        <dsp:cNvPr id="0" name=""/>
        <dsp:cNvSpPr/>
      </dsp:nvSpPr>
      <dsp:spPr>
        <a:xfrm>
          <a:off x="646158" y="1117897"/>
          <a:ext cx="2422103" cy="242210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B649B-E464-4DAE-BEDA-A46DB70F8AD5}">
      <dsp:nvSpPr>
        <dsp:cNvPr id="0" name=""/>
        <dsp:cNvSpPr/>
      </dsp:nvSpPr>
      <dsp:spPr>
        <a:xfrm>
          <a:off x="1857210" y="1117897"/>
          <a:ext cx="6361678" cy="2422103"/>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Indirect/Simple</a:t>
          </a:r>
        </a:p>
      </dsp:txBody>
      <dsp:txXfrm>
        <a:off x="1857210" y="1117897"/>
        <a:ext cx="3180839" cy="1117893"/>
      </dsp:txXfrm>
    </dsp:sp>
    <dsp:sp modelId="{A89300AC-E559-43C4-9DA3-8BB15EF3DE29}">
      <dsp:nvSpPr>
        <dsp:cNvPr id="0" name=""/>
        <dsp:cNvSpPr/>
      </dsp:nvSpPr>
      <dsp:spPr>
        <a:xfrm>
          <a:off x="1298263" y="2235791"/>
          <a:ext cx="1117893" cy="111789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54209-29A8-4054-951D-31A558FBC56E}">
      <dsp:nvSpPr>
        <dsp:cNvPr id="0" name=""/>
        <dsp:cNvSpPr/>
      </dsp:nvSpPr>
      <dsp:spPr>
        <a:xfrm>
          <a:off x="1822857" y="2287091"/>
          <a:ext cx="6385471" cy="111789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Complex</a:t>
          </a:r>
        </a:p>
      </dsp:txBody>
      <dsp:txXfrm>
        <a:off x="1822857" y="2287091"/>
        <a:ext cx="3192735" cy="1117893"/>
      </dsp:txXfrm>
    </dsp:sp>
    <dsp:sp modelId="{E02FC9DA-D0A6-4F5E-8FD3-5240279C1FEA}">
      <dsp:nvSpPr>
        <dsp:cNvPr id="0" name=""/>
        <dsp:cNvSpPr/>
      </dsp:nvSpPr>
      <dsp:spPr>
        <a:xfrm>
          <a:off x="5038049" y="0"/>
          <a:ext cx="3180839" cy="111789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Archival Review</a:t>
          </a:r>
        </a:p>
        <a:p>
          <a:pPr marL="114300" lvl="1" indent="-114300" algn="l" defTabSz="622300">
            <a:lnSpc>
              <a:spcPct val="90000"/>
            </a:lnSpc>
            <a:spcBef>
              <a:spcPct val="0"/>
            </a:spcBef>
            <a:spcAft>
              <a:spcPct val="15000"/>
            </a:spcAft>
            <a:buChar char="•"/>
          </a:pPr>
          <a:r>
            <a:rPr lang="en-US" sz="1400" kern="1200" dirty="0">
              <a:solidFill>
                <a:schemeClr val="bg1"/>
              </a:solidFill>
            </a:rPr>
            <a:t>Problem-solving meeting</a:t>
          </a:r>
        </a:p>
      </dsp:txBody>
      <dsp:txXfrm>
        <a:off x="5038049" y="0"/>
        <a:ext cx="3180839" cy="1117897"/>
      </dsp:txXfrm>
    </dsp:sp>
    <dsp:sp modelId="{D0D52B0C-3AD7-4006-B489-82793E6EAE16}">
      <dsp:nvSpPr>
        <dsp:cNvPr id="0" name=""/>
        <dsp:cNvSpPr/>
      </dsp:nvSpPr>
      <dsp:spPr>
        <a:xfrm>
          <a:off x="5038049" y="1117897"/>
          <a:ext cx="3180839" cy="11178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Functional Assessment Interview</a:t>
          </a:r>
        </a:p>
      </dsp:txBody>
      <dsp:txXfrm>
        <a:off x="5038049" y="1117897"/>
        <a:ext cx="3180839" cy="1117893"/>
      </dsp:txXfrm>
    </dsp:sp>
    <dsp:sp modelId="{D77CAF6A-12D1-4786-B154-9B56A8513BEE}">
      <dsp:nvSpPr>
        <dsp:cNvPr id="0" name=""/>
        <dsp:cNvSpPr/>
      </dsp:nvSpPr>
      <dsp:spPr>
        <a:xfrm>
          <a:off x="5038049" y="2231353"/>
          <a:ext cx="3180839" cy="11178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b" anchorCtr="0">
          <a:noAutofit/>
        </a:bodyPr>
        <a:lstStyle/>
        <a:p>
          <a:pPr marL="114300" lvl="1" indent="-114300" algn="l" defTabSz="622300">
            <a:lnSpc>
              <a:spcPct val="90000"/>
            </a:lnSpc>
            <a:spcBef>
              <a:spcPct val="0"/>
            </a:spcBef>
            <a:spcAft>
              <a:spcPct val="15000"/>
            </a:spcAft>
            <a:buChar char="•"/>
          </a:pPr>
          <a:r>
            <a:rPr lang="en-US" sz="1400" b="1" kern="1200" baseline="0" dirty="0"/>
            <a:t>Functional behavior assessment</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b="1" kern="1200" baseline="0" dirty="0"/>
            <a:t>Functional analysis of behavior</a:t>
          </a:r>
        </a:p>
        <a:p>
          <a:pPr marL="114300" lvl="1" indent="-114300" algn="l" defTabSz="622300">
            <a:lnSpc>
              <a:spcPct val="90000"/>
            </a:lnSpc>
            <a:spcBef>
              <a:spcPct val="0"/>
            </a:spcBef>
            <a:spcAft>
              <a:spcPct val="15000"/>
            </a:spcAft>
            <a:buChar char="•"/>
          </a:pPr>
          <a:r>
            <a:rPr lang="en-US" sz="1400" b="1" kern="1200" baseline="0" dirty="0"/>
            <a:t>Functional assessment</a:t>
          </a:r>
        </a:p>
        <a:p>
          <a:pPr marL="114300" lvl="1" indent="-114300" algn="l" defTabSz="622300">
            <a:lnSpc>
              <a:spcPct val="90000"/>
            </a:lnSpc>
            <a:spcBef>
              <a:spcPct val="0"/>
            </a:spcBef>
            <a:spcAft>
              <a:spcPct val="15000"/>
            </a:spcAft>
            <a:buChar char="•"/>
          </a:pPr>
          <a:r>
            <a:rPr lang="en-US" sz="1400" b="1" kern="1200" baseline="0" dirty="0"/>
            <a:t>Functional analysis</a:t>
          </a:r>
          <a:endParaRPr lang="en-US" sz="1400" b="1" kern="1200" dirty="0"/>
        </a:p>
      </dsp:txBody>
      <dsp:txXfrm>
        <a:off x="5038049" y="2231353"/>
        <a:ext cx="3180839" cy="111789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969FE627-1BCB-44B2-9CD3-0E4E8986A859}" type="datetimeFigureOut">
              <a:rPr lang="en-US" smtClean="0"/>
              <a:pPr/>
              <a:t>8/9/2018</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F31B4271-F064-400D-9131-4029560EF870}" type="slidenum">
              <a:rPr lang="en-US" smtClean="0"/>
              <a:pPr/>
              <a:t>‹#›</a:t>
            </a:fld>
            <a:endParaRPr lang="en-US" dirty="0"/>
          </a:p>
        </p:txBody>
      </p:sp>
    </p:spTree>
    <p:extLst>
      <p:ext uri="{BB962C8B-B14F-4D97-AF65-F5344CB8AC3E}">
        <p14:creationId xmlns:p14="http://schemas.microsoft.com/office/powerpoint/2010/main" val="4067678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770B031-7CB1-4322-8DF2-C5F3DEA07D23}" type="datetimeFigureOut">
              <a:rPr lang="en-US" smtClean="0"/>
              <a:pPr/>
              <a:t>8/9/2018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D5EF457-BD0C-4749-AE2F-11E614E16619}" type="slidenum">
              <a:rPr lang="en-US" smtClean="0"/>
              <a:pPr/>
              <a:t>‹#›</a:t>
            </a:fld>
            <a:endParaRPr lang="en-US" dirty="0"/>
          </a:p>
        </p:txBody>
      </p:sp>
    </p:spTree>
    <p:extLst>
      <p:ext uri="{BB962C8B-B14F-4D97-AF65-F5344CB8AC3E}">
        <p14:creationId xmlns:p14="http://schemas.microsoft.com/office/powerpoint/2010/main" val="8911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82550"/>
            <a:ext cx="4470399" cy="3352800"/>
          </a:xfrm>
        </p:spPr>
      </p:sp>
      <p:sp>
        <p:nvSpPr>
          <p:cNvPr id="3" name="Notes Placeholder 2"/>
          <p:cNvSpPr>
            <a:spLocks noGrp="1"/>
          </p:cNvSpPr>
          <p:nvPr>
            <p:ph type="body" idx="1"/>
          </p:nvPr>
        </p:nvSpPr>
        <p:spPr>
          <a:xfrm>
            <a:off x="234950" y="3511550"/>
            <a:ext cx="6629400" cy="5638800"/>
          </a:xfrm>
        </p:spPr>
        <p:txBody>
          <a:bodyPr>
            <a:normAutofit fontScale="25000" lnSpcReduction="20000"/>
          </a:bodyPr>
          <a:lstStyle/>
          <a:p>
            <a:pPr defTabSz="927405">
              <a:lnSpc>
                <a:spcPct val="110000"/>
              </a:lnSpc>
              <a:spcBef>
                <a:spcPts val="200"/>
              </a:spcBef>
            </a:pPr>
            <a:r>
              <a:rPr lang="en-US" sz="4800" u="sng" dirty="0"/>
              <a:t>Introduction to the module</a:t>
            </a:r>
          </a:p>
          <a:p>
            <a:pPr>
              <a:lnSpc>
                <a:spcPct val="110000"/>
              </a:lnSpc>
              <a:spcBef>
                <a:spcPts val="200"/>
              </a:spcBef>
            </a:pPr>
            <a:r>
              <a:rPr lang="en-US" sz="4800" dirty="0"/>
              <a:t>This module fits into series of training modules developed by the National Center on Intensive Intervention (NCII) aimed at district or school teams involved in initial planning for using DBI as a framework for providing intensive intervention in academics and behavior.  This module specifically looks</a:t>
            </a:r>
            <a:r>
              <a:rPr lang="en-US" sz="4800" baseline="0" dirty="0"/>
              <a:t> at using Functional Behavior Assessment (FBA) for diagnostic assessment in behavior. </a:t>
            </a:r>
          </a:p>
          <a:p>
            <a:pPr>
              <a:lnSpc>
                <a:spcPct val="110000"/>
              </a:lnSpc>
              <a:spcBef>
                <a:spcPts val="200"/>
              </a:spcBef>
            </a:pPr>
            <a:endParaRPr lang="en-US" sz="4800" baseline="0" dirty="0"/>
          </a:p>
          <a:p>
            <a:pPr>
              <a:lnSpc>
                <a:spcPct val="110000"/>
              </a:lnSpc>
              <a:spcBef>
                <a:spcPts val="200"/>
              </a:spcBef>
            </a:pPr>
            <a:r>
              <a:rPr lang="en-US" sz="4800" dirty="0"/>
              <a:t>The audience for this module may include the behavior support team, interventionists, special educators, school psychologists, counselors, and administrators, as appropriate. Subsequent modules will provide additional information about specific components of the DBI process. More information about NCII’s approach to intensive intervention can be found in the NCII concept paper </a:t>
            </a:r>
            <a:r>
              <a:rPr lang="en-US" sz="4800" i="1" dirty="0"/>
              <a:t>Data-Based Individualization: A Framework for Intensive Intervention</a:t>
            </a:r>
            <a:r>
              <a:rPr lang="en-US" sz="4800" dirty="0"/>
              <a:t>. The concept paper is available at</a:t>
            </a:r>
            <a:r>
              <a:rPr lang="en-US" sz="4800" i="1" dirty="0"/>
              <a:t> </a:t>
            </a:r>
            <a:r>
              <a:rPr lang="en-US" sz="4800" dirty="0"/>
              <a:t>http://www.intensiveintervention.org/sites/default/files/Data-based_Individualization_A_Framework.pdf.</a:t>
            </a:r>
          </a:p>
          <a:p>
            <a:pPr>
              <a:lnSpc>
                <a:spcPct val="110000"/>
              </a:lnSpc>
              <a:spcBef>
                <a:spcPts val="200"/>
              </a:spcBef>
            </a:pPr>
            <a:endParaRPr lang="en-US" sz="4800" dirty="0"/>
          </a:p>
          <a:p>
            <a:pPr>
              <a:lnSpc>
                <a:spcPct val="110000"/>
              </a:lnSpc>
              <a:spcBef>
                <a:spcPts val="200"/>
              </a:spcBef>
            </a:pPr>
            <a:r>
              <a:rPr lang="en-US" sz="4800" u="sng" dirty="0"/>
              <a:t>Instructions for using the speaker notes</a:t>
            </a:r>
          </a:p>
          <a:p>
            <a:pPr marL="179525" indent="-179525">
              <a:lnSpc>
                <a:spcPct val="110000"/>
              </a:lnSpc>
              <a:spcBef>
                <a:spcPts val="200"/>
              </a:spcBef>
              <a:buFont typeface="Arial" pitchFamily="34" charset="0"/>
              <a:buChar char="•"/>
            </a:pPr>
            <a:r>
              <a:rPr lang="en-US" sz="4800" dirty="0"/>
              <a:t>Text formatted in standard font is intended to be read aloud or paraphrased by the facilitator. </a:t>
            </a:r>
          </a:p>
          <a:p>
            <a:pPr marL="179525" indent="-179525">
              <a:lnSpc>
                <a:spcPct val="110000"/>
              </a:lnSpc>
              <a:spcBef>
                <a:spcPts val="200"/>
              </a:spcBef>
              <a:buFont typeface="Arial" pitchFamily="34" charset="0"/>
              <a:buChar char="•"/>
            </a:pPr>
            <a:r>
              <a:rPr lang="en-US" sz="4800" dirty="0"/>
              <a:t>Text formatted in </a:t>
            </a:r>
            <a:r>
              <a:rPr lang="en-US" sz="4800" b="1" dirty="0"/>
              <a:t>bold </a:t>
            </a:r>
            <a:r>
              <a:rPr lang="en-US" sz="4800" dirty="0"/>
              <a:t>is excerpted directly from the presentation slides. </a:t>
            </a:r>
          </a:p>
          <a:p>
            <a:pPr marL="179525" indent="-179525">
              <a:lnSpc>
                <a:spcPct val="110000"/>
              </a:lnSpc>
              <a:spcBef>
                <a:spcPts val="200"/>
              </a:spcBef>
              <a:buFont typeface="Arial" pitchFamily="34" charset="0"/>
              <a:buChar char="•"/>
            </a:pPr>
            <a:r>
              <a:rPr lang="en-US" sz="4800" dirty="0"/>
              <a:t>Text formatted in </a:t>
            </a:r>
            <a:r>
              <a:rPr lang="en-US" sz="4800" i="1" dirty="0"/>
              <a:t>italics </a:t>
            </a:r>
            <a:r>
              <a:rPr lang="en-US" sz="4800" dirty="0"/>
              <a:t>is intended as directions or notes for the facilitator; italicized text is not meant to be read aloud. </a:t>
            </a:r>
          </a:p>
          <a:p>
            <a:pPr marL="179525" indent="-179525">
              <a:lnSpc>
                <a:spcPct val="110000"/>
              </a:lnSpc>
              <a:spcBef>
                <a:spcPts val="200"/>
              </a:spcBef>
              <a:buFont typeface="Arial" pitchFamily="34" charset="0"/>
              <a:buChar char="•"/>
            </a:pPr>
            <a:r>
              <a:rPr lang="en-US" sz="4800" dirty="0"/>
              <a:t>Text formatted in </a:t>
            </a:r>
            <a:r>
              <a:rPr lang="en-US" sz="4800" u="sng" dirty="0"/>
              <a:t>underline</a:t>
            </a:r>
            <a:r>
              <a:rPr lang="en-US" sz="4800" dirty="0"/>
              <a:t> indicates an appropriate time to click to bring up the next stage of animation in an animated slide.</a:t>
            </a:r>
          </a:p>
          <a:p>
            <a:pPr marL="179525" indent="-179525">
              <a:lnSpc>
                <a:spcPct val="110000"/>
              </a:lnSpc>
              <a:spcBef>
                <a:spcPts val="200"/>
              </a:spcBef>
              <a:buFont typeface="Arial" pitchFamily="34" charset="0"/>
              <a:buChar char="•"/>
            </a:pPr>
            <a:endParaRPr lang="en-US" sz="4800" dirty="0"/>
          </a:p>
          <a:p>
            <a:pPr defTabSz="891885">
              <a:lnSpc>
                <a:spcPct val="110000"/>
              </a:lnSpc>
              <a:spcBef>
                <a:spcPts val="192"/>
              </a:spcBef>
            </a:pPr>
            <a:r>
              <a:rPr lang="en-US" sz="4800" spc="-30" dirty="0"/>
              <a:t>Preferred citation: </a:t>
            </a:r>
          </a:p>
          <a:p>
            <a:pPr marL="685800" indent="-685800" defTabSz="891885">
              <a:lnSpc>
                <a:spcPct val="110000"/>
              </a:lnSpc>
              <a:spcBef>
                <a:spcPts val="192"/>
              </a:spcBef>
              <a:buFont typeface="Arial" panose="020B0604020202020204" pitchFamily="34" charset="0"/>
              <a:buChar char="•"/>
            </a:pPr>
            <a:r>
              <a:rPr lang="en-US" sz="4800" spc="-30" dirty="0"/>
              <a:t>While permission to reprint this publication is not necessary, the citation should be: National Center on Intensive Intervention (October, 2013).Using FBA for Diagnostic Assessment in Behavior. Washington, DC: U.S. Department of Education, Office of Special Education Programs, National Center on Intensive Intervention.</a:t>
            </a:r>
          </a:p>
          <a:p>
            <a:pPr>
              <a:lnSpc>
                <a:spcPct val="110000"/>
              </a:lnSpc>
              <a:spcBef>
                <a:spcPts val="200"/>
              </a:spcBef>
            </a:pPr>
            <a:endParaRPr lang="en-US" sz="4800" dirty="0"/>
          </a:p>
          <a:p>
            <a:pPr>
              <a:lnSpc>
                <a:spcPct val="110000"/>
              </a:lnSpc>
              <a:spcBef>
                <a:spcPts val="200"/>
              </a:spcBef>
            </a:pPr>
            <a:endParaRPr lang="en-US" sz="4800" i="1"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192899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Review</a:t>
            </a:r>
            <a:r>
              <a:rPr lang="en-US" i="1" baseline="0" dirty="0"/>
              <a:t> definition of FBA.</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It is a process of identifying the environmental events that predict and maintain patterns of problem behavior. Remind participants that the next section will focus on the ABC’s of behavior, which refer to antecedent-behavior-consequence.</a:t>
            </a:r>
          </a:p>
          <a:p>
            <a:endParaRPr lang="en-US" dirty="0"/>
          </a:p>
          <a:p>
            <a:r>
              <a:rPr lang="en-US" i="1" dirty="0"/>
              <a:t>Remind participants</a:t>
            </a:r>
            <a:r>
              <a:rPr lang="en-US" i="1" baseline="0" dirty="0"/>
              <a:t> that for </a:t>
            </a:r>
            <a:r>
              <a:rPr lang="en-US" i="1" dirty="0"/>
              <a:t>the purposes</a:t>
            </a:r>
            <a:r>
              <a:rPr lang="en-US" i="1" baseline="0" dirty="0"/>
              <a:t> of this training and our work at NCII, we are focusing primarily on Tier 3 students or those students who have not responded to Tier 1+2 interventions and continue to struggle.</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10</a:t>
            </a:fld>
            <a:endParaRPr lang="en-US" dirty="0"/>
          </a:p>
        </p:txBody>
      </p:sp>
    </p:spTree>
    <p:extLst>
      <p:ext uri="{BB962C8B-B14F-4D97-AF65-F5344CB8AC3E}">
        <p14:creationId xmlns:p14="http://schemas.microsoft.com/office/powerpoint/2010/main" val="335221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Ask participants to refer to Handout 1 - FBA and Behavior Support Plan Self-Assessment and review.</a:t>
            </a:r>
            <a:endParaRPr lang="en-US" i="1" dirty="0"/>
          </a:p>
          <a:p>
            <a:r>
              <a:rPr lang="en-US" dirty="0"/>
              <a:t> </a:t>
            </a:r>
          </a:p>
          <a:p>
            <a:r>
              <a:rPr lang="en-US" baseline="0" dirty="0"/>
              <a:t>Before we go over the main content, i</a:t>
            </a:r>
            <a:r>
              <a:rPr lang="en-US" dirty="0"/>
              <a:t>t</a:t>
            </a:r>
            <a:r>
              <a:rPr lang="en-US" baseline="0" dirty="0"/>
              <a:t> is worth noting that this self-assessment is a summary or checklist of the type of information to consider when conducting an FBA or behavioral intervention. Most districts will probably already have some version of this in place.</a:t>
            </a:r>
          </a:p>
          <a:p>
            <a:endParaRPr lang="en-US" baseline="0" dirty="0"/>
          </a:p>
          <a:p>
            <a:r>
              <a:rPr lang="en-US" baseline="0" dirty="0"/>
              <a:t>We are not suggesting that districts change anything if they already have something in place that is working. Think of this as a resource, </a:t>
            </a:r>
            <a:r>
              <a:rPr lang="en-US" dirty="0"/>
              <a:t>and </a:t>
            </a:r>
            <a:r>
              <a:rPr lang="en-US" baseline="0" dirty="0"/>
              <a:t>if it helps to give you a structure because you would like to revise the system you currently have or do not have one in place, then this may be a useful resource to consider. However, we want to emphasize that it is not mandatory.</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11</a:t>
            </a:fld>
            <a:endParaRPr lang="en-US" dirty="0"/>
          </a:p>
        </p:txBody>
      </p:sp>
    </p:spTree>
    <p:extLst>
      <p:ext uri="{BB962C8B-B14F-4D97-AF65-F5344CB8AC3E}">
        <p14:creationId xmlns:p14="http://schemas.microsoft.com/office/powerpoint/2010/main" val="43932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next section is a review of basic core concepts in behavior including antecedent,</a:t>
            </a:r>
            <a:r>
              <a:rPr lang="en-US" i="1" baseline="0" dirty="0"/>
              <a:t> behavior and consequences. </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221286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a:t>
            </a:r>
            <a:r>
              <a:rPr lang="en-US" i="1" baseline="0" dirty="0"/>
              <a:t> </a:t>
            </a:r>
            <a:r>
              <a:rPr lang="en-US" i="0" baseline="0" dirty="0"/>
              <a:t>All of the terms listed in the slide are often used interchangeably when referring to FBA’s.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13</a:t>
            </a:fld>
            <a:endParaRPr lang="en-US" dirty="0"/>
          </a:p>
        </p:txBody>
      </p:sp>
    </p:spTree>
    <p:extLst>
      <p:ext uri="{BB962C8B-B14F-4D97-AF65-F5344CB8AC3E}">
        <p14:creationId xmlns:p14="http://schemas.microsoft.com/office/powerpoint/2010/main" val="345743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point that we want to emphasize throughout the module is that functional assessments should be (though we understand may not always be) a </a:t>
            </a:r>
            <a:r>
              <a:rPr lang="en-US" dirty="0"/>
              <a:t>collaborative process and one that is conducted</a:t>
            </a:r>
            <a:r>
              <a:rPr lang="en-US" baseline="0" dirty="0"/>
              <a:t> and supported by</a:t>
            </a:r>
            <a:r>
              <a:rPr lang="en-US" dirty="0"/>
              <a:t> teams. Technically,</a:t>
            </a:r>
            <a:r>
              <a:rPr lang="en-US" baseline="0" dirty="0"/>
              <a:t> an individual</a:t>
            </a:r>
            <a:r>
              <a:rPr lang="en-US" dirty="0"/>
              <a:t> should</a:t>
            </a:r>
            <a:r>
              <a:rPr lang="en-US" baseline="0" dirty="0"/>
              <a:t> not be conducting an FBA in isolation and without the support of a school team.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14</a:t>
            </a:fld>
            <a:endParaRPr lang="en-US" dirty="0"/>
          </a:p>
        </p:txBody>
      </p:sp>
    </p:spTree>
    <p:extLst>
      <p:ext uri="{BB962C8B-B14F-4D97-AF65-F5344CB8AC3E}">
        <p14:creationId xmlns:p14="http://schemas.microsoft.com/office/powerpoint/2010/main" val="96013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a:t>
            </a:r>
            <a:r>
              <a:rPr lang="en-US" dirty="0"/>
              <a:t>asic</a:t>
            </a:r>
            <a:r>
              <a:rPr lang="en-US" baseline="0" dirty="0"/>
              <a:t> assumption with any behavioral assessment is that behavior always serves a purpose or function (i.e., typically a behavior is present because you are either trying to get access to something or avoid something).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15</a:t>
            </a:fld>
            <a:endParaRPr lang="en-US" dirty="0"/>
          </a:p>
        </p:txBody>
      </p:sp>
    </p:spTree>
    <p:extLst>
      <p:ext uri="{BB962C8B-B14F-4D97-AF65-F5344CB8AC3E}">
        <p14:creationId xmlns:p14="http://schemas.microsoft.com/office/powerpoint/2010/main" val="1967024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the next few slides about antecedent, behavior and consequence (ABC). Note that many school teams, especially  those with strong behavior support teams, will have come across some form of ABC content in their teacher training. </a:t>
            </a:r>
          </a:p>
          <a:p>
            <a:endParaRPr lang="en-US" i="1" baseline="0" dirty="0"/>
          </a:p>
          <a:p>
            <a:endParaRPr lang="en-US" baseline="0" dirty="0"/>
          </a:p>
          <a:p>
            <a:r>
              <a:rPr lang="en-US" baseline="0" dirty="0"/>
              <a:t> ‘A’ refers to “antecedent,” or the event that happens before a behavior.</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16</a:t>
            </a:fld>
            <a:endParaRPr lang="en-US" dirty="0"/>
          </a:p>
        </p:txBody>
      </p:sp>
    </p:spTree>
    <p:extLst>
      <p:ext uri="{BB962C8B-B14F-4D97-AF65-F5344CB8AC3E}">
        <p14:creationId xmlns:p14="http://schemas.microsoft.com/office/powerpoint/2010/main" val="222515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r>
              <a:rPr lang="en-US" baseline="0" dirty="0"/>
              <a:t>represents b</a:t>
            </a:r>
            <a:r>
              <a:rPr lang="en-US" dirty="0"/>
              <a:t>ehavior,</a:t>
            </a:r>
            <a:r>
              <a:rPr lang="en-US" baseline="0" dirty="0"/>
              <a:t> or anything that is seen, heard, and done. Behavior must also be measureable.</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17</a:t>
            </a:fld>
            <a:endParaRPr lang="en-US" dirty="0"/>
          </a:p>
        </p:txBody>
      </p:sp>
    </p:spTree>
    <p:extLst>
      <p:ext uri="{BB962C8B-B14F-4D97-AF65-F5344CB8AC3E}">
        <p14:creationId xmlns:p14="http://schemas.microsoft.com/office/powerpoint/2010/main" val="369694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refers</a:t>
            </a:r>
            <a:r>
              <a:rPr lang="en-US" baseline="0" dirty="0"/>
              <a:t> to the consequence, or any event that happens after a behavior. Consequence is often linked to concepts of reinforcement and punishment, which will be discussed in greater depth in the next section. Each component of the ABC’s will be viewed separately over the next few slides.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18</a:t>
            </a:fld>
            <a:endParaRPr lang="en-US" dirty="0"/>
          </a:p>
        </p:txBody>
      </p:sp>
    </p:spTree>
    <p:extLst>
      <p:ext uri="{BB962C8B-B14F-4D97-AF65-F5344CB8AC3E}">
        <p14:creationId xmlns:p14="http://schemas.microsoft.com/office/powerpoint/2010/main" val="1466532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Antecedents  will be discussed over the next 3 slides.</a:t>
            </a:r>
          </a:p>
          <a:p>
            <a:endParaRPr lang="en-US" baseline="0" dirty="0"/>
          </a:p>
          <a:p>
            <a:r>
              <a:rPr lang="en-US" baseline="0" dirty="0"/>
              <a:t>When talking about an </a:t>
            </a:r>
            <a:r>
              <a:rPr lang="en-US" b="1" i="0" baseline="0" dirty="0"/>
              <a:t>antecedent</a:t>
            </a:r>
            <a:r>
              <a:rPr lang="en-US" i="1" baseline="0" dirty="0"/>
              <a:t>, </a:t>
            </a:r>
            <a:r>
              <a:rPr lang="en-US" baseline="0" dirty="0"/>
              <a:t>we define it as any event that happens before a behavior. In essence we are trying to figure out what exactly triggered the behavior. </a:t>
            </a:r>
          </a:p>
          <a:p>
            <a:endParaRPr lang="en-US" baseline="0" dirty="0"/>
          </a:p>
          <a:p>
            <a:r>
              <a:rPr lang="en-US" baseline="0" dirty="0"/>
              <a:t>One way (and it is worth noting that this is not the only way) to look at antecedents is to think about them as either slow or fast triggers. More specifically, triggers are events that can happen very quickly and suddenly before a behavior or ones that are “slow burners” and can impact behavior, but not necessarily immediately.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19</a:t>
            </a:fld>
            <a:endParaRPr lang="en-US" dirty="0"/>
          </a:p>
        </p:txBody>
      </p:sp>
    </p:spTree>
    <p:extLst>
      <p:ext uri="{BB962C8B-B14F-4D97-AF65-F5344CB8AC3E}">
        <p14:creationId xmlns:p14="http://schemas.microsoft.com/office/powerpoint/2010/main" val="22251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73">
              <a:defRPr/>
            </a:pPr>
            <a:r>
              <a:rPr lang="en-US" i="1" dirty="0"/>
              <a:t>Read slide.</a:t>
            </a:r>
            <a:endParaRPr lang="en-US" dirty="0"/>
          </a:p>
          <a:p>
            <a:endParaRPr lang="en-US" i="1" dirty="0"/>
          </a:p>
          <a:p>
            <a:r>
              <a:rPr lang="en-US" i="1" dirty="0"/>
              <a:t>The agenda may</a:t>
            </a:r>
            <a:r>
              <a:rPr lang="en-US" i="1" baseline="0" dirty="0"/>
              <a:t> </a:t>
            </a:r>
            <a:r>
              <a:rPr lang="en-US" i="1" dirty="0"/>
              <a:t>be changed to fit the time frame and the focus of the training. </a:t>
            </a:r>
          </a:p>
          <a:p>
            <a:endParaRPr lang="en-US" dirty="0"/>
          </a:p>
          <a:p>
            <a:r>
              <a:rPr lang="en-US" i="1" dirty="0"/>
              <a:t>This module takes 2.5–3.5 hours</a:t>
            </a:r>
            <a:r>
              <a:rPr lang="en-US" i="1" baseline="0" dirty="0"/>
              <a:t> to complete (including the slide presentation and the integrated activities).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t>The following handouts should be provided to participants:</a:t>
            </a:r>
          </a:p>
          <a:p>
            <a:endParaRPr lang="en-US" i="1" dirty="0"/>
          </a:p>
          <a:p>
            <a:pPr>
              <a:lnSpc>
                <a:spcPct val="110000"/>
              </a:lnSpc>
              <a:spcBef>
                <a:spcPts val="200"/>
              </a:spcBef>
            </a:pPr>
            <a:r>
              <a:rPr lang="en-US" sz="1200" i="1" dirty="0"/>
              <a:t>“Handout 1: FBA and Behavior Support Plan Self-Assessment “(see Slide 11)</a:t>
            </a:r>
          </a:p>
          <a:p>
            <a:pPr>
              <a:lnSpc>
                <a:spcPct val="110000"/>
              </a:lnSpc>
              <a:spcBef>
                <a:spcPts val="200"/>
              </a:spcBef>
            </a:pPr>
            <a:r>
              <a:rPr lang="en-US" sz="1200" i="1" dirty="0"/>
              <a:t>“Handout 2: Common Problem Behaviors and Some Usual Suspects for Functional Antecedents and Consequence “(see Slide 2 and 56)</a:t>
            </a:r>
          </a:p>
          <a:p>
            <a:pPr>
              <a:lnSpc>
                <a:spcPct val="110000"/>
              </a:lnSpc>
              <a:spcBef>
                <a:spcPts val="200"/>
              </a:spcBef>
            </a:pPr>
            <a:r>
              <a:rPr lang="en-US" sz="1200" i="1" spc="-31" dirty="0"/>
              <a:t>“Handout 3a-d: </a:t>
            </a:r>
            <a:r>
              <a:rPr lang="en-US" sz="1200" dirty="0"/>
              <a:t>FBA Process (3a: Slide </a:t>
            </a:r>
            <a:r>
              <a:rPr lang="en-US" dirty="0"/>
              <a:t>64</a:t>
            </a:r>
            <a:r>
              <a:rPr lang="en-US" sz="1200" dirty="0"/>
              <a:t> and 88</a:t>
            </a:r>
            <a:r>
              <a:rPr lang="en-US" sz="1200" baseline="0" dirty="0"/>
              <a:t>)</a:t>
            </a:r>
            <a:r>
              <a:rPr lang="en-US" sz="1200" dirty="0"/>
              <a:t>, Functional Assessment Interview (3b: Slide 71 and 92 ), ABC Report Form (3c: Slide 57-59). Note:</a:t>
            </a:r>
            <a:r>
              <a:rPr lang="en-US" sz="1200" baseline="0" dirty="0"/>
              <a:t> Handout </a:t>
            </a:r>
            <a:r>
              <a:rPr lang="en-US" sz="1200" baseline="0"/>
              <a:t>3d (Positive </a:t>
            </a:r>
            <a:r>
              <a:rPr lang="en-US" sz="1200" baseline="0" dirty="0"/>
              <a:t>Behavior Support Plan Worksheet) is for informational purposes and not described in detail in the PPT presentation.</a:t>
            </a:r>
            <a:endParaRPr lang="en-US" sz="1200" dirty="0"/>
          </a:p>
          <a:p>
            <a:pPr>
              <a:lnSpc>
                <a:spcPct val="110000"/>
              </a:lnSpc>
              <a:spcBef>
                <a:spcPts val="200"/>
              </a:spcBef>
            </a:pPr>
            <a:r>
              <a:rPr lang="en-US" sz="1200" i="1" spc="-31" dirty="0"/>
              <a:t>“Handout 4: ABC Report Form Example (Slide 60)</a:t>
            </a:r>
          </a:p>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156087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Antecedents and setting events are terms that are often used interchangeably</a:t>
            </a:r>
            <a:r>
              <a:rPr lang="en-US" baseline="0" dirty="0"/>
              <a:t>. For the purposes of this training, those two terms refer to the same concept.</a:t>
            </a:r>
          </a:p>
          <a:p>
            <a:endParaRPr lang="en-US" baseline="0" dirty="0"/>
          </a:p>
          <a:p>
            <a:r>
              <a:rPr lang="en-US" baseline="0" dirty="0"/>
              <a:t>Antecedents are unique to individuals. It should be easy enough to come up with a list that would generally apply to many individuals, but at the end of the day, there is not a list of universal triggers.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20</a:t>
            </a:fld>
            <a:endParaRPr lang="en-US" dirty="0"/>
          </a:p>
        </p:txBody>
      </p:sp>
    </p:spTree>
    <p:extLst>
      <p:ext uri="{BB962C8B-B14F-4D97-AF65-F5344CB8AC3E}">
        <p14:creationId xmlns:p14="http://schemas.microsoft.com/office/powerpoint/2010/main" val="301037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a:t>
            </a:r>
            <a:r>
              <a:rPr lang="en-US" i="1" baseline="0" dirty="0"/>
              <a:t> slide lists e</a:t>
            </a:r>
            <a:r>
              <a:rPr lang="en-US" i="1" dirty="0"/>
              <a:t>xamples of setting events </a:t>
            </a:r>
            <a:r>
              <a:rPr lang="en-US" i="1" baseline="0" dirty="0"/>
              <a:t> that are commonly found in the literature. However, it should be noted that this is </a:t>
            </a:r>
            <a:r>
              <a:rPr lang="en-US" i="1" dirty="0"/>
              <a:t>not an exhaustive list</a:t>
            </a:r>
            <a:r>
              <a:rPr lang="en-US" i="1" baseline="0" dirty="0"/>
              <a:t> and you may know of or have experienced other “slow triggers”.</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21</a:t>
            </a:fld>
            <a:endParaRPr lang="en-US" dirty="0"/>
          </a:p>
        </p:txBody>
      </p:sp>
    </p:spTree>
    <p:extLst>
      <p:ext uri="{BB962C8B-B14F-4D97-AF65-F5344CB8AC3E}">
        <p14:creationId xmlns:p14="http://schemas.microsoft.com/office/powerpoint/2010/main" val="370970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311150"/>
            <a:ext cx="4654550" cy="3490913"/>
          </a:xfrm>
        </p:spPr>
      </p:sp>
      <p:sp>
        <p:nvSpPr>
          <p:cNvPr id="3" name="Notes Placeholder 2"/>
          <p:cNvSpPr>
            <a:spLocks noGrp="1"/>
          </p:cNvSpPr>
          <p:nvPr>
            <p:ph type="body" idx="1"/>
          </p:nvPr>
        </p:nvSpPr>
        <p:spPr>
          <a:xfrm>
            <a:off x="387350" y="4044950"/>
            <a:ext cx="6324600" cy="4876800"/>
          </a:xfrm>
        </p:spPr>
        <p:txBody>
          <a:bodyPr/>
          <a:lstStyle/>
          <a:p>
            <a:r>
              <a:rPr lang="en-US" i="1" dirty="0"/>
              <a:t>Click</a:t>
            </a:r>
            <a:r>
              <a:rPr lang="en-US" i="1" baseline="0" dirty="0"/>
              <a:t> to reveal each box. The left column appears first, followed by the right and then a repeat of ** item.</a:t>
            </a:r>
          </a:p>
          <a:p>
            <a:endParaRPr lang="en-US" i="1" dirty="0"/>
          </a:p>
          <a:p>
            <a:pPr defTabSz="933237">
              <a:defRPr/>
            </a:pPr>
            <a:r>
              <a:rPr lang="en-US" dirty="0"/>
              <a:t>There are many similarities between slow and fast triggers</a:t>
            </a:r>
            <a:r>
              <a:rPr lang="en-US" baseline="0" dirty="0"/>
              <a:t>. Fast triggers are generally more prone to m</a:t>
            </a:r>
            <a:r>
              <a:rPr lang="en-US" dirty="0"/>
              <a:t>omentary change,</a:t>
            </a:r>
            <a:r>
              <a:rPr lang="en-US" baseline="0" dirty="0"/>
              <a:t> especially in terms of </a:t>
            </a:r>
            <a:r>
              <a:rPr lang="en-US" dirty="0"/>
              <a:t>the value of reinforcers (e.g., suddenly something is less effective because something else becomes more reinforcing).</a:t>
            </a:r>
          </a:p>
          <a:p>
            <a:pPr defTabSz="933237">
              <a:defRPr/>
            </a:pPr>
            <a:endParaRPr lang="en-US" dirty="0"/>
          </a:p>
          <a:p>
            <a:pPr defTabSz="933237">
              <a:defRPr/>
            </a:pPr>
            <a:r>
              <a:rPr lang="en-US" dirty="0"/>
              <a:t>Example #1: An intervention or strategy</a:t>
            </a:r>
            <a:r>
              <a:rPr lang="en-US" baseline="0" dirty="0"/>
              <a:t> has been working with a student but has only been taught with one teacher and therefore, there has not been a chance for generalization to other individuals or situations. Following on with this example, the teacher is out sick one day and a substitute teacher runs the program and the behavior re-emerges.</a:t>
            </a:r>
          </a:p>
          <a:p>
            <a:pPr defTabSz="933237">
              <a:defRPr/>
            </a:pPr>
            <a:endParaRPr lang="en-US" baseline="0" dirty="0"/>
          </a:p>
          <a:p>
            <a:pPr defTabSz="933237">
              <a:defRPr/>
            </a:pPr>
            <a:r>
              <a:rPr lang="en-US" baseline="0" dirty="0"/>
              <a:t>Example #2: A specific reinforcer, such as access to a preferred DVD or toy, is working but you run out or can’t access it or try something else (e.g., student likes Dora the Explorer and the DVD doesn’t work so you try Sponge Bob Square Pants – not the preferred reinforcer) and the behavior emerges again.</a:t>
            </a:r>
          </a:p>
          <a:p>
            <a:pPr defTabSz="933237">
              <a:defRPr/>
            </a:pPr>
            <a:endParaRPr lang="en-US" baseline="0" dirty="0"/>
          </a:p>
          <a:p>
            <a:pPr defTabSz="933237">
              <a:defRPr/>
            </a:pPr>
            <a:r>
              <a:rPr lang="en-US" baseline="0" dirty="0"/>
              <a:t>** With hunger, fatigue, thirst, and discomfort, these examples can fall under both categories (e.g. fast or slow trigger). If we take hunger as an example, some people are cranky or unable to focus regardless if they are a little hungry or a lot hungry. This example would represent a fast trigger. Some people, can function fine without eating for hours and you don’t see a change in behavior until much later in the day. That is an example of a slow trigger.</a:t>
            </a:r>
            <a:endParaRPr lang="en-US" dirty="0"/>
          </a:p>
          <a:p>
            <a:pPr defTabSz="933237">
              <a:defRPr/>
            </a:pPr>
            <a:endParaRPr lang="en-US" dirty="0"/>
          </a:p>
          <a:p>
            <a:r>
              <a:rPr lang="en-US" dirty="0"/>
              <a:t>Again, this slide is not an exhaustive</a:t>
            </a:r>
            <a:r>
              <a:rPr lang="en-US" baseline="0" dirty="0"/>
              <a:t> list but some examples to get you thinking about what can happen before a behavior occurs.</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22</a:t>
            </a:fld>
            <a:endParaRPr lang="en-US" dirty="0"/>
          </a:p>
        </p:txBody>
      </p:sp>
    </p:spTree>
    <p:extLst>
      <p:ext uri="{BB962C8B-B14F-4D97-AF65-F5344CB8AC3E}">
        <p14:creationId xmlns:p14="http://schemas.microsoft.com/office/powerpoint/2010/main" val="84539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discussing</a:t>
            </a:r>
            <a:r>
              <a:rPr lang="en-US" baseline="0" dirty="0"/>
              <a:t> </a:t>
            </a:r>
            <a:r>
              <a:rPr lang="en-US" dirty="0"/>
              <a:t>behavior,</a:t>
            </a:r>
            <a:r>
              <a:rPr lang="en-US" baseline="0" dirty="0"/>
              <a:t> which is the main focus, it is important for us to also discuss </a:t>
            </a:r>
            <a:r>
              <a:rPr lang="en-US" i="1" baseline="0" dirty="0"/>
              <a:t>consequence </a:t>
            </a:r>
            <a:r>
              <a:rPr lang="en-US" baseline="0" dirty="0"/>
              <a:t>and what it means in the ABC process.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23</a:t>
            </a:fld>
            <a:endParaRPr lang="en-US" dirty="0"/>
          </a:p>
        </p:txBody>
      </p:sp>
    </p:spTree>
    <p:extLst>
      <p:ext uri="{BB962C8B-B14F-4D97-AF65-F5344CB8AC3E}">
        <p14:creationId xmlns:p14="http://schemas.microsoft.com/office/powerpoint/2010/main" val="1466532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definition again. </a:t>
            </a:r>
          </a:p>
          <a:p>
            <a:endParaRPr lang="en-US" i="1" baseline="0" dirty="0"/>
          </a:p>
          <a:p>
            <a:r>
              <a:rPr lang="en-US" baseline="0" dirty="0"/>
              <a:t>Consequence refers to any event that follows a behavior. </a:t>
            </a:r>
            <a:r>
              <a:rPr lang="en-US" dirty="0"/>
              <a:t>When</a:t>
            </a:r>
            <a:r>
              <a:rPr lang="en-US" baseline="0" dirty="0"/>
              <a:t> referring to consequences in behavioral terms, we are often referring to either reinforcement or punishment. Understanding these two concepts is very important and it is worth noting that the only way to determine if a consequence is changing behavior is to look at its effect on future behavior. </a:t>
            </a:r>
          </a:p>
        </p:txBody>
      </p:sp>
      <p:sp>
        <p:nvSpPr>
          <p:cNvPr id="4" name="Slide Number Placeholder 3"/>
          <p:cNvSpPr>
            <a:spLocks noGrp="1"/>
          </p:cNvSpPr>
          <p:nvPr>
            <p:ph type="sldNum" sz="quarter" idx="10"/>
          </p:nvPr>
        </p:nvSpPr>
        <p:spPr/>
        <p:txBody>
          <a:bodyPr/>
          <a:lstStyle/>
          <a:p>
            <a:fld id="{7D5EF457-BD0C-4749-AE2F-11E614E16619}" type="slidenum">
              <a:rPr lang="en-US" smtClean="0"/>
              <a:pPr/>
              <a:t>24</a:t>
            </a:fld>
            <a:endParaRPr lang="en-US" dirty="0"/>
          </a:p>
        </p:txBody>
      </p:sp>
    </p:spTree>
    <p:extLst>
      <p:ext uri="{BB962C8B-B14F-4D97-AF65-F5344CB8AC3E}">
        <p14:creationId xmlns:p14="http://schemas.microsoft.com/office/powerpoint/2010/main" val="260203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0" i="1" baseline="0" dirty="0"/>
              <a:t>Review quadrant with participants.</a:t>
            </a:r>
          </a:p>
          <a:p>
            <a:pPr marL="0" marR="0" indent="0" algn="l" defTabSz="914400" rtl="0" eaLnBrk="1" fontAlgn="auto" latinLnBrk="0" hangingPunct="1">
              <a:lnSpc>
                <a:spcPct val="100000"/>
              </a:lnSpc>
              <a:spcBef>
                <a:spcPct val="0"/>
              </a:spcBef>
              <a:spcAft>
                <a:spcPts val="0"/>
              </a:spcAft>
              <a:buClrTx/>
              <a:buSzTx/>
              <a:buFontTx/>
              <a:buNone/>
              <a:tabLst/>
              <a:defRPr/>
            </a:pPr>
            <a:endParaRPr lang="en-US" b="0" i="1" baseline="0" dirty="0"/>
          </a:p>
          <a:p>
            <a:pPr eaLnBrk="1" hangingPunct="1">
              <a:spcBef>
                <a:spcPct val="0"/>
              </a:spcBef>
            </a:pPr>
            <a:r>
              <a:rPr lang="en-US" b="0" dirty="0"/>
              <a:t>When</a:t>
            </a:r>
            <a:r>
              <a:rPr lang="en-US" b="0" baseline="0" dirty="0"/>
              <a:t> thinking about consequences, there are two types: reinforcement and punishment. When referring to reinforcement and punishment, there are also two additional categories: positive and negative. In this context, positive does not refer to “good or desirable,” and negative does not refer to “bad or undesirable.” Think of positive as </a:t>
            </a:r>
            <a:r>
              <a:rPr lang="en-US" b="0" i="1" baseline="0" dirty="0"/>
              <a:t>adding </a:t>
            </a:r>
            <a:r>
              <a:rPr lang="en-US" b="0" baseline="0" dirty="0"/>
              <a:t>something and negative as </a:t>
            </a:r>
            <a:r>
              <a:rPr lang="en-US" b="0" i="1" baseline="0" dirty="0"/>
              <a:t>subtracting </a:t>
            </a:r>
            <a:r>
              <a:rPr lang="en-US" b="0" baseline="0" dirty="0"/>
              <a:t>something.</a:t>
            </a:r>
          </a:p>
          <a:p>
            <a:pPr eaLnBrk="1" hangingPunct="1">
              <a:spcBef>
                <a:spcPct val="0"/>
              </a:spcBef>
            </a:pPr>
            <a:endParaRPr lang="en-US" b="0" baseline="0" dirty="0"/>
          </a:p>
          <a:p>
            <a:pPr eaLnBrk="1" hangingPunct="1">
              <a:spcBef>
                <a:spcPct val="0"/>
              </a:spcBef>
            </a:pPr>
            <a:endParaRPr lang="en-US" b="0"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25</a:t>
            </a:fld>
            <a:endParaRPr lang="en-US" dirty="0"/>
          </a:p>
        </p:txBody>
      </p:sp>
    </p:spTree>
    <p:extLst>
      <p:ext uri="{BB962C8B-B14F-4D97-AF65-F5344CB8AC3E}">
        <p14:creationId xmlns:p14="http://schemas.microsoft.com/office/powerpoint/2010/main" val="99687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1" dirty="0"/>
              <a:t>Click to reveal bullets.</a:t>
            </a: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D5A773-252C-45D7-8E12-7555862161E7}" type="slidenum">
              <a:rPr lang="en-US" smtClean="0">
                <a:cs typeface="Arial" pitchFamily="34" charset="0"/>
              </a:rPr>
              <a:pPr fontAlgn="base">
                <a:spcBef>
                  <a:spcPct val="0"/>
                </a:spcBef>
                <a:spcAft>
                  <a:spcPct val="0"/>
                </a:spcAft>
                <a:defRPr/>
              </a:pPr>
              <a:t>26</a:t>
            </a:fld>
            <a:endParaRPr lang="en-US" dirty="0">
              <a:cs typeface="Arial" pitchFamily="34" charset="0"/>
            </a:endParaRPr>
          </a:p>
        </p:txBody>
      </p:sp>
    </p:spTree>
    <p:extLst>
      <p:ext uri="{BB962C8B-B14F-4D97-AF65-F5344CB8AC3E}">
        <p14:creationId xmlns:p14="http://schemas.microsoft.com/office/powerpoint/2010/main" val="101452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1" dirty="0"/>
              <a:t>Click to reveal bullets.</a:t>
            </a: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D5A773-252C-45D7-8E12-7555862161E7}" type="slidenum">
              <a:rPr lang="en-US" smtClean="0">
                <a:cs typeface="Arial" pitchFamily="34" charset="0"/>
              </a:rPr>
              <a:pPr fontAlgn="base">
                <a:spcBef>
                  <a:spcPct val="0"/>
                </a:spcBef>
                <a:spcAft>
                  <a:spcPct val="0"/>
                </a:spcAft>
                <a:defRPr/>
              </a:pPr>
              <a:t>27</a:t>
            </a:fld>
            <a:endParaRPr lang="en-US" dirty="0">
              <a:cs typeface="Arial" pitchFamily="34" charset="0"/>
            </a:endParaRPr>
          </a:p>
        </p:txBody>
      </p:sp>
    </p:spTree>
    <p:extLst>
      <p:ext uri="{BB962C8B-B14F-4D97-AF65-F5344CB8AC3E}">
        <p14:creationId xmlns:p14="http://schemas.microsoft.com/office/powerpoint/2010/main" val="180904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606550" y="234950"/>
            <a:ext cx="3816350" cy="2862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387350" y="3206750"/>
            <a:ext cx="60960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1" dirty="0"/>
              <a:t>Automatic animation</a:t>
            </a:r>
          </a:p>
          <a:p>
            <a:pPr eaLnBrk="1" hangingPunct="1">
              <a:spcBef>
                <a:spcPct val="0"/>
              </a:spcBef>
            </a:pPr>
            <a:endParaRPr lang="en-US" dirty="0"/>
          </a:p>
          <a:p>
            <a:pPr eaLnBrk="1" hangingPunct="1">
              <a:spcBef>
                <a:spcPct val="0"/>
              </a:spcBef>
            </a:pPr>
            <a:r>
              <a:rPr lang="en-US" dirty="0"/>
              <a:t>Positive and negative reinforcement and punishment are important</a:t>
            </a:r>
            <a:r>
              <a:rPr lang="en-US" baseline="0" dirty="0"/>
              <a:t> </a:t>
            </a:r>
            <a:r>
              <a:rPr lang="en-US" dirty="0"/>
              <a:t>concepts in</a:t>
            </a:r>
            <a:r>
              <a:rPr lang="en-US" baseline="0" dirty="0"/>
              <a:t> behavior and learning</a:t>
            </a:r>
            <a:r>
              <a:rPr lang="en-US" dirty="0"/>
              <a:t>. As</a:t>
            </a:r>
            <a:r>
              <a:rPr lang="en-US" baseline="0" dirty="0"/>
              <a:t> previously mentioned, the</a:t>
            </a:r>
            <a:r>
              <a:rPr lang="en-US" dirty="0"/>
              <a:t> words “positive” and “negative” here do not mean good/bad but rather</a:t>
            </a:r>
            <a:r>
              <a:rPr lang="en-US" baseline="0" dirty="0"/>
              <a:t> “add or subtract” </a:t>
            </a:r>
            <a:r>
              <a:rPr lang="en-US" dirty="0"/>
              <a:t>in the mathematical sense. </a:t>
            </a:r>
          </a:p>
          <a:p>
            <a:pPr eaLnBrk="1" hangingPunct="1">
              <a:spcBef>
                <a:spcPct val="0"/>
              </a:spcBef>
            </a:pPr>
            <a:endParaRPr lang="en-US" dirty="0"/>
          </a:p>
          <a:p>
            <a:pPr eaLnBrk="1" hangingPunct="1">
              <a:spcBef>
                <a:spcPct val="0"/>
              </a:spcBef>
            </a:pPr>
            <a:r>
              <a:rPr lang="en-US" dirty="0"/>
              <a:t>In positive reinforcement, something is </a:t>
            </a:r>
            <a:r>
              <a:rPr lang="en-US" i="0" dirty="0"/>
              <a:t>added</a:t>
            </a:r>
            <a:r>
              <a:rPr lang="en-US" dirty="0"/>
              <a:t>. In negative reinforcement, something is </a:t>
            </a:r>
            <a:r>
              <a:rPr lang="en-US" i="0" dirty="0"/>
              <a:t>subtracted</a:t>
            </a:r>
            <a:r>
              <a:rPr lang="en-US" i="0" baseline="0" dirty="0"/>
              <a:t> o</a:t>
            </a:r>
            <a:r>
              <a:rPr lang="en-US" baseline="0" dirty="0"/>
              <a:t>r </a:t>
            </a:r>
            <a:r>
              <a:rPr lang="en-US" i="0" dirty="0"/>
              <a:t>taken away</a:t>
            </a:r>
            <a:r>
              <a:rPr lang="en-US" dirty="0"/>
              <a:t>. </a:t>
            </a:r>
          </a:p>
          <a:p>
            <a:pPr eaLnBrk="1" hangingPunct="1">
              <a:spcBef>
                <a:spcPct val="0"/>
              </a:spcBef>
            </a:pPr>
            <a:endParaRPr lang="en-US" dirty="0"/>
          </a:p>
          <a:p>
            <a:pPr eaLnBrk="1" hangingPunct="1">
              <a:spcBef>
                <a:spcPct val="0"/>
              </a:spcBef>
            </a:pPr>
            <a:r>
              <a:rPr lang="en-US" dirty="0"/>
              <a:t>However</a:t>
            </a:r>
            <a:r>
              <a:rPr lang="en-US" baseline="0" dirty="0"/>
              <a:t> with reinforcement, </a:t>
            </a:r>
            <a:r>
              <a:rPr lang="en-US" dirty="0"/>
              <a:t>the goal is still to increase the likelihood that the behavior will occur again in the future. Teachers often use </a:t>
            </a:r>
            <a:r>
              <a:rPr lang="en-US" b="1" dirty="0"/>
              <a:t>positive</a:t>
            </a:r>
            <a:r>
              <a:rPr lang="en-US" dirty="0"/>
              <a:t> reinforcement in the form of tangible items such as gold stars, stickers, and “student of the month”</a:t>
            </a:r>
            <a:r>
              <a:rPr lang="en-US" baseline="0" dirty="0"/>
              <a:t> certificates</a:t>
            </a:r>
            <a:r>
              <a:rPr lang="en-US" dirty="0"/>
              <a:t> to increase desired behaviors. Reinforcement is an event that increases the likelihood of a behavior being repeated. </a:t>
            </a:r>
          </a:p>
          <a:p>
            <a:pPr eaLnBrk="1" hangingPunct="1">
              <a:spcBef>
                <a:spcPct val="0"/>
              </a:spcBef>
            </a:pPr>
            <a:endParaRPr lang="en-US" dirty="0"/>
          </a:p>
          <a:p>
            <a:pPr eaLnBrk="1" hangingPunct="1">
              <a:spcBef>
                <a:spcPct val="0"/>
              </a:spcBef>
            </a:pPr>
            <a:r>
              <a:rPr lang="en-US" b="0" i="1" dirty="0"/>
              <a:t>Click to reveal negative reinforcement sequence.</a:t>
            </a:r>
          </a:p>
          <a:p>
            <a:pPr eaLnBrk="1" hangingPunct="1">
              <a:spcBef>
                <a:spcPct val="0"/>
              </a:spcBef>
            </a:pPr>
            <a:endParaRPr lang="en-US" b="1" dirty="0"/>
          </a:p>
          <a:p>
            <a:pPr marL="0" marR="0" indent="0" algn="l" defTabSz="914400" rtl="0" eaLnBrk="1" fontAlgn="auto" latinLnBrk="0" hangingPunct="1">
              <a:lnSpc>
                <a:spcPct val="100000"/>
              </a:lnSpc>
              <a:spcBef>
                <a:spcPct val="0"/>
              </a:spcBef>
              <a:spcAft>
                <a:spcPts val="0"/>
              </a:spcAft>
              <a:buClrTx/>
              <a:buSzTx/>
              <a:buFontTx/>
              <a:buNone/>
              <a:tabLst/>
              <a:defRPr/>
            </a:pPr>
            <a:r>
              <a:rPr lang="en-US" dirty="0"/>
              <a:t>Negative reinforcement involves the </a:t>
            </a:r>
            <a:r>
              <a:rPr lang="en-US" i="1" dirty="0"/>
              <a:t>removal</a:t>
            </a:r>
            <a:r>
              <a:rPr lang="en-US" dirty="0"/>
              <a:t> </a:t>
            </a:r>
            <a:r>
              <a:rPr lang="en-US" i="1" dirty="0"/>
              <a:t> or avoidance</a:t>
            </a:r>
            <a:r>
              <a:rPr lang="en-US" i="1" baseline="0" dirty="0"/>
              <a:t>  </a:t>
            </a:r>
            <a:r>
              <a:rPr lang="en-US" dirty="0"/>
              <a:t>of a negative condition in order to strengthen a behavior. </a:t>
            </a:r>
          </a:p>
          <a:p>
            <a:pPr eaLnBrk="1" hangingPunct="1">
              <a:spcBef>
                <a:spcPct val="0"/>
              </a:spcBef>
            </a:pPr>
            <a:endParaRPr lang="en-US" b="1" dirty="0"/>
          </a:p>
          <a:p>
            <a:pPr eaLnBrk="1" hangingPunct="1">
              <a:spcBef>
                <a:spcPct val="0"/>
              </a:spcBef>
            </a:pPr>
            <a:r>
              <a:rPr lang="en-US" dirty="0"/>
              <a:t>In the example on the slide, a</a:t>
            </a:r>
            <a:r>
              <a:rPr lang="en-US" baseline="0" dirty="0"/>
              <a:t> child has asked daddy for some ice cream. Daddy says “no, not right now”. The child then proceeds to scream “I want ice cream NOW!” and begins to cry and continues to scream the same phrase repeatedly.  An example of negative reinforcement would be if the child’s father gives the child ice cream after initially saying no (behavior) and the crying and screaming behavior stops (subtraction or removal of a negative condition). </a:t>
            </a:r>
          </a:p>
          <a:p>
            <a:pPr eaLnBrk="1" hangingPunct="1">
              <a:spcBef>
                <a:spcPct val="0"/>
              </a:spcBef>
            </a:pPr>
            <a:endParaRPr lang="en-US" dirty="0"/>
          </a:p>
          <a:p>
            <a:pPr eaLnBrk="1" hangingPunct="1">
              <a:spcBef>
                <a:spcPct val="0"/>
              </a:spcBef>
            </a:pPr>
            <a:r>
              <a:rPr lang="en-US" i="1" dirty="0"/>
              <a:t>Bonus question: How could “screaming until Daddy stops the car” be positive reinforcement? </a:t>
            </a:r>
          </a:p>
          <a:p>
            <a:pPr eaLnBrk="1" hangingPunct="1">
              <a:spcBef>
                <a:spcPct val="0"/>
              </a:spcBef>
            </a:pPr>
            <a:r>
              <a:rPr lang="en-US" dirty="0"/>
              <a:t> </a:t>
            </a:r>
          </a:p>
          <a:p>
            <a:pPr eaLnBrk="1" hangingPunct="1">
              <a:spcBef>
                <a:spcPct val="0"/>
              </a:spcBef>
            </a:pPr>
            <a:r>
              <a:rPr lang="en-US" dirty="0"/>
              <a:t>Answer: The child’s screaming is positively reinforced if Daddy stops the car and buys ice cream! The child learns that screaming will get him or her a desired treat.</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1449" indent="-292865" eaLnBrk="0" hangingPunct="0">
              <a:defRPr>
                <a:solidFill>
                  <a:schemeClr val="tx1"/>
                </a:solidFill>
                <a:latin typeface="Arial" pitchFamily="34" charset="0"/>
                <a:cs typeface="Arial" pitchFamily="34" charset="0"/>
              </a:defRPr>
            </a:lvl2pPr>
            <a:lvl3pPr marL="1171461" indent="-234292" eaLnBrk="0" hangingPunct="0">
              <a:defRPr>
                <a:solidFill>
                  <a:schemeClr val="tx1"/>
                </a:solidFill>
                <a:latin typeface="Arial" pitchFamily="34" charset="0"/>
                <a:cs typeface="Arial" pitchFamily="34" charset="0"/>
              </a:defRPr>
            </a:lvl3pPr>
            <a:lvl4pPr marL="1640045" indent="-234292" eaLnBrk="0" hangingPunct="0">
              <a:defRPr>
                <a:solidFill>
                  <a:schemeClr val="tx1"/>
                </a:solidFill>
                <a:latin typeface="Arial" pitchFamily="34" charset="0"/>
                <a:cs typeface="Arial" pitchFamily="34" charset="0"/>
              </a:defRPr>
            </a:lvl4pPr>
            <a:lvl5pPr marL="2108629" indent="-234292" eaLnBrk="0" hangingPunct="0">
              <a:defRPr>
                <a:solidFill>
                  <a:schemeClr val="tx1"/>
                </a:solidFill>
                <a:latin typeface="Arial" pitchFamily="34" charset="0"/>
                <a:cs typeface="Arial" pitchFamily="34" charset="0"/>
              </a:defRPr>
            </a:lvl5pPr>
            <a:lvl6pPr marL="2577214" indent="-234292" eaLnBrk="0" fontAlgn="base" hangingPunct="0">
              <a:spcBef>
                <a:spcPct val="0"/>
              </a:spcBef>
              <a:spcAft>
                <a:spcPct val="0"/>
              </a:spcAft>
              <a:defRPr>
                <a:solidFill>
                  <a:schemeClr val="tx1"/>
                </a:solidFill>
                <a:latin typeface="Arial" pitchFamily="34" charset="0"/>
                <a:cs typeface="Arial" pitchFamily="34" charset="0"/>
              </a:defRPr>
            </a:lvl6pPr>
            <a:lvl7pPr marL="3045798" indent="-234292" eaLnBrk="0" fontAlgn="base" hangingPunct="0">
              <a:spcBef>
                <a:spcPct val="0"/>
              </a:spcBef>
              <a:spcAft>
                <a:spcPct val="0"/>
              </a:spcAft>
              <a:defRPr>
                <a:solidFill>
                  <a:schemeClr val="tx1"/>
                </a:solidFill>
                <a:latin typeface="Arial" pitchFamily="34" charset="0"/>
                <a:cs typeface="Arial" pitchFamily="34" charset="0"/>
              </a:defRPr>
            </a:lvl7pPr>
            <a:lvl8pPr marL="3514382" indent="-234292" eaLnBrk="0" fontAlgn="base" hangingPunct="0">
              <a:spcBef>
                <a:spcPct val="0"/>
              </a:spcBef>
              <a:spcAft>
                <a:spcPct val="0"/>
              </a:spcAft>
              <a:defRPr>
                <a:solidFill>
                  <a:schemeClr val="tx1"/>
                </a:solidFill>
                <a:latin typeface="Arial" pitchFamily="34" charset="0"/>
                <a:cs typeface="Arial" pitchFamily="34" charset="0"/>
              </a:defRPr>
            </a:lvl8pPr>
            <a:lvl9pPr marL="3982966" indent="-23429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B6C714C-36E9-4FAD-827F-FE357D13DA04}" type="slidenum">
              <a:rPr lang="en-US">
                <a:latin typeface="Calibri" pitchFamily="34" charset="0"/>
              </a:rPr>
              <a:pPr eaLnBrk="1" hangingPunct="1"/>
              <a:t>28</a:t>
            </a:fld>
            <a:endParaRPr lang="en-US" dirty="0">
              <a:latin typeface="Calibri" pitchFamily="34" charset="0"/>
            </a:endParaRPr>
          </a:p>
        </p:txBody>
      </p:sp>
    </p:spTree>
    <p:extLst>
      <p:ext uri="{BB962C8B-B14F-4D97-AF65-F5344CB8AC3E}">
        <p14:creationId xmlns:p14="http://schemas.microsoft.com/office/powerpoint/2010/main" val="2910584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Play brief video clip.</a:t>
            </a:r>
            <a:endParaRPr lang="en-US" i="1" dirty="0"/>
          </a:p>
          <a:p>
            <a:endParaRPr lang="en-US" dirty="0"/>
          </a:p>
          <a:p>
            <a:r>
              <a:rPr lang="en-US" baseline="0" dirty="0"/>
              <a:t>Positive reinforcement example: A child is dancing to the Law and Order theme song (behavior). He proceeds to get positive attention from his mother (e.g., smile, touch, attention, praise). As a result, you see the child continue to dance. The behavior has been strengthened and will now more likely occur again in the future.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29</a:t>
            </a:fld>
            <a:endParaRPr lang="en-US" dirty="0"/>
          </a:p>
        </p:txBody>
      </p:sp>
    </p:spTree>
    <p:extLst>
      <p:ext uri="{BB962C8B-B14F-4D97-AF65-F5344CB8AC3E}">
        <p14:creationId xmlns:p14="http://schemas.microsoft.com/office/powerpoint/2010/main" val="262667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a:t>
            </a:r>
            <a:r>
              <a:rPr lang="en-US" i="1" baseline="0" dirty="0"/>
              <a:t> </a:t>
            </a:r>
          </a:p>
          <a:p>
            <a:endParaRPr lang="en-US" i="1" dirty="0"/>
          </a:p>
          <a:p>
            <a:r>
              <a:rPr lang="en-US" baseline="0" dirty="0"/>
              <a:t>FBA's or behavioral interventions are meant to occur within the context and support of a team of people within your districts. It is rare that an FBA will be the sole responsibility of just one individual (e.g., class teacher). </a:t>
            </a:r>
          </a:p>
          <a:p>
            <a:endParaRPr lang="en-US" baseline="0" dirty="0"/>
          </a:p>
          <a:p>
            <a:r>
              <a:rPr lang="en-US" baseline="0" dirty="0"/>
              <a:t>This training is an introduction to the core concepts and procedures rather than a fluency training in conducting FBA’s. We do not consider this module a quick fix “how-to guide” </a:t>
            </a:r>
            <a:r>
              <a:rPr lang="en-US" dirty="0"/>
              <a:t>for behavioral diagnostic assessments</a:t>
            </a:r>
            <a:r>
              <a:rPr lang="en-US" baseline="0" dirty="0"/>
              <a:t>. More specifically, we do not expect individuals to be able to conduct behavioral assessments following this training.</a:t>
            </a:r>
            <a:r>
              <a:rPr lang="en-US" dirty="0"/>
              <a:t> Rather, it is our hope that after completing this module, you feel more comfortable with the steps involved and with being a member of a team that will conduct behavioral assessments.</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a:t>
            </a:fld>
            <a:endParaRPr lang="en-US" dirty="0"/>
          </a:p>
        </p:txBody>
      </p:sp>
    </p:spTree>
    <p:extLst>
      <p:ext uri="{BB962C8B-B14F-4D97-AF65-F5344CB8AC3E}">
        <p14:creationId xmlns:p14="http://schemas.microsoft.com/office/powerpoint/2010/main" val="1147560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a:t>
            </a:r>
            <a:r>
              <a:rPr lang="en-US" dirty="0"/>
              <a:t>any types and examples of positive reinforcement and they will vary by individual.</a:t>
            </a:r>
            <a:r>
              <a:rPr lang="en-US" baseline="0" dirty="0"/>
              <a:t> </a:t>
            </a:r>
            <a:r>
              <a:rPr lang="en-US" dirty="0"/>
              <a:t> This</a:t>
            </a:r>
            <a:r>
              <a:rPr lang="en-US" baseline="0" dirty="0"/>
              <a:t> slide has a </a:t>
            </a:r>
            <a:r>
              <a:rPr lang="en-US" dirty="0"/>
              <a:t>list of general examples that most children would probably</a:t>
            </a:r>
            <a:r>
              <a:rPr lang="en-US" baseline="0" dirty="0"/>
              <a:t> find reinforcing. Positive reinforcers can be activities, tangible items, intangible items, social praise, etc. </a:t>
            </a:r>
          </a:p>
          <a:p>
            <a:endParaRPr lang="en-US" baseline="0" dirty="0"/>
          </a:p>
          <a:p>
            <a:r>
              <a:rPr lang="en-US" baseline="0" dirty="0"/>
              <a:t>The most important thing to remember about reinforcers or examples of reinforcement is that it is very individualized. What one individual finds reinforcing may or may not be reinforcing to another individual.</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30</a:t>
            </a:fld>
            <a:endParaRPr lang="en-US" dirty="0"/>
          </a:p>
        </p:txBody>
      </p:sp>
    </p:spTree>
    <p:extLst>
      <p:ext uri="{BB962C8B-B14F-4D97-AF65-F5344CB8AC3E}">
        <p14:creationId xmlns:p14="http://schemas.microsoft.com/office/powerpoint/2010/main" val="1304825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The answer is C because it increased the rate of the desired or target behavior.</a:t>
            </a:r>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31</a:t>
            </a:fld>
            <a:endParaRPr lang="en-US" dirty="0"/>
          </a:p>
        </p:txBody>
      </p:sp>
    </p:spTree>
    <p:extLst>
      <p:ext uri="{BB962C8B-B14F-4D97-AF65-F5344CB8AC3E}">
        <p14:creationId xmlns:p14="http://schemas.microsoft.com/office/powerpoint/2010/main" val="628165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A because it increased the rate of the desired or target behavior.</a:t>
            </a:r>
            <a:endParaRPr lang="en-US" i="0" dirty="0"/>
          </a:p>
          <a:p>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32</a:t>
            </a:fld>
            <a:endParaRPr lang="en-US" dirty="0"/>
          </a:p>
        </p:txBody>
      </p:sp>
    </p:spTree>
    <p:extLst>
      <p:ext uri="{BB962C8B-B14F-4D97-AF65-F5344CB8AC3E}">
        <p14:creationId xmlns:p14="http://schemas.microsoft.com/office/powerpoint/2010/main" val="3309437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The answer is C because it increased the rate of the desired or target behavior.</a:t>
            </a:r>
            <a:endParaRPr lang="en-US" i="0" dirty="0"/>
          </a:p>
          <a:p>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33</a:t>
            </a:fld>
            <a:endParaRPr lang="en-US" dirty="0"/>
          </a:p>
        </p:txBody>
      </p:sp>
    </p:spTree>
    <p:extLst>
      <p:ext uri="{BB962C8B-B14F-4D97-AF65-F5344CB8AC3E}">
        <p14:creationId xmlns:p14="http://schemas.microsoft.com/office/powerpoint/2010/main" val="297785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58750"/>
            <a:ext cx="4654550" cy="3490913"/>
          </a:xfrm>
        </p:spPr>
      </p:sp>
      <p:sp>
        <p:nvSpPr>
          <p:cNvPr id="3" name="Notes Placeholder 2"/>
          <p:cNvSpPr>
            <a:spLocks noGrp="1"/>
          </p:cNvSpPr>
          <p:nvPr>
            <p:ph type="body" idx="1"/>
          </p:nvPr>
        </p:nvSpPr>
        <p:spPr>
          <a:xfrm>
            <a:off x="615950" y="3892550"/>
            <a:ext cx="6096000" cy="4189095"/>
          </a:xfrm>
        </p:spPr>
        <p:txBody>
          <a:bodyPr/>
          <a:lstStyle/>
          <a:p>
            <a:r>
              <a:rPr lang="en-US" dirty="0"/>
              <a:t>One of the easiest ways to remember negative reinforcement is to think of it as something being </a:t>
            </a:r>
            <a:r>
              <a:rPr lang="en-US" i="0" dirty="0"/>
              <a:t>subtracted or removed</a:t>
            </a:r>
            <a:r>
              <a:rPr lang="en-US" dirty="0"/>
              <a:t> from the situation. Negative reinforcement involves the </a:t>
            </a:r>
            <a:r>
              <a:rPr lang="en-US" i="1" dirty="0"/>
              <a:t>removal</a:t>
            </a:r>
            <a:r>
              <a:rPr lang="en-US" dirty="0"/>
              <a:t> </a:t>
            </a:r>
            <a:r>
              <a:rPr lang="en-US" i="1" dirty="0"/>
              <a:t> or avoidance </a:t>
            </a:r>
            <a:r>
              <a:rPr lang="en-US" dirty="0"/>
              <a:t>of a negative condition in order to strengthen a behavior. </a:t>
            </a:r>
          </a:p>
          <a:p>
            <a:endParaRPr lang="en-US" i="1" dirty="0"/>
          </a:p>
          <a:p>
            <a:r>
              <a:rPr lang="en-US" i="1" dirty="0"/>
              <a:t>Note: We will go over both real-world examples and classroom</a:t>
            </a:r>
            <a:r>
              <a:rPr lang="en-US" i="1" baseline="0" dirty="0"/>
              <a:t> examples shortly. </a:t>
            </a:r>
          </a:p>
          <a:p>
            <a:endParaRPr lang="en-US" i="1" baseline="0" dirty="0"/>
          </a:p>
          <a:p>
            <a:r>
              <a:rPr lang="en-US" i="1" baseline="0" dirty="0"/>
              <a:t>Activity: For the demonstration, p</a:t>
            </a:r>
            <a:r>
              <a:rPr lang="en-US" b="0" i="1" dirty="0"/>
              <a:t>lay the audio for a few seconds but remember to click it off, as it is on a loop until you stop it. G</a:t>
            </a:r>
            <a:r>
              <a:rPr lang="en-US" i="1" dirty="0"/>
              <a:t>o through the example</a:t>
            </a:r>
            <a:r>
              <a:rPr lang="en-US" i="1" baseline="0" dirty="0"/>
              <a:t> below.</a:t>
            </a:r>
            <a:endParaRPr lang="en-US" i="1" dirty="0"/>
          </a:p>
          <a:p>
            <a:endParaRPr lang="en-US" dirty="0"/>
          </a:p>
          <a:p>
            <a:pPr marL="0" indent="0" defTabSz="933237">
              <a:buFontTx/>
              <a:buNone/>
              <a:defRPr/>
            </a:pPr>
            <a:r>
              <a:rPr lang="en-US" dirty="0"/>
              <a:t>Some cars have a loud buzzing or alarm sound when the ignition key is turned on.</a:t>
            </a:r>
            <a:r>
              <a:rPr lang="en-US" baseline="0" dirty="0"/>
              <a:t> It is a reminder to</a:t>
            </a:r>
            <a:r>
              <a:rPr lang="en-US" dirty="0"/>
              <a:t> the driver to put on his</a:t>
            </a:r>
            <a:r>
              <a:rPr lang="en-US" baseline="0" dirty="0"/>
              <a:t>/her</a:t>
            </a:r>
            <a:r>
              <a:rPr lang="en-US" dirty="0"/>
              <a:t> seatbelt.</a:t>
            </a:r>
            <a:r>
              <a:rPr lang="en-US" baseline="0" dirty="0"/>
              <a:t> Often times, </a:t>
            </a:r>
            <a:r>
              <a:rPr lang="en-US" dirty="0"/>
              <a:t>if you do</a:t>
            </a:r>
            <a:r>
              <a:rPr lang="en-US" baseline="0" dirty="0"/>
              <a:t> no</a:t>
            </a:r>
            <a:r>
              <a:rPr lang="en-US" dirty="0"/>
              <a:t>t, there is the audio reminder. Some people find it sufficiently</a:t>
            </a:r>
            <a:r>
              <a:rPr lang="en-US" baseline="0" dirty="0"/>
              <a:t> </a:t>
            </a:r>
            <a:r>
              <a:rPr lang="en-US" dirty="0"/>
              <a:t>annoying if brief and</a:t>
            </a:r>
            <a:r>
              <a:rPr lang="en-US" baseline="0" dirty="0"/>
              <a:t> others find it</a:t>
            </a:r>
            <a:r>
              <a:rPr lang="en-US" dirty="0"/>
              <a:t> very annoying</a:t>
            </a:r>
            <a:r>
              <a:rPr lang="en-US" baseline="0" dirty="0"/>
              <a:t> or even </a:t>
            </a:r>
            <a:r>
              <a:rPr lang="en-US" dirty="0"/>
              <a:t>aversive if unattended to. </a:t>
            </a:r>
          </a:p>
          <a:p>
            <a:pPr marL="0" indent="0" defTabSz="933237">
              <a:buFontTx/>
              <a:buNone/>
              <a:defRPr/>
            </a:pPr>
            <a:endParaRPr lang="en-US" dirty="0"/>
          </a:p>
          <a:p>
            <a:pPr marL="0" indent="0" defTabSz="933237">
              <a:buFontTx/>
              <a:buNone/>
              <a:defRPr/>
            </a:pPr>
            <a:r>
              <a:rPr lang="en-US" dirty="0"/>
              <a:t>With</a:t>
            </a:r>
            <a:r>
              <a:rPr lang="en-US" baseline="0" dirty="0"/>
              <a:t> </a:t>
            </a:r>
            <a:r>
              <a:rPr lang="en-US" dirty="0"/>
              <a:t>negative reinforcement, let’s assume that you find this sound very annoying.</a:t>
            </a:r>
            <a:r>
              <a:rPr lang="en-US" baseline="0" dirty="0"/>
              <a:t> I</a:t>
            </a:r>
            <a:r>
              <a:rPr lang="en-US" dirty="0"/>
              <a:t>n this case, the sound is what you want to remove, avoid, or terminate, and the behavior you want to increase is putting on your seatbelt when you get in the car. </a:t>
            </a:r>
          </a:p>
          <a:p>
            <a:pPr marL="0" indent="0" defTabSz="933237">
              <a:buFontTx/>
              <a:buNone/>
              <a:defRPr/>
            </a:pPr>
            <a:endParaRPr lang="en-US" dirty="0"/>
          </a:p>
          <a:p>
            <a:pPr marL="0" indent="0" defTabSz="933237">
              <a:buFontTx/>
              <a:buNone/>
              <a:defRPr/>
            </a:pPr>
            <a:r>
              <a:rPr lang="en-US" dirty="0"/>
              <a:t>In other words, in the future you will probably put on your seatbelt to avoid having to hear the sound of the seatbelt alarm</a:t>
            </a:r>
            <a:r>
              <a:rPr lang="en-US" baseline="0" dirty="0"/>
              <a:t>, provided that it is an annoying / aversive enough consequence to begin with.</a:t>
            </a:r>
            <a:endParaRPr lang="en-US" dirty="0"/>
          </a:p>
          <a:p>
            <a:pPr marL="233309" indent="-233309" defTabSz="933237">
              <a:buFontTx/>
              <a:buAutoNum type="arabicPeriod"/>
              <a:defRPr/>
            </a:pPr>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34</a:t>
            </a:fld>
            <a:endParaRPr lang="en-US" dirty="0"/>
          </a:p>
        </p:txBody>
      </p:sp>
    </p:spTree>
    <p:extLst>
      <p:ext uri="{BB962C8B-B14F-4D97-AF65-F5344CB8AC3E}">
        <p14:creationId xmlns:p14="http://schemas.microsoft.com/office/powerpoint/2010/main" val="3048336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example of negative reinforcement</a:t>
            </a:r>
            <a:r>
              <a:rPr lang="en-US" i="1" baseline="0" dirty="0"/>
              <a:t>. </a:t>
            </a:r>
            <a:r>
              <a:rPr lang="en-US" i="1" dirty="0"/>
              <a:t>Classroom</a:t>
            </a:r>
            <a:r>
              <a:rPr lang="en-US" i="1" baseline="0" dirty="0"/>
              <a:t> examples  of negative reinforcement will be presented on the next few slides.</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35</a:t>
            </a:fld>
            <a:endParaRPr lang="en-US" dirty="0"/>
          </a:p>
        </p:txBody>
      </p:sp>
    </p:spTree>
    <p:extLst>
      <p:ext uri="{BB962C8B-B14F-4D97-AF65-F5344CB8AC3E}">
        <p14:creationId xmlns:p14="http://schemas.microsoft.com/office/powerpoint/2010/main" val="3708220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Click to reveal responses in each box.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36</a:t>
            </a:fld>
            <a:endParaRPr lang="en-US" dirty="0"/>
          </a:p>
        </p:txBody>
      </p:sp>
    </p:spTree>
    <p:extLst>
      <p:ext uri="{BB962C8B-B14F-4D97-AF65-F5344CB8AC3E}">
        <p14:creationId xmlns:p14="http://schemas.microsoft.com/office/powerpoint/2010/main" val="2975420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Click to reveal responses in each box.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37</a:t>
            </a:fld>
            <a:endParaRPr lang="en-US" dirty="0"/>
          </a:p>
        </p:txBody>
      </p:sp>
    </p:spTree>
    <p:extLst>
      <p:ext uri="{BB962C8B-B14F-4D97-AF65-F5344CB8AC3E}">
        <p14:creationId xmlns:p14="http://schemas.microsoft.com/office/powerpoint/2010/main" val="4152787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Click to reveal responses in each box.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38</a:t>
            </a:fld>
            <a:endParaRPr lang="en-US" dirty="0"/>
          </a:p>
        </p:txBody>
      </p:sp>
    </p:spTree>
    <p:extLst>
      <p:ext uri="{BB962C8B-B14F-4D97-AF65-F5344CB8AC3E}">
        <p14:creationId xmlns:p14="http://schemas.microsoft.com/office/powerpoint/2010/main" val="4028120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Click to reveal responses in each box. This is a real world example.</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39</a:t>
            </a:fld>
            <a:endParaRPr lang="en-US" dirty="0"/>
          </a:p>
        </p:txBody>
      </p:sp>
    </p:spTree>
    <p:extLst>
      <p:ext uri="{BB962C8B-B14F-4D97-AF65-F5344CB8AC3E}">
        <p14:creationId xmlns:p14="http://schemas.microsoft.com/office/powerpoint/2010/main" val="333191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a:t>
            </a:r>
            <a:r>
              <a:rPr lang="en-US" i="1" baseline="0" dirty="0"/>
              <a:t> learning objectives</a:t>
            </a:r>
            <a:r>
              <a:rPr lang="en-US" i="1" dirty="0"/>
              <a: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355781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Click to reveal responses in each box.</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40</a:t>
            </a:fld>
            <a:endParaRPr lang="en-US" dirty="0"/>
          </a:p>
        </p:txBody>
      </p:sp>
    </p:spTree>
    <p:extLst>
      <p:ext uri="{BB962C8B-B14F-4D97-AF65-F5344CB8AC3E}">
        <p14:creationId xmlns:p14="http://schemas.microsoft.com/office/powerpoint/2010/main" val="3255450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Click to reveal responses in each box.</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41</a:t>
            </a:fld>
            <a:endParaRPr lang="en-US" dirty="0"/>
          </a:p>
        </p:txBody>
      </p:sp>
    </p:spTree>
    <p:extLst>
      <p:ext uri="{BB962C8B-B14F-4D97-AF65-F5344CB8AC3E}">
        <p14:creationId xmlns:p14="http://schemas.microsoft.com/office/powerpoint/2010/main" val="34048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 final note or reminder about reinforcement. Review the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42</a:t>
            </a:fld>
            <a:endParaRPr lang="en-US" dirty="0"/>
          </a:p>
        </p:txBody>
      </p:sp>
    </p:spTree>
    <p:extLst>
      <p:ext uri="{BB962C8B-B14F-4D97-AF65-F5344CB8AC3E}">
        <p14:creationId xmlns:p14="http://schemas.microsoft.com/office/powerpoint/2010/main" val="2103886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As a summary activity for the section on reinforcement, you can h</a:t>
            </a:r>
            <a:r>
              <a:rPr lang="en-US" i="1" dirty="0"/>
              <a:t>ave participants each give examples of positive and negative reinforcement </a:t>
            </a:r>
            <a:r>
              <a:rPr lang="en-US" i="1" baseline="0" dirty="0"/>
              <a:t>.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43</a:t>
            </a:fld>
            <a:endParaRPr lang="en-US" dirty="0"/>
          </a:p>
        </p:txBody>
      </p:sp>
    </p:spTree>
    <p:extLst>
      <p:ext uri="{BB962C8B-B14F-4D97-AF65-F5344CB8AC3E}">
        <p14:creationId xmlns:p14="http://schemas.microsoft.com/office/powerpoint/2010/main" val="3470304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Punishment is used to help decrease the probability that a specific undesired behavior will occur with the delivery of a consequence immediately after the undesired response</a:t>
            </a:r>
            <a:r>
              <a:rPr lang="en-US" baseline="0" dirty="0"/>
              <a:t> or </a:t>
            </a:r>
            <a:r>
              <a:rPr lang="en-US" dirty="0"/>
              <a:t>behavior is exhibited. </a:t>
            </a:r>
          </a:p>
          <a:p>
            <a:endParaRPr lang="en-US" dirty="0"/>
          </a:p>
          <a:p>
            <a:r>
              <a:rPr lang="en-US" dirty="0"/>
              <a:t>A common misconception about</a:t>
            </a:r>
            <a:r>
              <a:rPr lang="en-US" baseline="0" dirty="0"/>
              <a:t> </a:t>
            </a:r>
            <a:r>
              <a:rPr lang="en-US" dirty="0"/>
              <a:t>punishment procedures being used is that something wrong or harmful is being done, but that is not necessarily the case. </a:t>
            </a:r>
          </a:p>
        </p:txBody>
      </p:sp>
      <p:sp>
        <p:nvSpPr>
          <p:cNvPr id="4" name="Slide Number Placeholder 3"/>
          <p:cNvSpPr>
            <a:spLocks noGrp="1"/>
          </p:cNvSpPr>
          <p:nvPr>
            <p:ph type="sldNum" sz="quarter" idx="10"/>
          </p:nvPr>
        </p:nvSpPr>
        <p:spPr/>
        <p:txBody>
          <a:bodyPr/>
          <a:lstStyle/>
          <a:p>
            <a:fld id="{7D5EF457-BD0C-4749-AE2F-11E614E16619}" type="slidenum">
              <a:rPr lang="en-US" smtClean="0"/>
              <a:pPr/>
              <a:t>44</a:t>
            </a:fld>
            <a:endParaRPr lang="en-US" dirty="0"/>
          </a:p>
        </p:txBody>
      </p:sp>
    </p:spTree>
    <p:extLst>
      <p:ext uri="{BB962C8B-B14F-4D97-AF65-F5344CB8AC3E}">
        <p14:creationId xmlns:p14="http://schemas.microsoft.com/office/powerpoint/2010/main" val="430903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definition. </a:t>
            </a:r>
          </a:p>
          <a:p>
            <a:endParaRPr lang="en-US" i="1" dirty="0"/>
          </a:p>
          <a:p>
            <a:r>
              <a:rPr lang="en-US" dirty="0"/>
              <a:t>Positive</a:t>
            </a:r>
            <a:r>
              <a:rPr lang="en-US" baseline="0" dirty="0"/>
              <a:t> punishment is an interesting concept and one that needs to be used carefully and thoughtfully in order to be effective. It is not something to use as a “go-to” and can become ineffective very quickly when used inappropriately.</a:t>
            </a:r>
            <a:endParaRPr lang="en-US" dirty="0"/>
          </a:p>
          <a:p>
            <a:endParaRPr lang="en-US" dirty="0"/>
          </a:p>
          <a:p>
            <a:r>
              <a:rPr lang="en-US" dirty="0"/>
              <a:t>An</a:t>
            </a:r>
            <a:r>
              <a:rPr lang="en-US" baseline="0" dirty="0"/>
              <a:t> e</a:t>
            </a:r>
            <a:r>
              <a:rPr lang="en-US" dirty="0"/>
              <a:t>xample</a:t>
            </a:r>
            <a:r>
              <a:rPr lang="en-US" baseline="0" dirty="0"/>
              <a:t> of positive punishment in the classroom is a verbal reprimand. For instance, you forget to turn off your cell phone during class and your teacher reprimands you when your phone rings and disrupts the lesson. In this case, it is positive punishment because the teacher is “adding something” (e.g., verbal reprimand) to decrease or weaken the behavior (bringing your cell phone / ringing and disrupting the lesson; forgetting to turn it off).</a:t>
            </a:r>
          </a:p>
          <a:p>
            <a:endParaRPr lang="en-US" baseline="0" dirty="0"/>
          </a:p>
          <a:p>
            <a:r>
              <a:rPr lang="en-US" baseline="0" dirty="0"/>
              <a:t>Below are some real-world examples:</a:t>
            </a:r>
          </a:p>
          <a:p>
            <a:endParaRPr lang="en-US" baseline="0" dirty="0"/>
          </a:p>
          <a:p>
            <a:pPr marL="233309" indent="-233309">
              <a:buAutoNum type="arabicPeriod"/>
            </a:pPr>
            <a:r>
              <a:rPr lang="en-US" baseline="0" dirty="0"/>
              <a:t>Getting a ticket or fine for speeding</a:t>
            </a:r>
          </a:p>
          <a:p>
            <a:pPr marL="233309" indent="-233309">
              <a:buAutoNum type="arabicPeriod"/>
            </a:pPr>
            <a:r>
              <a:rPr lang="en-US" baseline="0" dirty="0"/>
              <a:t>Hitting a dog on the nose for peeing on the carpet</a:t>
            </a:r>
          </a:p>
          <a:p>
            <a:pPr marL="233309" indent="-233309">
              <a:buAutoNum type="arabicPeriod"/>
            </a:pP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45</a:t>
            </a:fld>
            <a:endParaRPr lang="en-US" dirty="0"/>
          </a:p>
        </p:txBody>
      </p:sp>
    </p:spTree>
    <p:extLst>
      <p:ext uri="{BB962C8B-B14F-4D97-AF65-F5344CB8AC3E}">
        <p14:creationId xmlns:p14="http://schemas.microsoft.com/office/powerpoint/2010/main" val="771647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2E723-4FAE-48A2-BC4C-6DFA670DA545}" type="slidenum">
              <a:rPr lang="en-US"/>
              <a:pPr/>
              <a:t>46</a:t>
            </a:fld>
            <a:endParaRPr lang="en-US" dirty="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a:buFontTx/>
              <a:buNone/>
            </a:pPr>
            <a:r>
              <a:rPr lang="en-US" b="0" i="1" baseline="0" dirty="0"/>
              <a:t>Review the definitions on the slide. Click to reveal each example. </a:t>
            </a:r>
          </a:p>
          <a:p>
            <a:pPr>
              <a:buFontTx/>
              <a:buChar char="-"/>
            </a:pPr>
            <a:endParaRPr lang="en-US" dirty="0"/>
          </a:p>
          <a:p>
            <a:pPr>
              <a:buFontTx/>
              <a:buNone/>
            </a:pPr>
            <a:r>
              <a:rPr lang="en-US" dirty="0"/>
              <a:t>It</a:t>
            </a:r>
            <a:r>
              <a:rPr lang="en-US" baseline="0" dirty="0"/>
              <a:t> is worth noting that the consequences of positive punishment should not in any way be dangerous, illegal, punitive, or the like. However, in order for the consequence to work, it should also be something that is </a:t>
            </a:r>
            <a:r>
              <a:rPr lang="en-US" i="0" baseline="0" dirty="0"/>
              <a:t>not preferred</a:t>
            </a:r>
            <a:r>
              <a:rPr lang="en-US" baseline="0" dirty="0"/>
              <a:t>. </a:t>
            </a:r>
          </a:p>
          <a:p>
            <a:pPr>
              <a:buFontTx/>
              <a:buNone/>
            </a:pPr>
            <a:endParaRPr lang="en-US" baseline="0" dirty="0"/>
          </a:p>
          <a:p>
            <a:pPr>
              <a:buFontTx/>
              <a:buNone/>
            </a:pPr>
            <a:r>
              <a:rPr lang="en-US" baseline="0" dirty="0"/>
              <a:t>A consequence will not have the intended effect if it is fun or if the student likes and wants to engage in the activity or item. For example, with contingent exercise, if a student enjoys physical activity and it functions as a reinforcer, using it as a consequence will not be effective. Contingent exercise only works or is effective as a consequence when it decreases or weakens the future likelihood of the target behavior.</a:t>
            </a:r>
          </a:p>
          <a:p>
            <a:pPr>
              <a:buFontTx/>
              <a:buNone/>
            </a:pPr>
            <a:endParaRPr lang="en-US" i="1" baseline="0" dirty="0"/>
          </a:p>
          <a:p>
            <a:pPr>
              <a:buFontTx/>
              <a:buNone/>
            </a:pPr>
            <a:r>
              <a:rPr lang="en-US" i="1" baseline="0" dirty="0"/>
              <a:t>Note about overcorrection: </a:t>
            </a:r>
          </a:p>
          <a:p>
            <a:pPr>
              <a:buFontTx/>
              <a:buNone/>
            </a:pPr>
            <a:endParaRPr lang="en-US" i="1" baseline="0" dirty="0"/>
          </a:p>
          <a:p>
            <a:pPr>
              <a:buFontTx/>
              <a:buNone/>
            </a:pPr>
            <a:r>
              <a:rPr lang="en-US" i="0" baseline="0" dirty="0"/>
              <a:t>Similar to contingent exercise, with overcorrection it will only work as a punishment if it decreases or weakens the target behavior. For example, if a student enjoys escaping a task and finds it relaxing to write repeatedly on the chalkboard (e.g., an apology or math equations), then overcorrection may not be the best tactic. It is only effective if the student does not like the activity and would like to avoid having to do it again in the future. The goal is that the student will learn that it is better to behave appropriately and make smarter choices than to engage in the undesirable behavior. </a:t>
            </a:r>
          </a:p>
          <a:p>
            <a:pPr>
              <a:buFontTx/>
              <a:buChar char="-"/>
            </a:pPr>
            <a:endParaRPr lang="en-US" baseline="0" dirty="0"/>
          </a:p>
        </p:txBody>
      </p:sp>
    </p:spTree>
    <p:extLst>
      <p:ext uri="{BB962C8B-B14F-4D97-AF65-F5344CB8AC3E}">
        <p14:creationId xmlns:p14="http://schemas.microsoft.com/office/powerpoint/2010/main" val="260672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definition</a:t>
            </a:r>
            <a:r>
              <a:rPr lang="en-US" i="1" baseline="0" dirty="0"/>
              <a:t> of negative punishment.</a:t>
            </a:r>
            <a:endParaRPr lang="en-US" i="1" dirty="0"/>
          </a:p>
          <a:p>
            <a:endParaRPr lang="en-US" dirty="0"/>
          </a:p>
          <a:p>
            <a:r>
              <a:rPr lang="en-US" dirty="0"/>
              <a:t>Below</a:t>
            </a:r>
            <a:r>
              <a:rPr lang="en-US" baseline="0" dirty="0"/>
              <a:t> are some real world and c</a:t>
            </a:r>
            <a:r>
              <a:rPr lang="en-US" dirty="0"/>
              <a:t>lassroom examples</a:t>
            </a:r>
            <a:r>
              <a:rPr lang="en-US" baseline="0" dirty="0"/>
              <a:t>: </a:t>
            </a:r>
          </a:p>
          <a:p>
            <a:endParaRPr lang="en-US" baseline="0" dirty="0"/>
          </a:p>
          <a:p>
            <a:pPr marL="233309" indent="-233309">
              <a:buAutoNum type="arabicPeriod"/>
            </a:pPr>
            <a:r>
              <a:rPr lang="en-US" baseline="0" dirty="0"/>
              <a:t>Two children are fighting over a toy. Negative punishment would involve removing the toy altogether so that fighting does not occur again.</a:t>
            </a:r>
          </a:p>
          <a:p>
            <a:pPr marL="233309" indent="-233309">
              <a:buAutoNum type="arabicPeriod"/>
            </a:pPr>
            <a:r>
              <a:rPr lang="en-US" baseline="0" dirty="0"/>
              <a:t>A teenager is late and misses his or her curfew. Negative punishment would involve being grounded for a week (e.g., removal of privileges) by his or her parents.</a:t>
            </a:r>
          </a:p>
          <a:p>
            <a:pPr marL="233309" marR="0" indent="-233309" algn="l" defTabSz="914400" rtl="0" eaLnBrk="1" fontAlgn="auto" latinLnBrk="0" hangingPunct="1">
              <a:lnSpc>
                <a:spcPct val="100000"/>
              </a:lnSpc>
              <a:spcBef>
                <a:spcPts val="0"/>
              </a:spcBef>
              <a:spcAft>
                <a:spcPts val="0"/>
              </a:spcAft>
              <a:buClrTx/>
              <a:buSzTx/>
              <a:buFontTx/>
              <a:buAutoNum type="arabicPeriod"/>
              <a:tabLst/>
              <a:defRPr/>
            </a:pPr>
            <a:r>
              <a:rPr lang="en-US" baseline="0" dirty="0"/>
              <a:t>Response cost: With this strategy, you receive tokens for behaving well and when you misbehave, a token is removed (e.g., the “cost” of the response).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negative punishment, it is </a:t>
            </a:r>
            <a:r>
              <a:rPr lang="en-US" dirty="0"/>
              <a:t>most effective when it immediately follows  the response and is applied consistently. If we take children fighting over the toy as an example,</a:t>
            </a:r>
            <a:r>
              <a:rPr lang="en-US" baseline="0" dirty="0"/>
              <a:t> </a:t>
            </a:r>
            <a:r>
              <a:rPr lang="en-US" dirty="0"/>
              <a:t>it is most effective when the toy is removed immediately following the argument. It will be less effective if there is a delay or inconsistent consequence</a:t>
            </a:r>
            <a:r>
              <a:rPr lang="en-US" baseline="0" dirty="0"/>
              <a:t> (e.g., toys are taken away only some of the time that the children are arguing).</a:t>
            </a:r>
            <a:endParaRPr lang="en-US" dirty="0"/>
          </a:p>
          <a:p>
            <a:endParaRPr lang="en-US" dirty="0"/>
          </a:p>
          <a:p>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47</a:t>
            </a:fld>
            <a:endParaRPr lang="en-US" dirty="0"/>
          </a:p>
        </p:txBody>
      </p:sp>
    </p:spTree>
    <p:extLst>
      <p:ext uri="{BB962C8B-B14F-4D97-AF65-F5344CB8AC3E}">
        <p14:creationId xmlns:p14="http://schemas.microsoft.com/office/powerpoint/2010/main" val="1703012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1FB0E-0ADE-460D-8E8A-EDF540500E30}" type="slidenum">
              <a:rPr lang="en-US"/>
              <a:pPr/>
              <a:t>48</a:t>
            </a:fld>
            <a:endParaRPr lang="en-US"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i="1" dirty="0"/>
              <a:t>Review</a:t>
            </a:r>
            <a:r>
              <a:rPr lang="en-US" i="1" baseline="0" dirty="0"/>
              <a:t> slides.</a:t>
            </a:r>
            <a:endParaRPr lang="en-US" i="1" dirty="0"/>
          </a:p>
        </p:txBody>
      </p:sp>
    </p:spTree>
    <p:extLst>
      <p:ext uri="{BB962C8B-B14F-4D97-AF65-F5344CB8AC3E}">
        <p14:creationId xmlns:p14="http://schemas.microsoft.com/office/powerpoint/2010/main" val="960446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377950" y="539750"/>
            <a:ext cx="4368800" cy="3276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463550" y="4121150"/>
            <a:ext cx="585724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1" dirty="0"/>
              <a:t>Automatic animation for Positive Punishment sequence. </a:t>
            </a:r>
          </a:p>
          <a:p>
            <a:pPr eaLnBrk="1" hangingPunct="1">
              <a:spcBef>
                <a:spcPct val="0"/>
              </a:spcBef>
            </a:pPr>
            <a:endParaRPr lang="en-US" dirty="0"/>
          </a:p>
          <a:p>
            <a:pPr eaLnBrk="1" hangingPunct="1">
              <a:spcBef>
                <a:spcPct val="0"/>
              </a:spcBef>
            </a:pPr>
            <a:r>
              <a:rPr lang="en-US" dirty="0"/>
              <a:t>We</a:t>
            </a:r>
            <a:r>
              <a:rPr lang="en-US" baseline="0" dirty="0"/>
              <a:t> have</a:t>
            </a:r>
            <a:r>
              <a:rPr lang="en-US" dirty="0"/>
              <a:t> talked about reinforcement, which refers to increasing the frequency of a behavior by either adding or subtracting</a:t>
            </a:r>
            <a:r>
              <a:rPr lang="en-US" baseline="0" dirty="0"/>
              <a:t> </a:t>
            </a:r>
            <a:r>
              <a:rPr lang="en-US" dirty="0"/>
              <a:t>a stimulus. What about punishment? </a:t>
            </a:r>
            <a:r>
              <a:rPr lang="en-US" b="0" dirty="0"/>
              <a:t>Punishment refers to decreasing the frequency of a behavior happening in the future. </a:t>
            </a:r>
            <a:r>
              <a:rPr lang="en-US" dirty="0"/>
              <a:t>Remember that in behavioral</a:t>
            </a:r>
            <a:r>
              <a:rPr lang="en-US" baseline="0" dirty="0"/>
              <a:t> terms</a:t>
            </a:r>
            <a:r>
              <a:rPr lang="en-US" dirty="0"/>
              <a:t> “positive” refers that something being</a:t>
            </a:r>
            <a:r>
              <a:rPr lang="en-US" baseline="0" dirty="0"/>
              <a:t> </a:t>
            </a:r>
            <a:r>
              <a:rPr lang="en-US" i="1" dirty="0"/>
              <a:t>added</a:t>
            </a:r>
            <a:r>
              <a:rPr lang="en-US" dirty="0"/>
              <a:t> and “negative” refers to something that is </a:t>
            </a:r>
            <a:r>
              <a:rPr lang="en-US" i="1" dirty="0"/>
              <a:t>subtracted or taken away</a:t>
            </a:r>
            <a:r>
              <a:rPr lang="en-US" dirty="0"/>
              <a:t>. </a:t>
            </a:r>
          </a:p>
          <a:p>
            <a:pPr eaLnBrk="1" hangingPunct="1">
              <a:spcBef>
                <a:spcPct val="0"/>
              </a:spcBef>
            </a:pPr>
            <a:r>
              <a:rPr lang="en-US" dirty="0"/>
              <a:t> </a:t>
            </a:r>
          </a:p>
          <a:p>
            <a:pPr eaLnBrk="1" hangingPunct="1">
              <a:spcBef>
                <a:spcPct val="0"/>
              </a:spcBef>
            </a:pPr>
            <a:r>
              <a:rPr lang="en-US" dirty="0"/>
              <a:t>An example of positive punishment is receiving a parking ticket for parking near a fire hydrant.</a:t>
            </a:r>
            <a:r>
              <a:rPr lang="en-US" baseline="0" dirty="0"/>
              <a:t> It </a:t>
            </a:r>
            <a:r>
              <a:rPr lang="en-US" dirty="0"/>
              <a:t>is positive punishment because:</a:t>
            </a:r>
          </a:p>
          <a:p>
            <a:pPr eaLnBrk="1" hangingPunct="1">
              <a:spcBef>
                <a:spcPct val="0"/>
              </a:spcBef>
            </a:pPr>
            <a:r>
              <a:rPr lang="en-US" dirty="0"/>
              <a:t> </a:t>
            </a:r>
          </a:p>
          <a:p>
            <a:pPr eaLnBrk="1" hangingPunct="1">
              <a:spcBef>
                <a:spcPct val="0"/>
              </a:spcBef>
            </a:pPr>
            <a:r>
              <a:rPr lang="en-US" dirty="0"/>
              <a:t>Something is </a:t>
            </a:r>
            <a:r>
              <a:rPr lang="en-US" i="1" dirty="0"/>
              <a:t>added (i.e., </a:t>
            </a:r>
            <a:r>
              <a:rPr lang="en-US" dirty="0"/>
              <a:t>the ticket) and a</a:t>
            </a:r>
            <a:r>
              <a:rPr lang="en-US" baseline="0" dirty="0"/>
              <a:t> behavior decreases (i.e., you are less likely to</a:t>
            </a:r>
            <a:r>
              <a:rPr lang="en-US" dirty="0"/>
              <a:t> park in front of a hydrant).</a:t>
            </a:r>
          </a:p>
          <a:p>
            <a:pPr eaLnBrk="1" hangingPunct="1">
              <a:spcBef>
                <a:spcPct val="0"/>
              </a:spcBef>
            </a:pPr>
            <a:endParaRPr lang="en-US" dirty="0"/>
          </a:p>
          <a:p>
            <a:pPr eaLnBrk="1" hangingPunct="1">
              <a:spcBef>
                <a:spcPct val="0"/>
              </a:spcBef>
            </a:pPr>
            <a:r>
              <a:rPr lang="en-US" b="0" i="1" dirty="0"/>
              <a:t>Click to</a:t>
            </a:r>
            <a:r>
              <a:rPr lang="en-US" b="0" i="1" baseline="0" dirty="0"/>
              <a:t> reveal</a:t>
            </a:r>
            <a:r>
              <a:rPr lang="en-US" b="0" i="1" dirty="0"/>
              <a:t> Negative Punishment sequence.</a:t>
            </a:r>
          </a:p>
          <a:p>
            <a:pPr eaLnBrk="1" hangingPunct="1">
              <a:spcBef>
                <a:spcPct val="0"/>
              </a:spcBef>
            </a:pPr>
            <a:endParaRPr lang="en-US" dirty="0"/>
          </a:p>
          <a:p>
            <a:pPr eaLnBrk="1" hangingPunct="1">
              <a:spcBef>
                <a:spcPct val="0"/>
              </a:spcBef>
            </a:pPr>
            <a:r>
              <a:rPr lang="en-US" dirty="0"/>
              <a:t>An example of negative punishment is having your driver’s license revoked because of reckless</a:t>
            </a:r>
            <a:r>
              <a:rPr lang="en-US" baseline="0" dirty="0"/>
              <a:t> driving</a:t>
            </a:r>
            <a:r>
              <a:rPr lang="en-US" dirty="0"/>
              <a:t>. It is negative punishment because:</a:t>
            </a:r>
          </a:p>
          <a:p>
            <a:pPr eaLnBrk="1" hangingPunct="1">
              <a:spcBef>
                <a:spcPct val="0"/>
              </a:spcBef>
            </a:pPr>
            <a:r>
              <a:rPr lang="en-US" dirty="0"/>
              <a:t> </a:t>
            </a:r>
          </a:p>
          <a:p>
            <a:pPr eaLnBrk="1" hangingPunct="1">
              <a:spcBef>
                <a:spcPct val="0"/>
              </a:spcBef>
            </a:pPr>
            <a:r>
              <a:rPr lang="en-US" dirty="0"/>
              <a:t>Something is </a:t>
            </a:r>
            <a:r>
              <a:rPr lang="en-US" i="0" dirty="0"/>
              <a:t>taken away or subtracted</a:t>
            </a:r>
            <a:r>
              <a:rPr lang="en-US" i="0" baseline="0" dirty="0"/>
              <a:t> </a:t>
            </a:r>
            <a:r>
              <a:rPr lang="en-US" i="0" dirty="0"/>
              <a:t> </a:t>
            </a:r>
            <a:r>
              <a:rPr lang="en-US" dirty="0"/>
              <a:t>(i.e., your license) and a behavior </a:t>
            </a:r>
            <a:r>
              <a:rPr lang="en-US" i="0" dirty="0"/>
              <a:t>decreases (i.e.,</a:t>
            </a:r>
            <a:r>
              <a:rPr lang="en-US" i="0" baseline="0" dirty="0"/>
              <a:t> you are less likely to </a:t>
            </a:r>
            <a:r>
              <a:rPr lang="en-US" dirty="0"/>
              <a:t>drive recklessly).</a:t>
            </a:r>
          </a:p>
          <a:p>
            <a:pPr eaLnBrk="1" hangingPunct="1">
              <a:spcBef>
                <a:spcPct val="0"/>
              </a:spcBef>
            </a:pPr>
            <a:endParaRPr lang="en-US" dirty="0"/>
          </a:p>
          <a:p>
            <a:pPr eaLnBrk="1" hangingPunct="1">
              <a:spcBef>
                <a:spcPct val="0"/>
              </a:spcBef>
            </a:pPr>
            <a:r>
              <a:rPr lang="en-US" b="0" i="1" dirty="0"/>
              <a:t>Click to</a:t>
            </a:r>
            <a:r>
              <a:rPr lang="en-US" b="0" i="1" baseline="0" dirty="0"/>
              <a:t> reveal</a:t>
            </a:r>
            <a:r>
              <a:rPr lang="en-US" b="0" i="1" dirty="0"/>
              <a:t> Reinforcement and Punishment table</a:t>
            </a:r>
            <a:r>
              <a:rPr lang="en-US" b="0" i="1" baseline="0" dirty="0"/>
              <a:t> . Remind participants once more about the meaning of positive and negative (i.e., adding or subtracting) </a:t>
            </a:r>
            <a:r>
              <a:rPr lang="en-US" b="1" i="1" baseline="0" dirty="0"/>
              <a:t>and </a:t>
            </a:r>
            <a:r>
              <a:rPr lang="en-US" b="0" i="1" baseline="0" dirty="0"/>
              <a:t>reinforcement and punishment (i.e., strengthening or weakening).</a:t>
            </a:r>
            <a:endParaRPr 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1449" indent="-292865" eaLnBrk="0" hangingPunct="0">
              <a:defRPr>
                <a:solidFill>
                  <a:schemeClr val="tx1"/>
                </a:solidFill>
                <a:latin typeface="Arial" pitchFamily="34" charset="0"/>
                <a:cs typeface="Arial" pitchFamily="34" charset="0"/>
              </a:defRPr>
            </a:lvl2pPr>
            <a:lvl3pPr marL="1171461" indent="-234292" eaLnBrk="0" hangingPunct="0">
              <a:defRPr>
                <a:solidFill>
                  <a:schemeClr val="tx1"/>
                </a:solidFill>
                <a:latin typeface="Arial" pitchFamily="34" charset="0"/>
                <a:cs typeface="Arial" pitchFamily="34" charset="0"/>
              </a:defRPr>
            </a:lvl3pPr>
            <a:lvl4pPr marL="1640045" indent="-234292" eaLnBrk="0" hangingPunct="0">
              <a:defRPr>
                <a:solidFill>
                  <a:schemeClr val="tx1"/>
                </a:solidFill>
                <a:latin typeface="Arial" pitchFamily="34" charset="0"/>
                <a:cs typeface="Arial" pitchFamily="34" charset="0"/>
              </a:defRPr>
            </a:lvl4pPr>
            <a:lvl5pPr marL="2108629" indent="-234292" eaLnBrk="0" hangingPunct="0">
              <a:defRPr>
                <a:solidFill>
                  <a:schemeClr val="tx1"/>
                </a:solidFill>
                <a:latin typeface="Arial" pitchFamily="34" charset="0"/>
                <a:cs typeface="Arial" pitchFamily="34" charset="0"/>
              </a:defRPr>
            </a:lvl5pPr>
            <a:lvl6pPr marL="2577214" indent="-234292" eaLnBrk="0" fontAlgn="base" hangingPunct="0">
              <a:spcBef>
                <a:spcPct val="0"/>
              </a:spcBef>
              <a:spcAft>
                <a:spcPct val="0"/>
              </a:spcAft>
              <a:defRPr>
                <a:solidFill>
                  <a:schemeClr val="tx1"/>
                </a:solidFill>
                <a:latin typeface="Arial" pitchFamily="34" charset="0"/>
                <a:cs typeface="Arial" pitchFamily="34" charset="0"/>
              </a:defRPr>
            </a:lvl6pPr>
            <a:lvl7pPr marL="3045798" indent="-234292" eaLnBrk="0" fontAlgn="base" hangingPunct="0">
              <a:spcBef>
                <a:spcPct val="0"/>
              </a:spcBef>
              <a:spcAft>
                <a:spcPct val="0"/>
              </a:spcAft>
              <a:defRPr>
                <a:solidFill>
                  <a:schemeClr val="tx1"/>
                </a:solidFill>
                <a:latin typeface="Arial" pitchFamily="34" charset="0"/>
                <a:cs typeface="Arial" pitchFamily="34" charset="0"/>
              </a:defRPr>
            </a:lvl7pPr>
            <a:lvl8pPr marL="3514382" indent="-234292" eaLnBrk="0" fontAlgn="base" hangingPunct="0">
              <a:spcBef>
                <a:spcPct val="0"/>
              </a:spcBef>
              <a:spcAft>
                <a:spcPct val="0"/>
              </a:spcAft>
              <a:defRPr>
                <a:solidFill>
                  <a:schemeClr val="tx1"/>
                </a:solidFill>
                <a:latin typeface="Arial" pitchFamily="34" charset="0"/>
                <a:cs typeface="Arial" pitchFamily="34" charset="0"/>
              </a:defRPr>
            </a:lvl8pPr>
            <a:lvl9pPr marL="3982966" indent="-234292"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0B04952-811F-4580-A3ED-25FE06EAEB81}" type="slidenum">
              <a:rPr lang="en-US">
                <a:latin typeface="Calibri" pitchFamily="34" charset="0"/>
              </a:rPr>
              <a:pPr eaLnBrk="1" hangingPunct="1"/>
              <a:t>49</a:t>
            </a:fld>
            <a:endParaRPr lang="en-US" dirty="0">
              <a:latin typeface="Calibri" pitchFamily="34" charset="0"/>
            </a:endParaRPr>
          </a:p>
        </p:txBody>
      </p:sp>
    </p:spTree>
    <p:extLst>
      <p:ext uri="{BB962C8B-B14F-4D97-AF65-F5344CB8AC3E}">
        <p14:creationId xmlns:p14="http://schemas.microsoft.com/office/powerpoint/2010/main" val="355299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Reminder:</a:t>
            </a:r>
          </a:p>
          <a:p>
            <a:endParaRPr lang="en-US" sz="1200" i="1" dirty="0"/>
          </a:p>
          <a:p>
            <a:r>
              <a:rPr lang="en-US" sz="1200" dirty="0"/>
              <a:t>This module fits into a series of training modules developed by the National Center on Intensive Intervention (NCII) aimed at district or school teams involved in initial planning for using DBI as a framework for providing intensive intervention</a:t>
            </a:r>
            <a:r>
              <a:rPr lang="en-US" sz="1200" baseline="0" dirty="0"/>
              <a:t>, specifically diagnostic assessment in </a:t>
            </a:r>
            <a:r>
              <a:rPr lang="en-US" sz="1200" dirty="0"/>
              <a:t>behavior. </a:t>
            </a:r>
          </a:p>
          <a:p>
            <a:endParaRPr lang="en-US" sz="1200" dirty="0"/>
          </a:p>
          <a:p>
            <a:r>
              <a:rPr lang="en-US" dirty="0"/>
              <a:t>NCII uses this graphic to illustrate</a:t>
            </a:r>
            <a:r>
              <a:rPr lang="en-US" baseline="0" dirty="0"/>
              <a:t> the progression of DBI. We begin with a </a:t>
            </a:r>
            <a:r>
              <a:rPr lang="en-US" b="0" i="1" u="none" baseline="0" dirty="0"/>
              <a:t>secondary</a:t>
            </a:r>
            <a:r>
              <a:rPr lang="en-US" baseline="0" dirty="0"/>
              <a:t> intervention program, deliver it with greater intensity, and </a:t>
            </a:r>
            <a:r>
              <a:rPr lang="en-US" b="0" i="1" u="none" baseline="0" dirty="0"/>
              <a:t>progress</a:t>
            </a:r>
            <a:r>
              <a:rPr lang="en-US" baseline="0" dirty="0"/>
              <a:t> monitor to determine the student’s response. If the student is </a:t>
            </a:r>
            <a:r>
              <a:rPr lang="en-US" b="0" i="1" u="none" baseline="0" dirty="0"/>
              <a:t>responsive</a:t>
            </a:r>
            <a:r>
              <a:rPr lang="en-US" baseline="0" dirty="0"/>
              <a:t>, we can </a:t>
            </a:r>
            <a:r>
              <a:rPr lang="en-US" b="0" i="1" u="none" baseline="0" dirty="0"/>
              <a:t>continue</a:t>
            </a:r>
            <a:r>
              <a:rPr lang="en-US" baseline="0" dirty="0"/>
              <a:t> the current intervention or consider reducing intensity as goals are met (depending on rate and duration of response and nature of skill deficits). If the student is </a:t>
            </a:r>
            <a:r>
              <a:rPr lang="en-US" b="0" i="1" u="none" baseline="0" dirty="0"/>
              <a:t>not</a:t>
            </a:r>
            <a:r>
              <a:rPr lang="en-US" baseline="0" dirty="0"/>
              <a:t> sufficiently responsive, we gather additional information through informal </a:t>
            </a:r>
            <a:r>
              <a:rPr lang="en-US" b="0" i="1" u="none" baseline="0" dirty="0"/>
              <a:t>diagnostic</a:t>
            </a:r>
            <a:r>
              <a:rPr lang="en-US" baseline="0" dirty="0"/>
              <a:t> assessment, which identifies student needs to guide intervention </a:t>
            </a:r>
            <a:r>
              <a:rPr lang="en-US" b="0" i="1" u="none" baseline="0" dirty="0"/>
              <a:t>adaptations</a:t>
            </a:r>
            <a:r>
              <a:rPr lang="en-US" baseline="0" dirty="0"/>
              <a:t>. We continue </a:t>
            </a:r>
            <a:r>
              <a:rPr lang="en-US" b="0" i="1" u="none" baseline="0" dirty="0"/>
              <a:t>progress</a:t>
            </a:r>
            <a:r>
              <a:rPr lang="en-US" baseline="0" dirty="0"/>
              <a:t> monitoring to make decisions about whether or not the student is responding to the adapted intervention.</a:t>
            </a:r>
            <a:endParaRPr lang="en-US" dirty="0"/>
          </a:p>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5</a:t>
            </a:fld>
            <a:endParaRPr lang="en-US" dirty="0"/>
          </a:p>
        </p:txBody>
      </p:sp>
    </p:spTree>
    <p:extLst>
      <p:ext uri="{BB962C8B-B14F-4D97-AF65-F5344CB8AC3E}">
        <p14:creationId xmlns:p14="http://schemas.microsoft.com/office/powerpoint/2010/main" val="544521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50</a:t>
            </a:fld>
            <a:endParaRPr lang="en-US" dirty="0"/>
          </a:p>
        </p:txBody>
      </p:sp>
    </p:spTree>
    <p:extLst>
      <p:ext uri="{BB962C8B-B14F-4D97-AF65-F5344CB8AC3E}">
        <p14:creationId xmlns:p14="http://schemas.microsoft.com/office/powerpoint/2010/main" val="3029774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spent some time reviewing the concepts of antecedents and consequences. Now we are going to look more closely at behavior. </a:t>
            </a:r>
          </a:p>
          <a:p>
            <a:endParaRPr lang="en-US" baseline="0" dirty="0"/>
          </a:p>
          <a:p>
            <a:r>
              <a:rPr lang="en-US" dirty="0"/>
              <a:t>The most basic concept in behavior is that it</a:t>
            </a:r>
            <a:r>
              <a:rPr lang="en-US" baseline="0" dirty="0"/>
              <a:t> is learned. It also communicates some kind of need. The most basic function or reason for “misbehavior or bad behavior” is </a:t>
            </a:r>
            <a:r>
              <a:rPr lang="en-US" b="0" i="0" baseline="0" dirty="0"/>
              <a:t>to get or avoid (something).</a:t>
            </a:r>
            <a:endParaRPr lang="en-US" b="1"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51</a:t>
            </a:fld>
            <a:endParaRPr lang="en-US" dirty="0"/>
          </a:p>
        </p:txBody>
      </p:sp>
    </p:spTree>
    <p:extLst>
      <p:ext uri="{BB962C8B-B14F-4D97-AF65-F5344CB8AC3E}">
        <p14:creationId xmlns:p14="http://schemas.microsoft.com/office/powerpoint/2010/main" val="2252673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function of behavior important?  </a:t>
            </a:r>
          </a:p>
          <a:p>
            <a:endParaRPr lang="en-US" dirty="0"/>
          </a:p>
          <a:p>
            <a:r>
              <a:rPr lang="en-US" dirty="0"/>
              <a:t>There</a:t>
            </a:r>
            <a:r>
              <a:rPr lang="en-US" baseline="0" dirty="0"/>
              <a:t> are two reasons: behavior does not occur in isolation and there is always a reason and a purpose for behavior. Behavior is also contextual and will vary from individual to individual and be affected by context (e.g., activity, demand, location, time of day, mastery of skill).</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52</a:t>
            </a:fld>
            <a:endParaRPr lang="en-US" dirty="0"/>
          </a:p>
        </p:txBody>
      </p:sp>
    </p:spTree>
    <p:extLst>
      <p:ext uri="{BB962C8B-B14F-4D97-AF65-F5344CB8AC3E}">
        <p14:creationId xmlns:p14="http://schemas.microsoft.com/office/powerpoint/2010/main" val="3501422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D7B2A9-9DF8-44CB-A3FD-587E8F688280}" type="slidenum">
              <a:rPr lang="en-US"/>
              <a:pPr fontAlgn="base">
                <a:spcBef>
                  <a:spcPct val="0"/>
                </a:spcBef>
                <a:spcAft>
                  <a:spcPct val="0"/>
                </a:spcAft>
                <a:defRPr/>
              </a:pPr>
              <a:t>53</a:t>
            </a:fld>
            <a:endParaRPr lang="en-US" dirty="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This</a:t>
            </a:r>
            <a:r>
              <a:rPr lang="en-US" baseline="0" dirty="0"/>
              <a:t> slide lists common function of behavior. It is n</a:t>
            </a:r>
            <a:r>
              <a:rPr lang="en-US" dirty="0"/>
              <a:t>ot</a:t>
            </a:r>
            <a:r>
              <a:rPr lang="en-US" baseline="0" dirty="0"/>
              <a:t> an exhaustive list but one that shows some common reasons why we see challenging behaviors emerge and how they differ if the functions differ.</a:t>
            </a:r>
            <a:endParaRPr lang="en-US" dirty="0"/>
          </a:p>
        </p:txBody>
      </p:sp>
    </p:spTree>
    <p:extLst>
      <p:ext uri="{BB962C8B-B14F-4D97-AF65-F5344CB8AC3E}">
        <p14:creationId xmlns:p14="http://schemas.microsoft.com/office/powerpoint/2010/main" val="2323000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a:t>
            </a:r>
            <a:r>
              <a:rPr lang="en-US" baseline="0" dirty="0"/>
              <a:t> i</a:t>
            </a:r>
            <a:r>
              <a:rPr lang="en-US" dirty="0"/>
              <a:t>s beyond the scope of this presentation to discuss function and specific interventions, it is really important here to emphasize</a:t>
            </a:r>
            <a:r>
              <a:rPr lang="en-US" baseline="0" dirty="0"/>
              <a:t> that in order for interventions to be successful in changing behavior, they need to specifically address the function of the behavior.</a:t>
            </a:r>
          </a:p>
          <a:p>
            <a:endParaRPr lang="en-US" baseline="0" dirty="0"/>
          </a:p>
          <a:p>
            <a:r>
              <a:rPr lang="en-US" baseline="0" dirty="0"/>
              <a:t>So for example if you have determined that the function of a behavior is attention seeking, selecting an intervention or strategy that addresses a skill deficit will not likely be effective. </a:t>
            </a:r>
          </a:p>
          <a:p>
            <a:endParaRPr lang="en-US" baseline="0" dirty="0"/>
          </a:p>
          <a:p>
            <a:r>
              <a:rPr lang="en-US" baseline="0" dirty="0"/>
              <a:t>Similarly, if you have identified the function of behavior as being a lack of prerequisite skill (e.g., a student cannot do problem solving in math because he/she doesn’t know how to divide), selecting a tactic or intervention that addresses attention (e.g., planned ignoring) is not going to yield successful outcomes. </a:t>
            </a:r>
          </a:p>
          <a:p>
            <a:endParaRPr lang="en-US" baseline="0" dirty="0"/>
          </a:p>
          <a:p>
            <a:r>
              <a:rPr lang="en-US" baseline="0" dirty="0"/>
              <a:t>On the next slide, we will review a student example.</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54</a:t>
            </a:fld>
            <a:endParaRPr lang="en-US" dirty="0"/>
          </a:p>
        </p:txBody>
      </p:sp>
    </p:spTree>
    <p:extLst>
      <p:ext uri="{BB962C8B-B14F-4D97-AF65-F5344CB8AC3E}">
        <p14:creationId xmlns:p14="http://schemas.microsoft.com/office/powerpoint/2010/main" val="1177786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8255" indent="-291636">
              <a:defRPr>
                <a:solidFill>
                  <a:schemeClr val="tx1"/>
                </a:solidFill>
                <a:latin typeface="Arial" charset="0"/>
              </a:defRPr>
            </a:lvl2pPr>
            <a:lvl3pPr marL="1166546" indent="-233309">
              <a:defRPr>
                <a:solidFill>
                  <a:schemeClr val="tx1"/>
                </a:solidFill>
                <a:latin typeface="Arial" charset="0"/>
              </a:defRPr>
            </a:lvl3pPr>
            <a:lvl4pPr marL="1633164" indent="-233309">
              <a:defRPr>
                <a:solidFill>
                  <a:schemeClr val="tx1"/>
                </a:solidFill>
                <a:latin typeface="Arial" charset="0"/>
              </a:defRPr>
            </a:lvl4pPr>
            <a:lvl5pPr marL="2099782" indent="-233309">
              <a:defRPr>
                <a:solidFill>
                  <a:schemeClr val="tx1"/>
                </a:solidFill>
                <a:latin typeface="Arial" charset="0"/>
              </a:defRPr>
            </a:lvl5pPr>
            <a:lvl6pPr marL="2566401" indent="-233309" algn="ctr" eaLnBrk="0" fontAlgn="base" hangingPunct="0">
              <a:spcBef>
                <a:spcPct val="0"/>
              </a:spcBef>
              <a:spcAft>
                <a:spcPct val="0"/>
              </a:spcAft>
              <a:defRPr>
                <a:solidFill>
                  <a:schemeClr val="tx1"/>
                </a:solidFill>
                <a:latin typeface="Arial" charset="0"/>
              </a:defRPr>
            </a:lvl6pPr>
            <a:lvl7pPr marL="3033019" indent="-233309" algn="ctr" eaLnBrk="0" fontAlgn="base" hangingPunct="0">
              <a:spcBef>
                <a:spcPct val="0"/>
              </a:spcBef>
              <a:spcAft>
                <a:spcPct val="0"/>
              </a:spcAft>
              <a:defRPr>
                <a:solidFill>
                  <a:schemeClr val="tx1"/>
                </a:solidFill>
                <a:latin typeface="Arial" charset="0"/>
              </a:defRPr>
            </a:lvl7pPr>
            <a:lvl8pPr marL="3499637" indent="-233309" algn="ctr" eaLnBrk="0" fontAlgn="base" hangingPunct="0">
              <a:spcBef>
                <a:spcPct val="0"/>
              </a:spcBef>
              <a:spcAft>
                <a:spcPct val="0"/>
              </a:spcAft>
              <a:defRPr>
                <a:solidFill>
                  <a:schemeClr val="tx1"/>
                </a:solidFill>
                <a:latin typeface="Arial" charset="0"/>
              </a:defRPr>
            </a:lvl8pPr>
            <a:lvl9pPr marL="3966256" indent="-233309" algn="ctr" eaLnBrk="0" fontAlgn="base" hangingPunct="0">
              <a:spcBef>
                <a:spcPct val="0"/>
              </a:spcBef>
              <a:spcAft>
                <a:spcPct val="0"/>
              </a:spcAft>
              <a:defRPr>
                <a:solidFill>
                  <a:schemeClr val="tx1"/>
                </a:solidFill>
                <a:latin typeface="Arial" charset="0"/>
              </a:defRPr>
            </a:lvl9pPr>
          </a:lstStyle>
          <a:p>
            <a:fld id="{046B3672-46A9-4E48-A7DB-40F1B4C3F53C}" type="slidenum">
              <a:rPr lang="en-US"/>
              <a:pPr/>
              <a:t>55</a:t>
            </a:fld>
            <a:endParaRPr lang="en-US" dirty="0"/>
          </a:p>
        </p:txBody>
      </p:sp>
      <p:sp>
        <p:nvSpPr>
          <p:cNvPr id="63491" name="Rectangle 7"/>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72F518FA-BA09-49AD-B4AF-B17D1D8BEBCE}" type="slidenum">
              <a:rPr lang="en-US" sz="1200"/>
              <a:pPr algn="r" eaLnBrk="1" hangingPunct="1"/>
              <a:t>55</a:t>
            </a:fld>
            <a:endParaRPr lang="en-US" sz="1200" dirty="0"/>
          </a:p>
        </p:txBody>
      </p:sp>
      <p:sp>
        <p:nvSpPr>
          <p:cNvPr id="63492" name="Rectangle 2"/>
          <p:cNvSpPr>
            <a:spLocks noGrp="1" noRot="1" noChangeAspect="1" noChangeArrowheads="1" noTextEdit="1"/>
          </p:cNvSpPr>
          <p:nvPr>
            <p:ph type="sldImg"/>
          </p:nvPr>
        </p:nvSpPr>
        <p:spPr>
          <a:xfrm>
            <a:off x="1185863" y="698500"/>
            <a:ext cx="4654550" cy="3490913"/>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lstStyle/>
          <a:p>
            <a:pPr eaLnBrk="1" hangingPunct="1"/>
            <a:r>
              <a:rPr lang="en-US" b="0" i="1" baseline="0" dirty="0"/>
              <a:t>Click to reveal text boxes, red lines and starred response or answer (7 clicks to reveal answer).</a:t>
            </a:r>
          </a:p>
          <a:p>
            <a:pPr eaLnBrk="1" hangingPunct="1"/>
            <a:endParaRPr lang="en-US" b="0" baseline="0" dirty="0"/>
          </a:p>
          <a:p>
            <a:pPr eaLnBrk="1" hangingPunct="1"/>
            <a:r>
              <a:rPr lang="en-US" b="0" baseline="0" dirty="0"/>
              <a:t>Why is it important to p</a:t>
            </a:r>
            <a:r>
              <a:rPr lang="en-US" b="0" dirty="0"/>
              <a:t>ick interventions related to the function</a:t>
            </a:r>
            <a:r>
              <a:rPr lang="en-US" b="0" baseline="0" dirty="0"/>
              <a:t> of the behavior? Very simply, if you do not, you will likely see the target behavior continue or possibly escalate. </a:t>
            </a:r>
            <a:endParaRPr lang="en-US" b="0" dirty="0"/>
          </a:p>
        </p:txBody>
      </p:sp>
    </p:spTree>
    <p:extLst>
      <p:ext uri="{BB962C8B-B14F-4D97-AF65-F5344CB8AC3E}">
        <p14:creationId xmlns:p14="http://schemas.microsoft.com/office/powerpoint/2010/main" val="1326695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Remind</a:t>
            </a:r>
            <a:r>
              <a:rPr lang="en-US" i="1" baseline="0" dirty="0"/>
              <a:t> participants</a:t>
            </a:r>
            <a:r>
              <a:rPr lang="en-US" i="1" dirty="0"/>
              <a:t> that</a:t>
            </a:r>
            <a:r>
              <a:rPr lang="en-US" i="1" baseline="0" dirty="0"/>
              <a:t> this slide is also available in larger print in Handout 2 – Common Problem Behaviors. Review the slide.</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56</a:t>
            </a:fld>
            <a:endParaRPr lang="en-US" dirty="0"/>
          </a:p>
        </p:txBody>
      </p:sp>
    </p:spTree>
    <p:extLst>
      <p:ext uri="{BB962C8B-B14F-4D97-AF65-F5344CB8AC3E}">
        <p14:creationId xmlns:p14="http://schemas.microsoft.com/office/powerpoint/2010/main" val="1939735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Activity: Read the example on the next slide to your group or have participants read independently and complete the form. Refer to Handout 3c -- ABC Report Form for this activity  as there is a blank ABC form attached.</a:t>
            </a:r>
          </a:p>
          <a:p>
            <a:endParaRPr lang="en-US" i="1"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57</a:t>
            </a:fld>
            <a:endParaRPr lang="en-US" dirty="0"/>
          </a:p>
        </p:txBody>
      </p:sp>
    </p:spTree>
    <p:extLst>
      <p:ext uri="{BB962C8B-B14F-4D97-AF65-F5344CB8AC3E}">
        <p14:creationId xmlns:p14="http://schemas.microsoft.com/office/powerpoint/2010/main" val="3316943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slide. </a:t>
            </a:r>
          </a:p>
          <a:p>
            <a:endParaRPr lang="en-US" i="1" dirty="0"/>
          </a:p>
          <a:p>
            <a:r>
              <a:rPr lang="en-US" i="1" dirty="0"/>
              <a:t>Refer participants</a:t>
            </a:r>
            <a:r>
              <a:rPr lang="en-US" i="1" baseline="0" dirty="0"/>
              <a:t> to Handout 3c.</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58</a:t>
            </a:fld>
            <a:endParaRPr lang="en-US" dirty="0"/>
          </a:p>
        </p:txBody>
      </p:sp>
    </p:spTree>
    <p:extLst>
      <p:ext uri="{BB962C8B-B14F-4D97-AF65-F5344CB8AC3E}">
        <p14:creationId xmlns:p14="http://schemas.microsoft.com/office/powerpoint/2010/main" val="2233213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This slide gives the context of the observation and describes the series of events and behaviors of the students in the example.</a:t>
            </a:r>
            <a:r>
              <a:rPr lang="en-US" i="1"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Refer participants</a:t>
            </a:r>
            <a:r>
              <a:rPr lang="en-US" i="1" baseline="0" dirty="0"/>
              <a:t> to Handout 3c. </a:t>
            </a:r>
            <a:endParaRPr lang="en-US" i="1"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59</a:t>
            </a:fld>
            <a:endParaRPr lang="en-US" dirty="0"/>
          </a:p>
        </p:txBody>
      </p:sp>
    </p:spTree>
    <p:extLst>
      <p:ext uri="{BB962C8B-B14F-4D97-AF65-F5344CB8AC3E}">
        <p14:creationId xmlns:p14="http://schemas.microsoft.com/office/powerpoint/2010/main" val="136559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Review Intervention Logic. </a:t>
            </a:r>
          </a:p>
          <a:p>
            <a:endParaRPr lang="en-US" dirty="0"/>
          </a:p>
          <a:p>
            <a:r>
              <a:rPr lang="en-US" baseline="0" dirty="0"/>
              <a:t>The</a:t>
            </a:r>
            <a:r>
              <a:rPr lang="en-US" dirty="0"/>
              <a:t> </a:t>
            </a:r>
            <a:r>
              <a:rPr lang="en-US" baseline="0" dirty="0"/>
              <a:t>logic of the triangle suggests that most students (about 80%) will respond positively to strong, systematic prevention techniques. This implies that about 20% of students, therefore, will not be responsive to those supports widely available in schools to promote prosocial behavior. These students who are non-responsive will require further support to maintain appropriate behavior in schools. </a:t>
            </a:r>
          </a:p>
          <a:p>
            <a:endParaRPr lang="en-US" baseline="0" dirty="0"/>
          </a:p>
          <a:p>
            <a:r>
              <a:rPr lang="en-US" baseline="0" dirty="0"/>
              <a:t>The typical process is to move these non-responding students to an intervention that will provide additional feedback on student behavior and opportunities to access reinforcers</a:t>
            </a:r>
            <a:r>
              <a:rPr lang="en-US" dirty="0"/>
              <a:t> </a:t>
            </a:r>
            <a:r>
              <a:rPr lang="en-US" baseline="0" dirty="0"/>
              <a:t>and positive attention. Fortunately, many of these students who have demonstrated difficulty will show improvements</a:t>
            </a:r>
            <a:r>
              <a:rPr lang="en-US" dirty="0"/>
              <a:t> over time</a:t>
            </a:r>
            <a:r>
              <a:rPr lang="en-US" baseline="0" dirty="0"/>
              <a:t>. 15% </a:t>
            </a:r>
            <a:r>
              <a:rPr lang="en-US" dirty="0"/>
              <a:t>of students will likely require secondary or Tier 2 supports, and t</a:t>
            </a:r>
            <a:r>
              <a:rPr lang="en-US" baseline="0" dirty="0"/>
              <a:t>hat leaves an approximately 5% of students who have not been responsive to preventative or secondary intervention supports. </a:t>
            </a:r>
          </a:p>
          <a:p>
            <a:endParaRPr lang="en-US" baseline="0" dirty="0"/>
          </a:p>
          <a:p>
            <a:r>
              <a:rPr lang="en-US" baseline="0" dirty="0"/>
              <a:t>Put another way, those</a:t>
            </a:r>
            <a:r>
              <a:rPr lang="en-US" dirty="0"/>
              <a:t> students at the top of the triangle have the most intensive needs</a:t>
            </a:r>
            <a:r>
              <a:rPr lang="en-US" baseline="0" dirty="0"/>
              <a:t> and they constitute about 3-5%. It is imperative that we follow a systematic process to understand the reasons for their behavior and develop individualized interventions. These are the students who have not responded to Tier 1 or 2 interventions and continue to struggle. It is also very important to note that not all schools will fit this triangle intervention logic and there will be variation based on student population. </a:t>
            </a:r>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6</a:t>
            </a:fld>
            <a:endParaRPr lang="en-US" dirty="0"/>
          </a:p>
        </p:txBody>
      </p:sp>
    </p:spTree>
    <p:extLst>
      <p:ext uri="{BB962C8B-B14F-4D97-AF65-F5344CB8AC3E}">
        <p14:creationId xmlns:p14="http://schemas.microsoft.com/office/powerpoint/2010/main" val="723695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Refer to Handout 4</a:t>
            </a:r>
            <a:r>
              <a:rPr lang="en-US" i="1" baseline="0" dirty="0"/>
              <a:t>  --  ABC Report Form Example as it is a larger print version of this slide.</a:t>
            </a:r>
          </a:p>
          <a:p>
            <a:endParaRPr lang="en-US" baseline="0" dirty="0"/>
          </a:p>
          <a:p>
            <a:r>
              <a:rPr lang="en-US" dirty="0"/>
              <a:t>Generally with ABC forms, a teacher or other member of staff can</a:t>
            </a:r>
            <a:r>
              <a:rPr lang="en-US" baseline="0" dirty="0"/>
              <a:t> complete it as long as the individual understands the basic concepts of antecedents, behavior, and consequences. It is also good to include as much information as possible including but not limited to time of observation, location, activity/task, etc. </a:t>
            </a:r>
          </a:p>
          <a:p>
            <a:endParaRPr lang="en-US" baseline="0" dirty="0"/>
          </a:p>
          <a:p>
            <a:r>
              <a:rPr lang="en-US" i="1" baseline="0" dirty="0"/>
              <a:t>Note: Under the column with the heading ‘Antecedent’, the checkmark could refer to the presence of an antecedent or that a specific antecedent may even have multiple behaviors. </a:t>
            </a:r>
          </a:p>
          <a:p>
            <a:endParaRPr lang="en-US" i="1"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60</a:t>
            </a:fld>
            <a:endParaRPr lang="en-US" dirty="0"/>
          </a:p>
        </p:txBody>
      </p:sp>
    </p:spTree>
    <p:extLst>
      <p:ext uri="{BB962C8B-B14F-4D97-AF65-F5344CB8AC3E}">
        <p14:creationId xmlns:p14="http://schemas.microsoft.com/office/powerpoint/2010/main" val="26339287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Activity: A summary or review of topics covered until this point in the training (e.g., What is an</a:t>
            </a:r>
            <a:r>
              <a:rPr lang="en-US" i="1" dirty="0"/>
              <a:t> </a:t>
            </a:r>
            <a:r>
              <a:rPr lang="en-US" i="1" baseline="0" dirty="0"/>
              <a:t>FBA? What are the two main functions of behavior? Describe or define what the ABC’s are, etc.)</a:t>
            </a:r>
          </a:p>
          <a:p>
            <a:endParaRPr lang="en-US" baseline="0" dirty="0"/>
          </a:p>
          <a:p>
            <a:r>
              <a:rPr lang="en-US" baseline="0" dirty="0"/>
              <a:t>We will spend the remainder of the training talking about how to conduct an FBA and the processes involved in conducting an FBA.</a:t>
            </a:r>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61</a:t>
            </a:fld>
            <a:endParaRPr lang="en-US" dirty="0"/>
          </a:p>
        </p:txBody>
      </p:sp>
    </p:spTree>
    <p:extLst>
      <p:ext uri="{BB962C8B-B14F-4D97-AF65-F5344CB8AC3E}">
        <p14:creationId xmlns:p14="http://schemas.microsoft.com/office/powerpoint/2010/main" val="2396379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An FBA is not a “one size fits all” tool or resource. With diagnostic assessment, there are different levels of analysis and we are going to discuss that in the next section of the training. It should be noted that all materials that are used in this training are also cited (e.g., Horner et al., 2012).</a:t>
            </a:r>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62</a:t>
            </a:fld>
            <a:endParaRPr lang="en-US" dirty="0"/>
          </a:p>
        </p:txBody>
      </p:sp>
    </p:spTree>
    <p:extLst>
      <p:ext uri="{BB962C8B-B14F-4D97-AF65-F5344CB8AC3E}">
        <p14:creationId xmlns:p14="http://schemas.microsoft.com/office/powerpoint/2010/main" val="3201127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Review</a:t>
            </a:r>
            <a:r>
              <a:rPr lang="en-US" b="0" i="1" baseline="0" dirty="0"/>
              <a:t> terms with participants if needed. </a:t>
            </a:r>
            <a:endParaRPr lang="en-US" b="0" i="1" dirty="0"/>
          </a:p>
          <a:p>
            <a:endParaRPr lang="en-US" dirty="0"/>
          </a:p>
          <a:p>
            <a:r>
              <a:rPr lang="en-US" dirty="0"/>
              <a:t>All of these</a:t>
            </a:r>
            <a:r>
              <a:rPr lang="en-US" baseline="0" dirty="0"/>
              <a:t> terms are used interchangeably and refer to the purpose of behavior. Also, please note that it is recommended that each school use terminology that is consistent with district and state laws and also in keeping with special education and referral policies or procedures.</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63</a:t>
            </a:fld>
            <a:endParaRPr lang="en-US" dirty="0"/>
          </a:p>
        </p:txBody>
      </p:sp>
    </p:spTree>
    <p:extLst>
      <p:ext uri="{BB962C8B-B14F-4D97-AF65-F5344CB8AC3E}">
        <p14:creationId xmlns:p14="http://schemas.microsoft.com/office/powerpoint/2010/main" val="3457434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FBA's are important because they give problem behaviors</a:t>
            </a:r>
            <a:r>
              <a:rPr lang="en-US" baseline="0" dirty="0"/>
              <a:t> some context. We have already reviewed antecedents, setting events, the maintaining consequences, and functions of behavior. </a:t>
            </a:r>
          </a:p>
          <a:p>
            <a:endParaRPr lang="en-US" baseline="0" dirty="0"/>
          </a:p>
          <a:p>
            <a:r>
              <a:rPr lang="en-US" i="1" baseline="0" dirty="0"/>
              <a:t>Refer participants to Handout 3a – The FBA Process. </a:t>
            </a:r>
          </a:p>
          <a:p>
            <a:endParaRPr lang="en-US" i="1" baseline="0" dirty="0"/>
          </a:p>
          <a:p>
            <a:r>
              <a:rPr lang="en-US" i="0" baseline="0" dirty="0"/>
              <a:t>Consider this a resource about the FBA process and the different components. We will not be reviewing the document during this training in great detail but will highlight some of the important topics or themes as they relate to this module.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64</a:t>
            </a:fld>
            <a:endParaRPr lang="en-US" dirty="0"/>
          </a:p>
        </p:txBody>
      </p:sp>
    </p:spTree>
    <p:extLst>
      <p:ext uri="{BB962C8B-B14F-4D97-AF65-F5344CB8AC3E}">
        <p14:creationId xmlns:p14="http://schemas.microsoft.com/office/powerpoint/2010/main" val="231020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3 levels of analysis or FBA. It is beyond the scope of this presentation to discuss each one in depth. We will touch briefly on an example of an informal FBA but spend most of our time discussing indirect or simple FBAs (e.g., what behavior is, what a structured functional assessment interview for teachers entails) and complex FBAs and what they involve.</a:t>
            </a:r>
          </a:p>
          <a:p>
            <a:endParaRPr lang="en-US" baseline="0" dirty="0"/>
          </a:p>
          <a:p>
            <a:r>
              <a:rPr lang="en-US" baseline="0" dirty="0"/>
              <a:t>It’s important to remind ourselves that our focus with NCII is primarily around intensive intervention. We focus on the students with persistent learning and behavioral difficulties who have not responded to other tiered interventions and continue to struggle.</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65</a:t>
            </a:fld>
            <a:endParaRPr lang="en-US" dirty="0"/>
          </a:p>
        </p:txBody>
      </p:sp>
    </p:spTree>
    <p:extLst>
      <p:ext uri="{BB962C8B-B14F-4D97-AF65-F5344CB8AC3E}">
        <p14:creationId xmlns:p14="http://schemas.microsoft.com/office/powerpoint/2010/main" val="3078145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the different levels of FBA, let’s look at this </a:t>
            </a:r>
            <a:r>
              <a:rPr lang="en-US" baseline="0" dirty="0"/>
              <a:t>graphic representation of the levels and expertise that are expected and required as the intensity increases in terms of the behavior intervention. For example, if we look at the second column (i.e., teachers and staff), it is unlikely that this group will ever be asked to facilitate an FBA on their own. </a:t>
            </a:r>
          </a:p>
          <a:p>
            <a:endParaRPr lang="en-US" baseline="0" dirty="0"/>
          </a:p>
          <a:p>
            <a:r>
              <a:rPr lang="en-US" baseline="0" dirty="0"/>
              <a:t>FBAs will most likely be led by the behavior specialist (or whoever has been trained – e.g., social worker) in the school or district. However, a general education teacher could certainly conduct an informal FBA and/or indirect/simple one as well. </a:t>
            </a:r>
          </a:p>
          <a:p>
            <a:endParaRPr lang="en-US" baseline="0" dirty="0"/>
          </a:p>
          <a:p>
            <a:r>
              <a:rPr lang="en-US" i="1" baseline="0" dirty="0"/>
              <a:t>Note: School Specialist  category – each district and state will have different individuals in these roles. For example, a school specialist in one state could refer to a social worker, Title 1 teacher, psychologist and the like. </a:t>
            </a:r>
          </a:p>
        </p:txBody>
      </p:sp>
      <p:sp>
        <p:nvSpPr>
          <p:cNvPr id="4" name="Slide Number Placeholder 3"/>
          <p:cNvSpPr>
            <a:spLocks noGrp="1"/>
          </p:cNvSpPr>
          <p:nvPr>
            <p:ph type="sldNum" sz="quarter" idx="10"/>
          </p:nvPr>
        </p:nvSpPr>
        <p:spPr/>
        <p:txBody>
          <a:bodyPr/>
          <a:lstStyle/>
          <a:p>
            <a:fld id="{7D5EF457-BD0C-4749-AE2F-11E614E16619}" type="slidenum">
              <a:rPr lang="en-US" smtClean="0"/>
              <a:pPr/>
              <a:t>66</a:t>
            </a:fld>
            <a:endParaRPr lang="en-US" dirty="0"/>
          </a:p>
        </p:txBody>
      </p:sp>
    </p:spTree>
    <p:extLst>
      <p:ext uri="{BB962C8B-B14F-4D97-AF65-F5344CB8AC3E}">
        <p14:creationId xmlns:p14="http://schemas.microsoft.com/office/powerpoint/2010/main" val="4194072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 example</a:t>
            </a:r>
            <a:r>
              <a:rPr lang="en-US" b="0" baseline="0" dirty="0"/>
              <a:t> of an informal FBA is the a</a:t>
            </a:r>
            <a:r>
              <a:rPr lang="en-US" b="0" dirty="0"/>
              <a:t>rchival</a:t>
            </a:r>
            <a:r>
              <a:rPr lang="en-US" b="0" baseline="0" dirty="0"/>
              <a:t> review. It </a:t>
            </a:r>
            <a:r>
              <a:rPr lang="en-US" baseline="0" dirty="0"/>
              <a:t>refers to reviewing previous records and information about students that are currently available.</a:t>
            </a:r>
          </a:p>
          <a:p>
            <a:endParaRPr lang="en-US" baseline="0" dirty="0"/>
          </a:p>
          <a:p>
            <a:r>
              <a:rPr lang="en-US" baseline="0" dirty="0"/>
              <a:t>Each state or district will likely have a process that is similar to an archival review, though we are aware that there is variation across states. On the next slide is a record review, which is very similar to an archival review. </a:t>
            </a:r>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67</a:t>
            </a:fld>
            <a:endParaRPr lang="en-US" dirty="0"/>
          </a:p>
        </p:txBody>
      </p:sp>
    </p:spTree>
    <p:extLst>
      <p:ext uri="{BB962C8B-B14F-4D97-AF65-F5344CB8AC3E}">
        <p14:creationId xmlns:p14="http://schemas.microsoft.com/office/powerpoint/2010/main" val="3078145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68</a:t>
            </a:fld>
            <a:endParaRPr lang="en-US" dirty="0"/>
          </a:p>
        </p:txBody>
      </p:sp>
    </p:spTree>
    <p:extLst>
      <p:ext uri="{BB962C8B-B14F-4D97-AF65-F5344CB8AC3E}">
        <p14:creationId xmlns:p14="http://schemas.microsoft.com/office/powerpoint/2010/main" val="3134727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an example of another informal FBA known as ERASE. </a:t>
            </a:r>
          </a:p>
          <a:p>
            <a:endParaRPr lang="en-US" baseline="0" dirty="0"/>
          </a:p>
          <a:p>
            <a:r>
              <a:rPr lang="en-US" baseline="0" dirty="0"/>
              <a:t>Typically, a problem solving team meeting will be convened if a student presents with specific behavior concerns and some of the questions that come up are listed under each category. </a:t>
            </a:r>
          </a:p>
          <a:p>
            <a:endParaRPr lang="en-US" baseline="0" dirty="0"/>
          </a:p>
          <a:p>
            <a:r>
              <a:rPr lang="en-US" baseline="0" dirty="0"/>
              <a:t>For example, it may be the case that the classroom teacher will present some information on what the problem is and what she has observed and believes is the reason or function of the behavior. (Explain and Reason). It is possible that some of the behavior specialists (e.g., behavior specialist, social worker, etc.) may weigh in by asking what some alternative and more appropriate behaviors would be and how that can be facilitated and supported (Appropriate and Support). As a last step, the team would want to evaluate if what has been suggested is working and how you will monitor that (e.g., reconvene team and meeting in 3 weeks time to report out). </a:t>
            </a:r>
          </a:p>
          <a:p>
            <a:endParaRPr lang="en-US" baseline="0" dirty="0"/>
          </a:p>
          <a:p>
            <a:r>
              <a:rPr lang="en-US" baseline="0" dirty="0"/>
              <a:t>This is one way to generate solutions for challenging behavior and similar to Tier 1 type interventions, many schools and districts have some variation of a problem-solving-type assessment. </a:t>
            </a:r>
          </a:p>
          <a:p>
            <a:endParaRPr lang="en-US" baseline="0" dirty="0"/>
          </a:p>
          <a:p>
            <a:r>
              <a:rPr lang="en-US" i="1" baseline="0" dirty="0"/>
              <a:t>Optional Activity: Ask participants to share similar informal FBA examples in their schools or districts.</a:t>
            </a:r>
          </a:p>
        </p:txBody>
      </p:sp>
      <p:sp>
        <p:nvSpPr>
          <p:cNvPr id="4" name="Slide Number Placeholder 3"/>
          <p:cNvSpPr>
            <a:spLocks noGrp="1"/>
          </p:cNvSpPr>
          <p:nvPr>
            <p:ph type="sldNum" sz="quarter" idx="10"/>
          </p:nvPr>
        </p:nvSpPr>
        <p:spPr/>
        <p:txBody>
          <a:bodyPr/>
          <a:lstStyle/>
          <a:p>
            <a:fld id="{7D5EF457-BD0C-4749-AE2F-11E614E16619}" type="slidenum">
              <a:rPr lang="en-US" smtClean="0"/>
              <a:pPr/>
              <a:t>69</a:t>
            </a:fld>
            <a:endParaRPr lang="en-US" dirty="0"/>
          </a:p>
        </p:txBody>
      </p:sp>
    </p:spTree>
    <p:extLst>
      <p:ext uri="{BB962C8B-B14F-4D97-AF65-F5344CB8AC3E}">
        <p14:creationId xmlns:p14="http://schemas.microsoft.com/office/powerpoint/2010/main" val="64990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Animated</a:t>
            </a:r>
            <a:r>
              <a:rPr lang="en-US" i="1" baseline="0" dirty="0"/>
              <a:t> slide. </a:t>
            </a:r>
          </a:p>
          <a:p>
            <a:endParaRPr lang="en-US" i="1" baseline="0" dirty="0"/>
          </a:p>
          <a:p>
            <a:r>
              <a:rPr lang="en-US" i="1" baseline="0" dirty="0"/>
              <a:t>Click to reveal arrows and circle. </a:t>
            </a:r>
          </a:p>
          <a:p>
            <a:endParaRPr lang="en-US" i="1" baseline="0" dirty="0"/>
          </a:p>
          <a:p>
            <a:r>
              <a:rPr lang="en-US" i="1" baseline="0" dirty="0"/>
              <a:t>Remind participants that this training will focus on informal diagnostic assessment in behavior.</a:t>
            </a:r>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7</a:t>
            </a:fld>
            <a:endParaRPr lang="en-US" dirty="0"/>
          </a:p>
        </p:txBody>
      </p:sp>
    </p:spTree>
    <p:extLst>
      <p:ext uri="{BB962C8B-B14F-4D97-AF65-F5344CB8AC3E}">
        <p14:creationId xmlns:p14="http://schemas.microsoft.com/office/powerpoint/2010/main" val="5445213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Level 2 is more direct but still a relatively simple behavioral</a:t>
            </a:r>
            <a:r>
              <a:rPr lang="en-US" baseline="0" dirty="0"/>
              <a:t> assessment.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70</a:t>
            </a:fld>
            <a:endParaRPr lang="en-US" dirty="0"/>
          </a:p>
        </p:txBody>
      </p:sp>
    </p:spTree>
    <p:extLst>
      <p:ext uri="{BB962C8B-B14F-4D97-AF65-F5344CB8AC3E}">
        <p14:creationId xmlns:p14="http://schemas.microsoft.com/office/powerpoint/2010/main" val="30781450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level, you really start to see how important it is to get the team involved</a:t>
            </a:r>
            <a:r>
              <a:rPr lang="en-US" baseline="0" dirty="0"/>
              <a:t> in this process, as it can be far too overwhelming for one teacher or even a handful of teachers to complete.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Refer participants to Handout 3b – Functional Assessment Interview.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functional assessment interview (FAI) sections are to be completed by the Behavior Support Team (or equivalent) to guide the functional behavior assessment and positive behavior support planning process.  Parts A through D of the form can be completed by the team, or used to interview teachers and other school personnel who work with and have knowledge about the student.</a:t>
            </a:r>
          </a:p>
          <a:p>
            <a:endParaRPr lang="en-US" dirty="0"/>
          </a:p>
          <a:p>
            <a:r>
              <a:rPr lang="en-US" dirty="0"/>
              <a:t>These</a:t>
            </a:r>
            <a:r>
              <a:rPr lang="en-US" baseline="0" dirty="0"/>
              <a:t> are the general steps in the FAI process, which we will revisit in an activity in a later part of this training.</a:t>
            </a:r>
            <a:endParaRPr lang="en-US" dirty="0"/>
          </a:p>
        </p:txBody>
      </p:sp>
      <p:sp>
        <p:nvSpPr>
          <p:cNvPr id="4" name="Slide Number Placeholder 3"/>
          <p:cNvSpPr>
            <a:spLocks noGrp="1"/>
          </p:cNvSpPr>
          <p:nvPr>
            <p:ph type="sldNum" sz="quarter" idx="10"/>
          </p:nvPr>
        </p:nvSpPr>
        <p:spPr/>
        <p:txBody>
          <a:bodyPr/>
          <a:lstStyle/>
          <a:p>
            <a:fld id="{9337583A-F0C2-4E5A-87A6-5FB4A54886A0}" type="slidenum">
              <a:rPr lang="en-US" smtClean="0"/>
              <a:pPr/>
              <a:t>71</a:t>
            </a:fld>
            <a:endParaRPr lang="en-US" dirty="0"/>
          </a:p>
        </p:txBody>
      </p:sp>
    </p:spTree>
    <p:extLst>
      <p:ext uri="{BB962C8B-B14F-4D97-AF65-F5344CB8AC3E}">
        <p14:creationId xmlns:p14="http://schemas.microsoft.com/office/powerpoint/2010/main" val="1606450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the slide.</a:t>
            </a:r>
            <a:endParaRPr lang="en-US" i="1" dirty="0"/>
          </a:p>
          <a:p>
            <a:endParaRPr lang="en-US" dirty="0"/>
          </a:p>
          <a:p>
            <a:r>
              <a:rPr lang="en-US" dirty="0"/>
              <a:t>Complex</a:t>
            </a:r>
            <a:r>
              <a:rPr lang="en-US" baseline="0" dirty="0"/>
              <a:t> FBAs can </a:t>
            </a:r>
            <a:r>
              <a:rPr lang="en-US" dirty="0"/>
              <a:t>include FABs, Fas,</a:t>
            </a:r>
            <a:r>
              <a:rPr lang="en-US" baseline="0" dirty="0"/>
              <a:t> and</a:t>
            </a:r>
            <a:r>
              <a:rPr lang="en-US" dirty="0"/>
              <a:t> ABC direct observation.</a:t>
            </a:r>
          </a:p>
        </p:txBody>
      </p:sp>
      <p:sp>
        <p:nvSpPr>
          <p:cNvPr id="4" name="Slide Number Placeholder 3"/>
          <p:cNvSpPr>
            <a:spLocks noGrp="1"/>
          </p:cNvSpPr>
          <p:nvPr>
            <p:ph type="sldNum" sz="quarter" idx="10"/>
          </p:nvPr>
        </p:nvSpPr>
        <p:spPr/>
        <p:txBody>
          <a:bodyPr/>
          <a:lstStyle/>
          <a:p>
            <a:fld id="{7D5EF457-BD0C-4749-AE2F-11E614E16619}" type="slidenum">
              <a:rPr lang="en-US" smtClean="0"/>
              <a:pPr/>
              <a:t>72</a:t>
            </a:fld>
            <a:endParaRPr lang="en-US" dirty="0"/>
          </a:p>
        </p:txBody>
      </p:sp>
    </p:spTree>
    <p:extLst>
      <p:ext uri="{BB962C8B-B14F-4D97-AF65-F5344CB8AC3E}">
        <p14:creationId xmlns:p14="http://schemas.microsoft.com/office/powerpoint/2010/main" val="3078145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73</a:t>
            </a:fld>
            <a:endParaRPr lang="en-US" dirty="0"/>
          </a:p>
        </p:txBody>
      </p:sp>
    </p:spTree>
    <p:extLst>
      <p:ext uri="{BB962C8B-B14F-4D97-AF65-F5344CB8AC3E}">
        <p14:creationId xmlns:p14="http://schemas.microsoft.com/office/powerpoint/2010/main" val="34995122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slide.</a:t>
            </a:r>
          </a:p>
          <a:p>
            <a:endParaRPr lang="en-US" i="1" dirty="0"/>
          </a:p>
          <a:p>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74</a:t>
            </a:fld>
            <a:endParaRPr lang="en-US" dirty="0"/>
          </a:p>
        </p:txBody>
      </p:sp>
    </p:spTree>
    <p:extLst>
      <p:ext uri="{BB962C8B-B14F-4D97-AF65-F5344CB8AC3E}">
        <p14:creationId xmlns:p14="http://schemas.microsoft.com/office/powerpoint/2010/main" val="205418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75</a:t>
            </a:fld>
            <a:endParaRPr lang="en-US" dirty="0"/>
          </a:p>
        </p:txBody>
      </p:sp>
    </p:spTree>
    <p:extLst>
      <p:ext uri="{BB962C8B-B14F-4D97-AF65-F5344CB8AC3E}">
        <p14:creationId xmlns:p14="http://schemas.microsoft.com/office/powerpoint/2010/main" val="4054982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the slide.</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76</a:t>
            </a:fld>
            <a:endParaRPr lang="en-US" dirty="0"/>
          </a:p>
        </p:txBody>
      </p:sp>
    </p:spTree>
    <p:extLst>
      <p:ext uri="{BB962C8B-B14F-4D97-AF65-F5344CB8AC3E}">
        <p14:creationId xmlns:p14="http://schemas.microsoft.com/office/powerpoint/2010/main" val="4135496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Remind the participants that we have discussed the function of behavior and now want to focus on what behavior is and how we define it.</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77</a:t>
            </a:fld>
            <a:endParaRPr lang="en-US" dirty="0"/>
          </a:p>
        </p:txBody>
      </p:sp>
    </p:spTree>
    <p:extLst>
      <p:ext uri="{BB962C8B-B14F-4D97-AF65-F5344CB8AC3E}">
        <p14:creationId xmlns:p14="http://schemas.microsoft.com/office/powerpoint/2010/main" val="39667504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table</a:t>
            </a:r>
            <a:r>
              <a:rPr lang="en-US" i="1" baseline="0" dirty="0"/>
              <a:t> about the dimensions of behavior and how each dimension is defined.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78</a:t>
            </a:fld>
            <a:endParaRPr lang="en-US" dirty="0"/>
          </a:p>
        </p:txBody>
      </p:sp>
    </p:spTree>
    <p:extLst>
      <p:ext uri="{BB962C8B-B14F-4D97-AF65-F5344CB8AC3E}">
        <p14:creationId xmlns:p14="http://schemas.microsoft.com/office/powerpoint/2010/main" val="400377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key questions when thinking about behavior.</a:t>
            </a:r>
          </a:p>
        </p:txBody>
      </p:sp>
      <p:sp>
        <p:nvSpPr>
          <p:cNvPr id="4" name="Slide Number Placeholder 3"/>
          <p:cNvSpPr>
            <a:spLocks noGrp="1"/>
          </p:cNvSpPr>
          <p:nvPr>
            <p:ph type="sldNum" sz="quarter" idx="10"/>
          </p:nvPr>
        </p:nvSpPr>
        <p:spPr/>
        <p:txBody>
          <a:bodyPr/>
          <a:lstStyle/>
          <a:p>
            <a:fld id="{7D5EF457-BD0C-4749-AE2F-11E614E16619}" type="slidenum">
              <a:rPr lang="en-US" smtClean="0"/>
              <a:pPr/>
              <a:t>79</a:t>
            </a:fld>
            <a:endParaRPr lang="en-US" dirty="0"/>
          </a:p>
        </p:txBody>
      </p:sp>
    </p:spTree>
    <p:extLst>
      <p:ext uri="{BB962C8B-B14F-4D97-AF65-F5344CB8AC3E}">
        <p14:creationId xmlns:p14="http://schemas.microsoft.com/office/powerpoint/2010/main" val="146473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note</a:t>
            </a:r>
            <a:r>
              <a:rPr lang="en-US" i="1" dirty="0"/>
              <a:t>.</a:t>
            </a:r>
            <a:endParaRPr lang="en-US" i="1" baseline="0" dirty="0"/>
          </a:p>
          <a:p>
            <a:endParaRPr lang="en-US" baseline="0" dirty="0"/>
          </a:p>
          <a:p>
            <a:r>
              <a:rPr lang="en-US" baseline="0" dirty="0"/>
              <a:t>For this training we are focusing on FBA's as an example of behavioral</a:t>
            </a:r>
            <a:r>
              <a:rPr lang="en-US" dirty="0"/>
              <a:t> diagnostic assessments, </a:t>
            </a:r>
            <a:r>
              <a:rPr lang="en-US" baseline="0" dirty="0"/>
              <a:t>but in some districts and states, FBA may or may not be the behavioral assessment most</a:t>
            </a:r>
            <a:r>
              <a:rPr lang="en-US" dirty="0"/>
              <a:t> </a:t>
            </a:r>
            <a:r>
              <a:rPr lang="en-US" baseline="0" dirty="0"/>
              <a:t>widely used. </a:t>
            </a:r>
          </a:p>
          <a:p>
            <a:endParaRPr lang="en-US" dirty="0"/>
          </a:p>
          <a:p>
            <a:r>
              <a:rPr lang="en-US" baseline="0" dirty="0"/>
              <a:t>We encourage you</a:t>
            </a:r>
            <a:r>
              <a:rPr lang="en-US" dirty="0"/>
              <a:t> to </a:t>
            </a:r>
            <a:r>
              <a:rPr lang="en-US" baseline="0" dirty="0"/>
              <a:t>follow state laws, but for the purposes of this training module, when talking about behavior diagnostic assessment, we are using the FBA as our mode of assessment.</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a:t>
            </a:fld>
            <a:endParaRPr lang="en-US" dirty="0"/>
          </a:p>
        </p:txBody>
      </p:sp>
    </p:spTree>
    <p:extLst>
      <p:ext uri="{BB962C8B-B14F-4D97-AF65-F5344CB8AC3E}">
        <p14:creationId xmlns:p14="http://schemas.microsoft.com/office/powerpoint/2010/main" val="166026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Review slide. </a:t>
            </a:r>
          </a:p>
          <a:p>
            <a:endParaRPr lang="en-US" i="1" baseline="0" dirty="0"/>
          </a:p>
          <a:p>
            <a:r>
              <a:rPr lang="en-US" i="0" baseline="0" dirty="0"/>
              <a:t>When defining the target behavior for intervention, it is important to provide a general descriptor of the behavior (e.g., physical aggression) but be specific about what is observable (e.g., includes kicking, hitting, biting, etc.), ensure that it is easy to measure (e.g., frequency or duration) and that the behavior is repeatable (e.g., the behavior occurs often enough to verify and gather data on).</a:t>
            </a:r>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80</a:t>
            </a:fld>
            <a:endParaRPr lang="en-US" dirty="0"/>
          </a:p>
        </p:txBody>
      </p:sp>
    </p:spTree>
    <p:extLst>
      <p:ext uri="{BB962C8B-B14F-4D97-AF65-F5344CB8AC3E}">
        <p14:creationId xmlns:p14="http://schemas.microsoft.com/office/powerpoint/2010/main" val="28677403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Read example to participants.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Remind them that you want to be as specific as possible. </a:t>
            </a:r>
            <a:endParaRPr lang="en-US" i="1"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81</a:t>
            </a:fld>
            <a:endParaRPr lang="en-US" dirty="0"/>
          </a:p>
        </p:txBody>
      </p:sp>
    </p:spTree>
    <p:extLst>
      <p:ext uri="{BB962C8B-B14F-4D97-AF65-F5344CB8AC3E}">
        <p14:creationId xmlns:p14="http://schemas.microsoft.com/office/powerpoint/2010/main" val="25723951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82</a:t>
            </a:fld>
            <a:endParaRPr lang="en-US" dirty="0"/>
          </a:p>
        </p:txBody>
      </p:sp>
    </p:spTree>
    <p:extLst>
      <p:ext uri="{BB962C8B-B14F-4D97-AF65-F5344CB8AC3E}">
        <p14:creationId xmlns:p14="http://schemas.microsoft.com/office/powerpoint/2010/main" val="42933721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83</a:t>
            </a:fld>
            <a:endParaRPr lang="en-US" dirty="0"/>
          </a:p>
        </p:txBody>
      </p:sp>
    </p:spTree>
    <p:extLst>
      <p:ext uri="{BB962C8B-B14F-4D97-AF65-F5344CB8AC3E}">
        <p14:creationId xmlns:p14="http://schemas.microsoft.com/office/powerpoint/2010/main" val="23700242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Optional</a:t>
            </a:r>
            <a:r>
              <a:rPr lang="en-US" i="1" baseline="0" dirty="0"/>
              <a:t> activity: Think-pair share or choral responding. Read each general descriptor and the associated specific example. Then ask the pairs or group to generate responses or suggest changes to make the descriptor better.  The 3</a:t>
            </a:r>
            <a:r>
              <a:rPr lang="en-US" i="1" baseline="30000" dirty="0"/>
              <a:t>rd</a:t>
            </a:r>
            <a:r>
              <a:rPr lang="en-US" i="1" baseline="0" dirty="0"/>
              <a:t> column is a confirmation if they are good descriptions of target behavior or not. </a:t>
            </a:r>
          </a:p>
          <a:p>
            <a:endParaRPr lang="en-US" i="1" baseline="0" dirty="0"/>
          </a:p>
          <a:p>
            <a:r>
              <a:rPr lang="en-US" i="1" baseline="0" dirty="0"/>
              <a:t>Click to reveal each answer.  Note: the first two examples are better than the last three, which are fairly broad and non-specific. </a:t>
            </a:r>
          </a:p>
          <a:p>
            <a:endParaRPr lang="en-US" i="1" baseline="0" dirty="0"/>
          </a:p>
          <a:p>
            <a:r>
              <a:rPr lang="en-US" i="1" baseline="0" dirty="0"/>
              <a:t> </a:t>
            </a:r>
          </a:p>
          <a:p>
            <a:endParaRPr lang="en-US" i="1" baseline="0" dirty="0"/>
          </a:p>
          <a:p>
            <a:endParaRPr lang="en-US" i="0"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84</a:t>
            </a:fld>
            <a:endParaRPr lang="en-US" dirty="0"/>
          </a:p>
        </p:txBody>
      </p:sp>
    </p:spTree>
    <p:extLst>
      <p:ext uri="{BB962C8B-B14F-4D97-AF65-F5344CB8AC3E}">
        <p14:creationId xmlns:p14="http://schemas.microsoft.com/office/powerpoint/2010/main" val="21380281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234950"/>
            <a:ext cx="4654550" cy="3490913"/>
          </a:xfrm>
        </p:spPr>
      </p:sp>
      <p:sp>
        <p:nvSpPr>
          <p:cNvPr id="3" name="Notes Placeholder 2"/>
          <p:cNvSpPr>
            <a:spLocks noGrp="1"/>
          </p:cNvSpPr>
          <p:nvPr>
            <p:ph type="body" idx="1"/>
          </p:nvPr>
        </p:nvSpPr>
        <p:spPr>
          <a:xfrm>
            <a:off x="692150" y="4044950"/>
            <a:ext cx="5618480" cy="4953000"/>
          </a:xfrm>
        </p:spPr>
        <p:txBody>
          <a:bodyPr/>
          <a:lstStyle/>
          <a:p>
            <a:r>
              <a:rPr lang="en-US" dirty="0"/>
              <a:t>We will not spend much time in</a:t>
            </a:r>
            <a:r>
              <a:rPr lang="en-US" baseline="0" dirty="0"/>
              <a:t> this training reviewing </a:t>
            </a:r>
            <a:r>
              <a:rPr lang="en-US" dirty="0"/>
              <a:t>the</a:t>
            </a:r>
            <a:r>
              <a:rPr lang="en-US" baseline="0" dirty="0"/>
              <a:t> role of replacement behaviors or behavior intervention plans (BIPS). </a:t>
            </a:r>
          </a:p>
          <a:p>
            <a:endParaRPr lang="en-US" baseline="0" dirty="0"/>
          </a:p>
          <a:p>
            <a:r>
              <a:rPr lang="en-US" baseline="0" dirty="0"/>
              <a:t>What is important to know is that in developing an effective BIP, it is important to ensure that a student learns an appropriate replacement behavior. Without learning how to do something appropriate in place of a previously inappropriate behavior, circumstances will not likely change for the better. It’s important to think of what you want the student to do, to learn, and how that can be supported by the environment they are in.</a:t>
            </a:r>
          </a:p>
          <a:p>
            <a:endParaRPr lang="en-US" baseline="0" dirty="0"/>
          </a:p>
          <a:p>
            <a:r>
              <a:rPr lang="en-US" baseline="0" dirty="0"/>
              <a:t>For example, if a student consistently lashes out physically and violently (e.g., kicks, bites, or claws and scratches) whenever he comes across a task that he does not understand, part of what will help the student is to find an appropriate alternative to this particular behavior, based on the function. So for example, perhaps this student does not know how to appropriately ask for help, and when faced with a task demand that he does not understand, he gets physical. Identifying the function of the behavior and then selecting an intervention that addresses the function, will lead to the most successful outcomes.</a:t>
            </a:r>
          </a:p>
          <a:p>
            <a:endParaRPr lang="en-US" baseline="0" dirty="0"/>
          </a:p>
          <a:p>
            <a:r>
              <a:rPr lang="en-US" baseline="0" dirty="0"/>
              <a:t>Without determining the function or thinking about a replacement behavior, the likely scenario will be maintenance of the behavior, or worse, an increase in the inappropriate behavior. If we take the example above, if you don’t address the function (e.g., pre-requisite skills) it is possible that you may stop one behavior (e.g., clawing and scratching) but add a new one into the repertoire unintentionally (e.g., hair pulling or eye gouging). Similarly, if you are unable to determine the function, then the behavior may remain because the intervention did not address the function or purpose. </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85</a:t>
            </a:fld>
            <a:endParaRPr lang="en-US" dirty="0"/>
          </a:p>
        </p:txBody>
      </p:sp>
    </p:spTree>
    <p:extLst>
      <p:ext uri="{BB962C8B-B14F-4D97-AF65-F5344CB8AC3E}">
        <p14:creationId xmlns:p14="http://schemas.microsoft.com/office/powerpoint/2010/main" val="1206547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1" dirty="0"/>
              <a:t>Optional</a:t>
            </a:r>
            <a:r>
              <a:rPr lang="en-US" b="0" i="1" baseline="0" dirty="0"/>
              <a:t> </a:t>
            </a:r>
            <a:r>
              <a:rPr lang="en-US" b="0" i="1" dirty="0"/>
              <a:t>activity :</a:t>
            </a:r>
            <a:r>
              <a:rPr lang="en-US" b="0" i="1" baseline="0" dirty="0"/>
              <a:t>  Ask participants to read the examples of the target behavior and identify if the examples in the replacement behavior category are good examples or not. </a:t>
            </a:r>
            <a:r>
              <a:rPr lang="en-US" i="1" dirty="0"/>
              <a:t>Click</a:t>
            </a:r>
            <a:r>
              <a:rPr lang="en-US" i="1" baseline="0" dirty="0"/>
              <a:t> to reveal Yes/No response on far right column. </a:t>
            </a:r>
          </a:p>
          <a:p>
            <a:endParaRPr lang="en-US" i="1" baseline="0" dirty="0"/>
          </a:p>
          <a:p>
            <a:r>
              <a:rPr lang="en-US" baseline="0" dirty="0"/>
              <a:t>This slide gives examples of good replacement behaviors based on determining the function (e.g., first example) or poor examples of replacement behavior that don’t address the function of the behavior (e.g., second and third examples)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1" baseline="0" dirty="0"/>
              <a:t>For the final example (i.e., #4), have participants generate some responses for appropriate replacement behaviors.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r>
              <a:rPr lang="en-US" baseline="0" dirty="0"/>
              <a:t>Example: A student hits because he does not know how to complete a task. Hitting helps him to avoid doing the work or task. In that instance teaching the student prerequisite skills, breaking down the tasks, or teaching him to ask for help might be examples of appropriate replacement behavior.</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CA76C2C-0157-4141-B71A-B3E61AE7741A}" type="slidenum">
              <a:rPr lang="en-US" smtClean="0"/>
              <a:pPr/>
              <a:t>86</a:t>
            </a:fld>
            <a:endParaRPr lang="en-US" dirty="0"/>
          </a:p>
        </p:txBody>
      </p:sp>
    </p:spTree>
    <p:extLst>
      <p:ext uri="{BB962C8B-B14F-4D97-AF65-F5344CB8AC3E}">
        <p14:creationId xmlns:p14="http://schemas.microsoft.com/office/powerpoint/2010/main" val="730620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Briefly review</a:t>
            </a:r>
            <a:r>
              <a:rPr lang="en-US" i="1" baseline="0" dirty="0"/>
              <a:t> this slide.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87</a:t>
            </a:fld>
            <a:endParaRPr lang="en-US" dirty="0"/>
          </a:p>
        </p:txBody>
      </p:sp>
    </p:spTree>
    <p:extLst>
      <p:ext uri="{BB962C8B-B14F-4D97-AF65-F5344CB8AC3E}">
        <p14:creationId xmlns:p14="http://schemas.microsoft.com/office/powerpoint/2010/main" val="3413350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Click to show the full list of tools to guide an FBA. Refer participants to Handout 3a – FBA Processes.</a:t>
            </a:r>
            <a:endParaRPr lang="en-US" i="1" dirty="0"/>
          </a:p>
          <a:p>
            <a:endParaRPr lang="en-US" i="1" dirty="0"/>
          </a:p>
          <a:p>
            <a:r>
              <a:rPr lang="en-US" dirty="0"/>
              <a:t>Many tools and protocols exist to guide the process of conducting a functional assessment. The process is composed of five general steps,</a:t>
            </a:r>
            <a:r>
              <a:rPr lang="en-US" baseline="0" dirty="0"/>
              <a:t> but we will only be looking at steps 1–3 today in the last activity.</a:t>
            </a:r>
          </a:p>
          <a:p>
            <a:pPr marL="628650" lvl="1" indent="-171450">
              <a:buFont typeface="Arial" panose="020B0604020202020204" pitchFamily="34" charset="0"/>
              <a:buChar char="•"/>
            </a:pPr>
            <a:r>
              <a:rPr lang="en-US" baseline="0" dirty="0"/>
              <a:t>Read the footnote.</a:t>
            </a:r>
          </a:p>
          <a:p>
            <a:pPr marL="457200" lvl="1" indent="0">
              <a:buFont typeface="Arial" panose="020B0604020202020204" pitchFamily="34" charset="0"/>
              <a:buNone/>
            </a:pPr>
            <a:endParaRPr lang="en-US" baseline="0" dirty="0"/>
          </a:p>
          <a:p>
            <a:r>
              <a:rPr lang="en-US" i="1" baseline="0" dirty="0"/>
              <a:t>Click again to only show 3 steps.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88</a:t>
            </a:fld>
            <a:endParaRPr lang="en-US" dirty="0"/>
          </a:p>
        </p:txBody>
      </p:sp>
    </p:spTree>
    <p:extLst>
      <p:ext uri="{BB962C8B-B14F-4D97-AF65-F5344CB8AC3E}">
        <p14:creationId xmlns:p14="http://schemas.microsoft.com/office/powerpoint/2010/main" val="20663497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271A67D-9510-A747-8AE1-282FF8C7CD45}" type="slidenum">
              <a:rPr lang="en-US"/>
              <a:pPr/>
              <a:t>89</a:t>
            </a:fld>
            <a:endParaRPr lang="en-US" dirty="0"/>
          </a:p>
        </p:txBody>
      </p:sp>
      <p:sp>
        <p:nvSpPr>
          <p:cNvPr id="195587" name="Rectangle 2"/>
          <p:cNvSpPr>
            <a:spLocks noGrp="1" noRot="1" noChangeAspect="1" noChangeArrowheads="1" noTextEdit="1"/>
          </p:cNvSpPr>
          <p:nvPr>
            <p:ph type="sldImg"/>
          </p:nvPr>
        </p:nvSpPr>
        <p:spPr>
          <a:xfrm>
            <a:off x="1227138" y="709613"/>
            <a:ext cx="4630737" cy="3471862"/>
          </a:xfrm>
          <a:ln/>
        </p:spPr>
      </p:sp>
      <p:sp>
        <p:nvSpPr>
          <p:cNvPr id="195588" name="Rectangle 3"/>
          <p:cNvSpPr>
            <a:spLocks noGrp="1" noChangeArrowheads="1"/>
          </p:cNvSpPr>
          <p:nvPr>
            <p:ph type="body" idx="1"/>
          </p:nvPr>
        </p:nvSpPr>
        <p:spPr>
          <a:xfrm>
            <a:off x="903899" y="4418591"/>
            <a:ext cx="5199045" cy="4181015"/>
          </a:xfrm>
          <a:noFill/>
          <a:ln/>
        </p:spPr>
        <p:txBody>
          <a:bodyPr/>
          <a:lstStyle/>
          <a:p>
            <a:pPr eaLnBrk="1" hangingPunct="1"/>
            <a:r>
              <a:rPr lang="en-US" dirty="0">
                <a:latin typeface="Arial" pitchFamily="-65" charset="0"/>
              </a:rPr>
              <a:t>After</a:t>
            </a:r>
            <a:r>
              <a:rPr lang="en-US" baseline="0" dirty="0">
                <a:latin typeface="Arial" pitchFamily="-65" charset="0"/>
              </a:rPr>
              <a:t> data have been gathered and analyzed, the next step is to formulate a hypothesis about the function of behavior. When thinking about the function of behavior, one should consider the ABCs and setting events.</a:t>
            </a:r>
          </a:p>
          <a:p>
            <a:pPr eaLnBrk="1" hangingPunct="1"/>
            <a:endParaRPr lang="en-US" baseline="0" dirty="0">
              <a:latin typeface="Arial" pitchFamily="-65" charset="0"/>
            </a:endParaRPr>
          </a:p>
          <a:p>
            <a:pPr eaLnBrk="1" hangingPunct="1"/>
            <a:r>
              <a:rPr lang="en-US" baseline="0" dirty="0">
                <a:latin typeface="Arial" pitchFamily="-65" charset="0"/>
              </a:rPr>
              <a:t>Let’s look at an example over the next two slides.</a:t>
            </a:r>
          </a:p>
          <a:p>
            <a:pPr eaLnBrk="1" hangingPunct="1"/>
            <a:endParaRPr lang="en-US" baseline="0" dirty="0">
              <a:latin typeface="Arial" pitchFamily="-65" charset="0"/>
            </a:endParaRPr>
          </a:p>
          <a:p>
            <a:pPr eaLnBrk="1" hangingPunct="1"/>
            <a:r>
              <a:rPr lang="en-US" i="1" baseline="0" dirty="0">
                <a:latin typeface="Arial" pitchFamily="-65" charset="0"/>
              </a:rPr>
              <a:t>Review slide.</a:t>
            </a:r>
            <a:endParaRPr lang="en-US" i="1" dirty="0">
              <a:latin typeface="Arial" pitchFamily="-65" charset="0"/>
            </a:endParaRPr>
          </a:p>
          <a:p>
            <a:pPr eaLnBrk="1" hangingPunct="1"/>
            <a:endParaRPr lang="en-US" dirty="0">
              <a:latin typeface="Arial" pitchFamily="-65" charset="0"/>
            </a:endParaRPr>
          </a:p>
        </p:txBody>
      </p:sp>
    </p:spTree>
    <p:extLst>
      <p:ext uri="{BB962C8B-B14F-4D97-AF65-F5344CB8AC3E}">
        <p14:creationId xmlns:p14="http://schemas.microsoft.com/office/powerpoint/2010/main" val="234676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Animated slide. </a:t>
            </a:r>
          </a:p>
          <a:p>
            <a:endParaRPr lang="en-US" i="1" dirty="0"/>
          </a:p>
          <a:p>
            <a:r>
              <a:rPr lang="en-US" dirty="0"/>
              <a:t>Our behavioral</a:t>
            </a:r>
            <a:r>
              <a:rPr lang="en-US" baseline="0" dirty="0"/>
              <a:t> illustration occurs in a school that uses check-in/check-out </a:t>
            </a:r>
            <a:r>
              <a:rPr lang="en-US" i="0" baseline="0" dirty="0"/>
              <a:t>(</a:t>
            </a:r>
            <a:r>
              <a:rPr lang="en-US" b="0" i="0" u="none" baseline="0" dirty="0"/>
              <a:t>CICO</a:t>
            </a:r>
            <a:r>
              <a:rPr lang="en-US" i="0" baseline="0" dirty="0"/>
              <a:t>) </a:t>
            </a:r>
            <a:r>
              <a:rPr lang="en-US" baseline="0" dirty="0"/>
              <a:t>as a secondary intervention for behavior. The CICO </a:t>
            </a:r>
            <a:r>
              <a:rPr lang="en-US" b="0" i="0" u="none" baseline="0" dirty="0"/>
              <a:t>card</a:t>
            </a:r>
            <a:r>
              <a:rPr lang="en-US" baseline="0" dirty="0"/>
              <a:t> also provides progress monitoring data. The left side of the graphic depicts </a:t>
            </a:r>
            <a:r>
              <a:rPr lang="en-US" i="0" baseline="0" dirty="0"/>
              <a:t>the </a:t>
            </a:r>
            <a:r>
              <a:rPr lang="en-US" b="0" i="0" u="none" baseline="0" dirty="0"/>
              <a:t>intervention</a:t>
            </a:r>
            <a:r>
              <a:rPr lang="en-US" i="0" baseline="0" dirty="0"/>
              <a:t> progression. The right shows how </a:t>
            </a:r>
            <a:r>
              <a:rPr lang="en-US" b="0" i="0" u="none" baseline="0" dirty="0"/>
              <a:t>progress</a:t>
            </a:r>
            <a:r>
              <a:rPr lang="en-US" i="0" baseline="0" dirty="0"/>
              <a:t> </a:t>
            </a:r>
            <a:r>
              <a:rPr lang="en-US" baseline="0" dirty="0"/>
              <a:t>monitoring tools may change as the intervention changes.</a:t>
            </a:r>
          </a:p>
          <a:p>
            <a:endParaRPr lang="en-US" baseline="0" dirty="0"/>
          </a:p>
          <a:p>
            <a:r>
              <a:rPr lang="en-US" i="0" baseline="0" dirty="0"/>
              <a:t>When a student is not </a:t>
            </a:r>
            <a:r>
              <a:rPr lang="en-US" b="0" i="0" u="none" baseline="0" dirty="0"/>
              <a:t>responsive</a:t>
            </a:r>
            <a:r>
              <a:rPr lang="en-US" i="0" baseline="0" dirty="0"/>
              <a:t> to the standard CICO intervention, the team will ask </a:t>
            </a:r>
            <a:r>
              <a:rPr lang="en-US" b="0" i="0" u="none" baseline="0" dirty="0"/>
              <a:t>why</a:t>
            </a:r>
            <a:r>
              <a:rPr lang="en-US" i="0" baseline="0" dirty="0"/>
              <a:t> the student is not responding and will </a:t>
            </a:r>
            <a:r>
              <a:rPr lang="en-US" b="0" i="0" u="none" baseline="0" dirty="0"/>
              <a:t>adapt</a:t>
            </a:r>
            <a:r>
              <a:rPr lang="en-US" i="0" baseline="0" dirty="0"/>
              <a:t> the intervention. If this is not sufficient, the team may conduct a </a:t>
            </a:r>
            <a:r>
              <a:rPr lang="en-US" i="0" u="none" baseline="0" dirty="0"/>
              <a:t>f</a:t>
            </a:r>
            <a:r>
              <a:rPr lang="en-US" b="0" i="0" u="none" baseline="0" dirty="0"/>
              <a:t>unctional</a:t>
            </a:r>
            <a:r>
              <a:rPr lang="en-US" i="0" baseline="0" dirty="0"/>
              <a:t> behavior assessment and use it to develop an individualized </a:t>
            </a:r>
            <a:r>
              <a:rPr lang="en-US" b="0" i="0" u="none" baseline="0" dirty="0"/>
              <a:t>behavior</a:t>
            </a:r>
            <a:r>
              <a:rPr lang="en-US" i="0" baseline="0" dirty="0"/>
              <a:t> intervention plan.</a:t>
            </a:r>
          </a:p>
          <a:p>
            <a:endParaRPr lang="en-US" baseline="0"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9</a:t>
            </a:fld>
            <a:endParaRPr lang="en-US" dirty="0"/>
          </a:p>
        </p:txBody>
      </p:sp>
    </p:spTree>
    <p:extLst>
      <p:ext uri="{BB962C8B-B14F-4D97-AF65-F5344CB8AC3E}">
        <p14:creationId xmlns:p14="http://schemas.microsoft.com/office/powerpoint/2010/main" val="1148115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slide.</a:t>
            </a:r>
          </a:p>
        </p:txBody>
      </p:sp>
      <p:sp>
        <p:nvSpPr>
          <p:cNvPr id="4" name="Slide Number Placeholder 3"/>
          <p:cNvSpPr>
            <a:spLocks noGrp="1"/>
          </p:cNvSpPr>
          <p:nvPr>
            <p:ph type="sldNum" sz="quarter" idx="10"/>
          </p:nvPr>
        </p:nvSpPr>
        <p:spPr/>
        <p:txBody>
          <a:bodyPr/>
          <a:lstStyle/>
          <a:p>
            <a:fld id="{7D5EF457-BD0C-4749-AE2F-11E614E16619}" type="slidenum">
              <a:rPr lang="en-US" smtClean="0"/>
              <a:pPr/>
              <a:t>90</a:t>
            </a:fld>
            <a:endParaRPr lang="en-US" dirty="0"/>
          </a:p>
        </p:txBody>
      </p:sp>
    </p:spTree>
    <p:extLst>
      <p:ext uri="{BB962C8B-B14F-4D97-AF65-F5344CB8AC3E}">
        <p14:creationId xmlns:p14="http://schemas.microsoft.com/office/powerpoint/2010/main" val="11773243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739EEFD-A7C9-BE46-9684-47004EAEE338}" type="slidenum">
              <a:rPr lang="en-US"/>
              <a:pPr/>
              <a:t>91</a:t>
            </a:fld>
            <a:endParaRPr lang="en-US" dirty="0"/>
          </a:p>
        </p:txBody>
      </p:sp>
      <p:sp>
        <p:nvSpPr>
          <p:cNvPr id="196611" name="Rectangle 2"/>
          <p:cNvSpPr>
            <a:spLocks noGrp="1" noRot="1" noChangeAspect="1" noChangeArrowheads="1" noTextEdit="1"/>
          </p:cNvSpPr>
          <p:nvPr>
            <p:ph type="sldImg"/>
          </p:nvPr>
        </p:nvSpPr>
        <p:spPr>
          <a:xfrm>
            <a:off x="1227138" y="709613"/>
            <a:ext cx="4630737" cy="3471862"/>
          </a:xfrm>
          <a:ln/>
        </p:spPr>
      </p:sp>
      <p:sp>
        <p:nvSpPr>
          <p:cNvPr id="196612" name="Rectangle 3"/>
          <p:cNvSpPr>
            <a:spLocks noGrp="1" noChangeArrowheads="1"/>
          </p:cNvSpPr>
          <p:nvPr>
            <p:ph type="body" idx="1"/>
          </p:nvPr>
        </p:nvSpPr>
        <p:spPr>
          <a:xfrm>
            <a:off x="903899" y="4418591"/>
            <a:ext cx="5199045" cy="4181015"/>
          </a:xfrm>
          <a:noFill/>
          <a:ln/>
        </p:spPr>
        <p:txBody>
          <a:bodyPr/>
          <a:lstStyle/>
          <a:p>
            <a:pPr eaLnBrk="1" hangingPunct="1"/>
            <a:r>
              <a:rPr lang="en-US" i="1" dirty="0">
                <a:latin typeface="Arial" pitchFamily="-65" charset="0"/>
              </a:rPr>
              <a:t>Activity: Ask</a:t>
            </a:r>
            <a:r>
              <a:rPr lang="en-US" i="1" baseline="0" dirty="0">
                <a:latin typeface="Arial" pitchFamily="-65" charset="0"/>
              </a:rPr>
              <a:t> participants or teams to think of a student with some behavioral concerns and to write a summary statement  using the ABCs and setting events as a guide. </a:t>
            </a:r>
          </a:p>
          <a:p>
            <a:pPr eaLnBrk="1" hangingPunct="1"/>
            <a:endParaRPr lang="en-US" i="1" baseline="0" dirty="0">
              <a:latin typeface="Arial" pitchFamily="-65" charset="0"/>
            </a:endParaRPr>
          </a:p>
          <a:p>
            <a:pPr eaLnBrk="1" hangingPunct="1"/>
            <a:r>
              <a:rPr lang="en-US" i="1" dirty="0">
                <a:latin typeface="Arial" pitchFamily="-65" charset="0"/>
              </a:rPr>
              <a:t>Read the</a:t>
            </a:r>
            <a:r>
              <a:rPr lang="en-US" i="1" baseline="0" dirty="0">
                <a:latin typeface="Arial" pitchFamily="-65" charset="0"/>
              </a:rPr>
              <a:t> example on the slide. Have participants or teams share their responses. </a:t>
            </a:r>
            <a:endParaRPr lang="en-US" i="1" dirty="0">
              <a:latin typeface="Arial" pitchFamily="-65" charset="0"/>
            </a:endParaRPr>
          </a:p>
        </p:txBody>
      </p:sp>
    </p:spTree>
    <p:extLst>
      <p:ext uri="{BB962C8B-B14F-4D97-AF65-F5344CB8AC3E}">
        <p14:creationId xmlns:p14="http://schemas.microsoft.com/office/powerpoint/2010/main" val="226270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Activity: As</a:t>
            </a:r>
            <a:r>
              <a:rPr lang="en-US" b="0" i="1" baseline="0" dirty="0"/>
              <a:t>k participants to refer to Handout 3b – Functional Assessment Interview and complete the form for a student they believe would benefit from an FBA.</a:t>
            </a:r>
            <a:endParaRPr lang="en-US" b="0" i="1" dirty="0"/>
          </a:p>
          <a:p>
            <a:endParaRPr lang="en-US" b="0"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92</a:t>
            </a:fld>
            <a:endParaRPr lang="en-US" dirty="0"/>
          </a:p>
        </p:txBody>
      </p:sp>
    </p:spTree>
    <p:extLst>
      <p:ext uri="{BB962C8B-B14F-4D97-AF65-F5344CB8AC3E}">
        <p14:creationId xmlns:p14="http://schemas.microsoft.com/office/powerpoint/2010/main" val="1400484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a:t>
            </a:r>
            <a:r>
              <a:rPr lang="en-US" i="1" baseline="0" dirty="0"/>
              <a:t> summary of training module content. </a:t>
            </a:r>
            <a:endParaRPr lang="en-US" i="1"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93</a:t>
            </a:fld>
            <a:endParaRPr lang="en-US" dirty="0"/>
          </a:p>
        </p:txBody>
      </p:sp>
    </p:spTree>
    <p:extLst>
      <p:ext uri="{BB962C8B-B14F-4D97-AF65-F5344CB8AC3E}">
        <p14:creationId xmlns:p14="http://schemas.microsoft.com/office/powerpoint/2010/main" val="39162338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p>
          <a:p>
            <a:endParaRPr lang="en-US" dirty="0"/>
          </a:p>
          <a:p>
            <a:pPr marL="233309" indent="-233309">
              <a:buAutoNum type="arabicPeriod"/>
            </a:pPr>
            <a:r>
              <a:rPr lang="en-US" baseline="0" dirty="0"/>
              <a:t>Antecedent, Behavior, and Consequence</a:t>
            </a:r>
          </a:p>
          <a:p>
            <a:pPr marL="233309" indent="-233309">
              <a:buAutoNum type="arabicPeriod"/>
            </a:pPr>
            <a:r>
              <a:rPr lang="en-US" baseline="0" dirty="0"/>
              <a:t>To get something or avoid something</a:t>
            </a:r>
          </a:p>
          <a:p>
            <a:pPr marL="233309" indent="-233309">
              <a:buAutoNum type="arabicPeriod"/>
            </a:pPr>
            <a:r>
              <a:rPr lang="en-US" baseline="0" dirty="0"/>
              <a:t>Reinforcement strengthens or increases likelihood of behavior happening; punishment weakens or decreases future likelihood of behavior occurring.</a:t>
            </a:r>
          </a:p>
          <a:p>
            <a:pPr marL="233309" indent="-233309">
              <a:buAutoNum type="arabicPeriod"/>
            </a:pPr>
            <a:r>
              <a:rPr lang="en-US" baseline="0" dirty="0"/>
              <a:t>3 – Informal = ERASE; record review; problem-solving meeting</a:t>
            </a:r>
          </a:p>
          <a:p>
            <a:pPr marL="0" indent="0">
              <a:buNone/>
            </a:pPr>
            <a:r>
              <a:rPr lang="en-US" baseline="0" dirty="0"/>
              <a:t>          Simple = ABC, functional assessment interview</a:t>
            </a:r>
          </a:p>
          <a:p>
            <a:pPr marL="0" indent="0">
              <a:buNone/>
            </a:pPr>
            <a:r>
              <a:rPr lang="en-US" baseline="0" dirty="0"/>
              <a:t>          Complex = FBA, functional analysis, functional assessment, etc.</a:t>
            </a:r>
          </a:p>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94</a:t>
            </a:fld>
            <a:endParaRPr lang="en-US" dirty="0"/>
          </a:p>
        </p:txBody>
      </p:sp>
    </p:spTree>
    <p:extLst>
      <p:ext uri="{BB962C8B-B14F-4D97-AF65-F5344CB8AC3E}">
        <p14:creationId xmlns:p14="http://schemas.microsoft.com/office/powerpoint/2010/main" val="7884346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95</a:t>
            </a:fld>
            <a:endParaRPr lang="en-US" dirty="0"/>
          </a:p>
        </p:txBody>
      </p:sp>
    </p:spTree>
    <p:extLst>
      <p:ext uri="{BB962C8B-B14F-4D97-AF65-F5344CB8AC3E}">
        <p14:creationId xmlns:p14="http://schemas.microsoft.com/office/powerpoint/2010/main" val="27804013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the materials for this training</a:t>
            </a:r>
            <a:r>
              <a:rPr lang="en-US" baseline="0" dirty="0"/>
              <a:t> module are from these three sources. References have been cited throughout the slides as applicable.</a:t>
            </a:r>
            <a:endParaRPr lang="en-US" dirty="0"/>
          </a:p>
        </p:txBody>
      </p:sp>
      <p:sp>
        <p:nvSpPr>
          <p:cNvPr id="4" name="Slide Number Placeholder 3"/>
          <p:cNvSpPr>
            <a:spLocks noGrp="1"/>
          </p:cNvSpPr>
          <p:nvPr>
            <p:ph type="sldNum" sz="quarter" idx="10"/>
          </p:nvPr>
        </p:nvSpPr>
        <p:spPr/>
        <p:txBody>
          <a:bodyPr/>
          <a:lstStyle/>
          <a:p>
            <a:fld id="{7D5EF457-BD0C-4749-AE2F-11E614E16619}" type="slidenum">
              <a:rPr lang="en-US" smtClean="0"/>
              <a:pPr/>
              <a:t>96</a:t>
            </a:fld>
            <a:endParaRPr lang="en-US" dirty="0"/>
          </a:p>
        </p:txBody>
      </p:sp>
    </p:spTree>
    <p:extLst>
      <p:ext uri="{BB962C8B-B14F-4D97-AF65-F5344CB8AC3E}">
        <p14:creationId xmlns:p14="http://schemas.microsoft.com/office/powerpoint/2010/main" val="20505995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97</a:t>
            </a:fld>
            <a:endParaRPr lang="en-US" dirty="0"/>
          </a:p>
        </p:txBody>
      </p:sp>
    </p:spTree>
    <p:extLst>
      <p:ext uri="{BB962C8B-B14F-4D97-AF65-F5344CB8AC3E}">
        <p14:creationId xmlns:p14="http://schemas.microsoft.com/office/powerpoint/2010/main" val="208967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49" y="6766375"/>
            <a:ext cx="2492375" cy="123111"/>
          </a:xfrm>
        </p:spPr>
        <p:txBody>
          <a:bodyPr/>
          <a:lstStyle>
            <a:lvl1pPr>
              <a:defRPr>
                <a:solidFill>
                  <a:schemeClr val="tx2">
                    <a:lumMod val="75000"/>
                  </a:schemeClr>
                </a:solidFill>
              </a:defRPr>
            </a:lvl1pPr>
          </a:lstStyle>
          <a:p>
            <a:endParaRPr lang="en-US" dirty="0">
              <a:solidFill>
                <a:srgbClr val="2F68A4">
                  <a:lumMod val="75000"/>
                </a:srgbClr>
              </a:solidFill>
            </a:endParaRPr>
          </a:p>
        </p:txBody>
      </p:sp>
      <p:sp>
        <p:nvSpPr>
          <p:cNvPr id="4" name="Footer Placeholder 3"/>
          <p:cNvSpPr>
            <a:spLocks noGrp="1"/>
          </p:cNvSpPr>
          <p:nvPr>
            <p:ph type="ftr" sz="quarter" idx="11"/>
          </p:nvPr>
        </p:nvSpPr>
        <p:spPr>
          <a:xfrm>
            <a:off x="5328340" y="6656743"/>
            <a:ext cx="3583885" cy="107722"/>
          </a:xfrm>
        </p:spPr>
        <p:txBody>
          <a:bodyPr/>
          <a:lstStyle>
            <a:lvl1pPr>
              <a:defRPr sz="700"/>
            </a:lvl1pPr>
          </a:lstStyle>
          <a:p>
            <a:endParaRPr lang="en-US" dirty="0">
              <a:solidFill>
                <a:prstClr val="black">
                  <a:tint val="75000"/>
                </a:prstClr>
              </a:solidFill>
            </a:endParaRPr>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3527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63602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97995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628FD0BB-6C89-4438-B6A9-828392485FBA}" type="datetimeFigureOut">
              <a:rPr lang="en-US" smtClean="0"/>
              <a:pPr/>
              <a:t>8/9/2018</a:t>
            </a:fld>
            <a:endParaRPr lang="en-US" dirty="0"/>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90E90A2-E538-4F9A-9FED-BF1E5650B9E2}" type="slidenum">
              <a:rPr lang="en-US" smtClean="0"/>
              <a:pPr/>
              <a:t>‹#›</a:t>
            </a:fld>
            <a:endParaRPr lang="en-US" dirty="0"/>
          </a:p>
        </p:txBody>
      </p:sp>
    </p:spTree>
    <p:extLst>
      <p:ext uri="{BB962C8B-B14F-4D97-AF65-F5344CB8AC3E}">
        <p14:creationId xmlns:p14="http://schemas.microsoft.com/office/powerpoint/2010/main" val="3120360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628FD0BB-6C89-4438-B6A9-828392485FBA}" type="datetimeFigureOut">
              <a:rPr lang="en-US" smtClean="0"/>
              <a:pPr/>
              <a:t>8/9/2018</a:t>
            </a:fld>
            <a:endParaRPr lang="en-US" dirty="0"/>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90E90A2-E538-4F9A-9FED-BF1E5650B9E2}" type="slidenum">
              <a:rPr lang="en-US" smtClean="0"/>
              <a:pPr/>
              <a:t>‹#›</a:t>
            </a:fld>
            <a:endParaRPr lang="en-US" dirty="0"/>
          </a:p>
        </p:txBody>
      </p:sp>
    </p:spTree>
    <p:extLst>
      <p:ext uri="{BB962C8B-B14F-4D97-AF65-F5344CB8AC3E}">
        <p14:creationId xmlns:p14="http://schemas.microsoft.com/office/powerpoint/2010/main" val="45755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233EE9F-8460-324B-B444-47F6BF622394}" type="slidenum">
              <a:rPr lang="en-US"/>
              <a:pPr/>
              <a:t>‹#›</a:t>
            </a:fld>
            <a:endParaRPr lang="en-US" dirty="0"/>
          </a:p>
        </p:txBody>
      </p:sp>
    </p:spTree>
    <p:extLst>
      <p:ext uri="{BB962C8B-B14F-4D97-AF65-F5344CB8AC3E}">
        <p14:creationId xmlns:p14="http://schemas.microsoft.com/office/powerpoint/2010/main" val="232589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dirty="0"/>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AFCBBA46-1342-6E46-9798-1618918AA6B3}" type="slidenum">
              <a:rPr lang="en-US"/>
              <a:pPr/>
              <a:t>‹#›</a:t>
            </a:fld>
            <a:endParaRPr lang="en-US" dirty="0"/>
          </a:p>
        </p:txBody>
      </p:sp>
    </p:spTree>
    <p:extLst>
      <p:ext uri="{BB962C8B-B14F-4D97-AF65-F5344CB8AC3E}">
        <p14:creationId xmlns:p14="http://schemas.microsoft.com/office/powerpoint/2010/main" val="421999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981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38716E8-D17E-40F8-B6C8-CC84AC377013}" type="datetimeFigureOut">
              <a:rPr lang="en-US"/>
              <a:pPr/>
              <a:t>8/9/2018</a:t>
            </a:fld>
            <a:endParaRPr lang="en-US" dirty="0"/>
          </a:p>
        </p:txBody>
      </p:sp>
      <p:sp>
        <p:nvSpPr>
          <p:cNvPr id="5" name="Footer Placeholder 4"/>
          <p:cNvSpPr>
            <a:spLocks noGrp="1"/>
          </p:cNvSpPr>
          <p:nvPr>
            <p:ph type="ftr" sz="quarter" idx="11"/>
          </p:nvPr>
        </p:nvSpPr>
        <p:spPr>
          <a:xfrm>
            <a:off x="4238625" y="6356350"/>
            <a:ext cx="2438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Slide Number Placeholder 5"/>
          <p:cNvSpPr>
            <a:spLocks noGrp="1"/>
          </p:cNvSpPr>
          <p:nvPr>
            <p:ph type="sldNum" sz="quarter" idx="12"/>
          </p:nvPr>
        </p:nvSpPr>
        <p:spPr>
          <a:xfrm>
            <a:off x="6781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91BFF39-C402-45E8-A19A-25F43C7914B5}" type="slidenum">
              <a:rPr lang="en-US"/>
              <a:pPr/>
              <a:t>‹#›</a:t>
            </a:fld>
            <a:endParaRPr lang="en-US" dirty="0"/>
          </a:p>
        </p:txBody>
      </p:sp>
    </p:spTree>
    <p:extLst>
      <p:ext uri="{BB962C8B-B14F-4D97-AF65-F5344CB8AC3E}">
        <p14:creationId xmlns:p14="http://schemas.microsoft.com/office/powerpoint/2010/main" val="289328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981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C1652AB-FDC0-4841-B40C-DEF15DCC588B}" type="datetimeFigureOut">
              <a:rPr lang="en-US"/>
              <a:pPr/>
              <a:t>8/9/2018</a:t>
            </a:fld>
            <a:endParaRPr lang="en-US" dirty="0"/>
          </a:p>
        </p:txBody>
      </p:sp>
      <p:sp>
        <p:nvSpPr>
          <p:cNvPr id="5" name="Footer Placeholder 4"/>
          <p:cNvSpPr>
            <a:spLocks noGrp="1"/>
          </p:cNvSpPr>
          <p:nvPr>
            <p:ph type="ftr" sz="quarter" idx="11"/>
          </p:nvPr>
        </p:nvSpPr>
        <p:spPr>
          <a:xfrm>
            <a:off x="4238625" y="6356350"/>
            <a:ext cx="2438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Slide Number Placeholder 5"/>
          <p:cNvSpPr>
            <a:spLocks noGrp="1"/>
          </p:cNvSpPr>
          <p:nvPr>
            <p:ph type="sldNum" sz="quarter" idx="12"/>
          </p:nvPr>
        </p:nvSpPr>
        <p:spPr>
          <a:xfrm>
            <a:off x="6781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82EE156-3434-44F4-B708-553F802BF86E}" type="slidenum">
              <a:rPr lang="en-US"/>
              <a:pPr/>
              <a:t>‹#›</a:t>
            </a:fld>
            <a:endParaRPr lang="en-US" dirty="0"/>
          </a:p>
        </p:txBody>
      </p:sp>
    </p:spTree>
    <p:extLst>
      <p:ext uri="{BB962C8B-B14F-4D97-AF65-F5344CB8AC3E}">
        <p14:creationId xmlns:p14="http://schemas.microsoft.com/office/powerpoint/2010/main" val="2601832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6C04C63-6569-4A5F-9F08-33E08245CFEF}" type="slidenum">
              <a:rPr lang="en-US"/>
              <a:pPr/>
              <a:t>‹#›</a:t>
            </a:fld>
            <a:endParaRPr lang="en-US" dirty="0"/>
          </a:p>
        </p:txBody>
      </p:sp>
    </p:spTree>
    <p:extLst>
      <p:ext uri="{BB962C8B-B14F-4D97-AF65-F5344CB8AC3E}">
        <p14:creationId xmlns:p14="http://schemas.microsoft.com/office/powerpoint/2010/main" val="530306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quarter" idx="1"/>
          </p:nvPr>
        </p:nvSpPr>
        <p:spPr>
          <a:xfrm>
            <a:off x="457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0EDC81D-14CD-4983-BA3E-D68058DB8AB0}" type="slidenum">
              <a:rPr lang="en-US"/>
              <a:pPr/>
              <a:t>‹#›</a:t>
            </a:fld>
            <a:endParaRPr lang="en-US" dirty="0"/>
          </a:p>
        </p:txBody>
      </p:sp>
    </p:spTree>
    <p:extLst>
      <p:ext uri="{BB962C8B-B14F-4D97-AF65-F5344CB8AC3E}">
        <p14:creationId xmlns:p14="http://schemas.microsoft.com/office/powerpoint/2010/main" val="17523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dirty="0">
              <a:solidFill>
                <a:srgbClr val="1F497D">
                  <a:lumMod val="75000"/>
                </a:srgbClr>
              </a:solidFill>
            </a:endParaRPr>
          </a:p>
        </p:txBody>
      </p:sp>
    </p:spTree>
    <p:extLst>
      <p:ext uri="{BB962C8B-B14F-4D97-AF65-F5344CB8AC3E}">
        <p14:creationId xmlns:p14="http://schemas.microsoft.com/office/powerpoint/2010/main" val="361670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22785" y="747422"/>
            <a:ext cx="8905460" cy="5096787"/>
          </a:xfrm>
        </p:spPr>
        <p:txBody>
          <a:bodyPr/>
          <a:lstStyle/>
          <a:p>
            <a:r>
              <a:rPr lang="en-US" dirty="0"/>
              <a:t>Click icon to add SmartArt graphic</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
        <p:nvSpPr>
          <p:cNvPr id="3" name="Title 2"/>
          <p:cNvSpPr>
            <a:spLocks noGrp="1"/>
          </p:cNvSpPr>
          <p:nvPr>
            <p:ph type="title"/>
          </p:nvPr>
        </p:nvSpPr>
        <p:spPr>
          <a:xfrm>
            <a:off x="122387" y="314394"/>
            <a:ext cx="8906256" cy="361468"/>
          </a:xfrm>
        </p:spPr>
        <p:txBody>
          <a:bodyPr>
            <a:normAutofit/>
          </a:bodyPr>
          <a:lstStyle>
            <a:lvl1pPr algn="ctr">
              <a:defRPr sz="2200" b="1"/>
            </a:lvl1pPr>
          </a:lstStyle>
          <a:p>
            <a:r>
              <a:rPr lang="en-US"/>
              <a:t>Click to edit Master title style</a:t>
            </a:r>
            <a:endParaRPr lang="en-US" dirty="0"/>
          </a:p>
        </p:txBody>
      </p:sp>
    </p:spTree>
    <p:extLst>
      <p:ext uri="{BB962C8B-B14F-4D97-AF65-F5344CB8AC3E}">
        <p14:creationId xmlns:p14="http://schemas.microsoft.com/office/powerpoint/2010/main" val="396097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4E76A0">
                    <a:lumMod val="75000"/>
                  </a:srgbClr>
                </a:solidFill>
              </a:rPr>
              <a:pPr algn="r"/>
              <a:t>‹#›</a:t>
            </a:fld>
            <a:endParaRPr dirty="0">
              <a:solidFill>
                <a:srgbClr val="4E76A0">
                  <a:lumMod val="75000"/>
                </a:srgbClr>
              </a:solidFill>
            </a:endParaRPr>
          </a:p>
        </p:txBody>
      </p:sp>
    </p:spTree>
    <p:extLst>
      <p:ext uri="{BB962C8B-B14F-4D97-AF65-F5344CB8AC3E}">
        <p14:creationId xmlns:p14="http://schemas.microsoft.com/office/powerpoint/2010/main" val="2692582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dirty="0">
              <a:solidFill>
                <a:srgbClr val="1F497D">
                  <a:lumMod val="75000"/>
                </a:srgbClr>
              </a:solidFill>
            </a:endParaRPr>
          </a:p>
        </p:txBody>
      </p:sp>
    </p:spTree>
    <p:extLst>
      <p:ext uri="{BB962C8B-B14F-4D97-AF65-F5344CB8AC3E}">
        <p14:creationId xmlns:p14="http://schemas.microsoft.com/office/powerpoint/2010/main" val="2224805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4E76A0">
                    <a:lumMod val="75000"/>
                  </a:srgbClr>
                </a:solidFill>
              </a:rPr>
              <a:pPr algn="r"/>
              <a:t>‹#›</a:t>
            </a:fld>
            <a:endParaRPr dirty="0">
              <a:solidFill>
                <a:srgbClr val="4E76A0">
                  <a:lumMod val="75000"/>
                </a:srgbClr>
              </a:solidFill>
            </a:endParaRPr>
          </a:p>
        </p:txBody>
      </p:sp>
    </p:spTree>
    <p:extLst>
      <p:ext uri="{BB962C8B-B14F-4D97-AF65-F5344CB8AC3E}">
        <p14:creationId xmlns:p14="http://schemas.microsoft.com/office/powerpoint/2010/main" val="223307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628FD0BB-6C89-4438-B6A9-828392485FBA}" type="datetimeFigureOut">
              <a:rPr lang="en-US" smtClean="0"/>
              <a:pPr/>
              <a:t>8/9/2018</a:t>
            </a:fld>
            <a:endParaRPr lang="en-US" dirty="0"/>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90E90A2-E538-4F9A-9FED-BF1E5650B9E2}" type="slidenum">
              <a:rPr lang="en-US" smtClean="0"/>
              <a:pPr/>
              <a:t>‹#›</a:t>
            </a:fld>
            <a:endParaRPr lang="en-US" dirty="0"/>
          </a:p>
        </p:txBody>
      </p:sp>
    </p:spTree>
    <p:extLst>
      <p:ext uri="{BB962C8B-B14F-4D97-AF65-F5344CB8AC3E}">
        <p14:creationId xmlns:p14="http://schemas.microsoft.com/office/powerpoint/2010/main" val="158439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233EE9F-8460-324B-B444-47F6BF622394}" type="slidenum">
              <a:rPr lang="en-US"/>
              <a:pPr/>
              <a:t>‹#›</a:t>
            </a:fld>
            <a:endParaRPr lang="en-US" dirty="0"/>
          </a:p>
        </p:txBody>
      </p:sp>
    </p:spTree>
    <p:extLst>
      <p:ext uri="{BB962C8B-B14F-4D97-AF65-F5344CB8AC3E}">
        <p14:creationId xmlns:p14="http://schemas.microsoft.com/office/powerpoint/2010/main" val="1218284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621542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41333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22785" y="747422"/>
            <a:ext cx="8905460" cy="5096787"/>
          </a:xfrm>
        </p:spPr>
        <p:txBody>
          <a:bodyPr/>
          <a:lstStyle/>
          <a:p>
            <a:r>
              <a:rPr lang="en-US" dirty="0"/>
              <a:t>Click icon to add SmartArt graphic</a:t>
            </a:r>
          </a:p>
        </p:txBody>
      </p:sp>
      <p:sp>
        <p:nvSpPr>
          <p:cNvPr id="2" name="Slide Number Placeholder 1"/>
          <p:cNvSpPr>
            <a:spLocks noGrp="1"/>
          </p:cNvSpPr>
          <p:nvPr>
            <p:ph type="sldNum" sz="quarter" idx="11"/>
          </p:nvPr>
        </p:nvSpPr>
        <p:spPr/>
        <p:txBody>
          <a:bodyPr/>
          <a:lstStyle/>
          <a:p>
            <a:pPr algn="r"/>
            <a:fld id="{F3477EC8-074D-41C4-94AE-E9EA7CEEA348}" type="slidenum">
              <a:rPr>
                <a:solidFill>
                  <a:prstClr val="white">
                    <a:lumMod val="75000"/>
                  </a:prstClr>
                </a:solidFill>
              </a:rPr>
              <a:pPr algn="r"/>
              <a:t>‹#›</a:t>
            </a:fld>
            <a:endParaRPr dirty="0">
              <a:solidFill>
                <a:prstClr val="white">
                  <a:lumMod val="75000"/>
                </a:prstClr>
              </a:solidFill>
            </a:endParaRPr>
          </a:p>
        </p:txBody>
      </p:sp>
      <p:sp>
        <p:nvSpPr>
          <p:cNvPr id="3" name="Title 2"/>
          <p:cNvSpPr>
            <a:spLocks noGrp="1"/>
          </p:cNvSpPr>
          <p:nvPr>
            <p:ph type="title"/>
          </p:nvPr>
        </p:nvSpPr>
        <p:spPr>
          <a:xfrm>
            <a:off x="122387" y="314394"/>
            <a:ext cx="8906256" cy="361468"/>
          </a:xfrm>
        </p:spPr>
        <p:txBody>
          <a:bodyPr>
            <a:normAutofit/>
          </a:bodyPr>
          <a:lstStyle>
            <a:lvl1pPr algn="ctr">
              <a:defRPr sz="2200" b="1"/>
            </a:lvl1pPr>
          </a:lstStyle>
          <a:p>
            <a:r>
              <a:rPr lang="en-US"/>
              <a:t>Click to edit Master title style</a:t>
            </a:r>
            <a:endParaRPr lang="en-US" dirty="0"/>
          </a:p>
        </p:txBody>
      </p:sp>
    </p:spTree>
    <p:extLst>
      <p:ext uri="{BB962C8B-B14F-4D97-AF65-F5344CB8AC3E}">
        <p14:creationId xmlns:p14="http://schemas.microsoft.com/office/powerpoint/2010/main" val="331389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39734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369519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35440" cy="692658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pPr fontAlgn="base">
              <a:spcBef>
                <a:spcPct val="0"/>
              </a:spcBef>
              <a:spcAft>
                <a:spcPct val="0"/>
              </a:spcAft>
            </a:pPr>
            <a:endParaRPr lang="en-US" dirty="0">
              <a:solidFill>
                <a:prstClr val="white">
                  <a:lumMod val="50000"/>
                </a:prstClr>
              </a:solidFill>
              <a:ea typeface="ＭＳ Ｐゴシック"/>
            </a:endParaRPr>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pPr fontAlgn="base">
              <a:spcBef>
                <a:spcPct val="0"/>
              </a:spcBef>
              <a:spcAft>
                <a:spcPct val="0"/>
              </a:spcAft>
            </a:pPr>
            <a:endParaRPr lang="en-US" dirty="0">
              <a:solidFill>
                <a:prstClr val="black">
                  <a:tint val="75000"/>
                </a:prstClr>
              </a:solidFill>
              <a:ea typeface="ＭＳ Ｐゴシック"/>
            </a:endParaRPr>
          </a:p>
        </p:txBody>
      </p:sp>
    </p:spTree>
    <p:extLst>
      <p:ext uri="{BB962C8B-B14F-4D97-AF65-F5344CB8AC3E}">
        <p14:creationId xmlns:p14="http://schemas.microsoft.com/office/powerpoint/2010/main" val="1005972980"/>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60"/>
            <a:ext cx="9235440" cy="6926580"/>
          </a:xfrm>
          <a:prstGeom prst="rect">
            <a:avLst/>
          </a:prstGeom>
        </p:spPr>
      </p:pic>
      <p:sp>
        <p:nvSpPr>
          <p:cNvPr id="2" name="Title Placeholder 1"/>
          <p:cNvSpPr>
            <a:spLocks noGrp="1"/>
          </p:cNvSpPr>
          <p:nvPr>
            <p:ph type="title"/>
          </p:nvPr>
        </p:nvSpPr>
        <p:spPr bwMode="gray">
          <a:xfrm>
            <a:off x="687388" y="3709988"/>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529139"/>
            <a:ext cx="8229600" cy="1389062"/>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pPr fontAlgn="base">
              <a:spcBef>
                <a:spcPct val="0"/>
              </a:spcBef>
              <a:spcAft>
                <a:spcPct val="0"/>
              </a:spcAft>
            </a:pPr>
            <a:fld id="{A1A8B8B9-B651-4439-A868-E8F04EF81465}" type="slidenum">
              <a:rPr lang="en-US" smtClean="0">
                <a:solidFill>
                  <a:srgbClr val="1F497D">
                    <a:lumMod val="75000"/>
                  </a:srgbClr>
                </a:solidFill>
                <a:ea typeface="ＭＳ Ｐゴシック"/>
              </a:rPr>
              <a:pPr fontAlgn="base">
                <a:spcBef>
                  <a:spcPct val="0"/>
                </a:spcBef>
                <a:spcAft>
                  <a:spcPct val="0"/>
                </a:spcAft>
              </a:pPr>
              <a:t>‹#›</a:t>
            </a:fld>
            <a:endParaRPr lang="en-US" dirty="0">
              <a:solidFill>
                <a:srgbClr val="1F497D">
                  <a:lumMod val="75000"/>
                </a:srgbClr>
              </a:solidFill>
              <a:ea typeface="ＭＳ Ｐゴシック"/>
            </a:endParaRPr>
          </a:p>
        </p:txBody>
      </p:sp>
    </p:spTree>
    <p:extLst>
      <p:ext uri="{BB962C8B-B14F-4D97-AF65-F5344CB8AC3E}">
        <p14:creationId xmlns:p14="http://schemas.microsoft.com/office/powerpoint/2010/main" val="1350666190"/>
      </p:ext>
    </p:extLst>
  </p:cSld>
  <p:clrMap bg1="lt1" tx1="dk1" bg2="lt2" tx2="dk2" accent1="accent1" accent2="accent2" accent3="accent3" accent4="accent4" accent5="accent5" accent6="accent6" hlink="hlink" folHlink="folHlink"/>
  <p:sldLayoutIdLst>
    <p:sldLayoutId id="2147483668" r:id="rId1"/>
    <p:sldLayoutId id="2147483682" r:id="rId2"/>
    <p:sldLayoutId id="2147483683" r:id="rId3"/>
    <p:sldLayoutId id="2147483685" r:id="rId4"/>
    <p:sldLayoutId id="2147483694" r:id="rId5"/>
    <p:sldLayoutId id="2147483719" r:id="rId6"/>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gray">
          <a:xfrm>
            <a:off x="0" y="0"/>
            <a:ext cx="9181140" cy="6885855"/>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31178863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86" r:id="rId5"/>
    <p:sldLayoutId id="2147483690" r:id="rId6"/>
    <p:sldLayoutId id="2147483691" r:id="rId7"/>
    <p:sldLayoutId id="2147483692" r:id="rId8"/>
    <p:sldLayoutId id="2147483712" r:id="rId9"/>
    <p:sldLayoutId id="2147483713" r:id="rId10"/>
    <p:sldLayoutId id="2147483716" r:id="rId11"/>
    <p:sldLayoutId id="2147483717" r:id="rId12"/>
    <p:sldLayoutId id="2147483718" r:id="rId13"/>
    <p:sldLayoutId id="2147483720" r:id="rId14"/>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60"/>
            <a:ext cx="9235440" cy="6926580"/>
          </a:xfrm>
          <a:prstGeom prst="rect">
            <a:avLst/>
          </a:prstGeom>
        </p:spPr>
      </p:pic>
      <p:sp>
        <p:nvSpPr>
          <p:cNvPr id="2" name="Title Placeholder 1"/>
          <p:cNvSpPr>
            <a:spLocks noGrp="1"/>
          </p:cNvSpPr>
          <p:nvPr>
            <p:ph type="title"/>
          </p:nvPr>
        </p:nvSpPr>
        <p:spPr bwMode="gray">
          <a:xfrm>
            <a:off x="687388" y="3709988"/>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529139"/>
            <a:ext cx="8229600" cy="1389062"/>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pPr fontAlgn="base">
              <a:spcBef>
                <a:spcPct val="0"/>
              </a:spcBef>
              <a:spcAft>
                <a:spcPct val="0"/>
              </a:spcAft>
            </a:pPr>
            <a:fld id="{A1A8B8B9-B651-4439-A868-E8F04EF81465}" type="slidenum">
              <a:rPr lang="en-US" smtClean="0">
                <a:solidFill>
                  <a:srgbClr val="1F497D">
                    <a:lumMod val="75000"/>
                  </a:srgbClr>
                </a:solidFill>
                <a:ea typeface="ＭＳ Ｐゴシック"/>
              </a:rPr>
              <a:pPr fontAlgn="base">
                <a:spcBef>
                  <a:spcPct val="0"/>
                </a:spcBef>
                <a:spcAft>
                  <a:spcPct val="0"/>
                </a:spcAft>
              </a:pPr>
              <a:t>‹#›</a:t>
            </a:fld>
            <a:endParaRPr lang="en-US" dirty="0">
              <a:solidFill>
                <a:srgbClr val="1F497D">
                  <a:lumMod val="75000"/>
                </a:srgbClr>
              </a:solidFill>
              <a:ea typeface="ＭＳ Ｐゴシック"/>
            </a:endParaRPr>
          </a:p>
        </p:txBody>
      </p:sp>
    </p:spTree>
    <p:extLst>
      <p:ext uri="{BB962C8B-B14F-4D97-AF65-F5344CB8AC3E}">
        <p14:creationId xmlns:p14="http://schemas.microsoft.com/office/powerpoint/2010/main" val="1417401384"/>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35092" cy="6926319"/>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4E76A0">
                    <a:lumMod val="75000"/>
                  </a:srgbClr>
                </a:solidFill>
              </a:rPr>
              <a:pPr algn="r" fontAlgn="base">
                <a:spcBef>
                  <a:spcPct val="0"/>
                </a:spcBef>
                <a:spcAft>
                  <a:spcPct val="0"/>
                </a:spcAft>
              </a:pPr>
              <a:t>‹#›</a:t>
            </a:fld>
            <a:endParaRPr dirty="0">
              <a:solidFill>
                <a:srgbClr val="4E76A0">
                  <a:lumMod val="75000"/>
                </a:srgbClr>
              </a:solidFill>
            </a:endParaRPr>
          </a:p>
        </p:txBody>
      </p:sp>
    </p:spTree>
    <p:extLst>
      <p:ext uri="{BB962C8B-B14F-4D97-AF65-F5344CB8AC3E}">
        <p14:creationId xmlns:p14="http://schemas.microsoft.com/office/powerpoint/2010/main" val="2340232928"/>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microsoft.com/office/2007/relationships/media" Target="file:///C:\Users\gchan\AppData\Local\Temp\PresenterMedia\Videos\FCQKT_stick_figure_simulating_writing_text.wmv" TargetMode="Externa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4.png"/><Relationship Id="rId5" Type="http://schemas.openxmlformats.org/officeDocument/2006/relationships/notesSlide" Target="../notesSlides/notesSlide57.xml"/><Relationship Id="rId4"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Word_Document.docx"/></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0.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hyperlink" Target="http://www.elearningmo.org/accessing-fba"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hyperlink" Target="http://pbis.org/pbis_newsletter/volume_2/issue3.aspx"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914400"/>
            <a:ext cx="8228413" cy="2492990"/>
          </a:xfrm>
        </p:spPr>
        <p:txBody>
          <a:bodyPr/>
          <a:lstStyle/>
          <a:p>
            <a:r>
              <a:rPr lang="en-US" sz="5400" dirty="0"/>
              <a:t>Using FBA for Diagnostic Assessment in Behavior</a:t>
            </a:r>
            <a:endParaRPr lang="en-US" dirty="0"/>
          </a:p>
        </p:txBody>
      </p:sp>
      <p:sp>
        <p:nvSpPr>
          <p:cNvPr id="2" name="Footer Placeholder 1"/>
          <p:cNvSpPr>
            <a:spLocks noGrp="1"/>
          </p:cNvSpPr>
          <p:nvPr>
            <p:ph type="ftr" sz="quarter" idx="11"/>
          </p:nvPr>
        </p:nvSpPr>
        <p:spPr>
          <a:xfrm>
            <a:off x="690564" y="6610577"/>
            <a:ext cx="8221662" cy="215444"/>
          </a:xfrm>
        </p:spPr>
        <p:txBody>
          <a:bodyPr/>
          <a:lstStyle/>
          <a:p>
            <a:pPr algn="l"/>
            <a:r>
              <a:rPr lang="en-US" sz="700" dirty="0"/>
              <a:t>This document </a:t>
            </a:r>
            <a:r>
              <a:rPr lang="en-US" dirty="0"/>
              <a:t>was produced under U.S. Department of Education, Office of Special Education Programs, Award No. H326Q110005.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document is intended or should be inferred.</a:t>
            </a:r>
            <a:endParaRPr lang="en-US" sz="700" dirty="0"/>
          </a:p>
        </p:txBody>
      </p:sp>
    </p:spTree>
    <p:extLst>
      <p:ext uri="{BB962C8B-B14F-4D97-AF65-F5344CB8AC3E}">
        <p14:creationId xmlns:p14="http://schemas.microsoft.com/office/powerpoint/2010/main" val="380421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a:p>
            <a:r>
              <a:rPr lang="en-US" dirty="0"/>
              <a:t>What is an FBA?</a:t>
            </a:r>
          </a:p>
          <a:p>
            <a:endParaRPr lang="en-US" dirty="0"/>
          </a:p>
          <a:p>
            <a:pPr>
              <a:spcBef>
                <a:spcPts val="1200"/>
              </a:spcBef>
            </a:pPr>
            <a:r>
              <a:rPr lang="en-US" dirty="0"/>
              <a:t>Very simply, an FBA is a </a:t>
            </a:r>
            <a:r>
              <a:rPr lang="en-US" b="1" i="1" dirty="0"/>
              <a:t>functional behavior assessment</a:t>
            </a:r>
          </a:p>
          <a:p>
            <a:endParaRPr lang="en-US" dirty="0"/>
          </a:p>
          <a:p>
            <a:endParaRPr lang="en-US" dirty="0"/>
          </a:p>
        </p:txBody>
      </p:sp>
      <p:sp>
        <p:nvSpPr>
          <p:cNvPr id="5" name="Content Placeholder 4"/>
          <p:cNvSpPr>
            <a:spLocks noGrp="1"/>
          </p:cNvSpPr>
          <p:nvPr>
            <p:ph idx="10"/>
          </p:nvPr>
        </p:nvSpPr>
        <p:spPr/>
        <p:txBody>
          <a:bodyPr/>
          <a:lstStyle/>
          <a:p>
            <a:endParaRPr lang="en-US" dirty="0"/>
          </a:p>
          <a:p>
            <a:r>
              <a:rPr lang="en-US" dirty="0"/>
              <a:t>Definition:</a:t>
            </a:r>
          </a:p>
          <a:p>
            <a:endParaRPr lang="en-US" dirty="0"/>
          </a:p>
          <a:p>
            <a:pPr>
              <a:spcBef>
                <a:spcPts val="1200"/>
              </a:spcBef>
            </a:pPr>
            <a:r>
              <a:rPr lang="en-US" dirty="0"/>
              <a:t>Problem-solving process used to develop hypotheses about what is </a:t>
            </a:r>
            <a:r>
              <a:rPr lang="en-US" b="1" i="1" dirty="0"/>
              <a:t>triggering, reinforcing and maintaining</a:t>
            </a:r>
            <a:r>
              <a:rPr lang="en-US" dirty="0"/>
              <a:t> problem behaviors – </a:t>
            </a:r>
            <a:r>
              <a:rPr lang="en-US" b="1" i="1" dirty="0"/>
              <a:t>**ABCs**</a:t>
            </a:r>
          </a:p>
        </p:txBody>
      </p:sp>
      <p:sp>
        <p:nvSpPr>
          <p:cNvPr id="6" name="Title 3"/>
          <p:cNvSpPr>
            <a:spLocks noGrp="1"/>
          </p:cNvSpPr>
          <p:nvPr>
            <p:ph type="title"/>
          </p:nvPr>
        </p:nvSpPr>
        <p:spPr/>
        <p:txBody>
          <a:bodyPr>
            <a:normAutofit/>
          </a:bodyPr>
          <a:lstStyle/>
          <a:p>
            <a:r>
              <a:rPr lang="en-US" sz="4600" dirty="0"/>
              <a:t>Review of Core Concepts in Behavior</a:t>
            </a:r>
          </a:p>
        </p:txBody>
      </p:sp>
      <p:sp>
        <p:nvSpPr>
          <p:cNvPr id="2" name="Slide Number Placeholder 1"/>
          <p:cNvSpPr>
            <a:spLocks noGrp="1"/>
          </p:cNvSpPr>
          <p:nvPr>
            <p:ph type="sldNum" sz="quarter" idx="11"/>
          </p:nvPr>
        </p:nvSpPr>
        <p:spPr/>
        <p:txBody>
          <a:bodyPr/>
          <a:lstStyle/>
          <a:p>
            <a:fld id="{A90E90A2-E538-4F9A-9FED-BF1E5650B9E2}" type="slidenum">
              <a:rPr lang="en-US" smtClean="0"/>
              <a:pPr/>
              <a:t>10</a:t>
            </a:fld>
            <a:endParaRPr lang="en-US" dirty="0"/>
          </a:p>
        </p:txBody>
      </p:sp>
    </p:spTree>
    <p:extLst>
      <p:ext uri="{BB962C8B-B14F-4D97-AF65-F5344CB8AC3E}">
        <p14:creationId xmlns:p14="http://schemas.microsoft.com/office/powerpoint/2010/main" val="166318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Handout 1: FBA and Behavior Support Plan Self-Assessment </a:t>
            </a:r>
          </a:p>
          <a:p>
            <a:pPr marL="0" indent="0">
              <a:buNone/>
            </a:pPr>
            <a:endParaRPr lang="en-US" dirty="0"/>
          </a:p>
          <a:p>
            <a:pPr lvl="1"/>
            <a:r>
              <a:rPr lang="en-US" sz="2400" dirty="0"/>
              <a:t>Use the FBA behavior self-assessment to evaluate a current function-based support plan.</a:t>
            </a:r>
          </a:p>
          <a:p>
            <a:pPr lvl="1"/>
            <a:endParaRPr lang="en-US" sz="2400" dirty="0"/>
          </a:p>
          <a:p>
            <a:pPr lvl="1">
              <a:spcBef>
                <a:spcPts val="1200"/>
              </a:spcBef>
            </a:pPr>
            <a:r>
              <a:rPr lang="en-US" sz="2400" dirty="0"/>
              <a:t>Note the areas of strength and weakness in your process and support document(s).  </a:t>
            </a:r>
          </a:p>
        </p:txBody>
      </p:sp>
      <p:sp>
        <p:nvSpPr>
          <p:cNvPr id="3" name="Title 2"/>
          <p:cNvSpPr>
            <a:spLocks noGrp="1"/>
          </p:cNvSpPr>
          <p:nvPr>
            <p:ph type="title"/>
          </p:nvPr>
        </p:nvSpPr>
        <p:spPr/>
        <p:txBody>
          <a:bodyPr/>
          <a:lstStyle/>
          <a:p>
            <a:r>
              <a:rPr lang="en-US" spc="-30" dirty="0"/>
              <a:t>A Quick Self-Assessment</a:t>
            </a:r>
          </a:p>
        </p:txBody>
      </p:sp>
      <p:sp>
        <p:nvSpPr>
          <p:cNvPr id="4" name="Slide Number Placeholder 3"/>
          <p:cNvSpPr>
            <a:spLocks noGrp="1"/>
          </p:cNvSpPr>
          <p:nvPr>
            <p:ph type="sldNum" sz="quarter" idx="10"/>
          </p:nvPr>
        </p:nvSpPr>
        <p:spPr/>
        <p:txBody>
          <a:bodyPr/>
          <a:lstStyle/>
          <a:p>
            <a:fld id="{F3477EC8-074D-41C4-94AE-E9EA7CEEA348}" type="slidenum">
              <a:rPr lang="en-US" smtClean="0"/>
              <a:pPr/>
              <a:t>11</a:t>
            </a:fld>
            <a:endParaRPr lang="en-US" dirty="0"/>
          </a:p>
        </p:txBody>
      </p:sp>
    </p:spTree>
    <p:extLst>
      <p:ext uri="{BB962C8B-B14F-4D97-AF65-F5344CB8AC3E}">
        <p14:creationId xmlns:p14="http://schemas.microsoft.com/office/powerpoint/2010/main" val="156550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Part I: Core Concepts </a:t>
            </a:r>
            <a:br>
              <a:rPr lang="en-US" dirty="0"/>
            </a:br>
            <a:r>
              <a:rPr lang="en-US" dirty="0"/>
              <a:t>in Behavior</a:t>
            </a:r>
            <a:endParaRPr lang="en-US" sz="5400" b="1" dirty="0"/>
          </a:p>
        </p:txBody>
      </p:sp>
      <p:sp>
        <p:nvSpPr>
          <p:cNvPr id="4" name="Slide Number Placeholder 3"/>
          <p:cNvSpPr>
            <a:spLocks noGrp="1"/>
          </p:cNvSpPr>
          <p:nvPr>
            <p:ph type="sldNum" sz="quarter" idx="12"/>
          </p:nvPr>
        </p:nvSpPr>
        <p:spPr/>
        <p:txBody>
          <a:bodyPr/>
          <a:lstStyle/>
          <a:p>
            <a:fld id="{A1A8B8B9-B651-4439-A868-E8F04EF81465}" type="slidenum">
              <a:rPr lang="en-US" smtClean="0">
                <a:solidFill>
                  <a:srgbClr val="1F497D">
                    <a:lumMod val="75000"/>
                  </a:srgbClr>
                </a:solidFill>
              </a:rPr>
              <a:pPr/>
              <a:t>12</a:t>
            </a:fld>
            <a:endParaRPr lang="en-US" dirty="0">
              <a:solidFill>
                <a:srgbClr val="1F497D">
                  <a:lumMod val="75000"/>
                </a:srgbClr>
              </a:solidFill>
            </a:endParaRPr>
          </a:p>
        </p:txBody>
      </p:sp>
    </p:spTree>
    <p:extLst>
      <p:ext uri="{BB962C8B-B14F-4D97-AF65-F5344CB8AC3E}">
        <p14:creationId xmlns:p14="http://schemas.microsoft.com/office/powerpoint/2010/main" val="356928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Reviewing core terminology</a:t>
            </a:r>
          </a:p>
          <a:p>
            <a:endParaRPr lang="en-US" dirty="0"/>
          </a:p>
          <a:p>
            <a:r>
              <a:rPr lang="en-US" dirty="0"/>
              <a:t>Functional behavior assessment</a:t>
            </a:r>
          </a:p>
          <a:p>
            <a:pPr>
              <a:spcBef>
                <a:spcPts val="1200"/>
              </a:spcBef>
            </a:pPr>
            <a:r>
              <a:rPr lang="en-US" dirty="0"/>
              <a:t>Functional analysis</a:t>
            </a:r>
          </a:p>
          <a:p>
            <a:pPr>
              <a:spcBef>
                <a:spcPts val="1200"/>
              </a:spcBef>
            </a:pPr>
            <a:r>
              <a:rPr lang="en-US" dirty="0"/>
              <a:t>Functional analysis of behavior</a:t>
            </a:r>
          </a:p>
          <a:p>
            <a:pPr>
              <a:spcBef>
                <a:spcPts val="1200"/>
              </a:spcBef>
            </a:pPr>
            <a:r>
              <a:rPr lang="en-US" dirty="0"/>
              <a:t>Functional assessment</a:t>
            </a:r>
          </a:p>
          <a:p>
            <a:endParaRPr lang="en-US" dirty="0"/>
          </a:p>
          <a:p>
            <a:endParaRPr lang="en-US" dirty="0"/>
          </a:p>
        </p:txBody>
      </p:sp>
      <p:sp>
        <p:nvSpPr>
          <p:cNvPr id="4" name="Title 3"/>
          <p:cNvSpPr>
            <a:spLocks noGrp="1"/>
          </p:cNvSpPr>
          <p:nvPr>
            <p:ph type="title"/>
          </p:nvPr>
        </p:nvSpPr>
        <p:spPr/>
        <p:txBody>
          <a:bodyPr/>
          <a:lstStyle/>
          <a:p>
            <a:r>
              <a:rPr lang="en-US" dirty="0"/>
              <a:t>Core Concepts in Behavior</a:t>
            </a:r>
          </a:p>
        </p:txBody>
      </p:sp>
      <p:sp>
        <p:nvSpPr>
          <p:cNvPr id="3" name="Slide Number Placeholder 2"/>
          <p:cNvSpPr>
            <a:spLocks noGrp="1"/>
          </p:cNvSpPr>
          <p:nvPr>
            <p:ph type="sldNum" sz="quarter" idx="10"/>
          </p:nvPr>
        </p:nvSpPr>
        <p:spPr/>
        <p:txBody>
          <a:bodyPr/>
          <a:lstStyle/>
          <a:p>
            <a:fld id="{F3477EC8-074D-41C4-94AE-E9EA7CEEA348}" type="slidenum">
              <a:rPr lang="en-US" smtClean="0"/>
              <a:pPr/>
              <a:t>13</a:t>
            </a:fld>
            <a:endParaRPr lang="en-US" dirty="0"/>
          </a:p>
        </p:txBody>
      </p:sp>
    </p:spTree>
    <p:extLst>
      <p:ext uri="{BB962C8B-B14F-4D97-AF65-F5344CB8AC3E}">
        <p14:creationId xmlns:p14="http://schemas.microsoft.com/office/powerpoint/2010/main" val="313443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6000"/>
            <a:lum/>
          </a:blip>
          <a:srcRect/>
          <a:stretch>
            <a:fillRect l="-17000" r="-17000"/>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a:xfrm>
            <a:off x="685800" y="1978156"/>
            <a:ext cx="3198674" cy="3852006"/>
          </a:xfrm>
        </p:spPr>
        <p:txBody>
          <a:bodyPr/>
          <a:lstStyle/>
          <a:p>
            <a:endParaRPr lang="en-US" sz="2200" dirty="0"/>
          </a:p>
          <a:p>
            <a:endParaRPr lang="en-US" sz="2200" dirty="0"/>
          </a:p>
          <a:p>
            <a:r>
              <a:rPr lang="en-US" sz="2200" dirty="0"/>
              <a:t>In the school setting, a functional assessment is conducted when staff are faced with serious and/or chronic challenging behavior.  </a:t>
            </a:r>
          </a:p>
          <a:p>
            <a:endParaRPr lang="en-US" sz="2200" dirty="0"/>
          </a:p>
          <a:p>
            <a:endParaRPr lang="en-US" sz="2200" dirty="0"/>
          </a:p>
          <a:p>
            <a:endParaRPr lang="en-US" sz="2200" dirty="0"/>
          </a:p>
        </p:txBody>
      </p:sp>
      <p:sp>
        <p:nvSpPr>
          <p:cNvPr id="6" name="Title 5"/>
          <p:cNvSpPr>
            <a:spLocks noGrp="1"/>
          </p:cNvSpPr>
          <p:nvPr>
            <p:ph type="title"/>
          </p:nvPr>
        </p:nvSpPr>
        <p:spPr/>
        <p:txBody>
          <a:bodyPr/>
          <a:lstStyle/>
          <a:p>
            <a:r>
              <a:rPr lang="en-US" dirty="0"/>
              <a:t>Core Concepts in Behavior</a:t>
            </a:r>
          </a:p>
        </p:txBody>
      </p:sp>
      <p:sp>
        <p:nvSpPr>
          <p:cNvPr id="5" name="Slide Number Placeholder 4"/>
          <p:cNvSpPr>
            <a:spLocks noGrp="1"/>
          </p:cNvSpPr>
          <p:nvPr>
            <p:ph type="sldNum" sz="quarter" idx="11"/>
          </p:nvPr>
        </p:nvSpPr>
        <p:spPr/>
        <p:txBody>
          <a:bodyPr/>
          <a:lstStyle/>
          <a:p>
            <a:fld id="{F3477EC8-074D-41C4-94AE-E9EA7CEEA348}" type="slidenum">
              <a:rPr lang="en-US" smtClean="0"/>
              <a:pPr/>
              <a:t>14</a:t>
            </a:fld>
            <a:endParaRPr lang="en-US" dirty="0"/>
          </a:p>
        </p:txBody>
      </p:sp>
      <p:sp>
        <p:nvSpPr>
          <p:cNvPr id="4" name="Rectangle 3"/>
          <p:cNvSpPr/>
          <p:nvPr/>
        </p:nvSpPr>
        <p:spPr>
          <a:xfrm>
            <a:off x="4427724" y="5245387"/>
            <a:ext cx="4572000" cy="584775"/>
          </a:xfrm>
          <a:prstGeom prst="rect">
            <a:avLst/>
          </a:prstGeom>
        </p:spPr>
        <p:txBody>
          <a:bodyPr>
            <a:spAutoFit/>
          </a:bodyPr>
          <a:lstStyle/>
          <a:p>
            <a:r>
              <a:rPr lang="en-US" sz="800" dirty="0"/>
              <a:t>Photo Credit: &lt;a href="http://www.flickr.com/photos/73645804@N00/1384954600/"&gt;woodleywonderworks&lt;/a&gt; via &lt;a href="http://compfight.com"&gt;Compfight&lt;/a&gt; &lt;a href="http://creativecommons.org/licenses/by/2.0/"&gt;cc&lt;/a&gt;</a:t>
            </a:r>
          </a:p>
        </p:txBody>
      </p:sp>
      <p:pic>
        <p:nvPicPr>
          <p:cNvPr id="5122" name="Picture 2" descr="1384954600_483e7e46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57400"/>
            <a:ext cx="45765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72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a:spLocks noGrp="1"/>
          </p:cNvSpPr>
          <p:nvPr>
            <p:ph idx="1"/>
          </p:nvPr>
        </p:nvSpPr>
        <p:spPr>
          <a:xfrm>
            <a:off x="685800" y="1905000"/>
            <a:ext cx="8224699" cy="3852006"/>
          </a:xfrm>
        </p:spPr>
        <p:txBody>
          <a:bodyPr/>
          <a:lstStyle/>
          <a:p>
            <a:pPr marL="0" indent="0">
              <a:spcBef>
                <a:spcPts val="0"/>
              </a:spcBef>
              <a:buNone/>
            </a:pPr>
            <a:r>
              <a:rPr lang="en-US" dirty="0"/>
              <a:t>Basic Assumption</a:t>
            </a:r>
          </a:p>
          <a:p>
            <a:pPr marL="0" indent="0">
              <a:spcBef>
                <a:spcPts val="0"/>
              </a:spcBef>
              <a:buNone/>
            </a:pPr>
            <a:endParaRPr lang="en-US" dirty="0"/>
          </a:p>
          <a:p>
            <a:pPr>
              <a:spcBef>
                <a:spcPts val="0"/>
              </a:spcBef>
            </a:pPr>
            <a:r>
              <a:rPr lang="en-US" dirty="0"/>
              <a:t>Behavior always serves a purpose.</a:t>
            </a:r>
          </a:p>
          <a:p>
            <a:pPr>
              <a:spcBef>
                <a:spcPts val="0"/>
              </a:spcBef>
            </a:pPr>
            <a:endParaRPr lang="en-US" dirty="0"/>
          </a:p>
          <a:p>
            <a:pPr>
              <a:spcBef>
                <a:spcPts val="0"/>
              </a:spcBef>
            </a:pPr>
            <a:r>
              <a:rPr lang="en-US" dirty="0"/>
              <a:t>It is performed to obtain a desired outcome or goal. </a:t>
            </a:r>
          </a:p>
          <a:p>
            <a:pPr>
              <a:spcBef>
                <a:spcPts val="0"/>
              </a:spcBef>
            </a:pPr>
            <a:endParaRPr lang="en-US" dirty="0"/>
          </a:p>
          <a:p>
            <a:pPr lvl="1">
              <a:spcBef>
                <a:spcPts val="0"/>
              </a:spcBef>
            </a:pPr>
            <a:r>
              <a:rPr lang="en-US" sz="2200" dirty="0"/>
              <a:t>Examples of outcomes or goal:</a:t>
            </a:r>
          </a:p>
          <a:p>
            <a:pPr lvl="2">
              <a:buFont typeface="Courier New" pitchFamily="49" charset="0"/>
              <a:buChar char="o"/>
            </a:pPr>
            <a:r>
              <a:rPr lang="en-US" sz="2200" dirty="0"/>
              <a:t>Access to attention, tangibles, a preferred activity or sensory stimulation (positive reinforcement); or avoidance of tasks, specific environment or situations, social interaction, or unpleasant sensory stimulation. </a:t>
            </a:r>
          </a:p>
          <a:p>
            <a:endParaRPr lang="en-US" dirty="0"/>
          </a:p>
        </p:txBody>
      </p:sp>
      <p:sp>
        <p:nvSpPr>
          <p:cNvPr id="6" name="Title 3"/>
          <p:cNvSpPr>
            <a:spLocks noGrp="1"/>
          </p:cNvSpPr>
          <p:nvPr>
            <p:ph type="title"/>
          </p:nvPr>
        </p:nvSpPr>
        <p:spPr/>
        <p:txBody>
          <a:bodyPr/>
          <a:lstStyle/>
          <a:p>
            <a:r>
              <a:rPr lang="en-US" dirty="0"/>
              <a:t>Core Concepts in Behavior</a:t>
            </a:r>
          </a:p>
        </p:txBody>
      </p:sp>
      <p:sp>
        <p:nvSpPr>
          <p:cNvPr id="4" name="Slide Number Placeholder 3"/>
          <p:cNvSpPr>
            <a:spLocks noGrp="1"/>
          </p:cNvSpPr>
          <p:nvPr>
            <p:ph type="sldNum" sz="quarter" idx="10"/>
          </p:nvPr>
        </p:nvSpPr>
        <p:spPr/>
        <p:txBody>
          <a:bodyPr/>
          <a:lstStyle/>
          <a:p>
            <a:fld id="{F3477EC8-074D-41C4-94AE-E9EA7CEEA348}" type="slidenum">
              <a:rPr lang="en-US" smtClean="0"/>
              <a:pPr/>
              <a:t>15</a:t>
            </a:fld>
            <a:endParaRPr lang="en-US" dirty="0"/>
          </a:p>
        </p:txBody>
      </p:sp>
    </p:spTree>
    <p:extLst>
      <p:ext uri="{BB962C8B-B14F-4D97-AF65-F5344CB8AC3E}">
        <p14:creationId xmlns:p14="http://schemas.microsoft.com/office/powerpoint/2010/main" val="3070004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3000" y="2971800"/>
            <a:ext cx="8229600" cy="2133600"/>
          </a:xfrm>
        </p:spPr>
        <p:txBody>
          <a:bodyPr anchor="t">
            <a:normAutofit/>
          </a:bodyPr>
          <a:lstStyle/>
          <a:p>
            <a:pPr>
              <a:spcBef>
                <a:spcPts val="1200"/>
              </a:spcBef>
            </a:pPr>
            <a:r>
              <a:rPr lang="en-US" dirty="0"/>
              <a:t>Antecedent…</a:t>
            </a:r>
            <a:br>
              <a:rPr lang="en-US" dirty="0"/>
            </a:br>
            <a:br>
              <a:rPr lang="en-US" sz="1200" dirty="0"/>
            </a:br>
            <a:r>
              <a:rPr lang="en-US" sz="2700" dirty="0">
                <a:solidFill>
                  <a:srgbClr val="002060"/>
                </a:solidFill>
              </a:rPr>
              <a:t>Any event that happens </a:t>
            </a:r>
            <a:r>
              <a:rPr lang="en-US" sz="2700" b="1" i="1" dirty="0">
                <a:solidFill>
                  <a:srgbClr val="002060"/>
                </a:solidFill>
              </a:rPr>
              <a:t>before </a:t>
            </a:r>
            <a:r>
              <a:rPr lang="en-US" sz="2700" dirty="0">
                <a:solidFill>
                  <a:srgbClr val="002060"/>
                </a:solidFill>
              </a:rPr>
              <a:t>a behavior</a:t>
            </a:r>
            <a:endParaRPr lang="en-US" sz="2700" dirty="0"/>
          </a:p>
        </p:txBody>
      </p:sp>
      <p:graphicFrame>
        <p:nvGraphicFramePr>
          <p:cNvPr id="4" name="Content Placeholder 3" descr="ABC graphic with larger font"/>
          <p:cNvGraphicFramePr>
            <a:graphicFrameLocks noGrp="1"/>
          </p:cNvGraphicFramePr>
          <p:nvPr>
            <p:ph idx="1"/>
            <p:extLst>
              <p:ext uri="{D42A27DB-BD31-4B8C-83A1-F6EECF244321}">
                <p14:modId xmlns:p14="http://schemas.microsoft.com/office/powerpoint/2010/main" val="187881199"/>
              </p:ext>
            </p:extLst>
          </p:nvPr>
        </p:nvGraphicFramePr>
        <p:xfrm>
          <a:off x="-152400" y="736976"/>
          <a:ext cx="7480752" cy="2194560"/>
        </p:xfrm>
        <a:graphic>
          <a:graphicData uri="http://schemas.openxmlformats.org/drawingml/2006/table">
            <a:tbl>
              <a:tblPr firstRow="1" bandRow="1">
                <a:tableStyleId>{5C22544A-7EE6-4342-B048-85BDC9FD1C3A}</a:tableStyleId>
              </a:tblPr>
              <a:tblGrid>
                <a:gridCol w="1246792">
                  <a:extLst>
                    <a:ext uri="{9D8B030D-6E8A-4147-A177-3AD203B41FA5}">
                      <a16:colId xmlns:a16="http://schemas.microsoft.com/office/drawing/2014/main" val="20000"/>
                    </a:ext>
                  </a:extLst>
                </a:gridCol>
                <a:gridCol w="1246792">
                  <a:extLst>
                    <a:ext uri="{9D8B030D-6E8A-4147-A177-3AD203B41FA5}">
                      <a16:colId xmlns:a16="http://schemas.microsoft.com/office/drawing/2014/main" val="20001"/>
                    </a:ext>
                  </a:extLst>
                </a:gridCol>
                <a:gridCol w="1246792">
                  <a:extLst>
                    <a:ext uri="{9D8B030D-6E8A-4147-A177-3AD203B41FA5}">
                      <a16:colId xmlns:a16="http://schemas.microsoft.com/office/drawing/2014/main" val="20002"/>
                    </a:ext>
                  </a:extLst>
                </a:gridCol>
                <a:gridCol w="1246792">
                  <a:extLst>
                    <a:ext uri="{9D8B030D-6E8A-4147-A177-3AD203B41FA5}">
                      <a16:colId xmlns:a16="http://schemas.microsoft.com/office/drawing/2014/main" val="20003"/>
                    </a:ext>
                  </a:extLst>
                </a:gridCol>
                <a:gridCol w="1246792">
                  <a:extLst>
                    <a:ext uri="{9D8B030D-6E8A-4147-A177-3AD203B41FA5}">
                      <a16:colId xmlns:a16="http://schemas.microsoft.com/office/drawing/2014/main" val="20004"/>
                    </a:ext>
                  </a:extLst>
                </a:gridCol>
                <a:gridCol w="1246792">
                  <a:extLst>
                    <a:ext uri="{9D8B030D-6E8A-4147-A177-3AD203B41FA5}">
                      <a16:colId xmlns:a16="http://schemas.microsoft.com/office/drawing/2014/main" val="20005"/>
                    </a:ext>
                  </a:extLst>
                </a:gridCol>
              </a:tblGrid>
              <a:tr h="14859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3800" b="1" dirty="0">
                          <a:solidFill>
                            <a:srgbClr val="C00000"/>
                          </a:solidFill>
                        </a:rPr>
                        <a:t>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dirty="0">
                          <a:solidFill>
                            <a:srgbClr val="0070C0"/>
                          </a:solidFill>
                        </a:rPr>
                        <a:t>B</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dirty="0">
                          <a:solidFill>
                            <a:srgbClr val="0070C0"/>
                          </a:solidFill>
                        </a:rPr>
                        <a:t>C</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cxnSp>
        <p:nvCxnSpPr>
          <p:cNvPr id="6" name="Straight Arrow Connector 5" descr="Arrow to show relationship between concepts"/>
          <p:cNvCxnSpPr/>
          <p:nvPr/>
        </p:nvCxnSpPr>
        <p:spPr>
          <a:xfrm>
            <a:off x="2538046" y="1903046"/>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descr="Arrow used to illustrate relationship between concepts"/>
          <p:cNvCxnSpPr/>
          <p:nvPr/>
        </p:nvCxnSpPr>
        <p:spPr>
          <a:xfrm>
            <a:off x="5043644" y="1939192"/>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90E90A2-E538-4F9A-9FED-BF1E5650B9E2}" type="slidenum">
              <a:rPr lang="en-US" smtClean="0"/>
              <a:pPr/>
              <a:t>16</a:t>
            </a:fld>
            <a:endParaRPr lang="en-US" dirty="0"/>
          </a:p>
        </p:txBody>
      </p:sp>
    </p:spTree>
    <p:extLst>
      <p:ext uri="{BB962C8B-B14F-4D97-AF65-F5344CB8AC3E}">
        <p14:creationId xmlns:p14="http://schemas.microsoft.com/office/powerpoint/2010/main" val="3602112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17600" y="2964359"/>
            <a:ext cx="7772400" cy="769441"/>
          </a:xfrm>
        </p:spPr>
        <p:txBody>
          <a:bodyPr/>
          <a:lstStyle/>
          <a:p>
            <a:r>
              <a:rPr lang="en-US" dirty="0"/>
              <a:t>Behavior…</a:t>
            </a:r>
          </a:p>
        </p:txBody>
      </p:sp>
      <p:sp>
        <p:nvSpPr>
          <p:cNvPr id="3" name="TextBox 2"/>
          <p:cNvSpPr txBox="1"/>
          <p:nvPr/>
        </p:nvSpPr>
        <p:spPr>
          <a:xfrm>
            <a:off x="1066800" y="3886200"/>
            <a:ext cx="6858000" cy="1015663"/>
          </a:xfrm>
          <a:prstGeom prst="rect">
            <a:avLst/>
          </a:prstGeom>
          <a:noFill/>
        </p:spPr>
        <p:txBody>
          <a:bodyPr wrap="square" rtlCol="0">
            <a:spAutoFit/>
          </a:bodyPr>
          <a:lstStyle/>
          <a:p>
            <a:r>
              <a:rPr lang="en-US" sz="2400" dirty="0">
                <a:solidFill>
                  <a:srgbClr val="002060"/>
                </a:solidFill>
              </a:rPr>
              <a:t>Anything that an individual </a:t>
            </a:r>
            <a:r>
              <a:rPr lang="en-US" sz="2400" b="1" i="1" dirty="0">
                <a:solidFill>
                  <a:srgbClr val="002060"/>
                </a:solidFill>
              </a:rPr>
              <a:t>does</a:t>
            </a:r>
            <a:r>
              <a:rPr lang="en-US" sz="2400" b="1" dirty="0">
                <a:solidFill>
                  <a:srgbClr val="002060"/>
                </a:solidFill>
              </a:rPr>
              <a:t> –  </a:t>
            </a:r>
            <a:endParaRPr lang="en-US" sz="2400" dirty="0">
              <a:solidFill>
                <a:srgbClr val="002060"/>
              </a:solidFill>
            </a:endParaRPr>
          </a:p>
          <a:p>
            <a:endParaRPr lang="en-US" sz="1200" dirty="0">
              <a:solidFill>
                <a:srgbClr val="002060"/>
              </a:solidFill>
            </a:endParaRPr>
          </a:p>
          <a:p>
            <a:r>
              <a:rPr lang="en-US" sz="2400" dirty="0">
                <a:solidFill>
                  <a:srgbClr val="002060"/>
                </a:solidFill>
              </a:rPr>
              <a:t>Can be </a:t>
            </a:r>
            <a:r>
              <a:rPr lang="en-US" sz="2400" b="1" i="1" dirty="0">
                <a:solidFill>
                  <a:srgbClr val="002060"/>
                </a:solidFill>
              </a:rPr>
              <a:t>seen</a:t>
            </a:r>
            <a:r>
              <a:rPr lang="en-US" sz="2400" b="1" dirty="0">
                <a:solidFill>
                  <a:srgbClr val="002060"/>
                </a:solidFill>
              </a:rPr>
              <a:t> </a:t>
            </a:r>
            <a:r>
              <a:rPr lang="en-US" sz="2400" dirty="0">
                <a:solidFill>
                  <a:srgbClr val="002060"/>
                </a:solidFill>
              </a:rPr>
              <a:t>or </a:t>
            </a:r>
            <a:r>
              <a:rPr lang="en-US" sz="2400" b="1" i="1" dirty="0">
                <a:solidFill>
                  <a:srgbClr val="002060"/>
                </a:solidFill>
              </a:rPr>
              <a:t>heard</a:t>
            </a:r>
            <a:r>
              <a:rPr lang="en-US" sz="2400" b="1" dirty="0">
                <a:solidFill>
                  <a:srgbClr val="002060"/>
                </a:solidFill>
              </a:rPr>
              <a:t> and </a:t>
            </a:r>
            <a:r>
              <a:rPr lang="en-US" sz="2400" dirty="0">
                <a:solidFill>
                  <a:srgbClr val="002060"/>
                </a:solidFill>
              </a:rPr>
              <a:t>is </a:t>
            </a:r>
            <a:r>
              <a:rPr lang="en-US" sz="2400" b="1" i="1" dirty="0">
                <a:solidFill>
                  <a:srgbClr val="002060"/>
                </a:solidFill>
              </a:rPr>
              <a:t>measureable </a:t>
            </a:r>
            <a:endParaRPr lang="en-US" sz="2400" i="1" dirty="0">
              <a:solidFill>
                <a:srgbClr val="002060"/>
              </a:solidFill>
            </a:endParaRPr>
          </a:p>
        </p:txBody>
      </p:sp>
      <p:graphicFrame>
        <p:nvGraphicFramePr>
          <p:cNvPr id="10" name="Content Placeholder 3" descr="ABC graphic with larger font"/>
          <p:cNvGraphicFramePr>
            <a:graphicFrameLocks/>
          </p:cNvGraphicFramePr>
          <p:nvPr>
            <p:extLst>
              <p:ext uri="{D42A27DB-BD31-4B8C-83A1-F6EECF244321}">
                <p14:modId xmlns:p14="http://schemas.microsoft.com/office/powerpoint/2010/main" val="697557153"/>
              </p:ext>
            </p:extLst>
          </p:nvPr>
        </p:nvGraphicFramePr>
        <p:xfrm>
          <a:off x="-304800" y="736976"/>
          <a:ext cx="7480752" cy="2194560"/>
        </p:xfrm>
        <a:graphic>
          <a:graphicData uri="http://schemas.openxmlformats.org/drawingml/2006/table">
            <a:tbl>
              <a:tblPr firstRow="1" bandRow="1">
                <a:tableStyleId>{5C22544A-7EE6-4342-B048-85BDC9FD1C3A}</a:tableStyleId>
              </a:tblPr>
              <a:tblGrid>
                <a:gridCol w="1246792">
                  <a:extLst>
                    <a:ext uri="{9D8B030D-6E8A-4147-A177-3AD203B41FA5}">
                      <a16:colId xmlns:a16="http://schemas.microsoft.com/office/drawing/2014/main" val="20000"/>
                    </a:ext>
                  </a:extLst>
                </a:gridCol>
                <a:gridCol w="1246792">
                  <a:extLst>
                    <a:ext uri="{9D8B030D-6E8A-4147-A177-3AD203B41FA5}">
                      <a16:colId xmlns:a16="http://schemas.microsoft.com/office/drawing/2014/main" val="20001"/>
                    </a:ext>
                  </a:extLst>
                </a:gridCol>
                <a:gridCol w="1246792">
                  <a:extLst>
                    <a:ext uri="{9D8B030D-6E8A-4147-A177-3AD203B41FA5}">
                      <a16:colId xmlns:a16="http://schemas.microsoft.com/office/drawing/2014/main" val="20002"/>
                    </a:ext>
                  </a:extLst>
                </a:gridCol>
                <a:gridCol w="1246792">
                  <a:extLst>
                    <a:ext uri="{9D8B030D-6E8A-4147-A177-3AD203B41FA5}">
                      <a16:colId xmlns:a16="http://schemas.microsoft.com/office/drawing/2014/main" val="20003"/>
                    </a:ext>
                  </a:extLst>
                </a:gridCol>
                <a:gridCol w="1246792">
                  <a:extLst>
                    <a:ext uri="{9D8B030D-6E8A-4147-A177-3AD203B41FA5}">
                      <a16:colId xmlns:a16="http://schemas.microsoft.com/office/drawing/2014/main" val="20004"/>
                    </a:ext>
                  </a:extLst>
                </a:gridCol>
                <a:gridCol w="1246792">
                  <a:extLst>
                    <a:ext uri="{9D8B030D-6E8A-4147-A177-3AD203B41FA5}">
                      <a16:colId xmlns:a16="http://schemas.microsoft.com/office/drawing/2014/main" val="20005"/>
                    </a:ext>
                  </a:extLst>
                </a:gridCol>
              </a:tblGrid>
              <a:tr h="14859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b="1" dirty="0">
                          <a:solidFill>
                            <a:srgbClr val="0070C0"/>
                          </a:solidFill>
                        </a:rPr>
                        <a:t>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3800" dirty="0">
                          <a:solidFill>
                            <a:srgbClr val="C00000"/>
                          </a:solidFill>
                        </a:rPr>
                        <a:t>B</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dirty="0">
                          <a:solidFill>
                            <a:srgbClr val="0070C0"/>
                          </a:solidFill>
                        </a:rPr>
                        <a:t>C</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cxnSp>
        <p:nvCxnSpPr>
          <p:cNvPr id="11" name="Straight Arrow Connector 10" descr="Arrow to show relationship between concepts"/>
          <p:cNvCxnSpPr/>
          <p:nvPr/>
        </p:nvCxnSpPr>
        <p:spPr>
          <a:xfrm>
            <a:off x="2385646" y="1903046"/>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used to illustrate relationship between concepts"/>
          <p:cNvCxnSpPr/>
          <p:nvPr/>
        </p:nvCxnSpPr>
        <p:spPr>
          <a:xfrm>
            <a:off x="4891244" y="1939192"/>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A90E90A2-E538-4F9A-9FED-BF1E5650B9E2}" type="slidenum">
              <a:rPr lang="en-US" smtClean="0"/>
              <a:pPr/>
              <a:t>17</a:t>
            </a:fld>
            <a:endParaRPr lang="en-US" dirty="0"/>
          </a:p>
        </p:txBody>
      </p:sp>
    </p:spTree>
    <p:extLst>
      <p:ext uri="{BB962C8B-B14F-4D97-AF65-F5344CB8AC3E}">
        <p14:creationId xmlns:p14="http://schemas.microsoft.com/office/powerpoint/2010/main" val="427722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300" y="2946400"/>
            <a:ext cx="8229600" cy="769441"/>
          </a:xfrm>
        </p:spPr>
        <p:txBody>
          <a:bodyPr/>
          <a:lstStyle/>
          <a:p>
            <a:r>
              <a:rPr lang="en-US" dirty="0"/>
              <a:t>Consequence…</a:t>
            </a:r>
          </a:p>
        </p:txBody>
      </p:sp>
      <p:sp>
        <p:nvSpPr>
          <p:cNvPr id="3" name="TextBox 2"/>
          <p:cNvSpPr txBox="1"/>
          <p:nvPr/>
        </p:nvSpPr>
        <p:spPr>
          <a:xfrm>
            <a:off x="1047750" y="3790950"/>
            <a:ext cx="6869188" cy="584775"/>
          </a:xfrm>
          <a:prstGeom prst="rect">
            <a:avLst/>
          </a:prstGeom>
          <a:noFill/>
        </p:spPr>
        <p:txBody>
          <a:bodyPr wrap="none" rtlCol="0">
            <a:spAutoFit/>
          </a:bodyPr>
          <a:lstStyle/>
          <a:p>
            <a:r>
              <a:rPr lang="en-US" sz="2400" dirty="0">
                <a:solidFill>
                  <a:srgbClr val="002060"/>
                </a:solidFill>
              </a:rPr>
              <a:t>Any event that happens </a:t>
            </a:r>
            <a:r>
              <a:rPr lang="en-US" sz="2400" b="1" i="1" dirty="0">
                <a:solidFill>
                  <a:srgbClr val="002060"/>
                </a:solidFill>
              </a:rPr>
              <a:t>after</a:t>
            </a:r>
            <a:r>
              <a:rPr lang="en-US" sz="3200" dirty="0">
                <a:solidFill>
                  <a:srgbClr val="002060"/>
                </a:solidFill>
              </a:rPr>
              <a:t> </a:t>
            </a:r>
            <a:r>
              <a:rPr lang="en-US" sz="2400" dirty="0">
                <a:solidFill>
                  <a:srgbClr val="002060"/>
                </a:solidFill>
              </a:rPr>
              <a:t>a behavior occurs</a:t>
            </a:r>
          </a:p>
        </p:txBody>
      </p:sp>
      <p:sp>
        <p:nvSpPr>
          <p:cNvPr id="9" name="Rectangle 8"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3" descr="ABC graphic with larger font"/>
          <p:cNvGraphicFramePr>
            <a:graphicFrameLocks/>
          </p:cNvGraphicFramePr>
          <p:nvPr>
            <p:extLst>
              <p:ext uri="{D42A27DB-BD31-4B8C-83A1-F6EECF244321}">
                <p14:modId xmlns:p14="http://schemas.microsoft.com/office/powerpoint/2010/main" val="567255425"/>
              </p:ext>
            </p:extLst>
          </p:nvPr>
        </p:nvGraphicFramePr>
        <p:xfrm>
          <a:off x="-304800" y="736976"/>
          <a:ext cx="7480752" cy="2194560"/>
        </p:xfrm>
        <a:graphic>
          <a:graphicData uri="http://schemas.openxmlformats.org/drawingml/2006/table">
            <a:tbl>
              <a:tblPr firstRow="1" bandRow="1">
                <a:tableStyleId>{5C22544A-7EE6-4342-B048-85BDC9FD1C3A}</a:tableStyleId>
              </a:tblPr>
              <a:tblGrid>
                <a:gridCol w="1246792">
                  <a:extLst>
                    <a:ext uri="{9D8B030D-6E8A-4147-A177-3AD203B41FA5}">
                      <a16:colId xmlns:a16="http://schemas.microsoft.com/office/drawing/2014/main" val="20000"/>
                    </a:ext>
                  </a:extLst>
                </a:gridCol>
                <a:gridCol w="1246792">
                  <a:extLst>
                    <a:ext uri="{9D8B030D-6E8A-4147-A177-3AD203B41FA5}">
                      <a16:colId xmlns:a16="http://schemas.microsoft.com/office/drawing/2014/main" val="20001"/>
                    </a:ext>
                  </a:extLst>
                </a:gridCol>
                <a:gridCol w="1246792">
                  <a:extLst>
                    <a:ext uri="{9D8B030D-6E8A-4147-A177-3AD203B41FA5}">
                      <a16:colId xmlns:a16="http://schemas.microsoft.com/office/drawing/2014/main" val="20002"/>
                    </a:ext>
                  </a:extLst>
                </a:gridCol>
                <a:gridCol w="1246792">
                  <a:extLst>
                    <a:ext uri="{9D8B030D-6E8A-4147-A177-3AD203B41FA5}">
                      <a16:colId xmlns:a16="http://schemas.microsoft.com/office/drawing/2014/main" val="20003"/>
                    </a:ext>
                  </a:extLst>
                </a:gridCol>
                <a:gridCol w="1246792">
                  <a:extLst>
                    <a:ext uri="{9D8B030D-6E8A-4147-A177-3AD203B41FA5}">
                      <a16:colId xmlns:a16="http://schemas.microsoft.com/office/drawing/2014/main" val="20004"/>
                    </a:ext>
                  </a:extLst>
                </a:gridCol>
                <a:gridCol w="1246792">
                  <a:extLst>
                    <a:ext uri="{9D8B030D-6E8A-4147-A177-3AD203B41FA5}">
                      <a16:colId xmlns:a16="http://schemas.microsoft.com/office/drawing/2014/main" val="20005"/>
                    </a:ext>
                  </a:extLst>
                </a:gridCol>
              </a:tblGrid>
              <a:tr h="14859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b="1" dirty="0">
                          <a:solidFill>
                            <a:srgbClr val="0070C0"/>
                          </a:solidFill>
                        </a:rPr>
                        <a:t>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dirty="0">
                          <a:solidFill>
                            <a:srgbClr val="0070C0"/>
                          </a:solidFill>
                        </a:rPr>
                        <a:t>B</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3800" dirty="0">
                          <a:solidFill>
                            <a:srgbClr val="C00000"/>
                          </a:solidFill>
                        </a:rPr>
                        <a:t>C</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cxnSp>
        <p:nvCxnSpPr>
          <p:cNvPr id="11" name="Straight Arrow Connector 10" descr="Arrow to show relationship between concepts"/>
          <p:cNvCxnSpPr/>
          <p:nvPr/>
        </p:nvCxnSpPr>
        <p:spPr>
          <a:xfrm>
            <a:off x="2385646" y="1903046"/>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used to illustrate relationship between concepts"/>
          <p:cNvCxnSpPr/>
          <p:nvPr/>
        </p:nvCxnSpPr>
        <p:spPr>
          <a:xfrm>
            <a:off x="4891244" y="1939192"/>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A90E90A2-E538-4F9A-9FED-BF1E5650B9E2}" type="slidenum">
              <a:rPr lang="en-US" smtClean="0"/>
              <a:pPr/>
              <a:t>18</a:t>
            </a:fld>
            <a:endParaRPr lang="en-US" dirty="0"/>
          </a:p>
        </p:txBody>
      </p:sp>
    </p:spTree>
    <p:extLst>
      <p:ext uri="{BB962C8B-B14F-4D97-AF65-F5344CB8AC3E}">
        <p14:creationId xmlns:p14="http://schemas.microsoft.com/office/powerpoint/2010/main" val="38288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055813"/>
            <a:ext cx="8224837" cy="3732737"/>
          </a:xfrm>
        </p:spPr>
        <p:txBody>
          <a:bodyPr/>
          <a:lstStyle/>
          <a:p>
            <a:endParaRPr lang="en-US" dirty="0">
              <a:solidFill>
                <a:srgbClr val="C00000"/>
              </a:solidFill>
            </a:endParaRPr>
          </a:p>
          <a:p>
            <a:endParaRPr lang="en-US" dirty="0">
              <a:solidFill>
                <a:srgbClr val="C00000"/>
              </a:solidFill>
            </a:endParaRPr>
          </a:p>
          <a:p>
            <a:endParaRPr lang="en-US" dirty="0">
              <a:solidFill>
                <a:srgbClr val="C00000"/>
              </a:solidFill>
            </a:endParaRPr>
          </a:p>
          <a:p>
            <a:r>
              <a:rPr lang="en-US" dirty="0">
                <a:solidFill>
                  <a:srgbClr val="C00000"/>
                </a:solidFill>
              </a:rPr>
              <a:t>Antecedent: </a:t>
            </a:r>
            <a:r>
              <a:rPr lang="en-US" dirty="0">
                <a:solidFill>
                  <a:srgbClr val="002060"/>
                </a:solidFill>
              </a:rPr>
              <a:t>Any event that happens </a:t>
            </a:r>
            <a:r>
              <a:rPr lang="en-US" b="1" i="1" dirty="0">
                <a:solidFill>
                  <a:srgbClr val="002060"/>
                </a:solidFill>
              </a:rPr>
              <a:t>before</a:t>
            </a:r>
            <a:r>
              <a:rPr lang="en-US" dirty="0">
                <a:solidFill>
                  <a:srgbClr val="002060"/>
                </a:solidFill>
              </a:rPr>
              <a:t> a behavior</a:t>
            </a:r>
          </a:p>
          <a:p>
            <a:endParaRPr lang="en-US" dirty="0">
              <a:solidFill>
                <a:srgbClr val="002060"/>
              </a:solidFill>
            </a:endParaRPr>
          </a:p>
          <a:p>
            <a:endParaRPr lang="en-US" dirty="0">
              <a:solidFill>
                <a:srgbClr val="002060"/>
              </a:solidFill>
            </a:endParaRPr>
          </a:p>
          <a:p>
            <a:endParaRPr lang="en-US" dirty="0"/>
          </a:p>
        </p:txBody>
      </p:sp>
      <p:sp>
        <p:nvSpPr>
          <p:cNvPr id="6" name="Title 3"/>
          <p:cNvSpPr>
            <a:spLocks noGrp="1"/>
          </p:cNvSpPr>
          <p:nvPr>
            <p:ph type="title"/>
          </p:nvPr>
        </p:nvSpPr>
        <p:spPr/>
        <p:txBody>
          <a:bodyPr/>
          <a:lstStyle/>
          <a:p>
            <a:r>
              <a:rPr lang="en-US" dirty="0"/>
              <a:t>Core Concepts in Behavior</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19</a:t>
            </a:fld>
            <a:endParaRPr lang="en-US" dirty="0">
              <a:solidFill>
                <a:srgbClr val="FFFFFF">
                  <a:lumMod val="75000"/>
                </a:srgbClr>
              </a:solidFill>
            </a:endParaRPr>
          </a:p>
        </p:txBody>
      </p:sp>
    </p:spTree>
    <p:extLst>
      <p:ext uri="{BB962C8B-B14F-4D97-AF65-F5344CB8AC3E}">
        <p14:creationId xmlns:p14="http://schemas.microsoft.com/office/powerpoint/2010/main" val="377347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p:txBody>
          <a:bodyPr/>
          <a:lstStyle/>
          <a:p>
            <a:endParaRPr lang="en-US" dirty="0"/>
          </a:p>
          <a:p>
            <a:r>
              <a:rPr lang="en-US" dirty="0"/>
              <a:t>Introductions and overview of the day </a:t>
            </a:r>
          </a:p>
          <a:p>
            <a:r>
              <a:rPr lang="en-US" dirty="0"/>
              <a:t>Defining FBA</a:t>
            </a:r>
          </a:p>
          <a:p>
            <a:pPr lvl="1"/>
            <a:r>
              <a:rPr lang="en-US" sz="2400" dirty="0"/>
              <a:t>ABCs; Reinforcement and Punishment</a:t>
            </a:r>
          </a:p>
          <a:p>
            <a:r>
              <a:rPr lang="en-US" dirty="0"/>
              <a:t>Functions and levels of FBA</a:t>
            </a:r>
          </a:p>
          <a:p>
            <a:r>
              <a:rPr lang="en-US" dirty="0"/>
              <a:t>Conducting FBA's – processes and procedures</a:t>
            </a:r>
          </a:p>
          <a:p>
            <a:r>
              <a:rPr lang="en-US" dirty="0"/>
              <a:t>Summary</a:t>
            </a:r>
          </a:p>
        </p:txBody>
      </p:sp>
      <p:sp>
        <p:nvSpPr>
          <p:cNvPr id="10" name="Title 1"/>
          <p:cNvSpPr>
            <a:spLocks noGrp="1"/>
          </p:cNvSpPr>
          <p:nvPr>
            <p:ph type="title"/>
          </p:nvPr>
        </p:nvSpPr>
        <p:spPr/>
        <p:txBody>
          <a:bodyPr/>
          <a:lstStyle/>
          <a:p>
            <a:r>
              <a:rPr lang="en-US" dirty="0"/>
              <a:t>Today’s Agenda </a:t>
            </a:r>
          </a:p>
        </p:txBody>
      </p:sp>
      <p:sp>
        <p:nvSpPr>
          <p:cNvPr id="3" name="Slide Number Placeholder 2"/>
          <p:cNvSpPr>
            <a:spLocks noGrp="1"/>
          </p:cNvSpPr>
          <p:nvPr>
            <p:ph type="sldNum" sz="quarter" idx="10"/>
          </p:nvPr>
        </p:nvSpPr>
        <p:spPr/>
        <p:txBody>
          <a:bodyPr/>
          <a:lstStyle/>
          <a:p>
            <a:fld id="{F3477EC8-074D-41C4-94AE-E9EA7CEEA348}" type="slidenum">
              <a:rPr lang="en-US" smtClean="0"/>
              <a:pPr/>
              <a:t>2</a:t>
            </a:fld>
            <a:endParaRPr lang="en-US" dirty="0"/>
          </a:p>
        </p:txBody>
      </p:sp>
    </p:spTree>
    <p:extLst>
      <p:ext uri="{BB962C8B-B14F-4D97-AF65-F5344CB8AC3E}">
        <p14:creationId xmlns:p14="http://schemas.microsoft.com/office/powerpoint/2010/main" val="270795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idx="1"/>
          </p:nvPr>
        </p:nvSpPr>
        <p:spPr>
          <a:xfrm>
            <a:off x="687527" y="2055813"/>
            <a:ext cx="7999274" cy="3852006"/>
          </a:xfrm>
        </p:spPr>
        <p:txBody>
          <a:bodyPr/>
          <a:lstStyle/>
          <a:p>
            <a:pPr marL="0" indent="0">
              <a:buNone/>
            </a:pPr>
            <a:r>
              <a:rPr lang="en-US" dirty="0"/>
              <a:t>Setting Events or Antecedents that are </a:t>
            </a:r>
            <a:r>
              <a:rPr lang="en-US" b="1" i="1" dirty="0"/>
              <a:t>Slow Triggers</a:t>
            </a:r>
          </a:p>
          <a:p>
            <a:pPr marL="0" indent="0">
              <a:buNone/>
            </a:pPr>
            <a:endParaRPr lang="en-US" b="1" i="1" dirty="0"/>
          </a:p>
          <a:p>
            <a:pPr>
              <a:spcBef>
                <a:spcPts val="1200"/>
              </a:spcBef>
            </a:pPr>
            <a:r>
              <a:rPr lang="en-US" dirty="0"/>
              <a:t>Situations are </a:t>
            </a:r>
            <a:r>
              <a:rPr lang="en-US" b="1" i="1" dirty="0"/>
              <a:t>unique to individuals </a:t>
            </a:r>
            <a:r>
              <a:rPr lang="en-US" dirty="0"/>
              <a:t>and may manifest over time</a:t>
            </a:r>
          </a:p>
          <a:p>
            <a:pPr>
              <a:spcBef>
                <a:spcPts val="1200"/>
              </a:spcBef>
            </a:pPr>
            <a:endParaRPr lang="en-US" dirty="0"/>
          </a:p>
          <a:p>
            <a:pPr>
              <a:spcBef>
                <a:spcPts val="1200"/>
              </a:spcBef>
            </a:pPr>
            <a:r>
              <a:rPr lang="en-US" dirty="0"/>
              <a:t>Tends to make the </a:t>
            </a:r>
            <a:r>
              <a:rPr lang="en-US" b="1" i="1" dirty="0"/>
              <a:t>problem behavior more intense or more likely to occur </a:t>
            </a:r>
            <a:r>
              <a:rPr lang="en-US" dirty="0"/>
              <a:t>(e.g., illness, fatigue, hunger, social conflict), though not always immediately</a:t>
            </a:r>
          </a:p>
        </p:txBody>
      </p:sp>
      <p:sp>
        <p:nvSpPr>
          <p:cNvPr id="3" name="Title 3"/>
          <p:cNvSpPr>
            <a:spLocks noGrp="1"/>
          </p:cNvSpPr>
          <p:nvPr>
            <p:ph type="title"/>
          </p:nvPr>
        </p:nvSpPr>
        <p:spPr/>
        <p:txBody>
          <a:bodyPr/>
          <a:lstStyle/>
          <a:p>
            <a:r>
              <a:rPr lang="en-US" dirty="0"/>
              <a:t>Core Concepts in Behavior</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20</a:t>
            </a:fld>
            <a:endParaRPr lang="en-US" dirty="0">
              <a:solidFill>
                <a:srgbClr val="FFFFFF">
                  <a:lumMod val="75000"/>
                </a:srgbClr>
              </a:solidFill>
            </a:endParaRPr>
          </a:p>
        </p:txBody>
      </p:sp>
    </p:spTree>
    <p:extLst>
      <p:ext uri="{BB962C8B-B14F-4D97-AF65-F5344CB8AC3E}">
        <p14:creationId xmlns:p14="http://schemas.microsoft.com/office/powerpoint/2010/main" val="376211667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26" y="2055813"/>
            <a:ext cx="5408474" cy="3852006"/>
          </a:xfrm>
        </p:spPr>
        <p:txBody>
          <a:bodyPr/>
          <a:lstStyle/>
          <a:p>
            <a:pPr marL="0" indent="0">
              <a:buNone/>
            </a:pPr>
            <a:r>
              <a:rPr lang="en-US" dirty="0"/>
              <a:t>Examples of Slow Triggers</a:t>
            </a:r>
          </a:p>
          <a:p>
            <a:r>
              <a:rPr lang="en-US" dirty="0"/>
              <a:t>Argument with parent or sibling at home</a:t>
            </a:r>
          </a:p>
          <a:p>
            <a:r>
              <a:rPr lang="en-US" dirty="0"/>
              <a:t>Previous upset/conflict/emotional concerns</a:t>
            </a:r>
          </a:p>
          <a:p>
            <a:r>
              <a:rPr lang="en-US" dirty="0"/>
              <a:t>No breakfast (cranky or irritable)</a:t>
            </a:r>
          </a:p>
          <a:p>
            <a:r>
              <a:rPr lang="en-US" dirty="0"/>
              <a:t>Exclusion (e.g., from peers, adults)</a:t>
            </a:r>
          </a:p>
          <a:p>
            <a:r>
              <a:rPr lang="en-US" dirty="0"/>
              <a:t>Past failure with subject matter</a:t>
            </a:r>
          </a:p>
          <a:p>
            <a:endParaRPr lang="en-US" dirty="0"/>
          </a:p>
        </p:txBody>
      </p:sp>
      <p:sp>
        <p:nvSpPr>
          <p:cNvPr id="6" name="Title 3"/>
          <p:cNvSpPr>
            <a:spLocks noGrp="1"/>
          </p:cNvSpPr>
          <p:nvPr>
            <p:ph type="title"/>
          </p:nvPr>
        </p:nvSpPr>
        <p:spPr/>
        <p:txBody>
          <a:bodyPr/>
          <a:lstStyle/>
          <a:p>
            <a:r>
              <a:rPr lang="en-US" dirty="0"/>
              <a:t>Core Concepts in Behavior</a:t>
            </a:r>
          </a:p>
        </p:txBody>
      </p:sp>
      <p:sp>
        <p:nvSpPr>
          <p:cNvPr id="10" name="Slide Number Placeholder 9"/>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21</a:t>
            </a:fld>
            <a:endParaRPr lang="en-US" dirty="0">
              <a:solidFill>
                <a:srgbClr val="FFFFFF">
                  <a:lumMod val="75000"/>
                </a:srgbClr>
              </a:solidFill>
            </a:endParaRPr>
          </a:p>
        </p:txBody>
      </p:sp>
      <p:sp>
        <p:nvSpPr>
          <p:cNvPr id="4" name="Rectangle 3"/>
          <p:cNvSpPr/>
          <p:nvPr/>
        </p:nvSpPr>
        <p:spPr>
          <a:xfrm>
            <a:off x="5867400" y="4724400"/>
            <a:ext cx="3052268" cy="707886"/>
          </a:xfrm>
          <a:prstGeom prst="rect">
            <a:avLst/>
          </a:prstGeom>
        </p:spPr>
        <p:txBody>
          <a:bodyPr wrap="square">
            <a:spAutoFit/>
          </a:bodyPr>
          <a:lstStyle/>
          <a:p>
            <a:r>
              <a:rPr lang="en-US" sz="800" dirty="0"/>
              <a:t>Photo Credit: &lt;a href="http://www.flickr.com/photos/12692384@N00/4950013606/"&gt;adwriter&lt;/a&gt; via &lt;a href="http://compfight.com"&gt;Compfight&lt;/a&gt; &lt;a href="http://creativecommons.org/licenses/by-nc/2.0/"&gt;cc&lt;/a&gt;</a:t>
            </a:r>
          </a:p>
        </p:txBody>
      </p:sp>
      <p:pic>
        <p:nvPicPr>
          <p:cNvPr id="3079" name="Picture 7" descr="4950013606_526b0304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3052268" cy="21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4699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p:txBody>
          <a:bodyPr/>
          <a:lstStyle/>
          <a:p>
            <a:pPr eaLnBrk="1" hangingPunct="1"/>
            <a:r>
              <a:rPr lang="en-US" dirty="0"/>
              <a:t>Changes in the environment</a:t>
            </a:r>
          </a:p>
          <a:p>
            <a:pPr eaLnBrk="1" hangingPunct="1"/>
            <a:r>
              <a:rPr lang="en-US" dirty="0"/>
              <a:t>Availability &amp; organization of materials</a:t>
            </a:r>
          </a:p>
          <a:p>
            <a:pPr eaLnBrk="1" hangingPunct="1"/>
            <a:r>
              <a:rPr lang="en-US" dirty="0"/>
              <a:t>Opportunity for choices</a:t>
            </a:r>
          </a:p>
          <a:p>
            <a:pPr eaLnBrk="1" hangingPunct="1"/>
            <a:r>
              <a:rPr lang="en-US" dirty="0"/>
              <a:t>Times of day/activities</a:t>
            </a:r>
          </a:p>
          <a:p>
            <a:pPr eaLnBrk="1" hangingPunct="1"/>
            <a:r>
              <a:rPr lang="en-US" dirty="0"/>
              <a:t>Clarity of expectations</a:t>
            </a:r>
          </a:p>
          <a:p>
            <a:pPr eaLnBrk="1" hangingPunct="1"/>
            <a:r>
              <a:rPr lang="en-US" dirty="0"/>
              <a:t>Nature of interactions (tone, proximity, contact)</a:t>
            </a:r>
          </a:p>
          <a:p>
            <a:pPr algn="ctr" eaLnBrk="1" hangingPunct="1">
              <a:buFontTx/>
              <a:buNone/>
            </a:pPr>
            <a:endParaRPr lang="en-US" sz="2400" dirty="0">
              <a:solidFill>
                <a:srgbClr val="FFC000"/>
              </a:solidFill>
            </a:endParaRPr>
          </a:p>
        </p:txBody>
      </p:sp>
      <p:sp>
        <p:nvSpPr>
          <p:cNvPr id="2" name="Content Placeholder 1"/>
          <p:cNvSpPr>
            <a:spLocks noGrp="1"/>
          </p:cNvSpPr>
          <p:nvPr>
            <p:ph idx="10"/>
          </p:nvPr>
        </p:nvSpPr>
        <p:spPr/>
        <p:txBody>
          <a:bodyPr/>
          <a:lstStyle/>
          <a:p>
            <a:pPr eaLnBrk="1" hangingPunct="1"/>
            <a:r>
              <a:rPr lang="en-US" dirty="0"/>
              <a:t>Amount &amp; type of attention (peer, groups, adult)</a:t>
            </a:r>
          </a:p>
          <a:p>
            <a:pPr eaLnBrk="1" hangingPunct="1"/>
            <a:r>
              <a:rPr lang="en-US" dirty="0"/>
              <a:t>Task difficulty</a:t>
            </a:r>
          </a:p>
          <a:p>
            <a:pPr eaLnBrk="1" hangingPunct="1"/>
            <a:r>
              <a:rPr lang="en-US" dirty="0"/>
              <a:t>Length of engagement</a:t>
            </a:r>
          </a:p>
          <a:p>
            <a:pPr eaLnBrk="1" hangingPunct="1"/>
            <a:r>
              <a:rPr lang="en-US" dirty="0"/>
              <a:t>Pace of instruction</a:t>
            </a:r>
          </a:p>
          <a:p>
            <a:pPr eaLnBrk="1" hangingPunct="1"/>
            <a:r>
              <a:rPr lang="en-US" dirty="0"/>
              <a:t>**Hunger, fatigue, thirst, discomfort</a:t>
            </a:r>
          </a:p>
          <a:p>
            <a:r>
              <a:rPr lang="en-US" dirty="0"/>
              <a:t>**Hunger, fatigue, thirst, discomfort</a:t>
            </a:r>
          </a:p>
          <a:p>
            <a:endParaRPr lang="en-US" dirty="0"/>
          </a:p>
        </p:txBody>
      </p:sp>
      <p:sp>
        <p:nvSpPr>
          <p:cNvPr id="101378" name="Rectangle 2"/>
          <p:cNvSpPr>
            <a:spLocks noGrp="1" noChangeArrowheads="1"/>
          </p:cNvSpPr>
          <p:nvPr>
            <p:ph type="title"/>
          </p:nvPr>
        </p:nvSpPr>
        <p:spPr>
          <a:noFill/>
        </p:spPr>
        <p:txBody>
          <a:bodyPr>
            <a:normAutofit/>
          </a:bodyPr>
          <a:lstStyle/>
          <a:p>
            <a:pPr algn="l" eaLnBrk="1" hangingPunct="1"/>
            <a:r>
              <a:rPr lang="en-US" sz="4400" dirty="0"/>
              <a:t>Setting Events or Antecedents</a:t>
            </a:r>
            <a:br>
              <a:rPr lang="en-US" sz="4400" dirty="0"/>
            </a:br>
            <a:r>
              <a:rPr lang="en-US" sz="4400" dirty="0"/>
              <a:t> that are</a:t>
            </a:r>
            <a:r>
              <a:rPr lang="en-US" sz="4400" b="1" dirty="0"/>
              <a:t> </a:t>
            </a:r>
            <a:r>
              <a:rPr lang="en-US" sz="4400" b="1" i="1" dirty="0"/>
              <a:t>Fast Triggers</a:t>
            </a:r>
          </a:p>
        </p:txBody>
      </p:sp>
      <p:sp>
        <p:nvSpPr>
          <p:cNvPr id="6" name="Slide Number Placeholder 5"/>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22</a:t>
            </a:fld>
            <a:endParaRPr lang="en-US" dirty="0">
              <a:solidFill>
                <a:srgbClr val="FFFFFF">
                  <a:lumMod val="75000"/>
                </a:srgbClr>
              </a:solidFill>
            </a:endParaRPr>
          </a:p>
        </p:txBody>
      </p:sp>
    </p:spTree>
    <p:extLst>
      <p:ext uri="{BB962C8B-B14F-4D97-AF65-F5344CB8AC3E}">
        <p14:creationId xmlns:p14="http://schemas.microsoft.com/office/powerpoint/2010/main" val="469992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subTnLst>
                                    <p:set>
                                      <p:cBhvr override="childStyle">
                                        <p:cTn dur="1" fill="hold" display="0" masterRel="nextClick" afterEffect="1"/>
                                        <p:tgtEl>
                                          <p:spTgt spid="101379">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01379">
                                            <p:txEl>
                                              <p:pRg st="1" end="1"/>
                                            </p:txEl>
                                          </p:spTgt>
                                        </p:tgtEl>
                                        <p:attrNameLst>
                                          <p:attrName>style.visibility</p:attrName>
                                        </p:attrNameLst>
                                      </p:cBhvr>
                                      <p:to>
                                        <p:strVal val="visible"/>
                                      </p:to>
                                    </p:set>
                                  </p:childTnLst>
                                  <p:subTnLst>
                                    <p:set>
                                      <p:cBhvr override="childStyle">
                                        <p:cTn dur="1" fill="hold" display="0" masterRel="nextClick" afterEffect="1"/>
                                        <p:tgtEl>
                                          <p:spTgt spid="101379">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subTnLst>
                                    <p:set>
                                      <p:cBhvr override="childStyle">
                                        <p:cTn dur="1" fill="hold" display="0" masterRel="nextClick" afterEffect="1"/>
                                        <p:tgtEl>
                                          <p:spTgt spid="101379">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01379">
                                            <p:txEl>
                                              <p:pRg st="3" end="3"/>
                                            </p:txEl>
                                          </p:spTgt>
                                        </p:tgtEl>
                                        <p:attrNameLst>
                                          <p:attrName>style.visibility</p:attrName>
                                        </p:attrNameLst>
                                      </p:cBhvr>
                                      <p:to>
                                        <p:strVal val="visible"/>
                                      </p:to>
                                    </p:set>
                                  </p:childTnLst>
                                  <p:subTnLst>
                                    <p:set>
                                      <p:cBhvr override="childStyle">
                                        <p:cTn dur="1" fill="hold" display="0" masterRel="nextClick" afterEffect="1"/>
                                        <p:tgtEl>
                                          <p:spTgt spid="101379">
                                            <p:txEl>
                                              <p:pRg st="3" end="3"/>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subTnLst>
                                    <p:set>
                                      <p:cBhvr override="childStyle">
                                        <p:cTn dur="1" fill="hold" display="0" masterRel="nextClick" afterEffect="1"/>
                                        <p:tgtEl>
                                          <p:spTgt spid="101379">
                                            <p:txEl>
                                              <p:pRg st="4" end="4"/>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01379">
                                            <p:txEl>
                                              <p:pRg st="5" end="5"/>
                                            </p:txEl>
                                          </p:spTgt>
                                        </p:tgtEl>
                                        <p:attrNameLst>
                                          <p:attrName>style.visibility</p:attrName>
                                        </p:attrNameLst>
                                      </p:cBhvr>
                                      <p:to>
                                        <p:strVal val="visible"/>
                                      </p:to>
                                    </p:set>
                                  </p:childTnLst>
                                  <p:subTnLst>
                                    <p:set>
                                      <p:cBhvr override="childStyle">
                                        <p:cTn dur="1" fill="hold" display="0" masterRel="nextClick" afterEffect="1"/>
                                        <p:tgtEl>
                                          <p:spTgt spid="101379">
                                            <p:txEl>
                                              <p:pRg st="5" end="5"/>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subTnLst>
                                    <p:set>
                                      <p:cBhvr override="childStyle">
                                        <p:cTn dur="1" fill="hold" display="0" masterRel="nextClick" afterEffect="1"/>
                                        <p:tgtEl>
                                          <p:spTgt spid="2">
                                            <p:txEl>
                                              <p:pRg st="0" end="0"/>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subTnLst>
                                    <p:set>
                                      <p:cBhvr override="childStyle">
                                        <p:cTn dur="1" fill="hold" display="0" masterRel="nextClick" afterEffect="1"/>
                                        <p:tgtEl>
                                          <p:spTgt spid="2">
                                            <p:txEl>
                                              <p:pRg st="1" end="1"/>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subTnLst>
                                    <p:set>
                                      <p:cBhvr override="childStyle">
                                        <p:cTn dur="1" fill="hold" display="0" masterRel="nextClick" afterEffect="1"/>
                                        <p:tgtEl>
                                          <p:spTgt spid="2">
                                            <p:txEl>
                                              <p:pRg st="2" end="2"/>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subTnLst>
                                    <p:set>
                                      <p:cBhvr override="childStyle">
                                        <p:cTn dur="1" fill="hold" display="0" masterRel="nextClick" afterEffect="1"/>
                                        <p:tgtEl>
                                          <p:spTgt spid="2">
                                            <p:txEl>
                                              <p:pRg st="3" end="3"/>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subTnLst>
                                    <p:set>
                                      <p:cBhvr override="childStyle">
                                        <p:cTn dur="1" fill="hold" display="0" masterRel="nextClick" afterEffect="1"/>
                                        <p:tgtEl>
                                          <p:spTgt spid="2">
                                            <p:txEl>
                                              <p:pRg st="4" end="4"/>
                                            </p:txEl>
                                          </p:spTgt>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23483" y="2667000"/>
            <a:ext cx="7648889" cy="461665"/>
          </a:xfrm>
          <a:prstGeom prst="rect">
            <a:avLst/>
          </a:prstGeom>
          <a:noFill/>
        </p:spPr>
        <p:txBody>
          <a:bodyPr wrap="none" rtlCol="0">
            <a:spAutoFit/>
          </a:bodyPr>
          <a:lstStyle/>
          <a:p>
            <a:r>
              <a:rPr lang="en-US" sz="2400" dirty="0"/>
              <a:t> </a:t>
            </a:r>
            <a:r>
              <a:rPr lang="en-US" sz="2400" dirty="0">
                <a:solidFill>
                  <a:schemeClr val="bg1"/>
                </a:solidFill>
              </a:rPr>
              <a:t>Antecedent               Behavior                 Consequence</a:t>
            </a:r>
          </a:p>
        </p:txBody>
      </p:sp>
      <p:sp>
        <p:nvSpPr>
          <p:cNvPr id="10" name="Title 1"/>
          <p:cNvSpPr>
            <a:spLocks noGrp="1"/>
          </p:cNvSpPr>
          <p:nvPr>
            <p:ph type="title"/>
          </p:nvPr>
        </p:nvSpPr>
        <p:spPr>
          <a:xfrm>
            <a:off x="1130300" y="2946400"/>
            <a:ext cx="8229600" cy="769441"/>
          </a:xfrm>
        </p:spPr>
        <p:txBody>
          <a:bodyPr/>
          <a:lstStyle/>
          <a:p>
            <a:r>
              <a:rPr lang="en-US" dirty="0"/>
              <a:t>Consequence…</a:t>
            </a:r>
          </a:p>
        </p:txBody>
      </p:sp>
      <p:sp>
        <p:nvSpPr>
          <p:cNvPr id="11" name="TextBox 10"/>
          <p:cNvSpPr txBox="1"/>
          <p:nvPr/>
        </p:nvSpPr>
        <p:spPr>
          <a:xfrm>
            <a:off x="1047750" y="3790950"/>
            <a:ext cx="6869188" cy="584775"/>
          </a:xfrm>
          <a:prstGeom prst="rect">
            <a:avLst/>
          </a:prstGeom>
          <a:noFill/>
        </p:spPr>
        <p:txBody>
          <a:bodyPr wrap="none" rtlCol="0">
            <a:spAutoFit/>
          </a:bodyPr>
          <a:lstStyle/>
          <a:p>
            <a:r>
              <a:rPr lang="en-US" sz="2400" dirty="0">
                <a:solidFill>
                  <a:srgbClr val="002060"/>
                </a:solidFill>
              </a:rPr>
              <a:t>Any event that happens </a:t>
            </a:r>
            <a:r>
              <a:rPr lang="en-US" sz="2400" b="1" i="1" dirty="0">
                <a:solidFill>
                  <a:srgbClr val="002060"/>
                </a:solidFill>
              </a:rPr>
              <a:t>after</a:t>
            </a:r>
            <a:r>
              <a:rPr lang="en-US" sz="3200" dirty="0">
                <a:solidFill>
                  <a:srgbClr val="002060"/>
                </a:solidFill>
              </a:rPr>
              <a:t> </a:t>
            </a:r>
            <a:r>
              <a:rPr lang="en-US" sz="2400" dirty="0">
                <a:solidFill>
                  <a:srgbClr val="002060"/>
                </a:solidFill>
              </a:rPr>
              <a:t>a behavior occurs</a:t>
            </a:r>
          </a:p>
        </p:txBody>
      </p:sp>
      <p:sp>
        <p:nvSpPr>
          <p:cNvPr id="12" name="Rectangle 11"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Content Placeholder 3" descr="ABC graphic with larger font"/>
          <p:cNvGraphicFramePr>
            <a:graphicFrameLocks/>
          </p:cNvGraphicFramePr>
          <p:nvPr>
            <p:extLst>
              <p:ext uri="{D42A27DB-BD31-4B8C-83A1-F6EECF244321}">
                <p14:modId xmlns:p14="http://schemas.microsoft.com/office/powerpoint/2010/main" val="3654434702"/>
              </p:ext>
            </p:extLst>
          </p:nvPr>
        </p:nvGraphicFramePr>
        <p:xfrm>
          <a:off x="-304800" y="736976"/>
          <a:ext cx="7480752" cy="2194560"/>
        </p:xfrm>
        <a:graphic>
          <a:graphicData uri="http://schemas.openxmlformats.org/drawingml/2006/table">
            <a:tbl>
              <a:tblPr firstRow="1" bandRow="1">
                <a:tableStyleId>{5C22544A-7EE6-4342-B048-85BDC9FD1C3A}</a:tableStyleId>
              </a:tblPr>
              <a:tblGrid>
                <a:gridCol w="1246792">
                  <a:extLst>
                    <a:ext uri="{9D8B030D-6E8A-4147-A177-3AD203B41FA5}">
                      <a16:colId xmlns:a16="http://schemas.microsoft.com/office/drawing/2014/main" val="20000"/>
                    </a:ext>
                  </a:extLst>
                </a:gridCol>
                <a:gridCol w="1246792">
                  <a:extLst>
                    <a:ext uri="{9D8B030D-6E8A-4147-A177-3AD203B41FA5}">
                      <a16:colId xmlns:a16="http://schemas.microsoft.com/office/drawing/2014/main" val="20001"/>
                    </a:ext>
                  </a:extLst>
                </a:gridCol>
                <a:gridCol w="1246792">
                  <a:extLst>
                    <a:ext uri="{9D8B030D-6E8A-4147-A177-3AD203B41FA5}">
                      <a16:colId xmlns:a16="http://schemas.microsoft.com/office/drawing/2014/main" val="20002"/>
                    </a:ext>
                  </a:extLst>
                </a:gridCol>
                <a:gridCol w="1246792">
                  <a:extLst>
                    <a:ext uri="{9D8B030D-6E8A-4147-A177-3AD203B41FA5}">
                      <a16:colId xmlns:a16="http://schemas.microsoft.com/office/drawing/2014/main" val="20003"/>
                    </a:ext>
                  </a:extLst>
                </a:gridCol>
                <a:gridCol w="1246792">
                  <a:extLst>
                    <a:ext uri="{9D8B030D-6E8A-4147-A177-3AD203B41FA5}">
                      <a16:colId xmlns:a16="http://schemas.microsoft.com/office/drawing/2014/main" val="20004"/>
                    </a:ext>
                  </a:extLst>
                </a:gridCol>
                <a:gridCol w="1246792">
                  <a:extLst>
                    <a:ext uri="{9D8B030D-6E8A-4147-A177-3AD203B41FA5}">
                      <a16:colId xmlns:a16="http://schemas.microsoft.com/office/drawing/2014/main" val="20005"/>
                    </a:ext>
                  </a:extLst>
                </a:gridCol>
              </a:tblGrid>
              <a:tr h="14859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b="1" dirty="0">
                          <a:solidFill>
                            <a:srgbClr val="0070C0"/>
                          </a:solidFill>
                        </a:rPr>
                        <a:t>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9600" dirty="0">
                          <a:solidFill>
                            <a:srgbClr val="0070C0"/>
                          </a:solidFill>
                        </a:rPr>
                        <a:t>B</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9600" dirty="0">
                        <a:solidFill>
                          <a:srgbClr val="0070C0"/>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3800" dirty="0">
                          <a:solidFill>
                            <a:srgbClr val="C00000"/>
                          </a:solidFill>
                        </a:rPr>
                        <a:t>C</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cxnSp>
        <p:nvCxnSpPr>
          <p:cNvPr id="14" name="Straight Arrow Connector 13" descr="Arrow to show relationship between concepts"/>
          <p:cNvCxnSpPr/>
          <p:nvPr/>
        </p:nvCxnSpPr>
        <p:spPr>
          <a:xfrm>
            <a:off x="2385646" y="1903046"/>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used to illustrate relationship between concepts"/>
          <p:cNvCxnSpPr/>
          <p:nvPr/>
        </p:nvCxnSpPr>
        <p:spPr>
          <a:xfrm>
            <a:off x="4891244" y="1939192"/>
            <a:ext cx="914400" cy="0"/>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A90E90A2-E538-4F9A-9FED-BF1E5650B9E2}" type="slidenum">
              <a:rPr lang="en-US" smtClean="0"/>
              <a:pPr/>
              <a:t>23</a:t>
            </a:fld>
            <a:endParaRPr lang="en-US" dirty="0"/>
          </a:p>
        </p:txBody>
      </p:sp>
    </p:spTree>
    <p:extLst>
      <p:ext uri="{BB962C8B-B14F-4D97-AF65-F5344CB8AC3E}">
        <p14:creationId xmlns:p14="http://schemas.microsoft.com/office/powerpoint/2010/main" val="62703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8224699" cy="3852006"/>
          </a:xfrm>
        </p:spPr>
        <p:txBody>
          <a:bodyPr/>
          <a:lstStyle/>
          <a:p>
            <a:pPr marL="457200" indent="-457200">
              <a:spcBef>
                <a:spcPts val="1200"/>
              </a:spcBef>
              <a:buFont typeface="+mj-lt"/>
              <a:buAutoNum type="arabicPeriod"/>
            </a:pPr>
            <a:endParaRPr lang="en-US" dirty="0"/>
          </a:p>
          <a:p>
            <a:pPr marL="457200" indent="-457200">
              <a:spcBef>
                <a:spcPts val="1200"/>
              </a:spcBef>
              <a:buFont typeface="+mj-lt"/>
              <a:buAutoNum type="arabicPeriod"/>
            </a:pPr>
            <a:r>
              <a:rPr lang="en-US" dirty="0"/>
              <a:t>Reinforcement</a:t>
            </a:r>
          </a:p>
          <a:p>
            <a:pPr marL="457200" indent="-457200">
              <a:spcBef>
                <a:spcPts val="1200"/>
              </a:spcBef>
              <a:buFont typeface="+mj-lt"/>
              <a:buAutoNum type="arabicPeriod"/>
            </a:pPr>
            <a:endParaRPr lang="en-US" dirty="0"/>
          </a:p>
          <a:p>
            <a:pPr marL="457200" indent="-457200">
              <a:spcBef>
                <a:spcPts val="1200"/>
              </a:spcBef>
              <a:buFont typeface="+mj-lt"/>
              <a:buAutoNum type="arabicPeriod"/>
            </a:pPr>
            <a:r>
              <a:rPr lang="en-US" dirty="0"/>
              <a:t>Punishment</a:t>
            </a:r>
          </a:p>
          <a:p>
            <a:pPr marL="457200" indent="-457200">
              <a:spcBef>
                <a:spcPts val="1200"/>
              </a:spcBef>
              <a:buFont typeface="+mj-lt"/>
              <a:buAutoNum type="arabicPeriod"/>
            </a:pPr>
            <a:endParaRPr lang="en-US" dirty="0"/>
          </a:p>
          <a:p>
            <a:pPr marL="230187" lvl="1" indent="0">
              <a:spcBef>
                <a:spcPts val="1200"/>
              </a:spcBef>
              <a:buNone/>
            </a:pPr>
            <a:r>
              <a:rPr lang="en-US" sz="2400" i="1" dirty="0"/>
              <a:t>We can tell whether the consequence is reinforcing or punishing only by its effect on future occurrences of the behavior, </a:t>
            </a:r>
            <a:r>
              <a:rPr lang="en-US" sz="2400" b="1" i="1" dirty="0"/>
              <a:t>not</a:t>
            </a:r>
            <a:r>
              <a:rPr lang="en-US" sz="2400" i="1" dirty="0"/>
              <a:t> by our intent!! </a:t>
            </a:r>
          </a:p>
        </p:txBody>
      </p:sp>
      <p:sp>
        <p:nvSpPr>
          <p:cNvPr id="2" name="Title 1"/>
          <p:cNvSpPr>
            <a:spLocks noGrp="1"/>
          </p:cNvSpPr>
          <p:nvPr>
            <p:ph type="title"/>
          </p:nvPr>
        </p:nvSpPr>
        <p:spPr/>
        <p:txBody>
          <a:bodyPr/>
          <a:lstStyle/>
          <a:p>
            <a:r>
              <a:rPr lang="en-US" dirty="0"/>
              <a:t>Consequences</a:t>
            </a:r>
            <a:br>
              <a:rPr lang="en-US" dirty="0"/>
            </a:br>
            <a:r>
              <a:rPr lang="en-US" sz="2400" b="1" i="1" dirty="0"/>
              <a:t>(Any event that follows a behavior)</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24</a:t>
            </a:fld>
            <a:endParaRPr lang="en-US" dirty="0">
              <a:solidFill>
                <a:srgbClr val="FFFFFF">
                  <a:lumMod val="75000"/>
                </a:srgbClr>
              </a:solidFill>
            </a:endParaRPr>
          </a:p>
        </p:txBody>
      </p:sp>
    </p:spTree>
    <p:extLst>
      <p:ext uri="{BB962C8B-B14F-4D97-AF65-F5344CB8AC3E}">
        <p14:creationId xmlns:p14="http://schemas.microsoft.com/office/powerpoint/2010/main" val="360939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2667000"/>
            <a:ext cx="4267200" cy="769441"/>
          </a:xfrm>
        </p:spPr>
        <p:txBody>
          <a:bodyPr>
            <a:normAutofit fontScale="90000"/>
          </a:bodyPr>
          <a:lstStyle/>
          <a:p>
            <a:r>
              <a:rPr lang="en-US" dirty="0"/>
              <a:t>Consequences</a:t>
            </a:r>
            <a:br>
              <a:rPr lang="en-US" dirty="0"/>
            </a:br>
            <a:r>
              <a:rPr lang="en-US" sz="1800" i="1" cap="none" dirty="0">
                <a:latin typeface="Arial" pitchFamily="34" charset="0"/>
              </a:rPr>
              <a:t>Any event that follows a behavior</a:t>
            </a:r>
            <a:endParaRPr lang="en-US" i="1" dirty="0">
              <a:latin typeface="Arial" pitchFamily="34" charset="0"/>
            </a:endParaRPr>
          </a:p>
        </p:txBody>
      </p:sp>
      <p:sp>
        <p:nvSpPr>
          <p:cNvPr id="4" name="Up Arrow 3" descr="Referring to increasing behavior"/>
          <p:cNvSpPr/>
          <p:nvPr/>
        </p:nvSpPr>
        <p:spPr>
          <a:xfrm>
            <a:off x="1468338" y="1429657"/>
            <a:ext cx="484632" cy="97840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4" descr="Referring to punishment or decreasing behavior"/>
          <p:cNvSpPr/>
          <p:nvPr/>
        </p:nvSpPr>
        <p:spPr>
          <a:xfrm>
            <a:off x="1468338" y="373380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Picture 2" descr="Defintion of positive and negative reinforcement and punish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4725" y="986976"/>
            <a:ext cx="5476875" cy="435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0E90A2-E538-4F9A-9FED-BF1E5650B9E2}" type="slidenum">
              <a:rPr lang="en-US" smtClean="0"/>
              <a:pPr/>
              <a:t>25</a:t>
            </a:fld>
            <a:endParaRPr lang="en-US" dirty="0"/>
          </a:p>
        </p:txBody>
      </p:sp>
    </p:spTree>
    <p:extLst>
      <p:ext uri="{BB962C8B-B14F-4D97-AF65-F5344CB8AC3E}">
        <p14:creationId xmlns:p14="http://schemas.microsoft.com/office/powerpoint/2010/main" val="541330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p:txBody>
          <a:bodyPr/>
          <a:lstStyle/>
          <a:p>
            <a:r>
              <a:rPr lang="en-US" sz="2200" b="1" i="1" dirty="0"/>
              <a:t>Reinforcement</a:t>
            </a:r>
            <a:r>
              <a:rPr lang="en-US" sz="2200" dirty="0"/>
              <a:t> makes the target behavior </a:t>
            </a:r>
            <a:r>
              <a:rPr lang="en-US" sz="2200" b="1" i="1" dirty="0"/>
              <a:t>more likely to occur in the future.</a:t>
            </a:r>
          </a:p>
        </p:txBody>
      </p:sp>
      <p:sp>
        <p:nvSpPr>
          <p:cNvPr id="51202" name="Rectangle 2"/>
          <p:cNvSpPr>
            <a:spLocks noGrp="1" noChangeArrowheads="1"/>
          </p:cNvSpPr>
          <p:nvPr>
            <p:ph type="title"/>
          </p:nvPr>
        </p:nvSpPr>
        <p:spPr/>
        <p:txBody>
          <a:bodyPr/>
          <a:lstStyle/>
          <a:p>
            <a:r>
              <a:rPr lang="en-US" dirty="0"/>
              <a:t>Consequence: Reinforcement</a:t>
            </a:r>
          </a:p>
        </p:txBody>
      </p:sp>
      <p:sp>
        <p:nvSpPr>
          <p:cNvPr id="2" name="Oval 1"/>
          <p:cNvSpPr>
            <a:spLocks noChangeArrowheads="1"/>
          </p:cNvSpPr>
          <p:nvPr/>
        </p:nvSpPr>
        <p:spPr bwMode="auto">
          <a:xfrm>
            <a:off x="1371600" y="2917492"/>
            <a:ext cx="3322168" cy="2873226"/>
          </a:xfrm>
          <a:prstGeom prst="ellipse">
            <a:avLst/>
          </a:prstGeom>
          <a:solidFill>
            <a:srgbClr val="3AA082"/>
          </a:solidFill>
          <a:ln>
            <a:noFill/>
          </a:ln>
          <a:extLst>
            <a:ext uri="{91240B29-F687-4F45-9708-019B960494DF}">
              <a14:hiddenLine xmlns:a14="http://schemas.microsoft.com/office/drawing/2010/main" w="9525">
                <a:solidFill>
                  <a:srgbClr val="000000"/>
                </a:solidFill>
                <a:round/>
                <a:headEnd/>
                <a:tailEnd/>
              </a14:hiddenLine>
            </a:ext>
          </a:extLst>
        </p:spPr>
        <p:txBody>
          <a:bodyPr lIns="0" rIns="0" anchor="ctr"/>
          <a:lstStyle/>
          <a:p>
            <a:pPr algn="ctr">
              <a:spcBef>
                <a:spcPct val="20000"/>
              </a:spcBef>
            </a:pPr>
            <a:r>
              <a:rPr lang="en-US" b="1" u="sng" dirty="0">
                <a:solidFill>
                  <a:srgbClr val="F8F6E3"/>
                </a:solidFill>
              </a:rPr>
              <a:t>Positive Reinforcement </a:t>
            </a:r>
            <a:endParaRPr lang="en-US" u="sng" dirty="0">
              <a:solidFill>
                <a:srgbClr val="F8F6E3"/>
              </a:solidFill>
            </a:endParaRPr>
          </a:p>
          <a:p>
            <a:pPr algn="ctr">
              <a:spcBef>
                <a:spcPct val="20000"/>
              </a:spcBef>
            </a:pPr>
            <a:r>
              <a:rPr lang="en-US" dirty="0">
                <a:solidFill>
                  <a:srgbClr val="F8F6E3"/>
                </a:solidFill>
              </a:rPr>
              <a:t> You ADD something pleasant / desired </a:t>
            </a:r>
            <a:br>
              <a:rPr lang="en-US" dirty="0">
                <a:solidFill>
                  <a:srgbClr val="F8F6E3"/>
                </a:solidFill>
              </a:rPr>
            </a:br>
            <a:r>
              <a:rPr lang="en-US" dirty="0">
                <a:solidFill>
                  <a:srgbClr val="F8F6E3"/>
                </a:solidFill>
              </a:rPr>
              <a:t>(ex: toy, food, attention) </a:t>
            </a:r>
          </a:p>
          <a:p>
            <a:pPr algn="ctr">
              <a:spcBef>
                <a:spcPts val="600"/>
              </a:spcBef>
            </a:pPr>
            <a:r>
              <a:rPr lang="en-US" sz="4400" dirty="0">
                <a:solidFill>
                  <a:srgbClr val="F8F6E3"/>
                </a:solidFill>
              </a:rPr>
              <a:t>(+)</a:t>
            </a:r>
          </a:p>
        </p:txBody>
      </p:sp>
      <p:sp>
        <p:nvSpPr>
          <p:cNvPr id="3" name="Oval 2"/>
          <p:cNvSpPr>
            <a:spLocks noChangeArrowheads="1"/>
          </p:cNvSpPr>
          <p:nvPr/>
        </p:nvSpPr>
        <p:spPr bwMode="auto">
          <a:xfrm>
            <a:off x="4796934" y="2895600"/>
            <a:ext cx="3280266" cy="2988156"/>
          </a:xfrm>
          <a:prstGeom prst="ellipse">
            <a:avLst/>
          </a:prstGeom>
          <a:solidFill>
            <a:srgbClr val="3AA082"/>
          </a:solidFill>
          <a:ln>
            <a:noFill/>
          </a:ln>
          <a:extLst>
            <a:ext uri="{91240B29-F687-4F45-9708-019B960494DF}">
              <a14:hiddenLine xmlns:a14="http://schemas.microsoft.com/office/drawing/2010/main" w="9525">
                <a:solidFill>
                  <a:srgbClr val="000000"/>
                </a:solidFill>
                <a:round/>
                <a:headEnd/>
                <a:tailEnd/>
              </a14:hiddenLine>
            </a:ext>
          </a:extLst>
        </p:spPr>
        <p:txBody>
          <a:bodyPr lIns="0" rIns="0" anchor="ctr"/>
          <a:lstStyle/>
          <a:p>
            <a:pPr algn="ctr">
              <a:spcBef>
                <a:spcPct val="20000"/>
              </a:spcBef>
            </a:pPr>
            <a:endParaRPr lang="en-US" dirty="0">
              <a:solidFill>
                <a:srgbClr val="F8F6E3"/>
              </a:solidFill>
            </a:endParaRPr>
          </a:p>
          <a:p>
            <a:pPr algn="ctr">
              <a:spcBef>
                <a:spcPct val="20000"/>
              </a:spcBef>
            </a:pPr>
            <a:r>
              <a:rPr lang="en-US" dirty="0">
                <a:solidFill>
                  <a:srgbClr val="F8F6E3"/>
                </a:solidFill>
              </a:rPr>
              <a:t> </a:t>
            </a:r>
            <a:r>
              <a:rPr lang="en-US" b="1" u="sng" dirty="0">
                <a:solidFill>
                  <a:srgbClr val="F8F6E3"/>
                </a:solidFill>
              </a:rPr>
              <a:t>Negative </a:t>
            </a:r>
          </a:p>
          <a:p>
            <a:pPr algn="ctr">
              <a:spcBef>
                <a:spcPct val="20000"/>
              </a:spcBef>
            </a:pPr>
            <a:r>
              <a:rPr lang="en-US" b="1" u="sng" dirty="0">
                <a:solidFill>
                  <a:srgbClr val="F8F6E3"/>
                </a:solidFill>
              </a:rPr>
              <a:t>Reinforcement </a:t>
            </a:r>
          </a:p>
          <a:p>
            <a:pPr algn="ctr">
              <a:spcBef>
                <a:spcPct val="20000"/>
              </a:spcBef>
            </a:pPr>
            <a:r>
              <a:rPr lang="en-US" b="1" dirty="0">
                <a:solidFill>
                  <a:srgbClr val="F8F6E3"/>
                </a:solidFill>
              </a:rPr>
              <a:t> </a:t>
            </a:r>
            <a:r>
              <a:rPr lang="en-US" dirty="0">
                <a:solidFill>
                  <a:srgbClr val="F8F6E3"/>
                </a:solidFill>
              </a:rPr>
              <a:t>You </a:t>
            </a:r>
            <a:r>
              <a:rPr lang="en-US" b="1" dirty="0">
                <a:solidFill>
                  <a:srgbClr val="F8F6E3"/>
                </a:solidFill>
              </a:rPr>
              <a:t>TAKE AWAY </a:t>
            </a:r>
            <a:r>
              <a:rPr lang="en-US" dirty="0">
                <a:solidFill>
                  <a:srgbClr val="F8F6E3"/>
                </a:solidFill>
              </a:rPr>
              <a:t>something unpleasant/ undesired (ex: aspirin to relieve migraine)</a:t>
            </a:r>
          </a:p>
          <a:p>
            <a:pPr algn="ctr">
              <a:spcBef>
                <a:spcPts val="600"/>
              </a:spcBef>
            </a:pPr>
            <a:r>
              <a:rPr lang="en-US" sz="4400" dirty="0">
                <a:solidFill>
                  <a:srgbClr val="F8F6E3"/>
                </a:solidFill>
              </a:rPr>
              <a:t>(-)</a:t>
            </a:r>
          </a:p>
          <a:p>
            <a:pPr algn="ctr">
              <a:spcBef>
                <a:spcPct val="20000"/>
              </a:spcBef>
            </a:pPr>
            <a:endParaRPr lang="en-US" sz="2600" dirty="0">
              <a:solidFill>
                <a:srgbClr val="F8F6E3"/>
              </a:solidFill>
              <a:latin typeface="Calibri" pitchFamily="34" charset="0"/>
            </a:endParaRPr>
          </a:p>
        </p:txBody>
      </p:sp>
      <p:sp>
        <p:nvSpPr>
          <p:cNvPr id="8" name="Slide Number Placeholder 7"/>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26</a:t>
            </a:fld>
            <a:endParaRPr lang="en-US" dirty="0">
              <a:solidFill>
                <a:srgbClr val="FFFFFF">
                  <a:lumMod val="75000"/>
                </a:srgbClr>
              </a:solidFill>
            </a:endParaRPr>
          </a:p>
        </p:txBody>
      </p:sp>
    </p:spTree>
    <p:extLst>
      <p:ext uri="{BB962C8B-B14F-4D97-AF65-F5344CB8AC3E}">
        <p14:creationId xmlns:p14="http://schemas.microsoft.com/office/powerpoint/2010/main" val="3367246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p:txBody>
          <a:bodyPr/>
          <a:lstStyle/>
          <a:p>
            <a:r>
              <a:rPr lang="en-US" sz="2200" b="1" i="1" dirty="0"/>
              <a:t>Punishments</a:t>
            </a:r>
            <a:r>
              <a:rPr lang="en-US" sz="2200" dirty="0"/>
              <a:t> have the opposite effects of reinforcement. These consequences make the target behavior </a:t>
            </a:r>
            <a:r>
              <a:rPr lang="en-US" sz="2200" b="1" i="1" dirty="0"/>
              <a:t>less likely to occur in the future.</a:t>
            </a:r>
          </a:p>
        </p:txBody>
      </p:sp>
      <p:sp>
        <p:nvSpPr>
          <p:cNvPr id="51202" name="Rectangle 2"/>
          <p:cNvSpPr>
            <a:spLocks noGrp="1" noChangeArrowheads="1"/>
          </p:cNvSpPr>
          <p:nvPr>
            <p:ph type="title"/>
          </p:nvPr>
        </p:nvSpPr>
        <p:spPr/>
        <p:txBody>
          <a:bodyPr/>
          <a:lstStyle/>
          <a:p>
            <a:r>
              <a:rPr lang="en-US" dirty="0"/>
              <a:t>Consequence: Punishment</a:t>
            </a:r>
          </a:p>
        </p:txBody>
      </p:sp>
      <p:sp>
        <p:nvSpPr>
          <p:cNvPr id="9" name="Oval 8"/>
          <p:cNvSpPr>
            <a:spLocks noChangeArrowheads="1"/>
          </p:cNvSpPr>
          <p:nvPr/>
        </p:nvSpPr>
        <p:spPr bwMode="auto">
          <a:xfrm>
            <a:off x="1371600" y="2917492"/>
            <a:ext cx="3322168" cy="2873226"/>
          </a:xfrm>
          <a:prstGeom prst="ellipse">
            <a:avLst/>
          </a:prstGeom>
          <a:solidFill>
            <a:srgbClr val="3AA08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spcBef>
                <a:spcPct val="20000"/>
              </a:spcBef>
            </a:pPr>
            <a:endParaRPr lang="en-US" b="1" dirty="0">
              <a:solidFill>
                <a:srgbClr val="F8F6E3"/>
              </a:solidFill>
            </a:endParaRPr>
          </a:p>
          <a:p>
            <a:pPr algn="ctr">
              <a:spcBef>
                <a:spcPct val="20000"/>
              </a:spcBef>
            </a:pPr>
            <a:r>
              <a:rPr lang="en-US" b="1" u="sng" dirty="0">
                <a:solidFill>
                  <a:srgbClr val="F8F6E3"/>
                </a:solidFill>
              </a:rPr>
              <a:t>Positive Punishment </a:t>
            </a:r>
            <a:endParaRPr lang="en-US" u="sng" dirty="0">
              <a:solidFill>
                <a:srgbClr val="F8F6E3"/>
              </a:solidFill>
            </a:endParaRPr>
          </a:p>
          <a:p>
            <a:pPr algn="ctr">
              <a:spcBef>
                <a:spcPct val="20000"/>
              </a:spcBef>
            </a:pPr>
            <a:r>
              <a:rPr lang="en-US" dirty="0">
                <a:solidFill>
                  <a:srgbClr val="F8F6E3"/>
                </a:solidFill>
              </a:rPr>
              <a:t> You ADD something unpleasant/aversive (e.g., verbal reprimand) </a:t>
            </a:r>
          </a:p>
          <a:p>
            <a:pPr algn="ctr">
              <a:spcBef>
                <a:spcPts val="600"/>
              </a:spcBef>
            </a:pPr>
            <a:r>
              <a:rPr lang="en-US" sz="4400" dirty="0">
                <a:solidFill>
                  <a:srgbClr val="F8F6E3"/>
                </a:solidFill>
              </a:rPr>
              <a:t>(+)</a:t>
            </a:r>
          </a:p>
        </p:txBody>
      </p:sp>
      <p:sp>
        <p:nvSpPr>
          <p:cNvPr id="10" name="Oval 9"/>
          <p:cNvSpPr>
            <a:spLocks noChangeArrowheads="1"/>
          </p:cNvSpPr>
          <p:nvPr/>
        </p:nvSpPr>
        <p:spPr bwMode="auto">
          <a:xfrm>
            <a:off x="4796934" y="2895600"/>
            <a:ext cx="3280266" cy="2988156"/>
          </a:xfrm>
          <a:prstGeom prst="ellipse">
            <a:avLst/>
          </a:prstGeom>
          <a:solidFill>
            <a:srgbClr val="3AA082"/>
          </a:solidFill>
          <a:ln>
            <a:noFill/>
          </a:ln>
          <a:extLst>
            <a:ext uri="{91240B29-F687-4F45-9708-019B960494DF}">
              <a14:hiddenLine xmlns:a14="http://schemas.microsoft.com/office/drawing/2010/main" w="9525">
                <a:solidFill>
                  <a:srgbClr val="000000"/>
                </a:solidFill>
                <a:round/>
                <a:headEnd/>
                <a:tailEnd/>
              </a14:hiddenLine>
            </a:ext>
          </a:extLst>
        </p:spPr>
        <p:txBody>
          <a:bodyPr lIns="0" rIns="0" anchor="ctr"/>
          <a:lstStyle/>
          <a:p>
            <a:pPr algn="ctr">
              <a:spcBef>
                <a:spcPct val="20000"/>
              </a:spcBef>
            </a:pPr>
            <a:endParaRPr lang="en-US" dirty="0">
              <a:solidFill>
                <a:srgbClr val="F8F6E3"/>
              </a:solidFill>
            </a:endParaRPr>
          </a:p>
          <a:p>
            <a:pPr algn="ctr">
              <a:spcBef>
                <a:spcPct val="20000"/>
              </a:spcBef>
            </a:pPr>
            <a:r>
              <a:rPr lang="en-US" dirty="0">
                <a:solidFill>
                  <a:srgbClr val="F8F6E3"/>
                </a:solidFill>
              </a:rPr>
              <a:t> </a:t>
            </a:r>
            <a:r>
              <a:rPr lang="en-US" b="1" u="sng" dirty="0">
                <a:solidFill>
                  <a:srgbClr val="F8F6E3"/>
                </a:solidFill>
              </a:rPr>
              <a:t>Negative </a:t>
            </a:r>
          </a:p>
          <a:p>
            <a:pPr algn="ctr">
              <a:spcBef>
                <a:spcPct val="20000"/>
              </a:spcBef>
            </a:pPr>
            <a:r>
              <a:rPr lang="en-US" b="1" u="sng" dirty="0">
                <a:solidFill>
                  <a:srgbClr val="F8F6E3"/>
                </a:solidFill>
              </a:rPr>
              <a:t>Punishment</a:t>
            </a:r>
          </a:p>
          <a:p>
            <a:pPr algn="ctr">
              <a:spcBef>
                <a:spcPct val="20000"/>
              </a:spcBef>
            </a:pPr>
            <a:r>
              <a:rPr lang="en-US" b="1" dirty="0">
                <a:solidFill>
                  <a:srgbClr val="F8F6E3"/>
                </a:solidFill>
              </a:rPr>
              <a:t> </a:t>
            </a:r>
            <a:r>
              <a:rPr lang="en-US" dirty="0">
                <a:solidFill>
                  <a:srgbClr val="F8F6E3"/>
                </a:solidFill>
              </a:rPr>
              <a:t>You </a:t>
            </a:r>
            <a:r>
              <a:rPr lang="en-US" b="1" dirty="0">
                <a:solidFill>
                  <a:srgbClr val="F8F6E3"/>
                </a:solidFill>
              </a:rPr>
              <a:t>TAKE AWAY </a:t>
            </a:r>
            <a:r>
              <a:rPr lang="en-US" dirty="0">
                <a:solidFill>
                  <a:srgbClr val="F8F6E3"/>
                </a:solidFill>
              </a:rPr>
              <a:t>something pleasant/ desired (e.g., no TV time, no attention </a:t>
            </a:r>
          </a:p>
          <a:p>
            <a:pPr algn="ctr">
              <a:spcBef>
                <a:spcPts val="600"/>
              </a:spcBef>
            </a:pPr>
            <a:r>
              <a:rPr lang="en-US" sz="4400" dirty="0">
                <a:solidFill>
                  <a:srgbClr val="F8F6E3"/>
                </a:solidFill>
              </a:rPr>
              <a:t>(-)</a:t>
            </a:r>
          </a:p>
          <a:p>
            <a:pPr algn="ctr">
              <a:spcBef>
                <a:spcPct val="20000"/>
              </a:spcBef>
            </a:pPr>
            <a:endParaRPr lang="en-US" sz="2600" dirty="0">
              <a:solidFill>
                <a:srgbClr val="F8F6E3"/>
              </a:solidFill>
              <a:latin typeface="Calibri" pitchFamily="34" charset="0"/>
            </a:endParaRPr>
          </a:p>
        </p:txBody>
      </p:sp>
      <p:sp>
        <p:nvSpPr>
          <p:cNvPr id="7" name="Slide Number Placeholder 6"/>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27</a:t>
            </a:fld>
            <a:endParaRPr lang="en-US" dirty="0">
              <a:solidFill>
                <a:srgbClr val="FFFFFF">
                  <a:lumMod val="75000"/>
                </a:srgbClr>
              </a:solidFill>
            </a:endParaRPr>
          </a:p>
        </p:txBody>
      </p:sp>
    </p:spTree>
    <p:extLst>
      <p:ext uri="{BB962C8B-B14F-4D97-AF65-F5344CB8AC3E}">
        <p14:creationId xmlns:p14="http://schemas.microsoft.com/office/powerpoint/2010/main" val="3922539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Definition of reinforcement"/>
          <p:cNvSpPr/>
          <p:nvPr/>
        </p:nvSpPr>
        <p:spPr>
          <a:xfrm>
            <a:off x="-1" y="1695450"/>
            <a:ext cx="9187543" cy="5162550"/>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pic>
        <p:nvPicPr>
          <p:cNvPr id="10" name="Picture 9" descr="Picture of woman and child to illustrate positive reinforcement"/>
          <p:cNvPicPr>
            <a:picLocks noChangeAspect="1"/>
          </p:cNvPicPr>
          <p:nvPr/>
        </p:nvPicPr>
        <p:blipFill>
          <a:blip r:embed="rId3" cstate="print"/>
          <a:stretch>
            <a:fillRect/>
          </a:stretch>
        </p:blipFill>
        <p:spPr>
          <a:xfrm>
            <a:off x="3679825" y="2397125"/>
            <a:ext cx="5260975" cy="3736975"/>
          </a:xfrm>
          <a:prstGeom prst="rect">
            <a:avLst/>
          </a:prstGeom>
          <a:ln>
            <a:noFill/>
          </a:ln>
          <a:effectLst>
            <a:outerShdw blurRad="292100" dist="139700" dir="2700000" algn="tl" rotWithShape="0">
              <a:srgbClr val="333333">
                <a:alpha val="65000"/>
              </a:srgbClr>
            </a:outerShdw>
          </a:effectLst>
        </p:spPr>
      </p:pic>
      <p:sp>
        <p:nvSpPr>
          <p:cNvPr id="4" name="Rectangle 3"/>
          <p:cNvSpPr>
            <a:spLocks noChangeArrowheads="1"/>
          </p:cNvSpPr>
          <p:nvPr/>
        </p:nvSpPr>
        <p:spPr bwMode="auto">
          <a:xfrm>
            <a:off x="288925" y="1143000"/>
            <a:ext cx="8931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p>
            <a:pPr marL="0" lvl="1">
              <a:lnSpc>
                <a:spcPct val="90000"/>
              </a:lnSpc>
              <a:buClr>
                <a:schemeClr val="accent1"/>
              </a:buClr>
              <a:buSzPct val="80000"/>
            </a:pPr>
            <a:r>
              <a:rPr lang="en-US" sz="2200" dirty="0">
                <a:solidFill>
                  <a:schemeClr val="tx2">
                    <a:lumMod val="75000"/>
                  </a:schemeClr>
                </a:solidFill>
              </a:rPr>
              <a:t>An event that increases the likelihood of a behavior being repeated </a:t>
            </a:r>
          </a:p>
        </p:txBody>
      </p:sp>
      <p:sp>
        <p:nvSpPr>
          <p:cNvPr id="6" name="Right Arrow 5"/>
          <p:cNvSpPr/>
          <p:nvPr/>
        </p:nvSpPr>
        <p:spPr>
          <a:xfrm>
            <a:off x="0" y="2836448"/>
            <a:ext cx="4231037" cy="1944207"/>
          </a:xfrm>
          <a:prstGeom prst="rightArrow">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lvl="1" algn="ctr" fontAlgn="auto">
              <a:lnSpc>
                <a:spcPct val="90000"/>
              </a:lnSpc>
              <a:spcBef>
                <a:spcPts val="0"/>
              </a:spcBef>
              <a:spcAft>
                <a:spcPts val="0"/>
              </a:spcAft>
              <a:defRPr/>
            </a:pPr>
            <a:r>
              <a:rPr lang="en-US" sz="2400" dirty="0">
                <a:solidFill>
                  <a:schemeClr val="tx1"/>
                </a:solidFill>
                <a:latin typeface="+mj-lt"/>
              </a:rPr>
              <a:t>Positive reinforcement</a:t>
            </a:r>
          </a:p>
          <a:p>
            <a:pPr marL="0" lvl="1" algn="ctr" fontAlgn="auto">
              <a:lnSpc>
                <a:spcPct val="90000"/>
              </a:lnSpc>
              <a:spcBef>
                <a:spcPts val="0"/>
              </a:spcBef>
              <a:spcAft>
                <a:spcPts val="0"/>
              </a:spcAft>
              <a:defRPr/>
            </a:pPr>
            <a:r>
              <a:rPr lang="en-US" sz="2000" dirty="0">
                <a:solidFill>
                  <a:schemeClr val="tx1"/>
                </a:solidFill>
              </a:rPr>
              <a:t>Presenting a rewarding stimulus after a response (+)</a:t>
            </a:r>
          </a:p>
        </p:txBody>
      </p:sp>
      <p:pic>
        <p:nvPicPr>
          <p:cNvPr id="15" name="Picture 14" descr="Picture to illustrate negative reinforcement"/>
          <p:cNvPicPr>
            <a:picLocks noChangeAspect="1"/>
          </p:cNvPicPr>
          <p:nvPr/>
        </p:nvPicPr>
        <p:blipFill>
          <a:blip r:embed="rId4" cstate="print"/>
          <a:stretch>
            <a:fillRect/>
          </a:stretch>
        </p:blipFill>
        <p:spPr>
          <a:xfrm>
            <a:off x="4095750" y="1800225"/>
            <a:ext cx="3709988" cy="4795838"/>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211138" y="462070"/>
            <a:ext cx="3467616" cy="757130"/>
          </a:xfrm>
          <a:prstGeom prst="rect">
            <a:avLst/>
          </a:prstGeom>
        </p:spPr>
        <p:txBody>
          <a:bodyPr wrap="none">
            <a:spAutoFit/>
          </a:bodyPr>
          <a:lstStyle/>
          <a:p>
            <a:pPr marL="0" lvl="1" fontAlgn="auto">
              <a:lnSpc>
                <a:spcPct val="90000"/>
              </a:lnSpc>
              <a:spcBef>
                <a:spcPts val="0"/>
              </a:spcBef>
              <a:spcAft>
                <a:spcPts val="0"/>
              </a:spcAft>
              <a:buClr>
                <a:srgbClr val="2DA2BF"/>
              </a:buClr>
              <a:buSzPct val="80000"/>
              <a:defRPr/>
            </a:pPr>
            <a:r>
              <a:rPr lang="en-US" sz="4800" dirty="0">
                <a:solidFill>
                  <a:schemeClr val="bg1">
                    <a:lumMod val="65000"/>
                  </a:schemeClr>
                </a:solidFill>
                <a:latin typeface="+mj-lt"/>
                <a:cs typeface="+mn-cs"/>
              </a:rPr>
              <a:t>Reinforcement</a:t>
            </a:r>
          </a:p>
        </p:txBody>
      </p:sp>
      <p:sp>
        <p:nvSpPr>
          <p:cNvPr id="14" name="Right Arrow 13"/>
          <p:cNvSpPr/>
          <p:nvPr/>
        </p:nvSpPr>
        <p:spPr>
          <a:xfrm>
            <a:off x="0" y="2814977"/>
            <a:ext cx="4678680" cy="1945100"/>
          </a:xfrm>
          <a:prstGeom prst="rightArrow">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lvl="1" algn="ctr" fontAlgn="auto">
              <a:lnSpc>
                <a:spcPct val="90000"/>
              </a:lnSpc>
              <a:spcBef>
                <a:spcPts val="0"/>
              </a:spcBef>
              <a:spcAft>
                <a:spcPts val="0"/>
              </a:spcAft>
              <a:defRPr/>
            </a:pPr>
            <a:r>
              <a:rPr lang="en-US" sz="2400" dirty="0">
                <a:solidFill>
                  <a:schemeClr val="tx1"/>
                </a:solidFill>
                <a:latin typeface="+mj-lt"/>
              </a:rPr>
              <a:t>Negative reinforcement</a:t>
            </a:r>
          </a:p>
          <a:p>
            <a:pPr marL="0" lvl="1" algn="ctr" fontAlgn="auto">
              <a:lnSpc>
                <a:spcPct val="90000"/>
              </a:lnSpc>
              <a:spcBef>
                <a:spcPts val="0"/>
              </a:spcBef>
              <a:spcAft>
                <a:spcPts val="0"/>
              </a:spcAft>
              <a:defRPr/>
            </a:pPr>
            <a:r>
              <a:rPr lang="en-US" sz="2000" dirty="0">
                <a:solidFill>
                  <a:schemeClr val="tx1"/>
                </a:solidFill>
              </a:rPr>
              <a:t>Removing an unpleasant stimulus after a response (-)</a:t>
            </a:r>
          </a:p>
        </p:txBody>
      </p:sp>
      <p:sp>
        <p:nvSpPr>
          <p:cNvPr id="2" name="TextBox 1"/>
          <p:cNvSpPr txBox="1"/>
          <p:nvPr/>
        </p:nvSpPr>
        <p:spPr>
          <a:xfrm>
            <a:off x="8060183" y="6577920"/>
            <a:ext cx="906017" cy="246221"/>
          </a:xfrm>
          <a:prstGeom prst="rect">
            <a:avLst/>
          </a:prstGeom>
          <a:noFill/>
        </p:spPr>
        <p:txBody>
          <a:bodyPr wrap="none" rtlCol="0">
            <a:spAutoFit/>
          </a:bodyPr>
          <a:lstStyle/>
          <a:p>
            <a:r>
              <a:rPr lang="en-US" sz="1000" b="1" i="1" dirty="0"/>
              <a:t>Myers, 2011</a:t>
            </a:r>
          </a:p>
        </p:txBody>
      </p:sp>
      <p:sp>
        <p:nvSpPr>
          <p:cNvPr id="3" name="Title 2" hidden="1"/>
          <p:cNvSpPr>
            <a:spLocks noGrp="1"/>
          </p:cNvSpPr>
          <p:nvPr>
            <p:ph type="title"/>
          </p:nvPr>
        </p:nvSpPr>
        <p:spPr/>
        <p:txBody>
          <a:bodyPr/>
          <a:lstStyle/>
          <a:p>
            <a:r>
              <a:rPr lang="en-US" dirty="0"/>
              <a:t>.</a:t>
            </a:r>
          </a:p>
        </p:txBody>
      </p:sp>
    </p:spTree>
    <p:extLst>
      <p:ext uri="{BB962C8B-B14F-4D97-AF65-F5344CB8AC3E}">
        <p14:creationId xmlns:p14="http://schemas.microsoft.com/office/powerpoint/2010/main" val="1143830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nodeType="afterGroup">
                            <p:stCondLst>
                              <p:cond delay="2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Reinforcement</a:t>
            </a:r>
          </a:p>
        </p:txBody>
      </p:sp>
      <p:sp>
        <p:nvSpPr>
          <p:cNvPr id="4" name="Content Placeholder 3"/>
          <p:cNvSpPr>
            <a:spLocks noGrp="1"/>
          </p:cNvSpPr>
          <p:nvPr>
            <p:ph sz="half" idx="1"/>
          </p:nvPr>
        </p:nvSpPr>
        <p:spPr>
          <a:xfrm>
            <a:off x="685800" y="2133600"/>
            <a:ext cx="3924300" cy="3733800"/>
          </a:xfrm>
        </p:spPr>
        <p:txBody>
          <a:bodyPr>
            <a:normAutofit/>
          </a:bodyPr>
          <a:lstStyle/>
          <a:p>
            <a:pPr marL="0" indent="0">
              <a:buNone/>
            </a:pPr>
            <a:endParaRPr lang="en-US" sz="2400" dirty="0"/>
          </a:p>
          <a:p>
            <a:pPr marL="0" indent="0">
              <a:buNone/>
            </a:pPr>
            <a:r>
              <a:rPr lang="en-US" sz="2400" dirty="0"/>
              <a:t>Following a behavior, any stimulus or event that is added and leads to increased probability that the behavior will occur again in the future.  </a:t>
            </a:r>
          </a:p>
        </p:txBody>
      </p:sp>
      <p:sp>
        <p:nvSpPr>
          <p:cNvPr id="8" name="Slide Number Placeholder 7"/>
          <p:cNvSpPr>
            <a:spLocks noGrp="1"/>
          </p:cNvSpPr>
          <p:nvPr>
            <p:ph type="sldNum" sz="quarter" idx="12"/>
          </p:nvPr>
        </p:nvSpPr>
        <p:spPr/>
        <p:txBody>
          <a:bodyPr/>
          <a:lstStyle/>
          <a:p>
            <a:fld id="{A90E90A2-E538-4F9A-9FED-BF1E5650B9E2}" type="slidenum">
              <a:rPr lang="en-US" smtClean="0"/>
              <a:pPr/>
              <a:t>29</a:t>
            </a:fld>
            <a:endParaRPr lang="en-US" dirty="0"/>
          </a:p>
        </p:txBody>
      </p:sp>
      <p:pic>
        <p:nvPicPr>
          <p:cNvPr id="6" name="MVI_2019.AVI" descr="Decorative image.">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5089525" y="2601913"/>
            <a:ext cx="3292475" cy="2470150"/>
          </a:xfrm>
        </p:spPr>
      </p:pic>
    </p:spTree>
    <p:extLst>
      <p:ext uri="{BB962C8B-B14F-4D97-AF65-F5344CB8AC3E}">
        <p14:creationId xmlns:p14="http://schemas.microsoft.com/office/powerpoint/2010/main" val="816531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Lots to cover</a:t>
            </a:r>
          </a:p>
          <a:p>
            <a:endParaRPr lang="en-US" dirty="0"/>
          </a:p>
          <a:p>
            <a:r>
              <a:rPr lang="en-US" dirty="0"/>
              <a:t>Little time</a:t>
            </a:r>
          </a:p>
          <a:p>
            <a:endParaRPr lang="en-US" dirty="0"/>
          </a:p>
          <a:p>
            <a:r>
              <a:rPr lang="en-US" dirty="0"/>
              <a:t>Intro, not fluency</a:t>
            </a:r>
          </a:p>
        </p:txBody>
      </p:sp>
      <p:sp>
        <p:nvSpPr>
          <p:cNvPr id="2" name="Title 1"/>
          <p:cNvSpPr>
            <a:spLocks noGrp="1"/>
          </p:cNvSpPr>
          <p:nvPr>
            <p:ph type="title"/>
          </p:nvPr>
        </p:nvSpPr>
        <p:spPr/>
        <p:txBody>
          <a:bodyPr/>
          <a:lstStyle/>
          <a:p>
            <a:r>
              <a:rPr lang="en-US" dirty="0"/>
              <a:t>The Challenge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a:t>
            </a:fld>
            <a:endParaRPr lang="en-US" dirty="0">
              <a:solidFill>
                <a:srgbClr val="FFFFFF">
                  <a:lumMod val="75000"/>
                </a:srgbClr>
              </a:solidFill>
            </a:endParaRPr>
          </a:p>
        </p:txBody>
      </p:sp>
      <p:pic>
        <p:nvPicPr>
          <p:cNvPr id="5" name="Picture 4" descr="Decorativ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032000"/>
            <a:ext cx="2468880" cy="3810000"/>
          </a:xfrm>
          <a:prstGeom prst="rect">
            <a:avLst/>
          </a:prstGeom>
        </p:spPr>
      </p:pic>
    </p:spTree>
    <p:extLst>
      <p:ext uri="{BB962C8B-B14F-4D97-AF65-F5344CB8AC3E}">
        <p14:creationId xmlns:p14="http://schemas.microsoft.com/office/powerpoint/2010/main" val="320072114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7527" y="2055813"/>
            <a:ext cx="4341673" cy="3852006"/>
          </a:xfrm>
        </p:spPr>
        <p:txBody>
          <a:bodyPr/>
          <a:lstStyle/>
          <a:p>
            <a:r>
              <a:rPr lang="en-US" sz="1800" dirty="0"/>
              <a:t>Smile, high five, pat on the back</a:t>
            </a:r>
          </a:p>
          <a:p>
            <a:r>
              <a:rPr lang="en-US" sz="1800" dirty="0"/>
              <a:t>Praise (“well done,” “super,” “you’re amazing”)</a:t>
            </a:r>
          </a:p>
          <a:p>
            <a:r>
              <a:rPr lang="en-US" sz="1800" dirty="0"/>
              <a:t>Extra ____ (time on computer, snack, recess, time with friends, break)</a:t>
            </a:r>
          </a:p>
          <a:p>
            <a:r>
              <a:rPr lang="en-US" sz="1800" dirty="0"/>
              <a:t>Awards, certificates, special recognition (e.g., letter or phone call home, star of the week)</a:t>
            </a:r>
          </a:p>
          <a:p>
            <a:r>
              <a:rPr lang="en-US" sz="1800" dirty="0"/>
              <a:t>Leadership duties (e.g., first in line for lunch, team captain)</a:t>
            </a:r>
          </a:p>
          <a:p>
            <a:r>
              <a:rPr lang="en-US" sz="1800" dirty="0"/>
              <a:t>Prizes (e.g., stickers, pencils, badges, snacks, toys)</a:t>
            </a:r>
          </a:p>
          <a:p>
            <a:endParaRPr lang="en-US" sz="1800" dirty="0"/>
          </a:p>
        </p:txBody>
      </p:sp>
      <p:sp>
        <p:nvSpPr>
          <p:cNvPr id="6" name="Title 5"/>
          <p:cNvSpPr>
            <a:spLocks noGrp="1"/>
          </p:cNvSpPr>
          <p:nvPr>
            <p:ph type="title"/>
          </p:nvPr>
        </p:nvSpPr>
        <p:spPr/>
        <p:txBody>
          <a:bodyPr/>
          <a:lstStyle/>
          <a:p>
            <a:r>
              <a:rPr lang="en-US" dirty="0"/>
              <a:t>Examples of Positive Reinforcement</a:t>
            </a:r>
          </a:p>
        </p:txBody>
      </p:sp>
      <p:sp>
        <p:nvSpPr>
          <p:cNvPr id="5" name="Slide Number Placeholder 4"/>
          <p:cNvSpPr>
            <a:spLocks noGrp="1"/>
          </p:cNvSpPr>
          <p:nvPr>
            <p:ph type="sldNum" sz="quarter" idx="10"/>
          </p:nvPr>
        </p:nvSpPr>
        <p:spPr/>
        <p:txBody>
          <a:bodyPr/>
          <a:lstStyle/>
          <a:p>
            <a:fld id="{A90E90A2-E538-4F9A-9FED-BF1E5650B9E2}" type="slidenum">
              <a:rPr lang="en-US" smtClean="0"/>
              <a:pPr/>
              <a:t>30</a:t>
            </a:fld>
            <a:endParaRPr lang="en-US" dirty="0"/>
          </a:p>
        </p:txBody>
      </p:sp>
      <p:pic>
        <p:nvPicPr>
          <p:cNvPr id="25602" name="Picture 2" descr="Examples of positive praise wor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514600"/>
            <a:ext cx="3870476" cy="246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8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spcBef>
                <a:spcPts val="1200"/>
              </a:spcBef>
              <a:spcAft>
                <a:spcPts val="1200"/>
              </a:spcAft>
              <a:buFont typeface="+mj-lt"/>
              <a:buAutoNum type="alphaUcPeriod"/>
            </a:pPr>
            <a:r>
              <a:rPr lang="en-US" dirty="0"/>
              <a:t>Tom waits to use the water fountain.</a:t>
            </a:r>
          </a:p>
          <a:p>
            <a:pPr marL="457200" indent="-457200">
              <a:spcBef>
                <a:spcPts val="1200"/>
              </a:spcBef>
              <a:spcAft>
                <a:spcPts val="1200"/>
              </a:spcAft>
              <a:buFont typeface="+mj-lt"/>
              <a:buAutoNum type="alphaUcPeriod"/>
            </a:pPr>
            <a:r>
              <a:rPr lang="en-US" dirty="0"/>
              <a:t>Tom waits to use the water fountain and the teacher gives him a thumbs up.</a:t>
            </a:r>
          </a:p>
          <a:p>
            <a:pPr marL="457200" indent="-457200">
              <a:spcBef>
                <a:spcPts val="1200"/>
              </a:spcBef>
              <a:spcAft>
                <a:spcPts val="1200"/>
              </a:spcAft>
              <a:buFont typeface="+mj-lt"/>
              <a:buAutoNum type="alphaUcPeriod"/>
            </a:pPr>
            <a:r>
              <a:rPr lang="en-US" dirty="0"/>
              <a:t>Tom waits to use the water fountain and the teacher gives him a thumbs up. The next time the class goes to the water fountain, Tom waits quietly in line.</a:t>
            </a:r>
          </a:p>
        </p:txBody>
      </p:sp>
      <p:sp>
        <p:nvSpPr>
          <p:cNvPr id="2" name="Title 1"/>
          <p:cNvSpPr>
            <a:spLocks noGrp="1"/>
          </p:cNvSpPr>
          <p:nvPr>
            <p:ph type="title"/>
          </p:nvPr>
        </p:nvSpPr>
        <p:spPr/>
        <p:txBody>
          <a:bodyPr/>
          <a:lstStyle/>
          <a:p>
            <a:r>
              <a:rPr lang="en-US" dirty="0"/>
              <a:t>Activity: Which one is the </a:t>
            </a:r>
            <a:r>
              <a:rPr lang="en-US" b="1" i="1" dirty="0"/>
              <a:t>best</a:t>
            </a:r>
            <a:r>
              <a:rPr lang="en-US" dirty="0"/>
              <a:t> example of reinforcement?</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31</a:t>
            </a:fld>
            <a:endParaRPr lang="en-US" dirty="0">
              <a:solidFill>
                <a:srgbClr val="FFFFFF">
                  <a:lumMod val="75000"/>
                </a:srgbClr>
              </a:solidFill>
            </a:endParaRPr>
          </a:p>
        </p:txBody>
      </p:sp>
    </p:spTree>
    <p:extLst>
      <p:ext uri="{BB962C8B-B14F-4D97-AF65-F5344CB8AC3E}">
        <p14:creationId xmlns:p14="http://schemas.microsoft.com/office/powerpoint/2010/main" val="25304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spcBef>
                <a:spcPts val="1200"/>
              </a:spcBef>
              <a:spcAft>
                <a:spcPts val="1200"/>
              </a:spcAft>
              <a:buFont typeface="+mj-lt"/>
              <a:buAutoNum type="alphaUcPeriod"/>
            </a:pPr>
            <a:r>
              <a:rPr lang="en-US" dirty="0"/>
              <a:t>As Nathan and Shara argue over a toy, Nathan hits Shara. Shara lets go of the toy and Nathan takes it.  Nathan hits peers more frequently during play time.</a:t>
            </a:r>
          </a:p>
          <a:p>
            <a:pPr marL="457200" indent="-457200">
              <a:spcBef>
                <a:spcPts val="1200"/>
              </a:spcBef>
              <a:spcAft>
                <a:spcPts val="1200"/>
              </a:spcAft>
              <a:buFont typeface="+mj-lt"/>
              <a:buAutoNum type="alphaUcPeriod"/>
            </a:pPr>
            <a:r>
              <a:rPr lang="en-US" dirty="0"/>
              <a:t>As Nathan and Shara argue over a toy, Nathan hits Shara. Shara lets go of the toy and Nathan takes it.</a:t>
            </a:r>
          </a:p>
          <a:p>
            <a:pPr marL="457200" indent="-457200">
              <a:spcBef>
                <a:spcPts val="1200"/>
              </a:spcBef>
              <a:spcAft>
                <a:spcPts val="1200"/>
              </a:spcAft>
              <a:buFont typeface="+mj-lt"/>
              <a:buAutoNum type="alphaUcPeriod"/>
            </a:pPr>
            <a:r>
              <a:rPr lang="en-US" dirty="0"/>
              <a:t>As Nathan and Shara argue over a toy, Nathan hits Shara.  </a:t>
            </a:r>
          </a:p>
        </p:txBody>
      </p:sp>
      <p:sp>
        <p:nvSpPr>
          <p:cNvPr id="4" name="Title 1"/>
          <p:cNvSpPr>
            <a:spLocks noGrp="1"/>
          </p:cNvSpPr>
          <p:nvPr>
            <p:ph type="title"/>
          </p:nvPr>
        </p:nvSpPr>
        <p:spPr/>
        <p:txBody>
          <a:bodyPr/>
          <a:lstStyle/>
          <a:p>
            <a:r>
              <a:rPr lang="en-US" dirty="0"/>
              <a:t>Activity: Which one is the </a:t>
            </a:r>
            <a:r>
              <a:rPr lang="en-US" b="1" i="1" dirty="0"/>
              <a:t>best</a:t>
            </a:r>
            <a:r>
              <a:rPr lang="en-US" dirty="0"/>
              <a:t> example of reinforcement?</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32</a:t>
            </a:fld>
            <a:endParaRPr lang="en-US" dirty="0">
              <a:solidFill>
                <a:srgbClr val="FFFFFF">
                  <a:lumMod val="75000"/>
                </a:srgbClr>
              </a:solidFill>
            </a:endParaRPr>
          </a:p>
        </p:txBody>
      </p:sp>
    </p:spTree>
    <p:extLst>
      <p:ext uri="{BB962C8B-B14F-4D97-AF65-F5344CB8AC3E}">
        <p14:creationId xmlns:p14="http://schemas.microsoft.com/office/powerpoint/2010/main" val="298326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57400"/>
            <a:ext cx="8224699" cy="3621819"/>
          </a:xfrm>
        </p:spPr>
        <p:txBody>
          <a:bodyPr/>
          <a:lstStyle/>
          <a:p>
            <a:pPr marL="457200" indent="-457200">
              <a:spcBef>
                <a:spcPts val="0"/>
              </a:spcBef>
              <a:buFont typeface="+mj-lt"/>
              <a:buAutoNum type="alphaUcPeriod"/>
            </a:pPr>
            <a:endParaRPr lang="en-US" dirty="0"/>
          </a:p>
          <a:p>
            <a:pPr marL="457200" indent="-457200">
              <a:spcBef>
                <a:spcPts val="0"/>
              </a:spcBef>
              <a:buFont typeface="+mj-lt"/>
              <a:buAutoNum type="alphaUcPeriod"/>
            </a:pPr>
            <a:r>
              <a:rPr lang="en-US" dirty="0"/>
              <a:t>Lola cleans her room without being told and her mother lets her skip another chore.</a:t>
            </a:r>
          </a:p>
          <a:p>
            <a:pPr marL="457200" indent="-457200">
              <a:spcBef>
                <a:spcPts val="1200"/>
              </a:spcBef>
              <a:spcAft>
                <a:spcPts val="1200"/>
              </a:spcAft>
              <a:buFont typeface="+mj-lt"/>
              <a:buAutoNum type="alphaUcPeriod"/>
            </a:pPr>
            <a:r>
              <a:rPr lang="en-US" dirty="0"/>
              <a:t>Lola cleans her room.</a:t>
            </a:r>
          </a:p>
          <a:p>
            <a:pPr marL="457200" indent="-457200">
              <a:spcBef>
                <a:spcPts val="1200"/>
              </a:spcBef>
              <a:spcAft>
                <a:spcPts val="1200"/>
              </a:spcAft>
              <a:buFont typeface="+mj-lt"/>
              <a:buAutoNum type="alphaUcPeriod"/>
            </a:pPr>
            <a:r>
              <a:rPr lang="en-US" dirty="0"/>
              <a:t>Lola cleans her room without being told and her mother lets her skip another chore. Lola cleans her room again the next evening.</a:t>
            </a:r>
          </a:p>
        </p:txBody>
      </p:sp>
      <p:sp>
        <p:nvSpPr>
          <p:cNvPr id="5" name="Title 1"/>
          <p:cNvSpPr>
            <a:spLocks noGrp="1"/>
          </p:cNvSpPr>
          <p:nvPr>
            <p:ph type="title"/>
          </p:nvPr>
        </p:nvSpPr>
        <p:spPr/>
        <p:txBody>
          <a:bodyPr/>
          <a:lstStyle/>
          <a:p>
            <a:r>
              <a:rPr lang="en-US" dirty="0"/>
              <a:t>Activity: Which one is the </a:t>
            </a:r>
            <a:r>
              <a:rPr lang="en-US" b="1" i="1" dirty="0"/>
              <a:t>best</a:t>
            </a:r>
            <a:r>
              <a:rPr lang="en-US" dirty="0"/>
              <a:t> example of reinforcement?</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33</a:t>
            </a:fld>
            <a:endParaRPr lang="en-US" dirty="0">
              <a:solidFill>
                <a:srgbClr val="FFFFFF">
                  <a:lumMod val="75000"/>
                </a:srgbClr>
              </a:solidFill>
            </a:endParaRPr>
          </a:p>
        </p:txBody>
      </p:sp>
    </p:spTree>
    <p:extLst>
      <p:ext uri="{BB962C8B-B14F-4D97-AF65-F5344CB8AC3E}">
        <p14:creationId xmlns:p14="http://schemas.microsoft.com/office/powerpoint/2010/main" val="406104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a:p>
            <a:r>
              <a:rPr lang="en-US" dirty="0"/>
              <a:t>Following a behavior, the removal or termination of a stimulus or event that increases the future likelihood of that behavior occurring again</a:t>
            </a:r>
          </a:p>
        </p:txBody>
      </p:sp>
      <p:pic>
        <p:nvPicPr>
          <p:cNvPr id="6" name="AirplaneSeatbeltChime.mp3" descr="Icon for audio button">
            <a:hlinkClick r:id="" action="ppaction://media"/>
          </p:cNvPr>
          <p:cNvPicPr>
            <a:picLocks noGrp="1" noChangeAspect="1"/>
          </p:cNvPicPr>
          <p:nvPr>
            <p:ph idx="10"/>
            <a:audioFile r:link="rId2"/>
            <p:extLst>
              <p:ext uri="{DAA4B4D4-6D71-4841-9C94-3DE7FCFB9230}">
                <p14:media xmlns:p14="http://schemas.microsoft.com/office/powerpoint/2010/main" r:embed="rId1"/>
              </p:ext>
            </p:extLst>
          </p:nvPr>
        </p:nvPicPr>
        <p:blipFill>
          <a:blip r:embed="rId5" cstate="print"/>
          <a:stretch>
            <a:fillRect/>
          </a:stretch>
        </p:blipFill>
        <p:spPr>
          <a:xfrm>
            <a:off x="6019800" y="2438400"/>
            <a:ext cx="2065337" cy="2065337"/>
          </a:xfrm>
        </p:spPr>
      </p:pic>
      <p:sp>
        <p:nvSpPr>
          <p:cNvPr id="2" name="Title 1"/>
          <p:cNvSpPr>
            <a:spLocks noGrp="1"/>
          </p:cNvSpPr>
          <p:nvPr>
            <p:ph type="title"/>
          </p:nvPr>
        </p:nvSpPr>
        <p:spPr/>
        <p:txBody>
          <a:bodyPr/>
          <a:lstStyle/>
          <a:p>
            <a:r>
              <a:rPr lang="en-US" dirty="0"/>
              <a:t>Negative Reinforcement</a:t>
            </a:r>
          </a:p>
        </p:txBody>
      </p:sp>
    </p:spTree>
    <p:extLst>
      <p:ext uri="{BB962C8B-B14F-4D97-AF65-F5344CB8AC3E}">
        <p14:creationId xmlns:p14="http://schemas.microsoft.com/office/powerpoint/2010/main" val="3021872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6"/>
                                        </p:tgtEl>
                                      </p:cBhvr>
                                    </p:cmd>
                                  </p:childTnLst>
                                </p:cTn>
                              </p:par>
                            </p:childTnLst>
                          </p:cTn>
                        </p:par>
                      </p:childTnLst>
                    </p:cTn>
                  </p:par>
                </p:childTnLst>
              </p:cTn>
              <p:nextCondLst>
                <p:cond evt="onClick" delay="0">
                  <p:tgtEl>
                    <p:spTgt spid="6"/>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600" dirty="0"/>
              <a:t>Examples of Negative Reinforcement</a:t>
            </a:r>
          </a:p>
        </p:txBody>
      </p:sp>
      <p:graphicFrame>
        <p:nvGraphicFramePr>
          <p:cNvPr id="9" name="Content Placeholder 8" descr="table of examples of negative reinforcement"/>
          <p:cNvGraphicFramePr>
            <a:graphicFrameLocks noGrp="1"/>
          </p:cNvGraphicFramePr>
          <p:nvPr>
            <p:ph idx="1"/>
            <p:extLst>
              <p:ext uri="{D42A27DB-BD31-4B8C-83A1-F6EECF244321}">
                <p14:modId xmlns:p14="http://schemas.microsoft.com/office/powerpoint/2010/main" val="1846407531"/>
              </p:ext>
            </p:extLst>
          </p:nvPr>
        </p:nvGraphicFramePr>
        <p:xfrm>
          <a:off x="687388" y="2055813"/>
          <a:ext cx="7923211" cy="3430587"/>
        </p:xfrm>
        <a:graphic>
          <a:graphicData uri="http://schemas.openxmlformats.org/drawingml/2006/table">
            <a:tbl>
              <a:tblPr firstRow="1" bandRow="1">
                <a:tableStyleId>{5C22544A-7EE6-4342-B048-85BDC9FD1C3A}</a:tableStyleId>
              </a:tblPr>
              <a:tblGrid>
                <a:gridCol w="2420853">
                  <a:extLst>
                    <a:ext uri="{9D8B030D-6E8A-4147-A177-3AD203B41FA5}">
                      <a16:colId xmlns:a16="http://schemas.microsoft.com/office/drawing/2014/main" val="20000"/>
                    </a:ext>
                  </a:extLst>
                </a:gridCol>
                <a:gridCol w="2495788">
                  <a:extLst>
                    <a:ext uri="{9D8B030D-6E8A-4147-A177-3AD203B41FA5}">
                      <a16:colId xmlns:a16="http://schemas.microsoft.com/office/drawing/2014/main" val="20001"/>
                    </a:ext>
                  </a:extLst>
                </a:gridCol>
                <a:gridCol w="3006570">
                  <a:extLst>
                    <a:ext uri="{9D8B030D-6E8A-4147-A177-3AD203B41FA5}">
                      <a16:colId xmlns:a16="http://schemas.microsoft.com/office/drawing/2014/main" val="20002"/>
                    </a:ext>
                  </a:extLst>
                </a:gridCol>
              </a:tblGrid>
              <a:tr h="1394447">
                <a:tc>
                  <a:txBody>
                    <a:bodyPr/>
                    <a:lstStyle/>
                    <a:p>
                      <a:pPr algn="ctr"/>
                      <a:r>
                        <a:rPr lang="en-US" sz="1800" b="1" dirty="0"/>
                        <a:t>Scenario</a:t>
                      </a:r>
                    </a:p>
                  </a:txBody>
                  <a:tcPr anchor="ctr"/>
                </a:tc>
                <a:tc>
                  <a:txBody>
                    <a:bodyPr/>
                    <a:lstStyle/>
                    <a:p>
                      <a:pPr algn="ctr"/>
                      <a:r>
                        <a:rPr lang="en-US" sz="1800" b="1" dirty="0"/>
                        <a:t>Negative stimulus</a:t>
                      </a:r>
                      <a:endParaRPr lang="en-US" sz="1800" b="1" baseline="0" dirty="0"/>
                    </a:p>
                    <a:p>
                      <a:pPr algn="ctr"/>
                      <a:r>
                        <a:rPr lang="en-US" sz="1800" b="1" baseline="0" dirty="0"/>
                        <a:t>(</a:t>
                      </a:r>
                      <a:r>
                        <a:rPr lang="en-US" sz="1800" b="1" dirty="0"/>
                        <a:t>what you want to remove,</a:t>
                      </a:r>
                      <a:r>
                        <a:rPr lang="en-US" sz="1800" b="1" baseline="0" dirty="0"/>
                        <a:t> terminate,</a:t>
                      </a:r>
                      <a:r>
                        <a:rPr lang="en-US" sz="1800" b="1" dirty="0"/>
                        <a:t> or avoid)</a:t>
                      </a:r>
                    </a:p>
                  </a:txBody>
                  <a:tcPr anchor="ctr"/>
                </a:tc>
                <a:tc>
                  <a:txBody>
                    <a:bodyPr/>
                    <a:lstStyle/>
                    <a:p>
                      <a:pPr algn="ctr"/>
                      <a:r>
                        <a:rPr lang="en-US" sz="1800" b="1" dirty="0"/>
                        <a:t>Behavior that is reinforced (or will likely happen again</a:t>
                      </a:r>
                      <a:r>
                        <a:rPr lang="en-US" sz="1800" b="1" baseline="0" dirty="0"/>
                        <a:t> in the future)</a:t>
                      </a:r>
                      <a:endParaRPr lang="en-US" sz="1800" b="1" dirty="0"/>
                    </a:p>
                  </a:txBody>
                  <a:tcPr anchor="ctr"/>
                </a:tc>
                <a:extLst>
                  <a:ext uri="{0D108BD9-81ED-4DB2-BD59-A6C34878D82A}">
                    <a16:rowId xmlns:a16="http://schemas.microsoft.com/office/drawing/2014/main" val="10000"/>
                  </a:ext>
                </a:extLst>
              </a:tr>
              <a:tr h="20361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t>Teacher</a:t>
                      </a:r>
                      <a:r>
                        <a:rPr lang="en-US" sz="1800" b="0" baseline="0" dirty="0"/>
                        <a:t> tells students that if they hand in their homework Monday through Thursday, she will not give them a quiz on Friday</a:t>
                      </a:r>
                      <a:endParaRPr lang="en-US" sz="1800" b="0" dirty="0"/>
                    </a:p>
                  </a:txBody>
                  <a:tcPr anchor="ctr"/>
                </a:tc>
                <a:tc>
                  <a:txBody>
                    <a:bodyPr/>
                    <a:lstStyle/>
                    <a:p>
                      <a:pPr algn="ctr"/>
                      <a:r>
                        <a:rPr lang="en-US" sz="1800" b="0" dirty="0"/>
                        <a:t>Quiz or test</a:t>
                      </a:r>
                    </a:p>
                  </a:txBody>
                  <a:tcPr anchor="ctr"/>
                </a:tc>
                <a:tc>
                  <a:txBody>
                    <a:bodyPr/>
                    <a:lstStyle/>
                    <a:p>
                      <a:pPr algn="ctr"/>
                      <a:r>
                        <a:rPr lang="en-US" sz="1800" b="0" dirty="0"/>
                        <a:t>Doing homework</a:t>
                      </a:r>
                    </a:p>
                  </a:txBody>
                  <a:tcPr anchor="ctr"/>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2"/>
          </p:nvPr>
        </p:nvSpPr>
        <p:spPr/>
        <p:txBody>
          <a:bodyPr/>
          <a:lstStyle/>
          <a:p>
            <a:fld id="{A90E90A2-E538-4F9A-9FED-BF1E5650B9E2}" type="slidenum">
              <a:rPr lang="en-US" smtClean="0"/>
              <a:pPr/>
              <a:t>35</a:t>
            </a:fld>
            <a:endParaRPr lang="en-US" dirty="0"/>
          </a:p>
        </p:txBody>
      </p:sp>
    </p:spTree>
    <p:extLst>
      <p:ext uri="{BB962C8B-B14F-4D97-AF65-F5344CB8AC3E}">
        <p14:creationId xmlns:p14="http://schemas.microsoft.com/office/powerpoint/2010/main" val="211482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graphicFrame>
        <p:nvGraphicFramePr>
          <p:cNvPr id="5" name="Content Placeholder 4" descr="table of examples of negative reinforcement"/>
          <p:cNvGraphicFramePr>
            <a:graphicFrameLocks noGrp="1"/>
          </p:cNvGraphicFramePr>
          <p:nvPr>
            <p:ph idx="1"/>
            <p:extLst>
              <p:ext uri="{D42A27DB-BD31-4B8C-83A1-F6EECF244321}">
                <p14:modId xmlns:p14="http://schemas.microsoft.com/office/powerpoint/2010/main" val="567646729"/>
              </p:ext>
            </p:extLst>
          </p:nvPr>
        </p:nvGraphicFramePr>
        <p:xfrm>
          <a:off x="687388" y="2055813"/>
          <a:ext cx="7923212" cy="3354387"/>
        </p:xfrm>
        <a:graphic>
          <a:graphicData uri="http://schemas.openxmlformats.org/drawingml/2006/table">
            <a:tbl>
              <a:tblPr firstRow="1" bandRow="1">
                <a:tableStyleId>{5C22544A-7EE6-4342-B048-85BDC9FD1C3A}</a:tableStyleId>
              </a:tblPr>
              <a:tblGrid>
                <a:gridCol w="2436812">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9387">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905000">
                <a:tc>
                  <a:txBody>
                    <a:bodyPr/>
                    <a:lstStyle/>
                    <a:p>
                      <a:r>
                        <a:rPr lang="en-US" sz="1800" dirty="0"/>
                        <a:t>Teacher does not allow students to attend class if late (assuming student likes</a:t>
                      </a:r>
                      <a:r>
                        <a:rPr lang="en-US" sz="1800" baseline="0" dirty="0"/>
                        <a:t> school and wants to be in class)</a:t>
                      </a:r>
                      <a:endParaRPr lang="en-US" sz="1800" dirty="0"/>
                    </a:p>
                  </a:txBody>
                  <a:tcPr anchor="ctr"/>
                </a:tc>
                <a:tc>
                  <a:txBody>
                    <a:bodyPr/>
                    <a:lstStyle/>
                    <a:p>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algn="r"/>
            <a:fld id="{F3477EC8-074D-41C4-94AE-E9EA7CEEA348}" type="slidenum">
              <a:rPr lang="en-US" smtClean="0">
                <a:solidFill>
                  <a:srgbClr val="FFFFFF">
                    <a:lumMod val="75000"/>
                  </a:srgbClr>
                </a:solidFill>
              </a:rPr>
              <a:pPr algn="r"/>
              <a:t>36</a:t>
            </a:fld>
            <a:endParaRPr lang="en-US" dirty="0">
              <a:solidFill>
                <a:srgbClr val="FFFFFF">
                  <a:lumMod val="75000"/>
                </a:srgbClr>
              </a:solidFill>
            </a:endParaRPr>
          </a:p>
        </p:txBody>
      </p:sp>
    </p:spTree>
    <p:extLst>
      <p:ext uri="{BB962C8B-B14F-4D97-AF65-F5344CB8AC3E}">
        <p14:creationId xmlns:p14="http://schemas.microsoft.com/office/powerpoint/2010/main" val="213287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37</a:t>
            </a:fld>
            <a:endParaRPr lang="en-US" dirty="0">
              <a:solidFill>
                <a:srgbClr val="FFFFFF">
                  <a:lumMod val="75000"/>
                </a:srgbClr>
              </a:solidFill>
            </a:endParaRPr>
          </a:p>
        </p:txBody>
      </p:sp>
      <p:graphicFrame>
        <p:nvGraphicFramePr>
          <p:cNvPr id="5" name="Content Placeholder 4" descr="table of examples of negative reinforcement"/>
          <p:cNvGraphicFramePr>
            <a:graphicFrameLocks noGrp="1"/>
          </p:cNvGraphicFramePr>
          <p:nvPr>
            <p:ph idx="4294967295"/>
            <p:extLst>
              <p:ext uri="{D42A27DB-BD31-4B8C-83A1-F6EECF244321}">
                <p14:modId xmlns:p14="http://schemas.microsoft.com/office/powerpoint/2010/main" val="3964307297"/>
              </p:ext>
            </p:extLst>
          </p:nvPr>
        </p:nvGraphicFramePr>
        <p:xfrm>
          <a:off x="685800" y="2055813"/>
          <a:ext cx="7924800" cy="3354387"/>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9387">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905000">
                <a:tc>
                  <a:txBody>
                    <a:bodyPr/>
                    <a:lstStyle/>
                    <a:p>
                      <a:r>
                        <a:rPr lang="en-US" sz="1800" dirty="0"/>
                        <a:t>Teacher does not allow students to attend class if late (assuming student likes</a:t>
                      </a:r>
                      <a:r>
                        <a:rPr lang="en-US" sz="1800" baseline="0" dirty="0"/>
                        <a:t> school and wants to be in class)</a:t>
                      </a:r>
                      <a:endParaRPr lang="en-US" sz="1800" dirty="0"/>
                    </a:p>
                  </a:txBody>
                  <a:tcPr anchor="ctr"/>
                </a:tc>
                <a:tc>
                  <a:txBody>
                    <a:bodyPr/>
                    <a:lstStyle/>
                    <a:p>
                      <a:r>
                        <a:rPr lang="en-US" sz="1800" dirty="0"/>
                        <a:t>Missing class</a:t>
                      </a:r>
                      <a:r>
                        <a:rPr lang="en-US" sz="1800" baseline="0" dirty="0"/>
                        <a:t> or not being allowed in class if late</a:t>
                      </a:r>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643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38</a:t>
            </a:fld>
            <a:endParaRPr lang="en-US" dirty="0">
              <a:solidFill>
                <a:srgbClr val="FFFFFF">
                  <a:lumMod val="75000"/>
                </a:srgbClr>
              </a:solidFill>
            </a:endParaRPr>
          </a:p>
        </p:txBody>
      </p:sp>
      <p:graphicFrame>
        <p:nvGraphicFramePr>
          <p:cNvPr id="5" name="Content Placeholder 4" descr="table of examples of negative reinforcement"/>
          <p:cNvGraphicFramePr>
            <a:graphicFrameLocks noGrp="1"/>
          </p:cNvGraphicFramePr>
          <p:nvPr>
            <p:ph idx="4294967295"/>
            <p:extLst>
              <p:ext uri="{D42A27DB-BD31-4B8C-83A1-F6EECF244321}">
                <p14:modId xmlns:p14="http://schemas.microsoft.com/office/powerpoint/2010/main" val="1056735896"/>
              </p:ext>
            </p:extLst>
          </p:nvPr>
        </p:nvGraphicFramePr>
        <p:xfrm>
          <a:off x="688977" y="2057400"/>
          <a:ext cx="7921623" cy="3352800"/>
        </p:xfrm>
        <a:graphic>
          <a:graphicData uri="http://schemas.openxmlformats.org/drawingml/2006/table">
            <a:tbl>
              <a:tblPr firstRow="1" bandRow="1">
                <a:tableStyleId>{5C22544A-7EE6-4342-B048-85BDC9FD1C3A}</a:tableStyleId>
              </a:tblPr>
              <a:tblGrid>
                <a:gridCol w="2435223">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7800">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905000">
                <a:tc>
                  <a:txBody>
                    <a:bodyPr/>
                    <a:lstStyle/>
                    <a:p>
                      <a:r>
                        <a:rPr lang="en-US" sz="1800" dirty="0"/>
                        <a:t>Teacher does not allow students to attend class if late (assuming student likes</a:t>
                      </a:r>
                      <a:r>
                        <a:rPr lang="en-US" sz="1800" baseline="0" dirty="0"/>
                        <a:t> school and wants to be in class)</a:t>
                      </a:r>
                      <a:endParaRPr lang="en-US" sz="1800" dirty="0"/>
                    </a:p>
                  </a:txBody>
                  <a:tcPr anchor="ctr"/>
                </a:tc>
                <a:tc>
                  <a:txBody>
                    <a:bodyPr/>
                    <a:lstStyle/>
                    <a:p>
                      <a:r>
                        <a:rPr lang="en-US" sz="1800" dirty="0"/>
                        <a:t>Missing class</a:t>
                      </a:r>
                      <a:r>
                        <a:rPr lang="en-US" sz="1800" baseline="0" dirty="0"/>
                        <a:t> or not being allowed in class if late</a:t>
                      </a:r>
                      <a:endParaRPr lang="en-US" sz="1800" dirty="0"/>
                    </a:p>
                  </a:txBody>
                  <a:tcPr anchor="ctr"/>
                </a:tc>
                <a:tc>
                  <a:txBody>
                    <a:bodyPr/>
                    <a:lstStyle/>
                    <a:p>
                      <a:r>
                        <a:rPr lang="en-US" sz="1800" dirty="0"/>
                        <a:t>Time keeping (being on time)</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93424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39</a:t>
            </a:fld>
            <a:endParaRPr lang="en-US" dirty="0">
              <a:solidFill>
                <a:srgbClr val="FFFFFF">
                  <a:lumMod val="75000"/>
                </a:srgbClr>
              </a:solidFill>
            </a:endParaRPr>
          </a:p>
        </p:txBody>
      </p:sp>
      <p:graphicFrame>
        <p:nvGraphicFramePr>
          <p:cNvPr id="5" name="Content Placeholder 4" descr="table of examples of negative reinforcement"/>
          <p:cNvGraphicFramePr>
            <a:graphicFrameLocks noGrp="1"/>
          </p:cNvGraphicFramePr>
          <p:nvPr>
            <p:ph idx="4294967295"/>
            <p:extLst>
              <p:ext uri="{D42A27DB-BD31-4B8C-83A1-F6EECF244321}">
                <p14:modId xmlns:p14="http://schemas.microsoft.com/office/powerpoint/2010/main" val="2052365353"/>
              </p:ext>
            </p:extLst>
          </p:nvPr>
        </p:nvGraphicFramePr>
        <p:xfrm>
          <a:off x="685800" y="2362200"/>
          <a:ext cx="7924799" cy="2592387"/>
        </p:xfrm>
        <a:graphic>
          <a:graphicData uri="http://schemas.openxmlformats.org/drawingml/2006/table">
            <a:tbl>
              <a:tblPr firstRow="1" bandRow="1">
                <a:tableStyleId>{5C22544A-7EE6-4342-B048-85BDC9FD1C3A}</a:tableStyleId>
              </a:tblPr>
              <a:tblGrid>
                <a:gridCol w="24383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9387">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143000">
                <a:tc>
                  <a:txBody>
                    <a:bodyPr/>
                    <a:lstStyle/>
                    <a:p>
                      <a:r>
                        <a:rPr lang="en-US" sz="1800" dirty="0"/>
                        <a:t>You get migraine headaches on a regular</a:t>
                      </a:r>
                      <a:r>
                        <a:rPr lang="en-US" sz="1800" baseline="0" dirty="0"/>
                        <a:t> basis</a:t>
                      </a:r>
                      <a:endParaRPr lang="en-US" sz="1800" dirty="0"/>
                    </a:p>
                  </a:txBody>
                  <a:tcPr anchor="ctr"/>
                </a:tc>
                <a:tc>
                  <a:txBody>
                    <a:bodyPr/>
                    <a:lstStyle/>
                    <a:p>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8239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85800" y="2133600"/>
            <a:ext cx="8224699" cy="3852006"/>
          </a:xfrm>
        </p:spPr>
        <p:txBody>
          <a:bodyPr/>
          <a:lstStyle/>
          <a:p>
            <a:pPr marL="457200" indent="-457200">
              <a:buFont typeface="+mj-lt"/>
              <a:buAutoNum type="arabicPeriod"/>
            </a:pPr>
            <a:r>
              <a:rPr lang="en-US" dirty="0"/>
              <a:t>Define FBA</a:t>
            </a:r>
          </a:p>
          <a:p>
            <a:pPr marL="457200" indent="-457200">
              <a:buFont typeface="+mj-lt"/>
              <a:buAutoNum type="arabicPeriod"/>
            </a:pPr>
            <a:endParaRPr lang="en-US" dirty="0"/>
          </a:p>
          <a:p>
            <a:pPr marL="457200" indent="-457200">
              <a:spcBef>
                <a:spcPts val="1200"/>
              </a:spcBef>
              <a:buFont typeface="+mj-lt"/>
              <a:buAutoNum type="arabicPeriod"/>
            </a:pPr>
            <a:r>
              <a:rPr lang="en-US" dirty="0"/>
              <a:t>Develop a deeper understanding of core concepts in behavior (e.g., ABC; reinforcement, punishment, etc.)</a:t>
            </a:r>
          </a:p>
          <a:p>
            <a:pPr marL="457200" indent="-457200">
              <a:spcBef>
                <a:spcPts val="1200"/>
              </a:spcBef>
              <a:buFont typeface="+mj-lt"/>
              <a:buAutoNum type="arabicPeriod"/>
            </a:pPr>
            <a:endParaRPr lang="en-US" dirty="0"/>
          </a:p>
          <a:p>
            <a:pPr marL="457200" indent="-457200">
              <a:spcBef>
                <a:spcPts val="1200"/>
              </a:spcBef>
              <a:buFont typeface="+mj-lt"/>
              <a:buAutoNum type="arabicPeriod"/>
            </a:pPr>
            <a:r>
              <a:rPr lang="en-US" dirty="0"/>
              <a:t>Describe what “functions of behavior” refers to</a:t>
            </a:r>
          </a:p>
          <a:p>
            <a:pPr lvl="3">
              <a:buFont typeface="Arial" pitchFamily="34" charset="0"/>
              <a:buChar char="•"/>
            </a:pPr>
            <a:r>
              <a:rPr lang="en-US" sz="2400" dirty="0"/>
              <a:t>Describing levels of FBA</a:t>
            </a:r>
          </a:p>
          <a:p>
            <a:pPr lvl="3">
              <a:buFont typeface="Arial" pitchFamily="34" charset="0"/>
              <a:buChar char="•"/>
            </a:pPr>
            <a:r>
              <a:rPr lang="en-US" sz="2400" dirty="0"/>
              <a:t>Conducting FBA's – processes and procedures</a:t>
            </a:r>
          </a:p>
          <a:p>
            <a:pPr marL="457200" indent="-457200">
              <a:buFont typeface="+mj-lt"/>
              <a:buAutoNum type="arabicPeriod"/>
            </a:pPr>
            <a:endParaRPr lang="en-US" dirty="0"/>
          </a:p>
          <a:p>
            <a:endParaRPr lang="en-US" dirty="0"/>
          </a:p>
          <a:p>
            <a:endParaRPr lang="en-US" dirty="0"/>
          </a:p>
        </p:txBody>
      </p:sp>
      <p:sp>
        <p:nvSpPr>
          <p:cNvPr id="6" name="Title 1"/>
          <p:cNvSpPr>
            <a:spLocks noGrp="1"/>
          </p:cNvSpPr>
          <p:nvPr>
            <p:ph type="title"/>
          </p:nvPr>
        </p:nvSpPr>
        <p:spPr/>
        <p:txBody>
          <a:bodyPr>
            <a:normAutofit/>
          </a:bodyPr>
          <a:lstStyle/>
          <a:p>
            <a:r>
              <a:rPr lang="en-US" dirty="0"/>
              <a:t>Learning Objectives:</a:t>
            </a:r>
            <a:br>
              <a:rPr lang="en-US" dirty="0"/>
            </a:br>
            <a:r>
              <a:rPr lang="en-US" sz="3600" dirty="0"/>
              <a:t>By the end of today, participants will be able to… </a:t>
            </a:r>
          </a:p>
        </p:txBody>
      </p:sp>
      <p:sp>
        <p:nvSpPr>
          <p:cNvPr id="3" name="Slide Number Placeholder 2"/>
          <p:cNvSpPr>
            <a:spLocks noGrp="1"/>
          </p:cNvSpPr>
          <p:nvPr>
            <p:ph type="sldNum" sz="quarter" idx="10"/>
          </p:nvPr>
        </p:nvSpPr>
        <p:spPr/>
        <p:txBody>
          <a:bodyPr/>
          <a:lstStyle/>
          <a:p>
            <a:pPr algn="r"/>
            <a:fld id="{F3477EC8-074D-41C4-94AE-E9EA7CEEA348}" type="slidenum">
              <a:rPr>
                <a:solidFill>
                  <a:srgbClr val="FFFFFF">
                    <a:lumMod val="75000"/>
                  </a:srgbClr>
                </a:solidFill>
              </a:rPr>
              <a:pPr algn="r"/>
              <a:t>4</a:t>
            </a:fld>
            <a:endParaRPr dirty="0">
              <a:solidFill>
                <a:srgbClr val="FFFFFF">
                  <a:lumMod val="75000"/>
                </a:srgbClr>
              </a:solidFill>
            </a:endParaRPr>
          </a:p>
        </p:txBody>
      </p:sp>
    </p:spTree>
    <p:extLst>
      <p:ext uri="{BB962C8B-B14F-4D97-AF65-F5344CB8AC3E}">
        <p14:creationId xmlns:p14="http://schemas.microsoft.com/office/powerpoint/2010/main" val="2469783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40</a:t>
            </a:fld>
            <a:endParaRPr lang="en-US" dirty="0">
              <a:solidFill>
                <a:srgbClr val="FFFFFF">
                  <a:lumMod val="75000"/>
                </a:srgbClr>
              </a:solidFill>
            </a:endParaRPr>
          </a:p>
        </p:txBody>
      </p:sp>
      <p:graphicFrame>
        <p:nvGraphicFramePr>
          <p:cNvPr id="5" name="Content Placeholder 4" descr="table of examples of negative reinforcement"/>
          <p:cNvGraphicFramePr>
            <a:graphicFrameLocks noGrp="1"/>
          </p:cNvGraphicFramePr>
          <p:nvPr>
            <p:ph idx="4294967295"/>
            <p:extLst>
              <p:ext uri="{D42A27DB-BD31-4B8C-83A1-F6EECF244321}">
                <p14:modId xmlns:p14="http://schemas.microsoft.com/office/powerpoint/2010/main" val="374114230"/>
              </p:ext>
            </p:extLst>
          </p:nvPr>
        </p:nvGraphicFramePr>
        <p:xfrm>
          <a:off x="685800" y="2514600"/>
          <a:ext cx="7924801" cy="2592387"/>
        </p:xfrm>
        <a:graphic>
          <a:graphicData uri="http://schemas.openxmlformats.org/drawingml/2006/table">
            <a:tbl>
              <a:tblPr firstRow="1" bandRow="1">
                <a:tableStyleId>{5C22544A-7EE6-4342-B048-85BDC9FD1C3A}</a:tableStyleId>
              </a:tblPr>
              <a:tblGrid>
                <a:gridCol w="2438401">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9387">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143000">
                <a:tc>
                  <a:txBody>
                    <a:bodyPr/>
                    <a:lstStyle/>
                    <a:p>
                      <a:r>
                        <a:rPr lang="en-US" sz="1800" dirty="0"/>
                        <a:t>You get migraine headaches on a regular</a:t>
                      </a:r>
                      <a:r>
                        <a:rPr lang="en-US" sz="1800" baseline="0" dirty="0"/>
                        <a:t> basis</a:t>
                      </a:r>
                      <a:endParaRPr lang="en-US" sz="1800" dirty="0"/>
                    </a:p>
                  </a:txBody>
                  <a:tcPr anchor="ctr"/>
                </a:tc>
                <a:tc>
                  <a:txBody>
                    <a:bodyPr/>
                    <a:lstStyle/>
                    <a:p>
                      <a:r>
                        <a:rPr lang="en-US" sz="1800" dirty="0"/>
                        <a:t>Pain</a:t>
                      </a:r>
                      <a:r>
                        <a:rPr lang="en-US" sz="1800" baseline="0" dirty="0"/>
                        <a:t> from h</a:t>
                      </a:r>
                      <a:r>
                        <a:rPr lang="en-US" sz="1800" dirty="0"/>
                        <a:t>eadache or migraine</a:t>
                      </a:r>
                    </a:p>
                  </a:txBody>
                  <a:tcPr anchor="ctr"/>
                </a:tc>
                <a:tc>
                  <a:txBody>
                    <a:bodyPr/>
                    <a:lstStyle/>
                    <a:p>
                      <a:endParaRPr lang="en-US" sz="18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1933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Examples of Negative Reinforcement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41</a:t>
            </a:fld>
            <a:endParaRPr lang="en-US" dirty="0">
              <a:solidFill>
                <a:srgbClr val="FFFFFF">
                  <a:lumMod val="75000"/>
                </a:srgbClr>
              </a:solidFill>
            </a:endParaRPr>
          </a:p>
        </p:txBody>
      </p:sp>
      <p:graphicFrame>
        <p:nvGraphicFramePr>
          <p:cNvPr id="5" name="Content Placeholder 4" descr="table of examples of negative reinforcement"/>
          <p:cNvGraphicFramePr>
            <a:graphicFrameLocks noGrp="1"/>
          </p:cNvGraphicFramePr>
          <p:nvPr>
            <p:ph idx="4294967295"/>
            <p:extLst>
              <p:ext uri="{D42A27DB-BD31-4B8C-83A1-F6EECF244321}">
                <p14:modId xmlns:p14="http://schemas.microsoft.com/office/powerpoint/2010/main" val="3527354756"/>
              </p:ext>
            </p:extLst>
          </p:nvPr>
        </p:nvGraphicFramePr>
        <p:xfrm>
          <a:off x="685800" y="2514600"/>
          <a:ext cx="7924800" cy="2592387"/>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449387">
                <a:tc>
                  <a:txBody>
                    <a:bodyPr/>
                    <a:lstStyle/>
                    <a:p>
                      <a:pPr algn="ctr"/>
                      <a:r>
                        <a:rPr lang="en-US" sz="1800" dirty="0"/>
                        <a:t>Scenario</a:t>
                      </a:r>
                    </a:p>
                  </a:txBody>
                  <a:tcPr anchor="ctr"/>
                </a:tc>
                <a:tc>
                  <a:txBody>
                    <a:bodyPr/>
                    <a:lstStyle/>
                    <a:p>
                      <a:pPr algn="ctr"/>
                      <a:r>
                        <a:rPr lang="en-US" sz="1800" dirty="0"/>
                        <a:t>Negative stimulus</a:t>
                      </a:r>
                      <a:endParaRPr lang="en-US" sz="1800" baseline="0" dirty="0"/>
                    </a:p>
                    <a:p>
                      <a:pPr algn="ctr"/>
                      <a:r>
                        <a:rPr lang="en-US" sz="1800" baseline="0" dirty="0"/>
                        <a:t>(</a:t>
                      </a:r>
                      <a:r>
                        <a:rPr lang="en-US" sz="1800" dirty="0"/>
                        <a:t>what you want to remove,</a:t>
                      </a:r>
                      <a:r>
                        <a:rPr lang="en-US" sz="1800" baseline="0" dirty="0"/>
                        <a:t> terminate</a:t>
                      </a:r>
                      <a:r>
                        <a:rPr lang="en-US" sz="1800" dirty="0"/>
                        <a:t> </a:t>
                      </a:r>
                      <a:br>
                        <a:rPr lang="en-US" sz="1800" dirty="0"/>
                      </a:br>
                      <a:r>
                        <a:rPr lang="en-US" sz="1800" dirty="0"/>
                        <a:t>or avoid)</a:t>
                      </a:r>
                    </a:p>
                  </a:txBody>
                  <a:tcPr anchor="ctr"/>
                </a:tc>
                <a:tc>
                  <a:txBody>
                    <a:bodyPr/>
                    <a:lstStyle/>
                    <a:p>
                      <a:pPr algn="ctr"/>
                      <a:r>
                        <a:rPr lang="en-US" sz="1800" dirty="0"/>
                        <a:t>Behavior that is reinforced (or will likely happen again</a:t>
                      </a:r>
                      <a:r>
                        <a:rPr lang="en-US" sz="1800" baseline="0" dirty="0"/>
                        <a:t> in the future)</a:t>
                      </a:r>
                      <a:endParaRPr lang="en-US" sz="1800" dirty="0"/>
                    </a:p>
                  </a:txBody>
                  <a:tcPr anchor="ctr"/>
                </a:tc>
                <a:extLst>
                  <a:ext uri="{0D108BD9-81ED-4DB2-BD59-A6C34878D82A}">
                    <a16:rowId xmlns:a16="http://schemas.microsoft.com/office/drawing/2014/main" val="10000"/>
                  </a:ext>
                </a:extLst>
              </a:tr>
              <a:tr h="1143000">
                <a:tc>
                  <a:txBody>
                    <a:bodyPr/>
                    <a:lstStyle/>
                    <a:p>
                      <a:r>
                        <a:rPr lang="en-US" sz="1800" dirty="0"/>
                        <a:t>You get migraine headaches on a regular</a:t>
                      </a:r>
                      <a:r>
                        <a:rPr lang="en-US" sz="1800" baseline="0" dirty="0"/>
                        <a:t> basis</a:t>
                      </a:r>
                      <a:endParaRPr lang="en-US" sz="1800" dirty="0"/>
                    </a:p>
                  </a:txBody>
                  <a:tcPr anchor="ctr"/>
                </a:tc>
                <a:tc>
                  <a:txBody>
                    <a:bodyPr/>
                    <a:lstStyle/>
                    <a:p>
                      <a:r>
                        <a:rPr lang="en-US" sz="1800" dirty="0"/>
                        <a:t>Pain</a:t>
                      </a:r>
                      <a:r>
                        <a:rPr lang="en-US" sz="1800" baseline="0" dirty="0"/>
                        <a:t> from h</a:t>
                      </a:r>
                      <a:r>
                        <a:rPr lang="en-US" sz="1800" dirty="0"/>
                        <a:t>eadache or migraine</a:t>
                      </a:r>
                    </a:p>
                  </a:txBody>
                  <a:tcPr anchor="ctr"/>
                </a:tc>
                <a:tc>
                  <a:txBody>
                    <a:bodyPr/>
                    <a:lstStyle/>
                    <a:p>
                      <a:r>
                        <a:rPr lang="en-US" sz="1800" dirty="0"/>
                        <a:t>Take a pain killer – removes the pain</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82392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sz="3200" dirty="0"/>
          </a:p>
          <a:p>
            <a:pPr marL="0" indent="0">
              <a:buNone/>
            </a:pPr>
            <a:endParaRPr lang="en-US" dirty="0"/>
          </a:p>
          <a:p>
            <a:pPr marL="0" indent="0">
              <a:buNone/>
            </a:pPr>
            <a:r>
              <a:rPr lang="en-US" dirty="0"/>
              <a:t>Reinforcement has occurred </a:t>
            </a:r>
            <a:r>
              <a:rPr lang="en-US" b="1" i="1" dirty="0"/>
              <a:t>only </a:t>
            </a:r>
            <a:r>
              <a:rPr lang="en-US" dirty="0"/>
              <a:t>if the behavior maintains or increases.</a:t>
            </a:r>
          </a:p>
        </p:txBody>
      </p:sp>
      <p:sp>
        <p:nvSpPr>
          <p:cNvPr id="2" name="Title 1"/>
          <p:cNvSpPr>
            <a:spLocks noGrp="1"/>
          </p:cNvSpPr>
          <p:nvPr>
            <p:ph type="title"/>
          </p:nvPr>
        </p:nvSpPr>
        <p:spPr/>
        <p:txBody>
          <a:bodyPr/>
          <a:lstStyle/>
          <a:p>
            <a:r>
              <a:rPr lang="en-US" dirty="0"/>
              <a:t>Note About </a:t>
            </a:r>
            <a:r>
              <a:rPr lang="en-US" b="1" i="1" dirty="0"/>
              <a:t>Reinforcement</a:t>
            </a:r>
            <a:endParaRPr lang="en-US" i="1" dirty="0"/>
          </a:p>
        </p:txBody>
      </p:sp>
      <p:sp>
        <p:nvSpPr>
          <p:cNvPr id="5" name="Slide Number Placeholder 4"/>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42</a:t>
            </a:fld>
            <a:endParaRPr lang="en-US" dirty="0">
              <a:solidFill>
                <a:srgbClr val="FFFFFF">
                  <a:lumMod val="75000"/>
                </a:srgbClr>
              </a:solidFill>
            </a:endParaRPr>
          </a:p>
        </p:txBody>
      </p:sp>
      <p:pic>
        <p:nvPicPr>
          <p:cNvPr id="7" name="Picture 6" descr="Decorative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133600"/>
            <a:ext cx="4099744" cy="3845560"/>
          </a:xfrm>
          <a:prstGeom prst="rect">
            <a:avLst/>
          </a:prstGeom>
        </p:spPr>
      </p:pic>
    </p:spTree>
    <p:extLst>
      <p:ext uri="{BB962C8B-B14F-4D97-AF65-F5344CB8AC3E}">
        <p14:creationId xmlns:p14="http://schemas.microsoft.com/office/powerpoint/2010/main" val="3416024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Activity – Think of your </a:t>
            </a:r>
            <a:br>
              <a:rPr lang="en-US" dirty="0"/>
            </a:br>
            <a:r>
              <a:rPr lang="en-US" dirty="0"/>
              <a:t>own examples</a:t>
            </a:r>
          </a:p>
        </p:txBody>
      </p:sp>
      <p:pic>
        <p:nvPicPr>
          <p:cNvPr id="3074" name="Picture 2" descr="picture of dog representing positive reinforc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400299"/>
            <a:ext cx="3655207" cy="33004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3.gstatic.com/images?q=tbn:ANd9GcQgOajkwumZqn8UemznYNFzbIp4h8y0MLxizVCFVmTjP-FwuWet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599" y="2667000"/>
            <a:ext cx="3065797" cy="27670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43</a:t>
            </a:fld>
            <a:endParaRPr lang="en-US" dirty="0">
              <a:solidFill>
                <a:srgbClr val="FFFFFF">
                  <a:lumMod val="75000"/>
                </a:srgbClr>
              </a:solidFill>
            </a:endParaRPr>
          </a:p>
        </p:txBody>
      </p:sp>
    </p:spTree>
    <p:extLst>
      <p:ext uri="{BB962C8B-B14F-4D97-AF65-F5344CB8AC3E}">
        <p14:creationId xmlns:p14="http://schemas.microsoft.com/office/powerpoint/2010/main" val="504179767"/>
      </p:ext>
    </p:extLst>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7527" y="2055813"/>
            <a:ext cx="3884473" cy="3852006"/>
          </a:xfrm>
        </p:spPr>
        <p:txBody>
          <a:bodyPr/>
          <a:lstStyle/>
          <a:p>
            <a:endParaRPr lang="en-US" sz="3000" dirty="0"/>
          </a:p>
          <a:p>
            <a:endParaRPr lang="en-US" sz="3000" dirty="0"/>
          </a:p>
          <a:p>
            <a:pPr marL="0" indent="0">
              <a:buNone/>
            </a:pPr>
            <a:r>
              <a:rPr lang="en-US" dirty="0"/>
              <a:t>Punishment has only occurred if the behavior has </a:t>
            </a:r>
            <a:r>
              <a:rPr lang="en-US" b="1" i="1" dirty="0"/>
              <a:t>weakened or decreased</a:t>
            </a:r>
          </a:p>
        </p:txBody>
      </p:sp>
      <p:sp>
        <p:nvSpPr>
          <p:cNvPr id="6" name="Title 5"/>
          <p:cNvSpPr>
            <a:spLocks noGrp="1"/>
          </p:cNvSpPr>
          <p:nvPr>
            <p:ph type="title"/>
          </p:nvPr>
        </p:nvSpPr>
        <p:spPr/>
        <p:txBody>
          <a:bodyPr/>
          <a:lstStyle/>
          <a:p>
            <a:r>
              <a:rPr lang="en-US" dirty="0"/>
              <a:t>Punishment…</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44</a:t>
            </a:fld>
            <a:endParaRPr lang="en-US" dirty="0">
              <a:solidFill>
                <a:srgbClr val="FFFFFF">
                  <a:lumMod val="75000"/>
                </a:srgbClr>
              </a:solidFill>
            </a:endParaRPr>
          </a:p>
        </p:txBody>
      </p:sp>
      <p:sp>
        <p:nvSpPr>
          <p:cNvPr id="11" name="Rectangle 10"/>
          <p:cNvSpPr/>
          <p:nvPr/>
        </p:nvSpPr>
        <p:spPr>
          <a:xfrm>
            <a:off x="4724400" y="5029200"/>
            <a:ext cx="3810000" cy="584775"/>
          </a:xfrm>
          <a:prstGeom prst="rect">
            <a:avLst/>
          </a:prstGeom>
        </p:spPr>
        <p:txBody>
          <a:bodyPr wrap="square">
            <a:spAutoFit/>
          </a:bodyPr>
          <a:lstStyle/>
          <a:p>
            <a:r>
              <a:rPr lang="en-US" sz="800" dirty="0"/>
              <a:t>Photo Credit: &lt;a href="http://www.flickr.com/photos/35887806@N00/5121874643/"&gt;Sergey Sus&lt;/a&gt; via &lt;a href="http://compfight.com"&gt;Compfight&lt;/a&gt; &lt;a href="http://creativecommons.org/licenses/by-nc-nd/2.0/"&gt;cc&lt;/a&gt;</a:t>
            </a:r>
          </a:p>
        </p:txBody>
      </p:sp>
      <p:pic>
        <p:nvPicPr>
          <p:cNvPr id="7174" name="Picture 6" descr="5121874643_4c53b236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27" y="2323057"/>
            <a:ext cx="3704573" cy="247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56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2362200"/>
            <a:ext cx="7848600" cy="3852006"/>
          </a:xfrm>
        </p:spPr>
        <p:txBody>
          <a:bodyPr/>
          <a:lstStyle/>
          <a:p>
            <a:endParaRPr lang="en-US" dirty="0"/>
          </a:p>
          <a:p>
            <a:endParaRPr lang="en-US" dirty="0"/>
          </a:p>
          <a:p>
            <a:r>
              <a:rPr lang="en-US" dirty="0"/>
              <a:t>The presentation or addition of unfavorable outcome or event that decreases or weakens behavior or the likelihood of the behavior occurring in the future </a:t>
            </a:r>
          </a:p>
        </p:txBody>
      </p:sp>
      <p:sp>
        <p:nvSpPr>
          <p:cNvPr id="2" name="Title 1"/>
          <p:cNvSpPr>
            <a:spLocks noGrp="1"/>
          </p:cNvSpPr>
          <p:nvPr>
            <p:ph type="title"/>
          </p:nvPr>
        </p:nvSpPr>
        <p:spPr/>
        <p:txBody>
          <a:bodyPr/>
          <a:lstStyle/>
          <a:p>
            <a:r>
              <a:rPr lang="en-US" dirty="0"/>
              <a:t>Positive </a:t>
            </a:r>
            <a:r>
              <a:rPr lang="en-US" b="1" i="1" dirty="0"/>
              <a:t>Punishment</a:t>
            </a:r>
          </a:p>
        </p:txBody>
      </p:sp>
      <p:sp>
        <p:nvSpPr>
          <p:cNvPr id="4" name="Slide Number Placeholder 3"/>
          <p:cNvSpPr>
            <a:spLocks noGrp="1"/>
          </p:cNvSpPr>
          <p:nvPr>
            <p:ph type="sldNum" sz="quarter" idx="11"/>
          </p:nvPr>
        </p:nvSpPr>
        <p:spPr/>
        <p:txBody>
          <a:bodyPr/>
          <a:lstStyle/>
          <a:p>
            <a:fld id="{A90E90A2-E538-4F9A-9FED-BF1E5650B9E2}" type="slidenum">
              <a:rPr lang="en-US" smtClean="0"/>
              <a:pPr/>
              <a:t>45</a:t>
            </a:fld>
            <a:endParaRPr lang="en-US" dirty="0"/>
          </a:p>
        </p:txBody>
      </p:sp>
    </p:spTree>
    <p:extLst>
      <p:ext uri="{BB962C8B-B14F-4D97-AF65-F5344CB8AC3E}">
        <p14:creationId xmlns:p14="http://schemas.microsoft.com/office/powerpoint/2010/main" val="3256896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lstStyle/>
          <a:p>
            <a:r>
              <a:rPr lang="en-US" dirty="0"/>
              <a:t>Positive Punishment cont…</a:t>
            </a:r>
          </a:p>
        </p:txBody>
      </p:sp>
      <p:sp>
        <p:nvSpPr>
          <p:cNvPr id="74757" name="Rectangle 5"/>
          <p:cNvSpPr>
            <a:spLocks noGrp="1" noChangeArrowheads="1"/>
          </p:cNvSpPr>
          <p:nvPr>
            <p:ph type="body" sz="half" idx="1"/>
          </p:nvPr>
        </p:nvSpPr>
        <p:spPr>
          <a:xfrm>
            <a:off x="457200" y="1905000"/>
            <a:ext cx="8077200" cy="4114800"/>
          </a:xfrm>
        </p:spPr>
        <p:txBody>
          <a:bodyPr/>
          <a:lstStyle/>
          <a:p>
            <a:pPr marL="0" indent="0">
              <a:lnSpc>
                <a:spcPct val="80000"/>
              </a:lnSpc>
              <a:buNone/>
            </a:pPr>
            <a:endParaRPr lang="en-US" sz="2200" dirty="0"/>
          </a:p>
          <a:p>
            <a:pPr marL="0" indent="0">
              <a:lnSpc>
                <a:spcPct val="80000"/>
              </a:lnSpc>
              <a:buNone/>
            </a:pPr>
            <a:r>
              <a:rPr lang="en-US" sz="2200" dirty="0"/>
              <a:t>Examples: Contingent exercise or overcorrection</a:t>
            </a:r>
          </a:p>
          <a:p>
            <a:pPr>
              <a:lnSpc>
                <a:spcPct val="80000"/>
              </a:lnSpc>
            </a:pPr>
            <a:endParaRPr lang="en-US" sz="2200" dirty="0"/>
          </a:p>
          <a:p>
            <a:pPr>
              <a:lnSpc>
                <a:spcPct val="80000"/>
              </a:lnSpc>
            </a:pPr>
            <a:r>
              <a:rPr lang="en-US" sz="2200" b="1" dirty="0"/>
              <a:t>Contingent exercise</a:t>
            </a:r>
            <a:r>
              <a:rPr lang="en-US" sz="2200" dirty="0"/>
              <a:t>: Every time the target behavior occurs, the consequence is a series of exercises (e.g., use a profanity or hit a student  – consequence is 10 jumping jacks)</a:t>
            </a:r>
          </a:p>
          <a:p>
            <a:pPr>
              <a:lnSpc>
                <a:spcPct val="80000"/>
              </a:lnSpc>
            </a:pPr>
            <a:endParaRPr lang="en-US" sz="2200" dirty="0"/>
          </a:p>
          <a:p>
            <a:pPr>
              <a:lnSpc>
                <a:spcPct val="80000"/>
              </a:lnSpc>
            </a:pPr>
            <a:r>
              <a:rPr lang="en-US" sz="2200" b="1" dirty="0"/>
              <a:t>Overcorrection</a:t>
            </a:r>
            <a:r>
              <a:rPr lang="en-US" sz="2200" dirty="0"/>
              <a:t>: A student likes to chew gum, and instead of throwing it away, likes to put it underneath his desk. A consequence of this behavior is that in addition to cleaning his own desk, he then cleans all the desks in the class; another example is writing an apology on the chalkboard multiple times.</a:t>
            </a:r>
          </a:p>
        </p:txBody>
      </p:sp>
    </p:spTree>
    <p:extLst>
      <p:ext uri="{BB962C8B-B14F-4D97-AF65-F5344CB8AC3E}">
        <p14:creationId xmlns:p14="http://schemas.microsoft.com/office/powerpoint/2010/main" val="12756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7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7526" y="2055813"/>
            <a:ext cx="7770674" cy="3852006"/>
          </a:xfrm>
        </p:spPr>
        <p:txBody>
          <a:bodyPr/>
          <a:lstStyle/>
          <a:p>
            <a:endParaRPr lang="en-US" dirty="0"/>
          </a:p>
          <a:p>
            <a:endParaRPr lang="en-US" dirty="0"/>
          </a:p>
          <a:p>
            <a:r>
              <a:rPr lang="en-US" dirty="0"/>
              <a:t>The removal or termination of something good or desirable that decreases or weakens behavior or the likelihood of the behavior occurring in the future </a:t>
            </a:r>
          </a:p>
          <a:p>
            <a:endParaRPr lang="en-US" dirty="0"/>
          </a:p>
          <a:p>
            <a:endParaRPr lang="en-US" dirty="0"/>
          </a:p>
        </p:txBody>
      </p:sp>
      <p:sp>
        <p:nvSpPr>
          <p:cNvPr id="4" name="Title 3"/>
          <p:cNvSpPr>
            <a:spLocks noGrp="1"/>
          </p:cNvSpPr>
          <p:nvPr>
            <p:ph type="title"/>
          </p:nvPr>
        </p:nvSpPr>
        <p:spPr/>
        <p:txBody>
          <a:bodyPr/>
          <a:lstStyle/>
          <a:p>
            <a:r>
              <a:rPr lang="en-US" dirty="0"/>
              <a:t>Negative </a:t>
            </a:r>
            <a:r>
              <a:rPr lang="en-US" b="1" i="1" dirty="0"/>
              <a:t>Punishment</a:t>
            </a:r>
            <a:r>
              <a:rPr lang="en-US" dirty="0"/>
              <a:t>…</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47</a:t>
            </a:fld>
            <a:endParaRPr lang="en-US" dirty="0">
              <a:solidFill>
                <a:srgbClr val="FFFFFF">
                  <a:lumMod val="75000"/>
                </a:srgbClr>
              </a:solidFill>
            </a:endParaRPr>
          </a:p>
        </p:txBody>
      </p:sp>
    </p:spTree>
    <p:extLst>
      <p:ext uri="{BB962C8B-B14F-4D97-AF65-F5344CB8AC3E}">
        <p14:creationId xmlns:p14="http://schemas.microsoft.com/office/powerpoint/2010/main" val="1916473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687526" y="2055813"/>
            <a:ext cx="7846874" cy="3852006"/>
          </a:xfrm>
        </p:spPr>
        <p:txBody>
          <a:bodyPr/>
          <a:lstStyle/>
          <a:p>
            <a:pPr marL="0" indent="0">
              <a:buNone/>
            </a:pPr>
            <a:r>
              <a:rPr lang="en-US" dirty="0"/>
              <a:t>Example: time-out, planned ignoring</a:t>
            </a:r>
          </a:p>
          <a:p>
            <a:pPr marL="0" indent="0">
              <a:buNone/>
            </a:pPr>
            <a:endParaRPr lang="en-US" dirty="0"/>
          </a:p>
          <a:p>
            <a:r>
              <a:rPr lang="en-US" b="1" dirty="0"/>
              <a:t>Time-out</a:t>
            </a:r>
            <a:r>
              <a:rPr lang="en-US" dirty="0"/>
              <a:t>: Withdrawal of opportunity to earn positive reinforcement or loss of access to positive reinforcement for specified time to decrease future probability of behavior</a:t>
            </a:r>
          </a:p>
          <a:p>
            <a:endParaRPr lang="en-US" dirty="0"/>
          </a:p>
          <a:p>
            <a:r>
              <a:rPr lang="en-US" b="1" dirty="0"/>
              <a:t>Ignoring: </a:t>
            </a:r>
            <a:r>
              <a:rPr lang="en-US" dirty="0"/>
              <a:t>Withdrawal or removal of attention to weaken a behavior</a:t>
            </a:r>
          </a:p>
          <a:p>
            <a:endParaRPr lang="en-US" sz="2000" dirty="0"/>
          </a:p>
          <a:p>
            <a:endParaRPr lang="en-US" sz="2000" dirty="0"/>
          </a:p>
          <a:p>
            <a:endParaRPr lang="en-US" sz="2000" dirty="0"/>
          </a:p>
        </p:txBody>
      </p:sp>
      <p:sp>
        <p:nvSpPr>
          <p:cNvPr id="77831" name="Rectangle 7"/>
          <p:cNvSpPr>
            <a:spLocks noGrp="1" noChangeArrowheads="1"/>
          </p:cNvSpPr>
          <p:nvPr>
            <p:ph type="title"/>
          </p:nvPr>
        </p:nvSpPr>
        <p:spPr/>
        <p:txBody>
          <a:bodyPr/>
          <a:lstStyle/>
          <a:p>
            <a:r>
              <a:rPr lang="en-US" dirty="0"/>
              <a:t>Negative </a:t>
            </a:r>
            <a:r>
              <a:rPr lang="en-US" b="1" i="1" dirty="0"/>
              <a:t>Punishment</a:t>
            </a:r>
            <a:r>
              <a:rPr lang="en-US" dirty="0"/>
              <a:t> continued…</a:t>
            </a:r>
          </a:p>
        </p:txBody>
      </p:sp>
      <p:sp>
        <p:nvSpPr>
          <p:cNvPr id="17" name="Slide Number Placeholder 16"/>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48</a:t>
            </a:fld>
            <a:endParaRPr lang="en-US" dirty="0">
              <a:solidFill>
                <a:srgbClr val="FFFFFF">
                  <a:lumMod val="75000"/>
                </a:srgbClr>
              </a:solidFill>
            </a:endParaRPr>
          </a:p>
        </p:txBody>
      </p:sp>
    </p:spTree>
    <p:extLst>
      <p:ext uri="{BB962C8B-B14F-4D97-AF65-F5344CB8AC3E}">
        <p14:creationId xmlns:p14="http://schemas.microsoft.com/office/powerpoint/2010/main" val="304322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own Arrow 36" descr="white down arrow"/>
          <p:cNvSpPr/>
          <p:nvPr/>
        </p:nvSpPr>
        <p:spPr>
          <a:xfrm>
            <a:off x="1447800" y="-212726"/>
            <a:ext cx="2438400" cy="4632326"/>
          </a:xfrm>
          <a:prstGeom prst="down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19" name="Rectangle 18"/>
          <p:cNvSpPr/>
          <p:nvPr/>
        </p:nvSpPr>
        <p:spPr>
          <a:xfrm>
            <a:off x="1295736" y="3800445"/>
            <a:ext cx="2453639" cy="64633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Administering an aversive stimulus</a:t>
            </a:r>
          </a:p>
        </p:txBody>
      </p:sp>
      <p:sp>
        <p:nvSpPr>
          <p:cNvPr id="17" name="Rectangle 16"/>
          <p:cNvSpPr/>
          <p:nvPr/>
        </p:nvSpPr>
        <p:spPr>
          <a:xfrm>
            <a:off x="1348908" y="4611469"/>
            <a:ext cx="2453640" cy="64633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Receiving a parking ticket</a:t>
            </a:r>
          </a:p>
        </p:txBody>
      </p:sp>
      <p:sp>
        <p:nvSpPr>
          <p:cNvPr id="15" name="Rectangle 14"/>
          <p:cNvSpPr/>
          <p:nvPr/>
        </p:nvSpPr>
        <p:spPr>
          <a:xfrm>
            <a:off x="1386840" y="5410200"/>
            <a:ext cx="2453640" cy="369332"/>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Verbal reprimand</a:t>
            </a:r>
          </a:p>
        </p:txBody>
      </p:sp>
      <p:sp>
        <p:nvSpPr>
          <p:cNvPr id="10" name="Oval 12"/>
          <p:cNvSpPr/>
          <p:nvPr/>
        </p:nvSpPr>
        <p:spPr>
          <a:xfrm>
            <a:off x="1295736" y="3058992"/>
            <a:ext cx="2559984" cy="10248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66750" fontAlgn="auto">
              <a:lnSpc>
                <a:spcPct val="90000"/>
              </a:lnSpc>
              <a:spcBef>
                <a:spcPts val="0"/>
              </a:spcBef>
              <a:spcAft>
                <a:spcPct val="35000"/>
              </a:spcAft>
              <a:defRPr/>
            </a:pPr>
            <a:r>
              <a:rPr lang="en-US" sz="2400" dirty="0">
                <a:solidFill>
                  <a:schemeClr val="tx1"/>
                </a:solidFill>
                <a:latin typeface="+mj-lt"/>
              </a:rPr>
              <a:t>Positive Punishment</a:t>
            </a:r>
          </a:p>
        </p:txBody>
      </p:sp>
      <p:sp>
        <p:nvSpPr>
          <p:cNvPr id="38" name="Down Arrow 37" descr="white down arrow"/>
          <p:cNvSpPr/>
          <p:nvPr/>
        </p:nvSpPr>
        <p:spPr>
          <a:xfrm>
            <a:off x="5456238" y="-212725"/>
            <a:ext cx="2438400" cy="4525963"/>
          </a:xfrm>
          <a:prstGeom prst="down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pitchFamily="34" charset="0"/>
            </a:endParaRPr>
          </a:p>
        </p:txBody>
      </p:sp>
      <p:sp>
        <p:nvSpPr>
          <p:cNvPr id="34" name="Oval 12"/>
          <p:cNvSpPr/>
          <p:nvPr/>
        </p:nvSpPr>
        <p:spPr>
          <a:xfrm>
            <a:off x="5532120" y="3025333"/>
            <a:ext cx="2424491" cy="10248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66750" fontAlgn="auto">
              <a:lnSpc>
                <a:spcPct val="90000"/>
              </a:lnSpc>
              <a:spcBef>
                <a:spcPts val="0"/>
              </a:spcBef>
              <a:spcAft>
                <a:spcPct val="35000"/>
              </a:spcAft>
              <a:defRPr/>
            </a:pPr>
            <a:r>
              <a:rPr lang="en-US" sz="2400" dirty="0">
                <a:solidFill>
                  <a:schemeClr val="tx1"/>
                </a:solidFill>
                <a:latin typeface="+mj-lt"/>
              </a:rPr>
              <a:t>Negative Punishment</a:t>
            </a:r>
          </a:p>
        </p:txBody>
      </p:sp>
      <p:sp>
        <p:nvSpPr>
          <p:cNvPr id="22" name="Rectangle 21"/>
          <p:cNvSpPr/>
          <p:nvPr/>
        </p:nvSpPr>
        <p:spPr>
          <a:xfrm>
            <a:off x="5423589" y="3808348"/>
            <a:ext cx="2562171" cy="64678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Withdrawing a desirable stimulus</a:t>
            </a:r>
          </a:p>
        </p:txBody>
      </p:sp>
      <p:sp>
        <p:nvSpPr>
          <p:cNvPr id="25" name="Rectangle 24"/>
          <p:cNvSpPr/>
          <p:nvPr/>
        </p:nvSpPr>
        <p:spPr>
          <a:xfrm>
            <a:off x="5410200" y="4611469"/>
            <a:ext cx="2577411" cy="64633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Revoked driver’s license</a:t>
            </a:r>
          </a:p>
        </p:txBody>
      </p:sp>
      <p:sp>
        <p:nvSpPr>
          <p:cNvPr id="28" name="Rectangle 27"/>
          <p:cNvSpPr/>
          <p:nvPr/>
        </p:nvSpPr>
        <p:spPr>
          <a:xfrm>
            <a:off x="5425440" y="5303521"/>
            <a:ext cx="2562171" cy="369332"/>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2700000" scaled="1"/>
            <a:tileRect/>
          </a:gradFill>
          <a:ln w="76200">
            <a:solidFill>
              <a:schemeClr val="bg1"/>
            </a:solidFill>
          </a:ln>
          <a:effectLst>
            <a:outerShdw blurRad="50800" dist="38100" dir="5400000" algn="t" rotWithShape="0">
              <a:prstClr val="black">
                <a:alpha val="40000"/>
              </a:prstClr>
            </a:outerShdw>
          </a:effectLst>
          <a:scene3d>
            <a:camera prst="orthographicFront"/>
            <a:lightRig rig="flat" dir="t"/>
          </a:scene3d>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defTabSz="755650" fontAlgn="auto">
              <a:lnSpc>
                <a:spcPct val="90000"/>
              </a:lnSpc>
              <a:spcBef>
                <a:spcPts val="0"/>
              </a:spcBef>
              <a:spcAft>
                <a:spcPct val="35000"/>
              </a:spcAft>
              <a:defRPr/>
            </a:pPr>
            <a:r>
              <a:rPr lang="en-US" sz="2000" b="1" dirty="0">
                <a:solidFill>
                  <a:schemeClr val="tx1"/>
                </a:solidFill>
              </a:rPr>
              <a:t>Time-outs</a:t>
            </a:r>
          </a:p>
        </p:txBody>
      </p:sp>
      <p:sp>
        <p:nvSpPr>
          <p:cNvPr id="3" name="Title 2" hidden="1"/>
          <p:cNvSpPr>
            <a:spLocks noGrp="1"/>
          </p:cNvSpPr>
          <p:nvPr>
            <p:ph type="title"/>
          </p:nvPr>
        </p:nvSpPr>
        <p:spPr/>
        <p:txBody>
          <a:bodyPr/>
          <a:lstStyle/>
          <a:p>
            <a:r>
              <a:rPr lang="en-US" dirty="0"/>
              <a:t>.</a:t>
            </a:r>
          </a:p>
        </p:txBody>
      </p:sp>
      <p:sp>
        <p:nvSpPr>
          <p:cNvPr id="12" name="Content Placeholder 2"/>
          <p:cNvSpPr>
            <a:spLocks noGrp="1"/>
          </p:cNvSpPr>
          <p:nvPr>
            <p:ph idx="4294967295"/>
          </p:nvPr>
        </p:nvSpPr>
        <p:spPr>
          <a:xfrm>
            <a:off x="0" y="319088"/>
            <a:ext cx="8915400" cy="1006475"/>
          </a:xfrm>
        </p:spPr>
        <p:txBody>
          <a:bodyPr/>
          <a:lstStyle/>
          <a:p>
            <a:pPr marL="0" indent="0" algn="ctr" eaLnBrk="1" hangingPunct="1">
              <a:buFont typeface="Wingdings 2" pitchFamily="18" charset="2"/>
              <a:buNone/>
            </a:pPr>
            <a:r>
              <a:rPr lang="en-US" sz="2800" b="1" dirty="0">
                <a:latin typeface="Franklin Gothic Demi" pitchFamily="34" charset="0"/>
              </a:rPr>
              <a:t>Punishment </a:t>
            </a:r>
            <a:r>
              <a:rPr lang="en-US" sz="2800" b="1" i="1" dirty="0">
                <a:latin typeface="Franklin Gothic Demi" pitchFamily="34" charset="0"/>
              </a:rPr>
              <a:t>decreases</a:t>
            </a:r>
            <a:r>
              <a:rPr lang="en-US" sz="2800" b="1" dirty="0">
                <a:latin typeface="Franklin Gothic Demi" pitchFamily="34" charset="0"/>
              </a:rPr>
              <a:t> the frequency of a behavior.</a:t>
            </a:r>
          </a:p>
        </p:txBody>
      </p:sp>
      <p:cxnSp>
        <p:nvCxnSpPr>
          <p:cNvPr id="36" name="Straight Connector 35" descr="straight connector"/>
          <p:cNvCxnSpPr/>
          <p:nvPr/>
        </p:nvCxnSpPr>
        <p:spPr>
          <a:xfrm rot="10800000" flipV="1">
            <a:off x="0" y="1325563"/>
            <a:ext cx="9144000" cy="7937"/>
          </a:xfrm>
          <a:prstGeom prst="line">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descr="straight connector"/>
          <p:cNvCxnSpPr/>
          <p:nvPr/>
        </p:nvCxnSpPr>
        <p:spPr>
          <a:xfrm rot="5400000">
            <a:off x="1748631" y="4126707"/>
            <a:ext cx="5456237" cy="6350"/>
          </a:xfrm>
          <a:prstGeom prst="line">
            <a:avLst/>
          </a:prstGeom>
          <a:ln w="762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reinforcement and punishment table"/>
          <p:cNvPicPr>
            <a:picLocks noChangeAspect="1"/>
          </p:cNvPicPr>
          <p:nvPr/>
        </p:nvPicPr>
        <p:blipFill>
          <a:blip r:embed="rId3" cstate="print"/>
          <a:srcRect/>
          <a:stretch>
            <a:fillRect/>
          </a:stretch>
        </p:blipFill>
        <p:spPr bwMode="auto">
          <a:xfrm>
            <a:off x="359410" y="2444512"/>
            <a:ext cx="8547100" cy="2271713"/>
          </a:xfrm>
          <a:prstGeom prst="rect">
            <a:avLst/>
          </a:prstGeom>
          <a:ln>
            <a:noFill/>
          </a:ln>
          <a:effectLst>
            <a:outerShdw blurRad="292100" dist="139700" dir="2700000" algn="tl" rotWithShape="0">
              <a:srgbClr val="333333">
                <a:alpha val="65000"/>
              </a:srgbClr>
            </a:outerShdw>
          </a:effectLst>
        </p:spPr>
      </p:pic>
      <p:sp>
        <p:nvSpPr>
          <p:cNvPr id="2" name="TextBox 1" descr="empty white text box"/>
          <p:cNvSpPr txBox="1"/>
          <p:nvPr/>
        </p:nvSpPr>
        <p:spPr>
          <a:xfrm>
            <a:off x="457200" y="2513285"/>
            <a:ext cx="1600200" cy="492244"/>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8060183" y="6577920"/>
            <a:ext cx="906017" cy="246221"/>
          </a:xfrm>
          <a:prstGeom prst="rect">
            <a:avLst/>
          </a:prstGeom>
          <a:noFill/>
        </p:spPr>
        <p:txBody>
          <a:bodyPr wrap="none" rtlCol="0">
            <a:spAutoFit/>
          </a:bodyPr>
          <a:lstStyle/>
          <a:p>
            <a:r>
              <a:rPr lang="en-US" sz="1000" b="1" i="1" dirty="0"/>
              <a:t>Myers, 2011</a:t>
            </a:r>
          </a:p>
        </p:txBody>
      </p:sp>
    </p:spTree>
    <p:extLst>
      <p:ext uri="{BB962C8B-B14F-4D97-AF65-F5344CB8AC3E}">
        <p14:creationId xmlns:p14="http://schemas.microsoft.com/office/powerpoint/2010/main" val="35426509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1000"/>
                                        <p:tgtEl>
                                          <p:spTgt spid="3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nodeType="afterGroup">
                            <p:stCondLst>
                              <p:cond delay="7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000"/>
                                        <p:tgtEl>
                                          <p:spTgt spid="38"/>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000"/>
                                        <p:tgtEl>
                                          <p:spTgt spid="22"/>
                                        </p:tgtEl>
                                      </p:cBhvr>
                                    </p:animEffect>
                                  </p:childTnLst>
                                </p:cTn>
                              </p:par>
                            </p:childTnLst>
                          </p:cTn>
                        </p:par>
                        <p:par>
                          <p:cTn id="41" fill="hold" nodeType="afterGroup">
                            <p:stCondLst>
                              <p:cond delay="4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childTnLst>
                                </p:cTn>
                              </p:par>
                            </p:childTnLst>
                          </p:cTn>
                        </p:par>
                        <p:par>
                          <p:cTn id="45" fill="hold" nodeType="afterGroup">
                            <p:stCondLst>
                              <p:cond delay="6000"/>
                            </p:stCondLst>
                            <p:childTnLst>
                              <p:par>
                                <p:cTn id="46" presetID="10"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000"/>
                                        <p:tgtEl>
                                          <p:spTgt spid="2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grpId="1" nodeType="clickEffect">
                                  <p:stCondLst>
                                    <p:cond delay="0"/>
                                  </p:stCondLst>
                                  <p:childTnLst>
                                    <p:animEffect transition="out" filter="fade">
                                      <p:cBhvr>
                                        <p:cTn id="52" dur="2000"/>
                                        <p:tgtEl>
                                          <p:spTgt spid="37"/>
                                        </p:tgtEl>
                                      </p:cBhvr>
                                    </p:animEffect>
                                    <p:set>
                                      <p:cBhvr>
                                        <p:cTn id="53" dur="1" fill="hold">
                                          <p:stCondLst>
                                            <p:cond delay="1999"/>
                                          </p:stCondLst>
                                        </p:cTn>
                                        <p:tgtEl>
                                          <p:spTgt spid="3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38"/>
                                        </p:tgtEl>
                                      </p:cBhvr>
                                    </p:animEffect>
                                    <p:set>
                                      <p:cBhvr>
                                        <p:cTn id="56" dur="1" fill="hold">
                                          <p:stCondLst>
                                            <p:cond delay="999"/>
                                          </p:stCondLst>
                                        </p:cTn>
                                        <p:tgtEl>
                                          <p:spTgt spid="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19"/>
                                        </p:tgtEl>
                                      </p:cBhvr>
                                    </p:animEffect>
                                    <p:set>
                                      <p:cBhvr>
                                        <p:cTn id="59" dur="1" fill="hold">
                                          <p:stCondLst>
                                            <p:cond delay="9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7"/>
                                        </p:tgtEl>
                                      </p:cBhvr>
                                    </p:animEffect>
                                    <p:set>
                                      <p:cBhvr>
                                        <p:cTn id="62" dur="1" fill="hold">
                                          <p:stCondLst>
                                            <p:cond delay="999"/>
                                          </p:stCondLst>
                                        </p:cTn>
                                        <p:tgtEl>
                                          <p:spTgt spid="1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25"/>
                                        </p:tgtEl>
                                      </p:cBhvr>
                                    </p:animEffect>
                                    <p:set>
                                      <p:cBhvr>
                                        <p:cTn id="71" dur="1" fill="hold">
                                          <p:stCondLst>
                                            <p:cond delay="999"/>
                                          </p:stCondLst>
                                        </p:cTn>
                                        <p:tgtEl>
                                          <p:spTgt spid="2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22"/>
                                        </p:tgtEl>
                                      </p:cBhvr>
                                    </p:animEffect>
                                    <p:set>
                                      <p:cBhvr>
                                        <p:cTn id="74" dur="1" fill="hold">
                                          <p:stCondLst>
                                            <p:cond delay="9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6"/>
                                        </p:tgtEl>
                                      </p:cBhvr>
                                    </p:animEffect>
                                    <p:set>
                                      <p:cBhvr>
                                        <p:cTn id="77" dur="1" fill="hold">
                                          <p:stCondLst>
                                            <p:cond delay="9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34"/>
                                        </p:tgtEl>
                                      </p:cBhvr>
                                    </p:animEffect>
                                    <p:set>
                                      <p:cBhvr>
                                        <p:cTn id="83" dur="1" fill="hold">
                                          <p:stCondLst>
                                            <p:cond delay="999"/>
                                          </p:stCondLst>
                                        </p:cTn>
                                        <p:tgtEl>
                                          <p:spTgt spid="34"/>
                                        </p:tgtEl>
                                        <p:attrNameLst>
                                          <p:attrName>style.visibility</p:attrName>
                                        </p:attrNameLst>
                                      </p:cBhvr>
                                      <p:to>
                                        <p:strVal val="hidden"/>
                                      </p:to>
                                    </p:set>
                                  </p:childTnLst>
                                </p:cTn>
                              </p:par>
                            </p:childTnLst>
                          </p:cTn>
                        </p:par>
                        <p:par>
                          <p:cTn id="84" fill="hold" nodeType="afterGroup">
                            <p:stCondLst>
                              <p:cond delay="2000"/>
                            </p:stCondLst>
                            <p:childTnLst>
                              <p:par>
                                <p:cTn id="85" presetID="10" presetClass="entr" presetSubtype="0"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682" name="Picture 2" descr="Picture of a Quetzal bi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65641" y="1006010"/>
            <a:ext cx="1497540" cy="149754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p:cNvSpPr>
            <a:spLocks noGrp="1"/>
          </p:cNvSpPr>
          <p:nvPr>
            <p:ph type="sldNum" sz="quarter" idx="11"/>
          </p:nvPr>
        </p:nvSpPr>
        <p:spPr/>
        <p:txBody>
          <a:bodyPr/>
          <a:lstStyle/>
          <a:p>
            <a:fld id="{F3477EC8-074D-41C4-94AE-E9EA7CEEA348}" type="slidenum">
              <a:rPr lang="en-US" smtClean="0"/>
              <a:pPr/>
              <a:t>5</a:t>
            </a:fld>
            <a:endParaRPr lang="en-US" dirty="0"/>
          </a:p>
        </p:txBody>
      </p:sp>
      <p:sp>
        <p:nvSpPr>
          <p:cNvPr id="4" name="Title 3" hidden="1"/>
          <p:cNvSpPr>
            <a:spLocks noGrp="1"/>
          </p:cNvSpPr>
          <p:nvPr>
            <p:ph type="title"/>
          </p:nvPr>
        </p:nvSpPr>
        <p:spPr/>
        <p:txBody>
          <a:bodyPr/>
          <a:lstStyle/>
          <a:p>
            <a:r>
              <a:rPr lang="en-US" dirty="0"/>
              <a:t>.</a:t>
            </a:r>
          </a:p>
        </p:txBody>
      </p:sp>
      <p:sp>
        <p:nvSpPr>
          <p:cNvPr id="13" name="Title 1"/>
          <p:cNvSpPr txBox="1">
            <a:spLocks/>
          </p:cNvSpPr>
          <p:nvPr/>
        </p:nvSpPr>
        <p:spPr bwMode="gray">
          <a:xfrm>
            <a:off x="676569" y="3649876"/>
            <a:ext cx="3514431" cy="361468"/>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defRPr lang="en-US" sz="2200" b="1" kern="120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a:lstStyle>
          <a:p>
            <a:pPr algn="l"/>
            <a:r>
              <a:rPr lang="en-US" sz="4800" b="0" dirty="0"/>
              <a:t>A Bird’s-Eye View of DBI</a:t>
            </a:r>
          </a:p>
        </p:txBody>
      </p:sp>
      <p:pic>
        <p:nvPicPr>
          <p:cNvPr id="3" name="Picture 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back to the Diagnostic Assessment/Functional Assessment ova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04800"/>
            <a:ext cx="3200400" cy="5641942"/>
          </a:xfrm>
          <a:prstGeom prst="rect">
            <a:avLst/>
          </a:prstGeom>
        </p:spPr>
      </p:pic>
    </p:spTree>
    <p:extLst>
      <p:ext uri="{BB962C8B-B14F-4D97-AF65-F5344CB8AC3E}">
        <p14:creationId xmlns:p14="http://schemas.microsoft.com/office/powerpoint/2010/main" val="3422927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Behavior as it relates to the ABC’s </a:t>
            </a:r>
          </a:p>
        </p:txBody>
      </p:sp>
      <p:sp>
        <p:nvSpPr>
          <p:cNvPr id="5" name="Content Placeholder 4"/>
          <p:cNvSpPr>
            <a:spLocks noGrp="1"/>
          </p:cNvSpPr>
          <p:nvPr>
            <p:ph idx="1"/>
          </p:nvPr>
        </p:nvSpPr>
        <p:spPr/>
        <p:txBody>
          <a:bodyPr/>
          <a:lstStyle/>
          <a:p>
            <a:r>
              <a:rPr lang="en-US" dirty="0"/>
              <a:t>Antecedent, behavior and consequence</a:t>
            </a:r>
          </a:p>
        </p:txBody>
      </p:sp>
      <p:sp>
        <p:nvSpPr>
          <p:cNvPr id="2" name="Slide Number Placeholder 1"/>
          <p:cNvSpPr>
            <a:spLocks noGrp="1"/>
          </p:cNvSpPr>
          <p:nvPr>
            <p:ph type="sldNum" sz="quarter" idx="12"/>
          </p:nvPr>
        </p:nvSpPr>
        <p:spPr>
          <a:prstGeom prst="rect">
            <a:avLst/>
          </a:prstGeom>
        </p:spPr>
        <p:txBody>
          <a:bodyPr/>
          <a:lstStyle/>
          <a:p>
            <a:fld id="{AFCBBA46-1342-6E46-9798-1618918AA6B3}" type="slidenum">
              <a:rPr lang="en-US" smtClean="0"/>
              <a:pPr/>
              <a:t>50</a:t>
            </a:fld>
            <a:endParaRPr lang="en-US" dirty="0"/>
          </a:p>
        </p:txBody>
      </p:sp>
    </p:spTree>
    <p:extLst>
      <p:ext uri="{BB962C8B-B14F-4D97-AF65-F5344CB8AC3E}">
        <p14:creationId xmlns:p14="http://schemas.microsoft.com/office/powerpoint/2010/main" val="222695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p:txBody>
          <a:bodyPr/>
          <a:lstStyle/>
          <a:p>
            <a:pPr eaLnBrk="1" hangingPunct="1"/>
            <a:r>
              <a:rPr lang="en-US" sz="2000" b="1" i="1" dirty="0"/>
              <a:t>Behavior is learned</a:t>
            </a:r>
            <a:r>
              <a:rPr lang="en-US" sz="2000" b="1" dirty="0"/>
              <a:t>.</a:t>
            </a:r>
          </a:p>
          <a:p>
            <a:pPr lvl="1" eaLnBrk="1" hangingPunct="1"/>
            <a:r>
              <a:rPr lang="en-US" sz="2000" dirty="0"/>
              <a:t>Do not assume children know the rules, expectations, or social skills.</a:t>
            </a:r>
          </a:p>
          <a:p>
            <a:pPr lvl="1" eaLnBrk="1" hangingPunct="1"/>
            <a:r>
              <a:rPr lang="en-US" sz="2000" dirty="0"/>
              <a:t>Every social interaction you have with a child teaches him/her something.</a:t>
            </a:r>
          </a:p>
          <a:p>
            <a:pPr eaLnBrk="1" hangingPunct="1">
              <a:spcBef>
                <a:spcPts val="1200"/>
              </a:spcBef>
            </a:pPr>
            <a:r>
              <a:rPr lang="en-US" sz="2000" b="1" i="1" dirty="0"/>
              <a:t>Behavior communicates need</a:t>
            </a:r>
            <a:r>
              <a:rPr lang="en-US" sz="2000" b="1" dirty="0"/>
              <a:t>.</a:t>
            </a:r>
          </a:p>
          <a:p>
            <a:pPr lvl="1" eaLnBrk="1" hangingPunct="1"/>
            <a:r>
              <a:rPr lang="en-US" sz="2000" dirty="0"/>
              <a:t>Children engage in behavior to “</a:t>
            </a:r>
            <a:r>
              <a:rPr lang="en-US" sz="2000" b="1" dirty="0"/>
              <a:t>get</a:t>
            </a:r>
            <a:r>
              <a:rPr lang="en-US" sz="2000" dirty="0"/>
              <a:t>” something or to “</a:t>
            </a:r>
            <a:r>
              <a:rPr lang="en-US" sz="2000" b="1" dirty="0"/>
              <a:t>avoid</a:t>
            </a:r>
            <a:r>
              <a:rPr lang="en-US" sz="2000" dirty="0"/>
              <a:t>” something.</a:t>
            </a:r>
          </a:p>
          <a:p>
            <a:pPr lvl="1" eaLnBrk="1" hangingPunct="1"/>
            <a:r>
              <a:rPr lang="en-US" sz="2000" dirty="0"/>
              <a:t>Need is determined by observing what happens prior to and immediately after the behavior.</a:t>
            </a:r>
          </a:p>
          <a:p>
            <a:pPr marL="230187" lvl="1" indent="0" eaLnBrk="1" hangingPunct="1">
              <a:buNone/>
            </a:pPr>
            <a:endParaRPr lang="en-US" sz="2200" dirty="0"/>
          </a:p>
        </p:txBody>
      </p:sp>
      <p:sp>
        <p:nvSpPr>
          <p:cNvPr id="51202" name="Rectangle 2"/>
          <p:cNvSpPr>
            <a:spLocks noGrp="1" noChangeArrowheads="1"/>
          </p:cNvSpPr>
          <p:nvPr>
            <p:ph type="title"/>
          </p:nvPr>
        </p:nvSpPr>
        <p:spPr/>
        <p:txBody>
          <a:bodyPr/>
          <a:lstStyle/>
          <a:p>
            <a:pPr eaLnBrk="1" hangingPunct="1"/>
            <a:r>
              <a:rPr lang="en-US" dirty="0"/>
              <a:t>Behavior 101</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51</a:t>
            </a:fld>
            <a:endParaRPr lang="en-US" dirty="0">
              <a:solidFill>
                <a:srgbClr val="FFFFFF">
                  <a:lumMod val="75000"/>
                </a:srgbClr>
              </a:solidFill>
            </a:endParaRPr>
          </a:p>
        </p:txBody>
      </p:sp>
    </p:spTree>
    <p:extLst>
      <p:ext uri="{BB962C8B-B14F-4D97-AF65-F5344CB8AC3E}">
        <p14:creationId xmlns:p14="http://schemas.microsoft.com/office/powerpoint/2010/main" val="426463478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additive="base">
                                        <p:cTn id="7" dur="500" fill="hold"/>
                                        <p:tgtEl>
                                          <p:spTgt spid="195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5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additive="base">
                                        <p:cTn id="25" dur="500" fill="hold"/>
                                        <p:tgtEl>
                                          <p:spTgt spid="1955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55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5587">
                                            <p:txEl>
                                              <p:pRg st="4" end="4"/>
                                            </p:txEl>
                                          </p:spTgt>
                                        </p:tgtEl>
                                        <p:attrNameLst>
                                          <p:attrName>style.visibility</p:attrName>
                                        </p:attrNameLst>
                                      </p:cBhvr>
                                      <p:to>
                                        <p:strVal val="visible"/>
                                      </p:to>
                                    </p:set>
                                    <p:anim calcmode="lin" valueType="num">
                                      <p:cBhvr additive="base">
                                        <p:cTn id="31" dur="500" fill="hold"/>
                                        <p:tgtEl>
                                          <p:spTgt spid="1955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55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5587">
                                            <p:txEl>
                                              <p:pRg st="5" end="5"/>
                                            </p:txEl>
                                          </p:spTgt>
                                        </p:tgtEl>
                                        <p:attrNameLst>
                                          <p:attrName>style.visibility</p:attrName>
                                        </p:attrNameLst>
                                      </p:cBhvr>
                                      <p:to>
                                        <p:strVal val="visible"/>
                                      </p:to>
                                    </p:set>
                                    <p:anim calcmode="lin" valueType="num">
                                      <p:cBhvr additive="base">
                                        <p:cTn id="37" dur="500" fill="hold"/>
                                        <p:tgtEl>
                                          <p:spTgt spid="1955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55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bldLvl="3"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b="0" i="1" dirty="0"/>
          </a:p>
          <a:p>
            <a:pPr marL="0" indent="0">
              <a:buNone/>
            </a:pPr>
            <a:r>
              <a:rPr lang="en-US" b="0" i="1" dirty="0"/>
              <a:t>Because we know: </a:t>
            </a:r>
          </a:p>
          <a:p>
            <a:endParaRPr lang="en-US" b="0" i="1" dirty="0"/>
          </a:p>
          <a:p>
            <a:pPr marL="457200" indent="-457200">
              <a:spcBef>
                <a:spcPts val="1200"/>
              </a:spcBef>
              <a:buFont typeface="Arial" pitchFamily="34" charset="0"/>
              <a:buChar char="•"/>
            </a:pPr>
            <a:r>
              <a:rPr lang="en-US" b="0" dirty="0"/>
              <a:t>Challenging behaviors </a:t>
            </a:r>
            <a:r>
              <a:rPr lang="en-US" b="1" i="1" dirty="0"/>
              <a:t>always </a:t>
            </a:r>
            <a:r>
              <a:rPr lang="en-US" b="0" dirty="0"/>
              <a:t>serve a function </a:t>
            </a:r>
          </a:p>
          <a:p>
            <a:pPr marL="457200" indent="-457200">
              <a:spcBef>
                <a:spcPts val="1200"/>
              </a:spcBef>
              <a:buFont typeface="Arial" pitchFamily="34" charset="0"/>
              <a:buChar char="•"/>
            </a:pPr>
            <a:endParaRPr lang="en-US" b="0" dirty="0"/>
          </a:p>
          <a:p>
            <a:pPr marL="457200" indent="-457200">
              <a:spcBef>
                <a:spcPts val="1200"/>
              </a:spcBef>
              <a:buFont typeface="Arial" pitchFamily="34" charset="0"/>
              <a:buChar char="•"/>
            </a:pPr>
            <a:r>
              <a:rPr lang="en-US" b="0" dirty="0"/>
              <a:t>Challenging behaviors are </a:t>
            </a:r>
            <a:r>
              <a:rPr lang="en-US" b="1" i="1" dirty="0"/>
              <a:t>contextual </a:t>
            </a:r>
            <a:r>
              <a:rPr lang="en-US" b="0" dirty="0"/>
              <a:t>and vary by individual</a:t>
            </a:r>
            <a:endParaRPr lang="en-US" b="0" u="sng" dirty="0"/>
          </a:p>
        </p:txBody>
      </p:sp>
      <p:sp>
        <p:nvSpPr>
          <p:cNvPr id="2" name="Title 1"/>
          <p:cNvSpPr>
            <a:spLocks noGrp="1"/>
          </p:cNvSpPr>
          <p:nvPr>
            <p:ph type="title"/>
          </p:nvPr>
        </p:nvSpPr>
        <p:spPr/>
        <p:txBody>
          <a:bodyPr>
            <a:normAutofit/>
          </a:bodyPr>
          <a:lstStyle/>
          <a:p>
            <a:r>
              <a:rPr lang="en-US" sz="4400" dirty="0"/>
              <a:t>Why Determine a Behavior’s Function?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52</a:t>
            </a:fld>
            <a:endParaRPr lang="en-US" dirty="0">
              <a:solidFill>
                <a:srgbClr val="FFFFFF">
                  <a:lumMod val="75000"/>
                </a:srgbClr>
              </a:solidFill>
            </a:endParaRPr>
          </a:p>
        </p:txBody>
      </p:sp>
    </p:spTree>
    <p:extLst>
      <p:ext uri="{BB962C8B-B14F-4D97-AF65-F5344CB8AC3E}">
        <p14:creationId xmlns:p14="http://schemas.microsoft.com/office/powerpoint/2010/main" val="2196136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p:txBody>
          <a:bodyPr/>
          <a:lstStyle/>
          <a:p>
            <a:pPr marL="0" indent="0">
              <a:buNone/>
            </a:pPr>
            <a:r>
              <a:rPr lang="en-US" b="1" i="1" dirty="0"/>
              <a:t>To Obtain/Get:</a:t>
            </a:r>
          </a:p>
          <a:p>
            <a:r>
              <a:rPr lang="en-US" sz="2200" dirty="0"/>
              <a:t>Peer attention</a:t>
            </a:r>
          </a:p>
          <a:p>
            <a:r>
              <a:rPr lang="en-US" sz="2200" dirty="0"/>
              <a:t>Adult attention</a:t>
            </a:r>
          </a:p>
          <a:p>
            <a:r>
              <a:rPr lang="en-US" sz="2200" dirty="0"/>
              <a:t>Desired activity</a:t>
            </a:r>
          </a:p>
          <a:p>
            <a:r>
              <a:rPr lang="en-US" sz="2200" dirty="0"/>
              <a:t>Desired object/ items</a:t>
            </a:r>
          </a:p>
          <a:p>
            <a:r>
              <a:rPr lang="en-US" sz="2200" dirty="0"/>
              <a:t>Sensory stimulation: auditory, tactile, etc.</a:t>
            </a:r>
          </a:p>
        </p:txBody>
      </p:sp>
      <p:sp>
        <p:nvSpPr>
          <p:cNvPr id="40964" name="Rectangle 4"/>
          <p:cNvSpPr>
            <a:spLocks noGrp="1" noChangeArrowheads="1"/>
          </p:cNvSpPr>
          <p:nvPr>
            <p:ph idx="10"/>
          </p:nvPr>
        </p:nvSpPr>
        <p:spPr/>
        <p:txBody>
          <a:bodyPr/>
          <a:lstStyle/>
          <a:p>
            <a:pPr marL="0" indent="0">
              <a:buNone/>
            </a:pPr>
            <a:r>
              <a:rPr lang="en-US" b="1" i="1" dirty="0"/>
              <a:t>To Avoid/Escape:</a:t>
            </a:r>
          </a:p>
          <a:p>
            <a:r>
              <a:rPr lang="en-US" sz="2200" dirty="0"/>
              <a:t>Difficult task</a:t>
            </a:r>
          </a:p>
          <a:p>
            <a:r>
              <a:rPr lang="en-US" sz="2200" dirty="0"/>
              <a:t>Boring task</a:t>
            </a:r>
          </a:p>
          <a:p>
            <a:r>
              <a:rPr lang="en-US" sz="2200" dirty="0"/>
              <a:t>Easy task</a:t>
            </a:r>
          </a:p>
          <a:p>
            <a:r>
              <a:rPr lang="en-US" sz="2200" dirty="0"/>
              <a:t>Physical demand</a:t>
            </a:r>
          </a:p>
          <a:p>
            <a:r>
              <a:rPr lang="en-US" sz="2200" dirty="0"/>
              <a:t>Non-preferred activity</a:t>
            </a:r>
          </a:p>
          <a:p>
            <a:r>
              <a:rPr lang="en-US" sz="2200" dirty="0"/>
              <a:t>Peer</a:t>
            </a:r>
          </a:p>
          <a:p>
            <a:r>
              <a:rPr lang="en-US" sz="2200" dirty="0"/>
              <a:t>Staff</a:t>
            </a:r>
          </a:p>
          <a:p>
            <a:r>
              <a:rPr lang="en-US" sz="2200" dirty="0"/>
              <a:t>Reprimands</a:t>
            </a:r>
          </a:p>
          <a:p>
            <a:endParaRPr lang="en-US" dirty="0"/>
          </a:p>
        </p:txBody>
      </p:sp>
      <p:sp>
        <p:nvSpPr>
          <p:cNvPr id="135170" name="Rectangle 2"/>
          <p:cNvSpPr>
            <a:spLocks noGrp="1" noChangeArrowheads="1"/>
          </p:cNvSpPr>
          <p:nvPr>
            <p:ph type="title"/>
          </p:nvPr>
        </p:nvSpPr>
        <p:spPr>
          <a:xfrm>
            <a:off x="687388" y="318053"/>
            <a:ext cx="8456612" cy="1486894"/>
          </a:xfrm>
        </p:spPr>
        <p:txBody>
          <a:bodyPr>
            <a:normAutofit/>
          </a:bodyPr>
          <a:lstStyle/>
          <a:p>
            <a:r>
              <a:rPr lang="en-US" dirty="0"/>
              <a:t>Most Common Functions of Behavior</a:t>
            </a:r>
          </a:p>
        </p:txBody>
      </p:sp>
      <p:sp>
        <p:nvSpPr>
          <p:cNvPr id="5" name="Slide Number Placeholder 4"/>
          <p:cNvSpPr>
            <a:spLocks noGrp="1"/>
          </p:cNvSpPr>
          <p:nvPr>
            <p:ph type="sldNum" sz="quarter" idx="11"/>
          </p:nvPr>
        </p:nvSpPr>
        <p:spPr/>
        <p:txBody>
          <a:bodyPr/>
          <a:lstStyle/>
          <a:p>
            <a:fld id="{D94C14B9-ABBC-44E5-AB69-E7B0837345B8}" type="slidenum">
              <a:rPr lang="en-US" smtClean="0"/>
              <a:pPr/>
              <a:t>53</a:t>
            </a:fld>
            <a:endParaRPr lang="en-US" dirty="0"/>
          </a:p>
        </p:txBody>
      </p:sp>
    </p:spTree>
    <p:extLst>
      <p:ext uri="{BB962C8B-B14F-4D97-AF65-F5344CB8AC3E}">
        <p14:creationId xmlns:p14="http://schemas.microsoft.com/office/powerpoint/2010/main" val="933148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generating interventions we use </a:t>
            </a:r>
            <a:r>
              <a:rPr lang="en-US" b="1" i="1" dirty="0"/>
              <a:t>function</a:t>
            </a:r>
            <a:r>
              <a:rPr lang="en-US" i="1" dirty="0"/>
              <a:t> </a:t>
            </a:r>
            <a:r>
              <a:rPr lang="en-US" dirty="0"/>
              <a:t>to develop ideas to change A, B &amp; C</a:t>
            </a:r>
          </a:p>
          <a:p>
            <a:endParaRPr lang="en-US" dirty="0"/>
          </a:p>
        </p:txBody>
      </p:sp>
      <p:sp>
        <p:nvSpPr>
          <p:cNvPr id="36866" name="Rectangle 2"/>
          <p:cNvSpPr>
            <a:spLocks noGrp="1" noChangeArrowheads="1"/>
          </p:cNvSpPr>
          <p:nvPr>
            <p:ph type="title"/>
          </p:nvPr>
        </p:nvSpPr>
        <p:spPr/>
        <p:txBody>
          <a:bodyPr/>
          <a:lstStyle/>
          <a:p>
            <a:pPr algn="l" eaLnBrk="1" hangingPunct="1"/>
            <a:r>
              <a:rPr lang="en-US" dirty="0">
                <a:latin typeface="Arial Narrow" pitchFamily="34" charset="0"/>
              </a:rPr>
              <a:t>Function Based Interventions</a:t>
            </a:r>
          </a:p>
        </p:txBody>
      </p:sp>
      <p:sp>
        <p:nvSpPr>
          <p:cNvPr id="36868" name="Text Box 4"/>
          <p:cNvSpPr txBox="1">
            <a:spLocks noChangeArrowheads="1"/>
          </p:cNvSpPr>
          <p:nvPr/>
        </p:nvSpPr>
        <p:spPr bwMode="auto">
          <a:xfrm>
            <a:off x="6622370" y="2985948"/>
            <a:ext cx="1819275" cy="9002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dirty="0"/>
              <a:t>Maintaining Consequence &amp; Function</a:t>
            </a:r>
          </a:p>
        </p:txBody>
      </p:sp>
      <p:sp>
        <p:nvSpPr>
          <p:cNvPr id="36869" name="Text Box 6"/>
          <p:cNvSpPr txBox="1">
            <a:spLocks noChangeArrowheads="1"/>
          </p:cNvSpPr>
          <p:nvPr/>
        </p:nvSpPr>
        <p:spPr bwMode="auto">
          <a:xfrm>
            <a:off x="4444155" y="2971800"/>
            <a:ext cx="1600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sz="2400" b="1" dirty="0">
                <a:solidFill>
                  <a:srgbClr val="FF0000"/>
                </a:solidFill>
              </a:rPr>
              <a:t>Problem Behavior</a:t>
            </a:r>
            <a:endParaRPr lang="en-US" sz="2400" dirty="0"/>
          </a:p>
        </p:txBody>
      </p:sp>
      <p:sp>
        <p:nvSpPr>
          <p:cNvPr id="36870" name="Text Box 8"/>
          <p:cNvSpPr txBox="1">
            <a:spLocks noChangeArrowheads="1"/>
          </p:cNvSpPr>
          <p:nvPr/>
        </p:nvSpPr>
        <p:spPr bwMode="auto">
          <a:xfrm>
            <a:off x="2278968" y="2971800"/>
            <a:ext cx="165463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dirty="0"/>
              <a:t>Antecedent</a:t>
            </a:r>
          </a:p>
        </p:txBody>
      </p:sp>
      <p:sp>
        <p:nvSpPr>
          <p:cNvPr id="36871" name="Text Box 18"/>
          <p:cNvSpPr txBox="1">
            <a:spLocks noChangeArrowheads="1"/>
          </p:cNvSpPr>
          <p:nvPr/>
        </p:nvSpPr>
        <p:spPr bwMode="auto">
          <a:xfrm>
            <a:off x="4501305" y="4343400"/>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spcBef>
                <a:spcPct val="50000"/>
              </a:spcBef>
            </a:pPr>
            <a:r>
              <a:rPr lang="en-US" sz="2000" b="1" dirty="0"/>
              <a:t>FUNCTION</a:t>
            </a:r>
          </a:p>
        </p:txBody>
      </p:sp>
      <p:sp>
        <p:nvSpPr>
          <p:cNvPr id="36872" name="AutoShape 8" descr="black connector arrow"/>
          <p:cNvSpPr>
            <a:spLocks noChangeArrowheads="1"/>
          </p:cNvSpPr>
          <p:nvPr/>
        </p:nvSpPr>
        <p:spPr bwMode="auto">
          <a:xfrm>
            <a:off x="3986955" y="3276600"/>
            <a:ext cx="457200" cy="3048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p>
            <a:endParaRPr lang="en-US" dirty="0"/>
          </a:p>
        </p:txBody>
      </p:sp>
      <p:sp>
        <p:nvSpPr>
          <p:cNvPr id="36873" name="AutoShape 9" descr="black connector arrow"/>
          <p:cNvSpPr>
            <a:spLocks noChangeArrowheads="1"/>
          </p:cNvSpPr>
          <p:nvPr/>
        </p:nvSpPr>
        <p:spPr bwMode="auto">
          <a:xfrm>
            <a:off x="6093050" y="3328848"/>
            <a:ext cx="457200" cy="3048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p>
            <a:endParaRPr lang="en-US" dirty="0"/>
          </a:p>
        </p:txBody>
      </p:sp>
      <p:sp>
        <p:nvSpPr>
          <p:cNvPr id="36874" name="AutoShape 10" descr="blue connector arrow"/>
          <p:cNvSpPr>
            <a:spLocks noChangeArrowheads="1"/>
          </p:cNvSpPr>
          <p:nvPr/>
        </p:nvSpPr>
        <p:spPr bwMode="auto">
          <a:xfrm rot="10800000">
            <a:off x="5024386" y="3962400"/>
            <a:ext cx="304800" cy="365760"/>
          </a:xfrm>
          <a:prstGeom prst="downArrow">
            <a:avLst>
              <a:gd name="adj1" fmla="val 50000"/>
              <a:gd name="adj2" fmla="val 43750"/>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6876" name="AutoShape 12" descr="blue connector arrow"/>
          <p:cNvSpPr>
            <a:spLocks noChangeArrowheads="1"/>
          </p:cNvSpPr>
          <p:nvPr/>
        </p:nvSpPr>
        <p:spPr bwMode="auto">
          <a:xfrm rot="6900000">
            <a:off x="3673802" y="3536844"/>
            <a:ext cx="262580" cy="1401779"/>
          </a:xfrm>
          <a:prstGeom prst="downArrow">
            <a:avLst>
              <a:gd name="adj1" fmla="val 50000"/>
              <a:gd name="adj2" fmla="val 163715"/>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6877" name="Text Box 8"/>
          <p:cNvSpPr txBox="1">
            <a:spLocks noChangeArrowheads="1"/>
          </p:cNvSpPr>
          <p:nvPr/>
        </p:nvSpPr>
        <p:spPr bwMode="auto">
          <a:xfrm>
            <a:off x="3527774" y="5181600"/>
            <a:ext cx="3558825" cy="7620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288" tIns="9144" rIns="18288" bIns="9144"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ct val="50000"/>
              </a:spcBef>
            </a:pPr>
            <a:r>
              <a:rPr lang="en-US" b="1" dirty="0"/>
              <a:t>Function</a:t>
            </a:r>
            <a:r>
              <a:rPr lang="en-US" dirty="0"/>
              <a:t> should guide selection of </a:t>
            </a:r>
            <a:r>
              <a:rPr lang="en-US" i="1" dirty="0"/>
              <a:t>prevention</a:t>
            </a:r>
            <a:r>
              <a:rPr lang="en-US" dirty="0"/>
              <a:t> strategies</a:t>
            </a:r>
          </a:p>
        </p:txBody>
      </p:sp>
      <p:sp>
        <p:nvSpPr>
          <p:cNvPr id="739344" name="AutoShape 16" descr="blue connector arrow"/>
          <p:cNvSpPr>
            <a:spLocks noChangeArrowheads="1"/>
          </p:cNvSpPr>
          <p:nvPr/>
        </p:nvSpPr>
        <p:spPr bwMode="auto">
          <a:xfrm>
            <a:off x="5022170" y="4724400"/>
            <a:ext cx="304800" cy="365760"/>
          </a:xfrm>
          <a:prstGeom prst="downArrow">
            <a:avLst>
              <a:gd name="adj1" fmla="val 50000"/>
              <a:gd name="adj2" fmla="val 50000"/>
            </a:avLst>
          </a:prstGeom>
          <a:solidFill>
            <a:schemeClr val="accent1"/>
          </a:solidFill>
          <a:ln w="9525">
            <a:solidFill>
              <a:schemeClr val="tx1"/>
            </a:solidFill>
            <a:miter lim="800000"/>
            <a:headEnd/>
            <a:tailEnd/>
          </a:ln>
        </p:spPr>
        <p:txBody>
          <a:bodyPr vert="eaVert" wrap="none" anchor="ctr"/>
          <a:lstStyle/>
          <a:p>
            <a:endParaRPr lang="en-US" dirty="0"/>
          </a:p>
        </p:txBody>
      </p:sp>
      <p:sp>
        <p:nvSpPr>
          <p:cNvPr id="36882" name="Text Box 18"/>
          <p:cNvSpPr txBox="1">
            <a:spLocks noChangeArrowheads="1"/>
          </p:cNvSpPr>
          <p:nvPr/>
        </p:nvSpPr>
        <p:spPr bwMode="auto">
          <a:xfrm>
            <a:off x="609600" y="3102114"/>
            <a:ext cx="1364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spcBef>
                <a:spcPct val="50000"/>
              </a:spcBef>
            </a:pPr>
            <a:r>
              <a:rPr lang="en-US" sz="2000" b="1" dirty="0"/>
              <a:t>Targeted Routine</a:t>
            </a:r>
          </a:p>
        </p:txBody>
      </p:sp>
      <p:sp>
        <p:nvSpPr>
          <p:cNvPr id="23" name="AutoShape 12" descr="blue connector arrow"/>
          <p:cNvSpPr>
            <a:spLocks noChangeArrowheads="1"/>
          </p:cNvSpPr>
          <p:nvPr/>
        </p:nvSpPr>
        <p:spPr bwMode="auto">
          <a:xfrm rot="5783784" flipH="1" flipV="1">
            <a:off x="6510486" y="3615855"/>
            <a:ext cx="223768" cy="1246271"/>
          </a:xfrm>
          <a:custGeom>
            <a:avLst/>
            <a:gdLst>
              <a:gd name="connsiteX0" fmla="*/ 0 w 322423"/>
              <a:gd name="connsiteY0" fmla="*/ 1124662 h 1652517"/>
              <a:gd name="connsiteX1" fmla="*/ 80606 w 322423"/>
              <a:gd name="connsiteY1" fmla="*/ 1124662 h 1652517"/>
              <a:gd name="connsiteX2" fmla="*/ 80606 w 322423"/>
              <a:gd name="connsiteY2" fmla="*/ 0 h 1652517"/>
              <a:gd name="connsiteX3" fmla="*/ 241817 w 322423"/>
              <a:gd name="connsiteY3" fmla="*/ 0 h 1652517"/>
              <a:gd name="connsiteX4" fmla="*/ 241817 w 322423"/>
              <a:gd name="connsiteY4" fmla="*/ 1124662 h 1652517"/>
              <a:gd name="connsiteX5" fmla="*/ 322423 w 322423"/>
              <a:gd name="connsiteY5" fmla="*/ 1124662 h 1652517"/>
              <a:gd name="connsiteX6" fmla="*/ 161212 w 322423"/>
              <a:gd name="connsiteY6" fmla="*/ 1652517 h 1652517"/>
              <a:gd name="connsiteX7" fmla="*/ 0 w 322423"/>
              <a:gd name="connsiteY7" fmla="*/ 1124662 h 1652517"/>
              <a:gd name="connsiteX0" fmla="*/ 0 w 322423"/>
              <a:gd name="connsiteY0" fmla="*/ 1124662 h 1776154"/>
              <a:gd name="connsiteX1" fmla="*/ 80606 w 322423"/>
              <a:gd name="connsiteY1" fmla="*/ 1124662 h 1776154"/>
              <a:gd name="connsiteX2" fmla="*/ 80606 w 322423"/>
              <a:gd name="connsiteY2" fmla="*/ 0 h 1776154"/>
              <a:gd name="connsiteX3" fmla="*/ 241817 w 322423"/>
              <a:gd name="connsiteY3" fmla="*/ 0 h 1776154"/>
              <a:gd name="connsiteX4" fmla="*/ 241817 w 322423"/>
              <a:gd name="connsiteY4" fmla="*/ 1124662 h 1776154"/>
              <a:gd name="connsiteX5" fmla="*/ 322423 w 322423"/>
              <a:gd name="connsiteY5" fmla="*/ 1124662 h 1776154"/>
              <a:gd name="connsiteX6" fmla="*/ 170820 w 322423"/>
              <a:gd name="connsiteY6" fmla="*/ 1776154 h 1776154"/>
              <a:gd name="connsiteX7" fmla="*/ 0 w 322423"/>
              <a:gd name="connsiteY7" fmla="*/ 1124662 h 17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3" h="1776154">
                <a:moveTo>
                  <a:pt x="0" y="1124662"/>
                </a:moveTo>
                <a:lnTo>
                  <a:pt x="80606" y="1124662"/>
                </a:lnTo>
                <a:lnTo>
                  <a:pt x="80606" y="0"/>
                </a:lnTo>
                <a:lnTo>
                  <a:pt x="241817" y="0"/>
                </a:lnTo>
                <a:lnTo>
                  <a:pt x="241817" y="1124662"/>
                </a:lnTo>
                <a:lnTo>
                  <a:pt x="322423" y="1124662"/>
                </a:lnTo>
                <a:lnTo>
                  <a:pt x="170820" y="1776154"/>
                </a:lnTo>
                <a:lnTo>
                  <a:pt x="0" y="1124662"/>
                </a:lnTo>
                <a:close/>
              </a:path>
            </a:pathLst>
          </a:custGeom>
          <a:solidFill>
            <a:schemeClr val="accent1"/>
          </a:solidFill>
          <a:ln w="9525">
            <a:solidFill>
              <a:schemeClr val="tx1"/>
            </a:solidFill>
            <a:miter lim="800000"/>
            <a:headEnd/>
            <a:tailEnd/>
          </a:ln>
          <a:scene3d>
            <a:camera prst="orthographicFront">
              <a:rot lat="21299999" lon="0" rev="2100000"/>
            </a:camera>
            <a:lightRig rig="threePt" dir="t"/>
          </a:scene3d>
        </p:spPr>
        <p:txBody>
          <a:bodyPr vert="eaVert" wrap="none" anchor="ctr"/>
          <a:lstStyle/>
          <a:p>
            <a:endParaRPr lang="en-US" dirty="0"/>
          </a:p>
        </p:txBody>
      </p:sp>
      <p:sp>
        <p:nvSpPr>
          <p:cNvPr id="6" name="Oval 5" descr="red circle to highlight function of behavior text box"/>
          <p:cNvSpPr/>
          <p:nvPr/>
        </p:nvSpPr>
        <p:spPr>
          <a:xfrm>
            <a:off x="3152609" y="4740366"/>
            <a:ext cx="4255407" cy="1676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54</a:t>
            </a:fld>
            <a:endParaRPr lang="en-US" dirty="0">
              <a:solidFill>
                <a:srgbClr val="FFFFFF">
                  <a:lumMod val="75000"/>
                </a:srgbClr>
              </a:solidFill>
            </a:endParaRPr>
          </a:p>
        </p:txBody>
      </p:sp>
    </p:spTree>
    <p:extLst>
      <p:ext uri="{BB962C8B-B14F-4D97-AF65-F5344CB8AC3E}">
        <p14:creationId xmlns:p14="http://schemas.microsoft.com/office/powerpoint/2010/main" val="4118849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3" name="Rectangle 3"/>
          <p:cNvSpPr>
            <a:spLocks noGrp="1" noChangeArrowheads="1"/>
          </p:cNvSpPr>
          <p:nvPr>
            <p:ph idx="1"/>
          </p:nvPr>
        </p:nvSpPr>
        <p:spPr/>
        <p:txBody>
          <a:bodyPr>
            <a:normAutofit fontScale="85000" lnSpcReduction="20000"/>
          </a:bodyPr>
          <a:lstStyle/>
          <a:p>
            <a:pPr eaLnBrk="1" hangingPunct="1"/>
            <a:r>
              <a:rPr lang="en-US" sz="2800" dirty="0"/>
              <a:t>Jason is nine and </a:t>
            </a:r>
            <a:r>
              <a:rPr lang="en-US" sz="2800" u="sng" dirty="0">
                <a:solidFill>
                  <a:srgbClr val="FF3300"/>
                </a:solidFill>
              </a:rPr>
              <a:t>cries</a:t>
            </a:r>
            <a:r>
              <a:rPr lang="en-US" sz="2800" dirty="0"/>
              <a:t> when asked to do difficult tasks.  The crying is maintained by </a:t>
            </a:r>
            <a:r>
              <a:rPr lang="en-US" sz="2800" u="sng" dirty="0">
                <a:solidFill>
                  <a:srgbClr val="0000FF"/>
                </a:solidFill>
              </a:rPr>
              <a:t>avoiding or escaping difficult tasks</a:t>
            </a:r>
            <a:r>
              <a:rPr lang="en-US" sz="2800" dirty="0"/>
              <a:t>.</a:t>
            </a:r>
          </a:p>
          <a:p>
            <a:pPr eaLnBrk="1" hangingPunct="1"/>
            <a:endParaRPr lang="en-US" sz="2800" dirty="0"/>
          </a:p>
          <a:p>
            <a:pPr eaLnBrk="1" hangingPunct="1"/>
            <a:r>
              <a:rPr lang="en-US" sz="2800" dirty="0"/>
              <a:t>Possible behavioral interventions:</a:t>
            </a:r>
          </a:p>
          <a:p>
            <a:pPr lvl="1" eaLnBrk="1" hangingPunct="1"/>
            <a:r>
              <a:rPr lang="en-US" sz="2400" dirty="0"/>
              <a:t>Planned ignoring Jason when he cries</a:t>
            </a:r>
          </a:p>
          <a:p>
            <a:pPr lvl="1" eaLnBrk="1" hangingPunct="1"/>
            <a:r>
              <a:rPr lang="en-US" sz="2400" dirty="0"/>
              <a:t>Breaking down objectives into smaller parts; </a:t>
            </a:r>
          </a:p>
          <a:p>
            <a:pPr marL="457200" lvl="1" indent="0" eaLnBrk="1" hangingPunct="1">
              <a:buNone/>
            </a:pPr>
            <a:r>
              <a:rPr lang="en-US" sz="2400" dirty="0"/>
              <a:t>asking for help</a:t>
            </a:r>
          </a:p>
          <a:p>
            <a:pPr lvl="1" eaLnBrk="1" hangingPunct="1"/>
            <a:r>
              <a:rPr lang="en-US" sz="2400" dirty="0"/>
              <a:t>Stopping the activity</a:t>
            </a:r>
          </a:p>
          <a:p>
            <a:pPr lvl="1" eaLnBrk="1" hangingPunct="1"/>
            <a:r>
              <a:rPr lang="en-US" sz="2400" dirty="0"/>
              <a:t>Time out from reinforcement</a:t>
            </a:r>
          </a:p>
          <a:p>
            <a:pPr lvl="1" eaLnBrk="1" hangingPunct="1"/>
            <a:r>
              <a:rPr lang="en-US" sz="2400" dirty="0"/>
              <a:t>Increasing his schedule of reinforcement (e.g. giving him access to preferred activities more often)</a:t>
            </a:r>
          </a:p>
        </p:txBody>
      </p:sp>
      <p:sp>
        <p:nvSpPr>
          <p:cNvPr id="23554" name="Rectangle 2"/>
          <p:cNvSpPr>
            <a:spLocks noGrp="1" noChangeArrowheads="1"/>
          </p:cNvSpPr>
          <p:nvPr>
            <p:ph type="title"/>
          </p:nvPr>
        </p:nvSpPr>
        <p:spPr/>
        <p:txBody>
          <a:bodyPr>
            <a:noAutofit/>
          </a:bodyPr>
          <a:lstStyle/>
          <a:p>
            <a:pPr algn="l" eaLnBrk="1" hangingPunct="1"/>
            <a:r>
              <a:rPr lang="en-US" dirty="0">
                <a:solidFill>
                  <a:schemeClr val="bg1">
                    <a:lumMod val="50000"/>
                  </a:schemeClr>
                </a:solidFill>
                <a:latin typeface="Arial Narrow" pitchFamily="34" charset="0"/>
              </a:rPr>
              <a:t>Example:</a:t>
            </a:r>
          </a:p>
        </p:txBody>
      </p:sp>
      <p:sp>
        <p:nvSpPr>
          <p:cNvPr id="23556" name="AutoShape 4"/>
          <p:cNvSpPr>
            <a:spLocks noChangeArrowheads="1"/>
          </p:cNvSpPr>
          <p:nvPr/>
        </p:nvSpPr>
        <p:spPr bwMode="auto">
          <a:xfrm>
            <a:off x="2362200" y="2743200"/>
            <a:ext cx="2516414" cy="377371"/>
          </a:xfrm>
          <a:prstGeom prst="wedgeRoundRectCallout">
            <a:avLst>
              <a:gd name="adj1" fmla="val -69519"/>
              <a:gd name="adj2" fmla="val -21759"/>
              <a:gd name="adj3" fmla="val 16667"/>
            </a:avLst>
          </a:prstGeom>
          <a:solidFill>
            <a:schemeClr val="accent1"/>
          </a:solidFill>
          <a:ln w="9525">
            <a:solidFill>
              <a:schemeClr val="tx1"/>
            </a:solidFill>
            <a:miter lim="800000"/>
            <a:headEnd/>
            <a:tailEnd/>
          </a:ln>
        </p:spPr>
        <p:txBody>
          <a:bodyPr/>
          <a:lstStyle/>
          <a:p>
            <a:r>
              <a:rPr lang="en-US" sz="1600" dirty="0">
                <a:solidFill>
                  <a:schemeClr val="bg1"/>
                </a:solidFill>
              </a:rPr>
              <a:t>Start w/ the function</a:t>
            </a:r>
          </a:p>
        </p:txBody>
      </p:sp>
      <p:sp>
        <p:nvSpPr>
          <p:cNvPr id="614405" name="AutoShape 5"/>
          <p:cNvSpPr>
            <a:spLocks noChangeArrowheads="1"/>
          </p:cNvSpPr>
          <p:nvPr/>
        </p:nvSpPr>
        <p:spPr bwMode="auto">
          <a:xfrm>
            <a:off x="7010400" y="3790950"/>
            <a:ext cx="1676400" cy="1257300"/>
          </a:xfrm>
          <a:prstGeom prst="wedgeRoundRectCallout">
            <a:avLst>
              <a:gd name="adj1" fmla="val -19940"/>
              <a:gd name="adj2" fmla="val 50852"/>
              <a:gd name="adj3" fmla="val 16667"/>
            </a:avLst>
          </a:prstGeom>
          <a:solidFill>
            <a:schemeClr val="accent1"/>
          </a:solidFill>
          <a:ln w="28575">
            <a:solidFill>
              <a:schemeClr val="tx1"/>
            </a:solidFill>
            <a:miter lim="800000"/>
            <a:headEnd/>
            <a:tailEnd/>
          </a:ln>
        </p:spPr>
        <p:txBody>
          <a:bodyPr/>
          <a:lstStyle/>
          <a:p>
            <a:r>
              <a:rPr lang="en-US" sz="1600" dirty="0">
                <a:solidFill>
                  <a:schemeClr val="bg1"/>
                </a:solidFill>
              </a:rPr>
              <a:t>Which one will address the  </a:t>
            </a:r>
            <a:r>
              <a:rPr lang="en-US" sz="1600" b="1" i="1" dirty="0">
                <a:solidFill>
                  <a:schemeClr val="bg1"/>
                </a:solidFill>
              </a:rPr>
              <a:t>function </a:t>
            </a:r>
            <a:r>
              <a:rPr lang="en-US" sz="1600" dirty="0">
                <a:solidFill>
                  <a:schemeClr val="bg1"/>
                </a:solidFill>
              </a:rPr>
              <a:t>of the problem?</a:t>
            </a:r>
          </a:p>
        </p:txBody>
      </p:sp>
      <p:sp>
        <p:nvSpPr>
          <p:cNvPr id="614408" name="Line 8" descr="Red line to cross out incorrect answers for example"/>
          <p:cNvSpPr>
            <a:spLocks noChangeShapeType="1"/>
          </p:cNvSpPr>
          <p:nvPr/>
        </p:nvSpPr>
        <p:spPr bwMode="auto">
          <a:xfrm>
            <a:off x="1141186" y="4800600"/>
            <a:ext cx="2287814"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4409" name="Line 9" descr="Red line to cross out incorrect answers for example"/>
          <p:cNvSpPr>
            <a:spLocks noChangeShapeType="1"/>
          </p:cNvSpPr>
          <p:nvPr/>
        </p:nvSpPr>
        <p:spPr bwMode="auto">
          <a:xfrm>
            <a:off x="1141186" y="5715000"/>
            <a:ext cx="3459843"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4411" name="Line 11" descr="Red line to cross out incorrect answers for example"/>
          <p:cNvSpPr>
            <a:spLocks noChangeShapeType="1"/>
          </p:cNvSpPr>
          <p:nvPr/>
        </p:nvSpPr>
        <p:spPr bwMode="auto">
          <a:xfrm>
            <a:off x="1141186" y="5486400"/>
            <a:ext cx="7545614"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4412" name="AutoShape 12" descr="star to indicate correct answer"/>
          <p:cNvSpPr>
            <a:spLocks noChangeArrowheads="1"/>
          </p:cNvSpPr>
          <p:nvPr/>
        </p:nvSpPr>
        <p:spPr bwMode="auto">
          <a:xfrm>
            <a:off x="544286" y="3962400"/>
            <a:ext cx="533400" cy="4572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dirty="0"/>
          </a:p>
        </p:txBody>
      </p:sp>
      <p:sp>
        <p:nvSpPr>
          <p:cNvPr id="13" name="Line 11" descr="Red line to cross out incorrect answers for example"/>
          <p:cNvSpPr>
            <a:spLocks noChangeShapeType="1"/>
          </p:cNvSpPr>
          <p:nvPr/>
        </p:nvSpPr>
        <p:spPr bwMode="auto">
          <a:xfrm>
            <a:off x="1141186" y="3886200"/>
            <a:ext cx="4345214"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Slide Number Placeholder 1"/>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55</a:t>
            </a:fld>
            <a:endParaRPr lang="en-US" dirty="0">
              <a:solidFill>
                <a:srgbClr val="FFFFFF">
                  <a:lumMod val="75000"/>
                </a:srgbClr>
              </a:solidFill>
            </a:endParaRPr>
          </a:p>
        </p:txBody>
      </p:sp>
    </p:spTree>
    <p:extLst>
      <p:ext uri="{BB962C8B-B14F-4D97-AF65-F5344CB8AC3E}">
        <p14:creationId xmlns:p14="http://schemas.microsoft.com/office/powerpoint/2010/main" val="667122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405"/>
                                        </p:tgtEl>
                                        <p:attrNameLst>
                                          <p:attrName>style.visibility</p:attrName>
                                        </p:attrNameLst>
                                      </p:cBhvr>
                                      <p:to>
                                        <p:strVal val="visible"/>
                                      </p:to>
                                    </p:set>
                                    <p:animEffect transition="in" filter="dissolve">
                                      <p:cBhvr>
                                        <p:cTn id="7" dur="500"/>
                                        <p:tgtEl>
                                          <p:spTgt spid="6144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408"/>
                                        </p:tgtEl>
                                        <p:attrNameLst>
                                          <p:attrName>style.visibility</p:attrName>
                                        </p:attrNameLst>
                                      </p:cBhvr>
                                      <p:to>
                                        <p:strVal val="visible"/>
                                      </p:to>
                                    </p:set>
                                    <p:animEffect transition="in" filter="wipe(left)">
                                      <p:cBhvr>
                                        <p:cTn id="12" dur="500"/>
                                        <p:tgtEl>
                                          <p:spTgt spid="6144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409"/>
                                        </p:tgtEl>
                                        <p:attrNameLst>
                                          <p:attrName>style.visibility</p:attrName>
                                        </p:attrNameLst>
                                      </p:cBhvr>
                                      <p:to>
                                        <p:strVal val="visible"/>
                                      </p:to>
                                    </p:set>
                                    <p:animEffect transition="in" filter="wipe(left)">
                                      <p:cBhvr>
                                        <p:cTn id="17" dur="500"/>
                                        <p:tgtEl>
                                          <p:spTgt spid="6144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411"/>
                                        </p:tgtEl>
                                        <p:attrNameLst>
                                          <p:attrName>style.visibility</p:attrName>
                                        </p:attrNameLst>
                                      </p:cBhvr>
                                      <p:to>
                                        <p:strVal val="visible"/>
                                      </p:to>
                                    </p:set>
                                    <p:animEffect transition="in" filter="wipe(left)">
                                      <p:cBhvr>
                                        <p:cTn id="22" dur="500"/>
                                        <p:tgtEl>
                                          <p:spTgt spid="6144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14412"/>
                                        </p:tgtEl>
                                        <p:attrNameLst>
                                          <p:attrName>style.visibility</p:attrName>
                                        </p:attrNameLst>
                                      </p:cBhvr>
                                      <p:to>
                                        <p:strVal val="visible"/>
                                      </p:to>
                                    </p:set>
                                    <p:animEffect transition="in" filter="dissolve">
                                      <p:cBhvr>
                                        <p:cTn id="32" dur="500"/>
                                        <p:tgtEl>
                                          <p:spTgt spid="614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p:bldP spid="614408" grpId="0" animBg="1"/>
      <p:bldP spid="614409" grpId="0" animBg="1"/>
      <p:bldP spid="614411"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54" name="Rectangle 4"/>
          <p:cNvSpPr>
            <a:spLocks noChangeArrowheads="1"/>
          </p:cNvSpPr>
          <p:nvPr/>
        </p:nvSpPr>
        <p:spPr bwMode="auto">
          <a:xfrm>
            <a:off x="152400" y="313750"/>
            <a:ext cx="8839200" cy="1169551"/>
          </a:xfrm>
          <a:prstGeom prst="rect">
            <a:avLst/>
          </a:prstGeom>
          <a:noFill/>
          <a:ln w="9525">
            <a:noFill/>
            <a:miter lim="800000"/>
            <a:headEnd/>
            <a:tailEnd/>
          </a:ln>
        </p:spPr>
        <p:txBody>
          <a:bodyPr wrap="square" anchor="ctr">
            <a:prstTxWarp prst="textNoShape">
              <a:avLst/>
            </a:prstTxWarp>
            <a:spAutoFit/>
          </a:bodyPr>
          <a:lstStyle/>
          <a:p>
            <a:pPr algn="ctr"/>
            <a:r>
              <a:rPr lang="en-US" sz="2800" dirty="0">
                <a:solidFill>
                  <a:schemeClr val="bg1">
                    <a:lumMod val="65000"/>
                  </a:schemeClr>
                </a:solidFill>
                <a:latin typeface="+mj-lt"/>
                <a:ea typeface="Times New Roman" pitchFamily="-65" charset="0"/>
                <a:cs typeface="Times New Roman" pitchFamily="-65" charset="0"/>
              </a:rPr>
              <a:t>Common Problem Behaviors and Some Usual Suspects for</a:t>
            </a:r>
            <a:endParaRPr lang="en-US" sz="2800" dirty="0">
              <a:solidFill>
                <a:schemeClr val="bg1">
                  <a:lumMod val="65000"/>
                </a:schemeClr>
              </a:solidFill>
              <a:latin typeface="+mj-lt"/>
            </a:endParaRPr>
          </a:p>
          <a:p>
            <a:pPr algn="ctr" eaLnBrk="0" hangingPunct="0"/>
            <a:r>
              <a:rPr lang="en-US" sz="2800" dirty="0">
                <a:solidFill>
                  <a:schemeClr val="bg1">
                    <a:lumMod val="65000"/>
                  </a:schemeClr>
                </a:solidFill>
                <a:latin typeface="+mj-lt"/>
                <a:ea typeface="Times New Roman" pitchFamily="-65" charset="0"/>
                <a:cs typeface="Times New Roman" pitchFamily="-65" charset="0"/>
              </a:rPr>
              <a:t>Functional Antecedents and Consequences (Handout 2)</a:t>
            </a:r>
            <a:endParaRPr lang="en-US" sz="2800" dirty="0">
              <a:solidFill>
                <a:schemeClr val="bg1">
                  <a:lumMod val="65000"/>
                </a:schemeClr>
              </a:solidFill>
              <a:latin typeface="+mj-lt"/>
            </a:endParaRPr>
          </a:p>
          <a:p>
            <a:pPr eaLnBrk="0" hangingPunct="0"/>
            <a:endParaRPr lang="en-US" sz="1400" dirty="0"/>
          </a:p>
        </p:txBody>
      </p:sp>
      <p:graphicFrame>
        <p:nvGraphicFramePr>
          <p:cNvPr id="302127" name="Group 47" descr="table of common antecedents and consequences"/>
          <p:cNvGraphicFramePr>
            <a:graphicFrameLocks noGrp="1"/>
          </p:cNvGraphicFramePr>
          <p:nvPr>
            <p:extLst>
              <p:ext uri="{D42A27DB-BD31-4B8C-83A1-F6EECF244321}">
                <p14:modId xmlns:p14="http://schemas.microsoft.com/office/powerpoint/2010/main" val="2319370427"/>
              </p:ext>
            </p:extLst>
          </p:nvPr>
        </p:nvGraphicFramePr>
        <p:xfrm>
          <a:off x="876300" y="1308258"/>
          <a:ext cx="7238999" cy="4620261"/>
        </p:xfrm>
        <a:graphic>
          <a:graphicData uri="http://schemas.openxmlformats.org/drawingml/2006/table">
            <a:tbl>
              <a:tblPr firstRow="1"/>
              <a:tblGrid>
                <a:gridCol w="1412611">
                  <a:extLst>
                    <a:ext uri="{9D8B030D-6E8A-4147-A177-3AD203B41FA5}">
                      <a16:colId xmlns:a16="http://schemas.microsoft.com/office/drawing/2014/main" val="20000"/>
                    </a:ext>
                  </a:extLst>
                </a:gridCol>
                <a:gridCol w="1942129">
                  <a:extLst>
                    <a:ext uri="{9D8B030D-6E8A-4147-A177-3AD203B41FA5}">
                      <a16:colId xmlns:a16="http://schemas.microsoft.com/office/drawing/2014/main" val="20001"/>
                    </a:ext>
                  </a:extLst>
                </a:gridCol>
                <a:gridCol w="1942130">
                  <a:extLst>
                    <a:ext uri="{9D8B030D-6E8A-4147-A177-3AD203B41FA5}">
                      <a16:colId xmlns:a16="http://schemas.microsoft.com/office/drawing/2014/main" val="20002"/>
                    </a:ext>
                  </a:extLst>
                </a:gridCol>
                <a:gridCol w="1942129">
                  <a:extLst>
                    <a:ext uri="{9D8B030D-6E8A-4147-A177-3AD203B41FA5}">
                      <a16:colId xmlns:a16="http://schemas.microsoft.com/office/drawing/2014/main" val="20003"/>
                    </a:ext>
                  </a:extLst>
                </a:gridCol>
              </a:tblGrid>
              <a:tr h="5568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Antecedents</a:t>
                      </a:r>
                      <a:endParaRPr kumimoji="0" lang="en-US" sz="1800" b="0" i="0" u="none" strike="noStrike" cap="none" normalizeH="0" baseline="0" dirty="0">
                        <a:ln>
                          <a:noFill/>
                        </a:ln>
                        <a:solidFill>
                          <a:schemeClr val="tx1"/>
                        </a:solidFill>
                        <a:effectLst/>
                        <a:latin typeface="Arial" pitchFamily="-65" charset="0"/>
                      </a:endParaRPr>
                    </a:p>
                  </a:txBody>
                  <a:tcPr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Behaviors</a:t>
                      </a:r>
                      <a:endParaRPr kumimoji="0" lang="en-US" sz="1800" b="0" i="0" u="none" strike="noStrike" cap="none" normalizeH="0" baseline="0" dirty="0">
                        <a:ln>
                          <a:noFill/>
                        </a:ln>
                        <a:solidFill>
                          <a:schemeClr val="tx1"/>
                        </a:solidFill>
                        <a:effectLst/>
                        <a:latin typeface="Arial" pitchFamily="-65" charset="0"/>
                      </a:endParaRPr>
                    </a:p>
                  </a:txBody>
                  <a:tcPr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Consequences</a:t>
                      </a:r>
                      <a:endParaRPr kumimoji="0" lang="en-US" sz="1800" b="0" i="0" u="none" strike="noStrike" cap="none" normalizeH="0" baseline="0" dirty="0">
                        <a:ln>
                          <a:noFill/>
                        </a:ln>
                        <a:solidFill>
                          <a:schemeClr val="tx1"/>
                        </a:solidFill>
                        <a:effectLst/>
                        <a:latin typeface="Arial" pitchFamily="-65" charset="0"/>
                      </a:endParaRPr>
                    </a:p>
                  </a:txBody>
                  <a:tcPr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0"/>
                  </a:ext>
                </a:extLst>
              </a:tr>
              <a:tr h="12453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Grades K-2</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demand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Task difficulty</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supervision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classroom rules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Little structure</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No planned consequences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Transitions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Talking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Making noises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Moving around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Attention seeking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Fighting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Crying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Taking others’ things</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Peer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Escape from work</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Tangibles</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09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Grades 3-5</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demand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Confrontation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Task difficulty</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supervision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classroom rules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Little structure</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No planned consequences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Transitions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Talking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Making noises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Moving around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Attention seeking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Noncompliance</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Fighting</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Peer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Escape from work</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409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Grades 6-12</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demand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Confrontation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Task difficulty</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supervision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Lack of classroom rules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Little structure</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No planned consequences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Transitions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Disrespect of authority</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Talking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Moving around</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Attention seeking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Noncompliance</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Fighting</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Leaving school</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Escape from school </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Escape from task</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Peer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Status among peers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Teacher attention</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Access to tobacco</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Access to drugs</a:t>
                      </a:r>
                      <a:endParaRPr kumimoji="0" lang="en-US" sz="1000" b="0" i="0" u="none" strike="noStrike" cap="none" normalizeH="0" baseline="0" dirty="0">
                        <a:ln>
                          <a:noFill/>
                        </a:ln>
                        <a:solidFill>
                          <a:schemeClr val="tx1"/>
                        </a:solidFill>
                        <a:effectLst/>
                        <a:latin typeface="Times New Roman" pitchFamily="-65" charset="0"/>
                        <a:ea typeface="Times New Roman" pitchFamily="-65" charset="0"/>
                        <a:cs typeface="Times New Roman" pitchFamily="-65" charset="0"/>
                      </a:endParaRPr>
                    </a:p>
                    <a:p>
                      <a:pPr marL="0" marR="0" lvl="0" indent="0" algn="l" defTabSz="914400" rtl="0" eaLnBrk="0" fontAlgn="base" latinLnBrk="0" hangingPunct="0">
                        <a:lnSpc>
                          <a:spcPct val="100000"/>
                        </a:lnSpc>
                        <a:spcBef>
                          <a:spcPct val="0"/>
                        </a:spcBef>
                        <a:spcAft>
                          <a:spcPct val="0"/>
                        </a:spcAft>
                        <a:buClr>
                          <a:schemeClr val="tx1"/>
                        </a:buClr>
                        <a:buSzTx/>
                        <a:buFont typeface="Wingdings 2" pitchFamily="-65" charset="2"/>
                        <a:buChar char=""/>
                        <a:tabLst>
                          <a:tab pos="92075" algn="l"/>
                        </a:tabLst>
                      </a:pPr>
                      <a:r>
                        <a:rPr kumimoji="0" lang="en-US" sz="1000" b="0" i="0" u="none" strike="noStrike" cap="none" normalizeH="0" baseline="0" dirty="0">
                          <a:ln>
                            <a:noFill/>
                          </a:ln>
                          <a:solidFill>
                            <a:schemeClr val="tx1"/>
                          </a:solidFill>
                          <a:effectLst/>
                          <a:latin typeface="Trebuchet MS" pitchFamily="-65" charset="0"/>
                          <a:ea typeface="Times New Roman" pitchFamily="-65" charset="0"/>
                          <a:cs typeface="Times New Roman" pitchFamily="-65" charset="0"/>
                        </a:rPr>
                        <a:t>Access to alcohol</a:t>
                      </a:r>
                      <a:endParaRPr kumimoji="0" lang="en-US" sz="1800" b="0" i="0" u="none" strike="noStrike" cap="none" normalizeH="0" baseline="0" dirty="0">
                        <a:ln>
                          <a:noFill/>
                        </a:ln>
                        <a:solidFill>
                          <a:schemeClr val="tx1"/>
                        </a:solidFill>
                        <a:effectLst/>
                        <a:latin typeface="Arial" pitchFamily="-65"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0373" name="Text Box 48"/>
          <p:cNvSpPr txBox="1">
            <a:spLocks noChangeArrowheads="1"/>
          </p:cNvSpPr>
          <p:nvPr/>
        </p:nvSpPr>
        <p:spPr bwMode="auto">
          <a:xfrm>
            <a:off x="7467600" y="5562600"/>
            <a:ext cx="1828800" cy="274638"/>
          </a:xfrm>
          <a:prstGeom prst="rect">
            <a:avLst/>
          </a:prstGeom>
          <a:noFill/>
          <a:ln w="9525">
            <a:noFill/>
            <a:miter lim="800000"/>
            <a:headEnd/>
            <a:tailEnd/>
          </a:ln>
        </p:spPr>
        <p:txBody>
          <a:bodyPr>
            <a:prstTxWarp prst="textNoShape">
              <a:avLst/>
            </a:prstTxWarp>
            <a:spAutoFit/>
          </a:bodyPr>
          <a:lstStyle/>
          <a:p>
            <a:r>
              <a:rPr lang="en-US" sz="1200" i="1" dirty="0"/>
              <a:t>Witt, Daly, Noell, 2000</a:t>
            </a:r>
          </a:p>
        </p:txBody>
      </p:sp>
      <p:sp>
        <p:nvSpPr>
          <p:cNvPr id="4" name="Title 3" hidden="1"/>
          <p:cNvSpPr>
            <a:spLocks noGrp="1"/>
          </p:cNvSpPr>
          <p:nvPr>
            <p:ph type="title"/>
          </p:nvPr>
        </p:nvSpPr>
        <p:spPr/>
        <p:txBody>
          <a:bodyPr/>
          <a:lstStyle/>
          <a:p>
            <a:r>
              <a:rPr lang="en-US" dirty="0"/>
              <a:t>.</a:t>
            </a:r>
          </a:p>
        </p:txBody>
      </p:sp>
      <p:sp>
        <p:nvSpPr>
          <p:cNvPr id="3" name="Slide Number Placeholder 2"/>
          <p:cNvSpPr>
            <a:spLocks noGrp="1"/>
          </p:cNvSpPr>
          <p:nvPr>
            <p:ph type="sldNum" sz="quarter" idx="10"/>
          </p:nvPr>
        </p:nvSpPr>
        <p:spPr/>
        <p:txBody>
          <a:bodyPr/>
          <a:lstStyle/>
          <a:p>
            <a:fld id="{F3477EC8-074D-41C4-94AE-E9EA7CEEA348}" type="slidenum">
              <a:rPr lang="en-US" smtClean="0"/>
              <a:pPr/>
              <a:t>56</a:t>
            </a:fld>
            <a:endParaRPr lang="en-US" dirty="0"/>
          </a:p>
        </p:txBody>
      </p:sp>
    </p:spTree>
    <p:extLst>
      <p:ext uri="{BB962C8B-B14F-4D97-AF65-F5344CB8AC3E}">
        <p14:creationId xmlns:p14="http://schemas.microsoft.com/office/powerpoint/2010/main" val="4124122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687527" y="2055813"/>
            <a:ext cx="4189274" cy="3852006"/>
          </a:xfrm>
        </p:spPr>
        <p:txBody>
          <a:bodyPr/>
          <a:lstStyle/>
          <a:p>
            <a:pPr marL="0" indent="0">
              <a:buNone/>
            </a:pPr>
            <a:endParaRPr lang="en-US" sz="2800" dirty="0"/>
          </a:p>
          <a:p>
            <a:pPr marL="0" indent="0">
              <a:buNone/>
            </a:pPr>
            <a:endParaRPr lang="en-US" sz="2800" dirty="0"/>
          </a:p>
          <a:p>
            <a:pPr marL="0" indent="0">
              <a:buNone/>
            </a:pPr>
            <a:r>
              <a:rPr lang="en-US" sz="2800" dirty="0"/>
              <a:t>A-B-C Assessment: </a:t>
            </a:r>
            <a:r>
              <a:rPr lang="en-US" dirty="0"/>
              <a:t>	</a:t>
            </a:r>
          </a:p>
          <a:p>
            <a:pPr>
              <a:spcBef>
                <a:spcPts val="1200"/>
              </a:spcBef>
            </a:pPr>
            <a:r>
              <a:rPr lang="en-US" sz="2800" dirty="0"/>
              <a:t>Script the Evan and Alex scenario in an </a:t>
            </a:r>
            <a:br>
              <a:rPr lang="en-US" sz="2800" dirty="0"/>
            </a:br>
            <a:r>
              <a:rPr lang="en-US" sz="2800" dirty="0"/>
              <a:t>A-B-C format.  </a:t>
            </a:r>
          </a:p>
          <a:p>
            <a:endParaRPr lang="en-US" dirty="0"/>
          </a:p>
          <a:p>
            <a:endParaRPr lang="en-US" dirty="0"/>
          </a:p>
          <a:p>
            <a:endParaRPr lang="en-US" dirty="0"/>
          </a:p>
          <a:p>
            <a:endParaRPr lang="en-US" dirty="0"/>
          </a:p>
        </p:txBody>
      </p:sp>
      <p:sp>
        <p:nvSpPr>
          <p:cNvPr id="90114" name="Rectangle 2"/>
          <p:cNvSpPr>
            <a:spLocks noGrp="1" noChangeArrowheads="1"/>
          </p:cNvSpPr>
          <p:nvPr>
            <p:ph type="title"/>
          </p:nvPr>
        </p:nvSpPr>
        <p:spPr/>
        <p:txBody>
          <a:bodyPr/>
          <a:lstStyle/>
          <a:p>
            <a:r>
              <a:rPr lang="en-US" dirty="0"/>
              <a:t>Activity	</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57</a:t>
            </a:fld>
            <a:endParaRPr lang="en-US" dirty="0">
              <a:solidFill>
                <a:srgbClr val="FFFFFF">
                  <a:lumMod val="75000"/>
                </a:srgbClr>
              </a:solidFill>
            </a:endParaRPr>
          </a:p>
        </p:txBody>
      </p:sp>
      <p:pic>
        <p:nvPicPr>
          <p:cNvPr id="2" name="FCQKT_stick_figure_simulating_writing_text.wmv" descr="Decorative image.">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6"/>
          <a:stretch>
            <a:fillRect/>
          </a:stretch>
        </p:blipFill>
        <p:spPr>
          <a:xfrm>
            <a:off x="5181600" y="2743200"/>
            <a:ext cx="3657600" cy="2057400"/>
          </a:xfrm>
          <a:prstGeom prst="rect">
            <a:avLst/>
          </a:prstGeom>
        </p:spPr>
      </p:pic>
    </p:spTree>
    <p:extLst>
      <p:ext uri="{BB962C8B-B14F-4D97-AF65-F5344CB8AC3E}">
        <p14:creationId xmlns:p14="http://schemas.microsoft.com/office/powerpoint/2010/main" val="292561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685800" y="2286000"/>
            <a:ext cx="7846873" cy="3852006"/>
          </a:xfrm>
        </p:spPr>
        <p:txBody>
          <a:bodyPr/>
          <a:lstStyle/>
          <a:p>
            <a:pPr marL="0" indent="0">
              <a:buNone/>
            </a:pPr>
            <a:r>
              <a:rPr lang="en-US" b="1" dirty="0"/>
              <a:t>Setting:</a:t>
            </a:r>
          </a:p>
          <a:p>
            <a:r>
              <a:rPr lang="en-US" dirty="0"/>
              <a:t>Students are working independently on writing assignments. Students are seated in clusters with 4 students to a table.  Alex and Evan are at the same table.</a:t>
            </a:r>
          </a:p>
          <a:p>
            <a:endParaRPr lang="en-US" dirty="0"/>
          </a:p>
          <a:p>
            <a:pPr marL="0" indent="0">
              <a:buNone/>
            </a:pPr>
            <a:r>
              <a:rPr lang="en-US" b="1" dirty="0"/>
              <a:t>Target student: </a:t>
            </a:r>
            <a:r>
              <a:rPr lang="en-US" dirty="0"/>
              <a:t>Evan</a:t>
            </a:r>
          </a:p>
          <a:p>
            <a:endParaRPr lang="en-US" sz="2000" dirty="0"/>
          </a:p>
        </p:txBody>
      </p:sp>
      <p:sp>
        <p:nvSpPr>
          <p:cNvPr id="91138" name="Rectangle 2"/>
          <p:cNvSpPr>
            <a:spLocks noGrp="1" noChangeArrowheads="1"/>
          </p:cNvSpPr>
          <p:nvPr>
            <p:ph type="title"/>
          </p:nvPr>
        </p:nvSpPr>
        <p:spPr/>
        <p:txBody>
          <a:bodyPr/>
          <a:lstStyle/>
          <a:p>
            <a:r>
              <a:rPr lang="en-US" dirty="0"/>
              <a:t>A-B-C Practice Example </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58</a:t>
            </a:fld>
            <a:endParaRPr lang="en-US" dirty="0">
              <a:solidFill>
                <a:srgbClr val="FFFFFF">
                  <a:lumMod val="75000"/>
                </a:srgbClr>
              </a:solidFill>
            </a:endParaRPr>
          </a:p>
        </p:txBody>
      </p:sp>
    </p:spTree>
    <p:extLst>
      <p:ext uri="{BB962C8B-B14F-4D97-AF65-F5344CB8AC3E}">
        <p14:creationId xmlns:p14="http://schemas.microsoft.com/office/powerpoint/2010/main" val="2250276451"/>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Observation:</a:t>
            </a:r>
          </a:p>
          <a:p>
            <a:r>
              <a:rPr lang="en-US" dirty="0"/>
              <a:t>Evan asks Alex what he is writing about. Alex tells Evan it is none of his business. Evan tells Alex he has a new app on his iPad that he is going to play at lunch and asks if Alex wants to see it. Alex tells Evan he is lame. </a:t>
            </a:r>
          </a:p>
        </p:txBody>
      </p:sp>
      <p:sp>
        <p:nvSpPr>
          <p:cNvPr id="7" name="Content Placeholder 6"/>
          <p:cNvSpPr>
            <a:spLocks noGrp="1"/>
          </p:cNvSpPr>
          <p:nvPr>
            <p:ph idx="10"/>
          </p:nvPr>
        </p:nvSpPr>
        <p:spPr>
          <a:xfrm>
            <a:off x="4572000" y="1981200"/>
            <a:ext cx="4340225" cy="3852006"/>
          </a:xfrm>
        </p:spPr>
        <p:txBody>
          <a:bodyPr/>
          <a:lstStyle/>
          <a:p>
            <a:r>
              <a:rPr lang="en-US" dirty="0"/>
              <a:t>Evan calls Alex a jerk. Alex tells Evan to shut up. The teacher tells the boys to stop talking and work. Evan raises his hand and tells the teacher Alex is calling him names. The teacher reprimands Alex.  Evan laughs under his breath. Alex tells Evan, “Shut up or I’ll shut you up.”   </a:t>
            </a:r>
          </a:p>
          <a:p>
            <a:endParaRPr lang="en-US" dirty="0"/>
          </a:p>
        </p:txBody>
      </p:sp>
      <p:sp>
        <p:nvSpPr>
          <p:cNvPr id="6" name="Rectangle 2"/>
          <p:cNvSpPr>
            <a:spLocks noGrp="1" noChangeArrowheads="1"/>
          </p:cNvSpPr>
          <p:nvPr>
            <p:ph type="title"/>
          </p:nvPr>
        </p:nvSpPr>
        <p:spPr/>
        <p:txBody>
          <a:bodyPr/>
          <a:lstStyle/>
          <a:p>
            <a:r>
              <a:rPr lang="en-US" dirty="0"/>
              <a:t>A-B-C Practice Example continued</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59</a:t>
            </a:fld>
            <a:endParaRPr lang="en-US" dirty="0">
              <a:solidFill>
                <a:srgbClr val="FFFFFF">
                  <a:lumMod val="75000"/>
                </a:srgbClr>
              </a:solidFill>
            </a:endParaRPr>
          </a:p>
        </p:txBody>
      </p:sp>
    </p:spTree>
    <p:extLst>
      <p:ext uri="{BB962C8B-B14F-4D97-AF65-F5344CB8AC3E}">
        <p14:creationId xmlns:p14="http://schemas.microsoft.com/office/powerpoint/2010/main" val="289234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andard graphic for Triangle Intervention Logic of tiered system of intervention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204507" y="2245947"/>
            <a:ext cx="3653135" cy="36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8224837" cy="1347747"/>
          </a:xfrm>
        </p:spPr>
        <p:txBody>
          <a:bodyPr/>
          <a:lstStyle/>
          <a:p>
            <a:r>
              <a:rPr lang="en-US" dirty="0"/>
              <a:t>Triangle Intervention Logic</a:t>
            </a:r>
          </a:p>
        </p:txBody>
      </p:sp>
      <p:sp>
        <p:nvSpPr>
          <p:cNvPr id="6" name="TextBox 5"/>
          <p:cNvSpPr txBox="1"/>
          <p:nvPr/>
        </p:nvSpPr>
        <p:spPr>
          <a:xfrm>
            <a:off x="1388803" y="4343957"/>
            <a:ext cx="3760679" cy="461665"/>
          </a:xfrm>
          <a:prstGeom prst="rect">
            <a:avLst/>
          </a:prstGeom>
          <a:noFill/>
        </p:spPr>
        <p:txBody>
          <a:bodyPr wrap="square" rtlCol="0">
            <a:spAutoFit/>
          </a:bodyPr>
          <a:lstStyle/>
          <a:p>
            <a:pPr algn="ctr"/>
            <a:r>
              <a:rPr lang="en-US" dirty="0"/>
              <a:t>Preventative Methods</a:t>
            </a:r>
          </a:p>
        </p:txBody>
      </p:sp>
      <p:sp>
        <p:nvSpPr>
          <p:cNvPr id="7" name="TextBox 6"/>
          <p:cNvSpPr txBox="1"/>
          <p:nvPr/>
        </p:nvSpPr>
        <p:spPr>
          <a:xfrm>
            <a:off x="1905000" y="2971800"/>
            <a:ext cx="3760679" cy="461665"/>
          </a:xfrm>
          <a:prstGeom prst="rect">
            <a:avLst/>
          </a:prstGeom>
          <a:noFill/>
        </p:spPr>
        <p:txBody>
          <a:bodyPr wrap="square" rtlCol="0">
            <a:spAutoFit/>
          </a:bodyPr>
          <a:lstStyle/>
          <a:p>
            <a:pPr algn="ctr"/>
            <a:r>
              <a:rPr lang="en-US" dirty="0"/>
              <a:t>Secondary Intervention</a:t>
            </a:r>
          </a:p>
        </p:txBody>
      </p:sp>
      <p:sp>
        <p:nvSpPr>
          <p:cNvPr id="8" name="TextBox 7"/>
          <p:cNvSpPr txBox="1"/>
          <p:nvPr/>
        </p:nvSpPr>
        <p:spPr>
          <a:xfrm>
            <a:off x="1752600" y="2286000"/>
            <a:ext cx="3760679" cy="369332"/>
          </a:xfrm>
          <a:prstGeom prst="rect">
            <a:avLst/>
          </a:prstGeom>
          <a:noFill/>
        </p:spPr>
        <p:txBody>
          <a:bodyPr wrap="square" rtlCol="0">
            <a:spAutoFit/>
          </a:bodyPr>
          <a:lstStyle/>
          <a:p>
            <a:pPr algn="r"/>
            <a:r>
              <a:rPr lang="en-US" dirty="0"/>
              <a:t>Individualized Intervention</a:t>
            </a:r>
          </a:p>
        </p:txBody>
      </p:sp>
      <p:sp>
        <p:nvSpPr>
          <p:cNvPr id="9" name="Oval 8" descr="Oval used to highlight Tier 2 group"/>
          <p:cNvSpPr/>
          <p:nvPr/>
        </p:nvSpPr>
        <p:spPr>
          <a:xfrm>
            <a:off x="5567842" y="2140542"/>
            <a:ext cx="812803" cy="731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670260" y="5486400"/>
            <a:ext cx="1197764" cy="246221"/>
          </a:xfrm>
          <a:prstGeom prst="rect">
            <a:avLst/>
          </a:prstGeom>
          <a:noFill/>
        </p:spPr>
        <p:txBody>
          <a:bodyPr wrap="none" rtlCol="0">
            <a:spAutoFit/>
          </a:bodyPr>
          <a:lstStyle/>
          <a:p>
            <a:r>
              <a:rPr lang="en-US" sz="1000" b="1" i="1" dirty="0"/>
              <a:t>NCII MS 4a, 2013</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a:t>
            </a:fld>
            <a:endParaRPr lang="en-US" dirty="0">
              <a:solidFill>
                <a:srgbClr val="FFFFFF">
                  <a:lumMod val="75000"/>
                </a:srgbClr>
              </a:solidFill>
            </a:endParaRPr>
          </a:p>
        </p:txBody>
      </p:sp>
    </p:spTree>
    <p:extLst>
      <p:ext uri="{BB962C8B-B14F-4D97-AF65-F5344CB8AC3E}">
        <p14:creationId xmlns:p14="http://schemas.microsoft.com/office/powerpoint/2010/main" val="2820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Object 6" descr="ABC report form"/>
          <p:cNvGraphicFramePr>
            <a:graphicFrameLocks noChangeAspect="1"/>
          </p:cNvGraphicFramePr>
          <p:nvPr>
            <p:extLst>
              <p:ext uri="{D42A27DB-BD31-4B8C-83A1-F6EECF244321}">
                <p14:modId xmlns:p14="http://schemas.microsoft.com/office/powerpoint/2010/main" val="533446575"/>
              </p:ext>
            </p:extLst>
          </p:nvPr>
        </p:nvGraphicFramePr>
        <p:xfrm>
          <a:off x="1143001" y="457200"/>
          <a:ext cx="6857999" cy="5567880"/>
        </p:xfrm>
        <a:graphic>
          <a:graphicData uri="http://schemas.openxmlformats.org/presentationml/2006/ole">
            <mc:AlternateContent xmlns:mc="http://schemas.openxmlformats.org/markup-compatibility/2006">
              <mc:Choice xmlns:v="urn:schemas-microsoft-com:vml" Requires="v">
                <p:oleObj spid="_x0000_s2238" name="Document" r:id="rId4" imgW="6080567" imgH="5046860" progId="Word.Document.12">
                  <p:embed/>
                </p:oleObj>
              </mc:Choice>
              <mc:Fallback>
                <p:oleObj name="Document" r:id="rId4" imgW="6080567" imgH="5046860" progId="Word.Document.12">
                  <p:embed/>
                  <p:pic>
                    <p:nvPicPr>
                      <p:cNvPr id="0" name="Picture 62" descr="ABC report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457200"/>
                        <a:ext cx="6857999" cy="5567880"/>
                      </a:xfrm>
                      <a:prstGeom prst="rect">
                        <a:avLst/>
                      </a:prstGeom>
                      <a:noFill/>
                    </p:spPr>
                  </p:pic>
                </p:oleObj>
              </mc:Fallback>
            </mc:AlternateContent>
          </a:graphicData>
        </a:graphic>
      </p:graphicFrame>
      <p:sp>
        <p:nvSpPr>
          <p:cNvPr id="4" name="Title 3" hidden="1"/>
          <p:cNvSpPr>
            <a:spLocks noGrp="1"/>
          </p:cNvSpPr>
          <p:nvPr>
            <p:ph type="title"/>
          </p:nvPr>
        </p:nvSpPr>
        <p:spPr/>
        <p:txBody>
          <a:bodyPr/>
          <a:lstStyle/>
          <a:p>
            <a:r>
              <a:rPr lang="en-US" dirty="0"/>
              <a:t>.</a:t>
            </a:r>
          </a:p>
        </p:txBody>
      </p:sp>
      <p:sp>
        <p:nvSpPr>
          <p:cNvPr id="3" name="Slide Number Placeholder 2"/>
          <p:cNvSpPr>
            <a:spLocks noGrp="1"/>
          </p:cNvSpPr>
          <p:nvPr>
            <p:ph type="sldNum" sz="quarter" idx="12"/>
          </p:nvPr>
        </p:nvSpPr>
        <p:spPr/>
        <p:txBody>
          <a:bodyPr/>
          <a:lstStyle/>
          <a:p>
            <a:fld id="{AFCBBA46-1342-6E46-9798-1618918AA6B3}" type="slidenum">
              <a:rPr lang="en-US" smtClean="0"/>
              <a:pPr/>
              <a:t>60</a:t>
            </a:fld>
            <a:endParaRPr lang="en-US" dirty="0"/>
          </a:p>
        </p:txBody>
      </p:sp>
    </p:spTree>
    <p:extLst>
      <p:ext uri="{BB962C8B-B14F-4D97-AF65-F5344CB8AC3E}">
        <p14:creationId xmlns:p14="http://schemas.microsoft.com/office/powerpoint/2010/main" val="4036064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1. What is an FBA?</a:t>
            </a:r>
          </a:p>
          <a:p>
            <a:endParaRPr lang="en-US" dirty="0"/>
          </a:p>
          <a:p>
            <a:pPr>
              <a:spcBef>
                <a:spcPts val="1200"/>
              </a:spcBef>
            </a:pPr>
            <a:r>
              <a:rPr lang="en-US" dirty="0"/>
              <a:t>2. ABCs</a:t>
            </a:r>
          </a:p>
          <a:p>
            <a:pPr lvl="1"/>
            <a:r>
              <a:rPr lang="en-US" dirty="0"/>
              <a:t>Antecedent</a:t>
            </a:r>
          </a:p>
          <a:p>
            <a:pPr lvl="1"/>
            <a:r>
              <a:rPr lang="en-US" dirty="0"/>
              <a:t>Behavior </a:t>
            </a:r>
          </a:p>
          <a:p>
            <a:pPr lvl="1"/>
            <a:r>
              <a:rPr lang="en-US" dirty="0"/>
              <a:t>Consequence</a:t>
            </a:r>
          </a:p>
          <a:p>
            <a:pPr lvl="1"/>
            <a:endParaRPr lang="en-US" dirty="0"/>
          </a:p>
          <a:p>
            <a:pPr>
              <a:spcBef>
                <a:spcPts val="1200"/>
              </a:spcBef>
            </a:pPr>
            <a:r>
              <a:rPr lang="en-US" dirty="0"/>
              <a:t>3. Functions of Behavior</a:t>
            </a:r>
          </a:p>
          <a:p>
            <a:endParaRPr lang="en-US" dirty="0"/>
          </a:p>
        </p:txBody>
      </p:sp>
      <p:sp>
        <p:nvSpPr>
          <p:cNvPr id="2" name="Title 1"/>
          <p:cNvSpPr>
            <a:spLocks noGrp="1"/>
          </p:cNvSpPr>
          <p:nvPr>
            <p:ph type="title"/>
          </p:nvPr>
        </p:nvSpPr>
        <p:spPr/>
        <p:txBody>
          <a:bodyPr/>
          <a:lstStyle/>
          <a:p>
            <a:pPr lvl="0"/>
            <a:r>
              <a:rPr lang="en-US" dirty="0"/>
              <a:t>Quick Review of Core Concepts</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61</a:t>
            </a:fld>
            <a:endParaRPr lang="en-US" dirty="0">
              <a:solidFill>
                <a:srgbClr val="FFFFFF">
                  <a:lumMod val="75000"/>
                </a:srgbClr>
              </a:solidFill>
            </a:endParaRPr>
          </a:p>
        </p:txBody>
      </p:sp>
    </p:spTree>
    <p:extLst>
      <p:ext uri="{BB962C8B-B14F-4D97-AF65-F5344CB8AC3E}">
        <p14:creationId xmlns:p14="http://schemas.microsoft.com/office/powerpoint/2010/main" val="3273495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5400" dirty="0"/>
              <a:t>Part II: Conducting FBA's – </a:t>
            </a:r>
            <a:br>
              <a:rPr lang="en-US" sz="5400" dirty="0"/>
            </a:br>
            <a:r>
              <a:rPr lang="en-US" sz="5400" dirty="0"/>
              <a:t>Levels and Processes</a:t>
            </a:r>
          </a:p>
        </p:txBody>
      </p:sp>
      <p:sp>
        <p:nvSpPr>
          <p:cNvPr id="4" name="Slide Number Placeholder 3"/>
          <p:cNvSpPr>
            <a:spLocks noGrp="1"/>
          </p:cNvSpPr>
          <p:nvPr>
            <p:ph type="sldNum" sz="quarter" idx="12"/>
          </p:nvPr>
        </p:nvSpPr>
        <p:spPr/>
        <p:txBody>
          <a:bodyPr/>
          <a:lstStyle/>
          <a:p>
            <a:fld id="{2233EE9F-8460-324B-B444-47F6BF622394}" type="slidenum">
              <a:rPr lang="en-US" smtClean="0"/>
              <a:pPr/>
              <a:t>62</a:t>
            </a:fld>
            <a:endParaRPr lang="en-US" dirty="0"/>
          </a:p>
        </p:txBody>
      </p:sp>
    </p:spTree>
    <p:extLst>
      <p:ext uri="{BB962C8B-B14F-4D97-AF65-F5344CB8AC3E}">
        <p14:creationId xmlns:p14="http://schemas.microsoft.com/office/powerpoint/2010/main" val="2664158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spcBef>
                <a:spcPts val="1200"/>
              </a:spcBef>
              <a:spcAft>
                <a:spcPts val="1200"/>
              </a:spcAft>
            </a:pPr>
            <a:endParaRPr lang="en-US" dirty="0"/>
          </a:p>
          <a:p>
            <a:pPr>
              <a:spcBef>
                <a:spcPts val="1200"/>
              </a:spcBef>
              <a:spcAft>
                <a:spcPts val="1200"/>
              </a:spcAft>
            </a:pPr>
            <a:r>
              <a:rPr lang="en-US" dirty="0"/>
              <a:t>Functional behavior assessment</a:t>
            </a:r>
          </a:p>
          <a:p>
            <a:pPr>
              <a:spcBef>
                <a:spcPts val="1200"/>
              </a:spcBef>
              <a:spcAft>
                <a:spcPts val="1200"/>
              </a:spcAft>
            </a:pPr>
            <a:r>
              <a:rPr lang="en-US" dirty="0"/>
              <a:t>Functional analysis</a:t>
            </a:r>
          </a:p>
          <a:p>
            <a:pPr>
              <a:spcBef>
                <a:spcPts val="1200"/>
              </a:spcBef>
              <a:spcAft>
                <a:spcPts val="1200"/>
              </a:spcAft>
            </a:pPr>
            <a:r>
              <a:rPr lang="en-US" dirty="0"/>
              <a:t>Functional analysis of behavior</a:t>
            </a:r>
          </a:p>
          <a:p>
            <a:pPr>
              <a:spcBef>
                <a:spcPts val="1200"/>
              </a:spcBef>
              <a:spcAft>
                <a:spcPts val="1200"/>
              </a:spcAft>
            </a:pPr>
            <a:r>
              <a:rPr lang="en-US" dirty="0"/>
              <a:t>Functional assessment</a:t>
            </a:r>
          </a:p>
          <a:p>
            <a:endParaRPr lang="en-US" dirty="0"/>
          </a:p>
          <a:p>
            <a:endParaRPr lang="en-US" dirty="0"/>
          </a:p>
        </p:txBody>
      </p:sp>
      <p:sp>
        <p:nvSpPr>
          <p:cNvPr id="4" name="Title 3"/>
          <p:cNvSpPr>
            <a:spLocks noGrp="1"/>
          </p:cNvSpPr>
          <p:nvPr>
            <p:ph type="title"/>
          </p:nvPr>
        </p:nvSpPr>
        <p:spPr/>
        <p:txBody>
          <a:bodyPr/>
          <a:lstStyle/>
          <a:p>
            <a:r>
              <a:rPr lang="en-US" dirty="0"/>
              <a:t>Reminder About Core Terminology</a:t>
            </a:r>
          </a:p>
        </p:txBody>
      </p:sp>
      <p:sp>
        <p:nvSpPr>
          <p:cNvPr id="3" name="Slide Number Placeholder 2"/>
          <p:cNvSpPr>
            <a:spLocks noGrp="1"/>
          </p:cNvSpPr>
          <p:nvPr>
            <p:ph type="sldNum" sz="quarter" idx="10"/>
          </p:nvPr>
        </p:nvSpPr>
        <p:spPr/>
        <p:txBody>
          <a:bodyPr/>
          <a:lstStyle/>
          <a:p>
            <a:fld id="{F3477EC8-074D-41C4-94AE-E9EA7CEEA348}" type="slidenum">
              <a:rPr lang="en-US" smtClean="0"/>
              <a:pPr/>
              <a:t>63</a:t>
            </a:fld>
            <a:endParaRPr lang="en-US" dirty="0"/>
          </a:p>
        </p:txBody>
      </p:sp>
    </p:spTree>
    <p:extLst>
      <p:ext uri="{BB962C8B-B14F-4D97-AF65-F5344CB8AC3E}">
        <p14:creationId xmlns:p14="http://schemas.microsoft.com/office/powerpoint/2010/main" val="3073358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lstStyle/>
          <a:p>
            <a:r>
              <a:rPr lang="en-US" b="1" dirty="0"/>
              <a:t>Behavior </a:t>
            </a:r>
            <a:r>
              <a:rPr lang="en-US" dirty="0"/>
              <a:t>– defined in observable terms</a:t>
            </a:r>
          </a:p>
          <a:p>
            <a:pPr>
              <a:spcBef>
                <a:spcPts val="1200"/>
              </a:spcBef>
            </a:pPr>
            <a:r>
              <a:rPr lang="en-US" b="1" dirty="0"/>
              <a:t>Predictors/Controlling Antecedent Stimuli</a:t>
            </a:r>
          </a:p>
          <a:p>
            <a:pPr lvl="1"/>
            <a:r>
              <a:rPr lang="en-US" dirty="0"/>
              <a:t>Cues, situations, events that set off (trigger) behavior</a:t>
            </a:r>
          </a:p>
          <a:p>
            <a:pPr>
              <a:spcBef>
                <a:spcPts val="1200"/>
              </a:spcBef>
            </a:pPr>
            <a:r>
              <a:rPr lang="en-US" b="1" dirty="0"/>
              <a:t>Maintaining Consequences</a:t>
            </a:r>
          </a:p>
          <a:p>
            <a:pPr lvl="1"/>
            <a:r>
              <a:rPr lang="en-US" dirty="0"/>
              <a:t>What a person gets/avoids that keeps behavior recurring</a:t>
            </a:r>
          </a:p>
          <a:p>
            <a:pPr>
              <a:spcBef>
                <a:spcPts val="1200"/>
              </a:spcBef>
            </a:pPr>
            <a:r>
              <a:rPr lang="en-US" b="1" dirty="0"/>
              <a:t>Setting Events</a:t>
            </a:r>
          </a:p>
          <a:p>
            <a:pPr lvl="1"/>
            <a:r>
              <a:rPr lang="en-US" dirty="0"/>
              <a:t>Conditions, events that “set a person up” for problem behavior when a “triggering” cue/event occurs</a:t>
            </a:r>
          </a:p>
          <a:p>
            <a:pPr lvl="1"/>
            <a:r>
              <a:rPr lang="en-US" dirty="0"/>
              <a:t>Operate by changing the value of consequences</a:t>
            </a:r>
          </a:p>
        </p:txBody>
      </p:sp>
      <p:sp>
        <p:nvSpPr>
          <p:cNvPr id="48130" name="Rectangle 2"/>
          <p:cNvSpPr>
            <a:spLocks noGrp="1" noChangeArrowheads="1"/>
          </p:cNvSpPr>
          <p:nvPr>
            <p:ph type="title"/>
          </p:nvPr>
        </p:nvSpPr>
        <p:spPr/>
        <p:txBody>
          <a:bodyPr>
            <a:normAutofit/>
          </a:bodyPr>
          <a:lstStyle/>
          <a:p>
            <a:r>
              <a:rPr lang="en-US" dirty="0"/>
              <a:t>Why Are FBA's Important?</a:t>
            </a:r>
            <a:br>
              <a:rPr lang="en-US" dirty="0"/>
            </a:br>
            <a:r>
              <a:rPr lang="en-US" sz="3100" i="1" dirty="0"/>
              <a:t>(places problem behavior in “context”)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64</a:t>
            </a:fld>
            <a:endParaRPr lang="en-US" dirty="0">
              <a:solidFill>
                <a:srgbClr val="FFFFFF">
                  <a:lumMod val="75000"/>
                </a:srgbClr>
              </a:solidFill>
            </a:endParaRPr>
          </a:p>
        </p:txBody>
      </p:sp>
    </p:spTree>
    <p:extLst>
      <p:ext uri="{BB962C8B-B14F-4D97-AF65-F5344CB8AC3E}">
        <p14:creationId xmlns:p14="http://schemas.microsoft.com/office/powerpoint/2010/main" val="3439455878"/>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Levels of Analysis</a:t>
            </a:r>
          </a:p>
        </p:txBody>
      </p:sp>
      <p:sp>
        <p:nvSpPr>
          <p:cNvPr id="5" name="Slide Number Placeholder 4"/>
          <p:cNvSpPr>
            <a:spLocks noGrp="1"/>
          </p:cNvSpPr>
          <p:nvPr>
            <p:ph type="sldNum" sz="quarter" idx="10"/>
          </p:nvPr>
        </p:nvSpPr>
        <p:spPr/>
        <p:txBody>
          <a:bodyPr/>
          <a:lstStyle/>
          <a:p>
            <a:fld id="{A90E90A2-E538-4F9A-9FED-BF1E5650B9E2}" type="slidenum">
              <a:rPr lang="en-US" smtClean="0"/>
              <a:pPr/>
              <a:t>65</a:t>
            </a:fld>
            <a:endParaRPr lang="en-US" dirty="0"/>
          </a:p>
        </p:txBody>
      </p:sp>
      <p:graphicFrame>
        <p:nvGraphicFramePr>
          <p:cNvPr id="10" name="Content Placeholder 9" descr="table of levels of analysis"/>
          <p:cNvGraphicFramePr>
            <a:graphicFrameLocks noGrp="1"/>
          </p:cNvGraphicFramePr>
          <p:nvPr>
            <p:ph idx="4294967295"/>
            <p:extLst>
              <p:ext uri="{D42A27DB-BD31-4B8C-83A1-F6EECF244321}">
                <p14:modId xmlns:p14="http://schemas.microsoft.com/office/powerpoint/2010/main" val="3729295138"/>
              </p:ext>
            </p:extLst>
          </p:nvPr>
        </p:nvGraphicFramePr>
        <p:xfrm>
          <a:off x="685800" y="2055813"/>
          <a:ext cx="8224837" cy="3732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0758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hidden="1"/>
          <p:cNvSpPr>
            <a:spLocks noGrp="1"/>
          </p:cNvSpPr>
          <p:nvPr>
            <p:ph type="title"/>
          </p:nvPr>
        </p:nvSpPr>
        <p:spPr/>
        <p:txBody>
          <a:bodyPr/>
          <a:lstStyle/>
          <a:p>
            <a:r>
              <a:rPr lang="en-US" dirty="0"/>
              <a:t>.</a:t>
            </a:r>
          </a:p>
        </p:txBody>
      </p:sp>
      <p:graphicFrame>
        <p:nvGraphicFramePr>
          <p:cNvPr id="4" name="Content Placeholder 3" descr="table of staff involved in behavior assessments"/>
          <p:cNvGraphicFramePr>
            <a:graphicFrameLocks noGrp="1"/>
          </p:cNvGraphicFramePr>
          <p:nvPr>
            <p:ph type="tbl" idx="1"/>
            <p:extLst>
              <p:ext uri="{D42A27DB-BD31-4B8C-83A1-F6EECF244321}">
                <p14:modId xmlns:p14="http://schemas.microsoft.com/office/powerpoint/2010/main" val="1032522485"/>
              </p:ext>
            </p:extLst>
          </p:nvPr>
        </p:nvGraphicFramePr>
        <p:xfrm>
          <a:off x="457200" y="457200"/>
          <a:ext cx="8230306" cy="5244267"/>
        </p:xfrm>
        <a:graphic>
          <a:graphicData uri="http://schemas.openxmlformats.org/drawingml/2006/table">
            <a:tbl>
              <a:tblPr firstRow="1" bandRow="1">
                <a:tableStyleId>{5C22544A-7EE6-4342-B048-85BDC9FD1C3A}</a:tableStyleId>
              </a:tblPr>
              <a:tblGrid>
                <a:gridCol w="2469092">
                  <a:extLst>
                    <a:ext uri="{9D8B030D-6E8A-4147-A177-3AD203B41FA5}">
                      <a16:colId xmlns:a16="http://schemas.microsoft.com/office/drawing/2014/main" val="20000"/>
                    </a:ext>
                  </a:extLst>
                </a:gridCol>
                <a:gridCol w="1646060">
                  <a:extLst>
                    <a:ext uri="{9D8B030D-6E8A-4147-A177-3AD203B41FA5}">
                      <a16:colId xmlns:a16="http://schemas.microsoft.com/office/drawing/2014/main" val="20001"/>
                    </a:ext>
                  </a:extLst>
                </a:gridCol>
                <a:gridCol w="2057577">
                  <a:extLst>
                    <a:ext uri="{9D8B030D-6E8A-4147-A177-3AD203B41FA5}">
                      <a16:colId xmlns:a16="http://schemas.microsoft.com/office/drawing/2014/main" val="20002"/>
                    </a:ext>
                  </a:extLst>
                </a:gridCol>
                <a:gridCol w="2057577">
                  <a:extLst>
                    <a:ext uri="{9D8B030D-6E8A-4147-A177-3AD203B41FA5}">
                      <a16:colId xmlns:a16="http://schemas.microsoft.com/office/drawing/2014/main" val="20003"/>
                    </a:ext>
                  </a:extLst>
                </a:gridCol>
              </a:tblGrid>
              <a:tr h="1068507">
                <a:tc>
                  <a:txBody>
                    <a:bodyPr/>
                    <a:lstStyle/>
                    <a:p>
                      <a:pPr algn="ctr"/>
                      <a:endParaRPr lang="en-US" dirty="0"/>
                    </a:p>
                  </a:txBody>
                  <a:tcPr marL="94748" marR="94748" anchor="ctr"/>
                </a:tc>
                <a:tc>
                  <a:txBody>
                    <a:bodyPr/>
                    <a:lstStyle/>
                    <a:p>
                      <a:pPr algn="ctr"/>
                      <a:r>
                        <a:rPr lang="en-US" dirty="0"/>
                        <a:t>Teachers/</a:t>
                      </a:r>
                      <a:r>
                        <a:rPr lang="en-US" baseline="0" dirty="0"/>
                        <a:t> </a:t>
                      </a:r>
                      <a:r>
                        <a:rPr lang="en-US" dirty="0"/>
                        <a:t>Staff</a:t>
                      </a:r>
                      <a:endParaRPr lang="en-US" b="1" dirty="0">
                        <a:solidFill>
                          <a:schemeClr val="bg1">
                            <a:lumMod val="95000"/>
                          </a:schemeClr>
                        </a:solidFill>
                      </a:endParaRPr>
                    </a:p>
                  </a:txBody>
                  <a:tcPr marL="94748" marR="94748" anchor="ctr"/>
                </a:tc>
                <a:tc>
                  <a:txBody>
                    <a:bodyPr/>
                    <a:lstStyle/>
                    <a:p>
                      <a:pPr algn="ctr"/>
                      <a:r>
                        <a:rPr lang="en-US" dirty="0"/>
                        <a:t>School Specialist </a:t>
                      </a:r>
                      <a:endParaRPr lang="en-US" b="1" dirty="0">
                        <a:solidFill>
                          <a:schemeClr val="bg1">
                            <a:lumMod val="95000"/>
                          </a:schemeClr>
                        </a:solidFill>
                      </a:endParaRPr>
                    </a:p>
                  </a:txBody>
                  <a:tcPr marL="94748" marR="94748" anchor="ctr"/>
                </a:tc>
                <a:tc>
                  <a:txBody>
                    <a:bodyPr/>
                    <a:lstStyle/>
                    <a:p>
                      <a:pPr algn="ctr"/>
                      <a:r>
                        <a:rPr lang="en-US" dirty="0"/>
                        <a:t>Behavioral</a:t>
                      </a:r>
                      <a:r>
                        <a:rPr lang="en-US" baseline="0" dirty="0"/>
                        <a:t> </a:t>
                      </a:r>
                    </a:p>
                    <a:p>
                      <a:pPr algn="ctr"/>
                      <a:r>
                        <a:rPr lang="en-US" baseline="0" dirty="0"/>
                        <a:t>Trained Specialist</a:t>
                      </a:r>
                      <a:endParaRPr lang="en-US" b="1" dirty="0">
                        <a:solidFill>
                          <a:schemeClr val="bg1">
                            <a:lumMod val="95000"/>
                          </a:schemeClr>
                        </a:solidFill>
                      </a:endParaRPr>
                    </a:p>
                  </a:txBody>
                  <a:tcPr marL="94748" marR="94748" anchor="ctr"/>
                </a:tc>
                <a:extLst>
                  <a:ext uri="{0D108BD9-81ED-4DB2-BD59-A6C34878D82A}">
                    <a16:rowId xmlns:a16="http://schemas.microsoft.com/office/drawing/2014/main" val="10000"/>
                  </a:ext>
                </a:extLst>
              </a:tr>
              <a:tr h="1179557">
                <a:tc>
                  <a:txBody>
                    <a:bodyPr/>
                    <a:lstStyle/>
                    <a:p>
                      <a:r>
                        <a:rPr lang="en-US" dirty="0">
                          <a:solidFill>
                            <a:schemeClr val="bg1"/>
                          </a:solidFill>
                        </a:rPr>
                        <a:t>Informal FBA</a:t>
                      </a:r>
                      <a:endParaRPr lang="en-US" b="1" dirty="0">
                        <a:solidFill>
                          <a:schemeClr val="bg1"/>
                        </a:solidFill>
                      </a:endParaRPr>
                    </a:p>
                  </a:txBody>
                  <a:tcPr marL="94748" marR="94748" anchor="ctr">
                    <a:solidFill>
                      <a:schemeClr val="accent1"/>
                    </a:solidFill>
                  </a:tcPr>
                </a:tc>
                <a:tc>
                  <a:txBody>
                    <a:bodyPr/>
                    <a:lstStyle/>
                    <a:p>
                      <a:pPr algn="ctr"/>
                      <a:r>
                        <a:rPr lang="en-US" sz="4000" dirty="0"/>
                        <a:t>X</a:t>
                      </a:r>
                    </a:p>
                  </a:txBody>
                  <a:tcPr marL="94748" marR="94748" anchor="ctr"/>
                </a:tc>
                <a:tc>
                  <a:txBody>
                    <a:bodyPr/>
                    <a:lstStyle/>
                    <a:p>
                      <a:pPr algn="ctr"/>
                      <a:endParaRPr lang="en-US" dirty="0"/>
                    </a:p>
                  </a:txBody>
                  <a:tcPr marL="94748" marR="94748" anchor="ctr"/>
                </a:tc>
                <a:tc>
                  <a:txBody>
                    <a:bodyPr/>
                    <a:lstStyle/>
                    <a:p>
                      <a:pPr algn="ctr"/>
                      <a:endParaRPr lang="en-US" dirty="0"/>
                    </a:p>
                    <a:p>
                      <a:pPr algn="ctr"/>
                      <a:endParaRPr lang="en-US" dirty="0"/>
                    </a:p>
                    <a:p>
                      <a:pPr algn="ctr"/>
                      <a:endParaRPr lang="en-US" dirty="0"/>
                    </a:p>
                    <a:p>
                      <a:pPr algn="ctr"/>
                      <a:endParaRPr lang="en-US" dirty="0"/>
                    </a:p>
                  </a:txBody>
                  <a:tcPr marL="94748" marR="94748" anchor="ctr"/>
                </a:tc>
                <a:extLst>
                  <a:ext uri="{0D108BD9-81ED-4DB2-BD59-A6C34878D82A}">
                    <a16:rowId xmlns:a16="http://schemas.microsoft.com/office/drawing/2014/main" val="10001"/>
                  </a:ext>
                </a:extLst>
              </a:tr>
              <a:tr h="1179557">
                <a:tc>
                  <a:txBody>
                    <a:bodyPr/>
                    <a:lstStyle/>
                    <a:p>
                      <a:r>
                        <a:rPr lang="en-US" dirty="0">
                          <a:solidFill>
                            <a:schemeClr val="bg1"/>
                          </a:solidFill>
                        </a:rPr>
                        <a:t>Indirect/simple FBA</a:t>
                      </a:r>
                      <a:endParaRPr lang="en-US" b="1" dirty="0">
                        <a:solidFill>
                          <a:schemeClr val="bg1"/>
                        </a:solidFill>
                      </a:endParaRPr>
                    </a:p>
                  </a:txBody>
                  <a:tcPr marL="94748" marR="94748" anchor="ctr">
                    <a:solidFill>
                      <a:schemeClr val="accent1"/>
                    </a:solidFill>
                  </a:tcPr>
                </a:tc>
                <a:tc>
                  <a:txBody>
                    <a:bodyPr/>
                    <a:lstStyle/>
                    <a:p>
                      <a:pPr algn="ctr"/>
                      <a:r>
                        <a:rPr lang="en-US" sz="4000" dirty="0"/>
                        <a:t>X</a:t>
                      </a:r>
                    </a:p>
                  </a:txBody>
                  <a:tcPr marL="94748" marR="94748" anchor="ctr"/>
                </a:tc>
                <a:tc>
                  <a:txBody>
                    <a:bodyPr/>
                    <a:lstStyle/>
                    <a:p>
                      <a:pPr algn="ctr"/>
                      <a:r>
                        <a:rPr lang="en-US" sz="4000" dirty="0"/>
                        <a:t>X</a:t>
                      </a:r>
                    </a:p>
                  </a:txBody>
                  <a:tcPr marL="94748" marR="94748" anchor="ctr"/>
                </a:tc>
                <a:tc>
                  <a:txBody>
                    <a:bodyPr/>
                    <a:lstStyle/>
                    <a:p>
                      <a:pPr algn="ctr"/>
                      <a:endParaRPr lang="en-US" dirty="0"/>
                    </a:p>
                    <a:p>
                      <a:pPr algn="ctr"/>
                      <a:endParaRPr lang="en-US" dirty="0"/>
                    </a:p>
                    <a:p>
                      <a:pPr algn="ctr"/>
                      <a:endParaRPr lang="en-US" dirty="0"/>
                    </a:p>
                    <a:p>
                      <a:pPr algn="ctr"/>
                      <a:endParaRPr lang="en-US" dirty="0"/>
                    </a:p>
                  </a:txBody>
                  <a:tcPr marL="94748" marR="94748" anchor="ctr"/>
                </a:tc>
                <a:extLst>
                  <a:ext uri="{0D108BD9-81ED-4DB2-BD59-A6C34878D82A}">
                    <a16:rowId xmlns:a16="http://schemas.microsoft.com/office/drawing/2014/main" val="10002"/>
                  </a:ext>
                </a:extLst>
              </a:tr>
              <a:tr h="1737360">
                <a:tc>
                  <a:txBody>
                    <a:bodyPr/>
                    <a:lstStyle/>
                    <a:p>
                      <a:pPr algn="l"/>
                      <a:r>
                        <a:rPr lang="en-US" dirty="0">
                          <a:solidFill>
                            <a:schemeClr val="bg1"/>
                          </a:solidFill>
                        </a:rPr>
                        <a:t>Complex FBA</a:t>
                      </a:r>
                      <a:endParaRPr lang="en-US" b="1" dirty="0">
                        <a:solidFill>
                          <a:schemeClr val="bg1"/>
                        </a:solidFill>
                      </a:endParaRPr>
                    </a:p>
                  </a:txBody>
                  <a:tcPr marL="94748" marR="94748" anchor="ctr">
                    <a:solidFill>
                      <a:schemeClr val="accent1"/>
                    </a:solidFill>
                  </a:tcPr>
                </a:tc>
                <a:tc>
                  <a:txBody>
                    <a:bodyPr/>
                    <a:lstStyle/>
                    <a:p>
                      <a:pPr algn="ctr"/>
                      <a:r>
                        <a:rPr lang="en-US" sz="4000" dirty="0"/>
                        <a:t>X</a:t>
                      </a:r>
                    </a:p>
                  </a:txBody>
                  <a:tcPr marL="94748" marR="94748" anchor="ctr"/>
                </a:tc>
                <a:tc>
                  <a:txBody>
                    <a:bodyPr/>
                    <a:lstStyle/>
                    <a:p>
                      <a:pPr algn="ctr"/>
                      <a:r>
                        <a:rPr lang="en-US" sz="4000" dirty="0"/>
                        <a:t>X</a:t>
                      </a:r>
                    </a:p>
                  </a:txBody>
                  <a:tcPr marL="94748" marR="94748" anchor="ctr"/>
                </a:tc>
                <a:tc>
                  <a:txBody>
                    <a:bodyPr/>
                    <a:lstStyle/>
                    <a:p>
                      <a:pPr algn="ctr"/>
                      <a:endParaRPr lang="en-US" dirty="0"/>
                    </a:p>
                    <a:p>
                      <a:pPr algn="ctr"/>
                      <a:endParaRPr lang="en-US" dirty="0"/>
                    </a:p>
                    <a:p>
                      <a:pPr algn="ctr"/>
                      <a:r>
                        <a:rPr lang="en-US" sz="4000" dirty="0"/>
                        <a:t>X</a:t>
                      </a:r>
                    </a:p>
                    <a:p>
                      <a:pPr algn="ctr"/>
                      <a:endParaRPr lang="en-US" dirty="0"/>
                    </a:p>
                    <a:p>
                      <a:pPr algn="ctr"/>
                      <a:endParaRPr lang="en-US" dirty="0"/>
                    </a:p>
                  </a:txBody>
                  <a:tcPr marL="94748" marR="94748"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25056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Level 1 – Informal</a:t>
            </a:r>
          </a:p>
        </p:txBody>
      </p:sp>
      <p:sp>
        <p:nvSpPr>
          <p:cNvPr id="5" name="Slide Number Placeholder 4"/>
          <p:cNvSpPr>
            <a:spLocks noGrp="1"/>
          </p:cNvSpPr>
          <p:nvPr>
            <p:ph type="sldNum" sz="quarter" idx="10"/>
          </p:nvPr>
        </p:nvSpPr>
        <p:spPr/>
        <p:txBody>
          <a:bodyPr/>
          <a:lstStyle/>
          <a:p>
            <a:fld id="{A90E90A2-E538-4F9A-9FED-BF1E5650B9E2}" type="slidenum">
              <a:rPr lang="en-US" smtClean="0"/>
              <a:pPr/>
              <a:t>67</a:t>
            </a:fld>
            <a:endParaRPr lang="en-US" dirty="0"/>
          </a:p>
        </p:txBody>
      </p:sp>
      <p:graphicFrame>
        <p:nvGraphicFramePr>
          <p:cNvPr id="10" name="Content Placeholder 9" descr="informal analysis example"/>
          <p:cNvGraphicFramePr>
            <a:graphicFrameLocks noGrp="1"/>
          </p:cNvGraphicFramePr>
          <p:nvPr>
            <p:ph idx="4294967295"/>
            <p:extLst>
              <p:ext uri="{D42A27DB-BD31-4B8C-83A1-F6EECF244321}">
                <p14:modId xmlns:p14="http://schemas.microsoft.com/office/powerpoint/2010/main" val="2933555177"/>
              </p:ext>
            </p:extLst>
          </p:nvPr>
        </p:nvGraphicFramePr>
        <p:xfrm>
          <a:off x="685800" y="2055813"/>
          <a:ext cx="8224837" cy="3732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262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p:txBody>
          <a:bodyPr>
            <a:normAutofit/>
          </a:bodyPr>
          <a:lstStyle/>
          <a:p>
            <a:pPr eaLnBrk="1" hangingPunct="1">
              <a:lnSpc>
                <a:spcPct val="90000"/>
              </a:lnSpc>
            </a:pPr>
            <a:r>
              <a:rPr lang="en-US" dirty="0"/>
              <a:t>Attendance</a:t>
            </a:r>
          </a:p>
          <a:p>
            <a:pPr eaLnBrk="1" hangingPunct="1">
              <a:lnSpc>
                <a:spcPct val="90000"/>
              </a:lnSpc>
            </a:pPr>
            <a:r>
              <a:rPr lang="en-US" dirty="0"/>
              <a:t>Health history</a:t>
            </a:r>
          </a:p>
          <a:p>
            <a:pPr eaLnBrk="1" hangingPunct="1">
              <a:lnSpc>
                <a:spcPct val="90000"/>
              </a:lnSpc>
            </a:pPr>
            <a:r>
              <a:rPr lang="en-US" dirty="0"/>
              <a:t>Onset of current problems</a:t>
            </a:r>
          </a:p>
          <a:p>
            <a:pPr eaLnBrk="1" hangingPunct="1">
              <a:lnSpc>
                <a:spcPct val="90000"/>
              </a:lnSpc>
            </a:pPr>
            <a:r>
              <a:rPr lang="en-US" dirty="0"/>
              <a:t>Past services or interventions</a:t>
            </a:r>
          </a:p>
          <a:p>
            <a:pPr eaLnBrk="1" hangingPunct="1">
              <a:lnSpc>
                <a:spcPct val="90000"/>
              </a:lnSpc>
            </a:pPr>
            <a:r>
              <a:rPr lang="en-US" dirty="0"/>
              <a:t>Effectiveness of previous interventions </a:t>
            </a:r>
          </a:p>
          <a:p>
            <a:pPr eaLnBrk="1" hangingPunct="1">
              <a:lnSpc>
                <a:spcPct val="90000"/>
              </a:lnSpc>
            </a:pPr>
            <a:r>
              <a:rPr lang="en-US" dirty="0"/>
              <a:t>Previous educational functioning</a:t>
            </a:r>
          </a:p>
          <a:p>
            <a:pPr eaLnBrk="1" hangingPunct="1">
              <a:lnSpc>
                <a:spcPct val="90000"/>
              </a:lnSpc>
            </a:pPr>
            <a:r>
              <a:rPr lang="en-US" dirty="0"/>
              <a:t>Previous assessments</a:t>
            </a:r>
          </a:p>
          <a:p>
            <a:pPr eaLnBrk="1" hangingPunct="1">
              <a:lnSpc>
                <a:spcPct val="90000"/>
              </a:lnSpc>
            </a:pPr>
            <a:r>
              <a:rPr lang="en-US" dirty="0"/>
              <a:t>Sensory screening</a:t>
            </a:r>
          </a:p>
        </p:txBody>
      </p:sp>
      <p:sp>
        <p:nvSpPr>
          <p:cNvPr id="82946" name="Rectangle 2"/>
          <p:cNvSpPr>
            <a:spLocks noGrp="1" noChangeArrowheads="1"/>
          </p:cNvSpPr>
          <p:nvPr>
            <p:ph type="title"/>
          </p:nvPr>
        </p:nvSpPr>
        <p:spPr/>
        <p:txBody>
          <a:bodyPr/>
          <a:lstStyle/>
          <a:p>
            <a:pPr eaLnBrk="1" hangingPunct="1"/>
            <a:r>
              <a:rPr lang="en-US" dirty="0"/>
              <a:t>Record Review</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68</a:t>
            </a:fld>
            <a:endParaRPr lang="en-US" dirty="0">
              <a:solidFill>
                <a:srgbClr val="FFFFFF">
                  <a:lumMod val="75000"/>
                </a:srgbClr>
              </a:solidFill>
            </a:endParaRPr>
          </a:p>
        </p:txBody>
      </p:sp>
    </p:spTree>
    <p:extLst>
      <p:ext uri="{BB962C8B-B14F-4D97-AF65-F5344CB8AC3E}">
        <p14:creationId xmlns:p14="http://schemas.microsoft.com/office/powerpoint/2010/main" val="1275732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Solving Meeting: ERASE </a:t>
            </a:r>
          </a:p>
        </p:txBody>
      </p:sp>
      <p:sp>
        <p:nvSpPr>
          <p:cNvPr id="3" name="Content Placeholder 2"/>
          <p:cNvSpPr>
            <a:spLocks noGrp="1"/>
          </p:cNvSpPr>
          <p:nvPr>
            <p:ph idx="4294967295"/>
          </p:nvPr>
        </p:nvSpPr>
        <p:spPr>
          <a:xfrm>
            <a:off x="919163" y="2055813"/>
            <a:ext cx="8224837" cy="3851275"/>
          </a:xfrm>
        </p:spPr>
        <p:txBody>
          <a:bodyPr>
            <a:normAutofit/>
          </a:bodyPr>
          <a:lstStyle/>
          <a:p>
            <a:r>
              <a:rPr lang="en-US" sz="2800" dirty="0"/>
              <a:t> </a:t>
            </a:r>
          </a:p>
        </p:txBody>
      </p:sp>
      <p:graphicFrame>
        <p:nvGraphicFramePr>
          <p:cNvPr id="4" name="Table 3" descr="example of problem solving meeting called ERASE"/>
          <p:cNvGraphicFramePr>
            <a:graphicFrameLocks noGrp="1"/>
          </p:cNvGraphicFramePr>
          <p:nvPr>
            <p:extLst>
              <p:ext uri="{D42A27DB-BD31-4B8C-83A1-F6EECF244321}">
                <p14:modId xmlns:p14="http://schemas.microsoft.com/office/powerpoint/2010/main" val="651730122"/>
              </p:ext>
            </p:extLst>
          </p:nvPr>
        </p:nvGraphicFramePr>
        <p:xfrm>
          <a:off x="685800" y="1981200"/>
          <a:ext cx="7924800" cy="3886200"/>
        </p:xfrm>
        <a:graphic>
          <a:graphicData uri="http://schemas.openxmlformats.org/drawingml/2006/table">
            <a:tbl>
              <a:tblPr firstRow="1" bandRow="1">
                <a:tableStyleId>{5C22544A-7EE6-4342-B048-85BDC9FD1C3A}</a:tableStyleId>
              </a:tblPr>
              <a:tblGrid>
                <a:gridCol w="2001212">
                  <a:extLst>
                    <a:ext uri="{9D8B030D-6E8A-4147-A177-3AD203B41FA5}">
                      <a16:colId xmlns:a16="http://schemas.microsoft.com/office/drawing/2014/main" val="20000"/>
                    </a:ext>
                  </a:extLst>
                </a:gridCol>
                <a:gridCol w="5923588">
                  <a:extLst>
                    <a:ext uri="{9D8B030D-6E8A-4147-A177-3AD203B41FA5}">
                      <a16:colId xmlns:a16="http://schemas.microsoft.com/office/drawing/2014/main" val="20001"/>
                    </a:ext>
                  </a:extLst>
                </a:gridCol>
              </a:tblGrid>
              <a:tr h="685800">
                <a:tc>
                  <a:txBody>
                    <a:bodyPr/>
                    <a:lstStyle/>
                    <a:p>
                      <a:r>
                        <a:rPr lang="en-US" sz="2800" b="1" dirty="0">
                          <a:solidFill>
                            <a:srgbClr val="FF0000"/>
                          </a:solidFill>
                        </a:rPr>
                        <a:t>E</a:t>
                      </a:r>
                      <a:r>
                        <a:rPr lang="en-US" sz="2000" b="1" dirty="0">
                          <a:solidFill>
                            <a:sysClr val="windowText" lastClr="000000"/>
                          </a:solidFill>
                        </a:rPr>
                        <a:t>xplain</a:t>
                      </a:r>
                    </a:p>
                  </a:txBody>
                  <a:tcPr anchor="ctr">
                    <a:solidFill>
                      <a:schemeClr val="bg1">
                        <a:lumMod val="95000"/>
                      </a:schemeClr>
                    </a:solidFill>
                  </a:tcPr>
                </a:tc>
                <a:tc>
                  <a:txBody>
                    <a:bodyPr/>
                    <a:lstStyle/>
                    <a:p>
                      <a:pPr algn="l"/>
                      <a:r>
                        <a:rPr lang="en-US" b="0" dirty="0">
                          <a:solidFill>
                            <a:sysClr val="windowText" lastClr="000000"/>
                          </a:solidFill>
                        </a:rPr>
                        <a:t>What is the problem?</a:t>
                      </a:r>
                    </a:p>
                    <a:p>
                      <a:pPr algn="l"/>
                      <a:r>
                        <a:rPr lang="en-US" b="0" dirty="0">
                          <a:solidFill>
                            <a:sysClr val="windowText" lastClr="000000"/>
                          </a:solidFill>
                        </a:rPr>
                        <a:t>(e.g. referring teacher)</a:t>
                      </a:r>
                    </a:p>
                  </a:txBody>
                  <a:tcPr anchor="ctr">
                    <a:solidFill>
                      <a:schemeClr val="bg1">
                        <a:lumMod val="95000"/>
                      </a:schemeClr>
                    </a:solidFill>
                  </a:tcPr>
                </a:tc>
                <a:extLst>
                  <a:ext uri="{0D108BD9-81ED-4DB2-BD59-A6C34878D82A}">
                    <a16:rowId xmlns:a16="http://schemas.microsoft.com/office/drawing/2014/main" val="10000"/>
                  </a:ext>
                </a:extLst>
              </a:tr>
              <a:tr h="685800">
                <a:tc>
                  <a:txBody>
                    <a:bodyPr/>
                    <a:lstStyle/>
                    <a:p>
                      <a:r>
                        <a:rPr lang="en-US" sz="2800" b="1" dirty="0">
                          <a:solidFill>
                            <a:srgbClr val="FF0000"/>
                          </a:solidFill>
                        </a:rPr>
                        <a:t>R</a:t>
                      </a:r>
                      <a:r>
                        <a:rPr lang="en-US" sz="2000" b="1" dirty="0"/>
                        <a:t>eason</a:t>
                      </a:r>
                    </a:p>
                  </a:txBody>
                  <a:tcPr anchor="ctr"/>
                </a:tc>
                <a:tc>
                  <a:txBody>
                    <a:bodyPr/>
                    <a:lstStyle/>
                    <a:p>
                      <a:pPr algn="l"/>
                      <a:r>
                        <a:rPr lang="en-US" dirty="0"/>
                        <a:t>What is he/she getting out of it or avoiding?</a:t>
                      </a:r>
                    </a:p>
                    <a:p>
                      <a:pPr algn="l"/>
                      <a:r>
                        <a:rPr lang="en-US" dirty="0"/>
                        <a:t>(e.g. referring teacher)</a:t>
                      </a:r>
                    </a:p>
                  </a:txBody>
                  <a:tcPr anchor="ctr"/>
                </a:tc>
                <a:extLst>
                  <a:ext uri="{0D108BD9-81ED-4DB2-BD59-A6C34878D82A}">
                    <a16:rowId xmlns:a16="http://schemas.microsoft.com/office/drawing/2014/main" val="10001"/>
                  </a:ext>
                </a:extLst>
              </a:tr>
              <a:tr h="685800">
                <a:tc>
                  <a:txBody>
                    <a:bodyPr/>
                    <a:lstStyle/>
                    <a:p>
                      <a:r>
                        <a:rPr lang="en-US" sz="2800" b="1" dirty="0">
                          <a:solidFill>
                            <a:srgbClr val="FF0000"/>
                          </a:solidFill>
                        </a:rPr>
                        <a:t>A</a:t>
                      </a:r>
                      <a:r>
                        <a:rPr lang="en-US" sz="2000" b="1" dirty="0"/>
                        <a:t>ppropriate</a:t>
                      </a:r>
                    </a:p>
                  </a:txBody>
                  <a:tcPr anchor="ctr"/>
                </a:tc>
                <a:tc>
                  <a:txBody>
                    <a:bodyPr/>
                    <a:lstStyle/>
                    <a:p>
                      <a:pPr algn="l"/>
                      <a:r>
                        <a:rPr lang="en-US" dirty="0"/>
                        <a:t>What do you want him/her to do instead?</a:t>
                      </a:r>
                    </a:p>
                    <a:p>
                      <a:pPr algn="l"/>
                      <a:r>
                        <a:rPr lang="en-US" dirty="0"/>
                        <a:t>(school specialists:</a:t>
                      </a:r>
                      <a:r>
                        <a:rPr lang="en-US" baseline="0" dirty="0"/>
                        <a:t> social worker, school psychologist, etc.)</a:t>
                      </a:r>
                      <a:endParaRPr lang="en-US" dirty="0"/>
                    </a:p>
                  </a:txBody>
                  <a:tcPr anchor="ctr"/>
                </a:tc>
                <a:extLst>
                  <a:ext uri="{0D108BD9-81ED-4DB2-BD59-A6C34878D82A}">
                    <a16:rowId xmlns:a16="http://schemas.microsoft.com/office/drawing/2014/main" val="10002"/>
                  </a:ext>
                </a:extLst>
              </a:tr>
              <a:tr h="685800">
                <a:tc>
                  <a:txBody>
                    <a:bodyPr/>
                    <a:lstStyle/>
                    <a:p>
                      <a:r>
                        <a:rPr lang="en-US" sz="2800" b="1" dirty="0">
                          <a:solidFill>
                            <a:srgbClr val="FF0000"/>
                          </a:solidFill>
                        </a:rPr>
                        <a:t>S</a:t>
                      </a:r>
                      <a:r>
                        <a:rPr lang="en-US" sz="2000" b="1" dirty="0"/>
                        <a:t>upport</a:t>
                      </a:r>
                    </a:p>
                  </a:txBody>
                  <a:tcPr anchor="ctr"/>
                </a:tc>
                <a:tc>
                  <a:txBody>
                    <a:bodyPr/>
                    <a:lstStyle/>
                    <a:p>
                      <a:pPr algn="l"/>
                      <a:r>
                        <a:rPr lang="en-US" dirty="0"/>
                        <a:t>How can you help this happen more often?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(school specialists:</a:t>
                      </a:r>
                      <a:r>
                        <a:rPr lang="en-US" baseline="0" dirty="0"/>
                        <a:t> social worker, school psychologist, etc.)</a:t>
                      </a:r>
                      <a:endParaRPr lang="en-US" dirty="0"/>
                    </a:p>
                  </a:txBody>
                  <a:tcPr anchor="ctr"/>
                </a:tc>
                <a:extLst>
                  <a:ext uri="{0D108BD9-81ED-4DB2-BD59-A6C34878D82A}">
                    <a16:rowId xmlns:a16="http://schemas.microsoft.com/office/drawing/2014/main" val="10003"/>
                  </a:ext>
                </a:extLst>
              </a:tr>
              <a:tr h="685800">
                <a:tc>
                  <a:txBody>
                    <a:bodyPr/>
                    <a:lstStyle/>
                    <a:p>
                      <a:r>
                        <a:rPr lang="en-US" sz="2800" b="1" dirty="0">
                          <a:solidFill>
                            <a:srgbClr val="FF0000"/>
                          </a:solidFill>
                        </a:rPr>
                        <a:t>E</a:t>
                      </a:r>
                      <a:r>
                        <a:rPr lang="en-US" sz="2000" b="1" dirty="0"/>
                        <a:t>valuate</a:t>
                      </a:r>
                    </a:p>
                  </a:txBody>
                  <a:tcPr anchor="ctr"/>
                </a:tc>
                <a:tc>
                  <a:txBody>
                    <a:bodyPr/>
                    <a:lstStyle/>
                    <a:p>
                      <a:pPr algn="l"/>
                      <a:r>
                        <a:rPr lang="en-US" dirty="0"/>
                        <a:t>How will you know if it works?</a:t>
                      </a:r>
                    </a:p>
                    <a:p>
                      <a:pPr algn="l"/>
                      <a:r>
                        <a:rPr lang="en-US" dirty="0"/>
                        <a:t>(e.g. reconvene team; principal,</a:t>
                      </a:r>
                      <a:r>
                        <a:rPr lang="en-US" baseline="0" dirty="0"/>
                        <a:t> RTI coordinator, etc.)</a:t>
                      </a:r>
                      <a:endParaRPr lang="en-US" dirty="0"/>
                    </a:p>
                  </a:txBody>
                  <a:tcPr anchor="ctr"/>
                </a:tc>
                <a:extLst>
                  <a:ext uri="{0D108BD9-81ED-4DB2-BD59-A6C34878D82A}">
                    <a16:rowId xmlns:a16="http://schemas.microsoft.com/office/drawing/2014/main" val="10004"/>
                  </a:ext>
                </a:extLst>
              </a:tr>
            </a:tbl>
          </a:graphicData>
        </a:graphic>
      </p:graphicFrame>
      <p:sp>
        <p:nvSpPr>
          <p:cNvPr id="5" name="TextBox 4"/>
          <p:cNvSpPr txBox="1"/>
          <p:nvPr/>
        </p:nvSpPr>
        <p:spPr>
          <a:xfrm>
            <a:off x="7980298" y="6019800"/>
            <a:ext cx="630301" cy="261610"/>
          </a:xfrm>
          <a:prstGeom prst="rect">
            <a:avLst/>
          </a:prstGeom>
          <a:noFill/>
        </p:spPr>
        <p:txBody>
          <a:bodyPr wrap="none" rtlCol="0">
            <a:spAutoFit/>
          </a:bodyPr>
          <a:lstStyle/>
          <a:p>
            <a:r>
              <a:rPr lang="en-US" sz="1100" dirty="0">
                <a:solidFill>
                  <a:schemeClr val="bg1"/>
                </a:solidFill>
              </a:rPr>
              <a:t>T.Scott</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69</a:t>
            </a:fld>
            <a:endParaRPr lang="en-US" dirty="0">
              <a:solidFill>
                <a:srgbClr val="FFFFFF">
                  <a:lumMod val="75000"/>
                </a:srgbClr>
              </a:solidFill>
            </a:endParaRPr>
          </a:p>
        </p:txBody>
      </p:sp>
    </p:spTree>
    <p:extLst>
      <p:ext uri="{BB962C8B-B14F-4D97-AF65-F5344CB8AC3E}">
        <p14:creationId xmlns:p14="http://schemas.microsoft.com/office/powerpoint/2010/main" val="293247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76569" y="3649876"/>
            <a:ext cx="3514431" cy="361468"/>
          </a:xfrm>
        </p:spPr>
        <p:txBody>
          <a:bodyPr>
            <a:noAutofit/>
          </a:bodyPr>
          <a:lstStyle/>
          <a:p>
            <a:pPr algn="l"/>
            <a:r>
              <a:rPr lang="en-US" sz="4800" b="0" dirty="0"/>
              <a:t>A Bird’s-Eye View of DBI</a:t>
            </a:r>
          </a:p>
        </p:txBody>
      </p:sp>
      <p:sp>
        <p:nvSpPr>
          <p:cNvPr id="13" name="Rectangle 12"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Picture of a Quetzal bi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65641" y="1006010"/>
            <a:ext cx="1497540" cy="149754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descr="An arrow points to a box giving next steps for a responsive student- Continute secondary intervention or return to core instruction, depending on rate of response, and nature of skill deficits "/>
          <p:cNvSpPr/>
          <p:nvPr/>
        </p:nvSpPr>
        <p:spPr>
          <a:xfrm rot="10800000">
            <a:off x="7685809" y="2715726"/>
            <a:ext cx="924791" cy="5091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4" name="Right Arrow 13" descr="An arrow points to Diagnostic Assessment - to determine specific needs of non-responsive students."/>
          <p:cNvSpPr/>
          <p:nvPr/>
        </p:nvSpPr>
        <p:spPr>
          <a:xfrm>
            <a:off x="3884874" y="2715726"/>
            <a:ext cx="924791" cy="5091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8" name="Slide Number Placeholder 1"/>
          <p:cNvSpPr>
            <a:spLocks noGrp="1"/>
          </p:cNvSpPr>
          <p:nvPr>
            <p:ph type="sldNum" sz="quarter" idx="11"/>
          </p:nvPr>
        </p:nvSpPr>
        <p:spPr/>
        <p:txBody>
          <a:bodyPr/>
          <a:lstStyle/>
          <a:p>
            <a:pPr algn="r"/>
            <a:fld id="{F3477EC8-074D-41C4-94AE-E9EA7CEEA348}" type="slidenum">
              <a:rPr lang="en-US" smtClean="0"/>
              <a:pPr algn="r"/>
              <a:t>7</a:t>
            </a:fld>
            <a:endParaRPr lang="en-US" dirty="0"/>
          </a:p>
        </p:txBody>
      </p:sp>
      <p:sp>
        <p:nvSpPr>
          <p:cNvPr id="12" name="Oval 11" descr="Oval used to highlight diagnostic assessment"/>
          <p:cNvSpPr/>
          <p:nvPr/>
        </p:nvSpPr>
        <p:spPr>
          <a:xfrm>
            <a:off x="4985615" y="2488783"/>
            <a:ext cx="2592061" cy="108309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accent3">
                  <a:lumMod val="75000"/>
                </a:schemeClr>
              </a:solidFill>
            </a:endParaRPr>
          </a:p>
        </p:txBody>
      </p:sp>
      <p:pic>
        <p:nvPicPr>
          <p:cNvPr id="3" name="Picture 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back to the Diagnostic Assessment/Functional Assessment ova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04800"/>
            <a:ext cx="3181443" cy="5608523"/>
          </a:xfrm>
          <a:prstGeom prst="rect">
            <a:avLst/>
          </a:prstGeom>
        </p:spPr>
      </p:pic>
    </p:spTree>
    <p:extLst>
      <p:ext uri="{BB962C8B-B14F-4D97-AF65-F5344CB8AC3E}">
        <p14:creationId xmlns:p14="http://schemas.microsoft.com/office/powerpoint/2010/main" val="37769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subTnLst>
                                    <p:set>
                                      <p:cBhvr override="childStyle">
                                        <p:cTn dur="1" fill="hold" display="0" masterRel="sameClick" afterEffect="1">
                                          <p:stCondLst>
                                            <p:cond evt="end" delay="0">
                                              <p:tn val="22"/>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Level 2 – Indirect/Simple</a:t>
            </a:r>
          </a:p>
        </p:txBody>
      </p:sp>
      <p:sp>
        <p:nvSpPr>
          <p:cNvPr id="5" name="Slide Number Placeholder 4"/>
          <p:cNvSpPr>
            <a:spLocks noGrp="1"/>
          </p:cNvSpPr>
          <p:nvPr>
            <p:ph type="sldNum" sz="quarter" idx="10"/>
          </p:nvPr>
        </p:nvSpPr>
        <p:spPr/>
        <p:txBody>
          <a:bodyPr/>
          <a:lstStyle/>
          <a:p>
            <a:fld id="{A90E90A2-E538-4F9A-9FED-BF1E5650B9E2}" type="slidenum">
              <a:rPr lang="en-US" smtClean="0"/>
              <a:pPr/>
              <a:t>70</a:t>
            </a:fld>
            <a:endParaRPr lang="en-US" dirty="0"/>
          </a:p>
        </p:txBody>
      </p:sp>
      <p:graphicFrame>
        <p:nvGraphicFramePr>
          <p:cNvPr id="10" name="Content Placeholder 9" descr="indirect analysis example"/>
          <p:cNvGraphicFramePr>
            <a:graphicFrameLocks noGrp="1"/>
          </p:cNvGraphicFramePr>
          <p:nvPr>
            <p:ph idx="4294967295"/>
            <p:extLst>
              <p:ext uri="{D42A27DB-BD31-4B8C-83A1-F6EECF244321}">
                <p14:modId xmlns:p14="http://schemas.microsoft.com/office/powerpoint/2010/main" val="1592985916"/>
              </p:ext>
            </p:extLst>
          </p:nvPr>
        </p:nvGraphicFramePr>
        <p:xfrm>
          <a:off x="609600" y="2055813"/>
          <a:ext cx="8224837" cy="3732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47402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Identify goals and desired outcomes</a:t>
            </a:r>
          </a:p>
          <a:p>
            <a:r>
              <a:rPr lang="en-US" dirty="0"/>
              <a:t>Operationally define the typical target behavior(s)  </a:t>
            </a:r>
          </a:p>
          <a:p>
            <a:r>
              <a:rPr lang="en-US" dirty="0"/>
              <a:t>Identify typical antecedent and consequent events  </a:t>
            </a:r>
          </a:p>
          <a:p>
            <a:r>
              <a:rPr lang="en-US" dirty="0"/>
              <a:t>Schedule review</a:t>
            </a:r>
          </a:p>
          <a:p>
            <a:r>
              <a:rPr lang="en-US" dirty="0"/>
              <a:t>Summarize the information</a:t>
            </a:r>
          </a:p>
          <a:p>
            <a:endParaRPr lang="en-US" dirty="0"/>
          </a:p>
          <a:p>
            <a:endParaRPr lang="en-US" dirty="0"/>
          </a:p>
          <a:p>
            <a:endParaRPr lang="en-US" dirty="0"/>
          </a:p>
          <a:p>
            <a:pPr marL="0" indent="0">
              <a:buNone/>
            </a:pPr>
            <a:r>
              <a:rPr lang="en-US" sz="1200" dirty="0"/>
              <a:t>Newcomer &amp; Kern, 2012</a:t>
            </a:r>
          </a:p>
        </p:txBody>
      </p:sp>
      <p:sp>
        <p:nvSpPr>
          <p:cNvPr id="2" name="Title 1"/>
          <p:cNvSpPr>
            <a:spLocks noGrp="1"/>
          </p:cNvSpPr>
          <p:nvPr>
            <p:ph type="title"/>
          </p:nvPr>
        </p:nvSpPr>
        <p:spPr/>
        <p:txBody>
          <a:bodyPr/>
          <a:lstStyle/>
          <a:p>
            <a:r>
              <a:rPr lang="en-US" dirty="0"/>
              <a:t>Functional Assessment Interview</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71</a:t>
            </a:fld>
            <a:endParaRPr lang="en-US" dirty="0">
              <a:solidFill>
                <a:srgbClr val="FFFFFF">
                  <a:lumMod val="75000"/>
                </a:srgbClr>
              </a:solidFill>
            </a:endParaRPr>
          </a:p>
        </p:txBody>
      </p:sp>
    </p:spTree>
    <p:extLst>
      <p:ext uri="{BB962C8B-B14F-4D97-AF65-F5344CB8AC3E}">
        <p14:creationId xmlns:p14="http://schemas.microsoft.com/office/powerpoint/2010/main" val="3055642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Level 3 – Complex</a:t>
            </a:r>
          </a:p>
        </p:txBody>
      </p:sp>
      <p:sp>
        <p:nvSpPr>
          <p:cNvPr id="5" name="Slide Number Placeholder 4"/>
          <p:cNvSpPr>
            <a:spLocks noGrp="1"/>
          </p:cNvSpPr>
          <p:nvPr>
            <p:ph type="sldNum" sz="quarter" idx="10"/>
          </p:nvPr>
        </p:nvSpPr>
        <p:spPr/>
        <p:txBody>
          <a:bodyPr/>
          <a:lstStyle/>
          <a:p>
            <a:fld id="{A90E90A2-E538-4F9A-9FED-BF1E5650B9E2}" type="slidenum">
              <a:rPr lang="en-US" smtClean="0"/>
              <a:pPr/>
              <a:t>72</a:t>
            </a:fld>
            <a:endParaRPr lang="en-US" dirty="0"/>
          </a:p>
        </p:txBody>
      </p:sp>
      <p:graphicFrame>
        <p:nvGraphicFramePr>
          <p:cNvPr id="10" name="Content Placeholder 9" descr="complex level of analysis"/>
          <p:cNvGraphicFramePr>
            <a:graphicFrameLocks noGrp="1"/>
          </p:cNvGraphicFramePr>
          <p:nvPr>
            <p:ph idx="4294967295"/>
            <p:extLst>
              <p:ext uri="{D42A27DB-BD31-4B8C-83A1-F6EECF244321}">
                <p14:modId xmlns:p14="http://schemas.microsoft.com/office/powerpoint/2010/main" val="2642898776"/>
              </p:ext>
            </p:extLst>
          </p:nvPr>
        </p:nvGraphicFramePr>
        <p:xfrm>
          <a:off x="685800" y="2093911"/>
          <a:ext cx="8224837" cy="3726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3757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lstStyle/>
          <a:p>
            <a:pPr marL="0" indent="0">
              <a:buNone/>
            </a:pPr>
            <a:endParaRPr lang="en-US" sz="2800" b="1" dirty="0"/>
          </a:p>
          <a:p>
            <a:pPr marL="0" indent="0">
              <a:buNone/>
            </a:pPr>
            <a:r>
              <a:rPr lang="en-US" sz="2800" b="1" dirty="0"/>
              <a:t>Definition reminder…</a:t>
            </a:r>
          </a:p>
          <a:p>
            <a:pPr marL="0" indent="0">
              <a:buNone/>
            </a:pPr>
            <a:endParaRPr lang="en-US" sz="2800" b="1" dirty="0"/>
          </a:p>
          <a:p>
            <a:pPr>
              <a:spcBef>
                <a:spcPts val="1200"/>
              </a:spcBef>
            </a:pPr>
            <a:r>
              <a:rPr lang="en-US" sz="2800" i="1" dirty="0"/>
              <a:t>FBA is a process for identifying the events that reliably </a:t>
            </a:r>
            <a:r>
              <a:rPr lang="en-US" sz="2800" b="1" i="1" dirty="0"/>
              <a:t>predict</a:t>
            </a:r>
            <a:r>
              <a:rPr lang="en-US" sz="2800" i="1" dirty="0"/>
              <a:t> and </a:t>
            </a:r>
            <a:r>
              <a:rPr lang="en-US" sz="2800" b="1" i="1" dirty="0"/>
              <a:t>maintain</a:t>
            </a:r>
            <a:r>
              <a:rPr lang="en-US" sz="2800" i="1" dirty="0"/>
              <a:t> problem behavior.</a:t>
            </a:r>
          </a:p>
        </p:txBody>
      </p:sp>
      <p:sp>
        <p:nvSpPr>
          <p:cNvPr id="47106" name="Rectangle 2"/>
          <p:cNvSpPr>
            <a:spLocks noGrp="1" noChangeArrowheads="1"/>
          </p:cNvSpPr>
          <p:nvPr>
            <p:ph type="title"/>
          </p:nvPr>
        </p:nvSpPr>
        <p:spPr/>
        <p:txBody>
          <a:bodyPr/>
          <a:lstStyle/>
          <a:p>
            <a:r>
              <a:rPr lang="en-US" dirty="0"/>
              <a:t>Functional Behavior Assessment</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73</a:t>
            </a:fld>
            <a:endParaRPr lang="en-US" dirty="0">
              <a:solidFill>
                <a:srgbClr val="FFFFFF">
                  <a:lumMod val="75000"/>
                </a:srgbClr>
              </a:solidFill>
            </a:endParaRPr>
          </a:p>
        </p:txBody>
      </p:sp>
    </p:spTree>
    <p:extLst>
      <p:ext uri="{BB962C8B-B14F-4D97-AF65-F5344CB8AC3E}">
        <p14:creationId xmlns:p14="http://schemas.microsoft.com/office/powerpoint/2010/main" val="1023839895"/>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sz="4600" dirty="0"/>
              <a:t>Conducting a Functional Assessment:</a:t>
            </a:r>
          </a:p>
        </p:txBody>
      </p:sp>
      <p:sp>
        <p:nvSpPr>
          <p:cNvPr id="208899" name="Rectangle 3"/>
          <p:cNvSpPr>
            <a:spLocks noGrp="1" noChangeArrowheads="1"/>
          </p:cNvSpPr>
          <p:nvPr>
            <p:ph type="body" idx="1"/>
          </p:nvPr>
        </p:nvSpPr>
        <p:spPr/>
        <p:txBody>
          <a:bodyPr/>
          <a:lstStyle/>
          <a:p>
            <a:pPr marL="0" indent="0">
              <a:spcBef>
                <a:spcPts val="1200"/>
              </a:spcBef>
              <a:buNone/>
            </a:pPr>
            <a:r>
              <a:rPr lang="en-US" b="1" i="1" dirty="0"/>
              <a:t>The Starting Point:</a:t>
            </a:r>
          </a:p>
          <a:p>
            <a:pPr marL="0" indent="0">
              <a:spcBef>
                <a:spcPts val="1200"/>
              </a:spcBef>
              <a:buNone/>
            </a:pPr>
            <a:endParaRPr lang="en-US" b="1" i="1" dirty="0"/>
          </a:p>
          <a:p>
            <a:pPr marL="0" indent="0">
              <a:spcBef>
                <a:spcPts val="1200"/>
              </a:spcBef>
              <a:buNone/>
            </a:pPr>
            <a:r>
              <a:rPr lang="en-US" b="1" i="1" dirty="0"/>
              <a:t>Verify the seriousness of the problem</a:t>
            </a:r>
          </a:p>
          <a:p>
            <a:pPr>
              <a:spcBef>
                <a:spcPts val="1200"/>
              </a:spcBef>
            </a:pPr>
            <a:r>
              <a:rPr lang="en-US" dirty="0"/>
              <a:t>A teacher can eliminate many classroom problems by consistently applying effective classroom management strategies</a:t>
            </a:r>
          </a:p>
          <a:p>
            <a:pPr>
              <a:spcBef>
                <a:spcPts val="1200"/>
              </a:spcBef>
            </a:pPr>
            <a:r>
              <a:rPr lang="en-US" dirty="0"/>
              <a:t>Observations may indicate that the solution rests in systematic changes in classroom practices</a:t>
            </a:r>
          </a:p>
          <a:p>
            <a:pPr lvl="1"/>
            <a:endParaRPr lang="en-US" dirty="0"/>
          </a:p>
        </p:txBody>
      </p:sp>
      <p:sp>
        <p:nvSpPr>
          <p:cNvPr id="4" name="Slide Number Placeholder 3"/>
          <p:cNvSpPr>
            <a:spLocks noGrp="1"/>
          </p:cNvSpPr>
          <p:nvPr>
            <p:ph type="sldNum" sz="quarter" idx="12"/>
          </p:nvPr>
        </p:nvSpPr>
        <p:spPr/>
        <p:txBody>
          <a:bodyPr/>
          <a:lstStyle/>
          <a:p>
            <a:fld id="{A90E90A2-E538-4F9A-9FED-BF1E5650B9E2}" type="slidenum">
              <a:rPr lang="en-US" smtClean="0"/>
              <a:pPr/>
              <a:t>74</a:t>
            </a:fld>
            <a:endParaRPr lang="en-US" dirty="0"/>
          </a:p>
        </p:txBody>
      </p:sp>
    </p:spTree>
    <p:extLst>
      <p:ext uri="{BB962C8B-B14F-4D97-AF65-F5344CB8AC3E}">
        <p14:creationId xmlns:p14="http://schemas.microsoft.com/office/powerpoint/2010/main" val="26232388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additive="base">
                                        <p:cTn id="7" dur="500" fill="hold"/>
                                        <p:tgtEl>
                                          <p:spTgt spid="208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8899">
                                            <p:txEl>
                                              <p:pRg st="2" end="2"/>
                                            </p:txEl>
                                          </p:spTgt>
                                        </p:tgtEl>
                                        <p:attrNameLst>
                                          <p:attrName>style.visibility</p:attrName>
                                        </p:attrNameLst>
                                      </p:cBhvr>
                                      <p:to>
                                        <p:strVal val="visible"/>
                                      </p:to>
                                    </p:set>
                                    <p:anim calcmode="lin" valueType="num">
                                      <p:cBhvr additive="base">
                                        <p:cTn id="13" dur="500" fill="hold"/>
                                        <p:tgtEl>
                                          <p:spTgt spid="2088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8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8899">
                                            <p:txEl>
                                              <p:pRg st="3" end="3"/>
                                            </p:txEl>
                                          </p:spTgt>
                                        </p:tgtEl>
                                        <p:attrNameLst>
                                          <p:attrName>style.visibility</p:attrName>
                                        </p:attrNameLst>
                                      </p:cBhvr>
                                      <p:to>
                                        <p:strVal val="visible"/>
                                      </p:to>
                                    </p:set>
                                    <p:anim calcmode="lin" valueType="num">
                                      <p:cBhvr additive="base">
                                        <p:cTn id="19" dur="500" fill="hold"/>
                                        <p:tgtEl>
                                          <p:spTgt spid="2088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8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8899">
                                            <p:txEl>
                                              <p:pRg st="4" end="4"/>
                                            </p:txEl>
                                          </p:spTgt>
                                        </p:tgtEl>
                                        <p:attrNameLst>
                                          <p:attrName>style.visibility</p:attrName>
                                        </p:attrNameLst>
                                      </p:cBhvr>
                                      <p:to>
                                        <p:strVal val="visible"/>
                                      </p:to>
                                    </p:set>
                                    <p:anim calcmode="lin" valueType="num">
                                      <p:cBhvr additive="base">
                                        <p:cTn id="25" dur="500" fill="hold"/>
                                        <p:tgtEl>
                                          <p:spTgt spid="2088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88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bldLvl="3"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p:txBody>
          <a:bodyPr/>
          <a:lstStyle/>
          <a:p>
            <a:pPr marL="0" indent="0">
              <a:spcBef>
                <a:spcPts val="1200"/>
              </a:spcBef>
              <a:buNone/>
            </a:pPr>
            <a:r>
              <a:rPr lang="en-US" dirty="0"/>
              <a:t>Why?  </a:t>
            </a:r>
          </a:p>
          <a:p>
            <a:pPr marL="0" indent="0">
              <a:spcBef>
                <a:spcPts val="1200"/>
              </a:spcBef>
              <a:buNone/>
            </a:pPr>
            <a:endParaRPr lang="en-US" dirty="0"/>
          </a:p>
          <a:p>
            <a:pPr>
              <a:spcBef>
                <a:spcPts val="1200"/>
              </a:spcBef>
            </a:pPr>
            <a:r>
              <a:rPr lang="en-US" dirty="0"/>
              <a:t>To provide information relevant to making effective intervention decisions</a:t>
            </a:r>
          </a:p>
          <a:p>
            <a:pPr>
              <a:spcBef>
                <a:spcPts val="1200"/>
              </a:spcBef>
            </a:pPr>
            <a:endParaRPr lang="en-US" dirty="0"/>
          </a:p>
          <a:p>
            <a:pPr>
              <a:spcBef>
                <a:spcPts val="1200"/>
              </a:spcBef>
            </a:pPr>
            <a:r>
              <a:rPr lang="en-US" dirty="0"/>
              <a:t>To clearly communicate the function of the behavior to other persons in crafting and implementing the intervention</a:t>
            </a:r>
          </a:p>
          <a:p>
            <a:pPr lvl="1"/>
            <a:endParaRPr lang="en-US" dirty="0"/>
          </a:p>
          <a:p>
            <a:endParaRPr lang="en-US" dirty="0"/>
          </a:p>
          <a:p>
            <a:endParaRPr lang="en-US" dirty="0"/>
          </a:p>
          <a:p>
            <a:endParaRPr lang="en-US" dirty="0"/>
          </a:p>
        </p:txBody>
      </p:sp>
      <p:sp>
        <p:nvSpPr>
          <p:cNvPr id="94210" name="Rectangle 2"/>
          <p:cNvSpPr>
            <a:spLocks noGrp="1" noChangeArrowheads="1"/>
          </p:cNvSpPr>
          <p:nvPr>
            <p:ph type="title"/>
          </p:nvPr>
        </p:nvSpPr>
        <p:spPr/>
        <p:txBody>
          <a:bodyPr/>
          <a:lstStyle/>
          <a:p>
            <a:r>
              <a:rPr lang="en-US" dirty="0"/>
              <a:t>Writing a Statement of Function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75</a:t>
            </a:fld>
            <a:endParaRPr lang="en-US" dirty="0">
              <a:solidFill>
                <a:srgbClr val="FFFFFF">
                  <a:lumMod val="75000"/>
                </a:srgbClr>
              </a:solidFill>
            </a:endParaRPr>
          </a:p>
        </p:txBody>
      </p:sp>
    </p:spTree>
    <p:extLst>
      <p:ext uri="{BB962C8B-B14F-4D97-AF65-F5344CB8AC3E}">
        <p14:creationId xmlns:p14="http://schemas.microsoft.com/office/powerpoint/2010/main" val="3656379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How?</a:t>
            </a:r>
          </a:p>
          <a:p>
            <a:r>
              <a:rPr lang="en-US" dirty="0"/>
              <a:t>Analyze patterns of behavior based on record review, interviews, and direct observation.</a:t>
            </a:r>
          </a:p>
          <a:p>
            <a:r>
              <a:rPr lang="en-US" dirty="0"/>
              <a:t>Include the following:</a:t>
            </a:r>
          </a:p>
          <a:p>
            <a:pPr marL="573087" lvl="1" indent="-342900">
              <a:buFont typeface="+mj-lt"/>
              <a:buAutoNum type="alphaLcPeriod"/>
            </a:pPr>
            <a:r>
              <a:rPr lang="en-US" dirty="0"/>
              <a:t>The antecedent</a:t>
            </a:r>
          </a:p>
          <a:p>
            <a:pPr marL="573087" lvl="1" indent="-342900">
              <a:buFont typeface="+mj-lt"/>
              <a:buAutoNum type="alphaLcPeriod"/>
            </a:pPr>
            <a:r>
              <a:rPr lang="en-US" dirty="0"/>
              <a:t>The student</a:t>
            </a:r>
          </a:p>
          <a:p>
            <a:pPr marL="573087" lvl="1" indent="-342900">
              <a:buFont typeface="+mj-lt"/>
              <a:buAutoNum type="alphaLcPeriod"/>
            </a:pPr>
            <a:r>
              <a:rPr lang="en-US" dirty="0"/>
              <a:t>The target behavior</a:t>
            </a:r>
          </a:p>
          <a:p>
            <a:pPr marL="573087" lvl="1" indent="-342900">
              <a:buFont typeface="+mj-lt"/>
              <a:buAutoNum type="alphaLcPeriod"/>
            </a:pPr>
            <a:r>
              <a:rPr lang="en-US" dirty="0"/>
              <a:t>The function(s) of the behavior</a:t>
            </a:r>
          </a:p>
          <a:p>
            <a:pPr marL="573087" lvl="1" indent="-342900">
              <a:buFont typeface="+mj-lt"/>
              <a:buAutoNum type="alphaLcPeriod"/>
            </a:pPr>
            <a:r>
              <a:rPr lang="en-US" dirty="0"/>
              <a:t>Any brief information that may assist others to understand the statement</a:t>
            </a:r>
          </a:p>
          <a:p>
            <a:pPr lvl="2"/>
            <a:endParaRPr lang="en-US" dirty="0"/>
          </a:p>
        </p:txBody>
      </p:sp>
      <p:sp>
        <p:nvSpPr>
          <p:cNvPr id="2" name="Title 1"/>
          <p:cNvSpPr>
            <a:spLocks noGrp="1"/>
          </p:cNvSpPr>
          <p:nvPr>
            <p:ph type="title"/>
          </p:nvPr>
        </p:nvSpPr>
        <p:spPr/>
        <p:txBody>
          <a:bodyPr/>
          <a:lstStyle/>
          <a:p>
            <a:r>
              <a:rPr lang="en-US" dirty="0"/>
              <a:t>Writing a Statement of Function</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76</a:t>
            </a:fld>
            <a:endParaRPr lang="en-US" dirty="0">
              <a:solidFill>
                <a:srgbClr val="FFFFFF">
                  <a:lumMod val="75000"/>
                </a:srgbClr>
              </a:solidFill>
            </a:endParaRPr>
          </a:p>
        </p:txBody>
      </p:sp>
    </p:spTree>
    <p:extLst>
      <p:ext uri="{BB962C8B-B14F-4D97-AF65-F5344CB8AC3E}">
        <p14:creationId xmlns:p14="http://schemas.microsoft.com/office/powerpoint/2010/main" val="2136889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Action or event that is </a:t>
            </a:r>
            <a:r>
              <a:rPr lang="en-US" b="1" i="1" dirty="0"/>
              <a:t>observable, measurable, and repeated</a:t>
            </a:r>
          </a:p>
          <a:p>
            <a:endParaRPr lang="en-US" b="1" i="1" dirty="0"/>
          </a:p>
          <a:p>
            <a:pPr>
              <a:spcBef>
                <a:spcPts val="1200"/>
              </a:spcBef>
            </a:pPr>
            <a:r>
              <a:rPr lang="en-US" dirty="0"/>
              <a:t>Stated in objective, precise language</a:t>
            </a:r>
          </a:p>
        </p:txBody>
      </p:sp>
      <p:sp>
        <p:nvSpPr>
          <p:cNvPr id="2" name="Title 1"/>
          <p:cNvSpPr>
            <a:spLocks noGrp="1"/>
          </p:cNvSpPr>
          <p:nvPr>
            <p:ph type="title"/>
          </p:nvPr>
        </p:nvSpPr>
        <p:spPr/>
        <p:txBody>
          <a:bodyPr/>
          <a:lstStyle/>
          <a:p>
            <a:r>
              <a:rPr lang="en-US" dirty="0"/>
              <a:t>What Is Behavior?</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77</a:t>
            </a:fld>
            <a:endParaRPr lang="en-US" dirty="0">
              <a:solidFill>
                <a:srgbClr val="FFFFFF">
                  <a:lumMod val="75000"/>
                </a:srgbClr>
              </a:solidFill>
            </a:endParaRPr>
          </a:p>
        </p:txBody>
      </p:sp>
      <p:pic>
        <p:nvPicPr>
          <p:cNvPr id="7" name="Picture 2" descr="1066368855_f0801441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66298"/>
            <a:ext cx="4114800" cy="27404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48200" y="5050927"/>
            <a:ext cx="4114800" cy="584775"/>
          </a:xfrm>
          <a:prstGeom prst="rect">
            <a:avLst/>
          </a:prstGeom>
        </p:spPr>
        <p:txBody>
          <a:bodyPr wrap="square">
            <a:spAutoFit/>
          </a:bodyPr>
          <a:lstStyle/>
          <a:p>
            <a:r>
              <a:rPr lang="en-US" sz="800" dirty="0"/>
              <a:t>Photo Credit: &lt;a href="http://www.flickr.com/photos/97831130@N00/1066368855/"&gt;horizontal.integration&lt;/a&gt; via &lt;a href="http://compfight.com"&gt;Compfight&lt;/a&gt; &lt;a href="http://creativecommons.org/licenses/by-nc-sa/2.0/"&gt;cc&lt;/a&gt;</a:t>
            </a:r>
          </a:p>
        </p:txBody>
      </p:sp>
    </p:spTree>
    <p:extLst>
      <p:ext uri="{BB962C8B-B14F-4D97-AF65-F5344CB8AC3E}">
        <p14:creationId xmlns:p14="http://schemas.microsoft.com/office/powerpoint/2010/main" val="4028637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Dimensions of Behavior</a:t>
            </a:r>
          </a:p>
        </p:txBody>
      </p:sp>
      <p:graphicFrame>
        <p:nvGraphicFramePr>
          <p:cNvPr id="4" name="Content Placeholder 3" descr="table of dimensions of behavior"/>
          <p:cNvGraphicFramePr>
            <a:graphicFrameLocks noGrp="1"/>
          </p:cNvGraphicFramePr>
          <p:nvPr>
            <p:ph idx="4294967295"/>
            <p:extLst>
              <p:ext uri="{D42A27DB-BD31-4B8C-83A1-F6EECF244321}">
                <p14:modId xmlns:p14="http://schemas.microsoft.com/office/powerpoint/2010/main" val="2320858161"/>
              </p:ext>
            </p:extLst>
          </p:nvPr>
        </p:nvGraphicFramePr>
        <p:xfrm>
          <a:off x="736600" y="2057400"/>
          <a:ext cx="7239000" cy="3520440"/>
        </p:xfrm>
        <a:graphic>
          <a:graphicData uri="http://schemas.openxmlformats.org/drawingml/2006/table">
            <a:tbl>
              <a:tblPr firstRow="1" bandRow="1">
                <a:tableStyleId>{B301B821-A1FF-4177-AEE7-76D212191A09}</a:tableStyleId>
              </a:tblPr>
              <a:tblGrid>
                <a:gridCol w="1781528">
                  <a:extLst>
                    <a:ext uri="{9D8B030D-6E8A-4147-A177-3AD203B41FA5}">
                      <a16:colId xmlns:a16="http://schemas.microsoft.com/office/drawing/2014/main" val="20000"/>
                    </a:ext>
                  </a:extLst>
                </a:gridCol>
                <a:gridCol w="5457472">
                  <a:extLst>
                    <a:ext uri="{9D8B030D-6E8A-4147-A177-3AD203B41FA5}">
                      <a16:colId xmlns:a16="http://schemas.microsoft.com/office/drawing/2014/main" val="20001"/>
                    </a:ext>
                  </a:extLst>
                </a:gridCol>
              </a:tblGrid>
              <a:tr h="502920">
                <a:tc>
                  <a:txBody>
                    <a:bodyPr/>
                    <a:lstStyle/>
                    <a:p>
                      <a:r>
                        <a:rPr lang="en-US" sz="2000" dirty="0"/>
                        <a:t>Dimension</a:t>
                      </a:r>
                    </a:p>
                  </a:txBody>
                  <a:tcPr anchor="ctr"/>
                </a:tc>
                <a:tc>
                  <a:txBody>
                    <a:bodyPr/>
                    <a:lstStyle/>
                    <a:p>
                      <a:r>
                        <a:rPr lang="en-US" sz="2000" dirty="0"/>
                        <a:t>Definition</a:t>
                      </a:r>
                    </a:p>
                  </a:txBody>
                  <a:tcPr anchor="ctr"/>
                </a:tc>
                <a:extLst>
                  <a:ext uri="{0D108BD9-81ED-4DB2-BD59-A6C34878D82A}">
                    <a16:rowId xmlns:a16="http://schemas.microsoft.com/office/drawing/2014/main" val="10000"/>
                  </a:ext>
                </a:extLst>
              </a:tr>
              <a:tr h="502920">
                <a:tc>
                  <a:txBody>
                    <a:bodyPr/>
                    <a:lstStyle/>
                    <a:p>
                      <a:r>
                        <a:rPr lang="en-US" sz="2000" dirty="0"/>
                        <a:t>Frequency</a:t>
                      </a:r>
                    </a:p>
                  </a:txBody>
                  <a:tcPr anchor="ctr"/>
                </a:tc>
                <a:tc>
                  <a:txBody>
                    <a:bodyPr/>
                    <a:lstStyle/>
                    <a:p>
                      <a:r>
                        <a:rPr lang="en-US" sz="2000" dirty="0"/>
                        <a:t>How often the behavior</a:t>
                      </a:r>
                      <a:r>
                        <a:rPr lang="en-US" sz="2000" baseline="0" dirty="0"/>
                        <a:t> occurs</a:t>
                      </a:r>
                      <a:endParaRPr lang="en-US" sz="2000" dirty="0"/>
                    </a:p>
                  </a:txBody>
                  <a:tcPr anchor="ctr"/>
                </a:tc>
                <a:extLst>
                  <a:ext uri="{0D108BD9-81ED-4DB2-BD59-A6C34878D82A}">
                    <a16:rowId xmlns:a16="http://schemas.microsoft.com/office/drawing/2014/main" val="10001"/>
                  </a:ext>
                </a:extLst>
              </a:tr>
              <a:tr h="502920">
                <a:tc>
                  <a:txBody>
                    <a:bodyPr/>
                    <a:lstStyle/>
                    <a:p>
                      <a:r>
                        <a:rPr lang="en-US" sz="2000" dirty="0"/>
                        <a:t>Duration</a:t>
                      </a:r>
                    </a:p>
                  </a:txBody>
                  <a:tcPr anchor="ctr"/>
                </a:tc>
                <a:tc>
                  <a:txBody>
                    <a:bodyPr/>
                    <a:lstStyle/>
                    <a:p>
                      <a:r>
                        <a:rPr lang="en-US" sz="2000" dirty="0"/>
                        <a:t>How long the behavior</a:t>
                      </a:r>
                      <a:r>
                        <a:rPr lang="en-US" sz="2000" baseline="0" dirty="0"/>
                        <a:t> lasts</a:t>
                      </a:r>
                      <a:endParaRPr lang="en-US" sz="2000" dirty="0"/>
                    </a:p>
                  </a:txBody>
                  <a:tcPr anchor="ctr"/>
                </a:tc>
                <a:extLst>
                  <a:ext uri="{0D108BD9-81ED-4DB2-BD59-A6C34878D82A}">
                    <a16:rowId xmlns:a16="http://schemas.microsoft.com/office/drawing/2014/main" val="10002"/>
                  </a:ext>
                </a:extLst>
              </a:tr>
              <a:tr h="502920">
                <a:tc>
                  <a:txBody>
                    <a:bodyPr/>
                    <a:lstStyle/>
                    <a:p>
                      <a:r>
                        <a:rPr lang="en-US" sz="2000" dirty="0"/>
                        <a:t>Latency</a:t>
                      </a:r>
                    </a:p>
                  </a:txBody>
                  <a:tcPr anchor="ctr"/>
                </a:tc>
                <a:tc>
                  <a:txBody>
                    <a:bodyPr/>
                    <a:lstStyle/>
                    <a:p>
                      <a:r>
                        <a:rPr lang="en-US" sz="2000" dirty="0"/>
                        <a:t>How long before student begins the behavior</a:t>
                      </a:r>
                    </a:p>
                  </a:txBody>
                  <a:tcPr anchor="ctr"/>
                </a:tc>
                <a:extLst>
                  <a:ext uri="{0D108BD9-81ED-4DB2-BD59-A6C34878D82A}">
                    <a16:rowId xmlns:a16="http://schemas.microsoft.com/office/drawing/2014/main" val="10003"/>
                  </a:ext>
                </a:extLst>
              </a:tr>
              <a:tr h="502920">
                <a:tc>
                  <a:txBody>
                    <a:bodyPr/>
                    <a:lstStyle/>
                    <a:p>
                      <a:r>
                        <a:rPr lang="en-US" sz="2000" dirty="0"/>
                        <a:t>Topography</a:t>
                      </a:r>
                    </a:p>
                  </a:txBody>
                  <a:tcPr anchor="ctr"/>
                </a:tc>
                <a:tc>
                  <a:txBody>
                    <a:bodyPr/>
                    <a:lstStyle/>
                    <a:p>
                      <a:r>
                        <a:rPr lang="en-US" sz="2000" dirty="0"/>
                        <a:t>Shape</a:t>
                      </a:r>
                      <a:r>
                        <a:rPr lang="en-US" sz="2000" baseline="0" dirty="0"/>
                        <a:t> of the behavior; what it looks like</a:t>
                      </a:r>
                      <a:endParaRPr lang="en-US" sz="2000" dirty="0"/>
                    </a:p>
                  </a:txBody>
                  <a:tcPr anchor="ctr"/>
                </a:tc>
                <a:extLst>
                  <a:ext uri="{0D108BD9-81ED-4DB2-BD59-A6C34878D82A}">
                    <a16:rowId xmlns:a16="http://schemas.microsoft.com/office/drawing/2014/main" val="10004"/>
                  </a:ext>
                </a:extLst>
              </a:tr>
              <a:tr h="502920">
                <a:tc>
                  <a:txBody>
                    <a:bodyPr/>
                    <a:lstStyle/>
                    <a:p>
                      <a:r>
                        <a:rPr lang="en-US" sz="2000" dirty="0"/>
                        <a:t>Locus</a:t>
                      </a:r>
                    </a:p>
                  </a:txBody>
                  <a:tcPr anchor="ctr"/>
                </a:tc>
                <a:tc>
                  <a:txBody>
                    <a:bodyPr/>
                    <a:lstStyle/>
                    <a:p>
                      <a:r>
                        <a:rPr lang="en-US" sz="2000" dirty="0"/>
                        <a:t>Where the behavior</a:t>
                      </a:r>
                      <a:r>
                        <a:rPr lang="en-US" sz="2000" baseline="0" dirty="0"/>
                        <a:t> occurs</a:t>
                      </a:r>
                      <a:endParaRPr lang="en-US" sz="2000" dirty="0"/>
                    </a:p>
                  </a:txBody>
                  <a:tcPr anchor="ctr"/>
                </a:tc>
                <a:extLst>
                  <a:ext uri="{0D108BD9-81ED-4DB2-BD59-A6C34878D82A}">
                    <a16:rowId xmlns:a16="http://schemas.microsoft.com/office/drawing/2014/main" val="10005"/>
                  </a:ext>
                </a:extLst>
              </a:tr>
              <a:tr h="502920">
                <a:tc>
                  <a:txBody>
                    <a:bodyPr/>
                    <a:lstStyle/>
                    <a:p>
                      <a:r>
                        <a:rPr lang="en-US" sz="2000" dirty="0"/>
                        <a:t>Force</a:t>
                      </a:r>
                    </a:p>
                  </a:txBody>
                  <a:tcPr anchor="ctr"/>
                </a:tc>
                <a:tc>
                  <a:txBody>
                    <a:bodyPr/>
                    <a:lstStyle/>
                    <a:p>
                      <a:r>
                        <a:rPr lang="en-US" sz="2000" dirty="0"/>
                        <a:t>Strength or</a:t>
                      </a:r>
                      <a:r>
                        <a:rPr lang="en-US" sz="2000" baseline="0" dirty="0"/>
                        <a:t> intensity of the behavior</a:t>
                      </a:r>
                      <a:endParaRPr lang="en-US" sz="2000" dirty="0"/>
                    </a:p>
                  </a:txBody>
                  <a:tcPr anchor="ct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78</a:t>
            </a:fld>
            <a:endParaRPr lang="en-US" dirty="0">
              <a:solidFill>
                <a:srgbClr val="FFFFFF">
                  <a:lumMod val="75000"/>
                </a:srgbClr>
              </a:solidFill>
            </a:endParaRPr>
          </a:p>
        </p:txBody>
      </p:sp>
    </p:spTree>
    <p:extLst>
      <p:ext uri="{BB962C8B-B14F-4D97-AF65-F5344CB8AC3E}">
        <p14:creationId xmlns:p14="http://schemas.microsoft.com/office/powerpoint/2010/main" val="1499765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p:txBody>
          <a:bodyPr/>
          <a:lstStyle/>
          <a:p>
            <a:endParaRPr lang="en-US" sz="2800" dirty="0"/>
          </a:p>
          <a:p>
            <a:r>
              <a:rPr lang="en-US" sz="2800" dirty="0"/>
              <a:t>Is the behavior </a:t>
            </a:r>
            <a:r>
              <a:rPr lang="en-US" sz="2800" b="1" i="1" dirty="0"/>
              <a:t>observable</a:t>
            </a:r>
            <a:r>
              <a:rPr lang="en-US" sz="2800" dirty="0"/>
              <a:t>?</a:t>
            </a:r>
          </a:p>
          <a:p>
            <a:endParaRPr lang="en-US" sz="2800" dirty="0"/>
          </a:p>
          <a:p>
            <a:pPr>
              <a:spcBef>
                <a:spcPts val="1200"/>
              </a:spcBef>
            </a:pPr>
            <a:r>
              <a:rPr lang="en-US" sz="2800" dirty="0"/>
              <a:t>Is the behavior </a:t>
            </a:r>
            <a:r>
              <a:rPr lang="en-US" sz="2800" b="1" i="1" dirty="0"/>
              <a:t>measurable</a:t>
            </a:r>
            <a:r>
              <a:rPr lang="en-US" sz="2800" dirty="0"/>
              <a:t>?</a:t>
            </a:r>
          </a:p>
          <a:p>
            <a:pPr>
              <a:spcBef>
                <a:spcPts val="1200"/>
              </a:spcBef>
            </a:pPr>
            <a:endParaRPr lang="en-US" sz="2800" dirty="0"/>
          </a:p>
          <a:p>
            <a:pPr>
              <a:spcBef>
                <a:spcPts val="1200"/>
              </a:spcBef>
            </a:pPr>
            <a:r>
              <a:rPr lang="en-US" sz="2800" dirty="0"/>
              <a:t>Is the behavior </a:t>
            </a:r>
            <a:r>
              <a:rPr lang="en-US" sz="2800" b="1" i="1" dirty="0"/>
              <a:t>repeated</a:t>
            </a:r>
            <a:r>
              <a:rPr lang="en-US" sz="2800" dirty="0"/>
              <a:t>?</a:t>
            </a:r>
            <a:endParaRPr lang="en-CA" sz="2800" dirty="0"/>
          </a:p>
        </p:txBody>
      </p:sp>
      <p:sp>
        <p:nvSpPr>
          <p:cNvPr id="70658" name="Rectangle 2"/>
          <p:cNvSpPr>
            <a:spLocks noGrp="1" noChangeArrowheads="1"/>
          </p:cNvSpPr>
          <p:nvPr>
            <p:ph type="title"/>
          </p:nvPr>
        </p:nvSpPr>
        <p:spPr/>
        <p:txBody>
          <a:bodyPr/>
          <a:lstStyle/>
          <a:p>
            <a:r>
              <a:rPr lang="en-US" dirty="0"/>
              <a:t>Key Questions</a:t>
            </a:r>
            <a:endParaRPr lang="en-CA"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79</a:t>
            </a:fld>
            <a:endParaRPr lang="en-US" dirty="0">
              <a:solidFill>
                <a:srgbClr val="FFFFFF">
                  <a:lumMod val="75000"/>
                </a:srgbClr>
              </a:solidFill>
            </a:endParaRPr>
          </a:p>
        </p:txBody>
      </p:sp>
    </p:spTree>
    <p:extLst>
      <p:ext uri="{BB962C8B-B14F-4D97-AF65-F5344CB8AC3E}">
        <p14:creationId xmlns:p14="http://schemas.microsoft.com/office/powerpoint/2010/main" val="3118382777"/>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Diagnostic assessments for behavior may include but are not limited to functional behavior assessments (FBA's)</a:t>
            </a:r>
          </a:p>
          <a:p>
            <a:pPr marL="0" indent="0">
              <a:buNone/>
            </a:pPr>
            <a:endParaRPr lang="en-US" dirty="0"/>
          </a:p>
          <a:p>
            <a:pPr lvl="1">
              <a:spcBef>
                <a:spcPts val="1200"/>
              </a:spcBef>
            </a:pPr>
            <a:r>
              <a:rPr lang="en-US" sz="2400" dirty="0"/>
              <a:t>Can include behavior change programs or other behavioral interventions</a:t>
            </a:r>
          </a:p>
          <a:p>
            <a:pPr lvl="1">
              <a:spcBef>
                <a:spcPts val="1200"/>
              </a:spcBef>
            </a:pPr>
            <a:endParaRPr lang="en-US" sz="2400" dirty="0"/>
          </a:p>
          <a:p>
            <a:pPr lvl="1">
              <a:spcBef>
                <a:spcPts val="1200"/>
              </a:spcBef>
            </a:pPr>
            <a:r>
              <a:rPr lang="en-US" sz="2400" dirty="0"/>
              <a:t>We recommend you follow state laws whether you operate outside or within special education</a:t>
            </a:r>
          </a:p>
        </p:txBody>
      </p:sp>
      <p:sp>
        <p:nvSpPr>
          <p:cNvPr id="4" name="Title 3"/>
          <p:cNvSpPr>
            <a:spLocks noGrp="1"/>
          </p:cNvSpPr>
          <p:nvPr>
            <p:ph type="title"/>
          </p:nvPr>
        </p:nvSpPr>
        <p:spPr/>
        <p:txBody>
          <a:bodyPr/>
          <a:lstStyle/>
          <a:p>
            <a:r>
              <a:rPr lang="en-US" dirty="0"/>
              <a:t>Note:</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a:t>
            </a:fld>
            <a:endParaRPr lang="en-US" dirty="0">
              <a:solidFill>
                <a:srgbClr val="FFFFFF">
                  <a:lumMod val="75000"/>
                </a:srgbClr>
              </a:solidFill>
            </a:endParaRPr>
          </a:p>
        </p:txBody>
      </p:sp>
    </p:spTree>
    <p:extLst>
      <p:ext uri="{BB962C8B-B14F-4D97-AF65-F5344CB8AC3E}">
        <p14:creationId xmlns:p14="http://schemas.microsoft.com/office/powerpoint/2010/main" val="2140947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Behavior that is selected (targeted) for intervention </a:t>
            </a:r>
          </a:p>
          <a:p>
            <a:endParaRPr lang="en-US" dirty="0"/>
          </a:p>
          <a:p>
            <a:pPr>
              <a:spcBef>
                <a:spcPts val="1200"/>
              </a:spcBef>
            </a:pPr>
            <a:r>
              <a:rPr lang="en-US" dirty="0"/>
              <a:t>General format for describing target behavior:</a:t>
            </a:r>
          </a:p>
          <a:p>
            <a:pPr marL="573087" lvl="1" indent="-342900">
              <a:buFont typeface="+mj-lt"/>
              <a:buAutoNum type="alphaLcPeriod"/>
            </a:pPr>
            <a:endParaRPr lang="en-US" dirty="0"/>
          </a:p>
          <a:p>
            <a:pPr marL="796925" lvl="2" indent="-342900">
              <a:buFont typeface="+mj-lt"/>
              <a:buAutoNum type="alphaLcPeriod"/>
            </a:pPr>
            <a:r>
              <a:rPr lang="en-US" sz="2400" dirty="0"/>
              <a:t>General descriptor for the behavior</a:t>
            </a:r>
          </a:p>
          <a:p>
            <a:pPr marL="796925" lvl="2" indent="-342900">
              <a:buFont typeface="+mj-lt"/>
              <a:buAutoNum type="alphaLcPeriod"/>
            </a:pPr>
            <a:r>
              <a:rPr lang="en-US" sz="2400" dirty="0"/>
              <a:t>Series of specific observable, measurable, and repeatable examples </a:t>
            </a:r>
          </a:p>
          <a:p>
            <a:pPr lvl="1"/>
            <a:endParaRPr lang="en-US" dirty="0"/>
          </a:p>
          <a:p>
            <a:endParaRPr lang="en-US" dirty="0"/>
          </a:p>
        </p:txBody>
      </p:sp>
      <p:sp>
        <p:nvSpPr>
          <p:cNvPr id="2" name="Title 1"/>
          <p:cNvSpPr>
            <a:spLocks noGrp="1"/>
          </p:cNvSpPr>
          <p:nvPr>
            <p:ph type="title"/>
          </p:nvPr>
        </p:nvSpPr>
        <p:spPr/>
        <p:txBody>
          <a:bodyPr/>
          <a:lstStyle/>
          <a:p>
            <a:r>
              <a:rPr lang="en-US" dirty="0"/>
              <a:t>Defining the Target Behavior</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80</a:t>
            </a:fld>
            <a:endParaRPr lang="en-US" dirty="0">
              <a:solidFill>
                <a:srgbClr val="FFFFFF">
                  <a:lumMod val="75000"/>
                </a:srgbClr>
              </a:solidFill>
            </a:endParaRPr>
          </a:p>
        </p:txBody>
      </p:sp>
    </p:spTree>
    <p:extLst>
      <p:ext uri="{BB962C8B-B14F-4D97-AF65-F5344CB8AC3E}">
        <p14:creationId xmlns:p14="http://schemas.microsoft.com/office/powerpoint/2010/main" val="8419892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26" y="2055813"/>
            <a:ext cx="4189274" cy="3852006"/>
          </a:xfrm>
        </p:spPr>
        <p:txBody>
          <a:bodyPr/>
          <a:lstStyle/>
          <a:p>
            <a:endParaRPr lang="en-US" dirty="0"/>
          </a:p>
          <a:p>
            <a:endParaRPr lang="en-US" dirty="0"/>
          </a:p>
          <a:p>
            <a:r>
              <a:rPr lang="en-US" dirty="0"/>
              <a:t>The target behavior is </a:t>
            </a:r>
            <a:r>
              <a:rPr lang="en-US" b="1" i="1" dirty="0"/>
              <a:t>destruction of classroom properties</a:t>
            </a:r>
            <a:r>
              <a:rPr lang="en-US" dirty="0"/>
              <a:t>, which includes such behaviors as </a:t>
            </a:r>
            <a:r>
              <a:rPr lang="en-US" i="1" dirty="0"/>
              <a:t>drawing in books, tearing worksheets, </a:t>
            </a:r>
            <a:r>
              <a:rPr lang="en-US" dirty="0"/>
              <a:t>and </a:t>
            </a:r>
            <a:r>
              <a:rPr lang="en-US" i="1" dirty="0"/>
              <a:t>breaking pencils</a:t>
            </a:r>
            <a:r>
              <a:rPr lang="en-US" dirty="0"/>
              <a:t>.</a:t>
            </a:r>
          </a:p>
        </p:txBody>
      </p:sp>
      <p:sp>
        <p:nvSpPr>
          <p:cNvPr id="2" name="Title 1"/>
          <p:cNvSpPr>
            <a:spLocks noGrp="1"/>
          </p:cNvSpPr>
          <p:nvPr>
            <p:ph type="title"/>
          </p:nvPr>
        </p:nvSpPr>
        <p:spPr/>
        <p:txBody>
          <a:bodyPr/>
          <a:lstStyle/>
          <a:p>
            <a:r>
              <a:rPr lang="en-US" dirty="0"/>
              <a:t>Target Behavior Example #1</a:t>
            </a:r>
          </a:p>
        </p:txBody>
      </p:sp>
      <p:sp>
        <p:nvSpPr>
          <p:cNvPr id="8" name="Slide Number Placeholder 7"/>
          <p:cNvSpPr>
            <a:spLocks noGrp="1"/>
          </p:cNvSpPr>
          <p:nvPr>
            <p:ph type="sldNum" sz="quarter" idx="11"/>
          </p:nvPr>
        </p:nvSpPr>
        <p:spPr/>
        <p:txBody>
          <a:bodyPr/>
          <a:lstStyle/>
          <a:p>
            <a:pPr algn="r"/>
            <a:fld id="{F3477EC8-074D-41C4-94AE-E9EA7CEEA348}" type="slidenum">
              <a:rPr lang="en-US" smtClean="0">
                <a:solidFill>
                  <a:srgbClr val="FFFFFF">
                    <a:lumMod val="75000"/>
                  </a:srgbClr>
                </a:solidFill>
              </a:rPr>
              <a:pPr algn="r"/>
              <a:t>81</a:t>
            </a:fld>
            <a:endParaRPr lang="en-US" dirty="0">
              <a:solidFill>
                <a:srgbClr val="FFFFFF">
                  <a:lumMod val="75000"/>
                </a:srgbClr>
              </a:solidFill>
            </a:endParaRPr>
          </a:p>
        </p:txBody>
      </p:sp>
      <p:pic>
        <p:nvPicPr>
          <p:cNvPr id="6" name="Picture 5" descr="Decorative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743200"/>
            <a:ext cx="3257122" cy="2235200"/>
          </a:xfrm>
          <a:prstGeom prst="rect">
            <a:avLst/>
          </a:prstGeom>
        </p:spPr>
      </p:pic>
    </p:spTree>
    <p:extLst>
      <p:ext uri="{BB962C8B-B14F-4D97-AF65-F5344CB8AC3E}">
        <p14:creationId xmlns:p14="http://schemas.microsoft.com/office/powerpoint/2010/main" val="32194802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26" y="2055813"/>
            <a:ext cx="4417874" cy="3852006"/>
          </a:xfrm>
        </p:spPr>
        <p:txBody>
          <a:bodyPr/>
          <a:lstStyle/>
          <a:p>
            <a:endParaRPr lang="en-US" dirty="0"/>
          </a:p>
          <a:p>
            <a:endParaRPr lang="en-US" dirty="0"/>
          </a:p>
          <a:p>
            <a:r>
              <a:rPr lang="en-US" dirty="0"/>
              <a:t>The target behavior is </a:t>
            </a:r>
            <a:br>
              <a:rPr lang="en-US" dirty="0"/>
            </a:br>
            <a:r>
              <a:rPr lang="en-US" b="1" i="1" dirty="0"/>
              <a:t>self-stimulation</a:t>
            </a:r>
            <a:r>
              <a:rPr lang="en-US" dirty="0"/>
              <a:t>, which is defined </a:t>
            </a:r>
            <a:r>
              <a:rPr lang="en-US" i="1" dirty="0"/>
              <a:t>as hand flapping, rocking, stomping while seated</a:t>
            </a:r>
            <a:r>
              <a:rPr lang="en-US" dirty="0"/>
              <a:t>, and </a:t>
            </a:r>
            <a:r>
              <a:rPr lang="en-US" i="1" dirty="0"/>
              <a:t>head nodding</a:t>
            </a:r>
            <a:r>
              <a:rPr lang="en-US" dirty="0"/>
              <a:t>.</a:t>
            </a:r>
          </a:p>
          <a:p>
            <a:endParaRPr lang="en-US" dirty="0"/>
          </a:p>
        </p:txBody>
      </p:sp>
      <p:sp>
        <p:nvSpPr>
          <p:cNvPr id="2" name="Title 1"/>
          <p:cNvSpPr>
            <a:spLocks noGrp="1"/>
          </p:cNvSpPr>
          <p:nvPr>
            <p:ph type="title"/>
          </p:nvPr>
        </p:nvSpPr>
        <p:spPr/>
        <p:txBody>
          <a:bodyPr/>
          <a:lstStyle/>
          <a:p>
            <a:r>
              <a:rPr lang="en-US" dirty="0"/>
              <a:t>Target Behavior Example #2</a:t>
            </a:r>
          </a:p>
        </p:txBody>
      </p:sp>
      <p:sp>
        <p:nvSpPr>
          <p:cNvPr id="4" name="Slide Number Placeholder 3"/>
          <p:cNvSpPr>
            <a:spLocks noGrp="1"/>
          </p:cNvSpPr>
          <p:nvPr>
            <p:ph type="sldNum" sz="quarter" idx="11"/>
          </p:nvPr>
        </p:nvSpPr>
        <p:spPr/>
        <p:txBody>
          <a:bodyPr/>
          <a:lstStyle/>
          <a:p>
            <a:fld id="{A90E90A2-E538-4F9A-9FED-BF1E5650B9E2}" type="slidenum">
              <a:rPr lang="en-US" smtClean="0"/>
              <a:pPr/>
              <a:t>82</a:t>
            </a:fld>
            <a:endParaRPr lang="en-US" dirty="0"/>
          </a:p>
        </p:txBody>
      </p:sp>
      <p:pic>
        <p:nvPicPr>
          <p:cNvPr id="5" name="Picture 4" descr="Decorativ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1" y="2082801"/>
            <a:ext cx="2057400" cy="3657599"/>
          </a:xfrm>
          <a:prstGeom prst="rect">
            <a:avLst/>
          </a:prstGeom>
        </p:spPr>
      </p:pic>
    </p:spTree>
    <p:extLst>
      <p:ext uri="{BB962C8B-B14F-4D97-AF65-F5344CB8AC3E}">
        <p14:creationId xmlns:p14="http://schemas.microsoft.com/office/powerpoint/2010/main" val="48427061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r>
              <a:rPr lang="en-US" dirty="0"/>
              <a:t>The target behavior is </a:t>
            </a:r>
            <a:r>
              <a:rPr lang="en-US" b="1" i="1" dirty="0"/>
              <a:t>aggression</a:t>
            </a:r>
            <a:r>
              <a:rPr lang="en-US" dirty="0"/>
              <a:t>, which is defined as </a:t>
            </a:r>
            <a:r>
              <a:rPr lang="en-US" i="1" dirty="0"/>
              <a:t>pushing, hitting</a:t>
            </a:r>
            <a:r>
              <a:rPr lang="en-US" dirty="0"/>
              <a:t>, and </a:t>
            </a:r>
            <a:r>
              <a:rPr lang="en-US" i="1" dirty="0"/>
              <a:t>making verbal threats </a:t>
            </a:r>
            <a:r>
              <a:rPr lang="en-US" dirty="0"/>
              <a:t>to peers.   </a:t>
            </a:r>
          </a:p>
          <a:p>
            <a:endParaRPr lang="en-US" dirty="0"/>
          </a:p>
        </p:txBody>
      </p:sp>
      <p:sp>
        <p:nvSpPr>
          <p:cNvPr id="2" name="Title 1"/>
          <p:cNvSpPr>
            <a:spLocks noGrp="1"/>
          </p:cNvSpPr>
          <p:nvPr>
            <p:ph type="title"/>
          </p:nvPr>
        </p:nvSpPr>
        <p:spPr/>
        <p:txBody>
          <a:bodyPr/>
          <a:lstStyle/>
          <a:p>
            <a:r>
              <a:rPr lang="en-US" dirty="0"/>
              <a:t>Target Behavior Example #3</a:t>
            </a:r>
          </a:p>
        </p:txBody>
      </p:sp>
      <p:sp>
        <p:nvSpPr>
          <p:cNvPr id="4" name="Slide Number Placeholder 3"/>
          <p:cNvSpPr>
            <a:spLocks noGrp="1"/>
          </p:cNvSpPr>
          <p:nvPr>
            <p:ph type="sldNum" sz="quarter" idx="11"/>
          </p:nvPr>
        </p:nvSpPr>
        <p:spPr/>
        <p:txBody>
          <a:bodyPr/>
          <a:lstStyle/>
          <a:p>
            <a:fld id="{A90E90A2-E538-4F9A-9FED-BF1E5650B9E2}" type="slidenum">
              <a:rPr lang="en-US" smtClean="0"/>
              <a:pPr/>
              <a:t>83</a:t>
            </a:fld>
            <a:endParaRPr lang="en-US" dirty="0"/>
          </a:p>
        </p:txBody>
      </p:sp>
      <p:pic>
        <p:nvPicPr>
          <p:cNvPr id="5" name="Picture 4" descr="Decorativ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67000"/>
            <a:ext cx="3810000" cy="2895600"/>
          </a:xfrm>
          <a:prstGeom prst="rect">
            <a:avLst/>
          </a:prstGeom>
        </p:spPr>
      </p:pic>
    </p:spTree>
    <p:extLst>
      <p:ext uri="{BB962C8B-B14F-4D97-AF65-F5344CB8AC3E}">
        <p14:creationId xmlns:p14="http://schemas.microsoft.com/office/powerpoint/2010/main" val="17440659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600" dirty="0"/>
              <a:t>Good Description of Target Behavior?              Yes or No?</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84</a:t>
            </a:fld>
            <a:endParaRPr lang="en-US" dirty="0">
              <a:solidFill>
                <a:srgbClr val="FFFFFF">
                  <a:lumMod val="75000"/>
                </a:srgbClr>
              </a:solidFill>
            </a:endParaRPr>
          </a:p>
        </p:txBody>
      </p:sp>
      <p:graphicFrame>
        <p:nvGraphicFramePr>
          <p:cNvPr id="5" name="Content Placeholder 3" descr="table describing behavior with multiple examples"/>
          <p:cNvGraphicFramePr>
            <a:graphicFrameLocks noGrp="1"/>
          </p:cNvGraphicFramePr>
          <p:nvPr>
            <p:ph idx="1"/>
            <p:extLst>
              <p:ext uri="{D42A27DB-BD31-4B8C-83A1-F6EECF244321}">
                <p14:modId xmlns:p14="http://schemas.microsoft.com/office/powerpoint/2010/main" val="2948172384"/>
              </p:ext>
            </p:extLst>
          </p:nvPr>
        </p:nvGraphicFramePr>
        <p:xfrm>
          <a:off x="687388" y="1905000"/>
          <a:ext cx="8224838" cy="3933507"/>
        </p:xfrm>
        <a:graphic>
          <a:graphicData uri="http://schemas.openxmlformats.org/drawingml/2006/table">
            <a:tbl>
              <a:tblPr firstRow="1" bandRow="1">
                <a:tableStyleId>{B301B821-A1FF-4177-AEE7-76D212191A09}</a:tableStyleId>
              </a:tblPr>
              <a:tblGrid>
                <a:gridCol w="266541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444626">
                  <a:extLst>
                    <a:ext uri="{9D8B030D-6E8A-4147-A177-3AD203B41FA5}">
                      <a16:colId xmlns:a16="http://schemas.microsoft.com/office/drawing/2014/main" val="20002"/>
                    </a:ext>
                  </a:extLst>
                </a:gridCol>
              </a:tblGrid>
              <a:tr h="458787">
                <a:tc>
                  <a:txBody>
                    <a:bodyPr/>
                    <a:lstStyle/>
                    <a:p>
                      <a:r>
                        <a:rPr lang="en-US" dirty="0"/>
                        <a:t>General Descriptor</a:t>
                      </a:r>
                    </a:p>
                  </a:txBody>
                  <a:tcPr marL="87343" marR="87343"/>
                </a:tc>
                <a:tc>
                  <a:txBody>
                    <a:bodyPr/>
                    <a:lstStyle/>
                    <a:p>
                      <a:r>
                        <a:rPr lang="en-US" dirty="0"/>
                        <a:t>Specific Example</a:t>
                      </a:r>
                    </a:p>
                  </a:txBody>
                  <a:tcPr marL="87343" marR="87343"/>
                </a:tc>
                <a:tc>
                  <a:txBody>
                    <a:bodyPr/>
                    <a:lstStyle/>
                    <a:p>
                      <a:endParaRPr lang="en-US" dirty="0"/>
                    </a:p>
                  </a:txBody>
                  <a:tcPr marL="87343" marR="87343"/>
                </a:tc>
                <a:extLst>
                  <a:ext uri="{0D108BD9-81ED-4DB2-BD59-A6C34878D82A}">
                    <a16:rowId xmlns:a16="http://schemas.microsoft.com/office/drawing/2014/main" val="10000"/>
                  </a:ext>
                </a:extLst>
              </a:tr>
              <a:tr h="640080">
                <a:tc>
                  <a:txBody>
                    <a:bodyPr/>
                    <a:lstStyle/>
                    <a:p>
                      <a:r>
                        <a:rPr lang="en-US" dirty="0"/>
                        <a:t>The target behavior is destruction of property</a:t>
                      </a:r>
                    </a:p>
                  </a:txBody>
                  <a:tcPr marL="87343" marR="87343"/>
                </a:tc>
                <a:tc>
                  <a:txBody>
                    <a:bodyPr/>
                    <a:lstStyle/>
                    <a:p>
                      <a:r>
                        <a:rPr lang="en-US" dirty="0"/>
                        <a:t>This includes pushing books to the floor and tearing worksheets.</a:t>
                      </a:r>
                    </a:p>
                  </a:txBody>
                  <a:tcPr marL="87343" marR="87343"/>
                </a:tc>
                <a:tc>
                  <a:txBody>
                    <a:bodyPr/>
                    <a:lstStyle/>
                    <a:p>
                      <a:endParaRPr lang="en-US" dirty="0"/>
                    </a:p>
                  </a:txBody>
                  <a:tcPr marL="87343" marR="87343"/>
                </a:tc>
                <a:extLst>
                  <a:ext uri="{0D108BD9-81ED-4DB2-BD59-A6C34878D82A}">
                    <a16:rowId xmlns:a16="http://schemas.microsoft.com/office/drawing/2014/main" val="10001"/>
                  </a:ext>
                </a:extLst>
              </a:tr>
              <a:tr h="567267">
                <a:tc>
                  <a:txBody>
                    <a:bodyPr/>
                    <a:lstStyle/>
                    <a:p>
                      <a:r>
                        <a:rPr lang="en-US" dirty="0"/>
                        <a:t>The</a:t>
                      </a:r>
                      <a:r>
                        <a:rPr lang="en-US" baseline="0" dirty="0"/>
                        <a:t> target behavior is aggression towards peers</a:t>
                      </a:r>
                      <a:endParaRPr lang="en-US" dirty="0"/>
                    </a:p>
                  </a:txBody>
                  <a:tcPr marL="87343" marR="87343"/>
                </a:tc>
                <a:tc>
                  <a:txBody>
                    <a:bodyPr/>
                    <a:lstStyle/>
                    <a:p>
                      <a:r>
                        <a:rPr lang="en-US" dirty="0"/>
                        <a:t>The target behavior is pushing peers in line while</a:t>
                      </a:r>
                      <a:r>
                        <a:rPr lang="en-US" baseline="0" dirty="0"/>
                        <a:t> waiting for lunch.</a:t>
                      </a:r>
                      <a:endParaRPr lang="en-US" dirty="0"/>
                    </a:p>
                  </a:txBody>
                  <a:tcPr marL="87343" marR="87343"/>
                </a:tc>
                <a:tc>
                  <a:txBody>
                    <a:bodyPr/>
                    <a:lstStyle/>
                    <a:p>
                      <a:endParaRPr lang="en-US" dirty="0"/>
                    </a:p>
                  </a:txBody>
                  <a:tcPr marL="87343" marR="87343"/>
                </a:tc>
                <a:extLst>
                  <a:ext uri="{0D108BD9-81ED-4DB2-BD59-A6C34878D82A}">
                    <a16:rowId xmlns:a16="http://schemas.microsoft.com/office/drawing/2014/main" val="10002"/>
                  </a:ext>
                </a:extLst>
              </a:tr>
              <a:tr h="640080">
                <a:tc>
                  <a:txBody>
                    <a:bodyPr/>
                    <a:lstStyle/>
                    <a:p>
                      <a:r>
                        <a:rPr lang="en-US" dirty="0"/>
                        <a:t>The target behavior</a:t>
                      </a:r>
                      <a:r>
                        <a:rPr lang="en-US" baseline="0" dirty="0"/>
                        <a:t> is aggression toward staff</a:t>
                      </a:r>
                      <a:endParaRPr lang="en-US" dirty="0"/>
                    </a:p>
                  </a:txBody>
                  <a:tcPr marL="87343" marR="87343"/>
                </a:tc>
                <a:tc>
                  <a:txBody>
                    <a:bodyPr/>
                    <a:lstStyle/>
                    <a:p>
                      <a:r>
                        <a:rPr lang="en-US" dirty="0"/>
                        <a:t>This includes</a:t>
                      </a:r>
                      <a:r>
                        <a:rPr lang="en-US" baseline="0" dirty="0"/>
                        <a:t> making staff members angry and irritated.</a:t>
                      </a:r>
                      <a:endParaRPr lang="en-US" dirty="0"/>
                    </a:p>
                  </a:txBody>
                  <a:tcPr marL="87343" marR="87343"/>
                </a:tc>
                <a:tc>
                  <a:txBody>
                    <a:bodyPr/>
                    <a:lstStyle/>
                    <a:p>
                      <a:endParaRPr lang="en-US" dirty="0"/>
                    </a:p>
                  </a:txBody>
                  <a:tcPr marL="87343" marR="87343"/>
                </a:tc>
                <a:extLst>
                  <a:ext uri="{0D108BD9-81ED-4DB2-BD59-A6C34878D82A}">
                    <a16:rowId xmlns:a16="http://schemas.microsoft.com/office/drawing/2014/main" val="10003"/>
                  </a:ext>
                </a:extLst>
              </a:tr>
              <a:tr h="640080">
                <a:tc>
                  <a:txBody>
                    <a:bodyPr/>
                    <a:lstStyle/>
                    <a:p>
                      <a:r>
                        <a:rPr lang="en-US" dirty="0"/>
                        <a:t>The target behavior</a:t>
                      </a:r>
                      <a:r>
                        <a:rPr lang="en-US" baseline="0" dirty="0"/>
                        <a:t> is daydreaming</a:t>
                      </a:r>
                      <a:endParaRPr lang="en-US" dirty="0"/>
                    </a:p>
                  </a:txBody>
                  <a:tcPr marL="87343" marR="87343"/>
                </a:tc>
                <a:tc>
                  <a:txBody>
                    <a:bodyPr/>
                    <a:lstStyle/>
                    <a:p>
                      <a:r>
                        <a:rPr lang="en-US" dirty="0"/>
                        <a:t>This includes</a:t>
                      </a:r>
                      <a:r>
                        <a:rPr lang="en-US" baseline="0" dirty="0"/>
                        <a:t> thinking about anything other than work.</a:t>
                      </a:r>
                      <a:endParaRPr lang="en-US" dirty="0"/>
                    </a:p>
                  </a:txBody>
                  <a:tcPr marL="87343" marR="87343"/>
                </a:tc>
                <a:tc>
                  <a:txBody>
                    <a:bodyPr/>
                    <a:lstStyle/>
                    <a:p>
                      <a:endParaRPr lang="en-US" dirty="0"/>
                    </a:p>
                  </a:txBody>
                  <a:tcPr marL="87343" marR="87343"/>
                </a:tc>
                <a:extLst>
                  <a:ext uri="{0D108BD9-81ED-4DB2-BD59-A6C34878D82A}">
                    <a16:rowId xmlns:a16="http://schemas.microsoft.com/office/drawing/2014/main" val="10004"/>
                  </a:ext>
                </a:extLst>
              </a:tr>
              <a:tr h="640080">
                <a:tc>
                  <a:txBody>
                    <a:bodyPr/>
                    <a:lstStyle/>
                    <a:p>
                      <a:r>
                        <a:rPr lang="en-US" dirty="0"/>
                        <a:t>The target behavior</a:t>
                      </a:r>
                      <a:r>
                        <a:rPr lang="en-US" baseline="0" dirty="0"/>
                        <a:t> is disrespect to staff</a:t>
                      </a:r>
                      <a:endParaRPr lang="en-US" dirty="0"/>
                    </a:p>
                  </a:txBody>
                  <a:tcPr marL="87343" marR="87343"/>
                </a:tc>
                <a:tc>
                  <a:txBody>
                    <a:bodyPr/>
                    <a:lstStyle/>
                    <a:p>
                      <a:r>
                        <a:rPr lang="en-US" dirty="0"/>
                        <a:t>This includes cursing at staff, refusing to follow directions, and tardiness.</a:t>
                      </a:r>
                    </a:p>
                  </a:txBody>
                  <a:tcPr marL="87343" marR="87343"/>
                </a:tc>
                <a:tc>
                  <a:txBody>
                    <a:bodyPr/>
                    <a:lstStyle/>
                    <a:p>
                      <a:endParaRPr lang="en-US" dirty="0"/>
                    </a:p>
                  </a:txBody>
                  <a:tcPr marL="87343" marR="87343"/>
                </a:tc>
                <a:extLst>
                  <a:ext uri="{0D108BD9-81ED-4DB2-BD59-A6C34878D82A}">
                    <a16:rowId xmlns:a16="http://schemas.microsoft.com/office/drawing/2014/main" val="10005"/>
                  </a:ext>
                </a:extLst>
              </a:tr>
            </a:tbl>
          </a:graphicData>
        </a:graphic>
      </p:graphicFrame>
      <p:sp>
        <p:nvSpPr>
          <p:cNvPr id="6" name="Plus 5" descr="red plus sign"/>
          <p:cNvSpPr/>
          <p:nvPr/>
        </p:nvSpPr>
        <p:spPr>
          <a:xfrm>
            <a:off x="7714488" y="2362200"/>
            <a:ext cx="640080" cy="64008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Plus 6" descr="red plus sign"/>
          <p:cNvSpPr/>
          <p:nvPr/>
        </p:nvSpPr>
        <p:spPr>
          <a:xfrm>
            <a:off x="7754112" y="3027045"/>
            <a:ext cx="640080" cy="64008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quot;No&quot; Symbol 7" descr="sign representing no"/>
          <p:cNvSpPr/>
          <p:nvPr/>
        </p:nvSpPr>
        <p:spPr>
          <a:xfrm>
            <a:off x="7845552" y="3928110"/>
            <a:ext cx="548640" cy="548640"/>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quot;No&quot; Symbol 8" descr="sign representing no"/>
          <p:cNvSpPr/>
          <p:nvPr/>
        </p:nvSpPr>
        <p:spPr>
          <a:xfrm>
            <a:off x="7845552" y="4572000"/>
            <a:ext cx="548640" cy="54864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sp>
      <p:sp>
        <p:nvSpPr>
          <p:cNvPr id="10" name="&quot;No&quot; Symbol 9" descr="sign representing no"/>
          <p:cNvSpPr/>
          <p:nvPr/>
        </p:nvSpPr>
        <p:spPr>
          <a:xfrm>
            <a:off x="7833360" y="5257800"/>
            <a:ext cx="548640" cy="548640"/>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697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Stated in terms of what you want the student to do</a:t>
            </a:r>
          </a:p>
          <a:p>
            <a:endParaRPr lang="en-US" dirty="0"/>
          </a:p>
          <a:p>
            <a:pPr>
              <a:spcBef>
                <a:spcPts val="1200"/>
              </a:spcBef>
            </a:pPr>
            <a:r>
              <a:rPr lang="en-US" dirty="0"/>
              <a:t>Something the student can do or learn to do</a:t>
            </a:r>
          </a:p>
          <a:p>
            <a:pPr>
              <a:spcBef>
                <a:spcPts val="1200"/>
              </a:spcBef>
            </a:pPr>
            <a:endParaRPr lang="en-US" dirty="0"/>
          </a:p>
          <a:p>
            <a:pPr>
              <a:spcBef>
                <a:spcPts val="1200"/>
              </a:spcBef>
            </a:pPr>
            <a:r>
              <a:rPr lang="en-US" dirty="0"/>
              <a:t>Supported by the natural environment</a:t>
            </a:r>
          </a:p>
        </p:txBody>
      </p:sp>
      <p:sp>
        <p:nvSpPr>
          <p:cNvPr id="2" name="Title 1"/>
          <p:cNvSpPr>
            <a:spLocks noGrp="1"/>
          </p:cNvSpPr>
          <p:nvPr>
            <p:ph type="title"/>
          </p:nvPr>
        </p:nvSpPr>
        <p:spPr/>
        <p:txBody>
          <a:bodyPr/>
          <a:lstStyle/>
          <a:p>
            <a:r>
              <a:rPr lang="en-US" dirty="0"/>
              <a:t>Selecting a Replacement Behavior</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85</a:t>
            </a:fld>
            <a:endParaRPr lang="en-US" dirty="0">
              <a:solidFill>
                <a:srgbClr val="FFFFFF">
                  <a:lumMod val="75000"/>
                </a:srgbClr>
              </a:solidFill>
            </a:endParaRPr>
          </a:p>
        </p:txBody>
      </p:sp>
    </p:spTree>
    <p:extLst>
      <p:ext uri="{BB962C8B-B14F-4D97-AF65-F5344CB8AC3E}">
        <p14:creationId xmlns:p14="http://schemas.microsoft.com/office/powerpoint/2010/main" val="328485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hidden="1"/>
          <p:cNvSpPr>
            <a:spLocks noGrp="1"/>
          </p:cNvSpPr>
          <p:nvPr>
            <p:ph type="title"/>
          </p:nvPr>
        </p:nvSpPr>
        <p:spPr/>
        <p:txBody>
          <a:bodyPr/>
          <a:lstStyle/>
          <a:p>
            <a:r>
              <a:rPr lang="en-US" dirty="0"/>
              <a:t>.</a:t>
            </a:r>
          </a:p>
        </p:txBody>
      </p:sp>
      <p:graphicFrame>
        <p:nvGraphicFramePr>
          <p:cNvPr id="4" name="Content Placeholder 3" descr="table representing target and replacement behavior examples"/>
          <p:cNvGraphicFramePr>
            <a:graphicFrameLocks noGrp="1"/>
          </p:cNvGraphicFramePr>
          <p:nvPr>
            <p:ph idx="1"/>
            <p:extLst>
              <p:ext uri="{D42A27DB-BD31-4B8C-83A1-F6EECF244321}">
                <p14:modId xmlns:p14="http://schemas.microsoft.com/office/powerpoint/2010/main" val="3242530266"/>
              </p:ext>
            </p:extLst>
          </p:nvPr>
        </p:nvGraphicFramePr>
        <p:xfrm>
          <a:off x="687388" y="457200"/>
          <a:ext cx="8229600" cy="4876799"/>
        </p:xfrm>
        <a:graphic>
          <a:graphicData uri="http://schemas.openxmlformats.org/drawingml/2006/table">
            <a:tbl>
              <a:tblPr firstRow="1" bandRow="1">
                <a:tableStyleId>{B301B821-A1FF-4177-AEE7-76D212191A09}</a:tableStyleId>
              </a:tblPr>
              <a:tblGrid>
                <a:gridCol w="3733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457200">
                <a:tc>
                  <a:txBody>
                    <a:bodyPr/>
                    <a:lstStyle/>
                    <a:p>
                      <a:r>
                        <a:rPr lang="en-US" sz="2000" dirty="0"/>
                        <a:t>Target Behavior</a:t>
                      </a:r>
                    </a:p>
                  </a:txBody>
                  <a:tcPr anchor="ctr"/>
                </a:tc>
                <a:tc>
                  <a:txBody>
                    <a:bodyPr/>
                    <a:lstStyle/>
                    <a:p>
                      <a:r>
                        <a:rPr lang="en-US" sz="2000" dirty="0"/>
                        <a:t>Replacement Behavior</a:t>
                      </a:r>
                    </a:p>
                  </a:txBody>
                  <a:tcPr anchor="ctr"/>
                </a:tc>
                <a:tc>
                  <a:txBody>
                    <a:bodyPr/>
                    <a:lstStyle/>
                    <a:p>
                      <a:r>
                        <a:rPr lang="en-US" dirty="0"/>
                        <a:t>Yes/No</a:t>
                      </a:r>
                    </a:p>
                  </a:txBody>
                  <a:tcPr anchor="ctr"/>
                </a:tc>
                <a:extLst>
                  <a:ext uri="{0D108BD9-81ED-4DB2-BD59-A6C34878D82A}">
                    <a16:rowId xmlns:a16="http://schemas.microsoft.com/office/drawing/2014/main" val="10000"/>
                  </a:ext>
                </a:extLst>
              </a:tr>
              <a:tr h="975359">
                <a:tc>
                  <a:txBody>
                    <a:bodyPr/>
                    <a:lstStyle/>
                    <a:p>
                      <a:r>
                        <a:rPr lang="en-US" sz="1800" dirty="0"/>
                        <a:t>Disrupting class</a:t>
                      </a:r>
                      <a:r>
                        <a:rPr lang="en-US" sz="1800" baseline="0" dirty="0"/>
                        <a:t> during group discussion, which includes talking out and talking with peers</a:t>
                      </a:r>
                      <a:endParaRPr lang="en-US" sz="1800" dirty="0"/>
                    </a:p>
                  </a:txBody>
                  <a:tcPr/>
                </a:tc>
                <a:tc>
                  <a:txBody>
                    <a:bodyPr/>
                    <a:lstStyle/>
                    <a:p>
                      <a:r>
                        <a:rPr lang="en-US" sz="1800" dirty="0"/>
                        <a:t>Sitting quietly</a:t>
                      </a:r>
                      <a:r>
                        <a:rPr lang="en-US" sz="1800" baseline="0" dirty="0"/>
                        <a:t> and raising a hand to be called on during group discussions</a:t>
                      </a:r>
                      <a:endParaRPr lang="en-US" sz="1800" dirty="0"/>
                    </a:p>
                  </a:txBody>
                  <a:tcPr/>
                </a:tc>
                <a:tc>
                  <a:txBody>
                    <a:bodyPr/>
                    <a:lstStyle/>
                    <a:p>
                      <a:endParaRPr lang="en-US" dirty="0"/>
                    </a:p>
                  </a:txBody>
                  <a:tcPr/>
                </a:tc>
                <a:extLst>
                  <a:ext uri="{0D108BD9-81ED-4DB2-BD59-A6C34878D82A}">
                    <a16:rowId xmlns:a16="http://schemas.microsoft.com/office/drawing/2014/main" val="10001"/>
                  </a:ext>
                </a:extLst>
              </a:tr>
              <a:tr h="1524000">
                <a:tc>
                  <a:txBody>
                    <a:bodyPr/>
                    <a:lstStyle/>
                    <a:p>
                      <a:r>
                        <a:rPr lang="en-US" sz="1800" dirty="0"/>
                        <a:t>Off-task</a:t>
                      </a:r>
                      <a:r>
                        <a:rPr lang="en-US" sz="1800" baseline="0" dirty="0"/>
                        <a:t> activities during math class, which include behaviors such as rearranging materials, sharpening pencils, and digging in a backpack</a:t>
                      </a:r>
                      <a:endParaRPr lang="en-US" sz="1800" dirty="0"/>
                    </a:p>
                  </a:txBody>
                  <a:tcPr/>
                </a:tc>
                <a:tc>
                  <a:txBody>
                    <a:bodyPr/>
                    <a:lstStyle/>
                    <a:p>
                      <a:r>
                        <a:rPr lang="en-US" sz="1800" dirty="0"/>
                        <a:t>A grade of “A” in math class</a:t>
                      </a:r>
                    </a:p>
                  </a:txBody>
                  <a:tcPr/>
                </a:tc>
                <a:tc>
                  <a:txBody>
                    <a:bodyPr/>
                    <a:lstStyle/>
                    <a:p>
                      <a:endParaRPr lang="en-US" dirty="0"/>
                    </a:p>
                  </a:txBody>
                  <a:tcPr/>
                </a:tc>
                <a:extLst>
                  <a:ext uri="{0D108BD9-81ED-4DB2-BD59-A6C34878D82A}">
                    <a16:rowId xmlns:a16="http://schemas.microsoft.com/office/drawing/2014/main" val="10002"/>
                  </a:ext>
                </a:extLst>
              </a:tr>
              <a:tr h="838200">
                <a:tc>
                  <a:txBody>
                    <a:bodyPr/>
                    <a:lstStyle/>
                    <a:p>
                      <a:r>
                        <a:rPr lang="en-US" sz="1800" dirty="0"/>
                        <a:t>Pushing peers while</a:t>
                      </a:r>
                      <a:r>
                        <a:rPr lang="en-US" sz="1800" baseline="0" dirty="0"/>
                        <a:t> waiting in line</a:t>
                      </a:r>
                      <a:endParaRPr lang="en-US" sz="1800" dirty="0"/>
                    </a:p>
                  </a:txBody>
                  <a:tcPr/>
                </a:tc>
                <a:tc>
                  <a:txBody>
                    <a:bodyPr/>
                    <a:lstStyle/>
                    <a:p>
                      <a:r>
                        <a:rPr lang="en-US" sz="1800" dirty="0"/>
                        <a:t>Not pushing peers while waiting in line.</a:t>
                      </a:r>
                    </a:p>
                  </a:txBody>
                  <a:tcPr/>
                </a:tc>
                <a:tc>
                  <a:txBody>
                    <a:bodyPr/>
                    <a:lstStyle/>
                    <a:p>
                      <a:endParaRPr lang="en-US" dirty="0"/>
                    </a:p>
                  </a:txBody>
                  <a:tcPr/>
                </a:tc>
                <a:extLst>
                  <a:ext uri="{0D108BD9-81ED-4DB2-BD59-A6C34878D82A}">
                    <a16:rowId xmlns:a16="http://schemas.microsoft.com/office/drawing/2014/main" val="10003"/>
                  </a:ext>
                </a:extLst>
              </a:tr>
              <a:tr h="838200">
                <a:tc>
                  <a:txBody>
                    <a:bodyPr/>
                    <a:lstStyle/>
                    <a:p>
                      <a:r>
                        <a:rPr lang="en-US" sz="1800" dirty="0"/>
                        <a:t>Hitting staff, which includes</a:t>
                      </a:r>
                      <a:r>
                        <a:rPr lang="en-US" sz="1800" baseline="0" dirty="0"/>
                        <a:t> open-hand slaps and closed-fist hits</a:t>
                      </a:r>
                      <a:endParaRPr lang="en-US" sz="1800" dirty="0"/>
                    </a:p>
                  </a:txBody>
                  <a:tcPr/>
                </a:tc>
                <a:tc>
                  <a:txBody>
                    <a:bodyPr/>
                    <a:lstStyle/>
                    <a:p>
                      <a:endParaRPr lang="en-US" sz="1800"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A90E90A2-E538-4F9A-9FED-BF1E5650B9E2}" type="slidenum">
              <a:rPr lang="en-US" smtClean="0"/>
              <a:pPr/>
              <a:t>86</a:t>
            </a:fld>
            <a:endParaRPr lang="en-US" dirty="0"/>
          </a:p>
        </p:txBody>
      </p:sp>
      <p:sp>
        <p:nvSpPr>
          <p:cNvPr id="5" name="Smiley Face 4" descr="smiley face"/>
          <p:cNvSpPr/>
          <p:nvPr/>
        </p:nvSpPr>
        <p:spPr>
          <a:xfrm>
            <a:off x="7325360" y="1341120"/>
            <a:ext cx="640080" cy="640080"/>
          </a:xfrm>
          <a:prstGeom prst="smileyFace">
            <a:avLst/>
          </a:prstGeom>
          <a:solidFill>
            <a:srgbClr val="FFFF00"/>
          </a:solidFill>
          <a:ln/>
        </p:spPr>
        <p:style>
          <a:lnRef idx="1">
            <a:schemeClr val="accent1"/>
          </a:lnRef>
          <a:fillRef idx="3">
            <a:schemeClr val="accent1"/>
          </a:fillRef>
          <a:effectRef idx="2">
            <a:schemeClr val="accent1"/>
          </a:effectRef>
          <a:fontRef idx="minor">
            <a:schemeClr val="lt1"/>
          </a:fontRef>
        </p:style>
      </p:sp>
      <p:sp>
        <p:nvSpPr>
          <p:cNvPr id="7" name="&quot;No&quot; Symbol 6" descr="sign representing no"/>
          <p:cNvSpPr/>
          <p:nvPr/>
        </p:nvSpPr>
        <p:spPr>
          <a:xfrm>
            <a:off x="7325360" y="2286000"/>
            <a:ext cx="640080" cy="64008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sp>
      <p:sp>
        <p:nvSpPr>
          <p:cNvPr id="8" name="&quot;No&quot; Symbol 7" descr="sign representing no"/>
          <p:cNvSpPr/>
          <p:nvPr/>
        </p:nvSpPr>
        <p:spPr>
          <a:xfrm>
            <a:off x="7325360" y="3716020"/>
            <a:ext cx="640080" cy="64008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sp>
      <p:sp>
        <p:nvSpPr>
          <p:cNvPr id="9" name="Action Button: Help 8" descr="question mark"/>
          <p:cNvSpPr/>
          <p:nvPr/>
        </p:nvSpPr>
        <p:spPr>
          <a:xfrm>
            <a:off x="7325360" y="4572000"/>
            <a:ext cx="640080" cy="640080"/>
          </a:xfrm>
          <a:prstGeom prst="actionButtonHelp">
            <a:avLst/>
          </a:prstGeom>
          <a:solidFill>
            <a:srgbClr val="BD96D9"/>
          </a:solid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275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plan for creating an instructional environment that predicts positive behavior in place of problems</a:t>
            </a:r>
          </a:p>
          <a:p>
            <a:r>
              <a:rPr lang="en-US" dirty="0"/>
              <a:t>Create environments that predict success</a:t>
            </a:r>
          </a:p>
          <a:p>
            <a:r>
              <a:rPr lang="en-US" dirty="0"/>
              <a:t>Teach replacement behaviors</a:t>
            </a:r>
          </a:p>
          <a:p>
            <a:r>
              <a:rPr lang="en-US" dirty="0"/>
              <a:t>Facilitate success</a:t>
            </a:r>
          </a:p>
          <a:p>
            <a:r>
              <a:rPr lang="en-US" dirty="0"/>
              <a:t>Provide functional consequences for positive and negative behavior</a:t>
            </a:r>
          </a:p>
          <a:p>
            <a:r>
              <a:rPr lang="en-US" dirty="0"/>
              <a:t>Monitor effectiveness of plan</a:t>
            </a:r>
          </a:p>
        </p:txBody>
      </p:sp>
      <p:sp>
        <p:nvSpPr>
          <p:cNvPr id="2" name="Title 1"/>
          <p:cNvSpPr>
            <a:spLocks noGrp="1"/>
          </p:cNvSpPr>
          <p:nvPr>
            <p:ph type="title"/>
          </p:nvPr>
        </p:nvSpPr>
        <p:spPr/>
        <p:txBody>
          <a:bodyPr/>
          <a:lstStyle/>
          <a:p>
            <a:r>
              <a:rPr lang="en-US" dirty="0"/>
              <a:t>Behavior Intervention Plan (BIP)</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87</a:t>
            </a:fld>
            <a:endParaRPr lang="en-US" dirty="0">
              <a:solidFill>
                <a:srgbClr val="FFFFFF">
                  <a:lumMod val="75000"/>
                </a:srgbClr>
              </a:solidFill>
            </a:endParaRPr>
          </a:p>
        </p:txBody>
      </p:sp>
    </p:spTree>
    <p:extLst>
      <p:ext uri="{BB962C8B-B14F-4D97-AF65-F5344CB8AC3E}">
        <p14:creationId xmlns:p14="http://schemas.microsoft.com/office/powerpoint/2010/main" val="25358780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457200" lvl="0" indent="-457200">
              <a:buFont typeface="+mj-lt"/>
              <a:buAutoNum type="arabicPeriod"/>
            </a:pPr>
            <a:endParaRPr lang="en-US" dirty="0"/>
          </a:p>
          <a:p>
            <a:pPr marL="457200" lvl="0" indent="-457200">
              <a:buFont typeface="+mj-lt"/>
              <a:buAutoNum type="arabicPeriod"/>
            </a:pPr>
            <a:r>
              <a:rPr lang="en-US" dirty="0"/>
              <a:t>Gather indirect and direct data</a:t>
            </a:r>
          </a:p>
          <a:p>
            <a:pPr marL="457200" lvl="0" indent="-457200">
              <a:buFont typeface="+mj-lt"/>
              <a:buAutoNum type="arabicPeriod"/>
            </a:pPr>
            <a:r>
              <a:rPr lang="en-US" dirty="0"/>
              <a:t>Analyze the data</a:t>
            </a:r>
          </a:p>
          <a:p>
            <a:pPr marL="457200" lvl="0" indent="-457200">
              <a:buFont typeface="+mj-lt"/>
              <a:buAutoNum type="arabicPeriod"/>
            </a:pPr>
            <a:r>
              <a:rPr lang="en-US" dirty="0"/>
              <a:t>Formulate a hypothesis about the function of the behavior</a:t>
            </a:r>
          </a:p>
          <a:p>
            <a:pPr marL="457200" lvl="0" indent="-457200">
              <a:buFont typeface="+mj-lt"/>
              <a:buAutoNum type="arabicPeriod"/>
            </a:pPr>
            <a:r>
              <a:rPr lang="en-US" dirty="0"/>
              <a:t>Develop Positive Behavior Support Plan (PBSP)</a:t>
            </a:r>
          </a:p>
          <a:p>
            <a:pPr marL="457200" lvl="0" indent="-457200">
              <a:buFont typeface="+mj-lt"/>
              <a:buAutoNum type="arabicPeriod"/>
            </a:pPr>
            <a:r>
              <a:rPr lang="en-US" dirty="0"/>
              <a:t>Monitor and adjust the plan as needed</a:t>
            </a:r>
          </a:p>
          <a:p>
            <a:endParaRPr lang="en-US" dirty="0"/>
          </a:p>
          <a:p>
            <a:pPr marL="0" indent="0">
              <a:buNone/>
            </a:pPr>
            <a:r>
              <a:rPr lang="en-US" sz="1200" i="1" dirty="0"/>
              <a:t>*Steps 1-3 are the focus of the last activity in this training series. Steps 4-5 are beyond the scope of this presentation but Handout 3d provides information on PBSP.</a:t>
            </a:r>
          </a:p>
        </p:txBody>
      </p:sp>
      <p:sp>
        <p:nvSpPr>
          <p:cNvPr id="6" name="Title 5"/>
          <p:cNvSpPr>
            <a:spLocks noGrp="1"/>
          </p:cNvSpPr>
          <p:nvPr>
            <p:ph type="title"/>
          </p:nvPr>
        </p:nvSpPr>
        <p:spPr/>
        <p:txBody>
          <a:bodyPr/>
          <a:lstStyle/>
          <a:p>
            <a:r>
              <a:rPr lang="en-US" dirty="0"/>
              <a:t>Steps to Guide an FBA…</a:t>
            </a:r>
          </a:p>
        </p:txBody>
      </p:sp>
      <p:sp>
        <p:nvSpPr>
          <p:cNvPr id="5" name="Slide Number Placeholder 4"/>
          <p:cNvSpPr>
            <a:spLocks noGrp="1"/>
          </p:cNvSpPr>
          <p:nvPr>
            <p:ph type="sldNum" sz="quarter" idx="10"/>
          </p:nvPr>
        </p:nvSpPr>
        <p:spPr/>
        <p:txBody>
          <a:bodyPr/>
          <a:lstStyle/>
          <a:p>
            <a:fld id="{F3477EC8-074D-41C4-94AE-E9EA7CEEA348}" type="slidenum">
              <a:rPr lang="en-US" smtClean="0"/>
              <a:pPr/>
              <a:t>88</a:t>
            </a:fld>
            <a:endParaRPr lang="en-US" dirty="0"/>
          </a:p>
        </p:txBody>
      </p:sp>
    </p:spTree>
    <p:extLst>
      <p:ext uri="{BB962C8B-B14F-4D97-AF65-F5344CB8AC3E}">
        <p14:creationId xmlns:p14="http://schemas.microsoft.com/office/powerpoint/2010/main" val="11933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p:txBody>
          <a:bodyPr/>
          <a:lstStyle/>
          <a:p>
            <a:pPr marL="0" indent="0">
              <a:buNone/>
            </a:pPr>
            <a:endParaRPr lang="en-US" b="1" i="1" dirty="0"/>
          </a:p>
          <a:p>
            <a:pPr marL="0" indent="0">
              <a:buNone/>
            </a:pPr>
            <a:r>
              <a:rPr lang="en-US" b="1" i="1" dirty="0"/>
              <a:t>Immediate situation (A)</a:t>
            </a:r>
          </a:p>
          <a:p>
            <a:r>
              <a:rPr lang="en-US" dirty="0"/>
              <a:t>When Perry is getting little attention in a large group in the classroom</a:t>
            </a:r>
          </a:p>
          <a:p>
            <a:endParaRPr lang="en-US" dirty="0"/>
          </a:p>
          <a:p>
            <a:pPr marL="0" indent="0">
              <a:spcBef>
                <a:spcPts val="1200"/>
              </a:spcBef>
              <a:buNone/>
            </a:pPr>
            <a:r>
              <a:rPr lang="en-US" b="1" i="1" dirty="0"/>
              <a:t>Problem behavior (B)</a:t>
            </a:r>
          </a:p>
          <a:p>
            <a:r>
              <a:rPr lang="en-US" dirty="0"/>
              <a:t>He is likely to shout profanities and throw things</a:t>
            </a:r>
          </a:p>
          <a:p>
            <a:endParaRPr lang="en-US" dirty="0"/>
          </a:p>
          <a:p>
            <a:endParaRPr lang="en-US" dirty="0"/>
          </a:p>
        </p:txBody>
      </p:sp>
      <p:sp>
        <p:nvSpPr>
          <p:cNvPr id="129026" name="Rectangle 2"/>
          <p:cNvSpPr>
            <a:spLocks noGrp="1" noChangeArrowheads="1"/>
          </p:cNvSpPr>
          <p:nvPr>
            <p:ph type="title"/>
          </p:nvPr>
        </p:nvSpPr>
        <p:spPr/>
        <p:txBody>
          <a:bodyPr/>
          <a:lstStyle/>
          <a:p>
            <a:r>
              <a:rPr lang="en-US" dirty="0"/>
              <a:t>Examples of Summary Statements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89</a:t>
            </a:fld>
            <a:endParaRPr lang="en-US" dirty="0">
              <a:solidFill>
                <a:srgbClr val="FFFFFF">
                  <a:lumMod val="75000"/>
                </a:srgbClr>
              </a:solidFill>
            </a:endParaRPr>
          </a:p>
        </p:txBody>
      </p:sp>
    </p:spTree>
    <p:extLst>
      <p:ext uri="{BB962C8B-B14F-4D97-AF65-F5344CB8AC3E}">
        <p14:creationId xmlns:p14="http://schemas.microsoft.com/office/powerpoint/2010/main" val="36528977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03">
                                            <p:txEl>
                                              <p:pRg st="1" end="1"/>
                                            </p:txEl>
                                          </p:spTgt>
                                        </p:tgtEl>
                                        <p:attrNameLst>
                                          <p:attrName>style.visibility</p:attrName>
                                        </p:attrNameLst>
                                      </p:cBhvr>
                                      <p:to>
                                        <p:strVal val="visible"/>
                                      </p:to>
                                    </p:set>
                                    <p:anim calcmode="lin" valueType="num">
                                      <p:cBhvr additive="base">
                                        <p:cTn id="7" dur="500" fill="hold"/>
                                        <p:tgtEl>
                                          <p:spTgt spid="25600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03">
                                            <p:txEl>
                                              <p:pRg st="2" end="2"/>
                                            </p:txEl>
                                          </p:spTgt>
                                        </p:tgtEl>
                                        <p:attrNameLst>
                                          <p:attrName>style.visibility</p:attrName>
                                        </p:attrNameLst>
                                      </p:cBhvr>
                                      <p:to>
                                        <p:strVal val="visible"/>
                                      </p:to>
                                    </p:set>
                                    <p:anim calcmode="lin" valueType="num">
                                      <p:cBhvr additive="base">
                                        <p:cTn id="13" dur="500" fill="hold"/>
                                        <p:tgtEl>
                                          <p:spTgt spid="2560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03">
                                            <p:txEl>
                                              <p:pRg st="4" end="4"/>
                                            </p:txEl>
                                          </p:spTgt>
                                        </p:tgtEl>
                                        <p:attrNameLst>
                                          <p:attrName>style.visibility</p:attrName>
                                        </p:attrNameLst>
                                      </p:cBhvr>
                                      <p:to>
                                        <p:strVal val="visible"/>
                                      </p:to>
                                    </p:set>
                                    <p:anim calcmode="lin" valueType="num">
                                      <p:cBhvr additive="base">
                                        <p:cTn id="19" dur="500" fill="hold"/>
                                        <p:tgtEl>
                                          <p:spTgt spid="2560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03">
                                            <p:txEl>
                                              <p:pRg st="5" end="5"/>
                                            </p:txEl>
                                          </p:spTgt>
                                        </p:tgtEl>
                                        <p:attrNameLst>
                                          <p:attrName>style.visibility</p:attrName>
                                        </p:attrNameLst>
                                      </p:cBhvr>
                                      <p:to>
                                        <p:strVal val="visible"/>
                                      </p:to>
                                    </p:set>
                                    <p:anim calcmode="lin" valueType="num">
                                      <p:cBhvr additive="base">
                                        <p:cTn id="25" dur="500" fill="hold"/>
                                        <p:tgtEl>
                                          <p:spTgt spid="25600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bldLvl="4"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Decorative image."/>
          <p:cNvSpPr/>
          <p:nvPr/>
        </p:nvSpPr>
        <p:spPr>
          <a:xfrm>
            <a:off x="36576" y="152400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5800" y="1928595"/>
            <a:ext cx="2670464" cy="2112258"/>
          </a:xfrm>
        </p:spPr>
        <p:txBody>
          <a:bodyPr>
            <a:noAutofit/>
          </a:bodyPr>
          <a:lstStyle/>
          <a:p>
            <a:pPr algn="l"/>
            <a:r>
              <a:rPr lang="en-US" sz="4300" b="0" dirty="0"/>
              <a:t>Sample Behavioral Progression</a:t>
            </a:r>
          </a:p>
        </p:txBody>
      </p:sp>
      <p:sp>
        <p:nvSpPr>
          <p:cNvPr id="5" name="Slide Number Placeholder 1"/>
          <p:cNvSpPr>
            <a:spLocks noGrp="1"/>
          </p:cNvSpPr>
          <p:nvPr>
            <p:ph type="sldNum" sz="quarter" idx="10"/>
          </p:nvPr>
        </p:nvSpPr>
        <p:spPr/>
        <p:txBody>
          <a:bodyPr/>
          <a:lstStyle/>
          <a:p>
            <a:pPr algn="r"/>
            <a:fld id="{F3477EC8-074D-41C4-94AE-E9EA7CEEA348}" type="slidenum">
              <a:rPr lang="en-US" smtClean="0"/>
              <a:pPr algn="r"/>
              <a:t>9</a:t>
            </a:fld>
            <a:endParaRPr lang="en-US" dirty="0"/>
          </a:p>
        </p:txBody>
      </p:sp>
      <p:sp>
        <p:nvSpPr>
          <p:cNvPr id="4" name="TextBox 3"/>
          <p:cNvSpPr txBox="1"/>
          <p:nvPr/>
        </p:nvSpPr>
        <p:spPr>
          <a:xfrm>
            <a:off x="609600" y="5647767"/>
            <a:ext cx="8255481" cy="276999"/>
          </a:xfrm>
          <a:prstGeom prst="rect">
            <a:avLst/>
          </a:prstGeom>
          <a:noFill/>
        </p:spPr>
        <p:txBody>
          <a:bodyPr wrap="square" rtlCol="0">
            <a:spAutoFit/>
          </a:bodyPr>
          <a:lstStyle/>
          <a:p>
            <a:r>
              <a:rPr lang="en-US" sz="1200" dirty="0">
                <a:solidFill>
                  <a:schemeClr val="tx1">
                    <a:lumMod val="50000"/>
                  </a:schemeClr>
                </a:solidFill>
              </a:rPr>
              <a:t>*NCII does not endorse products. We use Check-in/Check-out (CICO) for illustrative purposes only. </a:t>
            </a:r>
          </a:p>
        </p:txBody>
      </p:sp>
      <p:pic>
        <p:nvPicPr>
          <p:cNvPr id="75778" name="Picture 2" descr="A flow chart that shows a sample behavioral intervention progression aligned with the D B I process. It starts with Check-In/Check-Out (CICO), a secondary intervention delivered with fidelity. That flows to Non-Responders which then branches out to three questions - the first is Does student need additional mentoring? That continues to CICO with choice of mentor, greater frequency, and student-initiated contact. The second question is Does student have academic problems? which continues to CICO with priming (activity preview), academic monitoring, academic goals, and Tier 2 academic. The third question is Does student have social skills problems? which continues to CICO with goals related to social skills group and school-wide expectations. All of these are interconnected with an and/or. All three then continue to another box that says non-responders - which then continues to another box that says – Functional Behavior Assessment and linked Behavior Intervention Plan with the following as needed: intensive social group, evaluate, CBT, and wraparound. On the right side, separately, there is another flow chart which shows the progress monitoring tools. The first box is CICO card which flows to modified CICO card which then finishes at Direct Behavior Ra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5635" y="381000"/>
            <a:ext cx="6585965" cy="50439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descr="A series of rounded rectangles walks highlights components of the graphic as they will relate to our behavior illustration.  The first rounded rectangle highlights CICO, which stands for Check-In/Check-Out.  Our behavioral illustration occurs in a school that uses CICO as a secondary intervention for behavior."/>
          <p:cNvSpPr/>
          <p:nvPr/>
        </p:nvSpPr>
        <p:spPr>
          <a:xfrm>
            <a:off x="5011506" y="847785"/>
            <a:ext cx="1040792" cy="324343"/>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descr=" A rounded rectangle highlights CICO Card, which provides progress monitoring data."/>
          <p:cNvSpPr/>
          <p:nvPr/>
        </p:nvSpPr>
        <p:spPr>
          <a:xfrm>
            <a:off x="7840667" y="929432"/>
            <a:ext cx="1024414" cy="42316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A rounded rectangle highlights Intervention progression, the left side of the graphic."/>
          <p:cNvSpPr/>
          <p:nvPr/>
        </p:nvSpPr>
        <p:spPr>
          <a:xfrm>
            <a:off x="4690659" y="437004"/>
            <a:ext cx="1674343" cy="302561"/>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descr="A rounded rectangle highlights Progress monitoring tools, which are depicted on the right side of the graphic"/>
          <p:cNvSpPr/>
          <p:nvPr/>
        </p:nvSpPr>
        <p:spPr>
          <a:xfrm>
            <a:off x="7664048" y="389128"/>
            <a:ext cx="1294379" cy="45940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A rounded rectangle highlights the three questions that might explain why a student is not responding to CICO.  These questions address the need for additional mentoring, academic problems, and social skills problems."/>
          <p:cNvSpPr/>
          <p:nvPr/>
        </p:nvSpPr>
        <p:spPr>
          <a:xfrm>
            <a:off x="3200536" y="1643520"/>
            <a:ext cx="4470001" cy="75142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A rounded rectangle highlights three boxes, corresponding to the three questions, that provide possible additions to CICO, based on student need."/>
          <p:cNvSpPr/>
          <p:nvPr/>
        </p:nvSpPr>
        <p:spPr>
          <a:xfrm>
            <a:off x="3177284" y="2618968"/>
            <a:ext cx="4555217" cy="112480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A rounded rectangle highlights Non-responders.  Progress monitoring continues to see if students respond to the adapted CICO intervention."/>
          <p:cNvSpPr/>
          <p:nvPr/>
        </p:nvSpPr>
        <p:spPr>
          <a:xfrm>
            <a:off x="4894824" y="3869787"/>
            <a:ext cx="1236816" cy="34537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A rounded rectangle highlights FBA and linked BIP for non-responders."/>
          <p:cNvSpPr/>
          <p:nvPr/>
        </p:nvSpPr>
        <p:spPr>
          <a:xfrm>
            <a:off x="4596122" y="4318468"/>
            <a:ext cx="2011577" cy="117551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descr="A series of rounded rectangles walks highlights components of the graphic as they will relate to our behavior illustration.  The first rounded rectangle highlights CICO, which stands for Check-In/Check-Out.  Our behavioral illustration occurs in a school that uses CICO as a secondary intervention for behavior."/>
          <p:cNvSpPr/>
          <p:nvPr/>
        </p:nvSpPr>
        <p:spPr>
          <a:xfrm>
            <a:off x="4969500" y="1312144"/>
            <a:ext cx="1120134" cy="277671"/>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83614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b="1" i="1" dirty="0"/>
          </a:p>
          <a:p>
            <a:pPr marL="0" indent="0">
              <a:buNone/>
            </a:pPr>
            <a:r>
              <a:rPr lang="en-US" b="1" i="1" dirty="0"/>
              <a:t>Maintaining function (C)</a:t>
            </a:r>
          </a:p>
          <a:p>
            <a:r>
              <a:rPr lang="en-US" dirty="0"/>
              <a:t>To get peer attention</a:t>
            </a:r>
          </a:p>
          <a:p>
            <a:pPr marL="0" indent="0">
              <a:spcBef>
                <a:spcPts val="1200"/>
              </a:spcBef>
              <a:buNone/>
            </a:pPr>
            <a:endParaRPr lang="en-US" b="1" i="1" dirty="0"/>
          </a:p>
          <a:p>
            <a:pPr marL="0" indent="0">
              <a:spcBef>
                <a:spcPts val="1200"/>
              </a:spcBef>
              <a:buNone/>
            </a:pPr>
            <a:r>
              <a:rPr lang="en-US" b="1" i="1" dirty="0"/>
              <a:t>Distant event (setting event)</a:t>
            </a:r>
          </a:p>
          <a:p>
            <a:r>
              <a:rPr lang="en-US" dirty="0"/>
              <a:t>The less attention Perry has received during the day, the more likely this pattern is likely to occur.</a:t>
            </a:r>
          </a:p>
          <a:p>
            <a:endParaRPr lang="en-US" dirty="0"/>
          </a:p>
        </p:txBody>
      </p:sp>
      <p:sp>
        <p:nvSpPr>
          <p:cNvPr id="2" name="Title 1"/>
          <p:cNvSpPr>
            <a:spLocks noGrp="1"/>
          </p:cNvSpPr>
          <p:nvPr>
            <p:ph type="title"/>
          </p:nvPr>
        </p:nvSpPr>
        <p:spPr/>
        <p:txBody>
          <a:bodyPr/>
          <a:lstStyle/>
          <a:p>
            <a:r>
              <a:rPr lang="en-US" dirty="0"/>
              <a:t>Summary Statements continued…</a:t>
            </a:r>
          </a:p>
        </p:txBody>
      </p:sp>
      <p:sp>
        <p:nvSpPr>
          <p:cNvPr id="4" name="Slide Number Placeholder 3"/>
          <p:cNvSpPr>
            <a:spLocks noGrp="1"/>
          </p:cNvSpPr>
          <p:nvPr>
            <p:ph type="sldNum" sz="quarter" idx="10"/>
          </p:nvPr>
        </p:nvSpPr>
        <p:spPr/>
        <p:txBody>
          <a:bodyPr/>
          <a:lstStyle/>
          <a:p>
            <a:fld id="{A90E90A2-E538-4F9A-9FED-BF1E5650B9E2}" type="slidenum">
              <a:rPr lang="en-US" smtClean="0"/>
              <a:pPr/>
              <a:t>90</a:t>
            </a:fld>
            <a:endParaRPr lang="en-US" dirty="0"/>
          </a:p>
        </p:txBody>
      </p:sp>
    </p:spTree>
    <p:extLst>
      <p:ext uri="{BB962C8B-B14F-4D97-AF65-F5344CB8AC3E}">
        <p14:creationId xmlns:p14="http://schemas.microsoft.com/office/powerpoint/2010/main" val="2559207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idx="1"/>
          </p:nvPr>
        </p:nvSpPr>
        <p:spPr>
          <a:xfrm>
            <a:off x="685800" y="1981200"/>
            <a:ext cx="8224699" cy="3852006"/>
          </a:xfrm>
        </p:spPr>
        <p:txBody>
          <a:bodyPr/>
          <a:lstStyle/>
          <a:p>
            <a:pPr marL="0" indent="0">
              <a:buNone/>
            </a:pPr>
            <a:endParaRPr lang="en-US" dirty="0"/>
          </a:p>
          <a:p>
            <a:pPr marL="0" indent="0">
              <a:buNone/>
            </a:pPr>
            <a:r>
              <a:rPr lang="en-US" dirty="0"/>
              <a:t>When Michael begins to have difficulty with a reading or math assignment,  his behavior/he will:</a:t>
            </a:r>
          </a:p>
          <a:p>
            <a:pPr marL="457200" indent="-457200">
              <a:spcBef>
                <a:spcPts val="1200"/>
              </a:spcBef>
              <a:buFont typeface="+mj-lt"/>
              <a:buAutoNum type="alphaUcPeriod"/>
            </a:pPr>
            <a:r>
              <a:rPr lang="en-US" dirty="0"/>
              <a:t>put his head down, refuse to respond, and close his books, </a:t>
            </a:r>
          </a:p>
          <a:p>
            <a:pPr marL="457200" indent="-457200">
              <a:spcBef>
                <a:spcPts val="1200"/>
              </a:spcBef>
              <a:buFont typeface="+mj-lt"/>
              <a:buAutoNum type="alphaUcPeriod"/>
            </a:pPr>
            <a:r>
              <a:rPr lang="en-US" dirty="0"/>
              <a:t>try to avoid having to complete the assignment, and </a:t>
            </a:r>
          </a:p>
          <a:p>
            <a:pPr marL="457200" indent="-457200">
              <a:spcBef>
                <a:spcPts val="1200"/>
              </a:spcBef>
              <a:buFont typeface="+mj-lt"/>
              <a:buAutoNum type="alphaUcPeriod"/>
            </a:pPr>
            <a:r>
              <a:rPr lang="en-US" dirty="0"/>
              <a:t>intensify if Michael has received teacher reprimands earlier in the day (setting event).</a:t>
            </a:r>
          </a:p>
        </p:txBody>
      </p:sp>
      <p:sp>
        <p:nvSpPr>
          <p:cNvPr id="130050" name="Rectangle 2"/>
          <p:cNvSpPr>
            <a:spLocks noGrp="1" noChangeArrowheads="1"/>
          </p:cNvSpPr>
          <p:nvPr>
            <p:ph type="title"/>
          </p:nvPr>
        </p:nvSpPr>
        <p:spPr/>
        <p:txBody>
          <a:bodyPr/>
          <a:lstStyle/>
          <a:p>
            <a:r>
              <a:rPr lang="en-US" dirty="0"/>
              <a:t>Activity: Summary Statements</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91</a:t>
            </a:fld>
            <a:endParaRPr lang="en-US" dirty="0">
              <a:solidFill>
                <a:srgbClr val="FFFFFF">
                  <a:lumMod val="75000"/>
                </a:srgbClr>
              </a:solidFill>
            </a:endParaRPr>
          </a:p>
        </p:txBody>
      </p:sp>
    </p:spTree>
    <p:extLst>
      <p:ext uri="{BB962C8B-B14F-4D97-AF65-F5344CB8AC3E}">
        <p14:creationId xmlns:p14="http://schemas.microsoft.com/office/powerpoint/2010/main" val="3540467698"/>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687389" y="2055813"/>
            <a:ext cx="5103812" cy="3732737"/>
          </a:xfrm>
        </p:spPr>
        <p:txBody>
          <a:bodyPr/>
          <a:lstStyle/>
          <a:p>
            <a:endParaRPr lang="en-US" sz="2800" dirty="0"/>
          </a:p>
          <a:p>
            <a:endParaRPr lang="en-US" dirty="0"/>
          </a:p>
          <a:p>
            <a:r>
              <a:rPr lang="en-US" dirty="0"/>
              <a:t>Complete the functional assessment interview on your target student (pages 6–10 of Handout 3b)</a:t>
            </a:r>
          </a:p>
          <a:p>
            <a:endParaRPr lang="en-US" dirty="0"/>
          </a:p>
          <a:p>
            <a:endParaRPr lang="en-US" dirty="0"/>
          </a:p>
          <a:p>
            <a:endParaRPr lang="en-US" dirty="0"/>
          </a:p>
        </p:txBody>
      </p:sp>
      <p:sp>
        <p:nvSpPr>
          <p:cNvPr id="86018" name="Rectangle 2"/>
          <p:cNvSpPr>
            <a:spLocks noGrp="1" noChangeArrowheads="1"/>
          </p:cNvSpPr>
          <p:nvPr>
            <p:ph type="title"/>
          </p:nvPr>
        </p:nvSpPr>
        <p:spPr/>
        <p:txBody>
          <a:bodyPr/>
          <a:lstStyle/>
          <a:p>
            <a:r>
              <a:rPr lang="en-US" dirty="0"/>
              <a:t>Handout 3b	</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92</a:t>
            </a:fld>
            <a:endParaRPr lang="en-US" dirty="0">
              <a:solidFill>
                <a:srgbClr val="FFFFFF">
                  <a:lumMod val="75000"/>
                </a:srgbClr>
              </a:solidFill>
            </a:endParaRPr>
          </a:p>
        </p:txBody>
      </p:sp>
      <p:pic>
        <p:nvPicPr>
          <p:cNvPr id="2" name="Picture 1" descr="Decorativ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031999"/>
            <a:ext cx="2857500" cy="3810000"/>
          </a:xfrm>
          <a:prstGeom prst="rect">
            <a:avLst/>
          </a:prstGeom>
        </p:spPr>
      </p:pic>
    </p:spTree>
    <p:extLst>
      <p:ext uri="{BB962C8B-B14F-4D97-AF65-F5344CB8AC3E}">
        <p14:creationId xmlns:p14="http://schemas.microsoft.com/office/powerpoint/2010/main" val="2235834267"/>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ABC</a:t>
            </a:r>
          </a:p>
          <a:p>
            <a:r>
              <a:rPr lang="en-US" dirty="0"/>
              <a:t>FBA's</a:t>
            </a:r>
          </a:p>
          <a:p>
            <a:r>
              <a:rPr lang="en-US" dirty="0"/>
              <a:t>Functions of behavior</a:t>
            </a:r>
          </a:p>
          <a:p>
            <a:r>
              <a:rPr lang="en-US" dirty="0"/>
              <a:t> Levels of FBA</a:t>
            </a:r>
          </a:p>
          <a:p>
            <a:r>
              <a:rPr lang="en-US" dirty="0"/>
              <a:t>Greater understanding and awareness of FBA process </a:t>
            </a:r>
          </a:p>
          <a:p>
            <a:pPr lvl="1"/>
            <a:r>
              <a:rPr lang="en-US" sz="2400" dirty="0"/>
              <a:t>Parts A–D of a functional assessment interview</a:t>
            </a:r>
          </a:p>
          <a:p>
            <a:endParaRPr lang="en-US" dirty="0"/>
          </a:p>
        </p:txBody>
      </p:sp>
      <p:sp>
        <p:nvSpPr>
          <p:cNvPr id="2" name="Title 1"/>
          <p:cNvSpPr>
            <a:spLocks noGrp="1"/>
          </p:cNvSpPr>
          <p:nvPr>
            <p:ph type="title"/>
          </p:nvPr>
        </p:nvSpPr>
        <p:spPr/>
        <p:txBody>
          <a:bodyPr/>
          <a:lstStyle/>
          <a:p>
            <a:r>
              <a:rPr lang="en-US" dirty="0"/>
              <a:t>In Summary</a:t>
            </a:r>
          </a:p>
        </p:txBody>
      </p:sp>
      <p:sp>
        <p:nvSpPr>
          <p:cNvPr id="9" name="Slide Number Placeholder 8"/>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93</a:t>
            </a:fld>
            <a:endParaRPr lang="en-US" dirty="0">
              <a:solidFill>
                <a:srgbClr val="FFFFFF">
                  <a:lumMod val="75000"/>
                </a:srgbClr>
              </a:solidFill>
            </a:endParaRPr>
          </a:p>
        </p:txBody>
      </p:sp>
    </p:spTree>
    <p:extLst>
      <p:ext uri="{BB962C8B-B14F-4D97-AF65-F5344CB8AC3E}">
        <p14:creationId xmlns:p14="http://schemas.microsoft.com/office/powerpoint/2010/main" val="11996593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457200" indent="-457200">
              <a:buFont typeface="+mj-lt"/>
              <a:buAutoNum type="arabicPeriod"/>
            </a:pPr>
            <a:endParaRPr lang="en-US" dirty="0"/>
          </a:p>
          <a:p>
            <a:pPr marL="457200" indent="-457200">
              <a:buFont typeface="+mj-lt"/>
              <a:buAutoNum type="arabicPeriod"/>
            </a:pPr>
            <a:r>
              <a:rPr lang="en-US" dirty="0"/>
              <a:t>What are the ABCs?</a:t>
            </a:r>
          </a:p>
          <a:p>
            <a:pPr marL="457200" indent="-457200">
              <a:buFont typeface="+mj-lt"/>
              <a:buAutoNum type="arabicPeriod"/>
            </a:pPr>
            <a:r>
              <a:rPr lang="en-US" dirty="0"/>
              <a:t>What are the two main functions of behavior?</a:t>
            </a:r>
          </a:p>
          <a:p>
            <a:pPr marL="457200" indent="-457200">
              <a:buFont typeface="+mj-lt"/>
              <a:buAutoNum type="arabicPeriod"/>
            </a:pPr>
            <a:r>
              <a:rPr lang="en-US" dirty="0"/>
              <a:t>What is the main difference between reinforcement and punishment?</a:t>
            </a:r>
          </a:p>
          <a:p>
            <a:pPr marL="457200" indent="-457200">
              <a:buFont typeface="+mj-lt"/>
              <a:buAutoNum type="arabicPeriod"/>
            </a:pPr>
            <a:r>
              <a:rPr lang="en-US" dirty="0"/>
              <a:t>How many levels of analysis are there and what are some examples?</a:t>
            </a:r>
          </a:p>
          <a:p>
            <a:endParaRPr lang="en-US" dirty="0"/>
          </a:p>
          <a:p>
            <a:endParaRPr lang="en-US" dirty="0"/>
          </a:p>
        </p:txBody>
      </p:sp>
      <p:sp>
        <p:nvSpPr>
          <p:cNvPr id="2" name="Title 1"/>
          <p:cNvSpPr>
            <a:spLocks noGrp="1"/>
          </p:cNvSpPr>
          <p:nvPr>
            <p:ph type="title"/>
          </p:nvPr>
        </p:nvSpPr>
        <p:spPr/>
        <p:txBody>
          <a:bodyPr/>
          <a:lstStyle/>
          <a:p>
            <a:r>
              <a:rPr lang="en-US" dirty="0"/>
              <a:t>Quick Review…</a:t>
            </a:r>
          </a:p>
        </p:txBody>
      </p:sp>
      <p:sp>
        <p:nvSpPr>
          <p:cNvPr id="4" name="Slide Number Placeholder 3"/>
          <p:cNvSpPr>
            <a:spLocks noGrp="1"/>
          </p:cNvSpPr>
          <p:nvPr>
            <p:ph type="sldNum" sz="quarter" idx="10"/>
          </p:nvPr>
        </p:nvSpPr>
        <p:spPr/>
        <p:txBody>
          <a:bodyPr/>
          <a:lstStyle/>
          <a:p>
            <a:fld id="{4DBB3109-6B36-4C42-ABE5-993D6B0A452A}" type="slidenum">
              <a:rPr lang="en-US" smtClean="0"/>
              <a:pPr/>
              <a:t>94</a:t>
            </a:fld>
            <a:endParaRPr lang="en-US" dirty="0"/>
          </a:p>
        </p:txBody>
      </p:sp>
    </p:spTree>
    <p:extLst>
      <p:ext uri="{BB962C8B-B14F-4D97-AF65-F5344CB8AC3E}">
        <p14:creationId xmlns:p14="http://schemas.microsoft.com/office/powerpoint/2010/main" val="17268597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This module was produced under the U.S. Department of Education, Office of Special Education Programs, Award No. H326Q110005. Celia Rosenquist is the project officer. </a:t>
            </a:r>
          </a:p>
          <a:p>
            <a:pPr>
              <a:spcBef>
                <a:spcPts val="1200"/>
              </a:spcBef>
            </a:pPr>
            <a:r>
              <a:rPr lang="en-US" dirty="0"/>
              <a:t>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
        <p:nvSpPr>
          <p:cNvPr id="2" name="Title 1"/>
          <p:cNvSpPr>
            <a:spLocks noGrp="1"/>
          </p:cNvSpPr>
          <p:nvPr>
            <p:ph type="title"/>
          </p:nvPr>
        </p:nvSpPr>
        <p:spPr/>
        <p:txBody>
          <a:bodyPr/>
          <a:lstStyle/>
          <a:p>
            <a:r>
              <a:rPr lang="en-US" dirty="0"/>
              <a:t>Disclaimer</a:t>
            </a:r>
          </a:p>
        </p:txBody>
      </p:sp>
      <p:sp>
        <p:nvSpPr>
          <p:cNvPr id="4" name="Slide Number Placeholder 3"/>
          <p:cNvSpPr>
            <a:spLocks noGrp="1"/>
          </p:cNvSpPr>
          <p:nvPr>
            <p:ph type="sldNum" sz="quarter" idx="10"/>
          </p:nvPr>
        </p:nvSpPr>
        <p:spPr/>
        <p:txBody>
          <a:bodyPr/>
          <a:lstStyle/>
          <a:p>
            <a:fld id="{F3477EC8-074D-41C4-94AE-E9EA7CEEA348}" type="slidenum">
              <a:rPr lang="en-US" smtClean="0"/>
              <a:pPr/>
              <a:t>95</a:t>
            </a:fld>
            <a:endParaRPr lang="en-US" dirty="0"/>
          </a:p>
        </p:txBody>
      </p:sp>
    </p:spTree>
    <p:extLst>
      <p:ext uri="{BB962C8B-B14F-4D97-AF65-F5344CB8AC3E}">
        <p14:creationId xmlns:p14="http://schemas.microsoft.com/office/powerpoint/2010/main" val="994678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sz="2000" dirty="0"/>
              <a:t>Newcomer, L.  (2010). Functional Behavior Assessment [e-learning modules].  Missouri Department of Elementary and Secondary Education.  Available:  </a:t>
            </a:r>
            <a:r>
              <a:rPr lang="en-US" sz="2000" u="sng" dirty="0">
                <a:hlinkClick r:id="rId3"/>
              </a:rPr>
              <a:t>http://www.elearningmo.org/accessing-fba</a:t>
            </a:r>
            <a:endParaRPr lang="en-US" sz="2000" dirty="0"/>
          </a:p>
          <a:p>
            <a:pPr>
              <a:spcAft>
                <a:spcPts val="1200"/>
              </a:spcAft>
            </a:pPr>
            <a:r>
              <a:rPr lang="en-US" sz="2000" dirty="0"/>
              <a:t>Scott, T.  Preparing for an FBA.  What should I bring?  PBIS Newsletter.  Retrieved from </a:t>
            </a:r>
            <a:r>
              <a:rPr lang="en-US" sz="2000" u="sng" dirty="0">
                <a:hlinkClick r:id="rId4"/>
              </a:rPr>
              <a:t>http://pbis.org/pbis_newsletter/volume_2/issue3.aspx</a:t>
            </a:r>
            <a:r>
              <a:rPr lang="en-US" sz="2000" dirty="0"/>
              <a:t>  </a:t>
            </a:r>
          </a:p>
          <a:p>
            <a:r>
              <a:rPr lang="en-US" sz="2000" dirty="0"/>
              <a:t>Witt, J.C., Daly, E., &amp; Noell, G. (2000).  Functional assessment  A step-by-step guide to solving academic and behavior problems.  Longmont, CO: Sopris-West.</a:t>
            </a:r>
          </a:p>
          <a:p>
            <a:endParaRPr lang="en-US" sz="2000" dirty="0"/>
          </a:p>
        </p:txBody>
      </p:sp>
      <p:sp>
        <p:nvSpPr>
          <p:cNvPr id="3" name="Title 2"/>
          <p:cNvSpPr>
            <a:spLocks noGrp="1"/>
          </p:cNvSpPr>
          <p:nvPr>
            <p:ph type="title"/>
          </p:nvPr>
        </p:nvSpPr>
        <p:spPr/>
        <p:txBody>
          <a:bodyPr/>
          <a:lstStyle/>
          <a:p>
            <a:r>
              <a:rPr lang="en-US" dirty="0"/>
              <a:t>References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96</a:t>
            </a:fld>
            <a:endParaRPr lang="en-US" dirty="0">
              <a:solidFill>
                <a:srgbClr val="FFFFFF">
                  <a:lumMod val="75000"/>
                </a:srgbClr>
              </a:solidFill>
            </a:endParaRPr>
          </a:p>
        </p:txBody>
      </p:sp>
    </p:spTree>
    <p:extLst>
      <p:ext uri="{BB962C8B-B14F-4D97-AF65-F5344CB8AC3E}">
        <p14:creationId xmlns:p14="http://schemas.microsoft.com/office/powerpoint/2010/main" val="3108717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a:t>
            </a:r>
          </a:p>
        </p:txBody>
      </p:sp>
      <p:sp>
        <p:nvSpPr>
          <p:cNvPr id="2" name="Text Placeholder 1" descr="National Center on Intensive Intervention&#10;1000 Thomas Jefferson Street NW&#10;Washington, DC 20007-3835&#10;866-577-5787&#10;&#10;website link to national center for intensive intervention at www.intensiveintervention.org&#10;&#10;an email address to national center for intensive intervention ncii@air.org&#10;"/>
          <p:cNvSpPr>
            <a:spLocks noGrp="1"/>
          </p:cNvSpPr>
          <p:nvPr>
            <p:ph idx="1"/>
          </p:nvPr>
        </p:nvSpPr>
        <p:spPr>
          <a:xfrm>
            <a:off x="682624" y="1676400"/>
            <a:ext cx="8229600" cy="1389062"/>
          </a:xfrm>
        </p:spPr>
        <p:txBody>
          <a:bodyPr/>
          <a:lstStyle/>
          <a:p>
            <a:pPr marL="0" lvl="0" indent="0" eaLnBrk="0" fontAlgn="base" hangingPunct="0">
              <a:spcBef>
                <a:spcPts val="0"/>
              </a:spcBef>
              <a:buClr>
                <a:srgbClr val="4E76A0"/>
              </a:buClr>
            </a:pPr>
            <a:r>
              <a:rPr lang="en-US" sz="2000" dirty="0">
                <a:solidFill>
                  <a:srgbClr val="FFFFFF"/>
                </a:solidFill>
                <a:cs typeface="Arial" pitchFamily="34" charset="0"/>
              </a:rPr>
              <a:t>National Center on Intensive Intervention</a:t>
            </a:r>
          </a:p>
          <a:p>
            <a:pPr marL="0" lvl="0" indent="0" eaLnBrk="0" fontAlgn="base" hangingPunct="0">
              <a:spcBef>
                <a:spcPts val="0"/>
              </a:spcBef>
              <a:buClr>
                <a:srgbClr val="4E76A0"/>
              </a:buClr>
            </a:pPr>
            <a:r>
              <a:rPr lang="en-US" sz="2000" dirty="0">
                <a:solidFill>
                  <a:srgbClr val="FFFFFF"/>
                </a:solidFill>
                <a:cs typeface="Arial" pitchFamily="34" charset="0"/>
              </a:rPr>
              <a:t>1000 Thomas Jefferson Street NW</a:t>
            </a:r>
          </a:p>
          <a:p>
            <a:pPr marL="0" lvl="0" indent="0" eaLnBrk="0" fontAlgn="base" hangingPunct="0">
              <a:spcBef>
                <a:spcPts val="0"/>
              </a:spcBef>
              <a:buClr>
                <a:srgbClr val="4E76A0"/>
              </a:buClr>
            </a:pPr>
            <a:r>
              <a:rPr lang="en-US" sz="2000" dirty="0">
                <a:solidFill>
                  <a:srgbClr val="FFFFFF"/>
                </a:solidFill>
                <a:cs typeface="Arial" pitchFamily="34" charset="0"/>
              </a:rPr>
              <a:t>Washington, DC 20007-3835</a:t>
            </a:r>
          </a:p>
          <a:p>
            <a:pPr marL="0" lvl="0" indent="0" eaLnBrk="0" fontAlgn="base" hangingPunct="0">
              <a:spcBef>
                <a:spcPts val="0"/>
              </a:spcBef>
              <a:buClr>
                <a:srgbClr val="4E76A0"/>
              </a:buClr>
            </a:pPr>
            <a:endParaRPr lang="en-US" sz="2000" dirty="0">
              <a:solidFill>
                <a:srgbClr val="FFFFFF"/>
              </a:solidFill>
              <a:cs typeface="Arial" pitchFamily="34" charset="0"/>
            </a:endParaRPr>
          </a:p>
          <a:p>
            <a:pPr marL="0" lvl="0" indent="0" eaLnBrk="0" fontAlgn="base" hangingPunct="0">
              <a:spcBef>
                <a:spcPts val="0"/>
              </a:spcBef>
              <a:buClr>
                <a:srgbClr val="4E76A0"/>
              </a:buClr>
            </a:pPr>
            <a:r>
              <a:rPr lang="en-US" sz="2000" dirty="0">
                <a:solidFill>
                  <a:srgbClr val="FFFFFF"/>
                </a:solidFill>
                <a:cs typeface="Arial" pitchFamily="34" charset="0"/>
              </a:rPr>
              <a:t>866-577-5787</a:t>
            </a:r>
          </a:p>
          <a:p>
            <a:pPr marL="0" lvl="0" indent="0" eaLnBrk="0" fontAlgn="base" hangingPunct="0">
              <a:spcBef>
                <a:spcPts val="0"/>
              </a:spcBef>
              <a:buClr>
                <a:srgbClr val="4E76A0"/>
              </a:buClr>
            </a:pPr>
            <a:endParaRPr lang="en-US" sz="2000" dirty="0">
              <a:solidFill>
                <a:srgbClr val="FFFFFF"/>
              </a:solidFill>
              <a:cs typeface="Arial" pitchFamily="34" charset="0"/>
            </a:endParaRPr>
          </a:p>
          <a:p>
            <a:pPr marL="0" lvl="0" indent="0" eaLnBrk="0" fontAlgn="base" hangingPunct="0">
              <a:spcBef>
                <a:spcPts val="0"/>
              </a:spcBef>
              <a:buClr>
                <a:srgbClr val="4E76A0"/>
              </a:buClr>
            </a:pPr>
            <a:r>
              <a:rPr lang="en-US" sz="2000" dirty="0">
                <a:solidFill>
                  <a:srgbClr val="FFFFFF"/>
                </a:solidFill>
                <a:cs typeface="Arial" pitchFamily="34" charset="0"/>
              </a:rPr>
              <a:t>www.intensiveintervention.org</a:t>
            </a:r>
          </a:p>
          <a:p>
            <a:pPr marL="0" lvl="0" indent="0" eaLnBrk="0" fontAlgn="base" hangingPunct="0">
              <a:spcBef>
                <a:spcPts val="0"/>
              </a:spcBef>
              <a:buClr>
                <a:srgbClr val="4E76A0"/>
              </a:buClr>
            </a:pPr>
            <a:endParaRPr lang="en-US" sz="2000" dirty="0">
              <a:solidFill>
                <a:srgbClr val="FFFFFF"/>
              </a:solidFill>
              <a:cs typeface="Arial" pitchFamily="34" charset="0"/>
            </a:endParaRPr>
          </a:p>
          <a:p>
            <a:pPr marL="0" lvl="0" indent="0" eaLnBrk="0" fontAlgn="base" hangingPunct="0">
              <a:spcBef>
                <a:spcPts val="0"/>
              </a:spcBef>
              <a:buClr>
                <a:srgbClr val="4E76A0"/>
              </a:buClr>
            </a:pPr>
            <a:r>
              <a:rPr lang="en-US" sz="2000" dirty="0">
                <a:solidFill>
                  <a:srgbClr val="FFFFFF"/>
                </a:solidFill>
                <a:cs typeface="Arial" pitchFamily="34" charset="0"/>
              </a:rPr>
              <a:t>ncii@air.org</a:t>
            </a:r>
          </a:p>
          <a:p>
            <a:pPr lvl="0"/>
            <a:endParaRPr lang="en-US" dirty="0"/>
          </a:p>
        </p:txBody>
      </p:sp>
      <p:sp>
        <p:nvSpPr>
          <p:cNvPr id="6" name="Slide Number Placeholder 1"/>
          <p:cNvSpPr>
            <a:spLocks noGrp="1"/>
          </p:cNvSpPr>
          <p:nvPr>
            <p:ph type="sldNum" sz="quarter" idx="12"/>
          </p:nvPr>
        </p:nvSpPr>
        <p:spPr/>
        <p:txBody>
          <a:bodyPr/>
          <a:lstStyle/>
          <a:p>
            <a:pPr algn="r"/>
            <a:fld id="{F3477EC8-074D-41C4-94AE-E9EA7CEEA348}" type="slidenum">
              <a:rPr>
                <a:solidFill>
                  <a:srgbClr val="4E76A0">
                    <a:lumMod val="75000"/>
                  </a:srgbClr>
                </a:solidFill>
              </a:rPr>
              <a:pPr algn="r"/>
              <a:t>97</a:t>
            </a:fld>
            <a:endParaRPr dirty="0">
              <a:solidFill>
                <a:srgbClr val="4E76A0">
                  <a:lumMod val="75000"/>
                </a:srgbClr>
              </a:solidFill>
            </a:endParaRPr>
          </a:p>
        </p:txBody>
      </p:sp>
    </p:spTree>
    <p:extLst>
      <p:ext uri="{BB962C8B-B14F-4D97-AF65-F5344CB8AC3E}">
        <p14:creationId xmlns:p14="http://schemas.microsoft.com/office/powerpoint/2010/main" val="88191936"/>
      </p:ext>
    </p:extLst>
  </p:cSld>
  <p:clrMapOvr>
    <a:masterClrMapping/>
  </p:clrMapOvr>
</p:sld>
</file>

<file path=ppt/theme/theme1.xml><?xml version="1.0" encoding="utf-8"?>
<a:theme xmlns:a="http://schemas.openxmlformats.org/drawingml/2006/main" name="Title">
  <a:themeElements>
    <a:clrScheme name="Delta Cost">
      <a:dk1>
        <a:sysClr val="windowText" lastClr="000000"/>
      </a:dk1>
      <a:lt1>
        <a:sysClr val="window" lastClr="FFFFFF"/>
      </a:lt1>
      <a:dk2>
        <a:srgbClr val="2F68A4"/>
      </a:dk2>
      <a:lt2>
        <a:srgbClr val="E9E9E9"/>
      </a:lt2>
      <a:accent1>
        <a:srgbClr val="2668A4"/>
      </a:accent1>
      <a:accent2>
        <a:srgbClr val="6EA256"/>
      </a:accent2>
      <a:accent3>
        <a:srgbClr val="C0504D"/>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ivid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act">
  <a:themeElements>
    <a:clrScheme name="AIR Corporate">
      <a:dk1>
        <a:srgbClr val="000000"/>
      </a:dk1>
      <a:lt1>
        <a:srgbClr val="FFFFFF"/>
      </a:lt1>
      <a:dk2>
        <a:srgbClr val="4E76A0"/>
      </a:dk2>
      <a:lt2>
        <a:srgbClr val="FFFFFF"/>
      </a:lt2>
      <a:accent1>
        <a:srgbClr val="005295"/>
      </a:accent1>
      <a:accent2>
        <a:srgbClr val="439539"/>
      </a:accent2>
      <a:accent3>
        <a:srgbClr val="D06F1A"/>
      </a:accent3>
      <a:accent4>
        <a:srgbClr val="711471"/>
      </a:accent4>
      <a:accent5>
        <a:srgbClr val="B9C7D4"/>
      </a:accent5>
      <a:accent6>
        <a:srgbClr val="EEB11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27530</TotalTime>
  <Words>10596</Words>
  <Application>Microsoft Office PowerPoint</Application>
  <PresentationFormat>On-screen Show (4:3)</PresentationFormat>
  <Paragraphs>1278</Paragraphs>
  <Slides>97</Slides>
  <Notes>97</Notes>
  <HiddenSlides>0</HiddenSlides>
  <MMClips>3</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97</vt:i4>
      </vt:variant>
    </vt:vector>
  </HeadingPairs>
  <TitlesOfParts>
    <vt:vector size="115" baseType="lpstr">
      <vt:lpstr>ＭＳ Ｐゴシック</vt:lpstr>
      <vt:lpstr>Arial</vt:lpstr>
      <vt:lpstr>Arial Narrow</vt:lpstr>
      <vt:lpstr>Calibri</vt:lpstr>
      <vt:lpstr>Courier New</vt:lpstr>
      <vt:lpstr>Franklin Gothic Book</vt:lpstr>
      <vt:lpstr>Franklin Gothic Demi</vt:lpstr>
      <vt:lpstr>FranklinGothic</vt:lpstr>
      <vt:lpstr>Times New Roman</vt:lpstr>
      <vt:lpstr>Trebuchet MS</vt:lpstr>
      <vt:lpstr>Wingdings</vt:lpstr>
      <vt:lpstr>Wingdings 2</vt:lpstr>
      <vt:lpstr>Title</vt:lpstr>
      <vt:lpstr>Divider Master</vt:lpstr>
      <vt:lpstr>Basic</vt:lpstr>
      <vt:lpstr>1_Divider Master</vt:lpstr>
      <vt:lpstr>Contact</vt:lpstr>
      <vt:lpstr>Document</vt:lpstr>
      <vt:lpstr>Using FBA for Diagnostic Assessment in Behavior</vt:lpstr>
      <vt:lpstr>Today’s Agenda </vt:lpstr>
      <vt:lpstr>The Challenge</vt:lpstr>
      <vt:lpstr>Learning Objectives: By the end of today, participants will be able to… </vt:lpstr>
      <vt:lpstr>.</vt:lpstr>
      <vt:lpstr>Triangle Intervention Logic</vt:lpstr>
      <vt:lpstr>A Bird’s-Eye View of DBI</vt:lpstr>
      <vt:lpstr>Note:</vt:lpstr>
      <vt:lpstr>Sample Behavioral Progression</vt:lpstr>
      <vt:lpstr>Review of Core Concepts in Behavior</vt:lpstr>
      <vt:lpstr>A Quick Self-Assessment</vt:lpstr>
      <vt:lpstr>Part I: Core Concepts  in Behavior</vt:lpstr>
      <vt:lpstr>Core Concepts in Behavior</vt:lpstr>
      <vt:lpstr>Core Concepts in Behavior</vt:lpstr>
      <vt:lpstr>Core Concepts in Behavior</vt:lpstr>
      <vt:lpstr>Antecedent…  Any event that happens before a behavior</vt:lpstr>
      <vt:lpstr>Behavior…</vt:lpstr>
      <vt:lpstr>Consequence…</vt:lpstr>
      <vt:lpstr>Core Concepts in Behavior</vt:lpstr>
      <vt:lpstr>Core Concepts in Behavior</vt:lpstr>
      <vt:lpstr>Core Concepts in Behavior</vt:lpstr>
      <vt:lpstr>Setting Events or Antecedents  that are Fast Triggers</vt:lpstr>
      <vt:lpstr>Consequence…</vt:lpstr>
      <vt:lpstr>Consequences (Any event that follows a behavior)</vt:lpstr>
      <vt:lpstr>Consequences Any event that follows a behavior</vt:lpstr>
      <vt:lpstr>Consequence: Reinforcement</vt:lpstr>
      <vt:lpstr>Consequence: Punishment</vt:lpstr>
      <vt:lpstr>.</vt:lpstr>
      <vt:lpstr>Positive Reinforcement</vt:lpstr>
      <vt:lpstr>Examples of Positive Reinforcement</vt:lpstr>
      <vt:lpstr>Activity: Which one is the best example of reinforcement?</vt:lpstr>
      <vt:lpstr>Activity: Which one is the best example of reinforcement?</vt:lpstr>
      <vt:lpstr>Activity: Which one is the best example of reinforcement?</vt:lpstr>
      <vt:lpstr>Negative Reinforcement</vt:lpstr>
      <vt:lpstr>Examples of Negative Reinforcement</vt:lpstr>
      <vt:lpstr>Examples of Negative Reinforcement</vt:lpstr>
      <vt:lpstr>Examples of Negative Reinforcement</vt:lpstr>
      <vt:lpstr>Examples of Negative Reinforcement</vt:lpstr>
      <vt:lpstr>Examples of Negative Reinforcement</vt:lpstr>
      <vt:lpstr>Examples of Negative Reinforcement</vt:lpstr>
      <vt:lpstr>Examples of Negative Reinforcement</vt:lpstr>
      <vt:lpstr>Note About Reinforcement</vt:lpstr>
      <vt:lpstr>Quick Activity – Think of your  own examples</vt:lpstr>
      <vt:lpstr>Punishment…</vt:lpstr>
      <vt:lpstr>Positive Punishment</vt:lpstr>
      <vt:lpstr>Positive Punishment cont…</vt:lpstr>
      <vt:lpstr>Negative Punishment…</vt:lpstr>
      <vt:lpstr>Negative Punishment continued…</vt:lpstr>
      <vt:lpstr>.</vt:lpstr>
      <vt:lpstr>Behavior as it relates to the ABC’s </vt:lpstr>
      <vt:lpstr>Behavior 101</vt:lpstr>
      <vt:lpstr>Why Determine a Behavior’s Function?</vt:lpstr>
      <vt:lpstr>Most Common Functions of Behavior</vt:lpstr>
      <vt:lpstr>Function Based Interventions</vt:lpstr>
      <vt:lpstr>Example:</vt:lpstr>
      <vt:lpstr>.</vt:lpstr>
      <vt:lpstr>Activity </vt:lpstr>
      <vt:lpstr>A-B-C Practice Example </vt:lpstr>
      <vt:lpstr>A-B-C Practice Example continued</vt:lpstr>
      <vt:lpstr>.</vt:lpstr>
      <vt:lpstr>Quick Review of Core Concepts</vt:lpstr>
      <vt:lpstr>Part II: Conducting FBA's –  Levels and Processes</vt:lpstr>
      <vt:lpstr>Reminder About Core Terminology</vt:lpstr>
      <vt:lpstr>Why Are FBA's Important? (places problem behavior in “context”)</vt:lpstr>
      <vt:lpstr>Levels of Analysis</vt:lpstr>
      <vt:lpstr>.</vt:lpstr>
      <vt:lpstr>Level 1 – Informal</vt:lpstr>
      <vt:lpstr>Record Review</vt:lpstr>
      <vt:lpstr>Problem Solving Meeting: ERASE </vt:lpstr>
      <vt:lpstr>Level 2 – Indirect/Simple</vt:lpstr>
      <vt:lpstr>Functional Assessment Interview</vt:lpstr>
      <vt:lpstr>Level 3 – Complex</vt:lpstr>
      <vt:lpstr>Functional Behavior Assessment</vt:lpstr>
      <vt:lpstr>Conducting a Functional Assessment:</vt:lpstr>
      <vt:lpstr>Writing a Statement of Function</vt:lpstr>
      <vt:lpstr>Writing a Statement of Function</vt:lpstr>
      <vt:lpstr>What Is Behavior?</vt:lpstr>
      <vt:lpstr>Dimensions of Behavior</vt:lpstr>
      <vt:lpstr>Key Questions</vt:lpstr>
      <vt:lpstr>Defining the Target Behavior</vt:lpstr>
      <vt:lpstr>Target Behavior Example #1</vt:lpstr>
      <vt:lpstr>Target Behavior Example #2</vt:lpstr>
      <vt:lpstr>Target Behavior Example #3</vt:lpstr>
      <vt:lpstr>Good Description of Target Behavior?              Yes or No?</vt:lpstr>
      <vt:lpstr>Selecting a Replacement Behavior</vt:lpstr>
      <vt:lpstr>.</vt:lpstr>
      <vt:lpstr>Behavior Intervention Plan (BIP)</vt:lpstr>
      <vt:lpstr>Steps to Guide an FBA…</vt:lpstr>
      <vt:lpstr>Examples of Summary Statements</vt:lpstr>
      <vt:lpstr>Summary Statements continued…</vt:lpstr>
      <vt:lpstr>Activity: Summary Statements</vt:lpstr>
      <vt:lpstr>Handout 3b </vt:lpstr>
      <vt:lpstr>In Summary</vt:lpstr>
      <vt:lpstr>Quick Review…</vt:lpstr>
      <vt:lpstr>Disclaimer</vt:lpstr>
      <vt:lpstr>References</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Gail</dc:creator>
  <cp:lastModifiedBy>Peterson, Amy</cp:lastModifiedBy>
  <cp:revision>502</cp:revision>
  <cp:lastPrinted>2013-03-26T16:37:07Z</cp:lastPrinted>
  <dcterms:created xsi:type="dcterms:W3CDTF">2006-08-16T00:00:00Z</dcterms:created>
  <dcterms:modified xsi:type="dcterms:W3CDTF">2018-08-09T15:23:31Z</dcterms:modified>
</cp:coreProperties>
</file>