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theme/theme11.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2.xml" ContentType="application/vnd.openxmlformats-officedocument.theme+xml"/>
  <Override PartName="/ppt/slideLayouts/slideLayout34.xml" ContentType="application/vnd.openxmlformats-officedocument.presentationml.slideLayout+xml"/>
  <Override PartName="/ppt/theme/theme13.xml" ContentType="application/vnd.openxmlformats-officedocument.theme+xml"/>
  <Override PartName="/ppt/slideLayouts/slideLayout35.xml" ContentType="application/vnd.openxmlformats-officedocument.presentationml.slideLayout+xml"/>
  <Override PartName="/ppt/theme/theme14.xml" ContentType="application/vnd.openxmlformats-officedocument.theme+xml"/>
  <Override PartName="/ppt/slideLayouts/slideLayout36.xml" ContentType="application/vnd.openxmlformats-officedocument.presentationml.slideLayout+xml"/>
  <Override PartName="/ppt/theme/theme15.xml" ContentType="application/vnd.openxmlformats-officedocument.theme+xml"/>
  <Override PartName="/ppt/slideLayouts/slideLayout37.xml" ContentType="application/vnd.openxmlformats-officedocument.presentationml.slideLayout+xml"/>
  <Override PartName="/ppt/theme/theme16.xml" ContentType="application/vnd.openxmlformats-officedocument.theme+xml"/>
  <Override PartName="/ppt/slideLayouts/slideLayout38.xml" ContentType="application/vnd.openxmlformats-officedocument.presentationml.slideLayout+xml"/>
  <Override PartName="/ppt/theme/theme17.xml" ContentType="application/vnd.openxmlformats-officedocument.theme+xml"/>
  <Override PartName="/ppt/slideLayouts/slideLayout39.xml" ContentType="application/vnd.openxmlformats-officedocument.presentationml.slideLayout+xml"/>
  <Override PartName="/ppt/theme/theme18.xml" ContentType="application/vnd.openxmlformats-officedocument.theme+xml"/>
  <Override PartName="/ppt/slideLayouts/slideLayout40.xml" ContentType="application/vnd.openxmlformats-officedocument.presentationml.slideLayout+xml"/>
  <Override PartName="/ppt/theme/theme1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0.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38" r:id="rId4"/>
    <p:sldMasterId id="2147484340" r:id="rId5"/>
    <p:sldMasterId id="2147483674" r:id="rId6"/>
    <p:sldMasterId id="2147484291" r:id="rId7"/>
    <p:sldMasterId id="2147484042" r:id="rId8"/>
    <p:sldMasterId id="2147484347" r:id="rId9"/>
    <p:sldMasterId id="2147484355" r:id="rId10"/>
    <p:sldMasterId id="2147484357" r:id="rId11"/>
    <p:sldMasterId id="2147484359" r:id="rId12"/>
    <p:sldMasterId id="2147484361" r:id="rId13"/>
    <p:sldMasterId id="2147484364" r:id="rId14"/>
    <p:sldMasterId id="2147484366" r:id="rId15"/>
    <p:sldMasterId id="2147484374" r:id="rId16"/>
    <p:sldMasterId id="2147484376" r:id="rId17"/>
    <p:sldMasterId id="2147484378" r:id="rId18"/>
    <p:sldMasterId id="2147484380" r:id="rId19"/>
    <p:sldMasterId id="2147484382" r:id="rId20"/>
    <p:sldMasterId id="2147484384" r:id="rId21"/>
    <p:sldMasterId id="2147484386" r:id="rId22"/>
    <p:sldMasterId id="2147484388" r:id="rId23"/>
    <p:sldMasterId id="2147484394" r:id="rId24"/>
  </p:sldMasterIdLst>
  <p:notesMasterIdLst>
    <p:notesMasterId r:id="rId129"/>
  </p:notesMasterIdLst>
  <p:handoutMasterIdLst>
    <p:handoutMasterId r:id="rId130"/>
  </p:handoutMasterIdLst>
  <p:sldIdLst>
    <p:sldId id="370" r:id="rId25"/>
    <p:sldId id="259" r:id="rId26"/>
    <p:sldId id="375" r:id="rId27"/>
    <p:sldId id="378" r:id="rId28"/>
    <p:sldId id="261" r:id="rId29"/>
    <p:sldId id="371" r:id="rId30"/>
    <p:sldId id="264" r:id="rId31"/>
    <p:sldId id="266" r:id="rId32"/>
    <p:sldId id="376" r:id="rId33"/>
    <p:sldId id="381" r:id="rId34"/>
    <p:sldId id="382" r:id="rId35"/>
    <p:sldId id="383" r:id="rId36"/>
    <p:sldId id="384" r:id="rId37"/>
    <p:sldId id="385" r:id="rId38"/>
    <p:sldId id="380" r:id="rId39"/>
    <p:sldId id="386" r:id="rId40"/>
    <p:sldId id="387" r:id="rId41"/>
    <p:sldId id="267" r:id="rId42"/>
    <p:sldId id="273" r:id="rId43"/>
    <p:sldId id="278" r:id="rId44"/>
    <p:sldId id="282" r:id="rId45"/>
    <p:sldId id="283" r:id="rId46"/>
    <p:sldId id="284" r:id="rId47"/>
    <p:sldId id="285" r:id="rId48"/>
    <p:sldId id="291" r:id="rId49"/>
    <p:sldId id="286" r:id="rId50"/>
    <p:sldId id="287" r:id="rId51"/>
    <p:sldId id="363" r:id="rId52"/>
    <p:sldId id="288" r:id="rId53"/>
    <p:sldId id="289" r:id="rId54"/>
    <p:sldId id="290" r:id="rId55"/>
    <p:sldId id="279" r:id="rId56"/>
    <p:sldId id="292" r:id="rId57"/>
    <p:sldId id="294" r:id="rId58"/>
    <p:sldId id="388" r:id="rId59"/>
    <p:sldId id="293" r:id="rId60"/>
    <p:sldId id="295" r:id="rId61"/>
    <p:sldId id="325" r:id="rId62"/>
    <p:sldId id="297" r:id="rId63"/>
    <p:sldId id="364" r:id="rId64"/>
    <p:sldId id="298" r:id="rId65"/>
    <p:sldId id="389" r:id="rId66"/>
    <p:sldId id="276" r:id="rId67"/>
    <p:sldId id="269" r:id="rId68"/>
    <p:sldId id="271" r:id="rId69"/>
    <p:sldId id="311" r:id="rId70"/>
    <p:sldId id="300" r:id="rId71"/>
    <p:sldId id="312" r:id="rId72"/>
    <p:sldId id="313" r:id="rId73"/>
    <p:sldId id="317" r:id="rId74"/>
    <p:sldId id="314" r:id="rId75"/>
    <p:sldId id="316" r:id="rId76"/>
    <p:sldId id="315" r:id="rId77"/>
    <p:sldId id="301" r:id="rId78"/>
    <p:sldId id="303" r:id="rId79"/>
    <p:sldId id="306" r:id="rId80"/>
    <p:sldId id="327" r:id="rId81"/>
    <p:sldId id="331" r:id="rId82"/>
    <p:sldId id="328" r:id="rId83"/>
    <p:sldId id="334" r:id="rId84"/>
    <p:sldId id="329" r:id="rId85"/>
    <p:sldId id="335" r:id="rId86"/>
    <p:sldId id="330" r:id="rId87"/>
    <p:sldId id="305" r:id="rId88"/>
    <p:sldId id="318" r:id="rId89"/>
    <p:sldId id="336" r:id="rId90"/>
    <p:sldId id="337" r:id="rId91"/>
    <p:sldId id="309" r:id="rId92"/>
    <p:sldId id="310" r:id="rId93"/>
    <p:sldId id="341" r:id="rId94"/>
    <p:sldId id="338" r:id="rId95"/>
    <p:sldId id="339" r:id="rId96"/>
    <p:sldId id="340" r:id="rId97"/>
    <p:sldId id="270" r:id="rId98"/>
    <p:sldId id="342" r:id="rId99"/>
    <p:sldId id="343" r:id="rId100"/>
    <p:sldId id="345" r:id="rId101"/>
    <p:sldId id="320" r:id="rId102"/>
    <p:sldId id="272" r:id="rId103"/>
    <p:sldId id="346" r:id="rId104"/>
    <p:sldId id="353" r:id="rId105"/>
    <p:sldId id="357" r:id="rId106"/>
    <p:sldId id="358" r:id="rId107"/>
    <p:sldId id="359" r:id="rId108"/>
    <p:sldId id="360" r:id="rId109"/>
    <p:sldId id="361" r:id="rId110"/>
    <p:sldId id="362" r:id="rId111"/>
    <p:sldId id="321" r:id="rId112"/>
    <p:sldId id="347" r:id="rId113"/>
    <p:sldId id="348" r:id="rId114"/>
    <p:sldId id="349" r:id="rId115"/>
    <p:sldId id="351" r:id="rId116"/>
    <p:sldId id="352" r:id="rId117"/>
    <p:sldId id="355" r:id="rId118"/>
    <p:sldId id="356" r:id="rId119"/>
    <p:sldId id="366" r:id="rId120"/>
    <p:sldId id="322" r:id="rId121"/>
    <p:sldId id="365" r:id="rId122"/>
    <p:sldId id="323" r:id="rId123"/>
    <p:sldId id="324" r:id="rId124"/>
    <p:sldId id="367" r:id="rId125"/>
    <p:sldId id="379" r:id="rId126"/>
    <p:sldId id="391" r:id="rId127"/>
    <p:sldId id="377" r:id="rId128"/>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zumeta" initials="r" lastIdx="30" clrIdx="0"/>
  <p:cmAuthor id="1" name="Daniel" initials="D" lastIdx="1" clrIdx="1"/>
  <p:cmAuthor id="2" name="Tuchman, Ariana" initials="TA" lastIdx="2" clrIdx="2"/>
  <p:cmAuthor id="3" name="Kuchle, Laura" initials="LBK" lastIdx="42" clrIdx="3"/>
  <p:cmAuthor id="4" name="Laura Berry Kuchle" initials="LBK" lastIdx="45" clrIdx="4"/>
  <p:cmAuthor id="5" name="Linda Schuch" initials="" lastIdx="0" clrIdx="5"/>
  <p:cmAuthor id="6" name="Jackson, Stephanie" initials="JS"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EAEAEA"/>
    <a:srgbClr val="1262BA"/>
    <a:srgbClr val="025395"/>
    <a:srgbClr val="005295"/>
    <a:srgbClr val="78A22F"/>
    <a:srgbClr val="76B630"/>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71" autoAdjust="0"/>
  </p:normalViewPr>
  <p:slideViewPr>
    <p:cSldViewPr snapToGrid="0">
      <p:cViewPr varScale="1">
        <p:scale>
          <a:sx n="74" d="100"/>
          <a:sy n="74" d="100"/>
        </p:scale>
        <p:origin x="1714"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762"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117" Type="http://schemas.openxmlformats.org/officeDocument/2006/relationships/slide" Target="slides/slide93.xml"/><Relationship Id="rId21" Type="http://schemas.openxmlformats.org/officeDocument/2006/relationships/slideMaster" Target="slideMasters/slideMaster18.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12" Type="http://schemas.openxmlformats.org/officeDocument/2006/relationships/slide" Target="slides/slide88.xml"/><Relationship Id="rId133" Type="http://schemas.openxmlformats.org/officeDocument/2006/relationships/viewProps" Target="viewProps.xml"/><Relationship Id="rId16" Type="http://schemas.openxmlformats.org/officeDocument/2006/relationships/slideMaster" Target="slideMasters/slideMaster13.xml"/><Relationship Id="rId107" Type="http://schemas.openxmlformats.org/officeDocument/2006/relationships/slide" Target="slides/slide83.xml"/><Relationship Id="rId11" Type="http://schemas.openxmlformats.org/officeDocument/2006/relationships/slideMaster" Target="slideMasters/slideMaster8.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102" Type="http://schemas.openxmlformats.org/officeDocument/2006/relationships/slide" Target="slides/slide78.xml"/><Relationship Id="rId123" Type="http://schemas.openxmlformats.org/officeDocument/2006/relationships/slide" Target="slides/slide99.xml"/><Relationship Id="rId128" Type="http://schemas.openxmlformats.org/officeDocument/2006/relationships/slide" Target="slides/slide104.xml"/><Relationship Id="rId5" Type="http://schemas.openxmlformats.org/officeDocument/2006/relationships/slideMaster" Target="slideMasters/slideMaster2.xml"/><Relationship Id="rId90" Type="http://schemas.openxmlformats.org/officeDocument/2006/relationships/slide" Target="slides/slide66.xml"/><Relationship Id="rId95" Type="http://schemas.openxmlformats.org/officeDocument/2006/relationships/slide" Target="slides/slide71.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slide" Target="slides/slide81.xml"/><Relationship Id="rId113" Type="http://schemas.openxmlformats.org/officeDocument/2006/relationships/slide" Target="slides/slide89.xml"/><Relationship Id="rId118" Type="http://schemas.openxmlformats.org/officeDocument/2006/relationships/slide" Target="slides/slide94.xml"/><Relationship Id="rId126" Type="http://schemas.openxmlformats.org/officeDocument/2006/relationships/slide" Target="slides/slide102.xml"/><Relationship Id="rId13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93" Type="http://schemas.openxmlformats.org/officeDocument/2006/relationships/slide" Target="slides/slide69.xml"/><Relationship Id="rId98" Type="http://schemas.openxmlformats.org/officeDocument/2006/relationships/slide" Target="slides/slide74.xml"/><Relationship Id="rId121" Type="http://schemas.openxmlformats.org/officeDocument/2006/relationships/slide" Target="slides/slide9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103" Type="http://schemas.openxmlformats.org/officeDocument/2006/relationships/slide" Target="slides/slide79.xml"/><Relationship Id="rId108" Type="http://schemas.openxmlformats.org/officeDocument/2006/relationships/slide" Target="slides/slide84.xml"/><Relationship Id="rId116" Type="http://schemas.openxmlformats.org/officeDocument/2006/relationships/slide" Target="slides/slide92.xml"/><Relationship Id="rId124" Type="http://schemas.openxmlformats.org/officeDocument/2006/relationships/slide" Target="slides/slide100.xml"/><Relationship Id="rId129" Type="http://schemas.openxmlformats.org/officeDocument/2006/relationships/notesMaster" Target="notesMasters/notesMaster1.xml"/><Relationship Id="rId20" Type="http://schemas.openxmlformats.org/officeDocument/2006/relationships/slideMaster" Target="slideMasters/slideMaster17.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11" Type="http://schemas.openxmlformats.org/officeDocument/2006/relationships/slide" Target="slides/slide87.xml"/><Relationship Id="rId13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6" Type="http://schemas.openxmlformats.org/officeDocument/2006/relationships/slide" Target="slides/slide82.xml"/><Relationship Id="rId114" Type="http://schemas.openxmlformats.org/officeDocument/2006/relationships/slide" Target="slides/slide90.xml"/><Relationship Id="rId119" Type="http://schemas.openxmlformats.org/officeDocument/2006/relationships/slide" Target="slides/slide95.xml"/><Relationship Id="rId127" Type="http://schemas.openxmlformats.org/officeDocument/2006/relationships/slide" Target="slides/slide103.xml"/><Relationship Id="rId10" Type="http://schemas.openxmlformats.org/officeDocument/2006/relationships/slideMaster" Target="slideMasters/slideMaster7.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slide" Target="slides/slide77.xml"/><Relationship Id="rId122" Type="http://schemas.openxmlformats.org/officeDocument/2006/relationships/slide" Target="slides/slide98.xml"/><Relationship Id="rId130" Type="http://schemas.openxmlformats.org/officeDocument/2006/relationships/handoutMaster" Target="handoutMasters/handoutMaster1.xml"/><Relationship Id="rId13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5.xml"/><Relationship Id="rId109" Type="http://schemas.openxmlformats.org/officeDocument/2006/relationships/slide" Target="slides/slide8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slide" Target="slides/slide80.xml"/><Relationship Id="rId120" Type="http://schemas.openxmlformats.org/officeDocument/2006/relationships/slide" Target="slides/slide96.xml"/><Relationship Id="rId125" Type="http://schemas.openxmlformats.org/officeDocument/2006/relationships/slide" Target="slides/slide101.xml"/><Relationship Id="rId7" Type="http://schemas.openxmlformats.org/officeDocument/2006/relationships/slideMaster" Target="slideMasters/slideMaster4.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customXml" Target="../customXml/item2.xml"/><Relationship Id="rId29" Type="http://schemas.openxmlformats.org/officeDocument/2006/relationships/slide" Target="slides/slide5.xml"/><Relationship Id="rId24" Type="http://schemas.openxmlformats.org/officeDocument/2006/relationships/slideMaster" Target="slideMasters/slideMaster21.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110" Type="http://schemas.openxmlformats.org/officeDocument/2006/relationships/slide" Target="slides/slide86.xml"/><Relationship Id="rId115" Type="http://schemas.openxmlformats.org/officeDocument/2006/relationships/slide" Target="slides/slide91.xml"/><Relationship Id="rId131" Type="http://schemas.openxmlformats.org/officeDocument/2006/relationships/commentAuthors" Target="commentAuthors.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1FFBC-E568-4441-B0F9-4D2B73F88CF5}"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C502EB0F-44CF-4DB6-813D-63C5DE3A2011}">
      <dgm:prSet phldrT="[Text]" custT="1"/>
      <dgm:spPr/>
      <dgm:t>
        <a:bodyPr/>
        <a:lstStyle/>
        <a:p>
          <a:r>
            <a:rPr lang="en-US" sz="1600" b="1" dirty="0" smtClean="0">
              <a:solidFill>
                <a:schemeClr val="tx1"/>
              </a:solidFill>
            </a:rPr>
            <a:t>Accountability</a:t>
          </a:r>
          <a:endParaRPr lang="en-US" sz="1600" b="1" dirty="0">
            <a:solidFill>
              <a:schemeClr val="tx1"/>
            </a:solidFill>
          </a:endParaRPr>
        </a:p>
      </dgm:t>
    </dgm:pt>
    <dgm:pt modelId="{4B7886FA-EECB-483B-A978-9E5ABECD97C6}" type="parTrans" cxnId="{D6D12763-AF14-47BF-AEF2-907798432625}">
      <dgm:prSet/>
      <dgm:spPr/>
      <dgm:t>
        <a:bodyPr/>
        <a:lstStyle/>
        <a:p>
          <a:endParaRPr lang="en-US"/>
        </a:p>
      </dgm:t>
    </dgm:pt>
    <dgm:pt modelId="{27A2A55D-D58C-4832-9274-9D4DED0287F3}" type="sibTrans" cxnId="{D6D12763-AF14-47BF-AEF2-907798432625}">
      <dgm:prSet/>
      <dgm:spPr/>
      <dgm:t>
        <a:bodyPr/>
        <a:lstStyle/>
        <a:p>
          <a:endParaRPr lang="en-US"/>
        </a:p>
      </dgm:t>
    </dgm:pt>
    <dgm:pt modelId="{C6EB61C3-C053-4952-852F-C2F92999574B}">
      <dgm:prSet phldrT="[Text]" custT="1"/>
      <dgm:spPr/>
      <dgm:t>
        <a:bodyPr/>
        <a:lstStyle/>
        <a:p>
          <a:r>
            <a:rPr lang="en-US" sz="1600" b="1" dirty="0" smtClean="0"/>
            <a:t>Evaluation</a:t>
          </a:r>
          <a:endParaRPr lang="en-US" sz="1600" b="1" dirty="0"/>
        </a:p>
      </dgm:t>
    </dgm:pt>
    <dgm:pt modelId="{670818A2-D27C-4931-9478-6FFD17266116}" type="parTrans" cxnId="{331BB9DC-24B3-4EAC-A4BB-817C2781E07B}">
      <dgm:prSet/>
      <dgm:spPr/>
      <dgm:t>
        <a:bodyPr/>
        <a:lstStyle/>
        <a:p>
          <a:endParaRPr lang="en-US" dirty="0"/>
        </a:p>
      </dgm:t>
    </dgm:pt>
    <dgm:pt modelId="{3918EFA5-B0EC-4AAF-B7D5-4C4F169A91AD}" type="sibTrans" cxnId="{331BB9DC-24B3-4EAC-A4BB-817C2781E07B}">
      <dgm:prSet/>
      <dgm:spPr/>
      <dgm:t>
        <a:bodyPr/>
        <a:lstStyle/>
        <a:p>
          <a:endParaRPr lang="en-US"/>
        </a:p>
      </dgm:t>
    </dgm:pt>
    <dgm:pt modelId="{35323C82-1179-4BC3-B335-EEA23C7A3230}">
      <dgm:prSet phldrT="[Text]" custT="1"/>
      <dgm:spPr/>
      <dgm:t>
        <a:bodyPr/>
        <a:lstStyle/>
        <a:p>
          <a:r>
            <a:rPr lang="en-US" sz="1600" b="1" dirty="0" smtClean="0"/>
            <a:t>Transparency</a:t>
          </a:r>
          <a:endParaRPr lang="en-US" sz="1600" b="1" dirty="0"/>
        </a:p>
      </dgm:t>
    </dgm:pt>
    <dgm:pt modelId="{E73217E7-CD25-4754-8A08-03562286C0CE}" type="parTrans" cxnId="{E740AEC0-2170-46FA-8F05-2B10D874DEA3}">
      <dgm:prSet/>
      <dgm:spPr/>
      <dgm:t>
        <a:bodyPr/>
        <a:lstStyle/>
        <a:p>
          <a:endParaRPr lang="en-US" dirty="0"/>
        </a:p>
      </dgm:t>
    </dgm:pt>
    <dgm:pt modelId="{1D98B800-F63D-48CC-BDF8-31896740ED20}" type="sibTrans" cxnId="{E740AEC0-2170-46FA-8F05-2B10D874DEA3}">
      <dgm:prSet/>
      <dgm:spPr/>
      <dgm:t>
        <a:bodyPr/>
        <a:lstStyle/>
        <a:p>
          <a:endParaRPr lang="en-US"/>
        </a:p>
      </dgm:t>
    </dgm:pt>
    <dgm:pt modelId="{DF582367-1854-4151-BA47-66E52AB34E9A}">
      <dgm:prSet phldrT="[Text]" custT="1"/>
      <dgm:spPr/>
      <dgm:t>
        <a:bodyPr/>
        <a:lstStyle/>
        <a:p>
          <a:r>
            <a:rPr lang="en-US" sz="1600" b="1" dirty="0" smtClean="0"/>
            <a:t>Justification</a:t>
          </a:r>
          <a:endParaRPr lang="en-US" sz="1600" b="1" dirty="0"/>
        </a:p>
      </dgm:t>
    </dgm:pt>
    <dgm:pt modelId="{69779FA8-A430-41D9-8248-6195B0AB1EB0}" type="parTrans" cxnId="{910E5E45-72D4-42AE-BD20-5C7BFF5A8723}">
      <dgm:prSet/>
      <dgm:spPr/>
      <dgm:t>
        <a:bodyPr/>
        <a:lstStyle/>
        <a:p>
          <a:endParaRPr lang="en-US" dirty="0"/>
        </a:p>
      </dgm:t>
    </dgm:pt>
    <dgm:pt modelId="{CF05E4BF-8AA1-426F-A58F-2819B144A9FB}" type="sibTrans" cxnId="{910E5E45-72D4-42AE-BD20-5C7BFF5A8723}">
      <dgm:prSet/>
      <dgm:spPr/>
      <dgm:t>
        <a:bodyPr/>
        <a:lstStyle/>
        <a:p>
          <a:endParaRPr lang="en-US"/>
        </a:p>
      </dgm:t>
    </dgm:pt>
    <dgm:pt modelId="{7F32818D-8CC0-415C-91E1-215091ADFC56}">
      <dgm:prSet phldrT="[Text]" custT="1"/>
      <dgm:spPr/>
      <dgm:t>
        <a:bodyPr/>
        <a:lstStyle/>
        <a:p>
          <a:r>
            <a:rPr lang="en-US" sz="1600" b="1" dirty="0" smtClean="0"/>
            <a:t>Dissemination</a:t>
          </a:r>
          <a:endParaRPr lang="en-US" sz="1600" b="1" dirty="0"/>
        </a:p>
      </dgm:t>
    </dgm:pt>
    <dgm:pt modelId="{468F1A54-958D-4C6A-91F1-D8D5298DA20F}" type="parTrans" cxnId="{92D0C388-51A2-4476-BFB1-923DDE07EF7E}">
      <dgm:prSet/>
      <dgm:spPr/>
      <dgm:t>
        <a:bodyPr/>
        <a:lstStyle/>
        <a:p>
          <a:endParaRPr lang="en-US" dirty="0"/>
        </a:p>
      </dgm:t>
    </dgm:pt>
    <dgm:pt modelId="{419C02EF-5533-40A4-B350-FED0A3216EF9}" type="sibTrans" cxnId="{92D0C388-51A2-4476-BFB1-923DDE07EF7E}">
      <dgm:prSet/>
      <dgm:spPr/>
      <dgm:t>
        <a:bodyPr/>
        <a:lstStyle/>
        <a:p>
          <a:endParaRPr lang="en-US"/>
        </a:p>
      </dgm:t>
    </dgm:pt>
    <dgm:pt modelId="{7B700878-FD2F-4B5F-AD4D-44CA21332F13}" type="pres">
      <dgm:prSet presAssocID="{C421FFBC-E568-4441-B0F9-4D2B73F88CF5}" presName="cycle" presStyleCnt="0">
        <dgm:presLayoutVars>
          <dgm:chMax val="1"/>
          <dgm:dir/>
          <dgm:animLvl val="ctr"/>
          <dgm:resizeHandles val="exact"/>
        </dgm:presLayoutVars>
      </dgm:prSet>
      <dgm:spPr/>
      <dgm:t>
        <a:bodyPr/>
        <a:lstStyle/>
        <a:p>
          <a:endParaRPr lang="en-US"/>
        </a:p>
      </dgm:t>
    </dgm:pt>
    <dgm:pt modelId="{E69D778E-125A-4BBE-A62B-A9E132832823}" type="pres">
      <dgm:prSet presAssocID="{C502EB0F-44CF-4DB6-813D-63C5DE3A2011}" presName="centerShape" presStyleLbl="node0" presStyleIdx="0" presStyleCnt="1" custScaleX="192232" custScaleY="96116"/>
      <dgm:spPr/>
      <dgm:t>
        <a:bodyPr/>
        <a:lstStyle/>
        <a:p>
          <a:endParaRPr lang="en-US"/>
        </a:p>
      </dgm:t>
    </dgm:pt>
    <dgm:pt modelId="{6407E823-9FC6-4792-B877-EA951CE85E96}" type="pres">
      <dgm:prSet presAssocID="{670818A2-D27C-4931-9478-6FFD17266116}" presName="Name9" presStyleLbl="parChTrans1D2" presStyleIdx="0" presStyleCnt="4"/>
      <dgm:spPr/>
      <dgm:t>
        <a:bodyPr/>
        <a:lstStyle/>
        <a:p>
          <a:endParaRPr lang="en-US"/>
        </a:p>
      </dgm:t>
    </dgm:pt>
    <dgm:pt modelId="{4D8CA89B-12A8-433B-952D-D438C6386862}" type="pres">
      <dgm:prSet presAssocID="{670818A2-D27C-4931-9478-6FFD17266116}" presName="connTx" presStyleLbl="parChTrans1D2" presStyleIdx="0" presStyleCnt="4"/>
      <dgm:spPr/>
      <dgm:t>
        <a:bodyPr/>
        <a:lstStyle/>
        <a:p>
          <a:endParaRPr lang="en-US"/>
        </a:p>
      </dgm:t>
    </dgm:pt>
    <dgm:pt modelId="{9DA0E262-552E-4211-8702-D0730844D85B}" type="pres">
      <dgm:prSet presAssocID="{C6EB61C3-C053-4952-852F-C2F92999574B}" presName="node" presStyleLbl="node1" presStyleIdx="0" presStyleCnt="4" custScaleX="192232" custScaleY="104854" custRadScaleRad="100835" custRadScaleInc="3157">
        <dgm:presLayoutVars>
          <dgm:bulletEnabled val="1"/>
        </dgm:presLayoutVars>
      </dgm:prSet>
      <dgm:spPr/>
      <dgm:t>
        <a:bodyPr/>
        <a:lstStyle/>
        <a:p>
          <a:endParaRPr lang="en-US"/>
        </a:p>
      </dgm:t>
    </dgm:pt>
    <dgm:pt modelId="{76F71EF2-A8AE-4B43-9D44-B6D2225B92FE}" type="pres">
      <dgm:prSet presAssocID="{E73217E7-CD25-4754-8A08-03562286C0CE}" presName="Name9" presStyleLbl="parChTrans1D2" presStyleIdx="1" presStyleCnt="4"/>
      <dgm:spPr/>
      <dgm:t>
        <a:bodyPr/>
        <a:lstStyle/>
        <a:p>
          <a:endParaRPr lang="en-US"/>
        </a:p>
      </dgm:t>
    </dgm:pt>
    <dgm:pt modelId="{CE85EEFF-5FC7-40C7-A33A-F363C10D4B6C}" type="pres">
      <dgm:prSet presAssocID="{E73217E7-CD25-4754-8A08-03562286C0CE}" presName="connTx" presStyleLbl="parChTrans1D2" presStyleIdx="1" presStyleCnt="4"/>
      <dgm:spPr/>
      <dgm:t>
        <a:bodyPr/>
        <a:lstStyle/>
        <a:p>
          <a:endParaRPr lang="en-US"/>
        </a:p>
      </dgm:t>
    </dgm:pt>
    <dgm:pt modelId="{E394FFEA-CBA7-4D43-9DA6-9C2C691B071E}" type="pres">
      <dgm:prSet presAssocID="{35323C82-1179-4BC3-B335-EEA23C7A3230}" presName="node" presStyleLbl="node1" presStyleIdx="1" presStyleCnt="4" custScaleX="192232" custScaleY="104854" custRadScaleRad="152175" custRadScaleInc="-2043">
        <dgm:presLayoutVars>
          <dgm:bulletEnabled val="1"/>
        </dgm:presLayoutVars>
      </dgm:prSet>
      <dgm:spPr/>
      <dgm:t>
        <a:bodyPr/>
        <a:lstStyle/>
        <a:p>
          <a:endParaRPr lang="en-US"/>
        </a:p>
      </dgm:t>
    </dgm:pt>
    <dgm:pt modelId="{1D5BEB5A-67D3-468D-B26C-6826ADBF92BA}" type="pres">
      <dgm:prSet presAssocID="{69779FA8-A430-41D9-8248-6195B0AB1EB0}" presName="Name9" presStyleLbl="parChTrans1D2" presStyleIdx="2" presStyleCnt="4"/>
      <dgm:spPr/>
      <dgm:t>
        <a:bodyPr/>
        <a:lstStyle/>
        <a:p>
          <a:endParaRPr lang="en-US"/>
        </a:p>
      </dgm:t>
    </dgm:pt>
    <dgm:pt modelId="{1120E232-664B-4001-99EF-F190F9C23052}" type="pres">
      <dgm:prSet presAssocID="{69779FA8-A430-41D9-8248-6195B0AB1EB0}" presName="connTx" presStyleLbl="parChTrans1D2" presStyleIdx="2" presStyleCnt="4"/>
      <dgm:spPr/>
      <dgm:t>
        <a:bodyPr/>
        <a:lstStyle/>
        <a:p>
          <a:endParaRPr lang="en-US"/>
        </a:p>
      </dgm:t>
    </dgm:pt>
    <dgm:pt modelId="{BBFD3FB5-F1B3-4EE2-A736-212EDDFCA96C}" type="pres">
      <dgm:prSet presAssocID="{DF582367-1854-4151-BA47-66E52AB34E9A}" presName="node" presStyleLbl="node1" presStyleIdx="2" presStyleCnt="4" custScaleX="192232" custScaleY="104854">
        <dgm:presLayoutVars>
          <dgm:bulletEnabled val="1"/>
        </dgm:presLayoutVars>
      </dgm:prSet>
      <dgm:spPr/>
      <dgm:t>
        <a:bodyPr/>
        <a:lstStyle/>
        <a:p>
          <a:endParaRPr lang="en-US"/>
        </a:p>
      </dgm:t>
    </dgm:pt>
    <dgm:pt modelId="{254BD58B-A48B-4DD4-8372-C5B92C713D94}" type="pres">
      <dgm:prSet presAssocID="{468F1A54-958D-4C6A-91F1-D8D5298DA20F}" presName="Name9" presStyleLbl="parChTrans1D2" presStyleIdx="3" presStyleCnt="4"/>
      <dgm:spPr/>
      <dgm:t>
        <a:bodyPr/>
        <a:lstStyle/>
        <a:p>
          <a:endParaRPr lang="en-US"/>
        </a:p>
      </dgm:t>
    </dgm:pt>
    <dgm:pt modelId="{33CECB22-4224-4614-AB3F-5B1576EE5BAD}" type="pres">
      <dgm:prSet presAssocID="{468F1A54-958D-4C6A-91F1-D8D5298DA20F}" presName="connTx" presStyleLbl="parChTrans1D2" presStyleIdx="3" presStyleCnt="4"/>
      <dgm:spPr/>
      <dgm:t>
        <a:bodyPr/>
        <a:lstStyle/>
        <a:p>
          <a:endParaRPr lang="en-US"/>
        </a:p>
      </dgm:t>
    </dgm:pt>
    <dgm:pt modelId="{E153B5BE-B738-43F8-9CFC-933897CC0E2E}" type="pres">
      <dgm:prSet presAssocID="{7F32818D-8CC0-415C-91E1-215091ADFC56}" presName="node" presStyleLbl="node1" presStyleIdx="3" presStyleCnt="4" custScaleX="192232" custScaleY="104854" custRadScaleRad="153088" custRadScaleInc="627">
        <dgm:presLayoutVars>
          <dgm:bulletEnabled val="1"/>
        </dgm:presLayoutVars>
      </dgm:prSet>
      <dgm:spPr/>
      <dgm:t>
        <a:bodyPr/>
        <a:lstStyle/>
        <a:p>
          <a:endParaRPr lang="en-US"/>
        </a:p>
      </dgm:t>
    </dgm:pt>
  </dgm:ptLst>
  <dgm:cxnLst>
    <dgm:cxn modelId="{3DF14E1C-89B5-473B-BFCD-4C5E78E55E26}" type="presOf" srcId="{69779FA8-A430-41D9-8248-6195B0AB1EB0}" destId="{1120E232-664B-4001-99EF-F190F9C23052}" srcOrd="1" destOrd="0" presId="urn:microsoft.com/office/officeart/2005/8/layout/radial1"/>
    <dgm:cxn modelId="{D6D12763-AF14-47BF-AEF2-907798432625}" srcId="{C421FFBC-E568-4441-B0F9-4D2B73F88CF5}" destId="{C502EB0F-44CF-4DB6-813D-63C5DE3A2011}" srcOrd="0" destOrd="0" parTransId="{4B7886FA-EECB-483B-A978-9E5ABECD97C6}" sibTransId="{27A2A55D-D58C-4832-9274-9D4DED0287F3}"/>
    <dgm:cxn modelId="{FFD3832D-F9DF-4944-B909-227BC1738D3C}" type="presOf" srcId="{C6EB61C3-C053-4952-852F-C2F92999574B}" destId="{9DA0E262-552E-4211-8702-D0730844D85B}" srcOrd="0" destOrd="0" presId="urn:microsoft.com/office/officeart/2005/8/layout/radial1"/>
    <dgm:cxn modelId="{99617B8E-2211-45A9-B759-B630F9900901}" type="presOf" srcId="{69779FA8-A430-41D9-8248-6195B0AB1EB0}" destId="{1D5BEB5A-67D3-468D-B26C-6826ADBF92BA}" srcOrd="0" destOrd="0" presId="urn:microsoft.com/office/officeart/2005/8/layout/radial1"/>
    <dgm:cxn modelId="{5C59B392-C700-41C1-9F13-BCAD120EFB6A}" type="presOf" srcId="{7F32818D-8CC0-415C-91E1-215091ADFC56}" destId="{E153B5BE-B738-43F8-9CFC-933897CC0E2E}" srcOrd="0" destOrd="0" presId="urn:microsoft.com/office/officeart/2005/8/layout/radial1"/>
    <dgm:cxn modelId="{92D0C388-51A2-4476-BFB1-923DDE07EF7E}" srcId="{C502EB0F-44CF-4DB6-813D-63C5DE3A2011}" destId="{7F32818D-8CC0-415C-91E1-215091ADFC56}" srcOrd="3" destOrd="0" parTransId="{468F1A54-958D-4C6A-91F1-D8D5298DA20F}" sibTransId="{419C02EF-5533-40A4-B350-FED0A3216EF9}"/>
    <dgm:cxn modelId="{D2D97092-2B73-433E-84A4-51BAB7C36E17}" type="presOf" srcId="{468F1A54-958D-4C6A-91F1-D8D5298DA20F}" destId="{254BD58B-A48B-4DD4-8372-C5B92C713D94}" srcOrd="0" destOrd="0" presId="urn:microsoft.com/office/officeart/2005/8/layout/radial1"/>
    <dgm:cxn modelId="{E740AEC0-2170-46FA-8F05-2B10D874DEA3}" srcId="{C502EB0F-44CF-4DB6-813D-63C5DE3A2011}" destId="{35323C82-1179-4BC3-B335-EEA23C7A3230}" srcOrd="1" destOrd="0" parTransId="{E73217E7-CD25-4754-8A08-03562286C0CE}" sibTransId="{1D98B800-F63D-48CC-BDF8-31896740ED20}"/>
    <dgm:cxn modelId="{5806BC00-1645-407C-9B96-DAE7ABB1C805}" type="presOf" srcId="{C502EB0F-44CF-4DB6-813D-63C5DE3A2011}" destId="{E69D778E-125A-4BBE-A62B-A9E132832823}" srcOrd="0" destOrd="0" presId="urn:microsoft.com/office/officeart/2005/8/layout/radial1"/>
    <dgm:cxn modelId="{331BB9DC-24B3-4EAC-A4BB-817C2781E07B}" srcId="{C502EB0F-44CF-4DB6-813D-63C5DE3A2011}" destId="{C6EB61C3-C053-4952-852F-C2F92999574B}" srcOrd="0" destOrd="0" parTransId="{670818A2-D27C-4931-9478-6FFD17266116}" sibTransId="{3918EFA5-B0EC-4AAF-B7D5-4C4F169A91AD}"/>
    <dgm:cxn modelId="{910E5E45-72D4-42AE-BD20-5C7BFF5A8723}" srcId="{C502EB0F-44CF-4DB6-813D-63C5DE3A2011}" destId="{DF582367-1854-4151-BA47-66E52AB34E9A}" srcOrd="2" destOrd="0" parTransId="{69779FA8-A430-41D9-8248-6195B0AB1EB0}" sibTransId="{CF05E4BF-8AA1-426F-A58F-2819B144A9FB}"/>
    <dgm:cxn modelId="{EE547515-C2C1-414F-AE4D-D2ADFDECCD46}" type="presOf" srcId="{E73217E7-CD25-4754-8A08-03562286C0CE}" destId="{76F71EF2-A8AE-4B43-9D44-B6D2225B92FE}" srcOrd="0" destOrd="0" presId="urn:microsoft.com/office/officeart/2005/8/layout/radial1"/>
    <dgm:cxn modelId="{BEDFF875-38C7-418A-BD17-C1F92614B238}" type="presOf" srcId="{C421FFBC-E568-4441-B0F9-4D2B73F88CF5}" destId="{7B700878-FD2F-4B5F-AD4D-44CA21332F13}" srcOrd="0" destOrd="0" presId="urn:microsoft.com/office/officeart/2005/8/layout/radial1"/>
    <dgm:cxn modelId="{29398531-B4AA-421B-A29E-275E2AFAC363}" type="presOf" srcId="{DF582367-1854-4151-BA47-66E52AB34E9A}" destId="{BBFD3FB5-F1B3-4EE2-A736-212EDDFCA96C}" srcOrd="0" destOrd="0" presId="urn:microsoft.com/office/officeart/2005/8/layout/radial1"/>
    <dgm:cxn modelId="{6FA5D2A5-B9F8-475F-B09F-DFAF1D27374A}" type="presOf" srcId="{670818A2-D27C-4931-9478-6FFD17266116}" destId="{4D8CA89B-12A8-433B-952D-D438C6386862}" srcOrd="1" destOrd="0" presId="urn:microsoft.com/office/officeart/2005/8/layout/radial1"/>
    <dgm:cxn modelId="{1030AAE2-9E2D-43B2-8AA8-9C54C09990DB}" type="presOf" srcId="{468F1A54-958D-4C6A-91F1-D8D5298DA20F}" destId="{33CECB22-4224-4614-AB3F-5B1576EE5BAD}" srcOrd="1" destOrd="0" presId="urn:microsoft.com/office/officeart/2005/8/layout/radial1"/>
    <dgm:cxn modelId="{6C5353DB-7384-487E-9824-59CB7B35BCFC}" type="presOf" srcId="{670818A2-D27C-4931-9478-6FFD17266116}" destId="{6407E823-9FC6-4792-B877-EA951CE85E96}" srcOrd="0" destOrd="0" presId="urn:microsoft.com/office/officeart/2005/8/layout/radial1"/>
    <dgm:cxn modelId="{2AC603BD-2229-4C8B-9E1A-3C0C07C94494}" type="presOf" srcId="{E73217E7-CD25-4754-8A08-03562286C0CE}" destId="{CE85EEFF-5FC7-40C7-A33A-F363C10D4B6C}" srcOrd="1" destOrd="0" presId="urn:microsoft.com/office/officeart/2005/8/layout/radial1"/>
    <dgm:cxn modelId="{E27F1F44-6F47-48A9-AF16-0C46E0E5A6AA}" type="presOf" srcId="{35323C82-1179-4BC3-B335-EEA23C7A3230}" destId="{E394FFEA-CBA7-4D43-9DA6-9C2C691B071E}" srcOrd="0" destOrd="0" presId="urn:microsoft.com/office/officeart/2005/8/layout/radial1"/>
    <dgm:cxn modelId="{065B910A-ECCC-496E-9445-ACB9C6A9B47A}" type="presParOf" srcId="{7B700878-FD2F-4B5F-AD4D-44CA21332F13}" destId="{E69D778E-125A-4BBE-A62B-A9E132832823}" srcOrd="0" destOrd="0" presId="urn:microsoft.com/office/officeart/2005/8/layout/radial1"/>
    <dgm:cxn modelId="{11671A48-9E5D-41F4-8DD3-D4097563A19C}" type="presParOf" srcId="{7B700878-FD2F-4B5F-AD4D-44CA21332F13}" destId="{6407E823-9FC6-4792-B877-EA951CE85E96}" srcOrd="1" destOrd="0" presId="urn:microsoft.com/office/officeart/2005/8/layout/radial1"/>
    <dgm:cxn modelId="{1C3E5C32-DF53-41F0-9A3B-ED06B502E55B}" type="presParOf" srcId="{6407E823-9FC6-4792-B877-EA951CE85E96}" destId="{4D8CA89B-12A8-433B-952D-D438C6386862}" srcOrd="0" destOrd="0" presId="urn:microsoft.com/office/officeart/2005/8/layout/radial1"/>
    <dgm:cxn modelId="{399B4AF9-29F2-47F5-9E94-6C1E538E854D}" type="presParOf" srcId="{7B700878-FD2F-4B5F-AD4D-44CA21332F13}" destId="{9DA0E262-552E-4211-8702-D0730844D85B}" srcOrd="2" destOrd="0" presId="urn:microsoft.com/office/officeart/2005/8/layout/radial1"/>
    <dgm:cxn modelId="{69B60E1B-BD6F-4C0A-B261-096CEFDC505D}" type="presParOf" srcId="{7B700878-FD2F-4B5F-AD4D-44CA21332F13}" destId="{76F71EF2-A8AE-4B43-9D44-B6D2225B92FE}" srcOrd="3" destOrd="0" presId="urn:microsoft.com/office/officeart/2005/8/layout/radial1"/>
    <dgm:cxn modelId="{8A48FA48-E73B-46C5-A09A-B8BFEC5F5144}" type="presParOf" srcId="{76F71EF2-A8AE-4B43-9D44-B6D2225B92FE}" destId="{CE85EEFF-5FC7-40C7-A33A-F363C10D4B6C}" srcOrd="0" destOrd="0" presId="urn:microsoft.com/office/officeart/2005/8/layout/radial1"/>
    <dgm:cxn modelId="{D87BCB6E-0417-4405-89E5-F9B9ED47A02E}" type="presParOf" srcId="{7B700878-FD2F-4B5F-AD4D-44CA21332F13}" destId="{E394FFEA-CBA7-4D43-9DA6-9C2C691B071E}" srcOrd="4" destOrd="0" presId="urn:microsoft.com/office/officeart/2005/8/layout/radial1"/>
    <dgm:cxn modelId="{3E46FE8D-B764-45ED-8B96-4A03C82EC9AE}" type="presParOf" srcId="{7B700878-FD2F-4B5F-AD4D-44CA21332F13}" destId="{1D5BEB5A-67D3-468D-B26C-6826ADBF92BA}" srcOrd="5" destOrd="0" presId="urn:microsoft.com/office/officeart/2005/8/layout/radial1"/>
    <dgm:cxn modelId="{14F24D00-C6AB-445D-8675-86FAD9A403DF}" type="presParOf" srcId="{1D5BEB5A-67D3-468D-B26C-6826ADBF92BA}" destId="{1120E232-664B-4001-99EF-F190F9C23052}" srcOrd="0" destOrd="0" presId="urn:microsoft.com/office/officeart/2005/8/layout/radial1"/>
    <dgm:cxn modelId="{B4E6A6BC-3976-4861-8F1F-16308E1CD733}" type="presParOf" srcId="{7B700878-FD2F-4B5F-AD4D-44CA21332F13}" destId="{BBFD3FB5-F1B3-4EE2-A736-212EDDFCA96C}" srcOrd="6" destOrd="0" presId="urn:microsoft.com/office/officeart/2005/8/layout/radial1"/>
    <dgm:cxn modelId="{08C3140A-35BA-4076-9578-B89C5F46CB62}" type="presParOf" srcId="{7B700878-FD2F-4B5F-AD4D-44CA21332F13}" destId="{254BD58B-A48B-4DD4-8372-C5B92C713D94}" srcOrd="7" destOrd="0" presId="urn:microsoft.com/office/officeart/2005/8/layout/radial1"/>
    <dgm:cxn modelId="{6C43A7B5-8132-40A7-8C99-9EB60E210DF4}" type="presParOf" srcId="{254BD58B-A48B-4DD4-8372-C5B92C713D94}" destId="{33CECB22-4224-4614-AB3F-5B1576EE5BAD}" srcOrd="0" destOrd="0" presId="urn:microsoft.com/office/officeart/2005/8/layout/radial1"/>
    <dgm:cxn modelId="{99C8DF68-64A4-4EA2-A5E1-6FFD6DB277D1}" type="presParOf" srcId="{7B700878-FD2F-4B5F-AD4D-44CA21332F13}" destId="{E153B5BE-B738-43F8-9CFC-933897CC0E2E}"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F2B379-13CE-4EA6-8606-C0B2AD4CDA9A}"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61E1411A-F08A-438F-9395-46F15BF9F0F6}">
      <dgm:prSet phldrT="[Text]"/>
      <dgm:spPr/>
      <dgm:t>
        <a:bodyPr/>
        <a:lstStyle/>
        <a:p>
          <a:r>
            <a:rPr lang="en-US" dirty="0" smtClean="0"/>
            <a:t>Target Behavior</a:t>
          </a:r>
          <a:endParaRPr lang="en-US" dirty="0"/>
        </a:p>
      </dgm:t>
    </dgm:pt>
    <dgm:pt modelId="{8BE910E5-CC31-4A37-AF05-EAA1BCCE30CE}" type="parTrans" cxnId="{F1CB6EEA-F91C-433C-B4E2-D27F5D0AE27A}">
      <dgm:prSet/>
      <dgm:spPr/>
      <dgm:t>
        <a:bodyPr/>
        <a:lstStyle/>
        <a:p>
          <a:endParaRPr lang="en-US"/>
        </a:p>
      </dgm:t>
    </dgm:pt>
    <dgm:pt modelId="{628F6F17-A9C3-4411-856B-8A71B0AF490C}" type="sibTrans" cxnId="{F1CB6EEA-F91C-433C-B4E2-D27F5D0AE27A}">
      <dgm:prSet/>
      <dgm:spPr/>
      <dgm:t>
        <a:bodyPr/>
        <a:lstStyle/>
        <a:p>
          <a:endParaRPr lang="en-US"/>
        </a:p>
      </dgm:t>
    </dgm:pt>
    <dgm:pt modelId="{3F705A83-1A37-4B8E-A5D1-822F9C10CACC}">
      <dgm:prSet phldrT="[Text]" custT="1"/>
      <dgm:spPr/>
      <dgm:t>
        <a:bodyPr/>
        <a:lstStyle/>
        <a:p>
          <a:r>
            <a:rPr lang="en-US" sz="1600" dirty="0" smtClean="0"/>
            <a:t>Questionnaire</a:t>
          </a:r>
          <a:endParaRPr lang="en-US" sz="1600" dirty="0"/>
        </a:p>
      </dgm:t>
    </dgm:pt>
    <dgm:pt modelId="{293699E7-3F57-456E-9029-35BF8DAB4A2D}" type="parTrans" cxnId="{744DC6F4-8371-4E25-9962-B24F32E76F5E}">
      <dgm:prSet/>
      <dgm:spPr/>
      <dgm:t>
        <a:bodyPr/>
        <a:lstStyle/>
        <a:p>
          <a:endParaRPr lang="en-US"/>
        </a:p>
      </dgm:t>
    </dgm:pt>
    <dgm:pt modelId="{B00784CD-7969-4331-AFB8-5A6F6AD801AF}" type="sibTrans" cxnId="{744DC6F4-8371-4E25-9962-B24F32E76F5E}">
      <dgm:prSet/>
      <dgm:spPr/>
      <dgm:t>
        <a:bodyPr/>
        <a:lstStyle/>
        <a:p>
          <a:endParaRPr lang="en-US"/>
        </a:p>
      </dgm:t>
    </dgm:pt>
    <dgm:pt modelId="{AFA93190-8552-4731-8654-012A815EAB50}">
      <dgm:prSet phldrT="[Text]" custT="1"/>
      <dgm:spPr/>
      <dgm:t>
        <a:bodyPr/>
        <a:lstStyle/>
        <a:p>
          <a:r>
            <a:rPr lang="en-US" sz="1600" dirty="0" smtClean="0"/>
            <a:t>Checklist</a:t>
          </a:r>
          <a:endParaRPr lang="en-US" sz="1600" dirty="0"/>
        </a:p>
      </dgm:t>
    </dgm:pt>
    <dgm:pt modelId="{D00308AF-CE63-47CA-A87C-A90416F8420B}" type="parTrans" cxnId="{284C1C0F-6471-463C-BBB8-418CBBFE6FD0}">
      <dgm:prSet/>
      <dgm:spPr/>
      <dgm:t>
        <a:bodyPr/>
        <a:lstStyle/>
        <a:p>
          <a:endParaRPr lang="en-US"/>
        </a:p>
      </dgm:t>
    </dgm:pt>
    <dgm:pt modelId="{64462E5B-678F-469C-BD5D-D375EB5D8FC0}" type="sibTrans" cxnId="{284C1C0F-6471-463C-BBB8-418CBBFE6FD0}">
      <dgm:prSet/>
      <dgm:spPr/>
      <dgm:t>
        <a:bodyPr/>
        <a:lstStyle/>
        <a:p>
          <a:endParaRPr lang="en-US"/>
        </a:p>
      </dgm:t>
    </dgm:pt>
    <dgm:pt modelId="{63E0D32D-1489-4569-B04D-8336B108A0EA}">
      <dgm:prSet phldrT="[Text]" custT="1"/>
      <dgm:spPr/>
      <dgm:t>
        <a:bodyPr/>
        <a:lstStyle/>
        <a:p>
          <a:r>
            <a:rPr lang="en-US" sz="1600" dirty="0" smtClean="0"/>
            <a:t>Anecdotal Report</a:t>
          </a:r>
          <a:endParaRPr lang="en-US" sz="1600" dirty="0"/>
        </a:p>
      </dgm:t>
    </dgm:pt>
    <dgm:pt modelId="{CFB0E479-4957-456D-B7E0-1959ED0EFCCE}" type="parTrans" cxnId="{E6EF3164-7428-43ED-BC48-A4B27DECDD89}">
      <dgm:prSet/>
      <dgm:spPr/>
      <dgm:t>
        <a:bodyPr/>
        <a:lstStyle/>
        <a:p>
          <a:endParaRPr lang="en-US"/>
        </a:p>
      </dgm:t>
    </dgm:pt>
    <dgm:pt modelId="{840D0A3F-8793-426C-80B1-5B3D00EC662E}" type="sibTrans" cxnId="{E6EF3164-7428-43ED-BC48-A4B27DECDD89}">
      <dgm:prSet/>
      <dgm:spPr/>
      <dgm:t>
        <a:bodyPr/>
        <a:lstStyle/>
        <a:p>
          <a:endParaRPr lang="en-US"/>
        </a:p>
      </dgm:t>
    </dgm:pt>
    <dgm:pt modelId="{A5DF2FD6-7544-4767-AB9C-21D5CD9D6B90}">
      <dgm:prSet phldrT="[Text]" custT="1"/>
      <dgm:spPr/>
      <dgm:t>
        <a:bodyPr/>
        <a:lstStyle/>
        <a:p>
          <a:r>
            <a:rPr lang="en-US" sz="1600" dirty="0" smtClean="0"/>
            <a:t>Direct Observation</a:t>
          </a:r>
          <a:endParaRPr lang="en-US" sz="1600" dirty="0"/>
        </a:p>
      </dgm:t>
    </dgm:pt>
    <dgm:pt modelId="{FF37DB3A-0AFD-477C-B359-2940349C11D0}" type="parTrans" cxnId="{7DBC7206-57C4-4A88-8067-705DB8226DBE}">
      <dgm:prSet/>
      <dgm:spPr/>
      <dgm:t>
        <a:bodyPr/>
        <a:lstStyle/>
        <a:p>
          <a:endParaRPr lang="en-US"/>
        </a:p>
      </dgm:t>
    </dgm:pt>
    <dgm:pt modelId="{A9E4FF3F-7134-479A-AADC-3993C34C6802}" type="sibTrans" cxnId="{7DBC7206-57C4-4A88-8067-705DB8226DBE}">
      <dgm:prSet/>
      <dgm:spPr/>
      <dgm:t>
        <a:bodyPr/>
        <a:lstStyle/>
        <a:p>
          <a:endParaRPr lang="en-US"/>
        </a:p>
      </dgm:t>
    </dgm:pt>
    <dgm:pt modelId="{8226E694-244D-441E-AAD2-7CB6A30A5E0E}" type="pres">
      <dgm:prSet presAssocID="{B3F2B379-13CE-4EA6-8606-C0B2AD4CDA9A}" presName="Name0" presStyleCnt="0">
        <dgm:presLayoutVars>
          <dgm:chMax val="1"/>
          <dgm:dir/>
          <dgm:animLvl val="ctr"/>
          <dgm:resizeHandles val="exact"/>
        </dgm:presLayoutVars>
      </dgm:prSet>
      <dgm:spPr/>
      <dgm:t>
        <a:bodyPr/>
        <a:lstStyle/>
        <a:p>
          <a:endParaRPr lang="en-US"/>
        </a:p>
      </dgm:t>
    </dgm:pt>
    <dgm:pt modelId="{0A13743E-78E7-446C-AD00-86AD80A371F6}" type="pres">
      <dgm:prSet presAssocID="{61E1411A-F08A-438F-9395-46F15BF9F0F6}" presName="centerShape" presStyleLbl="node0" presStyleIdx="0" presStyleCnt="1"/>
      <dgm:spPr/>
      <dgm:t>
        <a:bodyPr/>
        <a:lstStyle/>
        <a:p>
          <a:endParaRPr lang="en-US"/>
        </a:p>
      </dgm:t>
    </dgm:pt>
    <dgm:pt modelId="{E96292E4-706E-4AD1-8EB6-75E3ED57CE9C}" type="pres">
      <dgm:prSet presAssocID="{3F705A83-1A37-4B8E-A5D1-822F9C10CACC}" presName="node" presStyleLbl="node1" presStyleIdx="0" presStyleCnt="4" custScaleX="182509" custScaleY="89858">
        <dgm:presLayoutVars>
          <dgm:bulletEnabled val="1"/>
        </dgm:presLayoutVars>
      </dgm:prSet>
      <dgm:spPr/>
      <dgm:t>
        <a:bodyPr/>
        <a:lstStyle/>
        <a:p>
          <a:endParaRPr lang="en-US"/>
        </a:p>
      </dgm:t>
    </dgm:pt>
    <dgm:pt modelId="{235DACFA-EDC2-459E-94B8-1ED519F6BD6E}" type="pres">
      <dgm:prSet presAssocID="{3F705A83-1A37-4B8E-A5D1-822F9C10CACC}" presName="dummy" presStyleCnt="0"/>
      <dgm:spPr/>
    </dgm:pt>
    <dgm:pt modelId="{ACEC9D0F-1285-4673-BC76-0088B381793A}" type="pres">
      <dgm:prSet presAssocID="{B00784CD-7969-4331-AFB8-5A6F6AD801AF}" presName="sibTrans" presStyleLbl="sibTrans2D1" presStyleIdx="0" presStyleCnt="4"/>
      <dgm:spPr/>
      <dgm:t>
        <a:bodyPr/>
        <a:lstStyle/>
        <a:p>
          <a:endParaRPr lang="en-US"/>
        </a:p>
      </dgm:t>
    </dgm:pt>
    <dgm:pt modelId="{6B761586-9FDD-4DE3-B5B8-064A6ADFB90B}" type="pres">
      <dgm:prSet presAssocID="{AFA93190-8552-4731-8654-012A815EAB50}" presName="node" presStyleLbl="node1" presStyleIdx="1" presStyleCnt="4" custScaleX="182509" custScaleY="89858" custRadScaleRad="116867" custRadScaleInc="1531">
        <dgm:presLayoutVars>
          <dgm:bulletEnabled val="1"/>
        </dgm:presLayoutVars>
      </dgm:prSet>
      <dgm:spPr/>
      <dgm:t>
        <a:bodyPr/>
        <a:lstStyle/>
        <a:p>
          <a:endParaRPr lang="en-US"/>
        </a:p>
      </dgm:t>
    </dgm:pt>
    <dgm:pt modelId="{74E94217-3732-4B62-B14A-F149BDE1EBE8}" type="pres">
      <dgm:prSet presAssocID="{AFA93190-8552-4731-8654-012A815EAB50}" presName="dummy" presStyleCnt="0"/>
      <dgm:spPr/>
    </dgm:pt>
    <dgm:pt modelId="{9D5D2DCB-24DD-4E5D-861E-7E78004D2A13}" type="pres">
      <dgm:prSet presAssocID="{64462E5B-678F-469C-BD5D-D375EB5D8FC0}" presName="sibTrans" presStyleLbl="sibTrans2D1" presStyleIdx="1" presStyleCnt="4"/>
      <dgm:spPr/>
      <dgm:t>
        <a:bodyPr/>
        <a:lstStyle/>
        <a:p>
          <a:endParaRPr lang="en-US"/>
        </a:p>
      </dgm:t>
    </dgm:pt>
    <dgm:pt modelId="{87B79ABB-D2ED-4482-A706-1A61150D9449}" type="pres">
      <dgm:prSet presAssocID="{63E0D32D-1489-4569-B04D-8336B108A0EA}" presName="node" presStyleLbl="node1" presStyleIdx="2" presStyleCnt="4" custScaleX="182509" custScaleY="89858">
        <dgm:presLayoutVars>
          <dgm:bulletEnabled val="1"/>
        </dgm:presLayoutVars>
      </dgm:prSet>
      <dgm:spPr/>
      <dgm:t>
        <a:bodyPr/>
        <a:lstStyle/>
        <a:p>
          <a:endParaRPr lang="en-US"/>
        </a:p>
      </dgm:t>
    </dgm:pt>
    <dgm:pt modelId="{7D934C80-F0E7-4F6D-9AEE-54714B5AAAD6}" type="pres">
      <dgm:prSet presAssocID="{63E0D32D-1489-4569-B04D-8336B108A0EA}" presName="dummy" presStyleCnt="0"/>
      <dgm:spPr/>
    </dgm:pt>
    <dgm:pt modelId="{F8B42340-6A38-486C-99FA-FCC284F750E9}" type="pres">
      <dgm:prSet presAssocID="{840D0A3F-8793-426C-80B1-5B3D00EC662E}" presName="sibTrans" presStyleLbl="sibTrans2D1" presStyleIdx="2" presStyleCnt="4"/>
      <dgm:spPr/>
      <dgm:t>
        <a:bodyPr/>
        <a:lstStyle/>
        <a:p>
          <a:endParaRPr lang="en-US"/>
        </a:p>
      </dgm:t>
    </dgm:pt>
    <dgm:pt modelId="{F72998E5-5F54-4143-AC0A-FA41383CAE7E}" type="pres">
      <dgm:prSet presAssocID="{A5DF2FD6-7544-4767-AB9C-21D5CD9D6B90}" presName="node" presStyleLbl="node1" presStyleIdx="3" presStyleCnt="4" custScaleX="182509" custScaleY="89858" custRadScaleRad="109368">
        <dgm:presLayoutVars>
          <dgm:bulletEnabled val="1"/>
        </dgm:presLayoutVars>
      </dgm:prSet>
      <dgm:spPr/>
      <dgm:t>
        <a:bodyPr/>
        <a:lstStyle/>
        <a:p>
          <a:endParaRPr lang="en-US"/>
        </a:p>
      </dgm:t>
    </dgm:pt>
    <dgm:pt modelId="{BEBF6BDD-CC1E-490F-B22F-B9CE15088B8C}" type="pres">
      <dgm:prSet presAssocID="{A5DF2FD6-7544-4767-AB9C-21D5CD9D6B90}" presName="dummy" presStyleCnt="0"/>
      <dgm:spPr/>
    </dgm:pt>
    <dgm:pt modelId="{DCDE17F2-A538-4123-97FB-74AF03F55FC2}" type="pres">
      <dgm:prSet presAssocID="{A9E4FF3F-7134-479A-AADC-3993C34C6802}" presName="sibTrans" presStyleLbl="sibTrans2D1" presStyleIdx="3" presStyleCnt="4"/>
      <dgm:spPr/>
      <dgm:t>
        <a:bodyPr/>
        <a:lstStyle/>
        <a:p>
          <a:endParaRPr lang="en-US"/>
        </a:p>
      </dgm:t>
    </dgm:pt>
  </dgm:ptLst>
  <dgm:cxnLst>
    <dgm:cxn modelId="{744DC6F4-8371-4E25-9962-B24F32E76F5E}" srcId="{61E1411A-F08A-438F-9395-46F15BF9F0F6}" destId="{3F705A83-1A37-4B8E-A5D1-822F9C10CACC}" srcOrd="0" destOrd="0" parTransId="{293699E7-3F57-456E-9029-35BF8DAB4A2D}" sibTransId="{B00784CD-7969-4331-AFB8-5A6F6AD801AF}"/>
    <dgm:cxn modelId="{7DBC7206-57C4-4A88-8067-705DB8226DBE}" srcId="{61E1411A-F08A-438F-9395-46F15BF9F0F6}" destId="{A5DF2FD6-7544-4767-AB9C-21D5CD9D6B90}" srcOrd="3" destOrd="0" parTransId="{FF37DB3A-0AFD-477C-B359-2940349C11D0}" sibTransId="{A9E4FF3F-7134-479A-AADC-3993C34C6802}"/>
    <dgm:cxn modelId="{113EE02C-B854-4215-9C38-D14961640725}" type="presOf" srcId="{3F705A83-1A37-4B8E-A5D1-822F9C10CACC}" destId="{E96292E4-706E-4AD1-8EB6-75E3ED57CE9C}" srcOrd="0" destOrd="0" presId="urn:microsoft.com/office/officeart/2005/8/layout/radial6"/>
    <dgm:cxn modelId="{F1CB6EEA-F91C-433C-B4E2-D27F5D0AE27A}" srcId="{B3F2B379-13CE-4EA6-8606-C0B2AD4CDA9A}" destId="{61E1411A-F08A-438F-9395-46F15BF9F0F6}" srcOrd="0" destOrd="0" parTransId="{8BE910E5-CC31-4A37-AF05-EAA1BCCE30CE}" sibTransId="{628F6F17-A9C3-4411-856B-8A71B0AF490C}"/>
    <dgm:cxn modelId="{A8C24AD9-D7EB-40AC-A006-A50CCDEAE0B0}" type="presOf" srcId="{B00784CD-7969-4331-AFB8-5A6F6AD801AF}" destId="{ACEC9D0F-1285-4673-BC76-0088B381793A}" srcOrd="0" destOrd="0" presId="urn:microsoft.com/office/officeart/2005/8/layout/radial6"/>
    <dgm:cxn modelId="{E6EF3164-7428-43ED-BC48-A4B27DECDD89}" srcId="{61E1411A-F08A-438F-9395-46F15BF9F0F6}" destId="{63E0D32D-1489-4569-B04D-8336B108A0EA}" srcOrd="2" destOrd="0" parTransId="{CFB0E479-4957-456D-B7E0-1959ED0EFCCE}" sibTransId="{840D0A3F-8793-426C-80B1-5B3D00EC662E}"/>
    <dgm:cxn modelId="{D738B0C2-9D14-4AEF-ABE1-C90349D38AC7}" type="presOf" srcId="{840D0A3F-8793-426C-80B1-5B3D00EC662E}" destId="{F8B42340-6A38-486C-99FA-FCC284F750E9}" srcOrd="0" destOrd="0" presId="urn:microsoft.com/office/officeart/2005/8/layout/radial6"/>
    <dgm:cxn modelId="{35BAD584-71B8-40EC-8DF6-86631528A89E}" type="presOf" srcId="{A5DF2FD6-7544-4767-AB9C-21D5CD9D6B90}" destId="{F72998E5-5F54-4143-AC0A-FA41383CAE7E}" srcOrd="0" destOrd="0" presId="urn:microsoft.com/office/officeart/2005/8/layout/radial6"/>
    <dgm:cxn modelId="{156F8BF6-D7A6-44FA-9F08-332513E72714}" type="presOf" srcId="{AFA93190-8552-4731-8654-012A815EAB50}" destId="{6B761586-9FDD-4DE3-B5B8-064A6ADFB90B}" srcOrd="0" destOrd="0" presId="urn:microsoft.com/office/officeart/2005/8/layout/radial6"/>
    <dgm:cxn modelId="{284C1C0F-6471-463C-BBB8-418CBBFE6FD0}" srcId="{61E1411A-F08A-438F-9395-46F15BF9F0F6}" destId="{AFA93190-8552-4731-8654-012A815EAB50}" srcOrd="1" destOrd="0" parTransId="{D00308AF-CE63-47CA-A87C-A90416F8420B}" sibTransId="{64462E5B-678F-469C-BD5D-D375EB5D8FC0}"/>
    <dgm:cxn modelId="{B633A397-E8D8-4FED-9EB2-7EC5374D71F9}" type="presOf" srcId="{64462E5B-678F-469C-BD5D-D375EB5D8FC0}" destId="{9D5D2DCB-24DD-4E5D-861E-7E78004D2A13}" srcOrd="0" destOrd="0" presId="urn:microsoft.com/office/officeart/2005/8/layout/radial6"/>
    <dgm:cxn modelId="{63FB8E18-09FF-46E4-A52B-2E3DE7329EB9}" type="presOf" srcId="{61E1411A-F08A-438F-9395-46F15BF9F0F6}" destId="{0A13743E-78E7-446C-AD00-86AD80A371F6}" srcOrd="0" destOrd="0" presId="urn:microsoft.com/office/officeart/2005/8/layout/radial6"/>
    <dgm:cxn modelId="{675E12B2-E486-4486-9171-3CAC25D7BC84}" type="presOf" srcId="{A9E4FF3F-7134-479A-AADC-3993C34C6802}" destId="{DCDE17F2-A538-4123-97FB-74AF03F55FC2}" srcOrd="0" destOrd="0" presId="urn:microsoft.com/office/officeart/2005/8/layout/radial6"/>
    <dgm:cxn modelId="{1479D05B-8368-4652-AAB9-2DFBCA728A89}" type="presOf" srcId="{B3F2B379-13CE-4EA6-8606-C0B2AD4CDA9A}" destId="{8226E694-244D-441E-AAD2-7CB6A30A5E0E}" srcOrd="0" destOrd="0" presId="urn:microsoft.com/office/officeart/2005/8/layout/radial6"/>
    <dgm:cxn modelId="{A7DA5B2B-ECF4-47C7-BF76-74DC80E84FE6}" type="presOf" srcId="{63E0D32D-1489-4569-B04D-8336B108A0EA}" destId="{87B79ABB-D2ED-4482-A706-1A61150D9449}" srcOrd="0" destOrd="0" presId="urn:microsoft.com/office/officeart/2005/8/layout/radial6"/>
    <dgm:cxn modelId="{3DC35089-1B8D-444B-A122-2E514C5AD634}" type="presParOf" srcId="{8226E694-244D-441E-AAD2-7CB6A30A5E0E}" destId="{0A13743E-78E7-446C-AD00-86AD80A371F6}" srcOrd="0" destOrd="0" presId="urn:microsoft.com/office/officeart/2005/8/layout/radial6"/>
    <dgm:cxn modelId="{833F4237-F0AB-46E4-AAD8-9129A7FD617E}" type="presParOf" srcId="{8226E694-244D-441E-AAD2-7CB6A30A5E0E}" destId="{E96292E4-706E-4AD1-8EB6-75E3ED57CE9C}" srcOrd="1" destOrd="0" presId="urn:microsoft.com/office/officeart/2005/8/layout/radial6"/>
    <dgm:cxn modelId="{B6B9CD2F-4AE9-4E5B-976E-0334B217A0BA}" type="presParOf" srcId="{8226E694-244D-441E-AAD2-7CB6A30A5E0E}" destId="{235DACFA-EDC2-459E-94B8-1ED519F6BD6E}" srcOrd="2" destOrd="0" presId="urn:microsoft.com/office/officeart/2005/8/layout/radial6"/>
    <dgm:cxn modelId="{43D98E66-A16F-4DC1-94F0-05C1FDAE7E56}" type="presParOf" srcId="{8226E694-244D-441E-AAD2-7CB6A30A5E0E}" destId="{ACEC9D0F-1285-4673-BC76-0088B381793A}" srcOrd="3" destOrd="0" presId="urn:microsoft.com/office/officeart/2005/8/layout/radial6"/>
    <dgm:cxn modelId="{E64E774B-B933-4722-8632-68AB138AF33B}" type="presParOf" srcId="{8226E694-244D-441E-AAD2-7CB6A30A5E0E}" destId="{6B761586-9FDD-4DE3-B5B8-064A6ADFB90B}" srcOrd="4" destOrd="0" presId="urn:microsoft.com/office/officeart/2005/8/layout/radial6"/>
    <dgm:cxn modelId="{2F4BE83D-1B6D-4D66-913A-1322668803A8}" type="presParOf" srcId="{8226E694-244D-441E-AAD2-7CB6A30A5E0E}" destId="{74E94217-3732-4B62-B14A-F149BDE1EBE8}" srcOrd="5" destOrd="0" presId="urn:microsoft.com/office/officeart/2005/8/layout/radial6"/>
    <dgm:cxn modelId="{6A5A708D-9B0A-46D4-9040-39E25FB3431B}" type="presParOf" srcId="{8226E694-244D-441E-AAD2-7CB6A30A5E0E}" destId="{9D5D2DCB-24DD-4E5D-861E-7E78004D2A13}" srcOrd="6" destOrd="0" presId="urn:microsoft.com/office/officeart/2005/8/layout/radial6"/>
    <dgm:cxn modelId="{21A70159-8D67-4854-9C16-8E426ABB3325}" type="presParOf" srcId="{8226E694-244D-441E-AAD2-7CB6A30A5E0E}" destId="{87B79ABB-D2ED-4482-A706-1A61150D9449}" srcOrd="7" destOrd="0" presId="urn:microsoft.com/office/officeart/2005/8/layout/radial6"/>
    <dgm:cxn modelId="{F44DD545-9689-46B1-ADE4-0E5B0239D64D}" type="presParOf" srcId="{8226E694-244D-441E-AAD2-7CB6A30A5E0E}" destId="{7D934C80-F0E7-4F6D-9AEE-54714B5AAAD6}" srcOrd="8" destOrd="0" presId="urn:microsoft.com/office/officeart/2005/8/layout/radial6"/>
    <dgm:cxn modelId="{EF5EED34-39FE-4815-BB46-3CDE378843B9}" type="presParOf" srcId="{8226E694-244D-441E-AAD2-7CB6A30A5E0E}" destId="{F8B42340-6A38-486C-99FA-FCC284F750E9}" srcOrd="9" destOrd="0" presId="urn:microsoft.com/office/officeart/2005/8/layout/radial6"/>
    <dgm:cxn modelId="{E28F6B9C-1586-41B4-88A6-33E1E9C35AAD}" type="presParOf" srcId="{8226E694-244D-441E-AAD2-7CB6A30A5E0E}" destId="{F72998E5-5F54-4143-AC0A-FA41383CAE7E}" srcOrd="10" destOrd="0" presId="urn:microsoft.com/office/officeart/2005/8/layout/radial6"/>
    <dgm:cxn modelId="{CAE27B66-B04D-4B10-B0F0-FB9B38CFDA23}" type="presParOf" srcId="{8226E694-244D-441E-AAD2-7CB6A30A5E0E}" destId="{BEBF6BDD-CC1E-490F-B22F-B9CE15088B8C}" srcOrd="11" destOrd="0" presId="urn:microsoft.com/office/officeart/2005/8/layout/radial6"/>
    <dgm:cxn modelId="{02BA3B56-7598-42BE-A88B-58124FFC0164}" type="presParOf" srcId="{8226E694-244D-441E-AAD2-7CB6A30A5E0E}" destId="{DCDE17F2-A538-4123-97FB-74AF03F55FC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CBF81F-0E34-4277-8917-CE14E469FD51}" type="doc">
      <dgm:prSet loTypeId="urn:microsoft.com/office/officeart/2005/8/layout/rings+Icon" loCatId="officeonline" qsTypeId="urn:microsoft.com/office/officeart/2005/8/quickstyle/simple1" qsCatId="simple" csTypeId="urn:microsoft.com/office/officeart/2005/8/colors/accent2_2" csCatId="accent2" phldr="1"/>
      <dgm:spPr/>
    </dgm:pt>
    <dgm:pt modelId="{EE6C9BB7-7644-487A-AF50-2F9561A7B812}">
      <dgm:prSet phldrT="[Text]"/>
      <dgm:spPr/>
      <dgm:t>
        <a:bodyPr/>
        <a:lstStyle/>
        <a:p>
          <a:r>
            <a:rPr lang="en-US" dirty="0" smtClean="0"/>
            <a:t>Systematic Direct Observation</a:t>
          </a:r>
          <a:endParaRPr lang="en-US" dirty="0"/>
        </a:p>
      </dgm:t>
    </dgm:pt>
    <dgm:pt modelId="{FDB4F73E-5587-4A2B-83CA-B2F33907AA46}" type="parTrans" cxnId="{D4C474A8-15BE-4761-80A1-F61B8902BCC4}">
      <dgm:prSet/>
      <dgm:spPr/>
      <dgm:t>
        <a:bodyPr/>
        <a:lstStyle/>
        <a:p>
          <a:endParaRPr lang="en-US"/>
        </a:p>
      </dgm:t>
    </dgm:pt>
    <dgm:pt modelId="{0FAB6D4D-CCFD-43DE-8C14-F436C2F474C6}" type="sibTrans" cxnId="{D4C474A8-15BE-4761-80A1-F61B8902BCC4}">
      <dgm:prSet/>
      <dgm:spPr/>
      <dgm:t>
        <a:bodyPr/>
        <a:lstStyle/>
        <a:p>
          <a:endParaRPr lang="en-US"/>
        </a:p>
      </dgm:t>
    </dgm:pt>
    <dgm:pt modelId="{B598E4D1-6C90-4C18-B6A9-28AD8BEAF68E}">
      <dgm:prSet phldrT="[Text]"/>
      <dgm:spPr/>
      <dgm:t>
        <a:bodyPr/>
        <a:lstStyle/>
        <a:p>
          <a:r>
            <a:rPr lang="en-US" dirty="0" smtClean="0"/>
            <a:t>Direct Behavior Rating (DBR)</a:t>
          </a:r>
          <a:endParaRPr lang="en-US" dirty="0"/>
        </a:p>
      </dgm:t>
    </dgm:pt>
    <dgm:pt modelId="{31F6DDE8-E980-4262-AF0B-65EEAEAF2E05}" type="parTrans" cxnId="{10C96B0C-115C-45FD-99C4-AF7BB3F682B6}">
      <dgm:prSet/>
      <dgm:spPr/>
      <dgm:t>
        <a:bodyPr/>
        <a:lstStyle/>
        <a:p>
          <a:endParaRPr lang="en-US"/>
        </a:p>
      </dgm:t>
    </dgm:pt>
    <dgm:pt modelId="{86F65667-B641-4E10-A3A3-F2DD13F1B75E}" type="sibTrans" cxnId="{10C96B0C-115C-45FD-99C4-AF7BB3F682B6}">
      <dgm:prSet/>
      <dgm:spPr/>
      <dgm:t>
        <a:bodyPr/>
        <a:lstStyle/>
        <a:p>
          <a:endParaRPr lang="en-US"/>
        </a:p>
      </dgm:t>
    </dgm:pt>
    <dgm:pt modelId="{DFC3E7E5-23D5-4FB8-837B-1A29390D50EE}" type="pres">
      <dgm:prSet presAssocID="{6ACBF81F-0E34-4277-8917-CE14E469FD51}" presName="Name0" presStyleCnt="0">
        <dgm:presLayoutVars>
          <dgm:chMax val="7"/>
          <dgm:dir/>
          <dgm:resizeHandles val="exact"/>
        </dgm:presLayoutVars>
      </dgm:prSet>
      <dgm:spPr/>
    </dgm:pt>
    <dgm:pt modelId="{229683C0-C523-479C-8008-93C65D74A4DA}" type="pres">
      <dgm:prSet presAssocID="{6ACBF81F-0E34-4277-8917-CE14E469FD51}" presName="ellipse1" presStyleLbl="vennNode1" presStyleIdx="0" presStyleCnt="2" custScaleX="156482" custScaleY="156471" custLinFactNeighborX="-36999" custLinFactNeighborY="33117">
        <dgm:presLayoutVars>
          <dgm:bulletEnabled val="1"/>
        </dgm:presLayoutVars>
      </dgm:prSet>
      <dgm:spPr/>
      <dgm:t>
        <a:bodyPr/>
        <a:lstStyle/>
        <a:p>
          <a:endParaRPr lang="en-US"/>
        </a:p>
      </dgm:t>
    </dgm:pt>
    <dgm:pt modelId="{29E51499-B9B7-421C-96F9-BF5B0881B69F}" type="pres">
      <dgm:prSet presAssocID="{6ACBF81F-0E34-4277-8917-CE14E469FD51}" presName="ellipse2" presStyleLbl="vennNode1" presStyleIdx="1" presStyleCnt="2" custScaleX="156482" custScaleY="156471" custLinFactNeighborX="37298" custLinFactNeighborY="-32676">
        <dgm:presLayoutVars>
          <dgm:bulletEnabled val="1"/>
        </dgm:presLayoutVars>
      </dgm:prSet>
      <dgm:spPr/>
      <dgm:t>
        <a:bodyPr/>
        <a:lstStyle/>
        <a:p>
          <a:endParaRPr lang="en-US"/>
        </a:p>
      </dgm:t>
    </dgm:pt>
  </dgm:ptLst>
  <dgm:cxnLst>
    <dgm:cxn modelId="{AB3B20CE-3162-43F6-9AD7-31EFCECFA483}" type="presOf" srcId="{6ACBF81F-0E34-4277-8917-CE14E469FD51}" destId="{DFC3E7E5-23D5-4FB8-837B-1A29390D50EE}" srcOrd="0" destOrd="0" presId="urn:microsoft.com/office/officeart/2005/8/layout/rings+Icon"/>
    <dgm:cxn modelId="{94826571-CAAB-46DE-B978-40836C333601}" type="presOf" srcId="{EE6C9BB7-7644-487A-AF50-2F9561A7B812}" destId="{229683C0-C523-479C-8008-93C65D74A4DA}" srcOrd="0" destOrd="0" presId="urn:microsoft.com/office/officeart/2005/8/layout/rings+Icon"/>
    <dgm:cxn modelId="{D4C474A8-15BE-4761-80A1-F61B8902BCC4}" srcId="{6ACBF81F-0E34-4277-8917-CE14E469FD51}" destId="{EE6C9BB7-7644-487A-AF50-2F9561A7B812}" srcOrd="0" destOrd="0" parTransId="{FDB4F73E-5587-4A2B-83CA-B2F33907AA46}" sibTransId="{0FAB6D4D-CCFD-43DE-8C14-F436C2F474C6}"/>
    <dgm:cxn modelId="{10C96B0C-115C-45FD-99C4-AF7BB3F682B6}" srcId="{6ACBF81F-0E34-4277-8917-CE14E469FD51}" destId="{B598E4D1-6C90-4C18-B6A9-28AD8BEAF68E}" srcOrd="1" destOrd="0" parTransId="{31F6DDE8-E980-4262-AF0B-65EEAEAF2E05}" sibTransId="{86F65667-B641-4E10-A3A3-F2DD13F1B75E}"/>
    <dgm:cxn modelId="{7884E21B-3449-4057-BF73-AD287FF8647C}" type="presOf" srcId="{B598E4D1-6C90-4C18-B6A9-28AD8BEAF68E}" destId="{29E51499-B9B7-421C-96F9-BF5B0881B69F}" srcOrd="0" destOrd="0" presId="urn:microsoft.com/office/officeart/2005/8/layout/rings+Icon"/>
    <dgm:cxn modelId="{C5E9F4FA-0F84-47C0-B97E-BD811C403295}" type="presParOf" srcId="{DFC3E7E5-23D5-4FB8-837B-1A29390D50EE}" destId="{229683C0-C523-479C-8008-93C65D74A4DA}" srcOrd="0" destOrd="0" presId="urn:microsoft.com/office/officeart/2005/8/layout/rings+Icon"/>
    <dgm:cxn modelId="{4EA6DC78-08BA-4882-A491-E92A78135A93}" type="presParOf" srcId="{DFC3E7E5-23D5-4FB8-837B-1A29390D50EE}" destId="{29E51499-B9B7-421C-96F9-BF5B0881B69F}"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40A488-2E37-4A7B-B5F7-9B77C98C16DC}"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7CA8C165-A20B-49F8-94B4-F1790ECDBB8B}">
      <dgm:prSet phldrT="[Text]"/>
      <dgm:spPr/>
      <dgm:t>
        <a:bodyPr/>
        <a:lstStyle/>
        <a:p>
          <a:r>
            <a:rPr lang="en-US" dirty="0" smtClean="0"/>
            <a:t>Event-Based</a:t>
          </a:r>
          <a:endParaRPr lang="en-US" dirty="0"/>
        </a:p>
      </dgm:t>
    </dgm:pt>
    <dgm:pt modelId="{56181DF5-F4BD-44D6-A77F-D549F66927E3}" type="parTrans" cxnId="{F246A01B-226C-4B21-978C-D18D993322B4}">
      <dgm:prSet/>
      <dgm:spPr/>
      <dgm:t>
        <a:bodyPr/>
        <a:lstStyle/>
        <a:p>
          <a:endParaRPr lang="en-US"/>
        </a:p>
      </dgm:t>
    </dgm:pt>
    <dgm:pt modelId="{2568E726-3B1C-41EB-89CE-D9BB0DA94732}" type="sibTrans" cxnId="{F246A01B-226C-4B21-978C-D18D993322B4}">
      <dgm:prSet/>
      <dgm:spPr/>
      <dgm:t>
        <a:bodyPr/>
        <a:lstStyle/>
        <a:p>
          <a:endParaRPr lang="en-US"/>
        </a:p>
      </dgm:t>
    </dgm:pt>
    <dgm:pt modelId="{DBFBDA9F-6D84-4A9F-9048-33A3D2C7B153}">
      <dgm:prSet phldrT="[Text]" custT="1"/>
      <dgm:spPr/>
      <dgm:t>
        <a:bodyPr/>
        <a:lstStyle/>
        <a:p>
          <a:r>
            <a:rPr lang="en-US" sz="2400" dirty="0" smtClean="0"/>
            <a:t>Frequency</a:t>
          </a:r>
          <a:endParaRPr lang="en-US" sz="2400" dirty="0"/>
        </a:p>
      </dgm:t>
    </dgm:pt>
    <dgm:pt modelId="{73814FBC-6FFE-4681-9B22-DD046E42FC13}" type="parTrans" cxnId="{225B6C41-C2BB-4ECE-B0D2-018279D84D3B}">
      <dgm:prSet/>
      <dgm:spPr/>
      <dgm:t>
        <a:bodyPr/>
        <a:lstStyle/>
        <a:p>
          <a:endParaRPr lang="en-US"/>
        </a:p>
      </dgm:t>
    </dgm:pt>
    <dgm:pt modelId="{B77DD3A3-5EAA-452F-B3A9-8DDA39558EBC}" type="sibTrans" cxnId="{225B6C41-C2BB-4ECE-B0D2-018279D84D3B}">
      <dgm:prSet/>
      <dgm:spPr/>
      <dgm:t>
        <a:bodyPr/>
        <a:lstStyle/>
        <a:p>
          <a:endParaRPr lang="en-US"/>
        </a:p>
      </dgm:t>
    </dgm:pt>
    <dgm:pt modelId="{8BD6B37F-BCC3-41E1-BCBA-820338BBF5AE}">
      <dgm:prSet phldrT="[Text]"/>
      <dgm:spPr/>
      <dgm:t>
        <a:bodyPr/>
        <a:lstStyle/>
        <a:p>
          <a:r>
            <a:rPr lang="en-US" dirty="0" smtClean="0"/>
            <a:t>Time-Based</a:t>
          </a:r>
          <a:endParaRPr lang="en-US" dirty="0"/>
        </a:p>
      </dgm:t>
    </dgm:pt>
    <dgm:pt modelId="{1F6069EE-73AB-40AC-8BA1-5FDABB07E157}" type="parTrans" cxnId="{11FFCF6D-5300-4496-8A16-FA9467670609}">
      <dgm:prSet/>
      <dgm:spPr/>
      <dgm:t>
        <a:bodyPr/>
        <a:lstStyle/>
        <a:p>
          <a:endParaRPr lang="en-US"/>
        </a:p>
      </dgm:t>
    </dgm:pt>
    <dgm:pt modelId="{0A9CD879-FCB4-4363-987C-D2C723B0B55B}" type="sibTrans" cxnId="{11FFCF6D-5300-4496-8A16-FA9467670609}">
      <dgm:prSet/>
      <dgm:spPr/>
      <dgm:t>
        <a:bodyPr/>
        <a:lstStyle/>
        <a:p>
          <a:endParaRPr lang="en-US"/>
        </a:p>
      </dgm:t>
    </dgm:pt>
    <dgm:pt modelId="{A82CEDC5-9AA9-41E8-9BE3-3527A106C338}">
      <dgm:prSet phldrT="[Text]" custT="1"/>
      <dgm:spPr/>
      <dgm:t>
        <a:bodyPr/>
        <a:lstStyle/>
        <a:p>
          <a:r>
            <a:rPr lang="en-US" sz="2400" dirty="0" smtClean="0"/>
            <a:t>Whole interval</a:t>
          </a:r>
          <a:endParaRPr lang="en-US" sz="2400" dirty="0"/>
        </a:p>
      </dgm:t>
    </dgm:pt>
    <dgm:pt modelId="{A95EF7FF-0619-4A2E-B489-B5E5A04C222C}" type="parTrans" cxnId="{5A127CFB-787C-482B-964F-CCE5639978B4}">
      <dgm:prSet/>
      <dgm:spPr/>
      <dgm:t>
        <a:bodyPr/>
        <a:lstStyle/>
        <a:p>
          <a:endParaRPr lang="en-US"/>
        </a:p>
      </dgm:t>
    </dgm:pt>
    <dgm:pt modelId="{979A576C-DC35-4067-8B21-6AECF9872C3F}" type="sibTrans" cxnId="{5A127CFB-787C-482B-964F-CCE5639978B4}">
      <dgm:prSet/>
      <dgm:spPr/>
      <dgm:t>
        <a:bodyPr/>
        <a:lstStyle/>
        <a:p>
          <a:endParaRPr lang="en-US"/>
        </a:p>
      </dgm:t>
    </dgm:pt>
    <dgm:pt modelId="{ACDC0E00-0B78-4E30-AF09-33B559EF355F}">
      <dgm:prSet phldrT="[Text]" custT="1"/>
      <dgm:spPr/>
      <dgm:t>
        <a:bodyPr/>
        <a:lstStyle/>
        <a:p>
          <a:r>
            <a:rPr lang="en-US" sz="2400" dirty="0" smtClean="0"/>
            <a:t>Partial interval</a:t>
          </a:r>
          <a:endParaRPr lang="en-US" sz="2400" dirty="0"/>
        </a:p>
      </dgm:t>
    </dgm:pt>
    <dgm:pt modelId="{0B096BD3-5D32-4DBD-85E9-0631A8589A56}" type="parTrans" cxnId="{2FDA48C6-3E21-4133-BB99-954B451A29A3}">
      <dgm:prSet/>
      <dgm:spPr/>
      <dgm:t>
        <a:bodyPr/>
        <a:lstStyle/>
        <a:p>
          <a:endParaRPr lang="en-US"/>
        </a:p>
      </dgm:t>
    </dgm:pt>
    <dgm:pt modelId="{5F269556-0476-4EAC-80CA-D007A1EA84F9}" type="sibTrans" cxnId="{2FDA48C6-3E21-4133-BB99-954B451A29A3}">
      <dgm:prSet/>
      <dgm:spPr/>
      <dgm:t>
        <a:bodyPr/>
        <a:lstStyle/>
        <a:p>
          <a:endParaRPr lang="en-US"/>
        </a:p>
      </dgm:t>
    </dgm:pt>
    <dgm:pt modelId="{FB942C67-29D3-47E3-B7C1-CDB00C7B7A26}">
      <dgm:prSet phldrT="[Text]" custT="1"/>
      <dgm:spPr/>
      <dgm:t>
        <a:bodyPr/>
        <a:lstStyle/>
        <a:p>
          <a:r>
            <a:rPr lang="en-US" sz="2400" dirty="0" smtClean="0"/>
            <a:t>Momentary time </a:t>
          </a:r>
          <a:br>
            <a:rPr lang="en-US" sz="2400" dirty="0" smtClean="0"/>
          </a:br>
          <a:r>
            <a:rPr lang="en-US" sz="2400" dirty="0" smtClean="0"/>
            <a:t>sampling</a:t>
          </a:r>
          <a:endParaRPr lang="en-US" sz="2400" dirty="0"/>
        </a:p>
      </dgm:t>
    </dgm:pt>
    <dgm:pt modelId="{8DD31777-D423-4569-AB7E-5288B51944E1}" type="parTrans" cxnId="{2B7E3CC2-26DD-407B-9D4B-EB3774A079A6}">
      <dgm:prSet/>
      <dgm:spPr/>
      <dgm:t>
        <a:bodyPr/>
        <a:lstStyle/>
        <a:p>
          <a:endParaRPr lang="en-US"/>
        </a:p>
      </dgm:t>
    </dgm:pt>
    <dgm:pt modelId="{91F75FEF-50EC-42B4-B5C3-50CE62EC12CA}" type="sibTrans" cxnId="{2B7E3CC2-26DD-407B-9D4B-EB3774A079A6}">
      <dgm:prSet/>
      <dgm:spPr/>
      <dgm:t>
        <a:bodyPr/>
        <a:lstStyle/>
        <a:p>
          <a:endParaRPr lang="en-US"/>
        </a:p>
      </dgm:t>
    </dgm:pt>
    <dgm:pt modelId="{5DFC960C-DCCB-4D6D-BE9F-F7A208CB43FD}">
      <dgm:prSet phldrT="[Text]" custT="1"/>
      <dgm:spPr/>
      <dgm:t>
        <a:bodyPr/>
        <a:lstStyle/>
        <a:p>
          <a:r>
            <a:rPr lang="en-US" sz="2400" dirty="0" smtClean="0"/>
            <a:t>Latency</a:t>
          </a:r>
          <a:endParaRPr lang="en-US" sz="2400" dirty="0"/>
        </a:p>
      </dgm:t>
    </dgm:pt>
    <dgm:pt modelId="{434B9AF9-D937-4AB2-BB85-F01BC090563F}" type="sibTrans" cxnId="{EE075BA8-B276-4778-8F36-32ABB21B0AF8}">
      <dgm:prSet/>
      <dgm:spPr/>
      <dgm:t>
        <a:bodyPr/>
        <a:lstStyle/>
        <a:p>
          <a:endParaRPr lang="en-US"/>
        </a:p>
      </dgm:t>
    </dgm:pt>
    <dgm:pt modelId="{91F72658-72E2-47C8-AA37-6537EB4092B6}" type="parTrans" cxnId="{EE075BA8-B276-4778-8F36-32ABB21B0AF8}">
      <dgm:prSet/>
      <dgm:spPr/>
      <dgm:t>
        <a:bodyPr/>
        <a:lstStyle/>
        <a:p>
          <a:endParaRPr lang="en-US"/>
        </a:p>
      </dgm:t>
    </dgm:pt>
    <dgm:pt modelId="{87FDF538-1325-4915-BFCC-D02DFDF86486}">
      <dgm:prSet phldrT="[Text]" custT="1"/>
      <dgm:spPr/>
      <dgm:t>
        <a:bodyPr/>
        <a:lstStyle/>
        <a:p>
          <a:r>
            <a:rPr lang="en-US" sz="2400" dirty="0" smtClean="0"/>
            <a:t>Duration</a:t>
          </a:r>
          <a:endParaRPr lang="en-US" sz="2400" dirty="0"/>
        </a:p>
      </dgm:t>
    </dgm:pt>
    <dgm:pt modelId="{FAA4DCC8-4B92-4E59-9650-7DF7934D07E4}" type="sibTrans" cxnId="{27EAE06C-B3BA-4254-A49B-D24CDCE30A51}">
      <dgm:prSet/>
      <dgm:spPr/>
      <dgm:t>
        <a:bodyPr/>
        <a:lstStyle/>
        <a:p>
          <a:endParaRPr lang="en-US"/>
        </a:p>
      </dgm:t>
    </dgm:pt>
    <dgm:pt modelId="{65ABE8D4-B9FE-46BF-B5CA-CCE9800890D2}" type="parTrans" cxnId="{27EAE06C-B3BA-4254-A49B-D24CDCE30A51}">
      <dgm:prSet/>
      <dgm:spPr/>
      <dgm:t>
        <a:bodyPr/>
        <a:lstStyle/>
        <a:p>
          <a:endParaRPr lang="en-US"/>
        </a:p>
      </dgm:t>
    </dgm:pt>
    <dgm:pt modelId="{8FFDE90D-324E-4062-8A3F-58303C397219}" type="pres">
      <dgm:prSet presAssocID="{A840A488-2E37-4A7B-B5F7-9B77C98C16DC}" presName="Name0" presStyleCnt="0">
        <dgm:presLayoutVars>
          <dgm:dir/>
          <dgm:animLvl val="lvl"/>
          <dgm:resizeHandles val="exact"/>
        </dgm:presLayoutVars>
      </dgm:prSet>
      <dgm:spPr/>
      <dgm:t>
        <a:bodyPr/>
        <a:lstStyle/>
        <a:p>
          <a:endParaRPr lang="en-US"/>
        </a:p>
      </dgm:t>
    </dgm:pt>
    <dgm:pt modelId="{FB4D019B-407E-4112-8382-79C49E60A431}" type="pres">
      <dgm:prSet presAssocID="{7CA8C165-A20B-49F8-94B4-F1790ECDBB8B}" presName="composite" presStyleCnt="0"/>
      <dgm:spPr/>
      <dgm:t>
        <a:bodyPr/>
        <a:lstStyle/>
        <a:p>
          <a:endParaRPr lang="en-US"/>
        </a:p>
      </dgm:t>
    </dgm:pt>
    <dgm:pt modelId="{31F7C7FE-99DB-423B-8788-0202C0B94DF8}" type="pres">
      <dgm:prSet presAssocID="{7CA8C165-A20B-49F8-94B4-F1790ECDBB8B}" presName="parTx" presStyleLbl="alignNode1" presStyleIdx="0" presStyleCnt="2" custScaleX="108164">
        <dgm:presLayoutVars>
          <dgm:chMax val="0"/>
          <dgm:chPref val="0"/>
          <dgm:bulletEnabled val="1"/>
        </dgm:presLayoutVars>
      </dgm:prSet>
      <dgm:spPr/>
      <dgm:t>
        <a:bodyPr/>
        <a:lstStyle/>
        <a:p>
          <a:endParaRPr lang="en-US"/>
        </a:p>
      </dgm:t>
    </dgm:pt>
    <dgm:pt modelId="{F1BA7A52-82FA-4D7C-BA27-08B64E64F505}" type="pres">
      <dgm:prSet presAssocID="{7CA8C165-A20B-49F8-94B4-F1790ECDBB8B}" presName="desTx" presStyleLbl="alignAccFollowNode1" presStyleIdx="0" presStyleCnt="2" custScaleX="108164">
        <dgm:presLayoutVars>
          <dgm:bulletEnabled val="1"/>
        </dgm:presLayoutVars>
      </dgm:prSet>
      <dgm:spPr/>
      <dgm:t>
        <a:bodyPr/>
        <a:lstStyle/>
        <a:p>
          <a:endParaRPr lang="en-US"/>
        </a:p>
      </dgm:t>
    </dgm:pt>
    <dgm:pt modelId="{8F0832D5-340C-4DE6-82CC-D37C8D4DAD81}" type="pres">
      <dgm:prSet presAssocID="{2568E726-3B1C-41EB-89CE-D9BB0DA94732}" presName="space" presStyleCnt="0"/>
      <dgm:spPr/>
      <dgm:t>
        <a:bodyPr/>
        <a:lstStyle/>
        <a:p>
          <a:endParaRPr lang="en-US"/>
        </a:p>
      </dgm:t>
    </dgm:pt>
    <dgm:pt modelId="{38FAA8F1-33A2-4F6A-A827-FA90E13D8C0C}" type="pres">
      <dgm:prSet presAssocID="{8BD6B37F-BCC3-41E1-BCBA-820338BBF5AE}" presName="composite" presStyleCnt="0"/>
      <dgm:spPr/>
      <dgm:t>
        <a:bodyPr/>
        <a:lstStyle/>
        <a:p>
          <a:endParaRPr lang="en-US"/>
        </a:p>
      </dgm:t>
    </dgm:pt>
    <dgm:pt modelId="{253A0278-357F-4425-BD70-62940D8DA620}" type="pres">
      <dgm:prSet presAssocID="{8BD6B37F-BCC3-41E1-BCBA-820338BBF5AE}" presName="parTx" presStyleLbl="alignNode1" presStyleIdx="1" presStyleCnt="2" custScaleX="105992">
        <dgm:presLayoutVars>
          <dgm:chMax val="0"/>
          <dgm:chPref val="0"/>
          <dgm:bulletEnabled val="1"/>
        </dgm:presLayoutVars>
      </dgm:prSet>
      <dgm:spPr/>
      <dgm:t>
        <a:bodyPr/>
        <a:lstStyle/>
        <a:p>
          <a:endParaRPr lang="en-US"/>
        </a:p>
      </dgm:t>
    </dgm:pt>
    <dgm:pt modelId="{479CD23B-896D-4BB6-A353-AFC63BABAC76}" type="pres">
      <dgm:prSet presAssocID="{8BD6B37F-BCC3-41E1-BCBA-820338BBF5AE}" presName="desTx" presStyleLbl="alignAccFollowNode1" presStyleIdx="1" presStyleCnt="2" custScaleX="105992">
        <dgm:presLayoutVars>
          <dgm:bulletEnabled val="1"/>
        </dgm:presLayoutVars>
      </dgm:prSet>
      <dgm:spPr/>
      <dgm:t>
        <a:bodyPr/>
        <a:lstStyle/>
        <a:p>
          <a:endParaRPr lang="en-US"/>
        </a:p>
      </dgm:t>
    </dgm:pt>
  </dgm:ptLst>
  <dgm:cxnLst>
    <dgm:cxn modelId="{33CBCD06-CE90-4A46-8F03-44DCBA791FEC}" type="presOf" srcId="{ACDC0E00-0B78-4E30-AF09-33B559EF355F}" destId="{479CD23B-896D-4BB6-A353-AFC63BABAC76}" srcOrd="0" destOrd="1" presId="urn:microsoft.com/office/officeart/2005/8/layout/hList1"/>
    <dgm:cxn modelId="{5A127CFB-787C-482B-964F-CCE5639978B4}" srcId="{8BD6B37F-BCC3-41E1-BCBA-820338BBF5AE}" destId="{A82CEDC5-9AA9-41E8-9BE3-3527A106C338}" srcOrd="0" destOrd="0" parTransId="{A95EF7FF-0619-4A2E-B489-B5E5A04C222C}" sibTransId="{979A576C-DC35-4067-8B21-6AECF9872C3F}"/>
    <dgm:cxn modelId="{4D10A5C2-9796-48D6-B000-68792F61429E}" type="presOf" srcId="{FB942C67-29D3-47E3-B7C1-CDB00C7B7A26}" destId="{479CD23B-896D-4BB6-A353-AFC63BABAC76}" srcOrd="0" destOrd="2" presId="urn:microsoft.com/office/officeart/2005/8/layout/hList1"/>
    <dgm:cxn modelId="{EE075BA8-B276-4778-8F36-32ABB21B0AF8}" srcId="{7CA8C165-A20B-49F8-94B4-F1790ECDBB8B}" destId="{5DFC960C-DCCB-4D6D-BE9F-F7A208CB43FD}" srcOrd="2" destOrd="0" parTransId="{91F72658-72E2-47C8-AA37-6537EB4092B6}" sibTransId="{434B9AF9-D937-4AB2-BB85-F01BC090563F}"/>
    <dgm:cxn modelId="{9A7B8B27-9133-45E8-BF15-476A130A3864}" type="presOf" srcId="{87FDF538-1325-4915-BFCC-D02DFDF86486}" destId="{F1BA7A52-82FA-4D7C-BA27-08B64E64F505}" srcOrd="0" destOrd="1" presId="urn:microsoft.com/office/officeart/2005/8/layout/hList1"/>
    <dgm:cxn modelId="{2B7E3CC2-26DD-407B-9D4B-EB3774A079A6}" srcId="{8BD6B37F-BCC3-41E1-BCBA-820338BBF5AE}" destId="{FB942C67-29D3-47E3-B7C1-CDB00C7B7A26}" srcOrd="2" destOrd="0" parTransId="{8DD31777-D423-4569-AB7E-5288B51944E1}" sibTransId="{91F75FEF-50EC-42B4-B5C3-50CE62EC12CA}"/>
    <dgm:cxn modelId="{3FDB9A2A-75A8-471B-B6A5-7A66E76AAAFE}" type="presOf" srcId="{5DFC960C-DCCB-4D6D-BE9F-F7A208CB43FD}" destId="{F1BA7A52-82FA-4D7C-BA27-08B64E64F505}" srcOrd="0" destOrd="2" presId="urn:microsoft.com/office/officeart/2005/8/layout/hList1"/>
    <dgm:cxn modelId="{11FFCF6D-5300-4496-8A16-FA9467670609}" srcId="{A840A488-2E37-4A7B-B5F7-9B77C98C16DC}" destId="{8BD6B37F-BCC3-41E1-BCBA-820338BBF5AE}" srcOrd="1" destOrd="0" parTransId="{1F6069EE-73AB-40AC-8BA1-5FDABB07E157}" sibTransId="{0A9CD879-FCB4-4363-987C-D2C723B0B55B}"/>
    <dgm:cxn modelId="{4F5E15C2-8603-4677-A6E2-0F130C5A40A9}" type="presOf" srcId="{A82CEDC5-9AA9-41E8-9BE3-3527A106C338}" destId="{479CD23B-896D-4BB6-A353-AFC63BABAC76}" srcOrd="0" destOrd="0" presId="urn:microsoft.com/office/officeart/2005/8/layout/hList1"/>
    <dgm:cxn modelId="{27EAE06C-B3BA-4254-A49B-D24CDCE30A51}" srcId="{7CA8C165-A20B-49F8-94B4-F1790ECDBB8B}" destId="{87FDF538-1325-4915-BFCC-D02DFDF86486}" srcOrd="1" destOrd="0" parTransId="{65ABE8D4-B9FE-46BF-B5CA-CCE9800890D2}" sibTransId="{FAA4DCC8-4B92-4E59-9650-7DF7934D07E4}"/>
    <dgm:cxn modelId="{225B6C41-C2BB-4ECE-B0D2-018279D84D3B}" srcId="{7CA8C165-A20B-49F8-94B4-F1790ECDBB8B}" destId="{DBFBDA9F-6D84-4A9F-9048-33A3D2C7B153}" srcOrd="0" destOrd="0" parTransId="{73814FBC-6FFE-4681-9B22-DD046E42FC13}" sibTransId="{B77DD3A3-5EAA-452F-B3A9-8DDA39558EBC}"/>
    <dgm:cxn modelId="{F246A01B-226C-4B21-978C-D18D993322B4}" srcId="{A840A488-2E37-4A7B-B5F7-9B77C98C16DC}" destId="{7CA8C165-A20B-49F8-94B4-F1790ECDBB8B}" srcOrd="0" destOrd="0" parTransId="{56181DF5-F4BD-44D6-A77F-D549F66927E3}" sibTransId="{2568E726-3B1C-41EB-89CE-D9BB0DA94732}"/>
    <dgm:cxn modelId="{B5B472A9-3882-4496-BF9B-9E6E104C7C40}" type="presOf" srcId="{DBFBDA9F-6D84-4A9F-9048-33A3D2C7B153}" destId="{F1BA7A52-82FA-4D7C-BA27-08B64E64F505}" srcOrd="0" destOrd="0" presId="urn:microsoft.com/office/officeart/2005/8/layout/hList1"/>
    <dgm:cxn modelId="{FCB68856-AC34-4FB4-A866-7A5518C16EFB}" type="presOf" srcId="{8BD6B37F-BCC3-41E1-BCBA-820338BBF5AE}" destId="{253A0278-357F-4425-BD70-62940D8DA620}" srcOrd="0" destOrd="0" presId="urn:microsoft.com/office/officeart/2005/8/layout/hList1"/>
    <dgm:cxn modelId="{E9DE9261-08C8-46F7-85DC-435EFAA84A12}" type="presOf" srcId="{7CA8C165-A20B-49F8-94B4-F1790ECDBB8B}" destId="{31F7C7FE-99DB-423B-8788-0202C0B94DF8}" srcOrd="0" destOrd="0" presId="urn:microsoft.com/office/officeart/2005/8/layout/hList1"/>
    <dgm:cxn modelId="{2FDA48C6-3E21-4133-BB99-954B451A29A3}" srcId="{8BD6B37F-BCC3-41E1-BCBA-820338BBF5AE}" destId="{ACDC0E00-0B78-4E30-AF09-33B559EF355F}" srcOrd="1" destOrd="0" parTransId="{0B096BD3-5D32-4DBD-85E9-0631A8589A56}" sibTransId="{5F269556-0476-4EAC-80CA-D007A1EA84F9}"/>
    <dgm:cxn modelId="{B9B07E4D-9417-4B7C-859E-F67B45266057}" type="presOf" srcId="{A840A488-2E37-4A7B-B5F7-9B77C98C16DC}" destId="{8FFDE90D-324E-4062-8A3F-58303C397219}" srcOrd="0" destOrd="0" presId="urn:microsoft.com/office/officeart/2005/8/layout/hList1"/>
    <dgm:cxn modelId="{8CA10B54-0836-48AB-8F1F-663E01DB880A}" type="presParOf" srcId="{8FFDE90D-324E-4062-8A3F-58303C397219}" destId="{FB4D019B-407E-4112-8382-79C49E60A431}" srcOrd="0" destOrd="0" presId="urn:microsoft.com/office/officeart/2005/8/layout/hList1"/>
    <dgm:cxn modelId="{3B988269-2879-40E4-AAF9-8A2183C0DC67}" type="presParOf" srcId="{FB4D019B-407E-4112-8382-79C49E60A431}" destId="{31F7C7FE-99DB-423B-8788-0202C0B94DF8}" srcOrd="0" destOrd="0" presId="urn:microsoft.com/office/officeart/2005/8/layout/hList1"/>
    <dgm:cxn modelId="{6B06B763-5882-4808-8F80-1C3E72D79987}" type="presParOf" srcId="{FB4D019B-407E-4112-8382-79C49E60A431}" destId="{F1BA7A52-82FA-4D7C-BA27-08B64E64F505}" srcOrd="1" destOrd="0" presId="urn:microsoft.com/office/officeart/2005/8/layout/hList1"/>
    <dgm:cxn modelId="{CA3BDADE-7FED-41A8-AE52-B7B4BA0170A9}" type="presParOf" srcId="{8FFDE90D-324E-4062-8A3F-58303C397219}" destId="{8F0832D5-340C-4DE6-82CC-D37C8D4DAD81}" srcOrd="1" destOrd="0" presId="urn:microsoft.com/office/officeart/2005/8/layout/hList1"/>
    <dgm:cxn modelId="{C577D327-1EA5-4C8F-8201-6E30AF5D97DF}" type="presParOf" srcId="{8FFDE90D-324E-4062-8A3F-58303C397219}" destId="{38FAA8F1-33A2-4F6A-A827-FA90E13D8C0C}" srcOrd="2" destOrd="0" presId="urn:microsoft.com/office/officeart/2005/8/layout/hList1"/>
    <dgm:cxn modelId="{0CD4CF9E-3F26-46F0-80E2-3E8515247BDB}" type="presParOf" srcId="{38FAA8F1-33A2-4F6A-A827-FA90E13D8C0C}" destId="{253A0278-357F-4425-BD70-62940D8DA620}" srcOrd="0" destOrd="0" presId="urn:microsoft.com/office/officeart/2005/8/layout/hList1"/>
    <dgm:cxn modelId="{ADE36E0F-D9CD-4E95-8635-3981A856BA8C}" type="presParOf" srcId="{38FAA8F1-33A2-4F6A-A827-FA90E13D8C0C}" destId="{479CD23B-896D-4BB6-A353-AFC63BABAC7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E7C3BF-E0A1-4878-8C81-84166CC65B39}" type="doc">
      <dgm:prSet loTypeId="urn:microsoft.com/office/officeart/2008/layout/RadialCluster" loCatId="cycle" qsTypeId="urn:microsoft.com/office/officeart/2005/8/quickstyle/simple2" qsCatId="simple" csTypeId="urn:microsoft.com/office/officeart/2005/8/colors/accent1_4" csCatId="accent1" phldr="1"/>
      <dgm:spPr/>
      <dgm:t>
        <a:bodyPr/>
        <a:lstStyle/>
        <a:p>
          <a:endParaRPr lang="en-US"/>
        </a:p>
      </dgm:t>
    </dgm:pt>
    <dgm:pt modelId="{C811BA35-844B-4E6C-A6DF-5E9A1AE849B2}">
      <dgm:prSet phldrT="[Text]"/>
      <dgm:spPr/>
      <dgm:t>
        <a:bodyPr/>
        <a:lstStyle/>
        <a:p>
          <a:r>
            <a:rPr lang="en-US" b="1" dirty="0" smtClean="0"/>
            <a:t>School Success</a:t>
          </a:r>
          <a:endParaRPr lang="en-US" b="1" dirty="0"/>
        </a:p>
      </dgm:t>
    </dgm:pt>
    <dgm:pt modelId="{FEFB83AA-6050-4DFA-9CB8-D19D96A9CBC5}" type="parTrans" cxnId="{6D012D96-3A39-4276-BD48-D2DA8716C76B}">
      <dgm:prSet/>
      <dgm:spPr/>
      <dgm:t>
        <a:bodyPr/>
        <a:lstStyle/>
        <a:p>
          <a:endParaRPr lang="en-US"/>
        </a:p>
      </dgm:t>
    </dgm:pt>
    <dgm:pt modelId="{031176EE-1331-4977-BB84-A48BE68336C2}" type="sibTrans" cxnId="{6D012D96-3A39-4276-BD48-D2DA8716C76B}">
      <dgm:prSet/>
      <dgm:spPr/>
      <dgm:t>
        <a:bodyPr/>
        <a:lstStyle/>
        <a:p>
          <a:endParaRPr lang="en-US"/>
        </a:p>
      </dgm:t>
    </dgm:pt>
    <dgm:pt modelId="{2FA6B49C-FD9E-4B25-8E7E-C3EF7704885C}">
      <dgm:prSet phldrT="[Text]"/>
      <dgm:spPr/>
      <dgm:t>
        <a:bodyPr/>
        <a:lstStyle/>
        <a:p>
          <a:r>
            <a:rPr lang="en-US" b="1" dirty="0" smtClean="0"/>
            <a:t>Academically Engaged</a:t>
          </a:r>
          <a:endParaRPr lang="en-US" b="1" dirty="0"/>
        </a:p>
      </dgm:t>
    </dgm:pt>
    <dgm:pt modelId="{FD695A1C-38CA-4538-9680-20A052B390F4}" type="parTrans" cxnId="{AD898C86-69F8-44DD-9C10-A8EEF5CEEDCF}">
      <dgm:prSet/>
      <dgm:spPr/>
      <dgm:t>
        <a:bodyPr/>
        <a:lstStyle/>
        <a:p>
          <a:endParaRPr lang="en-US"/>
        </a:p>
      </dgm:t>
    </dgm:pt>
    <dgm:pt modelId="{BA58D296-E657-4F3F-8791-6BEBF276ABAF}" type="sibTrans" cxnId="{AD898C86-69F8-44DD-9C10-A8EEF5CEEDCF}">
      <dgm:prSet/>
      <dgm:spPr/>
      <dgm:t>
        <a:bodyPr/>
        <a:lstStyle/>
        <a:p>
          <a:endParaRPr lang="en-US"/>
        </a:p>
      </dgm:t>
    </dgm:pt>
    <dgm:pt modelId="{B918F3E5-8F30-49B6-91D1-FB84A9F9867F}">
      <dgm:prSet phldrT="[Text]"/>
      <dgm:spPr/>
      <dgm:t>
        <a:bodyPr/>
        <a:lstStyle/>
        <a:p>
          <a:r>
            <a:rPr lang="en-US" b="1" u="sng" dirty="0" smtClean="0"/>
            <a:t>Non</a:t>
          </a:r>
          <a:r>
            <a:rPr lang="en-US" b="1" dirty="0" smtClean="0"/>
            <a:t>-Disruptive</a:t>
          </a:r>
          <a:endParaRPr lang="en-US" b="1" dirty="0"/>
        </a:p>
      </dgm:t>
    </dgm:pt>
    <dgm:pt modelId="{7277E3DC-154E-4F95-9B47-C28A8CF4A7FD}" type="parTrans" cxnId="{F001553E-5B1C-4DEA-8834-7D282B6A36FD}">
      <dgm:prSet/>
      <dgm:spPr/>
      <dgm:t>
        <a:bodyPr/>
        <a:lstStyle/>
        <a:p>
          <a:endParaRPr lang="en-US"/>
        </a:p>
      </dgm:t>
    </dgm:pt>
    <dgm:pt modelId="{BEC0591D-C557-4AAB-A004-19CF2E7195C8}" type="sibTrans" cxnId="{F001553E-5B1C-4DEA-8834-7D282B6A36FD}">
      <dgm:prSet/>
      <dgm:spPr/>
      <dgm:t>
        <a:bodyPr/>
        <a:lstStyle/>
        <a:p>
          <a:endParaRPr lang="en-US"/>
        </a:p>
      </dgm:t>
    </dgm:pt>
    <dgm:pt modelId="{1501B12B-28A3-4AEF-B8C4-0CCE7E7FC781}">
      <dgm:prSet phldrT="[Text]"/>
      <dgm:spPr/>
      <dgm:t>
        <a:bodyPr/>
        <a:lstStyle/>
        <a:p>
          <a:r>
            <a:rPr lang="en-US" b="1" dirty="0" smtClean="0"/>
            <a:t>Respectful</a:t>
          </a:r>
          <a:endParaRPr lang="en-US" b="1" dirty="0"/>
        </a:p>
      </dgm:t>
    </dgm:pt>
    <dgm:pt modelId="{73D3093C-9DF4-4C48-9C17-B9E08044AF2F}" type="parTrans" cxnId="{68EC0B9C-D8BC-4F98-BD8A-7CDF88ABD474}">
      <dgm:prSet/>
      <dgm:spPr/>
      <dgm:t>
        <a:bodyPr/>
        <a:lstStyle/>
        <a:p>
          <a:endParaRPr lang="en-US"/>
        </a:p>
      </dgm:t>
    </dgm:pt>
    <dgm:pt modelId="{89015690-3A80-4536-BBD6-F7726C5EA527}" type="sibTrans" cxnId="{68EC0B9C-D8BC-4F98-BD8A-7CDF88ABD474}">
      <dgm:prSet/>
      <dgm:spPr/>
      <dgm:t>
        <a:bodyPr/>
        <a:lstStyle/>
        <a:p>
          <a:endParaRPr lang="en-US"/>
        </a:p>
      </dgm:t>
    </dgm:pt>
    <dgm:pt modelId="{A452B485-AF8F-4D22-A5A0-2167B292D829}" type="pres">
      <dgm:prSet presAssocID="{DCE7C3BF-E0A1-4878-8C81-84166CC65B39}" presName="Name0" presStyleCnt="0">
        <dgm:presLayoutVars>
          <dgm:chMax val="1"/>
          <dgm:chPref val="1"/>
          <dgm:dir/>
          <dgm:animOne val="branch"/>
          <dgm:animLvl val="lvl"/>
        </dgm:presLayoutVars>
      </dgm:prSet>
      <dgm:spPr/>
      <dgm:t>
        <a:bodyPr/>
        <a:lstStyle/>
        <a:p>
          <a:endParaRPr lang="en-US"/>
        </a:p>
      </dgm:t>
    </dgm:pt>
    <dgm:pt modelId="{A33A8935-E28C-4539-8135-5EE85D0B29A3}" type="pres">
      <dgm:prSet presAssocID="{C811BA35-844B-4E6C-A6DF-5E9A1AE849B2}" presName="singleCycle" presStyleCnt="0"/>
      <dgm:spPr/>
      <dgm:t>
        <a:bodyPr/>
        <a:lstStyle/>
        <a:p>
          <a:endParaRPr lang="en-US"/>
        </a:p>
      </dgm:t>
    </dgm:pt>
    <dgm:pt modelId="{B1164F52-A874-4399-89D0-FB9EE96E0A2B}" type="pres">
      <dgm:prSet presAssocID="{C811BA35-844B-4E6C-A6DF-5E9A1AE849B2}" presName="singleCenter" presStyleLbl="node1" presStyleIdx="0" presStyleCnt="4" custScaleX="254166" custScaleY="78807" custLinFactNeighborX="-1269" custLinFactNeighborY="-10805">
        <dgm:presLayoutVars>
          <dgm:chMax val="7"/>
          <dgm:chPref val="7"/>
        </dgm:presLayoutVars>
      </dgm:prSet>
      <dgm:spPr/>
      <dgm:t>
        <a:bodyPr/>
        <a:lstStyle/>
        <a:p>
          <a:endParaRPr lang="en-US"/>
        </a:p>
      </dgm:t>
    </dgm:pt>
    <dgm:pt modelId="{CE8734D0-7DAA-4F4F-86CD-61498011E5E9}" type="pres">
      <dgm:prSet presAssocID="{FD695A1C-38CA-4538-9680-20A052B390F4}" presName="Name56" presStyleLbl="parChTrans1D2" presStyleIdx="0" presStyleCnt="3"/>
      <dgm:spPr/>
      <dgm:t>
        <a:bodyPr/>
        <a:lstStyle/>
        <a:p>
          <a:endParaRPr lang="en-US"/>
        </a:p>
      </dgm:t>
    </dgm:pt>
    <dgm:pt modelId="{99F9EA36-BE2F-4920-8670-69A804D48E19}" type="pres">
      <dgm:prSet presAssocID="{2FA6B49C-FD9E-4B25-8E7E-C3EF7704885C}" presName="text0" presStyleLbl="node1" presStyleIdx="1" presStyleCnt="4" custScaleX="189505" custScaleY="189810" custRadScaleRad="94726">
        <dgm:presLayoutVars>
          <dgm:bulletEnabled val="1"/>
        </dgm:presLayoutVars>
      </dgm:prSet>
      <dgm:spPr/>
      <dgm:t>
        <a:bodyPr/>
        <a:lstStyle/>
        <a:p>
          <a:endParaRPr lang="en-US"/>
        </a:p>
      </dgm:t>
    </dgm:pt>
    <dgm:pt modelId="{BC91E78A-D034-4AAB-A168-C54A5E1AB714}" type="pres">
      <dgm:prSet presAssocID="{7277E3DC-154E-4F95-9B47-C28A8CF4A7FD}" presName="Name56" presStyleLbl="parChTrans1D2" presStyleIdx="1" presStyleCnt="3"/>
      <dgm:spPr/>
      <dgm:t>
        <a:bodyPr/>
        <a:lstStyle/>
        <a:p>
          <a:endParaRPr lang="en-US"/>
        </a:p>
      </dgm:t>
    </dgm:pt>
    <dgm:pt modelId="{04E002FF-9588-4B20-ADB4-758356DD846D}" type="pres">
      <dgm:prSet presAssocID="{B918F3E5-8F30-49B6-91D1-FB84A9F9867F}" presName="text0" presStyleLbl="node1" presStyleIdx="2" presStyleCnt="4" custScaleX="189505" custScaleY="189810" custRadScaleRad="102738" custRadScaleInc="4246">
        <dgm:presLayoutVars>
          <dgm:bulletEnabled val="1"/>
        </dgm:presLayoutVars>
      </dgm:prSet>
      <dgm:spPr/>
      <dgm:t>
        <a:bodyPr/>
        <a:lstStyle/>
        <a:p>
          <a:endParaRPr lang="en-US"/>
        </a:p>
      </dgm:t>
    </dgm:pt>
    <dgm:pt modelId="{D6B6FAAC-FD42-4DA4-8BF4-3D1BB605B68D}" type="pres">
      <dgm:prSet presAssocID="{73D3093C-9DF4-4C48-9C17-B9E08044AF2F}" presName="Name56" presStyleLbl="parChTrans1D2" presStyleIdx="2" presStyleCnt="3"/>
      <dgm:spPr/>
      <dgm:t>
        <a:bodyPr/>
        <a:lstStyle/>
        <a:p>
          <a:endParaRPr lang="en-US"/>
        </a:p>
      </dgm:t>
    </dgm:pt>
    <dgm:pt modelId="{7F7B6E75-EF98-4AE0-9D93-9EA89848584D}" type="pres">
      <dgm:prSet presAssocID="{1501B12B-28A3-4AEF-B8C4-0CCE7E7FC781}" presName="text0" presStyleLbl="node1" presStyleIdx="3" presStyleCnt="4" custScaleX="189505" custScaleY="189810" custRadScaleRad="102738" custRadScaleInc="-4246">
        <dgm:presLayoutVars>
          <dgm:bulletEnabled val="1"/>
        </dgm:presLayoutVars>
      </dgm:prSet>
      <dgm:spPr/>
      <dgm:t>
        <a:bodyPr/>
        <a:lstStyle/>
        <a:p>
          <a:endParaRPr lang="en-US"/>
        </a:p>
      </dgm:t>
    </dgm:pt>
  </dgm:ptLst>
  <dgm:cxnLst>
    <dgm:cxn modelId="{49A26F7C-950F-4EAF-9B85-BBA10719E319}" type="presOf" srcId="{7277E3DC-154E-4F95-9B47-C28A8CF4A7FD}" destId="{BC91E78A-D034-4AAB-A168-C54A5E1AB714}" srcOrd="0" destOrd="0" presId="urn:microsoft.com/office/officeart/2008/layout/RadialCluster"/>
    <dgm:cxn modelId="{04057AED-78AD-4EB6-95FF-8615FA8519A1}" type="presOf" srcId="{2FA6B49C-FD9E-4B25-8E7E-C3EF7704885C}" destId="{99F9EA36-BE2F-4920-8670-69A804D48E19}" srcOrd="0" destOrd="0" presId="urn:microsoft.com/office/officeart/2008/layout/RadialCluster"/>
    <dgm:cxn modelId="{6D012D96-3A39-4276-BD48-D2DA8716C76B}" srcId="{DCE7C3BF-E0A1-4878-8C81-84166CC65B39}" destId="{C811BA35-844B-4E6C-A6DF-5E9A1AE849B2}" srcOrd="0" destOrd="0" parTransId="{FEFB83AA-6050-4DFA-9CB8-D19D96A9CBC5}" sibTransId="{031176EE-1331-4977-BB84-A48BE68336C2}"/>
    <dgm:cxn modelId="{A2475DDB-BC8E-4B17-859E-42779C165637}" type="presOf" srcId="{73D3093C-9DF4-4C48-9C17-B9E08044AF2F}" destId="{D6B6FAAC-FD42-4DA4-8BF4-3D1BB605B68D}" srcOrd="0" destOrd="0" presId="urn:microsoft.com/office/officeart/2008/layout/RadialCluster"/>
    <dgm:cxn modelId="{0B9217E7-50D2-4F4F-8205-6C04763836E0}" type="presOf" srcId="{1501B12B-28A3-4AEF-B8C4-0CCE7E7FC781}" destId="{7F7B6E75-EF98-4AE0-9D93-9EA89848584D}" srcOrd="0" destOrd="0" presId="urn:microsoft.com/office/officeart/2008/layout/RadialCluster"/>
    <dgm:cxn modelId="{91D5B491-2695-42A9-809F-B16C2E6B3EFD}" type="presOf" srcId="{C811BA35-844B-4E6C-A6DF-5E9A1AE849B2}" destId="{B1164F52-A874-4399-89D0-FB9EE96E0A2B}" srcOrd="0" destOrd="0" presId="urn:microsoft.com/office/officeart/2008/layout/RadialCluster"/>
    <dgm:cxn modelId="{68EC0B9C-D8BC-4F98-BD8A-7CDF88ABD474}" srcId="{C811BA35-844B-4E6C-A6DF-5E9A1AE849B2}" destId="{1501B12B-28A3-4AEF-B8C4-0CCE7E7FC781}" srcOrd="2" destOrd="0" parTransId="{73D3093C-9DF4-4C48-9C17-B9E08044AF2F}" sibTransId="{89015690-3A80-4536-BBD6-F7726C5EA527}"/>
    <dgm:cxn modelId="{59EFEDCE-28E3-4732-BA54-DC4F8F405F45}" type="presOf" srcId="{B918F3E5-8F30-49B6-91D1-FB84A9F9867F}" destId="{04E002FF-9588-4B20-ADB4-758356DD846D}" srcOrd="0" destOrd="0" presId="urn:microsoft.com/office/officeart/2008/layout/RadialCluster"/>
    <dgm:cxn modelId="{E305E543-4BA2-4635-95AB-8C8EED3DA857}" type="presOf" srcId="{DCE7C3BF-E0A1-4878-8C81-84166CC65B39}" destId="{A452B485-AF8F-4D22-A5A0-2167B292D829}" srcOrd="0" destOrd="0" presId="urn:microsoft.com/office/officeart/2008/layout/RadialCluster"/>
    <dgm:cxn modelId="{24253DF7-DB06-4689-A04D-3637D2CB2913}" type="presOf" srcId="{FD695A1C-38CA-4538-9680-20A052B390F4}" destId="{CE8734D0-7DAA-4F4F-86CD-61498011E5E9}" srcOrd="0" destOrd="0" presId="urn:microsoft.com/office/officeart/2008/layout/RadialCluster"/>
    <dgm:cxn modelId="{F001553E-5B1C-4DEA-8834-7D282B6A36FD}" srcId="{C811BA35-844B-4E6C-A6DF-5E9A1AE849B2}" destId="{B918F3E5-8F30-49B6-91D1-FB84A9F9867F}" srcOrd="1" destOrd="0" parTransId="{7277E3DC-154E-4F95-9B47-C28A8CF4A7FD}" sibTransId="{BEC0591D-C557-4AAB-A004-19CF2E7195C8}"/>
    <dgm:cxn modelId="{AD898C86-69F8-44DD-9C10-A8EEF5CEEDCF}" srcId="{C811BA35-844B-4E6C-A6DF-5E9A1AE849B2}" destId="{2FA6B49C-FD9E-4B25-8E7E-C3EF7704885C}" srcOrd="0" destOrd="0" parTransId="{FD695A1C-38CA-4538-9680-20A052B390F4}" sibTransId="{BA58D296-E657-4F3F-8791-6BEBF276ABAF}"/>
    <dgm:cxn modelId="{411CEE15-BE5C-4BA8-AA8A-22EA52BA9EAB}" type="presParOf" srcId="{A452B485-AF8F-4D22-A5A0-2167B292D829}" destId="{A33A8935-E28C-4539-8135-5EE85D0B29A3}" srcOrd="0" destOrd="0" presId="urn:microsoft.com/office/officeart/2008/layout/RadialCluster"/>
    <dgm:cxn modelId="{94B650A5-D4BB-40E8-9BC2-AEC4E8CC46CE}" type="presParOf" srcId="{A33A8935-E28C-4539-8135-5EE85D0B29A3}" destId="{B1164F52-A874-4399-89D0-FB9EE96E0A2B}" srcOrd="0" destOrd="0" presId="urn:microsoft.com/office/officeart/2008/layout/RadialCluster"/>
    <dgm:cxn modelId="{FE6B7052-2DB8-41BF-B11E-7B2755930E54}" type="presParOf" srcId="{A33A8935-E28C-4539-8135-5EE85D0B29A3}" destId="{CE8734D0-7DAA-4F4F-86CD-61498011E5E9}" srcOrd="1" destOrd="0" presId="urn:microsoft.com/office/officeart/2008/layout/RadialCluster"/>
    <dgm:cxn modelId="{600C7E60-653C-4652-9091-368FADE0E879}" type="presParOf" srcId="{A33A8935-E28C-4539-8135-5EE85D0B29A3}" destId="{99F9EA36-BE2F-4920-8670-69A804D48E19}" srcOrd="2" destOrd="0" presId="urn:microsoft.com/office/officeart/2008/layout/RadialCluster"/>
    <dgm:cxn modelId="{FC1C6613-2DC1-4D8D-9646-75FBFFB55F37}" type="presParOf" srcId="{A33A8935-E28C-4539-8135-5EE85D0B29A3}" destId="{BC91E78A-D034-4AAB-A168-C54A5E1AB714}" srcOrd="3" destOrd="0" presId="urn:microsoft.com/office/officeart/2008/layout/RadialCluster"/>
    <dgm:cxn modelId="{C3373D1C-138C-4458-9580-6A6A76346733}" type="presParOf" srcId="{A33A8935-E28C-4539-8135-5EE85D0B29A3}" destId="{04E002FF-9588-4B20-ADB4-758356DD846D}" srcOrd="4" destOrd="0" presId="urn:microsoft.com/office/officeart/2008/layout/RadialCluster"/>
    <dgm:cxn modelId="{C8B2890A-54A2-47D6-8481-F38C65D41BD4}" type="presParOf" srcId="{A33A8935-E28C-4539-8135-5EE85D0B29A3}" destId="{D6B6FAAC-FD42-4DA4-8BF4-3D1BB605B68D}" srcOrd="5" destOrd="0" presId="urn:microsoft.com/office/officeart/2008/layout/RadialCluster"/>
    <dgm:cxn modelId="{78066E8F-7D77-460B-B3E0-A815A34ABEC8}" type="presParOf" srcId="{A33A8935-E28C-4539-8135-5EE85D0B29A3}" destId="{7F7B6E75-EF98-4AE0-9D93-9EA89848584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3043979" cy="465773"/>
          </a:xfrm>
          <a:prstGeom prst="rect">
            <a:avLst/>
          </a:prstGeom>
          <a:noFill/>
          <a:ln w="9525">
            <a:noFill/>
            <a:miter lim="800000"/>
            <a:headEnd/>
            <a:tailEnd/>
          </a:ln>
        </p:spPr>
        <p:txBody>
          <a:bodyPr vert="horz" wrap="square" lIns="93275" tIns="46635" rIns="93275" bIns="46635" numCol="1" anchor="t"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9121" y="0"/>
            <a:ext cx="3043979" cy="465773"/>
          </a:xfrm>
          <a:prstGeom prst="rect">
            <a:avLst/>
          </a:prstGeom>
          <a:noFill/>
          <a:ln w="9525">
            <a:noFill/>
            <a:miter lim="800000"/>
            <a:headEnd/>
            <a:tailEnd/>
          </a:ln>
        </p:spPr>
        <p:txBody>
          <a:bodyPr vert="horz" wrap="square" lIns="93275" tIns="46635" rIns="93275" bIns="46635" numCol="1" anchor="t"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1" y="8843328"/>
            <a:ext cx="3043979" cy="465772"/>
          </a:xfrm>
          <a:prstGeom prst="rect">
            <a:avLst/>
          </a:prstGeom>
          <a:noFill/>
          <a:ln w="9525">
            <a:noFill/>
            <a:miter lim="800000"/>
            <a:headEnd/>
            <a:tailEnd/>
          </a:ln>
        </p:spPr>
        <p:txBody>
          <a:bodyPr vert="horz" wrap="square" lIns="93275" tIns="46635" rIns="93275" bIns="46635" numCol="1" anchor="b"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9121" y="8843328"/>
            <a:ext cx="3043979" cy="465772"/>
          </a:xfrm>
          <a:prstGeom prst="rect">
            <a:avLst/>
          </a:prstGeom>
          <a:noFill/>
          <a:ln w="9525">
            <a:noFill/>
            <a:miter lim="800000"/>
            <a:headEnd/>
            <a:tailEnd/>
          </a:ln>
        </p:spPr>
        <p:txBody>
          <a:bodyPr vert="horz" wrap="square" lIns="93275" tIns="46635" rIns="93275" bIns="46635" numCol="1" anchor="b" anchorCtr="0" compatLnSpc="1">
            <a:prstTxWarp prst="textNoShape">
              <a:avLst/>
            </a:prstTxWarp>
          </a:bodyPr>
          <a:lstStyle>
            <a:lvl1pPr algn="r" eaLnBrk="0" hangingPunct="0">
              <a:defRPr sz="1200"/>
            </a:lvl1pPr>
          </a:lstStyle>
          <a:p>
            <a:fld id="{97B619A7-D5F1-448A-A53C-F4646FD05C43}" type="slidenum">
              <a:rPr lang="en-US"/>
              <a:pPr/>
              <a:t>‹#›</a:t>
            </a:fld>
            <a:endParaRPr lang="en-US" dirty="0"/>
          </a:p>
        </p:txBody>
      </p:sp>
    </p:spTree>
    <p:extLst>
      <p:ext uri="{BB962C8B-B14F-4D97-AF65-F5344CB8AC3E}">
        <p14:creationId xmlns:p14="http://schemas.microsoft.com/office/powerpoint/2010/main" val="193150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43979" cy="465773"/>
          </a:xfrm>
          <a:prstGeom prst="rect">
            <a:avLst/>
          </a:prstGeom>
          <a:noFill/>
          <a:ln w="9525">
            <a:noFill/>
            <a:miter lim="800000"/>
            <a:headEnd/>
            <a:tailEnd/>
          </a:ln>
        </p:spPr>
        <p:txBody>
          <a:bodyPr vert="horz" wrap="square" lIns="93275" tIns="46635" rIns="93275" bIns="46635" numCol="1" anchor="t"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9121" y="0"/>
            <a:ext cx="3043979" cy="465773"/>
          </a:xfrm>
          <a:prstGeom prst="rect">
            <a:avLst/>
          </a:prstGeom>
          <a:noFill/>
          <a:ln w="9525">
            <a:noFill/>
            <a:miter lim="800000"/>
            <a:headEnd/>
            <a:tailEnd/>
          </a:ln>
        </p:spPr>
        <p:txBody>
          <a:bodyPr vert="horz" wrap="square" lIns="93275" tIns="46635" rIns="93275" bIns="46635" numCol="1" anchor="t"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6733" y="4422459"/>
            <a:ext cx="5149637" cy="4188778"/>
          </a:xfrm>
          <a:prstGeom prst="rect">
            <a:avLst/>
          </a:prstGeom>
          <a:noFill/>
          <a:ln w="9525">
            <a:noFill/>
            <a:miter lim="800000"/>
            <a:headEnd/>
            <a:tailEnd/>
          </a:ln>
        </p:spPr>
        <p:txBody>
          <a:bodyPr vert="horz" wrap="square" lIns="93275" tIns="46635" rIns="93275" bIns="466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43328"/>
            <a:ext cx="3043979" cy="465772"/>
          </a:xfrm>
          <a:prstGeom prst="rect">
            <a:avLst/>
          </a:prstGeom>
          <a:noFill/>
          <a:ln w="9525">
            <a:noFill/>
            <a:miter lim="800000"/>
            <a:headEnd/>
            <a:tailEnd/>
          </a:ln>
        </p:spPr>
        <p:txBody>
          <a:bodyPr vert="horz" wrap="square" lIns="93275" tIns="46635" rIns="93275" bIns="46635" numCol="1" anchor="b"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9121" y="8843328"/>
            <a:ext cx="3043979" cy="465772"/>
          </a:xfrm>
          <a:prstGeom prst="rect">
            <a:avLst/>
          </a:prstGeom>
          <a:noFill/>
          <a:ln w="9525">
            <a:noFill/>
            <a:miter lim="800000"/>
            <a:headEnd/>
            <a:tailEnd/>
          </a:ln>
        </p:spPr>
        <p:txBody>
          <a:bodyPr vert="horz" wrap="square" lIns="93275" tIns="46635" rIns="93275" bIns="46635" numCol="1" anchor="b" anchorCtr="0" compatLnSpc="1">
            <a:prstTxWarp prst="textNoShape">
              <a:avLst/>
            </a:prstTxWarp>
          </a:bodyPr>
          <a:lstStyle>
            <a:lvl1pPr algn="r" eaLnBrk="0" hangingPunct="0">
              <a:defRPr sz="1200"/>
            </a:lvl1pPr>
          </a:lstStyle>
          <a:p>
            <a:fld id="{1BCF944E-AC27-4BEA-9C0A-695BFCE7C965}" type="slidenum">
              <a:rPr lang="en-US"/>
              <a:pPr/>
              <a:t>‹#›</a:t>
            </a:fld>
            <a:endParaRPr lang="en-US" dirty="0"/>
          </a:p>
        </p:txBody>
      </p:sp>
    </p:spTree>
    <p:extLst>
      <p:ext uri="{BB962C8B-B14F-4D97-AF65-F5344CB8AC3E}">
        <p14:creationId xmlns:p14="http://schemas.microsoft.com/office/powerpoint/2010/main" val="1496152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733" y="4354725"/>
            <a:ext cx="5260867" cy="4188778"/>
          </a:xfrm>
        </p:spPr>
        <p:txBody>
          <a:bodyPr>
            <a:noAutofit/>
          </a:bodyPr>
          <a:lstStyle/>
          <a:p>
            <a:pPr defTabSz="887018"/>
            <a:r>
              <a:rPr lang="en-US" sz="750" u="sng" dirty="0">
                <a:latin typeface="ITC Franklin Gothic Std Bk Cd"/>
              </a:rPr>
              <a:t>Introduction to the module</a:t>
            </a:r>
          </a:p>
          <a:p>
            <a:pPr defTabSz="915772">
              <a:defRPr/>
            </a:pPr>
            <a:r>
              <a:rPr lang="en-US" sz="750" dirty="0">
                <a:latin typeface="ITC Franklin Gothic Std Bk Cd"/>
              </a:rPr>
              <a:t>This module is part of a series of training modules developed by the National Center on Intensive Intervention (NCII) aimed at district or school teams involved in initial planning for using data-based individualization (DBI) as a framework for providing intensive intervention in academics and behavior.  This module is intended to follow the first module, “</a:t>
            </a:r>
            <a:r>
              <a:rPr lang="en-US" sz="750" dirty="0">
                <a:latin typeface="ITC Franklin Gothic Std Bk Cd"/>
                <a:ea typeface="ＭＳ Ｐゴシック" charset="-128"/>
              </a:rPr>
              <a:t>Introduction to Data-Based Individualization (DBI): Considerations for Implementation in Academics and Behavior.”  </a:t>
            </a:r>
            <a:r>
              <a:rPr lang="en-US" sz="750" dirty="0">
                <a:latin typeface="ITC Franklin Gothic Std Bk Cd"/>
              </a:rPr>
              <a:t>The audience for this module may include school teams supporting behavioral intervention and progress monitoring, behavior specialists/interventionists, special educators, school psychologists, counselors, and administrators, as appropriate.  It is assumed the audience already has some knowledge of progress monitoring.  A separate module addresses Academic Progress Monitoring and can be found on NCII’s website, www.intensiveintervention.org.  Subsequent modules will provide additional information about other components of the DBI process. More information about NCII’s approach to intensive intervention can be found in </a:t>
            </a:r>
            <a:r>
              <a:rPr lang="en-US" sz="750" i="1" dirty="0">
                <a:latin typeface="ITC Franklin Gothic Std Bk Cd"/>
              </a:rPr>
              <a:t>Data-Based Individualization: A Framework for Intensive Intervention </a:t>
            </a:r>
            <a:r>
              <a:rPr lang="en-US" sz="750" dirty="0">
                <a:latin typeface="ITC Franklin Gothic Std Bk Cd"/>
              </a:rPr>
              <a:t>(National Center on Intensive Intervention, </a:t>
            </a:r>
            <a:r>
              <a:rPr lang="en-US" sz="750" dirty="0" smtClean="0">
                <a:latin typeface="ITC Franklin Gothic Std Bk Cd"/>
              </a:rPr>
              <a:t>2013a).</a:t>
            </a:r>
            <a:endParaRPr lang="en-US" sz="750" dirty="0">
              <a:latin typeface="ITC Franklin Gothic Std Bk Cd"/>
            </a:endParaRPr>
          </a:p>
          <a:p>
            <a:endParaRPr lang="en-US" sz="750" u="sng" dirty="0">
              <a:latin typeface="ITC Franklin Gothic Std Bk Cd"/>
            </a:endParaRPr>
          </a:p>
          <a:p>
            <a:r>
              <a:rPr lang="en-US" sz="750" u="sng" dirty="0">
                <a:latin typeface="ITC Franklin Gothic Std Bk Cd"/>
              </a:rPr>
              <a:t>Instructions for using the speaker notes</a:t>
            </a:r>
          </a:p>
          <a:p>
            <a:pPr marL="171707" indent="-171707">
              <a:buFont typeface="Arial" pitchFamily="34" charset="0"/>
              <a:buChar char="•"/>
            </a:pPr>
            <a:r>
              <a:rPr lang="en-US" sz="750" dirty="0">
                <a:latin typeface="ITC Franklin Gothic Std Bk Cd"/>
              </a:rPr>
              <a:t>Text formatted in standard font is </a:t>
            </a:r>
            <a:r>
              <a:rPr lang="en-US" sz="750" dirty="0" smtClean="0">
                <a:latin typeface="ITC Franklin Gothic Std Bk Cd"/>
              </a:rPr>
              <a:t>a sample script for </a:t>
            </a:r>
            <a:r>
              <a:rPr lang="en-US" sz="750" dirty="0">
                <a:latin typeface="ITC Franklin Gothic Std Bk Cd"/>
              </a:rPr>
              <a:t>the facilitator. </a:t>
            </a:r>
          </a:p>
          <a:p>
            <a:pPr marL="171707" indent="-171707">
              <a:buFont typeface="Arial" pitchFamily="34" charset="0"/>
              <a:buChar char="•"/>
            </a:pPr>
            <a:r>
              <a:rPr lang="en-US" sz="750" dirty="0">
                <a:latin typeface="ITC Franklin Gothic Std Bk Cd"/>
              </a:rPr>
              <a:t>Text formatted in </a:t>
            </a:r>
            <a:r>
              <a:rPr lang="en-US" sz="750" b="1" dirty="0">
                <a:latin typeface="ITC Franklin Gothic Std Bk Cd"/>
              </a:rPr>
              <a:t>bold </a:t>
            </a:r>
            <a:r>
              <a:rPr lang="en-US" sz="750" dirty="0">
                <a:latin typeface="ITC Franklin Gothic Std Bk Cd"/>
              </a:rPr>
              <a:t>is excerpted directly from the presentation slides. </a:t>
            </a:r>
          </a:p>
          <a:p>
            <a:pPr marL="171707" indent="-171707">
              <a:buFont typeface="Arial" pitchFamily="34" charset="0"/>
              <a:buChar char="•"/>
            </a:pPr>
            <a:r>
              <a:rPr lang="en-US" sz="750" dirty="0">
                <a:latin typeface="ITC Franklin Gothic Std Bk Cd"/>
              </a:rPr>
              <a:t>Text formatted in </a:t>
            </a:r>
            <a:r>
              <a:rPr lang="en-US" sz="750" i="1" dirty="0">
                <a:latin typeface="ITC Franklin Gothic Std Bk Cd"/>
              </a:rPr>
              <a:t>italics </a:t>
            </a:r>
            <a:r>
              <a:rPr lang="en-US" sz="750" dirty="0">
                <a:latin typeface="ITC Franklin Gothic Std Bk Cd"/>
              </a:rPr>
              <a:t>is intended as directions or notes for the facilitator; italicized text is not meant to be read aloud. </a:t>
            </a:r>
          </a:p>
          <a:p>
            <a:pPr marL="171707" indent="-171707">
              <a:buFont typeface="Arial" pitchFamily="34" charset="0"/>
              <a:buChar char="•"/>
            </a:pPr>
            <a:r>
              <a:rPr lang="en-US" sz="750" dirty="0">
                <a:latin typeface="ITC Franklin Gothic Std Bk Cd"/>
              </a:rPr>
              <a:t>Text formatted in </a:t>
            </a:r>
            <a:r>
              <a:rPr lang="en-US" sz="750" u="sng" dirty="0">
                <a:latin typeface="ITC Franklin Gothic Std Bk Cd"/>
              </a:rPr>
              <a:t>underline</a:t>
            </a:r>
            <a:r>
              <a:rPr lang="en-US" sz="750" dirty="0">
                <a:latin typeface="ITC Franklin Gothic Std Bk Cd"/>
              </a:rPr>
              <a:t> indicates an appropriate time to click to bring up the next stage of animation in an animated slide.</a:t>
            </a:r>
          </a:p>
          <a:p>
            <a:pPr defTabSz="915772">
              <a:defRPr/>
            </a:pPr>
            <a:endParaRPr lang="en-US" sz="750" dirty="0" smtClean="0">
              <a:latin typeface="ITC Franklin Gothic Std Bk Cd"/>
            </a:endParaRPr>
          </a:p>
          <a:p>
            <a:pPr lvl="0"/>
            <a:r>
              <a:rPr lang="en-US" sz="750" i="1" dirty="0" smtClean="0"/>
              <a:t>While permission to reprint this publication is not necessary, the citation should be: </a:t>
            </a:r>
          </a:p>
          <a:p>
            <a:r>
              <a:rPr lang="en-US" sz="750" i="1" dirty="0" smtClean="0"/>
              <a:t>National Center on Intensive Intervention (2013). Monitoring Student Progress</a:t>
            </a:r>
            <a:r>
              <a:rPr lang="en-US" sz="750" i="1" baseline="0" dirty="0" smtClean="0"/>
              <a:t> for Behavioral Interventions</a:t>
            </a:r>
            <a:r>
              <a:rPr lang="en-US" sz="750" i="1" dirty="0" smtClean="0"/>
              <a:t>. Washington, DC: U.S. Department of Education, Office</a:t>
            </a:r>
            <a:r>
              <a:rPr lang="en-US" sz="750" i="1" baseline="0" dirty="0" smtClean="0"/>
              <a:t> </a:t>
            </a:r>
            <a:r>
              <a:rPr lang="en-US" sz="750" i="1" dirty="0" smtClean="0"/>
              <a:t>of</a:t>
            </a:r>
            <a:r>
              <a:rPr lang="en-US" sz="750" i="1" baseline="0" dirty="0" smtClean="0"/>
              <a:t> </a:t>
            </a:r>
            <a:r>
              <a:rPr lang="en-US" sz="750" i="1" dirty="0" smtClean="0"/>
              <a:t>Special Education Programs, National Center on Intensive Intervention.</a:t>
            </a:r>
            <a:endParaRPr lang="en-US" sz="750" b="1" i="1" baseline="0" dirty="0" smtClean="0"/>
          </a:p>
          <a:p>
            <a:pPr defTabSz="915772">
              <a:defRPr/>
            </a:pPr>
            <a:endParaRPr lang="en-US" sz="750" dirty="0" smtClean="0">
              <a:latin typeface="ITC Franklin Gothic Std Bk Cd"/>
            </a:endParaRPr>
          </a:p>
          <a:p>
            <a:pPr defTabSz="915772">
              <a:defRPr/>
            </a:pPr>
            <a:r>
              <a:rPr lang="en-US" sz="750" i="1" dirty="0" smtClean="0">
                <a:latin typeface="ITC Franklin Gothic Std Bk Cd"/>
              </a:rPr>
              <a:t>Note</a:t>
            </a:r>
            <a:r>
              <a:rPr lang="en-US" sz="750" i="1" baseline="0" dirty="0" smtClean="0">
                <a:latin typeface="ITC Franklin Gothic Std Bk Cd"/>
              </a:rPr>
              <a:t> on Direct Behavior Rating:</a:t>
            </a:r>
          </a:p>
          <a:p>
            <a:pPr marL="0" marR="0" indent="0" algn="l" defTabSz="915772" rtl="0" eaLnBrk="0" fontAlgn="base" latinLnBrk="0" hangingPunct="0">
              <a:lnSpc>
                <a:spcPct val="100000"/>
              </a:lnSpc>
              <a:spcBef>
                <a:spcPct val="30000"/>
              </a:spcBef>
              <a:spcAft>
                <a:spcPct val="0"/>
              </a:spcAft>
              <a:buClrTx/>
              <a:buSzTx/>
              <a:buFontTx/>
              <a:buNone/>
              <a:tabLst/>
              <a:defRPr/>
            </a:pPr>
            <a:r>
              <a:rPr lang="en-US" sz="750" i="1" baseline="0" dirty="0" smtClean="0">
                <a:latin typeface="ITC Franklin Gothic Std Bk Cd"/>
              </a:rPr>
              <a:t>This module describes the use of Direct Behavior Rating (DBR) with standard behaviors (Chafouleas, Riley-Tillman, Christ, &amp; Sugai, 2009) and fill-in behaviors (Chafouleas, Riley-Tillman, &amp; Christ, 2010). The authors granted permission to use these forms for educational purposes only.  Additional forms and more information on DBR are available on the Direct Behavior Ratings website (</a:t>
            </a:r>
            <a:r>
              <a:rPr lang="en-US" sz="750" i="1" baseline="0" dirty="0" smtClean="0"/>
              <a:t>www.directbehaviorratings.org). Copyright © 2010 University of Connecticut.</a:t>
            </a:r>
            <a:endParaRPr lang="en-US" sz="750" i="1" dirty="0">
              <a:latin typeface="ITC Franklin Gothic Std Bk Cd"/>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680089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984672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100</a:t>
            </a:fld>
            <a:endParaRPr lang="en-US" dirty="0"/>
          </a:p>
        </p:txBody>
      </p:sp>
    </p:spTree>
    <p:extLst>
      <p:ext uri="{BB962C8B-B14F-4D97-AF65-F5344CB8AC3E}">
        <p14:creationId xmlns:p14="http://schemas.microsoft.com/office/powerpoint/2010/main" val="24570660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101</a:t>
            </a:fld>
            <a:endParaRPr lang="en-US" dirty="0"/>
          </a:p>
        </p:txBody>
      </p:sp>
    </p:spTree>
    <p:extLst>
      <p:ext uri="{BB962C8B-B14F-4D97-AF65-F5344CB8AC3E}">
        <p14:creationId xmlns:p14="http://schemas.microsoft.com/office/powerpoint/2010/main" val="35903777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102</a:t>
            </a:fld>
            <a:endParaRPr lang="en-US" dirty="0"/>
          </a:p>
        </p:txBody>
      </p:sp>
    </p:spTree>
    <p:extLst>
      <p:ext uri="{BB962C8B-B14F-4D97-AF65-F5344CB8AC3E}">
        <p14:creationId xmlns:p14="http://schemas.microsoft.com/office/powerpoint/2010/main" val="95375961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103</a:t>
            </a:fld>
            <a:endParaRPr lang="en-US" dirty="0"/>
          </a:p>
        </p:txBody>
      </p:sp>
    </p:spTree>
    <p:extLst>
      <p:ext uri="{BB962C8B-B14F-4D97-AF65-F5344CB8AC3E}">
        <p14:creationId xmlns:p14="http://schemas.microsoft.com/office/powerpoint/2010/main" val="9537596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104</a:t>
            </a:fld>
            <a:endParaRPr lang="en-US" dirty="0">
              <a:solidFill>
                <a:prstClr val="black"/>
              </a:solidFill>
            </a:endParaRPr>
          </a:p>
        </p:txBody>
      </p:sp>
    </p:spTree>
    <p:extLst>
      <p:ext uri="{BB962C8B-B14F-4D97-AF65-F5344CB8AC3E}">
        <p14:creationId xmlns:p14="http://schemas.microsoft.com/office/powerpoint/2010/main" val="864049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data-based individualization process assumes that the student has been systematically identified as not responding to Tier 1 or Tier 2 intervention. Systematic identification refers to the use of a preplanned screening process that has clear, well-articulated decision points for making referrals. Jeff’s school uses Office Discipline Referrals as an initial screen for identifying students as eligible for intervention. The school leadership team has determined that students with two or more ODRs per month for two consecutive months qualify for the school-wide Tier 2 intervention. This decision rule assumes that teachers are applying school and classroom behavioral expectations, and making office referrals, consistently.  Mrs. Coleman is experienced in classroom management and very familiar with school procedures.  She rarely refers students to the office, so when she does, the team is confident that the student is exhibiting behavior that cannot be handled in the classroom. As you can see in this graph, she has referred Jeff three to six times per month for the past three months.  Clearly, Jeff is eligible for additional supports!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37125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Jeff’s school</a:t>
            </a:r>
            <a:r>
              <a:rPr lang="en-US" baseline="0" dirty="0" smtClean="0"/>
              <a:t> determines whether a student is eligible for data-based individualization based on a student’s response to Tier 2 intervention. The team considers two sources of data: office discipline referrals (ODRs) and a classroom behavior point system, which we will cover on the next slide. For ODRs, the team considers students non-responsive if they continue to have two or more ODRs per month following the implementation of the intervention. The graph shows that Jeff had three ODRs each month since beginning Tier 2 supports.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942436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For students in Tier 2, </a:t>
            </a:r>
            <a:r>
              <a:rPr lang="en-US" dirty="0" smtClean="0"/>
              <a:t>teachers collect </a:t>
            </a:r>
            <a:r>
              <a:rPr lang="en-US" baseline="0" dirty="0" smtClean="0"/>
              <a:t>additional data on classroom behavior by monitoring the number of points a student earns for following classroom rules. As different classrooms may have a different number of possible points, teachers report the percentage of possible points earned. The school defines non-responsiveness to Tier 2 as earning fewer than 65 percent of points for 8 of 10 days. The graph shows Jeff’s data</a:t>
            </a:r>
            <a:r>
              <a:rPr lang="en-US" dirty="0" smtClean="0"/>
              <a:t> </a:t>
            </a:r>
            <a:r>
              <a:rPr lang="en-US" baseline="0" dirty="0" smtClean="0"/>
              <a:t>across 13 school days while he received the Tier 2 intervention. He earned only 65 percent of the total possible points (</a:t>
            </a:r>
            <a:r>
              <a:rPr lang="en-US" dirty="0" smtClean="0"/>
              <a:t>the red goal line) </a:t>
            </a:r>
            <a:r>
              <a:rPr lang="en-US" baseline="0" dirty="0" smtClean="0"/>
              <a:t>on 2 of those 13 days, well below the goal of 80 percent of days. Taken together with his ODRs, he can be classified as a good candidate for DBI. </a:t>
            </a:r>
          </a:p>
          <a:p>
            <a:endParaRPr lang="en-US" baseline="0" dirty="0" smtClean="0"/>
          </a:p>
          <a:p>
            <a:r>
              <a:rPr lang="en-US" baseline="0" dirty="0" smtClean="0"/>
              <a:t>Please note, this is just an example and these decision rules may not be consistent with the needs of your school. The point is that it is helpful to articulate what responsiveness and non-responsiveness mean. Moreover, these decision rules should not be viewed as static, but might have to be adjusted over time.</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69996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733" y="4422459"/>
            <a:ext cx="5149637" cy="4111941"/>
          </a:xfrm>
        </p:spPr>
        <p:txBody>
          <a:bodyPr>
            <a:normAutofit lnSpcReduction="10000"/>
          </a:bodyPr>
          <a:lstStyle/>
          <a:p>
            <a:r>
              <a:rPr lang="en-US" i="1" baseline="0" dirty="0" smtClean="0"/>
              <a:t>Provide or reference Handout 1: Student Qualification Sheet. </a:t>
            </a:r>
            <a:endParaRPr lang="en-US" dirty="0" smtClean="0"/>
          </a:p>
          <a:p>
            <a:endParaRPr lang="en-US" dirty="0" smtClean="0"/>
          </a:p>
          <a:p>
            <a:r>
              <a:rPr lang="en-US" dirty="0" smtClean="0"/>
              <a:t>Now that we’ve examined why Jeff’s school thinks he needs DBI, let’s take a moment to discuss</a:t>
            </a:r>
            <a:r>
              <a:rPr lang="en-US" baseline="0" dirty="0" smtClean="0"/>
              <a:t> the identification methods and process present in your school.</a:t>
            </a:r>
          </a:p>
          <a:p>
            <a:endParaRPr lang="en-US" baseline="0" dirty="0" smtClean="0"/>
          </a:p>
          <a:p>
            <a:r>
              <a:rPr lang="en-US" baseline="0" dirty="0" smtClean="0"/>
              <a:t>First, talk as a school team to identify a student in your school who you think may be a potential candidate for data-based individualization.</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Next, use </a:t>
            </a:r>
            <a:r>
              <a:rPr lang="en-US" dirty="0" smtClean="0"/>
              <a:t>the Student Qualification Sheet (Handout 1) to guide you through thinking systematically about the assessment and intervention process that has been used with this student. </a:t>
            </a:r>
            <a:r>
              <a:rPr lang="en-US" baseline="0" dirty="0" smtClean="0"/>
              <a:t>What information do you currently collect? Are there decision rules? What makes you think this student might need DBI?</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Keep this student in mind as we talk more about progress monitoring for intensive behavior intervention.</a:t>
            </a:r>
          </a:p>
          <a:p>
            <a:endParaRPr lang="en-US" baseline="0" dirty="0" smtClean="0"/>
          </a:p>
          <a:p>
            <a:r>
              <a:rPr lang="en-US" i="1" baseline="0" dirty="0" smtClean="0"/>
              <a:t>If time allows, have smaller groups share their thoughts with the whole group.</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427739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begin discussing how to select or develop a progress monitoring tool, we must first decide which behaviors we should track for a given student.</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2212867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Returning to Jeff, we have two data sources that suggest he</a:t>
            </a:r>
            <a:r>
              <a:rPr lang="en-US" baseline="0" dirty="0" smtClean="0"/>
              <a:t> is not responding to the school’s Tier 1 and Tier 2 programs. The team decides further analysis of the problem is warranted. Up to this point, the teacher broadly defined Jeff’s behaviors as disruptive and inattentive. While there is good evidence to suggest he is not responding, the team now wants to individualize data collection to his needs. How do we go about doing this?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13838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discussed previously, behavioral progress monitoring is a three-part system of planning, data collection, and evaluation. Just as we advocate for having a reasoned purpose and approach for developing individualized intervention, it is critical that we implement a formal plan for data collection and evaluation. The preplanning stages of the process will allow you to chart a course to determine whether the goals for the student are being met.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17</a:t>
            </a:fld>
            <a:endParaRPr lang="en-US" dirty="0"/>
          </a:p>
        </p:txBody>
      </p:sp>
    </p:spTree>
    <p:extLst>
      <p:ext uri="{BB962C8B-B14F-4D97-AF65-F5344CB8AC3E}">
        <p14:creationId xmlns:p14="http://schemas.microsoft.com/office/powerpoint/2010/main" val="3002397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need to select one or more target behaviors to monitor before we can decide on the how, who, and when of data collection. This process will consist of three specific steps.</a:t>
            </a:r>
          </a:p>
          <a:p>
            <a:endParaRPr lang="en-US" baseline="0" dirty="0" smtClean="0"/>
          </a:p>
          <a:p>
            <a:r>
              <a:rPr lang="en-US" i="1" baseline="0" dirty="0" smtClean="0"/>
              <a:t>Review steps</a:t>
            </a:r>
          </a:p>
          <a:p>
            <a:endParaRPr lang="en-US" baseline="0" dirty="0" smtClean="0"/>
          </a:p>
          <a:p>
            <a:r>
              <a:rPr lang="en-US" baseline="0" dirty="0" smtClean="0"/>
              <a:t>Identifying and prioritizing target behaviors helps us ensure that we are monitoring a meaningful behavior.  A clear definition allows</a:t>
            </a:r>
            <a:r>
              <a:rPr lang="en-US" dirty="0" smtClean="0"/>
              <a:t> </a:t>
            </a:r>
            <a:r>
              <a:rPr lang="en-US" baseline="0" dirty="0" smtClean="0"/>
              <a:t>us to collect more reliable data. It is important to remember that this process is going to be unique for each student. That’s what makes data-based individualization both effective and challenging.</a:t>
            </a:r>
          </a:p>
        </p:txBody>
      </p:sp>
      <p:sp>
        <p:nvSpPr>
          <p:cNvPr id="4" name="Slide Number Placeholder 3"/>
          <p:cNvSpPr>
            <a:spLocks noGrp="1"/>
          </p:cNvSpPr>
          <p:nvPr>
            <p:ph type="sldNum" sz="quarter" idx="10"/>
          </p:nvPr>
        </p:nvSpPr>
        <p:spPr/>
        <p:txBody>
          <a:bodyPr/>
          <a:lstStyle/>
          <a:p>
            <a:fld id="{1BCF944E-AC27-4BEA-9C0A-695BFCE7C965}" type="slidenum">
              <a:rPr lang="en-US" smtClean="0"/>
              <a:pPr/>
              <a:t>18</a:t>
            </a:fld>
            <a:endParaRPr lang="en-US" dirty="0"/>
          </a:p>
        </p:txBody>
      </p:sp>
    </p:spTree>
    <p:extLst>
      <p:ext uri="{BB962C8B-B14F-4D97-AF65-F5344CB8AC3E}">
        <p14:creationId xmlns:p14="http://schemas.microsoft.com/office/powerpoint/2010/main" val="1855372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First, we must select a behavior or set of behaviors to focus on. This requires the collection of some background information on the context and features of the behavior. The context of the behavior tells about the conditions under which the behavior occurs (e.g., the setting and events that tend to occur before or after the behavior). This will help us understand why the behavior occurs. The features of a behavior include various aspects of a behavior’s presentation, such as how long it lasts or how frequently it occurs, what it looks like, how intense it is, etc. These features will help us create a behavior definition that allows</a:t>
            </a:r>
            <a:r>
              <a:rPr lang="en-US" dirty="0" smtClean="0"/>
              <a:t> </a:t>
            </a:r>
            <a:r>
              <a:rPr lang="en-US" baseline="0" dirty="0" smtClean="0"/>
              <a:t>for objective, reliable measurement.</a:t>
            </a:r>
            <a:endParaRPr lang="en-US" dirty="0" smtClean="0"/>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19</a:t>
            </a:fld>
            <a:endParaRPr lang="en-US" dirty="0"/>
          </a:p>
        </p:txBody>
      </p:sp>
    </p:spTree>
    <p:extLst>
      <p:ext uri="{BB962C8B-B14F-4D97-AF65-F5344CB8AC3E}">
        <p14:creationId xmlns:p14="http://schemas.microsoft.com/office/powerpoint/2010/main" val="76671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5772" rtl="0" eaLnBrk="0" fontAlgn="base" latinLnBrk="0" hangingPunct="0">
              <a:lnSpc>
                <a:spcPct val="100000"/>
              </a:lnSpc>
              <a:spcBef>
                <a:spcPct val="30000"/>
              </a:spcBef>
              <a:spcAft>
                <a:spcPct val="0"/>
              </a:spcAft>
              <a:buClrTx/>
              <a:buSzTx/>
              <a:buFontTx/>
              <a:buNone/>
              <a:tabLst/>
              <a:defRPr/>
            </a:pPr>
            <a:r>
              <a:rPr lang="en-US" sz="1200" i="1" dirty="0" smtClean="0">
                <a:latin typeface="ITC Franklin Gothic Std Bk Cd"/>
              </a:rPr>
              <a:t>Welcome participants to the training. Introduce yourself (or selves) as the facilitator(s) and briefly cite your professional experience in regards to progress monitoring and intensive behavioral intervention.</a:t>
            </a:r>
          </a:p>
          <a:p>
            <a:pPr defTabSz="915772">
              <a:defRPr/>
            </a:pPr>
            <a:endParaRPr lang="en-US" dirty="0" smtClean="0"/>
          </a:p>
          <a:p>
            <a:pPr defTabSz="915772">
              <a:defRPr/>
            </a:pPr>
            <a:r>
              <a:rPr lang="en-US" dirty="0" smtClean="0"/>
              <a:t>The purpose of this session is to provide you with the skills to</a:t>
            </a:r>
            <a:r>
              <a:rPr lang="en-US" baseline="0" dirty="0" smtClean="0"/>
              <a:t> determine whether a selected behavioral intervention is working and to increase your ability to make data-based decisions on student behavior.</a:t>
            </a:r>
          </a:p>
          <a:p>
            <a:pPr defTabSz="915772">
              <a:defRPr/>
            </a:pPr>
            <a:endParaRPr lang="en-US" baseline="0" dirty="0" smtClean="0"/>
          </a:p>
          <a:p>
            <a:pPr defTabSz="915772">
              <a:defRPr/>
            </a:pPr>
            <a:r>
              <a:rPr lang="en-US" i="1" baseline="0" dirty="0" smtClean="0"/>
              <a:t>It is recommended that you allow participants to take a break approximately midway through the presentation. Consider taking a break between two sections, such as before you begin the section on developing a measurement system or the section on evaluating data.</a:t>
            </a:r>
          </a:p>
          <a:p>
            <a:pPr defTabSz="915772">
              <a:defRPr/>
            </a:pPr>
            <a:endParaRPr lang="en-US" i="1" baseline="0" dirty="0" smtClean="0"/>
          </a:p>
          <a:p>
            <a:pPr defTabSz="915772">
              <a:defRPr/>
            </a:pPr>
            <a:r>
              <a:rPr lang="en-US" sz="1200" i="1" dirty="0" smtClean="0">
                <a:latin typeface="ITC Franklin Gothic Std Bk Cd"/>
              </a:rPr>
              <a:t>Recommended presentation</a:t>
            </a:r>
            <a:r>
              <a:rPr lang="en-US" sz="1200" i="1" baseline="0" dirty="0" smtClean="0">
                <a:latin typeface="ITC Franklin Gothic Std Bk Cd"/>
              </a:rPr>
              <a:t> resources (available for download from this module’s page on the NCII website (http://www.intensiveintervention.org))</a:t>
            </a:r>
            <a:r>
              <a:rPr lang="en-US" sz="1200" i="1" dirty="0" smtClean="0">
                <a:latin typeface="ITC Franklin Gothic Std Bk Cd"/>
              </a:rPr>
              <a:t>:</a:t>
            </a:r>
          </a:p>
          <a:p>
            <a:pPr marL="171707" indent="-171707" defTabSz="915772">
              <a:buFont typeface="Arial" pitchFamily="34" charset="0"/>
              <a:buChar char="•"/>
              <a:defRPr/>
            </a:pPr>
            <a:r>
              <a:rPr lang="en-US" sz="1200" i="1" dirty="0" smtClean="0">
                <a:latin typeface="ITC Franklin Gothic Std Bk Cd"/>
              </a:rPr>
              <a:t>Handouts 1−6</a:t>
            </a:r>
          </a:p>
          <a:p>
            <a:pPr marL="171707" indent="-171707" defTabSz="915772">
              <a:buFont typeface="Arial" pitchFamily="34" charset="0"/>
              <a:buChar char="•"/>
              <a:defRPr/>
            </a:pPr>
            <a:r>
              <a:rPr lang="en-US" sz="1200" i="1" dirty="0" smtClean="0">
                <a:latin typeface="ITC Franklin Gothic Std Bk Cd"/>
              </a:rPr>
              <a:t>Case Samples </a:t>
            </a:r>
            <a:r>
              <a:rPr lang="en-US" sz="1200" i="1" baseline="0" dirty="0" smtClean="0">
                <a:latin typeface="ITC Franklin Gothic Std Bk Cd"/>
              </a:rPr>
              <a:t>1 and 2</a:t>
            </a:r>
          </a:p>
          <a:p>
            <a:pPr marL="171707" indent="-171707" defTabSz="915772">
              <a:buFont typeface="Arial" pitchFamily="34" charset="0"/>
              <a:buChar char="•"/>
              <a:defRPr/>
            </a:pPr>
            <a:r>
              <a:rPr lang="en-US" sz="1200" i="1" baseline="0" dirty="0" smtClean="0">
                <a:latin typeface="ITC Franklin Gothic Std Bk Cd"/>
              </a:rPr>
              <a:t>DBR Graphing Template</a:t>
            </a:r>
          </a:p>
          <a:p>
            <a:pPr marL="171707" indent="-171707" defTabSz="915772">
              <a:buFont typeface="Arial" pitchFamily="34" charset="0"/>
              <a:buChar char="•"/>
              <a:defRPr/>
            </a:pPr>
            <a:r>
              <a:rPr lang="en-US" sz="1200" i="1" baseline="0" dirty="0" smtClean="0">
                <a:latin typeface="ITC Franklin Gothic Std Bk Cd"/>
              </a:rPr>
              <a:t>V 1.3 DBR </a:t>
            </a:r>
            <a:r>
              <a:rPr lang="en-US" sz="1200" i="1" dirty="0" smtClean="0"/>
              <a:t>Standard Form – Fill-in Behaviors</a:t>
            </a:r>
            <a:endParaRPr lang="en-US" sz="1200" i="1" dirty="0" smtClean="0">
              <a:latin typeface="ITC Franklin Gothic Std Bk Cd"/>
            </a:endParaRPr>
          </a:p>
          <a:p>
            <a:pPr marL="171707" indent="-171707" defTabSz="915772">
              <a:buFont typeface="Arial" pitchFamily="34" charset="0"/>
              <a:buChar char="•"/>
              <a:defRPr/>
            </a:pPr>
            <a:r>
              <a:rPr lang="en-US" sz="1200" i="1" dirty="0" smtClean="0">
                <a:latin typeface="ITC Franklin Gothic Std Bk Cd"/>
              </a:rPr>
              <a:t>V 1.4 DBR Standard</a:t>
            </a:r>
            <a:r>
              <a:rPr lang="en-US" sz="1200" i="1" baseline="0" dirty="0" smtClean="0">
                <a:latin typeface="ITC Franklin Gothic Std Bk Cd"/>
              </a:rPr>
              <a:t> Form with 3 Standard Behaviors</a:t>
            </a:r>
          </a:p>
          <a:p>
            <a:pPr marL="171707" marR="0" indent="-171707" algn="l" defTabSz="915772" rtl="0" eaLnBrk="0" fontAlgn="base" latinLnBrk="0" hangingPunct="0">
              <a:lnSpc>
                <a:spcPct val="100000"/>
              </a:lnSpc>
              <a:spcBef>
                <a:spcPct val="30000"/>
              </a:spcBef>
              <a:spcAft>
                <a:spcPct val="0"/>
              </a:spcAft>
              <a:buClrTx/>
              <a:buSzTx/>
              <a:buFont typeface="Arial" pitchFamily="34" charset="0"/>
              <a:buChar char="•"/>
              <a:tabLst/>
              <a:defRPr/>
            </a:pPr>
            <a:endParaRPr lang="en-US" sz="1200" i="1" dirty="0" smtClean="0">
              <a:latin typeface="ITC Franklin Gothic Std Bk Cd"/>
            </a:endParaRPr>
          </a:p>
          <a:p>
            <a:pPr defTabSz="915772">
              <a:defRPr/>
            </a:pPr>
            <a:r>
              <a:rPr lang="en-US" i="1" dirty="0" smtClean="0"/>
              <a:t>Recommended preparation for participants:</a:t>
            </a:r>
          </a:p>
          <a:p>
            <a:pPr marL="171707" marR="0" indent="-171707" algn="l" defTabSz="915772" rtl="0" eaLnBrk="0" fontAlgn="base" latinLnBrk="0" hangingPunct="0">
              <a:lnSpc>
                <a:spcPct val="100000"/>
              </a:lnSpc>
              <a:spcBef>
                <a:spcPct val="30000"/>
              </a:spcBef>
              <a:spcAft>
                <a:spcPct val="0"/>
              </a:spcAft>
              <a:buClrTx/>
              <a:buSzTx/>
              <a:buFont typeface="Arial" pitchFamily="34" charset="0"/>
              <a:buChar char="•"/>
              <a:tabLst/>
              <a:defRPr/>
            </a:pPr>
            <a:r>
              <a:rPr lang="en-US" sz="1200" i="1" dirty="0" smtClean="0">
                <a:latin typeface="ITC Franklin Gothic Std Bk Cd"/>
              </a:rPr>
              <a:t>Request that school teams come</a:t>
            </a:r>
            <a:r>
              <a:rPr lang="en-US" sz="1200" i="1" baseline="0" dirty="0" smtClean="0">
                <a:latin typeface="ITC Franklin Gothic Std Bk Cd"/>
              </a:rPr>
              <a:t> prepared to discuss a student with intensive behavioral needs, bringing data if available. This student will be used to practice the Case Applications (slides 14, 31, 35, 43, 69, and 99).</a:t>
            </a:r>
          </a:p>
          <a:p>
            <a:pPr marL="171707" indent="-171707" defTabSz="915772">
              <a:buFont typeface="Arial" pitchFamily="34" charset="0"/>
              <a:buChar char="•"/>
              <a:defRPr/>
            </a:pPr>
            <a:r>
              <a:rPr lang="en-US" sz="1200" i="1" dirty="0" smtClean="0">
                <a:latin typeface="ITC Franklin Gothic Std Bk Cd"/>
              </a:rPr>
              <a:t>Participants</a:t>
            </a:r>
            <a:r>
              <a:rPr lang="en-US" sz="1200" i="1" baseline="0" dirty="0" smtClean="0">
                <a:latin typeface="ITC Franklin Gothic Std Bk Cd"/>
              </a:rPr>
              <a:t> may need a pen or pencil for some activities (see Handouts and Case Applications).</a:t>
            </a:r>
            <a:endParaRPr lang="en-US" sz="1200" i="1" dirty="0" smtClean="0">
              <a:latin typeface="ITC Franklin Gothic Std Bk Cd"/>
            </a:endParaRPr>
          </a:p>
          <a:p>
            <a:pPr marL="171450" indent="-171450" defTabSz="915772">
              <a:buFont typeface="Arial" panose="020B0604020202020204" pitchFamily="34" charset="0"/>
              <a:buChar char="•"/>
              <a:defRPr/>
            </a:pPr>
            <a:endParaRPr lang="en-US" i="1"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2</a:t>
            </a:fld>
            <a:endParaRPr lang="en-US" dirty="0"/>
          </a:p>
        </p:txBody>
      </p:sp>
    </p:spTree>
    <p:extLst>
      <p:ext uri="{BB962C8B-B14F-4D97-AF65-F5344CB8AC3E}">
        <p14:creationId xmlns:p14="http://schemas.microsoft.com/office/powerpoint/2010/main" val="3887556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Determining</a:t>
            </a:r>
            <a:r>
              <a:rPr lang="en-US" baseline="0" dirty="0" smtClean="0"/>
              <a:t> what the behavior looks like, why it is happening, and when it is occurring can be supported through the collection and consolidation of key information. Some of this information is readily available in schools, and other information will have to be gathered from staff who work with the student or from direct observation of the student.</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20</a:t>
            </a:fld>
            <a:endParaRPr lang="en-US" dirty="0"/>
          </a:p>
        </p:txBody>
      </p:sp>
    </p:spTree>
    <p:extLst>
      <p:ext uri="{BB962C8B-B14F-4D97-AF65-F5344CB8AC3E}">
        <p14:creationId xmlns:p14="http://schemas.microsoft.com/office/powerpoint/2010/main" val="579553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Provide or reference </a:t>
            </a:r>
            <a:r>
              <a:rPr lang="fr-FR" i="1" dirty="0" smtClean="0"/>
              <a:t>Handout 2: Target Behavior Questionnaire</a:t>
            </a:r>
            <a:endParaRPr lang="en-US" i="1" dirty="0" smtClean="0"/>
          </a:p>
          <a:p>
            <a:endParaRPr lang="en-US" dirty="0" smtClean="0"/>
          </a:p>
          <a:p>
            <a:r>
              <a:rPr lang="en-US" dirty="0" smtClean="0"/>
              <a:t>Questionnaires</a:t>
            </a:r>
            <a:r>
              <a:rPr lang="en-US" baseline="0" dirty="0" smtClean="0"/>
              <a:t> and interviews are typically completed by school personnel who commonly come in contact with the student. These tools can provide important information on the features of various behaviors of concern. The types of questions used in these instruments tend to focus on issues of what the behavior looks like and when it is occurring. Remember, the purpose here is to select a behavior for targeting rather than describing why it is happening. As such, the focus here is on being as descriptive and objective as possible. This part of the planning process is a critical part of developing an individualized tracking system. Possible questions include: </a:t>
            </a:r>
          </a:p>
          <a:p>
            <a:endParaRPr lang="en-US" baseline="0" dirty="0" smtClean="0"/>
          </a:p>
          <a:p>
            <a:r>
              <a:rPr lang="en-US" i="1" baseline="0" dirty="0" smtClean="0"/>
              <a:t>Read list.</a:t>
            </a:r>
          </a:p>
          <a:p>
            <a:endParaRPr lang="en-US" i="1" baseline="0" dirty="0" smtClean="0"/>
          </a:p>
          <a:p>
            <a:r>
              <a:rPr lang="en-US" baseline="0" dirty="0" smtClean="0"/>
              <a:t>Handout 2: Target Behavior Questionnaire can help a referring teacher better describe the behavior(s) of concern.</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21</a:t>
            </a:fld>
            <a:endParaRPr lang="en-US" dirty="0"/>
          </a:p>
        </p:txBody>
      </p:sp>
    </p:spTree>
    <p:extLst>
      <p:ext uri="{BB962C8B-B14F-4D97-AF65-F5344CB8AC3E}">
        <p14:creationId xmlns:p14="http://schemas.microsoft.com/office/powerpoint/2010/main" val="1599486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Checklists, another</a:t>
            </a:r>
            <a:r>
              <a:rPr lang="en-US" baseline="0" dirty="0" smtClean="0"/>
              <a:t> method often used to identify and describe behaviors, guide the respondent to consider the features and contexts of the behavior. Checklists often contain a range of broad factors of problem behavior such as compliance or academic engagement. These factors are then broken down into specific observable behaviors that the person completing the form can simply check off as having occurred. The information can be formally summarized and may provide a more objective foundation for identification. Checklists can be used in conjunction with information from questionnaires or interviews to gain a comprehensive picture of the behavior.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Examples of checklists include established rating scales such as the Systematic Screening for Behavior Disorders or the Behavior Assessment System for Children. When an area or scale suggests a potential concern, items related to that scale may be potential target behaviors. For example, if a checklist suggests a child is hyperactive, the items that fall under hyperactivity might be considered as target behaviors to track for that child.</a:t>
            </a:r>
            <a:endParaRPr lang="en-US"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22</a:t>
            </a:fld>
            <a:endParaRPr lang="en-US" dirty="0"/>
          </a:p>
        </p:txBody>
      </p:sp>
    </p:spTree>
    <p:extLst>
      <p:ext uri="{BB962C8B-B14F-4D97-AF65-F5344CB8AC3E}">
        <p14:creationId xmlns:p14="http://schemas.microsoft.com/office/powerpoint/2010/main" val="2267640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Provide or reference Handout 3: ABC Checklist and Handout 4: Anecdotal (ABC) Recording Form</a:t>
            </a:r>
          </a:p>
          <a:p>
            <a:endParaRPr lang="en-US" i="1" dirty="0" smtClean="0"/>
          </a:p>
          <a:p>
            <a:r>
              <a:rPr lang="en-US" dirty="0" smtClean="0"/>
              <a:t>Anecdotal reports are common methods for recording </a:t>
            </a:r>
            <a:r>
              <a:rPr lang="en-US" baseline="0" dirty="0" smtClean="0"/>
              <a:t>the occurrence and context of behavioral problems. Whereas questionnaires and checklists require retrospective consideration of the behavior and surrounding events, the anecdotal report is usually completed soon after the behavior occurs. These reports typically prompt the teacher to briefly describe the events leading up to the behavior, the behavior itself, and the events that follow the behavior. This information is then used to help determine the conditions and contexts under which the behavior is typically occurring. A sample ABC checklist is found in Handout 3. Handout 4 provides a form for recording when behaviors of concern occur, along with a place to note the antecedents and consequences for each occurrence.</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23</a:t>
            </a:fld>
            <a:endParaRPr lang="en-US" dirty="0"/>
          </a:p>
        </p:txBody>
      </p:sp>
    </p:spTree>
    <p:extLst>
      <p:ext uri="{BB962C8B-B14F-4D97-AF65-F5344CB8AC3E}">
        <p14:creationId xmlns:p14="http://schemas.microsoft.com/office/powerpoint/2010/main" val="830803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strategy for identifying target</a:t>
            </a:r>
            <a:r>
              <a:rPr lang="en-US" baseline="0" dirty="0" smtClean="0"/>
              <a:t> behaviors is to have a colleague, such as a school psychologist, conduct direct observations. Not only can direct observation be helpful for defining the behavior, but it also can provide important information such as how often or how long the behavior might last. As we will see later, this information can be used in the development of methods to collect student behavior data on a daily basis. For the present purposes, however, direct observation is presented as a method for determining what the behavior looks like, how often it occurs, and the conditions under which it occurs. The specific methods for the direct observation will vary by student.</a:t>
            </a:r>
          </a:p>
          <a:p>
            <a:endParaRPr lang="en-US" baseline="0" dirty="0" smtClean="0"/>
          </a:p>
          <a:p>
            <a:r>
              <a:rPr lang="en-US" i="1" baseline="0" dirty="0" smtClean="0"/>
              <a:t>Notes on sample direct</a:t>
            </a:r>
            <a:r>
              <a:rPr lang="en-US" i="1" dirty="0" smtClean="0"/>
              <a:t> observation forms: </a:t>
            </a:r>
            <a:r>
              <a:rPr lang="en-US" i="1" baseline="0" dirty="0" smtClean="0"/>
              <a:t>The left image of the Behavior Frequency Record and Graph was obtained from http://interventioncentral.mysdhc.org/measures/FreqRecord-Graph.pdf. The central image of the daily on task behavior chart was obtained from http://img.docstoccdn.com/thumb/orig/119574386.png. The right image of a peer comparison direct observation form was obtained from http://01.edu-cdn.com/files/static/wiley/9780470505168/REPRODUCIBLE_5_PEER_COMPARISON_DIRECT_OBSERVATION_FORM_01.GIF</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24</a:t>
            </a:fld>
            <a:endParaRPr lang="en-US" dirty="0"/>
          </a:p>
        </p:txBody>
      </p:sp>
    </p:spTree>
    <p:extLst>
      <p:ext uri="{BB962C8B-B14F-4D97-AF65-F5344CB8AC3E}">
        <p14:creationId xmlns:p14="http://schemas.microsoft.com/office/powerpoint/2010/main" val="4245653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note that although we have been discussing</a:t>
            </a:r>
            <a:r>
              <a:rPr lang="en-US" baseline="0" dirty="0" smtClean="0"/>
              <a:t> various examples of tools and instruments that school personnel might consider using, </a:t>
            </a:r>
            <a:r>
              <a:rPr lang="en-US" dirty="0" smtClean="0"/>
              <a:t>not all of these methods need to be</a:t>
            </a:r>
            <a:r>
              <a:rPr lang="en-US" baseline="0" dirty="0" smtClean="0"/>
              <a:t> used for each student. The school team and classroom teacher collect background information to specify key behaviors that might become the focus of the individualized intervention. When multiple methods are used, the results can be integrated to identify particular behaviors consistently cited as being problematic. The goal is to identify patterns across the tools to determine the features and contexts of the behavior. This information will subsequently will be used when developing an approach for collecting progress monitoring data.</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25</a:t>
            </a:fld>
            <a:endParaRPr lang="en-US" dirty="0"/>
          </a:p>
        </p:txBody>
      </p:sp>
    </p:spTree>
    <p:extLst>
      <p:ext uri="{BB962C8B-B14F-4D97-AF65-F5344CB8AC3E}">
        <p14:creationId xmlns:p14="http://schemas.microsoft.com/office/powerpoint/2010/main" val="2654128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Provide or reference Case Sample 1: Jeff’s Target</a:t>
            </a:r>
            <a:r>
              <a:rPr lang="en-US" i="1" baseline="0" dirty="0" smtClean="0"/>
              <a:t> Behavior Questionnaire, Case Sample 2: Jeff’s Target Behavior Checklist, and</a:t>
            </a:r>
            <a:r>
              <a:rPr lang="en-US" i="1" dirty="0" smtClean="0"/>
              <a:t> Case</a:t>
            </a:r>
            <a:r>
              <a:rPr lang="en-US" i="1" baseline="0" dirty="0" smtClean="0"/>
              <a:t> Sample 3: Jeff’s ABC Checklists</a:t>
            </a:r>
          </a:p>
          <a:p>
            <a:endParaRPr lang="en-US" i="1" dirty="0" smtClean="0"/>
          </a:p>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26</a:t>
            </a:fld>
            <a:endParaRPr lang="en-US" dirty="0"/>
          </a:p>
        </p:txBody>
      </p:sp>
    </p:spTree>
    <p:extLst>
      <p:ext uri="{BB962C8B-B14F-4D97-AF65-F5344CB8AC3E}">
        <p14:creationId xmlns:p14="http://schemas.microsoft.com/office/powerpoint/2010/main" val="4024750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See Case Sample 1: Jeff’s Target</a:t>
            </a:r>
            <a:r>
              <a:rPr lang="en-US" i="1" baseline="0" dirty="0" smtClean="0"/>
              <a:t> Behavior Questionnaire.</a:t>
            </a:r>
          </a:p>
          <a:p>
            <a:endParaRPr lang="en-US" i="1" dirty="0"/>
          </a:p>
          <a:p>
            <a:r>
              <a:rPr lang="en-US" i="1" baseline="0" dirty="0" smtClean="0"/>
              <a:t>Review key information provided by Jeff’s teacher.</a:t>
            </a:r>
          </a:p>
        </p:txBody>
      </p:sp>
      <p:sp>
        <p:nvSpPr>
          <p:cNvPr id="4" name="Slide Number Placeholder 3"/>
          <p:cNvSpPr>
            <a:spLocks noGrp="1"/>
          </p:cNvSpPr>
          <p:nvPr>
            <p:ph type="sldNum" sz="quarter" idx="10"/>
          </p:nvPr>
        </p:nvSpPr>
        <p:spPr/>
        <p:txBody>
          <a:bodyPr/>
          <a:lstStyle/>
          <a:p>
            <a:fld id="{1BCF944E-AC27-4BEA-9C0A-695BFCE7C965}" type="slidenum">
              <a:rPr lang="en-US" smtClean="0"/>
              <a:pPr/>
              <a:t>27</a:t>
            </a:fld>
            <a:endParaRPr lang="en-US" dirty="0"/>
          </a:p>
        </p:txBody>
      </p:sp>
    </p:spTree>
    <p:extLst>
      <p:ext uri="{BB962C8B-B14F-4D97-AF65-F5344CB8AC3E}">
        <p14:creationId xmlns:p14="http://schemas.microsoft.com/office/powerpoint/2010/main" val="439945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Through the Target Behavior Questionnaire and team discussion, Mrs. Coleman identified the following potential target behaviors for Jeff: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i="1" dirty="0" smtClean="0"/>
              <a:t>Read list</a:t>
            </a:r>
          </a:p>
          <a:p>
            <a:endParaRPr lang="en-US" i="1" dirty="0" smtClean="0"/>
          </a:p>
          <a:p>
            <a:r>
              <a:rPr lang="en-US" i="0" dirty="0" smtClean="0"/>
              <a:t>The</a:t>
            </a:r>
            <a:r>
              <a:rPr lang="en-US" i="0" baseline="0" dirty="0" smtClean="0"/>
              <a:t> team decided to collect observational data to learn more about these behaviors.</a:t>
            </a:r>
            <a:endParaRPr lang="en-US" i="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28</a:t>
            </a:fld>
            <a:endParaRPr lang="en-US" dirty="0"/>
          </a:p>
        </p:txBody>
      </p:sp>
    </p:spTree>
    <p:extLst>
      <p:ext uri="{BB962C8B-B14F-4D97-AF65-F5344CB8AC3E}">
        <p14:creationId xmlns:p14="http://schemas.microsoft.com/office/powerpoint/2010/main" val="4056523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See </a:t>
            </a:r>
            <a:r>
              <a:rPr lang="en-US" i="1" dirty="0" smtClean="0"/>
              <a:t>Case</a:t>
            </a:r>
            <a:r>
              <a:rPr lang="en-US" i="1" baseline="0" dirty="0" smtClean="0"/>
              <a:t> Sample 2: Jeff’s ABC Checklists</a:t>
            </a:r>
          </a:p>
          <a:p>
            <a:endParaRPr lang="en-US"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29</a:t>
            </a:fld>
            <a:endParaRPr lang="en-US" dirty="0"/>
          </a:p>
        </p:txBody>
      </p:sp>
    </p:spTree>
    <p:extLst>
      <p:ext uri="{BB962C8B-B14F-4D97-AF65-F5344CB8AC3E}">
        <p14:creationId xmlns:p14="http://schemas.microsoft.com/office/powerpoint/2010/main" val="365331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a:t>
            </a:fld>
            <a:endParaRPr lang="en-US" dirty="0"/>
          </a:p>
        </p:txBody>
      </p:sp>
    </p:spTree>
    <p:extLst>
      <p:ext uri="{BB962C8B-B14F-4D97-AF65-F5344CB8AC3E}">
        <p14:creationId xmlns:p14="http://schemas.microsoft.com/office/powerpoint/2010/main" val="2661787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school psychologist agreed to observe</a:t>
            </a:r>
            <a:r>
              <a:rPr lang="en-US" baseline="0" dirty="0" smtClean="0"/>
              <a:t> Jeff to assist Mrs. Coleman and the school leadership team to better understand the nature of Jeff’s behavior. She observed a total of five times across two weeks for 20 minutes each. The focus of the observations was on the behaviors constituting Jeff’s disruptive behavior.</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30</a:t>
            </a:fld>
            <a:endParaRPr lang="en-US" dirty="0"/>
          </a:p>
        </p:txBody>
      </p:sp>
    </p:spTree>
    <p:extLst>
      <p:ext uri="{BB962C8B-B14F-4D97-AF65-F5344CB8AC3E}">
        <p14:creationId xmlns:p14="http://schemas.microsoft.com/office/powerpoint/2010/main" val="862191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Reference</a:t>
            </a:r>
            <a:r>
              <a:rPr lang="en-US" i="1" baseline="0" dirty="0" smtClean="0"/>
              <a:t> Handout 2 (Target Behavior Questionnaire already introduced through Case Sample 1).</a:t>
            </a:r>
            <a:endParaRPr lang="en-US" i="1" dirty="0" smtClean="0"/>
          </a:p>
          <a:p>
            <a:endParaRPr lang="en-US" i="1" dirty="0" smtClean="0"/>
          </a:p>
          <a:p>
            <a:r>
              <a:rPr lang="en-US" i="1" dirty="0" smtClean="0"/>
              <a:t>Review the slide. Give teams a few minutes to talk through</a:t>
            </a:r>
            <a:r>
              <a:rPr lang="en-US" i="1" baseline="0" dirty="0" smtClean="0"/>
              <a:t> the case application. If time allows, share as a large group.</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31</a:t>
            </a:fld>
            <a:endParaRPr lang="en-US" dirty="0"/>
          </a:p>
        </p:txBody>
      </p:sp>
    </p:spTree>
    <p:extLst>
      <p:ext uri="{BB962C8B-B14F-4D97-AF65-F5344CB8AC3E}">
        <p14:creationId xmlns:p14="http://schemas.microsoft.com/office/powerpoint/2010/main" val="3833253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gather data for Step 1, we may sometimes clearly identify a single behavior for monitoring. More often, however, several behaviors will warrant further analysis. We want to prioritize only</a:t>
            </a:r>
            <a:r>
              <a:rPr lang="en-US" baseline="0" dirty="0" smtClean="0"/>
              <a:t> a few behaviors in order to make data collection and analysis more feasible. By individualizing based on fewer behaviors, we can make decisions more quickly and probably with more confidence, as we have selected the behaviors that are most meaningful for a given student.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32</a:t>
            </a:fld>
            <a:endParaRPr lang="en-US" dirty="0"/>
          </a:p>
        </p:txBody>
      </p:sp>
    </p:spTree>
    <p:extLst>
      <p:ext uri="{BB962C8B-B14F-4D97-AF65-F5344CB8AC3E}">
        <p14:creationId xmlns:p14="http://schemas.microsoft.com/office/powerpoint/2010/main" val="2835520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Prioritization requires evaluating the importance of each behavior to successful school functioning. For instance, you might consider if the behavior is potentially harmful to the student, teacher, or peers, or if the behavior occurs at a higher frequency than other identified behaviors. Those behaviors that are deemed most important are then defined using observable language to support subsequent measurement.</a:t>
            </a:r>
            <a:endParaRPr lang="en-US"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33</a:t>
            </a:fld>
            <a:endParaRPr lang="en-US" dirty="0"/>
          </a:p>
        </p:txBody>
      </p:sp>
    </p:spTree>
    <p:extLst>
      <p:ext uri="{BB962C8B-B14F-4D97-AF65-F5344CB8AC3E}">
        <p14:creationId xmlns:p14="http://schemas.microsoft.com/office/powerpoint/2010/main" val="2093980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0" baseline="0" dirty="0" smtClean="0"/>
              <a:t> team reviewed the questions on the previous slide to help select target behaviors for Jeff.  Direct observation data told the team which behaviors occurred most often: threatens (observed 11 times), curses (7 times), argues (5 times), and talks out (5 times).  While hits / kicks only occurred once during the five observations, it is the most dangerous of all the behaviors Mrs. Coleman identified.  It also strongly interfered with learning as Jeff had to be removed from the classroom when this occurred.  Threatens also was particularly interfering as it disrupted instruction for the whole class.</a:t>
            </a:r>
          </a:p>
          <a:p>
            <a:endParaRPr lang="en-US" i="0" baseline="0" dirty="0" smtClean="0"/>
          </a:p>
          <a:p>
            <a:r>
              <a:rPr lang="en-US" i="0" baseline="0" dirty="0" smtClean="0"/>
              <a:t>Based on these considerations, the team identified two behaviors to monitor for Jeff: threatens and hits / kicks</a:t>
            </a:r>
            <a:endParaRPr lang="en-US" i="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34</a:t>
            </a:fld>
            <a:endParaRPr lang="en-US" dirty="0"/>
          </a:p>
        </p:txBody>
      </p:sp>
    </p:spTree>
    <p:extLst>
      <p:ext uri="{BB962C8B-B14F-4D97-AF65-F5344CB8AC3E}">
        <p14:creationId xmlns:p14="http://schemas.microsoft.com/office/powerpoint/2010/main" val="2171261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a:t>
            </a:r>
            <a:r>
              <a:rPr lang="en-US" i="1" baseline="0" dirty="0" smtClean="0"/>
              <a:t> slide. Give teams time to list and prioritize behaviors. Share as a large group, if time allows.</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35</a:t>
            </a:fld>
            <a:endParaRPr lang="en-US" dirty="0"/>
          </a:p>
        </p:txBody>
      </p:sp>
    </p:spTree>
    <p:extLst>
      <p:ext uri="{BB962C8B-B14F-4D97-AF65-F5344CB8AC3E}">
        <p14:creationId xmlns:p14="http://schemas.microsoft.com/office/powerpoint/2010/main" val="2535136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identified two behaviors that are</a:t>
            </a:r>
            <a:r>
              <a:rPr lang="en-US" baseline="0" dirty="0" smtClean="0"/>
              <a:t> of the greatest concern for Jeff, it is time to develop a clear definition of each. Good operational definitions of target behaviors provide an accurate, complete, and concise description of the behavior to be measured. This includes ensuring that the definition allows for objective measurement. </a:t>
            </a:r>
            <a:r>
              <a:rPr lang="en-US" dirty="0" smtClean="0"/>
              <a:t>We accomplish this</a:t>
            </a:r>
            <a:r>
              <a:rPr lang="en-US" baseline="0" dirty="0" smtClean="0"/>
              <a:t> by using clear, concise language and constructing the definition in such a way that it can be readily applied by others. If two people have read the definition and observe the student at the same time, they should be able to agree when the behavior has, or has not, occurred. In order to accomplish this, we often need to clearly state which behaviors are included in the definition and which are not.</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36</a:t>
            </a:fld>
            <a:endParaRPr lang="en-US" dirty="0"/>
          </a:p>
        </p:txBody>
      </p:sp>
    </p:spTree>
    <p:extLst>
      <p:ext uri="{BB962C8B-B14F-4D97-AF65-F5344CB8AC3E}">
        <p14:creationId xmlns:p14="http://schemas.microsoft.com/office/powerpoint/2010/main" val="1431414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Behavior definitions </a:t>
            </a:r>
            <a:r>
              <a:rPr lang="en-US" baseline="0" dirty="0" smtClean="0"/>
              <a:t>must use clear, objective language to identify the behaviors being examined. This is best achieved by avoiding ambiguous terms that might represent several different behaviors or be labeled differently by various people. The list of terms on the left are ambiguous because they don’t specify the actual behaviors being focused on. The list on the right includes terms that can be readily seen and have wide agreement on when they occur. Note also that the unambiguous terms tend to be verbs rather than adjectives or characteristics.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37</a:t>
            </a:fld>
            <a:endParaRPr lang="en-US" dirty="0"/>
          </a:p>
        </p:txBody>
      </p:sp>
    </p:spTree>
    <p:extLst>
      <p:ext uri="{BB962C8B-B14F-4D97-AF65-F5344CB8AC3E}">
        <p14:creationId xmlns:p14="http://schemas.microsoft.com/office/powerpoint/2010/main" val="369487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Unambiguous</a:t>
            </a:r>
            <a:r>
              <a:rPr lang="en-US" baseline="0" dirty="0" smtClean="0"/>
              <a:t> language also helps with the second condition of a strong target behavior definitio</a:t>
            </a:r>
            <a:r>
              <a:rPr lang="en-US" baseline="0" dirty="0" smtClean="0">
                <a:latin typeface="+mn-lt"/>
              </a:rPr>
              <a:t>n</a:t>
            </a:r>
            <a:r>
              <a:rPr lang="en-US" sz="1200" kern="1200" dirty="0" smtClean="0">
                <a:solidFill>
                  <a:schemeClr val="tx1"/>
                </a:solidFill>
                <a:effectLst/>
                <a:latin typeface="+mn-lt"/>
                <a:ea typeface="ＭＳ Ｐゴシック" pitchFamily="-48" charset="-128"/>
                <a:cs typeface="ＭＳ Ｐゴシック"/>
              </a:rPr>
              <a:t>—</a:t>
            </a:r>
            <a:r>
              <a:rPr lang="en-US" baseline="0" dirty="0" smtClean="0"/>
              <a:t>that it allows for ready measurement of the behavior. The description of the behaviors, therefore, should indicate the specific behaviors to be targeted, and how they will be measured</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38</a:t>
            </a:fld>
            <a:endParaRPr lang="en-US" dirty="0"/>
          </a:p>
        </p:txBody>
      </p:sp>
    </p:spTree>
    <p:extLst>
      <p:ext uri="{BB962C8B-B14F-4D97-AF65-F5344CB8AC3E}">
        <p14:creationId xmlns:p14="http://schemas.microsoft.com/office/powerpoint/2010/main" val="33292948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0" baseline="0" dirty="0" smtClean="0"/>
              <a:t> last step in defining a behavior is to </a:t>
            </a:r>
            <a:r>
              <a:rPr lang="en-US" sz="1200" dirty="0" smtClean="0"/>
              <a:t>delineate the boundaries of what the behavior includes and does not include. It often helps to provide examples of the target behavior as well as non-examples</a:t>
            </a:r>
            <a:r>
              <a:rPr lang="en-US" sz="1200" kern="1200" dirty="0" smtClean="0">
                <a:solidFill>
                  <a:schemeClr val="tx1"/>
                </a:solidFill>
                <a:effectLst/>
                <a:latin typeface="Arial" charset="0"/>
                <a:ea typeface="ＭＳ Ｐゴシック" pitchFamily="-48" charset="-128"/>
                <a:cs typeface="ＭＳ Ｐゴシック"/>
              </a:rPr>
              <a:t>—</a:t>
            </a:r>
            <a:r>
              <a:rPr lang="en-US" sz="1200" dirty="0" smtClean="0"/>
              <a:t>behaviors that may be similar but do not count as an occurrence of the target behavior.</a:t>
            </a:r>
            <a:endParaRPr lang="en-US" i="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39</a:t>
            </a:fld>
            <a:endParaRPr lang="en-US" dirty="0"/>
          </a:p>
        </p:txBody>
      </p:sp>
    </p:spTree>
    <p:extLst>
      <p:ext uri="{BB962C8B-B14F-4D97-AF65-F5344CB8AC3E}">
        <p14:creationId xmlns:p14="http://schemas.microsoft.com/office/powerpoint/2010/main" val="221878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 slide.  Click where underlined </a:t>
            </a:r>
            <a:r>
              <a:rPr lang="en-US" i="1" baseline="0" dirty="0" smtClean="0"/>
              <a:t>text appears to bring up arrows.</a:t>
            </a:r>
            <a:endParaRPr lang="en-US" i="1" dirty="0" smtClean="0"/>
          </a:p>
          <a:p>
            <a:endParaRPr lang="en-US" dirty="0" smtClean="0"/>
          </a:p>
          <a:p>
            <a:r>
              <a:rPr lang="en-US" dirty="0" smtClean="0"/>
              <a:t>In the past you may have used progress monitoring data to make group intervention decisions, but today we’re focusing how progress monitoring is used to inform DBI. </a:t>
            </a:r>
            <a:r>
              <a:rPr lang="en-US" baseline="0" dirty="0" smtClean="0"/>
              <a:t>The same </a:t>
            </a:r>
            <a:r>
              <a:rPr lang="en-US" dirty="0" smtClean="0"/>
              <a:t>progress monitoring </a:t>
            </a:r>
            <a:r>
              <a:rPr lang="en-US" baseline="0" dirty="0" smtClean="0"/>
              <a:t>data that tells us a student is not responding to school- or class-wide behavior supports may also tell us that </a:t>
            </a:r>
            <a:r>
              <a:rPr lang="en-US" i="0" u="sng" baseline="0" dirty="0" smtClean="0"/>
              <a:t>secondary intervention</a:t>
            </a:r>
            <a:r>
              <a:rPr lang="en-US" i="0" u="none" baseline="0" dirty="0" smtClean="0"/>
              <a:t> </a:t>
            </a:r>
            <a:r>
              <a:rPr lang="en-US" baseline="0" dirty="0" smtClean="0"/>
              <a:t>is not sufficient to help the student reach his or her goal. Once the intervention has been adapted, we </a:t>
            </a:r>
            <a:r>
              <a:rPr lang="en-US" i="0" u="sng" baseline="0" dirty="0" smtClean="0"/>
              <a:t>continue</a:t>
            </a:r>
            <a:r>
              <a:rPr lang="en-US" i="0" u="none" baseline="0" dirty="0" smtClean="0"/>
              <a:t> </a:t>
            </a:r>
            <a:r>
              <a:rPr lang="en-US" dirty="0" smtClean="0"/>
              <a:t>progress monitoring </a:t>
            </a:r>
            <a:r>
              <a:rPr lang="en-US" baseline="0" dirty="0" smtClean="0"/>
              <a:t>to determine if the changes have been sufficient or if we need to make additional changes.</a:t>
            </a:r>
          </a:p>
          <a:p>
            <a:endParaRPr lang="en-US" baseline="0" dirty="0" smtClean="0"/>
          </a:p>
          <a:p>
            <a:r>
              <a:rPr lang="en-US" i="1" baseline="0" dirty="0" smtClean="0"/>
              <a:t>A more complete overview of the DBI process is available in NCII’s module, </a:t>
            </a:r>
            <a:r>
              <a:rPr lang="en-US" i="0" baseline="0" dirty="0" smtClean="0"/>
              <a:t>Introduction to Data-Based Individualization (DBI): Considerations for Implementation in Academics and Behavior </a:t>
            </a:r>
            <a:r>
              <a:rPr lang="en-US" i="1" baseline="0" dirty="0" smtClean="0"/>
              <a:t>(</a:t>
            </a:r>
            <a:r>
              <a:rPr lang="en-US" i="1" dirty="0"/>
              <a:t>National Center on Intensive Intervention, </a:t>
            </a:r>
            <a:r>
              <a:rPr lang="en-US" i="1" baseline="0" dirty="0" smtClean="0"/>
              <a:t>2013b).</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659633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examples of how vague behaviors can be better defined. What features make the last column of definitions the best?</a:t>
            </a:r>
          </a:p>
          <a:p>
            <a:endParaRPr lang="en-US" baseline="0" dirty="0" smtClean="0"/>
          </a:p>
          <a:p>
            <a:r>
              <a:rPr lang="en-US" i="1" baseline="0" dirty="0" smtClean="0"/>
              <a:t>Review and discuss as whole group or in teams.</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40</a:t>
            </a:fld>
            <a:endParaRPr lang="en-US" dirty="0"/>
          </a:p>
        </p:txBody>
      </p:sp>
    </p:spTree>
    <p:extLst>
      <p:ext uri="{BB962C8B-B14F-4D97-AF65-F5344CB8AC3E}">
        <p14:creationId xmlns:p14="http://schemas.microsoft.com/office/powerpoint/2010/main" val="1270375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definitions Jeff’s team developed for</a:t>
            </a:r>
            <a:r>
              <a:rPr lang="en-US" baseline="0" dirty="0" smtClean="0"/>
              <a:t> his two highest priority behaviors.</a:t>
            </a:r>
          </a:p>
          <a:p>
            <a:endParaRPr lang="en-US" baseline="0"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41</a:t>
            </a:fld>
            <a:endParaRPr lang="en-US" dirty="0"/>
          </a:p>
        </p:txBody>
      </p:sp>
    </p:spTree>
    <p:extLst>
      <p:ext uri="{BB962C8B-B14F-4D97-AF65-F5344CB8AC3E}">
        <p14:creationId xmlns:p14="http://schemas.microsoft.com/office/powerpoint/2010/main" val="2976938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Provide or reference Handout 5: Target Behavior Definition</a:t>
            </a:r>
            <a:r>
              <a:rPr lang="en-US" i="1" baseline="0" dirty="0" smtClean="0"/>
              <a:t> Practice.</a:t>
            </a:r>
          </a:p>
          <a:p>
            <a:endParaRPr lang="en-US" i="1" baseline="0" dirty="0" smtClean="0"/>
          </a:p>
          <a:p>
            <a:r>
              <a:rPr lang="en-US" i="1" baseline="0" dirty="0" smtClean="0"/>
              <a:t>As time allows, provide time for teams to work on part or all of the form and discuss as a large group. Note that teams also will be practicing writing definitions for their case application student, so you may decide to spend less time on writing definitions for this activity.</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42</a:t>
            </a:fld>
            <a:endParaRPr lang="en-US" dirty="0"/>
          </a:p>
        </p:txBody>
      </p:sp>
    </p:spTree>
    <p:extLst>
      <p:ext uri="{BB962C8B-B14F-4D97-AF65-F5344CB8AC3E}">
        <p14:creationId xmlns:p14="http://schemas.microsoft.com/office/powerpoint/2010/main" val="4152387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the slide. Give teams a few minutes to talk through</a:t>
            </a:r>
            <a:r>
              <a:rPr lang="en-US" i="1" baseline="0" dirty="0" smtClean="0"/>
              <a:t> the case application. If time allows, share as a large group.</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43</a:t>
            </a:fld>
            <a:endParaRPr lang="en-US" dirty="0"/>
          </a:p>
        </p:txBody>
      </p:sp>
    </p:spTree>
    <p:extLst>
      <p:ext uri="{BB962C8B-B14F-4D97-AF65-F5344CB8AC3E}">
        <p14:creationId xmlns:p14="http://schemas.microsoft.com/office/powerpoint/2010/main" val="6796390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know which behavior(s) we want to use for progress monitoring, we need to develop a plan to collect data on the target behavior(s).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44</a:t>
            </a:fld>
            <a:endParaRPr lang="en-US" dirty="0"/>
          </a:p>
        </p:txBody>
      </p:sp>
    </p:spTree>
    <p:extLst>
      <p:ext uri="{BB962C8B-B14F-4D97-AF65-F5344CB8AC3E}">
        <p14:creationId xmlns:p14="http://schemas.microsoft.com/office/powerpoint/2010/main" val="770777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process of identifying, prioritizing, and defining the target behavior is designed to support the development of an individualized approach for data collection. We will review the various methods associated with actually collecting the data, but first it is worthwhile to discuss some considerations for developing an effective approach to measuring behavior. Recall that progress monitoring for students in need of individualized behavioral interventions requires data to be collected more often than for less intensive interventions. The teacher and school team must consider the most appropriate schedule. Is daily assessment needed? Or would it be more helpful to have data collected on a weekly basis? Other questions to consider relate to who will collect the data and at what times. Finally, it is necessary to design the procedures for ensuring the data is entered for evaluation. Most of these steps will be clear following the identification of the target behaviors and conditions of greatest concern.</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45</a:t>
            </a:fld>
            <a:endParaRPr lang="en-US" dirty="0"/>
          </a:p>
        </p:txBody>
      </p:sp>
    </p:spTree>
    <p:extLst>
      <p:ext uri="{BB962C8B-B14F-4D97-AF65-F5344CB8AC3E}">
        <p14:creationId xmlns:p14="http://schemas.microsoft.com/office/powerpoint/2010/main" val="25886510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Many approaches to data collection are available, and each has its own strengths and limitations. The traditional method for collecting student data is through systematic direct observation techniques. Although we will briefly describe the methods associated with this approach, our emphasis here will be on using an emerging technology called “Direct Behavior Rating,” which increases the feasibility of data collection without sacrificing the quality of the data. Specifically, we will consider how to incorporate the target behaviors into the DBR form and use it in conjunction with standard behaviors included on the standard form.</a:t>
            </a:r>
            <a:endParaRPr lang="en-US" dirty="0" smtClean="0"/>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46</a:t>
            </a:fld>
            <a:endParaRPr lang="en-US" dirty="0"/>
          </a:p>
        </p:txBody>
      </p:sp>
    </p:spTree>
    <p:extLst>
      <p:ext uri="{BB962C8B-B14F-4D97-AF65-F5344CB8AC3E}">
        <p14:creationId xmlns:p14="http://schemas.microsoft.com/office/powerpoint/2010/main" val="42652105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describing the “Direct Behavior Rating” or “DBR” approach to collecting data, it is useful to consider systematic direct observation techniques because these are widely considered the gold standard approach for collecting behavioral data. As we will see, there remain some limitations for practical application in schools. This introduction to direct observation techniques, however, will provide the basis for developing measurable anchors to assist with increasing the accuracy of the DBR.</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47</a:t>
            </a:fld>
            <a:endParaRPr lang="en-US" dirty="0"/>
          </a:p>
        </p:txBody>
      </p:sp>
    </p:spTree>
    <p:extLst>
      <p:ext uri="{BB962C8B-B14F-4D97-AF65-F5344CB8AC3E}">
        <p14:creationId xmlns:p14="http://schemas.microsoft.com/office/powerpoint/2010/main" val="1299451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Systematic direct observation offers several advantages. First, the data collected are closely aligned with the behavior being observed. Another advantage is its flexibility for collecting data on a wide range of behaviors. Virtually all behavior that can be seen can be the subject of direct observation techniques. Lastly, a wide range of procedures is available for collecting data. These methods can be readily adapted to allow behavior data to be collected along various dimensions and for a variety of purposes.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48</a:t>
            </a:fld>
            <a:endParaRPr lang="en-US" dirty="0"/>
          </a:p>
        </p:txBody>
      </p:sp>
    </p:spTree>
    <p:extLst>
      <p:ext uri="{BB962C8B-B14F-4D97-AF65-F5344CB8AC3E}">
        <p14:creationId xmlns:p14="http://schemas.microsoft.com/office/powerpoint/2010/main" val="33823834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Systematic direct observation can measure behavior along several dimensions. </a:t>
            </a:r>
          </a:p>
          <a:p>
            <a:endParaRPr lang="en-US" i="0" baseline="0" dirty="0" smtClean="0"/>
          </a:p>
          <a:p>
            <a:r>
              <a:rPr lang="en-US" i="1" baseline="0" dirty="0" smtClean="0"/>
              <a:t>Review list. </a:t>
            </a:r>
          </a:p>
          <a:p>
            <a:endParaRPr lang="en-US" i="1" dirty="0"/>
          </a:p>
          <a:p>
            <a:r>
              <a:rPr lang="en-US" i="0" baseline="0" dirty="0" smtClean="0"/>
              <a:t>We usually measure how often a behavior occurs or how long it lasts.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49</a:t>
            </a:fld>
            <a:endParaRPr lang="en-US" dirty="0"/>
          </a:p>
        </p:txBody>
      </p:sp>
    </p:spTree>
    <p:extLst>
      <p:ext uri="{BB962C8B-B14F-4D97-AF65-F5344CB8AC3E}">
        <p14:creationId xmlns:p14="http://schemas.microsoft.com/office/powerpoint/2010/main" val="153487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i="1" dirty="0" smtClean="0"/>
              <a:t>Animated</a:t>
            </a:r>
            <a:r>
              <a:rPr lang="en-US" i="1" baseline="0" dirty="0" smtClean="0"/>
              <a:t> slide.  Click at underlined text.</a:t>
            </a:r>
          </a:p>
          <a:p>
            <a:endParaRPr lang="en-US" i="1" dirty="0" smtClean="0"/>
          </a:p>
          <a:p>
            <a:r>
              <a:rPr lang="en-US" dirty="0" smtClean="0"/>
              <a:t>Most of you are probably familiar with triangle intervention logic or multi-tiered systems of supports. Although</a:t>
            </a:r>
            <a:r>
              <a:rPr lang="en-US" baseline="0" dirty="0" smtClean="0"/>
              <a:t> the focus of today’s presentation is not on intervention, the triangle provides a basis for understanding the </a:t>
            </a:r>
            <a:r>
              <a:rPr lang="en-US" dirty="0" smtClean="0"/>
              <a:t>uses of </a:t>
            </a:r>
            <a:r>
              <a:rPr lang="en-US" baseline="0" dirty="0" smtClean="0"/>
              <a:t>behavioral progress monitoring in relation to levels</a:t>
            </a:r>
            <a:r>
              <a:rPr lang="en-US" dirty="0" smtClean="0"/>
              <a:t> of support</a:t>
            </a:r>
            <a:r>
              <a:rPr lang="en-US" baseline="0" dirty="0" smtClean="0"/>
              <a:t>. Let’s begin at the bottom </a:t>
            </a:r>
            <a:r>
              <a:rPr lang="en-US" dirty="0" smtClean="0"/>
              <a:t>with </a:t>
            </a:r>
            <a:r>
              <a:rPr lang="en-US" baseline="0" dirty="0" smtClean="0"/>
              <a:t>Tier 1, or the green zone. This model suggests that most kids–about 80 percent–will respond positively to strong, systematic </a:t>
            </a:r>
            <a:r>
              <a:rPr lang="en-US" u="sng" baseline="0" dirty="0" smtClean="0"/>
              <a:t>prevention</a:t>
            </a:r>
            <a:r>
              <a:rPr lang="en-US" baseline="0" dirty="0" smtClean="0"/>
              <a:t> techniques that promote prosocial behavior. This implies that about 20 percent of students will require further support to maintain appropriate behavior in schools. The typical process is to move these non-responding students to an </a:t>
            </a:r>
            <a:r>
              <a:rPr lang="en-US" u="sng" baseline="0" dirty="0" smtClean="0"/>
              <a:t>intervention</a:t>
            </a:r>
            <a:r>
              <a:rPr lang="en-US" baseline="0" dirty="0" smtClean="0"/>
              <a:t> that will provide additional feedback on student behavior and opportunities to access rewards and positive attention. It is expected</a:t>
            </a:r>
            <a:r>
              <a:rPr lang="en-US" dirty="0" smtClean="0"/>
              <a:t> that these </a:t>
            </a:r>
            <a:r>
              <a:rPr lang="en-US" dirty="0"/>
              <a:t>s</a:t>
            </a:r>
            <a:r>
              <a:rPr lang="en-US" dirty="0" smtClean="0"/>
              <a:t>econdary or Tier 2 interventions will meet the needs of an additional</a:t>
            </a:r>
            <a:r>
              <a:rPr lang="en-US" baseline="0" dirty="0" smtClean="0"/>
              <a:t> 15 percent of the student population. That leaves </a:t>
            </a:r>
            <a:r>
              <a:rPr lang="en-US" u="sng" baseline="0" dirty="0" smtClean="0"/>
              <a:t>5 percent</a:t>
            </a:r>
            <a:r>
              <a:rPr lang="en-US" baseline="0" dirty="0" smtClean="0"/>
              <a:t> of students who are not responsive to preventative or secondary intervention supports. What do we do for these students with the most intensive needs? It is imperative that we follow a systematic process to understand the reasons for their behavior,</a:t>
            </a:r>
            <a:r>
              <a:rPr lang="en-US" dirty="0" smtClean="0"/>
              <a:t> </a:t>
            </a:r>
            <a:r>
              <a:rPr lang="en-US" baseline="0" dirty="0" smtClean="0"/>
              <a:t>develop </a:t>
            </a:r>
            <a:r>
              <a:rPr lang="en-US" u="sng" baseline="0" dirty="0" smtClean="0"/>
              <a:t>individualized</a:t>
            </a:r>
            <a:r>
              <a:rPr lang="en-US" baseline="0" dirty="0" smtClean="0"/>
              <a:t> interventions, and track their responsiveness to those supports in order to make</a:t>
            </a:r>
            <a:r>
              <a:rPr lang="en-US" dirty="0" smtClean="0"/>
              <a:t> data-based decisions.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a:t>
            </a:fld>
            <a:endParaRPr lang="en-US" dirty="0"/>
          </a:p>
        </p:txBody>
      </p:sp>
    </p:spTree>
    <p:extLst>
      <p:ext uri="{BB962C8B-B14F-4D97-AF65-F5344CB8AC3E}">
        <p14:creationId xmlns:p14="http://schemas.microsoft.com/office/powerpoint/2010/main" val="7236954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sample behaviors listed.  Which dimension</a:t>
            </a:r>
            <a:r>
              <a:rPr lang="en-US" baseline="0" dirty="0" smtClean="0"/>
              <a:t> would be the most appropriate measure for each?</a:t>
            </a:r>
          </a:p>
          <a:p>
            <a:endParaRPr lang="en-US" baseline="0" dirty="0" smtClean="0"/>
          </a:p>
          <a:p>
            <a:r>
              <a:rPr lang="en-US" i="1" baseline="0" dirty="0" smtClean="0"/>
              <a:t>Answers</a:t>
            </a:r>
          </a:p>
          <a:p>
            <a:r>
              <a:rPr lang="en-US" baseline="0" dirty="0" smtClean="0"/>
              <a:t>Kyle – frequency or rate</a:t>
            </a:r>
          </a:p>
          <a:p>
            <a:r>
              <a:rPr lang="en-US" baseline="0" dirty="0" smtClean="0"/>
              <a:t>Sara – percentage of tasks completed, frequency (assignments submitted)</a:t>
            </a:r>
          </a:p>
          <a:p>
            <a:r>
              <a:rPr lang="en-US" baseline="0" dirty="0" smtClean="0"/>
              <a:t>Brad – latency (from time of request to execution of task), percentage of requests</a:t>
            </a:r>
          </a:p>
          <a:p>
            <a:r>
              <a:rPr lang="en-US" baseline="0" dirty="0" smtClean="0"/>
              <a:t>Bonnie – frequency or rate</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50</a:t>
            </a:fld>
            <a:endParaRPr lang="en-US" dirty="0"/>
          </a:p>
        </p:txBody>
      </p:sp>
    </p:spTree>
    <p:extLst>
      <p:ext uri="{BB962C8B-B14F-4D97-AF65-F5344CB8AC3E}">
        <p14:creationId xmlns:p14="http://schemas.microsoft.com/office/powerpoint/2010/main" val="243460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there are a number</a:t>
            </a:r>
            <a:r>
              <a:rPr lang="en-US" baseline="0" dirty="0" smtClean="0"/>
              <a:t> of ways to represent behavior, there are also several methods for actually observing behavior</a:t>
            </a:r>
            <a:r>
              <a:rPr lang="en-US" dirty="0" smtClean="0"/>
              <a:t> and collecting data</a:t>
            </a:r>
            <a:r>
              <a:rPr lang="en-US" baseline="0" dirty="0" smtClean="0"/>
              <a:t>. These methods can be divided into two broad classes: those that measure specific aspects of an event, such as how often an event occurs or how long the event lasts, and those based on recording what occurs within a particular time</a:t>
            </a:r>
            <a:r>
              <a:rPr lang="en-US" dirty="0" smtClean="0"/>
              <a:t> </a:t>
            </a:r>
            <a:r>
              <a:rPr lang="en-US" baseline="0" dirty="0" smtClean="0"/>
              <a:t>frame. We will not spend too much time reviewing these methods, but the common thread across all is the need to be vigilant on keeping notes and records. Unfortunately, this can often be cumbersome, time consuming, and overwhelming</a:t>
            </a:r>
            <a:r>
              <a:rPr lang="en-US" sz="1200" kern="1200" dirty="0" smtClean="0">
                <a:solidFill>
                  <a:schemeClr val="tx1"/>
                </a:solidFill>
                <a:effectLst/>
                <a:latin typeface="Arial" charset="0"/>
                <a:ea typeface="ＭＳ Ｐゴシック" pitchFamily="-48" charset="-128"/>
                <a:cs typeface="ＭＳ Ｐゴシック"/>
              </a:rPr>
              <a:t>—</a:t>
            </a:r>
            <a:r>
              <a:rPr lang="en-US" baseline="0" dirty="0" smtClean="0"/>
              <a:t>even for the tools that are the easiest to complete.</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51</a:t>
            </a:fld>
            <a:endParaRPr lang="en-US" dirty="0"/>
          </a:p>
        </p:txBody>
      </p:sp>
    </p:spTree>
    <p:extLst>
      <p:ext uri="{BB962C8B-B14F-4D97-AF65-F5344CB8AC3E}">
        <p14:creationId xmlns:p14="http://schemas.microsoft.com/office/powerpoint/2010/main" val="7910721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t>
            </a:r>
            <a:r>
              <a:rPr lang="en-US" baseline="0" dirty="0" smtClean="0"/>
              <a:t>systematic direct observation can provide very strong and useful data, these methods are often time intensive and difficult to implement, particularly within the context of busy school classrooms. Because of the difficulty of having to attend to instruction, behavior management, and data collection (not to mention a whole host of other issues!), the primary advantage of systematic direct observation</a:t>
            </a:r>
            <a:r>
              <a:rPr lang="en-US" sz="1200" kern="1200" dirty="0" smtClean="0">
                <a:solidFill>
                  <a:schemeClr val="tx1"/>
                </a:solidFill>
                <a:effectLst/>
                <a:latin typeface="Arial" charset="0"/>
                <a:ea typeface="ＭＳ Ｐゴシック" pitchFamily="-48" charset="-128"/>
                <a:cs typeface="ＭＳ Ｐゴシック"/>
              </a:rPr>
              <a:t>—</a:t>
            </a:r>
            <a:r>
              <a:rPr lang="en-US" baseline="0" dirty="0" smtClean="0"/>
              <a:t>that the method provides a direct index of behavior</a:t>
            </a:r>
            <a:r>
              <a:rPr lang="en-US" sz="1200" kern="1200" dirty="0" smtClean="0">
                <a:solidFill>
                  <a:schemeClr val="tx1"/>
                </a:solidFill>
                <a:effectLst/>
                <a:latin typeface="Arial" charset="0"/>
                <a:ea typeface="ＭＳ Ｐゴシック" pitchFamily="-48" charset="-128"/>
                <a:cs typeface="ＭＳ Ｐゴシック"/>
              </a:rPr>
              <a:t>—</a:t>
            </a:r>
            <a:r>
              <a:rPr lang="en-US" baseline="0" dirty="0" smtClean="0"/>
              <a:t>might be lost. Moreover, if the method is not feasible and requires too much effort, it is </a:t>
            </a:r>
            <a:r>
              <a:rPr lang="en-US" dirty="0"/>
              <a:t>not likely to </a:t>
            </a:r>
            <a:r>
              <a:rPr lang="en-US" baseline="0" dirty="0" smtClean="0"/>
              <a:t>be used. That would result in no progress monitoring data and no opportunity for data-based individualization.</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52</a:t>
            </a:fld>
            <a:endParaRPr lang="en-US" dirty="0"/>
          </a:p>
        </p:txBody>
      </p:sp>
    </p:spTree>
    <p:extLst>
      <p:ext uri="{BB962C8B-B14F-4D97-AF65-F5344CB8AC3E}">
        <p14:creationId xmlns:p14="http://schemas.microsoft.com/office/powerpoint/2010/main" val="13109369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a:t>
            </a:r>
            <a:r>
              <a:rPr lang="en-US" baseline="0" dirty="0" smtClean="0"/>
              <a:t> these limitations, there are some important lessons to be learned from direct observation techniques. The primary advantage of this method is that it provides a direct reflection of the behavior. We want our data to provide accurate information on the chosen dimension of our clearly defined target behavior. For example, if the behavior of concern is desk flips during math, we need to choose a data collection method that tracks how often the behavior occurs (frequency or rate). Work refusal might be considered in terms of the percentage of work requests the student refuses, or we might want to know how long the student spent refusing to do work (duration). The final consideration is feasibility. If a strong method is too difficult to sustain, it will not be useful for progress monitoring.</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53</a:t>
            </a:fld>
            <a:endParaRPr lang="en-US" dirty="0"/>
          </a:p>
        </p:txBody>
      </p:sp>
    </p:spTree>
    <p:extLst>
      <p:ext uri="{BB962C8B-B14F-4D97-AF65-F5344CB8AC3E}">
        <p14:creationId xmlns:p14="http://schemas.microsoft.com/office/powerpoint/2010/main" val="24316509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Fortunately,</a:t>
            </a:r>
            <a:r>
              <a:rPr lang="en-US" baseline="0" dirty="0" smtClean="0"/>
              <a:t> there is an alternative method to the often burdensome direct observation approach. Direct Behavior Rating (DBR) can be adapted to focus on a range of target behaviors while also providing an opportunity to measure broader, more general outcomes. The premise of DBR is that teachers can reliably and accurately rate student behavior on a continuum following some specified period of time. These ratings are then used to monitor student progress. </a:t>
            </a:r>
            <a:r>
              <a:rPr lang="en-US" dirty="0" smtClean="0"/>
              <a:t>There are</a:t>
            </a:r>
            <a:r>
              <a:rPr lang="en-US" baseline="0" dirty="0" smtClean="0"/>
              <a:t> several different DBR-like tools currently being developed. These include methods using multiple items to rate student performance and those using a single scale. However, these various tools are at different stages of development.</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54</a:t>
            </a:fld>
            <a:endParaRPr lang="en-US" dirty="0"/>
          </a:p>
        </p:txBody>
      </p:sp>
    </p:spTree>
    <p:extLst>
      <p:ext uri="{BB962C8B-B14F-4D97-AF65-F5344CB8AC3E}">
        <p14:creationId xmlns:p14="http://schemas.microsoft.com/office/powerpoint/2010/main" val="42932275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The method with, perhaps, the greatest research to date is the single-item scale (e.g., </a:t>
            </a:r>
            <a:r>
              <a:rPr lang="en-US" sz="1200" dirty="0" smtClean="0"/>
              <a:t>Chafouleas, Riley-Tillman, Christ, &amp; Sugai, 2009; </a:t>
            </a:r>
            <a:r>
              <a:rPr lang="en-US" baseline="0" dirty="0" smtClean="0"/>
              <a:t>Chafouleas, Riley-Tillman, &amp; Christ, 2010). This particular approach allows the user to rate the behavior on a single continuum from 0 to 10. These numbers are anchored by terms such as the behavior “Never” occurred (0 percent), “Sometimes” occurred (50 percent), or “Always” occurred (100 percent) during the observation period. As you can see, the completion of the form does not require constant recording or attention to paper work; rather, it allows the teacher to instruct and manage freely while also providing a research-based method for tracking student behavior.</a:t>
            </a:r>
            <a:endParaRPr lang="en-US" dirty="0" smtClean="0"/>
          </a:p>
          <a:p>
            <a:endParaRPr lang="en-US" dirty="0" smtClean="0"/>
          </a:p>
          <a:p>
            <a:r>
              <a:rPr lang="en-US" i="1" dirty="0" smtClean="0"/>
              <a:t>For more</a:t>
            </a:r>
            <a:r>
              <a:rPr lang="en-US" i="1" baseline="0" dirty="0" smtClean="0"/>
              <a:t> information on DBR, including various forms and instructions for their use, please see the Direct Behavior Ratings website at  www.directbehaviorratings.org (University of Connecticut, 2010).</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55</a:t>
            </a:fld>
            <a:endParaRPr lang="en-US" dirty="0"/>
          </a:p>
        </p:txBody>
      </p:sp>
    </p:spTree>
    <p:extLst>
      <p:ext uri="{BB962C8B-B14F-4D97-AF65-F5344CB8AC3E}">
        <p14:creationId xmlns:p14="http://schemas.microsoft.com/office/powerpoint/2010/main" val="15365385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 typeface="Arial" pitchFamily="34" charset="0"/>
              <a:buNone/>
              <a:defRPr/>
            </a:pPr>
            <a:r>
              <a:rPr lang="en-US" i="1" dirty="0" smtClean="0"/>
              <a:t>Provide or reference Direct Behavior Rating (DBR) Form:</a:t>
            </a:r>
            <a:r>
              <a:rPr lang="en-US" i="1" baseline="0" dirty="0" smtClean="0"/>
              <a:t> 3 Standard Behaviors  (</a:t>
            </a:r>
            <a:r>
              <a:rPr lang="en-US" sz="1200" i="1" dirty="0" smtClean="0">
                <a:latin typeface="ITC Franklin Gothic Std Bk Cd"/>
              </a:rPr>
              <a:t>V 1.4 DBR Standard</a:t>
            </a:r>
            <a:r>
              <a:rPr lang="en-US" sz="1200" i="1" baseline="0" dirty="0" smtClean="0">
                <a:latin typeface="ITC Franklin Gothic Std Bk Cd"/>
              </a:rPr>
              <a:t> Form with 3 Standard Behaviors)</a:t>
            </a:r>
          </a:p>
          <a:p>
            <a:endParaRPr lang="en-US" dirty="0" smtClean="0"/>
          </a:p>
          <a:p>
            <a:r>
              <a:rPr lang="en-US" dirty="0" smtClean="0"/>
              <a:t>The</a:t>
            </a:r>
            <a:r>
              <a:rPr lang="en-US" baseline="0" dirty="0" smtClean="0"/>
              <a:t> DBR forms we will be using have three general behaviors already available for use: (a) academically engaged behavior, (b) non-disruptive behavior (looking for reduced occurrence of disruptive behavior), and (c) respectful behavior. The advantage of having these three behaviors on the standard form is that you will be able to track the target behavior you have identified for your student while also gaining a better understanding of broader behaviors that are needed for successful school functioning. We will consider the application of these examples and then discuss how to incorporate students’ individualized target behaviors into the instrument.</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56</a:t>
            </a:fld>
            <a:endParaRPr lang="en-US" dirty="0"/>
          </a:p>
        </p:txBody>
      </p:sp>
    </p:spTree>
    <p:extLst>
      <p:ext uri="{BB962C8B-B14F-4D97-AF65-F5344CB8AC3E}">
        <p14:creationId xmlns:p14="http://schemas.microsoft.com/office/powerpoint/2010/main" val="11140364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i="1" dirty="0" smtClean="0"/>
              <a:t>Read</a:t>
            </a:r>
            <a:r>
              <a:rPr lang="en-US" i="1" baseline="0" dirty="0" smtClean="0"/>
              <a: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57</a:t>
            </a:fld>
            <a:endParaRPr lang="en-US" dirty="0"/>
          </a:p>
        </p:txBody>
      </p:sp>
    </p:spTree>
    <p:extLst>
      <p:ext uri="{BB962C8B-B14F-4D97-AF65-F5344CB8AC3E}">
        <p14:creationId xmlns:p14="http://schemas.microsoft.com/office/powerpoint/2010/main" val="23622141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i="1" dirty="0" smtClean="0"/>
              <a:t>Animated slide. Click to bring up Interpretation.</a:t>
            </a:r>
          </a:p>
        </p:txBody>
      </p:sp>
      <p:sp>
        <p:nvSpPr>
          <p:cNvPr id="4" name="Slide Number Placeholder 3"/>
          <p:cNvSpPr>
            <a:spLocks noGrp="1"/>
          </p:cNvSpPr>
          <p:nvPr>
            <p:ph type="sldNum" sz="quarter" idx="10"/>
          </p:nvPr>
        </p:nvSpPr>
        <p:spPr/>
        <p:txBody>
          <a:bodyPr/>
          <a:lstStyle/>
          <a:p>
            <a:fld id="{1BCF944E-AC27-4BEA-9C0A-695BFCE7C965}" type="slidenum">
              <a:rPr lang="en-US" smtClean="0"/>
              <a:pPr/>
              <a:t>58</a:t>
            </a:fld>
            <a:endParaRPr lang="en-US" dirty="0"/>
          </a:p>
        </p:txBody>
      </p:sp>
    </p:spTree>
    <p:extLst>
      <p:ext uri="{BB962C8B-B14F-4D97-AF65-F5344CB8AC3E}">
        <p14:creationId xmlns:p14="http://schemas.microsoft.com/office/powerpoint/2010/main" val="38546340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59</a:t>
            </a:fld>
            <a:endParaRPr lang="en-US" dirty="0"/>
          </a:p>
        </p:txBody>
      </p:sp>
    </p:spTree>
    <p:extLst>
      <p:ext uri="{BB962C8B-B14F-4D97-AF65-F5344CB8AC3E}">
        <p14:creationId xmlns:p14="http://schemas.microsoft.com/office/powerpoint/2010/main" val="2020005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i="1" dirty="0" smtClean="0"/>
              <a:t>Animated</a:t>
            </a:r>
            <a:r>
              <a:rPr lang="en-US" i="1" baseline="0" dirty="0" smtClean="0"/>
              <a:t> slide. Click at underlined text.</a:t>
            </a:r>
          </a:p>
          <a:p>
            <a:pPr defTabSz="915772">
              <a:defRPr/>
            </a:pPr>
            <a:endParaRPr lang="en-US" dirty="0" smtClean="0"/>
          </a:p>
          <a:p>
            <a:pPr defTabSz="915772">
              <a:defRPr/>
            </a:pPr>
            <a:r>
              <a:rPr lang="en-US" dirty="0" smtClean="0"/>
              <a:t>The level of support is directly tied to the intensity of assessment. </a:t>
            </a:r>
            <a:r>
              <a:rPr lang="en-US" baseline="0" dirty="0" smtClean="0"/>
              <a:t>At the </a:t>
            </a:r>
            <a:r>
              <a:rPr lang="en-US" u="sng" baseline="0" dirty="0" smtClean="0"/>
              <a:t>first</a:t>
            </a:r>
            <a:r>
              <a:rPr lang="en-US" baseline="0" dirty="0" smtClean="0"/>
              <a:t> level of the triangle, </a:t>
            </a:r>
            <a:r>
              <a:rPr lang="en-US" dirty="0" smtClean="0"/>
              <a:t>screening tools are </a:t>
            </a:r>
            <a:r>
              <a:rPr lang="en-US" baseline="0" dirty="0" smtClean="0"/>
              <a:t>used to determine whether or not a student is responding to preventative supports. These assessment procedures should be readily available for the entire student body and collected and reviewed systematically to identify those students who are non-responsive. </a:t>
            </a:r>
            <a:r>
              <a:rPr lang="en-US" dirty="0"/>
              <a:t> </a:t>
            </a:r>
            <a:r>
              <a:rPr lang="en-US" baseline="0" dirty="0" smtClean="0"/>
              <a:t>Examples include office discipline referrals or standardized screening instruments. The second type of assessment technique is progress monitoring ,which is the repeated collection of data targeting specific behaviors. This type of assessment is typically used to determine a student’s response to secondary and intensive intervention. Progress monitoring may need to be done more frequently for more intensive interventions. For example, it may occur weekly for </a:t>
            </a:r>
            <a:r>
              <a:rPr lang="en-US" u="sng" baseline="0" dirty="0" smtClean="0"/>
              <a:t>Tier 2 </a:t>
            </a:r>
            <a:r>
              <a:rPr lang="en-US" baseline="0" dirty="0" smtClean="0"/>
              <a:t>and daily for </a:t>
            </a:r>
            <a:r>
              <a:rPr lang="en-US" u="sng" baseline="0" dirty="0" smtClean="0"/>
              <a:t>Tier 3</a:t>
            </a:r>
            <a:r>
              <a:rPr lang="en-US" baseline="0" dirty="0" smtClean="0"/>
              <a:t>. Although the purpose and process of progress monitoring is similar for Tier 2 and Tier 3, there are some important differences </a:t>
            </a:r>
            <a:r>
              <a:rPr lang="en-US" dirty="0" smtClean="0"/>
              <a:t>related to the intensity of intervention</a:t>
            </a:r>
            <a:r>
              <a:rPr lang="en-US" baseline="0" dirty="0" smtClean="0"/>
              <a:t>. These will be discussed in later sections.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a:t>
            </a:fld>
            <a:endParaRPr lang="en-US" dirty="0"/>
          </a:p>
        </p:txBody>
      </p:sp>
    </p:spTree>
    <p:extLst>
      <p:ext uri="{BB962C8B-B14F-4D97-AF65-F5344CB8AC3E}">
        <p14:creationId xmlns:p14="http://schemas.microsoft.com/office/powerpoint/2010/main" val="7236954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 slide. Click to bring up Interpretation.</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60</a:t>
            </a:fld>
            <a:endParaRPr lang="en-US" dirty="0"/>
          </a:p>
        </p:txBody>
      </p:sp>
    </p:spTree>
    <p:extLst>
      <p:ext uri="{BB962C8B-B14F-4D97-AF65-F5344CB8AC3E}">
        <p14:creationId xmlns:p14="http://schemas.microsoft.com/office/powerpoint/2010/main" val="16270099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i="1" dirty="0" smtClean="0"/>
              <a:t>Read</a:t>
            </a:r>
            <a:r>
              <a:rPr lang="en-US" i="1" baseline="0" dirty="0" smtClean="0"/>
              <a: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61</a:t>
            </a:fld>
            <a:endParaRPr lang="en-US" dirty="0"/>
          </a:p>
        </p:txBody>
      </p:sp>
    </p:spTree>
    <p:extLst>
      <p:ext uri="{BB962C8B-B14F-4D97-AF65-F5344CB8AC3E}">
        <p14:creationId xmlns:p14="http://schemas.microsoft.com/office/powerpoint/2010/main" val="23395264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i="1" dirty="0" smtClean="0"/>
              <a:t>Animated slide. Click to bring up Interpretation.</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62</a:t>
            </a:fld>
            <a:endParaRPr lang="en-US" dirty="0"/>
          </a:p>
        </p:txBody>
      </p:sp>
    </p:spTree>
    <p:extLst>
      <p:ext uri="{BB962C8B-B14F-4D97-AF65-F5344CB8AC3E}">
        <p14:creationId xmlns:p14="http://schemas.microsoft.com/office/powerpoint/2010/main" val="6401183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63</a:t>
            </a:fld>
            <a:endParaRPr lang="en-US" dirty="0"/>
          </a:p>
        </p:txBody>
      </p:sp>
    </p:spTree>
    <p:extLst>
      <p:ext uri="{BB962C8B-B14F-4D97-AF65-F5344CB8AC3E}">
        <p14:creationId xmlns:p14="http://schemas.microsoft.com/office/powerpoint/2010/main" val="18572164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i="1" dirty="0" smtClean="0"/>
              <a:t>Animated slide. Click to bring up table.</a:t>
            </a:r>
          </a:p>
          <a:p>
            <a:endParaRPr lang="en-US" dirty="0" smtClean="0"/>
          </a:p>
          <a:p>
            <a:pPr marL="0" indent="0" defTabSz="915772">
              <a:buFont typeface="Arial" pitchFamily="34" charset="0"/>
              <a:buNone/>
              <a:defRPr/>
            </a:pPr>
            <a:r>
              <a:rPr lang="en-US" i="1" baseline="0" dirty="0" smtClean="0"/>
              <a:t>Provide or reference Direct Behavior Rating (DBR) Form – Fill-in Behaviors (</a:t>
            </a:r>
            <a:r>
              <a:rPr lang="en-US" sz="1200" i="1" baseline="0" dirty="0" smtClean="0">
                <a:latin typeface="ITC Franklin Gothic Std Bk Cd"/>
              </a:rPr>
              <a:t>V 1.3 DBR </a:t>
            </a:r>
            <a:r>
              <a:rPr lang="en-US" sz="1200" i="1" dirty="0" smtClean="0"/>
              <a:t>Standard Form – Fill-in Behaviors</a:t>
            </a:r>
            <a:r>
              <a:rPr lang="en-US" sz="1200" i="1" dirty="0" smtClean="0">
                <a:latin typeface="ITC Franklin Gothic Std Bk Cd"/>
              </a:rPr>
              <a:t>).</a:t>
            </a:r>
            <a:endParaRPr lang="en-US" i="1" baseline="0" dirty="0" smtClean="0"/>
          </a:p>
          <a:p>
            <a:endParaRPr lang="en-US" dirty="0" smtClean="0"/>
          </a:p>
          <a:p>
            <a:r>
              <a:rPr lang="en-US" dirty="0" smtClean="0"/>
              <a:t>The standard</a:t>
            </a:r>
            <a:r>
              <a:rPr lang="en-US" baseline="0" dirty="0" smtClean="0"/>
              <a:t> DBR items are useful for tracking a student on broad indicators of school success. However, the data-based individualization process often will require the tracking of behaviors specific to the particular student. The DBR form also provides an option to fill in your own target behaviors. This will require school personnel to clearly define the target behaviors and align them with specific criteria to increase the consistency of the ratings. Examples of this alignment include considering whether the behavior occurs a lot or little, or the percentage of time during which the behavior occurs.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64</a:t>
            </a:fld>
            <a:endParaRPr lang="en-US" dirty="0"/>
          </a:p>
        </p:txBody>
      </p:sp>
    </p:spTree>
    <p:extLst>
      <p:ext uri="{BB962C8B-B14F-4D97-AF65-F5344CB8AC3E}">
        <p14:creationId xmlns:p14="http://schemas.microsoft.com/office/powerpoint/2010/main" val="31841855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DBR anchors are based on the preliminary information collected as much as possible. That is, the information collected to identify, prioritize, and define the target behavior can be used to determine whether the behavior is occurring at high, moderate, or low levels during a particular time period.</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65</a:t>
            </a:fld>
            <a:endParaRPr lang="en-US" dirty="0"/>
          </a:p>
        </p:txBody>
      </p:sp>
    </p:spTree>
    <p:extLst>
      <p:ext uri="{BB962C8B-B14F-4D97-AF65-F5344CB8AC3E}">
        <p14:creationId xmlns:p14="http://schemas.microsoft.com/office/powerpoint/2010/main" val="574368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66</a:t>
            </a:fld>
            <a:endParaRPr lang="en-US" dirty="0"/>
          </a:p>
        </p:txBody>
      </p:sp>
    </p:spTree>
    <p:extLst>
      <p:ext uri="{BB962C8B-B14F-4D97-AF65-F5344CB8AC3E}">
        <p14:creationId xmlns:p14="http://schemas.microsoft.com/office/powerpoint/2010/main" val="40404316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preliminary data included direct observation, you may know the range of frequencies</a:t>
            </a:r>
            <a:r>
              <a:rPr lang="en-US" baseline="0" dirty="0" smtClean="0"/>
              <a:t> for your target behavior, and you can set the upper range as a rating of 10.</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67</a:t>
            </a:fld>
            <a:endParaRPr lang="en-US" dirty="0"/>
          </a:p>
        </p:txBody>
      </p:sp>
    </p:spTree>
    <p:extLst>
      <p:ext uri="{BB962C8B-B14F-4D97-AF65-F5344CB8AC3E}">
        <p14:creationId xmlns:p14="http://schemas.microsoft.com/office/powerpoint/2010/main" val="583144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68</a:t>
            </a:fld>
            <a:endParaRPr lang="en-US" dirty="0"/>
          </a:p>
        </p:txBody>
      </p:sp>
    </p:spTree>
    <p:extLst>
      <p:ext uri="{BB962C8B-B14F-4D97-AF65-F5344CB8AC3E}">
        <p14:creationId xmlns:p14="http://schemas.microsoft.com/office/powerpoint/2010/main" val="17846051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Provide or reference Handout 6:</a:t>
            </a:r>
            <a:r>
              <a:rPr lang="en-US" i="1" baseline="0" dirty="0" smtClean="0"/>
              <a:t> Direct Behavior Rating Individualization Form and Direct Behavior Rating (DBR) Form – Fill-in Behaviors.</a:t>
            </a:r>
          </a:p>
          <a:p>
            <a:endParaRPr lang="en-US" i="1" dirty="0" smtClean="0"/>
          </a:p>
          <a:p>
            <a:r>
              <a:rPr lang="en-US" i="1" dirty="0" smtClean="0"/>
              <a:t>Review the slide. </a:t>
            </a:r>
            <a:r>
              <a:rPr lang="en-US" i="0" dirty="0" smtClean="0"/>
              <a:t>For</a:t>
            </a:r>
            <a:r>
              <a:rPr lang="en-US" i="0" baseline="0" dirty="0" smtClean="0"/>
              <a:t> the DBR Individualization form, complete sections 1 through 3. You may not yet have enough data to complete section 4. What would you need to do to know the current performance of the student and typical peers in order to fill out this section? We’ll talk more about goal setting in a later section.  </a:t>
            </a:r>
          </a:p>
          <a:p>
            <a:endParaRPr lang="en-US" i="1" dirty="0" smtClean="0"/>
          </a:p>
          <a:p>
            <a:r>
              <a:rPr lang="en-US" i="1" dirty="0" smtClean="0"/>
              <a:t>Give teams a few minutes to talk through</a:t>
            </a:r>
            <a:r>
              <a:rPr lang="en-US" i="1" baseline="0" dirty="0" smtClean="0"/>
              <a:t> the case application. If time allows, share as a large group.</a:t>
            </a:r>
          </a:p>
          <a:p>
            <a:endParaRPr lang="en-US"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Now look at the DBR fill-in form. The information in Handout 6 would allow you to fill out the top portion of the DBR form.</a:t>
            </a:r>
            <a:endParaRPr lang="en-US" i="1" dirty="0" smtClean="0"/>
          </a:p>
          <a:p>
            <a:endParaRPr lang="en-US" i="1"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69</a:t>
            </a:fld>
            <a:endParaRPr lang="en-US" dirty="0"/>
          </a:p>
        </p:txBody>
      </p:sp>
    </p:spTree>
    <p:extLst>
      <p:ext uri="{BB962C8B-B14F-4D97-AF65-F5344CB8AC3E}">
        <p14:creationId xmlns:p14="http://schemas.microsoft.com/office/powerpoint/2010/main" val="3813909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we’ve placed behavioral progress monitoring into context, let’s formally define the process. Behavioral progress monitoring is more than simply collecting assessment data—we must also </a:t>
            </a:r>
            <a:r>
              <a:rPr lang="en-US" dirty="0" smtClean="0"/>
              <a:t>analyze the data </a:t>
            </a:r>
            <a:r>
              <a:rPr lang="en-US" baseline="0" dirty="0" smtClean="0"/>
              <a:t>to determine whether the intervention is working or not. The data may also inform intervention design,</a:t>
            </a:r>
            <a:r>
              <a:rPr lang="en-US" dirty="0" smtClean="0"/>
              <a:t> a topic that will be addressed in future modules.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a:t>
            </a:fld>
            <a:endParaRPr lang="en-US" dirty="0"/>
          </a:p>
        </p:txBody>
      </p:sp>
    </p:spTree>
    <p:extLst>
      <p:ext uri="{BB962C8B-B14F-4D97-AF65-F5344CB8AC3E}">
        <p14:creationId xmlns:p14="http://schemas.microsoft.com/office/powerpoint/2010/main" val="26877802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70</a:t>
            </a:fld>
            <a:endParaRPr lang="en-US" dirty="0"/>
          </a:p>
        </p:txBody>
      </p:sp>
    </p:spTree>
    <p:extLst>
      <p:ext uri="{BB962C8B-B14F-4D97-AF65-F5344CB8AC3E}">
        <p14:creationId xmlns:p14="http://schemas.microsoft.com/office/powerpoint/2010/main" val="32389393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The quality of these ratings of student behavior depends on the ability of teachers to remain consistent in their application of the target behavior definition over time. Put another way, the teacher must be careful to apply the same criteria for student behavior from day to day for the ratings to be reliable. Fortunately, there are methods for protecting against this drift of rater accuracy.</a:t>
            </a:r>
            <a:endParaRPr lang="en-US" dirty="0" smtClean="0"/>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71</a:t>
            </a:fld>
            <a:endParaRPr lang="en-US" dirty="0"/>
          </a:p>
        </p:txBody>
      </p:sp>
    </p:spTree>
    <p:extLst>
      <p:ext uri="{BB962C8B-B14F-4D97-AF65-F5344CB8AC3E}">
        <p14:creationId xmlns:p14="http://schemas.microsoft.com/office/powerpoint/2010/main" val="39268040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72</a:t>
            </a:fld>
            <a:endParaRPr lang="en-US" dirty="0"/>
          </a:p>
        </p:txBody>
      </p:sp>
    </p:spTree>
    <p:extLst>
      <p:ext uri="{BB962C8B-B14F-4D97-AF65-F5344CB8AC3E}">
        <p14:creationId xmlns:p14="http://schemas.microsoft.com/office/powerpoint/2010/main" val="18362313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better to skip</a:t>
            </a:r>
            <a:r>
              <a:rPr lang="en-US" baseline="0" dirty="0" smtClean="0"/>
              <a:t> a day’s observation than to provide inaccurate data. If you are using a predated form, you can check a box to indicate an observation did not occur that day.</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73</a:t>
            </a:fld>
            <a:endParaRPr lang="en-US" dirty="0"/>
          </a:p>
        </p:txBody>
      </p:sp>
    </p:spTree>
    <p:extLst>
      <p:ext uri="{BB962C8B-B14F-4D97-AF65-F5344CB8AC3E}">
        <p14:creationId xmlns:p14="http://schemas.microsoft.com/office/powerpoint/2010/main" val="32512098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know</a:t>
            </a:r>
            <a:r>
              <a:rPr lang="en-US" baseline="0" dirty="0" smtClean="0"/>
              <a:t> how to collect data, we will talk about how to use it to make decisions.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74</a:t>
            </a:fld>
            <a:endParaRPr lang="en-US" dirty="0"/>
          </a:p>
        </p:txBody>
      </p:sp>
    </p:spTree>
    <p:extLst>
      <p:ext uri="{BB962C8B-B14F-4D97-AF65-F5344CB8AC3E}">
        <p14:creationId xmlns:p14="http://schemas.microsoft.com/office/powerpoint/2010/main" val="22992692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The data collected from the DBR form will be used</a:t>
            </a:r>
            <a:r>
              <a:rPr lang="en-US" baseline="0" dirty="0" smtClean="0"/>
              <a:t> to evaluate whether or not the student is responding to the intervention by monitoring progress toward predetermined goals. This process requires that DBR information be managed and organized in a way that supports summary and analysis. Because DBR data are collected on individual students, the most straightforward approach for displaying data is a line graph. This process will be described in the following slides.</a:t>
            </a:r>
          </a:p>
          <a:p>
            <a:pPr defTabSz="915772">
              <a:defRPr/>
            </a:pPr>
            <a:endParaRPr lang="en-US" baseline="0" dirty="0" smtClean="0"/>
          </a:p>
          <a:p>
            <a:pPr defTabSz="915772">
              <a:defRPr/>
            </a:pPr>
            <a:r>
              <a:rPr lang="en-US" i="1" baseline="0" dirty="0" smtClean="0"/>
              <a:t>The line graph on the right was downloaded from https://encrypted-tbn0.gstatic.com/images?q=tbn:ANd9GcQ8FCkz7GYENg1SqpIc6LBdnwC_RIWBLK1423d9cQc4nSf962NH.</a:t>
            </a:r>
            <a:endParaRPr lang="en-US" i="1"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75</a:t>
            </a:fld>
            <a:endParaRPr lang="en-US" dirty="0"/>
          </a:p>
        </p:txBody>
      </p:sp>
    </p:spTree>
    <p:extLst>
      <p:ext uri="{BB962C8B-B14F-4D97-AF65-F5344CB8AC3E}">
        <p14:creationId xmlns:p14="http://schemas.microsoft.com/office/powerpoint/2010/main" val="11982199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Provide or reference DBR Graphing Template.</a:t>
            </a:r>
            <a:r>
              <a:rPr lang="en-US" i="1" baseline="0" dirty="0" smtClean="0"/>
              <a:t> If time allows, consider demonstrating the spreadsheet.</a:t>
            </a:r>
            <a:endParaRPr lang="en-US" i="1" dirty="0" smtClean="0"/>
          </a:p>
          <a:p>
            <a:endParaRPr lang="en-US" dirty="0" smtClean="0"/>
          </a:p>
          <a:p>
            <a:r>
              <a:rPr lang="en-US" dirty="0" smtClean="0"/>
              <a:t>The</a:t>
            </a:r>
            <a:r>
              <a:rPr lang="en-US" baseline="0" dirty="0" smtClean="0"/>
              <a:t> first consideration for evaluation is data management. This includes determining the process of moving the ratings from the DBR form into some tool for graphing. Graphing might be done by hand, online using a tool such as Chart Dog from interventioncentral.com, or using a spreadsheet program such as Microsoft Excel. For the purposes of this presentation, we will assume the graphing platform will be a computer program such as Excel. In fact, we have developed a spreadsheet template to support streamlined graphing.</a:t>
            </a:r>
          </a:p>
        </p:txBody>
      </p:sp>
      <p:sp>
        <p:nvSpPr>
          <p:cNvPr id="4" name="Slide Number Placeholder 3"/>
          <p:cNvSpPr>
            <a:spLocks noGrp="1"/>
          </p:cNvSpPr>
          <p:nvPr>
            <p:ph type="sldNum" sz="quarter" idx="10"/>
          </p:nvPr>
        </p:nvSpPr>
        <p:spPr/>
        <p:txBody>
          <a:bodyPr/>
          <a:lstStyle/>
          <a:p>
            <a:fld id="{1BCF944E-AC27-4BEA-9C0A-695BFCE7C965}" type="slidenum">
              <a:rPr lang="en-US" smtClean="0"/>
              <a:pPr/>
              <a:t>76</a:t>
            </a:fld>
            <a:endParaRPr lang="en-US" dirty="0"/>
          </a:p>
        </p:txBody>
      </p:sp>
    </p:spTree>
    <p:extLst>
      <p:ext uri="{BB962C8B-B14F-4D97-AF65-F5344CB8AC3E}">
        <p14:creationId xmlns:p14="http://schemas.microsoft.com/office/powerpoint/2010/main" val="16076540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77</a:t>
            </a:fld>
            <a:endParaRPr lang="en-US" dirty="0"/>
          </a:p>
        </p:txBody>
      </p:sp>
    </p:spTree>
    <p:extLst>
      <p:ext uri="{BB962C8B-B14F-4D97-AF65-F5344CB8AC3E}">
        <p14:creationId xmlns:p14="http://schemas.microsoft.com/office/powerpoint/2010/main" val="5245074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process for entering data has</a:t>
            </a:r>
            <a:r>
              <a:rPr lang="en-US" baseline="0" dirty="0" smtClean="0"/>
              <a:t> been outlined, it is necessary to pilot the tool and establish how the individual is currently performing on the tool before intervention begins. The purpose of this “try-it-out” phase is to make sure the DBR anchors and ratings are reflective of student behavior and to determine a present level of functioning. There are no set rules for how long this phase needs to last, but we need enough information to determine whether the tool is accurately reflecting student behavior. The general recommendation is five or more assessment points. Indications of problems with the tool might be the collection of data that are inconsistent with other data on the same target behavior or seem unlikely to be sensitive to changes in the target behavior. In such cases, it might be necessary to revise the definition or anchors to make sure the instrument is providing accurate assessments of individual performance.</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78</a:t>
            </a:fld>
            <a:endParaRPr lang="en-US" dirty="0"/>
          </a:p>
        </p:txBody>
      </p:sp>
    </p:spTree>
    <p:extLst>
      <p:ext uri="{BB962C8B-B14F-4D97-AF65-F5344CB8AC3E}">
        <p14:creationId xmlns:p14="http://schemas.microsoft.com/office/powerpoint/2010/main" val="19068011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Preintervention data collection allows us to test the accuracy of the DBR tool and also provides a baseline with which to compare student behavior after</a:t>
            </a:r>
            <a:r>
              <a:rPr lang="en-US" i="0" baseline="0" dirty="0" smtClean="0"/>
              <a:t> the</a:t>
            </a:r>
            <a:r>
              <a:rPr lang="en-US" i="1" baseline="0" dirty="0" smtClean="0"/>
              <a:t> </a:t>
            </a:r>
            <a:r>
              <a:rPr lang="en-US" i="0" baseline="0" dirty="0" smtClean="0"/>
              <a:t>intervention has been implemented. The school team can use baseline performance to determine what responsiveness will mean for the student, establishing guidelines for when to retain, remove, or revise the intervention procedures, based on student data. </a:t>
            </a:r>
            <a:r>
              <a:rPr lang="en-US" baseline="0" dirty="0" smtClean="0"/>
              <a:t>Because the data-based individualization process is unique to each student, there are no firm rules regarding what constitutes responsiveness.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79</a:t>
            </a:fld>
            <a:endParaRPr lang="en-US" dirty="0"/>
          </a:p>
        </p:txBody>
      </p:sp>
    </p:spTree>
    <p:extLst>
      <p:ext uri="{BB962C8B-B14F-4D97-AF65-F5344CB8AC3E}">
        <p14:creationId xmlns:p14="http://schemas.microsoft.com/office/powerpoint/2010/main" val="161556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Ultimately, the products</a:t>
            </a:r>
            <a:r>
              <a:rPr lang="en-US" baseline="0" dirty="0" smtClean="0"/>
              <a:t> generated through progress monitoring will support evaluation of intervention</a:t>
            </a:r>
            <a:r>
              <a:rPr lang="en-US" dirty="0" smtClean="0"/>
              <a:t> effectiveness</a:t>
            </a:r>
            <a:r>
              <a:rPr lang="en-US" baseline="0" dirty="0" smtClean="0"/>
              <a:t>, increase the transparency of and provide justification for programming decisions, and allow for information to be readily disseminated among key stakeholders. Data-based individualization for behavior relies on the development of progress monitoring tools to support decision making.</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a:t>
            </a:fld>
            <a:endParaRPr lang="en-US" dirty="0"/>
          </a:p>
        </p:txBody>
      </p:sp>
    </p:spTree>
    <p:extLst>
      <p:ext uri="{BB962C8B-B14F-4D97-AF65-F5344CB8AC3E}">
        <p14:creationId xmlns:p14="http://schemas.microsoft.com/office/powerpoint/2010/main" val="18442774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80</a:t>
            </a:fld>
            <a:endParaRPr lang="en-US" dirty="0"/>
          </a:p>
        </p:txBody>
      </p:sp>
    </p:spTree>
    <p:extLst>
      <p:ext uri="{BB962C8B-B14F-4D97-AF65-F5344CB8AC3E}">
        <p14:creationId xmlns:p14="http://schemas.microsoft.com/office/powerpoint/2010/main" val="41546767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r>
              <a:rPr lang="en-US" i="1" dirty="0" smtClean="0"/>
              <a:t>.</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81</a:t>
            </a:fld>
            <a:endParaRPr lang="en-US" dirty="0"/>
          </a:p>
        </p:txBody>
      </p:sp>
    </p:spTree>
    <p:extLst>
      <p:ext uri="{BB962C8B-B14F-4D97-AF65-F5344CB8AC3E}">
        <p14:creationId xmlns:p14="http://schemas.microsoft.com/office/powerpoint/2010/main" val="18102717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graph has two axes. The vertical or </a:t>
            </a:r>
            <a:r>
              <a:rPr lang="en-US" i="1" dirty="0" smtClean="0"/>
              <a:t>y</a:t>
            </a:r>
            <a:r>
              <a:rPr lang="en-US" dirty="0" smtClean="0"/>
              <a:t>-axis and the horizontal or </a:t>
            </a:r>
            <a:r>
              <a:rPr lang="en-US" i="1" dirty="0" smtClean="0"/>
              <a:t>x</a:t>
            </a:r>
            <a:r>
              <a:rPr lang="en-US" dirty="0" smtClean="0"/>
              <a:t>-axis.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82</a:t>
            </a:fld>
            <a:endParaRPr lang="en-US" dirty="0"/>
          </a:p>
        </p:txBody>
      </p:sp>
    </p:spTree>
    <p:extLst>
      <p:ext uri="{BB962C8B-B14F-4D97-AF65-F5344CB8AC3E}">
        <p14:creationId xmlns:p14="http://schemas.microsoft.com/office/powerpoint/2010/main" val="16851055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usually goes on the horizontal</a:t>
            </a:r>
            <a:r>
              <a:rPr lang="en-US" baseline="0" dirty="0" smtClean="0"/>
              <a:t> axis. Values for the behavior data go on the vertical axis.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83</a:t>
            </a:fld>
            <a:endParaRPr lang="en-US" dirty="0"/>
          </a:p>
        </p:txBody>
      </p:sp>
    </p:spTree>
    <p:extLst>
      <p:ext uri="{BB962C8B-B14F-4D97-AF65-F5344CB8AC3E}">
        <p14:creationId xmlns:p14="http://schemas.microsoft.com/office/powerpoint/2010/main" val="21984761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axes are labeled so anyon</a:t>
            </a:r>
            <a:r>
              <a:rPr lang="en-US" baseline="0" dirty="0" smtClean="0"/>
              <a:t>e can look at our graph and know what we are measuring, over what time period.</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84</a:t>
            </a:fld>
            <a:endParaRPr lang="en-US" dirty="0"/>
          </a:p>
        </p:txBody>
      </p:sp>
    </p:spTree>
    <p:extLst>
      <p:ext uri="{BB962C8B-B14F-4D97-AF65-F5344CB8AC3E}">
        <p14:creationId xmlns:p14="http://schemas.microsoft.com/office/powerpoint/2010/main" val="20201965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graph our </a:t>
            </a:r>
            <a:r>
              <a:rPr lang="en-US" dirty="0" err="1" smtClean="0"/>
              <a:t>preintervention</a:t>
            </a:r>
            <a:r>
              <a:rPr lang="en-US" baseline="0" dirty="0" smtClean="0"/>
              <a:t> data.</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85</a:t>
            </a:fld>
            <a:endParaRPr lang="en-US" dirty="0"/>
          </a:p>
        </p:txBody>
      </p:sp>
    </p:spTree>
    <p:extLst>
      <p:ext uri="{BB962C8B-B14F-4D97-AF65-F5344CB8AC3E}">
        <p14:creationId xmlns:p14="http://schemas.microsoft.com/office/powerpoint/2010/main" val="1118471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vertical line, sometimes known as a phase</a:t>
            </a:r>
            <a:r>
              <a:rPr lang="en-US" baseline="0" dirty="0" smtClean="0"/>
              <a:t> change line,</a:t>
            </a:r>
            <a:r>
              <a:rPr lang="en-US" dirty="0" smtClean="0"/>
              <a:t> indicates when the intervention begins.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86</a:t>
            </a:fld>
            <a:endParaRPr lang="en-US" dirty="0"/>
          </a:p>
        </p:txBody>
      </p:sp>
    </p:spTree>
    <p:extLst>
      <p:ext uri="{BB962C8B-B14F-4D97-AF65-F5344CB8AC3E}">
        <p14:creationId xmlns:p14="http://schemas.microsoft.com/office/powerpoint/2010/main" val="16178979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way, we can compare behavior before and during the intervention. Do the data in this graph suggest that the student is responding to the intervention?</a:t>
            </a:r>
          </a:p>
          <a:p>
            <a:endParaRPr lang="en-US" i="1" dirty="0" smtClean="0"/>
          </a:p>
          <a:p>
            <a:r>
              <a:rPr lang="en-US" i="1" dirty="0" smtClean="0"/>
              <a:t>This</a:t>
            </a:r>
            <a:r>
              <a:rPr lang="en-US" i="1" baseline="0" dirty="0" smtClean="0"/>
              <a:t> student does not seem to be responding—the data are very similar before and after intervention. Future slides will further explain visual analysis and provide opportunities to practice.</a:t>
            </a:r>
            <a:endParaRPr lang="en-US" i="1"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87</a:t>
            </a:fld>
            <a:endParaRPr lang="en-US" dirty="0"/>
          </a:p>
        </p:txBody>
      </p:sp>
    </p:spTree>
    <p:extLst>
      <p:ext uri="{BB962C8B-B14F-4D97-AF65-F5344CB8AC3E}">
        <p14:creationId xmlns:p14="http://schemas.microsoft.com/office/powerpoint/2010/main" val="11184050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Graphed data </a:t>
            </a:r>
            <a:r>
              <a:rPr lang="en-US" baseline="0" dirty="0" smtClean="0"/>
              <a:t>help school personnel visually determine whether or not the intervention is working. There are a number of features school personnel might consider when looking at a graph to determine student responsiveness. We will focus on three features: level, trend, and variability.</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88</a:t>
            </a:fld>
            <a:endParaRPr lang="en-US" dirty="0"/>
          </a:p>
        </p:txBody>
      </p:sp>
    </p:spTree>
    <p:extLst>
      <p:ext uri="{BB962C8B-B14F-4D97-AF65-F5344CB8AC3E}">
        <p14:creationId xmlns:p14="http://schemas.microsoft.com/office/powerpoint/2010/main" val="38003336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0" baseline="0" dirty="0" smtClean="0"/>
              <a:t> average or mean value for this set of data is 8.4.  Visually, you can see that most of the ratings are 9, with a few 7s.</a:t>
            </a:r>
            <a:endParaRPr lang="en-US" i="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89</a:t>
            </a:fld>
            <a:endParaRPr lang="en-US" dirty="0"/>
          </a:p>
        </p:txBody>
      </p:sp>
    </p:spTree>
    <p:extLst>
      <p:ext uri="{BB962C8B-B14F-4D97-AF65-F5344CB8AC3E}">
        <p14:creationId xmlns:p14="http://schemas.microsoft.com/office/powerpoint/2010/main" val="354485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learn about behavioral progress monitoring, we will illustrate the process by using a fictitious student, Jeff, as a case example. Let’s meet Jeff and learn how the team decides he is a candidate for DBI.</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2128676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direction, we also consider the steepness of the trend—how fast the data are increasing or decreasing.</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90</a:t>
            </a:fld>
            <a:endParaRPr lang="en-US" dirty="0"/>
          </a:p>
        </p:txBody>
      </p:sp>
    </p:spTree>
    <p:extLst>
      <p:ext uri="{BB962C8B-B14F-4D97-AF65-F5344CB8AC3E}">
        <p14:creationId xmlns:p14="http://schemas.microsoft.com/office/powerpoint/2010/main" val="23962087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a:t>
            </a:r>
            <a:r>
              <a:rPr lang="en-US" i="1" baseline="0" dirty="0" smtClean="0"/>
              <a:t> slide. Click at underlined text.</a:t>
            </a:r>
          </a:p>
          <a:p>
            <a:endParaRPr lang="en-US" i="1" baseline="0" dirty="0" smtClean="0"/>
          </a:p>
          <a:p>
            <a:r>
              <a:rPr lang="en-US" i="0" baseline="0" dirty="0" smtClean="0"/>
              <a:t>The variability of a set of data refers to the spread or consistency of the data. The top two graphs show data at very different levels, but both sets of data have a fairly flat trend with little change from one data point to the next. These data have low variability, and we would describe them as “</a:t>
            </a:r>
            <a:r>
              <a:rPr lang="en-US" i="0" u="sng" baseline="0" dirty="0" smtClean="0"/>
              <a:t>stable</a:t>
            </a:r>
            <a:r>
              <a:rPr lang="en-US" i="0" baseline="0" dirty="0" smtClean="0"/>
              <a:t>.” The bottom two graphs have more inconsistent data, and we would describe the data as “</a:t>
            </a:r>
            <a:r>
              <a:rPr lang="en-US" i="0" u="sng" baseline="0" dirty="0" smtClean="0"/>
              <a:t>variable</a:t>
            </a:r>
            <a:r>
              <a:rPr lang="en-US" i="0" baseline="0" dirty="0" smtClean="0"/>
              <a:t>.” In the graph on the bottom left, the level of the data decreases significantly after day 4. In the graph on the bottom right, the level of the data does not change much from the first few days of measurement to the last few days, but for days 5 through 10, the data values change greatly from one day to the next. In particular, the rating for day 5 is much higher than the rating for any other day. This outlier makes the data highly variable.</a:t>
            </a:r>
            <a:endParaRPr lang="en-US" i="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91</a:t>
            </a:fld>
            <a:endParaRPr lang="en-US" dirty="0"/>
          </a:p>
        </p:txBody>
      </p:sp>
    </p:spTree>
    <p:extLst>
      <p:ext uri="{BB962C8B-B14F-4D97-AF65-F5344CB8AC3E}">
        <p14:creationId xmlns:p14="http://schemas.microsoft.com/office/powerpoint/2010/main" val="2413852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graph, we can see that </a:t>
            </a:r>
            <a:r>
              <a:rPr lang="en-US" dirty="0" err="1" smtClean="0"/>
              <a:t>preintervention</a:t>
            </a:r>
            <a:r>
              <a:rPr lang="en-US" dirty="0" smtClean="0"/>
              <a:t> or baseline data had</a:t>
            </a:r>
            <a:r>
              <a:rPr lang="en-US" baseline="0" dirty="0" smtClean="0"/>
              <a:t> a slightly lower average level than the data in the intervention phase. However, both sets of data have increasing trends, and much of the data overlaps, so the change between the phases does not seem to be strong. At this point, we cannot be confident that the student is responding to this intervention. The team may decide to collect more data if they have reason to think the intervention may need more time to work, or they may consider changing the intervention.</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92</a:t>
            </a:fld>
            <a:endParaRPr lang="en-US" dirty="0"/>
          </a:p>
        </p:txBody>
      </p:sp>
    </p:spTree>
    <p:extLst>
      <p:ext uri="{BB962C8B-B14F-4D97-AF65-F5344CB8AC3E}">
        <p14:creationId xmlns:p14="http://schemas.microsoft.com/office/powerpoint/2010/main" val="17360751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there is a very clear change in level after the intervention is introduced.</a:t>
            </a:r>
            <a:r>
              <a:rPr lang="en-US" baseline="0" dirty="0" smtClean="0"/>
              <a:t> The team would likely decide that the student is responding to this intervention, depending on the goal set for this student.</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93</a:t>
            </a:fld>
            <a:endParaRPr lang="en-US" dirty="0"/>
          </a:p>
        </p:txBody>
      </p:sp>
    </p:spTree>
    <p:extLst>
      <p:ext uri="{BB962C8B-B14F-4D97-AF65-F5344CB8AC3E}">
        <p14:creationId xmlns:p14="http://schemas.microsoft.com/office/powerpoint/2010/main" val="4317070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the engagement</a:t>
            </a:r>
            <a:r>
              <a:rPr lang="en-US" baseline="0" dirty="0" smtClean="0"/>
              <a:t> data show a clearly ascending trend during intervention. Again, we would probably suspect this intervention is working. The student should be on track to meet his or her goal.</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94</a:t>
            </a:fld>
            <a:endParaRPr lang="en-US" dirty="0"/>
          </a:p>
        </p:txBody>
      </p:sp>
    </p:spTree>
    <p:extLst>
      <p:ext uri="{BB962C8B-B14F-4D97-AF65-F5344CB8AC3E}">
        <p14:creationId xmlns:p14="http://schemas.microsoft.com/office/powerpoint/2010/main" val="11163183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a:t>
            </a:r>
            <a:r>
              <a:rPr lang="en-US" i="1" baseline="0" dirty="0" smtClean="0"/>
              <a:t> slide. Click at underlined text.</a:t>
            </a:r>
          </a:p>
          <a:p>
            <a:endParaRPr lang="en-US" i="1" baseline="0" dirty="0" smtClean="0"/>
          </a:p>
          <a:p>
            <a:r>
              <a:rPr lang="en-US" i="0" baseline="0" dirty="0" smtClean="0"/>
              <a:t>Basic statistics such as means, or averages, can help us quantify the patterns observed through visual analysis. In this </a:t>
            </a:r>
            <a:r>
              <a:rPr lang="en-US" i="0" u="sng" baseline="0" dirty="0" smtClean="0"/>
              <a:t>graph</a:t>
            </a:r>
            <a:r>
              <a:rPr lang="en-US" i="0" baseline="0" dirty="0" smtClean="0"/>
              <a:t>, the vertical line represents the start of an intervention. It is easy to see that ratings of disruptive behavior are much lower during the intervention. Means will help us describe this change. </a:t>
            </a:r>
            <a:r>
              <a:rPr lang="en-US" i="0" u="sng" baseline="0" dirty="0" smtClean="0"/>
              <a:t>Preintervention</a:t>
            </a:r>
            <a:r>
              <a:rPr lang="en-US" i="0" baseline="0" dirty="0" smtClean="0"/>
              <a:t> data has a mean of rating of 9.2. The mean for the </a:t>
            </a:r>
            <a:r>
              <a:rPr lang="en-US" i="0" u="sng" baseline="0" dirty="0" err="1" smtClean="0"/>
              <a:t>postintervention</a:t>
            </a:r>
            <a:r>
              <a:rPr lang="en-US" i="0" baseline="0" dirty="0" smtClean="0"/>
              <a:t> data is 3.7</a:t>
            </a:r>
            <a:endParaRPr lang="en-US" i="0"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95</a:t>
            </a:fld>
            <a:endParaRPr lang="en-US" dirty="0"/>
          </a:p>
        </p:txBody>
      </p:sp>
    </p:spTree>
    <p:extLst>
      <p:ext uri="{BB962C8B-B14F-4D97-AF65-F5344CB8AC3E}">
        <p14:creationId xmlns:p14="http://schemas.microsoft.com/office/powerpoint/2010/main" val="28420748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graph tell us about Jeff’s threatening behavior before and after the intensive intervention was introduced?</a:t>
            </a:r>
          </a:p>
          <a:p>
            <a:endParaRPr lang="en-US" dirty="0"/>
          </a:p>
          <a:p>
            <a:r>
              <a:rPr lang="en-US" i="1" dirty="0" smtClean="0"/>
              <a:t>Give participants a few moments to think about how to answer this question based on the graphed data. If time allows, discuss as a group.</a:t>
            </a:r>
          </a:p>
          <a:p>
            <a:endParaRPr lang="en-US" dirty="0"/>
          </a:p>
          <a:p>
            <a:r>
              <a:rPr lang="en-US" dirty="0" smtClean="0"/>
              <a:t>During</a:t>
            </a:r>
            <a:r>
              <a:rPr lang="en-US" baseline="0" dirty="0" smtClean="0"/>
              <a:t> the intervention, Jeff’s threatening behavior dropped in level and showed a decreasing trend.</a:t>
            </a:r>
          </a:p>
        </p:txBody>
      </p:sp>
      <p:sp>
        <p:nvSpPr>
          <p:cNvPr id="4" name="Slide Number Placeholder 3"/>
          <p:cNvSpPr>
            <a:spLocks noGrp="1"/>
          </p:cNvSpPr>
          <p:nvPr>
            <p:ph type="sldNum" sz="quarter" idx="10"/>
          </p:nvPr>
        </p:nvSpPr>
        <p:spPr/>
        <p:txBody>
          <a:bodyPr/>
          <a:lstStyle/>
          <a:p>
            <a:fld id="{1BCF944E-AC27-4BEA-9C0A-695BFCE7C965}" type="slidenum">
              <a:rPr lang="en-US" smtClean="0"/>
              <a:pPr/>
              <a:t>96</a:t>
            </a:fld>
            <a:endParaRPr lang="en-US" dirty="0"/>
          </a:p>
        </p:txBody>
      </p:sp>
    </p:spTree>
    <p:extLst>
      <p:ext uri="{BB962C8B-B14F-4D97-AF65-F5344CB8AC3E}">
        <p14:creationId xmlns:p14="http://schemas.microsoft.com/office/powerpoint/2010/main" val="137632465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Jeff’s academic engagement change after </a:t>
            </a:r>
            <a:r>
              <a:rPr lang="en-US" dirty="0"/>
              <a:t>the intensive intervention was introduced?</a:t>
            </a:r>
          </a:p>
          <a:p>
            <a:endParaRPr lang="en-US" dirty="0"/>
          </a:p>
          <a:p>
            <a:r>
              <a:rPr lang="en-US" i="1" dirty="0"/>
              <a:t>Give participants a few moments to think about how to answer this question based on the graphed data</a:t>
            </a:r>
            <a:r>
              <a:rPr lang="en-US" i="1" dirty="0" smtClean="0"/>
              <a:t>. </a:t>
            </a:r>
            <a:r>
              <a:rPr lang="en-US" i="1" dirty="0"/>
              <a:t>If time allows, discuss as a group.</a:t>
            </a:r>
          </a:p>
          <a:p>
            <a:endParaRPr lang="en-US" dirty="0"/>
          </a:p>
          <a:p>
            <a:r>
              <a:rPr lang="en-US" dirty="0" smtClean="0"/>
              <a:t>Jeff’s engagement</a:t>
            </a:r>
            <a:r>
              <a:rPr lang="en-US" baseline="0" dirty="0" smtClean="0"/>
              <a:t> was variable both before and during intervention. We cannot see any clear change in the level or trend of his engagement data.</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97</a:t>
            </a:fld>
            <a:endParaRPr lang="en-US" dirty="0"/>
          </a:p>
        </p:txBody>
      </p:sp>
    </p:spTree>
    <p:extLst>
      <p:ext uri="{BB962C8B-B14F-4D97-AF65-F5344CB8AC3E}">
        <p14:creationId xmlns:p14="http://schemas.microsoft.com/office/powerpoint/2010/main" val="10450594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Jeff’s </a:t>
            </a:r>
            <a:r>
              <a:rPr lang="en-US" dirty="0" smtClean="0"/>
              <a:t>disruptive behavior change </a:t>
            </a:r>
            <a:r>
              <a:rPr lang="en-US" dirty="0"/>
              <a:t>after the intensive intervention was introduced?</a:t>
            </a:r>
          </a:p>
          <a:p>
            <a:endParaRPr lang="en-US" dirty="0"/>
          </a:p>
          <a:p>
            <a:r>
              <a:rPr lang="en-US" i="1" dirty="0"/>
              <a:t>Give participants a few moments to think about how to answer this question based on the graphed data. </a:t>
            </a:r>
            <a:r>
              <a:rPr lang="en-US" i="1" dirty="0" smtClean="0"/>
              <a:t>If </a:t>
            </a:r>
            <a:r>
              <a:rPr lang="en-US" i="1" dirty="0"/>
              <a:t>time allows, discuss as a group.</a:t>
            </a:r>
          </a:p>
          <a:p>
            <a:endParaRPr lang="en-US" dirty="0"/>
          </a:p>
          <a:p>
            <a:r>
              <a:rPr lang="en-US" dirty="0" smtClean="0"/>
              <a:t>Jeff’s disruptive</a:t>
            </a:r>
            <a:r>
              <a:rPr lang="en-US" baseline="0" dirty="0" smtClean="0"/>
              <a:t> ratings showed a small decrease in level after the intervention was introduced. Taken together, these three graphs suggest that the intervention has helped reduce concerning behaviors such as threats and disruptions, but it has not helped Jeff become more academically engaged.</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98</a:t>
            </a:fld>
            <a:endParaRPr lang="en-US" dirty="0"/>
          </a:p>
        </p:txBody>
      </p:sp>
    </p:spTree>
    <p:extLst>
      <p:ext uri="{BB962C8B-B14F-4D97-AF65-F5344CB8AC3E}">
        <p14:creationId xmlns:p14="http://schemas.microsoft.com/office/powerpoint/2010/main" val="133133132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the slide. Give teams a few minutes to talk through</a:t>
            </a:r>
            <a:r>
              <a:rPr lang="en-US" i="1" baseline="0" dirty="0" smtClean="0"/>
              <a:t> the case application. If time allows, share as a large group.</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99</a:t>
            </a:fld>
            <a:endParaRPr lang="en-US" dirty="0"/>
          </a:p>
        </p:txBody>
      </p:sp>
    </p:spTree>
    <p:extLst>
      <p:ext uri="{BB962C8B-B14F-4D97-AF65-F5344CB8AC3E}">
        <p14:creationId xmlns:p14="http://schemas.microsoft.com/office/powerpoint/2010/main" val="1932337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06C855-C550-4400-8550-CA15103E0EF3}" type="slidenum">
              <a:rPr lang="en-US"/>
              <a:pPr>
                <a:defRPr/>
              </a:pPr>
              <a:t>‹#›</a:t>
            </a:fld>
            <a:endParaRPr lang="en-US" dirty="0"/>
          </a:p>
        </p:txBody>
      </p:sp>
    </p:spTree>
    <p:extLst>
      <p:ext uri="{BB962C8B-B14F-4D97-AF65-F5344CB8AC3E}">
        <p14:creationId xmlns:p14="http://schemas.microsoft.com/office/powerpoint/2010/main" val="20926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2578307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3736" y="1600201"/>
            <a:ext cx="8582127" cy="3954294"/>
          </a:xfrm>
          <a:prstGeom prst="rect">
            <a:avLst/>
          </a:prstGeo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C9050EB5-2D55-4DFB-AE68-E2EAFCAF9C7A}" type="slidenum">
              <a:rPr lang="en-US" smtClean="0"/>
              <a:pP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C9050EB5-2D55-4DFB-AE68-E2EAFCAF9C7A}"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C9050EB5-2D55-4DFB-AE68-E2EAFCAF9C7A}" type="slidenum">
              <a:rPr lang="en-US" smtClean="0"/>
              <a:pPr/>
              <a:t>‹#›</a:t>
            </a:fld>
            <a:endParaRPr lang="en-US" dirty="0"/>
          </a:p>
        </p:txBody>
      </p:sp>
    </p:spTree>
    <p:extLst>
      <p:ext uri="{BB962C8B-B14F-4D97-AF65-F5344CB8AC3E}">
        <p14:creationId xmlns:p14="http://schemas.microsoft.com/office/powerpoint/2010/main" val="311545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1443123" y="1714744"/>
            <a:ext cx="7321025" cy="1127125"/>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411373" y="3083169"/>
            <a:ext cx="7083667" cy="267176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06C855-C550-4400-8550-CA15103E0EF3}" type="slidenum">
              <a:rPr lang="en-US"/>
              <a:pPr>
                <a:defRPr/>
              </a:pPr>
              <a:t>‹#›</a:t>
            </a:fld>
            <a:endParaRPr lang="en-US" dirty="0"/>
          </a:p>
        </p:txBody>
      </p:sp>
    </p:spTree>
    <p:extLst>
      <p:ext uri="{BB962C8B-B14F-4D97-AF65-F5344CB8AC3E}">
        <p14:creationId xmlns:p14="http://schemas.microsoft.com/office/powerpoint/2010/main" val="20926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52374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1280242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72508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C9050EB5-2D55-4DFB-AE68-E2EAFCAF9C7A}" type="slidenum">
              <a:rPr lang="en-US" smtClean="0"/>
              <a:pP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C9050EB5-2D55-4DFB-AE68-E2EAFCAF9C7A}"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C9050EB5-2D55-4DFB-AE68-E2EAFCAF9C7A}" type="slidenum">
              <a:rPr lang="en-US" smtClean="0"/>
              <a:pPr/>
              <a:t>‹#›</a:t>
            </a:fld>
            <a:endParaRPr lang="en-US" dirty="0"/>
          </a:p>
        </p:txBody>
      </p:sp>
    </p:spTree>
    <p:extLst>
      <p:ext uri="{BB962C8B-B14F-4D97-AF65-F5344CB8AC3E}">
        <p14:creationId xmlns:p14="http://schemas.microsoft.com/office/powerpoint/2010/main" val="311545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06C855-C550-4400-8550-CA15103E0EF3}" type="slidenum">
              <a:rPr lang="en-US"/>
              <a:pPr>
                <a:defRPr/>
              </a:pPr>
              <a:t>‹#›</a:t>
            </a:fld>
            <a:endParaRPr lang="en-US" dirty="0"/>
          </a:p>
        </p:txBody>
      </p:sp>
    </p:spTree>
    <p:extLst>
      <p:ext uri="{BB962C8B-B14F-4D97-AF65-F5344CB8AC3E}">
        <p14:creationId xmlns:p14="http://schemas.microsoft.com/office/powerpoint/2010/main" val="209263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52374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1280242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1168467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379329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581584-AA86-44A9-9DB8-899614E58497}" type="slidenum">
              <a:rPr lang="en-US"/>
              <a:pPr>
                <a:defRPr/>
              </a:pPr>
              <a:t>‹#›</a:t>
            </a:fld>
            <a:endParaRPr lang="en-US" dirty="0"/>
          </a:p>
        </p:txBody>
      </p:sp>
    </p:spTree>
    <p:extLst>
      <p:ext uri="{BB962C8B-B14F-4D97-AF65-F5344CB8AC3E}">
        <p14:creationId xmlns:p14="http://schemas.microsoft.com/office/powerpoint/2010/main" val="4918004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3138598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39535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42988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3080245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157682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287362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41453710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563205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37993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C9050EB5-2D55-4DFB-AE68-E2EAFCAF9C7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5195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C9050EB5-2D55-4DFB-AE68-E2EAFCAF9C7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1470925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C9050EB5-2D55-4DFB-AE68-E2EAFCAF9C7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2175394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606C855-C550-4400-8550-CA15103E0EF3}" type="slidenum">
              <a:rPr>
                <a:solidFill>
                  <a:srgbClr val="FFFFFF">
                    <a:lumMod val="75000"/>
                  </a:srgbClr>
                </a:solidFill>
              </a:rPr>
              <a:pPr>
                <a:defRPr/>
              </a:pPr>
              <a:t>‹#›</a:t>
            </a:fld>
            <a:endParaRPr>
              <a:solidFill>
                <a:srgbClr val="FFFFFF">
                  <a:lumMod val="75000"/>
                </a:srgbClr>
              </a:solidFill>
            </a:endParaRPr>
          </a:p>
        </p:txBody>
      </p:sp>
    </p:spTree>
    <p:extLst>
      <p:ext uri="{BB962C8B-B14F-4D97-AF65-F5344CB8AC3E}">
        <p14:creationId xmlns:p14="http://schemas.microsoft.com/office/powerpoint/2010/main" val="39157383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392310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tx1"/>
                </a:solidFill>
                <a:latin typeface="Arial" pitchFamily="34" charset="0"/>
                <a:cs typeface="Arial"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eferenc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indent="-342900">
              <a:buNone/>
              <a:defRPr sz="3200">
                <a:solidFill>
                  <a:schemeClr val="tx1"/>
                </a:solidFill>
                <a:latin typeface="Arial" pitchFamily="34" charset="0"/>
                <a:cs typeface="Arial"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0.xml"/><Relationship Id="rId1" Type="http://schemas.openxmlformats.org/officeDocument/2006/relationships/slideLayout" Target="../slideLayouts/slideLayout2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1.xml"/><Relationship Id="rId1" Type="http://schemas.openxmlformats.org/officeDocument/2006/relationships/slideLayout" Target="../slideLayouts/slideLayout26.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4.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3.xml"/><Relationship Id="rId1" Type="http://schemas.openxmlformats.org/officeDocument/2006/relationships/slideLayout" Target="../slideLayouts/slideLayout3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4.xml"/><Relationship Id="rId1" Type="http://schemas.openxmlformats.org/officeDocument/2006/relationships/slideLayout" Target="../slideLayouts/slideLayout35.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5.xml"/><Relationship Id="rId1" Type="http://schemas.openxmlformats.org/officeDocument/2006/relationships/slideLayout" Target="../slideLayouts/slideLayout36.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6.xml"/><Relationship Id="rId1" Type="http://schemas.openxmlformats.org/officeDocument/2006/relationships/slideLayout" Target="../slideLayouts/slideLayout37.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7.xml"/><Relationship Id="rId1" Type="http://schemas.openxmlformats.org/officeDocument/2006/relationships/slideLayout" Target="../slideLayouts/slideLayout38.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8.xml"/><Relationship Id="rId1" Type="http://schemas.openxmlformats.org/officeDocument/2006/relationships/slideLayout" Target="../slideLayouts/slideLayout3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9.xml"/><Relationship Id="rId1" Type="http://schemas.openxmlformats.org/officeDocument/2006/relationships/slideLayout" Target="../slideLayouts/slideLayout4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43.xml"/><Relationship Id="rId7" Type="http://schemas.openxmlformats.org/officeDocument/2006/relationships/theme" Target="../theme/theme20.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3.jpeg"/><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8.xml"/><Relationship Id="rId1" Type="http://schemas.openxmlformats.org/officeDocument/2006/relationships/slideLayout" Target="../slideLayouts/slideLayout2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9.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553 NCII PPT Bkgs_Titl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42" y="0"/>
            <a:ext cx="9127773" cy="6858000"/>
          </a:xfrm>
          <a:prstGeom prst="rect">
            <a:avLst/>
          </a:prstGeom>
        </p:spPr>
      </p:pic>
      <p:sp>
        <p:nvSpPr>
          <p:cNvPr id="1027" name="Title Placeholder 1"/>
          <p:cNvSpPr>
            <a:spLocks noGrp="1"/>
          </p:cNvSpPr>
          <p:nvPr>
            <p:ph type="title"/>
          </p:nvPr>
        </p:nvSpPr>
        <p:spPr bwMode="auto">
          <a:xfrm>
            <a:off x="1452204" y="1783129"/>
            <a:ext cx="7321025" cy="1127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1420454" y="3151554"/>
            <a:ext cx="7083667" cy="267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Slide Number Placeholder 14"/>
          <p:cNvSpPr>
            <a:spLocks noGrp="1"/>
          </p:cNvSpPr>
          <p:nvPr>
            <p:ph type="sldNum" sz="quarter" idx="4"/>
          </p:nvPr>
        </p:nvSpPr>
        <p:spPr>
          <a:xfrm>
            <a:off x="152400" y="72390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9F9F9F"/>
                </a:solidFill>
                <a:latin typeface="Franklin Gothic Book" pitchFamily="34" charset="0"/>
              </a:defRPr>
            </a:lvl1pPr>
          </a:lstStyle>
          <a:p>
            <a:fld id="{4DBB3109-6B36-4C42-ABE5-993D6B0A452A}"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4329" r:id="rId1"/>
    <p:sldLayoutId id="2147484339" r:id="rId2"/>
  </p:sldLayoutIdLst>
  <p:hf hdr="0" ftr="0" dt="0"/>
  <p:txStyles>
    <p:titleStyle>
      <a:lvl1pPr algn="l" rtl="0" eaLnBrk="1" fontAlgn="base" hangingPunct="1">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342900" indent="-342900" algn="l" rtl="0" eaLnBrk="1" fontAlgn="base" hangingPunct="1">
        <a:spcBef>
          <a:spcPct val="20000"/>
        </a:spcBef>
        <a:spcAft>
          <a:spcPct val="0"/>
        </a:spcAft>
        <a:buClr>
          <a:schemeClr val="tx2"/>
        </a:buClr>
        <a:buFont typeface="Arial" pitchFamily="34" charset="0"/>
        <a:defRPr sz="2400" kern="1200">
          <a:solidFill>
            <a:schemeClr val="tx1"/>
          </a:solidFill>
          <a:latin typeface="Arial" pitchFamily="34" charset="0"/>
          <a:ea typeface="ＭＳ Ｐゴシック" charset="0"/>
          <a:cs typeface="Arial" pitchFamily="34" charset="0"/>
        </a:defRPr>
      </a:lvl1pPr>
      <a:lvl2pPr marL="3175" indent="-3175" algn="l" rtl="0" eaLnBrk="1" fontAlgn="base" hangingPunct="1">
        <a:spcBef>
          <a:spcPct val="20000"/>
        </a:spcBef>
        <a:spcAft>
          <a:spcPct val="0"/>
        </a:spcAft>
        <a:buClr>
          <a:schemeClr val="tx2"/>
        </a:buClr>
        <a:buFont typeface="Wingdings" pitchFamily="2" charset="2"/>
        <a:defRPr sz="2000" kern="1200">
          <a:solidFill>
            <a:schemeClr val="tx1"/>
          </a:solidFill>
          <a:latin typeface="Arial" pitchFamily="34" charset="0"/>
          <a:ea typeface="Arial" charset="0"/>
          <a:cs typeface="Arial" pitchFamily="34" charset="0"/>
        </a:defRPr>
      </a:lvl2pPr>
      <a:lvl3pPr marL="3175" indent="-3175" algn="l" rtl="0" eaLnBrk="1" fontAlgn="base" hangingPunct="1">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3pPr>
      <a:lvl4pPr marL="3175" indent="-3175" algn="l" rtl="0" eaLnBrk="1" fontAlgn="base" hangingPunct="1">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4362"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solidFill>
                <a:prstClr val="white">
                  <a:lumMod val="50000"/>
                </a:prstClr>
              </a:solidFill>
              <a:ea typeface="ＭＳ Ｐゴシック"/>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solidFill>
                <a:prstClr val="black">
                  <a:tint val="75000"/>
                </a:prstClr>
              </a:solidFill>
              <a:ea typeface="ＭＳ Ｐゴシック"/>
            </a:endParaRPr>
          </a:p>
        </p:txBody>
      </p:sp>
    </p:spTree>
    <p:extLst>
      <p:ext uri="{BB962C8B-B14F-4D97-AF65-F5344CB8AC3E}">
        <p14:creationId xmlns:p14="http://schemas.microsoft.com/office/powerpoint/2010/main" val="177552565"/>
      </p:ext>
    </p:extLst>
  </p:cSld>
  <p:clrMap bg1="lt1" tx1="dk1" bg2="lt2" tx2="dk2" accent1="accent1" accent2="accent2" accent3="accent3" accent4="accent4" accent5="accent5" accent6="accent6" hlink="hlink" folHlink="folHlink"/>
  <p:sldLayoutIdLst>
    <p:sldLayoutId id="2147484365"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375"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77"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79"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1" fontAlgn="base" hangingPunct="1">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4381"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ea typeface="ＭＳ Ｐゴシック"/>
              </a:rPr>
              <a:pPr/>
              <a:t>‹#›</a:t>
            </a:fld>
            <a:endParaRPr lang="en-US" dirty="0">
              <a:solidFill>
                <a:srgbClr val="1F497D">
                  <a:lumMod val="75000"/>
                </a:srgbClr>
              </a:solidFill>
              <a:ea typeface="ＭＳ Ｐゴシック"/>
            </a:endParaRPr>
          </a:p>
        </p:txBody>
      </p:sp>
    </p:spTree>
    <p:extLst>
      <p:ext uri="{BB962C8B-B14F-4D97-AF65-F5344CB8AC3E}">
        <p14:creationId xmlns:p14="http://schemas.microsoft.com/office/powerpoint/2010/main" val="2362836090"/>
      </p:ext>
    </p:extLst>
  </p:cSld>
  <p:clrMap bg1="lt1" tx1="dk1" bg2="lt2" tx2="dk2" accent1="accent1" accent2="accent2" accent3="accent3" accent4="accent4" accent5="accent5" accent6="accent6" hlink="hlink" folHlink="folHlink"/>
  <p:sldLayoutIdLst>
    <p:sldLayoutId id="214748438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2993149409"/>
      </p:ext>
    </p:extLst>
  </p:cSld>
  <p:clrMap bg1="lt1" tx1="dk1" bg2="lt2" tx2="dk2" accent1="accent1" accent2="accent2" accent3="accent3" accent4="accent4" accent5="accent5" accent6="accent6" hlink="hlink" folHlink="folHlink"/>
  <p:sldLayoutIdLst>
    <p:sldLayoutId id="2147484385"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Tree>
    <p:extLst>
      <p:ext uri="{BB962C8B-B14F-4D97-AF65-F5344CB8AC3E}">
        <p14:creationId xmlns:p14="http://schemas.microsoft.com/office/powerpoint/2010/main" val="1947519158"/>
      </p:ext>
    </p:extLst>
  </p:cSld>
  <p:clrMap bg1="lt1" tx1="dk1" bg2="lt2" tx2="dk2" accent1="accent1" accent2="accent2" accent3="accent3" accent4="accent4" accent5="accent5" accent6="accent6" hlink="hlink" folHlink="folHlink"/>
  <p:sldLayoutIdLst>
    <p:sldLayoutId id="2147484387"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789234" y="1034143"/>
            <a:ext cx="6267450" cy="155302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1757484" y="2828472"/>
            <a:ext cx="6064250" cy="267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Slide Number Placeholder 14"/>
          <p:cNvSpPr>
            <a:spLocks noGrp="1"/>
          </p:cNvSpPr>
          <p:nvPr>
            <p:ph type="sldNum" sz="quarter" idx="4"/>
          </p:nvPr>
        </p:nvSpPr>
        <p:spPr>
          <a:xfrm>
            <a:off x="152400" y="72390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9F9F9F"/>
                </a:solidFill>
                <a:latin typeface="Franklin Gothic Book" pitchFamily="34" charset="0"/>
              </a:defRPr>
            </a:lvl1pPr>
          </a:lstStyle>
          <a:p>
            <a:fld id="{4DBB3109-6B36-4C42-ABE5-993D6B0A452A}" type="slidenum">
              <a:rPr lang="en-US"/>
              <a:pPr/>
              <a:t>‹#›</a:t>
            </a:fld>
            <a:endParaRPr lang="en-US" dirty="0"/>
          </a:p>
        </p:txBody>
      </p:sp>
      <p:cxnSp>
        <p:nvCxnSpPr>
          <p:cNvPr id="9" name="Straight Connector 8"/>
          <p:cNvCxnSpPr/>
          <p:nvPr/>
        </p:nvCxnSpPr>
        <p:spPr>
          <a:xfrm>
            <a:off x="1770187" y="2701472"/>
            <a:ext cx="62611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2553 NCII PPT Bkgs_Divide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23"/>
            <a:ext cx="1088967" cy="6853844"/>
          </a:xfrm>
          <a:prstGeom prst="rect">
            <a:avLst/>
          </a:prstGeom>
        </p:spPr>
      </p:pic>
    </p:spTree>
  </p:cSld>
  <p:clrMap bg1="lt1" tx1="dk1" bg2="lt2" tx2="dk2" accent1="accent1" accent2="accent2" accent3="accent3" accent4="accent4" accent5="accent5" accent6="accent6" hlink="hlink" folHlink="folHlink"/>
  <p:sldLayoutIdLst>
    <p:sldLayoutId id="2147484341" r:id="rId1"/>
    <p:sldLayoutId id="2147484345" r:id="rId2"/>
  </p:sldLayoutIdLst>
  <p:hf hdr="0" ftr="0" dt="0"/>
  <p:txStyles>
    <p:titleStyle>
      <a:lvl1pPr algn="l" rtl="0" eaLnBrk="0" fontAlgn="base" hangingPunct="0">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20000"/>
        </a:spcBef>
        <a:spcAft>
          <a:spcPct val="0"/>
        </a:spcAft>
        <a:buClr>
          <a:schemeClr val="tx2"/>
        </a:buClr>
        <a:buFont typeface="Arial" pitchFamily="34" charset="0"/>
        <a:defRPr sz="2400" kern="1200">
          <a:solidFill>
            <a:schemeClr val="tx1"/>
          </a:solidFill>
          <a:latin typeface="Arial" pitchFamily="34" charset="0"/>
          <a:ea typeface="ＭＳ Ｐゴシック" charset="0"/>
          <a:cs typeface="Arial" pitchFamily="34" charset="0"/>
        </a:defRPr>
      </a:lvl1pPr>
      <a:lvl2pPr marL="3175" indent="-3175" algn="l" rtl="0" eaLnBrk="0" fontAlgn="base" hangingPunct="0">
        <a:spcBef>
          <a:spcPct val="20000"/>
        </a:spcBef>
        <a:spcAft>
          <a:spcPct val="0"/>
        </a:spcAft>
        <a:buClr>
          <a:schemeClr val="tx2"/>
        </a:buClr>
        <a:buFont typeface="Wingdings" pitchFamily="2" charset="2"/>
        <a:defRPr sz="2000" kern="1200">
          <a:solidFill>
            <a:schemeClr val="tx1"/>
          </a:solidFill>
          <a:latin typeface="Arial" pitchFamily="34" charset="0"/>
          <a:ea typeface="Arial" charset="0"/>
          <a:cs typeface="Arial" pitchFamily="34" charset="0"/>
        </a:defRPr>
      </a:lvl2pPr>
      <a:lvl3pPr marL="3175" indent="-3175" algn="l" rtl="0" eaLnBrk="0" fontAlgn="base" hangingPunct="0">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3pPr>
      <a:lvl4pPr marL="3175" indent="-3175" algn="l" rtl="0" eaLnBrk="0" fontAlgn="base" hangingPunct="0">
        <a:spcBef>
          <a:spcPct val="20000"/>
        </a:spcBef>
        <a:spcAft>
          <a:spcPct val="0"/>
        </a:spcAft>
        <a:buClr>
          <a:schemeClr val="tx2"/>
        </a:buClr>
        <a:buFont typeface="Arial" pitchFamily="34" charset="0"/>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97015183"/>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402" r:id="rId6"/>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57731108"/>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1562215" y="81940"/>
            <a:ext cx="7289551" cy="9826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4100" name="Text Placeholder 2"/>
          <p:cNvSpPr>
            <a:spLocks noGrp="1"/>
          </p:cNvSpPr>
          <p:nvPr>
            <p:ph type="body" idx="1"/>
          </p:nvPr>
        </p:nvSpPr>
        <p:spPr bwMode="auto">
          <a:xfrm>
            <a:off x="1562215" y="1336065"/>
            <a:ext cx="7333210" cy="4702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Slide Number Placeholder 15"/>
          <p:cNvSpPr>
            <a:spLocks noGrp="1"/>
          </p:cNvSpPr>
          <p:nvPr>
            <p:ph type="sldNum" sz="quarter" idx="4"/>
          </p:nvPr>
        </p:nvSpPr>
        <p:spPr>
          <a:xfrm>
            <a:off x="7010400" y="7239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29292"/>
                </a:solidFill>
              </a:defRPr>
            </a:lvl1pPr>
          </a:lstStyle>
          <a:p>
            <a:fld id="{C9050EB5-2D55-4DFB-AE68-E2EAFCAF9C7A}" type="slidenum">
              <a:rPr lang="en-US"/>
              <a:pPr/>
              <a:t>‹#›</a:t>
            </a:fld>
            <a:endParaRPr lang="en-US" dirty="0"/>
          </a:p>
        </p:txBody>
      </p:sp>
      <p:sp>
        <p:nvSpPr>
          <p:cNvPr id="18" name="TextBox 17"/>
          <p:cNvSpPr txBox="1"/>
          <p:nvPr/>
        </p:nvSpPr>
        <p:spPr>
          <a:xfrm>
            <a:off x="7772400" y="6518275"/>
            <a:ext cx="1295400" cy="276225"/>
          </a:xfrm>
          <a:prstGeom prst="rect">
            <a:avLst/>
          </a:prstGeom>
          <a:noFill/>
        </p:spPr>
        <p:txBody>
          <a:bodyPr>
            <a:spAutoFit/>
          </a:bodyPr>
          <a:lstStyle/>
          <a:p>
            <a:pPr algn="r"/>
            <a:fld id="{6E565BF0-DF3D-4119-989C-0AB0374503E0}" type="slidenum">
              <a:rPr lang="en-US" sz="1200">
                <a:solidFill>
                  <a:schemeClr val="bg1"/>
                </a:solidFill>
                <a:latin typeface="Franklin Gothic Book" pitchFamily="34" charset="0"/>
              </a:rPr>
              <a:pPr algn="r"/>
              <a:t>‹#›</a:t>
            </a:fld>
            <a:endParaRPr lang="en-US" sz="1200" dirty="0">
              <a:solidFill>
                <a:schemeClr val="bg1"/>
              </a:solidFill>
              <a:latin typeface="Franklin Gothic Book" pitchFamily="34" charset="0"/>
            </a:endParaRPr>
          </a:p>
        </p:txBody>
      </p:sp>
      <p:sp>
        <p:nvSpPr>
          <p:cNvPr id="9" name="TextBox 8"/>
          <p:cNvSpPr txBox="1"/>
          <p:nvPr/>
        </p:nvSpPr>
        <p:spPr>
          <a:xfrm>
            <a:off x="7777576" y="6510751"/>
            <a:ext cx="1295400" cy="276225"/>
          </a:xfrm>
          <a:prstGeom prst="rect">
            <a:avLst/>
          </a:prstGeom>
          <a:noFill/>
        </p:spPr>
        <p:txBody>
          <a:bodyPr>
            <a:spAutoFit/>
          </a:bodyPr>
          <a:lstStyle/>
          <a:p>
            <a:pPr algn="r"/>
            <a:fld id="{6E565BF0-DF3D-4119-989C-0AB0374503E0}" type="slidenum">
              <a:rPr lang="en-US" sz="1200">
                <a:solidFill>
                  <a:schemeClr val="tx2"/>
                </a:solidFill>
                <a:latin typeface="Franklin Gothic Book" pitchFamily="34" charset="0"/>
              </a:rPr>
              <a:pPr algn="r"/>
              <a:t>‹#›</a:t>
            </a:fld>
            <a:endParaRPr lang="en-US" sz="1200" dirty="0">
              <a:solidFill>
                <a:schemeClr val="tx2"/>
              </a:solidFill>
              <a:latin typeface="Franklin Gothic Book" pitchFamily="34" charset="0"/>
            </a:endParaRPr>
          </a:p>
        </p:txBody>
      </p:sp>
      <p:pic>
        <p:nvPicPr>
          <p:cNvPr id="2" name="Picture 1" descr="2553 NCII PPT Bkgs_Body.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1088967" cy="6858000"/>
          </a:xfrm>
          <a:prstGeom prst="rect">
            <a:avLst/>
          </a:prstGeom>
        </p:spPr>
      </p:pic>
    </p:spTree>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42" r:id="rId7"/>
    <p:sldLayoutId id="2147484346" r:id="rId8"/>
  </p:sldLayoutIdLst>
  <p:hf hdr="0" ftr="0" dt="0"/>
  <p:txStyles>
    <p:titleStyle>
      <a:lvl1pPr algn="l" rtl="0" eaLnBrk="0" fontAlgn="base" hangingPunct="0">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0188" indent="-230188" algn="l" rtl="0" eaLnBrk="0" fontAlgn="base" hangingPunct="0">
        <a:spcBef>
          <a:spcPct val="20000"/>
        </a:spcBef>
        <a:spcAft>
          <a:spcPct val="0"/>
        </a:spcAft>
        <a:buClr>
          <a:schemeClr val="accent2"/>
        </a:buClr>
        <a:buFont typeface="Arial" pitchFamily="34" charset="0"/>
        <a:buChar char="•"/>
        <a:defRPr sz="2800" kern="1200">
          <a:solidFill>
            <a:schemeClr val="tx1"/>
          </a:solidFill>
          <a:latin typeface="Arial" pitchFamily="34" charset="0"/>
          <a:ea typeface="ＭＳ Ｐゴシック" charset="0"/>
          <a:cs typeface="Arial" pitchFamily="34" charset="0"/>
        </a:defRPr>
      </a:lvl1pPr>
      <a:lvl2pPr marL="682625" indent="-225425" algn="l" rtl="0" eaLnBrk="0" fontAlgn="base" hangingPunct="0">
        <a:spcBef>
          <a:spcPct val="20000"/>
        </a:spcBef>
        <a:spcAft>
          <a:spcPct val="0"/>
        </a:spcAft>
        <a:buClr>
          <a:schemeClr val="accent2"/>
        </a:buClr>
        <a:buFont typeface="Wingdings" pitchFamily="2" charset="2"/>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accent2"/>
        </a:buClr>
        <a:buFont typeface="Times New Roman" pitchFamily="18" charset="0"/>
        <a:buChar char="-"/>
        <a:defRPr sz="28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2"/>
        </a:buClr>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78A22F"/>
        </a:buClr>
        <a:buFont typeface="Arial"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242888" y="439738"/>
            <a:ext cx="8566150" cy="11064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6" name="Slide Number Placeholder 15"/>
          <p:cNvSpPr>
            <a:spLocks noGrp="1"/>
          </p:cNvSpPr>
          <p:nvPr>
            <p:ph type="sldNum" sz="quarter" idx="4"/>
          </p:nvPr>
        </p:nvSpPr>
        <p:spPr>
          <a:xfrm>
            <a:off x="7010400" y="7239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29292"/>
                </a:solidFill>
              </a:defRPr>
            </a:lvl1pPr>
          </a:lstStyle>
          <a:p>
            <a:fld id="{A3F4F489-70E8-4402-BA11-F1832A035F10}" type="slidenum">
              <a:rPr lang="en-US"/>
              <a:pPr/>
              <a:t>‹#›</a:t>
            </a:fld>
            <a:endParaRPr lang="en-US" dirty="0"/>
          </a:p>
        </p:txBody>
      </p:sp>
      <p:sp>
        <p:nvSpPr>
          <p:cNvPr id="5" name="TextBox 4"/>
          <p:cNvSpPr txBox="1"/>
          <p:nvPr/>
        </p:nvSpPr>
        <p:spPr>
          <a:xfrm>
            <a:off x="7772400" y="6518275"/>
            <a:ext cx="1295400" cy="276225"/>
          </a:xfrm>
          <a:prstGeom prst="rect">
            <a:avLst/>
          </a:prstGeom>
          <a:noFill/>
        </p:spPr>
        <p:txBody>
          <a:bodyPr>
            <a:spAutoFit/>
          </a:bodyPr>
          <a:lstStyle/>
          <a:p>
            <a:pPr algn="r"/>
            <a:fld id="{6E565BF0-DF3D-4119-989C-0AB0374503E0}" type="slidenum">
              <a:rPr lang="en-US" sz="1200">
                <a:solidFill>
                  <a:schemeClr val="tx2"/>
                </a:solidFill>
                <a:latin typeface="Franklin Gothic Book" pitchFamily="34" charset="0"/>
              </a:rPr>
              <a:pPr algn="r"/>
              <a:t>‹#›</a:t>
            </a:fld>
            <a:endParaRPr lang="en-US" sz="1200" dirty="0">
              <a:solidFill>
                <a:schemeClr val="tx2"/>
              </a:solidFill>
              <a:latin typeface="Franklin Gothic Book" pitchFamily="34" charset="0"/>
            </a:endParaRPr>
          </a:p>
        </p:txBody>
      </p:sp>
    </p:spTree>
  </p:cSld>
  <p:clrMap bg1="lt1" tx1="dk1" bg2="lt2" tx2="dk2" accent1="accent1" accent2="accent2" accent3="accent3" accent4="accent4" accent5="accent5" accent6="accent6" hlink="hlink" folHlink="folHlink"/>
  <p:sldLayoutIdLst>
    <p:sldLayoutId id="2147484337" r:id="rId1"/>
  </p:sldLayoutIdLst>
  <p:hf hdr="0" ftr="0" dt="0"/>
  <p:txStyles>
    <p:titleStyle>
      <a:lvl1pPr algn="l" rtl="0" eaLnBrk="0" fontAlgn="base" hangingPunct="0">
        <a:spcBef>
          <a:spcPct val="0"/>
        </a:spcBef>
        <a:spcAft>
          <a:spcPct val="0"/>
        </a:spcAft>
        <a:defRPr sz="30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30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0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0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0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20000"/>
        </a:spcBef>
        <a:spcAft>
          <a:spcPct val="0"/>
        </a:spcAft>
        <a:buClr>
          <a:schemeClr val="tx2"/>
        </a:buClr>
        <a:buFont typeface="Arial" pitchFamily="34" charset="0"/>
        <a:buChar char="•"/>
        <a:defRPr sz="30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Clr>
          <a:schemeClr val="tx2"/>
        </a:buClr>
        <a:buFont typeface="Wingdings" pitchFamily="2" charset="2"/>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2"/>
        </a:buClr>
        <a:buFont typeface="Times New Roman" pitchFamily="18"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2"/>
        </a:buClr>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78A22F"/>
        </a:buClr>
        <a:buFont typeface="Arial"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553 NCII PPT Bkgs_Titl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13" y="0"/>
            <a:ext cx="9127773" cy="6858000"/>
          </a:xfrm>
          <a:prstGeom prst="rect">
            <a:avLst/>
          </a:prstGeom>
        </p:spPr>
      </p:pic>
      <p:sp>
        <p:nvSpPr>
          <p:cNvPr id="6147" name="Text Placeholder 2"/>
          <p:cNvSpPr>
            <a:spLocks noGrp="1"/>
          </p:cNvSpPr>
          <p:nvPr>
            <p:ph type="body" idx="1"/>
          </p:nvPr>
        </p:nvSpPr>
        <p:spPr bwMode="auto">
          <a:xfrm>
            <a:off x="1442356" y="1748692"/>
            <a:ext cx="7231361" cy="377092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text styles</a:t>
            </a:r>
          </a:p>
        </p:txBody>
      </p:sp>
      <p:sp>
        <p:nvSpPr>
          <p:cNvPr id="6" name="TextBox 5"/>
          <p:cNvSpPr txBox="1"/>
          <p:nvPr/>
        </p:nvSpPr>
        <p:spPr>
          <a:xfrm>
            <a:off x="7772400" y="6518275"/>
            <a:ext cx="1295400" cy="276225"/>
          </a:xfrm>
          <a:prstGeom prst="rect">
            <a:avLst/>
          </a:prstGeom>
          <a:noFill/>
        </p:spPr>
        <p:txBody>
          <a:bodyPr>
            <a:spAutoFit/>
          </a:bodyPr>
          <a:lstStyle/>
          <a:p>
            <a:pPr algn="r"/>
            <a:fld id="{6E565BF0-DF3D-4119-989C-0AB0374503E0}" type="slidenum">
              <a:rPr lang="en-US" sz="1200">
                <a:solidFill>
                  <a:schemeClr val="bg1"/>
                </a:solidFill>
                <a:latin typeface="Franklin Gothic Book" pitchFamily="34" charset="0"/>
              </a:rPr>
              <a:pPr algn="r"/>
              <a:t>‹#›</a:t>
            </a:fld>
            <a:endParaRPr lang="en-US" sz="1200" dirty="0">
              <a:solidFill>
                <a:schemeClr val="bg1"/>
              </a:solidFill>
              <a:latin typeface="Franklin Gothic Book" pitchFamily="34" charset="0"/>
            </a:endParaRPr>
          </a:p>
        </p:txBody>
      </p:sp>
      <p:sp>
        <p:nvSpPr>
          <p:cNvPr id="9" name="TextBox 8"/>
          <p:cNvSpPr txBox="1"/>
          <p:nvPr/>
        </p:nvSpPr>
        <p:spPr>
          <a:xfrm>
            <a:off x="7777576" y="6510751"/>
            <a:ext cx="1295400" cy="276225"/>
          </a:xfrm>
          <a:prstGeom prst="rect">
            <a:avLst/>
          </a:prstGeom>
          <a:noFill/>
        </p:spPr>
        <p:txBody>
          <a:bodyPr>
            <a:spAutoFit/>
          </a:bodyPr>
          <a:lstStyle/>
          <a:p>
            <a:pPr algn="r"/>
            <a:fld id="{6E565BF0-DF3D-4119-989C-0AB0374503E0}" type="slidenum">
              <a:rPr lang="en-US" sz="1200">
                <a:solidFill>
                  <a:schemeClr val="tx2"/>
                </a:solidFill>
                <a:latin typeface="Franklin Gothic Book" pitchFamily="34" charset="0"/>
              </a:rPr>
              <a:pPr algn="r"/>
              <a:t>‹#›</a:t>
            </a:fld>
            <a:endParaRPr lang="en-US" sz="1200" dirty="0">
              <a:solidFill>
                <a:schemeClr val="tx2"/>
              </a:solidFill>
              <a:latin typeface="Franklin Gothic Book" pitchFamily="34" charset="0"/>
            </a:endParaRPr>
          </a:p>
        </p:txBody>
      </p:sp>
    </p:spTree>
  </p:cSld>
  <p:clrMap bg1="lt1" tx1="dk1" bg2="lt2" tx2="dk2" accent1="accent1" accent2="accent2" accent3="accent3" accent4="accent4" accent5="accent5" accent6="accent6" hlink="hlink" folHlink="folHlink"/>
  <p:sldLayoutIdLst>
    <p:sldLayoutId id="2147484338"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20000"/>
        </a:spcBef>
        <a:spcAft>
          <a:spcPct val="0"/>
        </a:spcAft>
        <a:buClr>
          <a:schemeClr val="tx2"/>
        </a:buClr>
        <a:buFont typeface="Arial" pitchFamily="34" charset="0"/>
        <a:defRPr sz="24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Clr>
          <a:schemeClr val="tx2"/>
        </a:buClr>
        <a:buFont typeface="Wingdings" pitchFamily="2" charset="2"/>
        <a:defRPr sz="24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2"/>
        </a:buClr>
        <a:buFont typeface="Times New Roman" pitchFamily="18" charset="0"/>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2"/>
        </a:buClr>
        <a:buFont typeface="Arial" pitchFamily="34" charset="0"/>
        <a:defRPr sz="24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78A22F"/>
        </a:buClr>
        <a:buFont typeface="Arial"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356"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58"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60"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1" fontAlgn="base" hangingPunct="1">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5.xml"/></Relationships>
</file>

<file path=ppt/slides/_rels/slide10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7.xml"/><Relationship Id="rId5" Type="http://schemas.openxmlformats.org/officeDocument/2006/relationships/image" Target="../media/image20.gif"/><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6.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1.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4.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4.xml"/><Relationship Id="rId1" Type="http://schemas.openxmlformats.org/officeDocument/2006/relationships/slideLayout" Target="../slideLayouts/slideLayout27.xml"/><Relationship Id="rId4" Type="http://schemas.openxmlformats.org/officeDocument/2006/relationships/image" Target="../media/image26.wmf"/></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6.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27.xml"/><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1.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2.xml"/><Relationship Id="rId1" Type="http://schemas.openxmlformats.org/officeDocument/2006/relationships/slideLayout" Target="../slideLayouts/slideLayout27.xml"/><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3.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5.xml"/><Relationship Id="rId1" Type="http://schemas.openxmlformats.org/officeDocument/2006/relationships/slideLayout" Target="../slideLayouts/slideLayout28.xml"/><Relationship Id="rId4" Type="http://schemas.openxmlformats.org/officeDocument/2006/relationships/image" Target="../media/image37.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2.xml"/><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3.xml"/><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4.xml"/><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5.xml"/><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6.xml"/><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7.xml"/><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9.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9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90.xml"/><Relationship Id="rId1" Type="http://schemas.openxmlformats.org/officeDocument/2006/relationships/slideLayout" Target="../slideLayouts/slideLayout32.xml"/></Relationships>
</file>

<file path=ppt/slides/_rels/slide9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91.xml"/><Relationship Id="rId1" Type="http://schemas.openxmlformats.org/officeDocument/2006/relationships/slideLayout" Target="../slideLayouts/slideLayout2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4.png"/></Relationships>
</file>

<file path=ppt/slides/_rels/slide9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2.xml"/><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3.xml"/><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4.xml"/><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5.xml"/><Relationship Id="rId1" Type="http://schemas.openxmlformats.org/officeDocument/2006/relationships/slideLayout" Target="../slideLayouts/slideLayout27.xml"/></Relationships>
</file>

<file path=ppt/slides/_rels/slide9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6.xml"/><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7.xml"/><Relationship Id="rId1" Type="http://schemas.openxmlformats.org/officeDocument/2006/relationships/slideLayout" Target="../slideLayouts/slideLayout27.xml"/></Relationships>
</file>

<file path=ppt/slides/_rels/slide9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8.xml"/><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21465" y="1972299"/>
            <a:ext cx="8228413" cy="2308324"/>
          </a:xfrm>
        </p:spPr>
        <p:txBody>
          <a:bodyPr/>
          <a:lstStyle/>
          <a:p>
            <a:r>
              <a:rPr lang="en-US" dirty="0" smtClean="0"/>
              <a:t>Monitoring Student Progress for Behavioral Interventions</a:t>
            </a:r>
          </a:p>
        </p:txBody>
      </p:sp>
    </p:spTree>
    <p:extLst>
      <p:ext uri="{BB962C8B-B14F-4D97-AF65-F5344CB8AC3E}">
        <p14:creationId xmlns:p14="http://schemas.microsoft.com/office/powerpoint/2010/main" val="849041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Jeff is a 12-year-old student who is consistently demonstrating disruptive behaviors in class such as calling out, talking back, and interrupting peers. These behaviors prompted his enrollment in the school’s Tier 2 intervention supports. Despite these extra supports, Jeff’s disruptive behaviors seemed to increase in frequency and intensity, leading to no significant reduction in the number of Office Discipline Referrals (ODRs). Jeff’s teacher, Mrs. Coleman, referred him to the school team.</a:t>
            </a:r>
            <a:endParaRPr lang="en-US" dirty="0"/>
          </a:p>
        </p:txBody>
      </p:sp>
      <p:sp>
        <p:nvSpPr>
          <p:cNvPr id="2" name="Title 1"/>
          <p:cNvSpPr>
            <a:spLocks noGrp="1"/>
          </p:cNvSpPr>
          <p:nvPr>
            <p:ph type="title"/>
          </p:nvPr>
        </p:nvSpPr>
        <p:spPr/>
        <p:txBody>
          <a:bodyPr/>
          <a:lstStyle/>
          <a:p>
            <a:r>
              <a:rPr lang="en-US" dirty="0" smtClean="0"/>
              <a:t>Case Example: Jeff</a:t>
            </a:r>
            <a:endParaRPr lang="en-US" dirty="0"/>
          </a:p>
        </p:txBody>
      </p:sp>
      <p:sp>
        <p:nvSpPr>
          <p:cNvPr id="6"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a:solidFill>
                  <a:srgbClr val="FFFFFF">
                    <a:lumMod val="75000"/>
                  </a:srgbClr>
                </a:solidFill>
              </a:rPr>
              <a:pPr algn="r"/>
              <a:t>10</a:t>
            </a:fld>
            <a:endParaRPr dirty="0">
              <a:solidFill>
                <a:srgbClr val="FFFFFF">
                  <a:lumMod val="75000"/>
                </a:srgbClr>
              </a:solidFill>
            </a:endParaRPr>
          </a:p>
        </p:txBody>
      </p:sp>
    </p:spTree>
    <p:extLst>
      <p:ext uri="{BB962C8B-B14F-4D97-AF65-F5344CB8AC3E}">
        <p14:creationId xmlns:p14="http://schemas.microsoft.com/office/powerpoint/2010/main" val="3217618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8600" indent="-228600">
              <a:buFont typeface="Wingdings" pitchFamily="2" charset="2"/>
              <a:buChar char="§"/>
            </a:pPr>
            <a:r>
              <a:rPr lang="en-US" dirty="0" smtClean="0"/>
              <a:t>Developing an approach to behavioral progress monitoring for this group of students requires a lot of hard work.</a:t>
            </a:r>
          </a:p>
          <a:p>
            <a:pPr marL="228600" indent="-228600">
              <a:buFont typeface="Wingdings" pitchFamily="2" charset="2"/>
              <a:buChar char="§"/>
            </a:pPr>
            <a:r>
              <a:rPr lang="en-US" dirty="0" smtClean="0"/>
              <a:t>Only 3 percent to 5 percent of students in the school should need DBI. If more seem to qualify, consider reviewing and strengthening Tier 1 and Tier 2.</a:t>
            </a:r>
          </a:p>
          <a:p>
            <a:pPr marL="228600" indent="-228600">
              <a:buFont typeface="Wingdings" pitchFamily="2" charset="2"/>
              <a:buChar char="§"/>
            </a:pPr>
            <a:r>
              <a:rPr lang="en-US" dirty="0" smtClean="0"/>
              <a:t>We need to individualize the assessment process just as we would the intervention process.</a:t>
            </a:r>
          </a:p>
        </p:txBody>
      </p:sp>
      <p:sp>
        <p:nvSpPr>
          <p:cNvPr id="2" name="Title 1"/>
          <p:cNvSpPr>
            <a:spLocks noGrp="1"/>
          </p:cNvSpPr>
          <p:nvPr>
            <p:ph type="title"/>
          </p:nvPr>
        </p:nvSpPr>
        <p:spPr/>
        <p:txBody>
          <a:bodyPr/>
          <a:lstStyle/>
          <a:p>
            <a:r>
              <a:rPr lang="en-US" dirty="0" smtClean="0"/>
              <a:t>Takeaways</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100</a:t>
            </a:fld>
            <a:endParaRPr lang="en-US" dirty="0"/>
          </a:p>
        </p:txBody>
      </p:sp>
    </p:spTree>
    <p:extLst>
      <p:ext uri="{BB962C8B-B14F-4D97-AF65-F5344CB8AC3E}">
        <p14:creationId xmlns:p14="http://schemas.microsoft.com/office/powerpoint/2010/main" val="42621828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This webinar was produced under the U.S. Department of Education, Office of Special Education Programs, Award </a:t>
            </a:r>
            <a:br>
              <a:rPr lang="en-US" sz="2400" dirty="0" smtClean="0"/>
            </a:br>
            <a:r>
              <a:rPr lang="en-US" sz="2400" dirty="0" smtClean="0"/>
              <a:t>No. H326Q110005. Celia Rosenquist serves as the project officer. </a:t>
            </a:r>
          </a:p>
          <a:p>
            <a:endParaRPr lang="en-US" sz="1600" dirty="0" smtClean="0"/>
          </a:p>
          <a:p>
            <a:r>
              <a:rPr lang="en-US" sz="2400" dirty="0" smtClean="0"/>
              <a:t>The views expressed herein do not necessarily represent </a:t>
            </a:r>
            <a:br>
              <a:rPr lang="en-US" sz="2400" dirty="0" smtClean="0"/>
            </a:br>
            <a:r>
              <a:rPr lang="en-US" sz="2400" dirty="0" smtClean="0"/>
              <a:t>the positions or polices of the U.S. Department of Education. No official endorsement by the U.S. Department of Education of any product, commodity, service, or enterprise mentioned in this webinar is intended or should be inferred.</a:t>
            </a:r>
            <a:endParaRPr lang="en-US" sz="2400" dirty="0"/>
          </a:p>
        </p:txBody>
      </p:sp>
      <p:sp>
        <p:nvSpPr>
          <p:cNvPr id="2" name="Title 1"/>
          <p:cNvSpPr>
            <a:spLocks noGrp="1"/>
          </p:cNvSpPr>
          <p:nvPr>
            <p:ph type="title"/>
          </p:nvPr>
        </p:nvSpPr>
        <p:spPr/>
        <p:txBody>
          <a:bodyPr/>
          <a:lstStyle/>
          <a:p>
            <a:r>
              <a:rPr lang="en-US" dirty="0" smtClean="0"/>
              <a:t>Disclaimer</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101</a:t>
            </a:fld>
            <a:endParaRPr lang="en-US" dirty="0"/>
          </a:p>
        </p:txBody>
      </p:sp>
    </p:spTree>
    <p:extLst>
      <p:ext uri="{BB962C8B-B14F-4D97-AF65-F5344CB8AC3E}">
        <p14:creationId xmlns:p14="http://schemas.microsoft.com/office/powerpoint/2010/main" val="6509835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87389" y="1943101"/>
            <a:ext cx="8224836" cy="3906838"/>
          </a:xfrm>
        </p:spPr>
        <p:txBody>
          <a:bodyPr/>
          <a:lstStyle/>
          <a:p>
            <a:pPr lvl="0">
              <a:spcBef>
                <a:spcPts val="0"/>
              </a:spcBef>
            </a:pPr>
            <a:r>
              <a:rPr lang="en-US" sz="1900" dirty="0"/>
              <a:t>Chafouleas, S. M. (2011). </a:t>
            </a:r>
            <a:r>
              <a:rPr lang="en-US" sz="1900" i="1" dirty="0" smtClean="0"/>
              <a:t>V2.1 DBR: </a:t>
            </a:r>
            <a:r>
              <a:rPr lang="en-US" sz="1900" i="1" dirty="0"/>
              <a:t>Use in </a:t>
            </a:r>
            <a:r>
              <a:rPr lang="en-US" sz="1900" i="1" dirty="0" smtClean="0"/>
              <a:t>assessment </a:t>
            </a:r>
            <a:r>
              <a:rPr lang="en-US" sz="1900" i="1" dirty="0"/>
              <a:t>of </a:t>
            </a:r>
            <a:r>
              <a:rPr lang="en-US" sz="1900" i="1" dirty="0" smtClean="0"/>
              <a:t>student </a:t>
            </a:r>
            <a:r>
              <a:rPr lang="en-US" sz="1900" i="1" dirty="0"/>
              <a:t>b</a:t>
            </a:r>
            <a:r>
              <a:rPr lang="en-US" sz="1900" i="1" dirty="0" smtClean="0"/>
              <a:t>ehavior </a:t>
            </a:r>
            <a:r>
              <a:rPr lang="en-US" sz="1900" dirty="0" smtClean="0"/>
              <a:t>[Slides]. Storrs, CT: University </a:t>
            </a:r>
            <a:r>
              <a:rPr lang="en-US" sz="1900" dirty="0"/>
              <a:t>of Connecticut. Retrieved from </a:t>
            </a:r>
            <a:r>
              <a:rPr lang="en-US" sz="1900" dirty="0" smtClean="0"/>
              <a:t>http://www/directbehaviorratings.com/cms/files/pdf/dbr_for_assessment.pdf</a:t>
            </a:r>
            <a:endParaRPr lang="en-US" sz="1900" dirty="0"/>
          </a:p>
          <a:p>
            <a:pPr>
              <a:spcBef>
                <a:spcPts val="400"/>
              </a:spcBef>
            </a:pPr>
            <a:r>
              <a:rPr lang="en-US" sz="1900" dirty="0" smtClean="0"/>
              <a:t>Chafouleas, S. M., Riley-Tillman, C., &amp; Christ, T. J. (2010). </a:t>
            </a:r>
            <a:r>
              <a:rPr lang="en-US" sz="1900" i="1" dirty="0" smtClean="0"/>
              <a:t>V1.3 DBR standard form – fill-in behaviors</a:t>
            </a:r>
            <a:r>
              <a:rPr lang="en-US" sz="1900" dirty="0" smtClean="0"/>
              <a:t>. Storrs, CT: University of Connecticut. Retrieved </a:t>
            </a:r>
            <a:r>
              <a:rPr lang="en-US" sz="1900" dirty="0"/>
              <a:t>from http://www.directbehaviorratings.org/cms/files/pdf/V%201.3%20DBR%20Standard%20Form%20-%20Fill-in%</a:t>
            </a:r>
            <a:r>
              <a:rPr lang="en-US" sz="1900" dirty="0" smtClean="0"/>
              <a:t>20Behaviors.pdf</a:t>
            </a:r>
          </a:p>
          <a:p>
            <a:pPr>
              <a:spcBef>
                <a:spcPts val="400"/>
              </a:spcBef>
            </a:pPr>
            <a:r>
              <a:rPr lang="en-US" sz="1900" dirty="0"/>
              <a:t>Chafouleas, S. M., Riley-Tillman, C., Christ, T. J., &amp; Sugai, G. (2009). </a:t>
            </a:r>
            <a:r>
              <a:rPr lang="en-US" sz="1900" i="1" dirty="0"/>
              <a:t>V1.4 DBR standard form</a:t>
            </a:r>
            <a:r>
              <a:rPr lang="en-US" sz="1900" dirty="0"/>
              <a:t>. Storrs, CT: University of Connecticut. Retrieved from http://www.directbehaviorratings.com/cms/files/pdf/V%201.4%20DBR%20Standard%20Form%20with%203%20Standard%20Behaviors.pdf </a:t>
            </a:r>
          </a:p>
          <a:p>
            <a:endParaRPr lang="en-US" sz="2000" dirty="0" smtClean="0"/>
          </a:p>
        </p:txBody>
      </p:sp>
      <p:sp>
        <p:nvSpPr>
          <p:cNvPr id="10243" name="Title 6"/>
          <p:cNvSpPr>
            <a:spLocks noGrp="1"/>
          </p:cNvSpPr>
          <p:nvPr>
            <p:ph type="title"/>
          </p:nvPr>
        </p:nvSpPr>
        <p:spPr/>
        <p:txBody>
          <a:bodyPr/>
          <a:lstStyle/>
          <a:p>
            <a:r>
              <a:rPr lang="en-US" dirty="0" smtClean="0"/>
              <a:t>References</a:t>
            </a:r>
          </a:p>
        </p:txBody>
      </p:sp>
      <p:sp>
        <p:nvSpPr>
          <p:cNvPr id="3" name="Slide Number Placeholder 2"/>
          <p:cNvSpPr>
            <a:spLocks noGrp="1"/>
          </p:cNvSpPr>
          <p:nvPr>
            <p:ph type="sldNum" sz="quarter" idx="10"/>
          </p:nvPr>
        </p:nvSpPr>
        <p:spPr>
          <a:xfrm>
            <a:off x="8771161" y="6507316"/>
            <a:ext cx="141064" cy="153888"/>
          </a:xfrm>
        </p:spPr>
        <p:txBody>
          <a:bodyPr/>
          <a:lstStyle/>
          <a:p>
            <a:pPr algn="r"/>
            <a:fld id="{F3477EC8-074D-41C4-94AE-E9EA7CEEA348}" type="slidenum">
              <a:rPr>
                <a:solidFill>
                  <a:srgbClr val="FFFFFF">
                    <a:lumMod val="75000"/>
                  </a:srgbClr>
                </a:solidFill>
              </a:rPr>
              <a:pPr algn="r"/>
              <a:t>102</a:t>
            </a:fld>
            <a:endParaRPr dirty="0">
              <a:solidFill>
                <a:srgbClr val="FFFFFF">
                  <a:lumMod val="75000"/>
                </a:srgbClr>
              </a:solidFill>
            </a:endParaRPr>
          </a:p>
        </p:txBody>
      </p:sp>
    </p:spTree>
    <p:extLst>
      <p:ext uri="{BB962C8B-B14F-4D97-AF65-F5344CB8AC3E}">
        <p14:creationId xmlns:p14="http://schemas.microsoft.com/office/powerpoint/2010/main" val="1416625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87388" y="1905000"/>
            <a:ext cx="8316911" cy="3944939"/>
          </a:xfrm>
        </p:spPr>
        <p:txBody>
          <a:bodyPr/>
          <a:lstStyle/>
          <a:p>
            <a:r>
              <a:rPr lang="en-US" sz="1900" dirty="0" smtClean="0"/>
              <a:t>Cooper</a:t>
            </a:r>
            <a:r>
              <a:rPr lang="en-US" sz="1900" dirty="0"/>
              <a:t>, J. O., Heron, T. E., &amp; Heward, W. L. (2007). </a:t>
            </a:r>
            <a:r>
              <a:rPr lang="en-US" sz="1900" i="1" dirty="0"/>
              <a:t>Applied behavior analysis</a:t>
            </a:r>
            <a:r>
              <a:rPr lang="en-US" sz="1900" dirty="0"/>
              <a:t> (2nd ed.). </a:t>
            </a:r>
            <a:r>
              <a:rPr lang="en-US" sz="1900" dirty="0" smtClean="0"/>
              <a:t>Upper Saddle River, NJ: </a:t>
            </a:r>
            <a:r>
              <a:rPr lang="en-US" sz="1900" dirty="0"/>
              <a:t>Pearson</a:t>
            </a:r>
            <a:r>
              <a:rPr lang="en-US" sz="1900" dirty="0" smtClean="0"/>
              <a:t>.</a:t>
            </a:r>
          </a:p>
          <a:p>
            <a:pPr>
              <a:spcBef>
                <a:spcPts val="300"/>
              </a:spcBef>
            </a:pPr>
            <a:r>
              <a:rPr lang="en-US" sz="1900" dirty="0"/>
              <a:t>National Center on Intensive Intervention. (2013a). </a:t>
            </a:r>
            <a:r>
              <a:rPr lang="en-US" sz="1900" i="1" dirty="0"/>
              <a:t>Data-based individualization: A framework for intensive intervention. </a:t>
            </a:r>
            <a:r>
              <a:rPr lang="en-US" sz="1900" dirty="0"/>
              <a:t>Washington, DC: Office of Special Education, U.S. Department of Education. Retrieved from http://www.intensiveintervention.org/resource/data-based-individualization-framework-intensive-</a:t>
            </a:r>
            <a:r>
              <a:rPr lang="en-US" sz="1900" dirty="0" smtClean="0"/>
              <a:t>intervention </a:t>
            </a:r>
          </a:p>
          <a:p>
            <a:pPr>
              <a:spcBef>
                <a:spcPts val="300"/>
              </a:spcBef>
            </a:pPr>
            <a:r>
              <a:rPr lang="en-US" sz="1900" dirty="0" smtClean="0"/>
              <a:t>National </a:t>
            </a:r>
            <a:r>
              <a:rPr lang="en-US" sz="1900" dirty="0"/>
              <a:t>Center on Intensive Intervention. (2013b). </a:t>
            </a:r>
            <a:r>
              <a:rPr lang="en-US" sz="1900" i="1" dirty="0"/>
              <a:t>Introduction to </a:t>
            </a:r>
            <a:r>
              <a:rPr lang="en-US" sz="1900" i="1" dirty="0" smtClean="0"/>
              <a:t>data-based individualization </a:t>
            </a:r>
            <a:r>
              <a:rPr lang="en-US" sz="1900" i="1" dirty="0"/>
              <a:t>(DBI): Considerations for Implementation in </a:t>
            </a:r>
            <a:r>
              <a:rPr lang="en-US" sz="1900" i="1" dirty="0" smtClean="0"/>
              <a:t>academics </a:t>
            </a:r>
            <a:r>
              <a:rPr lang="en-US" sz="1900" i="1" dirty="0"/>
              <a:t>and </a:t>
            </a:r>
            <a:r>
              <a:rPr lang="en-US" sz="1900" i="1" dirty="0" smtClean="0"/>
              <a:t>behavior</a:t>
            </a:r>
            <a:r>
              <a:rPr lang="en-US" sz="1900" i="1" dirty="0"/>
              <a:t>.</a:t>
            </a:r>
            <a:r>
              <a:rPr lang="en-US" sz="1900" dirty="0"/>
              <a:t> Washington, DC: U.S. Department of Education, Office of Special Education Programs, National Center on </a:t>
            </a:r>
            <a:r>
              <a:rPr lang="en-US" sz="1900" spc="-20" dirty="0"/>
              <a:t>Intensive Intervention. Retrieved from </a:t>
            </a:r>
            <a:r>
              <a:rPr lang="en-US" sz="1900" dirty="0" smtClean="0"/>
              <a:t>http://www.intensiveintervention.org/resource/introduction-data-based-individualization</a:t>
            </a:r>
          </a:p>
        </p:txBody>
      </p:sp>
      <p:sp>
        <p:nvSpPr>
          <p:cNvPr id="10243" name="Title 6"/>
          <p:cNvSpPr>
            <a:spLocks noGrp="1"/>
          </p:cNvSpPr>
          <p:nvPr>
            <p:ph type="title"/>
          </p:nvPr>
        </p:nvSpPr>
        <p:spPr/>
        <p:txBody>
          <a:bodyPr/>
          <a:lstStyle/>
          <a:p>
            <a:r>
              <a:rPr lang="en-US" dirty="0" smtClean="0"/>
              <a:t>References</a:t>
            </a:r>
          </a:p>
        </p:txBody>
      </p:sp>
      <p:sp>
        <p:nvSpPr>
          <p:cNvPr id="3" name="Slide Number Placeholder 2"/>
          <p:cNvSpPr>
            <a:spLocks noGrp="1"/>
          </p:cNvSpPr>
          <p:nvPr>
            <p:ph type="sldNum" sz="quarter" idx="10"/>
          </p:nvPr>
        </p:nvSpPr>
        <p:spPr>
          <a:xfrm>
            <a:off x="8771161" y="6507316"/>
            <a:ext cx="141064" cy="153888"/>
          </a:xfrm>
        </p:spPr>
        <p:txBody>
          <a:bodyPr/>
          <a:lstStyle/>
          <a:p>
            <a:pPr algn="r"/>
            <a:fld id="{F3477EC8-074D-41C4-94AE-E9EA7CEEA348}" type="slidenum">
              <a:rPr>
                <a:solidFill>
                  <a:srgbClr val="FFFFFF">
                    <a:lumMod val="75000"/>
                  </a:srgbClr>
                </a:solidFill>
              </a:rPr>
              <a:pPr algn="r"/>
              <a:t>103</a:t>
            </a:fld>
            <a:endParaRPr dirty="0">
              <a:solidFill>
                <a:srgbClr val="FFFFFF">
                  <a:lumMod val="75000"/>
                </a:srgbClr>
              </a:solidFill>
            </a:endParaRPr>
          </a:p>
        </p:txBody>
      </p:sp>
    </p:spTree>
    <p:extLst>
      <p:ext uri="{BB962C8B-B14F-4D97-AF65-F5344CB8AC3E}">
        <p14:creationId xmlns:p14="http://schemas.microsoft.com/office/powerpoint/2010/main" val="407437580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hidden="1"/>
          <p:cNvSpPr>
            <a:spLocks noGrp="1"/>
          </p:cNvSpPr>
          <p:nvPr>
            <p:ph type="ctrTitle"/>
          </p:nvPr>
        </p:nvSpPr>
        <p:spPr/>
        <p:txBody>
          <a:bodyPr/>
          <a:lstStyle/>
          <a:p>
            <a:r>
              <a:rPr lang="en-US" dirty="0" smtClean="0"/>
              <a:t>.</a:t>
            </a:r>
            <a:endParaRPr lang="en-US" dirty="0"/>
          </a:p>
        </p:txBody>
      </p:sp>
      <p:sp>
        <p:nvSpPr>
          <p:cNvPr id="16" name="Subtitle 15" hidden="1"/>
          <p:cNvSpPr>
            <a:spLocks noGrp="1"/>
          </p:cNvSpPr>
          <p:nvPr>
            <p:ph type="subTitle" idx="1"/>
          </p:nvPr>
        </p:nvSpPr>
        <p:spPr/>
        <p:txBody>
          <a:bodyPr/>
          <a:lstStyle/>
          <a:p>
            <a:endParaRPr lang="en-US"/>
          </a:p>
        </p:txBody>
      </p:sp>
      <p:sp>
        <p:nvSpPr>
          <p:cNvPr id="4" name="Slide Number Placeholder 3" hidden="1"/>
          <p:cNvSpPr>
            <a:spLocks noGrp="1"/>
          </p:cNvSpPr>
          <p:nvPr>
            <p:ph type="sldNum" sz="quarter" idx="4294967295"/>
          </p:nvPr>
        </p:nvSpPr>
        <p:spPr>
          <a:xfrm>
            <a:off x="8986838" y="6110288"/>
            <a:ext cx="157162" cy="153987"/>
          </a:xfrm>
        </p:spPr>
        <p:txBody>
          <a:bodyPr/>
          <a:lstStyle/>
          <a:p>
            <a:fld id="{F3477EC8-074D-41C4-94AE-E9EA7CEEA348}" type="slidenum">
              <a:rPr lang="en-US" smtClean="0"/>
              <a:pPr/>
              <a:t>104</a:t>
            </a:fld>
            <a:endParaRPr lang="en-US" dirty="0"/>
          </a:p>
        </p:txBody>
      </p:sp>
      <p:sp>
        <p:nvSpPr>
          <p:cNvPr id="5" name="Text Placeholder 1" hidden="1"/>
          <p:cNvSpPr txBox="1">
            <a:spLocks/>
          </p:cNvSpPr>
          <p:nvPr/>
        </p:nvSpPr>
        <p:spPr bwMode="gray">
          <a:xfrm>
            <a:off x="599758" y="2210436"/>
            <a:ext cx="8224837" cy="3517900"/>
          </a:xfrm>
          <a:prstGeom prst="rect">
            <a:avLst/>
          </a:prstGeom>
        </p:spPr>
        <p:txBody>
          <a:bodyPr vert="horz" lIns="91440" tIns="45720" rIns="91440" bIns="45720" rtlCol="0">
            <a:noAutofit/>
          </a:bodyPr>
          <a:lst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1000 Thomas Jefferson Street NW</a:t>
            </a:r>
          </a:p>
          <a:p>
            <a:r>
              <a:rPr lang="en-US" dirty="0" smtClean="0"/>
              <a:t>Washington, DC 20007-3835</a:t>
            </a:r>
          </a:p>
          <a:p>
            <a:r>
              <a:rPr lang="en-US" dirty="0" smtClean="0"/>
              <a:t>866-577-5787</a:t>
            </a:r>
          </a:p>
          <a:p>
            <a:r>
              <a:rPr lang="en-US" dirty="0" smtClean="0"/>
              <a:t>www.intensiveintervention.org</a:t>
            </a:r>
          </a:p>
          <a:p>
            <a:r>
              <a:rPr lang="en-US" dirty="0" smtClean="0"/>
              <a:t>ncii@air.org</a:t>
            </a:r>
          </a:p>
        </p:txBody>
      </p:sp>
      <p:pic>
        <p:nvPicPr>
          <p:cNvPr id="17" name="Picture 16" descr="The address for NCII is 1000 Thomas Jefferson Street Northwest Washington DC 20007-3835. The phone number is 8665775787. NCII's website is www.intensiveintervention.org. The email is ncii@air.org."/>
          <p:cNvPicPr>
            <a:picLocks noChangeAspect="1"/>
          </p:cNvPicPr>
          <p:nvPr/>
        </p:nvPicPr>
        <p:blipFill>
          <a:blip r:embed="rId3"/>
          <a:stretch>
            <a:fillRect/>
          </a:stretch>
        </p:blipFill>
        <p:spPr>
          <a:xfrm>
            <a:off x="0" y="-4786"/>
            <a:ext cx="9144000" cy="6860826"/>
          </a:xfrm>
          <a:prstGeom prst="rect">
            <a:avLst/>
          </a:prstGeom>
        </p:spPr>
      </p:pic>
    </p:spTree>
    <p:extLst>
      <p:ext uri="{BB962C8B-B14F-4D97-AF65-F5344CB8AC3E}">
        <p14:creationId xmlns:p14="http://schemas.microsoft.com/office/powerpoint/2010/main" val="1470406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Jeff’s Rates of Office Discipline Referrals (ODRs) Before Tier 2 Intervention</a:t>
            </a:r>
            <a:endParaRPr lang="en-US" dirty="0"/>
          </a:p>
        </p:txBody>
      </p:sp>
      <p:sp>
        <p:nvSpPr>
          <p:cNvPr id="6"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a:solidFill>
                  <a:srgbClr val="FFFFFF">
                    <a:lumMod val="75000"/>
                  </a:srgbClr>
                </a:solidFill>
              </a:rPr>
              <a:pPr algn="r"/>
              <a:t>11</a:t>
            </a:fld>
            <a:endParaRPr dirty="0">
              <a:solidFill>
                <a:srgbClr val="FFFFFF">
                  <a:lumMod val="75000"/>
                </a:srgbClr>
              </a:solidFill>
            </a:endParaRPr>
          </a:p>
        </p:txBody>
      </p:sp>
      <p:pic>
        <p:nvPicPr>
          <p:cNvPr id="1027" name="Picture 3" descr="A bar graph compares Jeff's Office Discipline Referrals (ODRs) in blue to the average ODRs per student, in red.  The vertical axis shows the number of ODRs per month.  The horizontal axis shows the month.  Data are available for August, September, and October.  Jeff's ODRs are higher every month.  He had 5 in August, 3 in September, and 6 in October.  The average student ODR was less than one per month.&#10;&#10;The data-based individualization process has a few underlying assumptions. The first is that the student has been systematically identified as not responding to Tier 1 or Tier 2 intervention. Systematic identification refers to the use of a preplanned screening process that has clear, well-articulated decision points for making referrals. As the graph shows, Jeff’s school uses Office Discipline Referrals as an initial screen for identifying students as eligible for intervention. The school leadership team has determined that students with 2 or more ODRs per month for two consecutive months would qualify for the school-wide Tier 2 intervention. Clearly, Jeff has proven eligible for additional support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401" y="1958894"/>
            <a:ext cx="7053957" cy="386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304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r graph shows the same ODR data as in the previous slide, but now with data for two more months.  An arrow pointing to November says Tier 2 introduced.  Jeff had 3 ODRs in both November and December.  The average ODRs per student remained much lower.&#10;&#10;Jeff’s school has a system in place for determining whether a student is eligible for data-based individualization based on a student’s response to Tier 2 intervention.  Responsiveness to Tier 2 is evaluated using two sources of data: office discipline referrals and a classroom behavior point system, which we will cover on the next slide. For ODRs, students are considered non-responsive if they continue to have more than 2 ODRs following the implementation of the intervention.  Since Jeff had 3 ODRs each month, he seems to be non-responsiv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067" y="1955501"/>
            <a:ext cx="7055787" cy="386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Jeff’s ODRs Following Introduction of Tier 2 Intervention</a:t>
            </a:r>
            <a:endParaRPr lang="en-US" dirty="0"/>
          </a:p>
        </p:txBody>
      </p:sp>
      <p:cxnSp>
        <p:nvCxnSpPr>
          <p:cNvPr id="7" name="Straight Arrow Connector 6" descr="A label points to November to indicate that this is when the Tier 2 intervention was introduced."/>
          <p:cNvCxnSpPr/>
          <p:nvPr/>
        </p:nvCxnSpPr>
        <p:spPr>
          <a:xfrm flipH="1">
            <a:off x="3156859" y="2930235"/>
            <a:ext cx="698167" cy="1317667"/>
          </a:xfrm>
          <a:prstGeom prst="straightConnector1">
            <a:avLst/>
          </a:prstGeom>
          <a:ln w="254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descr="In Jeff's school, a student is considered non-responsive to Tier 2 if they continue to have more than 2 ODRs following the implementation of the intervention. Jeff had 3 ODRs in both November and December."/>
          <p:cNvSpPr txBox="1"/>
          <p:nvPr/>
        </p:nvSpPr>
        <p:spPr>
          <a:xfrm>
            <a:off x="3432057" y="2471869"/>
            <a:ext cx="3184358" cy="338554"/>
          </a:xfrm>
          <a:prstGeom prst="rect">
            <a:avLst/>
          </a:prstGeom>
          <a:noFill/>
        </p:spPr>
        <p:txBody>
          <a:bodyPr wrap="square" rtlCol="0">
            <a:spAutoFit/>
          </a:bodyPr>
          <a:lstStyle/>
          <a:p>
            <a:r>
              <a:rPr lang="en-US" sz="1600" b="1" dirty="0" smtClean="0">
                <a:solidFill>
                  <a:srgbClr val="FFFFFF">
                    <a:lumMod val="10000"/>
                  </a:srgbClr>
                </a:solidFill>
              </a:rPr>
              <a:t>Tier 2 Intervention Introduced</a:t>
            </a:r>
            <a:endParaRPr lang="en-US" sz="1600" b="1" dirty="0">
              <a:solidFill>
                <a:srgbClr val="FFFFFF">
                  <a:lumMod val="10000"/>
                </a:srgbClr>
              </a:solidFill>
            </a:endParaRPr>
          </a:p>
        </p:txBody>
      </p:sp>
      <p:sp>
        <p:nvSpPr>
          <p:cNvPr id="8"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a:solidFill>
                  <a:srgbClr val="FFFFFF">
                    <a:lumMod val="75000"/>
                  </a:srgbClr>
                </a:solidFill>
              </a:rPr>
              <a:pPr algn="r"/>
              <a:t>12</a:t>
            </a:fld>
            <a:endParaRPr dirty="0">
              <a:solidFill>
                <a:srgbClr val="FFFFFF">
                  <a:lumMod val="75000"/>
                </a:srgbClr>
              </a:solidFill>
            </a:endParaRPr>
          </a:p>
        </p:txBody>
      </p:sp>
    </p:spTree>
    <p:extLst>
      <p:ext uri="{BB962C8B-B14F-4D97-AF65-F5344CB8AC3E}">
        <p14:creationId xmlns:p14="http://schemas.microsoft.com/office/powerpoint/2010/main" val="4185919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Jeff’s Percentage of Points Earned in</a:t>
            </a:r>
            <a:br>
              <a:rPr lang="en-US" dirty="0" smtClean="0"/>
            </a:br>
            <a:r>
              <a:rPr lang="en-US" dirty="0" smtClean="0"/>
              <a:t>Tier 2 Intervention for Two Weeks</a:t>
            </a:r>
            <a:endParaRPr lang="en-US" dirty="0"/>
          </a:p>
        </p:txBody>
      </p:sp>
      <p:pic>
        <p:nvPicPr>
          <p:cNvPr id="3076" name="Picture 4" descr="For students in Tier 2, additional data on classroom behavior is collected by monitoring the number of points a student earns for following classroom rules.  A graph shows the percentage of points Jeff has earned each school day.  The percentage is on the vertical axis while the date is on the horizontal axis.  &#10;&#10;The school defines non-responsiveness to Tier 2 as earning fewer than 65% of points for 8 of 10 days.  Jeff's graph tracked his points across 13 school days while he was receiving the Tier 2 intervention.  He only earned 65% of the total possible points on 2 of those 13 days, well below the goal of 80% of days.  Taken together with his ODRs, he can be classified as a good candidate for DBI. &#10;&#10;Please note, this is just an example and these decision rules may not be consistent with the needs of your school. The point is that it is helpful to articulate what responsiveness and non-responsiveness mean. Moreover, these decision rules should not be viewed as static, but might have to be adjusted over tim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180" y="2049893"/>
            <a:ext cx="6528816" cy="362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descr="The graph begins on October 15, when Jeff began receiving the Tier 2 intervention."/>
          <p:cNvCxnSpPr/>
          <p:nvPr/>
        </p:nvCxnSpPr>
        <p:spPr>
          <a:xfrm>
            <a:off x="2249714" y="5479490"/>
            <a:ext cx="655436" cy="0"/>
          </a:xfrm>
          <a:prstGeom prst="straightConnector1">
            <a:avLst/>
          </a:prstGeom>
          <a:ln w="254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TextBox 4" descr="The school defines non-responsiveness to Tier 2 as earning fewer than 65% of points for 8 of 10 days.  This standard is shown by a horizontal red line on the graph.  Jeff’s points were tracked across 13 school days while he was receiving the Tier 2 intervention.  He only earned 65% of the total possible points on 2 of those 13 days, well below the goal of 80% of days.  Taken together with his ODRs, he can be classified as a good candidate for DBI. &#10;&#10;Please note, this is just an example and these decision rules may not be consistent with the needs of your school. The point here is to note that it is helpful to articulate what responsiveness and non-responsiveness mean. Moreover, these decision rules should not be viewed as static, but might have to be adjusted over time."/>
          <p:cNvSpPr txBox="1"/>
          <p:nvPr/>
        </p:nvSpPr>
        <p:spPr>
          <a:xfrm>
            <a:off x="642149" y="4947187"/>
            <a:ext cx="1790031" cy="830997"/>
          </a:xfrm>
          <a:prstGeom prst="rect">
            <a:avLst/>
          </a:prstGeom>
          <a:noFill/>
        </p:spPr>
        <p:txBody>
          <a:bodyPr wrap="square" rtlCol="0">
            <a:spAutoFit/>
          </a:bodyPr>
          <a:lstStyle/>
          <a:p>
            <a:r>
              <a:rPr lang="en-US" sz="1600" b="1" dirty="0" smtClean="0">
                <a:solidFill>
                  <a:srgbClr val="FFFFFF">
                    <a:lumMod val="10000"/>
                  </a:srgbClr>
                </a:solidFill>
              </a:rPr>
              <a:t>Tier 2 Intervention Introduced</a:t>
            </a:r>
            <a:endParaRPr lang="en-US" sz="1600" b="1" dirty="0">
              <a:solidFill>
                <a:srgbClr val="FFFFFF">
                  <a:lumMod val="10000"/>
                </a:srgbClr>
              </a:solidFill>
            </a:endParaRPr>
          </a:p>
        </p:txBody>
      </p:sp>
      <p:sp>
        <p:nvSpPr>
          <p:cNvPr id="8"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a:solidFill>
                  <a:srgbClr val="FFFFFF">
                    <a:lumMod val="75000"/>
                  </a:srgbClr>
                </a:solidFill>
              </a:rPr>
              <a:pPr algn="r"/>
              <a:t>13</a:t>
            </a:fld>
            <a:endParaRPr dirty="0">
              <a:solidFill>
                <a:srgbClr val="FFFFFF">
                  <a:lumMod val="75000"/>
                </a:srgbClr>
              </a:solidFill>
            </a:endParaRPr>
          </a:p>
        </p:txBody>
      </p:sp>
    </p:spTree>
    <p:extLst>
      <p:ext uri="{BB962C8B-B14F-4D97-AF65-F5344CB8AC3E}">
        <p14:creationId xmlns:p14="http://schemas.microsoft.com/office/powerpoint/2010/main" val="302692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Identify a potential candidate for DBI</a:t>
            </a:r>
            <a:endParaRPr lang="en-US" dirty="0"/>
          </a:p>
          <a:p>
            <a:r>
              <a:rPr lang="en-US" dirty="0" smtClean="0"/>
              <a:t>Complete the Student Qualification Sheet (Handout 1) </a:t>
            </a:r>
          </a:p>
          <a:p>
            <a:r>
              <a:rPr lang="en-US" dirty="0" smtClean="0"/>
              <a:t>Keep this student in mind throughout the session</a:t>
            </a:r>
          </a:p>
          <a:p>
            <a:pPr marL="457200" indent="-457200">
              <a:buFont typeface="Arial" pitchFamily="34" charset="0"/>
              <a:buChar char="•"/>
            </a:pPr>
            <a:endParaRPr lang="en-US" dirty="0"/>
          </a:p>
          <a:p>
            <a:pPr marL="457200" indent="-457200">
              <a:buFont typeface="Arial" pitchFamily="34" charset="0"/>
              <a:buChar char="•"/>
            </a:pPr>
            <a:endParaRPr lang="en-US" dirty="0"/>
          </a:p>
        </p:txBody>
      </p:sp>
      <p:sp>
        <p:nvSpPr>
          <p:cNvPr id="2" name="Title 1"/>
          <p:cNvSpPr>
            <a:spLocks noGrp="1"/>
          </p:cNvSpPr>
          <p:nvPr>
            <p:ph type="title"/>
          </p:nvPr>
        </p:nvSpPr>
        <p:spPr/>
        <p:txBody>
          <a:bodyPr/>
          <a:lstStyle/>
          <a:p>
            <a:r>
              <a:rPr lang="en-US" dirty="0" smtClean="0"/>
              <a:t>Case Application (Handout 1)</a:t>
            </a:r>
            <a:endParaRPr lang="en-US" dirty="0"/>
          </a:p>
        </p:txBody>
      </p:sp>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a:solidFill>
                  <a:srgbClr val="FFFFFF">
                    <a:lumMod val="75000"/>
                  </a:srgbClr>
                </a:solidFill>
              </a:rPr>
              <a:pPr algn="r"/>
              <a:t>14</a:t>
            </a:fld>
            <a:endParaRPr dirty="0">
              <a:solidFill>
                <a:srgbClr val="FFFFFF">
                  <a:lumMod val="75000"/>
                </a:srgbClr>
              </a:solidFill>
            </a:endParaRPr>
          </a:p>
        </p:txBody>
      </p:sp>
    </p:spTree>
    <p:extLst>
      <p:ext uri="{BB962C8B-B14F-4D97-AF65-F5344CB8AC3E}">
        <p14:creationId xmlns:p14="http://schemas.microsoft.com/office/powerpoint/2010/main" val="3761778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r>
              <a:rPr lang="en-US" dirty="0"/>
              <a:t>Selecting </a:t>
            </a:r>
            <a:r>
              <a:rPr lang="en-US" dirty="0" smtClean="0"/>
              <a:t>and Prioritizing Target </a:t>
            </a:r>
            <a:r>
              <a:rPr lang="en-US" dirty="0"/>
              <a:t>Behaviors to </a:t>
            </a:r>
            <a:r>
              <a:rPr lang="en-US" dirty="0" smtClean="0"/>
              <a:t>Monitor</a:t>
            </a:r>
            <a:endParaRPr lang="en-US" dirty="0"/>
          </a:p>
        </p:txBody>
      </p:sp>
      <p:sp>
        <p:nvSpPr>
          <p:cNvPr id="4" name="Slide Number Placeholder 3"/>
          <p:cNvSpPr>
            <a:spLocks noGrp="1"/>
          </p:cNvSpPr>
          <p:nvPr>
            <p:ph type="sldNum" sz="quarter" idx="12"/>
          </p:nvPr>
        </p:nvSpPr>
        <p:spPr>
          <a:xfrm>
            <a:off x="8841692" y="6507316"/>
            <a:ext cx="70532" cy="153888"/>
          </a:xfrm>
        </p:spPr>
        <p:txBody>
          <a:bodyPr/>
          <a:lstStyle/>
          <a:p>
            <a:fld id="{A1A8B8B9-B651-4439-A868-E8F04EF81465}" type="slidenum">
              <a:rPr lang="en-US" smtClean="0">
                <a:solidFill>
                  <a:srgbClr val="1F497D">
                    <a:lumMod val="75000"/>
                  </a:srgbClr>
                </a:solidFill>
              </a:rPr>
              <a:pPr/>
              <a:t>15</a:t>
            </a:fld>
            <a:endParaRPr lang="en-US" dirty="0">
              <a:solidFill>
                <a:srgbClr val="1F497D">
                  <a:lumMod val="75000"/>
                </a:srgbClr>
              </a:solidFill>
            </a:endParaRPr>
          </a:p>
        </p:txBody>
      </p:sp>
    </p:spTree>
    <p:extLst>
      <p:ext uri="{BB962C8B-B14F-4D97-AF65-F5344CB8AC3E}">
        <p14:creationId xmlns:p14="http://schemas.microsoft.com/office/powerpoint/2010/main" val="3627404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 Data-Based Individualization</a:t>
            </a:r>
            <a:endParaRPr lang="en-US" dirty="0"/>
          </a:p>
        </p:txBody>
      </p:sp>
      <p:sp>
        <p:nvSpPr>
          <p:cNvPr id="7" name="TextBox 6" descr="In Jeff's school, a student is considered non-responsive to Tier 2 if they continue to have more than 2 ODRs following the implementation of the intervention. Jeff had 3 ODRs in both November and December."/>
          <p:cNvSpPr txBox="1"/>
          <p:nvPr/>
        </p:nvSpPr>
        <p:spPr>
          <a:xfrm>
            <a:off x="1871975" y="4619930"/>
            <a:ext cx="860244" cy="338554"/>
          </a:xfrm>
          <a:prstGeom prst="rect">
            <a:avLst/>
          </a:prstGeom>
          <a:noFill/>
        </p:spPr>
        <p:txBody>
          <a:bodyPr wrap="square" rtlCol="0">
            <a:spAutoFit/>
          </a:bodyPr>
          <a:lstStyle/>
          <a:p>
            <a:r>
              <a:rPr lang="en-US" sz="1600" b="1" dirty="0" smtClean="0">
                <a:solidFill>
                  <a:srgbClr val="FFFFFF">
                    <a:lumMod val="10000"/>
                  </a:srgbClr>
                </a:solidFill>
              </a:rPr>
              <a:t>ODRs</a:t>
            </a:r>
            <a:endParaRPr lang="en-US" sz="1600" b="1" dirty="0">
              <a:solidFill>
                <a:srgbClr val="FFFFFF">
                  <a:lumMod val="10000"/>
                </a:srgbClr>
              </a:solidFill>
            </a:endParaRPr>
          </a:p>
        </p:txBody>
      </p:sp>
      <p:pic>
        <p:nvPicPr>
          <p:cNvPr id="3075" name="Picture 3" descr="The graph showing Jeff's ODRs is shown again.  He had 3 ODRs each month for the two months following the introduction of the Tier 2 intervention.  The school's cut point is 2 per month.&#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418" y="1982253"/>
            <a:ext cx="4558628" cy="249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descr="In Jeff's school, a student is considered non-responsive to Tier 2 if they continue to have more than 2 ODRs following the implementation of the intervention. Jeff had 3 ODRs in both November and December."/>
          <p:cNvSpPr txBox="1"/>
          <p:nvPr/>
        </p:nvSpPr>
        <p:spPr>
          <a:xfrm>
            <a:off x="6250193" y="2882128"/>
            <a:ext cx="1012788" cy="584775"/>
          </a:xfrm>
          <a:prstGeom prst="rect">
            <a:avLst/>
          </a:prstGeom>
          <a:noFill/>
        </p:spPr>
        <p:txBody>
          <a:bodyPr wrap="square" rtlCol="0">
            <a:spAutoFit/>
          </a:bodyPr>
          <a:lstStyle/>
          <a:p>
            <a:r>
              <a:rPr lang="en-US" sz="1600" b="1" dirty="0" smtClean="0">
                <a:solidFill>
                  <a:srgbClr val="FFFFFF">
                    <a:lumMod val="10000"/>
                  </a:srgbClr>
                </a:solidFill>
              </a:rPr>
              <a:t>Points Earned</a:t>
            </a:r>
            <a:endParaRPr lang="en-US" sz="1600" b="1" dirty="0">
              <a:solidFill>
                <a:srgbClr val="FFFFFF">
                  <a:lumMod val="10000"/>
                </a:srgbClr>
              </a:solidFill>
            </a:endParaRPr>
          </a:p>
        </p:txBody>
      </p:sp>
      <p:pic>
        <p:nvPicPr>
          <p:cNvPr id="5" name="Picture 4" descr="The graph showing Jeff's points earned is shown again.  Taken together, these two data sources suggest Jeff has not been responsive to the school's Tier 1 and Tier 2 programs. The team needs to individualize his supports.&#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153" y="3435331"/>
            <a:ext cx="4361399" cy="242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a:solidFill>
                  <a:srgbClr val="FFFFFF">
                    <a:lumMod val="75000"/>
                  </a:srgbClr>
                </a:solidFill>
              </a:rPr>
              <a:pPr algn="r"/>
              <a:t>16</a:t>
            </a:fld>
            <a:endParaRPr dirty="0">
              <a:solidFill>
                <a:srgbClr val="FFFFFF">
                  <a:lumMod val="75000"/>
                </a:srgbClr>
              </a:solidFill>
            </a:endParaRPr>
          </a:p>
        </p:txBody>
      </p:sp>
    </p:spTree>
    <p:extLst>
      <p:ext uri="{BB962C8B-B14F-4D97-AF65-F5344CB8AC3E}">
        <p14:creationId xmlns:p14="http://schemas.microsoft.com/office/powerpoint/2010/main" val="2747496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Selecting target behaviors is part of planning for behavioral progress </a:t>
            </a:r>
            <a:r>
              <a:rPr lang="en-US" dirty="0" smtClean="0"/>
              <a:t>monitoring.</a:t>
            </a:r>
            <a:endParaRPr lang="en-US" dirty="0"/>
          </a:p>
          <a:p>
            <a:r>
              <a:rPr lang="en-US" dirty="0" smtClean="0"/>
              <a:t>Plan </a:t>
            </a:r>
            <a:r>
              <a:rPr lang="en-US" dirty="0"/>
              <a:t>for data </a:t>
            </a:r>
            <a:r>
              <a:rPr lang="en-US" dirty="0" smtClean="0"/>
              <a:t>collection</a:t>
            </a:r>
          </a:p>
          <a:p>
            <a:pPr lvl="1"/>
            <a:r>
              <a:rPr lang="en-US" dirty="0" smtClean="0"/>
              <a:t>Select target behavior(s) to monitor</a:t>
            </a:r>
          </a:p>
          <a:p>
            <a:pPr lvl="1"/>
            <a:r>
              <a:rPr lang="en-US" dirty="0" smtClean="0"/>
              <a:t>Choose method for monitoring that behavior</a:t>
            </a:r>
          </a:p>
          <a:p>
            <a:pPr lvl="1"/>
            <a:r>
              <a:rPr lang="en-US" dirty="0" smtClean="0"/>
              <a:t>Create plan for collecting data (e.g., schedule, who will collect)</a:t>
            </a:r>
            <a:endParaRPr lang="en-US" dirty="0"/>
          </a:p>
          <a:p>
            <a:r>
              <a:rPr lang="en-US" dirty="0" smtClean="0"/>
              <a:t>Collect </a:t>
            </a:r>
            <a:r>
              <a:rPr lang="en-US" dirty="0"/>
              <a:t>data</a:t>
            </a:r>
          </a:p>
          <a:p>
            <a:r>
              <a:rPr lang="en-US" dirty="0" smtClean="0"/>
              <a:t>Evaluate data </a:t>
            </a:r>
            <a:r>
              <a:rPr lang="en-US" dirty="0"/>
              <a:t>to make decisions</a:t>
            </a:r>
          </a:p>
          <a:p>
            <a:endParaRPr lang="en-US" dirty="0"/>
          </a:p>
        </p:txBody>
      </p:sp>
      <p:sp>
        <p:nvSpPr>
          <p:cNvPr id="3" name="Title 2"/>
          <p:cNvSpPr>
            <a:spLocks noGrp="1"/>
          </p:cNvSpPr>
          <p:nvPr>
            <p:ph type="title"/>
          </p:nvPr>
        </p:nvSpPr>
        <p:spPr/>
        <p:txBody>
          <a:bodyPr/>
          <a:lstStyle/>
          <a:p>
            <a:r>
              <a:rPr lang="en-US" dirty="0" smtClean="0"/>
              <a:t>Planning Progress Monitoring</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17</a:t>
            </a:fld>
            <a:endParaRPr lang="en-US" dirty="0">
              <a:solidFill>
                <a:srgbClr val="FFFFFF">
                  <a:lumMod val="75000"/>
                </a:srgbClr>
              </a:solidFill>
            </a:endParaRPr>
          </a:p>
        </p:txBody>
      </p:sp>
    </p:spTree>
    <p:extLst>
      <p:ext uri="{BB962C8B-B14F-4D97-AF65-F5344CB8AC3E}">
        <p14:creationId xmlns:p14="http://schemas.microsoft.com/office/powerpoint/2010/main" val="1603851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457200" indent="-457200">
              <a:buFont typeface="+mj-lt"/>
              <a:buAutoNum type="arabicPeriod"/>
            </a:pPr>
            <a:r>
              <a:rPr lang="en-US" dirty="0"/>
              <a:t>Identify the target behavior(s</a:t>
            </a:r>
            <a:r>
              <a:rPr lang="en-US" dirty="0" smtClean="0"/>
              <a:t>) of concern</a:t>
            </a:r>
            <a:endParaRPr lang="en-US" dirty="0"/>
          </a:p>
          <a:p>
            <a:pPr marL="457200" indent="-457200">
              <a:buFont typeface="+mj-lt"/>
              <a:buAutoNum type="arabicPeriod"/>
            </a:pPr>
            <a:r>
              <a:rPr lang="en-US" dirty="0"/>
              <a:t>Prioritize the target behavior(s)</a:t>
            </a:r>
          </a:p>
          <a:p>
            <a:pPr marL="457200" indent="-457200">
              <a:buFont typeface="+mj-lt"/>
              <a:buAutoNum type="arabicPeriod"/>
            </a:pPr>
            <a:r>
              <a:rPr lang="en-US" dirty="0"/>
              <a:t>Define the target behavior(s)</a:t>
            </a:r>
          </a:p>
          <a:p>
            <a:pPr marL="0" indent="0">
              <a:buNone/>
            </a:pPr>
            <a:endParaRPr lang="en-US" dirty="0" smtClean="0"/>
          </a:p>
        </p:txBody>
      </p:sp>
      <p:sp>
        <p:nvSpPr>
          <p:cNvPr id="5" name="Title 4"/>
          <p:cNvSpPr>
            <a:spLocks noGrp="1"/>
          </p:cNvSpPr>
          <p:nvPr>
            <p:ph type="title"/>
          </p:nvPr>
        </p:nvSpPr>
        <p:spPr/>
        <p:txBody>
          <a:bodyPr/>
          <a:lstStyle/>
          <a:p>
            <a:r>
              <a:rPr lang="en-US" dirty="0" smtClean="0"/>
              <a:t>Steps for Selecting Target </a:t>
            </a:r>
            <a:r>
              <a:rPr lang="en-US" dirty="0"/>
              <a:t>Behaviors</a:t>
            </a:r>
          </a:p>
        </p:txBody>
      </p:sp>
      <p:sp>
        <p:nvSpPr>
          <p:cNvPr id="4" name="Slide Number Placeholder 3"/>
          <p:cNvSpPr>
            <a:spLocks noGrp="1"/>
          </p:cNvSpPr>
          <p:nvPr>
            <p:ph type="sldNum" sz="quarter" idx="10"/>
          </p:nvPr>
        </p:nvSpPr>
        <p:spPr>
          <a:xfrm>
            <a:off x="7010400" y="7239000"/>
            <a:ext cx="2133600" cy="365125"/>
          </a:xfrm>
        </p:spPr>
        <p:txBody>
          <a:bodyPr/>
          <a:lstStyle/>
          <a:p>
            <a:pPr>
              <a:defRPr/>
            </a:pPr>
            <a:fld id="{3606C855-C550-4400-8550-CA15103E0EF3}" type="slidenum">
              <a:rPr lang="en-US" smtClean="0"/>
              <a:pPr>
                <a:defRPr/>
              </a:pPr>
              <a:t>18</a:t>
            </a:fld>
            <a:endParaRPr lang="en-US" dirty="0"/>
          </a:p>
        </p:txBody>
      </p:sp>
      <p:sp>
        <p:nvSpPr>
          <p:cNvPr id="7"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18</a:t>
            </a:fld>
            <a:endParaRPr lang="en-US" dirty="0"/>
          </a:p>
        </p:txBody>
      </p:sp>
    </p:spTree>
    <p:extLst>
      <p:ext uri="{BB962C8B-B14F-4D97-AF65-F5344CB8AC3E}">
        <p14:creationId xmlns:p14="http://schemas.microsoft.com/office/powerpoint/2010/main" val="2844330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8600" indent="-228600">
              <a:buFont typeface="Wingdings" pitchFamily="2" charset="2"/>
              <a:buChar char="§"/>
            </a:pPr>
            <a:r>
              <a:rPr lang="en-US" dirty="0" smtClean="0"/>
              <a:t>Gather information on the context and features of behaviors of concern.</a:t>
            </a:r>
            <a:endParaRPr lang="en-US" dirty="0"/>
          </a:p>
          <a:p>
            <a:pPr marL="228600" indent="-228600">
              <a:buFont typeface="Wingdings" pitchFamily="2" charset="2"/>
              <a:buChar char="§"/>
            </a:pPr>
            <a:r>
              <a:rPr lang="en-US" dirty="0" smtClean="0"/>
              <a:t>Questions to be addressed through this process include:</a:t>
            </a:r>
          </a:p>
          <a:p>
            <a:pPr marL="457200" indent="-228600">
              <a:buFont typeface="Arial" pitchFamily="34" charset="0"/>
              <a:buChar char="•"/>
            </a:pPr>
            <a:r>
              <a:rPr lang="en-US" sz="2000" dirty="0" smtClean="0"/>
              <a:t>What does the behavior look like?</a:t>
            </a:r>
          </a:p>
          <a:p>
            <a:pPr marL="457200" indent="-228600">
              <a:buFont typeface="Arial" pitchFamily="34" charset="0"/>
              <a:buChar char="•"/>
            </a:pPr>
            <a:r>
              <a:rPr lang="en-US" sz="2000" dirty="0" smtClean="0"/>
              <a:t>When does the behavior occur?</a:t>
            </a:r>
          </a:p>
          <a:p>
            <a:pPr marL="457200" indent="-228600">
              <a:buFont typeface="Arial" pitchFamily="34" charset="0"/>
              <a:buChar char="•"/>
            </a:pPr>
            <a:r>
              <a:rPr lang="en-US" sz="2000" dirty="0" smtClean="0"/>
              <a:t>Why does the student present the behavior?</a:t>
            </a:r>
            <a:endParaRPr lang="en-US" sz="2000" dirty="0"/>
          </a:p>
          <a:p>
            <a:pPr marL="457200" indent="-457200">
              <a:buFont typeface="Arial" pitchFamily="34" charset="0"/>
              <a:buChar char="•"/>
            </a:pPr>
            <a:endParaRPr lang="en-US" dirty="0" smtClean="0"/>
          </a:p>
          <a:p>
            <a:pPr marL="457200" indent="-457200">
              <a:buFont typeface="Arial" pitchFamily="34" charset="0"/>
              <a:buChar char="•"/>
            </a:pPr>
            <a:endParaRPr lang="en-US" dirty="0" smtClean="0"/>
          </a:p>
        </p:txBody>
      </p:sp>
      <p:sp>
        <p:nvSpPr>
          <p:cNvPr id="2" name="Title 1"/>
          <p:cNvSpPr>
            <a:spLocks noGrp="1"/>
          </p:cNvSpPr>
          <p:nvPr>
            <p:ph type="title"/>
          </p:nvPr>
        </p:nvSpPr>
        <p:spPr/>
        <p:txBody>
          <a:bodyPr/>
          <a:lstStyle/>
          <a:p>
            <a:r>
              <a:rPr lang="en-US" dirty="0" smtClean="0"/>
              <a:t>Step 1: Identifying Potential Target Behavior(s)</a:t>
            </a:r>
            <a:endParaRPr lang="en-US" dirty="0"/>
          </a:p>
        </p:txBody>
      </p:sp>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189428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Introduction: behavioral progress monitoring in the context of data-based individualization (DBI)</a:t>
            </a:r>
            <a:endParaRPr lang="en-US" dirty="0"/>
          </a:p>
          <a:p>
            <a:r>
              <a:rPr lang="en-US" dirty="0" smtClean="0"/>
              <a:t>Selecting and prioritizing target behavior(s) to monitor</a:t>
            </a:r>
            <a:endParaRPr lang="en-US" dirty="0"/>
          </a:p>
          <a:p>
            <a:r>
              <a:rPr lang="en-US" dirty="0" smtClean="0"/>
              <a:t>Developing a measurement system</a:t>
            </a:r>
          </a:p>
          <a:p>
            <a:r>
              <a:rPr lang="en-US" dirty="0" smtClean="0"/>
              <a:t>Evaluating behavioral progress monitoring data to inform intervention decisions</a:t>
            </a:r>
          </a:p>
          <a:p>
            <a:r>
              <a:rPr lang="en-US" dirty="0" smtClean="0"/>
              <a:t>Wrap-up and questions</a:t>
            </a:r>
            <a:endParaRPr lang="en-US" dirty="0"/>
          </a:p>
        </p:txBody>
      </p:sp>
      <p:sp>
        <p:nvSpPr>
          <p:cNvPr id="4" name="Title 3"/>
          <p:cNvSpPr>
            <a:spLocks noGrp="1"/>
          </p:cNvSpPr>
          <p:nvPr>
            <p:ph type="title"/>
          </p:nvPr>
        </p:nvSpPr>
        <p:spPr/>
        <p:txBody>
          <a:bodyPr/>
          <a:lstStyle/>
          <a:p>
            <a:r>
              <a:rPr lang="en-US" dirty="0" smtClean="0"/>
              <a:t>Agenda</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3532655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mj-lt"/>
              <a:buAutoNum type="alphaUcPeriod"/>
            </a:pPr>
            <a:r>
              <a:rPr lang="en-US" dirty="0" smtClean="0"/>
              <a:t>Questionnaires and interviews</a:t>
            </a:r>
          </a:p>
          <a:p>
            <a:pPr marL="457200" indent="-457200">
              <a:buFont typeface="+mj-lt"/>
              <a:buAutoNum type="alphaUcPeriod"/>
            </a:pPr>
            <a:r>
              <a:rPr lang="en-US" dirty="0" smtClean="0"/>
              <a:t>Checklists</a:t>
            </a:r>
          </a:p>
          <a:p>
            <a:pPr marL="457200" indent="-457200">
              <a:buFont typeface="+mj-lt"/>
              <a:buAutoNum type="alphaUcPeriod"/>
            </a:pPr>
            <a:r>
              <a:rPr lang="en-US" dirty="0" smtClean="0"/>
              <a:t>Anecdotal </a:t>
            </a:r>
            <a:r>
              <a:rPr lang="en-US" dirty="0"/>
              <a:t>reports</a:t>
            </a:r>
          </a:p>
          <a:p>
            <a:pPr marL="457200" indent="-457200">
              <a:buFont typeface="+mj-lt"/>
              <a:buAutoNum type="alphaUcPeriod"/>
            </a:pPr>
            <a:r>
              <a:rPr lang="en-US" dirty="0" smtClean="0"/>
              <a:t>Direct observation</a:t>
            </a:r>
            <a:endParaRPr lang="en-US" dirty="0"/>
          </a:p>
        </p:txBody>
      </p:sp>
      <p:sp>
        <p:nvSpPr>
          <p:cNvPr id="2" name="Title 1"/>
          <p:cNvSpPr>
            <a:spLocks noGrp="1"/>
          </p:cNvSpPr>
          <p:nvPr>
            <p:ph type="title"/>
          </p:nvPr>
        </p:nvSpPr>
        <p:spPr/>
        <p:txBody>
          <a:bodyPr/>
          <a:lstStyle/>
          <a:p>
            <a:r>
              <a:rPr lang="en-US" dirty="0" smtClean="0"/>
              <a:t>Target Behavior-Information-Gathering Methods</a:t>
            </a:r>
            <a:endParaRPr lang="en-US" dirty="0"/>
          </a:p>
        </p:txBody>
      </p:sp>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20</a:t>
            </a:fld>
            <a:endParaRPr lang="en-US" dirty="0"/>
          </a:p>
        </p:txBody>
      </p:sp>
    </p:spTree>
    <p:extLst>
      <p:ext uri="{BB962C8B-B14F-4D97-AF65-F5344CB8AC3E}">
        <p14:creationId xmlns:p14="http://schemas.microsoft.com/office/powerpoint/2010/main" val="1852014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Can you describe the behavior that led to your referral? </a:t>
            </a:r>
            <a:br>
              <a:rPr lang="en-US" dirty="0" smtClean="0"/>
            </a:br>
            <a:r>
              <a:rPr lang="en-US" dirty="0" smtClean="0"/>
              <a:t>Be as specific as possible.</a:t>
            </a:r>
            <a:endParaRPr lang="en-US" dirty="0"/>
          </a:p>
          <a:p>
            <a:r>
              <a:rPr lang="en-US" dirty="0" smtClean="0"/>
              <a:t>What are some specific features of the behavior?</a:t>
            </a:r>
            <a:endParaRPr lang="en-US" dirty="0"/>
          </a:p>
          <a:p>
            <a:r>
              <a:rPr lang="en-US" dirty="0" smtClean="0"/>
              <a:t>How long does the behavior typically last?</a:t>
            </a:r>
            <a:endParaRPr lang="en-US" dirty="0"/>
          </a:p>
          <a:p>
            <a:r>
              <a:rPr lang="en-US" dirty="0" smtClean="0"/>
              <a:t>How often does the behavior occur?</a:t>
            </a:r>
            <a:endParaRPr lang="en-US" dirty="0"/>
          </a:p>
          <a:p>
            <a:r>
              <a:rPr lang="en-US" dirty="0" smtClean="0"/>
              <a:t>Does the behavior occur consistently at a particular time?</a:t>
            </a:r>
            <a:endParaRPr lang="en-US" dirty="0"/>
          </a:p>
          <a:p>
            <a:r>
              <a:rPr lang="en-US" dirty="0" smtClean="0"/>
              <a:t>How do you typically respond to the behavior?</a:t>
            </a:r>
          </a:p>
        </p:txBody>
      </p:sp>
      <p:sp>
        <p:nvSpPr>
          <p:cNvPr id="2" name="Title 1"/>
          <p:cNvSpPr>
            <a:spLocks noGrp="1"/>
          </p:cNvSpPr>
          <p:nvPr>
            <p:ph type="title"/>
          </p:nvPr>
        </p:nvSpPr>
        <p:spPr/>
        <p:txBody>
          <a:bodyPr/>
          <a:lstStyle/>
          <a:p>
            <a:r>
              <a:rPr lang="en-US" dirty="0"/>
              <a:t>A</a:t>
            </a:r>
            <a:r>
              <a:rPr lang="en-US" dirty="0" smtClean="0"/>
              <a:t>. Questionnaires and Interviews (Handout 2)</a:t>
            </a:r>
            <a:endParaRPr lang="en-US" dirty="0"/>
          </a:p>
        </p:txBody>
      </p:sp>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21</a:t>
            </a:fld>
            <a:endParaRPr lang="en-US" dirty="0"/>
          </a:p>
        </p:txBody>
      </p:sp>
    </p:spTree>
    <p:extLst>
      <p:ext uri="{BB962C8B-B14F-4D97-AF65-F5344CB8AC3E}">
        <p14:creationId xmlns:p14="http://schemas.microsoft.com/office/powerpoint/2010/main" val="452763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Help identify and describe behaviors</a:t>
            </a:r>
          </a:p>
          <a:p>
            <a:r>
              <a:rPr lang="en-US" dirty="0" smtClean="0"/>
              <a:t>Select from among many specific behaviors, often sorted into broader categories of behavior</a:t>
            </a:r>
          </a:p>
        </p:txBody>
      </p:sp>
      <p:sp>
        <p:nvSpPr>
          <p:cNvPr id="2" name="Title 1"/>
          <p:cNvSpPr>
            <a:spLocks noGrp="1"/>
          </p:cNvSpPr>
          <p:nvPr>
            <p:ph type="title"/>
          </p:nvPr>
        </p:nvSpPr>
        <p:spPr/>
        <p:txBody>
          <a:bodyPr/>
          <a:lstStyle/>
          <a:p>
            <a:r>
              <a:rPr lang="en-US" dirty="0"/>
              <a:t>B</a:t>
            </a:r>
            <a:r>
              <a:rPr lang="en-US" dirty="0" smtClean="0"/>
              <a:t>. Checklists </a:t>
            </a:r>
            <a:endParaRPr lang="en-US" dirty="0"/>
          </a:p>
        </p:txBody>
      </p:sp>
      <p:pic>
        <p:nvPicPr>
          <p:cNvPr id="1026" name="Picture 2" descr="An image depicts another example, the Behavior Assessment System for Children. Target behaviors can be identified through the use of these tools by examining the items for areas of concern. For example, if a student is deemed as being hyperactive, the items on that scale can be looked at to see if any might be targeted. Let’s look at an exampl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397" y="3411846"/>
            <a:ext cx="1457585" cy="18604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image of a kit for the Systematic Screening for Behavior Disorders, which is an example of an established rating sc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560" y="3227020"/>
            <a:ext cx="2041715" cy="225292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22</a:t>
            </a:fld>
            <a:endParaRPr lang="en-US" dirty="0"/>
          </a:p>
        </p:txBody>
      </p:sp>
      <p:sp>
        <p:nvSpPr>
          <p:cNvPr id="3" name="Rectangle 2"/>
          <p:cNvSpPr/>
          <p:nvPr/>
        </p:nvSpPr>
        <p:spPr>
          <a:xfrm>
            <a:off x="495797" y="5506337"/>
            <a:ext cx="3659976" cy="369332"/>
          </a:xfrm>
          <a:prstGeom prst="rect">
            <a:avLst/>
          </a:prstGeom>
        </p:spPr>
        <p:txBody>
          <a:bodyPr wrap="none">
            <a:spAutoFit/>
          </a:bodyPr>
          <a:lstStyle/>
          <a:p>
            <a:r>
              <a:rPr lang="en-US" sz="1800" dirty="0">
                <a:solidFill>
                  <a:prstClr val="black"/>
                </a:solidFill>
                <a:ea typeface="ＭＳ Ｐゴシック"/>
              </a:rPr>
              <a:t>*NCII does not endorse products. </a:t>
            </a:r>
            <a:endParaRPr lang="en-US" dirty="0"/>
          </a:p>
        </p:txBody>
      </p:sp>
    </p:spTree>
    <p:extLst>
      <p:ext uri="{BB962C8B-B14F-4D97-AF65-F5344CB8AC3E}">
        <p14:creationId xmlns:p14="http://schemas.microsoft.com/office/powerpoint/2010/main" val="3252073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U</a:t>
            </a:r>
            <a:r>
              <a:rPr lang="en-US" dirty="0" smtClean="0"/>
              <a:t>sed to describe the events leading up to and following a behavior.</a:t>
            </a:r>
          </a:p>
          <a:p>
            <a:pPr lvl="1"/>
            <a:r>
              <a:rPr lang="en-US" dirty="0" smtClean="0"/>
              <a:t>A = antecedent</a:t>
            </a:r>
          </a:p>
          <a:p>
            <a:pPr lvl="1"/>
            <a:r>
              <a:rPr lang="en-US" dirty="0" smtClean="0"/>
              <a:t>B = behavior</a:t>
            </a:r>
          </a:p>
          <a:p>
            <a:pPr lvl="1"/>
            <a:r>
              <a:rPr lang="en-US" dirty="0" smtClean="0"/>
              <a:t>C = consequence</a:t>
            </a:r>
          </a:p>
          <a:p>
            <a:r>
              <a:rPr lang="en-US" dirty="0" smtClean="0"/>
              <a:t>Both narrative recording and checklist formats are available. </a:t>
            </a:r>
          </a:p>
          <a:p>
            <a:r>
              <a:rPr lang="en-US" dirty="0"/>
              <a:t>R</a:t>
            </a:r>
            <a:r>
              <a:rPr lang="en-US" dirty="0" smtClean="0"/>
              <a:t>equires use of objective language and focuses on actual events, not interpretations. </a:t>
            </a:r>
            <a:endParaRPr lang="en-US" dirty="0"/>
          </a:p>
        </p:txBody>
      </p:sp>
      <p:sp>
        <p:nvSpPr>
          <p:cNvPr id="2" name="Title 1"/>
          <p:cNvSpPr>
            <a:spLocks noGrp="1"/>
          </p:cNvSpPr>
          <p:nvPr>
            <p:ph type="title"/>
          </p:nvPr>
        </p:nvSpPr>
        <p:spPr/>
        <p:txBody>
          <a:bodyPr/>
          <a:lstStyle/>
          <a:p>
            <a:r>
              <a:rPr lang="en-US" dirty="0"/>
              <a:t>C</a:t>
            </a:r>
            <a:r>
              <a:rPr lang="en-US" dirty="0" smtClean="0"/>
              <a:t>. Anecdotal (ABC) Reports (Handouts 3 and 4)</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23</a:t>
            </a:fld>
            <a:endParaRPr lang="en-US" dirty="0"/>
          </a:p>
        </p:txBody>
      </p:sp>
    </p:spTree>
    <p:extLst>
      <p:ext uri="{BB962C8B-B14F-4D97-AF65-F5344CB8AC3E}">
        <p14:creationId xmlns:p14="http://schemas.microsoft.com/office/powerpoint/2010/main" val="550619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Direct Observation</a:t>
            </a:r>
            <a:endParaRPr lang="en-US" dirty="0"/>
          </a:p>
        </p:txBody>
      </p:sp>
      <p:pic>
        <p:nvPicPr>
          <p:cNvPr id="2054" name="Picture 6" descr="An image of a daily on task behavior ch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778" y="3497944"/>
            <a:ext cx="3163289" cy="244436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An image of a behavior frequency record and graph.&#10;&#10;A fourth strategy for identifying target behaviors is to have a colleague, such as a school psychologist, conduct direct observations. Not only can direct observation be helpful for defining the behavior, but it also can provide important information such as how often or how long the behavior might last. As we will see later on, this information can be used in the development of methods to collect student behavior on a daily basis. For the present purposes, however, direct observation is presented as a method for determining what the behavior looks like, how often it occurs, and the conditions under which it occurs. The specific methods for the direct observation will vary by student.&#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237" y="1943794"/>
            <a:ext cx="2963559" cy="3823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An image of a direct observation form with peer compari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9772" y="2223613"/>
            <a:ext cx="2674228" cy="3718691"/>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1223826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 graphic depicting four methods for collecting information on target behaviors.  A central circle says target behavior. This is surrounded by four ovals connected by a circle. Each oval depicts a method. These methods are questionnaire, checklist, anecdotal report, and direct observation."/>
          <p:cNvGraphicFramePr>
            <a:graphicFrameLocks noGrp="1"/>
          </p:cNvGraphicFramePr>
          <p:nvPr>
            <p:ph idx="1"/>
            <p:extLst>
              <p:ext uri="{D42A27DB-BD31-4B8C-83A1-F6EECF244321}">
                <p14:modId xmlns:p14="http://schemas.microsoft.com/office/powerpoint/2010/main" val="1134468486"/>
              </p:ext>
            </p:extLst>
          </p:nvPr>
        </p:nvGraphicFramePr>
        <p:xfrm>
          <a:off x="-1" y="1857829"/>
          <a:ext cx="9144001" cy="4122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Integrating Information to Identify Potential Target Behaviors</a:t>
            </a:r>
            <a:endParaRPr lang="en-US" dirty="0"/>
          </a:p>
        </p:txBody>
      </p:sp>
      <p:sp>
        <p:nvSpPr>
          <p:cNvPr id="6"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25</a:t>
            </a:fld>
            <a:endParaRPr lang="en-US" dirty="0"/>
          </a:p>
        </p:txBody>
      </p:sp>
    </p:spTree>
    <p:extLst>
      <p:ext uri="{BB962C8B-B14F-4D97-AF65-F5344CB8AC3E}">
        <p14:creationId xmlns:p14="http://schemas.microsoft.com/office/powerpoint/2010/main" val="1805942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200" dirty="0" smtClean="0"/>
              <a:t>After two months of the Tier 2 program, it was clear to Mrs. Coleman and the school leadership team that Jeff was not responding. Specifically, his ODRs and point sheet totals did not reflect improvement. </a:t>
            </a:r>
            <a:endParaRPr lang="en-US" sz="2200" dirty="0"/>
          </a:p>
          <a:p>
            <a:r>
              <a:rPr lang="en-US" sz="2200" dirty="0" smtClean="0"/>
              <a:t>The school team and Mrs. Coleman worked collaboratively to gather more information about the specific features and context of the behavior. Mrs. Coleman did the following:</a:t>
            </a:r>
          </a:p>
          <a:p>
            <a:pPr marL="457200" lvl="1" indent="-228600"/>
            <a:r>
              <a:rPr lang="en-US" dirty="0" smtClean="0"/>
              <a:t>Filled out a questionnaire on Jeff’s behavior (Case Sample 1).</a:t>
            </a:r>
          </a:p>
          <a:p>
            <a:pPr marL="457200" lvl="1" indent="-228600"/>
            <a:r>
              <a:rPr lang="en-US" dirty="0" smtClean="0"/>
              <a:t>Completed ABC checklists (Case Sample 2).</a:t>
            </a:r>
          </a:p>
          <a:p>
            <a:pPr marL="457200" lvl="1" indent="-228600"/>
            <a:r>
              <a:rPr lang="en-US" dirty="0" smtClean="0"/>
              <a:t>Had a colleague observe Jeff’s behavior five times over a two-week period.</a:t>
            </a:r>
            <a:endParaRPr lang="en-US" dirty="0"/>
          </a:p>
        </p:txBody>
      </p:sp>
      <p:sp>
        <p:nvSpPr>
          <p:cNvPr id="2" name="Title 1"/>
          <p:cNvSpPr>
            <a:spLocks noGrp="1"/>
          </p:cNvSpPr>
          <p:nvPr>
            <p:ph type="title"/>
          </p:nvPr>
        </p:nvSpPr>
        <p:spPr/>
        <p:txBody>
          <a:bodyPr/>
          <a:lstStyle/>
          <a:p>
            <a:r>
              <a:rPr lang="en-US" dirty="0"/>
              <a:t>Case Example: Jeff</a:t>
            </a: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26</a:t>
            </a:fld>
            <a:endParaRPr lang="en-US" dirty="0"/>
          </a:p>
        </p:txBody>
      </p:sp>
    </p:spTree>
    <p:extLst>
      <p:ext uri="{BB962C8B-B14F-4D97-AF65-F5344CB8AC3E}">
        <p14:creationId xmlns:p14="http://schemas.microsoft.com/office/powerpoint/2010/main" val="1788843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Jeff’s Target Behavior Questionnaire (Case Sample 1)</a:t>
            </a:r>
            <a:endParaRPr lang="en-US" dirty="0"/>
          </a:p>
        </p:txBody>
      </p:sp>
      <p:sp>
        <p:nvSpPr>
          <p:cNvPr id="6"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27</a:t>
            </a:fld>
            <a:endParaRPr lang="en-US" dirty="0"/>
          </a:p>
        </p:txBody>
      </p:sp>
      <p:pic>
        <p:nvPicPr>
          <p:cNvPr id="3" name="Picture 2" descr="An image of Case Sample 1: Jeff's Target Behavior Questionnaire.  The complete file is available for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l="10208" t="20000" r="9792" b="6667"/>
          <a:stretch/>
        </p:blipFill>
        <p:spPr bwMode="auto">
          <a:xfrm>
            <a:off x="1095375" y="1935063"/>
            <a:ext cx="7497041" cy="386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215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Mrs. Coleman identified the following potential target behaviors for Jeff:</a:t>
            </a:r>
          </a:p>
          <a:p>
            <a:pPr marL="228600" indent="-228600">
              <a:buFont typeface="Wingdings" pitchFamily="2" charset="2"/>
              <a:buChar char="§"/>
            </a:pPr>
            <a:r>
              <a:rPr lang="en-US" dirty="0" smtClean="0"/>
              <a:t>Out of seat</a:t>
            </a:r>
          </a:p>
          <a:p>
            <a:pPr marL="228600" indent="-228600">
              <a:buFont typeface="Wingdings" pitchFamily="2" charset="2"/>
              <a:buChar char="§"/>
            </a:pPr>
            <a:r>
              <a:rPr lang="en-US" dirty="0" smtClean="0"/>
              <a:t>Curses</a:t>
            </a:r>
          </a:p>
          <a:p>
            <a:pPr marL="228600" indent="-228600">
              <a:buFont typeface="Wingdings" pitchFamily="2" charset="2"/>
              <a:buChar char="§"/>
            </a:pPr>
            <a:r>
              <a:rPr lang="en-US" dirty="0" smtClean="0"/>
              <a:t>Talks out</a:t>
            </a:r>
          </a:p>
          <a:p>
            <a:pPr marL="228600" indent="-228600">
              <a:buFont typeface="Wingdings" pitchFamily="2" charset="2"/>
              <a:buChar char="§"/>
            </a:pPr>
            <a:r>
              <a:rPr lang="en-US" dirty="0" smtClean="0"/>
              <a:t>Threatens</a:t>
            </a:r>
          </a:p>
          <a:p>
            <a:pPr marL="228600" indent="-228600">
              <a:buFont typeface="Wingdings" pitchFamily="2" charset="2"/>
              <a:buChar char="§"/>
            </a:pPr>
            <a:r>
              <a:rPr lang="en-US" dirty="0" smtClean="0"/>
              <a:t>Fights</a:t>
            </a:r>
          </a:p>
          <a:p>
            <a:pPr marL="228600" indent="-228600">
              <a:buFont typeface="Wingdings" pitchFamily="2" charset="2"/>
              <a:buChar char="§"/>
            </a:pPr>
            <a:r>
              <a:rPr lang="en-US" dirty="0" smtClean="0"/>
              <a:t>Argues</a:t>
            </a:r>
          </a:p>
          <a:p>
            <a:pPr marL="228600" indent="-228600">
              <a:buFont typeface="Wingdings" pitchFamily="2" charset="2"/>
              <a:buChar char="§"/>
            </a:pPr>
            <a:r>
              <a:rPr lang="en-US" dirty="0" smtClean="0"/>
              <a:t>Hits, kicks</a:t>
            </a:r>
          </a:p>
          <a:p>
            <a:pPr marL="1196975" lvl="1" indent="-514350">
              <a:buFont typeface="+mj-lt"/>
              <a:buAutoNum type="arabicPeriod"/>
            </a:pPr>
            <a:endParaRPr lang="en-US" dirty="0"/>
          </a:p>
        </p:txBody>
      </p:sp>
      <p:sp>
        <p:nvSpPr>
          <p:cNvPr id="2" name="Title 1"/>
          <p:cNvSpPr>
            <a:spLocks noGrp="1"/>
          </p:cNvSpPr>
          <p:nvPr>
            <p:ph type="title"/>
          </p:nvPr>
        </p:nvSpPr>
        <p:spPr/>
        <p:txBody>
          <a:bodyPr/>
          <a:lstStyle/>
          <a:p>
            <a:r>
              <a:rPr lang="en-US" dirty="0" smtClean="0"/>
              <a:t>Identifying Potential Target Behaviors</a:t>
            </a:r>
            <a:endParaRPr lang="en-US" dirty="0"/>
          </a:p>
        </p:txBody>
      </p:sp>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28</a:t>
            </a:fld>
            <a:endParaRPr lang="en-US" dirty="0"/>
          </a:p>
        </p:txBody>
      </p:sp>
    </p:spTree>
    <p:extLst>
      <p:ext uri="{BB962C8B-B14F-4D97-AF65-F5344CB8AC3E}">
        <p14:creationId xmlns:p14="http://schemas.microsoft.com/office/powerpoint/2010/main" val="511174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Mrs. Coleman completed a series of anecdotal checklists, recording the times and conditions when the behaviors occurred.</a:t>
            </a:r>
          </a:p>
          <a:p>
            <a:endParaRPr lang="en-US" dirty="0"/>
          </a:p>
        </p:txBody>
      </p:sp>
      <p:sp>
        <p:nvSpPr>
          <p:cNvPr id="2" name="Title 1"/>
          <p:cNvSpPr>
            <a:spLocks noGrp="1"/>
          </p:cNvSpPr>
          <p:nvPr>
            <p:ph type="title"/>
          </p:nvPr>
        </p:nvSpPr>
        <p:spPr/>
        <p:txBody>
          <a:bodyPr/>
          <a:lstStyle/>
          <a:p>
            <a:r>
              <a:rPr lang="en-US" dirty="0" smtClean="0"/>
              <a:t>Jeff’s Anecdotal Reports </a:t>
            </a:r>
            <a:br>
              <a:rPr lang="en-US" dirty="0" smtClean="0"/>
            </a:br>
            <a:r>
              <a:rPr lang="en-US" dirty="0" smtClean="0"/>
              <a:t>(Case Sample 2)</a:t>
            </a:r>
            <a:endParaRPr lang="en-US" dirty="0"/>
          </a:p>
        </p:txBody>
      </p:sp>
      <p:sp>
        <p:nvSpPr>
          <p:cNvPr id="12"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29</a:t>
            </a:fld>
            <a:endParaRPr lang="en-US" dirty="0"/>
          </a:p>
        </p:txBody>
      </p:sp>
      <p:pic>
        <p:nvPicPr>
          <p:cNvPr id="2050" name="Picture 2" descr="An image shows the first portion of Case Sample 2: Jeff's ABC Checklists. The complete file is available for download.&#10;"/>
          <p:cNvPicPr>
            <a:picLocks noChangeAspect="1" noChangeArrowheads="1"/>
          </p:cNvPicPr>
          <p:nvPr/>
        </p:nvPicPr>
        <p:blipFill rotWithShape="1">
          <a:blip r:embed="rId3">
            <a:extLst>
              <a:ext uri="{28A0092B-C50C-407E-A947-70E740481C1C}">
                <a14:useLocalDpi xmlns:a14="http://schemas.microsoft.com/office/drawing/2010/main" val="0"/>
              </a:ext>
            </a:extLst>
          </a:blip>
          <a:srcRect l="34375" t="16319" r="34375" b="28472"/>
          <a:stretch/>
        </p:blipFill>
        <p:spPr bwMode="auto">
          <a:xfrm>
            <a:off x="2962275" y="2805171"/>
            <a:ext cx="3095625" cy="307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035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 and define meaningful target behaviors for progress monitoring.</a:t>
            </a:r>
          </a:p>
          <a:p>
            <a:r>
              <a:rPr lang="en-US" dirty="0" smtClean="0"/>
              <a:t>Understand the advantages and disadvantages of using Systematic Direct Observation versus Direct Behavior Rating.</a:t>
            </a:r>
          </a:p>
          <a:p>
            <a:r>
              <a:rPr lang="en-US" dirty="0" smtClean="0"/>
              <a:t>Plan and carry out data collection to monitor a target behavior; individualize Direct Behavior Rating forms.</a:t>
            </a:r>
          </a:p>
          <a:p>
            <a:r>
              <a:rPr lang="en-US" dirty="0" smtClean="0"/>
              <a:t>Use graphed progress monitoring data to determine when intervention changes are needed.</a:t>
            </a:r>
            <a:endParaRPr lang="en-US" dirty="0"/>
          </a:p>
        </p:txBody>
      </p:sp>
      <p:sp>
        <p:nvSpPr>
          <p:cNvPr id="3" name="Title 2"/>
          <p:cNvSpPr>
            <a:spLocks noGrp="1"/>
          </p:cNvSpPr>
          <p:nvPr>
            <p:ph type="title"/>
          </p:nvPr>
        </p:nvSpPr>
        <p:spPr/>
        <p:txBody>
          <a:bodyPr>
            <a:normAutofit fontScale="90000"/>
          </a:bodyPr>
          <a:lstStyle/>
          <a:p>
            <a:r>
              <a:rPr lang="en-US" sz="5300" dirty="0"/>
              <a:t>Learning Objectives:</a:t>
            </a:r>
            <a:r>
              <a:rPr lang="en-US" dirty="0"/>
              <a:t/>
            </a:r>
            <a:br>
              <a:rPr lang="en-US" dirty="0"/>
            </a:br>
            <a:r>
              <a:rPr lang="en-US" sz="4000" dirty="0"/>
              <a:t>By the end of today, participants </a:t>
            </a:r>
            <a:r>
              <a:rPr lang="en-US" sz="4000" dirty="0" smtClean="0"/>
              <a:t>will be able to: </a:t>
            </a:r>
            <a:endParaRPr lang="en-US" sz="40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a:t>
            </a:fld>
            <a:endParaRPr lang="en-US" dirty="0"/>
          </a:p>
        </p:txBody>
      </p:sp>
    </p:spTree>
    <p:extLst>
      <p:ext uri="{BB962C8B-B14F-4D97-AF65-F5344CB8AC3E}">
        <p14:creationId xmlns:p14="http://schemas.microsoft.com/office/powerpoint/2010/main" val="3169046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Jeff’s Direct Observation Data</a:t>
            </a:r>
            <a:endParaRPr lang="en-US" dirty="0"/>
          </a:p>
        </p:txBody>
      </p:sp>
      <p:sp>
        <p:nvSpPr>
          <p:cNvPr id="3" name="Content Placeholder 2"/>
          <p:cNvSpPr>
            <a:spLocks noGrp="1"/>
          </p:cNvSpPr>
          <p:nvPr>
            <p:ph idx="1"/>
          </p:nvPr>
        </p:nvSpPr>
        <p:spPr>
          <a:xfrm>
            <a:off x="687388" y="2055813"/>
            <a:ext cx="3905877" cy="3732737"/>
          </a:xfrm>
        </p:spPr>
        <p:txBody>
          <a:bodyPr/>
          <a:lstStyle/>
          <a:p>
            <a:r>
              <a:rPr lang="en-US" dirty="0" smtClean="0"/>
              <a:t>Structured direct observations were conducted by a colleague </a:t>
            </a:r>
            <a:r>
              <a:rPr lang="en-US" dirty="0"/>
              <a:t>5</a:t>
            </a:r>
            <a:r>
              <a:rPr lang="en-US" dirty="0" smtClean="0"/>
              <a:t> times over a 2-week period. Each observation lasted approximately 20 minutes.</a:t>
            </a:r>
          </a:p>
        </p:txBody>
      </p:sp>
      <p:graphicFrame>
        <p:nvGraphicFramePr>
          <p:cNvPr id="7" name="Group 47" descr="An 8 by 2 table shows the frequency of Jeff's behaviors across 5 observations. The left column header is behaviors.  7 behaviors are listed in this column.  The right column header is Frequency, summed across all observations.&#10;&#10;These behaviors were thought to reflect Jeff's work refusal.  Jeff was out of seat 3 times, cursed 7 times, made threats 11 times, fought 0 times, argued 5 times, hit or kicked 1 time, and talked out 5 times."/>
          <p:cNvGraphicFramePr>
            <a:graphicFrameLocks noGrp="1"/>
          </p:cNvGraphicFramePr>
          <p:nvPr>
            <p:extLst>
              <p:ext uri="{D42A27DB-BD31-4B8C-83A1-F6EECF244321}">
                <p14:modId xmlns:p14="http://schemas.microsoft.com/office/powerpoint/2010/main" val="1912746490"/>
              </p:ext>
            </p:extLst>
          </p:nvPr>
        </p:nvGraphicFramePr>
        <p:xfrm>
          <a:off x="4627305" y="1918073"/>
          <a:ext cx="4284920" cy="4023360"/>
        </p:xfrm>
        <a:graphic>
          <a:graphicData uri="http://schemas.openxmlformats.org/drawingml/2006/table">
            <a:tbl>
              <a:tblPr firstRow="1">
                <a:tableStyleId>{B301B821-A1FF-4177-AEE7-76D212191A09}</a:tableStyleId>
              </a:tblPr>
              <a:tblGrid>
                <a:gridCol w="1775148"/>
                <a:gridCol w="2509772"/>
              </a:tblGrid>
              <a:tr h="365760">
                <a:tc>
                  <a:txBody>
                    <a:bodyPr/>
                    <a:lstStyle/>
                    <a:p>
                      <a:pPr algn="l"/>
                      <a:r>
                        <a:rPr lang="en-US" sz="2400" dirty="0" smtClean="0"/>
                        <a:t>Behaviors</a:t>
                      </a:r>
                      <a:endParaRPr lang="en-US" sz="2400" dirty="0"/>
                    </a:p>
                  </a:txBody>
                  <a:tcPr anchor="ctr">
                    <a:lnR w="12700" cap="flat" cmpd="sng" algn="ctr">
                      <a:solidFill>
                        <a:schemeClr val="bg1"/>
                      </a:solidFill>
                      <a:prstDash val="solid"/>
                      <a:round/>
                      <a:headEnd type="none" w="med" len="med"/>
                      <a:tailEnd type="none" w="med" len="med"/>
                    </a:lnR>
                  </a:tcPr>
                </a:tc>
                <a:tc>
                  <a:txBody>
                    <a:bodyPr/>
                    <a:lstStyle/>
                    <a:p>
                      <a:pPr algn="l"/>
                      <a:r>
                        <a:rPr lang="en-US" sz="2400" dirty="0" smtClean="0"/>
                        <a:t>Frequency (all observations)</a:t>
                      </a:r>
                      <a:endParaRPr lang="en-US" sz="2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36576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u="none" strike="noStrike" cap="none" normalizeH="0" baseline="0" dirty="0" smtClean="0">
                          <a:ln>
                            <a:noFill/>
                          </a:ln>
                          <a:solidFill>
                            <a:schemeClr val="tx2">
                              <a:lumMod val="75000"/>
                            </a:schemeClr>
                          </a:solidFill>
                          <a:effectLst/>
                        </a:rPr>
                        <a:t>Out of seat</a:t>
                      </a: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mn-lt"/>
                          <a:ea typeface="ＭＳ Ｐゴシック" charset="0"/>
                          <a:cs typeface="Arial" charset="0"/>
                        </a:rPr>
                        <a:t>3 times</a:t>
                      </a:r>
                      <a:endParaRPr kumimoji="0" lang="en-US" sz="2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365760">
                <a:tc>
                  <a:txBody>
                    <a:bodyPr/>
                    <a:lstStyle/>
                    <a:p>
                      <a:r>
                        <a:rPr lang="en-US" sz="2400" dirty="0" smtClean="0">
                          <a:solidFill>
                            <a:schemeClr val="tx2">
                              <a:lumMod val="75000"/>
                            </a:schemeClr>
                          </a:solidFill>
                        </a:rPr>
                        <a:t>Curses</a:t>
                      </a:r>
                      <a:endParaRPr lang="en-US" sz="24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pPr algn="l"/>
                      <a:r>
                        <a:rPr lang="en-US" sz="2400" dirty="0" smtClean="0">
                          <a:solidFill>
                            <a:schemeClr val="tx2">
                              <a:lumMod val="75000"/>
                            </a:schemeClr>
                          </a:solidFill>
                        </a:rPr>
                        <a:t>7 times</a:t>
                      </a:r>
                      <a:endParaRPr lang="en-US" sz="24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365760">
                <a:tc>
                  <a:txBody>
                    <a:bodyPr/>
                    <a:lstStyle/>
                    <a:p>
                      <a:r>
                        <a:rPr lang="en-US" sz="2400" dirty="0" smtClean="0">
                          <a:solidFill>
                            <a:schemeClr val="tx2">
                              <a:lumMod val="75000"/>
                            </a:schemeClr>
                          </a:solidFill>
                        </a:rPr>
                        <a:t>Threatens</a:t>
                      </a:r>
                      <a:endParaRPr lang="en-US" sz="24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pPr algn="l"/>
                      <a:r>
                        <a:rPr lang="en-US" sz="2400" dirty="0" smtClean="0">
                          <a:solidFill>
                            <a:schemeClr val="tx2">
                              <a:lumMod val="75000"/>
                            </a:schemeClr>
                          </a:solidFill>
                        </a:rPr>
                        <a:t>11 times</a:t>
                      </a:r>
                      <a:endParaRPr lang="en-US" sz="24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365760">
                <a:tc>
                  <a:txBody>
                    <a:bodyPr/>
                    <a:lstStyle/>
                    <a:p>
                      <a:r>
                        <a:rPr lang="en-US" sz="2400" dirty="0" smtClean="0">
                          <a:solidFill>
                            <a:schemeClr val="tx2">
                              <a:lumMod val="75000"/>
                            </a:schemeClr>
                          </a:solidFill>
                        </a:rPr>
                        <a:t>Fights</a:t>
                      </a:r>
                      <a:endParaRPr lang="en-US" sz="24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pPr algn="l"/>
                      <a:r>
                        <a:rPr lang="en-US" sz="2400" dirty="0" smtClean="0">
                          <a:solidFill>
                            <a:schemeClr val="tx2">
                              <a:lumMod val="75000"/>
                            </a:schemeClr>
                          </a:solidFill>
                        </a:rPr>
                        <a:t>0 times</a:t>
                      </a:r>
                      <a:endParaRPr lang="en-US" sz="24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365760">
                <a:tc>
                  <a:txBody>
                    <a:bodyPr/>
                    <a:lstStyle/>
                    <a:p>
                      <a:r>
                        <a:rPr lang="en-US" sz="2400" dirty="0" smtClean="0">
                          <a:solidFill>
                            <a:schemeClr val="tx2">
                              <a:lumMod val="75000"/>
                            </a:schemeClr>
                          </a:solidFill>
                        </a:rPr>
                        <a:t>Argues</a:t>
                      </a:r>
                      <a:endParaRPr lang="en-US" sz="24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pPr algn="l"/>
                      <a:r>
                        <a:rPr lang="en-US" sz="2400" dirty="0" smtClean="0">
                          <a:solidFill>
                            <a:schemeClr val="tx2">
                              <a:lumMod val="75000"/>
                            </a:schemeClr>
                          </a:solidFill>
                        </a:rPr>
                        <a:t>5 times</a:t>
                      </a:r>
                      <a:endParaRPr lang="en-US" sz="24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365760">
                <a:tc>
                  <a:txBody>
                    <a:bodyPr/>
                    <a:lstStyle/>
                    <a:p>
                      <a:r>
                        <a:rPr lang="en-US" sz="2400" dirty="0" smtClean="0">
                          <a:solidFill>
                            <a:schemeClr val="tx2">
                              <a:lumMod val="75000"/>
                            </a:schemeClr>
                          </a:solidFill>
                        </a:rPr>
                        <a:t>Hits / kicks</a:t>
                      </a:r>
                      <a:endParaRPr lang="en-US" sz="24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pPr algn="l"/>
                      <a:r>
                        <a:rPr lang="en-US" sz="2400" dirty="0" smtClean="0">
                          <a:solidFill>
                            <a:schemeClr val="tx2">
                              <a:lumMod val="75000"/>
                            </a:schemeClr>
                          </a:solidFill>
                        </a:rPr>
                        <a:t>1 time</a:t>
                      </a:r>
                      <a:endParaRPr lang="en-US" sz="24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365760">
                <a:tc>
                  <a:txBody>
                    <a:bodyPr/>
                    <a:lstStyle/>
                    <a:p>
                      <a:r>
                        <a:rPr lang="en-US" sz="2400" dirty="0" smtClean="0">
                          <a:solidFill>
                            <a:schemeClr val="tx2">
                              <a:lumMod val="75000"/>
                            </a:schemeClr>
                          </a:solidFill>
                        </a:rPr>
                        <a:t>Talks out</a:t>
                      </a:r>
                      <a:endParaRPr lang="en-US" sz="24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pPr algn="l"/>
                      <a:r>
                        <a:rPr lang="en-US" sz="2400" dirty="0" smtClean="0">
                          <a:solidFill>
                            <a:schemeClr val="tx2">
                              <a:lumMod val="75000"/>
                            </a:schemeClr>
                          </a:solidFill>
                        </a:rPr>
                        <a:t>5 times</a:t>
                      </a:r>
                      <a:endParaRPr lang="en-US" sz="24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bl>
          </a:graphicData>
        </a:graphic>
      </p:graphicFrame>
      <p:sp>
        <p:nvSpPr>
          <p:cNvPr id="6"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30</a:t>
            </a:fld>
            <a:endParaRPr lang="en-US" dirty="0"/>
          </a:p>
        </p:txBody>
      </p:sp>
    </p:spTree>
    <p:extLst>
      <p:ext uri="{BB962C8B-B14F-4D97-AF65-F5344CB8AC3E}">
        <p14:creationId xmlns:p14="http://schemas.microsoft.com/office/powerpoint/2010/main" val="3024112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Take a moment to consider the student you believe to be a candidate for data-based individualization.</a:t>
            </a:r>
            <a:endParaRPr lang="en-US" dirty="0"/>
          </a:p>
          <a:p>
            <a:r>
              <a:rPr lang="en-US" dirty="0" smtClean="0"/>
              <a:t>Complete the Target Behavior Questionnaire (Handout 2). Jot down some retrospective notes on the behavior of concern.</a:t>
            </a:r>
          </a:p>
          <a:p>
            <a:pPr marL="457200" lvl="1" indent="-228600"/>
            <a:r>
              <a:rPr lang="en-US" sz="2000" dirty="0" smtClean="0"/>
              <a:t>What are some questions that arise?</a:t>
            </a:r>
          </a:p>
          <a:p>
            <a:pPr marL="457200" lvl="1" indent="-228600"/>
            <a:r>
              <a:rPr lang="en-US" sz="2000" dirty="0" smtClean="0"/>
              <a:t>Any initial conclusions?</a:t>
            </a:r>
          </a:p>
          <a:p>
            <a:endParaRPr lang="en-US" dirty="0" smtClean="0"/>
          </a:p>
        </p:txBody>
      </p:sp>
      <p:sp>
        <p:nvSpPr>
          <p:cNvPr id="2" name="Title 1"/>
          <p:cNvSpPr>
            <a:spLocks noGrp="1"/>
          </p:cNvSpPr>
          <p:nvPr>
            <p:ph type="title"/>
          </p:nvPr>
        </p:nvSpPr>
        <p:spPr/>
        <p:txBody>
          <a:bodyPr/>
          <a:lstStyle/>
          <a:p>
            <a:r>
              <a:rPr lang="en-US" dirty="0" smtClean="0"/>
              <a:t>Case Application (Handout 2)</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31</a:t>
            </a:fld>
            <a:endParaRPr lang="en-US" dirty="0"/>
          </a:p>
        </p:txBody>
      </p:sp>
    </p:spTree>
    <p:extLst>
      <p:ext uri="{BB962C8B-B14F-4D97-AF65-F5344CB8AC3E}">
        <p14:creationId xmlns:p14="http://schemas.microsoft.com/office/powerpoint/2010/main" val="3670690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Prioritizing Target Behaviors</a:t>
            </a:r>
            <a:endParaRPr lang="en-US" dirty="0"/>
          </a:p>
        </p:txBody>
      </p:sp>
      <p:sp>
        <p:nvSpPr>
          <p:cNvPr id="7"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32</a:t>
            </a:fld>
            <a:endParaRPr lang="en-US" dirty="0"/>
          </a:p>
        </p:txBody>
      </p:sp>
      <p:sp>
        <p:nvSpPr>
          <p:cNvPr id="8" name="Rectangle 7"/>
          <p:cNvSpPr/>
          <p:nvPr/>
        </p:nvSpPr>
        <p:spPr>
          <a:xfrm>
            <a:off x="584200" y="1351509"/>
            <a:ext cx="7950200" cy="3647153"/>
          </a:xfrm>
          <a:prstGeom prst="rect">
            <a:avLst/>
          </a:prstGeom>
        </p:spPr>
        <p:txBody>
          <a:bodyPr wrap="square">
            <a:spAutoFit/>
          </a:bodyPr>
          <a:lstStyle/>
          <a:p>
            <a:endParaRPr lang="en-US" dirty="0" smtClean="0"/>
          </a:p>
          <a:p>
            <a:endParaRPr lang="en-US" sz="1600" dirty="0"/>
          </a:p>
          <a:p>
            <a:r>
              <a:rPr lang="en-US" dirty="0" smtClean="0">
                <a:solidFill>
                  <a:schemeClr val="tx2">
                    <a:lumMod val="75000"/>
                  </a:schemeClr>
                </a:solidFill>
              </a:rPr>
              <a:t>If several potential target behaviors are identified, prioritizing only a few will make—</a:t>
            </a:r>
            <a:endParaRPr lang="en-US" dirty="0">
              <a:solidFill>
                <a:schemeClr val="tx2">
                  <a:lumMod val="75000"/>
                </a:schemeClr>
              </a:solidFill>
            </a:endParaRPr>
          </a:p>
          <a:p>
            <a:pPr marL="228600" indent="-228600">
              <a:spcBef>
                <a:spcPts val="600"/>
              </a:spcBef>
              <a:buClr>
                <a:schemeClr val="bg1">
                  <a:lumMod val="65000"/>
                </a:schemeClr>
              </a:buClr>
              <a:buFont typeface="Wingdings" charset="2"/>
              <a:buChar char="§"/>
            </a:pPr>
            <a:r>
              <a:rPr lang="en-US" dirty="0">
                <a:solidFill>
                  <a:schemeClr val="tx2">
                    <a:lumMod val="75000"/>
                  </a:schemeClr>
                </a:solidFill>
              </a:rPr>
              <a:t>D</a:t>
            </a:r>
            <a:r>
              <a:rPr lang="en-US" dirty="0" smtClean="0">
                <a:solidFill>
                  <a:schemeClr val="tx2">
                    <a:lumMod val="75000"/>
                  </a:schemeClr>
                </a:solidFill>
              </a:rPr>
              <a:t>ata collection more feasible.</a:t>
            </a:r>
            <a:endParaRPr lang="en-US" dirty="0">
              <a:solidFill>
                <a:schemeClr val="tx2">
                  <a:lumMod val="75000"/>
                </a:schemeClr>
              </a:solidFill>
            </a:endParaRPr>
          </a:p>
          <a:p>
            <a:pPr marL="228600" indent="-228600">
              <a:spcBef>
                <a:spcPts val="600"/>
              </a:spcBef>
              <a:buClr>
                <a:schemeClr val="bg1">
                  <a:lumMod val="65000"/>
                </a:schemeClr>
              </a:buClr>
              <a:buFont typeface="Wingdings" charset="2"/>
              <a:buChar char="§"/>
            </a:pPr>
            <a:r>
              <a:rPr lang="en-US" dirty="0" smtClean="0">
                <a:solidFill>
                  <a:schemeClr val="tx2">
                    <a:lumMod val="75000"/>
                  </a:schemeClr>
                </a:solidFill>
              </a:rPr>
              <a:t>Data analysis and decision making more efficient.</a:t>
            </a:r>
            <a:endParaRPr lang="en-US" dirty="0">
              <a:solidFill>
                <a:schemeClr val="tx2">
                  <a:lumMod val="75000"/>
                </a:schemeClr>
              </a:solidFill>
            </a:endParaRPr>
          </a:p>
          <a:p>
            <a:pPr marL="228600" indent="-228600">
              <a:spcBef>
                <a:spcPts val="600"/>
              </a:spcBef>
              <a:buClr>
                <a:schemeClr val="bg1">
                  <a:lumMod val="65000"/>
                </a:schemeClr>
              </a:buClr>
              <a:buFont typeface="Wingdings" charset="2"/>
              <a:buChar char="§"/>
            </a:pPr>
            <a:r>
              <a:rPr lang="en-US" dirty="0" smtClean="0">
                <a:solidFill>
                  <a:schemeClr val="tx2">
                    <a:lumMod val="75000"/>
                  </a:schemeClr>
                </a:solidFill>
              </a:rPr>
              <a:t>Data-based individualization more effective, as decisions will be based on the most important behavior(s) for a given student</a:t>
            </a:r>
            <a:r>
              <a:rPr lang="en-US" dirty="0" smtClean="0"/>
              <a:t>.</a:t>
            </a:r>
            <a:r>
              <a:rPr lang="en-US" dirty="0"/>
              <a:t>	</a:t>
            </a:r>
          </a:p>
        </p:txBody>
      </p:sp>
    </p:spTree>
    <p:extLst>
      <p:ext uri="{BB962C8B-B14F-4D97-AF65-F5344CB8AC3E}">
        <p14:creationId xmlns:p14="http://schemas.microsoft.com/office/powerpoint/2010/main" val="1339819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Prioritization of behaviors requires assessing the overall importance of the behavior for school success.</a:t>
            </a:r>
          </a:p>
          <a:p>
            <a:pPr marL="228600" indent="-228600">
              <a:buFont typeface="Wingdings" pitchFamily="2" charset="2"/>
              <a:buChar char="§"/>
            </a:pPr>
            <a:r>
              <a:rPr lang="en-US" dirty="0" smtClean="0"/>
              <a:t>Does the behavior present danger to the student or others?</a:t>
            </a:r>
            <a:endParaRPr lang="en-US" dirty="0"/>
          </a:p>
          <a:p>
            <a:pPr marL="228600" indent="-228600">
              <a:buFont typeface="Wingdings" pitchFamily="2" charset="2"/>
              <a:buChar char="§"/>
            </a:pPr>
            <a:r>
              <a:rPr lang="en-US" dirty="0" smtClean="0"/>
              <a:t>How often does the behavior occur?</a:t>
            </a:r>
          </a:p>
          <a:p>
            <a:pPr marL="228600" indent="-228600">
              <a:buFont typeface="Wingdings" pitchFamily="2" charset="2"/>
              <a:buChar char="§"/>
            </a:pPr>
            <a:r>
              <a:rPr lang="en-US" dirty="0" smtClean="0"/>
              <a:t>Does the behavior interfere with learning?</a:t>
            </a:r>
            <a:endParaRPr lang="en-US" dirty="0"/>
          </a:p>
          <a:p>
            <a:pPr marL="228600" indent="-228600">
              <a:buFont typeface="Wingdings" pitchFamily="2" charset="2"/>
              <a:buChar char="§"/>
            </a:pPr>
            <a:r>
              <a:rPr lang="en-US" dirty="0" smtClean="0"/>
              <a:t>Will changing the behavior allow the student to obtain more positive attention?</a:t>
            </a:r>
          </a:p>
          <a:p>
            <a:endParaRPr lang="en-US" dirty="0"/>
          </a:p>
          <a:p>
            <a:endParaRPr lang="en-US" dirty="0"/>
          </a:p>
        </p:txBody>
      </p:sp>
      <p:sp>
        <p:nvSpPr>
          <p:cNvPr id="2" name="Title 1"/>
          <p:cNvSpPr>
            <a:spLocks noGrp="1"/>
          </p:cNvSpPr>
          <p:nvPr>
            <p:ph type="title"/>
          </p:nvPr>
        </p:nvSpPr>
        <p:spPr/>
        <p:txBody>
          <a:bodyPr/>
          <a:lstStyle/>
          <a:p>
            <a:r>
              <a:rPr lang="en-US" dirty="0" smtClean="0"/>
              <a:t>Prioritization</a:t>
            </a:r>
            <a:endParaRPr lang="en-US" dirty="0"/>
          </a:p>
        </p:txBody>
      </p:sp>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33</a:t>
            </a:fld>
            <a:endParaRPr lang="en-US" dirty="0"/>
          </a:p>
        </p:txBody>
      </p:sp>
    </p:spTree>
    <p:extLst>
      <p:ext uri="{BB962C8B-B14F-4D97-AF65-F5344CB8AC3E}">
        <p14:creationId xmlns:p14="http://schemas.microsoft.com/office/powerpoint/2010/main" val="252389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Considerations for prioritization</a:t>
            </a:r>
          </a:p>
          <a:p>
            <a:pPr lvl="1"/>
            <a:r>
              <a:rPr lang="en-US" dirty="0" smtClean="0"/>
              <a:t>Most frequent behaviors: threatens, curses, argues, and talks out</a:t>
            </a:r>
          </a:p>
          <a:p>
            <a:pPr lvl="1"/>
            <a:r>
              <a:rPr lang="en-US" dirty="0" smtClean="0"/>
              <a:t>Most dangerous behaviors: hits / kicks</a:t>
            </a:r>
          </a:p>
          <a:p>
            <a:pPr lvl="1"/>
            <a:r>
              <a:rPr lang="en-US" dirty="0" smtClean="0"/>
              <a:t>Most interfering behaviors: hits / kicks, threatens</a:t>
            </a:r>
          </a:p>
          <a:p>
            <a:r>
              <a:rPr lang="en-US" dirty="0" smtClean="0"/>
              <a:t>Jeff’s target behaviors for progress monitoring:</a:t>
            </a:r>
          </a:p>
          <a:p>
            <a:pPr lvl="1"/>
            <a:r>
              <a:rPr lang="en-US" dirty="0" smtClean="0"/>
              <a:t>Threatens</a:t>
            </a:r>
          </a:p>
          <a:p>
            <a:pPr lvl="1"/>
            <a:r>
              <a:rPr lang="en-US" dirty="0" smtClean="0"/>
              <a:t>Hits / kicks</a:t>
            </a:r>
            <a:endParaRPr lang="en-US" dirty="0"/>
          </a:p>
        </p:txBody>
      </p:sp>
      <p:sp>
        <p:nvSpPr>
          <p:cNvPr id="2" name="Title 1"/>
          <p:cNvSpPr>
            <a:spLocks noGrp="1"/>
          </p:cNvSpPr>
          <p:nvPr>
            <p:ph type="title"/>
          </p:nvPr>
        </p:nvSpPr>
        <p:spPr/>
        <p:txBody>
          <a:bodyPr/>
          <a:lstStyle/>
          <a:p>
            <a:r>
              <a:rPr lang="en-US" dirty="0" smtClean="0"/>
              <a:t>Jeff’s Target Behavior Prioritization</a:t>
            </a:r>
            <a:endParaRPr lang="en-US" dirty="0"/>
          </a:p>
        </p:txBody>
      </p:sp>
      <p:sp>
        <p:nvSpPr>
          <p:cNvPr id="6"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34</a:t>
            </a:fld>
            <a:endParaRPr lang="en-US" dirty="0"/>
          </a:p>
        </p:txBody>
      </p:sp>
    </p:spTree>
    <p:extLst>
      <p:ext uri="{BB962C8B-B14F-4D97-AF65-F5344CB8AC3E}">
        <p14:creationId xmlns:p14="http://schemas.microsoft.com/office/powerpoint/2010/main" val="3783024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List the potential target </a:t>
            </a:r>
            <a:r>
              <a:rPr lang="en-US" dirty="0"/>
              <a:t>behaviors for the student from your </a:t>
            </a:r>
            <a:r>
              <a:rPr lang="en-US" dirty="0" smtClean="0"/>
              <a:t>school.</a:t>
            </a:r>
          </a:p>
          <a:p>
            <a:r>
              <a:rPr lang="en-US" dirty="0" smtClean="0"/>
              <a:t>Identify one or two behaviors to prioritize for progress monitoring</a:t>
            </a:r>
            <a:r>
              <a:rPr lang="en-US" dirty="0"/>
              <a:t> </a:t>
            </a:r>
            <a:r>
              <a:rPr lang="en-US" dirty="0" smtClean="0"/>
              <a:t>based on the questions from slide 33.</a:t>
            </a:r>
          </a:p>
          <a:p>
            <a:r>
              <a:rPr lang="en-US" dirty="0" smtClean="0"/>
              <a:t>Did </a:t>
            </a:r>
            <a:r>
              <a:rPr lang="en-US" dirty="0"/>
              <a:t>you </a:t>
            </a:r>
            <a:r>
              <a:rPr lang="en-US" dirty="0" smtClean="0"/>
              <a:t>think </a:t>
            </a:r>
            <a:r>
              <a:rPr lang="en-US" dirty="0"/>
              <a:t>some questions or considerations were most relevant in selecting a target behavior for this student?</a:t>
            </a:r>
          </a:p>
          <a:p>
            <a:endParaRPr lang="en-US" dirty="0"/>
          </a:p>
        </p:txBody>
      </p:sp>
      <p:sp>
        <p:nvSpPr>
          <p:cNvPr id="3" name="Title 2"/>
          <p:cNvSpPr>
            <a:spLocks noGrp="1"/>
          </p:cNvSpPr>
          <p:nvPr>
            <p:ph type="title"/>
          </p:nvPr>
        </p:nvSpPr>
        <p:spPr/>
        <p:txBody>
          <a:bodyPr/>
          <a:lstStyle/>
          <a:p>
            <a:r>
              <a:rPr lang="en-US" dirty="0"/>
              <a:t>Case </a:t>
            </a:r>
            <a:r>
              <a:rPr lang="en-US" dirty="0" smtClean="0"/>
              <a:t>Application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35</a:t>
            </a:fld>
            <a:endParaRPr lang="en-US" dirty="0"/>
          </a:p>
        </p:txBody>
      </p:sp>
    </p:spTree>
    <p:extLst>
      <p:ext uri="{BB962C8B-B14F-4D97-AF65-F5344CB8AC3E}">
        <p14:creationId xmlns:p14="http://schemas.microsoft.com/office/powerpoint/2010/main" val="1963414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Good target behavior definitions:</a:t>
            </a:r>
          </a:p>
          <a:p>
            <a:pPr marL="228600" indent="-228600">
              <a:buFont typeface="Wingdings" charset="2"/>
              <a:buChar char="§"/>
            </a:pPr>
            <a:r>
              <a:rPr lang="en-US" sz="2400" dirty="0" smtClean="0"/>
              <a:t>Use objective language referring only to observable characteristics of the behavior.</a:t>
            </a:r>
          </a:p>
          <a:p>
            <a:pPr marL="228600" indent="-228600">
              <a:buFont typeface="Wingdings" charset="2"/>
              <a:buChar char="§"/>
            </a:pPr>
            <a:r>
              <a:rPr lang="en-US" sz="2400" dirty="0" smtClean="0"/>
              <a:t>Allow for the behavior to be readily measured.</a:t>
            </a:r>
          </a:p>
          <a:p>
            <a:pPr marL="228600" indent="-228600">
              <a:buFont typeface="Wingdings" charset="2"/>
              <a:buChar char="§"/>
            </a:pPr>
            <a:r>
              <a:rPr lang="en-US" sz="2400" dirty="0" smtClean="0"/>
              <a:t>Delineate the boundaries of what the behavior includes and does not include.</a:t>
            </a:r>
            <a:r>
              <a:rPr lang="en-US" sz="2400" dirty="0"/>
              <a:t>	</a:t>
            </a:r>
            <a:endParaRPr lang="en-US" sz="2400" dirty="0" smtClean="0"/>
          </a:p>
        </p:txBody>
      </p:sp>
      <p:sp>
        <p:nvSpPr>
          <p:cNvPr id="2" name="Title 1"/>
          <p:cNvSpPr>
            <a:spLocks noGrp="1"/>
          </p:cNvSpPr>
          <p:nvPr>
            <p:ph type="title"/>
          </p:nvPr>
        </p:nvSpPr>
        <p:spPr/>
        <p:txBody>
          <a:bodyPr/>
          <a:lstStyle/>
          <a:p>
            <a:r>
              <a:rPr lang="en-US" dirty="0" smtClean="0"/>
              <a:t>Step 3. Defining the Target Behavior</a:t>
            </a:r>
            <a:endParaRPr lang="en-US" dirty="0"/>
          </a:p>
        </p:txBody>
      </p:sp>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36</a:t>
            </a:fld>
            <a:endParaRPr lang="en-US" dirty="0"/>
          </a:p>
        </p:txBody>
      </p:sp>
    </p:spTree>
    <p:extLst>
      <p:ext uri="{BB962C8B-B14F-4D97-AF65-F5344CB8AC3E}">
        <p14:creationId xmlns:p14="http://schemas.microsoft.com/office/powerpoint/2010/main" val="371259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numCol="1"/>
          <a:lstStyle/>
          <a:p>
            <a:pPr marL="0" indent="0">
              <a:spcBef>
                <a:spcPts val="600"/>
              </a:spcBef>
              <a:buNone/>
              <a:tabLst>
                <a:tab pos="1943100" algn="l"/>
              </a:tabLst>
            </a:pPr>
            <a:r>
              <a:rPr lang="en-US" sz="2000" b="1" dirty="0"/>
              <a:t>Ambiguous </a:t>
            </a:r>
            <a:r>
              <a:rPr lang="en-US" sz="2000" b="1" dirty="0" smtClean="0"/>
              <a:t>Terms</a:t>
            </a:r>
            <a:endParaRPr lang="en-US" sz="2000" dirty="0" smtClean="0"/>
          </a:p>
          <a:p>
            <a:pPr>
              <a:spcBef>
                <a:spcPts val="600"/>
              </a:spcBef>
            </a:pPr>
            <a:r>
              <a:rPr lang="en-US" sz="2000" dirty="0" smtClean="0"/>
              <a:t>Apathetic</a:t>
            </a:r>
          </a:p>
          <a:p>
            <a:pPr>
              <a:spcBef>
                <a:spcPts val="600"/>
              </a:spcBef>
            </a:pPr>
            <a:r>
              <a:rPr lang="en-US" sz="2000" dirty="0" smtClean="0"/>
              <a:t>Aggressive</a:t>
            </a:r>
          </a:p>
          <a:p>
            <a:pPr>
              <a:spcBef>
                <a:spcPts val="600"/>
              </a:spcBef>
            </a:pPr>
            <a:r>
              <a:rPr lang="en-US" sz="2000" dirty="0" smtClean="0"/>
              <a:t>Bad attitude</a:t>
            </a:r>
          </a:p>
          <a:p>
            <a:pPr>
              <a:spcBef>
                <a:spcPts val="600"/>
              </a:spcBef>
            </a:pPr>
            <a:r>
              <a:rPr lang="en-US" sz="2000" dirty="0" smtClean="0"/>
              <a:t>Belligerent</a:t>
            </a:r>
          </a:p>
          <a:p>
            <a:pPr>
              <a:spcBef>
                <a:spcPts val="600"/>
              </a:spcBef>
            </a:pPr>
            <a:r>
              <a:rPr lang="en-US" sz="2000" dirty="0" smtClean="0"/>
              <a:t>Defiant</a:t>
            </a:r>
          </a:p>
          <a:p>
            <a:pPr>
              <a:spcBef>
                <a:spcPts val="600"/>
              </a:spcBef>
            </a:pPr>
            <a:r>
              <a:rPr lang="en-US" sz="2000" dirty="0" smtClean="0"/>
              <a:t>Disruptive</a:t>
            </a:r>
          </a:p>
          <a:p>
            <a:pPr>
              <a:spcBef>
                <a:spcPts val="600"/>
              </a:spcBef>
            </a:pPr>
            <a:r>
              <a:rPr lang="en-US" sz="2000" dirty="0" smtClean="0"/>
              <a:t>Hyperactive</a:t>
            </a:r>
          </a:p>
          <a:p>
            <a:pPr>
              <a:spcBef>
                <a:spcPts val="600"/>
              </a:spcBef>
            </a:pPr>
            <a:r>
              <a:rPr lang="en-US" sz="2000" dirty="0" smtClean="0"/>
              <a:t>Lazy</a:t>
            </a:r>
          </a:p>
          <a:p>
            <a:pPr>
              <a:spcBef>
                <a:spcPts val="600"/>
              </a:spcBef>
            </a:pPr>
            <a:r>
              <a:rPr lang="en-US" sz="2000" dirty="0" smtClean="0"/>
              <a:t>Unmotivated</a:t>
            </a:r>
            <a:endParaRPr lang="en-US" sz="2000" dirty="0"/>
          </a:p>
          <a:p>
            <a:pPr>
              <a:spcBef>
                <a:spcPts val="600"/>
              </a:spcBef>
            </a:pPr>
            <a:endParaRPr lang="en-US" sz="2000" dirty="0" smtClean="0"/>
          </a:p>
        </p:txBody>
      </p:sp>
      <p:sp>
        <p:nvSpPr>
          <p:cNvPr id="5" name="Content Placeholder 4"/>
          <p:cNvSpPr>
            <a:spLocks noGrp="1"/>
          </p:cNvSpPr>
          <p:nvPr>
            <p:ph idx="10"/>
          </p:nvPr>
        </p:nvSpPr>
        <p:spPr/>
        <p:txBody>
          <a:bodyPr numCol="1"/>
          <a:lstStyle/>
          <a:p>
            <a:pPr marL="0" indent="0">
              <a:buNone/>
            </a:pPr>
            <a:r>
              <a:rPr lang="en-US" sz="2000" b="1" dirty="0"/>
              <a:t>Unambiguous </a:t>
            </a:r>
            <a:r>
              <a:rPr lang="en-US" sz="2000" b="1" dirty="0" smtClean="0"/>
              <a:t>Terms</a:t>
            </a:r>
            <a:endParaRPr lang="en-US" sz="2000" dirty="0" smtClean="0"/>
          </a:p>
          <a:p>
            <a:r>
              <a:rPr lang="en-US" sz="2000" dirty="0" smtClean="0"/>
              <a:t>Hits</a:t>
            </a:r>
          </a:p>
          <a:p>
            <a:r>
              <a:rPr lang="en-US" sz="2000" dirty="0" smtClean="0"/>
              <a:t>Looks</a:t>
            </a:r>
          </a:p>
          <a:p>
            <a:r>
              <a:rPr lang="en-US" sz="2000" dirty="0" smtClean="0"/>
              <a:t>Pokes</a:t>
            </a:r>
          </a:p>
          <a:p>
            <a:r>
              <a:rPr lang="en-US" sz="2000" dirty="0" smtClean="0"/>
              <a:t>Raises hand</a:t>
            </a:r>
          </a:p>
          <a:p>
            <a:r>
              <a:rPr lang="en-US" sz="2000" dirty="0" smtClean="0"/>
              <a:t>Requests</a:t>
            </a:r>
          </a:p>
          <a:p>
            <a:r>
              <a:rPr lang="en-US" sz="2000" dirty="0" smtClean="0"/>
              <a:t>Scratches</a:t>
            </a:r>
          </a:p>
          <a:p>
            <a:r>
              <a:rPr lang="en-US" sz="2000" dirty="0" smtClean="0"/>
              <a:t>Seated</a:t>
            </a:r>
          </a:p>
          <a:p>
            <a:r>
              <a:rPr lang="en-US" sz="2000" dirty="0" smtClean="0"/>
              <a:t>Takes</a:t>
            </a:r>
          </a:p>
          <a:p>
            <a:r>
              <a:rPr lang="en-US" sz="2000" dirty="0" smtClean="0"/>
              <a:t>Talks</a:t>
            </a:r>
          </a:p>
          <a:p>
            <a:endParaRPr lang="en-US" sz="2000" dirty="0" smtClean="0"/>
          </a:p>
        </p:txBody>
      </p:sp>
      <p:sp>
        <p:nvSpPr>
          <p:cNvPr id="2" name="Title 1"/>
          <p:cNvSpPr>
            <a:spLocks noGrp="1"/>
          </p:cNvSpPr>
          <p:nvPr>
            <p:ph type="title"/>
          </p:nvPr>
        </p:nvSpPr>
        <p:spPr/>
        <p:txBody>
          <a:bodyPr/>
          <a:lstStyle/>
          <a:p>
            <a:r>
              <a:rPr lang="en-US" dirty="0" smtClean="0"/>
              <a:t>Objective, Observable Language</a:t>
            </a:r>
            <a:endParaRPr lang="en-US" dirty="0"/>
          </a:p>
        </p:txBody>
      </p:sp>
      <p:sp>
        <p:nvSpPr>
          <p:cNvPr id="3" name="Slide Number Placeholder 2"/>
          <p:cNvSpPr>
            <a:spLocks noGrp="1"/>
          </p:cNvSpPr>
          <p:nvPr>
            <p:ph type="sldNum" sz="quarter" idx="11"/>
          </p:nvPr>
        </p:nvSpPr>
        <p:spPr/>
        <p:txBody>
          <a:bodyPr/>
          <a:lstStyle/>
          <a:p>
            <a:fld id="{C9050EB5-2D55-4DFB-AE68-E2EAFCAF9C7A}" type="slidenum">
              <a:rPr lang="en-US" smtClean="0"/>
              <a:pPr/>
              <a:t>37</a:t>
            </a:fld>
            <a:endParaRPr lang="en-US" dirty="0"/>
          </a:p>
        </p:txBody>
      </p:sp>
    </p:spTree>
    <p:extLst>
      <p:ext uri="{BB962C8B-B14F-4D97-AF65-F5344CB8AC3E}">
        <p14:creationId xmlns:p14="http://schemas.microsoft.com/office/powerpoint/2010/main" val="2004045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Readily measured behaviors are:</a:t>
            </a:r>
          </a:p>
          <a:p>
            <a:pPr marL="228600" indent="-228600">
              <a:buFont typeface="Wingdings" pitchFamily="2" charset="2"/>
              <a:buChar char="§"/>
            </a:pPr>
            <a:r>
              <a:rPr lang="en-US" dirty="0" smtClean="0"/>
              <a:t>Objectively observable (clear guidelines for whether or not a behavior has occurred)</a:t>
            </a:r>
          </a:p>
          <a:p>
            <a:pPr marL="228600" indent="-228600">
              <a:buFont typeface="Wingdings" pitchFamily="2" charset="2"/>
              <a:buChar char="§"/>
            </a:pPr>
            <a:r>
              <a:rPr lang="en-US" dirty="0" smtClean="0"/>
              <a:t>Able to be measured through frequency counts or time measures (e.g., duration)</a:t>
            </a:r>
            <a:endParaRPr lang="en-US" dirty="0"/>
          </a:p>
        </p:txBody>
      </p:sp>
      <p:sp>
        <p:nvSpPr>
          <p:cNvPr id="2" name="Title 1"/>
          <p:cNvSpPr>
            <a:spLocks noGrp="1"/>
          </p:cNvSpPr>
          <p:nvPr>
            <p:ph type="title"/>
          </p:nvPr>
        </p:nvSpPr>
        <p:spPr/>
        <p:txBody>
          <a:bodyPr/>
          <a:lstStyle/>
          <a:p>
            <a:r>
              <a:rPr lang="en-US" dirty="0" smtClean="0"/>
              <a:t>Readily Measured</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38</a:t>
            </a:fld>
            <a:endParaRPr lang="en-US" dirty="0"/>
          </a:p>
        </p:txBody>
      </p:sp>
    </p:spTree>
    <p:extLst>
      <p:ext uri="{BB962C8B-B14F-4D97-AF65-F5344CB8AC3E}">
        <p14:creationId xmlns:p14="http://schemas.microsoft.com/office/powerpoint/2010/main" val="23518813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Delineate Boundaries</a:t>
            </a:r>
            <a:endParaRPr lang="en-US" dirty="0">
              <a:latin typeface="+mj-lt"/>
            </a:endParaRPr>
          </a:p>
        </p:txBody>
      </p:sp>
      <p:sp>
        <p:nvSpPr>
          <p:cNvPr id="6"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39</a:t>
            </a:fld>
            <a:endParaRPr lang="en-US" dirty="0"/>
          </a:p>
        </p:txBody>
      </p:sp>
      <p:graphicFrame>
        <p:nvGraphicFramePr>
          <p:cNvPr id="7" name="Group 47" descr="The last step in defining a behavior is to delineate the boundaries of what the behavior includes and does not include.  It often helps to provide examples of the target behavior as well as nonexamples– behaviors that may be similar but do not count as an occurrence of the target behavior.&#10;&#10;&#10;A 3 by 3 table with the column headers behavior, examples, and non examples.  The second row describes the behavior kicks.  The Example is The student extends his/her leg toward another person with the intent to injure or harm.  A nonexample is The student extends his/her leg for stretching or play.  The last row describes the behavior calls out.  Examples are The student makes verbal statements during instructional tasks that were not prompted with a question or not focused on the academic material.  Nonexamples are The student makes an incorrect choral response or asks questions about an assignment.&#10;&#10;&#10;&#10;"/>
          <p:cNvGraphicFramePr>
            <a:graphicFrameLocks noGrp="1"/>
          </p:cNvGraphicFramePr>
          <p:nvPr>
            <p:extLst>
              <p:ext uri="{D42A27DB-BD31-4B8C-83A1-F6EECF244321}">
                <p14:modId xmlns:p14="http://schemas.microsoft.com/office/powerpoint/2010/main" val="4137233097"/>
              </p:ext>
            </p:extLst>
          </p:nvPr>
        </p:nvGraphicFramePr>
        <p:xfrm>
          <a:off x="514350" y="2077030"/>
          <a:ext cx="8489372" cy="3078480"/>
        </p:xfrm>
        <a:graphic>
          <a:graphicData uri="http://schemas.openxmlformats.org/drawingml/2006/table">
            <a:tbl>
              <a:tblPr firstRow="1">
                <a:tableStyleId>{B301B821-A1FF-4177-AEE7-76D212191A09}</a:tableStyleId>
              </a:tblPr>
              <a:tblGrid>
                <a:gridCol w="1417320"/>
                <a:gridCol w="3749040"/>
                <a:gridCol w="3323012"/>
              </a:tblGrid>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Behavior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Examples</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Non-Examples</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tx2">
                              <a:lumMod val="75000"/>
                            </a:schemeClr>
                          </a:solidFill>
                          <a:effectLst/>
                        </a:rPr>
                        <a:t>Kicks</a:t>
                      </a:r>
                    </a:p>
                  </a:txBody>
                  <a:tcP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tx2">
                              <a:lumMod val="75000"/>
                            </a:schemeClr>
                          </a:solidFill>
                          <a:effectLst/>
                        </a:rPr>
                        <a:t>The student extends his/her leg toward another person with the intent to injure or harm.</a:t>
                      </a:r>
                      <a:endPar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tx2">
                              <a:lumMod val="75000"/>
                            </a:schemeClr>
                          </a:solidFill>
                          <a:effectLst/>
                        </a:rPr>
                        <a:t>The student extends his/her leg for stretching or play.</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649923">
                <a:tc>
                  <a:txBody>
                    <a:bodyPr/>
                    <a:lstStyle/>
                    <a:p>
                      <a:r>
                        <a:rPr lang="en-US" sz="2000" dirty="0" smtClean="0">
                          <a:solidFill>
                            <a:schemeClr val="tx2">
                              <a:lumMod val="75000"/>
                            </a:schemeClr>
                          </a:solidFill>
                        </a:rPr>
                        <a:t>Calls out</a:t>
                      </a:r>
                      <a:endParaRPr lang="en-US" sz="20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2000" dirty="0" smtClean="0">
                          <a:solidFill>
                            <a:schemeClr val="tx2">
                              <a:lumMod val="75000"/>
                            </a:schemeClr>
                          </a:solidFill>
                        </a:rPr>
                        <a:t>The student makes verbal statements during instructional tasks that were not prompted with a question or not focused on the academic material.</a:t>
                      </a:r>
                      <a:endParaRPr lang="en-US" sz="20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2000" dirty="0" smtClean="0">
                          <a:solidFill>
                            <a:schemeClr val="tx2">
                              <a:lumMod val="75000"/>
                            </a:schemeClr>
                          </a:solidFill>
                        </a:rPr>
                        <a:t>The student makes an incorrect choral</a:t>
                      </a:r>
                      <a:r>
                        <a:rPr lang="en-US" sz="2000" baseline="0" dirty="0" smtClean="0">
                          <a:solidFill>
                            <a:schemeClr val="tx2">
                              <a:lumMod val="75000"/>
                            </a:schemeClr>
                          </a:solidFill>
                        </a:rPr>
                        <a:t> response or asks questions about an assignment.</a:t>
                      </a:r>
                      <a:endParaRPr lang="en-US" sz="20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2463495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436" y="1372385"/>
            <a:ext cx="3089949" cy="2827978"/>
          </a:xfrm>
        </p:spPr>
        <p:txBody>
          <a:bodyPr>
            <a:normAutofit/>
          </a:bodyPr>
          <a:lstStyle/>
          <a:p>
            <a:pPr lvl="0"/>
            <a:r>
              <a:rPr lang="en-US" sz="4400" b="0" kern="0" dirty="0" smtClean="0">
                <a:solidFill>
                  <a:srgbClr val="FFFFFF">
                    <a:lumMod val="65000"/>
                  </a:srgbClr>
                </a:solidFill>
              </a:rPr>
              <a:t>A Bird’s-Eye View of DBI</a:t>
            </a:r>
            <a:r>
              <a:rPr lang="en-US" sz="2400" b="0" kern="0" dirty="0">
                <a:solidFill>
                  <a:sysClr val="windowText" lastClr="000000"/>
                </a:solidFill>
              </a:rPr>
              <a:t/>
            </a:r>
            <a:br>
              <a:rPr lang="en-US" sz="2400" b="0" kern="0" dirty="0">
                <a:solidFill>
                  <a:sysClr val="windowText" lastClr="000000"/>
                </a:solidFill>
              </a:rPr>
            </a:br>
            <a:endParaRPr lang="en-US" dirty="0"/>
          </a:p>
        </p:txBody>
      </p:sp>
      <p:sp>
        <p:nvSpPr>
          <p:cNvPr id="7" name="Right Arrow 6" descr="An arrow points to the oval for Progress Monitor - to determine response to intervention program.  In the past you may have used progress monitoring data to make group intervention decisions, but today we’re focusing how progress monitoring is used to inform DBI.  The same progress monitoring data that tells us a student is not responding to core instruction may also tell us that secondary intervention is not sufficient to help the student reach his or her academic goal.  "/>
          <p:cNvSpPr/>
          <p:nvPr/>
        </p:nvSpPr>
        <p:spPr>
          <a:xfrm>
            <a:off x="3154866" y="1372385"/>
            <a:ext cx="1592135" cy="62167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0" name="Right Arrow 9" descr="An arrow points to the oval for Progress Monitor - to determine response to adaptation.  Once the intervention has been adapted, we continue progress monitoring to determine if the changes have been sufficient or if we need to make additional changes."/>
          <p:cNvSpPr/>
          <p:nvPr/>
        </p:nvSpPr>
        <p:spPr>
          <a:xfrm>
            <a:off x="3154866" y="4640408"/>
            <a:ext cx="1592135" cy="62167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2" name="Slide Number Placeholder 1"/>
          <p:cNvSpPr>
            <a:spLocks noGrp="1"/>
          </p:cNvSpPr>
          <p:nvPr>
            <p:ph type="sldNum" sz="quarter" idx="11"/>
          </p:nvPr>
        </p:nvSpPr>
        <p:spPr/>
        <p:txBody>
          <a:bodyPr/>
          <a:lstStyle/>
          <a:p>
            <a:fld id="{F3477EC8-074D-41C4-94AE-E9EA7CEEA348}" type="slidenum">
              <a:rPr>
                <a:solidFill>
                  <a:prstClr val="white">
                    <a:lumMod val="75000"/>
                  </a:prstClr>
                </a:solidFill>
              </a:rPr>
              <a:pPr/>
              <a:t>4</a:t>
            </a:fld>
            <a:endParaRPr dirty="0">
              <a:solidFill>
                <a:prstClr val="white">
                  <a:lumMod val="75000"/>
                </a:prstClr>
              </a:solidFill>
            </a:endParaRPr>
          </a:p>
        </p:txBody>
      </p:sp>
      <p:pic>
        <p:nvPicPr>
          <p:cNvPr id="3" name="Picture 2"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072" y="328079"/>
            <a:ext cx="3213953" cy="5665833"/>
          </a:xfrm>
          <a:prstGeom prst="rect">
            <a:avLst/>
          </a:prstGeom>
        </p:spPr>
      </p:pic>
      <p:pic>
        <p:nvPicPr>
          <p:cNvPr id="8" name="Picture 2" descr="Picture of a Quetzal bi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65641" y="1006010"/>
            <a:ext cx="1497540" cy="149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22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Behavior Definition Examples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40</a:t>
            </a:fld>
            <a:endParaRPr lang="en-US" dirty="0"/>
          </a:p>
        </p:txBody>
      </p:sp>
      <p:graphicFrame>
        <p:nvGraphicFramePr>
          <p:cNvPr id="5" name="Group 47" descr="A 4  by 3 table of Target Behavior Definition Examples.  The first row includes three column headers: bad, better, and best.  The last three rows each contain a different behavior with the three levels of definition.  In the second row, the bad definition is Rick loses control. A better definition is Rick cries and tantrums.  The best definition is Rick cries, flops to the floor, kicks feet, pounds fists on floor, and/or grabs at objects.&#10;&#10;The third row defines a second behavior.  A bad defnition is Tara is disruptive. A better definition is Tara makes inappropriate comments during class.  The best definition is Tara curses at teacher or peers, talks excessively about unrelated tasks/work, or insults peers during class.&#10;&#10;The last row defines a third behavior.  A bad defnition is Robin has been acting withdrawn. A better definition is Robin is not engaging with peers. The best definition is Robin sits quietly by herself at her desk and does not speak with other students, even those that approach her to engage.&#10;&#10;&#10;&#10;&#10;&#10;"/>
          <p:cNvGraphicFramePr>
            <a:graphicFrameLocks noGrp="1"/>
          </p:cNvGraphicFramePr>
          <p:nvPr>
            <p:extLst>
              <p:ext uri="{D42A27DB-BD31-4B8C-83A1-F6EECF244321}">
                <p14:modId xmlns:p14="http://schemas.microsoft.com/office/powerpoint/2010/main" val="2824611969"/>
              </p:ext>
            </p:extLst>
          </p:nvPr>
        </p:nvGraphicFramePr>
        <p:xfrm>
          <a:off x="561110" y="1935230"/>
          <a:ext cx="8489372" cy="3779520"/>
        </p:xfrm>
        <a:graphic>
          <a:graphicData uri="http://schemas.openxmlformats.org/drawingml/2006/table">
            <a:tbl>
              <a:tblPr firstRow="1">
                <a:tableStyleId>{B301B821-A1FF-4177-AEE7-76D212191A09}</a:tableStyleId>
              </a:tblPr>
              <a:tblGrid>
                <a:gridCol w="1589808"/>
                <a:gridCol w="2140527"/>
                <a:gridCol w="4759037"/>
              </a:tblGrid>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Bad</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Better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Best</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tx2">
                              <a:lumMod val="75000"/>
                            </a:schemeClr>
                          </a:solidFill>
                          <a:effectLst/>
                        </a:rPr>
                        <a:t>Rick loses control.</a:t>
                      </a: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tx2">
                              <a:lumMod val="75000"/>
                            </a:schemeClr>
                          </a:solidFill>
                          <a:effectLst/>
                        </a:rPr>
                        <a:t>Rick cries and tantrums.</a:t>
                      </a:r>
                      <a:endPar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tx2">
                              <a:lumMod val="75000"/>
                            </a:schemeClr>
                          </a:solidFill>
                          <a:effectLst/>
                        </a:rPr>
                        <a:t>Rick cries, flops to the floor, kicks feet, pounds fists on floor, and/or grabs at objects.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649923">
                <a:tc>
                  <a:txBody>
                    <a:bodyPr/>
                    <a:lstStyle/>
                    <a:p>
                      <a:r>
                        <a:rPr lang="en-US" sz="2000" dirty="0" smtClean="0">
                          <a:solidFill>
                            <a:schemeClr val="tx2">
                              <a:lumMod val="75000"/>
                            </a:schemeClr>
                          </a:solidFill>
                        </a:rPr>
                        <a:t>Tara</a:t>
                      </a:r>
                      <a:r>
                        <a:rPr lang="en-US" sz="2000" baseline="0" dirty="0" smtClean="0">
                          <a:solidFill>
                            <a:schemeClr val="tx2">
                              <a:lumMod val="75000"/>
                            </a:schemeClr>
                          </a:solidFill>
                        </a:rPr>
                        <a:t> is disruptive.</a:t>
                      </a:r>
                      <a:endParaRPr lang="en-US" sz="20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2000" dirty="0" smtClean="0">
                          <a:solidFill>
                            <a:schemeClr val="tx2">
                              <a:lumMod val="75000"/>
                            </a:schemeClr>
                          </a:solidFill>
                        </a:rPr>
                        <a:t>Tara makes inappropriate</a:t>
                      </a:r>
                      <a:r>
                        <a:rPr lang="en-US" sz="2000" baseline="0" dirty="0" smtClean="0">
                          <a:solidFill>
                            <a:schemeClr val="tx2">
                              <a:lumMod val="75000"/>
                            </a:schemeClr>
                          </a:solidFill>
                        </a:rPr>
                        <a:t> comments during class.</a:t>
                      </a:r>
                      <a:endParaRPr lang="en-US" sz="20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2000" dirty="0" smtClean="0">
                          <a:solidFill>
                            <a:schemeClr val="tx2">
                              <a:lumMod val="75000"/>
                            </a:schemeClr>
                          </a:solidFill>
                        </a:rPr>
                        <a:t>Tara curses at teacher or peers, talks excessively</a:t>
                      </a:r>
                      <a:r>
                        <a:rPr lang="en-US" sz="2000" baseline="0" dirty="0" smtClean="0">
                          <a:solidFill>
                            <a:schemeClr val="tx2">
                              <a:lumMod val="75000"/>
                            </a:schemeClr>
                          </a:solidFill>
                        </a:rPr>
                        <a:t> about unrelated tasks/work, or insults peers during class.</a:t>
                      </a:r>
                      <a:endParaRPr lang="en-US" sz="20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649923">
                <a:tc>
                  <a:txBody>
                    <a:bodyPr/>
                    <a:lstStyle/>
                    <a:p>
                      <a:r>
                        <a:rPr lang="en-US" sz="2000" dirty="0" smtClean="0">
                          <a:solidFill>
                            <a:schemeClr val="tx2">
                              <a:lumMod val="75000"/>
                            </a:schemeClr>
                          </a:solidFill>
                        </a:rPr>
                        <a:t>Robin</a:t>
                      </a:r>
                      <a:r>
                        <a:rPr lang="en-US" sz="2000" baseline="0" dirty="0" smtClean="0">
                          <a:solidFill>
                            <a:schemeClr val="tx2">
                              <a:lumMod val="75000"/>
                            </a:schemeClr>
                          </a:solidFill>
                        </a:rPr>
                        <a:t> has been acting withdrawn.</a:t>
                      </a:r>
                      <a:endParaRPr lang="en-US" sz="20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2000" dirty="0" smtClean="0">
                          <a:solidFill>
                            <a:schemeClr val="tx2">
                              <a:lumMod val="75000"/>
                            </a:schemeClr>
                          </a:solidFill>
                        </a:rPr>
                        <a:t>Robin is</a:t>
                      </a:r>
                      <a:r>
                        <a:rPr lang="en-US" sz="2000" baseline="0" dirty="0" smtClean="0">
                          <a:solidFill>
                            <a:schemeClr val="tx2">
                              <a:lumMod val="75000"/>
                            </a:schemeClr>
                          </a:solidFill>
                        </a:rPr>
                        <a:t> not engaging with peers.</a:t>
                      </a:r>
                      <a:endParaRPr lang="en-US" sz="20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2000" dirty="0" smtClean="0">
                          <a:solidFill>
                            <a:schemeClr val="tx2">
                              <a:lumMod val="75000"/>
                            </a:schemeClr>
                          </a:solidFill>
                        </a:rPr>
                        <a:t>Robin sits quietly</a:t>
                      </a:r>
                      <a:r>
                        <a:rPr lang="en-US" sz="2000" baseline="0" dirty="0" smtClean="0">
                          <a:solidFill>
                            <a:schemeClr val="tx2">
                              <a:lumMod val="75000"/>
                            </a:schemeClr>
                          </a:solidFill>
                        </a:rPr>
                        <a:t> by herself at her desk and does not speak with other students, </a:t>
                      </a:r>
                      <a:r>
                        <a:rPr lang="en-US" sz="2000" spc="-10" baseline="0" dirty="0" smtClean="0">
                          <a:solidFill>
                            <a:schemeClr val="tx2">
                              <a:lumMod val="75000"/>
                            </a:schemeClr>
                          </a:solidFill>
                        </a:rPr>
                        <a:t>even those who approach her to engage.</a:t>
                      </a:r>
                      <a:endParaRPr lang="en-US" sz="2000" spc="-1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3596080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Jeff’s Target Behavior Definitions</a:t>
            </a:r>
            <a:endParaRPr lang="en-US" dirty="0"/>
          </a:p>
        </p:txBody>
      </p:sp>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41</a:t>
            </a:fld>
            <a:endParaRPr lang="en-US" dirty="0"/>
          </a:p>
        </p:txBody>
      </p:sp>
      <p:graphicFrame>
        <p:nvGraphicFramePr>
          <p:cNvPr id="3" name="Table 2" descr="A 3 by 2 table provides Jeff’s Target Behavior Definitions.  The first column lists the behavior.  The second column provides the definition.  Hit/ kick is defined as Jeff will be considered to be hitting or kicking if his foot or hand makes contact with another student with the intent to cause harm. The physical contact must be initiated by Jeff and put forth with sufficient intensity to cause harm for the intended target. Hitting and kicking will not include instances in which Jeff accidentally touches a student with his hand or foot.&#10;&#10;The second target behavior is threaten.  Threats are verbal statements that refer to harming other people including peers or teachers. This will include statements such as “I will throttle you” or “I will knock you out,” but will not include statements such as “I said, leave me alone” or other statements indicating an attempt to cope with the situation.&#10;&#10;"/>
          <p:cNvGraphicFramePr>
            <a:graphicFrameLocks noGrp="1"/>
          </p:cNvGraphicFramePr>
          <p:nvPr>
            <p:extLst>
              <p:ext uri="{D42A27DB-BD31-4B8C-83A1-F6EECF244321}">
                <p14:modId xmlns:p14="http://schemas.microsoft.com/office/powerpoint/2010/main" val="2528474514"/>
              </p:ext>
            </p:extLst>
          </p:nvPr>
        </p:nvGraphicFramePr>
        <p:xfrm>
          <a:off x="530118" y="2035032"/>
          <a:ext cx="8478800" cy="3657600"/>
        </p:xfrm>
        <a:graphic>
          <a:graphicData uri="http://schemas.openxmlformats.org/drawingml/2006/table">
            <a:tbl>
              <a:tblPr firstRow="1">
                <a:tableStyleId>{B301B821-A1FF-4177-AEE7-76D212191A09}</a:tableStyleId>
              </a:tblPr>
              <a:tblGrid>
                <a:gridCol w="1760209"/>
                <a:gridCol w="6718591"/>
              </a:tblGrid>
              <a:tr h="457200">
                <a:tc>
                  <a:txBody>
                    <a:bodyPr/>
                    <a:lstStyle/>
                    <a:p>
                      <a:r>
                        <a:rPr lang="en-US" dirty="0" smtClean="0"/>
                        <a:t>Behavior</a:t>
                      </a:r>
                      <a:endParaRPr lang="en-US" dirty="0"/>
                    </a:p>
                  </a:txBody>
                  <a:tcPr marL="102566" marR="10256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dirty="0" smtClean="0"/>
                        <a:t>Definition</a:t>
                      </a:r>
                      <a:endParaRPr lang="en-US" dirty="0"/>
                    </a:p>
                  </a:txBody>
                  <a:tcPr marL="102566" marR="10256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649923">
                <a:tc>
                  <a:txBody>
                    <a:bodyPr/>
                    <a:lstStyle/>
                    <a:p>
                      <a:r>
                        <a:rPr lang="en-US" dirty="0" smtClean="0">
                          <a:solidFill>
                            <a:schemeClr val="tx2">
                              <a:lumMod val="75000"/>
                            </a:schemeClr>
                          </a:solidFill>
                        </a:rPr>
                        <a:t>Hits / Kicks</a:t>
                      </a:r>
                      <a:endParaRPr lang="en-US" dirty="0">
                        <a:solidFill>
                          <a:schemeClr val="tx2">
                            <a:lumMod val="75000"/>
                          </a:schemeClr>
                        </a:solidFill>
                      </a:endParaRPr>
                    </a:p>
                  </a:txBody>
                  <a:tcPr marL="102566" marR="102566">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dirty="0" smtClean="0">
                          <a:solidFill>
                            <a:schemeClr val="tx2">
                              <a:lumMod val="75000"/>
                            </a:schemeClr>
                          </a:solidFill>
                        </a:rPr>
                        <a:t>Jeff</a:t>
                      </a:r>
                      <a:r>
                        <a:rPr lang="en-US" baseline="0" dirty="0" smtClean="0">
                          <a:solidFill>
                            <a:schemeClr val="tx2">
                              <a:lumMod val="75000"/>
                            </a:schemeClr>
                          </a:solidFill>
                        </a:rPr>
                        <a:t> will be considered to be hitting or kicking if his foot or hand makes contact with another student with the intent to cause harm. The physical contact must be initiated by Jeff and put forth with sufficient intensity to cause harm for the intended target</a:t>
                      </a:r>
                      <a:r>
                        <a:rPr lang="en-US" dirty="0" smtClean="0">
                          <a:solidFill>
                            <a:schemeClr val="tx2">
                              <a:lumMod val="75000"/>
                            </a:schemeClr>
                          </a:solidFill>
                        </a:rPr>
                        <a:t>. Hitting and kicking</a:t>
                      </a:r>
                      <a:r>
                        <a:rPr lang="en-US" baseline="0" dirty="0" smtClean="0">
                          <a:solidFill>
                            <a:schemeClr val="tx2">
                              <a:lumMod val="75000"/>
                            </a:schemeClr>
                          </a:solidFill>
                        </a:rPr>
                        <a:t> </a:t>
                      </a:r>
                      <a:r>
                        <a:rPr lang="en-US" dirty="0" smtClean="0">
                          <a:solidFill>
                            <a:schemeClr val="tx2">
                              <a:lumMod val="75000"/>
                            </a:schemeClr>
                          </a:solidFill>
                        </a:rPr>
                        <a:t>will not include instances in which Jeff accidentally touches</a:t>
                      </a:r>
                      <a:r>
                        <a:rPr lang="en-US" baseline="0" dirty="0" smtClean="0">
                          <a:solidFill>
                            <a:schemeClr val="tx2">
                              <a:lumMod val="75000"/>
                            </a:schemeClr>
                          </a:solidFill>
                        </a:rPr>
                        <a:t> a student with his hand or foot.</a:t>
                      </a:r>
                      <a:endParaRPr lang="en-US" dirty="0">
                        <a:solidFill>
                          <a:schemeClr val="tx2">
                            <a:lumMod val="75000"/>
                          </a:schemeClr>
                        </a:solidFill>
                      </a:endParaRPr>
                    </a:p>
                  </a:txBody>
                  <a:tcPr marL="102566" marR="102566">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649923">
                <a:tc>
                  <a:txBody>
                    <a:bodyPr/>
                    <a:lstStyle/>
                    <a:p>
                      <a:r>
                        <a:rPr lang="en-US" dirty="0" smtClean="0">
                          <a:solidFill>
                            <a:schemeClr val="tx2">
                              <a:lumMod val="75000"/>
                            </a:schemeClr>
                          </a:solidFill>
                        </a:rPr>
                        <a:t>Threatens</a:t>
                      </a:r>
                      <a:endParaRPr lang="en-US" dirty="0">
                        <a:solidFill>
                          <a:schemeClr val="tx2">
                            <a:lumMod val="75000"/>
                          </a:schemeClr>
                        </a:solidFill>
                      </a:endParaRPr>
                    </a:p>
                  </a:txBody>
                  <a:tcPr marL="102566" marR="102566">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dirty="0" smtClean="0">
                          <a:solidFill>
                            <a:schemeClr val="tx2">
                              <a:lumMod val="75000"/>
                            </a:schemeClr>
                          </a:solidFill>
                        </a:rPr>
                        <a:t>Threats are verbal statements that</a:t>
                      </a:r>
                      <a:r>
                        <a:rPr lang="en-US" baseline="0" dirty="0" smtClean="0">
                          <a:solidFill>
                            <a:schemeClr val="tx2">
                              <a:lumMod val="75000"/>
                            </a:schemeClr>
                          </a:solidFill>
                        </a:rPr>
                        <a:t> refer to harming other people including peers or teachers. Threats will include statements such as “I will throttle you” or “I will knock you out,” but will not include statements such as “I said, leave me alone,” or other statements indicating an attempt to cope with the situation.</a:t>
                      </a:r>
                      <a:endParaRPr lang="en-US" dirty="0">
                        <a:solidFill>
                          <a:schemeClr val="tx2">
                            <a:lumMod val="75000"/>
                          </a:schemeClr>
                        </a:solidFill>
                      </a:endParaRPr>
                    </a:p>
                  </a:txBody>
                  <a:tcPr marL="102566" marR="102566">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817151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Complete Handout 5: Target Behavior Definition Practice.</a:t>
            </a:r>
          </a:p>
          <a:p>
            <a:r>
              <a:rPr lang="en-US" dirty="0" smtClean="0"/>
              <a:t>Part I: Identify common behaviors of concern in your school.</a:t>
            </a:r>
          </a:p>
          <a:p>
            <a:pPr lvl="1"/>
            <a:r>
              <a:rPr lang="en-US" dirty="0" smtClean="0"/>
              <a:t>Do you have common definitions for these behaviors? Are they observable and measureable?</a:t>
            </a:r>
          </a:p>
          <a:p>
            <a:pPr lvl="1"/>
            <a:r>
              <a:rPr lang="en-US" dirty="0" smtClean="0"/>
              <a:t>Would different staff members agree on whether or not a given behavior has occurred?</a:t>
            </a:r>
          </a:p>
          <a:p>
            <a:r>
              <a:rPr lang="en-US" dirty="0" smtClean="0"/>
              <a:t>Part II: Write definitions for common target behaviors.</a:t>
            </a:r>
          </a:p>
          <a:p>
            <a:pPr lvl="1"/>
            <a:r>
              <a:rPr lang="en-US" dirty="0" smtClean="0"/>
              <a:t>Alternatively, write stronger definitions for the common behaviors you identified in Part I. We will write definitions for your case student next.</a:t>
            </a:r>
          </a:p>
        </p:txBody>
      </p:sp>
      <p:sp>
        <p:nvSpPr>
          <p:cNvPr id="3" name="Title 2"/>
          <p:cNvSpPr>
            <a:spLocks noGrp="1"/>
          </p:cNvSpPr>
          <p:nvPr>
            <p:ph type="title"/>
          </p:nvPr>
        </p:nvSpPr>
        <p:spPr/>
        <p:txBody>
          <a:bodyPr/>
          <a:lstStyle/>
          <a:p>
            <a:r>
              <a:rPr lang="en-US" dirty="0" smtClean="0"/>
              <a:t>Practice Defining Target Behaviors (Handout 5)</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42</a:t>
            </a:fld>
            <a:endParaRPr lang="en-US" dirty="0"/>
          </a:p>
        </p:txBody>
      </p:sp>
    </p:spTree>
    <p:extLst>
      <p:ext uri="{BB962C8B-B14F-4D97-AF65-F5344CB8AC3E}">
        <p14:creationId xmlns:p14="http://schemas.microsoft.com/office/powerpoint/2010/main" val="593834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8600" indent="-228600">
              <a:buFont typeface="Wingdings" pitchFamily="2" charset="2"/>
              <a:buChar char="§"/>
            </a:pPr>
            <a:r>
              <a:rPr lang="en-US" dirty="0" smtClean="0"/>
              <a:t>Examine the behavior(s) you prioritized for the student in your school (slide 35). </a:t>
            </a:r>
          </a:p>
          <a:p>
            <a:pPr marL="228600" indent="-228600">
              <a:buFont typeface="Wingdings" pitchFamily="2" charset="2"/>
              <a:buChar char="§"/>
            </a:pPr>
            <a:r>
              <a:rPr lang="en-US" dirty="0" smtClean="0"/>
              <a:t>Develop a clear, measurable definition for each target behavior.</a:t>
            </a:r>
          </a:p>
          <a:p>
            <a:pPr marL="458788" lvl="1"/>
            <a:r>
              <a:rPr lang="en-US" sz="2000" dirty="0" smtClean="0"/>
              <a:t>Is the language objective and observable?</a:t>
            </a:r>
          </a:p>
          <a:p>
            <a:pPr marL="458788" lvl="1"/>
            <a:r>
              <a:rPr lang="en-US" sz="2000" dirty="0" smtClean="0"/>
              <a:t>Can the behavior be readily measured?</a:t>
            </a:r>
          </a:p>
          <a:p>
            <a:pPr marL="458788" lvl="1"/>
            <a:r>
              <a:rPr lang="en-US" sz="2000" dirty="0" smtClean="0"/>
              <a:t>Are the boundaries of the behavior established?</a:t>
            </a:r>
          </a:p>
          <a:p>
            <a:r>
              <a:rPr lang="en-US" dirty="0"/>
              <a:t>	</a:t>
            </a:r>
            <a:endParaRPr lang="en-US" dirty="0" smtClean="0"/>
          </a:p>
        </p:txBody>
      </p:sp>
      <p:sp>
        <p:nvSpPr>
          <p:cNvPr id="2" name="Title 1"/>
          <p:cNvSpPr>
            <a:spLocks noGrp="1"/>
          </p:cNvSpPr>
          <p:nvPr>
            <p:ph type="title"/>
          </p:nvPr>
        </p:nvSpPr>
        <p:spPr/>
        <p:txBody>
          <a:bodyPr/>
          <a:lstStyle/>
          <a:p>
            <a:r>
              <a:rPr lang="en-US" dirty="0" smtClean="0"/>
              <a:t>Case Application </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43</a:t>
            </a:fld>
            <a:endParaRPr lang="en-US" dirty="0"/>
          </a:p>
        </p:txBody>
      </p:sp>
    </p:spTree>
    <p:extLst>
      <p:ext uri="{BB962C8B-B14F-4D97-AF65-F5344CB8AC3E}">
        <p14:creationId xmlns:p14="http://schemas.microsoft.com/office/powerpoint/2010/main" val="11040352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Developing a Measurement System to Track the Target Behavior</a:t>
            </a:r>
            <a:endParaRPr lang="en-US" dirty="0"/>
          </a:p>
        </p:txBody>
      </p:sp>
      <p:sp>
        <p:nvSpPr>
          <p:cNvPr id="3" name="Slide Number Placeholder 2"/>
          <p:cNvSpPr>
            <a:spLocks noGrp="1"/>
          </p:cNvSpPr>
          <p:nvPr>
            <p:ph type="sldNum" sz="quarter" idx="12"/>
          </p:nvPr>
        </p:nvSpPr>
        <p:spPr/>
        <p:txBody>
          <a:bodyPr/>
          <a:lstStyle/>
          <a:p>
            <a:pPr>
              <a:defRPr/>
            </a:pPr>
            <a:fld id="{3606C855-C550-4400-8550-CA15103E0EF3}" type="slidenum">
              <a:rPr lang="en-US" smtClean="0"/>
              <a:pPr>
                <a:defRPr/>
              </a:pPr>
              <a:t>44</a:t>
            </a:fld>
            <a:endParaRPr lang="en-US" dirty="0"/>
          </a:p>
        </p:txBody>
      </p:sp>
    </p:spTree>
    <p:extLst>
      <p:ext uri="{BB962C8B-B14F-4D97-AF65-F5344CB8AC3E}">
        <p14:creationId xmlns:p14="http://schemas.microsoft.com/office/powerpoint/2010/main" val="3048527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7526" y="1941513"/>
            <a:ext cx="8224699" cy="3852006"/>
          </a:xfrm>
        </p:spPr>
        <p:txBody>
          <a:bodyPr/>
          <a:lstStyle/>
          <a:p>
            <a:pPr marL="0" indent="0">
              <a:buNone/>
            </a:pPr>
            <a:r>
              <a:rPr lang="en-US" b="1" dirty="0" smtClean="0"/>
              <a:t>Initial considerations:</a:t>
            </a:r>
          </a:p>
          <a:p>
            <a:pPr marL="228600" lvl="1" indent="-228600">
              <a:buFont typeface="Wingdings" pitchFamily="2" charset="2"/>
              <a:buChar char="§"/>
            </a:pPr>
            <a:r>
              <a:rPr lang="en-US" sz="2400" dirty="0" smtClean="0"/>
              <a:t>How often will data be collected?</a:t>
            </a:r>
          </a:p>
          <a:p>
            <a:pPr marL="457200" lvl="2" indent="-233363">
              <a:buFont typeface="Arial"/>
              <a:buChar char="•"/>
            </a:pPr>
            <a:r>
              <a:rPr lang="en-US" sz="2000" dirty="0" smtClean="0"/>
              <a:t>Related to intensity of behavior and timelines for making intervention decisions</a:t>
            </a:r>
          </a:p>
          <a:p>
            <a:pPr marL="228600" lvl="1" indent="-228600">
              <a:buFont typeface="Wingdings" pitchFamily="2" charset="2"/>
              <a:buChar char="§"/>
            </a:pPr>
            <a:r>
              <a:rPr lang="en-US" sz="2400" dirty="0"/>
              <a:t>In what </a:t>
            </a:r>
            <a:r>
              <a:rPr lang="en-US" sz="2400" dirty="0" smtClean="0"/>
              <a:t>context(s) </a:t>
            </a:r>
            <a:r>
              <a:rPr lang="en-US" sz="2400" dirty="0"/>
              <a:t>will data be collected?</a:t>
            </a:r>
          </a:p>
          <a:p>
            <a:pPr marL="228600" lvl="1" indent="-228600">
              <a:buFont typeface="Wingdings" pitchFamily="2" charset="2"/>
              <a:buChar char="§"/>
            </a:pPr>
            <a:r>
              <a:rPr lang="en-US" sz="2400" dirty="0"/>
              <a:t>At what times will data be collected?</a:t>
            </a:r>
          </a:p>
          <a:p>
            <a:pPr marL="228600" lvl="1" indent="-228600">
              <a:buFont typeface="Wingdings" pitchFamily="2" charset="2"/>
              <a:buChar char="§"/>
            </a:pPr>
            <a:r>
              <a:rPr lang="en-US" sz="2400" dirty="0" smtClean="0"/>
              <a:t>Who will collect the data?</a:t>
            </a:r>
          </a:p>
          <a:p>
            <a:pPr marL="457200" lvl="2" indent="-233363">
              <a:buFont typeface="Arial"/>
              <a:buChar char="•"/>
            </a:pPr>
            <a:r>
              <a:rPr lang="en-US" sz="2000" dirty="0" smtClean="0"/>
              <a:t>Consider when, where, and how the data will be collected.</a:t>
            </a:r>
          </a:p>
          <a:p>
            <a:pPr marL="228600" lvl="1" indent="-228600">
              <a:buFont typeface="Wingdings" pitchFamily="2" charset="2"/>
              <a:buChar char="§"/>
            </a:pPr>
            <a:r>
              <a:rPr lang="en-US" sz="2400" dirty="0" smtClean="0"/>
              <a:t>When and how will the data be entered to allow for evaluation?</a:t>
            </a:r>
          </a:p>
        </p:txBody>
      </p:sp>
      <p:sp>
        <p:nvSpPr>
          <p:cNvPr id="5" name="Title 4"/>
          <p:cNvSpPr>
            <a:spLocks noGrp="1"/>
          </p:cNvSpPr>
          <p:nvPr>
            <p:ph type="title"/>
          </p:nvPr>
        </p:nvSpPr>
        <p:spPr/>
        <p:txBody>
          <a:bodyPr/>
          <a:lstStyle/>
          <a:p>
            <a:r>
              <a:rPr lang="en-US" dirty="0" smtClean="0"/>
              <a:t>Developing a Measurement Approach</a:t>
            </a:r>
            <a:endParaRPr lang="en-US" dirty="0"/>
          </a:p>
        </p:txBody>
      </p:sp>
      <p:sp>
        <p:nvSpPr>
          <p:cNvPr id="4" name="Slide Number Placeholder 3"/>
          <p:cNvSpPr>
            <a:spLocks noGrp="1"/>
          </p:cNvSpPr>
          <p:nvPr>
            <p:ph type="sldNum" sz="quarter" idx="10"/>
          </p:nvPr>
        </p:nvSpPr>
        <p:spPr>
          <a:xfrm>
            <a:off x="7010400" y="7239000"/>
            <a:ext cx="2133600" cy="365125"/>
          </a:xfrm>
        </p:spPr>
        <p:txBody>
          <a:bodyPr/>
          <a:lstStyle/>
          <a:p>
            <a:pPr>
              <a:defRPr/>
            </a:pPr>
            <a:fld id="{3606C855-C550-4400-8550-CA15103E0EF3}" type="slidenum">
              <a:rPr lang="en-US" smtClean="0"/>
              <a:pPr>
                <a:defRPr/>
              </a:pPr>
              <a:t>45</a:t>
            </a:fld>
            <a:endParaRPr lang="en-US" dirty="0"/>
          </a:p>
        </p:txBody>
      </p:sp>
      <p:sp>
        <p:nvSpPr>
          <p:cNvPr id="7"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45</a:t>
            </a:fld>
            <a:endParaRPr lang="en-US" dirty="0"/>
          </a:p>
        </p:txBody>
      </p:sp>
    </p:spTree>
    <p:extLst>
      <p:ext uri="{BB962C8B-B14F-4D97-AF65-F5344CB8AC3E}">
        <p14:creationId xmlns:p14="http://schemas.microsoft.com/office/powerpoint/2010/main" val="1175003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Methods</a:t>
            </a:r>
            <a:endParaRPr lang="en-US" dirty="0"/>
          </a:p>
        </p:txBody>
      </p:sp>
      <p:graphicFrame>
        <p:nvGraphicFramePr>
          <p:cNvPr id="4" name="Diagram 3" descr="An venn diagram shows two overlapping circles.  The left circle says Systematic Direct Observation.  The right circle says Direct Behavior Rating (DBR)&#10;&#10;There are many approaches to data collection available and each has its own strengths and limitations. The traditional method for collecting student data is through systematic direct observation techniques. Although we will briefly describe the methods associated with this approach, our emphasis here will be on using an emerging technology called “Direct Behavior Rating” which increases the feasibility of data collection without sacrificing the quality of the data. Specifically, we will consider how to incorporate the target behaviors into the DBR form and use it in conjunction with standard behaviors included on the standard form.&#10;"/>
          <p:cNvGraphicFramePr/>
          <p:nvPr>
            <p:extLst>
              <p:ext uri="{D42A27DB-BD31-4B8C-83A1-F6EECF244321}">
                <p14:modId xmlns:p14="http://schemas.microsoft.com/office/powerpoint/2010/main" val="4130691039"/>
              </p:ext>
            </p:extLst>
          </p:nvPr>
        </p:nvGraphicFramePr>
        <p:xfrm>
          <a:off x="238837" y="1943099"/>
          <a:ext cx="8905163" cy="3896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46</a:t>
            </a:fld>
            <a:endParaRPr lang="en-US" dirty="0"/>
          </a:p>
        </p:txBody>
      </p:sp>
    </p:spTree>
    <p:extLst>
      <p:ext uri="{BB962C8B-B14F-4D97-AF65-F5344CB8AC3E}">
        <p14:creationId xmlns:p14="http://schemas.microsoft.com/office/powerpoint/2010/main" val="37348964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8600" indent="-228600">
              <a:buFont typeface="Wingdings" pitchFamily="2" charset="2"/>
              <a:buChar char="§"/>
            </a:pPr>
            <a:r>
              <a:rPr lang="en-US" dirty="0" smtClean="0"/>
              <a:t>The process of watching a person </a:t>
            </a:r>
            <a:br>
              <a:rPr lang="en-US" dirty="0" smtClean="0"/>
            </a:br>
            <a:r>
              <a:rPr lang="en-US" dirty="0" smtClean="0"/>
              <a:t>or environment for a period of time and systematically recording behavior.</a:t>
            </a:r>
            <a:endParaRPr lang="en-US" dirty="0"/>
          </a:p>
          <a:p>
            <a:pPr marL="228600" indent="-228600">
              <a:buFont typeface="Wingdings" pitchFamily="2" charset="2"/>
              <a:buChar char="§"/>
            </a:pPr>
            <a:r>
              <a:rPr lang="en-US" dirty="0" smtClean="0"/>
              <a:t>Examples of observation:</a:t>
            </a:r>
          </a:p>
          <a:p>
            <a:pPr marL="457200" lvl="1" indent="-228600">
              <a:buFont typeface="Arial" pitchFamily="34" charset="0"/>
              <a:buChar char="•"/>
            </a:pPr>
            <a:r>
              <a:rPr lang="en-US" sz="2000" dirty="0" smtClean="0"/>
              <a:t>Total number of times a student raises hand</a:t>
            </a:r>
          </a:p>
          <a:p>
            <a:pPr marL="457200" lvl="1" indent="-228600">
              <a:buFont typeface="Arial" pitchFamily="34" charset="0"/>
              <a:buChar char="•"/>
            </a:pPr>
            <a:r>
              <a:rPr lang="en-US" sz="2000" dirty="0" smtClean="0"/>
              <a:t>Amount of time spent out of seat</a:t>
            </a:r>
          </a:p>
          <a:p>
            <a:pPr marL="457200" lvl="1" indent="-228600">
              <a:buFont typeface="Arial" pitchFamily="34" charset="0"/>
              <a:buChar char="•"/>
            </a:pPr>
            <a:r>
              <a:rPr lang="en-US" sz="2000" dirty="0" smtClean="0"/>
              <a:t>Percentage of appropriate peer interactions</a:t>
            </a:r>
          </a:p>
        </p:txBody>
      </p:sp>
      <p:sp>
        <p:nvSpPr>
          <p:cNvPr id="2" name="Title 1"/>
          <p:cNvSpPr>
            <a:spLocks noGrp="1"/>
          </p:cNvSpPr>
          <p:nvPr>
            <p:ph type="title"/>
          </p:nvPr>
        </p:nvSpPr>
        <p:spPr/>
        <p:txBody>
          <a:bodyPr/>
          <a:lstStyle/>
          <a:p>
            <a:r>
              <a:rPr lang="en-US" dirty="0" smtClean="0"/>
              <a:t>Systematic Direct Observation</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47</a:t>
            </a:fld>
            <a:endParaRPr lang="en-US" dirty="0"/>
          </a:p>
        </p:txBody>
      </p:sp>
    </p:spTree>
    <p:extLst>
      <p:ext uri="{BB962C8B-B14F-4D97-AF65-F5344CB8AC3E}">
        <p14:creationId xmlns:p14="http://schemas.microsoft.com/office/powerpoint/2010/main" val="25411978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8600" indent="-228600">
              <a:buFont typeface="Wingdings" pitchFamily="2" charset="2"/>
              <a:buChar char="§"/>
            </a:pPr>
            <a:r>
              <a:rPr lang="en-US" dirty="0"/>
              <a:t>Observation data are a direct representation of the </a:t>
            </a:r>
            <a:r>
              <a:rPr lang="en-US" dirty="0" smtClean="0"/>
              <a:t>behavior.</a:t>
            </a:r>
            <a:endParaRPr lang="en-US" dirty="0"/>
          </a:p>
          <a:p>
            <a:pPr marL="228600" indent="-228600">
              <a:buFont typeface="Wingdings" pitchFamily="2" charset="2"/>
              <a:buChar char="§"/>
            </a:pPr>
            <a:r>
              <a:rPr lang="en-US" dirty="0" smtClean="0"/>
              <a:t>Direct observation is applicable </a:t>
            </a:r>
            <a:r>
              <a:rPr lang="en-US" dirty="0"/>
              <a:t>to a wide range of </a:t>
            </a:r>
            <a:r>
              <a:rPr lang="en-US" dirty="0" smtClean="0"/>
              <a:t>observable behaviors.</a:t>
            </a:r>
          </a:p>
          <a:p>
            <a:pPr marL="228600" indent="-228600">
              <a:buFont typeface="Wingdings" pitchFamily="2" charset="2"/>
              <a:buChar char="§"/>
            </a:pPr>
            <a:r>
              <a:rPr lang="en-US" dirty="0" smtClean="0"/>
              <a:t>Adaptable procedures can measure various dimensions of behavior.</a:t>
            </a:r>
            <a:endParaRPr lang="en-US" sz="1600" dirty="0" smtClean="0"/>
          </a:p>
        </p:txBody>
      </p:sp>
      <p:sp>
        <p:nvSpPr>
          <p:cNvPr id="2" name="Title 1"/>
          <p:cNvSpPr>
            <a:spLocks noGrp="1"/>
          </p:cNvSpPr>
          <p:nvPr>
            <p:ph type="title"/>
          </p:nvPr>
        </p:nvSpPr>
        <p:spPr/>
        <p:txBody>
          <a:bodyPr/>
          <a:lstStyle/>
          <a:p>
            <a:r>
              <a:rPr lang="en-US" dirty="0" smtClean="0"/>
              <a:t>Systematic Direct Observation Strengths</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48</a:t>
            </a:fld>
            <a:endParaRPr lang="en-US" dirty="0"/>
          </a:p>
        </p:txBody>
      </p:sp>
    </p:spTree>
    <p:extLst>
      <p:ext uri="{BB962C8B-B14F-4D97-AF65-F5344CB8AC3E}">
        <p14:creationId xmlns:p14="http://schemas.microsoft.com/office/powerpoint/2010/main" val="29869818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Behavior can be measured in terms of the following:</a:t>
            </a:r>
          </a:p>
          <a:p>
            <a:pPr marL="228600" indent="-228600">
              <a:buFont typeface="Wingdings" pitchFamily="2" charset="2"/>
              <a:buChar char="§"/>
              <a:tabLst>
                <a:tab pos="290513" algn="l"/>
              </a:tabLst>
            </a:pPr>
            <a:r>
              <a:rPr lang="en-US" dirty="0" smtClean="0"/>
              <a:t>Frequency – number of times behavior occurs</a:t>
            </a:r>
          </a:p>
          <a:p>
            <a:pPr marL="228600" indent="-228600">
              <a:buFont typeface="Wingdings" pitchFamily="2" charset="2"/>
              <a:buChar char="§"/>
              <a:tabLst>
                <a:tab pos="290513" algn="l"/>
              </a:tabLst>
            </a:pPr>
            <a:r>
              <a:rPr lang="en-US" dirty="0" smtClean="0"/>
              <a:t>Rate – number of times it occurs within a given time period (e.g., 10 times per hour)</a:t>
            </a:r>
          </a:p>
          <a:p>
            <a:pPr marL="228600" indent="-228600">
              <a:buFont typeface="Wingdings" pitchFamily="2" charset="2"/>
              <a:buChar char="§"/>
              <a:tabLst>
                <a:tab pos="290513" algn="l"/>
              </a:tabLst>
            </a:pPr>
            <a:r>
              <a:rPr lang="en-US" dirty="0" smtClean="0"/>
              <a:t>Duration </a:t>
            </a:r>
            <a:r>
              <a:rPr lang="en-US" dirty="0"/>
              <a:t>– amount </a:t>
            </a:r>
            <a:r>
              <a:rPr lang="en-US" dirty="0" smtClean="0"/>
              <a:t>of time the behavior lasts</a:t>
            </a:r>
            <a:endParaRPr lang="en-US" dirty="0"/>
          </a:p>
          <a:p>
            <a:pPr marL="228600" indent="-228600">
              <a:buFont typeface="Wingdings" pitchFamily="2" charset="2"/>
              <a:buChar char="§"/>
              <a:tabLst>
                <a:tab pos="290513" algn="l"/>
              </a:tabLst>
            </a:pPr>
            <a:r>
              <a:rPr lang="en-US" dirty="0" smtClean="0"/>
              <a:t>Latency </a:t>
            </a:r>
            <a:r>
              <a:rPr lang="en-US" dirty="0"/>
              <a:t>– </a:t>
            </a:r>
            <a:r>
              <a:rPr lang="en-US" dirty="0" smtClean="0"/>
              <a:t>temporal relation of behavior to other events (e.g., time to respond)</a:t>
            </a:r>
            <a:endParaRPr lang="en-US" dirty="0"/>
          </a:p>
          <a:p>
            <a:pPr marL="228600" indent="-228600">
              <a:buFont typeface="Wingdings" pitchFamily="2" charset="2"/>
              <a:buChar char="§"/>
              <a:tabLst>
                <a:tab pos="290513" algn="l"/>
              </a:tabLst>
            </a:pPr>
            <a:r>
              <a:rPr lang="en-US" dirty="0" smtClean="0"/>
              <a:t>Intensity – the magnitude or strength of the behavior</a:t>
            </a:r>
            <a:endParaRPr lang="en-US" dirty="0"/>
          </a:p>
        </p:txBody>
      </p:sp>
      <p:sp>
        <p:nvSpPr>
          <p:cNvPr id="2" name="Title 1"/>
          <p:cNvSpPr>
            <a:spLocks noGrp="1"/>
          </p:cNvSpPr>
          <p:nvPr>
            <p:ph type="title"/>
          </p:nvPr>
        </p:nvSpPr>
        <p:spPr/>
        <p:txBody>
          <a:bodyPr/>
          <a:lstStyle/>
          <a:p>
            <a:r>
              <a:rPr lang="en-US" dirty="0" smtClean="0"/>
              <a:t>Systematic Direct Observation Dimensions</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49</a:t>
            </a:fld>
            <a:endParaRPr lang="en-US" dirty="0"/>
          </a:p>
        </p:txBody>
      </p:sp>
    </p:spTree>
    <p:extLst>
      <p:ext uri="{BB962C8B-B14F-4D97-AF65-F5344CB8AC3E}">
        <p14:creationId xmlns:p14="http://schemas.microsoft.com/office/powerpoint/2010/main" val="1095401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 Intervention Logic: </a:t>
            </a:r>
            <a:br>
              <a:rPr lang="en-US" dirty="0" smtClean="0"/>
            </a:br>
            <a:r>
              <a:rPr lang="en-US" dirty="0" smtClean="0"/>
              <a:t>Intensity of Supports</a:t>
            </a:r>
            <a:endParaRPr lang="en-US" dirty="0"/>
          </a:p>
        </p:txBody>
      </p:sp>
      <p:pic>
        <p:nvPicPr>
          <p:cNvPr id="11" name="Content Placeholder 4" descr="A triangle is divided into three sections: a large green base, a smaller yellow center, and red top that is the smallest section.&#10;&#10;Most of you are probably familiar with triangle intervention logic or multi-tiered systems of supports.  The triangle provides a basis for understanding the uses of behavioral progress monitoring in relation to levels of support.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28698" y="2039339"/>
            <a:ext cx="3715302" cy="371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descr="Let’s begin at the bottom with Tier 1, or the green zone. This model suggests that most kids – about 80% -- will respond positively to strong, systematic, prevention techniques that promote prosocial behavior. "/>
          <p:cNvSpPr txBox="1"/>
          <p:nvPr/>
        </p:nvSpPr>
        <p:spPr>
          <a:xfrm>
            <a:off x="2192480" y="3918062"/>
            <a:ext cx="3350965" cy="400110"/>
          </a:xfrm>
          <a:prstGeom prst="rect">
            <a:avLst/>
          </a:prstGeom>
          <a:noFill/>
        </p:spPr>
        <p:txBody>
          <a:bodyPr wrap="square" rtlCol="0">
            <a:spAutoFit/>
          </a:bodyPr>
          <a:lstStyle/>
          <a:p>
            <a:pPr algn="ctr"/>
            <a:r>
              <a:rPr lang="en-US" sz="2000" dirty="0" smtClean="0"/>
              <a:t>Preventative Methods</a:t>
            </a:r>
            <a:endParaRPr lang="en-US" sz="2000" dirty="0"/>
          </a:p>
        </p:txBody>
      </p:sp>
      <p:sp>
        <p:nvSpPr>
          <p:cNvPr id="7" name="TextBox 6" descr="This implies that about 20% of students will require further support to maintain appropriate behavior in schools. The typical process is to move these non-responding students to an intervention that will provide additional feedback on student behavior and opportunities to access rewards and positive attention. It is expected that these secondary or Tier 2 interventions will meet the needs of an additional 15% of the student population. "/>
          <p:cNvSpPr txBox="1"/>
          <p:nvPr/>
        </p:nvSpPr>
        <p:spPr>
          <a:xfrm>
            <a:off x="2130136" y="2745526"/>
            <a:ext cx="3413309" cy="400110"/>
          </a:xfrm>
          <a:prstGeom prst="rect">
            <a:avLst/>
          </a:prstGeom>
          <a:noFill/>
        </p:spPr>
        <p:txBody>
          <a:bodyPr wrap="square" rtlCol="0">
            <a:spAutoFit/>
          </a:bodyPr>
          <a:lstStyle/>
          <a:p>
            <a:pPr algn="ctr"/>
            <a:r>
              <a:rPr lang="en-US" sz="2000" dirty="0" smtClean="0"/>
              <a:t>Secondary Intervention</a:t>
            </a:r>
            <a:endParaRPr lang="en-US" sz="2000" dirty="0"/>
          </a:p>
        </p:txBody>
      </p:sp>
      <p:sp>
        <p:nvSpPr>
          <p:cNvPr id="9" name="Oval 8" descr="That leaves 5% of students who have not been responsive to preventative or secondary intervention supports. What do we do for these students with the most intensive needs? "/>
          <p:cNvSpPr/>
          <p:nvPr/>
        </p:nvSpPr>
        <p:spPr>
          <a:xfrm>
            <a:off x="6879947" y="1985629"/>
            <a:ext cx="812803" cy="7314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descr="It is imperative that we follow a systematic process to understand the reasons for their behavior, develop individualized interventions, and track their responsiveness to those supports in order to make data-based decisions."/>
          <p:cNvSpPr txBox="1"/>
          <p:nvPr/>
        </p:nvSpPr>
        <p:spPr>
          <a:xfrm>
            <a:off x="1810976" y="2120508"/>
            <a:ext cx="3760679" cy="400110"/>
          </a:xfrm>
          <a:prstGeom prst="rect">
            <a:avLst/>
          </a:prstGeom>
          <a:noFill/>
        </p:spPr>
        <p:txBody>
          <a:bodyPr wrap="square" rtlCol="0">
            <a:spAutoFit/>
          </a:bodyPr>
          <a:lstStyle/>
          <a:p>
            <a:pPr algn="ctr"/>
            <a:r>
              <a:rPr lang="en-US" sz="2000" dirty="0" smtClean="0"/>
              <a:t>Individualized Intervention</a:t>
            </a:r>
            <a:endParaRPr lang="en-US" sz="2000" dirty="0"/>
          </a:p>
        </p:txBody>
      </p:sp>
      <p:sp>
        <p:nvSpPr>
          <p:cNvPr id="3" name="Slide Number Placeholder 2"/>
          <p:cNvSpPr>
            <a:spLocks noGrp="1"/>
          </p:cNvSpPr>
          <p:nvPr>
            <p:ph type="sldNum" sz="quarter" idx="10"/>
          </p:nvPr>
        </p:nvSpPr>
        <p:spPr/>
        <p:txBody>
          <a:bodyPr/>
          <a:lstStyle/>
          <a:p>
            <a:fld id="{C9050EB5-2D55-4DFB-AE68-E2EAFCAF9C7A}" type="slidenum">
              <a:rPr lang="en-US" smtClean="0"/>
              <a:pPr/>
              <a:t>5</a:t>
            </a:fld>
            <a:endParaRPr lang="en-US" dirty="0"/>
          </a:p>
        </p:txBody>
      </p:sp>
    </p:spTree>
    <p:extLst>
      <p:ext uri="{BB962C8B-B14F-4D97-AF65-F5344CB8AC3E}">
        <p14:creationId xmlns:p14="http://schemas.microsoft.com/office/powerpoint/2010/main" val="417246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Practice: What dimension would you use for each behavior?</a:t>
            </a:r>
            <a:endParaRPr lang="en-US" dirty="0">
              <a:latin typeface="+mj-lt"/>
            </a:endParaRPr>
          </a:p>
        </p:txBody>
      </p:sp>
      <p:sp>
        <p:nvSpPr>
          <p:cNvPr id="4" name="Content Placeholder 3"/>
          <p:cNvSpPr>
            <a:spLocks noGrp="1"/>
          </p:cNvSpPr>
          <p:nvPr>
            <p:ph sz="half" idx="2"/>
          </p:nvPr>
        </p:nvSpPr>
        <p:spPr>
          <a:xfrm>
            <a:off x="676274" y="1939925"/>
            <a:ext cx="7724775" cy="4195764"/>
          </a:xfrm>
        </p:spPr>
        <p:txBody>
          <a:bodyPr/>
          <a:lstStyle/>
          <a:p>
            <a:r>
              <a:rPr lang="en-US" dirty="0" smtClean="0"/>
              <a:t>Kyle’s </a:t>
            </a:r>
            <a:r>
              <a:rPr lang="en-US" dirty="0"/>
              <a:t>hand </a:t>
            </a:r>
            <a:r>
              <a:rPr lang="en-US" dirty="0" smtClean="0"/>
              <a:t>raising</a:t>
            </a:r>
            <a:endParaRPr lang="en-US" dirty="0"/>
          </a:p>
          <a:p>
            <a:r>
              <a:rPr lang="en-US" dirty="0"/>
              <a:t>Sara’s task </a:t>
            </a:r>
            <a:r>
              <a:rPr lang="en-US" dirty="0" smtClean="0"/>
              <a:t>completion</a:t>
            </a:r>
            <a:endParaRPr lang="en-US" dirty="0"/>
          </a:p>
          <a:p>
            <a:r>
              <a:rPr lang="en-US" dirty="0"/>
              <a:t>Brad’s following directions after </a:t>
            </a:r>
            <a:r>
              <a:rPr lang="en-US" dirty="0" smtClean="0"/>
              <a:t>request</a:t>
            </a:r>
            <a:endParaRPr lang="en-US" dirty="0"/>
          </a:p>
          <a:p>
            <a:r>
              <a:rPr lang="en-US" dirty="0"/>
              <a:t>Bonnie’s positive social interactions during </a:t>
            </a:r>
            <a:r>
              <a:rPr lang="en-US" dirty="0" smtClean="0"/>
              <a:t>recess</a:t>
            </a:r>
            <a:endParaRPr lang="en-US" dirty="0"/>
          </a:p>
          <a:p>
            <a:endParaRPr lang="en-US" sz="2200" dirty="0"/>
          </a:p>
        </p:txBody>
      </p:sp>
      <p:sp>
        <p:nvSpPr>
          <p:cNvPr id="6"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50</a:t>
            </a:fld>
            <a:endParaRPr lang="en-US" dirty="0"/>
          </a:p>
        </p:txBody>
      </p:sp>
    </p:spTree>
    <p:extLst>
      <p:ext uri="{BB962C8B-B14F-4D97-AF65-F5344CB8AC3E}">
        <p14:creationId xmlns:p14="http://schemas.microsoft.com/office/powerpoint/2010/main" val="22090409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Direct Observation Procedures</a:t>
            </a:r>
            <a:endParaRPr lang="en-US" dirty="0"/>
          </a:p>
        </p:txBody>
      </p:sp>
      <p:graphicFrame>
        <p:nvGraphicFramePr>
          <p:cNvPr id="6" name="Diagram 5" descr="Just as there are a number of ways to represent behavior, there are also several methods for actually collecting it too. These methods can be divided into two broad classes, those that measure specific aspects of an event and those based on recording what occurs within a particular time-frame. &#10;&#10;A diagram provides examples of each approach.  Examples of event-based methods include frequency, duration, and latency.  Examples of time-based methods include whole interval, partial interval, and momentary time sampling."/>
          <p:cNvGraphicFramePr/>
          <p:nvPr>
            <p:extLst>
              <p:ext uri="{D42A27DB-BD31-4B8C-83A1-F6EECF244321}">
                <p14:modId xmlns:p14="http://schemas.microsoft.com/office/powerpoint/2010/main" val="3343401379"/>
              </p:ext>
            </p:extLst>
          </p:nvPr>
        </p:nvGraphicFramePr>
        <p:xfrm>
          <a:off x="2220686" y="1886858"/>
          <a:ext cx="5268685" cy="3882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s://encrypted-tbn1.gstatic.com/images?q=tbn:ANd9GcR-DIANW1Z0FsgWg75qy8_4pvhSEjnfGf_qgpV8qKokZcynq_qTz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0125" y="4339981"/>
            <a:ext cx="1366686" cy="1324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R1AdC7YWRkWqJ3BQAA2ITPZf9s551jsgcrRgSlugW-UhqgtiCnC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8780" y="4680463"/>
            <a:ext cx="2068839" cy="853619"/>
          </a:xfrm>
          <a:prstGeom prst="rect">
            <a:avLst/>
          </a:prstGeom>
          <a:solidFill>
            <a:schemeClr val="accent1"/>
          </a:solidFill>
          <a:extLst/>
        </p:spPr>
      </p:pic>
      <p:sp>
        <p:nvSpPr>
          <p:cNvPr id="7"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51</a:t>
            </a:fld>
            <a:endParaRPr lang="en-US" dirty="0"/>
          </a:p>
        </p:txBody>
      </p:sp>
    </p:spTree>
    <p:extLst>
      <p:ext uri="{BB962C8B-B14F-4D97-AF65-F5344CB8AC3E}">
        <p14:creationId xmlns:p14="http://schemas.microsoft.com/office/powerpoint/2010/main" val="25267935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8600" indent="-228600">
              <a:buFont typeface="Wingdings" pitchFamily="2" charset="2"/>
              <a:buChar char="§"/>
            </a:pPr>
            <a:r>
              <a:rPr lang="en-US" dirty="0" smtClean="0"/>
              <a:t>May not be feasible in classroom context</a:t>
            </a:r>
          </a:p>
          <a:p>
            <a:pPr marL="457200" lvl="1" indent="-227013"/>
            <a:r>
              <a:rPr lang="en-US" sz="2200" dirty="0" smtClean="0"/>
              <a:t>Time intensive</a:t>
            </a:r>
          </a:p>
          <a:p>
            <a:pPr marL="457200" lvl="1" indent="-227013"/>
            <a:r>
              <a:rPr lang="en-US" sz="2200" dirty="0" smtClean="0"/>
              <a:t>May require trained observer</a:t>
            </a:r>
          </a:p>
          <a:p>
            <a:pPr marL="457200" lvl="1" indent="-227013"/>
            <a:r>
              <a:rPr lang="en-US" sz="2200" dirty="0" smtClean="0"/>
              <a:t>Can be difficult to implement if observer must perform </a:t>
            </a:r>
            <a:br>
              <a:rPr lang="en-US" sz="2200" dirty="0" smtClean="0"/>
            </a:br>
            <a:r>
              <a:rPr lang="en-US" sz="2200" dirty="0" smtClean="0"/>
              <a:t>other duties at same time, such as teaching</a:t>
            </a:r>
            <a:endParaRPr lang="en-US" sz="2200" dirty="0"/>
          </a:p>
          <a:p>
            <a:pPr marL="228600" indent="-228600">
              <a:buFont typeface="Wingdings" pitchFamily="2" charset="2"/>
              <a:buChar char="§"/>
            </a:pPr>
            <a:r>
              <a:rPr lang="en-US" dirty="0" smtClean="0"/>
              <a:t>If not used because of these challenges, there is no </a:t>
            </a:r>
            <a:br>
              <a:rPr lang="en-US" dirty="0" smtClean="0"/>
            </a:br>
            <a:r>
              <a:rPr lang="en-US" dirty="0" smtClean="0"/>
              <a:t>data-based individualization.</a:t>
            </a:r>
            <a:endParaRPr lang="en-US" dirty="0"/>
          </a:p>
        </p:txBody>
      </p:sp>
      <p:sp>
        <p:nvSpPr>
          <p:cNvPr id="2" name="Title 1"/>
          <p:cNvSpPr>
            <a:spLocks noGrp="1"/>
          </p:cNvSpPr>
          <p:nvPr>
            <p:ph type="title"/>
          </p:nvPr>
        </p:nvSpPr>
        <p:spPr/>
        <p:txBody>
          <a:bodyPr/>
          <a:lstStyle/>
          <a:p>
            <a:r>
              <a:rPr lang="en-US" dirty="0" smtClean="0"/>
              <a:t>Systematic Direct Observation Limitations</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52</a:t>
            </a:fld>
            <a:endParaRPr lang="en-US" dirty="0"/>
          </a:p>
        </p:txBody>
      </p:sp>
    </p:spTree>
    <p:extLst>
      <p:ext uri="{BB962C8B-B14F-4D97-AF65-F5344CB8AC3E}">
        <p14:creationId xmlns:p14="http://schemas.microsoft.com/office/powerpoint/2010/main" val="1249860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8600" indent="-228600">
              <a:buFont typeface="Wingdings" pitchFamily="2" charset="2"/>
              <a:buChar char="§"/>
            </a:pPr>
            <a:r>
              <a:rPr lang="en-US" dirty="0" smtClean="0"/>
              <a:t>Align method with target behavior.</a:t>
            </a:r>
          </a:p>
          <a:p>
            <a:pPr marL="457200" lvl="1" indent="-227013"/>
            <a:r>
              <a:rPr lang="en-US" sz="2200" dirty="0" smtClean="0"/>
              <a:t>Definition</a:t>
            </a:r>
          </a:p>
          <a:p>
            <a:pPr marL="457200" lvl="1" indent="-227013"/>
            <a:r>
              <a:rPr lang="en-US" sz="2200" dirty="0" smtClean="0"/>
              <a:t>Dimension to be tracked</a:t>
            </a:r>
          </a:p>
          <a:p>
            <a:pPr marL="228600" indent="-228600">
              <a:buFont typeface="Wingdings" pitchFamily="2" charset="2"/>
              <a:buChar char="§"/>
            </a:pPr>
            <a:r>
              <a:rPr lang="en-US" dirty="0" smtClean="0"/>
              <a:t>Data collection method should be feasible to implement.</a:t>
            </a:r>
          </a:p>
          <a:p>
            <a:pPr marL="457200" indent="-457200">
              <a:buFont typeface="Arial" pitchFamily="34" charset="0"/>
              <a:buChar char="•"/>
            </a:pPr>
            <a:endParaRPr lang="en-US" dirty="0"/>
          </a:p>
          <a:p>
            <a:pPr marL="457200" indent="-457200">
              <a:buFont typeface="Arial" pitchFamily="34" charset="0"/>
              <a:buChar char="•"/>
            </a:pPr>
            <a:endParaRPr lang="en-US" dirty="0"/>
          </a:p>
        </p:txBody>
      </p:sp>
      <p:sp>
        <p:nvSpPr>
          <p:cNvPr id="2" name="Title 1"/>
          <p:cNvSpPr>
            <a:spLocks noGrp="1"/>
          </p:cNvSpPr>
          <p:nvPr>
            <p:ph type="title"/>
          </p:nvPr>
        </p:nvSpPr>
        <p:spPr/>
        <p:txBody>
          <a:bodyPr/>
          <a:lstStyle/>
          <a:p>
            <a:r>
              <a:rPr lang="en-US" dirty="0" smtClean="0"/>
              <a:t>Systematic Direct Observation Lessons</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53</a:t>
            </a:fld>
            <a:endParaRPr lang="en-US" dirty="0"/>
          </a:p>
        </p:txBody>
      </p:sp>
    </p:spTree>
    <p:extLst>
      <p:ext uri="{BB962C8B-B14F-4D97-AF65-F5344CB8AC3E}">
        <p14:creationId xmlns:p14="http://schemas.microsoft.com/office/powerpoint/2010/main" val="39798693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ortunately, there is an alternative method to the often burdensome direct observation approach. Direct Behavior Rating (DBR) can be adapted to focus on a range of target behaviors while also providing an opportunity to measure broader, more general outcomes. The premise of DBR is that teachers can reliably and accurately rate student behavior on a continuum following some specified period of time. These ratings are then used to monitor student progress. There are actually several different DBR-like tools currently being developed. These include methods using multiple items to rate student performance and those using a single scale. However, these various tools are at different stages of development.&#10;&#10;The slide shows an image of a sample DBR form for the behavior disruption.   The form allows the user to fill in 5 observation dates as column headers.  The observer circles a rating of 1-5 for each day.  The anchors are 1 = 0 to 1 disruptions, 2 = 2 to 4, 3 = 5 to 6, 4 = 7 to 8, and 5 = 9 or more.&#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5564" y="1946059"/>
            <a:ext cx="8466373" cy="192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Direct Behavior Rating (DBR)</a:t>
            </a:r>
            <a:endParaRPr lang="en-US" dirty="0"/>
          </a:p>
        </p:txBody>
      </p:sp>
      <p:pic>
        <p:nvPicPr>
          <p:cNvPr id="3080" name="Picture 8" descr="Another example of DBR using a 4 by 5 table.  This one uses checkmarks rather than a rating scale to indicate if a behavior occured during a specified class.  The target behaviors listed in the first column include writes name on worksheet, follows rules, and prepared to learn.  The other four column headers list the subject areas reading, writing, math, and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2737" y="3502933"/>
            <a:ext cx="9133067"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54</a:t>
            </a:fld>
            <a:endParaRPr lang="en-US" dirty="0"/>
          </a:p>
        </p:txBody>
      </p:sp>
    </p:spTree>
    <p:extLst>
      <p:ext uri="{BB962C8B-B14F-4D97-AF65-F5344CB8AC3E}">
        <p14:creationId xmlns:p14="http://schemas.microsoft.com/office/powerpoint/2010/main" val="37449374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DBR Single-Item Scales (DBR-SIS)</a:t>
            </a:r>
            <a:endParaRPr lang="en-US" dirty="0"/>
          </a:p>
        </p:txBody>
      </p:sp>
      <p:pic>
        <p:nvPicPr>
          <p:cNvPr id="2051" name="Picture 3" descr="The method with, perhaps, the greatest research to date is the single-item scale (e.g. Chafouleas, Riley-Tillman, &amp; Christ, 2010). The slide shows the DBR form for fill-in behaviors.  This particular approach allows the user to rate the behavior on a single continuum from 0 to 10. These numbers are anchored by terms such as the behavior “Never” occurred (0%); “Sometimes” occurred (50%); or “Always” occurred (100%) during the observation period. As you can see, the completion of the form does not require constant recording or attention to paper work, but rather allows you to instruct and manage freely while also providing a research-based method for tracking student behavior.&#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638" y="1940969"/>
            <a:ext cx="5580692" cy="389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55</a:t>
            </a:fld>
            <a:endParaRPr lang="en-US" dirty="0"/>
          </a:p>
        </p:txBody>
      </p:sp>
      <p:sp>
        <p:nvSpPr>
          <p:cNvPr id="3" name="TextBox 2"/>
          <p:cNvSpPr txBox="1"/>
          <p:nvPr/>
        </p:nvSpPr>
        <p:spPr>
          <a:xfrm>
            <a:off x="6297930" y="3749608"/>
            <a:ext cx="2971800" cy="1908215"/>
          </a:xfrm>
          <a:prstGeom prst="rect">
            <a:avLst/>
          </a:prstGeom>
          <a:noFill/>
        </p:spPr>
        <p:txBody>
          <a:bodyPr wrap="square" rtlCol="0">
            <a:spAutoFit/>
          </a:bodyPr>
          <a:lstStyle/>
          <a:p>
            <a:r>
              <a:rPr lang="en-US" sz="1600" dirty="0" smtClean="0"/>
              <a:t>(</a:t>
            </a:r>
            <a:r>
              <a:rPr lang="en-US" sz="1600" dirty="0"/>
              <a:t>Chafouleas, Riley-Tillman, &amp; Christ, </a:t>
            </a:r>
            <a:r>
              <a:rPr lang="en-US" sz="1600" dirty="0" smtClean="0"/>
              <a:t>2010)</a:t>
            </a:r>
          </a:p>
          <a:p>
            <a:endParaRPr lang="en-US" sz="1600" dirty="0" smtClean="0"/>
          </a:p>
          <a:p>
            <a:r>
              <a:rPr lang="en-US" sz="1400" dirty="0" smtClean="0"/>
              <a:t>Permission for use granted by authors for educational purposes only.</a:t>
            </a:r>
          </a:p>
          <a:p>
            <a:endParaRPr lang="en-US" sz="1400" dirty="0"/>
          </a:p>
          <a:p>
            <a:r>
              <a:rPr lang="en-US" sz="1400" dirty="0" smtClean="0"/>
              <a:t>www.directbehaviorratings.org</a:t>
            </a:r>
            <a:endParaRPr lang="en-US" sz="1400" dirty="0"/>
          </a:p>
        </p:txBody>
      </p:sp>
    </p:spTree>
    <p:extLst>
      <p:ext uri="{BB962C8B-B14F-4D97-AF65-F5344CB8AC3E}">
        <p14:creationId xmlns:p14="http://schemas.microsoft.com/office/powerpoint/2010/main" val="15626078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 diagram shows a central rectangle labeled school success.  Three connected rectangles surround this.  They reflect the three standard DBR behaviors: academically engaged behavior, non-disruptive behavior (looking for reduced occurrence of disruptive behavior), and respectful behavior. The advantage of having these three behaviors on the standard form is that you will be able to track the target behavior you have identified for your student while also gaining a better understanding of broader behaviors that are needed for successful school functioning. We will consider the application of these examples and then discuss how to incorporate the individualized target behavior for your students into the instrument.&#10;"/>
          <p:cNvGraphicFramePr>
            <a:graphicFrameLocks noGrp="1"/>
          </p:cNvGraphicFramePr>
          <p:nvPr>
            <p:ph idx="1"/>
            <p:extLst>
              <p:ext uri="{D42A27DB-BD31-4B8C-83A1-F6EECF244321}">
                <p14:modId xmlns:p14="http://schemas.microsoft.com/office/powerpoint/2010/main" val="2924855280"/>
              </p:ext>
            </p:extLst>
          </p:nvPr>
        </p:nvGraphicFramePr>
        <p:xfrm>
          <a:off x="1376137" y="1933576"/>
          <a:ext cx="6224814" cy="3815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DBR Standard Behaviors</a:t>
            </a:r>
            <a:endParaRPr lang="en-US" dirty="0"/>
          </a:p>
        </p:txBody>
      </p:sp>
      <p:sp>
        <p:nvSpPr>
          <p:cNvPr id="6"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56</a:t>
            </a:fld>
            <a:endParaRPr lang="en-US" dirty="0"/>
          </a:p>
        </p:txBody>
      </p:sp>
      <p:sp>
        <p:nvSpPr>
          <p:cNvPr id="8" name="Rectangle 7"/>
          <p:cNvSpPr/>
          <p:nvPr/>
        </p:nvSpPr>
        <p:spPr>
          <a:xfrm>
            <a:off x="6881568" y="3059709"/>
            <a:ext cx="2309567" cy="2492990"/>
          </a:xfrm>
          <a:prstGeom prst="rect">
            <a:avLst/>
          </a:prstGeom>
        </p:spPr>
        <p:txBody>
          <a:bodyPr wrap="square">
            <a:spAutoFit/>
          </a:bodyPr>
          <a:lstStyle/>
          <a:p>
            <a:r>
              <a:rPr lang="en-US" sz="1600" dirty="0" smtClean="0"/>
              <a:t>(Chafouleas</a:t>
            </a:r>
            <a:r>
              <a:rPr lang="en-US" sz="1600" dirty="0"/>
              <a:t>, </a:t>
            </a:r>
            <a:r>
              <a:rPr lang="en-US" sz="1600" dirty="0" smtClean="0"/>
              <a:t>Riley-Tillman</a:t>
            </a:r>
            <a:r>
              <a:rPr lang="en-US" sz="1600" dirty="0"/>
              <a:t>, </a:t>
            </a:r>
            <a:r>
              <a:rPr lang="en-US" sz="1600" dirty="0" smtClean="0"/>
              <a:t>Christ</a:t>
            </a:r>
            <a:r>
              <a:rPr lang="en-US" sz="1600" dirty="0"/>
              <a:t>, </a:t>
            </a:r>
            <a:r>
              <a:rPr lang="en-US" sz="1600" dirty="0" smtClean="0"/>
              <a:t>&amp; </a:t>
            </a:r>
            <a:r>
              <a:rPr lang="en-US" sz="1600" dirty="0"/>
              <a:t>Sugai, </a:t>
            </a:r>
            <a:r>
              <a:rPr lang="en-US" sz="1600" dirty="0" smtClean="0"/>
              <a:t>2009)</a:t>
            </a:r>
          </a:p>
          <a:p>
            <a:endParaRPr lang="en-US" sz="1200" dirty="0"/>
          </a:p>
          <a:p>
            <a:r>
              <a:rPr lang="en-US" sz="1400" dirty="0"/>
              <a:t>Permission for </a:t>
            </a:r>
            <a:r>
              <a:rPr lang="en-US" sz="1400" dirty="0" smtClean="0"/>
              <a:t>using DBR form as part of this module granted </a:t>
            </a:r>
            <a:r>
              <a:rPr lang="en-US" sz="1400" dirty="0"/>
              <a:t>by authors for educational purposes only</a:t>
            </a:r>
            <a:r>
              <a:rPr lang="en-US" sz="1400" dirty="0" smtClean="0"/>
              <a:t>.</a:t>
            </a:r>
          </a:p>
          <a:p>
            <a:endParaRPr lang="en-US" sz="1200" dirty="0" smtClean="0"/>
          </a:p>
          <a:p>
            <a:r>
              <a:rPr lang="en-US" sz="1200" dirty="0" smtClean="0"/>
              <a:t>www.directbehaviorratings.org</a:t>
            </a:r>
            <a:endParaRPr lang="en-US" sz="1200" dirty="0"/>
          </a:p>
          <a:p>
            <a:endParaRPr lang="en-US" sz="1600" dirty="0"/>
          </a:p>
        </p:txBody>
      </p:sp>
    </p:spTree>
    <p:extLst>
      <p:ext uri="{BB962C8B-B14F-4D97-AF65-F5344CB8AC3E}">
        <p14:creationId xmlns:p14="http://schemas.microsoft.com/office/powerpoint/2010/main" val="33580717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Academic engagement</a:t>
            </a:r>
          </a:p>
          <a:p>
            <a:pPr marL="228600" indent="-228600">
              <a:buFont typeface="Wingdings" pitchFamily="2" charset="2"/>
              <a:buChar char="§"/>
            </a:pPr>
            <a:r>
              <a:rPr lang="en-US" dirty="0" smtClean="0"/>
              <a:t>Active or passive participation in the classroom activity</a:t>
            </a:r>
            <a:endParaRPr lang="en-US" dirty="0"/>
          </a:p>
          <a:p>
            <a:pPr marL="228600" indent="-228600">
              <a:buFont typeface="Wingdings" pitchFamily="2" charset="2"/>
              <a:buChar char="§"/>
            </a:pPr>
            <a:r>
              <a:rPr lang="en-US" i="1" dirty="0" smtClean="0"/>
              <a:t>Examples</a:t>
            </a:r>
            <a:r>
              <a:rPr lang="en-US" dirty="0" smtClean="0"/>
              <a:t> include writing, raising hand, answering a question, talking about a lesson, listening to the teacher, reading silently, and looking at instructional material.</a:t>
            </a:r>
          </a:p>
        </p:txBody>
      </p:sp>
      <p:sp>
        <p:nvSpPr>
          <p:cNvPr id="2" name="Title 1"/>
          <p:cNvSpPr>
            <a:spLocks noGrp="1"/>
          </p:cNvSpPr>
          <p:nvPr>
            <p:ph type="title"/>
          </p:nvPr>
        </p:nvSpPr>
        <p:spPr/>
        <p:txBody>
          <a:bodyPr/>
          <a:lstStyle/>
          <a:p>
            <a:r>
              <a:rPr lang="en-US" dirty="0" smtClean="0"/>
              <a:t>DBR-Academic Engagement</a:t>
            </a:r>
            <a:endParaRPr lang="en-US" dirty="0"/>
          </a:p>
        </p:txBody>
      </p:sp>
      <p:sp>
        <p:nvSpPr>
          <p:cNvPr id="6"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57</a:t>
            </a:fld>
            <a:endParaRPr lang="en-US" dirty="0"/>
          </a:p>
        </p:txBody>
      </p:sp>
      <p:sp>
        <p:nvSpPr>
          <p:cNvPr id="9" name="Rectangle 8"/>
          <p:cNvSpPr/>
          <p:nvPr/>
        </p:nvSpPr>
        <p:spPr>
          <a:xfrm>
            <a:off x="4229100" y="5478343"/>
            <a:ext cx="5063490" cy="338554"/>
          </a:xfrm>
          <a:prstGeom prst="rect">
            <a:avLst/>
          </a:prstGeom>
        </p:spPr>
        <p:txBody>
          <a:bodyPr wrap="square">
            <a:spAutoFit/>
          </a:bodyPr>
          <a:lstStyle/>
          <a:p>
            <a:r>
              <a:rPr lang="en-US" sz="1600" dirty="0" smtClean="0"/>
              <a:t>(Chafouleas</a:t>
            </a:r>
            <a:r>
              <a:rPr lang="en-US" sz="1600" dirty="0"/>
              <a:t>, </a:t>
            </a:r>
            <a:r>
              <a:rPr lang="en-US" sz="1600" dirty="0" smtClean="0"/>
              <a:t>Riley-Tillman</a:t>
            </a:r>
            <a:r>
              <a:rPr lang="en-US" sz="1600" dirty="0"/>
              <a:t>, </a:t>
            </a:r>
            <a:r>
              <a:rPr lang="en-US" sz="1600" dirty="0" smtClean="0"/>
              <a:t>Christ</a:t>
            </a:r>
            <a:r>
              <a:rPr lang="en-US" sz="1600" dirty="0"/>
              <a:t>, </a:t>
            </a:r>
            <a:r>
              <a:rPr lang="en-US" sz="1600" dirty="0" smtClean="0"/>
              <a:t>&amp; </a:t>
            </a:r>
            <a:r>
              <a:rPr lang="en-US" sz="1600" dirty="0"/>
              <a:t>Sugai, </a:t>
            </a:r>
            <a:r>
              <a:rPr lang="en-US" sz="1600" dirty="0" smtClean="0"/>
              <a:t>2009)</a:t>
            </a:r>
          </a:p>
        </p:txBody>
      </p:sp>
    </p:spTree>
    <p:extLst>
      <p:ext uri="{BB962C8B-B14F-4D97-AF65-F5344CB8AC3E}">
        <p14:creationId xmlns:p14="http://schemas.microsoft.com/office/powerpoint/2010/main" val="41629817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Engagement Example</a:t>
            </a:r>
            <a:endParaRPr lang="en-US" dirty="0"/>
          </a:p>
        </p:txBody>
      </p:sp>
      <p:sp>
        <p:nvSpPr>
          <p:cNvPr id="5" name="Rectangle 12"/>
          <p:cNvSpPr>
            <a:spLocks/>
          </p:cNvSpPr>
          <p:nvPr/>
        </p:nvSpPr>
        <p:spPr bwMode="auto">
          <a:xfrm>
            <a:off x="1231878" y="1915886"/>
            <a:ext cx="6721951" cy="90986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endParaRPr lang="en-US" sz="400" dirty="0">
              <a:solidFill>
                <a:schemeClr val="tx2">
                  <a:lumMod val="75000"/>
                </a:schemeClr>
              </a:solidFill>
              <a:latin typeface="Arial Bold" pitchFamily="34" charset="0"/>
              <a:ea typeface="Lucida Grande"/>
              <a:cs typeface="Lucida Grande"/>
              <a:sym typeface="Arial Bold" pitchFamily="34" charset="0"/>
            </a:endParaRPr>
          </a:p>
          <a:p>
            <a:pPr marL="39688" algn="ctr"/>
            <a:r>
              <a:rPr lang="en-US" sz="1600" dirty="0">
                <a:solidFill>
                  <a:schemeClr val="tx2">
                    <a:lumMod val="75000"/>
                  </a:schemeClr>
                </a:solidFill>
                <a:latin typeface="Arial Bold" pitchFamily="34" charset="0"/>
                <a:cs typeface="Arial Bold" pitchFamily="34" charset="0"/>
                <a:sym typeface="Arial Bold" pitchFamily="34" charset="0"/>
              </a:rPr>
              <a:t>Academically </a:t>
            </a:r>
            <a:r>
              <a:rPr lang="en-US" sz="1600" dirty="0" smtClean="0">
                <a:solidFill>
                  <a:schemeClr val="tx2">
                    <a:lumMod val="75000"/>
                  </a:schemeClr>
                </a:solidFill>
                <a:latin typeface="Arial Bold" pitchFamily="34" charset="0"/>
                <a:cs typeface="Arial Bold" pitchFamily="34" charset="0"/>
                <a:sym typeface="Arial Bold" pitchFamily="34" charset="0"/>
              </a:rPr>
              <a:t>Engaged</a:t>
            </a:r>
            <a:endParaRPr lang="en-US" sz="1600" dirty="0">
              <a:solidFill>
                <a:schemeClr val="tx2">
                  <a:lumMod val="75000"/>
                </a:schemeClr>
              </a:solidFill>
              <a:ea typeface="Lucida Grande"/>
              <a:cs typeface="Lucida Grande"/>
            </a:endParaRPr>
          </a:p>
          <a:p>
            <a:pPr marL="39688" algn="ctr"/>
            <a:r>
              <a:rPr lang="en-US" sz="1600" dirty="0">
                <a:solidFill>
                  <a:schemeClr val="tx2">
                    <a:lumMod val="75000"/>
                  </a:schemeClr>
                </a:solidFill>
              </a:rPr>
              <a:t>Place a mark along the line that best reflects the percentage of total time the student was </a:t>
            </a:r>
            <a:r>
              <a:rPr lang="en-US" sz="1600" dirty="0" smtClean="0">
                <a:solidFill>
                  <a:schemeClr val="tx2">
                    <a:lumMod val="75000"/>
                  </a:schemeClr>
                </a:solidFill>
              </a:rPr>
              <a:t>academically </a:t>
            </a:r>
            <a:r>
              <a:rPr lang="en-US" sz="1600" dirty="0">
                <a:solidFill>
                  <a:schemeClr val="tx2">
                    <a:lumMod val="75000"/>
                  </a:schemeClr>
                </a:solidFill>
              </a:rPr>
              <a:t>e</a:t>
            </a:r>
            <a:r>
              <a:rPr lang="en-US" sz="1600" dirty="0" smtClean="0">
                <a:solidFill>
                  <a:schemeClr val="tx2">
                    <a:lumMod val="75000"/>
                  </a:schemeClr>
                </a:solidFill>
              </a:rPr>
              <a:t>ngaged </a:t>
            </a:r>
            <a:r>
              <a:rPr lang="en-US" sz="1600" dirty="0">
                <a:solidFill>
                  <a:schemeClr val="tx2">
                    <a:lumMod val="75000"/>
                  </a:schemeClr>
                </a:solidFill>
              </a:rPr>
              <a:t>during math today.</a:t>
            </a:r>
          </a:p>
        </p:txBody>
      </p:sp>
      <p:pic>
        <p:nvPicPr>
          <p:cNvPr id="2050" name="Picture 2" descr="An image of a DBR rating form for academically engaged behavior.  A number line shows percent of total tim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878" y="2825749"/>
            <a:ext cx="6721951" cy="162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descr="A purple circle selects a rating of six, which indicates the behavior occurred 60% of the time."/>
          <p:cNvSpPr/>
          <p:nvPr/>
        </p:nvSpPr>
        <p:spPr>
          <a:xfrm>
            <a:off x="5772888" y="3128209"/>
            <a:ext cx="208547" cy="224590"/>
          </a:xfrm>
          <a:prstGeom prst="ellipse">
            <a:avLst/>
          </a:prstGeom>
          <a:solidFill>
            <a:schemeClr val="accent1">
              <a:lumMod val="75000"/>
            </a:schemeClr>
          </a:solidFill>
          <a:ln w="38100"/>
          <a:effectLst>
            <a:glow rad="228600">
              <a:schemeClr val="accent4">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6"/>
          <p:cNvSpPr>
            <a:spLocks/>
          </p:cNvSpPr>
          <p:nvPr/>
        </p:nvSpPr>
        <p:spPr bwMode="auto">
          <a:xfrm>
            <a:off x="1231877" y="4478037"/>
            <a:ext cx="6968693" cy="1008360"/>
          </a:xfrm>
          <a:prstGeom prst="rect">
            <a:avLst/>
          </a:prstGeom>
          <a:solidFill>
            <a:schemeClr val="bg1"/>
          </a:solidFill>
          <a:ln>
            <a:noFill/>
          </a:ln>
        </p:spPr>
        <p:txBody>
          <a:bodyPr lIns="0" tIns="0" rIns="40639" bIns="0"/>
          <a:lstStyle/>
          <a:p>
            <a:pPr marL="39688"/>
            <a:r>
              <a:rPr lang="en-US" sz="2200" b="1" dirty="0">
                <a:solidFill>
                  <a:schemeClr val="tx2">
                    <a:lumMod val="75000"/>
                  </a:schemeClr>
                </a:solidFill>
              </a:rPr>
              <a:t>Interpretation: </a:t>
            </a:r>
            <a:r>
              <a:rPr lang="en-US" sz="2200" dirty="0">
                <a:solidFill>
                  <a:schemeClr val="tx2">
                    <a:lumMod val="75000"/>
                  </a:schemeClr>
                </a:solidFill>
              </a:rPr>
              <a:t>The </a:t>
            </a:r>
            <a:r>
              <a:rPr lang="en-US" sz="2200" dirty="0" smtClean="0">
                <a:solidFill>
                  <a:schemeClr val="tx2">
                    <a:lumMod val="75000"/>
                  </a:schemeClr>
                </a:solidFill>
              </a:rPr>
              <a:t>teacher estimated that the student </a:t>
            </a:r>
            <a:r>
              <a:rPr lang="en-US" sz="2200" dirty="0">
                <a:solidFill>
                  <a:schemeClr val="tx2">
                    <a:lumMod val="75000"/>
                  </a:schemeClr>
                </a:solidFill>
              </a:rPr>
              <a:t>displayed </a:t>
            </a:r>
            <a:r>
              <a:rPr lang="en-US" sz="2200" dirty="0">
                <a:solidFill>
                  <a:schemeClr val="tx2">
                    <a:lumMod val="75000"/>
                  </a:schemeClr>
                </a:solidFill>
                <a:latin typeface="Arial Italic" pitchFamily="34" charset="0"/>
                <a:cs typeface="Arial Italic" pitchFamily="34" charset="0"/>
                <a:sym typeface="Arial Italic" pitchFamily="34" charset="0"/>
              </a:rPr>
              <a:t>academically engaged </a:t>
            </a:r>
            <a:r>
              <a:rPr lang="en-US" sz="2200" dirty="0">
                <a:solidFill>
                  <a:schemeClr val="tx2">
                    <a:lumMod val="75000"/>
                  </a:schemeClr>
                </a:solidFill>
              </a:rPr>
              <a:t>behavior during </a:t>
            </a:r>
            <a:r>
              <a:rPr lang="en-US" sz="2200" dirty="0" smtClean="0">
                <a:solidFill>
                  <a:schemeClr val="tx2">
                    <a:lumMod val="75000"/>
                  </a:schemeClr>
                </a:solidFill>
              </a:rPr>
              <a:t>60 percent </a:t>
            </a:r>
            <a:r>
              <a:rPr lang="en-US" sz="2200" dirty="0">
                <a:solidFill>
                  <a:schemeClr val="tx2">
                    <a:lumMod val="75000"/>
                  </a:schemeClr>
                </a:solidFill>
              </a:rPr>
              <a:t>of </a:t>
            </a:r>
            <a:r>
              <a:rPr lang="en-US" sz="2200" dirty="0" smtClean="0">
                <a:solidFill>
                  <a:schemeClr val="tx2">
                    <a:lumMod val="75000"/>
                  </a:schemeClr>
                </a:solidFill>
              </a:rPr>
              <a:t>large-group </a:t>
            </a:r>
            <a:r>
              <a:rPr lang="en-US" sz="2200" dirty="0">
                <a:solidFill>
                  <a:schemeClr val="tx2">
                    <a:lumMod val="75000"/>
                  </a:schemeClr>
                </a:solidFill>
              </a:rPr>
              <a:t>math instruction today.</a:t>
            </a:r>
          </a:p>
        </p:txBody>
      </p:sp>
      <p:sp>
        <p:nvSpPr>
          <p:cNvPr id="13" name="Rectangle 12"/>
          <p:cNvSpPr/>
          <p:nvPr/>
        </p:nvSpPr>
        <p:spPr>
          <a:xfrm>
            <a:off x="3611880" y="5652735"/>
            <a:ext cx="6572250" cy="338554"/>
          </a:xfrm>
          <a:prstGeom prst="rect">
            <a:avLst/>
          </a:prstGeom>
        </p:spPr>
        <p:txBody>
          <a:bodyPr wrap="square">
            <a:spAutoFit/>
          </a:bodyPr>
          <a:lstStyle/>
          <a:p>
            <a:r>
              <a:rPr lang="en-US" sz="1600" dirty="0" smtClean="0"/>
              <a:t>Slide adapted from </a:t>
            </a:r>
            <a:r>
              <a:rPr lang="en-US" sz="1600" dirty="0"/>
              <a:t>Chafouleas </a:t>
            </a:r>
            <a:r>
              <a:rPr lang="en-US" sz="1600" dirty="0" smtClean="0"/>
              <a:t>(2011) with permission.</a:t>
            </a:r>
            <a:endParaRPr lang="en-US" sz="1600" dirty="0"/>
          </a:p>
        </p:txBody>
      </p:sp>
      <p:sp>
        <p:nvSpPr>
          <p:cNvPr id="11"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58</a:t>
            </a:fld>
            <a:endParaRPr lang="en-US" dirty="0"/>
          </a:p>
        </p:txBody>
      </p:sp>
    </p:spTree>
    <p:extLst>
      <p:ext uri="{BB962C8B-B14F-4D97-AF65-F5344CB8AC3E}">
        <p14:creationId xmlns:p14="http://schemas.microsoft.com/office/powerpoint/2010/main" val="242612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2055813"/>
            <a:ext cx="8224837" cy="3732737"/>
          </a:xfrm>
        </p:spPr>
        <p:txBody>
          <a:bodyPr/>
          <a:lstStyle/>
          <a:p>
            <a:r>
              <a:rPr lang="en-US" b="1" dirty="0" smtClean="0"/>
              <a:t>Disruptive behavior</a:t>
            </a:r>
          </a:p>
          <a:p>
            <a:pPr marL="228600" indent="-228600">
              <a:buFont typeface="Wingdings" pitchFamily="2" charset="2"/>
              <a:buChar char="§"/>
            </a:pPr>
            <a:r>
              <a:rPr lang="en-US" dirty="0" smtClean="0"/>
              <a:t>A student action that interrupts regular school or classroom activity</a:t>
            </a:r>
            <a:endParaRPr lang="en-US" dirty="0"/>
          </a:p>
          <a:p>
            <a:pPr marL="228600" indent="-228600">
              <a:buFont typeface="Wingdings" pitchFamily="2" charset="2"/>
              <a:buChar char="§"/>
            </a:pPr>
            <a:r>
              <a:rPr lang="en-US" i="1" dirty="0" smtClean="0"/>
              <a:t>Examples </a:t>
            </a:r>
            <a:r>
              <a:rPr lang="en-US" dirty="0" smtClean="0"/>
              <a:t>include out of seat, fidgeting, playing with objects, acting aggressively, and talking/yelling about things that are unrelated to classroom instruction.</a:t>
            </a:r>
            <a:endParaRPr lang="en-US" i="1" dirty="0"/>
          </a:p>
        </p:txBody>
      </p:sp>
      <p:sp>
        <p:nvSpPr>
          <p:cNvPr id="2" name="Title 1"/>
          <p:cNvSpPr>
            <a:spLocks noGrp="1"/>
          </p:cNvSpPr>
          <p:nvPr>
            <p:ph type="title"/>
          </p:nvPr>
        </p:nvSpPr>
        <p:spPr/>
        <p:txBody>
          <a:bodyPr/>
          <a:lstStyle/>
          <a:p>
            <a:r>
              <a:rPr lang="en-US" dirty="0" smtClean="0"/>
              <a:t>DBR-Disruptive</a:t>
            </a:r>
            <a:endParaRPr lang="en-US" dirty="0"/>
          </a:p>
        </p:txBody>
      </p:sp>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59</a:t>
            </a:fld>
            <a:endParaRPr lang="en-US" dirty="0"/>
          </a:p>
        </p:txBody>
      </p:sp>
      <p:sp>
        <p:nvSpPr>
          <p:cNvPr id="6" name="Rectangle 5"/>
          <p:cNvSpPr/>
          <p:nvPr/>
        </p:nvSpPr>
        <p:spPr>
          <a:xfrm>
            <a:off x="4229100" y="5483458"/>
            <a:ext cx="5063490" cy="338554"/>
          </a:xfrm>
          <a:prstGeom prst="rect">
            <a:avLst/>
          </a:prstGeom>
        </p:spPr>
        <p:txBody>
          <a:bodyPr wrap="square">
            <a:spAutoFit/>
          </a:bodyPr>
          <a:lstStyle/>
          <a:p>
            <a:r>
              <a:rPr lang="en-US" sz="1600" dirty="0" smtClean="0"/>
              <a:t>(Chafouleas</a:t>
            </a:r>
            <a:r>
              <a:rPr lang="en-US" sz="1600" dirty="0"/>
              <a:t>, </a:t>
            </a:r>
            <a:r>
              <a:rPr lang="en-US" sz="1600" dirty="0" smtClean="0"/>
              <a:t>Riley-Tillman</a:t>
            </a:r>
            <a:r>
              <a:rPr lang="en-US" sz="1600" dirty="0"/>
              <a:t>, </a:t>
            </a:r>
            <a:r>
              <a:rPr lang="en-US" sz="1600" dirty="0" smtClean="0"/>
              <a:t>Christ</a:t>
            </a:r>
            <a:r>
              <a:rPr lang="en-US" sz="1600" dirty="0"/>
              <a:t>, </a:t>
            </a:r>
            <a:r>
              <a:rPr lang="en-US" sz="1600" dirty="0" smtClean="0"/>
              <a:t>&amp; </a:t>
            </a:r>
            <a:r>
              <a:rPr lang="en-US" sz="1600" dirty="0"/>
              <a:t>Sugai, </a:t>
            </a:r>
            <a:r>
              <a:rPr lang="en-US" sz="1600" dirty="0" smtClean="0"/>
              <a:t>2009)</a:t>
            </a:r>
            <a:endParaRPr lang="en-US" sz="1600" dirty="0"/>
          </a:p>
        </p:txBody>
      </p:sp>
    </p:spTree>
    <p:extLst>
      <p:ext uri="{BB962C8B-B14F-4D97-AF65-F5344CB8AC3E}">
        <p14:creationId xmlns:p14="http://schemas.microsoft.com/office/powerpoint/2010/main" val="1706498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 Intervention Logic: </a:t>
            </a:r>
            <a:br>
              <a:rPr lang="en-US" dirty="0" smtClean="0"/>
            </a:br>
            <a:r>
              <a:rPr lang="en-US" dirty="0" smtClean="0"/>
              <a:t>Intensity of Assessment</a:t>
            </a:r>
            <a:endParaRPr lang="en-US" dirty="0"/>
          </a:p>
        </p:txBody>
      </p:sp>
      <p:pic>
        <p:nvPicPr>
          <p:cNvPr id="5" name="Content Placeholder 4" descr="A triangle is divided into three sections: a large green base, a smaller yellow center, and red top that is the smallest section.&#10;  "/>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428698" y="2039339"/>
            <a:ext cx="3715302" cy="371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descr="The level of support is directly tied to the intensity of assessment.  "/>
          <p:cNvSpPr/>
          <p:nvPr/>
        </p:nvSpPr>
        <p:spPr>
          <a:xfrm>
            <a:off x="6894269" y="1923077"/>
            <a:ext cx="812803" cy="7314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descr="At the first level of the triangle, screening tools are used to determine whether  or not a student is responding to preventative supports. These assessment procedures should be readily available for the entire student body and collected and reviewed systematically to identify those students that are non-responsive.  Examples include office discipline referrals or standardized screening instruments. "/>
          <p:cNvSpPr txBox="1"/>
          <p:nvPr/>
        </p:nvSpPr>
        <p:spPr>
          <a:xfrm>
            <a:off x="1338273" y="3913198"/>
            <a:ext cx="5368931" cy="400110"/>
          </a:xfrm>
          <a:prstGeom prst="rect">
            <a:avLst/>
          </a:prstGeom>
          <a:noFill/>
        </p:spPr>
        <p:txBody>
          <a:bodyPr wrap="square" rtlCol="0">
            <a:spAutoFit/>
          </a:bodyPr>
          <a:lstStyle/>
          <a:p>
            <a:pPr algn="ctr"/>
            <a:r>
              <a:rPr lang="en-US" sz="2000" dirty="0" smtClean="0"/>
              <a:t>Screening Instruments / Tools</a:t>
            </a:r>
            <a:endParaRPr lang="en-US" sz="2000" dirty="0"/>
          </a:p>
        </p:txBody>
      </p:sp>
      <p:sp>
        <p:nvSpPr>
          <p:cNvPr id="7" name="TextBox 6" descr="The second type of assessment technique is progress monitoring ,which is the repeated collection of data targeting specific behaviors. This type of assessment is typically used to determine a student’s response to secondary and intensive intervention.  Progress monitoring may need to be done more frequently for more intensive interventions.  For example, it may occur weekly for Tier 2 and daily for Tier 3."/>
          <p:cNvSpPr txBox="1"/>
          <p:nvPr/>
        </p:nvSpPr>
        <p:spPr>
          <a:xfrm>
            <a:off x="1521361" y="2667451"/>
            <a:ext cx="5372908" cy="400110"/>
          </a:xfrm>
          <a:prstGeom prst="rect">
            <a:avLst/>
          </a:prstGeom>
          <a:noFill/>
        </p:spPr>
        <p:txBody>
          <a:bodyPr wrap="square" rtlCol="0">
            <a:spAutoFit/>
          </a:bodyPr>
          <a:lstStyle/>
          <a:p>
            <a:pPr algn="ctr"/>
            <a:r>
              <a:rPr lang="en-US" sz="2000" dirty="0" smtClean="0"/>
              <a:t>Weekly or Monthly Progress Monitoring</a:t>
            </a:r>
            <a:endParaRPr lang="en-US" sz="2000" dirty="0"/>
          </a:p>
        </p:txBody>
      </p:sp>
      <p:sp>
        <p:nvSpPr>
          <p:cNvPr id="8" name="TextBox 7" descr="Although the purpose and process of progress monitoring is similar for Tier 2 and Tier 3, there are some important differences related to the intensity of intervention. These considerations will be further discussed in the following section."/>
          <p:cNvSpPr txBox="1"/>
          <p:nvPr/>
        </p:nvSpPr>
        <p:spPr>
          <a:xfrm>
            <a:off x="-304816" y="1923077"/>
            <a:ext cx="7605486" cy="400110"/>
          </a:xfrm>
          <a:prstGeom prst="rect">
            <a:avLst/>
          </a:prstGeom>
          <a:noFill/>
        </p:spPr>
        <p:txBody>
          <a:bodyPr wrap="square" rtlCol="0">
            <a:spAutoFit/>
          </a:bodyPr>
          <a:lstStyle/>
          <a:p>
            <a:pPr algn="ctr"/>
            <a:r>
              <a:rPr lang="en-US" sz="2000" dirty="0"/>
              <a:t>Daily or Multiple Times per </a:t>
            </a:r>
            <a:r>
              <a:rPr lang="en-US" sz="2000" dirty="0" smtClean="0"/>
              <a:t>Week Progress Monitoring</a:t>
            </a:r>
            <a:endParaRPr lang="en-US" sz="2000" dirty="0"/>
          </a:p>
        </p:txBody>
      </p:sp>
      <p:sp>
        <p:nvSpPr>
          <p:cNvPr id="10" name="Slide Number Placeholder 2"/>
          <p:cNvSpPr>
            <a:spLocks noGrp="1"/>
          </p:cNvSpPr>
          <p:nvPr>
            <p:ph type="sldNum" sz="quarter" idx="10"/>
          </p:nvPr>
        </p:nvSpPr>
        <p:spPr>
          <a:xfrm>
            <a:off x="8755131" y="6507316"/>
            <a:ext cx="157094" cy="153888"/>
          </a:xfrm>
        </p:spPr>
        <p:txBody>
          <a:bodyPr/>
          <a:lstStyle/>
          <a:p>
            <a:fld id="{C9050EB5-2D55-4DFB-AE68-E2EAFCAF9C7A}" type="slidenum">
              <a:rPr lang="en-US" smtClean="0"/>
              <a:pPr/>
              <a:t>6</a:t>
            </a:fld>
            <a:endParaRPr lang="en-US" dirty="0"/>
          </a:p>
        </p:txBody>
      </p:sp>
    </p:spTree>
    <p:extLst>
      <p:ext uri="{BB962C8B-B14F-4D97-AF65-F5344CB8AC3E}">
        <p14:creationId xmlns:p14="http://schemas.microsoft.com/office/powerpoint/2010/main" val="413402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Disruptive Example</a:t>
            </a:r>
            <a:endParaRPr lang="en-US" dirty="0"/>
          </a:p>
        </p:txBody>
      </p:sp>
      <p:sp>
        <p:nvSpPr>
          <p:cNvPr id="4" name="Rectangle 12"/>
          <p:cNvSpPr>
            <a:spLocks/>
          </p:cNvSpPr>
          <p:nvPr/>
        </p:nvSpPr>
        <p:spPr bwMode="auto">
          <a:xfrm>
            <a:off x="1421121" y="1905000"/>
            <a:ext cx="6564086" cy="85367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endParaRPr lang="en-US" sz="400" dirty="0">
              <a:solidFill>
                <a:schemeClr val="tx2">
                  <a:lumMod val="75000"/>
                </a:schemeClr>
              </a:solidFill>
              <a:latin typeface="Arial Bold" pitchFamily="34" charset="0"/>
              <a:ea typeface="Lucida Grande"/>
              <a:cs typeface="Lucida Grande"/>
              <a:sym typeface="Arial Bold" pitchFamily="34" charset="0"/>
            </a:endParaRPr>
          </a:p>
          <a:p>
            <a:pPr marL="39688" algn="ctr"/>
            <a:r>
              <a:rPr lang="en-US" sz="1600" dirty="0" smtClean="0">
                <a:solidFill>
                  <a:schemeClr val="tx2">
                    <a:lumMod val="75000"/>
                  </a:schemeClr>
                </a:solidFill>
                <a:latin typeface="Arial Bold" pitchFamily="34" charset="0"/>
                <a:cs typeface="Arial Bold" pitchFamily="34" charset="0"/>
                <a:sym typeface="Arial Bold" pitchFamily="34" charset="0"/>
              </a:rPr>
              <a:t>Disruptive</a:t>
            </a:r>
            <a:endParaRPr lang="en-US" sz="1600" dirty="0">
              <a:solidFill>
                <a:schemeClr val="tx2">
                  <a:lumMod val="75000"/>
                </a:schemeClr>
              </a:solidFill>
              <a:ea typeface="Lucida Grande"/>
              <a:cs typeface="Lucida Grande"/>
            </a:endParaRPr>
          </a:p>
          <a:p>
            <a:pPr marL="39688" algn="ctr"/>
            <a:r>
              <a:rPr lang="en-US" sz="1600" dirty="0">
                <a:solidFill>
                  <a:schemeClr val="tx2">
                    <a:lumMod val="75000"/>
                  </a:schemeClr>
                </a:solidFill>
              </a:rPr>
              <a:t>Place a mark along the line that best reflects the percentage of total time the student was </a:t>
            </a:r>
            <a:r>
              <a:rPr lang="en-US" sz="1600" dirty="0" smtClean="0">
                <a:solidFill>
                  <a:schemeClr val="tx2">
                    <a:lumMod val="75000"/>
                  </a:schemeClr>
                </a:solidFill>
              </a:rPr>
              <a:t>disruptive during small-group science today</a:t>
            </a:r>
            <a:r>
              <a:rPr lang="en-US" sz="1600" dirty="0">
                <a:solidFill>
                  <a:schemeClr val="tx2">
                    <a:lumMod val="75000"/>
                  </a:schemeClr>
                </a:solidFill>
              </a:rPr>
              <a:t>.</a:t>
            </a:r>
          </a:p>
        </p:txBody>
      </p:sp>
      <p:pic>
        <p:nvPicPr>
          <p:cNvPr id="6" name="Picture 2" descr="An image of a DBR rating form for disruptivebehavior.  A number line shows percent of total tim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878" y="2747610"/>
            <a:ext cx="7378722" cy="178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descr="A purple circle selects a rating of three, which indicates the behavior occurred 30% of the time."/>
          <p:cNvSpPr/>
          <p:nvPr/>
        </p:nvSpPr>
        <p:spPr>
          <a:xfrm>
            <a:off x="4698571" y="3128208"/>
            <a:ext cx="208547" cy="224590"/>
          </a:xfrm>
          <a:prstGeom prst="ellipse">
            <a:avLst/>
          </a:prstGeom>
          <a:solidFill>
            <a:schemeClr val="accent1">
              <a:lumMod val="75000"/>
            </a:schemeClr>
          </a:solidFill>
          <a:ln w="38100"/>
          <a:effectLst>
            <a:glow rad="228600">
              <a:schemeClr val="accent4">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6"/>
          <p:cNvSpPr>
            <a:spLocks/>
          </p:cNvSpPr>
          <p:nvPr/>
        </p:nvSpPr>
        <p:spPr bwMode="auto">
          <a:xfrm>
            <a:off x="1202230" y="4562021"/>
            <a:ext cx="7210414" cy="1031394"/>
          </a:xfrm>
          <a:prstGeom prst="rect">
            <a:avLst/>
          </a:prstGeom>
          <a:solidFill>
            <a:schemeClr val="bg1"/>
          </a:solidFill>
          <a:ln>
            <a:noFill/>
          </a:ln>
        </p:spPr>
        <p:txBody>
          <a:bodyPr lIns="0" tIns="0" rIns="40639" bIns="0"/>
          <a:lstStyle/>
          <a:p>
            <a:pPr marL="39688"/>
            <a:r>
              <a:rPr lang="en-US" sz="2200" b="1" dirty="0">
                <a:solidFill>
                  <a:schemeClr val="tx2">
                    <a:lumMod val="75000"/>
                  </a:schemeClr>
                </a:solidFill>
              </a:rPr>
              <a:t>Interpretation: </a:t>
            </a:r>
            <a:r>
              <a:rPr lang="en-US" sz="2200" dirty="0">
                <a:solidFill>
                  <a:schemeClr val="tx2">
                    <a:lumMod val="75000"/>
                  </a:schemeClr>
                </a:solidFill>
              </a:rPr>
              <a:t>The teacher estimated that the student </a:t>
            </a:r>
            <a:r>
              <a:rPr lang="en-US" sz="2200" dirty="0" smtClean="0">
                <a:solidFill>
                  <a:schemeClr val="tx2">
                    <a:lumMod val="75000"/>
                  </a:schemeClr>
                </a:solidFill>
              </a:rPr>
              <a:t>displayed </a:t>
            </a:r>
            <a:r>
              <a:rPr lang="en-US" sz="2200" dirty="0" smtClean="0">
                <a:solidFill>
                  <a:schemeClr val="tx2">
                    <a:lumMod val="75000"/>
                  </a:schemeClr>
                </a:solidFill>
                <a:latin typeface="Arial Italic" pitchFamily="34" charset="0"/>
                <a:cs typeface="Arial Italic" pitchFamily="34" charset="0"/>
                <a:sym typeface="Arial Italic" pitchFamily="34" charset="0"/>
              </a:rPr>
              <a:t>disruptive </a:t>
            </a:r>
            <a:r>
              <a:rPr lang="en-US" sz="2200" dirty="0" smtClean="0">
                <a:solidFill>
                  <a:schemeClr val="tx2">
                    <a:lumMod val="75000"/>
                  </a:schemeClr>
                </a:solidFill>
              </a:rPr>
              <a:t>behavior </a:t>
            </a:r>
            <a:r>
              <a:rPr lang="en-US" sz="2200" dirty="0">
                <a:solidFill>
                  <a:schemeClr val="tx2">
                    <a:lumMod val="75000"/>
                  </a:schemeClr>
                </a:solidFill>
              </a:rPr>
              <a:t>during </a:t>
            </a:r>
            <a:r>
              <a:rPr lang="en-US" sz="2200" dirty="0" smtClean="0">
                <a:solidFill>
                  <a:schemeClr val="tx2">
                    <a:lumMod val="75000"/>
                  </a:schemeClr>
                </a:solidFill>
              </a:rPr>
              <a:t>30 percent </a:t>
            </a:r>
            <a:r>
              <a:rPr lang="en-US" sz="2200" dirty="0">
                <a:solidFill>
                  <a:schemeClr val="tx2">
                    <a:lumMod val="75000"/>
                  </a:schemeClr>
                </a:solidFill>
              </a:rPr>
              <a:t>of </a:t>
            </a:r>
            <a:r>
              <a:rPr lang="en-US" sz="2200" dirty="0" smtClean="0">
                <a:solidFill>
                  <a:schemeClr val="tx2">
                    <a:lumMod val="75000"/>
                  </a:schemeClr>
                </a:solidFill>
              </a:rPr>
              <a:t>small-group science instruction </a:t>
            </a:r>
            <a:r>
              <a:rPr lang="en-US" sz="2200" dirty="0">
                <a:solidFill>
                  <a:schemeClr val="tx2">
                    <a:lumMod val="75000"/>
                  </a:schemeClr>
                </a:solidFill>
              </a:rPr>
              <a:t>today.</a:t>
            </a:r>
          </a:p>
        </p:txBody>
      </p:sp>
      <p:sp>
        <p:nvSpPr>
          <p:cNvPr id="10"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60</a:t>
            </a:fld>
            <a:endParaRPr lang="en-US" dirty="0"/>
          </a:p>
        </p:txBody>
      </p:sp>
      <p:sp>
        <p:nvSpPr>
          <p:cNvPr id="11" name="Rectangle 10"/>
          <p:cNvSpPr/>
          <p:nvPr/>
        </p:nvSpPr>
        <p:spPr>
          <a:xfrm>
            <a:off x="3886200" y="5652735"/>
            <a:ext cx="5532120" cy="338554"/>
          </a:xfrm>
          <a:prstGeom prst="rect">
            <a:avLst/>
          </a:prstGeom>
        </p:spPr>
        <p:txBody>
          <a:bodyPr wrap="square">
            <a:spAutoFit/>
          </a:bodyPr>
          <a:lstStyle/>
          <a:p>
            <a:r>
              <a:rPr lang="en-US" sz="1600" dirty="0" smtClean="0"/>
              <a:t>Slide adapted from </a:t>
            </a:r>
            <a:r>
              <a:rPr lang="en-US" sz="1600" dirty="0"/>
              <a:t>Chafouleas </a:t>
            </a:r>
            <a:r>
              <a:rPr lang="en-US" sz="1600" dirty="0" smtClean="0"/>
              <a:t>(2011) with permission.</a:t>
            </a:r>
            <a:endParaRPr lang="en-US" sz="1600" dirty="0"/>
          </a:p>
        </p:txBody>
      </p:sp>
    </p:spTree>
    <p:extLst>
      <p:ext uri="{BB962C8B-B14F-4D97-AF65-F5344CB8AC3E}">
        <p14:creationId xmlns:p14="http://schemas.microsoft.com/office/powerpoint/2010/main" val="405311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Respectful</a:t>
            </a:r>
          </a:p>
          <a:p>
            <a:r>
              <a:rPr lang="en-US" sz="2000" dirty="0" smtClean="0"/>
              <a:t>Respectful behavior is defined as compliant and polite behavior in response to adult directions and/or peer interactions.</a:t>
            </a:r>
          </a:p>
          <a:p>
            <a:pPr marL="228600" indent="-228600">
              <a:buFont typeface="Wingdings" pitchFamily="2" charset="2"/>
              <a:buChar char="§"/>
            </a:pPr>
            <a:r>
              <a:rPr lang="en-US" sz="2000" i="1" dirty="0" smtClean="0"/>
              <a:t>Examples </a:t>
            </a:r>
            <a:r>
              <a:rPr lang="en-US" sz="2000" dirty="0" smtClean="0"/>
              <a:t>include following teacher directions, prosocial interactions with peers, positive response to adult requests, and verbal or physical disruption without a negative tone or connotation.</a:t>
            </a:r>
            <a:endParaRPr lang="en-US" sz="2000" i="1" dirty="0"/>
          </a:p>
          <a:p>
            <a:pPr marL="228600" indent="-228600">
              <a:buFont typeface="Wingdings" pitchFamily="2" charset="2"/>
              <a:buChar char="§"/>
            </a:pPr>
            <a:r>
              <a:rPr lang="en-US" sz="2000" i="1" dirty="0" smtClean="0"/>
              <a:t>Non-examples </a:t>
            </a:r>
            <a:r>
              <a:rPr lang="en-US" sz="2000" dirty="0" smtClean="0"/>
              <a:t>include refusing to follow teacher directions, talking back, eye-rolling, inappropriate gestures, inappropriate language and/or social interactions with adults or peers, and disruption with a negative tone/connotation.</a:t>
            </a:r>
            <a:endParaRPr lang="en-US" sz="2000" i="1" dirty="0"/>
          </a:p>
        </p:txBody>
      </p:sp>
      <p:sp>
        <p:nvSpPr>
          <p:cNvPr id="2" name="Title 1"/>
          <p:cNvSpPr>
            <a:spLocks noGrp="1"/>
          </p:cNvSpPr>
          <p:nvPr>
            <p:ph type="title"/>
          </p:nvPr>
        </p:nvSpPr>
        <p:spPr/>
        <p:txBody>
          <a:bodyPr/>
          <a:lstStyle/>
          <a:p>
            <a:r>
              <a:rPr lang="en-US" dirty="0" smtClean="0"/>
              <a:t>DBR-Respectful</a:t>
            </a:r>
            <a:endParaRPr lang="en-US" dirty="0"/>
          </a:p>
        </p:txBody>
      </p:sp>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61</a:t>
            </a:fld>
            <a:endParaRPr lang="en-US" dirty="0"/>
          </a:p>
        </p:txBody>
      </p:sp>
      <p:sp>
        <p:nvSpPr>
          <p:cNvPr id="6" name="Rectangle 5"/>
          <p:cNvSpPr/>
          <p:nvPr/>
        </p:nvSpPr>
        <p:spPr>
          <a:xfrm>
            <a:off x="4229100" y="5483458"/>
            <a:ext cx="5063490" cy="338554"/>
          </a:xfrm>
          <a:prstGeom prst="rect">
            <a:avLst/>
          </a:prstGeom>
        </p:spPr>
        <p:txBody>
          <a:bodyPr wrap="square">
            <a:spAutoFit/>
          </a:bodyPr>
          <a:lstStyle/>
          <a:p>
            <a:r>
              <a:rPr lang="en-US" sz="1600" dirty="0" smtClean="0"/>
              <a:t>(Chafouleas</a:t>
            </a:r>
            <a:r>
              <a:rPr lang="en-US" sz="1600" dirty="0"/>
              <a:t>, </a:t>
            </a:r>
            <a:r>
              <a:rPr lang="en-US" sz="1600" dirty="0" smtClean="0"/>
              <a:t>Riley-Tillman</a:t>
            </a:r>
            <a:r>
              <a:rPr lang="en-US" sz="1600" dirty="0"/>
              <a:t>, </a:t>
            </a:r>
            <a:r>
              <a:rPr lang="en-US" sz="1600" dirty="0" smtClean="0"/>
              <a:t>Christ</a:t>
            </a:r>
            <a:r>
              <a:rPr lang="en-US" sz="1600" dirty="0"/>
              <a:t>, </a:t>
            </a:r>
            <a:r>
              <a:rPr lang="en-US" sz="1600" dirty="0" smtClean="0"/>
              <a:t>&amp; </a:t>
            </a:r>
            <a:r>
              <a:rPr lang="en-US" sz="1600" dirty="0"/>
              <a:t>Sugai, </a:t>
            </a:r>
            <a:r>
              <a:rPr lang="en-US" sz="1600" dirty="0" smtClean="0"/>
              <a:t>2009)</a:t>
            </a:r>
            <a:endParaRPr lang="en-US" sz="1600" dirty="0"/>
          </a:p>
        </p:txBody>
      </p:sp>
    </p:spTree>
    <p:extLst>
      <p:ext uri="{BB962C8B-B14F-4D97-AF65-F5344CB8AC3E}">
        <p14:creationId xmlns:p14="http://schemas.microsoft.com/office/powerpoint/2010/main" val="20015496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Respectful Example</a:t>
            </a:r>
            <a:endParaRPr lang="en-US" dirty="0"/>
          </a:p>
        </p:txBody>
      </p:sp>
      <p:sp>
        <p:nvSpPr>
          <p:cNvPr id="8" name="Rectangle 12"/>
          <p:cNvSpPr>
            <a:spLocks/>
          </p:cNvSpPr>
          <p:nvPr/>
        </p:nvSpPr>
        <p:spPr bwMode="auto">
          <a:xfrm>
            <a:off x="1335314" y="1944914"/>
            <a:ext cx="6966857" cy="88083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endParaRPr lang="en-US" sz="400" dirty="0">
              <a:solidFill>
                <a:schemeClr val="tx2">
                  <a:lumMod val="75000"/>
                </a:schemeClr>
              </a:solidFill>
              <a:latin typeface="Arial Bold" pitchFamily="34" charset="0"/>
              <a:ea typeface="Lucida Grande"/>
              <a:cs typeface="Lucida Grande"/>
              <a:sym typeface="Arial Bold" pitchFamily="34" charset="0"/>
            </a:endParaRPr>
          </a:p>
          <a:p>
            <a:pPr marL="39688" algn="ctr"/>
            <a:r>
              <a:rPr lang="en-US" sz="1600" dirty="0" smtClean="0">
                <a:solidFill>
                  <a:schemeClr val="tx2">
                    <a:lumMod val="75000"/>
                  </a:schemeClr>
                </a:solidFill>
                <a:latin typeface="Arial Bold" pitchFamily="34" charset="0"/>
                <a:cs typeface="Arial Bold" pitchFamily="34" charset="0"/>
                <a:sym typeface="Arial Bold" pitchFamily="34" charset="0"/>
              </a:rPr>
              <a:t>Respectful</a:t>
            </a:r>
            <a:endParaRPr lang="en-US" sz="1600" dirty="0">
              <a:solidFill>
                <a:schemeClr val="tx2">
                  <a:lumMod val="75000"/>
                </a:schemeClr>
              </a:solidFill>
              <a:latin typeface="Arial Bold" pitchFamily="34" charset="0"/>
              <a:cs typeface="Arial Bold" pitchFamily="34" charset="0"/>
              <a:sym typeface="Arial Bold" pitchFamily="34" charset="0"/>
            </a:endParaRPr>
          </a:p>
          <a:p>
            <a:pPr marL="39688" algn="ctr"/>
            <a:r>
              <a:rPr lang="en-US" sz="1600" dirty="0" smtClean="0">
                <a:solidFill>
                  <a:schemeClr val="tx2">
                    <a:lumMod val="75000"/>
                  </a:schemeClr>
                </a:solidFill>
              </a:rPr>
              <a:t>Place </a:t>
            </a:r>
            <a:r>
              <a:rPr lang="en-US" sz="1600" dirty="0">
                <a:solidFill>
                  <a:schemeClr val="tx2">
                    <a:lumMod val="75000"/>
                  </a:schemeClr>
                </a:solidFill>
              </a:rPr>
              <a:t>a mark along the line that best reflects the percentage of total time the student was </a:t>
            </a:r>
            <a:r>
              <a:rPr lang="en-US" sz="1600" dirty="0" smtClean="0">
                <a:solidFill>
                  <a:schemeClr val="tx2">
                    <a:lumMod val="75000"/>
                  </a:schemeClr>
                </a:solidFill>
              </a:rPr>
              <a:t>respectful during language arts today</a:t>
            </a:r>
            <a:r>
              <a:rPr lang="en-US" sz="1600" dirty="0">
                <a:solidFill>
                  <a:schemeClr val="tx2">
                    <a:lumMod val="75000"/>
                  </a:schemeClr>
                </a:solidFill>
              </a:rPr>
              <a:t>.</a:t>
            </a:r>
          </a:p>
        </p:txBody>
      </p:sp>
      <p:pic>
        <p:nvPicPr>
          <p:cNvPr id="10" name="Picture 2" descr="An image of a DBR rating form for  respectful behavior.  A number line shows percent of total tim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878" y="2964780"/>
            <a:ext cx="7070293" cy="170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descr="A purple circle selects a rating of 8, which indicates the behavior occurred 80% of the time."/>
          <p:cNvSpPr/>
          <p:nvPr/>
        </p:nvSpPr>
        <p:spPr>
          <a:xfrm>
            <a:off x="7040571" y="3280225"/>
            <a:ext cx="208547" cy="224590"/>
          </a:xfrm>
          <a:prstGeom prst="ellipse">
            <a:avLst/>
          </a:prstGeom>
          <a:solidFill>
            <a:schemeClr val="accent1">
              <a:lumMod val="75000"/>
            </a:schemeClr>
          </a:solidFill>
          <a:ln w="38100"/>
          <a:effectLst>
            <a:glow rad="228600">
              <a:schemeClr val="accent4">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6"/>
          <p:cNvSpPr>
            <a:spLocks/>
          </p:cNvSpPr>
          <p:nvPr/>
        </p:nvSpPr>
        <p:spPr bwMode="auto">
          <a:xfrm>
            <a:off x="1231878" y="4619103"/>
            <a:ext cx="7378722" cy="715019"/>
          </a:xfrm>
          <a:prstGeom prst="rect">
            <a:avLst/>
          </a:prstGeom>
          <a:solidFill>
            <a:schemeClr val="bg1"/>
          </a:solidFill>
          <a:ln>
            <a:noFill/>
          </a:ln>
        </p:spPr>
        <p:txBody>
          <a:bodyPr lIns="0" tIns="0" rIns="40639" bIns="0"/>
          <a:lstStyle/>
          <a:p>
            <a:pPr marL="39688"/>
            <a:r>
              <a:rPr lang="en-US" sz="2200" b="1" dirty="0">
                <a:solidFill>
                  <a:schemeClr val="tx2">
                    <a:lumMod val="75000"/>
                  </a:schemeClr>
                </a:solidFill>
              </a:rPr>
              <a:t>Interpretation: </a:t>
            </a:r>
            <a:r>
              <a:rPr lang="en-US" sz="2200" dirty="0">
                <a:solidFill>
                  <a:schemeClr val="tx2">
                    <a:lumMod val="75000"/>
                  </a:schemeClr>
                </a:solidFill>
              </a:rPr>
              <a:t>The teacher estimated that the </a:t>
            </a:r>
            <a:r>
              <a:rPr lang="en-US" sz="2200" dirty="0" smtClean="0">
                <a:solidFill>
                  <a:schemeClr val="tx2">
                    <a:lumMod val="75000"/>
                  </a:schemeClr>
                </a:solidFill>
              </a:rPr>
              <a:t>student </a:t>
            </a:r>
            <a:r>
              <a:rPr lang="en-US" sz="2200" dirty="0">
                <a:solidFill>
                  <a:schemeClr val="tx2">
                    <a:lumMod val="75000"/>
                  </a:schemeClr>
                </a:solidFill>
              </a:rPr>
              <a:t>displayed </a:t>
            </a:r>
            <a:r>
              <a:rPr lang="en-US" sz="2200" dirty="0" smtClean="0">
                <a:solidFill>
                  <a:schemeClr val="tx2">
                    <a:lumMod val="75000"/>
                  </a:schemeClr>
                </a:solidFill>
              </a:rPr>
              <a:t>respectful behavior for 80 percent </a:t>
            </a:r>
            <a:r>
              <a:rPr lang="en-US" sz="2200" dirty="0">
                <a:solidFill>
                  <a:schemeClr val="tx2">
                    <a:lumMod val="75000"/>
                  </a:schemeClr>
                </a:solidFill>
              </a:rPr>
              <a:t>of </a:t>
            </a:r>
            <a:r>
              <a:rPr lang="en-US" sz="2200" dirty="0" smtClean="0">
                <a:solidFill>
                  <a:schemeClr val="tx2">
                    <a:lumMod val="75000"/>
                  </a:schemeClr>
                </a:solidFill>
              </a:rPr>
              <a:t>whole-class language arts today.</a:t>
            </a:r>
            <a:endParaRPr lang="en-US" sz="2200" dirty="0">
              <a:solidFill>
                <a:schemeClr val="tx2">
                  <a:lumMod val="75000"/>
                </a:schemeClr>
              </a:solidFill>
            </a:endParaRPr>
          </a:p>
        </p:txBody>
      </p:sp>
      <p:sp>
        <p:nvSpPr>
          <p:cNvPr id="14" name="Slide Number Placeholder 3"/>
          <p:cNvSpPr txBox="1">
            <a:spLocks/>
          </p:cNvSpPr>
          <p:nvPr/>
        </p:nvSpPr>
        <p:spPr bwMode="gray">
          <a:xfrm>
            <a:off x="8755131" y="649588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62</a:t>
            </a:fld>
            <a:endParaRPr lang="en-US" dirty="0"/>
          </a:p>
        </p:txBody>
      </p:sp>
      <p:sp>
        <p:nvSpPr>
          <p:cNvPr id="15" name="Rectangle 14"/>
          <p:cNvSpPr/>
          <p:nvPr/>
        </p:nvSpPr>
        <p:spPr>
          <a:xfrm>
            <a:off x="3886200" y="5652735"/>
            <a:ext cx="5532120" cy="338554"/>
          </a:xfrm>
          <a:prstGeom prst="rect">
            <a:avLst/>
          </a:prstGeom>
        </p:spPr>
        <p:txBody>
          <a:bodyPr wrap="square">
            <a:spAutoFit/>
          </a:bodyPr>
          <a:lstStyle/>
          <a:p>
            <a:r>
              <a:rPr lang="en-US" sz="1600" dirty="0" smtClean="0"/>
              <a:t>Slide adapted from </a:t>
            </a:r>
            <a:r>
              <a:rPr lang="en-US" sz="1600" dirty="0"/>
              <a:t>Chafouleas </a:t>
            </a:r>
            <a:r>
              <a:rPr lang="en-US" sz="1600" dirty="0" smtClean="0"/>
              <a:t>(2011) with permission.</a:t>
            </a:r>
            <a:endParaRPr lang="en-US" sz="1600" dirty="0"/>
          </a:p>
        </p:txBody>
      </p:sp>
    </p:spTree>
    <p:extLst>
      <p:ext uri="{BB962C8B-B14F-4D97-AF65-F5344CB8AC3E}">
        <p14:creationId xmlns:p14="http://schemas.microsoft.com/office/powerpoint/2010/main" val="49657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8600" indent="-228600">
              <a:buFont typeface="Wingdings" pitchFamily="2" charset="2"/>
              <a:buChar char="§"/>
              <a:tabLst>
                <a:tab pos="228600" algn="l"/>
              </a:tabLst>
            </a:pPr>
            <a:r>
              <a:rPr lang="en-US" dirty="0" smtClean="0"/>
              <a:t>All standard item behaviors are clearly defined.</a:t>
            </a:r>
            <a:endParaRPr lang="en-US" dirty="0"/>
          </a:p>
          <a:p>
            <a:pPr marL="228600" indent="-228600">
              <a:buFont typeface="Wingdings" pitchFamily="2" charset="2"/>
              <a:buChar char="§"/>
              <a:tabLst>
                <a:tab pos="228600" algn="l"/>
              </a:tabLst>
            </a:pPr>
            <a:r>
              <a:rPr lang="en-US" dirty="0"/>
              <a:t>E</a:t>
            </a:r>
            <a:r>
              <a:rPr lang="en-US" dirty="0" smtClean="0"/>
              <a:t>xamples are provided for what constitutes the behavior.</a:t>
            </a:r>
            <a:endParaRPr lang="en-US" dirty="0"/>
          </a:p>
          <a:p>
            <a:pPr marL="228600" indent="-228600">
              <a:buFont typeface="Wingdings" pitchFamily="2" charset="2"/>
              <a:buChar char="§"/>
              <a:tabLst>
                <a:tab pos="228600" algn="l"/>
              </a:tabLst>
            </a:pPr>
            <a:r>
              <a:rPr lang="en-US" dirty="0" smtClean="0"/>
              <a:t>All behaviors can be readily measured, and interpretations for responses are clearly stated.</a:t>
            </a:r>
          </a:p>
        </p:txBody>
      </p:sp>
      <p:sp>
        <p:nvSpPr>
          <p:cNvPr id="2" name="Title 1"/>
          <p:cNvSpPr>
            <a:spLocks noGrp="1"/>
          </p:cNvSpPr>
          <p:nvPr>
            <p:ph type="title"/>
          </p:nvPr>
        </p:nvSpPr>
        <p:spPr/>
        <p:txBody>
          <a:bodyPr/>
          <a:lstStyle/>
          <a:p>
            <a:r>
              <a:rPr lang="en-US" dirty="0" smtClean="0"/>
              <a:t>DBR-SIS Standard Item Takeaways</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63</a:t>
            </a:fld>
            <a:endParaRPr lang="en-US" dirty="0"/>
          </a:p>
        </p:txBody>
      </p:sp>
    </p:spTree>
    <p:extLst>
      <p:ext uri="{BB962C8B-B14F-4D97-AF65-F5344CB8AC3E}">
        <p14:creationId xmlns:p14="http://schemas.microsoft.com/office/powerpoint/2010/main" val="17845286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978" y="1933294"/>
            <a:ext cx="7944642" cy="1581307"/>
          </a:xfrm>
        </p:spPr>
        <p:txBody>
          <a:bodyPr/>
          <a:lstStyle/>
          <a:p>
            <a:pPr marL="228600" indent="-228600">
              <a:buFont typeface="Wingdings" pitchFamily="2" charset="2"/>
              <a:buChar char="§"/>
            </a:pPr>
            <a:r>
              <a:rPr lang="en-US" dirty="0" smtClean="0"/>
              <a:t>Target behavior information is used to develop clear anchors for ratings.</a:t>
            </a:r>
            <a:endParaRPr lang="en-US" dirty="0"/>
          </a:p>
          <a:p>
            <a:pPr marL="228600" indent="-228600">
              <a:buFont typeface="Wingdings" pitchFamily="2" charset="2"/>
              <a:buChar char="§"/>
            </a:pPr>
            <a:r>
              <a:rPr lang="en-US" dirty="0" smtClean="0"/>
              <a:t>Anchors are used to gauge whether the behavior was occurring at low, medium, or high levels.</a:t>
            </a:r>
          </a:p>
        </p:txBody>
      </p:sp>
      <p:sp>
        <p:nvSpPr>
          <p:cNvPr id="2" name="Title 1"/>
          <p:cNvSpPr>
            <a:spLocks noGrp="1"/>
          </p:cNvSpPr>
          <p:nvPr>
            <p:ph type="title"/>
          </p:nvPr>
        </p:nvSpPr>
        <p:spPr/>
        <p:txBody>
          <a:bodyPr/>
          <a:lstStyle/>
          <a:p>
            <a:r>
              <a:rPr lang="en-US" dirty="0" smtClean="0"/>
              <a:t>Integrating Target Behavior Into </a:t>
            </a:r>
            <a:br>
              <a:rPr lang="en-US" dirty="0" smtClean="0"/>
            </a:br>
            <a:r>
              <a:rPr lang="en-US" dirty="0" smtClean="0"/>
              <a:t>DBR Form</a:t>
            </a:r>
            <a:endParaRPr lang="en-US" dirty="0"/>
          </a:p>
        </p:txBody>
      </p:sp>
      <p:sp>
        <p:nvSpPr>
          <p:cNvPr id="10"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64</a:t>
            </a:fld>
            <a:endParaRPr lang="en-US" dirty="0"/>
          </a:p>
        </p:txBody>
      </p:sp>
      <p:sp>
        <p:nvSpPr>
          <p:cNvPr id="11" name="Rectangle 10"/>
          <p:cNvSpPr/>
          <p:nvPr/>
        </p:nvSpPr>
        <p:spPr>
          <a:xfrm>
            <a:off x="3886200" y="5652735"/>
            <a:ext cx="5532120" cy="338554"/>
          </a:xfrm>
          <a:prstGeom prst="rect">
            <a:avLst/>
          </a:prstGeom>
        </p:spPr>
        <p:txBody>
          <a:bodyPr wrap="square">
            <a:spAutoFit/>
          </a:bodyPr>
          <a:lstStyle/>
          <a:p>
            <a:r>
              <a:rPr lang="en-US" sz="1600" dirty="0" smtClean="0"/>
              <a:t>Slide adapted from </a:t>
            </a:r>
            <a:r>
              <a:rPr lang="en-US" sz="1600" dirty="0"/>
              <a:t>Chafouleas </a:t>
            </a:r>
            <a:r>
              <a:rPr lang="en-US" sz="1600" dirty="0" smtClean="0"/>
              <a:t>(2011) with permission.</a:t>
            </a:r>
            <a:endParaRPr lang="en-US" sz="1600" dirty="0"/>
          </a:p>
        </p:txBody>
      </p:sp>
      <p:pic>
        <p:nvPicPr>
          <p:cNvPr id="6" name="Picture 5" descr="A table provides sample anchors for DBR.  The top row provides three general levels, low, medium and high.  The second row provides DBR ratings 0 through 10.  Low corresponds to 0 to 2.  Ratings are 3 to 5 are medium.  Ratings of 8 to 10 are high.  The third row relates the rating to the percent of time the behavior occrured.  0 = 0 percent, 1 = 10 percent, etc., up to 10 = 100 percent."/>
          <p:cNvPicPr>
            <a:picLocks noChangeAspect="1"/>
          </p:cNvPicPr>
          <p:nvPr/>
        </p:nvPicPr>
        <p:blipFill>
          <a:blip r:embed="rId3"/>
          <a:stretch>
            <a:fillRect/>
          </a:stretch>
        </p:blipFill>
        <p:spPr>
          <a:xfrm>
            <a:off x="707236" y="3677553"/>
            <a:ext cx="7858125" cy="1714500"/>
          </a:xfrm>
          <a:prstGeom prst="rect">
            <a:avLst/>
          </a:prstGeom>
        </p:spPr>
      </p:pic>
    </p:spTree>
    <p:extLst>
      <p:ext uri="{BB962C8B-B14F-4D97-AF65-F5344CB8AC3E}">
        <p14:creationId xmlns:p14="http://schemas.microsoft.com/office/powerpoint/2010/main" val="21321716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809" y="1856281"/>
            <a:ext cx="7333210" cy="1631724"/>
          </a:xfrm>
        </p:spPr>
        <p:txBody>
          <a:bodyPr/>
          <a:lstStyle/>
          <a:p>
            <a:r>
              <a:rPr lang="en-US" dirty="0" smtClean="0"/>
              <a:t>Preliminary target behavior information can be used to inform the development of anchors.</a:t>
            </a:r>
            <a:endParaRPr lang="en-US" dirty="0"/>
          </a:p>
        </p:txBody>
      </p:sp>
      <p:sp>
        <p:nvSpPr>
          <p:cNvPr id="2" name="Title 1"/>
          <p:cNvSpPr>
            <a:spLocks noGrp="1"/>
          </p:cNvSpPr>
          <p:nvPr>
            <p:ph type="title"/>
          </p:nvPr>
        </p:nvSpPr>
        <p:spPr/>
        <p:txBody>
          <a:bodyPr/>
          <a:lstStyle/>
          <a:p>
            <a:r>
              <a:rPr lang="en-US" dirty="0" smtClean="0"/>
              <a:t>Developing DBR Behavior Definition and Anchors</a:t>
            </a:r>
            <a:endParaRPr lang="en-US" dirty="0"/>
          </a:p>
        </p:txBody>
      </p:sp>
      <p:sp>
        <p:nvSpPr>
          <p:cNvPr id="6" name="Content Placeholder 2"/>
          <p:cNvSpPr txBox="1">
            <a:spLocks/>
          </p:cNvSpPr>
          <p:nvPr/>
        </p:nvSpPr>
        <p:spPr bwMode="auto">
          <a:xfrm>
            <a:off x="1460615" y="2672143"/>
            <a:ext cx="7333210" cy="3121635"/>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Arial" pitchFamily="34" charset="0"/>
              <a:buNone/>
              <a:defRPr sz="2800" kern="1200">
                <a:solidFill>
                  <a:schemeClr val="tx1"/>
                </a:solidFill>
                <a:latin typeface="Arial" pitchFamily="34" charset="0"/>
                <a:ea typeface="ＭＳ Ｐゴシック" charset="0"/>
                <a:cs typeface="Arial" pitchFamily="34" charset="0"/>
              </a:defRPr>
            </a:lvl1pPr>
            <a:lvl2pPr marL="682625" indent="-225425" algn="l" rtl="0" eaLnBrk="0" fontAlgn="base" hangingPunct="0">
              <a:spcBef>
                <a:spcPct val="20000"/>
              </a:spcBef>
              <a:spcAft>
                <a:spcPct val="0"/>
              </a:spcAft>
              <a:buClr>
                <a:schemeClr val="accent2"/>
              </a:buClr>
              <a:buFont typeface="Wingdings" pitchFamily="2" charset="2"/>
              <a:buNone/>
              <a:defRPr sz="2800" kern="1200">
                <a:solidFill>
                  <a:schemeClr val="tx1"/>
                </a:solidFill>
                <a:latin typeface="Franklin Gothic Book" pitchFamily="34" charset="0"/>
                <a:ea typeface="Arial" charset="0"/>
                <a:cs typeface="Arial" pitchFamily="34" charset="0"/>
              </a:defRPr>
            </a:lvl2pPr>
            <a:lvl3pPr marL="1143000" indent="-228600" algn="l" rtl="0" eaLnBrk="0" fontAlgn="base" hangingPunct="0">
              <a:spcBef>
                <a:spcPct val="20000"/>
              </a:spcBef>
              <a:spcAft>
                <a:spcPct val="0"/>
              </a:spcAft>
              <a:buClr>
                <a:schemeClr val="accent2"/>
              </a:buClr>
              <a:buFont typeface="Times New Roman" pitchFamily="18" charset="0"/>
              <a:buChar char="-"/>
              <a:defRPr sz="2800" kern="1200">
                <a:solidFill>
                  <a:schemeClr val="tx1"/>
                </a:solidFill>
                <a:latin typeface="Franklin Gothic Book" pitchFamily="34" charset="0"/>
                <a:ea typeface="Arial" charset="0"/>
                <a:cs typeface="Arial" pitchFamily="34" charset="0"/>
              </a:defRPr>
            </a:lvl3pPr>
            <a:lvl4pPr marL="1600200" indent="-228600" algn="l" rtl="0" eaLnBrk="0" fontAlgn="base" hangingPunct="0">
              <a:spcBef>
                <a:spcPct val="20000"/>
              </a:spcBef>
              <a:spcAft>
                <a:spcPct val="0"/>
              </a:spcAft>
              <a:buClr>
                <a:schemeClr val="tx2"/>
              </a:buClr>
              <a:buFont typeface="Arial" pitchFamily="34" charset="0"/>
              <a:buChar char="–"/>
              <a:defRPr sz="2000" kern="1200">
                <a:solidFill>
                  <a:schemeClr val="tx1"/>
                </a:solidFill>
                <a:latin typeface="Franklin Gothic Book" pitchFamily="34" charset="0"/>
                <a:ea typeface="Arial" charset="0"/>
                <a:cs typeface="Arial" pitchFamily="34" charset="0"/>
              </a:defRPr>
            </a:lvl4pPr>
            <a:lvl5pPr marL="2057400" indent="-228600" algn="l" rtl="0" eaLnBrk="0" fontAlgn="base" hangingPunct="0">
              <a:spcBef>
                <a:spcPct val="20000"/>
              </a:spcBef>
              <a:spcAft>
                <a:spcPct val="0"/>
              </a:spcAft>
              <a:buClr>
                <a:srgbClr val="78A22F"/>
              </a:buClr>
              <a:buFont typeface="Arial"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smtClean="0"/>
              <a:t>Operational Definition</a:t>
            </a:r>
          </a:p>
          <a:p>
            <a:r>
              <a:rPr lang="en-US" sz="2600" dirty="0" smtClean="0"/>
              <a:t>Toby’s aggression is defined as any behavior that involves making contact with others in an attempt to injure or harm. This includes punching, hitting, kicking, spitting, scratching, pushing, and biting. This does not include patting on the back or shaking hands.</a:t>
            </a:r>
          </a:p>
          <a:p>
            <a:endParaRPr lang="en-US" dirty="0" smtClean="0"/>
          </a:p>
          <a:p>
            <a:endParaRPr lang="en-US" dirty="0" smtClean="0"/>
          </a:p>
          <a:p>
            <a:endParaRPr lang="en-US" dirty="0" smtClean="0"/>
          </a:p>
          <a:p>
            <a:endParaRPr lang="en-US" dirty="0"/>
          </a:p>
        </p:txBody>
      </p:sp>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65</a:t>
            </a:fld>
            <a:endParaRPr lang="en-US" dirty="0"/>
          </a:p>
        </p:txBody>
      </p:sp>
    </p:spTree>
    <p:extLst>
      <p:ext uri="{BB962C8B-B14F-4D97-AF65-F5344CB8AC3E}">
        <p14:creationId xmlns:p14="http://schemas.microsoft.com/office/powerpoint/2010/main" val="5708194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357" y="1944151"/>
            <a:ext cx="7872071" cy="3948650"/>
          </a:xfrm>
        </p:spPr>
        <p:txBody>
          <a:bodyPr/>
          <a:lstStyle/>
          <a:p>
            <a:r>
              <a:rPr lang="en-US" dirty="0" smtClean="0"/>
              <a:t>Preliminary data indicated that:</a:t>
            </a:r>
          </a:p>
          <a:p>
            <a:pPr marL="228600" indent="-228600">
              <a:buFont typeface="Wingdings" charset="2"/>
              <a:buChar char="§"/>
            </a:pPr>
            <a:r>
              <a:rPr lang="en-US" dirty="0" smtClean="0"/>
              <a:t>Toby displayed aggression mostly during math periods.</a:t>
            </a:r>
          </a:p>
          <a:p>
            <a:pPr marL="228600" indent="-228600">
              <a:buFont typeface="Wingdings" charset="2"/>
              <a:buChar char="§"/>
            </a:pPr>
            <a:r>
              <a:rPr lang="en-US" dirty="0" smtClean="0"/>
              <a:t>Aggression encompassed many different behaviors.</a:t>
            </a:r>
          </a:p>
          <a:p>
            <a:pPr marL="228600" indent="-228600">
              <a:buFont typeface="Wingdings" charset="2"/>
              <a:buChar char="§"/>
            </a:pPr>
            <a:r>
              <a:rPr lang="en-US" dirty="0" smtClean="0"/>
              <a:t>It was estimated to occur between 0 and 12 times in this period of time.</a:t>
            </a:r>
            <a:endParaRPr lang="en-US" dirty="0"/>
          </a:p>
        </p:txBody>
      </p:sp>
      <p:sp>
        <p:nvSpPr>
          <p:cNvPr id="2" name="Title 1"/>
          <p:cNvSpPr>
            <a:spLocks noGrp="1"/>
          </p:cNvSpPr>
          <p:nvPr>
            <p:ph type="title"/>
          </p:nvPr>
        </p:nvSpPr>
        <p:spPr/>
        <p:txBody>
          <a:bodyPr/>
          <a:lstStyle/>
          <a:p>
            <a:r>
              <a:rPr lang="en-US" dirty="0" smtClean="0"/>
              <a:t>Using Preliminary Data to Develop DBR Anchors for DBI</a:t>
            </a:r>
            <a:endParaRPr lang="en-US" dirty="0"/>
          </a:p>
        </p:txBody>
      </p:sp>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66</a:t>
            </a:fld>
            <a:endParaRPr lang="en-US" dirty="0"/>
          </a:p>
        </p:txBody>
      </p:sp>
    </p:spTree>
    <p:extLst>
      <p:ext uri="{BB962C8B-B14F-4D97-AF65-F5344CB8AC3E}">
        <p14:creationId xmlns:p14="http://schemas.microsoft.com/office/powerpoint/2010/main" val="23059892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Preliminary Data to Develop DBR Anchors for DBI</a:t>
            </a:r>
          </a:p>
        </p:txBody>
      </p:sp>
      <p:sp>
        <p:nvSpPr>
          <p:cNvPr id="3" name="Content Placeholder 2"/>
          <p:cNvSpPr>
            <a:spLocks noGrp="1"/>
          </p:cNvSpPr>
          <p:nvPr>
            <p:ph idx="1"/>
          </p:nvPr>
        </p:nvSpPr>
        <p:spPr>
          <a:xfrm>
            <a:off x="687388" y="1912938"/>
            <a:ext cx="8224837" cy="3732737"/>
          </a:xfrm>
        </p:spPr>
        <p:txBody>
          <a:bodyPr/>
          <a:lstStyle/>
          <a:p>
            <a:r>
              <a:rPr lang="en-US" dirty="0" smtClean="0"/>
              <a:t>Based on this information, the DBR anchors might correspond with the scale as follows:</a:t>
            </a:r>
          </a:p>
          <a:p>
            <a:endParaRPr lang="en-US" dirty="0"/>
          </a:p>
          <a:p>
            <a:endParaRPr lang="en-US" dirty="0" smtClean="0"/>
          </a:p>
          <a:p>
            <a:endParaRPr lang="en-US" dirty="0"/>
          </a:p>
        </p:txBody>
      </p:sp>
      <p:pic>
        <p:nvPicPr>
          <p:cNvPr id="3074" name="Picture 2" descr="An image of a DBR rating form.  A number line shows percent of total time.  Ratings are on a 0 to 10 scale with 0 = 0% of time or never, 5 = 50% or sometimes, and 10 = 100% or alw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349" y="4373007"/>
            <a:ext cx="5603852" cy="150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descr="A purple circle selects a rating of three, which indicates the behavior occurred 30% of the time."/>
          <p:cNvSpPr/>
          <p:nvPr/>
        </p:nvSpPr>
        <p:spPr>
          <a:xfrm>
            <a:off x="3265563" y="4720958"/>
            <a:ext cx="208547" cy="224590"/>
          </a:xfrm>
          <a:prstGeom prst="ellipse">
            <a:avLst/>
          </a:prstGeom>
          <a:solidFill>
            <a:schemeClr val="accent1">
              <a:lumMod val="75000"/>
            </a:schemeClr>
          </a:solidFill>
          <a:ln w="38100"/>
          <a:effectLst>
            <a:glow rad="228600">
              <a:schemeClr val="accent4">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67</a:t>
            </a:fld>
            <a:endParaRPr lang="en-US" dirty="0"/>
          </a:p>
        </p:txBody>
      </p:sp>
      <p:pic>
        <p:nvPicPr>
          <p:cNvPr id="5" name="Picture 4" descr="A table provides sample anchors for DBR.  The top row provides three general levels, low, medium and high.  The second row provides DBR ratings 0 through 10.  Low corresponds to 0 to 2.  Ratings are 3 to 5 are medium.  Ratings of 8 to 10 are high.  The third row relates the rating to the frequency of the behavior.  0 = 0 occurrences, 1 = 1 to 2 occurrences, 2 = 3 occurrences, 3 = 4 occurrences.  This pattern continues up to 9 = 10 occurrences.  A rating of 10 indicates more than 10 occurrences of the target behavior."/>
          <p:cNvPicPr>
            <a:picLocks noChangeAspect="1"/>
          </p:cNvPicPr>
          <p:nvPr/>
        </p:nvPicPr>
        <p:blipFill>
          <a:blip r:embed="rId4"/>
          <a:stretch>
            <a:fillRect/>
          </a:stretch>
        </p:blipFill>
        <p:spPr>
          <a:xfrm>
            <a:off x="975518" y="2651074"/>
            <a:ext cx="7648575" cy="1485900"/>
          </a:xfrm>
          <a:prstGeom prst="rect">
            <a:avLst/>
          </a:prstGeom>
        </p:spPr>
      </p:pic>
    </p:spTree>
    <p:extLst>
      <p:ext uri="{BB962C8B-B14F-4D97-AF65-F5344CB8AC3E}">
        <p14:creationId xmlns:p14="http://schemas.microsoft.com/office/powerpoint/2010/main" val="41821854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Jeff’s Direct Behavior Rating Form</a:t>
            </a:r>
            <a:endParaRPr lang="en-US" dirty="0"/>
          </a:p>
        </p:txBody>
      </p:sp>
      <p:pic>
        <p:nvPicPr>
          <p:cNvPr id="4" name="Picture 3" descr="An image of Jeff's DBR for thre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886" y="1937111"/>
            <a:ext cx="5602514" cy="391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01143" y="2939987"/>
            <a:ext cx="4223657" cy="1169551"/>
          </a:xfrm>
          <a:prstGeom prst="rect">
            <a:avLst/>
          </a:prstGeom>
          <a:noFill/>
        </p:spPr>
        <p:txBody>
          <a:bodyPr wrap="square" rtlCol="0">
            <a:spAutoFit/>
          </a:bodyPr>
          <a:lstStyle/>
          <a:p>
            <a:r>
              <a:rPr lang="en-US" sz="1400" dirty="0">
                <a:solidFill>
                  <a:schemeClr val="tx2">
                    <a:lumMod val="75000"/>
                  </a:schemeClr>
                </a:solidFill>
                <a:latin typeface="Calibri" pitchFamily="34" charset="0"/>
              </a:rPr>
              <a:t>Threats </a:t>
            </a:r>
            <a:r>
              <a:rPr lang="en-US" sz="1400" dirty="0" smtClean="0">
                <a:solidFill>
                  <a:schemeClr val="tx2">
                    <a:lumMod val="75000"/>
                  </a:schemeClr>
                </a:solidFill>
                <a:latin typeface="Calibri" pitchFamily="34" charset="0"/>
              </a:rPr>
              <a:t>are verbal </a:t>
            </a:r>
            <a:r>
              <a:rPr lang="en-US" sz="1400" dirty="0">
                <a:solidFill>
                  <a:schemeClr val="tx2">
                    <a:lumMod val="75000"/>
                  </a:schemeClr>
                </a:solidFill>
                <a:latin typeface="Calibri" pitchFamily="34" charset="0"/>
              </a:rPr>
              <a:t>statements that refer to harming other </a:t>
            </a:r>
            <a:r>
              <a:rPr lang="en-US" sz="1400" dirty="0" smtClean="0">
                <a:solidFill>
                  <a:schemeClr val="tx2">
                    <a:lumMod val="75000"/>
                  </a:schemeClr>
                </a:solidFill>
                <a:latin typeface="Calibri" pitchFamily="34" charset="0"/>
              </a:rPr>
              <a:t>people, </a:t>
            </a:r>
            <a:r>
              <a:rPr lang="en-US" sz="1400" dirty="0">
                <a:solidFill>
                  <a:schemeClr val="tx2">
                    <a:lumMod val="75000"/>
                  </a:schemeClr>
                </a:solidFill>
                <a:latin typeface="Calibri" pitchFamily="34" charset="0"/>
              </a:rPr>
              <a:t>including peers or </a:t>
            </a:r>
            <a:r>
              <a:rPr lang="en-US" sz="1400" dirty="0" smtClean="0">
                <a:solidFill>
                  <a:schemeClr val="tx2">
                    <a:lumMod val="75000"/>
                  </a:schemeClr>
                </a:solidFill>
                <a:latin typeface="Calibri" pitchFamily="34" charset="0"/>
              </a:rPr>
              <a:t>teachers. Anchors are  0 = 0 threats per observation, 1 = 1−2 per observation, 2 = 3 per observation, 5 = 6 per observation, 9 = 10 per observation, 10 = &gt;10 per observation.</a:t>
            </a:r>
            <a:endParaRPr lang="en-US" sz="1400" dirty="0">
              <a:solidFill>
                <a:schemeClr val="tx2">
                  <a:lumMod val="75000"/>
                </a:schemeClr>
              </a:solidFill>
              <a:latin typeface="Calibri" pitchFamily="34" charset="0"/>
            </a:endParaRPr>
          </a:p>
        </p:txBody>
      </p:sp>
      <p:sp>
        <p:nvSpPr>
          <p:cNvPr id="6"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68</a:t>
            </a:fld>
            <a:endParaRPr lang="en-US" dirty="0"/>
          </a:p>
        </p:txBody>
      </p:sp>
      <p:sp>
        <p:nvSpPr>
          <p:cNvPr id="8" name="TextBox 7"/>
          <p:cNvSpPr txBox="1"/>
          <p:nvPr/>
        </p:nvSpPr>
        <p:spPr>
          <a:xfrm>
            <a:off x="125730" y="5326380"/>
            <a:ext cx="2777490" cy="584775"/>
          </a:xfrm>
          <a:prstGeom prst="rect">
            <a:avLst/>
          </a:prstGeom>
          <a:noFill/>
        </p:spPr>
        <p:txBody>
          <a:bodyPr wrap="square" rtlCol="0">
            <a:spAutoFit/>
          </a:bodyPr>
          <a:lstStyle/>
          <a:p>
            <a:r>
              <a:rPr lang="en-US" sz="1600" dirty="0" smtClean="0"/>
              <a:t>(</a:t>
            </a:r>
            <a:r>
              <a:rPr lang="en-US" sz="1600" dirty="0"/>
              <a:t>Chafouleas, Riley-Tillman, &amp; Christ, </a:t>
            </a:r>
            <a:r>
              <a:rPr lang="en-US" sz="1600" dirty="0" smtClean="0"/>
              <a:t>2010)</a:t>
            </a:r>
            <a:endParaRPr lang="en-US" sz="1600" dirty="0"/>
          </a:p>
        </p:txBody>
      </p:sp>
    </p:spTree>
    <p:extLst>
      <p:ext uri="{BB962C8B-B14F-4D97-AF65-F5344CB8AC3E}">
        <p14:creationId xmlns:p14="http://schemas.microsoft.com/office/powerpoint/2010/main" val="7454737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Take a moment to consider your candidate student and the target behavior(s) and definition(s) you developed. To help you create a DBR form for this student, complete the following sections of Handout 6: </a:t>
            </a:r>
            <a:r>
              <a:rPr lang="en-US" dirty="0"/>
              <a:t>Direct Behavior Rating Individualization </a:t>
            </a:r>
            <a:r>
              <a:rPr lang="en-US" dirty="0" smtClean="0"/>
              <a:t>Form:</a:t>
            </a:r>
          </a:p>
          <a:p>
            <a:pPr marL="688975" indent="-463550">
              <a:buFont typeface="+mj-lt"/>
              <a:buAutoNum type="arabicPeriod"/>
            </a:pPr>
            <a:r>
              <a:rPr lang="en-US" dirty="0" smtClean="0"/>
              <a:t>Behavior definition (already developed)</a:t>
            </a:r>
          </a:p>
          <a:p>
            <a:pPr marL="688975" indent="-463550">
              <a:buFont typeface="+mj-lt"/>
              <a:buAutoNum type="arabicPeriod"/>
            </a:pPr>
            <a:r>
              <a:rPr lang="en-US" dirty="0" smtClean="0"/>
              <a:t>DBR anchors</a:t>
            </a:r>
          </a:p>
          <a:p>
            <a:pPr marL="688975" indent="-463550">
              <a:buFont typeface="+mj-lt"/>
              <a:buAutoNum type="arabicPeriod"/>
            </a:pPr>
            <a:r>
              <a:rPr lang="en-US" dirty="0" smtClean="0"/>
              <a:t>Observation period</a:t>
            </a:r>
          </a:p>
        </p:txBody>
      </p:sp>
      <p:sp>
        <p:nvSpPr>
          <p:cNvPr id="2" name="Title 1"/>
          <p:cNvSpPr>
            <a:spLocks noGrp="1"/>
          </p:cNvSpPr>
          <p:nvPr>
            <p:ph type="title"/>
          </p:nvPr>
        </p:nvSpPr>
        <p:spPr/>
        <p:txBody>
          <a:bodyPr/>
          <a:lstStyle/>
          <a:p>
            <a:r>
              <a:rPr lang="en-US" dirty="0" smtClean="0"/>
              <a:t>Case Application (Handout 6)</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69</a:t>
            </a:fld>
            <a:endParaRPr lang="en-US" dirty="0"/>
          </a:p>
        </p:txBody>
      </p:sp>
    </p:spTree>
    <p:extLst>
      <p:ext uri="{BB962C8B-B14F-4D97-AF65-F5344CB8AC3E}">
        <p14:creationId xmlns:p14="http://schemas.microsoft.com/office/powerpoint/2010/main" val="721101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600" dirty="0" smtClean="0"/>
              <a:t>Progress monitoring is the process of systematically </a:t>
            </a:r>
            <a:r>
              <a:rPr lang="en-US" sz="2600" b="1" dirty="0" smtClean="0"/>
              <a:t>planning, collecting, </a:t>
            </a:r>
            <a:r>
              <a:rPr lang="en-US" sz="2600" dirty="0" smtClean="0"/>
              <a:t>and </a:t>
            </a:r>
            <a:r>
              <a:rPr lang="en-US" sz="2600" b="1" dirty="0" smtClean="0"/>
              <a:t>evaluating </a:t>
            </a:r>
            <a:r>
              <a:rPr lang="en-US" sz="2600" dirty="0" smtClean="0"/>
              <a:t>data to inform programming decisions.</a:t>
            </a:r>
          </a:p>
          <a:p>
            <a:pPr marL="228600" lvl="1" indent="-228600">
              <a:buFont typeface="Wingdings" pitchFamily="2" charset="2"/>
              <a:buChar char="§"/>
            </a:pPr>
            <a:r>
              <a:rPr lang="en-US" sz="2400" dirty="0" smtClean="0"/>
              <a:t>Provides basis for determining whether an intervention is effective for a given student</a:t>
            </a:r>
          </a:p>
          <a:p>
            <a:pPr marL="228600" lvl="1" indent="-228600">
              <a:buFont typeface="Wingdings" pitchFamily="2" charset="2"/>
              <a:buChar char="§"/>
            </a:pPr>
            <a:r>
              <a:rPr lang="en-US" sz="2400" dirty="0" smtClean="0"/>
              <a:t>Assists </a:t>
            </a:r>
            <a:r>
              <a:rPr lang="en-US" sz="2400" dirty="0"/>
              <a:t>with developing effective intervention plans</a:t>
            </a:r>
          </a:p>
          <a:p>
            <a:pPr marL="457200" lvl="1" indent="-457200">
              <a:buFont typeface="Wingdings" pitchFamily="2" charset="2"/>
              <a:buChar char="§"/>
            </a:pPr>
            <a:endParaRPr lang="en-US" sz="2400" dirty="0"/>
          </a:p>
        </p:txBody>
      </p:sp>
      <p:sp>
        <p:nvSpPr>
          <p:cNvPr id="2" name="Title 1"/>
          <p:cNvSpPr>
            <a:spLocks noGrp="1"/>
          </p:cNvSpPr>
          <p:nvPr>
            <p:ph type="title"/>
          </p:nvPr>
        </p:nvSpPr>
        <p:spPr/>
        <p:txBody>
          <a:bodyPr/>
          <a:lstStyle/>
          <a:p>
            <a:r>
              <a:rPr lang="en-US" dirty="0" smtClean="0"/>
              <a:t>Defining Progress Monitoring</a:t>
            </a:r>
            <a:endParaRPr lang="en-US" dirty="0"/>
          </a:p>
        </p:txBody>
      </p:sp>
      <p:sp>
        <p:nvSpPr>
          <p:cNvPr id="5" name="Slide Number Placeholder 2"/>
          <p:cNvSpPr>
            <a:spLocks noGrp="1"/>
          </p:cNvSpPr>
          <p:nvPr>
            <p:ph type="sldNum" sz="quarter" idx="10"/>
          </p:nvPr>
        </p:nvSpPr>
        <p:spPr>
          <a:xfrm>
            <a:off x="8755131" y="6507316"/>
            <a:ext cx="157094" cy="153888"/>
          </a:xfrm>
        </p:spPr>
        <p:txBody>
          <a:bodyPr/>
          <a:lstStyle/>
          <a:p>
            <a:fld id="{C9050EB5-2D55-4DFB-AE68-E2EAFCAF9C7A}" type="slidenum">
              <a:rPr lang="en-US" smtClean="0"/>
              <a:pPr/>
              <a:t>7</a:t>
            </a:fld>
            <a:endParaRPr lang="en-US" dirty="0"/>
          </a:p>
        </p:txBody>
      </p:sp>
    </p:spTree>
    <p:extLst>
      <p:ext uri="{BB962C8B-B14F-4D97-AF65-F5344CB8AC3E}">
        <p14:creationId xmlns:p14="http://schemas.microsoft.com/office/powerpoint/2010/main" val="41065017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4"/>
            <a:ext cx="8224837" cy="2987252"/>
          </a:xfrm>
        </p:spPr>
        <p:txBody>
          <a:bodyPr/>
          <a:lstStyle/>
          <a:p>
            <a:r>
              <a:rPr lang="en-US" dirty="0" smtClean="0"/>
              <a:t>Three steps for increasing the likelihood that the form will be applied consistently:</a:t>
            </a:r>
          </a:p>
          <a:p>
            <a:pPr marL="233363" indent="-233363">
              <a:buFont typeface="Wingdings" pitchFamily="2" charset="2"/>
              <a:buChar char="§"/>
            </a:pPr>
            <a:r>
              <a:rPr lang="en-US" dirty="0" smtClean="0"/>
              <a:t>Review the definitions and anchors to ensure consistent application.</a:t>
            </a:r>
          </a:p>
          <a:p>
            <a:pPr marL="233363" indent="-233363">
              <a:buFont typeface="Wingdings" pitchFamily="2" charset="2"/>
              <a:buChar char="§"/>
            </a:pPr>
            <a:r>
              <a:rPr lang="en-US" dirty="0" smtClean="0"/>
              <a:t>Have the form ready to be completed.</a:t>
            </a:r>
          </a:p>
          <a:p>
            <a:pPr marL="233363" indent="-233363">
              <a:buFont typeface="Wingdings" pitchFamily="2" charset="2"/>
              <a:buChar char="§"/>
            </a:pPr>
            <a:r>
              <a:rPr lang="en-US" dirty="0" smtClean="0"/>
              <a:t>Complete ratings immediately after a prespecified time period.</a:t>
            </a:r>
          </a:p>
          <a:p>
            <a:pPr marL="457200" indent="-457200">
              <a:buFont typeface="Arial" pitchFamily="34" charset="0"/>
              <a:buChar char="•"/>
            </a:pPr>
            <a:endParaRPr lang="en-US" dirty="0"/>
          </a:p>
        </p:txBody>
      </p:sp>
      <p:sp>
        <p:nvSpPr>
          <p:cNvPr id="2" name="Title 1"/>
          <p:cNvSpPr>
            <a:spLocks noGrp="1"/>
          </p:cNvSpPr>
          <p:nvPr>
            <p:ph type="title"/>
          </p:nvPr>
        </p:nvSpPr>
        <p:spPr/>
        <p:txBody>
          <a:bodyPr/>
          <a:lstStyle/>
          <a:p>
            <a:r>
              <a:rPr lang="en-US" dirty="0" smtClean="0"/>
              <a:t>Implementing DBR</a:t>
            </a:r>
            <a:endParaRPr lang="en-US" dirty="0"/>
          </a:p>
        </p:txBody>
      </p:sp>
      <p:sp>
        <p:nvSpPr>
          <p:cNvPr id="7"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70</a:t>
            </a:fld>
            <a:endParaRPr lang="en-US" dirty="0"/>
          </a:p>
        </p:txBody>
      </p:sp>
      <p:sp>
        <p:nvSpPr>
          <p:cNvPr id="5" name="Rectangle 4"/>
          <p:cNvSpPr/>
          <p:nvPr/>
        </p:nvSpPr>
        <p:spPr>
          <a:xfrm>
            <a:off x="3886200" y="5652735"/>
            <a:ext cx="5532120" cy="338554"/>
          </a:xfrm>
          <a:prstGeom prst="rect">
            <a:avLst/>
          </a:prstGeom>
        </p:spPr>
        <p:txBody>
          <a:bodyPr wrap="square">
            <a:spAutoFit/>
          </a:bodyPr>
          <a:lstStyle/>
          <a:p>
            <a:r>
              <a:rPr lang="en-US" sz="1600" dirty="0" smtClean="0"/>
              <a:t>Slide adapted from </a:t>
            </a:r>
            <a:r>
              <a:rPr lang="en-US" sz="1600" dirty="0"/>
              <a:t>Chafouleas </a:t>
            </a:r>
            <a:r>
              <a:rPr lang="en-US" sz="1600" dirty="0" smtClean="0"/>
              <a:t>(2011) with permission.</a:t>
            </a:r>
            <a:endParaRPr lang="en-US" sz="1600" dirty="0"/>
          </a:p>
        </p:txBody>
      </p:sp>
    </p:spTree>
    <p:extLst>
      <p:ext uri="{BB962C8B-B14F-4D97-AF65-F5344CB8AC3E}">
        <p14:creationId xmlns:p14="http://schemas.microsoft.com/office/powerpoint/2010/main" val="41481579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DBR </a:t>
            </a:r>
            <a:endParaRPr lang="en-US" dirty="0"/>
          </a:p>
        </p:txBody>
      </p:sp>
      <p:sp>
        <p:nvSpPr>
          <p:cNvPr id="3" name="Content Placeholder 2"/>
          <p:cNvSpPr>
            <a:spLocks noGrp="1"/>
          </p:cNvSpPr>
          <p:nvPr>
            <p:ph idx="1"/>
          </p:nvPr>
        </p:nvSpPr>
        <p:spPr>
          <a:xfrm>
            <a:off x="687388" y="1896156"/>
            <a:ext cx="8224837" cy="3732737"/>
          </a:xfrm>
        </p:spPr>
        <p:txBody>
          <a:bodyPr/>
          <a:lstStyle/>
          <a:p>
            <a:r>
              <a:rPr lang="en-US" dirty="0" smtClean="0"/>
              <a:t>Ensure that the top portion of the form is completed </a:t>
            </a:r>
            <a:br>
              <a:rPr lang="en-US" dirty="0" smtClean="0"/>
            </a:br>
            <a:r>
              <a:rPr lang="en-US" dirty="0" smtClean="0"/>
              <a:t>and includes behavior definitions and rating directions. Include anchors if needed.</a:t>
            </a:r>
            <a:endParaRPr lang="en-US" dirty="0"/>
          </a:p>
        </p:txBody>
      </p:sp>
      <p:pic>
        <p:nvPicPr>
          <p:cNvPr id="4" name="Picture 9" descr="An image of the top portion of the DBR form for the 3 standard behavi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08" y="3019659"/>
            <a:ext cx="5370843" cy="28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8"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71</a:t>
            </a:fld>
            <a:endParaRPr lang="en-US" dirty="0"/>
          </a:p>
        </p:txBody>
      </p:sp>
      <p:sp>
        <p:nvSpPr>
          <p:cNvPr id="7" name="Rectangle 6"/>
          <p:cNvSpPr/>
          <p:nvPr/>
        </p:nvSpPr>
        <p:spPr>
          <a:xfrm>
            <a:off x="6159500" y="5321587"/>
            <a:ext cx="3258820" cy="584775"/>
          </a:xfrm>
          <a:prstGeom prst="rect">
            <a:avLst/>
          </a:prstGeom>
        </p:spPr>
        <p:txBody>
          <a:bodyPr wrap="square">
            <a:spAutoFit/>
          </a:bodyPr>
          <a:lstStyle/>
          <a:p>
            <a:r>
              <a:rPr lang="en-US" sz="1600" dirty="0" smtClean="0"/>
              <a:t>Slide adapted from </a:t>
            </a:r>
            <a:r>
              <a:rPr lang="en-US" sz="1600" dirty="0"/>
              <a:t>Chafouleas </a:t>
            </a:r>
            <a:r>
              <a:rPr lang="en-US" sz="1600" dirty="0" smtClean="0"/>
              <a:t>(2011) with permission.</a:t>
            </a:r>
            <a:endParaRPr lang="en-US" sz="1600" dirty="0"/>
          </a:p>
        </p:txBody>
      </p:sp>
    </p:spTree>
    <p:extLst>
      <p:ext uri="{BB962C8B-B14F-4D97-AF65-F5344CB8AC3E}">
        <p14:creationId xmlns:p14="http://schemas.microsoft.com/office/powerpoint/2010/main" val="35435165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8600" indent="-228600">
              <a:buFont typeface="Wingdings" pitchFamily="2" charset="2"/>
              <a:buChar char="§"/>
            </a:pPr>
            <a:r>
              <a:rPr lang="en-US" dirty="0" smtClean="0"/>
              <a:t>Make sure the form is ready to complete immediately after the observation period.</a:t>
            </a:r>
          </a:p>
          <a:p>
            <a:pPr marL="228600" indent="-228600">
              <a:buFont typeface="Wingdings" pitchFamily="2" charset="2"/>
              <a:buChar char="§"/>
            </a:pPr>
            <a:r>
              <a:rPr lang="en-US" dirty="0" smtClean="0"/>
              <a:t>Possible observation periods include</a:t>
            </a:r>
          </a:p>
          <a:p>
            <a:pPr marL="457200" lvl="1" indent="-228600">
              <a:buFont typeface="Arial" pitchFamily="34" charset="0"/>
              <a:buChar char="•"/>
            </a:pPr>
            <a:r>
              <a:rPr lang="en-US" dirty="0" smtClean="0"/>
              <a:t>Reading block</a:t>
            </a:r>
          </a:p>
          <a:p>
            <a:pPr marL="457200" lvl="1" indent="-228600">
              <a:buFont typeface="Arial" pitchFamily="34" charset="0"/>
              <a:buChar char="•"/>
            </a:pPr>
            <a:r>
              <a:rPr lang="en-US" dirty="0" smtClean="0"/>
              <a:t>Science</a:t>
            </a:r>
          </a:p>
          <a:p>
            <a:pPr marL="457200" lvl="1" indent="-228600">
              <a:buFont typeface="Arial" pitchFamily="34" charset="0"/>
              <a:buChar char="•"/>
            </a:pPr>
            <a:r>
              <a:rPr lang="en-US" dirty="0" smtClean="0"/>
              <a:t>Independent seat work</a:t>
            </a:r>
          </a:p>
          <a:p>
            <a:pPr marL="457200" lvl="1" indent="-228600">
              <a:buFont typeface="Arial" pitchFamily="34" charset="0"/>
              <a:buChar char="•"/>
            </a:pPr>
            <a:r>
              <a:rPr lang="en-US" dirty="0" smtClean="0"/>
              <a:t>Social studies</a:t>
            </a:r>
          </a:p>
          <a:p>
            <a:pPr marL="457200" lvl="1" indent="-228600">
              <a:buFont typeface="Arial" pitchFamily="34" charset="0"/>
              <a:buChar char="•"/>
            </a:pPr>
            <a:r>
              <a:rPr lang="en-US" dirty="0" smtClean="0"/>
              <a:t>Math</a:t>
            </a:r>
          </a:p>
          <a:p>
            <a:pPr marL="457200" lvl="1" indent="-228600">
              <a:buFont typeface="Arial" pitchFamily="34" charset="0"/>
              <a:buChar char="•"/>
            </a:pPr>
            <a:r>
              <a:rPr lang="en-US" dirty="0" smtClean="0"/>
              <a:t>Circle time</a:t>
            </a:r>
          </a:p>
          <a:p>
            <a:pPr marL="457200" lvl="1" indent="-228600">
              <a:buFont typeface="Arial" pitchFamily="34" charset="0"/>
              <a:buChar char="•"/>
            </a:pPr>
            <a:r>
              <a:rPr lang="en-US" dirty="0" smtClean="0"/>
              <a:t>Lunch / </a:t>
            </a:r>
            <a:r>
              <a:rPr lang="en-US" dirty="0"/>
              <a:t>r</a:t>
            </a:r>
            <a:r>
              <a:rPr lang="en-US" dirty="0" smtClean="0"/>
              <a:t>ecess</a:t>
            </a:r>
          </a:p>
          <a:p>
            <a:pPr marL="1139825" lvl="1" indent="-457200">
              <a:buFont typeface="Arial" pitchFamily="34" charset="0"/>
              <a:buChar char="•"/>
            </a:pPr>
            <a:endParaRPr lang="en-US" dirty="0" smtClean="0"/>
          </a:p>
        </p:txBody>
      </p:sp>
      <p:sp>
        <p:nvSpPr>
          <p:cNvPr id="2" name="Title 1"/>
          <p:cNvSpPr>
            <a:spLocks noGrp="1"/>
          </p:cNvSpPr>
          <p:nvPr>
            <p:ph type="title"/>
          </p:nvPr>
        </p:nvSpPr>
        <p:spPr/>
        <p:txBody>
          <a:bodyPr/>
          <a:lstStyle/>
          <a:p>
            <a:r>
              <a:rPr lang="en-US" dirty="0" smtClean="0"/>
              <a:t>Implementing DBR</a:t>
            </a:r>
            <a:endParaRPr lang="en-US" dirty="0"/>
          </a:p>
        </p:txBody>
      </p:sp>
      <p:pic>
        <p:nvPicPr>
          <p:cNvPr id="4" name="Picture 6" descr="A picture of a clipboard."/>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650" y="2391653"/>
            <a:ext cx="2362200"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descr=" a DBR form is on the clipboard"/>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375" y="3169528"/>
            <a:ext cx="19367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72</a:t>
            </a:fld>
            <a:endParaRPr lang="en-US" dirty="0"/>
          </a:p>
        </p:txBody>
      </p:sp>
      <p:sp>
        <p:nvSpPr>
          <p:cNvPr id="7" name="Rectangle 6"/>
          <p:cNvSpPr/>
          <p:nvPr/>
        </p:nvSpPr>
        <p:spPr>
          <a:xfrm>
            <a:off x="3315970" y="5375865"/>
            <a:ext cx="3154680" cy="584775"/>
          </a:xfrm>
          <a:prstGeom prst="rect">
            <a:avLst/>
          </a:prstGeom>
        </p:spPr>
        <p:txBody>
          <a:bodyPr wrap="square">
            <a:spAutoFit/>
          </a:bodyPr>
          <a:lstStyle/>
          <a:p>
            <a:r>
              <a:rPr lang="en-US" sz="1600" dirty="0" smtClean="0"/>
              <a:t>Slide adapted from </a:t>
            </a:r>
            <a:r>
              <a:rPr lang="en-US" sz="1600" dirty="0"/>
              <a:t>Chafouleas </a:t>
            </a:r>
            <a:r>
              <a:rPr lang="en-US" sz="1600" dirty="0" smtClean="0"/>
              <a:t>(2011) with permission.</a:t>
            </a:r>
            <a:endParaRPr lang="en-US" sz="1600" dirty="0"/>
          </a:p>
        </p:txBody>
      </p:sp>
    </p:spTree>
    <p:extLst>
      <p:ext uri="{BB962C8B-B14F-4D97-AF65-F5344CB8AC3E}">
        <p14:creationId xmlns:p14="http://schemas.microsoft.com/office/powerpoint/2010/main" val="30240231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DBR</a:t>
            </a:r>
            <a:endParaRPr lang="en-US" dirty="0"/>
          </a:p>
        </p:txBody>
      </p:sp>
      <p:sp>
        <p:nvSpPr>
          <p:cNvPr id="3" name="Content Placeholder 2"/>
          <p:cNvSpPr>
            <a:spLocks noGrp="1"/>
          </p:cNvSpPr>
          <p:nvPr>
            <p:ph idx="1"/>
          </p:nvPr>
        </p:nvSpPr>
        <p:spPr>
          <a:xfrm>
            <a:off x="687388" y="1954215"/>
            <a:ext cx="8224837" cy="3732737"/>
          </a:xfrm>
        </p:spPr>
        <p:txBody>
          <a:bodyPr/>
          <a:lstStyle/>
          <a:p>
            <a:r>
              <a:rPr lang="en-US" sz="2300" dirty="0" smtClean="0"/>
              <a:t>Immediately following the activity period, complete the ratings,</a:t>
            </a:r>
            <a:r>
              <a:rPr lang="en-US" sz="2300" dirty="0"/>
              <a:t> </a:t>
            </a:r>
            <a:r>
              <a:rPr lang="en-US" sz="2300" i="1" dirty="0" smtClean="0"/>
              <a:t>only if:</a:t>
            </a:r>
          </a:p>
          <a:p>
            <a:pPr marL="228600" indent="-228600">
              <a:spcBef>
                <a:spcPts val="500"/>
              </a:spcBef>
              <a:buFont typeface="Wingdings" pitchFamily="2" charset="2"/>
              <a:buChar char="§"/>
            </a:pPr>
            <a:r>
              <a:rPr lang="en-US" sz="2300" dirty="0" smtClean="0"/>
              <a:t>You are confident you directly observed the student for a sufficient amount of time.</a:t>
            </a:r>
          </a:p>
          <a:p>
            <a:pPr marL="228600" indent="-228600">
              <a:spcBef>
                <a:spcPts val="500"/>
              </a:spcBef>
              <a:buFont typeface="Wingdings" pitchFamily="2" charset="2"/>
              <a:buChar char="§"/>
            </a:pPr>
            <a:r>
              <a:rPr lang="en-US" sz="2300" dirty="0" smtClean="0"/>
              <a:t>You are able to complete the form soon after the end of the activity.</a:t>
            </a:r>
            <a:endParaRPr lang="en-US" sz="2300" dirty="0"/>
          </a:p>
        </p:txBody>
      </p:sp>
      <p:pic>
        <p:nvPicPr>
          <p:cNvPr id="4" name="Picture 7" descr="An image of the top portion of the DBR form for the 3 standard behaviors."/>
          <p:cNvPicPr>
            <a:picLocks noChangeArrowheads="1"/>
          </p:cNvPicPr>
          <p:nvPr/>
        </p:nvPicPr>
        <p:blipFill>
          <a:blip r:embed="rId3">
            <a:extLst>
              <a:ext uri="{28A0092B-C50C-407E-A947-70E740481C1C}">
                <a14:useLocalDpi xmlns:a14="http://schemas.microsoft.com/office/drawing/2010/main" val="0"/>
              </a:ext>
            </a:extLst>
          </a:blip>
          <a:srcRect t="13385"/>
          <a:stretch>
            <a:fillRect/>
          </a:stretch>
        </p:blipFill>
        <p:spPr bwMode="auto">
          <a:xfrm>
            <a:off x="3664522" y="3911600"/>
            <a:ext cx="5197642" cy="201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descr="An arrow points to a checkbox that says check if no observation today"/>
          <p:cNvCxnSpPr/>
          <p:nvPr/>
        </p:nvCxnSpPr>
        <p:spPr>
          <a:xfrm>
            <a:off x="3080928" y="4515174"/>
            <a:ext cx="583594" cy="65484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73</a:t>
            </a:fld>
            <a:endParaRPr lang="en-US" dirty="0"/>
          </a:p>
        </p:txBody>
      </p:sp>
      <p:sp>
        <p:nvSpPr>
          <p:cNvPr id="11" name="Rectangle 10"/>
          <p:cNvSpPr/>
          <p:nvPr/>
        </p:nvSpPr>
        <p:spPr>
          <a:xfrm>
            <a:off x="91440" y="5275411"/>
            <a:ext cx="3154680" cy="584775"/>
          </a:xfrm>
          <a:prstGeom prst="rect">
            <a:avLst/>
          </a:prstGeom>
        </p:spPr>
        <p:txBody>
          <a:bodyPr wrap="square">
            <a:spAutoFit/>
          </a:bodyPr>
          <a:lstStyle/>
          <a:p>
            <a:r>
              <a:rPr lang="en-US" sz="1600" dirty="0" smtClean="0"/>
              <a:t>Slide adapted from </a:t>
            </a:r>
            <a:r>
              <a:rPr lang="en-US" sz="1600" dirty="0"/>
              <a:t>Chafouleas </a:t>
            </a:r>
            <a:r>
              <a:rPr lang="en-US" sz="1600" dirty="0" smtClean="0"/>
              <a:t>(2011) with permission.</a:t>
            </a:r>
            <a:endParaRPr lang="en-US" sz="1600" dirty="0"/>
          </a:p>
        </p:txBody>
      </p:sp>
    </p:spTree>
    <p:extLst>
      <p:ext uri="{BB962C8B-B14F-4D97-AF65-F5344CB8AC3E}">
        <p14:creationId xmlns:p14="http://schemas.microsoft.com/office/powerpoint/2010/main" val="22413696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2355771"/>
            <a:ext cx="8229600" cy="2123658"/>
          </a:xfrm>
        </p:spPr>
        <p:txBody>
          <a:bodyPr/>
          <a:lstStyle/>
          <a:p>
            <a:r>
              <a:rPr lang="en-US" dirty="0" smtClean="0"/>
              <a:t>Evaluating Progress Monitoring Data to Inform Intervention Decisions</a:t>
            </a:r>
            <a:endParaRPr lang="en-US" dirty="0"/>
          </a:p>
        </p:txBody>
      </p:sp>
      <p:sp>
        <p:nvSpPr>
          <p:cNvPr id="4" name="Slide Number Placeholder 3"/>
          <p:cNvSpPr>
            <a:spLocks noGrp="1"/>
          </p:cNvSpPr>
          <p:nvPr>
            <p:ph type="sldNum" sz="quarter" idx="12"/>
          </p:nvPr>
        </p:nvSpPr>
        <p:spPr/>
        <p:txBody>
          <a:bodyPr/>
          <a:lstStyle/>
          <a:p>
            <a:pPr>
              <a:defRPr/>
            </a:pPr>
            <a:fld id="{3606C855-C550-4400-8550-CA15103E0EF3}" type="slidenum">
              <a:rPr lang="en-US" smtClean="0"/>
              <a:pPr>
                <a:defRPr/>
              </a:pPr>
              <a:t>74</a:t>
            </a:fld>
            <a:endParaRPr lang="en-US" dirty="0"/>
          </a:p>
        </p:txBody>
      </p:sp>
    </p:spTree>
    <p:extLst>
      <p:ext uri="{BB962C8B-B14F-4D97-AF65-F5344CB8AC3E}">
        <p14:creationId xmlns:p14="http://schemas.microsoft.com/office/powerpoint/2010/main" val="4016183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Monitoring and Evaluating Progress</a:t>
            </a:r>
            <a:endParaRPr lang="en-US" dirty="0"/>
          </a:p>
        </p:txBody>
      </p:sp>
      <p:sp>
        <p:nvSpPr>
          <p:cNvPr id="6" name="Content Placeholder 5"/>
          <p:cNvSpPr>
            <a:spLocks noGrp="1"/>
          </p:cNvSpPr>
          <p:nvPr>
            <p:ph idx="1"/>
          </p:nvPr>
        </p:nvSpPr>
        <p:spPr>
          <a:xfrm>
            <a:off x="687526" y="1968500"/>
            <a:ext cx="8224699" cy="3939319"/>
          </a:xfrm>
        </p:spPr>
        <p:txBody>
          <a:bodyPr/>
          <a:lstStyle/>
          <a:p>
            <a:r>
              <a:rPr lang="en-US" dirty="0"/>
              <a:t>R</a:t>
            </a:r>
            <a:r>
              <a:rPr lang="en-US" dirty="0" smtClean="0"/>
              <a:t>equires examining the DBR or other progress monitoring data to determine if the student is responding to the intervention.</a:t>
            </a:r>
            <a:endParaRPr lang="en-US" dirty="0"/>
          </a:p>
          <a:p>
            <a:r>
              <a:rPr lang="en-US" dirty="0" smtClean="0"/>
              <a:t>Requires managing and organizing data to support summary and analysis.</a:t>
            </a:r>
          </a:p>
        </p:txBody>
      </p:sp>
      <p:pic>
        <p:nvPicPr>
          <p:cNvPr id="4099" name="Picture 3" descr="A line graph for pencil throwing. The vertical axis shows the number of pencil throws and the horizontal axis shows the date of the observ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8397" y="3995831"/>
            <a:ext cx="2475874" cy="18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Another line graph shows the percent of time the beahvior occurred on the vertical axis.  The horizontal axis shows time in d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477" y="3719218"/>
            <a:ext cx="2983832" cy="220643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75</a:t>
            </a:fld>
            <a:endParaRPr lang="en-US" dirty="0"/>
          </a:p>
        </p:txBody>
      </p:sp>
    </p:spTree>
    <p:extLst>
      <p:ext uri="{BB962C8B-B14F-4D97-AF65-F5344CB8AC3E}">
        <p14:creationId xmlns:p14="http://schemas.microsoft.com/office/powerpoint/2010/main" val="29012969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8600" indent="-228600">
              <a:buFont typeface="Wingdings" pitchFamily="2" charset="2"/>
              <a:buChar char="§"/>
            </a:pPr>
            <a:r>
              <a:rPr lang="en-US" dirty="0" smtClean="0"/>
              <a:t>Graphing data will allow for visual analysis to support evaluation.</a:t>
            </a:r>
          </a:p>
          <a:p>
            <a:pPr marL="228600" indent="-228600">
              <a:buFont typeface="Wingdings" pitchFamily="2" charset="2"/>
              <a:buChar char="§"/>
            </a:pPr>
            <a:r>
              <a:rPr lang="en-US" dirty="0" smtClean="0"/>
              <a:t>The DBR Graphing Template will automatically create a graph of the DBR data you enter.</a:t>
            </a:r>
          </a:p>
          <a:p>
            <a:pPr marL="228600" indent="-228600">
              <a:buFont typeface="Wingdings" pitchFamily="2" charset="2"/>
              <a:buChar char="§"/>
            </a:pPr>
            <a:r>
              <a:rPr lang="en-US" dirty="0" smtClean="0"/>
              <a:t>Questions to consider include </a:t>
            </a:r>
          </a:p>
          <a:p>
            <a:pPr marL="457200" lvl="1" indent="-227013"/>
            <a:r>
              <a:rPr lang="en-US" sz="2000" dirty="0" smtClean="0"/>
              <a:t>Who will be responsible for inputting / graphing the data?</a:t>
            </a:r>
            <a:endParaRPr lang="en-US" sz="2000" dirty="0"/>
          </a:p>
          <a:p>
            <a:pPr marL="457200" lvl="1" indent="-227013"/>
            <a:r>
              <a:rPr lang="en-US" sz="2000" dirty="0" smtClean="0"/>
              <a:t>How often will the data be reviewed?</a:t>
            </a:r>
            <a:endParaRPr lang="en-US" sz="2000" dirty="0"/>
          </a:p>
          <a:p>
            <a:pPr marL="457200" lvl="1" indent="-227013"/>
            <a:r>
              <a:rPr lang="en-US" sz="2000" dirty="0" smtClean="0"/>
              <a:t>By whom will the data be reviewed?</a:t>
            </a:r>
          </a:p>
        </p:txBody>
      </p:sp>
      <p:sp>
        <p:nvSpPr>
          <p:cNvPr id="2" name="Title 1"/>
          <p:cNvSpPr>
            <a:spLocks noGrp="1"/>
          </p:cNvSpPr>
          <p:nvPr>
            <p:ph type="title"/>
          </p:nvPr>
        </p:nvSpPr>
        <p:spPr/>
        <p:txBody>
          <a:bodyPr/>
          <a:lstStyle/>
          <a:p>
            <a:r>
              <a:rPr lang="en-US" dirty="0" smtClean="0"/>
              <a:t>Managing Data for Evaluation</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76</a:t>
            </a:fld>
            <a:endParaRPr lang="en-US" dirty="0"/>
          </a:p>
        </p:txBody>
      </p:sp>
    </p:spTree>
    <p:extLst>
      <p:ext uri="{BB962C8B-B14F-4D97-AF65-F5344CB8AC3E}">
        <p14:creationId xmlns:p14="http://schemas.microsoft.com/office/powerpoint/2010/main" val="2828274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8600" indent="-228600">
              <a:buFont typeface="Wingdings" pitchFamily="2" charset="2"/>
              <a:buChar char="§"/>
            </a:pPr>
            <a:r>
              <a:rPr lang="en-US" dirty="0" smtClean="0"/>
              <a:t>Mrs. Coleman will complete the DBR form each day.</a:t>
            </a:r>
          </a:p>
          <a:p>
            <a:pPr marL="228600" indent="-228600">
              <a:buFont typeface="Wingdings" pitchFamily="2" charset="2"/>
              <a:buChar char="§"/>
            </a:pPr>
            <a:r>
              <a:rPr lang="en-US" dirty="0" smtClean="0"/>
              <a:t>Once a week, she will transfer the data to the DBR Graphing Template to automatically generate a graph.</a:t>
            </a:r>
            <a:endParaRPr lang="en-US" dirty="0"/>
          </a:p>
          <a:p>
            <a:pPr marL="228600" indent="-228600">
              <a:buFont typeface="Wingdings" pitchFamily="2" charset="2"/>
              <a:buChar char="§"/>
            </a:pPr>
            <a:r>
              <a:rPr lang="en-US" dirty="0" smtClean="0"/>
              <a:t>Mrs. Coleman and one member of the school team will review the data once a week, with full team review after four weeks.</a:t>
            </a:r>
          </a:p>
        </p:txBody>
      </p:sp>
      <p:sp>
        <p:nvSpPr>
          <p:cNvPr id="2" name="Title 1"/>
          <p:cNvSpPr>
            <a:spLocks noGrp="1"/>
          </p:cNvSpPr>
          <p:nvPr>
            <p:ph type="title"/>
          </p:nvPr>
        </p:nvSpPr>
        <p:spPr/>
        <p:txBody>
          <a:bodyPr/>
          <a:lstStyle/>
          <a:p>
            <a:r>
              <a:rPr lang="en-US" dirty="0" smtClean="0"/>
              <a:t>Management Process for Jeff’s </a:t>
            </a:r>
            <a:br>
              <a:rPr lang="en-US" dirty="0" smtClean="0"/>
            </a:br>
            <a:r>
              <a:rPr lang="en-US" dirty="0" smtClean="0"/>
              <a:t>DBR Data</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77</a:t>
            </a:fld>
            <a:endParaRPr lang="en-US" dirty="0"/>
          </a:p>
        </p:txBody>
      </p:sp>
    </p:spTree>
    <p:extLst>
      <p:ext uri="{BB962C8B-B14F-4D97-AF65-F5344CB8AC3E}">
        <p14:creationId xmlns:p14="http://schemas.microsoft.com/office/powerpoint/2010/main" val="9273711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8600" indent="-228600">
              <a:buFont typeface="Wingdings" pitchFamily="2" charset="2"/>
              <a:buChar char="§"/>
            </a:pPr>
            <a:r>
              <a:rPr lang="en-US" dirty="0" smtClean="0"/>
              <a:t>Five or more data points recommended to:</a:t>
            </a:r>
          </a:p>
          <a:p>
            <a:pPr marL="457200" lvl="1" indent="-227013"/>
            <a:r>
              <a:rPr lang="en-US" sz="2200" dirty="0" smtClean="0"/>
              <a:t>Pilot test the tool.</a:t>
            </a:r>
          </a:p>
          <a:p>
            <a:pPr marL="457200" lvl="1" indent="-227013"/>
            <a:r>
              <a:rPr lang="en-US" sz="2200" dirty="0"/>
              <a:t>Capture current performance level </a:t>
            </a:r>
            <a:r>
              <a:rPr lang="en-US" sz="2200" dirty="0" smtClean="0"/>
              <a:t>as measured by this </a:t>
            </a:r>
            <a:r>
              <a:rPr lang="en-US" sz="2200" dirty="0"/>
              <a:t>tool</a:t>
            </a:r>
            <a:r>
              <a:rPr lang="en-US" sz="2200" dirty="0" smtClean="0"/>
              <a:t>.</a:t>
            </a:r>
          </a:p>
          <a:p>
            <a:pPr marL="228600" indent="-228600">
              <a:buFont typeface="Wingdings" pitchFamily="2" charset="2"/>
              <a:buChar char="§"/>
            </a:pPr>
            <a:r>
              <a:rPr lang="en-US" dirty="0" smtClean="0"/>
              <a:t>Revisit tool and anchors if:</a:t>
            </a:r>
          </a:p>
          <a:p>
            <a:pPr marL="457200" lvl="1" indent="-227013"/>
            <a:r>
              <a:rPr lang="en-US" sz="2200" dirty="0" smtClean="0"/>
              <a:t>Data do not seem accurate </a:t>
            </a:r>
            <a:r>
              <a:rPr lang="en-US" sz="2200" dirty="0"/>
              <a:t>(inconsistent with other data on the target behavior</a:t>
            </a:r>
            <a:r>
              <a:rPr lang="en-US" sz="2200" dirty="0" smtClean="0"/>
              <a:t>).</a:t>
            </a:r>
          </a:p>
          <a:p>
            <a:pPr marL="457200" lvl="1" indent="-227013"/>
            <a:r>
              <a:rPr lang="en-US" sz="2200" dirty="0" smtClean="0"/>
              <a:t>Tool seems unlikely to be sensitive to change in the target behavior.</a:t>
            </a:r>
            <a:endParaRPr lang="en-US" sz="2200" dirty="0"/>
          </a:p>
        </p:txBody>
      </p:sp>
      <p:sp>
        <p:nvSpPr>
          <p:cNvPr id="2" name="Title 1"/>
          <p:cNvSpPr>
            <a:spLocks noGrp="1"/>
          </p:cNvSpPr>
          <p:nvPr>
            <p:ph type="title"/>
          </p:nvPr>
        </p:nvSpPr>
        <p:spPr/>
        <p:txBody>
          <a:bodyPr/>
          <a:lstStyle/>
          <a:p>
            <a:r>
              <a:rPr lang="en-US" dirty="0" smtClean="0"/>
              <a:t>Begin Data Collection </a:t>
            </a:r>
            <a:r>
              <a:rPr lang="en-US" b="0" i="1" dirty="0" smtClean="0"/>
              <a:t>Before </a:t>
            </a:r>
            <a:r>
              <a:rPr lang="en-US" dirty="0" smtClean="0"/>
              <a:t>Intervention</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78</a:t>
            </a:fld>
            <a:endParaRPr lang="en-US" dirty="0"/>
          </a:p>
        </p:txBody>
      </p:sp>
    </p:spTree>
    <p:extLst>
      <p:ext uri="{BB962C8B-B14F-4D97-AF65-F5344CB8AC3E}">
        <p14:creationId xmlns:p14="http://schemas.microsoft.com/office/powerpoint/2010/main" val="21783165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600" dirty="0" smtClean="0"/>
              <a:t>The piloting of the DBR tool will provide information that can be useful for establishing evaluation rules.</a:t>
            </a:r>
            <a:endParaRPr lang="en-US" dirty="0"/>
          </a:p>
          <a:p>
            <a:pPr lvl="1"/>
            <a:r>
              <a:rPr lang="en-US" sz="2000" dirty="0"/>
              <a:t>The school team and teacher must define responsiveness up front to assist with evaluation.</a:t>
            </a:r>
          </a:p>
          <a:p>
            <a:pPr lvl="1"/>
            <a:r>
              <a:rPr lang="en-US" sz="2000" dirty="0" smtClean="0"/>
              <a:t>Because the process is individualized, it is difficult to give firm rules on what constitutes responsiveness—this will vary based on the target behavior and current levels of performance.</a:t>
            </a:r>
          </a:p>
          <a:p>
            <a:pPr lvl="1"/>
            <a:r>
              <a:rPr lang="en-US" sz="2000" dirty="0" smtClean="0"/>
              <a:t>Make goals ambitious, but feasible to obtain.</a:t>
            </a:r>
          </a:p>
        </p:txBody>
      </p:sp>
      <p:sp>
        <p:nvSpPr>
          <p:cNvPr id="5" name="Title 4"/>
          <p:cNvSpPr>
            <a:spLocks noGrp="1"/>
          </p:cNvSpPr>
          <p:nvPr>
            <p:ph type="title"/>
          </p:nvPr>
        </p:nvSpPr>
        <p:spPr/>
        <p:txBody>
          <a:bodyPr/>
          <a:lstStyle/>
          <a:p>
            <a:r>
              <a:rPr lang="en-US" dirty="0" smtClean="0"/>
              <a:t>Developing Intervention Goals</a:t>
            </a:r>
            <a:endParaRPr lang="en-US" dirty="0"/>
          </a:p>
        </p:txBody>
      </p:sp>
      <p:sp>
        <p:nvSpPr>
          <p:cNvPr id="4" name="Slide Number Placeholder 3"/>
          <p:cNvSpPr>
            <a:spLocks noGrp="1"/>
          </p:cNvSpPr>
          <p:nvPr>
            <p:ph type="sldNum" sz="quarter" idx="10"/>
          </p:nvPr>
        </p:nvSpPr>
        <p:spPr>
          <a:xfrm>
            <a:off x="7010400" y="7239000"/>
            <a:ext cx="2133600" cy="365125"/>
          </a:xfrm>
        </p:spPr>
        <p:txBody>
          <a:bodyPr/>
          <a:lstStyle/>
          <a:p>
            <a:pPr>
              <a:defRPr/>
            </a:pPr>
            <a:fld id="{3606C855-C550-4400-8550-CA15103E0EF3}" type="slidenum">
              <a:rPr lang="en-US" smtClean="0"/>
              <a:pPr>
                <a:defRPr/>
              </a:pPr>
              <a:t>79</a:t>
            </a:fld>
            <a:endParaRPr lang="en-US" dirty="0"/>
          </a:p>
        </p:txBody>
      </p:sp>
      <p:sp>
        <p:nvSpPr>
          <p:cNvPr id="7"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79</a:t>
            </a:fld>
            <a:endParaRPr lang="en-US" dirty="0"/>
          </a:p>
        </p:txBody>
      </p:sp>
    </p:spTree>
    <p:extLst>
      <p:ext uri="{BB962C8B-B14F-4D97-AF65-F5344CB8AC3E}">
        <p14:creationId xmlns:p14="http://schemas.microsoft.com/office/powerpoint/2010/main" val="2385308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 graphic depicts the benefits of progress monitoring. A central oval, which says accountability, is connected to four ovals surrounding it.  One oval says evaluation and indicates that progress monitoring data can help a team evaluate an intervention's effectiveness. Two ovals, transparency and justification, relate to using data to make programming decisions in a systemic way. The fourth oval, dissemination, reflects the use of progress monitoring data to share information with key stakeholers."/>
          <p:cNvGraphicFramePr>
            <a:graphicFrameLocks noGrp="1"/>
          </p:cNvGraphicFramePr>
          <p:nvPr>
            <p:ph idx="1"/>
            <p:extLst>
              <p:ext uri="{D42A27DB-BD31-4B8C-83A1-F6EECF244321}">
                <p14:modId xmlns:p14="http://schemas.microsoft.com/office/powerpoint/2010/main" val="2080239947"/>
              </p:ext>
            </p:extLst>
          </p:nvPr>
        </p:nvGraphicFramePr>
        <p:xfrm>
          <a:off x="188686" y="1959428"/>
          <a:ext cx="9056914" cy="3802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Progress Monitoring Benefits</a:t>
            </a:r>
            <a:endParaRPr lang="en-US" dirty="0"/>
          </a:p>
        </p:txBody>
      </p:sp>
      <p:sp>
        <p:nvSpPr>
          <p:cNvPr id="6" name="Slide Number Placeholder 2"/>
          <p:cNvSpPr>
            <a:spLocks noGrp="1"/>
          </p:cNvSpPr>
          <p:nvPr>
            <p:ph type="sldNum" sz="quarter" idx="10"/>
          </p:nvPr>
        </p:nvSpPr>
        <p:spPr>
          <a:xfrm>
            <a:off x="8755131" y="6507316"/>
            <a:ext cx="157094" cy="153888"/>
          </a:xfrm>
        </p:spPr>
        <p:txBody>
          <a:bodyPr/>
          <a:lstStyle/>
          <a:p>
            <a:fld id="{C9050EB5-2D55-4DFB-AE68-E2EAFCAF9C7A}" type="slidenum">
              <a:rPr lang="en-US" smtClean="0"/>
              <a:pPr/>
              <a:t>8</a:t>
            </a:fld>
            <a:endParaRPr lang="en-US" dirty="0"/>
          </a:p>
        </p:txBody>
      </p:sp>
    </p:spTree>
    <p:extLst>
      <p:ext uri="{BB962C8B-B14F-4D97-AF65-F5344CB8AC3E}">
        <p14:creationId xmlns:p14="http://schemas.microsoft.com/office/powerpoint/2010/main" val="32861487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8600" indent="-228600">
              <a:buFont typeface="Wingdings" pitchFamily="2" charset="2"/>
              <a:buChar char="§"/>
            </a:pPr>
            <a:r>
              <a:rPr lang="en-US" dirty="0"/>
              <a:t>Link intervention goals to DBR anchors.</a:t>
            </a:r>
          </a:p>
          <a:p>
            <a:pPr marL="228600" indent="-228600">
              <a:buFont typeface="Wingdings" pitchFamily="2" charset="2"/>
              <a:buChar char="§"/>
            </a:pPr>
            <a:r>
              <a:rPr lang="en-US" dirty="0" smtClean="0"/>
              <a:t>Specify an amount of time during which the intervention must be in place before reviewing progress.</a:t>
            </a:r>
            <a:endParaRPr lang="en-US" dirty="0"/>
          </a:p>
          <a:p>
            <a:pPr marL="228600" indent="-228600">
              <a:buFont typeface="Wingdings" pitchFamily="2" charset="2"/>
              <a:buChar char="§"/>
            </a:pPr>
            <a:r>
              <a:rPr lang="en-US" dirty="0" smtClean="0"/>
              <a:t>Goals should not be static—they can change and evolve over time depending on student responsiveness.</a:t>
            </a:r>
          </a:p>
          <a:p>
            <a:endParaRPr lang="en-US" dirty="0"/>
          </a:p>
          <a:p>
            <a:endParaRPr lang="en-US" dirty="0"/>
          </a:p>
        </p:txBody>
      </p:sp>
      <p:sp>
        <p:nvSpPr>
          <p:cNvPr id="2" name="Title 1"/>
          <p:cNvSpPr>
            <a:spLocks noGrp="1"/>
          </p:cNvSpPr>
          <p:nvPr>
            <p:ph type="title"/>
          </p:nvPr>
        </p:nvSpPr>
        <p:spPr/>
        <p:txBody>
          <a:bodyPr/>
          <a:lstStyle/>
          <a:p>
            <a:r>
              <a:rPr lang="en-US" dirty="0" smtClean="0"/>
              <a:t>Guidelines for Developing Intervention Goals</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80</a:t>
            </a:fld>
            <a:endParaRPr lang="en-US" dirty="0"/>
          </a:p>
        </p:txBody>
      </p:sp>
    </p:spTree>
    <p:extLst>
      <p:ext uri="{BB962C8B-B14F-4D97-AF65-F5344CB8AC3E}">
        <p14:creationId xmlns:p14="http://schemas.microsoft.com/office/powerpoint/2010/main" val="36448807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946" y="1930400"/>
            <a:ext cx="8518054" cy="4470399"/>
          </a:xfrm>
        </p:spPr>
        <p:txBody>
          <a:bodyPr/>
          <a:lstStyle/>
          <a:p>
            <a:pPr marL="228600" indent="-228600">
              <a:buFont typeface="Wingdings" pitchFamily="2" charset="2"/>
              <a:buChar char="§"/>
            </a:pPr>
            <a:r>
              <a:rPr lang="en-US" sz="2400" dirty="0" smtClean="0"/>
              <a:t>Jacob will be deemed non-responsive if his DBR rating for verbal aggression in math class averages more than 5 for a one-month period following introduction of the intervention.</a:t>
            </a:r>
            <a:endParaRPr lang="en-US" sz="2400" dirty="0"/>
          </a:p>
          <a:p>
            <a:pPr marL="228600" indent="-228600">
              <a:buFont typeface="Wingdings" pitchFamily="2" charset="2"/>
              <a:buChar char="§"/>
            </a:pPr>
            <a:r>
              <a:rPr lang="en-US" sz="2400" dirty="0" smtClean="0"/>
              <a:t>Jacob will be deemed responsive if his DBR rating for verbal aggression in math class averages less than 5 for a one-month period.</a:t>
            </a:r>
            <a:endParaRPr lang="en-US" sz="2400" dirty="0"/>
          </a:p>
          <a:p>
            <a:pPr marL="228600" indent="-228600">
              <a:buFont typeface="Wingdings" pitchFamily="2" charset="2"/>
              <a:buChar char="§"/>
            </a:pPr>
            <a:r>
              <a:rPr lang="en-US" sz="2400" dirty="0" smtClean="0"/>
              <a:t>The school team will review the data at the end of the month to determine whether Jacob was responsive and will decide on next steps.</a:t>
            </a:r>
          </a:p>
          <a:p>
            <a:pPr marL="342900" indent="-342900">
              <a:buFont typeface="Arial" pitchFamily="34" charset="0"/>
              <a:buChar char="•"/>
            </a:pPr>
            <a:endParaRPr lang="en-US" sz="2400" dirty="0"/>
          </a:p>
          <a:p>
            <a:pPr marL="342900" indent="-342900">
              <a:buFont typeface="Arial" pitchFamily="34" charset="0"/>
              <a:buChar char="•"/>
            </a:pPr>
            <a:endParaRPr lang="en-US" sz="2400" dirty="0"/>
          </a:p>
        </p:txBody>
      </p:sp>
      <p:sp>
        <p:nvSpPr>
          <p:cNvPr id="2" name="Title 1"/>
          <p:cNvSpPr>
            <a:spLocks noGrp="1"/>
          </p:cNvSpPr>
          <p:nvPr>
            <p:ph type="title"/>
          </p:nvPr>
        </p:nvSpPr>
        <p:spPr/>
        <p:txBody>
          <a:bodyPr/>
          <a:lstStyle/>
          <a:p>
            <a:r>
              <a:rPr lang="en-US" dirty="0" smtClean="0"/>
              <a:t>Example of Evaluation Rules</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81</a:t>
            </a:fld>
            <a:endParaRPr lang="en-US" dirty="0"/>
          </a:p>
        </p:txBody>
      </p:sp>
    </p:spTree>
    <p:extLst>
      <p:ext uri="{BB962C8B-B14F-4D97-AF65-F5344CB8AC3E}">
        <p14:creationId xmlns:p14="http://schemas.microsoft.com/office/powerpoint/2010/main" val="35549168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Progress Monitoring Graphs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82</a:t>
            </a:fld>
            <a:endParaRPr lang="en-US" dirty="0"/>
          </a:p>
        </p:txBody>
      </p:sp>
      <p:pic>
        <p:nvPicPr>
          <p:cNvPr id="27" name="Picture 3" descr="A blank graph.  The line on the left side is labeled as the vertical axis.  This is also known as the y-axis.   The line at the bottom is the horizontal axis.  This is also known as the x-axi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163" y="2208848"/>
            <a:ext cx="6035675"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621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Progress Monitoring Graphs</a:t>
            </a: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83</a:t>
            </a:fld>
            <a:endParaRPr lang="en-US" dirty="0"/>
          </a:p>
        </p:txBody>
      </p:sp>
      <p:pic>
        <p:nvPicPr>
          <p:cNvPr id="2050" name="Picture 2" descr="A blank graph with numbers along each axis.  The vertical axis has tick marks for the numbers 0 through 10.  A label indicatest that this shows target behavior values.  The horizontal axis is has tick amrks for the numbers 1 through 20.  This is labeled as time, which might be date or obser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633" y="2091690"/>
            <a:ext cx="608488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009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Progress Monitoring Graphs</a:t>
            </a:r>
            <a:endParaRPr lang="en-US" dirty="0"/>
          </a:p>
        </p:txBody>
      </p:sp>
      <p:pic>
        <p:nvPicPr>
          <p:cNvPr id="3074" name="Picture 2" descr="The same graph now has axis labels so anyone reading the graph will know our unit of measurements.  The vertical axis is labeled disruptive DBR rating.  The horizontal axis is labeled number of school d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4" y="2135823"/>
            <a:ext cx="5707063"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636000" y="6438900"/>
            <a:ext cx="704807" cy="246221"/>
          </a:xfrm>
          <a:prstGeom prst="rect">
            <a:avLst/>
          </a:prstGeom>
          <a:noFill/>
        </p:spPr>
        <p:txBody>
          <a:bodyPr wrap="square" rtlCol="0">
            <a:spAutoFit/>
          </a:bodyPr>
          <a:lstStyle/>
          <a:p>
            <a:r>
              <a:rPr lang="en-US" sz="1000" dirty="0" smtClean="0">
                <a:solidFill>
                  <a:schemeClr val="bg1">
                    <a:lumMod val="75000"/>
                  </a:schemeClr>
                </a:solidFill>
              </a:rPr>
              <a:t>84</a:t>
            </a:r>
            <a:endParaRPr lang="en-US" sz="1000" dirty="0">
              <a:solidFill>
                <a:schemeClr val="bg1">
                  <a:lumMod val="75000"/>
                </a:schemeClr>
              </a:solidFill>
            </a:endParaRPr>
          </a:p>
        </p:txBody>
      </p:sp>
    </p:spTree>
    <p:extLst>
      <p:ext uri="{BB962C8B-B14F-4D97-AF65-F5344CB8AC3E}">
        <p14:creationId xmlns:p14="http://schemas.microsoft.com/office/powerpoint/2010/main" val="34996311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Progress Monitoring Graphs</a:t>
            </a:r>
            <a:endParaRPr lang="en-US" dirty="0"/>
          </a:p>
        </p:txBody>
      </p:sp>
      <p:pic>
        <p:nvPicPr>
          <p:cNvPr id="1026" name="Picture 2" descr="The previous graph now shows data in a blue line graph.  It is labeled pre intervention data.  The data are shown for school days 1 through 10.  The DBR ratings are variable and range from 4 to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071" y="1887632"/>
            <a:ext cx="6701937" cy="403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lgn="r"/>
            <a:fld id="{F3477EC8-074D-41C4-94AE-E9EA7CEEA348}" type="slidenum">
              <a:rPr lang="en-US" smtClean="0"/>
              <a:pPr algn="r"/>
              <a:t>85</a:t>
            </a:fld>
            <a:endParaRPr lang="en-US" dirty="0"/>
          </a:p>
        </p:txBody>
      </p:sp>
    </p:spTree>
    <p:extLst>
      <p:ext uri="{BB962C8B-B14F-4D97-AF65-F5344CB8AC3E}">
        <p14:creationId xmlns:p14="http://schemas.microsoft.com/office/powerpoint/2010/main" val="3908405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Progress Monitoring Graphs</a:t>
            </a:r>
            <a:endParaRPr lang="en-US" dirty="0"/>
          </a:p>
        </p:txBody>
      </p:sp>
      <p:pic>
        <p:nvPicPr>
          <p:cNvPr id="2050" name="Picture 2" descr="The previous graph now shows a vertical line after the pre intervention data.  This line, also known as a phase change line, indicates when the intervention beg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419" y="1958753"/>
            <a:ext cx="6456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lgn="r"/>
            <a:fld id="{F3477EC8-074D-41C4-94AE-E9EA7CEEA348}" type="slidenum">
              <a:rPr lang="en-US" smtClean="0"/>
              <a:pPr algn="r"/>
              <a:t>86</a:t>
            </a:fld>
            <a:endParaRPr lang="en-US" dirty="0"/>
          </a:p>
        </p:txBody>
      </p:sp>
    </p:spTree>
    <p:extLst>
      <p:ext uri="{BB962C8B-B14F-4D97-AF65-F5344CB8AC3E}">
        <p14:creationId xmlns:p14="http://schemas.microsoft.com/office/powerpoint/2010/main" val="41000917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Progress Monitoring Graphs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87</a:t>
            </a:fld>
            <a:endParaRPr lang="en-US" dirty="0"/>
          </a:p>
        </p:txBody>
      </p:sp>
      <p:pic>
        <p:nvPicPr>
          <p:cNvPr id="3074" name="Picture 2" descr="&#10;The previous graph now has post intervention data after the vertical line.  10 more days of data are shown.  The ratings increase slightly then decrease slightly.  The range is 4 to 7, similar to the pre intervention data&#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690" y="1959952"/>
            <a:ext cx="6364287"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1444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8600" indent="-228600">
              <a:buFont typeface="Wingdings" pitchFamily="2" charset="2"/>
              <a:buChar char="§"/>
            </a:pPr>
            <a:r>
              <a:rPr lang="en-US" dirty="0" smtClean="0"/>
              <a:t>Student behavioral progress is typically monitored through visual analysis.</a:t>
            </a:r>
          </a:p>
          <a:p>
            <a:pPr marL="228600" indent="-228600">
              <a:buFont typeface="Wingdings" pitchFamily="2" charset="2"/>
              <a:buChar char="§"/>
            </a:pPr>
            <a:r>
              <a:rPr lang="en-US" dirty="0" smtClean="0"/>
              <a:t>This involves examining the emergent data pattern, including the:</a:t>
            </a:r>
          </a:p>
          <a:p>
            <a:pPr marL="458788" lvl="1"/>
            <a:r>
              <a:rPr lang="en-US" sz="2000" dirty="0" smtClean="0"/>
              <a:t>Level of the data</a:t>
            </a:r>
          </a:p>
          <a:p>
            <a:pPr marL="458788" lvl="1"/>
            <a:r>
              <a:rPr lang="en-US" sz="2000" dirty="0" smtClean="0"/>
              <a:t>Trend of the data</a:t>
            </a:r>
          </a:p>
          <a:p>
            <a:pPr marL="458788" lvl="1"/>
            <a:r>
              <a:rPr lang="en-US" sz="2000" dirty="0" smtClean="0"/>
              <a:t>Variability of the data</a:t>
            </a:r>
          </a:p>
          <a:p>
            <a:endParaRPr lang="en-US" dirty="0"/>
          </a:p>
          <a:p>
            <a:endParaRPr lang="en-US" dirty="0" smtClean="0"/>
          </a:p>
        </p:txBody>
      </p:sp>
      <p:sp>
        <p:nvSpPr>
          <p:cNvPr id="2" name="Title 1"/>
          <p:cNvSpPr>
            <a:spLocks noGrp="1"/>
          </p:cNvSpPr>
          <p:nvPr>
            <p:ph type="title"/>
          </p:nvPr>
        </p:nvSpPr>
        <p:spPr/>
        <p:txBody>
          <a:bodyPr/>
          <a:lstStyle/>
          <a:p>
            <a:r>
              <a:rPr lang="en-US" dirty="0" smtClean="0"/>
              <a:t>Data Evaluation Methods and Features</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88</a:t>
            </a:fld>
            <a:endParaRPr lang="en-US" dirty="0"/>
          </a:p>
        </p:txBody>
      </p:sp>
    </p:spTree>
    <p:extLst>
      <p:ext uri="{BB962C8B-B14F-4D97-AF65-F5344CB8AC3E}">
        <p14:creationId xmlns:p14="http://schemas.microsoft.com/office/powerpoint/2010/main" val="35024218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dirty="0" smtClean="0"/>
              <a:t>Level</a:t>
            </a:r>
          </a:p>
        </p:txBody>
      </p:sp>
      <p:sp>
        <p:nvSpPr>
          <p:cNvPr id="87043" name="Content Placeholder 2"/>
          <p:cNvSpPr>
            <a:spLocks noGrp="1"/>
          </p:cNvSpPr>
          <p:nvPr>
            <p:ph idx="1"/>
          </p:nvPr>
        </p:nvSpPr>
        <p:spPr/>
        <p:txBody>
          <a:bodyPr/>
          <a:lstStyle/>
          <a:p>
            <a:pPr marL="0" indent="0" eaLnBrk="1" hangingPunct="1">
              <a:buNone/>
            </a:pPr>
            <a:r>
              <a:rPr lang="en-US" dirty="0" smtClean="0"/>
              <a:t>The average value of a set of scores or ratings</a:t>
            </a:r>
          </a:p>
        </p:txBody>
      </p:sp>
      <p:pic>
        <p:nvPicPr>
          <p:cNvPr id="5" name="Picture 4" descr="A line graph for Disruptive DBR ratings.  The average or mean value for this set of data is 8.4.  Visually, the graph shows that most of the ratings are 9, with a few 7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640" y="2510971"/>
            <a:ext cx="5408257" cy="325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lgn="r"/>
            <a:fld id="{F3477EC8-074D-41C4-94AE-E9EA7CEEA348}" type="slidenum">
              <a:rPr lang="en-US" smtClean="0"/>
              <a:pPr algn="r"/>
              <a:t>89</a:t>
            </a:fld>
            <a:endParaRPr lang="en-US" dirty="0"/>
          </a:p>
        </p:txBody>
      </p:sp>
    </p:spTree>
    <p:extLst>
      <p:ext uri="{BB962C8B-B14F-4D97-AF65-F5344CB8AC3E}">
        <p14:creationId xmlns:p14="http://schemas.microsoft.com/office/powerpoint/2010/main" val="2879738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r>
              <a:rPr lang="en-US" dirty="0" smtClean="0"/>
              <a:t>Identifying Students in Need of DBI for Behavior—Meet Jeff</a:t>
            </a:r>
            <a:endParaRPr lang="en-US" dirty="0"/>
          </a:p>
        </p:txBody>
      </p:sp>
      <p:sp>
        <p:nvSpPr>
          <p:cNvPr id="4" name="Slide Number Placeholder 3"/>
          <p:cNvSpPr>
            <a:spLocks noGrp="1"/>
          </p:cNvSpPr>
          <p:nvPr>
            <p:ph type="sldNum" sz="quarter" idx="12"/>
          </p:nvPr>
        </p:nvSpPr>
        <p:spPr>
          <a:xfrm>
            <a:off x="8841692" y="6507316"/>
            <a:ext cx="70532" cy="153888"/>
          </a:xfrm>
        </p:spPr>
        <p:txBody>
          <a:bodyPr/>
          <a:lstStyle/>
          <a:p>
            <a:fld id="{A1A8B8B9-B651-4439-A868-E8F04EF81465}" type="slidenum">
              <a:rPr lang="en-US" smtClean="0">
                <a:solidFill>
                  <a:srgbClr val="1F497D">
                    <a:lumMod val="75000"/>
                  </a:srgbClr>
                </a:solidFill>
              </a:rPr>
              <a:pPr/>
              <a:t>9</a:t>
            </a:fld>
            <a:endParaRPr lang="en-US" dirty="0">
              <a:solidFill>
                <a:srgbClr val="1F497D">
                  <a:lumMod val="75000"/>
                </a:srgbClr>
              </a:solidFill>
            </a:endParaRPr>
          </a:p>
        </p:txBody>
      </p:sp>
    </p:spTree>
    <p:extLst>
      <p:ext uri="{BB962C8B-B14F-4D97-AF65-F5344CB8AC3E}">
        <p14:creationId xmlns:p14="http://schemas.microsoft.com/office/powerpoint/2010/main" val="42104895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dirty="0" smtClean="0"/>
              <a:t>Trend</a:t>
            </a:r>
          </a:p>
        </p:txBody>
      </p:sp>
      <p:sp>
        <p:nvSpPr>
          <p:cNvPr id="3" name="Content Placeholder 2"/>
          <p:cNvSpPr>
            <a:spLocks noGrp="1"/>
          </p:cNvSpPr>
          <p:nvPr>
            <p:ph sz="half" idx="1"/>
          </p:nvPr>
        </p:nvSpPr>
        <p:spPr>
          <a:xfrm>
            <a:off x="653143" y="2017485"/>
            <a:ext cx="4844687" cy="4108677"/>
          </a:xfrm>
        </p:spPr>
        <p:txBody>
          <a:bodyPr rtlCol="0">
            <a:normAutofit/>
          </a:bodyPr>
          <a:lstStyle/>
          <a:p>
            <a:pPr eaLnBrk="1" fontAlgn="auto" hangingPunct="1">
              <a:spcAft>
                <a:spcPts val="0"/>
              </a:spcAft>
              <a:defRPr/>
            </a:pPr>
            <a:r>
              <a:rPr lang="en-US" dirty="0" smtClean="0"/>
              <a:t>Trend is the direction of the data path.</a:t>
            </a:r>
            <a:endParaRPr lang="en-US" dirty="0"/>
          </a:p>
          <a:p>
            <a:pPr lvl="1" fontAlgn="auto">
              <a:defRPr/>
            </a:pPr>
            <a:r>
              <a:rPr lang="en-US" dirty="0" smtClean="0"/>
              <a:t>Ascending or increasing</a:t>
            </a:r>
          </a:p>
          <a:p>
            <a:pPr lvl="1" fontAlgn="auto">
              <a:defRPr/>
            </a:pPr>
            <a:r>
              <a:rPr lang="en-US" dirty="0" smtClean="0"/>
              <a:t>Descending or decreasing</a:t>
            </a:r>
          </a:p>
          <a:p>
            <a:pPr lvl="1" fontAlgn="auto">
              <a:defRPr/>
            </a:pPr>
            <a:r>
              <a:rPr lang="en-US" dirty="0" smtClean="0"/>
              <a:t>Level or flat</a:t>
            </a:r>
            <a:endParaRPr lang="en-US" dirty="0"/>
          </a:p>
          <a:p>
            <a:pPr eaLnBrk="1" fontAlgn="auto" hangingPunct="1">
              <a:spcAft>
                <a:spcPts val="0"/>
              </a:spcAft>
              <a:defRPr/>
            </a:pPr>
            <a:r>
              <a:rPr lang="en-US" dirty="0" smtClean="0"/>
              <a:t>Trend must be considered in light of the target behavior.</a:t>
            </a:r>
          </a:p>
          <a:p>
            <a:pPr lvl="1" eaLnBrk="1" fontAlgn="auto" hangingPunct="1">
              <a:spcAft>
                <a:spcPts val="0"/>
              </a:spcAft>
              <a:defRPr/>
            </a:pPr>
            <a:r>
              <a:rPr lang="en-US" dirty="0" smtClean="0"/>
              <a:t>Increasing engagement is good.</a:t>
            </a:r>
          </a:p>
          <a:p>
            <a:pPr lvl="1" eaLnBrk="1" fontAlgn="auto" hangingPunct="1">
              <a:spcAft>
                <a:spcPts val="0"/>
              </a:spcAft>
              <a:defRPr/>
            </a:pPr>
            <a:r>
              <a:rPr lang="en-US" dirty="0" smtClean="0"/>
              <a:t>Increasing disruptiveness is not.</a:t>
            </a:r>
            <a:endParaRPr lang="en-US" dirty="0"/>
          </a:p>
        </p:txBody>
      </p:sp>
      <p:pic>
        <p:nvPicPr>
          <p:cNvPr id="88068" name="Picture 2" descr="Three graphs show the three trend directions. The top shows an ascending trend, with the value of the data increasing over time (from left to right).  The middle graph shows a descending graph with values getting smaller over time.  The last graph shows a level trend.  The data vary a bit but stay at about the same lev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655" y="2002971"/>
            <a:ext cx="2911570" cy="392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90</a:t>
            </a:fld>
            <a:endParaRPr lang="en-US" dirty="0"/>
          </a:p>
        </p:txBody>
      </p:sp>
    </p:spTree>
    <p:extLst>
      <p:ext uri="{BB962C8B-B14F-4D97-AF65-F5344CB8AC3E}">
        <p14:creationId xmlns:p14="http://schemas.microsoft.com/office/powerpoint/2010/main" val="42801526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Variability</a:t>
            </a:r>
          </a:p>
        </p:txBody>
      </p:sp>
      <p:pic>
        <p:nvPicPr>
          <p:cNvPr id="89091" name="Picture 3" descr="The variability of a set of data refers to the spread or consistency of the data.  The top two graphs show data at very different levels, but both sets of data have a fairly flat trend with little change from one data point to the next.&#10;&#10;The top left graph has low levels of data with low varia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312" y="1879903"/>
            <a:ext cx="3154044" cy="189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2" name="Picture 4" descr="The top right graph has high levels with low variabil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2306" y="1879903"/>
            <a:ext cx="3111274" cy="187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The word stable appears with arrows pointing to each of the top two graphs.  Because both sets of data have low variability, we describe them as st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6258" y="1785035"/>
            <a:ext cx="402431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3" name="Picture 5" descr="In the graph on the bottom left, the level of the data decreases significantly after day 4.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230" y="4035389"/>
            <a:ext cx="3149139" cy="189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4" name="Picture 6" descr="In the graph on the bottom right, the level of the data does not change much from the first few days of measurement to the last few days, but for days 5 through 10 the data values change greatly from one day to the next.  In particular, the rating for day 5 is much higher than the rating for any other day.  This outlier makes the data highly variab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8134" y="4035389"/>
            <a:ext cx="3125446" cy="189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The word variable appears with arrows pointing to the two bottom graphs.  These graphs have more inconsistent data, and we would call the data variab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4799" y="3716814"/>
            <a:ext cx="31829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lgn="r"/>
            <a:fld id="{F3477EC8-074D-41C4-94AE-E9EA7CEEA348}" type="slidenum">
              <a:rPr lang="en-US" smtClean="0"/>
              <a:pPr algn="r"/>
              <a:t>91</a:t>
            </a:fld>
            <a:endParaRPr lang="en-US" dirty="0"/>
          </a:p>
        </p:txBody>
      </p:sp>
    </p:spTree>
    <p:extLst>
      <p:ext uri="{BB962C8B-B14F-4D97-AF65-F5344CB8AC3E}">
        <p14:creationId xmlns:p14="http://schemas.microsoft.com/office/powerpoint/2010/main" val="231086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Comparing Non-Intervention and Intervention Patterns: Example 1</a:t>
            </a:r>
            <a:endParaRPr lang="en-US" dirty="0"/>
          </a:p>
        </p:txBody>
      </p:sp>
      <p:pic>
        <p:nvPicPr>
          <p:cNvPr id="5123" name="Picture 3" descr="A line graph shows DBR engagement ratings on the vertical axis and date of observation on the horizontal axis.  A vertical line divides pre intervention data on the left and intervention data on the right.&#10;&#10;We can see that pre-intervention or baseline data had a slightly lower average level than the data in the intervention phase.  However, both sets of data have increasing trends, and much of the data overlap, so the change between the phases does not seem to be strong.  At this point, we cannot be confident that the student is responding to this intervention.  The team may decide to collect more data, if they have reason to think the intervention may need more time to work, or they may consider changing the interven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771" y="1956591"/>
            <a:ext cx="5283200" cy="381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lgn="r"/>
            <a:fld id="{F3477EC8-074D-41C4-94AE-E9EA7CEEA348}" type="slidenum">
              <a:rPr lang="en-US" smtClean="0"/>
              <a:pPr algn="r"/>
              <a:t>92</a:t>
            </a:fld>
            <a:endParaRPr lang="en-US" dirty="0"/>
          </a:p>
        </p:txBody>
      </p:sp>
    </p:spTree>
    <p:extLst>
      <p:ext uri="{BB962C8B-B14F-4D97-AF65-F5344CB8AC3E}">
        <p14:creationId xmlns:p14="http://schemas.microsoft.com/office/powerpoint/2010/main" val="34765324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Non-Intervention and Intervention Patterns: Example 2</a:t>
            </a:r>
            <a:endParaRPr lang="en-US" dirty="0"/>
          </a:p>
        </p:txBody>
      </p:sp>
      <p:pic>
        <p:nvPicPr>
          <p:cNvPr id="3074" name="Picture 2" descr="Another line graph shows DBR rating on the vertical axis and date of observation on the vertical axis.  A vertical line divides pre intervention data on the left and intervention data on the right.  The pre intervention data a variable but generally low, ranging from 2 to 5 over 8 days.  The intervention data are much higher, ranging from 7 to 9 during the 7 days of observation.&#10;&#10;In this case, there is a very clear change in level after the intervention is introduced.  The team would likely decide that the student is responding to this intervention, depending on the goal set for this student.&#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3692" y="1915885"/>
            <a:ext cx="5552952" cy="4005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93</a:t>
            </a:fld>
            <a:endParaRPr lang="en-US" dirty="0"/>
          </a:p>
        </p:txBody>
      </p:sp>
    </p:spTree>
    <p:extLst>
      <p:ext uri="{BB962C8B-B14F-4D97-AF65-F5344CB8AC3E}">
        <p14:creationId xmlns:p14="http://schemas.microsoft.com/office/powerpoint/2010/main" val="36228591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Non-Intervention and Intervention Patterns: Example 3</a:t>
            </a:r>
            <a:endParaRPr lang="en-US" dirty="0"/>
          </a:p>
        </p:txBody>
      </p:sp>
      <p:pic>
        <p:nvPicPr>
          <p:cNvPr id="4098" name="Picture 2" descr="Another line graph shows DBR engagement rating on the vertical axis and date of observation on the vertical axis.  A vertical line divides pre intervention data on the left and intervention data on the right.  The pre intervention data a variable but generally low, ranging from 2 to 5 over 8 days.  The intervention data show an increasing trend over 7 days, starting at 3 and ending at 8.&#10;&#10;In this case, the engagement data show a clearly ascending trend during intervention.  Again, we would probably suspect this intervention is working.  The student should be on track to meet a high goal.&#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673" y="2002972"/>
            <a:ext cx="5377556" cy="387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94</a:t>
            </a:fld>
            <a:endParaRPr lang="en-US" dirty="0"/>
          </a:p>
        </p:txBody>
      </p:sp>
    </p:spTree>
    <p:extLst>
      <p:ext uri="{BB962C8B-B14F-4D97-AF65-F5344CB8AC3E}">
        <p14:creationId xmlns:p14="http://schemas.microsoft.com/office/powerpoint/2010/main" val="21308733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Means to Augment  Evaluation</a:t>
            </a:r>
            <a:endParaRPr lang="en-US" dirty="0"/>
          </a:p>
        </p:txBody>
      </p:sp>
      <p:sp>
        <p:nvSpPr>
          <p:cNvPr id="3" name="Content Placeholder 2"/>
          <p:cNvSpPr>
            <a:spLocks noGrp="1"/>
          </p:cNvSpPr>
          <p:nvPr>
            <p:ph idx="1"/>
          </p:nvPr>
        </p:nvSpPr>
        <p:spPr/>
        <p:txBody>
          <a:bodyPr/>
          <a:lstStyle/>
          <a:p>
            <a:r>
              <a:rPr lang="en-US" dirty="0" smtClean="0"/>
              <a:t>Visual analysis is the traditional method used for evaluation of behavior data, but means can help us quantify the changes we see in the data.</a:t>
            </a:r>
          </a:p>
          <a:p>
            <a:endParaRPr lang="en-US" dirty="0" smtClean="0"/>
          </a:p>
        </p:txBody>
      </p:sp>
      <p:pic>
        <p:nvPicPr>
          <p:cNvPr id="4" name="Picture 3" descr="A line graph shows disruptive DBR rating on the vertical axis and number of school days on the horizontal axis.  A vertical line separates 10 days of pre intervention data from 10 days of intervention data.  The pre intervention data range from 8 to 10.  The post intervention data range from 0 to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43" y="3222170"/>
            <a:ext cx="4509700" cy="2714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58971" y="3439886"/>
            <a:ext cx="3164115" cy="1938992"/>
          </a:xfrm>
          <a:prstGeom prst="rect">
            <a:avLst/>
          </a:prstGeom>
          <a:noFill/>
        </p:spPr>
        <p:txBody>
          <a:bodyPr wrap="square" rtlCol="0">
            <a:spAutoFit/>
          </a:bodyPr>
          <a:lstStyle/>
          <a:p>
            <a:r>
              <a:rPr lang="en-US" dirty="0" smtClean="0"/>
              <a:t>Preintervention </a:t>
            </a:r>
            <a:br>
              <a:rPr lang="en-US" dirty="0" smtClean="0"/>
            </a:br>
            <a:r>
              <a:rPr lang="en-US" dirty="0" smtClean="0"/>
              <a:t>mean = 9.2</a:t>
            </a:r>
          </a:p>
          <a:p>
            <a:endParaRPr lang="en-US" dirty="0"/>
          </a:p>
          <a:p>
            <a:r>
              <a:rPr lang="en-US" dirty="0" smtClean="0"/>
              <a:t>Postintervention mean = 3.7</a:t>
            </a:r>
            <a:endParaRPr lang="en-US" dirty="0"/>
          </a:p>
        </p:txBody>
      </p:sp>
      <p:sp>
        <p:nvSpPr>
          <p:cNvPr id="6"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95</a:t>
            </a:fld>
            <a:endParaRPr lang="en-US" dirty="0"/>
          </a:p>
        </p:txBody>
      </p:sp>
    </p:spTree>
    <p:extLst>
      <p:ext uri="{BB962C8B-B14F-4D97-AF65-F5344CB8AC3E}">
        <p14:creationId xmlns:p14="http://schemas.microsoft.com/office/powerpoint/2010/main" val="89537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Jeff’s Target Behavior Data (Threatens)</a:t>
            </a:r>
            <a:endParaRPr lang="en-US" dirty="0"/>
          </a:p>
        </p:txBody>
      </p:sp>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96</a:t>
            </a:fld>
            <a:endParaRPr lang="en-US" dirty="0"/>
          </a:p>
        </p:txBody>
      </p:sp>
      <p:pic>
        <p:nvPicPr>
          <p:cNvPr id="5122" name="Picture 2" descr="&#10;A line graph shows disruptive DBR rating on the vertical axis and date on the horizontal axis.  A vertical line separates 7 days of pre intervention data from 8 days of intervention data.  The pre intervention data range from 7 to 9 and show a flat trend.  The post intervention data range from 0 to 4 with a decreasing tren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1959007"/>
            <a:ext cx="5442952"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5205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Jeff’s Target Behavior Data </a:t>
            </a:r>
            <a:r>
              <a:rPr lang="en-US" dirty="0" smtClean="0"/>
              <a:t>(Engagement)</a:t>
            </a:r>
            <a:endParaRPr lang="en-US" dirty="0"/>
          </a:p>
        </p:txBody>
      </p:sp>
      <p:pic>
        <p:nvPicPr>
          <p:cNvPr id="6149" name="Picture 5" descr="A line graph shows DBR engagement rating on the vertical axis and date on the horizontal axis.  A vertical line separates 7 days of pre intervention data from 8 days of intervention data.  The pre intervention data range from 2 to 4 and are variable.  The post intervention data range from 2 to 5 and are variable.&#10;&#10;We cannot see a clear change in the level or trend of Jeff's engagement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873" y="1930403"/>
            <a:ext cx="5479866" cy="39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97</a:t>
            </a:fld>
            <a:endParaRPr lang="en-US" dirty="0"/>
          </a:p>
        </p:txBody>
      </p:sp>
    </p:spTree>
    <p:extLst>
      <p:ext uri="{BB962C8B-B14F-4D97-AF65-F5344CB8AC3E}">
        <p14:creationId xmlns:p14="http://schemas.microsoft.com/office/powerpoint/2010/main" val="63117366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Jeff’s Target Behavior Data </a:t>
            </a:r>
            <a:r>
              <a:rPr lang="en-US" dirty="0" smtClean="0"/>
              <a:t>(Disruptive)</a:t>
            </a:r>
            <a:endParaRPr lang="en-US" dirty="0"/>
          </a:p>
        </p:txBody>
      </p:sp>
      <p:pic>
        <p:nvPicPr>
          <p:cNvPr id="7171" name="Picture 3" descr="A line graph shows DBR disruptive rating on the vertical axis and date on the horizontal axis.  A vertical line separates 7 days of pre intervention data from 8 days of intervention data.  The pre intervention data range from 7 to 9 and show a flat trend.  The post intervention data range from 5 to 7 with a flat trend.&#10;&#10;Jeff’s disruptive ratings showed a small decrease in level after the intervention was introduced.  Taken together, these three graphs suggest that the intervention has helped reduce concerning behaviors such as threats and disruptions, but has not helped Jeff become more academically engag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809" y="1901371"/>
            <a:ext cx="5492077" cy="39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98</a:t>
            </a:fld>
            <a:endParaRPr lang="en-US" dirty="0"/>
          </a:p>
        </p:txBody>
      </p:sp>
    </p:spTree>
    <p:extLst>
      <p:ext uri="{BB962C8B-B14F-4D97-AF65-F5344CB8AC3E}">
        <p14:creationId xmlns:p14="http://schemas.microsoft.com/office/powerpoint/2010/main" val="136677162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8600" indent="-228600">
              <a:buFont typeface="Wingdings" pitchFamily="2" charset="2"/>
              <a:buChar char="§"/>
            </a:pPr>
            <a:r>
              <a:rPr lang="en-US" sz="2600" dirty="0" smtClean="0"/>
              <a:t>Outline a plan for evaluation.</a:t>
            </a:r>
          </a:p>
          <a:p>
            <a:pPr marL="461963" lvl="1" indent="-231775"/>
            <a:r>
              <a:rPr lang="en-US" sz="2000" dirty="0" smtClean="0"/>
              <a:t>How will the data be entered? By whom and when?</a:t>
            </a:r>
          </a:p>
          <a:p>
            <a:pPr marL="461963" lvl="1" indent="-231775"/>
            <a:r>
              <a:rPr lang="en-US" sz="2000" dirty="0" smtClean="0"/>
              <a:t>How will the data be </a:t>
            </a:r>
            <a:r>
              <a:rPr lang="en-US" sz="2000" dirty="0"/>
              <a:t>graphed? By </a:t>
            </a:r>
            <a:r>
              <a:rPr lang="en-US" sz="2000" dirty="0" smtClean="0"/>
              <a:t>whom </a:t>
            </a:r>
            <a:r>
              <a:rPr lang="en-US" sz="2000" dirty="0"/>
              <a:t>and when</a:t>
            </a:r>
            <a:r>
              <a:rPr lang="en-US" sz="2000" dirty="0" smtClean="0"/>
              <a:t>?</a:t>
            </a:r>
          </a:p>
          <a:p>
            <a:pPr marL="461963" lvl="1" indent="-231775"/>
            <a:r>
              <a:rPr lang="en-US" sz="2000" dirty="0" smtClean="0"/>
              <a:t>How often will the data be reviewed?</a:t>
            </a:r>
          </a:p>
          <a:p>
            <a:pPr marL="228600" indent="-228600">
              <a:buFont typeface="Wingdings" pitchFamily="2" charset="2"/>
              <a:buChar char="§"/>
            </a:pPr>
            <a:r>
              <a:rPr lang="en-US" sz="2600" dirty="0" smtClean="0"/>
              <a:t>Define the level of functioning that will indicate success.</a:t>
            </a:r>
            <a:endParaRPr lang="en-US" sz="2600" dirty="0"/>
          </a:p>
          <a:p>
            <a:pPr marL="508000" lvl="1" indent="-277813"/>
            <a:r>
              <a:rPr lang="en-US" sz="2000" dirty="0" smtClean="0"/>
              <a:t>How long will progress be monitored before changing, removing, or revising the intervention?</a:t>
            </a:r>
          </a:p>
          <a:p>
            <a:pPr marL="508000" lvl="1" indent="-277813"/>
            <a:r>
              <a:rPr lang="en-US" sz="2000" dirty="0" smtClean="0"/>
              <a:t>What will constitute success for the individual student?</a:t>
            </a:r>
          </a:p>
        </p:txBody>
      </p:sp>
      <p:sp>
        <p:nvSpPr>
          <p:cNvPr id="2" name="Title 1"/>
          <p:cNvSpPr>
            <a:spLocks noGrp="1"/>
          </p:cNvSpPr>
          <p:nvPr>
            <p:ph type="title"/>
          </p:nvPr>
        </p:nvSpPr>
        <p:spPr/>
        <p:txBody>
          <a:bodyPr/>
          <a:lstStyle/>
          <a:p>
            <a:r>
              <a:rPr lang="en-US" dirty="0" smtClean="0"/>
              <a:t>Case Application</a:t>
            </a:r>
            <a:endParaRPr lang="en-US" dirty="0"/>
          </a:p>
        </p:txBody>
      </p:sp>
      <p:sp>
        <p:nvSpPr>
          <p:cNvPr id="4"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99</a:t>
            </a:fld>
            <a:endParaRPr lang="en-US" dirty="0"/>
          </a:p>
        </p:txBody>
      </p:sp>
    </p:spTree>
    <p:extLst>
      <p:ext uri="{BB962C8B-B14F-4D97-AF65-F5344CB8AC3E}">
        <p14:creationId xmlns:p14="http://schemas.microsoft.com/office/powerpoint/2010/main" val="715227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havior PM Training in Template">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19.xml><?xml version="1.0" encoding="utf-8"?>
<a:theme xmlns:a="http://schemas.openxmlformats.org/drawingml/2006/main" name="2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2 NCII Divider Slide">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2 NCII slides">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12 NCII Contact Info">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274D0E453DA444BDEE5CB35E633B8F" ma:contentTypeVersion="0" ma:contentTypeDescription="Create a new document." ma:contentTypeScope="" ma:versionID="217d213fef8b0163cd29fd79576869c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6763312-DADE-4C80-B39D-96FFF3096E41}">
  <ds:schemaRefs>
    <ds:schemaRef ds:uri="http://purl.org/dc/dcmitype/"/>
    <ds:schemaRef ds:uri="http://purl.org/dc/elements/1.1/"/>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purl.org/dc/terms/"/>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B278B86A-FD39-414C-98BA-4763C3B011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Behavior PM Training in Template</Template>
  <TotalTime>9297</TotalTime>
  <Words>11697</Words>
  <Application>Microsoft Office PowerPoint</Application>
  <PresentationFormat>On-screen Show (4:3)</PresentationFormat>
  <Paragraphs>931</Paragraphs>
  <Slides>104</Slides>
  <Notes>104</Notes>
  <HiddenSlides>0</HiddenSlides>
  <MMClips>0</MMClips>
  <ScaleCrop>false</ScaleCrop>
  <HeadingPairs>
    <vt:vector size="6" baseType="variant">
      <vt:variant>
        <vt:lpstr>Fonts Used</vt:lpstr>
      </vt:variant>
      <vt:variant>
        <vt:i4>14</vt:i4>
      </vt:variant>
      <vt:variant>
        <vt:lpstr>Theme</vt:lpstr>
      </vt:variant>
      <vt:variant>
        <vt:i4>21</vt:i4>
      </vt:variant>
      <vt:variant>
        <vt:lpstr>Slide Titles</vt:lpstr>
      </vt:variant>
      <vt:variant>
        <vt:i4>104</vt:i4>
      </vt:variant>
    </vt:vector>
  </HeadingPairs>
  <TitlesOfParts>
    <vt:vector size="139" baseType="lpstr">
      <vt:lpstr>ＭＳ Ｐゴシック</vt:lpstr>
      <vt:lpstr>Arial</vt:lpstr>
      <vt:lpstr>Arial Bold</vt:lpstr>
      <vt:lpstr>Arial Italic</vt:lpstr>
      <vt:lpstr>Arial Narrow</vt:lpstr>
      <vt:lpstr>Calibri</vt:lpstr>
      <vt:lpstr>Courier New</vt:lpstr>
      <vt:lpstr>Franklin Gothic Book</vt:lpstr>
      <vt:lpstr>Franklin Gothic Demi</vt:lpstr>
      <vt:lpstr>FranklinGothic</vt:lpstr>
      <vt:lpstr>ITC Franklin Gothic Std Bk Cd</vt:lpstr>
      <vt:lpstr>Lucida Grande</vt:lpstr>
      <vt:lpstr>Times New Roman</vt:lpstr>
      <vt:lpstr>Wingdings</vt:lpstr>
      <vt:lpstr>Behavior PM Training in Template</vt:lpstr>
      <vt:lpstr>2012 NCII Divider Slide</vt:lpstr>
      <vt:lpstr>2012 NCII slides</vt:lpstr>
      <vt:lpstr>Blank</vt:lpstr>
      <vt:lpstr>2012 NCII Contact Info</vt:lpstr>
      <vt:lpstr>Basic</vt:lpstr>
      <vt:lpstr>Title</vt:lpstr>
      <vt:lpstr>Divider Master</vt:lpstr>
      <vt:lpstr>Contact</vt:lpstr>
      <vt:lpstr>Org Chart</vt:lpstr>
      <vt:lpstr>1_Title</vt:lpstr>
      <vt:lpstr>1_Basic</vt:lpstr>
      <vt:lpstr>2_Title</vt:lpstr>
      <vt:lpstr>1_Divider Master</vt:lpstr>
      <vt:lpstr>1_Contact</vt:lpstr>
      <vt:lpstr>1_Org Chart</vt:lpstr>
      <vt:lpstr>2_Divider Master</vt:lpstr>
      <vt:lpstr>2_Contact</vt:lpstr>
      <vt:lpstr>2_Org Chart</vt:lpstr>
      <vt:lpstr>2_Basic</vt:lpstr>
      <vt:lpstr>3_Basic</vt:lpstr>
      <vt:lpstr>Monitoring Student Progress for Behavioral Interventions</vt:lpstr>
      <vt:lpstr>Agenda</vt:lpstr>
      <vt:lpstr>Learning Objectives: By the end of today, participants will be able to: </vt:lpstr>
      <vt:lpstr>A Bird’s-Eye View of DBI </vt:lpstr>
      <vt:lpstr>Triangle Intervention Logic:  Intensity of Supports</vt:lpstr>
      <vt:lpstr>Triangle Intervention Logic:  Intensity of Assessment</vt:lpstr>
      <vt:lpstr>Defining Progress Monitoring</vt:lpstr>
      <vt:lpstr>Progress Monitoring Benefits</vt:lpstr>
      <vt:lpstr>Identifying Students in Need of DBI for Behavior—Meet Jeff</vt:lpstr>
      <vt:lpstr>Case Example: Jeff</vt:lpstr>
      <vt:lpstr>Jeff’s Rates of Office Discipline Referrals (ODRs) Before Tier 2 Intervention</vt:lpstr>
      <vt:lpstr>Jeff’s ODRs Following Introduction of Tier 2 Intervention</vt:lpstr>
      <vt:lpstr>Jeff’s Percentage of Points Earned in Tier 2 Intervention for Two Weeks</vt:lpstr>
      <vt:lpstr>Case Application (Handout 1)</vt:lpstr>
      <vt:lpstr>Selecting and Prioritizing Target Behaviors to Monitor</vt:lpstr>
      <vt:lpstr>Jeff: Data-Based Individualization</vt:lpstr>
      <vt:lpstr>Planning Progress Monitoring</vt:lpstr>
      <vt:lpstr>Steps for Selecting Target Behaviors</vt:lpstr>
      <vt:lpstr>Step 1: Identifying Potential Target Behavior(s)</vt:lpstr>
      <vt:lpstr>Target Behavior-Information-Gathering Methods</vt:lpstr>
      <vt:lpstr>A. Questionnaires and Interviews (Handout 2)</vt:lpstr>
      <vt:lpstr>B. Checklists </vt:lpstr>
      <vt:lpstr>C. Anecdotal (ABC) Reports (Handouts 3 and 4)</vt:lpstr>
      <vt:lpstr>D. Direct Observation</vt:lpstr>
      <vt:lpstr>Integrating Information to Identify Potential Target Behaviors</vt:lpstr>
      <vt:lpstr>Case Example: Jeff</vt:lpstr>
      <vt:lpstr>Jeff’s Target Behavior Questionnaire (Case Sample 1)</vt:lpstr>
      <vt:lpstr>Identifying Potential Target Behaviors</vt:lpstr>
      <vt:lpstr>Jeff’s Anecdotal Reports  (Case Sample 2)</vt:lpstr>
      <vt:lpstr>Jeff’s Direct Observation Data</vt:lpstr>
      <vt:lpstr>Case Application (Handout 2)</vt:lpstr>
      <vt:lpstr>Step 2. Prioritizing Target Behaviors</vt:lpstr>
      <vt:lpstr>Prioritization</vt:lpstr>
      <vt:lpstr>Jeff’s Target Behavior Prioritization</vt:lpstr>
      <vt:lpstr>Case Application</vt:lpstr>
      <vt:lpstr>Step 3. Defining the Target Behavior</vt:lpstr>
      <vt:lpstr>Objective, Observable Language</vt:lpstr>
      <vt:lpstr>Readily Measured</vt:lpstr>
      <vt:lpstr>Delineate Boundaries</vt:lpstr>
      <vt:lpstr>Target Behavior Definition Examples</vt:lpstr>
      <vt:lpstr>Jeff’s Target Behavior Definitions</vt:lpstr>
      <vt:lpstr>Practice Defining Target Behaviors (Handout 5)</vt:lpstr>
      <vt:lpstr>Case Application </vt:lpstr>
      <vt:lpstr>Developing a Measurement System to Track the Target Behavior</vt:lpstr>
      <vt:lpstr>Developing a Measurement Approach</vt:lpstr>
      <vt:lpstr>Data Collection Methods</vt:lpstr>
      <vt:lpstr>Systematic Direct Observation</vt:lpstr>
      <vt:lpstr>Systematic Direct Observation Strengths</vt:lpstr>
      <vt:lpstr>Systematic Direct Observation Dimensions</vt:lpstr>
      <vt:lpstr>Practice: What dimension would you use for each behavior?</vt:lpstr>
      <vt:lpstr>Systematic Direct Observation Procedures</vt:lpstr>
      <vt:lpstr>Systematic Direct Observation Limitations</vt:lpstr>
      <vt:lpstr>Systematic Direct Observation Lessons</vt:lpstr>
      <vt:lpstr>Direct Behavior Rating (DBR)</vt:lpstr>
      <vt:lpstr>DBR Single-Item Scales (DBR-SIS)</vt:lpstr>
      <vt:lpstr>DBR Standard Behaviors</vt:lpstr>
      <vt:lpstr>DBR-Academic Engagement</vt:lpstr>
      <vt:lpstr>Academic Engagement Example</vt:lpstr>
      <vt:lpstr>DBR-Disruptive</vt:lpstr>
      <vt:lpstr>Disruptive Example</vt:lpstr>
      <vt:lpstr>DBR-Respectful</vt:lpstr>
      <vt:lpstr>Respectful Example</vt:lpstr>
      <vt:lpstr>DBR-SIS Standard Item Takeaways</vt:lpstr>
      <vt:lpstr>Integrating Target Behavior Into  DBR Form</vt:lpstr>
      <vt:lpstr>Developing DBR Behavior Definition and Anchors</vt:lpstr>
      <vt:lpstr>Using Preliminary Data to Develop DBR Anchors for DBI</vt:lpstr>
      <vt:lpstr>Using Preliminary Data to Develop DBR Anchors for DBI</vt:lpstr>
      <vt:lpstr>Jeff’s Direct Behavior Rating Form</vt:lpstr>
      <vt:lpstr>Case Application (Handout 6)</vt:lpstr>
      <vt:lpstr>Implementing DBR</vt:lpstr>
      <vt:lpstr>Implementing DBR </vt:lpstr>
      <vt:lpstr>Implementing DBR</vt:lpstr>
      <vt:lpstr>Implementing DBR</vt:lpstr>
      <vt:lpstr>Evaluating Progress Monitoring Data to Inform Intervention Decisions</vt:lpstr>
      <vt:lpstr>Monitoring and Evaluating Progress</vt:lpstr>
      <vt:lpstr>Managing Data for Evaluation</vt:lpstr>
      <vt:lpstr>Management Process for Jeff’s  DBR Data</vt:lpstr>
      <vt:lpstr>Begin Data Collection Before Intervention</vt:lpstr>
      <vt:lpstr>Developing Intervention Goals</vt:lpstr>
      <vt:lpstr>Guidelines for Developing Intervention Goals</vt:lpstr>
      <vt:lpstr>Example of Evaluation Rules</vt:lpstr>
      <vt:lpstr>Progress Monitoring Graphs</vt:lpstr>
      <vt:lpstr>Progress Monitoring Graphs</vt:lpstr>
      <vt:lpstr>Progress Monitoring Graphs</vt:lpstr>
      <vt:lpstr>Progress Monitoring Graphs</vt:lpstr>
      <vt:lpstr>Progress Monitoring Graphs</vt:lpstr>
      <vt:lpstr>Progress Monitoring Graphs</vt:lpstr>
      <vt:lpstr>Data Evaluation Methods and Features</vt:lpstr>
      <vt:lpstr>Level</vt:lpstr>
      <vt:lpstr>Trend</vt:lpstr>
      <vt:lpstr>Variability</vt:lpstr>
      <vt:lpstr>Comparing Non-Intervention and Intervention Patterns: Example 1</vt:lpstr>
      <vt:lpstr>Comparing Non-Intervention and Intervention Patterns: Example 2</vt:lpstr>
      <vt:lpstr>Comparing Non-Intervention and Intervention Patterns: Example 3</vt:lpstr>
      <vt:lpstr>Using Means to Augment  Evaluation</vt:lpstr>
      <vt:lpstr>Jeff’s Target Behavior Data (Threatens)</vt:lpstr>
      <vt:lpstr>Jeff’s Target Behavior Data (Engagement)</vt:lpstr>
      <vt:lpstr>Jeff’s Target Behavior Data (Disruptive)</vt:lpstr>
      <vt:lpstr>Case Application</vt:lpstr>
      <vt:lpstr>Takeaways</vt:lpstr>
      <vt:lpstr>Disclaimer</vt:lpstr>
      <vt:lpstr>References</vt:lpstr>
      <vt:lpstr>References</vt:lpstr>
      <vt:lpstr>.</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Tuchman, Ariana</dc:creator>
  <cp:lastModifiedBy>Chan, Gail</cp:lastModifiedBy>
  <cp:revision>792</cp:revision>
  <cp:lastPrinted>2013-10-07T14:25:20Z</cp:lastPrinted>
  <dcterms:created xsi:type="dcterms:W3CDTF">2013-01-30T18:13:08Z</dcterms:created>
  <dcterms:modified xsi:type="dcterms:W3CDTF">2016-08-05T14:14:44Z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0x0101001C274D0E453DA444BDEE5CB35E633B8F</vt:lpwstr>
  </property>
</Properties>
</file>