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1.xml" ContentType="application/vnd.openxmlformats-officedocument.theme+xml"/>
  <Override PartName="/ppt/slideLayouts/slideLayout162.xml" ContentType="application/vnd.openxmlformats-officedocument.presentationml.slideLayout+xml"/>
  <Override PartName="/ppt/theme/theme22.xml" ContentType="application/vnd.openxmlformats-officedocument.theme+xml"/>
  <Override PartName="/ppt/slideLayouts/slideLayout16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5"/>
    <p:sldMasterId id="2147483674" r:id="rId6"/>
    <p:sldMasterId id="2147484042" r:id="rId7"/>
    <p:sldMasterId id="2147484319" r:id="rId8"/>
    <p:sldMasterId id="2147484324" r:id="rId9"/>
    <p:sldMasterId id="2147484326" r:id="rId10"/>
    <p:sldMasterId id="2147484332" r:id="rId11"/>
    <p:sldMasterId id="2147484338" r:id="rId12"/>
    <p:sldMasterId id="2147484340" r:id="rId13"/>
    <p:sldMasterId id="2147484346" r:id="rId14"/>
    <p:sldMasterId id="2147484352" r:id="rId15"/>
    <p:sldMasterId id="2147484359" r:id="rId16"/>
    <p:sldMasterId id="2147484373" r:id="rId17"/>
    <p:sldMasterId id="2147484389" r:id="rId18"/>
    <p:sldMasterId id="2147484403" r:id="rId19"/>
    <p:sldMasterId id="2147484417" r:id="rId20"/>
    <p:sldMasterId id="2147484431" r:id="rId21"/>
    <p:sldMasterId id="2147484445" r:id="rId22"/>
    <p:sldMasterId id="2147484460" r:id="rId23"/>
    <p:sldMasterId id="2147484474" r:id="rId24"/>
    <p:sldMasterId id="2147484489" r:id="rId25"/>
    <p:sldMasterId id="2147484499" r:id="rId26"/>
    <p:sldMasterId id="2147484501" r:id="rId27"/>
  </p:sldMasterIdLst>
  <p:notesMasterIdLst>
    <p:notesMasterId r:id="rId128"/>
  </p:notesMasterIdLst>
  <p:handoutMasterIdLst>
    <p:handoutMasterId r:id="rId129"/>
  </p:handoutMasterIdLst>
  <p:sldIdLst>
    <p:sldId id="343" r:id="rId28"/>
    <p:sldId id="258" r:id="rId29"/>
    <p:sldId id="260" r:id="rId30"/>
    <p:sldId id="261" r:id="rId31"/>
    <p:sldId id="264" r:id="rId32"/>
    <p:sldId id="265" r:id="rId33"/>
    <p:sldId id="266" r:id="rId34"/>
    <p:sldId id="267" r:id="rId35"/>
    <p:sldId id="366" r:id="rId36"/>
    <p:sldId id="268" r:id="rId37"/>
    <p:sldId id="353" r:id="rId38"/>
    <p:sldId id="270" r:id="rId39"/>
    <p:sldId id="354" r:id="rId40"/>
    <p:sldId id="273" r:id="rId41"/>
    <p:sldId id="274" r:id="rId42"/>
    <p:sldId id="355" r:id="rId43"/>
    <p:sldId id="381" r:id="rId44"/>
    <p:sldId id="277" r:id="rId45"/>
    <p:sldId id="278" r:id="rId46"/>
    <p:sldId id="332" r:id="rId47"/>
    <p:sldId id="279" r:id="rId48"/>
    <p:sldId id="333" r:id="rId49"/>
    <p:sldId id="280" r:id="rId50"/>
    <p:sldId id="368" r:id="rId51"/>
    <p:sldId id="281" r:id="rId52"/>
    <p:sldId id="282" r:id="rId53"/>
    <p:sldId id="283" r:id="rId54"/>
    <p:sldId id="284" r:id="rId55"/>
    <p:sldId id="285" r:id="rId56"/>
    <p:sldId id="286" r:id="rId57"/>
    <p:sldId id="369" r:id="rId58"/>
    <p:sldId id="288" r:id="rId59"/>
    <p:sldId id="287" r:id="rId60"/>
    <p:sldId id="289" r:id="rId61"/>
    <p:sldId id="291" r:id="rId62"/>
    <p:sldId id="290" r:id="rId63"/>
    <p:sldId id="356" r:id="rId64"/>
    <p:sldId id="370" r:id="rId65"/>
    <p:sldId id="293" r:id="rId66"/>
    <p:sldId id="294" r:id="rId67"/>
    <p:sldId id="345" r:id="rId68"/>
    <p:sldId id="296" r:id="rId69"/>
    <p:sldId id="297" r:id="rId70"/>
    <p:sldId id="367" r:id="rId71"/>
    <p:sldId id="298" r:id="rId72"/>
    <p:sldId id="299" r:id="rId73"/>
    <p:sldId id="300" r:id="rId74"/>
    <p:sldId id="301" r:id="rId75"/>
    <p:sldId id="302" r:id="rId76"/>
    <p:sldId id="303" r:id="rId77"/>
    <p:sldId id="304" r:id="rId78"/>
    <p:sldId id="305" r:id="rId79"/>
    <p:sldId id="306" r:id="rId80"/>
    <p:sldId id="307" r:id="rId81"/>
    <p:sldId id="308" r:id="rId82"/>
    <p:sldId id="309" r:id="rId83"/>
    <p:sldId id="310" r:id="rId84"/>
    <p:sldId id="311" r:id="rId85"/>
    <p:sldId id="312" r:id="rId86"/>
    <p:sldId id="313" r:id="rId87"/>
    <p:sldId id="348" r:id="rId88"/>
    <p:sldId id="315" r:id="rId89"/>
    <p:sldId id="357" r:id="rId90"/>
    <p:sldId id="358" r:id="rId91"/>
    <p:sldId id="371" r:id="rId92"/>
    <p:sldId id="360" r:id="rId93"/>
    <p:sldId id="317" r:id="rId94"/>
    <p:sldId id="372" r:id="rId95"/>
    <p:sldId id="318" r:id="rId96"/>
    <p:sldId id="319" r:id="rId97"/>
    <p:sldId id="320" r:id="rId98"/>
    <p:sldId id="321" r:id="rId99"/>
    <p:sldId id="322" r:id="rId100"/>
    <p:sldId id="361" r:id="rId101"/>
    <p:sldId id="363" r:id="rId102"/>
    <p:sldId id="364" r:id="rId103"/>
    <p:sldId id="324" r:id="rId104"/>
    <p:sldId id="365" r:id="rId105"/>
    <p:sldId id="373" r:id="rId106"/>
    <p:sldId id="374" r:id="rId107"/>
    <p:sldId id="325" r:id="rId108"/>
    <p:sldId id="326" r:id="rId109"/>
    <p:sldId id="346" r:id="rId110"/>
    <p:sldId id="327" r:id="rId111"/>
    <p:sldId id="328" r:id="rId112"/>
    <p:sldId id="377" r:id="rId113"/>
    <p:sldId id="378" r:id="rId114"/>
    <p:sldId id="375" r:id="rId115"/>
    <p:sldId id="330" r:id="rId116"/>
    <p:sldId id="379" r:id="rId117"/>
    <p:sldId id="331" r:id="rId118"/>
    <p:sldId id="380" r:id="rId119"/>
    <p:sldId id="337" r:id="rId120"/>
    <p:sldId id="338" r:id="rId121"/>
    <p:sldId id="339" r:id="rId122"/>
    <p:sldId id="349" r:id="rId123"/>
    <p:sldId id="350" r:id="rId124"/>
    <p:sldId id="351" r:id="rId125"/>
    <p:sldId id="382" r:id="rId126"/>
    <p:sldId id="342" r:id="rId127"/>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chle, Laura" initials="LBK" lastIdx="18" clrIdx="0"/>
  <p:cmAuthor id="1" name="Laura Berry Kuchle" initials="LB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76985" autoAdjust="0"/>
  </p:normalViewPr>
  <p:slideViewPr>
    <p:cSldViewPr snapToGrid="0">
      <p:cViewPr varScale="1">
        <p:scale>
          <a:sx n="68" d="100"/>
          <a:sy n="68" d="100"/>
        </p:scale>
        <p:origin x="2131" y="72"/>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50" d="100"/>
        <a:sy n="150" d="100"/>
      </p:scale>
      <p:origin x="0" y="-23990"/>
    </p:cViewPr>
  </p:sorterViewPr>
  <p:notesViewPr>
    <p:cSldViewPr snapToGrid="0">
      <p:cViewPr varScale="1">
        <p:scale>
          <a:sx n="85" d="100"/>
          <a:sy n="85" d="100"/>
        </p:scale>
        <p:origin x="-373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2.xml"/><Relationship Id="rId117" Type="http://schemas.openxmlformats.org/officeDocument/2006/relationships/slide" Target="slides/slide90.xml"/><Relationship Id="rId21" Type="http://schemas.openxmlformats.org/officeDocument/2006/relationships/slideMaster" Target="slideMasters/slideMaster17.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theme" Target="theme/theme1.xml"/><Relationship Id="rId16" Type="http://schemas.openxmlformats.org/officeDocument/2006/relationships/slideMaster" Target="slideMasters/slideMaster12.xml"/><Relationship Id="rId107" Type="http://schemas.openxmlformats.org/officeDocument/2006/relationships/slide" Target="slides/slide80.xml"/><Relationship Id="rId11" Type="http://schemas.openxmlformats.org/officeDocument/2006/relationships/slideMaster" Target="slideMasters/slideMaster7.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28" Type="http://schemas.openxmlformats.org/officeDocument/2006/relationships/notesMaster" Target="notesMasters/notesMaster1.xml"/><Relationship Id="rId5" Type="http://schemas.openxmlformats.org/officeDocument/2006/relationships/slideMaster" Target="slideMasters/slideMaster1.xml"/><Relationship Id="rId90" Type="http://schemas.openxmlformats.org/officeDocument/2006/relationships/slide" Target="slides/slide63.xml"/><Relationship Id="rId95" Type="http://schemas.openxmlformats.org/officeDocument/2006/relationships/slide" Target="slides/slide68.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slide" Target="slides/slide86.xml"/><Relationship Id="rId118" Type="http://schemas.openxmlformats.org/officeDocument/2006/relationships/slide" Target="slides/slide91.xml"/><Relationship Id="rId126" Type="http://schemas.openxmlformats.org/officeDocument/2006/relationships/slide" Target="slides/slide99.xml"/><Relationship Id="rId13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slide" Target="slides/slide89.xml"/><Relationship Id="rId124" Type="http://schemas.openxmlformats.org/officeDocument/2006/relationships/slide" Target="slides/slide97.xml"/><Relationship Id="rId129" Type="http://schemas.openxmlformats.org/officeDocument/2006/relationships/handoutMaster" Target="handoutMasters/handoutMaster1.xml"/><Relationship Id="rId20" Type="http://schemas.openxmlformats.org/officeDocument/2006/relationships/slideMaster" Target="slideMasters/slideMaster16.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3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slide" Target="slides/slide92.xml"/><Relationship Id="rId127" Type="http://schemas.openxmlformats.org/officeDocument/2006/relationships/slide" Target="slides/slide100.xml"/><Relationship Id="rId10" Type="http://schemas.openxmlformats.org/officeDocument/2006/relationships/slideMaster" Target="slideMasters/slideMaster6.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3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7" Type="http://schemas.openxmlformats.org/officeDocument/2006/relationships/slideMaster" Target="slideMasters/slideMaster3.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xml"/><Relationship Id="rId24" Type="http://schemas.openxmlformats.org/officeDocument/2006/relationships/slideMaster" Target="slideMasters/slideMaster20.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presProps" Target="presProps.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25A1E-9AA2-42D7-8023-0121DDAD5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DBCB4D9-2F50-45C1-840F-1D3D0E8B4157}">
      <dgm:prSet phldrT="[Text]"/>
      <dgm:spPr>
        <a:solidFill>
          <a:schemeClr val="accent2"/>
        </a:solidFill>
      </dgm:spPr>
      <dgm:t>
        <a:bodyPr/>
        <a:lstStyle/>
        <a:p>
          <a:r>
            <a:rPr lang="en-US" dirty="0" smtClean="0"/>
            <a:t>Data allow us to…</a:t>
          </a:r>
          <a:endParaRPr lang="en-US" dirty="0"/>
        </a:p>
      </dgm:t>
    </dgm:pt>
    <dgm:pt modelId="{2F16622E-E83F-4E32-ABF0-74619505E22A}" type="parTrans" cxnId="{06CF7FC9-721C-4D43-BEED-56522E5ABC16}">
      <dgm:prSet/>
      <dgm:spPr/>
      <dgm:t>
        <a:bodyPr/>
        <a:lstStyle/>
        <a:p>
          <a:endParaRPr lang="en-US"/>
        </a:p>
      </dgm:t>
    </dgm:pt>
    <dgm:pt modelId="{FB217FD8-9E13-4630-9024-5AA70DA8F1A0}" type="sibTrans" cxnId="{06CF7FC9-721C-4D43-BEED-56522E5ABC16}">
      <dgm:prSet/>
      <dgm:spPr/>
      <dgm:t>
        <a:bodyPr/>
        <a:lstStyle/>
        <a:p>
          <a:endParaRPr lang="en-US"/>
        </a:p>
      </dgm:t>
    </dgm:pt>
    <dgm:pt modelId="{3BC6C9A3-252C-4BFE-A21C-2C3BCE2F72D5}">
      <dgm:prSet phldrT="[Text]" custT="1"/>
      <dgm:spPr/>
      <dgm:t>
        <a:bodyPr/>
        <a:lstStyle/>
        <a:p>
          <a:r>
            <a:rPr lang="en-US" sz="1800" dirty="0" smtClean="0"/>
            <a:t>Estimate the rates of improvement (ROI) across time.</a:t>
          </a:r>
          <a:endParaRPr lang="en-US" sz="1800" dirty="0"/>
        </a:p>
      </dgm:t>
    </dgm:pt>
    <dgm:pt modelId="{5BD7692D-03F5-40F0-931A-346FD686EE9B}" type="parTrans" cxnId="{D551A5C4-7886-40F7-8BC0-0F4185189CBB}">
      <dgm:prSet/>
      <dgm:spPr/>
      <dgm:t>
        <a:bodyPr/>
        <a:lstStyle/>
        <a:p>
          <a:endParaRPr lang="en-US"/>
        </a:p>
      </dgm:t>
    </dgm:pt>
    <dgm:pt modelId="{BEE379F7-E25D-43A9-868A-98D352165968}" type="sibTrans" cxnId="{D551A5C4-7886-40F7-8BC0-0F4185189CBB}">
      <dgm:prSet/>
      <dgm:spPr/>
      <dgm:t>
        <a:bodyPr/>
        <a:lstStyle/>
        <a:p>
          <a:endParaRPr lang="en-US"/>
        </a:p>
      </dgm:t>
    </dgm:pt>
    <dgm:pt modelId="{FE36F305-A163-4576-BEBA-7D1008C01D81}">
      <dgm:prSet phldrT="[Text]" custT="1"/>
      <dgm:spPr/>
      <dgm:t>
        <a:bodyPr/>
        <a:lstStyle/>
        <a:p>
          <a:r>
            <a:rPr lang="en-US" sz="1800" dirty="0" smtClean="0"/>
            <a:t>Compare the efficacy of different forms of instruction.</a:t>
          </a:r>
          <a:endParaRPr lang="en-US" sz="1800" dirty="0"/>
        </a:p>
      </dgm:t>
    </dgm:pt>
    <dgm:pt modelId="{D5C6CC5A-8047-4932-A182-17ECF292B2AF}" type="parTrans" cxnId="{C429298B-BDAF-480B-BFD1-306429FCE1E8}">
      <dgm:prSet/>
      <dgm:spPr/>
      <dgm:t>
        <a:bodyPr/>
        <a:lstStyle/>
        <a:p>
          <a:endParaRPr lang="en-US"/>
        </a:p>
      </dgm:t>
    </dgm:pt>
    <dgm:pt modelId="{8EB992B3-A5C0-45C1-8C41-8042B49B8CCA}" type="sibTrans" cxnId="{C429298B-BDAF-480B-BFD1-306429FCE1E8}">
      <dgm:prSet/>
      <dgm:spPr/>
      <dgm:t>
        <a:bodyPr/>
        <a:lstStyle/>
        <a:p>
          <a:endParaRPr lang="en-US"/>
        </a:p>
      </dgm:t>
    </dgm:pt>
    <dgm:pt modelId="{CE9CD007-1E37-443C-A7F6-41B116784173}">
      <dgm:prSet custT="1"/>
      <dgm:spPr/>
      <dgm:t>
        <a:bodyPr/>
        <a:lstStyle/>
        <a:p>
          <a:r>
            <a:rPr lang="en-US" sz="1800" dirty="0" smtClean="0"/>
            <a:t>Identify students who are not demonstrating adequate progress.</a:t>
          </a:r>
          <a:endParaRPr lang="en-US" sz="1800" dirty="0"/>
        </a:p>
      </dgm:t>
    </dgm:pt>
    <dgm:pt modelId="{C4FE7B3E-50EC-4D8B-B34B-6A0C008C070A}" type="parTrans" cxnId="{CE2E4E8B-0F04-4D60-9373-0B5246B78AFA}">
      <dgm:prSet/>
      <dgm:spPr/>
      <dgm:t>
        <a:bodyPr/>
        <a:lstStyle/>
        <a:p>
          <a:endParaRPr lang="en-US"/>
        </a:p>
      </dgm:t>
    </dgm:pt>
    <dgm:pt modelId="{AB9F7694-4C01-4300-B7C7-E9A0765F7CB1}" type="sibTrans" cxnId="{CE2E4E8B-0F04-4D60-9373-0B5246B78AFA}">
      <dgm:prSet/>
      <dgm:spPr/>
      <dgm:t>
        <a:bodyPr/>
        <a:lstStyle/>
        <a:p>
          <a:endParaRPr lang="en-US"/>
        </a:p>
      </dgm:t>
    </dgm:pt>
    <dgm:pt modelId="{42B3EF34-2D3B-4BE9-A568-709C6F4568FF}">
      <dgm:prSet custT="1"/>
      <dgm:spPr/>
      <dgm:t>
        <a:bodyPr/>
        <a:lstStyle/>
        <a:p>
          <a:r>
            <a:rPr lang="en-US" sz="1800" dirty="0" smtClean="0"/>
            <a:t>Determine when an instructional change is needed.</a:t>
          </a:r>
          <a:endParaRPr lang="en-US" sz="1800" dirty="0"/>
        </a:p>
      </dgm:t>
    </dgm:pt>
    <dgm:pt modelId="{0ACD95D1-0391-4A6F-8532-BD0207B98C99}" type="parTrans" cxnId="{761D001D-26E0-4A87-9E64-A5DBBD9C7DA5}">
      <dgm:prSet/>
      <dgm:spPr/>
      <dgm:t>
        <a:bodyPr/>
        <a:lstStyle/>
        <a:p>
          <a:endParaRPr lang="en-US"/>
        </a:p>
      </dgm:t>
    </dgm:pt>
    <dgm:pt modelId="{3CECF216-0E43-4E03-A336-7322D0E76EB4}" type="sibTrans" cxnId="{761D001D-26E0-4A87-9E64-A5DBBD9C7DA5}">
      <dgm:prSet/>
      <dgm:spPr/>
      <dgm:t>
        <a:bodyPr/>
        <a:lstStyle/>
        <a:p>
          <a:endParaRPr lang="en-US"/>
        </a:p>
      </dgm:t>
    </dgm:pt>
    <dgm:pt modelId="{AF18EB13-BEED-4556-A30E-1E943BF45B6D}" type="pres">
      <dgm:prSet presAssocID="{20E25A1E-9AA2-42D7-8023-0121DDAD522E}" presName="cycle" presStyleCnt="0">
        <dgm:presLayoutVars>
          <dgm:chMax val="1"/>
          <dgm:dir/>
          <dgm:animLvl val="ctr"/>
          <dgm:resizeHandles val="exact"/>
        </dgm:presLayoutVars>
      </dgm:prSet>
      <dgm:spPr/>
      <dgm:t>
        <a:bodyPr/>
        <a:lstStyle/>
        <a:p>
          <a:endParaRPr lang="en-US"/>
        </a:p>
      </dgm:t>
    </dgm:pt>
    <dgm:pt modelId="{C4476550-6511-4593-86CA-5E87C4D26F50}" type="pres">
      <dgm:prSet presAssocID="{EDBCB4D9-2F50-45C1-840F-1D3D0E8B4157}" presName="centerShape" presStyleLbl="node0" presStyleIdx="0" presStyleCnt="1"/>
      <dgm:spPr/>
      <dgm:t>
        <a:bodyPr/>
        <a:lstStyle/>
        <a:p>
          <a:endParaRPr lang="en-US"/>
        </a:p>
      </dgm:t>
    </dgm:pt>
    <dgm:pt modelId="{2467E778-F970-4D71-B9D2-3292FB8A7219}" type="pres">
      <dgm:prSet presAssocID="{5BD7692D-03F5-40F0-931A-346FD686EE9B}" presName="parTrans" presStyleLbl="bgSibTrans2D1" presStyleIdx="0" presStyleCnt="4" custAng="21524175" custFlipHor="1" custScaleX="34081" custLinFactNeighborX="35960" custLinFactNeighborY="21040"/>
      <dgm:spPr/>
      <dgm:t>
        <a:bodyPr/>
        <a:lstStyle/>
        <a:p>
          <a:endParaRPr lang="en-US"/>
        </a:p>
      </dgm:t>
    </dgm:pt>
    <dgm:pt modelId="{1549E20F-65EF-484A-A63C-3BF5B9637A83}" type="pres">
      <dgm:prSet presAssocID="{3BC6C9A3-252C-4BFE-A21C-2C3BCE2F72D5}" presName="node" presStyleLbl="node1" presStyleIdx="0" presStyleCnt="4" custScaleX="134164" custRadScaleRad="114631" custRadScaleInc="-30525">
        <dgm:presLayoutVars>
          <dgm:bulletEnabled val="1"/>
        </dgm:presLayoutVars>
      </dgm:prSet>
      <dgm:spPr/>
      <dgm:t>
        <a:bodyPr/>
        <a:lstStyle/>
        <a:p>
          <a:endParaRPr lang="en-US"/>
        </a:p>
      </dgm:t>
    </dgm:pt>
    <dgm:pt modelId="{155E36FD-1A0F-4BF9-A044-88F0B85558F1}" type="pres">
      <dgm:prSet presAssocID="{D5C6CC5A-8047-4932-A182-17ECF292B2AF}" presName="parTrans" presStyleLbl="bgSibTrans2D1" presStyleIdx="1" presStyleCnt="4" custAng="10766525" custScaleX="42666" custLinFactNeighborX="15856" custLinFactNeighborY="83309"/>
      <dgm:spPr/>
      <dgm:t>
        <a:bodyPr/>
        <a:lstStyle/>
        <a:p>
          <a:endParaRPr lang="en-US"/>
        </a:p>
      </dgm:t>
    </dgm:pt>
    <dgm:pt modelId="{E765FE02-8B9B-47C6-ABA5-737989C31CC4}" type="pres">
      <dgm:prSet presAssocID="{FE36F305-A163-4576-BEBA-7D1008C01D81}" presName="node" presStyleLbl="node1" presStyleIdx="1" presStyleCnt="4" custScaleX="148530" custRadScaleRad="100411" custRadScaleInc="-28542">
        <dgm:presLayoutVars>
          <dgm:bulletEnabled val="1"/>
        </dgm:presLayoutVars>
      </dgm:prSet>
      <dgm:spPr/>
      <dgm:t>
        <a:bodyPr/>
        <a:lstStyle/>
        <a:p>
          <a:endParaRPr lang="en-US"/>
        </a:p>
      </dgm:t>
    </dgm:pt>
    <dgm:pt modelId="{D6E8DE8C-8A98-47E2-8C9E-8D6B96873FD5}" type="pres">
      <dgm:prSet presAssocID="{C4FE7B3E-50EC-4D8B-B34B-6A0C008C070A}" presName="parTrans" presStyleLbl="bgSibTrans2D1" presStyleIdx="2" presStyleCnt="4" custAng="11024973" custScaleX="40811" custLinFactNeighborX="-24522" custLinFactNeighborY="76732"/>
      <dgm:spPr/>
      <dgm:t>
        <a:bodyPr/>
        <a:lstStyle/>
        <a:p>
          <a:endParaRPr lang="en-US"/>
        </a:p>
      </dgm:t>
    </dgm:pt>
    <dgm:pt modelId="{FC09DC9C-857F-4E69-84DE-E5D464085700}" type="pres">
      <dgm:prSet presAssocID="{CE9CD007-1E37-443C-A7F6-41B116784173}" presName="node" presStyleLbl="node1" presStyleIdx="2" presStyleCnt="4" custScaleX="155678" custRadScaleRad="114278" custRadScaleInc="46829">
        <dgm:presLayoutVars>
          <dgm:bulletEnabled val="1"/>
        </dgm:presLayoutVars>
      </dgm:prSet>
      <dgm:spPr/>
      <dgm:t>
        <a:bodyPr/>
        <a:lstStyle/>
        <a:p>
          <a:endParaRPr lang="en-US"/>
        </a:p>
      </dgm:t>
    </dgm:pt>
    <dgm:pt modelId="{E318B82C-59EE-420F-A248-B5CE1624A9E4}" type="pres">
      <dgm:prSet presAssocID="{0ACD95D1-0391-4A6F-8532-BD0207B98C99}" presName="parTrans" presStyleLbl="bgSibTrans2D1" presStyleIdx="3" presStyleCnt="4" custAng="10815102" custScaleX="34042" custScaleY="92185" custLinFactNeighborX="-37286" custLinFactNeighborY="13134"/>
      <dgm:spPr/>
      <dgm:t>
        <a:bodyPr/>
        <a:lstStyle/>
        <a:p>
          <a:endParaRPr lang="en-US"/>
        </a:p>
      </dgm:t>
    </dgm:pt>
    <dgm:pt modelId="{053A2683-9B55-413E-859F-791AD901B2B5}" type="pres">
      <dgm:prSet presAssocID="{42B3EF34-2D3B-4BE9-A568-709C6F4568FF}" presName="node" presStyleLbl="node1" presStyleIdx="3" presStyleCnt="4" custScaleX="144235" custRadScaleRad="118599" custRadScaleInc="32774">
        <dgm:presLayoutVars>
          <dgm:bulletEnabled val="1"/>
        </dgm:presLayoutVars>
      </dgm:prSet>
      <dgm:spPr/>
      <dgm:t>
        <a:bodyPr/>
        <a:lstStyle/>
        <a:p>
          <a:endParaRPr lang="en-US"/>
        </a:p>
      </dgm:t>
    </dgm:pt>
  </dgm:ptLst>
  <dgm:cxnLst>
    <dgm:cxn modelId="{2965036B-ED0E-4755-AE49-BDCECAC521F9}" type="presOf" srcId="{EDBCB4D9-2F50-45C1-840F-1D3D0E8B4157}" destId="{C4476550-6511-4593-86CA-5E87C4D26F50}" srcOrd="0" destOrd="0" presId="urn:microsoft.com/office/officeart/2005/8/layout/radial4"/>
    <dgm:cxn modelId="{12F4338B-24A0-4804-906C-ACDAD4D13704}" type="presOf" srcId="{5BD7692D-03F5-40F0-931A-346FD686EE9B}" destId="{2467E778-F970-4D71-B9D2-3292FB8A7219}" srcOrd="0" destOrd="0" presId="urn:microsoft.com/office/officeart/2005/8/layout/radial4"/>
    <dgm:cxn modelId="{AAAD1B02-F7BB-4D05-9B7E-0098E8D6DB4A}" type="presOf" srcId="{0ACD95D1-0391-4A6F-8532-BD0207B98C99}" destId="{E318B82C-59EE-420F-A248-B5CE1624A9E4}" srcOrd="0" destOrd="0" presId="urn:microsoft.com/office/officeart/2005/8/layout/radial4"/>
    <dgm:cxn modelId="{BF901616-0B38-4A05-A2EA-0E20A64D2165}" type="presOf" srcId="{FE36F305-A163-4576-BEBA-7D1008C01D81}" destId="{E765FE02-8B9B-47C6-ABA5-737989C31CC4}" srcOrd="0" destOrd="0" presId="urn:microsoft.com/office/officeart/2005/8/layout/radial4"/>
    <dgm:cxn modelId="{36C4CCF5-7259-4368-B87B-8BF5E17AA665}" type="presOf" srcId="{CE9CD007-1E37-443C-A7F6-41B116784173}" destId="{FC09DC9C-857F-4E69-84DE-E5D464085700}" srcOrd="0" destOrd="0" presId="urn:microsoft.com/office/officeart/2005/8/layout/radial4"/>
    <dgm:cxn modelId="{761D001D-26E0-4A87-9E64-A5DBBD9C7DA5}" srcId="{EDBCB4D9-2F50-45C1-840F-1D3D0E8B4157}" destId="{42B3EF34-2D3B-4BE9-A568-709C6F4568FF}" srcOrd="3" destOrd="0" parTransId="{0ACD95D1-0391-4A6F-8532-BD0207B98C99}" sibTransId="{3CECF216-0E43-4E03-A336-7322D0E76EB4}"/>
    <dgm:cxn modelId="{CE2E4E8B-0F04-4D60-9373-0B5246B78AFA}" srcId="{EDBCB4D9-2F50-45C1-840F-1D3D0E8B4157}" destId="{CE9CD007-1E37-443C-A7F6-41B116784173}" srcOrd="2" destOrd="0" parTransId="{C4FE7B3E-50EC-4D8B-B34B-6A0C008C070A}" sibTransId="{AB9F7694-4C01-4300-B7C7-E9A0765F7CB1}"/>
    <dgm:cxn modelId="{960FCA96-837D-407F-BE3E-5F502BA9FD3B}" type="presOf" srcId="{D5C6CC5A-8047-4932-A182-17ECF292B2AF}" destId="{155E36FD-1A0F-4BF9-A044-88F0B85558F1}" srcOrd="0" destOrd="0" presId="urn:microsoft.com/office/officeart/2005/8/layout/radial4"/>
    <dgm:cxn modelId="{A02C089E-D3A2-4B2F-8902-39B67BD97E57}" type="presOf" srcId="{C4FE7B3E-50EC-4D8B-B34B-6A0C008C070A}" destId="{D6E8DE8C-8A98-47E2-8C9E-8D6B96873FD5}" srcOrd="0" destOrd="0" presId="urn:microsoft.com/office/officeart/2005/8/layout/radial4"/>
    <dgm:cxn modelId="{C429298B-BDAF-480B-BFD1-306429FCE1E8}" srcId="{EDBCB4D9-2F50-45C1-840F-1D3D0E8B4157}" destId="{FE36F305-A163-4576-BEBA-7D1008C01D81}" srcOrd="1" destOrd="0" parTransId="{D5C6CC5A-8047-4932-A182-17ECF292B2AF}" sibTransId="{8EB992B3-A5C0-45C1-8C41-8042B49B8CCA}"/>
    <dgm:cxn modelId="{A38B6C31-83DC-47E5-9FF6-89B286BC62BD}" type="presOf" srcId="{3BC6C9A3-252C-4BFE-A21C-2C3BCE2F72D5}" destId="{1549E20F-65EF-484A-A63C-3BF5B9637A83}" srcOrd="0" destOrd="0" presId="urn:microsoft.com/office/officeart/2005/8/layout/radial4"/>
    <dgm:cxn modelId="{44BC3565-89D3-4722-9C84-5153141AEC60}" type="presOf" srcId="{42B3EF34-2D3B-4BE9-A568-709C6F4568FF}" destId="{053A2683-9B55-413E-859F-791AD901B2B5}" srcOrd="0" destOrd="0" presId="urn:microsoft.com/office/officeart/2005/8/layout/radial4"/>
    <dgm:cxn modelId="{A4121ED6-F83F-45EC-832F-D08FA2536350}" type="presOf" srcId="{20E25A1E-9AA2-42D7-8023-0121DDAD522E}" destId="{AF18EB13-BEED-4556-A30E-1E943BF45B6D}" srcOrd="0" destOrd="0" presId="urn:microsoft.com/office/officeart/2005/8/layout/radial4"/>
    <dgm:cxn modelId="{D551A5C4-7886-40F7-8BC0-0F4185189CBB}" srcId="{EDBCB4D9-2F50-45C1-840F-1D3D0E8B4157}" destId="{3BC6C9A3-252C-4BFE-A21C-2C3BCE2F72D5}" srcOrd="0" destOrd="0" parTransId="{5BD7692D-03F5-40F0-931A-346FD686EE9B}" sibTransId="{BEE379F7-E25D-43A9-868A-98D352165968}"/>
    <dgm:cxn modelId="{06CF7FC9-721C-4D43-BEED-56522E5ABC16}" srcId="{20E25A1E-9AA2-42D7-8023-0121DDAD522E}" destId="{EDBCB4D9-2F50-45C1-840F-1D3D0E8B4157}" srcOrd="0" destOrd="0" parTransId="{2F16622E-E83F-4E32-ABF0-74619505E22A}" sibTransId="{FB217FD8-9E13-4630-9024-5AA70DA8F1A0}"/>
    <dgm:cxn modelId="{30338C9D-7E45-43DF-ADA1-5EAB84643C1A}" type="presParOf" srcId="{AF18EB13-BEED-4556-A30E-1E943BF45B6D}" destId="{C4476550-6511-4593-86CA-5E87C4D26F50}" srcOrd="0" destOrd="0" presId="urn:microsoft.com/office/officeart/2005/8/layout/radial4"/>
    <dgm:cxn modelId="{ECAC6DB1-7C3B-40D5-9AA5-944477D2BE6E}" type="presParOf" srcId="{AF18EB13-BEED-4556-A30E-1E943BF45B6D}" destId="{2467E778-F970-4D71-B9D2-3292FB8A7219}" srcOrd="1" destOrd="0" presId="urn:microsoft.com/office/officeart/2005/8/layout/radial4"/>
    <dgm:cxn modelId="{4F703509-486E-4144-8297-00F6D0A8A66E}" type="presParOf" srcId="{AF18EB13-BEED-4556-A30E-1E943BF45B6D}" destId="{1549E20F-65EF-484A-A63C-3BF5B9637A83}" srcOrd="2" destOrd="0" presId="urn:microsoft.com/office/officeart/2005/8/layout/radial4"/>
    <dgm:cxn modelId="{CF9C58F4-FED5-4EAE-A503-F6DA9129E79D}" type="presParOf" srcId="{AF18EB13-BEED-4556-A30E-1E943BF45B6D}" destId="{155E36FD-1A0F-4BF9-A044-88F0B85558F1}" srcOrd="3" destOrd="0" presId="urn:microsoft.com/office/officeart/2005/8/layout/radial4"/>
    <dgm:cxn modelId="{8C908F36-5396-4956-B99D-5C110AC42093}" type="presParOf" srcId="{AF18EB13-BEED-4556-A30E-1E943BF45B6D}" destId="{E765FE02-8B9B-47C6-ABA5-737989C31CC4}" srcOrd="4" destOrd="0" presId="urn:microsoft.com/office/officeart/2005/8/layout/radial4"/>
    <dgm:cxn modelId="{023252B7-0FB8-4F6E-94AA-08792B7BD924}" type="presParOf" srcId="{AF18EB13-BEED-4556-A30E-1E943BF45B6D}" destId="{D6E8DE8C-8A98-47E2-8C9E-8D6B96873FD5}" srcOrd="5" destOrd="0" presId="urn:microsoft.com/office/officeart/2005/8/layout/radial4"/>
    <dgm:cxn modelId="{6E36A115-A142-4D7D-BB79-C2AB2B9F65DD}" type="presParOf" srcId="{AF18EB13-BEED-4556-A30E-1E943BF45B6D}" destId="{FC09DC9C-857F-4E69-84DE-E5D464085700}" srcOrd="6" destOrd="0" presId="urn:microsoft.com/office/officeart/2005/8/layout/radial4"/>
    <dgm:cxn modelId="{9FE4E779-A253-4E12-BDC3-E748BB6A2B9D}" type="presParOf" srcId="{AF18EB13-BEED-4556-A30E-1E943BF45B6D}" destId="{E318B82C-59EE-420F-A248-B5CE1624A9E4}" srcOrd="7" destOrd="0" presId="urn:microsoft.com/office/officeart/2005/8/layout/radial4"/>
    <dgm:cxn modelId="{0EC7E4A5-8A0F-4AD3-9441-38B4CFB08451}" type="presParOf" srcId="{AF18EB13-BEED-4556-A30E-1E943BF45B6D}" destId="{053A2683-9B55-413E-859F-791AD901B2B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0439" y="4387769"/>
            <a:ext cx="5938684" cy="4522055"/>
          </a:xfrm>
        </p:spPr>
        <p:txBody>
          <a:bodyPr>
            <a:normAutofit/>
          </a:bodyPr>
          <a:lstStyle/>
          <a:p>
            <a:pPr defTabSz="885689"/>
            <a:r>
              <a:rPr lang="en-US" sz="750" b="1" u="none" dirty="0" smtClean="0">
                <a:latin typeface="ITC Franklin Gothic Std Bk Cd"/>
              </a:rPr>
              <a:t>Introduction to the module</a:t>
            </a:r>
          </a:p>
          <a:p>
            <a:r>
              <a:rPr lang="en-US" sz="750" dirty="0" smtClean="0">
                <a:latin typeface="ITC Franklin Gothic Std Bk Cd"/>
              </a:rPr>
              <a:t>This module is part of a series of training modules developed by the National Center on Intensive Intervention (NCII) and is aimed at district or school teams involved in the initial planning for using data-based</a:t>
            </a:r>
            <a:r>
              <a:rPr lang="en-US" sz="750" baseline="0" dirty="0" smtClean="0">
                <a:latin typeface="ITC Franklin Gothic Std Bk Cd"/>
              </a:rPr>
              <a:t> individualization (DBI)</a:t>
            </a:r>
            <a:r>
              <a:rPr lang="en-US" sz="750" dirty="0" smtClean="0">
                <a:latin typeface="ITC Franklin Gothic Std Bk Cd"/>
              </a:rPr>
              <a:t> as a framework</a:t>
            </a:r>
            <a:r>
              <a:rPr lang="en-US" sz="750" baseline="0" dirty="0" smtClean="0">
                <a:latin typeface="ITC Franklin Gothic Std Bk Cd"/>
              </a:rPr>
              <a:t> for providing intensive intervention in academics and behavior</a:t>
            </a:r>
            <a:r>
              <a:rPr lang="en-US" sz="750" dirty="0" smtClean="0">
                <a:latin typeface="ITC Franklin Gothic Std Bk Cd"/>
              </a:rPr>
              <a:t>. This module is</a:t>
            </a:r>
            <a:r>
              <a:rPr lang="en-US" sz="750" baseline="0" dirty="0" smtClean="0">
                <a:latin typeface="ITC Franklin Gothic Std Bk Cd"/>
              </a:rPr>
              <a:t> intended to follow the first module, </a:t>
            </a:r>
            <a:r>
              <a:rPr lang="en-US" sz="750" i="1" dirty="0" smtClean="0">
                <a:latin typeface="ITC Franklin Gothic Std Bk Cd"/>
                <a:ea typeface="ＭＳ Ｐゴシック" charset="-128"/>
              </a:rPr>
              <a:t>Introduction to Data-Based Individualization (DBI): Considerations for Implementation in Academics and Behavior.</a:t>
            </a:r>
            <a:r>
              <a:rPr lang="en-US" sz="750" dirty="0" smtClean="0">
                <a:latin typeface="ITC Franklin Gothic Std Bk Cd"/>
                <a:ea typeface="ＭＳ Ｐゴシック" charset="-128"/>
              </a:rPr>
              <a:t> </a:t>
            </a:r>
            <a:r>
              <a:rPr lang="en-US" sz="750" dirty="0" smtClean="0">
                <a:latin typeface="ITC Franklin Gothic Std Bk Cd"/>
              </a:rPr>
              <a:t>The</a:t>
            </a:r>
            <a:r>
              <a:rPr lang="en-US" sz="750" baseline="0" dirty="0" smtClean="0">
                <a:latin typeface="ITC Franklin Gothic Std Bk Cd"/>
              </a:rPr>
              <a:t> audience for this module may include school teams supporting academic intervention and progress monitoring, interventionists, special educators, school psychologists, counselors, and administrators, as appropriate. It is assumed that the audience already has some knowledge of progress monitoring. A separate module addresses behavioral progress monitoring and can be found on NCII’s website at http://www.intensiveintervention.org. </a:t>
            </a:r>
            <a:r>
              <a:rPr lang="en-US" sz="750" dirty="0" smtClean="0">
                <a:latin typeface="ITC Franklin Gothic Std Bk Cd"/>
              </a:rPr>
              <a:t>Subsequent modules</a:t>
            </a:r>
            <a:r>
              <a:rPr lang="en-US" sz="750" baseline="0" dirty="0" smtClean="0">
                <a:latin typeface="ITC Franklin Gothic Std Bk Cd"/>
              </a:rPr>
              <a:t> will provide additional information about other components of the DBI process. More information about NCII’s approach to intensive intervention can be found in </a:t>
            </a:r>
            <a:r>
              <a:rPr lang="en-US" sz="750" i="1" baseline="0" dirty="0" smtClean="0">
                <a:latin typeface="ITC Franklin Gothic Std Bk Cd"/>
              </a:rPr>
              <a:t>Data-Based Individualization: A Framework for Intensive Intervention </a:t>
            </a:r>
            <a:r>
              <a:rPr lang="en-US" sz="750" i="0" baseline="0" dirty="0" smtClean="0">
                <a:latin typeface="ITC Franklin Gothic Std Bk Cd"/>
              </a:rPr>
              <a:t>(</a:t>
            </a:r>
            <a:r>
              <a:rPr lang="en-US" sz="800" dirty="0" smtClean="0"/>
              <a:t>National Center on Intensive Intervention, 2013)</a:t>
            </a:r>
            <a:r>
              <a:rPr lang="en-US" sz="750" dirty="0" smtClean="0">
                <a:latin typeface="ITC Franklin Gothic Std Bk Cd"/>
              </a:rPr>
              <a:t>.</a:t>
            </a:r>
          </a:p>
          <a:p>
            <a:endParaRPr lang="en-US" sz="750" u="sng" dirty="0" smtClean="0">
              <a:latin typeface="ITC Franklin Gothic Std Bk Cd"/>
            </a:endParaRPr>
          </a:p>
          <a:p>
            <a:r>
              <a:rPr lang="en-US" sz="750" b="1" u="none" dirty="0" smtClean="0">
                <a:latin typeface="ITC Franklin Gothic Std Bk Cd"/>
              </a:rPr>
              <a:t>Instructions for using</a:t>
            </a:r>
            <a:r>
              <a:rPr lang="en-US" sz="750" b="1" u="none" baseline="0" dirty="0" smtClean="0">
                <a:latin typeface="ITC Franklin Gothic Std Bk Cd"/>
              </a:rPr>
              <a:t> the speaker notes</a:t>
            </a:r>
          </a:p>
          <a:p>
            <a:pPr marL="171450" indent="-171450">
              <a:buFont typeface="Arial" pitchFamily="34" charset="0"/>
              <a:buChar char="•"/>
            </a:pPr>
            <a:r>
              <a:rPr lang="en-US" sz="750" b="0" i="0" u="none" strike="noStrike" kern="1200" baseline="0" dirty="0" smtClean="0">
                <a:solidFill>
                  <a:schemeClr val="tx1"/>
                </a:solidFill>
                <a:latin typeface="ITC Franklin Gothic Std Bk Cd"/>
              </a:rPr>
              <a:t>Text formatted in standard font is intended to be read aloud or paraphrased by the facilitator. </a:t>
            </a:r>
          </a:p>
          <a:p>
            <a:pPr marL="171450" indent="-171450">
              <a:buFont typeface="Arial" pitchFamily="34" charset="0"/>
              <a:buChar char="•"/>
            </a:pPr>
            <a:r>
              <a:rPr lang="en-US" sz="750" b="0" i="0" u="none" strike="noStrike" kern="1200" baseline="0" dirty="0" smtClean="0">
                <a:solidFill>
                  <a:schemeClr val="tx1"/>
                </a:solidFill>
                <a:latin typeface="ITC Franklin Gothic Std Bk Cd"/>
              </a:rPr>
              <a:t>Text formatted in </a:t>
            </a:r>
            <a:r>
              <a:rPr lang="en-US" sz="750" b="1" i="0" u="none" strike="noStrike" kern="1200" baseline="0" dirty="0" smtClean="0">
                <a:solidFill>
                  <a:schemeClr val="tx1"/>
                </a:solidFill>
                <a:latin typeface="ITC Franklin Gothic Std Bk Cd"/>
              </a:rPr>
              <a:t>bold </a:t>
            </a:r>
            <a:r>
              <a:rPr lang="en-US" sz="750" b="0" i="0" u="none" strike="noStrike" kern="1200" baseline="0" dirty="0" smtClean="0">
                <a:solidFill>
                  <a:schemeClr val="tx1"/>
                </a:solidFill>
                <a:latin typeface="ITC Franklin Gothic Std Bk Cd"/>
              </a:rPr>
              <a:t>is excerpted directly from the presentation slides. </a:t>
            </a:r>
          </a:p>
          <a:p>
            <a:pPr marL="171450" indent="-171450">
              <a:buFont typeface="Arial" pitchFamily="34" charset="0"/>
              <a:buChar char="•"/>
            </a:pPr>
            <a:r>
              <a:rPr lang="en-US" sz="750" b="0" i="0" u="none" strike="noStrike" kern="1200" baseline="0" dirty="0" smtClean="0">
                <a:solidFill>
                  <a:schemeClr val="tx1"/>
                </a:solidFill>
                <a:latin typeface="ITC Franklin Gothic Std Bk Cd"/>
              </a:rPr>
              <a:t>Text formatted in </a:t>
            </a:r>
            <a:r>
              <a:rPr lang="en-US" sz="750" b="0" i="1" u="none" strike="noStrike" kern="1200" baseline="0" dirty="0" smtClean="0">
                <a:solidFill>
                  <a:schemeClr val="tx1"/>
                </a:solidFill>
                <a:latin typeface="ITC Franklin Gothic Std Bk Cd"/>
              </a:rPr>
              <a:t>italics </a:t>
            </a:r>
            <a:r>
              <a:rPr lang="en-US" sz="750" b="0" i="0" u="none" strike="noStrike" kern="1200" baseline="0" dirty="0" smtClean="0">
                <a:solidFill>
                  <a:schemeClr val="tx1"/>
                </a:solidFill>
                <a:latin typeface="ITC Franklin Gothic Std Bk Cd"/>
              </a:rPr>
              <a:t>is intended as directions or notes for the facilitator; italicized text is not meant to be read aloud. </a:t>
            </a:r>
          </a:p>
          <a:p>
            <a:pPr marL="171450" indent="-171450">
              <a:buFont typeface="Arial" pitchFamily="34" charset="0"/>
              <a:buChar char="•"/>
            </a:pPr>
            <a:r>
              <a:rPr lang="en-US" sz="750" b="0" i="0" u="none" strike="noStrike" kern="1200" baseline="0" dirty="0" smtClean="0">
                <a:solidFill>
                  <a:schemeClr val="tx1"/>
                </a:solidFill>
                <a:latin typeface="ITC Franklin Gothic Std Bk Cd"/>
              </a:rPr>
              <a:t>Text formatted in </a:t>
            </a:r>
            <a:r>
              <a:rPr lang="en-US" sz="750" b="0" i="0" u="sng" strike="noStrike" kern="1200" baseline="0" dirty="0" smtClean="0">
                <a:solidFill>
                  <a:schemeClr val="tx1"/>
                </a:solidFill>
                <a:latin typeface="ITC Franklin Gothic Std Bk Cd"/>
              </a:rPr>
              <a:t>underline</a:t>
            </a:r>
            <a:r>
              <a:rPr lang="en-US" sz="750" b="0" i="0" u="none" strike="noStrike" kern="1200" baseline="0" dirty="0" smtClean="0">
                <a:solidFill>
                  <a:schemeClr val="tx1"/>
                </a:solidFill>
                <a:latin typeface="ITC Franklin Gothic Std Bk Cd"/>
              </a:rPr>
              <a:t> indicates an appropriate time to click to bring up the next stage of animation in an animated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750" dirty="0" smtClean="0">
              <a:latin typeface="ITC Franklin Gothic Std Bk Cd"/>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50" b="1" i="0" u="none" dirty="0" smtClean="0">
                <a:latin typeface="ITC Franklin Gothic Std Bk Cd"/>
              </a:rPr>
              <a:t>Speaker notes for title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750" i="1" dirty="0" smtClean="0">
                <a:latin typeface="ITC Franklin Gothic Std Bk Cd"/>
              </a:rPr>
              <a:t>Recommended</a:t>
            </a:r>
            <a:r>
              <a:rPr lang="en-US" sz="750" i="1" baseline="0" dirty="0" smtClean="0">
                <a:latin typeface="ITC Franklin Gothic Std Bk Cd"/>
              </a:rPr>
              <a:t> presentation resources: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750" i="1" baseline="0" dirty="0" smtClean="0">
                <a:latin typeface="ITC Franklin Gothic Std Bk Cd"/>
              </a:rPr>
              <a:t>An Internet connection is preferred for live demonstration of the Tools Chart (slides 25–26); it is required for the activity on slide 27.</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750" i="1" baseline="0" dirty="0" smtClean="0">
                <a:latin typeface="ITC Franklin Gothic Std Bk Cd"/>
              </a:rPr>
              <a:t>Participants should have pen and paper for the activities (see slides 27 and 69).</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750" i="1" baseline="0" dirty="0" smtClean="0">
                <a:latin typeface="ITC Franklin Gothic Std Bk Cd"/>
              </a:rPr>
              <a:t>Printouts of “Handout 1: Academic Progress Monitoring Overview” as a summary and “Handout 2: Setting a Goal for Andrew” for the group activity (see slide 69).</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750" i="1" baseline="0" dirty="0" smtClean="0">
              <a:latin typeface="ITC Franklin Gothic Std Bk Cd"/>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750" i="1" dirty="0" smtClean="0">
                <a:latin typeface="ITC Franklin Gothic Std Bk Cd"/>
              </a:rPr>
              <a:t>Welcome participants to the training.</a:t>
            </a:r>
            <a:r>
              <a:rPr lang="en-US" sz="750" i="1" baseline="0" dirty="0" smtClean="0">
                <a:latin typeface="ITC Franklin Gothic Std Bk Cd"/>
              </a:rPr>
              <a:t> </a:t>
            </a:r>
            <a:r>
              <a:rPr lang="en-US" sz="750" i="1" dirty="0" smtClean="0">
                <a:latin typeface="ITC Franklin Gothic Std Bk Cd"/>
              </a:rPr>
              <a:t>Introduce yourself (or selves) as the facilitator(s) and briefly cite your professional experience in regard to progress</a:t>
            </a:r>
            <a:r>
              <a:rPr lang="en-US" sz="750" i="1" baseline="0" dirty="0" smtClean="0">
                <a:latin typeface="ITC Franklin Gothic Std Bk Cd"/>
              </a:rPr>
              <a:t> monitoring and </a:t>
            </a:r>
            <a:r>
              <a:rPr lang="en-US" sz="750" i="1" dirty="0" smtClean="0">
                <a:latin typeface="ITC Franklin Gothic Std Bk Cd"/>
              </a:rPr>
              <a:t>intensive academic intervention.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750" i="1" baseline="0" dirty="0" smtClean="0">
              <a:latin typeface="ITC Franklin Gothic Std Bk Cd"/>
            </a:endParaRPr>
          </a:p>
          <a:p>
            <a:pPr>
              <a:defRPr/>
            </a:pPr>
            <a:r>
              <a:rPr lang="en-US" sz="750" i="1" dirty="0" smtClean="0">
                <a:latin typeface="ITC Franklin Gothic Std Bk Cd"/>
              </a:rPr>
              <a:t>Today’s presentation draws some materials from the National Center on Response to Intervention’s (NCRTI) </a:t>
            </a:r>
            <a:r>
              <a:rPr lang="en-US" sz="750" i="0" u="none" dirty="0" smtClean="0">
                <a:latin typeface="ITC Franklin Gothic Std Bk Cd"/>
              </a:rPr>
              <a:t>RTI Implementer Series Module 2: Progress Monitoring</a:t>
            </a:r>
            <a:r>
              <a:rPr lang="en-US" sz="750" i="1" dirty="0" smtClean="0">
                <a:latin typeface="ITC Franklin Gothic Std Bk Cd"/>
              </a:rPr>
              <a:t>. </a:t>
            </a:r>
            <a:r>
              <a:rPr lang="en-US" sz="750" b="0" i="1" u="none" kern="1200" dirty="0" smtClean="0">
                <a:solidFill>
                  <a:srgbClr val="000104"/>
                </a:solidFill>
                <a:effectLst/>
                <a:latin typeface="ITC Franklin Gothic Std Bk Cd"/>
              </a:rPr>
              <a:t>For</a:t>
            </a:r>
            <a:r>
              <a:rPr lang="en-US" sz="750" b="0" i="1" u="none" kern="1200" baseline="0" dirty="0" smtClean="0">
                <a:solidFill>
                  <a:srgbClr val="000104"/>
                </a:solidFill>
                <a:effectLst/>
                <a:latin typeface="ITC Franklin Gothic Std Bk Cd"/>
              </a:rPr>
              <a:t> a more complete introduction to progress monitoring, this module can be accessed online </a:t>
            </a:r>
            <a:r>
              <a:rPr lang="en-US" sz="750" b="0" i="1" u="none" kern="1200" baseline="0" dirty="0" smtClean="0">
                <a:solidFill>
                  <a:srgbClr val="000104"/>
                </a:solidFill>
                <a:effectLst/>
              </a:rPr>
              <a:t> (</a:t>
            </a:r>
            <a:r>
              <a:rPr lang="en-US" sz="800" i="1" dirty="0"/>
              <a:t>National Center on Response to </a:t>
            </a:r>
            <a:r>
              <a:rPr lang="en-US" sz="800" i="1" dirty="0" smtClean="0"/>
              <a:t>Intervention, 2012).</a:t>
            </a:r>
            <a:endParaRPr lang="en-US" sz="75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95845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latin typeface="ITC Franklin Gothic Std Bk Cd"/>
                <a:ea typeface="ＭＳ Ｐゴシック" pitchFamily="-48" charset="-128"/>
                <a:cs typeface="ＭＳ Ｐゴシック"/>
              </a:rPr>
              <a:t>You</a:t>
            </a:r>
            <a:r>
              <a:rPr lang="en-US" sz="1200" i="0" kern="1200" baseline="0" dirty="0" smtClean="0">
                <a:solidFill>
                  <a:schemeClr val="tx1"/>
                </a:solidFill>
                <a:latin typeface="ITC Franklin Gothic Std Bk Cd"/>
                <a:ea typeface="ＭＳ Ｐゴシック" pitchFamily="-48" charset="-128"/>
                <a:cs typeface="ＭＳ Ｐゴシック"/>
              </a:rPr>
              <a:t> probably already know a lot about using </a:t>
            </a:r>
            <a:r>
              <a:rPr lang="en-US" sz="1200" dirty="0" smtClean="0"/>
              <a:t>progress monitoring </a:t>
            </a:r>
            <a:r>
              <a:rPr lang="en-US" sz="1200" i="0" kern="1200" baseline="0" dirty="0" smtClean="0">
                <a:solidFill>
                  <a:schemeClr val="tx1"/>
                </a:solidFill>
                <a:latin typeface="ITC Franklin Gothic Std Bk Cd"/>
                <a:ea typeface="ＭＳ Ｐゴシック" pitchFamily="-48" charset="-128"/>
                <a:cs typeface="ＭＳ Ｐゴシック"/>
              </a:rPr>
              <a:t>data to place students in intervention groups or decide which interventions work best for your groups. Today we will focus on using </a:t>
            </a:r>
            <a:r>
              <a:rPr lang="en-US" sz="1200" dirty="0" smtClean="0"/>
              <a:t>progress monitoring </a:t>
            </a:r>
            <a:r>
              <a:rPr lang="en-US" sz="1200" i="0" kern="1200" baseline="0" dirty="0" smtClean="0">
                <a:solidFill>
                  <a:schemeClr val="tx1"/>
                </a:solidFill>
                <a:latin typeface="ITC Franklin Gothic Std Bk Cd"/>
                <a:ea typeface="ＭＳ Ｐゴシック" pitchFamily="-48" charset="-128"/>
                <a:cs typeface="ＭＳ Ｐゴシック"/>
              </a:rPr>
              <a:t>data to track an individual student’s long-term growth as part of DBI.</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5572812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100</a:t>
            </a:fld>
            <a:endParaRPr lang="en-US" dirty="0"/>
          </a:p>
        </p:txBody>
      </p:sp>
    </p:spTree>
    <p:extLst>
      <p:ext uri="{BB962C8B-B14F-4D97-AF65-F5344CB8AC3E}">
        <p14:creationId xmlns:p14="http://schemas.microsoft.com/office/powerpoint/2010/main" val="86404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Animated</a:t>
            </a:r>
            <a:r>
              <a:rPr lang="en-US" i="1" baseline="0" dirty="0" smtClean="0"/>
              <a:t> slide—click on underlined text to remove red box.</a:t>
            </a: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Mastery measures </a:t>
            </a:r>
            <a:r>
              <a:rPr lang="en-US" baseline="0" dirty="0" smtClean="0"/>
              <a:t>and general outcome measures are two common </a:t>
            </a:r>
            <a:r>
              <a:rPr lang="en-US" sz="1200" dirty="0" smtClean="0"/>
              <a:t>progress monitoring </a:t>
            </a:r>
            <a:r>
              <a:rPr lang="en-US" baseline="0" dirty="0" smtClean="0"/>
              <a:t>approaches. </a:t>
            </a:r>
            <a:r>
              <a:rPr lang="en-US" dirty="0" smtClean="0"/>
              <a:t>One key </a:t>
            </a:r>
            <a:r>
              <a:rPr lang="en-US" i="0" u="none" dirty="0" smtClean="0"/>
              <a:t>difference </a:t>
            </a:r>
            <a:r>
              <a:rPr lang="en-US" u="none" dirty="0" smtClean="0"/>
              <a:t>between </a:t>
            </a:r>
            <a:r>
              <a:rPr lang="en-US" dirty="0" smtClean="0"/>
              <a:t>mastery measures</a:t>
            </a:r>
            <a:r>
              <a:rPr lang="en-US" baseline="0" dirty="0" smtClean="0"/>
              <a:t> </a:t>
            </a:r>
            <a:r>
              <a:rPr lang="en-US" dirty="0" smtClean="0"/>
              <a:t>and </a:t>
            </a:r>
            <a:r>
              <a:rPr lang="en-US" baseline="0" dirty="0" smtClean="0"/>
              <a:t>general outcome measures (GOMs) is the comparability of data </a:t>
            </a:r>
            <a:r>
              <a:rPr lang="en-US" u="sng" baseline="0" dirty="0" smtClean="0"/>
              <a:t>longitudinally</a:t>
            </a:r>
            <a:r>
              <a:rPr lang="en-US" i="0" u="none" baseline="0" dirty="0" smtClean="0"/>
              <a:t>, or the ability to look at data across time</a:t>
            </a:r>
            <a:r>
              <a:rPr lang="en-US" baseline="0" dirty="0" smtClean="0"/>
              <a:t>. With GOMs, you can compare the score a student received in May to a score he or she had in September. This cannot be done with mastery measures because each subskill is tracked separately. These subskills do not necessarily correlate well with overall achievement.</a:t>
            </a:r>
            <a:endParaRPr lang="en-US" dirty="0" smtClean="0"/>
          </a:p>
          <a:p>
            <a:endParaRPr lang="en-US" dirty="0" smtClean="0"/>
          </a:p>
          <a:p>
            <a:r>
              <a:rPr lang="en-US" i="1" dirty="0" smtClean="0"/>
              <a:t>This slide</a:t>
            </a:r>
            <a:r>
              <a:rPr lang="en-US" i="1" baseline="0" dirty="0" smtClean="0"/>
              <a:t> is adapted from slide 41 of </a:t>
            </a:r>
            <a:r>
              <a:rPr lang="en-US" i="0" dirty="0" smtClean="0"/>
              <a:t>RTI implementer series module 2: Progress monitoring </a:t>
            </a:r>
            <a:r>
              <a:rPr lang="en-US" i="1" dirty="0" smtClean="0"/>
              <a:t>(National Center on Response to Intervention,</a:t>
            </a:r>
            <a:r>
              <a:rPr lang="en-US" i="1" baseline="0" dirty="0" smtClean="0"/>
              <a:t> 2012).</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8378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a:t>
            </a:r>
            <a:r>
              <a:rPr lang="en-US" baseline="0" dirty="0" smtClean="0"/>
              <a:t>y measures</a:t>
            </a:r>
            <a:r>
              <a:rPr lang="en-US" dirty="0" smtClean="0"/>
              <a:t> let us know if a student is learning the specific skill currently being taught.</a:t>
            </a:r>
          </a:p>
          <a:p>
            <a:endParaRPr lang="en-US" dirty="0" smtClean="0"/>
          </a:p>
          <a:p>
            <a:r>
              <a:rPr lang="en-US" i="1" dirty="0" smtClean="0"/>
              <a:t>Examples: single digit subtraction</a:t>
            </a:r>
            <a:r>
              <a:rPr lang="en-US" i="1" baseline="0" dirty="0" smtClean="0"/>
              <a:t> or </a:t>
            </a:r>
            <a:r>
              <a:rPr lang="en-US" i="1" dirty="0" smtClean="0"/>
              <a:t>multidigit addition with</a:t>
            </a:r>
            <a:r>
              <a:rPr lang="en-US" i="1" baseline="0" dirty="0" smtClean="0"/>
              <a:t> </a:t>
            </a:r>
            <a:r>
              <a:rPr lang="en-US" i="1" dirty="0" smtClean="0"/>
              <a:t>regrouping, taught and assessed in isolation</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54502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 of</a:t>
            </a:r>
            <a:r>
              <a:rPr lang="en-US" baseline="0" dirty="0" smtClean="0"/>
              <a:t> the problems are of the same type; mastery measures assess only one taught skill at a time.</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This slide</a:t>
            </a:r>
            <a:r>
              <a:rPr lang="en-US" i="1" baseline="0" dirty="0" smtClean="0"/>
              <a:t> is adapted from slide 43 of </a:t>
            </a:r>
            <a:r>
              <a:rPr lang="en-US" i="0" dirty="0" smtClean="0"/>
              <a:t>RTI implementer series module 2: Progress monitoring </a:t>
            </a:r>
            <a:r>
              <a:rPr lang="en-US" i="1" dirty="0" smtClean="0"/>
              <a:t>(National Center on Response to Intervention,</a:t>
            </a:r>
            <a:r>
              <a:rPr lang="en-US" i="1" baseline="0" dirty="0" smtClean="0"/>
              <a:t> 2012).</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88667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use mastery</a:t>
            </a:r>
            <a:r>
              <a:rPr lang="en-US" baseline="0" dirty="0" smtClean="0"/>
              <a:t> measures </a:t>
            </a:r>
            <a:r>
              <a:rPr lang="en-US" dirty="0" smtClean="0"/>
              <a:t>over a long period of time, you</a:t>
            </a:r>
            <a:r>
              <a:rPr lang="en-US" baseline="0" dirty="0" smtClean="0"/>
              <a:t> will be tracking different skills. You cannot compare the scores from multidigit subtraction to the scores from multidigit addition to see if a student is getting better in overall mathematics across time.</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88667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GOMs often address the problems associated with mastery measures. They are program independent</a:t>
            </a:r>
            <a:r>
              <a:rPr lang="en-US" baseline="0" dirty="0" smtClean="0"/>
              <a:t> and can be used with any instructional approach. GOMs can serve as both screening and </a:t>
            </a:r>
            <a:r>
              <a:rPr lang="en-US" sz="1200" dirty="0" smtClean="0"/>
              <a:t>progress monitoring </a:t>
            </a:r>
            <a:r>
              <a:rPr lang="en-US" baseline="0" dirty="0" smtClean="0"/>
              <a:t>measures. </a:t>
            </a:r>
            <a:r>
              <a:rPr lang="en-US" dirty="0" smtClean="0"/>
              <a:t>Many curriculum-based measures (CBMs) are types of GOMs.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20415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2">
                    <a:lumMod val="75000"/>
                  </a:schemeClr>
                </a:solidFill>
              </a:rPr>
              <a:t>A GOM reflects all skills in a yearlong</a:t>
            </a:r>
            <a:r>
              <a:rPr lang="en-US" baseline="0" dirty="0" smtClean="0">
                <a:solidFill>
                  <a:schemeClr val="tx2">
                    <a:lumMod val="75000"/>
                  </a:schemeClr>
                </a:solidFill>
              </a:rPr>
              <a:t> curriculum, with random placement of problem types. </a:t>
            </a:r>
            <a:r>
              <a:rPr lang="en-US" dirty="0" smtClean="0">
                <a:solidFill>
                  <a:schemeClr val="tx2">
                    <a:lumMod val="75000"/>
                  </a:schemeClr>
                </a:solidFill>
              </a:rPr>
              <a:t>By assessing all of the objectives in the curriculum, GOMs </a:t>
            </a:r>
            <a:r>
              <a:rPr lang="en-US" baseline="0" dirty="0" smtClean="0">
                <a:solidFill>
                  <a:schemeClr val="tx2">
                    <a:lumMod val="75000"/>
                  </a:schemeClr>
                </a:solidFill>
              </a:rPr>
              <a:t>will be sensitive to growth as more skills are taught, regardless of the order in which they are taught. GOMs also allow teachers to determine if students are retaining taught skills and generalizing to skills that have not yet been taught.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This slide</a:t>
            </a:r>
            <a:r>
              <a:rPr lang="en-US" i="1" baseline="0" dirty="0" smtClean="0"/>
              <a:t> is adapted from slide 46 of </a:t>
            </a:r>
            <a:r>
              <a:rPr lang="en-US" i="0" dirty="0" smtClean="0"/>
              <a:t>RTI implementer series module 2: Progress monitoring </a:t>
            </a:r>
            <a:r>
              <a:rPr lang="en-US" i="1" dirty="0" smtClean="0"/>
              <a:t>(National Center on Response to Intervention,</a:t>
            </a:r>
            <a:r>
              <a:rPr lang="en-US" i="1" baseline="0" dirty="0" smtClean="0"/>
              <a:t> 2012).</a:t>
            </a: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2">
                  <a:lumMod val="75000"/>
                </a:schemeClr>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886674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on underlined text.</a:t>
            </a:r>
          </a:p>
          <a:p>
            <a:endParaRPr lang="en-US" i="1" dirty="0" smtClean="0"/>
          </a:p>
          <a:p>
            <a:r>
              <a:rPr lang="en-US" dirty="0" smtClean="0"/>
              <a:t>In this study by Bangert-Drowns,</a:t>
            </a:r>
            <a:r>
              <a:rPr lang="en-US" baseline="0" dirty="0" smtClean="0"/>
              <a:t> Kulik, and Kulik (1991)</a:t>
            </a:r>
            <a:r>
              <a:rPr lang="en-US" dirty="0" smtClean="0"/>
              <a:t>, how frequently general outcome data were collected had a direct impact on</a:t>
            </a:r>
            <a:r>
              <a:rPr lang="en-US" baseline="0" dirty="0" smtClean="0"/>
              <a:t> student performance. Taking </a:t>
            </a:r>
            <a:r>
              <a:rPr lang="en-US" u="sng" baseline="0" dirty="0" smtClean="0"/>
              <a:t>weekly</a:t>
            </a:r>
            <a:r>
              <a:rPr lang="en-US" baseline="0" dirty="0" smtClean="0"/>
              <a:t> data balances benefit with feasibility. Although collecting data twice a week was associated with slightly stronger student gains, we have to consider school resources and feasibility given the diminishing returns obtained from collecting data two or more times per week.</a:t>
            </a:r>
          </a:p>
          <a:p>
            <a:endParaRPr lang="en-US" baseline="0" dirty="0" smtClean="0"/>
          </a:p>
          <a:p>
            <a:pPr defTabSz="898173">
              <a:defRPr/>
            </a:pPr>
            <a:r>
              <a:rPr lang="en-US" i="1" baseline="0" dirty="0" smtClean="0"/>
              <a:t>Note: For more information, see the following resources:</a:t>
            </a:r>
          </a:p>
          <a:p>
            <a:pPr marL="455417" indent="-182167" defTabSz="898173">
              <a:buFont typeface="Arial" pitchFamily="34" charset="0"/>
              <a:buChar char="•"/>
              <a:defRPr/>
            </a:pPr>
            <a:r>
              <a:rPr lang="en-US" i="1" dirty="0" smtClean="0"/>
              <a:t>Bangert-Drowns, </a:t>
            </a:r>
            <a:r>
              <a:rPr lang="en-US" i="1" dirty="0" err="1" smtClean="0"/>
              <a:t>Kulik</a:t>
            </a:r>
            <a:r>
              <a:rPr lang="en-US" i="1" dirty="0" smtClean="0"/>
              <a:t>, and </a:t>
            </a:r>
            <a:r>
              <a:rPr lang="en-US" i="1" dirty="0" err="1" smtClean="0"/>
              <a:t>Kulik</a:t>
            </a:r>
            <a:r>
              <a:rPr lang="en-US" i="1" dirty="0" smtClean="0"/>
              <a:t> (1991).</a:t>
            </a:r>
          </a:p>
          <a:p>
            <a:pPr marL="455417" indent="-182167" defTabSz="898173">
              <a:buFont typeface="Arial" pitchFamily="34" charset="0"/>
              <a:buChar char="•"/>
              <a:defRPr/>
            </a:pPr>
            <a:r>
              <a:rPr lang="en-US" i="1" dirty="0" smtClean="0"/>
              <a:t>Fuchs and Fuchs (1986).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02850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389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For more information on</a:t>
            </a:r>
            <a:r>
              <a:rPr lang="en-US" i="1" baseline="0" dirty="0" smtClean="0"/>
              <a:t> selecting appropriate reading measures by grade, please see the NCRTI Screening Brief </a:t>
            </a:r>
            <a:r>
              <a:rPr lang="en-US" dirty="0"/>
              <a:t>Predicting students at risk for reading and mathematics </a:t>
            </a:r>
            <a:r>
              <a:rPr lang="en-US" dirty="0" smtClean="0"/>
              <a:t>difficulties (</a:t>
            </a:r>
            <a:r>
              <a:rPr lang="en-US" i="1" dirty="0"/>
              <a:t>National Center on Response to </a:t>
            </a:r>
            <a:r>
              <a:rPr lang="en-US" i="1" dirty="0" smtClean="0"/>
              <a:t>Intervention, 2013).</a:t>
            </a:r>
            <a:endParaRPr lang="en-US" i="1"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410031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73">
              <a:defRPr/>
            </a:pPr>
            <a:r>
              <a:rPr lang="en-US" i="1" dirty="0" smtClean="0"/>
              <a:t>Read slide.</a:t>
            </a:r>
            <a:endParaRPr lang="en-US" dirty="0" smtClean="0"/>
          </a:p>
          <a:p>
            <a:endParaRPr lang="en-US" i="1" dirty="0" smtClean="0"/>
          </a:p>
          <a:p>
            <a:r>
              <a:rPr lang="en-US" i="1" dirty="0" smtClean="0"/>
              <a:t>The agenda may</a:t>
            </a:r>
            <a:r>
              <a:rPr lang="en-US" i="1" baseline="0" dirty="0" smtClean="0"/>
              <a:t> </a:t>
            </a:r>
            <a:r>
              <a:rPr lang="en-US" i="1" dirty="0" smtClean="0"/>
              <a:t>be changed to fit the time frame and the focus of the training. </a:t>
            </a:r>
          </a:p>
          <a:p>
            <a:endParaRPr lang="en-US" dirty="0" smtClean="0"/>
          </a:p>
          <a:p>
            <a:r>
              <a:rPr lang="en-US" i="1" dirty="0" smtClean="0"/>
              <a:t>This module takes 2.5–3.5 hours</a:t>
            </a:r>
            <a:r>
              <a:rPr lang="en-US" i="1" baseline="0" dirty="0" smtClean="0"/>
              <a:t> to complete (including the slide presentation and the integrated activities).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1560878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sample maze</a:t>
            </a:r>
            <a:r>
              <a:rPr lang="en-US" i="1" baseline="0" dirty="0" smtClean="0"/>
              <a:t> assessment was taken from the PowerPoint </a:t>
            </a:r>
            <a:r>
              <a:rPr lang="en-US" i="0" dirty="0" smtClean="0"/>
              <a:t>Introduction to Using CBM for Progress Monitoring in Reading </a:t>
            </a:r>
            <a:r>
              <a:rPr lang="en-US" i="1" dirty="0" smtClean="0"/>
              <a:t>(Stecker, Sáenz, &amp; Lemons, </a:t>
            </a:r>
            <a:r>
              <a:rPr lang="en-US" i="1" baseline="0" dirty="0" smtClean="0"/>
              <a:t>2007).</a:t>
            </a:r>
            <a:endParaRPr lang="en-US" sz="1200" b="0" i="1" kern="1200" dirty="0" smtClean="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dirty="0"/>
          </a:p>
        </p:txBody>
      </p:sp>
    </p:spTree>
    <p:extLst>
      <p:ext uri="{BB962C8B-B14F-4D97-AF65-F5344CB8AC3E}">
        <p14:creationId xmlns:p14="http://schemas.microsoft.com/office/powerpoint/2010/main" val="222685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p>
          <a:p>
            <a:endParaRPr lang="en-US" i="1" dirty="0" smtClean="0"/>
          </a:p>
          <a:p>
            <a:r>
              <a:rPr lang="en-US" i="1" dirty="0" smtClean="0"/>
              <a:t>Note:</a:t>
            </a:r>
            <a:r>
              <a:rPr lang="en-US" i="1" baseline="0" dirty="0" smtClean="0"/>
              <a:t> Similar names for measures within a domain reflect the names of different products (by different manufacturers)</a:t>
            </a:r>
          </a:p>
          <a:p>
            <a:endParaRPr lang="en-US" sz="1200" b="0" i="1" kern="1200" dirty="0" smtClean="0">
              <a:solidFill>
                <a:schemeClr val="tx1"/>
              </a:solidFill>
              <a:effectLst/>
              <a:latin typeface="ITC Franklin Gothic Std Bk Cd"/>
              <a:ea typeface="ＭＳ Ｐゴシック" pitchFamily="-4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smtClean="0">
                <a:solidFill>
                  <a:schemeClr val="tx1"/>
                </a:solidFill>
                <a:effectLst/>
                <a:latin typeface="ITC Franklin Gothic Std Bk Cd"/>
                <a:ea typeface="ＭＳ Ｐゴシック" pitchFamily="-48" charset="-128"/>
              </a:rPr>
              <a:t>Note: </a:t>
            </a:r>
            <a:r>
              <a:rPr lang="en-US" sz="1200" b="0" i="1" kern="1200" dirty="0" smtClean="0">
                <a:solidFill>
                  <a:schemeClr val="tx1"/>
                </a:solidFill>
                <a:effectLst/>
                <a:latin typeface="ITC Franklin Gothic Std Bk Cd"/>
                <a:ea typeface="ＭＳ Ｐゴシック" pitchFamily="-48" charset="-128"/>
                <a:cs typeface="ＭＳ Ｐゴシック"/>
              </a:rPr>
              <a:t>Math-Curriculum Based Measurement (M-CBM) by</a:t>
            </a:r>
            <a:r>
              <a:rPr lang="en-US" sz="1200" b="0" i="1" kern="1200" baseline="0" dirty="0" smtClean="0">
                <a:solidFill>
                  <a:schemeClr val="tx1"/>
                </a:solidFill>
                <a:effectLst/>
                <a:latin typeface="ITC Franklin Gothic Std Bk Cd"/>
                <a:ea typeface="ＭＳ Ｐゴシック" pitchFamily="-48" charset="-128"/>
                <a:cs typeface="ＭＳ Ｐゴシック"/>
              </a:rPr>
              <a:t> </a:t>
            </a:r>
            <a:r>
              <a:rPr lang="en-US" sz="1200" b="0" i="1" kern="1200" baseline="0" dirty="0" err="1" smtClean="0">
                <a:solidFill>
                  <a:schemeClr val="tx1"/>
                </a:solidFill>
                <a:effectLst/>
                <a:latin typeface="ITC Franklin Gothic Std Bk Cd"/>
                <a:ea typeface="ＭＳ Ｐゴシック" pitchFamily="-48" charset="-128"/>
                <a:cs typeface="ＭＳ Ｐゴシック"/>
              </a:rPr>
              <a:t>AIMSweb</a:t>
            </a:r>
            <a:r>
              <a:rPr lang="en-US" sz="1200" b="0" i="1" kern="1200" baseline="0" dirty="0" smtClean="0">
                <a:solidFill>
                  <a:schemeClr val="tx1"/>
                </a:solidFill>
                <a:effectLst/>
                <a:latin typeface="ITC Franklin Gothic Std Bk Cd"/>
                <a:ea typeface="ＭＳ Ｐゴシック" pitchFamily="-48" charset="-128"/>
                <a:cs typeface="ＭＳ Ｐゴシック"/>
              </a:rPr>
              <a:t> </a:t>
            </a:r>
            <a:r>
              <a:rPr lang="en-US" sz="1200" b="0" i="1" kern="1200" dirty="0" smtClean="0">
                <a:solidFill>
                  <a:schemeClr val="tx1"/>
                </a:solidFill>
                <a:effectLst/>
                <a:latin typeface="ITC Franklin Gothic Std Bk Cd"/>
                <a:ea typeface="ＭＳ Ｐゴシック" pitchFamily="-48" charset="-128"/>
                <a:cs typeface="ＭＳ Ｐゴシック"/>
              </a:rPr>
              <a:t>has been discontinued and is no long available for purchase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35895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sample mathematics applications assessment </a:t>
            </a:r>
            <a:r>
              <a:rPr lang="en-US" i="1" baseline="0" dirty="0" smtClean="0"/>
              <a:t>was taken from  </a:t>
            </a:r>
            <a:r>
              <a:rPr lang="en-US" i="0" dirty="0" smtClean="0"/>
              <a:t>Introduction to Using CBM for Progress Monitoring in Reading</a:t>
            </a:r>
            <a:r>
              <a:rPr lang="en-US" i="1" dirty="0" smtClean="0"/>
              <a:t> (Stecker, Sáenz, &amp; Lemons, </a:t>
            </a:r>
            <a:r>
              <a:rPr lang="en-US" i="1" baseline="0" dirty="0" smtClean="0"/>
              <a:t>2007).</a:t>
            </a:r>
            <a:endParaRPr lang="en-US" sz="1200" b="0" i="1"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dirty="0"/>
          </a:p>
        </p:txBody>
      </p:sp>
    </p:spTree>
    <p:extLst>
      <p:ext uri="{BB962C8B-B14F-4D97-AF65-F5344CB8AC3E}">
        <p14:creationId xmlns:p14="http://schemas.microsoft.com/office/powerpoint/2010/main" val="914683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rigor is measured against</a:t>
            </a:r>
            <a:r>
              <a:rPr lang="en-US" baseline="0" dirty="0" smtClean="0"/>
              <a:t> a specified population (e.g., by grade), sometimes by subgroup. Technical rigor incorporates several dimensions, which we will discuss next.</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4030046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Explanations for dimensions of technical rigor:</a:t>
            </a:r>
          </a:p>
          <a:p>
            <a:pPr marL="171450" indent="-171450">
              <a:buFont typeface="Arial" pitchFamily="34" charset="0"/>
              <a:buChar char="•"/>
            </a:pPr>
            <a:r>
              <a:rPr lang="en-US" dirty="0" smtClean="0"/>
              <a:t>Reliability: Are scores accurate and consistent?</a:t>
            </a:r>
          </a:p>
          <a:p>
            <a:pPr marL="171450" indent="-171450">
              <a:buFont typeface="Arial" pitchFamily="34" charset="0"/>
              <a:buChar char="•"/>
            </a:pPr>
            <a:r>
              <a:rPr lang="en-US" dirty="0" smtClean="0"/>
              <a:t>Validity: Does the assessment measure the underlying construct (the targeted skill)?</a:t>
            </a:r>
          </a:p>
          <a:p>
            <a:pPr marL="171450" indent="-171450">
              <a:buFont typeface="Arial" pitchFamily="34" charset="0"/>
              <a:buChar char="•"/>
            </a:pPr>
            <a:r>
              <a:rPr lang="en-US" dirty="0" smtClean="0"/>
              <a:t>Sensitive to change:</a:t>
            </a:r>
            <a:r>
              <a:rPr lang="en-US" baseline="0" dirty="0" smtClean="0"/>
              <a:t> </a:t>
            </a:r>
            <a:r>
              <a:rPr lang="en-US" dirty="0" smtClean="0">
                <a:effectLst/>
              </a:rPr>
              <a:t>The extent to which a measure reveals long-term improvement, when improvement actually occurs.</a:t>
            </a:r>
            <a:endParaRPr lang="en-US" dirty="0" smtClean="0"/>
          </a:p>
          <a:p>
            <a:pPr marL="171450" indent="-171450">
              <a:buFont typeface="Arial" pitchFamily="34" charset="0"/>
              <a:buChar char="•"/>
            </a:pPr>
            <a:r>
              <a:rPr lang="en-US" dirty="0" smtClean="0"/>
              <a:t>Alternate forms: Are the different</a:t>
            </a:r>
            <a:r>
              <a:rPr lang="en-US" baseline="0" dirty="0" smtClean="0"/>
              <a:t> versions of the assessment of comparable difficulty?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403004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9" y="4387769"/>
            <a:ext cx="5253888" cy="4155919"/>
          </a:xfrm>
        </p:spPr>
        <p:txBody>
          <a:bodyPr/>
          <a:lstStyle/>
          <a:p>
            <a:pPr marL="0" marR="0" indent="0" algn="l" defTabSz="912664" rtl="0" eaLnBrk="0" fontAlgn="base" latinLnBrk="0" hangingPunct="0">
              <a:lnSpc>
                <a:spcPct val="100000"/>
              </a:lnSpc>
              <a:spcBef>
                <a:spcPct val="30000"/>
              </a:spcBef>
              <a:spcAft>
                <a:spcPct val="0"/>
              </a:spcAft>
              <a:buClrTx/>
              <a:buSzTx/>
              <a:buFontTx/>
              <a:buNone/>
              <a:tabLst/>
              <a:defRPr/>
            </a:pPr>
            <a:r>
              <a:rPr lang="en-US" sz="900" b="0" i="1" dirty="0" smtClean="0"/>
              <a:t>If</a:t>
            </a:r>
            <a:r>
              <a:rPr lang="en-US" sz="900" b="0" i="1" baseline="0" dirty="0" smtClean="0"/>
              <a:t> possible, s</a:t>
            </a:r>
            <a:r>
              <a:rPr lang="en-US" sz="900" b="0" i="1" dirty="0" smtClean="0"/>
              <a:t>witch to a live demonstration for the next two slides, using the tools chart at http://www.intensiveintervention.org/chart/progress-monitoring. Show how to bring up additional information by clicking</a:t>
            </a:r>
            <a:r>
              <a:rPr lang="en-US" sz="900" b="0" i="1" baseline="0" dirty="0" smtClean="0"/>
              <a:t> on different chart components.</a:t>
            </a:r>
            <a:r>
              <a:rPr lang="en-US" sz="900" b="0" i="1" dirty="0" smtClean="0"/>
              <a:t> If using these animated</a:t>
            </a:r>
            <a:r>
              <a:rPr lang="en-US" sz="900" b="0" i="1" baseline="0" dirty="0" smtClean="0"/>
              <a:t> slides, click at underlined text.</a:t>
            </a:r>
          </a:p>
          <a:p>
            <a:pPr marL="0" marR="0" indent="0" algn="l" defTabSz="912664" rtl="0" eaLnBrk="0" fontAlgn="base" latinLnBrk="0" hangingPunct="0">
              <a:lnSpc>
                <a:spcPct val="100000"/>
              </a:lnSpc>
              <a:spcBef>
                <a:spcPct val="30000"/>
              </a:spcBef>
              <a:spcAft>
                <a:spcPct val="0"/>
              </a:spcAft>
              <a:buClrTx/>
              <a:buSzTx/>
              <a:buFontTx/>
              <a:buNone/>
              <a:tabLst/>
              <a:defRPr/>
            </a:pPr>
            <a:endParaRPr lang="en-US" sz="900" b="1" dirty="0" smtClean="0"/>
          </a:p>
          <a:p>
            <a:pPr marL="0" marR="0" indent="0" algn="l" defTabSz="912664" rtl="0" eaLnBrk="0" fontAlgn="base" latinLnBrk="0" hangingPunct="0">
              <a:lnSpc>
                <a:spcPct val="100000"/>
              </a:lnSpc>
              <a:spcBef>
                <a:spcPct val="30000"/>
              </a:spcBef>
              <a:spcAft>
                <a:spcPct val="0"/>
              </a:spcAft>
              <a:buClrTx/>
              <a:buSzTx/>
              <a:buFontTx/>
              <a:buNone/>
              <a:tabLst/>
              <a:defRPr/>
            </a:pPr>
            <a:r>
              <a:rPr lang="en-US" sz="900" dirty="0" smtClean="0"/>
              <a:t>NCII has developed </a:t>
            </a:r>
            <a:r>
              <a:rPr lang="en-US" sz="900" b="0" dirty="0" smtClean="0"/>
              <a:t>Academic Progress Monitoring Tools </a:t>
            </a:r>
            <a:r>
              <a:rPr lang="en-US" sz="900" b="0" baseline="0" dirty="0" smtClean="0"/>
              <a:t>Charts </a:t>
            </a:r>
            <a:r>
              <a:rPr lang="en-US" sz="900" dirty="0" smtClean="0"/>
              <a:t>that can be accessed through NCII’s </a:t>
            </a:r>
            <a:r>
              <a:rPr lang="en-US" sz="900" b="0" i="0" u="sng" dirty="0" smtClean="0"/>
              <a:t>website</a:t>
            </a:r>
            <a:r>
              <a:rPr lang="en-US" sz="900" dirty="0" smtClean="0">
                <a:cs typeface="Arial" pitchFamily="34" charset="0"/>
              </a:rPr>
              <a:t>. Although NCII </a:t>
            </a:r>
            <a:r>
              <a:rPr lang="en-US" sz="900" baseline="0" dirty="0" smtClean="0">
                <a:cs typeface="Arial" pitchFamily="34" charset="0"/>
              </a:rPr>
              <a:t>has made a tools chart for both mastery measures and GOMs, we will be focusing on GOMs today.</a:t>
            </a:r>
          </a:p>
          <a:p>
            <a:pPr marL="0" marR="0" indent="0" algn="l" defTabSz="912664" rtl="0" eaLnBrk="0" fontAlgn="base" latinLnBrk="0" hangingPunct="0">
              <a:lnSpc>
                <a:spcPct val="100000"/>
              </a:lnSpc>
              <a:spcBef>
                <a:spcPct val="30000"/>
              </a:spcBef>
              <a:spcAft>
                <a:spcPct val="0"/>
              </a:spcAft>
              <a:buClrTx/>
              <a:buSzTx/>
              <a:buFontTx/>
              <a:buNone/>
              <a:tabLst/>
              <a:defRPr/>
            </a:pPr>
            <a:endParaRPr lang="en-US" sz="900" baseline="0" dirty="0" smtClean="0">
              <a:cs typeface="Arial" pitchFamily="34" charset="0"/>
            </a:endParaRPr>
          </a:p>
          <a:p>
            <a:pPr marL="0" marR="0" indent="0" algn="l" defTabSz="912664" rtl="0" eaLnBrk="0" fontAlgn="base" latinLnBrk="0" hangingPunct="0">
              <a:lnSpc>
                <a:spcPct val="100000"/>
              </a:lnSpc>
              <a:spcBef>
                <a:spcPct val="30000"/>
              </a:spcBef>
              <a:spcAft>
                <a:spcPct val="0"/>
              </a:spcAft>
              <a:buClrTx/>
              <a:buSzTx/>
              <a:buFontTx/>
              <a:buNone/>
              <a:tabLst/>
              <a:defRPr/>
            </a:pPr>
            <a:r>
              <a:rPr lang="en-US" sz="900" dirty="0" smtClean="0">
                <a:cs typeface="Arial" pitchFamily="34" charset="0"/>
              </a:rPr>
              <a:t>The tools may be </a:t>
            </a:r>
            <a:r>
              <a:rPr lang="en-US" sz="900" b="0" i="0" u="sng" dirty="0" smtClean="0">
                <a:cs typeface="Arial" pitchFamily="34" charset="0"/>
              </a:rPr>
              <a:t>sorted</a:t>
            </a:r>
            <a:r>
              <a:rPr lang="en-US" sz="900" dirty="0" smtClean="0">
                <a:cs typeface="Arial" pitchFamily="34" charset="0"/>
              </a:rPr>
              <a:t> by grade level and subject. The </a:t>
            </a:r>
            <a:r>
              <a:rPr lang="en-US" sz="900" b="0" i="0" kern="1200" dirty="0" smtClean="0">
                <a:solidFill>
                  <a:schemeClr val="tx1"/>
                </a:solidFill>
                <a:effectLst/>
              </a:rPr>
              <a:t>ratings reflect three sets of </a:t>
            </a:r>
            <a:r>
              <a:rPr lang="en-US" sz="900" b="0" i="0" u="sng" kern="1200" dirty="0" smtClean="0">
                <a:solidFill>
                  <a:schemeClr val="tx1"/>
                </a:solidFill>
                <a:effectLst/>
              </a:rPr>
              <a:t>standards</a:t>
            </a:r>
            <a:r>
              <a:rPr lang="en-US" sz="900" b="0" i="0" kern="1200" dirty="0" smtClean="0">
                <a:solidFill>
                  <a:schemeClr val="tx1"/>
                </a:solidFill>
                <a:effectLst/>
              </a:rPr>
              <a:t>: (1) psychometric standards, (2) </a:t>
            </a:r>
            <a:r>
              <a:rPr lang="en-US" sz="900" dirty="0" smtClean="0"/>
              <a:t>progress monitoring </a:t>
            </a:r>
            <a:r>
              <a:rPr lang="en-US" sz="900" b="0" i="0" kern="1200" dirty="0" smtClean="0">
                <a:solidFill>
                  <a:schemeClr val="tx1"/>
                </a:solidFill>
                <a:effectLst/>
              </a:rPr>
              <a:t>standards, and (3) DBI standards. Click one of these tabs to see that </a:t>
            </a:r>
            <a:r>
              <a:rPr lang="en-US" sz="900" b="0" i="0" u="sng" kern="1200" dirty="0" smtClean="0">
                <a:solidFill>
                  <a:schemeClr val="tx1"/>
                </a:solidFill>
                <a:effectLst/>
              </a:rPr>
              <a:t>set</a:t>
            </a:r>
            <a:r>
              <a:rPr lang="en-US" sz="900" b="0" i="0" kern="1200" dirty="0" smtClean="0">
                <a:solidFill>
                  <a:schemeClr val="tx1"/>
                </a:solidFill>
                <a:effectLst/>
              </a:rPr>
              <a:t> of standards. </a:t>
            </a:r>
            <a:r>
              <a:rPr lang="en-US" sz="900" dirty="0" smtClean="0"/>
              <a:t>The bubbles on the tools chart are indicators of the technical rigor of the tools and may be filled completely, partially, or not at all. By clicking</a:t>
            </a:r>
            <a:r>
              <a:rPr lang="en-US" sz="900" baseline="0" dirty="0" smtClean="0"/>
              <a:t> on a column title, you can sort tools by their evidence for that standard. </a:t>
            </a:r>
            <a:r>
              <a:rPr lang="en-US" sz="900" dirty="0" smtClean="0"/>
              <a:t>Clicking on the </a:t>
            </a:r>
            <a:r>
              <a:rPr lang="en-US" sz="900" b="0" i="0" u="sng" dirty="0" smtClean="0"/>
              <a:t>info</a:t>
            </a:r>
            <a:r>
              <a:rPr lang="en-US" sz="900" b="0" i="0" u="sng" baseline="0" dirty="0" smtClean="0"/>
              <a:t> button</a:t>
            </a:r>
            <a:r>
              <a:rPr lang="en-US" sz="900" b="0" i="0" u="none" baseline="0" dirty="0" smtClean="0"/>
              <a:t> </a:t>
            </a:r>
            <a:r>
              <a:rPr lang="en-US" sz="900" baseline="0" dirty="0" smtClean="0"/>
              <a:t>(circled “i”) after each standard will bring up information on the standard and what the bubble ratings mean for that standard. Clicking on an evidence </a:t>
            </a:r>
            <a:r>
              <a:rPr lang="en-US" sz="900" b="0" i="0" u="sng" baseline="0" dirty="0" smtClean="0"/>
              <a:t>bubble</a:t>
            </a:r>
            <a:r>
              <a:rPr lang="en-US" sz="900" baseline="0" dirty="0" smtClean="0"/>
              <a:t> for a tool will bring up the supporting information for the tool’s rating on that standard.</a:t>
            </a:r>
            <a:endParaRPr lang="en-US" sz="900" dirty="0" smtClean="0"/>
          </a:p>
          <a:p>
            <a:pPr defTabSz="912664"/>
            <a:endParaRPr lang="en-US" sz="900" dirty="0" smtClean="0"/>
          </a:p>
          <a:p>
            <a:pPr defTabSz="912664"/>
            <a:r>
              <a:rPr lang="en-US" sz="900" dirty="0" smtClean="0"/>
              <a:t>Many progress monitoring tools are available, but not all are listed on the chart. Only tools that have been submitted by the tool vendor appear on the chart. When selecting a tool, it is important to consider both the technical rigor of the tool and your needs and priorities. The tools chart does not recommend tools; it provides users with a consumer report on available tools, similar to what you may find when searching for a car.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857136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on</a:t>
            </a:r>
            <a:r>
              <a:rPr lang="en-US" i="1" baseline="0" dirty="0" smtClean="0"/>
              <a:t> underlined column headers below to bring up each circle.</a:t>
            </a:r>
            <a:endParaRPr lang="en-US" i="1" dirty="0" smtClean="0"/>
          </a:p>
          <a:p>
            <a:endParaRPr lang="en-US" dirty="0" smtClean="0"/>
          </a:p>
          <a:p>
            <a:r>
              <a:rPr lang="en-US" dirty="0" smtClean="0"/>
              <a:t>Clicking </a:t>
            </a:r>
            <a:r>
              <a:rPr lang="en-US" dirty="0"/>
              <a:t>on the name of an intervention will bring up a page like this.</a:t>
            </a:r>
          </a:p>
          <a:p>
            <a:endParaRPr lang="en-US" dirty="0"/>
          </a:p>
          <a:p>
            <a:r>
              <a:rPr lang="en-US" dirty="0"/>
              <a:t>The first part of the page provides a summary table with information </a:t>
            </a:r>
            <a:r>
              <a:rPr lang="en-US" dirty="0" smtClean="0"/>
              <a:t>on</a:t>
            </a:r>
            <a:r>
              <a:rPr lang="en-US" baseline="0" dirty="0" smtClean="0"/>
              <a:t> the following</a:t>
            </a:r>
            <a:r>
              <a:rPr lang="en-US" dirty="0" smtClean="0"/>
              <a:t>:</a:t>
            </a:r>
            <a:endParaRPr lang="en-US" dirty="0"/>
          </a:p>
          <a:p>
            <a:pPr marL="171450" indent="-171450">
              <a:buFont typeface="Arial" pitchFamily="34" charset="0"/>
              <a:buChar char="•"/>
            </a:pPr>
            <a:r>
              <a:rPr lang="en-US" b="0" i="0" u="sng" dirty="0" smtClean="0"/>
              <a:t>Cost of the tool</a:t>
            </a:r>
            <a:endParaRPr lang="en-US" b="0" i="0" u="sng" dirty="0"/>
          </a:p>
          <a:p>
            <a:pPr marL="171450" indent="-171450">
              <a:buFont typeface="Arial" pitchFamily="34" charset="0"/>
              <a:buChar char="•"/>
            </a:pPr>
            <a:r>
              <a:rPr lang="en-US" b="0" i="0" u="sng" dirty="0"/>
              <a:t>Resources needed to </a:t>
            </a:r>
            <a:r>
              <a:rPr lang="en-US" b="0" i="0" u="sng" dirty="0" smtClean="0"/>
              <a:t>use the tool</a:t>
            </a:r>
            <a:endParaRPr lang="en-US" b="0" i="0" u="sng" dirty="0"/>
          </a:p>
          <a:p>
            <a:pPr marL="171450" indent="-171450">
              <a:buFont typeface="Arial" pitchFamily="34" charset="0"/>
              <a:buChar char="•"/>
            </a:pPr>
            <a:r>
              <a:rPr lang="en-US" b="0" i="0" u="sng" dirty="0"/>
              <a:t>Service and support</a:t>
            </a:r>
          </a:p>
          <a:p>
            <a:pPr marL="171450" indent="-171450">
              <a:buFont typeface="Arial" pitchFamily="34" charset="0"/>
              <a:buChar char="•"/>
            </a:pPr>
            <a:r>
              <a:rPr lang="en-US" b="0" i="0" u="sng" dirty="0"/>
              <a:t>Purpose and content of assessments</a:t>
            </a:r>
          </a:p>
          <a:p>
            <a:pPr marL="171450" indent="-171450">
              <a:buFont typeface="Arial" pitchFamily="34" charset="0"/>
              <a:buChar char="•"/>
            </a:pPr>
            <a:r>
              <a:rPr lang="en-US" b="0" i="0" u="sng" dirty="0" smtClean="0"/>
              <a:t>Data </a:t>
            </a:r>
            <a:r>
              <a:rPr lang="en-US" b="0" i="0" u="sng" dirty="0"/>
              <a:t>and reports</a:t>
            </a:r>
          </a:p>
          <a:p>
            <a:endParaRPr lang="en-US" b="1" dirty="0"/>
          </a:p>
          <a:p>
            <a:r>
              <a:rPr lang="en-US" dirty="0"/>
              <a:t>Scrolling further down this page will bring you to the evidence for all of the technical standards.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2779820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in pairs or small groups to answer these questions using the tool chart.</a:t>
            </a:r>
            <a:endParaRPr lang="en-US" baseline="0" dirty="0" smtClean="0"/>
          </a:p>
          <a:p>
            <a:endParaRPr lang="en-US" dirty="0" smtClean="0"/>
          </a:p>
          <a:p>
            <a:r>
              <a:rPr lang="en-US" i="1" dirty="0" smtClean="0"/>
              <a:t>Note: The Mastery</a:t>
            </a:r>
            <a:r>
              <a:rPr lang="en-US" i="1" baseline="0" dirty="0" smtClean="0"/>
              <a:t> Measures Tools Chart is available at http://www.intensiveintervention.org/chart/progress-monitoring-mm.</a:t>
            </a:r>
          </a:p>
          <a:p>
            <a:endParaRPr lang="en-US" i="1" dirty="0" smtClean="0"/>
          </a:p>
          <a:p>
            <a:r>
              <a:rPr lang="en-US" i="1" dirty="0" smtClean="0"/>
              <a:t>Answers:</a:t>
            </a:r>
          </a:p>
          <a:p>
            <a:pPr marL="228600" indent="-228600">
              <a:buFont typeface="+mj-lt"/>
              <a:buAutoNum type="arabicPeriod"/>
            </a:pPr>
            <a:r>
              <a:rPr lang="en-US" i="1" dirty="0" smtClean="0"/>
              <a:t>CBM-R, Edcheckup, YearlyProgressPro</a:t>
            </a:r>
          </a:p>
          <a:p>
            <a:pPr marL="228600" indent="-228600">
              <a:buFont typeface="+mj-lt"/>
              <a:buAutoNum type="arabicPeriod"/>
            </a:pPr>
            <a:r>
              <a:rPr lang="en-US" i="1" dirty="0" smtClean="0"/>
              <a:t>CBM-R (under DBI standards tab)</a:t>
            </a:r>
          </a:p>
          <a:p>
            <a:pPr marL="228600" indent="-228600">
              <a:buFont typeface="+mj-lt"/>
              <a:buAutoNum type="arabicPeriod"/>
            </a:pPr>
            <a:r>
              <a:rPr lang="en-US" i="1" dirty="0" smtClean="0"/>
              <a:t>30 for K and 1 (under</a:t>
            </a:r>
            <a:r>
              <a:rPr lang="en-US" i="1" baseline="0" dirty="0" smtClean="0"/>
              <a:t> </a:t>
            </a:r>
            <a:r>
              <a:rPr lang="en-US" sz="1200" i="1" dirty="0" smtClean="0"/>
              <a:t>progress monitoring </a:t>
            </a:r>
            <a:r>
              <a:rPr lang="en-US" i="1" baseline="0" dirty="0" smtClean="0"/>
              <a:t>standards, click bubble under Alternate Forms, see section 2, Number of alternate forms of equal and controlled difficulty)</a:t>
            </a:r>
          </a:p>
          <a:p>
            <a:pPr marL="228600" indent="-228600">
              <a:buFont typeface="+mj-lt"/>
              <a:buAutoNum type="arabicPeriod"/>
            </a:pPr>
            <a:r>
              <a:rPr lang="en-US" i="1" dirty="0" smtClean="0"/>
              <a:t>(a) There are many more GOMs compared to mastery measures. (b) None of the reading mastery measures have convincing evidence in any standard. Both mathematics tools have convincing evidence in all of the psychometric and </a:t>
            </a:r>
            <a:r>
              <a:rPr lang="en-US" sz="1200" i="1" dirty="0" smtClean="0"/>
              <a:t>progress monitoring </a:t>
            </a:r>
            <a:r>
              <a:rPr lang="en-US" i="1" dirty="0" smtClean="0"/>
              <a:t>standards. Accelerated Math has convincing evidence in three of the four DBI standards, whereas MathFacts in a Flash does not have convincing evidence for any.</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9618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Sample answers: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Single digit subtraction, multidigit addition with</a:t>
            </a:r>
            <a:r>
              <a:rPr lang="en-US" i="1" baseline="0" dirty="0" smtClean="0"/>
              <a:t> </a:t>
            </a:r>
            <a:r>
              <a:rPr lang="en-US" i="1" dirty="0" smtClean="0"/>
              <a:t>regrouping, word lists with consonant-vowel-consonant</a:t>
            </a:r>
            <a:r>
              <a:rPr lang="en-US" i="1" baseline="0" dirty="0" smtClean="0"/>
              <a:t> words or words starting with C</a:t>
            </a:r>
            <a:endParaRPr lang="en-US" i="1"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DIBELS ORF, AIMSweb PSF, LNF, mathematics computation or concepts and applications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GOM</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209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additional considerations for progress monitoring for individual students with certain characteristics.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72401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objectives for this training are as follows: </a:t>
            </a:r>
          </a:p>
          <a:p>
            <a:r>
              <a:rPr lang="en-US" dirty="0" smtClean="0"/>
              <a:t> </a:t>
            </a:r>
          </a:p>
          <a:p>
            <a:r>
              <a:rPr lang="en-US" i="1" dirty="0" smtClean="0"/>
              <a:t>Read bulleted points on slide to participants.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5578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879260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87926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Vendors</a:t>
            </a:r>
            <a:r>
              <a:rPr lang="en-US" i="1" baseline="0" dirty="0" smtClean="0"/>
              <a:t> may provide product-specific instructions for determining the appropriate level of assessment. These instructions are taken from </a:t>
            </a:r>
            <a:r>
              <a:rPr lang="en-US" dirty="0"/>
              <a:t>Using CBM for progress monitoring in </a:t>
            </a:r>
            <a:r>
              <a:rPr lang="en-US" dirty="0" smtClean="0"/>
              <a:t>reading </a:t>
            </a:r>
            <a:r>
              <a:rPr lang="en-US" i="1" dirty="0" smtClean="0"/>
              <a:t>(Fuchs &amp; Fuchs, 2007).</a:t>
            </a:r>
            <a:endParaRPr lang="en-US" i="1"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dirty="0"/>
          </a:p>
        </p:txBody>
      </p:sp>
    </p:spTree>
    <p:extLst>
      <p:ext uri="{BB962C8B-B14F-4D97-AF65-F5344CB8AC3E}">
        <p14:creationId xmlns:p14="http://schemas.microsoft.com/office/powerpoint/2010/main" val="2462855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Participants may ask if this can occur on a single day. Ideally, assessment will occur over two separate</a:t>
            </a:r>
            <a:r>
              <a:rPr lang="en-US" i="1" baseline="0" dirty="0" smtClean="0"/>
              <a:t> days to get a better picture of the student’s average performance (e.g., a student may perform worse than usual on a given day as a result of factors other than the student’s mathematics skills).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a:defRPr/>
            </a:pPr>
            <a:r>
              <a:rPr lang="en-US" i="1" baseline="0" dirty="0" smtClean="0"/>
              <a:t>As in reading, </a:t>
            </a:r>
            <a:r>
              <a:rPr lang="en-US" i="1" dirty="0" smtClean="0"/>
              <a:t>vendors</a:t>
            </a:r>
            <a:r>
              <a:rPr lang="en-US" i="1" baseline="0" dirty="0" smtClean="0"/>
              <a:t> may provide product-specific instructions for determining the appropriate level of assessment. These instructions are taken from </a:t>
            </a:r>
            <a:r>
              <a:rPr lang="en-US" dirty="0"/>
              <a:t>Introduction to using curriculum-based measurement for progress monitoring in math </a:t>
            </a:r>
            <a:r>
              <a:rPr lang="en-US" dirty="0" smtClean="0"/>
              <a:t>(</a:t>
            </a:r>
            <a:r>
              <a:rPr lang="en-US" i="1" dirty="0" smtClean="0"/>
              <a:t>National Center on Student Progress Monitoring, </a:t>
            </a:r>
            <a:r>
              <a:rPr lang="en-US" i="1" dirty="0" err="1" smtClean="0"/>
              <a:t>n.d.</a:t>
            </a:r>
            <a:r>
              <a:rPr lang="en-US" i="1" dirty="0" smtClean="0"/>
              <a:t>).</a:t>
            </a:r>
            <a:endParaRPr lang="en-US" i="1"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dirty="0"/>
          </a:p>
        </p:txBody>
      </p:sp>
    </p:spTree>
    <p:extLst>
      <p:ext uri="{BB962C8B-B14F-4D97-AF65-F5344CB8AC3E}">
        <p14:creationId xmlns:p14="http://schemas.microsoft.com/office/powerpoint/2010/main" val="2991020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PRF is a type</a:t>
            </a:r>
            <a:r>
              <a:rPr lang="en-US" baseline="0" dirty="0" smtClean="0"/>
              <a:t> of ORF where students read connected text (e.g., passages). ORF is an umbrella term that encompasses PRF but may also refer to other tasks, such as word reading fluency. For the purpose of this presentation, we use PRF when referring to reading connected text.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dirty="0"/>
          </a:p>
        </p:txBody>
      </p:sp>
    </p:spTree>
    <p:extLst>
      <p:ext uri="{BB962C8B-B14F-4D97-AF65-F5344CB8AC3E}">
        <p14:creationId xmlns:p14="http://schemas.microsoft.com/office/powerpoint/2010/main" val="52013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Arial" charset="0"/>
                <a:ea typeface="ＭＳ Ｐゴシック" pitchFamily="-48" charset="-128"/>
                <a:cs typeface="ＭＳ Ｐゴシック"/>
              </a:rPr>
              <a:t>Read slide.</a:t>
            </a:r>
            <a:endParaRPr lang="en-US" sz="1200" b="0" i="0" kern="1200" dirty="0" smtClean="0">
              <a:solidFill>
                <a:schemeClr val="tx1"/>
              </a:solidFill>
              <a:effectLst/>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071639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36</a:t>
            </a:fld>
            <a:endParaRPr lang="en-US" dirty="0"/>
          </a:p>
        </p:txBody>
      </p:sp>
    </p:spTree>
    <p:extLst>
      <p:ext uri="{BB962C8B-B14F-4D97-AF65-F5344CB8AC3E}">
        <p14:creationId xmlns:p14="http://schemas.microsoft.com/office/powerpoint/2010/main" val="2640190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Arial" charset="0"/>
                <a:ea typeface="ＭＳ Ｐゴシック" pitchFamily="-48" charset="-128"/>
                <a:cs typeface="ＭＳ Ｐゴシック"/>
              </a:rPr>
              <a:t>Directions:</a:t>
            </a:r>
          </a:p>
          <a:p>
            <a:pPr marL="228600" lvl="0" indent="-228600">
              <a:buFont typeface="+mj-lt"/>
              <a:buAutoNum type="arabicPeriod"/>
            </a:pPr>
            <a:r>
              <a:rPr lang="en-US" sz="1200" kern="1200" dirty="0" smtClean="0">
                <a:solidFill>
                  <a:schemeClr val="tx1"/>
                </a:solidFill>
                <a:effectLst/>
                <a:latin typeface="Arial" charset="0"/>
                <a:ea typeface="ＭＳ Ｐゴシック" pitchFamily="-48" charset="-128"/>
                <a:cs typeface="ＭＳ Ｐゴシック"/>
              </a:rPr>
              <a:t>Find a partner or a small group.</a:t>
            </a:r>
          </a:p>
          <a:p>
            <a:pPr marL="228600" lvl="0" indent="-228600">
              <a:buFont typeface="+mj-lt"/>
              <a:buAutoNum type="arabicPeriod"/>
            </a:pPr>
            <a:r>
              <a:rPr lang="en-US" sz="1200" kern="1200" dirty="0" smtClean="0">
                <a:solidFill>
                  <a:schemeClr val="tx1"/>
                </a:solidFill>
                <a:effectLst/>
                <a:latin typeface="Arial" charset="0"/>
                <a:ea typeface="ＭＳ Ｐゴシック" pitchFamily="-48" charset="-128"/>
                <a:cs typeface="ＭＳ Ｐゴシック"/>
              </a:rPr>
              <a:t>Assign one person to be the teacher and another to be the student.</a:t>
            </a:r>
          </a:p>
          <a:p>
            <a:pPr marL="228600" lvl="0" indent="-228600">
              <a:buFont typeface="+mj-lt"/>
              <a:buAutoNum type="arabicPeriod"/>
            </a:pPr>
            <a:r>
              <a:rPr lang="en-US" sz="1200" kern="1200" dirty="0" smtClean="0">
                <a:solidFill>
                  <a:schemeClr val="tx1"/>
                </a:solidFill>
                <a:effectLst/>
                <a:latin typeface="Arial" charset="0"/>
                <a:ea typeface="ＭＳ Ｐゴシック" pitchFamily="-48" charset="-128"/>
                <a:cs typeface="ＭＳ Ｐゴシック"/>
              </a:rPr>
              <a:t>The teacher should try to find out how the student arrive</a:t>
            </a:r>
            <a:r>
              <a:rPr lang="en-US" sz="1200" kern="1200" baseline="0" dirty="0" smtClean="0">
                <a:solidFill>
                  <a:schemeClr val="tx1"/>
                </a:solidFill>
                <a:effectLst/>
                <a:latin typeface="Arial" charset="0"/>
                <a:ea typeface="ＭＳ Ｐゴシック" pitchFamily="-48" charset="-128"/>
                <a:cs typeface="ＭＳ Ｐゴシック"/>
              </a:rPr>
              <a:t>d at his or her answer to this worksheet problem.</a:t>
            </a:r>
            <a:endParaRPr lang="en-US" sz="1200" kern="1200" dirty="0" smtClean="0">
              <a:solidFill>
                <a:schemeClr val="tx1"/>
              </a:solidFill>
              <a:effectLst/>
              <a:latin typeface="Arial" charset="0"/>
              <a:ea typeface="ＭＳ Ｐゴシック" pitchFamily="-48" charset="-128"/>
              <a:cs typeface="ＭＳ Ｐゴシック"/>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144505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sz="1000" dirty="0" smtClean="0"/>
              <a:t>Discuss these questions in your</a:t>
            </a:r>
            <a:r>
              <a:rPr lang="en-US" sz="1000" baseline="0" dirty="0" smtClean="0"/>
              <a:t> group. </a:t>
            </a:r>
            <a:r>
              <a:rPr lang="en-US" sz="1000" i="1" baseline="0" dirty="0" smtClean="0"/>
              <a:t>If time allows, discuss as a large group.</a:t>
            </a:r>
          </a:p>
          <a:p>
            <a:pPr>
              <a:spcBef>
                <a:spcPts val="200"/>
              </a:spcBef>
            </a:pPr>
            <a:endParaRPr lang="en-US" sz="1000" i="1" baseline="0" dirty="0" smtClean="0"/>
          </a:p>
          <a:p>
            <a:pPr>
              <a:spcBef>
                <a:spcPts val="200"/>
              </a:spcBef>
            </a:pPr>
            <a:r>
              <a:rPr lang="en-US" sz="1000" i="1" baseline="0" dirty="0" smtClean="0"/>
              <a:t>Sample answers:</a:t>
            </a:r>
          </a:p>
          <a:p>
            <a:pPr marL="228600" indent="-228600">
              <a:spcBef>
                <a:spcPts val="200"/>
              </a:spcBef>
              <a:buAutoNum type="arabicPeriod"/>
            </a:pPr>
            <a:r>
              <a:rPr lang="en-US" sz="1000" i="1" baseline="0" dirty="0" smtClean="0"/>
              <a:t>Examples could include the following:</a:t>
            </a:r>
          </a:p>
          <a:p>
            <a:pPr marL="685800" lvl="1" indent="-228600">
              <a:spcBef>
                <a:spcPts val="200"/>
              </a:spcBef>
              <a:buFont typeface="Arial" pitchFamily="34" charset="0"/>
              <a:buChar char="•"/>
            </a:pPr>
            <a:r>
              <a:rPr lang="en-US" sz="1000" i="1" baseline="0" dirty="0" smtClean="0"/>
              <a:t>What strategy did you use to solve this problem?</a:t>
            </a:r>
          </a:p>
          <a:p>
            <a:pPr marL="685800" lvl="1" indent="-228600">
              <a:spcBef>
                <a:spcPts val="200"/>
              </a:spcBef>
              <a:buFont typeface="Arial" pitchFamily="34" charset="0"/>
              <a:buChar char="•"/>
            </a:pPr>
            <a:r>
              <a:rPr lang="en-US" sz="1000" i="1" baseline="0" dirty="0" smtClean="0"/>
              <a:t>How did you find this answer?</a:t>
            </a:r>
          </a:p>
          <a:p>
            <a:pPr marL="685800" lvl="1" indent="-228600">
              <a:spcBef>
                <a:spcPts val="200"/>
              </a:spcBef>
              <a:buFont typeface="Arial" pitchFamily="34" charset="0"/>
              <a:buChar char="•"/>
            </a:pPr>
            <a:r>
              <a:rPr lang="en-US" sz="1000" i="1" baseline="0" dirty="0" smtClean="0"/>
              <a:t>How do you know this is the answer?</a:t>
            </a:r>
          </a:p>
          <a:p>
            <a:pPr marL="685800" lvl="1" indent="-228600">
              <a:spcBef>
                <a:spcPts val="200"/>
              </a:spcBef>
              <a:buFont typeface="Arial" pitchFamily="34" charset="0"/>
              <a:buChar char="•"/>
            </a:pPr>
            <a:r>
              <a:rPr lang="en-US" sz="1000" i="1" baseline="0" dirty="0" smtClean="0"/>
              <a:t>Why do you think this is right?</a:t>
            </a:r>
          </a:p>
          <a:p>
            <a:pPr marL="228600" indent="-228600">
              <a:spcBef>
                <a:spcPts val="200"/>
              </a:spcBef>
              <a:buAutoNum type="arabicPeriod"/>
            </a:pPr>
            <a:r>
              <a:rPr lang="en-US" sz="1000" i="1" dirty="0" smtClean="0"/>
              <a:t>Some questions might include specific terminology for a certain type of problem or focus on a specific step in a problem-solving strategy. Complexity</a:t>
            </a:r>
            <a:r>
              <a:rPr lang="en-US" sz="1000" i="1" baseline="0" dirty="0" smtClean="0"/>
              <a:t> of the question content and language may vary based on student age and skills.</a:t>
            </a:r>
          </a:p>
          <a:p>
            <a:pPr marL="228600" indent="-228600">
              <a:spcBef>
                <a:spcPts val="200"/>
              </a:spcBef>
              <a:buAutoNum type="arabicPeriod"/>
            </a:pPr>
            <a:r>
              <a:rPr lang="en-US" sz="1000" i="1" baseline="0" dirty="0" smtClean="0"/>
              <a:t>Possible skills needed/steps to perform:</a:t>
            </a:r>
          </a:p>
          <a:p>
            <a:pPr marL="685800" lvl="1" indent="-228600">
              <a:spcBef>
                <a:spcPts val="200"/>
              </a:spcBef>
              <a:buFont typeface="Arial" pitchFamily="34" charset="0"/>
              <a:buChar char="•"/>
            </a:pPr>
            <a:r>
              <a:rPr lang="en-US" sz="1000" i="1" baseline="0" dirty="0" smtClean="0"/>
              <a:t>Read problem.</a:t>
            </a:r>
          </a:p>
          <a:p>
            <a:pPr marL="685800" lvl="1" indent="-228600">
              <a:spcBef>
                <a:spcPts val="200"/>
              </a:spcBef>
              <a:buFont typeface="Arial" pitchFamily="34" charset="0"/>
              <a:buChar char="•"/>
            </a:pPr>
            <a:r>
              <a:rPr lang="en-US" sz="1000" i="1" baseline="0" dirty="0" smtClean="0"/>
              <a:t>Read graph labels.</a:t>
            </a:r>
          </a:p>
          <a:p>
            <a:pPr marL="685800" lvl="1" indent="-228600">
              <a:spcBef>
                <a:spcPts val="200"/>
              </a:spcBef>
              <a:buFont typeface="Arial" pitchFamily="34" charset="0"/>
              <a:buChar char="•"/>
            </a:pPr>
            <a:r>
              <a:rPr lang="en-US" sz="1000" i="1" baseline="0" dirty="0" smtClean="0"/>
              <a:t>Identify bar graph quantities.</a:t>
            </a:r>
          </a:p>
          <a:p>
            <a:pPr marL="685800" lvl="1" indent="-228600">
              <a:spcBef>
                <a:spcPts val="200"/>
              </a:spcBef>
              <a:buFont typeface="Arial" pitchFamily="34" charset="0"/>
              <a:buChar char="•"/>
            </a:pPr>
            <a:r>
              <a:rPr lang="en-US" sz="1000" i="1" baseline="0" dirty="0" smtClean="0"/>
              <a:t>Identify subtraction as the operation to answer the question.</a:t>
            </a:r>
          </a:p>
          <a:p>
            <a:pPr marL="685800" lvl="1" indent="-228600">
              <a:spcBef>
                <a:spcPts val="200"/>
              </a:spcBef>
              <a:buFont typeface="Arial" pitchFamily="34" charset="0"/>
              <a:buChar char="•"/>
            </a:pPr>
            <a:r>
              <a:rPr lang="en-US" sz="1000" i="1" baseline="0" dirty="0" smtClean="0"/>
              <a:t>Correctly set up the subtraction problem based on the information in the problem and the graph.</a:t>
            </a:r>
          </a:p>
          <a:p>
            <a:pPr marL="685800" lvl="1" indent="-228600">
              <a:spcBef>
                <a:spcPts val="200"/>
              </a:spcBef>
              <a:buFont typeface="Arial" pitchFamily="34" charset="0"/>
              <a:buChar char="•"/>
            </a:pPr>
            <a:r>
              <a:rPr lang="en-US" sz="1000" i="1" baseline="0" dirty="0" smtClean="0"/>
              <a:t>Correctly compute the subtraction problem.</a:t>
            </a:r>
          </a:p>
          <a:p>
            <a:pPr marL="228600" indent="-228600">
              <a:spcBef>
                <a:spcPts val="200"/>
              </a:spcBef>
              <a:buAutoNum type="arabicPeriod"/>
            </a:pPr>
            <a:r>
              <a:rPr lang="en-US" sz="1000" i="1" baseline="0" dirty="0" smtClean="0"/>
              <a:t>Bar graph, number/amount/quantity, subtract, difference, more than, strategy</a:t>
            </a:r>
            <a:endParaRPr lang="en-US" sz="100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704454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a:t>
            </a:r>
            <a:r>
              <a:rPr lang="en-US" i="1" baseline="0" dirty="0" smtClean="0"/>
              <a:t> participants with a </a:t>
            </a:r>
            <a:r>
              <a:rPr lang="en-US" i="1" dirty="0" smtClean="0"/>
              <a:t>10–15</a:t>
            </a:r>
            <a:r>
              <a:rPr lang="en-US" i="1" baseline="0" dirty="0" smtClean="0"/>
              <a:t> minute break, depending on time.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60653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section is to review the key elements of progress monitoring (for some), explain how progress monitoring fits into the DBI process, and make sure we are all on the same page as we move on to implementation issues.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212867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how academic progress monitoring fits into the DBI process and can be used to make instructional decision</a:t>
            </a:r>
            <a:r>
              <a:rPr lang="en-US" baseline="0" dirty="0" smtClean="0"/>
              <a:t> for students with intensive needs.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604772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where underlined </a:t>
            </a:r>
            <a:r>
              <a:rPr lang="en-US" i="1" baseline="0" dirty="0" smtClean="0"/>
              <a:t>text appears to bring up boxes.</a:t>
            </a:r>
            <a:endParaRPr lang="en-US" i="1" dirty="0" smtClean="0"/>
          </a:p>
          <a:p>
            <a:endParaRPr lang="en-US" dirty="0" smtClean="0"/>
          </a:p>
          <a:p>
            <a:r>
              <a:rPr lang="en-US" dirty="0" smtClean="0"/>
              <a:t>In the DBI process, we progress monitor to determine if a student is </a:t>
            </a:r>
            <a:r>
              <a:rPr lang="en-US" i="0" u="sng" dirty="0" smtClean="0"/>
              <a:t>responsive</a:t>
            </a:r>
            <a:r>
              <a:rPr lang="en-US" dirty="0" smtClean="0"/>
              <a:t> or nonresponsive</a:t>
            </a:r>
            <a:r>
              <a:rPr lang="en-US" baseline="0" dirty="0" smtClean="0"/>
              <a:t> to the intervention so that we can decide if a change is needed. When we do make a change, we </a:t>
            </a:r>
            <a:r>
              <a:rPr lang="en-US" u="sng" baseline="0" dirty="0" smtClean="0"/>
              <a:t>continue</a:t>
            </a:r>
            <a:r>
              <a:rPr lang="en-US" baseline="0" dirty="0" smtClean="0"/>
              <a:t> progress monitoring to see if a student’s performance improves. A student’s responsiveness is determined relative to his or her baseline performance and the goal we want him or her to achieve.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659633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audience with </a:t>
            </a:r>
            <a:r>
              <a:rPr lang="en-US" i="1" baseline="0" dirty="0" smtClean="0"/>
              <a:t>Handout 1: Academic Progress Monitoring Overview.</a:t>
            </a:r>
          </a:p>
          <a:p>
            <a:endParaRPr lang="en-US" i="1" dirty="0" smtClean="0"/>
          </a:p>
          <a:p>
            <a:r>
              <a:rPr lang="en-US" dirty="0" smtClean="0"/>
              <a:t>Before we can analyze data to make instructional</a:t>
            </a:r>
            <a:r>
              <a:rPr lang="en-US" baseline="0" dirty="0" smtClean="0"/>
              <a:t> decisions, we need to use the data we collect to establish a baseline and set a goal. This handout will allow you to reference information about each step as we work through examples.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30009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72404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3992206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median is used when multiple scores are collected in a single sitting, such as when</a:t>
            </a:r>
            <a:r>
              <a:rPr lang="en-US" baseline="0" dirty="0" smtClean="0"/>
              <a:t> three PRF passages are read. </a:t>
            </a:r>
            <a:r>
              <a:rPr lang="en-US" dirty="0" smtClean="0"/>
              <a:t>For this PRF assessment, scores are presented as words read correct (wrc)</a:t>
            </a:r>
            <a:r>
              <a:rPr lang="en-US" baseline="0" dirty="0" smtClean="0"/>
              <a:t> divided by errors. We take the median of both words read correctly and errors in this example. Using the median helps to reduce the influence of outliers, or extreme scores.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This slide</a:t>
            </a:r>
            <a:r>
              <a:rPr lang="en-US" i="1" baseline="0" dirty="0" smtClean="0"/>
              <a:t> is adapted from slide 83 of </a:t>
            </a:r>
            <a:r>
              <a:rPr lang="en-US" i="0" dirty="0" smtClean="0"/>
              <a:t>RTI implementer series module 2: Progress monitoring </a:t>
            </a:r>
            <a:r>
              <a:rPr lang="en-US" i="1" dirty="0" smtClean="0"/>
              <a:t>(National Center on Response to Intervention,</a:t>
            </a:r>
            <a:r>
              <a:rPr lang="en-US" i="1" baseline="0" dirty="0" smtClean="0"/>
              <a:t> 2012).</a:t>
            </a:r>
            <a:endParaRPr lang="en-US" i="1"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135276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11733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Give the audience time to discuss in small groups</a:t>
            </a:r>
            <a:r>
              <a:rPr lang="en-US" i="1" baseline="0" dirty="0" smtClean="0"/>
              <a:t> and then a chance to share or ask questions, as needed.</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1397566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1 and 2 may be a review for many</a:t>
            </a:r>
            <a:r>
              <a:rPr lang="en-US" baseline="0" dirty="0" smtClean="0"/>
              <a:t> of you. Many software programs use these or similar methods to set goals. Even if you use software to generate goals, it is useful to understand how they are calculated.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3714992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49</a:t>
            </a:fld>
            <a:endParaRPr lang="en-US" dirty="0"/>
          </a:p>
        </p:txBody>
      </p:sp>
    </p:spTree>
    <p:extLst>
      <p:ext uri="{BB962C8B-B14F-4D97-AF65-F5344CB8AC3E}">
        <p14:creationId xmlns:p14="http://schemas.microsoft.com/office/powerpoint/2010/main" val="209752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where underlined </a:t>
            </a:r>
            <a:r>
              <a:rPr lang="en-US" i="1" baseline="0" dirty="0" smtClean="0"/>
              <a:t>text appears to bring up arrows.</a:t>
            </a:r>
            <a:endParaRPr lang="en-US" i="1" dirty="0" smtClean="0"/>
          </a:p>
          <a:p>
            <a:endParaRPr lang="en-US" dirty="0" smtClean="0"/>
          </a:p>
          <a:p>
            <a:r>
              <a:rPr lang="en-US" dirty="0" smtClean="0"/>
              <a:t>In the past, you may have used </a:t>
            </a:r>
            <a:r>
              <a:rPr lang="en-US" sz="1200" dirty="0" smtClean="0"/>
              <a:t>progress monitoring </a:t>
            </a:r>
            <a:r>
              <a:rPr lang="en-US" dirty="0" smtClean="0"/>
              <a:t>data to make group intervention decisions, but today we are focusing how progress monitoring is used to inform DBI. </a:t>
            </a:r>
            <a:r>
              <a:rPr lang="en-US" baseline="0" dirty="0" smtClean="0"/>
              <a:t>The same </a:t>
            </a:r>
            <a:r>
              <a:rPr lang="en-US" sz="1200" dirty="0" smtClean="0"/>
              <a:t>progress monitoring </a:t>
            </a:r>
            <a:r>
              <a:rPr lang="en-US" baseline="0" dirty="0" smtClean="0"/>
              <a:t>data that tells us a student is not responding to core instruction may also tell us that </a:t>
            </a:r>
            <a:r>
              <a:rPr lang="en-US" i="0" u="sng" baseline="0" dirty="0" smtClean="0"/>
              <a:t>secondary intervention</a:t>
            </a:r>
            <a:r>
              <a:rPr lang="en-US" i="0" u="none" baseline="0" dirty="0" smtClean="0"/>
              <a:t> </a:t>
            </a:r>
            <a:r>
              <a:rPr lang="en-US" baseline="0" dirty="0" smtClean="0"/>
              <a:t>is not sufficient to help the student reach his or her academic goal. After the intervention has been adapted, we </a:t>
            </a:r>
            <a:r>
              <a:rPr lang="en-US" i="0" u="sng" baseline="0" dirty="0" smtClean="0"/>
              <a:t>continue progress monitoring</a:t>
            </a:r>
            <a:r>
              <a:rPr lang="en-US" i="1" baseline="0" dirty="0" smtClean="0"/>
              <a:t> </a:t>
            </a:r>
            <a:r>
              <a:rPr lang="en-US" baseline="0" dirty="0" smtClean="0"/>
              <a:t>to determine if the changes have been sufficient or if we need to make additional changes.</a:t>
            </a:r>
          </a:p>
          <a:p>
            <a:endParaRPr lang="en-US" baseline="0" dirty="0" smtClean="0"/>
          </a:p>
          <a:p>
            <a:r>
              <a:rPr lang="en-US" i="1" baseline="0" dirty="0" smtClean="0"/>
              <a:t>A more complete overview of the DBI process is available in the introductory module that is available on the NCII website.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659633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100000"/>
              </a:spcAft>
            </a:pPr>
            <a:r>
              <a:rPr lang="en-US" i="0" kern="1200" dirty="0" smtClean="0">
                <a:solidFill>
                  <a:schemeClr val="tx1"/>
                </a:solidFill>
              </a:rPr>
              <a:t>Here’s a sample benchmark table. The reading tasks</a:t>
            </a:r>
            <a:r>
              <a:rPr lang="en-US" i="0" kern="1200" baseline="0" dirty="0" smtClean="0">
                <a:solidFill>
                  <a:schemeClr val="tx1"/>
                </a:solidFill>
              </a:rPr>
              <a:t> are from </a:t>
            </a:r>
            <a:r>
              <a:rPr lang="en-US" i="1" kern="1200" dirty="0" smtClean="0">
                <a:solidFill>
                  <a:schemeClr val="tx1"/>
                </a:solidFill>
              </a:rPr>
              <a:t>Let’s Set a</a:t>
            </a:r>
            <a:r>
              <a:rPr lang="en-US" i="1" kern="1200" baseline="0" dirty="0" smtClean="0">
                <a:solidFill>
                  <a:schemeClr val="tx1"/>
                </a:solidFill>
              </a:rPr>
              <a:t> Math Computation Goal for a 3rd Grader. </a:t>
            </a:r>
            <a:r>
              <a:rPr lang="en-US" b="0" i="1" kern="1200" baseline="0" dirty="0" smtClean="0">
                <a:solidFill>
                  <a:schemeClr val="tx1"/>
                </a:solidFill>
              </a:rPr>
              <a:t>Click to circle.</a:t>
            </a:r>
          </a:p>
          <a:p>
            <a:pPr marL="171450" marR="0" indent="-171450" algn="l" defTabSz="914400" rtl="0" eaLnBrk="1" fontAlgn="base" latinLnBrk="0" hangingPunct="1">
              <a:lnSpc>
                <a:spcPct val="100000"/>
              </a:lnSpc>
              <a:spcBef>
                <a:spcPct val="0"/>
              </a:spcBef>
              <a:spcAft>
                <a:spcPct val="100000"/>
              </a:spcAft>
              <a:buClrTx/>
              <a:buSzTx/>
              <a:buFont typeface="Wingdings" charset="2"/>
              <a:buChar char="§"/>
              <a:tabLst/>
              <a:defRPr/>
            </a:pPr>
            <a:r>
              <a:rPr lang="en-US" b="0" i="1" kern="1200" baseline="0" dirty="0" smtClean="0">
                <a:solidFill>
                  <a:schemeClr val="tx1"/>
                </a:solidFill>
              </a:rPr>
              <a:t>These end-of-year benchmarks are for reading assessments from Curriculum-Based Measurement in Reading and mathematics assessments from Monitoring Basic Skills Progress. </a:t>
            </a:r>
          </a:p>
          <a:p>
            <a:pPr marL="171450" marR="0" indent="-171450" algn="l" defTabSz="914400" rtl="0" eaLnBrk="1" fontAlgn="base" latinLnBrk="0" hangingPunct="1">
              <a:lnSpc>
                <a:spcPct val="100000"/>
              </a:lnSpc>
              <a:spcBef>
                <a:spcPct val="0"/>
              </a:spcBef>
              <a:spcAft>
                <a:spcPct val="100000"/>
              </a:spcAft>
              <a:buClrTx/>
              <a:buSzTx/>
              <a:buFont typeface="Wingdings" charset="2"/>
              <a:buChar char="§"/>
              <a:tabLst/>
              <a:defRPr/>
            </a:pPr>
            <a:r>
              <a:rPr lang="en-US" b="0" i="1" kern="1200" baseline="0" dirty="0" smtClean="0">
                <a:solidFill>
                  <a:schemeClr val="tx1"/>
                </a:solidFill>
              </a:rPr>
              <a:t>This table is adapted from slide 91 of the </a:t>
            </a:r>
            <a:r>
              <a:rPr lang="en-US" i="1" dirty="0" smtClean="0"/>
              <a:t>RTI Implementer Series Module 2: Progress Monitoring PowerPoint</a:t>
            </a:r>
            <a:r>
              <a:rPr lang="en-US" i="1" baseline="0" dirty="0" smtClean="0"/>
              <a:t> (</a:t>
            </a:r>
            <a:r>
              <a:rPr lang="en-US" i="1" dirty="0" smtClean="0"/>
              <a:t>National Center on Response to Intervention, 2012).</a:t>
            </a:r>
            <a:endParaRPr lang="en-US" sz="1200" b="0" i="1" kern="1200" dirty="0" smtClean="0">
              <a:solidFill>
                <a:schemeClr val="tx1"/>
              </a:solidFill>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2975510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364AB-88C3-42FA-A1F3-FF02EA701CB0}" type="slidenum">
              <a:rPr lang="en-US" smtClean="0">
                <a:latin typeface="Arial" charset="0"/>
              </a:rPr>
              <a:pPr fontAlgn="base">
                <a:spcBef>
                  <a:spcPct val="0"/>
                </a:spcBef>
                <a:spcAft>
                  <a:spcPct val="0"/>
                </a:spcAft>
              </a:pPr>
              <a:t>51</a:t>
            </a:fld>
            <a:endParaRPr lang="en-US" dirty="0" smtClean="0">
              <a:latin typeface="Arial" charset="0"/>
            </a:endParaRPr>
          </a:p>
        </p:txBody>
      </p:sp>
      <p:sp>
        <p:nvSpPr>
          <p:cNvPr id="306179" name="Rectangle 2"/>
          <p:cNvSpPr>
            <a:spLocks noGrp="1" noRot="1" noChangeAspect="1" noChangeArrowheads="1" noTextEdit="1"/>
          </p:cNvSpPr>
          <p:nvPr>
            <p:ph type="sldImg"/>
          </p:nvPr>
        </p:nvSpPr>
        <p:spPr bwMode="auto">
          <a:xfrm>
            <a:off x="1196975" y="695325"/>
            <a:ext cx="4619625" cy="3463925"/>
          </a:xfrm>
          <a:noFill/>
          <a:ln>
            <a:solidFill>
              <a:srgbClr val="000000"/>
            </a:solidFill>
            <a:miter lim="800000"/>
            <a:headEnd/>
            <a:tailEnd/>
          </a:ln>
        </p:spPr>
      </p:sp>
      <p:sp>
        <p:nvSpPr>
          <p:cNvPr id="306180" name="Rectangle 3"/>
          <p:cNvSpPr>
            <a:spLocks noGrp="1" noChangeArrowheads="1"/>
          </p:cNvSpPr>
          <p:nvPr>
            <p:ph type="body" idx="1"/>
          </p:nvPr>
        </p:nvSpPr>
        <p:spPr bwMode="auto">
          <a:xfrm>
            <a:off x="699419" y="4387136"/>
            <a:ext cx="5611565" cy="4154631"/>
          </a:xfrm>
          <a:noFill/>
        </p:spPr>
        <p:txBody>
          <a:bodyPr wrap="square" numCol="1" anchor="t" anchorCtr="0" compatLnSpc="1">
            <a:prstTxWarp prst="textNoShape">
              <a:avLst/>
            </a:prstTxWarp>
          </a:bodyPr>
          <a:lstStyle/>
          <a:p>
            <a:pPr eaLnBrk="1" hangingPunct="1">
              <a:spcBef>
                <a:spcPct val="0"/>
              </a:spcBef>
              <a:spcAft>
                <a:spcPct val="100000"/>
              </a:spcAft>
            </a:pPr>
            <a:r>
              <a:rPr lang="en-US" dirty="0" smtClean="0"/>
              <a:t>On this graph, the baseline score is marked with an X at the most</a:t>
            </a:r>
            <a:r>
              <a:rPr lang="en-US" baseline="0" dirty="0" smtClean="0"/>
              <a:t> recent baseline data point. Another X marks t</a:t>
            </a:r>
            <a:r>
              <a:rPr lang="en-US" dirty="0" smtClean="0"/>
              <a:t>he benchmark of 30 digits.</a:t>
            </a:r>
            <a:r>
              <a:rPr lang="en-US" baseline="0" dirty="0" smtClean="0"/>
              <a:t> The </a:t>
            </a:r>
            <a:r>
              <a:rPr lang="en-US" dirty="0" smtClean="0"/>
              <a:t>goal</a:t>
            </a:r>
            <a:r>
              <a:rPr lang="en-US" baseline="0" dirty="0" smtClean="0"/>
              <a:t> </a:t>
            </a:r>
            <a:r>
              <a:rPr lang="en-US" dirty="0" smtClean="0"/>
              <a:t>line connects these two points.</a:t>
            </a:r>
          </a:p>
          <a:p>
            <a:pPr eaLnBrk="1" hangingPunct="1">
              <a:spcBef>
                <a:spcPct val="0"/>
              </a:spcBef>
              <a:spcAft>
                <a:spcPct val="100000"/>
              </a:spcAft>
            </a:pPr>
            <a:endParaRPr lang="en-US" dirty="0" smtClean="0">
              <a:latin typeface="+mn-lt"/>
            </a:endParaRPr>
          </a:p>
          <a:p>
            <a:pPr eaLnBrk="1" hangingPunct="1">
              <a:spcBef>
                <a:spcPct val="0"/>
              </a:spcBef>
              <a:spcAft>
                <a:spcPct val="100000"/>
              </a:spcAft>
            </a:pPr>
            <a:endParaRPr lang="en-US" dirty="0" smtClean="0">
              <a:latin typeface="+mn-lt"/>
            </a:endParaRPr>
          </a:p>
        </p:txBody>
      </p:sp>
    </p:spTree>
    <p:extLst>
      <p:ext uri="{BB962C8B-B14F-4D97-AF65-F5344CB8AC3E}">
        <p14:creationId xmlns:p14="http://schemas.microsoft.com/office/powerpoint/2010/main" val="1250880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a:t>
            </a:r>
            <a:r>
              <a:rPr lang="en-US" i="1" baseline="0" dirty="0" smtClean="0"/>
              <a:t> slide—click to bring up first set of bullets and then the second set.</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52</a:t>
            </a:fld>
            <a:endParaRPr lang="en-US" dirty="0"/>
          </a:p>
        </p:txBody>
      </p:sp>
    </p:spTree>
    <p:extLst>
      <p:ext uri="{BB962C8B-B14F-4D97-AF65-F5344CB8AC3E}">
        <p14:creationId xmlns:p14="http://schemas.microsoft.com/office/powerpoint/2010/main" val="437130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330500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2026F-C70B-4CAB-9A80-975505CA777C}" type="slidenum">
              <a:rPr lang="en-US" smtClean="0">
                <a:latin typeface="Arial" charset="0"/>
              </a:rPr>
              <a:pPr fontAlgn="base">
                <a:spcBef>
                  <a:spcPct val="0"/>
                </a:spcBef>
                <a:spcAft>
                  <a:spcPct val="0"/>
                </a:spcAft>
              </a:pPr>
              <a:t>54</a:t>
            </a:fld>
            <a:endParaRPr lang="en-US" dirty="0" smtClean="0">
              <a:latin typeface="Arial" charset="0"/>
            </a:endParaRPr>
          </a:p>
        </p:txBody>
      </p:sp>
      <p:sp>
        <p:nvSpPr>
          <p:cNvPr id="314371" name="Rectangle 2"/>
          <p:cNvSpPr>
            <a:spLocks noGrp="1" noRot="1" noChangeAspect="1" noChangeArrowheads="1" noTextEdit="1"/>
          </p:cNvSpPr>
          <p:nvPr>
            <p:ph type="sldImg"/>
          </p:nvPr>
        </p:nvSpPr>
        <p:spPr bwMode="auto">
          <a:xfrm>
            <a:off x="1196975" y="695325"/>
            <a:ext cx="4619625" cy="3463925"/>
          </a:xfrm>
          <a:noFill/>
          <a:ln>
            <a:solidFill>
              <a:srgbClr val="000000"/>
            </a:solidFill>
            <a:miter lim="800000"/>
            <a:headEnd/>
            <a:tailEnd/>
          </a:ln>
        </p:spPr>
      </p:sp>
      <p:sp>
        <p:nvSpPr>
          <p:cNvPr id="314372" name="Rectangle 3"/>
          <p:cNvSpPr>
            <a:spLocks noGrp="1" noChangeArrowheads="1"/>
          </p:cNvSpPr>
          <p:nvPr>
            <p:ph type="body" idx="1"/>
          </p:nvPr>
        </p:nvSpPr>
        <p:spPr bwMode="auto">
          <a:xfrm>
            <a:off x="699419" y="4387136"/>
            <a:ext cx="5611565" cy="4154631"/>
          </a:xfrm>
          <a:noFill/>
        </p:spPr>
        <p:txBody>
          <a:bodyPr wrap="square" numCol="1" anchor="t" anchorCtr="0" compatLnSpc="1">
            <a:prstTxWarp prst="textNoShape">
              <a:avLst/>
            </a:prstTxWarp>
          </a:bodyPr>
          <a:lstStyle/>
          <a:p>
            <a:pPr eaLnBrk="1" hangingPunct="1">
              <a:spcBef>
                <a:spcPct val="0"/>
              </a:spcBef>
              <a:spcAft>
                <a:spcPct val="100000"/>
              </a:spcAft>
            </a:pPr>
            <a:r>
              <a:rPr lang="en-US" i="1" baseline="0" dirty="0" smtClean="0"/>
              <a:t>Animated slide—click at underlined text to bring up circle.</a:t>
            </a:r>
          </a:p>
          <a:p>
            <a:pPr eaLnBrk="1" hangingPunct="1">
              <a:spcBef>
                <a:spcPct val="0"/>
              </a:spcBef>
              <a:spcAft>
                <a:spcPct val="100000"/>
              </a:spcAft>
            </a:pPr>
            <a:r>
              <a:rPr lang="en-US" baseline="0" dirty="0" smtClean="0"/>
              <a:t>Here is an example growth chart for elementary reading and mathematics. If we monitor progress with second-grade math computation, we would use the chart to </a:t>
            </a:r>
            <a:r>
              <a:rPr lang="en-US" i="0" u="sng" baseline="0" dirty="0" smtClean="0"/>
              <a:t>identify 0.30 correct digits per week</a:t>
            </a:r>
            <a:r>
              <a:rPr lang="en-US" i="0" u="none" baseline="0" dirty="0" smtClean="0"/>
              <a:t> </a:t>
            </a:r>
            <a:r>
              <a:rPr lang="en-US" baseline="0" dirty="0" smtClean="0"/>
              <a:t>as the typical growth rate.</a:t>
            </a:r>
          </a:p>
        </p:txBody>
      </p:sp>
    </p:spTree>
    <p:extLst>
      <p:ext uri="{BB962C8B-B14F-4D97-AF65-F5344CB8AC3E}">
        <p14:creationId xmlns:p14="http://schemas.microsoft.com/office/powerpoint/2010/main" val="1769226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 Sample workout on next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2731064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054367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34348E-4972-4D78-B8C0-6CA2F5DD5663}" type="slidenum">
              <a:rPr lang="en-US"/>
              <a:pPr/>
              <a:t>57</a:t>
            </a:fld>
            <a:endParaRPr lang="en-US" dirty="0"/>
          </a:p>
        </p:txBody>
      </p:sp>
      <p:sp>
        <p:nvSpPr>
          <p:cNvPr id="1921026" name="Slide Image Placeholder 1"/>
          <p:cNvSpPr>
            <a:spLocks noGrp="1" noRot="1" noChangeAspect="1" noTextEdit="1"/>
          </p:cNvSpPr>
          <p:nvPr>
            <p:ph type="sldImg"/>
          </p:nvPr>
        </p:nvSpPr>
        <p:spPr>
          <a:ln/>
        </p:spPr>
      </p:sp>
      <p:sp>
        <p:nvSpPr>
          <p:cNvPr id="1921027" name="Notes Placeholder 2"/>
          <p:cNvSpPr>
            <a:spLocks noGrp="1"/>
          </p:cNvSpPr>
          <p:nvPr>
            <p:ph type="body" idx="1"/>
          </p:nvPr>
        </p:nvSpPr>
        <p:spPr>
          <a:xfrm>
            <a:off x="701347" y="4387446"/>
            <a:ext cx="5607712" cy="4198994"/>
          </a:xfrm>
        </p:spPr>
        <p:txBody>
          <a:bodyPr lIns="93132" tIns="46567" rIns="93132" bIns="46567">
            <a:normAutofit fontScale="92500"/>
          </a:bodyPr>
          <a:lstStyle/>
          <a:p>
            <a:pPr>
              <a:spcBef>
                <a:spcPct val="0"/>
              </a:spcBef>
            </a:pPr>
            <a:r>
              <a:rPr lang="en-US" b="0" i="1" dirty="0" smtClean="0"/>
              <a:t>Additional explanations are provided</a:t>
            </a:r>
            <a:r>
              <a:rPr lang="en-US" b="0" i="1" baseline="0" dirty="0" smtClean="0"/>
              <a:t> below</a:t>
            </a:r>
            <a:r>
              <a:rPr lang="en-US" b="0" i="1" dirty="0" smtClean="0"/>
              <a:t>. Use as needed.</a:t>
            </a:r>
          </a:p>
          <a:p>
            <a:pPr>
              <a:spcBef>
                <a:spcPct val="0"/>
              </a:spcBef>
            </a:pPr>
            <a:endParaRPr lang="en-US" b="0" i="1"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Norms are established based on what is considered good growth. Growth may vary based on the domain being assessed. </a:t>
            </a:r>
          </a:p>
          <a:p>
            <a:pPr>
              <a:spcBef>
                <a:spcPct val="0"/>
              </a:spcBef>
            </a:pPr>
            <a:endParaRPr lang="en-US" b="0" i="1" dirty="0" smtClean="0"/>
          </a:p>
          <a:p>
            <a:pPr>
              <a:spcBef>
                <a:spcPct val="0"/>
              </a:spcBef>
            </a:pPr>
            <a:r>
              <a:rPr lang="en-US" b="0" dirty="0" smtClean="0"/>
              <a:t>“Realistic”</a:t>
            </a:r>
            <a:r>
              <a:rPr lang="en-US" b="1" dirty="0" smtClean="0"/>
              <a:t> </a:t>
            </a:r>
            <a:r>
              <a:rPr lang="en-US" dirty="0" smtClean="0"/>
              <a:t>is often considered what students would make given decent instruction. “</a:t>
            </a:r>
            <a:r>
              <a:rPr lang="en-US" b="0" dirty="0" smtClean="0"/>
              <a:t>Ambitious”</a:t>
            </a:r>
            <a:r>
              <a:rPr lang="en-US" b="1" dirty="0" smtClean="0"/>
              <a:t> </a:t>
            </a:r>
            <a:r>
              <a:rPr lang="en-US" dirty="0" smtClean="0"/>
              <a:t>should,</a:t>
            </a:r>
            <a:r>
              <a:rPr lang="en-US" baseline="0" dirty="0" smtClean="0"/>
              <a:t> at a minimum, be more than the average growth, otherwise the performance gap will be maintained, not closed. Some </a:t>
            </a:r>
            <a:r>
              <a:rPr lang="en-US" sz="1200" dirty="0" smtClean="0"/>
              <a:t>progress monitoring </a:t>
            </a:r>
            <a:r>
              <a:rPr lang="en-US" baseline="0" dirty="0" smtClean="0"/>
              <a:t>tool publishers have recommendations for using the growth rates they provide. For example, AIMSweb recommends doubling the growth rate found at the percentile rank in which the student currently performs. Using the recommendations from AIMSweb, if a student’s baseline is in the 10th to 25th percentile and the growth rate for students at that performance level is 0.6 wrc, then the ambitious growth rate would be 1.2 wrc. If 0.6 wrc were used, the student would be likely to maintain or increase the achievement gap. It is important to contact the publisher to clarify how to best use the growth rates it offers.</a:t>
            </a:r>
          </a:p>
          <a:p>
            <a:pPr>
              <a:spcBef>
                <a:spcPct val="0"/>
              </a:spcBef>
            </a:pPr>
            <a:endParaRPr lang="en-US" baseline="0" dirty="0" smtClean="0"/>
          </a:p>
          <a:p>
            <a:pPr>
              <a:spcBef>
                <a:spcPct val="0"/>
              </a:spcBef>
            </a:pPr>
            <a:r>
              <a:rPr lang="en-US" baseline="0" dirty="0" smtClean="0"/>
              <a:t>In comparing </a:t>
            </a:r>
            <a:r>
              <a:rPr lang="en-US" b="0" baseline="0" dirty="0" smtClean="0"/>
              <a:t>local versus national norms, the benefits of </a:t>
            </a:r>
            <a:r>
              <a:rPr lang="en-US" baseline="0" dirty="0" smtClean="0"/>
              <a:t>local norms include c</a:t>
            </a:r>
            <a:r>
              <a:rPr lang="en-US" dirty="0" smtClean="0"/>
              <a:t>orrelations with state testing outcomes and comparisons within the district or state. Challenges with local norms include small sample size, norms being unavailable, and the potential to lead to lower expectations. For national norms, the benefits include a large sample size and established cut scores, but the challenges include inequities in school resources, which can lead to over- or underidentification. </a:t>
            </a:r>
          </a:p>
        </p:txBody>
      </p:sp>
      <p:sp>
        <p:nvSpPr>
          <p:cNvPr id="1921028" name="Slide Number Placeholder 3"/>
          <p:cNvSpPr txBox="1">
            <a:spLocks noGrp="1"/>
          </p:cNvSpPr>
          <p:nvPr/>
        </p:nvSpPr>
        <p:spPr bwMode="auto">
          <a:xfrm>
            <a:off x="3970737" y="8773358"/>
            <a:ext cx="3038145" cy="461193"/>
          </a:xfrm>
          <a:prstGeom prst="rect">
            <a:avLst/>
          </a:prstGeom>
          <a:noFill/>
          <a:ln w="9525">
            <a:noFill/>
            <a:miter lim="800000"/>
            <a:headEnd/>
            <a:tailEnd/>
          </a:ln>
        </p:spPr>
        <p:txBody>
          <a:bodyPr lIns="93132" tIns="46567" rIns="93132" bIns="46567" anchor="b"/>
          <a:lstStyle/>
          <a:p>
            <a:pPr algn="r" defTabSz="930111"/>
            <a:fld id="{7D94DCDF-2E8F-44C6-9A08-731B3AA40856}" type="slidenum">
              <a:rPr lang="en-US" sz="1200">
                <a:latin typeface="Calibri" pitchFamily="34" charset="0"/>
              </a:rPr>
              <a:pPr algn="r" defTabSz="930111"/>
              <a:t>57</a:t>
            </a:fld>
            <a:endParaRPr lang="en-US" sz="1200" dirty="0">
              <a:latin typeface="Calibri" pitchFamily="34" charset="0"/>
            </a:endParaRPr>
          </a:p>
        </p:txBody>
      </p:sp>
    </p:spTree>
    <p:extLst>
      <p:ext uri="{BB962C8B-B14F-4D97-AF65-F5344CB8AC3E}">
        <p14:creationId xmlns:p14="http://schemas.microsoft.com/office/powerpoint/2010/main" val="2750518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ＭＳ Ｐゴシック" pitchFamily="-48" charset="-128"/>
                <a:cs typeface="ＭＳ Ｐゴシック"/>
              </a:rPr>
              <a:t>The third option, intra-individual framework, is often used for setting individualized education program (IEP) goals or for those</a:t>
            </a:r>
            <a:r>
              <a:rPr lang="en-US" sz="1200" b="0" kern="1200" baseline="0" dirty="0" smtClean="0">
                <a:solidFill>
                  <a:schemeClr val="tx1"/>
                </a:solidFill>
                <a:latin typeface="Arial" charset="0"/>
                <a:ea typeface="ＭＳ Ｐゴシック" pitchFamily="-48" charset="-128"/>
                <a:cs typeface="ＭＳ Ｐゴシック"/>
              </a:rPr>
              <a:t> students performing far below grade level. </a:t>
            </a:r>
            <a:r>
              <a:rPr lang="en-US" sz="1200" b="0" kern="1200" dirty="0" smtClean="0">
                <a:solidFill>
                  <a:schemeClr val="tx1"/>
                </a:solidFill>
                <a:latin typeface="Arial" charset="0"/>
                <a:ea typeface="ＭＳ Ｐゴシック" pitchFamily="-48" charset="-128"/>
                <a:cs typeface="ＭＳ Ｐゴシック"/>
              </a:rPr>
              <a:t>To use this option, identify the weekly rate of improvement for the target student under baseline conditions, using at least eight data points. Because the</a:t>
            </a:r>
            <a:r>
              <a:rPr lang="en-US" sz="1200" b="0" kern="1200" baseline="0" dirty="0" smtClean="0">
                <a:solidFill>
                  <a:schemeClr val="tx1"/>
                </a:solidFill>
                <a:latin typeface="Arial" charset="0"/>
                <a:ea typeface="ＭＳ Ｐゴシック" pitchFamily="-48" charset="-128"/>
                <a:cs typeface="ＭＳ Ｐゴシック"/>
              </a:rPr>
              <a:t> </a:t>
            </a:r>
            <a:r>
              <a:rPr lang="en-US" sz="1200" b="0" kern="1200" dirty="0" smtClean="0">
                <a:solidFill>
                  <a:schemeClr val="tx1"/>
                </a:solidFill>
                <a:latin typeface="Arial" charset="0"/>
                <a:ea typeface="ＭＳ Ｐゴシック" pitchFamily="-48" charset="-128"/>
                <a:cs typeface="ＭＳ Ｐゴシック"/>
              </a:rPr>
              <a:t>student’s</a:t>
            </a:r>
            <a:r>
              <a:rPr lang="en-US" sz="1200" b="0" kern="1200" baseline="0" dirty="0" smtClean="0">
                <a:solidFill>
                  <a:schemeClr val="tx1"/>
                </a:solidFill>
                <a:latin typeface="Arial" charset="0"/>
                <a:ea typeface="ＭＳ Ｐゴシック" pitchFamily="-48" charset="-128"/>
                <a:cs typeface="ＭＳ Ｐゴシック"/>
              </a:rPr>
              <a:t> </a:t>
            </a:r>
            <a:r>
              <a:rPr lang="en-US" sz="1200" b="0" kern="1200" dirty="0" smtClean="0">
                <a:solidFill>
                  <a:schemeClr val="tx1"/>
                </a:solidFill>
                <a:latin typeface="Arial" charset="0"/>
                <a:ea typeface="ＭＳ Ｐゴシック" pitchFamily="-48" charset="-128"/>
                <a:cs typeface="ＭＳ Ｐゴシック"/>
              </a:rPr>
              <a:t>performance is being compared to his</a:t>
            </a:r>
            <a:r>
              <a:rPr lang="en-US" sz="1200" b="0" kern="1200" baseline="0" dirty="0" smtClean="0">
                <a:solidFill>
                  <a:schemeClr val="tx1"/>
                </a:solidFill>
                <a:latin typeface="Arial" charset="0"/>
                <a:ea typeface="ＭＳ Ｐゴシック" pitchFamily="-48" charset="-128"/>
                <a:cs typeface="ＭＳ Ｐゴシック"/>
              </a:rPr>
              <a:t> or </a:t>
            </a:r>
            <a:r>
              <a:rPr lang="en-US" sz="1200" b="0" kern="1200" dirty="0" smtClean="0">
                <a:solidFill>
                  <a:schemeClr val="tx1"/>
                </a:solidFill>
                <a:latin typeface="Arial" charset="0"/>
                <a:ea typeface="ＭＳ Ｐゴシック" pitchFamily="-48" charset="-128"/>
                <a:cs typeface="ＭＳ Ｐゴシック"/>
              </a:rPr>
              <a:t>her</a:t>
            </a:r>
            <a:r>
              <a:rPr lang="en-US" sz="1200" b="0" kern="1200" baseline="0" dirty="0" smtClean="0">
                <a:solidFill>
                  <a:schemeClr val="tx1"/>
                </a:solidFill>
                <a:latin typeface="Arial" charset="0"/>
                <a:ea typeface="ＭＳ Ｐゴシック" pitchFamily="-48" charset="-128"/>
                <a:cs typeface="ＭＳ Ｐゴシック"/>
              </a:rPr>
              <a:t> previous performance (not a national or local norm), enough data are needed to demonstrate the existing performance level or rate</a:t>
            </a:r>
            <a:r>
              <a:rPr lang="en-US" sz="1200" b="0" kern="1200" baseline="0" smtClean="0">
                <a:solidFill>
                  <a:schemeClr val="tx1"/>
                </a:solidFill>
                <a:latin typeface="Arial" charset="0"/>
                <a:ea typeface="ＭＳ Ｐゴシック" pitchFamily="-48" charset="-128"/>
                <a:cs typeface="ＭＳ Ｐゴシック"/>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latin typeface="Arial" charset="0"/>
                <a:ea typeface="ＭＳ Ｐゴシック" pitchFamily="-48" charset="-128"/>
                <a:cs typeface="ＭＳ Ｐゴシック"/>
              </a:rPr>
              <a:t>Software will provide a more accurate estimate of SROI. When software is not available, SROI can be estimated by hand. This formula represents just one of various approaches. When eight data points are available, the last median will be based on the last three scores, and the first median will be based on the first three scores.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58</a:t>
            </a:fld>
            <a:endParaRPr lang="en-US" dirty="0"/>
          </a:p>
        </p:txBody>
      </p:sp>
    </p:spTree>
    <p:extLst>
      <p:ext uri="{BB962C8B-B14F-4D97-AF65-F5344CB8AC3E}">
        <p14:creationId xmlns:p14="http://schemas.microsoft.com/office/powerpoint/2010/main" val="3652437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smtClean="0">
                <a:latin typeface="Arial" charset="0"/>
              </a:rPr>
              <a:t>Explanation of formula:</a:t>
            </a:r>
            <a:r>
              <a:rPr lang="en-US" i="1" baseline="0" dirty="0" smtClean="0">
                <a:latin typeface="Arial" charset="0"/>
              </a:rPr>
              <a:t> </a:t>
            </a:r>
            <a:r>
              <a:rPr lang="en-US" dirty="0" smtClean="0">
                <a:latin typeface="Arial" charset="0"/>
              </a:rPr>
              <a:t>SROI </a:t>
            </a:r>
            <a:r>
              <a:rPr lang="en-US" dirty="0">
                <a:latin typeface="Arial" charset="0"/>
              </a:rPr>
              <a:t>is multiplied by 1.5 and </a:t>
            </a:r>
            <a:r>
              <a:rPr lang="en-US" dirty="0" smtClean="0">
                <a:latin typeface="Arial" charset="0"/>
              </a:rPr>
              <a:t>the number</a:t>
            </a:r>
            <a:r>
              <a:rPr lang="en-US" baseline="0" dirty="0" smtClean="0">
                <a:latin typeface="Arial" charset="0"/>
              </a:rPr>
              <a:t> of</a:t>
            </a:r>
            <a:r>
              <a:rPr lang="en-US" dirty="0" smtClean="0">
                <a:latin typeface="Arial" charset="0"/>
              </a:rPr>
              <a:t> </a:t>
            </a:r>
            <a:r>
              <a:rPr lang="en-US" dirty="0">
                <a:latin typeface="Arial" charset="0"/>
              </a:rPr>
              <a:t>weeks left in the instructional </a:t>
            </a:r>
            <a:r>
              <a:rPr lang="en-US" dirty="0" smtClean="0">
                <a:latin typeface="Arial" charset="0"/>
              </a:rPr>
              <a:t>period. This </a:t>
            </a:r>
            <a:r>
              <a:rPr lang="en-US" dirty="0">
                <a:latin typeface="Arial" charset="0"/>
              </a:rPr>
              <a:t>product, representing target growth, is then added to the student’s baseline score, based on the </a:t>
            </a:r>
            <a:r>
              <a:rPr lang="en-US" dirty="0" smtClean="0">
                <a:latin typeface="Arial" charset="0"/>
              </a:rPr>
              <a:t>three </a:t>
            </a:r>
            <a:r>
              <a:rPr lang="en-US" dirty="0">
                <a:latin typeface="Arial" charset="0"/>
              </a:rPr>
              <a:t>most recent data points, to find the </a:t>
            </a:r>
            <a:r>
              <a:rPr lang="en-US" dirty="0" smtClean="0">
                <a:latin typeface="Arial" charset="0"/>
              </a:rPr>
              <a:t>goal.</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61728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Animated slide—click on underlined text to circle Formative row.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Before we delve into </a:t>
            </a:r>
            <a:r>
              <a:rPr lang="en-US" sz="1200" dirty="0" smtClean="0"/>
              <a:t>progress monitoring </a:t>
            </a:r>
            <a:r>
              <a:rPr lang="en-US" i="0" dirty="0" smtClean="0"/>
              <a:t>assessments, it may be helpful to discuss</a:t>
            </a:r>
            <a:r>
              <a:rPr lang="en-US" i="0" baseline="0" dirty="0" smtClean="0"/>
              <a:t> the different kinds of assessments and how they are used.</a:t>
            </a:r>
            <a:endParaRPr lang="en-US" i="0" dirty="0" smtClean="0"/>
          </a:p>
          <a:p>
            <a:pPr marL="171450" marR="0" indent="-171450" algn="l" defTabSz="914400" rtl="0" eaLnBrk="0" fontAlgn="base" latinLnBrk="0" hangingPunct="0">
              <a:lnSpc>
                <a:spcPct val="100000"/>
              </a:lnSpc>
              <a:spcBef>
                <a:spcPct val="30000"/>
              </a:spcBef>
              <a:spcAft>
                <a:spcPct val="0"/>
              </a:spcAft>
              <a:buClrTx/>
              <a:buSzTx/>
              <a:buFont typeface="Wingdings" charset="2"/>
              <a:buChar char="§"/>
              <a:tabLst/>
              <a:defRPr/>
            </a:pPr>
            <a:r>
              <a:rPr lang="en-US" b="0" i="0" dirty="0" smtClean="0"/>
              <a:t>Summative</a:t>
            </a:r>
            <a:r>
              <a:rPr lang="en-US" i="0" dirty="0" smtClean="0"/>
              <a:t> assessments are typically administered after instruction and tell us what a student learned (e.g., end-of-chapter tests, high-stakes tests, final exams). </a:t>
            </a:r>
          </a:p>
          <a:p>
            <a:pPr marL="171450" marR="0" indent="-171450" algn="l" defTabSz="914400" rtl="0" eaLnBrk="0" fontAlgn="base" latinLnBrk="0" hangingPunct="0">
              <a:lnSpc>
                <a:spcPct val="100000"/>
              </a:lnSpc>
              <a:spcBef>
                <a:spcPct val="30000"/>
              </a:spcBef>
              <a:spcAft>
                <a:spcPct val="0"/>
              </a:spcAft>
              <a:buClrTx/>
              <a:buSzTx/>
              <a:buFont typeface="Wingdings" charset="2"/>
              <a:buChar char="§"/>
              <a:tabLst/>
              <a:defRPr/>
            </a:pPr>
            <a:r>
              <a:rPr lang="en-US" b="0" i="0" dirty="0" smtClean="0"/>
              <a:t>Diagnostic</a:t>
            </a:r>
            <a:r>
              <a:rPr lang="en-US" i="0" dirty="0" smtClean="0"/>
              <a:t> assessments measure current knowledge and skills for the purpose of planning instruction (e.g., what to teach, selecting an intervention).</a:t>
            </a:r>
          </a:p>
          <a:p>
            <a:pPr marL="171450" marR="0" indent="-171450" algn="l" defTabSz="914400" rtl="0" eaLnBrk="0" fontAlgn="base" latinLnBrk="0" hangingPunct="0">
              <a:lnSpc>
                <a:spcPct val="100000"/>
              </a:lnSpc>
              <a:spcBef>
                <a:spcPct val="30000"/>
              </a:spcBef>
              <a:spcAft>
                <a:spcPct val="0"/>
              </a:spcAft>
              <a:buClrTx/>
              <a:buSzTx/>
              <a:buFont typeface="Wingdings" charset="2"/>
              <a:buChar char="§"/>
              <a:tabLst/>
              <a:defRPr/>
            </a:pPr>
            <a:r>
              <a:rPr lang="en-US" b="0" i="0" dirty="0" smtClean="0"/>
              <a:t>Formative</a:t>
            </a:r>
            <a:r>
              <a:rPr lang="en-US" i="0" dirty="0" smtClean="0"/>
              <a:t> assessments are administered during instruction and tell us how well students are responding to instruction (e.g., mastery measures, general outcome measures).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u="sng" dirty="0" smtClean="0"/>
              <a:t>Progress</a:t>
            </a:r>
            <a:r>
              <a:rPr lang="en-US" i="0" baseline="0" dirty="0" smtClean="0"/>
              <a:t> monitoring is a standardized method of formative assessment.</a:t>
            </a:r>
            <a:endParaRPr lang="en-US" i="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29552034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1405365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16679942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278628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400848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400848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3551780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4785011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a:t>
            </a:r>
            <a:r>
              <a:rPr lang="en-US" dirty="0" smtClean="0"/>
              <a:t>: This example is</a:t>
            </a:r>
            <a:r>
              <a:rPr lang="en-US" baseline="0" dirty="0" smtClean="0"/>
              <a:t> not a comprehensive PLP section; It</a:t>
            </a:r>
            <a:r>
              <a:rPr lang="en-US" dirty="0" smtClean="0"/>
              <a:t> is intended</a:t>
            </a:r>
            <a:r>
              <a:rPr lang="en-US" baseline="0" dirty="0" smtClean="0"/>
              <a:t> as an excerpt to illustrate how </a:t>
            </a:r>
            <a:r>
              <a:rPr lang="en-US" sz="1200" dirty="0" smtClean="0"/>
              <a:t>progress monitoring </a:t>
            </a:r>
            <a:r>
              <a:rPr lang="en-US" baseline="0" dirty="0" smtClean="0"/>
              <a:t>data may be reported in a PLP and linked to an IEP goal (see subsequent slides).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869312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869312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Provide audience with Handout 2. Give them time to work before bringing up solutions</a:t>
            </a:r>
            <a:r>
              <a:rPr lang="en-US" i="1" baseline="0" dirty="0" smtClean="0"/>
              <a:t> on the following slides.</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69</a:t>
            </a:fld>
            <a:endParaRPr lang="en-US" dirty="0"/>
          </a:p>
        </p:txBody>
      </p:sp>
    </p:spTree>
    <p:extLst>
      <p:ext uri="{BB962C8B-B14F-4D97-AF65-F5344CB8AC3E}">
        <p14:creationId xmlns:p14="http://schemas.microsoft.com/office/powerpoint/2010/main" val="70973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294033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a:t>
            </a:r>
            <a:r>
              <a:rPr lang="en-US" i="1" baseline="0" dirty="0" smtClean="0"/>
              <a:t> to bring up highlighted box after posing question.</a:t>
            </a:r>
          </a:p>
          <a:p>
            <a:endParaRPr lang="en-US" i="1" baseline="0" dirty="0" smtClean="0"/>
          </a:p>
          <a:p>
            <a:r>
              <a:rPr lang="en-US" i="1" baseline="0" dirty="0" smtClean="0"/>
              <a:t>Answer</a:t>
            </a:r>
            <a:r>
              <a:rPr lang="en-US" i="0" baseline="0" dirty="0" smtClean="0"/>
              <a:t>: </a:t>
            </a:r>
            <a:r>
              <a:rPr lang="en-US" sz="1200" kern="1200" dirty="0" smtClean="0">
                <a:solidFill>
                  <a:schemeClr val="tx1"/>
                </a:solidFill>
                <a:effectLst/>
                <a:latin typeface="Arial" charset="0"/>
                <a:ea typeface="ＭＳ Ｐゴシック" pitchFamily="-48" charset="-128"/>
                <a:cs typeface="ＭＳ Ｐゴシック"/>
              </a:rPr>
              <a:t>We use the norms for the level of assessment where we are monitoring.</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018428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on underlined text.</a:t>
            </a:r>
          </a:p>
          <a:p>
            <a:endParaRPr lang="en-US" dirty="0" smtClean="0"/>
          </a:p>
          <a:p>
            <a:r>
              <a:rPr lang="en-US" dirty="0" smtClean="0"/>
              <a:t>To review, this is the formula for calculating a goal based on ROI norms. First, we calculate Andrew’s </a:t>
            </a:r>
            <a:r>
              <a:rPr lang="en-US" u="sng" dirty="0" smtClean="0"/>
              <a:t>baseline</a:t>
            </a:r>
            <a:r>
              <a:rPr lang="en-US" dirty="0" smtClean="0"/>
              <a:t> score by taking the mean of his most recent three WIF</a:t>
            </a:r>
            <a:r>
              <a:rPr lang="en-US" baseline="0" dirty="0" smtClean="0"/>
              <a:t> scores. </a:t>
            </a:r>
            <a:r>
              <a:rPr lang="en-US" dirty="0" smtClean="0"/>
              <a:t>Looking at a </a:t>
            </a:r>
            <a:r>
              <a:rPr lang="en-US" u="sng" dirty="0" smtClean="0"/>
              <a:t>table</a:t>
            </a:r>
            <a:r>
              <a:rPr lang="en-US" dirty="0" smtClean="0"/>
              <a:t> of Reading ROI norms by grade, we select the </a:t>
            </a:r>
            <a:r>
              <a:rPr lang="en-US" baseline="0" dirty="0" smtClean="0"/>
              <a:t>first-grade </a:t>
            </a:r>
            <a:r>
              <a:rPr lang="en-US" u="sng" dirty="0" smtClean="0"/>
              <a:t>WIF</a:t>
            </a:r>
            <a:r>
              <a:rPr lang="en-US" u="none" dirty="0" smtClean="0"/>
              <a:t> </a:t>
            </a:r>
            <a:r>
              <a:rPr lang="en-US" dirty="0" smtClean="0"/>
              <a:t>measure because that is what we are using to monitor</a:t>
            </a:r>
            <a:r>
              <a:rPr lang="en-US" baseline="0" dirty="0" smtClean="0"/>
              <a:t> Andrew’s progress. We </a:t>
            </a:r>
            <a:r>
              <a:rPr lang="en-US" u="sng" baseline="0" dirty="0" smtClean="0"/>
              <a:t>multiply</a:t>
            </a:r>
            <a:r>
              <a:rPr lang="en-US" baseline="0" dirty="0" smtClean="0"/>
              <a:t> this ROI by the 24 remaining weeks of instruction. We round this product to 43 and </a:t>
            </a:r>
            <a:r>
              <a:rPr lang="en-US" u="sng" baseline="0" dirty="0" smtClean="0"/>
              <a:t>add</a:t>
            </a:r>
            <a:r>
              <a:rPr lang="en-US" baseline="0" dirty="0" smtClean="0"/>
              <a:t> it to the baseline score to get our </a:t>
            </a:r>
            <a:r>
              <a:rPr lang="en-US" u="sng" baseline="0" dirty="0" smtClean="0"/>
              <a:t>goal</a:t>
            </a:r>
            <a:r>
              <a:rPr lang="en-US" baseline="0" dirty="0" smtClean="0"/>
              <a:t> of 57 cwpm.</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71</a:t>
            </a:fld>
            <a:endParaRPr lang="en-US" dirty="0"/>
          </a:p>
        </p:txBody>
      </p:sp>
    </p:spTree>
    <p:extLst>
      <p:ext uri="{BB962C8B-B14F-4D97-AF65-F5344CB8AC3E}">
        <p14:creationId xmlns:p14="http://schemas.microsoft.com/office/powerpoint/2010/main" val="11343052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on underlined text. Reminder: SROI = (</a:t>
            </a:r>
            <a:r>
              <a:rPr lang="en-US" i="1" baseline="0" dirty="0" smtClean="0"/>
              <a:t>third median – first median)/weeks of instruction</a:t>
            </a:r>
          </a:p>
          <a:p>
            <a:endParaRPr lang="en-US" i="1" baseline="0" dirty="0" smtClean="0"/>
          </a:p>
          <a:p>
            <a:r>
              <a:rPr lang="en-US" i="0" dirty="0" smtClean="0"/>
              <a:t>This is the formula for calculating Andrew’s goal using</a:t>
            </a:r>
            <a:r>
              <a:rPr lang="en-US" i="0" baseline="0" dirty="0" smtClean="0"/>
              <a:t> the intra-individual framework. First, we need to calculate Andrew’s </a:t>
            </a:r>
            <a:r>
              <a:rPr lang="en-US" i="0" u="sng" baseline="0" dirty="0" smtClean="0"/>
              <a:t>SROI</a:t>
            </a:r>
            <a:r>
              <a:rPr lang="en-US" i="0" baseline="0" dirty="0" smtClean="0"/>
              <a:t>. We take the median of his last three scores, which is 14, and subtract the median of the first three scores, which is 9. We then divide by 7, the number of weeks of instruction during this baseline period, to find his SROI of .71. The </a:t>
            </a:r>
            <a:r>
              <a:rPr lang="en-US" i="0" u="sng" baseline="0" dirty="0" smtClean="0"/>
              <a:t># Weeks</a:t>
            </a:r>
            <a:r>
              <a:rPr lang="en-US" i="0" u="none" baseline="0" dirty="0" smtClean="0"/>
              <a:t> </a:t>
            </a:r>
            <a:r>
              <a:rPr lang="en-US" i="0" baseline="0" dirty="0" smtClean="0"/>
              <a:t>is the 24 weeks of instruction left in the school year. His </a:t>
            </a:r>
            <a:r>
              <a:rPr lang="en-US" i="0" u="sng" baseline="0" dirty="0" smtClean="0"/>
              <a:t>baseline</a:t>
            </a:r>
            <a:r>
              <a:rPr lang="en-US" i="0" baseline="0" dirty="0" smtClean="0"/>
              <a:t> score is the mean of his most recent three scores. Now that we have all the needed </a:t>
            </a:r>
            <a:r>
              <a:rPr lang="en-US" i="0" u="sng" baseline="0" dirty="0" smtClean="0"/>
              <a:t>pieces</a:t>
            </a:r>
            <a:r>
              <a:rPr lang="en-US" i="0" baseline="0" dirty="0" smtClean="0"/>
              <a:t>, we multiply his SROI by 1.5 and 24 weeks and then add his baseline score of 14. We round to find the </a:t>
            </a:r>
            <a:r>
              <a:rPr lang="en-US" i="0" u="sng" baseline="0" dirty="0" smtClean="0"/>
              <a:t>goal</a:t>
            </a:r>
            <a:r>
              <a:rPr lang="en-US" i="0" baseline="0" dirty="0" smtClean="0"/>
              <a:t>, which is 40 cwpm.</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0059654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SROI = .71</a:t>
            </a:r>
          </a:p>
          <a:p>
            <a:r>
              <a:rPr lang="en-US" i="1" baseline="0" dirty="0" smtClean="0"/>
              <a:t>National first-grade WIF ROI = 1.8</a:t>
            </a:r>
            <a:endParaRPr lang="en-US" i="1" baseline="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79163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slide—click to bring up box after reviewing pros and cons.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74</a:t>
            </a:fld>
            <a:endParaRPr lang="en-US" dirty="0"/>
          </a:p>
        </p:txBody>
      </p:sp>
    </p:spTree>
    <p:extLst>
      <p:ext uri="{BB962C8B-B14F-4D97-AF65-F5344CB8AC3E}">
        <p14:creationId xmlns:p14="http://schemas.microsoft.com/office/powerpoint/2010/main" val="15645844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a:t>
            </a:r>
            <a:r>
              <a:rPr lang="en-US" i="1" dirty="0" smtClean="0"/>
              <a:t>slide—click </a:t>
            </a:r>
            <a:r>
              <a:rPr lang="en-US" i="1" dirty="0"/>
              <a:t>to bring up box after reviewing pros and cons.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1564584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Animated </a:t>
            </a:r>
            <a:r>
              <a:rPr lang="en-US" i="1" dirty="0" smtClean="0"/>
              <a:t>slide—click </a:t>
            </a:r>
            <a:r>
              <a:rPr lang="en-US" i="1" dirty="0"/>
              <a:t>to bring up box after reviewing pros and cons.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15645844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77</a:t>
            </a:fld>
            <a:endParaRPr lang="en-US" dirty="0"/>
          </a:p>
        </p:txBody>
      </p:sp>
    </p:spTree>
    <p:extLst>
      <p:ext uri="{BB962C8B-B14F-4D97-AF65-F5344CB8AC3E}">
        <p14:creationId xmlns:p14="http://schemas.microsoft.com/office/powerpoint/2010/main" val="42602988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78</a:t>
            </a:fld>
            <a:endParaRPr lang="en-US" dirty="0"/>
          </a:p>
        </p:txBody>
      </p:sp>
    </p:spTree>
    <p:extLst>
      <p:ext uri="{BB962C8B-B14F-4D97-AF65-F5344CB8AC3E}">
        <p14:creationId xmlns:p14="http://schemas.microsoft.com/office/powerpoint/2010/main" val="17794712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79</a:t>
            </a:fld>
            <a:endParaRPr lang="en-US" dirty="0"/>
          </a:p>
        </p:txBody>
      </p:sp>
    </p:spTree>
    <p:extLst>
      <p:ext uri="{BB962C8B-B14F-4D97-AF65-F5344CB8AC3E}">
        <p14:creationId xmlns:p14="http://schemas.microsoft.com/office/powerpoint/2010/main" val="265133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Possible examples: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1" dirty="0" smtClean="0"/>
              <a:t>Summative: state achievement tests, textbook unit tests, and final exams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1" dirty="0" smtClean="0"/>
              <a:t>Diagnostic: informal diagnostic assessments such as miscue or error analysis, decoding surveys,</a:t>
            </a:r>
            <a:r>
              <a:rPr lang="en-US" i="1" baseline="0" dirty="0" smtClean="0"/>
              <a:t> phonics inventories, </a:t>
            </a:r>
            <a:r>
              <a:rPr lang="en-US" i="1" dirty="0" smtClean="0"/>
              <a:t>or questioning on comprehension or problem-solving process;</a:t>
            </a:r>
            <a:r>
              <a:rPr lang="en-US" i="1" baseline="0" dirty="0" smtClean="0"/>
              <a:t> formal, standardized diagnostic tests such as Key Math</a:t>
            </a:r>
            <a:endParaRPr lang="en-US" i="1"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1" dirty="0" smtClean="0"/>
              <a:t>Formative: Oral</a:t>
            </a:r>
            <a:r>
              <a:rPr lang="en-US" i="1" baseline="0" dirty="0" smtClean="0"/>
              <a:t> Reading Fluency (ORF)/Passage Reading Fluency (PRF), math computation/calculation fluency (common tools: Dynamic Indicators of Basic Early Literacy Skills [DIBELS], AIMSweb, STAR)</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5572812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80</a:t>
            </a:fld>
            <a:endParaRPr lang="en-US" dirty="0"/>
          </a:p>
        </p:txBody>
      </p:sp>
    </p:spTree>
    <p:extLst>
      <p:ext uri="{BB962C8B-B14F-4D97-AF65-F5344CB8AC3E}">
        <p14:creationId xmlns:p14="http://schemas.microsoft.com/office/powerpoint/2010/main" val="26513386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110128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Progress monitoring </a:t>
            </a:r>
            <a:r>
              <a:rPr lang="en-US" dirty="0" smtClean="0"/>
              <a:t>data</a:t>
            </a:r>
            <a:r>
              <a:rPr lang="en-US" baseline="0" dirty="0" smtClean="0"/>
              <a:t> help us decide when a change needs to be made but not necessarily what changes should be made (use diagnostic assessment to identify instructional needs).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Informal academic diagnostic assessment will be addressed in a subsequent module.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82</a:t>
            </a:fld>
            <a:endParaRPr lang="en-US" dirty="0"/>
          </a:p>
        </p:txBody>
      </p:sp>
    </p:spTree>
    <p:extLst>
      <p:ext uri="{BB962C8B-B14F-4D97-AF65-F5344CB8AC3E}">
        <p14:creationId xmlns:p14="http://schemas.microsoft.com/office/powerpoint/2010/main" val="36674819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Analyzing</a:t>
            </a:r>
            <a:r>
              <a:rPr lang="en-US" baseline="0" dirty="0" smtClean="0"/>
              <a:t> the data will help us determine if a student is </a:t>
            </a:r>
            <a:r>
              <a:rPr lang="en-US" u="none" baseline="0" dirty="0" smtClean="0"/>
              <a:t>responsive</a:t>
            </a:r>
            <a:r>
              <a:rPr lang="en-US" baseline="0" dirty="0" smtClean="0"/>
              <a:t> or not, which will tell us if we should continue with the current </a:t>
            </a:r>
            <a:r>
              <a:rPr lang="en-US" u="none" baseline="0" dirty="0" smtClean="0"/>
              <a:t>intervention</a:t>
            </a:r>
            <a:r>
              <a:rPr lang="en-US" baseline="0" dirty="0" smtClean="0"/>
              <a:t> or make a change.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6596338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32965414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85</a:t>
            </a:fld>
            <a:endParaRPr lang="en-US" dirty="0"/>
          </a:p>
        </p:txBody>
      </p:sp>
    </p:spTree>
    <p:extLst>
      <p:ext uri="{BB962C8B-B14F-4D97-AF65-F5344CB8AC3E}">
        <p14:creationId xmlns:p14="http://schemas.microsoft.com/office/powerpoint/2010/main" val="11334926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86</a:t>
            </a:fld>
            <a:endParaRPr lang="en-US" dirty="0"/>
          </a:p>
        </p:txBody>
      </p:sp>
    </p:spTree>
    <p:extLst>
      <p:ext uri="{BB962C8B-B14F-4D97-AF65-F5344CB8AC3E}">
        <p14:creationId xmlns:p14="http://schemas.microsoft.com/office/powerpoint/2010/main" val="30678336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eaLnBrk="1" hangingPunct="1">
              <a:defRPr/>
            </a:pPr>
            <a:r>
              <a:rPr lang="en-US" b="0" i="0" dirty="0" smtClean="0">
                <a:latin typeface="Arial" charset="0"/>
              </a:rPr>
              <a:t>All of Alicia’s </a:t>
            </a:r>
            <a:r>
              <a:rPr lang="en-US" b="0" i="0" baseline="0" dirty="0" smtClean="0">
                <a:latin typeface="Arial" charset="0"/>
              </a:rPr>
              <a:t>most recent four data points were above the goal line. This suggests that we should increase her goal. If she reaches the grade-level benchmark, we may consider reducing the intensity of her supports.</a:t>
            </a:r>
            <a:endParaRPr lang="en-US" b="1"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87</a:t>
            </a:fld>
            <a:endParaRPr lang="en-US" dirty="0"/>
          </a:p>
        </p:txBody>
      </p:sp>
    </p:spTree>
    <p:extLst>
      <p:ext uri="{BB962C8B-B14F-4D97-AF65-F5344CB8AC3E}">
        <p14:creationId xmlns:p14="http://schemas.microsoft.com/office/powerpoint/2010/main" val="19661586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eaLnBrk="1" hangingPunct="1">
              <a:defRPr/>
            </a:pPr>
            <a:r>
              <a:rPr lang="en-US" sz="1200" i="0" kern="1200" dirty="0" smtClean="0">
                <a:solidFill>
                  <a:schemeClr val="tx1"/>
                </a:solidFill>
                <a:latin typeface="Arial" charset="0"/>
                <a:ea typeface="ＭＳ Ｐゴシック" pitchFamily="-48" charset="-128"/>
                <a:cs typeface="ＭＳ Ｐゴシック"/>
              </a:rPr>
              <a:t>Mandy’s </a:t>
            </a:r>
            <a:r>
              <a:rPr lang="en-US" sz="1200" kern="1200" dirty="0" smtClean="0">
                <a:solidFill>
                  <a:schemeClr val="tx1"/>
                </a:solidFill>
                <a:latin typeface="Arial" charset="0"/>
                <a:ea typeface="ＭＳ Ｐゴシック" pitchFamily="-48" charset="-128"/>
                <a:cs typeface="ＭＳ Ｐゴシック"/>
              </a:rPr>
              <a:t>four most recent scores are below the goal line. Therefore, the teacher needs to change her instructional program. The end-of-year performance goal and goal</a:t>
            </a:r>
            <a:r>
              <a:rPr lang="en-US" sz="1200" kern="1200" baseline="0" dirty="0" smtClean="0">
                <a:solidFill>
                  <a:schemeClr val="tx1"/>
                </a:solidFill>
                <a:latin typeface="Arial" charset="0"/>
                <a:ea typeface="ＭＳ Ｐゴシック" pitchFamily="-48" charset="-128"/>
                <a:cs typeface="ＭＳ Ｐゴシック"/>
              </a:rPr>
              <a:t> </a:t>
            </a:r>
            <a:r>
              <a:rPr lang="en-US" sz="1200" kern="1200" dirty="0" smtClean="0">
                <a:solidFill>
                  <a:schemeClr val="tx1"/>
                </a:solidFill>
                <a:latin typeface="Arial" charset="0"/>
                <a:ea typeface="ＭＳ Ｐゴシック" pitchFamily="-48" charset="-128"/>
                <a:cs typeface="ＭＳ Ｐゴシック"/>
              </a:rPr>
              <a:t>line never decrease; they can increase only. The instructional program should be tailored to bring Mandy’s scores up so they match or surpass the goal 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4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ＭＳ Ｐゴシック" pitchFamily="-48" charset="-128"/>
              </a:rPr>
              <a:t>Discussion</a:t>
            </a:r>
            <a:r>
              <a:rPr lang="en-US" sz="1200" b="1" i="1" kern="1200" dirty="0" smtClean="0">
                <a:solidFill>
                  <a:schemeClr val="tx1"/>
                </a:solidFill>
                <a:latin typeface="Arial" charset="0"/>
                <a:ea typeface="ＭＳ Ｐゴシック" pitchFamily="-48" charset="-128"/>
              </a:rPr>
              <a:t>:</a:t>
            </a:r>
            <a:r>
              <a:rPr lang="en-US" sz="1200" b="1" kern="1200" dirty="0" smtClean="0">
                <a:solidFill>
                  <a:schemeClr val="tx1"/>
                </a:solidFill>
                <a:latin typeface="Arial" charset="0"/>
                <a:ea typeface="ＭＳ Ｐゴシック" pitchFamily="-48" charset="-128"/>
              </a:rPr>
              <a:t> </a:t>
            </a:r>
            <a:r>
              <a:rPr lang="en-US" sz="1200" b="0" kern="1200" dirty="0" smtClean="0">
                <a:solidFill>
                  <a:schemeClr val="tx1"/>
                </a:solidFill>
                <a:latin typeface="Arial" charset="0"/>
                <a:ea typeface="ＭＳ Ｐゴシック" pitchFamily="-48" charset="-128"/>
              </a:rPr>
              <a:t>The advantage of the four-point rule is that it’s easy to do because it doesn’t require calculating a trend line. The disadvantage is that it is not</a:t>
            </a:r>
            <a:r>
              <a:rPr lang="en-US" sz="1200" b="0" kern="1200" baseline="0" dirty="0" smtClean="0">
                <a:solidFill>
                  <a:schemeClr val="tx1"/>
                </a:solidFill>
                <a:latin typeface="Arial" charset="0"/>
                <a:ea typeface="ＭＳ Ｐゴシック" pitchFamily="-48" charset="-128"/>
              </a:rPr>
              <a:t> very sensitive. An outlier score could delay making a decision by preventing four consecutive scores falling above or below the goal line.</a:t>
            </a:r>
            <a:endParaRPr lang="en-US" b="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88</a:t>
            </a:fld>
            <a:endParaRPr lang="en-US" dirty="0"/>
          </a:p>
        </p:txBody>
      </p:sp>
    </p:spTree>
    <p:extLst>
      <p:ext uri="{BB962C8B-B14F-4D97-AF65-F5344CB8AC3E}">
        <p14:creationId xmlns:p14="http://schemas.microsoft.com/office/powerpoint/2010/main" val="19661586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89</a:t>
            </a:fld>
            <a:endParaRPr lang="en-US" dirty="0"/>
          </a:p>
        </p:txBody>
      </p:sp>
    </p:spTree>
    <p:extLst>
      <p:ext uri="{BB962C8B-B14F-4D97-AF65-F5344CB8AC3E}">
        <p14:creationId xmlns:p14="http://schemas.microsoft.com/office/powerpoint/2010/main" val="193401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1" dirty="0" smtClean="0"/>
          </a:p>
          <a:p>
            <a:r>
              <a:rPr lang="en-US" i="0" dirty="0" smtClean="0"/>
              <a:t>Later</a:t>
            </a:r>
            <a:r>
              <a:rPr lang="en-US" i="0" baseline="0" dirty="0" smtClean="0"/>
              <a:t> in the presentation, we will talk more about these characteristics and how we can review evidence to select appropriate tools.</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1180218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90</a:t>
            </a:fld>
            <a:endParaRPr lang="en-US" dirty="0"/>
          </a:p>
        </p:txBody>
      </p:sp>
    </p:spTree>
    <p:extLst>
      <p:ext uri="{BB962C8B-B14F-4D97-AF65-F5344CB8AC3E}">
        <p14:creationId xmlns:p14="http://schemas.microsoft.com/office/powerpoint/2010/main" val="35432604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eaLnBrk="1" hangingPunct="1">
              <a:defRPr/>
            </a:pPr>
            <a:r>
              <a:rPr lang="en-US" sz="1200" b="0" kern="1200" baseline="0" dirty="0" smtClean="0">
                <a:solidFill>
                  <a:schemeClr val="tx1"/>
                </a:solidFill>
                <a:latin typeface="Arial" charset="0"/>
                <a:ea typeface="ＭＳ Ｐゴシック" pitchFamily="-48" charset="-128"/>
                <a:cs typeface="ＭＳ Ｐゴシック"/>
              </a:rPr>
              <a:t>Mario’s trend line is above the goal line. </a:t>
            </a:r>
            <a:r>
              <a:rPr lang="en-US" b="0" i="0" baseline="0" dirty="0" smtClean="0">
                <a:latin typeface="Arial" charset="0"/>
              </a:rPr>
              <a:t>This suggests that we should increase his goal. If he reaches the grade-level benchmark, we may consider reducing the intensity of his supports.</a:t>
            </a:r>
            <a:endParaRPr lang="en-US" dirty="0" smtClean="0"/>
          </a:p>
          <a:p>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i="1" baseline="0" dirty="0" smtClean="0"/>
              <a:t>Note: Trend lines are often calculated using software. For drawing trend lines by hand, please see the </a:t>
            </a:r>
            <a:r>
              <a:rPr lang="en-US" i="0" dirty="0" smtClean="0"/>
              <a:t>RTI Implementer Series Module 2: Progress Monitoring</a:t>
            </a:r>
            <a:r>
              <a:rPr lang="en-US" i="1" dirty="0" smtClean="0"/>
              <a:t> (National Center on Response to Intervention, 2012).</a:t>
            </a:r>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91</a:t>
            </a:fld>
            <a:endParaRPr lang="en-US" dirty="0"/>
          </a:p>
        </p:txBody>
      </p:sp>
    </p:spTree>
    <p:extLst>
      <p:ext uri="{BB962C8B-B14F-4D97-AF65-F5344CB8AC3E}">
        <p14:creationId xmlns:p14="http://schemas.microsoft.com/office/powerpoint/2010/main" val="11374630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Jared’s trend line</a:t>
            </a:r>
            <a:r>
              <a:rPr lang="en-US" baseline="0" dirty="0" smtClean="0"/>
              <a:t> is below and flatter than the goal line, so an instructional change is needed.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92</a:t>
            </a:fld>
            <a:endParaRPr lang="en-US" dirty="0"/>
          </a:p>
        </p:txBody>
      </p:sp>
    </p:spTree>
    <p:extLst>
      <p:ext uri="{BB962C8B-B14F-4D97-AF65-F5344CB8AC3E}">
        <p14:creationId xmlns:p14="http://schemas.microsoft.com/office/powerpoint/2010/main" val="228819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93</a:t>
            </a:fld>
            <a:endParaRPr lang="en-US" dirty="0"/>
          </a:p>
        </p:txBody>
      </p:sp>
    </p:spTree>
    <p:extLst>
      <p:ext uri="{BB962C8B-B14F-4D97-AF65-F5344CB8AC3E}">
        <p14:creationId xmlns:p14="http://schemas.microsoft.com/office/powerpoint/2010/main" val="1373880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Give the audience time to think about questions and then review as a group.</a:t>
            </a:r>
          </a:p>
          <a:p>
            <a:endParaRPr lang="en-US" i="1" dirty="0" smtClean="0"/>
          </a:p>
          <a:p>
            <a:r>
              <a:rPr lang="en-US" i="1" dirty="0" smtClean="0"/>
              <a:t>Answers:</a:t>
            </a:r>
          </a:p>
          <a:p>
            <a:pPr marL="228600" indent="-228600">
              <a:buAutoNum type="arabicPeriod"/>
            </a:pPr>
            <a:r>
              <a:rPr lang="en-US" i="1" baseline="0" dirty="0" smtClean="0"/>
              <a:t>Formative</a:t>
            </a:r>
          </a:p>
          <a:p>
            <a:pPr marL="228600" indent="-228600">
              <a:buAutoNum type="arabicPeriod"/>
            </a:pPr>
            <a:r>
              <a:rPr lang="en-US" i="1" baseline="0" dirty="0" smtClean="0"/>
              <a:t>Generalization, retention, comparing scores across time (across multiple skills)</a:t>
            </a:r>
          </a:p>
          <a:p>
            <a:pPr marL="228600" indent="-228600">
              <a:buAutoNum type="arabicPeriod"/>
            </a:pPr>
            <a:r>
              <a:rPr lang="en-US" i="1" baseline="0" dirty="0" smtClean="0"/>
              <a:t>Intra-individual framework</a:t>
            </a:r>
          </a:p>
          <a:p>
            <a:pPr marL="228600" indent="-228600">
              <a:buAutoNum type="arabicPeriod"/>
            </a:pPr>
            <a:r>
              <a:rPr lang="en-US" i="1" baseline="0" dirty="0" smtClean="0"/>
              <a:t>Trend line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94</a:t>
            </a:fld>
            <a:endParaRPr lang="en-US" dirty="0"/>
          </a:p>
        </p:txBody>
      </p:sp>
    </p:spTree>
    <p:extLst>
      <p:ext uri="{BB962C8B-B14F-4D97-AF65-F5344CB8AC3E}">
        <p14:creationId xmlns:p14="http://schemas.microsoft.com/office/powerpoint/2010/main" val="7884346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95</a:t>
            </a:fld>
            <a:endParaRPr lang="en-US" dirty="0"/>
          </a:p>
        </p:txBody>
      </p:sp>
    </p:spTree>
    <p:extLst>
      <p:ext uri="{BB962C8B-B14F-4D97-AF65-F5344CB8AC3E}">
        <p14:creationId xmlns:p14="http://schemas.microsoft.com/office/powerpoint/2010/main" val="27804013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96</a:t>
            </a:fld>
            <a:endParaRPr lang="en-US" dirty="0"/>
          </a:p>
        </p:txBody>
      </p:sp>
    </p:spTree>
    <p:extLst>
      <p:ext uri="{BB962C8B-B14F-4D97-AF65-F5344CB8AC3E}">
        <p14:creationId xmlns:p14="http://schemas.microsoft.com/office/powerpoint/2010/main" val="19406550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97</a:t>
            </a:fld>
            <a:endParaRPr lang="en-US" dirty="0"/>
          </a:p>
        </p:txBody>
      </p:sp>
    </p:spTree>
    <p:extLst>
      <p:ext uri="{BB962C8B-B14F-4D97-AF65-F5344CB8AC3E}">
        <p14:creationId xmlns:p14="http://schemas.microsoft.com/office/powerpoint/2010/main" val="42802745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98</a:t>
            </a:fld>
            <a:endParaRPr lang="en-US" dirty="0"/>
          </a:p>
        </p:txBody>
      </p:sp>
    </p:spTree>
    <p:extLst>
      <p:ext uri="{BB962C8B-B14F-4D97-AF65-F5344CB8AC3E}">
        <p14:creationId xmlns:p14="http://schemas.microsoft.com/office/powerpoint/2010/main" val="23707493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99</a:t>
            </a:fld>
            <a:endParaRPr lang="en-US" dirty="0"/>
          </a:p>
        </p:txBody>
      </p:sp>
    </p:spTree>
    <p:extLst>
      <p:ext uri="{BB962C8B-B14F-4D97-AF65-F5344CB8AC3E}">
        <p14:creationId xmlns:p14="http://schemas.microsoft.com/office/powerpoint/2010/main" val="237074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0959004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4586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6993162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62413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6846976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07825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882507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25787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5031185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3573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556118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55282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11629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326225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1847436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16845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7373521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57023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21923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813492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95427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994430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7531563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673228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313094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941222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0458154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181506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820833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051236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1256952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4862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083646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7498108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221054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4755006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5661472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767741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572846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185321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0569999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27314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41759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574768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1461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5367193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5543750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43960904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2168697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8969604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205353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2161940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2778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1266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15720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641020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95438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0544628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696586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66582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247003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765112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783196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1047899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719291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313618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00000"/>
              </a:solidFill>
              <a:ea typeface="ＭＳ Ｐゴシック"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000000"/>
              </a:solidFill>
              <a:ea typeface="ＭＳ Ｐゴシック" charset="-128"/>
              <a:cs typeface="+mn-cs"/>
            </a:endParaRPr>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a:solidFill>
                  <a:srgbClr val="FFFFFF">
                    <a:lumMod val="75000"/>
                  </a:srgbClr>
                </a:solidFill>
              </a:rPr>
              <a:pPr>
                <a:defRPr/>
              </a:pPr>
              <a:t>‹#›</a:t>
            </a:fld>
            <a:endParaRPr>
              <a:solidFill>
                <a:srgbClr val="FFFFFF">
                  <a:lumMod val="75000"/>
                </a:srgbClr>
              </a:solidFill>
            </a:endParaRPr>
          </a:p>
        </p:txBody>
      </p:sp>
    </p:spTree>
    <p:extLst>
      <p:ext uri="{BB962C8B-B14F-4D97-AF65-F5344CB8AC3E}">
        <p14:creationId xmlns:p14="http://schemas.microsoft.com/office/powerpoint/2010/main" val="34804726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5975236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9775629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697934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4355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2144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1248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4130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5403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77244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85392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75896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1825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0877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37944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57637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5129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8653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82950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2007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6467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36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87143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76782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50667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03322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605097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27441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17791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31303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272442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834965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27737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2181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461973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1927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246617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8609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330586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459636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745801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608055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920773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37921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551454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85399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21153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93620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26896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63876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3255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575376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970870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22184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682331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7173891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76079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00960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42082570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13277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77127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231603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13158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814054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52339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800463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14848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497826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32249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183853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14010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4398441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154937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92312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199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9924722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946319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5533190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1237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92778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8847612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1601674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951148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0398834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671233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852344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82253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95384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9652742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48597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10.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1.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2.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2.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2.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2.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2.jpe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2.jpeg"/><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9"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2.xml"/><Relationship Id="rId1" Type="http://schemas.openxmlformats.org/officeDocument/2006/relationships/slideLayout" Target="../slideLayouts/slideLayout16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3.xml"/><Relationship Id="rId1" Type="http://schemas.openxmlformats.org/officeDocument/2006/relationships/slideLayout" Target="../slideLayouts/slideLayout16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6.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7.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9.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87"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22414488"/>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8761341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198418567"/>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5623599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622212122"/>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412213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33268172"/>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60797791"/>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48601608"/>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8261564"/>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58" r:id="rId5"/>
    <p:sldLayoutId id="2147484488"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069365095"/>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684118160"/>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93185818"/>
      </p:ext>
    </p:extLst>
  </p:cSld>
  <p:clrMap bg1="lt1" tx1="dk1" bg2="lt2" tx2="dk2" accent1="accent1" accent2="accent2" accent3="accent3" accent4="accent4" accent5="accent5" accent6="accent6" hlink="hlink" folHlink="folHlink"/>
  <p:sldLayoutIdLst>
    <p:sldLayoutId id="2147484500"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3839078448"/>
      </p:ext>
    </p:extLst>
  </p:cSld>
  <p:clrMap bg1="lt1" tx1="dk1" bg2="lt2" tx2="dk2" accent1="accent1" accent2="accent2" accent3="accent3" accent4="accent4" accent5="accent5" accent6="accent6" hlink="hlink" folHlink="folHlink"/>
  <p:sldLayoutIdLst>
    <p:sldLayoutId id="214748450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solidFill>
                <a:prstClr val="white">
                  <a:lumMod val="50000"/>
                </a:prstClr>
              </a:solidFill>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769155152"/>
      </p:ext>
    </p:extLst>
  </p:cSld>
  <p:clrMap bg1="lt1" tx1="dk1" bg2="lt2" tx2="dk2" accent1="accent1" accent2="accent2" accent3="accent3" accent4="accent4" accent5="accent5" accent6="accent6" hlink="hlink" folHlink="folHlink"/>
  <p:sldLayoutIdLst>
    <p:sldLayoutId id="2147484325"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85512392"/>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35663795"/>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7558774"/>
      </p:ext>
    </p:extLst>
  </p:cSld>
  <p:clrMap bg1="lt1" tx1="dk1" bg2="lt2" tx2="dk2" accent1="accent1" accent2="accent2" accent3="accent3" accent4="accent4" accent5="accent5" accent6="accent6" hlink="hlink" folHlink="folHlink"/>
  <p:sldLayoutIdLst>
    <p:sldLayoutId id="2147484339"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30661269"/>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6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6.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16.xml"/></Relationships>
</file>

<file path=ppt/slides/_rels/slide5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143.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142.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3.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116.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1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7.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116.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2.xml"/><Relationship Id="rId1" Type="http://schemas.openxmlformats.org/officeDocument/2006/relationships/slideLayout" Target="../slideLayouts/slideLayout1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5.xml"/></Relationships>
</file>

<file path=ppt/slides/_rels/slide96.xml.rels><?xml version="1.0" encoding="UTF-8" standalone="yes"?>
<Relationships xmlns="http://schemas.openxmlformats.org/package/2006/relationships"><Relationship Id="rId3" Type="http://schemas.openxmlformats.org/officeDocument/2006/relationships/hyperlink" Target="http://www.studentprogress.org/summer_institute/2007/Intro%20reading/IntroReading_Manual_2007.pdf" TargetMode="External"/><Relationship Id="rId2" Type="http://schemas.openxmlformats.org/officeDocument/2006/relationships/notesSlide" Target="../notesSlides/notesSlide96.xml"/><Relationship Id="rId1" Type="http://schemas.openxmlformats.org/officeDocument/2006/relationships/slideLayout" Target="../slideLayouts/slideLayout159.xml"/></Relationships>
</file>

<file path=ppt/slides/_rels/slide97.xml.rels><?xml version="1.0" encoding="UTF-8" standalone="yes"?>
<Relationships xmlns="http://schemas.openxmlformats.org/package/2006/relationships"><Relationship Id="rId3" Type="http://schemas.openxmlformats.org/officeDocument/2006/relationships/hyperlink" Target="http://www.intensiveintervention.org/resource/data-based-individualization-framework-intensive-intervention" TargetMode="External"/><Relationship Id="rId2" Type="http://schemas.openxmlformats.org/officeDocument/2006/relationships/notesSlide" Target="../notesSlides/notesSlide97.xml"/><Relationship Id="rId1" Type="http://schemas.openxmlformats.org/officeDocument/2006/relationships/slideLayout" Target="../slideLayouts/slideLayout159.xml"/><Relationship Id="rId4" Type="http://schemas.openxmlformats.org/officeDocument/2006/relationships/hyperlink" Target="http://www.rti4success.org/resourcetype/rti-implementer-series-module-2-progress-monitoring"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rti4success.org/pdf/RTI%20Screening%20Brief3-Predicting%20Students.pdf" TargetMode="External"/><Relationship Id="rId2" Type="http://schemas.openxmlformats.org/officeDocument/2006/relationships/notesSlide" Target="../notesSlides/notesSlide98.xml"/><Relationship Id="rId1" Type="http://schemas.openxmlformats.org/officeDocument/2006/relationships/slideLayout" Target="../slideLayouts/slideLayout159.xml"/><Relationship Id="rId4" Type="http://schemas.openxmlformats.org/officeDocument/2006/relationships/hyperlink" Target="http://www.studentprogress.org/library/Webinars.asp"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studentprogress.org/weblibrary.asp" TargetMode="External"/><Relationship Id="rId2" Type="http://schemas.openxmlformats.org/officeDocument/2006/relationships/notesSlide" Target="../notesSlides/notesSlide99.xml"/><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3011" y="1484989"/>
            <a:ext cx="8228413" cy="2031325"/>
          </a:xfrm>
        </p:spPr>
        <p:txBody>
          <a:bodyPr/>
          <a:lstStyle/>
          <a:p>
            <a:r>
              <a:rPr lang="en-US" sz="4400" dirty="0"/>
              <a:t>Using Academic Progress Monitoring for Individualized Instructional Planning </a:t>
            </a:r>
            <a:endParaRPr lang="en-US" sz="4400" dirty="0" smtClean="0"/>
          </a:p>
        </p:txBody>
      </p:sp>
      <p:sp>
        <p:nvSpPr>
          <p:cNvPr id="2" name="Footer Placeholder 1"/>
          <p:cNvSpPr>
            <a:spLocks noGrp="1"/>
          </p:cNvSpPr>
          <p:nvPr>
            <p:ph type="ftr" sz="quarter" idx="11"/>
          </p:nvPr>
        </p:nvSpPr>
        <p:spPr>
          <a:xfrm>
            <a:off x="690564" y="6610577"/>
            <a:ext cx="8221662" cy="215444"/>
          </a:xfrm>
        </p:spPr>
        <p:txBody>
          <a:bodyPr/>
          <a:lstStyle/>
          <a:p>
            <a:pPr algn="l"/>
            <a:r>
              <a:rPr lang="en-US" sz="700" dirty="0"/>
              <a:t>This document was produced under U.S. Department of Education, Office of Special Education Programs, Award No. H326Q110005.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spTree>
    <p:extLst>
      <p:ext uri="{BB962C8B-B14F-4D97-AF65-F5344CB8AC3E}">
        <p14:creationId xmlns:p14="http://schemas.microsoft.com/office/powerpoint/2010/main" val="3485510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Why Implement </a:t>
            </a:r>
            <a:r>
              <a:rPr lang="en-US" dirty="0" smtClean="0"/>
              <a:t/>
            </a:r>
            <a:br>
              <a:rPr lang="en-US" dirty="0" smtClean="0"/>
            </a:br>
            <a:r>
              <a:rPr lang="en-US" dirty="0" smtClean="0"/>
              <a:t>Progress </a:t>
            </a:r>
            <a:r>
              <a:rPr lang="en-US" dirty="0"/>
              <a:t>Monitoring?</a:t>
            </a:r>
            <a:endParaRPr lang="en-US" dirty="0" smtClean="0"/>
          </a:p>
        </p:txBody>
      </p:sp>
      <p:graphicFrame>
        <p:nvGraphicFramePr>
          <p:cNvPr id="5" name="Diagram 4" descr="A converging radial diagram with four rectangles pointing toward a central circle which states - Data allow us to.  The four rectangles are - Estimate rates of improvement over time, Compare the efficacy of different forms of instruction,&#10;Identify students who are not demonstrating adequate progress, and Determine when an instructional change is needed&#10;"/>
          <p:cNvGraphicFramePr/>
          <p:nvPr>
            <p:extLst>
              <p:ext uri="{D42A27DB-BD31-4B8C-83A1-F6EECF244321}">
                <p14:modId xmlns:p14="http://schemas.microsoft.com/office/powerpoint/2010/main" val="1348206355"/>
              </p:ext>
            </p:extLst>
          </p:nvPr>
        </p:nvGraphicFramePr>
        <p:xfrm>
          <a:off x="609600" y="2006600"/>
          <a:ext cx="8216899" cy="384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spTree>
    <p:extLst>
      <p:ext uri="{BB962C8B-B14F-4D97-AF65-F5344CB8AC3E}">
        <p14:creationId xmlns:p14="http://schemas.microsoft.com/office/powerpoint/2010/main" val="5810342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a:t>
            </a:r>
            <a:endParaRPr lang="en-US" dirty="0"/>
          </a:p>
        </p:txBody>
      </p:sp>
      <p:sp>
        <p:nvSpPr>
          <p:cNvPr id="2" name="Text Placeholder 1"/>
          <p:cNvSpPr>
            <a:spLocks noGrp="1"/>
          </p:cNvSpPr>
          <p:nvPr>
            <p:ph type="subTitle" idx="1"/>
          </p:nvPr>
        </p:nvSpPr>
        <p:spPr/>
        <p:txBody>
          <a:bodyPr/>
          <a:lstStyle/>
          <a:p>
            <a:pPr lvl="0"/>
            <a:r>
              <a:rPr lang="en-US" dirty="0" smtClean="0"/>
              <a:t>1000 Thomas Jefferson Street NW</a:t>
            </a:r>
          </a:p>
          <a:p>
            <a:pPr lvl="0"/>
            <a:r>
              <a:rPr lang="en-US" dirty="0" smtClean="0"/>
              <a:t>Washington, DC 20007-3835</a:t>
            </a:r>
          </a:p>
          <a:p>
            <a:pPr lvl="0"/>
            <a:r>
              <a:rPr lang="en-US" dirty="0" smtClean="0"/>
              <a:t>866-577-5787</a:t>
            </a:r>
          </a:p>
          <a:p>
            <a:pPr lvl="0"/>
            <a:r>
              <a:rPr lang="en-US" dirty="0" smtClean="0"/>
              <a:t>www.intensiveintervention.org</a:t>
            </a:r>
          </a:p>
          <a:p>
            <a:pPr lvl="0"/>
            <a:r>
              <a:rPr lang="en-US" dirty="0" smtClean="0"/>
              <a:t>ncii@air.org</a:t>
            </a:r>
          </a:p>
        </p:txBody>
      </p:sp>
      <p:sp>
        <p:nvSpPr>
          <p:cNvPr id="4" name="Slide Number Placeholder 3"/>
          <p:cNvSpPr>
            <a:spLocks noGrp="1"/>
          </p:cNvSpPr>
          <p:nvPr>
            <p:ph type="sldNum" sz="quarter" idx="4294967295"/>
          </p:nvPr>
        </p:nvSpPr>
        <p:spPr>
          <a:xfrm>
            <a:off x="8986838" y="6110288"/>
            <a:ext cx="157162" cy="153987"/>
          </a:xfrm>
        </p:spPr>
        <p:txBody>
          <a:bodyPr/>
          <a:lstStyle/>
          <a:p>
            <a:fld id="{F3477EC8-074D-41C4-94AE-E9EA7CEEA348}" type="slidenum">
              <a:rPr lang="en-US" smtClean="0"/>
              <a:pPr/>
              <a:t>100</a:t>
            </a:fld>
            <a:endParaRPr lang="en-US" dirty="0"/>
          </a:p>
        </p:txBody>
      </p:sp>
      <p:pic>
        <p:nvPicPr>
          <p:cNvPr id="11" name="Picture 10" descr="Contact information for the National Center on Intensive Intervention. The address is 1000 Thomas Jefferson Street Northwest, Washington, DC, 20007-3835. The phone number is 8665775787. The website is www.intensiveintervention.org. The email address is ncii@air.org."/>
          <p:cNvPicPr>
            <a:picLocks noChangeAspect="1"/>
          </p:cNvPicPr>
          <p:nvPr/>
        </p:nvPicPr>
        <p:blipFill>
          <a:blip r:embed="rId3"/>
          <a:stretch>
            <a:fillRect/>
          </a:stretch>
        </p:blipFill>
        <p:spPr>
          <a:xfrm>
            <a:off x="0" y="0"/>
            <a:ext cx="9240253" cy="6927178"/>
          </a:xfrm>
          <a:prstGeom prst="rect">
            <a:avLst/>
          </a:prstGeom>
        </p:spPr>
      </p:pic>
    </p:spTree>
    <p:extLst>
      <p:ext uri="{BB962C8B-B14F-4D97-AF65-F5344CB8AC3E}">
        <p14:creationId xmlns:p14="http://schemas.microsoft.com/office/powerpoint/2010/main" val="212413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Approaches to Progress Monitoring </a:t>
            </a:r>
          </a:p>
        </p:txBody>
      </p:sp>
      <p:pic>
        <p:nvPicPr>
          <p:cNvPr id="2" name="Picture 2" descr="Mastery Measures and General Outcome Measures are two common approaches to progress monito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09" y="1790268"/>
            <a:ext cx="8062190" cy="414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A large rectangle asks What is the difference?  This rectangle disappears to show graphs for each type of measure.&#10;&#10;One key difference between to the two types of measures is the the comparability of data longitudinally, or the ability to look at data over time.&#10;&#10;The graph on the left is titled &quot;Mastery Measure.&quot;  The horizontal axis shows weeks of instruction.  The vertical axis shows the number of math problems correct in 5 minutes.  A dashed, horizantal line represents a goal of 8 correct problems.  Because mastery measures tracks each subskill separately, data for each skill are separated by dashed vertical lines.  The first data set is Multidigit Addition, and has 7 connected data points with an overall increasing trend.  The second data set is multidigit subtraction and has 15 data points with an overall increasing trend.  The last subskill is multiplication facts, which does not yet have data.  The scores for each subskill cannot be compared to scores from different subskills, so mastery measures do not allow for long-term progress monitoring.&#10;&#10;The right graph is titled general outcome measure. The horizontal axis shows the date of assessment and the vertical axis shows words correct per minute.  Student data is shown by connected blue dots.  A black line through the data shows the trend or slope of that data.  A steeper red line shows the goal line.  With a general outcome measure, the same set of skills are measured throughout the school year, so you can compare a score a student receives in May to a score she or he had in September."/>
          <p:cNvSpPr/>
          <p:nvPr/>
        </p:nvSpPr>
        <p:spPr>
          <a:xfrm>
            <a:off x="917750" y="3171761"/>
            <a:ext cx="7872959" cy="27622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solidFill>
                  <a:srgbClr val="FFFFFF"/>
                </a:solidFill>
              </a:rPr>
              <a:t>What is the difference?</a:t>
            </a:r>
            <a:endParaRPr lang="en-US" sz="3600" dirty="0">
              <a:solidFill>
                <a:srgbClr val="FFFFFF"/>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spTree>
    <p:extLst>
      <p:ext uri="{BB962C8B-B14F-4D97-AF65-F5344CB8AC3E}">
        <p14:creationId xmlns:p14="http://schemas.microsoft.com/office/powerpoint/2010/main" val="9106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a:t>
            </a:r>
            <a:r>
              <a:rPr lang="en-US" dirty="0"/>
              <a:t>mastery of a single skill in a series of short-term instructional objectives. </a:t>
            </a:r>
          </a:p>
          <a:p>
            <a:r>
              <a:rPr lang="en-US" dirty="0" smtClean="0"/>
              <a:t>Represent a logical</a:t>
            </a:r>
            <a:r>
              <a:rPr lang="en-US" dirty="0"/>
              <a:t>, </a:t>
            </a:r>
            <a:r>
              <a:rPr lang="en-US" dirty="0" smtClean="0"/>
              <a:t>not an empirical</a:t>
            </a:r>
            <a:r>
              <a:rPr lang="en-US" dirty="0"/>
              <a:t>, hierarchy of skills.</a:t>
            </a:r>
          </a:p>
          <a:p>
            <a:r>
              <a:rPr lang="en-US" dirty="0" smtClean="0"/>
              <a:t>Do </a:t>
            </a:r>
            <a:r>
              <a:rPr lang="en-US" dirty="0"/>
              <a:t>not reflect maintenance or generalization.</a:t>
            </a:r>
          </a:p>
          <a:p>
            <a:r>
              <a:rPr lang="en-US" dirty="0" smtClean="0"/>
              <a:t>Do </a:t>
            </a:r>
            <a:r>
              <a:rPr lang="en-US" dirty="0"/>
              <a:t>not relate well to overall achievement or performance on criterion </a:t>
            </a:r>
            <a:r>
              <a:rPr lang="en-US" dirty="0" smtClean="0"/>
              <a:t>measures (neither performance on a single mastery measure nor number of objectives mastered).</a:t>
            </a:r>
            <a:endParaRPr lang="en-US" dirty="0"/>
          </a:p>
          <a:p>
            <a:endParaRPr lang="en-US" dirty="0"/>
          </a:p>
        </p:txBody>
      </p:sp>
      <p:sp>
        <p:nvSpPr>
          <p:cNvPr id="3" name="Title 2"/>
          <p:cNvSpPr>
            <a:spLocks noGrp="1"/>
          </p:cNvSpPr>
          <p:nvPr>
            <p:ph type="title"/>
          </p:nvPr>
        </p:nvSpPr>
        <p:spPr/>
        <p:txBody>
          <a:bodyPr/>
          <a:lstStyle/>
          <a:p>
            <a:r>
              <a:rPr lang="en-US" dirty="0"/>
              <a:t>Mastery </a:t>
            </a:r>
            <a:r>
              <a:rPr lang="en-US" dirty="0" smtClean="0"/>
              <a:t>Measures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extLst>
      <p:ext uri="{BB962C8B-B14F-4D97-AF65-F5344CB8AC3E}">
        <p14:creationId xmlns:p14="http://schemas.microsoft.com/office/powerpoint/2010/main" val="91012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077" y="484875"/>
            <a:ext cx="8906256" cy="361468"/>
          </a:xfrm>
        </p:spPr>
        <p:txBody>
          <a:bodyPr>
            <a:noAutofit/>
          </a:bodyPr>
          <a:lstStyle/>
          <a:p>
            <a:r>
              <a:rPr lang="en-US" sz="3200" b="0" kern="0" dirty="0">
                <a:solidFill>
                  <a:srgbClr val="FFFFFF">
                    <a:lumMod val="65000"/>
                  </a:srgbClr>
                </a:solidFill>
              </a:rPr>
              <a:t>Example </a:t>
            </a:r>
            <a:r>
              <a:rPr lang="en-US" sz="3200" b="0" kern="0" dirty="0" smtClean="0">
                <a:solidFill>
                  <a:srgbClr val="FFFFFF">
                    <a:lumMod val="65000"/>
                  </a:srgbClr>
                </a:solidFill>
              </a:rPr>
              <a:t>of a Mastery </a:t>
            </a:r>
            <a:r>
              <a:rPr lang="en-US" sz="3200" b="0" kern="0" dirty="0">
                <a:solidFill>
                  <a:srgbClr val="FFFFFF">
                    <a:lumMod val="65000"/>
                  </a:srgbClr>
                </a:solidFill>
              </a:rPr>
              <a:t>Measure: </a:t>
            </a:r>
            <a:r>
              <a:rPr lang="en-US" sz="3200" b="0" kern="0" dirty="0" smtClean="0">
                <a:solidFill>
                  <a:srgbClr val="FFFFFF">
                    <a:lumMod val="65000"/>
                  </a:srgbClr>
                </a:solidFill>
              </a:rPr>
              <a:t>Multidigit </a:t>
            </a:r>
            <a:r>
              <a:rPr lang="en-US" sz="3200" b="0" kern="0" dirty="0">
                <a:solidFill>
                  <a:srgbClr val="FFFFFF">
                    <a:lumMod val="65000"/>
                  </a:srgbClr>
                </a:solidFill>
              </a:rPr>
              <a:t>Addition </a:t>
            </a:r>
            <a:r>
              <a:rPr lang="en-US" sz="3200" b="0" kern="0" dirty="0" smtClean="0">
                <a:solidFill>
                  <a:srgbClr val="FFFFFF">
                    <a:lumMod val="65000"/>
                  </a:srgbClr>
                </a:solidFill>
              </a:rPr>
              <a:t>Test*</a:t>
            </a:r>
            <a:endParaRPr lang="en-US" sz="3200" b="0" dirty="0"/>
          </a:p>
        </p:txBody>
      </p:sp>
      <p:pic>
        <p:nvPicPr>
          <p:cNvPr id="3074" name="Picture 2" descr="A portion of a sample mastery measure for multi-digit addition is shown.  There is a space for the student's name and date of testing.  The assessment sheet is labeled adding.  10 problems are shown in 2 rows of 5.  Each problem has a 5 digit number added to another 5 digit nu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4" y="996597"/>
            <a:ext cx="7053263" cy="450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4574" y="5568745"/>
            <a:ext cx="7049729" cy="369332"/>
          </a:xfrm>
          <a:prstGeom prst="rect">
            <a:avLst/>
          </a:prstGeom>
          <a:noFill/>
        </p:spPr>
        <p:txBody>
          <a:bodyPr wrap="square" rtlCol="0">
            <a:spAutoFit/>
          </a:bodyPr>
          <a:lstStyle/>
          <a:p>
            <a:r>
              <a:rPr lang="en-US" sz="1800" dirty="0" smtClean="0">
                <a:solidFill>
                  <a:prstClr val="black"/>
                </a:solidFill>
              </a:rPr>
              <a:t>*This example is for illustrative purposes only.</a:t>
            </a:r>
            <a:endParaRPr lang="en-US" sz="1800" dirty="0">
              <a:solidFill>
                <a:prstClr val="black"/>
              </a:solidFill>
            </a:endParaRPr>
          </a:p>
        </p:txBody>
      </p:sp>
      <p:sp>
        <p:nvSpPr>
          <p:cNvPr id="2" name="TextBox 1" descr="This sample is a mastery measure because all the problems are of the same type.  Mastery measures only assess one taught skill at a time."/>
          <p:cNvSpPr txBox="1"/>
          <p:nvPr/>
        </p:nvSpPr>
        <p:spPr>
          <a:xfrm>
            <a:off x="114300" y="1828799"/>
            <a:ext cx="5779146" cy="461665"/>
          </a:xfrm>
          <a:prstGeom prst="rect">
            <a:avLst/>
          </a:prstGeom>
          <a:solidFill>
            <a:schemeClr val="accent6">
              <a:lumMod val="75000"/>
            </a:schemeClr>
          </a:solidFill>
        </p:spPr>
        <p:txBody>
          <a:bodyPr wrap="none" rtlCol="0">
            <a:spAutoFit/>
          </a:bodyPr>
          <a:lstStyle/>
          <a:p>
            <a:r>
              <a:rPr lang="en-US" dirty="0" smtClean="0">
                <a:solidFill>
                  <a:prstClr val="black"/>
                </a:solidFill>
              </a:rPr>
              <a:t>What makes this mastery measurement?</a:t>
            </a:r>
            <a:endParaRPr lang="en-US" dirty="0">
              <a:solidFill>
                <a:prstClr val="black"/>
              </a:solidFill>
            </a:endParaRPr>
          </a:p>
        </p:txBody>
      </p:sp>
      <p:sp>
        <p:nvSpPr>
          <p:cNvPr id="3" name="Slide Number Placeholder 2"/>
          <p:cNvSpPr>
            <a:spLocks noGrp="1"/>
          </p:cNvSpPr>
          <p:nvPr>
            <p:ph type="sldNum" sz="quarter" idx="11"/>
          </p:nvPr>
        </p:nvSpPr>
        <p:spPr/>
        <p:txBody>
          <a:bodyPr/>
          <a:lstStyle/>
          <a:p>
            <a:fld id="{F3477EC8-074D-41C4-94AE-E9EA7CEEA348}" type="slidenum">
              <a:rPr lang="en-US" smtClean="0"/>
              <a:pPr/>
              <a:t>13</a:t>
            </a:fld>
            <a:endParaRPr lang="en-US" dirty="0"/>
          </a:p>
        </p:txBody>
      </p:sp>
    </p:spTree>
    <p:extLst>
      <p:ext uri="{BB962C8B-B14F-4D97-AF65-F5344CB8AC3E}">
        <p14:creationId xmlns:p14="http://schemas.microsoft.com/office/powerpoint/2010/main" val="38556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744" y="506638"/>
            <a:ext cx="8906256" cy="361468"/>
          </a:xfrm>
        </p:spPr>
        <p:txBody>
          <a:bodyPr>
            <a:noAutofit/>
          </a:bodyPr>
          <a:lstStyle/>
          <a:p>
            <a:pPr fontAlgn="auto">
              <a:spcBef>
                <a:spcPts val="0"/>
              </a:spcBef>
              <a:spcAft>
                <a:spcPts val="0"/>
              </a:spcAft>
            </a:pPr>
            <a:r>
              <a:rPr lang="en-US" sz="4000" b="0" kern="0" dirty="0">
                <a:solidFill>
                  <a:srgbClr val="FFFFFF">
                    <a:lumMod val="65000"/>
                  </a:srgbClr>
                </a:solidFill>
              </a:rPr>
              <a:t>Example </a:t>
            </a:r>
            <a:r>
              <a:rPr lang="en-US" sz="4000" b="0" kern="0" dirty="0" smtClean="0">
                <a:solidFill>
                  <a:srgbClr val="FFFFFF">
                    <a:lumMod val="65000"/>
                  </a:srgbClr>
                </a:solidFill>
              </a:rPr>
              <a:t>of a Mastery Measure </a:t>
            </a:r>
            <a:r>
              <a:rPr lang="en-US" sz="4000" b="0" kern="0" dirty="0">
                <a:solidFill>
                  <a:srgbClr val="FFFFFF">
                    <a:lumMod val="65000"/>
                  </a:srgbClr>
                </a:solidFill>
              </a:rPr>
              <a:t>Graph</a:t>
            </a:r>
            <a:endParaRPr lang="en-US" sz="4000" b="0" kern="0" dirty="0">
              <a:solidFill>
                <a:sysClr val="windowText" lastClr="000000"/>
              </a:solidFill>
            </a:endParaRPr>
          </a:p>
        </p:txBody>
      </p:sp>
      <p:pic>
        <p:nvPicPr>
          <p:cNvPr id="4098" name="Picture 2" descr="A graph that shows an example of mastery measurement. The horizontal line ( x axis) of the graph shows time in weeks from zero to fourteen weeks. The vertical line ( y axis) shows number of problems correect in 5 minutes. From weeks zero to four it shows data for multidigit addition. For weeks five to twelve, it shows data for multidigit subtra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79257"/>
            <a:ext cx="6635750" cy="511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3477EC8-074D-41C4-94AE-E9EA7CEEA348}" type="slidenum">
              <a:rPr lang="en-US" smtClean="0"/>
              <a:pPr/>
              <a:t>14</a:t>
            </a:fld>
            <a:endParaRPr lang="en-US" dirty="0"/>
          </a:p>
        </p:txBody>
      </p:sp>
    </p:spTree>
    <p:extLst>
      <p:ext uri="{BB962C8B-B14F-4D97-AF65-F5344CB8AC3E}">
        <p14:creationId xmlns:p14="http://schemas.microsoft.com/office/powerpoint/2010/main" val="1450138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Reflect </a:t>
            </a:r>
            <a:r>
              <a:rPr lang="en-US" dirty="0"/>
              <a:t>overall competence in the annual curriculum.</a:t>
            </a:r>
          </a:p>
          <a:p>
            <a:r>
              <a:rPr lang="en-US" dirty="0" smtClean="0"/>
              <a:t>Incorporate </a:t>
            </a:r>
            <a:r>
              <a:rPr lang="en-US" dirty="0"/>
              <a:t>retention and generalization.</a:t>
            </a:r>
          </a:p>
          <a:p>
            <a:r>
              <a:rPr lang="en-US" dirty="0" smtClean="0"/>
              <a:t>Describe an individual </a:t>
            </a:r>
            <a:r>
              <a:rPr lang="en-US" dirty="0"/>
              <a:t>student’s </a:t>
            </a:r>
            <a:r>
              <a:rPr lang="en-US" dirty="0" smtClean="0"/>
              <a:t>long-term growth </a:t>
            </a:r>
            <a:r>
              <a:rPr lang="en-US" dirty="0"/>
              <a:t>and development </a:t>
            </a:r>
            <a:r>
              <a:rPr lang="en-US" dirty="0" smtClean="0"/>
              <a:t>(</a:t>
            </a:r>
            <a:r>
              <a:rPr lang="en-US" dirty="0"/>
              <a:t>both </a:t>
            </a:r>
            <a:r>
              <a:rPr lang="en-US" dirty="0" smtClean="0"/>
              <a:t>current status </a:t>
            </a:r>
            <a:r>
              <a:rPr lang="en-US" dirty="0"/>
              <a:t>and </a:t>
            </a:r>
            <a:r>
              <a:rPr lang="en-US" dirty="0" smtClean="0"/>
              <a:t>rate </a:t>
            </a:r>
            <a:r>
              <a:rPr lang="en-US" dirty="0"/>
              <a:t>of </a:t>
            </a:r>
            <a:r>
              <a:rPr lang="en-US" dirty="0" smtClean="0"/>
              <a:t>development)</a:t>
            </a:r>
            <a:r>
              <a:rPr lang="en-US" dirty="0"/>
              <a:t>.</a:t>
            </a:r>
          </a:p>
          <a:p>
            <a:r>
              <a:rPr lang="en-US" dirty="0" smtClean="0"/>
              <a:t>Provide </a:t>
            </a:r>
            <a:r>
              <a:rPr lang="en-US" dirty="0"/>
              <a:t>a </a:t>
            </a:r>
            <a:r>
              <a:rPr lang="en-US" dirty="0" smtClean="0"/>
              <a:t>decision-making </a:t>
            </a:r>
            <a:r>
              <a:rPr lang="en-US" dirty="0"/>
              <a:t>model for designing and evaluating interventions.</a:t>
            </a:r>
          </a:p>
          <a:p>
            <a:endParaRPr lang="en-US" dirty="0"/>
          </a:p>
        </p:txBody>
      </p:sp>
      <p:sp>
        <p:nvSpPr>
          <p:cNvPr id="5" name="Title 4"/>
          <p:cNvSpPr>
            <a:spLocks noGrp="1"/>
          </p:cNvSpPr>
          <p:nvPr>
            <p:ph type="title"/>
          </p:nvPr>
        </p:nvSpPr>
        <p:spPr/>
        <p:txBody>
          <a:bodyPr/>
          <a:lstStyle/>
          <a:p>
            <a:r>
              <a:rPr lang="en-US" dirty="0"/>
              <a:t>General Outcome </a:t>
            </a:r>
            <a:r>
              <a:rPr lang="en-US" dirty="0" smtClean="0"/>
              <a:t>Measures </a:t>
            </a:r>
            <a:r>
              <a:rPr lang="en-US" dirty="0"/>
              <a:t>(GOM)</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617243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021" y="629301"/>
            <a:ext cx="8906256" cy="361468"/>
          </a:xfrm>
        </p:spPr>
        <p:txBody>
          <a:bodyPr>
            <a:noAutofit/>
          </a:bodyPr>
          <a:lstStyle/>
          <a:p>
            <a:pPr fontAlgn="auto">
              <a:spcBef>
                <a:spcPts val="0"/>
              </a:spcBef>
              <a:spcAft>
                <a:spcPts val="0"/>
              </a:spcAft>
            </a:pPr>
            <a:r>
              <a:rPr lang="en-US" sz="4400" b="0" kern="0" dirty="0" smtClean="0">
                <a:solidFill>
                  <a:srgbClr val="FFFFFF">
                    <a:lumMod val="65000"/>
                  </a:srgbClr>
                </a:solidFill>
              </a:rPr>
              <a:t>Mathematics </a:t>
            </a:r>
            <a:r>
              <a:rPr lang="en-US" sz="4400" b="0" kern="0" dirty="0">
                <a:solidFill>
                  <a:srgbClr val="FFFFFF">
                    <a:lumMod val="65000"/>
                  </a:srgbClr>
                </a:solidFill>
              </a:rPr>
              <a:t>Computation GOM Example</a:t>
            </a:r>
            <a:endParaRPr lang="en-US" sz="4400" b="0" kern="0" dirty="0">
              <a:solidFill>
                <a:sysClr val="windowText" lastClr="000000"/>
              </a:solidFill>
            </a:endParaRPr>
          </a:p>
        </p:txBody>
      </p:sp>
      <p:pic>
        <p:nvPicPr>
          <p:cNvPr id="5122" name="Picture 2" descr="An example of math computation general outcome measurement. The assessment includes several types of problems, randomly placed across the page.  Problem types include adding and subtracting fractions, division, multiplication, and addition and subtraction of multidigit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2" y="990770"/>
            <a:ext cx="6353175" cy="495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04602" y="5578224"/>
            <a:ext cx="3821715" cy="307777"/>
          </a:xfrm>
          <a:prstGeom prst="rect">
            <a:avLst/>
          </a:prstGeom>
          <a:solidFill>
            <a:schemeClr val="bg1"/>
          </a:solidFill>
        </p:spPr>
        <p:txBody>
          <a:bodyPr wrap="square" rtlCol="0">
            <a:spAutoFit/>
          </a:bodyPr>
          <a:lstStyle/>
          <a:p>
            <a:r>
              <a:rPr lang="en-US" sz="1400" dirty="0" smtClean="0">
                <a:solidFill>
                  <a:prstClr val="black"/>
                </a:solidFill>
              </a:rPr>
              <a:t>*This example is for illustrative purposes only.</a:t>
            </a:r>
            <a:endParaRPr lang="en-US" sz="1400" dirty="0">
              <a:solidFill>
                <a:prstClr val="black"/>
              </a:solidFill>
            </a:endParaRPr>
          </a:p>
        </p:txBody>
      </p:sp>
      <p:sp>
        <p:nvSpPr>
          <p:cNvPr id="6" name="TextBox 5" descr="This example is a general outcome measure because it reflects all skills in a year-long curriculum, with random placement of problem types.  This measure will be sensitive to growth as more skills are taught, regardless of the order in which they are taught.&#10;&#10;General outcome measurement also allows teachers to determine if students are retaining taught skills, and generalizing to skills that have not yet been taught.&#10;"/>
          <p:cNvSpPr txBox="1"/>
          <p:nvPr/>
        </p:nvSpPr>
        <p:spPr>
          <a:xfrm>
            <a:off x="1234913" y="2770494"/>
            <a:ext cx="6805168" cy="461665"/>
          </a:xfrm>
          <a:prstGeom prst="rect">
            <a:avLst/>
          </a:prstGeom>
          <a:solidFill>
            <a:schemeClr val="accent6">
              <a:lumMod val="75000"/>
            </a:schemeClr>
          </a:solidFill>
        </p:spPr>
        <p:txBody>
          <a:bodyPr wrap="none" rtlCol="0">
            <a:spAutoFit/>
          </a:bodyPr>
          <a:lstStyle/>
          <a:p>
            <a:r>
              <a:rPr lang="en-US" dirty="0" smtClean="0">
                <a:solidFill>
                  <a:prstClr val="black"/>
                </a:solidFill>
              </a:rPr>
              <a:t>What makes this a general outcome measure?</a:t>
            </a:r>
            <a:endParaRPr lang="en-US" dirty="0">
              <a:solidFill>
                <a:prstClr val="black"/>
              </a:solidFill>
            </a:endParaRPr>
          </a:p>
        </p:txBody>
      </p:sp>
      <p:sp>
        <p:nvSpPr>
          <p:cNvPr id="3" name="Slide Number Placeholder 2"/>
          <p:cNvSpPr>
            <a:spLocks noGrp="1"/>
          </p:cNvSpPr>
          <p:nvPr>
            <p:ph type="sldNum" sz="quarter" idx="11"/>
          </p:nvPr>
        </p:nvSpPr>
        <p:spPr/>
        <p:txBody>
          <a:bodyPr/>
          <a:lstStyle/>
          <a:p>
            <a:fld id="{F3477EC8-074D-41C4-94AE-E9EA7CEEA348}" type="slidenum">
              <a:rPr lang="en-US" smtClean="0"/>
              <a:pPr/>
              <a:t>16</a:t>
            </a:fld>
            <a:endParaRPr lang="en-US" dirty="0"/>
          </a:p>
        </p:txBody>
      </p:sp>
    </p:spTree>
    <p:extLst>
      <p:ext uri="{BB962C8B-B14F-4D97-AF65-F5344CB8AC3E}">
        <p14:creationId xmlns:p14="http://schemas.microsoft.com/office/powerpoint/2010/main" val="2254357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Why Bother Monitoring Progress With General Outcome Measures</a:t>
            </a:r>
          </a:p>
        </p:txBody>
      </p:sp>
      <p:graphicFrame>
        <p:nvGraphicFramePr>
          <p:cNvPr id="4" name="Group 47" descr="This 8 by 3 table depicts the results of a study by Bangert-Drowns, Kulik, and Kulik (1991). The column headers are the number of assessments in 15 weeks, the effect size in standard deviations, and percentile gain.  In the study, how frequently general outcome data were collected had a direct impact on student performance. Taking weekly data balances benefit with feasibility. Although collecting data twice a week was associated with slightly stronger student gains, we have to consider school resources and feasibility given the diminishing returns obtained from collecting data two or more times per week.&#10;"/>
          <p:cNvGraphicFramePr>
            <a:graphicFrameLocks noGrp="1"/>
          </p:cNvGraphicFramePr>
          <p:nvPr>
            <p:extLst>
              <p:ext uri="{D42A27DB-BD31-4B8C-83A1-F6EECF244321}">
                <p14:modId xmlns:p14="http://schemas.microsoft.com/office/powerpoint/2010/main" val="268387084"/>
              </p:ext>
            </p:extLst>
          </p:nvPr>
        </p:nvGraphicFramePr>
        <p:xfrm>
          <a:off x="687387" y="2055813"/>
          <a:ext cx="8224839" cy="3389156"/>
        </p:xfrm>
        <a:graphic>
          <a:graphicData uri="http://schemas.openxmlformats.org/drawingml/2006/table">
            <a:tbl>
              <a:tblPr firstRow="1">
                <a:tableStyleId>{B301B821-A1FF-4177-AEE7-76D212191A09}</a:tableStyleId>
              </a:tblPr>
              <a:tblGrid>
                <a:gridCol w="3643313"/>
                <a:gridCol w="1839913"/>
                <a:gridCol w="2741613"/>
              </a:tblGrid>
              <a:tr h="9159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Number of Assessments/15 Weeks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Effect Size (SD)</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Percentile Gain</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tx2">
                              <a:lumMod val="75000"/>
                            </a:schemeClr>
                          </a:solidFill>
                          <a:effectLst/>
                        </a:rPr>
                        <a:t>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1</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.34</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13.5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.53</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10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.60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22.5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15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.66</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24.5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.71</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26</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2940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.78</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28.5</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395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30</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.82</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ea typeface="ＭＳ Ｐゴシック" charset="0"/>
                          <a:cs typeface="Arial" charset="0"/>
                        </a:rPr>
                        <a:t>29</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
        <p:nvSpPr>
          <p:cNvPr id="7" name="TextBox 33"/>
          <p:cNvSpPr txBox="1">
            <a:spLocks noChangeArrowheads="1"/>
          </p:cNvSpPr>
          <p:nvPr/>
        </p:nvSpPr>
        <p:spPr bwMode="auto">
          <a:xfrm>
            <a:off x="687388" y="5540471"/>
            <a:ext cx="8224837" cy="246221"/>
          </a:xfrm>
          <a:prstGeom prst="rect">
            <a:avLst/>
          </a:prstGeom>
          <a:noFill/>
          <a:ln w="9525">
            <a:noFill/>
            <a:miter lim="800000"/>
            <a:headEnd/>
            <a:tailEnd/>
          </a:ln>
        </p:spPr>
        <p:txBody>
          <a:bodyPr wrap="square" lIns="0" rIns="0">
            <a:spAutoFit/>
          </a:bodyPr>
          <a:lstStyle/>
          <a:p>
            <a:r>
              <a:rPr lang="en-US" sz="1000" i="1" dirty="0" smtClean="0">
                <a:solidFill>
                  <a:schemeClr val="tx2">
                    <a:lumMod val="75000"/>
                  </a:schemeClr>
                </a:solidFill>
                <a:latin typeface="+mn-lt"/>
                <a:ea typeface="ITC Franklin Gothic Std Bk Cd"/>
                <a:cs typeface="ITC Franklin Gothic Std Bk Cd"/>
              </a:rPr>
              <a:t>Source: </a:t>
            </a:r>
            <a:r>
              <a:rPr lang="en-US" sz="1000" dirty="0" smtClean="0">
                <a:solidFill>
                  <a:schemeClr val="tx2">
                    <a:lumMod val="75000"/>
                  </a:schemeClr>
                </a:solidFill>
                <a:latin typeface="+mn-lt"/>
                <a:ea typeface="ITC Franklin Gothic Std Bk Cd"/>
                <a:cs typeface="ITC Franklin Gothic Std Bk Cd"/>
              </a:rPr>
              <a:t>Bangert-Drowns, Kulik, and Kulik (1991); similar results found by Fuchs and Fuchs (1966).</a:t>
            </a:r>
            <a:endParaRPr lang="en-US" sz="1000" dirty="0">
              <a:solidFill>
                <a:schemeClr val="tx2">
                  <a:lumMod val="75000"/>
                </a:schemeClr>
              </a:solidFill>
              <a:latin typeface="+mn-lt"/>
              <a:ea typeface="ITC Franklin Gothic Std Bk Cd"/>
              <a:cs typeface="ITC Franklin Gothic Std Bk Cd"/>
            </a:endParaRPr>
          </a:p>
        </p:txBody>
      </p:sp>
      <p:sp>
        <p:nvSpPr>
          <p:cNvPr id="8" name="Rectangle 7" descr="A red rectangle appears to highlight the row showing 15 assessments in 15 weeks, which had an effect size of .66 and a percentile gain of 24.5.  Taking weekly data balances benefit with feasibility.  While collecting data twice a week was associated with slightly stronger student gains, we have to consider school resources and diminishing returns.&#10;"/>
          <p:cNvSpPr/>
          <p:nvPr/>
        </p:nvSpPr>
        <p:spPr>
          <a:xfrm>
            <a:off x="685800" y="4190205"/>
            <a:ext cx="8204200" cy="29289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2007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Progress Monitoring Tools </a:t>
            </a:r>
          </a:p>
        </p:txBody>
      </p:sp>
      <p:sp>
        <p:nvSpPr>
          <p:cNvPr id="2" name="Content Placeholder 1"/>
          <p:cNvSpPr>
            <a:spLocks noGrp="1"/>
          </p:cNvSpPr>
          <p:nvPr>
            <p:ph idx="1"/>
          </p:nvPr>
        </p:nvSpPr>
        <p:spPr>
          <a:xfrm>
            <a:off x="687526" y="2055812"/>
            <a:ext cx="8224699" cy="2224087"/>
          </a:xfrm>
        </p:spPr>
        <p:txBody>
          <a:bodyPr/>
          <a:lstStyle/>
          <a:p>
            <a:pPr marL="731520" lvl="1" indent="-365760">
              <a:lnSpc>
                <a:spcPct val="80000"/>
              </a:lnSpc>
              <a:buClr>
                <a:srgbClr val="00B050"/>
              </a:buClr>
            </a:pPr>
            <a:endParaRPr lang="en-US" dirty="0"/>
          </a:p>
          <a:p>
            <a:pPr marL="0" lvl="1" indent="0">
              <a:buClr>
                <a:srgbClr val="00B050"/>
              </a:buClr>
              <a:buNone/>
            </a:pPr>
            <a:r>
              <a:rPr lang="en-US" sz="2400" dirty="0"/>
              <a:t>The following examples of reading and </a:t>
            </a:r>
            <a:r>
              <a:rPr lang="en-US" sz="2400" dirty="0" smtClean="0"/>
              <a:t>mathematics </a:t>
            </a:r>
            <a:r>
              <a:rPr lang="en-US" sz="2400" dirty="0"/>
              <a:t>measures have </a:t>
            </a:r>
            <a:r>
              <a:rPr lang="en-US" sz="2400" dirty="0" smtClean="0"/>
              <a:t>been </a:t>
            </a:r>
            <a:r>
              <a:rPr lang="en-US" sz="2400" dirty="0"/>
              <a:t>reviewed by the </a:t>
            </a:r>
            <a:r>
              <a:rPr lang="en-US" sz="2400" dirty="0" smtClean="0"/>
              <a:t>NCII’s technical review committee. In </a:t>
            </a:r>
            <a:r>
              <a:rPr lang="en-US" sz="2400" dirty="0"/>
              <a:t>a few </a:t>
            </a:r>
            <a:r>
              <a:rPr lang="en-US" sz="2400" dirty="0" smtClean="0"/>
              <a:t>moments, </a:t>
            </a:r>
            <a:r>
              <a:rPr lang="en-US" sz="2400" dirty="0"/>
              <a:t>we will show you how to use the Academic Progress Monitoring Tools Chart to learn more about these and other tools.</a:t>
            </a:r>
          </a:p>
          <a:p>
            <a:endParaRPr lang="en-US" dirty="0"/>
          </a:p>
        </p:txBody>
      </p:sp>
      <p:sp>
        <p:nvSpPr>
          <p:cNvPr id="5" name="TextBox 4"/>
          <p:cNvSpPr txBox="1"/>
          <p:nvPr/>
        </p:nvSpPr>
        <p:spPr>
          <a:xfrm>
            <a:off x="638174" y="4987023"/>
            <a:ext cx="8416926" cy="923330"/>
          </a:xfrm>
          <a:prstGeom prst="rect">
            <a:avLst/>
          </a:prstGeom>
          <a:noFill/>
        </p:spPr>
        <p:txBody>
          <a:bodyPr wrap="square" rtlCol="0">
            <a:spAutoFit/>
          </a:bodyPr>
          <a:lstStyle/>
          <a:p>
            <a:r>
              <a:rPr lang="en-US" sz="1800" dirty="0" smtClean="0">
                <a:solidFill>
                  <a:prstClr val="black"/>
                </a:solidFill>
              </a:rPr>
              <a:t>*NCII does not endorse products. Tools Chart reviews are informational, not recommendations, and any measures mentioned in this presentation are for illustrative purposes only.</a:t>
            </a:r>
            <a:endParaRPr lang="en-US" sz="1800" dirty="0">
              <a:solidFill>
                <a:prstClr val="black"/>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1231544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Reading Measures</a:t>
            </a:r>
          </a:p>
        </p:txBody>
      </p:sp>
      <p:graphicFrame>
        <p:nvGraphicFramePr>
          <p:cNvPr id="5" name="Table 4" descr="A 6 by 2 table that shows common reading measures. The first column shows the measures and the second - recommended grades. The first measure - Letter Naming Fluency ( L N F), Letter sound Fluency ( L S F), and Phoneme Segmentation Fluency ( P S F) - Recommended grades is K. The second measure - is nonsense word fluency ( N W F) - recommended grades is Late K to one. The third measure - is word identification fluency ( W I F) - recommended grades is one. The fourth measure - is passage reading fluency ( P R F) also called Oral Reading Fluency ( O R F) - recommended grades is late one to four. The fifth measure - maze or maze fluency - recommended grades is fourth and up. "/>
          <p:cNvGraphicFramePr>
            <a:graphicFrameLocks noGrp="1"/>
          </p:cNvGraphicFramePr>
          <p:nvPr>
            <p:extLst>
              <p:ext uri="{D42A27DB-BD31-4B8C-83A1-F6EECF244321}">
                <p14:modId xmlns:p14="http://schemas.microsoft.com/office/powerpoint/2010/main" val="507942950"/>
              </p:ext>
            </p:extLst>
          </p:nvPr>
        </p:nvGraphicFramePr>
        <p:xfrm>
          <a:off x="685800" y="1911291"/>
          <a:ext cx="8128001" cy="3951828"/>
        </p:xfrm>
        <a:graphic>
          <a:graphicData uri="http://schemas.openxmlformats.org/drawingml/2006/table">
            <a:tbl>
              <a:tblPr firstRow="1" bandRow="1">
                <a:tableStyleId>{5C22544A-7EE6-4342-B048-85BDC9FD1C3A}</a:tableStyleId>
              </a:tblPr>
              <a:tblGrid>
                <a:gridCol w="5686132"/>
                <a:gridCol w="2441869"/>
              </a:tblGrid>
              <a:tr h="749751">
                <a:tc>
                  <a:txBody>
                    <a:bodyPr/>
                    <a:lstStyle/>
                    <a:p>
                      <a:r>
                        <a:rPr lang="en-US" sz="2200" dirty="0" smtClean="0"/>
                        <a:t>Measures</a:t>
                      </a:r>
                      <a:endParaRPr lang="en-US" sz="2200" dirty="0"/>
                    </a:p>
                  </a:txBody>
                  <a:tcPr anchor="ctr"/>
                </a:tc>
                <a:tc>
                  <a:txBody>
                    <a:bodyPr/>
                    <a:lstStyle/>
                    <a:p>
                      <a:r>
                        <a:rPr lang="en-US" sz="2200" dirty="0" smtClean="0"/>
                        <a:t>Recommended Grades</a:t>
                      </a:r>
                      <a:endParaRPr lang="en-US" sz="2200" dirty="0"/>
                    </a:p>
                  </a:txBody>
                  <a:tcPr/>
                </a:tc>
              </a:tr>
              <a:tr h="1122512">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Letter Naming</a:t>
                      </a:r>
                      <a:r>
                        <a:rPr lang="en-US" sz="2200" baseline="0" dirty="0" smtClean="0"/>
                        <a:t> Fluency (LNF)</a:t>
                      </a:r>
                      <a:endParaRPr lang="en-US" sz="2200"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Letter Sound Fluency (LSF)</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Phoneme Segmentation Fluency (PSF)</a:t>
                      </a:r>
                    </a:p>
                  </a:txBody>
                  <a:tcPr/>
                </a:tc>
                <a:tc>
                  <a:txBody>
                    <a:bodyPr/>
                    <a:lstStyle/>
                    <a:p>
                      <a:r>
                        <a:rPr lang="en-US" sz="2200" dirty="0" smtClean="0"/>
                        <a:t>K</a:t>
                      </a:r>
                      <a:endParaRPr lang="en-US" sz="2200" dirty="0"/>
                    </a:p>
                  </a:txBody>
                  <a:tcPr/>
                </a:tc>
              </a:tr>
              <a:tr h="43173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Nonsense Word Fluency (NWF)</a:t>
                      </a:r>
                    </a:p>
                  </a:txBody>
                  <a:tcPr/>
                </a:tc>
                <a:tc>
                  <a:txBody>
                    <a:bodyPr/>
                    <a:lstStyle/>
                    <a:p>
                      <a:r>
                        <a:rPr lang="en-US" sz="2200" dirty="0" smtClean="0"/>
                        <a:t>Late</a:t>
                      </a:r>
                      <a:r>
                        <a:rPr lang="en-US" sz="2200" baseline="0" dirty="0" smtClean="0"/>
                        <a:t> K–1</a:t>
                      </a:r>
                      <a:endParaRPr lang="en-US" sz="2200" dirty="0"/>
                    </a:p>
                  </a:txBody>
                  <a:tcPr/>
                </a:tc>
              </a:tr>
              <a:tr h="43173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Word Identification Fluency (WIF)</a:t>
                      </a:r>
                    </a:p>
                  </a:txBody>
                  <a:tcPr/>
                </a:tc>
                <a:tc>
                  <a:txBody>
                    <a:bodyPr/>
                    <a:lstStyle/>
                    <a:p>
                      <a:r>
                        <a:rPr lang="en-US" sz="2200" dirty="0" smtClean="0"/>
                        <a:t>1</a:t>
                      </a:r>
                      <a:endParaRPr lang="en-US" sz="2200" dirty="0"/>
                    </a:p>
                  </a:txBody>
                  <a:tcPr/>
                </a:tc>
              </a:tr>
              <a:tr h="777124">
                <a:tc>
                  <a:txBody>
                    <a:bodyPr/>
                    <a:lstStyle/>
                    <a:p>
                      <a:pPr marL="285750" indent="-285750">
                        <a:buFont typeface="Arial" pitchFamily="34" charset="0"/>
                        <a:buChar char="•"/>
                      </a:pPr>
                      <a:r>
                        <a:rPr lang="en-US" sz="2200" dirty="0" smtClean="0"/>
                        <a:t>Passage Reading Fluency (PRF), also called Oral Reading Fluency (ORF)</a:t>
                      </a:r>
                    </a:p>
                  </a:txBody>
                  <a:tcPr/>
                </a:tc>
                <a:tc>
                  <a:txBody>
                    <a:bodyPr/>
                    <a:lstStyle/>
                    <a:p>
                      <a:r>
                        <a:rPr lang="en-US" sz="2200" dirty="0" smtClean="0"/>
                        <a:t>Late</a:t>
                      </a:r>
                      <a:r>
                        <a:rPr lang="en-US" sz="2200" baseline="0" dirty="0" smtClean="0"/>
                        <a:t> 1–4</a:t>
                      </a:r>
                      <a:endParaRPr lang="en-US" sz="2200" dirty="0"/>
                    </a:p>
                  </a:txBody>
                  <a:tcPr/>
                </a:tc>
              </a:tr>
              <a:tr h="419861">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Maze or</a:t>
                      </a:r>
                      <a:r>
                        <a:rPr lang="en-US" sz="2200" baseline="0" dirty="0" smtClean="0"/>
                        <a:t> Maze Fluency</a:t>
                      </a:r>
                      <a:endParaRPr lang="en-US" sz="2200" dirty="0" smtClean="0"/>
                    </a:p>
                  </a:txBody>
                  <a:tcPr/>
                </a:tc>
                <a:tc>
                  <a:txBody>
                    <a:bodyPr/>
                    <a:lstStyle/>
                    <a:p>
                      <a:r>
                        <a:rPr lang="en-US" sz="2200" dirty="0" smtClean="0"/>
                        <a:t>4+</a:t>
                      </a:r>
                      <a:endParaRPr lang="en-US" sz="2200" dirty="0"/>
                    </a:p>
                  </a:txBody>
                  <a:tcPr/>
                </a:tc>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102214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r>
              <a:rPr lang="en-US" dirty="0"/>
              <a:t>Introductions and overview of the day </a:t>
            </a:r>
          </a:p>
          <a:p>
            <a:r>
              <a:rPr lang="en-US" dirty="0"/>
              <a:t>Progress monitoring </a:t>
            </a:r>
            <a:r>
              <a:rPr lang="en-US" dirty="0" smtClean="0"/>
              <a:t>in data-based individualization (DBI) </a:t>
            </a:r>
            <a:r>
              <a:rPr lang="en-US" dirty="0"/>
              <a:t>context</a:t>
            </a:r>
          </a:p>
          <a:p>
            <a:r>
              <a:rPr lang="en-US" dirty="0"/>
              <a:t>Approaches to </a:t>
            </a:r>
            <a:r>
              <a:rPr lang="en-US" dirty="0" smtClean="0"/>
              <a:t>progress monitoring</a:t>
            </a:r>
            <a:endParaRPr lang="en-US" dirty="0"/>
          </a:p>
          <a:p>
            <a:r>
              <a:rPr lang="en-US" dirty="0"/>
              <a:t>Break</a:t>
            </a:r>
          </a:p>
          <a:p>
            <a:r>
              <a:rPr lang="en-US" dirty="0"/>
              <a:t>Using </a:t>
            </a:r>
            <a:r>
              <a:rPr lang="en-US" dirty="0" smtClean="0"/>
              <a:t>progress monitoring data </a:t>
            </a:r>
            <a:r>
              <a:rPr lang="en-US" dirty="0"/>
              <a:t>to make instructional decisions for individual students</a:t>
            </a:r>
          </a:p>
          <a:p>
            <a:r>
              <a:rPr lang="en-US" dirty="0" smtClean="0"/>
              <a:t>Closing</a:t>
            </a:r>
            <a:endParaRPr lang="en-US" dirty="0"/>
          </a:p>
        </p:txBody>
      </p:sp>
      <p:sp>
        <p:nvSpPr>
          <p:cNvPr id="10" name="Title 1"/>
          <p:cNvSpPr>
            <a:spLocks noGrp="1"/>
          </p:cNvSpPr>
          <p:nvPr>
            <p:ph type="title"/>
          </p:nvPr>
        </p:nvSpPr>
        <p:spPr/>
        <p:txBody>
          <a:bodyPr/>
          <a:lstStyle/>
          <a:p>
            <a:r>
              <a:rPr lang="en-US" dirty="0"/>
              <a:t>Today’s Agenda</a:t>
            </a:r>
            <a:endParaRPr lang="en-US" dirty="0" smtClean="0"/>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3965416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Maze Assessment</a:t>
            </a:r>
            <a:endParaRPr lang="en-US" dirty="0"/>
          </a:p>
        </p:txBody>
      </p:sp>
      <p:pic>
        <p:nvPicPr>
          <p:cNvPr id="1026" name="Picture 2" descr="An example of a maze assessment titled A scary noise.  After the first sentence, every seventh word is replaced with a blank.  A mouse pointer is over the first blank so that the student can select the blank and choose the best word of 3 options to fill in the blank. For exmaple, the first paragraph of the assessment reads: Ray lived in Georgia. He was born there and had blank friends. One day Dad had come home blank work to say that they would have blank move far away. Dad worked in blnk factory. The factory had closed and dad blank a nw job. Dad had found a blank job and now they had to move. The story continues for several more sentence.  A button at the bottom right gives the student the option to Go 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1919948"/>
            <a:ext cx="5422900" cy="392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37356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0" y="452970"/>
            <a:ext cx="8087550" cy="1388530"/>
          </a:xfrm>
        </p:spPr>
        <p:txBody>
          <a:bodyPr/>
          <a:lstStyle/>
          <a:p>
            <a:r>
              <a:rPr lang="en-US" dirty="0"/>
              <a:t>Common </a:t>
            </a:r>
            <a:r>
              <a:rPr lang="en-US" dirty="0" smtClean="0"/>
              <a:t>Mathematics </a:t>
            </a:r>
            <a:r>
              <a:rPr lang="en-US" dirty="0"/>
              <a:t>Measures</a:t>
            </a:r>
          </a:p>
        </p:txBody>
      </p:sp>
      <p:graphicFrame>
        <p:nvGraphicFramePr>
          <p:cNvPr id="5" name="Table 4" descr="A 4 by 3 table that shows common math measures. The three colums are the domain, measures, and grades. The first domain is early numeracy - the measures are oral countnig, next number, number I D, quantity discrimination, and missing number. And it is for grades K through one. The second domain is computation - the measures are M - C B M, Math computation, and number facts. And it is for grades one through eight. The third domain is concepts and applicants - the measures are math comcepts and applications, concepts, concepts/aplications - and it is for grades two through eight. "/>
          <p:cNvGraphicFramePr>
            <a:graphicFrameLocks noGrp="1"/>
          </p:cNvGraphicFramePr>
          <p:nvPr>
            <p:extLst>
              <p:ext uri="{D42A27DB-BD31-4B8C-83A1-F6EECF244321}">
                <p14:modId xmlns:p14="http://schemas.microsoft.com/office/powerpoint/2010/main" val="2616604183"/>
              </p:ext>
            </p:extLst>
          </p:nvPr>
        </p:nvGraphicFramePr>
        <p:xfrm>
          <a:off x="711200" y="1898705"/>
          <a:ext cx="8242794" cy="4031115"/>
        </p:xfrm>
        <a:graphic>
          <a:graphicData uri="http://schemas.openxmlformats.org/drawingml/2006/table">
            <a:tbl>
              <a:tblPr firstRow="1" bandRow="1">
                <a:tableStyleId>{5C22544A-7EE6-4342-B048-85BDC9FD1C3A}</a:tableStyleId>
              </a:tblPr>
              <a:tblGrid>
                <a:gridCol w="1997558"/>
                <a:gridCol w="4779832"/>
                <a:gridCol w="1465404"/>
              </a:tblGrid>
              <a:tr h="403995">
                <a:tc>
                  <a:txBody>
                    <a:bodyPr/>
                    <a:lstStyle/>
                    <a:p>
                      <a:r>
                        <a:rPr lang="en-US" sz="2000" dirty="0" smtClean="0"/>
                        <a:t>Domain</a:t>
                      </a:r>
                      <a:endParaRPr lang="en-US" sz="2000" dirty="0"/>
                    </a:p>
                  </a:txBody>
                  <a:tcPr/>
                </a:tc>
                <a:tc>
                  <a:txBody>
                    <a:bodyPr/>
                    <a:lstStyle/>
                    <a:p>
                      <a:r>
                        <a:rPr lang="en-US" sz="2000" dirty="0" smtClean="0"/>
                        <a:t>Measures</a:t>
                      </a:r>
                      <a:endParaRPr lang="en-US" sz="2000" dirty="0"/>
                    </a:p>
                  </a:txBody>
                  <a:tcPr/>
                </a:tc>
                <a:tc>
                  <a:txBody>
                    <a:bodyPr/>
                    <a:lstStyle/>
                    <a:p>
                      <a:pPr algn="ctr"/>
                      <a:r>
                        <a:rPr lang="en-US" sz="2000" dirty="0" smtClean="0"/>
                        <a:t>Grades</a:t>
                      </a:r>
                      <a:endParaRPr lang="en-US" sz="2000" dirty="0"/>
                    </a:p>
                  </a:txBody>
                  <a:tcPr/>
                </a:tc>
              </a:tr>
              <a:tr h="1605593">
                <a:tc>
                  <a:txBody>
                    <a:bodyPr/>
                    <a:lstStyle/>
                    <a:p>
                      <a:r>
                        <a:rPr lang="en-US" sz="2000" dirty="0" smtClean="0"/>
                        <a:t>Early numeracy</a:t>
                      </a:r>
                      <a:endParaRPr lang="en-US" sz="20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effectLst/>
                          <a:latin typeface="+mn-lt"/>
                          <a:ea typeface="+mn-ea"/>
                          <a:cs typeface="+mn-cs"/>
                        </a:rPr>
                        <a:t>Oral Counting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effectLst/>
                          <a:latin typeface="+mn-lt"/>
                          <a:ea typeface="+mn-ea"/>
                          <a:cs typeface="+mn-cs"/>
                        </a:rPr>
                        <a:t>Next Number</a:t>
                      </a:r>
                      <a:endParaRPr lang="en-US" sz="2000" dirty="0" smtClean="0"/>
                    </a:p>
                    <a:p>
                      <a:pPr marL="285750" indent="-285750">
                        <a:buFont typeface="Arial" pitchFamily="34" charset="0"/>
                        <a:buChar char="•"/>
                      </a:pPr>
                      <a:r>
                        <a:rPr lang="en-US" sz="2000" kern="1200" dirty="0" smtClean="0">
                          <a:solidFill>
                            <a:schemeClr val="dk1"/>
                          </a:solidFill>
                          <a:effectLst/>
                          <a:latin typeface="+mn-lt"/>
                          <a:ea typeface="+mn-ea"/>
                          <a:cs typeface="+mn-cs"/>
                        </a:rPr>
                        <a:t>Number</a:t>
                      </a:r>
                      <a:r>
                        <a:rPr lang="en-US" sz="2000" kern="1200" baseline="0" dirty="0" smtClean="0">
                          <a:solidFill>
                            <a:schemeClr val="dk1"/>
                          </a:solidFill>
                          <a:effectLst/>
                          <a:latin typeface="+mn-lt"/>
                          <a:ea typeface="+mn-ea"/>
                          <a:cs typeface="+mn-cs"/>
                        </a:rPr>
                        <a:t> Identification</a:t>
                      </a:r>
                      <a:endParaRPr lang="en-US" sz="2000" kern="1200" dirty="0" smtClean="0">
                        <a:solidFill>
                          <a:schemeClr val="dk1"/>
                        </a:solidFill>
                        <a:effectLst/>
                        <a:latin typeface="+mn-lt"/>
                        <a:ea typeface="+mn-ea"/>
                        <a:cs typeface="+mn-cs"/>
                      </a:endParaRPr>
                    </a:p>
                    <a:p>
                      <a:pPr marL="285750" indent="-285750">
                        <a:buFont typeface="Arial" pitchFamily="34" charset="0"/>
                        <a:buChar char="•"/>
                      </a:pPr>
                      <a:r>
                        <a:rPr lang="en-US" sz="2000" kern="1200" dirty="0" smtClean="0">
                          <a:solidFill>
                            <a:schemeClr val="dk1"/>
                          </a:solidFill>
                          <a:effectLst/>
                          <a:latin typeface="+mn-lt"/>
                          <a:ea typeface="+mn-ea"/>
                          <a:cs typeface="+mn-cs"/>
                        </a:rPr>
                        <a:t>Quantity Discrimination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effectLst/>
                          <a:latin typeface="+mn-lt"/>
                          <a:ea typeface="+mn-ea"/>
                          <a:cs typeface="+mn-cs"/>
                        </a:rPr>
                        <a:t>Missing Number </a:t>
                      </a:r>
                    </a:p>
                  </a:txBody>
                  <a:tcPr/>
                </a:tc>
                <a:tc>
                  <a:txBody>
                    <a:bodyPr/>
                    <a:lstStyle/>
                    <a:p>
                      <a:pPr algn="ctr"/>
                      <a:r>
                        <a:rPr lang="en-US" sz="2000" dirty="0" smtClean="0"/>
                        <a:t>K–1</a:t>
                      </a:r>
                      <a:endParaRPr lang="en-US" sz="2000" dirty="0"/>
                    </a:p>
                  </a:txBody>
                  <a:tcPr/>
                </a:tc>
              </a:tr>
              <a:tr h="999709">
                <a:tc>
                  <a:txBody>
                    <a:bodyPr/>
                    <a:lstStyle/>
                    <a:p>
                      <a:r>
                        <a:rPr lang="en-US" sz="2000" dirty="0" smtClean="0"/>
                        <a:t>Computation</a:t>
                      </a:r>
                      <a:endParaRPr lang="en-US" sz="2000" dirty="0"/>
                    </a:p>
                  </a:txBody>
                  <a:tcPr/>
                </a:tc>
                <a:tc>
                  <a:txBody>
                    <a:bodyPr/>
                    <a:lstStyle/>
                    <a:p>
                      <a:pPr marL="285750" indent="-285750">
                        <a:buFont typeface="Arial" pitchFamily="34" charset="0"/>
                        <a:buChar char="•"/>
                      </a:pPr>
                      <a:r>
                        <a:rPr lang="en-US" sz="2000" dirty="0" smtClean="0"/>
                        <a:t>M-CBM</a:t>
                      </a:r>
                    </a:p>
                    <a:p>
                      <a:pPr marL="285750" indent="-285750">
                        <a:buFont typeface="Arial" pitchFamily="34" charset="0"/>
                        <a:buChar char="•"/>
                      </a:pPr>
                      <a:r>
                        <a:rPr lang="en-US" sz="2000" dirty="0" smtClean="0"/>
                        <a:t>Math Computation</a:t>
                      </a:r>
                    </a:p>
                    <a:p>
                      <a:pPr marL="285750" indent="-285750">
                        <a:buFont typeface="Arial" pitchFamily="34" charset="0"/>
                        <a:buChar char="•"/>
                      </a:pPr>
                      <a:r>
                        <a:rPr lang="en-US" sz="2000" dirty="0" smtClean="0"/>
                        <a:t>Number Facts</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1–8</a:t>
                      </a:r>
                    </a:p>
                    <a:p>
                      <a:pPr algn="ctr"/>
                      <a:endParaRPr lang="en-US" sz="2000" dirty="0"/>
                    </a:p>
                  </a:txBody>
                  <a:tcPr/>
                </a:tc>
              </a:tr>
              <a:tr h="1002822">
                <a:tc>
                  <a:txBody>
                    <a:bodyPr/>
                    <a:lstStyle/>
                    <a:p>
                      <a:r>
                        <a:rPr lang="en-US" sz="2000" dirty="0" smtClean="0"/>
                        <a:t>Concepts</a:t>
                      </a:r>
                      <a:r>
                        <a:rPr lang="en-US" sz="2000" baseline="0" dirty="0" smtClean="0"/>
                        <a:t> and applications</a:t>
                      </a:r>
                      <a:endParaRPr lang="en-US" sz="2000" dirty="0"/>
                    </a:p>
                  </a:txBody>
                  <a:tcPr/>
                </a:tc>
                <a:tc>
                  <a:txBody>
                    <a:bodyPr/>
                    <a:lstStyle/>
                    <a:p>
                      <a:pPr marL="285750" indent="-285750">
                        <a:buFont typeface="Arial" pitchFamily="34" charset="0"/>
                        <a:buChar char="•"/>
                      </a:pPr>
                      <a:r>
                        <a:rPr lang="en-US" sz="2000" dirty="0" smtClean="0"/>
                        <a:t>Math Concepts and Applications</a:t>
                      </a:r>
                    </a:p>
                    <a:p>
                      <a:pPr marL="285750" indent="-285750">
                        <a:buFont typeface="Arial" pitchFamily="34" charset="0"/>
                        <a:buChar char="•"/>
                      </a:pPr>
                      <a:r>
                        <a:rPr lang="en-US" sz="2000" dirty="0" smtClean="0"/>
                        <a:t>Concepts</a:t>
                      </a:r>
                    </a:p>
                    <a:p>
                      <a:pPr marL="285750" indent="-285750">
                        <a:buFont typeface="Arial" pitchFamily="34" charset="0"/>
                        <a:buChar char="•"/>
                      </a:pPr>
                      <a:r>
                        <a:rPr lang="en-US" sz="2000" dirty="0" smtClean="0"/>
                        <a:t>Concepts/Applications</a:t>
                      </a:r>
                      <a:endParaRPr lang="en-US" sz="2000" dirty="0"/>
                    </a:p>
                  </a:txBody>
                  <a:tcPr/>
                </a:tc>
                <a:tc>
                  <a:txBody>
                    <a:bodyPr/>
                    <a:lstStyle/>
                    <a:p>
                      <a:pPr algn="ctr"/>
                      <a:r>
                        <a:rPr lang="en-US" sz="2000" dirty="0" smtClean="0"/>
                        <a:t>2–8</a:t>
                      </a:r>
                      <a:endParaRPr lang="en-US" sz="2000" dirty="0"/>
                    </a:p>
                  </a:txBody>
                  <a:tcPr/>
                </a:tc>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2720417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Mathematics Concepts and Applications</a:t>
            </a:r>
            <a:endParaRPr lang="en-US" dirty="0"/>
          </a:p>
        </p:txBody>
      </p:sp>
      <p:pic>
        <p:nvPicPr>
          <p:cNvPr id="2050" name="Picture 2" descr="An image of an example of math concepts and applications.  Various problem types for grade 2 are shown.  The problems include written instructions and reflect skills such as filling in missing numbers, measuring with a ruler, and interpreting bar 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917365"/>
            <a:ext cx="3590925" cy="400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54340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1984563"/>
            <a:ext cx="8224699" cy="3852006"/>
          </a:xfrm>
        </p:spPr>
        <p:txBody>
          <a:bodyPr/>
          <a:lstStyle/>
          <a:p>
            <a:r>
              <a:rPr lang="en-US" dirty="0"/>
              <a:t>Skills to be measured—age and grade appropriate</a:t>
            </a:r>
          </a:p>
          <a:p>
            <a:r>
              <a:rPr lang="en-US" dirty="0"/>
              <a:t>Cost and training requirements</a:t>
            </a:r>
          </a:p>
          <a:p>
            <a:r>
              <a:rPr lang="en-US" dirty="0"/>
              <a:t>Administration and scoring time</a:t>
            </a:r>
          </a:p>
          <a:p>
            <a:r>
              <a:rPr lang="en-US" dirty="0"/>
              <a:t>Data management</a:t>
            </a:r>
          </a:p>
          <a:p>
            <a:r>
              <a:rPr lang="en-US" dirty="0"/>
              <a:t>Technical rigor (consider population</a:t>
            </a:r>
            <a:r>
              <a:rPr lang="en-US" dirty="0" smtClean="0"/>
              <a:t>)</a:t>
            </a:r>
            <a:endParaRPr lang="en-US" dirty="0"/>
          </a:p>
        </p:txBody>
      </p:sp>
      <p:sp>
        <p:nvSpPr>
          <p:cNvPr id="10" name="Title 1"/>
          <p:cNvSpPr>
            <a:spLocks noGrp="1"/>
          </p:cNvSpPr>
          <p:nvPr>
            <p:ph type="title"/>
          </p:nvPr>
        </p:nvSpPr>
        <p:spPr/>
        <p:txBody>
          <a:bodyPr/>
          <a:lstStyle/>
          <a:p>
            <a:r>
              <a:rPr lang="en-US" dirty="0"/>
              <a:t>Considerations </a:t>
            </a:r>
            <a:r>
              <a:rPr lang="en-US" dirty="0" smtClean="0"/>
              <a:t>When </a:t>
            </a:r>
            <a:r>
              <a:rPr lang="en-US" dirty="0"/>
              <a:t>Selecting or Evaluating a Tool</a:t>
            </a:r>
            <a:endParaRPr lang="en-US" dirty="0" smtClean="0"/>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23</a:t>
            </a:fld>
            <a:endParaRPr dirty="0">
              <a:solidFill>
                <a:srgbClr val="FFFFFF">
                  <a:lumMod val="75000"/>
                </a:srgbClr>
              </a:solidFill>
            </a:endParaRPr>
          </a:p>
        </p:txBody>
      </p:sp>
    </p:spTree>
    <p:extLst>
      <p:ext uri="{BB962C8B-B14F-4D97-AF65-F5344CB8AC3E}">
        <p14:creationId xmlns:p14="http://schemas.microsoft.com/office/powerpoint/2010/main" val="1723798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1984563"/>
            <a:ext cx="8224699" cy="3852006"/>
          </a:xfrm>
        </p:spPr>
        <p:txBody>
          <a:bodyPr/>
          <a:lstStyle/>
          <a:p>
            <a:r>
              <a:rPr lang="en-US" sz="2600" dirty="0" smtClean="0"/>
              <a:t>Reliability </a:t>
            </a:r>
            <a:endParaRPr lang="en-US" sz="2600" dirty="0"/>
          </a:p>
          <a:p>
            <a:r>
              <a:rPr lang="en-US" sz="2600" dirty="0"/>
              <a:t>Validity</a:t>
            </a:r>
          </a:p>
          <a:p>
            <a:r>
              <a:rPr lang="en-US" sz="2600" dirty="0"/>
              <a:t>Evidence of being sensitive to change</a:t>
            </a:r>
          </a:p>
          <a:p>
            <a:r>
              <a:rPr lang="en-US" sz="2600" dirty="0"/>
              <a:t>Alternate/parallel forms: different versions of the assessment that are of comparable difficulty</a:t>
            </a:r>
          </a:p>
        </p:txBody>
      </p:sp>
      <p:sp>
        <p:nvSpPr>
          <p:cNvPr id="10" name="Title 1"/>
          <p:cNvSpPr>
            <a:spLocks noGrp="1"/>
          </p:cNvSpPr>
          <p:nvPr>
            <p:ph type="title"/>
          </p:nvPr>
        </p:nvSpPr>
        <p:spPr/>
        <p:txBody>
          <a:bodyPr/>
          <a:lstStyle/>
          <a:p>
            <a:r>
              <a:rPr lang="en-US" dirty="0" smtClean="0"/>
              <a:t>Dimensions of Technical Rigor</a:t>
            </a:r>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24</a:t>
            </a:fld>
            <a:endParaRPr dirty="0">
              <a:solidFill>
                <a:srgbClr val="FFFFFF">
                  <a:lumMod val="75000"/>
                </a:srgbClr>
              </a:solidFill>
            </a:endParaRPr>
          </a:p>
        </p:txBody>
      </p:sp>
    </p:spTree>
    <p:extLst>
      <p:ext uri="{BB962C8B-B14F-4D97-AF65-F5344CB8AC3E}">
        <p14:creationId xmlns:p14="http://schemas.microsoft.com/office/powerpoint/2010/main" val="239794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809" y="593794"/>
            <a:ext cx="8906256" cy="361468"/>
          </a:xfrm>
        </p:spPr>
        <p:txBody>
          <a:bodyPr>
            <a:noAutofit/>
          </a:bodyPr>
          <a:lstStyle/>
          <a:p>
            <a:r>
              <a:rPr lang="en-US" sz="4400" b="0" dirty="0"/>
              <a:t>NCII Progress Monitoring Tools </a:t>
            </a:r>
            <a:r>
              <a:rPr lang="en-US" sz="4400" b="0" dirty="0" smtClean="0"/>
              <a:t>Chart</a:t>
            </a:r>
            <a:endParaRPr lang="en-US" sz="4400" b="0" dirty="0"/>
          </a:p>
        </p:txBody>
      </p:sp>
      <p:sp>
        <p:nvSpPr>
          <p:cNvPr id="9" name="TextBox 33"/>
          <p:cNvSpPr txBox="1">
            <a:spLocks noChangeArrowheads="1"/>
          </p:cNvSpPr>
          <p:nvPr/>
        </p:nvSpPr>
        <p:spPr bwMode="auto">
          <a:xfrm>
            <a:off x="1814941" y="5633053"/>
            <a:ext cx="5295545" cy="276999"/>
          </a:xfrm>
          <a:prstGeom prst="rect">
            <a:avLst/>
          </a:prstGeom>
          <a:solidFill>
            <a:schemeClr val="bg1"/>
          </a:solidFill>
          <a:ln w="9525">
            <a:noFill/>
            <a:miter lim="800000"/>
            <a:headEnd/>
            <a:tailEnd/>
          </a:ln>
        </p:spPr>
        <p:txBody>
          <a:bodyPr wrap="square">
            <a:spAutoFit/>
          </a:bodyPr>
          <a:lstStyle/>
          <a:p>
            <a:r>
              <a:rPr lang="en-US" sz="1200" dirty="0">
                <a:solidFill>
                  <a:srgbClr val="004077"/>
                </a:solidFill>
                <a:cs typeface="Arial" pitchFamily="34" charset="0"/>
              </a:rPr>
              <a:t>http://www.intensiveintervention.org/chart/progress-monitoring</a:t>
            </a:r>
          </a:p>
        </p:txBody>
      </p:sp>
      <p:sp>
        <p:nvSpPr>
          <p:cNvPr id="4" name="Slide Number Placeholder 3"/>
          <p:cNvSpPr>
            <a:spLocks noGrp="1"/>
          </p:cNvSpPr>
          <p:nvPr>
            <p:ph type="sldNum" sz="quarter" idx="11"/>
          </p:nvPr>
        </p:nvSpPr>
        <p:spPr/>
        <p:txBody>
          <a:bodyPr/>
          <a:lstStyle/>
          <a:p>
            <a:fld id="{F3477EC8-074D-41C4-94AE-E9EA7CEEA348}" type="slidenum">
              <a:rPr lang="en-US" smtClean="0"/>
              <a:pPr/>
              <a:t>25</a:t>
            </a:fld>
            <a:endParaRPr lang="en-US" dirty="0"/>
          </a:p>
        </p:txBody>
      </p:sp>
      <p:pic>
        <p:nvPicPr>
          <p:cNvPr id="2" name="Picture 1" descr="A screenshot of the N C I I progress monitoring tools chart for general outcome measurement.  While the Center has made a tools chart for both Mastery Measures and General Outcome Measures, we will be focusing on General Outcome Measures today.&#10;&#10;A series of animation elements will highlight key features of the chart.  Please note that many progress monitoring tools are available and not all are listed on the Chart. Only tools that have been submitted by the tool vendor appear on the chart. When selecting a tool, it is important to consider both the technical rigor of the tool as well as your needs and priorities. The tools chart does not recommend tools, but provides users with a consumer report on available tools, similar to what you may find when searching for a car. "/>
          <p:cNvPicPr>
            <a:picLocks noChangeAspect="1"/>
          </p:cNvPicPr>
          <p:nvPr/>
        </p:nvPicPr>
        <p:blipFill>
          <a:blip r:embed="rId3"/>
          <a:stretch>
            <a:fillRect/>
          </a:stretch>
        </p:blipFill>
        <p:spPr>
          <a:xfrm>
            <a:off x="1814941" y="955892"/>
            <a:ext cx="5527554" cy="4677161"/>
          </a:xfrm>
          <a:prstGeom prst="rect">
            <a:avLst/>
          </a:prstGeom>
        </p:spPr>
      </p:pic>
    </p:spTree>
    <p:extLst>
      <p:ext uri="{BB962C8B-B14F-4D97-AF65-F5344CB8AC3E}">
        <p14:creationId xmlns:p14="http://schemas.microsoft.com/office/powerpoint/2010/main" val="4141978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he N C I I progress monitoring tools chart for the AIMSweb Math Computation tool.  While the Center has made a tools chart for both Mastery Measures and General Outcome Measures, we will be focusing on General Outcome Measures today."/>
          <p:cNvPicPr>
            <a:picLocks noChangeAspect="1"/>
          </p:cNvPicPr>
          <p:nvPr/>
        </p:nvPicPr>
        <p:blipFill>
          <a:blip r:embed="rId3"/>
          <a:stretch>
            <a:fillRect/>
          </a:stretch>
        </p:blipFill>
        <p:spPr>
          <a:xfrm>
            <a:off x="152400" y="857250"/>
            <a:ext cx="8839200" cy="5143500"/>
          </a:xfrm>
          <a:prstGeom prst="rect">
            <a:avLst/>
          </a:prstGeom>
        </p:spPr>
      </p:pic>
      <p:sp>
        <p:nvSpPr>
          <p:cNvPr id="4" name="Title 3"/>
          <p:cNvSpPr>
            <a:spLocks noGrp="1"/>
          </p:cNvSpPr>
          <p:nvPr>
            <p:ph type="title"/>
          </p:nvPr>
        </p:nvSpPr>
        <p:spPr>
          <a:xfrm>
            <a:off x="77093" y="530294"/>
            <a:ext cx="8906256" cy="361468"/>
          </a:xfrm>
        </p:spPr>
        <p:txBody>
          <a:bodyPr>
            <a:noAutofit/>
          </a:bodyPr>
          <a:lstStyle/>
          <a:p>
            <a:r>
              <a:rPr lang="en-US" sz="3600" b="0" dirty="0"/>
              <a:t>Learning More About a Progress Monitoring </a:t>
            </a:r>
            <a:r>
              <a:rPr lang="en-US" sz="3600" b="0" dirty="0" smtClean="0"/>
              <a:t>Tool</a:t>
            </a:r>
            <a:endParaRPr lang="en-US" sz="3600" b="0" dirty="0"/>
          </a:p>
        </p:txBody>
      </p:sp>
      <p:sp>
        <p:nvSpPr>
          <p:cNvPr id="13" name="Oval 12" descr="An oval highlights the first column header, which is cost."/>
          <p:cNvSpPr/>
          <p:nvPr/>
        </p:nvSpPr>
        <p:spPr>
          <a:xfrm>
            <a:off x="440532" y="1849270"/>
            <a:ext cx="1519084" cy="594622"/>
          </a:xfrm>
          <a:prstGeom prst="ellipse">
            <a:avLst/>
          </a:prstGeom>
          <a:noFill/>
          <a:ln w="349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Oval 13" descr="An oval highlights the second column which is technology, human resources, and accomodations for special needs"/>
          <p:cNvSpPr/>
          <p:nvPr/>
        </p:nvSpPr>
        <p:spPr>
          <a:xfrm>
            <a:off x="2113734" y="1745686"/>
            <a:ext cx="1693280" cy="698206"/>
          </a:xfrm>
          <a:prstGeom prst="ellipse">
            <a:avLst/>
          </a:prstGeom>
          <a:noFill/>
          <a:ln w="349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16" descr="An oval highlights the third column, which is service and support"/>
          <p:cNvSpPr/>
          <p:nvPr/>
        </p:nvSpPr>
        <p:spPr>
          <a:xfrm>
            <a:off x="3920950" y="1816352"/>
            <a:ext cx="1519084" cy="660458"/>
          </a:xfrm>
          <a:prstGeom prst="ellipse">
            <a:avLst/>
          </a:prstGeom>
          <a:noFill/>
          <a:ln w="349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15" descr="An oval highlights the fourth column of the table which is purpose and other implementation information"/>
          <p:cNvSpPr/>
          <p:nvPr/>
        </p:nvSpPr>
        <p:spPr>
          <a:xfrm>
            <a:off x="5515341" y="1757378"/>
            <a:ext cx="1519084" cy="641926"/>
          </a:xfrm>
          <a:prstGeom prst="ellipse">
            <a:avLst/>
          </a:prstGeom>
          <a:noFill/>
          <a:ln w="349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14" descr="An oval highlights the fifth column, which is usage and reporting.  When on the webpage, users may scroll below the chart to see the evidence for all of the technical standards."/>
          <p:cNvSpPr/>
          <p:nvPr/>
        </p:nvSpPr>
        <p:spPr>
          <a:xfrm>
            <a:off x="7278260" y="1831388"/>
            <a:ext cx="1519084" cy="645422"/>
          </a:xfrm>
          <a:prstGeom prst="ellipse">
            <a:avLst/>
          </a:prstGeom>
          <a:noFill/>
          <a:ln w="349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1"/>
          </p:nvPr>
        </p:nvSpPr>
        <p:spPr/>
        <p:txBody>
          <a:bodyPr/>
          <a:lstStyle/>
          <a:p>
            <a:fld id="{F3477EC8-074D-41C4-94AE-E9EA7CEEA348}" type="slidenum">
              <a:rPr lang="en-US" smtClean="0"/>
              <a:pPr/>
              <a:t>26</a:t>
            </a:fld>
            <a:endParaRPr lang="en-US" dirty="0"/>
          </a:p>
        </p:txBody>
      </p:sp>
    </p:spTree>
    <p:extLst>
      <p:ext uri="{BB962C8B-B14F-4D97-AF65-F5344CB8AC3E}">
        <p14:creationId xmlns:p14="http://schemas.microsoft.com/office/powerpoint/2010/main" val="3987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7" grpId="0" animBg="1"/>
      <p:bldP spid="17" grpId="1" animBg="1"/>
      <p:bldP spid="16" grpId="0" animBg="1"/>
      <p:bldP spid="16"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811" y="1923894"/>
            <a:ext cx="8459189" cy="4702175"/>
          </a:xfrm>
        </p:spPr>
        <p:txBody>
          <a:bodyPr/>
          <a:lstStyle/>
          <a:p>
            <a:r>
              <a:rPr lang="en-US" dirty="0" smtClean="0"/>
              <a:t>Set the chart to show elementary reading tools and answer the following questions with a partner.</a:t>
            </a:r>
          </a:p>
          <a:p>
            <a:pPr marL="457200" lvl="1" indent="-457200">
              <a:buFont typeface="+mj-lt"/>
              <a:buAutoNum type="arabicPeriod"/>
            </a:pPr>
            <a:r>
              <a:rPr lang="en-US" sz="2000" dirty="0" smtClean="0"/>
              <a:t>Find at least two products offering the maze reading assessment.</a:t>
            </a:r>
          </a:p>
          <a:p>
            <a:pPr marL="457200" lvl="1" indent="-457200">
              <a:buFont typeface="+mj-lt"/>
              <a:buAutoNum type="arabicPeriod"/>
            </a:pPr>
            <a:r>
              <a:rPr lang="en-US" sz="2000" dirty="0" smtClean="0"/>
              <a:t>Which ORF tool has convincing evidence for disaggregated reliability and validity data?</a:t>
            </a:r>
          </a:p>
          <a:p>
            <a:pPr marL="457200" lvl="1" indent="-457200">
              <a:buFont typeface="+mj-lt"/>
              <a:buAutoNum type="arabicPeriod"/>
            </a:pPr>
            <a:r>
              <a:rPr lang="en-US" sz="2000" dirty="0" smtClean="0"/>
              <a:t>How many parallel forms are available for AIMSweb’s PSF measure?</a:t>
            </a:r>
          </a:p>
          <a:p>
            <a:pPr marL="457200" lvl="1" indent="-457200">
              <a:buFont typeface="+mj-lt"/>
              <a:buAutoNum type="arabicPeriod"/>
            </a:pPr>
            <a:r>
              <a:rPr lang="en-US" sz="2000" dirty="0" smtClean="0"/>
              <a:t>If time allows, click on the link near the top </a:t>
            </a:r>
            <a:r>
              <a:rPr lang="en-US" sz="2000" dirty="0"/>
              <a:t>of the chart to </a:t>
            </a:r>
            <a:r>
              <a:rPr lang="en-US" sz="2000" dirty="0" smtClean="0"/>
              <a:t>view </a:t>
            </a:r>
            <a:r>
              <a:rPr lang="en-US" sz="2000" dirty="0"/>
              <a:t>the Progress Monitoring </a:t>
            </a:r>
            <a:r>
              <a:rPr lang="en-US" sz="2000" dirty="0" smtClean="0"/>
              <a:t>Mastery Measures Tools Chart.</a:t>
            </a:r>
          </a:p>
          <a:p>
            <a:pPr marL="822960" lvl="2" indent="-342900">
              <a:buFont typeface="+mj-lt"/>
              <a:buAutoNum type="alphaLcPeriod"/>
            </a:pPr>
            <a:r>
              <a:rPr lang="en-US" sz="1800" dirty="0" smtClean="0"/>
              <a:t>Which chart has more tools reviewed?</a:t>
            </a:r>
          </a:p>
          <a:p>
            <a:pPr marL="822960" lvl="2" indent="-342900">
              <a:buFont typeface="+mj-lt"/>
              <a:buAutoNum type="alphaLcPeriod"/>
            </a:pPr>
            <a:r>
              <a:rPr lang="en-US" sz="1800" dirty="0" smtClean="0"/>
              <a:t>Which mastery measures have convincing evidence in most standards?</a:t>
            </a:r>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Activity: Using the Tools Chart</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27</a:t>
            </a:fld>
            <a:endParaRPr lang="en-US" dirty="0">
              <a:solidFill>
                <a:srgbClr val="FFFFFF">
                  <a:lumMod val="75000"/>
                </a:srgbClr>
              </a:solidFill>
            </a:endParaRPr>
          </a:p>
        </p:txBody>
      </p:sp>
    </p:spTree>
    <p:extLst>
      <p:ext uri="{BB962C8B-B14F-4D97-AF65-F5344CB8AC3E}">
        <p14:creationId xmlns:p14="http://schemas.microsoft.com/office/powerpoint/2010/main" val="3784235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mj-lt"/>
              <a:buAutoNum type="arabicPeriod"/>
            </a:pPr>
            <a:r>
              <a:rPr lang="en-US" dirty="0" smtClean="0"/>
              <a:t>What is an example of a mastery measure?</a:t>
            </a:r>
          </a:p>
          <a:p>
            <a:pPr marL="457200" indent="-457200">
              <a:buFont typeface="+mj-lt"/>
              <a:buAutoNum type="arabicPeriod"/>
            </a:pPr>
            <a:r>
              <a:rPr lang="en-US" dirty="0" smtClean="0"/>
              <a:t>What is an example of a GOM?</a:t>
            </a:r>
          </a:p>
          <a:p>
            <a:pPr marL="457200" indent="-457200">
              <a:buFont typeface="+mj-lt"/>
              <a:buAutoNum type="arabicPeriod"/>
            </a:pPr>
            <a:r>
              <a:rPr lang="en-US" dirty="0" smtClean="0"/>
              <a:t>Which type of </a:t>
            </a:r>
            <a:r>
              <a:rPr lang="en-US" dirty="0"/>
              <a:t>progress monitoring assessment </a:t>
            </a:r>
            <a:r>
              <a:rPr lang="en-US" dirty="0" smtClean="0"/>
              <a:t>would you use if you want to track a student’s </a:t>
            </a:r>
            <a:r>
              <a:rPr lang="en-US" i="1" dirty="0" smtClean="0"/>
              <a:t>overall </a:t>
            </a:r>
            <a:r>
              <a:rPr lang="en-US" dirty="0" smtClean="0"/>
              <a:t>growth in reading during the course of the school year?</a:t>
            </a:r>
            <a:endParaRPr lang="en-US" dirty="0"/>
          </a:p>
        </p:txBody>
      </p:sp>
      <p:sp>
        <p:nvSpPr>
          <p:cNvPr id="2" name="Title 1"/>
          <p:cNvSpPr>
            <a:spLocks noGrp="1"/>
          </p:cNvSpPr>
          <p:nvPr>
            <p:ph type="title"/>
          </p:nvPr>
        </p:nvSpPr>
        <p:spPr/>
        <p:txBody>
          <a:bodyPr/>
          <a:lstStyle/>
          <a:p>
            <a:r>
              <a:rPr lang="en-US" dirty="0" smtClean="0"/>
              <a:t>Progress Monitoring Quick Review</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28</a:t>
            </a:fld>
            <a:endParaRPr lang="en-US" dirty="0">
              <a:solidFill>
                <a:srgbClr val="FFFFFF">
                  <a:lumMod val="75000"/>
                </a:srgbClr>
              </a:solidFill>
            </a:endParaRPr>
          </a:p>
        </p:txBody>
      </p:sp>
    </p:spTree>
    <p:extLst>
      <p:ext uri="{BB962C8B-B14F-4D97-AF65-F5344CB8AC3E}">
        <p14:creationId xmlns:p14="http://schemas.microsoft.com/office/powerpoint/2010/main" val="323493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Considerations</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DBB3109-6B36-4C42-ABE5-993D6B0A452A}" type="slidenum">
              <a:rPr lang="en-US" smtClean="0">
                <a:solidFill>
                  <a:srgbClr val="FFFFFF">
                    <a:lumMod val="75000"/>
                  </a:srgbClr>
                </a:solidFill>
              </a:rPr>
              <a:pPr/>
              <a:t>29</a:t>
            </a:fld>
            <a:endParaRPr lang="en-US" dirty="0">
              <a:solidFill>
                <a:srgbClr val="FFFFFF">
                  <a:lumMod val="75000"/>
                </a:srgbClr>
              </a:solidFill>
            </a:endParaRPr>
          </a:p>
        </p:txBody>
      </p:sp>
    </p:spTree>
    <p:extLst>
      <p:ext uri="{BB962C8B-B14F-4D97-AF65-F5344CB8AC3E}">
        <p14:creationId xmlns:p14="http://schemas.microsoft.com/office/powerpoint/2010/main" val="291624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pPr marL="0" indent="0">
              <a:buNone/>
            </a:pPr>
            <a:r>
              <a:rPr lang="en-US" dirty="0" smtClean="0"/>
              <a:t>By the end of today, participants will</a:t>
            </a:r>
          </a:p>
          <a:p>
            <a:pPr>
              <a:buFont typeface="Wingdings" charset="2"/>
              <a:buChar char="§"/>
            </a:pPr>
            <a:r>
              <a:rPr lang="en-US" sz="2200" dirty="0" smtClean="0"/>
              <a:t>Understand </a:t>
            </a:r>
            <a:r>
              <a:rPr lang="en-US" sz="2200" dirty="0"/>
              <a:t>the advantages and </a:t>
            </a:r>
            <a:r>
              <a:rPr lang="en-US" sz="2200" dirty="0" smtClean="0"/>
              <a:t>the disadvantages </a:t>
            </a:r>
            <a:r>
              <a:rPr lang="en-US" sz="2200" dirty="0"/>
              <a:t>of using </a:t>
            </a:r>
            <a:r>
              <a:rPr lang="en-US" sz="2200" dirty="0" smtClean="0"/>
              <a:t>general outcome measures versus mastery </a:t>
            </a:r>
            <a:r>
              <a:rPr lang="en-US" sz="2200" dirty="0"/>
              <a:t>m</a:t>
            </a:r>
            <a:r>
              <a:rPr lang="en-US" sz="2200" dirty="0" smtClean="0"/>
              <a:t>easures for progress monitoring.</a:t>
            </a:r>
            <a:endParaRPr lang="en-US" sz="2200" dirty="0"/>
          </a:p>
          <a:p>
            <a:pPr>
              <a:buFont typeface="Wingdings" charset="2"/>
              <a:buChar char="§"/>
            </a:pPr>
            <a:r>
              <a:rPr lang="en-US" sz="2200" dirty="0"/>
              <a:t>Access resources to identify appropriate potential </a:t>
            </a:r>
            <a:r>
              <a:rPr lang="en-US" sz="2200" dirty="0" smtClean="0"/>
              <a:t>progress monitoring tools.</a:t>
            </a:r>
            <a:endParaRPr lang="en-US" sz="2200" dirty="0"/>
          </a:p>
          <a:p>
            <a:pPr>
              <a:buFont typeface="Wingdings" charset="2"/>
              <a:buChar char="§"/>
            </a:pPr>
            <a:r>
              <a:rPr lang="en-US" sz="2200" dirty="0"/>
              <a:t>Be able to use progress monitoring data </a:t>
            </a:r>
            <a:r>
              <a:rPr lang="en-US" sz="2200" dirty="0" smtClean="0"/>
              <a:t>to do the following:</a:t>
            </a:r>
          </a:p>
          <a:p>
            <a:pPr marL="466344" indent="-237744">
              <a:buFont typeface="Arial"/>
              <a:buChar char="•"/>
            </a:pPr>
            <a:r>
              <a:rPr lang="en-US" sz="1800" dirty="0"/>
              <a:t>Describe present levels of </a:t>
            </a:r>
            <a:r>
              <a:rPr lang="en-US" sz="1800" dirty="0" smtClean="0"/>
              <a:t>performance. </a:t>
            </a:r>
            <a:endParaRPr lang="en-US" sz="1800" dirty="0"/>
          </a:p>
          <a:p>
            <a:pPr marL="466344" indent="-237744">
              <a:buFont typeface="Arial"/>
              <a:buChar char="•"/>
            </a:pPr>
            <a:r>
              <a:rPr lang="en-US" sz="1800" dirty="0"/>
              <a:t>Set individualized academic </a:t>
            </a:r>
            <a:r>
              <a:rPr lang="en-US" sz="1800" dirty="0" smtClean="0"/>
              <a:t>goals.</a:t>
            </a:r>
            <a:endParaRPr lang="en-US" sz="1800" dirty="0"/>
          </a:p>
          <a:p>
            <a:pPr marL="466344" indent="-237744">
              <a:buFont typeface="Arial"/>
              <a:buChar char="•"/>
            </a:pPr>
            <a:r>
              <a:rPr lang="en-US" sz="1800" dirty="0"/>
              <a:t>Decide when instructional changes are needed for individual </a:t>
            </a:r>
            <a:r>
              <a:rPr lang="en-US" sz="1800" dirty="0" smtClean="0"/>
              <a:t>students.</a:t>
            </a:r>
            <a:endParaRPr lang="en-US" sz="1800" dirty="0"/>
          </a:p>
          <a:p>
            <a:endParaRPr lang="en-US" dirty="0" smtClean="0"/>
          </a:p>
        </p:txBody>
      </p:sp>
      <p:sp>
        <p:nvSpPr>
          <p:cNvPr id="10" name="Title 1"/>
          <p:cNvSpPr>
            <a:spLocks noGrp="1"/>
          </p:cNvSpPr>
          <p:nvPr>
            <p:ph type="title"/>
          </p:nvPr>
        </p:nvSpPr>
        <p:spPr/>
        <p:txBody>
          <a:bodyPr>
            <a:normAutofit/>
          </a:bodyPr>
          <a:lstStyle/>
          <a:p>
            <a:r>
              <a:rPr lang="en-US" sz="5300" dirty="0" smtClean="0"/>
              <a:t>Learning Objectives</a:t>
            </a:r>
            <a:endParaRPr lang="en-US" dirty="0" smtClean="0"/>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214892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7" y="2055813"/>
            <a:ext cx="8253273" cy="3852006"/>
          </a:xfrm>
        </p:spPr>
        <p:txBody>
          <a:bodyPr/>
          <a:lstStyle/>
          <a:p>
            <a:pPr marL="0" indent="0">
              <a:buNone/>
            </a:pPr>
            <a:r>
              <a:rPr lang="en-US" b="1" dirty="0" smtClean="0"/>
              <a:t>Screening</a:t>
            </a:r>
            <a:r>
              <a:rPr lang="en-US" i="1" dirty="0"/>
              <a:t> </a:t>
            </a:r>
            <a:r>
              <a:rPr lang="en-US" dirty="0" smtClean="0"/>
              <a:t>to identify students at risk for poor learning outcomes should </a:t>
            </a:r>
            <a:r>
              <a:rPr lang="en-US" dirty="0"/>
              <a:t>always occur at grade level </a:t>
            </a:r>
            <a:r>
              <a:rPr lang="en-US" dirty="0" smtClean="0"/>
              <a:t>and do the following:</a:t>
            </a:r>
          </a:p>
          <a:p>
            <a:r>
              <a:rPr lang="en-US" dirty="0" smtClean="0"/>
              <a:t>Determine students</a:t>
            </a:r>
            <a:r>
              <a:rPr lang="en-US" dirty="0"/>
              <a:t>’ response to </a:t>
            </a:r>
            <a:r>
              <a:rPr lang="en-US" dirty="0" smtClean="0"/>
              <a:t>grade-level core instruction.</a:t>
            </a:r>
          </a:p>
          <a:p>
            <a:r>
              <a:rPr lang="en-US" dirty="0" smtClean="0"/>
              <a:t>Assess performance </a:t>
            </a:r>
            <a:r>
              <a:rPr lang="en-US" dirty="0"/>
              <a:t>relative to </a:t>
            </a:r>
            <a:r>
              <a:rPr lang="en-US" dirty="0" smtClean="0"/>
              <a:t>grade-level expectations.</a:t>
            </a:r>
          </a:p>
          <a:p>
            <a:r>
              <a:rPr lang="en-US" dirty="0" smtClean="0"/>
              <a:t>Provide schoolwide data regarding the percentage of students in each grade level who are at or below benchmarks.</a:t>
            </a:r>
            <a:endParaRPr lang="en-US" dirty="0"/>
          </a:p>
          <a:p>
            <a:endParaRPr lang="en-US" dirty="0"/>
          </a:p>
        </p:txBody>
      </p:sp>
      <p:sp>
        <p:nvSpPr>
          <p:cNvPr id="5" name="Title 4"/>
          <p:cNvSpPr>
            <a:spLocks noGrp="1"/>
          </p:cNvSpPr>
          <p:nvPr>
            <p:ph type="title"/>
          </p:nvPr>
        </p:nvSpPr>
        <p:spPr/>
        <p:txBody>
          <a:bodyPr>
            <a:normAutofit/>
          </a:bodyPr>
          <a:lstStyle/>
          <a:p>
            <a:r>
              <a:rPr lang="en-US" sz="4000" dirty="0"/>
              <a:t>Should We Ever Assess Off-Level…? Consider the Purpose of the </a:t>
            </a:r>
            <a:r>
              <a:rPr lang="en-US" sz="4000" dirty="0" smtClean="0"/>
              <a:t>Assessment</a:t>
            </a:r>
            <a:endParaRPr lang="en-US" sz="4000" dirty="0"/>
          </a:p>
        </p:txBody>
      </p:sp>
      <p:sp>
        <p:nvSpPr>
          <p:cNvPr id="4" name="Slide Number Placeholder 3"/>
          <p:cNvSpPr>
            <a:spLocks noGrp="1"/>
          </p:cNvSpPr>
          <p:nvPr>
            <p:ph type="sldNum" sz="quarter" idx="11"/>
          </p:nvPr>
        </p:nvSpPr>
        <p:spPr/>
        <p:txBody>
          <a:bodyPr/>
          <a:lstStyle/>
          <a:p>
            <a:fld id="{A1A8B8B9-B651-4439-A868-E8F04EF81465}" type="slidenum">
              <a:rPr lang="en-US" smtClean="0"/>
              <a:pPr/>
              <a:t>30</a:t>
            </a:fld>
            <a:endParaRPr lang="en-US" dirty="0"/>
          </a:p>
        </p:txBody>
      </p:sp>
    </p:spTree>
    <p:extLst>
      <p:ext uri="{BB962C8B-B14F-4D97-AF65-F5344CB8AC3E}">
        <p14:creationId xmlns:p14="http://schemas.microsoft.com/office/powerpoint/2010/main" val="1254902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800101" y="2055813"/>
            <a:ext cx="8343900" cy="3852006"/>
          </a:xfrm>
        </p:spPr>
        <p:txBody>
          <a:bodyPr/>
          <a:lstStyle/>
          <a:p>
            <a:pPr marL="0" indent="0">
              <a:buNone/>
            </a:pPr>
            <a:r>
              <a:rPr lang="en-US" b="1" dirty="0"/>
              <a:t>Progress </a:t>
            </a:r>
            <a:r>
              <a:rPr lang="en-US" b="1" dirty="0" smtClean="0"/>
              <a:t>monitoring </a:t>
            </a:r>
            <a:r>
              <a:rPr lang="en-US" dirty="0" smtClean="0"/>
              <a:t>should </a:t>
            </a:r>
            <a:r>
              <a:rPr lang="en-US" dirty="0"/>
              <a:t>be done at grade level when possible, </a:t>
            </a:r>
            <a:r>
              <a:rPr lang="en-US" dirty="0" smtClean="0"/>
              <a:t>but the following is also applicable:</a:t>
            </a:r>
          </a:p>
          <a:p>
            <a:r>
              <a:rPr lang="en-US" dirty="0" smtClean="0"/>
              <a:t>It must </a:t>
            </a:r>
            <a:r>
              <a:rPr lang="en-US" dirty="0"/>
              <a:t>also match </a:t>
            </a:r>
            <a:r>
              <a:rPr lang="en-US" dirty="0" smtClean="0"/>
              <a:t>a </a:t>
            </a:r>
            <a:r>
              <a:rPr lang="en-US" dirty="0"/>
              <a:t>student’s instructional </a:t>
            </a:r>
            <a:r>
              <a:rPr lang="en-US" dirty="0" smtClean="0"/>
              <a:t>level.</a:t>
            </a:r>
            <a:endParaRPr lang="en-US" dirty="0"/>
          </a:p>
          <a:p>
            <a:r>
              <a:rPr lang="en-US" dirty="0"/>
              <a:t>If </a:t>
            </a:r>
            <a:r>
              <a:rPr lang="en-US" dirty="0" smtClean="0"/>
              <a:t>a student’s </a:t>
            </a:r>
            <a:r>
              <a:rPr lang="en-US" dirty="0"/>
              <a:t>performance is well below grade-level expectations, grade-level probes are unlikely to be sensitive to </a:t>
            </a:r>
            <a:r>
              <a:rPr lang="en-US" dirty="0" smtClean="0"/>
              <a:t>growth.</a:t>
            </a:r>
          </a:p>
          <a:p>
            <a:r>
              <a:rPr lang="en-US" dirty="0"/>
              <a:t>O</a:t>
            </a:r>
            <a:r>
              <a:rPr lang="en-US" dirty="0" smtClean="0"/>
              <a:t>ff-level </a:t>
            </a:r>
            <a:r>
              <a:rPr lang="en-US" dirty="0"/>
              <a:t>assessment may be warranted in these </a:t>
            </a:r>
            <a:r>
              <a:rPr lang="en-US" dirty="0" smtClean="0"/>
              <a:t>cases.</a:t>
            </a:r>
            <a:endParaRPr lang="en-US" dirty="0"/>
          </a:p>
          <a:p>
            <a:endParaRPr lang="en-US" dirty="0"/>
          </a:p>
        </p:txBody>
      </p:sp>
      <p:sp>
        <p:nvSpPr>
          <p:cNvPr id="5" name="Title 4"/>
          <p:cNvSpPr>
            <a:spLocks noGrp="1"/>
          </p:cNvSpPr>
          <p:nvPr>
            <p:ph type="title"/>
          </p:nvPr>
        </p:nvSpPr>
        <p:spPr/>
        <p:txBody>
          <a:bodyPr>
            <a:normAutofit/>
          </a:bodyPr>
          <a:lstStyle/>
          <a:p>
            <a:r>
              <a:rPr lang="en-US" sz="4000" dirty="0"/>
              <a:t>Should We Ever Assess Off-Level…? Consider the Purpose of the </a:t>
            </a:r>
            <a:r>
              <a:rPr lang="en-US" sz="4000" dirty="0" smtClean="0"/>
              <a:t>Assessment</a:t>
            </a:r>
            <a:endParaRPr lang="en-US" sz="4000" dirty="0"/>
          </a:p>
        </p:txBody>
      </p:sp>
      <p:sp>
        <p:nvSpPr>
          <p:cNvPr id="4" name="Slide Number Placeholder 3"/>
          <p:cNvSpPr>
            <a:spLocks noGrp="1"/>
          </p:cNvSpPr>
          <p:nvPr>
            <p:ph type="sldNum" sz="quarter" idx="11"/>
          </p:nvPr>
        </p:nvSpPr>
        <p:spPr/>
        <p:txBody>
          <a:bodyPr/>
          <a:lstStyle/>
          <a:p>
            <a:fld id="{A1A8B8B9-B651-4439-A868-E8F04EF81465}" type="slidenum">
              <a:rPr lang="en-US" smtClean="0"/>
              <a:pPr/>
              <a:t>31</a:t>
            </a:fld>
            <a:endParaRPr lang="en-US" dirty="0"/>
          </a:p>
        </p:txBody>
      </p:sp>
    </p:spTree>
    <p:extLst>
      <p:ext uri="{BB962C8B-B14F-4D97-AF65-F5344CB8AC3E}">
        <p14:creationId xmlns:p14="http://schemas.microsoft.com/office/powerpoint/2010/main" val="1053607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Off-Level Assessment Procedures: Reading Example</a:t>
            </a:r>
            <a:endParaRPr lang="en-US" dirty="0"/>
          </a:p>
        </p:txBody>
      </p:sp>
      <p:sp>
        <p:nvSpPr>
          <p:cNvPr id="3" name="Content Placeholder 2"/>
          <p:cNvSpPr>
            <a:spLocks noGrp="1"/>
          </p:cNvSpPr>
          <p:nvPr>
            <p:ph idx="1"/>
          </p:nvPr>
        </p:nvSpPr>
        <p:spPr>
          <a:xfrm>
            <a:off x="676345" y="1923893"/>
            <a:ext cx="8323963" cy="4702175"/>
          </a:xfrm>
        </p:spPr>
        <p:txBody>
          <a:bodyPr/>
          <a:lstStyle/>
          <a:p>
            <a:pPr marL="237744" indent="-237744">
              <a:buFont typeface="Wingdings" charset="2"/>
              <a:buChar char="§"/>
            </a:pPr>
            <a:r>
              <a:rPr lang="en-US" sz="2400" dirty="0" smtClean="0">
                <a:latin typeface="+mn-lt"/>
              </a:rPr>
              <a:t>Administer three reading fluency passages at the </a:t>
            </a:r>
            <a:r>
              <a:rPr lang="en-US" sz="2400" dirty="0"/>
              <a:t>grade level at which you expect the student to be functioning by the end of the year.</a:t>
            </a:r>
            <a:endParaRPr lang="en-US" sz="2400" dirty="0" smtClean="0">
              <a:latin typeface="+mn-lt"/>
            </a:endParaRPr>
          </a:p>
          <a:p>
            <a:pPr marL="466344" lvl="1" indent="-237744">
              <a:buFont typeface="Arial"/>
              <a:buChar char="•"/>
            </a:pPr>
            <a:r>
              <a:rPr lang="en-US" sz="2000" dirty="0">
                <a:latin typeface="+mn-lt"/>
              </a:rPr>
              <a:t>If the student reads </a:t>
            </a:r>
            <a:r>
              <a:rPr lang="en-US" sz="2000" dirty="0" smtClean="0">
                <a:latin typeface="+mn-lt"/>
              </a:rPr>
              <a:t>&lt; 10 </a:t>
            </a:r>
            <a:r>
              <a:rPr lang="en-US" sz="2000" dirty="0">
                <a:latin typeface="+mn-lt"/>
              </a:rPr>
              <a:t>correct words </a:t>
            </a:r>
            <a:r>
              <a:rPr lang="en-US" sz="2000" dirty="0" smtClean="0">
                <a:latin typeface="+mn-lt"/>
              </a:rPr>
              <a:t>per minute (cwpm), use an early literacy measure (e.g., WIF).</a:t>
            </a:r>
          </a:p>
          <a:p>
            <a:pPr marL="466344" lvl="1" indent="-237744">
              <a:buFont typeface="Arial"/>
              <a:buChar char="•"/>
            </a:pPr>
            <a:r>
              <a:rPr lang="en-US" sz="2000" dirty="0">
                <a:latin typeface="+mn-lt"/>
              </a:rPr>
              <a:t>If </a:t>
            </a:r>
            <a:r>
              <a:rPr lang="en-US" sz="2000" dirty="0" smtClean="0">
                <a:latin typeface="+mn-lt"/>
              </a:rPr>
              <a:t>10–50 cwpm but &lt; 85–90 percent </a:t>
            </a:r>
            <a:r>
              <a:rPr lang="en-US" sz="2000" dirty="0">
                <a:latin typeface="+mn-lt"/>
              </a:rPr>
              <a:t>correct, </a:t>
            </a:r>
            <a:r>
              <a:rPr lang="en-US" sz="2000" dirty="0" smtClean="0">
                <a:latin typeface="+mn-lt"/>
              </a:rPr>
              <a:t>administer three passages at the next lower level.</a:t>
            </a:r>
          </a:p>
          <a:p>
            <a:pPr marL="466344" lvl="1" indent="-237744">
              <a:buFont typeface="Arial"/>
              <a:buChar char="•"/>
            </a:pPr>
            <a:r>
              <a:rPr lang="en-US" sz="2000" dirty="0">
                <a:latin typeface="+mn-lt"/>
              </a:rPr>
              <a:t>If </a:t>
            </a:r>
            <a:r>
              <a:rPr lang="en-US" sz="2000" dirty="0" smtClean="0">
                <a:latin typeface="+mn-lt"/>
              </a:rPr>
              <a:t>&gt; 50 cwpm, move </a:t>
            </a:r>
            <a:r>
              <a:rPr lang="en-US" sz="2000" dirty="0">
                <a:latin typeface="+mn-lt"/>
              </a:rPr>
              <a:t>to </a:t>
            </a:r>
            <a:r>
              <a:rPr lang="en-US" sz="2000" dirty="0" smtClean="0">
                <a:latin typeface="+mn-lt"/>
              </a:rPr>
              <a:t>the highest </a:t>
            </a:r>
            <a:r>
              <a:rPr lang="en-US" sz="2000" dirty="0">
                <a:latin typeface="+mn-lt"/>
              </a:rPr>
              <a:t>level of text where </a:t>
            </a:r>
            <a:r>
              <a:rPr lang="en-US" sz="2000" dirty="0" smtClean="0">
                <a:latin typeface="+mn-lt"/>
              </a:rPr>
              <a:t>student reads 10–50 cwpm (but </a:t>
            </a:r>
            <a:r>
              <a:rPr lang="en-US" sz="2000" dirty="0">
                <a:latin typeface="+mn-lt"/>
              </a:rPr>
              <a:t>not higher than </a:t>
            </a:r>
            <a:r>
              <a:rPr lang="en-US" sz="2000" dirty="0" smtClean="0">
                <a:latin typeface="+mn-lt"/>
              </a:rPr>
              <a:t>grade level).</a:t>
            </a:r>
          </a:p>
          <a:p>
            <a:pPr marL="237744" indent="-237744">
              <a:buFont typeface="Wingdings" charset="2"/>
              <a:buChar char="§"/>
            </a:pPr>
            <a:r>
              <a:rPr lang="en-US" sz="2400" dirty="0" smtClean="0">
                <a:latin typeface="+mn-lt"/>
              </a:rPr>
              <a:t>Monitor progress at this level for the entire </a:t>
            </a:r>
            <a:r>
              <a:rPr lang="en-US" sz="2400" dirty="0">
                <a:latin typeface="+mn-lt"/>
              </a:rPr>
              <a:t>school year.</a:t>
            </a:r>
          </a:p>
        </p:txBody>
      </p:sp>
      <p:sp>
        <p:nvSpPr>
          <p:cNvPr id="4" name="TextBox 3"/>
          <p:cNvSpPr txBox="1"/>
          <p:nvPr/>
        </p:nvSpPr>
        <p:spPr>
          <a:xfrm>
            <a:off x="6553212" y="5481258"/>
            <a:ext cx="2715492" cy="738664"/>
          </a:xfrm>
          <a:prstGeom prst="rect">
            <a:avLst/>
          </a:prstGeom>
          <a:noFill/>
        </p:spPr>
        <p:txBody>
          <a:bodyPr wrap="square" rtlCol="0">
            <a:spAutoFit/>
          </a:bodyPr>
          <a:lstStyle/>
          <a:p>
            <a:r>
              <a:rPr lang="en-US" sz="1800" dirty="0">
                <a:solidFill>
                  <a:schemeClr val="tx2">
                    <a:lumMod val="75000"/>
                  </a:schemeClr>
                </a:solidFill>
              </a:rPr>
              <a:t>(Fuchs &amp; Fuchs, 2007)</a:t>
            </a:r>
          </a:p>
          <a:p>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754418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Off-Level Assessment Procedures: Mathematics Example</a:t>
            </a:r>
            <a:endParaRPr lang="en-US" dirty="0"/>
          </a:p>
        </p:txBody>
      </p:sp>
      <p:sp>
        <p:nvSpPr>
          <p:cNvPr id="3" name="Content Placeholder 2"/>
          <p:cNvSpPr>
            <a:spLocks noGrp="1"/>
          </p:cNvSpPr>
          <p:nvPr>
            <p:ph idx="1"/>
          </p:nvPr>
        </p:nvSpPr>
        <p:spPr/>
        <p:txBody>
          <a:bodyPr/>
          <a:lstStyle/>
          <a:p>
            <a:r>
              <a:rPr lang="en-US" dirty="0"/>
              <a:t>On two separate days, administer </a:t>
            </a:r>
            <a:r>
              <a:rPr lang="en-US" dirty="0" smtClean="0"/>
              <a:t>Mathematics </a:t>
            </a:r>
            <a:r>
              <a:rPr lang="en-US" dirty="0"/>
              <a:t>Computation or Concepts and </a:t>
            </a:r>
            <a:r>
              <a:rPr lang="en-US" dirty="0" smtClean="0"/>
              <a:t>Applications </a:t>
            </a:r>
            <a:r>
              <a:rPr lang="en-US" dirty="0"/>
              <a:t>at the grade level at which you expect the student to be functioning at year’s end. Use the correct time limit for the test at the lower grade level. </a:t>
            </a:r>
            <a:endParaRPr lang="en-US" dirty="0" smtClean="0"/>
          </a:p>
          <a:p>
            <a:pPr marL="457200" indent="-457200">
              <a:buFont typeface="Wingdings" pitchFamily="2" charset="2"/>
              <a:buChar char="§"/>
            </a:pPr>
            <a:r>
              <a:rPr lang="en-US" dirty="0"/>
              <a:t>If the student’s </a:t>
            </a:r>
            <a:r>
              <a:rPr lang="en-US" dirty="0" smtClean="0"/>
              <a:t>mean score </a:t>
            </a:r>
            <a:r>
              <a:rPr lang="en-US" dirty="0"/>
              <a:t>is </a:t>
            </a:r>
            <a:r>
              <a:rPr lang="en-US" dirty="0" smtClean="0"/>
              <a:t>10–15 </a:t>
            </a:r>
            <a:r>
              <a:rPr lang="en-US" dirty="0"/>
              <a:t>digits or blanks, </a:t>
            </a:r>
            <a:r>
              <a:rPr lang="en-US" dirty="0" smtClean="0"/>
              <a:t>use </a:t>
            </a:r>
            <a:r>
              <a:rPr lang="en-US" dirty="0"/>
              <a:t>this lower grade-level test. </a:t>
            </a:r>
          </a:p>
          <a:p>
            <a:pPr marL="457200" indent="-457200">
              <a:buFont typeface="Wingdings" pitchFamily="2" charset="2"/>
              <a:buChar char="§"/>
            </a:pPr>
            <a:r>
              <a:rPr lang="en-US" dirty="0"/>
              <a:t>If </a:t>
            </a:r>
            <a:r>
              <a:rPr lang="en-US" dirty="0" smtClean="0"/>
              <a:t>&lt; 10 </a:t>
            </a:r>
            <a:r>
              <a:rPr lang="en-US" dirty="0"/>
              <a:t>digits or blanks, </a:t>
            </a:r>
            <a:r>
              <a:rPr lang="en-US" dirty="0" smtClean="0"/>
              <a:t>move </a:t>
            </a:r>
            <a:r>
              <a:rPr lang="en-US" dirty="0"/>
              <a:t>down one more grade level. </a:t>
            </a:r>
          </a:p>
          <a:p>
            <a:pPr marL="457200" indent="-457200">
              <a:buFont typeface="Wingdings" pitchFamily="2" charset="2"/>
              <a:buChar char="§"/>
            </a:pPr>
            <a:r>
              <a:rPr lang="en-US" dirty="0"/>
              <a:t>If </a:t>
            </a:r>
            <a:r>
              <a:rPr lang="en-US" dirty="0" smtClean="0"/>
              <a:t>&gt; 15 </a:t>
            </a:r>
            <a:r>
              <a:rPr lang="en-US" dirty="0"/>
              <a:t>digits or blanks, </a:t>
            </a:r>
            <a:r>
              <a:rPr lang="en-US" dirty="0" smtClean="0"/>
              <a:t>reconsider </a:t>
            </a:r>
            <a:r>
              <a:rPr lang="en-US" dirty="0"/>
              <a:t>grade-appropriate material.</a:t>
            </a:r>
          </a:p>
          <a:p>
            <a:endParaRPr lang="en-US" dirty="0"/>
          </a:p>
        </p:txBody>
      </p:sp>
      <p:sp>
        <p:nvSpPr>
          <p:cNvPr id="5" name="TextBox 4"/>
          <p:cNvSpPr txBox="1"/>
          <p:nvPr/>
        </p:nvSpPr>
        <p:spPr>
          <a:xfrm>
            <a:off x="4508939" y="5586361"/>
            <a:ext cx="4833338" cy="677108"/>
          </a:xfrm>
          <a:prstGeom prst="rect">
            <a:avLst/>
          </a:prstGeom>
          <a:noFill/>
        </p:spPr>
        <p:txBody>
          <a:bodyPr wrap="square" rtlCol="0">
            <a:spAutoFit/>
          </a:bodyPr>
          <a:lstStyle/>
          <a:p>
            <a:r>
              <a:rPr lang="en-US" sz="1400" dirty="0">
                <a:solidFill>
                  <a:schemeClr val="tx2">
                    <a:lumMod val="75000"/>
                  </a:schemeClr>
                </a:solidFill>
              </a:rPr>
              <a:t>(National Center on Student Progress </a:t>
            </a:r>
            <a:r>
              <a:rPr lang="en-US" sz="1400" dirty="0" smtClean="0">
                <a:solidFill>
                  <a:schemeClr val="tx2">
                    <a:lumMod val="75000"/>
                  </a:schemeClr>
                </a:solidFill>
              </a:rPr>
              <a:t>Monitoring, n.d.)</a:t>
            </a:r>
            <a:endParaRPr lang="en-US" sz="1400" dirty="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1791643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800" dirty="0" smtClean="0"/>
              <a:t>How Can I Confirm or Augment Data Collected With General Outcome Measures?</a:t>
            </a:r>
            <a:endParaRPr lang="en-US" sz="38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34</a:t>
            </a:fld>
            <a:endParaRPr lang="en-US" dirty="0"/>
          </a:p>
        </p:txBody>
      </p:sp>
      <p:sp>
        <p:nvSpPr>
          <p:cNvPr id="6" name="Content Placeholder 5"/>
          <p:cNvSpPr>
            <a:spLocks noGrp="1"/>
          </p:cNvSpPr>
          <p:nvPr>
            <p:ph idx="4294967295"/>
          </p:nvPr>
        </p:nvSpPr>
        <p:spPr>
          <a:xfrm>
            <a:off x="685801" y="2055813"/>
            <a:ext cx="8280399" cy="3851275"/>
          </a:xfrm>
        </p:spPr>
        <p:txBody>
          <a:bodyPr/>
          <a:lstStyle/>
          <a:p>
            <a:r>
              <a:rPr lang="en-US" dirty="0" smtClean="0"/>
              <a:t>In some cases, particularly when working with older students, it may be worthwhile to augment traditional </a:t>
            </a:r>
            <a:r>
              <a:rPr lang="en-US" dirty="0"/>
              <a:t>progress monitoring tools</a:t>
            </a:r>
            <a:r>
              <a:rPr lang="en-US" dirty="0" smtClean="0"/>
              <a:t>. For example</a:t>
            </a:r>
            <a:r>
              <a:rPr lang="en-US" dirty="0"/>
              <a:t>,</a:t>
            </a:r>
            <a:endParaRPr lang="en-US" dirty="0" smtClean="0"/>
          </a:p>
          <a:p>
            <a:pPr lvl="1"/>
            <a:r>
              <a:rPr lang="en-US" sz="2000" dirty="0" smtClean="0"/>
              <a:t>As reading rates plateau, PRF loses its usefulness as a </a:t>
            </a:r>
            <a:r>
              <a:rPr lang="en-US" sz="2000" dirty="0"/>
              <a:t>progress monitoring tool </a:t>
            </a:r>
            <a:r>
              <a:rPr lang="en-US" sz="2000" dirty="0" smtClean="0"/>
              <a:t>for older students. </a:t>
            </a:r>
          </a:p>
          <a:p>
            <a:pPr lvl="1"/>
            <a:r>
              <a:rPr lang="en-US" sz="2000" dirty="0" smtClean="0"/>
              <a:t>In mathematics, we may want to investigate strategy use to understand students’ errors, mathematical thinking, or low fluency.</a:t>
            </a:r>
          </a:p>
          <a:p>
            <a:r>
              <a:rPr lang="en-US" dirty="0" smtClean="0"/>
              <a:t>Brief interviews can help corroborate </a:t>
            </a:r>
            <a:r>
              <a:rPr lang="en-US" dirty="0"/>
              <a:t>progress monitoring data </a:t>
            </a:r>
            <a:r>
              <a:rPr lang="en-US" dirty="0" smtClean="0"/>
              <a:t>or gain new information.</a:t>
            </a:r>
            <a:endParaRPr lang="en-US" dirty="0"/>
          </a:p>
        </p:txBody>
      </p:sp>
    </p:spTree>
    <p:extLst>
      <p:ext uri="{BB962C8B-B14F-4D97-AF65-F5344CB8AC3E}">
        <p14:creationId xmlns:p14="http://schemas.microsoft.com/office/powerpoint/2010/main" val="1951269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Comprehension questions for GOM probes:</a:t>
            </a:r>
          </a:p>
          <a:p>
            <a:pPr marL="237744" indent="-237744">
              <a:buFont typeface="Wingdings" pitchFamily="2" charset="2"/>
              <a:buChar char="§"/>
            </a:pPr>
            <a:r>
              <a:rPr lang="en-US" dirty="0" smtClean="0"/>
              <a:t>What was this mostly about?</a:t>
            </a:r>
          </a:p>
          <a:p>
            <a:pPr marL="466344" lvl="1" indent="-237744">
              <a:buFont typeface="Arial"/>
              <a:buChar char="•"/>
            </a:pPr>
            <a:r>
              <a:rPr lang="en-US" dirty="0" smtClean="0"/>
              <a:t>Prompts</a:t>
            </a:r>
            <a:r>
              <a:rPr lang="en-US" dirty="0"/>
              <a:t>: (a) Tell me more. </a:t>
            </a:r>
            <a:r>
              <a:rPr lang="en-US" dirty="0" smtClean="0"/>
              <a:t>(</a:t>
            </a:r>
            <a:r>
              <a:rPr lang="en-US" dirty="0"/>
              <a:t>b) What more can you say?</a:t>
            </a:r>
            <a:endParaRPr lang="en-US" dirty="0" smtClean="0"/>
          </a:p>
          <a:p>
            <a:pPr marL="237744" indent="-237744">
              <a:buFont typeface="Wingdings" pitchFamily="2" charset="2"/>
              <a:buChar char="§"/>
            </a:pPr>
            <a:r>
              <a:rPr lang="en-US" dirty="0" smtClean="0"/>
              <a:t>What happened?</a:t>
            </a:r>
          </a:p>
          <a:p>
            <a:pPr marL="466344" lvl="1" indent="-237744">
              <a:buFont typeface="Arial"/>
              <a:buChar char="•"/>
            </a:pPr>
            <a:r>
              <a:rPr lang="en-US" dirty="0" smtClean="0"/>
              <a:t>Prompts</a:t>
            </a:r>
            <a:r>
              <a:rPr lang="en-US" dirty="0"/>
              <a:t>: (a) What else </a:t>
            </a:r>
            <a:r>
              <a:rPr lang="en-US" dirty="0" smtClean="0"/>
              <a:t>happened</a:t>
            </a:r>
            <a:r>
              <a:rPr lang="en-US" dirty="0"/>
              <a:t>?</a:t>
            </a:r>
            <a:r>
              <a:rPr lang="en-US" dirty="0" smtClean="0"/>
              <a:t> (</a:t>
            </a:r>
            <a:r>
              <a:rPr lang="en-US" dirty="0"/>
              <a:t>b) What more happened?</a:t>
            </a:r>
            <a:endParaRPr lang="en-US" dirty="0" smtClean="0"/>
          </a:p>
          <a:p>
            <a:r>
              <a:rPr lang="en-US" dirty="0" smtClean="0"/>
              <a:t>Questions for text-based inquiry activities:</a:t>
            </a:r>
          </a:p>
          <a:p>
            <a:pPr marL="237744" indent="-237744">
              <a:buFont typeface="Wingdings" pitchFamily="2" charset="2"/>
              <a:buChar char="§"/>
            </a:pPr>
            <a:r>
              <a:rPr lang="en-US" dirty="0" smtClean="0"/>
              <a:t>What strategy can you use to find an answer to this question?</a:t>
            </a:r>
          </a:p>
          <a:p>
            <a:pPr marL="237744" indent="-237744">
              <a:buFont typeface="Wingdings" pitchFamily="2" charset="2"/>
              <a:buChar char="§"/>
            </a:pPr>
            <a:r>
              <a:rPr lang="en-US" dirty="0" smtClean="0"/>
              <a:t>What section of the text supports your answer?</a:t>
            </a:r>
          </a:p>
        </p:txBody>
      </p:sp>
      <p:sp>
        <p:nvSpPr>
          <p:cNvPr id="2" name="Title 1"/>
          <p:cNvSpPr>
            <a:spLocks noGrp="1"/>
          </p:cNvSpPr>
          <p:nvPr>
            <p:ph type="title"/>
          </p:nvPr>
        </p:nvSpPr>
        <p:spPr/>
        <p:txBody>
          <a:bodyPr/>
          <a:lstStyle/>
          <a:p>
            <a:r>
              <a:rPr lang="en-US" dirty="0"/>
              <a:t>Sample Interview Questions to Augment </a:t>
            </a:r>
            <a:r>
              <a:rPr lang="en-US" dirty="0" smtClean="0"/>
              <a:t>Reading GOM </a:t>
            </a:r>
            <a:r>
              <a:rPr lang="en-US" dirty="0"/>
              <a:t>data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219821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7744" indent="-237744">
              <a:buFont typeface="Wingdings" pitchFamily="2" charset="2"/>
              <a:buChar char="§"/>
            </a:pPr>
            <a:r>
              <a:rPr lang="en-US" dirty="0" smtClean="0"/>
              <a:t>What strategy did you use to get this answer?</a:t>
            </a:r>
          </a:p>
          <a:p>
            <a:pPr marL="237744" indent="-237744">
              <a:buFont typeface="Wingdings" pitchFamily="2" charset="2"/>
              <a:buChar char="§"/>
            </a:pPr>
            <a:r>
              <a:rPr lang="en-US" dirty="0" smtClean="0"/>
              <a:t>Can you explain why your strategy produced the correct response?</a:t>
            </a:r>
          </a:p>
          <a:p>
            <a:pPr marL="237744" indent="-237744">
              <a:buFont typeface="Wingdings" pitchFamily="2" charset="2"/>
              <a:buChar char="§"/>
            </a:pPr>
            <a:r>
              <a:rPr lang="en-US" dirty="0" smtClean="0"/>
              <a:t>For what kind of problems will this strategy work?</a:t>
            </a:r>
            <a:endParaRPr lang="en-US" dirty="0"/>
          </a:p>
        </p:txBody>
      </p:sp>
      <p:sp>
        <p:nvSpPr>
          <p:cNvPr id="2" name="Title 1"/>
          <p:cNvSpPr>
            <a:spLocks noGrp="1"/>
          </p:cNvSpPr>
          <p:nvPr>
            <p:ph type="title"/>
          </p:nvPr>
        </p:nvSpPr>
        <p:spPr/>
        <p:txBody>
          <a:bodyPr>
            <a:normAutofit fontScale="90000"/>
          </a:bodyPr>
          <a:lstStyle/>
          <a:p>
            <a:r>
              <a:rPr lang="en-US" dirty="0" smtClean="0"/>
              <a:t>Sample Interview Questions to Augment Mathematics Progress Monitoring Data</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3558000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Optional Practice: Asking Students About Strategies</a:t>
            </a:r>
            <a:endParaRPr lang="en-US" dirty="0"/>
          </a:p>
        </p:txBody>
      </p:sp>
      <p:sp>
        <p:nvSpPr>
          <p:cNvPr id="7" name="Content Placeholder 2"/>
          <p:cNvSpPr>
            <a:spLocks noGrp="1"/>
          </p:cNvSpPr>
          <p:nvPr>
            <p:ph idx="1"/>
          </p:nvPr>
        </p:nvSpPr>
        <p:spPr>
          <a:xfrm>
            <a:off x="687388" y="2055813"/>
            <a:ext cx="8224837" cy="814387"/>
          </a:xfrm>
        </p:spPr>
        <p:txBody>
          <a:bodyPr/>
          <a:lstStyle/>
          <a:p>
            <a:pPr marL="0" indent="0">
              <a:buNone/>
            </a:pPr>
            <a:r>
              <a:rPr lang="en-US" dirty="0" smtClean="0"/>
              <a:t>When Jim went to the park, how many more birds than dogs did he see?</a:t>
            </a:r>
            <a:endParaRPr lang="en-US" dirty="0"/>
          </a:p>
        </p:txBody>
      </p:sp>
      <p:pic>
        <p:nvPicPr>
          <p:cNvPr id="1028" name="Picture 4" descr="A bar graph titled Animals Jim saw at the park.  The horizontal axis is labeled type of animal.  The three types are birds, cats, and dogs.  The vertical axis is labeled number of animals and ranges from 0 to 5.  There bars indicate 4 birds, 1 cat, and 2 d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367" y="2440940"/>
            <a:ext cx="6049433" cy="362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37</a:t>
            </a:fld>
            <a:endParaRPr dirty="0">
              <a:solidFill>
                <a:srgbClr val="FFFFFF">
                  <a:lumMod val="75000"/>
                </a:srgbClr>
              </a:solidFill>
            </a:endParaRPr>
          </a:p>
        </p:txBody>
      </p:sp>
    </p:spTree>
    <p:extLst>
      <p:ext uri="{BB962C8B-B14F-4D97-AF65-F5344CB8AC3E}">
        <p14:creationId xmlns:p14="http://schemas.microsoft.com/office/powerpoint/2010/main" val="162347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Discussion questions:</a:t>
            </a:r>
          </a:p>
          <a:p>
            <a:pPr marL="457200" indent="-457200">
              <a:buFont typeface="+mj-lt"/>
              <a:buAutoNum type="arabicPeriod"/>
            </a:pPr>
            <a:r>
              <a:rPr lang="en-US" dirty="0" smtClean="0"/>
              <a:t>What type of questions did the teacher ask the student?</a:t>
            </a:r>
          </a:p>
          <a:p>
            <a:pPr marL="457200" indent="-457200">
              <a:buFont typeface="+mj-lt"/>
              <a:buAutoNum type="arabicPeriod"/>
            </a:pPr>
            <a:r>
              <a:rPr lang="en-US" dirty="0" smtClean="0"/>
              <a:t>How might you vary your questions based on the type of mathematics problem or by student characteristics?</a:t>
            </a:r>
          </a:p>
          <a:p>
            <a:pPr marL="457200" indent="-457200">
              <a:buFont typeface="+mj-lt"/>
              <a:buAutoNum type="arabicPeriod"/>
            </a:pPr>
            <a:r>
              <a:rPr lang="en-US" dirty="0" smtClean="0"/>
              <a:t>What skills did the student need to be able to solve this problem?</a:t>
            </a:r>
          </a:p>
          <a:p>
            <a:pPr marL="457200" indent="-457200">
              <a:buFont typeface="+mj-lt"/>
              <a:buAutoNum type="arabicPeriod"/>
            </a:pPr>
            <a:r>
              <a:rPr lang="en-US" dirty="0" smtClean="0"/>
              <a:t>What terminology might the student need to explain how to solve this problem?</a:t>
            </a:r>
            <a:endParaRPr lang="en-US" dirty="0"/>
          </a:p>
        </p:txBody>
      </p:sp>
      <p:sp>
        <p:nvSpPr>
          <p:cNvPr id="3" name="Title 2"/>
          <p:cNvSpPr>
            <a:spLocks noGrp="1"/>
          </p:cNvSpPr>
          <p:nvPr>
            <p:ph type="title"/>
          </p:nvPr>
        </p:nvSpPr>
        <p:spPr/>
        <p:txBody>
          <a:bodyPr/>
          <a:lstStyle/>
          <a:p>
            <a:r>
              <a:rPr lang="en-US" dirty="0"/>
              <a:t>Optional </a:t>
            </a:r>
            <a:r>
              <a:rPr lang="en-US" dirty="0" smtClean="0"/>
              <a:t>Practice: Asking </a:t>
            </a:r>
            <a:r>
              <a:rPr lang="en-US" dirty="0"/>
              <a:t>Students About Strategies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223917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8" y="3709988"/>
            <a:ext cx="8229600" cy="769441"/>
          </a:xfrm>
        </p:spPr>
        <p:txBody>
          <a:bodyPr/>
          <a:lstStyle/>
          <a:p>
            <a:r>
              <a:rPr lang="en-US" dirty="0" smtClean="0"/>
              <a:t>Break</a:t>
            </a:r>
            <a:endParaRPr lang="en-US" dirty="0"/>
          </a:p>
        </p:txBody>
      </p:sp>
      <p:sp>
        <p:nvSpPr>
          <p:cNvPr id="3" name="Content Placeholder 2"/>
          <p:cNvSpPr>
            <a:spLocks noGrp="1"/>
          </p:cNvSpPr>
          <p:nvPr>
            <p:ph idx="1"/>
          </p:nvPr>
        </p:nvSpPr>
        <p:spPr/>
        <p:txBody>
          <a:bodyPr anchor="ctr"/>
          <a:lstStyle/>
          <a:p>
            <a:pPr algn="ctr"/>
            <a:endParaRPr lang="en-US" sz="4800" dirty="0"/>
          </a:p>
        </p:txBody>
      </p:sp>
      <p:sp>
        <p:nvSpPr>
          <p:cNvPr id="5" name="Slide Number Placeholder 4"/>
          <p:cNvSpPr>
            <a:spLocks noGrp="1"/>
          </p:cNvSpPr>
          <p:nvPr>
            <p:ph type="sldNum" sz="quarter" idx="12"/>
          </p:nvPr>
        </p:nvSpPr>
        <p:spPr/>
        <p:txBody>
          <a:bodyPr/>
          <a:lstStyle/>
          <a:p>
            <a:fld id="{A1A8B8B9-B651-4439-A868-E8F04EF81465}" type="slidenum">
              <a:rPr lang="en-US" smtClean="0"/>
              <a:pPr/>
              <a:t>39</a:t>
            </a:fld>
            <a:endParaRPr lang="en-US" dirty="0"/>
          </a:p>
        </p:txBody>
      </p:sp>
    </p:spTree>
    <p:extLst>
      <p:ext uri="{BB962C8B-B14F-4D97-AF65-F5344CB8AC3E}">
        <p14:creationId xmlns:p14="http://schemas.microsoft.com/office/powerpoint/2010/main" val="144901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p>
        </p:txBody>
      </p:sp>
      <p:sp>
        <p:nvSpPr>
          <p:cNvPr id="3" name="Text Placeholder 2"/>
          <p:cNvSpPr>
            <a:spLocks noGrp="1"/>
          </p:cNvSpPr>
          <p:nvPr>
            <p:ph idx="1"/>
          </p:nvPr>
        </p:nvSpPr>
        <p:spPr/>
        <p:txBody>
          <a:bodyPr/>
          <a:lstStyle/>
          <a:p>
            <a:r>
              <a:rPr lang="en-US" dirty="0"/>
              <a:t>How does it fit into the DBI process?</a:t>
            </a:r>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1F497D">
                    <a:lumMod val="75000"/>
                  </a:srgbClr>
                </a:solidFill>
              </a:rPr>
              <a:pPr/>
              <a:t>4</a:t>
            </a:fld>
            <a:endParaRPr lang="en-US" dirty="0">
              <a:solidFill>
                <a:srgbClr val="1F497D">
                  <a:lumMod val="75000"/>
                </a:srgbClr>
              </a:solidFill>
            </a:endParaRPr>
          </a:p>
        </p:txBody>
      </p:sp>
    </p:spTree>
    <p:extLst>
      <p:ext uri="{BB962C8B-B14F-4D97-AF65-F5344CB8AC3E}">
        <p14:creationId xmlns:p14="http://schemas.microsoft.com/office/powerpoint/2010/main" val="3583482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Instructional Decisions for Individual Students</a:t>
            </a:r>
            <a:endParaRPr lang="en-US" dirty="0"/>
          </a:p>
        </p:txBody>
      </p:sp>
      <p:sp>
        <p:nvSpPr>
          <p:cNvPr id="5" name="Subtitle 4"/>
          <p:cNvSpPr>
            <a:spLocks noGrp="1"/>
          </p:cNvSpPr>
          <p:nvPr>
            <p:ph idx="1"/>
          </p:nvPr>
        </p:nvSpPr>
        <p:spPr/>
        <p:txBody>
          <a:bodyPr/>
          <a:lstStyle/>
          <a:p>
            <a:pPr marL="0" indent="0"/>
            <a:r>
              <a:rPr lang="en-US" dirty="0" smtClean="0"/>
              <a:t>Using </a:t>
            </a:r>
            <a:r>
              <a:rPr lang="en-US" dirty="0"/>
              <a:t>progress monitoring </a:t>
            </a:r>
            <a:r>
              <a:rPr lang="en-US" dirty="0" smtClean="0"/>
              <a:t>data to determine current status, set goals, and evaluate growth</a:t>
            </a:r>
          </a:p>
        </p:txBody>
      </p:sp>
      <p:sp>
        <p:nvSpPr>
          <p:cNvPr id="2" name="Slide Number Placeholder 1"/>
          <p:cNvSpPr>
            <a:spLocks noGrp="1"/>
          </p:cNvSpPr>
          <p:nvPr>
            <p:ph type="sldNum" sz="quarter" idx="12"/>
          </p:nvPr>
        </p:nvSpPr>
        <p:spPr/>
        <p:txBody>
          <a:bodyPr/>
          <a:lstStyle/>
          <a:p>
            <a:fld id="{A1A8B8B9-B651-4439-A868-E8F04EF81465}" type="slidenum">
              <a:rPr lang="en-US" smtClean="0"/>
              <a:pPr/>
              <a:t>40</a:t>
            </a:fld>
            <a:endParaRPr lang="en-US" dirty="0"/>
          </a:p>
        </p:txBody>
      </p:sp>
    </p:spTree>
    <p:extLst>
      <p:ext uri="{BB962C8B-B14F-4D97-AF65-F5344CB8AC3E}">
        <p14:creationId xmlns:p14="http://schemas.microsoft.com/office/powerpoint/2010/main" val="943877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8300" y="2482850"/>
            <a:ext cx="3060700" cy="1352550"/>
          </a:xfrm>
        </p:spPr>
        <p:txBody>
          <a:bodyPr>
            <a:noAutofit/>
          </a:bodyPr>
          <a:lstStyle/>
          <a:p>
            <a:pPr fontAlgn="auto">
              <a:spcBef>
                <a:spcPts val="0"/>
              </a:spcBef>
              <a:spcAft>
                <a:spcPts val="0"/>
              </a:spcAft>
              <a:defRPr/>
            </a:pPr>
            <a:r>
              <a:rPr lang="en-US" sz="4000" b="0" kern="0" dirty="0">
                <a:solidFill>
                  <a:srgbClr val="FFFFFF">
                    <a:lumMod val="65000"/>
                  </a:srgbClr>
                </a:solidFill>
              </a:rPr>
              <a:t>Quick Review: </a:t>
            </a:r>
            <a:br>
              <a:rPr lang="en-US" sz="4000" b="0" kern="0" dirty="0">
                <a:solidFill>
                  <a:srgbClr val="FFFFFF">
                    <a:lumMod val="65000"/>
                  </a:srgbClr>
                </a:solidFill>
              </a:rPr>
            </a:br>
            <a:r>
              <a:rPr lang="en-US" sz="4000" b="0" kern="0" dirty="0" smtClean="0">
                <a:solidFill>
                  <a:srgbClr val="FFFFFF">
                    <a:lumMod val="65000"/>
                  </a:srgbClr>
                </a:solidFill>
              </a:rPr>
              <a:t>DBI Process</a:t>
            </a:r>
            <a:endParaRPr lang="en-US" sz="3600" b="0" dirty="0"/>
          </a:p>
        </p:txBody>
      </p:sp>
      <p:sp>
        <p:nvSpPr>
          <p:cNvPr id="2" name="Slide Number Placeholder 1"/>
          <p:cNvSpPr>
            <a:spLocks noGrp="1"/>
          </p:cNvSpPr>
          <p:nvPr>
            <p:ph type="sldNum" sz="quarter" idx="11"/>
          </p:nvPr>
        </p:nvSpPr>
        <p:spPr/>
        <p:txBody>
          <a:bodyPr/>
          <a:lstStyle/>
          <a:p>
            <a:fld id="{F3477EC8-074D-41C4-94AE-E9EA7CEEA348}" type="slidenum">
              <a:rPr lang="en-US" smtClean="0"/>
              <a:pPr/>
              <a:t>41</a:t>
            </a:fld>
            <a:endParaRPr lang="en-US"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649" y="358040"/>
            <a:ext cx="3214688" cy="5667130"/>
          </a:xfrm>
          <a:prstGeom prst="rect">
            <a:avLst/>
          </a:prstGeom>
        </p:spPr>
      </p:pic>
    </p:spTree>
    <p:extLst>
      <p:ext uri="{BB962C8B-B14F-4D97-AF65-F5344CB8AC3E}">
        <p14:creationId xmlns:p14="http://schemas.microsoft.com/office/powerpoint/2010/main" val="3056250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for Using </a:t>
            </a:r>
            <a:br>
              <a:rPr lang="en-US" dirty="0" smtClean="0"/>
            </a:br>
            <a:r>
              <a:rPr lang="en-US" dirty="0" smtClean="0"/>
              <a:t>Progress Monitoring Data </a:t>
            </a:r>
            <a:endParaRPr lang="en-US" dirty="0"/>
          </a:p>
        </p:txBody>
      </p:sp>
      <p:sp>
        <p:nvSpPr>
          <p:cNvPr id="3" name="Slide Number Placeholder 2"/>
          <p:cNvSpPr>
            <a:spLocks noGrp="1"/>
          </p:cNvSpPr>
          <p:nvPr>
            <p:ph type="sldNum" sz="quarter" idx="10"/>
          </p:nvPr>
        </p:nvSpPr>
        <p:spPr/>
        <p:txBody>
          <a:bodyPr/>
          <a:lstStyle/>
          <a:p>
            <a:pPr>
              <a:defRPr/>
            </a:pPr>
            <a:fld id="{765A1791-4B10-4E06-9480-3A21AE6841E2}" type="slidenum">
              <a:rPr>
                <a:solidFill>
                  <a:srgbClr val="FFFFFF">
                    <a:lumMod val="75000"/>
                  </a:srgbClr>
                </a:solidFill>
              </a:rPr>
              <a:pPr>
                <a:defRPr/>
              </a:pPr>
              <a:t>42</a:t>
            </a:fld>
            <a:endParaRPr dirty="0">
              <a:solidFill>
                <a:srgbClr val="FFFFFF">
                  <a:lumMod val="75000"/>
                </a:srgbClr>
              </a:solidFill>
            </a:endParaRPr>
          </a:p>
        </p:txBody>
      </p:sp>
      <p:sp>
        <p:nvSpPr>
          <p:cNvPr id="5" name="Content Placeholder 4"/>
          <p:cNvSpPr>
            <a:spLocks noGrp="1"/>
          </p:cNvSpPr>
          <p:nvPr>
            <p:ph idx="4294967295"/>
          </p:nvPr>
        </p:nvSpPr>
        <p:spPr>
          <a:xfrm>
            <a:off x="698501" y="2055813"/>
            <a:ext cx="8445500" cy="3851275"/>
          </a:xfrm>
        </p:spPr>
        <p:txBody>
          <a:bodyPr/>
          <a:lstStyle/>
          <a:p>
            <a:pPr marL="457200" indent="-457200">
              <a:buFont typeface="+mj-lt"/>
              <a:buAutoNum type="arabicPeriod"/>
            </a:pPr>
            <a:r>
              <a:rPr lang="en-US" dirty="0" smtClean="0"/>
              <a:t>Establish a baseline.</a:t>
            </a:r>
          </a:p>
          <a:p>
            <a:pPr marL="457200" indent="-457200">
              <a:buFont typeface="+mj-lt"/>
              <a:buAutoNum type="arabicPeriod"/>
            </a:pPr>
            <a:r>
              <a:rPr lang="en-US" dirty="0" smtClean="0"/>
              <a:t>Set a goal.</a:t>
            </a:r>
          </a:p>
          <a:p>
            <a:pPr marL="457200" indent="-457200">
              <a:buFont typeface="+mj-lt"/>
              <a:buAutoNum type="arabicPeriod"/>
            </a:pPr>
            <a:r>
              <a:rPr lang="en-US" dirty="0" smtClean="0"/>
              <a:t>Analyze data to make decisions.</a:t>
            </a:r>
            <a:endParaRPr lang="en-US" dirty="0"/>
          </a:p>
        </p:txBody>
      </p:sp>
    </p:spTree>
    <p:extLst>
      <p:ext uri="{BB962C8B-B14F-4D97-AF65-F5344CB8AC3E}">
        <p14:creationId xmlns:p14="http://schemas.microsoft.com/office/powerpoint/2010/main" val="651346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1: Establish a Baseline</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a:solidFill>
                  <a:srgbClr val="FFFFFF">
                    <a:lumMod val="75000"/>
                  </a:srgbClr>
                </a:solidFill>
              </a:rPr>
              <a:pPr>
                <a:defRPr/>
              </a:pPr>
              <a:t>43</a:t>
            </a:fld>
            <a:endParaRPr dirty="0">
              <a:solidFill>
                <a:srgbClr val="FFFFFF">
                  <a:lumMod val="75000"/>
                </a:srgbClr>
              </a:solidFill>
            </a:endParaRPr>
          </a:p>
        </p:txBody>
      </p:sp>
      <p:sp>
        <p:nvSpPr>
          <p:cNvPr id="6" name="Content Placeholder 5"/>
          <p:cNvSpPr>
            <a:spLocks noGrp="1"/>
          </p:cNvSpPr>
          <p:nvPr>
            <p:ph idx="4294967295"/>
          </p:nvPr>
        </p:nvSpPr>
        <p:spPr>
          <a:xfrm>
            <a:off x="685801" y="2055813"/>
            <a:ext cx="8458200" cy="3851275"/>
          </a:xfrm>
        </p:spPr>
        <p:txBody>
          <a:bodyPr/>
          <a:lstStyle/>
          <a:p>
            <a:r>
              <a:rPr lang="en-US" dirty="0"/>
              <a:t>To begin progress </a:t>
            </a:r>
            <a:r>
              <a:rPr lang="en-US" dirty="0" smtClean="0"/>
              <a:t>monitoring, </a:t>
            </a:r>
            <a:r>
              <a:rPr lang="en-US" dirty="0"/>
              <a:t>you need to know </a:t>
            </a:r>
            <a:r>
              <a:rPr lang="en-US" dirty="0" smtClean="0"/>
              <a:t>a </a:t>
            </a:r>
            <a:r>
              <a:rPr lang="en-US" dirty="0"/>
              <a:t>student’s initial </a:t>
            </a:r>
            <a:r>
              <a:rPr lang="en-US" dirty="0" smtClean="0"/>
              <a:t>skill level.</a:t>
            </a:r>
          </a:p>
          <a:p>
            <a:r>
              <a:rPr lang="en-US" dirty="0" smtClean="0"/>
              <a:t>A </a:t>
            </a:r>
            <a:r>
              <a:rPr lang="en-US" dirty="0"/>
              <a:t>stable baseline is important for goal </a:t>
            </a:r>
            <a:r>
              <a:rPr lang="en-US" dirty="0" smtClean="0"/>
              <a:t>setting.</a:t>
            </a:r>
            <a:endParaRPr lang="en-US" dirty="0"/>
          </a:p>
          <a:p>
            <a:r>
              <a:rPr lang="en-US" dirty="0" smtClean="0"/>
              <a:t>Baseline options: </a:t>
            </a:r>
            <a:endParaRPr lang="en-US" dirty="0"/>
          </a:p>
          <a:p>
            <a:pPr marL="466344" lvl="1" indent="-237744">
              <a:buFont typeface="Arial"/>
              <a:buChar char="•"/>
            </a:pPr>
            <a:r>
              <a:rPr lang="en-US" dirty="0"/>
              <a:t>Use the median </a:t>
            </a:r>
            <a:r>
              <a:rPr lang="en-US" dirty="0" smtClean="0"/>
              <a:t>score </a:t>
            </a:r>
            <a:r>
              <a:rPr lang="en-US" dirty="0"/>
              <a:t>of the most recent three probes (if collected </a:t>
            </a:r>
            <a:r>
              <a:rPr lang="en-US" dirty="0" smtClean="0"/>
              <a:t>in one sitting).</a:t>
            </a:r>
            <a:endParaRPr lang="en-US" dirty="0"/>
          </a:p>
          <a:p>
            <a:pPr marL="466344" lvl="1" indent="-237744">
              <a:buFont typeface="Arial"/>
              <a:buChar char="•"/>
            </a:pPr>
            <a:r>
              <a:rPr lang="en-US" dirty="0"/>
              <a:t>Use the mean of the most recent three data points (if collected over </a:t>
            </a:r>
            <a:r>
              <a:rPr lang="en-US" dirty="0" smtClean="0"/>
              <a:t>three sittings). </a:t>
            </a:r>
            <a:endParaRPr lang="en-US" dirty="0"/>
          </a:p>
          <a:p>
            <a:endParaRPr lang="en-US" dirty="0"/>
          </a:p>
        </p:txBody>
      </p:sp>
    </p:spTree>
    <p:extLst>
      <p:ext uri="{BB962C8B-B14F-4D97-AF65-F5344CB8AC3E}">
        <p14:creationId xmlns:p14="http://schemas.microsoft.com/office/powerpoint/2010/main" val="1125829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smtClean="0"/>
              <a:t>Mean</a:t>
            </a:r>
          </a:p>
          <a:p>
            <a:pPr marL="342900" indent="-342900">
              <a:buFont typeface="Wingdings" pitchFamily="2" charset="2"/>
              <a:buChar char="§"/>
            </a:pPr>
            <a:r>
              <a:rPr lang="en-US" dirty="0" smtClean="0"/>
              <a:t>Arithmetic average</a:t>
            </a:r>
          </a:p>
          <a:p>
            <a:pPr marL="342900" indent="-342900">
              <a:buFont typeface="Wingdings" pitchFamily="2" charset="2"/>
              <a:buChar char="§"/>
            </a:pPr>
            <a:r>
              <a:rPr lang="en-US" dirty="0" smtClean="0"/>
              <a:t>Sum of all scores divided by number of scores</a:t>
            </a:r>
          </a:p>
          <a:p>
            <a:r>
              <a:rPr lang="en-US" b="1" dirty="0" smtClean="0"/>
              <a:t>Median</a:t>
            </a:r>
          </a:p>
          <a:p>
            <a:pPr marL="342900" indent="-342900">
              <a:buFont typeface="Wingdings" pitchFamily="2" charset="2"/>
              <a:buChar char="§"/>
            </a:pPr>
            <a:r>
              <a:rPr lang="en-US" dirty="0" smtClean="0"/>
              <a:t>Middle number in an ordered list</a:t>
            </a:r>
          </a:p>
          <a:p>
            <a:pPr marL="342900" indent="-342900">
              <a:buFont typeface="Wingdings" pitchFamily="2" charset="2"/>
              <a:buChar char="§"/>
            </a:pPr>
            <a:r>
              <a:rPr lang="en-US" dirty="0" smtClean="0"/>
              <a:t>If you have an even number of scores, take the average of the two middle scores.</a:t>
            </a:r>
          </a:p>
        </p:txBody>
      </p:sp>
      <p:sp>
        <p:nvSpPr>
          <p:cNvPr id="2" name="Title 1"/>
          <p:cNvSpPr>
            <a:spLocks noGrp="1"/>
          </p:cNvSpPr>
          <p:nvPr>
            <p:ph type="title"/>
          </p:nvPr>
        </p:nvSpPr>
        <p:spPr/>
        <p:txBody>
          <a:bodyPr/>
          <a:lstStyle/>
          <a:p>
            <a:r>
              <a:rPr lang="en-US" dirty="0" smtClean="0"/>
              <a:t>Quick Mathematics Review: </a:t>
            </a:r>
            <a:br>
              <a:rPr lang="en-US" dirty="0" smtClean="0"/>
            </a:br>
            <a:r>
              <a:rPr lang="en-US" dirty="0" smtClean="0"/>
              <a:t>Mean and Median</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44</a:t>
            </a:fld>
            <a:endParaRPr lang="en-US" dirty="0">
              <a:solidFill>
                <a:srgbClr val="FFFFFF">
                  <a:lumMod val="75000"/>
                </a:srgbClr>
              </a:solidFill>
            </a:endParaRPr>
          </a:p>
        </p:txBody>
      </p:sp>
    </p:spTree>
    <p:extLst>
      <p:ext uri="{BB962C8B-B14F-4D97-AF65-F5344CB8AC3E}">
        <p14:creationId xmlns:p14="http://schemas.microsoft.com/office/powerpoint/2010/main" val="863416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Finding the Baseline Score Using the </a:t>
            </a:r>
            <a:r>
              <a:rPr lang="en-US" dirty="0" smtClean="0"/>
              <a:t>Median</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45</a:t>
            </a:fld>
            <a:endParaRPr lang="en-US" dirty="0">
              <a:solidFill>
                <a:srgbClr val="FFFFFF">
                  <a:lumMod val="75000"/>
                </a:srgbClr>
              </a:solidFill>
            </a:endParaRPr>
          </a:p>
        </p:txBody>
      </p:sp>
      <p:pic>
        <p:nvPicPr>
          <p:cNvPr id="1027" name="Picture 3" descr="An image that depicts an example of finding the baseline score using the median. It shows three different reading fluency passages with different scores, presented as word read correct over errors. The first one is scored eighty three over 2. The second one is scored seventy two over 6. The third one is scoed seventy nine over 7. Seventy nine correct and six errors are circled to show the they are the median scor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891356"/>
            <a:ext cx="84613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649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Finding the Baseline Score Using Means</a:t>
            </a:r>
          </a:p>
        </p:txBody>
      </p:sp>
      <p:sp>
        <p:nvSpPr>
          <p:cNvPr id="3" name="Content Placeholder 2"/>
          <p:cNvSpPr>
            <a:spLocks noGrp="1"/>
          </p:cNvSpPr>
          <p:nvPr>
            <p:ph idx="1"/>
          </p:nvPr>
        </p:nvSpPr>
        <p:spPr>
          <a:xfrm>
            <a:off x="687388" y="1941513"/>
            <a:ext cx="8224837" cy="3732737"/>
          </a:xfrm>
        </p:spPr>
        <p:txBody>
          <a:bodyPr/>
          <a:lstStyle/>
          <a:p>
            <a:r>
              <a:rPr lang="en-US" dirty="0" smtClean="0"/>
              <a:t>When baseline assessments are conducted on different days (e.g</a:t>
            </a:r>
            <a:r>
              <a:rPr lang="en-US" dirty="0"/>
              <a:t>., three data points over three </a:t>
            </a:r>
            <a:r>
              <a:rPr lang="en-US" dirty="0" smtClean="0"/>
              <a:t>weeks), we use the mean </a:t>
            </a:r>
            <a:r>
              <a:rPr lang="en-US" dirty="0"/>
              <a:t>of the most recent three </a:t>
            </a:r>
            <a:r>
              <a:rPr lang="en-US" dirty="0" smtClean="0"/>
              <a:t>scores (we will use this method in today’s examples).</a:t>
            </a:r>
            <a:endParaRPr lang="en-US" dirty="0"/>
          </a:p>
          <a:p>
            <a:endParaRPr lang="en-US" dirty="0"/>
          </a:p>
        </p:txBody>
      </p:sp>
      <p:sp>
        <p:nvSpPr>
          <p:cNvPr id="7" name="TextBox 6"/>
          <p:cNvSpPr txBox="1"/>
          <p:nvPr/>
        </p:nvSpPr>
        <p:spPr>
          <a:xfrm>
            <a:off x="5753100" y="3842799"/>
            <a:ext cx="2946400" cy="830997"/>
          </a:xfrm>
          <a:prstGeom prst="rect">
            <a:avLst/>
          </a:prstGeom>
          <a:noFill/>
        </p:spPr>
        <p:txBody>
          <a:bodyPr wrap="square" rtlCol="0">
            <a:spAutoFit/>
          </a:bodyPr>
          <a:lstStyle/>
          <a:p>
            <a:r>
              <a:rPr lang="en-US" dirty="0" smtClean="0">
                <a:solidFill>
                  <a:schemeClr val="tx2">
                    <a:lumMod val="75000"/>
                  </a:schemeClr>
                </a:solidFill>
                <a:latin typeface="+mn-lt"/>
              </a:rPr>
              <a:t>Baseline Mean = </a:t>
            </a:r>
          </a:p>
          <a:p>
            <a:r>
              <a:rPr lang="en-US" dirty="0" smtClean="0">
                <a:solidFill>
                  <a:schemeClr val="tx2">
                    <a:lumMod val="75000"/>
                  </a:schemeClr>
                </a:solidFill>
                <a:latin typeface="+mn-lt"/>
              </a:rPr>
              <a:t>(3 + 3 + 6)/3 = 4</a:t>
            </a:r>
            <a:endParaRPr lang="en-US" dirty="0">
              <a:solidFill>
                <a:schemeClr val="tx2">
                  <a:lumMod val="75000"/>
                </a:schemeClr>
              </a:solidFill>
              <a:latin typeface="+mn-lt"/>
            </a:endParaRP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46</a:t>
            </a:fld>
            <a:endParaRPr lang="en-US" dirty="0">
              <a:solidFill>
                <a:srgbClr val="FFFFFF">
                  <a:lumMod val="75000"/>
                </a:srgbClr>
              </a:solidFill>
            </a:endParaRPr>
          </a:p>
        </p:txBody>
      </p:sp>
      <p:pic>
        <p:nvPicPr>
          <p:cNvPr id="2050" name="Picture 2" descr="a graph that shows math computation data with the horizontal axis showing time in weeks of instruction and the vertical axis showing digits correct. The plotted data reflect scores of 3 at week 1, 3 at week 2, and 6 at we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3431454"/>
            <a:ext cx="4133507" cy="248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14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progress monitoring your students in secondary or intensive intervention, do you have a standard procedure for determining the baseline score?</a:t>
            </a:r>
          </a:p>
          <a:p>
            <a:r>
              <a:rPr lang="en-US" dirty="0"/>
              <a:t>If your progress monitoring tool has a data system that provides a baseline score, do you know which method is used (mean or median)?</a:t>
            </a:r>
          </a:p>
          <a:p>
            <a:endParaRPr lang="en-US" dirty="0"/>
          </a:p>
        </p:txBody>
      </p:sp>
      <p:sp>
        <p:nvSpPr>
          <p:cNvPr id="3" name="Title 2"/>
          <p:cNvSpPr>
            <a:spLocks noGrp="1"/>
          </p:cNvSpPr>
          <p:nvPr>
            <p:ph type="title"/>
          </p:nvPr>
        </p:nvSpPr>
        <p:spPr/>
        <p:txBody>
          <a:bodyPr/>
          <a:lstStyle/>
          <a:p>
            <a:r>
              <a:rPr lang="en-US" dirty="0" smtClean="0"/>
              <a:t>Small Group Discussion</a:t>
            </a:r>
            <a:r>
              <a:rPr lang="en-US" dirty="0"/>
              <a:t>: Baseline</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47</a:t>
            </a:fld>
            <a:endParaRPr lang="en-US" dirty="0">
              <a:solidFill>
                <a:srgbClr val="FFFFFF">
                  <a:lumMod val="75000"/>
                </a:srgbClr>
              </a:solidFill>
            </a:endParaRPr>
          </a:p>
        </p:txBody>
      </p:sp>
    </p:spTree>
    <p:extLst>
      <p:ext uri="{BB962C8B-B14F-4D97-AF65-F5344CB8AC3E}">
        <p14:creationId xmlns:p14="http://schemas.microsoft.com/office/powerpoint/2010/main" val="190943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There are three </a:t>
            </a:r>
            <a:r>
              <a:rPr lang="en-US" dirty="0"/>
              <a:t>approaches to setting goals:</a:t>
            </a:r>
          </a:p>
          <a:p>
            <a:pPr marL="457200" indent="-457200">
              <a:buFont typeface="+mj-lt"/>
              <a:buAutoNum type="arabicPeriod"/>
            </a:pPr>
            <a:r>
              <a:rPr lang="en-US" dirty="0"/>
              <a:t>Benchmarking</a:t>
            </a:r>
          </a:p>
          <a:p>
            <a:pPr marL="457200" indent="-457200">
              <a:buFont typeface="+mj-lt"/>
              <a:buAutoNum type="arabicPeriod"/>
            </a:pPr>
            <a:r>
              <a:rPr lang="en-US" dirty="0"/>
              <a:t>National norms for weekly </a:t>
            </a:r>
            <a:r>
              <a:rPr lang="en-US" dirty="0" smtClean="0"/>
              <a:t>ROI</a:t>
            </a:r>
            <a:endParaRPr lang="en-US" dirty="0"/>
          </a:p>
          <a:p>
            <a:pPr marL="457200" indent="-457200">
              <a:buFont typeface="+mj-lt"/>
              <a:buAutoNum type="arabicPeriod"/>
            </a:pPr>
            <a:r>
              <a:rPr lang="en-US" dirty="0"/>
              <a:t>Intra-individual framework</a:t>
            </a:r>
          </a:p>
          <a:p>
            <a:endParaRPr lang="en-US" dirty="0"/>
          </a:p>
        </p:txBody>
      </p:sp>
      <p:sp>
        <p:nvSpPr>
          <p:cNvPr id="3" name="Title 2"/>
          <p:cNvSpPr>
            <a:spLocks noGrp="1"/>
          </p:cNvSpPr>
          <p:nvPr>
            <p:ph type="title"/>
          </p:nvPr>
        </p:nvSpPr>
        <p:spPr/>
        <p:txBody>
          <a:bodyPr/>
          <a:lstStyle/>
          <a:p>
            <a:r>
              <a:rPr lang="en-US" dirty="0"/>
              <a:t>Step 2: </a:t>
            </a:r>
            <a:r>
              <a:rPr lang="en-US" dirty="0" smtClean="0"/>
              <a:t>Set </a:t>
            </a:r>
            <a:r>
              <a:rPr lang="en-US" dirty="0"/>
              <a:t>Goals</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48</a:t>
            </a:fld>
            <a:endParaRPr lang="en-US" dirty="0">
              <a:solidFill>
                <a:srgbClr val="FFFFFF">
                  <a:lumMod val="75000"/>
                </a:srgbClr>
              </a:solidFill>
            </a:endParaRPr>
          </a:p>
        </p:txBody>
      </p:sp>
    </p:spTree>
    <p:extLst>
      <p:ext uri="{BB962C8B-B14F-4D97-AF65-F5344CB8AC3E}">
        <p14:creationId xmlns:p14="http://schemas.microsoft.com/office/powerpoint/2010/main" val="1595431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Benchmark:</a:t>
            </a:r>
            <a:r>
              <a:rPr lang="en-US" dirty="0" smtClean="0"/>
              <a:t> A level </a:t>
            </a:r>
            <a:r>
              <a:rPr lang="en-US" dirty="0"/>
              <a:t>of performance on </a:t>
            </a:r>
            <a:r>
              <a:rPr lang="en-US" dirty="0" smtClean="0"/>
              <a:t>an assessment that </a:t>
            </a:r>
            <a:r>
              <a:rPr lang="en-US" dirty="0"/>
              <a:t>is </a:t>
            </a:r>
            <a:r>
              <a:rPr lang="en-US" dirty="0" smtClean="0"/>
              <a:t>predictive of </a:t>
            </a:r>
            <a:r>
              <a:rPr lang="en-US" dirty="0"/>
              <a:t>proficiency </a:t>
            </a:r>
            <a:endParaRPr lang="en-US" dirty="0" smtClean="0"/>
          </a:p>
          <a:p>
            <a:pPr marL="237744" indent="-237744">
              <a:buFont typeface="Wingdings" pitchFamily="2" charset="2"/>
              <a:buChar char="§"/>
            </a:pPr>
            <a:r>
              <a:rPr lang="en-US" dirty="0" smtClean="0"/>
              <a:t>Identify </a:t>
            </a:r>
            <a:r>
              <a:rPr lang="en-US" dirty="0"/>
              <a:t>appropriate grade-level </a:t>
            </a:r>
            <a:r>
              <a:rPr lang="en-US" dirty="0" smtClean="0"/>
              <a:t>benchmark</a:t>
            </a:r>
          </a:p>
          <a:p>
            <a:pPr marL="466344" lvl="1" indent="-237744"/>
            <a:r>
              <a:rPr lang="en-US" sz="2000" dirty="0" smtClean="0"/>
              <a:t>If progress monitoring off-level, use benchmarks for the grade of the assessment being used.</a:t>
            </a:r>
          </a:p>
          <a:p>
            <a:pPr marL="466344" lvl="1" indent="-237744"/>
            <a:r>
              <a:rPr lang="en-US" sz="2000" dirty="0" smtClean="0"/>
              <a:t>Make sure the benchmark matches the time frame of the instructional period you want to monitor.</a:t>
            </a:r>
            <a:endParaRPr lang="en-US" sz="2000" dirty="0"/>
          </a:p>
          <a:p>
            <a:pPr marL="237744" indent="-237744">
              <a:buFont typeface="Wingdings" pitchFamily="2" charset="2"/>
              <a:buChar char="§"/>
            </a:pPr>
            <a:r>
              <a:rPr lang="en-US" dirty="0" smtClean="0"/>
              <a:t>Mark </a:t>
            </a:r>
            <a:r>
              <a:rPr lang="en-US" dirty="0"/>
              <a:t>benchmark on student </a:t>
            </a:r>
            <a:r>
              <a:rPr lang="en-US" dirty="0" smtClean="0"/>
              <a:t>graph.</a:t>
            </a:r>
          </a:p>
          <a:p>
            <a:pPr marL="237744" indent="-237744">
              <a:buFont typeface="Wingdings" pitchFamily="2" charset="2"/>
              <a:buChar char="§"/>
            </a:pPr>
            <a:r>
              <a:rPr lang="en-US" dirty="0" smtClean="0"/>
              <a:t>Draw </a:t>
            </a:r>
            <a:r>
              <a:rPr lang="en-US" dirty="0"/>
              <a:t>goal line from </a:t>
            </a:r>
            <a:r>
              <a:rPr lang="en-US" dirty="0" smtClean="0"/>
              <a:t>baseline to benchmark.</a:t>
            </a:r>
            <a:endParaRPr lang="en-US" dirty="0"/>
          </a:p>
          <a:p>
            <a:endParaRPr lang="en-US" dirty="0"/>
          </a:p>
        </p:txBody>
      </p:sp>
      <p:sp>
        <p:nvSpPr>
          <p:cNvPr id="2" name="Title 1"/>
          <p:cNvSpPr>
            <a:spLocks noGrp="1"/>
          </p:cNvSpPr>
          <p:nvPr>
            <p:ph type="title"/>
          </p:nvPr>
        </p:nvSpPr>
        <p:spPr/>
        <p:txBody>
          <a:bodyPr/>
          <a:lstStyle/>
          <a:p>
            <a:r>
              <a:rPr lang="en-US" dirty="0"/>
              <a:t>Option 1: Using Benchmarks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207662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914" y="2662284"/>
            <a:ext cx="2860993" cy="1629269"/>
          </a:xfrm>
        </p:spPr>
        <p:txBody>
          <a:bodyPr>
            <a:normAutofit/>
          </a:bodyPr>
          <a:lstStyle/>
          <a:p>
            <a:pPr lvl="0"/>
            <a:r>
              <a:rPr lang="en-US" sz="3600" b="0" kern="0" dirty="0" smtClean="0">
                <a:solidFill>
                  <a:srgbClr val="FFFFFF">
                    <a:lumMod val="65000"/>
                  </a:srgbClr>
                </a:solidFill>
              </a:rPr>
              <a:t>A Bird’s-Eye View of DBI</a:t>
            </a:r>
            <a:r>
              <a:rPr lang="en-US" sz="2400" b="0" kern="0" dirty="0">
                <a:solidFill>
                  <a:sysClr val="windowText" lastClr="000000"/>
                </a:solidFill>
              </a:rPr>
              <a:t/>
            </a:r>
            <a:br>
              <a:rPr lang="en-US" sz="2400" b="0" kern="0" dirty="0">
                <a:solidFill>
                  <a:sysClr val="windowText" lastClr="000000"/>
                </a:solidFill>
              </a:rPr>
            </a:br>
            <a:endParaRPr lang="en-US" dirty="0"/>
          </a:p>
        </p:txBody>
      </p:sp>
      <p:sp>
        <p:nvSpPr>
          <p:cNvPr id="7" name="Right Arrow 6" descr="An arrow points to the oval for Progress Monitor - to determine response to intervention program.  In the past you may have used progress monitoring data to make group intervention decisions, but today we’re focusing how progress monitoring is used to inform DBI.  The same progress monitoring data that tells us a student is not responding to core instruction may also tell us that secondary intervention is not sufficient to help the student reach his or her academic goal.  "/>
          <p:cNvSpPr/>
          <p:nvPr/>
        </p:nvSpPr>
        <p:spPr>
          <a:xfrm>
            <a:off x="3473166" y="1476361"/>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ight Arrow 9" descr="An arrow points to the oval for Progress Monitor - to determine response to adaptation.  Once the intervention has been adapted, we continue progress monitoring to determine if the changes have been sufficient or if we need to make additional changes."/>
          <p:cNvSpPr/>
          <p:nvPr/>
        </p:nvSpPr>
        <p:spPr>
          <a:xfrm>
            <a:off x="3428010" y="4645664"/>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1"/>
          </p:nvPr>
        </p:nvSpPr>
        <p:spPr/>
        <p:txBody>
          <a:bodyPr/>
          <a:lstStyle/>
          <a:p>
            <a:fld id="{F3477EC8-074D-41C4-94AE-E9EA7CEEA348}" type="slidenum">
              <a:rPr lang="en-US" smtClean="0"/>
              <a:pPr/>
              <a:t>5</a:t>
            </a:fld>
            <a:endParaRPr lang="en-US" dirty="0"/>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342" y="324959"/>
            <a:ext cx="3285169" cy="5691876"/>
          </a:xfrm>
          <a:prstGeom prst="rect">
            <a:avLst/>
          </a:prstGeom>
        </p:spPr>
      </p:pic>
      <p:pic>
        <p:nvPicPr>
          <p:cNvPr id="8" name="Picture 2" descr="Picture of a Quetzal 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65640" y="1110955"/>
            <a:ext cx="1497540" cy="149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Option 1: Setting Goals </a:t>
            </a:r>
            <a:r>
              <a:rPr lang="en-US" dirty="0" smtClean="0"/>
              <a:t/>
            </a:r>
            <a:br>
              <a:rPr lang="en-US" dirty="0" smtClean="0"/>
            </a:br>
            <a:r>
              <a:rPr lang="en-US" dirty="0" smtClean="0"/>
              <a:t>With Benchmarking</a:t>
            </a:r>
            <a:endParaRPr lang="en-US" dirty="0"/>
          </a:p>
        </p:txBody>
      </p:sp>
      <p:graphicFrame>
        <p:nvGraphicFramePr>
          <p:cNvPr id="5" name="Group 51" descr="A sample benchmark table that shows end of year benchmarks.  The first column is labeled Grade and shows grade levels Kindergarten through 5.  The second column is headed reading task and provides the appropriate reading measure and benchmark score for each grade level.  The third column is computation and shows the target digits for grades 1 through 5.  The final column is concepts and applications and shows target points for grades 1 through 5."/>
          <p:cNvGraphicFramePr>
            <a:graphicFrameLocks noGrp="1"/>
          </p:cNvGraphicFramePr>
          <p:nvPr>
            <p:ph idx="1"/>
            <p:extLst>
              <p:ext uri="{D42A27DB-BD31-4B8C-83A1-F6EECF244321}">
                <p14:modId xmlns:p14="http://schemas.microsoft.com/office/powerpoint/2010/main" val="846659945"/>
              </p:ext>
            </p:extLst>
          </p:nvPr>
        </p:nvGraphicFramePr>
        <p:xfrm>
          <a:off x="640893" y="1947555"/>
          <a:ext cx="8224838" cy="3081643"/>
        </p:xfrm>
        <a:graphic>
          <a:graphicData uri="http://schemas.openxmlformats.org/drawingml/2006/table">
            <a:tbl>
              <a:tblPr firstRow="1">
                <a:tableStyleId>{5C22544A-7EE6-4342-B048-85BDC9FD1C3A}</a:tableStyleId>
              </a:tblPr>
              <a:tblGrid>
                <a:gridCol w="1467289"/>
                <a:gridCol w="3608089"/>
                <a:gridCol w="1486533"/>
                <a:gridCol w="1662927"/>
              </a:tblGrid>
              <a:tr h="5858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Reading Task</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Computation</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Applications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anchor="ctr" anchorCtr="1" horzOverflow="overflow"/>
                </a:tc>
              </a:tr>
              <a:tr h="3780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Kindergarten</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40 sounds/minute (LSF)</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r h="434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 1</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60 words/minute (WIF)</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 digits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 points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r h="434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 2</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75 words/minute (PRF)</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 digits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 points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r h="3786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 3</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100 words/minute (PRF)</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 digits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 points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r h="434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 4</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20 replacements/2.5 minute (Maze)</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40 digits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 points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r h="434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Grade 5</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103762" marR="10376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25 replacements/2.5 minute (Maze)</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 digits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 points</a:t>
                      </a:r>
                      <a:endParaRPr kumimoji="0" lang="en-US" sz="1400" b="0" i="0" u="none" strike="noStrike" cap="none" normalizeH="0" baseline="0" dirty="0" smtClean="0">
                        <a:ln>
                          <a:noFill/>
                        </a:ln>
                        <a:solidFill>
                          <a:schemeClr val="tx1"/>
                        </a:solidFill>
                        <a:effectLst/>
                        <a:latin typeface="Arial" pitchFamily="34" charset="0"/>
                      </a:endParaRPr>
                    </a:p>
                  </a:txBody>
                  <a:tcPr marL="103762" marR="103762" horzOverflow="overflow"/>
                </a:tc>
              </a:tr>
            </a:tbl>
          </a:graphicData>
        </a:graphic>
      </p:graphicFrame>
      <p:sp>
        <p:nvSpPr>
          <p:cNvPr id="2" name="TextBox 1"/>
          <p:cNvSpPr txBox="1"/>
          <p:nvPr/>
        </p:nvSpPr>
        <p:spPr>
          <a:xfrm>
            <a:off x="7962901" y="5150771"/>
            <a:ext cx="1181100" cy="276999"/>
          </a:xfrm>
          <a:prstGeom prst="rect">
            <a:avLst/>
          </a:prstGeom>
          <a:noFill/>
        </p:spPr>
        <p:txBody>
          <a:bodyPr wrap="square" rtlCol="0">
            <a:spAutoFit/>
          </a:bodyPr>
          <a:lstStyle/>
          <a:p>
            <a:r>
              <a:rPr lang="en-US" sz="1200" dirty="0" smtClean="0"/>
              <a:t>(NCRTI, 2012)</a:t>
            </a:r>
            <a:endParaRPr lang="en-US" sz="1200" dirty="0"/>
          </a:p>
        </p:txBody>
      </p:sp>
      <p:sp>
        <p:nvSpPr>
          <p:cNvPr id="7" name="Text Box 49"/>
          <p:cNvSpPr txBox="1">
            <a:spLocks noChangeArrowheads="1"/>
          </p:cNvSpPr>
          <p:nvPr/>
        </p:nvSpPr>
        <p:spPr bwMode="auto">
          <a:xfrm>
            <a:off x="550621" y="5099971"/>
            <a:ext cx="8012624" cy="830997"/>
          </a:xfrm>
          <a:prstGeom prst="rect">
            <a:avLst/>
          </a:prstGeom>
          <a:noFill/>
          <a:ln w="9525">
            <a:noFill/>
            <a:miter lim="800000"/>
            <a:headEnd/>
            <a:tailEnd/>
          </a:ln>
        </p:spPr>
        <p:txBody>
          <a:bodyPr wrap="square">
            <a:spAutoFit/>
          </a:bodyPr>
          <a:lstStyle/>
          <a:p>
            <a:pPr>
              <a:spcBef>
                <a:spcPct val="50000"/>
              </a:spcBef>
            </a:pPr>
            <a:r>
              <a:rPr lang="en-US" sz="1600" dirty="0"/>
              <a:t>Note: These figures </a:t>
            </a:r>
            <a:r>
              <a:rPr lang="en-US" sz="1600" dirty="0" smtClean="0"/>
              <a:t>are specific to certain tools and may change pending further research. This example is used for illustrative purposes only. Tools vary and may provide benchmarks for the end of the year or for fall, winter, and spring.</a:t>
            </a:r>
            <a:endParaRPr lang="en-US" sz="1600" dirty="0"/>
          </a:p>
        </p:txBody>
      </p:sp>
      <p:sp>
        <p:nvSpPr>
          <p:cNvPr id="6" name="Oval 5" descr="What would be our math computation goal for a third grader?  An oval appears to highlight the end of year benchmark for grade 3 in the computation column, which is 30 digits."/>
          <p:cNvSpPr/>
          <p:nvPr/>
        </p:nvSpPr>
        <p:spPr>
          <a:xfrm>
            <a:off x="5960921" y="3788799"/>
            <a:ext cx="1017270" cy="3260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spTree>
    <p:extLst>
      <p:ext uri="{BB962C8B-B14F-4D97-AF65-F5344CB8AC3E}">
        <p14:creationId xmlns:p14="http://schemas.microsoft.com/office/powerpoint/2010/main" val="25106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85000"/>
              </a:lnSpc>
              <a:defRPr/>
            </a:pPr>
            <a:r>
              <a:rPr lang="en-US" dirty="0"/>
              <a:t>Option 1: Setting Goals With </a:t>
            </a:r>
            <a:br>
              <a:rPr lang="en-US" dirty="0"/>
            </a:br>
            <a:r>
              <a:rPr lang="en-US" dirty="0"/>
              <a:t>End-of-Year Benchmarking</a:t>
            </a:r>
          </a:p>
        </p:txBody>
      </p:sp>
      <p:pic>
        <p:nvPicPr>
          <p:cNvPr id="2" name="Picture 2" descr="A graph that depicts option one, which is setting goals with end of year benchmarking. The horizontal axis shows the time in weeks of instruction and the vertical axis is digits correct. The baseline score is marked with an X at the most recent baseline data point (week three).  Another X marks the benchmark of thirty digits, which should be reached at week 14.  The dotted goal line connects these two po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60" y="1722912"/>
            <a:ext cx="7426325"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695151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805" y="2002493"/>
            <a:ext cx="7333210" cy="1082282"/>
          </a:xfrm>
        </p:spPr>
        <p:txBody>
          <a:bodyPr/>
          <a:lstStyle/>
          <a:p>
            <a:r>
              <a:rPr lang="en-US" dirty="0" smtClean="0"/>
              <a:t>What are the advantages of this approach?</a:t>
            </a:r>
          </a:p>
          <a:p>
            <a:pPr marL="237744" indent="-237744">
              <a:buFont typeface="Wingdings" pitchFamily="2" charset="2"/>
              <a:buChar char="§"/>
            </a:pPr>
            <a:r>
              <a:rPr lang="en-US" dirty="0" smtClean="0"/>
              <a:t>Easy-to-use when </a:t>
            </a:r>
            <a:r>
              <a:rPr lang="en-US" dirty="0"/>
              <a:t>progress monitoring tool </a:t>
            </a:r>
            <a:r>
              <a:rPr lang="en-US" dirty="0" smtClean="0"/>
              <a:t>provides benchmarks.</a:t>
            </a:r>
          </a:p>
          <a:p>
            <a:pPr marL="237744" indent="-237744">
              <a:buFont typeface="Wingdings" pitchFamily="2" charset="2"/>
              <a:buChar char="§"/>
            </a:pPr>
            <a:r>
              <a:rPr lang="en-US" dirty="0" smtClean="0"/>
              <a:t>Tracks progress toward grade-level expectations.</a:t>
            </a:r>
          </a:p>
          <a:p>
            <a:pPr marL="342900" indent="-342900">
              <a:buFont typeface="Wingdings" pitchFamily="2" charset="2"/>
              <a:buChar char="§"/>
            </a:pPr>
            <a:endParaRPr lang="en-US" dirty="0"/>
          </a:p>
          <a:p>
            <a:r>
              <a:rPr lang="en-US" dirty="0" smtClean="0"/>
              <a:t>Can you think of special considerations in using this approach for students with intensive needs?</a:t>
            </a:r>
          </a:p>
          <a:p>
            <a:pPr marL="237744" indent="-237744">
              <a:buFont typeface="Wingdings" pitchFamily="2" charset="2"/>
              <a:buChar char="§"/>
            </a:pPr>
            <a:r>
              <a:rPr lang="en-US" dirty="0" smtClean="0"/>
              <a:t>Goal may not be feasible for students performing far below grade level.</a:t>
            </a:r>
            <a:endParaRPr lang="en-US" dirty="0"/>
          </a:p>
        </p:txBody>
      </p:sp>
      <p:sp>
        <p:nvSpPr>
          <p:cNvPr id="2" name="Title 1"/>
          <p:cNvSpPr>
            <a:spLocks noGrp="1"/>
          </p:cNvSpPr>
          <p:nvPr>
            <p:ph type="title"/>
          </p:nvPr>
        </p:nvSpPr>
        <p:spPr/>
        <p:txBody>
          <a:bodyPr/>
          <a:lstStyle/>
          <a:p>
            <a:r>
              <a:rPr lang="en-US" dirty="0" smtClean="0"/>
              <a:t>Discussion: Using Benchmarks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0093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Average growth per week (ROI) for a certain measure (e.g</a:t>
            </a:r>
            <a:r>
              <a:rPr lang="en-US" dirty="0" smtClean="0"/>
              <a:t>., third-grade </a:t>
            </a:r>
            <a:r>
              <a:rPr lang="en-US" dirty="0"/>
              <a:t>PRF) can be used to calculate a goal:</a:t>
            </a:r>
          </a:p>
          <a:p>
            <a:pPr marL="0" indent="0">
              <a:buNone/>
            </a:pPr>
            <a:endParaRPr lang="en-US" dirty="0" smtClean="0"/>
          </a:p>
          <a:p>
            <a:pPr marL="0" indent="0">
              <a:buNone/>
            </a:pPr>
            <a:r>
              <a:rPr lang="en-US" b="1" dirty="0"/>
              <a:t>GOAL </a:t>
            </a:r>
            <a:r>
              <a:rPr lang="en-US" b="1" dirty="0">
                <a:solidFill>
                  <a:srgbClr val="FF0000"/>
                </a:solidFill>
              </a:rPr>
              <a:t>=</a:t>
            </a:r>
            <a:r>
              <a:rPr lang="en-US" b="1" dirty="0"/>
              <a:t> </a:t>
            </a:r>
            <a:r>
              <a:rPr lang="en-US" b="1" dirty="0" smtClean="0"/>
              <a:t>ROI </a:t>
            </a:r>
            <a:r>
              <a:rPr lang="en-US" b="1" dirty="0">
                <a:solidFill>
                  <a:srgbClr val="FF0000"/>
                </a:solidFill>
              </a:rPr>
              <a:t>×</a:t>
            </a:r>
            <a:r>
              <a:rPr lang="en-US" b="1" dirty="0"/>
              <a:t> # Weeks </a:t>
            </a:r>
            <a:r>
              <a:rPr lang="en-US" b="1" dirty="0" smtClean="0">
                <a:solidFill>
                  <a:srgbClr val="FF0000"/>
                </a:solidFill>
              </a:rPr>
              <a:t>+</a:t>
            </a:r>
            <a:r>
              <a:rPr lang="en-US" b="1" dirty="0" smtClean="0"/>
              <a:t> Baseline </a:t>
            </a:r>
            <a:r>
              <a:rPr lang="en-US" b="1" dirty="0"/>
              <a:t>Score</a:t>
            </a:r>
          </a:p>
          <a:p>
            <a:pPr marL="0" indent="0">
              <a:buNone/>
            </a:pPr>
            <a:endParaRPr lang="en-US" dirty="0" smtClean="0"/>
          </a:p>
          <a:p>
            <a:r>
              <a:rPr lang="en-US" dirty="0"/>
              <a:t># </a:t>
            </a:r>
            <a:r>
              <a:rPr lang="en-US" dirty="0" smtClean="0"/>
              <a:t>weeks </a:t>
            </a:r>
            <a:r>
              <a:rPr lang="en-US" dirty="0"/>
              <a:t>= number of weeks left in </a:t>
            </a:r>
            <a:r>
              <a:rPr lang="en-US" dirty="0" smtClean="0"/>
              <a:t>the instructional </a:t>
            </a:r>
            <a:r>
              <a:rPr lang="en-US" dirty="0"/>
              <a:t>period (when we want the goal to be reached</a:t>
            </a:r>
            <a:r>
              <a:rPr lang="en-US" dirty="0" smtClean="0"/>
              <a:t>).</a:t>
            </a:r>
            <a:endParaRPr lang="en-US" dirty="0"/>
          </a:p>
          <a:p>
            <a:r>
              <a:rPr lang="en-US" dirty="0"/>
              <a:t>Baseline </a:t>
            </a:r>
            <a:r>
              <a:rPr lang="en-US" dirty="0" smtClean="0"/>
              <a:t>score </a:t>
            </a:r>
            <a:r>
              <a:rPr lang="en-US" dirty="0"/>
              <a:t>is calculated using the </a:t>
            </a:r>
            <a:r>
              <a:rPr lang="en-US" dirty="0" smtClean="0"/>
              <a:t>three </a:t>
            </a:r>
            <a:r>
              <a:rPr lang="en-US" dirty="0"/>
              <a:t>most recent data </a:t>
            </a:r>
            <a:r>
              <a:rPr lang="en-US" dirty="0" smtClean="0"/>
              <a:t>points.</a:t>
            </a: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Option 2: Setting Goals With Norms for Weekly Rate of </a:t>
            </a:r>
            <a:r>
              <a:rPr lang="en-US" dirty="0" smtClean="0"/>
              <a:t>Improvement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2509749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smtClean="0"/>
              <a:t>Example: Setting Goals With National Norms for Weekly </a:t>
            </a:r>
            <a:r>
              <a:rPr lang="en-US" dirty="0"/>
              <a:t>ROI</a:t>
            </a:r>
            <a:endParaRPr lang="en-US" dirty="0" smtClean="0"/>
          </a:p>
        </p:txBody>
      </p:sp>
      <p:graphicFrame>
        <p:nvGraphicFramePr>
          <p:cNvPr id="7" name="Group 51" descr="A 6 by 4 table that shows an example growth chart for elementary reading and math. The first column is headed Grade and the rows underneath correspond to grades 1 through 4.  The second column is Reading-slope and gives the weekly rate of improvement (ROI) and reading measure for each grade.  The third column is computation C B M - slope for digits correct.  The rows below this header give the weekly R O I for grades 1 through 4.  The last column is concepts and applications C B M - slope for points.  The rows below give the ROI for grades 2 through 4."/>
          <p:cNvGraphicFramePr>
            <a:graphicFrameLocks noGrp="1"/>
          </p:cNvGraphicFramePr>
          <p:nvPr>
            <p:ph idx="4294967295"/>
            <p:extLst>
              <p:ext uri="{D42A27DB-BD31-4B8C-83A1-F6EECF244321}">
                <p14:modId xmlns:p14="http://schemas.microsoft.com/office/powerpoint/2010/main" val="3582893202"/>
              </p:ext>
            </p:extLst>
          </p:nvPr>
        </p:nvGraphicFramePr>
        <p:xfrm>
          <a:off x="910971" y="1914196"/>
          <a:ext cx="7643649" cy="3081748"/>
        </p:xfrm>
        <a:graphic>
          <a:graphicData uri="http://schemas.openxmlformats.org/drawingml/2006/table">
            <a:tbl>
              <a:tblPr firstRow="1" bandRow="1">
                <a:tableStyleId>{5C22544A-7EE6-4342-B048-85BDC9FD1C3A}</a:tableStyleId>
              </a:tblPr>
              <a:tblGrid>
                <a:gridCol w="918114"/>
                <a:gridCol w="2083475"/>
                <a:gridCol w="2352766"/>
                <a:gridCol w="2289294"/>
              </a:tblGrid>
              <a:tr h="7805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Grade</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Reading—Slope</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Computation CBM—Slope for Digits Correct</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Concepts and Applications CBM—Slope for Points</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50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K</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 (LSF)</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523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1.8 (WIF)</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0.35</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 data available</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523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 (PRF)</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0.30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0.40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523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 (PRF)</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0.30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0.60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50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0.40 (Maze)</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0.70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0.70</a:t>
                      </a:r>
                      <a:endParaRPr kumimoji="0" lang="en-US" sz="16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bl>
          </a:graphicData>
        </a:graphic>
      </p:graphicFrame>
      <p:sp>
        <p:nvSpPr>
          <p:cNvPr id="6" name="Text Box 49"/>
          <p:cNvSpPr txBox="1">
            <a:spLocks noChangeArrowheads="1"/>
          </p:cNvSpPr>
          <p:nvPr/>
        </p:nvSpPr>
        <p:spPr bwMode="auto">
          <a:xfrm>
            <a:off x="854991" y="5253036"/>
            <a:ext cx="7450810" cy="523220"/>
          </a:xfrm>
          <a:prstGeom prst="rect">
            <a:avLst/>
          </a:prstGeom>
          <a:solidFill>
            <a:schemeClr val="bg1"/>
          </a:solidFill>
          <a:ln w="9525">
            <a:noFill/>
            <a:miter lim="800000"/>
            <a:headEnd/>
            <a:tailEnd/>
          </a:ln>
        </p:spPr>
        <p:txBody>
          <a:bodyPr wrap="square">
            <a:spAutoFit/>
          </a:bodyPr>
          <a:lstStyle/>
          <a:p>
            <a:pPr>
              <a:spcBef>
                <a:spcPct val="50000"/>
              </a:spcBef>
            </a:pPr>
            <a:r>
              <a:rPr lang="en-US" sz="1400" dirty="0"/>
              <a:t>Note: These figures </a:t>
            </a:r>
            <a:r>
              <a:rPr lang="en-US" sz="1400" dirty="0" smtClean="0"/>
              <a:t>are specific to a certain tool and may change pending further research.  This example is used for illustrative purposes only.</a:t>
            </a:r>
            <a:endParaRPr lang="en-US" sz="1400" dirty="0"/>
          </a:p>
        </p:txBody>
      </p:sp>
      <p:sp>
        <p:nvSpPr>
          <p:cNvPr id="8" name="Oval 7" descr="Which ROI would we use if we are progress monitoring second grade math computation?  A circle appears to highlight point three zero, the slope found in the row for grade 2, under the column for computation."/>
          <p:cNvSpPr/>
          <p:nvPr/>
        </p:nvSpPr>
        <p:spPr>
          <a:xfrm>
            <a:off x="4614043" y="3708399"/>
            <a:ext cx="1017270" cy="33255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0"/>
          </p:nvPr>
        </p:nvSpPr>
        <p:spPr/>
        <p:txBody>
          <a:bodyPr/>
          <a:lstStyle/>
          <a:p>
            <a:fld id="{085E27C5-ECB1-4EBC-98D3-F94D2BA84B3F}" type="slidenum">
              <a:rPr lang="en-US" smtClean="0"/>
              <a:pPr/>
              <a:t>54</a:t>
            </a:fld>
            <a:endParaRPr lang="en-US" dirty="0"/>
          </a:p>
        </p:txBody>
      </p:sp>
    </p:spTree>
    <p:extLst>
      <p:ext uri="{BB962C8B-B14F-4D97-AF65-F5344CB8AC3E}">
        <p14:creationId xmlns:p14="http://schemas.microsoft.com/office/powerpoint/2010/main" val="10921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a:t>: Setting Goals With National Norms for Weekly ROI</a:t>
            </a:r>
          </a:p>
        </p:txBody>
      </p:sp>
      <p:graphicFrame>
        <p:nvGraphicFramePr>
          <p:cNvPr id="4" name="Table 3" descr="A table shows national norms for R O I for math computation.  The first column is labeled Grade and has a row for each grade in grades 1 through 6.  The second column is labeled Computation - R O I for digits correct and gives the weekly R O I by grade."/>
          <p:cNvGraphicFramePr>
            <a:graphicFrameLocks noGrp="1"/>
          </p:cNvGraphicFramePr>
          <p:nvPr>
            <p:extLst>
              <p:ext uri="{D42A27DB-BD31-4B8C-83A1-F6EECF244321}">
                <p14:modId xmlns:p14="http://schemas.microsoft.com/office/powerpoint/2010/main" val="626383483"/>
              </p:ext>
            </p:extLst>
          </p:nvPr>
        </p:nvGraphicFramePr>
        <p:xfrm>
          <a:off x="5202043" y="2136171"/>
          <a:ext cx="3675308" cy="3429000"/>
        </p:xfrm>
        <a:graphic>
          <a:graphicData uri="http://schemas.openxmlformats.org/drawingml/2006/table">
            <a:tbl>
              <a:tblPr firstRow="1" bandRow="1">
                <a:tableStyleId>{5C22544A-7EE6-4342-B048-85BDC9FD1C3A}</a:tableStyleId>
              </a:tblPr>
              <a:tblGrid>
                <a:gridCol w="985593"/>
                <a:gridCol w="2689715"/>
              </a:tblGrid>
              <a:tr h="7730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Grade</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Computation—ROI for Digits Correct</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4349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.35</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294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.30</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47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.30</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460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.70</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497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5</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.70</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47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6</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.40</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bl>
          </a:graphicData>
        </a:graphic>
      </p:graphicFrame>
      <p:sp>
        <p:nvSpPr>
          <p:cNvPr id="3" name="Content Placeholder 2"/>
          <p:cNvSpPr>
            <a:spLocks noGrp="1"/>
          </p:cNvSpPr>
          <p:nvPr>
            <p:ph idx="1"/>
          </p:nvPr>
        </p:nvSpPr>
        <p:spPr>
          <a:xfrm>
            <a:off x="687389" y="2055813"/>
            <a:ext cx="4122118" cy="3732737"/>
          </a:xfrm>
        </p:spPr>
        <p:txBody>
          <a:bodyPr/>
          <a:lstStyle/>
          <a:p>
            <a:r>
              <a:rPr lang="en-US" dirty="0" smtClean="0"/>
              <a:t>Fourth-grade mathematics computation</a:t>
            </a:r>
          </a:p>
          <a:p>
            <a:pPr marL="237744" indent="-237744">
              <a:buFont typeface="Wingdings" pitchFamily="2" charset="2"/>
              <a:buChar char="§"/>
            </a:pPr>
            <a:r>
              <a:rPr lang="en-US" dirty="0" smtClean="0"/>
              <a:t>Baseline scores: 10, 9, 11 (collected weekly)</a:t>
            </a:r>
          </a:p>
          <a:p>
            <a:pPr marL="237744" indent="-237744">
              <a:buFont typeface="Wingdings" pitchFamily="2" charset="2"/>
              <a:buChar char="§"/>
            </a:pPr>
            <a:r>
              <a:rPr lang="en-US" dirty="0" smtClean="0"/>
              <a:t>Time frame: 10 weeks left in the instructional period</a:t>
            </a:r>
          </a:p>
          <a:p>
            <a:pPr marL="237744" indent="-237744">
              <a:buFont typeface="Wingdings" pitchFamily="2" charset="2"/>
              <a:buChar char="§"/>
            </a:pPr>
            <a:r>
              <a:rPr lang="en-US" dirty="0" smtClean="0"/>
              <a:t>ROI = .7</a:t>
            </a:r>
            <a:endParaRPr lang="en-US" dirty="0">
              <a:solidFill>
                <a:srgbClr val="FF0000"/>
              </a:solidFill>
            </a:endParaRPr>
          </a:p>
        </p:txBody>
      </p:sp>
      <p:sp>
        <p:nvSpPr>
          <p:cNvPr id="5" name="Oval 4" descr="An oval appears to select the table row for grade 4, showing how the R O I of point 7 was identfiied."/>
          <p:cNvSpPr/>
          <p:nvPr/>
        </p:nvSpPr>
        <p:spPr>
          <a:xfrm>
            <a:off x="5106390" y="4142086"/>
            <a:ext cx="3741821" cy="6136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0"/>
          </p:nvPr>
        </p:nvSpPr>
        <p:spPr/>
        <p:txBody>
          <a:bodyPr/>
          <a:lstStyle/>
          <a:p>
            <a:fld id="{4DBB3109-6B36-4C42-ABE5-993D6B0A452A}" type="slidenum">
              <a:rPr lang="en-US" smtClean="0">
                <a:solidFill>
                  <a:srgbClr val="FFFFFF">
                    <a:lumMod val="75000"/>
                  </a:srgbClr>
                </a:solidFill>
              </a:rPr>
              <a:pPr/>
              <a:t>55</a:t>
            </a:fld>
            <a:endParaRPr lang="en-US" dirty="0">
              <a:solidFill>
                <a:srgbClr val="FFFFFF">
                  <a:lumMod val="75000"/>
                </a:srgbClr>
              </a:solidFill>
            </a:endParaRPr>
          </a:p>
        </p:txBody>
      </p:sp>
    </p:spTree>
    <p:extLst>
      <p:ext uri="{BB962C8B-B14F-4D97-AF65-F5344CB8AC3E}">
        <p14:creationId xmlns:p14="http://schemas.microsoft.com/office/powerpoint/2010/main" val="3775529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Setting Goals With National Norms for Weekly ROI</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56</a:t>
            </a:fld>
            <a:endParaRPr lang="en-US" dirty="0">
              <a:solidFill>
                <a:srgbClr val="FFFFFF">
                  <a:lumMod val="75000"/>
                </a:srgbClr>
              </a:solidFill>
            </a:endParaRPr>
          </a:p>
        </p:txBody>
      </p:sp>
      <p:pic>
        <p:nvPicPr>
          <p:cNvPr id="3074" name="Picture 2" descr="The formula for setting a goal using national norms for weekly R O I is goal equals R O I times the number of weeks left in the instructional period plus the baseline score.  For this example, the R O I is point 7, as identified using the norms chart.  There are 10 weeks left in the instructional period.  The baseline score is obtained using the mean because the three scores were collected on different days.  The three scores are 10, 9, and 11, so the mean equals the sum of these 3 scores, which is 30, divided by the number of scores, which is 3.  30 divided by 3 equals 10.&#10;&#10;The student's target growth is the R O I of point 7 multipled by the 10 weeks left in the instructional period.  Point 7 times 10 is 7, so the student needs to add 7 digits to his baseline goal score of 10 to reach a goal of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40" y="1808079"/>
            <a:ext cx="841375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42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 2: Setting Goals With National Norms for Weekly </a:t>
            </a:r>
            <a:r>
              <a:rPr lang="en-US" dirty="0" smtClean="0"/>
              <a:t>ROI</a:t>
            </a:r>
            <a:endParaRPr lang="en-US" dirty="0"/>
          </a:p>
        </p:txBody>
      </p:sp>
      <p:sp>
        <p:nvSpPr>
          <p:cNvPr id="6" name="Content Placeholder 5"/>
          <p:cNvSpPr>
            <a:spLocks noGrp="1"/>
          </p:cNvSpPr>
          <p:nvPr>
            <p:ph idx="4294967295"/>
          </p:nvPr>
        </p:nvSpPr>
        <p:spPr>
          <a:xfrm>
            <a:off x="641268" y="1900238"/>
            <a:ext cx="7334250" cy="4957762"/>
          </a:xfrm>
        </p:spPr>
        <p:txBody>
          <a:bodyPr>
            <a:normAutofit/>
          </a:bodyPr>
          <a:lstStyle/>
          <a:p>
            <a:pPr marL="0" indent="0">
              <a:buNone/>
            </a:pPr>
            <a:r>
              <a:rPr lang="en-US" dirty="0" smtClean="0"/>
              <a:t>Considerations for using ROI for goal setting:</a:t>
            </a:r>
          </a:p>
          <a:p>
            <a:r>
              <a:rPr lang="en-US" dirty="0" smtClean="0"/>
              <a:t>If a student is behind, matching the ROI norm will maintain the same level of achievement gap.</a:t>
            </a:r>
            <a:endParaRPr lang="en-US" dirty="0"/>
          </a:p>
          <a:p>
            <a:r>
              <a:rPr lang="en-US" dirty="0" smtClean="0"/>
              <a:t>Some </a:t>
            </a:r>
            <a:r>
              <a:rPr lang="en-US" dirty="0"/>
              <a:t>progress monitoring tools </a:t>
            </a:r>
            <a:r>
              <a:rPr lang="en-US" dirty="0" smtClean="0"/>
              <a:t>provide recommendations for “ambitious” ROIs.</a:t>
            </a:r>
          </a:p>
          <a:p>
            <a:r>
              <a:rPr lang="en-US" dirty="0" smtClean="0"/>
              <a:t>How </a:t>
            </a:r>
            <a:r>
              <a:rPr lang="en-US" dirty="0"/>
              <a:t>might you estimate </a:t>
            </a:r>
            <a:r>
              <a:rPr lang="en-US" dirty="0" smtClean="0"/>
              <a:t>expected weekly </a:t>
            </a:r>
            <a:r>
              <a:rPr lang="en-US" dirty="0"/>
              <a:t>growth </a:t>
            </a:r>
            <a:r>
              <a:rPr lang="en-US" dirty="0" smtClean="0"/>
              <a:t>if </a:t>
            </a:r>
            <a:r>
              <a:rPr lang="en-US" dirty="0"/>
              <a:t>ROI norms are not provided</a:t>
            </a:r>
            <a:r>
              <a:rPr lang="en-US" dirty="0" smtClean="0"/>
              <a:t>?</a:t>
            </a:r>
          </a:p>
          <a:p>
            <a:pPr lvl="1"/>
            <a:r>
              <a:rPr lang="en-US" sz="2000" dirty="0" smtClean="0"/>
              <a:t>Use local norms.</a:t>
            </a:r>
          </a:p>
          <a:p>
            <a:pPr lvl="1"/>
            <a:r>
              <a:rPr lang="en-US" sz="2000" dirty="0"/>
              <a:t>Estimate by dividing growth between benchmark periods by </a:t>
            </a:r>
            <a:r>
              <a:rPr lang="en-US" sz="2000" dirty="0" smtClean="0"/>
              <a:t>the number </a:t>
            </a:r>
            <a:r>
              <a:rPr lang="en-US" sz="2000" dirty="0"/>
              <a:t>of weeks of </a:t>
            </a:r>
            <a:r>
              <a:rPr lang="en-US" sz="2000" dirty="0" smtClean="0"/>
              <a:t>instruction.</a:t>
            </a:r>
            <a:endParaRPr lang="en-US" sz="2000" dirty="0"/>
          </a:p>
          <a:p>
            <a:pPr lvl="1"/>
            <a:endParaRPr lang="en-US" dirty="0" smtClean="0"/>
          </a:p>
          <a:p>
            <a:pPr lvl="1"/>
            <a:endParaRPr lang="en-US" dirty="0" smtClean="0"/>
          </a:p>
          <a:p>
            <a:pPr marL="514350" indent="-514350">
              <a:buFont typeface="+mj-lt"/>
              <a:buAutoNum type="arabicPeriod"/>
            </a:pPr>
            <a:endParaRPr lang="en-US" dirty="0" smtClean="0"/>
          </a:p>
        </p:txBody>
      </p:sp>
      <p:sp>
        <p:nvSpPr>
          <p:cNvPr id="2" name="Rectangle 1"/>
          <p:cNvSpPr/>
          <p:nvPr/>
        </p:nvSpPr>
        <p:spPr>
          <a:xfrm>
            <a:off x="8658618" y="6485016"/>
            <a:ext cx="325730" cy="246221"/>
          </a:xfrm>
          <a:prstGeom prst="rect">
            <a:avLst/>
          </a:prstGeom>
        </p:spPr>
        <p:txBody>
          <a:bodyPr wrap="none">
            <a:spAutoFit/>
          </a:bodyPr>
          <a:lstStyle/>
          <a:p>
            <a:fld id="{4DBB3109-6B36-4C42-ABE5-993D6B0A452A}" type="slidenum">
              <a:rPr lang="en-US" sz="1000">
                <a:solidFill>
                  <a:srgbClr val="FFFFFF">
                    <a:lumMod val="75000"/>
                  </a:srgbClr>
                </a:solidFill>
              </a:rPr>
              <a:pPr/>
              <a:t>57</a:t>
            </a:fld>
            <a:endParaRPr lang="en-US" sz="1000" dirty="0"/>
          </a:p>
        </p:txBody>
      </p:sp>
    </p:spTree>
    <p:extLst>
      <p:ext uri="{BB962C8B-B14F-4D97-AF65-F5344CB8AC3E}">
        <p14:creationId xmlns:p14="http://schemas.microsoft.com/office/powerpoint/2010/main" val="40982255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3: Setting Goals With </a:t>
            </a:r>
            <a:r>
              <a:rPr lang="en-US" dirty="0" smtClean="0"/>
              <a:t/>
            </a:r>
            <a:br>
              <a:rPr lang="en-US" dirty="0" smtClean="0"/>
            </a:br>
            <a:r>
              <a:rPr lang="en-US" dirty="0" smtClean="0"/>
              <a:t>Intra</a:t>
            </a:r>
            <a:r>
              <a:rPr lang="en-US" dirty="0"/>
              <a:t>-Individual </a:t>
            </a:r>
            <a:r>
              <a:rPr lang="en-US" dirty="0" smtClean="0"/>
              <a:t>Framework</a:t>
            </a:r>
            <a:endParaRPr lang="en-US" dirty="0"/>
          </a:p>
        </p:txBody>
      </p:sp>
      <p:sp>
        <p:nvSpPr>
          <p:cNvPr id="3" name="Content Placeholder 2"/>
          <p:cNvSpPr>
            <a:spLocks noGrp="1"/>
          </p:cNvSpPr>
          <p:nvPr>
            <p:ph idx="1"/>
          </p:nvPr>
        </p:nvSpPr>
        <p:spPr>
          <a:xfrm>
            <a:off x="678811" y="1940499"/>
            <a:ext cx="8310206" cy="2415191"/>
          </a:xfrm>
          <a:solidFill>
            <a:schemeClr val="bg1"/>
          </a:solidFill>
        </p:spPr>
        <p:txBody>
          <a:bodyPr/>
          <a:lstStyle/>
          <a:p>
            <a:pPr marL="237744" indent="-237744">
              <a:buFont typeface="Wingdings" pitchFamily="2" charset="2"/>
              <a:buChar char="§"/>
            </a:pPr>
            <a:r>
              <a:rPr lang="en-US" sz="2200" dirty="0" smtClean="0"/>
              <a:t>Often used for students performing far below grade level or with very low skills, where typical growth rates are not appropriate.</a:t>
            </a:r>
          </a:p>
          <a:p>
            <a:pPr marL="237744" indent="-237744">
              <a:buFont typeface="Wingdings" pitchFamily="2" charset="2"/>
              <a:buChar char="§"/>
            </a:pPr>
            <a:r>
              <a:rPr lang="en-US" sz="2200" dirty="0"/>
              <a:t>Use </a:t>
            </a:r>
            <a:r>
              <a:rPr lang="en-US" sz="2200" dirty="0" smtClean="0"/>
              <a:t>three </a:t>
            </a:r>
            <a:r>
              <a:rPr lang="en-US" sz="2200" dirty="0"/>
              <a:t>most recent data points to calculate </a:t>
            </a:r>
            <a:r>
              <a:rPr lang="en-US" sz="2200" dirty="0" smtClean="0"/>
              <a:t>baseline score.</a:t>
            </a:r>
            <a:endParaRPr lang="en-US" sz="2200" dirty="0"/>
          </a:p>
          <a:p>
            <a:pPr marL="237744" indent="-237744">
              <a:buFont typeface="Wingdings" pitchFamily="2" charset="2"/>
              <a:buChar char="§"/>
            </a:pPr>
            <a:r>
              <a:rPr lang="en-US" sz="2200" dirty="0" smtClean="0"/>
              <a:t>Calculate student’s ROI (SROI) based on at least eight data </a:t>
            </a:r>
            <a:r>
              <a:rPr lang="en-US" sz="2200" dirty="0"/>
              <a:t>points. Use software when available (more accurate) or estimate </a:t>
            </a:r>
            <a:r>
              <a:rPr lang="en-US" sz="2200" dirty="0" smtClean="0"/>
              <a:t>using </a:t>
            </a:r>
            <a:r>
              <a:rPr lang="en-US" sz="2200" dirty="0"/>
              <a:t>the following equation:</a:t>
            </a:r>
            <a:endParaRPr lang="en-US" sz="2200" dirty="0" smtClean="0"/>
          </a:p>
        </p:txBody>
      </p:sp>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58</a:t>
            </a:fld>
            <a:endParaRPr lang="en-US" dirty="0">
              <a:solidFill>
                <a:srgbClr val="FFFFFF">
                  <a:lumMod val="75000"/>
                </a:srgbClr>
              </a:solidFill>
            </a:endParaRPr>
          </a:p>
        </p:txBody>
      </p:sp>
      <p:pic>
        <p:nvPicPr>
          <p:cNvPr id="2050" name="Picture 2" descr="The formulia for S R O I is the difference of the last median minus the first median, divided by the number of weeks of instruction over which data collection occurred.  If data are collected weekly, the number of weeks is the number of data points minu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15" y="4350329"/>
            <a:ext cx="685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253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87" y="376386"/>
            <a:ext cx="8906256" cy="361468"/>
          </a:xfrm>
        </p:spPr>
        <p:txBody>
          <a:bodyPr>
            <a:noAutofit/>
          </a:bodyPr>
          <a:lstStyle/>
          <a:p>
            <a:r>
              <a:rPr lang="en-US" sz="3200" b="0" dirty="0"/>
              <a:t>Option 3: Setting Goals With Intra-Individual Framework</a:t>
            </a:r>
          </a:p>
        </p:txBody>
      </p:sp>
      <p:pic>
        <p:nvPicPr>
          <p:cNvPr id="5" name="Picture 2" descr="this image shows a formula where the student's R O I is multiplied by one point five and again multiplied by the number of weeks left in the instructional period. This product representing target growth is then added to the student's baseline score, which is the mean of the three most recent data points, to find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75" y="904874"/>
            <a:ext cx="7326386"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4294967295"/>
          </p:nvPr>
        </p:nvSpPr>
        <p:spPr>
          <a:xfrm>
            <a:off x="356461" y="2668776"/>
            <a:ext cx="8224838" cy="3305175"/>
          </a:xfrm>
          <a:noFill/>
        </p:spPr>
        <p:txBody>
          <a:bodyPr/>
          <a:lstStyle/>
          <a:p>
            <a:pPr marL="0" indent="0">
              <a:buNone/>
            </a:pPr>
            <a:r>
              <a:rPr lang="en-US" sz="2400" b="1" dirty="0"/>
              <a:t>Why 1.5?</a:t>
            </a:r>
          </a:p>
          <a:p>
            <a:pPr marL="237744" indent="-237744">
              <a:buFont typeface="Wingdings" pitchFamily="2" charset="2"/>
              <a:buChar char="§"/>
            </a:pPr>
            <a:r>
              <a:rPr lang="en-US" sz="2400" dirty="0"/>
              <a:t>We know the </a:t>
            </a:r>
            <a:r>
              <a:rPr lang="en-US" sz="2400" dirty="0" smtClean="0"/>
              <a:t>current SROI </a:t>
            </a:r>
            <a:r>
              <a:rPr lang="en-US" sz="2400" dirty="0"/>
              <a:t>is not sufficient to close the achievement </a:t>
            </a:r>
            <a:r>
              <a:rPr lang="en-US" sz="2400" dirty="0" smtClean="0"/>
              <a:t>gap; we </a:t>
            </a:r>
            <a:r>
              <a:rPr lang="en-US" sz="2400" dirty="0"/>
              <a:t>want to increase growth at least by half (x 1.5</a:t>
            </a:r>
            <a:r>
              <a:rPr lang="en-US" sz="2400" dirty="0" smtClean="0"/>
              <a:t>).</a:t>
            </a:r>
            <a:endParaRPr lang="en-US" sz="2400" dirty="0"/>
          </a:p>
          <a:p>
            <a:pPr marL="237744" indent="-237744">
              <a:buFont typeface="Wingdings" pitchFamily="2" charset="2"/>
              <a:buChar char="§"/>
            </a:pPr>
            <a:r>
              <a:rPr lang="en-US" sz="2400" dirty="0"/>
              <a:t>A more ambitious goal may be set if appropriate (</a:t>
            </a:r>
            <a:r>
              <a:rPr lang="en-US" sz="2400" dirty="0" smtClean="0"/>
              <a:t>e.g., if after </a:t>
            </a:r>
            <a:r>
              <a:rPr lang="en-US" sz="2400" dirty="0"/>
              <a:t>several weeks of </a:t>
            </a:r>
            <a:r>
              <a:rPr lang="en-US" sz="2400" dirty="0" smtClean="0"/>
              <a:t>progress monitoring, </a:t>
            </a:r>
            <a:r>
              <a:rPr lang="en-US" sz="2400" dirty="0"/>
              <a:t>the </a:t>
            </a:r>
            <a:r>
              <a:rPr lang="en-US" sz="2400" dirty="0" smtClean="0"/>
              <a:t>current SROI </a:t>
            </a:r>
            <a:r>
              <a:rPr lang="en-US" sz="2400" dirty="0"/>
              <a:t>exceeds the goal </a:t>
            </a:r>
            <a:r>
              <a:rPr lang="en-US" sz="2400" dirty="0" smtClean="0"/>
              <a:t>SROI).</a:t>
            </a:r>
            <a:endParaRPr lang="en-US" sz="2400" dirty="0"/>
          </a:p>
          <a:p>
            <a:pPr marL="237744" indent="-237744">
              <a:buFont typeface="Wingdings" pitchFamily="2" charset="2"/>
              <a:buChar char="§"/>
            </a:pPr>
            <a:r>
              <a:rPr lang="en-US" sz="2400" b="1" dirty="0"/>
              <a:t>Never lower the goal!</a:t>
            </a:r>
          </a:p>
          <a:p>
            <a:endParaRPr lang="en-US" dirty="0"/>
          </a:p>
        </p:txBody>
      </p:sp>
      <p:sp>
        <p:nvSpPr>
          <p:cNvPr id="4" name="Slide Number Placeholder 3"/>
          <p:cNvSpPr>
            <a:spLocks noGrp="1"/>
          </p:cNvSpPr>
          <p:nvPr>
            <p:ph type="sldNum" sz="quarter" idx="11"/>
          </p:nvPr>
        </p:nvSpPr>
        <p:spPr/>
        <p:txBody>
          <a:bodyPr/>
          <a:lstStyle/>
          <a:p>
            <a:fld id="{4DBB3109-6B36-4C42-ABE5-993D6B0A452A}" type="slidenum">
              <a:rPr lang="en-US" smtClean="0">
                <a:solidFill>
                  <a:srgbClr val="FFFFFF">
                    <a:lumMod val="75000"/>
                  </a:srgbClr>
                </a:solidFill>
              </a:rPr>
              <a:pPr/>
              <a:t>59</a:t>
            </a:fld>
            <a:endParaRPr lang="en-US" dirty="0">
              <a:solidFill>
                <a:srgbClr val="FFFFFF">
                  <a:lumMod val="75000"/>
                </a:srgbClr>
              </a:solidFill>
            </a:endParaRPr>
          </a:p>
        </p:txBody>
      </p:sp>
    </p:spTree>
    <p:extLst>
      <p:ext uri="{BB962C8B-B14F-4D97-AF65-F5344CB8AC3E}">
        <p14:creationId xmlns:p14="http://schemas.microsoft.com/office/powerpoint/2010/main" val="253321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Types of Assessment</a:t>
            </a:r>
            <a:endParaRPr lang="en-US" dirty="0" smtClean="0"/>
          </a:p>
        </p:txBody>
      </p:sp>
      <p:graphicFrame>
        <p:nvGraphicFramePr>
          <p:cNvPr id="5" name="Table 4" descr="A 4 by 3 table that shows the different types of assessment. The 3 column headings are - type, when, and why? The first type is summative, which occurs after instruction, as an assessment of learning.  Summative assessment tells us what the student has already learned. Examples include end of chapter tests, high stake tests, and final exams.  The second type is diagnostic, which occurs before instruction to identify skill strengths and weaknesses.  The third type is formative, which occurs during instruction, as an assessment for learning.  Formative assessment tells us how well students are responding to instruction."/>
          <p:cNvGraphicFramePr>
            <a:graphicFrameLocks noGrp="1"/>
          </p:cNvGraphicFramePr>
          <p:nvPr>
            <p:extLst>
              <p:ext uri="{D42A27DB-BD31-4B8C-83A1-F6EECF244321}">
                <p14:modId xmlns:p14="http://schemas.microsoft.com/office/powerpoint/2010/main" val="4232883677"/>
              </p:ext>
            </p:extLst>
          </p:nvPr>
        </p:nvGraphicFramePr>
        <p:xfrm>
          <a:off x="889002" y="2102432"/>
          <a:ext cx="7581899" cy="3114728"/>
        </p:xfrm>
        <a:graphic>
          <a:graphicData uri="http://schemas.openxmlformats.org/drawingml/2006/table">
            <a:tbl>
              <a:tblPr firstRow="1" bandRow="1">
                <a:tableStyleId>{5C22544A-7EE6-4342-B048-85BDC9FD1C3A}</a:tableStyleId>
              </a:tblPr>
              <a:tblGrid>
                <a:gridCol w="2338471"/>
                <a:gridCol w="2043027"/>
                <a:gridCol w="3200401"/>
              </a:tblGrid>
              <a:tr h="565369">
                <a:tc>
                  <a:txBody>
                    <a:bodyPr/>
                    <a:lstStyle/>
                    <a:p>
                      <a:r>
                        <a:rPr lang="en-US" sz="2400" dirty="0" smtClean="0"/>
                        <a:t>Type</a:t>
                      </a:r>
                      <a:endParaRPr lang="en-US" sz="2400" dirty="0"/>
                    </a:p>
                  </a:txBody>
                  <a:tcPr/>
                </a:tc>
                <a:tc>
                  <a:txBody>
                    <a:bodyPr/>
                    <a:lstStyle/>
                    <a:p>
                      <a:r>
                        <a:rPr lang="en-US" sz="2400" dirty="0" smtClean="0"/>
                        <a:t>When?</a:t>
                      </a:r>
                      <a:endParaRPr lang="en-US" sz="2400" dirty="0"/>
                    </a:p>
                  </a:txBody>
                  <a:tcPr/>
                </a:tc>
                <a:tc>
                  <a:txBody>
                    <a:bodyPr/>
                    <a:lstStyle/>
                    <a:p>
                      <a:r>
                        <a:rPr lang="en-US" sz="2400" dirty="0" smtClean="0"/>
                        <a:t>Why?</a:t>
                      </a:r>
                      <a:endParaRPr lang="en-US" sz="2400" dirty="0"/>
                    </a:p>
                  </a:txBody>
                  <a:tcPr/>
                </a:tc>
              </a:tr>
              <a:tr h="791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Summative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After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Assessment </a:t>
                      </a:r>
                      <a:r>
                        <a:rPr kumimoji="0" lang="en-US" sz="2400" b="1" i="0" u="none" strike="noStrike" cap="none" normalizeH="0" baseline="0" dirty="0" smtClean="0">
                          <a:ln>
                            <a:noFill/>
                          </a:ln>
                          <a:solidFill>
                            <a:srgbClr val="0A0014"/>
                          </a:solidFill>
                          <a:effectLst/>
                          <a:latin typeface="+mn-lt"/>
                          <a:ea typeface="ＭＳ Ｐゴシック" charset="-128"/>
                        </a:rPr>
                        <a:t>of</a:t>
                      </a:r>
                      <a:r>
                        <a:rPr kumimoji="0" lang="en-US" sz="2400" b="0" i="0" u="none" strike="noStrike" cap="none" normalizeH="0" baseline="0" dirty="0" smtClean="0">
                          <a:ln>
                            <a:noFill/>
                          </a:ln>
                          <a:solidFill>
                            <a:srgbClr val="0A0014"/>
                          </a:solidFill>
                          <a:effectLst/>
                          <a:latin typeface="+mn-lt"/>
                          <a:ea typeface="ＭＳ Ｐゴシック" charset="-128"/>
                        </a:rPr>
                        <a:t> Learning</a:t>
                      </a:r>
                    </a:p>
                  </a:txBody>
                  <a:tcPr horzOverflow="overflow"/>
                </a:tc>
              </a:tr>
              <a:tr h="90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Diagnostic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Before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Identify skill strengths and weakness</a:t>
                      </a:r>
                    </a:p>
                  </a:txBody>
                  <a:tcPr horzOverflow="overflow"/>
                </a:tc>
              </a:tr>
              <a:tr h="791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Formative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During</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A0014"/>
                          </a:solidFill>
                          <a:effectLst/>
                          <a:latin typeface="+mn-lt"/>
                          <a:ea typeface="ＭＳ Ｐゴシック" charset="-128"/>
                        </a:rPr>
                        <a:t>Assessment </a:t>
                      </a:r>
                      <a:r>
                        <a:rPr kumimoji="0" lang="en-US" sz="2400" b="1" i="0" u="none" strike="noStrike" cap="none" normalizeH="0" baseline="0" dirty="0" smtClean="0">
                          <a:ln>
                            <a:noFill/>
                          </a:ln>
                          <a:solidFill>
                            <a:srgbClr val="0A0014"/>
                          </a:solidFill>
                          <a:effectLst/>
                          <a:latin typeface="+mn-lt"/>
                          <a:ea typeface="ＭＳ Ｐゴシック" charset="-128"/>
                        </a:rPr>
                        <a:t>for</a:t>
                      </a:r>
                      <a:r>
                        <a:rPr kumimoji="0" lang="en-US" sz="2400" b="0" i="0" u="none" strike="noStrike" cap="none" normalizeH="0" baseline="0" dirty="0" smtClean="0">
                          <a:ln>
                            <a:noFill/>
                          </a:ln>
                          <a:solidFill>
                            <a:srgbClr val="0A0014"/>
                          </a:solidFill>
                          <a:effectLst/>
                          <a:latin typeface="+mn-lt"/>
                          <a:ea typeface="ＭＳ Ｐゴシック" charset="-128"/>
                        </a:rPr>
                        <a:t> Learning</a:t>
                      </a:r>
                    </a:p>
                  </a:txBody>
                  <a:tcPr horzOverflow="overflow"/>
                </a:tc>
              </a:tr>
            </a:tbl>
          </a:graphicData>
        </a:graphic>
      </p:graphicFrame>
      <p:sp>
        <p:nvSpPr>
          <p:cNvPr id="6" name="Oval 5" descr="An oval appears highlighting the row for formative assessment.  Progress monitoring is a standardized method of formative assessment.  Examples include mastery measurement and general outcome measurement."/>
          <p:cNvSpPr/>
          <p:nvPr/>
        </p:nvSpPr>
        <p:spPr>
          <a:xfrm>
            <a:off x="241300" y="4260597"/>
            <a:ext cx="8686800" cy="108610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a:xfrm>
            <a:off x="8771161" y="6507316"/>
            <a:ext cx="141064" cy="153888"/>
          </a:xfrm>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1234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746" y="433077"/>
            <a:ext cx="8906256" cy="361468"/>
          </a:xfrm>
        </p:spPr>
        <p:txBody>
          <a:bodyPr>
            <a:noAutofit/>
          </a:bodyPr>
          <a:lstStyle/>
          <a:p>
            <a:r>
              <a:rPr lang="en-US" sz="3200" b="0" dirty="0"/>
              <a:t>Example: Setting Goals With Intra-Individual Framework </a:t>
            </a:r>
          </a:p>
        </p:txBody>
      </p:sp>
      <p:sp>
        <p:nvSpPr>
          <p:cNvPr id="5" name="Rectangle 4"/>
          <p:cNvSpPr/>
          <p:nvPr/>
        </p:nvSpPr>
        <p:spPr>
          <a:xfrm>
            <a:off x="441701" y="895806"/>
            <a:ext cx="8268346" cy="1274195"/>
          </a:xfrm>
          <a:prstGeom prst="rect">
            <a:avLst/>
          </a:prstGeom>
        </p:spPr>
        <p:txBody>
          <a:bodyPr wrap="square">
            <a:spAutoFit/>
          </a:bodyPr>
          <a:lstStyle/>
          <a:p>
            <a:pPr marL="237744" indent="-237744">
              <a:spcBef>
                <a:spcPct val="20000"/>
              </a:spcBef>
              <a:buClr>
                <a:schemeClr val="bg1">
                  <a:lumMod val="65000"/>
                </a:schemeClr>
              </a:buClr>
              <a:buFont typeface="Wingdings" pitchFamily="2" charset="2"/>
              <a:buChar char="§"/>
            </a:pPr>
            <a:r>
              <a:rPr lang="en-US" dirty="0">
                <a:solidFill>
                  <a:schemeClr val="tx2">
                    <a:lumMod val="75000"/>
                  </a:schemeClr>
                </a:solidFill>
                <a:latin typeface="+mn-lt"/>
                <a:ea typeface="+mn-ea"/>
                <a:cs typeface="+mn-cs"/>
              </a:rPr>
              <a:t>Eight most recent scores (over seven instructional weeks): 8, 7, 9, 8, 11, 10, 11, 12</a:t>
            </a:r>
          </a:p>
          <a:p>
            <a:pPr marL="237744" indent="-237744">
              <a:spcBef>
                <a:spcPct val="20000"/>
              </a:spcBef>
              <a:buClr>
                <a:schemeClr val="bg1">
                  <a:lumMod val="65000"/>
                </a:schemeClr>
              </a:buClr>
              <a:buFont typeface="Wingdings" pitchFamily="2" charset="2"/>
              <a:buChar char="§"/>
            </a:pPr>
            <a:r>
              <a:rPr lang="en-US" dirty="0">
                <a:solidFill>
                  <a:schemeClr val="tx2">
                    <a:lumMod val="75000"/>
                  </a:schemeClr>
                </a:solidFill>
                <a:latin typeface="+mn-lt"/>
                <a:ea typeface="+mn-ea"/>
                <a:cs typeface="+mn-cs"/>
              </a:rPr>
              <a:t>Ten weeks left in instructional period</a:t>
            </a:r>
          </a:p>
        </p:txBody>
      </p:sp>
      <p:sp>
        <p:nvSpPr>
          <p:cNvPr id="7" name="TextBox 6"/>
          <p:cNvSpPr txBox="1"/>
          <p:nvPr/>
        </p:nvSpPr>
        <p:spPr>
          <a:xfrm>
            <a:off x="616826" y="2357567"/>
            <a:ext cx="8196974"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B0F0"/>
                </a:solidFill>
                <a:effectLst/>
                <a:uLnTx/>
                <a:uFillTx/>
              </a:rPr>
              <a:t>SROI</a:t>
            </a:r>
            <a:r>
              <a:rPr kumimoji="0" lang="en-US" b="0" i="0" u="none" strike="noStrike" kern="0" cap="none" spc="0" normalizeH="0" baseline="0" noProof="0" dirty="0" smtClean="0">
                <a:ln>
                  <a:noFill/>
                </a:ln>
                <a:solidFill>
                  <a:sysClr val="windowText" lastClr="000000"/>
                </a:solidFill>
                <a:effectLst/>
                <a:uLnTx/>
                <a:uFillTx/>
              </a:rPr>
              <a:t> = (last median – first median)/weeks</a:t>
            </a:r>
          </a:p>
          <a:p>
            <a:pPr marL="0" marR="0" lvl="0" indent="290513"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	= (11 – 8)/7 = 3/7 = </a:t>
            </a:r>
            <a:r>
              <a:rPr kumimoji="0" lang="en-US" b="0" i="0" u="none" strike="noStrike" kern="0" cap="none" spc="0" normalizeH="0" baseline="0" noProof="0" dirty="0" smtClean="0">
                <a:ln>
                  <a:noFill/>
                </a:ln>
                <a:solidFill>
                  <a:srgbClr val="00B0F0"/>
                </a:solidFill>
                <a:effectLst/>
                <a:uLnTx/>
                <a:uFillTx/>
              </a:rPr>
              <a:t>.43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rPr>
              <a:t>Baseline Score </a:t>
            </a:r>
            <a:r>
              <a:rPr kumimoji="0" lang="en-US" b="0" i="0" u="none" strike="noStrike" kern="0" cap="none" spc="0" normalizeH="0" baseline="0" noProof="0" dirty="0" smtClean="0">
                <a:ln>
                  <a:noFill/>
                </a:ln>
                <a:solidFill>
                  <a:sysClr val="windowText" lastClr="000000"/>
                </a:solidFill>
                <a:effectLst/>
                <a:uLnTx/>
                <a:uFillTx/>
              </a:rPr>
              <a:t>= mean of three most recent scores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rPr>
              <a:t>	    = (10 + 11 + 12)/3 = 33/3 = </a:t>
            </a:r>
            <a:r>
              <a:rPr kumimoji="0" lang="en-US" b="0" i="0" u="none" strike="noStrike" kern="0" cap="none" spc="0" normalizeH="0" baseline="0" noProof="0" dirty="0" smtClean="0">
                <a:ln>
                  <a:noFill/>
                </a:ln>
                <a:solidFill>
                  <a:srgbClr val="FF0000"/>
                </a:solidFill>
                <a:effectLst/>
                <a:uLnTx/>
                <a:uFillTx/>
              </a:rPr>
              <a:t>11</a:t>
            </a:r>
          </a:p>
        </p:txBody>
      </p:sp>
      <p:sp>
        <p:nvSpPr>
          <p:cNvPr id="3" name="Slide Number Placeholder 2"/>
          <p:cNvSpPr>
            <a:spLocks noGrp="1"/>
          </p:cNvSpPr>
          <p:nvPr>
            <p:ph type="sldNum" sz="quarter" idx="11"/>
          </p:nvPr>
        </p:nvSpPr>
        <p:spPr/>
        <p:txBody>
          <a:bodyPr/>
          <a:lstStyle/>
          <a:p>
            <a:pPr algn="r"/>
            <a:fld id="{F3477EC8-074D-41C4-94AE-E9EA7CEEA348}" type="slidenum">
              <a:rPr lang="en-US" smtClean="0"/>
              <a:pPr algn="r"/>
              <a:t>60</a:t>
            </a:fld>
            <a:endParaRPr lang="en-US" dirty="0"/>
          </a:p>
        </p:txBody>
      </p:sp>
      <p:pic>
        <p:nvPicPr>
          <p:cNvPr id="4098" name="Picture 2" descr="Using this information, we can complete the formula for setting a goal with the intra-individual framework.  The S R O I of point four three is multiplied by the target growth factor of one point five and by 10 weeks.  This product of 6 point 4 5 is added to the baseline score of 11 to find the goal of 17 point four f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57" y="3983557"/>
            <a:ext cx="71882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5016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en-US" dirty="0"/>
              <a:t>In the previous example, </a:t>
            </a:r>
            <a:r>
              <a:rPr lang="en-US" dirty="0" smtClean="0"/>
              <a:t>SROI </a:t>
            </a:r>
            <a:r>
              <a:rPr lang="en-US" dirty="0"/>
              <a:t>was calculated using </a:t>
            </a:r>
            <a:r>
              <a:rPr lang="en-US" dirty="0" smtClean="0"/>
              <a:t>eight </a:t>
            </a:r>
            <a:r>
              <a:rPr lang="en-US" dirty="0"/>
              <a:t>data points from </a:t>
            </a:r>
            <a:r>
              <a:rPr lang="en-US" dirty="0" smtClean="0"/>
              <a:t>seven </a:t>
            </a:r>
            <a:r>
              <a:rPr lang="en-US" dirty="0"/>
              <a:t>weeks of instruction.</a:t>
            </a:r>
          </a:p>
          <a:p>
            <a:pPr lvl="0"/>
            <a:r>
              <a:rPr lang="en-US" dirty="0"/>
              <a:t>This does NOT necessarily mean we have to wait </a:t>
            </a:r>
            <a:r>
              <a:rPr lang="en-US" dirty="0" smtClean="0"/>
              <a:t>seven </a:t>
            </a:r>
            <a:r>
              <a:rPr lang="en-US" dirty="0"/>
              <a:t>weeks to make an instructional decision.</a:t>
            </a:r>
          </a:p>
          <a:p>
            <a:pPr lvl="0"/>
            <a:r>
              <a:rPr lang="en-US" dirty="0"/>
              <a:t>We can use progress monitoring data that we have already collected for this </a:t>
            </a:r>
            <a:r>
              <a:rPr lang="en-US" dirty="0" smtClean="0"/>
              <a:t>student.</a:t>
            </a:r>
            <a:endParaRPr lang="en-US" dirty="0"/>
          </a:p>
          <a:p>
            <a:pPr lvl="1"/>
            <a:r>
              <a:rPr lang="en-US" sz="2000" dirty="0"/>
              <a:t>Draw data from a goal that had been set using a different option, such as benchmarks.</a:t>
            </a:r>
          </a:p>
          <a:p>
            <a:pPr lvl="1"/>
            <a:r>
              <a:rPr lang="en-US" sz="2000" dirty="0" smtClean="0"/>
              <a:t>Use </a:t>
            </a:r>
            <a:r>
              <a:rPr lang="en-US" sz="2000" dirty="0"/>
              <a:t>data from the year preceding setting of the new </a:t>
            </a:r>
            <a:r>
              <a:rPr lang="en-US" sz="2000" dirty="0" smtClean="0"/>
              <a:t>individualized education program (IEP) </a:t>
            </a:r>
            <a:r>
              <a:rPr lang="en-US" sz="2000" dirty="0"/>
              <a:t>goal. </a:t>
            </a:r>
          </a:p>
        </p:txBody>
      </p:sp>
      <p:sp>
        <p:nvSpPr>
          <p:cNvPr id="5" name="Title 4"/>
          <p:cNvSpPr>
            <a:spLocks noGrp="1"/>
          </p:cNvSpPr>
          <p:nvPr>
            <p:ph type="title"/>
          </p:nvPr>
        </p:nvSpPr>
        <p:spPr/>
        <p:txBody>
          <a:bodyPr/>
          <a:lstStyle/>
          <a:p>
            <a:r>
              <a:rPr lang="en-US" dirty="0" smtClean="0"/>
              <a:t>Will Collecting Eight Data Points Delay Important Decisions?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61</a:t>
            </a:fld>
            <a:endParaRPr lang="en-US" dirty="0"/>
          </a:p>
        </p:txBody>
      </p:sp>
    </p:spTree>
    <p:extLst>
      <p:ext uri="{BB962C8B-B14F-4D97-AF65-F5344CB8AC3E}">
        <p14:creationId xmlns:p14="http://schemas.microsoft.com/office/powerpoint/2010/main" val="2795818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7744" indent="-237744">
              <a:buFont typeface="Wingdings" pitchFamily="2" charset="2"/>
              <a:buChar char="§"/>
            </a:pPr>
            <a:r>
              <a:rPr lang="en-US" dirty="0" smtClean="0"/>
              <a:t>Describe concrete, measurable skills that have relevance to overall competence in a domain (e.g., reading, mathematics).</a:t>
            </a:r>
          </a:p>
          <a:p>
            <a:pPr marL="237744" indent="-237744">
              <a:buFont typeface="Wingdings" pitchFamily="2" charset="2"/>
              <a:buChar char="§"/>
            </a:pPr>
            <a:r>
              <a:rPr lang="en-US" dirty="0" smtClean="0"/>
              <a:t>Use a valid and reliable assessment tool.</a:t>
            </a:r>
          </a:p>
          <a:p>
            <a:pPr marL="237744" indent="-237744">
              <a:buFont typeface="Wingdings" pitchFamily="2" charset="2"/>
              <a:buChar char="§"/>
            </a:pPr>
            <a:r>
              <a:rPr lang="en-US" dirty="0" smtClean="0"/>
              <a:t>Focus on outcomes.</a:t>
            </a:r>
          </a:p>
          <a:p>
            <a:pPr marL="466344" lvl="1" indent="-237744"/>
            <a:r>
              <a:rPr lang="en-US" sz="2000" dirty="0" smtClean="0">
                <a:latin typeface="+mn-lt"/>
              </a:rPr>
              <a:t>What outcomes are desired?</a:t>
            </a:r>
          </a:p>
          <a:p>
            <a:pPr marL="466344" lvl="1" indent="-237744"/>
            <a:r>
              <a:rPr lang="en-US" sz="2000" dirty="0" smtClean="0">
                <a:latin typeface="+mn-lt"/>
              </a:rPr>
              <a:t>What do present levels say about a student’s current progress toward meeting those outcomes?</a:t>
            </a:r>
          </a:p>
          <a:p>
            <a:pPr marL="466344" lvl="1" indent="-237744"/>
            <a:r>
              <a:rPr lang="en-US" sz="2000" dirty="0">
                <a:latin typeface="+mn-lt"/>
              </a:rPr>
              <a:t>Compare to peers or proficiency </a:t>
            </a:r>
            <a:r>
              <a:rPr lang="en-US" sz="2000" dirty="0" smtClean="0">
                <a:latin typeface="+mn-lt"/>
              </a:rPr>
              <a:t>standards.</a:t>
            </a:r>
            <a:endParaRPr lang="en-US" sz="2000" dirty="0">
              <a:latin typeface="+mn-lt"/>
            </a:endParaRPr>
          </a:p>
          <a:p>
            <a:pPr marL="1139825" lvl="1" indent="-457200">
              <a:buFont typeface="Wingdings" pitchFamily="2" charset="2"/>
              <a:buChar char="§"/>
            </a:pPr>
            <a:endParaRPr lang="en-US" dirty="0" smtClean="0">
              <a:latin typeface="+mn-lt"/>
            </a:endParaRPr>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Using Progress Monitoring Data to Write Present Levels of Performance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62</a:t>
            </a:fld>
            <a:endParaRPr lang="en-US" dirty="0">
              <a:solidFill>
                <a:srgbClr val="FFFFFF">
                  <a:lumMod val="75000"/>
                </a:srgbClr>
              </a:solidFill>
            </a:endParaRPr>
          </a:p>
        </p:txBody>
      </p:sp>
    </p:spTree>
    <p:extLst>
      <p:ext uri="{BB962C8B-B14F-4D97-AF65-F5344CB8AC3E}">
        <p14:creationId xmlns:p14="http://schemas.microsoft.com/office/powerpoint/2010/main" val="688870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Meet Andrew:</a:t>
            </a:r>
          </a:p>
          <a:p>
            <a:r>
              <a:rPr lang="en-US" dirty="0" smtClean="0"/>
              <a:t>Second grade</a:t>
            </a:r>
          </a:p>
          <a:p>
            <a:r>
              <a:rPr lang="en-US" dirty="0" smtClean="0"/>
              <a:t>Specific learning disability with eligibility in basic reading</a:t>
            </a:r>
            <a:endParaRPr lang="en-US" dirty="0"/>
          </a:p>
          <a:p>
            <a:endParaRPr lang="en-US" dirty="0"/>
          </a:p>
          <a:p>
            <a:endParaRPr lang="en-US" dirty="0"/>
          </a:p>
        </p:txBody>
      </p:sp>
      <p:sp>
        <p:nvSpPr>
          <p:cNvPr id="3" name="Title 2"/>
          <p:cNvSpPr>
            <a:spLocks noGrp="1"/>
          </p:cNvSpPr>
          <p:nvPr>
            <p:ph type="title"/>
          </p:nvPr>
        </p:nvSpPr>
        <p:spPr>
          <a:xfrm>
            <a:off x="594399" y="318053"/>
            <a:ext cx="8596097" cy="1486894"/>
          </a:xfrm>
        </p:spPr>
        <p:txBody>
          <a:bodyPr>
            <a:noAutofit/>
          </a:bodyPr>
          <a:lstStyle/>
          <a:p>
            <a:r>
              <a:rPr lang="en-US" sz="3600" dirty="0"/>
              <a:t>Describing Present Levels and Choosing a Goal for a Student Who Requires Individualized Planning</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63</a:t>
            </a:fld>
            <a:endParaRPr lang="en-US" dirty="0">
              <a:solidFill>
                <a:srgbClr val="FFFFFF">
                  <a:lumMod val="75000"/>
                </a:srgbClr>
              </a:solidFill>
            </a:endParaRPr>
          </a:p>
        </p:txBody>
      </p:sp>
    </p:spTree>
    <p:extLst>
      <p:ext uri="{BB962C8B-B14F-4D97-AF65-F5344CB8AC3E}">
        <p14:creationId xmlns:p14="http://schemas.microsoft.com/office/powerpoint/2010/main" val="2981562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graders at Andrew’s school are screened with second-grade PRF probes, using the median cwpm of three passages administered in one sitting.</a:t>
            </a:r>
          </a:p>
          <a:p>
            <a:r>
              <a:rPr lang="en-US" dirty="0" smtClean="0"/>
              <a:t>Andrew read 7, 5, and 9 cwpm, yielding a median score of 7 cwpm.</a:t>
            </a:r>
          </a:p>
          <a:p>
            <a:r>
              <a:rPr lang="en-US" dirty="0"/>
              <a:t>Scores </a:t>
            </a:r>
            <a:r>
              <a:rPr lang="en-US" dirty="0" smtClean="0"/>
              <a:t>&lt; 10 </a:t>
            </a:r>
            <a:r>
              <a:rPr lang="en-US" dirty="0"/>
              <a:t>cwpm </a:t>
            </a:r>
            <a:r>
              <a:rPr lang="en-US" dirty="0" smtClean="0"/>
              <a:t>suggest PRF is too difficult for Andrew.</a:t>
            </a:r>
          </a:p>
          <a:p>
            <a:r>
              <a:rPr lang="en-US" dirty="0" smtClean="0"/>
              <a:t>What should the team do?</a:t>
            </a:r>
            <a:endParaRPr lang="en-US" dirty="0"/>
          </a:p>
        </p:txBody>
      </p:sp>
      <p:sp>
        <p:nvSpPr>
          <p:cNvPr id="3" name="Title 2"/>
          <p:cNvSpPr>
            <a:spLocks noGrp="1"/>
          </p:cNvSpPr>
          <p:nvPr>
            <p:ph type="title"/>
          </p:nvPr>
        </p:nvSpPr>
        <p:spPr>
          <a:xfrm>
            <a:off x="594399" y="318053"/>
            <a:ext cx="8596097" cy="1486894"/>
          </a:xfrm>
        </p:spPr>
        <p:txBody>
          <a:bodyPr>
            <a:noAutofit/>
          </a:bodyPr>
          <a:lstStyle/>
          <a:p>
            <a:r>
              <a:rPr lang="en-US" sz="4400" dirty="0" smtClean="0"/>
              <a:t>Andrew: Initial Grade-Level Screening</a:t>
            </a:r>
            <a:endParaRPr lang="en-US" sz="4400"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64</a:t>
            </a:fld>
            <a:endParaRPr>
              <a:solidFill>
                <a:srgbClr val="FFFFFF">
                  <a:lumMod val="75000"/>
                </a:srgbClr>
              </a:solidFill>
            </a:endParaRPr>
          </a:p>
        </p:txBody>
      </p:sp>
    </p:spTree>
    <p:extLst>
      <p:ext uri="{BB962C8B-B14F-4D97-AF65-F5344CB8AC3E}">
        <p14:creationId xmlns:p14="http://schemas.microsoft.com/office/powerpoint/2010/main" val="127690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team decided to administer three </a:t>
            </a:r>
            <a:r>
              <a:rPr lang="en-US" dirty="0"/>
              <a:t>more passages on a different day to </a:t>
            </a:r>
            <a:r>
              <a:rPr lang="en-US" dirty="0" smtClean="0"/>
              <a:t>verify Andrew’s initial scores.</a:t>
            </a:r>
            <a:endParaRPr lang="en-US" dirty="0"/>
          </a:p>
          <a:p>
            <a:r>
              <a:rPr lang="en-US" dirty="0" smtClean="0"/>
              <a:t>Follow-up </a:t>
            </a:r>
            <a:r>
              <a:rPr lang="en-US" dirty="0"/>
              <a:t>scores: 4, 11, 6 (median is 6 cwpm</a:t>
            </a:r>
            <a:r>
              <a:rPr lang="en-US" dirty="0" smtClean="0"/>
              <a:t>).</a:t>
            </a:r>
          </a:p>
          <a:p>
            <a:r>
              <a:rPr lang="en-US" dirty="0" smtClean="0"/>
              <a:t>These scores confirmed that PRF will not be a sensitive measure of growth for Andrew’s reading skills, and off-level assessment may be warranted.</a:t>
            </a:r>
          </a:p>
          <a:p>
            <a:r>
              <a:rPr lang="en-US" dirty="0"/>
              <a:t>Team determined </a:t>
            </a:r>
            <a:r>
              <a:rPr lang="en-US" dirty="0" smtClean="0"/>
              <a:t>first-grade WIF </a:t>
            </a:r>
            <a:r>
              <a:rPr lang="en-US" dirty="0"/>
              <a:t>was more </a:t>
            </a:r>
            <a:r>
              <a:rPr lang="en-US" dirty="0" smtClean="0"/>
              <a:t>appropriate for Andrew’s skill level.</a:t>
            </a: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Andrew: Verifying Screening Scores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65</a:t>
            </a:fld>
            <a:endParaRPr lang="en-US" dirty="0">
              <a:solidFill>
                <a:srgbClr val="FFFFFF">
                  <a:lumMod val="75000"/>
                </a:srgbClr>
              </a:solidFill>
            </a:endParaRPr>
          </a:p>
        </p:txBody>
      </p:sp>
    </p:spTree>
    <p:extLst>
      <p:ext uri="{BB962C8B-B14F-4D97-AF65-F5344CB8AC3E}">
        <p14:creationId xmlns:p14="http://schemas.microsoft.com/office/powerpoint/2010/main" val="3177907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WIF scores were collected weekly so that eight scores would be available to calculate Andrew’s SROI:</a:t>
            </a:r>
          </a:p>
          <a:p>
            <a:pPr marL="466344" lvl="1" indent="-237744"/>
            <a:r>
              <a:rPr lang="en-US" sz="2000" dirty="0"/>
              <a:t>9 cwpm</a:t>
            </a:r>
            <a:endParaRPr lang="en-US" sz="2000" dirty="0" smtClean="0"/>
          </a:p>
          <a:p>
            <a:pPr marL="466344" lvl="1" indent="-237744"/>
            <a:r>
              <a:rPr lang="en-US" sz="2000" dirty="0"/>
              <a:t>8 cwpm</a:t>
            </a:r>
            <a:endParaRPr lang="en-US" sz="2000" dirty="0" smtClean="0"/>
          </a:p>
          <a:p>
            <a:pPr marL="466344" lvl="1" indent="-237744"/>
            <a:r>
              <a:rPr lang="en-US" sz="2000" dirty="0"/>
              <a:t>11 cwpm</a:t>
            </a:r>
            <a:endParaRPr lang="en-US" sz="2000" dirty="0" smtClean="0"/>
          </a:p>
          <a:p>
            <a:pPr marL="466344" lvl="1" indent="-237744"/>
            <a:r>
              <a:rPr lang="en-US" sz="2000" dirty="0"/>
              <a:t>10 cwpm</a:t>
            </a:r>
            <a:endParaRPr lang="en-US" sz="2000" dirty="0" smtClean="0"/>
          </a:p>
          <a:p>
            <a:pPr marL="466344" lvl="1" indent="-237744"/>
            <a:r>
              <a:rPr lang="en-US" sz="2000" dirty="0"/>
              <a:t>12 cwpm</a:t>
            </a:r>
            <a:endParaRPr lang="en-US" sz="2000" dirty="0" smtClean="0"/>
          </a:p>
          <a:p>
            <a:pPr marL="466344" lvl="1" indent="-237744"/>
            <a:r>
              <a:rPr lang="en-US" sz="2000" dirty="0"/>
              <a:t>13 cwpm</a:t>
            </a:r>
            <a:endParaRPr lang="en-US" sz="2000" dirty="0" smtClean="0"/>
          </a:p>
          <a:p>
            <a:pPr marL="466344" lvl="1" indent="-237744"/>
            <a:r>
              <a:rPr lang="en-US" sz="2000" dirty="0"/>
              <a:t>15 cwpm</a:t>
            </a:r>
            <a:endParaRPr lang="en-US" sz="2000" dirty="0" smtClean="0"/>
          </a:p>
          <a:p>
            <a:pPr marL="466344" lvl="1" indent="-237744"/>
            <a:r>
              <a:rPr lang="en-US" sz="2000" dirty="0" smtClean="0"/>
              <a:t>14 cwpm</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sz="4400" dirty="0" smtClean="0"/>
              <a:t>Andrew: Team Decision </a:t>
            </a:r>
            <a:br>
              <a:rPr lang="en-US" sz="4400" dirty="0" smtClean="0"/>
            </a:br>
            <a:r>
              <a:rPr lang="en-US" sz="4400" dirty="0" smtClean="0"/>
              <a:t>on Progress Monitoring Plan</a:t>
            </a:r>
            <a:endParaRPr lang="en-US" sz="4400"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66</a:t>
            </a:fld>
            <a:endParaRPr>
              <a:solidFill>
                <a:srgbClr val="FFFFFF">
                  <a:lumMod val="75000"/>
                </a:srgbClr>
              </a:solidFill>
            </a:endParaRPr>
          </a:p>
        </p:txBody>
      </p:sp>
    </p:spTree>
    <p:extLst>
      <p:ext uri="{BB962C8B-B14F-4D97-AF65-F5344CB8AC3E}">
        <p14:creationId xmlns:p14="http://schemas.microsoft.com/office/powerpoint/2010/main" val="29628724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73100" y="2078794"/>
            <a:ext cx="8280614" cy="4350378"/>
          </a:xfrm>
          <a:noFill/>
        </p:spPr>
        <p:txBody>
          <a:bodyPr/>
          <a:lstStyle/>
          <a:p>
            <a:pPr marL="0" indent="0">
              <a:buFontTx/>
              <a:buNone/>
            </a:pPr>
            <a:r>
              <a:rPr lang="en-US" dirty="0" smtClean="0"/>
              <a:t>Andrew is </a:t>
            </a:r>
            <a:r>
              <a:rPr lang="en-US" dirty="0"/>
              <a:t>a </a:t>
            </a:r>
            <a:r>
              <a:rPr lang="en-US" dirty="0" smtClean="0"/>
              <a:t>second-grade </a:t>
            </a:r>
            <a:r>
              <a:rPr lang="en-US" dirty="0"/>
              <a:t>boy who qualifies for special education in the area of basic </a:t>
            </a:r>
            <a:r>
              <a:rPr lang="en-US" dirty="0" smtClean="0"/>
              <a:t>reading. On second-grade PRF assessments, his median score of 7 cwpm (median of three passages administered in a single sitting) places him at high risk, </a:t>
            </a:r>
            <a:r>
              <a:rPr lang="en-US" dirty="0"/>
              <a:t>suggesting </a:t>
            </a:r>
            <a:r>
              <a:rPr lang="en-US" dirty="0" smtClean="0"/>
              <a:t>he will have </a:t>
            </a:r>
            <a:r>
              <a:rPr lang="en-US" dirty="0"/>
              <a:t>difficulty meeting the end of year standard </a:t>
            </a:r>
            <a:r>
              <a:rPr lang="en-US" dirty="0" smtClean="0"/>
              <a:t>of 75 cwpm. A median score of 6 cwpm on three passages administered on a separate day verified the initial score.</a:t>
            </a:r>
            <a:endParaRPr lang="en-US" b="1" u="sng" dirty="0"/>
          </a:p>
        </p:txBody>
      </p:sp>
      <p:sp>
        <p:nvSpPr>
          <p:cNvPr id="2" name="Title 1"/>
          <p:cNvSpPr>
            <a:spLocks noGrp="1"/>
          </p:cNvSpPr>
          <p:nvPr>
            <p:ph type="title"/>
          </p:nvPr>
        </p:nvSpPr>
        <p:spPr>
          <a:xfrm>
            <a:off x="685800" y="318053"/>
            <a:ext cx="8458200" cy="1486894"/>
          </a:xfrm>
        </p:spPr>
        <p:txBody>
          <a:bodyPr>
            <a:normAutofit/>
          </a:bodyPr>
          <a:lstStyle/>
          <a:p>
            <a:r>
              <a:rPr lang="en-US" dirty="0" smtClean="0"/>
              <a:t>Andrew: Sample Excerpt of Present Levels of Performance (PLP)</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67</a:t>
            </a:fld>
            <a:endParaRPr lang="en-US" dirty="0">
              <a:solidFill>
                <a:srgbClr val="FFFFFF">
                  <a:lumMod val="75000"/>
                </a:srgbClr>
              </a:solidFill>
            </a:endParaRPr>
          </a:p>
        </p:txBody>
      </p:sp>
    </p:spTree>
    <p:extLst>
      <p:ext uri="{BB962C8B-B14F-4D97-AF65-F5344CB8AC3E}">
        <p14:creationId xmlns:p14="http://schemas.microsoft.com/office/powerpoint/2010/main" val="2189199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73100" y="2066094"/>
            <a:ext cx="8306014" cy="4350378"/>
          </a:xfrm>
          <a:noFill/>
        </p:spPr>
        <p:txBody>
          <a:bodyPr/>
          <a:lstStyle/>
          <a:p>
            <a:pPr marL="0" indent="0">
              <a:buFontTx/>
              <a:buNone/>
            </a:pPr>
            <a:r>
              <a:rPr lang="en-US" dirty="0" smtClean="0"/>
              <a:t>These scores also suggest that the second-grade PRF is unlikely to detect improvement in Andrew’s reading skills at this time, so his progress will be monitored using the first-grade WIF during the coming year. On WIF, he reads at </a:t>
            </a:r>
            <a:r>
              <a:rPr lang="en-US" dirty="0"/>
              <a:t>a </a:t>
            </a:r>
            <a:r>
              <a:rPr lang="en-US" dirty="0" smtClean="0"/>
              <a:t>mean rate </a:t>
            </a:r>
            <a:r>
              <a:rPr lang="en-US" dirty="0"/>
              <a:t>of </a:t>
            </a:r>
            <a:r>
              <a:rPr lang="en-US" dirty="0" smtClean="0"/>
              <a:t>14 cwpm</a:t>
            </a:r>
            <a:r>
              <a:rPr lang="en-US" dirty="0"/>
              <a:t> </a:t>
            </a:r>
            <a:r>
              <a:rPr lang="en-US" dirty="0" smtClean="0"/>
              <a:t>(mean of three most recent data points). This score falls within the range that suggests WIF will detect Andrew’s </a:t>
            </a:r>
            <a:r>
              <a:rPr lang="en-US" i="1" dirty="0" smtClean="0"/>
              <a:t>overall</a:t>
            </a:r>
            <a:r>
              <a:rPr lang="en-US" dirty="0" smtClean="0"/>
              <a:t> improvement in reading throughout the year. </a:t>
            </a:r>
            <a:endParaRPr lang="en-US" b="1" u="sng" dirty="0"/>
          </a:p>
        </p:txBody>
      </p:sp>
      <p:sp>
        <p:nvSpPr>
          <p:cNvPr id="2" name="Title 1"/>
          <p:cNvSpPr>
            <a:spLocks noGrp="1"/>
          </p:cNvSpPr>
          <p:nvPr>
            <p:ph type="title"/>
          </p:nvPr>
        </p:nvSpPr>
        <p:spPr>
          <a:xfrm>
            <a:off x="685800" y="318053"/>
            <a:ext cx="8458200" cy="1486894"/>
          </a:xfrm>
        </p:spPr>
        <p:txBody>
          <a:bodyPr>
            <a:normAutofit/>
          </a:bodyPr>
          <a:lstStyle/>
          <a:p>
            <a:r>
              <a:rPr lang="en-US" dirty="0" smtClean="0"/>
              <a:t>Andrew: Sample Excerpt of Present Levels of Performance (PLP)</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68</a:t>
            </a:fld>
            <a:endParaRPr lang="en-US" dirty="0">
              <a:solidFill>
                <a:srgbClr val="FFFFFF">
                  <a:lumMod val="75000"/>
                </a:srgbClr>
              </a:solidFill>
            </a:endParaRPr>
          </a:p>
        </p:txBody>
      </p:sp>
    </p:spTree>
    <p:extLst>
      <p:ext uri="{BB962C8B-B14F-4D97-AF65-F5344CB8AC3E}">
        <p14:creationId xmlns:p14="http://schemas.microsoft.com/office/powerpoint/2010/main" val="79780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Working alone or in small groups, set a goal for Andrew using each of the following methods:</a:t>
            </a:r>
          </a:p>
          <a:p>
            <a:pPr lvl="1"/>
            <a:r>
              <a:rPr lang="en-US" sz="2000" dirty="0"/>
              <a:t>Benchmarking</a:t>
            </a:r>
          </a:p>
          <a:p>
            <a:pPr lvl="1"/>
            <a:r>
              <a:rPr lang="en-US" sz="2000" dirty="0"/>
              <a:t>Weekly ROI norms</a:t>
            </a:r>
          </a:p>
          <a:p>
            <a:pPr lvl="1"/>
            <a:r>
              <a:rPr lang="en-US" sz="2000" dirty="0"/>
              <a:t>Intra-individual framework</a:t>
            </a:r>
          </a:p>
          <a:p>
            <a:r>
              <a:rPr lang="en-US" dirty="0"/>
              <a:t>Assume </a:t>
            </a:r>
            <a:r>
              <a:rPr lang="en-US" dirty="0" smtClean="0"/>
              <a:t>24 </a:t>
            </a:r>
            <a:r>
              <a:rPr lang="en-US" dirty="0"/>
              <a:t>weeks of instruction between now and the end of the school year.</a:t>
            </a:r>
          </a:p>
          <a:p>
            <a:endParaRPr lang="en-US" dirty="0"/>
          </a:p>
        </p:txBody>
      </p:sp>
      <p:sp>
        <p:nvSpPr>
          <p:cNvPr id="3" name="Title 2"/>
          <p:cNvSpPr>
            <a:spLocks noGrp="1"/>
          </p:cNvSpPr>
          <p:nvPr>
            <p:ph type="title"/>
          </p:nvPr>
        </p:nvSpPr>
        <p:spPr/>
        <p:txBody>
          <a:bodyPr/>
          <a:lstStyle/>
          <a:p>
            <a:r>
              <a:rPr lang="en-US" dirty="0"/>
              <a:t>Handout </a:t>
            </a:r>
            <a:r>
              <a:rPr lang="en-US" dirty="0" smtClean="0"/>
              <a:t>2: Setting a Goal </a:t>
            </a:r>
            <a:br>
              <a:rPr lang="en-US" dirty="0" smtClean="0"/>
            </a:br>
            <a:r>
              <a:rPr lang="en-US" dirty="0" smtClean="0"/>
              <a:t>for Andrew</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69</a:t>
            </a:fld>
            <a:endParaRPr lang="en-US" dirty="0">
              <a:solidFill>
                <a:srgbClr val="FFFFFF">
                  <a:lumMod val="75000"/>
                </a:srgbClr>
              </a:solidFill>
            </a:endParaRPr>
          </a:p>
        </p:txBody>
      </p:sp>
    </p:spTree>
    <p:extLst>
      <p:ext uri="{BB962C8B-B14F-4D97-AF65-F5344CB8AC3E}">
        <p14:creationId xmlns:p14="http://schemas.microsoft.com/office/powerpoint/2010/main" val="397775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Formative or Summative?</a:t>
            </a:r>
            <a:endParaRPr lang="en-US" dirty="0" smtClean="0"/>
          </a:p>
        </p:txBody>
      </p:sp>
      <p:sp>
        <p:nvSpPr>
          <p:cNvPr id="9218" name="Content Placeholder 2"/>
          <p:cNvSpPr>
            <a:spLocks noGrp="1"/>
          </p:cNvSpPr>
          <p:nvPr>
            <p:ph idx="1"/>
          </p:nvPr>
        </p:nvSpPr>
        <p:spPr/>
        <p:txBody>
          <a:bodyPr/>
          <a:lstStyle/>
          <a:p>
            <a:r>
              <a:rPr lang="en-US" dirty="0"/>
              <a:t>Educational researcher Robert Stake used the following analogy to explain the difference between formative and summative assessment:</a:t>
            </a:r>
          </a:p>
          <a:p>
            <a:endParaRPr lang="en-US" dirty="0"/>
          </a:p>
          <a:p>
            <a:r>
              <a:rPr lang="en-US" b="1" dirty="0" smtClean="0"/>
              <a:t>“When </a:t>
            </a:r>
            <a:r>
              <a:rPr lang="en-US" b="1" dirty="0"/>
              <a:t>the cook tastes the soup, </a:t>
            </a:r>
            <a:r>
              <a:rPr lang="en-US" b="1" dirty="0" smtClean="0"/>
              <a:t>that’s </a:t>
            </a:r>
            <a:r>
              <a:rPr lang="en-US" b="1" dirty="0"/>
              <a:t>formative. When the guests taste the soup, </a:t>
            </a:r>
            <a:r>
              <a:rPr lang="en-US" b="1" dirty="0" smtClean="0"/>
              <a:t>that’s summative.”</a:t>
            </a:r>
            <a:endParaRPr lang="en-US" b="1" dirty="0"/>
          </a:p>
        </p:txBody>
      </p:sp>
      <p:sp>
        <p:nvSpPr>
          <p:cNvPr id="4" name="Rectangle 3"/>
          <p:cNvSpPr/>
          <p:nvPr/>
        </p:nvSpPr>
        <p:spPr>
          <a:xfrm>
            <a:off x="6732349" y="5369868"/>
            <a:ext cx="2260455" cy="338554"/>
          </a:xfrm>
          <a:prstGeom prst="rect">
            <a:avLst/>
          </a:prstGeom>
        </p:spPr>
        <p:txBody>
          <a:bodyPr wrap="none">
            <a:spAutoFit/>
          </a:bodyPr>
          <a:lstStyle/>
          <a:p>
            <a:r>
              <a:rPr lang="en-US" sz="1600" dirty="0">
                <a:solidFill>
                  <a:schemeClr val="tx2">
                    <a:lumMod val="75000"/>
                  </a:schemeClr>
                </a:solidFill>
              </a:rPr>
              <a:t>(Scriven, 1991, p. 169)</a:t>
            </a:r>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7</a:t>
            </a:fld>
            <a:endParaRPr dirty="0">
              <a:solidFill>
                <a:srgbClr val="FFFFFF">
                  <a:lumMod val="75000"/>
                </a:srgbClr>
              </a:solidFill>
            </a:endParaRPr>
          </a:p>
        </p:txBody>
      </p:sp>
    </p:spTree>
    <p:extLst>
      <p:ext uri="{BB962C8B-B14F-4D97-AF65-F5344CB8AC3E}">
        <p14:creationId xmlns:p14="http://schemas.microsoft.com/office/powerpoint/2010/main" val="35503205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13" y="817992"/>
            <a:ext cx="7922748" cy="982662"/>
          </a:xfrm>
        </p:spPr>
        <p:txBody>
          <a:bodyPr>
            <a:noAutofit/>
          </a:bodyPr>
          <a:lstStyle/>
          <a:p>
            <a:r>
              <a:rPr lang="en-US" dirty="0" smtClean="0"/>
              <a:t>Andrew Option #1: Goal Setting Using Benchmarks</a:t>
            </a:r>
            <a:endParaRPr lang="en-US" dirty="0"/>
          </a:p>
        </p:txBody>
      </p:sp>
      <p:graphicFrame>
        <p:nvGraphicFramePr>
          <p:cNvPr id="4" name="Table 3" descr="a 4 by 2 table shows end of year benchamrks. The first column is Grade and lists kindergarten, grade one and grade two. The second column is reading tasks.  The rows beneath this header provide the reading measure and benchmark score for each grade.  Kindergarten is 40 sound per minute on letter sound fluency.  First grade is 60 words per minute on word identification fluency.  Second grade is 75 words per minute on passage reading fluency."/>
          <p:cNvGraphicFramePr>
            <a:graphicFrameLocks noGrp="1"/>
          </p:cNvGraphicFramePr>
          <p:nvPr>
            <p:extLst>
              <p:ext uri="{D42A27DB-BD31-4B8C-83A1-F6EECF244321}">
                <p14:modId xmlns:p14="http://schemas.microsoft.com/office/powerpoint/2010/main" val="1381668964"/>
              </p:ext>
            </p:extLst>
          </p:nvPr>
        </p:nvGraphicFramePr>
        <p:xfrm>
          <a:off x="495741" y="2036703"/>
          <a:ext cx="8369085" cy="2420762"/>
        </p:xfrm>
        <a:graphic>
          <a:graphicData uri="http://schemas.openxmlformats.org/drawingml/2006/table">
            <a:tbl>
              <a:tblPr firstRow="1" bandRow="1">
                <a:tableStyleId>{5C22544A-7EE6-4342-B048-85BDC9FD1C3A}</a:tableStyleId>
              </a:tblPr>
              <a:tblGrid>
                <a:gridCol w="2243212"/>
                <a:gridCol w="6125873"/>
              </a:tblGrid>
              <a:tr h="5734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Grade</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Reading Task</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anchor="ctr" anchorCtr="1" horzOverflow="overflow"/>
                </a:tc>
              </a:tr>
              <a:tr h="5597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Kindergarten</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40 sounds/min (LSF)</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horzOverflow="overflow"/>
                </a:tc>
              </a:tr>
              <a:tr h="643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Grade 1</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60 words/min (WIF)</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horzOverflow="overflow"/>
                </a:tc>
              </a:tr>
              <a:tr h="643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Grade 2</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marL="103823" marR="103823"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75 words/min (PRF)</a:t>
                      </a:r>
                      <a:endParaRPr kumimoji="0" lang="en-US" sz="2400" b="0" i="0" u="none" strike="noStrike" cap="none" normalizeH="0" baseline="0" dirty="0" smtClean="0">
                        <a:ln>
                          <a:noFill/>
                        </a:ln>
                        <a:solidFill>
                          <a:schemeClr val="tx1"/>
                        </a:solidFill>
                        <a:effectLst/>
                        <a:latin typeface="Arial" pitchFamily="34" charset="0"/>
                      </a:endParaRPr>
                    </a:p>
                  </a:txBody>
                  <a:tcPr marL="103823" marR="103823" horzOverflow="overflow"/>
                </a:tc>
              </a:tr>
            </a:tbl>
          </a:graphicData>
        </a:graphic>
      </p:graphicFrame>
      <p:sp>
        <p:nvSpPr>
          <p:cNvPr id="8" name="TextBox 7"/>
          <p:cNvSpPr txBox="1"/>
          <p:nvPr/>
        </p:nvSpPr>
        <p:spPr>
          <a:xfrm>
            <a:off x="532448" y="4685993"/>
            <a:ext cx="6063916" cy="830997"/>
          </a:xfrm>
          <a:prstGeom prst="rect">
            <a:avLst/>
          </a:prstGeom>
          <a:noFill/>
        </p:spPr>
        <p:txBody>
          <a:bodyPr wrap="square" rtlCol="0">
            <a:spAutoFit/>
          </a:bodyPr>
          <a:lstStyle/>
          <a:p>
            <a:r>
              <a:rPr lang="en-US" dirty="0" smtClean="0">
                <a:solidFill>
                  <a:srgbClr val="004077"/>
                </a:solidFill>
              </a:rPr>
              <a:t>Which benchmark do we use for Andrew— first grade or second grade?</a:t>
            </a:r>
            <a:endParaRPr lang="en-US" dirty="0">
              <a:solidFill>
                <a:srgbClr val="004077"/>
              </a:solidFill>
            </a:endParaRPr>
          </a:p>
        </p:txBody>
      </p:sp>
      <p:sp>
        <p:nvSpPr>
          <p:cNvPr id="10" name="Rectangle 9" descr="We use the norms for the level of assessment where we're monitoring.  A rectangle appears to highlight the grade one benchmark.  Even though Andrew is in second grade, his progress is monitored using first grade word identification fluency."/>
          <p:cNvSpPr/>
          <p:nvPr/>
        </p:nvSpPr>
        <p:spPr>
          <a:xfrm>
            <a:off x="532447" y="3146156"/>
            <a:ext cx="8348081" cy="635430"/>
          </a:xfrm>
          <a:prstGeom prst="rect">
            <a:avLst/>
          </a:prstGeom>
          <a:noFill/>
          <a:ln w="762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70</a:t>
            </a:fld>
            <a:endParaRPr lang="en-US" dirty="0">
              <a:solidFill>
                <a:srgbClr val="FFFFFF">
                  <a:lumMod val="75000"/>
                </a:srgbClr>
              </a:solidFill>
            </a:endParaRPr>
          </a:p>
        </p:txBody>
      </p:sp>
    </p:spTree>
    <p:extLst>
      <p:ext uri="{BB962C8B-B14F-4D97-AF65-F5344CB8AC3E}">
        <p14:creationId xmlns:p14="http://schemas.microsoft.com/office/powerpoint/2010/main" val="5969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Andrew Option #2</a:t>
            </a:r>
            <a:r>
              <a:rPr lang="en-US" dirty="0" smtClean="0"/>
              <a:t>:</a:t>
            </a:r>
            <a:br>
              <a:rPr lang="en-US" dirty="0" smtClean="0"/>
            </a:br>
            <a:r>
              <a:rPr lang="en-US" dirty="0" smtClean="0"/>
              <a:t>Weekly </a:t>
            </a:r>
            <a:r>
              <a:rPr lang="en-US" dirty="0"/>
              <a:t>ROI </a:t>
            </a:r>
            <a:r>
              <a:rPr lang="en-US" dirty="0" smtClean="0"/>
              <a:t>Norms</a:t>
            </a:r>
            <a:endParaRPr lang="en-US" dirty="0"/>
          </a:p>
        </p:txBody>
      </p:sp>
      <p:pic>
        <p:nvPicPr>
          <p:cNvPr id="2051" name="Picture 3" descr="The goal equals R O I times number of weeks plus student's baseline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4" y="1850861"/>
            <a:ext cx="453548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descr="A 5 by two table that shows the grade and reading - R O I in the two columns. Grades listed are K through third. The Reading R O I are one point zero ( L S F) for K, one point eight ( W I F) for grade one, one point five ( P R F) for grade two, and one point zero ( P R F) for grade three. "/>
          <p:cNvGraphicFramePr>
            <a:graphicFrameLocks noGrp="1"/>
          </p:cNvGraphicFramePr>
          <p:nvPr>
            <p:extLst>
              <p:ext uri="{D42A27DB-BD31-4B8C-83A1-F6EECF244321}">
                <p14:modId xmlns:p14="http://schemas.microsoft.com/office/powerpoint/2010/main" val="1232828862"/>
              </p:ext>
            </p:extLst>
          </p:nvPr>
        </p:nvGraphicFramePr>
        <p:xfrm>
          <a:off x="666536" y="3780707"/>
          <a:ext cx="3141467" cy="2036243"/>
        </p:xfrm>
        <a:graphic>
          <a:graphicData uri="http://schemas.openxmlformats.org/drawingml/2006/table">
            <a:tbl>
              <a:tblPr firstRow="1" bandRow="1">
                <a:tableStyleId>{5C22544A-7EE6-4342-B048-85BDC9FD1C3A}</a:tableStyleId>
              </a:tblPr>
              <a:tblGrid>
                <a:gridCol w="960899"/>
                <a:gridCol w="2180568"/>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Grade</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Reading—ROI</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anchor="ctr" anchorCtr="1" horzOverflow="overflow"/>
                </a:tc>
              </a:tr>
              <a:tr h="3887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K</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1.0 (LSF)</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081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1.8 (WIF)</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4393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1.5 (PRF)</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r h="39188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1.0 (PRF)</a:t>
                      </a:r>
                      <a:endParaRPr kumimoji="0" lang="en-US" sz="2000" b="0" i="0" u="none" strike="noStrike" cap="none" normalizeH="0" baseline="0" dirty="0" smtClean="0">
                        <a:ln>
                          <a:noFill/>
                        </a:ln>
                        <a:solidFill>
                          <a:schemeClr val="tx1"/>
                        </a:solidFill>
                        <a:effectLst/>
                        <a:latin typeface="Arial" pitchFamily="34" charset="0"/>
                      </a:endParaRPr>
                    </a:p>
                  </a:txBody>
                  <a:tcPr marL="101704" marR="101704" horzOverflow="overflow"/>
                </a:tc>
              </a:tr>
            </a:tbl>
          </a:graphicData>
        </a:graphic>
      </p:graphicFrame>
      <p:sp>
        <p:nvSpPr>
          <p:cNvPr id="6" name="Rectangle 5" descr="A rectangle highlights grade one with an R O I of one point eight for word identification fluency, the measure we are using to monitor Andrew's progress."/>
          <p:cNvSpPr/>
          <p:nvPr/>
        </p:nvSpPr>
        <p:spPr>
          <a:xfrm>
            <a:off x="666536" y="4571664"/>
            <a:ext cx="3161527" cy="428243"/>
          </a:xfrm>
          <a:prstGeom prst="rect">
            <a:avLst/>
          </a:prstGeom>
          <a:noFill/>
          <a:ln w="762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FFFF"/>
              </a:solidFill>
            </a:endParaRP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71</a:t>
            </a:fld>
            <a:endParaRPr lang="en-US" dirty="0">
              <a:solidFill>
                <a:srgbClr val="FFFFFF">
                  <a:lumMod val="75000"/>
                </a:srgbClr>
              </a:solidFill>
            </a:endParaRPr>
          </a:p>
        </p:txBody>
      </p:sp>
      <p:pic>
        <p:nvPicPr>
          <p:cNvPr id="5122" name="Picture 2" descr="Andrew's baseline score is the mean of his last 3 scores, which are 13, 15, and 14.  This sum is divided by 3 for a mean of 14.  His target growth is the R O I of 1 point 8 times 24, which equals 43 point 2.  This is rounded to 43 and added to his baseline score of 14 for a goal of 57 correct words per min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251" y="1850861"/>
            <a:ext cx="4017963"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Option #3: </a:t>
            </a:r>
            <a:br>
              <a:rPr lang="en-US" dirty="0" smtClean="0"/>
            </a:br>
            <a:r>
              <a:rPr lang="en-US" dirty="0" smtClean="0"/>
              <a:t>Intra-individual Framework</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72</a:t>
            </a:fld>
            <a:endParaRPr lang="en-US" dirty="0">
              <a:solidFill>
                <a:srgbClr val="FFFFFF">
                  <a:lumMod val="75000"/>
                </a:srgbClr>
              </a:solidFill>
            </a:endParaRPr>
          </a:p>
        </p:txBody>
      </p:sp>
      <p:pic>
        <p:nvPicPr>
          <p:cNvPr id="6147" name="Picture 3" descr="The goal equals the baseline score plus the target growth, which is S R O I  times 1 point 5 times number of we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22" y="1889783"/>
            <a:ext cx="7731125"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Andrew's S R O I is calculated based on the difference between the his last and first median scores.  The median of his last 3 scores is 14 and the median of his first three scores is 9, yielding a difference of 5.  This is divided by 7 weeks of instruction for an S R O I of point seven one.  There are 24 weeks of instruction left.  His baseline is the mean of his last 3 baseline scores, which are 13, 15, and 14. The sum of these scores is divided by the number of scores, 3, to yield a baseline score of 14.  Plugging these numbers into the formula, we add the baseline of 14 to Andrew's target growth which is the SROI of point seven one times one point five times 24 weeks.  Thus, Andrew's goal is 39 point five six or 40 correct words per min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33" y="3684482"/>
            <a:ext cx="73342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108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898016"/>
            <a:ext cx="8420100" cy="4253404"/>
          </a:xfrm>
          <a:noFill/>
        </p:spPr>
        <p:txBody>
          <a:bodyPr/>
          <a:lstStyle/>
          <a:p>
            <a:r>
              <a:rPr lang="en-US" sz="2400" dirty="0" smtClean="0"/>
              <a:t>The three methods resulted in different goals:</a:t>
            </a:r>
          </a:p>
          <a:p>
            <a:pPr marL="237744" indent="-237744">
              <a:buFont typeface="Wingdings" pitchFamily="2" charset="2"/>
              <a:buChar char="§"/>
            </a:pPr>
            <a:r>
              <a:rPr lang="en-US" sz="2000" dirty="0" smtClean="0"/>
              <a:t>End-of-year benchmarking: 60 cwpm</a:t>
            </a:r>
            <a:endParaRPr lang="en-US" sz="2000" dirty="0"/>
          </a:p>
          <a:p>
            <a:pPr marL="237744" indent="-237744">
              <a:buFont typeface="Wingdings" pitchFamily="2" charset="2"/>
              <a:buChar char="§"/>
            </a:pPr>
            <a:r>
              <a:rPr lang="en-US" sz="2000" dirty="0" smtClean="0"/>
              <a:t>ROI norms: 57 cwpm</a:t>
            </a:r>
            <a:endParaRPr lang="en-US" sz="2000" dirty="0"/>
          </a:p>
          <a:p>
            <a:pPr marL="237744" indent="-237744">
              <a:buFont typeface="Wingdings" pitchFamily="2" charset="2"/>
              <a:buChar char="§"/>
            </a:pPr>
            <a:r>
              <a:rPr lang="en-US" sz="2000" dirty="0"/>
              <a:t>Intra-individual </a:t>
            </a:r>
            <a:r>
              <a:rPr lang="en-US" sz="2000" dirty="0" smtClean="0"/>
              <a:t>framework: 40 cwpm</a:t>
            </a:r>
            <a:endParaRPr lang="en-US" sz="2000" dirty="0"/>
          </a:p>
          <a:p>
            <a:pPr marL="511175"/>
            <a:endParaRPr lang="en-US" sz="2400" dirty="0" smtClean="0"/>
          </a:p>
          <a:p>
            <a:r>
              <a:rPr lang="en-US" sz="2400" dirty="0" smtClean="0"/>
              <a:t>Are national norms too ambitious for Andrew, or do we think we can increase his current ROI by more than 1.5x with a change in intervention?</a:t>
            </a:r>
          </a:p>
          <a:p>
            <a:pPr marL="237744" indent="-237744">
              <a:buFont typeface="Wingdings" pitchFamily="2" charset="2"/>
              <a:buChar char="§"/>
            </a:pPr>
            <a:r>
              <a:rPr lang="en-US" sz="2000" dirty="0" smtClean="0"/>
              <a:t>How does his SROI compare to national or local norms for ROI?</a:t>
            </a:r>
          </a:p>
          <a:p>
            <a:pPr marL="237744" indent="-237744">
              <a:buFont typeface="Wingdings" pitchFamily="2" charset="2"/>
              <a:buChar char="§"/>
            </a:pPr>
            <a:r>
              <a:rPr lang="en-US" sz="2000" dirty="0" smtClean="0"/>
              <a:t>Do we know his history of reading growth in previous school years?</a:t>
            </a:r>
            <a:endParaRPr lang="en-US" sz="2000" dirty="0"/>
          </a:p>
        </p:txBody>
      </p:sp>
      <p:sp>
        <p:nvSpPr>
          <p:cNvPr id="2" name="Title 1"/>
          <p:cNvSpPr>
            <a:spLocks noGrp="1"/>
          </p:cNvSpPr>
          <p:nvPr>
            <p:ph type="title"/>
          </p:nvPr>
        </p:nvSpPr>
        <p:spPr>
          <a:xfrm>
            <a:off x="723417" y="1113463"/>
            <a:ext cx="8224837" cy="720066"/>
          </a:xfrm>
        </p:spPr>
        <p:txBody>
          <a:bodyPr>
            <a:noAutofit/>
          </a:bodyPr>
          <a:lstStyle/>
          <a:p>
            <a:r>
              <a:rPr lang="en-US" dirty="0" smtClean="0"/>
              <a:t>Choosing a Goal for Andrew</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73</a:t>
            </a:fld>
            <a:endParaRPr lang="en-US" dirty="0">
              <a:solidFill>
                <a:srgbClr val="FFFFFF">
                  <a:lumMod val="75000"/>
                </a:srgbClr>
              </a:solidFill>
            </a:endParaRPr>
          </a:p>
        </p:txBody>
      </p:sp>
    </p:spTree>
    <p:extLst>
      <p:ext uri="{BB962C8B-B14F-4D97-AF65-F5344CB8AC3E}">
        <p14:creationId xmlns:p14="http://schemas.microsoft.com/office/powerpoint/2010/main" val="37988389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Choosing an Option: National Norms</a:t>
            </a:r>
            <a:endParaRPr lang="en-US" dirty="0"/>
          </a:p>
        </p:txBody>
      </p:sp>
      <p:sp>
        <p:nvSpPr>
          <p:cNvPr id="5" name="Content Placeholder 4"/>
          <p:cNvSpPr>
            <a:spLocks noGrp="1"/>
          </p:cNvSpPr>
          <p:nvPr>
            <p:ph idx="1"/>
          </p:nvPr>
        </p:nvSpPr>
        <p:spPr/>
        <p:txBody>
          <a:bodyPr/>
          <a:lstStyle/>
          <a:p>
            <a:pPr marL="0" indent="0">
              <a:buNone/>
            </a:pPr>
            <a:r>
              <a:rPr lang="en-US" dirty="0" smtClean="0"/>
              <a:t>Pros</a:t>
            </a:r>
          </a:p>
          <a:p>
            <a:r>
              <a:rPr lang="en-US" dirty="0" smtClean="0"/>
              <a:t>Ambitious</a:t>
            </a:r>
          </a:p>
          <a:p>
            <a:r>
              <a:rPr lang="en-US" dirty="0" smtClean="0"/>
              <a:t>Goal puts student on track to close achievement gap</a:t>
            </a:r>
            <a:endParaRPr lang="en-US" dirty="0"/>
          </a:p>
        </p:txBody>
      </p:sp>
      <p:sp>
        <p:nvSpPr>
          <p:cNvPr id="6" name="Content Placeholder 5"/>
          <p:cNvSpPr>
            <a:spLocks noGrp="1"/>
          </p:cNvSpPr>
          <p:nvPr>
            <p:ph idx="10"/>
          </p:nvPr>
        </p:nvSpPr>
        <p:spPr/>
        <p:txBody>
          <a:bodyPr/>
          <a:lstStyle/>
          <a:p>
            <a:pPr marL="0" indent="0">
              <a:buNone/>
            </a:pPr>
            <a:r>
              <a:rPr lang="en-US" dirty="0" smtClean="0"/>
              <a:t>Cons</a:t>
            </a:r>
          </a:p>
          <a:p>
            <a:r>
              <a:rPr lang="en-US" dirty="0" smtClean="0"/>
              <a:t>May be unrealistic if student is very far behind</a:t>
            </a:r>
            <a:endParaRPr lang="en-US" dirty="0"/>
          </a:p>
        </p:txBody>
      </p:sp>
      <p:sp>
        <p:nvSpPr>
          <p:cNvPr id="7" name="TextBox 6"/>
          <p:cNvSpPr txBox="1"/>
          <p:nvPr/>
        </p:nvSpPr>
        <p:spPr>
          <a:xfrm>
            <a:off x="1408677" y="4306344"/>
            <a:ext cx="6605745" cy="1077218"/>
          </a:xfrm>
          <a:prstGeom prst="rect">
            <a:avLst/>
          </a:prstGeom>
          <a:solidFill>
            <a:schemeClr val="accent2"/>
          </a:solidFill>
        </p:spPr>
        <p:txBody>
          <a:bodyPr wrap="square" rtlCol="0">
            <a:spAutoFit/>
          </a:bodyPr>
          <a:lstStyle/>
          <a:p>
            <a:pPr algn="ctr"/>
            <a:r>
              <a:rPr lang="en-US" sz="3200" b="1" dirty="0" smtClean="0">
                <a:solidFill>
                  <a:schemeClr val="bg1"/>
                </a:solidFill>
                <a:latin typeface="Calibri" pitchFamily="34" charset="0"/>
              </a:rPr>
              <a:t>Recommendation: </a:t>
            </a:r>
            <a:r>
              <a:rPr lang="en-US" sz="3200" dirty="0" smtClean="0">
                <a:solidFill>
                  <a:schemeClr val="bg1"/>
                </a:solidFill>
                <a:latin typeface="Calibri" pitchFamily="34" charset="0"/>
              </a:rPr>
              <a:t>Use national norms if a student is close to grade level</a:t>
            </a:r>
            <a:endParaRPr lang="en-US" sz="3200" dirty="0">
              <a:solidFill>
                <a:schemeClr val="bg1"/>
              </a:solidFill>
              <a:latin typeface="Calibri" pitchFamily="34" charset="0"/>
            </a:endParaRPr>
          </a:p>
        </p:txBody>
      </p:sp>
      <p:sp>
        <p:nvSpPr>
          <p:cNvPr id="4" name="Slide Number Placeholder 3"/>
          <p:cNvSpPr>
            <a:spLocks noGrp="1"/>
          </p:cNvSpPr>
          <p:nvPr>
            <p:ph type="sldNum" sz="quarter" idx="11"/>
          </p:nvPr>
        </p:nvSpPr>
        <p:spPr/>
        <p:txBody>
          <a:bodyPr/>
          <a:lstStyle/>
          <a:p>
            <a:fld id="{4DBB3109-6B36-4C42-ABE5-993D6B0A452A}" type="slidenum">
              <a:rPr lang="en-US" smtClean="0">
                <a:solidFill>
                  <a:srgbClr val="FFFFFF">
                    <a:lumMod val="75000"/>
                  </a:srgbClr>
                </a:solidFill>
              </a:rPr>
              <a:pPr/>
              <a:t>74</a:t>
            </a:fld>
            <a:endParaRPr lang="en-US" dirty="0">
              <a:solidFill>
                <a:srgbClr val="FFFFFF">
                  <a:lumMod val="75000"/>
                </a:srgbClr>
              </a:solidFill>
            </a:endParaRPr>
          </a:p>
        </p:txBody>
      </p:sp>
    </p:spTree>
    <p:extLst>
      <p:ext uri="{BB962C8B-B14F-4D97-AF65-F5344CB8AC3E}">
        <p14:creationId xmlns:p14="http://schemas.microsoft.com/office/powerpoint/2010/main" val="2115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Choosing an Option: ROI</a:t>
            </a:r>
            <a:endParaRPr lang="en-US" dirty="0"/>
          </a:p>
        </p:txBody>
      </p:sp>
      <p:sp>
        <p:nvSpPr>
          <p:cNvPr id="5" name="Content Placeholder 4"/>
          <p:cNvSpPr>
            <a:spLocks noGrp="1"/>
          </p:cNvSpPr>
          <p:nvPr>
            <p:ph idx="1"/>
          </p:nvPr>
        </p:nvSpPr>
        <p:spPr/>
        <p:txBody>
          <a:bodyPr/>
          <a:lstStyle/>
          <a:p>
            <a:pPr marL="0" indent="0">
              <a:buNone/>
            </a:pPr>
            <a:r>
              <a:rPr lang="en-US" dirty="0" smtClean="0"/>
              <a:t>Pros</a:t>
            </a:r>
          </a:p>
          <a:p>
            <a:r>
              <a:rPr lang="en-US" dirty="0" smtClean="0"/>
              <a:t>Still fairly ambitious</a:t>
            </a:r>
          </a:p>
          <a:p>
            <a:r>
              <a:rPr lang="en-US" dirty="0" smtClean="0"/>
              <a:t>May be reasonable for children who can learn at the normal rate</a:t>
            </a:r>
            <a:endParaRPr lang="en-US" dirty="0"/>
          </a:p>
        </p:txBody>
      </p:sp>
      <p:sp>
        <p:nvSpPr>
          <p:cNvPr id="6" name="Content Placeholder 5"/>
          <p:cNvSpPr>
            <a:spLocks noGrp="1"/>
          </p:cNvSpPr>
          <p:nvPr>
            <p:ph idx="10"/>
          </p:nvPr>
        </p:nvSpPr>
        <p:spPr/>
        <p:txBody>
          <a:bodyPr/>
          <a:lstStyle/>
          <a:p>
            <a:pPr marL="0" indent="0">
              <a:buNone/>
            </a:pPr>
            <a:r>
              <a:rPr lang="en-US" dirty="0" smtClean="0"/>
              <a:t>Cons</a:t>
            </a:r>
          </a:p>
          <a:p>
            <a:r>
              <a:rPr lang="en-US" dirty="0" smtClean="0"/>
              <a:t>May not close the gap with peers (may need higher than normal ROI to reach next benchmark)</a:t>
            </a:r>
            <a:endParaRPr lang="en-US" dirty="0"/>
          </a:p>
        </p:txBody>
      </p:sp>
      <p:sp>
        <p:nvSpPr>
          <p:cNvPr id="7" name="TextBox 6"/>
          <p:cNvSpPr txBox="1"/>
          <p:nvPr/>
        </p:nvSpPr>
        <p:spPr>
          <a:xfrm>
            <a:off x="1408677" y="4306344"/>
            <a:ext cx="6605745" cy="1569660"/>
          </a:xfrm>
          <a:prstGeom prst="rect">
            <a:avLst/>
          </a:prstGeom>
          <a:solidFill>
            <a:schemeClr val="accent2"/>
          </a:solidFill>
        </p:spPr>
        <p:txBody>
          <a:bodyPr wrap="square" rtlCol="0">
            <a:spAutoFit/>
          </a:bodyPr>
          <a:lstStyle/>
          <a:p>
            <a:pPr algn="ctr"/>
            <a:r>
              <a:rPr lang="en-US" sz="3200" b="1" dirty="0" smtClean="0">
                <a:solidFill>
                  <a:srgbClr val="FFFFFF"/>
                </a:solidFill>
                <a:latin typeface="Calibri" pitchFamily="34" charset="0"/>
              </a:rPr>
              <a:t>Recommendation: </a:t>
            </a:r>
            <a:r>
              <a:rPr lang="en-US" sz="3200" dirty="0" smtClean="0">
                <a:solidFill>
                  <a:srgbClr val="FFFFFF"/>
                </a:solidFill>
                <a:latin typeface="Calibri" pitchFamily="34" charset="0"/>
              </a:rPr>
              <a:t>Use ROI if a student can learn at a typical rate but the benchmark is too high</a:t>
            </a:r>
            <a:endParaRPr lang="en-US" sz="3200" dirty="0">
              <a:solidFill>
                <a:srgbClr val="FFFFFF"/>
              </a:solidFill>
              <a:latin typeface="Calibri" pitchFamily="34" charset="0"/>
            </a:endParaRPr>
          </a:p>
        </p:txBody>
      </p:sp>
      <p:sp>
        <p:nvSpPr>
          <p:cNvPr id="4" name="Slide Number Placeholder 3"/>
          <p:cNvSpPr>
            <a:spLocks noGrp="1"/>
          </p:cNvSpPr>
          <p:nvPr>
            <p:ph type="sldNum" sz="quarter" idx="11"/>
          </p:nvPr>
        </p:nvSpPr>
        <p:spPr/>
        <p:txBody>
          <a:bodyPr/>
          <a:lstStyle/>
          <a:p>
            <a:fld id="{4DBB3109-6B36-4C42-ABE5-993D6B0A452A}" type="slidenum">
              <a:rPr>
                <a:solidFill>
                  <a:srgbClr val="FFFFFF">
                    <a:lumMod val="75000"/>
                  </a:srgbClr>
                </a:solidFill>
              </a:rPr>
              <a:pPr/>
              <a:t>75</a:t>
            </a:fld>
            <a:endParaRPr>
              <a:solidFill>
                <a:srgbClr val="FFFFFF">
                  <a:lumMod val="75000"/>
                </a:srgbClr>
              </a:solidFill>
            </a:endParaRPr>
          </a:p>
        </p:txBody>
      </p:sp>
    </p:spTree>
    <p:extLst>
      <p:ext uri="{BB962C8B-B14F-4D97-AF65-F5344CB8AC3E}">
        <p14:creationId xmlns:p14="http://schemas.microsoft.com/office/powerpoint/2010/main" val="6496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Choosing an Option: </a:t>
            </a:r>
            <a:br>
              <a:rPr lang="en-US" dirty="0" smtClean="0"/>
            </a:br>
            <a:r>
              <a:rPr lang="en-US" dirty="0" smtClean="0"/>
              <a:t>Intra-individual Framework</a:t>
            </a:r>
            <a:endParaRPr lang="en-US" dirty="0"/>
          </a:p>
        </p:txBody>
      </p:sp>
      <p:sp>
        <p:nvSpPr>
          <p:cNvPr id="5" name="Content Placeholder 4"/>
          <p:cNvSpPr>
            <a:spLocks noGrp="1"/>
          </p:cNvSpPr>
          <p:nvPr>
            <p:ph idx="1"/>
          </p:nvPr>
        </p:nvSpPr>
        <p:spPr>
          <a:xfrm>
            <a:off x="687526" y="1966913"/>
            <a:ext cx="4951274" cy="3852006"/>
          </a:xfrm>
        </p:spPr>
        <p:txBody>
          <a:bodyPr/>
          <a:lstStyle/>
          <a:p>
            <a:pPr marL="0" indent="0">
              <a:buNone/>
            </a:pPr>
            <a:r>
              <a:rPr lang="en-US" dirty="0" smtClean="0"/>
              <a:t>Pros (may be appropriate if…)</a:t>
            </a:r>
          </a:p>
          <a:p>
            <a:r>
              <a:rPr lang="en-US" sz="2200" dirty="0" smtClean="0"/>
              <a:t>Benchmark is unrealistic.</a:t>
            </a:r>
          </a:p>
          <a:p>
            <a:r>
              <a:rPr lang="en-US" sz="2200" dirty="0" smtClean="0"/>
              <a:t>ROI has been persistently very low.</a:t>
            </a:r>
          </a:p>
          <a:p>
            <a:r>
              <a:rPr lang="en-US" sz="2200" dirty="0" smtClean="0"/>
              <a:t>Cognitive delays or other impairments suggest faster ROIs are not feasible.</a:t>
            </a:r>
            <a:endParaRPr lang="en-US" sz="2200" dirty="0"/>
          </a:p>
        </p:txBody>
      </p:sp>
      <p:sp>
        <p:nvSpPr>
          <p:cNvPr id="6" name="Content Placeholder 5"/>
          <p:cNvSpPr>
            <a:spLocks noGrp="1"/>
          </p:cNvSpPr>
          <p:nvPr>
            <p:ph idx="10"/>
          </p:nvPr>
        </p:nvSpPr>
        <p:spPr>
          <a:xfrm>
            <a:off x="6159501" y="1941513"/>
            <a:ext cx="2882900" cy="3852006"/>
          </a:xfrm>
        </p:spPr>
        <p:txBody>
          <a:bodyPr/>
          <a:lstStyle/>
          <a:p>
            <a:pPr marL="0" indent="0">
              <a:buNone/>
            </a:pPr>
            <a:r>
              <a:rPr lang="en-US" dirty="0" smtClean="0"/>
              <a:t>Cons</a:t>
            </a:r>
          </a:p>
          <a:p>
            <a:r>
              <a:rPr lang="en-US" sz="2200" dirty="0" smtClean="0"/>
              <a:t>Likely the least ambitious of the three options</a:t>
            </a:r>
          </a:p>
          <a:p>
            <a:r>
              <a:rPr lang="en-US" sz="2200" dirty="0" smtClean="0"/>
              <a:t>Won’t close the gap with peers</a:t>
            </a:r>
            <a:endParaRPr lang="en-US" sz="2200" dirty="0"/>
          </a:p>
        </p:txBody>
      </p:sp>
      <p:sp>
        <p:nvSpPr>
          <p:cNvPr id="7" name="TextBox 6"/>
          <p:cNvSpPr txBox="1"/>
          <p:nvPr/>
        </p:nvSpPr>
        <p:spPr>
          <a:xfrm>
            <a:off x="1371601" y="4289140"/>
            <a:ext cx="7062452" cy="1569660"/>
          </a:xfrm>
          <a:prstGeom prst="rect">
            <a:avLst/>
          </a:prstGeom>
          <a:solidFill>
            <a:schemeClr val="accent2"/>
          </a:solidFill>
        </p:spPr>
        <p:txBody>
          <a:bodyPr wrap="square" rtlCol="0">
            <a:spAutoFit/>
          </a:bodyPr>
          <a:lstStyle/>
          <a:p>
            <a:r>
              <a:rPr lang="en-US" b="1" dirty="0" smtClean="0">
                <a:solidFill>
                  <a:srgbClr val="FFFFFF"/>
                </a:solidFill>
                <a:latin typeface="Calibri" pitchFamily="34" charset="0"/>
              </a:rPr>
              <a:t>Recommendation:</a:t>
            </a:r>
          </a:p>
          <a:p>
            <a:pPr marL="342900" indent="-342900">
              <a:buFont typeface="Wingdings" charset="2"/>
              <a:buChar char="§"/>
            </a:pPr>
            <a:r>
              <a:rPr lang="en-US" dirty="0" smtClean="0">
                <a:solidFill>
                  <a:srgbClr val="FFFFFF"/>
                </a:solidFill>
                <a:latin typeface="Calibri" pitchFamily="34" charset="0"/>
              </a:rPr>
              <a:t>Data or prior experience suggest other approaches unlikely to be appropriate or realistic.</a:t>
            </a:r>
          </a:p>
          <a:p>
            <a:pPr marL="342900" indent="-342900">
              <a:buFont typeface="Wingdings" charset="2"/>
              <a:buChar char="§"/>
            </a:pPr>
            <a:r>
              <a:rPr lang="en-US" dirty="0" smtClean="0">
                <a:solidFill>
                  <a:srgbClr val="FFFFFF"/>
                </a:solidFill>
                <a:latin typeface="Calibri" pitchFamily="34" charset="0"/>
              </a:rPr>
              <a:t>Revisit data frequently, increasing goal if possible.</a:t>
            </a:r>
            <a:endParaRPr lang="en-US" dirty="0">
              <a:solidFill>
                <a:srgbClr val="FFFFFF"/>
              </a:solidFill>
              <a:latin typeface="Calibri" pitchFamily="34" charset="0"/>
            </a:endParaRPr>
          </a:p>
        </p:txBody>
      </p:sp>
      <p:sp>
        <p:nvSpPr>
          <p:cNvPr id="4" name="Slide Number Placeholder 3"/>
          <p:cNvSpPr>
            <a:spLocks noGrp="1"/>
          </p:cNvSpPr>
          <p:nvPr>
            <p:ph type="sldNum" sz="quarter" idx="11"/>
          </p:nvPr>
        </p:nvSpPr>
        <p:spPr/>
        <p:txBody>
          <a:bodyPr/>
          <a:lstStyle/>
          <a:p>
            <a:fld id="{4DBB3109-6B36-4C42-ABE5-993D6B0A452A}" type="slidenum">
              <a:rPr>
                <a:solidFill>
                  <a:srgbClr val="FFFFFF">
                    <a:lumMod val="75000"/>
                  </a:srgbClr>
                </a:solidFill>
              </a:rPr>
              <a:pPr/>
              <a:t>76</a:t>
            </a:fld>
            <a:endParaRPr>
              <a:solidFill>
                <a:srgbClr val="FFFFFF">
                  <a:lumMod val="75000"/>
                </a:srgbClr>
              </a:solidFill>
            </a:endParaRPr>
          </a:p>
        </p:txBody>
      </p:sp>
    </p:spTree>
    <p:extLst>
      <p:ext uri="{BB962C8B-B14F-4D97-AF65-F5344CB8AC3E}">
        <p14:creationId xmlns:p14="http://schemas.microsoft.com/office/powerpoint/2010/main" val="1340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903413"/>
            <a:ext cx="8224837" cy="3798887"/>
          </a:xfrm>
          <a:solidFill>
            <a:schemeClr val="bg1"/>
          </a:solidFill>
        </p:spPr>
        <p:txBody>
          <a:bodyPr/>
          <a:lstStyle/>
          <a:p>
            <a:pPr marL="237744" indent="-237744">
              <a:buFont typeface="Wingdings" pitchFamily="2" charset="2"/>
              <a:buChar char="§"/>
            </a:pPr>
            <a:r>
              <a:rPr lang="en-US" dirty="0" smtClean="0">
                <a:latin typeface="+mn-lt"/>
              </a:rPr>
              <a:t>Review key information about our second grader:</a:t>
            </a:r>
          </a:p>
          <a:p>
            <a:pPr marL="466344" lvl="1" indent="-237744"/>
            <a:r>
              <a:rPr lang="en-US" sz="2000" dirty="0" smtClean="0"/>
              <a:t>He is currently being assessed with first-grade WIF.</a:t>
            </a:r>
          </a:p>
          <a:p>
            <a:pPr marL="466344" lvl="1" indent="-237744"/>
            <a:r>
              <a:rPr lang="en-US" sz="2000" dirty="0" smtClean="0"/>
              <a:t>His progress will be judged against first-grade benchmarks.</a:t>
            </a:r>
          </a:p>
          <a:p>
            <a:pPr marL="466344" lvl="1" indent="-237744"/>
            <a:r>
              <a:rPr lang="en-US" sz="2000" dirty="0" smtClean="0"/>
              <a:t>His ROI is 0.71 cwpm per week.</a:t>
            </a:r>
          </a:p>
          <a:p>
            <a:pPr marL="466344" lvl="1" indent="-237744"/>
            <a:r>
              <a:rPr lang="en-US" sz="2000" dirty="0" smtClean="0"/>
              <a:t>The national ROI norm for first-grade WIF is 1.8.</a:t>
            </a:r>
            <a:endParaRPr lang="en-US" sz="2000" dirty="0"/>
          </a:p>
          <a:p>
            <a:pPr marL="237744" indent="-237744">
              <a:buFont typeface="Wingdings" pitchFamily="2" charset="2"/>
              <a:buChar char="§"/>
            </a:pPr>
            <a:r>
              <a:rPr lang="en-US" dirty="0" smtClean="0">
                <a:latin typeface="+mn-lt"/>
              </a:rPr>
              <a:t>What should we do?</a:t>
            </a:r>
            <a:endParaRPr lang="en-US" dirty="0">
              <a:latin typeface="+mn-lt"/>
            </a:endParaRPr>
          </a:p>
          <a:p>
            <a:endParaRPr lang="en-US" dirty="0"/>
          </a:p>
        </p:txBody>
      </p:sp>
      <p:sp>
        <p:nvSpPr>
          <p:cNvPr id="2" name="Title 1"/>
          <p:cNvSpPr>
            <a:spLocks noGrp="1"/>
          </p:cNvSpPr>
          <p:nvPr>
            <p:ph type="title"/>
          </p:nvPr>
        </p:nvSpPr>
        <p:spPr/>
        <p:txBody>
          <a:bodyPr/>
          <a:lstStyle/>
          <a:p>
            <a:r>
              <a:rPr lang="en-US" dirty="0" smtClean="0"/>
              <a:t>Andrew: Choosing a Goal</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77</a:t>
            </a:fld>
            <a:endParaRPr lang="en-US" dirty="0">
              <a:solidFill>
                <a:srgbClr val="FFFFFF">
                  <a:lumMod val="75000"/>
                </a:srgbClr>
              </a:solidFill>
            </a:endParaRPr>
          </a:p>
        </p:txBody>
      </p:sp>
    </p:spTree>
    <p:extLst>
      <p:ext uri="{BB962C8B-B14F-4D97-AF65-F5344CB8AC3E}">
        <p14:creationId xmlns:p14="http://schemas.microsoft.com/office/powerpoint/2010/main" val="22473099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indent="-237744"/>
            <a:r>
              <a:rPr lang="en-US" dirty="0"/>
              <a:t>The intra-individual framework may be most appropriate for Andrew, if the team’s knowledge of his history supports this decision.</a:t>
            </a:r>
          </a:p>
          <a:p>
            <a:pPr marL="237744" indent="-237744"/>
            <a:r>
              <a:rPr lang="en-US" dirty="0"/>
              <a:t>If he exceeds his goal, it can be raised; Andrew’s teacher should watch this closely.</a:t>
            </a:r>
          </a:p>
          <a:p>
            <a:endParaRPr lang="en-US" dirty="0"/>
          </a:p>
        </p:txBody>
      </p:sp>
      <p:sp>
        <p:nvSpPr>
          <p:cNvPr id="3" name="Title 2"/>
          <p:cNvSpPr>
            <a:spLocks noGrp="1"/>
          </p:cNvSpPr>
          <p:nvPr>
            <p:ph type="title"/>
          </p:nvPr>
        </p:nvSpPr>
        <p:spPr/>
        <p:txBody>
          <a:bodyPr/>
          <a:lstStyle/>
          <a:p>
            <a:r>
              <a:rPr lang="en-US" dirty="0" smtClean="0"/>
              <a:t>Andrew: Choosing a Goal</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78</a:t>
            </a:fld>
            <a:endParaRPr lang="en-US" dirty="0">
              <a:solidFill>
                <a:srgbClr val="FFFFFF">
                  <a:lumMod val="75000"/>
                </a:srgbClr>
              </a:solidFill>
            </a:endParaRPr>
          </a:p>
        </p:txBody>
      </p:sp>
    </p:spTree>
    <p:extLst>
      <p:ext uri="{BB962C8B-B14F-4D97-AF65-F5344CB8AC3E}">
        <p14:creationId xmlns:p14="http://schemas.microsoft.com/office/powerpoint/2010/main" val="2714437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Using Andrew’s WIF data to find his SROI, we have calculated an end-of-year goal of 40 cwpm based on </a:t>
            </a:r>
            <a:r>
              <a:rPr lang="en-US" dirty="0"/>
              <a:t>the intra-individual </a:t>
            </a:r>
            <a:r>
              <a:rPr lang="en-US" dirty="0" smtClean="0"/>
              <a:t>framework.</a:t>
            </a:r>
          </a:p>
          <a:p>
            <a:r>
              <a:rPr lang="en-US" dirty="0" smtClean="0"/>
              <a:t>Shorter-term objectives can be set by dividing the growth needed to reach his goal across reporting periods.</a:t>
            </a:r>
          </a:p>
          <a:p>
            <a:r>
              <a:rPr lang="en-US" dirty="0" smtClean="0"/>
              <a:t>Given his baseline score of 14 cwpm, Andrew needs to gain 26 cwpm by the end of the year.</a:t>
            </a:r>
          </a:p>
          <a:p>
            <a:endParaRPr lang="en-US" dirty="0"/>
          </a:p>
        </p:txBody>
      </p:sp>
      <p:sp>
        <p:nvSpPr>
          <p:cNvPr id="3" name="Title 2"/>
          <p:cNvSpPr>
            <a:spLocks noGrp="1"/>
          </p:cNvSpPr>
          <p:nvPr>
            <p:ph type="title"/>
          </p:nvPr>
        </p:nvSpPr>
        <p:spPr/>
        <p:txBody>
          <a:bodyPr>
            <a:normAutofit/>
          </a:bodyPr>
          <a:lstStyle/>
          <a:p>
            <a:r>
              <a:rPr lang="en-US" sz="4200" dirty="0" smtClean="0"/>
              <a:t>Andrew: Setting IEP Goals and Objectives Using Progress </a:t>
            </a:r>
            <a:r>
              <a:rPr lang="en-US" sz="4200" dirty="0"/>
              <a:t>Monitoring Data </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79</a:t>
            </a:fld>
            <a:endParaRPr lang="en-US" dirty="0">
              <a:solidFill>
                <a:srgbClr val="FFFFFF">
                  <a:lumMod val="75000"/>
                </a:srgbClr>
              </a:solidFill>
            </a:endParaRPr>
          </a:p>
        </p:txBody>
      </p:sp>
    </p:spTree>
    <p:extLst>
      <p:ext uri="{BB962C8B-B14F-4D97-AF65-F5344CB8AC3E}">
        <p14:creationId xmlns:p14="http://schemas.microsoft.com/office/powerpoint/2010/main" val="135021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r>
              <a:rPr lang="en-US" dirty="0"/>
              <a:t>What is an example of a </a:t>
            </a:r>
            <a:r>
              <a:rPr lang="en-US" b="1" dirty="0"/>
              <a:t>summative</a:t>
            </a:r>
            <a:r>
              <a:rPr lang="en-US" dirty="0"/>
              <a:t> assessment used in your school?</a:t>
            </a:r>
          </a:p>
          <a:p>
            <a:r>
              <a:rPr lang="en-US" dirty="0"/>
              <a:t>What is an example of a </a:t>
            </a:r>
            <a:r>
              <a:rPr lang="en-US" b="1" dirty="0"/>
              <a:t>diagnostic</a:t>
            </a:r>
            <a:r>
              <a:rPr lang="en-US" dirty="0"/>
              <a:t> assessment used in your school?</a:t>
            </a:r>
          </a:p>
          <a:p>
            <a:r>
              <a:rPr lang="en-US" dirty="0"/>
              <a:t>What is an example of a </a:t>
            </a:r>
            <a:r>
              <a:rPr lang="en-US" b="1" dirty="0"/>
              <a:t>formative</a:t>
            </a:r>
            <a:r>
              <a:rPr lang="en-US" dirty="0"/>
              <a:t> assessment used in your school?</a:t>
            </a:r>
          </a:p>
        </p:txBody>
      </p:sp>
      <p:sp>
        <p:nvSpPr>
          <p:cNvPr id="10" name="Title 1"/>
          <p:cNvSpPr>
            <a:spLocks noGrp="1"/>
          </p:cNvSpPr>
          <p:nvPr>
            <p:ph type="title"/>
          </p:nvPr>
        </p:nvSpPr>
        <p:spPr/>
        <p:txBody>
          <a:bodyPr/>
          <a:lstStyle/>
          <a:p>
            <a:r>
              <a:rPr lang="en-US" dirty="0"/>
              <a:t>Assessments in Your School</a:t>
            </a:r>
            <a:endParaRPr lang="en-US" dirty="0" smtClean="0"/>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8</a:t>
            </a:fld>
            <a:endParaRPr dirty="0">
              <a:solidFill>
                <a:srgbClr val="FFFFFF">
                  <a:lumMod val="75000"/>
                </a:srgbClr>
              </a:solidFill>
            </a:endParaRPr>
          </a:p>
        </p:txBody>
      </p:sp>
    </p:spTree>
    <p:extLst>
      <p:ext uri="{BB962C8B-B14F-4D97-AF65-F5344CB8AC3E}">
        <p14:creationId xmlns:p14="http://schemas.microsoft.com/office/powerpoint/2010/main" val="28038858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200" dirty="0" smtClean="0"/>
              <a:t>Andrew: Setting IEP Goals and Objectives Using Progress </a:t>
            </a:r>
            <a:r>
              <a:rPr lang="en-US" sz="4200" dirty="0"/>
              <a:t>Monitoring Data </a:t>
            </a:r>
          </a:p>
        </p:txBody>
      </p:sp>
      <p:sp>
        <p:nvSpPr>
          <p:cNvPr id="2" name="Content Placeholder 1"/>
          <p:cNvSpPr>
            <a:spLocks noGrp="1"/>
          </p:cNvSpPr>
          <p:nvPr>
            <p:ph idx="1"/>
          </p:nvPr>
        </p:nvSpPr>
        <p:spPr>
          <a:xfrm>
            <a:off x="687526" y="2055813"/>
            <a:ext cx="8224699" cy="1059346"/>
          </a:xfrm>
        </p:spPr>
        <p:txBody>
          <a:bodyPr/>
          <a:lstStyle/>
          <a:p>
            <a:pPr marL="0" indent="0">
              <a:buNone/>
            </a:pPr>
            <a:r>
              <a:rPr lang="en-US" dirty="0" smtClean="0"/>
              <a:t>If objectives are set for each of two grading periods before the final goal, Andrew needs to grow at least 8–9 cwpm per period to gain a total of 26 cwpm by the end of the year </a:t>
            </a:r>
            <a:br>
              <a:rPr lang="en-US" dirty="0" smtClean="0"/>
            </a:br>
            <a:r>
              <a:rPr lang="en-US" dirty="0" smtClean="0"/>
              <a:t>(26/3 = 8.67).</a:t>
            </a:r>
          </a:p>
          <a:p>
            <a:pPr marL="0" indent="0">
              <a:buNone/>
            </a:pPr>
            <a:endParaRPr lang="en-US" dirty="0"/>
          </a:p>
        </p:txBody>
      </p:sp>
      <p:graphicFrame>
        <p:nvGraphicFramePr>
          <p:cNvPr id="5" name="Table 4" descr="A 4 by 3 tables lays out a possible pattern of growth for Andrew to reach his goal.  The column headers are timeframe, target score, and gain needed.  For the first timeframe, objective 1, Andrew needs to gain 8 correct words per minute from a baseline of 14 to reach a target score of 22.  To reach objective 2, which is 31, he needs to gain 9.  To reach the end of year target score of 40, he needs to gain 9 more."/>
          <p:cNvGraphicFramePr>
            <a:graphicFrameLocks noGrp="1"/>
          </p:cNvGraphicFramePr>
          <p:nvPr>
            <p:extLst>
              <p:ext uri="{D42A27DB-BD31-4B8C-83A1-F6EECF244321}">
                <p14:modId xmlns:p14="http://schemas.microsoft.com/office/powerpoint/2010/main" val="2630703541"/>
              </p:ext>
            </p:extLst>
          </p:nvPr>
        </p:nvGraphicFramePr>
        <p:xfrm>
          <a:off x="325465" y="3796687"/>
          <a:ext cx="8632556" cy="1706880"/>
        </p:xfrm>
        <a:graphic>
          <a:graphicData uri="http://schemas.openxmlformats.org/drawingml/2006/table">
            <a:tbl>
              <a:tblPr firstRow="1" bandRow="1">
                <a:tableStyleId>{5C22544A-7EE6-4342-B048-85BDC9FD1C3A}</a:tableStyleId>
              </a:tblPr>
              <a:tblGrid>
                <a:gridCol w="1784397"/>
                <a:gridCol w="2032632"/>
                <a:gridCol w="4815527"/>
              </a:tblGrid>
              <a:tr h="0">
                <a:tc>
                  <a:txBody>
                    <a:bodyPr/>
                    <a:lstStyle/>
                    <a:p>
                      <a:r>
                        <a:rPr lang="en-US" sz="2200" dirty="0" smtClean="0"/>
                        <a:t>Time Frame</a:t>
                      </a:r>
                      <a:endParaRPr lang="en-US" sz="2200" dirty="0"/>
                    </a:p>
                  </a:txBody>
                  <a:tcPr/>
                </a:tc>
                <a:tc>
                  <a:txBody>
                    <a:bodyPr/>
                    <a:lstStyle/>
                    <a:p>
                      <a:r>
                        <a:rPr lang="en-US" sz="2200" dirty="0" smtClean="0"/>
                        <a:t>Target</a:t>
                      </a:r>
                      <a:r>
                        <a:rPr lang="en-US" sz="2200" baseline="0" dirty="0" smtClean="0"/>
                        <a:t> Score</a:t>
                      </a:r>
                      <a:endParaRPr lang="en-US" sz="2200" dirty="0"/>
                    </a:p>
                  </a:txBody>
                  <a:tcPr/>
                </a:tc>
                <a:tc>
                  <a:txBody>
                    <a:bodyPr/>
                    <a:lstStyle/>
                    <a:p>
                      <a:r>
                        <a:rPr lang="en-US" sz="2200" dirty="0" smtClean="0"/>
                        <a:t>Gain Needed</a:t>
                      </a:r>
                      <a:endParaRPr lang="en-US" sz="2200" dirty="0"/>
                    </a:p>
                  </a:txBody>
                  <a:tcPr/>
                </a:tc>
              </a:tr>
              <a:tr h="370840">
                <a:tc>
                  <a:txBody>
                    <a:bodyPr/>
                    <a:lstStyle/>
                    <a:p>
                      <a:r>
                        <a:rPr lang="en-US" sz="2200" dirty="0" smtClean="0">
                          <a:solidFill>
                            <a:schemeClr val="tx2">
                              <a:lumMod val="75000"/>
                            </a:schemeClr>
                          </a:solidFill>
                        </a:rPr>
                        <a:t>Objective</a:t>
                      </a:r>
                      <a:r>
                        <a:rPr lang="en-US" sz="2200" baseline="0" dirty="0" smtClean="0">
                          <a:solidFill>
                            <a:schemeClr val="tx2">
                              <a:lumMod val="75000"/>
                            </a:schemeClr>
                          </a:solidFill>
                        </a:rPr>
                        <a:t> 1</a:t>
                      </a:r>
                      <a:endParaRPr lang="en-US" sz="2200" dirty="0">
                        <a:solidFill>
                          <a:schemeClr val="tx2">
                            <a:lumMod val="75000"/>
                          </a:schemeClr>
                        </a:solidFill>
                      </a:endParaRPr>
                    </a:p>
                  </a:txBody>
                  <a:tcPr/>
                </a:tc>
                <a:tc>
                  <a:txBody>
                    <a:bodyPr/>
                    <a:lstStyle/>
                    <a:p>
                      <a:r>
                        <a:rPr lang="en-US" sz="2200" dirty="0" smtClean="0">
                          <a:solidFill>
                            <a:schemeClr val="tx2">
                              <a:lumMod val="75000"/>
                            </a:schemeClr>
                          </a:solidFill>
                        </a:rPr>
                        <a:t>22 cwpm</a:t>
                      </a:r>
                      <a:endParaRPr lang="en-US" sz="2200" dirty="0">
                        <a:solidFill>
                          <a:schemeClr val="tx2">
                            <a:lumMod val="75000"/>
                          </a:schemeClr>
                        </a:solidFill>
                      </a:endParaRPr>
                    </a:p>
                  </a:txBody>
                  <a:tcPr/>
                </a:tc>
                <a:tc>
                  <a:txBody>
                    <a:bodyPr/>
                    <a:lstStyle/>
                    <a:p>
                      <a:r>
                        <a:rPr lang="en-US" sz="2200" dirty="0" smtClean="0">
                          <a:solidFill>
                            <a:schemeClr val="tx2">
                              <a:lumMod val="75000"/>
                            </a:schemeClr>
                          </a:solidFill>
                        </a:rPr>
                        <a:t>8 cwpm (from</a:t>
                      </a:r>
                      <a:r>
                        <a:rPr lang="en-US" sz="2200" baseline="0" dirty="0" smtClean="0">
                          <a:solidFill>
                            <a:schemeClr val="tx2">
                              <a:lumMod val="75000"/>
                            </a:schemeClr>
                          </a:solidFill>
                        </a:rPr>
                        <a:t> baseline of 14 cwpm)</a:t>
                      </a:r>
                      <a:endParaRPr lang="en-US" sz="2200" dirty="0">
                        <a:solidFill>
                          <a:schemeClr val="tx2">
                            <a:lumMod val="75000"/>
                          </a:schemeClr>
                        </a:solidFill>
                      </a:endParaRPr>
                    </a:p>
                  </a:txBody>
                  <a:tcPr/>
                </a:tc>
              </a:tr>
              <a:tr h="370840">
                <a:tc>
                  <a:txBody>
                    <a:bodyPr/>
                    <a:lstStyle/>
                    <a:p>
                      <a:r>
                        <a:rPr lang="en-US" sz="2200" dirty="0" smtClean="0">
                          <a:solidFill>
                            <a:schemeClr val="tx2">
                              <a:lumMod val="75000"/>
                            </a:schemeClr>
                          </a:solidFill>
                        </a:rPr>
                        <a:t>Objective 2</a:t>
                      </a:r>
                      <a:endParaRPr lang="en-US" sz="2200" dirty="0">
                        <a:solidFill>
                          <a:schemeClr val="tx2">
                            <a:lumMod val="75000"/>
                          </a:schemeClr>
                        </a:solidFill>
                      </a:endParaRPr>
                    </a:p>
                  </a:txBody>
                  <a:tcPr/>
                </a:tc>
                <a:tc>
                  <a:txBody>
                    <a:bodyPr/>
                    <a:lstStyle/>
                    <a:p>
                      <a:r>
                        <a:rPr lang="en-US" sz="2200" dirty="0" smtClean="0">
                          <a:solidFill>
                            <a:schemeClr val="tx2">
                              <a:lumMod val="75000"/>
                            </a:schemeClr>
                          </a:solidFill>
                        </a:rPr>
                        <a:t>31 cwpm</a:t>
                      </a:r>
                      <a:endParaRPr lang="en-US" sz="2200" dirty="0">
                        <a:solidFill>
                          <a:schemeClr val="tx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2">
                              <a:lumMod val="75000"/>
                            </a:schemeClr>
                          </a:solidFill>
                        </a:rPr>
                        <a:t>9 cwpm</a:t>
                      </a:r>
                    </a:p>
                  </a:txBody>
                  <a:tcPr/>
                </a:tc>
              </a:tr>
              <a:tr h="370840">
                <a:tc>
                  <a:txBody>
                    <a:bodyPr/>
                    <a:lstStyle/>
                    <a:p>
                      <a:r>
                        <a:rPr lang="en-US" sz="2200" dirty="0" smtClean="0">
                          <a:solidFill>
                            <a:schemeClr val="tx2">
                              <a:lumMod val="75000"/>
                            </a:schemeClr>
                          </a:solidFill>
                        </a:rPr>
                        <a:t>End of year</a:t>
                      </a:r>
                      <a:endParaRPr lang="en-US" sz="2200" dirty="0">
                        <a:solidFill>
                          <a:schemeClr val="tx2">
                            <a:lumMod val="75000"/>
                          </a:schemeClr>
                        </a:solidFill>
                      </a:endParaRPr>
                    </a:p>
                  </a:txBody>
                  <a:tcPr/>
                </a:tc>
                <a:tc>
                  <a:txBody>
                    <a:bodyPr/>
                    <a:lstStyle/>
                    <a:p>
                      <a:r>
                        <a:rPr lang="en-US" sz="2200" dirty="0" smtClean="0">
                          <a:solidFill>
                            <a:schemeClr val="tx2">
                              <a:lumMod val="75000"/>
                            </a:schemeClr>
                          </a:solidFill>
                        </a:rPr>
                        <a:t>40 cwpm</a:t>
                      </a:r>
                      <a:endParaRPr lang="en-US" sz="2200" dirty="0">
                        <a:solidFill>
                          <a:schemeClr val="tx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2">
                              <a:lumMod val="75000"/>
                            </a:schemeClr>
                          </a:solidFill>
                        </a:rPr>
                        <a:t>9 cwpm</a:t>
                      </a:r>
                    </a:p>
                  </a:txBody>
                  <a:tcPr/>
                </a:tc>
              </a:tr>
            </a:tbl>
          </a:graphicData>
        </a:graphic>
      </p:graphicFrame>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80</a:t>
            </a:fld>
            <a:endParaRPr lang="en-US" dirty="0">
              <a:solidFill>
                <a:srgbClr val="FFFFFF">
                  <a:lumMod val="75000"/>
                </a:srgbClr>
              </a:solidFill>
            </a:endParaRPr>
          </a:p>
        </p:txBody>
      </p:sp>
    </p:spTree>
    <p:extLst>
      <p:ext uri="{BB962C8B-B14F-4D97-AF65-F5344CB8AC3E}">
        <p14:creationId xmlns:p14="http://schemas.microsoft.com/office/powerpoint/2010/main" val="39184766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7526" y="1916113"/>
            <a:ext cx="8224699" cy="3810597"/>
          </a:xfrm>
          <a:solidFill>
            <a:schemeClr val="bg1"/>
          </a:solidFill>
        </p:spPr>
        <p:txBody>
          <a:bodyPr/>
          <a:lstStyle/>
          <a:p>
            <a:pPr marL="0" indent="0">
              <a:buFontTx/>
              <a:buNone/>
            </a:pPr>
            <a:r>
              <a:rPr lang="en-US" sz="2200" b="1" dirty="0"/>
              <a:t>Goal</a:t>
            </a:r>
            <a:r>
              <a:rPr lang="en-US" sz="2200" dirty="0"/>
              <a:t>: Andrew will improve </a:t>
            </a:r>
            <a:r>
              <a:rPr lang="en-US" sz="2200" dirty="0" smtClean="0"/>
              <a:t>his reading skills to 40 cwpm on WIF by </a:t>
            </a:r>
            <a:r>
              <a:rPr lang="en-US" sz="2200" dirty="0"/>
              <a:t>the </a:t>
            </a:r>
            <a:r>
              <a:rPr lang="en-US" sz="2200" dirty="0" smtClean="0"/>
              <a:t>June reporting </a:t>
            </a:r>
            <a:r>
              <a:rPr lang="en-US" sz="2200" dirty="0"/>
              <a:t>period. Achievement of this goal will </a:t>
            </a:r>
            <a:r>
              <a:rPr lang="en-US" sz="2200" dirty="0" smtClean="0"/>
              <a:t>be determined </a:t>
            </a:r>
            <a:r>
              <a:rPr lang="en-US" sz="2200" dirty="0"/>
              <a:t>by averaging his final </a:t>
            </a:r>
            <a:r>
              <a:rPr lang="en-US" sz="2200" dirty="0" smtClean="0"/>
              <a:t>three </a:t>
            </a:r>
            <a:r>
              <a:rPr lang="en-US" sz="2200" dirty="0"/>
              <a:t>WIF scores.</a:t>
            </a:r>
          </a:p>
          <a:p>
            <a:pPr marL="609600" indent="-609600">
              <a:lnSpc>
                <a:spcPct val="80000"/>
              </a:lnSpc>
              <a:buFontTx/>
              <a:buNone/>
            </a:pPr>
            <a:endParaRPr lang="en-US" sz="1800" dirty="0"/>
          </a:p>
          <a:p>
            <a:pPr marL="609600" indent="-609600">
              <a:lnSpc>
                <a:spcPct val="80000"/>
              </a:lnSpc>
              <a:buFontTx/>
              <a:buNone/>
            </a:pPr>
            <a:r>
              <a:rPr lang="en-US" sz="2200" b="1" dirty="0" smtClean="0"/>
              <a:t>Long-Term Objectives</a:t>
            </a:r>
            <a:endParaRPr lang="en-US" sz="2200" dirty="0"/>
          </a:p>
          <a:p>
            <a:pPr>
              <a:buFont typeface="Wingdings" charset="2"/>
              <a:buChar char="§"/>
            </a:pPr>
            <a:r>
              <a:rPr lang="en-US" sz="1800" dirty="0"/>
              <a:t>Andrew will improve his reading skills to 22 cwpm by the December reporting period. Achievement of this objective will be determined by averaging his final </a:t>
            </a:r>
            <a:r>
              <a:rPr lang="en-US" sz="1800" dirty="0" smtClean="0"/>
              <a:t>three </a:t>
            </a:r>
            <a:r>
              <a:rPr lang="en-US" sz="1800" dirty="0"/>
              <a:t>WIF scores of the grading period. </a:t>
            </a:r>
          </a:p>
          <a:p>
            <a:pPr>
              <a:buFont typeface="Wingdings" charset="2"/>
              <a:buChar char="§"/>
            </a:pPr>
            <a:r>
              <a:rPr lang="en-US" sz="1800" dirty="0" smtClean="0"/>
              <a:t>Andrew </a:t>
            </a:r>
            <a:r>
              <a:rPr lang="en-US" sz="1800" dirty="0"/>
              <a:t>will improve his reading skills to </a:t>
            </a:r>
            <a:r>
              <a:rPr lang="en-US" sz="1800" dirty="0" smtClean="0"/>
              <a:t>31 </a:t>
            </a:r>
            <a:r>
              <a:rPr lang="en-US" sz="1800" dirty="0"/>
              <a:t>cwpm by the April reporting period. Achievement of this objective will be determined by </a:t>
            </a:r>
            <a:r>
              <a:rPr lang="en-US" sz="1800" dirty="0" smtClean="0"/>
              <a:t>averaging his final three </a:t>
            </a:r>
            <a:r>
              <a:rPr lang="en-US" sz="1800" dirty="0"/>
              <a:t>WIF scores of the grading period. </a:t>
            </a:r>
          </a:p>
        </p:txBody>
      </p:sp>
      <p:sp>
        <p:nvSpPr>
          <p:cNvPr id="2" name="Title 1"/>
          <p:cNvSpPr>
            <a:spLocks noGrp="1"/>
          </p:cNvSpPr>
          <p:nvPr>
            <p:ph type="title"/>
          </p:nvPr>
        </p:nvSpPr>
        <p:spPr/>
        <p:txBody>
          <a:bodyPr/>
          <a:lstStyle/>
          <a:p>
            <a:r>
              <a:rPr lang="en-US" dirty="0" smtClean="0"/>
              <a:t>Andrew: Sample </a:t>
            </a:r>
            <a:r>
              <a:rPr lang="en-US" dirty="0"/>
              <a:t>IEP Goal </a:t>
            </a:r>
            <a:r>
              <a:rPr lang="en-US" dirty="0" smtClean="0"/>
              <a:t/>
            </a:r>
            <a:br>
              <a:rPr lang="en-US" dirty="0" smtClean="0"/>
            </a:br>
            <a:r>
              <a:rPr lang="en-US" dirty="0" smtClean="0"/>
              <a:t>and </a:t>
            </a:r>
            <a:r>
              <a:rPr lang="en-US" dirty="0"/>
              <a:t>Objectives</a:t>
            </a:r>
          </a:p>
        </p:txBody>
      </p:sp>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81</a:t>
            </a:fld>
            <a:endParaRPr lang="en-US" dirty="0">
              <a:solidFill>
                <a:srgbClr val="FFFFFF">
                  <a:lumMod val="75000"/>
                </a:srgbClr>
              </a:solidFill>
            </a:endParaRPr>
          </a:p>
        </p:txBody>
      </p:sp>
    </p:spTree>
    <p:extLst>
      <p:ext uri="{BB962C8B-B14F-4D97-AF65-F5344CB8AC3E}">
        <p14:creationId xmlns:p14="http://schemas.microsoft.com/office/powerpoint/2010/main" val="3150546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Progress </a:t>
            </a:r>
            <a:r>
              <a:rPr lang="en-US" dirty="0"/>
              <a:t>monitoring data </a:t>
            </a:r>
            <a:r>
              <a:rPr lang="en-US" dirty="0" smtClean="0"/>
              <a:t>help us decide when instructional changes need to be made.</a:t>
            </a:r>
          </a:p>
          <a:p>
            <a:pPr lvl="1">
              <a:buFont typeface="Wingdings" pitchFamily="2" charset="2"/>
              <a:buChar char="§"/>
            </a:pPr>
            <a:r>
              <a:rPr lang="en-US" sz="2400" dirty="0" smtClean="0">
                <a:latin typeface="+mn-lt"/>
              </a:rPr>
              <a:t>If a student is not sufficiently responding to the standardized secondary platform, begin the DBI process.</a:t>
            </a:r>
          </a:p>
          <a:p>
            <a:pPr lvl="1">
              <a:buFont typeface="Wingdings" pitchFamily="2" charset="2"/>
              <a:buChar char="§"/>
            </a:pPr>
            <a:r>
              <a:rPr lang="en-US" sz="2400" dirty="0" smtClean="0">
                <a:latin typeface="+mn-lt"/>
              </a:rPr>
              <a:t>If the response to individualized intervention is not adequate, make new adaptations or change intervention.</a:t>
            </a:r>
          </a:p>
          <a:p>
            <a:endParaRPr lang="en-US" dirty="0"/>
          </a:p>
        </p:txBody>
      </p:sp>
      <p:sp>
        <p:nvSpPr>
          <p:cNvPr id="2" name="Title 1"/>
          <p:cNvSpPr>
            <a:spLocks noGrp="1"/>
          </p:cNvSpPr>
          <p:nvPr>
            <p:ph type="title"/>
          </p:nvPr>
        </p:nvSpPr>
        <p:spPr/>
        <p:txBody>
          <a:bodyPr/>
          <a:lstStyle/>
          <a:p>
            <a:r>
              <a:rPr lang="en-US" dirty="0"/>
              <a:t>Step 3: Analyzing Data </a:t>
            </a:r>
            <a:r>
              <a:rPr lang="en-US" dirty="0" smtClean="0"/>
              <a:t/>
            </a:r>
            <a:br>
              <a:rPr lang="en-US" dirty="0" smtClean="0"/>
            </a:br>
            <a:r>
              <a:rPr lang="en-US" dirty="0" smtClean="0"/>
              <a:t>to </a:t>
            </a:r>
            <a:r>
              <a:rPr lang="en-US" dirty="0"/>
              <a:t>Make Decisions</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82</a:t>
            </a:fld>
            <a:endParaRPr lang="en-US" dirty="0">
              <a:solidFill>
                <a:srgbClr val="FFFFFF">
                  <a:lumMod val="75000"/>
                </a:srgbClr>
              </a:solidFill>
            </a:endParaRPr>
          </a:p>
        </p:txBody>
      </p:sp>
    </p:spTree>
    <p:extLst>
      <p:ext uri="{BB962C8B-B14F-4D97-AF65-F5344CB8AC3E}">
        <p14:creationId xmlns:p14="http://schemas.microsoft.com/office/powerpoint/2010/main" val="18947361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01" y="2361193"/>
            <a:ext cx="3034671" cy="1271007"/>
          </a:xfrm>
        </p:spPr>
        <p:txBody>
          <a:bodyPr>
            <a:noAutofit/>
          </a:bodyPr>
          <a:lstStyle/>
          <a:p>
            <a:pPr fontAlgn="auto">
              <a:spcBef>
                <a:spcPts val="0"/>
              </a:spcBef>
              <a:spcAft>
                <a:spcPts val="0"/>
              </a:spcAft>
              <a:defRPr/>
            </a:pPr>
            <a:r>
              <a:rPr lang="en-US" sz="3600" b="0" kern="0" dirty="0">
                <a:solidFill>
                  <a:srgbClr val="FFFFFF">
                    <a:lumMod val="65000"/>
                  </a:srgbClr>
                </a:solidFill>
              </a:rPr>
              <a:t>Quick Review: </a:t>
            </a:r>
            <a:r>
              <a:rPr lang="en-US" sz="3600" b="0" kern="0" dirty="0" smtClean="0">
                <a:solidFill>
                  <a:srgbClr val="FFFFFF">
                    <a:lumMod val="65000"/>
                  </a:srgbClr>
                </a:solidFill>
              </a:rPr>
              <a:t>DBI </a:t>
            </a:r>
            <a:r>
              <a:rPr lang="en-US" sz="3600" b="0" kern="0" dirty="0">
                <a:solidFill>
                  <a:srgbClr val="FFFFFF">
                    <a:lumMod val="65000"/>
                  </a:srgbClr>
                </a:solidFill>
              </a:rPr>
              <a:t>Process</a:t>
            </a:r>
            <a:endParaRPr lang="en-US" sz="3600" b="0" kern="0" dirty="0">
              <a:solidFill>
                <a:sysClr val="windowText" lastClr="000000"/>
              </a:solidFill>
            </a:endParaRPr>
          </a:p>
        </p:txBody>
      </p:sp>
      <p:sp>
        <p:nvSpPr>
          <p:cNvPr id="2" name="Slide Number Placeholder 1"/>
          <p:cNvSpPr>
            <a:spLocks noGrp="1"/>
          </p:cNvSpPr>
          <p:nvPr>
            <p:ph type="sldNum" sz="quarter" idx="11"/>
          </p:nvPr>
        </p:nvSpPr>
        <p:spPr/>
        <p:txBody>
          <a:bodyPr/>
          <a:lstStyle/>
          <a:p>
            <a:fld id="{F3477EC8-074D-41C4-94AE-E9EA7CEEA348}" type="slidenum">
              <a:rPr lang="en-US" smtClean="0"/>
              <a:pPr/>
              <a:t>83</a:t>
            </a:fld>
            <a:endParaRPr lang="en-US"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95" y="337821"/>
            <a:ext cx="3214689" cy="5667132"/>
          </a:xfrm>
          <a:prstGeom prst="rect">
            <a:avLst/>
          </a:prstGeom>
        </p:spPr>
      </p:pic>
    </p:spTree>
    <p:extLst>
      <p:ext uri="{BB962C8B-B14F-4D97-AF65-F5344CB8AC3E}">
        <p14:creationId xmlns:p14="http://schemas.microsoft.com/office/powerpoint/2010/main" val="38841052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As </a:t>
            </a:r>
            <a:r>
              <a:rPr lang="en-US" dirty="0"/>
              <a:t>the number of data points increases, the effects of measurement error on the trend line decreases.</a:t>
            </a:r>
          </a:p>
          <a:p>
            <a:r>
              <a:rPr lang="en-US" dirty="0"/>
              <a:t>Christ </a:t>
            </a:r>
            <a:r>
              <a:rPr lang="en-US" dirty="0" smtClean="0"/>
              <a:t>and </a:t>
            </a:r>
            <a:r>
              <a:rPr lang="en-US" dirty="0"/>
              <a:t>Silberglitt (2007) recommended six to nine data points</a:t>
            </a:r>
            <a:r>
              <a:rPr lang="en-US" dirty="0" smtClean="0"/>
              <a:t>.</a:t>
            </a:r>
          </a:p>
          <a:p>
            <a:r>
              <a:rPr lang="en-US" dirty="0" smtClean="0"/>
              <a:t>More frequent progress monitoring allows instructional decisions to be made sooner.</a:t>
            </a:r>
          </a:p>
          <a:p>
            <a:r>
              <a:rPr lang="en-US" dirty="0"/>
              <a:t>Recommend weekly assessment for intensive interventions.</a:t>
            </a:r>
          </a:p>
          <a:p>
            <a:endParaRPr lang="en-US" dirty="0"/>
          </a:p>
          <a:p>
            <a:endParaRPr lang="en-US" dirty="0"/>
          </a:p>
        </p:txBody>
      </p:sp>
      <p:sp>
        <p:nvSpPr>
          <p:cNvPr id="5" name="Title 4"/>
          <p:cNvSpPr>
            <a:spLocks noGrp="1"/>
          </p:cNvSpPr>
          <p:nvPr>
            <p:ph type="title"/>
          </p:nvPr>
        </p:nvSpPr>
        <p:spPr/>
        <p:txBody>
          <a:bodyPr/>
          <a:lstStyle/>
          <a:p>
            <a:r>
              <a:rPr lang="en-US" dirty="0" smtClean="0"/>
              <a:t>How Much Data Do I Need to Make a Good Decision?</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84</a:t>
            </a:fld>
            <a:endParaRPr lang="en-US" dirty="0"/>
          </a:p>
        </p:txBody>
      </p:sp>
    </p:spTree>
    <p:extLst>
      <p:ext uri="{BB962C8B-B14F-4D97-AF65-F5344CB8AC3E}">
        <p14:creationId xmlns:p14="http://schemas.microsoft.com/office/powerpoint/2010/main" val="28571952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a:t>
            </a:r>
            <a:r>
              <a:rPr lang="en-US" b="1" dirty="0" smtClean="0"/>
              <a:t>six </a:t>
            </a:r>
            <a:r>
              <a:rPr lang="en-US" b="1" dirty="0"/>
              <a:t>data points </a:t>
            </a:r>
            <a:r>
              <a:rPr lang="en-US" dirty="0"/>
              <a:t>have been collected, examine the four most recent data points.</a:t>
            </a:r>
          </a:p>
          <a:p>
            <a:pPr marL="237744" indent="-237744">
              <a:buFont typeface="Wingdings" pitchFamily="2" charset="2"/>
              <a:buChar char="§"/>
            </a:pPr>
            <a:r>
              <a:rPr lang="en-US" dirty="0"/>
              <a:t>If all four are above </a:t>
            </a:r>
            <a:r>
              <a:rPr lang="en-US" dirty="0" smtClean="0"/>
              <a:t>the goal </a:t>
            </a:r>
            <a:r>
              <a:rPr lang="en-US" dirty="0"/>
              <a:t>line, increase </a:t>
            </a:r>
            <a:r>
              <a:rPr lang="en-US" dirty="0" smtClean="0"/>
              <a:t>the goal</a:t>
            </a:r>
            <a:r>
              <a:rPr lang="en-US" dirty="0"/>
              <a:t>.</a:t>
            </a:r>
          </a:p>
          <a:p>
            <a:pPr marL="237744" indent="-237744">
              <a:buFont typeface="Wingdings" pitchFamily="2" charset="2"/>
              <a:buChar char="§"/>
            </a:pPr>
            <a:r>
              <a:rPr lang="en-US" dirty="0"/>
              <a:t>If all four are below </a:t>
            </a:r>
            <a:r>
              <a:rPr lang="en-US" dirty="0" smtClean="0"/>
              <a:t>the goal </a:t>
            </a:r>
            <a:r>
              <a:rPr lang="en-US" dirty="0"/>
              <a:t>line, make an instructional change.</a:t>
            </a:r>
          </a:p>
          <a:p>
            <a:pPr marL="237744" indent="-237744">
              <a:buFont typeface="Wingdings" pitchFamily="2" charset="2"/>
              <a:buChar char="§"/>
            </a:pPr>
            <a:r>
              <a:rPr lang="en-US" dirty="0"/>
              <a:t>If the four data points are both above and below the goal line, keep collecting data until </a:t>
            </a:r>
            <a:r>
              <a:rPr lang="en-US" dirty="0" smtClean="0"/>
              <a:t>the four-point </a:t>
            </a:r>
            <a:r>
              <a:rPr lang="en-US" dirty="0"/>
              <a:t>rule can be </a:t>
            </a:r>
            <a:r>
              <a:rPr lang="en-US" dirty="0" smtClean="0"/>
              <a:t>applied (or consider trend analysis—coming up).</a:t>
            </a:r>
            <a:endParaRPr lang="en-US" dirty="0"/>
          </a:p>
        </p:txBody>
      </p:sp>
      <p:sp>
        <p:nvSpPr>
          <p:cNvPr id="2" name="Title 1"/>
          <p:cNvSpPr>
            <a:spLocks noGrp="1"/>
          </p:cNvSpPr>
          <p:nvPr>
            <p:ph type="title"/>
          </p:nvPr>
        </p:nvSpPr>
        <p:spPr/>
        <p:txBody>
          <a:bodyPr/>
          <a:lstStyle/>
          <a:p>
            <a:r>
              <a:rPr lang="en-US" dirty="0" smtClean="0"/>
              <a:t>Method #1: Four-Point Rule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85</a:t>
            </a:fld>
            <a:endParaRPr lang="en-US" dirty="0">
              <a:solidFill>
                <a:srgbClr val="FFFFFF">
                  <a:lumMod val="75000"/>
                </a:srgbClr>
              </a:solidFill>
            </a:endParaRPr>
          </a:p>
        </p:txBody>
      </p:sp>
    </p:spTree>
    <p:extLst>
      <p:ext uri="{BB962C8B-B14F-4D97-AF65-F5344CB8AC3E}">
        <p14:creationId xmlns:p14="http://schemas.microsoft.com/office/powerpoint/2010/main" val="19884673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next two slides show graphed data for students in our secondary intervention platform.</a:t>
            </a:r>
          </a:p>
          <a:p>
            <a:r>
              <a:rPr lang="en-US" dirty="0" smtClean="0"/>
              <a:t>For each student, do the data suggest a need for diagnostic assessment and individualized intervention?</a:t>
            </a:r>
            <a:endParaRPr lang="en-US" dirty="0"/>
          </a:p>
        </p:txBody>
      </p:sp>
      <p:sp>
        <p:nvSpPr>
          <p:cNvPr id="3" name="Title 2"/>
          <p:cNvSpPr>
            <a:spLocks noGrp="1"/>
          </p:cNvSpPr>
          <p:nvPr>
            <p:ph type="title"/>
          </p:nvPr>
        </p:nvSpPr>
        <p:spPr/>
        <p:txBody>
          <a:bodyPr/>
          <a:lstStyle/>
          <a:p>
            <a:r>
              <a:rPr lang="en-US" dirty="0" smtClean="0"/>
              <a:t>Practicing the Four-Point Rule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86</a:t>
            </a:fld>
            <a:endParaRPr lang="en-US" dirty="0">
              <a:solidFill>
                <a:srgbClr val="FFFFFF">
                  <a:lumMod val="75000"/>
                </a:srgbClr>
              </a:solidFill>
            </a:endParaRPr>
          </a:p>
        </p:txBody>
      </p:sp>
    </p:spTree>
    <p:extLst>
      <p:ext uri="{BB962C8B-B14F-4D97-AF65-F5344CB8AC3E}">
        <p14:creationId xmlns:p14="http://schemas.microsoft.com/office/powerpoint/2010/main" val="36895128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41" y="880826"/>
            <a:ext cx="8224837" cy="893128"/>
          </a:xfrm>
        </p:spPr>
        <p:txBody>
          <a:bodyPr/>
          <a:lstStyle/>
          <a:p>
            <a:r>
              <a:rPr lang="en-US" dirty="0"/>
              <a:t>Practicing the </a:t>
            </a:r>
            <a:r>
              <a:rPr lang="en-US" dirty="0" smtClean="0"/>
              <a:t>Four-Point Rule</a:t>
            </a:r>
            <a:endParaRPr lang="en-US" dirty="0"/>
          </a:p>
        </p:txBody>
      </p:sp>
      <p:sp>
        <p:nvSpPr>
          <p:cNvPr id="3" name="TextBox 2"/>
          <p:cNvSpPr txBox="1"/>
          <p:nvPr/>
        </p:nvSpPr>
        <p:spPr>
          <a:xfrm>
            <a:off x="7047180" y="3222413"/>
            <a:ext cx="1635991" cy="461665"/>
          </a:xfrm>
          <a:prstGeom prst="rect">
            <a:avLst/>
          </a:prstGeom>
          <a:noFill/>
        </p:spPr>
        <p:txBody>
          <a:bodyPr wrap="square" rtlCol="0">
            <a:spAutoFit/>
          </a:bodyPr>
          <a:lstStyle/>
          <a:p>
            <a:r>
              <a:rPr lang="en-US" dirty="0" smtClean="0">
                <a:solidFill>
                  <a:schemeClr val="tx2">
                    <a:lumMod val="75000"/>
                  </a:schemeClr>
                </a:solidFill>
              </a:rPr>
              <a:t>Alicia</a:t>
            </a:r>
            <a:endParaRPr lang="en-US" dirty="0">
              <a:solidFill>
                <a:schemeClr val="tx2">
                  <a:lumMod val="75000"/>
                </a:schemeClr>
              </a:solidFill>
            </a:endParaRPr>
          </a:p>
        </p:txBody>
      </p:sp>
      <p:pic>
        <p:nvPicPr>
          <p:cNvPr id="5122" name="Picture 2" descr="A graph shows Alicia's reading scores.  The horizontal axis shows weeks of instruction.  the vertical axis shows words read correctly.  All of Alicia’s most recent four data points were above the goal line.  This suggests that we should increase her goal.  If she reaches the grade-level benchmark, we may consider reducing the intensity of her support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9" y="1885526"/>
            <a:ext cx="6569412" cy="3945420"/>
          </a:xfrm>
          <a:prstGeom prst="rect">
            <a:avLst/>
          </a:prstGeom>
          <a:solidFill>
            <a:schemeClr val="bg1"/>
          </a:solidFill>
          <a:ln>
            <a:noFill/>
          </a:ln>
          <a:effectLst/>
          <a:extLst/>
        </p:spPr>
      </p:pic>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87</a:t>
            </a:fld>
            <a:endParaRPr lang="en-US" dirty="0">
              <a:solidFill>
                <a:srgbClr val="FFFFFF">
                  <a:lumMod val="75000"/>
                </a:srgbClr>
              </a:solidFill>
            </a:endParaRPr>
          </a:p>
        </p:txBody>
      </p:sp>
    </p:spTree>
    <p:extLst>
      <p:ext uri="{BB962C8B-B14F-4D97-AF65-F5344CB8AC3E}">
        <p14:creationId xmlns:p14="http://schemas.microsoft.com/office/powerpoint/2010/main" val="2721283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41" y="880826"/>
            <a:ext cx="8224837" cy="893128"/>
          </a:xfrm>
        </p:spPr>
        <p:txBody>
          <a:bodyPr/>
          <a:lstStyle/>
          <a:p>
            <a:r>
              <a:rPr lang="en-US" dirty="0"/>
              <a:t>Practicing the </a:t>
            </a:r>
            <a:r>
              <a:rPr lang="en-US" dirty="0" smtClean="0"/>
              <a:t>Four-Point Rule</a:t>
            </a:r>
            <a:endParaRPr lang="en-US" dirty="0"/>
          </a:p>
        </p:txBody>
      </p:sp>
      <p:sp>
        <p:nvSpPr>
          <p:cNvPr id="3" name="TextBox 2"/>
          <p:cNvSpPr txBox="1"/>
          <p:nvPr/>
        </p:nvSpPr>
        <p:spPr>
          <a:xfrm>
            <a:off x="7669479" y="3222412"/>
            <a:ext cx="1635991" cy="461665"/>
          </a:xfrm>
          <a:prstGeom prst="rect">
            <a:avLst/>
          </a:prstGeom>
          <a:noFill/>
        </p:spPr>
        <p:txBody>
          <a:bodyPr wrap="square" rtlCol="0">
            <a:spAutoFit/>
          </a:bodyPr>
          <a:lstStyle/>
          <a:p>
            <a:r>
              <a:rPr lang="en-US" dirty="0" smtClean="0">
                <a:solidFill>
                  <a:schemeClr val="tx2">
                    <a:lumMod val="75000"/>
                  </a:schemeClr>
                </a:solidFill>
              </a:rPr>
              <a:t>Mandy</a:t>
            </a:r>
            <a:endParaRPr lang="en-US" dirty="0">
              <a:solidFill>
                <a:schemeClr val="tx2">
                  <a:lumMod val="75000"/>
                </a:schemeClr>
              </a:solidFill>
            </a:endParaRPr>
          </a:p>
        </p:txBody>
      </p:sp>
      <p:pic>
        <p:nvPicPr>
          <p:cNvPr id="1026" name="Picture 2" descr="A similar graph shows Mandy's reading scores.  Her four most recent scores are below the goal line. Therefore, the teacher needs to change the her instructional program. The end-of-year performance goal and goal line never decrease; they can only increase. The instructional program should be tailored to bring Mandy’s scores up so they match or surpass the goal line. &#10;&#10; The advantage of the four-point rule is that it’s easy to do, as it doesn’t require calculating trend line.  The disadvantage is that it is not very sensitive.  An outlier score could delay making a decision by preventing 4 consecutive scores falling above or below the goal li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993901"/>
            <a:ext cx="6891169" cy="378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4DBB3109-6B36-4C42-ABE5-993D6B0A452A}" type="slidenum">
              <a:rPr lang="en-US" smtClean="0">
                <a:solidFill>
                  <a:srgbClr val="FFFFFF">
                    <a:lumMod val="75000"/>
                  </a:srgbClr>
                </a:solidFill>
              </a:rPr>
              <a:pPr/>
              <a:t>88</a:t>
            </a:fld>
            <a:endParaRPr lang="en-US" dirty="0">
              <a:solidFill>
                <a:srgbClr val="FFFFFF">
                  <a:lumMod val="75000"/>
                </a:srgbClr>
              </a:solidFill>
            </a:endParaRPr>
          </a:p>
        </p:txBody>
      </p:sp>
    </p:spTree>
    <p:extLst>
      <p:ext uri="{BB962C8B-B14F-4D97-AF65-F5344CB8AC3E}">
        <p14:creationId xmlns:p14="http://schemas.microsoft.com/office/powerpoint/2010/main" val="24655170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4"/>
            <a:ext cx="8456612" cy="3727469"/>
          </a:xfrm>
          <a:solidFill>
            <a:schemeClr val="bg1"/>
          </a:solidFill>
        </p:spPr>
        <p:txBody>
          <a:bodyPr/>
          <a:lstStyle/>
          <a:p>
            <a:pPr marL="237744" indent="-237744">
              <a:buFont typeface="Wingdings" pitchFamily="2" charset="2"/>
              <a:buChar char="§"/>
            </a:pPr>
            <a:r>
              <a:rPr lang="en-US" dirty="0" smtClean="0"/>
              <a:t>After </a:t>
            </a:r>
            <a:r>
              <a:rPr lang="en-US" b="1" dirty="0" smtClean="0"/>
              <a:t>six to nine </a:t>
            </a:r>
            <a:r>
              <a:rPr lang="en-US" b="1" dirty="0"/>
              <a:t>data points </a:t>
            </a:r>
            <a:r>
              <a:rPr lang="en-US" dirty="0"/>
              <a:t>have been </a:t>
            </a:r>
            <a:r>
              <a:rPr lang="en-US" dirty="0" smtClean="0"/>
              <a:t>collected,</a:t>
            </a:r>
          </a:p>
          <a:p>
            <a:pPr marL="466344" lvl="1" indent="-237744"/>
            <a:r>
              <a:rPr lang="en-US" sz="2000" dirty="0" smtClean="0"/>
              <a:t>Calculate the trend </a:t>
            </a:r>
            <a:r>
              <a:rPr lang="en-US" sz="2000" dirty="0"/>
              <a:t>of current performance (by hand or with </a:t>
            </a:r>
            <a:r>
              <a:rPr lang="en-US" sz="2000" dirty="0" smtClean="0"/>
              <a:t>software).</a:t>
            </a:r>
          </a:p>
          <a:p>
            <a:pPr marL="466344" lvl="1" indent="-237744"/>
            <a:r>
              <a:rPr lang="en-US" sz="2000" dirty="0" smtClean="0"/>
              <a:t>Compare </a:t>
            </a:r>
            <a:r>
              <a:rPr lang="en-US" sz="2000" dirty="0"/>
              <a:t>to </a:t>
            </a:r>
            <a:r>
              <a:rPr lang="en-US" sz="2000" dirty="0" smtClean="0"/>
              <a:t>the goal line.</a:t>
            </a:r>
            <a:endParaRPr lang="en-US" sz="2000" dirty="0"/>
          </a:p>
          <a:p>
            <a:pPr marL="237744" indent="-237744">
              <a:buFont typeface="Wingdings" pitchFamily="2" charset="2"/>
              <a:buChar char="§"/>
            </a:pPr>
            <a:r>
              <a:rPr lang="en-US" dirty="0"/>
              <a:t>If the student’s trend line is steeper than the goal line, </a:t>
            </a:r>
            <a:r>
              <a:rPr lang="en-US" dirty="0" smtClean="0"/>
              <a:t>increase the goal. </a:t>
            </a:r>
            <a:endParaRPr lang="en-US" dirty="0"/>
          </a:p>
          <a:p>
            <a:pPr marL="237744" indent="-237744">
              <a:buFont typeface="Wingdings" pitchFamily="2" charset="2"/>
              <a:buChar char="§"/>
            </a:pPr>
            <a:r>
              <a:rPr lang="en-US" dirty="0"/>
              <a:t>If the student’s trend line is flatter than the goal line, </a:t>
            </a:r>
            <a:r>
              <a:rPr lang="en-US" dirty="0" smtClean="0"/>
              <a:t>make a change to the intervention. </a:t>
            </a:r>
            <a:endParaRPr lang="en-US" dirty="0"/>
          </a:p>
          <a:p>
            <a:pPr marL="237744" indent="-237744">
              <a:buFont typeface="Wingdings" pitchFamily="2" charset="2"/>
              <a:buChar char="§"/>
            </a:pPr>
            <a:r>
              <a:rPr lang="en-US" dirty="0"/>
              <a:t>If the student’s trend line and </a:t>
            </a:r>
            <a:r>
              <a:rPr lang="en-US" dirty="0" smtClean="0"/>
              <a:t>the goal </a:t>
            </a:r>
            <a:r>
              <a:rPr lang="en-US" dirty="0"/>
              <a:t>line are the same, no changes need to be made.</a:t>
            </a:r>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Method #2: Decision </a:t>
            </a:r>
            <a:r>
              <a:rPr lang="en-US" dirty="0"/>
              <a:t>Rules Based </a:t>
            </a:r>
            <a:r>
              <a:rPr lang="en-US" dirty="0" smtClean="0"/>
              <a:t/>
            </a:r>
            <a:br>
              <a:rPr lang="en-US" dirty="0" smtClean="0"/>
            </a:br>
            <a:r>
              <a:rPr lang="en-US" dirty="0" smtClean="0"/>
              <a:t>on </a:t>
            </a:r>
            <a:r>
              <a:rPr lang="en-US" dirty="0"/>
              <a:t>the Trend Line</a:t>
            </a:r>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89</a:t>
            </a:fld>
            <a:endParaRPr lang="en-US" dirty="0">
              <a:solidFill>
                <a:srgbClr val="FFFFFF">
                  <a:lumMod val="75000"/>
                </a:srgbClr>
              </a:solidFill>
            </a:endParaRPr>
          </a:p>
        </p:txBody>
      </p:sp>
    </p:spTree>
    <p:extLst>
      <p:ext uri="{BB962C8B-B14F-4D97-AF65-F5344CB8AC3E}">
        <p14:creationId xmlns:p14="http://schemas.microsoft.com/office/powerpoint/2010/main" val="2167657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standardized </a:t>
            </a:r>
            <a:r>
              <a:rPr lang="en-US" dirty="0"/>
              <a:t>method of </a:t>
            </a:r>
            <a:r>
              <a:rPr lang="en-US" b="1" dirty="0"/>
              <a:t>formative assessment </a:t>
            </a:r>
            <a:r>
              <a:rPr lang="en-US" dirty="0" smtClean="0"/>
              <a:t>tells </a:t>
            </a:r>
            <a:r>
              <a:rPr lang="en-US" dirty="0"/>
              <a:t>us </a:t>
            </a:r>
            <a:r>
              <a:rPr lang="en-US" b="1" dirty="0">
                <a:solidFill>
                  <a:schemeClr val="accent2"/>
                </a:solidFill>
              </a:rPr>
              <a:t>how well students are responding to </a:t>
            </a:r>
            <a:r>
              <a:rPr lang="en-US" b="1" dirty="0" smtClean="0">
                <a:solidFill>
                  <a:schemeClr val="accent2"/>
                </a:solidFill>
              </a:rPr>
              <a:t>instruction.</a:t>
            </a:r>
            <a:endParaRPr lang="en-US" dirty="0"/>
          </a:p>
          <a:p>
            <a:r>
              <a:rPr lang="en-US" dirty="0" smtClean="0"/>
              <a:t>Progress </a:t>
            </a:r>
            <a:r>
              <a:rPr lang="en-US" dirty="0"/>
              <a:t>monitoring tools </a:t>
            </a:r>
            <a:r>
              <a:rPr lang="en-US" dirty="0" smtClean="0"/>
              <a:t>have the following characteristics: </a:t>
            </a:r>
            <a:endParaRPr lang="en-US" dirty="0"/>
          </a:p>
          <a:p>
            <a:pPr marL="466344" lvl="1" indent="-237744">
              <a:lnSpc>
                <a:spcPct val="80000"/>
              </a:lnSpc>
              <a:buFont typeface="Arial"/>
              <a:buChar char="•"/>
            </a:pPr>
            <a:r>
              <a:rPr lang="en-US" sz="2400" dirty="0" smtClean="0"/>
              <a:t>Brief assessments</a:t>
            </a:r>
            <a:endParaRPr lang="en-US" sz="2400" dirty="0"/>
          </a:p>
          <a:p>
            <a:pPr marL="466344" lvl="1" indent="-237744">
              <a:lnSpc>
                <a:spcPct val="80000"/>
              </a:lnSpc>
              <a:buFont typeface="Arial"/>
              <a:buChar char="•"/>
            </a:pPr>
            <a:r>
              <a:rPr lang="en-US" sz="2400" dirty="0" smtClean="0"/>
              <a:t>Repeated measures that capture student learning</a:t>
            </a:r>
            <a:endParaRPr lang="en-US" sz="2400" dirty="0"/>
          </a:p>
          <a:p>
            <a:pPr marL="466344" lvl="1" indent="-237744">
              <a:lnSpc>
                <a:spcPct val="80000"/>
              </a:lnSpc>
              <a:buFont typeface="Arial"/>
              <a:buChar char="•"/>
            </a:pPr>
            <a:r>
              <a:rPr lang="en-US" sz="2400" dirty="0" smtClean="0"/>
              <a:t>Measures </a:t>
            </a:r>
            <a:r>
              <a:rPr lang="en-US" sz="2400" dirty="0"/>
              <a:t>of age-appropriate </a:t>
            </a:r>
            <a:r>
              <a:rPr lang="en-US" sz="2400" dirty="0" smtClean="0"/>
              <a:t>outcomes</a:t>
            </a:r>
          </a:p>
          <a:p>
            <a:pPr marL="466344" lvl="1" indent="-237744">
              <a:lnSpc>
                <a:spcPct val="80000"/>
              </a:lnSpc>
              <a:buFont typeface="Arial"/>
              <a:buChar char="•"/>
            </a:pPr>
            <a:r>
              <a:rPr lang="en-US" sz="2400" dirty="0" smtClean="0"/>
              <a:t>Reliable</a:t>
            </a:r>
            <a:r>
              <a:rPr lang="en-US" sz="2400" dirty="0"/>
              <a:t>, valid, and evidence </a:t>
            </a:r>
            <a:r>
              <a:rPr lang="en-US" sz="2400" dirty="0" smtClean="0"/>
              <a:t>based</a:t>
            </a:r>
            <a:endParaRPr lang="en-US" sz="2400" dirty="0"/>
          </a:p>
          <a:p>
            <a:pPr marL="822960" lvl="1" indent="-457200">
              <a:lnSpc>
                <a:spcPct val="80000"/>
              </a:lnSpc>
              <a:buFont typeface="Wingdings" pitchFamily="2" charset="2"/>
              <a:buChar char="§"/>
            </a:pPr>
            <a:endParaRPr lang="en-US" sz="2400" dirty="0"/>
          </a:p>
          <a:p>
            <a:endParaRPr lang="en-US" dirty="0"/>
          </a:p>
        </p:txBody>
      </p:sp>
      <p:sp>
        <p:nvSpPr>
          <p:cNvPr id="3" name="Title 2"/>
          <p:cNvSpPr>
            <a:spLocks noGrp="1"/>
          </p:cNvSpPr>
          <p:nvPr>
            <p:ph type="title"/>
          </p:nvPr>
        </p:nvSpPr>
        <p:spPr/>
        <p:txBody>
          <a:bodyPr/>
          <a:lstStyle/>
          <a:p>
            <a:r>
              <a:rPr lang="en-US" dirty="0" smtClean="0"/>
              <a:t>Where Does Progress Monitoring </a:t>
            </a:r>
            <a:br>
              <a:rPr lang="en-US" dirty="0" smtClean="0"/>
            </a:br>
            <a:r>
              <a:rPr lang="en-US" dirty="0" smtClean="0"/>
              <a:t>Fit In?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Tree>
    <p:extLst>
      <p:ext uri="{BB962C8B-B14F-4D97-AF65-F5344CB8AC3E}">
        <p14:creationId xmlns:p14="http://schemas.microsoft.com/office/powerpoint/2010/main" val="4773254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slides will show graphs for two students who had the </a:t>
            </a:r>
            <a:r>
              <a:rPr lang="en-US" dirty="0"/>
              <a:t>same first </a:t>
            </a:r>
            <a:r>
              <a:rPr lang="en-US" dirty="0" smtClean="0"/>
              <a:t>three </a:t>
            </a:r>
            <a:r>
              <a:rPr lang="en-US" dirty="0"/>
              <a:t>scores and goal </a:t>
            </a:r>
            <a:r>
              <a:rPr lang="en-US" dirty="0" smtClean="0"/>
              <a:t>lines.</a:t>
            </a:r>
          </a:p>
          <a:p>
            <a:r>
              <a:rPr lang="en-US" dirty="0" smtClean="0"/>
              <a:t>However, their later scores are different, resulting in different trend lines.</a:t>
            </a:r>
          </a:p>
          <a:p>
            <a:r>
              <a:rPr lang="en-US" dirty="0"/>
              <a:t>Based on the different trend lines, what instructional decisions would you </a:t>
            </a:r>
            <a:r>
              <a:rPr lang="en-US" dirty="0" smtClean="0"/>
              <a:t>make for each student?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Practicing Trend-Line Analysis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90</a:t>
            </a:fld>
            <a:endParaRPr lang="en-US" dirty="0">
              <a:solidFill>
                <a:srgbClr val="FFFFFF">
                  <a:lumMod val="75000"/>
                </a:srgbClr>
              </a:solidFill>
            </a:endParaRPr>
          </a:p>
        </p:txBody>
      </p:sp>
    </p:spTree>
    <p:extLst>
      <p:ext uri="{BB962C8B-B14F-4D97-AF65-F5344CB8AC3E}">
        <p14:creationId xmlns:p14="http://schemas.microsoft.com/office/powerpoint/2010/main" val="2221193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36" y="864318"/>
            <a:ext cx="8224837" cy="927761"/>
          </a:xfrm>
        </p:spPr>
        <p:txBody>
          <a:bodyPr/>
          <a:lstStyle/>
          <a:p>
            <a:r>
              <a:rPr lang="en-US" dirty="0" smtClean="0"/>
              <a:t>Practicing Trend-Line </a:t>
            </a:r>
            <a:r>
              <a:rPr lang="en-US" dirty="0"/>
              <a:t>Analysis</a:t>
            </a:r>
          </a:p>
        </p:txBody>
      </p:sp>
      <p:sp>
        <p:nvSpPr>
          <p:cNvPr id="7" name="TextBox 6"/>
          <p:cNvSpPr txBox="1"/>
          <p:nvPr/>
        </p:nvSpPr>
        <p:spPr>
          <a:xfrm>
            <a:off x="7047180" y="3222413"/>
            <a:ext cx="1635991" cy="461665"/>
          </a:xfrm>
          <a:prstGeom prst="rect">
            <a:avLst/>
          </a:prstGeom>
          <a:noFill/>
        </p:spPr>
        <p:txBody>
          <a:bodyPr wrap="square" rtlCol="0">
            <a:spAutoFit/>
          </a:bodyPr>
          <a:lstStyle/>
          <a:p>
            <a:r>
              <a:rPr lang="en-US" dirty="0" smtClean="0">
                <a:solidFill>
                  <a:schemeClr val="tx2">
                    <a:lumMod val="75000"/>
                  </a:schemeClr>
                </a:solidFill>
              </a:rPr>
              <a:t>Mario</a:t>
            </a:r>
            <a:endParaRPr lang="en-US" dirty="0">
              <a:solidFill>
                <a:schemeClr val="tx2">
                  <a:lumMod val="75000"/>
                </a:schemeClr>
              </a:solidFill>
            </a:endParaRPr>
          </a:p>
        </p:txBody>
      </p:sp>
      <p:pic>
        <p:nvPicPr>
          <p:cNvPr id="6" name="Picture 7" descr="A graph of reading data with weeks of instruction on the horizontal axis and words read correctly on the vertical axis.  Mario's scores are marked by diamonds.  A solid trend line shows his rate of improvement.  A dashed goal line connects the X marking Mario's baseline score and another X marking his goal.  Mario’s trend line is above the goal line. This suggests that we should increase his goal.  If he reaches the grade-level benchmark, we may consider reducing the intensity of his suppor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 y="1930522"/>
            <a:ext cx="6609662" cy="397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4DBB3109-6B36-4C42-ABE5-993D6B0A452A}" type="slidenum">
              <a:rPr lang="en-US" smtClean="0">
                <a:solidFill>
                  <a:srgbClr val="FFFFFF">
                    <a:lumMod val="75000"/>
                  </a:srgbClr>
                </a:solidFill>
              </a:rPr>
              <a:pPr/>
              <a:t>91</a:t>
            </a:fld>
            <a:endParaRPr lang="en-US" dirty="0">
              <a:solidFill>
                <a:srgbClr val="FFFFFF">
                  <a:lumMod val="75000"/>
                </a:srgbClr>
              </a:solidFill>
            </a:endParaRPr>
          </a:p>
        </p:txBody>
      </p:sp>
    </p:spTree>
    <p:extLst>
      <p:ext uri="{BB962C8B-B14F-4D97-AF65-F5344CB8AC3E}">
        <p14:creationId xmlns:p14="http://schemas.microsoft.com/office/powerpoint/2010/main" val="19504478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Practicing Trend-Line Analysis</a:t>
            </a:r>
            <a:endParaRPr lang="en-US" dirty="0"/>
          </a:p>
        </p:txBody>
      </p:sp>
      <p:sp>
        <p:nvSpPr>
          <p:cNvPr id="6" name="TextBox 5"/>
          <p:cNvSpPr txBox="1"/>
          <p:nvPr/>
        </p:nvSpPr>
        <p:spPr>
          <a:xfrm>
            <a:off x="7047180" y="3222413"/>
            <a:ext cx="1635991" cy="461665"/>
          </a:xfrm>
          <a:prstGeom prst="rect">
            <a:avLst/>
          </a:prstGeom>
          <a:noFill/>
        </p:spPr>
        <p:txBody>
          <a:bodyPr wrap="square" rtlCol="0">
            <a:spAutoFit/>
          </a:bodyPr>
          <a:lstStyle/>
          <a:p>
            <a:r>
              <a:rPr lang="en-US" dirty="0" smtClean="0">
                <a:solidFill>
                  <a:schemeClr val="tx2">
                    <a:lumMod val="75000"/>
                  </a:schemeClr>
                </a:solidFill>
              </a:rPr>
              <a:t>Jared</a:t>
            </a:r>
            <a:endParaRPr lang="en-US" dirty="0">
              <a:solidFill>
                <a:schemeClr val="tx2">
                  <a:lumMod val="75000"/>
                </a:schemeClr>
              </a:solidFill>
            </a:endParaRPr>
          </a:p>
        </p:txBody>
      </p:sp>
      <p:pic>
        <p:nvPicPr>
          <p:cNvPr id="2050" name="Picture 2" descr="A similar graph shows Jared's reading scores.  Jared’s trend line is below the goal line, indicating a flatter slope that will not allow him to reach his goal, so an instructional change is need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7" y="2057400"/>
            <a:ext cx="639233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92</a:t>
            </a:fld>
            <a:endParaRPr lang="en-US" dirty="0">
              <a:solidFill>
                <a:srgbClr val="FFFFFF">
                  <a:lumMod val="75000"/>
                </a:srgbClr>
              </a:solidFill>
            </a:endParaRPr>
          </a:p>
        </p:txBody>
      </p:sp>
    </p:spTree>
    <p:extLst>
      <p:ext uri="{BB962C8B-B14F-4D97-AF65-F5344CB8AC3E}">
        <p14:creationId xmlns:p14="http://schemas.microsoft.com/office/powerpoint/2010/main" val="2141993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Progress </a:t>
            </a:r>
            <a:r>
              <a:rPr lang="en-US" dirty="0"/>
              <a:t>monitoring data </a:t>
            </a:r>
            <a:r>
              <a:rPr lang="en-US" dirty="0" smtClean="0"/>
              <a:t>help us do the following:</a:t>
            </a:r>
          </a:p>
          <a:p>
            <a:pPr marL="237744" indent="-237744">
              <a:buFont typeface="Wingdings" pitchFamily="2" charset="2"/>
              <a:buChar char="§"/>
            </a:pPr>
            <a:r>
              <a:rPr lang="en-US" dirty="0" smtClean="0"/>
              <a:t>Decide which students need DBI.</a:t>
            </a:r>
          </a:p>
          <a:p>
            <a:pPr marL="237744" indent="-237744">
              <a:buFont typeface="Wingdings" pitchFamily="2" charset="2"/>
              <a:buChar char="§"/>
            </a:pPr>
            <a:r>
              <a:rPr lang="en-US" dirty="0" smtClean="0"/>
              <a:t>Determine a student’s response to an individualized intervention, deciding when instructional changes need to be made.</a:t>
            </a:r>
          </a:p>
          <a:p>
            <a:pPr marL="237744" indent="-237744">
              <a:buFont typeface="Wingdings" pitchFamily="2" charset="2"/>
              <a:buChar char="§"/>
            </a:pPr>
            <a:r>
              <a:rPr lang="en-US" dirty="0" smtClean="0"/>
              <a:t>Write strong current levels of performance, goals, and objectives for IEPs or other individualized instructional planning.</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93</a:t>
            </a:fld>
            <a:endParaRPr lang="en-US" dirty="0">
              <a:solidFill>
                <a:srgbClr val="FFFFFF">
                  <a:lumMod val="75000"/>
                </a:srgbClr>
              </a:solidFill>
            </a:endParaRPr>
          </a:p>
        </p:txBody>
      </p:sp>
    </p:spTree>
    <p:extLst>
      <p:ext uri="{BB962C8B-B14F-4D97-AF65-F5344CB8AC3E}">
        <p14:creationId xmlns:p14="http://schemas.microsoft.com/office/powerpoint/2010/main" val="33849151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a:xfrm>
            <a:off x="706113" y="1971495"/>
            <a:ext cx="7662370" cy="4702175"/>
          </a:xfrm>
        </p:spPr>
        <p:txBody>
          <a:bodyPr/>
          <a:lstStyle/>
          <a:p>
            <a:pPr marL="514350" indent="-514350">
              <a:buFont typeface="+mj-lt"/>
              <a:buAutoNum type="arabicPeriod"/>
            </a:pPr>
            <a:r>
              <a:rPr lang="en-US" dirty="0" smtClean="0"/>
              <a:t>What type of assessment is progress monitoring (summative, formative, or diagnostic)?</a:t>
            </a:r>
          </a:p>
          <a:p>
            <a:pPr marL="514350" indent="-514350">
              <a:buFont typeface="+mj-lt"/>
              <a:buAutoNum type="arabicPeriod"/>
            </a:pPr>
            <a:r>
              <a:rPr lang="en-US" dirty="0" smtClean="0"/>
              <a:t>Identify at least one challenge with mastery measurement that GOM addresses.</a:t>
            </a:r>
          </a:p>
          <a:p>
            <a:pPr marL="514350" indent="-514350">
              <a:buFont typeface="+mj-lt"/>
              <a:buAutoNum type="arabicPeriod"/>
            </a:pPr>
            <a:r>
              <a:rPr lang="en-US" dirty="0" smtClean="0"/>
              <a:t>Which goal-setting method might you use for students performing well below their peers?</a:t>
            </a:r>
          </a:p>
          <a:p>
            <a:pPr marL="514350" indent="-514350">
              <a:buFont typeface="+mj-lt"/>
              <a:buAutoNum type="arabicPeriod"/>
            </a:pPr>
            <a:r>
              <a:rPr lang="en-US" dirty="0" smtClean="0"/>
              <a:t>Which decision rule is more sensitive to change</a:t>
            </a:r>
            <a:r>
              <a:rPr lang="en-US" dirty="0"/>
              <a:t>—</a:t>
            </a:r>
            <a:r>
              <a:rPr lang="en-US" dirty="0" smtClean="0"/>
              <a:t>the four-point method or trend-line analysis?</a:t>
            </a:r>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solidFill>
                  <a:srgbClr val="FFFFFF">
                    <a:lumMod val="75000"/>
                  </a:srgbClr>
                </a:solidFill>
              </a:rPr>
              <a:pPr/>
              <a:t>94</a:t>
            </a:fld>
            <a:endParaRPr lang="en-US" dirty="0">
              <a:solidFill>
                <a:srgbClr val="FFFFFF">
                  <a:lumMod val="75000"/>
                </a:srgbClr>
              </a:solidFill>
            </a:endParaRPr>
          </a:p>
        </p:txBody>
      </p:sp>
    </p:spTree>
    <p:extLst>
      <p:ext uri="{BB962C8B-B14F-4D97-AF65-F5344CB8AC3E}">
        <p14:creationId xmlns:p14="http://schemas.microsoft.com/office/powerpoint/2010/main" val="26611885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z="2400" dirty="0" smtClean="0"/>
              <a:t>This module was produced under the U.S. Department of Education, Office of Special Education Programs, Award </a:t>
            </a:r>
            <a:br>
              <a:rPr lang="en-US" sz="2400" dirty="0" smtClean="0"/>
            </a:br>
            <a:r>
              <a:rPr lang="en-US" sz="2400" dirty="0" smtClean="0"/>
              <a:t>No. H326Q110005. Celia Rosenquist serves as the project officer. </a:t>
            </a:r>
          </a:p>
          <a:p>
            <a:endParaRPr lang="en-US" sz="2400" dirty="0" smtClean="0"/>
          </a:p>
          <a:p>
            <a:r>
              <a:rPr lang="en-US" sz="2400" dirty="0" smtClean="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endParaRPr lang="en-US" sz="24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95</a:t>
            </a:fld>
            <a:endParaRPr lang="en-US" dirty="0">
              <a:solidFill>
                <a:srgbClr val="FFFFFF">
                  <a:lumMod val="75000"/>
                </a:srgbClr>
              </a:solidFill>
            </a:endParaRPr>
          </a:p>
        </p:txBody>
      </p:sp>
    </p:spTree>
    <p:extLst>
      <p:ext uri="{BB962C8B-B14F-4D97-AF65-F5344CB8AC3E}">
        <p14:creationId xmlns:p14="http://schemas.microsoft.com/office/powerpoint/2010/main" val="27119826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lstStyle/>
          <a:p>
            <a:r>
              <a:rPr lang="en-US" dirty="0"/>
              <a:t>Bangert-Drowns, R. L., Kulik, J. A., &amp; Kulik, C.-L. C. (1991). Effects of frequent classroom testing. </a:t>
            </a:r>
            <a:r>
              <a:rPr lang="en-US" i="1" dirty="0"/>
              <a:t>Journal of Educational Research, 85</a:t>
            </a:r>
            <a:r>
              <a:rPr lang="en-US" dirty="0"/>
              <a:t>, </a:t>
            </a:r>
            <a:r>
              <a:rPr lang="en-US" dirty="0" smtClean="0"/>
              <a:t>89–99</a:t>
            </a:r>
            <a:r>
              <a:rPr lang="en-US" dirty="0"/>
              <a:t>.</a:t>
            </a:r>
          </a:p>
          <a:p>
            <a:r>
              <a:rPr lang="en-US" dirty="0"/>
              <a:t>Christ, T. J., &amp; Silberglitt, B. (2007). Estimates of the standard error of measurement for curriculum-based measures of oral reading fluency.</a:t>
            </a:r>
            <a:r>
              <a:rPr lang="en-US" i="1" dirty="0"/>
              <a:t> School Psychology Review, 36, </a:t>
            </a:r>
            <a:r>
              <a:rPr lang="en-US" dirty="0"/>
              <a:t>130–146.</a:t>
            </a:r>
          </a:p>
          <a:p>
            <a:r>
              <a:rPr lang="en-US" dirty="0"/>
              <a:t>Fuchs, L. S</a:t>
            </a:r>
            <a:r>
              <a:rPr lang="en-US" dirty="0" smtClean="0"/>
              <a:t>., </a:t>
            </a:r>
            <a:r>
              <a:rPr lang="en-US" dirty="0"/>
              <a:t>&amp; Fuchs, D. (1986). Effects of systematic formative evaluation: A meta-analysis. </a:t>
            </a:r>
            <a:r>
              <a:rPr lang="en-US" i="1" dirty="0"/>
              <a:t>Exceptional Children, 53</a:t>
            </a:r>
            <a:r>
              <a:rPr lang="en-US" dirty="0"/>
              <a:t>(3), </a:t>
            </a:r>
            <a:r>
              <a:rPr lang="en-US" dirty="0" smtClean="0"/>
              <a:t>199–208</a:t>
            </a:r>
            <a:r>
              <a:rPr lang="en-US" dirty="0"/>
              <a:t>.</a:t>
            </a:r>
          </a:p>
          <a:p>
            <a:r>
              <a:rPr lang="en-US" dirty="0"/>
              <a:t>Fuchs, L. S., &amp; Fuchs, D. (2007). </a:t>
            </a:r>
            <a:r>
              <a:rPr lang="en-US" i="1" dirty="0"/>
              <a:t>Using CBM for progress monitoring in </a:t>
            </a:r>
            <a:r>
              <a:rPr lang="en-US" i="1" dirty="0" smtClean="0"/>
              <a:t>reading</a:t>
            </a:r>
            <a:r>
              <a:rPr lang="en-US" dirty="0"/>
              <a:t>. Washington, DC: </a:t>
            </a:r>
            <a:r>
              <a:rPr lang="en-US" dirty="0" smtClean="0"/>
              <a:t>National </a:t>
            </a:r>
            <a:r>
              <a:rPr lang="en-US" dirty="0"/>
              <a:t>Center on Student Progress Monitoring. Retrieved from </a:t>
            </a:r>
            <a:r>
              <a:rPr lang="en-US" dirty="0">
                <a:hlinkClick r:id="rId3"/>
              </a:rPr>
              <a:t>http://www.studentprogress.org/summer_institute/2007/Intro%20reading/IntroReading_Manual_2007.pdf</a:t>
            </a:r>
            <a:endParaRPr lang="en-US"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96</a:t>
            </a:fld>
            <a:endParaRPr lang="en-US" dirty="0">
              <a:solidFill>
                <a:srgbClr val="FFFFFF">
                  <a:lumMod val="75000"/>
                </a:srgbClr>
              </a:solidFill>
            </a:endParaRPr>
          </a:p>
        </p:txBody>
      </p:sp>
    </p:spTree>
    <p:extLst>
      <p:ext uri="{BB962C8B-B14F-4D97-AF65-F5344CB8AC3E}">
        <p14:creationId xmlns:p14="http://schemas.microsoft.com/office/powerpoint/2010/main" val="1319278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National Center on </a:t>
            </a:r>
            <a:r>
              <a:rPr lang="en-US" dirty="0" smtClean="0"/>
              <a:t>Intensive Intervention</a:t>
            </a:r>
            <a:r>
              <a:rPr lang="en-US" dirty="0"/>
              <a:t>. (2013). </a:t>
            </a:r>
            <a:r>
              <a:rPr lang="en-US" i="1" dirty="0"/>
              <a:t>Data-based individualization: A framework for intensive </a:t>
            </a:r>
            <a:r>
              <a:rPr lang="en-US" i="1" dirty="0" smtClean="0"/>
              <a:t>intervention. </a:t>
            </a:r>
            <a:r>
              <a:rPr lang="en-US" dirty="0" smtClean="0"/>
              <a:t>Washington</a:t>
            </a:r>
            <a:r>
              <a:rPr lang="en-US" dirty="0"/>
              <a:t>, DC: Office of Special Education, U.S. Department of Education</a:t>
            </a:r>
            <a:r>
              <a:rPr lang="en-US" dirty="0" smtClean="0"/>
              <a:t>. </a:t>
            </a:r>
            <a:r>
              <a:rPr lang="en-US" dirty="0"/>
              <a:t>Retrieved from </a:t>
            </a:r>
            <a:r>
              <a:rPr lang="en-US" dirty="0">
                <a:hlinkClick r:id="rId3"/>
              </a:rPr>
              <a:t>http://</a:t>
            </a:r>
            <a:r>
              <a:rPr lang="en-US" dirty="0" smtClean="0">
                <a:hlinkClick r:id="rId3"/>
              </a:rPr>
              <a:t>www.intensiveintervention.org/resource/data-based-individualization-framework-intensive-intervention</a:t>
            </a:r>
            <a:endParaRPr lang="en-US" dirty="0" smtClean="0"/>
          </a:p>
          <a:p>
            <a:r>
              <a:rPr lang="en-US" dirty="0"/>
              <a:t>National Center on Response to Intervention. (2012). </a:t>
            </a:r>
            <a:r>
              <a:rPr lang="en-US" i="1" dirty="0"/>
              <a:t>RTI implementer series module 2: Progress monitoring</a:t>
            </a:r>
            <a:r>
              <a:rPr lang="en-US" dirty="0"/>
              <a:t> [PowerPoint presentation]. Washington, DC: Author. Retrieved from </a:t>
            </a:r>
            <a:r>
              <a:rPr lang="en-US" dirty="0">
                <a:hlinkClick r:id="rId4"/>
              </a:rPr>
              <a:t>http://www.rti4success.org/resourcetype/rti-implementer-series-module-2-progress-monitoring</a:t>
            </a:r>
            <a:endParaRPr lang="en-US" dirty="0"/>
          </a:p>
          <a:p>
            <a:endParaRPr lang="en-US" dirty="0"/>
          </a:p>
        </p:txBody>
      </p:sp>
      <p:sp>
        <p:nvSpPr>
          <p:cNvPr id="5" name="Title 4"/>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97</a:t>
            </a:fld>
            <a:endParaRPr lang="en-US" dirty="0">
              <a:solidFill>
                <a:srgbClr val="FFFFFF">
                  <a:lumMod val="75000"/>
                </a:srgbClr>
              </a:solidFill>
            </a:endParaRPr>
          </a:p>
        </p:txBody>
      </p:sp>
    </p:spTree>
    <p:extLst>
      <p:ext uri="{BB962C8B-B14F-4D97-AF65-F5344CB8AC3E}">
        <p14:creationId xmlns:p14="http://schemas.microsoft.com/office/powerpoint/2010/main" val="31775887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National Center on Response to Intervention (2013). </a:t>
            </a:r>
            <a:r>
              <a:rPr lang="en-US" i="1" dirty="0"/>
              <a:t>Screening briefs series—Brief #3: Predicting students at risk for reading and mathematics difficulties</a:t>
            </a:r>
            <a:r>
              <a:rPr lang="en-US" dirty="0"/>
              <a:t>. Washington, DC: U.S. Department of Education, Office of Special Education Programs, National Center on Response to Intervention. Retrieved from </a:t>
            </a:r>
            <a:r>
              <a:rPr lang="en-US" dirty="0">
                <a:hlinkClick r:id="rId3"/>
              </a:rPr>
              <a:t>http://www.rti4success.org/pdf/RTI%20Screening%20Brief3-Predicting%20Students.pdf</a:t>
            </a:r>
            <a:endParaRPr lang="en-US" dirty="0"/>
          </a:p>
          <a:p>
            <a:r>
              <a:rPr lang="en-US" dirty="0" smtClean="0"/>
              <a:t>National </a:t>
            </a:r>
            <a:r>
              <a:rPr lang="en-US" dirty="0"/>
              <a:t>Center on Student Progress Monitoring [n.d.]. </a:t>
            </a:r>
            <a:r>
              <a:rPr lang="en-US" i="1" dirty="0"/>
              <a:t>Introduction to using curriculum-based measurement for progress monitoring in math </a:t>
            </a:r>
            <a:r>
              <a:rPr lang="en-US" dirty="0"/>
              <a:t>[PowerPoint presentation]. </a:t>
            </a:r>
            <a:r>
              <a:rPr lang="en-US" dirty="0" smtClean="0"/>
              <a:t>Washington, DC: Author. Retrieved </a:t>
            </a:r>
            <a:r>
              <a:rPr lang="en-US" dirty="0"/>
              <a:t>from </a:t>
            </a:r>
            <a:r>
              <a:rPr lang="en-US" dirty="0">
                <a:hlinkClick r:id="rId4"/>
              </a:rPr>
              <a:t>http://www.studentprogress.org/library/Webinars.asp#PMMath</a:t>
            </a:r>
            <a:endParaRPr lang="en-US" dirty="0"/>
          </a:p>
          <a:p>
            <a:r>
              <a:rPr lang="en-US" dirty="0"/>
              <a:t>Scriven, M. (1991). </a:t>
            </a:r>
            <a:r>
              <a:rPr lang="en-US" i="1" dirty="0"/>
              <a:t>Evaluation thesaurus</a:t>
            </a:r>
            <a:r>
              <a:rPr lang="en-US" dirty="0"/>
              <a:t> (4th ed.). Newbury Park, CA: </a:t>
            </a:r>
            <a:r>
              <a:rPr lang="en-US" dirty="0" smtClean="0"/>
              <a:t>SAGE Publications. </a:t>
            </a:r>
            <a:endParaRPr lang="en-US" dirty="0"/>
          </a:p>
          <a:p>
            <a:endParaRPr lang="en-US" dirty="0"/>
          </a:p>
        </p:txBody>
      </p:sp>
      <p:sp>
        <p:nvSpPr>
          <p:cNvPr id="5" name="Title 4"/>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98</a:t>
            </a:fld>
            <a:endParaRPr lang="en-US" dirty="0">
              <a:solidFill>
                <a:srgbClr val="FFFFFF">
                  <a:lumMod val="75000"/>
                </a:srgbClr>
              </a:solidFill>
            </a:endParaRPr>
          </a:p>
        </p:txBody>
      </p:sp>
    </p:spTree>
    <p:extLst>
      <p:ext uri="{BB962C8B-B14F-4D97-AF65-F5344CB8AC3E}">
        <p14:creationId xmlns:p14="http://schemas.microsoft.com/office/powerpoint/2010/main" val="10662658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err="1" smtClean="0"/>
              <a:t>Stecker</a:t>
            </a:r>
            <a:r>
              <a:rPr lang="en-US" dirty="0"/>
              <a:t>, P., Sáenz, L, &amp; Lemons, C. (2007). </a:t>
            </a:r>
            <a:r>
              <a:rPr lang="en-US" i="1" dirty="0"/>
              <a:t>Introduction to using CBM for progress monitoring in reading</a:t>
            </a:r>
            <a:r>
              <a:rPr lang="en-US" dirty="0"/>
              <a:t> [PowerPoint presentation]. 2007 Summer Institute on Progress Monitoring. </a:t>
            </a:r>
            <a:r>
              <a:rPr lang="en-US" dirty="0" smtClean="0"/>
              <a:t>Washington DC: National </a:t>
            </a:r>
            <a:r>
              <a:rPr lang="en-US" dirty="0"/>
              <a:t>Center on Student Progress Monitoring. Retrieved from </a:t>
            </a:r>
            <a:r>
              <a:rPr lang="en-US" dirty="0">
                <a:hlinkClick r:id="rId3"/>
              </a:rPr>
              <a:t>http://www.studentprogress.org/weblibrary.asp#cbm_intro</a:t>
            </a:r>
            <a:endParaRPr lang="en-US" dirty="0"/>
          </a:p>
          <a:p>
            <a:endParaRPr lang="en-US" dirty="0"/>
          </a:p>
        </p:txBody>
      </p:sp>
      <p:sp>
        <p:nvSpPr>
          <p:cNvPr id="5" name="Title 4"/>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99</a:t>
            </a:fld>
            <a:endParaRPr lang="en-US" dirty="0">
              <a:solidFill>
                <a:srgbClr val="FFFFFF">
                  <a:lumMod val="75000"/>
                </a:srgbClr>
              </a:solidFill>
            </a:endParaRPr>
          </a:p>
        </p:txBody>
      </p:sp>
    </p:spTree>
    <p:extLst>
      <p:ext uri="{BB962C8B-B14F-4D97-AF65-F5344CB8AC3E}">
        <p14:creationId xmlns:p14="http://schemas.microsoft.com/office/powerpoint/2010/main" val="1642976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468B538C8E524CB11E29D07F3D78BF" ma:contentTypeVersion="1" ma:contentTypeDescription="Create a new document." ma:contentTypeScope="" ma:versionID="dfbe054d4256cc78131e2db9e108388d">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1709d302-aa1c-49f7-a43d-f13e34b813dc">MA5PA5REYDV2-456-209</_dlc_DocId>
    <_dlc_DocIdUrl xmlns="1709d302-aa1c-49f7-a43d-f13e34b813dc">
      <Url>http://airportal.air.org/Programs/Education/_layouts/DocIdRedir.aspx?ID=MA5PA5REYDV2-456-209</Url>
      <Description>MA5PA5REYDV2-456-209</Description>
    </_dlc_DocIdUrl>
  </documentManagement>
</p:properties>
</file>

<file path=customXml/itemProps1.xml><?xml version="1.0" encoding="utf-8"?>
<ds:datastoreItem xmlns:ds="http://schemas.openxmlformats.org/officeDocument/2006/customXml" ds:itemID="{7DBC6E3E-5FB6-4D36-884B-B1F4F396F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2E0B84-3EF4-4E38-B6D5-A49ABB9632E6}">
  <ds:schemaRefs>
    <ds:schemaRef ds:uri="http://schemas.microsoft.com/sharepoint/event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4.xml><?xml version="1.0" encoding="utf-8"?>
<ds:datastoreItem xmlns:ds="http://schemas.openxmlformats.org/officeDocument/2006/customXml" ds:itemID="{B078DE03-1B1E-4BB3-BFB8-1FE8E8D90566}">
  <ds:schemaRefs>
    <ds:schemaRef ds:uri="http://schemas.microsoft.com/office/2006/metadata/properties"/>
    <ds:schemaRef ds:uri="http://schemas.microsoft.com/office/2006/documentManagement/types"/>
    <ds:schemaRef ds:uri="http://purl.org/dc/elements/1.1/"/>
    <ds:schemaRef ds:uri="http://purl.org/dc/terms/"/>
    <ds:schemaRef ds:uri="1709d302-aa1c-49f7-a43d-f13e34b813dc"/>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NCII_PowerPoint_Template_02-20-13</Template>
  <TotalTime>5149</TotalTime>
  <Words>9652</Words>
  <Application>Microsoft Office PowerPoint</Application>
  <PresentationFormat>On-screen Show (4:3)</PresentationFormat>
  <Paragraphs>1034</Paragraphs>
  <Slides>100</Slides>
  <Notes>100</Notes>
  <HiddenSlides>0</HiddenSlides>
  <MMClips>0</MMClips>
  <ScaleCrop>false</ScaleCrop>
  <HeadingPairs>
    <vt:vector size="6" baseType="variant">
      <vt:variant>
        <vt:lpstr>Fonts Used</vt:lpstr>
      </vt:variant>
      <vt:variant>
        <vt:i4>11</vt:i4>
      </vt:variant>
      <vt:variant>
        <vt:lpstr>Theme</vt:lpstr>
      </vt:variant>
      <vt:variant>
        <vt:i4>23</vt:i4>
      </vt:variant>
      <vt:variant>
        <vt:lpstr>Slide Titles</vt:lpstr>
      </vt:variant>
      <vt:variant>
        <vt:i4>100</vt:i4>
      </vt:variant>
    </vt:vector>
  </HeadingPairs>
  <TitlesOfParts>
    <vt:vector size="134"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Divider Master</vt:lpstr>
      <vt:lpstr>Basic</vt:lpstr>
      <vt:lpstr>Contact</vt:lpstr>
      <vt:lpstr>Org Chart</vt:lpstr>
      <vt:lpstr>NCII_PowerPoint_Template_02-20-13</vt:lpstr>
      <vt:lpstr>1_Basic</vt:lpstr>
      <vt:lpstr>2_Basic</vt:lpstr>
      <vt:lpstr>1_Divider Master</vt:lpstr>
      <vt:lpstr>3_Basic</vt:lpstr>
      <vt:lpstr>4_Basic</vt:lpstr>
      <vt:lpstr>5_Basic</vt:lpstr>
      <vt:lpstr>6_Basic</vt:lpstr>
      <vt:lpstr>7_Basic</vt:lpstr>
      <vt:lpstr>8_Basic</vt:lpstr>
      <vt:lpstr>9_Basic</vt:lpstr>
      <vt:lpstr>10_Basic</vt:lpstr>
      <vt:lpstr>11_Basic</vt:lpstr>
      <vt:lpstr>12_Basic</vt:lpstr>
      <vt:lpstr>13_Basic</vt:lpstr>
      <vt:lpstr>14_Basic</vt:lpstr>
      <vt:lpstr>15_Basic</vt:lpstr>
      <vt:lpstr>1_Contact</vt:lpstr>
      <vt:lpstr>1_Org Chart</vt:lpstr>
      <vt:lpstr>Using Academic Progress Monitoring for Individualized Instructional Planning </vt:lpstr>
      <vt:lpstr>Today’s Agenda</vt:lpstr>
      <vt:lpstr>Learning Objectives</vt:lpstr>
      <vt:lpstr>Progress Monitoring</vt:lpstr>
      <vt:lpstr>A Bird’s-Eye View of DBI </vt:lpstr>
      <vt:lpstr>Types of Assessment</vt:lpstr>
      <vt:lpstr>Formative or Summative?</vt:lpstr>
      <vt:lpstr>Assessments in Your School</vt:lpstr>
      <vt:lpstr>Where Does Progress Monitoring  Fit In?</vt:lpstr>
      <vt:lpstr>Why Implement  Progress Monitoring?</vt:lpstr>
      <vt:lpstr>Approaches to Progress Monitoring </vt:lpstr>
      <vt:lpstr>Mastery Measures</vt:lpstr>
      <vt:lpstr>Example of a Mastery Measure: Multidigit Addition Test*</vt:lpstr>
      <vt:lpstr>Example of a Mastery Measure Graph</vt:lpstr>
      <vt:lpstr>General Outcome Measures (GOM)</vt:lpstr>
      <vt:lpstr>Mathematics Computation GOM Example</vt:lpstr>
      <vt:lpstr>Why Bother Monitoring Progress With General Outcome Measures</vt:lpstr>
      <vt:lpstr>Progress Monitoring Tools </vt:lpstr>
      <vt:lpstr>Common Reading Measures</vt:lpstr>
      <vt:lpstr>Example of a Maze Assessment</vt:lpstr>
      <vt:lpstr>Common Mathematics Measures</vt:lpstr>
      <vt:lpstr>Example of Mathematics Concepts and Applications</vt:lpstr>
      <vt:lpstr>Considerations When Selecting or Evaluating a Tool</vt:lpstr>
      <vt:lpstr>Dimensions of Technical Rigor</vt:lpstr>
      <vt:lpstr>NCII Progress Monitoring Tools Chart</vt:lpstr>
      <vt:lpstr>Learning More About a Progress Monitoring Tool</vt:lpstr>
      <vt:lpstr>Activity: Using the Tools Chart</vt:lpstr>
      <vt:lpstr>Progress Monitoring Quick Review</vt:lpstr>
      <vt:lpstr>Additional Considerations</vt:lpstr>
      <vt:lpstr>Should We Ever Assess Off-Level…? Consider the Purpose of the Assessment</vt:lpstr>
      <vt:lpstr>Should We Ever Assess Off-Level…? Consider the Purpose of the Assessment</vt:lpstr>
      <vt:lpstr>Off-Level Assessment Procedures: Reading Example</vt:lpstr>
      <vt:lpstr>Off-Level Assessment Procedures: Mathematics Example</vt:lpstr>
      <vt:lpstr>How Can I Confirm or Augment Data Collected With General Outcome Measures?</vt:lpstr>
      <vt:lpstr>Sample Interview Questions to Augment Reading GOM data</vt:lpstr>
      <vt:lpstr>Sample Interview Questions to Augment Mathematics Progress Monitoring Data</vt:lpstr>
      <vt:lpstr>Optional Practice: Asking Students About Strategies</vt:lpstr>
      <vt:lpstr>Optional Practice: Asking Students About Strategies</vt:lpstr>
      <vt:lpstr>Break</vt:lpstr>
      <vt:lpstr>Making Instructional Decisions for Individual Students</vt:lpstr>
      <vt:lpstr>Quick Review:  DBI Process</vt:lpstr>
      <vt:lpstr>Steps for Using  Progress Monitoring Data </vt:lpstr>
      <vt:lpstr>Step 1: Establish a Baseline</vt:lpstr>
      <vt:lpstr>Quick Mathematics Review:  Mean and Median</vt:lpstr>
      <vt:lpstr>Example: Finding the Baseline Score Using the Median</vt:lpstr>
      <vt:lpstr>Example: Finding the Baseline Score Using Means</vt:lpstr>
      <vt:lpstr>Small Group Discussion: Baseline</vt:lpstr>
      <vt:lpstr>Step 2: Set Goals</vt:lpstr>
      <vt:lpstr>Option 1: Using Benchmarks </vt:lpstr>
      <vt:lpstr>Option 1: Setting Goals  With Benchmarking</vt:lpstr>
      <vt:lpstr>Option 1: Setting Goals With  End-of-Year Benchmarking</vt:lpstr>
      <vt:lpstr>Discussion: Using Benchmarks</vt:lpstr>
      <vt:lpstr>Option 2: Setting Goals With Norms for Weekly Rate of Improvement</vt:lpstr>
      <vt:lpstr>Example: Setting Goals With National Norms for Weekly ROI</vt:lpstr>
      <vt:lpstr>Example: Setting Goals With National Norms for Weekly ROI</vt:lpstr>
      <vt:lpstr>Example: Setting Goals With National Norms for Weekly ROI</vt:lpstr>
      <vt:lpstr>Option 2: Setting Goals With National Norms for Weekly ROI</vt:lpstr>
      <vt:lpstr>Option 3: Setting Goals With  Intra-Individual Framework</vt:lpstr>
      <vt:lpstr>Option 3: Setting Goals With Intra-Individual Framework</vt:lpstr>
      <vt:lpstr>Example: Setting Goals With Intra-Individual Framework </vt:lpstr>
      <vt:lpstr>Will Collecting Eight Data Points Delay Important Decisions?</vt:lpstr>
      <vt:lpstr>Using Progress Monitoring Data to Write Present Levels of Performance</vt:lpstr>
      <vt:lpstr>Describing Present Levels and Choosing a Goal for a Student Who Requires Individualized Planning</vt:lpstr>
      <vt:lpstr>Andrew: Initial Grade-Level Screening</vt:lpstr>
      <vt:lpstr>Andrew: Verifying Screening Scores</vt:lpstr>
      <vt:lpstr>Andrew: Team Decision  on Progress Monitoring Plan</vt:lpstr>
      <vt:lpstr>Andrew: Sample Excerpt of Present Levels of Performance (PLP)</vt:lpstr>
      <vt:lpstr>Andrew: Sample Excerpt of Present Levels of Performance (PLP)</vt:lpstr>
      <vt:lpstr>Handout 2: Setting a Goal  for Andrew</vt:lpstr>
      <vt:lpstr>Andrew Option #1: Goal Setting Using Benchmarks</vt:lpstr>
      <vt:lpstr>Andrew Option #2: Weekly ROI Norms</vt:lpstr>
      <vt:lpstr>Andrew Option #3:  Intra-individual Framework</vt:lpstr>
      <vt:lpstr>Choosing a Goal for Andrew</vt:lpstr>
      <vt:lpstr>Choosing an Option: National Norms</vt:lpstr>
      <vt:lpstr>Choosing an Option: ROI</vt:lpstr>
      <vt:lpstr>Choosing an Option:  Intra-individual Framework</vt:lpstr>
      <vt:lpstr>Andrew: Choosing a Goal</vt:lpstr>
      <vt:lpstr>Andrew: Choosing a Goal</vt:lpstr>
      <vt:lpstr>Andrew: Setting IEP Goals and Objectives Using Progress Monitoring Data </vt:lpstr>
      <vt:lpstr>Andrew: Setting IEP Goals and Objectives Using Progress Monitoring Data </vt:lpstr>
      <vt:lpstr>Andrew: Sample IEP Goal  and Objectives</vt:lpstr>
      <vt:lpstr>Step 3: Analyzing Data  to Make Decisions</vt:lpstr>
      <vt:lpstr>Quick Review: DBI Process</vt:lpstr>
      <vt:lpstr>How Much Data Do I Need to Make a Good Decision?</vt:lpstr>
      <vt:lpstr>Method #1: Four-Point Rule</vt:lpstr>
      <vt:lpstr>Practicing the Four-Point Rule</vt:lpstr>
      <vt:lpstr>Practicing the Four-Point Rule</vt:lpstr>
      <vt:lpstr>Practicing the Four-Point Rule</vt:lpstr>
      <vt:lpstr>Method #2: Decision Rules Based  on the Trend Line</vt:lpstr>
      <vt:lpstr>Practicing Trend-Line Analysis</vt:lpstr>
      <vt:lpstr>Practicing Trend-Line Analysis</vt:lpstr>
      <vt:lpstr>Practicing Trend-Line Analysis</vt:lpstr>
      <vt:lpstr>In Summary</vt:lpstr>
      <vt:lpstr>Quick Quiz</vt:lpstr>
      <vt:lpstr>Disclaimer</vt:lpstr>
      <vt:lpstr>References</vt:lpstr>
      <vt:lpstr>References</vt:lpstr>
      <vt:lpstr>References</vt:lpstr>
      <vt:lpstr>References</vt:lpstr>
      <vt:lpstr>.</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Kuchle, Laura</dc:creator>
  <cp:lastModifiedBy>Chan, Gail</cp:lastModifiedBy>
  <cp:revision>657</cp:revision>
  <cp:lastPrinted>2013-01-03T18:38:02Z</cp:lastPrinted>
  <dcterms:created xsi:type="dcterms:W3CDTF">2013-02-27T13:38:22Z</dcterms:created>
  <dcterms:modified xsi:type="dcterms:W3CDTF">2016-08-05T14:15:35Z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0x01010059468B538C8E524CB11E29D07F3D78BF</vt:lpwstr>
  </property>
  <property fmtid="{D5CDD505-2E9C-101B-9397-08002B2CF9AE}" pid="3" name="_dlc_DocIdItemGuid">
    <vt:lpwstr>55640d7d-945a-45d3-9558-f833661a91ba</vt:lpwstr>
  </property>
</Properties>
</file>