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 id="2147483670" r:id="rId3"/>
    <p:sldMasterId id="2147483672" r:id="rId4"/>
    <p:sldMasterId id="2147483674" r:id="rId5"/>
    <p:sldMasterId id="2147483676" r:id="rId6"/>
    <p:sldMasterId id="2147483678" r:id="rId7"/>
    <p:sldMasterId id="2147483684" r:id="rId8"/>
    <p:sldMasterId id="2147483692" r:id="rId9"/>
    <p:sldMasterId id="2147483694" r:id="rId10"/>
  </p:sldMasterIdLst>
  <p:notesMasterIdLst>
    <p:notesMasterId r:id="rId116"/>
  </p:notesMasterIdLst>
  <p:sldIdLst>
    <p:sldId id="485" r:id="rId11"/>
    <p:sldId id="258" r:id="rId12"/>
    <p:sldId id="349" r:id="rId13"/>
    <p:sldId id="486" r:id="rId14"/>
    <p:sldId id="400" r:id="rId15"/>
    <p:sldId id="487" r:id="rId16"/>
    <p:sldId id="385" r:id="rId17"/>
    <p:sldId id="388" r:id="rId18"/>
    <p:sldId id="403" r:id="rId19"/>
    <p:sldId id="446" r:id="rId20"/>
    <p:sldId id="353" r:id="rId21"/>
    <p:sldId id="401" r:id="rId22"/>
    <p:sldId id="447" r:id="rId23"/>
    <p:sldId id="404" r:id="rId24"/>
    <p:sldId id="480" r:id="rId25"/>
    <p:sldId id="417" r:id="rId26"/>
    <p:sldId id="405" r:id="rId27"/>
    <p:sldId id="415" r:id="rId28"/>
    <p:sldId id="414" r:id="rId29"/>
    <p:sldId id="413" r:id="rId30"/>
    <p:sldId id="416" r:id="rId31"/>
    <p:sldId id="402" r:id="rId32"/>
    <p:sldId id="490" r:id="rId33"/>
    <p:sldId id="448" r:id="rId34"/>
    <p:sldId id="421" r:id="rId35"/>
    <p:sldId id="408" r:id="rId36"/>
    <p:sldId id="419" r:id="rId37"/>
    <p:sldId id="450" r:id="rId38"/>
    <p:sldId id="451" r:id="rId39"/>
    <p:sldId id="449" r:id="rId40"/>
    <p:sldId id="364" r:id="rId41"/>
    <p:sldId id="367" r:id="rId42"/>
    <p:sldId id="370" r:id="rId43"/>
    <p:sldId id="371" r:id="rId44"/>
    <p:sldId id="372" r:id="rId45"/>
    <p:sldId id="373" r:id="rId46"/>
    <p:sldId id="410" r:id="rId47"/>
    <p:sldId id="390" r:id="rId48"/>
    <p:sldId id="377" r:id="rId49"/>
    <p:sldId id="391" r:id="rId50"/>
    <p:sldId id="392" r:id="rId51"/>
    <p:sldId id="393" r:id="rId52"/>
    <p:sldId id="389" r:id="rId53"/>
    <p:sldId id="454" r:id="rId54"/>
    <p:sldId id="484" r:id="rId55"/>
    <p:sldId id="396" r:id="rId56"/>
    <p:sldId id="395" r:id="rId57"/>
    <p:sldId id="399" r:id="rId58"/>
    <p:sldId id="376" r:id="rId59"/>
    <p:sldId id="397" r:id="rId60"/>
    <p:sldId id="455" r:id="rId61"/>
    <p:sldId id="461" r:id="rId62"/>
    <p:sldId id="462" r:id="rId63"/>
    <p:sldId id="460" r:id="rId64"/>
    <p:sldId id="463" r:id="rId65"/>
    <p:sldId id="481" r:id="rId66"/>
    <p:sldId id="398" r:id="rId67"/>
    <p:sldId id="378" r:id="rId68"/>
    <p:sldId id="464" r:id="rId69"/>
    <p:sldId id="465" r:id="rId70"/>
    <p:sldId id="409" r:id="rId71"/>
    <p:sldId id="467" r:id="rId72"/>
    <p:sldId id="380" r:id="rId73"/>
    <p:sldId id="466" r:id="rId74"/>
    <p:sldId id="488" r:id="rId75"/>
    <p:sldId id="375" r:id="rId76"/>
    <p:sldId id="386" r:id="rId77"/>
    <p:sldId id="468" r:id="rId78"/>
    <p:sldId id="453" r:id="rId79"/>
    <p:sldId id="469" r:id="rId80"/>
    <p:sldId id="366" r:id="rId81"/>
    <p:sldId id="272" r:id="rId82"/>
    <p:sldId id="470" r:id="rId83"/>
    <p:sldId id="274" r:id="rId84"/>
    <p:sldId id="471" r:id="rId85"/>
    <p:sldId id="473" r:id="rId86"/>
    <p:sldId id="472" r:id="rId87"/>
    <p:sldId id="273" r:id="rId88"/>
    <p:sldId id="424" r:id="rId89"/>
    <p:sldId id="276" r:id="rId90"/>
    <p:sldId id="474" r:id="rId91"/>
    <p:sldId id="489" r:id="rId92"/>
    <p:sldId id="491" r:id="rId93"/>
    <p:sldId id="275" r:id="rId94"/>
    <p:sldId id="277" r:id="rId95"/>
    <p:sldId id="492" r:id="rId96"/>
    <p:sldId id="278" r:id="rId97"/>
    <p:sldId id="478" r:id="rId98"/>
    <p:sldId id="279" r:id="rId99"/>
    <p:sldId id="482" r:id="rId100"/>
    <p:sldId id="479" r:id="rId101"/>
    <p:sldId id="441" r:id="rId102"/>
    <p:sldId id="442" r:id="rId103"/>
    <p:sldId id="356" r:id="rId104"/>
    <p:sldId id="358" r:id="rId105"/>
    <p:sldId id="363" r:id="rId106"/>
    <p:sldId id="359" r:id="rId107"/>
    <p:sldId id="361" r:id="rId108"/>
    <p:sldId id="355" r:id="rId109"/>
    <p:sldId id="426" r:id="rId110"/>
    <p:sldId id="428" r:id="rId111"/>
    <p:sldId id="348" r:id="rId112"/>
    <p:sldId id="438" r:id="rId113"/>
    <p:sldId id="291" r:id="rId114"/>
    <p:sldId id="354" r:id="rId115"/>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zumeta" initials="r" lastIdx="21" clrIdx="0"/>
  <p:cmAuthor id="1" name="Rebecca Zumeta" initials="RZ" lastIdx="4" clrIdx="1"/>
  <p:cmAuthor id="2" name="Stephanie Jackson" initials="SJ" lastIdx="4" clrIdx="2"/>
  <p:cmAuthor id="3" name="Jackson, Stephanie" initials="JS"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7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73535" autoAdjust="0"/>
  </p:normalViewPr>
  <p:slideViewPr>
    <p:cSldViewPr snapToGrid="0" snapToObjects="1">
      <p:cViewPr varScale="1">
        <p:scale>
          <a:sx n="65" d="100"/>
          <a:sy n="65" d="100"/>
        </p:scale>
        <p:origin x="2155"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commentAuthors" Target="commentAuthors.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slide" Target="slides/slide103.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CBCAB-7537-4D5C-9C61-5DFADE89EE5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56B64E7-B795-4BF5-9FDD-D51CC22A6AE1}">
      <dgm:prSet phldrT="[Text]"/>
      <dgm:spPr>
        <a:solidFill>
          <a:schemeClr val="accent2">
            <a:lumMod val="20000"/>
            <a:lumOff val="80000"/>
            <a:alpha val="50000"/>
          </a:schemeClr>
        </a:solidFill>
      </dgm:spPr>
      <dgm:t>
        <a:bodyPr/>
        <a:lstStyle/>
        <a:p>
          <a:r>
            <a:rPr lang="en-US" dirty="0" smtClean="0"/>
            <a:t>Change dosage or time</a:t>
          </a:r>
          <a:endParaRPr lang="en-US" dirty="0"/>
        </a:p>
      </dgm:t>
    </dgm:pt>
    <dgm:pt modelId="{F07A03D5-4F5B-4D97-BD84-934086D03B39}" type="parTrans" cxnId="{9EBA016A-911B-4378-9F10-2DD8990B062C}">
      <dgm:prSet/>
      <dgm:spPr/>
      <dgm:t>
        <a:bodyPr/>
        <a:lstStyle/>
        <a:p>
          <a:endParaRPr lang="en-US"/>
        </a:p>
      </dgm:t>
    </dgm:pt>
    <dgm:pt modelId="{5EB369AD-A556-405F-BFAF-3B8CE8F56C51}" type="sibTrans" cxnId="{9EBA016A-911B-4378-9F10-2DD8990B062C}">
      <dgm:prSet/>
      <dgm:spPr/>
      <dgm:t>
        <a:bodyPr/>
        <a:lstStyle/>
        <a:p>
          <a:endParaRPr lang="en-US"/>
        </a:p>
      </dgm:t>
    </dgm:pt>
    <dgm:pt modelId="{B342F71C-0935-494C-B638-D9E60026882A}">
      <dgm:prSet phldrT="[Text]"/>
      <dgm:spPr>
        <a:solidFill>
          <a:schemeClr val="accent2">
            <a:lumMod val="40000"/>
            <a:lumOff val="60000"/>
            <a:alpha val="50000"/>
          </a:schemeClr>
        </a:solidFill>
      </dgm:spPr>
      <dgm:t>
        <a:bodyPr/>
        <a:lstStyle/>
        <a:p>
          <a:r>
            <a:rPr lang="en-US" dirty="0" smtClean="0"/>
            <a:t>Change the learning environment to promote attention and engagement</a:t>
          </a:r>
          <a:endParaRPr lang="en-US" dirty="0"/>
        </a:p>
      </dgm:t>
    </dgm:pt>
    <dgm:pt modelId="{CDFCF50A-AF0F-4B05-91F3-F3F0F8506C50}" type="parTrans" cxnId="{A1A4C45D-158F-4580-A78B-00BE4DCD6476}">
      <dgm:prSet/>
      <dgm:spPr/>
      <dgm:t>
        <a:bodyPr/>
        <a:lstStyle/>
        <a:p>
          <a:endParaRPr lang="en-US"/>
        </a:p>
      </dgm:t>
    </dgm:pt>
    <dgm:pt modelId="{A3B363B6-2EEF-4FC8-AAF0-4EC271F4DD0C}" type="sibTrans" cxnId="{A1A4C45D-158F-4580-A78B-00BE4DCD6476}">
      <dgm:prSet/>
      <dgm:spPr/>
      <dgm:t>
        <a:bodyPr/>
        <a:lstStyle/>
        <a:p>
          <a:endParaRPr lang="en-US"/>
        </a:p>
      </dgm:t>
    </dgm:pt>
    <dgm:pt modelId="{9E5BB7A4-58EB-4DA3-AC83-ED53C1CC37C1}">
      <dgm:prSet phldrT="[Text]"/>
      <dgm:spPr>
        <a:solidFill>
          <a:schemeClr val="accent2">
            <a:lumMod val="60000"/>
            <a:lumOff val="40000"/>
            <a:alpha val="50000"/>
          </a:schemeClr>
        </a:solidFill>
      </dgm:spPr>
      <dgm:t>
        <a:bodyPr/>
        <a:lstStyle/>
        <a:p>
          <a:r>
            <a:rPr lang="en-US" dirty="0" smtClean="0"/>
            <a:t>Combine cognitive processing strategies </a:t>
          </a:r>
          <a:br>
            <a:rPr lang="en-US" dirty="0" smtClean="0"/>
          </a:br>
          <a:r>
            <a:rPr lang="en-US" dirty="0" smtClean="0"/>
            <a:t>with </a:t>
          </a:r>
          <a:br>
            <a:rPr lang="en-US" dirty="0" smtClean="0"/>
          </a:br>
          <a:r>
            <a:rPr lang="en-US" dirty="0" smtClean="0"/>
            <a:t>academic learning</a:t>
          </a:r>
          <a:endParaRPr lang="en-US" dirty="0"/>
        </a:p>
      </dgm:t>
    </dgm:pt>
    <dgm:pt modelId="{FA3E9BA6-ECB0-441D-9094-F87ACB1BBEDF}" type="parTrans" cxnId="{461ED3D4-21A3-4934-9D2D-42EB3DB4E53D}">
      <dgm:prSet/>
      <dgm:spPr/>
      <dgm:t>
        <a:bodyPr/>
        <a:lstStyle/>
        <a:p>
          <a:endParaRPr lang="en-US"/>
        </a:p>
      </dgm:t>
    </dgm:pt>
    <dgm:pt modelId="{6E07F294-BFF2-44F9-8033-77F6D8959DC8}" type="sibTrans" cxnId="{461ED3D4-21A3-4934-9D2D-42EB3DB4E53D}">
      <dgm:prSet/>
      <dgm:spPr/>
      <dgm:t>
        <a:bodyPr/>
        <a:lstStyle/>
        <a:p>
          <a:endParaRPr lang="en-US"/>
        </a:p>
      </dgm:t>
    </dgm:pt>
    <dgm:pt modelId="{125F6EC5-268D-4871-A1F4-8B35C2B627CF}">
      <dgm:prSet phldrT="[Text]"/>
      <dgm:spPr>
        <a:solidFill>
          <a:srgbClr val="BE5718">
            <a:alpha val="80000"/>
          </a:srgbClr>
        </a:solidFill>
      </dgm:spPr>
      <dgm:t>
        <a:bodyPr/>
        <a:lstStyle/>
        <a:p>
          <a:r>
            <a:rPr lang="en-US" dirty="0" smtClean="0"/>
            <a:t>Modify delivery of instruction </a:t>
          </a:r>
          <a:endParaRPr lang="en-US" dirty="0"/>
        </a:p>
      </dgm:t>
    </dgm:pt>
    <dgm:pt modelId="{64E0C60F-19C2-4DA0-8A69-973BF767D2CA}" type="parTrans" cxnId="{95C7A00A-F59D-409F-B7FD-741E877681E1}">
      <dgm:prSet/>
      <dgm:spPr/>
      <dgm:t>
        <a:bodyPr/>
        <a:lstStyle/>
        <a:p>
          <a:endParaRPr lang="en-US"/>
        </a:p>
      </dgm:t>
    </dgm:pt>
    <dgm:pt modelId="{E990EA91-0F87-49B6-A1E2-4C7793F5ABD8}" type="sibTrans" cxnId="{95C7A00A-F59D-409F-B7FD-741E877681E1}">
      <dgm:prSet/>
      <dgm:spPr/>
      <dgm:t>
        <a:bodyPr/>
        <a:lstStyle/>
        <a:p>
          <a:endParaRPr lang="en-US"/>
        </a:p>
      </dgm:t>
    </dgm:pt>
    <dgm:pt modelId="{AA2A4AF1-CA7E-411B-9E4D-2CE6633C23B2}" type="pres">
      <dgm:prSet presAssocID="{9A0CBCAB-7537-4D5C-9C61-5DFADE89EE5D}" presName="Name0" presStyleCnt="0">
        <dgm:presLayoutVars>
          <dgm:dir/>
          <dgm:resizeHandles val="exact"/>
        </dgm:presLayoutVars>
      </dgm:prSet>
      <dgm:spPr/>
      <dgm:t>
        <a:bodyPr/>
        <a:lstStyle/>
        <a:p>
          <a:endParaRPr lang="en-US"/>
        </a:p>
      </dgm:t>
    </dgm:pt>
    <dgm:pt modelId="{6CFBA4EF-3C46-49EC-9467-7DB11AD99409}" type="pres">
      <dgm:prSet presAssocID="{D56B64E7-B795-4BF5-9FDD-D51CC22A6AE1}" presName="Name5" presStyleLbl="vennNode1" presStyleIdx="0" presStyleCnt="4">
        <dgm:presLayoutVars>
          <dgm:bulletEnabled val="1"/>
        </dgm:presLayoutVars>
      </dgm:prSet>
      <dgm:spPr/>
      <dgm:t>
        <a:bodyPr/>
        <a:lstStyle/>
        <a:p>
          <a:endParaRPr lang="en-US"/>
        </a:p>
      </dgm:t>
    </dgm:pt>
    <dgm:pt modelId="{D9E0ECA3-4CDD-4231-BAC4-866C6B060E84}" type="pres">
      <dgm:prSet presAssocID="{5EB369AD-A556-405F-BFAF-3B8CE8F56C51}" presName="space" presStyleCnt="0"/>
      <dgm:spPr/>
    </dgm:pt>
    <dgm:pt modelId="{DF94FEE5-6127-4523-AFF5-FD5E8D6481E4}" type="pres">
      <dgm:prSet presAssocID="{B342F71C-0935-494C-B638-D9E60026882A}" presName="Name5" presStyleLbl="vennNode1" presStyleIdx="1" presStyleCnt="4">
        <dgm:presLayoutVars>
          <dgm:bulletEnabled val="1"/>
        </dgm:presLayoutVars>
      </dgm:prSet>
      <dgm:spPr/>
      <dgm:t>
        <a:bodyPr/>
        <a:lstStyle/>
        <a:p>
          <a:endParaRPr lang="en-US"/>
        </a:p>
      </dgm:t>
    </dgm:pt>
    <dgm:pt modelId="{769082DB-D953-4CFA-99E2-87A3C838658A}" type="pres">
      <dgm:prSet presAssocID="{A3B363B6-2EEF-4FC8-AAF0-4EC271F4DD0C}" presName="space" presStyleCnt="0"/>
      <dgm:spPr/>
    </dgm:pt>
    <dgm:pt modelId="{DB608E0E-55BB-4F28-8D26-FF5689F6849C}" type="pres">
      <dgm:prSet presAssocID="{9E5BB7A4-58EB-4DA3-AC83-ED53C1CC37C1}" presName="Name5" presStyleLbl="vennNode1" presStyleIdx="2" presStyleCnt="4" custLinFactNeighborX="20412" custLinFactNeighborY="2041">
        <dgm:presLayoutVars>
          <dgm:bulletEnabled val="1"/>
        </dgm:presLayoutVars>
      </dgm:prSet>
      <dgm:spPr/>
      <dgm:t>
        <a:bodyPr/>
        <a:lstStyle/>
        <a:p>
          <a:endParaRPr lang="en-US"/>
        </a:p>
      </dgm:t>
    </dgm:pt>
    <dgm:pt modelId="{5FB4FB49-A6C9-40B9-ADD8-CCA34B639604}" type="pres">
      <dgm:prSet presAssocID="{6E07F294-BFF2-44F9-8033-77F6D8959DC8}" presName="space" presStyleCnt="0"/>
      <dgm:spPr/>
    </dgm:pt>
    <dgm:pt modelId="{24C803E8-95BE-4928-8CC8-23F854845D30}" type="pres">
      <dgm:prSet presAssocID="{125F6EC5-268D-4871-A1F4-8B35C2B627CF}" presName="Name5" presStyleLbl="vennNode1" presStyleIdx="3" presStyleCnt="4">
        <dgm:presLayoutVars>
          <dgm:bulletEnabled val="1"/>
        </dgm:presLayoutVars>
      </dgm:prSet>
      <dgm:spPr/>
      <dgm:t>
        <a:bodyPr/>
        <a:lstStyle/>
        <a:p>
          <a:endParaRPr lang="en-US"/>
        </a:p>
      </dgm:t>
    </dgm:pt>
  </dgm:ptLst>
  <dgm:cxnLst>
    <dgm:cxn modelId="{95C7A00A-F59D-409F-B7FD-741E877681E1}" srcId="{9A0CBCAB-7537-4D5C-9C61-5DFADE89EE5D}" destId="{125F6EC5-268D-4871-A1F4-8B35C2B627CF}" srcOrd="3" destOrd="0" parTransId="{64E0C60F-19C2-4DA0-8A69-973BF767D2CA}" sibTransId="{E990EA91-0F87-49B6-A1E2-4C7793F5ABD8}"/>
    <dgm:cxn modelId="{461ED3D4-21A3-4934-9D2D-42EB3DB4E53D}" srcId="{9A0CBCAB-7537-4D5C-9C61-5DFADE89EE5D}" destId="{9E5BB7A4-58EB-4DA3-AC83-ED53C1CC37C1}" srcOrd="2" destOrd="0" parTransId="{FA3E9BA6-ECB0-441D-9094-F87ACB1BBEDF}" sibTransId="{6E07F294-BFF2-44F9-8033-77F6D8959DC8}"/>
    <dgm:cxn modelId="{9F9BA923-29CA-470A-A78C-110CB5E42AE5}" type="presOf" srcId="{D56B64E7-B795-4BF5-9FDD-D51CC22A6AE1}" destId="{6CFBA4EF-3C46-49EC-9467-7DB11AD99409}" srcOrd="0" destOrd="0" presId="urn:microsoft.com/office/officeart/2005/8/layout/venn3"/>
    <dgm:cxn modelId="{A845D73F-8A2E-4390-9332-083A803981C5}" type="presOf" srcId="{9E5BB7A4-58EB-4DA3-AC83-ED53C1CC37C1}" destId="{DB608E0E-55BB-4F28-8D26-FF5689F6849C}" srcOrd="0" destOrd="0" presId="urn:microsoft.com/office/officeart/2005/8/layout/venn3"/>
    <dgm:cxn modelId="{A8487A8B-B694-4D0D-8B84-D4279F9B6ACC}" type="presOf" srcId="{B342F71C-0935-494C-B638-D9E60026882A}" destId="{DF94FEE5-6127-4523-AFF5-FD5E8D6481E4}" srcOrd="0" destOrd="0" presId="urn:microsoft.com/office/officeart/2005/8/layout/venn3"/>
    <dgm:cxn modelId="{9EBA016A-911B-4378-9F10-2DD8990B062C}" srcId="{9A0CBCAB-7537-4D5C-9C61-5DFADE89EE5D}" destId="{D56B64E7-B795-4BF5-9FDD-D51CC22A6AE1}" srcOrd="0" destOrd="0" parTransId="{F07A03D5-4F5B-4D97-BD84-934086D03B39}" sibTransId="{5EB369AD-A556-405F-BFAF-3B8CE8F56C51}"/>
    <dgm:cxn modelId="{A1A4C45D-158F-4580-A78B-00BE4DCD6476}" srcId="{9A0CBCAB-7537-4D5C-9C61-5DFADE89EE5D}" destId="{B342F71C-0935-494C-B638-D9E60026882A}" srcOrd="1" destOrd="0" parTransId="{CDFCF50A-AF0F-4B05-91F3-F3F0F8506C50}" sibTransId="{A3B363B6-2EEF-4FC8-AAF0-4EC271F4DD0C}"/>
    <dgm:cxn modelId="{7C5A3C76-BB21-4D05-89B1-0E931D2C195A}" type="presOf" srcId="{125F6EC5-268D-4871-A1F4-8B35C2B627CF}" destId="{24C803E8-95BE-4928-8CC8-23F854845D30}" srcOrd="0" destOrd="0" presId="urn:microsoft.com/office/officeart/2005/8/layout/venn3"/>
    <dgm:cxn modelId="{C7DA8A48-F686-4208-A4CD-DC4CCE4E3D01}" type="presOf" srcId="{9A0CBCAB-7537-4D5C-9C61-5DFADE89EE5D}" destId="{AA2A4AF1-CA7E-411B-9E4D-2CE6633C23B2}" srcOrd="0" destOrd="0" presId="urn:microsoft.com/office/officeart/2005/8/layout/venn3"/>
    <dgm:cxn modelId="{C7E10858-B6A1-4710-8328-84352381CCC8}" type="presParOf" srcId="{AA2A4AF1-CA7E-411B-9E4D-2CE6633C23B2}" destId="{6CFBA4EF-3C46-49EC-9467-7DB11AD99409}" srcOrd="0" destOrd="0" presId="urn:microsoft.com/office/officeart/2005/8/layout/venn3"/>
    <dgm:cxn modelId="{7801D418-C0DA-4AA9-8529-68CE7580DF6A}" type="presParOf" srcId="{AA2A4AF1-CA7E-411B-9E4D-2CE6633C23B2}" destId="{D9E0ECA3-4CDD-4231-BAC4-866C6B060E84}" srcOrd="1" destOrd="0" presId="urn:microsoft.com/office/officeart/2005/8/layout/venn3"/>
    <dgm:cxn modelId="{15FD7E53-A6E1-4957-884A-6E31DB819231}" type="presParOf" srcId="{AA2A4AF1-CA7E-411B-9E4D-2CE6633C23B2}" destId="{DF94FEE5-6127-4523-AFF5-FD5E8D6481E4}" srcOrd="2" destOrd="0" presId="urn:microsoft.com/office/officeart/2005/8/layout/venn3"/>
    <dgm:cxn modelId="{E939C73F-81F6-4640-9A41-59D077936473}" type="presParOf" srcId="{AA2A4AF1-CA7E-411B-9E4D-2CE6633C23B2}" destId="{769082DB-D953-4CFA-99E2-87A3C838658A}" srcOrd="3" destOrd="0" presId="urn:microsoft.com/office/officeart/2005/8/layout/venn3"/>
    <dgm:cxn modelId="{4AB87CF8-DA20-49BD-896F-13F068F3CAED}" type="presParOf" srcId="{AA2A4AF1-CA7E-411B-9E4D-2CE6633C23B2}" destId="{DB608E0E-55BB-4F28-8D26-FF5689F6849C}" srcOrd="4" destOrd="0" presId="urn:microsoft.com/office/officeart/2005/8/layout/venn3"/>
    <dgm:cxn modelId="{20DDEAB0-F75B-4206-BB12-7027F3D1EDCB}" type="presParOf" srcId="{AA2A4AF1-CA7E-411B-9E4D-2CE6633C23B2}" destId="{5FB4FB49-A6C9-40B9-ADD8-CCA34B639604}" srcOrd="5" destOrd="0" presId="urn:microsoft.com/office/officeart/2005/8/layout/venn3"/>
    <dgm:cxn modelId="{EF883951-708E-4AE2-8CF9-56BF03518BA2}" type="presParOf" srcId="{AA2A4AF1-CA7E-411B-9E4D-2CE6633C23B2}" destId="{24C803E8-95BE-4928-8CC8-23F854845D3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8CCD5A63-C553-BC40-9AF7-3C10B9C244C2}" type="datetimeFigureOut">
              <a:rPr lang="en-US" smtClean="0"/>
              <a:pPr/>
              <a:t>8/5/2016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8D836AF3-CC6A-EB40-95BA-82A4417E5055}" type="slidenum">
              <a:rPr lang="en-US" smtClean="0"/>
              <a:pPr/>
              <a:t>‹#›</a:t>
            </a:fld>
            <a:endParaRPr lang="en-US" dirty="0"/>
          </a:p>
        </p:txBody>
      </p:sp>
    </p:spTree>
    <p:extLst>
      <p:ext uri="{BB962C8B-B14F-4D97-AF65-F5344CB8AC3E}">
        <p14:creationId xmlns:p14="http://schemas.microsoft.com/office/powerpoint/2010/main" val="2424847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enteroninstruction.org/files/Intensive%20Interventions%20for%20Students%20Struggling%20in%20Reading%20&amp;%20Math.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Welcome</a:t>
            </a:r>
            <a:r>
              <a:rPr lang="en-US" b="0" i="1" baseline="0" dirty="0" smtClean="0"/>
              <a:t> to the National Center on Intensive Intervention’s (NCII) module on designing intensive intervention in academics. This module will take 4-6 hours to complete (possibly longer if teams choose to complete all optional activities). It includes slides, speakers’ notes, optional activities, and a coaching guide. </a:t>
            </a:r>
          </a:p>
          <a:p>
            <a:endParaRPr lang="en-US" b="0" i="1" baseline="0" dirty="0" smtClean="0"/>
          </a:p>
          <a:p>
            <a:r>
              <a:rPr lang="en-US" b="0" i="1" baseline="0" dirty="0" smtClean="0"/>
              <a:t>This module is intended for individuals and teams who are interested in learning more about how to design and implement intensive intervention as a part of the Data-Based Individualization (DBI) process. For more information about the DBI process, see http://www.intensiveintervention.org/resource/introduction-data-based-individualization. </a:t>
            </a:r>
          </a:p>
          <a:p>
            <a:endParaRPr lang="en-US" b="0" baseline="0" dirty="0" smtClean="0"/>
          </a:p>
          <a:p>
            <a:pPr lvl="0"/>
            <a:r>
              <a:rPr lang="en-US" b="0" i="1" dirty="0" smtClean="0"/>
              <a:t>Preferred citation:</a:t>
            </a:r>
            <a:r>
              <a:rPr lang="en-US" b="0" i="1" baseline="0" dirty="0" smtClean="0"/>
              <a:t> </a:t>
            </a:r>
            <a:endParaRPr lang="en-US" b="1" i="1" baseline="0" dirty="0" smtClean="0"/>
          </a:p>
          <a:p>
            <a:r>
              <a:rPr lang="en-US" i="1" dirty="0" smtClean="0"/>
              <a:t>While permission to reprint this publication is not necessary, the citation should be: National Center on Intensive Intervention (April, 2014). Designing Intensive Interventions for Students With Significant and Persistent Academic Needs. Washington, DC: U.S. Department of Education, Office of</a:t>
            </a:r>
            <a:r>
              <a:rPr lang="en-US" i="1" baseline="0" dirty="0" smtClean="0"/>
              <a:t> </a:t>
            </a:r>
            <a:r>
              <a:rPr lang="en-US" i="1" dirty="0" smtClean="0"/>
              <a:t>Special Education Programs, National Center on Intensive Intervention.</a:t>
            </a:r>
            <a:endParaRPr lang="en-US" b="1" i="1" baseline="0" dirty="0" smtClean="0"/>
          </a:p>
          <a:p>
            <a:endParaRPr lang="en-US" b="0" i="1" baseline="0" dirty="0" smtClean="0"/>
          </a:p>
          <a:p>
            <a:r>
              <a:rPr lang="en-US" b="0" i="1" baseline="0" dirty="0" smtClean="0"/>
              <a:t>Facilitators: Introduce yourself and provide a brief summary of your background before moving on.</a:t>
            </a:r>
          </a:p>
          <a:p>
            <a:endParaRPr lang="en-US" b="0" i="1" baseline="0" dirty="0" smtClean="0"/>
          </a:p>
          <a:p>
            <a:r>
              <a:rPr lang="en-US" b="0" i="1" baseline="0" dirty="0" smtClean="0"/>
              <a:t>Tips for using the speaker’s notes: </a:t>
            </a:r>
            <a:endParaRPr lang="en-US" b="0" baseline="0" dirty="0" smtClean="0"/>
          </a:p>
          <a:p>
            <a:pPr marL="171450" lvl="0" indent="-171450">
              <a:buFont typeface="Arial"/>
              <a:buChar char="•"/>
            </a:pPr>
            <a:r>
              <a:rPr lang="en-US" i="1" dirty="0" smtClean="0">
                <a:latin typeface="Calibri" pitchFamily="34" charset="0"/>
              </a:rPr>
              <a:t>Text </a:t>
            </a:r>
            <a:r>
              <a:rPr lang="en-US" i="1" dirty="0">
                <a:latin typeface="Calibri" pitchFamily="34" charset="0"/>
              </a:rPr>
              <a:t>formatted in standard font provides a sample script for the facilitator.</a:t>
            </a:r>
          </a:p>
          <a:p>
            <a:pPr marL="171450" lvl="0" indent="-171450">
              <a:buFont typeface="Arial"/>
              <a:buChar char="•"/>
            </a:pPr>
            <a:r>
              <a:rPr lang="en-US" i="1" dirty="0" smtClean="0">
                <a:latin typeface="Calibri" pitchFamily="34" charset="0"/>
              </a:rPr>
              <a:t>Text </a:t>
            </a:r>
            <a:r>
              <a:rPr lang="en-US" i="1" dirty="0">
                <a:latin typeface="Calibri" pitchFamily="34" charset="0"/>
              </a:rPr>
              <a:t>formatted in</a:t>
            </a:r>
            <a:r>
              <a:rPr lang="en-US" b="1" i="1" dirty="0">
                <a:latin typeface="Calibri" pitchFamily="34" charset="0"/>
              </a:rPr>
              <a:t> bold</a:t>
            </a:r>
            <a:r>
              <a:rPr lang="en-US" i="1" dirty="0">
                <a:latin typeface="Calibri" pitchFamily="34" charset="0"/>
              </a:rPr>
              <a:t> is excerpted directly from the presentation slides.	</a:t>
            </a:r>
          </a:p>
          <a:p>
            <a:pPr marL="171450" lvl="0" indent="-171450">
              <a:buFont typeface="Arial"/>
              <a:buChar char="•"/>
            </a:pPr>
            <a:r>
              <a:rPr lang="en-US" i="1" dirty="0" smtClean="0">
                <a:latin typeface="Calibri" pitchFamily="34" charset="0"/>
              </a:rPr>
              <a:t>Text </a:t>
            </a:r>
            <a:r>
              <a:rPr lang="en-US" i="1" dirty="0">
                <a:latin typeface="Calibri" pitchFamily="34" charset="0"/>
              </a:rPr>
              <a:t>formatted in italics is intended as directions, notes, or background information for the facilitator. </a:t>
            </a:r>
          </a:p>
          <a:p>
            <a:pPr lvl="0"/>
            <a:endParaRPr lang="en-US" dirty="0">
              <a:latin typeface="Calibri" pitchFamily="34" charset="0"/>
            </a:endParaRPr>
          </a:p>
          <a:p>
            <a:endParaRPr lang="en-US" b="1"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a:t>
            </a:fld>
            <a:endParaRPr lang="en-US" dirty="0"/>
          </a:p>
        </p:txBody>
      </p:sp>
    </p:spTree>
    <p:extLst>
      <p:ext uri="{BB962C8B-B14F-4D97-AF65-F5344CB8AC3E}">
        <p14:creationId xmlns:p14="http://schemas.microsoft.com/office/powerpoint/2010/main" val="281698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section we will review research findings from the</a:t>
            </a:r>
            <a:r>
              <a:rPr lang="en-US" baseline="0" dirty="0" smtClean="0"/>
              <a:t> Institute of Education Sciences (IES) practice guide and other evidence-based recommendations. Specifically, we will review the recommendations for reading and mathematics, and discuss ways to intensify interventions within four dimensions of intensifying intensive intervention.</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10</a:t>
            </a:fld>
            <a:endParaRPr lang="en-US" dirty="0"/>
          </a:p>
        </p:txBody>
      </p:sp>
    </p:spTree>
    <p:extLst>
      <p:ext uri="{BB962C8B-B14F-4D97-AF65-F5344CB8AC3E}">
        <p14:creationId xmlns:p14="http://schemas.microsoft.com/office/powerpoint/2010/main" val="26392649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101</a:t>
            </a:fld>
            <a:endParaRPr lang="en-US" dirty="0"/>
          </a:p>
        </p:txBody>
      </p:sp>
    </p:spTree>
    <p:extLst>
      <p:ext uri="{BB962C8B-B14F-4D97-AF65-F5344CB8AC3E}">
        <p14:creationId xmlns:p14="http://schemas.microsoft.com/office/powerpoint/2010/main" val="42110460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102</a:t>
            </a:fld>
            <a:endParaRPr lang="en-US" dirty="0"/>
          </a:p>
        </p:txBody>
      </p:sp>
    </p:spTree>
    <p:extLst>
      <p:ext uri="{BB962C8B-B14F-4D97-AF65-F5344CB8AC3E}">
        <p14:creationId xmlns:p14="http://schemas.microsoft.com/office/powerpoint/2010/main" val="6233576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103</a:t>
            </a:fld>
            <a:endParaRPr lang="en-US" dirty="0"/>
          </a:p>
        </p:txBody>
      </p:sp>
    </p:spTree>
    <p:extLst>
      <p:ext uri="{BB962C8B-B14F-4D97-AF65-F5344CB8AC3E}">
        <p14:creationId xmlns:p14="http://schemas.microsoft.com/office/powerpoint/2010/main" val="35336028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104</a:t>
            </a:fld>
            <a:endParaRPr lang="en-US" dirty="0"/>
          </a:p>
        </p:txBody>
      </p:sp>
    </p:spTree>
    <p:extLst>
      <p:ext uri="{BB962C8B-B14F-4D97-AF65-F5344CB8AC3E}">
        <p14:creationId xmlns:p14="http://schemas.microsoft.com/office/powerpoint/2010/main" val="25768340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Facilitators:</a:t>
            </a:r>
            <a:r>
              <a:rPr lang="en-US" i="1" baseline="0" dirty="0" smtClean="0"/>
              <a:t> Add your name to this slide.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105</a:t>
            </a:fld>
            <a:endParaRPr lang="en-US" dirty="0"/>
          </a:p>
        </p:txBody>
      </p:sp>
    </p:spTree>
    <p:extLst>
      <p:ext uri="{BB962C8B-B14F-4D97-AF65-F5344CB8AC3E}">
        <p14:creationId xmlns:p14="http://schemas.microsoft.com/office/powerpoint/2010/main" val="294703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Authors of the IES</a:t>
            </a:r>
            <a:r>
              <a:rPr lang="en-US" i="0" baseline="0" dirty="0" smtClean="0"/>
              <a:t> practice guide, “Assisting Students Struggling with Reading: Response to Intervention (RTI) and Multi-Tier Intervention in the Primary Grades” found no high-quality intervention studies that demonstrated statistically significant effects for specific intervention programs when used with students who had the most intensive needs in reading (lowest 3-5%). As a result, the recommendations in this area were based on the expert opinion of the review panel. </a:t>
            </a:r>
          </a:p>
          <a:p>
            <a:endParaRPr lang="en-US" i="1" baseline="0" dirty="0" smtClean="0"/>
          </a:p>
          <a:p>
            <a:r>
              <a:rPr lang="en-US" i="0" baseline="0" dirty="0" smtClean="0"/>
              <a:t>Off-the-shelf programs are unlikely to work on their own for students with intensive needs.  Even programs with research behind them are often only effective for typically developing students. Teachers need to target and individualize their supports for the neediest students whom these programs will likely not benefit. </a:t>
            </a:r>
          </a:p>
          <a:p>
            <a:endParaRPr lang="en-US" i="0" baseline="0" dirty="0" smtClean="0"/>
          </a:p>
          <a:p>
            <a:r>
              <a:rPr lang="en-US" i="1" baseline="0" dirty="0" smtClean="0"/>
              <a:t>To read more, see: </a:t>
            </a:r>
            <a:r>
              <a:rPr lang="en-US" i="1" dirty="0"/>
              <a:t>Gersten, R., Compton, D., Connor, C.M., Dimino, J., Santoro, L., Linan-Thompson, S., and Tilly, W.D. (</a:t>
            </a:r>
            <a:r>
              <a:rPr lang="en-US" i="1" dirty="0" smtClean="0"/>
              <a:t>2009)</a:t>
            </a:r>
            <a:r>
              <a:rPr lang="en-US" i="1" dirty="0"/>
              <a:t>. Assisting students struggling with reading: Response to Intervention and multi-tier intervention for reading in the primary grades. A practice guide. (NCEE 2009-4045). Washington, DC: National Center for Education Evaluation and Regional Assistance, Institute of Education Sciences, U.S. Department of Education. Retrieved from http://ies.ed.gov/ncee/wwc/publications/practiceguides/.</a:t>
            </a:r>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11</a:t>
            </a:fld>
            <a:endParaRPr lang="en-US" dirty="0"/>
          </a:p>
        </p:txBody>
      </p:sp>
    </p:spTree>
    <p:extLst>
      <p:ext uri="{BB962C8B-B14F-4D97-AF65-F5344CB8AC3E}">
        <p14:creationId xmlns:p14="http://schemas.microsoft.com/office/powerpoint/2010/main" val="1001571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panel (Gersten et al., 2009) made the following six recommendations. </a:t>
            </a:r>
            <a:r>
              <a:rPr lang="en-US" i="1" baseline="0" dirty="0" smtClean="0"/>
              <a:t>(read or paraphrase slide).</a:t>
            </a:r>
          </a:p>
          <a:p>
            <a:endParaRPr lang="en-US" i="0" baseline="0" dirty="0" smtClean="0"/>
          </a:p>
          <a:p>
            <a:r>
              <a:rPr lang="en-US" i="1" baseline="0" dirty="0" smtClean="0"/>
              <a:t>Possible questions for discussion: </a:t>
            </a:r>
            <a:endParaRPr lang="en-US" i="0" baseline="0" dirty="0" smtClean="0"/>
          </a:p>
          <a:p>
            <a:r>
              <a:rPr lang="en-US" i="0" baseline="0" dirty="0" smtClean="0"/>
              <a:t>In what ways are these recommendations consistent with what you already know about the data-based individualization (DBI) process?</a:t>
            </a:r>
          </a:p>
          <a:p>
            <a:r>
              <a:rPr lang="en-US" i="0" baseline="0" dirty="0" smtClean="0"/>
              <a:t>Which of these things do you/your staff already do?</a:t>
            </a:r>
          </a:p>
          <a:p>
            <a:endParaRPr lang="en-US" i="0" baseline="0" dirty="0" smtClean="0"/>
          </a:p>
          <a:p>
            <a:r>
              <a:rPr lang="en-US" i="1" baseline="0" dirty="0" smtClean="0"/>
              <a:t>Allow time for participants to respond.</a:t>
            </a:r>
          </a:p>
          <a:p>
            <a:endParaRPr lang="en-US" i="0" baseline="0" dirty="0" smtClean="0"/>
          </a:p>
          <a:p>
            <a:r>
              <a:rPr lang="en-US" i="0" baseline="0" dirty="0" smtClean="0"/>
              <a:t>We’ll talk more about implementation of these recommendations throughout our work together today. </a:t>
            </a:r>
          </a:p>
          <a:p>
            <a:endParaRPr lang="en-US" i="0" baseline="0" dirty="0" smtClean="0"/>
          </a:p>
          <a:p>
            <a:r>
              <a:rPr lang="en-US" i="1" baseline="0" dirty="0" smtClean="0"/>
              <a:t>Background information on these recommendations (below) is excerpted from the Practice Guide. Read the complete report at </a:t>
            </a:r>
            <a:r>
              <a:rPr lang="en-US" i="1" dirty="0"/>
              <a:t>http://ies.ed.gov/ncee/wwc/publications/practiceguides/</a:t>
            </a:r>
            <a:r>
              <a:rPr lang="en-US" i="1" baseline="0" dirty="0" smtClean="0"/>
              <a:t>: </a:t>
            </a:r>
          </a:p>
          <a:p>
            <a:endParaRPr lang="en-US" i="1" baseline="0" dirty="0" smtClean="0"/>
          </a:p>
          <a:p>
            <a:r>
              <a:rPr lang="en-US" i="1" baseline="0" dirty="0" smtClean="0"/>
              <a:t>Recommendation 1: </a:t>
            </a:r>
            <a:r>
              <a:rPr lang="en-US" i="1" dirty="0"/>
              <a:t>Focusing on a small set of reading or reading-related skills is essential to tier 3 in kindergarten through grade 2 because having too many instructional objectives for struggling readers makes it more difficult to learn the skills well enough for proficient reading. In the opinion of the panel, too many instructional objectives can overwhelm students. Achieving proficiency is also difficult for students when instruction is scattered across different aspects of reading. Diagnostic assessments can help determine why a reading problem is occurring and which reading skills or performance deficits need to be addressed to improve reading performance. Specifically, educators can ask: what aspects of reading are blocking the student from achieving reading proficiency? </a:t>
            </a:r>
          </a:p>
          <a:p>
            <a:endParaRPr lang="en-US" i="1" dirty="0"/>
          </a:p>
          <a:p>
            <a:r>
              <a:rPr lang="en-US" i="1" dirty="0"/>
              <a:t>Recommendation 2: To provide greater focus to tier 3 instruction, teachers can adjust the overall lesson pace so that it is slow and deliberate (that is, more intensive). Teachers implementing tier 3 instruction can focus the pace of lessons by focusing on a single component of a lesson. For example, teachers might focus only on introducing the new skill rather than implementing a full lesson that includes introduction, extended practice, and application. Subsequent tier 3 instruction might review the new skills (with modified or shortened instruction from the lesson’s introduction) and practice the new skills. Instructional pace is slowed and focused by implementing a series of lessons concentrating only on a variety of review and practice activities. Rather than practicing how to identify the main idea in one lesson, several lessons would practice identifying the main idea. </a:t>
            </a:r>
          </a:p>
          <a:p>
            <a:endParaRPr lang="en-US" i="1" dirty="0"/>
          </a:p>
          <a:p>
            <a:r>
              <a:rPr lang="en-US" i="1" dirty="0"/>
              <a:t>Recommendation 3: Schools could provide an additional 30 minutes of instruction by creating a “double dose” of reading time for struggling readers. Rather than more of the same, a double dose of instruction means a teacher might introduce skills during the first session and then re-teach with added practice during the second. Duration, or extended implementation of tier 3 intervention, also intensifies instruction. Further research is required to examine the total hours of instruction needed and relative impact of tier 3 duration.</a:t>
            </a:r>
          </a:p>
          <a:p>
            <a:endParaRPr lang="en-US" i="1" dirty="0"/>
          </a:p>
          <a:p>
            <a:r>
              <a:rPr lang="en-US" i="1" dirty="0"/>
              <a:t>Recommendation 4: To become proficient in the application of newly acquired skills and strategies, students with the most intensive instructional needs will need multiple opportunities to practice with immediate high-quality feedback. According to </a:t>
            </a:r>
            <a:r>
              <a:rPr lang="en-US" i="1" dirty="0" smtClean="0"/>
              <a:t>the</a:t>
            </a:r>
          </a:p>
          <a:p>
            <a:r>
              <a:rPr lang="en-US" i="1" dirty="0" smtClean="0"/>
              <a:t>panel ‘s opinion</a:t>
            </a:r>
            <a:r>
              <a:rPr lang="en-US" i="1" dirty="0"/>
              <a:t>, tier 3  (</a:t>
            </a:r>
            <a:r>
              <a:rPr lang="en-US" i="1" dirty="0" smtClean="0"/>
              <a:t>i.e., </a:t>
            </a:r>
            <a:r>
              <a:rPr lang="en-US" i="1" dirty="0"/>
              <a:t>intensive) students might require 10 or 30 times as many practice opportunities as their peers. </a:t>
            </a:r>
          </a:p>
          <a:p>
            <a:endParaRPr lang="en-US" i="1" dirty="0"/>
          </a:p>
          <a:p>
            <a:r>
              <a:rPr lang="en-US" i="1" dirty="0"/>
              <a:t>Recommendation 5: Tier 3 (i.e., intensive) instructional planning requires an increased level of detail because of the individualized nature of the instruction and particular student reading needs. Students with intensive reading needs require substantial supports during the initial stages of learning. </a:t>
            </a:r>
          </a:p>
          <a:p>
            <a:endParaRPr lang="en-US" i="1" dirty="0"/>
          </a:p>
          <a:p>
            <a:r>
              <a:rPr lang="en-US" i="1" dirty="0"/>
              <a:t>Recommendation 6: Emerging research on tier 3 (i.e., intensive) instruction focuses on individualizing instruction by teaching </a:t>
            </a:r>
            <a:r>
              <a:rPr lang="en-US" i="1" dirty="0" smtClean="0"/>
              <a:t>students the skills to mastery. </a:t>
            </a:r>
            <a:r>
              <a:rPr lang="en-US" i="1" dirty="0"/>
              <a:t>Before a student moves to the next lesson, skill, or activity, they must demonstrate that a reading skill or strategy is mastered. </a:t>
            </a:r>
          </a:p>
        </p:txBody>
      </p:sp>
      <p:sp>
        <p:nvSpPr>
          <p:cNvPr id="4" name="Slide Number Placeholder 3"/>
          <p:cNvSpPr>
            <a:spLocks noGrp="1"/>
          </p:cNvSpPr>
          <p:nvPr>
            <p:ph type="sldNum" sz="quarter" idx="10"/>
          </p:nvPr>
        </p:nvSpPr>
        <p:spPr/>
        <p:txBody>
          <a:bodyPr/>
          <a:lstStyle/>
          <a:p>
            <a:fld id="{8D836AF3-CC6A-EB40-95BA-82A4417E5055}" type="slidenum">
              <a:rPr lang="en-US" smtClean="0"/>
              <a:pPr/>
              <a:t>12</a:t>
            </a:fld>
            <a:endParaRPr lang="en-US" dirty="0"/>
          </a:p>
        </p:txBody>
      </p:sp>
    </p:spTree>
    <p:extLst>
      <p:ext uri="{BB962C8B-B14F-4D97-AF65-F5344CB8AC3E}">
        <p14:creationId xmlns:p14="http://schemas.microsoft.com/office/powerpoint/2010/main" val="165577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Fuchs et al. (2008b) provided</a:t>
            </a:r>
            <a:r>
              <a:rPr lang="en-US" i="0" baseline="0" dirty="0" smtClean="0"/>
              <a:t> guidance for designing intensive intervention in math. You’ll notice some overlap with recommendations in reading. We’ll spend more time talking about approaches to implementing these strategies throughout today’s session.</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13</a:t>
            </a:fld>
            <a:endParaRPr lang="en-US" dirty="0"/>
          </a:p>
        </p:txBody>
      </p:sp>
    </p:spTree>
    <p:extLst>
      <p:ext uri="{BB962C8B-B14F-4D97-AF65-F5344CB8AC3E}">
        <p14:creationId xmlns:p14="http://schemas.microsoft.com/office/powerpoint/2010/main" val="121600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smtClean="0"/>
              <a:t>Today’s conversation will be organized </a:t>
            </a:r>
            <a:r>
              <a:rPr lang="en-US" dirty="0"/>
              <a:t>about ways to intensify intervention along the following four dimensions. </a:t>
            </a:r>
            <a:endParaRPr lang="en-US" dirty="0" smtClean="0"/>
          </a:p>
          <a:p>
            <a:pPr defTabSz="464790">
              <a:defRPr/>
            </a:pPr>
            <a:endParaRPr lang="en-US" dirty="0" smtClean="0"/>
          </a:p>
          <a:p>
            <a:pPr defTabSz="464790">
              <a:defRPr/>
            </a:pPr>
            <a:r>
              <a:rPr lang="en-US" dirty="0" smtClean="0"/>
              <a:t>As </a:t>
            </a:r>
            <a:r>
              <a:rPr lang="en-US" dirty="0"/>
              <a:t>we proceed, think about ways the </a:t>
            </a:r>
            <a:r>
              <a:rPr lang="en-US" dirty="0" smtClean="0"/>
              <a:t>IES practice </a:t>
            </a:r>
            <a:r>
              <a:rPr lang="en-US" dirty="0"/>
              <a:t>guide </a:t>
            </a:r>
            <a:r>
              <a:rPr lang="en-US" dirty="0" smtClean="0"/>
              <a:t>and Fuchs et al.</a:t>
            </a:r>
            <a:r>
              <a:rPr lang="en-US" baseline="0" dirty="0" smtClean="0"/>
              <a:t> (2008b) </a:t>
            </a:r>
            <a:r>
              <a:rPr lang="en-US" dirty="0" smtClean="0"/>
              <a:t>recommendations </a:t>
            </a:r>
            <a:r>
              <a:rPr lang="en-US" dirty="0"/>
              <a:t>relate to these dimensions </a:t>
            </a:r>
            <a:r>
              <a:rPr lang="en-US" i="1" dirty="0"/>
              <a:t>(review slide).  </a:t>
            </a:r>
            <a:r>
              <a:rPr lang="en-US" dirty="0"/>
              <a:t>You may notice that the first and second dimensions already occur frequently in your school. These are </a:t>
            </a:r>
            <a:r>
              <a:rPr lang="en-US" dirty="0" smtClean="0"/>
              <a:t>often</a:t>
            </a:r>
            <a:r>
              <a:rPr lang="en-US" baseline="0" dirty="0" smtClean="0"/>
              <a:t> </a:t>
            </a:r>
            <a:r>
              <a:rPr lang="en-US" dirty="0" smtClean="0"/>
              <a:t>the </a:t>
            </a:r>
            <a:r>
              <a:rPr lang="en-US" dirty="0"/>
              <a:t>most common methods of intensification. We’ve called these </a:t>
            </a:r>
            <a:r>
              <a:rPr lang="en-US" i="1" dirty="0"/>
              <a:t>quantitative </a:t>
            </a:r>
            <a:r>
              <a:rPr lang="en-US" dirty="0"/>
              <a:t>changes to instruction in prior modules. Quantitative changes typically refer to changes that increase the amount of instruction a student receives. The third and fourth dimensions are consistent with </a:t>
            </a:r>
            <a:r>
              <a:rPr lang="en-US" i="1" dirty="0"/>
              <a:t>qualitative </a:t>
            </a:r>
            <a:r>
              <a:rPr lang="en-US" dirty="0"/>
              <a:t>changes, or adaptations that change the method or content of instruction/intervention delivered. We’ll spend time discussing each of four dimensions now, but will spend most of the time on dimensions three and four because you may be less familiar with them. </a:t>
            </a:r>
            <a:endParaRPr lang="en-US" i="1" dirty="0"/>
          </a:p>
          <a:p>
            <a:pPr defTabSz="464790">
              <a:defRPr/>
            </a:pPr>
            <a:endParaRPr lang="en-US" i="1" dirty="0"/>
          </a:p>
          <a:p>
            <a:pPr defTabSz="464790">
              <a:defRPr/>
            </a:pPr>
            <a:endParaRPr lang="en-US" i="1" dirty="0"/>
          </a:p>
          <a:p>
            <a:pPr defTabSz="464790">
              <a:defRPr/>
            </a:pPr>
            <a:r>
              <a:rPr lang="en-US" i="1" dirty="0"/>
              <a:t>To read more, see: Vaughn, S., Wanzek, J., Murray, C. S., &amp; Roberts, G. (2012). Intensive interventions for students struggling in reading and mathematics: A practice guide. Portsmouth, NH: RMC Research Corporation, Center on Instruction. Retrieved from </a:t>
            </a:r>
            <a:r>
              <a:rPr lang="en-US" i="1" dirty="0">
                <a:hlinkClick r:id="rId3"/>
              </a:rPr>
              <a:t>http://www.centeroninstruction.org/files/Intensive%20Interventions%20for%20Students%20Struggling%20in%20Reading%20%26%20Math.pdf</a:t>
            </a:r>
            <a:r>
              <a:rPr lang="en-US" i="1" dirty="0"/>
              <a:t>.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14</a:t>
            </a:fld>
            <a:endParaRPr lang="en-US" dirty="0"/>
          </a:p>
        </p:txBody>
      </p:sp>
    </p:spTree>
    <p:extLst>
      <p:ext uri="{BB962C8B-B14F-4D97-AF65-F5344CB8AC3E}">
        <p14:creationId xmlns:p14="http://schemas.microsoft.com/office/powerpoint/2010/main" val="334449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0" baseline="0" dirty="0" smtClean="0"/>
              <a:t>To ensure that the suggested practices have the greatest impact on student learning, it is important to check the implementation of the student’s current secondary (Tier 2) program to ensure that it is appropriate for his/her needs. This is an important first step because if there is a disconnect between what the student’s needs are and what the student is being taught, then it won’t matter how good a program is implemented; it still won’t show student growth. It is also important to ensure that enough data are gathered to support a recommendation for more intensive support and that the student has received the intervention for long enough to show impact. It can also help build the student profile as to which type of program the student will respond to in the future. The exception to this would be if the team has data indicating immediate movement to intensive intervention is warranted. Lastly, it is important that the program be delivered as planned. If the intervention is supposed to take place for 30 minutes three times a week, but is really only being implemented twice a week for 20 minutes, then a student’s lack of progress could be attributed to lack of time within a program.</a:t>
            </a:r>
          </a:p>
          <a:p>
            <a:endParaRPr lang="en-US" i="1" baseline="0" dirty="0" smtClean="0"/>
          </a:p>
          <a:p>
            <a:r>
              <a:rPr lang="en-US" i="1" baseline="0" dirty="0" smtClean="0"/>
              <a:t>Possible questions for discussion: </a:t>
            </a:r>
            <a:endParaRPr lang="en-US" i="0" baseline="0" dirty="0" smtClean="0"/>
          </a:p>
          <a:p>
            <a:r>
              <a:rPr lang="en-US" i="0" baseline="0" dirty="0" smtClean="0"/>
              <a:t>Does your school/staff already have a formal or informal checklist to ensure programs are being implemented as designed? Do you think having a checklist would be helpful? What types of information would be on your list? Who would be responsible?  </a:t>
            </a:r>
          </a:p>
          <a:p>
            <a:endParaRPr lang="en-US" i="0" baseline="0" dirty="0" smtClean="0"/>
          </a:p>
          <a:p>
            <a:r>
              <a:rPr lang="en-US" i="1" baseline="0" dirty="0" smtClean="0"/>
              <a:t>Allow time for participants to respond.</a:t>
            </a:r>
          </a:p>
          <a:p>
            <a:r>
              <a:rPr lang="en-US" i="0" baseline="0" dirty="0" smtClean="0"/>
              <a:t>We will talk more about implementation of these recommendations throughout our work together today.</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15</a:t>
            </a:fld>
            <a:endParaRPr lang="en-US" dirty="0"/>
          </a:p>
        </p:txBody>
      </p:sp>
    </p:spTree>
    <p:extLst>
      <p:ext uri="{BB962C8B-B14F-4D97-AF65-F5344CB8AC3E}">
        <p14:creationId xmlns:p14="http://schemas.microsoft.com/office/powerpoint/2010/main" val="126120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16</a:t>
            </a:fld>
            <a:endParaRPr lang="en-US" dirty="0"/>
          </a:p>
        </p:txBody>
      </p:sp>
    </p:spTree>
    <p:extLst>
      <p:ext uri="{BB962C8B-B14F-4D97-AF65-F5344CB8AC3E}">
        <p14:creationId xmlns:p14="http://schemas.microsoft.com/office/powerpoint/2010/main" val="419896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As mentioned previously, practice 1, changing the dosage or time in instruction, is a change that may already be happening in your school.  It is a change that can occur quickly by </a:t>
            </a:r>
            <a:r>
              <a:rPr lang="en-US" b="0" i="1" baseline="0" dirty="0" smtClean="0"/>
              <a:t>(read or paraphrase slide)</a:t>
            </a:r>
            <a:endParaRPr lang="en-US" b="0" i="0"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17</a:t>
            </a:fld>
            <a:endParaRPr lang="en-US" dirty="0"/>
          </a:p>
        </p:txBody>
      </p:sp>
    </p:spTree>
    <p:extLst>
      <p:ext uri="{BB962C8B-B14F-4D97-AF65-F5344CB8AC3E}">
        <p14:creationId xmlns:p14="http://schemas.microsoft.com/office/powerpoint/2010/main" val="210389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may ask why should I change intervention time?  When the amount of time that the student spends in an intervention is increased it </a:t>
            </a:r>
            <a:r>
              <a:rPr lang="en-US" b="1" baseline="0" dirty="0" smtClean="0"/>
              <a:t>allows for more instruction </a:t>
            </a:r>
            <a:r>
              <a:rPr lang="en-US" b="0" baseline="0" dirty="0" smtClean="0"/>
              <a:t>to take place, </a:t>
            </a:r>
            <a:r>
              <a:rPr lang="en-US" b="1" baseline="0" dirty="0" smtClean="0"/>
              <a:t>provides more practice with feedback </a:t>
            </a:r>
            <a:r>
              <a:rPr lang="en-US" b="0" baseline="0" dirty="0" smtClean="0"/>
              <a:t>since the teacher is present, and </a:t>
            </a:r>
            <a:r>
              <a:rPr lang="en-US" b="1" baseline="0" dirty="0" smtClean="0"/>
              <a:t>increases students’ engaged learning time.  </a:t>
            </a:r>
            <a:r>
              <a:rPr lang="en-US" b="0" baseline="0" dirty="0" smtClean="0"/>
              <a:t>All of these accelerate student learning. Please note that to achieve the greatest results in most cases, increasing the time should be combined with changes to content and method of delivery. </a:t>
            </a:r>
            <a:r>
              <a:rPr lang="en-US" sz="1200" b="1" dirty="0" smtClean="0"/>
              <a:t>Students with intensive needs often require 10−30 times the number of practice opportunities as their peers to learn new information—This takes time!</a:t>
            </a:r>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18</a:t>
            </a:fld>
            <a:endParaRPr lang="en-US" dirty="0"/>
          </a:p>
        </p:txBody>
      </p:sp>
    </p:spTree>
    <p:extLst>
      <p:ext uri="{BB962C8B-B14F-4D97-AF65-F5344CB8AC3E}">
        <p14:creationId xmlns:p14="http://schemas.microsoft.com/office/powerpoint/2010/main" val="1474163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Determining the duration of an intervention depends on student-related and school-related factors, consider: </a:t>
            </a:r>
          </a:p>
          <a:p>
            <a:pPr lvl="1"/>
            <a:r>
              <a:rPr lang="en-US" sz="1200" b="1" dirty="0" smtClean="0"/>
              <a:t>Students who are further behind need more intervention time.</a:t>
            </a:r>
          </a:p>
          <a:p>
            <a:pPr lvl="1"/>
            <a:r>
              <a:rPr lang="en-US" sz="1200" b="1" dirty="0" smtClean="0"/>
              <a:t>Students provided less appropriate Tier I instruction need more intervention time.</a:t>
            </a:r>
          </a:p>
          <a:p>
            <a:pPr lvl="1"/>
            <a:r>
              <a:rPr lang="en-US" sz="1200" b="1" dirty="0" smtClean="0"/>
              <a:t>Older students will likely need more time in intervention than younger students. </a:t>
            </a:r>
          </a:p>
          <a:p>
            <a:endParaRPr lang="en-US" sz="1200" b="0" i="1" baseline="0" dirty="0" smtClean="0"/>
          </a:p>
          <a:p>
            <a:r>
              <a:rPr lang="en-US" sz="1200" b="0" i="0" baseline="0" dirty="0" smtClean="0"/>
              <a:t>In addition, the research on the number of sessions varies, but it is suggested that intervention should last </a:t>
            </a:r>
            <a:r>
              <a:rPr lang="en-US" sz="1200" b="1" i="0" baseline="0" dirty="0" smtClean="0"/>
              <a:t>at least </a:t>
            </a:r>
            <a:r>
              <a:rPr lang="en-US" sz="1200" b="0" i="0" baseline="0" dirty="0" smtClean="0"/>
              <a:t>8−16 weeks, and often longer.  Older students will likely need much more time, depending on how far behind they are, and the nature of their instructional deficits. Students’ progress data should drive decisions about when they are ready to exit intensive levels of support (Vaughn et al., 2012). </a:t>
            </a:r>
          </a:p>
          <a:p>
            <a:endParaRPr lang="en-US" sz="1200"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19</a:t>
            </a:fld>
            <a:endParaRPr lang="en-US" dirty="0"/>
          </a:p>
        </p:txBody>
      </p:sp>
    </p:spTree>
    <p:extLst>
      <p:ext uri="{BB962C8B-B14F-4D97-AF65-F5344CB8AC3E}">
        <p14:creationId xmlns:p14="http://schemas.microsoft.com/office/powerpoint/2010/main" val="229567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today’s session, our objectives are to</a:t>
            </a:r>
            <a:r>
              <a:rPr lang="en-US" i="1" baseline="0" dirty="0" smtClean="0"/>
              <a:t>….(read or paraphrase bullets on slide). </a:t>
            </a:r>
          </a:p>
          <a:p>
            <a:endParaRPr lang="en-US" sz="1200" b="1" dirty="0" smtClean="0"/>
          </a:p>
          <a:p>
            <a:r>
              <a:rPr lang="en-US" sz="1200" b="1" dirty="0" smtClean="0"/>
              <a:t>Review research recommendations for intensifying academic intervention</a:t>
            </a:r>
          </a:p>
          <a:p>
            <a:r>
              <a:rPr lang="en-US" sz="1200" b="1" dirty="0" smtClean="0"/>
              <a:t>Discuss four categories of practices for intensification, and underlying elements </a:t>
            </a:r>
          </a:p>
          <a:p>
            <a:r>
              <a:rPr lang="en-US" sz="1200" b="1" dirty="0" smtClean="0"/>
              <a:t>Plan for intensive intervention with your students</a:t>
            </a:r>
          </a:p>
          <a:p>
            <a:r>
              <a:rPr lang="en-US" sz="1200" b="1" dirty="0" smtClean="0"/>
              <a:t>Plan for common barriers to implementation </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a:t>
            </a:fld>
            <a:endParaRPr lang="en-US" dirty="0"/>
          </a:p>
        </p:txBody>
      </p:sp>
    </p:spTree>
    <p:extLst>
      <p:ext uri="{BB962C8B-B14F-4D97-AF65-F5344CB8AC3E}">
        <p14:creationId xmlns:p14="http://schemas.microsoft.com/office/powerpoint/2010/main" val="2244459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thinking of the length and</a:t>
            </a:r>
            <a:r>
              <a:rPr lang="en-US" baseline="0" dirty="0" smtClean="0"/>
              <a:t> frequency it’s important to consider: </a:t>
            </a:r>
            <a:endParaRPr lang="en-US" dirty="0" smtClean="0"/>
          </a:p>
          <a:p>
            <a:pPr marL="508000" indent="-271463"/>
            <a:r>
              <a:rPr lang="en-US" b="1" dirty="0" smtClean="0"/>
              <a:t>How far the student’s achievement is below grade level</a:t>
            </a:r>
          </a:p>
          <a:p>
            <a:pPr marL="508000" indent="-271463"/>
            <a:r>
              <a:rPr lang="en-US" b="1" dirty="0" smtClean="0"/>
              <a:t>The length and frequency of the previous interventions</a:t>
            </a:r>
          </a:p>
          <a:p>
            <a:pPr marL="508000" indent="-271463"/>
            <a:r>
              <a:rPr lang="en-US" b="1" dirty="0" smtClean="0"/>
              <a:t>The complexity of the learning tasks</a:t>
            </a:r>
            <a:r>
              <a:rPr lang="en-US" b="0" dirty="0" smtClean="0"/>
              <a:t> (e.g., letter naming in kindergarten is less cognitively complex than comprehension of a third grade science textbook).</a:t>
            </a:r>
          </a:p>
          <a:p>
            <a:pPr marL="508000" indent="-271463"/>
            <a:r>
              <a:rPr lang="en-US" b="1" dirty="0" smtClean="0"/>
              <a:t>Student stamina and attention span</a:t>
            </a:r>
            <a:endParaRPr lang="en-US" b="1" i="1" baseline="0" dirty="0" smtClean="0"/>
          </a:p>
          <a:p>
            <a:pPr marL="508000" indent="-271463"/>
            <a:endParaRPr lang="en-US" b="1" i="1" baseline="0" dirty="0" smtClean="0"/>
          </a:p>
          <a:p>
            <a:pPr marL="0" lvl="0" indent="0"/>
            <a:r>
              <a:rPr lang="en-US" b="0" dirty="0" smtClean="0"/>
              <a:t>To maintain attention and engagement with younger students, staff may consider two sessions per day. Evidence suggests that students with intensive needs may benefit from 60−120 minutes of intervention per day. However, this time may be broken up into several sessions throughout the day (Vaughn et al., 2012).</a:t>
            </a:r>
          </a:p>
        </p:txBody>
      </p:sp>
      <p:sp>
        <p:nvSpPr>
          <p:cNvPr id="4" name="Slide Number Placeholder 3"/>
          <p:cNvSpPr>
            <a:spLocks noGrp="1"/>
          </p:cNvSpPr>
          <p:nvPr>
            <p:ph type="sldNum" sz="quarter" idx="10"/>
          </p:nvPr>
        </p:nvSpPr>
        <p:spPr/>
        <p:txBody>
          <a:bodyPr/>
          <a:lstStyle/>
          <a:p>
            <a:fld id="{8D836AF3-CC6A-EB40-95BA-82A4417E5055}" type="slidenum">
              <a:rPr lang="en-US" smtClean="0"/>
              <a:pPr/>
              <a:t>20</a:t>
            </a:fld>
            <a:endParaRPr lang="en-US" dirty="0"/>
          </a:p>
        </p:txBody>
      </p:sp>
    </p:spTree>
    <p:extLst>
      <p:ext uri="{BB962C8B-B14F-4D97-AF65-F5344CB8AC3E}">
        <p14:creationId xmlns:p14="http://schemas.microsoft.com/office/powerpoint/2010/main" val="2750194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following is a list of ways to use additional teaching time. We’ll discuss several of these practices in further detail later in the session. </a:t>
            </a:r>
            <a:r>
              <a:rPr lang="en-US" i="1" baseline="0" dirty="0" smtClean="0"/>
              <a:t>(paraphrase slide)</a:t>
            </a:r>
          </a:p>
          <a:p>
            <a:endParaRPr lang="en-US" i="0" baseline="0" dirty="0" smtClean="0"/>
          </a:p>
          <a:p>
            <a:r>
              <a:rPr lang="en-US" i="0" baseline="0" dirty="0" smtClean="0"/>
              <a:t>As mentioned previously, more time by itself isn’t enough. More time is likely to be the most useful when combined with changes to content and the method of delivery.</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21</a:t>
            </a:fld>
            <a:endParaRPr lang="en-US" dirty="0"/>
          </a:p>
        </p:txBody>
      </p:sp>
    </p:spTree>
    <p:extLst>
      <p:ext uri="{BB962C8B-B14F-4D97-AF65-F5344CB8AC3E}">
        <p14:creationId xmlns:p14="http://schemas.microsoft.com/office/powerpoint/2010/main" val="2624351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Some suggestions for adding intervention</a:t>
            </a:r>
            <a:r>
              <a:rPr lang="en-US" sz="1200" b="0" baseline="0" dirty="0" smtClean="0"/>
              <a:t> time include: </a:t>
            </a:r>
          </a:p>
          <a:p>
            <a:endParaRPr lang="en-US" sz="1200" b="1" dirty="0" smtClean="0"/>
          </a:p>
          <a:p>
            <a:r>
              <a:rPr lang="en-US" sz="1200" b="1" dirty="0" smtClean="0"/>
              <a:t>Double dip: Rather than a single intervention block, students might receive intervention at different times during the day (e.g., 20 min in the morning and 20 min the afternoon rather than a single 40 min session) </a:t>
            </a:r>
            <a:r>
              <a:rPr lang="en-US" sz="1100" b="1" dirty="0" smtClean="0"/>
              <a:t>(Gersten et al., 2009; Vaughn et al., 2012). </a:t>
            </a:r>
          </a:p>
          <a:p>
            <a:pPr marL="0" indent="0">
              <a:buNone/>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When interventions are broken up over multiple sessions in a day, it can help address scheduling challenges, facilitate pre-teaching and reinforcement of new concepts, and support young students who are likely to have shorter attention spans and less stamina than older students. For example, a student may start the morning with 30 minutes of phonological awareness and decoding practice and then spend 30 minutes practicing reading connected text in the afternoon. Again, this not only addresses scheduling issues, but also helps to ensure that student stamina and/or attention spans do not become a barrier to learning.</a:t>
            </a:r>
          </a:p>
          <a:p>
            <a:pPr marL="0" indent="0">
              <a:buNone/>
            </a:pPr>
            <a:r>
              <a:rPr lang="en-US" sz="1200" dirty="0" smtClean="0"/>
              <a:t> </a:t>
            </a:r>
          </a:p>
          <a:p>
            <a:r>
              <a:rPr lang="en-US" sz="1200" b="1" dirty="0" smtClean="0"/>
              <a:t>Use entry or exit routines: Provide independent or peer-mediated practice opportunities for students </a:t>
            </a:r>
            <a:r>
              <a:rPr lang="en-US" sz="1200" b="0" dirty="0" smtClean="0"/>
              <a:t>(e.g., math facts practice, letter-writing, paired oral reading) </a:t>
            </a:r>
            <a:r>
              <a:rPr lang="en-US" sz="1200" b="1" dirty="0" smtClean="0"/>
              <a:t>to minimize unengaged waiting</a:t>
            </a:r>
            <a:r>
              <a:rPr lang="en-US" sz="1200" b="1" baseline="0" dirty="0" smtClean="0"/>
              <a:t> time, </a:t>
            </a:r>
            <a:r>
              <a:rPr lang="en-US" sz="1200" b="1" dirty="0" smtClean="0"/>
              <a:t>and allow multiple small groups to run at once. </a:t>
            </a:r>
          </a:p>
          <a:p>
            <a:endParaRPr lang="en-US"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Reinforce groups for following routines independently. </a:t>
            </a:r>
          </a:p>
          <a:p>
            <a:pPr marL="171450" indent="-171450">
              <a:buFont typeface="Arial" pitchFamily="34" charset="0"/>
              <a:buNone/>
            </a:pPr>
            <a:endParaRPr lang="en-US" i="1" baseline="0" dirty="0" smtClean="0"/>
          </a:p>
          <a:p>
            <a:pPr marL="171450" indent="-171450">
              <a:buFont typeface="Arial" pitchFamily="34" charset="0"/>
              <a:buNone/>
            </a:pPr>
            <a:r>
              <a:rPr lang="en-US" i="0" baseline="0" dirty="0" smtClean="0"/>
              <a:t>Entry and exit routines that provide opportunities for practice of skills may allow interventionists to manage multiple overlapping small groups. In addition, incorporation of these routines may reduce the time students spend waiting, and increase engagement. Reinforcement (e.g., verbal praise, points toward a reward, a sticker chart) helps to promote on-task behavior and allows teachers to manage a larger number of students. </a:t>
            </a:r>
          </a:p>
          <a:p>
            <a:pPr marL="171450" indent="-171450">
              <a:buFont typeface="Arial" pitchFamily="34" charset="0"/>
              <a:buChar char="•"/>
            </a:pPr>
            <a:endParaRPr lang="en-US" i="1" baseline="0" dirty="0" smtClean="0"/>
          </a:p>
          <a:p>
            <a:pPr marL="171450" indent="-171450">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22</a:t>
            </a:fld>
            <a:endParaRPr lang="en-US" dirty="0"/>
          </a:p>
        </p:txBody>
      </p:sp>
    </p:spTree>
    <p:extLst>
      <p:ext uri="{BB962C8B-B14F-4D97-AF65-F5344CB8AC3E}">
        <p14:creationId xmlns:p14="http://schemas.microsoft.com/office/powerpoint/2010/main" val="356109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23</a:t>
            </a:fld>
            <a:endParaRPr lang="en-US" dirty="0"/>
          </a:p>
        </p:txBody>
      </p:sp>
    </p:spTree>
    <p:extLst>
      <p:ext uri="{BB962C8B-B14F-4D97-AF65-F5344CB8AC3E}">
        <p14:creationId xmlns:p14="http://schemas.microsoft.com/office/powerpoint/2010/main" val="35610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students with IEPs, changes to intervention time may require a revision to the IEP if intervention is delivered as part of a student’s special education</a:t>
            </a:r>
            <a:r>
              <a:rPr lang="en-US" baseline="0" dirty="0" smtClean="0"/>
              <a:t> program. </a:t>
            </a:r>
            <a:endParaRPr lang="en-US" dirty="0" smtClean="0"/>
          </a:p>
          <a:p>
            <a:r>
              <a:rPr lang="en-US" dirty="0" smtClean="0"/>
              <a:t>Special education minutes must be specified in the student’s IEP. </a:t>
            </a:r>
          </a:p>
          <a:p>
            <a:r>
              <a:rPr lang="en-US" dirty="0" smtClean="0"/>
              <a:t>Changes should be discussed with the IEP team, including parents. </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24</a:t>
            </a:fld>
            <a:endParaRPr lang="en-US" dirty="0"/>
          </a:p>
        </p:txBody>
      </p:sp>
    </p:spTree>
    <p:extLst>
      <p:ext uri="{BB962C8B-B14F-4D97-AF65-F5344CB8AC3E}">
        <p14:creationId xmlns:p14="http://schemas.microsoft.com/office/powerpoint/2010/main" val="3277537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Adding</a:t>
            </a:r>
            <a:r>
              <a:rPr lang="en-US" baseline="0" dirty="0" smtClean="0"/>
              <a:t> dosage/time is just one piece of the puzzle; however, it alone is often not sufficient. </a:t>
            </a:r>
            <a:r>
              <a:rPr lang="en-US" i="0" dirty="0" smtClean="0"/>
              <a:t>In the following section, we’ll discuss</a:t>
            </a:r>
            <a:endParaRPr lang="en-US" i="0" baseline="0" dirty="0" smtClean="0"/>
          </a:p>
          <a:p>
            <a:r>
              <a:rPr lang="en-US" baseline="0" dirty="0" smtClean="0"/>
              <a:t>how making changes to the learning environment </a:t>
            </a:r>
            <a:r>
              <a:rPr lang="en-US" i="0" baseline="0" dirty="0" smtClean="0"/>
              <a:t>may increase attention and engagement of students who have intensive intervention needs, and the implications for designing instruction/intervention.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25</a:t>
            </a:fld>
            <a:endParaRPr lang="en-US" dirty="0"/>
          </a:p>
        </p:txBody>
      </p:sp>
    </p:spTree>
    <p:extLst>
      <p:ext uri="{BB962C8B-B14F-4D97-AF65-F5344CB8AC3E}">
        <p14:creationId xmlns:p14="http://schemas.microsoft.com/office/powerpoint/2010/main" val="3836483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i="0" dirty="0" smtClean="0"/>
              <a:t>Altering the group</a:t>
            </a:r>
            <a:r>
              <a:rPr lang="en-US" i="0" baseline="0" dirty="0" smtClean="0"/>
              <a:t> or learning environment may increase attention and engagement by minimizing distractions and increasing the number of student-teacher interactions that are relevant to a particular student. This not only increases individual interactions between a student and teacher, but homogeneity within the group means that it’s more likely that all of the activities within the group will be relevant for all students. </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26</a:t>
            </a:fld>
            <a:endParaRPr lang="en-US" dirty="0"/>
          </a:p>
        </p:txBody>
      </p:sp>
    </p:spTree>
    <p:extLst>
      <p:ext uri="{BB962C8B-B14F-4D97-AF65-F5344CB8AC3E}">
        <p14:creationId xmlns:p14="http://schemas.microsoft.com/office/powerpoint/2010/main" val="3873006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b="0" i="1" baseline="0" dirty="0" smtClean="0"/>
              <a:t>Group size recommendations: One to four students at the elementary level. Less is known about secondary grades, but some data suggest groups may be up to 10−15 students (Vaughn et al., 2012). </a:t>
            </a:r>
          </a:p>
          <a:p>
            <a:endParaRPr lang="en-US" dirty="0" smtClean="0"/>
          </a:p>
          <a:p>
            <a:r>
              <a:rPr lang="en-US" i="0" dirty="0" smtClean="0"/>
              <a:t>Again,</a:t>
            </a:r>
            <a:r>
              <a:rPr lang="en-US" i="0" baseline="0" dirty="0" smtClean="0"/>
              <a:t> these are intervention changes you probably already make in your school, so we’re not going to spend much time talking about them. As with the first strategy, they are unlikely to be effective unless the instruction is an appropriate match in terms of content and method(s) of delivery. We’ll talk more about those issues now.</a:t>
            </a:r>
            <a:endParaRPr lang="en-US" i="0" dirty="0" smtClean="0"/>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27</a:t>
            </a:fld>
            <a:endParaRPr lang="en-US" dirty="0"/>
          </a:p>
        </p:txBody>
      </p:sp>
    </p:spTree>
    <p:extLst>
      <p:ext uri="{BB962C8B-B14F-4D97-AF65-F5344CB8AC3E}">
        <p14:creationId xmlns:p14="http://schemas.microsoft.com/office/powerpoint/2010/main" val="3107163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limitation that many schools face is how to reduce group size with their limited resources. </a:t>
            </a:r>
            <a:r>
              <a:rPr lang="en-US" i="0" dirty="0" smtClean="0"/>
              <a:t>The</a:t>
            </a:r>
            <a:r>
              <a:rPr lang="en-US" i="0" baseline="0" dirty="0" smtClean="0"/>
              <a:t> following is a list of ways to accomplish this:</a:t>
            </a:r>
            <a:endParaRPr lang="en-US" dirty="0" smtClean="0"/>
          </a:p>
          <a:p>
            <a:endParaRPr lang="en-US" dirty="0" smtClean="0"/>
          </a:p>
          <a:p>
            <a:r>
              <a:rPr lang="en-US" b="1" dirty="0" smtClean="0"/>
              <a:t>Develop entry or exit routines that provide independent or peer-mediated practice opportunities for students.</a:t>
            </a:r>
            <a:r>
              <a:rPr lang="en-US" b="1" baseline="0" dirty="0" smtClean="0"/>
              <a:t> </a:t>
            </a:r>
            <a:r>
              <a:rPr lang="en-US" b="0" baseline="0" dirty="0" smtClean="0"/>
              <a:t>Some sample routines could be: students finishing the practice section of the lesson taught earlier or on the previous day, peer/partner reading (can be used with students at the same level, or students who are at different levels, e.g., a younger student reading to an older struggling student), or something as “simple” as students coming into the intervention room and gathering all of the materials they need, and reading or journaling quietly. </a:t>
            </a:r>
          </a:p>
          <a:p>
            <a:endParaRPr lang="en-US" b="1" dirty="0" smtClean="0"/>
          </a:p>
          <a:p>
            <a:r>
              <a:rPr lang="en-US" b="1" dirty="0" smtClean="0"/>
              <a:t>Reinforce groups for following routines independently.  </a:t>
            </a:r>
            <a:r>
              <a:rPr lang="en-US" b="0" dirty="0" smtClean="0"/>
              <a:t>Reinforcers can include</a:t>
            </a:r>
            <a:r>
              <a:rPr lang="en-US" b="0" baseline="0" dirty="0" smtClean="0"/>
              <a:t> verbal praise, </a:t>
            </a:r>
            <a:r>
              <a:rPr lang="en-US" b="0" dirty="0" smtClean="0"/>
              <a:t>token economy, where students earn</a:t>
            </a:r>
            <a:r>
              <a:rPr lang="en-US" b="0" baseline="0" dirty="0" smtClean="0"/>
              <a:t> small tokens or “money,” and then use those later to redeem for a bigger prize. </a:t>
            </a:r>
          </a:p>
          <a:p>
            <a:endParaRPr lang="en-US" b="1" dirty="0" smtClean="0"/>
          </a:p>
          <a:p>
            <a:r>
              <a:rPr lang="en-US" b="1" dirty="0" smtClean="0"/>
              <a:t>Use peers, parent volunteers, paraeducators, or computer programs for practice activities.</a:t>
            </a:r>
            <a:r>
              <a:rPr lang="en-US" b="0" dirty="0" smtClean="0"/>
              <a:t> There are many</a:t>
            </a:r>
            <a:r>
              <a:rPr lang="en-US" b="0" baseline="0" dirty="0" smtClean="0"/>
              <a:t> great advantages to having peers, parents volunteers, and paraeducators listen to students practice. Using these supports will leave the teacher free to do the heavy lifting in terms of </a:t>
            </a:r>
            <a:r>
              <a:rPr lang="en-US" b="1" baseline="0" dirty="0" smtClean="0"/>
              <a:t>providing</a:t>
            </a:r>
            <a:r>
              <a:rPr lang="en-US" b="1" dirty="0" smtClean="0"/>
              <a:t> for instruction and assessment of new skills.  </a:t>
            </a:r>
          </a:p>
          <a:p>
            <a:endParaRPr lang="en-US" b="1" dirty="0" smtClean="0"/>
          </a:p>
          <a:p>
            <a:endParaRPr lang="en-US" b="1" dirty="0" smtClean="0"/>
          </a:p>
          <a:p>
            <a:pPr marL="0" indent="0">
              <a:buFont typeface="Arial" pitchFamily="34" charset="0"/>
              <a:buNone/>
            </a:pPr>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28</a:t>
            </a:fld>
            <a:endParaRPr lang="en-US" dirty="0"/>
          </a:p>
        </p:txBody>
      </p:sp>
    </p:spTree>
    <p:extLst>
      <p:ext uri="{BB962C8B-B14F-4D97-AF65-F5344CB8AC3E}">
        <p14:creationId xmlns:p14="http://schemas.microsoft.com/office/powerpoint/2010/main" val="356109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t>Small homogeneous groups have</a:t>
            </a:r>
            <a:r>
              <a:rPr lang="en-US" sz="1200" b="0" baseline="0" dirty="0" smtClean="0"/>
              <a:t> many advantages, some of which are:</a:t>
            </a:r>
            <a:endParaRPr lang="en-US" sz="1200" b="0" dirty="0" smtClean="0"/>
          </a:p>
          <a:p>
            <a:r>
              <a:rPr lang="en-US" sz="1200" b="1" dirty="0" smtClean="0"/>
              <a:t>Increases engaged interaction opportunities between student(s) and teacher</a:t>
            </a:r>
          </a:p>
          <a:p>
            <a:r>
              <a:rPr lang="en-US" sz="1200" b="1" dirty="0" smtClean="0"/>
              <a:t>Provides more opportunities for practice with feedback </a:t>
            </a:r>
          </a:p>
          <a:p>
            <a:r>
              <a:rPr lang="en-US" sz="1200" b="1" dirty="0" smtClean="0"/>
              <a:t>Allows teachers to match instruction to specific student needs, </a:t>
            </a:r>
            <a:r>
              <a:rPr lang="en-US" sz="1200" b="0" dirty="0" smtClean="0"/>
              <a:t>making instruction more relevant</a:t>
            </a:r>
          </a:p>
          <a:p>
            <a:r>
              <a:rPr lang="en-US" sz="1200" b="1" dirty="0" smtClean="0"/>
              <a:t>Teachers are better able to monitor on-task behavior and engagement</a:t>
            </a:r>
            <a:endParaRPr lang="en-US" b="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29</a:t>
            </a:fld>
            <a:endParaRPr lang="en-US" dirty="0"/>
          </a:p>
        </p:txBody>
      </p:sp>
    </p:spTree>
    <p:extLst>
      <p:ext uri="{BB962C8B-B14F-4D97-AF65-F5344CB8AC3E}">
        <p14:creationId xmlns:p14="http://schemas.microsoft.com/office/powerpoint/2010/main" val="329686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Times noted</a:t>
            </a:r>
            <a:r>
              <a:rPr lang="en-US" i="1" baseline="0" dirty="0" smtClean="0"/>
              <a:t> above are recommended estimates. </a:t>
            </a:r>
            <a:r>
              <a:rPr lang="en-US" i="1" dirty="0" smtClean="0"/>
              <a:t>Facilitators may want</a:t>
            </a:r>
            <a:r>
              <a:rPr lang="en-US" i="1" baseline="0" dirty="0" smtClean="0"/>
              <a:t> to change specific times to accommodate individual schedules. The module includes several practice activities. Facilitators should select activities based on participants’ interests and needs.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a:t>
            </a:fld>
            <a:endParaRPr lang="en-US" dirty="0"/>
          </a:p>
        </p:txBody>
      </p:sp>
    </p:spTree>
    <p:extLst>
      <p:ext uri="{BB962C8B-B14F-4D97-AF65-F5344CB8AC3E}">
        <p14:creationId xmlns:p14="http://schemas.microsoft.com/office/powerpoint/2010/main" val="428098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30</a:t>
            </a:fld>
            <a:endParaRPr lang="en-US" dirty="0"/>
          </a:p>
        </p:txBody>
      </p:sp>
    </p:spTree>
    <p:extLst>
      <p:ext uri="{BB962C8B-B14F-4D97-AF65-F5344CB8AC3E}">
        <p14:creationId xmlns:p14="http://schemas.microsoft.com/office/powerpoint/2010/main" val="159804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In the following section, we’ll discuss common cognitive</a:t>
            </a:r>
            <a:r>
              <a:rPr lang="en-US" i="0" baseline="0" dirty="0" smtClean="0"/>
              <a:t> characteristics of students who have intensive intervention needs, and their implications for designing instruction/intervention. </a:t>
            </a:r>
          </a:p>
        </p:txBody>
      </p:sp>
      <p:sp>
        <p:nvSpPr>
          <p:cNvPr id="4" name="Slide Number Placeholder 3"/>
          <p:cNvSpPr>
            <a:spLocks noGrp="1"/>
          </p:cNvSpPr>
          <p:nvPr>
            <p:ph type="sldNum" sz="quarter" idx="10"/>
          </p:nvPr>
        </p:nvSpPr>
        <p:spPr/>
        <p:txBody>
          <a:bodyPr/>
          <a:lstStyle/>
          <a:p>
            <a:fld id="{8D836AF3-CC6A-EB40-95BA-82A4417E5055}" type="slidenum">
              <a:rPr lang="en-US" smtClean="0"/>
              <a:pPr/>
              <a:t>31</a:t>
            </a:fld>
            <a:endParaRPr lang="en-US" dirty="0"/>
          </a:p>
        </p:txBody>
      </p:sp>
    </p:spTree>
    <p:extLst>
      <p:ext uri="{BB962C8B-B14F-4D97-AF65-F5344CB8AC3E}">
        <p14:creationId xmlns:p14="http://schemas.microsoft.com/office/powerpoint/2010/main" val="1256288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t>Cognitive processes comprise various mental activities that direct thinking and learning. Students with intensive needs have frequent issues with cognitive processes related to elements of executive function and self-regulation: </a:t>
            </a:r>
          </a:p>
          <a:p>
            <a:pPr marL="622300" indent="-274638"/>
            <a:r>
              <a:rPr lang="en-US" sz="1200" b="1" dirty="0" smtClean="0"/>
              <a:t>Memory </a:t>
            </a:r>
          </a:p>
          <a:p>
            <a:pPr marL="622300" indent="-274638"/>
            <a:r>
              <a:rPr lang="en-US" sz="1200" b="1" dirty="0" smtClean="0"/>
              <a:t>Attribution</a:t>
            </a:r>
          </a:p>
          <a:p>
            <a:pPr marL="622300" indent="-274638"/>
            <a:r>
              <a:rPr lang="en-US" sz="1200" b="1" dirty="0" smtClean="0"/>
              <a:t>Attention</a:t>
            </a:r>
          </a:p>
          <a:p>
            <a:pPr marL="622300" indent="-274638"/>
            <a:r>
              <a:rPr lang="en-US" sz="1200" b="1" dirty="0" smtClean="0"/>
              <a:t>Strategies to set and monitor learning goals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32</a:t>
            </a:fld>
            <a:endParaRPr lang="en-US" dirty="0"/>
          </a:p>
        </p:txBody>
      </p:sp>
    </p:spTree>
    <p:extLst>
      <p:ext uri="{BB962C8B-B14F-4D97-AF65-F5344CB8AC3E}">
        <p14:creationId xmlns:p14="http://schemas.microsoft.com/office/powerpoint/2010/main" val="544688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i="1" dirty="0" smtClean="0"/>
              <a:t>“Although some students with significant learning difficulties have underlying neurological or information-processing disorders, research does not support the notion that practitioners can identify these disorders (e.g., auditory processing disorders) and then treat them in isolation (e.g., training a children in auditory processing apart from his or her academic learning; Lyon, 1985; Mann, 1979),”  (Vaughn</a:t>
            </a:r>
            <a:r>
              <a:rPr lang="en-US" i="1" baseline="0" dirty="0" smtClean="0"/>
              <a:t> et al., 2012, p. 10).</a:t>
            </a:r>
          </a:p>
          <a:p>
            <a:pPr defTabSz="464790">
              <a:defRPr/>
            </a:pPr>
            <a:endParaRPr lang="en-US" i="1" baseline="0" dirty="0" smtClean="0"/>
          </a:p>
          <a:p>
            <a:pPr defTabSz="464790">
              <a:defRPr/>
            </a:pPr>
            <a:r>
              <a:rPr lang="en-US" i="0" baseline="0" dirty="0" smtClean="0"/>
              <a:t>Intensive intervention should be supported by the best available research about what is likely to work for students. Practices that do not have research to support their use will likely be a waste of valuable instructional time.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33</a:t>
            </a:fld>
            <a:endParaRPr lang="en-US" dirty="0"/>
          </a:p>
        </p:txBody>
      </p:sp>
    </p:spTree>
    <p:extLst>
      <p:ext uri="{BB962C8B-B14F-4D97-AF65-F5344CB8AC3E}">
        <p14:creationId xmlns:p14="http://schemas.microsoft.com/office/powerpoint/2010/main" val="2520317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Paraphrase</a:t>
            </a:r>
            <a:r>
              <a:rPr lang="en-US" i="1" baseline="0" dirty="0" smtClean="0"/>
              <a:t> slide. </a:t>
            </a:r>
          </a:p>
          <a:p>
            <a:endParaRPr lang="en-US" i="1" baseline="0" dirty="0" smtClean="0"/>
          </a:p>
          <a:p>
            <a:r>
              <a:rPr lang="en-US" i="0" baseline="0" dirty="0" smtClean="0"/>
              <a:t>In other words, research that integrates understanding of executive functions with academic instruction has yielded the most positive benefits for students with intensive needs. That is, interventions need not prioritize cognitive processes before academic learning can occur. Rather, interventions should support both issues concurrently.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34</a:t>
            </a:fld>
            <a:endParaRPr lang="en-US" dirty="0"/>
          </a:p>
        </p:txBody>
      </p:sp>
    </p:spTree>
    <p:extLst>
      <p:ext uri="{BB962C8B-B14F-4D97-AF65-F5344CB8AC3E}">
        <p14:creationId xmlns:p14="http://schemas.microsoft.com/office/powerpoint/2010/main" val="2234970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bullets—you will cover these processes in more detail in the following slides.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35</a:t>
            </a:fld>
            <a:endParaRPr lang="en-US" dirty="0"/>
          </a:p>
        </p:txBody>
      </p:sp>
    </p:spTree>
    <p:extLst>
      <p:ext uri="{BB962C8B-B14F-4D97-AF65-F5344CB8AC3E}">
        <p14:creationId xmlns:p14="http://schemas.microsoft.com/office/powerpoint/2010/main" val="4218730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more about these</a:t>
            </a:r>
            <a:r>
              <a:rPr lang="en-US" baseline="0" dirty="0" smtClean="0"/>
              <a:t> cognitive characteristics and why they have implications for students’ learning. As you’ll notice, many of these processes share characteristics and related implications. Let’s start by talking about ways in which problems with memory can impact students’ academic progress </a:t>
            </a:r>
            <a:r>
              <a:rPr lang="en-US" i="1" baseline="0" dirty="0" smtClean="0"/>
              <a:t>(review slide).</a:t>
            </a:r>
          </a:p>
          <a:p>
            <a:endParaRPr lang="en-US" baseline="0" dirty="0" smtClean="0"/>
          </a:p>
          <a:p>
            <a:r>
              <a:rPr lang="en-US" i="1" baseline="0" dirty="0" smtClean="0"/>
              <a:t>Possible discussion question: </a:t>
            </a:r>
            <a:r>
              <a:rPr lang="en-US" baseline="0" dirty="0" smtClean="0"/>
              <a:t>Are there any other ways you’ve observed poor memory manifesting itself in your students’ academic work?</a:t>
            </a:r>
          </a:p>
          <a:p>
            <a:endParaRPr lang="en-US" baseline="0" dirty="0" smtClean="0"/>
          </a:p>
          <a:p>
            <a:r>
              <a:rPr lang="en-US" i="1" baseline="0" dirty="0" smtClean="0"/>
              <a:t>Allow time for participants to respond.</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369479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are indicators</a:t>
            </a:r>
            <a:r>
              <a:rPr lang="en-US" baseline="0" dirty="0" smtClean="0"/>
              <a:t> that a student may have difficulties with memory </a:t>
            </a:r>
            <a:r>
              <a:rPr lang="en-US" i="1" baseline="0" dirty="0" smtClean="0"/>
              <a:t>(discuss slide</a:t>
            </a:r>
            <a:r>
              <a:rPr lang="en-US" baseline="0" dirty="0" smtClean="0"/>
              <a:t>). Can you think of additional indicators?</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37</a:t>
            </a:fld>
            <a:endParaRPr lang="en-US" dirty="0"/>
          </a:p>
        </p:txBody>
      </p:sp>
    </p:spTree>
    <p:extLst>
      <p:ext uri="{BB962C8B-B14F-4D97-AF65-F5344CB8AC3E}">
        <p14:creationId xmlns:p14="http://schemas.microsoft.com/office/powerpoint/2010/main" val="3533009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38</a:t>
            </a:fld>
            <a:endParaRPr lang="en-US" dirty="0"/>
          </a:p>
        </p:txBody>
      </p:sp>
    </p:spTree>
    <p:extLst>
      <p:ext uri="{BB962C8B-B14F-4D97-AF65-F5344CB8AC3E}">
        <p14:creationId xmlns:p14="http://schemas.microsoft.com/office/powerpoint/2010/main" val="4241131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r>
              <a:rPr lang="en-US" i="1" baseline="0" dirty="0" smtClean="0"/>
              <a:t> If time allows, consider asking participants to add to this list, or share strategies they have used in the past to help students develop note-taking skills. </a:t>
            </a:r>
          </a:p>
          <a:p>
            <a:endParaRPr lang="en-US" sz="1200" i="1" baseline="0" dirty="0" smtClean="0"/>
          </a:p>
          <a:p>
            <a:pPr marL="566738" lvl="1" indent="-457200">
              <a:buFont typeface="Arial" pitchFamily="34" charset="0"/>
              <a:buChar char="•"/>
            </a:pPr>
            <a:r>
              <a:rPr lang="en-US" sz="1200" dirty="0" smtClean="0"/>
              <a:t>Teach students to record assignments and due dates in a planner/calendar/assignment sheet </a:t>
            </a:r>
          </a:p>
          <a:p>
            <a:pPr marL="566738" lvl="1" indent="-457200">
              <a:buFont typeface="Arial" pitchFamily="34" charset="0"/>
              <a:buChar char="•"/>
            </a:pPr>
            <a:r>
              <a:rPr lang="en-US" sz="1200" dirty="0" smtClean="0"/>
              <a:t>Use graphic and other text organizers to help students take notes and remember what they read.</a:t>
            </a:r>
          </a:p>
          <a:p>
            <a:pPr marL="566738" lvl="1" indent="-457200">
              <a:buFont typeface="Arial" pitchFamily="34" charset="0"/>
              <a:buChar char="•"/>
            </a:pPr>
            <a:r>
              <a:rPr lang="en-US" sz="1200" dirty="0" smtClean="0"/>
              <a:t>Write key words/phrases, not entire sentences/paragraphs when taking notes.</a:t>
            </a:r>
          </a:p>
          <a:p>
            <a:pPr marL="566738" lvl="1" indent="-457200">
              <a:buFont typeface="Arial" pitchFamily="34" charset="0"/>
              <a:buChar char="•"/>
            </a:pPr>
            <a:r>
              <a:rPr lang="en-US" sz="1200" dirty="0" smtClean="0"/>
              <a:t>Encourage students to self-advocate and ask for help if they need information repeated.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39</a:t>
            </a:fld>
            <a:endParaRPr lang="en-US" dirty="0"/>
          </a:p>
        </p:txBody>
      </p:sp>
    </p:spTree>
    <p:extLst>
      <p:ext uri="{BB962C8B-B14F-4D97-AF65-F5344CB8AC3E}">
        <p14:creationId xmlns:p14="http://schemas.microsoft.com/office/powerpoint/2010/main" val="36456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838" indent="-350838"/>
            <a:r>
              <a:rPr lang="en-US" sz="1200" dirty="0" smtClean="0"/>
              <a:t>In a group of 2-4 people, take a few minutes to identify the three most common things you (or others on your staff) do to make instruction/intervention </a:t>
            </a:r>
            <a:r>
              <a:rPr lang="en-US" sz="1200" i="1" dirty="0" smtClean="0"/>
              <a:t>more intense</a:t>
            </a:r>
            <a:r>
              <a:rPr lang="en-US" sz="1200" dirty="0" smtClean="0"/>
              <a:t> when students need it. </a:t>
            </a:r>
            <a:r>
              <a:rPr lang="en-US" sz="1200" baseline="0" dirty="0" smtClean="0"/>
              <a:t>Then, choose</a:t>
            </a:r>
            <a:r>
              <a:rPr lang="en-US" sz="1200" dirty="0" smtClean="0"/>
              <a:t> someone to report out to the large group</a:t>
            </a:r>
            <a:endParaRPr lang="en-US" i="0" dirty="0" smtClean="0"/>
          </a:p>
          <a:p>
            <a:endParaRPr lang="en-US" i="1" dirty="0" smtClean="0"/>
          </a:p>
          <a:p>
            <a:r>
              <a:rPr lang="en-US" i="1" dirty="0" smtClean="0"/>
              <a:t>If</a:t>
            </a:r>
            <a:r>
              <a:rPr lang="en-US" i="1" baseline="0" dirty="0" smtClean="0"/>
              <a:t> you are new to the group, ask everyone to introduce themselves, including noting their professional role. </a:t>
            </a:r>
          </a:p>
          <a:p>
            <a:endParaRPr lang="en-US" i="1" baseline="0" dirty="0" smtClean="0"/>
          </a:p>
          <a:p>
            <a:r>
              <a:rPr lang="en-US" i="1" dirty="0" smtClean="0"/>
              <a:t>Circulate</a:t>
            </a:r>
            <a:r>
              <a:rPr lang="en-US" i="1" baseline="0" dirty="0" smtClean="0"/>
              <a:t> as teams discuss. After most groups appear to be ready (3-5 min), have each reporter share each team’s items. Record their responses on a piece of chart paper or whiteboard to revisit at the end of the session. If teams note the same strategies, use tally marks to keep track of how often each strategy is noted. </a:t>
            </a:r>
          </a:p>
          <a:p>
            <a:endParaRPr lang="en-US" i="1" baseline="0" dirty="0" smtClean="0"/>
          </a:p>
          <a:p>
            <a:r>
              <a:rPr lang="en-US" i="1" baseline="0" dirty="0" smtClean="0"/>
              <a:t>Possible questions for teams: </a:t>
            </a:r>
          </a:p>
          <a:p>
            <a:endParaRPr lang="en-US" i="1" baseline="0" dirty="0" smtClean="0"/>
          </a:p>
          <a:p>
            <a:pPr marL="232395" indent="-232395">
              <a:buAutoNum type="arabicPeriod"/>
            </a:pPr>
            <a:r>
              <a:rPr lang="en-US" i="0" baseline="0" dirty="0" smtClean="0"/>
              <a:t>What made you choose these things?</a:t>
            </a:r>
          </a:p>
          <a:p>
            <a:pPr marL="232395" indent="-232395">
              <a:buAutoNum type="arabicPeriod"/>
            </a:pPr>
            <a:r>
              <a:rPr lang="en-US" i="0" baseline="0" dirty="0" smtClean="0"/>
              <a:t>Why do you think they are used so often?</a:t>
            </a:r>
          </a:p>
          <a:p>
            <a:r>
              <a:rPr lang="en-US" i="0" baseline="0" dirty="0" smtClean="0"/>
              <a:t>3.   Are they working well for you? How can you tell?</a:t>
            </a:r>
          </a:p>
          <a:p>
            <a:endParaRPr lang="en-US" i="0" baseline="0" dirty="0" smtClean="0"/>
          </a:p>
          <a:p>
            <a:r>
              <a:rPr lang="en-US" i="1" baseline="0" dirty="0" smtClean="0"/>
              <a:t>Keep this activity to 10-12 minutes to allow sufficient time for other parts of the module.  If needed, remind groups that there will be more time for discussion throughout the session.</a:t>
            </a:r>
          </a:p>
          <a:p>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4</a:t>
            </a:fld>
            <a:endParaRPr lang="en-US" dirty="0"/>
          </a:p>
        </p:txBody>
      </p:sp>
    </p:spTree>
    <p:extLst>
      <p:ext uri="{BB962C8B-B14F-4D97-AF65-F5344CB8AC3E}">
        <p14:creationId xmlns:p14="http://schemas.microsoft.com/office/powerpoint/2010/main" val="1897337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Students with intensive</a:t>
            </a:r>
            <a:r>
              <a:rPr lang="en-US" i="0" baseline="0" dirty="0" smtClean="0"/>
              <a:t> needs—particularly where memory or attention are impacted—often need information presented in more than one way. For example…(</a:t>
            </a:r>
            <a:r>
              <a:rPr lang="en-US" i="1" baseline="0" dirty="0" smtClean="0"/>
              <a:t>review slide). </a:t>
            </a:r>
          </a:p>
          <a:p>
            <a:endParaRPr lang="en-US" i="1" baseline="0" dirty="0" smtClean="0"/>
          </a:p>
          <a:p>
            <a:pPr marL="401638" lvl="1" indent="-401638">
              <a:tabLst>
                <a:tab pos="347663" algn="l"/>
              </a:tabLst>
            </a:pPr>
            <a:r>
              <a:rPr lang="en-US" sz="1200" b="1" dirty="0" smtClean="0"/>
              <a:t>Speak and write/draw/project information as you present it</a:t>
            </a:r>
          </a:p>
          <a:p>
            <a:pPr marL="401638" lvl="1" indent="-401638">
              <a:tabLst>
                <a:tab pos="347663" algn="l"/>
              </a:tabLst>
            </a:pPr>
            <a:r>
              <a:rPr lang="en-US" sz="1200" b="1" dirty="0" smtClean="0"/>
              <a:t>Repeat important instructions, key words, etc.</a:t>
            </a:r>
          </a:p>
          <a:p>
            <a:pPr marL="401638" lvl="1" indent="-401638">
              <a:tabLst>
                <a:tab pos="347663" algn="l"/>
              </a:tabLst>
            </a:pPr>
            <a:r>
              <a:rPr lang="en-US" sz="1200" b="1" dirty="0" smtClean="0"/>
              <a:t>Model procedures to provide students with a visual image of the steps</a:t>
            </a:r>
          </a:p>
          <a:p>
            <a:pPr marL="401638" lvl="1" indent="-401638">
              <a:tabLst>
                <a:tab pos="347663" algn="l"/>
              </a:tabLst>
            </a:pPr>
            <a:r>
              <a:rPr lang="en-US" sz="1200" b="1" dirty="0" smtClean="0"/>
              <a:t>Teach students to visualize information in text, including stories, word problems, etc.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40</a:t>
            </a:fld>
            <a:endParaRPr lang="en-US" dirty="0"/>
          </a:p>
        </p:txBody>
      </p:sp>
    </p:spTree>
    <p:extLst>
      <p:ext uri="{BB962C8B-B14F-4D97-AF65-F5344CB8AC3E}">
        <p14:creationId xmlns:p14="http://schemas.microsoft.com/office/powerpoint/2010/main" val="2008624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Students with intensive</a:t>
            </a:r>
            <a:r>
              <a:rPr lang="en-US" i="0" baseline="0" dirty="0" smtClean="0"/>
              <a:t> needs are more successful when they have consistent routines to help them remember procedures. Students will need teachers to use consistent routines to help them remember what needs to happen each day and/or class period. Teachers can also provide a cue sheet or poster for multi-step processes until students can complete them independently. (Pictures can be used for younger students or students who need visual reminders. Actual pictures of the student completing the task may also be beneficial for some students). Teachers should review steps regularly and reteach as needed. </a:t>
            </a:r>
            <a:endParaRPr lang="en-US" i="0" dirty="0" smtClean="0"/>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41</a:t>
            </a:fld>
            <a:endParaRPr lang="en-US" dirty="0"/>
          </a:p>
        </p:txBody>
      </p:sp>
    </p:spTree>
    <p:extLst>
      <p:ext uri="{BB962C8B-B14F-4D97-AF65-F5344CB8AC3E}">
        <p14:creationId xmlns:p14="http://schemas.microsoft.com/office/powerpoint/2010/main" val="2089528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Students with intensive</a:t>
            </a:r>
            <a:r>
              <a:rPr lang="en-US" i="0" baseline="0" dirty="0" smtClean="0"/>
              <a:t> needs often need to review prior learning before they learn new information. This review of information, or accessing of background knowledge, can help students with intensive intervention needs connect the new material to previous learning, making it more likely that the students will remember. It also allows teachers to informally assess students’ mastery of previous content, which can help clear up any myths or misconceptions students may have. </a:t>
            </a:r>
          </a:p>
          <a:p>
            <a:endParaRPr lang="en-US" i="0" baseline="0" dirty="0" smtClean="0"/>
          </a:p>
          <a:p>
            <a:r>
              <a:rPr lang="en-US" i="0" baseline="0" dirty="0" smtClean="0"/>
              <a:t>Some ways in which teachers can review prior learning are:</a:t>
            </a:r>
          </a:p>
          <a:p>
            <a:endParaRPr lang="en-US" i="0" baseline="0" dirty="0" smtClean="0"/>
          </a:p>
          <a:p>
            <a:r>
              <a:rPr lang="en-US" sz="1200" b="1" dirty="0" smtClean="0"/>
              <a:t>Have students retell information from the previous lesson </a:t>
            </a:r>
            <a:r>
              <a:rPr lang="en-US" sz="1200" dirty="0" smtClean="0"/>
              <a:t>(or lessons). </a:t>
            </a:r>
          </a:p>
          <a:p>
            <a:r>
              <a:rPr lang="en-US" sz="1200" dirty="0" smtClean="0"/>
              <a:t>Have students </a:t>
            </a:r>
            <a:r>
              <a:rPr lang="en-US" sz="1200" b="1" dirty="0" smtClean="0"/>
              <a:t>summarize key points using just a few words or phrases</a:t>
            </a:r>
            <a:r>
              <a:rPr lang="en-US" sz="1200" dirty="0" smtClean="0"/>
              <a:t>. </a:t>
            </a:r>
          </a:p>
          <a:p>
            <a:r>
              <a:rPr lang="en-US" sz="1200" dirty="0" smtClean="0"/>
              <a:t>Explain how the information they are about to learn relates to prior learning.</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42</a:t>
            </a:fld>
            <a:endParaRPr lang="en-US" dirty="0"/>
          </a:p>
        </p:txBody>
      </p:sp>
    </p:spTree>
    <p:extLst>
      <p:ext uri="{BB962C8B-B14F-4D97-AF65-F5344CB8AC3E}">
        <p14:creationId xmlns:p14="http://schemas.microsoft.com/office/powerpoint/2010/main" val="3929101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Other</a:t>
            </a:r>
            <a:r>
              <a:rPr lang="en-US" sz="1200" baseline="0" dirty="0" smtClean="0"/>
              <a:t> strategies for helping students with poor memory include:</a:t>
            </a:r>
          </a:p>
          <a:p>
            <a:pPr marL="171450" indent="-171450">
              <a:buFont typeface="Arial" panose="020B0604020202020204" pitchFamily="34" charset="0"/>
              <a:buChar char="•"/>
            </a:pPr>
            <a:endParaRPr lang="en-US" sz="1200" spc="0" baseline="0" dirty="0" smtClean="0"/>
          </a:p>
          <a:p>
            <a:pPr marL="171450" indent="-171450">
              <a:buFont typeface="Arial" panose="020B0604020202020204" pitchFamily="34" charset="0"/>
              <a:buChar char="•"/>
            </a:pPr>
            <a:r>
              <a:rPr lang="en-US" sz="1200" spc="0" dirty="0" smtClean="0"/>
              <a:t>Having the </a:t>
            </a:r>
            <a:r>
              <a:rPr lang="en-US" sz="1200" b="1" spc="0" dirty="0" smtClean="0"/>
              <a:t>teacher model out-loud verbal rehearsal of what students need to remember</a:t>
            </a:r>
            <a:r>
              <a:rPr lang="en-US" sz="1200" spc="0" dirty="0" smtClean="0"/>
              <a:t> (e.g., “I can count by 2s, 3s, 4s, etc., to help me with addition and multiplication.”). </a:t>
            </a:r>
          </a:p>
          <a:p>
            <a:pPr marL="171450" indent="-171450">
              <a:buFont typeface="Arial" panose="020B0604020202020204" pitchFamily="34" charset="0"/>
              <a:buChar char="•"/>
            </a:pPr>
            <a:r>
              <a:rPr lang="en-US" sz="1200" spc="0" dirty="0" smtClean="0"/>
              <a:t>Having the teacher</a:t>
            </a:r>
            <a:r>
              <a:rPr lang="en-US" sz="1200" spc="0" baseline="0" dirty="0" smtClean="0"/>
              <a:t> </a:t>
            </a:r>
            <a:r>
              <a:rPr lang="en-US" sz="1200" b="1" spc="0" baseline="0" dirty="0" smtClean="0"/>
              <a:t>develop</a:t>
            </a:r>
            <a:r>
              <a:rPr lang="en-US" sz="1200" spc="0" baseline="0" dirty="0" smtClean="0"/>
              <a:t> or use an already existing </a:t>
            </a:r>
            <a:r>
              <a:rPr lang="en-US" sz="1200" b="1" spc="0" dirty="0" smtClean="0"/>
              <a:t>mnemonic</a:t>
            </a:r>
            <a:r>
              <a:rPr lang="en-US" sz="1200" spc="0" dirty="0" smtClean="0"/>
              <a:t> </a:t>
            </a:r>
            <a:r>
              <a:rPr lang="en-US" sz="1200" b="1" spc="0" dirty="0" smtClean="0"/>
              <a:t>device</a:t>
            </a:r>
            <a:r>
              <a:rPr lang="en-US" sz="1200" spc="0" dirty="0" smtClean="0"/>
              <a:t> to help students remember information or routines </a:t>
            </a:r>
          </a:p>
          <a:p>
            <a:pPr marL="171450" indent="-171450">
              <a:buFont typeface="Arial" panose="020B0604020202020204" pitchFamily="34" charset="0"/>
              <a:buChar char="•"/>
            </a:pPr>
            <a:r>
              <a:rPr lang="en-US" sz="1200" b="1" spc="0" dirty="0" smtClean="0"/>
              <a:t>Using visual or verbal cues as reminders </a:t>
            </a:r>
          </a:p>
          <a:p>
            <a:pPr marL="171450" indent="-171450">
              <a:buFont typeface="Arial" panose="020B0604020202020204" pitchFamily="34" charset="0"/>
              <a:buChar char="•"/>
            </a:pPr>
            <a:r>
              <a:rPr lang="en-US" sz="1200" spc="0" dirty="0" smtClean="0"/>
              <a:t>Having the teacher </a:t>
            </a:r>
            <a:r>
              <a:rPr lang="en-US" sz="1200" b="1" spc="0" dirty="0" smtClean="0"/>
              <a:t>check for understanding frequently </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43</a:t>
            </a:fld>
            <a:endParaRPr lang="en-US" dirty="0"/>
          </a:p>
        </p:txBody>
      </p:sp>
    </p:spTree>
    <p:extLst>
      <p:ext uri="{BB962C8B-B14F-4D97-AF65-F5344CB8AC3E}">
        <p14:creationId xmlns:p14="http://schemas.microsoft.com/office/powerpoint/2010/main" val="623028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t>This activity should</a:t>
            </a:r>
            <a:r>
              <a:rPr lang="en-US" sz="1200" i="1" baseline="0" dirty="0" smtClean="0"/>
              <a:t> take about 10−15 minutes.  If you are running over on time, you may chose to skip having participants share an approach they’ve used, and/or having them discuss ideas with the table groups. Be sure to circulate around the room and be available for questions. Remind participants that questions will be answered at this time. Be sure that the questions are related to the part of the presentation that has been presented. If questions are asked that will come up later, put the questions in a “parking lot” so that they can be remembered at a later time.  </a:t>
            </a:r>
            <a:endParaRPr lang="en-US" sz="1200" i="1" dirty="0" smtClean="0"/>
          </a:p>
          <a:p>
            <a:endParaRPr lang="en-US" sz="1200" dirty="0" smtClean="0"/>
          </a:p>
          <a:p>
            <a:r>
              <a:rPr lang="en-US" sz="1200" b="1" dirty="0" smtClean="0"/>
              <a:t>Take a few minutes to review the checklist for categories 1 &amp; 2, and the memory section of category 3. </a:t>
            </a:r>
            <a:r>
              <a:rPr lang="en-US" sz="1200" dirty="0" smtClean="0"/>
              <a:t>These</a:t>
            </a:r>
            <a:r>
              <a:rPr lang="en-US" sz="1200" baseline="0" dirty="0" smtClean="0"/>
              <a:t> are meant as checklists to help you think about intensifying interventions across various dimensions. This should be used as a resource and added to over time. </a:t>
            </a:r>
          </a:p>
          <a:p>
            <a:endParaRPr lang="en-US" sz="1200" baseline="0" dirty="0" smtClean="0"/>
          </a:p>
          <a:p>
            <a:r>
              <a:rPr lang="en-US" sz="1200" baseline="0" dirty="0" smtClean="0"/>
              <a:t>In your table groups, discuss questions you have and ideas for implementation. </a:t>
            </a:r>
            <a:r>
              <a:rPr lang="en-US" sz="1200" i="1" baseline="0" dirty="0" smtClean="0"/>
              <a:t>(if time allows) </a:t>
            </a:r>
            <a:r>
              <a:rPr lang="en-US" sz="1200" i="0" baseline="0" dirty="0" smtClean="0"/>
              <a:t>have participants </a:t>
            </a:r>
            <a:r>
              <a:rPr lang="en-US" sz="1200" b="0" i="0" baseline="0" dirty="0" smtClean="0"/>
              <a:t>c</a:t>
            </a:r>
            <a:r>
              <a:rPr lang="en-US" sz="1200" b="0" i="0" dirty="0" smtClean="0"/>
              <a:t>hoose someone from their group to </a:t>
            </a:r>
            <a:r>
              <a:rPr lang="en-US" sz="1200" b="1" dirty="0" smtClean="0"/>
              <a:t>share an approach for implementing one of these items. </a:t>
            </a:r>
          </a:p>
          <a:p>
            <a:endParaRPr lang="en-US" sz="2200" b="1"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44</a:t>
            </a:fld>
            <a:endParaRPr lang="en-US" dirty="0"/>
          </a:p>
        </p:txBody>
      </p:sp>
    </p:spTree>
    <p:extLst>
      <p:ext uri="{BB962C8B-B14F-4D97-AF65-F5344CB8AC3E}">
        <p14:creationId xmlns:p14="http://schemas.microsoft.com/office/powerpoint/2010/main" val="2577031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next</a:t>
            </a:r>
            <a:r>
              <a:rPr lang="en-US" baseline="0" dirty="0" smtClean="0"/>
              <a:t> section, we will talk about</a:t>
            </a:r>
            <a:r>
              <a:rPr lang="en-US" sz="1200" kern="1200" dirty="0" smtClean="0">
                <a:solidFill>
                  <a:schemeClr val="tx1"/>
                </a:solidFill>
                <a:effectLst/>
                <a:latin typeface="+mn-lt"/>
                <a:ea typeface="+mn-ea"/>
                <a:cs typeface="+mn-cs"/>
              </a:rPr>
              <a:t>—</a:t>
            </a:r>
            <a:r>
              <a:rPr lang="en-US" baseline="0" dirty="0" smtClean="0"/>
              <a:t>and then I will model for you</a:t>
            </a:r>
            <a:r>
              <a:rPr lang="en-US" sz="1200" kern="1200" dirty="0" smtClean="0">
                <a:solidFill>
                  <a:schemeClr val="tx1"/>
                </a:solidFill>
                <a:effectLst/>
                <a:latin typeface="+mn-lt"/>
                <a:ea typeface="+mn-ea"/>
                <a:cs typeface="+mn-cs"/>
              </a:rPr>
              <a:t>—</a:t>
            </a:r>
            <a:r>
              <a:rPr lang="en-US" baseline="0" dirty="0" smtClean="0"/>
              <a:t>self-regulation strategies to help students with intensive intervention needs.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45</a:t>
            </a:fld>
            <a:endParaRPr lang="en-US" dirty="0"/>
          </a:p>
        </p:txBody>
      </p:sp>
    </p:spTree>
    <p:extLst>
      <p:ext uri="{BB962C8B-B14F-4D97-AF65-F5344CB8AC3E}">
        <p14:creationId xmlns:p14="http://schemas.microsoft.com/office/powerpoint/2010/main" val="1833978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Self-regulation</a:t>
            </a:r>
            <a:r>
              <a:rPr lang="en-US" sz="1200" baseline="0" dirty="0" smtClean="0"/>
              <a:t> is a learner’s ability to take ownership of his/her learning.  </a:t>
            </a:r>
            <a:r>
              <a:rPr lang="en-US" sz="1200" i="1" baseline="0" dirty="0" smtClean="0"/>
              <a:t>(paraphrase or read slide)</a:t>
            </a:r>
            <a:endParaRPr lang="en-US" sz="1200" i="1" dirty="0" smtClean="0"/>
          </a:p>
          <a:p>
            <a:pPr marL="0" indent="0">
              <a:buNone/>
            </a:pPr>
            <a:endParaRPr lang="en-US" sz="1200" dirty="0" smtClean="0"/>
          </a:p>
          <a:p>
            <a:pPr marL="0" indent="0">
              <a:buNone/>
            </a:pPr>
            <a:r>
              <a:rPr lang="en-US" sz="1200" b="1" dirty="0" smtClean="0"/>
              <a:t>Self-regulation comprises:</a:t>
            </a:r>
          </a:p>
          <a:p>
            <a:pPr marL="457200" indent="-219075"/>
            <a:r>
              <a:rPr lang="en-US" sz="1200" b="1" dirty="0" smtClean="0"/>
              <a:t>Planning and setting goals for learning </a:t>
            </a:r>
          </a:p>
          <a:p>
            <a:pPr marL="457200" indent="-219075"/>
            <a:r>
              <a:rPr lang="en-US" sz="1200" b="1" dirty="0" smtClean="0"/>
              <a:t>Monitoring learning and progress toward goals</a:t>
            </a:r>
          </a:p>
          <a:p>
            <a:pPr marL="457200" indent="-219075"/>
            <a:r>
              <a:rPr lang="en-US" sz="1200" b="1" dirty="0" smtClean="0"/>
              <a:t>Regulation of language and memory to support learning (e.g., self-talk, use of strategies) </a:t>
            </a:r>
          </a:p>
          <a:p>
            <a:pPr marL="457200" indent="-219075"/>
            <a:r>
              <a:rPr lang="en-US" sz="1200" b="1" dirty="0" smtClean="0"/>
              <a:t>Attention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46</a:t>
            </a:fld>
            <a:endParaRPr lang="en-US" dirty="0"/>
          </a:p>
        </p:txBody>
      </p:sp>
    </p:spTree>
    <p:extLst>
      <p:ext uri="{BB962C8B-B14F-4D97-AF65-F5344CB8AC3E}">
        <p14:creationId xmlns:p14="http://schemas.microsoft.com/office/powerpoint/2010/main" val="905888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does poor self-regulation and executive function impede academic learning?  Because s</a:t>
            </a:r>
            <a:r>
              <a:rPr lang="en-US" dirty="0" smtClean="0"/>
              <a:t>tudents with deficits in these areas demonstrate minimal use of self-directed strategies—They need to be explicitly taught.  Students also often exhibit behavior problems because of inattention and poor impulse control.  Their inattention makes intake of new information difficult,</a:t>
            </a:r>
            <a:r>
              <a:rPr lang="en-US" baseline="0" dirty="0" smtClean="0"/>
              <a:t> and their l</a:t>
            </a:r>
            <a:r>
              <a:rPr lang="en-US" dirty="0" smtClean="0"/>
              <a:t>ack of monitoring of learning makes it difficult for students to be aware of what they do and do not know, and when they should request help. </a:t>
            </a:r>
          </a:p>
        </p:txBody>
      </p:sp>
      <p:sp>
        <p:nvSpPr>
          <p:cNvPr id="4" name="Slide Number Placeholder 3"/>
          <p:cNvSpPr>
            <a:spLocks noGrp="1"/>
          </p:cNvSpPr>
          <p:nvPr>
            <p:ph type="sldNum" sz="quarter" idx="10"/>
          </p:nvPr>
        </p:nvSpPr>
        <p:spPr/>
        <p:txBody>
          <a:bodyPr/>
          <a:lstStyle/>
          <a:p>
            <a:fld id="{8D836AF3-CC6A-EB40-95BA-82A4417E5055}" type="slidenum">
              <a:rPr lang="en-US" smtClean="0"/>
              <a:pPr/>
              <a:t>47</a:t>
            </a:fld>
            <a:endParaRPr lang="en-US" dirty="0"/>
          </a:p>
        </p:txBody>
      </p:sp>
    </p:spTree>
    <p:extLst>
      <p:ext uri="{BB962C8B-B14F-4D97-AF65-F5344CB8AC3E}">
        <p14:creationId xmlns:p14="http://schemas.microsoft.com/office/powerpoint/2010/main" val="4269274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Many of the memory practices we’ve already discussed will help students with poor self-regulation. </a:t>
            </a:r>
          </a:p>
          <a:p>
            <a:r>
              <a:rPr lang="en-US" sz="1200" dirty="0" smtClean="0"/>
              <a:t>In particular, also: </a:t>
            </a:r>
          </a:p>
          <a:p>
            <a:pPr lvl="1"/>
            <a:r>
              <a:rPr lang="en-US" sz="1200" dirty="0" smtClean="0"/>
              <a:t>Model thinking-aloud when you introduce new concepts  </a:t>
            </a:r>
          </a:p>
          <a:p>
            <a:pPr lvl="1"/>
            <a:r>
              <a:rPr lang="en-US" sz="1200" dirty="0" smtClean="0"/>
              <a:t>Provide specific feedback </a:t>
            </a:r>
          </a:p>
          <a:p>
            <a:pPr lvl="1"/>
            <a:r>
              <a:rPr lang="en-US" sz="1200" dirty="0" smtClean="0"/>
              <a:t>Include students in goal setting and monitoring</a:t>
            </a:r>
          </a:p>
          <a:p>
            <a:pPr lvl="1"/>
            <a:r>
              <a:rPr lang="en-US" sz="1200" dirty="0" smtClean="0"/>
              <a:t>Explicitly teach and model use of strategies and routines</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48</a:t>
            </a:fld>
            <a:endParaRPr lang="en-US" dirty="0"/>
          </a:p>
        </p:txBody>
      </p:sp>
    </p:spTree>
    <p:extLst>
      <p:ext uri="{BB962C8B-B14F-4D97-AF65-F5344CB8AC3E}">
        <p14:creationId xmlns:p14="http://schemas.microsoft.com/office/powerpoint/2010/main" val="73613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model think-aloud strategies for students</a:t>
            </a:r>
            <a:r>
              <a:rPr lang="en-US" baseline="0" dirty="0" smtClean="0"/>
              <a:t> with intensive intervention needs.  All students will benefit from hearing how you approach tasks and solve problems. Some students will not realize that they may already be doing self talk, as they do it automatically, but other students do not know that it is a strategy that is often used by adults. It may be fun to point out to students that they should watch and listen to an adult when the adult can’t find something such as keys. Adults engage in think-aloud strategies all the time!</a:t>
            </a:r>
          </a:p>
          <a:p>
            <a:endParaRPr lang="en-US" baseline="0" dirty="0" smtClean="0"/>
          </a:p>
          <a:p>
            <a:r>
              <a:rPr lang="en-US" i="1" baseline="0" dirty="0" smtClean="0"/>
              <a:t>Read or paraphrase slide.</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49</a:t>
            </a:fld>
            <a:endParaRPr lang="en-US" dirty="0"/>
          </a:p>
        </p:txBody>
      </p:sp>
    </p:spTree>
    <p:extLst>
      <p:ext uri="{BB962C8B-B14F-4D97-AF65-F5344CB8AC3E}">
        <p14:creationId xmlns:p14="http://schemas.microsoft.com/office/powerpoint/2010/main" val="414608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a:t>
            </a:fld>
            <a:endParaRPr lang="en-US" dirty="0"/>
          </a:p>
        </p:txBody>
      </p:sp>
    </p:spTree>
    <p:extLst>
      <p:ext uri="{BB962C8B-B14F-4D97-AF65-F5344CB8AC3E}">
        <p14:creationId xmlns:p14="http://schemas.microsoft.com/office/powerpoint/2010/main" val="1906670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Model</a:t>
            </a:r>
            <a:r>
              <a:rPr lang="en-US" i="1" baseline="0" dirty="0" smtClean="0"/>
              <a:t> how you might use a think-aloud strategy to solve this math problem. Use a whiteboard, overhead, or chart paper to write out the problem and model your thinking as you solve the problem. Or, use the sample script on the following slides. </a:t>
            </a:r>
          </a:p>
          <a:p>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50</a:t>
            </a:fld>
            <a:endParaRPr lang="en-US" dirty="0"/>
          </a:p>
        </p:txBody>
      </p:sp>
    </p:spTree>
    <p:extLst>
      <p:ext uri="{BB962C8B-B14F-4D97-AF65-F5344CB8AC3E}">
        <p14:creationId xmlns:p14="http://schemas.microsoft.com/office/powerpoint/2010/main" val="1235643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Remember to do the task as you say</a:t>
            </a:r>
            <a:r>
              <a:rPr lang="en-US" i="1" baseline="0" dirty="0" smtClean="0"/>
              <a:t> the script.  For example, as you say, “I’m going to underline the question,” be sure that you are actually underlining the question. Items noted in parenthesis are actions that you should do.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51</a:t>
            </a:fld>
            <a:endParaRPr lang="en-US" dirty="0"/>
          </a:p>
        </p:txBody>
      </p:sp>
    </p:spTree>
    <p:extLst>
      <p:ext uri="{BB962C8B-B14F-4D97-AF65-F5344CB8AC3E}">
        <p14:creationId xmlns:p14="http://schemas.microsoft.com/office/powerpoint/2010/main" val="33266093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52</a:t>
            </a:fld>
            <a:endParaRPr lang="en-US" dirty="0"/>
          </a:p>
        </p:txBody>
      </p:sp>
    </p:spTree>
    <p:extLst>
      <p:ext uri="{BB962C8B-B14F-4D97-AF65-F5344CB8AC3E}">
        <p14:creationId xmlns:p14="http://schemas.microsoft.com/office/powerpoint/2010/main" val="3326609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53</a:t>
            </a:fld>
            <a:endParaRPr lang="en-US" dirty="0"/>
          </a:p>
        </p:txBody>
      </p:sp>
    </p:spTree>
    <p:extLst>
      <p:ext uri="{BB962C8B-B14F-4D97-AF65-F5344CB8AC3E}">
        <p14:creationId xmlns:p14="http://schemas.microsoft.com/office/powerpoint/2010/main" val="33266093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54</a:t>
            </a:fld>
            <a:endParaRPr lang="en-US" dirty="0"/>
          </a:p>
        </p:txBody>
      </p:sp>
    </p:spTree>
    <p:extLst>
      <p:ext uri="{BB962C8B-B14F-4D97-AF65-F5344CB8AC3E}">
        <p14:creationId xmlns:p14="http://schemas.microsoft.com/office/powerpoint/2010/main" val="3326609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Debrief</a:t>
            </a:r>
            <a:r>
              <a:rPr lang="en-US" i="1" baseline="0" dirty="0" smtClean="0"/>
              <a:t> about what participants just saw.</a:t>
            </a:r>
          </a:p>
          <a:p>
            <a:endParaRPr lang="en-US" i="1" baseline="0" dirty="0" smtClean="0"/>
          </a:p>
          <a:p>
            <a:r>
              <a:rPr lang="en-US" i="1" dirty="0" smtClean="0"/>
              <a:t>Possible discussion questions</a:t>
            </a:r>
            <a:r>
              <a:rPr lang="en-US" dirty="0" smtClean="0"/>
              <a:t>: What components of the self-talk</a:t>
            </a:r>
            <a:r>
              <a:rPr lang="en-US" baseline="0" dirty="0" smtClean="0"/>
              <a:t> that you just observed were most useful and important?</a:t>
            </a:r>
          </a:p>
          <a:p>
            <a:endParaRPr lang="en-US" baseline="0" dirty="0" smtClean="0"/>
          </a:p>
          <a:p>
            <a:r>
              <a:rPr lang="en-US" i="1" baseline="0" dirty="0" smtClean="0"/>
              <a:t>Allow time for participants to respond. </a:t>
            </a:r>
          </a:p>
          <a:p>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As you can see, self-talk has a lot of components to it. It is important that we are showing the students exactly what we are thinking as we are thinking of it. Students need to know and see that solving problems and answering questions is an active activity, not just something to muddle through. They need to know that they can and should be making marks on their papers (assuming it’s not in a book), and that they need to re-read parts to ensure they get the correct answer.  </a:t>
            </a:r>
            <a:endParaRPr lang="en-US" i="0" dirty="0" smtClean="0"/>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55</a:t>
            </a:fld>
            <a:endParaRPr lang="en-US" dirty="0"/>
          </a:p>
        </p:txBody>
      </p:sp>
    </p:spTree>
    <p:extLst>
      <p:ext uri="{BB962C8B-B14F-4D97-AF65-F5344CB8AC3E}">
        <p14:creationId xmlns:p14="http://schemas.microsoft.com/office/powerpoint/2010/main" val="3326609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smtClean="0"/>
              <a:t>Have</a:t>
            </a:r>
            <a:r>
              <a:rPr lang="en-US" i="1" baseline="0" dirty="0" smtClean="0"/>
              <a:t> participants work in groups of two. </a:t>
            </a:r>
          </a:p>
          <a:p>
            <a:pPr marL="0" indent="0">
              <a:buNone/>
            </a:pPr>
            <a:endParaRPr lang="en-US" i="1" baseline="0" dirty="0" smtClean="0"/>
          </a:p>
          <a:p>
            <a:pPr marL="0" indent="0">
              <a:buNone/>
            </a:pPr>
            <a:r>
              <a:rPr lang="en-US" dirty="0" smtClean="0"/>
              <a:t>With a partner, copy this word problem and practice self-talk as you solve it. </a:t>
            </a:r>
          </a:p>
          <a:p>
            <a:pPr marL="0" indent="0">
              <a:buNone/>
            </a:pPr>
            <a:r>
              <a:rPr lang="en-US" b="1" dirty="0" smtClean="0"/>
              <a:t>Partner 1, practice being the teacher. </a:t>
            </a:r>
          </a:p>
          <a:p>
            <a:pPr marL="0" indent="0">
              <a:buNone/>
            </a:pPr>
            <a:r>
              <a:rPr lang="en-US" b="1" dirty="0" smtClean="0"/>
              <a:t>Partner 2, be the “student” and provide Partner 1 with specific feedback about his/her practice. </a:t>
            </a:r>
          </a:p>
          <a:p>
            <a:endParaRPr lang="en-US" i="1" baseline="0" dirty="0" smtClean="0"/>
          </a:p>
          <a:p>
            <a:r>
              <a:rPr lang="en-US" i="1" baseline="0" dirty="0" smtClean="0"/>
              <a:t>Circulate around the room. After a few minutes, consider asking a volunteer to model his or her talk-aloud practice, and ask the other participants to provide feedback.</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56</a:t>
            </a:fld>
            <a:endParaRPr lang="en-US" dirty="0"/>
          </a:p>
        </p:txBody>
      </p:sp>
    </p:spTree>
    <p:extLst>
      <p:ext uri="{BB962C8B-B14F-4D97-AF65-F5344CB8AC3E}">
        <p14:creationId xmlns:p14="http://schemas.microsoft.com/office/powerpoint/2010/main" val="2604694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Have</a:t>
            </a:r>
            <a:r>
              <a:rPr lang="en-US" i="1" baseline="0" dirty="0" smtClean="0"/>
              <a:t> participants work in groups of two. Have the first partner spend 1−2 minutes thinking aloud to read the unknown word. Then, have Partner 2 think-aloud to identify what he or she might do to figure out the meaning of an unknown word.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57</a:t>
            </a:fld>
            <a:endParaRPr lang="en-US" dirty="0"/>
          </a:p>
        </p:txBody>
      </p:sp>
    </p:spTree>
    <p:extLst>
      <p:ext uri="{BB962C8B-B14F-4D97-AF65-F5344CB8AC3E}">
        <p14:creationId xmlns:p14="http://schemas.microsoft.com/office/powerpoint/2010/main" val="890698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contents of the slide and ask participants to generate examples of specific feedback.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58</a:t>
            </a:fld>
            <a:endParaRPr lang="en-US" dirty="0"/>
          </a:p>
        </p:txBody>
      </p:sp>
    </p:spTree>
    <p:extLst>
      <p:ext uri="{BB962C8B-B14F-4D97-AF65-F5344CB8AC3E}">
        <p14:creationId xmlns:p14="http://schemas.microsoft.com/office/powerpoint/2010/main" val="648171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to provide specific feedback to students using self-regulation strategies so that students know what it is that they are doing right. Just telling students “good job” does not tell them what they did that was a “good job” and does not give them feedback on how to replicate it. Further, saying “good job” implies that you think they are doing a good job and takes the ownership away from them. Part of the power of self-regulated strategies is to empower the student. We want students to think and feel like they are doing a “good job.” When students take more ownership over their learning, then they are more likely to remember what they are learning.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59</a:t>
            </a:fld>
            <a:endParaRPr lang="en-US" dirty="0"/>
          </a:p>
        </p:txBody>
      </p:sp>
    </p:spTree>
    <p:extLst>
      <p:ext uri="{BB962C8B-B14F-4D97-AF65-F5344CB8AC3E}">
        <p14:creationId xmlns:p14="http://schemas.microsoft.com/office/powerpoint/2010/main" val="121465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research on effective intervention programs for at-risk students (see http://www.intensiveintervention.org/chart/instructional-intervention-tools for examples), evidence suggests that these programs will be ineffective (or not sufficiently effective) for 3-5% of students. These students require more intensive, individualized levels of support. </a:t>
            </a:r>
          </a:p>
          <a:p>
            <a:endParaRPr lang="en-US" baseline="0" dirty="0" smtClean="0"/>
          </a:p>
          <a:p>
            <a:r>
              <a:rPr lang="en-US" baseline="0" dirty="0" smtClean="0"/>
              <a:t>Intensive intervention comprises the following characteristics… </a:t>
            </a:r>
            <a:r>
              <a:rPr lang="en-US" i="1" baseline="0" dirty="0" smtClean="0"/>
              <a:t>Paraphrase the first box of the slide. </a:t>
            </a:r>
          </a:p>
          <a:p>
            <a:pPr marL="685800" indent="-342900">
              <a:buFont typeface="Wingdings" charset="2"/>
              <a:buChar char="Ø"/>
              <a:tabLst>
                <a:tab pos="3708400" algn="l"/>
              </a:tabLst>
            </a:pPr>
            <a:r>
              <a:rPr lang="en-US" b="1" i="0" dirty="0" smtClean="0"/>
              <a:t>Individualized based on student needs </a:t>
            </a:r>
          </a:p>
          <a:p>
            <a:pPr marL="685800" indent="-342900">
              <a:buFont typeface="Wingdings" charset="2"/>
              <a:buChar char="Ø"/>
              <a:tabLst>
                <a:tab pos="3606800" algn="l"/>
                <a:tab pos="3708400" algn="l"/>
              </a:tabLst>
            </a:pPr>
            <a:r>
              <a:rPr lang="en-US" b="1" i="0" dirty="0" smtClean="0"/>
              <a:t>More intense, often with substantively different content AND pedagogy</a:t>
            </a:r>
          </a:p>
          <a:p>
            <a:pPr marL="685800" indent="-342900">
              <a:buFont typeface="Wingdings" charset="2"/>
              <a:buChar char="Ø"/>
              <a:tabLst>
                <a:tab pos="3606800" algn="l"/>
                <a:tab pos="3708400" algn="l"/>
              </a:tabLst>
            </a:pPr>
            <a:r>
              <a:rPr lang="en-US" b="1" i="0" dirty="0" smtClean="0"/>
              <a:t>Comprised of more frequent and precise progress monitoring </a:t>
            </a:r>
          </a:p>
          <a:p>
            <a:pPr marL="685800" indent="-342900">
              <a:buFont typeface="Wingdings" charset="2"/>
              <a:buChar char="Ø"/>
              <a:tabLst>
                <a:tab pos="3606800" algn="l"/>
                <a:tab pos="3708400" algn="l"/>
              </a:tabLst>
            </a:pPr>
            <a:endParaRPr lang="en-US" b="1" i="0" baseline="0" dirty="0" smtClean="0"/>
          </a:p>
          <a:p>
            <a:r>
              <a:rPr lang="en-US" i="0" baseline="0" dirty="0" smtClean="0"/>
              <a:t>It is not… </a:t>
            </a:r>
            <a:r>
              <a:rPr lang="en-US" i="1" baseline="0" dirty="0" smtClean="0"/>
              <a:t>Paraphrase second box.</a:t>
            </a:r>
          </a:p>
          <a:p>
            <a:pPr marL="636587" indent="-342900">
              <a:buFont typeface="Wingdings" charset="2"/>
              <a:buChar char="Ø"/>
            </a:pPr>
            <a:r>
              <a:rPr lang="en-US" b="1" i="0" dirty="0" smtClean="0"/>
              <a:t>A single approach </a:t>
            </a:r>
          </a:p>
          <a:p>
            <a:pPr marL="636587" indent="-342900">
              <a:buFont typeface="Wingdings" charset="2"/>
              <a:buChar char="Ø"/>
            </a:pPr>
            <a:r>
              <a:rPr lang="en-US" b="1" i="0" dirty="0" smtClean="0"/>
              <a:t>A manual</a:t>
            </a:r>
          </a:p>
          <a:p>
            <a:pPr marL="636587" indent="-342900">
              <a:buFont typeface="Wingdings" charset="2"/>
              <a:buChar char="Ø"/>
            </a:pPr>
            <a:r>
              <a:rPr lang="en-US" b="1" i="0" dirty="0" smtClean="0"/>
              <a:t>A pre-set program</a:t>
            </a:r>
          </a:p>
          <a:p>
            <a:pPr marL="636587" indent="-342900">
              <a:buFont typeface="Wingdings" charset="2"/>
              <a:buChar char="Ø"/>
            </a:pPr>
            <a:r>
              <a:rPr lang="en-US" b="1" i="0" dirty="0" smtClean="0"/>
              <a:t>More of the same Tier 1  instruction </a:t>
            </a:r>
          </a:p>
          <a:p>
            <a:pPr marL="636587" indent="-342900">
              <a:buFont typeface="Wingdings" charset="2"/>
              <a:buChar char="Ø"/>
            </a:pPr>
            <a:r>
              <a:rPr lang="en-US" b="1" i="0" dirty="0" smtClean="0"/>
              <a:t>More of the same Tier 2  instruction </a:t>
            </a:r>
          </a:p>
          <a:p>
            <a:endParaRPr lang="en-US" i="1" baseline="0" dirty="0" smtClean="0"/>
          </a:p>
          <a:p>
            <a:r>
              <a:rPr lang="en-US" i="0" baseline="0" dirty="0" smtClean="0"/>
              <a:t>In other words, intensive intervention isn’t a program you can pull off the shelf or buy online. It’s also not more of the same instruction. Rather, it’s instruction that differs in terms of content and/or mode of delivery, often combined with increased learning time or changes to the instructional setting. We’ll talk more about these topics in the following sections of our session today. </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6</a:t>
            </a:fld>
            <a:endParaRPr lang="en-US" dirty="0"/>
          </a:p>
        </p:txBody>
      </p:sp>
    </p:spTree>
    <p:extLst>
      <p:ext uri="{BB962C8B-B14F-4D97-AF65-F5344CB8AC3E}">
        <p14:creationId xmlns:p14="http://schemas.microsoft.com/office/powerpoint/2010/main" val="28827664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Ask 2−4</a:t>
            </a:r>
            <a:r>
              <a:rPr lang="en-US" i="1" baseline="0" dirty="0" smtClean="0"/>
              <a:t> </a:t>
            </a:r>
            <a:r>
              <a:rPr lang="en-US" i="1" dirty="0" smtClean="0"/>
              <a:t>participant</a:t>
            </a:r>
            <a:r>
              <a:rPr lang="en-US" i="1" baseline="0" dirty="0" smtClean="0"/>
              <a:t>s to share samples of praise or feedback statements.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60</a:t>
            </a:fld>
            <a:endParaRPr lang="en-US" dirty="0"/>
          </a:p>
        </p:txBody>
      </p:sp>
    </p:spTree>
    <p:extLst>
      <p:ext uri="{BB962C8B-B14F-4D97-AF65-F5344CB8AC3E}">
        <p14:creationId xmlns:p14="http://schemas.microsoft.com/office/powerpoint/2010/main" val="9465576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61</a:t>
            </a:fld>
            <a:endParaRPr lang="en-US" dirty="0"/>
          </a:p>
        </p:txBody>
      </p:sp>
    </p:spTree>
    <p:extLst>
      <p:ext uri="{BB962C8B-B14F-4D97-AF65-F5344CB8AC3E}">
        <p14:creationId xmlns:p14="http://schemas.microsoft.com/office/powerpoint/2010/main" val="26001051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Research</a:t>
            </a:r>
            <a:r>
              <a:rPr lang="en-US" b="0" i="0" baseline="0" dirty="0" smtClean="0"/>
              <a:t> indicates that when students are aware of their goals, they make more progress. When monitoring the number of trials needed to reach mastery, use six-cycle graph paper (http://facstaff.gpc.edu/~apepper/</a:t>
            </a:r>
            <a:r>
              <a:rPr lang="en-US" b="0" i="0" baseline="0" dirty="0" err="1" smtClean="0"/>
              <a:t>ajpsemiloggraphs.pdf</a:t>
            </a:r>
            <a:r>
              <a:rPr lang="en-US" b="0" i="0" baseline="0" dirty="0" smtClean="0"/>
              <a:t>), daily recording sheets, or a color-coded bar graph (e.g., use blue for +1 facts, green for +2 facts, red for doubles facts) to keep track of how long it takes the student to reach mastery on different skills. </a:t>
            </a:r>
            <a:endParaRPr lang="en-US" b="0"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62</a:t>
            </a:fld>
            <a:endParaRPr lang="en-US" dirty="0"/>
          </a:p>
        </p:txBody>
      </p:sp>
    </p:spTree>
    <p:extLst>
      <p:ext uri="{BB962C8B-B14F-4D97-AF65-F5344CB8AC3E}">
        <p14:creationId xmlns:p14="http://schemas.microsoft.com/office/powerpoint/2010/main" val="3783915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a:t>
            </a:r>
            <a:r>
              <a:rPr lang="en-US" baseline="0" dirty="0" smtClean="0"/>
              <a:t> students strategies for thinking about their learning, monitoring understanding, and checking work.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63</a:t>
            </a:fld>
            <a:endParaRPr lang="en-US" dirty="0"/>
          </a:p>
        </p:txBody>
      </p:sp>
    </p:spTree>
    <p:extLst>
      <p:ext uri="{BB962C8B-B14F-4D97-AF65-F5344CB8AC3E}">
        <p14:creationId xmlns:p14="http://schemas.microsoft.com/office/powerpoint/2010/main" val="27512251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Ask participants</a:t>
            </a:r>
            <a:r>
              <a:rPr lang="en-US" i="1" baseline="0" dirty="0" smtClean="0"/>
              <a:t> to work with a partner and share some things they might do to involve students in monitoring their own learning progress. If time allows, have a few participants share with the large group. If running short on time, you may chose to skip this. </a:t>
            </a:r>
            <a:endParaRPr lang="en-US" i="1" dirty="0" smtClean="0"/>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64</a:t>
            </a:fld>
            <a:endParaRPr lang="en-US" dirty="0"/>
          </a:p>
        </p:txBody>
      </p:sp>
    </p:spTree>
    <p:extLst>
      <p:ext uri="{BB962C8B-B14F-4D97-AF65-F5344CB8AC3E}">
        <p14:creationId xmlns:p14="http://schemas.microsoft.com/office/powerpoint/2010/main" val="24339835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next</a:t>
            </a:r>
            <a:r>
              <a:rPr lang="en-US" baseline="0" dirty="0" smtClean="0"/>
              <a:t> section, we will talk about how maladaptive attributions can impede academic success and strategies to help students with intensive intervention needs develop more functional attribution.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65</a:t>
            </a:fld>
            <a:endParaRPr lang="en-US" dirty="0"/>
          </a:p>
        </p:txBody>
      </p:sp>
    </p:spTree>
    <p:extLst>
      <p:ext uri="{BB962C8B-B14F-4D97-AF65-F5344CB8AC3E}">
        <p14:creationId xmlns:p14="http://schemas.microsoft.com/office/powerpoint/2010/main" val="2311444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r>
              <a:rPr lang="en-US" i="1" baseline="0" dirty="0" smtClean="0"/>
              <a:t> Ask participants to think about more functional attribution statements. </a:t>
            </a:r>
          </a:p>
          <a:p>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66</a:t>
            </a:fld>
            <a:endParaRPr lang="en-US" dirty="0"/>
          </a:p>
        </p:txBody>
      </p:sp>
    </p:spTree>
    <p:extLst>
      <p:ext uri="{BB962C8B-B14F-4D97-AF65-F5344CB8AC3E}">
        <p14:creationId xmlns:p14="http://schemas.microsoft.com/office/powerpoint/2010/main" val="41298058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lvl="1" indent="-341313">
              <a:buFont typeface="Wingdings" charset="2"/>
              <a:buChar char="§"/>
            </a:pPr>
            <a:r>
              <a:rPr lang="en-US" sz="2200" dirty="0" smtClean="0"/>
              <a:t>Help students to develop strategies or scripts when they engage in negative self-talk, and reinforce students for using them.  </a:t>
            </a:r>
          </a:p>
          <a:p>
            <a:pPr marL="571500" lvl="1" indent="-341313">
              <a:buFont typeface="Wingdings" charset="2"/>
              <a:buChar char="§"/>
            </a:pPr>
            <a:r>
              <a:rPr lang="en-US" sz="2200" dirty="0" smtClean="0"/>
              <a:t>Include students in goal-setting and monitoring to help them connect their hard work to increased academic success. </a:t>
            </a:r>
          </a:p>
          <a:p>
            <a:pPr marL="571500" lvl="1" indent="-341313">
              <a:buFont typeface="Wingdings" charset="2"/>
              <a:buChar char="§"/>
            </a:pPr>
            <a:r>
              <a:rPr lang="en-US" sz="2200" dirty="0" smtClean="0"/>
              <a:t>Celebrate progress, and provide explicit feedback that connects it to their use of new/appropriate learning strategies, skills, or behaviors. </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67</a:t>
            </a:fld>
            <a:endParaRPr lang="en-US" dirty="0"/>
          </a:p>
        </p:txBody>
      </p:sp>
    </p:spTree>
    <p:extLst>
      <p:ext uri="{BB962C8B-B14F-4D97-AF65-F5344CB8AC3E}">
        <p14:creationId xmlns:p14="http://schemas.microsoft.com/office/powerpoint/2010/main" val="18517780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Ask</a:t>
            </a:r>
            <a:r>
              <a:rPr lang="en-US" i="1" baseline="0" dirty="0" smtClean="0"/>
              <a:t> participants to suggest other examples.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68</a:t>
            </a:fld>
            <a:endParaRPr lang="en-US" dirty="0"/>
          </a:p>
        </p:txBody>
      </p:sp>
    </p:spTree>
    <p:extLst>
      <p:ext uri="{BB962C8B-B14F-4D97-AF65-F5344CB8AC3E}">
        <p14:creationId xmlns:p14="http://schemas.microsoft.com/office/powerpoint/2010/main" val="39469897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Depending</a:t>
            </a:r>
            <a:r>
              <a:rPr lang="en-US" i="1" baseline="0" dirty="0" smtClean="0"/>
              <a:t> on time, allow teams 10−30 minutes to complete this handout on 1−3 students for whom teams brought data.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69</a:t>
            </a:fld>
            <a:endParaRPr lang="en-US" dirty="0"/>
          </a:p>
        </p:txBody>
      </p:sp>
    </p:spTree>
    <p:extLst>
      <p:ext uri="{BB962C8B-B14F-4D97-AF65-F5344CB8AC3E}">
        <p14:creationId xmlns:p14="http://schemas.microsoft.com/office/powerpoint/2010/main" val="164784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1" dirty="0" smtClean="0">
                <a:effectLst/>
              </a:rPr>
              <a:t>Dr.</a:t>
            </a:r>
            <a:r>
              <a:rPr lang="en-US" sz="1100" b="0" i="1" baseline="0" dirty="0" smtClean="0">
                <a:effectLst/>
              </a:rPr>
              <a:t> Sharon Vaughn provides her perspective about why intensive intervention is important for schools. (See the transcript below if you do not have access to an internet connection to play the clip provided on the slide.) </a:t>
            </a:r>
            <a:endParaRPr lang="en-US" sz="1100" b="0" i="1" dirty="0" smtClean="0">
              <a:effectLst/>
            </a:endParaRPr>
          </a:p>
          <a:p>
            <a:endParaRPr lang="en-US" sz="1100" b="1" dirty="0" smtClean="0">
              <a:effectLst/>
            </a:endParaRPr>
          </a:p>
          <a:p>
            <a:r>
              <a:rPr lang="en-US" sz="1100" b="0" dirty="0" smtClean="0">
                <a:effectLst/>
              </a:rPr>
              <a:t>Question: </a:t>
            </a:r>
            <a:r>
              <a:rPr lang="en-US" sz="1100" dirty="0" smtClean="0">
                <a:effectLst/>
              </a:rPr>
              <a:t>Why is it important for schools to focus on intensive interventions?</a:t>
            </a:r>
          </a:p>
          <a:p>
            <a:endParaRPr lang="en-US" sz="1100" b="1" dirty="0" smtClean="0">
              <a:effectLst/>
            </a:endParaRPr>
          </a:p>
          <a:p>
            <a:r>
              <a:rPr lang="en-US" sz="1100" b="0" dirty="0" smtClean="0">
                <a:effectLst/>
              </a:rPr>
              <a:t>Answer:</a:t>
            </a:r>
            <a:r>
              <a:rPr lang="en-US" sz="1100" dirty="0" smtClean="0">
                <a:effectLst/>
              </a:rPr>
              <a:t> It’s important for schools to focus on intensive interventions because it gives an opportunity for the schools to figure out ways to serve their neediest students. You might wonder even, what do we mean by an intensive intervention? The idea is really that if you have your core program, whether it’s reading or math, or your sort of central school system approaches to behavior, then for those students for whom that is not enough, sufficient, you want to provide something supplemental. Whether it’s in behavior or math or reading, and that gets increasingly intensive to respond to the instructional or behavioral needs of the students. So an intensive intervention is really viewed as an intervention that is the most specific for the students most in need. So that is important because otherwise what we are really saying as a society is that we believe in appropriate education for some students, not all students. So by providing intensive interventions, by organizing your school to address them, you are really embracing every student who comes to your school and you are saying no matter what their behavioral needs are, no matter what their instructional needs are; we are going to specify, articulate, and implement an appropriate intervention for that child. So that means a willingness to make modifications, a willingness to make adaptations, and a willingness to reflect on evidence-based decision making so that the kind of intensive intervention you provide is really specific to that student.</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a:t>
            </a:fld>
            <a:endParaRPr lang="en-US" dirty="0"/>
          </a:p>
        </p:txBody>
      </p:sp>
    </p:spTree>
    <p:extLst>
      <p:ext uri="{BB962C8B-B14F-4D97-AF65-F5344CB8AC3E}">
        <p14:creationId xmlns:p14="http://schemas.microsoft.com/office/powerpoint/2010/main" val="21920205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70</a:t>
            </a:fld>
            <a:endParaRPr lang="en-US" dirty="0"/>
          </a:p>
        </p:txBody>
      </p:sp>
    </p:spTree>
    <p:extLst>
      <p:ext uri="{BB962C8B-B14F-4D97-AF65-F5344CB8AC3E}">
        <p14:creationId xmlns:p14="http://schemas.microsoft.com/office/powerpoint/2010/main" val="8136173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In the following section, we’ll discuss how modifying the delivery</a:t>
            </a:r>
            <a:r>
              <a:rPr lang="en-US" i="0" baseline="0" dirty="0" smtClean="0"/>
              <a:t> of instruction can affect students with intensive intervention needs, and their implications for designing instruction/intervention. </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71</a:t>
            </a:fld>
            <a:endParaRPr lang="en-US" dirty="0"/>
          </a:p>
        </p:txBody>
      </p:sp>
    </p:spTree>
    <p:extLst>
      <p:ext uri="{BB962C8B-B14F-4D97-AF65-F5344CB8AC3E}">
        <p14:creationId xmlns:p14="http://schemas.microsoft.com/office/powerpoint/2010/main" val="13249398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we’ll talk about ways you can modify how</a:t>
            </a:r>
            <a:r>
              <a:rPr lang="en-US" baseline="0" dirty="0" smtClean="0"/>
              <a:t> you deliver academic content to make it more intensive. We’ll discuss the following strategies </a:t>
            </a:r>
            <a:r>
              <a:rPr lang="en-US" i="1" baseline="0" dirty="0" smtClean="0"/>
              <a:t>(briefly review slide).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72</a:t>
            </a:fld>
            <a:endParaRPr lang="en-US" dirty="0"/>
          </a:p>
        </p:txBody>
      </p:sp>
    </p:spTree>
    <p:extLst>
      <p:ext uri="{BB962C8B-B14F-4D97-AF65-F5344CB8AC3E}">
        <p14:creationId xmlns:p14="http://schemas.microsoft.com/office/powerpoint/2010/main" val="41716725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Students with intensive needs often require 10–30 times the number of practice opportunities as their peers to learn new information—this takes time,</a:t>
            </a:r>
            <a:r>
              <a:rPr lang="en-US" sz="1200" baseline="0" dirty="0" smtClean="0"/>
              <a:t> and requires that you prioritize what you teach.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73</a:t>
            </a:fld>
            <a:endParaRPr lang="en-US" dirty="0"/>
          </a:p>
        </p:txBody>
      </p:sp>
    </p:spTree>
    <p:extLst>
      <p:ext uri="{BB962C8B-B14F-4D97-AF65-F5344CB8AC3E}">
        <p14:creationId xmlns:p14="http://schemas.microsoft.com/office/powerpoint/2010/main" val="9338794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t>Systematic instruction </a:t>
            </a:r>
            <a:r>
              <a:rPr lang="en-US" b="1" dirty="0" smtClean="0"/>
              <a:t>means breaking down complex skills into smaller, manageable “chunks” of learning and carefully considering how to best teach these discrete pieces to achieve the overall learning goal. </a:t>
            </a:r>
          </a:p>
          <a:p>
            <a:r>
              <a:rPr lang="en-US" b="1" dirty="0" smtClean="0"/>
              <a:t>Prioritize and sequence learning chunks from easier to more difficult</a:t>
            </a:r>
          </a:p>
          <a:p>
            <a:r>
              <a:rPr lang="en-US" b="1" dirty="0" smtClean="0"/>
              <a:t>Use scaffolding- </a:t>
            </a:r>
            <a:r>
              <a:rPr lang="en-US" b="0" dirty="0" smtClean="0"/>
              <a:t>when tasks</a:t>
            </a:r>
            <a:r>
              <a:rPr lang="en-US" b="0" baseline="0" dirty="0" smtClean="0"/>
              <a:t> are scaffolded, they allow students to develop independence and competence with the new skills.</a:t>
            </a:r>
            <a:endParaRPr lang="en-US" b="1" dirty="0" smtClean="0"/>
          </a:p>
          <a:p>
            <a:r>
              <a:rPr lang="en-US" b="1" dirty="0" smtClean="0"/>
              <a:t>Provide temporary supports to control the level of difficulty throughout the learning process, </a:t>
            </a:r>
            <a:r>
              <a:rPr lang="en-US" b="0" dirty="0" smtClean="0"/>
              <a:t>and remove those supports as students become more independent.</a:t>
            </a:r>
            <a:r>
              <a:rPr lang="en-US" b="0" baseline="0" dirty="0" smtClean="0"/>
              <a:t> </a:t>
            </a:r>
            <a:endParaRPr lang="en-US" b="0" dirty="0" smtClean="0"/>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74</a:t>
            </a:fld>
            <a:endParaRPr lang="en-US" dirty="0"/>
          </a:p>
        </p:txBody>
      </p:sp>
    </p:spTree>
    <p:extLst>
      <p:ext uri="{BB962C8B-B14F-4D97-AF65-F5344CB8AC3E}">
        <p14:creationId xmlns:p14="http://schemas.microsoft.com/office/powerpoint/2010/main" val="3172388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Common Core State Standards are being used in most states throughout the country. Remember that the standards specify what students should know, not how to teach them. We still need strong teachers and explicit strategies to teach students with intensive needs for them to progress toward these learning targets.  Also, many of the Common Core State Standards already overlap with your state’s current standards. For example, the International Reading Association has stated that the Common Core standards still emphasize basic skills especially for K-5 students.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75</a:t>
            </a:fld>
            <a:endParaRPr lang="en-US" dirty="0"/>
          </a:p>
        </p:txBody>
      </p:sp>
    </p:spTree>
    <p:extLst>
      <p:ext uri="{BB962C8B-B14F-4D97-AF65-F5344CB8AC3E}">
        <p14:creationId xmlns:p14="http://schemas.microsoft.com/office/powerpoint/2010/main" val="28003593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*Fuchs, Fuchs, Prentice, Burch, and Paulsen (2002)</a:t>
            </a:r>
          </a:p>
          <a:p>
            <a:r>
              <a:rPr lang="en-US" sz="1200" u="none" kern="1200" dirty="0" smtClean="0">
                <a:solidFill>
                  <a:schemeClr val="tx1"/>
                </a:solidFill>
                <a:effectLst/>
                <a:latin typeface="+mn-lt"/>
                <a:ea typeface="+mn-ea"/>
                <a:cs typeface="+mn-cs"/>
              </a:rPr>
              <a:t>**Fuchs et al. (2008a) </a:t>
            </a:r>
          </a:p>
          <a:p>
            <a:r>
              <a:rPr lang="en-US" sz="1200" u="non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Fuchs et al.</a:t>
            </a:r>
            <a:r>
              <a:rPr lang="en-US" sz="1200" u="none" kern="1200" dirty="0" smtClean="0">
                <a:solidFill>
                  <a:schemeClr val="tx1"/>
                </a:solidFill>
                <a:effectLst/>
                <a:latin typeface="+mn-lt"/>
                <a:ea typeface="+mn-ea"/>
                <a:cs typeface="+mn-cs"/>
              </a:rPr>
              <a:t> (2008b).</a:t>
            </a:r>
          </a:p>
          <a:p>
            <a:r>
              <a:rPr lang="en-US" sz="1200" u="none" kern="1200" dirty="0" smtClean="0">
                <a:solidFill>
                  <a:schemeClr val="tx1"/>
                </a:solidFill>
                <a:effectLst/>
                <a:latin typeface="+mn-lt"/>
                <a:ea typeface="+mn-ea"/>
                <a:cs typeface="+mn-cs"/>
              </a:rPr>
              <a:t>Powell &amp; Fuchs (2013) </a:t>
            </a:r>
          </a:p>
          <a:p>
            <a:r>
              <a:rPr lang="en-US" sz="1200" u="none" kern="1200" dirty="0" smtClean="0">
                <a:solidFill>
                  <a:schemeClr val="tx1"/>
                </a:solidFill>
                <a:effectLst/>
                <a:latin typeface="+mn-lt"/>
                <a:ea typeface="+mn-ea"/>
                <a:cs typeface="+mn-cs"/>
              </a:rPr>
              <a:t>****Courtade-Little &amp; Browder (2005) </a:t>
            </a:r>
          </a:p>
          <a:p>
            <a:endParaRPr lang="en-US" dirty="0" smtClean="0"/>
          </a:p>
          <a:p>
            <a:r>
              <a:rPr lang="en-US" i="0" dirty="0" smtClean="0"/>
              <a:t>Handout 3 provides</a:t>
            </a:r>
            <a:r>
              <a:rPr lang="en-US" i="0" baseline="0" dirty="0" smtClean="0"/>
              <a:t> an illustration of how to plan standards-relevant instruction throughout levels of a multilevel system, including for students with significant cognitive challenges.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76</a:t>
            </a:fld>
            <a:endParaRPr lang="en-US" dirty="0"/>
          </a:p>
        </p:txBody>
      </p:sp>
    </p:spTree>
    <p:extLst>
      <p:ext uri="{BB962C8B-B14F-4D97-AF65-F5344CB8AC3E}">
        <p14:creationId xmlns:p14="http://schemas.microsoft.com/office/powerpoint/2010/main" val="18834960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Please review Handout 3.  With</a:t>
            </a:r>
            <a:r>
              <a:rPr lang="en-US" i="0" baseline="0" dirty="0" smtClean="0"/>
              <a:t> your table groups, discuss: Given today’s conversation, what additional practices might you try to further intensify intervention if data suggests it’s warranted?  Second, using Handout 4, how might this apply to another standard you might prioritize? </a:t>
            </a:r>
            <a:endParaRPr lang="en-US" i="0" dirty="0" smtClean="0"/>
          </a:p>
          <a:p>
            <a:endParaRPr lang="en-US" i="1" dirty="0" smtClean="0"/>
          </a:p>
          <a:p>
            <a:r>
              <a:rPr lang="en-US" i="1" dirty="0" smtClean="0"/>
              <a:t>Handout 3 provides</a:t>
            </a:r>
            <a:r>
              <a:rPr lang="en-US" i="1" baseline="0" dirty="0" smtClean="0"/>
              <a:t> an illustration of how to plan standards-relevant instruction throughout levels of a multilevel system, including for students with significant cognitive challenges. If time allows, encourage teams to review and discuss this illustration, and then use Handout 4 plan for an additional standard. Encourage them to focus on the intensive intervention column if time is limited, and remind them to refer to the content from today’s presentation. To look up additional standards, visit </a:t>
            </a:r>
            <a:r>
              <a:rPr lang="en-US" i="1" dirty="0" smtClean="0"/>
              <a:t>http://www.corestandards.org/.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77</a:t>
            </a:fld>
            <a:endParaRPr lang="en-US" dirty="0"/>
          </a:p>
        </p:txBody>
      </p:sp>
    </p:spTree>
    <p:extLst>
      <p:ext uri="{BB962C8B-B14F-4D97-AF65-F5344CB8AC3E}">
        <p14:creationId xmlns:p14="http://schemas.microsoft.com/office/powerpoint/2010/main" val="15726085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Explicit instruction works well for students with intensive</a:t>
            </a:r>
            <a:r>
              <a:rPr lang="en-US" baseline="0" dirty="0" smtClean="0"/>
              <a:t> intervention needs because well-designed, explicit instruction comes with scaffolds built into the process.</a:t>
            </a:r>
            <a:endParaRPr lang="en-US" dirty="0" smtClean="0"/>
          </a:p>
          <a:p>
            <a:pPr marL="0" indent="0">
              <a:buNone/>
            </a:pPr>
            <a:endParaRPr lang="en-US" dirty="0" smtClean="0"/>
          </a:p>
          <a:p>
            <a:pPr marL="0" indent="0">
              <a:buNone/>
            </a:pPr>
            <a:r>
              <a:rPr lang="en-US" b="1" dirty="0" smtClean="0"/>
              <a:t>It’s often used for: </a:t>
            </a:r>
          </a:p>
          <a:p>
            <a:pPr marL="522288" indent="-239713"/>
            <a:r>
              <a:rPr lang="en-US" b="1" dirty="0" smtClean="0"/>
              <a:t>Teacher-led instruction of new skills</a:t>
            </a:r>
          </a:p>
          <a:p>
            <a:pPr marL="522288" indent="-239713"/>
            <a:r>
              <a:rPr lang="en-US" b="1" dirty="0" smtClean="0"/>
              <a:t>Teaching students to apply generalized knowledge or skills to novel settings </a:t>
            </a:r>
          </a:p>
          <a:p>
            <a:pPr marL="522288" indent="-239713"/>
            <a:r>
              <a:rPr lang="en-US" b="1" dirty="0" smtClean="0"/>
              <a:t>Addressing learning needs, including strategies to support cognitive processing </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78</a:t>
            </a:fld>
            <a:endParaRPr lang="en-US" dirty="0"/>
          </a:p>
        </p:txBody>
      </p:sp>
    </p:spTree>
    <p:extLst>
      <p:ext uri="{BB962C8B-B14F-4D97-AF65-F5344CB8AC3E}">
        <p14:creationId xmlns:p14="http://schemas.microsoft.com/office/powerpoint/2010/main" val="18114584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components</a:t>
            </a:r>
            <a:r>
              <a:rPr lang="en-US" baseline="0" dirty="0" smtClean="0"/>
              <a:t> for explicit instruction.  </a:t>
            </a:r>
            <a:r>
              <a:rPr lang="en-US" i="1" baseline="0" dirty="0" smtClean="0"/>
              <a:t>(review slide).</a:t>
            </a:r>
          </a:p>
          <a:p>
            <a:endParaRPr lang="en-US" baseline="0" dirty="0" smtClean="0"/>
          </a:p>
          <a:p>
            <a:r>
              <a:rPr lang="en-US" dirty="0" smtClean="0"/>
              <a:t>“I do”, “we do”, “you do” approach</a:t>
            </a:r>
            <a:r>
              <a:rPr lang="en-US" sz="1200" kern="1200" dirty="0" smtClean="0">
                <a:solidFill>
                  <a:schemeClr val="tx1"/>
                </a:solidFill>
                <a:effectLst/>
                <a:latin typeface="+mn-lt"/>
                <a:ea typeface="+mn-ea"/>
                <a:cs typeface="+mn-cs"/>
              </a:rPr>
              <a:t>—</a:t>
            </a:r>
            <a:r>
              <a:rPr lang="en-US" dirty="0" smtClean="0"/>
              <a:t>or model/lead/test</a:t>
            </a:r>
            <a:r>
              <a:rPr lang="en-US" sz="1200" kern="1200" dirty="0" smtClean="0">
                <a:solidFill>
                  <a:schemeClr val="tx1"/>
                </a:solidFill>
                <a:effectLst/>
                <a:latin typeface="+mn-lt"/>
                <a:ea typeface="+mn-ea"/>
                <a:cs typeface="+mn-cs"/>
              </a:rPr>
              <a:t>—</a:t>
            </a:r>
            <a:r>
              <a:rPr lang="en-US" dirty="0" smtClean="0"/>
              <a:t>is a major part of the scaffold that is</a:t>
            </a:r>
            <a:r>
              <a:rPr lang="en-US" baseline="0" dirty="0" smtClean="0"/>
              <a:t> built into explicit instruction. It helps to walk students through the steps of what you want them to know, providing a perfect example of what you expect of them, followed by gradually releasing responsibility (giving more to the students), until finally students are able to be successful on their own.  </a:t>
            </a:r>
          </a:p>
          <a:p>
            <a:endParaRPr lang="en-US" baseline="0" dirty="0" smtClean="0"/>
          </a:p>
          <a:p>
            <a:r>
              <a:rPr lang="en-US" baseline="0" dirty="0" smtClean="0"/>
              <a:t>For example, when teaching students to look for the main idea you might do the following:</a:t>
            </a:r>
          </a:p>
          <a:p>
            <a:endParaRPr lang="en-US" baseline="0" dirty="0" smtClean="0"/>
          </a:p>
          <a:p>
            <a:r>
              <a:rPr lang="en-US" baseline="0" dirty="0" smtClean="0"/>
              <a:t>As a class, read a story. </a:t>
            </a:r>
          </a:p>
          <a:p>
            <a:endParaRPr lang="en-US" baseline="0" dirty="0" smtClean="0"/>
          </a:p>
          <a:p>
            <a:r>
              <a:rPr lang="en-US" baseline="0" dirty="0" smtClean="0"/>
              <a:t>Model</a:t>
            </a:r>
          </a:p>
          <a:p>
            <a:r>
              <a:rPr lang="en-US" baseline="0" dirty="0" smtClean="0"/>
              <a:t>Then have the teacher go back and re-read the first paragraph modeling think-aloud (what is mentioned the most, what are the details).  </a:t>
            </a:r>
          </a:p>
          <a:p>
            <a:r>
              <a:rPr lang="en-US" baseline="0" dirty="0" smtClean="0"/>
              <a:t> </a:t>
            </a:r>
          </a:p>
          <a:p>
            <a:r>
              <a:rPr lang="en-US" baseline="0" dirty="0" smtClean="0"/>
              <a:t>Lead</a:t>
            </a:r>
          </a:p>
          <a:p>
            <a:r>
              <a:rPr lang="en-US" baseline="0" dirty="0" smtClean="0"/>
              <a:t>Teacher would ask students to participate while teacher is still doing the bulk of the work.</a:t>
            </a:r>
          </a:p>
          <a:p>
            <a:endParaRPr lang="en-US" baseline="0" dirty="0" smtClean="0"/>
          </a:p>
          <a:p>
            <a:r>
              <a:rPr lang="en-US" baseline="0" dirty="0" smtClean="0"/>
              <a:t>Test</a:t>
            </a:r>
          </a:p>
          <a:p>
            <a:r>
              <a:rPr lang="en-US" baseline="0" dirty="0" smtClean="0"/>
              <a:t>Have students complete the task on their own without support (or with a pair).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79</a:t>
            </a:fld>
            <a:endParaRPr lang="en-US" dirty="0"/>
          </a:p>
        </p:txBody>
      </p:sp>
    </p:spTree>
    <p:extLst>
      <p:ext uri="{BB962C8B-B14F-4D97-AF65-F5344CB8AC3E}">
        <p14:creationId xmlns:p14="http://schemas.microsoft.com/office/powerpoint/2010/main" val="202031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Adapting</a:t>
            </a:r>
            <a:r>
              <a:rPr lang="en-US" baseline="0" dirty="0" smtClean="0"/>
              <a:t> interventions to make them more intense lies at the heart of the data-based individualization (DBI) process. </a:t>
            </a:r>
            <a:r>
              <a:rPr lang="en-US" i="1" baseline="0" dirty="0" smtClean="0"/>
              <a:t>(Review other elements of the graphic as needed.) </a:t>
            </a:r>
            <a:r>
              <a:rPr lang="en-US" baseline="0" dirty="0" smtClean="0"/>
              <a:t>The strategies we’ll discuss today provide you with methods for adapting your secondary intervention platforms when you find they are insufficient for specific students. As we’ll also discuss, use of precise progress monitoring data (</a:t>
            </a:r>
            <a:r>
              <a:rPr lang="en-US" i="1" baseline="0" dirty="0" smtClean="0"/>
              <a:t>note lower “Evidence” arrow</a:t>
            </a:r>
            <a:r>
              <a:rPr lang="en-US" baseline="0" dirty="0" smtClean="0"/>
              <a:t>) to determine the impact of these instructional adaptations is also an essential part of effective intensive intervention. These data provide the evidence base to help teachers/teams determine whether or not the intervention program is effective for the individual student and when changes may be needed. </a:t>
            </a:r>
          </a:p>
          <a:p>
            <a:endParaRPr lang="en-US" baseline="0" dirty="0" smtClean="0"/>
          </a:p>
          <a:p>
            <a:r>
              <a:rPr lang="en-US" i="1" baseline="0" dirty="0" smtClean="0"/>
              <a:t>For a more complete overview of the DBI process, visit: http://www.intensiveintervention.org/resource/introduction-data-based-individualization.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3074847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6400" indent="-236538"/>
            <a:r>
              <a:rPr lang="en-US" dirty="0" smtClean="0"/>
              <a:t>Making instruction</a:t>
            </a:r>
            <a:r>
              <a:rPr lang="en-US" baseline="0" dirty="0" smtClean="0"/>
              <a:t> more explicit and systematic takes some management. Teachers need to o</a:t>
            </a:r>
            <a:r>
              <a:rPr lang="en-US" dirty="0" smtClean="0"/>
              <a:t>rganize instruction to allow for high levels of student success by starting with easy tasks. Once students</a:t>
            </a:r>
            <a:r>
              <a:rPr lang="en-US" baseline="0" dirty="0" smtClean="0"/>
              <a:t> feel success, this builds confidence. Plus, starting with smaller component skills will help build to bigger composite skills that use the previous knowledge. Tasks should also be broken down into smaller, simpler steps to allow students to access what is being asked of them.</a:t>
            </a:r>
          </a:p>
          <a:p>
            <a:pPr marL="406400" indent="-236538"/>
            <a:r>
              <a:rPr lang="en-US" baseline="0" dirty="0" smtClean="0"/>
              <a:t>  </a:t>
            </a:r>
          </a:p>
          <a:p>
            <a:pPr marL="406400" indent="-236538"/>
            <a:r>
              <a:rPr lang="en-US" baseline="0" dirty="0" smtClean="0"/>
              <a:t>The teacher also needs to provide</a:t>
            </a:r>
            <a:r>
              <a:rPr lang="en-US" dirty="0" smtClean="0"/>
              <a:t> more modeling with clearer explanations. Students</a:t>
            </a:r>
            <a:r>
              <a:rPr lang="en-US" baseline="0" dirty="0" smtClean="0"/>
              <a:t> need to know exactly what is being asked of them. Teacher models take the guess work out for the students and shows them exactly what the teacher is looking for. Teachers should also provide </a:t>
            </a:r>
            <a:r>
              <a:rPr lang="en-US" dirty="0" smtClean="0"/>
              <a:t>more concrete learning opportunities using pictures, graphics, manipulatives, or think-alouds. Pictures</a:t>
            </a:r>
            <a:r>
              <a:rPr lang="en-US" baseline="0" dirty="0" smtClean="0"/>
              <a:t> and manipulatives help with students who learn with different modalities. </a:t>
            </a:r>
            <a:r>
              <a:rPr lang="en-US" dirty="0" smtClean="0"/>
              <a:t>Provide temporary support and gradually it reduce over time. Using</a:t>
            </a:r>
            <a:r>
              <a:rPr lang="en-US" baseline="0" dirty="0" smtClean="0"/>
              <a:t> “I do, we do, you do,” approach can help teachers give students the support they need while they need it, but will also remind them to gradually give more responsibility to the students. And lastly, teachers need to p</a:t>
            </a:r>
            <a:r>
              <a:rPr lang="en-US" dirty="0" smtClean="0"/>
              <a:t>rovide more opportunities for response, practice, and feedback. Remember students with intensive</a:t>
            </a:r>
            <a:r>
              <a:rPr lang="en-US" baseline="0" dirty="0" smtClean="0"/>
              <a:t> needs often require 10−30 times the number of practice opportunities as their peers to learn new information!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80</a:t>
            </a:fld>
            <a:endParaRPr lang="en-US" dirty="0"/>
          </a:p>
        </p:txBody>
      </p:sp>
    </p:spTree>
    <p:extLst>
      <p:ext uri="{BB962C8B-B14F-4D97-AF65-F5344CB8AC3E}">
        <p14:creationId xmlns:p14="http://schemas.microsoft.com/office/powerpoint/2010/main" val="18291059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Consistency helps</a:t>
            </a:r>
            <a:r>
              <a:rPr lang="en-US" baseline="0" dirty="0" smtClean="0"/>
              <a:t> students with intensive needs. When teachers use precise, simple language, students are able to know right away exactly what the teacher is talking about. Oftentimes these students are a few steps behind their peers because they are trying to figure out what is being talked about, and so they miss what is being taught. When teachers are consistent and say what they mean the same way every time, they can be more successful in delivering content to their students.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81</a:t>
            </a:fld>
            <a:endParaRPr lang="en-US" dirty="0"/>
          </a:p>
        </p:txBody>
      </p:sp>
    </p:spTree>
    <p:extLst>
      <p:ext uri="{BB962C8B-B14F-4D97-AF65-F5344CB8AC3E}">
        <p14:creationId xmlns:p14="http://schemas.microsoft.com/office/powerpoint/2010/main" val="37764769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These</a:t>
            </a:r>
            <a:r>
              <a:rPr lang="en-US" i="0" baseline="0" dirty="0" smtClean="0"/>
              <a:t> are n</a:t>
            </a:r>
            <a:r>
              <a:rPr lang="en-US" i="0" dirty="0" smtClean="0"/>
              <a:t>on-examples,</a:t>
            </a:r>
            <a:r>
              <a:rPr lang="en-US" i="0" baseline="0" dirty="0" smtClean="0"/>
              <a:t> but showing progressive improvement toward more precise, simple language. </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82</a:t>
            </a:fld>
            <a:endParaRPr lang="en-US" dirty="0"/>
          </a:p>
        </p:txBody>
      </p:sp>
    </p:spTree>
    <p:extLst>
      <p:ext uri="{BB962C8B-B14F-4D97-AF65-F5344CB8AC3E}">
        <p14:creationId xmlns:p14="http://schemas.microsoft.com/office/powerpoint/2010/main" val="1652390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This is an example of showing</a:t>
            </a:r>
            <a:r>
              <a:rPr lang="en-US" i="0" baseline="0" dirty="0" smtClean="0"/>
              <a:t> precise, simple, replicable language. It is short, pretty clear, and the same language is used over and over. </a:t>
            </a:r>
            <a:endParaRPr lang="en-US" i="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83</a:t>
            </a:fld>
            <a:endParaRPr lang="en-US" dirty="0"/>
          </a:p>
        </p:txBody>
      </p:sp>
    </p:spTree>
    <p:extLst>
      <p:ext uri="{BB962C8B-B14F-4D97-AF65-F5344CB8AC3E}">
        <p14:creationId xmlns:p14="http://schemas.microsoft.com/office/powerpoint/2010/main" val="3381356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8138" lvl="1" indent="-287338">
              <a:spcBef>
                <a:spcPts val="0"/>
              </a:spcBef>
            </a:pPr>
            <a:r>
              <a:rPr lang="en-US" sz="1200" dirty="0" smtClean="0"/>
              <a:t>Frequent student response can assist the teacher in monitoring student understanding, and teacher feedback during student practice can be a powerful tool</a:t>
            </a:r>
            <a:r>
              <a:rPr lang="en-US" sz="1200" baseline="0" dirty="0" smtClean="0"/>
              <a:t> </a:t>
            </a:r>
            <a:r>
              <a:rPr lang="en-US" sz="1200" dirty="0" smtClean="0"/>
              <a:t>for refining and mastering new skills. </a:t>
            </a:r>
          </a:p>
          <a:p>
            <a:pPr marL="338138" lvl="1" indent="-287338">
              <a:spcBef>
                <a:spcPts val="0"/>
              </a:spcBef>
            </a:pPr>
            <a:r>
              <a:rPr lang="en-US" sz="1200" dirty="0" smtClean="0"/>
              <a:t>Feedback prompts students to continue successful practice.</a:t>
            </a:r>
          </a:p>
          <a:p>
            <a:pPr marL="338138" lvl="1" indent="-287338">
              <a:spcBef>
                <a:spcPts val="0"/>
              </a:spcBef>
            </a:pPr>
            <a:r>
              <a:rPr lang="en-US" sz="1200" dirty="0" smtClean="0"/>
              <a:t>Quick corrections prevent students from practicing errors. </a:t>
            </a:r>
          </a:p>
          <a:p>
            <a:endParaRPr lang="en-US" sz="120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84</a:t>
            </a:fld>
            <a:endParaRPr lang="en-US" dirty="0"/>
          </a:p>
        </p:txBody>
      </p:sp>
    </p:spTree>
    <p:extLst>
      <p:ext uri="{BB962C8B-B14F-4D97-AF65-F5344CB8AC3E}">
        <p14:creationId xmlns:p14="http://schemas.microsoft.com/office/powerpoint/2010/main" val="26383107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Effective feedback on student responses is clear and precise, communicating specifically which aspects of the task students performed correctly or incorrectly. </a:t>
            </a:r>
            <a:r>
              <a:rPr lang="en-US" baseline="0" dirty="0" smtClean="0"/>
              <a:t> Feedback should be tied </a:t>
            </a:r>
            <a:r>
              <a:rPr lang="en-US" dirty="0" smtClean="0"/>
              <a:t>directly to the student’s actions and the learning goals.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85</a:t>
            </a:fld>
            <a:endParaRPr lang="en-US" dirty="0"/>
          </a:p>
        </p:txBody>
      </p:sp>
    </p:spTree>
    <p:extLst>
      <p:ext uri="{BB962C8B-B14F-4D97-AF65-F5344CB8AC3E}">
        <p14:creationId xmlns:p14="http://schemas.microsoft.com/office/powerpoint/2010/main" val="2358686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should be given</a:t>
            </a:r>
            <a:r>
              <a:rPr lang="en-US" baseline="0" dirty="0" smtClean="0"/>
              <a:t> i</a:t>
            </a:r>
            <a:r>
              <a:rPr lang="en-US" dirty="0" smtClean="0"/>
              <a:t>mmediately for discrete tasks (e.g., solving a math fact, spelling a word), or after a short delay for more complex tasks (e.g., writing a paragraph) to allow students to think through the process. Delaying feedback beyond the instructional session is less valuable</a:t>
            </a:r>
            <a:r>
              <a:rPr lang="en-US" baseline="0" dirty="0" smtClean="0"/>
              <a:t> because students have already moved on to something else. The quicker feedback can be given, the quicker students will know what is expected of them, what they need to do. Timely feedback can also </a:t>
            </a:r>
            <a:r>
              <a:rPr lang="en-US" dirty="0" smtClean="0"/>
              <a:t>prevent inaccurate practice; increase the rate of student mastery; and ensure successful, efficient learning.</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87</a:t>
            </a:fld>
            <a:endParaRPr lang="en-US" dirty="0"/>
          </a:p>
        </p:txBody>
      </p:sp>
    </p:spTree>
    <p:extLst>
      <p:ext uri="{BB962C8B-B14F-4D97-AF65-F5344CB8AC3E}">
        <p14:creationId xmlns:p14="http://schemas.microsoft.com/office/powerpoint/2010/main" val="24458777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Read the sample script</a:t>
            </a:r>
            <a:r>
              <a:rPr lang="en-US" i="1" baseline="0" dirty="0" smtClean="0"/>
              <a:t> on the slide.  </a:t>
            </a:r>
            <a:r>
              <a:rPr lang="en-US" i="1" dirty="0" smtClean="0"/>
              <a:t>Ask participants</a:t>
            </a:r>
            <a:r>
              <a:rPr lang="en-US" i="1" baseline="0" dirty="0" smtClean="0"/>
              <a:t> what they notice about the same error correction.  Is this explicit instruction?  Does it follow the I do, we do, you do format?</a:t>
            </a:r>
            <a:endParaRPr lang="en-US" baseline="0" dirty="0" smtClean="0"/>
          </a:p>
          <a:p>
            <a:endParaRPr lang="en-US" baseline="0" dirty="0" smtClean="0"/>
          </a:p>
          <a:p>
            <a:r>
              <a:rPr lang="en-US" i="1" baseline="0" dirty="0" smtClean="0"/>
              <a:t>Possible discussion question: </a:t>
            </a:r>
            <a:r>
              <a:rPr lang="en-US" baseline="0" dirty="0" smtClean="0"/>
              <a:t>Why is this better than simply telling the student the answer?</a:t>
            </a:r>
          </a:p>
          <a:p>
            <a:endParaRPr lang="en-US" baseline="0" dirty="0" smtClean="0"/>
          </a:p>
          <a:p>
            <a:r>
              <a:rPr lang="en-US" i="1" baseline="0" dirty="0" smtClean="0"/>
              <a:t>Allow participants time to answer.</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88</a:t>
            </a:fld>
            <a:endParaRPr lang="en-US" dirty="0"/>
          </a:p>
        </p:txBody>
      </p:sp>
    </p:spTree>
    <p:extLst>
      <p:ext uri="{BB962C8B-B14F-4D97-AF65-F5344CB8AC3E}">
        <p14:creationId xmlns:p14="http://schemas.microsoft.com/office/powerpoint/2010/main" val="36555320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220663"/>
            <a:r>
              <a:rPr lang="en-US" sz="1200" dirty="0" smtClean="0"/>
              <a:t>Practice</a:t>
            </a:r>
            <a:r>
              <a:rPr lang="en-US" sz="1200" baseline="0" dirty="0" smtClean="0"/>
              <a:t> is an important part of an intervention. </a:t>
            </a:r>
            <a:r>
              <a:rPr lang="en-US" sz="1200" dirty="0" smtClean="0"/>
              <a:t>Use guided practice after you have modeled a new skill or strategy to develop students’ fluency and independence with it.</a:t>
            </a:r>
          </a:p>
          <a:p>
            <a:pPr marL="457200" lvl="1" indent="-220663"/>
            <a:r>
              <a:rPr lang="en-US" sz="1200" dirty="0" smtClean="0"/>
              <a:t>  </a:t>
            </a:r>
          </a:p>
          <a:p>
            <a:pPr marL="457200" lvl="1" indent="-220663"/>
            <a:r>
              <a:rPr lang="en-US" sz="1200" dirty="0" smtClean="0"/>
              <a:t>Independent practice is essential, but it does not substitute for explicit and systematic instruction and guided practice. Independent</a:t>
            </a:r>
            <a:r>
              <a:rPr lang="en-US" sz="1200" baseline="0" dirty="0" smtClean="0"/>
              <a:t> practice should be i</a:t>
            </a:r>
            <a:r>
              <a:rPr lang="en-US" sz="1200" dirty="0" smtClean="0"/>
              <a:t>ncorporated after students begin to demonstrate mastery of the new skills or content. During independent practice, all reading material should be at the student’s independent reading level to avoid frustration and practice of errors. </a:t>
            </a:r>
          </a:p>
          <a:p>
            <a:endParaRPr lang="en-US" sz="120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89</a:t>
            </a:fld>
            <a:endParaRPr lang="en-US" dirty="0"/>
          </a:p>
        </p:txBody>
      </p:sp>
    </p:spTree>
    <p:extLst>
      <p:ext uri="{BB962C8B-B14F-4D97-AF65-F5344CB8AC3E}">
        <p14:creationId xmlns:p14="http://schemas.microsoft.com/office/powerpoint/2010/main" val="26308248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220663"/>
            <a:r>
              <a:rPr lang="en-US" sz="1200" dirty="0" smtClean="0"/>
              <a:t>Incorporate daily practice routines at the beginning or end of an intervention period to ease transitions between groups, allow for overlap, and maintain student engagement </a:t>
            </a:r>
          </a:p>
          <a:p>
            <a:pPr marL="457200" lvl="1" indent="-220663"/>
            <a:r>
              <a:rPr lang="en-US" sz="1200" dirty="0" smtClean="0"/>
              <a:t>Give homework that facilitates practice, not learning new information. </a:t>
            </a:r>
          </a:p>
          <a:p>
            <a:pPr marL="457200" lvl="1" indent="-220663"/>
            <a:r>
              <a:rPr lang="en-US" sz="1200" dirty="0" smtClean="0"/>
              <a:t>Reinforce on-task behavior during independent practice. </a:t>
            </a:r>
          </a:p>
          <a:p>
            <a:endParaRPr lang="en-US" sz="120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90</a:t>
            </a:fld>
            <a:endParaRPr lang="en-US" dirty="0"/>
          </a:p>
        </p:txBody>
      </p:sp>
    </p:spTree>
    <p:extLst>
      <p:ext uri="{BB962C8B-B14F-4D97-AF65-F5344CB8AC3E}">
        <p14:creationId xmlns:p14="http://schemas.microsoft.com/office/powerpoint/2010/main" val="85571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This adage (unknown</a:t>
            </a:r>
            <a:r>
              <a:rPr lang="en-US" i="0" baseline="0" dirty="0" smtClean="0"/>
              <a:t> source)</a:t>
            </a:r>
            <a:r>
              <a:rPr lang="en-US" i="0" dirty="0" smtClean="0"/>
              <a:t> is relevant</a:t>
            </a:r>
            <a:r>
              <a:rPr lang="en-US" i="0" baseline="0" dirty="0" smtClean="0"/>
              <a:t> to the DBI process because it’s about perseverance. DBI helps us find programs that work for our neediest students, even when our initial attempts are not successful. Insufficient progress means that we haven’t found the right solution yet, not that we should stop trying to intervene. DBI helps us know when changes are needed, and allows us to inform those changes so that in the end, intervention works for the individual student.  </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a:t>
            </a:fld>
            <a:endParaRPr lang="en-US" dirty="0"/>
          </a:p>
        </p:txBody>
      </p:sp>
    </p:spTree>
    <p:extLst>
      <p:ext uri="{BB962C8B-B14F-4D97-AF65-F5344CB8AC3E}">
        <p14:creationId xmlns:p14="http://schemas.microsoft.com/office/powerpoint/2010/main" val="10543587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Depending</a:t>
            </a:r>
            <a:r>
              <a:rPr lang="en-US" i="1" baseline="0" dirty="0" smtClean="0"/>
              <a:t> on time, allow teams 10−30 min to complete this handout on 1−3 students for whom teams brought data. </a:t>
            </a:r>
          </a:p>
          <a:p>
            <a:r>
              <a:rPr lang="en-US" i="1" baseline="0" dirty="0" smtClean="0"/>
              <a:t>Remember to circulate around the room to assist teams and answer questions they may have.</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91</a:t>
            </a:fld>
            <a:endParaRPr lang="en-US" dirty="0"/>
          </a:p>
        </p:txBody>
      </p:sp>
    </p:spTree>
    <p:extLst>
      <p:ext uri="{BB962C8B-B14F-4D97-AF65-F5344CB8AC3E}">
        <p14:creationId xmlns:p14="http://schemas.microsoft.com/office/powerpoint/2010/main" val="16478457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92</a:t>
            </a:fld>
            <a:endParaRPr lang="en-US" dirty="0"/>
          </a:p>
        </p:txBody>
      </p:sp>
    </p:spTree>
    <p:extLst>
      <p:ext uri="{BB962C8B-B14F-4D97-AF65-F5344CB8AC3E}">
        <p14:creationId xmlns:p14="http://schemas.microsoft.com/office/powerpoint/2010/main" val="37177776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Depending on time available, you may complete 1−4 of these</a:t>
            </a:r>
            <a:r>
              <a:rPr lang="en-US" i="1" baseline="0" dirty="0" smtClean="0"/>
              <a:t> videos. Encourage participants to pay particular attention to the intervention principles/strategies they see in the clips, and then use the questions on the slide to guide discussion. Although we do not necessarily consider all of these to be examples of “perfect” instruction, encourage teachers to focus on how intensification strategies are applied, not the instructional content.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93</a:t>
            </a:fld>
            <a:endParaRPr lang="en-US" dirty="0"/>
          </a:p>
        </p:txBody>
      </p:sp>
    </p:spTree>
    <p:extLst>
      <p:ext uri="{BB962C8B-B14F-4D97-AF65-F5344CB8AC3E}">
        <p14:creationId xmlns:p14="http://schemas.microsoft.com/office/powerpoint/2010/main" val="34469312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Complete</a:t>
            </a:r>
            <a:r>
              <a:rPr lang="en-US" i="1" baseline="0" dirty="0" smtClean="0"/>
              <a:t> this section only if time allows.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94</a:t>
            </a:fld>
            <a:endParaRPr lang="en-US" dirty="0"/>
          </a:p>
        </p:txBody>
      </p:sp>
    </p:spTree>
    <p:extLst>
      <p:ext uri="{BB962C8B-B14F-4D97-AF65-F5344CB8AC3E}">
        <p14:creationId xmlns:p14="http://schemas.microsoft.com/office/powerpoint/2010/main" val="15455559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We’re all aware that time is a precious commodity in schools. Intensive intervention requires a commitment on behalf</a:t>
            </a:r>
            <a:r>
              <a:rPr lang="en-US" i="0" baseline="0" dirty="0" smtClean="0"/>
              <a:t> of staff to ensure that there is time allocated in the schedule to ensure delivery of intervention, and to monitor progress. For that reason…. </a:t>
            </a:r>
            <a:r>
              <a:rPr lang="en-US" i="1" baseline="0" dirty="0" smtClean="0"/>
              <a:t>(review slide) </a:t>
            </a:r>
          </a:p>
          <a:p>
            <a:endParaRPr lang="en-US" i="1" baseline="0" dirty="0" smtClean="0"/>
          </a:p>
          <a:p>
            <a:r>
              <a:rPr lang="en-US" sz="1200" b="1" dirty="0" smtClean="0"/>
              <a:t>Choose intervention changes that are feasible to implement and maintain.</a:t>
            </a:r>
          </a:p>
          <a:p>
            <a:r>
              <a:rPr lang="en-US" sz="1200" b="1" dirty="0" smtClean="0"/>
              <a:t>Decide intensive intervention is a priority for the 3-5% of students who need it—This requires buy in from staff as well as school and district leadership. </a:t>
            </a:r>
          </a:p>
          <a:p>
            <a:r>
              <a:rPr lang="en-US" sz="1200" b="1" dirty="0" smtClean="0"/>
              <a:t>If significantly more students appear to need intensive intervention, consider parallel changes to core and secondary (Tier 2) instruction/intervention. </a:t>
            </a:r>
          </a:p>
          <a:p>
            <a:r>
              <a:rPr lang="en-US" sz="1200" b="1" dirty="0" smtClean="0"/>
              <a:t>Do not overburden your system by trying to serve significantly more than 3-5% of students at this level of intervention.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95</a:t>
            </a:fld>
            <a:endParaRPr lang="en-US" dirty="0"/>
          </a:p>
        </p:txBody>
      </p:sp>
    </p:spTree>
    <p:extLst>
      <p:ext uri="{BB962C8B-B14F-4D97-AF65-F5344CB8AC3E}">
        <p14:creationId xmlns:p14="http://schemas.microsoft.com/office/powerpoint/2010/main" val="42189646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schools design intervention blocks and topics based on students’ chronological grade level. Although this may be OK for students receiving secondary (Tier 2) interventions, students with intensive needs are likely to be significantly behind their peers. Thus, they may require substantively different instruction. For DBI to be effective, school schedules must be flexible to accommodate these students’ unique programming needs. </a:t>
            </a:r>
          </a:p>
          <a:p>
            <a:endParaRPr lang="en-US" baseline="0" dirty="0" smtClean="0"/>
          </a:p>
          <a:p>
            <a:pPr marL="171450" indent="-171450">
              <a:buFont typeface="Arial" panose="020B0604020202020204" pitchFamily="34" charset="0"/>
              <a:buChar char="•"/>
            </a:pPr>
            <a:r>
              <a:rPr lang="en-US" b="1" dirty="0" smtClean="0"/>
              <a:t>Instruction that does not align with students’ needs is not likely to benefit them</a:t>
            </a:r>
            <a:r>
              <a:rPr lang="en-US" dirty="0" smtClean="0"/>
              <a:t> —Make sure that students receive intervention that matches their instructional needs. DBI is about individualized supports for a small number of students. </a:t>
            </a:r>
          </a:p>
          <a:p>
            <a:pPr marL="171450" indent="-171450">
              <a:buFont typeface="Arial" panose="020B0604020202020204" pitchFamily="34" charset="0"/>
              <a:buChar char="•"/>
            </a:pPr>
            <a:r>
              <a:rPr lang="en-US" b="1" dirty="0" smtClean="0"/>
              <a:t>Plan to make exceptions to scheduling and grouping policies for these students when data suggest they require it. </a:t>
            </a:r>
          </a:p>
          <a:p>
            <a:pPr marL="171450" indent="-171450">
              <a:buFont typeface="Arial" panose="020B0604020202020204" pitchFamily="34" charset="0"/>
              <a:buChar char="•"/>
            </a:pPr>
            <a:r>
              <a:rPr lang="en-US" b="1" dirty="0" smtClean="0"/>
              <a:t>Collect progress monitoring data and review it regularly to determine if the student is benefiting from his/her intensified program. </a:t>
            </a:r>
          </a:p>
          <a:p>
            <a:endParaRPr lang="en-US" b="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96</a:t>
            </a:fld>
            <a:endParaRPr lang="en-US" dirty="0"/>
          </a:p>
        </p:txBody>
      </p:sp>
    </p:spTree>
    <p:extLst>
      <p:ext uri="{BB962C8B-B14F-4D97-AF65-F5344CB8AC3E}">
        <p14:creationId xmlns:p14="http://schemas.microsoft.com/office/powerpoint/2010/main" val="38589973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Intensive intervention requires a commitment on behalf</a:t>
            </a:r>
            <a:r>
              <a:rPr lang="en-US" i="0" baseline="0" dirty="0" smtClean="0"/>
              <a:t> of staff to ensure that all students make progress toward standards.   </a:t>
            </a:r>
            <a:r>
              <a:rPr lang="en-US" i="1" baseline="0" dirty="0" smtClean="0"/>
              <a:t>(review slide)</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97</a:t>
            </a:fld>
            <a:endParaRPr lang="en-US" dirty="0"/>
          </a:p>
        </p:txBody>
      </p:sp>
    </p:spTree>
    <p:extLst>
      <p:ext uri="{BB962C8B-B14F-4D97-AF65-F5344CB8AC3E}">
        <p14:creationId xmlns:p14="http://schemas.microsoft.com/office/powerpoint/2010/main" val="9339711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all interventions will work equally well for all students, but it is an important part of DBI to ensure that individual interventions are working for specific students. If an intervention isn’t working, it is important that a change be made. Before making a change, consider the following:</a:t>
            </a:r>
            <a:endParaRPr lang="en-US" i="1" baseline="0" dirty="0" smtClean="0"/>
          </a:p>
          <a:p>
            <a:endParaRPr lang="en-US" i="1" baseline="0" dirty="0" smtClean="0"/>
          </a:p>
          <a:p>
            <a:r>
              <a:rPr lang="en-US" b="1" dirty="0" smtClean="0"/>
              <a:t>Revisit this presentation and the references listed </a:t>
            </a:r>
            <a:r>
              <a:rPr lang="en-US" dirty="0" smtClean="0"/>
              <a:t>at the end of today’s slides.</a:t>
            </a:r>
          </a:p>
          <a:p>
            <a:r>
              <a:rPr lang="en-US" b="1" dirty="0" smtClean="0"/>
              <a:t>Make sure you monitor progress at an appropriate level</a:t>
            </a:r>
            <a:r>
              <a:rPr lang="en-US" dirty="0" smtClean="0"/>
              <a:t>—If measures are too difficult, you may not detect change. </a:t>
            </a:r>
          </a:p>
          <a:p>
            <a:r>
              <a:rPr lang="en-US" b="1" dirty="0" smtClean="0"/>
              <a:t>Collect additional diagnostic data.</a:t>
            </a:r>
          </a:p>
          <a:p>
            <a:r>
              <a:rPr lang="en-US" b="1" dirty="0" smtClean="0"/>
              <a:t>Consider whether behavior or motivation strategies should be integrated with academic instruction. </a:t>
            </a:r>
          </a:p>
          <a:p>
            <a:r>
              <a:rPr lang="en-US" b="1" dirty="0" smtClean="0"/>
              <a:t>Meet regularly with your team to identify and refine intervention strategies.</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98</a:t>
            </a:fld>
            <a:endParaRPr lang="en-US" dirty="0"/>
          </a:p>
        </p:txBody>
      </p:sp>
    </p:spTree>
    <p:extLst>
      <p:ext uri="{BB962C8B-B14F-4D97-AF65-F5344CB8AC3E}">
        <p14:creationId xmlns:p14="http://schemas.microsoft.com/office/powerpoint/2010/main" val="35233090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99</a:t>
            </a:fld>
            <a:endParaRPr lang="en-US" dirty="0"/>
          </a:p>
        </p:txBody>
      </p:sp>
    </p:spTree>
    <p:extLst>
      <p:ext uri="{BB962C8B-B14F-4D97-AF65-F5344CB8AC3E}">
        <p14:creationId xmlns:p14="http://schemas.microsoft.com/office/powerpoint/2010/main" val="2491949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learning objective</a:t>
            </a:r>
            <a:r>
              <a:rPr lang="en-US" i="1" baseline="0" dirty="0" smtClean="0"/>
              <a:t>s and relate them back to the content of the presentation.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100</a:t>
            </a:fld>
            <a:endParaRPr lang="en-US" dirty="0"/>
          </a:p>
        </p:txBody>
      </p:sp>
    </p:spTree>
    <p:extLst>
      <p:ext uri="{BB962C8B-B14F-4D97-AF65-F5344CB8AC3E}">
        <p14:creationId xmlns:p14="http://schemas.microsoft.com/office/powerpoint/2010/main" val="289539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91327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463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55482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86823064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0625194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30778396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1531250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144746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364144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82767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808167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265547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022317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solidFill>
                  <a:srgbClr val="000000"/>
                </a:solidFill>
              </a:rPr>
              <a:pPr/>
              <a:t>8/5/2016</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80419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solidFill>
                  <a:srgbClr val="000000"/>
                </a:solidFill>
              </a:rPr>
              <a:pPr/>
              <a:t>8/5/2016</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805678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501348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543926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1474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A2C485E7-E96C-ED40-A789-019AD283CB0B}" type="slidenum">
              <a:rPr lang="en-US" smtClean="0"/>
              <a:pP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383063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461187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025758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solidFill>
                  <a:srgbClr val="000000"/>
                </a:solidFill>
              </a:rPr>
              <a:pPr/>
              <a:t>8/5/2016</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92548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solidFill>
                  <a:srgbClr val="000000"/>
                </a:solidFill>
              </a:rPr>
              <a:pPr/>
              <a:t>8/5/2016</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285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lang="en-US" smtClean="0"/>
              <a:pPr/>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pPr/>
              <a:t>8/5/2016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2C485E7-E96C-ED40-A789-019AD283CB0B}" type="slidenum">
              <a:rPr lang="en-US" smtClean="0"/>
              <a:pPr/>
              <a:t>‹#›</a:t>
            </a:fld>
            <a:endParaRPr lang="en-US" dirty="0"/>
          </a:p>
        </p:txBody>
      </p:sp>
    </p:spTree>
    <p:extLst>
      <p:ext uri="{BB962C8B-B14F-4D97-AF65-F5344CB8AC3E}">
        <p14:creationId xmlns:p14="http://schemas.microsoft.com/office/powerpoint/2010/main" val="321221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pPr/>
              <a:t>8/5/2016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2C485E7-E96C-ED40-A789-019AD283CB0B}" type="slidenum">
              <a:rPr lang="en-US" smtClean="0"/>
              <a:pPr/>
              <a:t>‹#›</a:t>
            </a:fld>
            <a:endParaRPr lang="en-US" dirty="0"/>
          </a:p>
        </p:txBody>
      </p:sp>
    </p:spTree>
    <p:extLst>
      <p:ext uri="{BB962C8B-B14F-4D97-AF65-F5344CB8AC3E}">
        <p14:creationId xmlns:p14="http://schemas.microsoft.com/office/powerpoint/2010/main" val="165432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A2C485E7-E96C-ED40-A789-019AD283CB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1039858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iming>
    <p:tnLst>
      <p:par>
        <p:cTn id="1" dur="indefinite" restart="never" nodeType="tmRoot"/>
      </p:par>
    </p:tnLst>
  </p:timing>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defTabSz="914400" fontAlgn="base">
              <a:spcBef>
                <a:spcPct val="0"/>
              </a:spcBef>
              <a:spcAft>
                <a:spcPct val="0"/>
              </a:spcAft>
            </a:pPr>
            <a:endParaRPr lang="en-US" dirty="0">
              <a:solidFill>
                <a:prstClr val="white">
                  <a:lumMod val="50000"/>
                </a:prstClr>
              </a:solidFill>
              <a:ea typeface="ＭＳ Ｐゴシック" charset="-128"/>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defTabSz="914400" fontAlgn="base">
              <a:spcBef>
                <a:spcPct val="0"/>
              </a:spcBef>
              <a:spcAft>
                <a:spcPct val="0"/>
              </a:spcAft>
            </a:pPr>
            <a:endParaRPr lang="en-US" dirty="0">
              <a:solidFill>
                <a:prstClr val="black">
                  <a:tint val="75000"/>
                </a:prstClr>
              </a:solidFill>
              <a:ea typeface="ＭＳ Ｐゴシック" charset="-128"/>
            </a:endParaRPr>
          </a:p>
        </p:txBody>
      </p:sp>
    </p:spTree>
    <p:extLst>
      <p:ext uri="{BB962C8B-B14F-4D97-AF65-F5344CB8AC3E}">
        <p14:creationId xmlns:p14="http://schemas.microsoft.com/office/powerpoint/2010/main" val="3630028875"/>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defTabSz="914400" fontAlgn="base">
              <a:spcBef>
                <a:spcPct val="0"/>
              </a:spcBef>
              <a:spcAft>
                <a:spcPct val="0"/>
              </a:spcAft>
            </a:pPr>
            <a:fld id="{4DBB3109-6B36-4C42-ABE5-993D6B0A452A}" type="slidenum">
              <a:rPr>
                <a:solidFill>
                  <a:srgbClr val="FFFFFF">
                    <a:lumMod val="75000"/>
                  </a:srgbClr>
                </a:solidFill>
              </a:rPr>
              <a:pPr defTabSz="914400" fontAlgn="base">
                <a:spcBef>
                  <a:spcPct val="0"/>
                </a:spcBef>
                <a:spcAft>
                  <a:spcPct val="0"/>
                </a:spcAft>
              </a:pPr>
              <a:t>‹#›</a:t>
            </a:fld>
            <a:endParaRPr>
              <a:solidFill>
                <a:srgbClr val="FFFFFF">
                  <a:lumMod val="75000"/>
                </a:srgbClr>
              </a:solidFill>
            </a:endParaRPr>
          </a:p>
        </p:txBody>
      </p:sp>
    </p:spTree>
    <p:extLst>
      <p:ext uri="{BB962C8B-B14F-4D97-AF65-F5344CB8AC3E}">
        <p14:creationId xmlns:p14="http://schemas.microsoft.com/office/powerpoint/2010/main" val="38178639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702" r:id="rId6"/>
    <p:sldLayoutId id="2147483703"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586546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iming>
    <p:tnLst>
      <p:par>
        <p:cTn id="1" dur="indefinite" restart="never" nodeType="tmRoot"/>
      </p:par>
    </p:tnLst>
  </p:timing>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637715565"/>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1.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image" Target="../media/image22.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6.xml"/><Relationship Id="rId4" Type="http://schemas.openxmlformats.org/officeDocument/2006/relationships/image" Target="../media/image26.jpeg"/></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2.xml"/><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www.intensiveintervention.org/ask-the-expert/2013february"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hyperlink" Target="http://www.teachertube.com/viewVideo.php?video_id=214870&amp;title=Number_Flashcards&amp;vpkey"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hyperlink" Target="http://www.teachertube.com/viewVideo.php?video_id=214759" TargetMode="External"/><Relationship Id="rId5" Type="http://schemas.openxmlformats.org/officeDocument/2006/relationships/hyperlink" Target="http://www.teachertube.com/viewVideo.php?video_id=214871" TargetMode="External"/><Relationship Id="rId4" Type="http://schemas.openxmlformats.org/officeDocument/2006/relationships/hyperlink" Target="http://www.teachertube.com/viewVideo.php?video_id=15343"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940000"/>
            <a:ext cx="8385717" cy="2438200"/>
          </a:xfrm>
        </p:spPr>
        <p:txBody>
          <a:bodyPr>
            <a:noAutofit/>
          </a:bodyPr>
          <a:lstStyle/>
          <a:p>
            <a:r>
              <a:rPr lang="en-US" sz="4000" dirty="0" smtClean="0"/>
              <a:t>Designing Intensive Intervention</a:t>
            </a:r>
            <a:br>
              <a:rPr lang="en-US" sz="4000" dirty="0" smtClean="0"/>
            </a:br>
            <a:r>
              <a:rPr lang="en-US" sz="4000" dirty="0" smtClean="0"/>
              <a:t>for Students With Severe and Persistent Academic Needs </a:t>
            </a:r>
            <a:endParaRPr lang="en-US" sz="4000" dirty="0"/>
          </a:p>
        </p:txBody>
      </p:sp>
      <p:sp>
        <p:nvSpPr>
          <p:cNvPr id="5" name="Subtitle 2"/>
          <p:cNvSpPr>
            <a:spLocks noGrp="1"/>
          </p:cNvSpPr>
          <p:nvPr>
            <p:ph type="body" sz="quarter" idx="12"/>
          </p:nvPr>
        </p:nvSpPr>
        <p:spPr>
          <a:xfrm>
            <a:off x="687388" y="2867282"/>
            <a:ext cx="8224837" cy="2634567"/>
          </a:xfrm>
        </p:spPr>
        <p:txBody>
          <a:bodyPr/>
          <a:lstStyle/>
          <a:p>
            <a:endParaRPr lang="en-US" dirty="0"/>
          </a:p>
          <a:p>
            <a:endParaRPr lang="en-US" dirty="0" smtClean="0"/>
          </a:p>
          <a:p>
            <a:pPr lvl="1"/>
            <a:endParaRPr lang="en-US" dirty="0" smtClean="0"/>
          </a:p>
          <a:p>
            <a:pPr lvl="1"/>
            <a:r>
              <a:rPr lang="en-US" dirty="0" smtClean="0"/>
              <a:t>Presenter Name</a:t>
            </a:r>
          </a:p>
          <a:p>
            <a:pPr lvl="2"/>
            <a:r>
              <a:rPr lang="en-US" dirty="0" smtClean="0"/>
              <a:t>Title/Affiliation </a:t>
            </a:r>
          </a:p>
          <a:p>
            <a:pPr lvl="3"/>
            <a:r>
              <a:rPr lang="en-US" dirty="0" smtClean="0"/>
              <a:t>Date </a:t>
            </a:r>
            <a:endParaRPr lang="en-US" dirty="0"/>
          </a:p>
        </p:txBody>
      </p:sp>
    </p:spTree>
    <p:extLst>
      <p:ext uri="{BB962C8B-B14F-4D97-AF65-F5344CB8AC3E}">
        <p14:creationId xmlns:p14="http://schemas.microsoft.com/office/powerpoint/2010/main" val="277089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7388" y="2355771"/>
            <a:ext cx="8229600" cy="2123658"/>
          </a:xfrm>
        </p:spPr>
        <p:txBody>
          <a:bodyPr/>
          <a:lstStyle/>
          <a:p>
            <a:r>
              <a:rPr lang="en-US" dirty="0" smtClean="0"/>
              <a:t>What can we learn from research about intensive intervention?</a:t>
            </a:r>
            <a:endParaRPr lang="en-US" dirty="0"/>
          </a:p>
        </p:txBody>
      </p:sp>
      <p:sp>
        <p:nvSpPr>
          <p:cNvPr id="6" name="Content Placeholder 5"/>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28827119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Review recommendations </a:t>
            </a:r>
            <a:r>
              <a:rPr lang="en-US" sz="2800" dirty="0"/>
              <a:t>for intensifying academic </a:t>
            </a:r>
            <a:r>
              <a:rPr lang="en-US" sz="2800" dirty="0" smtClean="0"/>
              <a:t>intervention</a:t>
            </a:r>
            <a:endParaRPr lang="en-US" sz="2800" dirty="0"/>
          </a:p>
          <a:p>
            <a:r>
              <a:rPr lang="en-US" sz="2800" dirty="0"/>
              <a:t>Discuss four </a:t>
            </a:r>
            <a:r>
              <a:rPr lang="en-US" sz="2800" dirty="0" smtClean="0"/>
              <a:t>categories of practice </a:t>
            </a:r>
            <a:r>
              <a:rPr lang="en-US" sz="2800" dirty="0"/>
              <a:t>for </a:t>
            </a:r>
            <a:r>
              <a:rPr lang="en-US" sz="2800" dirty="0" smtClean="0"/>
              <a:t>intensification, and underlying elements </a:t>
            </a:r>
            <a:endParaRPr lang="en-US" sz="2800" dirty="0"/>
          </a:p>
          <a:p>
            <a:r>
              <a:rPr lang="en-US" sz="2800" dirty="0"/>
              <a:t>Begin planning for intensive intervention with your </a:t>
            </a:r>
            <a:r>
              <a:rPr lang="en-US" sz="2800" dirty="0" smtClean="0"/>
              <a:t>students</a:t>
            </a:r>
            <a:endParaRPr lang="en-US" sz="2800" dirty="0"/>
          </a:p>
          <a:p>
            <a:r>
              <a:rPr lang="en-US" sz="2800" dirty="0" smtClean="0"/>
              <a:t>Plan for common </a:t>
            </a:r>
            <a:r>
              <a:rPr lang="en-US" sz="2800" dirty="0"/>
              <a:t>barriers to </a:t>
            </a:r>
            <a:r>
              <a:rPr lang="en-US" sz="2800" dirty="0" smtClean="0"/>
              <a:t>implementation</a:t>
            </a:r>
            <a:endParaRPr lang="en-US" sz="2800" dirty="0"/>
          </a:p>
          <a:p>
            <a:endParaRPr lang="en-US" dirty="0"/>
          </a:p>
        </p:txBody>
      </p:sp>
      <p:sp>
        <p:nvSpPr>
          <p:cNvPr id="3" name="Title 2"/>
          <p:cNvSpPr>
            <a:spLocks noGrp="1"/>
          </p:cNvSpPr>
          <p:nvPr>
            <p:ph type="title"/>
          </p:nvPr>
        </p:nvSpPr>
        <p:spPr/>
        <p:txBody>
          <a:bodyPr/>
          <a:lstStyle/>
          <a:p>
            <a:r>
              <a:rPr lang="en-US" dirty="0" smtClean="0"/>
              <a:t>Review Session Learning Objectives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100</a:t>
            </a:fld>
            <a:endParaRPr lang="en-US" dirty="0">
              <a:solidFill>
                <a:srgbClr val="FFFFFF">
                  <a:lumMod val="75000"/>
                </a:srgbClr>
              </a:solidFill>
            </a:endParaRPr>
          </a:p>
        </p:txBody>
      </p:sp>
    </p:spTree>
    <p:extLst>
      <p:ext uri="{BB962C8B-B14F-4D97-AF65-F5344CB8AC3E}">
        <p14:creationId xmlns:p14="http://schemas.microsoft.com/office/powerpoint/2010/main" val="12512834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88081"/>
            <a:ext cx="8224699" cy="3852006"/>
          </a:xfrm>
        </p:spPr>
        <p:txBody>
          <a:bodyPr/>
          <a:lstStyle/>
          <a:p>
            <a:r>
              <a:rPr lang="en-US" sz="2300" dirty="0" smtClean="0"/>
              <a:t>Try a small number of changes at a time, so you know what is working and what is not.</a:t>
            </a:r>
          </a:p>
          <a:p>
            <a:r>
              <a:rPr lang="en-US" sz="2300" dirty="0" smtClean="0"/>
              <a:t>Frequent, precise progress monitoring data are essential to evaluate effectiveness.</a:t>
            </a:r>
          </a:p>
          <a:p>
            <a:r>
              <a:rPr lang="en-US" sz="2300" dirty="0" smtClean="0"/>
              <a:t>Students will likely need ongoing intervention changes over time. </a:t>
            </a:r>
          </a:p>
          <a:p>
            <a:r>
              <a:rPr lang="en-US" sz="2300" dirty="0" smtClean="0"/>
              <a:t>You don’t have to wait for a team meeting to make a change, especially if it’s several weeks off. </a:t>
            </a:r>
          </a:p>
          <a:p>
            <a:r>
              <a:rPr lang="en-US" sz="2300" dirty="0" smtClean="0"/>
              <a:t>You are not alone—your team, coach, and NCII staff are here to help! </a:t>
            </a:r>
          </a:p>
        </p:txBody>
      </p:sp>
      <p:sp>
        <p:nvSpPr>
          <p:cNvPr id="3" name="Title 2"/>
          <p:cNvSpPr>
            <a:spLocks noGrp="1"/>
          </p:cNvSpPr>
          <p:nvPr>
            <p:ph type="title"/>
          </p:nvPr>
        </p:nvSpPr>
        <p:spPr/>
        <p:txBody>
          <a:bodyPr/>
          <a:lstStyle/>
          <a:p>
            <a:r>
              <a:rPr lang="en-US" dirty="0" smtClean="0"/>
              <a:t>Things to Remember</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101</a:t>
            </a:fld>
            <a:endParaRPr lang="en-US" dirty="0">
              <a:solidFill>
                <a:srgbClr val="FFFFFF">
                  <a:lumMod val="75000"/>
                </a:srgbClr>
              </a:solidFill>
            </a:endParaRPr>
          </a:p>
        </p:txBody>
      </p:sp>
    </p:spTree>
    <p:extLst>
      <p:ext uri="{BB962C8B-B14F-4D97-AF65-F5344CB8AC3E}">
        <p14:creationId xmlns:p14="http://schemas.microsoft.com/office/powerpoint/2010/main" val="26936134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804947"/>
            <a:ext cx="8224699" cy="4011432"/>
          </a:xfrm>
        </p:spPr>
        <p:txBody>
          <a:bodyPr/>
          <a:lstStyle/>
          <a:p>
            <a:pPr marL="457200" indent="-457200">
              <a:spcBef>
                <a:spcPts val="200"/>
              </a:spcBef>
              <a:buNone/>
            </a:pPr>
            <a:endParaRPr lang="en-US" sz="200" dirty="0" smtClean="0"/>
          </a:p>
          <a:p>
            <a:pPr marL="457200" indent="-457200">
              <a:spcBef>
                <a:spcPts val="200"/>
              </a:spcBef>
              <a:buNone/>
            </a:pPr>
            <a:r>
              <a:rPr lang="en-US" sz="1400" dirty="0" smtClean="0"/>
              <a:t>Courtade</a:t>
            </a:r>
            <a:r>
              <a:rPr lang="en-US" sz="1400" dirty="0"/>
              <a:t>-Little, G., &amp; Browder, D</a:t>
            </a:r>
            <a:r>
              <a:rPr lang="en-US" sz="1400" dirty="0" smtClean="0"/>
              <a:t>. M</a:t>
            </a:r>
            <a:r>
              <a:rPr lang="en-US" sz="1400" dirty="0"/>
              <a:t>. (2005). </a:t>
            </a:r>
            <a:r>
              <a:rPr lang="en-US" sz="1400" i="1" dirty="0"/>
              <a:t>Aligning IEPs to </a:t>
            </a:r>
            <a:r>
              <a:rPr lang="en-US" sz="1400" i="1" dirty="0" smtClean="0"/>
              <a:t>academic standards </a:t>
            </a:r>
            <a:r>
              <a:rPr lang="en-US" sz="1400" i="1" dirty="0"/>
              <a:t>for </a:t>
            </a:r>
            <a:r>
              <a:rPr lang="en-US" sz="1400" i="1" dirty="0" smtClean="0"/>
              <a:t>students </a:t>
            </a:r>
            <a:r>
              <a:rPr lang="en-US" sz="1400" i="1" dirty="0"/>
              <a:t>with </a:t>
            </a:r>
            <a:r>
              <a:rPr lang="en-US" sz="1400" i="1" dirty="0" smtClean="0"/>
              <a:t>moderate </a:t>
            </a:r>
            <a:r>
              <a:rPr lang="en-US" sz="1400" i="1" dirty="0"/>
              <a:t>and </a:t>
            </a:r>
            <a:r>
              <a:rPr lang="en-US" sz="1400" i="1" dirty="0" smtClean="0"/>
              <a:t>severe disabilities</a:t>
            </a:r>
            <a:r>
              <a:rPr lang="en-US" sz="1400" i="1" dirty="0"/>
              <a:t>. </a:t>
            </a:r>
            <a:r>
              <a:rPr lang="en-US" sz="1400" dirty="0"/>
              <a:t>Verona, WI: </a:t>
            </a:r>
            <a:r>
              <a:rPr lang="en-US" sz="1400" dirty="0" smtClean="0"/>
              <a:t>Attainment.  </a:t>
            </a:r>
          </a:p>
          <a:p>
            <a:pPr marL="457200" indent="-457200">
              <a:spcBef>
                <a:spcPts val="300"/>
              </a:spcBef>
              <a:buNone/>
            </a:pPr>
            <a:r>
              <a:rPr lang="en-US" sz="1400" dirty="0" smtClean="0"/>
              <a:t>Fuchs</a:t>
            </a:r>
            <a:r>
              <a:rPr lang="en-US" sz="1400" dirty="0"/>
              <a:t>, L. S., Fuchs, D., Prentice, K., Burch, M., &amp; Paulsen, K. (2002). Hot Math: Promoting mathematical problem solving among third</a:t>
            </a:r>
            <a:r>
              <a:rPr lang="en-US" sz="1400" dirty="0" smtClean="0"/>
              <a:t>-grade </a:t>
            </a:r>
            <a:r>
              <a:rPr lang="en-US" sz="1400" dirty="0"/>
              <a:t>students with disabilities. </a:t>
            </a:r>
            <a:r>
              <a:rPr lang="en-US" sz="1400" i="1" dirty="0"/>
              <a:t>Teaching Exceptional Children, 31</a:t>
            </a:r>
            <a:r>
              <a:rPr lang="en-US" sz="1400" dirty="0"/>
              <a:t>(1), </a:t>
            </a:r>
            <a:r>
              <a:rPr lang="en-US" sz="1400" dirty="0" smtClean="0"/>
              <a:t>70–73</a:t>
            </a:r>
            <a:r>
              <a:rPr lang="en-US" sz="1400" dirty="0"/>
              <a:t>. </a:t>
            </a:r>
            <a:endParaRPr lang="en-US" sz="1400" dirty="0" smtClean="0"/>
          </a:p>
          <a:p>
            <a:pPr marL="457200" indent="-457200">
              <a:spcBef>
                <a:spcPts val="300"/>
              </a:spcBef>
              <a:buNone/>
            </a:pPr>
            <a:r>
              <a:rPr lang="en-US" sz="1400" dirty="0" smtClean="0"/>
              <a:t>Fuchs</a:t>
            </a:r>
            <a:r>
              <a:rPr lang="en-US" sz="1400" dirty="0"/>
              <a:t>, L</a:t>
            </a:r>
            <a:r>
              <a:rPr lang="en-US" sz="1400" dirty="0" smtClean="0"/>
              <a:t>. S</a:t>
            </a:r>
            <a:r>
              <a:rPr lang="en-US" sz="1400" dirty="0"/>
              <a:t>., Fuchs, D., Craddock, C., Hollenbeck, K</a:t>
            </a:r>
            <a:r>
              <a:rPr lang="en-US" sz="1400" dirty="0" smtClean="0"/>
              <a:t>. N</a:t>
            </a:r>
            <a:r>
              <a:rPr lang="en-US" sz="1400" dirty="0"/>
              <a:t>., Hamlett, C</a:t>
            </a:r>
            <a:r>
              <a:rPr lang="en-US" sz="1400" dirty="0" smtClean="0"/>
              <a:t>. L</a:t>
            </a:r>
            <a:r>
              <a:rPr lang="en-US" sz="1400" dirty="0"/>
              <a:t>., &amp; Schatschneider, C. (</a:t>
            </a:r>
            <a:r>
              <a:rPr lang="en-US" sz="1400" dirty="0" smtClean="0"/>
              <a:t>2008a)</a:t>
            </a:r>
            <a:r>
              <a:rPr lang="en-US" sz="1400" dirty="0"/>
              <a:t>. Effects of small-group tutoring with and without validated classroom instruction on at-risk students’ math problem solving: Are two tiers of prevention better than one? </a:t>
            </a:r>
            <a:r>
              <a:rPr lang="en-US" sz="1400" i="1" dirty="0" smtClean="0"/>
              <a:t>Journal </a:t>
            </a:r>
            <a:r>
              <a:rPr lang="en-US" sz="1400" i="1" dirty="0"/>
              <a:t>of Educational Psychology, 100</a:t>
            </a:r>
            <a:r>
              <a:rPr lang="en-US" sz="1400" dirty="0"/>
              <a:t>, </a:t>
            </a:r>
            <a:r>
              <a:rPr lang="en-US" sz="1400" dirty="0" smtClean="0"/>
              <a:t>491–509.</a:t>
            </a:r>
          </a:p>
          <a:p>
            <a:pPr marL="457200" indent="-457200">
              <a:spcBef>
                <a:spcPts val="300"/>
              </a:spcBef>
              <a:buNone/>
            </a:pPr>
            <a:r>
              <a:rPr lang="en-US" sz="1400" dirty="0" smtClean="0"/>
              <a:t>Fuchs, L. S., Fuchs, D., Powell, S. R., Seethaler, P. M., Cirino, P. T., &amp; Fletcher, J. M. (2008b). Intensive intervention for students with mathematics disabilities: Seven principles of effective practice. </a:t>
            </a:r>
            <a:r>
              <a:rPr lang="en-US" sz="1400" i="1" dirty="0" smtClean="0"/>
              <a:t>Learning Disability Quarterly, 31, </a:t>
            </a:r>
            <a:r>
              <a:rPr lang="en-US" sz="1400" dirty="0" smtClean="0"/>
              <a:t>79–92. </a:t>
            </a:r>
          </a:p>
          <a:p>
            <a:pPr marL="457200" indent="-457200">
              <a:spcBef>
                <a:spcPts val="300"/>
              </a:spcBef>
              <a:buNone/>
            </a:pPr>
            <a:r>
              <a:rPr lang="en-US" sz="1400" dirty="0"/>
              <a:t>Gersten, R., Compton, D., Connor, C. M., Dimino, J., Santoro, L., Linan-Thompson, S., &amp; Tilly, W. D. (2009). </a:t>
            </a:r>
            <a:r>
              <a:rPr lang="en-US" sz="1400" i="1" dirty="0"/>
              <a:t>Assisting students struggling with reading: Response to intervention and multi-tier intervention for reading in the primary grades. A practice guide </a:t>
            </a:r>
            <a:r>
              <a:rPr lang="en-US" sz="1400" dirty="0"/>
              <a:t>(NCEE 2009-4045). Washington, DC: National Center for Education Evaluation and Regional Assistance, Institute of Education Sciences, U.S. Department of Education. Retrieved from http://ies.ed.gov/ncee/wwc/pdf/practice_guides/rti_reading_pg_021809.pdf</a:t>
            </a:r>
          </a:p>
          <a:p>
            <a:pPr marL="457200" indent="-457200">
              <a:buNone/>
            </a:pPr>
            <a:endParaRPr lang="en-US" sz="1400" dirty="0"/>
          </a:p>
        </p:txBody>
      </p:sp>
      <p:sp>
        <p:nvSpPr>
          <p:cNvPr id="3" name="Title 2"/>
          <p:cNvSpPr>
            <a:spLocks noGrp="1"/>
          </p:cNvSpPr>
          <p:nvPr>
            <p:ph type="title"/>
          </p:nvPr>
        </p:nvSpPr>
        <p:spPr/>
        <p:txBody>
          <a:bodyPr/>
          <a:lstStyle/>
          <a:p>
            <a:r>
              <a:rPr lang="en-US" dirty="0" smtClean="0"/>
              <a:t>References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102</a:t>
            </a:fld>
            <a:endParaRPr lang="en-US" dirty="0">
              <a:solidFill>
                <a:srgbClr val="FFFFFF">
                  <a:lumMod val="75000"/>
                </a:srgbClr>
              </a:solidFill>
            </a:endParaRPr>
          </a:p>
        </p:txBody>
      </p:sp>
    </p:spTree>
    <p:extLst>
      <p:ext uri="{BB962C8B-B14F-4D97-AF65-F5344CB8AC3E}">
        <p14:creationId xmlns:p14="http://schemas.microsoft.com/office/powerpoint/2010/main" val="19147974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858860"/>
            <a:ext cx="8224699" cy="3957739"/>
          </a:xfrm>
        </p:spPr>
        <p:txBody>
          <a:bodyPr/>
          <a:lstStyle/>
          <a:p>
            <a:pPr marL="457200" indent="-457200">
              <a:buNone/>
            </a:pPr>
            <a:r>
              <a:rPr lang="en-US" sz="1400" dirty="0" smtClean="0"/>
              <a:t>International </a:t>
            </a:r>
            <a:r>
              <a:rPr lang="en-US" sz="1400" dirty="0"/>
              <a:t>Reading Association Common Core State </a:t>
            </a:r>
            <a:r>
              <a:rPr lang="en-US" sz="1400" dirty="0" smtClean="0"/>
              <a:t>Standards (CCSS) Committee</a:t>
            </a:r>
            <a:r>
              <a:rPr lang="en-US" sz="1400" dirty="0"/>
              <a:t>. (2012). </a:t>
            </a:r>
            <a:r>
              <a:rPr lang="en-US" sz="1400" i="1" dirty="0"/>
              <a:t>Literacy implementation guidance for the ELA Common Core State Standards</a:t>
            </a:r>
            <a:r>
              <a:rPr lang="en-US" sz="1400" dirty="0"/>
              <a:t> [White paper]</a:t>
            </a:r>
            <a:r>
              <a:rPr lang="en-US" sz="1400" dirty="0" smtClean="0"/>
              <a:t>. Newark, DE: International Reading Association. </a:t>
            </a:r>
            <a:r>
              <a:rPr lang="en-US" sz="1400" dirty="0"/>
              <a:t>Retrieved from http://</a:t>
            </a:r>
            <a:r>
              <a:rPr lang="en-US" sz="1400" dirty="0" smtClean="0"/>
              <a:t>www.reading.org/Libraries/association-documents/ira_ccss_guidelines.pdf</a:t>
            </a:r>
          </a:p>
          <a:p>
            <a:pPr marL="457200" indent="-457200">
              <a:buNone/>
            </a:pPr>
            <a:r>
              <a:rPr lang="en-US" sz="1400" dirty="0" smtClean="0"/>
              <a:t>Lyon, G. R. (1985). Neuropsychology and learning disabilities. </a:t>
            </a:r>
            <a:r>
              <a:rPr lang="en-US" sz="1400" i="1" dirty="0" smtClean="0"/>
              <a:t>Neurology and Neurosurgery, 5, </a:t>
            </a:r>
            <a:r>
              <a:rPr lang="en-US" sz="1400" dirty="0" smtClean="0"/>
              <a:t>1−8.</a:t>
            </a:r>
          </a:p>
          <a:p>
            <a:pPr marL="457200" indent="-457200">
              <a:buNone/>
            </a:pPr>
            <a:r>
              <a:rPr lang="en-US" sz="1400" dirty="0" smtClean="0"/>
              <a:t>Mann, L. (1979). </a:t>
            </a:r>
            <a:r>
              <a:rPr lang="en-US" sz="1400" i="1" dirty="0" smtClean="0"/>
              <a:t>On the trail of process. </a:t>
            </a:r>
            <a:r>
              <a:rPr lang="en-US" sz="1400" dirty="0" smtClean="0"/>
              <a:t>New York: Grune &amp; Stratton.</a:t>
            </a:r>
            <a:endParaRPr lang="en-US" sz="1400" dirty="0"/>
          </a:p>
          <a:p>
            <a:pPr marL="457200" indent="-457200">
              <a:buNone/>
            </a:pPr>
            <a:r>
              <a:rPr lang="en-US" sz="1400" dirty="0" smtClean="0"/>
              <a:t>Powell</a:t>
            </a:r>
            <a:r>
              <a:rPr lang="en-US" sz="1400" dirty="0"/>
              <a:t>, S.R., &amp; Fuchs, L.S. (2013). Reaching the mountaintop: Addressing the Common Core Standards in Mathematics for Students with Mathematics Difficulties. </a:t>
            </a:r>
            <a:r>
              <a:rPr lang="en-US" sz="1400" i="1" dirty="0"/>
              <a:t>Learning Disabilities Research and Practice, 28(1), </a:t>
            </a:r>
            <a:r>
              <a:rPr lang="en-US" sz="1400" dirty="0" smtClean="0"/>
              <a:t>28−37.</a:t>
            </a:r>
          </a:p>
          <a:p>
            <a:pPr marL="457200" indent="-457200">
              <a:buNone/>
            </a:pPr>
            <a:r>
              <a:rPr lang="en-US" sz="1400" dirty="0" smtClean="0"/>
              <a:t>Swanson, H. L., Xinhua, Z., &amp; Jerman, O. (2009). Working memory, short-term memory, and reading disabilities: A selective meta-analysis of the literature. </a:t>
            </a:r>
            <a:r>
              <a:rPr lang="en-US" sz="1400" i="1" dirty="0" smtClean="0"/>
              <a:t>Journal of Learning Disabilities, 42</a:t>
            </a:r>
            <a:r>
              <a:rPr lang="en-US" sz="1400" dirty="0" smtClean="0"/>
              <a:t>(3), 260−287.</a:t>
            </a:r>
            <a:r>
              <a:rPr lang="en-US" sz="1400" i="1" dirty="0" smtClean="0"/>
              <a:t> </a:t>
            </a:r>
          </a:p>
          <a:p>
            <a:pPr marL="457200" indent="-457200">
              <a:buNone/>
            </a:pPr>
            <a:r>
              <a:rPr lang="en-US" sz="1400" dirty="0" smtClean="0"/>
              <a:t>Vaughn</a:t>
            </a:r>
            <a:r>
              <a:rPr lang="en-US" sz="1400" dirty="0"/>
              <a:t>, S., Wanzek, J., Murray, C. S., &amp; Roberts, G. (2012). </a:t>
            </a:r>
            <a:r>
              <a:rPr lang="en-US" sz="1400" i="1" dirty="0"/>
              <a:t>Intensive interventions for students struggling in reading and mathematics: A practice guide. </a:t>
            </a:r>
            <a:r>
              <a:rPr lang="en-US" sz="1400" dirty="0"/>
              <a:t>Portsmouth, NH: RMC </a:t>
            </a:r>
            <a:r>
              <a:rPr lang="en-US" sz="1400" dirty="0" smtClean="0"/>
              <a:t>Research, </a:t>
            </a:r>
            <a:r>
              <a:rPr lang="en-US" sz="1400" dirty="0"/>
              <a:t>Center on Instruction. Retrieved from http://www.centeroninstruction.org/files/Intensive%20Interventions%20for%20Students%20Struggling%20in%20Reading%20%26</a:t>
            </a:r>
            <a:r>
              <a:rPr lang="en-US" sz="1400" dirty="0" smtClean="0"/>
              <a:t>%</a:t>
            </a:r>
            <a:endParaRPr lang="en-US" sz="1600"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103</a:t>
            </a:fld>
            <a:endParaRPr lang="en-US" dirty="0">
              <a:solidFill>
                <a:srgbClr val="FFFFFF">
                  <a:lumMod val="75000"/>
                </a:srgbClr>
              </a:solidFill>
            </a:endParaRPr>
          </a:p>
        </p:txBody>
      </p:sp>
    </p:spTree>
    <p:extLst>
      <p:ext uri="{BB962C8B-B14F-4D97-AF65-F5344CB8AC3E}">
        <p14:creationId xmlns:p14="http://schemas.microsoft.com/office/powerpoint/2010/main" val="28545040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938555"/>
            <a:ext cx="8224837" cy="86849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5300" dirty="0" smtClean="0"/>
              <a:t>NCII Disclaimer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presentation was </a:t>
            </a:r>
            <a:r>
              <a:rPr lang="en-US" dirty="0"/>
              <a:t>produced under the U.S. Department of Education, Office of Special Education Programs, Award No. H326Q110005. Celia Rosenquist serves as the project officer. The views expressed herein do not necessarily represent the positions or polices of the U.S. Department of Education. No official endorsement by the U.S. Department of Education of any product, commodity, service or enterprise mentioned in this </a:t>
            </a:r>
            <a:r>
              <a:rPr lang="en-US" dirty="0" smtClean="0"/>
              <a:t>presentation </a:t>
            </a:r>
            <a:r>
              <a:rPr lang="en-US" dirty="0"/>
              <a:t>is intended or should be inferred.</a:t>
            </a:r>
          </a:p>
        </p:txBody>
      </p:sp>
    </p:spTree>
    <p:extLst>
      <p:ext uri="{BB962C8B-B14F-4D97-AF65-F5344CB8AC3E}">
        <p14:creationId xmlns:p14="http://schemas.microsoft.com/office/powerpoint/2010/main" val="12972219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p:txBody>
          <a:bodyPr/>
          <a:lstStyle/>
          <a:p>
            <a:pPr marL="0" indent="0">
              <a:buNone/>
            </a:pPr>
            <a:r>
              <a:rPr lang="en-US" dirty="0" smtClean="0"/>
              <a:t>Presenter Name</a:t>
            </a:r>
          </a:p>
          <a:p>
            <a:pPr marL="0" indent="0">
              <a:buNone/>
            </a:pPr>
            <a:r>
              <a:rPr lang="en-US" dirty="0" smtClean="0"/>
              <a:t>E-mail Address </a:t>
            </a:r>
          </a:p>
          <a:p>
            <a:pPr marL="0" indent="0">
              <a:buNone/>
            </a:pPr>
            <a:endParaRPr lang="en-US" dirty="0" smtClean="0"/>
          </a:p>
          <a:p>
            <a:pPr marL="0" indent="0">
              <a:buNone/>
            </a:pPr>
            <a:endParaRPr lang="en-US" dirty="0"/>
          </a:p>
          <a:p>
            <a:pPr marL="0" indent="0">
              <a:buNone/>
            </a:pPr>
            <a:r>
              <a:rPr lang="en-US" dirty="0" smtClean="0"/>
              <a:t>1000 Thomas Jefferson Street NW</a:t>
            </a:r>
            <a:br>
              <a:rPr lang="en-US" dirty="0" smtClean="0"/>
            </a:br>
            <a:r>
              <a:rPr lang="en-US" dirty="0" smtClean="0"/>
              <a:t>Washington, DC 20009</a:t>
            </a:r>
          </a:p>
          <a:p>
            <a:pPr marL="0" indent="0">
              <a:buNone/>
            </a:pPr>
            <a:r>
              <a:rPr lang="en-US" dirty="0" smtClean="0"/>
              <a:t>www.intensiveintervention.org </a:t>
            </a:r>
            <a:endParaRPr lang="en-US" dirty="0"/>
          </a:p>
          <a:p>
            <a:pPr marL="0" indent="0">
              <a:buNone/>
            </a:pPr>
            <a:r>
              <a:rPr lang="en-US" dirty="0" smtClean="0"/>
              <a:t>ncii@air.org</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a:prstGeom prst="rect">
            <a:avLst/>
          </a:prstGeom>
        </p:spPr>
        <p:txBody>
          <a:bodyPr/>
          <a:lstStyle/>
          <a:p>
            <a:pPr algn="r"/>
            <a:fld id="{F3477EC8-074D-41C4-94AE-E9EA7CEEA348}" type="slidenum">
              <a:rPr lang="en-US" smtClean="0">
                <a:solidFill>
                  <a:srgbClr val="FFFFFF">
                    <a:lumMod val="75000"/>
                  </a:srgbClr>
                </a:solidFill>
              </a:rPr>
              <a:pPr algn="r"/>
              <a:t>105</a:t>
            </a:fld>
            <a:endParaRPr lang="en-US" dirty="0">
              <a:solidFill>
                <a:srgbClr val="FFFFFF">
                  <a:lumMod val="75000"/>
                </a:srgbClr>
              </a:solidFill>
            </a:endParaRPr>
          </a:p>
        </p:txBody>
      </p:sp>
      <p:sp>
        <p:nvSpPr>
          <p:cNvPr id="3" name="Title 2"/>
          <p:cNvSpPr>
            <a:spLocks noGrp="1"/>
          </p:cNvSpPr>
          <p:nvPr>
            <p:ph type="title" idx="4294967295"/>
          </p:nvPr>
        </p:nvSpPr>
        <p:spPr>
          <a:xfrm>
            <a:off x="754627" y="564398"/>
            <a:ext cx="8228012" cy="1785938"/>
          </a:xfrm>
          <a:prstGeom prst="rect">
            <a:avLst/>
          </a:prstGeom>
        </p:spPr>
        <p:txBody>
          <a:bodyPr/>
          <a:lstStyle/>
          <a:p>
            <a:r>
              <a:rPr lang="en-US" sz="4800" dirty="0" smtClean="0"/>
              <a:t>Contact </a:t>
            </a:r>
            <a:endParaRPr lang="en-US" sz="4800" dirty="0"/>
          </a:p>
        </p:txBody>
      </p:sp>
    </p:spTree>
    <p:extLst>
      <p:ext uri="{BB962C8B-B14F-4D97-AF65-F5344CB8AC3E}">
        <p14:creationId xmlns:p14="http://schemas.microsoft.com/office/powerpoint/2010/main" val="374139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r>
              <a:rPr lang="en-US" sz="3200" dirty="0" smtClean="0"/>
              <a:t>There is little empirical research demonstrating specific effective intervention programs for the lowest 3 percent to 5 percent of readers. </a:t>
            </a:r>
          </a:p>
          <a:p>
            <a:pPr marL="342900" indent="-342900"/>
            <a:r>
              <a:rPr lang="en-US" sz="3200" dirty="0"/>
              <a:t>R</a:t>
            </a:r>
            <a:r>
              <a:rPr lang="en-US" sz="3200" dirty="0" smtClean="0"/>
              <a:t>ecommendations for intensive intervention were based on the expert opinion of panelists.</a:t>
            </a:r>
            <a:endParaRPr lang="en-US" dirty="0" smtClean="0"/>
          </a:p>
          <a:p>
            <a:pPr marL="0" indent="0" algn="r">
              <a:buNone/>
            </a:pPr>
            <a:endParaRPr lang="en-US" dirty="0"/>
          </a:p>
          <a:p>
            <a:pPr marL="0" indent="0" algn="r">
              <a:buNone/>
            </a:pPr>
            <a:r>
              <a:rPr lang="en-US" sz="1800" dirty="0" smtClean="0"/>
              <a:t>(Gersten et al</a:t>
            </a:r>
            <a:r>
              <a:rPr lang="en-US" sz="1800" smtClean="0"/>
              <a:t>., 2009) </a:t>
            </a:r>
            <a:endParaRPr lang="en-US" sz="1800" dirty="0"/>
          </a:p>
        </p:txBody>
      </p:sp>
      <p:sp>
        <p:nvSpPr>
          <p:cNvPr id="2" name="Title 1"/>
          <p:cNvSpPr>
            <a:spLocks noGrp="1"/>
          </p:cNvSpPr>
          <p:nvPr>
            <p:ph type="title"/>
          </p:nvPr>
        </p:nvSpPr>
        <p:spPr/>
        <p:txBody>
          <a:bodyPr>
            <a:normAutofit fontScale="90000"/>
          </a:bodyPr>
          <a:lstStyle/>
          <a:p>
            <a:r>
              <a:rPr lang="en-US" sz="4000" dirty="0" smtClean="0"/>
              <a:t>What can we learn from the IES Practice Guide about Tier 3 (a.k.a. intensive intervention)? </a:t>
            </a:r>
            <a:endParaRPr lang="en-US" sz="4000" dirty="0"/>
          </a:p>
        </p:txBody>
      </p:sp>
    </p:spTree>
    <p:extLst>
      <p:ext uri="{BB962C8B-B14F-4D97-AF65-F5344CB8AC3E}">
        <p14:creationId xmlns:p14="http://schemas.microsoft.com/office/powerpoint/2010/main" val="109656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7387" lvl="1" indent="-457200">
              <a:buAutoNum type="arabicPeriod"/>
            </a:pPr>
            <a:r>
              <a:rPr lang="en-US" sz="2400" dirty="0"/>
              <a:t>Focus instruction on a small, targeted set of skills</a:t>
            </a:r>
          </a:p>
          <a:p>
            <a:pPr marL="687387" lvl="1" indent="-457200">
              <a:buAutoNum type="arabicPeriod"/>
            </a:pPr>
            <a:r>
              <a:rPr lang="en-US" sz="2400" dirty="0"/>
              <a:t>Adjust pacing of lessons</a:t>
            </a:r>
          </a:p>
          <a:p>
            <a:pPr marL="687387" lvl="1" indent="-457200">
              <a:buAutoNum type="arabicPeriod"/>
            </a:pPr>
            <a:r>
              <a:rPr lang="en-US" sz="2400" dirty="0"/>
              <a:t>Schedule multiple </a:t>
            </a:r>
            <a:r>
              <a:rPr lang="en-US" sz="2400" dirty="0" smtClean="0"/>
              <a:t>and </a:t>
            </a:r>
            <a:r>
              <a:rPr lang="en-US" sz="2400" dirty="0"/>
              <a:t>extended sessions daily</a:t>
            </a:r>
          </a:p>
          <a:p>
            <a:pPr marL="687387" lvl="1" indent="-457200">
              <a:buAutoNum type="arabicPeriod"/>
            </a:pPr>
            <a:r>
              <a:rPr lang="en-US" sz="2400" dirty="0"/>
              <a:t>Include opportunities for extensive practice and feedback during intervention </a:t>
            </a:r>
          </a:p>
          <a:p>
            <a:pPr marL="687387" lvl="1" indent="-457200">
              <a:buAutoNum type="arabicPeriod"/>
            </a:pPr>
            <a:r>
              <a:rPr lang="en-US" sz="2400" dirty="0"/>
              <a:t>Use input from the RTI team, including precise progress monitoring data, to individualize intervention </a:t>
            </a:r>
            <a:endParaRPr lang="en-US" dirty="0" smtClean="0"/>
          </a:p>
          <a:p>
            <a:pPr marL="687387" lvl="1" indent="-457200">
              <a:buAutoNum type="arabicPeriod"/>
            </a:pPr>
            <a:r>
              <a:rPr lang="en-US" sz="2400" dirty="0" smtClean="0"/>
              <a:t>Teach skills/strategies to mastery</a:t>
            </a:r>
            <a:endParaRPr lang="en-US" sz="2400" dirty="0"/>
          </a:p>
        </p:txBody>
      </p:sp>
      <p:sp>
        <p:nvSpPr>
          <p:cNvPr id="3" name="Title 2"/>
          <p:cNvSpPr>
            <a:spLocks noGrp="1"/>
          </p:cNvSpPr>
          <p:nvPr>
            <p:ph type="title"/>
          </p:nvPr>
        </p:nvSpPr>
        <p:spPr/>
        <p:txBody>
          <a:bodyPr>
            <a:normAutofit/>
          </a:bodyPr>
          <a:lstStyle/>
          <a:p>
            <a:r>
              <a:rPr lang="en-US" sz="4600" dirty="0" smtClean="0"/>
              <a:t>IES Practice Guide Recommendations in Reading</a:t>
            </a:r>
            <a:endParaRPr lang="en-US" sz="4600" dirty="0"/>
          </a:p>
        </p:txBody>
      </p:sp>
    </p:spTree>
    <p:extLst>
      <p:ext uri="{BB962C8B-B14F-4D97-AF65-F5344CB8AC3E}">
        <p14:creationId xmlns:p14="http://schemas.microsoft.com/office/powerpoint/2010/main" val="16764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62029"/>
            <a:ext cx="8224699" cy="3852006"/>
          </a:xfrm>
        </p:spPr>
        <p:txBody>
          <a:bodyPr/>
          <a:lstStyle/>
          <a:p>
            <a:r>
              <a:rPr lang="en-US" sz="2200" dirty="0" smtClean="0"/>
              <a:t>Emphasize number combinations and word problems</a:t>
            </a:r>
          </a:p>
          <a:p>
            <a:r>
              <a:rPr lang="en-US" sz="2200" dirty="0" smtClean="0"/>
              <a:t>Provide explicit instruction</a:t>
            </a:r>
          </a:p>
          <a:p>
            <a:r>
              <a:rPr lang="en-US" sz="2200" dirty="0" smtClean="0"/>
              <a:t>Design instruction to minimize the learning challenge</a:t>
            </a:r>
          </a:p>
          <a:p>
            <a:r>
              <a:rPr lang="en-US" sz="2200" dirty="0" smtClean="0"/>
              <a:t>Provide a strong conceptual basis</a:t>
            </a:r>
          </a:p>
          <a:p>
            <a:r>
              <a:rPr lang="en-US" sz="2200" dirty="0" smtClean="0"/>
              <a:t>Provide opportunities for speeded practice</a:t>
            </a:r>
          </a:p>
          <a:p>
            <a:r>
              <a:rPr lang="en-US" sz="2200" dirty="0" smtClean="0"/>
              <a:t>Incorporate cumulative review </a:t>
            </a:r>
          </a:p>
          <a:p>
            <a:r>
              <a:rPr lang="en-US" sz="2200" dirty="0" smtClean="0"/>
              <a:t>Include motivation strategies</a:t>
            </a:r>
          </a:p>
          <a:p>
            <a:r>
              <a:rPr lang="en-US" sz="2200" dirty="0" smtClean="0"/>
              <a:t>Monitor progress </a:t>
            </a:r>
          </a:p>
          <a:p>
            <a:endParaRPr lang="en-US" sz="1000" dirty="0"/>
          </a:p>
          <a:p>
            <a:pPr marL="0" indent="0" algn="r">
              <a:buNone/>
            </a:pPr>
            <a:r>
              <a:rPr lang="en-US" sz="2200" dirty="0" smtClean="0"/>
              <a:t>(Fuchs et al., 2008b) </a:t>
            </a:r>
            <a:endParaRPr lang="en-US" sz="2200" dirty="0"/>
          </a:p>
        </p:txBody>
      </p:sp>
      <p:sp>
        <p:nvSpPr>
          <p:cNvPr id="3" name="Title 2"/>
          <p:cNvSpPr>
            <a:spLocks noGrp="1"/>
          </p:cNvSpPr>
          <p:nvPr>
            <p:ph type="title"/>
          </p:nvPr>
        </p:nvSpPr>
        <p:spPr/>
        <p:txBody>
          <a:bodyPr/>
          <a:lstStyle/>
          <a:p>
            <a:r>
              <a:rPr lang="en-US" dirty="0"/>
              <a:t>Guidance on </a:t>
            </a:r>
            <a:r>
              <a:rPr lang="en-US" dirty="0" smtClean="0"/>
              <a:t>Intensive Intervention </a:t>
            </a:r>
            <a:r>
              <a:rPr lang="en-US" dirty="0"/>
              <a:t>in </a:t>
            </a:r>
            <a:r>
              <a:rPr lang="en-US" dirty="0" smtClean="0"/>
              <a:t>Mathematics</a:t>
            </a:r>
            <a:endParaRPr lang="en-US" dirty="0"/>
          </a:p>
        </p:txBody>
      </p:sp>
    </p:spTree>
    <p:extLst>
      <p:ext uri="{BB962C8B-B14F-4D97-AF65-F5344CB8AC3E}">
        <p14:creationId xmlns:p14="http://schemas.microsoft.com/office/powerpoint/2010/main" val="231483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Categories of Practice for Organizing and Planning Intensive Intervention </a:t>
            </a:r>
            <a:endParaRPr lang="en-US" dirty="0"/>
          </a:p>
        </p:txBody>
      </p:sp>
      <p:graphicFrame>
        <p:nvGraphicFramePr>
          <p:cNvPr id="4" name="Diagram 3" descr="4 ovals looped togeter to show the different caregories of practice for organizing and planning intensive intervention. The four ovals are Change Dosage or Time, Change the Learning Environment to Promote Attention and Engagement, Combine Cognitive Processing Strategies with Academic Learning, and&#10;Modify Delivery of Instruction &#10;"/>
          <p:cNvGraphicFramePr/>
          <p:nvPr>
            <p:extLst>
              <p:ext uri="{D42A27DB-BD31-4B8C-83A1-F6EECF244321}">
                <p14:modId xmlns:p14="http://schemas.microsoft.com/office/powerpoint/2010/main" val="2879461243"/>
              </p:ext>
            </p:extLst>
          </p:nvPr>
        </p:nvGraphicFramePr>
        <p:xfrm>
          <a:off x="493776" y="932688"/>
          <a:ext cx="8449056" cy="592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241800" y="5522976"/>
            <a:ext cx="4701032" cy="369332"/>
          </a:xfrm>
          <a:prstGeom prst="rect">
            <a:avLst/>
          </a:prstGeom>
          <a:noFill/>
        </p:spPr>
        <p:txBody>
          <a:bodyPr wrap="square" rtlCol="0">
            <a:spAutoFit/>
          </a:bodyPr>
          <a:lstStyle/>
          <a:p>
            <a:pPr algn="r"/>
            <a:r>
              <a:rPr lang="en-US" dirty="0" smtClean="0"/>
              <a:t>(Vaughn, Wanzek, Murray, &amp; Roberts, 2013)</a:t>
            </a:r>
            <a:endParaRPr lang="en-US" dirty="0"/>
          </a:p>
        </p:txBody>
      </p:sp>
    </p:spTree>
    <p:extLst>
      <p:ext uri="{BB962C8B-B14F-4D97-AF65-F5344CB8AC3E}">
        <p14:creationId xmlns:p14="http://schemas.microsoft.com/office/powerpoint/2010/main" val="290468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2723" y="318053"/>
            <a:ext cx="8224837" cy="1486894"/>
          </a:xfrm>
        </p:spPr>
        <p:txBody>
          <a:bodyPr/>
          <a:lstStyle/>
          <a:p>
            <a:pPr algn="ctr"/>
            <a:r>
              <a:rPr lang="en-US" sz="5600" dirty="0" smtClean="0"/>
              <a:t>Check</a:t>
            </a:r>
            <a:r>
              <a:rPr lang="en-US" dirty="0" smtClean="0"/>
              <a:t> </a:t>
            </a:r>
            <a:endParaRPr lang="en-US" dirty="0"/>
          </a:p>
        </p:txBody>
      </p:sp>
      <p:sp>
        <p:nvSpPr>
          <p:cNvPr id="2" name="Content Placeholder 1"/>
          <p:cNvSpPr>
            <a:spLocks noGrp="1"/>
          </p:cNvSpPr>
          <p:nvPr>
            <p:ph idx="1"/>
          </p:nvPr>
        </p:nvSpPr>
        <p:spPr/>
        <p:txBody>
          <a:bodyPr/>
          <a:lstStyle/>
          <a:p>
            <a:pPr marL="0" indent="0">
              <a:buNone/>
            </a:pPr>
            <a:r>
              <a:rPr lang="en-US" sz="2800" dirty="0" smtClean="0"/>
              <a:t>Before implementing the practices, check that: </a:t>
            </a:r>
            <a:endParaRPr lang="en-US" sz="2800" dirty="0"/>
          </a:p>
          <a:p>
            <a:pPr marL="627063" indent="-339725">
              <a:spcBef>
                <a:spcPts val="1200"/>
              </a:spcBef>
              <a:buFont typeface="Wingdings" pitchFamily="2" charset="2"/>
              <a:buChar char="q"/>
            </a:pPr>
            <a:r>
              <a:rPr lang="en-US" dirty="0" smtClean="0"/>
              <a:t>The student’s secondary (Tier 2) program is an appropriate match for his or her needs.</a:t>
            </a:r>
          </a:p>
          <a:p>
            <a:pPr marL="627063" indent="-339725">
              <a:buFont typeface="Wingdings" pitchFamily="2" charset="2"/>
              <a:buChar char="q"/>
            </a:pPr>
            <a:r>
              <a:rPr lang="en-US" dirty="0" smtClean="0"/>
              <a:t>The program has been delivered for a sufficient amount of time to determine response.</a:t>
            </a:r>
          </a:p>
          <a:p>
            <a:pPr marL="627063" indent="-339725">
              <a:buFont typeface="Wingdings" pitchFamily="2" charset="2"/>
              <a:buChar char="q"/>
            </a:pPr>
            <a:r>
              <a:rPr lang="en-US" dirty="0" smtClean="0"/>
              <a:t>The program has been delivered as planned—for example, if the intervention is supposed to take place for 30 minutes three times per week, did that </a:t>
            </a:r>
            <a:r>
              <a:rPr lang="en-US" i="1" dirty="0" smtClean="0"/>
              <a:t>actually</a:t>
            </a:r>
            <a:r>
              <a:rPr lang="en-US" dirty="0" smtClean="0"/>
              <a:t> happen?</a:t>
            </a:r>
            <a:endParaRPr lang="en-US" dirty="0"/>
          </a:p>
        </p:txBody>
      </p:sp>
      <p:pic>
        <p:nvPicPr>
          <p:cNvPr id="4" name="Picture 3" descr="Decorative 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061" y="537029"/>
            <a:ext cx="1335609" cy="1284990"/>
          </a:xfrm>
          <a:prstGeom prst="rect">
            <a:avLst/>
          </a:prstGeom>
        </p:spPr>
      </p:pic>
      <p:pic>
        <p:nvPicPr>
          <p:cNvPr id="8" name="Picture 7" descr="Decorative 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0548" y="545597"/>
            <a:ext cx="1335609" cy="1284990"/>
          </a:xfrm>
          <a:prstGeom prst="rect">
            <a:avLst/>
          </a:prstGeom>
        </p:spPr>
      </p:pic>
    </p:spTree>
    <p:extLst>
      <p:ext uri="{BB962C8B-B14F-4D97-AF65-F5344CB8AC3E}">
        <p14:creationId xmlns:p14="http://schemas.microsoft.com/office/powerpoint/2010/main" val="3464610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Practice number 1: chance dosage or time"/>
          <p:cNvGrpSpPr/>
          <p:nvPr/>
        </p:nvGrpSpPr>
        <p:grpSpPr>
          <a:xfrm>
            <a:off x="1737360" y="675862"/>
            <a:ext cx="5138928" cy="4755674"/>
            <a:chOff x="2475" y="1720875"/>
            <a:chExt cx="2483560" cy="2483560"/>
          </a:xfrm>
        </p:grpSpPr>
        <p:sp>
          <p:nvSpPr>
            <p:cNvPr id="8" name="Oval 7"/>
            <p:cNvSpPr/>
            <p:nvPr/>
          </p:nvSpPr>
          <p:spPr>
            <a:xfrm>
              <a:off x="2475" y="1720875"/>
              <a:ext cx="2483560" cy="2483560"/>
            </a:xfrm>
            <a:prstGeom prst="ellipse">
              <a:avLst/>
            </a:prstGeom>
            <a:solidFill>
              <a:schemeClr val="accent2">
                <a:lumMod val="20000"/>
                <a:lumOff val="8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p:cNvSpPr/>
            <p:nvPr/>
          </p:nvSpPr>
          <p:spPr>
            <a:xfrm>
              <a:off x="366184" y="2084584"/>
              <a:ext cx="1756142" cy="17561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4000" b="1" kern="1200" dirty="0" smtClean="0"/>
                <a:t>Practice 1: Change Dosage or Time</a:t>
              </a:r>
              <a:endParaRPr lang="en-US" sz="4000" b="1" kern="1200" dirty="0"/>
            </a:p>
          </p:txBody>
        </p:sp>
      </p:grpSp>
      <p:sp>
        <p:nvSpPr>
          <p:cNvPr id="2" name="Title 1" hidden="1"/>
          <p:cNvSpPr>
            <a:spLocks noGrp="1"/>
          </p:cNvSpPr>
          <p:nvPr>
            <p:ph type="title"/>
          </p:nvPr>
        </p:nvSpPr>
        <p:spPr/>
        <p:txBody>
          <a:bodyPr/>
          <a:lstStyle/>
          <a:p>
            <a:r>
              <a:rPr lang="en-US" dirty="0" smtClean="0"/>
              <a:t>.</a:t>
            </a:r>
            <a:endParaRPr lang="en-US" dirty="0"/>
          </a:p>
        </p:txBody>
      </p:sp>
    </p:spTree>
    <p:extLst>
      <p:ext uri="{BB962C8B-B14F-4D97-AF65-F5344CB8AC3E}">
        <p14:creationId xmlns:p14="http://schemas.microsoft.com/office/powerpoint/2010/main" val="234513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1927797"/>
            <a:ext cx="8224699" cy="3852006"/>
          </a:xfrm>
        </p:spPr>
        <p:txBody>
          <a:bodyPr/>
          <a:lstStyle/>
          <a:p>
            <a:pPr marL="0" indent="0">
              <a:buNone/>
            </a:pPr>
            <a:endParaRPr lang="en-US" sz="2800" dirty="0" smtClean="0"/>
          </a:p>
          <a:p>
            <a:pPr marL="0" indent="0">
              <a:buNone/>
            </a:pPr>
            <a:r>
              <a:rPr lang="en-US" sz="2800" dirty="0" smtClean="0"/>
              <a:t>Methods for increasing quantity of instruction: </a:t>
            </a:r>
          </a:p>
          <a:p>
            <a:pPr marL="571500" lvl="1" indent="-341313">
              <a:buFont typeface="Wingdings" charset="2"/>
              <a:buChar char="§"/>
            </a:pPr>
            <a:r>
              <a:rPr lang="en-US" sz="2800" dirty="0" smtClean="0"/>
              <a:t>Minutes per day </a:t>
            </a:r>
          </a:p>
          <a:p>
            <a:pPr marL="571500" lvl="1" indent="-341313">
              <a:buFont typeface="Wingdings" charset="2"/>
              <a:buChar char="§"/>
            </a:pPr>
            <a:r>
              <a:rPr lang="en-US" sz="2800" dirty="0" smtClean="0"/>
              <a:t>Minutes per session</a:t>
            </a:r>
          </a:p>
          <a:p>
            <a:pPr marL="571500" lvl="1" indent="-341313">
              <a:buFont typeface="Wingdings" charset="2"/>
              <a:buChar char="§"/>
            </a:pPr>
            <a:r>
              <a:rPr lang="en-US" sz="2800" dirty="0" smtClean="0"/>
              <a:t>Sessions per week </a:t>
            </a:r>
          </a:p>
          <a:p>
            <a:pPr marL="571500" lvl="1" indent="-341313">
              <a:buFont typeface="Wingdings" charset="2"/>
              <a:buChar char="§"/>
            </a:pPr>
            <a:r>
              <a:rPr lang="en-US" sz="2800" dirty="0" smtClean="0"/>
              <a:t>Total number of sessions</a:t>
            </a:r>
          </a:p>
          <a:p>
            <a:pPr lvl="1"/>
            <a:endParaRPr lang="en-US" sz="1200" dirty="0" smtClean="0"/>
          </a:p>
          <a:p>
            <a:pPr marL="230187" lvl="1" indent="0">
              <a:buNone/>
            </a:pPr>
            <a:endParaRPr lang="en-US" sz="1200" dirty="0" smtClean="0"/>
          </a:p>
          <a:p>
            <a:pPr lvl="1"/>
            <a:endParaRPr lang="en-US" sz="1200" dirty="0"/>
          </a:p>
        </p:txBody>
      </p:sp>
      <p:sp>
        <p:nvSpPr>
          <p:cNvPr id="2" name="Title 1"/>
          <p:cNvSpPr>
            <a:spLocks noGrp="1"/>
          </p:cNvSpPr>
          <p:nvPr>
            <p:ph type="title"/>
          </p:nvPr>
        </p:nvSpPr>
        <p:spPr/>
        <p:txBody>
          <a:bodyPr/>
          <a:lstStyle/>
          <a:p>
            <a:r>
              <a:rPr lang="en-US" dirty="0" smtClean="0"/>
              <a:t>Practice 1: Change Dosage or Time</a:t>
            </a:r>
            <a:endParaRPr lang="en-US" dirty="0"/>
          </a:p>
        </p:txBody>
      </p:sp>
      <p:sp>
        <p:nvSpPr>
          <p:cNvPr id="4" name="Slide Number Placeholder 3"/>
          <p:cNvSpPr>
            <a:spLocks noGrp="1"/>
          </p:cNvSpPr>
          <p:nvPr>
            <p:ph type="sldNum" sz="quarter" idx="10"/>
          </p:nvPr>
        </p:nvSpPr>
        <p:spPr/>
        <p:txBody>
          <a:bodyPr/>
          <a:lstStyle/>
          <a:p>
            <a:fld id="{A1A8B8B9-B651-4439-A868-E8F04EF81465}" type="slidenum">
              <a:rPr lang="en-US" smtClean="0"/>
              <a:pPr/>
              <a:t>17</a:t>
            </a:fld>
            <a:endParaRPr lang="en-US" dirty="0"/>
          </a:p>
        </p:txBody>
      </p:sp>
    </p:spTree>
    <p:extLst>
      <p:ext uri="{BB962C8B-B14F-4D97-AF65-F5344CB8AC3E}">
        <p14:creationId xmlns:p14="http://schemas.microsoft.com/office/powerpoint/2010/main" val="31881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should I change intervention time?</a:t>
            </a:r>
            <a:endParaRPr lang="en-US" dirty="0"/>
          </a:p>
        </p:txBody>
      </p:sp>
      <p:sp>
        <p:nvSpPr>
          <p:cNvPr id="3" name="Content Placeholder 2"/>
          <p:cNvSpPr>
            <a:spLocks noGrp="1"/>
          </p:cNvSpPr>
          <p:nvPr>
            <p:ph idx="1"/>
          </p:nvPr>
        </p:nvSpPr>
        <p:spPr/>
        <p:txBody>
          <a:bodyPr>
            <a:normAutofit lnSpcReduction="10000"/>
          </a:bodyPr>
          <a:lstStyle/>
          <a:p>
            <a:pPr marL="0" lvl="1" indent="0">
              <a:buNone/>
            </a:pPr>
            <a:r>
              <a:rPr lang="en-US" sz="2800" dirty="0" smtClean="0"/>
              <a:t>When well designed, increased time accelerates learning by: </a:t>
            </a:r>
          </a:p>
          <a:p>
            <a:pPr marL="749300" lvl="1" indent="-342900">
              <a:buFont typeface="Wingdings" charset="2"/>
              <a:buChar char="§"/>
            </a:pPr>
            <a:r>
              <a:rPr lang="en-US" sz="2400" dirty="0" smtClean="0"/>
              <a:t>Allowing for more instruction. </a:t>
            </a:r>
          </a:p>
          <a:p>
            <a:pPr marL="749300" lvl="1" indent="-342900">
              <a:buFont typeface="Wingdings" charset="2"/>
              <a:buChar char="§"/>
            </a:pPr>
            <a:r>
              <a:rPr lang="en-US" sz="2400" dirty="0" smtClean="0"/>
              <a:t>Providing more practice with feedback.</a:t>
            </a:r>
          </a:p>
          <a:p>
            <a:pPr marL="749300" lvl="1" indent="-342900">
              <a:buFont typeface="Wingdings" charset="2"/>
              <a:buChar char="§"/>
            </a:pPr>
            <a:r>
              <a:rPr lang="en-US" sz="2400" dirty="0" smtClean="0"/>
              <a:t>Increasing students’ engaged learning time. </a:t>
            </a:r>
          </a:p>
          <a:p>
            <a:pPr marL="230187" lvl="1" indent="0">
              <a:buNone/>
            </a:pPr>
            <a:endParaRPr lang="en-US" sz="1200" i="1" dirty="0" smtClean="0"/>
          </a:p>
          <a:p>
            <a:pPr marL="0" lvl="1" indent="0">
              <a:buNone/>
            </a:pPr>
            <a:r>
              <a:rPr lang="en-US" sz="2800" dirty="0" smtClean="0"/>
              <a:t>Students with intensive needs often require 10–30 times the number of practice opportunities as their peers to learn new information. This takes time!</a:t>
            </a:r>
          </a:p>
          <a:p>
            <a:pPr marL="230187" lvl="1" indent="0">
              <a:buNone/>
            </a:pPr>
            <a:endParaRPr lang="en-US" sz="2400" i="1" dirty="0" smtClean="0"/>
          </a:p>
          <a:p>
            <a:pPr marL="230187" lvl="1" indent="0">
              <a:buNone/>
            </a:pPr>
            <a:endParaRPr lang="en-US" sz="2400" i="1" dirty="0" smtClean="0"/>
          </a:p>
          <a:p>
            <a:pPr lvl="1"/>
            <a:endParaRPr lang="en-US" sz="2400" dirty="0" smtClean="0"/>
          </a:p>
          <a:p>
            <a:pPr marL="0" indent="0">
              <a:buNone/>
            </a:pPr>
            <a:endParaRPr lang="en-US" sz="1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34624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suggested duration of intensive intervention?</a:t>
            </a:r>
            <a:endParaRPr lang="en-US" dirty="0"/>
          </a:p>
        </p:txBody>
      </p:sp>
      <p:sp>
        <p:nvSpPr>
          <p:cNvPr id="3" name="Content Placeholder 2"/>
          <p:cNvSpPr>
            <a:spLocks noGrp="1"/>
          </p:cNvSpPr>
          <p:nvPr>
            <p:ph idx="1"/>
          </p:nvPr>
        </p:nvSpPr>
        <p:spPr/>
        <p:txBody>
          <a:bodyPr/>
          <a:lstStyle/>
          <a:p>
            <a:pPr marL="0" indent="0">
              <a:buNone/>
            </a:pPr>
            <a:r>
              <a:rPr lang="en-US" sz="2800" dirty="0" smtClean="0"/>
              <a:t>Consider: </a:t>
            </a:r>
          </a:p>
          <a:p>
            <a:pPr marL="520700" lvl="1" indent="-290513">
              <a:buFont typeface="Wingdings" charset="2"/>
              <a:buChar char="§"/>
            </a:pPr>
            <a:r>
              <a:rPr lang="en-US" sz="2400" dirty="0"/>
              <a:t>The </a:t>
            </a:r>
            <a:r>
              <a:rPr lang="en-US" sz="2400" dirty="0" smtClean="0"/>
              <a:t>size of the achievement gap with Tier </a:t>
            </a:r>
            <a:r>
              <a:rPr lang="en-US" sz="2400" dirty="0"/>
              <a:t>1 instruction</a:t>
            </a:r>
          </a:p>
          <a:p>
            <a:pPr marL="520700" lvl="1" indent="-290513">
              <a:buFont typeface="Wingdings" charset="2"/>
              <a:buChar char="§"/>
            </a:pPr>
            <a:r>
              <a:rPr lang="en-US" sz="2400" dirty="0" smtClean="0"/>
              <a:t>Age </a:t>
            </a:r>
            <a:r>
              <a:rPr lang="en-US" sz="2400" dirty="0"/>
              <a:t>of students</a:t>
            </a:r>
          </a:p>
          <a:p>
            <a:pPr marL="520700" lvl="1" indent="-290513">
              <a:buFont typeface="Wingdings" charset="2"/>
              <a:buChar char="§"/>
            </a:pPr>
            <a:r>
              <a:rPr lang="en-US" sz="2400" dirty="0" smtClean="0"/>
              <a:t>Number </a:t>
            </a:r>
            <a:r>
              <a:rPr lang="en-US" sz="2400" dirty="0"/>
              <a:t>of sessions</a:t>
            </a:r>
          </a:p>
          <a:p>
            <a:pPr marL="520700" lvl="1" indent="-290513">
              <a:buNone/>
            </a:pPr>
            <a:endParaRPr lang="en-US" sz="2400" i="1" dirty="0" smtClean="0"/>
          </a:p>
          <a:p>
            <a:pPr marL="520700" lvl="1" indent="-290513">
              <a:buNone/>
            </a:pPr>
            <a:endParaRPr lang="en-US" sz="2400" i="1" dirty="0" smtClean="0"/>
          </a:p>
          <a:p>
            <a:pPr marL="520700" lvl="1" indent="-290513">
              <a:buNone/>
            </a:pPr>
            <a:r>
              <a:rPr lang="en-US" sz="2400" i="1" dirty="0" smtClean="0"/>
              <a:t>*  Research on the recommended number of sessions varies, but plan for at least 8</a:t>
            </a:r>
            <a:r>
              <a:rPr lang="en-US" sz="2400" dirty="0" smtClean="0"/>
              <a:t>–</a:t>
            </a:r>
            <a:r>
              <a:rPr lang="en-US" sz="2400" i="1" dirty="0" smtClean="0"/>
              <a:t>16 weeks, or even longer.</a:t>
            </a:r>
            <a:endParaRPr lang="en-US" sz="2400" dirty="0"/>
          </a:p>
        </p:txBody>
      </p:sp>
    </p:spTree>
    <p:extLst>
      <p:ext uri="{BB962C8B-B14F-4D97-AF65-F5344CB8AC3E}">
        <p14:creationId xmlns:p14="http://schemas.microsoft.com/office/powerpoint/2010/main" val="3198799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Learning Objectives </a:t>
            </a:r>
            <a:endParaRPr lang="en-US" dirty="0"/>
          </a:p>
        </p:txBody>
      </p:sp>
      <p:sp>
        <p:nvSpPr>
          <p:cNvPr id="3" name="Content Placeholder 2"/>
          <p:cNvSpPr>
            <a:spLocks noGrp="1"/>
          </p:cNvSpPr>
          <p:nvPr>
            <p:ph idx="1"/>
          </p:nvPr>
        </p:nvSpPr>
        <p:spPr/>
        <p:txBody>
          <a:bodyPr>
            <a:normAutofit/>
          </a:bodyPr>
          <a:lstStyle/>
          <a:p>
            <a:r>
              <a:rPr lang="en-US" sz="2800" dirty="0" smtClean="0"/>
              <a:t>Review research recommendations for intensifying academic intervention</a:t>
            </a:r>
          </a:p>
          <a:p>
            <a:r>
              <a:rPr lang="en-US" sz="2800" dirty="0" smtClean="0"/>
              <a:t>Discuss four categories of practices for intensification, and underlying elements </a:t>
            </a:r>
          </a:p>
          <a:p>
            <a:r>
              <a:rPr lang="en-US" sz="2800" dirty="0" smtClean="0"/>
              <a:t>Plan for intensive intervention with your students</a:t>
            </a:r>
          </a:p>
          <a:p>
            <a:r>
              <a:rPr lang="en-US" sz="2800" dirty="0" smtClean="0"/>
              <a:t>Plan for common </a:t>
            </a:r>
            <a:r>
              <a:rPr lang="en-US" sz="2800" dirty="0"/>
              <a:t>barriers to implementation </a:t>
            </a:r>
          </a:p>
          <a:p>
            <a:endParaRPr lang="en-US" dirty="0" smtClean="0"/>
          </a:p>
          <a:p>
            <a:endParaRPr lang="en-US" dirty="0"/>
          </a:p>
        </p:txBody>
      </p:sp>
    </p:spTree>
    <p:extLst>
      <p:ext uri="{BB962C8B-B14F-4D97-AF65-F5344CB8AC3E}">
        <p14:creationId xmlns:p14="http://schemas.microsoft.com/office/powerpoint/2010/main" val="1806647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the suggested length and frequency of intensive intervention?</a:t>
            </a:r>
            <a:endParaRPr lang="en-US" dirty="0"/>
          </a:p>
        </p:txBody>
      </p:sp>
      <p:sp>
        <p:nvSpPr>
          <p:cNvPr id="3" name="Content Placeholder 2"/>
          <p:cNvSpPr>
            <a:spLocks noGrp="1"/>
          </p:cNvSpPr>
          <p:nvPr>
            <p:ph idx="1"/>
          </p:nvPr>
        </p:nvSpPr>
        <p:spPr>
          <a:xfrm>
            <a:off x="731309" y="2055812"/>
            <a:ext cx="8224837" cy="3794125"/>
          </a:xfrm>
        </p:spPr>
        <p:txBody>
          <a:bodyPr>
            <a:normAutofit/>
          </a:bodyPr>
          <a:lstStyle/>
          <a:p>
            <a:pPr marL="0" indent="0">
              <a:buNone/>
            </a:pPr>
            <a:r>
              <a:rPr lang="en-US" sz="2800" dirty="0" smtClean="0"/>
              <a:t>Consider:</a:t>
            </a:r>
          </a:p>
          <a:p>
            <a:pPr marL="508000" indent="-271463"/>
            <a:r>
              <a:rPr lang="en-US" dirty="0" smtClean="0"/>
              <a:t>How far the student is below grade level</a:t>
            </a:r>
          </a:p>
          <a:p>
            <a:pPr marL="508000" indent="-271463"/>
            <a:r>
              <a:rPr lang="en-US" dirty="0"/>
              <a:t>T</a:t>
            </a:r>
            <a:r>
              <a:rPr lang="en-US" dirty="0" smtClean="0"/>
              <a:t>he length and frequency of the previous interventions</a:t>
            </a:r>
          </a:p>
          <a:p>
            <a:pPr marL="508000" indent="-271463"/>
            <a:r>
              <a:rPr lang="en-US" dirty="0" smtClean="0"/>
              <a:t>The complexity of the learning tasks</a:t>
            </a:r>
          </a:p>
          <a:p>
            <a:pPr marL="508000" indent="-271463"/>
            <a:r>
              <a:rPr lang="en-US" dirty="0" smtClean="0"/>
              <a:t>Student stamina and attention span </a:t>
            </a:r>
          </a:p>
          <a:p>
            <a:pPr marL="508000" indent="-271463"/>
            <a:endParaRPr lang="en-US" dirty="0" smtClean="0"/>
          </a:p>
          <a:p>
            <a:pPr marL="508000" indent="-271463">
              <a:buNone/>
            </a:pPr>
            <a:r>
              <a:rPr lang="en-US" i="1" dirty="0" smtClean="0"/>
              <a:t>*  Evidence suggests that students with intensive needs may benefit from 60</a:t>
            </a:r>
            <a:r>
              <a:rPr lang="en-US" dirty="0" smtClean="0"/>
              <a:t>–</a:t>
            </a:r>
            <a:r>
              <a:rPr lang="en-US" i="1" dirty="0" smtClean="0"/>
              <a:t>120 minutes of intervention per day.</a:t>
            </a:r>
            <a:endParaRPr lang="en-US" i="1" dirty="0"/>
          </a:p>
        </p:txBody>
      </p:sp>
    </p:spTree>
    <p:extLst>
      <p:ext uri="{BB962C8B-B14F-4D97-AF65-F5344CB8AC3E}">
        <p14:creationId xmlns:p14="http://schemas.microsoft.com/office/powerpoint/2010/main" val="1219739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0080" y="333376"/>
            <a:ext cx="6602549" cy="1495424"/>
          </a:xfrm>
        </p:spPr>
        <p:txBody>
          <a:bodyPr>
            <a:normAutofit fontScale="90000"/>
          </a:bodyPr>
          <a:lstStyle/>
          <a:p>
            <a:r>
              <a:rPr lang="en-US" dirty="0" smtClean="0"/>
              <a:t>How should I use the additional time in intervention?</a:t>
            </a:r>
            <a:endParaRPr lang="en-US" dirty="0"/>
          </a:p>
        </p:txBody>
      </p:sp>
      <p:sp>
        <p:nvSpPr>
          <p:cNvPr id="3" name="Content Placeholder 2"/>
          <p:cNvSpPr>
            <a:spLocks noGrp="1"/>
          </p:cNvSpPr>
          <p:nvPr>
            <p:ph idx="1"/>
          </p:nvPr>
        </p:nvSpPr>
        <p:spPr>
          <a:xfrm>
            <a:off x="640080" y="1943100"/>
            <a:ext cx="8292905" cy="4348163"/>
          </a:xfrm>
        </p:spPr>
        <p:txBody>
          <a:bodyPr>
            <a:normAutofit/>
          </a:bodyPr>
          <a:lstStyle/>
          <a:p>
            <a:pPr marL="0" indent="0">
              <a:buNone/>
            </a:pPr>
            <a:r>
              <a:rPr lang="en-US" sz="2700" dirty="0" smtClean="0"/>
              <a:t>Use the additional time to accelerate learning by:</a:t>
            </a:r>
          </a:p>
          <a:p>
            <a:pPr marL="468313"/>
            <a:r>
              <a:rPr lang="en-US" sz="2300" dirty="0" smtClean="0"/>
              <a:t>Maximizing engaged learning time</a:t>
            </a:r>
          </a:p>
          <a:p>
            <a:pPr marL="468313"/>
            <a:r>
              <a:rPr lang="en-US" sz="2300" dirty="0" smtClean="0"/>
              <a:t>Minimizing waiting and transitions</a:t>
            </a:r>
          </a:p>
          <a:p>
            <a:pPr marL="468313"/>
            <a:r>
              <a:rPr lang="en-US" sz="2300" dirty="0" smtClean="0"/>
              <a:t>Teaching additional skills and strategies</a:t>
            </a:r>
          </a:p>
          <a:p>
            <a:pPr marL="468313"/>
            <a:r>
              <a:rPr lang="en-US" sz="2300" dirty="0"/>
              <a:t>P</a:t>
            </a:r>
            <a:r>
              <a:rPr lang="en-US" sz="2300" dirty="0" smtClean="0"/>
              <a:t>roviding additional practice opportunities with feedback</a:t>
            </a:r>
            <a:r>
              <a:rPr lang="en-US" sz="2300" dirty="0"/>
              <a:t> </a:t>
            </a:r>
            <a:endParaRPr lang="en-US" sz="2300" dirty="0" smtClean="0"/>
          </a:p>
          <a:p>
            <a:pPr marL="468313"/>
            <a:r>
              <a:rPr lang="en-US" sz="2300" dirty="0"/>
              <a:t>D</a:t>
            </a:r>
            <a:r>
              <a:rPr lang="en-US" sz="2300" dirty="0" smtClean="0"/>
              <a:t>elivering more explicit, systematic (step-by-step) instruction</a:t>
            </a:r>
          </a:p>
          <a:p>
            <a:pPr marL="468313"/>
            <a:r>
              <a:rPr lang="en-US" sz="2300" dirty="0"/>
              <a:t>M</a:t>
            </a:r>
            <a:r>
              <a:rPr lang="en-US" sz="2300" dirty="0" smtClean="0"/>
              <a:t>onitoring student progress to ensure that the additional learning time increases student mastery of skills. </a:t>
            </a:r>
            <a:endParaRPr lang="en-US" sz="2300" dirty="0"/>
          </a:p>
        </p:txBody>
      </p:sp>
      <p:pic>
        <p:nvPicPr>
          <p:cNvPr id="2" name="Picture 1" descr="Clock."/>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78455" y="333376"/>
            <a:ext cx="1463839" cy="1455057"/>
          </a:xfrm>
          <a:prstGeom prst="rect">
            <a:avLst/>
          </a:prstGeom>
        </p:spPr>
      </p:pic>
    </p:spTree>
    <p:extLst>
      <p:ext uri="{BB962C8B-B14F-4D97-AF65-F5344CB8AC3E}">
        <p14:creationId xmlns:p14="http://schemas.microsoft.com/office/powerpoint/2010/main" val="220737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0724" y="318053"/>
            <a:ext cx="7118878" cy="1486894"/>
          </a:xfrm>
        </p:spPr>
        <p:txBody>
          <a:bodyPr/>
          <a:lstStyle/>
          <a:p>
            <a:pPr algn="ctr"/>
            <a:r>
              <a:rPr lang="en-US" dirty="0" smtClean="0"/>
              <a:t>Strategies for Adding Intervention Time</a:t>
            </a:r>
            <a:endParaRPr lang="en-US" dirty="0"/>
          </a:p>
        </p:txBody>
      </p:sp>
      <p:sp>
        <p:nvSpPr>
          <p:cNvPr id="2" name="Content Placeholder 1"/>
          <p:cNvSpPr>
            <a:spLocks noGrp="1"/>
          </p:cNvSpPr>
          <p:nvPr>
            <p:ph idx="1"/>
          </p:nvPr>
        </p:nvSpPr>
        <p:spPr>
          <a:xfrm>
            <a:off x="687526" y="2082799"/>
            <a:ext cx="8224699" cy="3678715"/>
          </a:xfrm>
        </p:spPr>
        <p:txBody>
          <a:bodyPr/>
          <a:lstStyle/>
          <a:p>
            <a:pPr>
              <a:spcBef>
                <a:spcPts val="1200"/>
              </a:spcBef>
            </a:pPr>
            <a:r>
              <a:rPr lang="en-US" sz="2800" dirty="0" smtClean="0"/>
              <a:t>Double dip</a:t>
            </a:r>
          </a:p>
          <a:p>
            <a:pPr>
              <a:spcBef>
                <a:spcPts val="1200"/>
              </a:spcBef>
            </a:pPr>
            <a:r>
              <a:rPr lang="en-US" sz="2800" dirty="0" smtClean="0"/>
              <a:t>Use entry or exit routines</a:t>
            </a:r>
          </a:p>
          <a:p>
            <a:pPr>
              <a:spcBef>
                <a:spcPts val="1200"/>
              </a:spcBef>
            </a:pPr>
            <a:r>
              <a:rPr lang="en-US" sz="2800" dirty="0" smtClean="0"/>
              <a:t>Reinforce independent use of routines</a:t>
            </a:r>
          </a:p>
          <a:p>
            <a:pPr marL="0" indent="0">
              <a:buNone/>
            </a:pPr>
            <a:endParaRPr lang="en-US" sz="2200" dirty="0"/>
          </a:p>
          <a:p>
            <a:pPr marL="0" indent="0">
              <a:buNone/>
            </a:pPr>
            <a:endParaRPr lang="en-US" sz="800" dirty="0" smtClean="0"/>
          </a:p>
          <a:p>
            <a:endParaRPr lang="en-US" sz="800" dirty="0"/>
          </a:p>
          <a:p>
            <a:endParaRPr lang="en-US" sz="800" dirty="0" smtClean="0"/>
          </a:p>
          <a:p>
            <a:endParaRPr lang="en-US" sz="800" dirty="0"/>
          </a:p>
          <a:p>
            <a:endParaRPr lang="en-US" sz="800" dirty="0"/>
          </a:p>
          <a:p>
            <a:pPr marL="0" indent="0" algn="r">
              <a:buNone/>
            </a:pPr>
            <a:endParaRPr lang="en-US" sz="1800" dirty="0" smtClean="0"/>
          </a:p>
        </p:txBody>
      </p:sp>
      <p:pic>
        <p:nvPicPr>
          <p:cNvPr id="4" name="Picture 3" descr="Ice cream."/>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7182" y="327454"/>
            <a:ext cx="1133763" cy="1480457"/>
          </a:xfrm>
          <a:prstGeom prst="rect">
            <a:avLst/>
          </a:prstGeom>
        </p:spPr>
      </p:pic>
    </p:spTree>
    <p:extLst>
      <p:ext uri="{BB962C8B-B14F-4D97-AF65-F5344CB8AC3E}">
        <p14:creationId xmlns:p14="http://schemas.microsoft.com/office/powerpoint/2010/main" val="484320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0724" y="318053"/>
            <a:ext cx="7118878" cy="1486894"/>
          </a:xfrm>
        </p:spPr>
        <p:txBody>
          <a:bodyPr/>
          <a:lstStyle/>
          <a:p>
            <a:pPr algn="ctr"/>
            <a:r>
              <a:rPr lang="en-US" dirty="0" smtClean="0"/>
              <a:t>Strategies for Adding Intervention Time </a:t>
            </a:r>
            <a:endParaRPr lang="en-US" dirty="0"/>
          </a:p>
        </p:txBody>
      </p:sp>
      <p:sp>
        <p:nvSpPr>
          <p:cNvPr id="2" name="Content Placeholder 1"/>
          <p:cNvSpPr>
            <a:spLocks noGrp="1"/>
          </p:cNvSpPr>
          <p:nvPr>
            <p:ph idx="1"/>
          </p:nvPr>
        </p:nvSpPr>
        <p:spPr>
          <a:xfrm>
            <a:off x="687526" y="2197100"/>
            <a:ext cx="8224699" cy="3721099"/>
          </a:xfrm>
        </p:spPr>
        <p:txBody>
          <a:bodyPr/>
          <a:lstStyle/>
          <a:p>
            <a:pPr>
              <a:spcBef>
                <a:spcPts val="1600"/>
              </a:spcBef>
            </a:pPr>
            <a:r>
              <a:rPr lang="en-US" sz="2800" b="1" dirty="0" smtClean="0"/>
              <a:t>Sample entry routine:</a:t>
            </a:r>
          </a:p>
          <a:p>
            <a:pPr marL="230187" lvl="1" indent="0">
              <a:buNone/>
            </a:pPr>
            <a:r>
              <a:rPr lang="en-US" sz="2400" dirty="0" smtClean="0"/>
              <a:t>Student comes into the classroom, gets a timer, and does practice with math facts, writing down the scores on a recording sheet.  </a:t>
            </a:r>
          </a:p>
          <a:p>
            <a:pPr lvl="1">
              <a:buNone/>
            </a:pPr>
            <a:endParaRPr lang="en-US" sz="1600" dirty="0" smtClean="0"/>
          </a:p>
          <a:p>
            <a:r>
              <a:rPr lang="en-US" sz="2800" b="1" dirty="0" smtClean="0"/>
              <a:t>Sample exit routine:</a:t>
            </a:r>
          </a:p>
          <a:p>
            <a:pPr marL="230187" lvl="1" indent="0">
              <a:buNone/>
            </a:pPr>
            <a:r>
              <a:rPr lang="en-US" sz="2400" dirty="0" smtClean="0"/>
              <a:t>Student finishes the lesson and does an oral reading fluency practice, either alone or with a partner. </a:t>
            </a:r>
          </a:p>
          <a:p>
            <a:pPr>
              <a:buNone/>
            </a:pPr>
            <a:endParaRPr lang="en-US" sz="2200" dirty="0" smtClean="0"/>
          </a:p>
          <a:p>
            <a:pPr marL="0" indent="0">
              <a:buNone/>
            </a:pPr>
            <a:endParaRPr lang="en-US" sz="2200" dirty="0"/>
          </a:p>
          <a:p>
            <a:pPr marL="0" indent="0">
              <a:buNone/>
            </a:pPr>
            <a:endParaRPr lang="en-US" sz="800" dirty="0" smtClean="0"/>
          </a:p>
          <a:p>
            <a:endParaRPr lang="en-US" sz="800" dirty="0"/>
          </a:p>
          <a:p>
            <a:endParaRPr lang="en-US" sz="800" dirty="0" smtClean="0"/>
          </a:p>
          <a:p>
            <a:endParaRPr lang="en-US" sz="800" dirty="0"/>
          </a:p>
          <a:p>
            <a:endParaRPr lang="en-US" sz="800" dirty="0"/>
          </a:p>
          <a:p>
            <a:pPr marL="0" indent="0" algn="r">
              <a:buNone/>
            </a:pPr>
            <a:endParaRPr lang="en-US" sz="1800" dirty="0" smtClean="0"/>
          </a:p>
        </p:txBody>
      </p:sp>
      <p:pic>
        <p:nvPicPr>
          <p:cNvPr id="5" name="Picture 4" descr="Ice crea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724" y="318053"/>
            <a:ext cx="672230" cy="1533525"/>
          </a:xfrm>
          <a:prstGeom prst="rect">
            <a:avLst/>
          </a:prstGeom>
        </p:spPr>
      </p:pic>
    </p:spTree>
    <p:extLst>
      <p:ext uri="{BB962C8B-B14F-4D97-AF65-F5344CB8AC3E}">
        <p14:creationId xmlns:p14="http://schemas.microsoft.com/office/powerpoint/2010/main" val="484320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For students with individualized education programs (IEPs):</a:t>
            </a:r>
          </a:p>
          <a:p>
            <a:pPr lvl="1"/>
            <a:r>
              <a:rPr lang="en-US" sz="2400" dirty="0" smtClean="0"/>
              <a:t>Changes to intervention time may require a revision to the IEP if the intervention is delivered as part of a student’s special education services. </a:t>
            </a:r>
          </a:p>
          <a:p>
            <a:pPr lvl="1"/>
            <a:r>
              <a:rPr lang="en-US" sz="2400" dirty="0" smtClean="0"/>
              <a:t>Special education minutes must be specified in the student’s IEP. </a:t>
            </a:r>
          </a:p>
          <a:p>
            <a:pPr lvl="1"/>
            <a:r>
              <a:rPr lang="en-US" sz="2400" dirty="0" smtClean="0"/>
              <a:t>Changes should be discussed with the IEP team, including parents. </a:t>
            </a:r>
            <a:endParaRPr lang="en-US" sz="2400" dirty="0"/>
          </a:p>
        </p:txBody>
      </p:sp>
      <p:sp>
        <p:nvSpPr>
          <p:cNvPr id="3" name="Title 2"/>
          <p:cNvSpPr>
            <a:spLocks noGrp="1"/>
          </p:cNvSpPr>
          <p:nvPr>
            <p:ph type="title"/>
          </p:nvPr>
        </p:nvSpPr>
        <p:spPr/>
        <p:txBody>
          <a:bodyPr/>
          <a:lstStyle/>
          <a:p>
            <a:r>
              <a:rPr lang="en-US" dirty="0" smtClean="0"/>
              <a:t>Students With Disabilities</a:t>
            </a:r>
            <a:endParaRPr lang="en-US" dirty="0"/>
          </a:p>
        </p:txBody>
      </p:sp>
    </p:spTree>
    <p:extLst>
      <p:ext uri="{BB962C8B-B14F-4D97-AF65-F5344CB8AC3E}">
        <p14:creationId xmlns:p14="http://schemas.microsoft.com/office/powerpoint/2010/main" val="4052071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Practice #2: Change the Learning Environment to Promote Attention and Engagement&#10;"/>
          <p:cNvGrpSpPr/>
          <p:nvPr/>
        </p:nvGrpSpPr>
        <p:grpSpPr>
          <a:xfrm>
            <a:off x="1883664" y="658368"/>
            <a:ext cx="5469636" cy="5102352"/>
            <a:chOff x="1989323" y="1720875"/>
            <a:chExt cx="2483560" cy="2483560"/>
          </a:xfrm>
        </p:grpSpPr>
        <p:sp>
          <p:nvSpPr>
            <p:cNvPr id="8" name="Oval 7"/>
            <p:cNvSpPr/>
            <p:nvPr/>
          </p:nvSpPr>
          <p:spPr>
            <a:xfrm>
              <a:off x="1989323" y="1720875"/>
              <a:ext cx="2483560" cy="2483560"/>
            </a:xfrm>
            <a:prstGeom prst="ellipse">
              <a:avLst/>
            </a:prstGeom>
            <a:solidFill>
              <a:schemeClr val="accent2">
                <a:lumMod val="40000"/>
                <a:lumOff val="6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descr="Practice number 2: Change the Learning Environment to Promote Attention and Engagement&#10;"/>
            <p:cNvSpPr/>
            <p:nvPr/>
          </p:nvSpPr>
          <p:spPr>
            <a:xfrm>
              <a:off x="2353031" y="2084584"/>
              <a:ext cx="1827626" cy="17561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4000" b="1" kern="1200" dirty="0" smtClean="0"/>
                <a:t>Practice 2: Change the Learning </a:t>
              </a:r>
              <a:r>
                <a:rPr lang="en-US" sz="4000" b="1" dirty="0"/>
                <a:t>E</a:t>
              </a:r>
              <a:r>
                <a:rPr lang="en-US" sz="4000" b="1" kern="1200" dirty="0" smtClean="0"/>
                <a:t>nvironment to Promote </a:t>
              </a:r>
              <a:r>
                <a:rPr lang="en-US" sz="4000" b="1" dirty="0"/>
                <a:t>A</a:t>
              </a:r>
              <a:r>
                <a:rPr lang="en-US" sz="4000" b="1" kern="1200" dirty="0" smtClean="0"/>
                <a:t>ttention and Engagement</a:t>
              </a:r>
              <a:endParaRPr lang="en-US" sz="4000" b="1" kern="1200" dirty="0"/>
            </a:p>
          </p:txBody>
        </p:sp>
      </p:grpSp>
      <p:sp>
        <p:nvSpPr>
          <p:cNvPr id="2" name="Title 1" hidden="1"/>
          <p:cNvSpPr>
            <a:spLocks noGrp="1"/>
          </p:cNvSpPr>
          <p:nvPr>
            <p:ph type="title"/>
          </p:nvPr>
        </p:nvSpPr>
        <p:spPr/>
        <p:txBody>
          <a:bodyPr/>
          <a:lstStyle/>
          <a:p>
            <a:r>
              <a:rPr lang="en-US" dirty="0" smtClean="0"/>
              <a:t>.</a:t>
            </a:r>
            <a:endParaRPr lang="en-US" dirty="0"/>
          </a:p>
        </p:txBody>
      </p:sp>
    </p:spTree>
    <p:extLst>
      <p:ext uri="{BB962C8B-B14F-4D97-AF65-F5344CB8AC3E}">
        <p14:creationId xmlns:p14="http://schemas.microsoft.com/office/powerpoint/2010/main" val="3024807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412999"/>
            <a:ext cx="8224699" cy="3494819"/>
          </a:xfrm>
        </p:spPr>
        <p:txBody>
          <a:bodyPr/>
          <a:lstStyle/>
          <a:p>
            <a:pPr marL="342900" lvl="1" indent="-342900">
              <a:buFont typeface="Wingdings" charset="2"/>
              <a:buChar char="§"/>
            </a:pPr>
            <a:r>
              <a:rPr lang="en-US" sz="2800" dirty="0"/>
              <a:t>Reduce group </a:t>
            </a:r>
            <a:r>
              <a:rPr lang="en-US" sz="2800" dirty="0" smtClean="0"/>
              <a:t>size.</a:t>
            </a:r>
          </a:p>
          <a:p>
            <a:pPr marL="342900" lvl="1" indent="-342900">
              <a:spcBef>
                <a:spcPts val="1200"/>
              </a:spcBef>
              <a:buFont typeface="Wingdings" charset="2"/>
              <a:buChar char="§"/>
            </a:pPr>
            <a:r>
              <a:rPr lang="en-US" sz="2800" dirty="0" smtClean="0"/>
              <a:t>Group students </a:t>
            </a:r>
            <a:r>
              <a:rPr lang="en-US" sz="2800" dirty="0"/>
              <a:t>with similar </a:t>
            </a:r>
            <a:r>
              <a:rPr lang="en-US" sz="2800" dirty="0" smtClean="0"/>
              <a:t>needs.</a:t>
            </a:r>
          </a:p>
          <a:p>
            <a:pPr marL="342900" lvl="1" indent="-342900">
              <a:spcBef>
                <a:spcPts val="1200"/>
              </a:spcBef>
              <a:buFont typeface="Wingdings" charset="2"/>
              <a:buChar char="§"/>
            </a:pPr>
            <a:r>
              <a:rPr lang="en-US" sz="2800" dirty="0" smtClean="0"/>
              <a:t>Change the instructional setting to reduce noise and other distractions and promote academic engagement.  </a:t>
            </a:r>
            <a:endParaRPr lang="en-US" sz="2800" dirty="0"/>
          </a:p>
          <a:p>
            <a:endParaRPr lang="en-US" dirty="0"/>
          </a:p>
        </p:txBody>
      </p:sp>
      <p:sp>
        <p:nvSpPr>
          <p:cNvPr id="3" name="Title 2"/>
          <p:cNvSpPr>
            <a:spLocks noGrp="1"/>
          </p:cNvSpPr>
          <p:nvPr>
            <p:ph type="title"/>
          </p:nvPr>
        </p:nvSpPr>
        <p:spPr/>
        <p:txBody>
          <a:bodyPr>
            <a:noAutofit/>
          </a:bodyPr>
          <a:lstStyle/>
          <a:p>
            <a:r>
              <a:rPr lang="en-US" sz="3900" dirty="0" smtClean="0"/>
              <a:t>Practice 2: Change the Learning </a:t>
            </a:r>
            <a:r>
              <a:rPr lang="en-US" sz="3900" dirty="0"/>
              <a:t>E</a:t>
            </a:r>
            <a:r>
              <a:rPr lang="en-US" sz="3900" dirty="0" smtClean="0"/>
              <a:t>nvironment to Promote </a:t>
            </a:r>
            <a:r>
              <a:rPr lang="en-US" sz="3900" dirty="0"/>
              <a:t>A</a:t>
            </a:r>
            <a:r>
              <a:rPr lang="en-US" sz="3900" dirty="0" smtClean="0"/>
              <a:t>ttention and Engagement </a:t>
            </a:r>
            <a:endParaRPr lang="en-US" sz="3900" dirty="0"/>
          </a:p>
        </p:txBody>
      </p:sp>
    </p:spTree>
    <p:extLst>
      <p:ext uri="{BB962C8B-B14F-4D97-AF65-F5344CB8AC3E}">
        <p14:creationId xmlns:p14="http://schemas.microsoft.com/office/powerpoint/2010/main" val="89105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ideal group size for providing intervention?</a:t>
            </a:r>
            <a:endParaRPr lang="en-US" dirty="0"/>
          </a:p>
        </p:txBody>
      </p:sp>
      <p:sp>
        <p:nvSpPr>
          <p:cNvPr id="3" name="Content Placeholder 2"/>
          <p:cNvSpPr>
            <a:spLocks noGrp="1"/>
          </p:cNvSpPr>
          <p:nvPr>
            <p:ph idx="1"/>
          </p:nvPr>
        </p:nvSpPr>
        <p:spPr>
          <a:xfrm>
            <a:off x="687388" y="2260600"/>
            <a:ext cx="8224837" cy="3589337"/>
          </a:xfrm>
        </p:spPr>
        <p:txBody>
          <a:bodyPr/>
          <a:lstStyle/>
          <a:p>
            <a:pPr marL="342900" indent="-342900"/>
            <a:r>
              <a:rPr lang="en-US" sz="2800" dirty="0" smtClean="0"/>
              <a:t>Small groups, up to four students, may provide the most intensive intervention at the elementary level.</a:t>
            </a:r>
          </a:p>
          <a:p>
            <a:pPr marL="342900" indent="-342900">
              <a:spcBef>
                <a:spcPts val="1800"/>
              </a:spcBef>
            </a:pPr>
            <a:r>
              <a:rPr lang="en-US" sz="2800" dirty="0" smtClean="0"/>
              <a:t>Research has not identified one ideal intervention group size that increases outcomes for all or most students, particularly in older students in Grades 6–12.</a:t>
            </a:r>
          </a:p>
          <a:p>
            <a:pPr marL="0" indent="0">
              <a:buNone/>
            </a:pPr>
            <a:endParaRPr lang="en-US" dirty="0" smtClean="0"/>
          </a:p>
          <a:p>
            <a:endParaRPr lang="en-US" dirty="0"/>
          </a:p>
        </p:txBody>
      </p:sp>
    </p:spTree>
    <p:extLst>
      <p:ext uri="{BB962C8B-B14F-4D97-AF65-F5344CB8AC3E}">
        <p14:creationId xmlns:p14="http://schemas.microsoft.com/office/powerpoint/2010/main" val="3222450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09509"/>
            <a:ext cx="8224699" cy="3852006"/>
          </a:xfrm>
        </p:spPr>
        <p:txBody>
          <a:bodyPr/>
          <a:lstStyle/>
          <a:p>
            <a:r>
              <a:rPr lang="en-US" sz="2700" dirty="0" smtClean="0"/>
              <a:t>Develop entry or exit routines that provide independent or peer-mediated practice opportunities for students.</a:t>
            </a:r>
          </a:p>
          <a:p>
            <a:r>
              <a:rPr lang="en-US" sz="2700" dirty="0" smtClean="0"/>
              <a:t>Reinforce groups for following routines independently.</a:t>
            </a:r>
          </a:p>
          <a:p>
            <a:r>
              <a:rPr lang="en-US" sz="2700" dirty="0" smtClean="0"/>
              <a:t>Use peers, parent volunteers, paraeducators, or computer programs for practice activities.</a:t>
            </a:r>
          </a:p>
          <a:p>
            <a:r>
              <a:rPr lang="en-US" sz="2700" dirty="0" smtClean="0"/>
              <a:t>Use teacher time for instruction and assessment of new skills.</a:t>
            </a:r>
          </a:p>
          <a:p>
            <a:endParaRPr lang="en-US" dirty="0" smtClean="0"/>
          </a:p>
          <a:p>
            <a:endParaRPr lang="en-US" dirty="0"/>
          </a:p>
          <a:p>
            <a:endParaRPr lang="en-US" sz="1600" dirty="0" smtClean="0"/>
          </a:p>
          <a:p>
            <a:endParaRPr lang="en-US" sz="2200" dirty="0" smtClean="0"/>
          </a:p>
          <a:p>
            <a:pPr marL="0" indent="0">
              <a:buNone/>
            </a:pPr>
            <a:endParaRPr lang="en-US" sz="2200" dirty="0"/>
          </a:p>
          <a:p>
            <a:pPr marL="0" indent="0">
              <a:buNone/>
            </a:pPr>
            <a:endParaRPr lang="en-US" sz="800" dirty="0" smtClean="0"/>
          </a:p>
          <a:p>
            <a:endParaRPr lang="en-US" sz="800" dirty="0"/>
          </a:p>
          <a:p>
            <a:endParaRPr lang="en-US" sz="800" dirty="0" smtClean="0"/>
          </a:p>
          <a:p>
            <a:endParaRPr lang="en-US" sz="800" dirty="0"/>
          </a:p>
          <a:p>
            <a:endParaRPr lang="en-US" sz="800" dirty="0"/>
          </a:p>
          <a:p>
            <a:pPr marL="0" indent="0" algn="r">
              <a:buNone/>
            </a:pPr>
            <a:endParaRPr lang="en-US" sz="1800" dirty="0" smtClean="0"/>
          </a:p>
        </p:txBody>
      </p:sp>
      <p:sp>
        <p:nvSpPr>
          <p:cNvPr id="3" name="Title 2"/>
          <p:cNvSpPr>
            <a:spLocks noGrp="1"/>
          </p:cNvSpPr>
          <p:nvPr>
            <p:ph type="title"/>
          </p:nvPr>
        </p:nvSpPr>
        <p:spPr/>
        <p:txBody>
          <a:bodyPr/>
          <a:lstStyle/>
          <a:p>
            <a:r>
              <a:rPr lang="en-US" dirty="0" smtClean="0"/>
              <a:t>Reducing Group Size With Limited Resources</a:t>
            </a:r>
            <a:endParaRPr lang="en-US" dirty="0"/>
          </a:p>
        </p:txBody>
      </p:sp>
    </p:spTree>
    <p:extLst>
      <p:ext uri="{BB962C8B-B14F-4D97-AF65-F5344CB8AC3E}">
        <p14:creationId xmlns:p14="http://schemas.microsoft.com/office/powerpoint/2010/main" val="2164169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small homogeneous groups?</a:t>
            </a:r>
            <a:endParaRPr lang="en-US" dirty="0"/>
          </a:p>
        </p:txBody>
      </p:sp>
      <p:sp>
        <p:nvSpPr>
          <p:cNvPr id="3" name="Content Placeholder 2"/>
          <p:cNvSpPr>
            <a:spLocks noGrp="1"/>
          </p:cNvSpPr>
          <p:nvPr>
            <p:ph idx="1"/>
          </p:nvPr>
        </p:nvSpPr>
        <p:spPr/>
        <p:txBody>
          <a:bodyPr/>
          <a:lstStyle/>
          <a:p>
            <a:r>
              <a:rPr lang="en-US" sz="2800" dirty="0" smtClean="0"/>
              <a:t>Increases engaged </a:t>
            </a:r>
            <a:r>
              <a:rPr lang="en-US" sz="2800" dirty="0"/>
              <a:t>interaction opportunities between </a:t>
            </a:r>
            <a:r>
              <a:rPr lang="en-US" sz="2800" dirty="0" smtClean="0"/>
              <a:t>student(s</a:t>
            </a:r>
            <a:r>
              <a:rPr lang="en-US" sz="2800" dirty="0"/>
              <a:t>) and </a:t>
            </a:r>
            <a:r>
              <a:rPr lang="en-US" sz="2800" dirty="0" smtClean="0"/>
              <a:t>teacher</a:t>
            </a:r>
          </a:p>
          <a:p>
            <a:r>
              <a:rPr lang="en-US" sz="2800" dirty="0" smtClean="0"/>
              <a:t>Provides more opportunities for practice with feedback </a:t>
            </a:r>
          </a:p>
          <a:p>
            <a:r>
              <a:rPr lang="en-US" sz="2800" dirty="0" smtClean="0"/>
              <a:t>Allows teachers to match instruction to specific student needs</a:t>
            </a:r>
          </a:p>
          <a:p>
            <a:r>
              <a:rPr lang="en-US" sz="2800" dirty="0" smtClean="0"/>
              <a:t>Allows for closer monitoring of on-task behavior </a:t>
            </a:r>
            <a:r>
              <a:rPr lang="en-US" sz="2800" dirty="0"/>
              <a:t>and engagement</a:t>
            </a:r>
          </a:p>
          <a:p>
            <a:endParaRPr lang="en-US" sz="2800" dirty="0" smtClean="0"/>
          </a:p>
        </p:txBody>
      </p:sp>
    </p:spTree>
    <p:extLst>
      <p:ext uri="{BB962C8B-B14F-4D97-AF65-F5344CB8AC3E}">
        <p14:creationId xmlns:p14="http://schemas.microsoft.com/office/powerpoint/2010/main" val="1614380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687388" y="1970990"/>
            <a:ext cx="8224837" cy="3794125"/>
          </a:xfrm>
        </p:spPr>
        <p:txBody>
          <a:bodyPr/>
          <a:lstStyle/>
          <a:p>
            <a:r>
              <a:rPr lang="en-US" sz="2200" dirty="0" smtClean="0"/>
              <a:t>Overview and importance (15</a:t>
            </a:r>
            <a:r>
              <a:rPr lang="en-US" sz="2000" dirty="0" smtClean="0"/>
              <a:t>–</a:t>
            </a:r>
            <a:r>
              <a:rPr lang="en-US" sz="2200" dirty="0" smtClean="0"/>
              <a:t>20 minutes) </a:t>
            </a:r>
          </a:p>
          <a:p>
            <a:r>
              <a:rPr lang="en-US" sz="2200" dirty="0" smtClean="0"/>
              <a:t>Intensive intervention: What is </a:t>
            </a:r>
            <a:r>
              <a:rPr lang="en-US" sz="2200" dirty="0"/>
              <a:t>i</a:t>
            </a:r>
            <a:r>
              <a:rPr lang="en-US" sz="2200" dirty="0" smtClean="0"/>
              <a:t>t? (30 minutes) </a:t>
            </a:r>
          </a:p>
          <a:p>
            <a:r>
              <a:rPr lang="en-US" sz="2200" dirty="0" smtClean="0"/>
              <a:t>Practices for intensifying intervention (60</a:t>
            </a:r>
            <a:r>
              <a:rPr lang="en-US" sz="2000" dirty="0" smtClean="0"/>
              <a:t>–</a:t>
            </a:r>
            <a:r>
              <a:rPr lang="en-US" sz="2200" dirty="0" smtClean="0"/>
              <a:t>120 minutes) </a:t>
            </a:r>
          </a:p>
          <a:p>
            <a:r>
              <a:rPr lang="en-US" sz="2200" dirty="0" smtClean="0"/>
              <a:t>BREAK </a:t>
            </a:r>
            <a:r>
              <a:rPr lang="en-US" sz="2200" dirty="0"/>
              <a:t>(10 </a:t>
            </a:r>
            <a:r>
              <a:rPr lang="en-US" sz="2200" dirty="0" smtClean="0"/>
              <a:t>minutes) </a:t>
            </a:r>
          </a:p>
          <a:p>
            <a:r>
              <a:rPr lang="en-US" sz="2200" dirty="0" smtClean="0"/>
              <a:t>Practices </a:t>
            </a:r>
            <a:r>
              <a:rPr lang="en-US" sz="2200" dirty="0"/>
              <a:t>for intensifying intervention </a:t>
            </a:r>
            <a:r>
              <a:rPr lang="en-US" sz="2200" dirty="0" smtClean="0"/>
              <a:t>(60</a:t>
            </a:r>
            <a:r>
              <a:rPr lang="en-US" sz="2000" dirty="0" smtClean="0"/>
              <a:t>–</a:t>
            </a:r>
            <a:r>
              <a:rPr lang="en-US" sz="2200" dirty="0" smtClean="0"/>
              <a:t>120 minutes) </a:t>
            </a:r>
            <a:endParaRPr lang="en-US" sz="2200" dirty="0"/>
          </a:p>
          <a:p>
            <a:r>
              <a:rPr lang="en-US" sz="2200" dirty="0" smtClean="0"/>
              <a:t>Planning activities (45</a:t>
            </a:r>
            <a:r>
              <a:rPr lang="en-US" sz="2000" dirty="0" smtClean="0"/>
              <a:t>–</a:t>
            </a:r>
            <a:r>
              <a:rPr lang="en-US" sz="2200" dirty="0" smtClean="0"/>
              <a:t>60 minutes) </a:t>
            </a:r>
          </a:p>
          <a:p>
            <a:r>
              <a:rPr lang="en-US" sz="2200" dirty="0" smtClean="0"/>
              <a:t>Addressing barriers (15</a:t>
            </a:r>
            <a:r>
              <a:rPr lang="en-US" sz="2000" dirty="0"/>
              <a:t>– </a:t>
            </a:r>
            <a:r>
              <a:rPr lang="en-US" sz="2200" dirty="0" smtClean="0"/>
              <a:t>30 minutes) </a:t>
            </a:r>
          </a:p>
          <a:p>
            <a:r>
              <a:rPr lang="en-US" sz="2200" dirty="0" smtClean="0"/>
              <a:t>Closing (10 minutes) </a:t>
            </a:r>
          </a:p>
          <a:p>
            <a:endParaRPr lang="en-US" sz="2000" dirty="0" smtClean="0"/>
          </a:p>
          <a:p>
            <a:endParaRPr lang="en-US" dirty="0"/>
          </a:p>
        </p:txBody>
      </p:sp>
    </p:spTree>
    <p:extLst>
      <p:ext uri="{BB962C8B-B14F-4D97-AF65-F5344CB8AC3E}">
        <p14:creationId xmlns:p14="http://schemas.microsoft.com/office/powerpoint/2010/main" val="3586804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smtClean="0"/>
              <a:t>For students with IEPs, changes to placement when intervention services are delivered may require a revision to the IEP, if services are delivered as part of the student’s special education program. </a:t>
            </a:r>
          </a:p>
          <a:p>
            <a:r>
              <a:rPr lang="en-US" sz="2500" dirty="0" smtClean="0"/>
              <a:t>If intervention services are delivered as part of special education, placement must be specified in the IEP.</a:t>
            </a:r>
          </a:p>
          <a:p>
            <a:r>
              <a:rPr lang="en-US" sz="2500" dirty="0" smtClean="0"/>
              <a:t>Changes to placement should be discussed with the IEP team, including parents, and should be considered on an individual, case-by-case basis. </a:t>
            </a:r>
            <a:endParaRPr lang="en-US" sz="2500" dirty="0"/>
          </a:p>
        </p:txBody>
      </p:sp>
      <p:sp>
        <p:nvSpPr>
          <p:cNvPr id="3" name="Title 2"/>
          <p:cNvSpPr>
            <a:spLocks noGrp="1"/>
          </p:cNvSpPr>
          <p:nvPr>
            <p:ph type="title"/>
          </p:nvPr>
        </p:nvSpPr>
        <p:spPr/>
        <p:txBody>
          <a:bodyPr/>
          <a:lstStyle/>
          <a:p>
            <a:r>
              <a:rPr lang="en-US" dirty="0" smtClean="0"/>
              <a:t>Students With Disabilities</a:t>
            </a:r>
            <a:endParaRPr lang="en-US" dirty="0"/>
          </a:p>
        </p:txBody>
      </p:sp>
    </p:spTree>
    <p:extLst>
      <p:ext uri="{BB962C8B-B14F-4D97-AF65-F5344CB8AC3E}">
        <p14:creationId xmlns:p14="http://schemas.microsoft.com/office/powerpoint/2010/main" val="571937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Practice number 3: Combine Cognitive Processing Strategies with Academic Learning&#10;"/>
          <p:cNvGrpSpPr/>
          <p:nvPr/>
        </p:nvGrpSpPr>
        <p:grpSpPr>
          <a:xfrm>
            <a:off x="1773936" y="548640"/>
            <a:ext cx="5321808" cy="5175504"/>
            <a:chOff x="4077560" y="1771565"/>
            <a:chExt cx="2483560" cy="2483560"/>
          </a:xfrm>
        </p:grpSpPr>
        <p:sp>
          <p:nvSpPr>
            <p:cNvPr id="8" name="Oval 7"/>
            <p:cNvSpPr/>
            <p:nvPr/>
          </p:nvSpPr>
          <p:spPr>
            <a:xfrm>
              <a:off x="4077560" y="1771565"/>
              <a:ext cx="2483560" cy="2483560"/>
            </a:xfrm>
            <a:prstGeom prst="ellipse">
              <a:avLst/>
            </a:pr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p:cNvSpPr/>
            <p:nvPr/>
          </p:nvSpPr>
          <p:spPr>
            <a:xfrm>
              <a:off x="4441269" y="2135274"/>
              <a:ext cx="1756142" cy="17561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3800" b="1" kern="1200" dirty="0" smtClean="0"/>
                <a:t>Practice 3: Combine Cognitive Processing Strategies With Academic Learning</a:t>
              </a:r>
              <a:endParaRPr lang="en-US" sz="3800" b="1" kern="1200" dirty="0"/>
            </a:p>
          </p:txBody>
        </p:sp>
      </p:grpSp>
      <p:sp>
        <p:nvSpPr>
          <p:cNvPr id="2" name="Title 1" hidden="1"/>
          <p:cNvSpPr>
            <a:spLocks noGrp="1"/>
          </p:cNvSpPr>
          <p:nvPr>
            <p:ph type="title"/>
          </p:nvPr>
        </p:nvSpPr>
        <p:spPr/>
        <p:txBody>
          <a:bodyPr/>
          <a:lstStyle/>
          <a:p>
            <a:r>
              <a:rPr lang="en-US" dirty="0" smtClean="0"/>
              <a:t>.</a:t>
            </a:r>
            <a:endParaRPr lang="en-US" dirty="0"/>
          </a:p>
        </p:txBody>
      </p:sp>
    </p:spTree>
    <p:extLst>
      <p:ext uri="{BB962C8B-B14F-4D97-AF65-F5344CB8AC3E}">
        <p14:creationId xmlns:p14="http://schemas.microsoft.com/office/powerpoint/2010/main" val="1542276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cognitive processes?</a:t>
            </a:r>
            <a:endParaRPr lang="en-US" dirty="0"/>
          </a:p>
        </p:txBody>
      </p:sp>
      <p:sp>
        <p:nvSpPr>
          <p:cNvPr id="3" name="Content Placeholder 2"/>
          <p:cNvSpPr>
            <a:spLocks noGrp="1"/>
          </p:cNvSpPr>
          <p:nvPr>
            <p:ph idx="1"/>
          </p:nvPr>
        </p:nvSpPr>
        <p:spPr>
          <a:xfrm>
            <a:off x="687388" y="1982660"/>
            <a:ext cx="8224837" cy="3794125"/>
          </a:xfrm>
        </p:spPr>
        <p:txBody>
          <a:bodyPr>
            <a:normAutofit fontScale="92500" lnSpcReduction="10000"/>
          </a:bodyPr>
          <a:lstStyle/>
          <a:p>
            <a:pPr marL="342900" indent="-342900">
              <a:buFont typeface="Wingdings" charset="2"/>
              <a:buChar char="§"/>
            </a:pPr>
            <a:r>
              <a:rPr lang="en-US" sz="3000" dirty="0" smtClean="0"/>
              <a:t>Cognitive processes comprise various mental activities that direct thinking and learning. </a:t>
            </a:r>
          </a:p>
          <a:p>
            <a:pPr marL="342900" indent="-342900">
              <a:buFont typeface="Wingdings" charset="2"/>
              <a:buChar char="§"/>
            </a:pPr>
            <a:r>
              <a:rPr lang="en-US" sz="3000" dirty="0" smtClean="0"/>
              <a:t>Students with intensive needs often have challenges with processes related to executive function and self-regulation: </a:t>
            </a:r>
          </a:p>
          <a:p>
            <a:pPr marL="914400" indent="-342900">
              <a:buFont typeface="Arial"/>
              <a:buChar char="•"/>
            </a:pPr>
            <a:r>
              <a:rPr lang="en-US" sz="2600" dirty="0" smtClean="0"/>
              <a:t>Memory </a:t>
            </a:r>
          </a:p>
          <a:p>
            <a:pPr marL="914400" indent="-342900">
              <a:buFont typeface="Arial"/>
              <a:buChar char="•"/>
            </a:pPr>
            <a:r>
              <a:rPr lang="en-US" sz="2600" dirty="0" smtClean="0"/>
              <a:t>Attribution</a:t>
            </a:r>
          </a:p>
          <a:p>
            <a:pPr marL="914400" indent="-342900">
              <a:buFont typeface="Arial"/>
              <a:buChar char="•"/>
            </a:pPr>
            <a:r>
              <a:rPr lang="en-US" sz="2600" dirty="0" smtClean="0"/>
              <a:t>Attention</a:t>
            </a:r>
          </a:p>
          <a:p>
            <a:pPr marL="914400" indent="-342900">
              <a:buFont typeface="Arial"/>
              <a:buChar char="•"/>
            </a:pPr>
            <a:r>
              <a:rPr lang="en-US" sz="2600" dirty="0" smtClean="0"/>
              <a:t>Strategies to set and monitor learning goals </a:t>
            </a:r>
          </a:p>
        </p:txBody>
      </p:sp>
    </p:spTree>
    <p:extLst>
      <p:ext uri="{BB962C8B-B14F-4D97-AF65-F5344CB8AC3E}">
        <p14:creationId xmlns:p14="http://schemas.microsoft.com/office/powerpoint/2010/main" val="2351451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3200" dirty="0"/>
              <a:t>Treating underlying neurological or processing disorders </a:t>
            </a:r>
            <a:r>
              <a:rPr lang="en-US" sz="3200" b="1" dirty="0"/>
              <a:t>separate </a:t>
            </a:r>
            <a:r>
              <a:rPr lang="en-US" sz="3200" dirty="0"/>
              <a:t>from academic instruction is </a:t>
            </a:r>
            <a:r>
              <a:rPr lang="en-US" sz="3200" b="1" dirty="0"/>
              <a:t>not</a:t>
            </a:r>
            <a:r>
              <a:rPr lang="en-US" sz="3200" i="1" dirty="0"/>
              <a:t> </a:t>
            </a:r>
            <a:r>
              <a:rPr lang="en-US" sz="3200" dirty="0"/>
              <a:t>supported by research. </a:t>
            </a:r>
          </a:p>
        </p:txBody>
      </p:sp>
      <p:grpSp>
        <p:nvGrpSpPr>
          <p:cNvPr id="8" name="Group 7" descr="Decorative image."/>
          <p:cNvGrpSpPr/>
          <p:nvPr/>
        </p:nvGrpSpPr>
        <p:grpSpPr>
          <a:xfrm>
            <a:off x="2046514" y="1965979"/>
            <a:ext cx="5007429" cy="3970364"/>
            <a:chOff x="2046514" y="1965979"/>
            <a:chExt cx="5007429" cy="3970364"/>
          </a:xfrm>
        </p:grpSpPr>
        <p:pic>
          <p:nvPicPr>
            <p:cNvPr id="3" name="Picture 2" descr="Decorative 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30138" y="3004104"/>
              <a:ext cx="2184400" cy="2184400"/>
            </a:xfrm>
            <a:prstGeom prst="rect">
              <a:avLst/>
            </a:prstGeom>
          </p:spPr>
        </p:pic>
        <p:pic>
          <p:nvPicPr>
            <p:cNvPr id="4" name="Picture 3" descr="Decorative 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50228" y="2611057"/>
              <a:ext cx="1766360" cy="2680208"/>
            </a:xfrm>
            <a:prstGeom prst="rect">
              <a:avLst/>
            </a:prstGeom>
          </p:spPr>
        </p:pic>
        <p:sp>
          <p:nvSpPr>
            <p:cNvPr id="5" name="Oval 4"/>
            <p:cNvSpPr/>
            <p:nvPr/>
          </p:nvSpPr>
          <p:spPr>
            <a:xfrm>
              <a:off x="2046514" y="1965979"/>
              <a:ext cx="5007429" cy="3970364"/>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stCxn id="5" idx="3"/>
              <a:endCxn id="5" idx="7"/>
            </p:cNvCxnSpPr>
            <p:nvPr/>
          </p:nvCxnSpPr>
          <p:spPr>
            <a:xfrm flipV="1">
              <a:off x="2779835" y="2547425"/>
              <a:ext cx="3540787" cy="2807472"/>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5149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Processing: Research Advances</a:t>
            </a:r>
            <a:endParaRPr lang="en-US" dirty="0"/>
          </a:p>
        </p:txBody>
      </p:sp>
      <p:sp>
        <p:nvSpPr>
          <p:cNvPr id="3" name="Content Placeholder 2"/>
          <p:cNvSpPr>
            <a:spLocks noGrp="1"/>
          </p:cNvSpPr>
          <p:nvPr>
            <p:ph idx="1"/>
          </p:nvPr>
        </p:nvSpPr>
        <p:spPr>
          <a:xfrm>
            <a:off x="718284" y="2055812"/>
            <a:ext cx="8224837" cy="3794125"/>
          </a:xfrm>
        </p:spPr>
        <p:txBody>
          <a:bodyPr>
            <a:normAutofit/>
          </a:bodyPr>
          <a:lstStyle/>
          <a:p>
            <a:pPr marL="342900" indent="-342900">
              <a:spcBef>
                <a:spcPts val="1200"/>
              </a:spcBef>
            </a:pPr>
            <a:r>
              <a:rPr lang="en-US" sz="2800" dirty="0"/>
              <a:t>Cognitive processes are important and relevant for learning. </a:t>
            </a:r>
            <a:endParaRPr lang="en-US" sz="2800" dirty="0" smtClean="0"/>
          </a:p>
          <a:p>
            <a:pPr marL="342900" indent="-342900">
              <a:spcBef>
                <a:spcPts val="1200"/>
              </a:spcBef>
            </a:pPr>
            <a:r>
              <a:rPr lang="en-US" sz="2800" dirty="0" smtClean="0"/>
              <a:t>Problems with executive function and self-regulation negatively affect student learning. </a:t>
            </a:r>
            <a:endParaRPr lang="en-US" sz="2800" dirty="0"/>
          </a:p>
          <a:p>
            <a:pPr marL="342900" indent="-342900">
              <a:spcBef>
                <a:spcPts val="1200"/>
              </a:spcBef>
            </a:pPr>
            <a:r>
              <a:rPr lang="en-US" sz="2800" dirty="0" smtClean="0"/>
              <a:t>Interventions </a:t>
            </a:r>
            <a:r>
              <a:rPr lang="en-US" sz="2800" dirty="0"/>
              <a:t>should combine </a:t>
            </a:r>
            <a:r>
              <a:rPr lang="en-US" sz="2800" dirty="0" smtClean="0"/>
              <a:t>practices </a:t>
            </a:r>
            <a:r>
              <a:rPr lang="en-US" sz="2800" dirty="0"/>
              <a:t>that </a:t>
            </a:r>
            <a:r>
              <a:rPr lang="en-US" sz="2800" dirty="0" smtClean="0"/>
              <a:t>reduce the impact of </a:t>
            </a:r>
            <a:r>
              <a:rPr lang="en-US" sz="2800" dirty="0"/>
              <a:t>processing deficits </a:t>
            </a:r>
            <a:r>
              <a:rPr lang="en-US" sz="2800" b="1" dirty="0"/>
              <a:t>with</a:t>
            </a:r>
            <a:r>
              <a:rPr lang="en-US" sz="2800" dirty="0"/>
              <a:t> academic content, not treat them in isolation.  </a:t>
            </a:r>
          </a:p>
        </p:txBody>
      </p:sp>
    </p:spTree>
    <p:extLst>
      <p:ext uri="{BB962C8B-B14F-4D97-AF65-F5344CB8AC3E}">
        <p14:creationId xmlns:p14="http://schemas.microsoft.com/office/powerpoint/2010/main" val="271382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Considerations </a:t>
            </a:r>
            <a:r>
              <a:rPr lang="en-US" dirty="0"/>
              <a:t>W</a:t>
            </a:r>
            <a:r>
              <a:rPr lang="en-US" dirty="0" smtClean="0"/>
              <a:t>hen Designing Intensive Intervention</a:t>
            </a:r>
            <a:endParaRPr lang="en-US" dirty="0"/>
          </a:p>
        </p:txBody>
      </p:sp>
      <p:sp>
        <p:nvSpPr>
          <p:cNvPr id="3" name="Content Placeholder 2"/>
          <p:cNvSpPr>
            <a:spLocks noGrp="1"/>
          </p:cNvSpPr>
          <p:nvPr>
            <p:ph idx="1"/>
          </p:nvPr>
        </p:nvSpPr>
        <p:spPr/>
        <p:txBody>
          <a:bodyPr/>
          <a:lstStyle/>
          <a:p>
            <a:pPr marL="0" indent="0">
              <a:buNone/>
            </a:pPr>
            <a:r>
              <a:rPr lang="en-US" sz="2800" dirty="0" smtClean="0"/>
              <a:t>Academic interventions also should support cognitive processes such as:</a:t>
            </a:r>
          </a:p>
          <a:p>
            <a:pPr marL="622300" indent="-274638"/>
            <a:r>
              <a:rPr lang="en-US" sz="2600" dirty="0"/>
              <a:t>Memory </a:t>
            </a:r>
          </a:p>
          <a:p>
            <a:pPr marL="622300" indent="-274638"/>
            <a:r>
              <a:rPr lang="en-US" sz="2600" dirty="0"/>
              <a:t>Self-regulation and </a:t>
            </a:r>
            <a:r>
              <a:rPr lang="en-US" sz="2600" dirty="0" smtClean="0"/>
              <a:t>self-monitoring</a:t>
            </a:r>
          </a:p>
          <a:p>
            <a:pPr marL="622300" indent="-274638"/>
            <a:r>
              <a:rPr lang="en-US" sz="2600" dirty="0" smtClean="0"/>
              <a:t>Attribution</a:t>
            </a:r>
            <a:endParaRPr lang="en-US" sz="2600" dirty="0"/>
          </a:p>
          <a:p>
            <a:pPr marL="622300" indent="-274638"/>
            <a:r>
              <a:rPr lang="en-US" sz="2600" dirty="0" smtClean="0"/>
              <a:t>Attention</a:t>
            </a:r>
            <a:endParaRPr lang="en-US" sz="2600" dirty="0"/>
          </a:p>
        </p:txBody>
      </p:sp>
    </p:spTree>
    <p:extLst>
      <p:ext uri="{BB962C8B-B14F-4D97-AF65-F5344CB8AC3E}">
        <p14:creationId xmlns:p14="http://schemas.microsoft.com/office/powerpoint/2010/main" val="3306448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poor memory impede academic success?</a:t>
            </a:r>
            <a:endParaRPr lang="en-US" dirty="0"/>
          </a:p>
        </p:txBody>
      </p:sp>
      <p:sp>
        <p:nvSpPr>
          <p:cNvPr id="3" name="Content Placeholder 2"/>
          <p:cNvSpPr>
            <a:spLocks noGrp="1"/>
          </p:cNvSpPr>
          <p:nvPr>
            <p:ph idx="1"/>
          </p:nvPr>
        </p:nvSpPr>
        <p:spPr>
          <a:xfrm>
            <a:off x="687388" y="1922231"/>
            <a:ext cx="8224837" cy="3911641"/>
          </a:xfrm>
        </p:spPr>
        <p:txBody>
          <a:bodyPr>
            <a:normAutofit fontScale="85000" lnSpcReduction="20000"/>
          </a:bodyPr>
          <a:lstStyle/>
          <a:p>
            <a:pPr marL="0" indent="0">
              <a:buNone/>
            </a:pPr>
            <a:r>
              <a:rPr lang="en-US" sz="3000" dirty="0"/>
              <a:t>S</a:t>
            </a:r>
            <a:r>
              <a:rPr lang="en-US" sz="3000" dirty="0" smtClean="0"/>
              <a:t>tudents with memory problems may have difficulty recalling: </a:t>
            </a:r>
            <a:endParaRPr lang="en-US" sz="3000" dirty="0"/>
          </a:p>
          <a:p>
            <a:pPr marL="342900" indent="-342900">
              <a:lnSpc>
                <a:spcPct val="120000"/>
              </a:lnSpc>
              <a:spcBef>
                <a:spcPts val="300"/>
              </a:spcBef>
            </a:pPr>
            <a:r>
              <a:rPr lang="en-US" sz="2600" dirty="0" smtClean="0"/>
              <a:t>A sentence or description they just read</a:t>
            </a:r>
          </a:p>
          <a:p>
            <a:pPr marL="342900" indent="-342900">
              <a:lnSpc>
                <a:spcPct val="120000"/>
              </a:lnSpc>
              <a:spcBef>
                <a:spcPts val="300"/>
              </a:spcBef>
            </a:pPr>
            <a:r>
              <a:rPr lang="en-US" sz="2600" dirty="0" smtClean="0"/>
              <a:t>Components of a multi-step math problem</a:t>
            </a:r>
          </a:p>
          <a:p>
            <a:pPr marL="342900" indent="-342900">
              <a:lnSpc>
                <a:spcPct val="120000"/>
              </a:lnSpc>
              <a:spcBef>
                <a:spcPts val="300"/>
              </a:spcBef>
            </a:pPr>
            <a:r>
              <a:rPr lang="en-US" sz="2600" dirty="0" smtClean="0"/>
              <a:t>Steps in a sequence (e.g., math operations, independent work, organizational routines) </a:t>
            </a:r>
          </a:p>
          <a:p>
            <a:pPr marL="342900" indent="-342900">
              <a:lnSpc>
                <a:spcPct val="120000"/>
              </a:lnSpc>
              <a:spcBef>
                <a:spcPts val="300"/>
              </a:spcBef>
            </a:pPr>
            <a:r>
              <a:rPr lang="en-US" sz="2600" dirty="0" smtClean="0"/>
              <a:t>Multi-step directions </a:t>
            </a:r>
          </a:p>
          <a:p>
            <a:pPr marL="342900" indent="-342900">
              <a:lnSpc>
                <a:spcPct val="120000"/>
              </a:lnSpc>
              <a:spcBef>
                <a:spcPts val="300"/>
              </a:spcBef>
            </a:pPr>
            <a:r>
              <a:rPr lang="en-US" sz="2600" dirty="0"/>
              <a:t>P</a:t>
            </a:r>
            <a:r>
              <a:rPr lang="en-US" sz="2600" dirty="0" smtClean="0"/>
              <a:t>revious learning that relates to new information </a:t>
            </a:r>
          </a:p>
          <a:p>
            <a:pPr marL="342900" indent="-342900">
              <a:lnSpc>
                <a:spcPct val="120000"/>
              </a:lnSpc>
              <a:spcBef>
                <a:spcPts val="300"/>
              </a:spcBef>
            </a:pPr>
            <a:r>
              <a:rPr lang="en-US" sz="2600" dirty="0" smtClean="0"/>
              <a:t>Information presented in one modality (e.g., auditory only)</a:t>
            </a:r>
            <a:endParaRPr lang="en-US" sz="2600" dirty="0"/>
          </a:p>
          <a:p>
            <a:pPr marL="457200" indent="0" algn="r">
              <a:buNone/>
            </a:pPr>
            <a:endParaRPr lang="en-US" sz="1800" dirty="0" smtClean="0"/>
          </a:p>
          <a:p>
            <a:pPr marL="457200" indent="0" algn="r">
              <a:buNone/>
            </a:pPr>
            <a:r>
              <a:rPr lang="en-US" sz="2100" dirty="0" smtClean="0"/>
              <a:t>(Swanson, Zheng, &amp; Jerman, 2009</a:t>
            </a:r>
            <a:r>
              <a:rPr lang="en-US" sz="1800" dirty="0" smtClean="0"/>
              <a:t>). </a:t>
            </a:r>
            <a:endParaRPr lang="en-US" sz="1800" dirty="0"/>
          </a:p>
        </p:txBody>
      </p:sp>
    </p:spTree>
    <p:extLst>
      <p:ext uri="{BB962C8B-B14F-4D97-AF65-F5344CB8AC3E}">
        <p14:creationId xmlns:p14="http://schemas.microsoft.com/office/powerpoint/2010/main" val="364808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That a Student Struggles </a:t>
            </a:r>
            <a:r>
              <a:rPr lang="en-US" dirty="0"/>
              <a:t>W</a:t>
            </a:r>
            <a:r>
              <a:rPr lang="en-US" dirty="0" smtClean="0"/>
              <a:t>ith Poor Memory</a:t>
            </a:r>
            <a:endParaRPr lang="en-US" dirty="0"/>
          </a:p>
        </p:txBody>
      </p:sp>
      <p:sp>
        <p:nvSpPr>
          <p:cNvPr id="3" name="Content Placeholder 2"/>
          <p:cNvSpPr>
            <a:spLocks noGrp="1"/>
          </p:cNvSpPr>
          <p:nvPr>
            <p:ph idx="1"/>
          </p:nvPr>
        </p:nvSpPr>
        <p:spPr/>
        <p:txBody>
          <a:bodyPr/>
          <a:lstStyle/>
          <a:p>
            <a:pPr marL="342900" indent="-342900"/>
            <a:r>
              <a:rPr lang="en-US" dirty="0" smtClean="0"/>
              <a:t>Low scores for digit span or other measures of working memory on cognitive assessments.</a:t>
            </a:r>
          </a:p>
          <a:p>
            <a:pPr marL="342900" indent="-342900"/>
            <a:r>
              <a:rPr lang="en-US" dirty="0" smtClean="0"/>
              <a:t>Frequently forgetting steps in a process or routine, or requiring more prompting than peers. </a:t>
            </a:r>
          </a:p>
          <a:p>
            <a:pPr marL="342900" indent="-342900"/>
            <a:r>
              <a:rPr lang="en-US" dirty="0" smtClean="0"/>
              <a:t>Need for repeated presentation of new material in order </a:t>
            </a:r>
            <a:br>
              <a:rPr lang="en-US" dirty="0" smtClean="0"/>
            </a:br>
            <a:r>
              <a:rPr lang="en-US" dirty="0" smtClean="0"/>
              <a:t>to remember it. </a:t>
            </a:r>
          </a:p>
          <a:p>
            <a:pPr marL="342900" indent="-342900"/>
            <a:r>
              <a:rPr lang="en-US" dirty="0" smtClean="0"/>
              <a:t>Not recalling information taught during the previous lesson/day/week (depending on context). </a:t>
            </a:r>
          </a:p>
          <a:p>
            <a:pPr marL="342900" indent="-342900"/>
            <a:r>
              <a:rPr lang="en-US" dirty="0" smtClean="0"/>
              <a:t>Gets lost easily. </a:t>
            </a:r>
            <a:endParaRPr lang="en-US" dirty="0"/>
          </a:p>
        </p:txBody>
      </p:sp>
    </p:spTree>
    <p:extLst>
      <p:ext uri="{BB962C8B-B14F-4D97-AF65-F5344CB8AC3E}">
        <p14:creationId xmlns:p14="http://schemas.microsoft.com/office/powerpoint/2010/main" val="1938998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170235"/>
            <a:ext cx="7772400" cy="1470025"/>
          </a:xfrm>
        </p:spPr>
        <p:txBody>
          <a:bodyPr>
            <a:normAutofit fontScale="90000"/>
          </a:bodyPr>
          <a:lstStyle/>
          <a:p>
            <a:pPr algn="ctr"/>
            <a:r>
              <a:rPr lang="en-US" dirty="0"/>
              <a:t>What practices help </a:t>
            </a:r>
            <a:r>
              <a:rPr lang="en-US" dirty="0" smtClean="0"/>
              <a:t>students reduce the impact of poor memory </a:t>
            </a:r>
            <a:r>
              <a:rPr lang="en-US" dirty="0"/>
              <a:t>while engaged in academic learning?</a:t>
            </a:r>
          </a:p>
        </p:txBody>
      </p:sp>
    </p:spTree>
    <p:extLst>
      <p:ext uri="{BB962C8B-B14F-4D97-AF65-F5344CB8AC3E}">
        <p14:creationId xmlns:p14="http://schemas.microsoft.com/office/powerpoint/2010/main" val="1206824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
            </a:r>
            <a:br>
              <a:rPr lang="en-US" sz="3800" dirty="0" smtClean="0"/>
            </a:br>
            <a:r>
              <a:rPr lang="en-US" sz="3800" dirty="0"/>
              <a:t/>
            </a:r>
            <a:br>
              <a:rPr lang="en-US" sz="3800" dirty="0"/>
            </a:br>
            <a:r>
              <a:rPr lang="en-US" dirty="0" smtClean="0"/>
              <a:t>Teach Strategies </a:t>
            </a:r>
            <a:r>
              <a:rPr lang="en-US" dirty="0"/>
              <a:t>for </a:t>
            </a:r>
            <a:r>
              <a:rPr lang="en-US" dirty="0" smtClean="0"/>
              <a:t>Taking Notes and Organizing </a:t>
            </a:r>
            <a:r>
              <a:rPr lang="en-US" dirty="0"/>
              <a:t>I</a:t>
            </a:r>
            <a:r>
              <a:rPr lang="en-US" dirty="0" smtClean="0"/>
              <a:t>nformation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 </a:t>
            </a:r>
            <a:endParaRPr lang="en-US" sz="2000" dirty="0"/>
          </a:p>
          <a:p>
            <a:endParaRPr lang="en-US" sz="2200" dirty="0"/>
          </a:p>
        </p:txBody>
      </p:sp>
      <p:sp>
        <p:nvSpPr>
          <p:cNvPr id="7" name="TextBox 6"/>
          <p:cNvSpPr txBox="1"/>
          <p:nvPr/>
        </p:nvSpPr>
        <p:spPr>
          <a:xfrm>
            <a:off x="393319" y="4537033"/>
            <a:ext cx="3044825" cy="923330"/>
          </a:xfrm>
          <a:prstGeom prst="rect">
            <a:avLst/>
          </a:prstGeom>
          <a:noFill/>
        </p:spPr>
        <p:txBody>
          <a:bodyPr wrap="square" rtlCol="0">
            <a:spAutoFit/>
          </a:bodyPr>
          <a:lstStyle/>
          <a:p>
            <a:r>
              <a:rPr lang="en-US" dirty="0" smtClean="0"/>
              <a:t>Teach students to write down assignments, and include in daily routines.</a:t>
            </a:r>
            <a:endParaRPr lang="en-US" dirty="0"/>
          </a:p>
        </p:txBody>
      </p:sp>
      <p:sp>
        <p:nvSpPr>
          <p:cNvPr id="10" name="TextBox 9"/>
          <p:cNvSpPr txBox="1"/>
          <p:nvPr/>
        </p:nvSpPr>
        <p:spPr>
          <a:xfrm>
            <a:off x="3633469" y="4533594"/>
            <a:ext cx="3191130" cy="923330"/>
          </a:xfrm>
          <a:prstGeom prst="rect">
            <a:avLst/>
          </a:prstGeom>
          <a:noFill/>
        </p:spPr>
        <p:txBody>
          <a:bodyPr wrap="square" rtlCol="0">
            <a:spAutoFit/>
          </a:bodyPr>
          <a:lstStyle/>
          <a:p>
            <a:r>
              <a:rPr lang="en-US" dirty="0" smtClean="0"/>
              <a:t>Use graphic organizers and key words and phrases for notes.</a:t>
            </a:r>
            <a:endParaRPr lang="en-US" dirty="0"/>
          </a:p>
        </p:txBody>
      </p:sp>
      <p:sp>
        <p:nvSpPr>
          <p:cNvPr id="4" name="TextBox 3"/>
          <p:cNvSpPr txBox="1"/>
          <p:nvPr/>
        </p:nvSpPr>
        <p:spPr>
          <a:xfrm>
            <a:off x="7168894" y="4384836"/>
            <a:ext cx="1828801" cy="1477328"/>
          </a:xfrm>
          <a:prstGeom prst="rect">
            <a:avLst/>
          </a:prstGeom>
          <a:noFill/>
        </p:spPr>
        <p:txBody>
          <a:bodyPr wrap="square" rtlCol="0">
            <a:spAutoFit/>
          </a:bodyPr>
          <a:lstStyle/>
          <a:p>
            <a:r>
              <a:rPr lang="en-US" dirty="0" smtClean="0"/>
              <a:t>Teach students to ask for help if they need information repeated.</a:t>
            </a:r>
            <a:endParaRPr lang="en-US" dirty="0"/>
          </a:p>
        </p:txBody>
      </p:sp>
      <p:pic>
        <p:nvPicPr>
          <p:cNvPr id="5" name="Picture 4" descr="Decorative 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8894" y="2055813"/>
            <a:ext cx="1922890" cy="2367027"/>
          </a:xfrm>
          <a:prstGeom prst="rect">
            <a:avLst/>
          </a:prstGeom>
        </p:spPr>
      </p:pic>
      <p:pic>
        <p:nvPicPr>
          <p:cNvPr id="6" name="Picture 5" descr="Decorative imag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33469" y="2162585"/>
            <a:ext cx="2926988" cy="2222251"/>
          </a:xfrm>
          <a:prstGeom prst="rect">
            <a:avLst/>
          </a:prstGeom>
        </p:spPr>
      </p:pic>
      <p:pic>
        <p:nvPicPr>
          <p:cNvPr id="8" name="Picture 2" descr="Decorative imag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2419" y="1979613"/>
            <a:ext cx="1628991" cy="24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5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Activity </a:t>
            </a:r>
            <a:endParaRPr lang="en-US" dirty="0"/>
          </a:p>
        </p:txBody>
      </p:sp>
      <p:sp>
        <p:nvSpPr>
          <p:cNvPr id="3" name="Content Placeholder 2"/>
          <p:cNvSpPr>
            <a:spLocks noGrp="1"/>
          </p:cNvSpPr>
          <p:nvPr>
            <p:ph idx="1"/>
          </p:nvPr>
        </p:nvSpPr>
        <p:spPr/>
        <p:txBody>
          <a:bodyPr/>
          <a:lstStyle/>
          <a:p>
            <a:pPr marL="350838" indent="-350838"/>
            <a:r>
              <a:rPr lang="en-US" sz="2800" dirty="0" smtClean="0"/>
              <a:t>Groups of 2–4 people</a:t>
            </a:r>
          </a:p>
          <a:p>
            <a:pPr marL="350838" indent="-350838"/>
            <a:r>
              <a:rPr lang="en-US" sz="2800" dirty="0"/>
              <a:t>Identify the three most common things you do to </a:t>
            </a:r>
            <a:r>
              <a:rPr lang="en-US" sz="2800" dirty="0" smtClean="0"/>
              <a:t>make:</a:t>
            </a:r>
          </a:p>
          <a:p>
            <a:pPr marL="581025" lvl="1" indent="-350838"/>
            <a:r>
              <a:rPr lang="en-US" sz="2200" b="1" dirty="0" smtClean="0"/>
              <a:t>Instruction </a:t>
            </a:r>
            <a:r>
              <a:rPr lang="en-US" sz="2200" dirty="0"/>
              <a:t>more intense when students need </a:t>
            </a:r>
            <a:r>
              <a:rPr lang="en-US" sz="2200" dirty="0" smtClean="0"/>
              <a:t>it.</a:t>
            </a:r>
          </a:p>
          <a:p>
            <a:pPr marL="581025" lvl="1" indent="-350838"/>
            <a:r>
              <a:rPr lang="en-US" sz="2200" b="1" dirty="0"/>
              <a:t>I</a:t>
            </a:r>
            <a:r>
              <a:rPr lang="en-US" sz="2200" b="1" dirty="0" smtClean="0"/>
              <a:t>ntervention</a:t>
            </a:r>
            <a:r>
              <a:rPr lang="en-US" sz="2200" dirty="0" smtClean="0"/>
              <a:t> </a:t>
            </a:r>
            <a:r>
              <a:rPr lang="en-US" sz="2200" dirty="0"/>
              <a:t>more intense when students need it. </a:t>
            </a:r>
          </a:p>
          <a:p>
            <a:pPr marL="350838" indent="-350838"/>
            <a:r>
              <a:rPr lang="en-US" sz="2800" dirty="0"/>
              <a:t>Choose someone </a:t>
            </a:r>
            <a:r>
              <a:rPr lang="en-US" sz="2800" dirty="0" smtClean="0"/>
              <a:t>to report out to the group. </a:t>
            </a:r>
            <a:endParaRPr lang="en-US" sz="2800" i="1" dirty="0" smtClean="0"/>
          </a:p>
          <a:p>
            <a:pPr marL="0" indent="0">
              <a:buNone/>
            </a:pPr>
            <a:endParaRPr lang="en-US" sz="2800" i="1" dirty="0" smtClean="0"/>
          </a:p>
          <a:p>
            <a:pPr marL="0" indent="0">
              <a:buNone/>
            </a:pPr>
            <a:endParaRPr lang="en-US" sz="2800" dirty="0"/>
          </a:p>
        </p:txBody>
      </p:sp>
    </p:spTree>
    <p:extLst>
      <p:ext uri="{BB962C8B-B14F-4D97-AF65-F5344CB8AC3E}">
        <p14:creationId xmlns:p14="http://schemas.microsoft.com/office/powerpoint/2010/main" val="1942266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5300" dirty="0" smtClean="0"/>
              <a:t>Present Information Using More Than One </a:t>
            </a:r>
            <a:r>
              <a:rPr lang="en-US" sz="5300" dirty="0"/>
              <a:t>M</a:t>
            </a:r>
            <a:r>
              <a:rPr lang="en-US" sz="5300" dirty="0" smtClean="0"/>
              <a:t>odality </a:t>
            </a:r>
            <a:endParaRPr lang="en-US" sz="5300" dirty="0"/>
          </a:p>
        </p:txBody>
      </p:sp>
      <p:sp>
        <p:nvSpPr>
          <p:cNvPr id="3" name="Content Placeholder 2"/>
          <p:cNvSpPr>
            <a:spLocks noGrp="1"/>
          </p:cNvSpPr>
          <p:nvPr>
            <p:ph idx="1"/>
          </p:nvPr>
        </p:nvSpPr>
        <p:spPr>
          <a:xfrm>
            <a:off x="703688" y="2897061"/>
            <a:ext cx="8224699" cy="2936811"/>
          </a:xfrm>
        </p:spPr>
        <p:txBody>
          <a:bodyPr/>
          <a:lstStyle/>
          <a:p>
            <a:pPr marL="342900" lvl="1" indent="-342900">
              <a:buFont typeface="Wingdings" charset="2"/>
              <a:buChar char="§"/>
              <a:tabLst>
                <a:tab pos="347663" algn="l"/>
              </a:tabLst>
            </a:pPr>
            <a:r>
              <a:rPr lang="en-US" sz="2600" dirty="0" smtClean="0"/>
              <a:t>Speak and write/draw/project information as you present it.</a:t>
            </a:r>
          </a:p>
          <a:p>
            <a:pPr marL="342900" lvl="1" indent="-342900">
              <a:buFont typeface="Wingdings" charset="2"/>
              <a:buChar char="§"/>
              <a:tabLst>
                <a:tab pos="347663" algn="l"/>
              </a:tabLst>
            </a:pPr>
            <a:r>
              <a:rPr lang="en-US" sz="2600" dirty="0" smtClean="0"/>
              <a:t>Repeat important instructions, key words, etc.</a:t>
            </a:r>
          </a:p>
          <a:p>
            <a:pPr marL="342900" lvl="1" indent="-342900">
              <a:buFont typeface="Wingdings" charset="2"/>
              <a:buChar char="§"/>
              <a:tabLst>
                <a:tab pos="347663" algn="l"/>
              </a:tabLst>
            </a:pPr>
            <a:r>
              <a:rPr lang="en-US" sz="2600" dirty="0" smtClean="0"/>
              <a:t>Model procedures to provide students with a visual image of the steps.</a:t>
            </a:r>
          </a:p>
          <a:p>
            <a:pPr marL="342900" lvl="1" indent="-342900">
              <a:buFont typeface="Wingdings" charset="2"/>
              <a:buChar char="§"/>
              <a:tabLst>
                <a:tab pos="347663" algn="l"/>
              </a:tabLst>
            </a:pPr>
            <a:r>
              <a:rPr lang="en-US" sz="2600" dirty="0" smtClean="0"/>
              <a:t>Teach students to visualize information in text, including stories, word problems, etc.  </a:t>
            </a:r>
          </a:p>
          <a:p>
            <a:pPr marL="0" indent="0">
              <a:buNone/>
            </a:pPr>
            <a:endParaRPr lang="en-US" dirty="0"/>
          </a:p>
        </p:txBody>
      </p:sp>
      <p:grpSp>
        <p:nvGrpSpPr>
          <p:cNvPr id="4" name="Group 3" descr="Decorative image."/>
          <p:cNvGrpSpPr/>
          <p:nvPr/>
        </p:nvGrpSpPr>
        <p:grpSpPr>
          <a:xfrm>
            <a:off x="1169386" y="1900577"/>
            <a:ext cx="6964681" cy="1130063"/>
            <a:chOff x="1169386" y="1900577"/>
            <a:chExt cx="6964681" cy="1130063"/>
          </a:xfrm>
        </p:grpSpPr>
        <p:pic>
          <p:nvPicPr>
            <p:cNvPr id="2050" name="Picture 2" descr="Decorative image." title="H:\share\IDEA Part D MATO FY2010-2014\Digital Images database\Misc\Five senses\47798695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74815" y="1941522"/>
              <a:ext cx="1059252" cy="10075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ecorative image." title="H:\share\IDEA Part D MATO FY2010-2014\Digital Images database\Misc\Five senses\477986967.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86118" y="2055308"/>
              <a:ext cx="1511291" cy="820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corative image." title="H:\share\IDEA Part D MATO FY2010-2014\Digital Images database\Misc\Five senses\477986969.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48722" y="1900577"/>
              <a:ext cx="750824" cy="11300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ecorative image." title="H:\share\IDEA Part D MATO FY2010-2014\Digital Images database\Misc\Five senses\477986977.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69386" y="1955170"/>
              <a:ext cx="800218" cy="10075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corative image." title="H:\share\IDEA Part D MATO FY2010-2014\Digital Images database\Misc\Five senses\457491261.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428213" y="2072832"/>
              <a:ext cx="1065614" cy="7687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1487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Teach </a:t>
            </a:r>
            <a:r>
              <a:rPr lang="en-US" dirty="0"/>
              <a:t>R</a:t>
            </a:r>
            <a:r>
              <a:rPr lang="en-US" dirty="0" smtClean="0"/>
              <a:t>outines </a:t>
            </a:r>
            <a:r>
              <a:rPr lang="en-US" dirty="0"/>
              <a:t>for </a:t>
            </a:r>
            <a:r>
              <a:rPr lang="en-US" dirty="0" smtClean="0"/>
              <a:t>Important </a:t>
            </a:r>
            <a:r>
              <a:rPr lang="en-US" dirty="0"/>
              <a:t>P</a:t>
            </a:r>
            <a:r>
              <a:rPr lang="en-US" dirty="0" smtClean="0"/>
              <a:t>rocedures</a:t>
            </a:r>
            <a:endParaRPr lang="en-US" dirty="0"/>
          </a:p>
        </p:txBody>
      </p:sp>
      <p:sp>
        <p:nvSpPr>
          <p:cNvPr id="2" name="Content Placeholder 1"/>
          <p:cNvSpPr>
            <a:spLocks noGrp="1"/>
          </p:cNvSpPr>
          <p:nvPr>
            <p:ph idx="1"/>
          </p:nvPr>
        </p:nvSpPr>
        <p:spPr>
          <a:xfrm>
            <a:off x="4480560" y="2434525"/>
            <a:ext cx="4431665" cy="3473293"/>
          </a:xfrm>
        </p:spPr>
        <p:txBody>
          <a:bodyPr/>
          <a:lstStyle/>
          <a:p>
            <a:pPr lvl="1">
              <a:spcBef>
                <a:spcPts val="1200"/>
              </a:spcBef>
              <a:buFont typeface="Wingdings" charset="2"/>
              <a:buChar char="§"/>
            </a:pPr>
            <a:r>
              <a:rPr lang="en-US" sz="2800" dirty="0" smtClean="0"/>
              <a:t>Use consistent routines.</a:t>
            </a:r>
          </a:p>
          <a:p>
            <a:pPr lvl="1">
              <a:spcBef>
                <a:spcPts val="1200"/>
              </a:spcBef>
              <a:buFont typeface="Wingdings" charset="2"/>
              <a:buChar char="§"/>
            </a:pPr>
            <a:r>
              <a:rPr lang="en-US" sz="2800" dirty="0" smtClean="0"/>
              <a:t>Provide </a:t>
            </a:r>
            <a:r>
              <a:rPr lang="en-US" sz="2800" dirty="0"/>
              <a:t>a cue sheet/poster for multi-step </a:t>
            </a:r>
            <a:r>
              <a:rPr lang="en-US" sz="2800" dirty="0" smtClean="0"/>
              <a:t>processes.</a:t>
            </a:r>
          </a:p>
          <a:p>
            <a:pPr lvl="1">
              <a:spcBef>
                <a:spcPts val="1200"/>
              </a:spcBef>
              <a:buFont typeface="Wingdings" charset="2"/>
              <a:buChar char="§"/>
            </a:pPr>
            <a:r>
              <a:rPr lang="en-US" sz="2800" dirty="0" smtClean="0"/>
              <a:t>Review steps regularly reteach as needed. </a:t>
            </a:r>
            <a:endParaRPr lang="en-US" sz="2800" dirty="0"/>
          </a:p>
          <a:p>
            <a:pPr marL="0" indent="0">
              <a:buNone/>
            </a:pPr>
            <a:endParaRPr lang="en-US" dirty="0"/>
          </a:p>
        </p:txBody>
      </p:sp>
      <p:graphicFrame>
        <p:nvGraphicFramePr>
          <p:cNvPr id="24" name="Table 23" descr="Table illustrating routines. Cell 1 says Get your backpack. Cell 2 says pick up your sack lunch in the hall bin. Cell 3 says check your mailbox. Cell 4 says put papers in your accordion folder. "/>
          <p:cNvGraphicFramePr>
            <a:graphicFrameLocks noGrp="1"/>
          </p:cNvGraphicFramePr>
          <p:nvPr>
            <p:extLst>
              <p:ext uri="{D42A27DB-BD31-4B8C-83A1-F6EECF244321}">
                <p14:modId xmlns:p14="http://schemas.microsoft.com/office/powerpoint/2010/main" val="3930348793"/>
              </p:ext>
            </p:extLst>
          </p:nvPr>
        </p:nvGraphicFramePr>
        <p:xfrm>
          <a:off x="1022985" y="2434526"/>
          <a:ext cx="2868930" cy="2809151"/>
        </p:xfrm>
        <a:graphic>
          <a:graphicData uri="http://schemas.openxmlformats.org/drawingml/2006/table">
            <a:tbl>
              <a:tblPr firstRow="1"/>
              <a:tblGrid>
                <a:gridCol w="2183130"/>
                <a:gridCol w="685800"/>
              </a:tblGrid>
              <a:tr h="708724">
                <a:tc>
                  <a:txBody>
                    <a:bodyPr/>
                    <a:lstStyle/>
                    <a:p>
                      <a:pPr marL="0" marR="0">
                        <a:lnSpc>
                          <a:spcPct val="115000"/>
                        </a:lnSpc>
                        <a:spcBef>
                          <a:spcPts val="0"/>
                        </a:spcBef>
                        <a:spcAft>
                          <a:spcPts val="0"/>
                        </a:spcAft>
                      </a:pPr>
                      <a:r>
                        <a:rPr lang="en-US" sz="1100" dirty="0">
                          <a:latin typeface="Calibri"/>
                          <a:ea typeface="Calibri"/>
                          <a:cs typeface="Times New Roman"/>
                        </a:rPr>
                        <a:t>1. Get your coat and backpack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900">
                <a:tc>
                  <a:txBody>
                    <a:bodyPr/>
                    <a:lstStyle/>
                    <a:p>
                      <a:pPr marL="0" marR="0" algn="just">
                        <a:lnSpc>
                          <a:spcPct val="115000"/>
                        </a:lnSpc>
                        <a:spcBef>
                          <a:spcPts val="0"/>
                        </a:spcBef>
                        <a:spcAft>
                          <a:spcPts val="0"/>
                        </a:spcAft>
                      </a:pPr>
                      <a:r>
                        <a:rPr lang="en-US" sz="1100" dirty="0">
                          <a:latin typeface="Calibri"/>
                          <a:ea typeface="Calibri"/>
                          <a:cs typeface="Times New Roman"/>
                        </a:rPr>
                        <a:t>2. Pick up your sack lunch in the hall bin.</a:t>
                      </a:r>
                    </a:p>
                    <a:p>
                      <a:pPr marL="0" marR="0" algn="just">
                        <a:lnSpc>
                          <a:spcPct val="115000"/>
                        </a:lnSpc>
                        <a:spcBef>
                          <a:spcPts val="0"/>
                        </a:spcBef>
                        <a:spcAft>
                          <a:spcPts val="0"/>
                        </a:spcAft>
                      </a:pPr>
                      <a:r>
                        <a:rPr lang="en-US" sz="1100" dirty="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lnSpc>
                          <a:spcPct val="115000"/>
                        </a:lnSpc>
                        <a:spcBef>
                          <a:spcPts val="0"/>
                        </a:spcBef>
                        <a:spcAft>
                          <a:spcPts val="0"/>
                        </a:spcAft>
                      </a:pPr>
                      <a:r>
                        <a:rPr lang="en-US" sz="1100" dirty="0">
                          <a:latin typeface="Calibri"/>
                          <a:ea typeface="Calibri"/>
                          <a:cs typeface="Times New Roman"/>
                        </a:rPr>
                        <a:t>3. Check your mailbox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127">
                <a:tc>
                  <a:txBody>
                    <a:bodyPr/>
                    <a:lstStyle/>
                    <a:p>
                      <a:pPr marL="0" marR="0">
                        <a:lnSpc>
                          <a:spcPct val="115000"/>
                        </a:lnSpc>
                        <a:spcBef>
                          <a:spcPts val="0"/>
                        </a:spcBef>
                        <a:spcAft>
                          <a:spcPts val="0"/>
                        </a:spcAft>
                      </a:pPr>
                      <a:r>
                        <a:rPr lang="en-US" sz="1100" dirty="0">
                          <a:latin typeface="Calibri"/>
                          <a:ea typeface="Calibri"/>
                          <a:cs typeface="Times New Roman"/>
                        </a:rPr>
                        <a:t>4. Put papers in your accordion folder.</a:t>
                      </a:r>
                    </a:p>
                    <a:p>
                      <a:pPr marL="0" marR="0">
                        <a:lnSpc>
                          <a:spcPct val="115000"/>
                        </a:lnSpc>
                        <a:spcBef>
                          <a:spcPts val="0"/>
                        </a:spcBef>
                        <a:spcAft>
                          <a:spcPts val="0"/>
                        </a:spcAft>
                      </a:pPr>
                      <a:r>
                        <a:rPr lang="en-US" sz="1100" dirty="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4164" name="Picture 1" descr="MC90008963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465" y="2472626"/>
            <a:ext cx="428625" cy="638175"/>
          </a:xfrm>
          <a:prstGeom prst="rect">
            <a:avLst/>
          </a:prstGeom>
          <a:noFill/>
        </p:spPr>
      </p:pic>
      <p:pic>
        <p:nvPicPr>
          <p:cNvPr id="134163" name="Picture 5" descr="MC900389864[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4695" y="3267157"/>
            <a:ext cx="561975" cy="533400"/>
          </a:xfrm>
          <a:prstGeom prst="rect">
            <a:avLst/>
          </a:prstGeom>
          <a:noFill/>
        </p:spPr>
      </p:pic>
      <p:pic>
        <p:nvPicPr>
          <p:cNvPr id="134162" name="Picture 6" descr="MC900431634[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57550" y="3853897"/>
            <a:ext cx="609600" cy="550463"/>
          </a:xfrm>
          <a:prstGeom prst="rect">
            <a:avLst/>
          </a:prstGeom>
          <a:noFill/>
        </p:spPr>
      </p:pic>
      <p:pic>
        <p:nvPicPr>
          <p:cNvPr id="134161" name="Picture 7" descr="MC900282516[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93745" y="4577796"/>
            <a:ext cx="552450" cy="504825"/>
          </a:xfrm>
          <a:prstGeom prst="rect">
            <a:avLst/>
          </a:prstGeom>
          <a:noFill/>
        </p:spPr>
      </p:pic>
      <p:sp>
        <p:nvSpPr>
          <p:cNvPr id="13416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PM Routine: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50860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Have students:</a:t>
            </a:r>
          </a:p>
          <a:p>
            <a:pPr marL="342900" lvl="1" indent="-342900">
              <a:buFont typeface="Wingdings" charset="2"/>
              <a:buChar char="§"/>
            </a:pPr>
            <a:r>
              <a:rPr lang="en-US" sz="2800" dirty="0" smtClean="0"/>
              <a:t>Retell information from the previous lesson.</a:t>
            </a:r>
          </a:p>
          <a:p>
            <a:pPr marL="342900" lvl="1" indent="-342900">
              <a:buFont typeface="Wingdings" charset="2"/>
              <a:buChar char="§"/>
            </a:pPr>
            <a:r>
              <a:rPr lang="en-US" sz="2800" dirty="0"/>
              <a:t>S</a:t>
            </a:r>
            <a:r>
              <a:rPr lang="en-US" sz="2800" dirty="0" smtClean="0"/>
              <a:t>ummarize key points using just a few words or phrases.</a:t>
            </a:r>
          </a:p>
          <a:p>
            <a:pPr marL="342900" lvl="1" indent="-342900">
              <a:buFont typeface="Wingdings" charset="2"/>
              <a:buChar char="§"/>
            </a:pPr>
            <a:r>
              <a:rPr lang="en-US" sz="2800" dirty="0" smtClean="0"/>
              <a:t>Predict/explain how the new information may relate to prior learning. </a:t>
            </a:r>
            <a:endParaRPr lang="en-US" sz="2800" dirty="0"/>
          </a:p>
        </p:txBody>
      </p:sp>
      <p:sp>
        <p:nvSpPr>
          <p:cNvPr id="3" name="Title 2"/>
          <p:cNvSpPr>
            <a:spLocks noGrp="1"/>
          </p:cNvSpPr>
          <p:nvPr>
            <p:ph type="title"/>
          </p:nvPr>
        </p:nvSpPr>
        <p:spPr/>
        <p:txBody>
          <a:bodyPr/>
          <a:lstStyle/>
          <a:p>
            <a:r>
              <a:rPr lang="en-US" dirty="0" smtClean="0"/>
              <a:t>Review Prior Learning Before Presenting New </a:t>
            </a:r>
            <a:r>
              <a:rPr lang="en-US" dirty="0"/>
              <a:t>I</a:t>
            </a:r>
            <a:r>
              <a:rPr lang="en-US" dirty="0" smtClean="0"/>
              <a:t>nformation </a:t>
            </a:r>
            <a:endParaRPr lang="en-US" dirty="0"/>
          </a:p>
        </p:txBody>
      </p:sp>
    </p:spTree>
    <p:extLst>
      <p:ext uri="{BB962C8B-B14F-4D97-AF65-F5344CB8AC3E}">
        <p14:creationId xmlns:p14="http://schemas.microsoft.com/office/powerpoint/2010/main" val="14951850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Other Strategies </a:t>
            </a:r>
            <a:endParaRPr lang="en-US" dirty="0"/>
          </a:p>
        </p:txBody>
      </p:sp>
      <p:sp>
        <p:nvSpPr>
          <p:cNvPr id="3" name="Content Placeholder 2"/>
          <p:cNvSpPr>
            <a:spLocks noGrp="1"/>
          </p:cNvSpPr>
          <p:nvPr>
            <p:ph idx="1"/>
          </p:nvPr>
        </p:nvSpPr>
        <p:spPr>
          <a:xfrm>
            <a:off x="687388" y="2184399"/>
            <a:ext cx="8224837" cy="3192273"/>
          </a:xfrm>
        </p:spPr>
        <p:txBody>
          <a:bodyPr/>
          <a:lstStyle/>
          <a:p>
            <a:pPr>
              <a:spcBef>
                <a:spcPts val="1200"/>
              </a:spcBef>
            </a:pPr>
            <a:r>
              <a:rPr lang="en-US" sz="2800" dirty="0" smtClean="0"/>
              <a:t>Teacher models out-loud verbal </a:t>
            </a:r>
            <a:r>
              <a:rPr lang="en-US" sz="2800" dirty="0"/>
              <a:t>rehearsal of what students need to </a:t>
            </a:r>
            <a:r>
              <a:rPr lang="en-US" sz="2800" dirty="0" smtClean="0"/>
              <a:t>remember.</a:t>
            </a:r>
          </a:p>
          <a:p>
            <a:pPr>
              <a:spcBef>
                <a:spcPts val="1200"/>
              </a:spcBef>
            </a:pPr>
            <a:r>
              <a:rPr lang="en-US" sz="2800" dirty="0" smtClean="0"/>
              <a:t>Develop </a:t>
            </a:r>
            <a:r>
              <a:rPr lang="en-US" sz="2800" dirty="0"/>
              <a:t>a mnemonic </a:t>
            </a:r>
            <a:r>
              <a:rPr lang="en-US" sz="2800" dirty="0" smtClean="0"/>
              <a:t>device.</a:t>
            </a:r>
          </a:p>
          <a:p>
            <a:pPr>
              <a:spcBef>
                <a:spcPts val="1200"/>
              </a:spcBef>
            </a:pPr>
            <a:r>
              <a:rPr lang="en-US" sz="2800" dirty="0" smtClean="0"/>
              <a:t>Use visual or verbal cues as reminders. </a:t>
            </a:r>
          </a:p>
          <a:p>
            <a:pPr>
              <a:spcBef>
                <a:spcPts val="1200"/>
              </a:spcBef>
            </a:pPr>
            <a:r>
              <a:rPr lang="en-US" sz="2800" dirty="0" smtClean="0"/>
              <a:t>Check for understanding frequently. </a:t>
            </a:r>
            <a:endParaRPr lang="en-US" sz="2800" dirty="0"/>
          </a:p>
          <a:p>
            <a:endParaRPr lang="en-US" dirty="0"/>
          </a:p>
        </p:txBody>
      </p:sp>
    </p:spTree>
    <p:extLst>
      <p:ext uri="{BB962C8B-B14F-4D97-AF65-F5344CB8AC3E}">
        <p14:creationId xmlns:p14="http://schemas.microsoft.com/office/powerpoint/2010/main" val="38983428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&amp; Think (Use Handout 1) </a:t>
            </a:r>
            <a:endParaRPr lang="en-US" dirty="0"/>
          </a:p>
        </p:txBody>
      </p:sp>
      <p:sp>
        <p:nvSpPr>
          <p:cNvPr id="3" name="Content Placeholder 2"/>
          <p:cNvSpPr>
            <a:spLocks noGrp="1"/>
          </p:cNvSpPr>
          <p:nvPr>
            <p:ph idx="1"/>
          </p:nvPr>
        </p:nvSpPr>
        <p:spPr>
          <a:xfrm>
            <a:off x="687388" y="1863899"/>
            <a:ext cx="8224837" cy="3794125"/>
          </a:xfrm>
        </p:spPr>
        <p:txBody>
          <a:bodyPr/>
          <a:lstStyle/>
          <a:p>
            <a:pPr marL="342900" indent="-342900"/>
            <a:r>
              <a:rPr lang="en-US" sz="2600" dirty="0" smtClean="0"/>
              <a:t>Take a few minutes to review the checklist for categories 1 and 2, and the memory section of category 3. </a:t>
            </a:r>
          </a:p>
          <a:p>
            <a:pPr marL="342900" indent="-342900"/>
            <a:r>
              <a:rPr lang="en-US" sz="2600" spc="-30" dirty="0" smtClean="0"/>
              <a:t>What questions do you have about these components?</a:t>
            </a:r>
          </a:p>
          <a:p>
            <a:pPr marL="685800" lvl="1" indent="-342900"/>
            <a:r>
              <a:rPr lang="en-US" sz="2400" dirty="0" smtClean="0"/>
              <a:t>Discuss questions you have and ideas for implementation with your table group.</a:t>
            </a:r>
          </a:p>
          <a:p>
            <a:pPr marL="685800" lvl="1" indent="-342900"/>
            <a:r>
              <a:rPr lang="en-US" sz="2400" dirty="0"/>
              <a:t>C</a:t>
            </a:r>
            <a:r>
              <a:rPr lang="en-US" sz="2400" dirty="0" smtClean="0"/>
              <a:t>hoose someone from your group to share an approach for implementing one of these items. </a:t>
            </a:r>
          </a:p>
          <a:p>
            <a:pPr marL="685800" lvl="1" indent="-342900"/>
            <a:r>
              <a:rPr lang="en-US" sz="2400" dirty="0" smtClean="0"/>
              <a:t>We’ll also discuss questions you have at this time. </a:t>
            </a:r>
          </a:p>
        </p:txBody>
      </p:sp>
    </p:spTree>
    <p:extLst>
      <p:ext uri="{BB962C8B-B14F-4D97-AF65-F5344CB8AC3E}">
        <p14:creationId xmlns:p14="http://schemas.microsoft.com/office/powerpoint/2010/main" val="42834788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Regulation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self-regulation?</a:t>
            </a:r>
            <a:endParaRPr lang="en-US" dirty="0"/>
          </a:p>
        </p:txBody>
      </p:sp>
      <p:sp>
        <p:nvSpPr>
          <p:cNvPr id="3" name="Content Placeholder 2"/>
          <p:cNvSpPr>
            <a:spLocks noGrp="1"/>
          </p:cNvSpPr>
          <p:nvPr>
            <p:ph idx="1"/>
          </p:nvPr>
        </p:nvSpPr>
        <p:spPr/>
        <p:txBody>
          <a:bodyPr/>
          <a:lstStyle/>
          <a:p>
            <a:pPr marL="0" indent="0">
              <a:buNone/>
            </a:pPr>
            <a:r>
              <a:rPr lang="en-US" sz="2800" dirty="0" smtClean="0"/>
              <a:t>Self-regulation comprises:</a:t>
            </a:r>
          </a:p>
          <a:p>
            <a:pPr marL="571500" indent="-333375">
              <a:spcBef>
                <a:spcPts val="1200"/>
              </a:spcBef>
            </a:pPr>
            <a:r>
              <a:rPr lang="en-US" sz="2800" dirty="0" smtClean="0"/>
              <a:t>Planning and setting goals for learning </a:t>
            </a:r>
          </a:p>
          <a:p>
            <a:pPr marL="571500" indent="-333375">
              <a:spcBef>
                <a:spcPts val="1200"/>
              </a:spcBef>
            </a:pPr>
            <a:r>
              <a:rPr lang="en-US" sz="2800" dirty="0" smtClean="0"/>
              <a:t>Monitoring learning and progress toward goals</a:t>
            </a:r>
          </a:p>
          <a:p>
            <a:pPr marL="571500" indent="-333375">
              <a:spcBef>
                <a:spcPts val="1200"/>
              </a:spcBef>
            </a:pPr>
            <a:r>
              <a:rPr lang="en-US" sz="2800" dirty="0" smtClean="0"/>
              <a:t>Regulation of language and memory to support learning (e.g., self-talk, use of strategies) </a:t>
            </a:r>
          </a:p>
          <a:p>
            <a:pPr marL="571500" indent="-333375">
              <a:spcBef>
                <a:spcPts val="1200"/>
              </a:spcBef>
            </a:pPr>
            <a:r>
              <a:rPr lang="en-US" sz="2800" dirty="0" smtClean="0"/>
              <a:t>Attention</a:t>
            </a:r>
            <a:r>
              <a:rPr lang="en-US" dirty="0" smtClean="0"/>
              <a:t> </a:t>
            </a:r>
          </a:p>
          <a:p>
            <a:endParaRPr lang="en-US" dirty="0"/>
          </a:p>
        </p:txBody>
      </p:sp>
    </p:spTree>
    <p:extLst>
      <p:ext uri="{BB962C8B-B14F-4D97-AF65-F5344CB8AC3E}">
        <p14:creationId xmlns:p14="http://schemas.microsoft.com/office/powerpoint/2010/main" val="1235933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Poor self-regulation and executive function impede academic learning.</a:t>
            </a:r>
            <a:endParaRPr lang="en-US" sz="4000" dirty="0"/>
          </a:p>
        </p:txBody>
      </p:sp>
      <p:sp>
        <p:nvSpPr>
          <p:cNvPr id="3" name="Content Placeholder 2"/>
          <p:cNvSpPr>
            <a:spLocks noGrp="1"/>
          </p:cNvSpPr>
          <p:nvPr>
            <p:ph idx="1"/>
          </p:nvPr>
        </p:nvSpPr>
        <p:spPr/>
        <p:txBody>
          <a:bodyPr/>
          <a:lstStyle/>
          <a:p>
            <a:pPr>
              <a:buNone/>
            </a:pPr>
            <a:r>
              <a:rPr lang="en-US" sz="2800" dirty="0" smtClean="0"/>
              <a:t>Students with deficits in these areas:</a:t>
            </a:r>
          </a:p>
          <a:p>
            <a:pPr marL="571500" lvl="1" indent="-341313">
              <a:buFont typeface="Wingdings" charset="2"/>
              <a:buChar char="§"/>
            </a:pPr>
            <a:r>
              <a:rPr lang="en-US" sz="2800" dirty="0"/>
              <a:t>D</a:t>
            </a:r>
            <a:r>
              <a:rPr lang="en-US" sz="2800" dirty="0" smtClean="0"/>
              <a:t>emonstrate minimal use of self-directed strategies.</a:t>
            </a:r>
          </a:p>
          <a:p>
            <a:pPr marL="571500" lvl="1" indent="-341313">
              <a:buFont typeface="Wingdings" charset="2"/>
              <a:buChar char="§"/>
            </a:pPr>
            <a:r>
              <a:rPr lang="en-US" sz="2800" dirty="0"/>
              <a:t>O</a:t>
            </a:r>
            <a:r>
              <a:rPr lang="en-US" sz="2800" dirty="0" smtClean="0"/>
              <a:t>ften exhibit behavior problems because of inattention and poor impulse control.</a:t>
            </a:r>
          </a:p>
          <a:p>
            <a:pPr marL="571500" lvl="1" indent="-341313">
              <a:buFont typeface="Wingdings" charset="2"/>
              <a:buChar char="§"/>
            </a:pPr>
            <a:r>
              <a:rPr lang="en-US" sz="2800" dirty="0"/>
              <a:t>H</a:t>
            </a:r>
            <a:r>
              <a:rPr lang="en-US" sz="2800" dirty="0" smtClean="0"/>
              <a:t>ave difficulty taking in new information.</a:t>
            </a:r>
          </a:p>
          <a:p>
            <a:pPr marL="571500" lvl="1" indent="-341313">
              <a:buFont typeface="Wingdings" charset="2"/>
              <a:buChar char="§"/>
            </a:pPr>
            <a:r>
              <a:rPr lang="en-US" sz="2800" dirty="0">
                <a:solidFill>
                  <a:srgbClr val="4E76A0">
                    <a:lumMod val="75000"/>
                  </a:srgbClr>
                </a:solidFill>
              </a:rPr>
              <a:t>O</a:t>
            </a:r>
            <a:r>
              <a:rPr lang="en-US" sz="2800" dirty="0" smtClean="0">
                <a:solidFill>
                  <a:srgbClr val="4E76A0">
                    <a:lumMod val="75000"/>
                  </a:srgbClr>
                </a:solidFill>
              </a:rPr>
              <a:t>ften </a:t>
            </a:r>
            <a:r>
              <a:rPr lang="en-US" sz="2800" dirty="0" smtClean="0"/>
              <a:t>lack the ability to monitor their learning</a:t>
            </a:r>
            <a:endParaRPr lang="en-US" sz="2800" dirty="0"/>
          </a:p>
        </p:txBody>
      </p:sp>
    </p:spTree>
    <p:extLst>
      <p:ext uri="{BB962C8B-B14F-4D97-AF65-F5344CB8AC3E}">
        <p14:creationId xmlns:p14="http://schemas.microsoft.com/office/powerpoint/2010/main" val="256849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How </a:t>
            </a:r>
            <a:r>
              <a:rPr lang="en-US" sz="3800" dirty="0" smtClean="0"/>
              <a:t>can I </a:t>
            </a:r>
            <a:r>
              <a:rPr lang="en-US" sz="3800" dirty="0"/>
              <a:t>teach students </a:t>
            </a:r>
            <a:r>
              <a:rPr lang="en-US" sz="3800" dirty="0" smtClean="0"/>
              <a:t>to use self-regulation </a:t>
            </a:r>
            <a:r>
              <a:rPr lang="en-US" sz="3800" dirty="0"/>
              <a:t>strategies </a:t>
            </a:r>
            <a:r>
              <a:rPr lang="en-US" sz="3800" dirty="0" smtClean="0"/>
              <a:t>in </a:t>
            </a:r>
            <a:r>
              <a:rPr lang="en-US" sz="3800" dirty="0"/>
              <a:t>their academic work?</a:t>
            </a:r>
          </a:p>
        </p:txBody>
      </p:sp>
      <p:sp>
        <p:nvSpPr>
          <p:cNvPr id="3" name="Content Placeholder 2"/>
          <p:cNvSpPr>
            <a:spLocks noGrp="1"/>
          </p:cNvSpPr>
          <p:nvPr>
            <p:ph idx="1"/>
          </p:nvPr>
        </p:nvSpPr>
        <p:spPr>
          <a:xfrm>
            <a:off x="687388" y="1943100"/>
            <a:ext cx="8224837" cy="3906837"/>
          </a:xfrm>
        </p:spPr>
        <p:txBody>
          <a:bodyPr/>
          <a:lstStyle/>
          <a:p>
            <a:pPr marL="342900" indent="-342900"/>
            <a:r>
              <a:rPr lang="en-US" sz="2800" dirty="0" smtClean="0"/>
              <a:t>Many of the memory practices we have already discussed will help students with poor self-regulation. </a:t>
            </a:r>
          </a:p>
          <a:p>
            <a:pPr marL="342900" indent="-342900"/>
            <a:r>
              <a:rPr lang="en-US" sz="2800" dirty="0" smtClean="0"/>
              <a:t>In particular, also: </a:t>
            </a:r>
          </a:p>
          <a:p>
            <a:pPr marL="685800" lvl="1" indent="-342900"/>
            <a:r>
              <a:rPr lang="en-US" sz="2400" dirty="0" smtClean="0"/>
              <a:t>Model thinking-aloud when introducing new concepts.  </a:t>
            </a:r>
          </a:p>
          <a:p>
            <a:pPr marL="685800" lvl="1" indent="-342900"/>
            <a:r>
              <a:rPr lang="en-US" sz="2400" dirty="0" smtClean="0"/>
              <a:t>Provide specific feedback. </a:t>
            </a:r>
          </a:p>
          <a:p>
            <a:pPr marL="685800" lvl="1" indent="-342900"/>
            <a:r>
              <a:rPr lang="en-US" sz="2400" dirty="0" smtClean="0"/>
              <a:t>Include students in goal setting and monitoring.</a:t>
            </a:r>
          </a:p>
          <a:p>
            <a:pPr marL="685800" lvl="1" indent="-342900"/>
            <a:r>
              <a:rPr lang="en-US" sz="2400" dirty="0" smtClean="0"/>
              <a:t>Explicitly teach and model use of strategies and routines.</a:t>
            </a:r>
          </a:p>
        </p:txBody>
      </p:sp>
    </p:spTree>
    <p:extLst>
      <p:ext uri="{BB962C8B-B14F-4D97-AF65-F5344CB8AC3E}">
        <p14:creationId xmlns:p14="http://schemas.microsoft.com/office/powerpoint/2010/main" val="39481290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516"/>
            <a:ext cx="8686800" cy="1143000"/>
          </a:xfrm>
        </p:spPr>
        <p:txBody>
          <a:bodyPr>
            <a:noAutofit/>
          </a:bodyPr>
          <a:lstStyle/>
          <a:p>
            <a:r>
              <a:rPr lang="en-US" dirty="0" smtClean="0"/>
              <a:t>Modeling Think-Aloud Strategies </a:t>
            </a:r>
            <a:endParaRPr lang="en-US" i="1" dirty="0"/>
          </a:p>
        </p:txBody>
      </p:sp>
      <p:sp>
        <p:nvSpPr>
          <p:cNvPr id="3" name="Content Placeholder 2"/>
          <p:cNvSpPr>
            <a:spLocks noGrp="1"/>
          </p:cNvSpPr>
          <p:nvPr>
            <p:ph idx="1"/>
          </p:nvPr>
        </p:nvSpPr>
        <p:spPr>
          <a:xfrm>
            <a:off x="457200" y="2032000"/>
            <a:ext cx="8229600" cy="3564127"/>
          </a:xfrm>
        </p:spPr>
        <p:txBody>
          <a:bodyPr/>
          <a:lstStyle/>
          <a:p>
            <a:pPr marL="0" indent="0">
              <a:buNone/>
            </a:pPr>
            <a:r>
              <a:rPr lang="en-US" sz="2800" dirty="0" smtClean="0"/>
              <a:t>Model how you approach tasks and solve problems by talking out loud as you: </a:t>
            </a:r>
          </a:p>
          <a:p>
            <a:pPr marL="571500" lvl="1" indent="-341313">
              <a:buFont typeface="Wingdings" charset="2"/>
              <a:buChar char="§"/>
            </a:pPr>
            <a:r>
              <a:rPr lang="en-US" sz="2600" dirty="0" smtClean="0"/>
              <a:t>Reflect on text</a:t>
            </a:r>
          </a:p>
          <a:p>
            <a:pPr marL="571500" lvl="1" indent="-341313">
              <a:buFont typeface="Wingdings" charset="2"/>
              <a:buChar char="§"/>
            </a:pPr>
            <a:r>
              <a:rPr lang="en-US" sz="2600" dirty="0" smtClean="0"/>
              <a:t>Implement strategies for answering text-based questions</a:t>
            </a:r>
          </a:p>
          <a:p>
            <a:pPr marL="571500" lvl="1" indent="-341313">
              <a:buFont typeface="Wingdings" charset="2"/>
              <a:buChar char="§"/>
            </a:pPr>
            <a:r>
              <a:rPr lang="en-US" sz="2600" dirty="0" smtClean="0"/>
              <a:t>Solve word problems</a:t>
            </a:r>
          </a:p>
          <a:p>
            <a:pPr marL="571500" lvl="1" indent="-341313">
              <a:buFont typeface="Wingdings" charset="2"/>
              <a:buChar char="§"/>
            </a:pPr>
            <a:r>
              <a:rPr lang="en-US" sz="2600" dirty="0"/>
              <a:t>G</a:t>
            </a:r>
            <a:r>
              <a:rPr lang="en-US" sz="2600" dirty="0" smtClean="0"/>
              <a:t>ive yourself feedback</a:t>
            </a:r>
          </a:p>
          <a:p>
            <a:pPr marL="571500" lvl="1" indent="-341313">
              <a:buFont typeface="Wingdings" charset="2"/>
              <a:buChar char="§"/>
            </a:pPr>
            <a:r>
              <a:rPr lang="en-US" sz="2600" dirty="0" smtClean="0"/>
              <a:t>Check </a:t>
            </a:r>
            <a:r>
              <a:rPr lang="en-US" sz="2400" dirty="0" smtClean="0"/>
              <a:t>work</a:t>
            </a:r>
            <a:endParaRPr lang="en-US" sz="2400" dirty="0"/>
          </a:p>
        </p:txBody>
      </p:sp>
    </p:spTree>
    <p:extLst>
      <p:ext uri="{BB962C8B-B14F-4D97-AF65-F5344CB8AC3E}">
        <p14:creationId xmlns:p14="http://schemas.microsoft.com/office/powerpoint/2010/main" val="2339886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Intensive Intervention </a:t>
            </a:r>
            <a:endParaRPr lang="en-US" dirty="0"/>
          </a:p>
        </p:txBody>
      </p:sp>
      <p:sp>
        <p:nvSpPr>
          <p:cNvPr id="5" name="Content Placeholder 4"/>
          <p:cNvSpPr>
            <a:spLocks noGrp="1"/>
          </p:cNvSpPr>
          <p:nvPr>
            <p:ph idx="1"/>
          </p:nvPr>
        </p:nvSpPr>
        <p:spPr/>
        <p:txBody>
          <a:bodyPr/>
          <a:lstStyle/>
          <a:p>
            <a:r>
              <a:rPr lang="en-US" dirty="0" smtClean="0"/>
              <a:t>What Is It?</a:t>
            </a:r>
            <a:endParaRPr lang="en-US" dirty="0"/>
          </a:p>
        </p:txBody>
      </p:sp>
    </p:spTree>
    <p:extLst>
      <p:ext uri="{BB962C8B-B14F-4D97-AF65-F5344CB8AC3E}">
        <p14:creationId xmlns:p14="http://schemas.microsoft.com/office/powerpoint/2010/main" val="615733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800" dirty="0" smtClean="0"/>
              <a:t>Clare has 6 red water balloons, 5 blue water balloons, and 4 green water balloons. How many blue and green water balloons does she have in all?</a:t>
            </a:r>
          </a:p>
          <a:p>
            <a:pPr marL="0" indent="0">
              <a:buNone/>
            </a:pPr>
            <a:endParaRPr lang="en-US" sz="2800" dirty="0"/>
          </a:p>
          <a:p>
            <a:pPr marL="0" indent="0">
              <a:buNone/>
            </a:pPr>
            <a:r>
              <a:rPr lang="en-US" sz="2800" dirty="0" smtClean="0"/>
              <a:t>Answer: 9 blue and green water balloons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650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has 6 red water balloons, 5 blue water balloons, and 4 green water balloons. </a:t>
            </a:r>
            <a:r>
              <a:rPr lang="en-US" sz="2800" u="sng" dirty="0" smtClean="0"/>
              <a:t>How many blue and green water balloons does she have in all</a:t>
            </a:r>
            <a:r>
              <a:rPr lang="en-US" sz="2800" dirty="0" smtClean="0"/>
              <a:t>?</a:t>
            </a:r>
            <a:endParaRPr lang="en-US" sz="2800" dirty="0"/>
          </a:p>
        </p:txBody>
      </p:sp>
      <p:sp>
        <p:nvSpPr>
          <p:cNvPr id="4" name="Oval 3" descr="An oval highlighting the words blue and green water"/>
          <p:cNvSpPr/>
          <p:nvPr/>
        </p:nvSpPr>
        <p:spPr>
          <a:xfrm>
            <a:off x="4864608" y="896112"/>
            <a:ext cx="2980944"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An oval highlighting the word ballon "/>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marL="0" indent="0">
              <a:buNone/>
            </a:pPr>
            <a:r>
              <a:rPr lang="en-US" sz="2800" b="1" dirty="0" smtClean="0"/>
              <a:t>Sample Script: </a:t>
            </a:r>
            <a:r>
              <a:rPr lang="en-US" sz="2800" dirty="0" smtClean="0"/>
              <a:t>(Read math problem.) The </a:t>
            </a:r>
            <a:r>
              <a:rPr lang="en-US" sz="2800" dirty="0"/>
              <a:t>question is asking me how many blue and green water balloons in </a:t>
            </a:r>
            <a:r>
              <a:rPr lang="en-US" sz="2800" dirty="0" smtClean="0"/>
              <a:t>all</a:t>
            </a:r>
            <a:r>
              <a:rPr lang="en-US" sz="2800" dirty="0"/>
              <a:t>.</a:t>
            </a:r>
            <a:r>
              <a:rPr lang="en-US" sz="2800" dirty="0" smtClean="0"/>
              <a:t> </a:t>
            </a:r>
            <a:r>
              <a:rPr lang="en-US" sz="2800" dirty="0"/>
              <a:t>I’m going to </a:t>
            </a:r>
            <a:r>
              <a:rPr lang="en-US" sz="2800" dirty="0" smtClean="0"/>
              <a:t>underline the question and circle </a:t>
            </a:r>
            <a:r>
              <a:rPr lang="en-US" sz="2800" dirty="0"/>
              <a:t>“blue and green balloons” in the question to remind me </a:t>
            </a:r>
            <a:r>
              <a:rPr lang="en-US" sz="2800" dirty="0" smtClean="0"/>
              <a:t>of the question and the label </a:t>
            </a:r>
            <a:r>
              <a:rPr lang="en-US" sz="2800" dirty="0"/>
              <a:t>for my answer. </a:t>
            </a:r>
          </a:p>
        </p:txBody>
      </p:sp>
    </p:spTree>
    <p:extLst>
      <p:ext uri="{BB962C8B-B14F-4D97-AF65-F5344CB8AC3E}">
        <p14:creationId xmlns:p14="http://schemas.microsoft.com/office/powerpoint/2010/main" val="3149863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a:t>
            </a:r>
            <a:r>
              <a:rPr lang="en-US" sz="2800" dirty="0"/>
              <a:t>has </a:t>
            </a:r>
            <a:r>
              <a:rPr lang="en-US" sz="2800" strike="sngStrike" dirty="0"/>
              <a:t>6 red water balloons</a:t>
            </a:r>
            <a:r>
              <a:rPr lang="en-US" sz="2800" dirty="0"/>
              <a:t>, 5 blue water balloons, and 4 green water balloons. </a:t>
            </a:r>
            <a:r>
              <a:rPr lang="en-US" sz="2800" u="sng" dirty="0"/>
              <a:t>How many blue and green water balloons does she have in all</a:t>
            </a:r>
            <a:r>
              <a:rPr lang="en-US" sz="2800" dirty="0" smtClean="0"/>
              <a:t>?</a:t>
            </a:r>
            <a:endParaRPr lang="en-US" sz="2800" dirty="0"/>
          </a:p>
        </p:txBody>
      </p:sp>
      <p:sp>
        <p:nvSpPr>
          <p:cNvPr id="6" name="Oval 5" descr="An oval highlighting the words 5 blue"/>
          <p:cNvSpPr/>
          <p:nvPr/>
        </p:nvSpPr>
        <p:spPr>
          <a:xfrm>
            <a:off x="4657344" y="507492"/>
            <a:ext cx="106680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An oval highlighting the number 4"/>
          <p:cNvSpPr/>
          <p:nvPr/>
        </p:nvSpPr>
        <p:spPr>
          <a:xfrm>
            <a:off x="8083296" y="568452"/>
            <a:ext cx="542544"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An oval highlighting the word green"/>
          <p:cNvSpPr/>
          <p:nvPr/>
        </p:nvSpPr>
        <p:spPr>
          <a:xfrm>
            <a:off x="518160" y="973836"/>
            <a:ext cx="103632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descr="An oval highlighting the words blue and green water"/>
          <p:cNvSpPr/>
          <p:nvPr/>
        </p:nvSpPr>
        <p:spPr>
          <a:xfrm>
            <a:off x="4864608" y="1016508"/>
            <a:ext cx="2980944" cy="3916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An oval highlighting the word balloons"/>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marL="0" indent="0">
              <a:buNone/>
            </a:pPr>
            <a:r>
              <a:rPr lang="en-US" sz="2800" b="1" dirty="0" smtClean="0"/>
              <a:t>Sample Script: </a:t>
            </a:r>
            <a:r>
              <a:rPr lang="en-US" sz="2800" dirty="0"/>
              <a:t>Next, I look back at the </a:t>
            </a:r>
            <a:r>
              <a:rPr lang="en-US" sz="2800" dirty="0" smtClean="0"/>
              <a:t>problem, </a:t>
            </a:r>
            <a:r>
              <a:rPr lang="en-US" sz="2800" dirty="0"/>
              <a:t>and I see there are 5 blue (circle) and 4 green (circle) balloons. I don’t need the information about red balloons because the question doesn’t ask me about them. I’ll cross that out so it doesn’t confuse me. (Cross out, “6 red water balloons.”) </a:t>
            </a:r>
          </a:p>
          <a:p>
            <a:pPr marL="0" indent="0">
              <a:buNone/>
            </a:pPr>
            <a:endParaRPr lang="en-US" sz="2800" dirty="0"/>
          </a:p>
        </p:txBody>
      </p:sp>
    </p:spTree>
    <p:extLst>
      <p:ext uri="{BB962C8B-B14F-4D97-AF65-F5344CB8AC3E}">
        <p14:creationId xmlns:p14="http://schemas.microsoft.com/office/powerpoint/2010/main" val="16071076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a:t>
            </a:r>
            <a:r>
              <a:rPr lang="en-US" sz="2800" dirty="0"/>
              <a:t>has </a:t>
            </a:r>
            <a:r>
              <a:rPr lang="en-US" sz="2800" strike="sngStrike" dirty="0"/>
              <a:t>6 red water balloons</a:t>
            </a:r>
            <a:r>
              <a:rPr lang="en-US" sz="2800" dirty="0"/>
              <a:t>, 5 blue water balloons, and 4 green water balloons. </a:t>
            </a:r>
            <a:r>
              <a:rPr lang="en-US" sz="2800" u="sng" dirty="0"/>
              <a:t>How many blue and green water balloons does she have in all</a:t>
            </a:r>
            <a:r>
              <a:rPr lang="en-US" sz="2800" dirty="0" smtClean="0"/>
              <a:t>?</a:t>
            </a:r>
            <a:endParaRPr lang="en-US" sz="2800" dirty="0"/>
          </a:p>
        </p:txBody>
      </p:sp>
      <p:sp>
        <p:nvSpPr>
          <p:cNvPr id="6" name="Oval 5" descr="An oval highlighting the words 5 blue"/>
          <p:cNvSpPr/>
          <p:nvPr/>
        </p:nvSpPr>
        <p:spPr>
          <a:xfrm>
            <a:off x="4657344" y="507492"/>
            <a:ext cx="106680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An oval highlighting the number 4"/>
          <p:cNvSpPr/>
          <p:nvPr/>
        </p:nvSpPr>
        <p:spPr>
          <a:xfrm>
            <a:off x="8083296" y="568452"/>
            <a:ext cx="542544"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An oval highlighting the word green"/>
          <p:cNvSpPr/>
          <p:nvPr/>
        </p:nvSpPr>
        <p:spPr>
          <a:xfrm>
            <a:off x="518160" y="973836"/>
            <a:ext cx="999744"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descr="An oval highlighting the words blue and green water"/>
          <p:cNvSpPr/>
          <p:nvPr/>
        </p:nvSpPr>
        <p:spPr>
          <a:xfrm>
            <a:off x="4864608" y="1016508"/>
            <a:ext cx="2980944" cy="3916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An oval highlighting the word balloons"/>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marL="0" indent="0">
              <a:buNone/>
            </a:pPr>
            <a:r>
              <a:rPr lang="en-US" sz="2800" b="1" dirty="0"/>
              <a:t>Sample Script: </a:t>
            </a:r>
            <a:r>
              <a:rPr lang="en-US" sz="2800" dirty="0" smtClean="0"/>
              <a:t>The question asks how many blue and green balloons in all, so I </a:t>
            </a:r>
            <a:r>
              <a:rPr lang="en-US" sz="2800" dirty="0"/>
              <a:t>know I need to add 5 + 4. If I </a:t>
            </a:r>
            <a:r>
              <a:rPr lang="en-US" sz="2800" dirty="0" smtClean="0"/>
              <a:t>start with 5 </a:t>
            </a:r>
            <a:r>
              <a:rPr lang="en-US" sz="2800" dirty="0"/>
              <a:t>and count 4 more (5—6, 7, 8, 9) on my fingers, I get 9. So, my answer is 9 (write 9). </a:t>
            </a:r>
          </a:p>
          <a:p>
            <a:pPr marL="0" indent="0" algn="ctr">
              <a:buNone/>
            </a:pPr>
            <a:endParaRPr lang="en-US" dirty="0"/>
          </a:p>
          <a:p>
            <a:pPr marL="0" indent="0" algn="ctr">
              <a:buNone/>
            </a:pPr>
            <a:r>
              <a:rPr lang="en-US" sz="4800" dirty="0"/>
              <a:t>5 + 4 = 9  </a:t>
            </a:r>
          </a:p>
          <a:p>
            <a:pPr marL="0" indent="0">
              <a:buNone/>
            </a:pPr>
            <a:r>
              <a:rPr lang="en-US" dirty="0" smtClean="0"/>
              <a:t>. </a:t>
            </a:r>
            <a:endParaRPr lang="en-US" dirty="0"/>
          </a:p>
        </p:txBody>
      </p:sp>
    </p:spTree>
    <p:extLst>
      <p:ext uri="{BB962C8B-B14F-4D97-AF65-F5344CB8AC3E}">
        <p14:creationId xmlns:p14="http://schemas.microsoft.com/office/powerpoint/2010/main" val="228618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a:t>
            </a:r>
            <a:r>
              <a:rPr lang="en-US" sz="2800" dirty="0"/>
              <a:t>has 6 red water balloons, 5 blue water balloons, and 4 green water balloons. </a:t>
            </a:r>
            <a:r>
              <a:rPr lang="en-US" sz="2800" u="sng" dirty="0"/>
              <a:t>How many blue and green water balloons does she have in all</a:t>
            </a:r>
            <a:r>
              <a:rPr lang="en-US" sz="2800" dirty="0" smtClean="0"/>
              <a:t>?</a:t>
            </a:r>
            <a:endParaRPr lang="en-US" sz="2800" dirty="0"/>
          </a:p>
        </p:txBody>
      </p:sp>
      <p:sp>
        <p:nvSpPr>
          <p:cNvPr id="4" name="Oval 3" descr="An oval highlighting the words blue and green water"/>
          <p:cNvSpPr/>
          <p:nvPr/>
        </p:nvSpPr>
        <p:spPr>
          <a:xfrm>
            <a:off x="4864608" y="896112"/>
            <a:ext cx="2980944"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An oval highlighting the word balloons"/>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marL="0" indent="0">
              <a:buNone/>
            </a:pPr>
            <a:r>
              <a:rPr lang="en-US" sz="2800" b="1" dirty="0" smtClean="0"/>
              <a:t>Sample Script: </a:t>
            </a:r>
            <a:r>
              <a:rPr lang="en-US" sz="2800" dirty="0" smtClean="0"/>
              <a:t>Now </a:t>
            </a:r>
            <a:r>
              <a:rPr lang="en-US" sz="2800" dirty="0"/>
              <a:t>it’s time to label my answer. I’m looking back at the </a:t>
            </a:r>
            <a:r>
              <a:rPr lang="en-US" sz="2800" dirty="0" smtClean="0"/>
              <a:t>question, </a:t>
            </a:r>
            <a:r>
              <a:rPr lang="en-US" sz="2800" dirty="0"/>
              <a:t>and I see that I </a:t>
            </a:r>
            <a:r>
              <a:rPr lang="en-US" sz="2800" dirty="0" smtClean="0"/>
              <a:t>circled </a:t>
            </a:r>
            <a:r>
              <a:rPr lang="en-US" sz="2800" dirty="0"/>
              <a:t>blue and green water </a:t>
            </a:r>
            <a:r>
              <a:rPr lang="en-US" sz="2800" dirty="0" smtClean="0"/>
              <a:t>balloons because that’s what the question asks about, </a:t>
            </a:r>
            <a:r>
              <a:rPr lang="en-US" sz="2800" dirty="0"/>
              <a:t>so I know that’s my label (write the label). </a:t>
            </a:r>
            <a:endParaRPr lang="en-US" sz="2800" dirty="0" smtClean="0"/>
          </a:p>
          <a:p>
            <a:pPr marL="0" indent="0">
              <a:buNone/>
            </a:pPr>
            <a:endParaRPr lang="en-US" sz="2200" dirty="0"/>
          </a:p>
          <a:p>
            <a:pPr marL="0" indent="0" algn="ctr">
              <a:buNone/>
            </a:pPr>
            <a:r>
              <a:rPr lang="en-US" sz="3600" dirty="0" smtClean="0"/>
              <a:t>5 + 4 = 9  blue and green water balloons</a:t>
            </a:r>
            <a:endParaRPr lang="en-US" sz="3600" dirty="0"/>
          </a:p>
        </p:txBody>
      </p:sp>
    </p:spTree>
    <p:extLst>
      <p:ext uri="{BB962C8B-B14F-4D97-AF65-F5344CB8AC3E}">
        <p14:creationId xmlns:p14="http://schemas.microsoft.com/office/powerpoint/2010/main" val="229419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a:t>
            </a:r>
            <a:r>
              <a:rPr lang="en-US" sz="2800" dirty="0"/>
              <a:t>has 6 red water balloons, 5 blue water balloons, and 4 green water balloons. </a:t>
            </a:r>
            <a:r>
              <a:rPr lang="en-US" sz="2800" u="sng" dirty="0"/>
              <a:t>How many blue and green water balloons does she have in all</a:t>
            </a:r>
            <a:r>
              <a:rPr lang="en-US" sz="2800" dirty="0" smtClean="0"/>
              <a:t>?</a:t>
            </a:r>
            <a:endParaRPr lang="en-US" sz="2800" dirty="0"/>
          </a:p>
        </p:txBody>
      </p:sp>
      <p:sp>
        <p:nvSpPr>
          <p:cNvPr id="4" name="Oval 3" descr="An oval highlighting the words blue and green water"/>
          <p:cNvSpPr/>
          <p:nvPr/>
        </p:nvSpPr>
        <p:spPr>
          <a:xfrm>
            <a:off x="4864608" y="896112"/>
            <a:ext cx="2980944"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descr="An oval highlighting the word balloons"/>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marL="0" indent="0">
              <a:buNone/>
            </a:pPr>
            <a:r>
              <a:rPr lang="en-US" sz="2700" b="1" dirty="0" smtClean="0"/>
              <a:t>Sample Script: </a:t>
            </a:r>
            <a:r>
              <a:rPr lang="en-US" sz="2700" dirty="0" smtClean="0"/>
              <a:t>I’m </a:t>
            </a:r>
            <a:r>
              <a:rPr lang="en-US" sz="2700" dirty="0"/>
              <a:t>going to check my answer to make sure it makes sense. The question asked me, “How many blue and green water balloons?” Does it make sense that 5 blue plus 4 green equals 9? (Pause to check </a:t>
            </a:r>
            <a:r>
              <a:rPr lang="en-US" sz="2700" dirty="0" smtClean="0"/>
              <a:t>adding.) </a:t>
            </a:r>
            <a:r>
              <a:rPr lang="en-US" sz="2700" dirty="0"/>
              <a:t>Yes, it does. My answer is 9 blue and green water </a:t>
            </a:r>
            <a:r>
              <a:rPr lang="en-US" sz="2700" dirty="0" smtClean="0"/>
              <a:t>balloons. I’m confident in my answer because I worked and checked carefully. </a:t>
            </a:r>
            <a:endParaRPr lang="en-US" sz="2700" b="1" dirty="0" smtClean="0"/>
          </a:p>
          <a:p>
            <a:pPr marL="0" indent="0">
              <a:buNone/>
            </a:pPr>
            <a:endParaRPr lang="en-US" sz="1100" dirty="0"/>
          </a:p>
          <a:p>
            <a:pPr marL="0" indent="0" algn="ctr">
              <a:buNone/>
            </a:pPr>
            <a:r>
              <a:rPr lang="en-US" sz="3400" dirty="0" smtClean="0"/>
              <a:t>5 + 4 = 9  blue and green water balloons</a:t>
            </a:r>
            <a:endParaRPr lang="en-US" sz="3400" dirty="0"/>
          </a:p>
        </p:txBody>
      </p:sp>
    </p:spTree>
    <p:extLst>
      <p:ext uri="{BB962C8B-B14F-4D97-AF65-F5344CB8AC3E}">
        <p14:creationId xmlns:p14="http://schemas.microsoft.com/office/powerpoint/2010/main" val="368979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(Option 1) </a:t>
            </a:r>
            <a:endParaRPr lang="en-US" dirty="0"/>
          </a:p>
        </p:txBody>
      </p:sp>
      <p:sp>
        <p:nvSpPr>
          <p:cNvPr id="3" name="Content Placeholder 2"/>
          <p:cNvSpPr>
            <a:spLocks noGrp="1"/>
          </p:cNvSpPr>
          <p:nvPr>
            <p:ph idx="1"/>
          </p:nvPr>
        </p:nvSpPr>
        <p:spPr/>
        <p:txBody>
          <a:bodyPr/>
          <a:lstStyle/>
          <a:p>
            <a:pPr marL="0" indent="0">
              <a:buNone/>
            </a:pPr>
            <a:r>
              <a:rPr lang="en-US" dirty="0" smtClean="0"/>
              <a:t>With a partner, practice self-talk. </a:t>
            </a:r>
          </a:p>
          <a:p>
            <a:pPr marL="0" indent="0">
              <a:buNone/>
            </a:pPr>
            <a:r>
              <a:rPr lang="en-US" dirty="0" smtClean="0"/>
              <a:t>Partner 1: Practice being the teacher. </a:t>
            </a:r>
          </a:p>
          <a:p>
            <a:pPr marL="0" indent="0">
              <a:buNone/>
            </a:pPr>
            <a:r>
              <a:rPr lang="en-US" dirty="0" smtClean="0"/>
              <a:t>Partner 2: Be the “student” and provide Partner 1 with specific feedback about his or her practice. </a:t>
            </a:r>
          </a:p>
          <a:p>
            <a:pPr marL="0" indent="0">
              <a:buNone/>
            </a:pPr>
            <a:endParaRPr lang="en-US" dirty="0" smtClean="0"/>
          </a:p>
          <a:p>
            <a:pPr marL="0" indent="0">
              <a:buNone/>
            </a:pPr>
            <a:r>
              <a:rPr lang="en-US" b="1" dirty="0" smtClean="0"/>
              <a:t>Word Problem: </a:t>
            </a:r>
            <a:r>
              <a:rPr lang="en-US" dirty="0" smtClean="0"/>
              <a:t>Sam had $12 to spend at the carnival. He spent $6 on tickets for rides and $2 on an ice cream cone. </a:t>
            </a:r>
            <a:br>
              <a:rPr lang="en-US" dirty="0" smtClean="0"/>
            </a:br>
            <a:r>
              <a:rPr lang="en-US" dirty="0" smtClean="0"/>
              <a:t>A clown also gave him a balloon animal. How much money does Sam have left?  </a:t>
            </a:r>
            <a:endParaRPr lang="en-US" dirty="0"/>
          </a:p>
        </p:txBody>
      </p:sp>
    </p:spTree>
    <p:extLst>
      <p:ext uri="{BB962C8B-B14F-4D97-AF65-F5344CB8AC3E}">
        <p14:creationId xmlns:p14="http://schemas.microsoft.com/office/powerpoint/2010/main" val="2390925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(Option 2) </a:t>
            </a:r>
            <a:endParaRPr lang="en-US" dirty="0"/>
          </a:p>
        </p:txBody>
      </p:sp>
      <p:sp>
        <p:nvSpPr>
          <p:cNvPr id="3" name="Content Placeholder 2"/>
          <p:cNvSpPr>
            <a:spLocks noGrp="1"/>
          </p:cNvSpPr>
          <p:nvPr>
            <p:ph idx="1"/>
          </p:nvPr>
        </p:nvSpPr>
        <p:spPr/>
        <p:txBody>
          <a:bodyPr/>
          <a:lstStyle/>
          <a:p>
            <a:pPr marL="0" indent="0">
              <a:buNone/>
            </a:pPr>
            <a:r>
              <a:rPr lang="en-US" sz="2800" dirty="0" smtClean="0"/>
              <a:t>Partner 1: Pretend you’re reading a story, and you come to a word you don’t know how to decode. Turn to your partner and practice how you might think aloud to read this word. </a:t>
            </a:r>
            <a:endParaRPr lang="en-US" sz="2800" dirty="0"/>
          </a:p>
          <a:p>
            <a:pPr marL="0" indent="0">
              <a:buNone/>
            </a:pPr>
            <a:endParaRPr lang="en-US" sz="300" dirty="0" smtClean="0"/>
          </a:p>
          <a:p>
            <a:pPr marL="0" indent="0" algn="ctr">
              <a:spcBef>
                <a:spcPts val="0"/>
              </a:spcBef>
              <a:buNone/>
            </a:pPr>
            <a:r>
              <a:rPr lang="en-US" sz="4400" dirty="0" smtClean="0"/>
              <a:t>Understanding</a:t>
            </a:r>
            <a:r>
              <a:rPr lang="en-US" sz="4800" dirty="0" smtClean="0"/>
              <a:t> </a:t>
            </a:r>
          </a:p>
          <a:p>
            <a:pPr marL="0" indent="0">
              <a:buNone/>
            </a:pPr>
            <a:endParaRPr lang="en-US" sz="800" dirty="0"/>
          </a:p>
          <a:p>
            <a:pPr marL="0" indent="0">
              <a:buNone/>
            </a:pPr>
            <a:r>
              <a:rPr lang="en-US" sz="2800" dirty="0" smtClean="0"/>
              <a:t>Partner 2: What might you do if you don’t know the </a:t>
            </a:r>
            <a:r>
              <a:rPr lang="en-US" sz="2800" i="1" dirty="0" smtClean="0"/>
              <a:t>meaning</a:t>
            </a:r>
            <a:r>
              <a:rPr lang="en-US" sz="2800" dirty="0" smtClean="0"/>
              <a:t> of this word?</a:t>
            </a:r>
            <a:endParaRPr lang="en-US" sz="2800" dirty="0"/>
          </a:p>
        </p:txBody>
      </p:sp>
    </p:spTree>
    <p:extLst>
      <p:ext uri="{BB962C8B-B14F-4D97-AF65-F5344CB8AC3E}">
        <p14:creationId xmlns:p14="http://schemas.microsoft.com/office/powerpoint/2010/main" val="42925522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978"/>
            <a:ext cx="8686800" cy="1143000"/>
          </a:xfrm>
        </p:spPr>
        <p:txBody>
          <a:bodyPr>
            <a:noAutofit/>
          </a:bodyPr>
          <a:lstStyle/>
          <a:p>
            <a:r>
              <a:rPr lang="en-US" sz="4400" dirty="0" smtClean="0"/>
              <a:t>How can I provide feedback as students use self-regulation strategies?</a:t>
            </a:r>
            <a:endParaRPr lang="en-US" sz="4400" dirty="0"/>
          </a:p>
        </p:txBody>
      </p:sp>
      <p:sp>
        <p:nvSpPr>
          <p:cNvPr id="3" name="Content Placeholder 2"/>
          <p:cNvSpPr>
            <a:spLocks noGrp="1"/>
          </p:cNvSpPr>
          <p:nvPr>
            <p:ph idx="1"/>
          </p:nvPr>
        </p:nvSpPr>
        <p:spPr>
          <a:xfrm>
            <a:off x="457200" y="2222500"/>
            <a:ext cx="8229600" cy="3438208"/>
          </a:xfrm>
        </p:spPr>
        <p:txBody>
          <a:bodyPr/>
          <a:lstStyle/>
          <a:p>
            <a:pPr marL="406400" indent="-406400">
              <a:spcBef>
                <a:spcPts val="3600"/>
              </a:spcBef>
            </a:pPr>
            <a:r>
              <a:rPr lang="en-US" sz="2800" dirty="0" smtClean="0"/>
              <a:t>Offer feedback specific to the task or the process.</a:t>
            </a:r>
          </a:p>
          <a:p>
            <a:pPr marL="406400" indent="-406400">
              <a:spcBef>
                <a:spcPts val="1800"/>
              </a:spcBef>
            </a:pPr>
            <a:r>
              <a:rPr lang="en-US" sz="2800" dirty="0" smtClean="0"/>
              <a:t>Highlight the behaviors that lead to improved work.</a:t>
            </a:r>
          </a:p>
          <a:p>
            <a:pPr marL="406400" indent="-406400">
              <a:spcBef>
                <a:spcPts val="1800"/>
              </a:spcBef>
            </a:pPr>
            <a:r>
              <a:rPr lang="en-US" sz="2800" dirty="0" smtClean="0"/>
              <a:t>Help students link their behavior to outcomes.</a:t>
            </a:r>
          </a:p>
        </p:txBody>
      </p:sp>
    </p:spTree>
    <p:extLst>
      <p:ext uri="{BB962C8B-B14F-4D97-AF65-F5344CB8AC3E}">
        <p14:creationId xmlns:p14="http://schemas.microsoft.com/office/powerpoint/2010/main" val="21544381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solidFill>
              <a:schemeClr val="accent1">
                <a:shade val="50000"/>
              </a:schemeClr>
            </a:solidFill>
          </a:ln>
        </p:spPr>
        <p:txBody>
          <a:bodyPr/>
          <a:lstStyle/>
          <a:p>
            <a:pPr marL="0" indent="0">
              <a:buNone/>
            </a:pPr>
            <a:r>
              <a:rPr lang="en-US" b="1" dirty="0" smtClean="0"/>
              <a:t> Say this:</a:t>
            </a:r>
          </a:p>
          <a:p>
            <a:pPr marL="109538" indent="0">
              <a:buNone/>
            </a:pPr>
            <a:r>
              <a:rPr lang="en-US" sz="2600" i="1" dirty="0" smtClean="0"/>
              <a:t>“</a:t>
            </a:r>
            <a:r>
              <a:rPr lang="en-US" sz="2600" i="1" dirty="0"/>
              <a:t>I see you’re using the </a:t>
            </a:r>
            <a:r>
              <a:rPr lang="en-US" sz="2600" i="1" dirty="0" smtClean="0"/>
              <a:t>problem-solving </a:t>
            </a:r>
            <a:r>
              <a:rPr lang="en-US" sz="2600" i="1" dirty="0"/>
              <a:t>steps we practiced yesterday, and </a:t>
            </a:r>
            <a:r>
              <a:rPr lang="en-US" sz="2600" i="1" dirty="0" smtClean="0"/>
              <a:t>all </a:t>
            </a:r>
            <a:r>
              <a:rPr lang="en-US" sz="2600" i="1" dirty="0"/>
              <a:t>of </a:t>
            </a:r>
            <a:r>
              <a:rPr lang="en-US" sz="2600" i="1" dirty="0" smtClean="0"/>
              <a:t>your </a:t>
            </a:r>
            <a:r>
              <a:rPr lang="en-US" sz="2600" i="1" dirty="0"/>
              <a:t>answers so far are correct. I can tell you’re working carefully and getting better at math.”</a:t>
            </a:r>
          </a:p>
          <a:p>
            <a:pPr marL="0" indent="0">
              <a:buNone/>
            </a:pPr>
            <a:endParaRPr lang="en-US" b="1" dirty="0"/>
          </a:p>
        </p:txBody>
      </p:sp>
      <p:sp>
        <p:nvSpPr>
          <p:cNvPr id="5" name="Content Placeholder 4"/>
          <p:cNvSpPr>
            <a:spLocks noGrp="1"/>
          </p:cNvSpPr>
          <p:nvPr>
            <p:ph idx="10"/>
          </p:nvPr>
        </p:nvSpPr>
        <p:spPr>
          <a:noFill/>
          <a:ln>
            <a:solidFill>
              <a:schemeClr val="accent1">
                <a:shade val="50000"/>
              </a:schemeClr>
            </a:solidFill>
          </a:ln>
        </p:spPr>
        <p:txBody>
          <a:bodyPr/>
          <a:lstStyle/>
          <a:p>
            <a:pPr marL="0" indent="0">
              <a:buNone/>
            </a:pPr>
            <a:r>
              <a:rPr lang="en-US" b="1" dirty="0" smtClean="0"/>
              <a:t>   Rather than this:</a:t>
            </a:r>
          </a:p>
          <a:p>
            <a:pPr marL="0" indent="0">
              <a:buNone/>
            </a:pPr>
            <a:endParaRPr lang="en-US" b="1" dirty="0"/>
          </a:p>
          <a:p>
            <a:pPr marL="0" indent="0">
              <a:buNone/>
            </a:pPr>
            <a:r>
              <a:rPr lang="en-US" dirty="0" smtClean="0"/>
              <a:t>   “Good job.” </a:t>
            </a:r>
            <a:endParaRPr lang="en-US" dirty="0"/>
          </a:p>
        </p:txBody>
      </p:sp>
      <p:sp>
        <p:nvSpPr>
          <p:cNvPr id="2" name="Title 1"/>
          <p:cNvSpPr>
            <a:spLocks noGrp="1"/>
          </p:cNvSpPr>
          <p:nvPr>
            <p:ph type="title"/>
          </p:nvPr>
        </p:nvSpPr>
        <p:spPr/>
        <p:txBody>
          <a:bodyPr/>
          <a:lstStyle/>
          <a:p>
            <a:r>
              <a:rPr lang="en-US" dirty="0" smtClean="0"/>
              <a:t>Example </a:t>
            </a:r>
            <a:endParaRPr lang="en-US" dirty="0"/>
          </a:p>
        </p:txBody>
      </p:sp>
    </p:spTree>
    <p:extLst>
      <p:ext uri="{BB962C8B-B14F-4D97-AF65-F5344CB8AC3E}">
        <p14:creationId xmlns:p14="http://schemas.microsoft.com/office/powerpoint/2010/main" val="147029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7526" y="2055813"/>
            <a:ext cx="3972629" cy="3610201"/>
          </a:xfrm>
          <a:ln>
            <a:solidFill>
              <a:schemeClr val="accent1"/>
            </a:solidFill>
          </a:ln>
        </p:spPr>
        <p:txBody>
          <a:bodyPr/>
          <a:lstStyle/>
          <a:p>
            <a:pPr marL="0" indent="0">
              <a:buNone/>
            </a:pPr>
            <a:r>
              <a:rPr lang="en-US" b="1" i="1" dirty="0" smtClean="0"/>
              <a:t>  </a:t>
            </a:r>
            <a:r>
              <a:rPr lang="en-US" sz="800" b="1" i="1" dirty="0"/>
              <a:t> </a:t>
            </a:r>
            <a:r>
              <a:rPr lang="en-US" sz="800" b="1" i="1" dirty="0" smtClean="0"/>
              <a:t>      </a:t>
            </a:r>
            <a:r>
              <a:rPr lang="en-US" sz="800" b="1" i="1" dirty="0" smtClean="0">
                <a:solidFill>
                  <a:srgbClr val="008000"/>
                </a:solidFill>
              </a:rPr>
              <a:t> </a:t>
            </a:r>
            <a:r>
              <a:rPr lang="en-US" b="1" i="1" dirty="0" smtClean="0">
                <a:solidFill>
                  <a:srgbClr val="008000"/>
                </a:solidFill>
              </a:rPr>
              <a:t>Is</a:t>
            </a:r>
          </a:p>
          <a:p>
            <a:pPr marL="685800" indent="-342900">
              <a:buFont typeface="Wingdings" charset="2"/>
              <a:buChar char="§"/>
              <a:tabLst>
                <a:tab pos="3708400" algn="l"/>
              </a:tabLst>
            </a:pPr>
            <a:r>
              <a:rPr lang="en-US" i="1" dirty="0" smtClean="0"/>
              <a:t>Individualized based on student needs </a:t>
            </a:r>
          </a:p>
          <a:p>
            <a:pPr marL="685800" indent="-342900">
              <a:buFont typeface="Wingdings" charset="2"/>
              <a:buChar char="§"/>
              <a:tabLst>
                <a:tab pos="3606800" algn="l"/>
                <a:tab pos="3708400" algn="l"/>
              </a:tabLst>
            </a:pPr>
            <a:r>
              <a:rPr lang="en-US" i="1" dirty="0" smtClean="0"/>
              <a:t>More intense, often with substantively different content AND pedagogy</a:t>
            </a:r>
          </a:p>
          <a:p>
            <a:pPr marL="685800" indent="-342900">
              <a:buFont typeface="Wingdings" charset="2"/>
              <a:buChar char="§"/>
              <a:tabLst>
                <a:tab pos="3606800" algn="l"/>
                <a:tab pos="3708400" algn="l"/>
              </a:tabLst>
            </a:pPr>
            <a:r>
              <a:rPr lang="en-US" i="1" dirty="0" smtClean="0"/>
              <a:t>Composed of more frequent and precise progress monitoring  </a:t>
            </a:r>
            <a:endParaRPr lang="en-US" i="1" dirty="0"/>
          </a:p>
        </p:txBody>
      </p:sp>
      <p:sp>
        <p:nvSpPr>
          <p:cNvPr id="5" name="Content Placeholder 4"/>
          <p:cNvSpPr>
            <a:spLocks noGrp="1"/>
          </p:cNvSpPr>
          <p:nvPr>
            <p:ph idx="10"/>
          </p:nvPr>
        </p:nvSpPr>
        <p:spPr>
          <a:xfrm>
            <a:off x="4939596" y="2055813"/>
            <a:ext cx="3972629" cy="3610201"/>
          </a:xfrm>
          <a:ln>
            <a:solidFill>
              <a:schemeClr val="accent1"/>
            </a:solidFill>
          </a:ln>
        </p:spPr>
        <p:txBody>
          <a:bodyPr/>
          <a:lstStyle/>
          <a:p>
            <a:pPr marL="0" indent="0">
              <a:buNone/>
            </a:pPr>
            <a:r>
              <a:rPr lang="en-US" b="1" i="1" dirty="0" smtClean="0"/>
              <a:t>       </a:t>
            </a:r>
            <a:r>
              <a:rPr lang="en-US" b="1" i="1" dirty="0" smtClean="0">
                <a:solidFill>
                  <a:srgbClr val="FF0000"/>
                </a:solidFill>
              </a:rPr>
              <a:t>Is Not</a:t>
            </a:r>
            <a:endParaRPr lang="en-US" i="1" dirty="0" smtClean="0">
              <a:solidFill>
                <a:srgbClr val="FF0000"/>
              </a:solidFill>
            </a:endParaRPr>
          </a:p>
          <a:p>
            <a:pPr marL="636587" indent="-342900">
              <a:buFont typeface="Wingdings" charset="2"/>
              <a:buChar char="§"/>
            </a:pPr>
            <a:r>
              <a:rPr lang="en-US" i="1" dirty="0" smtClean="0"/>
              <a:t>A single approach </a:t>
            </a:r>
          </a:p>
          <a:p>
            <a:pPr marL="636587" indent="-342900">
              <a:buFont typeface="Wingdings" charset="2"/>
              <a:buChar char="§"/>
            </a:pPr>
            <a:r>
              <a:rPr lang="en-US" i="1" dirty="0" smtClean="0"/>
              <a:t>A manual</a:t>
            </a:r>
          </a:p>
          <a:p>
            <a:pPr marL="636587" indent="-342900">
              <a:buFont typeface="Wingdings" charset="2"/>
              <a:buChar char="§"/>
            </a:pPr>
            <a:r>
              <a:rPr lang="en-US" i="1" dirty="0" smtClean="0"/>
              <a:t>A pre-set program</a:t>
            </a:r>
          </a:p>
          <a:p>
            <a:pPr marL="636587" indent="-342900">
              <a:buFont typeface="Wingdings" charset="2"/>
              <a:buChar char="§"/>
            </a:pPr>
            <a:r>
              <a:rPr lang="en-US" i="1" dirty="0" smtClean="0"/>
              <a:t>More of the same Tier 1  instruction </a:t>
            </a:r>
          </a:p>
          <a:p>
            <a:pPr marL="636587" indent="-342900">
              <a:buFont typeface="Wingdings" charset="2"/>
              <a:buChar char="§"/>
            </a:pPr>
            <a:r>
              <a:rPr lang="en-US" i="1" dirty="0"/>
              <a:t>More of the same Tier </a:t>
            </a:r>
            <a:r>
              <a:rPr lang="en-US" i="1" dirty="0" smtClean="0"/>
              <a:t>2  </a:t>
            </a:r>
            <a:r>
              <a:rPr lang="en-US" i="1" dirty="0"/>
              <a:t>instruction </a:t>
            </a:r>
          </a:p>
          <a:p>
            <a:pPr marL="636587" indent="-342900">
              <a:buFont typeface="Wingdings" charset="2"/>
              <a:buChar char="Ø"/>
            </a:pPr>
            <a:endParaRPr lang="en-US" i="1" dirty="0" smtClean="0"/>
          </a:p>
        </p:txBody>
      </p:sp>
      <p:sp>
        <p:nvSpPr>
          <p:cNvPr id="2" name="Title 1"/>
          <p:cNvSpPr>
            <a:spLocks noGrp="1"/>
          </p:cNvSpPr>
          <p:nvPr>
            <p:ph type="title"/>
          </p:nvPr>
        </p:nvSpPr>
        <p:spPr/>
        <p:txBody>
          <a:bodyPr/>
          <a:lstStyle/>
          <a:p>
            <a:r>
              <a:rPr lang="en-US" dirty="0" smtClean="0"/>
              <a:t>What Intensive Intervention … </a:t>
            </a:r>
            <a:endParaRPr lang="en-US" dirty="0"/>
          </a:p>
        </p:txBody>
      </p:sp>
    </p:spTree>
    <p:extLst>
      <p:ext uri="{BB962C8B-B14F-4D97-AF65-F5344CB8AC3E}">
        <p14:creationId xmlns:p14="http://schemas.microsoft.com/office/powerpoint/2010/main" val="2954182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800" dirty="0" smtClean="0"/>
              <a:t>What are some examples of specific feedback you might provide to students with respect to: </a:t>
            </a:r>
          </a:p>
          <a:p>
            <a:pPr marL="749300" indent="-342900">
              <a:spcBef>
                <a:spcPts val="1200"/>
              </a:spcBef>
            </a:pPr>
            <a:r>
              <a:rPr lang="en-US" sz="2800" dirty="0"/>
              <a:t> </a:t>
            </a:r>
            <a:r>
              <a:rPr lang="en-US" sz="2800" dirty="0" smtClean="0"/>
              <a:t>Academic learning?</a:t>
            </a:r>
          </a:p>
          <a:p>
            <a:pPr marL="749300" indent="-342900">
              <a:spcBef>
                <a:spcPts val="1200"/>
              </a:spcBef>
            </a:pPr>
            <a:r>
              <a:rPr lang="en-US" sz="2800" dirty="0"/>
              <a:t> </a:t>
            </a:r>
            <a:r>
              <a:rPr lang="en-US" sz="2800" dirty="0" smtClean="0"/>
              <a:t>Organization? </a:t>
            </a:r>
          </a:p>
          <a:p>
            <a:pPr marL="749300" indent="-342900">
              <a:spcBef>
                <a:spcPts val="1200"/>
              </a:spcBef>
            </a:pPr>
            <a:r>
              <a:rPr lang="en-US" sz="2800" dirty="0" smtClean="0"/>
              <a:t> Learning skills? </a:t>
            </a:r>
          </a:p>
          <a:p>
            <a:pPr marL="749300" indent="-342900">
              <a:spcBef>
                <a:spcPts val="1200"/>
              </a:spcBef>
            </a:pPr>
            <a:r>
              <a:rPr lang="en-US" sz="2800" dirty="0"/>
              <a:t> </a:t>
            </a:r>
            <a:r>
              <a:rPr lang="en-US" sz="2800" dirty="0" smtClean="0"/>
              <a:t>Classroom behavior? </a:t>
            </a:r>
            <a:endParaRPr lang="en-US" sz="2800" dirty="0"/>
          </a:p>
        </p:txBody>
      </p:sp>
      <p:sp>
        <p:nvSpPr>
          <p:cNvPr id="4" name="Title 3"/>
          <p:cNvSpPr>
            <a:spLocks noGrp="1"/>
          </p:cNvSpPr>
          <p:nvPr>
            <p:ph type="title"/>
          </p:nvPr>
        </p:nvSpPr>
        <p:spPr/>
        <p:txBody>
          <a:bodyPr/>
          <a:lstStyle/>
          <a:p>
            <a:r>
              <a:rPr lang="en-US" dirty="0" smtClean="0"/>
              <a:t>Your Turn</a:t>
            </a:r>
            <a:endParaRPr lang="en-US" dirty="0"/>
          </a:p>
        </p:txBody>
      </p:sp>
    </p:spTree>
    <p:extLst>
      <p:ext uri="{BB962C8B-B14F-4D97-AF65-F5344CB8AC3E}">
        <p14:creationId xmlns:p14="http://schemas.microsoft.com/office/powerpoint/2010/main" val="1603768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469900"/>
            <a:ext cx="8229600" cy="1354138"/>
          </a:xfrm>
        </p:spPr>
        <p:txBody>
          <a:bodyPr>
            <a:normAutofit/>
          </a:bodyPr>
          <a:lstStyle/>
          <a:p>
            <a:r>
              <a:rPr lang="en-US" sz="4000" dirty="0" smtClean="0"/>
              <a:t>What are some examples of strategies that help students monitor their own learning?</a:t>
            </a:r>
            <a:endParaRPr lang="en-US" sz="4000" dirty="0"/>
          </a:p>
        </p:txBody>
      </p:sp>
      <p:sp>
        <p:nvSpPr>
          <p:cNvPr id="3" name="Content Placeholder 2"/>
          <p:cNvSpPr>
            <a:spLocks noGrp="1"/>
          </p:cNvSpPr>
          <p:nvPr>
            <p:ph idx="1"/>
          </p:nvPr>
        </p:nvSpPr>
        <p:spPr>
          <a:xfrm>
            <a:off x="662940" y="1944371"/>
            <a:ext cx="8229600" cy="4089400"/>
          </a:xfrm>
        </p:spPr>
        <p:txBody>
          <a:bodyPr>
            <a:normAutofit/>
          </a:bodyPr>
          <a:lstStyle/>
          <a:p>
            <a:pPr marL="342900" indent="-342900"/>
            <a:r>
              <a:rPr lang="en-US" sz="2800" dirty="0" smtClean="0"/>
              <a:t>Ask students to read the text aloud and think about what the author is saying. </a:t>
            </a:r>
          </a:p>
          <a:p>
            <a:pPr marL="342900" indent="-342900"/>
            <a:r>
              <a:rPr lang="en-US" sz="2800" dirty="0" smtClean="0"/>
              <a:t>When checking work, teach students to ask, “Does my answer make sense?”</a:t>
            </a:r>
          </a:p>
          <a:p>
            <a:endParaRPr lang="en-US" sz="2800" dirty="0" smtClean="0"/>
          </a:p>
        </p:txBody>
      </p:sp>
      <p:pic>
        <p:nvPicPr>
          <p:cNvPr id="3074" name="Picture 2" descr="Decorative image." title="H:\share\IDEA Part D MATO FY2010-2014\Digital Images database\Students\Expressions\Confusion\7874287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43524" y="3796440"/>
            <a:ext cx="2047875" cy="20952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ecorative image." title="H:\share\IDEA Part D MATO FY2010-2014\Digital Images database\Students\Reading\17873762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66800" y="3796441"/>
            <a:ext cx="2724150" cy="209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0928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some examples of strategies that help students monitor their own learning?</a:t>
            </a:r>
          </a:p>
        </p:txBody>
      </p:sp>
      <p:sp>
        <p:nvSpPr>
          <p:cNvPr id="3" name="Content Placeholder 2"/>
          <p:cNvSpPr>
            <a:spLocks noGrp="1"/>
          </p:cNvSpPr>
          <p:nvPr>
            <p:ph idx="1"/>
          </p:nvPr>
        </p:nvSpPr>
        <p:spPr/>
        <p:txBody>
          <a:bodyPr/>
          <a:lstStyle/>
          <a:p>
            <a:r>
              <a:rPr lang="en-US" sz="2000" dirty="0"/>
              <a:t>Involve students in setting goals and monitoring their own academic gains with progress monitoring data. </a:t>
            </a:r>
          </a:p>
          <a:p>
            <a:r>
              <a:rPr lang="en-US" sz="2000" dirty="0"/>
              <a:t>Keep track (with the student) of how many trials it takes for a student to achieve mastery of a new </a:t>
            </a:r>
            <a:r>
              <a:rPr lang="en-US" sz="2000" dirty="0" smtClean="0"/>
              <a:t>skill. </a:t>
            </a:r>
          </a:p>
          <a:p>
            <a:r>
              <a:rPr lang="en-US" sz="2000" dirty="0"/>
              <a:t>Teach students to ask themselves questions to determine if they are working well and making progress.</a:t>
            </a:r>
          </a:p>
          <a:p>
            <a:endParaRPr lang="en-US" sz="1800" dirty="0"/>
          </a:p>
          <a:p>
            <a:endParaRPr lang="en-US" sz="1800" dirty="0"/>
          </a:p>
        </p:txBody>
      </p:sp>
      <p:pic>
        <p:nvPicPr>
          <p:cNvPr id="4098" name="Picture 2" descr="Decorative image." title="H:\share\IDEA Part D MATO FY2010-2014\Digital Images database\Misc\Goals_Goal Setting\15927670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76900" y="3752586"/>
            <a:ext cx="3082925" cy="205528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ecorative image." title="H:\share\IDEA Part D MATO FY2010-2014\Digital Images database\Misc\Goals_Goal Setting\16051541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23565" y="4124325"/>
            <a:ext cx="2721769" cy="158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3148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457200"/>
            <a:ext cx="8229600" cy="1366838"/>
          </a:xfrm>
        </p:spPr>
        <p:txBody>
          <a:bodyPr>
            <a:normAutofit/>
          </a:bodyPr>
          <a:lstStyle/>
          <a:p>
            <a:r>
              <a:rPr lang="en-US" sz="4000" dirty="0" smtClean="0"/>
              <a:t>What are some examples of strategies that help students monitor their own learning?</a:t>
            </a:r>
            <a:endParaRPr lang="en-US" sz="4000" dirty="0"/>
          </a:p>
        </p:txBody>
      </p:sp>
      <p:sp>
        <p:nvSpPr>
          <p:cNvPr id="3" name="Content Placeholder 2"/>
          <p:cNvSpPr>
            <a:spLocks noGrp="1"/>
          </p:cNvSpPr>
          <p:nvPr>
            <p:ph idx="1"/>
          </p:nvPr>
        </p:nvSpPr>
        <p:spPr>
          <a:xfrm>
            <a:off x="662940" y="2158999"/>
            <a:ext cx="8229600" cy="3874771"/>
          </a:xfrm>
        </p:spPr>
        <p:txBody>
          <a:bodyPr>
            <a:normAutofit/>
          </a:bodyPr>
          <a:lstStyle/>
          <a:p>
            <a:pPr marL="342900" indent="-342900"/>
            <a:r>
              <a:rPr lang="en-US" sz="2800" dirty="0" smtClean="0"/>
              <a:t>Teach students to be metacognitive and to identify “breakdowns” in their understanding. </a:t>
            </a:r>
          </a:p>
          <a:p>
            <a:pPr marL="0" indent="0">
              <a:buNone/>
            </a:pPr>
            <a:endParaRPr lang="en-US" sz="1200" dirty="0" smtClean="0"/>
          </a:p>
          <a:p>
            <a:pPr marL="0" indent="0">
              <a:buNone/>
            </a:pPr>
            <a:r>
              <a:rPr lang="en-US" sz="2800" b="1" dirty="0" smtClean="0"/>
              <a:t>Examples</a:t>
            </a:r>
            <a:endParaRPr lang="en-US" sz="2800" b="1" dirty="0"/>
          </a:p>
          <a:p>
            <a:pPr marL="342900" indent="-342900"/>
            <a:r>
              <a:rPr lang="en-US" sz="2800" dirty="0" smtClean="0"/>
              <a:t>When solving word problems, students should ask themselves whether they understand the question.</a:t>
            </a:r>
          </a:p>
          <a:p>
            <a:pPr marL="342900" indent="-342900">
              <a:spcBef>
                <a:spcPts val="1200"/>
              </a:spcBef>
            </a:pPr>
            <a:r>
              <a:rPr lang="en-US" sz="2800" dirty="0" smtClean="0"/>
              <a:t>Teach students to ask for help when they need it.  </a:t>
            </a:r>
          </a:p>
        </p:txBody>
      </p:sp>
    </p:spTree>
    <p:extLst>
      <p:ext uri="{BB962C8B-B14F-4D97-AF65-F5344CB8AC3E}">
        <p14:creationId xmlns:p14="http://schemas.microsoft.com/office/powerpoint/2010/main" val="30382587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 </a:t>
            </a:r>
            <a:endParaRPr lang="en-US" dirty="0"/>
          </a:p>
        </p:txBody>
      </p:sp>
      <p:sp>
        <p:nvSpPr>
          <p:cNvPr id="3" name="Content Placeholder 2"/>
          <p:cNvSpPr>
            <a:spLocks noGrp="1"/>
          </p:cNvSpPr>
          <p:nvPr>
            <p:ph idx="1"/>
          </p:nvPr>
        </p:nvSpPr>
        <p:spPr>
          <a:xfrm>
            <a:off x="687388" y="2324100"/>
            <a:ext cx="8224837" cy="3525837"/>
          </a:xfrm>
        </p:spPr>
        <p:txBody>
          <a:bodyPr/>
          <a:lstStyle/>
          <a:p>
            <a:pPr marL="0" indent="0">
              <a:buNone/>
            </a:pPr>
            <a:r>
              <a:rPr lang="en-US" sz="3600" dirty="0" smtClean="0"/>
              <a:t>What are some things you might do to involve students in monitoring their learning progress?</a:t>
            </a:r>
            <a:endParaRPr lang="en-US" sz="3600" dirty="0"/>
          </a:p>
        </p:txBody>
      </p:sp>
    </p:spTree>
    <p:extLst>
      <p:ext uri="{BB962C8B-B14F-4D97-AF65-F5344CB8AC3E}">
        <p14:creationId xmlns:p14="http://schemas.microsoft.com/office/powerpoint/2010/main" val="3945770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t>
            </a:r>
            <a:r>
              <a:rPr lang="en-US" dirty="0" smtClean="0"/>
              <a:t>does maladaptive attribution impede </a:t>
            </a:r>
            <a:r>
              <a:rPr lang="en-US" dirty="0"/>
              <a:t>academic success?</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t>Attribution: </a:t>
            </a:r>
            <a:r>
              <a:rPr lang="en-US" sz="2800" dirty="0"/>
              <a:t>A person’s beliefs about the causes of his or her academic failures and </a:t>
            </a:r>
            <a:r>
              <a:rPr lang="en-US" sz="2800" dirty="0" smtClean="0"/>
              <a:t>successes</a:t>
            </a:r>
            <a:r>
              <a:rPr lang="en-US" sz="2800" b="1" dirty="0" smtClean="0"/>
              <a:t> </a:t>
            </a:r>
          </a:p>
          <a:p>
            <a:pPr marL="292100" indent="-292100">
              <a:spcBef>
                <a:spcPts val="1200"/>
              </a:spcBef>
            </a:pPr>
            <a:r>
              <a:rPr lang="en-US" sz="2800" dirty="0" smtClean="0"/>
              <a:t>Students with maladaptive attribution may think that failure is due to stable, internal causes that cannot be changed, and that success is due to unstable causes such as luck.</a:t>
            </a:r>
          </a:p>
          <a:p>
            <a:pPr marL="685800" lvl="1" indent="-342900"/>
            <a:r>
              <a:rPr lang="en-US" sz="2400" b="1" dirty="0" smtClean="0"/>
              <a:t>Internal: “</a:t>
            </a:r>
            <a:r>
              <a:rPr lang="en-US" sz="2400" dirty="0" smtClean="0"/>
              <a:t>I did poorly on the spelling test because I’m stupid.”</a:t>
            </a:r>
            <a:endParaRPr lang="en-US" sz="2400" b="1" dirty="0" smtClean="0"/>
          </a:p>
          <a:p>
            <a:pPr marL="685800" lvl="1" indent="-342900"/>
            <a:r>
              <a:rPr lang="en-US" sz="2400" b="1" dirty="0" smtClean="0"/>
              <a:t>External: </a:t>
            </a:r>
            <a:r>
              <a:rPr lang="en-US" sz="2400" dirty="0" smtClean="0"/>
              <a:t> “I was really lucky to get an ‘A’ on my spelling test because the teacher gave easy words.” </a:t>
            </a:r>
            <a:endParaRPr lang="en-US" sz="2400" b="1" dirty="0"/>
          </a:p>
        </p:txBody>
      </p:sp>
    </p:spTree>
    <p:extLst>
      <p:ext uri="{BB962C8B-B14F-4D97-AF65-F5344CB8AC3E}">
        <p14:creationId xmlns:p14="http://schemas.microsoft.com/office/powerpoint/2010/main" val="1179804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support students to develop more functional attribution?</a:t>
            </a:r>
            <a:endParaRPr lang="en-US" dirty="0"/>
          </a:p>
        </p:txBody>
      </p:sp>
      <p:sp>
        <p:nvSpPr>
          <p:cNvPr id="3" name="Content Placeholder 2"/>
          <p:cNvSpPr>
            <a:spLocks noGrp="1"/>
          </p:cNvSpPr>
          <p:nvPr>
            <p:ph idx="1"/>
          </p:nvPr>
        </p:nvSpPr>
        <p:spPr/>
        <p:txBody>
          <a:bodyPr/>
          <a:lstStyle/>
          <a:p>
            <a:pPr marL="0" indent="0">
              <a:buNone/>
            </a:pPr>
            <a:r>
              <a:rPr lang="en-US" sz="2800" dirty="0"/>
              <a:t>Consider integrating attribution and motivation training and </a:t>
            </a:r>
            <a:r>
              <a:rPr lang="en-US" sz="2800" dirty="0" smtClean="0"/>
              <a:t>supports:</a:t>
            </a:r>
          </a:p>
          <a:p>
            <a:pPr marL="466725" indent="-174625"/>
            <a:r>
              <a:rPr lang="en-US" dirty="0" smtClean="0"/>
              <a:t>Scripts/strategies to counteract negative self-talk</a:t>
            </a:r>
          </a:p>
          <a:p>
            <a:pPr marL="466725" indent="-174625"/>
            <a:r>
              <a:rPr lang="en-US" dirty="0" smtClean="0"/>
              <a:t>Include students in setting goals</a:t>
            </a:r>
          </a:p>
          <a:p>
            <a:pPr marL="466725" indent="-174625"/>
            <a:r>
              <a:rPr lang="en-US" dirty="0" smtClean="0"/>
              <a:t>Reinforce progress, and connect it to their effort</a:t>
            </a:r>
          </a:p>
          <a:p>
            <a:pPr marL="0" indent="0">
              <a:buNone/>
            </a:pPr>
            <a:endParaRPr lang="en-US" dirty="0"/>
          </a:p>
          <a:p>
            <a:endParaRPr lang="en-US" dirty="0"/>
          </a:p>
        </p:txBody>
      </p:sp>
    </p:spTree>
    <p:extLst>
      <p:ext uri="{BB962C8B-B14F-4D97-AF65-F5344CB8AC3E}">
        <p14:creationId xmlns:p14="http://schemas.microsoft.com/office/powerpoint/2010/main" val="28357812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Self-Talk </a:t>
            </a:r>
            <a:endParaRPr lang="en-US" dirty="0"/>
          </a:p>
        </p:txBody>
      </p:sp>
      <p:sp>
        <p:nvSpPr>
          <p:cNvPr id="3" name="Content Placeholder 2"/>
          <p:cNvSpPr>
            <a:spLocks noGrp="1"/>
          </p:cNvSpPr>
          <p:nvPr>
            <p:ph idx="1"/>
          </p:nvPr>
        </p:nvSpPr>
        <p:spPr/>
        <p:txBody>
          <a:bodyPr/>
          <a:lstStyle/>
          <a:p>
            <a:r>
              <a:rPr lang="en-US" sz="2800" dirty="0" smtClean="0"/>
              <a:t>I </a:t>
            </a:r>
            <a:r>
              <a:rPr lang="en-US" sz="2800" dirty="0"/>
              <a:t>did well on the spelling test because I studied hard and learned the words. </a:t>
            </a:r>
          </a:p>
          <a:p>
            <a:r>
              <a:rPr lang="en-US" sz="2800" dirty="0"/>
              <a:t>If I work hard, I can learn to do new </a:t>
            </a:r>
            <a:r>
              <a:rPr lang="en-US" sz="2800" dirty="0" smtClean="0"/>
              <a:t>things even if they’re hard. </a:t>
            </a:r>
            <a:endParaRPr lang="en-US" sz="2800" dirty="0"/>
          </a:p>
          <a:p>
            <a:r>
              <a:rPr lang="en-US" sz="2800" dirty="0"/>
              <a:t>Sometimes things don’t go my way even when I work hard, but it’s not necessarily my fault. </a:t>
            </a:r>
            <a:r>
              <a:rPr lang="en-US" sz="2800" dirty="0" smtClean="0"/>
              <a:t>This happens to everybody sometimes. I should keep trying my best. </a:t>
            </a:r>
            <a:endParaRPr lang="en-US" sz="2800" dirty="0"/>
          </a:p>
          <a:p>
            <a:endParaRPr lang="en-US" dirty="0"/>
          </a:p>
        </p:txBody>
      </p:sp>
    </p:spTree>
    <p:extLst>
      <p:ext uri="{BB962C8B-B14F-4D97-AF65-F5344CB8AC3E}">
        <p14:creationId xmlns:p14="http://schemas.microsoft.com/office/powerpoint/2010/main" val="23562859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en-US" dirty="0" smtClean="0"/>
              <a:t>Review the checklist for Intensification categories 1–3 on Handout 1. Then, </a:t>
            </a:r>
            <a:r>
              <a:rPr lang="en-US" dirty="0"/>
              <a:t>u</a:t>
            </a:r>
            <a:r>
              <a:rPr lang="en-US" dirty="0" smtClean="0"/>
              <a:t>se Handout 2 to guide your team’s discussion of a student in your school. As you review each component, consider: </a:t>
            </a:r>
          </a:p>
          <a:p>
            <a:pPr marL="571500" lvl="1" indent="-341313">
              <a:buFont typeface="Wingdings" charset="2"/>
              <a:buChar char="§"/>
            </a:pPr>
            <a:r>
              <a:rPr lang="en-US" sz="2100" dirty="0" smtClean="0"/>
              <a:t>What have we already tried?</a:t>
            </a:r>
          </a:p>
          <a:p>
            <a:pPr marL="571500" lvl="1" indent="-341313">
              <a:buFont typeface="Wingdings" charset="2"/>
              <a:buChar char="§"/>
            </a:pPr>
            <a:r>
              <a:rPr lang="en-US" sz="2100" dirty="0" smtClean="0"/>
              <a:t>What other strategies in categories 1</a:t>
            </a:r>
            <a:r>
              <a:rPr lang="en-US" sz="2400" dirty="0" smtClean="0"/>
              <a:t>–</a:t>
            </a:r>
            <a:r>
              <a:rPr lang="en-US" sz="2100" dirty="0" smtClean="0"/>
              <a:t>3 might work (either on the Handout 1 list or otherwise)?</a:t>
            </a:r>
          </a:p>
          <a:p>
            <a:pPr marL="571500" lvl="1" indent="-341313">
              <a:buFont typeface="Wingdings" charset="2"/>
              <a:buChar char="§"/>
            </a:pPr>
            <a:r>
              <a:rPr lang="en-US" sz="2100" dirty="0" smtClean="0"/>
              <a:t>What data indicate that these might be effective for the student?</a:t>
            </a:r>
            <a:endParaRPr lang="en-US" sz="2100" dirty="0"/>
          </a:p>
          <a:p>
            <a:pPr marL="0" lvl="1" indent="0">
              <a:buNone/>
            </a:pPr>
            <a:r>
              <a:rPr lang="en-US" sz="2400" dirty="0" smtClean="0"/>
              <a:t>You will have time to complete other elements of this form later in our session. </a:t>
            </a:r>
            <a:endParaRPr lang="en-US" sz="2400" dirty="0"/>
          </a:p>
        </p:txBody>
      </p:sp>
      <p:sp>
        <p:nvSpPr>
          <p:cNvPr id="9" name="Title 8"/>
          <p:cNvSpPr>
            <a:spLocks noGrp="1"/>
          </p:cNvSpPr>
          <p:nvPr>
            <p:ph type="title"/>
          </p:nvPr>
        </p:nvSpPr>
        <p:spPr/>
        <p:txBody>
          <a:bodyPr/>
          <a:lstStyle/>
          <a:p>
            <a:r>
              <a:rPr lang="en-US" dirty="0" smtClean="0"/>
              <a:t>Handouts 1 and 2: Planning Intensive Intervention </a:t>
            </a:r>
            <a:endParaRPr lang="en-US" dirty="0"/>
          </a:p>
        </p:txBody>
      </p:sp>
      <p:sp>
        <p:nvSpPr>
          <p:cNvPr id="4" name="Slide Number Placeholder 3"/>
          <p:cNvSpPr>
            <a:spLocks noGrp="1"/>
          </p:cNvSpPr>
          <p:nvPr>
            <p:ph type="sldNum" sz="quarter" idx="10"/>
          </p:nvPr>
        </p:nvSpPr>
        <p:spPr/>
        <p:txBody>
          <a:bodyPr/>
          <a:lstStyle/>
          <a:p>
            <a:fld id="{A1A8B8B9-B651-4439-A868-E8F04EF81465}" type="slidenum">
              <a:rPr>
                <a:solidFill>
                  <a:srgbClr val="FFFFFF">
                    <a:lumMod val="75000"/>
                  </a:srgbClr>
                </a:solidFill>
              </a:rPr>
              <a:pPr/>
              <a:t>69</a:t>
            </a:fld>
            <a:endParaRPr dirty="0">
              <a:solidFill>
                <a:srgbClr val="FFFFFF">
                  <a:lumMod val="75000"/>
                </a:srgbClr>
              </a:solidFill>
            </a:endParaRPr>
          </a:p>
        </p:txBody>
      </p:sp>
    </p:spTree>
    <p:extLst>
      <p:ext uri="{BB962C8B-B14F-4D97-AF65-F5344CB8AC3E}">
        <p14:creationId xmlns:p14="http://schemas.microsoft.com/office/powerpoint/2010/main" val="128256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hlinkClick r:id="rId3"/>
              </a:rPr>
              <a:t>http</a:t>
            </a:r>
            <a:r>
              <a:rPr lang="en-US" dirty="0">
                <a:hlinkClick r:id="rId3"/>
              </a:rPr>
              <a:t>://</a:t>
            </a:r>
            <a:r>
              <a:rPr lang="en-US" dirty="0" smtClean="0">
                <a:hlinkClick r:id="rId3"/>
              </a:rPr>
              <a:t>www.intensiveintervention.org/ask-the-expert/2013february</a:t>
            </a:r>
            <a:r>
              <a:rPr lang="en-US" dirty="0" smtClean="0"/>
              <a:t> (2:27) </a:t>
            </a:r>
          </a:p>
          <a:p>
            <a:pPr marL="0" indent="0">
              <a:buNone/>
            </a:pPr>
            <a:endParaRPr lang="en-US" dirty="0"/>
          </a:p>
          <a:p>
            <a:pPr marL="0" indent="0">
              <a:buNone/>
            </a:pPr>
            <a:r>
              <a:rPr lang="en-US" dirty="0" smtClean="0"/>
              <a:t>Dr. Sharon Vaughn</a:t>
            </a:r>
          </a:p>
          <a:p>
            <a:pPr marL="0" indent="0">
              <a:buNone/>
            </a:pPr>
            <a:r>
              <a:rPr lang="en-US" dirty="0" smtClean="0"/>
              <a:t>Senior Advisor to the National Center on Intensive Intervention and Executive Director of The Meadows Center for Preventing Educational Risk</a:t>
            </a:r>
            <a:endParaRPr lang="en-US" dirty="0"/>
          </a:p>
          <a:p>
            <a:pPr marL="0" indent="0">
              <a:buNone/>
            </a:pPr>
            <a:r>
              <a:rPr lang="en-US" dirty="0"/>
              <a:t>University of Texas at Austin</a:t>
            </a:r>
          </a:p>
          <a:p>
            <a:pPr marL="0" indent="0">
              <a:buNone/>
            </a:pPr>
            <a:endParaRPr lang="en-US" dirty="0"/>
          </a:p>
          <a:p>
            <a:pPr marL="0" indent="0">
              <a:buNone/>
            </a:pPr>
            <a:endParaRPr lang="en-US" dirty="0"/>
          </a:p>
        </p:txBody>
      </p:sp>
      <p:sp>
        <p:nvSpPr>
          <p:cNvPr id="6" name="Title 5"/>
          <p:cNvSpPr>
            <a:spLocks noGrp="1"/>
          </p:cNvSpPr>
          <p:nvPr>
            <p:ph type="title"/>
          </p:nvPr>
        </p:nvSpPr>
        <p:spPr/>
        <p:txBody>
          <a:bodyPr/>
          <a:lstStyle/>
          <a:p>
            <a:r>
              <a:rPr lang="en-US" dirty="0" smtClean="0"/>
              <a:t>Why is it important for schools to focus on intensive intervention?</a:t>
            </a:r>
            <a:endParaRPr lang="en-US" dirty="0"/>
          </a:p>
        </p:txBody>
      </p:sp>
      <p:sp>
        <p:nvSpPr>
          <p:cNvPr id="5" name="Slide Number Placeholder 4"/>
          <p:cNvSpPr>
            <a:spLocks noGrp="1"/>
          </p:cNvSpPr>
          <p:nvPr>
            <p:ph type="sldNum" sz="quarter" idx="10"/>
          </p:nvPr>
        </p:nvSpPr>
        <p:spPr/>
        <p:txBody>
          <a:bodyPr/>
          <a:lstStyle/>
          <a:p>
            <a:fld id="{C9050EB5-2D55-4DFB-AE68-E2EAFCAF9C7A}" type="slidenum">
              <a:rPr lang="en-US" smtClean="0">
                <a:solidFill>
                  <a:srgbClr val="FFFFFF">
                    <a:lumMod val="75000"/>
                  </a:srgbClr>
                </a:solidFill>
              </a:rPr>
              <a:pPr/>
              <a:t>7</a:t>
            </a:fld>
            <a:endParaRPr lang="en-US" dirty="0">
              <a:solidFill>
                <a:srgbClr val="FFFFFF">
                  <a:lumMod val="75000"/>
                </a:srgbClr>
              </a:solidFill>
            </a:endParaRPr>
          </a:p>
        </p:txBody>
      </p:sp>
    </p:spTree>
    <p:extLst>
      <p:ext uri="{BB962C8B-B14F-4D97-AF65-F5344CB8AC3E}">
        <p14:creationId xmlns:p14="http://schemas.microsoft.com/office/powerpoint/2010/main" val="4315377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resume in 10 minutes. </a:t>
            </a:r>
            <a:endParaRPr lang="en-US" dirty="0"/>
          </a:p>
        </p:txBody>
      </p:sp>
      <p:pic>
        <p:nvPicPr>
          <p:cNvPr id="4" name="Picture 3" descr="Break tim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0132" y="1978051"/>
            <a:ext cx="5200767" cy="3906131"/>
          </a:xfrm>
          <a:prstGeom prst="rect">
            <a:avLst/>
          </a:prstGeom>
        </p:spPr>
      </p:pic>
    </p:spTree>
    <p:extLst>
      <p:ext uri="{BB962C8B-B14F-4D97-AF65-F5344CB8AC3E}">
        <p14:creationId xmlns:p14="http://schemas.microsoft.com/office/powerpoint/2010/main" val="1470739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A8B8B9-B651-4439-A868-E8F04EF81465}" type="slidenum">
              <a:rPr lang="en-US" smtClean="0"/>
              <a:pPr/>
              <a:t>71</a:t>
            </a:fld>
            <a:endParaRPr lang="en-US" dirty="0"/>
          </a:p>
        </p:txBody>
      </p:sp>
      <p:sp>
        <p:nvSpPr>
          <p:cNvPr id="3" name="Title 2" hidden="1"/>
          <p:cNvSpPr>
            <a:spLocks noGrp="1"/>
          </p:cNvSpPr>
          <p:nvPr>
            <p:ph type="title"/>
          </p:nvPr>
        </p:nvSpPr>
        <p:spPr/>
        <p:txBody>
          <a:bodyPr/>
          <a:lstStyle/>
          <a:p>
            <a:r>
              <a:rPr lang="en-US" dirty="0" smtClean="0"/>
              <a:t>.</a:t>
            </a:r>
            <a:endParaRPr lang="en-US" dirty="0"/>
          </a:p>
        </p:txBody>
      </p:sp>
      <p:grpSp>
        <p:nvGrpSpPr>
          <p:cNvPr id="7" name="Group 6" descr="Practice #4: Modify Delivery of Instruction &#10;"/>
          <p:cNvGrpSpPr/>
          <p:nvPr/>
        </p:nvGrpSpPr>
        <p:grpSpPr>
          <a:xfrm>
            <a:off x="2304287" y="969264"/>
            <a:ext cx="5287137" cy="4608576"/>
            <a:chOff x="5963020" y="1720875"/>
            <a:chExt cx="2483560" cy="2483560"/>
          </a:xfrm>
        </p:grpSpPr>
        <p:sp>
          <p:nvSpPr>
            <p:cNvPr id="8" name="Oval 7"/>
            <p:cNvSpPr/>
            <p:nvPr/>
          </p:nvSpPr>
          <p:spPr>
            <a:xfrm>
              <a:off x="5963020" y="1720875"/>
              <a:ext cx="2483560" cy="2483560"/>
            </a:xfrm>
            <a:prstGeom prst="ellipse">
              <a:avLst/>
            </a:prstGeom>
            <a:solidFill>
              <a:srgbClr val="BE5718">
                <a:alpha val="8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p:cNvSpPr/>
            <p:nvPr/>
          </p:nvSpPr>
          <p:spPr>
            <a:xfrm>
              <a:off x="6326729" y="2084584"/>
              <a:ext cx="1756142" cy="17561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4000" b="1" kern="1200" dirty="0" smtClean="0"/>
                <a:t>Practice 4: Modify Delivery of Instruction </a:t>
              </a:r>
              <a:endParaRPr lang="en-US" sz="4000" b="1" kern="1200" dirty="0"/>
            </a:p>
          </p:txBody>
        </p:sp>
      </p:grpSp>
    </p:spTree>
    <p:extLst>
      <p:ext uri="{BB962C8B-B14F-4D97-AF65-F5344CB8AC3E}">
        <p14:creationId xmlns:p14="http://schemas.microsoft.com/office/powerpoint/2010/main" val="39030654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Delivery of Instruction </a:t>
            </a:r>
            <a:endParaRPr lang="en-US" dirty="0"/>
          </a:p>
        </p:txBody>
      </p:sp>
      <p:sp>
        <p:nvSpPr>
          <p:cNvPr id="3" name="Content Placeholder 2"/>
          <p:cNvSpPr>
            <a:spLocks noGrp="1"/>
          </p:cNvSpPr>
          <p:nvPr>
            <p:ph idx="1"/>
          </p:nvPr>
        </p:nvSpPr>
        <p:spPr>
          <a:xfrm>
            <a:off x="687388" y="1982660"/>
            <a:ext cx="8224837" cy="3794125"/>
          </a:xfrm>
        </p:spPr>
        <p:txBody>
          <a:bodyPr/>
          <a:lstStyle/>
          <a:p>
            <a:pPr marL="342900" lvl="1" indent="-288925">
              <a:buNone/>
            </a:pPr>
            <a:r>
              <a:rPr lang="en-US" sz="2200" dirty="0" smtClean="0"/>
              <a:t>1. </a:t>
            </a:r>
            <a:r>
              <a:rPr lang="en-US" sz="2500" dirty="0" smtClean="0"/>
              <a:t>Consider the instructional match and prioritize skills to teach</a:t>
            </a:r>
          </a:p>
          <a:p>
            <a:pPr marL="55562" lvl="1" indent="0">
              <a:buNone/>
            </a:pPr>
            <a:r>
              <a:rPr lang="en-US" sz="2500" dirty="0" smtClean="0"/>
              <a:t>2. Systematic Instruction </a:t>
            </a:r>
          </a:p>
          <a:p>
            <a:pPr marL="55562" lvl="1" indent="0">
              <a:buNone/>
            </a:pPr>
            <a:r>
              <a:rPr lang="en-US" sz="2500" dirty="0" smtClean="0"/>
              <a:t>3. Explicit Instruction </a:t>
            </a:r>
          </a:p>
          <a:p>
            <a:pPr marL="55562" lvl="1" indent="0">
              <a:buNone/>
            </a:pPr>
            <a:r>
              <a:rPr lang="en-US" sz="2500" dirty="0" smtClean="0"/>
              <a:t>4. Precise, simple, and replicable language </a:t>
            </a:r>
          </a:p>
          <a:p>
            <a:pPr marL="55562" lvl="1" indent="0">
              <a:buNone/>
            </a:pPr>
            <a:r>
              <a:rPr lang="en-US" sz="2500" dirty="0" smtClean="0"/>
              <a:t>5. Frequent opportunities for student response</a:t>
            </a:r>
          </a:p>
          <a:p>
            <a:pPr marL="55562" lvl="1" indent="0">
              <a:buNone/>
            </a:pPr>
            <a:r>
              <a:rPr lang="en-US" sz="2500" dirty="0" smtClean="0"/>
              <a:t>6. Specific feedback and error correction procedures</a:t>
            </a:r>
          </a:p>
          <a:p>
            <a:pPr marL="406400" lvl="1" indent="-352425">
              <a:buNone/>
            </a:pPr>
            <a:r>
              <a:rPr lang="en-US" sz="2500" dirty="0" smtClean="0"/>
              <a:t>7. Opportunities for practice, development of fluency, and review </a:t>
            </a:r>
          </a:p>
          <a:p>
            <a:pPr marL="292100" lvl="1" indent="-236538"/>
            <a:endParaRPr lang="en-US" sz="2200" dirty="0"/>
          </a:p>
        </p:txBody>
      </p:sp>
    </p:spTree>
    <p:extLst>
      <p:ext uri="{BB962C8B-B14F-4D97-AF65-F5344CB8AC3E}">
        <p14:creationId xmlns:p14="http://schemas.microsoft.com/office/powerpoint/2010/main" val="34264064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9" y="318053"/>
            <a:ext cx="5695124" cy="1486894"/>
          </a:xfrm>
        </p:spPr>
        <p:txBody>
          <a:bodyPr/>
          <a:lstStyle/>
          <a:p>
            <a:r>
              <a:rPr lang="en-US" dirty="0" smtClean="0"/>
              <a:t>1. Instructional Match and Prioritizing Skills</a:t>
            </a:r>
            <a:endParaRPr lang="en-US" dirty="0"/>
          </a:p>
        </p:txBody>
      </p:sp>
      <p:sp>
        <p:nvSpPr>
          <p:cNvPr id="3" name="Content Placeholder 2"/>
          <p:cNvSpPr>
            <a:spLocks noGrp="1"/>
          </p:cNvSpPr>
          <p:nvPr>
            <p:ph idx="1"/>
          </p:nvPr>
        </p:nvSpPr>
        <p:spPr/>
        <p:txBody>
          <a:bodyPr/>
          <a:lstStyle/>
          <a:p>
            <a:pPr lvl="1"/>
            <a:r>
              <a:rPr lang="en-US" sz="2800" dirty="0" smtClean="0"/>
              <a:t>Prioritize what you want them to know.</a:t>
            </a:r>
          </a:p>
          <a:p>
            <a:pPr lvl="1"/>
            <a:r>
              <a:rPr lang="en-US" sz="2800" dirty="0" smtClean="0"/>
              <a:t>Maximize learning time by ensuring that instructional content aligns with students’ demonstrated needs. </a:t>
            </a:r>
          </a:p>
          <a:p>
            <a:pPr lvl="1"/>
            <a:r>
              <a:rPr lang="en-US" sz="2800" dirty="0" smtClean="0"/>
              <a:t>Use precise, frequent progress monitoring to determine if learning is occurring. </a:t>
            </a:r>
            <a:endParaRPr lang="en-US" sz="2800" dirty="0"/>
          </a:p>
        </p:txBody>
      </p:sp>
      <p:pic>
        <p:nvPicPr>
          <p:cNvPr id="5122" name="Picture 2" descr="Decorative image." title="H:\share\IDEA Part D MATO FY2010-2014\Digital Images database\Misc\Priority\18517633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82513" y="318053"/>
            <a:ext cx="1554163" cy="150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029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Systematic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Break down complex skills into smaller, manageable “chunks” of learning and carefully consider how to best teach these discrete pieces to achieve the overall learning goal. </a:t>
            </a:r>
          </a:p>
          <a:p>
            <a:pPr marL="342900" indent="-342900"/>
            <a:r>
              <a:rPr lang="en-US" dirty="0" smtClean="0"/>
              <a:t>Prioritize and sequence learning chunks from easier to more difficult.</a:t>
            </a:r>
          </a:p>
          <a:p>
            <a:pPr marL="342900" indent="-342900"/>
            <a:r>
              <a:rPr lang="en-US" dirty="0" smtClean="0"/>
              <a:t>Use scaffolding.</a:t>
            </a:r>
          </a:p>
          <a:p>
            <a:pPr marL="342900" indent="-342900"/>
            <a:r>
              <a:rPr lang="en-US" dirty="0" smtClean="0"/>
              <a:t>Provide temporary supports to control the level of difficulty throughout the learning process.</a:t>
            </a:r>
          </a:p>
        </p:txBody>
      </p:sp>
    </p:spTree>
    <p:extLst>
      <p:ext uri="{BB962C8B-B14F-4D97-AF65-F5344CB8AC3E}">
        <p14:creationId xmlns:p14="http://schemas.microsoft.com/office/powerpoint/2010/main" val="2635204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pPr>
            <a:r>
              <a:rPr lang="en-US" sz="2300" dirty="0" smtClean="0"/>
              <a:t>Standards specify what students should know, not how to teach them.</a:t>
            </a:r>
          </a:p>
          <a:p>
            <a:pPr>
              <a:spcBef>
                <a:spcPts val="0"/>
              </a:spcBef>
            </a:pPr>
            <a:r>
              <a:rPr lang="en-US" sz="2300" dirty="0" smtClean="0"/>
              <a:t>Many Common Core State Standards overlap with state’s current standards.</a:t>
            </a:r>
          </a:p>
          <a:p>
            <a:pPr>
              <a:spcBef>
                <a:spcPts val="0"/>
              </a:spcBef>
            </a:pPr>
            <a:r>
              <a:rPr lang="en-US" sz="2300" dirty="0" smtClean="0"/>
              <a:t>Common Core State Standards still emphasize basic skills, especially for students in Grades K</a:t>
            </a:r>
            <a:r>
              <a:rPr lang="en-US" sz="2000" dirty="0" smtClean="0"/>
              <a:t>–</a:t>
            </a:r>
            <a:r>
              <a:rPr lang="en-US" sz="2300" dirty="0" smtClean="0"/>
              <a:t>5  </a:t>
            </a:r>
            <a:r>
              <a:rPr lang="en-US" sz="2300" dirty="0"/>
              <a:t>(International Reading </a:t>
            </a:r>
            <a:r>
              <a:rPr lang="en-US" sz="2300" dirty="0" smtClean="0"/>
              <a:t>Association CCSS Committee, </a:t>
            </a:r>
            <a:r>
              <a:rPr lang="en-US" sz="2300" dirty="0"/>
              <a:t>2012</a:t>
            </a:r>
            <a:r>
              <a:rPr lang="en-US" sz="2300" dirty="0" smtClean="0"/>
              <a:t>). </a:t>
            </a:r>
          </a:p>
          <a:p>
            <a:pPr>
              <a:spcBef>
                <a:spcPts val="0"/>
              </a:spcBef>
            </a:pPr>
            <a:r>
              <a:rPr lang="en-US" sz="2300" dirty="0" smtClean="0"/>
              <a:t>Prioritize what standards to teach (Gersten et al., 2009).</a:t>
            </a:r>
          </a:p>
          <a:p>
            <a:pPr>
              <a:spcBef>
                <a:spcPts val="0"/>
              </a:spcBef>
            </a:pPr>
            <a:r>
              <a:rPr lang="en-US" sz="2300" dirty="0" smtClean="0"/>
              <a:t>You can provide standards-relevant instruction across levels of cognitive and adaptive functioning (see Handout 3).</a:t>
            </a:r>
            <a:endParaRPr lang="en-US" sz="2300" dirty="0"/>
          </a:p>
        </p:txBody>
      </p:sp>
      <p:sp>
        <p:nvSpPr>
          <p:cNvPr id="3" name="Title 2"/>
          <p:cNvSpPr>
            <a:spLocks noGrp="1"/>
          </p:cNvSpPr>
          <p:nvPr>
            <p:ph type="title"/>
          </p:nvPr>
        </p:nvSpPr>
        <p:spPr/>
        <p:txBody>
          <a:bodyPr/>
          <a:lstStyle/>
          <a:p>
            <a:r>
              <a:rPr lang="en-US" dirty="0" smtClean="0"/>
              <a:t>“But we have to teach to the standards.” </a:t>
            </a:r>
            <a:endParaRPr lang="en-US" dirty="0"/>
          </a:p>
        </p:txBody>
      </p:sp>
    </p:spTree>
    <p:extLst>
      <p:ext uri="{BB962C8B-B14F-4D97-AF65-F5344CB8AC3E}">
        <p14:creationId xmlns:p14="http://schemas.microsoft.com/office/powerpoint/2010/main" val="31662714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387" y="570426"/>
            <a:ext cx="8906256" cy="361468"/>
          </a:xfrm>
        </p:spPr>
        <p:txBody>
          <a:bodyPr>
            <a:noAutofit/>
          </a:bodyPr>
          <a:lstStyle/>
          <a:p>
            <a:r>
              <a:rPr lang="en-US" sz="4200" b="0" dirty="0" smtClean="0"/>
              <a:t>Handout 3</a:t>
            </a:r>
            <a:endParaRPr lang="en-US" sz="4200" b="0" dirty="0"/>
          </a:p>
        </p:txBody>
      </p:sp>
      <p:pic>
        <p:nvPicPr>
          <p:cNvPr id="1026" name="Picture 2" descr="Handout three provides an illustration of how to plan standards-relevant instruction throughout levels of a multilevel system, including for students with significant cognitive challenges. The first text box says Common Core State Standard Addressed: 3.OA.3. Use multiplication and division within 100 to solve word problems in situations involving equal groups, arrays, and measurement quantities. The first box below that says &quot;Core instruction: 1. provide reseach or evidence-based instruction in problem solving (e.g. Hot Math Whole Class Instruction). 2. Provide explicit instruction to identify problem-solving procedures. 4. Incorporate peer-mediated and independent practice opportunities. 5. Teach for transfer of skill to nvel problem types. 6. Incorporate classwide motivation strategies to promote engagement. The second box next to the previous says &quot;Secondary intervention: 1. Use an evidence-based intervention program (e.g. Hot Math Tutoring Instruction) 2. Provide explicit pre-teaching of core content, including identification of problem schemas, solution procedures, and transfer. 3. Provide small group instruction. 4. Provide opportunities for practice with feedback. 5. Incorporate individual motivation strategies to promote engagement. 6. Collect progress-monitoring data to determine response.&quot; The third box next to the previous says &quot;Intensive Intervention: 1. Use progress-monitoring and error-analysis data to identify instructional deficits and necessary adaptations to the Hot Math Tutoring platform. 2. Provide explicit instruction in foundational skills, including number sense, fact fluency, fraction concepts, and multiplicative reasoning. 3. Prioritize standards and spend extended time providing explicit instruction tailored to those standards. 4. Collect progress-monitoring data regularly to determine instructional effectiveness, and modify instruction as needed.&quot; The next box says &quot;Alternate Achivement standards: 1. Provide instruction appropriate for the student's level of cognitive and symbolic functioning. 2. Identify and work on foundational skills that align with standards, such as demonstrating understanding of various representations of multiplication and division. 3. Collect progress-monitoring data to evaluate and adapt instruction as needed. 4. Incorporate assisstive technology to teach and assess skills. " title="Handout 3"/>
          <p:cNvPicPr>
            <a:picLocks noChangeAspect="1" noChangeArrowheads="1"/>
          </p:cNvPicPr>
          <p:nvPr/>
        </p:nvPicPr>
        <p:blipFill rotWithShape="1">
          <a:blip r:embed="rId3">
            <a:extLst>
              <a:ext uri="{28A0092B-C50C-407E-A947-70E740481C1C}">
                <a14:useLocalDpi xmlns:a14="http://schemas.microsoft.com/office/drawing/2010/main" val="0"/>
              </a:ext>
            </a:extLst>
          </a:blip>
          <a:srcRect l="23626" t="21276" r="22843" b="8245"/>
          <a:stretch/>
        </p:blipFill>
        <p:spPr bwMode="auto">
          <a:xfrm>
            <a:off x="1361872" y="931894"/>
            <a:ext cx="6614810" cy="48964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5552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r>
              <a:rPr lang="en-US" sz="2800" dirty="0" smtClean="0"/>
              <a:t>Review Handout 3. </a:t>
            </a:r>
          </a:p>
          <a:p>
            <a:pPr marL="342900" indent="-342900"/>
            <a:r>
              <a:rPr lang="en-US" sz="2800" dirty="0" smtClean="0"/>
              <a:t>With your table group, discuss— </a:t>
            </a:r>
          </a:p>
          <a:p>
            <a:pPr marL="685800" lvl="1" indent="-342900"/>
            <a:r>
              <a:rPr lang="en-US" sz="2800" dirty="0" smtClean="0"/>
              <a:t>Given today’s conversation, what additional practices might you try to further intensify intervention if data suggest it’s warranted?</a:t>
            </a:r>
          </a:p>
          <a:p>
            <a:pPr marL="685800" lvl="1" indent="-342900"/>
            <a:r>
              <a:rPr lang="en-US" sz="2800" dirty="0" smtClean="0"/>
              <a:t>How might this apply to another standard you might prioritize? (See Handout 4.)</a:t>
            </a:r>
          </a:p>
          <a:p>
            <a:pPr lvl="1"/>
            <a:endParaRPr lang="en-US" sz="2400" dirty="0" smtClean="0"/>
          </a:p>
          <a:p>
            <a:pPr lvl="1"/>
            <a:endParaRPr lang="en-US" sz="2400" dirty="0"/>
          </a:p>
          <a:p>
            <a:endParaRPr lang="en-US" dirty="0"/>
          </a:p>
        </p:txBody>
      </p:sp>
      <p:sp>
        <p:nvSpPr>
          <p:cNvPr id="3" name="Title 2"/>
          <p:cNvSpPr>
            <a:spLocks noGrp="1"/>
          </p:cNvSpPr>
          <p:nvPr>
            <p:ph type="title"/>
          </p:nvPr>
        </p:nvSpPr>
        <p:spPr/>
        <p:txBody>
          <a:bodyPr/>
          <a:lstStyle/>
          <a:p>
            <a:r>
              <a:rPr lang="en-US" dirty="0" smtClean="0"/>
              <a:t>Activity: Thinking About Standards (Optional: Handouts 3 and 4) </a:t>
            </a:r>
            <a:endParaRPr lang="en-US" dirty="0"/>
          </a:p>
        </p:txBody>
      </p:sp>
    </p:spTree>
    <p:extLst>
      <p:ext uri="{BB962C8B-B14F-4D97-AF65-F5344CB8AC3E}">
        <p14:creationId xmlns:p14="http://schemas.microsoft.com/office/powerpoint/2010/main" val="36899013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Explicit Instruction</a:t>
            </a:r>
            <a:endParaRPr lang="en-US" dirty="0"/>
          </a:p>
        </p:txBody>
      </p:sp>
      <p:sp>
        <p:nvSpPr>
          <p:cNvPr id="3" name="Content Placeholder 2"/>
          <p:cNvSpPr>
            <a:spLocks noGrp="1"/>
          </p:cNvSpPr>
          <p:nvPr>
            <p:ph idx="1"/>
          </p:nvPr>
        </p:nvSpPr>
        <p:spPr/>
        <p:txBody>
          <a:bodyPr/>
          <a:lstStyle/>
          <a:p>
            <a:r>
              <a:rPr lang="en-US" dirty="0" smtClean="0"/>
              <a:t>Overtly teach </a:t>
            </a:r>
            <a:r>
              <a:rPr lang="en-US" dirty="0"/>
              <a:t>the steps or processes needed to understand a construct, apply a strategy, and/or complete a task. </a:t>
            </a:r>
            <a:endParaRPr lang="en-US" dirty="0" smtClean="0"/>
          </a:p>
          <a:p>
            <a:r>
              <a:rPr lang="en-US" dirty="0" smtClean="0"/>
              <a:t>It’s often used for: </a:t>
            </a:r>
            <a:endParaRPr lang="en-US" dirty="0"/>
          </a:p>
          <a:p>
            <a:pPr marL="522288" indent="-239713"/>
            <a:r>
              <a:rPr lang="en-US" dirty="0" smtClean="0"/>
              <a:t>Teacher-led instruction</a:t>
            </a:r>
            <a:r>
              <a:rPr lang="en-US" dirty="0"/>
              <a:t> </a:t>
            </a:r>
            <a:r>
              <a:rPr lang="en-US" dirty="0" smtClean="0"/>
              <a:t>of new skills</a:t>
            </a:r>
          </a:p>
          <a:p>
            <a:pPr marL="522288" indent="-239713"/>
            <a:r>
              <a:rPr lang="en-US" dirty="0" smtClean="0"/>
              <a:t>Teaching </a:t>
            </a:r>
            <a:r>
              <a:rPr lang="en-US" dirty="0"/>
              <a:t>students to apply generalized knowledge or skills to novel settings </a:t>
            </a:r>
          </a:p>
          <a:p>
            <a:pPr marL="522288" indent="-239713"/>
            <a:r>
              <a:rPr lang="en-US" dirty="0" smtClean="0"/>
              <a:t>Addressing learning needs, including strategies to support cognitive processing </a:t>
            </a:r>
          </a:p>
        </p:txBody>
      </p:sp>
    </p:spTree>
    <p:extLst>
      <p:ext uri="{BB962C8B-B14F-4D97-AF65-F5344CB8AC3E}">
        <p14:creationId xmlns:p14="http://schemas.microsoft.com/office/powerpoint/2010/main" val="37198776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344" y="1896727"/>
            <a:ext cx="8166082" cy="4449209"/>
          </a:xfrm>
        </p:spPr>
        <p:txBody>
          <a:bodyPr/>
          <a:lstStyle/>
          <a:p>
            <a:pPr marL="457200" indent="-457200">
              <a:spcBef>
                <a:spcPts val="0"/>
              </a:spcBef>
              <a:spcAft>
                <a:spcPts val="600"/>
              </a:spcAft>
              <a:buAutoNum type="arabicPeriod"/>
            </a:pPr>
            <a:r>
              <a:rPr lang="en-US" sz="2300" dirty="0" smtClean="0"/>
              <a:t>Tell students what you want them to know </a:t>
            </a:r>
          </a:p>
          <a:p>
            <a:pPr marL="457200" indent="-457200">
              <a:spcBef>
                <a:spcPts val="0"/>
              </a:spcBef>
              <a:spcAft>
                <a:spcPts val="600"/>
              </a:spcAft>
              <a:buAutoNum type="arabicPeriod"/>
            </a:pPr>
            <a:r>
              <a:rPr lang="en-US" sz="2300" dirty="0" smtClean="0"/>
              <a:t>Provide an advance organizer </a:t>
            </a:r>
          </a:p>
          <a:p>
            <a:pPr marL="457200" indent="-457200">
              <a:spcBef>
                <a:spcPts val="0"/>
              </a:spcBef>
              <a:spcAft>
                <a:spcPts val="600"/>
              </a:spcAft>
              <a:buAutoNum type="arabicPeriod"/>
            </a:pPr>
            <a:r>
              <a:rPr lang="en-US" sz="2300" dirty="0"/>
              <a:t>A</a:t>
            </a:r>
            <a:r>
              <a:rPr lang="en-US" sz="2300" dirty="0" smtClean="0"/>
              <a:t>ssess </a:t>
            </a:r>
            <a:r>
              <a:rPr lang="en-US" sz="2300" dirty="0"/>
              <a:t>b</a:t>
            </a:r>
            <a:r>
              <a:rPr lang="en-US" sz="2300" dirty="0" smtClean="0"/>
              <a:t>ackground knowledge</a:t>
            </a:r>
          </a:p>
          <a:p>
            <a:pPr marL="457200" indent="-457200">
              <a:spcBef>
                <a:spcPts val="0"/>
              </a:spcBef>
              <a:spcAft>
                <a:spcPts val="600"/>
              </a:spcAft>
              <a:buFont typeface="+mj-lt"/>
              <a:buAutoNum type="arabicPeriod"/>
            </a:pPr>
            <a:r>
              <a:rPr lang="en-US" sz="2300" dirty="0" smtClean="0"/>
              <a:t>Model (“I do”)</a:t>
            </a:r>
          </a:p>
          <a:p>
            <a:pPr marL="457200" indent="-457200">
              <a:spcBef>
                <a:spcPts val="0"/>
              </a:spcBef>
              <a:spcAft>
                <a:spcPts val="600"/>
              </a:spcAft>
              <a:buFont typeface="+mj-lt"/>
              <a:buAutoNum type="arabicPeriod"/>
            </a:pPr>
            <a:r>
              <a:rPr lang="en-US" sz="2300" dirty="0" smtClean="0"/>
              <a:t>Provide guided </a:t>
            </a:r>
            <a:r>
              <a:rPr lang="en-US" sz="2300" dirty="0"/>
              <a:t>p</a:t>
            </a:r>
            <a:r>
              <a:rPr lang="en-US" sz="2300" dirty="0" smtClean="0"/>
              <a:t>ractice (“We do”) </a:t>
            </a:r>
          </a:p>
          <a:p>
            <a:pPr marL="457200" indent="-457200">
              <a:spcBef>
                <a:spcPts val="0"/>
              </a:spcBef>
              <a:spcAft>
                <a:spcPts val="600"/>
              </a:spcAft>
              <a:buFont typeface="+mj-lt"/>
              <a:buAutoNum type="arabicPeriod"/>
            </a:pPr>
            <a:r>
              <a:rPr lang="en-US" sz="2300" dirty="0" smtClean="0"/>
              <a:t>Provide independent practice (“You do”) </a:t>
            </a:r>
          </a:p>
          <a:p>
            <a:pPr marL="457200" indent="-457200">
              <a:spcBef>
                <a:spcPts val="0"/>
              </a:spcBef>
              <a:spcAft>
                <a:spcPts val="600"/>
              </a:spcAft>
              <a:buFont typeface="+mj-lt"/>
              <a:buAutoNum type="arabicPeriod"/>
            </a:pPr>
            <a:r>
              <a:rPr lang="en-US" sz="2300" dirty="0" smtClean="0"/>
              <a:t>Check for maintenance</a:t>
            </a:r>
          </a:p>
          <a:p>
            <a:pPr>
              <a:spcBef>
                <a:spcPts val="0"/>
              </a:spcBef>
              <a:buNone/>
            </a:pPr>
            <a:endParaRPr lang="en-US" sz="2000" b="1" i="1" dirty="0" smtClean="0"/>
          </a:p>
          <a:p>
            <a:pPr marL="0" indent="0">
              <a:spcBef>
                <a:spcPts val="0"/>
              </a:spcBef>
              <a:buNone/>
            </a:pPr>
            <a:r>
              <a:rPr lang="en-US" sz="2200" b="1" i="1" dirty="0" smtClean="0"/>
              <a:t>Note: </a:t>
            </a:r>
            <a:r>
              <a:rPr lang="en-US" sz="2200" i="1" dirty="0" smtClean="0"/>
              <a:t>Although there are no specific guidelines for this, the bulk of the instruction should fall within the guided practice phase. </a:t>
            </a:r>
          </a:p>
          <a:p>
            <a:pPr marL="514350" indent="-514350">
              <a:spcBef>
                <a:spcPts val="0"/>
              </a:spcBef>
              <a:buNone/>
            </a:pPr>
            <a:endParaRPr lang="en-US" b="1" dirty="0"/>
          </a:p>
        </p:txBody>
      </p:sp>
      <p:sp>
        <p:nvSpPr>
          <p:cNvPr id="2" name="Title 1"/>
          <p:cNvSpPr>
            <a:spLocks noGrp="1"/>
          </p:cNvSpPr>
          <p:nvPr>
            <p:ph type="title"/>
          </p:nvPr>
        </p:nvSpPr>
        <p:spPr/>
        <p:txBody>
          <a:bodyPr>
            <a:noAutofit/>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Components of Explicit Instruction</a:t>
            </a:r>
            <a:endParaRPr lang="en-US" dirty="0"/>
          </a:p>
        </p:txBody>
      </p:sp>
    </p:spTree>
    <p:extLst>
      <p:ext uri="{BB962C8B-B14F-4D97-AF65-F5344CB8AC3E}">
        <p14:creationId xmlns:p14="http://schemas.microsoft.com/office/powerpoint/2010/main" val="179977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3477EC8-074D-41C4-94AE-E9EA7CEEA348}" type="slidenum">
              <a:rPr lang="en-US" smtClean="0"/>
              <a:pPr/>
              <a:t>8</a:t>
            </a:fld>
            <a:endParaRPr lang="en-US" dirty="0"/>
          </a:p>
        </p:txBody>
      </p:sp>
      <p:sp>
        <p:nvSpPr>
          <p:cNvPr id="6" name="Title 5" hidden="1"/>
          <p:cNvSpPr>
            <a:spLocks noGrp="1"/>
          </p:cNvSpPr>
          <p:nvPr>
            <p:ph type="title"/>
          </p:nvPr>
        </p:nvSpPr>
        <p:spPr/>
        <p:txBody>
          <a:bodyPr/>
          <a:lstStyle/>
          <a:p>
            <a:r>
              <a:rPr lang="en-US" dirty="0" smtClean="0"/>
              <a:t>.</a:t>
            </a:r>
            <a:endParaRPr lang="en-US" dirty="0"/>
          </a:p>
        </p:txBody>
      </p:sp>
      <p:sp>
        <p:nvSpPr>
          <p:cNvPr id="12" name="Rectangle 11"/>
          <p:cNvSpPr/>
          <p:nvPr/>
        </p:nvSpPr>
        <p:spPr>
          <a:xfrm>
            <a:off x="538190" y="653548"/>
            <a:ext cx="2625633" cy="19250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How does intensive intervention relate to the data-based individualization (DBI) process?</a:t>
            </a:r>
            <a:endParaRPr lang="en-US" sz="2000" dirty="0">
              <a:solidFill>
                <a:schemeClr val="tx1"/>
              </a:solidFill>
            </a:endParaRPr>
          </a:p>
        </p:txBody>
      </p:sp>
      <p:sp>
        <p:nvSpPr>
          <p:cNvPr id="9" name="Right Arrow 8"/>
          <p:cNvSpPr/>
          <p:nvPr/>
        </p:nvSpPr>
        <p:spPr>
          <a:xfrm>
            <a:off x="2499201" y="3733160"/>
            <a:ext cx="2015030" cy="677633"/>
          </a:xfrm>
          <a:prstGeom prst="rightArrow">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Intensification</a:t>
            </a:r>
            <a:endParaRPr lang="en-US" sz="2000" dirty="0"/>
          </a:p>
        </p:txBody>
      </p:sp>
      <p:sp>
        <p:nvSpPr>
          <p:cNvPr id="15" name="Right Arrow 14"/>
          <p:cNvSpPr/>
          <p:nvPr/>
        </p:nvSpPr>
        <p:spPr>
          <a:xfrm>
            <a:off x="2503716" y="4638530"/>
            <a:ext cx="2015030" cy="677633"/>
          </a:xfrm>
          <a:prstGeom prst="rightArrow">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Evidence</a:t>
            </a:r>
            <a:endParaRPr lang="en-US" sz="2000" dirty="0"/>
          </a:p>
        </p:txBody>
      </p:sp>
      <p:sp>
        <p:nvSpPr>
          <p:cNvPr id="3" name="Rectangle 2" descr="Decorative image."/>
          <p:cNvSpPr/>
          <p:nvPr/>
        </p:nvSpPr>
        <p:spPr>
          <a:xfrm>
            <a:off x="3163823" y="1523999"/>
            <a:ext cx="5980177" cy="620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back to the Diagnostic Assessment/Functional Assessment ov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023" y="314394"/>
            <a:ext cx="3309177" cy="5664544"/>
          </a:xfrm>
          <a:prstGeom prst="rect">
            <a:avLst/>
          </a:prstGeom>
        </p:spPr>
      </p:pic>
    </p:spTree>
    <p:extLst>
      <p:ext uri="{BB962C8B-B14F-4D97-AF65-F5344CB8AC3E}">
        <p14:creationId xmlns:p14="http://schemas.microsoft.com/office/powerpoint/2010/main" val="157229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I make instruction more explicit and systematic?</a:t>
            </a:r>
            <a:endParaRPr lang="en-US" dirty="0"/>
          </a:p>
        </p:txBody>
      </p:sp>
      <p:sp>
        <p:nvSpPr>
          <p:cNvPr id="3" name="Content Placeholder 2"/>
          <p:cNvSpPr>
            <a:spLocks noGrp="1"/>
          </p:cNvSpPr>
          <p:nvPr>
            <p:ph idx="1"/>
          </p:nvPr>
        </p:nvSpPr>
        <p:spPr>
          <a:xfrm>
            <a:off x="457200" y="1943100"/>
            <a:ext cx="8686800" cy="4137659"/>
          </a:xfrm>
        </p:spPr>
        <p:txBody>
          <a:bodyPr>
            <a:normAutofit/>
          </a:bodyPr>
          <a:lstStyle/>
          <a:p>
            <a:pPr marL="520700" indent="-350838"/>
            <a:r>
              <a:rPr lang="en-US" sz="2700" dirty="0" smtClean="0"/>
              <a:t>Organize instruction to allow for high levels of </a:t>
            </a:r>
            <a:br>
              <a:rPr lang="en-US" sz="2700" dirty="0" smtClean="0"/>
            </a:br>
            <a:r>
              <a:rPr lang="en-US" sz="2700" dirty="0" smtClean="0"/>
              <a:t>student success—start with easy tasks.  </a:t>
            </a:r>
          </a:p>
          <a:p>
            <a:pPr marL="520700" indent="-350838"/>
            <a:r>
              <a:rPr lang="en-US" sz="2700" dirty="0" smtClean="0"/>
              <a:t>Break tasks into smaller, simpler steps.</a:t>
            </a:r>
          </a:p>
          <a:p>
            <a:pPr marL="520700" indent="-350838"/>
            <a:r>
              <a:rPr lang="en-US" sz="2700" dirty="0" smtClean="0"/>
              <a:t>Provide: </a:t>
            </a:r>
          </a:p>
          <a:p>
            <a:pPr marL="863600" lvl="1" indent="-342900"/>
            <a:r>
              <a:rPr lang="en-US" sz="2300" dirty="0"/>
              <a:t>M</a:t>
            </a:r>
            <a:r>
              <a:rPr lang="en-US" sz="2300" dirty="0" smtClean="0"/>
              <a:t>ore modeling with clearer explanations </a:t>
            </a:r>
          </a:p>
          <a:p>
            <a:pPr marL="863600" lvl="1" indent="-342900"/>
            <a:r>
              <a:rPr lang="en-US" sz="2300" dirty="0" smtClean="0"/>
              <a:t>More concrete learning opportunities</a:t>
            </a:r>
          </a:p>
          <a:p>
            <a:pPr marL="863600" lvl="1" indent="-342900"/>
            <a:r>
              <a:rPr lang="en-US" sz="2300" dirty="0"/>
              <a:t>T</a:t>
            </a:r>
            <a:r>
              <a:rPr lang="en-US" sz="2300" dirty="0" smtClean="0"/>
              <a:t>emporary support and gradually it reduce over time </a:t>
            </a:r>
          </a:p>
          <a:p>
            <a:pPr marL="863600" lvl="1" indent="-342900"/>
            <a:r>
              <a:rPr lang="en-US" sz="2300" dirty="0" smtClean="0"/>
              <a:t>More opportunities for response, practice, and feedback</a:t>
            </a:r>
          </a:p>
          <a:p>
            <a:pPr marL="0" indent="0">
              <a:buNone/>
            </a:pPr>
            <a:endParaRPr lang="en-US" dirty="0" smtClean="0"/>
          </a:p>
        </p:txBody>
      </p:sp>
    </p:spTree>
    <p:extLst>
      <p:ext uri="{BB962C8B-B14F-4D97-AF65-F5344CB8AC3E}">
        <p14:creationId xmlns:p14="http://schemas.microsoft.com/office/powerpoint/2010/main" val="25500532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Using Precise</a:t>
            </a:r>
            <a:r>
              <a:rPr lang="en-US" dirty="0"/>
              <a:t>, </a:t>
            </a:r>
            <a:r>
              <a:rPr lang="en-US" dirty="0" smtClean="0"/>
              <a:t>Simple</a:t>
            </a:r>
            <a:r>
              <a:rPr lang="en-US" dirty="0"/>
              <a:t>, and </a:t>
            </a:r>
            <a:r>
              <a:rPr lang="en-US" dirty="0" smtClean="0"/>
              <a:t>Replicable Language</a:t>
            </a:r>
            <a:endParaRPr lang="en-US" dirty="0"/>
          </a:p>
        </p:txBody>
      </p:sp>
      <p:sp>
        <p:nvSpPr>
          <p:cNvPr id="3" name="Content Placeholder 2"/>
          <p:cNvSpPr>
            <a:spLocks noGrp="1"/>
          </p:cNvSpPr>
          <p:nvPr>
            <p:ph idx="1"/>
          </p:nvPr>
        </p:nvSpPr>
        <p:spPr/>
        <p:txBody>
          <a:bodyPr/>
          <a:lstStyle/>
          <a:p>
            <a:pPr marL="342900" lvl="1" indent="-342900">
              <a:buFont typeface="Wingdings" charset="2"/>
              <a:buChar char="§"/>
            </a:pPr>
            <a:r>
              <a:rPr lang="en-US" sz="2800" dirty="0" smtClean="0"/>
              <a:t>Develop specific language for the parts of lessons that involve explaining a very important idea. </a:t>
            </a:r>
          </a:p>
          <a:p>
            <a:pPr marL="342900" lvl="1" indent="-342900">
              <a:buFont typeface="Wingdings" charset="2"/>
              <a:buChar char="§"/>
            </a:pPr>
            <a:r>
              <a:rPr lang="en-US" sz="2800" dirty="0" smtClean="0"/>
              <a:t>Use correct </a:t>
            </a:r>
            <a:r>
              <a:rPr lang="en-US" sz="2800" dirty="0"/>
              <a:t>vocabulary for the </a:t>
            </a:r>
            <a:r>
              <a:rPr lang="en-US" sz="2800" dirty="0" smtClean="0"/>
              <a:t>discipline, as appropriate, such as: </a:t>
            </a:r>
            <a:endParaRPr lang="en-US" sz="2800" dirty="0"/>
          </a:p>
          <a:p>
            <a:pPr lvl="2" indent="-344488">
              <a:buFont typeface="Arial"/>
              <a:buChar char="•"/>
            </a:pPr>
            <a:r>
              <a:rPr lang="en-US" sz="2200" dirty="0" smtClean="0"/>
              <a:t>Math</a:t>
            </a:r>
            <a:r>
              <a:rPr lang="en-US" sz="2200" dirty="0"/>
              <a:t>: </a:t>
            </a:r>
            <a:r>
              <a:rPr lang="en-US" sz="2200" dirty="0" smtClean="0"/>
              <a:t>divisor</a:t>
            </a:r>
            <a:r>
              <a:rPr lang="en-US" sz="2200" dirty="0"/>
              <a:t>, addend</a:t>
            </a:r>
          </a:p>
          <a:p>
            <a:pPr lvl="2" indent="-344488">
              <a:buFont typeface="Arial"/>
              <a:buChar char="•"/>
            </a:pPr>
            <a:r>
              <a:rPr lang="en-US" sz="2200" dirty="0"/>
              <a:t>Science: </a:t>
            </a:r>
            <a:r>
              <a:rPr lang="en-US" sz="2200" dirty="0" smtClean="0"/>
              <a:t>waxing </a:t>
            </a:r>
            <a:r>
              <a:rPr lang="en-US" sz="2200" dirty="0"/>
              <a:t>gibbous moon, chrysalis</a:t>
            </a:r>
          </a:p>
          <a:p>
            <a:pPr lvl="2" indent="-344488">
              <a:buFont typeface="Arial"/>
              <a:buChar char="•"/>
            </a:pPr>
            <a:r>
              <a:rPr lang="en-US" sz="2200" dirty="0"/>
              <a:t>English: p</a:t>
            </a:r>
            <a:r>
              <a:rPr lang="en-US" sz="2200" dirty="0" smtClean="0"/>
              <a:t>rotagonist, conflict</a:t>
            </a:r>
          </a:p>
          <a:p>
            <a:pPr marL="0" lvl="2" indent="0">
              <a:spcBef>
                <a:spcPts val="1800"/>
              </a:spcBef>
              <a:buNone/>
            </a:pPr>
            <a:r>
              <a:rPr lang="en-US" sz="2800" b="1" i="1" dirty="0" smtClean="0"/>
              <a:t>Make sure you say it the same way every time</a:t>
            </a:r>
            <a:r>
              <a:rPr lang="en-US" sz="2400" b="1" i="1" dirty="0" smtClean="0"/>
              <a:t>.</a:t>
            </a:r>
          </a:p>
        </p:txBody>
      </p:sp>
    </p:spTree>
    <p:extLst>
      <p:ext uri="{BB962C8B-B14F-4D97-AF65-F5344CB8AC3E}">
        <p14:creationId xmlns:p14="http://schemas.microsoft.com/office/powerpoint/2010/main" val="16888416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Precise, Simple, Replicable Language</a:t>
            </a:r>
            <a:endParaRPr lang="en-US" dirty="0"/>
          </a:p>
        </p:txBody>
      </p:sp>
      <p:pic>
        <p:nvPicPr>
          <p:cNvPr id="76" name="Picture 75" descr="Example of progressive improvement toward more precise, simple language. A speech bubble illustrates language that is too long. It says &quot;The letter c can make two different sounds. Sometimes it will say /k/. This happens when it is followed by a, o, u, or any consonant except h. In other cases, c makes the /s/ sound, when it comes before e, i, or y.&quot; Outside of this speech bubble, it says &quot;same idea repeated multiple ways. Too much detail.&quot; The other speech bubble, titled as &quot;shorter,&quot;  says &quot;C makes the /k/ sound before a, o, u. It makes the /s/ sound before e, i, and y. Outside of this speech bubble, it says &quot;language repeats. Appropriate level of detail. Still slightly confusing. Could still be shorter.&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200" y="1804947"/>
            <a:ext cx="8527600" cy="4236370"/>
          </a:xfrm>
          <a:prstGeom prst="rect">
            <a:avLst/>
          </a:prstGeom>
        </p:spPr>
      </p:pic>
    </p:spTree>
    <p:extLst>
      <p:ext uri="{BB962C8B-B14F-4D97-AF65-F5344CB8AC3E}">
        <p14:creationId xmlns:p14="http://schemas.microsoft.com/office/powerpoint/2010/main" val="16888416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Precise, Simple, Replicable </a:t>
            </a:r>
            <a:r>
              <a:rPr lang="en-US" dirty="0"/>
              <a:t>L</a:t>
            </a:r>
            <a:r>
              <a:rPr lang="en-US" dirty="0" smtClean="0"/>
              <a:t>anguage</a:t>
            </a:r>
            <a:endParaRPr lang="en-US" dirty="0"/>
          </a:p>
        </p:txBody>
      </p:sp>
      <p:sp>
        <p:nvSpPr>
          <p:cNvPr id="4" name="Rounded Rectangular Callout 3"/>
          <p:cNvSpPr/>
          <p:nvPr/>
        </p:nvSpPr>
        <p:spPr>
          <a:xfrm>
            <a:off x="1985889" y="2251281"/>
            <a:ext cx="2286000" cy="2187369"/>
          </a:xfrm>
          <a:prstGeom prst="wedgeRoundRectCallout">
            <a:avLst>
              <a:gd name="adj1" fmla="val -68617"/>
              <a:gd name="adj2" fmla="val 1122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defTabSz="914400"/>
            <a:r>
              <a:rPr lang="en-US" sz="2000" i="1" dirty="0" smtClean="0">
                <a:solidFill>
                  <a:prstClr val="white"/>
                </a:solidFill>
              </a:rPr>
              <a:t>C  </a:t>
            </a:r>
            <a:r>
              <a:rPr lang="en-US" sz="2000" dirty="0" smtClean="0">
                <a:solidFill>
                  <a:prstClr val="white"/>
                </a:solidFill>
              </a:rPr>
              <a:t>says/k/ in front of </a:t>
            </a:r>
            <a:r>
              <a:rPr lang="en-US" sz="2000" i="1" dirty="0" smtClean="0">
                <a:solidFill>
                  <a:prstClr val="white"/>
                </a:solidFill>
              </a:rPr>
              <a:t>a, o, u</a:t>
            </a:r>
            <a:r>
              <a:rPr lang="en-US" sz="2000" dirty="0" smtClean="0">
                <a:solidFill>
                  <a:prstClr val="white"/>
                </a:solidFill>
              </a:rPr>
              <a:t>. It says /s/ in front of </a:t>
            </a:r>
            <a:r>
              <a:rPr lang="en-US" sz="2000" i="1" dirty="0" smtClean="0">
                <a:solidFill>
                  <a:prstClr val="white"/>
                </a:solidFill>
              </a:rPr>
              <a:t>e,</a:t>
            </a:r>
            <a:r>
              <a:rPr lang="en-US" sz="2000" i="1" dirty="0" smtClean="0">
                <a:solidFill>
                  <a:schemeClr val="bg1"/>
                </a:solidFill>
              </a:rPr>
              <a:t> i, </a:t>
            </a:r>
            <a:r>
              <a:rPr lang="en-US" sz="2000" dirty="0" smtClean="0">
                <a:solidFill>
                  <a:prstClr val="white"/>
                </a:solidFill>
              </a:rPr>
              <a:t>and </a:t>
            </a:r>
            <a:r>
              <a:rPr lang="en-US" sz="2000" i="1" dirty="0" smtClean="0">
                <a:solidFill>
                  <a:prstClr val="white"/>
                </a:solidFill>
              </a:rPr>
              <a:t>y</a:t>
            </a:r>
            <a:r>
              <a:rPr lang="en-US" sz="2000" dirty="0" smtClean="0">
                <a:solidFill>
                  <a:prstClr val="white"/>
                </a:solidFill>
              </a:rPr>
              <a:t>. </a:t>
            </a:r>
          </a:p>
        </p:txBody>
      </p:sp>
      <p:sp>
        <p:nvSpPr>
          <p:cNvPr id="5" name="TextBox 4"/>
          <p:cNvSpPr txBox="1"/>
          <p:nvPr/>
        </p:nvSpPr>
        <p:spPr>
          <a:xfrm>
            <a:off x="4628270" y="2251281"/>
            <a:ext cx="4058529" cy="3662541"/>
          </a:xfrm>
          <a:prstGeom prst="rect">
            <a:avLst/>
          </a:prstGeom>
          <a:noFill/>
        </p:spPr>
        <p:txBody>
          <a:bodyPr wrap="square" rtlCol="0">
            <a:spAutoFit/>
          </a:bodyPr>
          <a:lstStyle/>
          <a:p>
            <a:pPr marL="285750" indent="-285750" defTabSz="914400">
              <a:buFont typeface="Arial" pitchFamily="34" charset="0"/>
              <a:buChar char="•"/>
            </a:pPr>
            <a:r>
              <a:rPr lang="en-US" sz="2800" dirty="0" smtClean="0">
                <a:solidFill>
                  <a:srgbClr val="00B050"/>
                </a:solidFill>
              </a:rPr>
              <a:t>Short</a:t>
            </a:r>
          </a:p>
          <a:p>
            <a:pPr marL="285750" indent="-285750" defTabSz="914400">
              <a:buFont typeface="Arial" pitchFamily="34" charset="0"/>
              <a:buChar char="•"/>
            </a:pPr>
            <a:r>
              <a:rPr lang="en-US" sz="2800" dirty="0">
                <a:solidFill>
                  <a:srgbClr val="00B050"/>
                </a:solidFill>
              </a:rPr>
              <a:t>Pretty clear (will need further instruction, which is the whole reason we teach</a:t>
            </a:r>
            <a:r>
              <a:rPr lang="en-US" sz="2800" dirty="0" smtClean="0">
                <a:solidFill>
                  <a:srgbClr val="00B050"/>
                </a:solidFill>
              </a:rPr>
              <a:t>!)</a:t>
            </a:r>
          </a:p>
          <a:p>
            <a:pPr marL="285750" indent="-285750" defTabSz="914400">
              <a:buFont typeface="Arial" pitchFamily="34" charset="0"/>
              <a:buChar char="•"/>
            </a:pPr>
            <a:r>
              <a:rPr lang="en-US" sz="2800" dirty="0">
                <a:solidFill>
                  <a:srgbClr val="00B050"/>
                </a:solidFill>
              </a:rPr>
              <a:t>Same language used</a:t>
            </a:r>
          </a:p>
          <a:p>
            <a:pPr marL="285750" indent="-285750" defTabSz="914400">
              <a:buFont typeface="Arial" pitchFamily="34" charset="0"/>
              <a:buChar char="•"/>
            </a:pPr>
            <a:endParaRPr lang="en-US" sz="3200" dirty="0">
              <a:solidFill>
                <a:srgbClr val="00B050"/>
              </a:solidFill>
            </a:endParaRPr>
          </a:p>
          <a:p>
            <a:pPr marL="285750" indent="-285750" defTabSz="914400">
              <a:buFont typeface="Arial" pitchFamily="34" charset="0"/>
              <a:buChar char="•"/>
            </a:pPr>
            <a:endParaRPr lang="en-US" sz="3200" dirty="0">
              <a:solidFill>
                <a:srgbClr val="00B050"/>
              </a:solidFill>
            </a:endParaRPr>
          </a:p>
        </p:txBody>
      </p:sp>
    </p:spTree>
    <p:extLst>
      <p:ext uri="{BB962C8B-B14F-4D97-AF65-F5344CB8AC3E}">
        <p14:creationId xmlns:p14="http://schemas.microsoft.com/office/powerpoint/2010/main" val="168884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5/6. Why provide frequent </a:t>
            </a:r>
            <a:r>
              <a:rPr lang="en-US" sz="4400" dirty="0"/>
              <a:t>o</a:t>
            </a:r>
            <a:r>
              <a:rPr lang="en-US" sz="4400" dirty="0" smtClean="0"/>
              <a:t>pportunities for student practice with feedback?</a:t>
            </a:r>
            <a:endParaRPr lang="en-US" sz="4400" dirty="0"/>
          </a:p>
        </p:txBody>
      </p:sp>
      <p:sp>
        <p:nvSpPr>
          <p:cNvPr id="3" name="Content Placeholder 2"/>
          <p:cNvSpPr>
            <a:spLocks noGrp="1"/>
          </p:cNvSpPr>
          <p:nvPr>
            <p:ph idx="1"/>
          </p:nvPr>
        </p:nvSpPr>
        <p:spPr>
          <a:xfrm>
            <a:off x="594360" y="2019300"/>
            <a:ext cx="8317865" cy="4441768"/>
          </a:xfrm>
        </p:spPr>
        <p:txBody>
          <a:bodyPr>
            <a:normAutofit/>
          </a:bodyPr>
          <a:lstStyle/>
          <a:p>
            <a:pPr marL="338138" lvl="1" indent="-287338">
              <a:spcBef>
                <a:spcPts val="0"/>
              </a:spcBef>
            </a:pPr>
            <a:r>
              <a:rPr lang="en-US" sz="2800" dirty="0" smtClean="0"/>
              <a:t>Frequent student response can assist the teacher in monitoring student understanding.</a:t>
            </a:r>
          </a:p>
          <a:p>
            <a:pPr marL="338138" lvl="1" indent="-287338"/>
            <a:r>
              <a:rPr lang="en-US" sz="2800" dirty="0" smtClean="0"/>
              <a:t>Teacher feedback during student practice can be a powerful tool for refining and mastering new skills. </a:t>
            </a:r>
          </a:p>
          <a:p>
            <a:pPr marL="338138" lvl="1" indent="-287338"/>
            <a:r>
              <a:rPr lang="en-US" sz="2800" dirty="0" smtClean="0"/>
              <a:t>Feedback prompts students to continue successful practice.</a:t>
            </a:r>
          </a:p>
          <a:p>
            <a:pPr marL="338138" lvl="1" indent="-287338"/>
            <a:r>
              <a:rPr lang="en-US" sz="2800" dirty="0" smtClean="0"/>
              <a:t>Quick corrections prevent students from practicing errors. </a:t>
            </a:r>
          </a:p>
        </p:txBody>
      </p:sp>
    </p:spTree>
    <p:extLst>
      <p:ext uri="{BB962C8B-B14F-4D97-AF65-F5344CB8AC3E}">
        <p14:creationId xmlns:p14="http://schemas.microsoft.com/office/powerpoint/2010/main" val="5173424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What is the most effective type of feedback?</a:t>
            </a:r>
            <a:endParaRPr lang="en-US" dirty="0"/>
          </a:p>
        </p:txBody>
      </p:sp>
      <p:sp>
        <p:nvSpPr>
          <p:cNvPr id="3" name="Content Placeholder 2"/>
          <p:cNvSpPr>
            <a:spLocks noGrp="1"/>
          </p:cNvSpPr>
          <p:nvPr>
            <p:ph idx="1"/>
          </p:nvPr>
        </p:nvSpPr>
        <p:spPr/>
        <p:txBody>
          <a:bodyPr>
            <a:normAutofit/>
          </a:bodyPr>
          <a:lstStyle/>
          <a:p>
            <a:pPr marL="342900" indent="-342900">
              <a:buFont typeface="Wingdings" charset="2"/>
              <a:buChar char="§"/>
            </a:pPr>
            <a:r>
              <a:rPr lang="en-US" sz="3200" dirty="0" smtClean="0"/>
              <a:t>Feedback should be:</a:t>
            </a:r>
          </a:p>
          <a:p>
            <a:pPr marL="685800" lvl="1" indent="-342900"/>
            <a:r>
              <a:rPr lang="en-US" sz="3200" dirty="0"/>
              <a:t>C</a:t>
            </a:r>
            <a:r>
              <a:rPr lang="en-US" sz="3200" dirty="0" smtClean="0"/>
              <a:t>lear and precise</a:t>
            </a:r>
          </a:p>
          <a:p>
            <a:pPr marL="685800" lvl="1" indent="-342900"/>
            <a:r>
              <a:rPr lang="en-US" sz="3200" dirty="0" smtClean="0"/>
              <a:t>Specific </a:t>
            </a:r>
          </a:p>
          <a:p>
            <a:pPr marL="685800" lvl="1" indent="-342900"/>
            <a:r>
              <a:rPr lang="en-US" sz="3200" dirty="0" smtClean="0"/>
              <a:t>Tied directly to the student’s actions </a:t>
            </a:r>
          </a:p>
          <a:p>
            <a:pPr marL="342900" lvl="1" indent="0">
              <a:buNone/>
            </a:pPr>
            <a:endParaRPr lang="en-US" sz="2400" dirty="0"/>
          </a:p>
        </p:txBody>
      </p:sp>
    </p:spTree>
    <p:extLst>
      <p:ext uri="{BB962C8B-B14F-4D97-AF65-F5344CB8AC3E}">
        <p14:creationId xmlns:p14="http://schemas.microsoft.com/office/powerpoint/2010/main" val="13491717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What is the most effective type of feedback?</a:t>
            </a:r>
          </a:p>
        </p:txBody>
      </p:sp>
      <p:sp>
        <p:nvSpPr>
          <p:cNvPr id="3" name="Content Placeholder 2"/>
          <p:cNvSpPr>
            <a:spLocks noGrp="1"/>
          </p:cNvSpPr>
          <p:nvPr>
            <p:ph idx="1"/>
          </p:nvPr>
        </p:nvSpPr>
        <p:spPr/>
        <p:txBody>
          <a:bodyPr/>
          <a:lstStyle/>
          <a:p>
            <a:pPr marL="0" lvl="1" indent="0">
              <a:buNone/>
            </a:pPr>
            <a:r>
              <a:rPr lang="en-US" sz="2800" dirty="0"/>
              <a:t>When a student makes errors, always: </a:t>
            </a:r>
            <a:endParaRPr lang="en-US" sz="2800" dirty="0" smtClean="0"/>
          </a:p>
          <a:p>
            <a:pPr marL="457200" lvl="1" indent="-223838"/>
            <a:r>
              <a:rPr lang="en-US" sz="2600" dirty="0"/>
              <a:t>E</a:t>
            </a:r>
            <a:r>
              <a:rPr lang="en-US" sz="2600" dirty="0" smtClean="0"/>
              <a:t>xplain </a:t>
            </a:r>
            <a:r>
              <a:rPr lang="en-US" sz="2600" dirty="0"/>
              <a:t>why the answer was </a:t>
            </a:r>
            <a:r>
              <a:rPr lang="en-US" sz="2600" dirty="0" smtClean="0"/>
              <a:t>incorrect</a:t>
            </a:r>
          </a:p>
          <a:p>
            <a:pPr marL="457200" lvl="1" indent="-223838"/>
            <a:r>
              <a:rPr lang="en-US" sz="2600" dirty="0"/>
              <a:t>M</a:t>
            </a:r>
            <a:r>
              <a:rPr lang="en-US" sz="2600" dirty="0" smtClean="0"/>
              <a:t>odel </a:t>
            </a:r>
            <a:r>
              <a:rPr lang="en-US" sz="2600" dirty="0"/>
              <a:t>the correct </a:t>
            </a:r>
            <a:r>
              <a:rPr lang="en-US" sz="2600" dirty="0" smtClean="0"/>
              <a:t>response</a:t>
            </a:r>
          </a:p>
          <a:p>
            <a:pPr marL="457200" lvl="1" indent="-223838"/>
            <a:r>
              <a:rPr lang="en-US" sz="2600" dirty="0"/>
              <a:t>H</a:t>
            </a:r>
            <a:r>
              <a:rPr lang="en-US" sz="2600" dirty="0" smtClean="0"/>
              <a:t>ave the student </a:t>
            </a:r>
            <a:r>
              <a:rPr lang="en-US" sz="2600" dirty="0"/>
              <a:t>provide a correct response before moving </a:t>
            </a:r>
            <a:r>
              <a:rPr lang="en-US" sz="2600" dirty="0" smtClean="0"/>
              <a:t>on</a:t>
            </a:r>
          </a:p>
          <a:p>
            <a:pPr marL="457200" lvl="1" indent="-223838"/>
            <a:r>
              <a:rPr lang="en-US" sz="2600" dirty="0" smtClean="0"/>
              <a:t>Recheck later in the lesson/activity </a:t>
            </a:r>
            <a:endParaRPr lang="en-US" sz="2600" dirty="0"/>
          </a:p>
          <a:p>
            <a:endParaRPr lang="en-US" dirty="0"/>
          </a:p>
        </p:txBody>
      </p:sp>
    </p:spTree>
    <p:extLst>
      <p:ext uri="{BB962C8B-B14F-4D97-AF65-F5344CB8AC3E}">
        <p14:creationId xmlns:p14="http://schemas.microsoft.com/office/powerpoint/2010/main" val="23145473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is the best time </a:t>
            </a:r>
            <a:br>
              <a:rPr lang="en-US" dirty="0" smtClean="0"/>
            </a:br>
            <a:r>
              <a:rPr lang="en-US" dirty="0" smtClean="0"/>
              <a:t>to offer feedback?</a:t>
            </a:r>
            <a:endParaRPr lang="en-US" dirty="0"/>
          </a:p>
        </p:txBody>
      </p:sp>
      <p:sp>
        <p:nvSpPr>
          <p:cNvPr id="3" name="Content Placeholder 2"/>
          <p:cNvSpPr>
            <a:spLocks noGrp="1"/>
          </p:cNvSpPr>
          <p:nvPr>
            <p:ph idx="1"/>
          </p:nvPr>
        </p:nvSpPr>
        <p:spPr/>
        <p:txBody>
          <a:bodyPr>
            <a:normAutofit/>
          </a:bodyPr>
          <a:lstStyle/>
          <a:p>
            <a:pPr marL="342900" indent="-342900"/>
            <a:r>
              <a:rPr lang="en-US" dirty="0" smtClean="0"/>
              <a:t>Immediately for discrete tasks (e.g., solving a math fact, spelling a word)</a:t>
            </a:r>
          </a:p>
          <a:p>
            <a:pPr marL="342900" indent="-342900"/>
            <a:r>
              <a:rPr lang="en-US" dirty="0" smtClean="0"/>
              <a:t>After a short delay for more complex tasks (e.g., writing a paragraph) to allow students to think through the process </a:t>
            </a:r>
          </a:p>
          <a:p>
            <a:pPr marL="342900" indent="-342900"/>
            <a:endParaRPr lang="en-US" sz="1100" dirty="0" smtClean="0"/>
          </a:p>
          <a:p>
            <a:pPr marL="342900" indent="-342900"/>
            <a:r>
              <a:rPr lang="en-US" dirty="0" smtClean="0"/>
              <a:t>Timely feedback can:</a:t>
            </a:r>
          </a:p>
          <a:p>
            <a:pPr marL="685800" lvl="1" indent="-342900"/>
            <a:r>
              <a:rPr lang="en-US" sz="2400" dirty="0" smtClean="0"/>
              <a:t>Prevent inaccurate practice</a:t>
            </a:r>
          </a:p>
          <a:p>
            <a:pPr marL="685800" lvl="1" indent="-342900"/>
            <a:r>
              <a:rPr lang="en-US" sz="2400" dirty="0" smtClean="0"/>
              <a:t>Increase the rate of student mastery</a:t>
            </a:r>
          </a:p>
          <a:p>
            <a:pPr marL="685800" lvl="1" indent="-342900"/>
            <a:r>
              <a:rPr lang="en-US" sz="2400" dirty="0"/>
              <a:t>E</a:t>
            </a:r>
            <a:r>
              <a:rPr lang="en-US" sz="2400" dirty="0" smtClean="0"/>
              <a:t>nsure successful, efficient learning</a:t>
            </a:r>
            <a:endParaRPr lang="en-US" sz="2400" dirty="0"/>
          </a:p>
        </p:txBody>
      </p:sp>
      <p:pic>
        <p:nvPicPr>
          <p:cNvPr id="6146" name="Picture 2" descr="Decorative image. " title="H:\share\IDEA Part D MATO FY2010-2014\Digital Images database\School Supplies\Clock_Time\9312722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67550" y="356153"/>
            <a:ext cx="1417638" cy="140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5351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Error Correction Script</a:t>
            </a:r>
            <a:endParaRPr lang="en-US" dirty="0"/>
          </a:p>
        </p:txBody>
      </p:sp>
      <p:sp>
        <p:nvSpPr>
          <p:cNvPr id="3" name="Content Placeholder 2"/>
          <p:cNvSpPr>
            <a:spLocks noGrp="1"/>
          </p:cNvSpPr>
          <p:nvPr>
            <p:ph idx="1"/>
          </p:nvPr>
        </p:nvSpPr>
        <p:spPr/>
        <p:txBody>
          <a:bodyPr/>
          <a:lstStyle/>
          <a:p>
            <a:pPr marL="0" indent="0">
              <a:buNone/>
            </a:pPr>
            <a:r>
              <a:rPr lang="en-US" b="1" dirty="0" smtClean="0"/>
              <a:t>Student: </a:t>
            </a:r>
            <a:r>
              <a:rPr lang="en-US" dirty="0" smtClean="0"/>
              <a:t>3 + 3 equals 5. </a:t>
            </a:r>
          </a:p>
          <a:p>
            <a:pPr marL="0" indent="0">
              <a:spcBef>
                <a:spcPts val="1200"/>
              </a:spcBef>
              <a:buNone/>
            </a:pPr>
            <a:r>
              <a:rPr lang="en-US" b="1" dirty="0" smtClean="0"/>
              <a:t>Teacher: </a:t>
            </a:r>
            <a:r>
              <a:rPr lang="en-US" dirty="0" smtClean="0"/>
              <a:t>That’s not quite right, watch me. If I start with 3 fingers and count 3 more fingers (demonstrate), 4, 5, 6,</a:t>
            </a:r>
            <a:br>
              <a:rPr lang="en-US" dirty="0" smtClean="0"/>
            </a:br>
            <a:r>
              <a:rPr lang="en-US" dirty="0" smtClean="0"/>
              <a:t>I get 6 (show fingers). So, 3 + 3 equals 6 (</a:t>
            </a:r>
            <a:r>
              <a:rPr lang="en-US" dirty="0"/>
              <a:t>p</a:t>
            </a:r>
            <a:r>
              <a:rPr lang="en-US" dirty="0" smtClean="0"/>
              <a:t>ause). What does 3 + 3 equal?</a:t>
            </a:r>
          </a:p>
          <a:p>
            <a:pPr marL="0" indent="0">
              <a:spcBef>
                <a:spcPts val="1200"/>
              </a:spcBef>
              <a:buNone/>
            </a:pPr>
            <a:r>
              <a:rPr lang="en-US" b="1" dirty="0" smtClean="0"/>
              <a:t>Student: </a:t>
            </a:r>
            <a:r>
              <a:rPr lang="en-US" dirty="0" smtClean="0"/>
              <a:t>6</a:t>
            </a:r>
          </a:p>
          <a:p>
            <a:pPr marL="0" indent="0">
              <a:spcBef>
                <a:spcPts val="1200"/>
              </a:spcBef>
              <a:buNone/>
            </a:pPr>
            <a:r>
              <a:rPr lang="en-US" b="1" dirty="0" smtClean="0"/>
              <a:t>Teacher: </a:t>
            </a:r>
            <a:r>
              <a:rPr lang="en-US" dirty="0" smtClean="0"/>
              <a:t>That’s right, 3 + 3 = 6. Let’s try another problem. (After a few more problems, go back to 3 + 3 and have the student provide the answer.) </a:t>
            </a:r>
            <a:endParaRPr lang="en-US" b="1" dirty="0"/>
          </a:p>
        </p:txBody>
      </p:sp>
    </p:spTree>
    <p:extLst>
      <p:ext uri="{BB962C8B-B14F-4D97-AF65-F5344CB8AC3E}">
        <p14:creationId xmlns:p14="http://schemas.microsoft.com/office/powerpoint/2010/main" val="2904444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663258"/>
            <a:ext cx="6293530" cy="1143000"/>
          </a:xfrm>
        </p:spPr>
        <p:txBody>
          <a:bodyPr>
            <a:noAutofit/>
          </a:bodyPr>
          <a:lstStyle/>
          <a:p>
            <a:r>
              <a:rPr lang="en-US" dirty="0" smtClean="0"/>
              <a:t>7. How should practice take place in an intervention?</a:t>
            </a:r>
            <a:endParaRPr lang="en-US" dirty="0"/>
          </a:p>
        </p:txBody>
      </p:sp>
      <p:sp>
        <p:nvSpPr>
          <p:cNvPr id="3" name="Content Placeholder 2"/>
          <p:cNvSpPr>
            <a:spLocks noGrp="1"/>
          </p:cNvSpPr>
          <p:nvPr>
            <p:ph idx="1"/>
          </p:nvPr>
        </p:nvSpPr>
        <p:spPr>
          <a:xfrm>
            <a:off x="457200" y="1879601"/>
            <a:ext cx="8229600" cy="4525963"/>
          </a:xfrm>
        </p:spPr>
        <p:txBody>
          <a:bodyPr>
            <a:normAutofit/>
          </a:bodyPr>
          <a:lstStyle/>
          <a:p>
            <a:pPr marL="579437" lvl="1" indent="-342900">
              <a:buFont typeface="Wingdings" charset="2"/>
              <a:buChar char="§"/>
            </a:pPr>
            <a:r>
              <a:rPr lang="en-US" sz="2800" b="1" dirty="0" smtClean="0"/>
              <a:t>Guided practice: </a:t>
            </a:r>
            <a:r>
              <a:rPr lang="en-US" sz="2800" dirty="0" smtClean="0"/>
              <a:t>after you have modeled a new skill or strategy</a:t>
            </a:r>
          </a:p>
          <a:p>
            <a:pPr marL="579437" lvl="1" indent="-342900">
              <a:buFont typeface="Wingdings" charset="2"/>
              <a:buChar char="§"/>
            </a:pPr>
            <a:r>
              <a:rPr lang="en-US" sz="2800" b="1" dirty="0" smtClean="0"/>
              <a:t>Independent practice:</a:t>
            </a:r>
          </a:p>
          <a:p>
            <a:pPr marL="914400" lvl="2" indent="-342900">
              <a:buFont typeface="Arial"/>
              <a:buChar char="•"/>
            </a:pPr>
            <a:r>
              <a:rPr lang="en-US" sz="2300" dirty="0" smtClean="0"/>
              <a:t>Incorporated after students begin to demonstrate mastery of the new skills or content</a:t>
            </a:r>
            <a:endParaRPr lang="en-US" sz="2300" b="1" dirty="0" smtClean="0"/>
          </a:p>
          <a:p>
            <a:pPr marL="914400" lvl="2" indent="-342900">
              <a:buFont typeface="Arial"/>
              <a:buChar char="•"/>
            </a:pPr>
            <a:r>
              <a:rPr lang="en-US" sz="2300" dirty="0" smtClean="0"/>
              <a:t>Does </a:t>
            </a:r>
            <a:r>
              <a:rPr lang="en-US" sz="2300" dirty="0"/>
              <a:t>not substitute for explicit and systematic instruction and guided </a:t>
            </a:r>
            <a:r>
              <a:rPr lang="en-US" sz="2300" dirty="0" smtClean="0"/>
              <a:t>practice </a:t>
            </a:r>
          </a:p>
        </p:txBody>
      </p:sp>
      <p:pic>
        <p:nvPicPr>
          <p:cNvPr id="4098" name="Picture 2" descr="Placeholder image - reads pract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6470" y="357314"/>
            <a:ext cx="1544064" cy="143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92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A8B8B9-B651-4439-A868-E8F04EF81465}" type="slidenum">
              <a:rPr lang="en-US" smtClean="0"/>
              <a:pPr/>
              <a:t>9</a:t>
            </a:fld>
            <a:endParaRPr lang="en-US" dirty="0"/>
          </a:p>
        </p:txBody>
      </p:sp>
      <p:sp>
        <p:nvSpPr>
          <p:cNvPr id="3" name="Title 2" hidden="1"/>
          <p:cNvSpPr>
            <a:spLocks noGrp="1"/>
          </p:cNvSpPr>
          <p:nvPr>
            <p:ph type="title"/>
          </p:nvPr>
        </p:nvSpPr>
        <p:spPr/>
        <p:txBody>
          <a:bodyPr/>
          <a:lstStyle/>
          <a:p>
            <a:r>
              <a:rPr lang="en-US" dirty="0" smtClean="0"/>
              <a:t>.</a:t>
            </a:r>
            <a:endParaRPr lang="en-US" dirty="0"/>
          </a:p>
        </p:txBody>
      </p:sp>
      <p:sp>
        <p:nvSpPr>
          <p:cNvPr id="10" name="TextBox 9"/>
          <p:cNvSpPr txBox="1"/>
          <p:nvPr/>
        </p:nvSpPr>
        <p:spPr>
          <a:xfrm>
            <a:off x="860612" y="1924184"/>
            <a:ext cx="7679366" cy="2308324"/>
          </a:xfrm>
          <a:prstGeom prst="rect">
            <a:avLst/>
          </a:prstGeom>
          <a:noFill/>
        </p:spPr>
        <p:txBody>
          <a:bodyPr wrap="square" rtlCol="0">
            <a:spAutoFit/>
          </a:bodyPr>
          <a:lstStyle/>
          <a:p>
            <a:pPr algn="ctr"/>
            <a:r>
              <a:rPr lang="en-US" sz="4800" i="1" dirty="0" smtClean="0">
                <a:solidFill>
                  <a:schemeClr val="bg1">
                    <a:lumMod val="50000"/>
                  </a:schemeClr>
                </a:solidFill>
              </a:rPr>
              <a:t>“It all works out in the end. … If it hasn’t worked out, it’s not the end yet.” </a:t>
            </a:r>
            <a:endParaRPr lang="en-US" sz="4800" i="1" dirty="0">
              <a:solidFill>
                <a:schemeClr val="bg1">
                  <a:lumMod val="50000"/>
                </a:schemeClr>
              </a:solidFill>
            </a:endParaRPr>
          </a:p>
        </p:txBody>
      </p:sp>
    </p:spTree>
    <p:extLst>
      <p:ext uri="{BB962C8B-B14F-4D97-AF65-F5344CB8AC3E}">
        <p14:creationId xmlns:p14="http://schemas.microsoft.com/office/powerpoint/2010/main" val="41088677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7388" y="318053"/>
            <a:ext cx="6269082" cy="1486894"/>
          </a:xfrm>
        </p:spPr>
        <p:txBody>
          <a:bodyPr>
            <a:normAutofit/>
          </a:bodyPr>
          <a:lstStyle/>
          <a:p>
            <a:r>
              <a:rPr lang="en-US" dirty="0" smtClean="0"/>
              <a:t>7. How should practice take place in an intervention? </a:t>
            </a:r>
            <a:endParaRPr lang="en-US" dirty="0"/>
          </a:p>
        </p:txBody>
      </p:sp>
      <p:sp>
        <p:nvSpPr>
          <p:cNvPr id="3" name="Content Placeholder 2"/>
          <p:cNvSpPr>
            <a:spLocks noGrp="1"/>
          </p:cNvSpPr>
          <p:nvPr>
            <p:ph idx="1"/>
          </p:nvPr>
        </p:nvSpPr>
        <p:spPr/>
        <p:txBody>
          <a:bodyPr/>
          <a:lstStyle/>
          <a:p>
            <a:pPr marL="342900" lvl="1" indent="-342900">
              <a:buFont typeface="Wingdings" charset="2"/>
              <a:buChar char="§"/>
            </a:pPr>
            <a:r>
              <a:rPr lang="en-US" sz="2800" dirty="0"/>
              <a:t>Incorporate daily practice routines at the beginning and/or end of an intervention </a:t>
            </a:r>
            <a:r>
              <a:rPr lang="en-US" sz="2800" dirty="0" smtClean="0"/>
              <a:t>period.</a:t>
            </a:r>
            <a:endParaRPr lang="en-US" sz="2800" dirty="0"/>
          </a:p>
          <a:p>
            <a:pPr marL="342900" lvl="1" indent="-342900">
              <a:buFont typeface="Wingdings" charset="2"/>
              <a:buChar char="§"/>
            </a:pPr>
            <a:r>
              <a:rPr lang="en-US" sz="2800" dirty="0"/>
              <a:t>Give homework that facilitates practice, not learning new information. </a:t>
            </a:r>
          </a:p>
          <a:p>
            <a:pPr marL="342900" lvl="1" indent="-342900">
              <a:buFont typeface="Wingdings" charset="2"/>
              <a:buChar char="§"/>
            </a:pPr>
            <a:r>
              <a:rPr lang="en-US" sz="2800" dirty="0"/>
              <a:t>Reinforce on-task behavior during independent </a:t>
            </a:r>
            <a:r>
              <a:rPr lang="en-US" sz="2800" dirty="0" smtClean="0"/>
              <a:t>practice. </a:t>
            </a:r>
            <a:endParaRPr lang="en-US" sz="2800" dirty="0"/>
          </a:p>
          <a:p>
            <a:endParaRPr lang="en-US" dirty="0"/>
          </a:p>
        </p:txBody>
      </p:sp>
      <p:pic>
        <p:nvPicPr>
          <p:cNvPr id="2" name="Picture 1" descr="Decorative image. "/>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56470" y="413150"/>
            <a:ext cx="2187530" cy="1391797"/>
          </a:xfrm>
          <a:prstGeom prst="rect">
            <a:avLst/>
          </a:prstGeom>
        </p:spPr>
      </p:pic>
    </p:spTree>
    <p:extLst>
      <p:ext uri="{BB962C8B-B14F-4D97-AF65-F5344CB8AC3E}">
        <p14:creationId xmlns:p14="http://schemas.microsoft.com/office/powerpoint/2010/main" val="29831753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342900" indent="-342900">
              <a:buFont typeface="Wingdings" charset="2"/>
              <a:buChar char="§"/>
            </a:pPr>
            <a:r>
              <a:rPr lang="en-US" dirty="0" smtClean="0"/>
              <a:t>Review the checklist for category 4 on Handout 1. Then, </a:t>
            </a:r>
            <a:r>
              <a:rPr lang="en-US" dirty="0"/>
              <a:t>u</a:t>
            </a:r>
            <a:r>
              <a:rPr lang="en-US" dirty="0" smtClean="0"/>
              <a:t>se Handout 2 to continue your team’s discussion of a student in your school. </a:t>
            </a:r>
          </a:p>
          <a:p>
            <a:pPr marL="342900" indent="-342900">
              <a:buFont typeface="Wingdings" charset="2"/>
              <a:buChar char="§"/>
            </a:pPr>
            <a:r>
              <a:rPr lang="en-US" dirty="0" smtClean="0"/>
              <a:t>Consider: </a:t>
            </a:r>
          </a:p>
          <a:p>
            <a:pPr marL="685800" lvl="1" indent="-342900">
              <a:buAutoNum type="arabicPeriod"/>
            </a:pPr>
            <a:r>
              <a:rPr lang="en-US" sz="2100" dirty="0" smtClean="0"/>
              <a:t>What have we already tried?</a:t>
            </a:r>
          </a:p>
          <a:p>
            <a:pPr marL="685800" lvl="1" indent="-342900">
              <a:buAutoNum type="arabicPeriod"/>
            </a:pPr>
            <a:r>
              <a:rPr lang="en-US" sz="2100" dirty="0" smtClean="0"/>
              <a:t>What other strategies might work (either on the Handout 1 list or otherwise)?</a:t>
            </a:r>
          </a:p>
          <a:p>
            <a:pPr marL="685800" lvl="1" indent="-342900">
              <a:buAutoNum type="arabicPeriod"/>
            </a:pPr>
            <a:r>
              <a:rPr lang="en-US" sz="2100" dirty="0" smtClean="0"/>
              <a:t>What data indicate that these might be effective for the student?</a:t>
            </a:r>
            <a:endParaRPr lang="en-US" sz="2100" dirty="0"/>
          </a:p>
          <a:p>
            <a:pPr marL="685800" lvl="1" indent="-342900">
              <a:buAutoNum type="arabicPeriod"/>
            </a:pPr>
            <a:r>
              <a:rPr lang="en-US" sz="2100" dirty="0" smtClean="0"/>
              <a:t>Prioritize what intervention practices you will use, and discuss how your team will monitor progress. </a:t>
            </a:r>
            <a:endParaRPr lang="en-US" sz="2100" dirty="0"/>
          </a:p>
        </p:txBody>
      </p:sp>
      <p:sp>
        <p:nvSpPr>
          <p:cNvPr id="9" name="Title 8"/>
          <p:cNvSpPr>
            <a:spLocks noGrp="1"/>
          </p:cNvSpPr>
          <p:nvPr>
            <p:ph type="title"/>
          </p:nvPr>
        </p:nvSpPr>
        <p:spPr/>
        <p:txBody>
          <a:bodyPr/>
          <a:lstStyle/>
          <a:p>
            <a:r>
              <a:rPr lang="en-US" dirty="0" smtClean="0"/>
              <a:t>Handouts 1 and 2: Planning Intensive Intervention </a:t>
            </a:r>
            <a:endParaRPr lang="en-US" dirty="0"/>
          </a:p>
        </p:txBody>
      </p:sp>
      <p:sp>
        <p:nvSpPr>
          <p:cNvPr id="4" name="Slide Number Placeholder 3"/>
          <p:cNvSpPr>
            <a:spLocks noGrp="1"/>
          </p:cNvSpPr>
          <p:nvPr>
            <p:ph type="sldNum" sz="quarter" idx="10"/>
          </p:nvPr>
        </p:nvSpPr>
        <p:spPr/>
        <p:txBody>
          <a:bodyPr/>
          <a:lstStyle/>
          <a:p>
            <a:fld id="{A1A8B8B9-B651-4439-A868-E8F04EF81465}" type="slidenum">
              <a:rPr>
                <a:solidFill>
                  <a:srgbClr val="FFFFFF">
                    <a:lumMod val="75000"/>
                  </a:srgbClr>
                </a:solidFill>
              </a:rPr>
              <a:pPr/>
              <a:t>91</a:t>
            </a:fld>
            <a:endParaRPr dirty="0">
              <a:solidFill>
                <a:srgbClr val="FFFFFF">
                  <a:lumMod val="75000"/>
                </a:srgbClr>
              </a:solidFill>
            </a:endParaRPr>
          </a:p>
        </p:txBody>
      </p:sp>
    </p:spTree>
    <p:extLst>
      <p:ext uri="{BB962C8B-B14F-4D97-AF65-F5344CB8AC3E}">
        <p14:creationId xmlns:p14="http://schemas.microsoft.com/office/powerpoint/2010/main" val="3601902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Activity</a:t>
            </a:r>
            <a:endParaRPr lang="en-US" dirty="0"/>
          </a:p>
        </p:txBody>
      </p:sp>
      <p:sp>
        <p:nvSpPr>
          <p:cNvPr id="5" name="Content Placeholder 4"/>
          <p:cNvSpPr>
            <a:spLocks noGrp="1"/>
          </p:cNvSpPr>
          <p:nvPr>
            <p:ph idx="1"/>
          </p:nvPr>
        </p:nvSpPr>
        <p:spPr/>
        <p:txBody>
          <a:bodyPr/>
          <a:lstStyle/>
          <a:p>
            <a:r>
              <a:rPr lang="en-US" dirty="0" smtClean="0"/>
              <a:t>Observing Intervention </a:t>
            </a: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1F497D">
                    <a:lumMod val="75000"/>
                  </a:srgbClr>
                </a:solidFill>
              </a:rPr>
              <a:pPr/>
              <a:t>92</a:t>
            </a:fld>
            <a:endParaRPr lang="en-US" dirty="0">
              <a:solidFill>
                <a:srgbClr val="1F497D">
                  <a:lumMod val="75000"/>
                </a:srgbClr>
              </a:solidFill>
            </a:endParaRPr>
          </a:p>
        </p:txBody>
      </p:sp>
    </p:spTree>
    <p:extLst>
      <p:ext uri="{BB962C8B-B14F-4D97-AF65-F5344CB8AC3E}">
        <p14:creationId xmlns:p14="http://schemas.microsoft.com/office/powerpoint/2010/main" val="325733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6" y="1971405"/>
            <a:ext cx="3972629" cy="3852006"/>
          </a:xfrm>
          <a:ln>
            <a:solidFill>
              <a:schemeClr val="tx2"/>
            </a:solidFill>
          </a:ln>
        </p:spPr>
        <p:txBody>
          <a:bodyPr/>
          <a:lstStyle/>
          <a:p>
            <a:pPr marL="112713" indent="0">
              <a:buNone/>
            </a:pPr>
            <a:r>
              <a:rPr lang="en-US" sz="2200" dirty="0" smtClean="0"/>
              <a:t>Watch </a:t>
            </a:r>
            <a:r>
              <a:rPr lang="en-US" sz="2200" dirty="0"/>
              <a:t>one or more of </a:t>
            </a:r>
            <a:r>
              <a:rPr lang="en-US" sz="2200" dirty="0" smtClean="0"/>
              <a:t>these </a:t>
            </a:r>
            <a:r>
              <a:rPr lang="en-US" sz="2200" dirty="0"/>
              <a:t>short Teachertube video </a:t>
            </a:r>
            <a:r>
              <a:rPr lang="en-US" sz="2200" dirty="0" smtClean="0"/>
              <a:t>clips of teachers providing small group intervention. </a:t>
            </a:r>
            <a:endParaRPr lang="en-US" sz="2200" dirty="0"/>
          </a:p>
          <a:p>
            <a:pPr marL="457200" indent="-288925">
              <a:buAutoNum type="arabicPeriod"/>
            </a:pPr>
            <a:r>
              <a:rPr lang="en-US" sz="2200" dirty="0" smtClean="0"/>
              <a:t>How have these </a:t>
            </a:r>
            <a:r>
              <a:rPr lang="en-US" sz="2200" dirty="0"/>
              <a:t>teachers applied strategies for intensive intervention to their </a:t>
            </a:r>
            <a:r>
              <a:rPr lang="en-US" sz="2200" dirty="0" smtClean="0"/>
              <a:t>teaching? </a:t>
            </a:r>
          </a:p>
          <a:p>
            <a:pPr marL="457200" indent="-288925">
              <a:buAutoNum type="arabicPeriod"/>
            </a:pPr>
            <a:r>
              <a:rPr lang="en-US" sz="2200" dirty="0" smtClean="0"/>
              <a:t>What </a:t>
            </a:r>
            <a:r>
              <a:rPr lang="en-US" sz="2200" dirty="0"/>
              <a:t>additional strategies might they try to further intensify their instruction?</a:t>
            </a:r>
          </a:p>
          <a:p>
            <a:endParaRPr lang="en-US" dirty="0"/>
          </a:p>
        </p:txBody>
      </p:sp>
      <p:sp>
        <p:nvSpPr>
          <p:cNvPr id="2" name="Content Placeholder 1"/>
          <p:cNvSpPr>
            <a:spLocks noGrp="1"/>
          </p:cNvSpPr>
          <p:nvPr>
            <p:ph idx="10"/>
          </p:nvPr>
        </p:nvSpPr>
        <p:spPr/>
        <p:txBody>
          <a:bodyPr/>
          <a:lstStyle/>
          <a:p>
            <a:pPr marL="168275" indent="0">
              <a:buNone/>
            </a:pPr>
            <a:r>
              <a:rPr lang="en-US" sz="1500" dirty="0" smtClean="0"/>
              <a:t>Math flashcards (1:31) </a:t>
            </a:r>
            <a:r>
              <a:rPr lang="en-US" sz="1500" u="sng" dirty="0">
                <a:hlinkClick r:id="rId3"/>
              </a:rPr>
              <a:t>http://</a:t>
            </a:r>
            <a:r>
              <a:rPr lang="en-US" sz="1500" u="sng" dirty="0" smtClean="0">
                <a:hlinkClick r:id="rId3"/>
              </a:rPr>
              <a:t>www.teachertube.com/viewVideo.php?video_id=214870&amp;title=Number_Flashcards&amp;vpkey</a:t>
            </a:r>
            <a:endParaRPr lang="en-US" sz="1500" u="sng" dirty="0" smtClean="0"/>
          </a:p>
          <a:p>
            <a:pPr marL="168275" indent="-55563">
              <a:spcBef>
                <a:spcPts val="0"/>
              </a:spcBef>
              <a:buNone/>
            </a:pPr>
            <a:endParaRPr lang="en-US" sz="1500" b="1" dirty="0" smtClean="0"/>
          </a:p>
          <a:p>
            <a:pPr marL="168275" indent="0">
              <a:spcBef>
                <a:spcPts val="0"/>
              </a:spcBef>
              <a:buNone/>
            </a:pPr>
            <a:r>
              <a:rPr lang="en-US" sz="1500" dirty="0"/>
              <a:t>Sounding Out </a:t>
            </a:r>
            <a:r>
              <a:rPr lang="en-US" sz="1500" dirty="0" smtClean="0"/>
              <a:t>Accuracy (1:08) </a:t>
            </a:r>
            <a:endParaRPr lang="en-US" sz="1500" dirty="0"/>
          </a:p>
          <a:p>
            <a:pPr marL="168275" indent="0">
              <a:spcBef>
                <a:spcPts val="0"/>
              </a:spcBef>
              <a:buNone/>
            </a:pPr>
            <a:r>
              <a:rPr lang="en-US" sz="1500" u="sng" dirty="0">
                <a:hlinkClick r:id="rId4"/>
              </a:rPr>
              <a:t>http://www.teachertube.com/viewVideo.php?video_id=15343</a:t>
            </a:r>
            <a:r>
              <a:rPr lang="en-US" sz="1500" dirty="0"/>
              <a:t> </a:t>
            </a:r>
            <a:endParaRPr lang="en-US" sz="1500" dirty="0" smtClean="0"/>
          </a:p>
          <a:p>
            <a:pPr marL="168275" indent="0">
              <a:spcBef>
                <a:spcPts val="0"/>
              </a:spcBef>
              <a:buNone/>
            </a:pPr>
            <a:endParaRPr lang="en-US" sz="1500" dirty="0"/>
          </a:p>
          <a:p>
            <a:pPr marL="168275" indent="0">
              <a:spcBef>
                <a:spcPts val="0"/>
              </a:spcBef>
              <a:buNone/>
            </a:pPr>
            <a:r>
              <a:rPr lang="en-US" sz="1500" dirty="0"/>
              <a:t>K-PALS </a:t>
            </a:r>
            <a:r>
              <a:rPr lang="en-US" sz="1500" dirty="0" smtClean="0"/>
              <a:t>(3:09)</a:t>
            </a:r>
            <a:endParaRPr lang="en-US" sz="1500" dirty="0"/>
          </a:p>
          <a:p>
            <a:pPr marL="168275" indent="0">
              <a:spcBef>
                <a:spcPts val="0"/>
              </a:spcBef>
              <a:buNone/>
            </a:pPr>
            <a:r>
              <a:rPr lang="en-US" sz="1500" u="sng" dirty="0">
                <a:hlinkClick r:id="rId5"/>
              </a:rPr>
              <a:t>http://www.teachertube.com/viewVideo.php?video_id=214871</a:t>
            </a:r>
            <a:r>
              <a:rPr lang="en-US" sz="1500" dirty="0"/>
              <a:t> </a:t>
            </a:r>
          </a:p>
          <a:p>
            <a:pPr marL="168275" indent="0">
              <a:spcBef>
                <a:spcPts val="0"/>
              </a:spcBef>
              <a:buNone/>
            </a:pPr>
            <a:endParaRPr lang="en-US" sz="1500" dirty="0" smtClean="0"/>
          </a:p>
          <a:p>
            <a:pPr marL="168275" indent="0">
              <a:spcBef>
                <a:spcPts val="0"/>
              </a:spcBef>
              <a:buNone/>
            </a:pPr>
            <a:r>
              <a:rPr lang="en-US" sz="1500" dirty="0"/>
              <a:t>Writing </a:t>
            </a:r>
            <a:r>
              <a:rPr lang="en-US" sz="1500" dirty="0" smtClean="0"/>
              <a:t>Words (2:17) </a:t>
            </a:r>
            <a:endParaRPr lang="en-US" sz="1500" dirty="0"/>
          </a:p>
          <a:p>
            <a:pPr marL="168275" indent="0">
              <a:spcBef>
                <a:spcPts val="0"/>
              </a:spcBef>
              <a:buNone/>
            </a:pPr>
            <a:r>
              <a:rPr lang="en-US" sz="1500" u="sng" dirty="0">
                <a:hlinkClick r:id="rId6"/>
              </a:rPr>
              <a:t>http://www.teachertube.com/viewVideo.php?video_id=214759</a:t>
            </a:r>
            <a:r>
              <a:rPr lang="en-US" sz="1500" dirty="0"/>
              <a:t> </a:t>
            </a:r>
          </a:p>
          <a:p>
            <a:pPr marL="168275" indent="0">
              <a:spcBef>
                <a:spcPts val="0"/>
              </a:spcBef>
              <a:buNone/>
            </a:pPr>
            <a:endParaRPr lang="en-US" sz="2000" dirty="0"/>
          </a:p>
          <a:p>
            <a:pPr marL="168275" indent="-55563">
              <a:buNone/>
            </a:pPr>
            <a:endParaRPr lang="en-US" sz="2000" b="1" dirty="0"/>
          </a:p>
        </p:txBody>
      </p:sp>
      <p:sp>
        <p:nvSpPr>
          <p:cNvPr id="5" name="Title 4"/>
          <p:cNvSpPr>
            <a:spLocks noGrp="1"/>
          </p:cNvSpPr>
          <p:nvPr>
            <p:ph type="title"/>
          </p:nvPr>
        </p:nvSpPr>
        <p:spPr/>
        <p:txBody>
          <a:bodyPr/>
          <a:lstStyle/>
          <a:p>
            <a:r>
              <a:rPr lang="en-US" dirty="0" smtClean="0"/>
              <a:t>Observing Intervention (Handout 5)</a:t>
            </a:r>
            <a:endParaRPr lang="en-US" dirty="0"/>
          </a:p>
        </p:txBody>
      </p:sp>
      <p:sp>
        <p:nvSpPr>
          <p:cNvPr id="4" name="Slide Number Placeholder 3"/>
          <p:cNvSpPr>
            <a:spLocks noGrp="1"/>
          </p:cNvSpPr>
          <p:nvPr>
            <p:ph type="sldNum" sz="quarter" idx="11"/>
          </p:nvPr>
        </p:nvSpPr>
        <p:spPr/>
        <p:txBody>
          <a:bodyPr/>
          <a:lstStyle/>
          <a:p>
            <a:fld id="{A1A8B8B9-B651-4439-A868-E8F04EF81465}" type="slidenum">
              <a:rPr lang="en-US" smtClean="0"/>
              <a:pPr/>
              <a:t>93</a:t>
            </a:fld>
            <a:endParaRPr lang="en-US" dirty="0"/>
          </a:p>
        </p:txBody>
      </p:sp>
    </p:spTree>
    <p:extLst>
      <p:ext uri="{BB962C8B-B14F-4D97-AF65-F5344CB8AC3E}">
        <p14:creationId xmlns:p14="http://schemas.microsoft.com/office/powerpoint/2010/main" val="22336646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229600" cy="2123658"/>
          </a:xfrm>
        </p:spPr>
        <p:txBody>
          <a:bodyPr/>
          <a:lstStyle/>
          <a:p>
            <a:r>
              <a:rPr lang="en-US" dirty="0" smtClean="0"/>
              <a:t>Addressing Common Barriers to Implementing Intensive Intervention </a:t>
            </a:r>
            <a:endParaRPr lang="en-US" dirty="0"/>
          </a:p>
        </p:txBody>
      </p:sp>
      <p:sp>
        <p:nvSpPr>
          <p:cNvPr id="4" name="Slide Number Placeholder 3"/>
          <p:cNvSpPr>
            <a:spLocks noGrp="1"/>
          </p:cNvSpPr>
          <p:nvPr>
            <p:ph type="sldNum" sz="quarter" idx="12"/>
          </p:nvPr>
        </p:nvSpPr>
        <p:spPr/>
        <p:txBody>
          <a:bodyPr/>
          <a:lstStyle/>
          <a:p>
            <a:fld id="{A1A8B8B9-B651-4439-A868-E8F04EF81465}" type="slidenum">
              <a:rPr lang="en-US" smtClean="0"/>
              <a:pPr/>
              <a:t>94</a:t>
            </a:fld>
            <a:endParaRPr lang="en-US" dirty="0"/>
          </a:p>
        </p:txBody>
      </p:sp>
    </p:spTree>
    <p:extLst>
      <p:ext uri="{BB962C8B-B14F-4D97-AF65-F5344CB8AC3E}">
        <p14:creationId xmlns:p14="http://schemas.microsoft.com/office/powerpoint/2010/main" val="18416529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200" dirty="0" smtClean="0"/>
              <a:t>Choose intervention changes that are feasible to implement and maintain.</a:t>
            </a:r>
          </a:p>
          <a:p>
            <a:r>
              <a:rPr lang="en-US" sz="2200" dirty="0" smtClean="0"/>
              <a:t>Decide that intensive intervention is a priority for the 3</a:t>
            </a:r>
            <a:r>
              <a:rPr lang="en-US" sz="2000" dirty="0" smtClean="0"/>
              <a:t>–</a:t>
            </a:r>
            <a:r>
              <a:rPr lang="en-US" sz="2200" dirty="0" smtClean="0"/>
              <a:t>5 percent of students who need it. This requires buy-in from staff as well as school and district leadership. </a:t>
            </a:r>
          </a:p>
          <a:p>
            <a:r>
              <a:rPr lang="en-US" sz="2200" dirty="0" smtClean="0"/>
              <a:t>If significantly more students appear to need intensive intervention, consider parallel changes to core and secondary (Tier 2) instruction/intervention. </a:t>
            </a:r>
          </a:p>
          <a:p>
            <a:r>
              <a:rPr lang="en-US" sz="2200" dirty="0" smtClean="0"/>
              <a:t>Do not overburden your system by trying to serve significantly more than 3</a:t>
            </a:r>
            <a:r>
              <a:rPr lang="en-US" sz="2000" dirty="0" smtClean="0"/>
              <a:t>–</a:t>
            </a:r>
            <a:r>
              <a:rPr lang="en-US" sz="2200" dirty="0" smtClean="0"/>
              <a:t>5 percent of students at this level of intervention. </a:t>
            </a:r>
            <a:endParaRPr lang="en-US" sz="2200" dirty="0"/>
          </a:p>
        </p:txBody>
      </p:sp>
      <p:sp>
        <p:nvSpPr>
          <p:cNvPr id="5" name="Title 4"/>
          <p:cNvSpPr>
            <a:spLocks noGrp="1"/>
          </p:cNvSpPr>
          <p:nvPr>
            <p:ph type="title"/>
          </p:nvPr>
        </p:nvSpPr>
        <p:spPr/>
        <p:txBody>
          <a:bodyPr/>
          <a:lstStyle/>
          <a:p>
            <a:r>
              <a:rPr lang="en-US" dirty="0" smtClean="0"/>
              <a:t>“I don’t have time for this. …There are too many students.” </a:t>
            </a:r>
            <a:endParaRPr lang="en-US" dirty="0"/>
          </a:p>
        </p:txBody>
      </p:sp>
      <p:sp>
        <p:nvSpPr>
          <p:cNvPr id="4" name="Slide Number Placeholder 3"/>
          <p:cNvSpPr>
            <a:spLocks noGrp="1"/>
          </p:cNvSpPr>
          <p:nvPr>
            <p:ph type="sldNum" sz="quarter" idx="10"/>
          </p:nvPr>
        </p:nvSpPr>
        <p:spPr/>
        <p:txBody>
          <a:bodyPr/>
          <a:lstStyle/>
          <a:p>
            <a:fld id="{A1A8B8B9-B651-4439-A868-E8F04EF81465}" type="slidenum">
              <a:rPr lang="en-US" smtClean="0"/>
              <a:pPr/>
              <a:t>95</a:t>
            </a:fld>
            <a:endParaRPr lang="en-US" dirty="0"/>
          </a:p>
        </p:txBody>
      </p:sp>
    </p:spTree>
    <p:extLst>
      <p:ext uri="{BB962C8B-B14F-4D97-AF65-F5344CB8AC3E}">
        <p14:creationId xmlns:p14="http://schemas.microsoft.com/office/powerpoint/2010/main" val="5365167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r>
              <a:rPr lang="en-US" sz="2800" dirty="0" smtClean="0"/>
              <a:t>Instruction that does not align with students’ needs is not likely to benefit them.</a:t>
            </a:r>
          </a:p>
          <a:p>
            <a:pPr marL="342900" indent="-342900">
              <a:spcBef>
                <a:spcPts val="1000"/>
              </a:spcBef>
            </a:pPr>
            <a:r>
              <a:rPr lang="en-US" sz="2800" dirty="0" smtClean="0"/>
              <a:t>Plan to make exceptions to scheduling and grouping policies for these students when data suggest they require it. </a:t>
            </a:r>
          </a:p>
          <a:p>
            <a:pPr marL="342900" indent="-342900">
              <a:spcBef>
                <a:spcPts val="1000"/>
              </a:spcBef>
            </a:pPr>
            <a:r>
              <a:rPr lang="en-US" sz="2800" dirty="0" smtClean="0"/>
              <a:t>Collect progress monitoring data, and review it regularly to determine if the student is benefiting from his or her intensified program. </a:t>
            </a:r>
          </a:p>
          <a:p>
            <a:endParaRPr lang="en-US" dirty="0"/>
          </a:p>
        </p:txBody>
      </p:sp>
      <p:sp>
        <p:nvSpPr>
          <p:cNvPr id="3" name="Title 2"/>
          <p:cNvSpPr>
            <a:spLocks noGrp="1"/>
          </p:cNvSpPr>
          <p:nvPr>
            <p:ph type="title"/>
          </p:nvPr>
        </p:nvSpPr>
        <p:spPr/>
        <p:txBody>
          <a:bodyPr/>
          <a:lstStyle/>
          <a:p>
            <a:r>
              <a:rPr lang="en-US" dirty="0" smtClean="0"/>
              <a:t>“But we don’t teach Program X to Yth graders.” </a:t>
            </a:r>
            <a:endParaRPr lang="en-US" dirty="0"/>
          </a:p>
        </p:txBody>
      </p:sp>
    </p:spTree>
    <p:extLst>
      <p:ext uri="{BB962C8B-B14F-4D97-AF65-F5344CB8AC3E}">
        <p14:creationId xmlns:p14="http://schemas.microsoft.com/office/powerpoint/2010/main" val="34353123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46085"/>
            <a:ext cx="8224699" cy="3852006"/>
          </a:xfrm>
        </p:spPr>
        <p:txBody>
          <a:bodyPr/>
          <a:lstStyle/>
          <a:p>
            <a:r>
              <a:rPr lang="en-US" sz="2200" dirty="0"/>
              <a:t>State and federal accountability measures require that </a:t>
            </a:r>
            <a:r>
              <a:rPr lang="en-US" sz="2200" b="1" dirty="0"/>
              <a:t>all </a:t>
            </a:r>
            <a:r>
              <a:rPr lang="en-US" sz="2200" dirty="0"/>
              <a:t>students make progress toward standards. </a:t>
            </a:r>
            <a:endParaRPr lang="en-US" sz="2200" dirty="0" smtClean="0"/>
          </a:p>
          <a:p>
            <a:r>
              <a:rPr lang="en-US" sz="2200" dirty="0" smtClean="0"/>
              <a:t>Given the range of needs in general education classrooms, intensive intervention is unlikely to be successful if left to classroom teachers alone—they will need support. </a:t>
            </a:r>
          </a:p>
          <a:p>
            <a:r>
              <a:rPr lang="en-US" sz="2200" dirty="0" smtClean="0"/>
              <a:t>Identify interventionists (e.g., special education teachers, reading or math specialists) to support students throughout the building.</a:t>
            </a:r>
          </a:p>
          <a:p>
            <a:r>
              <a:rPr lang="en-US" sz="2200" dirty="0" smtClean="0"/>
              <a:t>Use flexible scheduling and staff allocation strategies to allow interventionists to serve a variety of students. </a:t>
            </a:r>
            <a:r>
              <a:rPr lang="en-US" sz="2200" dirty="0"/>
              <a:t>Visit </a:t>
            </a:r>
            <a:r>
              <a:rPr lang="en-US" sz="2200" b="1" dirty="0"/>
              <a:t>http://</a:t>
            </a:r>
            <a:r>
              <a:rPr lang="en-US" sz="2200" b="1" dirty="0" smtClean="0"/>
              <a:t>www.rti4success.org</a:t>
            </a:r>
            <a:r>
              <a:rPr lang="en-US" sz="2200" dirty="0" smtClean="0"/>
              <a:t> for resources. </a:t>
            </a:r>
          </a:p>
        </p:txBody>
      </p:sp>
      <p:sp>
        <p:nvSpPr>
          <p:cNvPr id="3" name="Title 2"/>
          <p:cNvSpPr>
            <a:spLocks noGrp="1"/>
          </p:cNvSpPr>
          <p:nvPr>
            <p:ph type="title"/>
          </p:nvPr>
        </p:nvSpPr>
        <p:spPr/>
        <p:txBody>
          <a:bodyPr/>
          <a:lstStyle/>
          <a:p>
            <a:r>
              <a:rPr lang="en-US" dirty="0" smtClean="0"/>
              <a:t>“That’s not my job.”</a:t>
            </a:r>
            <a:endParaRPr lang="en-US" dirty="0"/>
          </a:p>
        </p:txBody>
      </p:sp>
    </p:spTree>
    <p:extLst>
      <p:ext uri="{BB962C8B-B14F-4D97-AF65-F5344CB8AC3E}">
        <p14:creationId xmlns:p14="http://schemas.microsoft.com/office/powerpoint/2010/main" val="37930495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43100"/>
            <a:ext cx="8224699" cy="3964719"/>
          </a:xfrm>
        </p:spPr>
        <p:txBody>
          <a:bodyPr/>
          <a:lstStyle/>
          <a:p>
            <a:pPr marL="342900" indent="-342900"/>
            <a:r>
              <a:rPr lang="en-US" sz="2600" dirty="0" smtClean="0"/>
              <a:t>Revisit this presentation and the references listed.</a:t>
            </a:r>
          </a:p>
          <a:p>
            <a:pPr marL="342900" indent="-342900"/>
            <a:r>
              <a:rPr lang="en-US" sz="2600" dirty="0" smtClean="0"/>
              <a:t>Make sure you monitor progress at an appropriate level.</a:t>
            </a:r>
          </a:p>
          <a:p>
            <a:pPr marL="342900" indent="-342900"/>
            <a:r>
              <a:rPr lang="en-US" sz="2600" dirty="0" smtClean="0"/>
              <a:t>Collect additional diagnostic data to determine specific skill deficits. </a:t>
            </a:r>
          </a:p>
          <a:p>
            <a:pPr marL="342900" indent="-342900"/>
            <a:r>
              <a:rPr lang="en-US" sz="2600" dirty="0" smtClean="0"/>
              <a:t>Consider integrating behavior or motivation strategies with academic instruction. </a:t>
            </a:r>
          </a:p>
          <a:p>
            <a:pPr marL="342900" indent="-342900"/>
            <a:r>
              <a:rPr lang="en-US" sz="2600" dirty="0" smtClean="0"/>
              <a:t>Meet regularly with your team to identify and refine intervention strategies.</a:t>
            </a:r>
            <a:endParaRPr lang="en-US" sz="2600" dirty="0"/>
          </a:p>
        </p:txBody>
      </p:sp>
      <p:sp>
        <p:nvSpPr>
          <p:cNvPr id="3" name="Title 2"/>
          <p:cNvSpPr>
            <a:spLocks noGrp="1"/>
          </p:cNvSpPr>
          <p:nvPr>
            <p:ph type="title"/>
          </p:nvPr>
        </p:nvSpPr>
        <p:spPr/>
        <p:txBody>
          <a:bodyPr/>
          <a:lstStyle/>
          <a:p>
            <a:r>
              <a:rPr lang="en-US" dirty="0" smtClean="0"/>
              <a:t>“I don’t know what to do if the intervention isn’t working.” </a:t>
            </a:r>
            <a:endParaRPr lang="en-US" dirty="0"/>
          </a:p>
        </p:txBody>
      </p:sp>
    </p:spTree>
    <p:extLst>
      <p:ext uri="{BB962C8B-B14F-4D97-AF65-F5344CB8AC3E}">
        <p14:creationId xmlns:p14="http://schemas.microsoft.com/office/powerpoint/2010/main" val="16538945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Closing </a:t>
            </a:r>
            <a:endParaRPr lang="en-US"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F3477EC8-074D-41C4-94AE-E9EA7CEEA348}" type="slidenum">
              <a:rPr lang="en-US" smtClean="0">
                <a:solidFill>
                  <a:srgbClr val="FFFFFF">
                    <a:lumMod val="75000"/>
                  </a:srgbClr>
                </a:solidFill>
              </a:rPr>
              <a:pPr algn="r"/>
              <a:t>99</a:t>
            </a:fld>
            <a:endParaRPr lang="en-US" dirty="0">
              <a:solidFill>
                <a:srgbClr val="FFFFFF">
                  <a:lumMod val="75000"/>
                </a:srgbClr>
              </a:solidFill>
            </a:endParaRPr>
          </a:p>
        </p:txBody>
      </p:sp>
    </p:spTree>
    <p:extLst>
      <p:ext uri="{BB962C8B-B14F-4D97-AF65-F5344CB8AC3E}">
        <p14:creationId xmlns:p14="http://schemas.microsoft.com/office/powerpoint/2010/main" val="862060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NCII_PowerPoint_Template_02-20-13</Template>
  <TotalTime>48933</TotalTime>
  <Words>13743</Words>
  <Application>Microsoft Office PowerPoint</Application>
  <PresentationFormat>On-screen Show (4:3)</PresentationFormat>
  <Paragraphs>1027</Paragraphs>
  <Slides>105</Slides>
  <Notes>104</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105</vt:i4>
      </vt:variant>
    </vt:vector>
  </HeadingPairs>
  <TitlesOfParts>
    <vt:vector size="125" baseType="lpstr">
      <vt:lpstr>ＭＳ Ｐゴシック</vt:lpstr>
      <vt:lpstr>Arial</vt:lpstr>
      <vt:lpstr>Arial Narrow</vt:lpstr>
      <vt:lpstr>Calibri</vt:lpstr>
      <vt:lpstr>Courier New</vt:lpstr>
      <vt:lpstr>Franklin Gothic Book</vt:lpstr>
      <vt:lpstr>Franklin Gothic Demi</vt:lpstr>
      <vt:lpstr>FranklinGothic</vt:lpstr>
      <vt:lpstr>Times New Roman</vt:lpstr>
      <vt:lpstr>Wingdings</vt:lpstr>
      <vt:lpstr>Basic</vt:lpstr>
      <vt:lpstr>Title</vt:lpstr>
      <vt:lpstr>Divider Master</vt:lpstr>
      <vt:lpstr>Contact</vt:lpstr>
      <vt:lpstr>Org Chart</vt:lpstr>
      <vt:lpstr>1_Title</vt:lpstr>
      <vt:lpstr>1_Basic</vt:lpstr>
      <vt:lpstr>2_Basic</vt:lpstr>
      <vt:lpstr>1_Divider Master</vt:lpstr>
      <vt:lpstr>3_Basic</vt:lpstr>
      <vt:lpstr>Designing Intensive Intervention for Students With Severe and Persistent Academic Needs </vt:lpstr>
      <vt:lpstr>Session Learning Objectives </vt:lpstr>
      <vt:lpstr>Agenda </vt:lpstr>
      <vt:lpstr>Introductory Activity </vt:lpstr>
      <vt:lpstr>Intensive Intervention </vt:lpstr>
      <vt:lpstr>What Intensive Intervention … </vt:lpstr>
      <vt:lpstr>Why is it important for schools to focus on intensive intervention?</vt:lpstr>
      <vt:lpstr>.</vt:lpstr>
      <vt:lpstr>.</vt:lpstr>
      <vt:lpstr>What can we learn from research about intensive intervention?</vt:lpstr>
      <vt:lpstr>What can we learn from the IES Practice Guide about Tier 3 (a.k.a. intensive intervention)? </vt:lpstr>
      <vt:lpstr>IES Practice Guide Recommendations in Reading</vt:lpstr>
      <vt:lpstr>Guidance on Intensive Intervention in Mathematics</vt:lpstr>
      <vt:lpstr>Categories of Practice for Organizing and Planning Intensive Intervention </vt:lpstr>
      <vt:lpstr>Check </vt:lpstr>
      <vt:lpstr>.</vt:lpstr>
      <vt:lpstr>Practice 1: Change Dosage or Time</vt:lpstr>
      <vt:lpstr>Why should I change intervention time?</vt:lpstr>
      <vt:lpstr>What is the suggested duration of intensive intervention?</vt:lpstr>
      <vt:lpstr>What are the suggested length and frequency of intensive intervention?</vt:lpstr>
      <vt:lpstr>How should I use the additional time in intervention?</vt:lpstr>
      <vt:lpstr>Strategies for Adding Intervention Time</vt:lpstr>
      <vt:lpstr>Strategies for Adding Intervention Time </vt:lpstr>
      <vt:lpstr>Students With Disabilities</vt:lpstr>
      <vt:lpstr>.</vt:lpstr>
      <vt:lpstr>Practice 2: Change the Learning Environment to Promote Attention and Engagement </vt:lpstr>
      <vt:lpstr>What is the ideal group size for providing intervention?</vt:lpstr>
      <vt:lpstr>Reducing Group Size With Limited Resources</vt:lpstr>
      <vt:lpstr>Why small homogeneous groups?</vt:lpstr>
      <vt:lpstr>Students With Disabilities</vt:lpstr>
      <vt:lpstr>.</vt:lpstr>
      <vt:lpstr>What are cognitive processes?</vt:lpstr>
      <vt:lpstr>Treating underlying neurological or processing disorders separate from academic instruction is not supported by research. </vt:lpstr>
      <vt:lpstr>Cognitive Processing: Research Advances</vt:lpstr>
      <vt:lpstr>Considerations When Designing Intensive Intervention</vt:lpstr>
      <vt:lpstr>How does poor memory impede academic success?</vt:lpstr>
      <vt:lpstr>Indicators That a Student Struggles With Poor Memory</vt:lpstr>
      <vt:lpstr>What practices help students reduce the impact of poor memory while engaged in academic learning?</vt:lpstr>
      <vt:lpstr>  Teach Strategies for Taking Notes and Organizing Information</vt:lpstr>
      <vt:lpstr>     Present Information Using More Than One Modality </vt:lpstr>
      <vt:lpstr>Teach Routines for Important Procedures</vt:lpstr>
      <vt:lpstr>Review Prior Learning Before Presenting New Information </vt:lpstr>
      <vt:lpstr>Other Strategies </vt:lpstr>
      <vt:lpstr>Stop &amp; Think (Use Handout 1) </vt:lpstr>
      <vt:lpstr>Self- Regulation</vt:lpstr>
      <vt:lpstr>What is self-regulation?</vt:lpstr>
      <vt:lpstr>Poor self-regulation and executive function impede academic learning.</vt:lpstr>
      <vt:lpstr>How can I teach students to use self-regulation strategies in their academic work?</vt:lpstr>
      <vt:lpstr>Modeling Think-Aloud Strategies </vt:lpstr>
      <vt:lpstr>Let’s Practice </vt:lpstr>
      <vt:lpstr>Clare has 6 red water balloons, 5 blue water balloons, and 4 green water balloons. How many blue and green water balloons does she have in all?</vt:lpstr>
      <vt:lpstr>Clare has 6 red water balloons, 5 blue water balloons, and 4 green water balloons. How many blue and green water balloons does she have in all?</vt:lpstr>
      <vt:lpstr>Clare has 6 red water balloons, 5 blue water balloons, and 4 green water balloons. How many blue and green water balloons does she have in all?</vt:lpstr>
      <vt:lpstr>Clare has 6 red water balloons, 5 blue water balloons, and 4 green water balloons. How many blue and green water balloons does she have in all?</vt:lpstr>
      <vt:lpstr>Clare has 6 red water balloons, 5 blue water balloons, and 4 green water balloons. How many blue and green water balloons does she have in all?</vt:lpstr>
      <vt:lpstr>Your Turn (Option 1) </vt:lpstr>
      <vt:lpstr>Your Turn (Option 2) </vt:lpstr>
      <vt:lpstr>How can I provide feedback as students use self-regulation strategies?</vt:lpstr>
      <vt:lpstr>Example </vt:lpstr>
      <vt:lpstr>Your Turn</vt:lpstr>
      <vt:lpstr>What are some examples of strategies that help students monitor their own learning?</vt:lpstr>
      <vt:lpstr>What are some examples of strategies that help students monitor their own learning?</vt:lpstr>
      <vt:lpstr>What are some examples of strategies that help students monitor their own learning?</vt:lpstr>
      <vt:lpstr>Think-Pair-Share </vt:lpstr>
      <vt:lpstr>Attribution </vt:lpstr>
      <vt:lpstr>How does maladaptive attribution impede academic success?</vt:lpstr>
      <vt:lpstr>How can I support students to develop more functional attribution?</vt:lpstr>
      <vt:lpstr>Examples of Self-Talk </vt:lpstr>
      <vt:lpstr>Handouts 1 and 2: Planning Intensive Intervention </vt:lpstr>
      <vt:lpstr>We’ll resume in 10 minutes. </vt:lpstr>
      <vt:lpstr>.</vt:lpstr>
      <vt:lpstr>Modifying Delivery of Instruction </vt:lpstr>
      <vt:lpstr>1. Instructional Match and Prioritizing Skills</vt:lpstr>
      <vt:lpstr>2. Systematic Instruction</vt:lpstr>
      <vt:lpstr>“But we have to teach to the standards.” </vt:lpstr>
      <vt:lpstr>Handout 3</vt:lpstr>
      <vt:lpstr>Activity: Thinking About Standards (Optional: Handouts 3 and 4) </vt:lpstr>
      <vt:lpstr>3. Explicit Instruction</vt:lpstr>
      <vt:lpstr>               Components of Explicit Instruction</vt:lpstr>
      <vt:lpstr>How can I make instruction more explicit and systematic?</vt:lpstr>
      <vt:lpstr>4. Using Precise, Simple, and Replicable Language</vt:lpstr>
      <vt:lpstr>Precise, Simple, Replicable Language</vt:lpstr>
      <vt:lpstr>Precise, Simple, Replicable Language</vt:lpstr>
      <vt:lpstr>5/6. Why provide frequent opportunities for student practice with feedback?</vt:lpstr>
      <vt:lpstr>6. What is the most effective type of feedback?</vt:lpstr>
      <vt:lpstr>6. What is the most effective type of feedback?</vt:lpstr>
      <vt:lpstr>What is the best time  to offer feedback?</vt:lpstr>
      <vt:lpstr>Sample Error Correction Script</vt:lpstr>
      <vt:lpstr>7. How should practice take place in an intervention?</vt:lpstr>
      <vt:lpstr>7. How should practice take place in an intervention? </vt:lpstr>
      <vt:lpstr>Handouts 1 and 2: Planning Intensive Intervention </vt:lpstr>
      <vt:lpstr>Optional Activity</vt:lpstr>
      <vt:lpstr>Observing Intervention (Handout 5)</vt:lpstr>
      <vt:lpstr>Addressing Common Barriers to Implementing Intensive Intervention </vt:lpstr>
      <vt:lpstr>“I don’t have time for this. …There are too many students.” </vt:lpstr>
      <vt:lpstr>“But we don’t teach Program X to Yth graders.” </vt:lpstr>
      <vt:lpstr>“That’s not my job.”</vt:lpstr>
      <vt:lpstr>“I don’t know what to do if the intervention isn’t working.” </vt:lpstr>
      <vt:lpstr>Closing </vt:lpstr>
      <vt:lpstr>Review Session Learning Objectives</vt:lpstr>
      <vt:lpstr>Things to Remember</vt:lpstr>
      <vt:lpstr>References </vt:lpstr>
      <vt:lpstr>References</vt:lpstr>
      <vt:lpstr>        NCII Disclaimer</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Implementing Intensive Interventions for Students Struggling in Reading and Mathematics</dc:title>
  <dc:creator>Catherine Gillam</dc:creator>
  <cp:lastModifiedBy>Chan, Gail</cp:lastModifiedBy>
  <cp:revision>993</cp:revision>
  <cp:lastPrinted>2014-04-16T14:26:04Z</cp:lastPrinted>
  <dcterms:created xsi:type="dcterms:W3CDTF">2012-10-31T18:54:10Z</dcterms:created>
  <dcterms:modified xsi:type="dcterms:W3CDTF">2016-08-05T14:17:43Z</dcterms:modified>
</cp:coreProperties>
</file>