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7"/>
  </p:notesMasterIdLst>
  <p:handoutMasterIdLst>
    <p:handoutMasterId r:id="rId98"/>
  </p:handoutMasterIdLst>
  <p:sldIdLst>
    <p:sldId id="294" r:id="rId5"/>
    <p:sldId id="288" r:id="rId6"/>
    <p:sldId id="1714" r:id="rId7"/>
    <p:sldId id="1777" r:id="rId8"/>
    <p:sldId id="1783" r:id="rId9"/>
    <p:sldId id="1780" r:id="rId10"/>
    <p:sldId id="1778" r:id="rId11"/>
    <p:sldId id="1765" r:id="rId12"/>
    <p:sldId id="1642" r:id="rId13"/>
    <p:sldId id="459" r:id="rId14"/>
    <p:sldId id="461" r:id="rId15"/>
    <p:sldId id="1710" r:id="rId16"/>
    <p:sldId id="1763" r:id="rId17"/>
    <p:sldId id="412" r:id="rId18"/>
    <p:sldId id="1775" r:id="rId19"/>
    <p:sldId id="1786" r:id="rId20"/>
    <p:sldId id="1764" r:id="rId21"/>
    <p:sldId id="1787" r:id="rId22"/>
    <p:sldId id="463" r:id="rId23"/>
    <p:sldId id="417" r:id="rId24"/>
    <p:sldId id="418" r:id="rId25"/>
    <p:sldId id="1773" r:id="rId26"/>
    <p:sldId id="1774" r:id="rId27"/>
    <p:sldId id="1654" r:id="rId28"/>
    <p:sldId id="1795" r:id="rId29"/>
    <p:sldId id="281" r:id="rId30"/>
    <p:sldId id="1632" r:id="rId31"/>
    <p:sldId id="1668" r:id="rId32"/>
    <p:sldId id="1656" r:id="rId33"/>
    <p:sldId id="469" r:id="rId34"/>
    <p:sldId id="1712" r:id="rId35"/>
    <p:sldId id="1791" r:id="rId36"/>
    <p:sldId id="1737" r:id="rId37"/>
    <p:sldId id="1657" r:id="rId38"/>
    <p:sldId id="1672" r:id="rId39"/>
    <p:sldId id="478" r:id="rId40"/>
    <p:sldId id="1715" r:id="rId41"/>
    <p:sldId id="261" r:id="rId42"/>
    <p:sldId id="1739" r:id="rId43"/>
    <p:sldId id="1741" r:id="rId44"/>
    <p:sldId id="487" r:id="rId45"/>
    <p:sldId id="1743" r:id="rId46"/>
    <p:sldId id="1659" r:id="rId47"/>
    <p:sldId id="303" r:id="rId48"/>
    <p:sldId id="488" r:id="rId49"/>
    <p:sldId id="1744" r:id="rId50"/>
    <p:sldId id="329" r:id="rId51"/>
    <p:sldId id="330" r:id="rId52"/>
    <p:sldId id="386" r:id="rId53"/>
    <p:sldId id="331" r:id="rId54"/>
    <p:sldId id="332" r:id="rId55"/>
    <p:sldId id="334" r:id="rId56"/>
    <p:sldId id="1794" r:id="rId57"/>
    <p:sldId id="1793" r:id="rId58"/>
    <p:sldId id="336" r:id="rId59"/>
    <p:sldId id="337" r:id="rId60"/>
    <p:sldId id="339" r:id="rId61"/>
    <p:sldId id="489" r:id="rId62"/>
    <p:sldId id="1746" r:id="rId63"/>
    <p:sldId id="1721" r:id="rId64"/>
    <p:sldId id="1750" r:id="rId65"/>
    <p:sldId id="1722" r:id="rId66"/>
    <p:sldId id="1663" r:id="rId67"/>
    <p:sldId id="536" r:id="rId68"/>
    <p:sldId id="1723" r:id="rId69"/>
    <p:sldId id="277" r:id="rId70"/>
    <p:sldId id="1752" r:id="rId71"/>
    <p:sldId id="1726" r:id="rId72"/>
    <p:sldId id="1699" r:id="rId73"/>
    <p:sldId id="1754" r:id="rId74"/>
    <p:sldId id="413" r:id="rId75"/>
    <p:sldId id="1756" r:id="rId76"/>
    <p:sldId id="1797" r:id="rId77"/>
    <p:sldId id="1730" r:id="rId78"/>
    <p:sldId id="320" r:id="rId79"/>
    <p:sldId id="1753" r:id="rId80"/>
    <p:sldId id="1731" r:id="rId81"/>
    <p:sldId id="419" r:id="rId82"/>
    <p:sldId id="490" r:id="rId83"/>
    <p:sldId id="1734" r:id="rId84"/>
    <p:sldId id="1732" r:id="rId85"/>
    <p:sldId id="1733" r:id="rId86"/>
    <p:sldId id="1695" r:id="rId87"/>
    <p:sldId id="1735" r:id="rId88"/>
    <p:sldId id="1636" r:id="rId89"/>
    <p:sldId id="560" r:id="rId90"/>
    <p:sldId id="1736" r:id="rId91"/>
    <p:sldId id="1306" r:id="rId92"/>
    <p:sldId id="1627" r:id="rId93"/>
    <p:sldId id="457" r:id="rId94"/>
    <p:sldId id="1792" r:id="rId95"/>
    <p:sldId id="1643" r:id="rId9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youts From Specifications" id="{40064D69-CE95-46B7-8DE8-1065BBA2B5F2}">
          <p14:sldIdLst>
            <p14:sldId id="294"/>
            <p14:sldId id="288"/>
            <p14:sldId id="1714"/>
            <p14:sldId id="1777"/>
            <p14:sldId id="1783"/>
            <p14:sldId id="1780"/>
            <p14:sldId id="1778"/>
            <p14:sldId id="1765"/>
            <p14:sldId id="1642"/>
            <p14:sldId id="459"/>
            <p14:sldId id="461"/>
            <p14:sldId id="1710"/>
            <p14:sldId id="1763"/>
            <p14:sldId id="412"/>
            <p14:sldId id="1775"/>
            <p14:sldId id="1786"/>
            <p14:sldId id="1764"/>
            <p14:sldId id="1787"/>
            <p14:sldId id="463"/>
            <p14:sldId id="417"/>
            <p14:sldId id="418"/>
            <p14:sldId id="1773"/>
            <p14:sldId id="1774"/>
            <p14:sldId id="1654"/>
            <p14:sldId id="1795"/>
            <p14:sldId id="281"/>
            <p14:sldId id="1632"/>
            <p14:sldId id="1668"/>
            <p14:sldId id="1656"/>
            <p14:sldId id="469"/>
            <p14:sldId id="1712"/>
            <p14:sldId id="1791"/>
            <p14:sldId id="1737"/>
            <p14:sldId id="1657"/>
            <p14:sldId id="1672"/>
            <p14:sldId id="478"/>
            <p14:sldId id="1715"/>
            <p14:sldId id="261"/>
            <p14:sldId id="1739"/>
            <p14:sldId id="1741"/>
            <p14:sldId id="487"/>
            <p14:sldId id="1743"/>
            <p14:sldId id="1659"/>
            <p14:sldId id="303"/>
            <p14:sldId id="488"/>
            <p14:sldId id="1744"/>
            <p14:sldId id="329"/>
            <p14:sldId id="330"/>
            <p14:sldId id="386"/>
            <p14:sldId id="331"/>
            <p14:sldId id="332"/>
            <p14:sldId id="334"/>
            <p14:sldId id="1794"/>
            <p14:sldId id="1793"/>
            <p14:sldId id="336"/>
            <p14:sldId id="337"/>
            <p14:sldId id="339"/>
            <p14:sldId id="489"/>
            <p14:sldId id="1746"/>
            <p14:sldId id="1721"/>
            <p14:sldId id="1750"/>
            <p14:sldId id="1722"/>
            <p14:sldId id="1663"/>
            <p14:sldId id="536"/>
            <p14:sldId id="1723"/>
            <p14:sldId id="277"/>
            <p14:sldId id="1752"/>
            <p14:sldId id="1726"/>
            <p14:sldId id="1699"/>
            <p14:sldId id="1754"/>
            <p14:sldId id="413"/>
            <p14:sldId id="1756"/>
            <p14:sldId id="1797"/>
            <p14:sldId id="1730"/>
            <p14:sldId id="320"/>
            <p14:sldId id="1753"/>
            <p14:sldId id="1731"/>
            <p14:sldId id="419"/>
            <p14:sldId id="490"/>
            <p14:sldId id="1734"/>
            <p14:sldId id="1732"/>
            <p14:sldId id="1733"/>
            <p14:sldId id="1695"/>
            <p14:sldId id="1735"/>
            <p14:sldId id="1636"/>
            <p14:sldId id="560"/>
            <p14:sldId id="1736"/>
            <p14:sldId id="1306"/>
            <p14:sldId id="1627"/>
            <p14:sldId id="457"/>
            <p14:sldId id="1792"/>
            <p14:sldId id="1643"/>
          </p14:sldIdLst>
        </p14:section>
      </p14:sectionLst>
    </p:ext>
    <p:ext uri="{EFAFB233-063F-42B5-8137-9DF3F51BA10A}">
      <p15:sldGuideLst xmlns:p15="http://schemas.microsoft.com/office/powerpoint/2012/main">
        <p15:guide id="1" orient="horz" pos="888" userDrawn="1">
          <p15:clr>
            <a:srgbClr val="A4A3A4"/>
          </p15:clr>
        </p15:guide>
        <p15:guide id="2" pos="3840" userDrawn="1">
          <p15:clr>
            <a:srgbClr val="A4A3A4"/>
          </p15:clr>
        </p15:guide>
        <p15:guide id="3"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Meagan Walsh" initials="MW" lastIdx="10" clrIdx="2">
    <p:extLst>
      <p:ext uri="{19B8F6BF-5375-455C-9EA6-DF929625EA0E}">
        <p15:presenceInfo xmlns:p15="http://schemas.microsoft.com/office/powerpoint/2012/main" userId="14accd16d31d3714" providerId="Windows Live"/>
      </p:ext>
    </p:extLst>
  </p:cmAuthor>
  <p:cmAuthor id="4" name="Peterson, Amy" initials="PA [2]" lastIdx="229" clrIdx="3">
    <p:extLst>
      <p:ext uri="{19B8F6BF-5375-455C-9EA6-DF929625EA0E}">
        <p15:presenceInfo xmlns:p15="http://schemas.microsoft.com/office/powerpoint/2012/main" userId="S::ampeterson@air.org::8c14dd6b-6031-4383-8241-8af97fa7035b" providerId="AD"/>
      </p:ext>
    </p:extLst>
  </p:cmAuthor>
  <p:cmAuthor id="5" name="Bailey, Tessie" initials="BT" lastIdx="16" clrIdx="4">
    <p:extLst>
      <p:ext uri="{19B8F6BF-5375-455C-9EA6-DF929625EA0E}">
        <p15:presenceInfo xmlns:p15="http://schemas.microsoft.com/office/powerpoint/2012/main" userId="S-1-5-21-1472932569-214068005-926709054-70614" providerId="AD"/>
      </p:ext>
    </p:extLst>
  </p:cmAuthor>
  <p:cmAuthor id="6" name="Peterson, Amy" initials="PA" lastIdx="32" clrIdx="5">
    <p:extLst>
      <p:ext uri="{19B8F6BF-5375-455C-9EA6-DF929625EA0E}">
        <p15:presenceInfo xmlns:p15="http://schemas.microsoft.com/office/powerpoint/2012/main" userId="S-1-5-21-1472932569-214068005-926709054-42316" providerId="AD"/>
      </p:ext>
    </p:extLst>
  </p:cmAuthor>
  <p:cmAuthor id="7" name="Brown, Christerralyn" initials="BC" lastIdx="83" clrIdx="6">
    <p:extLst>
      <p:ext uri="{19B8F6BF-5375-455C-9EA6-DF929625EA0E}">
        <p15:presenceInfo xmlns:p15="http://schemas.microsoft.com/office/powerpoint/2012/main" userId="S::chbrown@air.org::f1f6d013-44cc-495e-b28d-e498f6d917dc" providerId="AD"/>
      </p:ext>
    </p:extLst>
  </p:cmAuthor>
  <p:cmAuthor id="8" name="Bailey, Tessie" initials="BT [2]" lastIdx="62" clrIdx="7">
    <p:extLst>
      <p:ext uri="{19B8F6BF-5375-455C-9EA6-DF929625EA0E}">
        <p15:presenceInfo xmlns:p15="http://schemas.microsoft.com/office/powerpoint/2012/main" userId="S::tbailey@air.org::8fad8b4d-791e-4caa-89ed-605e4c91cf05" providerId="AD"/>
      </p:ext>
    </p:extLst>
  </p:cmAuthor>
  <p:cmAuthor id="9" name="Staubitz, Johanna Lee" initials="SJL" lastIdx="15" clrIdx="8">
    <p:extLst>
      <p:ext uri="{19B8F6BF-5375-455C-9EA6-DF929625EA0E}">
        <p15:presenceInfo xmlns:p15="http://schemas.microsoft.com/office/powerpoint/2012/main" userId="S-1-5-21-1326408308-1533351006-945835055-380862" providerId="AD"/>
      </p:ext>
    </p:extLst>
  </p:cmAuthor>
  <p:cmAuthor id="10" name="Marx, Teri" initials="MT" lastIdx="55" clrIdx="9">
    <p:extLst>
      <p:ext uri="{19B8F6BF-5375-455C-9EA6-DF929625EA0E}">
        <p15:presenceInfo xmlns:p15="http://schemas.microsoft.com/office/powerpoint/2012/main" userId="S::tmarx@air.org::7bafbcba-88aa-4d3b-b729-b9b665920963" providerId="AD"/>
      </p:ext>
    </p:extLst>
  </p:cmAuthor>
  <p:cmAuthor id="11" name="Laible, Elizabeth" initials="LE" lastIdx="1" clrIdx="10">
    <p:extLst>
      <p:ext uri="{19B8F6BF-5375-455C-9EA6-DF929625EA0E}">
        <p15:presenceInfo xmlns:p15="http://schemas.microsoft.com/office/powerpoint/2012/main" userId="S::elaible@air.org::cc99524a-59cf-4811-bbbd-4798cc24125f" providerId="AD"/>
      </p:ext>
    </p:extLst>
  </p:cmAuthor>
  <p:cmAuthor id="12" name="Majeika, Caitlyn" initials="MC" lastIdx="76" clrIdx="11">
    <p:extLst>
      <p:ext uri="{19B8F6BF-5375-455C-9EA6-DF929625EA0E}">
        <p15:presenceInfo xmlns:p15="http://schemas.microsoft.com/office/powerpoint/2012/main" userId="S::cmajeika@air.org::9b7a58e1-5407-4661-bc9a-7872a5bcc4b4" providerId="AD"/>
      </p:ext>
    </p:extLst>
  </p:cmAuthor>
  <p:cmAuthor id="13" name="Zumeta Edmonds, Rebecca" initials="ZER" lastIdx="20" clrIdx="12">
    <p:extLst>
      <p:ext uri="{19B8F6BF-5375-455C-9EA6-DF929625EA0E}">
        <p15:presenceInfo xmlns:p15="http://schemas.microsoft.com/office/powerpoint/2012/main" userId="S::rzumetaedmonds@air.org::b2e63e99-418a-4446-86de-a1daf7a89e4a" providerId="AD"/>
      </p:ext>
    </p:extLst>
  </p:cmAuthor>
  <p:cmAuthor id="14" name="Jackson, Stephanie" initials="JS" lastIdx="1" clrIdx="13">
    <p:extLst>
      <p:ext uri="{19B8F6BF-5375-455C-9EA6-DF929625EA0E}">
        <p15:presenceInfo xmlns:p15="http://schemas.microsoft.com/office/powerpoint/2012/main" userId="S::sjackson@air.org::41507284-d238-4789-82df-dc9a05d89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131"/>
    <a:srgbClr val="FFFFFF"/>
    <a:srgbClr val="E6E6E6"/>
    <a:srgbClr val="10719C"/>
    <a:srgbClr val="000000"/>
    <a:srgbClr val="006298"/>
    <a:srgbClr val="319EFF"/>
    <a:srgbClr val="F2AC85"/>
    <a:srgbClr val="E49573"/>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8924F-F724-448B-963D-26046C68FF9E}" v="1342" dt="2021-02-05T23:05:09.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85" autoAdjust="0"/>
  </p:normalViewPr>
  <p:slideViewPr>
    <p:cSldViewPr snapToGrid="0">
      <p:cViewPr varScale="1">
        <p:scale>
          <a:sx n="59" d="100"/>
          <a:sy n="59" d="100"/>
        </p:scale>
        <p:origin x="84" y="222"/>
      </p:cViewPr>
      <p:guideLst>
        <p:guide orient="horz" pos="888"/>
        <p:guide pos="3840"/>
        <p:guide pos="2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ble, Elizabeth" userId="cc99524a-59cf-4811-bbbd-4798cc24125f" providerId="ADAL" clId="{35B8924F-F724-448B-963D-26046C68FF9E}"/>
    <pc:docChg chg="custSel modSld">
      <pc:chgData name="Laible, Elizabeth" userId="cc99524a-59cf-4811-bbbd-4798cc24125f" providerId="ADAL" clId="{35B8924F-F724-448B-963D-26046C68FF9E}" dt="2021-02-05T23:05:09.732" v="2433" actId="13244"/>
      <pc:docMkLst>
        <pc:docMk/>
      </pc:docMkLst>
      <pc:sldChg chg="modSp">
        <pc:chgData name="Laible, Elizabeth" userId="cc99524a-59cf-4811-bbbd-4798cc24125f" providerId="ADAL" clId="{35B8924F-F724-448B-963D-26046C68FF9E}" dt="2021-02-05T22:58:01.839" v="2370" actId="13244"/>
        <pc:sldMkLst>
          <pc:docMk/>
          <pc:sldMk cId="715288783" sldId="281"/>
        </pc:sldMkLst>
        <pc:spChg chg="mod">
          <ac:chgData name="Laible, Elizabeth" userId="cc99524a-59cf-4811-bbbd-4798cc24125f" providerId="ADAL" clId="{35B8924F-F724-448B-963D-26046C68FF9E}" dt="2021-02-05T22:58:01.839" v="2370" actId="13244"/>
          <ac:spMkLst>
            <pc:docMk/>
            <pc:sldMk cId="715288783" sldId="281"/>
            <ac:spMk id="13" creationId="{00000000-0000-0000-0000-000000000000}"/>
          </ac:spMkLst>
        </pc:spChg>
      </pc:sldChg>
      <pc:sldChg chg="delCm">
        <pc:chgData name="Laible, Elizabeth" userId="cc99524a-59cf-4811-bbbd-4798cc24125f" providerId="ADAL" clId="{35B8924F-F724-448B-963D-26046C68FF9E}" dt="2021-02-05T22:40:25.244" v="2331" actId="1592"/>
        <pc:sldMkLst>
          <pc:docMk/>
          <pc:sldMk cId="3274398742" sldId="294"/>
        </pc:sldMkLst>
      </pc:sldChg>
      <pc:sldChg chg="modSp">
        <pc:chgData name="Laible, Elizabeth" userId="cc99524a-59cf-4811-bbbd-4798cc24125f" providerId="ADAL" clId="{35B8924F-F724-448B-963D-26046C68FF9E}" dt="2021-02-05T23:02:36.619" v="2412" actId="13244"/>
        <pc:sldMkLst>
          <pc:docMk/>
          <pc:sldMk cId="3885894233" sldId="320"/>
        </pc:sldMkLst>
        <pc:spChg chg="mod">
          <ac:chgData name="Laible, Elizabeth" userId="cc99524a-59cf-4811-bbbd-4798cc24125f" providerId="ADAL" clId="{35B8924F-F724-448B-963D-26046C68FF9E}" dt="2021-02-05T23:02:30.435" v="2410" actId="13244"/>
          <ac:spMkLst>
            <pc:docMk/>
            <pc:sldMk cId="3885894233" sldId="320"/>
            <ac:spMk id="2" creationId="{A46732AE-91A4-4FBC-A28D-3A98275FE611}"/>
          </ac:spMkLst>
        </pc:spChg>
        <pc:spChg chg="mod">
          <ac:chgData name="Laible, Elizabeth" userId="cc99524a-59cf-4811-bbbd-4798cc24125f" providerId="ADAL" clId="{35B8924F-F724-448B-963D-26046C68FF9E}" dt="2021-02-05T23:02:33.479" v="2411" actId="13244"/>
          <ac:spMkLst>
            <pc:docMk/>
            <pc:sldMk cId="3885894233" sldId="320"/>
            <ac:spMk id="10" creationId="{939065CD-C27E-4DAA-BB16-CE7380EFBBE7}"/>
          </ac:spMkLst>
        </pc:spChg>
        <pc:spChg chg="mod">
          <ac:chgData name="Laible, Elizabeth" userId="cc99524a-59cf-4811-bbbd-4798cc24125f" providerId="ADAL" clId="{35B8924F-F724-448B-963D-26046C68FF9E}" dt="2021-02-05T23:02:36.619" v="2412" actId="13244"/>
          <ac:spMkLst>
            <pc:docMk/>
            <pc:sldMk cId="3885894233" sldId="320"/>
            <ac:spMk id="12" creationId="{6EC9B722-3E95-431D-8ED4-E8E699CA8A2D}"/>
          </ac:spMkLst>
        </pc:spChg>
      </pc:sldChg>
      <pc:sldChg chg="modSp mod">
        <pc:chgData name="Laible, Elizabeth" userId="cc99524a-59cf-4811-bbbd-4798cc24125f" providerId="ADAL" clId="{35B8924F-F724-448B-963D-26046C68FF9E}" dt="2021-02-05T22:31:23.620" v="2006" actId="962"/>
        <pc:sldMkLst>
          <pc:docMk/>
          <pc:sldMk cId="605730551" sldId="329"/>
        </pc:sldMkLst>
        <pc:spChg chg="mod">
          <ac:chgData name="Laible, Elizabeth" userId="cc99524a-59cf-4811-bbbd-4798cc24125f" providerId="ADAL" clId="{35B8924F-F724-448B-963D-26046C68FF9E}" dt="2021-02-05T22:31:23.620" v="2006" actId="962"/>
          <ac:spMkLst>
            <pc:docMk/>
            <pc:sldMk cId="605730551" sldId="329"/>
            <ac:spMk id="5" creationId="{380B6204-EA52-4908-8652-1FA271380447}"/>
          </ac:spMkLst>
        </pc:spChg>
        <pc:picChg chg="mod">
          <ac:chgData name="Laible, Elizabeth" userId="cc99524a-59cf-4811-bbbd-4798cc24125f" providerId="ADAL" clId="{35B8924F-F724-448B-963D-26046C68FF9E}" dt="2021-02-05T22:31:18.264" v="2005" actId="962"/>
          <ac:picMkLst>
            <pc:docMk/>
            <pc:sldMk cId="605730551" sldId="329"/>
            <ac:picMk id="7" creationId="{52E4930A-E3D6-49AA-AD12-BF35C2B5DD69}"/>
          </ac:picMkLst>
        </pc:picChg>
      </pc:sldChg>
      <pc:sldChg chg="modSp mod">
        <pc:chgData name="Laible, Elizabeth" userId="cc99524a-59cf-4811-bbbd-4798cc24125f" providerId="ADAL" clId="{35B8924F-F724-448B-963D-26046C68FF9E}" dt="2021-02-05T23:00:12.119" v="2388" actId="13244"/>
        <pc:sldMkLst>
          <pc:docMk/>
          <pc:sldMk cId="3384496833" sldId="330"/>
        </pc:sldMkLst>
        <pc:spChg chg="mod">
          <ac:chgData name="Laible, Elizabeth" userId="cc99524a-59cf-4811-bbbd-4798cc24125f" providerId="ADAL" clId="{35B8924F-F724-448B-963D-26046C68FF9E}" dt="2021-02-05T23:00:12.119" v="2388" actId="13244"/>
          <ac:spMkLst>
            <pc:docMk/>
            <pc:sldMk cId="3384496833" sldId="330"/>
            <ac:spMk id="3" creationId="{E636E2A9-8AC1-4170-AF64-C6DD25772C39}"/>
          </ac:spMkLst>
        </pc:spChg>
        <pc:spChg chg="mod">
          <ac:chgData name="Laible, Elizabeth" userId="cc99524a-59cf-4811-bbbd-4798cc24125f" providerId="ADAL" clId="{35B8924F-F724-448B-963D-26046C68FF9E}" dt="2021-02-05T23:00:04.921" v="2387" actId="13244"/>
          <ac:spMkLst>
            <pc:docMk/>
            <pc:sldMk cId="3384496833" sldId="330"/>
            <ac:spMk id="4" creationId="{2889499F-A268-43EA-918D-C9F17D4197A4}"/>
          </ac:spMkLst>
        </pc:spChg>
        <pc:spChg chg="mod">
          <ac:chgData name="Laible, Elizabeth" userId="cc99524a-59cf-4811-bbbd-4798cc24125f" providerId="ADAL" clId="{35B8924F-F724-448B-963D-26046C68FF9E}" dt="2021-02-05T22:31:29.780" v="2007" actId="962"/>
          <ac:spMkLst>
            <pc:docMk/>
            <pc:sldMk cId="3384496833" sldId="330"/>
            <ac:spMk id="8" creationId="{EF8057EC-FCC1-4A21-AC8C-2C30A0954171}"/>
          </ac:spMkLst>
        </pc:spChg>
        <pc:picChg chg="mod">
          <ac:chgData name="Laible, Elizabeth" userId="cc99524a-59cf-4811-bbbd-4798cc24125f" providerId="ADAL" clId="{35B8924F-F724-448B-963D-26046C68FF9E}" dt="2021-02-05T22:34:16.864" v="2188" actId="962"/>
          <ac:picMkLst>
            <pc:docMk/>
            <pc:sldMk cId="3384496833" sldId="330"/>
            <ac:picMk id="6" creationId="{CF426B76-4C17-467A-BB4A-A8349A221578}"/>
          </ac:picMkLst>
        </pc:picChg>
      </pc:sldChg>
      <pc:sldChg chg="modSp">
        <pc:chgData name="Laible, Elizabeth" userId="cc99524a-59cf-4811-bbbd-4798cc24125f" providerId="ADAL" clId="{35B8924F-F724-448B-963D-26046C68FF9E}" dt="2021-02-05T23:00:17.362" v="2389" actId="13244"/>
        <pc:sldMkLst>
          <pc:docMk/>
          <pc:sldMk cId="1209455169" sldId="386"/>
        </pc:sldMkLst>
        <pc:spChg chg="mod">
          <ac:chgData name="Laible, Elizabeth" userId="cc99524a-59cf-4811-bbbd-4798cc24125f" providerId="ADAL" clId="{35B8924F-F724-448B-963D-26046C68FF9E}" dt="2021-02-05T23:00:17.362" v="2389" actId="13244"/>
          <ac:spMkLst>
            <pc:docMk/>
            <pc:sldMk cId="1209455169" sldId="386"/>
            <ac:spMk id="3" creationId="{D1BDC2D9-4556-40E2-A5B5-897895564655}"/>
          </ac:spMkLst>
        </pc:spChg>
      </pc:sldChg>
      <pc:sldChg chg="modSp">
        <pc:chgData name="Laible, Elizabeth" userId="cc99524a-59cf-4811-bbbd-4798cc24125f" providerId="ADAL" clId="{35B8924F-F724-448B-963D-26046C68FF9E}" dt="2021-02-05T22:56:14.105" v="2362" actId="13244"/>
        <pc:sldMkLst>
          <pc:docMk/>
          <pc:sldMk cId="2571301612" sldId="412"/>
        </pc:sldMkLst>
        <pc:spChg chg="mod">
          <ac:chgData name="Laible, Elizabeth" userId="cc99524a-59cf-4811-bbbd-4798cc24125f" providerId="ADAL" clId="{35B8924F-F724-448B-963D-26046C68FF9E}" dt="2021-02-05T22:56:10.087" v="2361" actId="13244"/>
          <ac:spMkLst>
            <pc:docMk/>
            <pc:sldMk cId="2571301612" sldId="412"/>
            <ac:spMk id="2" creationId="{00000000-0000-0000-0000-000000000000}"/>
          </ac:spMkLst>
        </pc:spChg>
        <pc:spChg chg="mod">
          <ac:chgData name="Laible, Elizabeth" userId="cc99524a-59cf-4811-bbbd-4798cc24125f" providerId="ADAL" clId="{35B8924F-F724-448B-963D-26046C68FF9E}" dt="2021-02-05T22:56:03.058" v="2360" actId="13244"/>
          <ac:spMkLst>
            <pc:docMk/>
            <pc:sldMk cId="2571301612" sldId="412"/>
            <ac:spMk id="3" creationId="{00000000-0000-0000-0000-000000000000}"/>
          </ac:spMkLst>
        </pc:spChg>
        <pc:spChg chg="mod">
          <ac:chgData name="Laible, Elizabeth" userId="cc99524a-59cf-4811-bbbd-4798cc24125f" providerId="ADAL" clId="{35B8924F-F724-448B-963D-26046C68FF9E}" dt="2021-02-05T22:56:14.105" v="2362" actId="13244"/>
          <ac:spMkLst>
            <pc:docMk/>
            <pc:sldMk cId="2571301612" sldId="412"/>
            <ac:spMk id="6" creationId="{00000000-0000-0000-0000-000000000000}"/>
          </ac:spMkLst>
        </pc:spChg>
      </pc:sldChg>
      <pc:sldChg chg="modSp">
        <pc:chgData name="Laible, Elizabeth" userId="cc99524a-59cf-4811-bbbd-4798cc24125f" providerId="ADAL" clId="{35B8924F-F724-448B-963D-26046C68FF9E}" dt="2021-02-05T22:57:01.503" v="2366" actId="13244"/>
        <pc:sldMkLst>
          <pc:docMk/>
          <pc:sldMk cId="2008215643" sldId="417"/>
        </pc:sldMkLst>
        <pc:spChg chg="mod">
          <ac:chgData name="Laible, Elizabeth" userId="cc99524a-59cf-4811-bbbd-4798cc24125f" providerId="ADAL" clId="{35B8924F-F724-448B-963D-26046C68FF9E}" dt="2021-02-05T22:57:01.503" v="2366" actId="13244"/>
          <ac:spMkLst>
            <pc:docMk/>
            <pc:sldMk cId="2008215643" sldId="417"/>
            <ac:spMk id="2" creationId="{00000000-0000-0000-0000-000000000000}"/>
          </ac:spMkLst>
        </pc:spChg>
      </pc:sldChg>
      <pc:sldChg chg="modSp">
        <pc:chgData name="Laible, Elizabeth" userId="cc99524a-59cf-4811-bbbd-4798cc24125f" providerId="ADAL" clId="{35B8924F-F724-448B-963D-26046C68FF9E}" dt="2021-02-05T22:57:30.565" v="2367" actId="13244"/>
        <pc:sldMkLst>
          <pc:docMk/>
          <pc:sldMk cId="1002188474" sldId="418"/>
        </pc:sldMkLst>
        <pc:spChg chg="mod">
          <ac:chgData name="Laible, Elizabeth" userId="cc99524a-59cf-4811-bbbd-4798cc24125f" providerId="ADAL" clId="{35B8924F-F724-448B-963D-26046C68FF9E}" dt="2021-02-05T22:57:30.565" v="2367" actId="13244"/>
          <ac:spMkLst>
            <pc:docMk/>
            <pc:sldMk cId="1002188474" sldId="418"/>
            <ac:spMk id="4" creationId="{00000000-0000-0000-0000-000000000000}"/>
          </ac:spMkLst>
        </pc:spChg>
      </pc:sldChg>
      <pc:sldChg chg="modSp">
        <pc:chgData name="Laible, Elizabeth" userId="cc99524a-59cf-4811-bbbd-4798cc24125f" providerId="ADAL" clId="{35B8924F-F724-448B-963D-26046C68FF9E}" dt="2021-02-05T22:55:01.686" v="2354" actId="13244"/>
        <pc:sldMkLst>
          <pc:docMk/>
          <pc:sldMk cId="3840472024" sldId="459"/>
        </pc:sldMkLst>
        <pc:spChg chg="mod">
          <ac:chgData name="Laible, Elizabeth" userId="cc99524a-59cf-4811-bbbd-4798cc24125f" providerId="ADAL" clId="{35B8924F-F724-448B-963D-26046C68FF9E}" dt="2021-02-05T22:54:50.042" v="2351" actId="13244"/>
          <ac:spMkLst>
            <pc:docMk/>
            <pc:sldMk cId="3840472024" sldId="459"/>
            <ac:spMk id="2" creationId="{DF55C1C7-2E66-4B4F-8D4F-4BBFB2512CE9}"/>
          </ac:spMkLst>
        </pc:spChg>
        <pc:spChg chg="mod">
          <ac:chgData name="Laible, Elizabeth" userId="cc99524a-59cf-4811-bbbd-4798cc24125f" providerId="ADAL" clId="{35B8924F-F724-448B-963D-26046C68FF9E}" dt="2021-02-05T22:55:01.686" v="2354" actId="13244"/>
          <ac:spMkLst>
            <pc:docMk/>
            <pc:sldMk cId="3840472024" sldId="459"/>
            <ac:spMk id="3" creationId="{61F01324-0F6D-FC44-B7FE-7B61D59EB38C}"/>
          </ac:spMkLst>
        </pc:spChg>
        <pc:spChg chg="mod">
          <ac:chgData name="Laible, Elizabeth" userId="cc99524a-59cf-4811-bbbd-4798cc24125f" providerId="ADAL" clId="{35B8924F-F724-448B-963D-26046C68FF9E}" dt="2021-02-05T22:54:54.172" v="2352" actId="13244"/>
          <ac:spMkLst>
            <pc:docMk/>
            <pc:sldMk cId="3840472024" sldId="459"/>
            <ac:spMk id="5" creationId="{2F0F849E-A08E-A64A-9591-C7D515C0CDD7}"/>
          </ac:spMkLst>
        </pc:spChg>
        <pc:spChg chg="mod">
          <ac:chgData name="Laible, Elizabeth" userId="cc99524a-59cf-4811-bbbd-4798cc24125f" providerId="ADAL" clId="{35B8924F-F724-448B-963D-26046C68FF9E}" dt="2021-02-05T22:54:56.956" v="2353" actId="13244"/>
          <ac:spMkLst>
            <pc:docMk/>
            <pc:sldMk cId="3840472024" sldId="459"/>
            <ac:spMk id="6" creationId="{B8BBDC86-E631-414B-84F8-65172C8F8CAE}"/>
          </ac:spMkLst>
        </pc:spChg>
      </pc:sldChg>
      <pc:sldChg chg="modSp">
        <pc:chgData name="Laible, Elizabeth" userId="cc99524a-59cf-4811-bbbd-4798cc24125f" providerId="ADAL" clId="{35B8924F-F724-448B-963D-26046C68FF9E}" dt="2021-02-05T22:55:19.354" v="2357" actId="13244"/>
        <pc:sldMkLst>
          <pc:docMk/>
          <pc:sldMk cId="697378025" sldId="461"/>
        </pc:sldMkLst>
        <pc:spChg chg="mod">
          <ac:chgData name="Laible, Elizabeth" userId="cc99524a-59cf-4811-bbbd-4798cc24125f" providerId="ADAL" clId="{35B8924F-F724-448B-963D-26046C68FF9E}" dt="2021-02-05T22:55:09.520" v="2355" actId="13244"/>
          <ac:spMkLst>
            <pc:docMk/>
            <pc:sldMk cId="697378025" sldId="461"/>
            <ac:spMk id="2" creationId="{DF55C1C7-2E66-4B4F-8D4F-4BBFB2512CE9}"/>
          </ac:spMkLst>
        </pc:spChg>
        <pc:spChg chg="mod">
          <ac:chgData name="Laible, Elizabeth" userId="cc99524a-59cf-4811-bbbd-4798cc24125f" providerId="ADAL" clId="{35B8924F-F724-448B-963D-26046C68FF9E}" dt="2021-02-05T22:55:15.864" v="2356" actId="13244"/>
          <ac:spMkLst>
            <pc:docMk/>
            <pc:sldMk cId="697378025" sldId="461"/>
            <ac:spMk id="3" creationId="{61F01324-0F6D-FC44-B7FE-7B61D59EB38C}"/>
          </ac:spMkLst>
        </pc:spChg>
        <pc:picChg chg="mod">
          <ac:chgData name="Laible, Elizabeth" userId="cc99524a-59cf-4811-bbbd-4798cc24125f" providerId="ADAL" clId="{35B8924F-F724-448B-963D-26046C68FF9E}" dt="2021-02-05T22:55:19.354" v="2357" actId="13244"/>
          <ac:picMkLst>
            <pc:docMk/>
            <pc:sldMk cId="697378025" sldId="461"/>
            <ac:picMk id="7" creationId="{40AB4A79-C3CC-E142-ABF4-448742D8CA19}"/>
          </ac:picMkLst>
        </pc:picChg>
      </pc:sldChg>
      <pc:sldChg chg="modSp">
        <pc:chgData name="Laible, Elizabeth" userId="cc99524a-59cf-4811-bbbd-4798cc24125f" providerId="ADAL" clId="{35B8924F-F724-448B-963D-26046C68FF9E}" dt="2021-02-05T22:56:53.848" v="2365" actId="13244"/>
        <pc:sldMkLst>
          <pc:docMk/>
          <pc:sldMk cId="488125543" sldId="463"/>
        </pc:sldMkLst>
        <pc:spChg chg="mod">
          <ac:chgData name="Laible, Elizabeth" userId="cc99524a-59cf-4811-bbbd-4798cc24125f" providerId="ADAL" clId="{35B8924F-F724-448B-963D-26046C68FF9E}" dt="2021-02-05T22:56:38.646" v="2364" actId="13244"/>
          <ac:spMkLst>
            <pc:docMk/>
            <pc:sldMk cId="488125543" sldId="463"/>
            <ac:spMk id="3" creationId="{00000000-0000-0000-0000-000000000000}"/>
          </ac:spMkLst>
        </pc:spChg>
        <pc:spChg chg="mod">
          <ac:chgData name="Laible, Elizabeth" userId="cc99524a-59cf-4811-bbbd-4798cc24125f" providerId="ADAL" clId="{35B8924F-F724-448B-963D-26046C68FF9E}" dt="2021-02-05T22:56:53.848" v="2365" actId="13244"/>
          <ac:spMkLst>
            <pc:docMk/>
            <pc:sldMk cId="488125543" sldId="463"/>
            <ac:spMk id="5" creationId="{00000000-0000-0000-0000-000000000000}"/>
          </ac:spMkLst>
        </pc:spChg>
      </pc:sldChg>
      <pc:sldChg chg="modSp">
        <pc:chgData name="Laible, Elizabeth" userId="cc99524a-59cf-4811-bbbd-4798cc24125f" providerId="ADAL" clId="{35B8924F-F724-448B-963D-26046C68FF9E}" dt="2021-02-05T22:59:16.332" v="2382" actId="13244"/>
        <pc:sldMkLst>
          <pc:docMk/>
          <pc:sldMk cId="3567945248" sldId="478"/>
        </pc:sldMkLst>
        <pc:spChg chg="mod">
          <ac:chgData name="Laible, Elizabeth" userId="cc99524a-59cf-4811-bbbd-4798cc24125f" providerId="ADAL" clId="{35B8924F-F724-448B-963D-26046C68FF9E}" dt="2021-02-05T22:59:16.332" v="2382" actId="13244"/>
          <ac:spMkLst>
            <pc:docMk/>
            <pc:sldMk cId="3567945248" sldId="478"/>
            <ac:spMk id="2" creationId="{00000000-0000-0000-0000-000000000000}"/>
          </ac:spMkLst>
        </pc:spChg>
      </pc:sldChg>
      <pc:sldChg chg="modSp">
        <pc:chgData name="Laible, Elizabeth" userId="cc99524a-59cf-4811-bbbd-4798cc24125f" providerId="ADAL" clId="{35B8924F-F724-448B-963D-26046C68FF9E}" dt="2021-02-05T22:59:40.791" v="2385" actId="13244"/>
        <pc:sldMkLst>
          <pc:docMk/>
          <pc:sldMk cId="1913841667" sldId="487"/>
        </pc:sldMkLst>
        <pc:spChg chg="mod">
          <ac:chgData name="Laible, Elizabeth" userId="cc99524a-59cf-4811-bbbd-4798cc24125f" providerId="ADAL" clId="{35B8924F-F724-448B-963D-26046C68FF9E}" dt="2021-02-05T22:59:38.731" v="2384" actId="13244"/>
          <ac:spMkLst>
            <pc:docMk/>
            <pc:sldMk cId="1913841667" sldId="487"/>
            <ac:spMk id="2" creationId="{00000000-0000-0000-0000-000000000000}"/>
          </ac:spMkLst>
        </pc:spChg>
        <pc:spChg chg="mod">
          <ac:chgData name="Laible, Elizabeth" userId="cc99524a-59cf-4811-bbbd-4798cc24125f" providerId="ADAL" clId="{35B8924F-F724-448B-963D-26046C68FF9E}" dt="2021-02-05T22:59:40.791" v="2385" actId="13244"/>
          <ac:spMkLst>
            <pc:docMk/>
            <pc:sldMk cId="1913841667" sldId="487"/>
            <ac:spMk id="4" creationId="{00000000-0000-0000-0000-000000000000}"/>
          </ac:spMkLst>
        </pc:spChg>
      </pc:sldChg>
      <pc:sldChg chg="modSp">
        <pc:chgData name="Laible, Elizabeth" userId="cc99524a-59cf-4811-bbbd-4798cc24125f" providerId="ADAL" clId="{35B8924F-F724-448B-963D-26046C68FF9E}" dt="2021-02-05T23:01:41.698" v="2401" actId="13244"/>
        <pc:sldMkLst>
          <pc:docMk/>
          <pc:sldMk cId="228984366" sldId="536"/>
        </pc:sldMkLst>
        <pc:spChg chg="mod">
          <ac:chgData name="Laible, Elizabeth" userId="cc99524a-59cf-4811-bbbd-4798cc24125f" providerId="ADAL" clId="{35B8924F-F724-448B-963D-26046C68FF9E}" dt="2021-02-05T23:01:41.698" v="2401" actId="13244"/>
          <ac:spMkLst>
            <pc:docMk/>
            <pc:sldMk cId="228984366" sldId="536"/>
            <ac:spMk id="4" creationId="{00000000-0000-0000-0000-000000000000}"/>
          </ac:spMkLst>
        </pc:spChg>
        <pc:spChg chg="mod">
          <ac:chgData name="Laible, Elizabeth" userId="cc99524a-59cf-4811-bbbd-4798cc24125f" providerId="ADAL" clId="{35B8924F-F724-448B-963D-26046C68FF9E}" dt="2021-02-05T23:01:37.443" v="2400" actId="13244"/>
          <ac:spMkLst>
            <pc:docMk/>
            <pc:sldMk cId="228984366" sldId="536"/>
            <ac:spMk id="9" creationId="{73D02996-69AE-4B75-9D53-35DA1E2E37C1}"/>
          </ac:spMkLst>
        </pc:spChg>
      </pc:sldChg>
      <pc:sldChg chg="modSp">
        <pc:chgData name="Laible, Elizabeth" userId="cc99524a-59cf-4811-bbbd-4798cc24125f" providerId="ADAL" clId="{35B8924F-F724-448B-963D-26046C68FF9E}" dt="2021-02-05T23:04:08.038" v="2429" actId="13244"/>
        <pc:sldMkLst>
          <pc:docMk/>
          <pc:sldMk cId="3072290401" sldId="560"/>
        </pc:sldMkLst>
        <pc:spChg chg="mod">
          <ac:chgData name="Laible, Elizabeth" userId="cc99524a-59cf-4811-bbbd-4798cc24125f" providerId="ADAL" clId="{35B8924F-F724-448B-963D-26046C68FF9E}" dt="2021-02-05T23:04:01.334" v="2427" actId="13244"/>
          <ac:spMkLst>
            <pc:docMk/>
            <pc:sldMk cId="3072290401" sldId="560"/>
            <ac:spMk id="2" creationId="{DF55C1C7-2E66-4B4F-8D4F-4BBFB2512CE9}"/>
          </ac:spMkLst>
        </pc:spChg>
        <pc:spChg chg="mod">
          <ac:chgData name="Laible, Elizabeth" userId="cc99524a-59cf-4811-bbbd-4798cc24125f" providerId="ADAL" clId="{35B8924F-F724-448B-963D-26046C68FF9E}" dt="2021-02-05T23:04:03.559" v="2428" actId="13244"/>
          <ac:spMkLst>
            <pc:docMk/>
            <pc:sldMk cId="3072290401" sldId="560"/>
            <ac:spMk id="5" creationId="{2F0F849E-A08E-A64A-9591-C7D515C0CDD7}"/>
          </ac:spMkLst>
        </pc:spChg>
        <pc:spChg chg="mod">
          <ac:chgData name="Laible, Elizabeth" userId="cc99524a-59cf-4811-bbbd-4798cc24125f" providerId="ADAL" clId="{35B8924F-F724-448B-963D-26046C68FF9E}" dt="2021-02-05T23:04:08.038" v="2429" actId="13244"/>
          <ac:spMkLst>
            <pc:docMk/>
            <pc:sldMk cId="3072290401" sldId="560"/>
            <ac:spMk id="6" creationId="{B8BBDC86-E631-414B-84F8-65172C8F8CAE}"/>
          </ac:spMkLst>
        </pc:spChg>
      </pc:sldChg>
      <pc:sldChg chg="modSp">
        <pc:chgData name="Laible, Elizabeth" userId="cc99524a-59cf-4811-bbbd-4798cc24125f" providerId="ADAL" clId="{35B8924F-F724-448B-963D-26046C68FF9E}" dt="2021-02-05T23:04:57.625" v="2431" actId="13244"/>
        <pc:sldMkLst>
          <pc:docMk/>
          <pc:sldMk cId="361744444" sldId="1306"/>
        </pc:sldMkLst>
        <pc:spChg chg="mod">
          <ac:chgData name="Laible, Elizabeth" userId="cc99524a-59cf-4811-bbbd-4798cc24125f" providerId="ADAL" clId="{35B8924F-F724-448B-963D-26046C68FF9E}" dt="2021-02-05T23:04:57.625" v="2431" actId="13244"/>
          <ac:spMkLst>
            <pc:docMk/>
            <pc:sldMk cId="361744444" sldId="1306"/>
            <ac:spMk id="4" creationId="{4B800178-053F-4420-8912-07F93C195D47}"/>
          </ac:spMkLst>
        </pc:spChg>
        <pc:spChg chg="mod">
          <ac:chgData name="Laible, Elizabeth" userId="cc99524a-59cf-4811-bbbd-4798cc24125f" providerId="ADAL" clId="{35B8924F-F724-448B-963D-26046C68FF9E}" dt="2021-02-05T23:04:54.892" v="2430" actId="13244"/>
          <ac:spMkLst>
            <pc:docMk/>
            <pc:sldMk cId="361744444" sldId="1306"/>
            <ac:spMk id="5" creationId="{0FB7CD4C-938C-4A11-9B57-180DB0B2FD32}"/>
          </ac:spMkLst>
        </pc:spChg>
      </pc:sldChg>
      <pc:sldChg chg="modSp">
        <pc:chgData name="Laible, Elizabeth" userId="cc99524a-59cf-4811-bbbd-4798cc24125f" providerId="ADAL" clId="{35B8924F-F724-448B-963D-26046C68FF9E}" dt="2021-02-05T23:05:09.732" v="2433" actId="13244"/>
        <pc:sldMkLst>
          <pc:docMk/>
          <pc:sldMk cId="2022313156" sldId="1627"/>
        </pc:sldMkLst>
        <pc:spChg chg="mod">
          <ac:chgData name="Laible, Elizabeth" userId="cc99524a-59cf-4811-bbbd-4798cc24125f" providerId="ADAL" clId="{35B8924F-F724-448B-963D-26046C68FF9E}" dt="2021-02-05T23:05:09.732" v="2433" actId="13244"/>
          <ac:spMkLst>
            <pc:docMk/>
            <pc:sldMk cId="2022313156" sldId="1627"/>
            <ac:spMk id="4" creationId="{9BC3AB2F-DD72-4C9D-8FBB-3D97D1BB2F7D}"/>
          </ac:spMkLst>
        </pc:spChg>
        <pc:spChg chg="mod">
          <ac:chgData name="Laible, Elizabeth" userId="cc99524a-59cf-4811-bbbd-4798cc24125f" providerId="ADAL" clId="{35B8924F-F724-448B-963D-26046C68FF9E}" dt="2021-02-05T23:05:02.245" v="2432" actId="13244"/>
          <ac:spMkLst>
            <pc:docMk/>
            <pc:sldMk cId="2022313156" sldId="1627"/>
            <ac:spMk id="5" creationId="{29474B4F-80A0-4ABD-ADFA-BBC1255E03BA}"/>
          </ac:spMkLst>
        </pc:spChg>
      </pc:sldChg>
      <pc:sldChg chg="modSp">
        <pc:chgData name="Laible, Elizabeth" userId="cc99524a-59cf-4811-bbbd-4798cc24125f" providerId="ADAL" clId="{35B8924F-F724-448B-963D-26046C68FF9E}" dt="2021-02-05T22:58:13.304" v="2372" actId="13244"/>
        <pc:sldMkLst>
          <pc:docMk/>
          <pc:sldMk cId="2012452717" sldId="1632"/>
        </pc:sldMkLst>
        <pc:spChg chg="mod">
          <ac:chgData name="Laible, Elizabeth" userId="cc99524a-59cf-4811-bbbd-4798cc24125f" providerId="ADAL" clId="{35B8924F-F724-448B-963D-26046C68FF9E}" dt="2021-02-05T22:58:13.304" v="2372" actId="13244"/>
          <ac:spMkLst>
            <pc:docMk/>
            <pc:sldMk cId="2012452717" sldId="1632"/>
            <ac:spMk id="4" creationId="{00000000-0000-0000-0000-000000000000}"/>
          </ac:spMkLst>
        </pc:spChg>
        <pc:spChg chg="mod">
          <ac:chgData name="Laible, Elizabeth" userId="cc99524a-59cf-4811-bbbd-4798cc24125f" providerId="ADAL" clId="{35B8924F-F724-448B-963D-26046C68FF9E}" dt="2021-02-05T22:58:10.999" v="2371" actId="13244"/>
          <ac:spMkLst>
            <pc:docMk/>
            <pc:sldMk cId="2012452717" sldId="1632"/>
            <ac:spMk id="10" creationId="{00000000-0000-0000-0000-000000000000}"/>
          </ac:spMkLst>
        </pc:spChg>
      </pc:sldChg>
      <pc:sldChg chg="modSp">
        <pc:chgData name="Laible, Elizabeth" userId="cc99524a-59cf-4811-bbbd-4798cc24125f" providerId="ADAL" clId="{35B8924F-F724-448B-963D-26046C68FF9E}" dt="2021-02-05T23:03:52.875" v="2426" actId="13244"/>
        <pc:sldMkLst>
          <pc:docMk/>
          <pc:sldMk cId="2626902745" sldId="1636"/>
        </pc:sldMkLst>
        <pc:spChg chg="mod">
          <ac:chgData name="Laible, Elizabeth" userId="cc99524a-59cf-4811-bbbd-4798cc24125f" providerId="ADAL" clId="{35B8924F-F724-448B-963D-26046C68FF9E}" dt="2021-02-05T23:03:49.785" v="2425" actId="13244"/>
          <ac:spMkLst>
            <pc:docMk/>
            <pc:sldMk cId="2626902745" sldId="1636"/>
            <ac:spMk id="2" creationId="{955A02E3-37D0-4A74-9E9D-243898C6D4F2}"/>
          </ac:spMkLst>
        </pc:spChg>
        <pc:spChg chg="mod">
          <ac:chgData name="Laible, Elizabeth" userId="cc99524a-59cf-4811-bbbd-4798cc24125f" providerId="ADAL" clId="{35B8924F-F724-448B-963D-26046C68FF9E}" dt="2021-02-05T23:03:52.875" v="2426" actId="13244"/>
          <ac:spMkLst>
            <pc:docMk/>
            <pc:sldMk cId="2626902745" sldId="1636"/>
            <ac:spMk id="5" creationId="{7D034B1D-3756-451B-A9BD-1D35938B59BE}"/>
          </ac:spMkLst>
        </pc:spChg>
      </pc:sldChg>
      <pc:sldChg chg="modSp">
        <pc:chgData name="Laible, Elizabeth" userId="cc99524a-59cf-4811-bbbd-4798cc24125f" providerId="ADAL" clId="{35B8924F-F724-448B-963D-26046C68FF9E}" dt="2021-02-05T22:54:43.138" v="2350" actId="13244"/>
        <pc:sldMkLst>
          <pc:docMk/>
          <pc:sldMk cId="1208679938" sldId="1642"/>
        </pc:sldMkLst>
        <pc:spChg chg="mod">
          <ac:chgData name="Laible, Elizabeth" userId="cc99524a-59cf-4811-bbbd-4798cc24125f" providerId="ADAL" clId="{35B8924F-F724-448B-963D-26046C68FF9E}" dt="2021-02-05T22:54:20" v="2346" actId="13244"/>
          <ac:spMkLst>
            <pc:docMk/>
            <pc:sldMk cId="1208679938" sldId="1642"/>
            <ac:spMk id="2" creationId="{955A02E3-37D0-4A74-9E9D-243898C6D4F2}"/>
          </ac:spMkLst>
        </pc:spChg>
        <pc:spChg chg="mod">
          <ac:chgData name="Laible, Elizabeth" userId="cc99524a-59cf-4811-bbbd-4798cc24125f" providerId="ADAL" clId="{35B8924F-F724-448B-963D-26046C68FF9E}" dt="2021-02-05T22:54:43.138" v="2350" actId="13244"/>
          <ac:spMkLst>
            <pc:docMk/>
            <pc:sldMk cId="1208679938" sldId="1642"/>
            <ac:spMk id="5" creationId="{7D034B1D-3756-451B-A9BD-1D35938B59BE}"/>
          </ac:spMkLst>
        </pc:spChg>
        <pc:spChg chg="mod">
          <ac:chgData name="Laible, Elizabeth" userId="cc99524a-59cf-4811-bbbd-4798cc24125f" providerId="ADAL" clId="{35B8924F-F724-448B-963D-26046C68FF9E}" dt="2021-02-05T22:54:38.696" v="2349" actId="13244"/>
          <ac:spMkLst>
            <pc:docMk/>
            <pc:sldMk cId="1208679938" sldId="1642"/>
            <ac:spMk id="7" creationId="{5E9464F9-EA7E-4194-BA39-890A4A4476F8}"/>
          </ac:spMkLst>
        </pc:spChg>
        <pc:graphicFrameChg chg="mod">
          <ac:chgData name="Laible, Elizabeth" userId="cc99524a-59cf-4811-bbbd-4798cc24125f" providerId="ADAL" clId="{35B8924F-F724-448B-963D-26046C68FF9E}" dt="2021-02-05T22:54:35.820" v="2348" actId="13244"/>
          <ac:graphicFrameMkLst>
            <pc:docMk/>
            <pc:sldMk cId="1208679938" sldId="1642"/>
            <ac:graphicFrameMk id="3" creationId="{CD64C7FC-5ECC-4460-9C85-EDD8B701D378}"/>
          </ac:graphicFrameMkLst>
        </pc:graphicFrameChg>
        <pc:picChg chg="mod">
          <ac:chgData name="Laible, Elizabeth" userId="cc99524a-59cf-4811-bbbd-4798cc24125f" providerId="ADAL" clId="{35B8924F-F724-448B-963D-26046C68FF9E}" dt="2021-02-05T22:54:30.109" v="2347" actId="13244"/>
          <ac:picMkLst>
            <pc:docMk/>
            <pc:sldMk cId="1208679938" sldId="1642"/>
            <ac:picMk id="4" creationId="{19652C16-81C1-4C0A-80B0-51CCDEE27D52}"/>
          </ac:picMkLst>
        </pc:picChg>
      </pc:sldChg>
      <pc:sldChg chg="modSp">
        <pc:chgData name="Laible, Elizabeth" userId="cc99524a-59cf-4811-bbbd-4798cc24125f" providerId="ADAL" clId="{35B8924F-F724-448B-963D-26046C68FF9E}" dt="2021-02-05T22:58:42.177" v="2377" actId="13244"/>
        <pc:sldMkLst>
          <pc:docMk/>
          <pc:sldMk cId="2186517759" sldId="1656"/>
        </pc:sldMkLst>
        <pc:spChg chg="mod">
          <ac:chgData name="Laible, Elizabeth" userId="cc99524a-59cf-4811-bbbd-4798cc24125f" providerId="ADAL" clId="{35B8924F-F724-448B-963D-26046C68FF9E}" dt="2021-02-05T22:58:35.206" v="2375" actId="13244"/>
          <ac:spMkLst>
            <pc:docMk/>
            <pc:sldMk cId="2186517759" sldId="1656"/>
            <ac:spMk id="2" creationId="{221E77E9-4B4E-4E89-B8A8-8AD48C7E7402}"/>
          </ac:spMkLst>
        </pc:spChg>
        <pc:spChg chg="mod">
          <ac:chgData name="Laible, Elizabeth" userId="cc99524a-59cf-4811-bbbd-4798cc24125f" providerId="ADAL" clId="{35B8924F-F724-448B-963D-26046C68FF9E}" dt="2021-02-05T22:58:42.177" v="2377" actId="13244"/>
          <ac:spMkLst>
            <pc:docMk/>
            <pc:sldMk cId="2186517759" sldId="1656"/>
            <ac:spMk id="5" creationId="{5419256A-FC7F-42CF-9BA0-FE3A93B2F9DD}"/>
          </ac:spMkLst>
        </pc:spChg>
        <pc:spChg chg="mod">
          <ac:chgData name="Laible, Elizabeth" userId="cc99524a-59cf-4811-bbbd-4798cc24125f" providerId="ADAL" clId="{35B8924F-F724-448B-963D-26046C68FF9E}" dt="2021-02-05T22:58:38.811" v="2376" actId="13244"/>
          <ac:spMkLst>
            <pc:docMk/>
            <pc:sldMk cId="2186517759" sldId="1656"/>
            <ac:spMk id="6" creationId="{1591CDC6-5B1F-41F7-A088-2117A2F4EDDF}"/>
          </ac:spMkLst>
        </pc:spChg>
      </pc:sldChg>
      <pc:sldChg chg="modSp">
        <pc:chgData name="Laible, Elizabeth" userId="cc99524a-59cf-4811-bbbd-4798cc24125f" providerId="ADAL" clId="{35B8924F-F724-448B-963D-26046C68FF9E}" dt="2021-02-05T22:58:58.159" v="2380" actId="13244"/>
        <pc:sldMkLst>
          <pc:docMk/>
          <pc:sldMk cId="3043990753" sldId="1657"/>
        </pc:sldMkLst>
        <pc:spChg chg="mod">
          <ac:chgData name="Laible, Elizabeth" userId="cc99524a-59cf-4811-bbbd-4798cc24125f" providerId="ADAL" clId="{35B8924F-F724-448B-963D-26046C68FF9E}" dt="2021-02-05T22:58:52.121" v="2378" actId="13244"/>
          <ac:spMkLst>
            <pc:docMk/>
            <pc:sldMk cId="3043990753" sldId="1657"/>
            <ac:spMk id="2" creationId="{470F2843-EF32-4E78-9DF7-FFB65F264BF3}"/>
          </ac:spMkLst>
        </pc:spChg>
        <pc:spChg chg="mod">
          <ac:chgData name="Laible, Elizabeth" userId="cc99524a-59cf-4811-bbbd-4798cc24125f" providerId="ADAL" clId="{35B8924F-F724-448B-963D-26046C68FF9E}" dt="2021-02-05T22:58:55.480" v="2379" actId="13244"/>
          <ac:spMkLst>
            <pc:docMk/>
            <pc:sldMk cId="3043990753" sldId="1657"/>
            <ac:spMk id="4" creationId="{6068F930-66EA-486E-BCCB-64C5F0C3E581}"/>
          </ac:spMkLst>
        </pc:spChg>
        <pc:spChg chg="mod">
          <ac:chgData name="Laible, Elizabeth" userId="cc99524a-59cf-4811-bbbd-4798cc24125f" providerId="ADAL" clId="{35B8924F-F724-448B-963D-26046C68FF9E}" dt="2021-02-05T22:58:58.159" v="2380" actId="13244"/>
          <ac:spMkLst>
            <pc:docMk/>
            <pc:sldMk cId="3043990753" sldId="1657"/>
            <ac:spMk id="5" creationId="{0666826E-9F3D-45A1-AC8A-970D9CEA4C27}"/>
          </ac:spMkLst>
        </pc:spChg>
      </pc:sldChg>
      <pc:sldChg chg="modSp mod">
        <pc:chgData name="Laible, Elizabeth" userId="cc99524a-59cf-4811-bbbd-4798cc24125f" providerId="ADAL" clId="{35B8924F-F724-448B-963D-26046C68FF9E}" dt="2021-02-05T22:59:58.465" v="2386" actId="13244"/>
        <pc:sldMkLst>
          <pc:docMk/>
          <pc:sldMk cId="1673615040" sldId="1659"/>
        </pc:sldMkLst>
        <pc:spChg chg="mod">
          <ac:chgData name="Laible, Elizabeth" userId="cc99524a-59cf-4811-bbbd-4798cc24125f" providerId="ADAL" clId="{35B8924F-F724-448B-963D-26046C68FF9E}" dt="2021-02-05T22:59:58.465" v="2386" actId="13244"/>
          <ac:spMkLst>
            <pc:docMk/>
            <pc:sldMk cId="1673615040" sldId="1659"/>
            <ac:spMk id="4" creationId="{C215727E-64E4-47FF-9F34-C693E2D78115}"/>
          </ac:spMkLst>
        </pc:spChg>
        <pc:spChg chg="mod">
          <ac:chgData name="Laible, Elizabeth" userId="cc99524a-59cf-4811-bbbd-4798cc24125f" providerId="ADAL" clId="{35B8924F-F724-448B-963D-26046C68FF9E}" dt="2021-02-05T22:28:58.100" v="1303" actId="962"/>
          <ac:spMkLst>
            <pc:docMk/>
            <pc:sldMk cId="1673615040" sldId="1659"/>
            <ac:spMk id="8" creationId="{7D2AF6BC-9F53-491F-B2BB-727C51B35C7C}"/>
          </ac:spMkLst>
        </pc:spChg>
      </pc:sldChg>
      <pc:sldChg chg="modSp">
        <pc:chgData name="Laible, Elizabeth" userId="cc99524a-59cf-4811-bbbd-4798cc24125f" providerId="ADAL" clId="{35B8924F-F724-448B-963D-26046C68FF9E}" dt="2021-02-05T23:01:23.972" v="2399" actId="13244"/>
        <pc:sldMkLst>
          <pc:docMk/>
          <pc:sldMk cId="441297676" sldId="1663"/>
        </pc:sldMkLst>
        <pc:spChg chg="mod">
          <ac:chgData name="Laible, Elizabeth" userId="cc99524a-59cf-4811-bbbd-4798cc24125f" providerId="ADAL" clId="{35B8924F-F724-448B-963D-26046C68FF9E}" dt="2021-02-05T23:01:18.934" v="2398" actId="13244"/>
          <ac:spMkLst>
            <pc:docMk/>
            <pc:sldMk cId="441297676" sldId="1663"/>
            <ac:spMk id="5" creationId="{00000000-0000-0000-0000-000000000000}"/>
          </ac:spMkLst>
        </pc:spChg>
        <pc:spChg chg="mod">
          <ac:chgData name="Laible, Elizabeth" userId="cc99524a-59cf-4811-bbbd-4798cc24125f" providerId="ADAL" clId="{35B8924F-F724-448B-963D-26046C68FF9E}" dt="2021-02-05T23:01:07.154" v="2396" actId="13244"/>
          <ac:spMkLst>
            <pc:docMk/>
            <pc:sldMk cId="441297676" sldId="1663"/>
            <ac:spMk id="6" creationId="{00000000-0000-0000-0000-000000000000}"/>
          </ac:spMkLst>
        </pc:spChg>
        <pc:spChg chg="mod">
          <ac:chgData name="Laible, Elizabeth" userId="cc99524a-59cf-4811-bbbd-4798cc24125f" providerId="ADAL" clId="{35B8924F-F724-448B-963D-26046C68FF9E}" dt="2021-02-05T23:01:13.264" v="2397" actId="13244"/>
          <ac:spMkLst>
            <pc:docMk/>
            <pc:sldMk cId="441297676" sldId="1663"/>
            <ac:spMk id="9" creationId="{00000000-0000-0000-0000-000000000000}"/>
          </ac:spMkLst>
        </pc:spChg>
        <pc:spChg chg="mod">
          <ac:chgData name="Laible, Elizabeth" userId="cc99524a-59cf-4811-bbbd-4798cc24125f" providerId="ADAL" clId="{35B8924F-F724-448B-963D-26046C68FF9E}" dt="2021-02-05T23:01:23.972" v="2399" actId="13244"/>
          <ac:spMkLst>
            <pc:docMk/>
            <pc:sldMk cId="441297676" sldId="1663"/>
            <ac:spMk id="10" creationId="{00000000-0000-0000-0000-000000000000}"/>
          </ac:spMkLst>
        </pc:spChg>
      </pc:sldChg>
      <pc:sldChg chg="modSp">
        <pc:chgData name="Laible, Elizabeth" userId="cc99524a-59cf-4811-bbbd-4798cc24125f" providerId="ADAL" clId="{35B8924F-F724-448B-963D-26046C68FF9E}" dt="2021-02-05T22:58:22.606" v="2374" actId="13244"/>
        <pc:sldMkLst>
          <pc:docMk/>
          <pc:sldMk cId="2606996982" sldId="1668"/>
        </pc:sldMkLst>
        <pc:spChg chg="mod">
          <ac:chgData name="Laible, Elizabeth" userId="cc99524a-59cf-4811-bbbd-4798cc24125f" providerId="ADAL" clId="{35B8924F-F724-448B-963D-26046C68FF9E}" dt="2021-02-05T22:58:19.352" v="2373" actId="13244"/>
          <ac:spMkLst>
            <pc:docMk/>
            <pc:sldMk cId="2606996982" sldId="1668"/>
            <ac:spMk id="2" creationId="{FF6DA774-6FB4-4B86-B981-8DB5FC87D934}"/>
          </ac:spMkLst>
        </pc:spChg>
        <pc:picChg chg="mod">
          <ac:chgData name="Laible, Elizabeth" userId="cc99524a-59cf-4811-bbbd-4798cc24125f" providerId="ADAL" clId="{35B8924F-F724-448B-963D-26046C68FF9E}" dt="2021-02-05T22:58:22.606" v="2374" actId="13244"/>
          <ac:picMkLst>
            <pc:docMk/>
            <pc:sldMk cId="2606996982" sldId="1668"/>
            <ac:picMk id="9" creationId="{F93111F0-E7B1-4DAB-A105-14757522F656}"/>
          </ac:picMkLst>
        </pc:picChg>
      </pc:sldChg>
      <pc:sldChg chg="modSp">
        <pc:chgData name="Laible, Elizabeth" userId="cc99524a-59cf-4811-bbbd-4798cc24125f" providerId="ADAL" clId="{35B8924F-F724-448B-963D-26046C68FF9E}" dt="2021-02-05T22:59:10.940" v="2381" actId="13244"/>
        <pc:sldMkLst>
          <pc:docMk/>
          <pc:sldMk cId="1535727558" sldId="1672"/>
        </pc:sldMkLst>
        <pc:picChg chg="mod">
          <ac:chgData name="Laible, Elizabeth" userId="cc99524a-59cf-4811-bbbd-4798cc24125f" providerId="ADAL" clId="{35B8924F-F724-448B-963D-26046C68FF9E}" dt="2021-02-05T22:59:10.940" v="2381" actId="13244"/>
          <ac:picMkLst>
            <pc:docMk/>
            <pc:sldMk cId="1535727558" sldId="1672"/>
            <ac:picMk id="10" creationId="{E1E84E01-EA0B-40A2-8588-5A3BC08CA007}"/>
          </ac:picMkLst>
        </pc:picChg>
      </pc:sldChg>
      <pc:sldChg chg="modSp">
        <pc:chgData name="Laible, Elizabeth" userId="cc99524a-59cf-4811-bbbd-4798cc24125f" providerId="ADAL" clId="{35B8924F-F724-448B-963D-26046C68FF9E}" dt="2021-02-05T23:03:33.524" v="2421" actId="13244"/>
        <pc:sldMkLst>
          <pc:docMk/>
          <pc:sldMk cId="2224105810" sldId="1695"/>
        </pc:sldMkLst>
        <pc:spChg chg="mod">
          <ac:chgData name="Laible, Elizabeth" userId="cc99524a-59cf-4811-bbbd-4798cc24125f" providerId="ADAL" clId="{35B8924F-F724-448B-963D-26046C68FF9E}" dt="2021-02-05T23:03:28.397" v="2420" actId="13244"/>
          <ac:spMkLst>
            <pc:docMk/>
            <pc:sldMk cId="2224105810" sldId="1695"/>
            <ac:spMk id="2" creationId="{2158B133-E2E2-4742-8FC4-69B697B01DEC}"/>
          </ac:spMkLst>
        </pc:spChg>
        <pc:spChg chg="mod">
          <ac:chgData name="Laible, Elizabeth" userId="cc99524a-59cf-4811-bbbd-4798cc24125f" providerId="ADAL" clId="{35B8924F-F724-448B-963D-26046C68FF9E}" dt="2021-02-05T23:03:33.524" v="2421" actId="13244"/>
          <ac:spMkLst>
            <pc:docMk/>
            <pc:sldMk cId="2224105810" sldId="1695"/>
            <ac:spMk id="5" creationId="{7B4732A5-5869-4C3A-9EBA-C9E326B7DC18}"/>
          </ac:spMkLst>
        </pc:spChg>
      </pc:sldChg>
      <pc:sldChg chg="modSp mod">
        <pc:chgData name="Laible, Elizabeth" userId="cc99524a-59cf-4811-bbbd-4798cc24125f" providerId="ADAL" clId="{35B8924F-F724-448B-963D-26046C68FF9E}" dt="2021-02-05T22:55:52.459" v="2359" actId="13244"/>
        <pc:sldMkLst>
          <pc:docMk/>
          <pc:sldMk cId="1877941175" sldId="1710"/>
        </pc:sldMkLst>
        <pc:spChg chg="mod">
          <ac:chgData name="Laible, Elizabeth" userId="cc99524a-59cf-4811-bbbd-4798cc24125f" providerId="ADAL" clId="{35B8924F-F724-448B-963D-26046C68FF9E}" dt="2021-02-05T22:55:26.691" v="2358" actId="13244"/>
          <ac:spMkLst>
            <pc:docMk/>
            <pc:sldMk cId="1877941175" sldId="1710"/>
            <ac:spMk id="2" creationId="{579BA3FE-8968-43CA-8835-3DFF89320E9D}"/>
          </ac:spMkLst>
        </pc:spChg>
        <pc:spChg chg="mod">
          <ac:chgData name="Laible, Elizabeth" userId="cc99524a-59cf-4811-bbbd-4798cc24125f" providerId="ADAL" clId="{35B8924F-F724-448B-963D-26046C68FF9E}" dt="2021-02-05T22:23:51.963" v="727" actId="962"/>
          <ac:spMkLst>
            <pc:docMk/>
            <pc:sldMk cId="1877941175" sldId="1710"/>
            <ac:spMk id="4" creationId="{A4EAC4D9-6E8B-4EE0-9C9F-3AC8637D7C08}"/>
          </ac:spMkLst>
        </pc:spChg>
        <pc:spChg chg="mod">
          <ac:chgData name="Laible, Elizabeth" userId="cc99524a-59cf-4811-bbbd-4798cc24125f" providerId="ADAL" clId="{35B8924F-F724-448B-963D-26046C68FF9E}" dt="2021-02-05T22:24:09.568" v="821" actId="962"/>
          <ac:spMkLst>
            <pc:docMk/>
            <pc:sldMk cId="1877941175" sldId="1710"/>
            <ac:spMk id="10" creationId="{61DC2985-3BAB-46A5-AF15-BDF1E2C17607}"/>
          </ac:spMkLst>
        </pc:spChg>
        <pc:picChg chg="mod">
          <ac:chgData name="Laible, Elizabeth" userId="cc99524a-59cf-4811-bbbd-4798cc24125f" providerId="ADAL" clId="{35B8924F-F724-448B-963D-26046C68FF9E}" dt="2021-02-05T22:55:52.459" v="2359" actId="13244"/>
          <ac:picMkLst>
            <pc:docMk/>
            <pc:sldMk cId="1877941175" sldId="1710"/>
            <ac:picMk id="11" creationId="{396A017B-D3C6-4F30-8054-9E176CDC593E}"/>
          </ac:picMkLst>
        </pc:picChg>
        <pc:cxnChg chg="mod">
          <ac:chgData name="Laible, Elizabeth" userId="cc99524a-59cf-4811-bbbd-4798cc24125f" providerId="ADAL" clId="{35B8924F-F724-448B-963D-26046C68FF9E}" dt="2021-02-05T22:27:58.726" v="1057" actId="962"/>
          <ac:cxnSpMkLst>
            <pc:docMk/>
            <pc:sldMk cId="1877941175" sldId="1710"/>
            <ac:cxnSpMk id="9" creationId="{CCE2208E-1E30-4CEF-B8FD-FEC6EF03B83F}"/>
          </ac:cxnSpMkLst>
        </pc:cxnChg>
        <pc:cxnChg chg="mod">
          <ac:chgData name="Laible, Elizabeth" userId="cc99524a-59cf-4811-bbbd-4798cc24125f" providerId="ADAL" clId="{35B8924F-F724-448B-963D-26046C68FF9E}" dt="2021-02-05T22:28:30.664" v="1217" actId="962"/>
          <ac:cxnSpMkLst>
            <pc:docMk/>
            <pc:sldMk cId="1877941175" sldId="1710"/>
            <ac:cxnSpMk id="12" creationId="{8C80907C-EC0A-40AD-8B7E-DCBEA57EF228}"/>
          </ac:cxnSpMkLst>
        </pc:cxnChg>
      </pc:sldChg>
      <pc:sldChg chg="modSp">
        <pc:chgData name="Laible, Elizabeth" userId="cc99524a-59cf-4811-bbbd-4798cc24125f" providerId="ADAL" clId="{35B8924F-F724-448B-963D-26046C68FF9E}" dt="2021-02-05T22:53:57.342" v="2344" actId="13244"/>
        <pc:sldMkLst>
          <pc:docMk/>
          <pc:sldMk cId="1353117306" sldId="1714"/>
        </pc:sldMkLst>
        <pc:spChg chg="mod">
          <ac:chgData name="Laible, Elizabeth" userId="cc99524a-59cf-4811-bbbd-4798cc24125f" providerId="ADAL" clId="{35B8924F-F724-448B-963D-26046C68FF9E}" dt="2021-02-05T22:43:58.603" v="2332" actId="13244"/>
          <ac:spMkLst>
            <pc:docMk/>
            <pc:sldMk cId="1353117306" sldId="1714"/>
            <ac:spMk id="3" creationId="{00000000-0000-0000-0000-000000000000}"/>
          </ac:spMkLst>
        </pc:spChg>
        <pc:spChg chg="mod">
          <ac:chgData name="Laible, Elizabeth" userId="cc99524a-59cf-4811-bbbd-4798cc24125f" providerId="ADAL" clId="{35B8924F-F724-448B-963D-26046C68FF9E}" dt="2021-02-05T22:53:40.883" v="2342" actId="13244"/>
          <ac:spMkLst>
            <pc:docMk/>
            <pc:sldMk cId="1353117306" sldId="1714"/>
            <ac:spMk id="6" creationId="{00000000-0000-0000-0000-000000000000}"/>
          </ac:spMkLst>
        </pc:spChg>
        <pc:spChg chg="mod">
          <ac:chgData name="Laible, Elizabeth" userId="cc99524a-59cf-4811-bbbd-4798cc24125f" providerId="ADAL" clId="{35B8924F-F724-448B-963D-26046C68FF9E}" dt="2021-02-05T22:44:27.964" v="2337" actId="13244"/>
          <ac:spMkLst>
            <pc:docMk/>
            <pc:sldMk cId="1353117306" sldId="1714"/>
            <ac:spMk id="15" creationId="{ED290558-82F4-784F-A810-D2CBE684B0F9}"/>
          </ac:spMkLst>
        </pc:spChg>
        <pc:spChg chg="mod">
          <ac:chgData name="Laible, Elizabeth" userId="cc99524a-59cf-4811-bbbd-4798cc24125f" providerId="ADAL" clId="{35B8924F-F724-448B-963D-26046C68FF9E}" dt="2021-02-05T22:44:25.335" v="2336" actId="13244"/>
          <ac:spMkLst>
            <pc:docMk/>
            <pc:sldMk cId="1353117306" sldId="1714"/>
            <ac:spMk id="17" creationId="{7ECBDB94-9351-4645-B020-E0E63615C129}"/>
          </ac:spMkLst>
        </pc:spChg>
        <pc:spChg chg="mod">
          <ac:chgData name="Laible, Elizabeth" userId="cc99524a-59cf-4811-bbbd-4798cc24125f" providerId="ADAL" clId="{35B8924F-F724-448B-963D-26046C68FF9E}" dt="2021-02-05T22:44:21.363" v="2335" actId="13244"/>
          <ac:spMkLst>
            <pc:docMk/>
            <pc:sldMk cId="1353117306" sldId="1714"/>
            <ac:spMk id="18" creationId="{47DBA428-B878-1240-BAA0-EDBFAD0FB9D4}"/>
          </ac:spMkLst>
        </pc:spChg>
        <pc:spChg chg="mod">
          <ac:chgData name="Laible, Elizabeth" userId="cc99524a-59cf-4811-bbbd-4798cc24125f" providerId="ADAL" clId="{35B8924F-F724-448B-963D-26046C68FF9E}" dt="2021-02-05T22:44:17.943" v="2334" actId="13244"/>
          <ac:spMkLst>
            <pc:docMk/>
            <pc:sldMk cId="1353117306" sldId="1714"/>
            <ac:spMk id="19" creationId="{9138F41B-689E-3249-9705-40086D650098}"/>
          </ac:spMkLst>
        </pc:spChg>
        <pc:spChg chg="mod">
          <ac:chgData name="Laible, Elizabeth" userId="cc99524a-59cf-4811-bbbd-4798cc24125f" providerId="ADAL" clId="{35B8924F-F724-448B-963D-26046C68FF9E}" dt="2021-02-05T22:44:13.093" v="2333" actId="13244"/>
          <ac:spMkLst>
            <pc:docMk/>
            <pc:sldMk cId="1353117306" sldId="1714"/>
            <ac:spMk id="20" creationId="{2A62D91A-2D16-F24D-B833-EA6AC2961703}"/>
          </ac:spMkLst>
        </pc:spChg>
        <pc:picChg chg="mod">
          <ac:chgData name="Laible, Elizabeth" userId="cc99524a-59cf-4811-bbbd-4798cc24125f" providerId="ADAL" clId="{35B8924F-F724-448B-963D-26046C68FF9E}" dt="2021-02-05T22:53:57.342" v="2344" actId="13244"/>
          <ac:picMkLst>
            <pc:docMk/>
            <pc:sldMk cId="1353117306" sldId="1714"/>
            <ac:picMk id="10" creationId="{3ACD692D-BEAC-3D40-9BF4-470C0273F8E0}"/>
          </ac:picMkLst>
        </pc:picChg>
        <pc:picChg chg="mod">
          <ac:chgData name="Laible, Elizabeth" userId="cc99524a-59cf-4811-bbbd-4798cc24125f" providerId="ADAL" clId="{35B8924F-F724-448B-963D-26046C68FF9E}" dt="2021-02-05T22:53:53.273" v="2343" actId="13244"/>
          <ac:picMkLst>
            <pc:docMk/>
            <pc:sldMk cId="1353117306" sldId="1714"/>
            <ac:picMk id="14" creationId="{692FCDD9-D24E-984C-BEF5-580712E8CB7F}"/>
          </ac:picMkLst>
        </pc:picChg>
      </pc:sldChg>
      <pc:sldChg chg="modSp">
        <pc:chgData name="Laible, Elizabeth" userId="cc99524a-59cf-4811-bbbd-4798cc24125f" providerId="ADAL" clId="{35B8924F-F724-448B-963D-26046C68FF9E}" dt="2021-02-05T23:00:39.400" v="2392" actId="13244"/>
        <pc:sldMkLst>
          <pc:docMk/>
          <pc:sldMk cId="3216713684" sldId="1721"/>
        </pc:sldMkLst>
        <pc:spChg chg="mod">
          <ac:chgData name="Laible, Elizabeth" userId="cc99524a-59cf-4811-bbbd-4798cc24125f" providerId="ADAL" clId="{35B8924F-F724-448B-963D-26046C68FF9E}" dt="2021-02-05T23:00:29.590" v="2390" actId="13244"/>
          <ac:spMkLst>
            <pc:docMk/>
            <pc:sldMk cId="3216713684" sldId="1721"/>
            <ac:spMk id="2" creationId="{E9B56114-0E95-4BB3-9F18-383A3CCC043B}"/>
          </ac:spMkLst>
        </pc:spChg>
        <pc:spChg chg="mod">
          <ac:chgData name="Laible, Elizabeth" userId="cc99524a-59cf-4811-bbbd-4798cc24125f" providerId="ADAL" clId="{35B8924F-F724-448B-963D-26046C68FF9E}" dt="2021-02-05T23:00:35.958" v="2391" actId="13244"/>
          <ac:spMkLst>
            <pc:docMk/>
            <pc:sldMk cId="3216713684" sldId="1721"/>
            <ac:spMk id="4" creationId="{B042EC9A-2074-4B6F-AF85-8E258E6D4150}"/>
          </ac:spMkLst>
        </pc:spChg>
        <pc:spChg chg="mod">
          <ac:chgData name="Laible, Elizabeth" userId="cc99524a-59cf-4811-bbbd-4798cc24125f" providerId="ADAL" clId="{35B8924F-F724-448B-963D-26046C68FF9E}" dt="2021-02-05T23:00:39.400" v="2392" actId="13244"/>
          <ac:spMkLst>
            <pc:docMk/>
            <pc:sldMk cId="3216713684" sldId="1721"/>
            <ac:spMk id="8" creationId="{06F12F19-9302-42B4-90DA-AB0AF79D299F}"/>
          </ac:spMkLst>
        </pc:spChg>
      </pc:sldChg>
      <pc:sldChg chg="modSp">
        <pc:chgData name="Laible, Elizabeth" userId="cc99524a-59cf-4811-bbbd-4798cc24125f" providerId="ADAL" clId="{35B8924F-F724-448B-963D-26046C68FF9E}" dt="2021-02-05T23:01:01.514" v="2395" actId="13244"/>
        <pc:sldMkLst>
          <pc:docMk/>
          <pc:sldMk cId="3614464472" sldId="1722"/>
        </pc:sldMkLst>
        <pc:spChg chg="mod">
          <ac:chgData name="Laible, Elizabeth" userId="cc99524a-59cf-4811-bbbd-4798cc24125f" providerId="ADAL" clId="{35B8924F-F724-448B-963D-26046C68FF9E}" dt="2021-02-05T23:00:48.944" v="2393" actId="13244"/>
          <ac:spMkLst>
            <pc:docMk/>
            <pc:sldMk cId="3614464472" sldId="1722"/>
            <ac:spMk id="2" creationId="{05BE2C24-A367-48E4-AA0B-72C6EED7ED96}"/>
          </ac:spMkLst>
        </pc:spChg>
        <pc:spChg chg="mod">
          <ac:chgData name="Laible, Elizabeth" userId="cc99524a-59cf-4811-bbbd-4798cc24125f" providerId="ADAL" clId="{35B8924F-F724-448B-963D-26046C68FF9E}" dt="2021-02-05T23:00:55.894" v="2394" actId="13244"/>
          <ac:spMkLst>
            <pc:docMk/>
            <pc:sldMk cId="3614464472" sldId="1722"/>
            <ac:spMk id="3" creationId="{7E7669A1-48D1-476B-8DD5-CE520C62CA6C}"/>
          </ac:spMkLst>
        </pc:spChg>
        <pc:spChg chg="mod">
          <ac:chgData name="Laible, Elizabeth" userId="cc99524a-59cf-4811-bbbd-4798cc24125f" providerId="ADAL" clId="{35B8924F-F724-448B-963D-26046C68FF9E}" dt="2021-02-05T23:01:01.514" v="2395" actId="13244"/>
          <ac:spMkLst>
            <pc:docMk/>
            <pc:sldMk cId="3614464472" sldId="1722"/>
            <ac:spMk id="5" creationId="{0FB2F4BD-AFBC-4163-80D0-C551BA2543EE}"/>
          </ac:spMkLst>
        </pc:spChg>
      </pc:sldChg>
      <pc:sldChg chg="modSp">
        <pc:chgData name="Laible, Elizabeth" userId="cc99524a-59cf-4811-bbbd-4798cc24125f" providerId="ADAL" clId="{35B8924F-F724-448B-963D-26046C68FF9E}" dt="2021-02-05T23:03:10.614" v="2417" actId="13244"/>
        <pc:sldMkLst>
          <pc:docMk/>
          <pc:sldMk cId="808853959" sldId="1732"/>
        </pc:sldMkLst>
        <pc:spChg chg="mod">
          <ac:chgData name="Laible, Elizabeth" userId="cc99524a-59cf-4811-bbbd-4798cc24125f" providerId="ADAL" clId="{35B8924F-F724-448B-963D-26046C68FF9E}" dt="2021-02-05T23:03:10.614" v="2417" actId="13244"/>
          <ac:spMkLst>
            <pc:docMk/>
            <pc:sldMk cId="808853959" sldId="1732"/>
            <ac:spMk id="4" creationId="{21F53F24-5F84-4674-AA6B-4C9037696C18}"/>
          </ac:spMkLst>
        </pc:spChg>
        <pc:spChg chg="mod">
          <ac:chgData name="Laible, Elizabeth" userId="cc99524a-59cf-4811-bbbd-4798cc24125f" providerId="ADAL" clId="{35B8924F-F724-448B-963D-26046C68FF9E}" dt="2021-02-05T23:03:03.392" v="2415" actId="13244"/>
          <ac:spMkLst>
            <pc:docMk/>
            <pc:sldMk cId="808853959" sldId="1732"/>
            <ac:spMk id="5" creationId="{F75456F7-F492-42EC-94D5-8A568706A297}"/>
          </ac:spMkLst>
        </pc:spChg>
        <pc:spChg chg="mod">
          <ac:chgData name="Laible, Elizabeth" userId="cc99524a-59cf-4811-bbbd-4798cc24125f" providerId="ADAL" clId="{35B8924F-F724-448B-963D-26046C68FF9E}" dt="2021-02-05T23:03:06.843" v="2416" actId="13244"/>
          <ac:spMkLst>
            <pc:docMk/>
            <pc:sldMk cId="808853959" sldId="1732"/>
            <ac:spMk id="6" creationId="{6A8BA0EF-0073-4998-94AB-C848CA9808B7}"/>
          </ac:spMkLst>
        </pc:spChg>
      </pc:sldChg>
      <pc:sldChg chg="modSp">
        <pc:chgData name="Laible, Elizabeth" userId="cc99524a-59cf-4811-bbbd-4798cc24125f" providerId="ADAL" clId="{35B8924F-F724-448B-963D-26046C68FF9E}" dt="2021-02-05T23:03:22.499" v="2419" actId="13244"/>
        <pc:sldMkLst>
          <pc:docMk/>
          <pc:sldMk cId="3723903684" sldId="1733"/>
        </pc:sldMkLst>
        <pc:spChg chg="mod">
          <ac:chgData name="Laible, Elizabeth" userId="cc99524a-59cf-4811-bbbd-4798cc24125f" providerId="ADAL" clId="{35B8924F-F724-448B-963D-26046C68FF9E}" dt="2021-02-05T23:03:17.624" v="2418" actId="13244"/>
          <ac:spMkLst>
            <pc:docMk/>
            <pc:sldMk cId="3723903684" sldId="1733"/>
            <ac:spMk id="2" creationId="{20717538-56D6-4351-B5EE-A3B31535091C}"/>
          </ac:spMkLst>
        </pc:spChg>
        <pc:spChg chg="mod">
          <ac:chgData name="Laible, Elizabeth" userId="cc99524a-59cf-4811-bbbd-4798cc24125f" providerId="ADAL" clId="{35B8924F-F724-448B-963D-26046C68FF9E}" dt="2021-02-05T23:03:22.499" v="2419" actId="13244"/>
          <ac:spMkLst>
            <pc:docMk/>
            <pc:sldMk cId="3723903684" sldId="1733"/>
            <ac:spMk id="5" creationId="{E93DCA40-4195-4877-9030-4916D5BA8DC0}"/>
          </ac:spMkLst>
        </pc:spChg>
      </pc:sldChg>
      <pc:sldChg chg="modSp">
        <pc:chgData name="Laible, Elizabeth" userId="cc99524a-59cf-4811-bbbd-4798cc24125f" providerId="ADAL" clId="{35B8924F-F724-448B-963D-26046C68FF9E}" dt="2021-02-05T23:02:46.369" v="2414" actId="13244"/>
        <pc:sldMkLst>
          <pc:docMk/>
          <pc:sldMk cId="767459040" sldId="1734"/>
        </pc:sldMkLst>
        <pc:spChg chg="mod">
          <ac:chgData name="Laible, Elizabeth" userId="cc99524a-59cf-4811-bbbd-4798cc24125f" providerId="ADAL" clId="{35B8924F-F724-448B-963D-26046C68FF9E}" dt="2021-02-05T23:02:41.529" v="2413" actId="13244"/>
          <ac:spMkLst>
            <pc:docMk/>
            <pc:sldMk cId="767459040" sldId="1734"/>
            <ac:spMk id="2" creationId="{763FBD8D-5748-4330-A778-3E3EAD67B5A1}"/>
          </ac:spMkLst>
        </pc:spChg>
        <pc:spChg chg="mod">
          <ac:chgData name="Laible, Elizabeth" userId="cc99524a-59cf-4811-bbbd-4798cc24125f" providerId="ADAL" clId="{35B8924F-F724-448B-963D-26046C68FF9E}" dt="2021-02-05T23:02:46.369" v="2414" actId="13244"/>
          <ac:spMkLst>
            <pc:docMk/>
            <pc:sldMk cId="767459040" sldId="1734"/>
            <ac:spMk id="5" creationId="{3238EDF9-2B0B-42B2-8081-835F1DD8C9B7}"/>
          </ac:spMkLst>
        </pc:spChg>
      </pc:sldChg>
      <pc:sldChg chg="modSp">
        <pc:chgData name="Laible, Elizabeth" userId="cc99524a-59cf-4811-bbbd-4798cc24125f" providerId="ADAL" clId="{35B8924F-F724-448B-963D-26046C68FF9E}" dt="2021-02-05T23:03:43.415" v="2424" actId="13244"/>
        <pc:sldMkLst>
          <pc:docMk/>
          <pc:sldMk cId="288816703" sldId="1735"/>
        </pc:sldMkLst>
        <pc:spChg chg="mod">
          <ac:chgData name="Laible, Elizabeth" userId="cc99524a-59cf-4811-bbbd-4798cc24125f" providerId="ADAL" clId="{35B8924F-F724-448B-963D-26046C68FF9E}" dt="2021-02-05T23:03:38.201" v="2422" actId="13244"/>
          <ac:spMkLst>
            <pc:docMk/>
            <pc:sldMk cId="288816703" sldId="1735"/>
            <ac:spMk id="2" creationId="{672A53E6-30AE-4E98-A4AD-D54860711A5D}"/>
          </ac:spMkLst>
        </pc:spChg>
        <pc:spChg chg="mod">
          <ac:chgData name="Laible, Elizabeth" userId="cc99524a-59cf-4811-bbbd-4798cc24125f" providerId="ADAL" clId="{35B8924F-F724-448B-963D-26046C68FF9E}" dt="2021-02-05T23:03:41.226" v="2423" actId="13244"/>
          <ac:spMkLst>
            <pc:docMk/>
            <pc:sldMk cId="288816703" sldId="1735"/>
            <ac:spMk id="4" creationId="{33CDFD99-87F9-4FBD-B139-9CA3AEE21427}"/>
          </ac:spMkLst>
        </pc:spChg>
        <pc:spChg chg="mod">
          <ac:chgData name="Laible, Elizabeth" userId="cc99524a-59cf-4811-bbbd-4798cc24125f" providerId="ADAL" clId="{35B8924F-F724-448B-963D-26046C68FF9E}" dt="2021-02-05T23:03:43.415" v="2424" actId="13244"/>
          <ac:spMkLst>
            <pc:docMk/>
            <pc:sldMk cId="288816703" sldId="1735"/>
            <ac:spMk id="5" creationId="{3FE4D3AB-F284-4BBD-BEBC-C8418A1C3E60}"/>
          </ac:spMkLst>
        </pc:spChg>
      </pc:sldChg>
      <pc:sldChg chg="modSp">
        <pc:chgData name="Laible, Elizabeth" userId="cc99524a-59cf-4811-bbbd-4798cc24125f" providerId="ADAL" clId="{35B8924F-F724-448B-963D-26046C68FF9E}" dt="2021-02-05T22:59:34.899" v="2383" actId="13244"/>
        <pc:sldMkLst>
          <pc:docMk/>
          <pc:sldMk cId="3660707" sldId="1741"/>
        </pc:sldMkLst>
        <pc:spChg chg="mod">
          <ac:chgData name="Laible, Elizabeth" userId="cc99524a-59cf-4811-bbbd-4798cc24125f" providerId="ADAL" clId="{35B8924F-F724-448B-963D-26046C68FF9E}" dt="2021-02-05T22:59:34.899" v="2383" actId="13244"/>
          <ac:spMkLst>
            <pc:docMk/>
            <pc:sldMk cId="3660707" sldId="1741"/>
            <ac:spMk id="4" creationId="{69FE819B-62AA-43CC-BFAA-18DFB2CFE0DD}"/>
          </ac:spMkLst>
        </pc:spChg>
      </pc:sldChg>
      <pc:sldChg chg="modSp mod">
        <pc:chgData name="Laible, Elizabeth" userId="cc99524a-59cf-4811-bbbd-4798cc24125f" providerId="ADAL" clId="{35B8924F-F724-448B-963D-26046C68FF9E}" dt="2021-02-05T23:01:50.424" v="2403" actId="13244"/>
        <pc:sldMkLst>
          <pc:docMk/>
          <pc:sldMk cId="3127129887" sldId="1752"/>
        </pc:sldMkLst>
        <pc:spChg chg="mod">
          <ac:chgData name="Laible, Elizabeth" userId="cc99524a-59cf-4811-bbbd-4798cc24125f" providerId="ADAL" clId="{35B8924F-F724-448B-963D-26046C68FF9E}" dt="2021-02-05T23:01:47.860" v="2402" actId="13244"/>
          <ac:spMkLst>
            <pc:docMk/>
            <pc:sldMk cId="3127129887" sldId="1752"/>
            <ac:spMk id="3" creationId="{2A09A212-E243-4E5B-A9CD-82DB64EF4156}"/>
          </ac:spMkLst>
        </pc:spChg>
        <pc:spChg chg="mod">
          <ac:chgData name="Laible, Elizabeth" userId="cc99524a-59cf-4811-bbbd-4798cc24125f" providerId="ADAL" clId="{35B8924F-F724-448B-963D-26046C68FF9E}" dt="2021-02-05T22:33:40.123" v="2186" actId="962"/>
          <ac:spMkLst>
            <pc:docMk/>
            <pc:sldMk cId="3127129887" sldId="1752"/>
            <ac:spMk id="4" creationId="{759A1F71-2E6A-4355-9F02-B7C450EB8C6C}"/>
          </ac:spMkLst>
        </pc:spChg>
        <pc:spChg chg="mod">
          <ac:chgData name="Laible, Elizabeth" userId="cc99524a-59cf-4811-bbbd-4798cc24125f" providerId="ADAL" clId="{35B8924F-F724-448B-963D-26046C68FF9E}" dt="2021-02-05T23:01:50.424" v="2403" actId="13244"/>
          <ac:spMkLst>
            <pc:docMk/>
            <pc:sldMk cId="3127129887" sldId="1752"/>
            <ac:spMk id="5" creationId="{93BA615C-2AD3-4A78-894E-A720F38EE505}"/>
          </ac:spMkLst>
        </pc:spChg>
        <pc:picChg chg="mod">
          <ac:chgData name="Laible, Elizabeth" userId="cc99524a-59cf-4811-bbbd-4798cc24125f" providerId="ADAL" clId="{35B8924F-F724-448B-963D-26046C68FF9E}" dt="2021-02-05T22:33:29.128" v="2185" actId="962"/>
          <ac:picMkLst>
            <pc:docMk/>
            <pc:sldMk cId="3127129887" sldId="1752"/>
            <ac:picMk id="6" creationId="{563B705C-8F65-46D5-99D7-6E79DA19F827}"/>
          </ac:picMkLst>
        </pc:picChg>
      </pc:sldChg>
      <pc:sldChg chg="modSp mod">
        <pc:chgData name="Laible, Elizabeth" userId="cc99524a-59cf-4811-bbbd-4798cc24125f" providerId="ADAL" clId="{35B8924F-F724-448B-963D-26046C68FF9E}" dt="2021-02-05T23:02:02.458" v="2405" actId="13244"/>
        <pc:sldMkLst>
          <pc:docMk/>
          <pc:sldMk cId="2288850283" sldId="1754"/>
        </pc:sldMkLst>
        <pc:spChg chg="mod">
          <ac:chgData name="Laible, Elizabeth" userId="cc99524a-59cf-4811-bbbd-4798cc24125f" providerId="ADAL" clId="{35B8924F-F724-448B-963D-26046C68FF9E}" dt="2021-02-05T23:01:58.271" v="2404" actId="13244"/>
          <ac:spMkLst>
            <pc:docMk/>
            <pc:sldMk cId="2288850283" sldId="1754"/>
            <ac:spMk id="2" creationId="{1ADCD1E5-BEAA-4A49-9915-4F4B8BF2B53B}"/>
          </ac:spMkLst>
        </pc:spChg>
        <pc:spChg chg="mod">
          <ac:chgData name="Laible, Elizabeth" userId="cc99524a-59cf-4811-bbbd-4798cc24125f" providerId="ADAL" clId="{35B8924F-F724-448B-963D-26046C68FF9E}" dt="2021-02-05T23:02:02.458" v="2405" actId="13244"/>
          <ac:spMkLst>
            <pc:docMk/>
            <pc:sldMk cId="2288850283" sldId="1754"/>
            <ac:spMk id="5" creationId="{3E9CA3CD-5B3C-43F0-A76C-BC402163E2E2}"/>
          </ac:spMkLst>
        </pc:spChg>
        <pc:picChg chg="mod">
          <ac:chgData name="Laible, Elizabeth" userId="cc99524a-59cf-4811-bbbd-4798cc24125f" providerId="ADAL" clId="{35B8924F-F724-448B-963D-26046C68FF9E}" dt="2021-02-05T22:34:39.566" v="2330" actId="962"/>
          <ac:picMkLst>
            <pc:docMk/>
            <pc:sldMk cId="2288850283" sldId="1754"/>
            <ac:picMk id="7" creationId="{E9662248-8665-4775-B963-BCBC052CC693}"/>
          </ac:picMkLst>
        </pc:picChg>
      </pc:sldChg>
      <pc:sldChg chg="modSp">
        <pc:chgData name="Laible, Elizabeth" userId="cc99524a-59cf-4811-bbbd-4798cc24125f" providerId="ADAL" clId="{35B8924F-F724-448B-963D-26046C68FF9E}" dt="2021-02-05T23:02:12.909" v="2407" actId="13244"/>
        <pc:sldMkLst>
          <pc:docMk/>
          <pc:sldMk cId="2674716912" sldId="1756"/>
        </pc:sldMkLst>
        <pc:spChg chg="mod">
          <ac:chgData name="Laible, Elizabeth" userId="cc99524a-59cf-4811-bbbd-4798cc24125f" providerId="ADAL" clId="{35B8924F-F724-448B-963D-26046C68FF9E}" dt="2021-02-05T23:02:10" v="2406" actId="13244"/>
          <ac:spMkLst>
            <pc:docMk/>
            <pc:sldMk cId="2674716912" sldId="1756"/>
            <ac:spMk id="4" creationId="{652C7A1B-1D7B-45A1-B878-4E6E0270E300}"/>
          </ac:spMkLst>
        </pc:spChg>
        <pc:spChg chg="mod">
          <ac:chgData name="Laible, Elizabeth" userId="cc99524a-59cf-4811-bbbd-4798cc24125f" providerId="ADAL" clId="{35B8924F-F724-448B-963D-26046C68FF9E}" dt="2021-02-05T23:02:12.909" v="2407" actId="13244"/>
          <ac:spMkLst>
            <pc:docMk/>
            <pc:sldMk cId="2674716912" sldId="1756"/>
            <ac:spMk id="5" creationId="{C9F30946-69CD-44B2-89BB-70A4C2F07376}"/>
          </ac:spMkLst>
        </pc:spChg>
      </pc:sldChg>
      <pc:sldChg chg="modSp">
        <pc:chgData name="Laible, Elizabeth" userId="cc99524a-59cf-4811-bbbd-4798cc24125f" providerId="ADAL" clId="{35B8924F-F724-448B-963D-26046C68FF9E}" dt="2021-02-05T22:57:36.805" v="2368" actId="13244"/>
        <pc:sldMkLst>
          <pc:docMk/>
          <pc:sldMk cId="316455117" sldId="1773"/>
        </pc:sldMkLst>
        <pc:spChg chg="mod">
          <ac:chgData name="Laible, Elizabeth" userId="cc99524a-59cf-4811-bbbd-4798cc24125f" providerId="ADAL" clId="{35B8924F-F724-448B-963D-26046C68FF9E}" dt="2021-02-05T22:57:36.805" v="2368" actId="13244"/>
          <ac:spMkLst>
            <pc:docMk/>
            <pc:sldMk cId="316455117" sldId="1773"/>
            <ac:spMk id="4" creationId="{00000000-0000-0000-0000-000000000000}"/>
          </ac:spMkLst>
        </pc:spChg>
      </pc:sldChg>
      <pc:sldChg chg="modSp">
        <pc:chgData name="Laible, Elizabeth" userId="cc99524a-59cf-4811-bbbd-4798cc24125f" providerId="ADAL" clId="{35B8924F-F724-448B-963D-26046C68FF9E}" dt="2021-02-05T22:54:13.530" v="2345" actId="13244"/>
        <pc:sldMkLst>
          <pc:docMk/>
          <pc:sldMk cId="274294559" sldId="1780"/>
        </pc:sldMkLst>
        <pc:spChg chg="mod">
          <ac:chgData name="Laible, Elizabeth" userId="cc99524a-59cf-4811-bbbd-4798cc24125f" providerId="ADAL" clId="{35B8924F-F724-448B-963D-26046C68FF9E}" dt="2021-02-05T22:54:13.530" v="2345" actId="13244"/>
          <ac:spMkLst>
            <pc:docMk/>
            <pc:sldMk cId="274294559" sldId="1780"/>
            <ac:spMk id="12" creationId="{8EE5C43A-39AC-4A9F-9FEA-B76842DA1A97}"/>
          </ac:spMkLst>
        </pc:spChg>
      </pc:sldChg>
      <pc:sldChg chg="modSp">
        <pc:chgData name="Laible, Elizabeth" userId="cc99524a-59cf-4811-bbbd-4798cc24125f" providerId="ADAL" clId="{35B8924F-F724-448B-963D-26046C68FF9E}" dt="2021-02-05T22:53:19.448" v="2341" actId="13244"/>
        <pc:sldMkLst>
          <pc:docMk/>
          <pc:sldMk cId="3958198288" sldId="1783"/>
        </pc:sldMkLst>
        <pc:spChg chg="mod">
          <ac:chgData name="Laible, Elizabeth" userId="cc99524a-59cf-4811-bbbd-4798cc24125f" providerId="ADAL" clId="{35B8924F-F724-448B-963D-26046C68FF9E}" dt="2021-02-05T22:53:15.117" v="2339" actId="13244"/>
          <ac:spMkLst>
            <pc:docMk/>
            <pc:sldMk cId="3958198288" sldId="1783"/>
            <ac:spMk id="7" creationId="{AC956236-1D60-45B8-A202-9A76B13CFABB}"/>
          </ac:spMkLst>
        </pc:spChg>
        <pc:spChg chg="mod">
          <ac:chgData name="Laible, Elizabeth" userId="cc99524a-59cf-4811-bbbd-4798cc24125f" providerId="ADAL" clId="{35B8924F-F724-448B-963D-26046C68FF9E}" dt="2021-02-05T22:53:17.472" v="2340" actId="13244"/>
          <ac:spMkLst>
            <pc:docMk/>
            <pc:sldMk cId="3958198288" sldId="1783"/>
            <ac:spMk id="8" creationId="{ED8B6F93-161C-44C4-87D5-71E2D8891BEB}"/>
          </ac:spMkLst>
        </pc:spChg>
        <pc:spChg chg="mod">
          <ac:chgData name="Laible, Elizabeth" userId="cc99524a-59cf-4811-bbbd-4798cc24125f" providerId="ADAL" clId="{35B8924F-F724-448B-963D-26046C68FF9E}" dt="2021-02-05T22:53:19.448" v="2341" actId="13244"/>
          <ac:spMkLst>
            <pc:docMk/>
            <pc:sldMk cId="3958198288" sldId="1783"/>
            <ac:spMk id="9" creationId="{A6A40AA8-921A-4B04-A9CD-6B6C3560FB26}"/>
          </ac:spMkLst>
        </pc:spChg>
        <pc:graphicFrameChg chg="mod">
          <ac:chgData name="Laible, Elizabeth" userId="cc99524a-59cf-4811-bbbd-4798cc24125f" providerId="ADAL" clId="{35B8924F-F724-448B-963D-26046C68FF9E}" dt="2021-02-05T22:53:07.261" v="2338" actId="13244"/>
          <ac:graphicFrameMkLst>
            <pc:docMk/>
            <pc:sldMk cId="3958198288" sldId="1783"/>
            <ac:graphicFrameMk id="6" creationId="{DBE111DA-5A48-4337-9000-E386BD13D246}"/>
          </ac:graphicFrameMkLst>
        </pc:graphicFrameChg>
      </pc:sldChg>
      <pc:sldChg chg="modSp">
        <pc:chgData name="Laible, Elizabeth" userId="cc99524a-59cf-4811-bbbd-4798cc24125f" providerId="ADAL" clId="{35B8924F-F724-448B-963D-26046C68FF9E}" dt="2021-02-05T22:56:31.526" v="2363" actId="13244"/>
        <pc:sldMkLst>
          <pc:docMk/>
          <pc:sldMk cId="3493951435" sldId="1786"/>
        </pc:sldMkLst>
        <pc:spChg chg="mod">
          <ac:chgData name="Laible, Elizabeth" userId="cc99524a-59cf-4811-bbbd-4798cc24125f" providerId="ADAL" clId="{35B8924F-F724-448B-963D-26046C68FF9E}" dt="2021-02-05T22:56:31.526" v="2363" actId="13244"/>
          <ac:spMkLst>
            <pc:docMk/>
            <pc:sldMk cId="3493951435" sldId="1786"/>
            <ac:spMk id="5" creationId="{00000000-0000-0000-0000-000000000000}"/>
          </ac:spMkLst>
        </pc:spChg>
      </pc:sldChg>
      <pc:sldChg chg="modSp">
        <pc:chgData name="Laible, Elizabeth" userId="cc99524a-59cf-4811-bbbd-4798cc24125f" providerId="ADAL" clId="{35B8924F-F724-448B-963D-26046C68FF9E}" dt="2021-02-05T22:57:51.031" v="2369" actId="13244"/>
        <pc:sldMkLst>
          <pc:docMk/>
          <pc:sldMk cId="494922582" sldId="1795"/>
        </pc:sldMkLst>
        <pc:spChg chg="mod">
          <ac:chgData name="Laible, Elizabeth" userId="cc99524a-59cf-4811-bbbd-4798cc24125f" providerId="ADAL" clId="{35B8924F-F724-448B-963D-26046C68FF9E}" dt="2021-02-05T22:57:51.031" v="2369" actId="13244"/>
          <ac:spMkLst>
            <pc:docMk/>
            <pc:sldMk cId="494922582" sldId="1795"/>
            <ac:spMk id="6" creationId="{02794B4B-61EE-47F6-8280-EF01DBBC969A}"/>
          </ac:spMkLst>
        </pc:spChg>
      </pc:sldChg>
      <pc:sldChg chg="modSp">
        <pc:chgData name="Laible, Elizabeth" userId="cc99524a-59cf-4811-bbbd-4798cc24125f" providerId="ADAL" clId="{35B8924F-F724-448B-963D-26046C68FF9E}" dt="2021-02-05T23:02:25.628" v="2409" actId="13244"/>
        <pc:sldMkLst>
          <pc:docMk/>
          <pc:sldMk cId="1293397967" sldId="1797"/>
        </pc:sldMkLst>
        <pc:spChg chg="mod">
          <ac:chgData name="Laible, Elizabeth" userId="cc99524a-59cf-4811-bbbd-4798cc24125f" providerId="ADAL" clId="{35B8924F-F724-448B-963D-26046C68FF9E}" dt="2021-02-05T23:02:23.860" v="2408" actId="13244"/>
          <ac:spMkLst>
            <pc:docMk/>
            <pc:sldMk cId="1293397967" sldId="1797"/>
            <ac:spMk id="3" creationId="{597382CE-BCCE-4197-B28A-3BDC1088A2C0}"/>
          </ac:spMkLst>
        </pc:spChg>
        <pc:spChg chg="mod">
          <ac:chgData name="Laible, Elizabeth" userId="cc99524a-59cf-4811-bbbd-4798cc24125f" providerId="ADAL" clId="{35B8924F-F724-448B-963D-26046C68FF9E}" dt="2021-02-05T23:02:25.628" v="2409" actId="13244"/>
          <ac:spMkLst>
            <pc:docMk/>
            <pc:sldMk cId="1293397967" sldId="1797"/>
            <ac:spMk id="5" creationId="{640019FE-E3A0-4B2C-91E4-A354EF77B6A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Sheet1!$A$1</c:f>
              <c:strCache>
                <c:ptCount val="1"/>
                <c:pt idx="0">
                  <c:v>Baseline</c:v>
                </c:pt>
              </c:strCache>
            </c:strRef>
          </c:tx>
          <c:spPr>
            <a:ln w="28575" cap="rnd">
              <a:solidFill>
                <a:schemeClr val="tx1"/>
              </a:solidFill>
              <a:round/>
            </a:ln>
            <a:effectLst/>
          </c:spPr>
          <c:marker>
            <c:symbol val="circle"/>
            <c:size val="6"/>
            <c:spPr>
              <a:solidFill>
                <a:schemeClr val="dk1">
                  <a:tint val="88500"/>
                </a:schemeClr>
              </a:solidFill>
              <a:ln w="9525">
                <a:solidFill>
                  <a:schemeClr val="tx1"/>
                </a:solidFill>
              </a:ln>
              <a:effectLst/>
            </c:spPr>
          </c:marker>
          <c:val>
            <c:numRef>
              <c:f>Sheet1!$A$2:$A$36</c:f>
              <c:numCache>
                <c:formatCode>General</c:formatCode>
                <c:ptCount val="35"/>
                <c:pt idx="0">
                  <c:v>20</c:v>
                </c:pt>
                <c:pt idx="1">
                  <c:v>20</c:v>
                </c:pt>
                <c:pt idx="2">
                  <c:v>40</c:v>
                </c:pt>
                <c:pt idx="3">
                  <c:v>20</c:v>
                </c:pt>
                <c:pt idx="4">
                  <c:v>30</c:v>
                </c:pt>
              </c:numCache>
            </c:numRef>
          </c:val>
          <c:smooth val="0"/>
          <c:extLst>
            <c:ext xmlns:c16="http://schemas.microsoft.com/office/drawing/2014/chart" uri="{C3380CC4-5D6E-409C-BE32-E72D297353CC}">
              <c16:uniqueId val="{00000000-BC27-4316-8001-15A76B8F5738}"/>
            </c:ext>
          </c:extLst>
        </c:ser>
        <c:ser>
          <c:idx val="1"/>
          <c:order val="1"/>
          <c:tx>
            <c:strRef>
              <c:f>Sheet1!$B$1</c:f>
              <c:strCache>
                <c:ptCount val="1"/>
                <c:pt idx="0">
                  <c:v>Intervention</c:v>
                </c:pt>
              </c:strCache>
            </c:strRef>
          </c:tx>
          <c:spPr>
            <a:ln w="28575" cap="rnd">
              <a:solidFill>
                <a:schemeClr val="tx1"/>
              </a:solidFill>
              <a:round/>
            </a:ln>
            <a:effectLst/>
          </c:spPr>
          <c:marker>
            <c:symbol val="circle"/>
            <c:size val="6"/>
            <c:spPr>
              <a:solidFill>
                <a:schemeClr val="tx1"/>
              </a:solidFill>
              <a:ln w="9525">
                <a:solidFill>
                  <a:schemeClr val="tx1"/>
                </a:solidFill>
              </a:ln>
              <a:effectLst/>
            </c:spPr>
          </c:marker>
          <c:dPt>
            <c:idx val="8"/>
            <c:marker>
              <c:symbol val="circle"/>
              <c:size val="5"/>
              <c:spPr>
                <a:solidFill>
                  <a:schemeClr val="tx1"/>
                </a:solidFill>
                <a:ln w="9525">
                  <a:solidFill>
                    <a:schemeClr val="tx1"/>
                  </a:solidFill>
                </a:ln>
                <a:effectLst/>
              </c:spPr>
            </c:marker>
            <c:bubble3D val="0"/>
            <c:spPr>
              <a:ln w="28575" cap="rnd">
                <a:solidFill>
                  <a:schemeClr val="tx1"/>
                </a:solidFill>
                <a:round/>
              </a:ln>
              <a:effectLst/>
            </c:spPr>
            <c:extLst>
              <c:ext xmlns:c16="http://schemas.microsoft.com/office/drawing/2014/chart" uri="{C3380CC4-5D6E-409C-BE32-E72D297353CC}">
                <c16:uniqueId val="{00000000-31A7-440A-8B1B-D3A703A12091}"/>
              </c:ext>
            </c:extLst>
          </c:dPt>
          <c:val>
            <c:numRef>
              <c:f>Sheet1!$B$2:$B$36</c:f>
              <c:numCache>
                <c:formatCode>General</c:formatCode>
                <c:ptCount val="35"/>
                <c:pt idx="5">
                  <c:v>20</c:v>
                </c:pt>
                <c:pt idx="6">
                  <c:v>30</c:v>
                </c:pt>
                <c:pt idx="7">
                  <c:v>20</c:v>
                </c:pt>
                <c:pt idx="8">
                  <c:v>50</c:v>
                </c:pt>
                <c:pt idx="9">
                  <c:v>30</c:v>
                </c:pt>
                <c:pt idx="10">
                  <c:v>20</c:v>
                </c:pt>
                <c:pt idx="11">
                  <c:v>30</c:v>
                </c:pt>
                <c:pt idx="12">
                  <c:v>20</c:v>
                </c:pt>
                <c:pt idx="13">
                  <c:v>20</c:v>
                </c:pt>
                <c:pt idx="14">
                  <c:v>20</c:v>
                </c:pt>
              </c:numCache>
            </c:numRef>
          </c:val>
          <c:smooth val="0"/>
          <c:extLst>
            <c:ext xmlns:c16="http://schemas.microsoft.com/office/drawing/2014/chart" uri="{C3380CC4-5D6E-409C-BE32-E72D297353CC}">
              <c16:uniqueId val="{00000001-BC27-4316-8001-15A76B8F5738}"/>
            </c:ext>
          </c:extLst>
        </c:ser>
        <c:ser>
          <c:idx val="2"/>
          <c:order val="2"/>
          <c:tx>
            <c:strRef>
              <c:f>Sheet1!$C$1</c:f>
              <c:strCache>
                <c:ptCount val="1"/>
                <c:pt idx="0">
                  <c:v>Adjustment A</c:v>
                </c:pt>
              </c:strCache>
            </c:strRef>
          </c:tx>
          <c:spPr>
            <a:ln w="28575" cap="rnd">
              <a:solidFill>
                <a:schemeClr val="dk1">
                  <a:tint val="75000"/>
                </a:schemeClr>
              </a:solidFill>
              <a:round/>
            </a:ln>
            <a:effectLst/>
          </c:spPr>
          <c:marker>
            <c:symbol val="circle"/>
            <c:size val="6"/>
            <c:spPr>
              <a:solidFill>
                <a:schemeClr val="dk1">
                  <a:tint val="75000"/>
                </a:schemeClr>
              </a:solidFill>
              <a:ln w="9525">
                <a:solidFill>
                  <a:schemeClr val="dk1">
                    <a:tint val="75000"/>
                  </a:schemeClr>
                </a:solidFill>
              </a:ln>
              <a:effectLst/>
            </c:spPr>
          </c:marker>
          <c:val>
            <c:numRef>
              <c:f>Sheet1!$C$2:$C$36</c:f>
              <c:numCache>
                <c:formatCode>General</c:formatCode>
                <c:ptCount val="35"/>
                <c:pt idx="15">
                  <c:v>30</c:v>
                </c:pt>
                <c:pt idx="16">
                  <c:v>20</c:v>
                </c:pt>
                <c:pt idx="17">
                  <c:v>20</c:v>
                </c:pt>
                <c:pt idx="18">
                  <c:v>10</c:v>
                </c:pt>
                <c:pt idx="19">
                  <c:v>20</c:v>
                </c:pt>
                <c:pt idx="20">
                  <c:v>10</c:v>
                </c:pt>
                <c:pt idx="21">
                  <c:v>10</c:v>
                </c:pt>
                <c:pt idx="22">
                  <c:v>10</c:v>
                </c:pt>
                <c:pt idx="23">
                  <c:v>20</c:v>
                </c:pt>
                <c:pt idx="24">
                  <c:v>10</c:v>
                </c:pt>
              </c:numCache>
            </c:numRef>
          </c:val>
          <c:smooth val="0"/>
          <c:extLst>
            <c:ext xmlns:c16="http://schemas.microsoft.com/office/drawing/2014/chart" uri="{C3380CC4-5D6E-409C-BE32-E72D297353CC}">
              <c16:uniqueId val="{00000002-BC27-4316-8001-15A76B8F5738}"/>
            </c:ext>
          </c:extLst>
        </c:ser>
        <c:ser>
          <c:idx val="3"/>
          <c:order val="3"/>
          <c:tx>
            <c:strRef>
              <c:f>Sheet1!$D$1</c:f>
              <c:strCache>
                <c:ptCount val="1"/>
                <c:pt idx="0">
                  <c:v>Adjustment B</c:v>
                </c:pt>
              </c:strCache>
            </c:strRef>
          </c:tx>
          <c:spPr>
            <a:ln w="28575" cap="rnd">
              <a:solidFill>
                <a:schemeClr val="dk1">
                  <a:tint val="98500"/>
                </a:schemeClr>
              </a:solidFill>
              <a:round/>
            </a:ln>
            <a:effectLst/>
          </c:spPr>
          <c:marker>
            <c:symbol val="circle"/>
            <c:size val="6"/>
            <c:spPr>
              <a:solidFill>
                <a:schemeClr val="dk1">
                  <a:tint val="98500"/>
                </a:schemeClr>
              </a:solidFill>
              <a:ln w="9525">
                <a:solidFill>
                  <a:schemeClr val="dk1">
                    <a:tint val="98500"/>
                  </a:schemeClr>
                </a:solidFill>
              </a:ln>
              <a:effectLst/>
            </c:spPr>
          </c:marker>
          <c:val>
            <c:numRef>
              <c:f>Sheet1!$D$2:$D$36</c:f>
              <c:numCache>
                <c:formatCode>General</c:formatCode>
                <c:ptCount val="35"/>
                <c:pt idx="25">
                  <c:v>0</c:v>
                </c:pt>
                <c:pt idx="26">
                  <c:v>20</c:v>
                </c:pt>
                <c:pt idx="27">
                  <c:v>0</c:v>
                </c:pt>
                <c:pt idx="28">
                  <c:v>0</c:v>
                </c:pt>
                <c:pt idx="29">
                  <c:v>10</c:v>
                </c:pt>
                <c:pt idx="30">
                  <c:v>0</c:v>
                </c:pt>
                <c:pt idx="31">
                  <c:v>0</c:v>
                </c:pt>
                <c:pt idx="32">
                  <c:v>20</c:v>
                </c:pt>
                <c:pt idx="33">
                  <c:v>0</c:v>
                </c:pt>
                <c:pt idx="34">
                  <c:v>0</c:v>
                </c:pt>
              </c:numCache>
            </c:numRef>
          </c:val>
          <c:smooth val="0"/>
          <c:extLst>
            <c:ext xmlns:c16="http://schemas.microsoft.com/office/drawing/2014/chart" uri="{C3380CC4-5D6E-409C-BE32-E72D297353CC}">
              <c16:uniqueId val="{00000003-BC27-4316-8001-15A76B8F5738}"/>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2015738543"/>
        <c:axId val="2015726895"/>
      </c:lineChart>
      <c:catAx>
        <c:axId val="2015738543"/>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Day</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5726895"/>
        <c:crosses val="autoZero"/>
        <c:auto val="1"/>
        <c:lblAlgn val="ctr"/>
        <c:lblOffset val="100"/>
        <c:noMultiLvlLbl val="0"/>
      </c:catAx>
      <c:valAx>
        <c:axId val="2015726895"/>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Direct Behavior Rating for Disruption (%)</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5738543"/>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c:f>
              <c:strCache>
                <c:ptCount val="1"/>
                <c:pt idx="0">
                  <c:v>Baseline</c:v>
                </c:pt>
              </c:strCache>
            </c:strRef>
          </c:tx>
          <c:spPr>
            <a:ln w="12700" cap="rnd">
              <a:solidFill>
                <a:sysClr val="windowText" lastClr="000000"/>
              </a:solidFill>
              <a:round/>
            </a:ln>
            <a:effectLst/>
          </c:spPr>
          <c:marker>
            <c:symbol val="circle"/>
            <c:size val="6"/>
            <c:spPr>
              <a:solidFill>
                <a:schemeClr val="tx1"/>
              </a:solidFill>
              <a:ln w="9525">
                <a:solidFill>
                  <a:sysClr val="windowText" lastClr="000000"/>
                </a:solidFill>
              </a:ln>
              <a:effectLst/>
            </c:spPr>
          </c:marker>
          <c:val>
            <c:numRef>
              <c:f>Sheet1!$A$2:$A$36</c:f>
              <c:numCache>
                <c:formatCode>General</c:formatCode>
                <c:ptCount val="35"/>
                <c:pt idx="0">
                  <c:v>20</c:v>
                </c:pt>
                <c:pt idx="1">
                  <c:v>20</c:v>
                </c:pt>
                <c:pt idx="2">
                  <c:v>40</c:v>
                </c:pt>
                <c:pt idx="3">
                  <c:v>20</c:v>
                </c:pt>
                <c:pt idx="4">
                  <c:v>30</c:v>
                </c:pt>
              </c:numCache>
            </c:numRef>
          </c:val>
          <c:smooth val="0"/>
          <c:extLst>
            <c:ext xmlns:c16="http://schemas.microsoft.com/office/drawing/2014/chart" uri="{C3380CC4-5D6E-409C-BE32-E72D297353CC}">
              <c16:uniqueId val="{00000000-BC27-4316-8001-15A76B8F5738}"/>
            </c:ext>
          </c:extLst>
        </c:ser>
        <c:ser>
          <c:idx val="1"/>
          <c:order val="1"/>
          <c:tx>
            <c:strRef>
              <c:f>Sheet1!$B$1</c:f>
              <c:strCache>
                <c:ptCount val="1"/>
                <c:pt idx="0">
                  <c:v>Intervention</c:v>
                </c:pt>
              </c:strCache>
            </c:strRef>
          </c:tx>
          <c:spPr>
            <a:ln w="12700" cap="rnd">
              <a:solidFill>
                <a:schemeClr val="tx1"/>
              </a:solidFill>
              <a:round/>
            </a:ln>
            <a:effectLst/>
          </c:spPr>
          <c:marker>
            <c:symbol val="circle"/>
            <c:size val="6"/>
            <c:spPr>
              <a:solidFill>
                <a:schemeClr val="tx1"/>
              </a:solidFill>
              <a:ln w="9525">
                <a:solidFill>
                  <a:schemeClr val="tx1"/>
                </a:solidFill>
              </a:ln>
              <a:effectLst/>
            </c:spPr>
          </c:marker>
          <c:val>
            <c:numRef>
              <c:f>Sheet1!$B$2:$B$36</c:f>
              <c:numCache>
                <c:formatCode>General</c:formatCode>
                <c:ptCount val="35"/>
                <c:pt idx="5">
                  <c:v>20</c:v>
                </c:pt>
                <c:pt idx="6">
                  <c:v>30</c:v>
                </c:pt>
                <c:pt idx="7">
                  <c:v>20</c:v>
                </c:pt>
                <c:pt idx="8">
                  <c:v>50</c:v>
                </c:pt>
                <c:pt idx="9">
                  <c:v>30</c:v>
                </c:pt>
                <c:pt idx="10">
                  <c:v>20</c:v>
                </c:pt>
                <c:pt idx="11">
                  <c:v>30</c:v>
                </c:pt>
                <c:pt idx="12">
                  <c:v>20</c:v>
                </c:pt>
                <c:pt idx="13">
                  <c:v>20</c:v>
                </c:pt>
                <c:pt idx="14">
                  <c:v>20</c:v>
                </c:pt>
              </c:numCache>
            </c:numRef>
          </c:val>
          <c:smooth val="0"/>
          <c:extLst>
            <c:ext xmlns:c16="http://schemas.microsoft.com/office/drawing/2014/chart" uri="{C3380CC4-5D6E-409C-BE32-E72D297353CC}">
              <c16:uniqueId val="{00000001-BC27-4316-8001-15A76B8F5738}"/>
            </c:ext>
          </c:extLst>
        </c:ser>
        <c:ser>
          <c:idx val="2"/>
          <c:order val="2"/>
          <c:tx>
            <c:strRef>
              <c:f>Sheet1!$C$1</c:f>
              <c:strCache>
                <c:ptCount val="1"/>
                <c:pt idx="0">
                  <c:v>Adjustment A</c:v>
                </c:pt>
              </c:strCache>
            </c:strRef>
          </c:tx>
          <c:spPr>
            <a:ln w="12700" cap="rnd">
              <a:solidFill>
                <a:schemeClr val="tx1"/>
              </a:solidFill>
              <a:round/>
            </a:ln>
            <a:effectLst/>
          </c:spPr>
          <c:marker>
            <c:symbol val="circle"/>
            <c:size val="6"/>
            <c:spPr>
              <a:solidFill>
                <a:schemeClr val="tx1"/>
              </a:solidFill>
              <a:ln w="9525">
                <a:solidFill>
                  <a:schemeClr val="tx1"/>
                </a:solidFill>
              </a:ln>
              <a:effectLst/>
            </c:spPr>
          </c:marker>
          <c:val>
            <c:numRef>
              <c:f>Sheet1!$C$2:$C$36</c:f>
              <c:numCache>
                <c:formatCode>General</c:formatCode>
                <c:ptCount val="35"/>
                <c:pt idx="15">
                  <c:v>30</c:v>
                </c:pt>
                <c:pt idx="16">
                  <c:v>20</c:v>
                </c:pt>
                <c:pt idx="17">
                  <c:v>20</c:v>
                </c:pt>
                <c:pt idx="18">
                  <c:v>10</c:v>
                </c:pt>
                <c:pt idx="19">
                  <c:v>20</c:v>
                </c:pt>
                <c:pt idx="20">
                  <c:v>10</c:v>
                </c:pt>
                <c:pt idx="21">
                  <c:v>10</c:v>
                </c:pt>
                <c:pt idx="22">
                  <c:v>10</c:v>
                </c:pt>
                <c:pt idx="23">
                  <c:v>20</c:v>
                </c:pt>
                <c:pt idx="24">
                  <c:v>10</c:v>
                </c:pt>
              </c:numCache>
            </c:numRef>
          </c:val>
          <c:smooth val="0"/>
          <c:extLst>
            <c:ext xmlns:c16="http://schemas.microsoft.com/office/drawing/2014/chart" uri="{C3380CC4-5D6E-409C-BE32-E72D297353CC}">
              <c16:uniqueId val="{00000002-BC27-4316-8001-15A76B8F5738}"/>
            </c:ext>
          </c:extLst>
        </c:ser>
        <c:ser>
          <c:idx val="3"/>
          <c:order val="3"/>
          <c:tx>
            <c:strRef>
              <c:f>Sheet1!$D$1</c:f>
              <c:strCache>
                <c:ptCount val="1"/>
                <c:pt idx="0">
                  <c:v>Adjustment B</c:v>
                </c:pt>
              </c:strCache>
            </c:strRef>
          </c:tx>
          <c:spPr>
            <a:ln w="12700" cap="rnd">
              <a:solidFill>
                <a:schemeClr val="tx1"/>
              </a:solidFill>
              <a:round/>
            </a:ln>
            <a:effectLst/>
          </c:spPr>
          <c:marker>
            <c:symbol val="circle"/>
            <c:size val="6"/>
            <c:spPr>
              <a:solidFill>
                <a:schemeClr val="tx1"/>
              </a:solidFill>
              <a:ln w="9525">
                <a:solidFill>
                  <a:schemeClr val="tx1"/>
                </a:solidFill>
              </a:ln>
              <a:effectLst/>
            </c:spPr>
          </c:marker>
          <c:val>
            <c:numRef>
              <c:f>Sheet1!$D$2:$D$36</c:f>
              <c:numCache>
                <c:formatCode>General</c:formatCode>
                <c:ptCount val="35"/>
                <c:pt idx="25">
                  <c:v>0</c:v>
                </c:pt>
                <c:pt idx="26">
                  <c:v>20</c:v>
                </c:pt>
                <c:pt idx="27">
                  <c:v>0</c:v>
                </c:pt>
                <c:pt idx="28">
                  <c:v>0</c:v>
                </c:pt>
                <c:pt idx="29">
                  <c:v>10</c:v>
                </c:pt>
                <c:pt idx="30">
                  <c:v>0</c:v>
                </c:pt>
                <c:pt idx="31">
                  <c:v>0</c:v>
                </c:pt>
                <c:pt idx="32">
                  <c:v>20</c:v>
                </c:pt>
                <c:pt idx="33">
                  <c:v>0</c:v>
                </c:pt>
                <c:pt idx="34">
                  <c:v>0</c:v>
                </c:pt>
              </c:numCache>
            </c:numRef>
          </c:val>
          <c:smooth val="0"/>
          <c:extLst>
            <c:ext xmlns:c16="http://schemas.microsoft.com/office/drawing/2014/chart" uri="{C3380CC4-5D6E-409C-BE32-E72D297353CC}">
              <c16:uniqueId val="{00000003-BC27-4316-8001-15A76B8F5738}"/>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2015738543"/>
        <c:axId val="2015726895"/>
      </c:lineChart>
      <c:catAx>
        <c:axId val="2015738543"/>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Day</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5726895"/>
        <c:crosses val="autoZero"/>
        <c:auto val="1"/>
        <c:lblAlgn val="ctr"/>
        <c:lblOffset val="100"/>
        <c:noMultiLvlLbl val="0"/>
      </c:catAx>
      <c:valAx>
        <c:axId val="2015726895"/>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Direct Behavior Rating for Disruption (%)</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5738543"/>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c:f>
              <c:strCache>
                <c:ptCount val="1"/>
                <c:pt idx="0">
                  <c:v>Baseline</c:v>
                </c:pt>
              </c:strCache>
            </c:strRef>
          </c:tx>
          <c:spPr>
            <a:ln w="12700" cap="rnd">
              <a:solidFill>
                <a:sysClr val="windowText" lastClr="000000"/>
              </a:solidFill>
              <a:round/>
            </a:ln>
            <a:effectLst/>
          </c:spPr>
          <c:marker>
            <c:symbol val="circle"/>
            <c:size val="6"/>
            <c:spPr>
              <a:solidFill>
                <a:schemeClr val="tx1"/>
              </a:solidFill>
              <a:ln w="9525">
                <a:solidFill>
                  <a:sysClr val="windowText" lastClr="000000"/>
                </a:solidFill>
              </a:ln>
              <a:effectLst/>
            </c:spPr>
          </c:marker>
          <c:val>
            <c:numRef>
              <c:f>Sheet1!$A$2:$A$36</c:f>
              <c:numCache>
                <c:formatCode>General</c:formatCode>
                <c:ptCount val="35"/>
                <c:pt idx="0">
                  <c:v>20</c:v>
                </c:pt>
                <c:pt idx="1">
                  <c:v>20</c:v>
                </c:pt>
                <c:pt idx="2">
                  <c:v>40</c:v>
                </c:pt>
                <c:pt idx="3">
                  <c:v>20</c:v>
                </c:pt>
                <c:pt idx="4">
                  <c:v>30</c:v>
                </c:pt>
              </c:numCache>
            </c:numRef>
          </c:val>
          <c:smooth val="0"/>
          <c:extLst>
            <c:ext xmlns:c16="http://schemas.microsoft.com/office/drawing/2014/chart" uri="{C3380CC4-5D6E-409C-BE32-E72D297353CC}">
              <c16:uniqueId val="{00000000-BC27-4316-8001-15A76B8F5738}"/>
            </c:ext>
          </c:extLst>
        </c:ser>
        <c:ser>
          <c:idx val="1"/>
          <c:order val="1"/>
          <c:tx>
            <c:strRef>
              <c:f>Sheet1!$B$1</c:f>
              <c:strCache>
                <c:ptCount val="1"/>
                <c:pt idx="0">
                  <c:v>Intervention</c:v>
                </c:pt>
              </c:strCache>
            </c:strRef>
          </c:tx>
          <c:spPr>
            <a:ln w="12700" cap="rnd">
              <a:solidFill>
                <a:schemeClr val="tx1"/>
              </a:solidFill>
              <a:round/>
            </a:ln>
            <a:effectLst/>
          </c:spPr>
          <c:marker>
            <c:symbol val="circle"/>
            <c:size val="6"/>
            <c:spPr>
              <a:solidFill>
                <a:schemeClr val="tx1"/>
              </a:solidFill>
              <a:ln w="9525">
                <a:solidFill>
                  <a:schemeClr val="tx1"/>
                </a:solidFill>
              </a:ln>
              <a:effectLst/>
            </c:spPr>
          </c:marker>
          <c:val>
            <c:numRef>
              <c:f>Sheet1!$B$2:$B$36</c:f>
              <c:numCache>
                <c:formatCode>General</c:formatCode>
                <c:ptCount val="35"/>
                <c:pt idx="5">
                  <c:v>20</c:v>
                </c:pt>
                <c:pt idx="6">
                  <c:v>30</c:v>
                </c:pt>
                <c:pt idx="7">
                  <c:v>20</c:v>
                </c:pt>
                <c:pt idx="8">
                  <c:v>50</c:v>
                </c:pt>
                <c:pt idx="9">
                  <c:v>30</c:v>
                </c:pt>
                <c:pt idx="10">
                  <c:v>20</c:v>
                </c:pt>
                <c:pt idx="11">
                  <c:v>30</c:v>
                </c:pt>
                <c:pt idx="12">
                  <c:v>20</c:v>
                </c:pt>
                <c:pt idx="13">
                  <c:v>20</c:v>
                </c:pt>
                <c:pt idx="14">
                  <c:v>20</c:v>
                </c:pt>
              </c:numCache>
            </c:numRef>
          </c:val>
          <c:smooth val="0"/>
          <c:extLst>
            <c:ext xmlns:c16="http://schemas.microsoft.com/office/drawing/2014/chart" uri="{C3380CC4-5D6E-409C-BE32-E72D297353CC}">
              <c16:uniqueId val="{00000001-BC27-4316-8001-15A76B8F5738}"/>
            </c:ext>
          </c:extLst>
        </c:ser>
        <c:ser>
          <c:idx val="2"/>
          <c:order val="2"/>
          <c:tx>
            <c:strRef>
              <c:f>Sheet1!$C$1</c:f>
              <c:strCache>
                <c:ptCount val="1"/>
                <c:pt idx="0">
                  <c:v>Adjustment A</c:v>
                </c:pt>
              </c:strCache>
            </c:strRef>
          </c:tx>
          <c:spPr>
            <a:ln w="12700" cap="rnd">
              <a:solidFill>
                <a:schemeClr val="tx1"/>
              </a:solidFill>
              <a:round/>
            </a:ln>
            <a:effectLst/>
          </c:spPr>
          <c:marker>
            <c:symbol val="circle"/>
            <c:size val="6"/>
            <c:spPr>
              <a:solidFill>
                <a:schemeClr val="tx1"/>
              </a:solidFill>
              <a:ln w="9525">
                <a:solidFill>
                  <a:schemeClr val="tx1"/>
                </a:solidFill>
              </a:ln>
              <a:effectLst/>
            </c:spPr>
          </c:marker>
          <c:val>
            <c:numRef>
              <c:f>Sheet1!$C$2:$C$36</c:f>
              <c:numCache>
                <c:formatCode>General</c:formatCode>
                <c:ptCount val="35"/>
                <c:pt idx="15">
                  <c:v>30</c:v>
                </c:pt>
                <c:pt idx="16">
                  <c:v>20</c:v>
                </c:pt>
                <c:pt idx="17">
                  <c:v>20</c:v>
                </c:pt>
                <c:pt idx="18">
                  <c:v>10</c:v>
                </c:pt>
                <c:pt idx="19">
                  <c:v>20</c:v>
                </c:pt>
                <c:pt idx="20">
                  <c:v>10</c:v>
                </c:pt>
                <c:pt idx="21">
                  <c:v>10</c:v>
                </c:pt>
                <c:pt idx="22">
                  <c:v>10</c:v>
                </c:pt>
                <c:pt idx="23">
                  <c:v>20</c:v>
                </c:pt>
                <c:pt idx="24">
                  <c:v>10</c:v>
                </c:pt>
              </c:numCache>
            </c:numRef>
          </c:val>
          <c:smooth val="0"/>
          <c:extLst>
            <c:ext xmlns:c16="http://schemas.microsoft.com/office/drawing/2014/chart" uri="{C3380CC4-5D6E-409C-BE32-E72D297353CC}">
              <c16:uniqueId val="{00000002-BC27-4316-8001-15A76B8F5738}"/>
            </c:ext>
          </c:extLst>
        </c:ser>
        <c:ser>
          <c:idx val="3"/>
          <c:order val="3"/>
          <c:tx>
            <c:strRef>
              <c:f>Sheet1!$D$1</c:f>
              <c:strCache>
                <c:ptCount val="1"/>
                <c:pt idx="0">
                  <c:v>Adjustment B</c:v>
                </c:pt>
              </c:strCache>
            </c:strRef>
          </c:tx>
          <c:spPr>
            <a:ln w="12700" cap="rnd">
              <a:solidFill>
                <a:schemeClr val="tx1"/>
              </a:solidFill>
              <a:round/>
            </a:ln>
            <a:effectLst/>
          </c:spPr>
          <c:marker>
            <c:symbol val="circle"/>
            <c:size val="6"/>
            <c:spPr>
              <a:solidFill>
                <a:schemeClr val="tx1"/>
              </a:solidFill>
              <a:ln w="9525">
                <a:solidFill>
                  <a:schemeClr val="tx1"/>
                </a:solidFill>
              </a:ln>
              <a:effectLst/>
            </c:spPr>
          </c:marker>
          <c:val>
            <c:numRef>
              <c:f>Sheet1!$D$2:$D$36</c:f>
              <c:numCache>
                <c:formatCode>General</c:formatCode>
                <c:ptCount val="35"/>
                <c:pt idx="25">
                  <c:v>0</c:v>
                </c:pt>
                <c:pt idx="26">
                  <c:v>20</c:v>
                </c:pt>
                <c:pt idx="27">
                  <c:v>0</c:v>
                </c:pt>
                <c:pt idx="28">
                  <c:v>0</c:v>
                </c:pt>
                <c:pt idx="29">
                  <c:v>10</c:v>
                </c:pt>
                <c:pt idx="30">
                  <c:v>0</c:v>
                </c:pt>
                <c:pt idx="31">
                  <c:v>0</c:v>
                </c:pt>
                <c:pt idx="32">
                  <c:v>20</c:v>
                </c:pt>
                <c:pt idx="33">
                  <c:v>0</c:v>
                </c:pt>
                <c:pt idx="34">
                  <c:v>0</c:v>
                </c:pt>
              </c:numCache>
            </c:numRef>
          </c:val>
          <c:smooth val="0"/>
          <c:extLst>
            <c:ext xmlns:c16="http://schemas.microsoft.com/office/drawing/2014/chart" uri="{C3380CC4-5D6E-409C-BE32-E72D297353CC}">
              <c16:uniqueId val="{00000003-BC27-4316-8001-15A76B8F5738}"/>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2015738543"/>
        <c:axId val="2015726895"/>
      </c:lineChart>
      <c:catAx>
        <c:axId val="2015738543"/>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Day</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5726895"/>
        <c:crosses val="autoZero"/>
        <c:auto val="1"/>
        <c:lblAlgn val="ctr"/>
        <c:lblOffset val="100"/>
        <c:noMultiLvlLbl val="0"/>
      </c:catAx>
      <c:valAx>
        <c:axId val="2015726895"/>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Direct Behavior Rating for Disruption (%)</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5738543"/>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B64AE-C93F-4D69-9D80-8F777DB84706}" type="doc">
      <dgm:prSet loTypeId="urn:microsoft.com/office/officeart/2005/8/layout/process1" loCatId="process" qsTypeId="urn:microsoft.com/office/officeart/2005/8/quickstyle/simple1" qsCatId="simple" csTypeId="urn:microsoft.com/office/officeart/2005/8/colors/accent1_2" csCatId="accent1" phldr="1"/>
      <dgm:spPr/>
    </dgm:pt>
    <dgm:pt modelId="{18D29CE6-334C-412B-97FB-8E4064F669C0}">
      <dgm:prSet phldrT="[Text]"/>
      <dgm:spPr/>
      <dgm:t>
        <a:bodyPr/>
        <a:lstStyle/>
        <a:p>
          <a:r>
            <a:rPr lang="en-US"/>
            <a:t>A</a:t>
          </a:r>
        </a:p>
      </dgm:t>
    </dgm:pt>
    <dgm:pt modelId="{A61C6285-56BD-4389-8118-8547CD50621E}" type="parTrans" cxnId="{2EBB5033-F2BF-4756-814C-6E75F35E2C14}">
      <dgm:prSet/>
      <dgm:spPr/>
      <dgm:t>
        <a:bodyPr/>
        <a:lstStyle/>
        <a:p>
          <a:endParaRPr lang="en-US"/>
        </a:p>
      </dgm:t>
    </dgm:pt>
    <dgm:pt modelId="{7ED09DDD-A1D6-40FC-8721-4DF58822789D}" type="sibTrans" cxnId="{2EBB5033-F2BF-4756-814C-6E75F35E2C14}">
      <dgm:prSet/>
      <dgm:spPr/>
      <dgm:t>
        <a:bodyPr/>
        <a:lstStyle/>
        <a:p>
          <a:endParaRPr lang="en-US"/>
        </a:p>
      </dgm:t>
    </dgm:pt>
    <dgm:pt modelId="{CC292004-0025-401E-BBD4-2BF3F7818BE3}">
      <dgm:prSet phldrT="[Text]"/>
      <dgm:spPr/>
      <dgm:t>
        <a:bodyPr/>
        <a:lstStyle/>
        <a:p>
          <a:r>
            <a:rPr lang="en-US"/>
            <a:t>B</a:t>
          </a:r>
        </a:p>
      </dgm:t>
    </dgm:pt>
    <dgm:pt modelId="{AF8B0634-B454-455E-AD52-F42B5512E272}" type="parTrans" cxnId="{20AA7DAC-56E2-42E7-AEF1-2AB8193482B0}">
      <dgm:prSet/>
      <dgm:spPr/>
      <dgm:t>
        <a:bodyPr/>
        <a:lstStyle/>
        <a:p>
          <a:endParaRPr lang="en-US"/>
        </a:p>
      </dgm:t>
    </dgm:pt>
    <dgm:pt modelId="{CCFF1E39-92B9-4312-8D47-36C430223116}" type="sibTrans" cxnId="{20AA7DAC-56E2-42E7-AEF1-2AB8193482B0}">
      <dgm:prSet/>
      <dgm:spPr/>
      <dgm:t>
        <a:bodyPr/>
        <a:lstStyle/>
        <a:p>
          <a:endParaRPr lang="en-US"/>
        </a:p>
      </dgm:t>
    </dgm:pt>
    <dgm:pt modelId="{3B4A6403-200C-4FB5-BE9B-976B666DB0DF}">
      <dgm:prSet phldrT="[Text]"/>
      <dgm:spPr/>
      <dgm:t>
        <a:bodyPr/>
        <a:lstStyle/>
        <a:p>
          <a:r>
            <a:rPr lang="en-US"/>
            <a:t>C</a:t>
          </a:r>
        </a:p>
      </dgm:t>
    </dgm:pt>
    <dgm:pt modelId="{F8A4A981-206E-4BEF-9E57-21A18A58456B}" type="parTrans" cxnId="{7CA518EB-74FE-40FA-BA8A-B6B920BB6722}">
      <dgm:prSet/>
      <dgm:spPr/>
      <dgm:t>
        <a:bodyPr/>
        <a:lstStyle/>
        <a:p>
          <a:endParaRPr lang="en-US"/>
        </a:p>
      </dgm:t>
    </dgm:pt>
    <dgm:pt modelId="{2FC7A332-15E5-4788-AB1D-7863F52AD642}" type="sibTrans" cxnId="{7CA518EB-74FE-40FA-BA8A-B6B920BB6722}">
      <dgm:prSet/>
      <dgm:spPr/>
      <dgm:t>
        <a:bodyPr/>
        <a:lstStyle/>
        <a:p>
          <a:endParaRPr lang="en-US"/>
        </a:p>
      </dgm:t>
    </dgm:pt>
    <dgm:pt modelId="{B00AE628-6FEB-4698-B3B4-F1E7B62E2122}" type="pres">
      <dgm:prSet presAssocID="{6F6B64AE-C93F-4D69-9D80-8F777DB84706}" presName="Name0" presStyleCnt="0">
        <dgm:presLayoutVars>
          <dgm:dir/>
          <dgm:resizeHandles val="exact"/>
        </dgm:presLayoutVars>
      </dgm:prSet>
      <dgm:spPr/>
    </dgm:pt>
    <dgm:pt modelId="{D1B28D99-E09E-469B-AE3B-AD877085AEC1}" type="pres">
      <dgm:prSet presAssocID="{18D29CE6-334C-412B-97FB-8E4064F669C0}" presName="node" presStyleLbl="node1" presStyleIdx="0" presStyleCnt="3">
        <dgm:presLayoutVars>
          <dgm:bulletEnabled val="1"/>
        </dgm:presLayoutVars>
      </dgm:prSet>
      <dgm:spPr/>
    </dgm:pt>
    <dgm:pt modelId="{4AFD96A3-2155-439C-92F5-D9FDA74F4398}" type="pres">
      <dgm:prSet presAssocID="{7ED09DDD-A1D6-40FC-8721-4DF58822789D}" presName="sibTrans" presStyleLbl="sibTrans2D1" presStyleIdx="0" presStyleCnt="2"/>
      <dgm:spPr/>
    </dgm:pt>
    <dgm:pt modelId="{CE62E357-48FC-4D7D-994B-F81DE97FACE0}" type="pres">
      <dgm:prSet presAssocID="{7ED09DDD-A1D6-40FC-8721-4DF58822789D}" presName="connectorText" presStyleLbl="sibTrans2D1" presStyleIdx="0" presStyleCnt="2"/>
      <dgm:spPr/>
    </dgm:pt>
    <dgm:pt modelId="{A52504C9-69FF-4C7E-B02A-26532A66EE86}" type="pres">
      <dgm:prSet presAssocID="{CC292004-0025-401E-BBD4-2BF3F7818BE3}" presName="node" presStyleLbl="node1" presStyleIdx="1" presStyleCnt="3">
        <dgm:presLayoutVars>
          <dgm:bulletEnabled val="1"/>
        </dgm:presLayoutVars>
      </dgm:prSet>
      <dgm:spPr/>
    </dgm:pt>
    <dgm:pt modelId="{69C27FDD-07A4-463E-BB68-8D301D3B4DCB}" type="pres">
      <dgm:prSet presAssocID="{CCFF1E39-92B9-4312-8D47-36C430223116}" presName="sibTrans" presStyleLbl="sibTrans2D1" presStyleIdx="1" presStyleCnt="2"/>
      <dgm:spPr/>
    </dgm:pt>
    <dgm:pt modelId="{8DB7B15E-6E0A-415F-B3C7-04A124582B17}" type="pres">
      <dgm:prSet presAssocID="{CCFF1E39-92B9-4312-8D47-36C430223116}" presName="connectorText" presStyleLbl="sibTrans2D1" presStyleIdx="1" presStyleCnt="2"/>
      <dgm:spPr/>
    </dgm:pt>
    <dgm:pt modelId="{EB458EE1-EF1A-4490-B09A-96BBE048EB2D}" type="pres">
      <dgm:prSet presAssocID="{3B4A6403-200C-4FB5-BE9B-976B666DB0DF}" presName="node" presStyleLbl="node1" presStyleIdx="2" presStyleCnt="3">
        <dgm:presLayoutVars>
          <dgm:bulletEnabled val="1"/>
        </dgm:presLayoutVars>
      </dgm:prSet>
      <dgm:spPr/>
    </dgm:pt>
  </dgm:ptLst>
  <dgm:cxnLst>
    <dgm:cxn modelId="{2EBB5033-F2BF-4756-814C-6E75F35E2C14}" srcId="{6F6B64AE-C93F-4D69-9D80-8F777DB84706}" destId="{18D29CE6-334C-412B-97FB-8E4064F669C0}" srcOrd="0" destOrd="0" parTransId="{A61C6285-56BD-4389-8118-8547CD50621E}" sibTransId="{7ED09DDD-A1D6-40FC-8721-4DF58822789D}"/>
    <dgm:cxn modelId="{76DD994C-0FB5-4FE4-B36E-BA3515165681}" type="presOf" srcId="{CCFF1E39-92B9-4312-8D47-36C430223116}" destId="{69C27FDD-07A4-463E-BB68-8D301D3B4DCB}" srcOrd="0" destOrd="0" presId="urn:microsoft.com/office/officeart/2005/8/layout/process1"/>
    <dgm:cxn modelId="{99100E91-A1D9-4AAE-8310-CAE9CB690D20}" type="presOf" srcId="{3B4A6403-200C-4FB5-BE9B-976B666DB0DF}" destId="{EB458EE1-EF1A-4490-B09A-96BBE048EB2D}" srcOrd="0" destOrd="0" presId="urn:microsoft.com/office/officeart/2005/8/layout/process1"/>
    <dgm:cxn modelId="{549EC694-07D6-4204-B0CB-0CDECDA8B3E9}" type="presOf" srcId="{18D29CE6-334C-412B-97FB-8E4064F669C0}" destId="{D1B28D99-E09E-469B-AE3B-AD877085AEC1}" srcOrd="0" destOrd="0" presId="urn:microsoft.com/office/officeart/2005/8/layout/process1"/>
    <dgm:cxn modelId="{B185BB97-1CD7-465D-97F5-0D3913106E59}" type="presOf" srcId="{6F6B64AE-C93F-4D69-9D80-8F777DB84706}" destId="{B00AE628-6FEB-4698-B3B4-F1E7B62E2122}" srcOrd="0" destOrd="0" presId="urn:microsoft.com/office/officeart/2005/8/layout/process1"/>
    <dgm:cxn modelId="{9EF6529B-CF9C-4DE0-A631-9A8EAD23CFB0}" type="presOf" srcId="{7ED09DDD-A1D6-40FC-8721-4DF58822789D}" destId="{CE62E357-48FC-4D7D-994B-F81DE97FACE0}" srcOrd="1" destOrd="0" presId="urn:microsoft.com/office/officeart/2005/8/layout/process1"/>
    <dgm:cxn modelId="{20AA7DAC-56E2-42E7-AEF1-2AB8193482B0}" srcId="{6F6B64AE-C93F-4D69-9D80-8F777DB84706}" destId="{CC292004-0025-401E-BBD4-2BF3F7818BE3}" srcOrd="1" destOrd="0" parTransId="{AF8B0634-B454-455E-AD52-F42B5512E272}" sibTransId="{CCFF1E39-92B9-4312-8D47-36C430223116}"/>
    <dgm:cxn modelId="{A0259CB7-A6FA-4648-87A7-F27135917CAA}" type="presOf" srcId="{CC292004-0025-401E-BBD4-2BF3F7818BE3}" destId="{A52504C9-69FF-4C7E-B02A-26532A66EE86}" srcOrd="0" destOrd="0" presId="urn:microsoft.com/office/officeart/2005/8/layout/process1"/>
    <dgm:cxn modelId="{EB8CE6C4-262F-4A8D-9231-CD6A44799C3F}" type="presOf" srcId="{7ED09DDD-A1D6-40FC-8721-4DF58822789D}" destId="{4AFD96A3-2155-439C-92F5-D9FDA74F4398}" srcOrd="0" destOrd="0" presId="urn:microsoft.com/office/officeart/2005/8/layout/process1"/>
    <dgm:cxn modelId="{7CA518EB-74FE-40FA-BA8A-B6B920BB6722}" srcId="{6F6B64AE-C93F-4D69-9D80-8F777DB84706}" destId="{3B4A6403-200C-4FB5-BE9B-976B666DB0DF}" srcOrd="2" destOrd="0" parTransId="{F8A4A981-206E-4BEF-9E57-21A18A58456B}" sibTransId="{2FC7A332-15E5-4788-AB1D-7863F52AD642}"/>
    <dgm:cxn modelId="{143F11FC-0A51-459A-B6F7-F3B43C509866}" type="presOf" srcId="{CCFF1E39-92B9-4312-8D47-36C430223116}" destId="{8DB7B15E-6E0A-415F-B3C7-04A124582B17}" srcOrd="1" destOrd="0" presId="urn:microsoft.com/office/officeart/2005/8/layout/process1"/>
    <dgm:cxn modelId="{3A1B0E93-C124-47F7-B8BE-16E69786101A}" type="presParOf" srcId="{B00AE628-6FEB-4698-B3B4-F1E7B62E2122}" destId="{D1B28D99-E09E-469B-AE3B-AD877085AEC1}" srcOrd="0" destOrd="0" presId="urn:microsoft.com/office/officeart/2005/8/layout/process1"/>
    <dgm:cxn modelId="{E69CC6FA-885B-4564-B71E-0657CB0407E0}" type="presParOf" srcId="{B00AE628-6FEB-4698-B3B4-F1E7B62E2122}" destId="{4AFD96A3-2155-439C-92F5-D9FDA74F4398}" srcOrd="1" destOrd="0" presId="urn:microsoft.com/office/officeart/2005/8/layout/process1"/>
    <dgm:cxn modelId="{EE0E18B9-F800-426B-8E28-38D3F0C58362}" type="presParOf" srcId="{4AFD96A3-2155-439C-92F5-D9FDA74F4398}" destId="{CE62E357-48FC-4D7D-994B-F81DE97FACE0}" srcOrd="0" destOrd="0" presId="urn:microsoft.com/office/officeart/2005/8/layout/process1"/>
    <dgm:cxn modelId="{6C507009-9F62-4685-BA56-B894860A3146}" type="presParOf" srcId="{B00AE628-6FEB-4698-B3B4-F1E7B62E2122}" destId="{A52504C9-69FF-4C7E-B02A-26532A66EE86}" srcOrd="2" destOrd="0" presId="urn:microsoft.com/office/officeart/2005/8/layout/process1"/>
    <dgm:cxn modelId="{635A3D0F-F10D-4007-92AC-D3DAE8E9251B}" type="presParOf" srcId="{B00AE628-6FEB-4698-B3B4-F1E7B62E2122}" destId="{69C27FDD-07A4-463E-BB68-8D301D3B4DCB}" srcOrd="3" destOrd="0" presId="urn:microsoft.com/office/officeart/2005/8/layout/process1"/>
    <dgm:cxn modelId="{917FE635-7B14-4664-B58C-F5C99848797F}" type="presParOf" srcId="{69C27FDD-07A4-463E-BB68-8D301D3B4DCB}" destId="{8DB7B15E-6E0A-415F-B3C7-04A124582B17}" srcOrd="0" destOrd="0" presId="urn:microsoft.com/office/officeart/2005/8/layout/process1"/>
    <dgm:cxn modelId="{90647B47-70DB-4A44-9512-B75FEECBAF42}" type="presParOf" srcId="{B00AE628-6FEB-4698-B3B4-F1E7B62E2122}" destId="{EB458EE1-EF1A-4490-B09A-96BBE048EB2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B56FF-6E29-4B52-95D0-A75471E165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BC6B7E-0CB6-4E28-8965-E9389B67BD25}">
      <dgm:prSet/>
      <dgm:spPr/>
      <dgm:t>
        <a:bodyPr/>
        <a:lstStyle/>
        <a:p>
          <a:pPr>
            <a:lnSpc>
              <a:spcPct val="100000"/>
            </a:lnSpc>
          </a:pPr>
          <a:r>
            <a:rPr lang="en-US" b="0" i="0"/>
            <a:t>Revisit the taxonomy.</a:t>
          </a:r>
          <a:r>
            <a:rPr lang="en-US" b="0" i="0">
              <a:latin typeface="Arial"/>
            </a:rPr>
            <a:t> </a:t>
          </a:r>
          <a:endParaRPr lang="en-US"/>
        </a:p>
      </dgm:t>
    </dgm:pt>
    <dgm:pt modelId="{CA0941F3-D93F-47B6-B65E-4452C2A9A0E9}" type="parTrans" cxnId="{6146844D-3143-4E6D-A329-7627582E3913}">
      <dgm:prSet/>
      <dgm:spPr/>
      <dgm:t>
        <a:bodyPr/>
        <a:lstStyle/>
        <a:p>
          <a:endParaRPr lang="en-US"/>
        </a:p>
      </dgm:t>
    </dgm:pt>
    <dgm:pt modelId="{2354BE36-74A3-4DDA-AAEF-89DA883FB712}" type="sibTrans" cxnId="{6146844D-3143-4E6D-A329-7627582E3913}">
      <dgm:prSet/>
      <dgm:spPr/>
      <dgm:t>
        <a:bodyPr/>
        <a:lstStyle/>
        <a:p>
          <a:endParaRPr lang="en-US"/>
        </a:p>
      </dgm:t>
    </dgm:pt>
    <dgm:pt modelId="{3F63AD73-940C-48BB-BCFA-C71D82377BB7}">
      <dgm:prSet/>
      <dgm:spPr/>
      <dgm:t>
        <a:bodyPr/>
        <a:lstStyle/>
        <a:p>
          <a:pPr>
            <a:lnSpc>
              <a:spcPct val="100000"/>
            </a:lnSpc>
          </a:pPr>
          <a:r>
            <a:rPr lang="en-US" b="0" i="0"/>
            <a:t>Identify dimensions with relatively weak ratings.</a:t>
          </a:r>
          <a:endParaRPr lang="en-US"/>
        </a:p>
      </dgm:t>
    </dgm:pt>
    <dgm:pt modelId="{4D2F3B72-DF37-488A-AF88-49FE4F39AA11}" type="parTrans" cxnId="{8118FEFE-3DE1-4FB0-9040-8B0801CFBD1D}">
      <dgm:prSet/>
      <dgm:spPr/>
      <dgm:t>
        <a:bodyPr/>
        <a:lstStyle/>
        <a:p>
          <a:endParaRPr lang="en-US"/>
        </a:p>
      </dgm:t>
    </dgm:pt>
    <dgm:pt modelId="{3F6FB018-0F3E-4466-979E-1D7D7947731D}" type="sibTrans" cxnId="{8118FEFE-3DE1-4FB0-9040-8B0801CFBD1D}">
      <dgm:prSet/>
      <dgm:spPr/>
      <dgm:t>
        <a:bodyPr/>
        <a:lstStyle/>
        <a:p>
          <a:endParaRPr lang="en-US"/>
        </a:p>
      </dgm:t>
    </dgm:pt>
    <dgm:pt modelId="{8D537A3F-D460-435C-A015-1DD2EA37F6D5}">
      <dgm:prSet/>
      <dgm:spPr/>
      <dgm:t>
        <a:bodyPr/>
        <a:lstStyle/>
        <a:p>
          <a:pPr>
            <a:lnSpc>
              <a:spcPct val="100000"/>
            </a:lnSpc>
          </a:pPr>
          <a:r>
            <a:rPr lang="en-US" b="0" i="0"/>
            <a:t>Consider which dimensions are most likely to change student outcomes and can be easily implemented.</a:t>
          </a:r>
          <a:r>
            <a:rPr lang="en-US" b="0" i="0">
              <a:latin typeface="Arial"/>
            </a:rPr>
            <a:t> </a:t>
          </a:r>
          <a:endParaRPr lang="en-US"/>
        </a:p>
      </dgm:t>
    </dgm:pt>
    <dgm:pt modelId="{E57AE14C-0771-4932-BC92-36836889988C}" type="parTrans" cxnId="{1EC191BC-DA6A-430B-834D-4455C7DF7725}">
      <dgm:prSet/>
      <dgm:spPr/>
      <dgm:t>
        <a:bodyPr/>
        <a:lstStyle/>
        <a:p>
          <a:endParaRPr lang="en-US"/>
        </a:p>
      </dgm:t>
    </dgm:pt>
    <dgm:pt modelId="{801562DC-CB9E-441D-A714-689E95C9E9CA}" type="sibTrans" cxnId="{1EC191BC-DA6A-430B-834D-4455C7DF7725}">
      <dgm:prSet/>
      <dgm:spPr/>
      <dgm:t>
        <a:bodyPr/>
        <a:lstStyle/>
        <a:p>
          <a:endParaRPr lang="en-US"/>
        </a:p>
      </dgm:t>
    </dgm:pt>
    <dgm:pt modelId="{29B450CB-627E-46FB-B3CD-680697C2DA8C}">
      <dgm:prSet/>
      <dgm:spPr/>
      <dgm:t>
        <a:bodyPr/>
        <a:lstStyle/>
        <a:p>
          <a:pPr>
            <a:lnSpc>
              <a:spcPct val="100000"/>
            </a:lnSpc>
          </a:pPr>
          <a:r>
            <a:rPr lang="en-US" b="0" i="0"/>
            <a:t>Prioritize two or three areas for intensification; document changes on the taxonomy rating form.</a:t>
          </a:r>
          <a:r>
            <a:rPr lang="en-US" b="0" i="0">
              <a:latin typeface="Arial"/>
            </a:rPr>
            <a:t> </a:t>
          </a:r>
          <a:endParaRPr lang="en-US"/>
        </a:p>
      </dgm:t>
    </dgm:pt>
    <dgm:pt modelId="{B7B5F327-31A4-45B7-AE67-CDCE6CE17F0F}" type="parTrans" cxnId="{41D85115-C616-4A1B-A808-0D352D2CB984}">
      <dgm:prSet/>
      <dgm:spPr/>
      <dgm:t>
        <a:bodyPr/>
        <a:lstStyle/>
        <a:p>
          <a:endParaRPr lang="en-US"/>
        </a:p>
      </dgm:t>
    </dgm:pt>
    <dgm:pt modelId="{07DF781C-29B5-4875-87CB-0CB43FC59502}" type="sibTrans" cxnId="{41D85115-C616-4A1B-A808-0D352D2CB984}">
      <dgm:prSet/>
      <dgm:spPr/>
      <dgm:t>
        <a:bodyPr/>
        <a:lstStyle/>
        <a:p>
          <a:endParaRPr lang="en-US"/>
        </a:p>
      </dgm:t>
    </dgm:pt>
    <dgm:pt modelId="{F8B82B7C-CF8C-4CE3-9C96-3FB1706AFEB1}" type="pres">
      <dgm:prSet presAssocID="{A43B56FF-6E29-4B52-95D0-A75471E16539}" presName="root" presStyleCnt="0">
        <dgm:presLayoutVars>
          <dgm:dir/>
          <dgm:resizeHandles val="exact"/>
        </dgm:presLayoutVars>
      </dgm:prSet>
      <dgm:spPr/>
    </dgm:pt>
    <dgm:pt modelId="{F9AB5FBE-9D95-4EED-BEF2-BF16FF72788D}" type="pres">
      <dgm:prSet presAssocID="{9EBC6B7E-0CB6-4E28-8965-E9389B67BD25}" presName="compNode" presStyleCnt="0"/>
      <dgm:spPr/>
    </dgm:pt>
    <dgm:pt modelId="{2C2D6632-D859-4A1F-A70B-E866225005C6}" type="pres">
      <dgm:prSet presAssocID="{9EBC6B7E-0CB6-4E28-8965-E9389B67BD25}" presName="bgRect" presStyleLbl="bgShp" presStyleIdx="0" presStyleCnt="4"/>
      <dgm:spPr/>
    </dgm:pt>
    <dgm:pt modelId="{00331640-F46D-4A14-872F-399217E6047C}" type="pres">
      <dgm:prSet presAssocID="{9EBC6B7E-0CB6-4E28-8965-E9389B67BD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FF0B78F6-744E-4E31-8DC3-B2492AAADF9D}" type="pres">
      <dgm:prSet presAssocID="{9EBC6B7E-0CB6-4E28-8965-E9389B67BD25}" presName="spaceRect" presStyleCnt="0"/>
      <dgm:spPr/>
    </dgm:pt>
    <dgm:pt modelId="{B2AD656E-8D0E-418F-8C18-D56C071171D0}" type="pres">
      <dgm:prSet presAssocID="{9EBC6B7E-0CB6-4E28-8965-E9389B67BD25}" presName="parTx" presStyleLbl="revTx" presStyleIdx="0" presStyleCnt="4">
        <dgm:presLayoutVars>
          <dgm:chMax val="0"/>
          <dgm:chPref val="0"/>
        </dgm:presLayoutVars>
      </dgm:prSet>
      <dgm:spPr/>
    </dgm:pt>
    <dgm:pt modelId="{675559B6-3A5E-4F97-B334-1E57B229007E}" type="pres">
      <dgm:prSet presAssocID="{2354BE36-74A3-4DDA-AAEF-89DA883FB712}" presName="sibTrans" presStyleCnt="0"/>
      <dgm:spPr/>
    </dgm:pt>
    <dgm:pt modelId="{F1852BC1-26EA-44D1-90AA-05524AB8A804}" type="pres">
      <dgm:prSet presAssocID="{3F63AD73-940C-48BB-BCFA-C71D82377BB7}" presName="compNode" presStyleCnt="0"/>
      <dgm:spPr/>
    </dgm:pt>
    <dgm:pt modelId="{2D5618C6-1AE1-43C7-83C3-082BD9208D92}" type="pres">
      <dgm:prSet presAssocID="{3F63AD73-940C-48BB-BCFA-C71D82377BB7}" presName="bgRect" presStyleLbl="bgShp" presStyleIdx="1" presStyleCnt="4"/>
      <dgm:spPr/>
    </dgm:pt>
    <dgm:pt modelId="{1149A140-E9B7-4879-8877-5EEC4F6EC083}" type="pres">
      <dgm:prSet presAssocID="{3F63AD73-940C-48BB-BCFA-C71D82377B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D41F39A-A779-40AE-AC1D-E6875D510AE2}" type="pres">
      <dgm:prSet presAssocID="{3F63AD73-940C-48BB-BCFA-C71D82377BB7}" presName="spaceRect" presStyleCnt="0"/>
      <dgm:spPr/>
    </dgm:pt>
    <dgm:pt modelId="{C01393AE-587F-444E-BB8C-F07A29FF2E77}" type="pres">
      <dgm:prSet presAssocID="{3F63AD73-940C-48BB-BCFA-C71D82377BB7}" presName="parTx" presStyleLbl="revTx" presStyleIdx="1" presStyleCnt="4">
        <dgm:presLayoutVars>
          <dgm:chMax val="0"/>
          <dgm:chPref val="0"/>
        </dgm:presLayoutVars>
      </dgm:prSet>
      <dgm:spPr/>
    </dgm:pt>
    <dgm:pt modelId="{610694B4-18AC-4C51-A903-026461E45CF1}" type="pres">
      <dgm:prSet presAssocID="{3F6FB018-0F3E-4466-979E-1D7D7947731D}" presName="sibTrans" presStyleCnt="0"/>
      <dgm:spPr/>
    </dgm:pt>
    <dgm:pt modelId="{F3743C22-82EF-485E-A405-B919852749DA}" type="pres">
      <dgm:prSet presAssocID="{8D537A3F-D460-435C-A015-1DD2EA37F6D5}" presName="compNode" presStyleCnt="0"/>
      <dgm:spPr/>
    </dgm:pt>
    <dgm:pt modelId="{6D9AEEF5-9E0F-40C3-9DD7-DD2B6FC5F016}" type="pres">
      <dgm:prSet presAssocID="{8D537A3F-D460-435C-A015-1DD2EA37F6D5}" presName="bgRect" presStyleLbl="bgShp" presStyleIdx="2" presStyleCnt="4"/>
      <dgm:spPr/>
    </dgm:pt>
    <dgm:pt modelId="{E8C73DAF-EF1F-4FBD-9C82-16AAA40231BF}" type="pres">
      <dgm:prSet presAssocID="{8D537A3F-D460-435C-A015-1DD2EA37F6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579F6D24-865C-4719-A50A-A5ABDE8227D3}" type="pres">
      <dgm:prSet presAssocID="{8D537A3F-D460-435C-A015-1DD2EA37F6D5}" presName="spaceRect" presStyleCnt="0"/>
      <dgm:spPr/>
    </dgm:pt>
    <dgm:pt modelId="{843CA65C-24DB-4C58-87DD-BB6095FE7BBE}" type="pres">
      <dgm:prSet presAssocID="{8D537A3F-D460-435C-A015-1DD2EA37F6D5}" presName="parTx" presStyleLbl="revTx" presStyleIdx="2" presStyleCnt="4" custScaleX="99584">
        <dgm:presLayoutVars>
          <dgm:chMax val="0"/>
          <dgm:chPref val="0"/>
        </dgm:presLayoutVars>
      </dgm:prSet>
      <dgm:spPr/>
    </dgm:pt>
    <dgm:pt modelId="{D39E9078-7652-4D52-9FEE-C5EF0B042BC0}" type="pres">
      <dgm:prSet presAssocID="{801562DC-CB9E-441D-A714-689E95C9E9CA}" presName="sibTrans" presStyleCnt="0"/>
      <dgm:spPr/>
    </dgm:pt>
    <dgm:pt modelId="{77844354-1BB8-41FF-99C8-AF0E37517A18}" type="pres">
      <dgm:prSet presAssocID="{29B450CB-627E-46FB-B3CD-680697C2DA8C}" presName="compNode" presStyleCnt="0"/>
      <dgm:spPr/>
    </dgm:pt>
    <dgm:pt modelId="{AEA1AAEA-9771-48AC-ABDF-28F3EB8A1A73}" type="pres">
      <dgm:prSet presAssocID="{29B450CB-627E-46FB-B3CD-680697C2DA8C}" presName="bgRect" presStyleLbl="bgShp" presStyleIdx="3" presStyleCnt="4"/>
      <dgm:spPr/>
    </dgm:pt>
    <dgm:pt modelId="{008754A5-368E-4954-BC7B-AB5506A223E5}" type="pres">
      <dgm:prSet presAssocID="{29B450CB-627E-46FB-B3CD-680697C2DA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ble"/>
        </a:ext>
      </dgm:extLst>
    </dgm:pt>
    <dgm:pt modelId="{D7F1CE7D-25F7-4802-A663-A7937206D0E3}" type="pres">
      <dgm:prSet presAssocID="{29B450CB-627E-46FB-B3CD-680697C2DA8C}" presName="spaceRect" presStyleCnt="0"/>
      <dgm:spPr/>
    </dgm:pt>
    <dgm:pt modelId="{BC53A739-5891-41E4-8939-148F3C97F914}" type="pres">
      <dgm:prSet presAssocID="{29B450CB-627E-46FB-B3CD-680697C2DA8C}" presName="parTx" presStyleLbl="revTx" presStyleIdx="3" presStyleCnt="4">
        <dgm:presLayoutVars>
          <dgm:chMax val="0"/>
          <dgm:chPref val="0"/>
        </dgm:presLayoutVars>
      </dgm:prSet>
      <dgm:spPr/>
    </dgm:pt>
  </dgm:ptLst>
  <dgm:cxnLst>
    <dgm:cxn modelId="{0FA8B80C-5D64-4F2D-A830-82C885C7B160}" type="presOf" srcId="{29B450CB-627E-46FB-B3CD-680697C2DA8C}" destId="{BC53A739-5891-41E4-8939-148F3C97F914}" srcOrd="0" destOrd="0" presId="urn:microsoft.com/office/officeart/2018/2/layout/IconVerticalSolidList"/>
    <dgm:cxn modelId="{41D85115-C616-4A1B-A808-0D352D2CB984}" srcId="{A43B56FF-6E29-4B52-95D0-A75471E16539}" destId="{29B450CB-627E-46FB-B3CD-680697C2DA8C}" srcOrd="3" destOrd="0" parTransId="{B7B5F327-31A4-45B7-AE67-CDCE6CE17F0F}" sibTransId="{07DF781C-29B5-4875-87CB-0CB43FC59502}"/>
    <dgm:cxn modelId="{5527762E-F6A6-49F6-8A35-2B5BBF642CB9}" type="presOf" srcId="{3F63AD73-940C-48BB-BCFA-C71D82377BB7}" destId="{C01393AE-587F-444E-BB8C-F07A29FF2E77}" srcOrd="0" destOrd="0" presId="urn:microsoft.com/office/officeart/2018/2/layout/IconVerticalSolidList"/>
    <dgm:cxn modelId="{6146844D-3143-4E6D-A329-7627582E3913}" srcId="{A43B56FF-6E29-4B52-95D0-A75471E16539}" destId="{9EBC6B7E-0CB6-4E28-8965-E9389B67BD25}" srcOrd="0" destOrd="0" parTransId="{CA0941F3-D93F-47B6-B65E-4452C2A9A0E9}" sibTransId="{2354BE36-74A3-4DDA-AAEF-89DA883FB712}"/>
    <dgm:cxn modelId="{D4E58B7C-139B-4A66-9C17-70F93DF7D9C8}" type="presOf" srcId="{A43B56FF-6E29-4B52-95D0-A75471E16539}" destId="{F8B82B7C-CF8C-4CE3-9C96-3FB1706AFEB1}" srcOrd="0" destOrd="0" presId="urn:microsoft.com/office/officeart/2018/2/layout/IconVerticalSolidList"/>
    <dgm:cxn modelId="{D7B32991-0A49-4AFD-8E9E-88E481D637FE}" type="presOf" srcId="{8D537A3F-D460-435C-A015-1DD2EA37F6D5}" destId="{843CA65C-24DB-4C58-87DD-BB6095FE7BBE}" srcOrd="0" destOrd="0" presId="urn:microsoft.com/office/officeart/2018/2/layout/IconVerticalSolidList"/>
    <dgm:cxn modelId="{1926BCA0-3E9D-4190-A4CC-88F86A8191DE}" type="presOf" srcId="{9EBC6B7E-0CB6-4E28-8965-E9389B67BD25}" destId="{B2AD656E-8D0E-418F-8C18-D56C071171D0}" srcOrd="0" destOrd="0" presId="urn:microsoft.com/office/officeart/2018/2/layout/IconVerticalSolidList"/>
    <dgm:cxn modelId="{1EC191BC-DA6A-430B-834D-4455C7DF7725}" srcId="{A43B56FF-6E29-4B52-95D0-A75471E16539}" destId="{8D537A3F-D460-435C-A015-1DD2EA37F6D5}" srcOrd="2" destOrd="0" parTransId="{E57AE14C-0771-4932-BC92-36836889988C}" sibTransId="{801562DC-CB9E-441D-A714-689E95C9E9CA}"/>
    <dgm:cxn modelId="{8118FEFE-3DE1-4FB0-9040-8B0801CFBD1D}" srcId="{A43B56FF-6E29-4B52-95D0-A75471E16539}" destId="{3F63AD73-940C-48BB-BCFA-C71D82377BB7}" srcOrd="1" destOrd="0" parTransId="{4D2F3B72-DF37-488A-AF88-49FE4F39AA11}" sibTransId="{3F6FB018-0F3E-4466-979E-1D7D7947731D}"/>
    <dgm:cxn modelId="{37EFE022-448A-426F-B4C1-3ED25FF6DBC6}" type="presParOf" srcId="{F8B82B7C-CF8C-4CE3-9C96-3FB1706AFEB1}" destId="{F9AB5FBE-9D95-4EED-BEF2-BF16FF72788D}" srcOrd="0" destOrd="0" presId="urn:microsoft.com/office/officeart/2018/2/layout/IconVerticalSolidList"/>
    <dgm:cxn modelId="{3A056051-F2E0-475A-A006-4ED04A50CD81}" type="presParOf" srcId="{F9AB5FBE-9D95-4EED-BEF2-BF16FF72788D}" destId="{2C2D6632-D859-4A1F-A70B-E866225005C6}" srcOrd="0" destOrd="0" presId="urn:microsoft.com/office/officeart/2018/2/layout/IconVerticalSolidList"/>
    <dgm:cxn modelId="{BEE612AB-8AF1-4A15-BC03-138834665BC5}" type="presParOf" srcId="{F9AB5FBE-9D95-4EED-BEF2-BF16FF72788D}" destId="{00331640-F46D-4A14-872F-399217E6047C}" srcOrd="1" destOrd="0" presId="urn:microsoft.com/office/officeart/2018/2/layout/IconVerticalSolidList"/>
    <dgm:cxn modelId="{DE759F73-76FC-45EF-8082-58FCCA82003A}" type="presParOf" srcId="{F9AB5FBE-9D95-4EED-BEF2-BF16FF72788D}" destId="{FF0B78F6-744E-4E31-8DC3-B2492AAADF9D}" srcOrd="2" destOrd="0" presId="urn:microsoft.com/office/officeart/2018/2/layout/IconVerticalSolidList"/>
    <dgm:cxn modelId="{15FE7255-3850-4484-A192-2DBDD301F3EC}" type="presParOf" srcId="{F9AB5FBE-9D95-4EED-BEF2-BF16FF72788D}" destId="{B2AD656E-8D0E-418F-8C18-D56C071171D0}" srcOrd="3" destOrd="0" presId="urn:microsoft.com/office/officeart/2018/2/layout/IconVerticalSolidList"/>
    <dgm:cxn modelId="{9AA8FAB7-E47E-40E7-8810-F648666137B2}" type="presParOf" srcId="{F8B82B7C-CF8C-4CE3-9C96-3FB1706AFEB1}" destId="{675559B6-3A5E-4F97-B334-1E57B229007E}" srcOrd="1" destOrd="0" presId="urn:microsoft.com/office/officeart/2018/2/layout/IconVerticalSolidList"/>
    <dgm:cxn modelId="{5E99CC61-D068-4D5D-8947-B636B222E58D}" type="presParOf" srcId="{F8B82B7C-CF8C-4CE3-9C96-3FB1706AFEB1}" destId="{F1852BC1-26EA-44D1-90AA-05524AB8A804}" srcOrd="2" destOrd="0" presId="urn:microsoft.com/office/officeart/2018/2/layout/IconVerticalSolidList"/>
    <dgm:cxn modelId="{82BA5F78-1628-4BA3-894B-2A7DD78CEA0A}" type="presParOf" srcId="{F1852BC1-26EA-44D1-90AA-05524AB8A804}" destId="{2D5618C6-1AE1-43C7-83C3-082BD9208D92}" srcOrd="0" destOrd="0" presId="urn:microsoft.com/office/officeart/2018/2/layout/IconVerticalSolidList"/>
    <dgm:cxn modelId="{27CADFD1-751C-44F9-969E-0B556F4AD9FB}" type="presParOf" srcId="{F1852BC1-26EA-44D1-90AA-05524AB8A804}" destId="{1149A140-E9B7-4879-8877-5EEC4F6EC083}" srcOrd="1" destOrd="0" presId="urn:microsoft.com/office/officeart/2018/2/layout/IconVerticalSolidList"/>
    <dgm:cxn modelId="{D8B62834-708B-4D81-AAF0-3E41EA414276}" type="presParOf" srcId="{F1852BC1-26EA-44D1-90AA-05524AB8A804}" destId="{3D41F39A-A779-40AE-AC1D-E6875D510AE2}" srcOrd="2" destOrd="0" presId="urn:microsoft.com/office/officeart/2018/2/layout/IconVerticalSolidList"/>
    <dgm:cxn modelId="{8AA3195B-954E-485C-B69D-372CEE5BC944}" type="presParOf" srcId="{F1852BC1-26EA-44D1-90AA-05524AB8A804}" destId="{C01393AE-587F-444E-BB8C-F07A29FF2E77}" srcOrd="3" destOrd="0" presId="urn:microsoft.com/office/officeart/2018/2/layout/IconVerticalSolidList"/>
    <dgm:cxn modelId="{010355BC-48CD-433D-93E8-E4EAA52F67AD}" type="presParOf" srcId="{F8B82B7C-CF8C-4CE3-9C96-3FB1706AFEB1}" destId="{610694B4-18AC-4C51-A903-026461E45CF1}" srcOrd="3" destOrd="0" presId="urn:microsoft.com/office/officeart/2018/2/layout/IconVerticalSolidList"/>
    <dgm:cxn modelId="{BF2C5264-069D-42E7-8B73-C31483D4BDD5}" type="presParOf" srcId="{F8B82B7C-CF8C-4CE3-9C96-3FB1706AFEB1}" destId="{F3743C22-82EF-485E-A405-B919852749DA}" srcOrd="4" destOrd="0" presId="urn:microsoft.com/office/officeart/2018/2/layout/IconVerticalSolidList"/>
    <dgm:cxn modelId="{32987ED7-329E-4F63-95D5-8930B5538F0A}" type="presParOf" srcId="{F3743C22-82EF-485E-A405-B919852749DA}" destId="{6D9AEEF5-9E0F-40C3-9DD7-DD2B6FC5F016}" srcOrd="0" destOrd="0" presId="urn:microsoft.com/office/officeart/2018/2/layout/IconVerticalSolidList"/>
    <dgm:cxn modelId="{692A15AD-D655-41C3-A317-FD0D7677D0A5}" type="presParOf" srcId="{F3743C22-82EF-485E-A405-B919852749DA}" destId="{E8C73DAF-EF1F-4FBD-9C82-16AAA40231BF}" srcOrd="1" destOrd="0" presId="urn:microsoft.com/office/officeart/2018/2/layout/IconVerticalSolidList"/>
    <dgm:cxn modelId="{84ECBD7A-2A00-47B7-862D-6851C35EA4BE}" type="presParOf" srcId="{F3743C22-82EF-485E-A405-B919852749DA}" destId="{579F6D24-865C-4719-A50A-A5ABDE8227D3}" srcOrd="2" destOrd="0" presId="urn:microsoft.com/office/officeart/2018/2/layout/IconVerticalSolidList"/>
    <dgm:cxn modelId="{A0B05D54-7668-4FBA-BFDA-884B0BB44F1F}" type="presParOf" srcId="{F3743C22-82EF-485E-A405-B919852749DA}" destId="{843CA65C-24DB-4C58-87DD-BB6095FE7BBE}" srcOrd="3" destOrd="0" presId="urn:microsoft.com/office/officeart/2018/2/layout/IconVerticalSolidList"/>
    <dgm:cxn modelId="{39F53AB4-E67E-47D6-BB3A-0D60431E4B8C}" type="presParOf" srcId="{F8B82B7C-CF8C-4CE3-9C96-3FB1706AFEB1}" destId="{D39E9078-7652-4D52-9FEE-C5EF0B042BC0}" srcOrd="5" destOrd="0" presId="urn:microsoft.com/office/officeart/2018/2/layout/IconVerticalSolidList"/>
    <dgm:cxn modelId="{E2F0529A-E85D-4EA7-92DA-543A29C12FFF}" type="presParOf" srcId="{F8B82B7C-CF8C-4CE3-9C96-3FB1706AFEB1}" destId="{77844354-1BB8-41FF-99C8-AF0E37517A18}" srcOrd="6" destOrd="0" presId="urn:microsoft.com/office/officeart/2018/2/layout/IconVerticalSolidList"/>
    <dgm:cxn modelId="{9CF79596-BBDD-4588-9EEC-906FAF5842FF}" type="presParOf" srcId="{77844354-1BB8-41FF-99C8-AF0E37517A18}" destId="{AEA1AAEA-9771-48AC-ABDF-28F3EB8A1A73}" srcOrd="0" destOrd="0" presId="urn:microsoft.com/office/officeart/2018/2/layout/IconVerticalSolidList"/>
    <dgm:cxn modelId="{10734B1E-5F24-4B20-9B10-77BBDEF231AF}" type="presParOf" srcId="{77844354-1BB8-41FF-99C8-AF0E37517A18}" destId="{008754A5-368E-4954-BC7B-AB5506A223E5}" srcOrd="1" destOrd="0" presId="urn:microsoft.com/office/officeart/2018/2/layout/IconVerticalSolidList"/>
    <dgm:cxn modelId="{D844FC59-52B8-4CC6-99B7-B76543997B5B}" type="presParOf" srcId="{77844354-1BB8-41FF-99C8-AF0E37517A18}" destId="{D7F1CE7D-25F7-4802-A663-A7937206D0E3}" srcOrd="2" destOrd="0" presId="urn:microsoft.com/office/officeart/2018/2/layout/IconVerticalSolidList"/>
    <dgm:cxn modelId="{34D3A65A-FEA3-433C-AA84-2517A5AD541E}" type="presParOf" srcId="{77844354-1BB8-41FF-99C8-AF0E37517A18}" destId="{BC53A739-5891-41E4-8939-148F3C97F9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28D99-E09E-469B-AE3B-AD877085AEC1}">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a:t>A</a:t>
          </a:r>
        </a:p>
      </dsp:txBody>
      <dsp:txXfrm>
        <a:off x="44665" y="2106299"/>
        <a:ext cx="2060143" cy="1206068"/>
      </dsp:txXfrm>
    </dsp:sp>
    <dsp:sp modelId="{4AFD96A3-2155-439C-92F5-D9FDA74F4398}">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355850" y="2550475"/>
        <a:ext cx="316861" cy="317716"/>
      </dsp:txXfrm>
    </dsp:sp>
    <dsp:sp modelId="{A52504C9-69FF-4C7E-B02A-26532A66EE86}">
      <dsp:nvSpPr>
        <dsp:cNvPr id="0" name=""/>
        <dsp:cNvSpPr/>
      </dsp:nvSpPr>
      <dsp:spPr>
        <a:xfrm>
          <a:off x="2996406"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a:t>B</a:t>
          </a:r>
        </a:p>
      </dsp:txBody>
      <dsp:txXfrm>
        <a:off x="3033928" y="2106299"/>
        <a:ext cx="2060143" cy="1206068"/>
      </dsp:txXfrm>
    </dsp:sp>
    <dsp:sp modelId="{69C27FDD-07A4-463E-BB68-8D301D3B4DCB}">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45112" y="2550475"/>
        <a:ext cx="316861" cy="317716"/>
      </dsp:txXfrm>
    </dsp:sp>
    <dsp:sp modelId="{EB458EE1-EF1A-4490-B09A-96BBE048EB2D}">
      <dsp:nvSpPr>
        <dsp:cNvPr id="0" name=""/>
        <dsp:cNvSpPr/>
      </dsp:nvSpPr>
      <dsp:spPr>
        <a:xfrm>
          <a:off x="5985668"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a:t>C</a:t>
          </a:r>
        </a:p>
      </dsp:txBody>
      <dsp:txXfrm>
        <a:off x="6023190" y="2106299"/>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D6632-D859-4A1F-A70B-E866225005C6}">
      <dsp:nvSpPr>
        <dsp:cNvPr id="0" name=""/>
        <dsp:cNvSpPr/>
      </dsp:nvSpPr>
      <dsp:spPr>
        <a:xfrm>
          <a:off x="0" y="1802"/>
          <a:ext cx="11274552"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331640-F46D-4A14-872F-399217E6047C}">
      <dsp:nvSpPr>
        <dsp:cNvPr id="0" name=""/>
        <dsp:cNvSpPr/>
      </dsp:nvSpPr>
      <dsp:spPr>
        <a:xfrm>
          <a:off x="276376" y="207371"/>
          <a:ext cx="502502" cy="502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AD656E-8D0E-418F-8C18-D56C071171D0}">
      <dsp:nvSpPr>
        <dsp:cNvPr id="0" name=""/>
        <dsp:cNvSpPr/>
      </dsp:nvSpPr>
      <dsp:spPr>
        <a:xfrm>
          <a:off x="1055255" y="1802"/>
          <a:ext cx="10219296"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100000"/>
            </a:lnSpc>
            <a:spcBef>
              <a:spcPct val="0"/>
            </a:spcBef>
            <a:spcAft>
              <a:spcPct val="35000"/>
            </a:spcAft>
            <a:buNone/>
          </a:pPr>
          <a:r>
            <a:rPr lang="en-US" sz="2200" b="0" i="0" kern="1200"/>
            <a:t>Revisit the taxonomy.</a:t>
          </a:r>
          <a:r>
            <a:rPr lang="en-US" sz="2200" b="0" i="0" kern="1200">
              <a:latin typeface="Arial"/>
            </a:rPr>
            <a:t> </a:t>
          </a:r>
          <a:endParaRPr lang="en-US" sz="2200" kern="1200"/>
        </a:p>
      </dsp:txBody>
      <dsp:txXfrm>
        <a:off x="1055255" y="1802"/>
        <a:ext cx="10219296" cy="913640"/>
      </dsp:txXfrm>
    </dsp:sp>
    <dsp:sp modelId="{2D5618C6-1AE1-43C7-83C3-082BD9208D92}">
      <dsp:nvSpPr>
        <dsp:cNvPr id="0" name=""/>
        <dsp:cNvSpPr/>
      </dsp:nvSpPr>
      <dsp:spPr>
        <a:xfrm>
          <a:off x="0" y="1143853"/>
          <a:ext cx="11274552"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9A140-E9B7-4879-8877-5EEC4F6EC083}">
      <dsp:nvSpPr>
        <dsp:cNvPr id="0" name=""/>
        <dsp:cNvSpPr/>
      </dsp:nvSpPr>
      <dsp:spPr>
        <a:xfrm>
          <a:off x="276376" y="1349423"/>
          <a:ext cx="502502" cy="502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1393AE-587F-444E-BB8C-F07A29FF2E77}">
      <dsp:nvSpPr>
        <dsp:cNvPr id="0" name=""/>
        <dsp:cNvSpPr/>
      </dsp:nvSpPr>
      <dsp:spPr>
        <a:xfrm>
          <a:off x="1055255" y="1143853"/>
          <a:ext cx="10219296"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100000"/>
            </a:lnSpc>
            <a:spcBef>
              <a:spcPct val="0"/>
            </a:spcBef>
            <a:spcAft>
              <a:spcPct val="35000"/>
            </a:spcAft>
            <a:buNone/>
          </a:pPr>
          <a:r>
            <a:rPr lang="en-US" sz="2200" b="0" i="0" kern="1200"/>
            <a:t>Identify dimensions with relatively weak ratings.</a:t>
          </a:r>
          <a:endParaRPr lang="en-US" sz="2200" kern="1200"/>
        </a:p>
      </dsp:txBody>
      <dsp:txXfrm>
        <a:off x="1055255" y="1143853"/>
        <a:ext cx="10219296" cy="913640"/>
      </dsp:txXfrm>
    </dsp:sp>
    <dsp:sp modelId="{6D9AEEF5-9E0F-40C3-9DD7-DD2B6FC5F016}">
      <dsp:nvSpPr>
        <dsp:cNvPr id="0" name=""/>
        <dsp:cNvSpPr/>
      </dsp:nvSpPr>
      <dsp:spPr>
        <a:xfrm>
          <a:off x="0" y="2285905"/>
          <a:ext cx="11274552"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73DAF-EF1F-4FBD-9C82-16AAA40231BF}">
      <dsp:nvSpPr>
        <dsp:cNvPr id="0" name=""/>
        <dsp:cNvSpPr/>
      </dsp:nvSpPr>
      <dsp:spPr>
        <a:xfrm>
          <a:off x="276376" y="2491474"/>
          <a:ext cx="502502" cy="5025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3CA65C-24DB-4C58-87DD-BB6095FE7BBE}">
      <dsp:nvSpPr>
        <dsp:cNvPr id="0" name=""/>
        <dsp:cNvSpPr/>
      </dsp:nvSpPr>
      <dsp:spPr>
        <a:xfrm>
          <a:off x="1076511" y="2285905"/>
          <a:ext cx="10176784"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100000"/>
            </a:lnSpc>
            <a:spcBef>
              <a:spcPct val="0"/>
            </a:spcBef>
            <a:spcAft>
              <a:spcPct val="35000"/>
            </a:spcAft>
            <a:buNone/>
          </a:pPr>
          <a:r>
            <a:rPr lang="en-US" sz="2200" b="0" i="0" kern="1200"/>
            <a:t>Consider which dimensions are most likely to change student outcomes and can be easily implemented.</a:t>
          </a:r>
          <a:r>
            <a:rPr lang="en-US" sz="2200" b="0" i="0" kern="1200">
              <a:latin typeface="Arial"/>
            </a:rPr>
            <a:t> </a:t>
          </a:r>
          <a:endParaRPr lang="en-US" sz="2200" kern="1200"/>
        </a:p>
      </dsp:txBody>
      <dsp:txXfrm>
        <a:off x="1076511" y="2285905"/>
        <a:ext cx="10176784" cy="913640"/>
      </dsp:txXfrm>
    </dsp:sp>
    <dsp:sp modelId="{AEA1AAEA-9771-48AC-ABDF-28F3EB8A1A73}">
      <dsp:nvSpPr>
        <dsp:cNvPr id="0" name=""/>
        <dsp:cNvSpPr/>
      </dsp:nvSpPr>
      <dsp:spPr>
        <a:xfrm>
          <a:off x="0" y="3427956"/>
          <a:ext cx="11274552"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754A5-368E-4954-BC7B-AB5506A223E5}">
      <dsp:nvSpPr>
        <dsp:cNvPr id="0" name=""/>
        <dsp:cNvSpPr/>
      </dsp:nvSpPr>
      <dsp:spPr>
        <a:xfrm>
          <a:off x="276376" y="3633525"/>
          <a:ext cx="502502" cy="5025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53A739-5891-41E4-8939-148F3C97F914}">
      <dsp:nvSpPr>
        <dsp:cNvPr id="0" name=""/>
        <dsp:cNvSpPr/>
      </dsp:nvSpPr>
      <dsp:spPr>
        <a:xfrm>
          <a:off x="1055255" y="3427956"/>
          <a:ext cx="10219296"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100000"/>
            </a:lnSpc>
            <a:spcBef>
              <a:spcPct val="0"/>
            </a:spcBef>
            <a:spcAft>
              <a:spcPct val="35000"/>
            </a:spcAft>
            <a:buNone/>
          </a:pPr>
          <a:r>
            <a:rPr lang="en-US" sz="2200" b="0" i="0" kern="1200"/>
            <a:t>Prioritize two or three areas for intensification; document changes on the taxonomy rating form.</a:t>
          </a:r>
          <a:r>
            <a:rPr lang="en-US" sz="2200" b="0" i="0" kern="1200">
              <a:latin typeface="Arial"/>
            </a:rPr>
            <a:t> </a:t>
          </a:r>
          <a:endParaRPr lang="en-US" sz="2200" kern="1200"/>
        </a:p>
      </dsp:txBody>
      <dsp:txXfrm>
        <a:off x="1055255" y="3427956"/>
        <a:ext cx="10219296" cy="9136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0.21357</cdr:x>
      <cdr:y>0.72825</cdr:y>
    </cdr:from>
    <cdr:to>
      <cdr:x>1</cdr:x>
      <cdr:y>0.72825</cdr:y>
    </cdr:to>
    <cdr:cxnSp macro="">
      <cdr:nvCxnSpPr>
        <cdr:cNvPr id="3" name="Straight Connector 2">
          <a:extLst xmlns:a="http://schemas.openxmlformats.org/drawingml/2006/main">
            <a:ext uri="{FF2B5EF4-FFF2-40B4-BE49-F238E27FC236}">
              <a16:creationId xmlns:a16="http://schemas.microsoft.com/office/drawing/2014/main" id="{CB268D65-A04C-4AFD-96A3-7A736AEB13B9}"/>
            </a:ext>
          </a:extLst>
        </cdr:cNvPr>
        <cdr:cNvCxnSpPr/>
      </cdr:nvCxnSpPr>
      <cdr:spPr>
        <a:xfrm xmlns:a="http://schemas.openxmlformats.org/drawingml/2006/main">
          <a:off x="1490702" y="3118675"/>
          <a:ext cx="5489218" cy="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Arial" panose="020B060402020202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Arial" panose="020B060402020202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tensiveintervention.org/resource/self-paced-introduction-intensive-intervention" TargetMode="External"/><Relationship Id="rId7" Type="http://schemas.openxmlformats.org/officeDocument/2006/relationships/hyperlink" Target="https://intensiveintervention.org/resource/what-are-intensive-interventions-and-why-are-they-important"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intensiveintervention.org/sites/default/files/NCII-placemat-508.pdf" TargetMode="External"/><Relationship Id="rId5" Type="http://schemas.openxmlformats.org/officeDocument/2006/relationships/hyperlink" Target="https://intensiveintervention.org/intensive-intervention" TargetMode="External"/><Relationship Id="rId4" Type="http://schemas.openxmlformats.org/officeDocument/2006/relationships/hyperlink" Target="https://intensiveintervention.org/sites/default/files/DBI_Framework.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igitalcommons.wayne.edu/coe_tbf/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tensiveintervention.org/taxonomy-intervention-intensit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es.ed.gov/ncee/ww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intensiveintervention.org/sites/default/files/HO-3c-ABC-Report-Form_508.pdf"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intensiveintervention.org/sites/default/files/Handout_3_ABC_Checklist%20.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tensiveintervention.org/behavioral-theory-1-behavior-cours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intensiveintervention.org/behavioral-theory-2-behavior-cours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intensiveintervention.org/sites/default/files/Intensification_Strategy_Checklist_2019.dotx"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s://intensiveintervention.org/sites/default/files/Clarifying_Questions_Hypothesis_508.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cs typeface="Arial" panose="020B0604020202020204" pitchFamily="34" charset="0"/>
              </a:rPr>
              <a:t>Welcome</a:t>
            </a:r>
            <a:r>
              <a:rPr lang="en-US" sz="1200" b="0" i="1" baseline="0" dirty="0">
                <a:cs typeface="Arial" panose="020B0604020202020204" pitchFamily="34" charset="0"/>
              </a:rPr>
              <a:t> to the National Center on Intensive Intervention’s (NCII’s) module on using the Taxonomy of Intervention Intensity to design and intensify behavior intervention. This module includes slides, speaker notes, and a workbook of activities. </a:t>
            </a:r>
          </a:p>
          <a:p>
            <a:endParaRPr lang="en-US" dirty="0"/>
          </a:p>
          <a:p>
            <a:pPr marL="0" indent="0">
              <a:buFont typeface="+mj-lt"/>
              <a:buNone/>
            </a:pPr>
            <a:r>
              <a:rPr lang="en-US" sz="1200" b="0" i="1" baseline="0" dirty="0">
                <a:cs typeface="Arial" panose="020B0604020202020204" pitchFamily="34" charset="0"/>
              </a:rPr>
              <a:t>This module is intended for individuals and teams who are interested in learning dimensions to consider when selecting a strong validated behavior platform and considering intensification. Additional modules focused on introducing the Taxonomy of Intervention Intensity and applying the taxonomy for reading and mathematics also are available. For more information about the data-based individualization (DBI) process, you may want to direct participants to the following resources:</a:t>
            </a:r>
            <a:endParaRPr lang="en-US" sz="110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Self-paced online module introducing intensive intervention: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3"/>
              </a:rPr>
              <a:t>https://intensiveintervention.org/resource/self-paced-introduction-intensive-intervention</a:t>
            </a:r>
            <a:endParaRPr lang="en-US" sz="105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Read about the DBI process in detail: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4"/>
              </a:rPr>
              <a:t>https://intensiveintervention.org/sites/default/files/DBI_Framework.pdf</a:t>
            </a:r>
            <a:endParaRPr lang="en-US" sz="105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Explore DBI topics: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5"/>
              </a:rPr>
              <a:t>https://intensiveintervention.org/intensive-intervention</a:t>
            </a:r>
            <a:endParaRPr lang="en-US" sz="105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Handout—Breaking Down the DBI Process: Questions &amp; Considerations: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6"/>
              </a:rPr>
              <a:t>https://intensiveintervention.org/sites/default/files/NCII-placemat-508.pdf</a:t>
            </a:r>
            <a:endParaRPr lang="en-US" sz="105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Dr. Chris Lemons (Vanderbilt) explains intensive interventions and why they are important: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7"/>
              </a:rPr>
              <a:t>https://intensiveintervention.org/resource/what-are-intensive-interventions-and-why-are-they-important</a:t>
            </a:r>
            <a:endParaRPr lang="en-US" sz="1050" i="1" kern="1200" dirty="0">
              <a:solidFill>
                <a:schemeClr val="tx1"/>
              </a:solidFill>
              <a:effectLst/>
              <a:latin typeface="Arial" panose="020B0604020202020204" pitchFamily="34" charset="0"/>
              <a:ea typeface="+mn-ea"/>
              <a:cs typeface="Arial" panose="020B0604020202020204" pitchFamily="34" charset="0"/>
            </a:endParaRPr>
          </a:p>
          <a:p>
            <a:endParaRPr lang="en-US" dirty="0"/>
          </a:p>
          <a:p>
            <a:r>
              <a:rPr lang="en-US" altLang="en-US" i="1" dirty="0">
                <a:latin typeface="Arial" panose="020B0604020202020204" pitchFamily="34" charset="0"/>
                <a:ea typeface="ＭＳ Ｐゴシック" panose="020B0600070205080204" pitchFamily="34" charset="-128"/>
              </a:rPr>
              <a:t>The recommended time frame for this presentation is 90 minutes, with an additional 30 minutes for activities. The length of time for the module may be adapted based on the needs of participants. </a:t>
            </a:r>
          </a:p>
          <a:p>
            <a:pPr>
              <a:spcBef>
                <a:spcPts val="600"/>
              </a:spcBef>
            </a:pPr>
            <a:r>
              <a:rPr lang="en-US" altLang="en-US" i="1" dirty="0">
                <a:latin typeface="Arial" panose="020B0604020202020204" pitchFamily="34" charset="0"/>
                <a:ea typeface="ＭＳ Ｐゴシック" panose="020B0600070205080204" pitchFamily="34" charset="-128"/>
              </a:rPr>
              <a:t>Introduce yourself (or yourselves) as the facilitator(s) and briefly cite your professional experience in regard to intensive intervention implementation.</a:t>
            </a:r>
          </a:p>
          <a:p>
            <a:pPr>
              <a:spcBef>
                <a:spcPts val="600"/>
              </a:spcBef>
            </a:pPr>
            <a:endParaRPr lang="en-US" altLang="en-US" dirty="0">
              <a:latin typeface="Arial" panose="020B0604020202020204" pitchFamily="34" charset="0"/>
              <a:ea typeface="ＭＳ Ｐゴシック" panose="020B0600070205080204" pitchFamily="34" charset="-128"/>
            </a:endParaRPr>
          </a:p>
          <a:p>
            <a:r>
              <a:rPr lang="en-US" altLang="en-US" i="1" dirty="0">
                <a:latin typeface="Arial" panose="020B0604020202020204" pitchFamily="34" charset="0"/>
                <a:ea typeface="ＭＳ Ｐゴシック" panose="020B0600070205080204" pitchFamily="34" charset="-128"/>
              </a:rPr>
              <a:t>Although permission to reprint this publication is not necessary, the citation should be: </a:t>
            </a:r>
          </a:p>
          <a:p>
            <a:r>
              <a:rPr lang="en-US" altLang="en-US" i="1" dirty="0">
                <a:latin typeface="Arial" panose="020B0604020202020204" pitchFamily="34" charset="0"/>
                <a:ea typeface="ＭＳ Ｐゴシック" panose="020B0600070205080204" pitchFamily="34" charset="-128"/>
              </a:rPr>
              <a:t>National Center on Intensive Intervention. (2021). </a:t>
            </a:r>
            <a:r>
              <a:rPr lang="en-US" sz="1200" i="1" dirty="0"/>
              <a:t>Using the Taxonomy of Intervention Intensity within the data-based individualization process: A behavior example</a:t>
            </a:r>
            <a:r>
              <a:rPr lang="en-US" altLang="en-US" i="1" dirty="0">
                <a:latin typeface="Arial" panose="020B0604020202020204" pitchFamily="34" charset="0"/>
                <a:ea typeface="ＭＳ Ｐゴシック" panose="020B0600070205080204" pitchFamily="34" charset="-128"/>
              </a:rPr>
              <a:t>. U.S. Department of Education, Office of Special Education Programs, National Center on Intensive Intervention.</a:t>
            </a:r>
            <a:endParaRPr lang="en-US" altLang="en-US" b="1" i="1" dirty="0">
              <a:latin typeface="Arial" panose="020B0604020202020204" pitchFamily="34" charset="0"/>
              <a:ea typeface="ＭＳ Ｐゴシック" panose="020B0600070205080204" pitchFamily="34" charset="-128"/>
            </a:endParaRPr>
          </a:p>
          <a:p>
            <a:endParaRPr lang="en-US" altLang="en-US" i="1" dirty="0">
              <a:latin typeface="Arial" panose="020B0604020202020204" pitchFamily="34" charset="0"/>
              <a:ea typeface="ＭＳ Ｐゴシック" panose="020B0600070205080204" pitchFamily="34" charset="-128"/>
            </a:endParaRPr>
          </a:p>
          <a:p>
            <a:r>
              <a:rPr lang="en-US" sz="1200" b="0" i="1" baseline="0" dirty="0">
                <a:cs typeface="Arial" panose="020B0604020202020204" pitchFamily="34" charset="0"/>
              </a:rPr>
              <a:t>Tips for using the speaker notes: </a:t>
            </a:r>
            <a:endParaRPr lang="en-US" sz="1200" b="0" baseline="0" dirty="0">
              <a:cs typeface="Arial" panose="020B0604020202020204" pitchFamily="34" charset="0"/>
            </a:endParaRPr>
          </a:p>
          <a:p>
            <a:pPr marL="457200" lvl="0" indent="-228600">
              <a:buFont typeface="Arial"/>
              <a:buChar char="•"/>
            </a:pPr>
            <a:r>
              <a:rPr lang="en-US" sz="1200" i="1" dirty="0">
                <a:cs typeface="Arial" panose="020B0604020202020204" pitchFamily="34" charset="0"/>
              </a:rPr>
              <a:t>Text formatted in standard font provides a sample script for the facilitator.</a:t>
            </a:r>
          </a:p>
          <a:p>
            <a:pPr marL="457200" lvl="0" indent="-228600">
              <a:buFont typeface="Arial"/>
              <a:buChar char="•"/>
            </a:pPr>
            <a:r>
              <a:rPr lang="en-US" sz="1200" i="1" dirty="0">
                <a:cs typeface="Arial" panose="020B0604020202020204" pitchFamily="34" charset="0"/>
              </a:rPr>
              <a:t>Text formatted in italics is intended as directions, notes, or background information for the facilitator, including notes for animations within the slide deck. </a:t>
            </a:r>
          </a:p>
          <a:p>
            <a:pPr marL="457200" lvl="0" indent="-228600">
              <a:buFont typeface="Arial"/>
              <a:buChar char="•"/>
            </a:pPr>
            <a:r>
              <a:rPr lang="en-US" sz="1200" i="1" dirty="0">
                <a:cs typeface="Arial" panose="020B0604020202020204" pitchFamily="34" charset="0"/>
              </a:rPr>
              <a:t>Slides that reference handouts that can be found in the speaker notes are noted with a banner indicating the handout. </a:t>
            </a:r>
          </a:p>
          <a:p>
            <a:pPr marL="171450" lvl="0" indent="-171450">
              <a:buFont typeface="Arial"/>
              <a:buChar char="•"/>
            </a:pPr>
            <a:endParaRPr lang="en-US" i="1" dirty="0">
              <a:latin typeface="Calibri" pitchFamily="34" charset="0"/>
            </a:endParaRPr>
          </a:p>
          <a:p>
            <a:pPr marL="171450" lvl="0" indent="-171450">
              <a:buFont typeface="Arial"/>
              <a:buChar char="•"/>
            </a:pPr>
            <a:endParaRPr lang="en-US" i="1" dirty="0">
              <a:latin typeface="Calibri" pitchFamily="34" charset="0"/>
            </a:endParaRPr>
          </a:p>
          <a:p>
            <a:pPr lvl="0"/>
            <a:endParaRPr lang="en-US" dirty="0">
              <a:latin typeface="Calibri" pitchFamily="34" charset="0"/>
            </a:endParaRPr>
          </a:p>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The DBI process includes five iterative steps. </a:t>
            </a:r>
            <a:r>
              <a:rPr lang="en-US" sz="1200" b="1" kern="1200" dirty="0">
                <a:solidFill>
                  <a:schemeClr val="tx1"/>
                </a:solidFill>
                <a:effectLst/>
                <a:cs typeface="Arial" panose="020B0604020202020204" pitchFamily="34" charset="0"/>
              </a:rPr>
              <a:t>In the DBI graphic, steps related to instruction and intervention are highlighted in orange while those related to assessment are highlighted in green.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1: The DBI process builds on a validated intervention program delivered with fidelity. The validated intervention program is typically an evidence-based standard-protocol intervention. For behavior interventions, these programs may not always follow a standard program and may consist of a hodgepodge of evidence-based practices. </a:t>
            </a:r>
          </a:p>
          <a:p>
            <a:pPr>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2: Regular progress monitoring data are collected to determine whether the student is responding or not responding to the intervention. If the student is responsive, the teacher continues to provide the validated intervention program and monitors student progress until the student reaches expectations. If the data suggest that the student is not responding while other students who have received the intervention have responded, then the teacher moves to the next step of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3: To determine why the student is not responding, diagnostic data are collected and reviewed to identify specific skill deficits or behavior concerns that are affecting the student’s progress. These diagnostic data may include data from informal and formal academic and behavior measures. These data are used to develop a hypothesis about why the student is not responding.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4: The hypothesis, along with educators’ expertise, is used to develop an individual student plan for modifying or adapting the intervention to better meet the student’s individualized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5: While implementing the intervention adaptations, the teacher continues to collect progress monitoring data at regular intervals to determine responsiveness. Students whose data indicate responsiveness continue with the adapted intervention. Students whose data indicate nonresponse, return to Step 3, where the teacher will analyze additional data and consider further adaptations.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466882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08682" y="3563268"/>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cs typeface="Arial" panose="020B0604020202020204" pitchFamily="34" charset="0"/>
              </a:rPr>
              <a:t>The seven dimensions of the Taxonomy of Intervention Intensity can help you make informed, systematic decisions in the context of the DBI process. </a:t>
            </a:r>
            <a:r>
              <a:rPr lang="en-US" sz="1100" kern="1200" dirty="0">
                <a:solidFill>
                  <a:schemeClr val="tx1"/>
                </a:solidFill>
                <a:effectLst/>
                <a:cs typeface="Arial" panose="020B0604020202020204" pitchFamily="34" charset="0"/>
              </a:rPr>
              <a:t>The taxonomy primarily </a:t>
            </a:r>
            <a:r>
              <a:rPr lang="en-US" sz="1100" dirty="0">
                <a:cs typeface="Arial" panose="020B0604020202020204" pitchFamily="34" charset="0"/>
              </a:rPr>
              <a:t>applies to the </a:t>
            </a:r>
            <a:r>
              <a:rPr lang="en-US" sz="1100" kern="1200" dirty="0">
                <a:solidFill>
                  <a:schemeClr val="tx1"/>
                </a:solidFill>
                <a:effectLst/>
                <a:cs typeface="Arial" panose="020B0604020202020204" pitchFamily="34" charset="0"/>
              </a:rPr>
              <a:t>orange bubbles (the validated intervention program and intervention adaptation), which will be the focus of the presentation today. </a:t>
            </a:r>
            <a:r>
              <a:rPr lang="en-US" sz="1100" b="0" i="0" u="none" strike="noStrike" kern="1200" dirty="0">
                <a:solidFill>
                  <a:schemeClr val="tx1"/>
                </a:solidFill>
                <a:effectLst/>
                <a:cs typeface="Arial" panose="020B0604020202020204" pitchFamily="34" charset="0"/>
              </a:rPr>
              <a:t>The taxonomy (Fuchs, Fuchs, &amp; Malone, 2017) can be used to select or evaluate an intervention platform used as the </a:t>
            </a:r>
            <a:r>
              <a:rPr lang="en-US" sz="1100" b="0" i="0" u="sng" strike="noStrike" kern="1200" dirty="0">
                <a:solidFill>
                  <a:schemeClr val="tx1"/>
                </a:solidFill>
                <a:effectLst/>
                <a:cs typeface="Arial" panose="020B0604020202020204" pitchFamily="34" charset="0"/>
              </a:rPr>
              <a:t>validated intervention platform</a:t>
            </a:r>
            <a:r>
              <a:rPr lang="en-US" sz="1100" b="0" i="0" u="none" strike="noStrike" kern="1200" dirty="0">
                <a:solidFill>
                  <a:schemeClr val="tx1"/>
                </a:solidFill>
                <a:effectLst/>
                <a:cs typeface="Arial" panose="020B0604020202020204" pitchFamily="34" charset="0"/>
              </a:rPr>
              <a:t> (this selection or evaluation process forms the foundation of the DBI process). The taxonomy also provides guidance on how to intensify, modify, and adapt the intervention during the </a:t>
            </a:r>
            <a:r>
              <a:rPr lang="en-US" sz="1100" b="0" i="0" u="sng" strike="noStrike" kern="1200" dirty="0">
                <a:solidFill>
                  <a:schemeClr val="tx1"/>
                </a:solidFill>
                <a:effectLst/>
                <a:cs typeface="Arial" panose="020B0604020202020204" pitchFamily="34" charset="0"/>
              </a:rPr>
              <a:t>intervention adaptation</a:t>
            </a:r>
            <a:r>
              <a:rPr lang="en-US" sz="1100" b="0" i="0" u="none" strike="noStrike" kern="1200" dirty="0">
                <a:solidFill>
                  <a:schemeClr val="tx1"/>
                </a:solidFill>
                <a:effectLst/>
                <a:cs typeface="Arial" panose="020B0604020202020204" pitchFamily="34" charset="0"/>
              </a:rPr>
              <a:t> step of the DBI process. Note that the taxonomy and DBI are NOT mutually exclusive—the taxonomy drives the DBI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1808065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Validated interventions are standardized, evidence-based interventions designed for students who are at risk. These interventions are sometimes scripted and involve detailed lesson components and a specific scope and sequence.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we mean by </a:t>
            </a:r>
            <a:r>
              <a:rPr lang="en-US" i="1" dirty="0"/>
              <a:t>standardized</a:t>
            </a:r>
            <a:r>
              <a:rPr lang="en-US" dirty="0"/>
              <a:t>? A standardized intervention:</a:t>
            </a:r>
          </a:p>
          <a:p>
            <a:pPr marL="457200" lvl="2" indent="-228600">
              <a:buFont typeface="Arial" panose="020B0604020202020204" pitchFamily="34" charset="0"/>
              <a:buChar char="•"/>
            </a:pPr>
            <a:r>
              <a:rPr lang="en-US" sz="2400" dirty="0"/>
              <a:t>Uses research-based instructional practices</a:t>
            </a:r>
          </a:p>
          <a:p>
            <a:pPr marL="457200" lvl="2" indent="-228600">
              <a:buFont typeface="Arial" panose="020B0604020202020204" pitchFamily="34" charset="0"/>
              <a:buChar char="•"/>
            </a:pPr>
            <a:r>
              <a:rPr lang="en-US" sz="2400" dirty="0"/>
              <a:t>Is consistently delivered in a specific manner to students </a:t>
            </a:r>
          </a:p>
          <a:p>
            <a:pPr marL="457200" lvl="2" indent="-228600">
              <a:buFont typeface="Arial" panose="020B0604020202020204" pitchFamily="34" charset="0"/>
              <a:buChar char="•"/>
            </a:pPr>
            <a:r>
              <a:rPr lang="en-US" sz="2400" dirty="0"/>
              <a:t>Typically includes a step-by-step sequence </a:t>
            </a:r>
            <a:endParaRPr lang="en-US" sz="2400" dirty="0">
              <a:cs typeface="Calibri"/>
            </a:endParaRPr>
          </a:p>
          <a:p>
            <a:pPr marL="731520" lvl="2">
              <a:defRPr/>
            </a:pPr>
            <a:endParaRPr lang="en-US" sz="24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standardized intervention can help teachers to be efficient, not have to spend time “reinventing the wheel,” and can often be delivered with limited training. However, you must balance what’s readily available and match student needs.</a:t>
            </a:r>
          </a:p>
          <a:p>
            <a:endParaRPr lang="en-US" dirty="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39035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we start this presentation, let's take some time brainstorm the current behavior interventions that you have in place. Use the handout in your workbook on page 5 to document any available interventions, how interventions are selected, and how you decide when to make adaptations to an intervention for a particular student.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1" dirty="0"/>
              <a:t>Provide participants about 5 to 7 minutes to complete this activity in teams. Once the teams have completed the activity, have a couple teams share out some of the interventions they are using and how they select and adapt them</a:t>
            </a:r>
            <a:r>
              <a:rPr lang="en-US" dirty="0"/>
              <a:t>.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9955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1313"/>
            <a:ext cx="5486400" cy="3086100"/>
          </a:xfrm>
        </p:spPr>
      </p:sp>
      <p:sp>
        <p:nvSpPr>
          <p:cNvPr id="3" name="Notes Placeholder 2"/>
          <p:cNvSpPr>
            <a:spLocks noGrp="1"/>
          </p:cNvSpPr>
          <p:nvPr>
            <p:ph type="body" idx="1"/>
          </p:nvPr>
        </p:nvSpPr>
        <p:spPr>
          <a:xfrm>
            <a:off x="685800" y="3640895"/>
            <a:ext cx="5486400" cy="3600450"/>
          </a:xfrm>
        </p:spPr>
        <p:txBody>
          <a:bodyPr/>
          <a:lstStyle/>
          <a:p>
            <a:r>
              <a:rPr lang="en-US" dirty="0"/>
              <a:t>In the previous activity, you brainstormed your currently available interventions. As illustrated in the DBI graphic, the first step is to identify a validated intervention platform. The intervention should be a validated program, matched to the student’s needs (i.e., skill deficits), that may be intensified and individualized as needed. In thinking about the validated intervention program, it is helpful to consider, what already exists at your school. It’s great to use familiar interventions when you can because they may be more likely to succeed than unfamiliar interventions. Not only will you be more familiar with existing interventions, but there may also be existing systems that support implementation, progress monitoring, and data-based decision making. </a:t>
            </a:r>
          </a:p>
          <a:p>
            <a:endParaRPr lang="en-US" dirty="0"/>
          </a:p>
          <a:p>
            <a:r>
              <a:rPr lang="en-US" dirty="0"/>
              <a:t>Consider the reasons the student was referred for support. What skills does the student need to learn? Does problem behavior need to be reduced? For example, if a student lacks social skills, an intervention must include a social skills teaching component. Try to identify interventions shown to address the specific needs of your student. For example, if you think a student may be accessing adult attention via problem behavior, Check-In/Check-Out may be a good fit. But if a student is likely trying to escape or avoid academic work, the support team should identify options that better match the student’s motivation or reinforcers for their problem behavior (e.g., breaks are better). </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15</a:t>
            </a:fld>
            <a:endParaRPr lang="en-US"/>
          </a:p>
        </p:txBody>
      </p:sp>
    </p:spTree>
    <p:extLst>
      <p:ext uri="{BB962C8B-B14F-4D97-AF65-F5344CB8AC3E}">
        <p14:creationId xmlns:p14="http://schemas.microsoft.com/office/powerpoint/2010/main" val="394583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1313"/>
            <a:ext cx="5486400" cy="3086100"/>
          </a:xfrm>
        </p:spPr>
      </p:sp>
      <p:sp>
        <p:nvSpPr>
          <p:cNvPr id="3" name="Notes Placeholder 2"/>
          <p:cNvSpPr>
            <a:spLocks noGrp="1"/>
          </p:cNvSpPr>
          <p:nvPr>
            <p:ph type="body" idx="1"/>
          </p:nvPr>
        </p:nvSpPr>
        <p:spPr>
          <a:xfrm>
            <a:off x="685800" y="3640895"/>
            <a:ext cx="5486400" cy="3600450"/>
          </a:xfrm>
        </p:spPr>
        <p:txBody>
          <a:bodyPr/>
          <a:lstStyle/>
          <a:p>
            <a:r>
              <a:rPr lang="en-US" sz="1100" i="0" dirty="0"/>
              <a:t>On the slide, you see a series of questions. These questions map to the seven dimensions of the Taxonomy of Intervention Intensity that we looked at earlier. These seven dimensions were initially proposed in a 2017 article in </a:t>
            </a:r>
            <a:r>
              <a:rPr lang="en-US" sz="1100" i="1" dirty="0"/>
              <a:t>TEACHING Exceptional Children</a:t>
            </a:r>
            <a:r>
              <a:rPr lang="en-US" sz="1100" i="0" dirty="0"/>
              <a:t>, by Lynn and Doug Fuchs and Amelia Malone, to help educators consider the strengths and weaknesses of their academic intervention and guide intensification (page 6-7 of the workbook). Our understanding about these dimensions and their application to behavior was expanded upon through the work of the National Center on Intensive Intervention (NCII) and the NCII technical work group.</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16</a:t>
            </a:fld>
            <a:endParaRPr lang="en-US"/>
          </a:p>
        </p:txBody>
      </p:sp>
    </p:spTree>
    <p:extLst>
      <p:ext uri="{BB962C8B-B14F-4D97-AF65-F5344CB8AC3E}">
        <p14:creationId xmlns:p14="http://schemas.microsoft.com/office/powerpoint/2010/main" val="1853815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As</a:t>
            </a:r>
            <a:r>
              <a:rPr lang="en-US" sz="2000" baseline="0" dirty="0"/>
              <a:t> we walk through each taxonomy dimension, we’ll also discuss how you and your intervention team would review and rate the dimension of a validated intervention program (page 8 of the workbook). Reviewing the intervention can help us to better understand the strengths and weaknesses of our intervention across each of the dimensions.</a:t>
            </a:r>
            <a:r>
              <a:rPr lang="en-US" sz="2000" dirty="0"/>
              <a:t> </a:t>
            </a:r>
            <a:r>
              <a:rPr lang="en-US" sz="2000" baseline="0" dirty="0"/>
              <a:t>As you can see, the rating scale we will use ranges from 0 (fails to address standard) to 3 (addresses standard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p>
          <a:p>
            <a:r>
              <a:rPr lang="en-US" sz="2000" dirty="0"/>
              <a:t>Please note that there are no rigid </a:t>
            </a:r>
            <a:r>
              <a:rPr lang="en-US" sz="2000" baseline="0" dirty="0"/>
              <a:t>rules for rating the degree to which an intervention addresses a standard. You must consider the characteristics and needs of the student as well as the intervention context. In other words, ratings are sometimes relative rather than absolute. We’ll do our best to provide diverse examples today that illustrate a variety of scenarios.</a:t>
            </a:r>
          </a:p>
          <a:p>
            <a:endParaRPr lang="en-US" sz="2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Provide participants with 3–5 minutes to review the rating form describe how they would look at the descriptions of the dimensions and the use that information to rate the initial intervention. They can also use this form in the future as they consider adapting and individualizing the intervention based on student need. </a:t>
            </a:r>
            <a:endParaRPr lang="en-US" sz="2000" baseline="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a:p>
        </p:txBody>
      </p:sp>
    </p:spTree>
    <p:extLst>
      <p:ext uri="{BB962C8B-B14F-4D97-AF65-F5344CB8AC3E}">
        <p14:creationId xmlns:p14="http://schemas.microsoft.com/office/powerpoint/2010/main" val="287918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dimension we will discuss is strength.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a:p>
        </p:txBody>
      </p:sp>
    </p:spTree>
    <p:extLst>
      <p:ext uri="{BB962C8B-B14F-4D97-AF65-F5344CB8AC3E}">
        <p14:creationId xmlns:p14="http://schemas.microsoft.com/office/powerpoint/2010/main" val="905010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The strength dimension is defined as how well the intervention works for students with intensive intervention needs. This dimension</a:t>
            </a:r>
            <a:r>
              <a:rPr lang="en-US" b="0" baseline="0" dirty="0"/>
              <a:t> can be tricky to evaluate for behavior intervention.</a:t>
            </a:r>
            <a:r>
              <a:rPr lang="en-US" dirty="0"/>
              <a:t> </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a:defRPr/>
            </a:pPr>
            <a:r>
              <a:rPr lang="en-US" b="0" dirty="0"/>
              <a:t>To understand how well the intervention works, we first need to consider the quality of the research that is being reported. We ask: Has this intervention been evaluated empirically using scientifically sound, rigorous methodology?</a:t>
            </a:r>
            <a:r>
              <a:rPr lang="en-US" dirty="0"/>
              <a:t> </a:t>
            </a:r>
            <a:endParaRPr lang="en-US" b="0" dirty="0">
              <a:cs typeface="Calibri"/>
            </a:endParaRPr>
          </a:p>
          <a:p>
            <a:pPr marL="457200" indent="-228600">
              <a:buFont typeface="Arial" panose="020B0604020202020204" pitchFamily="34" charset="0"/>
              <a:buChar char="•"/>
            </a:pPr>
            <a:r>
              <a:rPr lang="en-US" b="0" dirty="0"/>
              <a:t>Yes—the intervention was tested by means of a randomized controlled trial, an appropriate quasi-experimental design, or single-case research design.</a:t>
            </a:r>
            <a:endParaRPr lang="en-US" b="0" dirty="0">
              <a:cs typeface="Calibri"/>
            </a:endParaRPr>
          </a:p>
          <a:p>
            <a:pPr marL="457200" indent="-228600">
              <a:buFont typeface="Arial" panose="020B0604020202020204" pitchFamily="34" charset="0"/>
              <a:buChar char="•"/>
            </a:pPr>
            <a:r>
              <a:rPr lang="en-US" b="0" dirty="0"/>
              <a:t>No—this intervention is based on a case study, descriptive information, or anecdote.</a:t>
            </a:r>
            <a:endParaRPr lang="en-US" b="0" dirty="0">
              <a:cs typeface="Calibri"/>
            </a:endParaRPr>
          </a:p>
          <a:p>
            <a:pPr marL="0" indent="0">
              <a:buFont typeface="Arial" panose="020B0604020202020204" pitchFamily="34" charset="0"/>
              <a:buNone/>
            </a:pPr>
            <a:endParaRPr lang="en-US" b="0" dirty="0"/>
          </a:p>
          <a:p>
            <a:pPr>
              <a:defRPr/>
            </a:pPr>
            <a:r>
              <a:rPr lang="en-US" b="0" dirty="0"/>
              <a:t>Although some behavior interventions may have been evaluated using a group research design, many interventions are evaluated with single-case research designs. For interventions with studies that have a group design, we look for the reported mean effect sizes to assist with rating strength. For interventions with studies that use a s</a:t>
            </a:r>
            <a:r>
              <a:rPr lang="en-US" sz="1200" b="0" kern="1200" dirty="0">
                <a:solidFill>
                  <a:schemeClr val="tx1"/>
                </a:solidFill>
                <a:latin typeface="Calibri"/>
                <a:ea typeface="+mn-ea"/>
                <a:cs typeface="+mn-cs"/>
              </a:rPr>
              <a:t>ingle-case design, </a:t>
            </a:r>
            <a:r>
              <a:rPr lang="en-US" dirty="0"/>
              <a:t>use visual analysis to assess the changes in level and/or trend, and variability </a:t>
            </a:r>
            <a:r>
              <a:rPr lang="en-US" b="0" dirty="0"/>
              <a:t>performance data for students closest to your target student.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r>
              <a:rPr lang="en-US" b="1" baseline="0" dirty="0"/>
              <a:t>Rather than identifying a numeric rating for strength, we encourage you to decide whether sufficient evidence exists for improving your target outcomes and provide a yes/no rating.</a:t>
            </a:r>
            <a:r>
              <a:rPr lang="en-US" b="1" dirty="0"/>
              <a:t> </a:t>
            </a:r>
            <a:endParaRPr lang="en-US" b="1" baseline="0" dirty="0">
              <a:cs typeface="Calibri"/>
            </a:endParaRPr>
          </a:p>
          <a:p>
            <a:endParaRPr lang="en-US" b="0" baseline="0" dirty="0"/>
          </a:p>
          <a:p>
            <a:r>
              <a:rPr lang="en-US" b="0" baseline="0" dirty="0"/>
              <a:t>If you determine sufficient evidence does not yet exist to show that an intervention affects socially significant change in the target area (e.g., problem behavior, academic engagement) and </a:t>
            </a:r>
            <a:r>
              <a:rPr lang="en-US" b="1" baseline="0" dirty="0"/>
              <a:t>for students with similar learning characteristics</a:t>
            </a:r>
            <a:r>
              <a:rPr lang="en-US" b="0" baseline="0" dirty="0"/>
              <a:t>, consider looking for a validated intervention that more closely targets your student’s needs and use progress monitoring data to validate the intervention for your student.</a:t>
            </a:r>
            <a:r>
              <a:rPr lang="en-US" dirty="0"/>
              <a:t> </a:t>
            </a:r>
            <a:endParaRPr lang="en-US" b="0" baseline="0" dirty="0">
              <a:cs typeface="Calibri"/>
            </a:endParaRPr>
          </a:p>
          <a:p>
            <a:pPr marL="0" indent="0">
              <a:buFont typeface="Arial" panose="020B0604020202020204" pitchFamily="34" charset="0"/>
              <a:buNone/>
            </a:pPr>
            <a:endParaRPr lang="en-US" b="0" dirty="0"/>
          </a:p>
          <a:p>
            <a:pPr>
              <a:defRPr/>
            </a:pPr>
            <a:r>
              <a:rPr lang="en-US" b="0" i="1" dirty="0"/>
              <a:t>Note: It may be helpful to provide some additional context about types of studies. I</a:t>
            </a:r>
            <a:r>
              <a:rPr lang="en-US" sz="1200" b="0" i="1" kern="1200" dirty="0">
                <a:solidFill>
                  <a:schemeClr val="tx1"/>
                </a:solidFill>
                <a:latin typeface="Calibri"/>
                <a:ea typeface="+mn-ea"/>
                <a:cs typeface="+mn-cs"/>
              </a:rPr>
              <a:t>n group design, participants are assigned to one of two or more experimental groups (e.g., control or intervention), and not all participants are exposed to the intervention. In single-case design, participants experience both baseline and intervention conditions. That is, study participants serve as their own control. </a:t>
            </a:r>
            <a:r>
              <a:rPr lang="en-US" b="0" i="1" dirty="0"/>
              <a:t>If you are looking for additional information to explain effect sizes, view the Taxonomy Overview module. It is important to recognize that the rule of thumb effect sizes provided are for academic, not behavioral, interventions.</a:t>
            </a:r>
            <a:r>
              <a:rPr lang="en-US" i="1" dirty="0"/>
              <a:t> </a:t>
            </a:r>
            <a:endParaRPr lang="en-US" b="0" i="1" dirty="0">
              <a:cs typeface="Calibri"/>
            </a:endParaRPr>
          </a:p>
          <a:p>
            <a:pPr marL="171450" indent="-171450">
              <a:buFont typeface="Arial" panose="020B0604020202020204" pitchFamily="34" charset="0"/>
              <a:buChar char="•"/>
            </a:pPr>
            <a:endParaRPr lang="en-US" b="0"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2078182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2738"/>
            <a:ext cx="5486400" cy="3086100"/>
          </a:xfrm>
        </p:spPr>
      </p:sp>
      <p:sp>
        <p:nvSpPr>
          <p:cNvPr id="3" name="Notes Placeholder 2"/>
          <p:cNvSpPr>
            <a:spLocks noGrp="1"/>
          </p:cNvSpPr>
          <p:nvPr>
            <p:ph type="body" idx="1"/>
          </p:nvPr>
        </p:nvSpPr>
        <p:spPr>
          <a:xfrm>
            <a:off x="573258" y="3626827"/>
            <a:ext cx="5486400" cy="3600450"/>
          </a:xfrm>
        </p:spPr>
        <p:txBody>
          <a:bodyPr/>
          <a:lstStyle/>
          <a:p>
            <a:r>
              <a:rPr lang="en-US" sz="1100" dirty="0">
                <a:latin typeface="Arial"/>
                <a:cs typeface="Arial"/>
              </a:rPr>
              <a:t>Researchers will usually use two ways to describe the </a:t>
            </a:r>
            <a:r>
              <a:rPr lang="en-US" sz="1100" i="1" dirty="0">
                <a:latin typeface="Arial"/>
                <a:cs typeface="Arial"/>
              </a:rPr>
              <a:t>success</a:t>
            </a:r>
            <a:r>
              <a:rPr lang="en-US" sz="1100" dirty="0">
                <a:latin typeface="Arial"/>
                <a:cs typeface="Arial"/>
              </a:rPr>
              <a:t> or </a:t>
            </a:r>
            <a:r>
              <a:rPr lang="en-US" sz="1100" i="1" dirty="0">
                <a:latin typeface="Arial"/>
                <a:cs typeface="Arial"/>
              </a:rPr>
              <a:t>effic</a:t>
            </a:r>
            <a:r>
              <a:rPr lang="en-US" sz="1100" dirty="0">
                <a:latin typeface="Arial"/>
                <a:cs typeface="Arial"/>
              </a:rPr>
              <a:t>acy of the intervention. The first way is </a:t>
            </a:r>
            <a:r>
              <a:rPr lang="en-US" sz="1100" i="1" dirty="0">
                <a:latin typeface="Arial"/>
                <a:cs typeface="Arial"/>
              </a:rPr>
              <a:t>statistical</a:t>
            </a:r>
            <a:r>
              <a:rPr lang="en-US" sz="1100" dirty="0">
                <a:latin typeface="Arial"/>
                <a:cs typeface="Arial"/>
              </a:rPr>
              <a:t> </a:t>
            </a:r>
            <a:r>
              <a:rPr lang="en-US" sz="1100" i="1" dirty="0">
                <a:latin typeface="Arial"/>
                <a:cs typeface="Arial"/>
              </a:rPr>
              <a:t>significance</a:t>
            </a:r>
            <a:r>
              <a:rPr lang="en-US" sz="1100" dirty="0">
                <a:latin typeface="Arial"/>
                <a:cs typeface="Arial"/>
              </a:rPr>
              <a:t>. If something is statistically significant, it means that the likelihood of finding a particular result by chance is less than 5%. In other words, it is highly unlikely that the results of the study are a fluke. Significance is important to consider because it helps guard against the costly mistake of labeling something as effective when it is not.</a:t>
            </a:r>
          </a:p>
          <a:p>
            <a:endParaRPr lang="en-US" sz="1100" dirty="0"/>
          </a:p>
          <a:p>
            <a:pPr>
              <a:defRPr/>
            </a:pPr>
            <a:r>
              <a:rPr lang="en-US" sz="1100" dirty="0">
                <a:latin typeface="Arial"/>
                <a:cs typeface="Arial"/>
              </a:rPr>
              <a:t>Statistical significance tells us </a:t>
            </a:r>
            <a:r>
              <a:rPr lang="en-US" sz="1100" b="1" dirty="0">
                <a:latin typeface="Arial"/>
                <a:cs typeface="Arial"/>
              </a:rPr>
              <a:t>if</a:t>
            </a:r>
            <a:r>
              <a:rPr lang="en-US" sz="1100" dirty="0">
                <a:latin typeface="Arial"/>
                <a:cs typeface="Arial"/>
              </a:rPr>
              <a:t> something is effective—it can’t tell us </a:t>
            </a:r>
            <a:r>
              <a:rPr lang="en-US" sz="1100" b="1" dirty="0">
                <a:latin typeface="Arial"/>
                <a:cs typeface="Arial"/>
              </a:rPr>
              <a:t>how effective</a:t>
            </a:r>
            <a:r>
              <a:rPr lang="en-US" sz="1100" dirty="0">
                <a:latin typeface="Arial"/>
                <a:cs typeface="Arial"/>
              </a:rPr>
              <a:t> that thing is. That’s where effect size comes in. An effect size is a standardized measure of the strength of an intervention. To conceptualize what an effect size is, consider an assessment that has an average score of 100 and a standard deviation of 10 (meaning, on average, scores between students vary by 10 points). An effect size of 1.0 would mean that intervention students scored, on average, 10 points higher on the end-of-intervention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dirty="0"/>
          </a:p>
          <a:p>
            <a:r>
              <a:rPr lang="en-US" sz="1100" dirty="0">
                <a:latin typeface="Arial"/>
                <a:cs typeface="Arial"/>
              </a:rPr>
              <a:t>Although several factors may impact the effect size, a general rule of thumb for educational effect sizes for academic outcomes is provided (</a:t>
            </a:r>
            <a:r>
              <a:rPr lang="en-US" sz="1100" i="1" dirty="0">
                <a:latin typeface="Arial"/>
                <a:cs typeface="Arial"/>
              </a:rPr>
              <a:t>review slide</a:t>
            </a:r>
            <a:r>
              <a:rPr lang="en-US" sz="1100" dirty="0">
                <a:latin typeface="Arial"/>
                <a:cs typeface="Arial"/>
              </a:rPr>
              <a:t>). We can use these factors as a starting place to consider the effectiveness of the intervention</a:t>
            </a:r>
            <a:r>
              <a:rPr lang="en-US" dirty="0">
                <a:latin typeface="Arial"/>
                <a:cs typeface="Arial"/>
              </a:rPr>
              <a:t>. </a:t>
            </a:r>
            <a:endParaRPr lang="en-US" dirty="0">
              <a:cs typeface="Aria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a:t>
            </a:r>
            <a:r>
              <a:rPr lang="en-US" i="1" dirty="0" err="1"/>
              <a:t>Sawilowsky</a:t>
            </a:r>
            <a:r>
              <a:rPr lang="en-US" i="1" dirty="0"/>
              <a:t>, S. S. (2009). New effect size rules of thumb. Journal of Modern Applied Statistical Methods, 8(2), 597–599. Available at: </a:t>
            </a:r>
            <a:r>
              <a:rPr lang="en-US" i="1" dirty="0">
                <a:hlinkClick r:id="rId3"/>
              </a:rPr>
              <a:t>http://digitalcommons.wayne.edu/coe_tbf/4</a:t>
            </a:r>
            <a:r>
              <a:rPr lang="en-US" i="1" dirty="0"/>
              <a:t> revised the interpretation of effect sizes based on a review of the research and found d (.01) = very small, d (.2) = small, d (.5) = medium, d (.8) = large, d (1.2) = very large, and d (2.0) = huge.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a:p>
        </p:txBody>
      </p:sp>
    </p:spTree>
    <p:extLst>
      <p:ext uri="{BB962C8B-B14F-4D97-AF65-F5344CB8AC3E}">
        <p14:creationId xmlns:p14="http://schemas.microsoft.com/office/powerpoint/2010/main" val="336830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dirty="0"/>
              <a:t>In this presentation, you will be introduced to the Taxonomy of Intervention Intensity and learn how it supports the data-based individualization, or DBI, process by helping to provide explicit guidance on how to select and evaluate validated behavior intervention programs to best meet students’ needs and intensify or adapt those interventions when students or groups of students do not adequately respond. </a:t>
            </a:r>
          </a:p>
          <a:p>
            <a:endParaRPr lang="en-US" sz="1100" dirty="0"/>
          </a:p>
          <a:p>
            <a:pPr marL="0" lvl="1" indent="0">
              <a:buNone/>
            </a:pPr>
            <a:r>
              <a:rPr lang="en-US" sz="1100" dirty="0"/>
              <a:t>At the end of the session you will be able to: </a:t>
            </a:r>
          </a:p>
          <a:p>
            <a:pPr marL="457200" lvl="1" indent="-228600">
              <a:buFont typeface="Arial" panose="020B0604020202020204" pitchFamily="34" charset="0"/>
              <a:buChar char="•"/>
            </a:pPr>
            <a:r>
              <a:rPr lang="en-US" sz="1100" dirty="0"/>
              <a:t>Define the dimensions of the Taxonomy of Intervention Intensity and explain how they support the DBI process.</a:t>
            </a:r>
          </a:p>
          <a:p>
            <a:pPr marL="457200" lvl="1" indent="-228600">
              <a:buFont typeface="Arial" panose="020B0604020202020204" pitchFamily="34" charset="0"/>
              <a:buChar char="•"/>
            </a:pPr>
            <a:r>
              <a:rPr lang="en-US" sz="1100" dirty="0"/>
              <a:t>Apply the dimensions of the taxonomy to evaluate or select a validated behavior intervention program.</a:t>
            </a:r>
          </a:p>
          <a:p>
            <a:pPr marL="457200" lvl="1" indent="-228600">
              <a:buFont typeface="Arial" panose="020B0604020202020204" pitchFamily="34" charset="0"/>
              <a:buChar char="•"/>
            </a:pPr>
            <a:r>
              <a:rPr lang="en-US" sz="1100" dirty="0"/>
              <a:t>Use the taxonomy to intensify a behavior intervention for a student who is not responsive. </a:t>
            </a:r>
          </a:p>
          <a:p>
            <a:pPr marL="457200" lvl="1" indent="-228600">
              <a:buFont typeface="Arial" panose="020B0604020202020204" pitchFamily="34" charset="0"/>
              <a:buChar char="•"/>
            </a:pPr>
            <a:r>
              <a:rPr lang="en-US" sz="1100" dirty="0"/>
              <a:t>Access existing resources to support evaluation and intensification.</a:t>
            </a:r>
          </a:p>
          <a:p>
            <a:endParaRPr lang="en-US" sz="1100" dirty="0"/>
          </a:p>
          <a:p>
            <a:r>
              <a:rPr lang="en-US" sz="1100" dirty="0"/>
              <a:t>This presentation is intended to focus specifically on behavior intervention. Additional modules provide an overview of the taxonomy as well as deeper reviews of reading and math content. To access these modules, visit the NCII website (</a:t>
            </a:r>
            <a:r>
              <a:rPr lang="en-US" sz="1100" dirty="0">
                <a:hlinkClick r:id="rId3"/>
              </a:rPr>
              <a:t>https://intensiveintervention.org/taxonomy-intervention-intensity</a:t>
            </a:r>
            <a:r>
              <a:rPr lang="en-US" sz="1100" dirty="0"/>
              <a:t>). </a:t>
            </a:r>
          </a:p>
        </p:txBody>
      </p:sp>
      <p:sp>
        <p:nvSpPr>
          <p:cNvPr id="4" name="Slide Number Placeholder 3"/>
          <p:cNvSpPr>
            <a:spLocks noGrp="1"/>
          </p:cNvSpPr>
          <p:nvPr>
            <p:ph type="sldNum" sz="quarter" idx="5"/>
          </p:nvPr>
        </p:nvSpPr>
        <p:spPr/>
        <p:txBody>
          <a:bodyPr/>
          <a:lstStyle/>
          <a:p>
            <a:fld id="{B2F612BA-9DBE-4F4B-B1A6-78D8D745D520}" type="slidenum">
              <a:rPr lang="en-US" smtClean="0"/>
              <a:t>2</a:t>
            </a:fld>
            <a:endParaRPr lang="en-US"/>
          </a:p>
        </p:txBody>
      </p:sp>
    </p:spTree>
    <p:extLst>
      <p:ext uri="{BB962C8B-B14F-4D97-AF65-F5344CB8AC3E}">
        <p14:creationId xmlns:p14="http://schemas.microsoft.com/office/powerpoint/2010/main" val="37611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While effect sizes are important tools in helping us evaluate strength, they must be interpreted with caution. The study conditions can impact effect sizes (Hill, Bloom, Black, &amp; Lipsey, 2008). Effects from research studies were usually obtained under high levels of fidelity that are often difficult to achieve in authentic classroom settings. In addition, lower effect sizes could be statistically significant in one study and not significant in another study. Because sample size largely drives the differences between groups, this must be considered. Therefore, when interpreting the importance of the effect size for behavior interventions, we must consider our context, needed content, and target population. </a:t>
            </a:r>
          </a:p>
          <a:p>
            <a:pPr>
              <a:defRPr/>
            </a:pPr>
            <a:endParaRPr lang="en-US" dirty="0">
              <a:latin typeface="Arial"/>
              <a:cs typeface="Arial"/>
            </a:endParaRPr>
          </a:p>
          <a:p>
            <a:r>
              <a:rPr lang="en-US" dirty="0"/>
              <a:t>Depending on the study design, effect sizes may not be available. This is often the case with behavioral interventions that use a single-case design. When evaluating behavior interventions, it is important to remember that t</a:t>
            </a:r>
            <a:r>
              <a:rPr lang="en-US" dirty="0">
                <a:latin typeface="Arial"/>
                <a:cs typeface="Arial"/>
              </a:rPr>
              <a:t>he effect size is just one piece of information we can use to understand the intervention’s potential effect. As you will see on the next slide, educators can also use visual analysis to evaluate strength the strength of behavior interventions. </a:t>
            </a:r>
            <a:endParaRPr lang="en-US" sz="1100" dirty="0">
              <a:cs typeface="Arial"/>
            </a:endParaRPr>
          </a:p>
          <a:p>
            <a:endParaRPr lang="en-US" dirty="0">
              <a:cs typeface="Arial" panose="020B0604020202020204" pitchFamily="34" charset="0"/>
            </a:endParaRPr>
          </a:p>
          <a:p>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4258671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 </a:t>
            </a:r>
          </a:p>
          <a:p>
            <a:endParaRPr lang="en-US" i="1" dirty="0"/>
          </a:p>
          <a:p>
            <a:r>
              <a:rPr lang="en-US" dirty="0"/>
              <a:t>Single-case research is used when randomized, group designs are not feasible. Visual analysis is used to evaluate outcomes in single-case research. </a:t>
            </a:r>
          </a:p>
          <a:p>
            <a:r>
              <a:rPr lang="en-US" dirty="0"/>
              <a:t>Unless there is an ethical reason to begin immediate intervention, we should collect at least five data points to establish baseline performance. Ideally, these data would demonstrate stability. Highly variable data during baseline may suggest a need to collect additional baseline data and revisit the operationally defined behaviors and anchors for accuracy. </a:t>
            </a:r>
          </a:p>
          <a:p>
            <a:endParaRPr lang="en-US" dirty="0"/>
          </a:p>
          <a:p>
            <a:r>
              <a:rPr lang="en-US" dirty="0"/>
              <a:t>When reviewing behavior data on a graph, we assess three components:</a:t>
            </a:r>
          </a:p>
          <a:p>
            <a:pPr marL="457200" indent="-228600">
              <a:buFont typeface="Arial" panose="020B0604020202020204" pitchFamily="34" charset="0"/>
              <a:buChar char="•"/>
            </a:pPr>
            <a:r>
              <a:rPr lang="en-US" dirty="0"/>
              <a:t>Trend: The trend is the slope of the data and reflects the</a:t>
            </a:r>
            <a:r>
              <a:rPr lang="en-US" sz="1200" b="0" i="0" kern="1200" dirty="0">
                <a:solidFill>
                  <a:schemeClr val="tx1"/>
                </a:solidFill>
                <a:effectLst/>
                <a:latin typeface="Calibri"/>
                <a:ea typeface="+mn-ea"/>
                <a:cs typeface="+mn-cs"/>
              </a:rPr>
              <a:t> overall direction of the data path on a graph. </a:t>
            </a:r>
            <a:r>
              <a:rPr lang="en-US" dirty="0"/>
              <a:t>We</a:t>
            </a:r>
            <a:r>
              <a:rPr lang="en-US" sz="1200" b="0" i="0" kern="1200" dirty="0">
                <a:solidFill>
                  <a:schemeClr val="tx1"/>
                </a:solidFill>
                <a:effectLst/>
                <a:latin typeface="Calibri"/>
                <a:ea typeface="+mn-ea"/>
                <a:cs typeface="+mn-cs"/>
              </a:rPr>
              <a:t> typically label trends as increasing, decreasing, or zero. </a:t>
            </a:r>
            <a:endParaRPr lang="en-US" sz="1200" b="0" i="0" kern="1200" dirty="0">
              <a:solidFill>
                <a:schemeClr val="tx1"/>
              </a:solidFill>
              <a:effectLst/>
              <a:latin typeface="Calibri"/>
              <a:cs typeface="Calibri"/>
            </a:endParaRPr>
          </a:p>
          <a:p>
            <a:pPr marL="457200" indent="-228600">
              <a:buFont typeface="Arial" panose="020B0604020202020204" pitchFamily="34" charset="0"/>
              <a:buChar char="•"/>
            </a:pPr>
            <a:r>
              <a:rPr lang="en-US" dirty="0"/>
              <a:t>Level: R</a:t>
            </a:r>
            <a:r>
              <a:rPr lang="en-US" sz="1200" b="0" i="0" kern="1200" dirty="0">
                <a:solidFill>
                  <a:schemeClr val="tx1"/>
                </a:solidFill>
                <a:effectLst/>
                <a:latin typeface="Calibri"/>
                <a:ea typeface="+mn-ea"/>
                <a:cs typeface="+mn-cs"/>
              </a:rPr>
              <a:t>efer to the level of data points; we’re talking about where the data points are in relation to the vertical axis. In general terms, levels of behavior may be viewed as low, moderate, or high.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Variability: </a:t>
            </a:r>
            <a:r>
              <a:rPr lang="en-US" sz="1200" b="0" i="0" kern="1200" dirty="0">
                <a:solidFill>
                  <a:schemeClr val="tx1"/>
                </a:solidFill>
                <a:effectLst/>
                <a:latin typeface="Calibri"/>
                <a:ea typeface="+mn-ea"/>
                <a:cs typeface="+mn-cs"/>
              </a:rPr>
              <a:t>Variability is more difficult than the other characteristics because it requires an examination of the overall picture of the data. One way to help with interpretation is to draw a best-fit line through the data points. If many of those data points are close to the line, variability could be considered low.</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1828845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places to find information about strength include the What Works Clearinghouse and NCII Behavior Intervention Tools Charts. Both places provide reviews of interventions or intervention studies and provide information about study quality and the effectiveness of the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With both the WWC and NCII Tools Chart, it is important to consider the quality of the study in addition to the results. </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1491709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Model use of the WWC website with the group.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a:t>
            </a:r>
            <a:r>
              <a:rPr lang="en-US" baseline="0" dirty="0"/>
              <a:t>resource for evaluating the research behind a practice is the Institute of Education Sciences </a:t>
            </a:r>
            <a:r>
              <a:rPr lang="en-US" i="0" baseline="0" dirty="0"/>
              <a:t>What Works Clearinghouse, or WWC. If you navigate to the WWC page (link embedded in slide) and select Behavior from the menu, you’ll see a list of validated interventions. (</a:t>
            </a:r>
            <a:r>
              <a:rPr lang="en-US" i="1" baseline="0" dirty="0"/>
              <a:t>click animation</a:t>
            </a:r>
            <a:r>
              <a:rPr lang="en-US" i="0" baseline="0" dirty="0"/>
              <a:t>) </a:t>
            </a:r>
            <a:r>
              <a:rPr lang="en-US" dirty="0"/>
              <a:t>You can also filter the list in</a:t>
            </a:r>
            <a:r>
              <a:rPr lang="en-US" baseline="0" dirty="0"/>
              <a:t> a variety of ways [</a:t>
            </a:r>
            <a:r>
              <a:rPr lang="en-US" i="1" baseline="0" dirty="0"/>
              <a:t>review options above</a:t>
            </a:r>
            <a:r>
              <a:rPr lang="en-US" baseline="0" dirty="0"/>
              <a:t>]. This may be a particularly helpful tool for selecting an intervention that fits your needs. The WWC provides an intervention report for the interventions reviewed. These reports include additional information about the intervention as well as the effect size (where available). </a:t>
            </a:r>
            <a:endParaRPr lang="en-US" dirty="0">
              <a:hlinkClick r:id="rId3"/>
            </a:endParaRPr>
          </a:p>
          <a:p>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 action="ppaction://noaction"/>
            </a:endParaRPr>
          </a:p>
          <a:p>
            <a:endParaRPr lang="en-US" dirty="0">
              <a:hlinkClick r:id="" action="ppaction://noaction"/>
            </a:endParaRPr>
          </a:p>
          <a:p>
            <a:r>
              <a:rPr lang="en-US" dirty="0">
                <a:hlinkClick r:id="" action="ppaction://noaction"/>
              </a:rPr>
              <a:t>https://ies.ed.gov/ncee/wwc/</a:t>
            </a:r>
            <a:endParaRPr lang="en-US" dirty="0"/>
          </a:p>
        </p:txBody>
      </p:sp>
      <p:sp>
        <p:nvSpPr>
          <p:cNvPr id="4" name="Slide Number Placeholder 3"/>
          <p:cNvSpPr>
            <a:spLocks noGrp="1"/>
          </p:cNvSpPr>
          <p:nvPr>
            <p:ph type="sldNum" sz="quarter" idx="10"/>
          </p:nvPr>
        </p:nvSpPr>
        <p:spPr/>
        <p:txBody>
          <a:bodyPr/>
          <a:lstStyle/>
          <a:p>
            <a:fld id="{B2F612BA-9DBE-4F4B-B1A6-78D8D745D520}" type="slidenum">
              <a:rPr lang="en-US" smtClean="0"/>
              <a:t>26</a:t>
            </a:fld>
            <a:endParaRPr lang="en-US"/>
          </a:p>
        </p:txBody>
      </p:sp>
    </p:spTree>
    <p:extLst>
      <p:ext uri="{BB962C8B-B14F-4D97-AF65-F5344CB8AC3E}">
        <p14:creationId xmlns:p14="http://schemas.microsoft.com/office/powerpoint/2010/main" val="2504574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Model use of NCII Behavior Intervention Tools Chart with the group. Read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Calibri"/>
                <a:ea typeface="+mn-ea"/>
                <a:cs typeface="+mn-cs"/>
              </a:rPr>
              <a:t>NCII also offers a behavior intervention tools chart that can be used to help identify behavioral interventions. The NCII tools chart reviews studies of behavior intervention and provides information about effect size (for group design studies) and visual analysis (for single-case design studies under the Quality of Design and Results. Numerical values are provided for the effect size and a rating from convincing to unconvincing is presented for the visual analysis. Because the NCII Tools Charts provides information at the study level you may see an intervention listed on the chart multiple times. The tools charts are interactive. You can click on the rating bubbles or numbers to find additional detail.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a:p>
        </p:txBody>
      </p:sp>
    </p:spTree>
    <p:extLst>
      <p:ext uri="{BB962C8B-B14F-4D97-AF65-F5344CB8AC3E}">
        <p14:creationId xmlns:p14="http://schemas.microsoft.com/office/powerpoint/2010/main" val="140272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a snapshot of study results for </a:t>
            </a:r>
            <a:r>
              <a:rPr lang="en-US" i="1"/>
              <a:t>Behavior Education Program or Check-In/Check-Out. </a:t>
            </a:r>
            <a:r>
              <a:rPr lang="en-US" sz="1200" b="0" i="0" kern="1200">
                <a:solidFill>
                  <a:schemeClr val="tx1"/>
                </a:solidFill>
                <a:effectLst/>
                <a:latin typeface="Calibri"/>
                <a:ea typeface="+mn-ea"/>
                <a:cs typeface="+mn-cs"/>
              </a:rPr>
              <a:t>Visual analysis of level, trend, variability, and immediacy of effect were used to evaluate whether Check-In/Check-Out improved student behavior. In addition, the means between phases were also compared to evaluate the effectiveness of the intervention.</a:t>
            </a:r>
            <a:r>
              <a:rPr lang="en-US" sz="1200" kern="1200">
                <a:solidFill>
                  <a:schemeClr val="tx1"/>
                </a:solidFill>
                <a:latin typeface="Calibri"/>
                <a:ea typeface="+mn-ea"/>
                <a:cs typeface="+mn-cs"/>
              </a:rPr>
              <a:t> </a:t>
            </a:r>
            <a:r>
              <a:rPr lang="en-US"/>
              <a:t>As we look at the study results, you will see that mean effect size includes an N/A, or not applicable. This is because this study is a single-subject design. Instead, we will focus on the column that says Visual Analysis.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Calibri"/>
                <a:ea typeface="+mn-ea"/>
                <a:cs typeface="+mn-cs"/>
              </a:rPr>
              <a:t>Do you think this intervention shows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Calibri"/>
                <a:ea typeface="+mn-ea"/>
                <a:cs typeface="+mn-cs"/>
              </a:rPr>
              <a:t>Have partners share what they think and review as a large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Calibri"/>
                <a:ea typeface="+mn-ea"/>
                <a:cs typeface="+mn-cs"/>
              </a:rPr>
              <a:t>Note that the bubble for Visual Analysis in this example is full, which indicates convincing evidence. However, we may also look at the fact that other studies of the same intervention showed different results. We would want to consider the totality of the information about the intervention and not just pick and choose studies that show results. </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1334452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work through this together. Here is a comparison of the Check-In/Check-Out intervention for elementary students across three studies. Before we rate the strength, let’s look at the study quality. Of the three studies, which study appears to have the highest quality? (</a:t>
            </a:r>
            <a:r>
              <a:rPr lang="en-US" i="1"/>
              <a:t>1)</a:t>
            </a:r>
            <a:r>
              <a:rPr lang="en-US"/>
              <a:t>. Yes, the evaluation of this study was rigorous—that means I can have more confidence in the results. </a:t>
            </a:r>
          </a:p>
          <a:p>
            <a:endParaRPr lang="en-US"/>
          </a:p>
          <a:p>
            <a:r>
              <a:rPr lang="en-US"/>
              <a:t>Studies 2 and 3 have more open circles than the first study—that means that we can’t have as much confidence in the reported results.</a:t>
            </a:r>
          </a:p>
          <a:p>
            <a:endParaRPr lang="en-US"/>
          </a:p>
          <a:p>
            <a:r>
              <a:rPr lang="en-US"/>
              <a:t>Intervention study number 1 has high-quality ratings. We can be confident in this study’s findings because the study’s methodology was strong. </a:t>
            </a:r>
          </a:p>
          <a:p>
            <a:endParaRPr lang="en-US"/>
          </a:p>
          <a:p>
            <a:r>
              <a:rPr lang="en-US"/>
              <a:t>Now, let’s review the study results and rate the strength of the interventions.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a:p>
        </p:txBody>
      </p:sp>
    </p:spTree>
    <p:extLst>
      <p:ext uri="{BB962C8B-B14F-4D97-AF65-F5344CB8AC3E}">
        <p14:creationId xmlns:p14="http://schemas.microsoft.com/office/powerpoint/2010/main" val="1695401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dimension is dosage.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a:p>
        </p:txBody>
      </p:sp>
    </p:spTree>
    <p:extLst>
      <p:ext uri="{BB962C8B-B14F-4D97-AF65-F5344CB8AC3E}">
        <p14:creationId xmlns:p14="http://schemas.microsoft.com/office/powerpoint/2010/main" val="846357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really help us understand </a:t>
            </a:r>
            <a:r>
              <a:rPr lang="en-US" i="1" dirty="0"/>
              <a:t>dosage</a:t>
            </a:r>
            <a:r>
              <a:rPr lang="en-US" dirty="0"/>
              <a:t>, we want to think about four things: </a:t>
            </a:r>
          </a:p>
          <a:p>
            <a:endParaRPr lang="en-US" i="1" dirty="0"/>
          </a:p>
          <a:p>
            <a:r>
              <a:rPr lang="en-US" i="1" dirty="0"/>
              <a:t>Review slide. </a:t>
            </a:r>
          </a:p>
          <a:p>
            <a:endParaRPr lang="en-US" i="1"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Number of opportunities to respond</a:t>
            </a:r>
            <a:r>
              <a:rPr lang="en-US" dirty="0"/>
              <a:t> refers</a:t>
            </a:r>
            <a:r>
              <a:rPr lang="en-US" baseline="0" dirty="0"/>
              <a:t> to the number of opportunities a student has to practice the skill. For some interventions, opportunities may be concentrated at the start of implementation, such as when a new functional communication skill is being taught (e.g., requesting a break or help from the teacher). </a:t>
            </a:r>
            <a:endParaRPr lang="en-US"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Number of opportunities for positive feedback </a:t>
            </a:r>
            <a:r>
              <a:rPr lang="en-US" baseline="0" dirty="0"/>
              <a:t>is really getting at the schedule of reinforcement involved in the intervention. How often (in terms of number of responses or in terms of time) is reinforcement available contingent on a replacement behavior? </a:t>
            </a:r>
            <a:r>
              <a:rPr lang="en-US" dirty="0"/>
              <a:t>Consider both frequency and immediacy here. If a student has opportunity to access reinforcement every 5</a:t>
            </a:r>
            <a:r>
              <a:rPr lang="en-US" i="1" dirty="0"/>
              <a:t>–</a:t>
            </a:r>
            <a:r>
              <a:rPr lang="en-US" dirty="0"/>
              <a:t>7 minutes, on average, provided the student is actively</a:t>
            </a:r>
            <a:r>
              <a:rPr lang="en-US" baseline="0" dirty="0"/>
              <a:t> engaged, how might you rate the opportunities for feedback? </a:t>
            </a:r>
            <a:r>
              <a:rPr lang="en-US" dirty="0"/>
              <a:t>How might your rating change if reinforcement was available at the end of the class period?</a:t>
            </a:r>
            <a:r>
              <a:rPr lang="en-US" baseline="0" dirty="0"/>
              <a:t> End of the day? </a:t>
            </a:r>
          </a:p>
          <a:p>
            <a:pPr marL="457200" indent="-228600">
              <a:buFont typeface="Arial" panose="020B0604020202020204" pitchFamily="34" charset="0"/>
              <a:buChar char="•"/>
            </a:pPr>
            <a:r>
              <a:rPr lang="en-US" b="1" dirty="0"/>
              <a:t>Number of opportunities to exchange for backup reinforcers </a:t>
            </a:r>
            <a:r>
              <a:rPr lang="en-US" baseline="0" dirty="0"/>
              <a:t>is applicable when the intervention involves a token or point system of some kind. Tokens and points aren’t valuable in and of themselves—they are valuable because they are paired with other, already reinforcing, activities, items, or sensations, much like U.S. dollars. Thus, to keep tokens, points, and so forth functioning as reinforcers, we have to embed opportunities for them to be exchanged for things of value to the student. Some factors to consider may be the age and developmental level of the target student. The younger or less mature a student is, the more often (or immediately) token exchange needs to occur. As students get older or more experienced with the system, we may be able to back off on the number and immediacy of opportunities to exchange.</a:t>
            </a:r>
          </a:p>
          <a:p>
            <a:pPr marL="457200" indent="-228600">
              <a:buFont typeface="Arial" panose="020B0604020202020204" pitchFamily="34" charset="0"/>
              <a:buChar char="•"/>
            </a:pPr>
            <a:r>
              <a:rPr lang="en-US" b="1" baseline="0" dirty="0"/>
              <a:t>Number of opportunities for corrective feedback.</a:t>
            </a:r>
            <a:r>
              <a:rPr lang="en-US" sz="1200" b="0" i="0" kern="1200" dirty="0">
                <a:solidFill>
                  <a:schemeClr val="tx1"/>
                </a:solidFill>
                <a:effectLst/>
                <a:latin typeface="Calibri"/>
                <a:ea typeface="+mn-ea"/>
                <a:cs typeface="+mn-cs"/>
              </a:rPr>
              <a:t> Corrective feedback gives students the behavior steps needed to meet their goals. When it comes to corrective feedback, it’s all about</a:t>
            </a:r>
            <a:r>
              <a:rPr lang="en-US" sz="1200" b="1" i="0" kern="1200" dirty="0">
                <a:solidFill>
                  <a:schemeClr val="tx1"/>
                </a:solidFill>
                <a:effectLst/>
                <a:latin typeface="Calibri"/>
                <a:ea typeface="+mn-ea"/>
                <a:cs typeface="+mn-cs"/>
              </a:rPr>
              <a:t> timing</a:t>
            </a:r>
            <a:r>
              <a:rPr lang="en-US" sz="1200" b="0" i="0" kern="1200" dirty="0">
                <a:solidFill>
                  <a:schemeClr val="tx1"/>
                </a:solidFill>
                <a:effectLst/>
                <a:latin typeface="Calibri"/>
                <a:ea typeface="+mn-ea"/>
                <a:cs typeface="+mn-cs"/>
              </a:rPr>
              <a:t> and </a:t>
            </a:r>
            <a:r>
              <a:rPr lang="en-US" sz="1200" b="1" i="0" kern="1200" dirty="0">
                <a:solidFill>
                  <a:schemeClr val="tx1"/>
                </a:solidFill>
                <a:effectLst/>
                <a:latin typeface="Calibri"/>
                <a:ea typeface="+mn-ea"/>
                <a:cs typeface="+mn-cs"/>
              </a:rPr>
              <a:t>delivery.</a:t>
            </a:r>
            <a:r>
              <a:rPr lang="en-US" sz="1200" b="0" i="0" kern="1200" dirty="0">
                <a:solidFill>
                  <a:schemeClr val="tx1"/>
                </a:solidFill>
                <a:effectLst/>
                <a:latin typeface="Calibri"/>
                <a:ea typeface="+mn-ea"/>
                <a:cs typeface="+mn-cs"/>
              </a:rPr>
              <a:t> Simply put, know when to give the feedback and know how to say it.</a:t>
            </a:r>
            <a:r>
              <a:rPr lang="en-US" baseline="0" dirty="0"/>
              <a:t> </a:t>
            </a:r>
            <a:r>
              <a:rPr lang="en-US" sz="1200" b="0" i="0" kern="1200" dirty="0">
                <a:solidFill>
                  <a:schemeClr val="tx1"/>
                </a:solidFill>
                <a:effectLst/>
                <a:latin typeface="Calibri"/>
                <a:ea typeface="+mn-ea"/>
                <a:cs typeface="+mn-cs"/>
              </a:rPr>
              <a:t>With this type of feedback, students are more likely to receive the feedback as a help, instead of criticism. Corrective feedback gives students a behavior to focus on. With corrective feedback, students can focus on their replacement behaviors instead of how they appear to their peers or you. Corrective feedback focuses on the solution, not the student. It focuses on what your students can do, not on what they should have done. If the alternate behaviors meet their needs and keeps the students out of trouble, students will continue to use the behaviors you suggest.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p>
          <a:p>
            <a:endParaRPr lang="en-US" i="1" dirty="0"/>
          </a:p>
          <a:p>
            <a:endParaRPr lang="en-US" i="1" dirty="0"/>
          </a:p>
          <a:p>
            <a:endParaRPr lang="en-US" b="0"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a:p>
        </p:txBody>
      </p:sp>
    </p:spTree>
    <p:extLst>
      <p:ext uri="{BB962C8B-B14F-4D97-AF65-F5344CB8AC3E}">
        <p14:creationId xmlns:p14="http://schemas.microsoft.com/office/powerpoint/2010/main" val="54599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think of </a:t>
            </a:r>
            <a:r>
              <a:rPr lang="en-US" i="1" dirty="0"/>
              <a:t>dosage</a:t>
            </a:r>
            <a:r>
              <a:rPr lang="en-US" baseline="0" dirty="0"/>
              <a:t> as t</a:t>
            </a:r>
            <a:r>
              <a:rPr lang="en-US" dirty="0"/>
              <a:t>he</a:t>
            </a:r>
            <a:r>
              <a:rPr lang="en-US" baseline="0" dirty="0"/>
              <a:t> relative frequencies of opportunities for a target student to practice replacement behaviors and receive feedback intended to increase or decrease the prevalence of appropriate and inappropriate behavior, respectively. If there are a lot of opportunities for feedback, it will be much clearer to the student which behaviors are the best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Why do we think about opportunities to respond?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From research we know that: </a:t>
            </a:r>
          </a:p>
          <a:p>
            <a:pPr marL="457200" lvl="1" indent="-228600">
              <a:buFont typeface="Arial" panose="020B0604020202020204" pitchFamily="34" charset="0"/>
              <a:buChar char="•"/>
              <a:defRPr/>
            </a:pPr>
            <a:r>
              <a:rPr lang="en-US" dirty="0"/>
              <a:t>Increased opportunities is a structured approach to using an appropriate instructional pace to maximize engagement (Menzies et al., 2017).</a:t>
            </a:r>
          </a:p>
          <a:p>
            <a:pPr marL="457200" lvl="1" indent="-228600">
              <a:buFont typeface="Arial" panose="020B0604020202020204" pitchFamily="34" charset="0"/>
              <a:buChar char="•"/>
              <a:defRPr/>
            </a:pPr>
            <a:r>
              <a:rPr lang="en-US" dirty="0"/>
              <a:t>Higher rates of reinforcement are predictive of higher rates of responding ( Martens,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i="0" dirty="0"/>
              <a:t>The number of opportunities for students to respond and receive feedback are impacted by a number of factors, including: </a:t>
            </a:r>
          </a:p>
          <a:p>
            <a:pPr marL="457200" lvl="1" indent="-228600">
              <a:buFont typeface="Arial" panose="020B0604020202020204" pitchFamily="34" charset="0"/>
              <a:buChar char="•"/>
            </a:pPr>
            <a:r>
              <a:rPr lang="en-US" b="0" dirty="0"/>
              <a:t>Number of sessions (frequency of sessions)</a:t>
            </a:r>
          </a:p>
          <a:p>
            <a:pPr marL="457200" lvl="1" indent="-228600">
              <a:buFont typeface="Arial" panose="020B0604020202020204" pitchFamily="34" charset="0"/>
              <a:buChar char="•"/>
            </a:pPr>
            <a:r>
              <a:rPr lang="en-US" b="0" dirty="0"/>
              <a:t>Duration of sessions</a:t>
            </a:r>
          </a:p>
          <a:p>
            <a:pPr marL="457200" lvl="1" indent="-228600">
              <a:buFont typeface="Arial" panose="020B0604020202020204" pitchFamily="34" charset="0"/>
              <a:buChar char="•"/>
            </a:pPr>
            <a:r>
              <a:rPr lang="en-US" b="0" dirty="0"/>
              <a:t>Student</a:t>
            </a:r>
            <a:r>
              <a:rPr lang="en-US" i="1" dirty="0"/>
              <a:t>–</a:t>
            </a:r>
            <a:r>
              <a:rPr lang="en-US" b="0" dirty="0"/>
              <a:t>teacher ratio</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a:p>
        </p:txBody>
      </p:sp>
    </p:spTree>
    <p:extLst>
      <p:ext uri="{BB962C8B-B14F-4D97-AF65-F5344CB8AC3E}">
        <p14:creationId xmlns:p14="http://schemas.microsoft.com/office/powerpoint/2010/main" val="263693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a:t>Review slide. Based on available time and focus, adjust the agenda to meet your needs. </a:t>
            </a:r>
          </a:p>
          <a:p>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a:t>Presenters can adapt this presentation to the needs of participants based on the objectives of the training session, the needs of the participants and their experience with DBI and the taxonomy, and time available. Presenters may consider adapting the content along the following lines:</a:t>
            </a:r>
          </a:p>
          <a:p>
            <a:pPr marL="457200" indent="-228600">
              <a:buFont typeface="Arial" panose="020B0604020202020204" pitchFamily="34" charset="0"/>
              <a:buChar char="•"/>
            </a:pPr>
            <a:r>
              <a:rPr lang="en-US" b="0" i="1"/>
              <a:t>Begin with the introduction, and spend more time helping participants understand the DBI process and the taxonomy more generally (in this case, presenters may find it helpful to draw from the Taxonomy Overview module or other DBI trainings).</a:t>
            </a:r>
          </a:p>
          <a:p>
            <a:pPr marL="457200" indent="-228600">
              <a:buFont typeface="Arial" panose="020B0604020202020204" pitchFamily="34" charset="0"/>
              <a:buChar char="•"/>
            </a:pPr>
            <a:r>
              <a:rPr lang="en-US" b="0" i="1"/>
              <a:t>Go deep into each of the taxonomy dimensions.</a:t>
            </a:r>
          </a:p>
          <a:p>
            <a:pPr marL="457200" indent="-228600">
              <a:buFont typeface="Arial" panose="020B0604020202020204" pitchFamily="34" charset="0"/>
              <a:buChar char="•"/>
            </a:pPr>
            <a:r>
              <a:rPr lang="en-US" b="0" i="1"/>
              <a:t>Pick and choose the dimensions where participants want more support.</a:t>
            </a:r>
          </a:p>
          <a:p>
            <a:pPr marL="171450" indent="-171450">
              <a:buFont typeface="Arial" panose="020B0604020202020204" pitchFamily="34" charset="0"/>
              <a:buChar char="•"/>
            </a:pPr>
            <a:endParaRPr lang="en-US" b="0" i="1"/>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a:p>
        </p:txBody>
      </p:sp>
    </p:spTree>
    <p:extLst>
      <p:ext uri="{BB962C8B-B14F-4D97-AF65-F5344CB8AC3E}">
        <p14:creationId xmlns:p14="http://schemas.microsoft.com/office/powerpoint/2010/main" val="2213951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In this example, the teacher holds daily, 20-minute social skills lessons for a small group of three to five students. The social skills lesson uses a direct instruction format, where the teacher models the skills of the day; the teacher and student practice the skill together; and the students practice in pairs, with feedback from their teacher. Let’s think about the components of dosage that we just discussed. If you were going to rate the dosage of this intervention on a scale of 1–3, what would you give this intervention? You can refer to the rating form that is available in your workbook. </a:t>
            </a:r>
          </a:p>
          <a:p>
            <a:endParaRPr lang="en-US" i="1"/>
          </a:p>
          <a:p>
            <a:r>
              <a:rPr lang="en-US" i="1"/>
              <a:t>Provide participants with 1–3 minutes to consider a rating. Prompt participants to consider how this rating might change if the intervention was provided only two or three times per week.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a:p>
        </p:txBody>
      </p:sp>
    </p:spTree>
    <p:extLst>
      <p:ext uri="{BB962C8B-B14F-4D97-AF65-F5344CB8AC3E}">
        <p14:creationId xmlns:p14="http://schemas.microsoft.com/office/powerpoint/2010/main" val="662678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Although the NCII Tools Chart will not provide all the information we need to make a judgement about the dosage of an intervention, it can provide some information that we can use to help us think about dosage. Specifically, the chart shares information about group size, as well as session duration and frequency. This chart will provide you with only general information, so you may want to look specifically at the intervention to learn more about the actual opportunities for student engagement. You can also find information about dosage on the What Works Clearinghouse intervention reports. </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a:p>
        </p:txBody>
      </p:sp>
    </p:spTree>
    <p:extLst>
      <p:ext uri="{BB962C8B-B14F-4D97-AF65-F5344CB8AC3E}">
        <p14:creationId xmlns:p14="http://schemas.microsoft.com/office/powerpoint/2010/main" val="1565787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Turn and talk with your neighbors, discussing how the following situations can dilute the dosage intensity in your school or district:</a:t>
            </a:r>
          </a:p>
          <a:p>
            <a:pPr marL="457200" indent="-228600">
              <a:buFont typeface="Arial" panose="020B0604020202020204" pitchFamily="34" charset="0"/>
              <a:buChar char="•"/>
            </a:pPr>
            <a:r>
              <a:rPr lang="en-US"/>
              <a:t>Instructional disruptions (testing, special events, intervention session cut short)</a:t>
            </a:r>
          </a:p>
          <a:p>
            <a:pPr marL="457200" indent="-228600">
              <a:buFont typeface="Arial" panose="020B0604020202020204" pitchFamily="34" charset="0"/>
              <a:buChar char="•"/>
            </a:pPr>
            <a:r>
              <a:rPr lang="en-US"/>
              <a:t>Larger than designed group size</a:t>
            </a:r>
          </a:p>
          <a:p>
            <a:pPr marL="457200" indent="-228600">
              <a:buFont typeface="Arial" panose="020B0604020202020204" pitchFamily="34" charset="0"/>
              <a:buChar char="•"/>
            </a:pPr>
            <a:r>
              <a:rPr lang="en-US"/>
              <a:t>Fewer sessions than intended</a:t>
            </a:r>
          </a:p>
          <a:p>
            <a:pPr marL="457200" indent="-228600">
              <a:buFont typeface="Arial" panose="020B0604020202020204" pitchFamily="34" charset="0"/>
              <a:buChar char="•"/>
            </a:pPr>
            <a:r>
              <a:rPr lang="en-US"/>
              <a:t>Lack of engagement</a:t>
            </a:r>
          </a:p>
          <a:p>
            <a:pPr marL="171450" indent="-171450">
              <a:buFont typeface="Arial" panose="020B0604020202020204" pitchFamily="34" charset="0"/>
              <a:buChar char="•"/>
            </a:pPr>
            <a:endParaRPr lang="en-US" i="1"/>
          </a:p>
          <a:p>
            <a:pPr marL="0" indent="0">
              <a:buFont typeface="Arial" panose="020B0604020202020204" pitchFamily="34" charset="0"/>
              <a:buNone/>
            </a:pPr>
            <a:r>
              <a:rPr lang="en-US" i="1"/>
              <a:t>(3–5 minutes to discuss) Then have a few groups share out.</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a:p>
        </p:txBody>
      </p:sp>
    </p:spTree>
    <p:extLst>
      <p:ext uri="{BB962C8B-B14F-4D97-AF65-F5344CB8AC3E}">
        <p14:creationId xmlns:p14="http://schemas.microsoft.com/office/powerpoint/2010/main" val="4122637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dimension of the taxonomy is alignment.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a:p>
        </p:txBody>
      </p:sp>
    </p:spTree>
    <p:extLst>
      <p:ext uri="{BB962C8B-B14F-4D97-AF65-F5344CB8AC3E}">
        <p14:creationId xmlns:p14="http://schemas.microsoft.com/office/powerpoint/2010/main" val="678464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Alignment is how well a program specifies reduction of behaviors of concern and incorporates a meaningful focus on appropriate behaviors we would expect for a particular context (i.e., Tier 1 class-wide behavior expectations or schoolwide context).</a:t>
            </a:r>
          </a:p>
          <a:p>
            <a:endParaRPr lang="en-US" dirty="0"/>
          </a:p>
          <a:p>
            <a:r>
              <a:rPr lang="en-US" dirty="0"/>
              <a:t>There are six components of alignment that we can consider when rating whether a behavior intervention is aligned to student needs. The first two components focus on alignment to overarching school or classroom expectations. The next two components focus on how the intervention matches the student’s skill deficits and matches rewards to the student preferences and/of problem behavior. The last two components focus on whether the intervention can be adapted to address various functions and does not focus on extraneous skills. We want to consider how efficient the program is, and limit time spent on skills that students have already mastered or do skills that don’t match their need. </a:t>
            </a:r>
            <a:r>
              <a:rPr lang="en-US" i="1" dirty="0"/>
              <a:t>Review each of these components.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a:p>
        </p:txBody>
      </p:sp>
    </p:spTree>
    <p:extLst>
      <p:ext uri="{BB962C8B-B14F-4D97-AF65-F5344CB8AC3E}">
        <p14:creationId xmlns:p14="http://schemas.microsoft.com/office/powerpoint/2010/main" val="1748824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Alignment</a:t>
            </a:r>
            <a:r>
              <a:rPr lang="en-US" baseline="0"/>
              <a:t> is important because many interventions address a restricted set of skills. Due to the intensive needs of these students and limitations to time and resources, it is important we do not waste effort covering skills that the student has already mastered. Instead, we must focus on skill gaps. </a:t>
            </a:r>
            <a:endParaRPr lang="en-US"/>
          </a:p>
          <a:p>
            <a:endParaRPr lang="en-US"/>
          </a:p>
        </p:txBody>
      </p:sp>
      <p:sp>
        <p:nvSpPr>
          <p:cNvPr id="4" name="Slide Number Placeholder 3"/>
          <p:cNvSpPr>
            <a:spLocks noGrp="1"/>
          </p:cNvSpPr>
          <p:nvPr>
            <p:ph type="sldNum" sz="quarter" idx="10"/>
          </p:nvPr>
        </p:nvSpPr>
        <p:spPr/>
        <p:txBody>
          <a:bodyPr/>
          <a:lstStyle/>
          <a:p>
            <a:fld id="{B2F612BA-9DBE-4F4B-B1A6-78D8D745D520}" type="slidenum">
              <a:rPr lang="en-US" smtClean="0"/>
              <a:t>38</a:t>
            </a:fld>
            <a:endParaRPr lang="en-US"/>
          </a:p>
        </p:txBody>
      </p:sp>
    </p:spTree>
    <p:extLst>
      <p:ext uri="{BB962C8B-B14F-4D97-AF65-F5344CB8AC3E}">
        <p14:creationId xmlns:p14="http://schemas.microsoft.com/office/powerpoint/2010/main" val="3765313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Review slide.</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a:p>
        </p:txBody>
      </p:sp>
    </p:spTree>
    <p:extLst>
      <p:ext uri="{BB962C8B-B14F-4D97-AF65-F5344CB8AC3E}">
        <p14:creationId xmlns:p14="http://schemas.microsoft.com/office/powerpoint/2010/main" val="2921654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For an intervention to be intense</a:t>
            </a:r>
            <a:r>
              <a:rPr lang="en-US" dirty="0"/>
              <a:t>,</a:t>
            </a:r>
            <a:r>
              <a:rPr lang="en-US" b="0" dirty="0"/>
              <a:t> it needs to be aligned to the needs of the individual student.</a:t>
            </a:r>
            <a:r>
              <a:rPr lang="en-US" b="1" dirty="0"/>
              <a:t> </a:t>
            </a:r>
            <a:r>
              <a:rPr lang="en-US" b="0" dirty="0"/>
              <a:t>For a student who is not meeting school or classroom expectations, this means that you need a full picture of their strengths and weaknesses. There are several different</a:t>
            </a:r>
            <a:r>
              <a:rPr lang="en-US" dirty="0"/>
              <a:t> </a:t>
            </a:r>
            <a:r>
              <a:rPr lang="en-US" b="0" dirty="0"/>
              <a:t>skills that students may struggle with. </a:t>
            </a:r>
            <a:r>
              <a:rPr lang="en-US" dirty="0"/>
              <a:t>Here are two resources that can help you identify the function of behavior. </a:t>
            </a:r>
          </a:p>
          <a:p>
            <a:pPr>
              <a:defRPr/>
            </a:pPr>
            <a:endParaRPr lang="en-US" dirty="0"/>
          </a:p>
          <a:p>
            <a:pPr>
              <a:defRPr/>
            </a:pPr>
            <a:r>
              <a:rPr lang="en-US" b="0" dirty="0"/>
              <a:t>Using additional data can help you to determine the specific skill areas that a student is struggling with so that you can align the intervention to the</a:t>
            </a:r>
            <a:r>
              <a:rPr lang="en-US" b="0" baseline="0" dirty="0"/>
              <a:t> student’s</a:t>
            </a:r>
            <a:r>
              <a:rPr lang="en-US" b="0" dirty="0"/>
              <a:t> specific needs.</a:t>
            </a:r>
            <a:r>
              <a:rPr lang="en-US" dirty="0"/>
              <a:t> </a:t>
            </a:r>
          </a:p>
          <a:p>
            <a:endParaRPr lang="en-US" dirty="0">
              <a:hlinkClick r:id="rId3"/>
            </a:endParaRPr>
          </a:p>
          <a:p>
            <a:r>
              <a:rPr lang="en-US" dirty="0">
                <a:hlinkClick r:id="rId3"/>
              </a:rPr>
              <a:t>https://intensiveintervention.org/sites/default/files/HO-3c-ABC-Report-Form_508.pdf</a:t>
            </a:r>
            <a:endParaRPr lang="en-US" dirty="0"/>
          </a:p>
          <a:p>
            <a:endParaRPr lang="en-US" dirty="0"/>
          </a:p>
          <a:p>
            <a:r>
              <a:rPr lang="en-US" dirty="0">
                <a:hlinkClick r:id="rId4"/>
              </a:rPr>
              <a:t>https://intensiveintervention.org/sites/default/files/Handout_3_ABC_Checklist%20.pdf</a:t>
            </a:r>
            <a:endParaRPr lang="en-US"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40</a:t>
            </a:fld>
            <a:endParaRPr lang="en-US"/>
          </a:p>
        </p:txBody>
      </p:sp>
    </p:spTree>
    <p:extLst>
      <p:ext uri="{BB962C8B-B14F-4D97-AF65-F5344CB8AC3E}">
        <p14:creationId xmlns:p14="http://schemas.microsoft.com/office/powerpoint/2010/main" val="2303189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dimension is attention to transfer. </a:t>
            </a:r>
            <a:r>
              <a:rPr lang="en-US" b="0" baseline="0" dirty="0"/>
              <a:t>As we think about transfer, we are focused on h</a:t>
            </a:r>
            <a:r>
              <a:rPr lang="en-US" baseline="0" dirty="0"/>
              <a:t>ow skills taught </a:t>
            </a:r>
            <a:r>
              <a:rPr lang="en-US" dirty="0"/>
              <a:t>during an intervention </a:t>
            </a:r>
            <a:r>
              <a:rPr lang="en-US" baseline="0" dirty="0"/>
              <a:t>make their way into the classroom and independent practice. We might also think about this as generalization.</a:t>
            </a:r>
            <a:r>
              <a:rPr lang="en-US" dirty="0"/>
              <a:t> </a:t>
            </a:r>
            <a:endParaRPr lang="en-US" b="1" i="1" baseline="0" dirty="0"/>
          </a:p>
          <a:p>
            <a:pPr marL="0" indent="0">
              <a:buFont typeface="Arial" panose="020B0604020202020204" pitchFamily="34" charset="0"/>
              <a:buNone/>
            </a:pPr>
            <a:endParaRPr lang="en-US" baseline="0" dirty="0"/>
          </a:p>
          <a:p>
            <a:r>
              <a:rPr lang="en-US" baseline="0" dirty="0"/>
              <a:t>Students </a:t>
            </a:r>
            <a:r>
              <a:rPr lang="en-US" b="0" baseline="0" dirty="0"/>
              <a:t>with and at risk for learning </a:t>
            </a:r>
            <a:r>
              <a:rPr lang="en-US" dirty="0"/>
              <a:t>or behavioral disabilities</a:t>
            </a:r>
            <a:r>
              <a:rPr lang="en-US" b="0" baseline="0" dirty="0"/>
              <a:t> tend to struggle with generalization (</a:t>
            </a:r>
            <a:r>
              <a:rPr lang="en-US" baseline="0" dirty="0"/>
              <a:t>applying the skills and strategies they’ve learned to other contexts). In fact, this is one of the key components of an educational disability diagnosis (inability to learn from observational learning and independently apply taught skills).</a:t>
            </a:r>
          </a:p>
          <a:p>
            <a:pPr marL="0" indent="0">
              <a:buFont typeface="Arial" panose="020B0604020202020204" pitchFamily="34" charset="0"/>
              <a:buNone/>
            </a:pPr>
            <a:endParaRPr lang="en-US" baseline="0" dirty="0"/>
          </a:p>
          <a:p>
            <a:r>
              <a:rPr lang="en-US" baseline="0" dirty="0"/>
              <a:t>In thinking about attention to transfer, consider whether the intervention </a:t>
            </a:r>
            <a:r>
              <a:rPr lang="en-US" b="1" baseline="0" dirty="0"/>
              <a:t>explicitly </a:t>
            </a:r>
            <a:r>
              <a:rPr lang="en-US" dirty="0"/>
              <a:t>teaches </a:t>
            </a:r>
            <a:r>
              <a:rPr lang="en-US" baseline="0" dirty="0"/>
              <a:t>students how to apply the skills taught during intervention in other contexts. Students may demonstrate mastery of taught concepts in the intervention context but fail to demonstrate mastered skills when encountering even minor differences.</a:t>
            </a:r>
            <a:r>
              <a:rPr lang="en-US" dirty="0"/>
              <a:t>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a:p>
        </p:txBody>
      </p:sp>
    </p:spTree>
    <p:extLst>
      <p:ext uri="{BB962C8B-B14F-4D97-AF65-F5344CB8AC3E}">
        <p14:creationId xmlns:p14="http://schemas.microsoft.com/office/powerpoint/2010/main" val="92010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When we think about attention to transfer, we want to consider whether a behavior intervention teaches students to generalize what they learn in the intervention to novel settings or with new people. Specifically, we want to consider: </a:t>
            </a:r>
          </a:p>
          <a:p>
            <a:pPr marL="457200" lvl="1" indent="-228600">
              <a:buFont typeface="Arial" panose="020B0604020202020204" pitchFamily="34" charset="0"/>
              <a:buChar char="•"/>
            </a:pPr>
            <a:r>
              <a:rPr lang="en-US" dirty="0"/>
              <a:t>Opportunities for the student to practice the skill across different contexts or with new people that will promote generalization</a:t>
            </a:r>
          </a:p>
          <a:p>
            <a:pPr marL="457200" lvl="1" indent="-228600">
              <a:buFont typeface="Arial" panose="020B0604020202020204" pitchFamily="34" charset="0"/>
              <a:buChar char="•"/>
            </a:pPr>
            <a:r>
              <a:rPr lang="en-US" dirty="0"/>
              <a:t>Procedures for reinforcing the skill when it is displayed under a variety of circumstances, including new or unanticipated circumstances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42</a:t>
            </a:fld>
            <a:endParaRPr lang="en-US"/>
          </a:p>
        </p:txBody>
      </p:sp>
    </p:spTree>
    <p:extLst>
      <p:ext uri="{BB962C8B-B14F-4D97-AF65-F5344CB8AC3E}">
        <p14:creationId xmlns:p14="http://schemas.microsoft.com/office/powerpoint/2010/main" val="371969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This presentation assumes some basic behavior knowledge by participants. However, this section provides a brief review of behavior terminology that will be used throughout the presentation. </a:t>
            </a:r>
            <a:endParaRPr lang="en-US"/>
          </a:p>
          <a:p>
            <a:endParaRPr lang="en-US" i="1"/>
          </a:p>
          <a:p>
            <a:r>
              <a:rPr lang="en-US" i="1"/>
              <a:t>For additional information and behavior basics, it may be helpful to review: </a:t>
            </a:r>
            <a:endParaRPr lang="en-US">
              <a:cs typeface="Calibri"/>
            </a:endParaRPr>
          </a:p>
          <a:p>
            <a:pPr marL="457200" indent="-228600">
              <a:buFont typeface="Arial,Sans-Serif"/>
              <a:buChar char="•"/>
            </a:pPr>
            <a:r>
              <a:rPr lang="en-US" i="1">
                <a:hlinkClick r:id="rId3"/>
              </a:rPr>
              <a:t>https://intensiveintervention.org/behavioral-theory-1-behavior-course</a:t>
            </a:r>
            <a:endParaRPr lang="en-US"/>
          </a:p>
          <a:p>
            <a:pPr marL="457200" indent="-228600">
              <a:buFont typeface="Arial,Sans-Serif"/>
              <a:buChar char="•"/>
            </a:pPr>
            <a:r>
              <a:rPr lang="en-US" i="1">
                <a:hlinkClick r:id="rId4"/>
              </a:rPr>
              <a:t>https://intensiveintervention.org/behavioral-theory-2-behavior-course</a:t>
            </a:r>
            <a:endParaRPr lang="en-US"/>
          </a:p>
          <a:p>
            <a:pPr marL="457200" indent="-228600"/>
            <a:endParaRPr lang="en-US" i="1">
              <a:cs typeface="Calibri"/>
            </a:endParaRPr>
          </a:p>
          <a:p>
            <a:endParaRPr lang="en-US">
              <a:cs typeface="Calibri"/>
            </a:endParaRPr>
          </a:p>
          <a:p>
            <a:endParaRPr lang="en-US">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2426884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NCII Tools Chart, under the Quality Design and Results tab, you can look at the data for the measures targeted and measures broader. The broader measures can help us to provide information about the attention to transfer because they a</a:t>
            </a:r>
            <a:r>
              <a:rPr lang="en-US" b="0" i="0">
                <a:solidFill>
                  <a:srgbClr val="333333"/>
                </a:solidFill>
                <a:effectLst/>
                <a:latin typeface="Roboto"/>
              </a:rPr>
              <a:t>ssess outcomes that are related to the competencies or skills targeted by the program but not directly taught in the program. In the </a:t>
            </a:r>
            <a:r>
              <a:rPr lang="en-US" b="1" i="0">
                <a:solidFill>
                  <a:srgbClr val="333333"/>
                </a:solidFill>
                <a:effectLst/>
                <a:latin typeface="Roboto"/>
              </a:rPr>
              <a:t>behavioral</a:t>
            </a:r>
            <a:r>
              <a:rPr lang="en-US" b="0" i="0">
                <a:solidFill>
                  <a:srgbClr val="333333"/>
                </a:solidFill>
                <a:effectLst/>
                <a:latin typeface="Roboto"/>
              </a:rPr>
              <a:t> domain, if a program taught a specific skill like on-task behavior in one classroom, a broader measure would be academic performance in that setting or on-task behavior in another setting. </a:t>
            </a: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 we can see in this example, the measures broader received a full bubble, which means it addresses the standards well. By looking at the additional data provided for the rating, we can get information about whether this intervention has evidence of attention to transfer from a specific skill to a broader skill, from one environment to another, from one rater to another.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43</a:t>
            </a:fld>
            <a:endParaRPr lang="en-US"/>
          </a:p>
        </p:txBody>
      </p:sp>
    </p:spTree>
    <p:extLst>
      <p:ext uri="{BB962C8B-B14F-4D97-AF65-F5344CB8AC3E}">
        <p14:creationId xmlns:p14="http://schemas.microsoft.com/office/powerpoint/2010/main" val="3216573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Refer participants to workbook. Rating Attention to Transfer</a:t>
            </a:r>
          </a:p>
          <a:p>
            <a:endParaRPr lang="en-US" i="0" dirty="0"/>
          </a:p>
          <a:p>
            <a:r>
              <a:rPr lang="en-US" i="0" dirty="0"/>
              <a:t>Let’s look at an example of part of an intervention (page 9 in workbook). </a:t>
            </a:r>
            <a:r>
              <a:rPr lang="en-US" i="1" dirty="0"/>
              <a:t>Review example. </a:t>
            </a:r>
          </a:p>
          <a:p>
            <a:endParaRPr lang="en-US" i="1" dirty="0"/>
          </a:p>
          <a:p>
            <a:pPr marL="0" indent="-342900"/>
            <a:r>
              <a:rPr lang="en-US" dirty="0"/>
              <a:t>Student carries goal card for “follow directions first time asked” to each setting (e.g., academic class, PE, cafeteria).</a:t>
            </a:r>
          </a:p>
          <a:p>
            <a:pPr marL="0" indent="-342900"/>
            <a:endParaRPr lang="en-US" dirty="0"/>
          </a:p>
          <a:p>
            <a:pPr marL="0" indent="-342900"/>
            <a:r>
              <a:rPr lang="en-US" dirty="0"/>
              <a:t>At the start of class, teacher monitors and student reviews the types of directions likely</a:t>
            </a:r>
            <a:r>
              <a:rPr lang="en-US" dirty="0">
                <a:solidFill>
                  <a:srgbClr val="FF0000"/>
                </a:solidFill>
              </a:rPr>
              <a:t> (e</a:t>
            </a:r>
            <a:r>
              <a:rPr lang="en-US" dirty="0"/>
              <a:t>xamples: getting out materials, moving to a designated location, initiating and completing work):</a:t>
            </a:r>
          </a:p>
          <a:p>
            <a:pPr marL="457200" indent="-228600">
              <a:buFont typeface="Arial" panose="020B0604020202020204" pitchFamily="34" charset="0"/>
              <a:buChar char="•"/>
            </a:pPr>
            <a:r>
              <a:rPr lang="en-US" dirty="0"/>
              <a:t>Each time student follows directions immediately, they mark a tally on the self-monitoring card</a:t>
            </a:r>
          </a:p>
          <a:p>
            <a:pPr marL="457200" indent="-228600">
              <a:buFont typeface="Arial" panose="020B0604020202020204" pitchFamily="34" charset="0"/>
              <a:buChar char="•"/>
            </a:pPr>
            <a:r>
              <a:rPr lang="en-US" dirty="0"/>
              <a:t>Teachers in each class or context also keep a tally</a:t>
            </a:r>
          </a:p>
          <a:p>
            <a:pPr marL="457200" indent="-228600">
              <a:buFont typeface="Arial" panose="020B0604020202020204" pitchFamily="34" charset="0"/>
              <a:buChar char="•"/>
            </a:pPr>
            <a:r>
              <a:rPr lang="en-US" dirty="0"/>
              <a:t>At the end of each class period, student and teachers compare their data and discuss</a:t>
            </a:r>
          </a:p>
          <a:p>
            <a:pPr marL="457200" indent="-228600">
              <a:buFont typeface="Arial" panose="020B0604020202020204" pitchFamily="34" charset="0"/>
              <a:buChar char="•"/>
            </a:pPr>
            <a:r>
              <a:rPr lang="en-US" dirty="0"/>
              <a:t>Students exchange tallies marked by teacher, plus bonus points for agreement with teachers tallies, for rewards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Remember, attention to transfer focuses on how we consider whether a behavior intervention helps students to generalize what they learn in the intervention to novel settings. Specifically, we want to consider: </a:t>
            </a:r>
          </a:p>
          <a:p>
            <a:pPr marL="457200" lvl="1" indent="-228600" algn="l" defTabSz="914400" rtl="0" eaLnBrk="1" latinLnBrk="0" hangingPunct="1">
              <a:buFont typeface="Arial" panose="020B0604020202020204" pitchFamily="34" charset="0"/>
              <a:buChar char="•"/>
            </a:pPr>
            <a:r>
              <a:rPr lang="en-US" sz="1200" kern="1200" dirty="0">
                <a:solidFill>
                  <a:schemeClr val="tx1"/>
                </a:solidFill>
                <a:latin typeface="Calibri"/>
                <a:ea typeface="+mn-ea"/>
                <a:cs typeface="+mn-cs"/>
              </a:rPr>
              <a:t>Opportunities for the student to practice the skill across different contexts that will promote generalization</a:t>
            </a:r>
          </a:p>
          <a:p>
            <a:pPr marL="457200" lvl="1" indent="-228600" algn="l" defTabSz="914400" rtl="0" eaLnBrk="1" latinLnBrk="0" hangingPunct="1">
              <a:buFont typeface="Arial" panose="020B0604020202020204" pitchFamily="34" charset="0"/>
              <a:buChar char="•"/>
            </a:pPr>
            <a:r>
              <a:rPr lang="en-US" sz="1200" kern="1200" dirty="0">
                <a:solidFill>
                  <a:schemeClr val="tx1"/>
                </a:solidFill>
                <a:latin typeface="Calibri"/>
                <a:ea typeface="+mn-ea"/>
                <a:cs typeface="+mn-cs"/>
              </a:rPr>
              <a:t>Procedures for reinforcing the skill when it is displayed under a variety of circumstances, including new or unanticipated circumstances</a:t>
            </a:r>
          </a:p>
          <a:p>
            <a:pPr marL="480060" indent="-342900" algn="l" defTabSz="914400" rtl="0" eaLnBrk="1" latinLnBrk="0" hangingPunct="1">
              <a:buFont typeface="Arial" panose="020B0604020202020204" pitchFamily="34" charset="0"/>
              <a:buChar char="•"/>
            </a:pPr>
            <a:endParaRPr lang="en-US" sz="1200" kern="1200" dirty="0">
              <a:solidFill>
                <a:schemeClr val="tx1"/>
              </a:solidFill>
              <a:latin typeface="Calibri"/>
              <a:ea typeface="+mn-ea"/>
              <a:cs typeface="+mn-cs"/>
            </a:endParaRPr>
          </a:p>
          <a:p>
            <a:pPr marL="0" indent="0"/>
            <a:r>
              <a:rPr lang="en-US" i="1" dirty="0"/>
              <a:t>Ask participants to consider if there is an adequate number of opportunities for students to practice targeted skills across contexts and situations. </a:t>
            </a:r>
          </a:p>
          <a:p>
            <a:pPr marL="0" indent="0"/>
            <a:r>
              <a:rPr lang="en-US" i="1" dirty="0"/>
              <a:t>Are existing procedures appropriate to track reinforcement of skills displayed under a variety of contexts?</a:t>
            </a:r>
          </a:p>
          <a:p>
            <a:pPr marL="0" indent="0"/>
            <a:r>
              <a:rPr lang="en-US" i="1" dirty="0"/>
              <a:t>Provide 3–5 minutes for participants to discuss the questions presented and share out thoughts.</a:t>
            </a:r>
          </a:p>
          <a:p>
            <a:pPr marL="480060" indent="-342900"/>
            <a:endParaRPr lang="en-US" i="1" dirty="0"/>
          </a:p>
          <a:p>
            <a:pPr marL="0" indent="-342900"/>
            <a:r>
              <a:rPr lang="en-US" i="0" dirty="0"/>
              <a:t>Let’s discuss the questions presented. There seems to be an adequate number of opportunities to practice targeted skills of following directions as the student behavior is tracked across settings, including lunch and music. The student is also accountable for tracking progress of their own behavior and comparing data with the data collected from teachers.</a:t>
            </a:r>
          </a:p>
          <a:p>
            <a:pPr marL="0" indent="-342900"/>
            <a:endParaRPr lang="en-US" i="0" dirty="0"/>
          </a:p>
          <a:p>
            <a:pPr marL="0" indent="-342900"/>
            <a:r>
              <a:rPr lang="en-US" i="0" dirty="0"/>
              <a:t>The procedure to track the behavior is appropriate because it requires the student and teacher to observe the behavior and collect tally marks.</a:t>
            </a:r>
          </a:p>
          <a:p>
            <a:pPr marL="480060" indent="-342900"/>
            <a:endParaRPr lang="en-US" i="1" dirty="0"/>
          </a:p>
          <a:p>
            <a:pPr marL="480060" indent="-342900"/>
            <a:endParaRPr lang="en-US" i="0" dirty="0"/>
          </a:p>
          <a:p>
            <a:pPr marL="480060" indent="-342900"/>
            <a:endParaRPr lang="en-US" i="1" dirty="0"/>
          </a:p>
          <a:p>
            <a:pPr marL="480060" indent="-342900"/>
            <a:endParaRPr lang="en-US" dirty="0"/>
          </a:p>
          <a:p>
            <a:endParaRPr lang="en-US" i="1" dirty="0"/>
          </a:p>
        </p:txBody>
      </p:sp>
      <p:sp>
        <p:nvSpPr>
          <p:cNvPr id="4" name="Slide Number Placeholder 3"/>
          <p:cNvSpPr>
            <a:spLocks noGrp="1"/>
          </p:cNvSpPr>
          <p:nvPr>
            <p:ph type="sldNum" sz="quarter" idx="10"/>
          </p:nvPr>
        </p:nvSpPr>
        <p:spPr/>
        <p:txBody>
          <a:bodyPr/>
          <a:lstStyle/>
          <a:p>
            <a:fld id="{B2F612BA-9DBE-4F4B-B1A6-78D8D745D520}" type="slidenum">
              <a:rPr lang="en-US" smtClean="0"/>
              <a:t>44</a:t>
            </a:fld>
            <a:endParaRPr lang="en-US"/>
          </a:p>
        </p:txBody>
      </p:sp>
    </p:spTree>
    <p:extLst>
      <p:ext uri="{BB962C8B-B14F-4D97-AF65-F5344CB8AC3E}">
        <p14:creationId xmlns:p14="http://schemas.microsoft.com/office/powerpoint/2010/main" val="422846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next dimension is comprehensiveness.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a:p>
        </p:txBody>
      </p:sp>
    </p:spTree>
    <p:extLst>
      <p:ext uri="{BB962C8B-B14F-4D97-AF65-F5344CB8AC3E}">
        <p14:creationId xmlns:p14="http://schemas.microsoft.com/office/powerpoint/2010/main" val="3240803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We need to </a:t>
            </a:r>
            <a:r>
              <a:rPr lang="en-US" sz="1200" baseline="0"/>
              <a:t>consider a number of elements when rating comprehensiveness (</a:t>
            </a:r>
            <a:r>
              <a:rPr lang="en-US" sz="1200" i="1" baseline="0"/>
              <a:t>review slide</a:t>
            </a:r>
            <a:r>
              <a:rPr lang="en-US" sz="1200" baseline="0"/>
              <a:t>). We will talk through these elements in more depth in the following slides. </a:t>
            </a:r>
            <a:endParaRPr lang="en-US"/>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a:p>
        </p:txBody>
      </p:sp>
    </p:spTree>
    <p:extLst>
      <p:ext uri="{BB962C8B-B14F-4D97-AF65-F5344CB8AC3E}">
        <p14:creationId xmlns:p14="http://schemas.microsoft.com/office/powerpoint/2010/main" val="31570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a:t>
            </a:r>
            <a:r>
              <a:rPr lang="en-US" baseline="0" dirty="0"/>
              <a:t> already rated the number of opportunities to respond or practice the skill as part of the dosage dimension. Within comprehensiveness, we need to think more qualitatively. </a:t>
            </a:r>
            <a:r>
              <a:rPr lang="en-US" u="sng" baseline="0" dirty="0"/>
              <a:t>Is teaching a specific element of the protocol? Does it use a research-based approach, such as direct instruction with modeling, guided practice with feedback, and independent practice?</a:t>
            </a:r>
            <a:r>
              <a:rPr lang="en-US" u="sng" dirty="0"/>
              <a:t> </a:t>
            </a:r>
            <a:endParaRPr lang="en-US" u="sng" baseline="0" dirty="0">
              <a:cs typeface="Calibri"/>
            </a:endParaRPr>
          </a:p>
          <a:p>
            <a:endParaRPr lang="en-US" baseline="0" dirty="0"/>
          </a:p>
          <a:p>
            <a:r>
              <a:rPr lang="en-US" dirty="0"/>
              <a:t>The first element in the comprehensiveness dimension deals with how replacement behaviors will be taught and practiced. As a reminder, a replacement behavior is a behavior we want a student to engage in, in place of a problem behavior. </a:t>
            </a:r>
            <a:r>
              <a:rPr lang="en-US" baseline="0" dirty="0"/>
              <a:t>It’s important to teach appropriate behaviors well, with adequate opportunities to practice, such that we can (a) rule out the possibility that skill deficits impede progress and (b) ensure the student understands the skill itself. Why is the skill important to practice and model?</a:t>
            </a:r>
            <a:endParaRPr lang="en-US" dirty="0">
              <a:cs typeface="Calibri"/>
            </a:endParaRPr>
          </a:p>
        </p:txBody>
      </p:sp>
      <p:sp>
        <p:nvSpPr>
          <p:cNvPr id="4" name="Slide Number Placeholder 3"/>
          <p:cNvSpPr>
            <a:spLocks noGrp="1"/>
          </p:cNvSpPr>
          <p:nvPr>
            <p:ph type="sldNum" sz="quarter" idx="10"/>
          </p:nvPr>
        </p:nvSpPr>
        <p:spPr/>
        <p:txBody>
          <a:bodyPr/>
          <a:lstStyle/>
          <a:p>
            <a:fld id="{B2F612BA-9DBE-4F4B-B1A6-78D8D745D520}" type="slidenum">
              <a:rPr lang="en-US" smtClean="0"/>
              <a:t>47</a:t>
            </a:fld>
            <a:endParaRPr lang="en-US"/>
          </a:p>
        </p:txBody>
      </p:sp>
    </p:spTree>
    <p:extLst>
      <p:ext uri="{BB962C8B-B14F-4D97-AF65-F5344CB8AC3E}">
        <p14:creationId xmlns:p14="http://schemas.microsoft.com/office/powerpoint/2010/main" val="10017213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consideration under the comprehensiveness</a:t>
            </a:r>
            <a:r>
              <a:rPr lang="en-US" baseline="0" dirty="0"/>
              <a:t> dimension relates to antecedent adjustments. Here, it is key to consider the function of the problem behavior. Antecedent adjustments should directly target the “need” for a problem behavior. In other words, they should reduce the value of the function as a reinforcer. For example, if a problem behavior is reinforced by escape from an activity, we need to adjust the activity such that it is less stressful or unpleasant for the student. This may involve teaching prerequisite skills, breaking the task into smaller parts, or making some other change that reduces a student’s desire to escape the work. As another example, if a student engages in problem behavior to access a teacher’s attention, providing more attention independent of problem behavior may reduce the “need” for problem behavior. </a:t>
            </a:r>
          </a:p>
          <a:p>
            <a:endParaRPr lang="en-US" baseline="0" dirty="0"/>
          </a:p>
          <a:p>
            <a:r>
              <a:rPr lang="en-US" baseline="0" dirty="0"/>
              <a:t>In addition to reducing the need for problem behavior, antecedent adjustments may also prevent problem behavior by increasing the likelihood of more appropriate alternative behaviors. For example, visual cues or reminders to engage in an alternative behavior may contribute to reduction of problem behavior.</a:t>
            </a:r>
            <a:endParaRPr lang="en-US" dirty="0"/>
          </a:p>
        </p:txBody>
      </p:sp>
      <p:sp>
        <p:nvSpPr>
          <p:cNvPr id="4" name="Slide Number Placeholder 3"/>
          <p:cNvSpPr>
            <a:spLocks noGrp="1"/>
          </p:cNvSpPr>
          <p:nvPr>
            <p:ph type="sldNum" sz="quarter" idx="10"/>
          </p:nvPr>
        </p:nvSpPr>
        <p:spPr/>
        <p:txBody>
          <a:bodyPr/>
          <a:lstStyle/>
          <a:p>
            <a:fld id="{B2F612BA-9DBE-4F4B-B1A6-78D8D745D520}" type="slidenum">
              <a:rPr lang="en-US" smtClean="0"/>
              <a:t>48</a:t>
            </a:fld>
            <a:endParaRPr lang="en-US"/>
          </a:p>
        </p:txBody>
      </p:sp>
    </p:spTree>
    <p:extLst>
      <p:ext uri="{BB962C8B-B14F-4D97-AF65-F5344CB8AC3E}">
        <p14:creationId xmlns:p14="http://schemas.microsoft.com/office/powerpoint/2010/main" val="1147677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Here’s an example.</a:t>
            </a:r>
            <a:r>
              <a:rPr lang="en-US" baseline="0"/>
              <a:t> Let’s say a teacher is using choice as an antecedent intervention as a component of a larger intervention package.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a:t>Review example. Click for animation and ask, </a:t>
            </a:r>
            <a:r>
              <a:rPr lang="en-US" sz="1200">
                <a:solidFill>
                  <a:schemeClr val="accent2"/>
                </a:solidFill>
              </a:rPr>
              <a:t>Does this component address antecedent conditions that may contribute to problem behavior? How would you rate it? How would your rating change if the teacher offered choice of sequence of instructional activities rather than modality?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accent2"/>
              </a:solidFill>
            </a:endParaRPr>
          </a:p>
          <a:p>
            <a:endParaRPr lang="en-US"/>
          </a:p>
        </p:txBody>
      </p:sp>
      <p:sp>
        <p:nvSpPr>
          <p:cNvPr id="4" name="Slide Number Placeholder 3"/>
          <p:cNvSpPr>
            <a:spLocks noGrp="1"/>
          </p:cNvSpPr>
          <p:nvPr>
            <p:ph type="sldNum" sz="quarter" idx="10"/>
          </p:nvPr>
        </p:nvSpPr>
        <p:spPr/>
        <p:txBody>
          <a:bodyPr/>
          <a:lstStyle/>
          <a:p>
            <a:fld id="{B2F612BA-9DBE-4F4B-B1A6-78D8D745D520}" type="slidenum">
              <a:rPr lang="en-US" smtClean="0"/>
              <a:t>49</a:t>
            </a:fld>
            <a:endParaRPr lang="en-US"/>
          </a:p>
        </p:txBody>
      </p:sp>
    </p:spTree>
    <p:extLst>
      <p:ext uri="{BB962C8B-B14F-4D97-AF65-F5344CB8AC3E}">
        <p14:creationId xmlns:p14="http://schemas.microsoft.com/office/powerpoint/2010/main" val="2135823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next component of comprehensiveness focuses on reinforcing appropriate behavior. </a:t>
            </a:r>
            <a:r>
              <a:rPr lang="en-US" i="1"/>
              <a:t>Review slide.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50</a:t>
            </a:fld>
            <a:endParaRPr lang="en-US"/>
          </a:p>
        </p:txBody>
      </p:sp>
    </p:spTree>
    <p:extLst>
      <p:ext uri="{BB962C8B-B14F-4D97-AF65-F5344CB8AC3E}">
        <p14:creationId xmlns:p14="http://schemas.microsoft.com/office/powerpoint/2010/main" val="772407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Review slide. </a:t>
            </a:r>
          </a:p>
          <a:p>
            <a:endParaRPr lang="en-US" i="1"/>
          </a:p>
          <a:p>
            <a:r>
              <a:rPr lang="en-US" sz="2400"/>
              <a:t>For example: Does the plan specify that attention should be minimized? Are other possible reinforcers minimized?</a:t>
            </a:r>
          </a:p>
          <a:p>
            <a:r>
              <a:rPr lang="en-US" sz="2400"/>
              <a:t>For example: Are demands held constant? Are preferred tangible items unavailable?</a:t>
            </a:r>
          </a:p>
          <a:p>
            <a:endParaRPr lang="en-US" i="1"/>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51</a:t>
            </a:fld>
            <a:endParaRPr lang="en-US"/>
          </a:p>
        </p:txBody>
      </p:sp>
    </p:spTree>
    <p:extLst>
      <p:ext uri="{BB962C8B-B14F-4D97-AF65-F5344CB8AC3E}">
        <p14:creationId xmlns:p14="http://schemas.microsoft.com/office/powerpoint/2010/main" val="2377185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Calibri"/>
                <a:ea typeface="+mn-ea"/>
                <a:cs typeface="+mn-cs"/>
              </a:rPr>
              <a:t>Teachers frequently end up stopping an intervention “cold turkey” once the student demonstrates improved behavior. This often leads the student to revert to preintervention levels of behavior, which defeats the purpose of teaching and reinforcing desired behaviors. Teachers can avoid this relapse by systematically fading intervention components.</a:t>
            </a:r>
          </a:p>
          <a:p>
            <a:endParaRPr lang="en-US" sz="1200" b="0" i="0"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Calibri"/>
                <a:ea typeface="+mn-ea"/>
                <a:cs typeface="+mn-cs"/>
              </a:rPr>
              <a:t>The intervention must be faded systematically by gradually reducing and eventually eliminating key elements, such as: (a) goals, (b) feedback, (c) reinforcement, (d) dosage, or (e) other intervention components.</a:t>
            </a:r>
          </a:p>
          <a:p>
            <a:endParaRPr lang="en-US" sz="1200" b="0" i="0" kern="1200">
              <a:solidFill>
                <a:schemeClr val="tx1"/>
              </a:solidFill>
              <a:effectLst/>
              <a:latin typeface="Calibri"/>
              <a:ea typeface="+mn-ea"/>
              <a:cs typeface="+mn-cs"/>
            </a:endParaRPr>
          </a:p>
          <a:p>
            <a:r>
              <a:rPr lang="en-US" sz="1200" b="0" i="0" kern="1200">
                <a:solidFill>
                  <a:schemeClr val="tx1"/>
                </a:solidFill>
                <a:effectLst/>
                <a:latin typeface="Calibri"/>
                <a:ea typeface="+mn-ea"/>
                <a:cs typeface="+mn-cs"/>
              </a:rPr>
              <a:t>Ensuring that newly acquired behavioral skills continue after an intervention has ended (i.e., maintenance) is the ultimate goal of behavioral interventions.</a:t>
            </a:r>
          </a:p>
          <a:p>
            <a:endParaRPr lang="en-US"/>
          </a:p>
        </p:txBody>
      </p:sp>
      <p:sp>
        <p:nvSpPr>
          <p:cNvPr id="4" name="Slide Number Placeholder 3"/>
          <p:cNvSpPr>
            <a:spLocks noGrp="1"/>
          </p:cNvSpPr>
          <p:nvPr>
            <p:ph type="sldNum" sz="quarter" idx="10"/>
          </p:nvPr>
        </p:nvSpPr>
        <p:spPr/>
        <p:txBody>
          <a:bodyPr/>
          <a:lstStyle/>
          <a:p>
            <a:fld id="{B2F612BA-9DBE-4F4B-B1A6-78D8D745D520}" type="slidenum">
              <a:rPr lang="en-US" smtClean="0"/>
              <a:t>52</a:t>
            </a:fld>
            <a:endParaRPr lang="en-US"/>
          </a:p>
        </p:txBody>
      </p:sp>
    </p:spTree>
    <p:extLst>
      <p:ext uri="{BB962C8B-B14F-4D97-AF65-F5344CB8AC3E}">
        <p14:creationId xmlns:p14="http://schemas.microsoft.com/office/powerpoint/2010/main" val="346969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these foundational behavior terms included in the presentation. The ABC’s of behavior refer to the antecedent-behavior-consequence sequence. This three-term contingency allows us to understand the relationship between behavior and its consequences, given various environmental conditions. </a:t>
            </a:r>
          </a:p>
          <a:p>
            <a:endParaRPr lang="en-US" dirty="0">
              <a:cs typeface="Calibri"/>
            </a:endParaRPr>
          </a:p>
          <a:p>
            <a:pPr marL="457200" indent="-228600">
              <a:buFont typeface="Arial"/>
              <a:buChar char="•"/>
            </a:pPr>
            <a:r>
              <a:rPr lang="en-US" dirty="0"/>
              <a:t>A represents </a:t>
            </a:r>
            <a:r>
              <a:rPr lang="en-US" i="1" dirty="0"/>
              <a:t>antecedent</a:t>
            </a:r>
            <a:r>
              <a:rPr lang="en-US" dirty="0"/>
              <a:t> and refers to the activities or events that occur directly before a behavior. Example: Savannah was told to get her materials ready for math class.</a:t>
            </a:r>
            <a:endParaRPr lang="en-US" dirty="0">
              <a:cs typeface="Calibri"/>
            </a:endParaRPr>
          </a:p>
          <a:p>
            <a:pPr marL="457200" indent="-228600">
              <a:buFont typeface="Arial"/>
              <a:buChar char="•"/>
            </a:pPr>
            <a:r>
              <a:rPr lang="en-US" dirty="0"/>
              <a:t>B represents </a:t>
            </a:r>
            <a:r>
              <a:rPr lang="en-US" i="1" dirty="0"/>
              <a:t>behavior</a:t>
            </a:r>
            <a:r>
              <a:rPr lang="en-US" dirty="0"/>
              <a:t> and refers to anything that is seen, heard, and done. Behavior is something observable and measurable. Example: Savannah yelled at the teacher.</a:t>
            </a:r>
            <a:endParaRPr lang="en-US" dirty="0">
              <a:cs typeface="Calibri"/>
            </a:endParaRPr>
          </a:p>
          <a:p>
            <a:pPr marL="457200" indent="-228600">
              <a:buFont typeface="Arial"/>
              <a:buChar char="•"/>
            </a:pPr>
            <a:r>
              <a:rPr lang="en-US" dirty="0"/>
              <a:t>C represents </a:t>
            </a:r>
            <a:r>
              <a:rPr lang="en-US" i="1" dirty="0"/>
              <a:t>consequence</a:t>
            </a:r>
            <a:r>
              <a:rPr lang="en-US" dirty="0"/>
              <a:t> and refers to any event that happens directly after a behavior. Example: Savannah was removed from class. It is important to note that some consequences can increase behavior and some consequences can decrease behaviors. </a:t>
            </a:r>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Antecedent events and consequences can be incorporated into interventions to help reduce problem behavior and increase prosocial behavior. </a:t>
            </a:r>
            <a:r>
              <a:rPr lang="en-US" dirty="0"/>
              <a:t>Consequences are linked to concepts of reinforcement and punishment. Ultimately, reducing problem behaviors requires a clear understanding of what is reinforcing a behavior. Most behavior results in either getting something or avoiding something. If we can observe what a student gains or avoids, we can begin to hypothesize the function of the behavior.</a:t>
            </a:r>
          </a:p>
          <a:p>
            <a:endParaRPr lang="en-US" dirty="0">
              <a:cs typeface="Calibri"/>
            </a:endParaRPr>
          </a:p>
          <a:p>
            <a:endParaRPr lang="en-US"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2715319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final three components of the comprehensiveness domain look at how the intervention is implemented, how it connects to other supports and services, and how it is communicated with parents and families. </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53</a:t>
            </a:fld>
            <a:endParaRPr lang="en-US"/>
          </a:p>
        </p:txBody>
      </p:sp>
    </p:spTree>
    <p:extLst>
      <p:ext uri="{BB962C8B-B14F-4D97-AF65-F5344CB8AC3E}">
        <p14:creationId xmlns:p14="http://schemas.microsoft.com/office/powerpoint/2010/main" val="671666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part of the comprehensiveness domain, we also want to be sure that the intervention is something we will be able to implement. We might consider whether the intervention components are clearly described; if there is an existing checklist that might support us in implementing the intervention; or if permanent products have been developed, as part of the intervention, to help us to provide evidence that the intervention was delivered.</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54</a:t>
            </a:fld>
            <a:endParaRPr lang="en-US"/>
          </a:p>
        </p:txBody>
      </p:sp>
    </p:spTree>
    <p:extLst>
      <p:ext uri="{BB962C8B-B14F-4D97-AF65-F5344CB8AC3E}">
        <p14:creationId xmlns:p14="http://schemas.microsoft.com/office/powerpoint/2010/main" val="1768641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i="0" dirty="0"/>
              <a:t>In addition, we want to consider whether the intervention will enhance rather than interfere with other services. For example</a:t>
            </a:r>
            <a:r>
              <a:rPr lang="en-US" sz="1200" i="0" dirty="0"/>
              <a:t>: For a student </a:t>
            </a:r>
            <a:r>
              <a:rPr lang="en-US" sz="1200" dirty="0"/>
              <a:t>receiving speech therapy, the therapist could embed “turn taking” or “complying with request” during therapy sessions, thereby providing the student more opportunities to respond and generalize behaviors across settings. As we think about the relationship of the behavior supports to other supports provided, we need to consider whether r</a:t>
            </a:r>
            <a:r>
              <a:rPr lang="en-US" dirty="0"/>
              <a:t>elated service providers may easily embed the intervention during sessions  and whether progress under intervention can inform other interventions. </a:t>
            </a:r>
          </a:p>
          <a:p>
            <a:endParaRPr lang="en-US" i="1" dirty="0"/>
          </a:p>
          <a:p>
            <a:r>
              <a:rPr lang="en-US" i="1" dirty="0"/>
              <a:t>Have participants provide examples of other related service providers where skills can be practiced.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55</a:t>
            </a:fld>
            <a:endParaRPr lang="en-US"/>
          </a:p>
        </p:txBody>
      </p:sp>
    </p:spTree>
    <p:extLst>
      <p:ext uri="{BB962C8B-B14F-4D97-AF65-F5344CB8AC3E}">
        <p14:creationId xmlns:p14="http://schemas.microsoft.com/office/powerpoint/2010/main" val="842999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Finally, we also want to consider whether the intervention incorporates a way to communicate with parents about the intervention and student’s progress. Some interventions have methods for communicating with parents and families built into the intervention (e.g., interventions with daily report cards) while others do not. For those that do not have a communication component, when developing the communication plan we should consider” </a:t>
            </a:r>
          </a:p>
          <a:p>
            <a:pPr marL="457200" lvl="1" indent="-228600">
              <a:buFont typeface="Arial" panose="020B0604020202020204" pitchFamily="34" charset="0"/>
              <a:buChar char="•"/>
            </a:pPr>
            <a:r>
              <a:rPr lang="en-US" dirty="0"/>
              <a:t>Modality (e.g., phone, note home)</a:t>
            </a:r>
          </a:p>
          <a:p>
            <a:pPr marL="457200" lvl="1" indent="-228600">
              <a:buFont typeface="Arial" panose="020B0604020202020204" pitchFamily="34" charset="0"/>
              <a:buChar char="•"/>
            </a:pPr>
            <a:r>
              <a:rPr lang="en-US" dirty="0"/>
              <a:t>Schedule (e.g., daily, weekly, monthly)</a:t>
            </a:r>
          </a:p>
          <a:p>
            <a:pPr marL="457200" lvl="1" indent="-228600">
              <a:buFont typeface="Arial" panose="020B0604020202020204" pitchFamily="34" charset="0"/>
              <a:buChar char="•"/>
            </a:pPr>
            <a:r>
              <a:rPr lang="en-US" dirty="0"/>
              <a:t>Means of response (e.g., note is signed and returned).</a:t>
            </a:r>
          </a:p>
          <a:p>
            <a:pPr marL="457200" lvl="1" indent="0">
              <a:buNone/>
            </a:pPr>
            <a:endParaRPr lang="en-US"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rPr>
              <a:t>For interventions that include a method of communication, we should confirm with parents and families that the modality, schedule, and means of response is appropriate and effective for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rPr>
              <a:t>Click for animation</a:t>
            </a:r>
            <a:r>
              <a:rPr lang="en-US" sz="1200" dirty="0">
                <a:solidFill>
                  <a:schemeClr val="tx1"/>
                </a:solidFill>
              </a:rPr>
              <a:t>. Think of an intervention you currently deliver. How are you communicating with parents regarding progress of the intervention? Turn to a neighbor and share. </a:t>
            </a:r>
          </a:p>
          <a:p>
            <a:endParaRPr lang="en-US" dirty="0">
              <a:solidFill>
                <a:schemeClr val="accent6">
                  <a:lumMod val="75000"/>
                </a:schemeClr>
              </a:solidFill>
            </a:endParaRPr>
          </a:p>
          <a:p>
            <a:r>
              <a:rPr lang="en-US" i="1" dirty="0"/>
              <a:t>.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56</a:t>
            </a:fld>
            <a:endParaRPr lang="en-US"/>
          </a:p>
        </p:txBody>
      </p:sp>
    </p:spTree>
    <p:extLst>
      <p:ext uri="{BB962C8B-B14F-4D97-AF65-F5344CB8AC3E}">
        <p14:creationId xmlns:p14="http://schemas.microsoft.com/office/powerpoint/2010/main" val="1292979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t>Optional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comprehensiveness dimension of the taxonomy provides a structure for evaluating the degree to which a validated intervention program includes critical components of an effective behavior intervention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choose an intervention from your list you brainstormed earlier. Using the comprehensive domain, assess which critical components are present or absent. </a:t>
            </a:r>
            <a:r>
              <a:rPr lang="en-US" i="1"/>
              <a:t>(Refer to the rating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2F612BA-9DBE-4F4B-B1A6-78D8D745D520}" type="slidenum">
              <a:rPr lang="en-US" smtClean="0"/>
              <a:t>57</a:t>
            </a:fld>
            <a:endParaRPr lang="en-US"/>
          </a:p>
        </p:txBody>
      </p:sp>
    </p:spTree>
    <p:extLst>
      <p:ext uri="{BB962C8B-B14F-4D97-AF65-F5344CB8AC3E}">
        <p14:creationId xmlns:p14="http://schemas.microsoft.com/office/powerpoint/2010/main" val="25735605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 extent to which academic support is provided is the next dimension of the taxonomy.</a:t>
            </a:r>
          </a:p>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a:p>
        </p:txBody>
      </p:sp>
    </p:spTree>
    <p:extLst>
      <p:ext uri="{BB962C8B-B14F-4D97-AF65-F5344CB8AC3E}">
        <p14:creationId xmlns:p14="http://schemas.microsoft.com/office/powerpoint/2010/main" val="16340925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who are experiencing behavior challenges must learn to persist despite difficulty and failure. For most students in need of intensive intervention, they have already experienced years of failure. Many of these students will have developed “learned helplessness” and task avoidance (for good reason).</a:t>
            </a:r>
          </a:p>
          <a:p>
            <a:endParaRPr lang="en-US"/>
          </a:p>
          <a:p>
            <a:r>
              <a:rPr lang="en-US"/>
              <a:t>Behavior intervention must be compatible with academic intervention and instruction: </a:t>
            </a:r>
          </a:p>
          <a:p>
            <a:pPr marL="457200" lvl="1" indent="-228600">
              <a:buFont typeface="Arial" panose="020B0604020202020204" pitchFamily="34" charset="0"/>
              <a:buChar char="•"/>
            </a:pPr>
            <a:r>
              <a:rPr lang="en-US"/>
              <a:t>Easily implemented within context of academic intervention</a:t>
            </a:r>
          </a:p>
          <a:p>
            <a:pPr marL="457200" lvl="1" indent="-228600">
              <a:buFont typeface="Arial" panose="020B0604020202020204" pitchFamily="34" charset="0"/>
              <a:buChar char="•"/>
            </a:pPr>
            <a:r>
              <a:rPr lang="en-US"/>
              <a:t>Complements rather than supplants academic focus</a:t>
            </a:r>
          </a:p>
          <a:p>
            <a:pPr marL="457200" lvl="1" indent="-228600">
              <a:buFont typeface="Arial" panose="020B0604020202020204" pitchFamily="34" charset="0"/>
              <a:buChar char="•"/>
            </a:pPr>
            <a:r>
              <a:rPr lang="en-US"/>
              <a:t>Reinforcement programmed for responses that will support academic progress</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59</a:t>
            </a:fld>
            <a:endParaRPr lang="en-US"/>
          </a:p>
        </p:txBody>
      </p:sp>
    </p:spTree>
    <p:extLst>
      <p:ext uri="{BB962C8B-B14F-4D97-AF65-F5344CB8AC3E}">
        <p14:creationId xmlns:p14="http://schemas.microsoft.com/office/powerpoint/2010/main" val="4029021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Refer participants to page 10 of workbook. Rating academic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use our previous example from attention to transfer to consider the three</a:t>
            </a:r>
            <a:r>
              <a:rPr lang="en-US" baseline="0" dirty="0"/>
              <a:t> subdimensions of academic support dimension and consider how we would rate the behavior goal card component of the intervention for academic support</a:t>
            </a:r>
            <a:r>
              <a:rPr lang="en-US" i="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Example: Follows directions first time asked</a:t>
            </a:r>
          </a:p>
          <a:p>
            <a:pPr marL="457200" indent="-228600">
              <a:buFont typeface="Arial" panose="020B0604020202020204" pitchFamily="34" charset="0"/>
              <a:buChar char="•"/>
            </a:pPr>
            <a:r>
              <a:rPr lang="en-US" sz="2200" dirty="0"/>
              <a:t>Each time student follows directions immediately, the student marks a tally on the self-monitoring card.</a:t>
            </a:r>
          </a:p>
          <a:p>
            <a:pPr marL="457200" indent="-228600">
              <a:buFont typeface="Arial" panose="020B0604020202020204" pitchFamily="34" charset="0"/>
              <a:buChar char="•"/>
            </a:pPr>
            <a:r>
              <a:rPr lang="en-US" sz="2200" dirty="0"/>
              <a:t>Teachers in each class or context also keep a tally.</a:t>
            </a:r>
          </a:p>
          <a:p>
            <a:pPr marL="457200" indent="-228600">
              <a:buFont typeface="Arial" panose="020B0604020202020204" pitchFamily="34" charset="0"/>
              <a:buChar char="•"/>
            </a:pPr>
            <a:r>
              <a:rPr lang="en-US" sz="2200" dirty="0"/>
              <a:t>At the end of each class period, the student and teachers compare their data and discuss. </a:t>
            </a:r>
          </a:p>
          <a:p>
            <a:pPr marL="457200" indent="-228600">
              <a:buFont typeface="Arial" panose="020B0604020202020204" pitchFamily="34" charset="0"/>
              <a:buChar char="•"/>
            </a:pPr>
            <a:r>
              <a:rPr lang="en-US" sz="2200" dirty="0"/>
              <a:t>Students exchange tallies marked by teacher plus bonus points for agreement with teachers’ tallies for rewards.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4572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1" baseline="0" dirty="0"/>
              <a:t>How would you rate the ease of integration within academic instruction?</a:t>
            </a:r>
          </a:p>
          <a:p>
            <a:pPr marL="4572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1" baseline="0" dirty="0"/>
              <a:t>How would you rate the degree to which the self-monitoring program complements but does not supplant academic focus for instruction?</a:t>
            </a:r>
          </a:p>
          <a:p>
            <a:pPr marL="4572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1" baseline="0" dirty="0"/>
              <a:t>How well does the intervention reinforce responses related to academic achievement? (Note that you may want to remind participants that student is self-monitoring (with checks from teacher) “following directions the first time asked.” Rewards are available for meeting the goal and rating honestly.)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Let’s discuss the questions presented for rating academic support. The integration of the behavior support card across contexts seems appropriate because the intervention is not distracting, does not remove the student from classroom instruction, and targets skills involving academic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The self-monitoring program complements academic instruction because it requires the student to focus on following directions and keep a log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To complete assignments, the student must follow directions provided by the teacher. The behavior report card reinforces this behavior, and rewards are available for the student meeting their goal.</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60</a:t>
            </a:fld>
            <a:endParaRPr lang="en-US"/>
          </a:p>
        </p:txBody>
      </p:sp>
    </p:spTree>
    <p:extLst>
      <p:ext uri="{BB962C8B-B14F-4D97-AF65-F5344CB8AC3E}">
        <p14:creationId xmlns:p14="http://schemas.microsoft.com/office/powerpoint/2010/main" val="8768744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checklist can be applied to assess a student’s behavior during academic instruction.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61</a:t>
            </a:fld>
            <a:endParaRPr lang="en-US"/>
          </a:p>
        </p:txBody>
      </p:sp>
    </p:spTree>
    <p:extLst>
      <p:ext uri="{BB962C8B-B14F-4D97-AF65-F5344CB8AC3E}">
        <p14:creationId xmlns:p14="http://schemas.microsoft.com/office/powerpoint/2010/main" val="3440816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8450"/>
            <a:ext cx="5486400" cy="3086100"/>
          </a:xfrm>
        </p:spPr>
      </p:sp>
      <p:sp>
        <p:nvSpPr>
          <p:cNvPr id="3" name="Notes Placeholder 2"/>
          <p:cNvSpPr>
            <a:spLocks noGrp="1"/>
          </p:cNvSpPr>
          <p:nvPr>
            <p:ph type="body" idx="1"/>
          </p:nvPr>
        </p:nvSpPr>
        <p:spPr>
          <a:xfrm>
            <a:off x="685800" y="3683097"/>
            <a:ext cx="5486400" cy="3600450"/>
          </a:xfrm>
        </p:spPr>
        <p:txBody>
          <a:bodyPr/>
          <a:lstStyle/>
          <a:p>
            <a:r>
              <a:rPr lang="en-US" sz="1100"/>
              <a:t>There is no perfect intervention that will work for every student. Educators can use the dimensions of the taxonomy to learn about the strengths and weaknesses of their current intervention and guide the selection process for new interventions. </a:t>
            </a:r>
          </a:p>
          <a:p>
            <a:endParaRPr lang="en-US" sz="1100"/>
          </a:p>
          <a:p>
            <a:r>
              <a:rPr lang="en-US" sz="1100"/>
              <a:t>Rating an intervention across dimensions can help us to quantify our assessments of the intervention’s strengths and weaknesses and document places where we may need to supplement the intervention. In addition, rating can help us to compare interventions that we might be using or selecting or identifying one that might be a better fit for a student. </a:t>
            </a:r>
          </a:p>
        </p:txBody>
      </p:sp>
      <p:sp>
        <p:nvSpPr>
          <p:cNvPr id="4" name="Slide Number Placeholder 3"/>
          <p:cNvSpPr>
            <a:spLocks noGrp="1"/>
          </p:cNvSpPr>
          <p:nvPr>
            <p:ph type="sldNum" sz="quarter" idx="5"/>
          </p:nvPr>
        </p:nvSpPr>
        <p:spPr/>
        <p:txBody>
          <a:bodyPr/>
          <a:lstStyle/>
          <a:p>
            <a:fld id="{B54DC83E-89B8-4806-9A94-7D2BAA520DC6}" type="slidenum">
              <a:rPr lang="en-US" smtClean="0"/>
              <a:pPr/>
              <a:t>62</a:t>
            </a:fld>
            <a:endParaRPr lang="en-US"/>
          </a:p>
        </p:txBody>
      </p:sp>
    </p:spTree>
    <p:extLst>
      <p:ext uri="{BB962C8B-B14F-4D97-AF65-F5344CB8AC3E}">
        <p14:creationId xmlns:p14="http://schemas.microsoft.com/office/powerpoint/2010/main" val="238769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Reinforcement maintains or increases a behavior. There are two types of reinforcement: positive and negative. Both types lead to an increase in behavior. Positive reinforcement has occurred when, following a behavior, something desirable is gained. Negative reinforcement has occurred when, following a behavior, something that is disliked or aversive is removed or avoided. </a:t>
            </a:r>
          </a:p>
          <a:p>
            <a:endParaRPr lang="en-US" dirty="0"/>
          </a:p>
          <a:p>
            <a:r>
              <a:rPr lang="en-US" dirty="0"/>
              <a:t>Some important points to remember: There are no universal reinforcers. What is reinforcing for one student may not be reinforcing for another student. Reinforcement has only occurred if it helps sustain or increase a behavior. Thus, it is erroneous to say, “I’ve tried reinforcement, but it doesn’t work.” We only know if something is a reinforcer by observing its effect on the behavior. </a:t>
            </a:r>
            <a:endParaRPr lang="en-US" dirty="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9235646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In this activity, we are going to ask you to consider one of the behavior interventions you brainstormed earlier and, as a small group, do a brief rating of the intervention. You can use one of the two websites that we discussed to identify the strength and your knowledge of the intervention to judge dosage, alignment, attention to transfer, comprehensiveness, and behavioral support. Because alignment is dependent on the skill needs of a specific student, instead consider the overarching areas that the intervention focuses on and the needs of students in your school or students you regularly work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The handout in your workbook on page 11 provides a place for you to note your rating and to a brief review of what to consider for each dimension.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Arial" panose="020B0604020202020204" pitchFamily="34" charset="0"/>
                <a:ea typeface="+mn-ea"/>
                <a:cs typeface="+mn-cs"/>
              </a:rPr>
              <a:t>Provide groups 5</a:t>
            </a:r>
            <a:r>
              <a:rPr lang="en-US" i="1" dirty="0"/>
              <a:t>–</a:t>
            </a:r>
            <a:r>
              <a:rPr lang="en-US" sz="1200" i="1" kern="1200" dirty="0">
                <a:solidFill>
                  <a:schemeClr val="tx1"/>
                </a:solidFill>
                <a:effectLst/>
                <a:latin typeface="Arial" panose="020B0604020202020204" pitchFamily="34" charset="0"/>
                <a:ea typeface="+mn-ea"/>
                <a:cs typeface="+mn-cs"/>
              </a:rPr>
              <a:t>10 minutes to complete Part 1. If time is available, groups can review a second</a:t>
            </a:r>
            <a:r>
              <a:rPr lang="en-US" sz="1200" i="1" kern="1200" baseline="0" dirty="0">
                <a:solidFill>
                  <a:schemeClr val="tx1"/>
                </a:solidFill>
                <a:effectLst/>
                <a:latin typeface="Arial" panose="020B0604020202020204" pitchFamily="34" charset="0"/>
                <a:ea typeface="+mn-ea"/>
                <a:cs typeface="+mn-cs"/>
              </a:rPr>
              <a:t>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Arial" panose="020B0604020202020204" pitchFamily="34" charset="0"/>
                <a:ea typeface="+mn-ea"/>
                <a:cs typeface="+mn-cs"/>
              </a:rPr>
              <a:t>Have teams share out any takeaways from the activity. Were some areas easier to rate than others? </a:t>
            </a:r>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63</a:t>
            </a:fld>
            <a:endParaRPr lang="en-US"/>
          </a:p>
        </p:txBody>
      </p:sp>
    </p:spTree>
    <p:extLst>
      <p:ext uri="{BB962C8B-B14F-4D97-AF65-F5344CB8AC3E}">
        <p14:creationId xmlns:p14="http://schemas.microsoft.com/office/powerpoint/2010/main" val="34621416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individualization dimension is the final dimension of the taxonomy</a:t>
            </a:r>
            <a:r>
              <a:rPr lang="en-US" i="1" baseline="0"/>
              <a:t>. </a:t>
            </a:r>
            <a:r>
              <a:rPr lang="en-US" baseline="0"/>
              <a:t>This dimension is not one that we rate as we consider the initial validated platform. In fact, the individualization dimension becomes the ongoing DBI process for intensifying and individualizing the intervention based on data. Although we don’t rate the individualization dimension when we consider the validated intervention program, we may want to consider whether the intervention is something that we can intensify and individualize. For behavior, we want to s</a:t>
            </a:r>
            <a:r>
              <a:rPr lang="en-US"/>
              <a:t>elect initial protocol with function in mind but ensure the intervention may be individualized once formal diagnostic data are available and that we can align progress monitoring measures with behaviors likely to be targeted for diagnostic/functional behavior assessment.</a:t>
            </a:r>
          </a:p>
          <a:p>
            <a:pPr marL="0" indent="0">
              <a:buFont typeface="Arial" panose="020B0604020202020204" pitchFamily="34" charset="0"/>
              <a:buNone/>
            </a:pPr>
            <a:endParaRPr lang="en-US"/>
          </a:p>
          <a:p>
            <a:pPr marL="0" lvl="0" indent="0">
              <a:buFont typeface="Arial" panose="020B0604020202020204" pitchFamily="34" charset="0"/>
              <a:buNone/>
            </a:pPr>
            <a:endParaRPr lang="en-US" b="0" baseline="0"/>
          </a:p>
          <a:p>
            <a:pPr>
              <a:buFont typeface="Arial" panose="020B0604020202020204" pitchFamily="34" charset="0"/>
            </a:pPr>
            <a:endParaRPr lang="en-US">
              <a:cs typeface="Calibri"/>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64</a:t>
            </a:fld>
            <a:endParaRPr lang="en-US"/>
          </a:p>
        </p:txBody>
      </p:sp>
    </p:spTree>
    <p:extLst>
      <p:ext uri="{BB962C8B-B14F-4D97-AF65-F5344CB8AC3E}">
        <p14:creationId xmlns:p14="http://schemas.microsoft.com/office/powerpoint/2010/main" val="1246448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does this look like in practice? This case example provides an illustration of how a school team my use the taxonomy to select and intensify an intervention for a student who is struggling behaviorally. This example is for illustrative purposes only and will not be able to provide a complete picture of everything a team might consider for a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we will consider James, a student at Johnson Elementary school and is reading intervention teacher, Ms. Taylor. Before we jump into this activity, lets look at James’s profile.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65</a:t>
            </a:fld>
            <a:endParaRPr lang="en-US"/>
          </a:p>
        </p:txBody>
      </p:sp>
    </p:spTree>
    <p:extLst>
      <p:ext uri="{BB962C8B-B14F-4D97-AF65-F5344CB8AC3E}">
        <p14:creationId xmlns:p14="http://schemas.microsoft.com/office/powerpoint/2010/main" val="42835740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James’s student profile. </a:t>
            </a:r>
          </a:p>
          <a:p>
            <a:endParaRPr lang="en-US" i="1" dirty="0">
              <a:cs typeface="Calibri"/>
            </a:endParaRPr>
          </a:p>
          <a:p>
            <a:r>
              <a:rPr lang="en-US" dirty="0">
                <a:cs typeface="Calibri"/>
              </a:rPr>
              <a:t>Ms. Taylor teaches the small group reading intervention and has noticed James swiping materials off desks and being disruptive quite often during the lessons in the past few weeks. She is concerned that James will not be able to make progress with his learning while engaging in these behaviors. She mentions this during the second-grade team meeting and her colleagues encourage her to collect some data on James' behavior. </a:t>
            </a:r>
          </a:p>
        </p:txBody>
      </p:sp>
      <p:sp>
        <p:nvSpPr>
          <p:cNvPr id="4" name="Slide Number Placeholder 3"/>
          <p:cNvSpPr>
            <a:spLocks noGrp="1"/>
          </p:cNvSpPr>
          <p:nvPr>
            <p:ph type="sldNum" sz="quarter" idx="10"/>
          </p:nvPr>
        </p:nvSpPr>
        <p:spPr/>
        <p:txBody>
          <a:bodyPr/>
          <a:lstStyle/>
          <a:p>
            <a:fld id="{B2F612BA-9DBE-4F4B-B1A6-78D8D745D520}" type="slidenum">
              <a:rPr lang="en-US" smtClean="0"/>
              <a:t>66</a:t>
            </a:fld>
            <a:endParaRPr lang="en-US"/>
          </a:p>
        </p:txBody>
      </p:sp>
    </p:spTree>
    <p:extLst>
      <p:ext uri="{BB962C8B-B14F-4D97-AF65-F5344CB8AC3E}">
        <p14:creationId xmlns:p14="http://schemas.microsoft.com/office/powerpoint/2010/main" val="5901324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 Taylor collects baseline data on James' disruptive behavior during his reading intervention. She collects these data in addition to data collected to monitor his progress in reading. </a:t>
            </a:r>
          </a:p>
          <a:p>
            <a:endParaRPr lang="en-US"/>
          </a:p>
          <a:p>
            <a:r>
              <a:rPr lang="en-US"/>
              <a:t>James’s baseline data were collected during five sessions </a:t>
            </a:r>
            <a:r>
              <a:rPr lang="en-US" sz="1800">
                <a:latin typeface="Segoe UI" panose="020B0502040204020203" pitchFamily="34" charset="0"/>
              </a:rPr>
              <a:t>using momentary time sampling and the graph shows the percent of intervals where James was engaged in disruptive behavior.</a:t>
            </a:r>
            <a:r>
              <a:rPr lang="en-US"/>
              <a:t> Ms. Taylor collects at least five data points to establish baseline performance. Ideally, these data would demonstrate stability. Highly variable data may suggest a need to collect additional baseline data and revisit the operationally defined behaviors and anchors for accuracy. Now that Ms. Taylor has collected enough data points for baseline data, she determines a need to implement an intervention for James. </a:t>
            </a:r>
            <a:endParaRPr lang="en-US">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67</a:t>
            </a:fld>
            <a:endParaRPr lang="en-US"/>
          </a:p>
        </p:txBody>
      </p:sp>
    </p:spTree>
    <p:extLst>
      <p:ext uri="{BB962C8B-B14F-4D97-AF65-F5344CB8AC3E}">
        <p14:creationId xmlns:p14="http://schemas.microsoft.com/office/powerpoint/2010/main" val="30851367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 Taylor brings her concerns about James to her DBI team.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68</a:t>
            </a:fld>
            <a:endParaRPr lang="en-US"/>
          </a:p>
        </p:txBody>
      </p:sp>
    </p:spTree>
    <p:extLst>
      <p:ext uri="{BB962C8B-B14F-4D97-AF65-F5344CB8AC3E}">
        <p14:creationId xmlns:p14="http://schemas.microsoft.com/office/powerpoint/2010/main" val="8339710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Although </a:t>
            </a:r>
            <a:r>
              <a:rPr lang="en-US" dirty="0"/>
              <a:t>Ms</a:t>
            </a:r>
            <a:r>
              <a:rPr lang="en-US" i="0" dirty="0"/>
              <a:t>. </a:t>
            </a:r>
            <a:r>
              <a:rPr lang="en-US" dirty="0"/>
              <a:t>Taylor</a:t>
            </a:r>
            <a:r>
              <a:rPr lang="en-US" i="0" dirty="0"/>
              <a:t> does not need a team to implement DBI or rate the intervention using the dimensions of the Taxonomy of Intervention Intensity, she recognizes the value of the different expertise of her DBI team members in helping her analyze and develop an intervention that works for James.</a:t>
            </a:r>
            <a:r>
              <a:rPr lang="en-US" dirty="0"/>
              <a:t> </a:t>
            </a:r>
            <a:endParaRPr lang="en-US" i="0"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69</a:t>
            </a:fld>
            <a:endParaRPr lang="en-US"/>
          </a:p>
        </p:txBody>
      </p:sp>
    </p:spTree>
    <p:extLst>
      <p:ext uri="{BB962C8B-B14F-4D97-AF65-F5344CB8AC3E}">
        <p14:creationId xmlns:p14="http://schemas.microsoft.com/office/powerpoint/2010/main" val="33799336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latin typeface="Calibri"/>
                <a:ea typeface="+mn-ea"/>
                <a:cs typeface="+mn-cs"/>
              </a:rPr>
              <a:t>The team analyzes </a:t>
            </a:r>
            <a:r>
              <a:rPr lang="en-US" dirty="0"/>
              <a:t>the baseline data, gathers some additional data, </a:t>
            </a:r>
            <a:r>
              <a:rPr lang="en-US" sz="1200" kern="1200" dirty="0">
                <a:solidFill>
                  <a:schemeClr val="tx1"/>
                </a:solidFill>
                <a:latin typeface="Calibri"/>
                <a:ea typeface="+mn-ea"/>
                <a:cs typeface="+mn-cs"/>
              </a:rPr>
              <a:t>and </a:t>
            </a:r>
            <a:r>
              <a:rPr lang="en-US" dirty="0"/>
              <a:t>looks at </a:t>
            </a:r>
            <a:r>
              <a:rPr lang="en-US" sz="1200" kern="1200" dirty="0">
                <a:solidFill>
                  <a:schemeClr val="tx1"/>
                </a:solidFill>
                <a:latin typeface="Calibri"/>
                <a:ea typeface="+mn-ea"/>
                <a:cs typeface="+mn-cs"/>
              </a:rPr>
              <a:t>background information. Based on the data analysis, they develop a hypothesis about the function of James’s behavior.</a:t>
            </a:r>
            <a:r>
              <a:rPr lang="en-US" dirty="0"/>
              <a:t> </a:t>
            </a:r>
            <a:endParaRPr lang="en-US" sz="1200" kern="1200" dirty="0">
              <a:solidFill>
                <a:schemeClr val="tx1"/>
              </a:solidFill>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Calibri"/>
                <a:ea typeface="+mn-ea"/>
                <a:cs typeface="+mn-cs"/>
              </a:rPr>
              <a:t>Read hypothesis.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Calibri"/>
                <a:ea typeface="+mn-ea"/>
                <a:cs typeface="+mn-cs"/>
              </a:rPr>
              <a:t>Using this hypothesis, the team brainstorms potential solutions. They consider whether the reading intervention that James’ is receiving is appropriate and if any additional reading supports are needed. They also consider a social skills intervention to help James more effectively communicate, problem solve, and address the challenges he is facing during his reading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Calibri"/>
                <a:ea typeface="+mn-ea"/>
                <a:cs typeface="+mn-cs"/>
              </a:rPr>
              <a:t>The team determines that adding a social skills intervention into the reading intervention that Ms. Taylor is implementing might be beneficial for James and a good review for the other students in the intervention group.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70</a:t>
            </a:fld>
            <a:endParaRPr lang="en-US"/>
          </a:p>
        </p:txBody>
      </p:sp>
    </p:spTree>
    <p:extLst>
      <p:ext uri="{BB962C8B-B14F-4D97-AF65-F5344CB8AC3E}">
        <p14:creationId xmlns:p14="http://schemas.microsoft.com/office/powerpoint/2010/main" val="1379031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things to keep in mind as we think about the social skills intervention the DBI team is proposing : It is a specific curriculum of a collection of practices that use a behavioral approach for teaching age-appropriate </a:t>
            </a:r>
            <a:r>
              <a:rPr lang="en-US" b="1" dirty="0"/>
              <a:t>social</a:t>
            </a:r>
            <a:r>
              <a:rPr lang="en-US" dirty="0"/>
              <a:t> </a:t>
            </a:r>
            <a:r>
              <a:rPr lang="en-US" b="1" dirty="0"/>
              <a:t>skills</a:t>
            </a:r>
            <a:r>
              <a:rPr lang="en-US" dirty="0"/>
              <a:t> and competencies that include: </a:t>
            </a:r>
          </a:p>
          <a:p>
            <a:pPr marL="457200" lvl="1" indent="-228600">
              <a:buFont typeface="Arial" panose="020B0604020202020204" pitchFamily="34" charset="0"/>
              <a:buChar char="•"/>
            </a:pPr>
            <a:r>
              <a:rPr lang="en-US" dirty="0"/>
              <a:t>Communication</a:t>
            </a:r>
          </a:p>
          <a:p>
            <a:pPr marL="457200" lvl="1" indent="-228600">
              <a:buFont typeface="Arial" panose="020B0604020202020204" pitchFamily="34" charset="0"/>
              <a:buChar char="•"/>
            </a:pPr>
            <a:r>
              <a:rPr lang="en-US" dirty="0"/>
              <a:t>Problem solving</a:t>
            </a:r>
          </a:p>
          <a:p>
            <a:pPr marL="457200" lvl="1" indent="-228600">
              <a:buFont typeface="Arial" panose="020B0604020202020204" pitchFamily="34" charset="0"/>
              <a:buChar char="•"/>
            </a:pPr>
            <a:r>
              <a:rPr lang="en-US" dirty="0"/>
              <a:t>Decision making</a:t>
            </a:r>
          </a:p>
          <a:p>
            <a:pPr marL="457200" lvl="1" indent="-228600">
              <a:buFont typeface="Arial" panose="020B0604020202020204" pitchFamily="34" charset="0"/>
              <a:buChar char="•"/>
            </a:pPr>
            <a:r>
              <a:rPr lang="en-US" dirty="0"/>
              <a:t>Self-management</a:t>
            </a:r>
          </a:p>
          <a:p>
            <a:pPr marL="457200" lvl="1" indent="-228600">
              <a:buFont typeface="Arial" panose="020B0604020202020204" pitchFamily="34" charset="0"/>
              <a:buChar char="•"/>
            </a:pPr>
            <a:r>
              <a:rPr lang="en-US" dirty="0"/>
              <a:t>Peer relations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 slide describes the standard protocol for this intervention. </a:t>
            </a:r>
          </a:p>
        </p:txBody>
      </p:sp>
      <p:sp>
        <p:nvSpPr>
          <p:cNvPr id="4" name="Slide Number Placeholder 3"/>
          <p:cNvSpPr>
            <a:spLocks noGrp="1"/>
          </p:cNvSpPr>
          <p:nvPr>
            <p:ph type="sldNum" sz="quarter" idx="10"/>
          </p:nvPr>
        </p:nvSpPr>
        <p:spPr/>
        <p:txBody>
          <a:bodyPr/>
          <a:lstStyle/>
          <a:p>
            <a:fld id="{B2F612BA-9DBE-4F4B-B1A6-78D8D745D520}" type="slidenum">
              <a:rPr lang="en-US" smtClean="0"/>
              <a:t>71</a:t>
            </a:fld>
            <a:endParaRPr lang="en-US"/>
          </a:p>
        </p:txBody>
      </p:sp>
    </p:spTree>
    <p:extLst>
      <p:ext uri="{BB962C8B-B14F-4D97-AF65-F5344CB8AC3E}">
        <p14:creationId xmlns:p14="http://schemas.microsoft.com/office/powerpoint/2010/main" val="4094454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team further analyzes the intervention against the dimensions of the taxonomy and rates, on a 0–3 rating scale or yes/no, for how the intervention meets each of the components. The ratings provide the team an understanding of the intervention and will help guide intensification if needed. There is no perfect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there is only one social skills training intervention on the tools chart, </a:t>
            </a:r>
            <a:r>
              <a:rPr lang="en-US" dirty="0" err="1"/>
              <a:t>Skillstreaming</a:t>
            </a:r>
            <a:r>
              <a:rPr lang="en-US" dirty="0"/>
              <a:t>, which we will review, and the social skills training on the WWC website is limited to prekindergarten. </a:t>
            </a:r>
            <a:r>
              <a:rPr lang="en-US" sz="1200" kern="1200" dirty="0">
                <a:solidFill>
                  <a:schemeClr val="tx1"/>
                </a:solidFill>
                <a:latin typeface="Calibri"/>
                <a:ea typeface="+mn-ea"/>
                <a:cs typeface="+mn-cs"/>
              </a:rPr>
              <a:t>Although specific research-based evidence was lacking using these resources, the team reviewed related research studies, to illustrate how educators can think through the process of implementing a social skills training program</a:t>
            </a:r>
            <a:r>
              <a:rPr lang="en-US" sz="1200" b="0" i="0" kern="1200" dirty="0">
                <a:solidFill>
                  <a:schemeClr val="tx1"/>
                </a:solidFill>
                <a:effectLst/>
                <a:latin typeface="Calibri"/>
                <a:ea typeface="+mn-ea"/>
                <a:cs typeface="+mn-cs"/>
              </a:rPr>
              <a:t> (Willis et al.,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strength, the team gives the intervention a rating of </a:t>
            </a:r>
            <a:r>
              <a:rPr lang="en-US" sz="1200" i="1" dirty="0"/>
              <a:t>yes</a:t>
            </a:r>
            <a:r>
              <a:rPr lang="en-US" sz="1200" dirty="0"/>
              <a:t> </a:t>
            </a:r>
            <a:r>
              <a:rPr lang="en-US" sz="1200" b="0" dirty="0"/>
              <a:t>because</a:t>
            </a:r>
            <a:r>
              <a:rPr lang="en-US" b="0" dirty="0"/>
              <a:t> it was tested by means of a randomized controlled trial.</a:t>
            </a:r>
            <a:r>
              <a:rPr lang="en-US" sz="1200" dirty="0"/>
              <a:t> The study, however, did not </a:t>
            </a:r>
            <a:r>
              <a:rPr lang="en-US" sz="1200" b="0" dirty="0"/>
              <a:t>d</a:t>
            </a:r>
            <a:r>
              <a:rPr lang="en-US" sz="1200" b="0" i="0" kern="1200" dirty="0">
                <a:solidFill>
                  <a:schemeClr val="tx1"/>
                </a:solidFill>
                <a:effectLst/>
                <a:latin typeface="Calibri"/>
                <a:ea typeface="+mn-ea"/>
                <a:cs typeface="+mn-cs"/>
              </a:rPr>
              <a:t>escribe the unit(s) used for primary data analysis.</a:t>
            </a:r>
            <a:endParaRPr lang="en-US" sz="1200" b="0" i="0" u="none" strike="noStrike" kern="1200" baseline="0" dirty="0">
              <a:solidFill>
                <a:schemeClr val="tx1"/>
              </a:solidFill>
              <a:latin typeface="Arial" charset="0"/>
              <a:ea typeface="ＭＳ Ｐゴシック" pitchFamily="-4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charset="0"/>
              <a:ea typeface="ＭＳ Ｐゴシック" pitchFamily="-4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charset="0"/>
                <a:ea typeface="ＭＳ Ｐゴシック" pitchFamily="-48" charset="-128"/>
              </a:rPr>
              <a:t>The team looks at dosage. Here, the team is really focused on the opportunities that James will have to practice the targeted skill and receive feedback. In this case, they believe the small group size and frequency will provide James opportunities to respond, but they rate it as lower because it is a limited amount of time prior to the reading intervention. They think James might need more corrective feedback. They give this intervention a 1 for James as they note that this might be something that they will need to intensify.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the team considers alignment. Here they are looking at the match to James’s needs and whether there are components that focus on things that James has already mastered. </a:t>
            </a:r>
            <a:r>
              <a:rPr lang="en-US" sz="1200" dirty="0"/>
              <a:t>How well a program specifies reduction of behaviors of concern and incorporates a meaningful focus on appropriate behaviors we would expect for a particular context such as following classroom and schoolwide expectations. </a:t>
            </a:r>
            <a:r>
              <a:rPr lang="en-US" dirty="0"/>
              <a:t>In addition, Ms. Taylor and colleagues want to consider whether this connects to age-appropriate behavior skills. In this case, they are mostly pleased that the intervention fits James’s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they consider a rating for attention to transfer, they note the intervention provides opportunities for the student to practice the skill across different contexts that will promote generalization and provides procedures for reinforcing the skill when it is displayed under a variety of circumstances, including new or unanticipated circumstances. The team provides a rating of 2 for attention to transfer.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r>
              <a:rPr lang="en-US" sz="1200" dirty="0"/>
              <a:t>Next, they look at comprehensiveness. There are a number of elements that we need to </a:t>
            </a:r>
            <a:r>
              <a:rPr lang="en-US" sz="1200" baseline="0" dirty="0"/>
              <a:t>consider when rating comprehensiveness. The team reflects on the following elements to determine a rating.</a:t>
            </a:r>
          </a:p>
          <a:p>
            <a:pPr marL="457200" indent="-228600">
              <a:buFont typeface="Arial" panose="020B0604020202020204" pitchFamily="34" charset="0"/>
              <a:buChar char="•"/>
            </a:pPr>
            <a:r>
              <a:rPr lang="en-US" sz="1200" dirty="0">
                <a:solidFill>
                  <a:srgbClr val="000000"/>
                </a:solidFill>
              </a:rPr>
              <a:t>Intervention includes a plan for teaching appropriate behaviors with adequate opportunities for practice (yes)</a:t>
            </a:r>
          </a:p>
          <a:p>
            <a:pPr marL="457200" indent="-228600">
              <a:buFont typeface="Arial" panose="020B0604020202020204" pitchFamily="34" charset="0"/>
              <a:buChar char="•"/>
            </a:pPr>
            <a:r>
              <a:rPr lang="en-US" sz="1200" dirty="0">
                <a:solidFill>
                  <a:srgbClr val="000000"/>
                </a:solidFill>
              </a:rPr>
              <a:t>Intervention includes plan for adjusting antecedent conditions to prevent problem behavior (no)</a:t>
            </a:r>
          </a:p>
          <a:p>
            <a:pPr marL="457200" indent="-228600">
              <a:buFont typeface="Arial" panose="020B0604020202020204" pitchFamily="34" charset="0"/>
              <a:buChar char="•"/>
            </a:pPr>
            <a:r>
              <a:rPr lang="en-US" sz="1200" dirty="0">
                <a:solidFill>
                  <a:srgbClr val="000000"/>
                </a:solidFill>
              </a:rPr>
              <a:t>Intervention includes plan for reinforcing appropriate behavior (yes)</a:t>
            </a:r>
          </a:p>
          <a:p>
            <a:pPr marL="457200" indent="-228600">
              <a:buFont typeface="Arial" panose="020B0604020202020204" pitchFamily="34" charset="0"/>
              <a:buChar char="•"/>
            </a:pPr>
            <a:r>
              <a:rPr lang="en-US" sz="1200" dirty="0">
                <a:solidFill>
                  <a:srgbClr val="000000"/>
                </a:solidFill>
              </a:rPr>
              <a:t>Intervention includes plan for minimizing reinforcement for problem behavior (no)</a:t>
            </a:r>
          </a:p>
          <a:p>
            <a:pPr marL="457200" indent="-228600">
              <a:buFont typeface="Arial" panose="020B0604020202020204" pitchFamily="34" charset="0"/>
              <a:buChar char="•"/>
            </a:pPr>
            <a:r>
              <a:rPr lang="en-US" sz="1200" dirty="0">
                <a:solidFill>
                  <a:srgbClr val="000000"/>
                </a:solidFill>
              </a:rPr>
              <a:t>Intervention includes a plan for punishment of problem behavior if positive reinforcement</a:t>
            </a:r>
            <a:r>
              <a:rPr lang="en-US" sz="1200" dirty="0"/>
              <a:t>–</a:t>
            </a:r>
            <a:r>
              <a:rPr lang="en-US" sz="1200" dirty="0">
                <a:solidFill>
                  <a:srgbClr val="000000"/>
                </a:solidFill>
              </a:rPr>
              <a:t>based supports are determined insufficient (no)</a:t>
            </a:r>
          </a:p>
          <a:p>
            <a:pPr marL="457200" indent="-228600">
              <a:buFont typeface="Arial" panose="020B0604020202020204" pitchFamily="34" charset="0"/>
              <a:buChar char="•"/>
            </a:pPr>
            <a:r>
              <a:rPr lang="en-US" sz="1200" dirty="0">
                <a:solidFill>
                  <a:srgbClr val="000000"/>
                </a:solidFill>
              </a:rPr>
              <a:t>Intervention includes a plan for fading supports; supports can easily be faded (no)</a:t>
            </a:r>
          </a:p>
          <a:p>
            <a:pPr marL="457200" indent="-228600">
              <a:buFont typeface="Arial" panose="020B0604020202020204" pitchFamily="34" charset="0"/>
              <a:buChar char="•"/>
            </a:pPr>
            <a:r>
              <a:rPr lang="en-US" sz="1200" dirty="0">
                <a:solidFill>
                  <a:srgbClr val="000000"/>
                </a:solidFill>
              </a:rPr>
              <a:t>Fidelity of implementation can be checked or monitored easily (no)</a:t>
            </a:r>
          </a:p>
          <a:p>
            <a:pPr marL="457200" indent="-228600">
              <a:buFont typeface="Arial" panose="020B0604020202020204" pitchFamily="34" charset="0"/>
              <a:buChar char="•"/>
            </a:pPr>
            <a:r>
              <a:rPr lang="en-US" sz="1200" dirty="0">
                <a:solidFill>
                  <a:srgbClr val="000000"/>
                </a:solidFill>
              </a:rPr>
              <a:t>Intervention works in conjunction with related services (yes)</a:t>
            </a:r>
          </a:p>
          <a:p>
            <a:pPr marL="457200" indent="-228600">
              <a:buFont typeface="Arial" panose="020B0604020202020204" pitchFamily="34" charset="0"/>
              <a:buChar char="•"/>
            </a:pPr>
            <a:r>
              <a:rPr lang="en-US" sz="1200" dirty="0">
                <a:solidFill>
                  <a:srgbClr val="000000"/>
                </a:solidFill>
              </a:rPr>
              <a:t>Intervention includes plan for communicating with parents (yes)</a:t>
            </a:r>
          </a:p>
          <a:p>
            <a:endParaRPr lang="en-US" sz="1200" dirty="0"/>
          </a:p>
          <a:p>
            <a:r>
              <a:rPr lang="en-US" sz="1200" dirty="0"/>
              <a:t>Overall, the team gives it a 2. They think it does an adequate job of introducing new skills and providing immediate feedback and praise; however, there may be a need for additional support with monitoring skills across context and fading supports. </a:t>
            </a:r>
          </a:p>
          <a:p>
            <a:endParaRPr lang="en-US" sz="1200" dirty="0"/>
          </a:p>
          <a:p>
            <a:r>
              <a:rPr lang="en-US" sz="1200" dirty="0"/>
              <a:t>Last, they look at academic support. They know that James has difficulty with reading instruction, so they want to ensure that the intervention incorporates strategies to address this. The team considers whether the </a:t>
            </a:r>
            <a:r>
              <a:rPr lang="en-US" dirty="0"/>
              <a:t>intervention complements rather than supplant academic focus? Also, is the reinforcement programmed for responses that will support academic progress? The team gives it a 3 because the intervention is easily implemented in the context of academic and behavior and complements an academic focus. The team also agrees providing behavior-specific praise will encourage academic progress. </a:t>
            </a:r>
            <a:endParaRPr lang="en-US" sz="1200"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72</a:t>
            </a:fld>
            <a:endParaRPr lang="en-US"/>
          </a:p>
        </p:txBody>
      </p:sp>
    </p:spTree>
    <p:extLst>
      <p:ext uri="{BB962C8B-B14F-4D97-AF65-F5344CB8AC3E}">
        <p14:creationId xmlns:p14="http://schemas.microsoft.com/office/powerpoint/2010/main" val="383999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behavior serves a function. When we successfully identify the function of a problem behavior, we can reinforce an alternate, more acceptable behavior that will replace it. </a:t>
            </a:r>
          </a:p>
          <a:p>
            <a:endParaRPr lang="en-US">
              <a:cs typeface="Calibri"/>
            </a:endParaRPr>
          </a:p>
          <a:p>
            <a:r>
              <a:rPr lang="en-US"/>
              <a:t>A functional behavioral assessment, or FBA, is used to determine the function of the behavior and the factors that maintain the behavior. The FBA helps teachers to understand the reason(s) (i.e., the function or functions) for a student’s behavior and then to use this information to select or adapt an intervention that will help the student learn a new, more acceptable method of getting what the student wants.</a:t>
            </a:r>
            <a:endParaRPr lang="en-US">
              <a:cs typeface="Calibri"/>
            </a:endParaRPr>
          </a:p>
          <a:p>
            <a:endParaRPr lang="en-US">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11448062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a:ea typeface="+mn-ea"/>
                <a:cs typeface="+mn-cs"/>
              </a:rPr>
              <a:t>Based on the review of the intervention, the team decided to implement the social skills </a:t>
            </a:r>
            <a:r>
              <a:rPr lang="en-US"/>
              <a:t>training program</a:t>
            </a:r>
            <a:r>
              <a:rPr lang="en-US" sz="1200" b="0" i="0" u="none" strike="noStrike" kern="1200">
                <a:solidFill>
                  <a:schemeClr val="tx1"/>
                </a:solidFill>
                <a:effectLst/>
                <a:latin typeface="Calibri"/>
                <a:ea typeface="+mn-ea"/>
                <a:cs typeface="+mn-cs"/>
              </a:rPr>
              <a:t>. Ms. Taylor will incorporate 5 minutes of social skills training prior to the start of each reading intervention period.</a:t>
            </a:r>
            <a:r>
              <a:rPr lang="en-US"/>
              <a:t> </a:t>
            </a:r>
          </a:p>
          <a:p>
            <a:endParaRPr lang="en-US">
              <a:cs typeface="Calibri"/>
            </a:endParaRPr>
          </a:p>
          <a:p>
            <a:r>
              <a:rPr lang="en-US">
                <a:cs typeface="Calibri"/>
              </a:rPr>
              <a:t>She completes the </a:t>
            </a:r>
            <a:r>
              <a:rPr lang="en-US" err="1">
                <a:cs typeface="Calibri"/>
              </a:rPr>
              <a:t>Skillstreaming</a:t>
            </a:r>
            <a:r>
              <a:rPr lang="en-US">
                <a:cs typeface="Calibri"/>
              </a:rPr>
              <a:t> pre-assessment for James and identifies five key social skill lessons she will teach. Her plan is to focus on one skill each week.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73</a:t>
            </a:fld>
            <a:endParaRPr lang="en-US"/>
          </a:p>
        </p:txBody>
      </p:sp>
    </p:spTree>
    <p:extLst>
      <p:ext uri="{BB962C8B-B14F-4D97-AF65-F5344CB8AC3E}">
        <p14:creationId xmlns:p14="http://schemas.microsoft.com/office/powerpoint/2010/main" val="23940836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Taylor and her team set a goal of less than 10% disruptive behavior and began the social skills intervention. </a:t>
            </a:r>
          </a:p>
          <a:p>
            <a:endParaRPr lang="en-US" dirty="0"/>
          </a:p>
          <a:p>
            <a:r>
              <a:rPr lang="en-US" dirty="0"/>
              <a:t>Ms. Taylor continued to collect data after the implementation of the social skills intervention and brought the data back to the DBI team. In addition to the disruption data, she shares that James is making progress toward his reading goal. The team analyzed the data. Should they intensify and individualize the intervention? </a:t>
            </a:r>
            <a:endParaRPr lang="en-US" dirty="0">
              <a:cs typeface="Calibri"/>
            </a:endParaRPr>
          </a:p>
          <a:p>
            <a:endParaRPr lang="en-US" dirty="0"/>
          </a:p>
          <a:p>
            <a:r>
              <a:rPr lang="en-US" dirty="0"/>
              <a:t>Let's review the graph. Remember, visual analysis is the process of reaching a judgment about the reliability or consistency of intervention effects by visually examining graphed data.</a:t>
            </a:r>
          </a:p>
          <a:p>
            <a:pPr marL="457200" indent="-228600">
              <a:buFont typeface="Arial" panose="020B0604020202020204" pitchFamily="34" charset="0"/>
              <a:buChar char="•"/>
            </a:pPr>
            <a:r>
              <a:rPr lang="en-US" dirty="0"/>
              <a:t>Trend: </a:t>
            </a:r>
            <a:r>
              <a:rPr lang="en-US" sz="1200" b="0" i="0" kern="1200" dirty="0">
                <a:solidFill>
                  <a:schemeClr val="tx1"/>
                </a:solidFill>
                <a:effectLst/>
                <a:latin typeface="Calibri"/>
                <a:ea typeface="+mn-ea"/>
                <a:cs typeface="+mn-cs"/>
              </a:rPr>
              <a:t>Trend relates to the overall direction of the data path on a graph. We typically label trends as increasing, decreasing, or zero. How would you rate the trend of James’s data?</a:t>
            </a:r>
            <a:endParaRPr lang="en-US" dirty="0"/>
          </a:p>
          <a:p>
            <a:pPr marL="457200" indent="-228600">
              <a:buFont typeface="Arial" panose="020B0604020202020204" pitchFamily="34" charset="0"/>
              <a:buChar char="•"/>
            </a:pPr>
            <a:r>
              <a:rPr lang="en-US" dirty="0"/>
              <a:t>Level: </a:t>
            </a:r>
            <a:r>
              <a:rPr lang="en-US" sz="1200" b="0" i="0" kern="1200" dirty="0">
                <a:solidFill>
                  <a:schemeClr val="tx1"/>
                </a:solidFill>
                <a:effectLst/>
                <a:latin typeface="Calibri"/>
                <a:ea typeface="+mn-ea"/>
                <a:cs typeface="+mn-cs"/>
              </a:rPr>
              <a:t>Refers to the level of data points; we’re talking about where the data points are in relation to the vertical axis. In general terms, levels of behavior may be viewed as low, moderate, or high. What would you rate the level of James’s data?</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Variability: </a:t>
            </a:r>
            <a:r>
              <a:rPr lang="en-US" sz="1200" b="0" i="0" kern="1200" dirty="0">
                <a:solidFill>
                  <a:schemeClr val="tx1"/>
                </a:solidFill>
                <a:effectLst/>
                <a:latin typeface="Calibri"/>
                <a:ea typeface="+mn-ea"/>
                <a:cs typeface="+mn-cs"/>
              </a:rPr>
              <a:t>Variability is more difficult than the other characteristics because it requires an examination of the overall picture of the data. One way to help with interpretation is to draw a best-fit line through the data points. If many of those data points are close to the line, variability could be considered low.</a:t>
            </a:r>
            <a:endParaRPr lang="en-US" dirty="0"/>
          </a:p>
          <a:p>
            <a:endParaRPr lang="en-US" dirty="0"/>
          </a:p>
        </p:txBody>
      </p:sp>
      <p:sp>
        <p:nvSpPr>
          <p:cNvPr id="4" name="Slide Number Placeholder 3"/>
          <p:cNvSpPr>
            <a:spLocks noGrp="1"/>
          </p:cNvSpPr>
          <p:nvPr>
            <p:ph type="sldNum" sz="quarter" idx="10"/>
          </p:nvPr>
        </p:nvSpPr>
        <p:spPr/>
        <p:txBody>
          <a:bodyPr/>
          <a:lstStyle/>
          <a:p>
            <a:fld id="{B2F612BA-9DBE-4F4B-B1A6-78D8D745D520}" type="slidenum">
              <a:rPr lang="en-US" smtClean="0"/>
              <a:t>74</a:t>
            </a:fld>
            <a:endParaRPr lang="en-US"/>
          </a:p>
        </p:txBody>
      </p:sp>
    </p:spTree>
    <p:extLst>
      <p:ext uri="{BB962C8B-B14F-4D97-AF65-F5344CB8AC3E}">
        <p14:creationId xmlns:p14="http://schemas.microsoft.com/office/powerpoint/2010/main" val="30025911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team members look back at their initial ratings to consider where there were weaker ratings and what they might need to intensify based on James’s needs. </a:t>
            </a:r>
          </a:p>
          <a:p>
            <a:endParaRPr lang="en-US" i="1"/>
          </a:p>
        </p:txBody>
      </p:sp>
      <p:sp>
        <p:nvSpPr>
          <p:cNvPr id="4" name="Slide Number Placeholder 3"/>
          <p:cNvSpPr>
            <a:spLocks noGrp="1"/>
          </p:cNvSpPr>
          <p:nvPr>
            <p:ph type="sldNum" sz="quarter" idx="10"/>
          </p:nvPr>
        </p:nvSpPr>
        <p:spPr/>
        <p:txBody>
          <a:bodyPr/>
          <a:lstStyle/>
          <a:p>
            <a:fld id="{B2F612BA-9DBE-4F4B-B1A6-78D8D745D520}" type="slidenum">
              <a:rPr lang="en-US" smtClean="0"/>
              <a:t>75</a:t>
            </a:fld>
            <a:endParaRPr lang="en-US"/>
          </a:p>
        </p:txBody>
      </p:sp>
    </p:spTree>
    <p:extLst>
      <p:ext uri="{BB962C8B-B14F-4D97-AF65-F5344CB8AC3E}">
        <p14:creationId xmlns:p14="http://schemas.microsoft.com/office/powerpoint/2010/main" val="9297842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introduction of the intervention and the initial data review conducted by the DBI team, the team determined that James’s social skills intervention should be intensified. The team decided to intensify the domains of dosage by increasing the number of social skills group sessions James would attend during the week and focusing on the domain of attention to transfer by increasing the number of opportunities to practice targeted prosocial skills. James was encouraged to practice prosocial skills across school settings, including classrooms, lunchroom, art, and gym. The team also emphasizes the practice of the targeted prosocial skills during James’ reading intervention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team also revisits the reading intervention that Ms. Taylor is using with James to determine if it is necessary to intensify the reading supports being provided. The team determines they will ensure additional practice opportunities for James by minimizing the number of participants in the reading group from 5 to 3 with two additional students whose data also shows a need related to more targeted explicit instruction and practice opportunities in decoding.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76</a:t>
            </a:fld>
            <a:endParaRPr lang="en-US"/>
          </a:p>
        </p:txBody>
      </p:sp>
    </p:spTree>
    <p:extLst>
      <p:ext uri="{BB962C8B-B14F-4D97-AF65-F5344CB8AC3E}">
        <p14:creationId xmlns:p14="http://schemas.microsoft.com/office/powerpoint/2010/main" val="21569322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Mrs. Taylor continued to collect data after the team made the intensification. What do you think? Should they further intensify and individualize the intervention? </a:t>
            </a:r>
          </a:p>
        </p:txBody>
      </p:sp>
      <p:sp>
        <p:nvSpPr>
          <p:cNvPr id="4" name="Slide Number Placeholder 3"/>
          <p:cNvSpPr>
            <a:spLocks noGrp="1"/>
          </p:cNvSpPr>
          <p:nvPr>
            <p:ph type="sldNum" sz="quarter" idx="10"/>
          </p:nvPr>
        </p:nvSpPr>
        <p:spPr/>
        <p:txBody>
          <a:bodyPr/>
          <a:lstStyle/>
          <a:p>
            <a:fld id="{B2F612BA-9DBE-4F4B-B1A6-78D8D745D520}" type="slidenum">
              <a:rPr lang="en-US" smtClean="0"/>
              <a:t>77</a:t>
            </a:fld>
            <a:endParaRPr lang="en-US"/>
          </a:p>
        </p:txBody>
      </p:sp>
    </p:spTree>
    <p:extLst>
      <p:ext uri="{BB962C8B-B14F-4D97-AF65-F5344CB8AC3E}">
        <p14:creationId xmlns:p14="http://schemas.microsoft.com/office/powerpoint/2010/main" val="20813785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James is closer to his goal of less than 10% disruptive behavior, the team decided that some additional intensification was needed. They returned to the taxonomy and intensified areas within James’s plan. Mrs. Taylor continued to collect data after the second adjustment. After reviewing James’s data, is he responding to the intervention, or should they intensify and individualize the intervention?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a student isn’t making ambitious growth, despite an intensified plan, don’t fret! As a reminder, DBI is an ongoing and iterative process that may require multiple rounds of adaptation. Using the taxonomy to systematically build an intensified intervention plan can help educators as they support students with intensive academic or behavioral needs. </a:t>
            </a:r>
          </a:p>
          <a:p>
            <a:endParaRPr lang="en-US"/>
          </a:p>
        </p:txBody>
      </p:sp>
      <p:sp>
        <p:nvSpPr>
          <p:cNvPr id="4" name="Slide Number Placeholder 3"/>
          <p:cNvSpPr>
            <a:spLocks noGrp="1"/>
          </p:cNvSpPr>
          <p:nvPr>
            <p:ph type="sldNum" sz="quarter" idx="10"/>
          </p:nvPr>
        </p:nvSpPr>
        <p:spPr/>
        <p:txBody>
          <a:bodyPr/>
          <a:lstStyle/>
          <a:p>
            <a:fld id="{B2F612BA-9DBE-4F4B-B1A6-78D8D745D520}" type="slidenum">
              <a:rPr lang="en-US" smtClean="0"/>
              <a:t>78</a:t>
            </a:fld>
            <a:endParaRPr lang="en-US"/>
          </a:p>
        </p:txBody>
      </p:sp>
    </p:spTree>
    <p:extLst>
      <p:ext uri="{BB962C8B-B14F-4D97-AF65-F5344CB8AC3E}">
        <p14:creationId xmlns:p14="http://schemas.microsoft.com/office/powerpoint/2010/main" val="29932483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wrap up, we will highlight a few areas where you can learn more about the taxonomy and behavior supports.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79</a:t>
            </a:fld>
            <a:endParaRPr lang="en-US"/>
          </a:p>
        </p:txBody>
      </p:sp>
    </p:spTree>
    <p:extLst>
      <p:ext uri="{BB962C8B-B14F-4D97-AF65-F5344CB8AC3E}">
        <p14:creationId xmlns:p14="http://schemas.microsoft.com/office/powerpoint/2010/main" val="8933839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5600"/>
            <a:ext cx="5486400" cy="3086100"/>
          </a:xfrm>
        </p:spPr>
      </p:sp>
      <p:sp>
        <p:nvSpPr>
          <p:cNvPr id="3" name="Notes Placeholder 2"/>
          <p:cNvSpPr>
            <a:spLocks noGrp="1"/>
          </p:cNvSpPr>
          <p:nvPr>
            <p:ph type="body" idx="1"/>
          </p:nvPr>
        </p:nvSpPr>
        <p:spPr>
          <a:xfrm>
            <a:off x="685800" y="3683098"/>
            <a:ext cx="5486400" cy="3600450"/>
          </a:xfrm>
        </p:spPr>
        <p:txBody>
          <a:bodyPr/>
          <a:lstStyle/>
          <a:p>
            <a:r>
              <a:rPr lang="en-US" sz="1100"/>
              <a:t>NCII includes information to support your consideration of the behavior supports. The behavior strategies can help s</a:t>
            </a:r>
            <a:r>
              <a:rPr lang="en-US" sz="1100" b="0" i="0" kern="1200">
                <a:solidFill>
                  <a:schemeClr val="tx1"/>
                </a:solidFill>
                <a:effectLst/>
                <a:latin typeface="Arial" panose="020B0604020202020204" pitchFamily="34" charset="0"/>
                <a:ea typeface="+mn-ea"/>
                <a:cs typeface="+mn-cs"/>
              </a:rPr>
              <a:t>upport teachers working with students who have challenging behaviors. Each strategy incorporates key terminology, an overview of the purpose, and all associated materials. The strategies also integrate approaches for intensification for students with more challenging behaviors. </a:t>
            </a:r>
          </a:p>
          <a:p>
            <a:endParaRPr lang="en-US" sz="1100" b="0" i="0" kern="1200">
              <a:solidFill>
                <a:schemeClr val="tx1"/>
              </a:solidFill>
              <a:effectLst/>
              <a:latin typeface="Arial" panose="020B0604020202020204" pitchFamily="34" charset="0"/>
              <a:ea typeface="+mn-ea"/>
              <a:cs typeface="+mn-cs"/>
            </a:endParaRPr>
          </a:p>
          <a:p>
            <a:r>
              <a:rPr lang="en-US" sz="1100" kern="1200">
                <a:solidFill>
                  <a:schemeClr val="tx1"/>
                </a:solidFill>
                <a:effectLst/>
                <a:latin typeface="Arial" panose="020B0604020202020204" pitchFamily="34" charset="0"/>
                <a:ea typeface="+mn-ea"/>
                <a:cs typeface="+mn-cs"/>
              </a:rPr>
              <a:t>Behavior Support for Intensive Intervention also provides a deep review of how educators can support student behavior in the classroom. This eight-part module series includes video lectures, activities, and more. T</a:t>
            </a:r>
            <a:r>
              <a:rPr lang="en-US" sz="1200" b="0" i="0" kern="1200">
                <a:solidFill>
                  <a:schemeClr val="tx1"/>
                </a:solidFill>
                <a:effectLst/>
                <a:latin typeface="Calibri"/>
                <a:ea typeface="+mn-ea"/>
                <a:cs typeface="+mn-cs"/>
              </a:rPr>
              <a:t>he materials are organized around three overarching areas: antecedent modification, self-management, and reinforcement strategies. </a:t>
            </a:r>
            <a:endParaRPr lang="en-US" sz="1100"/>
          </a:p>
        </p:txBody>
      </p:sp>
      <p:sp>
        <p:nvSpPr>
          <p:cNvPr id="4" name="Slide Number Placeholder 3"/>
          <p:cNvSpPr>
            <a:spLocks noGrp="1"/>
          </p:cNvSpPr>
          <p:nvPr>
            <p:ph type="sldNum" sz="quarter" idx="5"/>
          </p:nvPr>
        </p:nvSpPr>
        <p:spPr/>
        <p:txBody>
          <a:bodyPr/>
          <a:lstStyle/>
          <a:p>
            <a:fld id="{B54DC83E-89B8-4806-9A94-7D2BAA520DC6}" type="slidenum">
              <a:rPr lang="en-US" smtClean="0"/>
              <a:pPr/>
              <a:t>80</a:t>
            </a:fld>
            <a:endParaRPr lang="en-US"/>
          </a:p>
        </p:txBody>
      </p:sp>
    </p:spTree>
    <p:extLst>
      <p:ext uri="{BB962C8B-B14F-4D97-AF65-F5344CB8AC3E}">
        <p14:creationId xmlns:p14="http://schemas.microsoft.com/office/powerpoint/2010/main" val="32764322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1313"/>
            <a:ext cx="5486400" cy="3086100"/>
          </a:xfrm>
        </p:spPr>
      </p:sp>
      <p:sp>
        <p:nvSpPr>
          <p:cNvPr id="3" name="Notes Placeholder 2"/>
          <p:cNvSpPr>
            <a:spLocks noGrp="1"/>
          </p:cNvSpPr>
          <p:nvPr>
            <p:ph type="body" idx="1"/>
          </p:nvPr>
        </p:nvSpPr>
        <p:spPr>
          <a:xfrm>
            <a:off x="685800" y="3654962"/>
            <a:ext cx="5486400" cy="3600450"/>
          </a:xfrm>
        </p:spPr>
        <p:txBody>
          <a:bodyPr/>
          <a:lstStyle/>
          <a:p>
            <a:r>
              <a:rPr lang="en-US" sz="1100"/>
              <a:t>If you are interested in learning more about the Taxonomy of Intervention Intensity, the NCII website includes a page focused on the taxonomy. On that page, there are four recorded webinars that go deeper into applying the taxonomy to different content areas and training materials providing an overview, an application of the taxonomy for mathematics and an application of the taxonomy for reading.  </a:t>
            </a:r>
          </a:p>
        </p:txBody>
      </p:sp>
      <p:sp>
        <p:nvSpPr>
          <p:cNvPr id="4" name="Slide Number Placeholder 3"/>
          <p:cNvSpPr>
            <a:spLocks noGrp="1"/>
          </p:cNvSpPr>
          <p:nvPr>
            <p:ph type="sldNum" sz="quarter" idx="5"/>
          </p:nvPr>
        </p:nvSpPr>
        <p:spPr/>
        <p:txBody>
          <a:bodyPr/>
          <a:lstStyle/>
          <a:p>
            <a:fld id="{B54DC83E-89B8-4806-9A94-7D2BAA520DC6}" type="slidenum">
              <a:rPr lang="en-US" smtClean="0"/>
              <a:pPr/>
              <a:t>81</a:t>
            </a:fld>
            <a:endParaRPr lang="en-US"/>
          </a:p>
        </p:txBody>
      </p:sp>
    </p:spTree>
    <p:extLst>
      <p:ext uri="{BB962C8B-B14F-4D97-AF65-F5344CB8AC3E}">
        <p14:creationId xmlns:p14="http://schemas.microsoft.com/office/powerpoint/2010/main" val="20080316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2738"/>
            <a:ext cx="5486400" cy="3086100"/>
          </a:xfrm>
        </p:spPr>
      </p:sp>
      <p:sp>
        <p:nvSpPr>
          <p:cNvPr id="3" name="Notes Placeholder 2"/>
          <p:cNvSpPr>
            <a:spLocks noGrp="1"/>
          </p:cNvSpPr>
          <p:nvPr>
            <p:ph type="body" idx="1"/>
          </p:nvPr>
        </p:nvSpPr>
        <p:spPr>
          <a:xfrm>
            <a:off x="573259" y="3640894"/>
            <a:ext cx="5486400" cy="3600450"/>
          </a:xfrm>
        </p:spPr>
        <p:txBody>
          <a:bodyPr/>
          <a:lstStyle/>
          <a:p>
            <a:r>
              <a:rPr lang="en-US" sz="1100"/>
              <a:t>On the Taxonomy page there are also tools and handouts that can be used by teams as they implement the DBI process. For example, the </a:t>
            </a:r>
            <a:r>
              <a:rPr lang="en-US" sz="1600" b="0" i="0" u="none" strike="noStrike">
                <a:solidFill>
                  <a:srgbClr val="0D1DC6"/>
                </a:solidFill>
                <a:effectLst/>
                <a:latin typeface="Roboto"/>
                <a:hlinkClick r:id="rId3"/>
              </a:rPr>
              <a:t>Intensification Strategy Checklist Handout</a:t>
            </a:r>
            <a:r>
              <a:rPr lang="en-US" sz="1600" b="0" i="0" u="none" strike="noStrike">
                <a:solidFill>
                  <a:srgbClr val="0D1DC6"/>
                </a:solidFill>
                <a:effectLst/>
                <a:latin typeface="Roboto"/>
              </a:rPr>
              <a:t> </a:t>
            </a:r>
            <a:r>
              <a:rPr lang="en-US" sz="1100"/>
              <a:t>and </a:t>
            </a:r>
            <a:r>
              <a:rPr lang="en-US" sz="1600" b="0" i="0" u="none" strike="noStrike">
                <a:solidFill>
                  <a:srgbClr val="0D1DC6"/>
                </a:solidFill>
                <a:effectLst/>
                <a:latin typeface="Roboto"/>
                <a:hlinkClick r:id="rId4"/>
              </a:rPr>
              <a:t>Clarifying Questions to Create a Hypothesis to Guide Intervention Changes: Question Bank</a:t>
            </a:r>
            <a:r>
              <a:rPr lang="en-US" sz="1600" b="0" i="0" u="none" strike="noStrike">
                <a:solidFill>
                  <a:srgbClr val="0D1DC6"/>
                </a:solidFill>
                <a:effectLst/>
                <a:latin typeface="Roboto"/>
              </a:rPr>
              <a:t> include guiding questions and considerations as teams consider why a student is struggling and how to intensify supports. </a:t>
            </a:r>
            <a:endParaRPr lang="en-US" sz="1100"/>
          </a:p>
          <a:p>
            <a:endParaRPr lang="en-US" sz="1100"/>
          </a:p>
          <a:p>
            <a:endParaRPr lang="en-US" sz="1100"/>
          </a:p>
        </p:txBody>
      </p:sp>
      <p:sp>
        <p:nvSpPr>
          <p:cNvPr id="4" name="Slide Number Placeholder 3"/>
          <p:cNvSpPr>
            <a:spLocks noGrp="1"/>
          </p:cNvSpPr>
          <p:nvPr>
            <p:ph type="sldNum" sz="quarter" idx="5"/>
          </p:nvPr>
        </p:nvSpPr>
        <p:spPr/>
        <p:txBody>
          <a:bodyPr/>
          <a:lstStyle/>
          <a:p>
            <a:fld id="{B54DC83E-89B8-4806-9A94-7D2BAA520DC6}" type="slidenum">
              <a:rPr lang="en-US" smtClean="0"/>
              <a:pPr/>
              <a:t>82</a:t>
            </a:fld>
            <a:endParaRPr lang="en-US"/>
          </a:p>
        </p:txBody>
      </p:sp>
    </p:spTree>
    <p:extLst>
      <p:ext uri="{BB962C8B-B14F-4D97-AF65-F5344CB8AC3E}">
        <p14:creationId xmlns:p14="http://schemas.microsoft.com/office/powerpoint/2010/main" val="116574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8138"/>
            <a:ext cx="5486400" cy="3086100"/>
          </a:xfrm>
        </p:spPr>
      </p:sp>
      <p:sp>
        <p:nvSpPr>
          <p:cNvPr id="3" name="Notes Placeholder 2"/>
          <p:cNvSpPr>
            <a:spLocks noGrp="1"/>
          </p:cNvSpPr>
          <p:nvPr>
            <p:ph type="body" idx="1"/>
          </p:nvPr>
        </p:nvSpPr>
        <p:spPr>
          <a:xfrm>
            <a:off x="575632" y="3607336"/>
            <a:ext cx="5486400" cy="3600450"/>
          </a:xfrm>
        </p:spPr>
        <p:txBody>
          <a:bodyPr/>
          <a:lstStyle/>
          <a:p>
            <a:r>
              <a:rPr lang="en-US" sz="1100" dirty="0"/>
              <a:t>Each of you has two handouts in your workbook. The first handout looks like this and includes brief definitions for each of the seven dimensions of the Taxonomy of Intervention Intensity. You will notice that the handout is two-sided (pages 3-4 in the workbook). On one side, the dimensions are defined in the context of academics, and, on the other side, the same seven dimensions are defined in the context of behavior. For this activity, we will focus on the behavior side. The second handout looks like this (</a:t>
            </a:r>
            <a:r>
              <a:rPr lang="en-US" sz="1100" i="1" dirty="0"/>
              <a:t>click for animations</a:t>
            </a:r>
            <a:r>
              <a:rPr lang="en-US" sz="1100" dirty="0"/>
              <a:t>). Many of you are likely familiar with K-W-L (for Know, Want to Know, Learn). This is a slightly modified version that includes space for you to document what you know from reviewing the resource, what questions you have or what you want to learn more about, and, finally, how you will learn more (page 2 of the workbook). For the next activity, you will focus on the first two columns (</a:t>
            </a:r>
            <a:r>
              <a:rPr lang="en-US" sz="1100" i="1" dirty="0"/>
              <a:t>click for animation</a:t>
            </a:r>
            <a:r>
              <a:rPr lang="en-US" sz="1100" dirty="0"/>
              <a:t>). Using the taxonomy overview handout, individually document what you know from reviewing the handout and what you want to know more about. You will have about 5 to 7 minutes to do this. Once you have completed documenting what you know and want to know more about, turn to your neighbor or tablemates and share some of the things that you documented. </a:t>
            </a:r>
          </a:p>
          <a:p>
            <a:endParaRPr lang="en-US" sz="1100" dirty="0"/>
          </a:p>
          <a:p>
            <a:r>
              <a:rPr lang="en-US" sz="1100" i="1" dirty="0"/>
              <a:t>Provide about 5 to 7 minutes for individual review, provide about 3 to 5 minutes for table or partner talk, and then provide time for group share-out. Note how you will address questions throughout the training. </a:t>
            </a:r>
          </a:p>
          <a:p>
            <a:endParaRPr lang="en-US" i="1"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12850103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 Intervention Tools Chart, seen here, was one of the tools we used to help us to evaluate the strength dimension. T</a:t>
            </a:r>
            <a:r>
              <a:rPr lang="en-US" sz="1200" b="0" i="0" kern="1200" dirty="0">
                <a:solidFill>
                  <a:schemeClr val="tx1"/>
                </a:solidFill>
                <a:effectLst/>
                <a:latin typeface="Calibri"/>
                <a:ea typeface="+mn-ea"/>
                <a:cs typeface="+mn-cs"/>
              </a:rPr>
              <a:t>his tools chart presents information about behavioral intervention programs. </a:t>
            </a:r>
            <a:r>
              <a:rPr lang="en-US" dirty="0"/>
              <a:t>This is one of six tools charts on the NCII website. In addition to the NCII tools charts, you also might want to visit the WWC and Best Evidence Encyclopedia sites. </a:t>
            </a:r>
          </a:p>
        </p:txBody>
      </p:sp>
      <p:sp>
        <p:nvSpPr>
          <p:cNvPr id="4" name="Slide Number Placeholder 3"/>
          <p:cNvSpPr>
            <a:spLocks noGrp="1"/>
          </p:cNvSpPr>
          <p:nvPr>
            <p:ph type="sldNum" sz="quarter" idx="5"/>
          </p:nvPr>
        </p:nvSpPr>
        <p:spPr/>
        <p:txBody>
          <a:bodyPr/>
          <a:lstStyle/>
          <a:p>
            <a:fld id="{B54DC83E-89B8-4806-9A94-7D2BAA520DC6}" type="slidenum">
              <a:rPr lang="en-US" smtClean="0"/>
              <a:pPr/>
              <a:t>83</a:t>
            </a:fld>
            <a:endParaRPr lang="en-US"/>
          </a:p>
        </p:txBody>
      </p:sp>
    </p:spTree>
    <p:extLst>
      <p:ext uri="{BB962C8B-B14F-4D97-AF65-F5344CB8AC3E}">
        <p14:creationId xmlns:p14="http://schemas.microsoft.com/office/powerpoint/2010/main" val="17579482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2738"/>
            <a:ext cx="5486400" cy="3086100"/>
          </a:xfrm>
        </p:spPr>
      </p:sp>
      <p:sp>
        <p:nvSpPr>
          <p:cNvPr id="3" name="Notes Placeholder 2"/>
          <p:cNvSpPr>
            <a:spLocks noGrp="1"/>
          </p:cNvSpPr>
          <p:nvPr>
            <p:ph type="body" idx="1"/>
          </p:nvPr>
        </p:nvSpPr>
        <p:spPr>
          <a:xfrm>
            <a:off x="685800" y="3570556"/>
            <a:ext cx="5486400" cy="3600450"/>
          </a:xfrm>
        </p:spPr>
        <p:txBody>
          <a:bodyPr/>
          <a:lstStyle/>
          <a:p>
            <a:r>
              <a:rPr lang="en-US" sz="1100" dirty="0"/>
              <a:t>As we discussed, it is important for educators to consider the dimensions when designing and intensifying intervention, but it also is important to consider the implementation of the intervention. Although we did not discuss how to monitor fidelity implementation of an intervention in detail, there are fidelity tools and resources, including the daily and weekly log, to help educators monitor fidelity of implementation over time. </a:t>
            </a:r>
          </a:p>
        </p:txBody>
      </p:sp>
      <p:sp>
        <p:nvSpPr>
          <p:cNvPr id="4" name="Slide Number Placeholder 3"/>
          <p:cNvSpPr>
            <a:spLocks noGrp="1"/>
          </p:cNvSpPr>
          <p:nvPr>
            <p:ph type="sldNum" sz="quarter" idx="5"/>
          </p:nvPr>
        </p:nvSpPr>
        <p:spPr/>
        <p:txBody>
          <a:bodyPr/>
          <a:lstStyle/>
          <a:p>
            <a:fld id="{B54DC83E-89B8-4806-9A94-7D2BAA520DC6}" type="slidenum">
              <a:rPr lang="en-US" smtClean="0"/>
              <a:pPr/>
              <a:t>84</a:t>
            </a:fld>
            <a:endParaRPr lang="en-US"/>
          </a:p>
        </p:txBody>
      </p:sp>
    </p:spTree>
    <p:extLst>
      <p:ext uri="{BB962C8B-B14F-4D97-AF65-F5344CB8AC3E}">
        <p14:creationId xmlns:p14="http://schemas.microsoft.com/office/powerpoint/2010/main" val="1667114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to the handouts we used at the start of this session (pages 2-4). Consider what was discussed today. On your K-W-L handout, take about 5–10 minutes to note what the document helps you know and what you want to know more about.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85</a:t>
            </a:fld>
            <a:endParaRPr lang="en-US"/>
          </a:p>
        </p:txBody>
      </p:sp>
    </p:spTree>
    <p:extLst>
      <p:ext uri="{BB962C8B-B14F-4D97-AF65-F5344CB8AC3E}">
        <p14:creationId xmlns:p14="http://schemas.microsoft.com/office/powerpoint/2010/main" val="36966627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Taxonomy of Intervention Intensity is designed to support special educators and interventionists in understanding their validated intervention programs. For those students who do not respond to the intervention as designed, the taxonomy can be used to help teams and educators make decisions about how the intervention can be individualized to better meet their needs.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86</a:t>
            </a:fld>
            <a:endParaRPr lang="en-US"/>
          </a:p>
        </p:txBody>
      </p:sp>
    </p:spTree>
    <p:extLst>
      <p:ext uri="{BB962C8B-B14F-4D97-AF65-F5344CB8AC3E}">
        <p14:creationId xmlns:p14="http://schemas.microsoft.com/office/powerpoint/2010/main" val="26975822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1463"/>
            <a:ext cx="5486400" cy="3086100"/>
          </a:xfrm>
        </p:spPr>
      </p:sp>
      <p:sp>
        <p:nvSpPr>
          <p:cNvPr id="3" name="Notes Placeholder 2"/>
          <p:cNvSpPr>
            <a:spLocks noGrp="1"/>
          </p:cNvSpPr>
          <p:nvPr>
            <p:ph type="body" idx="1"/>
          </p:nvPr>
        </p:nvSpPr>
        <p:spPr>
          <a:xfrm>
            <a:off x="348176" y="3584624"/>
            <a:ext cx="6235504" cy="3600450"/>
          </a:xfrm>
        </p:spPr>
        <p:txBody>
          <a:bodyPr/>
          <a:lstStyle/>
          <a:p>
            <a:pPr marL="0" indent="0">
              <a:buFont typeface="Arial" pitchFamily="34" charset="0"/>
              <a:buNone/>
            </a:pPr>
            <a:r>
              <a:rPr lang="en-US" sz="1100" b="1" dirty="0"/>
              <a:t>DBI is intense—relatively few students should need it.</a:t>
            </a:r>
          </a:p>
          <a:p>
            <a:pPr marL="457200" lvl="1" indent="-228600">
              <a:buFont typeface="Arial" pitchFamily="34" charset="0"/>
              <a:buChar char="•"/>
            </a:pPr>
            <a:r>
              <a:rPr lang="en-US" sz="1100" dirty="0"/>
              <a:t>If more than 3% to 5% of students in a school appear to require DBI, consider evaluating the core instruction, schoolwide behavior supports, and Tier 2 intervention programs. </a:t>
            </a:r>
          </a:p>
          <a:p>
            <a:pPr marL="457200" lvl="1" indent="-228600">
              <a:buFont typeface="Arial" pitchFamily="34" charset="0"/>
              <a:buChar char="•"/>
            </a:pPr>
            <a:r>
              <a:rPr lang="en-US" sz="1100" dirty="0"/>
              <a:t>DBI often takes sustained and iterative cycles of adaptation over time. </a:t>
            </a:r>
          </a:p>
          <a:p>
            <a:pPr marL="0" indent="0">
              <a:buFont typeface="Arial" pitchFamily="34" charset="0"/>
              <a:buNone/>
            </a:pPr>
            <a:endParaRPr lang="en-US" sz="1100" b="1" dirty="0"/>
          </a:p>
          <a:p>
            <a:pPr marL="0" indent="0">
              <a:buFont typeface="Arial" pitchFamily="34" charset="0"/>
              <a:buNone/>
            </a:pPr>
            <a:r>
              <a:rPr lang="en-US" sz="1100" b="1" dirty="0"/>
              <a:t>Academic and behavior supports do not exist in isolation.</a:t>
            </a:r>
          </a:p>
          <a:p>
            <a:pPr marL="457200" lvl="1" indent="-228600">
              <a:buFont typeface="Arial" pitchFamily="34" charset="0"/>
              <a:buChar char="•"/>
            </a:pPr>
            <a:r>
              <a:rPr lang="en-US" sz="1100" dirty="0"/>
              <a:t>They are often most successful when combined to meet students’ individual needs. </a:t>
            </a:r>
          </a:p>
          <a:p>
            <a:pPr marL="0" indent="0">
              <a:buFont typeface="Arial" pitchFamily="34" charset="0"/>
              <a:buNone/>
            </a:pPr>
            <a:endParaRPr lang="en-US" sz="1100" b="1" dirty="0"/>
          </a:p>
          <a:p>
            <a:pPr marL="0" indent="0">
              <a:buFont typeface="Arial" pitchFamily="34" charset="0"/>
              <a:buNone/>
            </a:pPr>
            <a:r>
              <a:rPr lang="en-US" sz="1100" b="1" dirty="0"/>
              <a:t>There is no perfect intervention. </a:t>
            </a:r>
          </a:p>
          <a:p>
            <a:pPr marL="457200" lvl="1" indent="-228600">
              <a:buFont typeface="Arial" pitchFamily="34" charset="0"/>
              <a:buChar char="•"/>
            </a:pPr>
            <a:r>
              <a:rPr lang="en-US" sz="1100" b="0" dirty="0"/>
              <a:t>We do have access to a growing repository of interventions that have shown evidence of effectiveness, but we need to consider the dimensions of the taxonomy to guide our decision-making process and understand the multiple dimensions that can help to ensure that we have a strong intervention. </a:t>
            </a:r>
          </a:p>
          <a:p>
            <a:pPr marL="457200" lvl="1" indent="-228600">
              <a:buFont typeface="Arial" pitchFamily="34" charset="0"/>
              <a:buChar char="•"/>
            </a:pPr>
            <a:r>
              <a:rPr lang="en-US" sz="1100" b="0" dirty="0"/>
              <a:t>Even when we can’t start with a standardized program, the taxonomy can guide our understanding of what we are providing. </a:t>
            </a:r>
          </a:p>
          <a:p>
            <a:pPr marL="0" indent="0">
              <a:buFont typeface="Arial" pitchFamily="34" charset="0"/>
              <a:buNone/>
            </a:pPr>
            <a:endParaRPr lang="en-US" sz="1100" b="1" dirty="0"/>
          </a:p>
          <a:p>
            <a:pPr marL="0" indent="0">
              <a:buFont typeface="Arial" pitchFamily="34" charset="0"/>
              <a:buNone/>
            </a:pPr>
            <a:r>
              <a:rPr lang="en-US" sz="1100" b="1" dirty="0"/>
              <a:t>Don’t make too many intervention adaptations at the same time</a:t>
            </a:r>
            <a:r>
              <a:rPr lang="en-US" sz="1100" dirty="0"/>
              <a:t>.</a:t>
            </a:r>
          </a:p>
          <a:p>
            <a:pPr marL="457200" lvl="1" indent="-228600">
              <a:buFont typeface="Arial" pitchFamily="34" charset="0"/>
              <a:buChar char="•"/>
            </a:pPr>
            <a:r>
              <a:rPr lang="en-US" sz="1100" dirty="0"/>
              <a:t>It may be tempting to try everything at once because you want to help a student as soon as possible, but if you make all possible changes at the same time, you won’t know </a:t>
            </a:r>
            <a:r>
              <a:rPr lang="en-US" sz="1100"/>
              <a:t>which change works </a:t>
            </a:r>
            <a:r>
              <a:rPr lang="en-US" sz="1100" dirty="0"/>
              <a:t>for the student (any improvement in performance could be the result of one or more adaptations). Fewer changes also may make implementation more sustainable.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87</a:t>
            </a:fld>
            <a:endParaRPr lang="en-US"/>
          </a:p>
        </p:txBody>
      </p:sp>
    </p:spTree>
    <p:extLst>
      <p:ext uri="{BB962C8B-B14F-4D97-AF65-F5344CB8AC3E}">
        <p14:creationId xmlns:p14="http://schemas.microsoft.com/office/powerpoint/2010/main" val="33577270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6875"/>
            <a:ext cx="5486400" cy="3086100"/>
          </a:xfrm>
        </p:spPr>
      </p:sp>
      <p:sp>
        <p:nvSpPr>
          <p:cNvPr id="3" name="Notes Placeholder 2"/>
          <p:cNvSpPr>
            <a:spLocks noGrp="1"/>
          </p:cNvSpPr>
          <p:nvPr>
            <p:ph type="body" idx="1"/>
          </p:nvPr>
        </p:nvSpPr>
        <p:spPr>
          <a:xfrm>
            <a:off x="685800" y="3739369"/>
            <a:ext cx="5486400" cy="3600450"/>
          </a:xfrm>
        </p:spPr>
        <p:txBody>
          <a:bodyPr/>
          <a:lstStyle/>
          <a:p>
            <a:r>
              <a:rPr lang="en-US" sz="1100"/>
              <a:t>As we end the day, take a moment to reflect on what we covered. What are you most excited about? What questions do you still have? What changes will you make? Take 5 minutes to reflect and then share with a neighbor. </a:t>
            </a:r>
          </a:p>
        </p:txBody>
      </p:sp>
      <p:sp>
        <p:nvSpPr>
          <p:cNvPr id="4" name="Slide Number Placeholder 3"/>
          <p:cNvSpPr>
            <a:spLocks noGrp="1"/>
          </p:cNvSpPr>
          <p:nvPr>
            <p:ph type="sldNum" sz="quarter" idx="5"/>
          </p:nvPr>
        </p:nvSpPr>
        <p:spPr/>
        <p:txBody>
          <a:bodyPr/>
          <a:lstStyle/>
          <a:p>
            <a:fld id="{B54DC83E-89B8-4806-9A94-7D2BAA520DC6}" type="slidenum">
              <a:rPr lang="en-US" smtClean="0"/>
              <a:pPr/>
              <a:t>88</a:t>
            </a:fld>
            <a:endParaRPr lang="en-US"/>
          </a:p>
        </p:txBody>
      </p:sp>
    </p:spTree>
    <p:extLst>
      <p:ext uri="{BB962C8B-B14F-4D97-AF65-F5344CB8AC3E}">
        <p14:creationId xmlns:p14="http://schemas.microsoft.com/office/powerpoint/2010/main" val="16133871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90</a:t>
            </a:fld>
            <a:endParaRPr lang="en-US"/>
          </a:p>
        </p:txBody>
      </p:sp>
    </p:spTree>
    <p:extLst>
      <p:ext uri="{BB962C8B-B14F-4D97-AF65-F5344CB8AC3E}">
        <p14:creationId xmlns:p14="http://schemas.microsoft.com/office/powerpoint/2010/main" val="6818221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91</a:t>
            </a:fld>
            <a:endParaRPr lang="en-US"/>
          </a:p>
        </p:txBody>
      </p:sp>
    </p:spTree>
    <p:extLst>
      <p:ext uri="{BB962C8B-B14F-4D97-AF65-F5344CB8AC3E}">
        <p14:creationId xmlns:p14="http://schemas.microsoft.com/office/powerpoint/2010/main" val="7904064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92</a:t>
            </a:fld>
            <a:endParaRPr lang="en-US"/>
          </a:p>
        </p:txBody>
      </p:sp>
    </p:spTree>
    <p:extLst>
      <p:ext uri="{BB962C8B-B14F-4D97-AF65-F5344CB8AC3E}">
        <p14:creationId xmlns:p14="http://schemas.microsoft.com/office/powerpoint/2010/main" val="251797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Before we focus in on the dimensions of the Taxonomy of Intervention Intensity, we would like to present a brief review of the data-based individualization (DBI) process. DBI is a research-based process for individualizing and intensifying interventions through the systematic use of assessment data, validated interventions, and research-based adaptation strategies. DBI is the technical term for what many good teachers do naturally through the problem-solving process: Frequently review student data and make changes to their teaching based on what works for students. DBI, through a multistep process that gradually intensifies instruction and support, makes this process systematic, explicit, and tailored to meet the needs of individual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DBI has its origins </a:t>
            </a:r>
            <a:r>
              <a:rPr lang="en-US" sz="1200" kern="1200" dirty="0">
                <a:solidFill>
                  <a:schemeClr val="tx1"/>
                </a:solidFill>
                <a:effectLst/>
                <a:latin typeface="Arial"/>
                <a:cs typeface="Arial"/>
              </a:rPr>
              <a:t>in data-based program modification and experimental teaching, first developed at the University of Minnesota (</a:t>
            </a:r>
            <a:r>
              <a:rPr lang="en-US" sz="1200" kern="1200" dirty="0" err="1">
                <a:solidFill>
                  <a:schemeClr val="tx1"/>
                </a:solidFill>
                <a:effectLst/>
                <a:latin typeface="Arial"/>
                <a:cs typeface="Arial"/>
              </a:rPr>
              <a:t>Deno</a:t>
            </a:r>
            <a:r>
              <a:rPr lang="en-US" sz="1200" kern="1200" dirty="0">
                <a:solidFill>
                  <a:schemeClr val="tx1"/>
                </a:solidFill>
                <a:effectLst/>
                <a:latin typeface="Arial"/>
                <a:cs typeface="Arial"/>
              </a:rPr>
              <a:t> &amp; </a:t>
            </a:r>
            <a:r>
              <a:rPr lang="en-US" sz="1200" kern="1200" dirty="0" err="1">
                <a:solidFill>
                  <a:schemeClr val="tx1"/>
                </a:solidFill>
                <a:effectLst/>
                <a:latin typeface="Arial"/>
                <a:cs typeface="Arial"/>
              </a:rPr>
              <a:t>Mirkin</a:t>
            </a:r>
            <a:r>
              <a:rPr lang="en-US" sz="1200" kern="1200" dirty="0">
                <a:solidFill>
                  <a:schemeClr val="tx1"/>
                </a:solidFill>
                <a:effectLst/>
                <a:latin typeface="Arial"/>
                <a:cs typeface="Arial"/>
              </a:rPr>
              <a:t>, 1977).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a:defRPr/>
            </a:pPr>
            <a:r>
              <a:rPr lang="en-US" sz="1200" kern="1200" dirty="0">
                <a:solidFill>
                  <a:schemeClr val="tx1"/>
                </a:solidFill>
                <a:effectLst/>
                <a:latin typeface="Arial"/>
                <a:cs typeface="Arial"/>
              </a:rPr>
              <a:t>DBI is</a:t>
            </a:r>
            <a:r>
              <a:rPr lang="en-US" dirty="0">
                <a:latin typeface="Arial"/>
                <a:cs typeface="Arial"/>
              </a:rPr>
              <a:t> </a:t>
            </a:r>
            <a:r>
              <a:rPr lang="en-US" sz="1200" kern="1200" dirty="0">
                <a:solidFill>
                  <a:schemeClr val="tx1"/>
                </a:solidFill>
                <a:effectLst/>
                <a:latin typeface="Arial"/>
                <a:cs typeface="Arial"/>
              </a:rPr>
              <a:t>an ongoing process, not a single intervention, and it is intended for a small percentage of students with severe and persistent learning and behavioral needs, including students who:</a:t>
            </a:r>
            <a:r>
              <a:rPr lang="en-US" dirty="0">
                <a:latin typeface="Arial"/>
                <a:cs typeface="Arial"/>
              </a:rPr>
              <a:t> </a:t>
            </a:r>
            <a:endParaRPr lang="en-US" sz="1200" kern="1200" dirty="0">
              <a:solidFill>
                <a:schemeClr val="tx1"/>
              </a:solidFill>
              <a:effectLst/>
              <a:latin typeface="Arial" panose="020B0604020202020204" pitchFamily="34" charset="0"/>
              <a:cs typeface="Arial" panose="020B0604020202020204" pitchFamily="34" charset="0"/>
            </a:endParaRPr>
          </a:p>
          <a:p>
            <a:pPr marL="4572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Are not making adequate progress in their current intervention program (often, a Tier 2, evidence-based intervention) </a:t>
            </a:r>
          </a:p>
          <a:p>
            <a:pPr marL="4572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Are not meeting individualized education program (IEP) goals </a:t>
            </a:r>
          </a:p>
          <a:p>
            <a:pPr marL="457200" indent="-228600">
              <a:buFont typeface="Arial" panose="020B0604020202020204" pitchFamily="34" charset="0"/>
              <a:buChar char="•"/>
            </a:pPr>
            <a:r>
              <a:rPr lang="en-US" sz="1200" b="0" dirty="0">
                <a:latin typeface="Arial" panose="020B0604020202020204" pitchFamily="34" charset="0"/>
                <a:cs typeface="Arial" panose="020B0604020202020204" pitchFamily="34" charset="0"/>
              </a:rPr>
              <a:t>Have persistently low academic achievement </a:t>
            </a:r>
          </a:p>
          <a:p>
            <a:pPr marL="4572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Have high-intensity or high-frequency behavior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626460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userDrawn="1"/>
        </p:nvSpPr>
        <p:spPr>
          <a:xfrm>
            <a:off x="530923" y="5858934"/>
            <a:ext cx="10874324" cy="1346735"/>
          </a:xfrm>
          <a:prstGeom prst="rect">
            <a:avLst/>
          </a:prstGeom>
          <a:noFill/>
        </p:spPr>
        <p:txBody>
          <a:bodyPr wrap="square" rtlCol="0">
            <a:noAutofit/>
          </a:bodyPr>
          <a:lstStyle/>
          <a:p>
            <a:pPr>
              <a:lnSpc>
                <a:spcPct val="175000"/>
              </a:lnSpc>
            </a:pPr>
            <a:r>
              <a:rPr lang="en-US" sz="2200"/>
              <a:t>1000 Thomas Jefferson St.,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a:t>Closing Slide</a:t>
            </a:r>
          </a:p>
        </p:txBody>
      </p:sp>
      <p:sp>
        <p:nvSpPr>
          <p:cNvPr id="7" name="TextBox 6">
            <a:extLst>
              <a:ext uri="{FF2B5EF4-FFF2-40B4-BE49-F238E27FC236}">
                <a16:creationId xmlns:a16="http://schemas.microsoft.com/office/drawing/2014/main" id="{26B4CD26-5B1F-47B5-B13C-A2ED653161B6}"/>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61F23D-4829-46AB-9438-A3A696025111}" type="datetimeFigureOut">
              <a:rPr lang="en-US" smtClean="0">
                <a:solidFill>
                  <a:prstClr val="white">
                    <a:tint val="75000"/>
                  </a:prstClr>
                </a:solidFill>
              </a:rPr>
              <a:pPr/>
              <a:t>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3E2C48D-1A1A-475C-9BD9-DA2DB6FAA9D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2755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fld id="{F3477EC8-074D-41C4-94AE-E9EA7CEEA348}"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432176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725872" y="6507316"/>
            <a:ext cx="157094" cy="153888"/>
          </a:xfrm>
        </p:spPr>
        <p:txBody>
          <a:bodyPr wrap="none"/>
          <a:lstStyle>
            <a:lvl1pPr>
              <a:defRPr sz="1000"/>
            </a:lvl1pPr>
          </a:lstStyle>
          <a:p>
            <a:fld id="{A1A8B8B9-B651-4439-A868-E8F04EF81465}" type="slidenum">
              <a:rPr lang="en-US" smtClean="0"/>
              <a:pPr/>
              <a:t>‹#›</a:t>
            </a:fld>
            <a:endParaRPr lang="en-US"/>
          </a:p>
        </p:txBody>
      </p:sp>
    </p:spTree>
    <p:extLst>
      <p:ext uri="{BB962C8B-B14F-4D97-AF65-F5344CB8AC3E}">
        <p14:creationId xmlns:p14="http://schemas.microsoft.com/office/powerpoint/2010/main" val="206439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FBB342-EEC0-4EF2-819B-A3C7965CB2A5}" type="datetimeFigureOut">
              <a:rPr lang="en-US" smtClean="0"/>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AA8C3-9414-4E9E-93A5-9E46E61CA989}" type="slidenum">
              <a:rPr lang="en-US" smtClean="0"/>
              <a:t>‹#›</a:t>
            </a:fld>
            <a:endParaRPr lang="en-US"/>
          </a:p>
        </p:txBody>
      </p:sp>
    </p:spTree>
    <p:extLst>
      <p:ext uri="{BB962C8B-B14F-4D97-AF65-F5344CB8AC3E}">
        <p14:creationId xmlns:p14="http://schemas.microsoft.com/office/powerpoint/2010/main" val="3908401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431304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842838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62952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 id="2147483816" r:id="rId17"/>
    <p:sldLayoutId id="2147483820" r:id="rId18"/>
    <p:sldLayoutId id="2147483844" r:id="rId19"/>
    <p:sldLayoutId id="2147483819" r:id="rId20"/>
    <p:sldLayoutId id="2147483821" r:id="rId21"/>
    <p:sldLayoutId id="2147483822" r:id="rId22"/>
    <p:sldLayoutId id="2147483843" r:id="rId23"/>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hyperlink" Target="https://ies.ed.gov/ncee/wwc/"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charts.intensiveintervention.org/binterven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es.ed.gov/ncee/wwc/"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20.xml"/><Relationship Id="rId7" Type="http://schemas.openxmlformats.org/officeDocument/2006/relationships/slide" Target="slide58.xml"/><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slide" Target="slide36.xml"/><Relationship Id="rId10" Type="http://schemas.openxmlformats.org/officeDocument/2006/relationships/image" Target="../media/image11.jpeg"/><Relationship Id="rId4" Type="http://schemas.openxmlformats.org/officeDocument/2006/relationships/slide" Target="slide30.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16.svg"/><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intensiveintervention.org/intervention-resources/behavior-strategies-support-intensifying-interventions" TargetMode="External"/><Relationship Id="rId7" Type="http://schemas.openxmlformats.org/officeDocument/2006/relationships/hyperlink" Target="https://intensiveintervention.org/intensive-intervention-behavior-course"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3" Type="http://schemas.openxmlformats.org/officeDocument/2006/relationships/hyperlink" Target="https://intensiveintervention.org/taxonomy-intervention-intensity"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hyperlink" Target="https://charts.intensiveintervention.org/bintervention"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hyperlink" Target="https://intensiveintervention.org/implementation-support/fidelity-resources"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5.xml"/><Relationship Id="rId5" Type="http://schemas.openxmlformats.org/officeDocument/2006/relationships/image" Target="../media/image75.png"/><Relationship Id="rId4" Type="http://schemas.openxmlformats.org/officeDocument/2006/relationships/image" Target="../media/image74.svg"/></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svg"/><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3" Type="http://schemas.openxmlformats.org/officeDocument/2006/relationships/hyperlink" Target="https://intensiveintervention.org/" TargetMode="External"/><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hyperlink" Target="http://digitalcommons.wayne.edu/coe_tbf/4" TargetMode="Externa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2790" y="3706991"/>
            <a:ext cx="10515600" cy="3354765"/>
          </a:xfrm>
        </p:spPr>
        <p:txBody>
          <a:bodyPr/>
          <a:lstStyle/>
          <a:p>
            <a:r>
              <a:rPr lang="en-US" sz="4400"/>
              <a:t>Using the Taxonomy of </a:t>
            </a:r>
            <a:br>
              <a:rPr lang="en-US" sz="4400"/>
            </a:br>
            <a:r>
              <a:rPr lang="en-US" sz="4400"/>
              <a:t>Intervention Intensity Within the </a:t>
            </a:r>
            <a:br>
              <a:rPr lang="en-US" sz="4400"/>
            </a:br>
            <a:r>
              <a:rPr lang="en-US" sz="4400"/>
              <a:t>Data-Based Individualization Process: A Behavior Example</a:t>
            </a:r>
            <a:br>
              <a:rPr lang="en-US" sz="4400"/>
            </a:br>
            <a:endParaRPr lang="en-US" sz="4200"/>
          </a:p>
        </p:txBody>
      </p:sp>
      <p:sp>
        <p:nvSpPr>
          <p:cNvPr id="10" name="Text Placeholder 9"/>
          <p:cNvSpPr>
            <a:spLocks noGrp="1"/>
          </p:cNvSpPr>
          <p:nvPr>
            <p:ph type="body" sz="quarter" idx="14"/>
          </p:nvPr>
        </p:nvSpPr>
        <p:spPr>
          <a:xfrm>
            <a:off x="10251322" y="3716536"/>
            <a:ext cx="997068" cy="184666"/>
          </a:xfrm>
        </p:spPr>
        <p:txBody>
          <a:bodyPr vert="horz" wrap="none" lIns="0" tIns="0" rIns="0" bIns="0" rtlCol="0" anchor="t">
            <a:spAutoFit/>
          </a:bodyPr>
          <a:lstStyle/>
          <a:p>
            <a:r>
              <a:rPr lang="en-US" dirty="0"/>
              <a:t>February 2021</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C1C7-2E66-4B4F-8D4F-4BBFB2512CE9}"/>
              </a:ext>
            </a:extLst>
          </p:cNvPr>
          <p:cNvSpPr>
            <a:spLocks noGrp="1"/>
          </p:cNvSpPr>
          <p:nvPr>
            <p:ph type="title"/>
          </p:nvPr>
        </p:nvSpPr>
        <p:spPr/>
        <p:txBody>
          <a:bodyPr/>
          <a:lstStyle/>
          <a:p>
            <a:r>
              <a:rPr lang="en-US"/>
              <a:t>Data-Based Individualization</a:t>
            </a:r>
          </a:p>
        </p:txBody>
      </p:sp>
      <p:sp>
        <p:nvSpPr>
          <p:cNvPr id="3" name="Content Placeholder 2">
            <a:extLst>
              <a:ext uri="{FF2B5EF4-FFF2-40B4-BE49-F238E27FC236}">
                <a16:creationId xmlns:a16="http://schemas.microsoft.com/office/drawing/2014/main" id="{61F01324-0F6D-FC44-B7FE-7B61D59EB38C}"/>
              </a:ext>
            </a:extLst>
          </p:cNvPr>
          <p:cNvSpPr>
            <a:spLocks noGrp="1"/>
          </p:cNvSpPr>
          <p:nvPr>
            <p:ph sz="half" idx="1"/>
          </p:nvPr>
        </p:nvSpPr>
        <p:spPr>
          <a:xfrm>
            <a:off x="457200" y="1275217"/>
            <a:ext cx="6324600" cy="4439783"/>
          </a:xfrm>
        </p:spPr>
        <p:txBody>
          <a:bodyPr/>
          <a:lstStyle/>
          <a:p>
            <a:r>
              <a:rPr lang="en-US"/>
              <a:t>A systematic method for using data to determine </a:t>
            </a:r>
            <a:r>
              <a:rPr lang="en-US" i="1"/>
              <a:t>when </a:t>
            </a:r>
            <a:r>
              <a:rPr lang="en-US"/>
              <a:t>and </a:t>
            </a:r>
            <a:r>
              <a:rPr lang="en-US" i="1"/>
              <a:t>how</a:t>
            </a:r>
            <a:r>
              <a:rPr lang="en-US"/>
              <a:t> to provide more intensive intervention</a:t>
            </a:r>
          </a:p>
          <a:p>
            <a:pPr>
              <a:spcBef>
                <a:spcPts val="1200"/>
              </a:spcBef>
            </a:pPr>
            <a:r>
              <a:rPr lang="en-US"/>
              <a:t>An ongoing process—not a single intervention</a:t>
            </a:r>
          </a:p>
          <a:p>
            <a:pPr>
              <a:spcBef>
                <a:spcPts val="1200"/>
              </a:spcBef>
            </a:pPr>
            <a:r>
              <a:rPr lang="en-US"/>
              <a:t>Intended for students with </a:t>
            </a:r>
            <a:r>
              <a:rPr lang="en-US" i="1"/>
              <a:t>severe </a:t>
            </a:r>
            <a:r>
              <a:rPr lang="en-US"/>
              <a:t>and </a:t>
            </a:r>
            <a:r>
              <a:rPr lang="en-US" i="1"/>
              <a:t>persistent</a:t>
            </a:r>
            <a:r>
              <a:rPr lang="en-US"/>
              <a:t> learning and behavioral needs </a:t>
            </a:r>
          </a:p>
          <a:p>
            <a:pPr marL="0" indent="0">
              <a:buNone/>
            </a:pPr>
            <a:endParaRPr lang="en-US"/>
          </a:p>
        </p:txBody>
      </p:sp>
      <p:pic>
        <p:nvPicPr>
          <p:cNvPr id="7" name="Content Placeholder 6" descr="A picture containing text&#10;&#10;Description generated with high confidence">
            <a:extLst>
              <a:ext uri="{FF2B5EF4-FFF2-40B4-BE49-F238E27FC236}">
                <a16:creationId xmlns:a16="http://schemas.microsoft.com/office/drawing/2014/main" id="{40AB4A79-C3CC-E142-ABF4-448742D8CA1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31848" y="1275217"/>
            <a:ext cx="3403600" cy="4114800"/>
          </a:xfrm>
          <a:prstGeom prst="rect">
            <a:avLst/>
          </a:prstGeom>
        </p:spPr>
      </p:pic>
      <p:sp>
        <p:nvSpPr>
          <p:cNvPr id="6" name="Slide Number Placeholder 5">
            <a:extLst>
              <a:ext uri="{FF2B5EF4-FFF2-40B4-BE49-F238E27FC236}">
                <a16:creationId xmlns:a16="http://schemas.microsoft.com/office/drawing/2014/main" id="{B8BBDC86-E631-414B-84F8-65172C8F8CAE}"/>
              </a:ext>
            </a:extLst>
          </p:cNvPr>
          <p:cNvSpPr>
            <a:spLocks noGrp="1"/>
          </p:cNvSpPr>
          <p:nvPr>
            <p:ph type="sldNum" sz="quarter" idx="12"/>
          </p:nvPr>
        </p:nvSpPr>
        <p:spPr/>
        <p:txBody>
          <a:bodyPr/>
          <a:lstStyle/>
          <a:p>
            <a:fld id="{BABF4E83-61DB-418F-A99F-17BC9BB58EF6}" type="slidenum">
              <a:rPr lang="en-US" smtClean="0"/>
              <a:t>10</a:t>
            </a:fld>
            <a:endParaRPr lang="en-US"/>
          </a:p>
        </p:txBody>
      </p:sp>
      <p:sp>
        <p:nvSpPr>
          <p:cNvPr id="5" name="Text Placeholder 4">
            <a:extLst>
              <a:ext uri="{FF2B5EF4-FFF2-40B4-BE49-F238E27FC236}">
                <a16:creationId xmlns:a16="http://schemas.microsoft.com/office/drawing/2014/main" id="{2F0F849E-A08E-A64A-9591-C7D515C0CDD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4047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C1C7-2E66-4B4F-8D4F-4BBFB2512CE9}"/>
              </a:ext>
            </a:extLst>
          </p:cNvPr>
          <p:cNvSpPr>
            <a:spLocks noGrp="1"/>
          </p:cNvSpPr>
          <p:nvPr>
            <p:ph type="title"/>
          </p:nvPr>
        </p:nvSpPr>
        <p:spPr/>
        <p:txBody>
          <a:bodyPr/>
          <a:lstStyle/>
          <a:p>
            <a:r>
              <a:rPr lang="en-US"/>
              <a:t>Five DBI Steps</a:t>
            </a:r>
          </a:p>
        </p:txBody>
      </p:sp>
      <p:sp>
        <p:nvSpPr>
          <p:cNvPr id="3" name="Content Placeholder 2">
            <a:extLst>
              <a:ext uri="{FF2B5EF4-FFF2-40B4-BE49-F238E27FC236}">
                <a16:creationId xmlns:a16="http://schemas.microsoft.com/office/drawing/2014/main" id="{61F01324-0F6D-FC44-B7FE-7B61D59EB38C}"/>
              </a:ext>
            </a:extLst>
          </p:cNvPr>
          <p:cNvSpPr>
            <a:spLocks noGrp="1"/>
          </p:cNvSpPr>
          <p:nvPr>
            <p:ph sz="half" idx="1"/>
          </p:nvPr>
        </p:nvSpPr>
        <p:spPr>
          <a:xfrm>
            <a:off x="438665" y="1275216"/>
            <a:ext cx="7056120" cy="4262257"/>
          </a:xfrm>
        </p:spPr>
        <p:txBody>
          <a:bodyPr>
            <a:normAutofit lnSpcReduction="10000"/>
          </a:bodyPr>
          <a:lstStyle/>
          <a:p>
            <a:pPr marL="457200" indent="-457200">
              <a:spcBef>
                <a:spcPts val="1200"/>
              </a:spcBef>
              <a:buAutoNum type="arabicPeriod"/>
            </a:pPr>
            <a:r>
              <a:rPr lang="en-US"/>
              <a:t>Validated intervention program, delivered with fidelity</a:t>
            </a:r>
          </a:p>
          <a:p>
            <a:pPr marL="457200" indent="-457200">
              <a:spcBef>
                <a:spcPts val="1200"/>
              </a:spcBef>
              <a:buAutoNum type="arabicPeriod"/>
            </a:pPr>
            <a:r>
              <a:rPr lang="en-US"/>
              <a:t>Progress monitoring</a:t>
            </a:r>
          </a:p>
          <a:p>
            <a:pPr marL="457200" indent="-457200">
              <a:spcBef>
                <a:spcPts val="1200"/>
              </a:spcBef>
              <a:buAutoNum type="arabicPeriod"/>
            </a:pPr>
            <a:r>
              <a:rPr lang="en-US"/>
              <a:t>Informal diagnostic assessment</a:t>
            </a:r>
          </a:p>
          <a:p>
            <a:pPr marL="457200" indent="-457200">
              <a:spcBef>
                <a:spcPts val="1200"/>
              </a:spcBef>
              <a:buAutoNum type="arabicPeriod"/>
            </a:pPr>
            <a:r>
              <a:rPr lang="en-US"/>
              <a:t>Adaptation to validated intervention</a:t>
            </a:r>
          </a:p>
          <a:p>
            <a:pPr marL="457200" indent="-457200">
              <a:spcBef>
                <a:spcPts val="1200"/>
              </a:spcBef>
              <a:buAutoNum type="arabicPeriod"/>
            </a:pPr>
            <a:r>
              <a:rPr lang="en-US"/>
              <a:t>Continued progress monitoring, with adaptations occurring whenever needed to ensure adequate progress</a:t>
            </a:r>
          </a:p>
          <a:p>
            <a:pPr marL="0" indent="0">
              <a:buNone/>
            </a:pPr>
            <a:endParaRPr lang="en-US"/>
          </a:p>
        </p:txBody>
      </p:sp>
      <p:pic>
        <p:nvPicPr>
          <p:cNvPr id="7" name="Content Placeholder 6" descr="A picture containing text&#10;&#10;Description generated with high confidence">
            <a:extLst>
              <a:ext uri="{FF2B5EF4-FFF2-40B4-BE49-F238E27FC236}">
                <a16:creationId xmlns:a16="http://schemas.microsoft.com/office/drawing/2014/main" id="{40AB4A79-C3CC-E142-ABF4-448742D8CA1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31848" y="1275217"/>
            <a:ext cx="3403600" cy="4114800"/>
          </a:xfrm>
          <a:prstGeom prst="rect">
            <a:avLst/>
          </a:prstGeom>
        </p:spPr>
      </p:pic>
      <p:sp>
        <p:nvSpPr>
          <p:cNvPr id="6" name="Slide Number Placeholder 5">
            <a:extLst>
              <a:ext uri="{FF2B5EF4-FFF2-40B4-BE49-F238E27FC236}">
                <a16:creationId xmlns:a16="http://schemas.microsoft.com/office/drawing/2014/main" id="{B8BBDC86-E631-414B-84F8-65172C8F8CAE}"/>
              </a:ext>
            </a:extLst>
          </p:cNvPr>
          <p:cNvSpPr>
            <a:spLocks noGrp="1"/>
          </p:cNvSpPr>
          <p:nvPr>
            <p:ph type="sldNum" sz="quarter" idx="12"/>
          </p:nvPr>
        </p:nvSpPr>
        <p:spPr/>
        <p:txBody>
          <a:bodyPr/>
          <a:lstStyle/>
          <a:p>
            <a:fld id="{BABF4E83-61DB-418F-A99F-17BC9BB58EF6}" type="slidenum">
              <a:rPr lang="en-US" smtClean="0"/>
              <a:t>11</a:t>
            </a:fld>
            <a:endParaRPr lang="en-US"/>
          </a:p>
        </p:txBody>
      </p:sp>
    </p:spTree>
    <p:extLst>
      <p:ext uri="{BB962C8B-B14F-4D97-AF65-F5344CB8AC3E}">
        <p14:creationId xmlns:p14="http://schemas.microsoft.com/office/powerpoint/2010/main" val="69737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A3FE-8968-43CA-8835-3DFF89320E9D}"/>
              </a:ext>
            </a:extLst>
          </p:cNvPr>
          <p:cNvSpPr>
            <a:spLocks noGrp="1"/>
          </p:cNvSpPr>
          <p:nvPr>
            <p:ph type="title"/>
          </p:nvPr>
        </p:nvSpPr>
        <p:spPr>
          <a:xfrm>
            <a:off x="457200" y="177540"/>
            <a:ext cx="11274551" cy="1280160"/>
          </a:xfrm>
        </p:spPr>
        <p:txBody>
          <a:bodyPr>
            <a:normAutofit/>
          </a:bodyPr>
          <a:lstStyle/>
          <a:p>
            <a:r>
              <a:rPr lang="en-US"/>
              <a:t>Using the Taxonomy of Intervention Intensity Within the DBI Process</a:t>
            </a:r>
          </a:p>
        </p:txBody>
      </p:sp>
      <p:sp>
        <p:nvSpPr>
          <p:cNvPr id="5" name="Slide Number Placeholder 4">
            <a:extLst>
              <a:ext uri="{FF2B5EF4-FFF2-40B4-BE49-F238E27FC236}">
                <a16:creationId xmlns:a16="http://schemas.microsoft.com/office/drawing/2014/main" id="{1A2B957D-45E4-4CB5-8984-E277B8B6C66B}"/>
              </a:ext>
            </a:extLst>
          </p:cNvPr>
          <p:cNvSpPr>
            <a:spLocks noGrp="1"/>
          </p:cNvSpPr>
          <p:nvPr>
            <p:ph type="sldNum" sz="quarter" idx="14"/>
          </p:nvPr>
        </p:nvSpPr>
        <p:spPr/>
        <p:txBody>
          <a:bodyPr/>
          <a:lstStyle/>
          <a:p>
            <a:fld id="{99A20822-4A49-4D36-86E3-300BA48D3F00}" type="slidenum">
              <a:rPr lang="en-US" smtClean="0"/>
              <a:pPr/>
              <a:t>12</a:t>
            </a:fld>
            <a:endParaRPr lang="en-US"/>
          </a:p>
        </p:txBody>
      </p:sp>
      <p:pic>
        <p:nvPicPr>
          <p:cNvPr id="6" name="Picture 5" descr="scale">
            <a:extLst>
              <a:ext uri="{FF2B5EF4-FFF2-40B4-BE49-F238E27FC236}">
                <a16:creationId xmlns:a16="http://schemas.microsoft.com/office/drawing/2014/main" id="{DC4FB30C-7046-4813-9528-BD0BF151B795}"/>
              </a:ext>
            </a:extLst>
          </p:cNvPr>
          <p:cNvPicPr>
            <a:picLocks noChangeAspect="1"/>
          </p:cNvPicPr>
          <p:nvPr/>
        </p:nvPicPr>
        <p:blipFill>
          <a:blip r:embed="rId3"/>
          <a:stretch>
            <a:fillRect/>
          </a:stretch>
        </p:blipFill>
        <p:spPr>
          <a:xfrm>
            <a:off x="1067877" y="1863238"/>
            <a:ext cx="895350" cy="942975"/>
          </a:xfrm>
          <a:prstGeom prst="rect">
            <a:avLst/>
          </a:prstGeom>
        </p:spPr>
      </p:pic>
      <p:pic>
        <p:nvPicPr>
          <p:cNvPr id="7" name="Picture 6" descr="paper with magnifying glass">
            <a:extLst>
              <a:ext uri="{FF2B5EF4-FFF2-40B4-BE49-F238E27FC236}">
                <a16:creationId xmlns:a16="http://schemas.microsoft.com/office/drawing/2014/main" id="{5DA41138-172C-41D6-A13F-2C381503E778}"/>
              </a:ext>
            </a:extLst>
          </p:cNvPr>
          <p:cNvPicPr>
            <a:picLocks noChangeAspect="1"/>
          </p:cNvPicPr>
          <p:nvPr/>
        </p:nvPicPr>
        <p:blipFill>
          <a:blip r:embed="rId4"/>
          <a:stretch>
            <a:fillRect/>
          </a:stretch>
        </p:blipFill>
        <p:spPr>
          <a:xfrm>
            <a:off x="1142553" y="3075644"/>
            <a:ext cx="895350" cy="885825"/>
          </a:xfrm>
          <a:prstGeom prst="rect">
            <a:avLst/>
          </a:prstGeom>
        </p:spPr>
      </p:pic>
      <p:pic>
        <p:nvPicPr>
          <p:cNvPr id="8" name="Picture 7" descr="process circle with arrows in a circle">
            <a:extLst>
              <a:ext uri="{FF2B5EF4-FFF2-40B4-BE49-F238E27FC236}">
                <a16:creationId xmlns:a16="http://schemas.microsoft.com/office/drawing/2014/main" id="{917CDDB1-54A2-4E01-B1D3-8C823218188D}"/>
              </a:ext>
            </a:extLst>
          </p:cNvPr>
          <p:cNvPicPr>
            <a:picLocks noChangeAspect="1"/>
          </p:cNvPicPr>
          <p:nvPr/>
        </p:nvPicPr>
        <p:blipFill rotWithShape="1">
          <a:blip r:embed="rId5"/>
          <a:srcRect l="3546" t="2538" r="5084" b="2530"/>
          <a:stretch/>
        </p:blipFill>
        <p:spPr>
          <a:xfrm>
            <a:off x="1207294" y="4431084"/>
            <a:ext cx="731044" cy="669131"/>
          </a:xfrm>
          <a:prstGeom prst="rect">
            <a:avLst/>
          </a:prstGeom>
        </p:spPr>
      </p:pic>
      <p:sp>
        <p:nvSpPr>
          <p:cNvPr id="3" name="Content Placeholder 2">
            <a:extLst>
              <a:ext uri="{FF2B5EF4-FFF2-40B4-BE49-F238E27FC236}">
                <a16:creationId xmlns:a16="http://schemas.microsoft.com/office/drawing/2014/main" id="{9CA573B8-9D45-4F65-8767-36E5DF881AD3}"/>
              </a:ext>
            </a:extLst>
          </p:cNvPr>
          <p:cNvSpPr>
            <a:spLocks noGrp="1"/>
          </p:cNvSpPr>
          <p:nvPr>
            <p:ph sz="quarter" idx="15"/>
          </p:nvPr>
        </p:nvSpPr>
        <p:spPr>
          <a:xfrm>
            <a:off x="2112578" y="2133600"/>
            <a:ext cx="9619173" cy="3581400"/>
          </a:xfrm>
        </p:spPr>
        <p:txBody>
          <a:bodyPr>
            <a:normAutofit/>
          </a:bodyPr>
          <a:lstStyle/>
          <a:p>
            <a:pPr marL="0" indent="0">
              <a:buNone/>
            </a:pPr>
            <a:r>
              <a:rPr lang="en-US"/>
              <a:t>Evaluate current interventions.</a:t>
            </a:r>
          </a:p>
          <a:p>
            <a:pPr marL="0" indent="0">
              <a:buNone/>
            </a:pPr>
            <a:endParaRPr lang="en-US" sz="2800"/>
          </a:p>
          <a:p>
            <a:pPr marL="0" indent="0">
              <a:buNone/>
            </a:pPr>
            <a:r>
              <a:rPr lang="en-US"/>
              <a:t>Select a new intervention.</a:t>
            </a:r>
          </a:p>
          <a:p>
            <a:pPr marL="0" indent="0">
              <a:buNone/>
            </a:pPr>
            <a:endParaRPr lang="en-US" sz="2800"/>
          </a:p>
          <a:p>
            <a:pPr marL="0" indent="0">
              <a:buNone/>
            </a:pPr>
            <a:r>
              <a:rPr lang="en-US"/>
              <a:t>Intensify the intervention.</a:t>
            </a:r>
          </a:p>
          <a:p>
            <a:endParaRPr lang="en-US" sz="2800"/>
          </a:p>
        </p:txBody>
      </p:sp>
      <p:sp>
        <p:nvSpPr>
          <p:cNvPr id="4" name="Rectangle: Rounded Corners 3" descr="Graphic that says: Evaluate current interventions. Select a new intervention.">
            <a:extLst>
              <a:ext uri="{FF2B5EF4-FFF2-40B4-BE49-F238E27FC236}">
                <a16:creationId xmlns:a16="http://schemas.microsoft.com/office/drawing/2014/main" id="{A4EAC4D9-6E8B-4EE0-9C9F-3AC8637D7C08}"/>
              </a:ext>
            </a:extLst>
          </p:cNvPr>
          <p:cNvSpPr/>
          <p:nvPr/>
        </p:nvSpPr>
        <p:spPr>
          <a:xfrm>
            <a:off x="849086" y="1719943"/>
            <a:ext cx="5834742" cy="2329542"/>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0" name="Rectangle: Rounded Corners 9" descr="Graphic that says: Intensify the intervention. ">
            <a:extLst>
              <a:ext uri="{FF2B5EF4-FFF2-40B4-BE49-F238E27FC236}">
                <a16:creationId xmlns:a16="http://schemas.microsoft.com/office/drawing/2014/main" id="{61DC2985-3BAB-46A5-AF15-BDF1E2C17607}"/>
              </a:ext>
            </a:extLst>
          </p:cNvPr>
          <p:cNvSpPr/>
          <p:nvPr/>
        </p:nvSpPr>
        <p:spPr>
          <a:xfrm>
            <a:off x="849086" y="4234543"/>
            <a:ext cx="5834742" cy="10668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11" name="Content Placeholder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396A017B-D3C6-4F30-8054-9E176CDC59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4821" y="1484203"/>
            <a:ext cx="3876931" cy="4686399"/>
          </a:xfrm>
          <a:prstGeom prst="rect">
            <a:avLst/>
          </a:prstGeom>
        </p:spPr>
      </p:pic>
      <p:cxnSp>
        <p:nvCxnSpPr>
          <p:cNvPr id="9" name="Straight Arrow Connector 8" descr="Arrow pointing from &quot;Evaluate current interventions and select a new intervention&quot; to &quot;Validated intervention program&quot;">
            <a:extLst>
              <a:ext uri="{FF2B5EF4-FFF2-40B4-BE49-F238E27FC236}">
                <a16:creationId xmlns:a16="http://schemas.microsoft.com/office/drawing/2014/main" id="{CCE2208E-1E30-4CEF-B8FD-FEC6EF03B83F}"/>
              </a:ext>
            </a:extLst>
          </p:cNvPr>
          <p:cNvCxnSpPr/>
          <p:nvPr/>
        </p:nvCxnSpPr>
        <p:spPr>
          <a:xfrm flipV="1">
            <a:off x="6892017" y="1917246"/>
            <a:ext cx="2079171" cy="101237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rrow pointing from &quot;intensify the intervention&quot; to &quot;intervention adaptation&quot; ">
            <a:extLst>
              <a:ext uri="{FF2B5EF4-FFF2-40B4-BE49-F238E27FC236}">
                <a16:creationId xmlns:a16="http://schemas.microsoft.com/office/drawing/2014/main" id="{8C80907C-EC0A-40AD-8B7E-DCBEA57EF228}"/>
              </a:ext>
            </a:extLst>
          </p:cNvPr>
          <p:cNvCxnSpPr>
            <a:cxnSpLocks/>
          </p:cNvCxnSpPr>
          <p:nvPr/>
        </p:nvCxnSpPr>
        <p:spPr>
          <a:xfrm flipV="1">
            <a:off x="6859361" y="4616902"/>
            <a:ext cx="2133598" cy="1088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94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5712-AE36-4FA3-89BC-00C04ACE66DB}"/>
              </a:ext>
            </a:extLst>
          </p:cNvPr>
          <p:cNvSpPr>
            <a:spLocks noGrp="1"/>
          </p:cNvSpPr>
          <p:nvPr>
            <p:ph type="title"/>
          </p:nvPr>
        </p:nvSpPr>
        <p:spPr>
          <a:xfrm>
            <a:off x="457200" y="0"/>
            <a:ext cx="11276076" cy="1280160"/>
          </a:xfrm>
        </p:spPr>
        <p:txBody>
          <a:bodyPr anchor="ctr">
            <a:normAutofit/>
          </a:bodyPr>
          <a:lstStyle/>
          <a:p>
            <a:r>
              <a:rPr lang="en-US"/>
              <a:t>What Are Validated Interventions?</a:t>
            </a:r>
          </a:p>
        </p:txBody>
      </p:sp>
      <p:sp>
        <p:nvSpPr>
          <p:cNvPr id="3" name="Content Placeholder 2">
            <a:extLst>
              <a:ext uri="{FF2B5EF4-FFF2-40B4-BE49-F238E27FC236}">
                <a16:creationId xmlns:a16="http://schemas.microsoft.com/office/drawing/2014/main" id="{84F87C60-590C-4721-8CD6-488AC9A0084E}"/>
              </a:ext>
            </a:extLst>
          </p:cNvPr>
          <p:cNvSpPr>
            <a:spLocks noGrp="1"/>
          </p:cNvSpPr>
          <p:nvPr>
            <p:ph sz="quarter" idx="15"/>
          </p:nvPr>
        </p:nvSpPr>
        <p:spPr>
          <a:xfrm>
            <a:off x="457200" y="1371600"/>
            <a:ext cx="11274552" cy="4343400"/>
          </a:xfrm>
        </p:spPr>
        <p:txBody>
          <a:bodyPr vert="horz" lIns="0" tIns="0" rIns="0" bIns="0" rtlCol="0" anchor="t">
            <a:normAutofit/>
          </a:bodyPr>
          <a:lstStyle/>
          <a:p>
            <a:pPr marL="349250" indent="-349250"/>
            <a:r>
              <a:rPr lang="en-US"/>
              <a:t>Standardized, evidence-based interventions designed for students who are </a:t>
            </a:r>
            <a:r>
              <a:rPr lang="en-US" b="1"/>
              <a:t>at risk</a:t>
            </a:r>
            <a:endParaRPr lang="en-US"/>
          </a:p>
          <a:p>
            <a:pPr marL="349250" indent="-349250">
              <a:buChar char="§"/>
            </a:pPr>
            <a:r>
              <a:rPr lang="en-US" b="1"/>
              <a:t>Also known as . . .</a:t>
            </a:r>
            <a:endParaRPr lang="en-US"/>
          </a:p>
          <a:p>
            <a:pPr marL="685800" lvl="2" indent="-319088">
              <a:buFont typeface="Arial" panose="05000000000000000000" pitchFamily="2" charset="2"/>
              <a:buChar char="•"/>
            </a:pPr>
            <a:r>
              <a:rPr lang="en-US"/>
              <a:t>Tier 2 or supplemental interventions</a:t>
            </a:r>
          </a:p>
          <a:p>
            <a:pPr marL="685800" lvl="2" indent="-319088">
              <a:buFont typeface="Arial" panose="05000000000000000000" pitchFamily="2" charset="2"/>
              <a:buChar char="•"/>
            </a:pPr>
            <a:r>
              <a:rPr lang="en-US"/>
              <a:t>Small-group interventions</a:t>
            </a:r>
          </a:p>
          <a:p>
            <a:endParaRPr lang="en-US"/>
          </a:p>
        </p:txBody>
      </p:sp>
      <p:sp>
        <p:nvSpPr>
          <p:cNvPr id="7" name="Text Placeholder 3">
            <a:extLst>
              <a:ext uri="{FF2B5EF4-FFF2-40B4-BE49-F238E27FC236}">
                <a16:creationId xmlns:a16="http://schemas.microsoft.com/office/drawing/2014/main" id="{EFF2244C-AA5A-480A-8FE8-9D40E582CC07}"/>
              </a:ext>
            </a:extLst>
          </p:cNvPr>
          <p:cNvSpPr>
            <a:spLocks noGrp="1"/>
          </p:cNvSpPr>
          <p:nvPr>
            <p:ph type="body" sz="quarter" idx="13"/>
          </p:nvPr>
        </p:nvSpPr>
        <p:spPr>
          <a:xfrm>
            <a:off x="457200" y="5751576"/>
            <a:ext cx="11274552" cy="192024"/>
          </a:xfrm>
        </p:spPr>
        <p:txBody>
          <a:bodyPr/>
          <a:lstStyle/>
          <a:p>
            <a:endParaRPr lang="en-US"/>
          </a:p>
        </p:txBody>
      </p:sp>
      <p:sp>
        <p:nvSpPr>
          <p:cNvPr id="5" name="Slide Number Placeholder 4">
            <a:extLst>
              <a:ext uri="{FF2B5EF4-FFF2-40B4-BE49-F238E27FC236}">
                <a16:creationId xmlns:a16="http://schemas.microsoft.com/office/drawing/2014/main" id="{D9D02736-B06B-4768-B953-BC30F10A22C6}"/>
              </a:ext>
            </a:extLst>
          </p:cNvPr>
          <p:cNvSpPr>
            <a:spLocks noGrp="1"/>
          </p:cNvSpPr>
          <p:nvPr>
            <p:ph type="sldNum" sz="quarter" idx="14"/>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13</a:t>
            </a:fld>
            <a:endParaRPr lang="en-US"/>
          </a:p>
        </p:txBody>
      </p:sp>
    </p:spTree>
    <p:extLst>
      <p:ext uri="{BB962C8B-B14F-4D97-AF65-F5344CB8AC3E}">
        <p14:creationId xmlns:p14="http://schemas.microsoft.com/office/powerpoint/2010/main" val="11432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240" y="287855"/>
            <a:ext cx="10510822" cy="1280160"/>
          </a:xfrm>
        </p:spPr>
        <p:txBody>
          <a:bodyPr/>
          <a:lstStyle/>
          <a:p>
            <a:r>
              <a:rPr lang="en-US"/>
              <a:t>Activity: Current Intervention Brainstorm</a:t>
            </a:r>
          </a:p>
        </p:txBody>
      </p:sp>
      <p:sp>
        <p:nvSpPr>
          <p:cNvPr id="2" name="Content Placeholder 1"/>
          <p:cNvSpPr>
            <a:spLocks noGrp="1"/>
          </p:cNvSpPr>
          <p:nvPr>
            <p:ph sz="quarter" idx="15"/>
          </p:nvPr>
        </p:nvSpPr>
        <p:spPr>
          <a:xfrm>
            <a:off x="457200" y="1798320"/>
            <a:ext cx="11274552" cy="3916680"/>
          </a:xfrm>
        </p:spPr>
        <p:txBody>
          <a:bodyPr vert="horz" lIns="0" tIns="0" rIns="0" bIns="0" rtlCol="0" anchor="t">
            <a:normAutofit/>
          </a:bodyPr>
          <a:lstStyle/>
          <a:p>
            <a:pPr marL="457200" indent="-457200">
              <a:buFont typeface="+mj-lt"/>
              <a:buAutoNum type="arabicPeriod"/>
            </a:pPr>
            <a:r>
              <a:rPr lang="en-US"/>
              <a:t>What behavior interventions are you currently using with students in your classroom? (Or what interventions have you used in the past)?</a:t>
            </a:r>
          </a:p>
          <a:p>
            <a:pPr marL="457200" indent="-457200">
              <a:spcBef>
                <a:spcPts val="1200"/>
              </a:spcBef>
              <a:buFont typeface="+mj-lt"/>
              <a:buAutoNum type="arabicPeriod"/>
            </a:pPr>
            <a:r>
              <a:rPr lang="en-US"/>
              <a:t>How do you select interventions?</a:t>
            </a:r>
          </a:p>
          <a:p>
            <a:pPr marL="457200" indent="-457200">
              <a:spcBef>
                <a:spcPts val="1200"/>
              </a:spcBef>
              <a:buFont typeface="+mj-lt"/>
              <a:buAutoNum type="arabicPeriod"/>
            </a:pPr>
            <a:r>
              <a:rPr lang="en-US"/>
              <a:t>How do you decide how and when to make adaptations to an intervention for a particular student?</a:t>
            </a:r>
          </a:p>
        </p:txBody>
      </p:sp>
      <p:pic>
        <p:nvPicPr>
          <p:cNvPr id="5" name="Graphic 4" descr="Head with gears">
            <a:extLst>
              <a:ext uri="{FF2B5EF4-FFF2-40B4-BE49-F238E27FC236}">
                <a16:creationId xmlns:a16="http://schemas.microsoft.com/office/drawing/2014/main" id="{FE6C2692-2A20-4F65-989D-AD8A0B162D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99110" y="268459"/>
            <a:ext cx="914400" cy="914400"/>
          </a:xfrm>
          <a:prstGeom prst="rect">
            <a:avLst/>
          </a:prstGeom>
        </p:spPr>
      </p:pic>
      <p:sp>
        <p:nvSpPr>
          <p:cNvPr id="9" name="Wave 8">
            <a:extLst>
              <a:ext uri="{FF2B5EF4-FFF2-40B4-BE49-F238E27FC236}">
                <a16:creationId xmlns:a16="http://schemas.microsoft.com/office/drawing/2014/main" id="{2EA898DC-0601-4C57-9387-974B71B9E995}"/>
              </a:ext>
            </a:extLst>
          </p:cNvPr>
          <p:cNvSpPr/>
          <p:nvPr/>
        </p:nvSpPr>
        <p:spPr>
          <a:xfrm>
            <a:off x="8475011" y="4778688"/>
            <a:ext cx="2656051" cy="1551773"/>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10" name="Graphic 9" descr="Paper">
            <a:extLst>
              <a:ext uri="{FF2B5EF4-FFF2-40B4-BE49-F238E27FC236}">
                <a16:creationId xmlns:a16="http://schemas.microsoft.com/office/drawing/2014/main" id="{0ACFE63F-6F6C-4262-84F1-5C34970EAF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28024" y="5347205"/>
            <a:ext cx="735589" cy="735589"/>
          </a:xfrm>
          <a:prstGeom prst="rect">
            <a:avLst/>
          </a:prstGeom>
        </p:spPr>
      </p:pic>
      <p:sp>
        <p:nvSpPr>
          <p:cNvPr id="6" name="Slide Number Placeholder 5"/>
          <p:cNvSpPr>
            <a:spLocks noGrp="1"/>
          </p:cNvSpPr>
          <p:nvPr>
            <p:ph type="sldNum" sz="quarter" idx="14"/>
          </p:nvPr>
        </p:nvSpPr>
        <p:spPr/>
        <p:txBody>
          <a:bodyPr/>
          <a:lstStyle/>
          <a:p>
            <a:fld id="{99A20822-4A49-4D36-86E3-300BA48D3F00}" type="slidenum">
              <a:rPr lang="en-US" smtClean="0"/>
              <a:pPr/>
              <a:t>14</a:t>
            </a:fld>
            <a:endParaRPr lang="en-US"/>
          </a:p>
        </p:txBody>
      </p:sp>
    </p:spTree>
    <p:extLst>
      <p:ext uri="{BB962C8B-B14F-4D97-AF65-F5344CB8AC3E}">
        <p14:creationId xmlns:p14="http://schemas.microsoft.com/office/powerpoint/2010/main" val="25713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76" y="153888"/>
            <a:ext cx="11276076" cy="1280160"/>
          </a:xfrm>
        </p:spPr>
        <p:txBody>
          <a:bodyPr/>
          <a:lstStyle/>
          <a:p>
            <a:r>
              <a:rPr lang="en-US"/>
              <a:t>When Selecting or Evaluating a Validated Intervention, Where Should We Start?</a:t>
            </a:r>
          </a:p>
        </p:txBody>
      </p:sp>
      <p:sp>
        <p:nvSpPr>
          <p:cNvPr id="8" name="Content Placeholder 7">
            <a:extLst>
              <a:ext uri="{FF2B5EF4-FFF2-40B4-BE49-F238E27FC236}">
                <a16:creationId xmlns:a16="http://schemas.microsoft.com/office/drawing/2014/main" id="{3AA7D61E-A587-4EBD-80DD-11FF2AFE0527}"/>
              </a:ext>
            </a:extLst>
          </p:cNvPr>
          <p:cNvSpPr>
            <a:spLocks noGrp="1"/>
          </p:cNvSpPr>
          <p:nvPr>
            <p:ph sz="quarter" idx="15"/>
          </p:nvPr>
        </p:nvSpPr>
        <p:spPr>
          <a:xfrm>
            <a:off x="457200" y="1613647"/>
            <a:ext cx="11274552" cy="4101352"/>
          </a:xfrm>
        </p:spPr>
        <p:txBody>
          <a:bodyPr>
            <a:noAutofit/>
          </a:bodyPr>
          <a:lstStyle/>
          <a:p>
            <a:pPr>
              <a:lnSpc>
                <a:spcPct val="114000"/>
              </a:lnSpc>
            </a:pPr>
            <a:r>
              <a:rPr lang="en-US" sz="2400"/>
              <a:t>Readily available interventions: </a:t>
            </a:r>
          </a:p>
          <a:p>
            <a:pPr lvl="1">
              <a:lnSpc>
                <a:spcPct val="114000"/>
              </a:lnSpc>
            </a:pPr>
            <a:r>
              <a:rPr lang="en-US" sz="2400"/>
              <a:t>What do you already have in place?</a:t>
            </a:r>
          </a:p>
          <a:p>
            <a:pPr lvl="1">
              <a:lnSpc>
                <a:spcPct val="114000"/>
              </a:lnSpc>
            </a:pPr>
            <a:r>
              <a:rPr lang="en-US" sz="2400"/>
              <a:t>Do you have educator buy-in? </a:t>
            </a:r>
          </a:p>
        </p:txBody>
      </p:sp>
      <p:sp>
        <p:nvSpPr>
          <p:cNvPr id="5" name="Slide Number Placeholder 4"/>
          <p:cNvSpPr>
            <a:spLocks noGrp="1"/>
          </p:cNvSpPr>
          <p:nvPr>
            <p:ph type="sldNum" sz="quarter" idx="14"/>
          </p:nvPr>
        </p:nvSpPr>
        <p:spPr/>
        <p:txBody>
          <a:bodyPr/>
          <a:lstStyle/>
          <a:p>
            <a:fld id="{F3477EC8-074D-41C4-94AE-E9EA7CEEA348}" type="slidenum">
              <a:rPr lang="en-US" smtClean="0"/>
              <a:pPr/>
              <a:t>15</a:t>
            </a:fld>
            <a:endParaRPr lang="en-US"/>
          </a:p>
        </p:txBody>
      </p:sp>
    </p:spTree>
    <p:extLst>
      <p:ext uri="{BB962C8B-B14F-4D97-AF65-F5344CB8AC3E}">
        <p14:creationId xmlns:p14="http://schemas.microsoft.com/office/powerpoint/2010/main" val="35056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When Selecting or Evaluating a Validated Intervention, What Should We Consider?</a:t>
            </a:r>
            <a:endParaRPr lang="en-US">
              <a:solidFill>
                <a:schemeClr val="bg1"/>
              </a:solidFill>
            </a:endParaRPr>
          </a:p>
        </p:txBody>
      </p:sp>
      <p:sp>
        <p:nvSpPr>
          <p:cNvPr id="3" name="Content Placeholder 2"/>
          <p:cNvSpPr>
            <a:spLocks noGrp="1"/>
          </p:cNvSpPr>
          <p:nvPr>
            <p:ph sz="quarter" idx="15"/>
          </p:nvPr>
        </p:nvSpPr>
        <p:spPr>
          <a:xfrm>
            <a:off x="457200" y="1475509"/>
            <a:ext cx="11434694" cy="4592781"/>
          </a:xfrm>
        </p:spPr>
        <p:txBody>
          <a:bodyPr vert="horz" lIns="0" tIns="0" rIns="0" bIns="0" rtlCol="0" anchor="t">
            <a:noAutofit/>
          </a:bodyPr>
          <a:lstStyle/>
          <a:p>
            <a:pPr marL="349250" indent="-349250" fontAlgn="t">
              <a:lnSpc>
                <a:spcPct val="120000"/>
              </a:lnSpc>
              <a:spcBef>
                <a:spcPts val="300"/>
              </a:spcBef>
              <a:buFont typeface="Wingdings" panose="05000000000000000000" pitchFamily="2" charset="2"/>
              <a:buChar char="ü"/>
            </a:pPr>
            <a:r>
              <a:rPr lang="en-US" sz="2000">
                <a:latin typeface="Arial"/>
              </a:rPr>
              <a:t>Does evidence suggest that the intervention is expected to lead to improved outcomes (</a:t>
            </a:r>
            <a:r>
              <a:rPr lang="en-US" sz="2000" i="1">
                <a:latin typeface="Arial"/>
              </a:rPr>
              <a:t>strength</a:t>
            </a:r>
            <a:r>
              <a:rPr lang="en-US" sz="2000">
                <a:latin typeface="Arial"/>
              </a:rPr>
              <a:t>)? </a:t>
            </a:r>
            <a:endParaRPr lang="en-US" sz="2000">
              <a:latin typeface="Arial" panose="020B0604020202020204" pitchFamily="34" charset="0"/>
            </a:endParaRPr>
          </a:p>
          <a:p>
            <a:pPr marL="349250" indent="-349250" fontAlgn="t">
              <a:lnSpc>
                <a:spcPct val="120000"/>
              </a:lnSpc>
              <a:spcBef>
                <a:spcPts val="300"/>
              </a:spcBef>
              <a:buFont typeface="Wingdings" panose="05000000000000000000" pitchFamily="2" charset="2"/>
              <a:buChar char="ü"/>
            </a:pPr>
            <a:r>
              <a:rPr lang="en-US" sz="2000">
                <a:latin typeface="Arial"/>
              </a:rPr>
              <a:t>Will the group size, duration, and frequency provide sufficient opportunities to respond (</a:t>
            </a:r>
            <a:r>
              <a:rPr lang="en-US" sz="2000" i="1">
                <a:latin typeface="Arial"/>
              </a:rPr>
              <a:t>dosage</a:t>
            </a:r>
            <a:r>
              <a:rPr lang="en-US" sz="2000">
                <a:latin typeface="Arial"/>
              </a:rPr>
              <a:t>)?</a:t>
            </a:r>
          </a:p>
          <a:p>
            <a:pPr marL="349250" indent="-349250" fontAlgn="t">
              <a:lnSpc>
                <a:spcPct val="120000"/>
              </a:lnSpc>
              <a:spcBef>
                <a:spcPts val="300"/>
              </a:spcBef>
              <a:buFont typeface="Wingdings" panose="05000000000000000000" pitchFamily="2" charset="2"/>
              <a:buChar char="ü"/>
            </a:pPr>
            <a:r>
              <a:rPr lang="en-US" sz="2000">
                <a:latin typeface="Arial"/>
              </a:rPr>
              <a:t>Does the intervention match the student’s identified needs (</a:t>
            </a:r>
            <a:r>
              <a:rPr lang="en-US" sz="2000" i="1">
                <a:latin typeface="Arial"/>
              </a:rPr>
              <a:t>alignment</a:t>
            </a:r>
            <a:r>
              <a:rPr lang="en-US" sz="2000">
                <a:latin typeface="Arial"/>
              </a:rPr>
              <a:t>)?</a:t>
            </a:r>
          </a:p>
          <a:p>
            <a:pPr marL="349250" indent="-349250" fontAlgn="t">
              <a:lnSpc>
                <a:spcPct val="120000"/>
              </a:lnSpc>
              <a:spcBef>
                <a:spcPts val="300"/>
              </a:spcBef>
              <a:buFont typeface="Wingdings" panose="05000000000000000000" pitchFamily="2" charset="2"/>
              <a:buChar char="ü"/>
            </a:pPr>
            <a:r>
              <a:rPr lang="en-US" sz="2000">
                <a:latin typeface="Arial"/>
              </a:rPr>
              <a:t>Does the intervention assist the student in generalizing the learned skills to general education or other tasks (</a:t>
            </a:r>
            <a:r>
              <a:rPr lang="en-US" sz="2000" i="1">
                <a:latin typeface="Arial"/>
              </a:rPr>
              <a:t>attention to transfer</a:t>
            </a:r>
            <a:r>
              <a:rPr lang="en-US" sz="2000">
                <a:latin typeface="Arial"/>
              </a:rPr>
              <a:t>)?</a:t>
            </a:r>
          </a:p>
          <a:p>
            <a:pPr marL="349250" indent="-349250" fontAlgn="t">
              <a:lnSpc>
                <a:spcPct val="120000"/>
              </a:lnSpc>
              <a:spcBef>
                <a:spcPts val="300"/>
              </a:spcBef>
              <a:buFont typeface="Wingdings" panose="05000000000000000000" pitchFamily="2" charset="2"/>
              <a:buChar char="ü"/>
            </a:pPr>
            <a:r>
              <a:rPr lang="en-US" sz="2000">
                <a:latin typeface="Arial"/>
              </a:rPr>
              <a:t>Does the intervention include elements of explicit instruction (</a:t>
            </a:r>
            <a:r>
              <a:rPr lang="en-US" sz="2000" i="1">
                <a:latin typeface="Arial"/>
              </a:rPr>
              <a:t>comprehensiveness</a:t>
            </a:r>
            <a:r>
              <a:rPr lang="en-US" sz="2000">
                <a:latin typeface="Arial"/>
              </a:rPr>
              <a:t>)?</a:t>
            </a:r>
          </a:p>
          <a:p>
            <a:pPr marL="349250" indent="-349250" fontAlgn="t">
              <a:lnSpc>
                <a:spcPct val="120000"/>
              </a:lnSpc>
              <a:spcBef>
                <a:spcPts val="300"/>
              </a:spcBef>
              <a:buFont typeface="Wingdings" panose="05000000000000000000" pitchFamily="2" charset="2"/>
              <a:buChar char="ü"/>
            </a:pPr>
            <a:r>
              <a:rPr lang="en-US" sz="2000">
                <a:latin typeface="Arial"/>
              </a:rPr>
              <a:t>Does the student have opportunities to develop the behavior skills needed to be successful (</a:t>
            </a:r>
            <a:r>
              <a:rPr lang="en-US" sz="2000" i="1">
                <a:latin typeface="Arial"/>
              </a:rPr>
              <a:t>behavioral support</a:t>
            </a:r>
            <a:r>
              <a:rPr lang="en-US" sz="2000">
                <a:latin typeface="Arial"/>
              </a:rPr>
              <a:t>)? </a:t>
            </a:r>
            <a:r>
              <a:rPr lang="en-US" sz="2000">
                <a:ea typeface="+mn-lt"/>
                <a:cs typeface="+mn-lt"/>
              </a:rPr>
              <a:t>Can the intervention be easily integrated into academic instruction </a:t>
            </a:r>
            <a:r>
              <a:rPr lang="en-US" sz="2000">
                <a:ea typeface="+mn-lt"/>
              </a:rPr>
              <a:t>(</a:t>
            </a:r>
            <a:r>
              <a:rPr lang="en-US" sz="2000" i="1">
                <a:ea typeface="+mn-lt"/>
              </a:rPr>
              <a:t>academic support</a:t>
            </a:r>
            <a:r>
              <a:rPr lang="en-US" sz="2000">
                <a:ea typeface="+mn-lt"/>
              </a:rPr>
              <a:t>)?</a:t>
            </a:r>
            <a:endParaRPr lang="en-US" sz="2000">
              <a:latin typeface="Arial"/>
            </a:endParaRPr>
          </a:p>
          <a:p>
            <a:pPr marL="349250" indent="-349250" fontAlgn="t">
              <a:lnSpc>
                <a:spcPct val="120000"/>
              </a:lnSpc>
              <a:spcBef>
                <a:spcPts val="300"/>
              </a:spcBef>
              <a:buFont typeface="Wingdings" panose="05000000000000000000" pitchFamily="2" charset="2"/>
              <a:buChar char="ü"/>
            </a:pPr>
            <a:r>
              <a:rPr lang="en-US" sz="2000">
                <a:latin typeface="Arial"/>
              </a:rPr>
              <a:t>Can the intervention be individualized with a data-based process to meet student needs (</a:t>
            </a:r>
            <a:r>
              <a:rPr lang="en-US" sz="2000" i="1">
                <a:latin typeface="Arial"/>
              </a:rPr>
              <a:t>individualization</a:t>
            </a:r>
            <a:r>
              <a:rPr lang="en-US" sz="2000">
                <a:latin typeface="Arial"/>
              </a:rPr>
              <a:t>)? </a:t>
            </a:r>
            <a:endParaRPr lang="en-US" sz="2000">
              <a:latin typeface="Arial" panose="020B0604020202020204" pitchFamily="34" charset="0"/>
            </a:endParaRPr>
          </a:p>
        </p:txBody>
      </p:sp>
      <p:sp>
        <p:nvSpPr>
          <p:cNvPr id="6" name="Wave 5">
            <a:extLst>
              <a:ext uri="{FF2B5EF4-FFF2-40B4-BE49-F238E27FC236}">
                <a16:creationId xmlns:a16="http://schemas.microsoft.com/office/drawing/2014/main" id="{2A0B6211-7CE3-4A87-9C12-140A90516BC1}"/>
              </a:ext>
            </a:extLst>
          </p:cNvPr>
          <p:cNvSpPr/>
          <p:nvPr/>
        </p:nvSpPr>
        <p:spPr>
          <a:xfrm>
            <a:off x="8945922" y="5390765"/>
            <a:ext cx="2117691" cy="1186763"/>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7" name="Graphic 6" descr="Paper">
            <a:extLst>
              <a:ext uri="{FF2B5EF4-FFF2-40B4-BE49-F238E27FC236}">
                <a16:creationId xmlns:a16="http://schemas.microsoft.com/office/drawing/2014/main" id="{924BFDE7-A960-4A9A-A241-A21A419804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3770" y="5806440"/>
            <a:ext cx="637165" cy="637165"/>
          </a:xfrm>
          <a:prstGeom prst="rect">
            <a:avLst/>
          </a:prstGeom>
        </p:spPr>
      </p:pic>
      <p:sp>
        <p:nvSpPr>
          <p:cNvPr id="5" name="Slide Number Placeholder 4"/>
          <p:cNvSpPr>
            <a:spLocks noGrp="1"/>
          </p:cNvSpPr>
          <p:nvPr>
            <p:ph type="sldNum" sz="quarter" idx="14"/>
          </p:nvPr>
        </p:nvSpPr>
        <p:spPr/>
        <p:txBody>
          <a:bodyPr/>
          <a:lstStyle/>
          <a:p>
            <a:pPr algn="r"/>
            <a:fld id="{F3477EC8-074D-41C4-94AE-E9EA7CEEA348}" type="slidenum">
              <a:rPr lang="en-US" dirty="0" smtClean="0"/>
              <a:pPr algn="r"/>
              <a:t>16</a:t>
            </a:fld>
            <a:endParaRPr lang="en-US"/>
          </a:p>
        </p:txBody>
      </p:sp>
    </p:spTree>
    <p:extLst>
      <p:ext uri="{BB962C8B-B14F-4D97-AF65-F5344CB8AC3E}">
        <p14:creationId xmlns:p14="http://schemas.microsoft.com/office/powerpoint/2010/main" val="349395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CCBF-1FED-41C7-88DB-1C4517D83089}"/>
              </a:ext>
            </a:extLst>
          </p:cNvPr>
          <p:cNvSpPr>
            <a:spLocks noGrp="1"/>
          </p:cNvSpPr>
          <p:nvPr>
            <p:ph type="title"/>
          </p:nvPr>
        </p:nvSpPr>
        <p:spPr/>
        <p:txBody>
          <a:bodyPr/>
          <a:lstStyle/>
          <a:p>
            <a:pPr algn="ctr"/>
            <a:r>
              <a:rPr lang="en-US">
                <a:ea typeface="+mj-lt"/>
                <a:cs typeface="+mj-lt"/>
              </a:rPr>
              <a:t>Taxonomy of Intervention Intensity</a:t>
            </a:r>
            <a:endParaRPr lang="en-US" b="0">
              <a:ea typeface="+mj-lt"/>
              <a:cs typeface="+mj-lt"/>
            </a:endParaRPr>
          </a:p>
        </p:txBody>
      </p:sp>
      <p:sp>
        <p:nvSpPr>
          <p:cNvPr id="4" name="Slide Number Placeholder 3">
            <a:extLst>
              <a:ext uri="{FF2B5EF4-FFF2-40B4-BE49-F238E27FC236}">
                <a16:creationId xmlns:a16="http://schemas.microsoft.com/office/drawing/2014/main" id="{03A88314-F69F-4A16-82F5-E1C2BF52E6D8}"/>
              </a:ext>
            </a:extLst>
          </p:cNvPr>
          <p:cNvSpPr>
            <a:spLocks noGrp="1"/>
          </p:cNvSpPr>
          <p:nvPr>
            <p:ph type="sldNum" sz="quarter" idx="15"/>
          </p:nvPr>
        </p:nvSpPr>
        <p:spPr/>
        <p:txBody>
          <a:bodyPr/>
          <a:lstStyle/>
          <a:p>
            <a:fld id="{99A20822-4A49-4D36-86E3-300BA48D3F00}" type="slidenum">
              <a:rPr lang="en-US" smtClean="0"/>
              <a:pPr/>
              <a:t>17</a:t>
            </a:fld>
            <a:endParaRPr lang="en-US"/>
          </a:p>
        </p:txBody>
      </p:sp>
    </p:spTree>
    <p:extLst>
      <p:ext uri="{BB962C8B-B14F-4D97-AF65-F5344CB8AC3E}">
        <p14:creationId xmlns:p14="http://schemas.microsoft.com/office/powerpoint/2010/main" val="235496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ECA0-F2FC-4875-9ED4-212A0E7C12A1}"/>
              </a:ext>
            </a:extLst>
          </p:cNvPr>
          <p:cNvSpPr>
            <a:spLocks noGrp="1"/>
          </p:cNvSpPr>
          <p:nvPr>
            <p:ph type="title"/>
          </p:nvPr>
        </p:nvSpPr>
        <p:spPr/>
        <p:txBody>
          <a:bodyPr anchor="ctr">
            <a:normAutofit/>
          </a:bodyPr>
          <a:lstStyle/>
          <a:p>
            <a:r>
              <a:rPr lang="en-US"/>
              <a:t>The Taxonomy of Intervention Intensity</a:t>
            </a:r>
          </a:p>
        </p:txBody>
      </p:sp>
      <p:sp>
        <p:nvSpPr>
          <p:cNvPr id="3" name="Content Placeholder 2">
            <a:extLst>
              <a:ext uri="{FF2B5EF4-FFF2-40B4-BE49-F238E27FC236}">
                <a16:creationId xmlns:a16="http://schemas.microsoft.com/office/drawing/2014/main" id="{27FFD109-3C4A-4A20-B85C-1D089DEF1543}"/>
              </a:ext>
            </a:extLst>
          </p:cNvPr>
          <p:cNvSpPr>
            <a:spLocks noGrp="1"/>
          </p:cNvSpPr>
          <p:nvPr>
            <p:ph sz="quarter" idx="15"/>
          </p:nvPr>
        </p:nvSpPr>
        <p:spPr/>
        <p:txBody>
          <a:bodyPr vert="horz" lIns="0" tIns="0" rIns="0" bIns="0" rtlCol="0">
            <a:normAutofit/>
          </a:bodyPr>
          <a:lstStyle/>
          <a:p>
            <a:r>
              <a:rPr lang="en-US" sz="2600"/>
              <a:t>A system for describing an intervention in terms of </a:t>
            </a:r>
            <a:r>
              <a:rPr lang="en-US" sz="2600" b="1"/>
              <a:t>seven dimensions, along which intensity can vary</a:t>
            </a:r>
            <a:endParaRPr lang="en-US" sz="2600"/>
          </a:p>
          <a:p>
            <a:pPr>
              <a:spcBef>
                <a:spcPts val="1800"/>
              </a:spcBef>
            </a:pPr>
            <a:r>
              <a:rPr lang="en-US" sz="2600"/>
              <a:t>This system helps special educators and interventionists:</a:t>
            </a:r>
          </a:p>
          <a:p>
            <a:pPr lvl="1"/>
            <a:r>
              <a:rPr lang="en-US" b="1"/>
              <a:t>Identify best-match validated intervention programs </a:t>
            </a:r>
          </a:p>
          <a:p>
            <a:pPr lvl="1"/>
            <a:r>
              <a:rPr lang="en-US" b="1"/>
              <a:t>Formulate adjustments </a:t>
            </a:r>
            <a:r>
              <a:rPr lang="en-US"/>
              <a:t>to boost student progress</a:t>
            </a:r>
          </a:p>
          <a:p>
            <a:endParaRPr lang="en-US"/>
          </a:p>
        </p:txBody>
      </p:sp>
      <p:sp>
        <p:nvSpPr>
          <p:cNvPr id="4" name="Text Placeholder 3">
            <a:extLst>
              <a:ext uri="{FF2B5EF4-FFF2-40B4-BE49-F238E27FC236}">
                <a16:creationId xmlns:a16="http://schemas.microsoft.com/office/drawing/2014/main" id="{65D16DC3-C668-4A52-B54E-D87052F8C0DC}"/>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8379C47-BABF-4F01-BF24-A683C3E030DD}"/>
              </a:ext>
            </a:extLst>
          </p:cNvPr>
          <p:cNvSpPr>
            <a:spLocks noGrp="1"/>
          </p:cNvSpPr>
          <p:nvPr>
            <p:ph type="sldNum" sz="quarter" idx="14"/>
          </p:nvPr>
        </p:nvSpPr>
        <p:spPr/>
        <p:txBody>
          <a:bodyPr wrap="none" anchor="b">
            <a:normAutofit/>
          </a:bodyPr>
          <a:lstStyle/>
          <a:p>
            <a:pPr>
              <a:spcAft>
                <a:spcPts val="600"/>
              </a:spcAft>
            </a:pPr>
            <a:fld id="{99A20822-4A49-4D36-86E3-300BA48D3F00}" type="slidenum">
              <a:rPr lang="en-US" dirty="0" smtClean="0"/>
              <a:pPr>
                <a:spcAft>
                  <a:spcPts val="600"/>
                </a:spcAft>
              </a:pPr>
              <a:t>18</a:t>
            </a:fld>
            <a:endParaRPr lang="en-US"/>
          </a:p>
        </p:txBody>
      </p:sp>
    </p:spTree>
    <p:extLst>
      <p:ext uri="{BB962C8B-B14F-4D97-AF65-F5344CB8AC3E}">
        <p14:creationId xmlns:p14="http://schemas.microsoft.com/office/powerpoint/2010/main" val="104431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Taxonomy Ratings</a:t>
            </a:r>
          </a:p>
        </p:txBody>
      </p:sp>
      <p:pic>
        <p:nvPicPr>
          <p:cNvPr id="9" name="Picture 8" descr="Screenshot of the taxonomy rating form ">
            <a:extLst>
              <a:ext uri="{FF2B5EF4-FFF2-40B4-BE49-F238E27FC236}">
                <a16:creationId xmlns:a16="http://schemas.microsoft.com/office/drawing/2014/main" id="{0FE6427A-AC06-419F-8D22-01927E389E53}"/>
              </a:ext>
            </a:extLst>
          </p:cNvPr>
          <p:cNvPicPr>
            <a:picLocks noChangeAspect="1"/>
          </p:cNvPicPr>
          <p:nvPr/>
        </p:nvPicPr>
        <p:blipFill rotWithShape="1">
          <a:blip r:embed="rId3"/>
          <a:srcRect b="34109"/>
          <a:stretch/>
        </p:blipFill>
        <p:spPr>
          <a:xfrm>
            <a:off x="1265766" y="1036478"/>
            <a:ext cx="8502650" cy="3262993"/>
          </a:xfrm>
          <a:prstGeom prst="rect">
            <a:avLst/>
          </a:prstGeom>
        </p:spPr>
      </p:pic>
      <p:graphicFrame>
        <p:nvGraphicFramePr>
          <p:cNvPr id="21" name="Content Placeholder 20">
            <a:extLst>
              <a:ext uri="{FF2B5EF4-FFF2-40B4-BE49-F238E27FC236}">
                <a16:creationId xmlns:a16="http://schemas.microsoft.com/office/drawing/2014/main" id="{73F6034B-D6A6-3841-B37D-9D407A2FB1DB}"/>
              </a:ext>
            </a:extLst>
          </p:cNvPr>
          <p:cNvGraphicFramePr>
            <a:graphicFrameLocks noGrp="1"/>
          </p:cNvGraphicFramePr>
          <p:nvPr>
            <p:ph sz="quarter" idx="15"/>
            <p:extLst>
              <p:ext uri="{D42A27DB-BD31-4B8C-83A1-F6EECF244321}">
                <p14:modId xmlns:p14="http://schemas.microsoft.com/office/powerpoint/2010/main" val="769953544"/>
              </p:ext>
            </p:extLst>
          </p:nvPr>
        </p:nvGraphicFramePr>
        <p:xfrm>
          <a:off x="458788" y="3470148"/>
          <a:ext cx="11274424" cy="2377440"/>
        </p:xfrm>
        <a:graphic>
          <a:graphicData uri="http://schemas.openxmlformats.org/drawingml/2006/table">
            <a:tbl>
              <a:tblPr firstRow="1" bandRow="1">
                <a:tableStyleId>{5940675A-B579-460E-94D1-54222C63F5DA}</a:tableStyleId>
              </a:tblPr>
              <a:tblGrid>
                <a:gridCol w="2818606">
                  <a:extLst>
                    <a:ext uri="{9D8B030D-6E8A-4147-A177-3AD203B41FA5}">
                      <a16:colId xmlns:a16="http://schemas.microsoft.com/office/drawing/2014/main" val="2021640973"/>
                    </a:ext>
                  </a:extLst>
                </a:gridCol>
                <a:gridCol w="2818606">
                  <a:extLst>
                    <a:ext uri="{9D8B030D-6E8A-4147-A177-3AD203B41FA5}">
                      <a16:colId xmlns:a16="http://schemas.microsoft.com/office/drawing/2014/main" val="2825273668"/>
                    </a:ext>
                  </a:extLst>
                </a:gridCol>
                <a:gridCol w="2818606">
                  <a:extLst>
                    <a:ext uri="{9D8B030D-6E8A-4147-A177-3AD203B41FA5}">
                      <a16:colId xmlns:a16="http://schemas.microsoft.com/office/drawing/2014/main" val="1209125442"/>
                    </a:ext>
                  </a:extLst>
                </a:gridCol>
                <a:gridCol w="2818606">
                  <a:extLst>
                    <a:ext uri="{9D8B030D-6E8A-4147-A177-3AD203B41FA5}">
                      <a16:colId xmlns:a16="http://schemas.microsoft.com/office/drawing/2014/main" val="1518851305"/>
                    </a:ext>
                  </a:extLst>
                </a:gridCol>
              </a:tblGrid>
              <a:tr h="424452">
                <a:tc>
                  <a:txBody>
                    <a:bodyPr/>
                    <a:lstStyle/>
                    <a:p>
                      <a:pPr algn="ctr"/>
                      <a:r>
                        <a:rPr lang="en-US" sz="7200" b="1">
                          <a:effectLst>
                            <a:outerShdw blurRad="50800" dist="38100" dir="2700000" algn="tl" rotWithShape="0">
                              <a:prstClr val="black">
                                <a:alpha val="40000"/>
                              </a:prstClr>
                            </a:outerShdw>
                          </a:effectLst>
                        </a:rPr>
                        <a:t>0</a:t>
                      </a:r>
                    </a:p>
                  </a:txBody>
                  <a:tcPr>
                    <a:lnB w="12700" cmpd="sng">
                      <a:noFill/>
                    </a:lnB>
                    <a:solidFill>
                      <a:schemeClr val="bg1"/>
                    </a:solidFill>
                  </a:tcPr>
                </a:tc>
                <a:tc>
                  <a:txBody>
                    <a:bodyPr/>
                    <a:lstStyle/>
                    <a:p>
                      <a:pPr algn="ctr"/>
                      <a:r>
                        <a:rPr lang="en-US" sz="7200" b="1">
                          <a:effectLst>
                            <a:outerShdw blurRad="50800" dist="38100" dir="2700000" algn="tl" rotWithShape="0">
                              <a:prstClr val="black">
                                <a:alpha val="40000"/>
                              </a:prstClr>
                            </a:outerShdw>
                          </a:effectLst>
                        </a:rPr>
                        <a:t>1</a:t>
                      </a:r>
                    </a:p>
                  </a:txBody>
                  <a:tcPr>
                    <a:lnB w="12700" cmpd="sng">
                      <a:noFill/>
                    </a:lnB>
                    <a:solidFill>
                      <a:schemeClr val="bg1"/>
                    </a:solidFill>
                  </a:tcPr>
                </a:tc>
                <a:tc>
                  <a:txBody>
                    <a:bodyPr/>
                    <a:lstStyle/>
                    <a:p>
                      <a:pPr algn="ctr"/>
                      <a:r>
                        <a:rPr lang="en-US" sz="7200" b="1">
                          <a:effectLst>
                            <a:outerShdw blurRad="50800" dist="38100" dir="2700000" algn="tl" rotWithShape="0">
                              <a:prstClr val="black">
                                <a:alpha val="40000"/>
                              </a:prstClr>
                            </a:outerShdw>
                          </a:effectLst>
                        </a:rPr>
                        <a:t>2</a:t>
                      </a:r>
                    </a:p>
                  </a:txBody>
                  <a:tcPr>
                    <a:lnB w="12700" cmpd="sng">
                      <a:noFill/>
                    </a:lnB>
                    <a:solidFill>
                      <a:schemeClr val="bg1"/>
                    </a:solidFill>
                  </a:tcPr>
                </a:tc>
                <a:tc>
                  <a:txBody>
                    <a:bodyPr/>
                    <a:lstStyle/>
                    <a:p>
                      <a:pPr algn="ctr"/>
                      <a:r>
                        <a:rPr lang="en-US" sz="7200" b="1">
                          <a:effectLst>
                            <a:outerShdw blurRad="50800" dist="38100" dir="2700000" algn="tl" rotWithShape="0">
                              <a:prstClr val="black">
                                <a:alpha val="40000"/>
                              </a:prstClr>
                            </a:outerShdw>
                          </a:effectLst>
                        </a:rPr>
                        <a:t>3</a:t>
                      </a:r>
                    </a:p>
                  </a:txBody>
                  <a:tcPr>
                    <a:lnB w="12700" cmpd="sng">
                      <a:noFill/>
                    </a:lnB>
                    <a:solidFill>
                      <a:schemeClr val="bg1"/>
                    </a:solidFill>
                  </a:tcPr>
                </a:tc>
                <a:extLst>
                  <a:ext uri="{0D108BD9-81ED-4DB2-BD59-A6C34878D82A}">
                    <a16:rowId xmlns:a16="http://schemas.microsoft.com/office/drawing/2014/main" val="136588026"/>
                  </a:ext>
                </a:extLst>
              </a:tr>
              <a:tr h="370840">
                <a:tc>
                  <a:txBody>
                    <a:bodyPr/>
                    <a:lstStyle/>
                    <a:p>
                      <a:pPr algn="ctr"/>
                      <a:r>
                        <a:rPr lang="en-US" sz="2400" b="1"/>
                        <a:t>Fails</a:t>
                      </a:r>
                      <a:r>
                        <a:rPr lang="en-US" sz="2400"/>
                        <a:t> to </a:t>
                      </a:r>
                    </a:p>
                    <a:p>
                      <a:pPr algn="ctr"/>
                      <a:r>
                        <a:rPr lang="en-US" sz="2400"/>
                        <a:t>Address </a:t>
                      </a:r>
                    </a:p>
                    <a:p>
                      <a:pPr algn="ctr"/>
                      <a:r>
                        <a:rPr lang="en-US" sz="2400"/>
                        <a:t>Standard</a:t>
                      </a:r>
                    </a:p>
                  </a:txBody>
                  <a:tcPr>
                    <a:lnL w="12700" cmpd="sng">
                      <a:noFill/>
                    </a:lnL>
                    <a:lnR w="12700" cmpd="sng">
                      <a:noFill/>
                    </a:lnR>
                    <a:lnT w="12700" cmpd="sng">
                      <a:noFill/>
                    </a:lnT>
                    <a:lnB w="12700" cmpd="sng">
                      <a:noFill/>
                    </a:lnB>
                    <a:lnTlToBr w="12700" cmpd="sng">
                      <a:noFill/>
                      <a:prstDash val="solid"/>
                    </a:lnTlToBr>
                    <a:solidFill>
                      <a:schemeClr val="accent1">
                        <a:alpha val="25000"/>
                      </a:schemeClr>
                    </a:solidFill>
                  </a:tcPr>
                </a:tc>
                <a:tc>
                  <a:txBody>
                    <a:bodyPr/>
                    <a:lstStyle/>
                    <a:p>
                      <a:pPr algn="ctr"/>
                      <a:r>
                        <a:rPr lang="en-US" sz="2400"/>
                        <a:t>Addresses Standard </a:t>
                      </a:r>
                    </a:p>
                    <a:p>
                      <a:pPr algn="ctr"/>
                      <a:r>
                        <a:rPr lang="en-US" sz="2400" b="1"/>
                        <a:t>Minimally</a:t>
                      </a:r>
                    </a:p>
                  </a:txBody>
                  <a:tcPr>
                    <a:lnL w="12700" cmpd="sng">
                      <a:noFill/>
                    </a:lnL>
                    <a:lnR w="12700" cmpd="sng">
                      <a:noFill/>
                    </a:lnR>
                    <a:lnT w="12700" cmpd="sng">
                      <a:noFill/>
                    </a:lnT>
                    <a:lnB w="12700" cmpd="sng">
                      <a:noFill/>
                    </a:lnB>
                    <a:lnTlToBr w="12700" cmpd="sng">
                      <a:noFill/>
                      <a:prstDash val="solid"/>
                    </a:lnTlToBr>
                    <a:solidFill>
                      <a:schemeClr val="accent1">
                        <a:alpha val="50000"/>
                      </a:schemeClr>
                    </a:solidFill>
                  </a:tcPr>
                </a:tc>
                <a:tc>
                  <a:txBody>
                    <a:bodyPr/>
                    <a:lstStyle/>
                    <a:p>
                      <a:pPr algn="ctr"/>
                      <a:r>
                        <a:rPr lang="en-US" sz="2400"/>
                        <a:t>Addresses Standard </a:t>
                      </a:r>
                      <a:r>
                        <a:rPr lang="en-US" sz="2400" b="1"/>
                        <a:t>Moderately</a:t>
                      </a:r>
                    </a:p>
                  </a:txBody>
                  <a:tcPr>
                    <a:lnL w="12700" cmpd="sng">
                      <a:noFill/>
                    </a:lnL>
                    <a:lnR w="12700" cmpd="sng">
                      <a:noFill/>
                    </a:lnR>
                    <a:lnT w="12700" cmpd="sng">
                      <a:noFill/>
                    </a:lnT>
                    <a:lnB w="12700" cmpd="sng">
                      <a:noFill/>
                    </a:lnB>
                    <a:lnTlToBr w="12700" cmpd="sng">
                      <a:noFill/>
                      <a:prstDash val="solid"/>
                    </a:lnTlToBr>
                    <a:solidFill>
                      <a:schemeClr val="accent1">
                        <a:alpha val="75000"/>
                      </a:schemeClr>
                    </a:solidFill>
                  </a:tcPr>
                </a:tc>
                <a:tc>
                  <a:txBody>
                    <a:bodyPr/>
                    <a:lstStyle/>
                    <a:p>
                      <a:pPr algn="ctr"/>
                      <a:r>
                        <a:rPr lang="en-US" sz="2400" dirty="0"/>
                        <a:t>Addresses Standard </a:t>
                      </a:r>
                    </a:p>
                    <a:p>
                      <a:pPr algn="ctr"/>
                      <a:r>
                        <a:rPr lang="en-US" sz="2400" b="1" dirty="0"/>
                        <a:t>Well</a:t>
                      </a:r>
                    </a:p>
                  </a:txBody>
                  <a:tcPr>
                    <a:lnL w="12700" cmpd="sng">
                      <a:noFill/>
                    </a:lnL>
                    <a:lnR w="12700" cmpd="sng">
                      <a:noFill/>
                    </a:lnR>
                    <a:lnT w="12700" cmpd="sng">
                      <a:noFill/>
                    </a:lnT>
                    <a:lnB w="12700" cmpd="sng">
                      <a:noFill/>
                    </a:lnB>
                    <a:lnTlToBr w="12700" cmpd="sng">
                      <a:noFill/>
                      <a:prstDash val="solid"/>
                    </a:lnTlToBr>
                    <a:solidFill>
                      <a:schemeClr val="accent1"/>
                    </a:solidFill>
                  </a:tcPr>
                </a:tc>
                <a:extLst>
                  <a:ext uri="{0D108BD9-81ED-4DB2-BD59-A6C34878D82A}">
                    <a16:rowId xmlns:a16="http://schemas.microsoft.com/office/drawing/2014/main" val="873621820"/>
                  </a:ext>
                </a:extLst>
              </a:tr>
            </a:tbl>
          </a:graphicData>
        </a:graphic>
      </p:graphicFrame>
      <p:sp>
        <p:nvSpPr>
          <p:cNvPr id="19" name="Text Placeholder 18">
            <a:extLst>
              <a:ext uri="{FF2B5EF4-FFF2-40B4-BE49-F238E27FC236}">
                <a16:creationId xmlns:a16="http://schemas.microsoft.com/office/drawing/2014/main" id="{6410DA94-29FB-0B4A-BABB-87436D6BE558}"/>
              </a:ext>
            </a:extLst>
          </p:cNvPr>
          <p:cNvSpPr>
            <a:spLocks noGrp="1"/>
          </p:cNvSpPr>
          <p:nvPr>
            <p:ph type="body" sz="quarter" idx="13"/>
          </p:nvPr>
        </p:nvSpPr>
        <p:spPr/>
        <p:txBody>
          <a:bodyPr/>
          <a:lstStyle/>
          <a:p>
            <a:endParaRPr lang="en-US"/>
          </a:p>
        </p:txBody>
      </p:sp>
      <p:sp>
        <p:nvSpPr>
          <p:cNvPr id="10" name="Wave 9">
            <a:extLst>
              <a:ext uri="{FF2B5EF4-FFF2-40B4-BE49-F238E27FC236}">
                <a16:creationId xmlns:a16="http://schemas.microsoft.com/office/drawing/2014/main" id="{61B8B057-3985-4371-9356-F0D7F956A498}"/>
              </a:ext>
            </a:extLst>
          </p:cNvPr>
          <p:cNvSpPr/>
          <p:nvPr/>
        </p:nvSpPr>
        <p:spPr>
          <a:xfrm>
            <a:off x="9307550" y="314979"/>
            <a:ext cx="2656051" cy="1551773"/>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11" name="Graphic 10" descr="Paper">
            <a:extLst>
              <a:ext uri="{FF2B5EF4-FFF2-40B4-BE49-F238E27FC236}">
                <a16:creationId xmlns:a16="http://schemas.microsoft.com/office/drawing/2014/main" id="{E3817B6B-D5AE-4545-BB0C-0325F935DA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60563" y="883496"/>
            <a:ext cx="735589" cy="735589"/>
          </a:xfrm>
          <a:prstGeom prst="rect">
            <a:avLst/>
          </a:prstGeom>
        </p:spPr>
      </p:pic>
      <p:sp>
        <p:nvSpPr>
          <p:cNvPr id="5" name="Slide Number Placeholder 4"/>
          <p:cNvSpPr>
            <a:spLocks noGrp="1"/>
          </p:cNvSpPr>
          <p:nvPr>
            <p:ph type="sldNum" sz="quarter" idx="14"/>
          </p:nvPr>
        </p:nvSpPr>
        <p:spPr/>
        <p:txBody>
          <a:bodyPr/>
          <a:lstStyle/>
          <a:p>
            <a:fld id="{99A20822-4A49-4D36-86E3-300BA48D3F00}" type="slidenum">
              <a:rPr lang="en-US" smtClean="0"/>
              <a:pPr/>
              <a:t>19</a:t>
            </a:fld>
            <a:endParaRPr lang="en-US"/>
          </a:p>
        </p:txBody>
      </p:sp>
    </p:spTree>
    <p:extLst>
      <p:ext uri="{BB962C8B-B14F-4D97-AF65-F5344CB8AC3E}">
        <p14:creationId xmlns:p14="http://schemas.microsoft.com/office/powerpoint/2010/main" val="48812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Learner Outcomes</a:t>
            </a:r>
          </a:p>
        </p:txBody>
      </p:sp>
      <p:sp>
        <p:nvSpPr>
          <p:cNvPr id="3" name="Content Placeholder 2"/>
          <p:cNvSpPr>
            <a:spLocks noGrp="1"/>
          </p:cNvSpPr>
          <p:nvPr>
            <p:ph idx="1"/>
          </p:nvPr>
        </p:nvSpPr>
        <p:spPr>
          <a:xfrm>
            <a:off x="457200" y="1287416"/>
            <a:ext cx="11276076" cy="4343400"/>
          </a:xfrm>
        </p:spPr>
        <p:txBody>
          <a:bodyPr>
            <a:normAutofit/>
          </a:bodyPr>
          <a:lstStyle/>
          <a:p>
            <a:pPr marL="0" lvl="1" indent="0">
              <a:buNone/>
            </a:pPr>
            <a:r>
              <a:rPr lang="en-US"/>
              <a:t>At the end of the session, participants will be able to: </a:t>
            </a:r>
          </a:p>
          <a:p>
            <a:pPr>
              <a:spcBef>
                <a:spcPts val="600"/>
              </a:spcBef>
            </a:pPr>
            <a:r>
              <a:rPr lang="en-US"/>
              <a:t>Define the dimensions of the Taxonomy of Intervention Intensity and explain how they support the data-based individualization (DBI) process.</a:t>
            </a:r>
          </a:p>
          <a:p>
            <a:pPr>
              <a:spcBef>
                <a:spcPts val="600"/>
              </a:spcBef>
            </a:pPr>
            <a:r>
              <a:rPr lang="en-US"/>
              <a:t>Apply the dimensions of the taxonomy to evaluate or select a validated behavior intervention program.</a:t>
            </a:r>
          </a:p>
          <a:p>
            <a:pPr>
              <a:spcBef>
                <a:spcPts val="600"/>
              </a:spcBef>
            </a:pPr>
            <a:r>
              <a:rPr lang="en-US"/>
              <a:t>Use the taxonomy to intensify a behavior intervention for a student who is not responsive. </a:t>
            </a:r>
          </a:p>
          <a:p>
            <a:pPr>
              <a:spcBef>
                <a:spcPts val="600"/>
              </a:spcBef>
            </a:pPr>
            <a:r>
              <a:rPr lang="en-US"/>
              <a:t>Access existing resources to support evaluation and intensification.</a:t>
            </a:r>
          </a:p>
        </p:txBody>
      </p:sp>
      <p:sp>
        <p:nvSpPr>
          <p:cNvPr id="4" name="Slide Number Placeholder 3">
            <a:extLst>
              <a:ext uri="{FF2B5EF4-FFF2-40B4-BE49-F238E27FC236}">
                <a16:creationId xmlns:a16="http://schemas.microsoft.com/office/drawing/2014/main" id="{4797D88F-A640-4020-855F-9F1D0E4A9E3E}"/>
              </a:ext>
            </a:extLst>
          </p:cNvPr>
          <p:cNvSpPr>
            <a:spLocks noGrp="1"/>
          </p:cNvSpPr>
          <p:nvPr>
            <p:ph type="sldNum" sz="quarter" idx="12"/>
          </p:nvPr>
        </p:nvSpPr>
        <p:spPr>
          <a:xfrm>
            <a:off x="11725872" y="6704112"/>
            <a:ext cx="157094" cy="153888"/>
          </a:xfrm>
        </p:spPr>
        <p:txBody>
          <a:bodyPr/>
          <a:lstStyle/>
          <a:p>
            <a:fld id="{A1A8B8B9-B651-4439-A868-E8F04EF81465}" type="slidenum">
              <a:rPr lang="en-US" smtClean="0"/>
              <a:pPr/>
              <a:t>2</a:t>
            </a:fld>
            <a:endParaRPr lang="en-US"/>
          </a:p>
        </p:txBody>
      </p:sp>
    </p:spTree>
    <p:extLst>
      <p:ext uri="{BB962C8B-B14F-4D97-AF65-F5344CB8AC3E}">
        <p14:creationId xmlns:p14="http://schemas.microsoft.com/office/powerpoint/2010/main" val="252086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96" y="933657"/>
            <a:ext cx="7275342" cy="2650936"/>
          </a:xfrm>
        </p:spPr>
        <p:txBody>
          <a:bodyPr/>
          <a:lstStyle/>
          <a:p>
            <a:r>
              <a:rPr lang="en-US">
                <a:solidFill>
                  <a:schemeClr val="accent2">
                    <a:lumMod val="75000"/>
                  </a:schemeClr>
                </a:solidFill>
              </a:rPr>
              <a:t>Strength</a:t>
            </a:r>
          </a:p>
        </p:txBody>
      </p:sp>
      <p:sp>
        <p:nvSpPr>
          <p:cNvPr id="4" name="Slide Number Placeholder 3"/>
          <p:cNvSpPr>
            <a:spLocks noGrp="1"/>
          </p:cNvSpPr>
          <p:nvPr>
            <p:ph type="sldNum" sz="quarter" idx="15"/>
          </p:nvPr>
        </p:nvSpPr>
        <p:spPr/>
        <p:txBody>
          <a:bodyPr/>
          <a:lstStyle/>
          <a:p>
            <a:fld id="{99A20822-4A49-4D36-86E3-300BA48D3F00}" type="slidenum">
              <a:rPr lang="en-US" smtClean="0"/>
              <a:pPr/>
              <a:t>20</a:t>
            </a:fld>
            <a:endParaRPr lang="en-US"/>
          </a:p>
        </p:txBody>
      </p:sp>
      <p:pic>
        <p:nvPicPr>
          <p:cNvPr id="5" name="Picture 2" descr="A picture of a muscular arm&#10;&#10;">
            <a:extLst>
              <a:ext uri="{FF2B5EF4-FFF2-40B4-BE49-F238E27FC236}">
                <a16:creationId xmlns:a16="http://schemas.microsoft.com/office/drawing/2014/main" id="{989EF7CC-5031-4814-B3FF-B857390850E4}"/>
              </a:ext>
            </a:extLst>
          </p:cNvPr>
          <p:cNvPicPr>
            <a:picLocks noChangeAspect="1"/>
          </p:cNvPicPr>
          <p:nvPr/>
        </p:nvPicPr>
        <p:blipFill rotWithShape="1">
          <a:blip r:embed="rId3"/>
          <a:srcRect t="20536" b="22197"/>
          <a:stretch/>
        </p:blipFill>
        <p:spPr>
          <a:xfrm>
            <a:off x="7803766" y="3978171"/>
            <a:ext cx="4009581" cy="2296181"/>
          </a:xfrm>
          <a:prstGeom prst="rect">
            <a:avLst/>
          </a:prstGeom>
        </p:spPr>
      </p:pic>
    </p:spTree>
    <p:extLst>
      <p:ext uri="{BB962C8B-B14F-4D97-AF65-F5344CB8AC3E}">
        <p14:creationId xmlns:p14="http://schemas.microsoft.com/office/powerpoint/2010/main" val="200821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0"/>
            <a:ext cx="10477500" cy="1280160"/>
          </a:xfrm>
        </p:spPr>
        <p:txBody>
          <a:bodyPr/>
          <a:lstStyle/>
          <a:p>
            <a:r>
              <a:rPr lang="en-US"/>
              <a:t> What Do We Mean by </a:t>
            </a:r>
            <a:r>
              <a:rPr lang="en-US" i="1"/>
              <a:t>Strength</a:t>
            </a:r>
            <a:r>
              <a:rPr lang="en-US"/>
              <a:t>?</a:t>
            </a:r>
          </a:p>
        </p:txBody>
      </p:sp>
      <p:sp>
        <p:nvSpPr>
          <p:cNvPr id="9" name="Content Placeholder 2"/>
          <p:cNvSpPr>
            <a:spLocks noGrp="1"/>
          </p:cNvSpPr>
          <p:nvPr>
            <p:ph sz="quarter" idx="15"/>
          </p:nvPr>
        </p:nvSpPr>
        <p:spPr/>
        <p:txBody>
          <a:bodyPr>
            <a:normAutofit/>
          </a:bodyPr>
          <a:lstStyle/>
          <a:p>
            <a:r>
              <a:rPr lang="en-US"/>
              <a:t>How well the program works for students with intensive intervention needs, sometimes expressed as a promising or effective program by a reliable source (e.g., National Center on Intensive Intervention [NCII] Tools Charts, What Works Clearinghouse [WWC]): </a:t>
            </a:r>
          </a:p>
          <a:p>
            <a:pPr lvl="1"/>
            <a:r>
              <a:rPr lang="en-US"/>
              <a:t>Has this intervention been </a:t>
            </a:r>
            <a:r>
              <a:rPr lang="en-US" b="1"/>
              <a:t>evaluated</a:t>
            </a:r>
            <a:r>
              <a:rPr lang="en-US"/>
              <a:t> empirically using scientifically sound, rigorous methodology?</a:t>
            </a:r>
          </a:p>
          <a:p>
            <a:pPr lvl="1"/>
            <a:r>
              <a:rPr lang="en-US"/>
              <a:t>If so, what is the reported standardized mean </a:t>
            </a:r>
            <a:r>
              <a:rPr lang="en-US" b="1"/>
              <a:t>effect size</a:t>
            </a:r>
            <a:r>
              <a:rPr lang="en-US"/>
              <a:t> for this intervention, or what does the </a:t>
            </a:r>
            <a:r>
              <a:rPr lang="en-US" b="1"/>
              <a:t>visual analysis </a:t>
            </a:r>
            <a:r>
              <a:rPr lang="en-US"/>
              <a:t>tell us?</a:t>
            </a:r>
          </a:p>
        </p:txBody>
      </p:sp>
      <p:sp>
        <p:nvSpPr>
          <p:cNvPr id="2" name="Text Placeholder 1">
            <a:extLst>
              <a:ext uri="{FF2B5EF4-FFF2-40B4-BE49-F238E27FC236}">
                <a16:creationId xmlns:a16="http://schemas.microsoft.com/office/drawing/2014/main" id="{F1AAAA3E-2388-4AE4-8974-033BB4FE8F0F}"/>
              </a:ext>
            </a:extLst>
          </p:cNvPr>
          <p:cNvSpPr>
            <a:spLocks noGrp="1"/>
          </p:cNvSpPr>
          <p:nvPr>
            <p:ph type="body" sz="quarter" idx="13"/>
          </p:nvPr>
        </p:nvSpPr>
        <p:spPr/>
        <p:txBody>
          <a:bodyPr/>
          <a:lstStyle/>
          <a:p>
            <a:endParaRPr lang="en-US"/>
          </a:p>
        </p:txBody>
      </p:sp>
      <p:pic>
        <p:nvPicPr>
          <p:cNvPr id="7" name="Picture 2" descr="A picture of a muscular arm&#10;&#10;">
            <a:extLst>
              <a:ext uri="{FF2B5EF4-FFF2-40B4-BE49-F238E27FC236}">
                <a16:creationId xmlns:a16="http://schemas.microsoft.com/office/drawing/2014/main" id="{6ADD1BFC-AF89-4F18-8344-1B63C0A61256}"/>
              </a:ext>
            </a:extLst>
          </p:cNvPr>
          <p:cNvPicPr>
            <a:picLocks noChangeAspect="1"/>
          </p:cNvPicPr>
          <p:nvPr/>
        </p:nvPicPr>
        <p:blipFill rotWithShape="1">
          <a:blip r:embed="rId3"/>
          <a:srcRect t="20536" b="22197"/>
          <a:stretch/>
        </p:blipFill>
        <p:spPr>
          <a:xfrm>
            <a:off x="9763125" y="68588"/>
            <a:ext cx="2428875" cy="1430687"/>
          </a:xfrm>
          <a:prstGeom prst="rect">
            <a:avLst/>
          </a:prstGeom>
        </p:spPr>
      </p:pic>
      <p:sp>
        <p:nvSpPr>
          <p:cNvPr id="4" name="Slide Number Placeholder 3"/>
          <p:cNvSpPr>
            <a:spLocks noGrp="1"/>
          </p:cNvSpPr>
          <p:nvPr>
            <p:ph type="sldNum" sz="quarter" idx="14"/>
          </p:nvPr>
        </p:nvSpPr>
        <p:spPr/>
        <p:txBody>
          <a:bodyPr/>
          <a:lstStyle/>
          <a:p>
            <a:fld id="{99A20822-4A49-4D36-86E3-300BA48D3F00}" type="slidenum">
              <a:rPr lang="en-US" smtClean="0"/>
              <a:pPr/>
              <a:t>21</a:t>
            </a:fld>
            <a:endParaRPr lang="en-US"/>
          </a:p>
        </p:txBody>
      </p:sp>
    </p:spTree>
    <p:extLst>
      <p:ext uri="{BB962C8B-B14F-4D97-AF65-F5344CB8AC3E}">
        <p14:creationId xmlns:p14="http://schemas.microsoft.com/office/powerpoint/2010/main" val="100218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Using Effect Sizes to Evaluate Strength</a:t>
            </a:r>
          </a:p>
        </p:txBody>
      </p:sp>
      <p:sp>
        <p:nvSpPr>
          <p:cNvPr id="7" name="Content Placeholder 6">
            <a:extLst>
              <a:ext uri="{FF2B5EF4-FFF2-40B4-BE49-F238E27FC236}">
                <a16:creationId xmlns:a16="http://schemas.microsoft.com/office/drawing/2014/main" id="{38F6F65F-E6D1-4D7A-BCD3-D01115D71070}"/>
              </a:ext>
            </a:extLst>
          </p:cNvPr>
          <p:cNvSpPr>
            <a:spLocks noGrp="1"/>
          </p:cNvSpPr>
          <p:nvPr>
            <p:ph sz="quarter" idx="15"/>
          </p:nvPr>
        </p:nvSpPr>
        <p:spPr>
          <a:xfrm>
            <a:off x="457200" y="1371600"/>
            <a:ext cx="11434694" cy="4343400"/>
          </a:xfrm>
        </p:spPr>
        <p:txBody>
          <a:bodyPr/>
          <a:lstStyle/>
          <a:p>
            <a:r>
              <a:rPr lang="en-US"/>
              <a:t>A quantitative way to look at the strength of an intervention</a:t>
            </a:r>
          </a:p>
          <a:p>
            <a:r>
              <a:rPr lang="en-US" spc="-30"/>
              <a:t>Several factors impact the effect size. The general guidelines provided below can be used as a starting point, but other factors should be considered. </a:t>
            </a:r>
          </a:p>
          <a:p>
            <a:endParaRPr lang="en-US"/>
          </a:p>
          <a:p>
            <a:endParaRPr lang="en-US"/>
          </a:p>
          <a:p>
            <a:endParaRPr lang="en-US"/>
          </a:p>
          <a:p>
            <a:endParaRPr lang="en-US"/>
          </a:p>
        </p:txBody>
      </p:sp>
      <p:graphicFrame>
        <p:nvGraphicFramePr>
          <p:cNvPr id="12" name="Table 11">
            <a:extLst>
              <a:ext uri="{FF2B5EF4-FFF2-40B4-BE49-F238E27FC236}">
                <a16:creationId xmlns:a16="http://schemas.microsoft.com/office/drawing/2014/main" id="{2AB4EEFC-08B2-48CB-954C-83F52BB58445}"/>
              </a:ext>
            </a:extLst>
          </p:cNvPr>
          <p:cNvGraphicFramePr>
            <a:graphicFrameLocks noGrp="1"/>
          </p:cNvGraphicFramePr>
          <p:nvPr>
            <p:extLst>
              <p:ext uri="{D42A27DB-BD31-4B8C-83A1-F6EECF244321}">
                <p14:modId xmlns:p14="http://schemas.microsoft.com/office/powerpoint/2010/main" val="2686484361"/>
              </p:ext>
            </p:extLst>
          </p:nvPr>
        </p:nvGraphicFramePr>
        <p:xfrm>
          <a:off x="2235801" y="3192651"/>
          <a:ext cx="7877492" cy="2613789"/>
        </p:xfrm>
        <a:graphic>
          <a:graphicData uri="http://schemas.openxmlformats.org/drawingml/2006/table">
            <a:tbl>
              <a:tblPr firstRow="1" bandRow="1">
                <a:tableStyleId>{5C22544A-7EE6-4342-B048-85BDC9FD1C3A}</a:tableStyleId>
              </a:tblPr>
              <a:tblGrid>
                <a:gridCol w="3938746">
                  <a:extLst>
                    <a:ext uri="{9D8B030D-6E8A-4147-A177-3AD203B41FA5}">
                      <a16:colId xmlns:a16="http://schemas.microsoft.com/office/drawing/2014/main" val="20000"/>
                    </a:ext>
                  </a:extLst>
                </a:gridCol>
                <a:gridCol w="3938746">
                  <a:extLst>
                    <a:ext uri="{9D8B030D-6E8A-4147-A177-3AD203B41FA5}">
                      <a16:colId xmlns:a16="http://schemas.microsoft.com/office/drawing/2014/main" val="20001"/>
                    </a:ext>
                  </a:extLst>
                </a:gridCol>
              </a:tblGrid>
              <a:tr h="556389">
                <a:tc>
                  <a:txBody>
                    <a:bodyPr/>
                    <a:lstStyle/>
                    <a:p>
                      <a:r>
                        <a:rPr lang="en-US" sz="2400"/>
                        <a:t>Strength</a:t>
                      </a:r>
                    </a:p>
                  </a:txBody>
                  <a:tcPr anchor="ctr"/>
                </a:tc>
                <a:tc>
                  <a:txBody>
                    <a:bodyPr/>
                    <a:lstStyle/>
                    <a:p>
                      <a:r>
                        <a:rPr lang="en-US" sz="2400"/>
                        <a:t>Effect Size</a:t>
                      </a:r>
                    </a:p>
                  </a:txBody>
                  <a:tcPr anchor="ctr"/>
                </a:tc>
                <a:extLst>
                  <a:ext uri="{0D108BD9-81ED-4DB2-BD59-A6C34878D82A}">
                    <a16:rowId xmlns:a16="http://schemas.microsoft.com/office/drawing/2014/main" val="10000"/>
                  </a:ext>
                </a:extLst>
              </a:tr>
              <a:tr h="685800">
                <a:tc>
                  <a:txBody>
                    <a:bodyPr/>
                    <a:lstStyle/>
                    <a:p>
                      <a:r>
                        <a:rPr lang="en-US" sz="2400"/>
                        <a:t>Small (minimum)</a:t>
                      </a:r>
                    </a:p>
                  </a:txBody>
                  <a:tcPr anchor="ctr"/>
                </a:tc>
                <a:tc>
                  <a:txBody>
                    <a:bodyPr/>
                    <a:lstStyle/>
                    <a:p>
                      <a:r>
                        <a:rPr lang="en-US" sz="2400"/>
                        <a:t>0.25 to 0.34</a:t>
                      </a:r>
                    </a:p>
                  </a:txBody>
                  <a:tcPr anchor="ctr"/>
                </a:tc>
                <a:extLst>
                  <a:ext uri="{0D108BD9-81ED-4DB2-BD59-A6C34878D82A}">
                    <a16:rowId xmlns:a16="http://schemas.microsoft.com/office/drawing/2014/main" val="10001"/>
                  </a:ext>
                </a:extLst>
              </a:tr>
              <a:tr h="685800">
                <a:tc>
                  <a:txBody>
                    <a:bodyPr/>
                    <a:lstStyle/>
                    <a:p>
                      <a:r>
                        <a:rPr lang="en-US" sz="2400"/>
                        <a:t>Moderate</a:t>
                      </a:r>
                      <a:r>
                        <a:rPr lang="en-US" sz="2400" baseline="0"/>
                        <a:t> </a:t>
                      </a:r>
                      <a:endParaRPr lang="en-US" sz="24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0.35 to 0.49</a:t>
                      </a:r>
                    </a:p>
                  </a:txBody>
                  <a:tcPr anchor="ctr"/>
                </a:tc>
                <a:extLst>
                  <a:ext uri="{0D108BD9-81ED-4DB2-BD59-A6C34878D82A}">
                    <a16:rowId xmlns:a16="http://schemas.microsoft.com/office/drawing/2014/main" val="10002"/>
                  </a:ext>
                </a:extLst>
              </a:tr>
              <a:tr h="685800">
                <a:tc>
                  <a:txBody>
                    <a:bodyPr/>
                    <a:lstStyle/>
                    <a:p>
                      <a:r>
                        <a:rPr lang="en-US" sz="2400"/>
                        <a:t>Strong</a:t>
                      </a:r>
                    </a:p>
                  </a:txBody>
                  <a:tcPr anchor="ctr"/>
                </a:tc>
                <a:tc>
                  <a:txBody>
                    <a:bodyPr/>
                    <a:lstStyle/>
                    <a:p>
                      <a:r>
                        <a:rPr lang="en-US" sz="2400"/>
                        <a:t>0.50 or larger </a:t>
                      </a:r>
                    </a:p>
                  </a:txBody>
                  <a:tcPr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4"/>
          </p:nvPr>
        </p:nvSpPr>
        <p:spPr/>
        <p:txBody>
          <a:bodyPr/>
          <a:lstStyle/>
          <a:p>
            <a:fld id="{99A20822-4A49-4D36-86E3-300BA48D3F00}" type="slidenum">
              <a:rPr lang="en-US" smtClean="0"/>
              <a:pPr/>
              <a:t>22</a:t>
            </a:fld>
            <a:endParaRPr lang="en-US"/>
          </a:p>
        </p:txBody>
      </p:sp>
    </p:spTree>
    <p:extLst>
      <p:ext uri="{BB962C8B-B14F-4D97-AF65-F5344CB8AC3E}">
        <p14:creationId xmlns:p14="http://schemas.microsoft.com/office/powerpoint/2010/main" val="316455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2490-CC74-42FC-B37D-8FFCFAEA7B38}"/>
              </a:ext>
            </a:extLst>
          </p:cNvPr>
          <p:cNvSpPr>
            <a:spLocks noGrp="1"/>
          </p:cNvSpPr>
          <p:nvPr>
            <p:ph type="title"/>
          </p:nvPr>
        </p:nvSpPr>
        <p:spPr/>
        <p:txBody>
          <a:bodyPr/>
          <a:lstStyle/>
          <a:p>
            <a:r>
              <a:rPr lang="en-US"/>
              <a:t>How Important Are Effect Sizes? </a:t>
            </a:r>
          </a:p>
        </p:txBody>
      </p:sp>
      <p:sp>
        <p:nvSpPr>
          <p:cNvPr id="3" name="Content Placeholder 2">
            <a:extLst>
              <a:ext uri="{FF2B5EF4-FFF2-40B4-BE49-F238E27FC236}">
                <a16:creationId xmlns:a16="http://schemas.microsoft.com/office/drawing/2014/main" id="{36C8B41F-870A-4201-9248-44E17D7A500D}"/>
              </a:ext>
            </a:extLst>
          </p:cNvPr>
          <p:cNvSpPr>
            <a:spLocks noGrp="1"/>
          </p:cNvSpPr>
          <p:nvPr>
            <p:ph sz="quarter" idx="15"/>
          </p:nvPr>
        </p:nvSpPr>
        <p:spPr/>
        <p:txBody>
          <a:bodyPr vert="horz" lIns="0" tIns="0" rIns="0" bIns="0" rtlCol="0" anchor="t">
            <a:normAutofit/>
          </a:bodyPr>
          <a:lstStyle/>
          <a:p>
            <a:r>
              <a:rPr lang="en-US"/>
              <a:t>When available, effect sizes must be interpreted with caution. </a:t>
            </a:r>
          </a:p>
          <a:p>
            <a:r>
              <a:rPr lang="en-US"/>
              <a:t>Effect sizes can be impacted by:</a:t>
            </a:r>
          </a:p>
          <a:p>
            <a:pPr lvl="1"/>
            <a:r>
              <a:rPr lang="en-US"/>
              <a:t>Study conditions</a:t>
            </a:r>
          </a:p>
          <a:p>
            <a:pPr lvl="1"/>
            <a:r>
              <a:rPr lang="en-US"/>
              <a:t>Content studied</a:t>
            </a:r>
          </a:p>
          <a:p>
            <a:pPr lvl="1"/>
            <a:r>
              <a:rPr lang="en-US"/>
              <a:t>Study population</a:t>
            </a:r>
          </a:p>
          <a:p>
            <a:pPr>
              <a:buFont typeface="Wingdings" panose="020B0604020202020204" pitchFamily="34" charset="0"/>
              <a:buChar char="§"/>
            </a:pPr>
            <a:r>
              <a:rPr lang="en-US">
                <a:ea typeface="+mn-lt"/>
                <a:cs typeface="+mn-lt"/>
              </a:rPr>
              <a:t>Effect sizes are not always available.</a:t>
            </a:r>
            <a:endParaRPr lang="en-US"/>
          </a:p>
        </p:txBody>
      </p:sp>
      <p:sp>
        <p:nvSpPr>
          <p:cNvPr id="6" name="Text Placeholder 5">
            <a:extLst>
              <a:ext uri="{FF2B5EF4-FFF2-40B4-BE49-F238E27FC236}">
                <a16:creationId xmlns:a16="http://schemas.microsoft.com/office/drawing/2014/main" id="{76AA0621-CB90-4574-B1F4-12B80FEA1D9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59B03DE-621C-41BB-BB68-1C3B9199F8D8}"/>
              </a:ext>
            </a:extLst>
          </p:cNvPr>
          <p:cNvSpPr>
            <a:spLocks noGrp="1"/>
          </p:cNvSpPr>
          <p:nvPr>
            <p:ph type="sldNum" sz="quarter" idx="14"/>
          </p:nvPr>
        </p:nvSpPr>
        <p:spPr/>
        <p:txBody>
          <a:bodyPr/>
          <a:lstStyle/>
          <a:p>
            <a:fld id="{99A20822-4A49-4D36-86E3-300BA48D3F00}" type="slidenum">
              <a:rPr lang="en-US" smtClean="0"/>
              <a:pPr/>
              <a:t>23</a:t>
            </a:fld>
            <a:endParaRPr lang="en-US"/>
          </a:p>
        </p:txBody>
      </p:sp>
    </p:spTree>
    <p:extLst>
      <p:ext uri="{BB962C8B-B14F-4D97-AF65-F5344CB8AC3E}">
        <p14:creationId xmlns:p14="http://schemas.microsoft.com/office/powerpoint/2010/main" val="583870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C7860-7D65-4F9B-B366-76B33366C216}"/>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491665" y="1679174"/>
            <a:ext cx="5166732" cy="3393242"/>
          </a:xfrm>
          <a:prstGeom prst="rect">
            <a:avLst/>
          </a:prstGeom>
          <a:ln>
            <a:solidFill>
              <a:schemeClr val="tx1"/>
            </a:solidFill>
          </a:ln>
        </p:spPr>
      </p:pic>
      <p:sp>
        <p:nvSpPr>
          <p:cNvPr id="2" name="Title 1">
            <a:extLst>
              <a:ext uri="{FF2B5EF4-FFF2-40B4-BE49-F238E27FC236}">
                <a16:creationId xmlns:a16="http://schemas.microsoft.com/office/drawing/2014/main" id="{34CF1DE3-FD86-47ED-A5E4-4EC6D2609B82}"/>
              </a:ext>
            </a:extLst>
          </p:cNvPr>
          <p:cNvSpPr>
            <a:spLocks noGrp="1"/>
          </p:cNvSpPr>
          <p:nvPr>
            <p:ph type="title"/>
          </p:nvPr>
        </p:nvSpPr>
        <p:spPr/>
        <p:txBody>
          <a:bodyPr/>
          <a:lstStyle/>
          <a:p>
            <a:r>
              <a:rPr lang="en-US"/>
              <a:t>Using Visual Analysis to Evaluate Strength</a:t>
            </a:r>
          </a:p>
        </p:txBody>
      </p:sp>
      <p:sp>
        <p:nvSpPr>
          <p:cNvPr id="3" name="Content Placeholder 2">
            <a:extLst>
              <a:ext uri="{FF2B5EF4-FFF2-40B4-BE49-F238E27FC236}">
                <a16:creationId xmlns:a16="http://schemas.microsoft.com/office/drawing/2014/main" id="{2CB71BD7-65B9-4D6B-9DA4-12BE62182304}"/>
              </a:ext>
            </a:extLst>
          </p:cNvPr>
          <p:cNvSpPr>
            <a:spLocks noGrp="1"/>
          </p:cNvSpPr>
          <p:nvPr>
            <p:ph sz="quarter" idx="14"/>
          </p:nvPr>
        </p:nvSpPr>
        <p:spPr>
          <a:xfrm>
            <a:off x="457200" y="1371600"/>
            <a:ext cx="5243136" cy="4343400"/>
          </a:xfrm>
        </p:spPr>
        <p:txBody>
          <a:bodyPr vert="horz" lIns="0" tIns="0" rIns="0" bIns="0" rtlCol="0" anchor="t">
            <a:normAutofit/>
          </a:bodyPr>
          <a:lstStyle/>
          <a:p>
            <a:r>
              <a:rPr lang="en-US"/>
              <a:t>Data for behavior interventions are often evaluated using visual analysis. Kazdin defines visual analysis as “reaching a judgment about the reliability or consistency of intervention effects by visually examining graphed data” </a:t>
            </a:r>
            <a:br>
              <a:rPr lang="en-US"/>
            </a:br>
            <a:r>
              <a:rPr lang="en-US"/>
              <a:t>(</a:t>
            </a:r>
            <a:r>
              <a:rPr lang="en-US" err="1"/>
              <a:t>Kazdin</a:t>
            </a:r>
            <a:r>
              <a:rPr lang="en-US"/>
              <a:t> 1982, p. 232).</a:t>
            </a:r>
          </a:p>
          <a:p>
            <a:endParaRPr lang="en-US"/>
          </a:p>
        </p:txBody>
      </p:sp>
      <p:sp>
        <p:nvSpPr>
          <p:cNvPr id="6" name="Text Placeholder 5">
            <a:extLst>
              <a:ext uri="{FF2B5EF4-FFF2-40B4-BE49-F238E27FC236}">
                <a16:creationId xmlns:a16="http://schemas.microsoft.com/office/drawing/2014/main" id="{9CD38F7E-95CC-4E75-B895-B8243E18BAEF}"/>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563B12E6-F09D-4A11-8970-F399E6A834D0}"/>
              </a:ext>
            </a:extLst>
          </p:cNvPr>
          <p:cNvSpPr>
            <a:spLocks noGrp="1"/>
          </p:cNvSpPr>
          <p:nvPr>
            <p:ph type="sldNum" sz="quarter" idx="12"/>
          </p:nvPr>
        </p:nvSpPr>
        <p:spPr/>
        <p:txBody>
          <a:bodyPr/>
          <a:lstStyle/>
          <a:p>
            <a:fld id="{99A20822-4A49-4D36-86E3-300BA48D3F00}" type="slidenum">
              <a:rPr lang="en-US" smtClean="0"/>
              <a:pPr/>
              <a:t>24</a:t>
            </a:fld>
            <a:endParaRPr lang="en-US"/>
          </a:p>
        </p:txBody>
      </p:sp>
      <p:cxnSp>
        <p:nvCxnSpPr>
          <p:cNvPr id="8" name="Straight Connector 7">
            <a:extLst>
              <a:ext uri="{FF2B5EF4-FFF2-40B4-BE49-F238E27FC236}">
                <a16:creationId xmlns:a16="http://schemas.microsoft.com/office/drawing/2014/main" id="{3B685B78-1350-4D6E-83F9-5D588B8A7EC6}"/>
              </a:ext>
              <a:ext uri="{C183D7F6-B498-43B3-948B-1728B52AA6E4}">
                <adec:decorative xmlns:adec="http://schemas.microsoft.com/office/drawing/2017/decorative" val="1"/>
              </a:ext>
            </a:extLst>
          </p:cNvPr>
          <p:cNvCxnSpPr/>
          <p:nvPr/>
        </p:nvCxnSpPr>
        <p:spPr>
          <a:xfrm>
            <a:off x="6747467" y="2739813"/>
            <a:ext cx="465512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60002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DA7A-D2F2-405A-8A47-79582CEE4A93}"/>
              </a:ext>
            </a:extLst>
          </p:cNvPr>
          <p:cNvSpPr>
            <a:spLocks noGrp="1"/>
          </p:cNvSpPr>
          <p:nvPr>
            <p:ph type="title"/>
          </p:nvPr>
        </p:nvSpPr>
        <p:spPr/>
        <p:txBody>
          <a:bodyPr/>
          <a:lstStyle/>
          <a:p>
            <a:r>
              <a:rPr lang="en-US"/>
              <a:t>How Can I Find Information About Strength?</a:t>
            </a:r>
          </a:p>
        </p:txBody>
      </p:sp>
      <p:sp>
        <p:nvSpPr>
          <p:cNvPr id="8" name="Content Placeholder 7">
            <a:extLst>
              <a:ext uri="{FF2B5EF4-FFF2-40B4-BE49-F238E27FC236}">
                <a16:creationId xmlns:a16="http://schemas.microsoft.com/office/drawing/2014/main" id="{4EF203B2-ECFA-42A9-AA12-E1630C4524C4}"/>
              </a:ext>
            </a:extLst>
          </p:cNvPr>
          <p:cNvSpPr>
            <a:spLocks noGrp="1"/>
          </p:cNvSpPr>
          <p:nvPr>
            <p:ph sz="quarter" idx="15"/>
          </p:nvPr>
        </p:nvSpPr>
        <p:spPr>
          <a:xfrm>
            <a:off x="457200" y="1371600"/>
            <a:ext cx="4883727" cy="4343400"/>
          </a:xfrm>
        </p:spPr>
        <p:txBody>
          <a:bodyPr/>
          <a:lstStyle/>
          <a:p>
            <a:r>
              <a:rPr lang="en-US"/>
              <a:t>What Works Clearinghouse (</a:t>
            </a:r>
            <a:r>
              <a:rPr lang="en-US">
                <a:hlinkClick r:id="rId3"/>
              </a:rPr>
              <a:t>https://ies.ed.gov/ncee/wwc/</a:t>
            </a:r>
            <a:r>
              <a:rPr lang="en-US"/>
              <a:t>)</a:t>
            </a:r>
          </a:p>
          <a:p>
            <a:r>
              <a:rPr lang="en-US"/>
              <a:t>NCII Behavior Intervention Tools Chart (</a:t>
            </a:r>
            <a:r>
              <a:rPr lang="en-US">
                <a:hlinkClick r:id="rId4"/>
              </a:rPr>
              <a:t>https://charts.intensiveintervention.org/bintervention</a:t>
            </a:r>
            <a:r>
              <a:rPr lang="en-US"/>
              <a:t>)</a:t>
            </a:r>
          </a:p>
          <a:p>
            <a:endParaRPr lang="en-US"/>
          </a:p>
          <a:p>
            <a:endParaRPr lang="en-US"/>
          </a:p>
        </p:txBody>
      </p:sp>
      <p:sp>
        <p:nvSpPr>
          <p:cNvPr id="7" name="Text Placeholder 6">
            <a:extLst>
              <a:ext uri="{FF2B5EF4-FFF2-40B4-BE49-F238E27FC236}">
                <a16:creationId xmlns:a16="http://schemas.microsoft.com/office/drawing/2014/main" id="{62C70FFA-A8AF-4D81-B824-2AAC23123883}"/>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7A954166-97E0-4C92-90F7-08CBCC2F5BFF}"/>
              </a:ext>
              <a:ext uri="{C183D7F6-B498-43B3-948B-1728B52AA6E4}">
                <adec:decorative xmlns:adec="http://schemas.microsoft.com/office/drawing/2017/decorative" val="1"/>
              </a:ext>
            </a:extLst>
          </p:cNvPr>
          <p:cNvPicPr>
            <a:picLocks noChangeAspect="1"/>
          </p:cNvPicPr>
          <p:nvPr/>
        </p:nvPicPr>
        <p:blipFill rotWithShape="1">
          <a:blip r:embed="rId5"/>
          <a:srcRect l="10693" t="17736" r="11393" b="5789"/>
          <a:stretch/>
        </p:blipFill>
        <p:spPr>
          <a:xfrm>
            <a:off x="5921981" y="1280160"/>
            <a:ext cx="4417220" cy="2438775"/>
          </a:xfrm>
          <a:prstGeom prst="rect">
            <a:avLst/>
          </a:prstGeom>
          <a:ln>
            <a:solidFill>
              <a:schemeClr val="tx1"/>
            </a:solidFill>
          </a:ln>
        </p:spPr>
      </p:pic>
      <p:pic>
        <p:nvPicPr>
          <p:cNvPr id="10" name="Picture 9" descr="A screenshot of the NCII tools chart">
            <a:extLst>
              <a:ext uri="{FF2B5EF4-FFF2-40B4-BE49-F238E27FC236}">
                <a16:creationId xmlns:a16="http://schemas.microsoft.com/office/drawing/2014/main" id="{5D5B22FA-409D-4BA5-8DBD-9F43F7F4D5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8455" y="3303426"/>
            <a:ext cx="5123134" cy="2838719"/>
          </a:xfrm>
          <a:prstGeom prst="rect">
            <a:avLst/>
          </a:prstGeom>
          <a:ln>
            <a:solidFill>
              <a:schemeClr val="tx1"/>
            </a:solidFill>
          </a:ln>
        </p:spPr>
      </p:pic>
      <p:sp>
        <p:nvSpPr>
          <p:cNvPr id="6" name="Slide Number Placeholder 5">
            <a:extLst>
              <a:ext uri="{FF2B5EF4-FFF2-40B4-BE49-F238E27FC236}">
                <a16:creationId xmlns:a16="http://schemas.microsoft.com/office/drawing/2014/main" id="{02794B4B-61EE-47F6-8280-EF01DBBC969A}"/>
              </a:ext>
            </a:extLst>
          </p:cNvPr>
          <p:cNvSpPr>
            <a:spLocks noGrp="1"/>
          </p:cNvSpPr>
          <p:nvPr>
            <p:ph type="sldNum" sz="quarter" idx="14"/>
          </p:nvPr>
        </p:nvSpPr>
        <p:spPr/>
        <p:txBody>
          <a:bodyPr/>
          <a:lstStyle/>
          <a:p>
            <a:fld id="{99A20822-4A49-4D36-86E3-300BA48D3F00}" type="slidenum">
              <a:rPr lang="en-US" smtClean="0"/>
              <a:t>25</a:t>
            </a:fld>
            <a:endParaRPr lang="en-US"/>
          </a:p>
        </p:txBody>
      </p:sp>
    </p:spTree>
    <p:extLst>
      <p:ext uri="{BB962C8B-B14F-4D97-AF65-F5344CB8AC3E}">
        <p14:creationId xmlns:p14="http://schemas.microsoft.com/office/powerpoint/2010/main" val="494922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WWC to Evaluate Strength</a:t>
            </a:r>
          </a:p>
        </p:txBody>
      </p:sp>
      <p:sp>
        <p:nvSpPr>
          <p:cNvPr id="13" name="TextBox 12"/>
          <p:cNvSpPr txBox="1"/>
          <p:nvPr/>
        </p:nvSpPr>
        <p:spPr>
          <a:xfrm>
            <a:off x="580491" y="1125252"/>
            <a:ext cx="5424617" cy="4955203"/>
          </a:xfrm>
          <a:prstGeom prst="rect">
            <a:avLst/>
          </a:prstGeom>
          <a:noFill/>
        </p:spPr>
        <p:txBody>
          <a:bodyPr wrap="square" rtlCol="0">
            <a:spAutoFit/>
          </a:bodyPr>
          <a:lstStyle/>
          <a:p>
            <a:pPr marL="457200" indent="-457200">
              <a:buFont typeface="+mj-lt"/>
              <a:buAutoNum type="arabicPeriod"/>
            </a:pPr>
            <a:r>
              <a:rPr lang="en-US" sz="2600"/>
              <a:t>Visit the Institute of Education Sciences </a:t>
            </a:r>
            <a:r>
              <a:rPr lang="en-US" sz="2600" i="1">
                <a:hlinkClick r:id="rId3"/>
              </a:rPr>
              <a:t>What Works Clearinghouse</a:t>
            </a:r>
            <a:r>
              <a:rPr lang="en-US" sz="2600" i="1"/>
              <a:t>.</a:t>
            </a:r>
          </a:p>
          <a:p>
            <a:pPr marL="457200" indent="-457200">
              <a:spcBef>
                <a:spcPts val="1200"/>
              </a:spcBef>
              <a:buFont typeface="+mj-lt"/>
              <a:buAutoNum type="arabicPeriod"/>
            </a:pPr>
            <a:r>
              <a:rPr lang="en-US" sz="2600"/>
              <a:t>Select “Behavior.”</a:t>
            </a:r>
          </a:p>
          <a:p>
            <a:pPr marL="457200" indent="-457200">
              <a:spcBef>
                <a:spcPts val="1200"/>
              </a:spcBef>
              <a:buFont typeface="+mj-lt"/>
              <a:buAutoNum type="arabicPeriod"/>
            </a:pPr>
            <a:r>
              <a:rPr lang="en-US" sz="2600"/>
              <a:t>Identify interventions with purple icons that indicate “positive or potentially positive” evidence of effectiveness.</a:t>
            </a:r>
          </a:p>
          <a:p>
            <a:pPr marL="457200" indent="-457200">
              <a:spcBef>
                <a:spcPts val="1200"/>
              </a:spcBef>
              <a:buFont typeface="+mj-lt"/>
              <a:buAutoNum type="arabicPeriod"/>
            </a:pPr>
            <a:r>
              <a:rPr lang="en-US" sz="2600"/>
              <a:t>Review intervention reports to learn more about intervention and results.</a:t>
            </a:r>
          </a:p>
        </p:txBody>
      </p:sp>
      <p:pic>
        <p:nvPicPr>
          <p:cNvPr id="10" name="Picture 9" descr="Screenshot of the What Works Clearinghouse site"/>
          <p:cNvPicPr>
            <a:picLocks noChangeAspect="1"/>
          </p:cNvPicPr>
          <p:nvPr/>
        </p:nvPicPr>
        <p:blipFill rotWithShape="1">
          <a:blip r:embed="rId4"/>
          <a:srcRect l="10457" t="10082" r="11392" b="39453"/>
          <a:stretch/>
        </p:blipFill>
        <p:spPr>
          <a:xfrm>
            <a:off x="6008615" y="1409699"/>
            <a:ext cx="4410206" cy="1601884"/>
          </a:xfrm>
          <a:prstGeom prst="rect">
            <a:avLst/>
          </a:prstGeom>
          <a:ln>
            <a:solidFill>
              <a:schemeClr val="tx1"/>
            </a:solidFill>
          </a:ln>
        </p:spPr>
      </p:pic>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5"/>
          <a:srcRect l="10693" t="17736" r="11393" b="5789"/>
          <a:stretch/>
        </p:blipFill>
        <p:spPr>
          <a:xfrm>
            <a:off x="6005108" y="3162192"/>
            <a:ext cx="4417220" cy="2438775"/>
          </a:xfrm>
          <a:prstGeom prst="rect">
            <a:avLst/>
          </a:prstGeom>
          <a:ln>
            <a:solidFill>
              <a:schemeClr val="tx1"/>
            </a:solidFill>
          </a:ln>
        </p:spPr>
      </p:pic>
      <p:sp>
        <p:nvSpPr>
          <p:cNvPr id="7" name="Slide Number Placeholder 6">
            <a:extLst>
              <a:ext uri="{FF2B5EF4-FFF2-40B4-BE49-F238E27FC236}">
                <a16:creationId xmlns:a16="http://schemas.microsoft.com/office/drawing/2014/main" id="{FE3CFBFF-A93F-4C83-A30E-5FE2202C7716}"/>
              </a:ext>
            </a:extLst>
          </p:cNvPr>
          <p:cNvSpPr>
            <a:spLocks noGrp="1"/>
          </p:cNvSpPr>
          <p:nvPr>
            <p:ph type="sldNum" sz="quarter" idx="12"/>
          </p:nvPr>
        </p:nvSpPr>
        <p:spPr/>
        <p:txBody>
          <a:bodyPr/>
          <a:lstStyle/>
          <a:p>
            <a:fld id="{BABF4E83-61DB-418F-A99F-17BC9BB58EF6}" type="slidenum">
              <a:rPr lang="en-US" smtClean="0"/>
              <a:t>26</a:t>
            </a:fld>
            <a:endParaRPr lang="en-US"/>
          </a:p>
        </p:txBody>
      </p:sp>
      <p:pic>
        <p:nvPicPr>
          <p:cNvPr id="5" name="Picture 4" descr="This screenshot shows the ways you can filter for interventions that meet your needs, including: behavior, emotional/internal behavior, external behavior, knowledge, attitudes &amp; values, other academic performance, problem behavior, school engagement, and social outcomes.">
            <a:extLst>
              <a:ext uri="{FF2B5EF4-FFF2-40B4-BE49-F238E27FC236}">
                <a16:creationId xmlns:a16="http://schemas.microsoft.com/office/drawing/2014/main" id="{D906D970-41EE-443D-800D-63579C37A150}"/>
              </a:ext>
            </a:extLst>
          </p:cNvPr>
          <p:cNvPicPr>
            <a:picLocks noChangeAspect="1"/>
          </p:cNvPicPr>
          <p:nvPr/>
        </p:nvPicPr>
        <p:blipFill rotWithShape="1">
          <a:blip r:embed="rId6"/>
          <a:srcRect l="32618" t="29273" r="39366" b="31162"/>
          <a:stretch/>
        </p:blipFill>
        <p:spPr>
          <a:xfrm>
            <a:off x="9067869" y="3357583"/>
            <a:ext cx="2824025" cy="2243384"/>
          </a:xfrm>
          <a:prstGeom prst="rect">
            <a:avLst/>
          </a:prstGeom>
          <a:ln>
            <a:solidFill>
              <a:schemeClr val="tx1"/>
            </a:solidFill>
          </a:ln>
        </p:spPr>
      </p:pic>
    </p:spTree>
    <p:extLst>
      <p:ext uri="{BB962C8B-B14F-4D97-AF65-F5344CB8AC3E}">
        <p14:creationId xmlns:p14="http://schemas.microsoft.com/office/powerpoint/2010/main" val="7152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962" y="164234"/>
            <a:ext cx="11276076" cy="1280160"/>
          </a:xfrm>
        </p:spPr>
        <p:txBody>
          <a:bodyPr>
            <a:normAutofit/>
          </a:bodyPr>
          <a:lstStyle/>
          <a:p>
            <a:r>
              <a:rPr lang="en-US"/>
              <a:t>Using the NCII Behavior Intervention Tools Chart to Evaluate Strength</a:t>
            </a:r>
          </a:p>
        </p:txBody>
      </p:sp>
      <p:pic>
        <p:nvPicPr>
          <p:cNvPr id="5" name="Picture 4" descr="A screenshot of the NCII tools chart">
            <a:extLst>
              <a:ext uri="{FF2B5EF4-FFF2-40B4-BE49-F238E27FC236}">
                <a16:creationId xmlns:a16="http://schemas.microsoft.com/office/drawing/2014/main" id="{24EEBFE8-4987-4D93-B9EA-2A379CC76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0" y="1444394"/>
            <a:ext cx="8119872" cy="4499206"/>
          </a:xfrm>
          <a:prstGeom prst="rect">
            <a:avLst/>
          </a:prstGeom>
          <a:ln>
            <a:solidFill>
              <a:schemeClr val="tx1"/>
            </a:solidFill>
          </a:ln>
        </p:spPr>
      </p:pic>
      <p:pic>
        <p:nvPicPr>
          <p:cNvPr id="7" name="Picture 6" descr="A screenshot of the tools chart key: showing that a full circle is convincing evidence, a half circle is partially convincing evidence, an open circle is unconvincing evidence, and a line is data unavailable.">
            <a:extLst>
              <a:ext uri="{FF2B5EF4-FFF2-40B4-BE49-F238E27FC236}">
                <a16:creationId xmlns:a16="http://schemas.microsoft.com/office/drawing/2014/main" id="{C1154DD5-A79B-44FC-A397-F3A7EAC03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2976" y="4752604"/>
            <a:ext cx="5358384" cy="1280159"/>
          </a:xfrm>
          <a:prstGeom prst="rect">
            <a:avLst/>
          </a:prstGeom>
          <a:ln>
            <a:solidFill>
              <a:schemeClr val="tx1"/>
            </a:solidFill>
          </a:ln>
        </p:spPr>
      </p:pic>
      <p:sp>
        <p:nvSpPr>
          <p:cNvPr id="4" name="Slide Number Placeholder 3"/>
          <p:cNvSpPr>
            <a:spLocks noGrp="1"/>
          </p:cNvSpPr>
          <p:nvPr>
            <p:ph type="sldNum" sz="quarter" idx="14"/>
          </p:nvPr>
        </p:nvSpPr>
        <p:spPr/>
        <p:txBody>
          <a:bodyPr/>
          <a:lstStyle/>
          <a:p>
            <a:fld id="{99A20822-4A49-4D36-86E3-300BA48D3F00}" type="slidenum">
              <a:rPr lang="en-US" smtClean="0"/>
              <a:pPr/>
              <a:t>27</a:t>
            </a:fld>
            <a:endParaRPr lang="en-US"/>
          </a:p>
        </p:txBody>
      </p:sp>
    </p:spTree>
    <p:extLst>
      <p:ext uri="{BB962C8B-B14F-4D97-AF65-F5344CB8AC3E}">
        <p14:creationId xmlns:p14="http://schemas.microsoft.com/office/powerpoint/2010/main" val="201245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A774-6FB4-4B86-B981-8DB5FC87D934}"/>
              </a:ext>
            </a:extLst>
          </p:cNvPr>
          <p:cNvSpPr>
            <a:spLocks noGrp="1"/>
          </p:cNvSpPr>
          <p:nvPr>
            <p:ph type="title"/>
          </p:nvPr>
        </p:nvSpPr>
        <p:spPr/>
        <p:txBody>
          <a:bodyPr/>
          <a:lstStyle/>
          <a:p>
            <a:r>
              <a:rPr lang="en-US"/>
              <a:t>Rating Strength: Practice</a:t>
            </a:r>
          </a:p>
        </p:txBody>
      </p:sp>
      <p:pic>
        <p:nvPicPr>
          <p:cNvPr id="9" name="Content Placeholder 8" descr="A screenshot of BEP on the tools chart, showing the study design is a full circle, Mean ES is NA, Disaggregated ES data available is none, and visual analysis is a full circle. ">
            <a:extLst>
              <a:ext uri="{FF2B5EF4-FFF2-40B4-BE49-F238E27FC236}">
                <a16:creationId xmlns:a16="http://schemas.microsoft.com/office/drawing/2014/main" id="{F93111F0-E7B1-4DAB-A105-14757522F65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158240" y="1409700"/>
            <a:ext cx="9875520" cy="3547871"/>
          </a:xfrm>
          <a:ln>
            <a:solidFill>
              <a:schemeClr val="tx1"/>
            </a:solidFill>
          </a:ln>
        </p:spPr>
      </p:pic>
      <p:sp>
        <p:nvSpPr>
          <p:cNvPr id="4" name="Text Placeholder 3">
            <a:extLst>
              <a:ext uri="{FF2B5EF4-FFF2-40B4-BE49-F238E27FC236}">
                <a16:creationId xmlns:a16="http://schemas.microsoft.com/office/drawing/2014/main" id="{ACD52C12-B380-4913-8D7A-06C4AE13E04C}"/>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B6E3BCE-7629-4F8C-AB5C-78E07496994E}"/>
              </a:ext>
            </a:extLst>
          </p:cNvPr>
          <p:cNvSpPr>
            <a:spLocks noGrp="1"/>
          </p:cNvSpPr>
          <p:nvPr>
            <p:ph type="sldNum" sz="quarter" idx="14"/>
          </p:nvPr>
        </p:nvSpPr>
        <p:spPr/>
        <p:txBody>
          <a:bodyPr/>
          <a:lstStyle/>
          <a:p>
            <a:fld id="{99A20822-4A49-4D36-86E3-300BA48D3F00}" type="slidenum">
              <a:rPr lang="en-US" smtClean="0"/>
              <a:pPr/>
              <a:t>28</a:t>
            </a:fld>
            <a:endParaRPr lang="en-US"/>
          </a:p>
        </p:txBody>
      </p:sp>
    </p:spTree>
    <p:extLst>
      <p:ext uri="{BB962C8B-B14F-4D97-AF65-F5344CB8AC3E}">
        <p14:creationId xmlns:p14="http://schemas.microsoft.com/office/powerpoint/2010/main" val="260699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77E9-4B4E-4E89-B8A8-8AD48C7E7402}"/>
              </a:ext>
            </a:extLst>
          </p:cNvPr>
          <p:cNvSpPr>
            <a:spLocks noGrp="1"/>
          </p:cNvSpPr>
          <p:nvPr>
            <p:ph type="title"/>
          </p:nvPr>
        </p:nvSpPr>
        <p:spPr/>
        <p:txBody>
          <a:bodyPr/>
          <a:lstStyle/>
          <a:p>
            <a:r>
              <a:rPr lang="en-US"/>
              <a:t>Rating Strength: Practice</a:t>
            </a:r>
          </a:p>
        </p:txBody>
      </p:sp>
      <p:sp>
        <p:nvSpPr>
          <p:cNvPr id="13" name="TextBox 12">
            <a:extLst>
              <a:ext uri="{FF2B5EF4-FFF2-40B4-BE49-F238E27FC236}">
                <a16:creationId xmlns:a16="http://schemas.microsoft.com/office/drawing/2014/main" id="{B95C72A4-4F7E-454B-8932-06D03A11BD5E}"/>
              </a:ext>
            </a:extLst>
          </p:cNvPr>
          <p:cNvSpPr txBox="1"/>
          <p:nvPr/>
        </p:nvSpPr>
        <p:spPr>
          <a:xfrm>
            <a:off x="55542" y="2765467"/>
            <a:ext cx="704335" cy="646331"/>
          </a:xfrm>
          <a:prstGeom prst="rect">
            <a:avLst/>
          </a:prstGeom>
          <a:noFill/>
        </p:spPr>
        <p:txBody>
          <a:bodyPr wrap="square" rtlCol="0">
            <a:spAutoFit/>
          </a:bodyPr>
          <a:lstStyle/>
          <a:p>
            <a:pPr algn="r"/>
            <a:r>
              <a:rPr lang="en-US" sz="3600" b="1">
                <a:solidFill>
                  <a:schemeClr val="accent2"/>
                </a:solidFill>
              </a:rPr>
              <a:t>1</a:t>
            </a:r>
          </a:p>
        </p:txBody>
      </p:sp>
      <p:sp>
        <p:nvSpPr>
          <p:cNvPr id="14" name="TextBox 13">
            <a:extLst>
              <a:ext uri="{FF2B5EF4-FFF2-40B4-BE49-F238E27FC236}">
                <a16:creationId xmlns:a16="http://schemas.microsoft.com/office/drawing/2014/main" id="{607DA244-BCBE-4F43-BB6D-4C95554A9264}"/>
              </a:ext>
            </a:extLst>
          </p:cNvPr>
          <p:cNvSpPr txBox="1"/>
          <p:nvPr/>
        </p:nvSpPr>
        <p:spPr>
          <a:xfrm>
            <a:off x="111148" y="3730869"/>
            <a:ext cx="648729" cy="646331"/>
          </a:xfrm>
          <a:prstGeom prst="rect">
            <a:avLst/>
          </a:prstGeom>
          <a:noFill/>
        </p:spPr>
        <p:txBody>
          <a:bodyPr wrap="square" rtlCol="0">
            <a:spAutoFit/>
          </a:bodyPr>
          <a:lstStyle/>
          <a:p>
            <a:pPr algn="r"/>
            <a:r>
              <a:rPr lang="en-US" sz="3600" b="1">
                <a:solidFill>
                  <a:schemeClr val="accent2"/>
                </a:solidFill>
              </a:rPr>
              <a:t>2</a:t>
            </a:r>
          </a:p>
        </p:txBody>
      </p:sp>
      <p:sp>
        <p:nvSpPr>
          <p:cNvPr id="15" name="TextBox 14">
            <a:extLst>
              <a:ext uri="{FF2B5EF4-FFF2-40B4-BE49-F238E27FC236}">
                <a16:creationId xmlns:a16="http://schemas.microsoft.com/office/drawing/2014/main" id="{52A7EF7B-FBA7-4E2C-B881-8379D45E8327}"/>
              </a:ext>
            </a:extLst>
          </p:cNvPr>
          <p:cNvSpPr txBox="1"/>
          <p:nvPr/>
        </p:nvSpPr>
        <p:spPr>
          <a:xfrm>
            <a:off x="55542" y="4786174"/>
            <a:ext cx="704335" cy="646331"/>
          </a:xfrm>
          <a:prstGeom prst="rect">
            <a:avLst/>
          </a:prstGeom>
          <a:noFill/>
        </p:spPr>
        <p:txBody>
          <a:bodyPr wrap="square" rtlCol="0">
            <a:spAutoFit/>
          </a:bodyPr>
          <a:lstStyle/>
          <a:p>
            <a:pPr algn="r"/>
            <a:r>
              <a:rPr lang="en-US" sz="3600" b="1">
                <a:solidFill>
                  <a:schemeClr val="accent2"/>
                </a:solidFill>
              </a:rPr>
              <a:t>3</a:t>
            </a:r>
          </a:p>
        </p:txBody>
      </p:sp>
      <p:pic>
        <p:nvPicPr>
          <p:cNvPr id="10" name="Content Placeholder 9" descr="A screenshot of BEP on the tools chart showing the quality of design and results and the quality of other indicators tabs">
            <a:extLst>
              <a:ext uri="{FF2B5EF4-FFF2-40B4-BE49-F238E27FC236}">
                <a16:creationId xmlns:a16="http://schemas.microsoft.com/office/drawing/2014/main" id="{CBF32A23-6961-4119-8343-0DCB6469EF64}"/>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59940" y="1280160"/>
            <a:ext cx="5266210" cy="4471415"/>
          </a:xfrm>
          <a:ln>
            <a:solidFill>
              <a:schemeClr val="tx1"/>
            </a:solidFill>
          </a:ln>
        </p:spPr>
      </p:pic>
      <p:pic>
        <p:nvPicPr>
          <p:cNvPr id="12" name="Content Placeholder 11" descr="A screenshot of BEP on the tools chart showing the quality of design and results and the quality of other indicators tabs">
            <a:extLst>
              <a:ext uri="{FF2B5EF4-FFF2-40B4-BE49-F238E27FC236}">
                <a16:creationId xmlns:a16="http://schemas.microsoft.com/office/drawing/2014/main" id="{88653209-F953-45C0-8073-A5EC8168D077}"/>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6164263" y="1280160"/>
            <a:ext cx="5568950" cy="4471415"/>
          </a:xfrm>
          <a:ln>
            <a:solidFill>
              <a:schemeClr val="tx1"/>
            </a:solidFill>
          </a:ln>
        </p:spPr>
      </p:pic>
      <p:sp>
        <p:nvSpPr>
          <p:cNvPr id="5" name="Slide Number Placeholder 4">
            <a:extLst>
              <a:ext uri="{FF2B5EF4-FFF2-40B4-BE49-F238E27FC236}">
                <a16:creationId xmlns:a16="http://schemas.microsoft.com/office/drawing/2014/main" id="{5419256A-FC7F-42CF-9BA0-FE3A93B2F9DD}"/>
              </a:ext>
            </a:extLst>
          </p:cNvPr>
          <p:cNvSpPr>
            <a:spLocks noGrp="1"/>
          </p:cNvSpPr>
          <p:nvPr>
            <p:ph type="sldNum" sz="quarter" idx="12"/>
          </p:nvPr>
        </p:nvSpPr>
        <p:spPr/>
        <p:txBody>
          <a:bodyPr/>
          <a:lstStyle/>
          <a:p>
            <a:fld id="{99A20822-4A49-4D36-86E3-300BA48D3F00}" type="slidenum">
              <a:rPr lang="en-US" smtClean="0"/>
              <a:pPr/>
              <a:t>29</a:t>
            </a:fld>
            <a:endParaRPr lang="en-US"/>
          </a:p>
        </p:txBody>
      </p:sp>
      <p:sp>
        <p:nvSpPr>
          <p:cNvPr id="6" name="Text Placeholder 5">
            <a:extLst>
              <a:ext uri="{FF2B5EF4-FFF2-40B4-BE49-F238E27FC236}">
                <a16:creationId xmlns:a16="http://schemas.microsoft.com/office/drawing/2014/main" id="{1591CDC6-5B1F-41F7-A088-2117A2F4EDD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8651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Agenda</a:t>
            </a:r>
          </a:p>
        </p:txBody>
      </p:sp>
      <p:sp>
        <p:nvSpPr>
          <p:cNvPr id="2" name="Content Placeholder 1"/>
          <p:cNvSpPr>
            <a:spLocks noGrp="1"/>
          </p:cNvSpPr>
          <p:nvPr>
            <p:ph sz="quarter" idx="15"/>
          </p:nvPr>
        </p:nvSpPr>
        <p:spPr>
          <a:xfrm>
            <a:off x="476374" y="1381125"/>
            <a:ext cx="11274552" cy="4343400"/>
          </a:xfrm>
        </p:spPr>
        <p:txBody>
          <a:bodyPr vert="horz" lIns="0" tIns="0" rIns="0" bIns="0" rtlCol="0" anchor="t">
            <a:normAutofit/>
          </a:bodyPr>
          <a:lstStyle/>
          <a:p>
            <a:pPr marL="514350" indent="-514350">
              <a:spcAft>
                <a:spcPts val="1200"/>
              </a:spcAft>
              <a:buFont typeface="+mj-lt"/>
              <a:buAutoNum type="arabicPeriod"/>
            </a:pPr>
            <a:r>
              <a:rPr lang="en-US" b="1"/>
              <a:t>Review:</a:t>
            </a:r>
            <a:r>
              <a:rPr lang="en-US"/>
              <a:t> Behavior basics and the DBI process</a:t>
            </a:r>
          </a:p>
          <a:p>
            <a:pPr marL="514350" indent="-514350">
              <a:spcAft>
                <a:spcPts val="1200"/>
              </a:spcAft>
              <a:buFont typeface="+mj-lt"/>
              <a:buAutoNum type="arabicPeriod"/>
            </a:pPr>
            <a:r>
              <a:rPr lang="en-US" b="1"/>
              <a:t>Go deep:</a:t>
            </a:r>
            <a:r>
              <a:rPr lang="en-US"/>
              <a:t> The taxonomy dimensions in behavior</a:t>
            </a:r>
          </a:p>
          <a:p>
            <a:pPr marL="0" indent="0">
              <a:spcAft>
                <a:spcPts val="1200"/>
              </a:spcAft>
              <a:buNone/>
            </a:pPr>
            <a:endParaRPr lang="en-US"/>
          </a:p>
          <a:p>
            <a:pPr marL="0" indent="0">
              <a:spcAft>
                <a:spcPts val="1200"/>
              </a:spcAft>
              <a:buNone/>
            </a:pPr>
            <a:endParaRPr lang="en-US"/>
          </a:p>
          <a:p>
            <a:pPr marL="514350" indent="-514350">
              <a:spcBef>
                <a:spcPts val="1800"/>
              </a:spcBef>
              <a:spcAft>
                <a:spcPts val="1200"/>
              </a:spcAft>
              <a:buFont typeface="+mj-lt"/>
              <a:buAutoNum type="arabicPeriod" startAt="3"/>
            </a:pPr>
            <a:r>
              <a:rPr lang="en-US" b="1"/>
              <a:t>Case example:</a:t>
            </a:r>
            <a:r>
              <a:rPr lang="en-US"/>
              <a:t> Using the Taxonomy of Intervention Intensity to support the DBI process to address behavior</a:t>
            </a:r>
          </a:p>
        </p:txBody>
      </p:sp>
      <p:sp>
        <p:nvSpPr>
          <p:cNvPr id="15" name="TextBox 14">
            <a:hlinkClick r:id="rId3" action="ppaction://hlinksldjump"/>
            <a:extLst>
              <a:ext uri="{FF2B5EF4-FFF2-40B4-BE49-F238E27FC236}">
                <a16:creationId xmlns:a16="http://schemas.microsoft.com/office/drawing/2014/main" id="{ED290558-82F4-784F-A810-D2CBE684B0F9}"/>
              </a:ext>
            </a:extLst>
          </p:cNvPr>
          <p:cNvSpPr txBox="1"/>
          <p:nvPr/>
        </p:nvSpPr>
        <p:spPr>
          <a:xfrm>
            <a:off x="1010599" y="2725623"/>
            <a:ext cx="1390467" cy="369332"/>
          </a:xfrm>
          <a:prstGeom prst="rect">
            <a:avLst/>
          </a:prstGeom>
          <a:noFill/>
        </p:spPr>
        <p:txBody>
          <a:bodyPr wrap="square" rtlCol="0">
            <a:spAutoFit/>
          </a:bodyPr>
          <a:lstStyle/>
          <a:p>
            <a:pPr algn="ctr"/>
            <a:r>
              <a:rPr lang="en-US"/>
              <a:t>Strength</a:t>
            </a:r>
          </a:p>
        </p:txBody>
      </p:sp>
      <p:sp>
        <p:nvSpPr>
          <p:cNvPr id="17" name="TextBox 16">
            <a:hlinkClick r:id="rId4" action="ppaction://hlinksldjump"/>
            <a:extLst>
              <a:ext uri="{FF2B5EF4-FFF2-40B4-BE49-F238E27FC236}">
                <a16:creationId xmlns:a16="http://schemas.microsoft.com/office/drawing/2014/main" id="{7ECBDB94-9351-4645-B020-E0E63615C129}"/>
              </a:ext>
            </a:extLst>
          </p:cNvPr>
          <p:cNvSpPr txBox="1"/>
          <p:nvPr/>
        </p:nvSpPr>
        <p:spPr>
          <a:xfrm>
            <a:off x="2896119" y="2725623"/>
            <a:ext cx="1580074" cy="369332"/>
          </a:xfrm>
          <a:prstGeom prst="rect">
            <a:avLst/>
          </a:prstGeom>
          <a:noFill/>
        </p:spPr>
        <p:txBody>
          <a:bodyPr wrap="square" rtlCol="0">
            <a:spAutoFit/>
          </a:bodyPr>
          <a:lstStyle/>
          <a:p>
            <a:pPr algn="ctr"/>
            <a:r>
              <a:rPr lang="en-US"/>
              <a:t>Dosage</a:t>
            </a:r>
          </a:p>
        </p:txBody>
      </p:sp>
      <p:sp>
        <p:nvSpPr>
          <p:cNvPr id="18" name="TextBox 17">
            <a:hlinkClick r:id="rId5" action="ppaction://hlinksldjump"/>
            <a:extLst>
              <a:ext uri="{FF2B5EF4-FFF2-40B4-BE49-F238E27FC236}">
                <a16:creationId xmlns:a16="http://schemas.microsoft.com/office/drawing/2014/main" id="{47DBA428-B878-1240-BAA0-EDBFAD0FB9D4}"/>
              </a:ext>
            </a:extLst>
          </p:cNvPr>
          <p:cNvSpPr txBox="1"/>
          <p:nvPr/>
        </p:nvSpPr>
        <p:spPr>
          <a:xfrm>
            <a:off x="4796563" y="2725623"/>
            <a:ext cx="1431743" cy="369332"/>
          </a:xfrm>
          <a:prstGeom prst="rect">
            <a:avLst/>
          </a:prstGeom>
          <a:noFill/>
        </p:spPr>
        <p:txBody>
          <a:bodyPr wrap="square" rtlCol="0">
            <a:spAutoFit/>
          </a:bodyPr>
          <a:lstStyle/>
          <a:p>
            <a:pPr algn="ctr"/>
            <a:r>
              <a:rPr lang="en-US"/>
              <a:t>Alignment</a:t>
            </a:r>
          </a:p>
        </p:txBody>
      </p:sp>
      <p:pic>
        <p:nvPicPr>
          <p:cNvPr id="10" name="Picture 9" descr="An image of a bullseye">
            <a:hlinkClick r:id="rId5" action="ppaction://hlinksldjump"/>
            <a:extLst>
              <a:ext uri="{FF2B5EF4-FFF2-40B4-BE49-F238E27FC236}">
                <a16:creationId xmlns:a16="http://schemas.microsoft.com/office/drawing/2014/main" id="{3ACD692D-BEAC-3D40-9BF4-470C0273F8E0}"/>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977020" y="3213113"/>
            <a:ext cx="1070831" cy="996696"/>
          </a:xfrm>
          <a:prstGeom prst="rect">
            <a:avLst/>
          </a:prstGeom>
          <a:ln w="28575" cap="sq">
            <a:solidFill>
              <a:srgbClr val="000000"/>
            </a:solidFill>
            <a:prstDash val="solid"/>
            <a:miter lim="800000"/>
          </a:ln>
          <a:effectLst/>
        </p:spPr>
      </p:pic>
      <p:sp>
        <p:nvSpPr>
          <p:cNvPr id="19" name="TextBox 18">
            <a:extLst>
              <a:ext uri="{FF2B5EF4-FFF2-40B4-BE49-F238E27FC236}">
                <a16:creationId xmlns:a16="http://schemas.microsoft.com/office/drawing/2014/main" id="{9138F41B-689E-3249-9705-40086D650098}"/>
              </a:ext>
            </a:extLst>
          </p:cNvPr>
          <p:cNvSpPr txBox="1"/>
          <p:nvPr/>
        </p:nvSpPr>
        <p:spPr>
          <a:xfrm>
            <a:off x="6520297" y="2725623"/>
            <a:ext cx="1068120" cy="369332"/>
          </a:xfrm>
          <a:prstGeom prst="rect">
            <a:avLst/>
          </a:prstGeom>
          <a:noFill/>
        </p:spPr>
        <p:txBody>
          <a:bodyPr wrap="square" rtlCol="0">
            <a:spAutoFit/>
          </a:bodyPr>
          <a:lstStyle/>
          <a:p>
            <a:pPr algn="ctr"/>
            <a:r>
              <a:rPr lang="en-US"/>
              <a:t>Transfer</a:t>
            </a:r>
          </a:p>
        </p:txBody>
      </p:sp>
      <p:sp>
        <p:nvSpPr>
          <p:cNvPr id="20" name="TextBox 19">
            <a:extLst>
              <a:ext uri="{FF2B5EF4-FFF2-40B4-BE49-F238E27FC236}">
                <a16:creationId xmlns:a16="http://schemas.microsoft.com/office/drawing/2014/main" id="{2A62D91A-2D16-F24D-B833-EA6AC2961703}"/>
              </a:ext>
            </a:extLst>
          </p:cNvPr>
          <p:cNvSpPr txBox="1"/>
          <p:nvPr/>
        </p:nvSpPr>
        <p:spPr>
          <a:xfrm>
            <a:off x="7653624" y="2725623"/>
            <a:ext cx="2310839" cy="369332"/>
          </a:xfrm>
          <a:prstGeom prst="rect">
            <a:avLst/>
          </a:prstGeom>
          <a:noFill/>
        </p:spPr>
        <p:txBody>
          <a:bodyPr wrap="square" rtlCol="0">
            <a:spAutoFit/>
          </a:bodyPr>
          <a:lstStyle/>
          <a:p>
            <a:pPr algn="ctr"/>
            <a:r>
              <a:rPr lang="en-US" spc="-30"/>
              <a:t>Comprehensiveness</a:t>
            </a:r>
            <a:endParaRPr lang="en-US" sz="1200" spc="-30"/>
          </a:p>
        </p:txBody>
      </p:sp>
      <p:sp>
        <p:nvSpPr>
          <p:cNvPr id="21" name="TextBox 20">
            <a:extLst>
              <a:ext uri="{FF2B5EF4-FFF2-40B4-BE49-F238E27FC236}">
                <a16:creationId xmlns:a16="http://schemas.microsoft.com/office/drawing/2014/main" id="{41C137F1-086F-8C4E-9C2B-424365649069}"/>
              </a:ext>
            </a:extLst>
          </p:cNvPr>
          <p:cNvSpPr txBox="1"/>
          <p:nvPr/>
        </p:nvSpPr>
        <p:spPr>
          <a:xfrm>
            <a:off x="9921258" y="2448624"/>
            <a:ext cx="1580074" cy="646331"/>
          </a:xfrm>
          <a:prstGeom prst="rect">
            <a:avLst/>
          </a:prstGeom>
          <a:noFill/>
        </p:spPr>
        <p:txBody>
          <a:bodyPr wrap="square" rtlCol="0">
            <a:spAutoFit/>
          </a:bodyPr>
          <a:lstStyle/>
          <a:p>
            <a:pPr algn="ctr"/>
            <a:r>
              <a:rPr lang="en-US"/>
              <a:t>Academic Support</a:t>
            </a:r>
          </a:p>
        </p:txBody>
      </p:sp>
      <p:pic>
        <p:nvPicPr>
          <p:cNvPr id="14" name="Picture 13" descr="An image of a teacher and three students playing. ">
            <a:hlinkClick r:id="rId7" action="ppaction://hlinksldjump"/>
            <a:extLst>
              <a:ext uri="{FF2B5EF4-FFF2-40B4-BE49-F238E27FC236}">
                <a16:creationId xmlns:a16="http://schemas.microsoft.com/office/drawing/2014/main" id="{692FCDD9-D24E-984C-BEF5-580712E8CB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909"/>
          <a:stretch/>
        </p:blipFill>
        <p:spPr>
          <a:xfrm>
            <a:off x="9967532" y="3213114"/>
            <a:ext cx="1533799" cy="996695"/>
          </a:xfrm>
          <a:prstGeom prst="rect">
            <a:avLst/>
          </a:prstGeom>
          <a:ln w="28575" cap="sq">
            <a:solidFill>
              <a:srgbClr val="000000"/>
            </a:solidFill>
            <a:prstDash val="solid"/>
            <a:miter lim="800000"/>
          </a:ln>
          <a:effectLst/>
        </p:spPr>
      </p:pic>
      <p:pic>
        <p:nvPicPr>
          <p:cNvPr id="5" name="Picture 4">
            <a:extLst>
              <a:ext uri="{FF2B5EF4-FFF2-40B4-BE49-F238E27FC236}">
                <a16:creationId xmlns:a16="http://schemas.microsoft.com/office/drawing/2014/main" id="{7E5774B7-5DDB-4F5E-A6C3-04368A7A4ACC}"/>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l="30485" t="-1" b="6999"/>
          <a:stretch/>
        </p:blipFill>
        <p:spPr>
          <a:xfrm>
            <a:off x="2919976" y="3210298"/>
            <a:ext cx="1538134" cy="999511"/>
          </a:xfrm>
          <a:prstGeom prst="rect">
            <a:avLst/>
          </a:prstGeom>
          <a:ln w="28575">
            <a:solidFill>
              <a:schemeClr val="tx1"/>
            </a:solidFill>
          </a:ln>
        </p:spPr>
      </p:pic>
      <p:pic>
        <p:nvPicPr>
          <p:cNvPr id="7" name="Picture 6">
            <a:extLst>
              <a:ext uri="{FF2B5EF4-FFF2-40B4-BE49-F238E27FC236}">
                <a16:creationId xmlns:a16="http://schemas.microsoft.com/office/drawing/2014/main" id="{B2D3FA3E-98EA-4706-B107-EC4CF12EB5A3}"/>
              </a:ext>
              <a:ext uri="{C183D7F6-B498-43B3-948B-1728B52AA6E4}">
                <adec:decorative xmlns:adec="http://schemas.microsoft.com/office/drawing/2017/decorative" val="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9042"/>
          <a:stretch/>
        </p:blipFill>
        <p:spPr>
          <a:xfrm>
            <a:off x="6517586" y="3213113"/>
            <a:ext cx="1070831" cy="996696"/>
          </a:xfrm>
          <a:prstGeom prst="rect">
            <a:avLst/>
          </a:prstGeom>
          <a:ln w="28575">
            <a:solidFill>
              <a:schemeClr val="tx1"/>
            </a:solidFill>
          </a:ln>
        </p:spPr>
      </p:pic>
      <p:pic>
        <p:nvPicPr>
          <p:cNvPr id="22" name="Picture 2" descr="A picture of a muscular arm&#10;&#10;">
            <a:extLst>
              <a:ext uri="{FF2B5EF4-FFF2-40B4-BE49-F238E27FC236}">
                <a16:creationId xmlns:a16="http://schemas.microsoft.com/office/drawing/2014/main" id="{B86590C0-713B-490D-8272-B209AA892C52}"/>
              </a:ext>
            </a:extLst>
          </p:cNvPr>
          <p:cNvPicPr>
            <a:picLocks noChangeAspect="1"/>
          </p:cNvPicPr>
          <p:nvPr/>
        </p:nvPicPr>
        <p:blipFill rotWithShape="1">
          <a:blip r:embed="rId11"/>
          <a:srcRect l="10080" t="20536" r="10254" b="22197"/>
          <a:stretch/>
        </p:blipFill>
        <p:spPr>
          <a:xfrm>
            <a:off x="1010599" y="3210298"/>
            <a:ext cx="1390467" cy="999511"/>
          </a:xfrm>
          <a:prstGeom prst="rect">
            <a:avLst/>
          </a:prstGeom>
          <a:ln w="28575">
            <a:solidFill>
              <a:schemeClr val="tx1"/>
            </a:solidFill>
          </a:ln>
        </p:spPr>
      </p:pic>
      <p:sp>
        <p:nvSpPr>
          <p:cNvPr id="6" name="Slide Number Placeholder 5"/>
          <p:cNvSpPr>
            <a:spLocks noGrp="1"/>
          </p:cNvSpPr>
          <p:nvPr>
            <p:ph type="sldNum" sz="quarter" idx="14"/>
          </p:nvPr>
        </p:nvSpPr>
        <p:spPr/>
        <p:txBody>
          <a:bodyPr/>
          <a:lstStyle/>
          <a:p>
            <a:fld id="{99A20822-4A49-4D36-86E3-300BA48D3F00}" type="slidenum">
              <a:rPr lang="en-US" smtClean="0"/>
              <a:pPr/>
              <a:t>3</a:t>
            </a:fld>
            <a:endParaRPr lang="en-US"/>
          </a:p>
        </p:txBody>
      </p:sp>
      <p:pic>
        <p:nvPicPr>
          <p:cNvPr id="12" name="Picture 11">
            <a:extLst>
              <a:ext uri="{FF2B5EF4-FFF2-40B4-BE49-F238E27FC236}">
                <a16:creationId xmlns:a16="http://schemas.microsoft.com/office/drawing/2014/main" id="{371FA0E5-CC73-485A-A7B5-48F7ED92B378}"/>
              </a:ext>
              <a:ext uri="{C183D7F6-B498-43B3-948B-1728B52AA6E4}">
                <adec:decorative xmlns:adec="http://schemas.microsoft.com/office/drawing/2017/decorative" val="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105" r="8153"/>
          <a:stretch/>
        </p:blipFill>
        <p:spPr>
          <a:xfrm rot="16200000">
            <a:off x="8300379" y="3012392"/>
            <a:ext cx="1004365" cy="1390468"/>
          </a:xfrm>
          <a:prstGeom prst="rect">
            <a:avLst/>
          </a:prstGeom>
          <a:ln w="28575">
            <a:solidFill>
              <a:schemeClr val="tx1"/>
            </a:solidFill>
          </a:ln>
        </p:spPr>
      </p:pic>
    </p:spTree>
    <p:extLst>
      <p:ext uri="{BB962C8B-B14F-4D97-AF65-F5344CB8AC3E}">
        <p14:creationId xmlns:p14="http://schemas.microsoft.com/office/powerpoint/2010/main" val="1353117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458" y="990807"/>
            <a:ext cx="7275342" cy="2650936"/>
          </a:xfrm>
        </p:spPr>
        <p:txBody>
          <a:bodyPr/>
          <a:lstStyle/>
          <a:p>
            <a:r>
              <a:rPr lang="en-US">
                <a:solidFill>
                  <a:schemeClr val="accent2"/>
                </a:solidFill>
              </a:rPr>
              <a:t>Dosage</a:t>
            </a:r>
          </a:p>
        </p:txBody>
      </p:sp>
      <p:sp>
        <p:nvSpPr>
          <p:cNvPr id="4" name="Slide Number Placeholder 3"/>
          <p:cNvSpPr>
            <a:spLocks noGrp="1"/>
          </p:cNvSpPr>
          <p:nvPr>
            <p:ph type="sldNum" sz="quarter" idx="15"/>
          </p:nvPr>
        </p:nvSpPr>
        <p:spPr/>
        <p:txBody>
          <a:bodyPr/>
          <a:lstStyle/>
          <a:p>
            <a:fld id="{99A20822-4A49-4D36-86E3-300BA48D3F00}" type="slidenum">
              <a:rPr lang="en-US" smtClean="0"/>
              <a:pPr/>
              <a:t>30</a:t>
            </a:fld>
            <a:endParaRPr lang="en-US"/>
          </a:p>
        </p:txBody>
      </p:sp>
      <p:pic>
        <p:nvPicPr>
          <p:cNvPr id="6" name="Picture 5">
            <a:extLst>
              <a:ext uri="{FF2B5EF4-FFF2-40B4-BE49-F238E27FC236}">
                <a16:creationId xmlns:a16="http://schemas.microsoft.com/office/drawing/2014/main" id="{23E86087-C8C8-4DA3-87BF-BF209FF3E6D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0485" t="-1" b="6999"/>
          <a:stretch/>
        </p:blipFill>
        <p:spPr>
          <a:xfrm>
            <a:off x="9002138" y="4434991"/>
            <a:ext cx="2203996" cy="1432202"/>
          </a:xfrm>
          <a:prstGeom prst="rect">
            <a:avLst/>
          </a:prstGeom>
          <a:ln w="38100">
            <a:solidFill>
              <a:schemeClr val="tx1"/>
            </a:solidFill>
          </a:ln>
        </p:spPr>
      </p:pic>
    </p:spTree>
    <p:extLst>
      <p:ext uri="{BB962C8B-B14F-4D97-AF65-F5344CB8AC3E}">
        <p14:creationId xmlns:p14="http://schemas.microsoft.com/office/powerpoint/2010/main" val="2672534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E007-6C88-48FF-B970-75C3AC516815}"/>
              </a:ext>
            </a:extLst>
          </p:cNvPr>
          <p:cNvSpPr>
            <a:spLocks noGrp="1"/>
          </p:cNvSpPr>
          <p:nvPr>
            <p:ph type="title"/>
          </p:nvPr>
        </p:nvSpPr>
        <p:spPr/>
        <p:txBody>
          <a:bodyPr/>
          <a:lstStyle/>
          <a:p>
            <a:r>
              <a:rPr lang="en-US"/>
              <a:t>What Do We Mean by </a:t>
            </a:r>
            <a:r>
              <a:rPr lang="en-US" i="1"/>
              <a:t>Dosage</a:t>
            </a:r>
            <a:r>
              <a:rPr lang="en-US"/>
              <a:t>? </a:t>
            </a:r>
          </a:p>
        </p:txBody>
      </p:sp>
      <p:sp>
        <p:nvSpPr>
          <p:cNvPr id="4" name="Content Placeholder 3">
            <a:extLst>
              <a:ext uri="{FF2B5EF4-FFF2-40B4-BE49-F238E27FC236}">
                <a16:creationId xmlns:a16="http://schemas.microsoft.com/office/drawing/2014/main" id="{B77B88AA-5C92-4EBA-9969-C88D5C0BD98B}"/>
              </a:ext>
            </a:extLst>
          </p:cNvPr>
          <p:cNvSpPr>
            <a:spLocks noGrp="1"/>
          </p:cNvSpPr>
          <p:nvPr>
            <p:ph sz="quarter" idx="15"/>
          </p:nvPr>
        </p:nvSpPr>
        <p:spPr/>
        <p:txBody>
          <a:bodyPr/>
          <a:lstStyle/>
          <a:p>
            <a:pPr fontAlgn="ctr"/>
            <a:r>
              <a:rPr lang="en-US"/>
              <a:t>Number of opportunities to respond (i.e., practice or demonstrate skill)</a:t>
            </a:r>
            <a:endParaRPr lang="en-US">
              <a:solidFill>
                <a:srgbClr val="000000"/>
              </a:solidFill>
            </a:endParaRPr>
          </a:p>
          <a:p>
            <a:pPr fontAlgn="ctr"/>
            <a:r>
              <a:rPr lang="en-US"/>
              <a:t>Number of opportunities for positive feedback (e.g., praise, tokens, points)</a:t>
            </a:r>
          </a:p>
          <a:p>
            <a:pPr fontAlgn="ctr"/>
            <a:r>
              <a:rPr lang="en-US"/>
              <a:t>Number of opportunities to exchange for backup reinforcers</a:t>
            </a:r>
          </a:p>
          <a:p>
            <a:pPr fontAlgn="ctr"/>
            <a:r>
              <a:rPr lang="en-US"/>
              <a:t>Number of opportunities for corrective feedback</a:t>
            </a:r>
            <a:endParaRPr lang="en-US">
              <a:solidFill>
                <a:srgbClr val="000000"/>
              </a:solidFill>
            </a:endParaRPr>
          </a:p>
          <a:p>
            <a:endParaRPr lang="en-US"/>
          </a:p>
        </p:txBody>
      </p:sp>
      <p:sp>
        <p:nvSpPr>
          <p:cNvPr id="6" name="Text Placeholder 5">
            <a:extLst>
              <a:ext uri="{FF2B5EF4-FFF2-40B4-BE49-F238E27FC236}">
                <a16:creationId xmlns:a16="http://schemas.microsoft.com/office/drawing/2014/main" id="{06B01F17-5D94-4D2D-8975-96943E21C2EF}"/>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1A247512-A255-4C80-BD20-73418237C44F}"/>
              </a:ext>
            </a:extLst>
          </p:cNvPr>
          <p:cNvSpPr>
            <a:spLocks noGrp="1"/>
          </p:cNvSpPr>
          <p:nvPr>
            <p:ph type="sldNum" sz="quarter" idx="14"/>
          </p:nvPr>
        </p:nvSpPr>
        <p:spPr/>
        <p:txBody>
          <a:bodyPr/>
          <a:lstStyle/>
          <a:p>
            <a:fld id="{7D6AA8C3-9414-4E9E-93A5-9E46E61CA989}" type="slidenum">
              <a:rPr lang="en-US" smtClean="0"/>
              <a:t>31</a:t>
            </a:fld>
            <a:endParaRPr lang="en-US"/>
          </a:p>
        </p:txBody>
      </p:sp>
    </p:spTree>
    <p:extLst>
      <p:ext uri="{BB962C8B-B14F-4D97-AF65-F5344CB8AC3E}">
        <p14:creationId xmlns:p14="http://schemas.microsoft.com/office/powerpoint/2010/main" val="661455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49C9-906E-406A-BB20-20AD3C86F9DA}"/>
              </a:ext>
            </a:extLst>
          </p:cNvPr>
          <p:cNvSpPr>
            <a:spLocks noGrp="1"/>
          </p:cNvSpPr>
          <p:nvPr>
            <p:ph type="title"/>
          </p:nvPr>
        </p:nvSpPr>
        <p:spPr/>
        <p:txBody>
          <a:bodyPr/>
          <a:lstStyle/>
          <a:p>
            <a:r>
              <a:rPr lang="en-US"/>
              <a:t>Why Do We Think About Opportunities </a:t>
            </a:r>
            <a:br>
              <a:rPr lang="en-US"/>
            </a:br>
            <a:r>
              <a:rPr lang="en-US"/>
              <a:t>to Respond? </a:t>
            </a:r>
          </a:p>
        </p:txBody>
      </p:sp>
      <p:sp>
        <p:nvSpPr>
          <p:cNvPr id="3" name="Content Placeholder 2">
            <a:extLst>
              <a:ext uri="{FF2B5EF4-FFF2-40B4-BE49-F238E27FC236}">
                <a16:creationId xmlns:a16="http://schemas.microsoft.com/office/drawing/2014/main" id="{DB3340DE-DAF7-467B-A76F-7345B449AFF4}"/>
              </a:ext>
            </a:extLst>
          </p:cNvPr>
          <p:cNvSpPr>
            <a:spLocks noGrp="1"/>
          </p:cNvSpPr>
          <p:nvPr>
            <p:ph sz="quarter" idx="15"/>
          </p:nvPr>
        </p:nvSpPr>
        <p:spPr/>
        <p:txBody>
          <a:bodyPr/>
          <a:lstStyle/>
          <a:p>
            <a:r>
              <a:rPr lang="en-US"/>
              <a:t>Increased opportunities is a structured approach to using an appropriate instructional pace to maximize engagement (Menzies et al., 2017).</a:t>
            </a:r>
          </a:p>
          <a:p>
            <a:r>
              <a:rPr lang="en-US"/>
              <a:t>Higher rates of reinforcement are predictive of higher rates of responding (Martens, 2018).</a:t>
            </a:r>
          </a:p>
          <a:p>
            <a:endParaRPr lang="en-US"/>
          </a:p>
        </p:txBody>
      </p:sp>
      <p:sp>
        <p:nvSpPr>
          <p:cNvPr id="4" name="Text Placeholder 3">
            <a:extLst>
              <a:ext uri="{FF2B5EF4-FFF2-40B4-BE49-F238E27FC236}">
                <a16:creationId xmlns:a16="http://schemas.microsoft.com/office/drawing/2014/main" id="{D88987EF-3303-42F1-9FF9-D8148D3E5948}"/>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8EE6D94-A034-4D8C-9A10-893E13D9E981}"/>
              </a:ext>
            </a:extLst>
          </p:cNvPr>
          <p:cNvSpPr>
            <a:spLocks noGrp="1"/>
          </p:cNvSpPr>
          <p:nvPr>
            <p:ph type="sldNum" sz="quarter" idx="14"/>
          </p:nvPr>
        </p:nvSpPr>
        <p:spPr/>
        <p:txBody>
          <a:bodyPr/>
          <a:lstStyle/>
          <a:p>
            <a:fld id="{99A20822-4A49-4D36-86E3-300BA48D3F00}" type="slidenum">
              <a:rPr lang="en-US" smtClean="0"/>
              <a:pPr/>
              <a:t>32</a:t>
            </a:fld>
            <a:endParaRPr lang="en-US"/>
          </a:p>
        </p:txBody>
      </p:sp>
    </p:spTree>
    <p:extLst>
      <p:ext uri="{BB962C8B-B14F-4D97-AF65-F5344CB8AC3E}">
        <p14:creationId xmlns:p14="http://schemas.microsoft.com/office/powerpoint/2010/main" val="1928093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179DC3-07E9-4FAB-8D96-2A69504BF262}"/>
              </a:ext>
            </a:extLst>
          </p:cNvPr>
          <p:cNvSpPr>
            <a:spLocks noGrp="1"/>
          </p:cNvSpPr>
          <p:nvPr>
            <p:ph type="title"/>
          </p:nvPr>
        </p:nvSpPr>
        <p:spPr/>
        <p:txBody>
          <a:bodyPr/>
          <a:lstStyle/>
          <a:p>
            <a:r>
              <a:rPr lang="en-US"/>
              <a:t>How Would You Rate the Dosage? </a:t>
            </a:r>
          </a:p>
        </p:txBody>
      </p:sp>
      <p:sp>
        <p:nvSpPr>
          <p:cNvPr id="9" name="Content Placeholder 8">
            <a:extLst>
              <a:ext uri="{FF2B5EF4-FFF2-40B4-BE49-F238E27FC236}">
                <a16:creationId xmlns:a16="http://schemas.microsoft.com/office/drawing/2014/main" id="{29A5298D-E709-43DC-9995-00E3C239C068}"/>
              </a:ext>
            </a:extLst>
          </p:cNvPr>
          <p:cNvSpPr>
            <a:spLocks noGrp="1"/>
          </p:cNvSpPr>
          <p:nvPr>
            <p:ph sz="quarter" idx="15"/>
          </p:nvPr>
        </p:nvSpPr>
        <p:spPr/>
        <p:txBody>
          <a:bodyPr/>
          <a:lstStyle/>
          <a:p>
            <a:r>
              <a:rPr lang="en-US"/>
              <a:t>Teacher holds daily, 20-minute social skills lessons for small groups of students (3–5 students) </a:t>
            </a:r>
          </a:p>
          <a:p>
            <a:r>
              <a:rPr lang="en-US"/>
              <a:t>Lessons follow direct instruction format:</a:t>
            </a:r>
          </a:p>
          <a:p>
            <a:pPr lvl="1"/>
            <a:r>
              <a:rPr lang="en-US"/>
              <a:t>Teacher models the skill of the day</a:t>
            </a:r>
          </a:p>
          <a:p>
            <a:pPr lvl="1"/>
            <a:r>
              <a:rPr lang="en-US"/>
              <a:t>Teacher and students practice skill together</a:t>
            </a:r>
          </a:p>
          <a:p>
            <a:pPr lvl="1"/>
            <a:r>
              <a:rPr lang="en-US"/>
              <a:t>Students practice in pairs, with feedback from the teacher</a:t>
            </a:r>
          </a:p>
        </p:txBody>
      </p:sp>
      <p:sp>
        <p:nvSpPr>
          <p:cNvPr id="10" name="Text Placeholder 9">
            <a:extLst>
              <a:ext uri="{FF2B5EF4-FFF2-40B4-BE49-F238E27FC236}">
                <a16:creationId xmlns:a16="http://schemas.microsoft.com/office/drawing/2014/main" id="{866F6604-BE57-4D26-B1DA-C893A449754A}"/>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AB1299D4-9936-41F2-964A-EC1DD6FD4303}"/>
              </a:ext>
            </a:extLst>
          </p:cNvPr>
          <p:cNvSpPr>
            <a:spLocks noGrp="1"/>
          </p:cNvSpPr>
          <p:nvPr>
            <p:ph type="sldNum" sz="quarter" idx="14"/>
          </p:nvPr>
        </p:nvSpPr>
        <p:spPr/>
        <p:txBody>
          <a:bodyPr/>
          <a:lstStyle/>
          <a:p>
            <a:fld id="{F3477EC8-074D-41C4-94AE-E9EA7CEEA348}" type="slidenum">
              <a:rPr lang="en-US" smtClean="0"/>
              <a:pPr/>
              <a:t>33</a:t>
            </a:fld>
            <a:endParaRPr lang="en-US"/>
          </a:p>
        </p:txBody>
      </p:sp>
    </p:spTree>
    <p:extLst>
      <p:ext uri="{BB962C8B-B14F-4D97-AF65-F5344CB8AC3E}">
        <p14:creationId xmlns:p14="http://schemas.microsoft.com/office/powerpoint/2010/main" val="830475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2843-EF32-4E78-9DF7-FFB65F264BF3}"/>
              </a:ext>
            </a:extLst>
          </p:cNvPr>
          <p:cNvSpPr>
            <a:spLocks noGrp="1"/>
          </p:cNvSpPr>
          <p:nvPr>
            <p:ph type="title"/>
          </p:nvPr>
        </p:nvSpPr>
        <p:spPr/>
        <p:txBody>
          <a:bodyPr/>
          <a:lstStyle/>
          <a:p>
            <a:r>
              <a:rPr lang="en-US"/>
              <a:t>Rating Dosage: Where to Find Information</a:t>
            </a:r>
          </a:p>
        </p:txBody>
      </p:sp>
      <p:pic>
        <p:nvPicPr>
          <p:cNvPr id="10" name="Content Placeholder 9" descr="A screenshot of BEP on the tools chart showing the program info tab.">
            <a:extLst>
              <a:ext uri="{FF2B5EF4-FFF2-40B4-BE49-F238E27FC236}">
                <a16:creationId xmlns:a16="http://schemas.microsoft.com/office/drawing/2014/main" id="{41D393A6-80AC-46D2-BC0A-78569127BC85}"/>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81812" y="1207008"/>
            <a:ext cx="10625328" cy="4443984"/>
          </a:xfrm>
          <a:solidFill>
            <a:schemeClr val="tx1"/>
          </a:solidFill>
          <a:ln>
            <a:solidFill>
              <a:schemeClr val="tx1"/>
            </a:solidFill>
          </a:ln>
        </p:spPr>
      </p:pic>
      <p:sp>
        <p:nvSpPr>
          <p:cNvPr id="5" name="Slide Number Placeholder 4">
            <a:extLst>
              <a:ext uri="{FF2B5EF4-FFF2-40B4-BE49-F238E27FC236}">
                <a16:creationId xmlns:a16="http://schemas.microsoft.com/office/drawing/2014/main" id="{0666826E-9F3D-45A1-AC8A-970D9CEA4C27}"/>
              </a:ext>
            </a:extLst>
          </p:cNvPr>
          <p:cNvSpPr>
            <a:spLocks noGrp="1"/>
          </p:cNvSpPr>
          <p:nvPr>
            <p:ph type="sldNum" sz="quarter" idx="12"/>
          </p:nvPr>
        </p:nvSpPr>
        <p:spPr/>
        <p:txBody>
          <a:bodyPr/>
          <a:lstStyle/>
          <a:p>
            <a:fld id="{99A20822-4A49-4D36-86E3-300BA48D3F00}" type="slidenum">
              <a:rPr lang="en-US" smtClean="0"/>
              <a:t>34</a:t>
            </a:fld>
            <a:endParaRPr lang="en-US"/>
          </a:p>
        </p:txBody>
      </p:sp>
      <p:sp>
        <p:nvSpPr>
          <p:cNvPr id="4" name="Text Placeholder 3">
            <a:extLst>
              <a:ext uri="{FF2B5EF4-FFF2-40B4-BE49-F238E27FC236}">
                <a16:creationId xmlns:a16="http://schemas.microsoft.com/office/drawing/2014/main" id="{6068F930-66EA-486E-BCCB-64C5F0C3E58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43990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C69232-170E-4877-8F75-B74BDDAAC584}"/>
              </a:ext>
            </a:extLst>
          </p:cNvPr>
          <p:cNvSpPr>
            <a:spLocks noGrp="1"/>
          </p:cNvSpPr>
          <p:nvPr>
            <p:ph type="title"/>
          </p:nvPr>
        </p:nvSpPr>
        <p:spPr/>
        <p:txBody>
          <a:bodyPr/>
          <a:lstStyle/>
          <a:p>
            <a:r>
              <a:rPr lang="en-US"/>
              <a:t>Turn and Talk </a:t>
            </a:r>
          </a:p>
        </p:txBody>
      </p:sp>
      <p:pic>
        <p:nvPicPr>
          <p:cNvPr id="10" name="Graphic 9" descr="Chat">
            <a:extLst>
              <a:ext uri="{FF2B5EF4-FFF2-40B4-BE49-F238E27FC236}">
                <a16:creationId xmlns:a16="http://schemas.microsoft.com/office/drawing/2014/main" id="{E1E84E01-EA0B-40A2-8588-5A3BC08CA0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0513" y="-4762"/>
            <a:ext cx="1376362" cy="1376362"/>
          </a:xfrm>
          <a:prstGeom prst="rect">
            <a:avLst/>
          </a:prstGeom>
        </p:spPr>
      </p:pic>
      <p:sp>
        <p:nvSpPr>
          <p:cNvPr id="7" name="Content Placeholder 6">
            <a:extLst>
              <a:ext uri="{FF2B5EF4-FFF2-40B4-BE49-F238E27FC236}">
                <a16:creationId xmlns:a16="http://schemas.microsoft.com/office/drawing/2014/main" id="{48DB9EFC-E351-4E99-9DA6-9622E7FA73F9}"/>
              </a:ext>
            </a:extLst>
          </p:cNvPr>
          <p:cNvSpPr>
            <a:spLocks noGrp="1"/>
          </p:cNvSpPr>
          <p:nvPr>
            <p:ph sz="quarter" idx="15"/>
          </p:nvPr>
        </p:nvSpPr>
        <p:spPr/>
        <p:txBody>
          <a:bodyPr/>
          <a:lstStyle/>
          <a:p>
            <a:r>
              <a:rPr lang="en-US"/>
              <a:t>To what extent do these situations impact the dosage intensity in your school or district?</a:t>
            </a:r>
          </a:p>
          <a:p>
            <a:pPr lvl="1"/>
            <a:r>
              <a:rPr lang="en-US"/>
              <a:t>Instructional disruptions (testing, special events, intervention </a:t>
            </a:r>
            <a:br>
              <a:rPr lang="en-US"/>
            </a:br>
            <a:r>
              <a:rPr lang="en-US"/>
              <a:t>session cut short)</a:t>
            </a:r>
          </a:p>
          <a:p>
            <a:pPr lvl="1"/>
            <a:r>
              <a:rPr lang="en-US"/>
              <a:t>Larger than designed group size</a:t>
            </a:r>
          </a:p>
          <a:p>
            <a:pPr lvl="1"/>
            <a:r>
              <a:rPr lang="en-US"/>
              <a:t>Fewer sessions than intended</a:t>
            </a:r>
          </a:p>
          <a:p>
            <a:pPr lvl="1"/>
            <a:r>
              <a:rPr lang="en-US"/>
              <a:t>Lack of student engagement</a:t>
            </a:r>
          </a:p>
          <a:p>
            <a:endParaRPr lang="en-US"/>
          </a:p>
        </p:txBody>
      </p:sp>
      <p:sp>
        <p:nvSpPr>
          <p:cNvPr id="11" name="Text Placeholder 10">
            <a:extLst>
              <a:ext uri="{FF2B5EF4-FFF2-40B4-BE49-F238E27FC236}">
                <a16:creationId xmlns:a16="http://schemas.microsoft.com/office/drawing/2014/main" id="{793F634B-7420-4C15-AB71-7F7B0650B78E}"/>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B6019CA6-7368-4180-AEBC-E9FE10ADFAED}"/>
              </a:ext>
            </a:extLst>
          </p:cNvPr>
          <p:cNvSpPr>
            <a:spLocks noGrp="1"/>
          </p:cNvSpPr>
          <p:nvPr>
            <p:ph type="sldNum" sz="quarter" idx="14"/>
          </p:nvPr>
        </p:nvSpPr>
        <p:spPr/>
        <p:txBody>
          <a:bodyPr/>
          <a:lstStyle/>
          <a:p>
            <a:fld id="{F3477EC8-074D-41C4-94AE-E9EA7CEEA348}" type="slidenum">
              <a:rPr lang="en-US" smtClean="0"/>
              <a:pPr/>
              <a:t>35</a:t>
            </a:fld>
            <a:endParaRPr lang="en-US"/>
          </a:p>
        </p:txBody>
      </p:sp>
    </p:spTree>
    <p:extLst>
      <p:ext uri="{BB962C8B-B14F-4D97-AF65-F5344CB8AC3E}">
        <p14:creationId xmlns:p14="http://schemas.microsoft.com/office/powerpoint/2010/main" val="1535727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943" y="1048553"/>
            <a:ext cx="7275342" cy="2650936"/>
          </a:xfrm>
        </p:spPr>
        <p:txBody>
          <a:bodyPr/>
          <a:lstStyle/>
          <a:p>
            <a:r>
              <a:rPr lang="en-US">
                <a:solidFill>
                  <a:schemeClr val="accent2"/>
                </a:solidFill>
              </a:rPr>
              <a:t>Alignment</a:t>
            </a:r>
          </a:p>
        </p:txBody>
      </p:sp>
      <p:sp>
        <p:nvSpPr>
          <p:cNvPr id="4" name="Slide Number Placeholder 3"/>
          <p:cNvSpPr>
            <a:spLocks noGrp="1"/>
          </p:cNvSpPr>
          <p:nvPr>
            <p:ph type="sldNum" sz="quarter" idx="15"/>
          </p:nvPr>
        </p:nvSpPr>
        <p:spPr/>
        <p:txBody>
          <a:bodyPr/>
          <a:lstStyle/>
          <a:p>
            <a:fld id="{99A20822-4A49-4D36-86E3-300BA48D3F00}" type="slidenum">
              <a:rPr lang="en-US" smtClean="0"/>
              <a:pPr/>
              <a:t>36</a:t>
            </a:fld>
            <a:endParaRPr lang="en-US"/>
          </a:p>
        </p:txBody>
      </p:sp>
      <p:pic>
        <p:nvPicPr>
          <p:cNvPr id="6" name="Picture 5" descr="An image of a bullseye">
            <a:extLst>
              <a:ext uri="{FF2B5EF4-FFF2-40B4-BE49-F238E27FC236}">
                <a16:creationId xmlns:a16="http://schemas.microsoft.com/office/drawing/2014/main" id="{D8E4C54C-118C-194E-8A93-2E466A7DF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195" y="3981026"/>
            <a:ext cx="2221605" cy="2165875"/>
          </a:xfrm>
          <a:prstGeom prst="rect">
            <a:avLst/>
          </a:prstGeom>
        </p:spPr>
      </p:pic>
    </p:spTree>
    <p:extLst>
      <p:ext uri="{BB962C8B-B14F-4D97-AF65-F5344CB8AC3E}">
        <p14:creationId xmlns:p14="http://schemas.microsoft.com/office/powerpoint/2010/main" val="3567945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5346-8C4E-4885-B30B-9B63F0EE6984}"/>
              </a:ext>
            </a:extLst>
          </p:cNvPr>
          <p:cNvSpPr>
            <a:spLocks noGrp="1"/>
          </p:cNvSpPr>
          <p:nvPr>
            <p:ph type="title"/>
          </p:nvPr>
        </p:nvSpPr>
        <p:spPr/>
        <p:txBody>
          <a:bodyPr/>
          <a:lstStyle/>
          <a:p>
            <a:r>
              <a:rPr lang="en-US"/>
              <a:t>What Do We Mean by </a:t>
            </a:r>
            <a:r>
              <a:rPr lang="en-US" i="1"/>
              <a:t>Alignment</a:t>
            </a:r>
            <a:r>
              <a:rPr lang="en-US"/>
              <a:t>? </a:t>
            </a:r>
          </a:p>
        </p:txBody>
      </p:sp>
      <p:sp>
        <p:nvSpPr>
          <p:cNvPr id="6" name="Content Placeholder 5">
            <a:extLst>
              <a:ext uri="{FF2B5EF4-FFF2-40B4-BE49-F238E27FC236}">
                <a16:creationId xmlns:a16="http://schemas.microsoft.com/office/drawing/2014/main" id="{3FAB4621-6638-4E3C-BA14-7646DFB46C73}"/>
              </a:ext>
            </a:extLst>
          </p:cNvPr>
          <p:cNvSpPr>
            <a:spLocks noGrp="1"/>
          </p:cNvSpPr>
          <p:nvPr>
            <p:ph sz="quarter" idx="15"/>
          </p:nvPr>
        </p:nvSpPr>
        <p:spPr>
          <a:xfrm>
            <a:off x="457200" y="1371600"/>
            <a:ext cx="11434694" cy="4343400"/>
          </a:xfrm>
        </p:spPr>
        <p:txBody>
          <a:bodyPr vert="horz" lIns="0" tIns="0" rIns="0" bIns="0" rtlCol="0" anchor="t">
            <a:normAutofit/>
          </a:bodyPr>
          <a:lstStyle/>
          <a:p>
            <a:r>
              <a:rPr lang="en-US"/>
              <a:t>Intervention addresses schoolwide expectations</a:t>
            </a:r>
          </a:p>
          <a:p>
            <a:r>
              <a:rPr lang="en-US"/>
              <a:t>Intervention addresses classroom and teacher expectations</a:t>
            </a:r>
          </a:p>
          <a:p>
            <a:pPr>
              <a:lnSpc>
                <a:spcPct val="135000"/>
              </a:lnSpc>
            </a:pPr>
            <a:r>
              <a:rPr lang="en-US"/>
              <a:t>Intervention addresses target student’s skill deficits </a:t>
            </a:r>
          </a:p>
          <a:p>
            <a:pPr>
              <a:lnSpc>
                <a:spcPct val="135000"/>
              </a:lnSpc>
            </a:pPr>
            <a:r>
              <a:rPr lang="en-US"/>
              <a:t>Rewards are matched to target student’s preferences and/or function(s) of behavior</a:t>
            </a:r>
          </a:p>
          <a:p>
            <a:pPr>
              <a:lnSpc>
                <a:spcPct val="135000"/>
              </a:lnSpc>
            </a:pPr>
            <a:r>
              <a:rPr lang="en-US"/>
              <a:t>Intervention can easily be adapted to address various functions of behavior</a:t>
            </a:r>
          </a:p>
          <a:p>
            <a:pPr>
              <a:lnSpc>
                <a:spcPct val="135000"/>
              </a:lnSpc>
            </a:pPr>
            <a:r>
              <a:rPr lang="en-US"/>
              <a:t>Intervention does not address extraneous skills</a:t>
            </a:r>
          </a:p>
          <a:p>
            <a:pPr marL="91440" fontAlgn="ctr"/>
            <a:endParaRPr lang="en-US" sz="2800">
              <a:solidFill>
                <a:srgbClr val="000000"/>
              </a:solidFill>
            </a:endParaRPr>
          </a:p>
          <a:p>
            <a:pPr marL="91440" fontAlgn="ctr"/>
            <a:endParaRPr lang="en-US" sz="2800">
              <a:solidFill>
                <a:srgbClr val="000000"/>
              </a:solidFill>
            </a:endParaRPr>
          </a:p>
        </p:txBody>
      </p:sp>
      <p:sp>
        <p:nvSpPr>
          <p:cNvPr id="5" name="Text Placeholder 4">
            <a:extLst>
              <a:ext uri="{FF2B5EF4-FFF2-40B4-BE49-F238E27FC236}">
                <a16:creationId xmlns:a16="http://schemas.microsoft.com/office/drawing/2014/main" id="{C69EED01-63BB-43B9-877D-F461ABF6EC5C}"/>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787C9591-F1D6-4086-BC10-DC87E243BFFA}"/>
              </a:ext>
            </a:extLst>
          </p:cNvPr>
          <p:cNvSpPr>
            <a:spLocks noGrp="1"/>
          </p:cNvSpPr>
          <p:nvPr>
            <p:ph type="sldNum" sz="quarter" idx="14"/>
          </p:nvPr>
        </p:nvSpPr>
        <p:spPr/>
        <p:txBody>
          <a:bodyPr/>
          <a:lstStyle/>
          <a:p>
            <a:fld id="{A1A8B8B9-B651-4439-A868-E8F04EF81465}" type="slidenum">
              <a:rPr lang="en-US" smtClean="0"/>
              <a:pPr/>
              <a:t>37</a:t>
            </a:fld>
            <a:endParaRPr lang="en-US"/>
          </a:p>
        </p:txBody>
      </p:sp>
    </p:spTree>
    <p:extLst>
      <p:ext uri="{BB962C8B-B14F-4D97-AF65-F5344CB8AC3E}">
        <p14:creationId xmlns:p14="http://schemas.microsoft.com/office/powerpoint/2010/main" val="3875365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Do We Think About Alignment? </a:t>
            </a:r>
          </a:p>
        </p:txBody>
      </p:sp>
      <p:sp>
        <p:nvSpPr>
          <p:cNvPr id="8" name="Content Placeholder 7">
            <a:extLst>
              <a:ext uri="{FF2B5EF4-FFF2-40B4-BE49-F238E27FC236}">
                <a16:creationId xmlns:a16="http://schemas.microsoft.com/office/drawing/2014/main" id="{5B0F63D8-330C-4066-8C2F-A6EE20482A1B}"/>
              </a:ext>
            </a:extLst>
          </p:cNvPr>
          <p:cNvSpPr>
            <a:spLocks noGrp="1"/>
          </p:cNvSpPr>
          <p:nvPr>
            <p:ph sz="quarter" idx="15"/>
          </p:nvPr>
        </p:nvSpPr>
        <p:spPr/>
        <p:txBody>
          <a:bodyPr/>
          <a:lstStyle/>
          <a:p>
            <a:r>
              <a:rPr lang="en-US"/>
              <a:t>Streamlined procedures may improve implementer fidelity and student outcomes.</a:t>
            </a:r>
          </a:p>
          <a:p>
            <a:r>
              <a:rPr lang="en-US"/>
              <a:t>There should be a match between intervention and targeted skill deficits.</a:t>
            </a:r>
          </a:p>
          <a:p>
            <a:endParaRPr lang="en-US"/>
          </a:p>
        </p:txBody>
      </p:sp>
      <p:sp>
        <p:nvSpPr>
          <p:cNvPr id="6" name="Text Placeholder 5">
            <a:extLst>
              <a:ext uri="{FF2B5EF4-FFF2-40B4-BE49-F238E27FC236}">
                <a16:creationId xmlns:a16="http://schemas.microsoft.com/office/drawing/2014/main" id="{0D5BB007-D743-452A-9526-18474E2D8FAE}"/>
              </a:ext>
            </a:extLst>
          </p:cNvPr>
          <p:cNvSpPr>
            <a:spLocks noGrp="1"/>
          </p:cNvSpPr>
          <p:nvPr>
            <p:ph type="body" sz="quarter" idx="13"/>
          </p:nvPr>
        </p:nvSpPr>
        <p:spPr/>
        <p:txBody>
          <a:bodyPr/>
          <a:lstStyle/>
          <a:p>
            <a:endParaRPr lang="en-US"/>
          </a:p>
        </p:txBody>
      </p:sp>
      <p:sp>
        <p:nvSpPr>
          <p:cNvPr id="9" name="Slide Number Placeholder 8">
            <a:extLst>
              <a:ext uri="{FF2B5EF4-FFF2-40B4-BE49-F238E27FC236}">
                <a16:creationId xmlns:a16="http://schemas.microsoft.com/office/drawing/2014/main" id="{4AECB1DD-2B1F-49EF-B18A-D60105A5C069}"/>
              </a:ext>
            </a:extLst>
          </p:cNvPr>
          <p:cNvSpPr>
            <a:spLocks noGrp="1"/>
          </p:cNvSpPr>
          <p:nvPr>
            <p:ph type="sldNum" sz="quarter" idx="14"/>
          </p:nvPr>
        </p:nvSpPr>
        <p:spPr/>
        <p:txBody>
          <a:bodyPr/>
          <a:lstStyle/>
          <a:p>
            <a:fld id="{99A20822-4A49-4D36-86E3-300BA48D3F00}" type="slidenum">
              <a:rPr lang="en-US" smtClean="0"/>
              <a:pPr/>
              <a:t>38</a:t>
            </a:fld>
            <a:endParaRPr lang="en-US"/>
          </a:p>
        </p:txBody>
      </p:sp>
    </p:spTree>
    <p:extLst>
      <p:ext uri="{BB962C8B-B14F-4D97-AF65-F5344CB8AC3E}">
        <p14:creationId xmlns:p14="http://schemas.microsoft.com/office/powerpoint/2010/main" val="1098764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0859-2A9B-45A0-9DA2-F105E26BD81A}"/>
              </a:ext>
            </a:extLst>
          </p:cNvPr>
          <p:cNvSpPr>
            <a:spLocks noGrp="1"/>
          </p:cNvSpPr>
          <p:nvPr>
            <p:ph type="title"/>
          </p:nvPr>
        </p:nvSpPr>
        <p:spPr/>
        <p:txBody>
          <a:bodyPr/>
          <a:lstStyle/>
          <a:p>
            <a:pPr algn="ctr"/>
            <a:r>
              <a:rPr lang="en-US"/>
              <a:t>In Other Words, Interventions Should Be . . .</a:t>
            </a:r>
          </a:p>
        </p:txBody>
      </p:sp>
      <p:sp>
        <p:nvSpPr>
          <p:cNvPr id="3" name="Content Placeholder 2">
            <a:extLst>
              <a:ext uri="{FF2B5EF4-FFF2-40B4-BE49-F238E27FC236}">
                <a16:creationId xmlns:a16="http://schemas.microsoft.com/office/drawing/2014/main" id="{B09F2D67-2727-49F5-9D14-1498673D12EE}"/>
              </a:ext>
            </a:extLst>
          </p:cNvPr>
          <p:cNvSpPr>
            <a:spLocks noGrp="1"/>
          </p:cNvSpPr>
          <p:nvPr>
            <p:ph sz="quarter" idx="15"/>
          </p:nvPr>
        </p:nvSpPr>
        <p:spPr/>
        <p:txBody>
          <a:bodyPr vert="horz" lIns="0" tIns="0" rIns="0" bIns="0" rtlCol="0" anchor="t">
            <a:normAutofit lnSpcReduction="10000"/>
          </a:bodyPr>
          <a:lstStyle/>
          <a:p>
            <a:r>
              <a:rPr lang="en-US"/>
              <a:t>Aligned with expectations and priorities of all stakeholders, including school at large, as well as classroom staff</a:t>
            </a:r>
          </a:p>
          <a:p>
            <a:pPr>
              <a:spcBef>
                <a:spcPts val="1200"/>
              </a:spcBef>
            </a:pPr>
            <a:r>
              <a:rPr lang="en-US"/>
              <a:t>Targeted to student’s individual needs related to function and preferences:</a:t>
            </a:r>
          </a:p>
          <a:p>
            <a:pPr lvl="1"/>
            <a:r>
              <a:rPr lang="en-US"/>
              <a:t>Rely on data collected as part of the progress monitoring and functional behavioral assessment (FBA) processes</a:t>
            </a:r>
          </a:p>
          <a:p>
            <a:pPr>
              <a:spcBef>
                <a:spcPts val="1200"/>
              </a:spcBef>
            </a:pPr>
            <a:r>
              <a:rPr lang="en-US"/>
              <a:t>Efficient:</a:t>
            </a:r>
          </a:p>
          <a:p>
            <a:pPr lvl="1"/>
            <a:r>
              <a:rPr lang="en-US"/>
              <a:t>How easily can the platform be adjusted? </a:t>
            </a:r>
          </a:p>
          <a:p>
            <a:pPr lvl="1"/>
            <a:r>
              <a:rPr lang="en-US"/>
              <a:t>Is there any wasted effort?</a:t>
            </a:r>
          </a:p>
        </p:txBody>
      </p:sp>
      <p:sp>
        <p:nvSpPr>
          <p:cNvPr id="4" name="Slide Number Placeholder 3">
            <a:extLst>
              <a:ext uri="{FF2B5EF4-FFF2-40B4-BE49-F238E27FC236}">
                <a16:creationId xmlns:a16="http://schemas.microsoft.com/office/drawing/2014/main" id="{F417F9FD-F868-435A-AE40-386D6FF1A443}"/>
              </a:ext>
            </a:extLst>
          </p:cNvPr>
          <p:cNvSpPr>
            <a:spLocks noGrp="1"/>
          </p:cNvSpPr>
          <p:nvPr>
            <p:ph type="sldNum" sz="quarter" idx="14"/>
          </p:nvPr>
        </p:nvSpPr>
        <p:spPr/>
        <p:txBody>
          <a:bodyPr/>
          <a:lstStyle/>
          <a:p>
            <a:fld id="{A1A8B8B9-B651-4439-A868-E8F04EF81465}" type="slidenum">
              <a:rPr lang="en-US" smtClean="0"/>
              <a:pPr/>
              <a:t>39</a:t>
            </a:fld>
            <a:endParaRPr lang="en-US"/>
          </a:p>
        </p:txBody>
      </p:sp>
      <p:pic>
        <p:nvPicPr>
          <p:cNvPr id="5" name="Picture 4" descr="An image of a bullseye">
            <a:extLst>
              <a:ext uri="{FF2B5EF4-FFF2-40B4-BE49-F238E27FC236}">
                <a16:creationId xmlns:a16="http://schemas.microsoft.com/office/drawing/2014/main" id="{EB4406B8-13AB-443E-BBF2-A1C00763F0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1695" y="4242283"/>
            <a:ext cx="2221605" cy="2165875"/>
          </a:xfrm>
          <a:prstGeom prst="rect">
            <a:avLst/>
          </a:prstGeom>
        </p:spPr>
      </p:pic>
    </p:spTree>
    <p:extLst>
      <p:ext uri="{BB962C8B-B14F-4D97-AF65-F5344CB8AC3E}">
        <p14:creationId xmlns:p14="http://schemas.microsoft.com/office/powerpoint/2010/main" val="141043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DBE2-C6B8-4335-A811-3E7C55049478}"/>
              </a:ext>
            </a:extLst>
          </p:cNvPr>
          <p:cNvSpPr>
            <a:spLocks noGrp="1"/>
          </p:cNvSpPr>
          <p:nvPr>
            <p:ph type="title"/>
          </p:nvPr>
        </p:nvSpPr>
        <p:spPr/>
        <p:txBody>
          <a:bodyPr/>
          <a:lstStyle/>
          <a:p>
            <a:r>
              <a:rPr lang="en-US"/>
              <a:t>Behavior Terminology: A Quick Review</a:t>
            </a:r>
          </a:p>
        </p:txBody>
      </p:sp>
      <p:sp>
        <p:nvSpPr>
          <p:cNvPr id="5" name="Slide Number Placeholder 4">
            <a:extLst>
              <a:ext uri="{FF2B5EF4-FFF2-40B4-BE49-F238E27FC236}">
                <a16:creationId xmlns:a16="http://schemas.microsoft.com/office/drawing/2014/main" id="{E5792C63-AC7F-4487-8200-BC000188ADD5}"/>
              </a:ext>
            </a:extLst>
          </p:cNvPr>
          <p:cNvSpPr>
            <a:spLocks noGrp="1"/>
          </p:cNvSpPr>
          <p:nvPr>
            <p:ph type="sldNum" sz="quarter" idx="15"/>
          </p:nvPr>
        </p:nvSpPr>
        <p:spPr/>
        <p:txBody>
          <a:bodyPr/>
          <a:lstStyle/>
          <a:p>
            <a:fld id="{99A20822-4A49-4D36-86E3-300BA48D3F00}" type="slidenum">
              <a:rPr lang="en-US" smtClean="0"/>
              <a:pPr/>
              <a:t>4</a:t>
            </a:fld>
            <a:endParaRPr lang="en-US"/>
          </a:p>
        </p:txBody>
      </p:sp>
    </p:spTree>
    <p:extLst>
      <p:ext uri="{BB962C8B-B14F-4D97-AF65-F5344CB8AC3E}">
        <p14:creationId xmlns:p14="http://schemas.microsoft.com/office/powerpoint/2010/main" val="55039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7EE4-1C8A-44B1-887F-A9A7EA6716D4}"/>
              </a:ext>
            </a:extLst>
          </p:cNvPr>
          <p:cNvSpPr>
            <a:spLocks noGrp="1"/>
          </p:cNvSpPr>
          <p:nvPr>
            <p:ph type="title"/>
          </p:nvPr>
        </p:nvSpPr>
        <p:spPr/>
        <p:txBody>
          <a:bodyPr/>
          <a:lstStyle/>
          <a:p>
            <a:pPr algn="ctr"/>
            <a:r>
              <a:rPr lang="en-US"/>
              <a:t>Understanding Student Needs Related to Function and Preferences</a:t>
            </a:r>
          </a:p>
        </p:txBody>
      </p:sp>
      <p:pic>
        <p:nvPicPr>
          <p:cNvPr id="8" name="Content Placeholder 7" descr="Screenshot of the resource Using FBA for Diagnostic Assessment in Behavior">
            <a:extLst>
              <a:ext uri="{FF2B5EF4-FFF2-40B4-BE49-F238E27FC236}">
                <a16:creationId xmlns:a16="http://schemas.microsoft.com/office/drawing/2014/main" id="{251239CF-26E5-43D2-B4E0-CF17A4010380}"/>
              </a:ext>
            </a:extLst>
          </p:cNvPr>
          <p:cNvPicPr>
            <a:picLocks noGrp="1" noChangeAspect="1"/>
          </p:cNvPicPr>
          <p:nvPr>
            <p:ph sz="quarter" idx="15"/>
          </p:nvPr>
        </p:nvPicPr>
        <p:blipFill>
          <a:blip r:embed="rId3"/>
          <a:stretch>
            <a:fillRect/>
          </a:stretch>
        </p:blipFill>
        <p:spPr>
          <a:xfrm>
            <a:off x="457200" y="1422400"/>
            <a:ext cx="5087815" cy="4343400"/>
          </a:xfrm>
          <a:prstGeom prst="rect">
            <a:avLst/>
          </a:prstGeom>
          <a:ln>
            <a:solidFill>
              <a:schemeClr val="tx1"/>
            </a:solidFill>
          </a:ln>
        </p:spPr>
      </p:pic>
      <p:pic>
        <p:nvPicPr>
          <p:cNvPr id="6" name="Picture 5" descr="Screen shot of Handout 3: ABC Checklist">
            <a:extLst>
              <a:ext uri="{FF2B5EF4-FFF2-40B4-BE49-F238E27FC236}">
                <a16:creationId xmlns:a16="http://schemas.microsoft.com/office/drawing/2014/main" id="{D5E935A3-98AA-46F4-A111-B7E984769425}"/>
              </a:ext>
            </a:extLst>
          </p:cNvPr>
          <p:cNvPicPr>
            <a:picLocks noChangeAspect="1"/>
          </p:cNvPicPr>
          <p:nvPr/>
        </p:nvPicPr>
        <p:blipFill>
          <a:blip r:embed="rId4"/>
          <a:stretch>
            <a:fillRect/>
          </a:stretch>
        </p:blipFill>
        <p:spPr>
          <a:xfrm>
            <a:off x="5838194" y="1292860"/>
            <a:ext cx="5730737" cy="5182049"/>
          </a:xfrm>
          <a:prstGeom prst="rect">
            <a:avLst/>
          </a:prstGeom>
        </p:spPr>
      </p:pic>
      <p:sp>
        <p:nvSpPr>
          <p:cNvPr id="4" name="Slide Number Placeholder 3">
            <a:extLst>
              <a:ext uri="{FF2B5EF4-FFF2-40B4-BE49-F238E27FC236}">
                <a16:creationId xmlns:a16="http://schemas.microsoft.com/office/drawing/2014/main" id="{69FE819B-62AA-43CC-BFAA-18DFB2CFE0DD}"/>
              </a:ext>
            </a:extLst>
          </p:cNvPr>
          <p:cNvSpPr>
            <a:spLocks noGrp="1"/>
          </p:cNvSpPr>
          <p:nvPr>
            <p:ph type="sldNum" sz="quarter" idx="14"/>
          </p:nvPr>
        </p:nvSpPr>
        <p:spPr/>
        <p:txBody>
          <a:bodyPr/>
          <a:lstStyle/>
          <a:p>
            <a:fld id="{A1A8B8B9-B651-4439-A868-E8F04EF81465}" type="slidenum">
              <a:rPr lang="en-US" smtClean="0"/>
              <a:pPr/>
              <a:t>40</a:t>
            </a:fld>
            <a:endParaRPr lang="en-US"/>
          </a:p>
        </p:txBody>
      </p:sp>
    </p:spTree>
    <p:extLst>
      <p:ext uri="{BB962C8B-B14F-4D97-AF65-F5344CB8AC3E}">
        <p14:creationId xmlns:p14="http://schemas.microsoft.com/office/powerpoint/2010/main" val="3660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943" y="1048553"/>
            <a:ext cx="7275342" cy="2650936"/>
          </a:xfrm>
        </p:spPr>
        <p:txBody>
          <a:bodyPr/>
          <a:lstStyle/>
          <a:p>
            <a:r>
              <a:rPr lang="en-US">
                <a:solidFill>
                  <a:schemeClr val="accent2"/>
                </a:solidFill>
              </a:rPr>
              <a:t>Attention to Transfer</a:t>
            </a:r>
          </a:p>
        </p:txBody>
      </p:sp>
      <p:pic>
        <p:nvPicPr>
          <p:cNvPr id="5" name="Picture 4">
            <a:extLst>
              <a:ext uri="{FF2B5EF4-FFF2-40B4-BE49-F238E27FC236}">
                <a16:creationId xmlns:a16="http://schemas.microsoft.com/office/drawing/2014/main" id="{DC07BAFD-16C1-45B8-B948-998B5A5398B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042"/>
          <a:stretch/>
        </p:blipFill>
        <p:spPr>
          <a:xfrm>
            <a:off x="8744758" y="4161065"/>
            <a:ext cx="2143181" cy="1994806"/>
          </a:xfrm>
          <a:prstGeom prst="rect">
            <a:avLst/>
          </a:prstGeom>
          <a:ln w="38100">
            <a:noFill/>
          </a:ln>
        </p:spPr>
      </p:pic>
      <p:sp>
        <p:nvSpPr>
          <p:cNvPr id="4" name="Slide Number Placeholder 3"/>
          <p:cNvSpPr>
            <a:spLocks noGrp="1"/>
          </p:cNvSpPr>
          <p:nvPr>
            <p:ph type="sldNum" sz="quarter" idx="15"/>
          </p:nvPr>
        </p:nvSpPr>
        <p:spPr/>
        <p:txBody>
          <a:bodyPr/>
          <a:lstStyle/>
          <a:p>
            <a:fld id="{99A20822-4A49-4D36-86E3-300BA48D3F00}" type="slidenum">
              <a:rPr lang="en-US" smtClean="0"/>
              <a:pPr/>
              <a:t>41</a:t>
            </a:fld>
            <a:endParaRPr lang="en-US"/>
          </a:p>
        </p:txBody>
      </p:sp>
    </p:spTree>
    <p:extLst>
      <p:ext uri="{BB962C8B-B14F-4D97-AF65-F5344CB8AC3E}">
        <p14:creationId xmlns:p14="http://schemas.microsoft.com/office/powerpoint/2010/main" val="1913841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BB073-B850-44C2-A44A-4C9B27AA5E92}"/>
              </a:ext>
            </a:extLst>
          </p:cNvPr>
          <p:cNvSpPr>
            <a:spLocks noGrp="1"/>
          </p:cNvSpPr>
          <p:nvPr>
            <p:ph type="title"/>
          </p:nvPr>
        </p:nvSpPr>
        <p:spPr/>
        <p:txBody>
          <a:bodyPr/>
          <a:lstStyle/>
          <a:p>
            <a:r>
              <a:rPr lang="en-US"/>
              <a:t>What Do We Mean by </a:t>
            </a:r>
            <a:r>
              <a:rPr lang="en-US" i="1"/>
              <a:t>Attention to Transfer</a:t>
            </a:r>
            <a:r>
              <a:rPr lang="en-US"/>
              <a:t>? </a:t>
            </a:r>
          </a:p>
        </p:txBody>
      </p:sp>
      <p:sp>
        <p:nvSpPr>
          <p:cNvPr id="7" name="Content Placeholder 6">
            <a:extLst>
              <a:ext uri="{FF2B5EF4-FFF2-40B4-BE49-F238E27FC236}">
                <a16:creationId xmlns:a16="http://schemas.microsoft.com/office/drawing/2014/main" id="{E56CA72B-D469-4222-9594-0E20146455C6}"/>
              </a:ext>
            </a:extLst>
          </p:cNvPr>
          <p:cNvSpPr>
            <a:spLocks noGrp="1"/>
          </p:cNvSpPr>
          <p:nvPr>
            <p:ph sz="quarter" idx="15"/>
          </p:nvPr>
        </p:nvSpPr>
        <p:spPr/>
        <p:txBody>
          <a:bodyPr/>
          <a:lstStyle/>
          <a:p>
            <a:r>
              <a:rPr lang="en-US" dirty="0"/>
              <a:t>Intervention emphasizes how and when a student uses skills across contexts and situations; it includes opportunities to practice using skills across contexts and situations</a:t>
            </a:r>
          </a:p>
          <a:p>
            <a:r>
              <a:rPr lang="en-US" dirty="0"/>
              <a:t>Intervention program’s reinforcement for use of skills across contexts and situations</a:t>
            </a:r>
          </a:p>
          <a:p>
            <a:endParaRPr lang="en-US" dirty="0"/>
          </a:p>
          <a:p>
            <a:endParaRPr lang="en-US" dirty="0"/>
          </a:p>
        </p:txBody>
      </p:sp>
      <p:sp>
        <p:nvSpPr>
          <p:cNvPr id="10" name="Text Placeholder 9">
            <a:extLst>
              <a:ext uri="{FF2B5EF4-FFF2-40B4-BE49-F238E27FC236}">
                <a16:creationId xmlns:a16="http://schemas.microsoft.com/office/drawing/2014/main" id="{36001F15-A841-434A-A188-73CC8CE38CAD}"/>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B3915EBE-5947-45B9-9CA1-6E102A2D71D5}"/>
              </a:ext>
            </a:extLst>
          </p:cNvPr>
          <p:cNvSpPr>
            <a:spLocks noGrp="1"/>
          </p:cNvSpPr>
          <p:nvPr>
            <p:ph type="sldNum" sz="quarter" idx="14"/>
          </p:nvPr>
        </p:nvSpPr>
        <p:spPr/>
        <p:txBody>
          <a:bodyPr/>
          <a:lstStyle/>
          <a:p>
            <a:fld id="{99A20822-4A49-4D36-86E3-300BA48D3F00}" type="slidenum">
              <a:rPr lang="en-US" smtClean="0"/>
              <a:pPr/>
              <a:t>42</a:t>
            </a:fld>
            <a:endParaRPr lang="en-US"/>
          </a:p>
        </p:txBody>
      </p:sp>
    </p:spTree>
    <p:extLst>
      <p:ext uri="{BB962C8B-B14F-4D97-AF65-F5344CB8AC3E}">
        <p14:creationId xmlns:p14="http://schemas.microsoft.com/office/powerpoint/2010/main" val="1900731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3BEA-287B-4910-8F46-AAFFE7270BBE}"/>
              </a:ext>
            </a:extLst>
          </p:cNvPr>
          <p:cNvSpPr>
            <a:spLocks noGrp="1"/>
          </p:cNvSpPr>
          <p:nvPr>
            <p:ph type="title"/>
          </p:nvPr>
        </p:nvSpPr>
        <p:spPr/>
        <p:txBody>
          <a:bodyPr/>
          <a:lstStyle/>
          <a:p>
            <a:pPr algn="ctr"/>
            <a:r>
              <a:rPr lang="en-US"/>
              <a:t>Rating Attention to Transfer: Practice</a:t>
            </a:r>
          </a:p>
        </p:txBody>
      </p:sp>
      <p:pic>
        <p:nvPicPr>
          <p:cNvPr id="7" name="Picture 6" descr="This picture shows a screenshot of the measures and results for the intervention, with measures targeted and measures broader both rated as a full circle.">
            <a:extLst>
              <a:ext uri="{FF2B5EF4-FFF2-40B4-BE49-F238E27FC236}">
                <a16:creationId xmlns:a16="http://schemas.microsoft.com/office/drawing/2014/main" id="{BECFB10D-633F-4D18-97E3-7922335CE716}"/>
              </a:ext>
            </a:extLst>
          </p:cNvPr>
          <p:cNvPicPr>
            <a:picLocks noChangeAspect="1"/>
          </p:cNvPicPr>
          <p:nvPr/>
        </p:nvPicPr>
        <p:blipFill>
          <a:blip r:embed="rId3"/>
          <a:stretch>
            <a:fillRect/>
          </a:stretch>
        </p:blipFill>
        <p:spPr>
          <a:xfrm>
            <a:off x="457200" y="1038305"/>
            <a:ext cx="7835839" cy="4822952"/>
          </a:xfrm>
          <a:prstGeom prst="rect">
            <a:avLst/>
          </a:prstGeom>
          <a:ln>
            <a:solidFill>
              <a:schemeClr val="tx1"/>
            </a:solidFill>
          </a:ln>
        </p:spPr>
      </p:pic>
      <p:sp>
        <p:nvSpPr>
          <p:cNvPr id="8" name="Rectangle 7" descr="Box highlighting the Broader measures">
            <a:extLst>
              <a:ext uri="{FF2B5EF4-FFF2-40B4-BE49-F238E27FC236}">
                <a16:creationId xmlns:a16="http://schemas.microsoft.com/office/drawing/2014/main" id="{7D2AF6BC-9F53-491F-B2BB-727C51B35C7C}"/>
              </a:ext>
            </a:extLst>
          </p:cNvPr>
          <p:cNvSpPr/>
          <p:nvPr/>
        </p:nvSpPr>
        <p:spPr>
          <a:xfrm>
            <a:off x="663267" y="4220948"/>
            <a:ext cx="7423703" cy="159874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Rectangle 5">
            <a:extLst>
              <a:ext uri="{FF2B5EF4-FFF2-40B4-BE49-F238E27FC236}">
                <a16:creationId xmlns:a16="http://schemas.microsoft.com/office/drawing/2014/main" id="{5D02C8F2-B645-42D9-A694-CCCE5134EED5}"/>
              </a:ext>
            </a:extLst>
          </p:cNvPr>
          <p:cNvSpPr/>
          <p:nvPr/>
        </p:nvSpPr>
        <p:spPr>
          <a:xfrm>
            <a:off x="5741894" y="1308005"/>
            <a:ext cx="6150000" cy="3846706"/>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i="0">
                <a:solidFill>
                  <a:srgbClr val="333333"/>
                </a:solidFill>
                <a:effectLst/>
              </a:rPr>
              <a:t>Broader measures</a:t>
            </a:r>
            <a:br>
              <a:rPr lang="en-US" sz="2400"/>
            </a:br>
            <a:r>
              <a:rPr lang="en-US" sz="2400" b="0" i="0">
                <a:solidFill>
                  <a:srgbClr val="333333"/>
                </a:solidFill>
                <a:effectLst/>
              </a:rPr>
              <a:t>Assess outcomes that are related to the competencies or skills targeted by the program but not directly taught in the program.</a:t>
            </a:r>
          </a:p>
          <a:p>
            <a:pPr marL="285750" indent="-285750" algn="l">
              <a:buFont typeface="Arial" panose="020B0604020202020204" pitchFamily="34" charset="0"/>
              <a:buChar char="•"/>
            </a:pPr>
            <a:r>
              <a:rPr lang="en-US" sz="2400" b="0" i="0">
                <a:solidFill>
                  <a:srgbClr val="333333"/>
                </a:solidFill>
                <a:effectLst/>
              </a:rPr>
              <a:t>In the </a:t>
            </a:r>
            <a:r>
              <a:rPr lang="en-US" sz="2400" b="1" i="0">
                <a:solidFill>
                  <a:srgbClr val="333333"/>
                </a:solidFill>
                <a:effectLst/>
              </a:rPr>
              <a:t>behavioral</a:t>
            </a:r>
            <a:r>
              <a:rPr lang="en-US" sz="2400" b="0" i="0">
                <a:solidFill>
                  <a:srgbClr val="333333"/>
                </a:solidFill>
                <a:effectLst/>
              </a:rPr>
              <a:t> domain, if a program taught a specific skill like on-task behavior in one classroom, a broader measure would be on-task behavior in another setting.</a:t>
            </a:r>
          </a:p>
        </p:txBody>
      </p:sp>
      <p:sp>
        <p:nvSpPr>
          <p:cNvPr id="4" name="Slide Number Placeholder 3">
            <a:extLst>
              <a:ext uri="{FF2B5EF4-FFF2-40B4-BE49-F238E27FC236}">
                <a16:creationId xmlns:a16="http://schemas.microsoft.com/office/drawing/2014/main" id="{C215727E-64E4-47FF-9F34-C693E2D78115}"/>
              </a:ext>
            </a:extLst>
          </p:cNvPr>
          <p:cNvSpPr>
            <a:spLocks noGrp="1"/>
          </p:cNvSpPr>
          <p:nvPr>
            <p:ph type="sldNum" sz="quarter" idx="14"/>
          </p:nvPr>
        </p:nvSpPr>
        <p:spPr/>
        <p:txBody>
          <a:bodyPr/>
          <a:lstStyle/>
          <a:p>
            <a:fld id="{A1A8B8B9-B651-4439-A868-E8F04EF81465}" type="slidenum">
              <a:rPr lang="en-US" smtClean="0"/>
              <a:pPr/>
              <a:t>43</a:t>
            </a:fld>
            <a:endParaRPr lang="en-US"/>
          </a:p>
        </p:txBody>
      </p:sp>
    </p:spTree>
    <p:extLst>
      <p:ext uri="{BB962C8B-B14F-4D97-AF65-F5344CB8AC3E}">
        <p14:creationId xmlns:p14="http://schemas.microsoft.com/office/powerpoint/2010/main" val="1673615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838" y="0"/>
            <a:ext cx="11733276" cy="1280160"/>
          </a:xfrm>
        </p:spPr>
        <p:txBody>
          <a:bodyPr>
            <a:normAutofit/>
          </a:bodyPr>
          <a:lstStyle/>
          <a:p>
            <a:r>
              <a:rPr lang="en-US" sz="4000"/>
              <a:t>How Would You Rate the Attention to Transfer? </a:t>
            </a:r>
          </a:p>
        </p:txBody>
      </p:sp>
      <p:sp>
        <p:nvSpPr>
          <p:cNvPr id="7" name="Text Placeholder 6">
            <a:extLst>
              <a:ext uri="{FF2B5EF4-FFF2-40B4-BE49-F238E27FC236}">
                <a16:creationId xmlns:a16="http://schemas.microsoft.com/office/drawing/2014/main" id="{2F3960AB-543D-44E9-B9DB-ACB9393686EA}"/>
              </a:ext>
            </a:extLst>
          </p:cNvPr>
          <p:cNvSpPr>
            <a:spLocks noGrp="1"/>
          </p:cNvSpPr>
          <p:nvPr>
            <p:ph type="body" sz="quarter" idx="13"/>
          </p:nvPr>
        </p:nvSpPr>
        <p:spPr/>
        <p:txBody>
          <a:bodyPr/>
          <a:lstStyle/>
          <a:p>
            <a:endParaRPr lang="en-US"/>
          </a:p>
        </p:txBody>
      </p:sp>
      <p:pic>
        <p:nvPicPr>
          <p:cNvPr id="5" name="Content Placeholder 4" descr="Screenshot of the behavior goal card">
            <a:extLst>
              <a:ext uri="{FF2B5EF4-FFF2-40B4-BE49-F238E27FC236}">
                <a16:creationId xmlns:a16="http://schemas.microsoft.com/office/drawing/2014/main" id="{13B82855-EEAE-44DA-B2B8-BAFAC122FEE6}"/>
              </a:ext>
            </a:extLst>
          </p:cNvPr>
          <p:cNvPicPr>
            <a:picLocks noGrp="1" noChangeAspect="1"/>
          </p:cNvPicPr>
          <p:nvPr>
            <p:ph sz="quarter" idx="15"/>
          </p:nvPr>
        </p:nvPicPr>
        <p:blipFill>
          <a:blip r:embed="rId3"/>
          <a:stretch>
            <a:fillRect/>
          </a:stretch>
        </p:blipFill>
        <p:spPr>
          <a:xfrm>
            <a:off x="3116179" y="1012337"/>
            <a:ext cx="6474877" cy="5535529"/>
          </a:xfrm>
          <a:prstGeom prst="rect">
            <a:avLst/>
          </a:prstGeom>
        </p:spPr>
      </p:pic>
      <p:pic>
        <p:nvPicPr>
          <p:cNvPr id="6" name="Picture 5" descr="Handout">
            <a:extLst>
              <a:ext uri="{FF2B5EF4-FFF2-40B4-BE49-F238E27FC236}">
                <a16:creationId xmlns:a16="http://schemas.microsoft.com/office/drawing/2014/main" id="{07E9DEA5-B8C8-43C7-90CD-4EB8E94AF181}"/>
              </a:ext>
            </a:extLst>
          </p:cNvPr>
          <p:cNvPicPr>
            <a:picLocks noChangeAspect="1"/>
          </p:cNvPicPr>
          <p:nvPr/>
        </p:nvPicPr>
        <p:blipFill>
          <a:blip r:embed="rId4"/>
          <a:stretch>
            <a:fillRect/>
          </a:stretch>
        </p:blipFill>
        <p:spPr>
          <a:xfrm>
            <a:off x="9217831" y="2024809"/>
            <a:ext cx="2223245" cy="1404191"/>
          </a:xfrm>
          <a:prstGeom prst="rect">
            <a:avLst/>
          </a:prstGeom>
        </p:spPr>
      </p:pic>
      <p:pic>
        <p:nvPicPr>
          <p:cNvPr id="8" name="Graphic 7" descr="Paper">
            <a:extLst>
              <a:ext uri="{FF2B5EF4-FFF2-40B4-BE49-F238E27FC236}">
                <a16:creationId xmlns:a16="http://schemas.microsoft.com/office/drawing/2014/main" id="{ECE8359E-49E3-4E66-84BD-DF2EAD55974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05487" y="2412484"/>
            <a:ext cx="735589" cy="735589"/>
          </a:xfrm>
          <a:prstGeom prst="rect">
            <a:avLst/>
          </a:prstGeom>
        </p:spPr>
      </p:pic>
      <p:sp>
        <p:nvSpPr>
          <p:cNvPr id="4" name="Slide Number Placeholder 3">
            <a:extLst>
              <a:ext uri="{FF2B5EF4-FFF2-40B4-BE49-F238E27FC236}">
                <a16:creationId xmlns:a16="http://schemas.microsoft.com/office/drawing/2014/main" id="{408F9511-6059-4F94-9B88-B519ECCDF575}"/>
              </a:ext>
            </a:extLst>
          </p:cNvPr>
          <p:cNvSpPr>
            <a:spLocks noGrp="1"/>
          </p:cNvSpPr>
          <p:nvPr>
            <p:ph type="sldNum" sz="quarter" idx="14"/>
          </p:nvPr>
        </p:nvSpPr>
        <p:spPr/>
        <p:txBody>
          <a:bodyPr/>
          <a:lstStyle/>
          <a:p>
            <a:fld id="{99A20822-4A49-4D36-86E3-300BA48D3F00}" type="slidenum">
              <a:rPr lang="en-US" smtClean="0"/>
              <a:pPr/>
              <a:t>44</a:t>
            </a:fld>
            <a:endParaRPr lang="en-US"/>
          </a:p>
        </p:txBody>
      </p:sp>
    </p:spTree>
    <p:extLst>
      <p:ext uri="{BB962C8B-B14F-4D97-AF65-F5344CB8AC3E}">
        <p14:creationId xmlns:p14="http://schemas.microsoft.com/office/powerpoint/2010/main" val="2791573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943" y="1048553"/>
            <a:ext cx="7275342" cy="2380447"/>
          </a:xfrm>
        </p:spPr>
        <p:txBody>
          <a:bodyPr/>
          <a:lstStyle/>
          <a:p>
            <a:br>
              <a:rPr lang="en-US"/>
            </a:br>
            <a:r>
              <a:rPr lang="en-US">
                <a:solidFill>
                  <a:schemeClr val="accent2"/>
                </a:solidFill>
              </a:rPr>
              <a:t>Comprehensiveness</a:t>
            </a:r>
          </a:p>
        </p:txBody>
      </p:sp>
      <p:sp>
        <p:nvSpPr>
          <p:cNvPr id="4" name="Slide Number Placeholder 3"/>
          <p:cNvSpPr>
            <a:spLocks noGrp="1"/>
          </p:cNvSpPr>
          <p:nvPr>
            <p:ph type="sldNum" sz="quarter" idx="15"/>
          </p:nvPr>
        </p:nvSpPr>
        <p:spPr/>
        <p:txBody>
          <a:bodyPr/>
          <a:lstStyle/>
          <a:p>
            <a:fld id="{99A20822-4A49-4D36-86E3-300BA48D3F00}" type="slidenum">
              <a:rPr lang="en-US" smtClean="0"/>
              <a:pPr/>
              <a:t>45</a:t>
            </a:fld>
            <a:endParaRPr lang="en-US"/>
          </a:p>
        </p:txBody>
      </p:sp>
      <p:pic>
        <p:nvPicPr>
          <p:cNvPr id="5" name="Picture 4">
            <a:extLst>
              <a:ext uri="{FF2B5EF4-FFF2-40B4-BE49-F238E27FC236}">
                <a16:creationId xmlns:a16="http://schemas.microsoft.com/office/drawing/2014/main" id="{BD88684C-E8DD-45C0-8241-3F8C0CC31D0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5" r="8153"/>
          <a:stretch/>
        </p:blipFill>
        <p:spPr>
          <a:xfrm>
            <a:off x="9881494" y="3997314"/>
            <a:ext cx="1752065" cy="2395967"/>
          </a:xfrm>
          <a:prstGeom prst="rect">
            <a:avLst/>
          </a:prstGeom>
          <a:ln w="28575">
            <a:noFill/>
          </a:ln>
        </p:spPr>
      </p:pic>
    </p:spTree>
    <p:extLst>
      <p:ext uri="{BB962C8B-B14F-4D97-AF65-F5344CB8AC3E}">
        <p14:creationId xmlns:p14="http://schemas.microsoft.com/office/powerpoint/2010/main" val="3359791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DF578F-99C0-4BC8-96FE-6FF0B967FC2B}"/>
              </a:ext>
            </a:extLst>
          </p:cNvPr>
          <p:cNvSpPr>
            <a:spLocks noGrp="1"/>
          </p:cNvSpPr>
          <p:nvPr>
            <p:ph type="title"/>
          </p:nvPr>
        </p:nvSpPr>
        <p:spPr/>
        <p:txBody>
          <a:bodyPr/>
          <a:lstStyle/>
          <a:p>
            <a:r>
              <a:rPr lang="en-US"/>
              <a:t>What Do We Mean by </a:t>
            </a:r>
            <a:r>
              <a:rPr lang="en-US" i="1"/>
              <a:t>Comprehensiveness</a:t>
            </a:r>
            <a:r>
              <a:rPr lang="en-US"/>
              <a:t>? </a:t>
            </a:r>
          </a:p>
        </p:txBody>
      </p:sp>
      <p:sp>
        <p:nvSpPr>
          <p:cNvPr id="9" name="Content Placeholder 8">
            <a:extLst>
              <a:ext uri="{FF2B5EF4-FFF2-40B4-BE49-F238E27FC236}">
                <a16:creationId xmlns:a16="http://schemas.microsoft.com/office/drawing/2014/main" id="{2D33717C-D3FE-413C-854F-92FDF0B8B907}"/>
              </a:ext>
            </a:extLst>
          </p:cNvPr>
          <p:cNvSpPr>
            <a:spLocks noGrp="1"/>
          </p:cNvSpPr>
          <p:nvPr>
            <p:ph sz="quarter" idx="15"/>
          </p:nvPr>
        </p:nvSpPr>
        <p:spPr>
          <a:xfrm>
            <a:off x="457200" y="1300942"/>
            <a:ext cx="11274552" cy="4746566"/>
          </a:xfrm>
        </p:spPr>
        <p:txBody>
          <a:bodyPr vert="horz" lIns="0" tIns="0" rIns="0" bIns="0" rtlCol="0" anchor="t">
            <a:noAutofit/>
          </a:bodyPr>
          <a:lstStyle/>
          <a:p>
            <a:pPr>
              <a:lnSpc>
                <a:spcPct val="114000"/>
              </a:lnSpc>
            </a:pPr>
            <a:r>
              <a:rPr lang="en-US" sz="2400">
                <a:solidFill>
                  <a:srgbClr val="000000"/>
                </a:solidFill>
              </a:rPr>
              <a:t>Intervention includes a plan for teaching appropriate behaviors, with adequate opportunities for practice</a:t>
            </a:r>
          </a:p>
          <a:p>
            <a:pPr>
              <a:lnSpc>
                <a:spcPct val="114000"/>
              </a:lnSpc>
            </a:pPr>
            <a:r>
              <a:rPr lang="en-US" sz="2400">
                <a:solidFill>
                  <a:srgbClr val="000000"/>
                </a:solidFill>
              </a:rPr>
              <a:t>Intervention includes plan for adjusting antecedent conditions to prevent problem behavior</a:t>
            </a:r>
          </a:p>
          <a:p>
            <a:pPr>
              <a:lnSpc>
                <a:spcPct val="114000"/>
              </a:lnSpc>
            </a:pPr>
            <a:r>
              <a:rPr lang="en-US" sz="2400">
                <a:solidFill>
                  <a:srgbClr val="000000"/>
                </a:solidFill>
              </a:rPr>
              <a:t>Intervention includes plan for reinforcing appropriate behavior</a:t>
            </a:r>
          </a:p>
          <a:p>
            <a:pPr>
              <a:lnSpc>
                <a:spcPct val="114000"/>
              </a:lnSpc>
            </a:pPr>
            <a:r>
              <a:rPr lang="en-US" sz="2400">
                <a:solidFill>
                  <a:srgbClr val="000000"/>
                </a:solidFill>
              </a:rPr>
              <a:t>Intervention includes plan for minimizing reinforcement for problem behavior</a:t>
            </a:r>
          </a:p>
          <a:p>
            <a:pPr>
              <a:lnSpc>
                <a:spcPct val="114000"/>
              </a:lnSpc>
            </a:pPr>
            <a:r>
              <a:rPr lang="en-US" sz="2400">
                <a:solidFill>
                  <a:srgbClr val="000000"/>
                </a:solidFill>
              </a:rPr>
              <a:t>Intervention includes a plan for fading supports; supports can easily be faded</a:t>
            </a:r>
          </a:p>
          <a:p>
            <a:pPr>
              <a:lnSpc>
                <a:spcPct val="114000"/>
              </a:lnSpc>
            </a:pPr>
            <a:r>
              <a:rPr lang="en-US" sz="2400">
                <a:solidFill>
                  <a:srgbClr val="000000"/>
                </a:solidFill>
              </a:rPr>
              <a:t>Fidelity of implementation can be checked or monitored easily</a:t>
            </a:r>
          </a:p>
          <a:p>
            <a:pPr>
              <a:lnSpc>
                <a:spcPct val="114000"/>
              </a:lnSpc>
            </a:pPr>
            <a:r>
              <a:rPr lang="en-US" sz="2400">
                <a:solidFill>
                  <a:srgbClr val="000000"/>
                </a:solidFill>
              </a:rPr>
              <a:t>Intervention works in conjunction with related services </a:t>
            </a:r>
          </a:p>
          <a:p>
            <a:pPr>
              <a:lnSpc>
                <a:spcPct val="114000"/>
              </a:lnSpc>
            </a:pPr>
            <a:r>
              <a:rPr lang="en-US" sz="2400">
                <a:solidFill>
                  <a:srgbClr val="000000"/>
                </a:solidFill>
              </a:rPr>
              <a:t>Intervention includes plan for communicating with parents</a:t>
            </a:r>
          </a:p>
          <a:p>
            <a:endParaRPr lang="en-US" sz="2000">
              <a:solidFill>
                <a:srgbClr val="000000"/>
              </a:solidFill>
            </a:endParaRPr>
          </a:p>
          <a:p>
            <a:endParaRPr lang="en-US" sz="2000">
              <a:solidFill>
                <a:srgbClr val="000000"/>
              </a:solidFill>
            </a:endParaRPr>
          </a:p>
          <a:p>
            <a:endParaRPr lang="en-US" sz="2000">
              <a:solidFill>
                <a:srgbClr val="000000"/>
              </a:solidFill>
            </a:endParaRPr>
          </a:p>
          <a:p>
            <a:endParaRPr lang="en-US" sz="2000">
              <a:solidFill>
                <a:srgbClr val="000000"/>
              </a:solidFill>
            </a:endParaRPr>
          </a:p>
          <a:p>
            <a:endParaRPr lang="en-US" sz="2000"/>
          </a:p>
        </p:txBody>
      </p:sp>
      <p:sp>
        <p:nvSpPr>
          <p:cNvPr id="6" name="Slide Number Placeholder 5">
            <a:extLst>
              <a:ext uri="{FF2B5EF4-FFF2-40B4-BE49-F238E27FC236}">
                <a16:creationId xmlns:a16="http://schemas.microsoft.com/office/drawing/2014/main" id="{FE366E52-5957-433A-8AB4-2ED15ABC6825}"/>
              </a:ext>
            </a:extLst>
          </p:cNvPr>
          <p:cNvSpPr>
            <a:spLocks noGrp="1"/>
          </p:cNvSpPr>
          <p:nvPr>
            <p:ph type="sldNum" sz="quarter" idx="14"/>
          </p:nvPr>
        </p:nvSpPr>
        <p:spPr/>
        <p:txBody>
          <a:bodyPr/>
          <a:lstStyle/>
          <a:p>
            <a:fld id="{BABF4E83-61DB-418F-A99F-17BC9BB58EF6}" type="slidenum">
              <a:rPr lang="en-US" smtClean="0"/>
              <a:t>46</a:t>
            </a:fld>
            <a:endParaRPr lang="en-US"/>
          </a:p>
        </p:txBody>
      </p:sp>
    </p:spTree>
    <p:extLst>
      <p:ext uri="{BB962C8B-B14F-4D97-AF65-F5344CB8AC3E}">
        <p14:creationId xmlns:p14="http://schemas.microsoft.com/office/powerpoint/2010/main" val="1142328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t>Plan for Teaching Appropriate Behaviors</a:t>
            </a:r>
          </a:p>
        </p:txBody>
      </p:sp>
      <p:sp>
        <p:nvSpPr>
          <p:cNvPr id="3" name="Text Placeholder 2">
            <a:extLst>
              <a:ext uri="{FF2B5EF4-FFF2-40B4-BE49-F238E27FC236}">
                <a16:creationId xmlns:a16="http://schemas.microsoft.com/office/drawing/2014/main" id="{B50978D6-93E0-4CC9-8764-BF693A35AB38}"/>
              </a:ext>
            </a:extLst>
          </p:cNvPr>
          <p:cNvSpPr>
            <a:spLocks noGrp="1"/>
          </p:cNvSpPr>
          <p:nvPr>
            <p:ph type="body" sz="quarter" idx="13"/>
          </p:nvPr>
        </p:nvSpPr>
        <p:spPr/>
        <p:txBody>
          <a:bodyPr/>
          <a:lstStyle/>
          <a:p>
            <a:endParaRPr lang="en-US"/>
          </a:p>
        </p:txBody>
      </p:sp>
      <p:pic>
        <p:nvPicPr>
          <p:cNvPr id="7" name="Picture 2" descr="Graphic depicting the I Do, We Do, You Do model. Starting with a clear objective at the top, the graphic then goes into modeling (I do). Then both guided and independent practice (We do and you do). The last part of the graphic shows supporting practices, including providing immediate specific feedback and eliciting frequent responses.  ">
            <a:extLst>
              <a:ext uri="{FF2B5EF4-FFF2-40B4-BE49-F238E27FC236}">
                <a16:creationId xmlns:a16="http://schemas.microsoft.com/office/drawing/2014/main" id="{52E4930A-E3D6-49AA-AD12-BF35C2B5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1125828"/>
            <a:ext cx="3821817" cy="460586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Brace 4">
            <a:extLst>
              <a:ext uri="{FF2B5EF4-FFF2-40B4-BE49-F238E27FC236}">
                <a16:creationId xmlns:a16="http://schemas.microsoft.com/office/drawing/2014/main" id="{380B6204-EA52-4908-8652-1FA271380447}"/>
              </a:ext>
              <a:ext uri="{C183D7F6-B498-43B3-948B-1728B52AA6E4}">
                <adec:decorative xmlns:adec="http://schemas.microsoft.com/office/drawing/2017/decorative" val="1"/>
              </a:ext>
            </a:extLst>
          </p:cNvPr>
          <p:cNvSpPr/>
          <p:nvPr/>
        </p:nvSpPr>
        <p:spPr>
          <a:xfrm>
            <a:off x="6047260" y="1357158"/>
            <a:ext cx="393290" cy="4068095"/>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75F78EE-04BF-44B5-A455-B8580D063E2C}"/>
              </a:ext>
            </a:extLst>
          </p:cNvPr>
          <p:cNvSpPr txBox="1"/>
          <p:nvPr/>
        </p:nvSpPr>
        <p:spPr>
          <a:xfrm>
            <a:off x="6727518" y="2982246"/>
            <a:ext cx="397223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a:t>Focus of teaching is on a </a:t>
            </a:r>
            <a:r>
              <a:rPr lang="en-US" sz="2600" b="1">
                <a:solidFill>
                  <a:schemeClr val="accent2"/>
                </a:solidFill>
              </a:rPr>
              <a:t>replacement behavior</a:t>
            </a:r>
            <a:endParaRPr lang="en-US" sz="2600" b="1">
              <a:solidFill>
                <a:schemeClr val="accent2"/>
              </a:solidFill>
              <a:cs typeface="Arial"/>
            </a:endParaRPr>
          </a:p>
        </p:txBody>
      </p:sp>
      <p:sp>
        <p:nvSpPr>
          <p:cNvPr id="9" name="Slide Number Placeholder 8">
            <a:extLst>
              <a:ext uri="{FF2B5EF4-FFF2-40B4-BE49-F238E27FC236}">
                <a16:creationId xmlns:a16="http://schemas.microsoft.com/office/drawing/2014/main" id="{82AAE570-6D7B-4F9A-BB98-B86D4747476E}"/>
              </a:ext>
            </a:extLst>
          </p:cNvPr>
          <p:cNvSpPr>
            <a:spLocks noGrp="1"/>
          </p:cNvSpPr>
          <p:nvPr>
            <p:ph type="sldNum" sz="quarter" idx="14"/>
          </p:nvPr>
        </p:nvSpPr>
        <p:spPr/>
        <p:txBody>
          <a:bodyPr/>
          <a:lstStyle/>
          <a:p>
            <a:fld id="{99A20822-4A49-4D36-86E3-300BA48D3F00}" type="slidenum">
              <a:rPr lang="en-US" smtClean="0"/>
              <a:pPr/>
              <a:t>47</a:t>
            </a:fld>
            <a:endParaRPr lang="en-US"/>
          </a:p>
        </p:txBody>
      </p:sp>
    </p:spTree>
    <p:extLst>
      <p:ext uri="{BB962C8B-B14F-4D97-AF65-F5344CB8AC3E}">
        <p14:creationId xmlns:p14="http://schemas.microsoft.com/office/powerpoint/2010/main" val="605730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Plan for Adjusting Antecedent Conditions</a:t>
            </a:r>
          </a:p>
        </p:txBody>
      </p:sp>
      <p:pic>
        <p:nvPicPr>
          <p:cNvPr id="6" name="Picture 6" descr="Graphic depicting the three-term contingency (ABCs of Behavior). The graphic starts with A, which stands for antecedent. A has an arrow pointing to B, which stands for behavior. And then B has an arrow pointing to C, which stands for consequence. ">
            <a:extLst>
              <a:ext uri="{FF2B5EF4-FFF2-40B4-BE49-F238E27FC236}">
                <a16:creationId xmlns:a16="http://schemas.microsoft.com/office/drawing/2014/main" id="{CF426B76-4C17-467A-BB4A-A8349A221578}"/>
              </a:ext>
            </a:extLst>
          </p:cNvPr>
          <p:cNvPicPr>
            <a:picLocks noGrp="1" noChangeAspect="1"/>
          </p:cNvPicPr>
          <p:nvPr>
            <p:ph sz="quarter" idx="15"/>
          </p:nvPr>
        </p:nvPicPr>
        <p:blipFill>
          <a:blip r:embed="rId3"/>
          <a:stretch>
            <a:fillRect/>
          </a:stretch>
        </p:blipFill>
        <p:spPr>
          <a:xfrm>
            <a:off x="1780709" y="2039408"/>
            <a:ext cx="8458200" cy="2266950"/>
          </a:xfrm>
        </p:spPr>
      </p:pic>
      <p:sp>
        <p:nvSpPr>
          <p:cNvPr id="8" name="Right Brace 7">
            <a:extLst>
              <a:ext uri="{FF2B5EF4-FFF2-40B4-BE49-F238E27FC236}">
                <a16:creationId xmlns:a16="http://schemas.microsoft.com/office/drawing/2014/main" id="{EF8057EC-FCC1-4A21-AC8C-2C30A0954171}"/>
              </a:ext>
              <a:ext uri="{C183D7F6-B498-43B3-948B-1728B52AA6E4}">
                <adec:decorative xmlns:adec="http://schemas.microsoft.com/office/drawing/2017/decorative" val="1"/>
              </a:ext>
            </a:extLst>
          </p:cNvPr>
          <p:cNvSpPr/>
          <p:nvPr/>
        </p:nvSpPr>
        <p:spPr>
          <a:xfrm rot="5400000">
            <a:off x="5805960" y="722158"/>
            <a:ext cx="355190" cy="7509795"/>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7A78A36E-847F-41B4-AB03-1D6E3C6C05C0}"/>
              </a:ext>
            </a:extLst>
          </p:cNvPr>
          <p:cNvSpPr txBox="1"/>
          <p:nvPr/>
        </p:nvSpPr>
        <p:spPr>
          <a:xfrm>
            <a:off x="2003118" y="4861846"/>
            <a:ext cx="818863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a:t>Adjust antecedent events based on a </a:t>
            </a:r>
            <a:endParaRPr lang="en-US" sz="2600" b="1"/>
          </a:p>
          <a:p>
            <a:pPr algn="ctr"/>
            <a:r>
              <a:rPr lang="en-US" sz="2600" b="1">
                <a:solidFill>
                  <a:schemeClr val="accent2"/>
                </a:solidFill>
              </a:rPr>
              <a:t>function of behavior</a:t>
            </a:r>
            <a:endParaRPr lang="en-US" sz="2600" b="1">
              <a:solidFill>
                <a:schemeClr val="accent2"/>
              </a:solidFill>
              <a:cs typeface="Arial"/>
            </a:endParaRPr>
          </a:p>
        </p:txBody>
      </p:sp>
      <p:sp>
        <p:nvSpPr>
          <p:cNvPr id="4" name="Text Placeholder 3">
            <a:extLst>
              <a:ext uri="{FF2B5EF4-FFF2-40B4-BE49-F238E27FC236}">
                <a16:creationId xmlns:a16="http://schemas.microsoft.com/office/drawing/2014/main" id="{2889499F-A268-43EA-918D-C9F17D4197A4}"/>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E636E2A9-8AC1-4170-AF64-C6DD25772C39}"/>
              </a:ext>
            </a:extLst>
          </p:cNvPr>
          <p:cNvSpPr>
            <a:spLocks noGrp="1"/>
          </p:cNvSpPr>
          <p:nvPr>
            <p:ph type="sldNum" sz="quarter" idx="14"/>
          </p:nvPr>
        </p:nvSpPr>
        <p:spPr/>
        <p:txBody>
          <a:bodyPr/>
          <a:lstStyle/>
          <a:p>
            <a:fld id="{99A20822-4A49-4D36-86E3-300BA48D3F00}" type="slidenum">
              <a:rPr lang="en-US" smtClean="0"/>
              <a:pPr/>
              <a:t>48</a:t>
            </a:fld>
            <a:endParaRPr lang="en-US"/>
          </a:p>
        </p:txBody>
      </p:sp>
    </p:spTree>
    <p:extLst>
      <p:ext uri="{BB962C8B-B14F-4D97-AF65-F5344CB8AC3E}">
        <p14:creationId xmlns:p14="http://schemas.microsoft.com/office/powerpoint/2010/main" val="3384496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t>Example: Choice as an Antecedent Intervention</a:t>
            </a:r>
          </a:p>
        </p:txBody>
      </p:sp>
      <p:sp>
        <p:nvSpPr>
          <p:cNvPr id="4" name="Rectangle 3">
            <a:extLst>
              <a:ext uri="{FF2B5EF4-FFF2-40B4-BE49-F238E27FC236}">
                <a16:creationId xmlns:a16="http://schemas.microsoft.com/office/drawing/2014/main" id="{C35ED3C4-0896-4814-AA96-9C38BD20D8EF}"/>
              </a:ext>
            </a:extLst>
          </p:cNvPr>
          <p:cNvSpPr/>
          <p:nvPr/>
        </p:nvSpPr>
        <p:spPr>
          <a:xfrm>
            <a:off x="1169162" y="2578100"/>
            <a:ext cx="10022114" cy="325301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panose="020B0604020202020204" pitchFamily="34" charset="0"/>
              <a:buChar char="•"/>
            </a:pPr>
            <a:r>
              <a:rPr lang="en-US" sz="2400">
                <a:solidFill>
                  <a:schemeClr val="tx1"/>
                </a:solidFill>
              </a:rPr>
              <a:t>An FBA indicated . . . </a:t>
            </a:r>
          </a:p>
          <a:p>
            <a:pPr marL="800100" lvl="1" indent="-342900">
              <a:buFont typeface="Arial" panose="020B0604020202020204" pitchFamily="34" charset="0"/>
              <a:buChar char="•"/>
            </a:pPr>
            <a:r>
              <a:rPr lang="en-US" sz="2400" b="1">
                <a:solidFill>
                  <a:schemeClr val="tx1"/>
                </a:solidFill>
              </a:rPr>
              <a:t>Problem behavior occurs reliably during writing assignments</a:t>
            </a:r>
            <a:endParaRPr lang="en-US" sz="2400" b="1">
              <a:solidFill>
                <a:schemeClr val="tx1"/>
              </a:solidFill>
              <a:cs typeface="Arial"/>
            </a:endParaRPr>
          </a:p>
          <a:p>
            <a:pPr marL="800100" lvl="1" indent="-342900">
              <a:buFont typeface="Arial" panose="020B0604020202020204" pitchFamily="34" charset="0"/>
              <a:buChar char="•"/>
            </a:pPr>
            <a:r>
              <a:rPr lang="en-US" sz="2400">
                <a:solidFill>
                  <a:schemeClr val="tx1"/>
                </a:solidFill>
              </a:rPr>
              <a:t>Escape function</a:t>
            </a:r>
          </a:p>
          <a:p>
            <a:pPr marL="800100" lvl="1" indent="-342900">
              <a:buFont typeface="Arial" panose="020B0604020202020204" pitchFamily="34" charset="0"/>
              <a:buChar char="•"/>
            </a:pPr>
            <a:r>
              <a:rPr lang="en-US" sz="2400">
                <a:solidFill>
                  <a:schemeClr val="tx1"/>
                </a:solidFill>
              </a:rPr>
              <a:t>Student reports hating writing because it makes his hand hurt</a:t>
            </a:r>
          </a:p>
          <a:p>
            <a:pPr marL="342900" indent="-342900">
              <a:buFont typeface="Arial" panose="020B0604020202020204" pitchFamily="34" charset="0"/>
              <a:buChar char="•"/>
            </a:pPr>
            <a:r>
              <a:rPr lang="en-US" sz="2400">
                <a:solidFill>
                  <a:schemeClr val="tx1"/>
                </a:solidFill>
              </a:rPr>
              <a:t>As part of a larger intervention package, the teacher will offer the student a choice of modality for writing during language arts block (e.g., handwrite versus type)</a:t>
            </a:r>
          </a:p>
        </p:txBody>
      </p:sp>
      <p:sp>
        <p:nvSpPr>
          <p:cNvPr id="5" name="Speech Bubble: Rectangle with Corners Rounded 4">
            <a:extLst>
              <a:ext uri="{FF2B5EF4-FFF2-40B4-BE49-F238E27FC236}">
                <a16:creationId xmlns:a16="http://schemas.microsoft.com/office/drawing/2014/main" id="{E407C16D-E8E5-41A7-AE7A-441927ED548B}"/>
              </a:ext>
            </a:extLst>
          </p:cNvPr>
          <p:cNvSpPr/>
          <p:nvPr/>
        </p:nvSpPr>
        <p:spPr>
          <a:xfrm>
            <a:off x="6121401" y="1320528"/>
            <a:ext cx="5638038" cy="1280160"/>
          </a:xfrm>
          <a:prstGeom prst="wedgeRoundRectCallout">
            <a:avLst>
              <a:gd name="adj1" fmla="val -19633"/>
              <a:gd name="adj2" fmla="val 83406"/>
              <a:gd name="adj3" fmla="val 16667"/>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rPr>
              <a:t>Does the component of the intervention address antecedent conditions that may contribute to problem behavior?</a:t>
            </a:r>
          </a:p>
        </p:txBody>
      </p:sp>
      <p:sp>
        <p:nvSpPr>
          <p:cNvPr id="3" name="Slide Number Placeholder 2">
            <a:extLst>
              <a:ext uri="{FF2B5EF4-FFF2-40B4-BE49-F238E27FC236}">
                <a16:creationId xmlns:a16="http://schemas.microsoft.com/office/drawing/2014/main" id="{D1BDC2D9-4556-40E2-A5B5-897895564655}"/>
              </a:ext>
            </a:extLst>
          </p:cNvPr>
          <p:cNvSpPr>
            <a:spLocks noGrp="1"/>
          </p:cNvSpPr>
          <p:nvPr>
            <p:ph type="sldNum" sz="quarter" idx="14"/>
          </p:nvPr>
        </p:nvSpPr>
        <p:spPr/>
        <p:txBody>
          <a:bodyPr/>
          <a:lstStyle/>
          <a:p>
            <a:fld id="{A1A8B8B9-B651-4439-A868-E8F04EF81465}" type="slidenum">
              <a:rPr lang="en-US" smtClean="0"/>
              <a:pPr/>
              <a:t>49</a:t>
            </a:fld>
            <a:endParaRPr lang="en-US"/>
          </a:p>
        </p:txBody>
      </p:sp>
    </p:spTree>
    <p:extLst>
      <p:ext uri="{BB962C8B-B14F-4D97-AF65-F5344CB8AC3E}">
        <p14:creationId xmlns:p14="http://schemas.microsoft.com/office/powerpoint/2010/main" val="120945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B139-98F6-4B2A-B297-CA82ECF794C9}"/>
              </a:ext>
            </a:extLst>
          </p:cNvPr>
          <p:cNvSpPr>
            <a:spLocks noGrp="1"/>
          </p:cNvSpPr>
          <p:nvPr>
            <p:ph type="title"/>
          </p:nvPr>
        </p:nvSpPr>
        <p:spPr/>
        <p:txBody>
          <a:bodyPr/>
          <a:lstStyle/>
          <a:p>
            <a:r>
              <a:rPr lang="en-US"/>
              <a:t>Three-Term Contingency</a:t>
            </a:r>
          </a:p>
        </p:txBody>
      </p:sp>
      <p:graphicFrame>
        <p:nvGraphicFramePr>
          <p:cNvPr id="6" name="Diagram 5" descr="Graphic depicting the three-term contingency (ABCs of Behavior). The graphic starts with A, which stands for antecedent. A has an arrow pointing to B, which stands for behavior. And then B has an arrow pointing to C, which stands for consequence. ">
            <a:extLst>
              <a:ext uri="{FF2B5EF4-FFF2-40B4-BE49-F238E27FC236}">
                <a16:creationId xmlns:a16="http://schemas.microsoft.com/office/drawing/2014/main" id="{DBE111DA-5A48-4337-9000-E386BD13D246}"/>
              </a:ext>
            </a:extLst>
          </p:cNvPr>
          <p:cNvGraphicFramePr/>
          <p:nvPr>
            <p:extLst>
              <p:ext uri="{D42A27DB-BD31-4B8C-83A1-F6EECF244321}">
                <p14:modId xmlns:p14="http://schemas.microsoft.com/office/powerpoint/2010/main" val="35077557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C956236-1D60-45B8-A202-9A76B13CFABB}"/>
              </a:ext>
            </a:extLst>
          </p:cNvPr>
          <p:cNvSpPr txBox="1"/>
          <p:nvPr/>
        </p:nvSpPr>
        <p:spPr>
          <a:xfrm>
            <a:off x="2445657" y="4365171"/>
            <a:ext cx="1351652" cy="369332"/>
          </a:xfrm>
          <a:prstGeom prst="rect">
            <a:avLst/>
          </a:prstGeom>
          <a:noFill/>
        </p:spPr>
        <p:txBody>
          <a:bodyPr wrap="none" rtlCol="0">
            <a:spAutoFit/>
          </a:bodyPr>
          <a:lstStyle/>
          <a:p>
            <a:r>
              <a:rPr lang="en-US"/>
              <a:t>Antecedent</a:t>
            </a:r>
          </a:p>
        </p:txBody>
      </p:sp>
      <p:sp>
        <p:nvSpPr>
          <p:cNvPr id="8" name="TextBox 7">
            <a:extLst>
              <a:ext uri="{FF2B5EF4-FFF2-40B4-BE49-F238E27FC236}">
                <a16:creationId xmlns:a16="http://schemas.microsoft.com/office/drawing/2014/main" id="{ED8B6F93-161C-44C4-87D5-71E2D8891BEB}"/>
              </a:ext>
            </a:extLst>
          </p:cNvPr>
          <p:cNvSpPr txBox="1"/>
          <p:nvPr/>
        </p:nvSpPr>
        <p:spPr>
          <a:xfrm>
            <a:off x="5549894" y="4352108"/>
            <a:ext cx="1493519" cy="369332"/>
          </a:xfrm>
          <a:prstGeom prst="rect">
            <a:avLst/>
          </a:prstGeom>
          <a:noFill/>
        </p:spPr>
        <p:txBody>
          <a:bodyPr wrap="square" rtlCol="0">
            <a:spAutoFit/>
          </a:bodyPr>
          <a:lstStyle/>
          <a:p>
            <a:r>
              <a:rPr lang="en-US"/>
              <a:t>Behavior</a:t>
            </a:r>
          </a:p>
        </p:txBody>
      </p:sp>
      <p:sp>
        <p:nvSpPr>
          <p:cNvPr id="9" name="TextBox 8">
            <a:extLst>
              <a:ext uri="{FF2B5EF4-FFF2-40B4-BE49-F238E27FC236}">
                <a16:creationId xmlns:a16="http://schemas.microsoft.com/office/drawing/2014/main" id="{A6A40AA8-921A-4B04-A9CD-6B6C3560FB26}"/>
              </a:ext>
            </a:extLst>
          </p:cNvPr>
          <p:cNvSpPr txBox="1"/>
          <p:nvPr/>
        </p:nvSpPr>
        <p:spPr>
          <a:xfrm>
            <a:off x="8294916" y="4353897"/>
            <a:ext cx="1608133" cy="369332"/>
          </a:xfrm>
          <a:prstGeom prst="rect">
            <a:avLst/>
          </a:prstGeom>
          <a:noFill/>
        </p:spPr>
        <p:txBody>
          <a:bodyPr wrap="none" rtlCol="0">
            <a:spAutoFit/>
          </a:bodyPr>
          <a:lstStyle/>
          <a:p>
            <a:r>
              <a:rPr lang="en-US"/>
              <a:t>Consequence</a:t>
            </a:r>
          </a:p>
        </p:txBody>
      </p:sp>
      <p:sp>
        <p:nvSpPr>
          <p:cNvPr id="4" name="Text Placeholder 3">
            <a:extLst>
              <a:ext uri="{FF2B5EF4-FFF2-40B4-BE49-F238E27FC236}">
                <a16:creationId xmlns:a16="http://schemas.microsoft.com/office/drawing/2014/main" id="{8AB4F29E-1641-4C3D-835B-C1118C620BCB}"/>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FAE42E5-6FEC-4C27-AB5E-9C46392134B1}"/>
              </a:ext>
            </a:extLst>
          </p:cNvPr>
          <p:cNvSpPr>
            <a:spLocks noGrp="1"/>
          </p:cNvSpPr>
          <p:nvPr>
            <p:ph type="sldNum" sz="quarter" idx="14"/>
          </p:nvPr>
        </p:nvSpPr>
        <p:spPr/>
        <p:txBody>
          <a:bodyPr/>
          <a:lstStyle/>
          <a:p>
            <a:fld id="{99A20822-4A49-4D36-86E3-300BA48D3F00}" type="slidenum">
              <a:rPr lang="en-US" smtClean="0"/>
              <a:pPr/>
              <a:t>5</a:t>
            </a:fld>
            <a:endParaRPr lang="en-US"/>
          </a:p>
        </p:txBody>
      </p:sp>
    </p:spTree>
    <p:extLst>
      <p:ext uri="{BB962C8B-B14F-4D97-AF65-F5344CB8AC3E}">
        <p14:creationId xmlns:p14="http://schemas.microsoft.com/office/powerpoint/2010/main" val="3958198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Plan for Reinforcing Appropriate Behavior</a:t>
            </a:r>
          </a:p>
        </p:txBody>
      </p:sp>
      <p:sp>
        <p:nvSpPr>
          <p:cNvPr id="3" name="Content Placeholder 2"/>
          <p:cNvSpPr>
            <a:spLocks noGrp="1"/>
          </p:cNvSpPr>
          <p:nvPr>
            <p:ph sz="quarter" idx="15"/>
          </p:nvPr>
        </p:nvSpPr>
        <p:spPr/>
        <p:txBody>
          <a:bodyPr>
            <a:normAutofit/>
          </a:bodyPr>
          <a:lstStyle/>
          <a:p>
            <a:pPr marL="0" indent="0">
              <a:buNone/>
            </a:pPr>
            <a:r>
              <a:rPr lang="en-US"/>
              <a:t>Consider </a:t>
            </a:r>
            <a:r>
              <a:rPr lang="en-US" b="1"/>
              <a:t>consequences </a:t>
            </a:r>
            <a:r>
              <a:rPr lang="en-US"/>
              <a:t>for appropriate behavior:</a:t>
            </a:r>
          </a:p>
          <a:p>
            <a:r>
              <a:rPr lang="en-US"/>
              <a:t>Does the plan specify consequence(s) to follow appropriate behaviors some of the time or all the time?</a:t>
            </a:r>
          </a:p>
          <a:p>
            <a:r>
              <a:rPr lang="en-US"/>
              <a:t>Are those consequences likely to increase the future probability of the appropriate behaviors?</a:t>
            </a:r>
          </a:p>
        </p:txBody>
      </p:sp>
      <p:sp>
        <p:nvSpPr>
          <p:cNvPr id="5" name="Text Placeholder 4">
            <a:extLst>
              <a:ext uri="{FF2B5EF4-FFF2-40B4-BE49-F238E27FC236}">
                <a16:creationId xmlns:a16="http://schemas.microsoft.com/office/drawing/2014/main" id="{95386671-AAB4-4DDD-9395-32678989CCCB}"/>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0F79411A-F060-4DBF-A0AD-A82E6A94AA92}"/>
              </a:ext>
            </a:extLst>
          </p:cNvPr>
          <p:cNvSpPr>
            <a:spLocks noGrp="1"/>
          </p:cNvSpPr>
          <p:nvPr>
            <p:ph type="sldNum" sz="quarter" idx="14"/>
          </p:nvPr>
        </p:nvSpPr>
        <p:spPr/>
        <p:txBody>
          <a:bodyPr/>
          <a:lstStyle/>
          <a:p>
            <a:fld id="{99A20822-4A49-4D36-86E3-300BA48D3F00}" type="slidenum">
              <a:rPr lang="en-US" smtClean="0"/>
              <a:pPr/>
              <a:t>50</a:t>
            </a:fld>
            <a:endParaRPr lang="en-US"/>
          </a:p>
        </p:txBody>
      </p:sp>
    </p:spTree>
    <p:extLst>
      <p:ext uri="{BB962C8B-B14F-4D97-AF65-F5344CB8AC3E}">
        <p14:creationId xmlns:p14="http://schemas.microsoft.com/office/powerpoint/2010/main" val="249713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70"/>
            <a:ext cx="11276076" cy="1280160"/>
          </a:xfrm>
        </p:spPr>
        <p:txBody>
          <a:bodyPr>
            <a:noAutofit/>
          </a:bodyPr>
          <a:lstStyle/>
          <a:p>
            <a:r>
              <a:rPr lang="en-US"/>
              <a:t>Plan for Minimizing Reinforcement of Problem Behavior</a:t>
            </a:r>
          </a:p>
        </p:txBody>
      </p:sp>
      <p:sp>
        <p:nvSpPr>
          <p:cNvPr id="3" name="Content Placeholder 2"/>
          <p:cNvSpPr>
            <a:spLocks noGrp="1"/>
          </p:cNvSpPr>
          <p:nvPr>
            <p:ph sz="quarter" idx="15"/>
          </p:nvPr>
        </p:nvSpPr>
        <p:spPr>
          <a:xfrm>
            <a:off x="457200" y="1640540"/>
            <a:ext cx="11455400" cy="4074459"/>
          </a:xfrm>
        </p:spPr>
        <p:txBody>
          <a:bodyPr>
            <a:normAutofit/>
          </a:bodyPr>
          <a:lstStyle/>
          <a:p>
            <a:r>
              <a:rPr lang="en-US"/>
              <a:t>Does the plan specify what should be done when problem behavior occurs?</a:t>
            </a:r>
          </a:p>
          <a:p>
            <a:r>
              <a:rPr lang="en-US"/>
              <a:t>Are these consequences </a:t>
            </a:r>
            <a:r>
              <a:rPr lang="en-US" i="1"/>
              <a:t>unlikely </a:t>
            </a:r>
            <a:r>
              <a:rPr lang="en-US"/>
              <a:t>to increase the future probability of problem behavior?</a:t>
            </a:r>
          </a:p>
        </p:txBody>
      </p:sp>
      <p:sp>
        <p:nvSpPr>
          <p:cNvPr id="4" name="Text Placeholder 3">
            <a:extLst>
              <a:ext uri="{FF2B5EF4-FFF2-40B4-BE49-F238E27FC236}">
                <a16:creationId xmlns:a16="http://schemas.microsoft.com/office/drawing/2014/main" id="{D2E5BF0F-6627-4740-A244-B80134F15208}"/>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1F1A6E8-590A-416D-9CFC-601618B7874F}"/>
              </a:ext>
            </a:extLst>
          </p:cNvPr>
          <p:cNvSpPr>
            <a:spLocks noGrp="1"/>
          </p:cNvSpPr>
          <p:nvPr>
            <p:ph type="sldNum" sz="quarter" idx="14"/>
          </p:nvPr>
        </p:nvSpPr>
        <p:spPr/>
        <p:txBody>
          <a:bodyPr/>
          <a:lstStyle/>
          <a:p>
            <a:fld id="{99A20822-4A49-4D36-86E3-300BA48D3F00}" type="slidenum">
              <a:rPr lang="en-US" smtClean="0"/>
              <a:pPr/>
              <a:t>51</a:t>
            </a:fld>
            <a:endParaRPr lang="en-US"/>
          </a:p>
        </p:txBody>
      </p:sp>
    </p:spTree>
    <p:extLst>
      <p:ext uri="{BB962C8B-B14F-4D97-AF65-F5344CB8AC3E}">
        <p14:creationId xmlns:p14="http://schemas.microsoft.com/office/powerpoint/2010/main" val="3901279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Fading Supports</a:t>
            </a:r>
          </a:p>
        </p:txBody>
      </p:sp>
      <p:sp>
        <p:nvSpPr>
          <p:cNvPr id="5" name="Content Placeholder 2"/>
          <p:cNvSpPr>
            <a:spLocks noGrp="1"/>
          </p:cNvSpPr>
          <p:nvPr>
            <p:ph sz="quarter" idx="15"/>
          </p:nvPr>
        </p:nvSpPr>
        <p:spPr/>
        <p:txBody>
          <a:bodyPr vert="horz" lIns="0" tIns="0" rIns="0" bIns="0" rtlCol="0" anchor="t">
            <a:normAutofit/>
          </a:bodyPr>
          <a:lstStyle/>
          <a:p>
            <a:pPr>
              <a:lnSpc>
                <a:spcPct val="110000"/>
              </a:lnSpc>
            </a:pPr>
            <a:r>
              <a:rPr lang="en-US" dirty="0"/>
              <a:t>Is there a plan for fading supports? If so, can fading be done easily?</a:t>
            </a:r>
          </a:p>
          <a:p>
            <a:pPr>
              <a:lnSpc>
                <a:spcPct val="110000"/>
              </a:lnSpc>
            </a:pPr>
            <a:r>
              <a:rPr lang="en-US" dirty="0"/>
              <a:t>Can number of opportunities to practice, opportunities for feedback, occasions to exchange tokens or points for backup reinforcers be reduced gradually, as the student is successful?</a:t>
            </a:r>
          </a:p>
          <a:p>
            <a:pPr>
              <a:lnSpc>
                <a:spcPct val="110000"/>
              </a:lnSpc>
            </a:pPr>
            <a:r>
              <a:rPr lang="en-US" dirty="0"/>
              <a:t>Is there a plan to continue maintenance of expected behavior as supports are faded?</a:t>
            </a:r>
          </a:p>
          <a:p>
            <a:pPr>
              <a:lnSpc>
                <a:spcPct val="110000"/>
              </a:lnSpc>
            </a:pPr>
            <a:endParaRPr lang="en-US" sz="2600" dirty="0"/>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6" name="Slide Number Placeholder 5">
            <a:extLst>
              <a:ext uri="{FF2B5EF4-FFF2-40B4-BE49-F238E27FC236}">
                <a16:creationId xmlns:a16="http://schemas.microsoft.com/office/drawing/2014/main" id="{199B5B20-1109-4FA7-A641-F32263CDCD66}"/>
              </a:ext>
            </a:extLst>
          </p:cNvPr>
          <p:cNvSpPr>
            <a:spLocks noGrp="1"/>
          </p:cNvSpPr>
          <p:nvPr>
            <p:ph type="sldNum" sz="quarter" idx="14"/>
          </p:nvPr>
        </p:nvSpPr>
        <p:spPr/>
        <p:txBody>
          <a:bodyPr/>
          <a:lstStyle/>
          <a:p>
            <a:fld id="{99A20822-4A49-4D36-86E3-300BA48D3F00}" type="slidenum">
              <a:rPr lang="en-US" smtClean="0"/>
              <a:pPr/>
              <a:t>52</a:t>
            </a:fld>
            <a:endParaRPr lang="en-US"/>
          </a:p>
        </p:txBody>
      </p:sp>
    </p:spTree>
    <p:extLst>
      <p:ext uri="{BB962C8B-B14F-4D97-AF65-F5344CB8AC3E}">
        <p14:creationId xmlns:p14="http://schemas.microsoft.com/office/powerpoint/2010/main" val="2677826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6BBD-706C-4C21-A850-4446E37E1262}"/>
              </a:ext>
            </a:extLst>
          </p:cNvPr>
          <p:cNvSpPr>
            <a:spLocks noGrp="1"/>
          </p:cNvSpPr>
          <p:nvPr>
            <p:ph type="title"/>
          </p:nvPr>
        </p:nvSpPr>
        <p:spPr/>
        <p:txBody>
          <a:bodyPr/>
          <a:lstStyle/>
          <a:p>
            <a:r>
              <a:rPr lang="en-US"/>
              <a:t>Implementing a Comprehensive Intervention</a:t>
            </a:r>
          </a:p>
        </p:txBody>
      </p:sp>
      <p:sp>
        <p:nvSpPr>
          <p:cNvPr id="3" name="Content Placeholder 2">
            <a:extLst>
              <a:ext uri="{FF2B5EF4-FFF2-40B4-BE49-F238E27FC236}">
                <a16:creationId xmlns:a16="http://schemas.microsoft.com/office/drawing/2014/main" id="{993E025E-257E-4152-A453-A9201648D5AC}"/>
              </a:ext>
            </a:extLst>
          </p:cNvPr>
          <p:cNvSpPr>
            <a:spLocks noGrp="1"/>
          </p:cNvSpPr>
          <p:nvPr>
            <p:ph sz="quarter" idx="15"/>
          </p:nvPr>
        </p:nvSpPr>
        <p:spPr/>
        <p:txBody>
          <a:bodyPr/>
          <a:lstStyle/>
          <a:p>
            <a:pPr>
              <a:lnSpc>
                <a:spcPct val="114000"/>
              </a:lnSpc>
            </a:pPr>
            <a:r>
              <a:rPr lang="en-US" sz="2800">
                <a:solidFill>
                  <a:srgbClr val="000000"/>
                </a:solidFill>
              </a:rPr>
              <a:t>Fidelity of implementation can be checked or monitored easily</a:t>
            </a:r>
          </a:p>
          <a:p>
            <a:pPr>
              <a:lnSpc>
                <a:spcPct val="114000"/>
              </a:lnSpc>
            </a:pPr>
            <a:r>
              <a:rPr lang="en-US" sz="2800">
                <a:solidFill>
                  <a:srgbClr val="000000"/>
                </a:solidFill>
              </a:rPr>
              <a:t>Intervention works in conjunction with related services </a:t>
            </a:r>
          </a:p>
          <a:p>
            <a:pPr>
              <a:lnSpc>
                <a:spcPct val="114000"/>
              </a:lnSpc>
            </a:pPr>
            <a:r>
              <a:rPr lang="en-US" sz="2800">
                <a:solidFill>
                  <a:srgbClr val="000000"/>
                </a:solidFill>
              </a:rPr>
              <a:t>Intervention includes plan for communicating with parent</a:t>
            </a:r>
            <a:endParaRPr lang="en-US"/>
          </a:p>
        </p:txBody>
      </p:sp>
      <p:sp>
        <p:nvSpPr>
          <p:cNvPr id="4" name="Text Placeholder 3">
            <a:extLst>
              <a:ext uri="{FF2B5EF4-FFF2-40B4-BE49-F238E27FC236}">
                <a16:creationId xmlns:a16="http://schemas.microsoft.com/office/drawing/2014/main" id="{748B1923-508C-4A9B-8F1E-6B9BADE9B764}"/>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B735D5B-78AC-4DAE-900D-A518712F4B64}"/>
              </a:ext>
            </a:extLst>
          </p:cNvPr>
          <p:cNvSpPr>
            <a:spLocks noGrp="1"/>
          </p:cNvSpPr>
          <p:nvPr>
            <p:ph type="sldNum" sz="quarter" idx="14"/>
          </p:nvPr>
        </p:nvSpPr>
        <p:spPr/>
        <p:txBody>
          <a:bodyPr/>
          <a:lstStyle/>
          <a:p>
            <a:fld id="{99A20822-4A49-4D36-86E3-300BA48D3F00}" type="slidenum">
              <a:rPr lang="en-US" smtClean="0"/>
              <a:pPr/>
              <a:t>53</a:t>
            </a:fld>
            <a:endParaRPr lang="en-US"/>
          </a:p>
        </p:txBody>
      </p:sp>
    </p:spTree>
    <p:extLst>
      <p:ext uri="{BB962C8B-B14F-4D97-AF65-F5344CB8AC3E}">
        <p14:creationId xmlns:p14="http://schemas.microsoft.com/office/powerpoint/2010/main" val="939381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C99F-8AA4-41F8-B72B-A2A11F345F31}"/>
              </a:ext>
            </a:extLst>
          </p:cNvPr>
          <p:cNvSpPr>
            <a:spLocks noGrp="1"/>
          </p:cNvSpPr>
          <p:nvPr>
            <p:ph type="title"/>
          </p:nvPr>
        </p:nvSpPr>
        <p:spPr/>
        <p:txBody>
          <a:bodyPr>
            <a:normAutofit/>
          </a:bodyPr>
          <a:lstStyle/>
          <a:p>
            <a:r>
              <a:rPr lang="en-US" sz="4400">
                <a:solidFill>
                  <a:srgbClr val="000000"/>
                </a:solidFill>
              </a:rPr>
              <a:t>Fidelity </a:t>
            </a:r>
            <a:endParaRPr lang="en-US"/>
          </a:p>
        </p:txBody>
      </p:sp>
      <p:sp>
        <p:nvSpPr>
          <p:cNvPr id="3" name="Content Placeholder 2">
            <a:extLst>
              <a:ext uri="{FF2B5EF4-FFF2-40B4-BE49-F238E27FC236}">
                <a16:creationId xmlns:a16="http://schemas.microsoft.com/office/drawing/2014/main" id="{2D47FB1A-1151-4DF3-8BDC-32CA1301F49C}"/>
              </a:ext>
            </a:extLst>
          </p:cNvPr>
          <p:cNvSpPr>
            <a:spLocks noGrp="1"/>
          </p:cNvSpPr>
          <p:nvPr>
            <p:ph sz="quarter" idx="15"/>
          </p:nvPr>
        </p:nvSpPr>
        <p:spPr/>
        <p:txBody>
          <a:bodyPr/>
          <a:lstStyle/>
          <a:p>
            <a:pPr>
              <a:lnSpc>
                <a:spcPct val="114000"/>
              </a:lnSpc>
            </a:pPr>
            <a:r>
              <a:rPr lang="en-US" sz="2400"/>
              <a:t>Are intervention components described clearly enough that an observer could determine whether each component is being implemented?</a:t>
            </a:r>
          </a:p>
          <a:p>
            <a:pPr>
              <a:lnSpc>
                <a:spcPct val="114000"/>
              </a:lnSpc>
            </a:pPr>
            <a:r>
              <a:rPr lang="en-US" sz="2400"/>
              <a:t>Is there an existing checklist or “cheat sheet” for implementers?</a:t>
            </a:r>
          </a:p>
          <a:p>
            <a:pPr>
              <a:lnSpc>
                <a:spcPct val="114000"/>
              </a:lnSpc>
            </a:pPr>
            <a:r>
              <a:rPr lang="en-US" sz="2400"/>
              <a:t>Are there any permanent products (e.g., point sheets, intervention logs) that can serve as evidence of implementation?</a:t>
            </a:r>
          </a:p>
          <a:p>
            <a:endParaRPr lang="en-US"/>
          </a:p>
        </p:txBody>
      </p:sp>
      <p:sp>
        <p:nvSpPr>
          <p:cNvPr id="4" name="Text Placeholder 3">
            <a:extLst>
              <a:ext uri="{FF2B5EF4-FFF2-40B4-BE49-F238E27FC236}">
                <a16:creationId xmlns:a16="http://schemas.microsoft.com/office/drawing/2014/main" id="{16A0FC85-CDEC-4351-B61A-BE80142B7355}"/>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E4A3B5F-E892-45FA-BC61-BFBDB4850EE2}"/>
              </a:ext>
            </a:extLst>
          </p:cNvPr>
          <p:cNvSpPr>
            <a:spLocks noGrp="1"/>
          </p:cNvSpPr>
          <p:nvPr>
            <p:ph type="sldNum" sz="quarter" idx="14"/>
          </p:nvPr>
        </p:nvSpPr>
        <p:spPr/>
        <p:txBody>
          <a:bodyPr/>
          <a:lstStyle/>
          <a:p>
            <a:fld id="{99A20822-4A49-4D36-86E3-300BA48D3F00}" type="slidenum">
              <a:rPr lang="en-US" smtClean="0"/>
              <a:pPr/>
              <a:t>54</a:t>
            </a:fld>
            <a:endParaRPr lang="en-US"/>
          </a:p>
        </p:txBody>
      </p:sp>
    </p:spTree>
    <p:extLst>
      <p:ext uri="{BB962C8B-B14F-4D97-AF65-F5344CB8AC3E}">
        <p14:creationId xmlns:p14="http://schemas.microsoft.com/office/powerpoint/2010/main" val="1937252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Works in Conjunction With Related Services</a:t>
            </a:r>
          </a:p>
        </p:txBody>
      </p:sp>
      <p:sp>
        <p:nvSpPr>
          <p:cNvPr id="3" name="Content Placeholder 2"/>
          <p:cNvSpPr>
            <a:spLocks noGrp="1"/>
          </p:cNvSpPr>
          <p:nvPr>
            <p:ph sz="quarter" idx="15"/>
          </p:nvPr>
        </p:nvSpPr>
        <p:spPr/>
        <p:txBody>
          <a:bodyPr>
            <a:normAutofit/>
          </a:bodyPr>
          <a:lstStyle/>
          <a:p>
            <a:r>
              <a:rPr lang="en-US"/>
              <a:t>Is the intervention likely to enhance, rather than interfere with, other services?</a:t>
            </a:r>
          </a:p>
          <a:p>
            <a:r>
              <a:rPr lang="en-US"/>
              <a:t>Consider whether . . .</a:t>
            </a:r>
          </a:p>
          <a:p>
            <a:pPr lvl="1"/>
            <a:r>
              <a:rPr lang="en-US"/>
              <a:t>Related service providers may easily embed the intervention during sessions </a:t>
            </a:r>
          </a:p>
          <a:p>
            <a:pPr lvl="1"/>
            <a:r>
              <a:rPr lang="en-US"/>
              <a:t>Progress under intervention can inform other interventions</a:t>
            </a:r>
          </a:p>
        </p:txBody>
      </p:sp>
      <p:sp>
        <p:nvSpPr>
          <p:cNvPr id="5" name="Text Placeholder 4">
            <a:extLst>
              <a:ext uri="{FF2B5EF4-FFF2-40B4-BE49-F238E27FC236}">
                <a16:creationId xmlns:a16="http://schemas.microsoft.com/office/drawing/2014/main" id="{DD49E604-50DA-40BE-A007-A48E39AD92D2}"/>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3B41896-2630-42EF-B21B-AB002B0152A9}"/>
              </a:ext>
            </a:extLst>
          </p:cNvPr>
          <p:cNvSpPr>
            <a:spLocks noGrp="1"/>
          </p:cNvSpPr>
          <p:nvPr>
            <p:ph type="sldNum" sz="quarter" idx="14"/>
          </p:nvPr>
        </p:nvSpPr>
        <p:spPr/>
        <p:txBody>
          <a:bodyPr/>
          <a:lstStyle/>
          <a:p>
            <a:fld id="{99A20822-4A49-4D36-86E3-300BA48D3F00}" type="slidenum">
              <a:rPr lang="en-US" smtClean="0"/>
              <a:pPr/>
              <a:t>55</a:t>
            </a:fld>
            <a:endParaRPr lang="en-US"/>
          </a:p>
        </p:txBody>
      </p:sp>
    </p:spTree>
    <p:extLst>
      <p:ext uri="{BB962C8B-B14F-4D97-AF65-F5344CB8AC3E}">
        <p14:creationId xmlns:p14="http://schemas.microsoft.com/office/powerpoint/2010/main" val="100007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26" y="54864"/>
            <a:ext cx="11468100" cy="1280160"/>
          </a:xfrm>
        </p:spPr>
        <p:txBody>
          <a:bodyPr>
            <a:noAutofit/>
          </a:bodyPr>
          <a:lstStyle/>
          <a:p>
            <a:r>
              <a:rPr lang="en-US"/>
              <a:t>Procedures for Communicating With Parents</a:t>
            </a:r>
          </a:p>
        </p:txBody>
      </p:sp>
      <p:pic>
        <p:nvPicPr>
          <p:cNvPr id="6" name="Content Placeholder 5" descr="Image of a parent-teacher conference ">
            <a:extLst>
              <a:ext uri="{FF2B5EF4-FFF2-40B4-BE49-F238E27FC236}">
                <a16:creationId xmlns:a16="http://schemas.microsoft.com/office/drawing/2014/main" id="{791376D9-3AD6-4D90-93E0-9288FC3BFE80}"/>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6094476" y="1257300"/>
            <a:ext cx="5435640" cy="4343400"/>
          </a:xfrm>
        </p:spPr>
      </p:pic>
      <p:sp>
        <p:nvSpPr>
          <p:cNvPr id="5" name="Text Placeholder 4">
            <a:extLst>
              <a:ext uri="{FF2B5EF4-FFF2-40B4-BE49-F238E27FC236}">
                <a16:creationId xmlns:a16="http://schemas.microsoft.com/office/drawing/2014/main" id="{8EC7BE3F-E259-4BE9-8110-DDC59B795741}"/>
              </a:ext>
            </a:extLst>
          </p:cNvPr>
          <p:cNvSpPr>
            <a:spLocks noGrp="1"/>
          </p:cNvSpPr>
          <p:nvPr>
            <p:ph type="body" sz="quarter" idx="13"/>
          </p:nvPr>
        </p:nvSpPr>
        <p:spPr/>
        <p:txBody>
          <a:bodyPr/>
          <a:lstStyle/>
          <a:p>
            <a:endParaRPr lang="en-US"/>
          </a:p>
        </p:txBody>
      </p:sp>
      <p:sp>
        <p:nvSpPr>
          <p:cNvPr id="7" name="Speech Bubble: Rectangle with Corners Rounded 6">
            <a:extLst>
              <a:ext uri="{FF2B5EF4-FFF2-40B4-BE49-F238E27FC236}">
                <a16:creationId xmlns:a16="http://schemas.microsoft.com/office/drawing/2014/main" id="{49F18460-5F7D-48C5-A77D-4F9B022A674A}"/>
              </a:ext>
            </a:extLst>
          </p:cNvPr>
          <p:cNvSpPr/>
          <p:nvPr/>
        </p:nvSpPr>
        <p:spPr>
          <a:xfrm>
            <a:off x="661884" y="2297540"/>
            <a:ext cx="5134182" cy="1969226"/>
          </a:xfrm>
          <a:prstGeom prst="wedgeRoundRectCallout">
            <a:avLst>
              <a:gd name="adj1" fmla="val 64678"/>
              <a:gd name="adj2" fmla="val -13472"/>
              <a:gd name="adj3" fmla="val 16667"/>
            </a:avLst>
          </a:prstGeom>
          <a:solidFill>
            <a:srgbClr val="FFFF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Think of an intervention you currently deliver. How are you communicating with parents regarding progress of the intervention?</a:t>
            </a:r>
          </a:p>
        </p:txBody>
      </p:sp>
      <p:sp>
        <p:nvSpPr>
          <p:cNvPr id="3" name="Slide Number Placeholder 2">
            <a:extLst>
              <a:ext uri="{FF2B5EF4-FFF2-40B4-BE49-F238E27FC236}">
                <a16:creationId xmlns:a16="http://schemas.microsoft.com/office/drawing/2014/main" id="{582C8E20-1E92-4F26-96F5-A7B99341BCC4}"/>
              </a:ext>
            </a:extLst>
          </p:cNvPr>
          <p:cNvSpPr>
            <a:spLocks noGrp="1"/>
          </p:cNvSpPr>
          <p:nvPr>
            <p:ph type="sldNum" sz="quarter" idx="14"/>
          </p:nvPr>
        </p:nvSpPr>
        <p:spPr/>
        <p:txBody>
          <a:bodyPr/>
          <a:lstStyle/>
          <a:p>
            <a:fld id="{99A20822-4A49-4D36-86E3-300BA48D3F00}" type="slidenum">
              <a:rPr lang="en-US" smtClean="0"/>
              <a:pPr/>
              <a:t>56</a:t>
            </a:fld>
            <a:endParaRPr lang="en-US"/>
          </a:p>
        </p:txBody>
      </p:sp>
    </p:spTree>
    <p:extLst>
      <p:ext uri="{BB962C8B-B14F-4D97-AF65-F5344CB8AC3E}">
        <p14:creationId xmlns:p14="http://schemas.microsoft.com/office/powerpoint/2010/main" val="404353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Bringing It All Together</a:t>
            </a:r>
          </a:p>
        </p:txBody>
      </p:sp>
      <p:sp>
        <p:nvSpPr>
          <p:cNvPr id="3" name="Content Placeholder 2"/>
          <p:cNvSpPr>
            <a:spLocks noGrp="1"/>
          </p:cNvSpPr>
          <p:nvPr>
            <p:ph sz="half" idx="1"/>
          </p:nvPr>
        </p:nvSpPr>
        <p:spPr/>
        <p:txBody>
          <a:bodyPr/>
          <a:lstStyle/>
          <a:p>
            <a:r>
              <a:rPr lang="en-US"/>
              <a:t>Choose an intervention from the list you brainstormed earlier, and, using the components of the comprehensive domain, to assess which critical components are present or absent. </a:t>
            </a:r>
          </a:p>
          <a:p>
            <a:endParaRPr lang="en-US"/>
          </a:p>
        </p:txBody>
      </p:sp>
      <p:sp>
        <p:nvSpPr>
          <p:cNvPr id="5" name="Text Placeholder 4">
            <a:extLst>
              <a:ext uri="{FF2B5EF4-FFF2-40B4-BE49-F238E27FC236}">
                <a16:creationId xmlns:a16="http://schemas.microsoft.com/office/drawing/2014/main" id="{B13D6D9B-7484-4C77-8FD6-D7179C3D6041}"/>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BE0AEB45-B676-45FB-8F75-0561AAB946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76400" y="1371600"/>
            <a:ext cx="5255352" cy="4128117"/>
          </a:xfrm>
          <a:prstGeom prst="rect">
            <a:avLst/>
          </a:prstGeom>
          <a:ln w="28575">
            <a:solidFill>
              <a:schemeClr val="tx1"/>
            </a:solidFill>
          </a:ln>
        </p:spPr>
      </p:pic>
      <p:sp>
        <p:nvSpPr>
          <p:cNvPr id="6" name="Slide Number Placeholder 5">
            <a:extLst>
              <a:ext uri="{FF2B5EF4-FFF2-40B4-BE49-F238E27FC236}">
                <a16:creationId xmlns:a16="http://schemas.microsoft.com/office/drawing/2014/main" id="{01386DB6-5DB3-4F74-A318-638A628DEA49}"/>
              </a:ext>
            </a:extLst>
          </p:cNvPr>
          <p:cNvSpPr>
            <a:spLocks noGrp="1"/>
          </p:cNvSpPr>
          <p:nvPr>
            <p:ph type="sldNum" sz="quarter" idx="12"/>
          </p:nvPr>
        </p:nvSpPr>
        <p:spPr/>
        <p:txBody>
          <a:bodyPr/>
          <a:lstStyle/>
          <a:p>
            <a:fld id="{BABF4E83-61DB-418F-A99F-17BC9BB58EF6}" type="slidenum">
              <a:rPr lang="en-US" smtClean="0"/>
              <a:t>57</a:t>
            </a:fld>
            <a:endParaRPr lang="en-US"/>
          </a:p>
        </p:txBody>
      </p:sp>
    </p:spTree>
    <p:extLst>
      <p:ext uri="{BB962C8B-B14F-4D97-AF65-F5344CB8AC3E}">
        <p14:creationId xmlns:p14="http://schemas.microsoft.com/office/powerpoint/2010/main" val="1204065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943" y="1048553"/>
            <a:ext cx="7275342" cy="2380447"/>
          </a:xfrm>
        </p:spPr>
        <p:txBody>
          <a:bodyPr/>
          <a:lstStyle/>
          <a:p>
            <a:r>
              <a:rPr lang="en-US">
                <a:solidFill>
                  <a:schemeClr val="accent2"/>
                </a:solidFill>
              </a:rPr>
              <a:t>Academic Support</a:t>
            </a:r>
          </a:p>
        </p:txBody>
      </p:sp>
      <p:sp>
        <p:nvSpPr>
          <p:cNvPr id="4" name="Slide Number Placeholder 3"/>
          <p:cNvSpPr>
            <a:spLocks noGrp="1"/>
          </p:cNvSpPr>
          <p:nvPr>
            <p:ph type="sldNum" sz="quarter" idx="15"/>
          </p:nvPr>
        </p:nvSpPr>
        <p:spPr/>
        <p:txBody>
          <a:bodyPr/>
          <a:lstStyle/>
          <a:p>
            <a:fld id="{99A20822-4A49-4D36-86E3-300BA48D3F00}" type="slidenum">
              <a:rPr lang="en-US" smtClean="0"/>
              <a:pPr/>
              <a:t>58</a:t>
            </a:fld>
            <a:endParaRPr lang="en-US"/>
          </a:p>
        </p:txBody>
      </p:sp>
    </p:spTree>
    <p:extLst>
      <p:ext uri="{BB962C8B-B14F-4D97-AF65-F5344CB8AC3E}">
        <p14:creationId xmlns:p14="http://schemas.microsoft.com/office/powerpoint/2010/main" val="2598693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AA6ED3-CA8A-4231-B6FB-8B3485C12471}"/>
              </a:ext>
            </a:extLst>
          </p:cNvPr>
          <p:cNvSpPr>
            <a:spLocks noGrp="1"/>
          </p:cNvSpPr>
          <p:nvPr>
            <p:ph type="title"/>
          </p:nvPr>
        </p:nvSpPr>
        <p:spPr/>
        <p:txBody>
          <a:bodyPr/>
          <a:lstStyle/>
          <a:p>
            <a:r>
              <a:rPr lang="en-US"/>
              <a:t>What Do We Mean by </a:t>
            </a:r>
            <a:r>
              <a:rPr lang="en-US" i="1"/>
              <a:t>Academic Support</a:t>
            </a:r>
            <a:r>
              <a:rPr lang="en-US"/>
              <a:t>? </a:t>
            </a:r>
          </a:p>
        </p:txBody>
      </p:sp>
      <p:sp>
        <p:nvSpPr>
          <p:cNvPr id="7" name="Content Placeholder 6">
            <a:extLst>
              <a:ext uri="{FF2B5EF4-FFF2-40B4-BE49-F238E27FC236}">
                <a16:creationId xmlns:a16="http://schemas.microsoft.com/office/drawing/2014/main" id="{1E5BC154-EC4D-4DA2-A14F-6CD1504CBF08}"/>
              </a:ext>
            </a:extLst>
          </p:cNvPr>
          <p:cNvSpPr>
            <a:spLocks noGrp="1"/>
          </p:cNvSpPr>
          <p:nvPr>
            <p:ph sz="quarter" idx="15"/>
          </p:nvPr>
        </p:nvSpPr>
        <p:spPr/>
        <p:txBody>
          <a:bodyPr vert="horz" lIns="0" tIns="0" rIns="0" bIns="0" rtlCol="0" anchor="t">
            <a:normAutofit/>
          </a:bodyPr>
          <a:lstStyle/>
          <a:p>
            <a:r>
              <a:rPr lang="en-US">
                <a:solidFill>
                  <a:srgbClr val="000000"/>
                </a:solidFill>
              </a:rPr>
              <a:t>Intervention can be easily integrated within context of academic instruction</a:t>
            </a:r>
          </a:p>
          <a:p>
            <a:r>
              <a:rPr lang="en-US">
                <a:solidFill>
                  <a:srgbClr val="000000"/>
                </a:solidFill>
              </a:rPr>
              <a:t>Intervention complements, rather than supplants, academic focus</a:t>
            </a:r>
          </a:p>
          <a:p>
            <a:r>
              <a:rPr lang="en-US">
                <a:solidFill>
                  <a:srgbClr val="000000"/>
                </a:solidFill>
              </a:rPr>
              <a:t>Intervention includes procedures for reinforcing responses related to academic achievement (e.g., engagement, work completion)</a:t>
            </a:r>
          </a:p>
          <a:p>
            <a:endParaRPr lang="en-US" sz="2400">
              <a:solidFill>
                <a:srgbClr val="000000"/>
              </a:solidFill>
            </a:endParaRPr>
          </a:p>
          <a:p>
            <a:endParaRPr lang="en-US" sz="2400">
              <a:solidFill>
                <a:srgbClr val="000000"/>
              </a:solidFill>
            </a:endParaRPr>
          </a:p>
          <a:p>
            <a:endParaRPr lang="en-US"/>
          </a:p>
        </p:txBody>
      </p:sp>
      <p:sp>
        <p:nvSpPr>
          <p:cNvPr id="2" name="Text Placeholder 1">
            <a:extLst>
              <a:ext uri="{FF2B5EF4-FFF2-40B4-BE49-F238E27FC236}">
                <a16:creationId xmlns:a16="http://schemas.microsoft.com/office/drawing/2014/main" id="{8D5129F1-C790-49D9-A0DC-01D6A7A98B3B}"/>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C08D3D82-CE2B-4F66-AD94-A77C6C2EF4E7}"/>
              </a:ext>
            </a:extLst>
          </p:cNvPr>
          <p:cNvSpPr>
            <a:spLocks noGrp="1"/>
          </p:cNvSpPr>
          <p:nvPr>
            <p:ph type="sldNum" sz="quarter" idx="14"/>
          </p:nvPr>
        </p:nvSpPr>
        <p:spPr/>
        <p:txBody>
          <a:bodyPr/>
          <a:lstStyle/>
          <a:p>
            <a:fld id="{99A20822-4A49-4D36-86E3-300BA48D3F00}" type="slidenum">
              <a:rPr lang="en-US" smtClean="0"/>
              <a:pPr/>
              <a:t>59</a:t>
            </a:fld>
            <a:endParaRPr lang="en-US"/>
          </a:p>
        </p:txBody>
      </p:sp>
    </p:spTree>
    <p:extLst>
      <p:ext uri="{BB962C8B-B14F-4D97-AF65-F5344CB8AC3E}">
        <p14:creationId xmlns:p14="http://schemas.microsoft.com/office/powerpoint/2010/main" val="71044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D2F-D9A3-4D82-9761-268EFF9663B6}"/>
              </a:ext>
            </a:extLst>
          </p:cNvPr>
          <p:cNvSpPr>
            <a:spLocks noGrp="1"/>
          </p:cNvSpPr>
          <p:nvPr>
            <p:ph type="title"/>
          </p:nvPr>
        </p:nvSpPr>
        <p:spPr/>
        <p:txBody>
          <a:bodyPr/>
          <a:lstStyle/>
          <a:p>
            <a:r>
              <a:rPr lang="en-US"/>
              <a:t>Reinforcement</a:t>
            </a:r>
          </a:p>
        </p:txBody>
      </p:sp>
      <p:sp>
        <p:nvSpPr>
          <p:cNvPr id="12" name="Rectangle 11">
            <a:extLst>
              <a:ext uri="{FF2B5EF4-FFF2-40B4-BE49-F238E27FC236}">
                <a16:creationId xmlns:a16="http://schemas.microsoft.com/office/drawing/2014/main" id="{8EE5C43A-39AC-4A9F-9FEA-B76842DA1A97}"/>
              </a:ext>
            </a:extLst>
          </p:cNvPr>
          <p:cNvSpPr/>
          <p:nvPr/>
        </p:nvSpPr>
        <p:spPr>
          <a:xfrm>
            <a:off x="973720" y="1869084"/>
            <a:ext cx="10401238" cy="2200340"/>
          </a:xfrm>
          <a:prstGeom prst="rect">
            <a:avLst/>
          </a:prstGeom>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ln>
                  <a:solidFill>
                    <a:schemeClr val="bg1"/>
                  </a:solidFill>
                </a:ln>
                <a:solidFill>
                  <a:schemeClr val="bg1"/>
                </a:solidFill>
              </a:rPr>
              <a:t>Following a behavior, something is added or moved from the environment, and that behavior </a:t>
            </a:r>
            <a:r>
              <a:rPr lang="en-US" sz="3600" b="1" u="sng">
                <a:ln>
                  <a:solidFill>
                    <a:schemeClr val="bg1"/>
                  </a:solidFill>
                </a:ln>
                <a:solidFill>
                  <a:schemeClr val="bg1"/>
                </a:solidFill>
              </a:rPr>
              <a:t>increases</a:t>
            </a:r>
            <a:r>
              <a:rPr lang="en-US" sz="3600" b="1">
                <a:ln>
                  <a:solidFill>
                    <a:schemeClr val="bg1"/>
                  </a:solidFill>
                </a:ln>
                <a:solidFill>
                  <a:schemeClr val="bg1"/>
                </a:solidFill>
              </a:rPr>
              <a:t> </a:t>
            </a:r>
            <a:r>
              <a:rPr lang="en-US" sz="3600">
                <a:ln>
                  <a:solidFill>
                    <a:schemeClr val="bg1"/>
                  </a:solidFill>
                </a:ln>
                <a:solidFill>
                  <a:schemeClr val="bg1"/>
                </a:solidFill>
              </a:rPr>
              <a:t>in the future.</a:t>
            </a:r>
          </a:p>
        </p:txBody>
      </p:sp>
      <p:sp>
        <p:nvSpPr>
          <p:cNvPr id="4" name="Text Placeholder 3">
            <a:extLst>
              <a:ext uri="{FF2B5EF4-FFF2-40B4-BE49-F238E27FC236}">
                <a16:creationId xmlns:a16="http://schemas.microsoft.com/office/drawing/2014/main" id="{BE851831-4EDD-484F-A7CB-851CA0828A6A}"/>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A8EDDF2-3CC9-4E62-9C2C-C108F9CD3FDC}"/>
              </a:ext>
            </a:extLst>
          </p:cNvPr>
          <p:cNvSpPr>
            <a:spLocks noGrp="1"/>
          </p:cNvSpPr>
          <p:nvPr>
            <p:ph type="sldNum" sz="quarter" idx="14"/>
          </p:nvPr>
        </p:nvSpPr>
        <p:spPr/>
        <p:txBody>
          <a:bodyPr/>
          <a:lstStyle/>
          <a:p>
            <a:fld id="{99A20822-4A49-4D36-86E3-300BA48D3F00}" type="slidenum">
              <a:rPr lang="en-US" smtClean="0"/>
              <a:pPr/>
              <a:t>6</a:t>
            </a:fld>
            <a:endParaRPr lang="en-US"/>
          </a:p>
        </p:txBody>
      </p:sp>
    </p:spTree>
    <p:extLst>
      <p:ext uri="{BB962C8B-B14F-4D97-AF65-F5344CB8AC3E}">
        <p14:creationId xmlns:p14="http://schemas.microsoft.com/office/powerpoint/2010/main" val="274294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6114-0E95-4BB3-9F18-383A3CCC043B}"/>
              </a:ext>
            </a:extLst>
          </p:cNvPr>
          <p:cNvSpPr>
            <a:spLocks noGrp="1"/>
          </p:cNvSpPr>
          <p:nvPr>
            <p:ph type="title"/>
          </p:nvPr>
        </p:nvSpPr>
        <p:spPr/>
        <p:txBody>
          <a:bodyPr/>
          <a:lstStyle/>
          <a:p>
            <a:r>
              <a:rPr lang="en-US"/>
              <a:t>How Would We Rate Academic Support? </a:t>
            </a:r>
          </a:p>
        </p:txBody>
      </p:sp>
      <p:pic>
        <p:nvPicPr>
          <p:cNvPr id="6" name="Picture 5" descr="This image is a screenshot of the Behavior: Goal Card">
            <a:extLst>
              <a:ext uri="{FF2B5EF4-FFF2-40B4-BE49-F238E27FC236}">
                <a16:creationId xmlns:a16="http://schemas.microsoft.com/office/drawing/2014/main" id="{8C65F3D7-AD1B-407E-AD03-5755DF15AA80}"/>
              </a:ext>
            </a:extLst>
          </p:cNvPr>
          <p:cNvPicPr>
            <a:picLocks noChangeAspect="1"/>
          </p:cNvPicPr>
          <p:nvPr/>
        </p:nvPicPr>
        <p:blipFill>
          <a:blip r:embed="rId3"/>
          <a:stretch>
            <a:fillRect/>
          </a:stretch>
        </p:blipFill>
        <p:spPr>
          <a:xfrm>
            <a:off x="3325128" y="1008678"/>
            <a:ext cx="5541744" cy="4840644"/>
          </a:xfrm>
          <a:prstGeom prst="rect">
            <a:avLst/>
          </a:prstGeom>
        </p:spPr>
      </p:pic>
      <p:pic>
        <p:nvPicPr>
          <p:cNvPr id="7" name="Picture 6" descr="Handout">
            <a:extLst>
              <a:ext uri="{FF2B5EF4-FFF2-40B4-BE49-F238E27FC236}">
                <a16:creationId xmlns:a16="http://schemas.microsoft.com/office/drawing/2014/main" id="{98A93151-7EF8-4343-835C-DC71F78A487E}"/>
              </a:ext>
            </a:extLst>
          </p:cNvPr>
          <p:cNvPicPr>
            <a:picLocks noChangeAspect="1"/>
          </p:cNvPicPr>
          <p:nvPr/>
        </p:nvPicPr>
        <p:blipFill>
          <a:blip r:embed="rId4"/>
          <a:stretch>
            <a:fillRect/>
          </a:stretch>
        </p:blipFill>
        <p:spPr>
          <a:xfrm>
            <a:off x="8866872" y="2111676"/>
            <a:ext cx="2223245" cy="1404191"/>
          </a:xfrm>
          <a:prstGeom prst="rect">
            <a:avLst/>
          </a:prstGeom>
        </p:spPr>
      </p:pic>
      <p:pic>
        <p:nvPicPr>
          <p:cNvPr id="9" name="Graphic 8" descr="Paper">
            <a:extLst>
              <a:ext uri="{FF2B5EF4-FFF2-40B4-BE49-F238E27FC236}">
                <a16:creationId xmlns:a16="http://schemas.microsoft.com/office/drawing/2014/main" id="{55A819FA-4CE7-494E-8D31-6871E95011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4528" y="2445976"/>
            <a:ext cx="735589" cy="735589"/>
          </a:xfrm>
          <a:prstGeom prst="rect">
            <a:avLst/>
          </a:prstGeom>
        </p:spPr>
      </p:pic>
      <p:sp>
        <p:nvSpPr>
          <p:cNvPr id="8" name="Text Placeholder 7">
            <a:extLst>
              <a:ext uri="{FF2B5EF4-FFF2-40B4-BE49-F238E27FC236}">
                <a16:creationId xmlns:a16="http://schemas.microsoft.com/office/drawing/2014/main" id="{06F12F19-9302-42B4-90DA-AB0AF79D299F}"/>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B042EC9A-2074-4B6F-AF85-8E258E6D4150}"/>
              </a:ext>
            </a:extLst>
          </p:cNvPr>
          <p:cNvSpPr>
            <a:spLocks noGrp="1"/>
          </p:cNvSpPr>
          <p:nvPr>
            <p:ph type="sldNum" sz="quarter" idx="14"/>
          </p:nvPr>
        </p:nvSpPr>
        <p:spPr/>
        <p:txBody>
          <a:bodyPr/>
          <a:lstStyle/>
          <a:p>
            <a:fld id="{A1A8B8B9-B651-4439-A868-E8F04EF81465}" type="slidenum">
              <a:rPr lang="en-US" smtClean="0"/>
              <a:pPr/>
              <a:t>60</a:t>
            </a:fld>
            <a:endParaRPr lang="en-US"/>
          </a:p>
        </p:txBody>
      </p:sp>
    </p:spTree>
    <p:extLst>
      <p:ext uri="{BB962C8B-B14F-4D97-AF65-F5344CB8AC3E}">
        <p14:creationId xmlns:p14="http://schemas.microsoft.com/office/powerpoint/2010/main" val="3216713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D43B-214E-46AD-A6AC-0FD87E7DB009}"/>
              </a:ext>
            </a:extLst>
          </p:cNvPr>
          <p:cNvSpPr>
            <a:spLocks noGrp="1"/>
          </p:cNvSpPr>
          <p:nvPr>
            <p:ph type="title"/>
          </p:nvPr>
        </p:nvSpPr>
        <p:spPr/>
        <p:txBody>
          <a:bodyPr/>
          <a:lstStyle/>
          <a:p>
            <a:r>
              <a:rPr lang="en-US"/>
              <a:t>Academic Support Checklist</a:t>
            </a:r>
          </a:p>
        </p:txBody>
      </p:sp>
      <p:sp>
        <p:nvSpPr>
          <p:cNvPr id="3" name="Content Placeholder 2">
            <a:extLst>
              <a:ext uri="{FF2B5EF4-FFF2-40B4-BE49-F238E27FC236}">
                <a16:creationId xmlns:a16="http://schemas.microsoft.com/office/drawing/2014/main" id="{1A787C4F-BA68-4BDD-9308-F16CD4BC9BDB}"/>
              </a:ext>
            </a:extLst>
          </p:cNvPr>
          <p:cNvSpPr>
            <a:spLocks noGrp="1"/>
          </p:cNvSpPr>
          <p:nvPr>
            <p:ph sz="quarter" idx="15"/>
          </p:nvPr>
        </p:nvSpPr>
        <p:spPr/>
        <p:txBody>
          <a:bodyPr/>
          <a:lstStyle/>
          <a:p>
            <a:r>
              <a:rPr lang="en-US"/>
              <a:t>At the end of a session, did the teacher provide feedback on student performance during academic instruction?</a:t>
            </a:r>
          </a:p>
          <a:p>
            <a:r>
              <a:rPr lang="en-US"/>
              <a:t>Was feedback delivered at natural transition points, minimizing disruption to academic routines?</a:t>
            </a:r>
          </a:p>
          <a:p>
            <a:r>
              <a:rPr lang="en-US"/>
              <a:t>Was feedback (e.g., praise, points) programmed to reinforce a variety of behaviors related to academic engagement?</a:t>
            </a:r>
          </a:p>
          <a:p>
            <a:endParaRPr lang="en-US"/>
          </a:p>
        </p:txBody>
      </p:sp>
      <p:sp>
        <p:nvSpPr>
          <p:cNvPr id="6" name="Text Placeholder 5">
            <a:extLst>
              <a:ext uri="{FF2B5EF4-FFF2-40B4-BE49-F238E27FC236}">
                <a16:creationId xmlns:a16="http://schemas.microsoft.com/office/drawing/2014/main" id="{B8E667A7-4778-4C91-BD80-69DA1ACE7A5E}"/>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E398E2F-17C5-4C42-A618-E07DEBB79AF7}"/>
              </a:ext>
            </a:extLst>
          </p:cNvPr>
          <p:cNvSpPr>
            <a:spLocks noGrp="1"/>
          </p:cNvSpPr>
          <p:nvPr>
            <p:ph type="sldNum" sz="quarter" idx="14"/>
          </p:nvPr>
        </p:nvSpPr>
        <p:spPr/>
        <p:txBody>
          <a:bodyPr/>
          <a:lstStyle/>
          <a:p>
            <a:fld id="{99A20822-4A49-4D36-86E3-300BA48D3F00}" type="slidenum">
              <a:rPr lang="en-US" smtClean="0"/>
              <a:pPr/>
              <a:t>61</a:t>
            </a:fld>
            <a:endParaRPr lang="en-US"/>
          </a:p>
        </p:txBody>
      </p:sp>
    </p:spTree>
    <p:extLst>
      <p:ext uri="{BB962C8B-B14F-4D97-AF65-F5344CB8AC3E}">
        <p14:creationId xmlns:p14="http://schemas.microsoft.com/office/powerpoint/2010/main" val="2833249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2C24-A367-48E4-AA0B-72C6EED7ED96}"/>
              </a:ext>
            </a:extLst>
          </p:cNvPr>
          <p:cNvSpPr>
            <a:spLocks noGrp="1"/>
          </p:cNvSpPr>
          <p:nvPr>
            <p:ph type="title"/>
          </p:nvPr>
        </p:nvSpPr>
        <p:spPr>
          <a:xfrm>
            <a:off x="58995" y="36984"/>
            <a:ext cx="11933802" cy="1280160"/>
          </a:xfrm>
        </p:spPr>
        <p:txBody>
          <a:bodyPr>
            <a:normAutofit/>
          </a:bodyPr>
          <a:lstStyle/>
          <a:p>
            <a:r>
              <a:rPr lang="en-US"/>
              <a:t>Using the Taxonomy to Find the </a:t>
            </a:r>
            <a:br>
              <a:rPr lang="en-US"/>
            </a:br>
            <a:r>
              <a:rPr lang="en-US"/>
              <a:t>Best Intervention</a:t>
            </a:r>
          </a:p>
        </p:txBody>
      </p:sp>
      <p:sp>
        <p:nvSpPr>
          <p:cNvPr id="13" name="Content Placeholder 12">
            <a:extLst>
              <a:ext uri="{FF2B5EF4-FFF2-40B4-BE49-F238E27FC236}">
                <a16:creationId xmlns:a16="http://schemas.microsoft.com/office/drawing/2014/main" id="{7DB9ABD5-DE64-4CFF-84D0-8E5BC7463A67}"/>
              </a:ext>
            </a:extLst>
          </p:cNvPr>
          <p:cNvSpPr>
            <a:spLocks noGrp="1"/>
          </p:cNvSpPr>
          <p:nvPr>
            <p:ph sz="quarter" idx="14"/>
          </p:nvPr>
        </p:nvSpPr>
        <p:spPr/>
        <p:txBody>
          <a:bodyPr>
            <a:normAutofit/>
          </a:bodyPr>
          <a:lstStyle/>
          <a:p>
            <a:r>
              <a:rPr lang="en-US"/>
              <a:t>There are NO perfect interventions.</a:t>
            </a:r>
          </a:p>
          <a:p>
            <a:pPr algn="ctr"/>
            <a:r>
              <a:rPr lang="en-US" b="1"/>
              <a:t>BUT</a:t>
            </a:r>
          </a:p>
          <a:p>
            <a:r>
              <a:rPr lang="en-US"/>
              <a:t>Using the Taxonomy of Intervention Intensity can help you understand the strengths and weaknesses of your current intervention and support your selection of a new intervention.</a:t>
            </a:r>
          </a:p>
          <a:p>
            <a:endParaRPr lang="en-US"/>
          </a:p>
        </p:txBody>
      </p:sp>
      <p:pic>
        <p:nvPicPr>
          <p:cNvPr id="11" name="Picture 10" descr="Picture of a person saying already have an intervention use the dimensions of the taxonomy to evaluate its strengths and ligations for your target population and of a man saying looking for a new intervention? Rating the dimensions of potential interventions can help educators compare their strengths and limitations to support selection">
            <a:extLst>
              <a:ext uri="{FF2B5EF4-FFF2-40B4-BE49-F238E27FC236}">
                <a16:creationId xmlns:a16="http://schemas.microsoft.com/office/drawing/2014/main" id="{8C389042-D4E0-488B-844A-D58E6827B58B}"/>
              </a:ext>
            </a:extLst>
          </p:cNvPr>
          <p:cNvPicPr>
            <a:picLocks noChangeAspect="1"/>
          </p:cNvPicPr>
          <p:nvPr/>
        </p:nvPicPr>
        <p:blipFill>
          <a:blip r:embed="rId3"/>
          <a:stretch>
            <a:fillRect/>
          </a:stretch>
        </p:blipFill>
        <p:spPr>
          <a:xfrm>
            <a:off x="6758497" y="1413023"/>
            <a:ext cx="4282590" cy="4896337"/>
          </a:xfrm>
          <a:prstGeom prst="rect">
            <a:avLst/>
          </a:prstGeom>
        </p:spPr>
      </p:pic>
      <p:sp>
        <p:nvSpPr>
          <p:cNvPr id="3" name="Text Placeholder 2">
            <a:extLst>
              <a:ext uri="{FF2B5EF4-FFF2-40B4-BE49-F238E27FC236}">
                <a16:creationId xmlns:a16="http://schemas.microsoft.com/office/drawing/2014/main" id="{7E7669A1-48D1-476B-8DD5-CE520C62CA6C}"/>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FB2F4BD-AFBC-4163-80D0-C551BA2543EE}"/>
              </a:ext>
            </a:extLst>
          </p:cNvPr>
          <p:cNvSpPr>
            <a:spLocks noGrp="1"/>
          </p:cNvSpPr>
          <p:nvPr>
            <p:ph type="sldNum" sz="quarter" idx="12"/>
          </p:nvPr>
        </p:nvSpPr>
        <p:spPr>
          <a:xfrm>
            <a:off x="11750832" y="6704112"/>
            <a:ext cx="141064" cy="153888"/>
          </a:xfrm>
        </p:spPr>
        <p:txBody>
          <a:bodyPr/>
          <a:lstStyle/>
          <a:p>
            <a:fld id="{99A20822-4A49-4D36-86E3-300BA48D3F00}" type="slidenum">
              <a:rPr lang="en-US" smtClean="0"/>
              <a:t>62</a:t>
            </a:fld>
            <a:endParaRPr lang="en-US"/>
          </a:p>
        </p:txBody>
      </p:sp>
    </p:spTree>
    <p:extLst>
      <p:ext uri="{BB962C8B-B14F-4D97-AF65-F5344CB8AC3E}">
        <p14:creationId xmlns:p14="http://schemas.microsoft.com/office/powerpoint/2010/main" val="3614464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i="1"/>
              <a:t>Activity:</a:t>
            </a:r>
            <a:r>
              <a:rPr lang="en-US"/>
              <a:t> Assessing Quality of the Validated Intervention Platform</a:t>
            </a:r>
          </a:p>
        </p:txBody>
      </p:sp>
      <p:sp>
        <p:nvSpPr>
          <p:cNvPr id="9" name="TextBox 8"/>
          <p:cNvSpPr txBox="1"/>
          <p:nvPr/>
        </p:nvSpPr>
        <p:spPr>
          <a:xfrm>
            <a:off x="361128" y="1376244"/>
            <a:ext cx="10430436" cy="1397114"/>
          </a:xfrm>
          <a:prstGeom prst="rect">
            <a:avLst/>
          </a:prstGeom>
          <a:noFill/>
        </p:spPr>
        <p:txBody>
          <a:bodyPr wrap="square" rtlCol="0">
            <a:spAutoFit/>
          </a:bodyPr>
          <a:lstStyle/>
          <a:p>
            <a:pPr marL="457200" indent="-457200">
              <a:lnSpc>
                <a:spcPct val="114000"/>
              </a:lnSpc>
              <a:spcBef>
                <a:spcPts val="600"/>
              </a:spcBef>
              <a:buFont typeface="+mj-lt"/>
              <a:buAutoNum type="arabicPeriod"/>
            </a:pPr>
            <a:r>
              <a:rPr lang="en-US" sz="2400"/>
              <a:t>In groups of two or three people, select one behavior intervention from the list brainstormed earlier or consider rating Check-In/Check-Out.</a:t>
            </a:r>
          </a:p>
          <a:p>
            <a:pPr marL="457200" indent="-457200">
              <a:lnSpc>
                <a:spcPct val="114000"/>
              </a:lnSpc>
              <a:spcBef>
                <a:spcPts val="600"/>
              </a:spcBef>
              <a:buFont typeface="+mj-lt"/>
              <a:buAutoNum type="arabicPeriod"/>
            </a:pPr>
            <a:r>
              <a:rPr lang="en-US" sz="2400"/>
              <a:t>Review the handout definitions for each dimension and the rating rubric.</a:t>
            </a:r>
          </a:p>
        </p:txBody>
      </p:sp>
      <p:sp>
        <p:nvSpPr>
          <p:cNvPr id="10" name="TextBox 9"/>
          <p:cNvSpPr txBox="1"/>
          <p:nvPr/>
        </p:nvSpPr>
        <p:spPr>
          <a:xfrm>
            <a:off x="361128" y="2828939"/>
            <a:ext cx="3954332" cy="2239139"/>
          </a:xfrm>
          <a:prstGeom prst="rect">
            <a:avLst/>
          </a:prstGeom>
          <a:noFill/>
        </p:spPr>
        <p:txBody>
          <a:bodyPr wrap="square" rtlCol="0">
            <a:spAutoFit/>
          </a:bodyPr>
          <a:lstStyle/>
          <a:p>
            <a:pPr marL="457200" indent="-457200">
              <a:lnSpc>
                <a:spcPct val="114000"/>
              </a:lnSpc>
              <a:spcBef>
                <a:spcPts val="600"/>
              </a:spcBef>
              <a:buFont typeface="+mj-lt"/>
              <a:buAutoNum type="arabicPeriod" startAt="3"/>
            </a:pPr>
            <a:r>
              <a:rPr lang="en-US" sz="2400"/>
              <a:t>Rate the intervention </a:t>
            </a:r>
            <a:r>
              <a:rPr lang="en-US" sz="2400" b="1"/>
              <a:t>as designed </a:t>
            </a:r>
            <a:r>
              <a:rPr lang="en-US" sz="2400"/>
              <a:t>for each dimension (0</a:t>
            </a:r>
            <a:r>
              <a:rPr lang="en-US" sz="2400" i="1"/>
              <a:t>–</a:t>
            </a:r>
            <a:r>
              <a:rPr lang="en-US" sz="2400"/>
              <a:t>3). </a:t>
            </a:r>
          </a:p>
          <a:p>
            <a:pPr marL="457200" indent="-457200">
              <a:lnSpc>
                <a:spcPct val="114000"/>
              </a:lnSpc>
              <a:spcBef>
                <a:spcPts val="600"/>
              </a:spcBef>
              <a:buFont typeface="+mj-lt"/>
              <a:buAutoNum type="arabicPeriod" startAt="3"/>
            </a:pPr>
            <a:r>
              <a:rPr lang="en-US" sz="2400"/>
              <a:t>Record your responses in the third column. </a:t>
            </a:r>
          </a:p>
        </p:txBody>
      </p:sp>
      <p:pic>
        <p:nvPicPr>
          <p:cNvPr id="2" name="Picture 1" descr="Screenshot of the taxonomy rating form">
            <a:extLst>
              <a:ext uri="{FF2B5EF4-FFF2-40B4-BE49-F238E27FC236}">
                <a16:creationId xmlns:a16="http://schemas.microsoft.com/office/drawing/2014/main" id="{CC36440B-D5B9-4E89-A028-58E0F6C930B2}"/>
              </a:ext>
            </a:extLst>
          </p:cNvPr>
          <p:cNvPicPr>
            <a:picLocks noChangeAspect="1"/>
          </p:cNvPicPr>
          <p:nvPr/>
        </p:nvPicPr>
        <p:blipFill>
          <a:blip r:embed="rId3"/>
          <a:stretch>
            <a:fillRect/>
          </a:stretch>
        </p:blipFill>
        <p:spPr>
          <a:xfrm>
            <a:off x="4937760" y="2773358"/>
            <a:ext cx="6795516" cy="3261643"/>
          </a:xfrm>
          <a:prstGeom prst="rect">
            <a:avLst/>
          </a:prstGeom>
        </p:spPr>
      </p:pic>
      <p:sp>
        <p:nvSpPr>
          <p:cNvPr id="11" name="Wave 10">
            <a:extLst>
              <a:ext uri="{FF2B5EF4-FFF2-40B4-BE49-F238E27FC236}">
                <a16:creationId xmlns:a16="http://schemas.microsoft.com/office/drawing/2014/main" id="{893DCC42-6B3F-4D40-B280-8C37E3331242}"/>
              </a:ext>
            </a:extLst>
          </p:cNvPr>
          <p:cNvSpPr/>
          <p:nvPr/>
        </p:nvSpPr>
        <p:spPr>
          <a:xfrm>
            <a:off x="8407562" y="5022573"/>
            <a:ext cx="2656051" cy="1551773"/>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12" name="Graphic 11" descr="Paper">
            <a:extLst>
              <a:ext uri="{FF2B5EF4-FFF2-40B4-BE49-F238E27FC236}">
                <a16:creationId xmlns:a16="http://schemas.microsoft.com/office/drawing/2014/main" id="{FB888D7B-FE55-48CC-9D74-0CCB08EF40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8024" y="5481756"/>
            <a:ext cx="735589" cy="735589"/>
          </a:xfrm>
          <a:prstGeom prst="rect">
            <a:avLst/>
          </a:prstGeom>
        </p:spPr>
      </p:pic>
      <p:sp>
        <p:nvSpPr>
          <p:cNvPr id="5" name="Slide Number Placeholder 4"/>
          <p:cNvSpPr>
            <a:spLocks noGrp="1"/>
          </p:cNvSpPr>
          <p:nvPr>
            <p:ph type="sldNum" sz="quarter" idx="14"/>
          </p:nvPr>
        </p:nvSpPr>
        <p:spPr/>
        <p:txBody>
          <a:bodyPr/>
          <a:lstStyle/>
          <a:p>
            <a:fld id="{99A20822-4A49-4D36-86E3-300BA48D3F00}" type="slidenum">
              <a:rPr lang="en-US" smtClean="0"/>
              <a:t>63</a:t>
            </a:fld>
            <a:endParaRPr lang="en-US"/>
          </a:p>
        </p:txBody>
      </p:sp>
    </p:spTree>
    <p:extLst>
      <p:ext uri="{BB962C8B-B14F-4D97-AF65-F5344CB8AC3E}">
        <p14:creationId xmlns:p14="http://schemas.microsoft.com/office/powerpoint/2010/main" val="441297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Individualization</a:t>
            </a:r>
            <a:endParaRPr lang="en-US">
              <a:solidFill>
                <a:srgbClr val="FF0000"/>
              </a:solidFill>
            </a:endParaRPr>
          </a:p>
        </p:txBody>
      </p:sp>
      <p:sp>
        <p:nvSpPr>
          <p:cNvPr id="6" name="Content Placeholder 5"/>
          <p:cNvSpPr>
            <a:spLocks noGrp="1"/>
          </p:cNvSpPr>
          <p:nvPr>
            <p:ph sz="half" idx="1"/>
          </p:nvPr>
        </p:nvSpPr>
        <p:spPr>
          <a:xfrm>
            <a:off x="457200" y="1371600"/>
            <a:ext cx="6083300" cy="4343400"/>
          </a:xfrm>
        </p:spPr>
        <p:txBody>
          <a:bodyPr>
            <a:normAutofit/>
          </a:bodyPr>
          <a:lstStyle/>
          <a:p>
            <a:pPr marL="0" indent="0">
              <a:buNone/>
            </a:pPr>
            <a:r>
              <a:rPr lang="en-US"/>
              <a:t>A </a:t>
            </a:r>
            <a:r>
              <a:rPr lang="en-US" b="1"/>
              <a:t>validated, data-based process for individualizing an intervention</a:t>
            </a:r>
            <a:r>
              <a:rPr lang="en-US"/>
              <a:t>, in which the special educator or interventionist systematically adjusts the intervention over time, in response to </a:t>
            </a:r>
            <a:r>
              <a:rPr lang="en-US" b="1"/>
              <a:t>ongoing progress monitoring data</a:t>
            </a:r>
            <a:r>
              <a:rPr lang="en-US"/>
              <a:t>, to address the student’s complex learning needs</a:t>
            </a:r>
          </a:p>
          <a:p>
            <a:endParaRPr lang="en-US"/>
          </a:p>
        </p:txBody>
      </p:sp>
      <p:pic>
        <p:nvPicPr>
          <p:cNvPr id="8" name="Content Placeholder 6"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
            <a:extLst>
              <a:ext uri="{FF2B5EF4-FFF2-40B4-BE49-F238E27FC236}">
                <a16:creationId xmlns:a16="http://schemas.microsoft.com/office/drawing/2014/main" id="{9B9A7F90-244A-4F56-AA2B-96F3ADCA17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336" y="1316736"/>
            <a:ext cx="3403600" cy="4114800"/>
          </a:xfrm>
          <a:prstGeom prst="rect">
            <a:avLst/>
          </a:prstGeom>
        </p:spPr>
      </p:pic>
      <p:sp>
        <p:nvSpPr>
          <p:cNvPr id="5" name="Rectangle: Rounded Corners 4">
            <a:extLst>
              <a:ext uri="{FF2B5EF4-FFF2-40B4-BE49-F238E27FC236}">
                <a16:creationId xmlns:a16="http://schemas.microsoft.com/office/drawing/2014/main" id="{BA21F5B1-75C8-4452-815B-0ACD10F9403B}"/>
              </a:ext>
              <a:ext uri="{C183D7F6-B498-43B3-948B-1728B52AA6E4}">
                <adec:decorative xmlns:adec="http://schemas.microsoft.com/office/drawing/2017/decorative" val="1"/>
              </a:ext>
            </a:extLst>
          </p:cNvPr>
          <p:cNvSpPr/>
          <p:nvPr/>
        </p:nvSpPr>
        <p:spPr>
          <a:xfrm>
            <a:off x="7597311" y="3165828"/>
            <a:ext cx="2881649" cy="2611091"/>
          </a:xfrm>
          <a:prstGeom prst="roundRect">
            <a:avLst/>
          </a:prstGeom>
          <a:noFill/>
          <a:ln w="57150">
            <a:solidFill>
              <a:srgbClr val="C25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Text Placeholder 8">
            <a:extLst>
              <a:ext uri="{FF2B5EF4-FFF2-40B4-BE49-F238E27FC236}">
                <a16:creationId xmlns:a16="http://schemas.microsoft.com/office/drawing/2014/main" id="{73D02996-69AE-4B75-9D53-35DA1E2E37C1}"/>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64</a:t>
            </a:fld>
            <a:endParaRPr lang="en-US"/>
          </a:p>
        </p:txBody>
      </p:sp>
    </p:spTree>
    <p:extLst>
      <p:ext uri="{BB962C8B-B14F-4D97-AF65-F5344CB8AC3E}">
        <p14:creationId xmlns:p14="http://schemas.microsoft.com/office/powerpoint/2010/main" val="228984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831494-D3CA-4782-9E10-461B67F6DBBC}"/>
              </a:ext>
            </a:extLst>
          </p:cNvPr>
          <p:cNvSpPr>
            <a:spLocks noGrp="1"/>
          </p:cNvSpPr>
          <p:nvPr>
            <p:ph type="title"/>
          </p:nvPr>
        </p:nvSpPr>
        <p:spPr/>
        <p:txBody>
          <a:bodyPr/>
          <a:lstStyle/>
          <a:p>
            <a:r>
              <a:rPr lang="en-US"/>
              <a:t>What does this look like in practice?</a:t>
            </a:r>
          </a:p>
        </p:txBody>
      </p:sp>
      <p:sp>
        <p:nvSpPr>
          <p:cNvPr id="2" name="Text Placeholder 1">
            <a:extLst>
              <a:ext uri="{FF2B5EF4-FFF2-40B4-BE49-F238E27FC236}">
                <a16:creationId xmlns:a16="http://schemas.microsoft.com/office/drawing/2014/main" id="{52CFE2DD-4659-47B0-AFE8-81E5729B0B20}"/>
              </a:ext>
            </a:extLst>
          </p:cNvPr>
          <p:cNvSpPr>
            <a:spLocks noGrp="1"/>
          </p:cNvSpPr>
          <p:nvPr>
            <p:ph type="body" sz="quarter" idx="13"/>
          </p:nvPr>
        </p:nvSpPr>
        <p:spPr/>
        <p:txBody>
          <a:bodyPr/>
          <a:lstStyle/>
          <a:p>
            <a:r>
              <a:rPr lang="en-US"/>
              <a:t>A Behavior Case Example</a:t>
            </a:r>
          </a:p>
        </p:txBody>
      </p:sp>
      <p:sp>
        <p:nvSpPr>
          <p:cNvPr id="5" name="Slide Number Placeholder 4">
            <a:extLst>
              <a:ext uri="{FF2B5EF4-FFF2-40B4-BE49-F238E27FC236}">
                <a16:creationId xmlns:a16="http://schemas.microsoft.com/office/drawing/2014/main" id="{50FA000F-A726-4EE7-A0B4-700785FFBE21}"/>
              </a:ext>
            </a:extLst>
          </p:cNvPr>
          <p:cNvSpPr>
            <a:spLocks noGrp="1"/>
          </p:cNvSpPr>
          <p:nvPr>
            <p:ph type="sldNum" sz="quarter" idx="15"/>
          </p:nvPr>
        </p:nvSpPr>
        <p:spPr/>
        <p:txBody>
          <a:bodyPr/>
          <a:lstStyle/>
          <a:p>
            <a:fld id="{99A20822-4A49-4D36-86E3-300BA48D3F00}" type="slidenum">
              <a:rPr lang="en-US" smtClean="0"/>
              <a:t>65</a:t>
            </a:fld>
            <a:endParaRPr lang="en-US"/>
          </a:p>
        </p:txBody>
      </p:sp>
    </p:spTree>
    <p:extLst>
      <p:ext uri="{BB962C8B-B14F-4D97-AF65-F5344CB8AC3E}">
        <p14:creationId xmlns:p14="http://schemas.microsoft.com/office/powerpoint/2010/main" val="3922849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Student Profile: </a:t>
            </a:r>
            <a:r>
              <a:rPr lang="en-US">
                <a:solidFill>
                  <a:schemeClr val="accent6">
                    <a:lumMod val="75000"/>
                  </a:schemeClr>
                </a:solidFill>
              </a:rPr>
              <a:t>James</a:t>
            </a:r>
          </a:p>
        </p:txBody>
      </p:sp>
      <p:sp>
        <p:nvSpPr>
          <p:cNvPr id="5" name="Content Placeholder 4"/>
          <p:cNvSpPr>
            <a:spLocks noGrp="1"/>
          </p:cNvSpPr>
          <p:nvPr>
            <p:ph sz="quarter" idx="15"/>
          </p:nvPr>
        </p:nvSpPr>
        <p:spPr>
          <a:xfrm>
            <a:off x="457200" y="1122947"/>
            <a:ext cx="11274552" cy="4820653"/>
          </a:xfrm>
        </p:spPr>
        <p:txBody>
          <a:bodyPr>
            <a:normAutofit fontScale="92500" lnSpcReduction="10000"/>
          </a:bodyPr>
          <a:lstStyle/>
          <a:p>
            <a:r>
              <a:rPr lang="en-US" sz="2400" b="1" dirty="0"/>
              <a:t>Grade: </a:t>
            </a:r>
            <a:r>
              <a:rPr lang="en-US" sz="2400" dirty="0"/>
              <a:t>2</a:t>
            </a:r>
          </a:p>
          <a:p>
            <a:r>
              <a:rPr lang="en-US" sz="2400" b="1" dirty="0"/>
              <a:t>Strengths:</a:t>
            </a:r>
            <a:r>
              <a:rPr lang="en-US" sz="2400" dirty="0"/>
              <a:t> Friendly, gets along well with adults, loves imaginative superhero play</a:t>
            </a:r>
          </a:p>
          <a:p>
            <a:r>
              <a:rPr lang="en-US" sz="2400" b="1" dirty="0"/>
              <a:t>Academic concerns: </a:t>
            </a:r>
            <a:r>
              <a:rPr lang="en-US" sz="2400" dirty="0"/>
              <a:t>Reads on a first-grade level according to standardized achievement testing. He is currently participating in a small group reading intervention for 30 minutes, three times a week. </a:t>
            </a:r>
          </a:p>
          <a:p>
            <a:r>
              <a:rPr lang="en-US" sz="2400" b="1" dirty="0"/>
              <a:t>Additional information: </a:t>
            </a:r>
            <a:r>
              <a:rPr lang="en-US" sz="2400" dirty="0"/>
              <a:t>Lacks social problem-solving skills, struggles to initiate and maintain play routines with peers. </a:t>
            </a:r>
          </a:p>
          <a:p>
            <a:r>
              <a:rPr lang="en-US" sz="2400" b="1" dirty="0"/>
              <a:t>Target behavior(s): </a:t>
            </a:r>
          </a:p>
          <a:p>
            <a:pPr lvl="1"/>
            <a:r>
              <a:rPr lang="en-US" sz="2400" i="1" dirty="0"/>
              <a:t>During reading intervention: </a:t>
            </a:r>
            <a:r>
              <a:rPr lang="en-US" sz="2400" dirty="0"/>
              <a:t>Swiping materials off desk and disruptive behavior</a:t>
            </a:r>
          </a:p>
          <a:p>
            <a:r>
              <a:rPr lang="en-US" sz="2400" b="1" dirty="0"/>
              <a:t>Previously attempted supports: </a:t>
            </a:r>
            <a:r>
              <a:rPr lang="en-US" sz="2400" dirty="0"/>
              <a:t>Behavior contract that specifies if James goes 4/5 days in a week without a disruptive incident, he can have lunch with the teacher</a:t>
            </a:r>
          </a:p>
          <a:p>
            <a:pPr marL="0" indent="0">
              <a:buNone/>
            </a:pPr>
            <a:endParaRPr lang="en-US" sz="2400" dirty="0"/>
          </a:p>
        </p:txBody>
      </p:sp>
      <p:sp>
        <p:nvSpPr>
          <p:cNvPr id="7" name="Slide Number Placeholder 6">
            <a:extLst>
              <a:ext uri="{FF2B5EF4-FFF2-40B4-BE49-F238E27FC236}">
                <a16:creationId xmlns:a16="http://schemas.microsoft.com/office/drawing/2014/main" id="{03554F97-9354-4872-9A99-A866550370AB}"/>
              </a:ext>
            </a:extLst>
          </p:cNvPr>
          <p:cNvSpPr>
            <a:spLocks noGrp="1"/>
          </p:cNvSpPr>
          <p:nvPr>
            <p:ph type="sldNum" sz="quarter" idx="14"/>
          </p:nvPr>
        </p:nvSpPr>
        <p:spPr/>
        <p:txBody>
          <a:bodyPr/>
          <a:lstStyle/>
          <a:p>
            <a:fld id="{99A20822-4A49-4D36-86E3-300BA48D3F00}" type="slidenum">
              <a:rPr lang="en-US" smtClean="0"/>
              <a:pPr/>
              <a:t>66</a:t>
            </a:fld>
            <a:endParaRPr lang="en-US"/>
          </a:p>
        </p:txBody>
      </p:sp>
    </p:spTree>
    <p:extLst>
      <p:ext uri="{BB962C8B-B14F-4D97-AF65-F5344CB8AC3E}">
        <p14:creationId xmlns:p14="http://schemas.microsoft.com/office/powerpoint/2010/main" val="122287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CFE5-8F3C-4F9A-AD35-8EEFFE77FB05}"/>
              </a:ext>
            </a:extLst>
          </p:cNvPr>
          <p:cNvSpPr>
            <a:spLocks noGrp="1"/>
          </p:cNvSpPr>
          <p:nvPr>
            <p:ph type="title"/>
          </p:nvPr>
        </p:nvSpPr>
        <p:spPr/>
        <p:txBody>
          <a:bodyPr/>
          <a:lstStyle/>
          <a:p>
            <a:r>
              <a:rPr lang="en-US"/>
              <a:t>James’s Disruptions During Reading Intervention</a:t>
            </a:r>
          </a:p>
        </p:txBody>
      </p:sp>
      <p:pic>
        <p:nvPicPr>
          <p:cNvPr id="6" name="Picture 5" descr="Graph showing James's direct behavior rating for disruption (as a percent) over 5 days.">
            <a:extLst>
              <a:ext uri="{FF2B5EF4-FFF2-40B4-BE49-F238E27FC236}">
                <a16:creationId xmlns:a16="http://schemas.microsoft.com/office/drawing/2014/main" id="{563B705C-8F65-46D5-99D7-6E79DA19F82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332981" y="1470143"/>
            <a:ext cx="8226632" cy="4281433"/>
          </a:xfrm>
          <a:prstGeom prst="rect">
            <a:avLst/>
          </a:prstGeom>
        </p:spPr>
      </p:pic>
      <p:sp>
        <p:nvSpPr>
          <p:cNvPr id="10" name="Rectangle 9">
            <a:extLst>
              <a:ext uri="{FF2B5EF4-FFF2-40B4-BE49-F238E27FC236}">
                <a16:creationId xmlns:a16="http://schemas.microsoft.com/office/drawing/2014/main" id="{76602412-2826-41DC-8B6B-00BB907B735D}"/>
              </a:ext>
            </a:extLst>
          </p:cNvPr>
          <p:cNvSpPr/>
          <p:nvPr/>
        </p:nvSpPr>
        <p:spPr>
          <a:xfrm>
            <a:off x="5051442" y="1457908"/>
            <a:ext cx="6231193" cy="461665"/>
          </a:xfrm>
          <a:prstGeom prst="rect">
            <a:avLst/>
          </a:prstGeom>
        </p:spPr>
        <p:txBody>
          <a:bodyPr wrap="none">
            <a:spAutoFit/>
          </a:bodyPr>
          <a:lstStyle/>
          <a:p>
            <a:r>
              <a:rPr lang="en-US" sz="2400"/>
              <a:t>Disruption Data During Reading Intervention</a:t>
            </a:r>
          </a:p>
        </p:txBody>
      </p:sp>
      <p:sp>
        <p:nvSpPr>
          <p:cNvPr id="4" name="Rectangle 3">
            <a:extLst>
              <a:ext uri="{FF2B5EF4-FFF2-40B4-BE49-F238E27FC236}">
                <a16:creationId xmlns:a16="http://schemas.microsoft.com/office/drawing/2014/main" id="{759A1F71-2E6A-4355-9F02-B7C450EB8C6C}"/>
              </a:ext>
              <a:ext uri="{C183D7F6-B498-43B3-948B-1728B52AA6E4}">
                <adec:decorative xmlns:adec="http://schemas.microsoft.com/office/drawing/2017/decorative" val="1"/>
              </a:ext>
            </a:extLst>
          </p:cNvPr>
          <p:cNvSpPr/>
          <p:nvPr/>
        </p:nvSpPr>
        <p:spPr>
          <a:xfrm>
            <a:off x="3221180" y="4408655"/>
            <a:ext cx="789711" cy="19202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 name="Text Placeholder 2">
            <a:extLst>
              <a:ext uri="{FF2B5EF4-FFF2-40B4-BE49-F238E27FC236}">
                <a16:creationId xmlns:a16="http://schemas.microsoft.com/office/drawing/2014/main" id="{2A09A212-E243-4E5B-A9CD-82DB64EF4156}"/>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3BA615C-2AD3-4A78-894E-A720F38EE505}"/>
              </a:ext>
            </a:extLst>
          </p:cNvPr>
          <p:cNvSpPr>
            <a:spLocks noGrp="1"/>
          </p:cNvSpPr>
          <p:nvPr>
            <p:ph type="sldNum" sz="quarter" idx="14"/>
          </p:nvPr>
        </p:nvSpPr>
        <p:spPr/>
        <p:txBody>
          <a:bodyPr/>
          <a:lstStyle/>
          <a:p>
            <a:fld id="{99A20822-4A49-4D36-86E3-300BA48D3F00}" type="slidenum">
              <a:rPr lang="en-US" smtClean="0"/>
              <a:pPr/>
              <a:t>67</a:t>
            </a:fld>
            <a:endParaRPr lang="en-US"/>
          </a:p>
        </p:txBody>
      </p:sp>
    </p:spTree>
    <p:extLst>
      <p:ext uri="{BB962C8B-B14F-4D97-AF65-F5344CB8AC3E}">
        <p14:creationId xmlns:p14="http://schemas.microsoft.com/office/powerpoint/2010/main" val="31271298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8591-D000-4107-9658-EAF3B844BC93}"/>
              </a:ext>
            </a:extLst>
          </p:cNvPr>
          <p:cNvSpPr>
            <a:spLocks noGrp="1"/>
          </p:cNvSpPr>
          <p:nvPr>
            <p:ph type="title"/>
          </p:nvPr>
        </p:nvSpPr>
        <p:spPr/>
        <p:txBody>
          <a:bodyPr/>
          <a:lstStyle/>
          <a:p>
            <a:r>
              <a:rPr lang="en-US"/>
              <a:t>Connecting With the DBI Team</a:t>
            </a:r>
          </a:p>
        </p:txBody>
      </p:sp>
      <p:sp>
        <p:nvSpPr>
          <p:cNvPr id="4" name="Text Placeholder 3">
            <a:extLst>
              <a:ext uri="{FF2B5EF4-FFF2-40B4-BE49-F238E27FC236}">
                <a16:creationId xmlns:a16="http://schemas.microsoft.com/office/drawing/2014/main" id="{AE2986D6-EFED-4E8E-8398-1DD841B5E62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A5B5609-F5FE-4A4F-9623-A6D404ECAF73}"/>
              </a:ext>
            </a:extLst>
          </p:cNvPr>
          <p:cNvSpPr>
            <a:spLocks noGrp="1"/>
          </p:cNvSpPr>
          <p:nvPr>
            <p:ph type="sldNum" sz="quarter" idx="14"/>
          </p:nvPr>
        </p:nvSpPr>
        <p:spPr/>
        <p:txBody>
          <a:bodyPr/>
          <a:lstStyle/>
          <a:p>
            <a:fld id="{99A20822-4A49-4D36-86E3-300BA48D3F00}" type="slidenum">
              <a:rPr lang="en-US" smtClean="0"/>
              <a:pPr/>
              <a:t>68</a:t>
            </a:fld>
            <a:endParaRPr lang="en-US"/>
          </a:p>
        </p:txBody>
      </p:sp>
      <p:pic>
        <p:nvPicPr>
          <p:cNvPr id="6" name="Picture 5">
            <a:extLst>
              <a:ext uri="{FF2B5EF4-FFF2-40B4-BE49-F238E27FC236}">
                <a16:creationId xmlns:a16="http://schemas.microsoft.com/office/drawing/2014/main" id="{7400D266-23A9-4E3D-A537-9723700E676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461" y="1369858"/>
            <a:ext cx="6438029" cy="4292019"/>
          </a:xfrm>
          <a:prstGeom prst="rect">
            <a:avLst/>
          </a:prstGeom>
        </p:spPr>
      </p:pic>
    </p:spTree>
    <p:extLst>
      <p:ext uri="{BB962C8B-B14F-4D97-AF65-F5344CB8AC3E}">
        <p14:creationId xmlns:p14="http://schemas.microsoft.com/office/powerpoint/2010/main" val="574263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 I Need a DBI Team to Implement DBI? </a:t>
            </a:r>
          </a:p>
        </p:txBody>
      </p:sp>
      <p:pic>
        <p:nvPicPr>
          <p:cNvPr id="7170" name="Picture 2" descr="Image result for image of group of people"/>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tretch>
            <a:fillRect/>
          </a:stretch>
        </p:blipFill>
        <p:spPr bwMode="auto">
          <a:xfrm>
            <a:off x="6526212" y="12573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BDB1505-3310-457A-A876-F38B736FBFE9}"/>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99A20822-4A49-4D36-86E3-300BA48D3F00}" type="slidenum">
              <a:rPr lang="en-US" smtClean="0"/>
              <a:t>69</a:t>
            </a:fld>
            <a:endParaRPr lang="en-US"/>
          </a:p>
        </p:txBody>
      </p:sp>
      <p:sp>
        <p:nvSpPr>
          <p:cNvPr id="5" name="TextBox 4"/>
          <p:cNvSpPr txBox="1"/>
          <p:nvPr/>
        </p:nvSpPr>
        <p:spPr>
          <a:xfrm>
            <a:off x="457200" y="1431036"/>
            <a:ext cx="5661102" cy="2697790"/>
          </a:xfrm>
          <a:prstGeom prst="rect">
            <a:avLst/>
          </a:prstGeom>
          <a:noFill/>
        </p:spPr>
        <p:txBody>
          <a:bodyPr wrap="square" rtlCol="0">
            <a:spAutoFit/>
          </a:bodyPr>
          <a:lstStyle/>
          <a:p>
            <a:pPr marL="342900" indent="-342900">
              <a:lnSpc>
                <a:spcPct val="125000"/>
              </a:lnSpc>
              <a:spcBef>
                <a:spcPts val="1200"/>
              </a:spcBef>
              <a:buClr>
                <a:schemeClr val="accent1"/>
              </a:buClr>
              <a:buFont typeface="Wingdings" panose="05000000000000000000" pitchFamily="2" charset="2"/>
              <a:buChar char="§"/>
            </a:pPr>
            <a:r>
              <a:rPr lang="en-US" sz="2600"/>
              <a:t>No. Individual teachers can independently implement DBI. </a:t>
            </a:r>
          </a:p>
          <a:p>
            <a:pPr marL="342900" indent="-342900">
              <a:lnSpc>
                <a:spcPct val="125000"/>
              </a:lnSpc>
              <a:spcBef>
                <a:spcPts val="1200"/>
              </a:spcBef>
              <a:buClr>
                <a:schemeClr val="accent1"/>
              </a:buClr>
              <a:buFont typeface="Wingdings" panose="05000000000000000000" pitchFamily="2" charset="2"/>
              <a:buChar char="§"/>
            </a:pPr>
            <a:r>
              <a:rPr lang="en-US" sz="2600"/>
              <a:t>But three (or more) heads are always better than one when engaging in problem solving!</a:t>
            </a:r>
          </a:p>
        </p:txBody>
      </p:sp>
    </p:spTree>
    <p:extLst>
      <p:ext uri="{BB962C8B-B14F-4D97-AF65-F5344CB8AC3E}">
        <p14:creationId xmlns:p14="http://schemas.microsoft.com/office/powerpoint/2010/main" val="118401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261A-75A6-4D6E-BBFB-1DBC81524AFB}"/>
              </a:ext>
            </a:extLst>
          </p:cNvPr>
          <p:cNvSpPr>
            <a:spLocks noGrp="1"/>
          </p:cNvSpPr>
          <p:nvPr>
            <p:ph type="title"/>
          </p:nvPr>
        </p:nvSpPr>
        <p:spPr/>
        <p:txBody>
          <a:bodyPr/>
          <a:lstStyle/>
          <a:p>
            <a:r>
              <a:rPr lang="en-US"/>
              <a:t>Function of Behavior</a:t>
            </a:r>
          </a:p>
        </p:txBody>
      </p:sp>
      <p:sp>
        <p:nvSpPr>
          <p:cNvPr id="3" name="Content Placeholder 2">
            <a:extLst>
              <a:ext uri="{FF2B5EF4-FFF2-40B4-BE49-F238E27FC236}">
                <a16:creationId xmlns:a16="http://schemas.microsoft.com/office/drawing/2014/main" id="{15B50982-8728-46C1-AB57-B3B41E510C2A}"/>
              </a:ext>
            </a:extLst>
          </p:cNvPr>
          <p:cNvSpPr>
            <a:spLocks noGrp="1"/>
          </p:cNvSpPr>
          <p:nvPr>
            <p:ph sz="quarter" idx="14"/>
          </p:nvPr>
        </p:nvSpPr>
        <p:spPr/>
        <p:txBody>
          <a:bodyPr vert="horz" lIns="0" tIns="0" rIns="0" bIns="0" rtlCol="0" anchor="t">
            <a:normAutofit/>
          </a:bodyPr>
          <a:lstStyle/>
          <a:p>
            <a:pPr marL="349250" indent="-349250">
              <a:buClr>
                <a:srgbClr val="C25131"/>
              </a:buClr>
              <a:buFont typeface="Wingdings" panose="05000000000000000000" pitchFamily="2" charset="2"/>
              <a:buChar char="§"/>
            </a:pPr>
            <a:r>
              <a:rPr lang="en-US">
                <a:cs typeface="Arial"/>
              </a:rPr>
              <a:t>Functions</a:t>
            </a:r>
            <a:r>
              <a:rPr lang="en-US">
                <a:ea typeface="+mn-lt"/>
                <a:cs typeface="+mn-lt"/>
              </a:rPr>
              <a:t> of behavior include </a:t>
            </a:r>
            <a:r>
              <a:rPr lang="en-US" b="1" u="sng">
                <a:ea typeface="+mn-lt"/>
                <a:cs typeface="+mn-lt"/>
              </a:rPr>
              <a:t>access to</a:t>
            </a:r>
            <a:r>
              <a:rPr lang="en-US">
                <a:ea typeface="+mn-lt"/>
                <a:cs typeface="+mn-lt"/>
              </a:rPr>
              <a:t> or </a:t>
            </a:r>
            <a:r>
              <a:rPr lang="en-US" b="1" u="sng">
                <a:ea typeface="+mn-lt"/>
                <a:cs typeface="+mn-lt"/>
              </a:rPr>
              <a:t>escape from</a:t>
            </a:r>
            <a:r>
              <a:rPr lang="en-US">
                <a:ea typeface="+mn-lt"/>
                <a:cs typeface="+mn-lt"/>
              </a:rPr>
              <a:t>:</a:t>
            </a:r>
            <a:endParaRPr lang="en-US"/>
          </a:p>
          <a:p>
            <a:pPr marL="685800" lvl="3" indent="-319088">
              <a:buFont typeface="Arial" panose="020B0604020202020204" pitchFamily="34" charset="0"/>
              <a:buChar char="•"/>
            </a:pPr>
            <a:r>
              <a:rPr lang="en-US">
                <a:cs typeface="Arial"/>
              </a:rPr>
              <a:t>Attention</a:t>
            </a:r>
          </a:p>
          <a:p>
            <a:pPr marL="685800" lvl="3" indent="-319088">
              <a:buClr>
                <a:srgbClr val="C25131"/>
              </a:buClr>
              <a:buFont typeface="Arial" panose="020B0604020202020204" pitchFamily="34" charset="0"/>
              <a:buChar char="•"/>
            </a:pPr>
            <a:r>
              <a:rPr lang="en-US">
                <a:cs typeface="Arial"/>
              </a:rPr>
              <a:t>Tangibles, activities</a:t>
            </a:r>
          </a:p>
          <a:p>
            <a:pPr marL="685800" lvl="3" indent="-319088">
              <a:buClr>
                <a:srgbClr val="C25131"/>
              </a:buClr>
              <a:buFont typeface="Arial" panose="020B0604020202020204" pitchFamily="34" charset="0"/>
              <a:buChar char="•"/>
            </a:pPr>
            <a:r>
              <a:rPr lang="en-US">
                <a:cs typeface="Arial"/>
              </a:rPr>
              <a:t>Demands, tasks</a:t>
            </a:r>
          </a:p>
          <a:p>
            <a:pPr marL="685800" lvl="3" indent="-319088">
              <a:buClr>
                <a:srgbClr val="C25131"/>
              </a:buClr>
              <a:buFont typeface="Arial" panose="020B0604020202020204" pitchFamily="34" charset="0"/>
              <a:buChar char="•"/>
            </a:pPr>
            <a:r>
              <a:rPr lang="en-US">
                <a:cs typeface="Arial"/>
              </a:rPr>
              <a:t>Sensory stimulation</a:t>
            </a:r>
          </a:p>
          <a:p>
            <a:pPr lvl="1">
              <a:spcBef>
                <a:spcPts val="1800"/>
              </a:spcBef>
              <a:buClr>
                <a:srgbClr val="C25131"/>
              </a:buClr>
            </a:pPr>
            <a:r>
              <a:rPr lang="en-US">
                <a:cs typeface="Arial"/>
              </a:rPr>
              <a:t>Function plays a role in selecting and adapting behavioral interventions for students with a history of challenging behavior.</a:t>
            </a:r>
            <a:endParaRPr lang="en-US">
              <a:ea typeface="+mn-lt"/>
              <a:cs typeface="+mn-lt"/>
            </a:endParaRPr>
          </a:p>
          <a:p>
            <a:pPr lvl="2">
              <a:buClr>
                <a:srgbClr val="C25131"/>
              </a:buClr>
            </a:pPr>
            <a:endParaRPr lang="en-US">
              <a:cs typeface="Arial"/>
            </a:endParaRPr>
          </a:p>
          <a:p>
            <a:pPr marL="457200" indent="-457200">
              <a:buClr>
                <a:srgbClr val="262626"/>
              </a:buClr>
              <a:buFont typeface="Wingdings" panose="05000000000000000000" pitchFamily="2" charset="2"/>
              <a:buChar char="§"/>
            </a:pPr>
            <a:endParaRPr lang="en-US">
              <a:cs typeface="Arial"/>
            </a:endParaRPr>
          </a:p>
          <a:p>
            <a:endParaRPr lang="en-US"/>
          </a:p>
        </p:txBody>
      </p:sp>
      <p:sp>
        <p:nvSpPr>
          <p:cNvPr id="4" name="Text Placeholder 3">
            <a:extLst>
              <a:ext uri="{FF2B5EF4-FFF2-40B4-BE49-F238E27FC236}">
                <a16:creationId xmlns:a16="http://schemas.microsoft.com/office/drawing/2014/main" id="{C443C716-33E1-4C28-B467-139EF31152E5}"/>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8C338F31-1B2F-450F-BD20-176FE5258A76}"/>
              </a:ext>
            </a:extLst>
          </p:cNvPr>
          <p:cNvSpPr>
            <a:spLocks noGrp="1"/>
          </p:cNvSpPr>
          <p:nvPr>
            <p:ph type="sldNum" sz="quarter" idx="12"/>
          </p:nvPr>
        </p:nvSpPr>
        <p:spPr/>
        <p:txBody>
          <a:bodyPr/>
          <a:lstStyle/>
          <a:p>
            <a:fld id="{99A20822-4A49-4D36-86E3-300BA48D3F00}" type="slidenum">
              <a:rPr lang="en-US" smtClean="0"/>
              <a:t>7</a:t>
            </a:fld>
            <a:endParaRPr lang="en-US"/>
          </a:p>
        </p:txBody>
      </p:sp>
    </p:spTree>
    <p:extLst>
      <p:ext uri="{BB962C8B-B14F-4D97-AF65-F5344CB8AC3E}">
        <p14:creationId xmlns:p14="http://schemas.microsoft.com/office/powerpoint/2010/main" val="86978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D1E5-BEAA-4A49-9915-4F4B8BF2B53B}"/>
              </a:ext>
            </a:extLst>
          </p:cNvPr>
          <p:cNvSpPr>
            <a:spLocks noGrp="1"/>
          </p:cNvSpPr>
          <p:nvPr>
            <p:ph type="title"/>
          </p:nvPr>
        </p:nvSpPr>
        <p:spPr/>
        <p:txBody>
          <a:bodyPr/>
          <a:lstStyle/>
          <a:p>
            <a:r>
              <a:rPr lang="en-US"/>
              <a:t>Hypothesis of Function</a:t>
            </a:r>
          </a:p>
        </p:txBody>
      </p:sp>
      <p:sp>
        <p:nvSpPr>
          <p:cNvPr id="3" name="Content Placeholder 2">
            <a:extLst>
              <a:ext uri="{FF2B5EF4-FFF2-40B4-BE49-F238E27FC236}">
                <a16:creationId xmlns:a16="http://schemas.microsoft.com/office/drawing/2014/main" id="{6EF4A0B1-6EC0-4027-921B-EED088EFAD39}"/>
              </a:ext>
            </a:extLst>
          </p:cNvPr>
          <p:cNvSpPr>
            <a:spLocks noGrp="1"/>
          </p:cNvSpPr>
          <p:nvPr>
            <p:ph sz="quarter" idx="15"/>
          </p:nvPr>
        </p:nvSpPr>
        <p:spPr>
          <a:xfrm>
            <a:off x="457200" y="1287205"/>
            <a:ext cx="11274552" cy="4343400"/>
          </a:xfrm>
        </p:spPr>
        <p:txBody>
          <a:bodyPr/>
          <a:lstStyle/>
          <a:p>
            <a:pPr marL="137160" indent="0">
              <a:buNone/>
            </a:pPr>
            <a:r>
              <a:rPr lang="en-US" b="1"/>
              <a:t>Hypothesis of function(s) of problem behavior: </a:t>
            </a:r>
          </a:p>
          <a:p>
            <a:pPr marL="594360" indent="-457200"/>
            <a:r>
              <a:rPr lang="en-US"/>
              <a:t>During reading instruction, James swipes materials and is disruptive </a:t>
            </a:r>
            <a:r>
              <a:rPr lang="en-US" b="1"/>
              <a:t>to escape</a:t>
            </a:r>
            <a:r>
              <a:rPr lang="en-US"/>
              <a:t> from reading-related academic demands.</a:t>
            </a:r>
          </a:p>
          <a:p>
            <a:pPr marL="0" indent="0">
              <a:buNone/>
            </a:pPr>
            <a:endParaRPr lang="en-US"/>
          </a:p>
        </p:txBody>
      </p:sp>
      <p:pic>
        <p:nvPicPr>
          <p:cNvPr id="7" name="Picture 6" descr="Graphic of a boy throwing a paper airplane in class">
            <a:extLst>
              <a:ext uri="{FF2B5EF4-FFF2-40B4-BE49-F238E27FC236}">
                <a16:creationId xmlns:a16="http://schemas.microsoft.com/office/drawing/2014/main" id="{E9662248-8665-4775-B963-BCBC052CC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362" y="2987930"/>
            <a:ext cx="5035275" cy="3356850"/>
          </a:xfrm>
          <a:prstGeom prst="rect">
            <a:avLst/>
          </a:prstGeom>
        </p:spPr>
      </p:pic>
      <p:sp>
        <p:nvSpPr>
          <p:cNvPr id="5" name="Slide Number Placeholder 4">
            <a:extLst>
              <a:ext uri="{FF2B5EF4-FFF2-40B4-BE49-F238E27FC236}">
                <a16:creationId xmlns:a16="http://schemas.microsoft.com/office/drawing/2014/main" id="{3E9CA3CD-5B3C-43F0-A76C-BC402163E2E2}"/>
              </a:ext>
            </a:extLst>
          </p:cNvPr>
          <p:cNvSpPr>
            <a:spLocks noGrp="1"/>
          </p:cNvSpPr>
          <p:nvPr>
            <p:ph type="sldNum" sz="quarter" idx="14"/>
          </p:nvPr>
        </p:nvSpPr>
        <p:spPr/>
        <p:txBody>
          <a:bodyPr/>
          <a:lstStyle/>
          <a:p>
            <a:fld id="{99A20822-4A49-4D36-86E3-300BA48D3F00}" type="slidenum">
              <a:rPr lang="en-US" smtClean="0"/>
              <a:pPr/>
              <a:t>70</a:t>
            </a:fld>
            <a:endParaRPr lang="en-US"/>
          </a:p>
        </p:txBody>
      </p:sp>
    </p:spTree>
    <p:extLst>
      <p:ext uri="{BB962C8B-B14F-4D97-AF65-F5344CB8AC3E}">
        <p14:creationId xmlns:p14="http://schemas.microsoft.com/office/powerpoint/2010/main" val="2288850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Proposed Intervention:</a:t>
            </a:r>
            <a:br>
              <a:rPr lang="en-US"/>
            </a:br>
            <a:r>
              <a:rPr lang="en-US"/>
              <a:t>Social Skills Training Standard Protocol</a:t>
            </a:r>
          </a:p>
        </p:txBody>
      </p:sp>
      <p:sp>
        <p:nvSpPr>
          <p:cNvPr id="6" name="Content Placeholder 5">
            <a:extLst>
              <a:ext uri="{FF2B5EF4-FFF2-40B4-BE49-F238E27FC236}">
                <a16:creationId xmlns:a16="http://schemas.microsoft.com/office/drawing/2014/main" id="{C681B316-0F17-4C2A-87BB-D684E2C30B9D}"/>
              </a:ext>
            </a:extLst>
          </p:cNvPr>
          <p:cNvSpPr>
            <a:spLocks noGrp="1"/>
          </p:cNvSpPr>
          <p:nvPr>
            <p:ph sz="quarter" idx="15"/>
          </p:nvPr>
        </p:nvSpPr>
        <p:spPr>
          <a:xfrm>
            <a:off x="457200" y="1558636"/>
            <a:ext cx="11274552" cy="4156364"/>
          </a:xfrm>
        </p:spPr>
        <p:txBody>
          <a:bodyPr>
            <a:normAutofit/>
          </a:bodyPr>
          <a:lstStyle/>
          <a:p>
            <a:pPr marL="514350" indent="-514350">
              <a:lnSpc>
                <a:spcPct val="135000"/>
              </a:lnSpc>
              <a:spcBef>
                <a:spcPts val="1800"/>
              </a:spcBef>
              <a:buFont typeface="+mj-lt"/>
              <a:buAutoNum type="arabicPeriod"/>
            </a:pPr>
            <a:r>
              <a:rPr lang="en-US" dirty="0"/>
              <a:t>Adult </a:t>
            </a:r>
            <a:r>
              <a:rPr lang="en-US" b="1" dirty="0"/>
              <a:t>MODELS</a:t>
            </a:r>
            <a:r>
              <a:rPr lang="en-US" dirty="0"/>
              <a:t> target skill.</a:t>
            </a:r>
          </a:p>
          <a:p>
            <a:pPr marL="514350" indent="-514350">
              <a:lnSpc>
                <a:spcPct val="135000"/>
              </a:lnSpc>
              <a:spcBef>
                <a:spcPts val="1800"/>
              </a:spcBef>
              <a:buFont typeface="+mj-lt"/>
              <a:buAutoNum type="arabicPeriod"/>
            </a:pPr>
            <a:r>
              <a:rPr lang="en-US" dirty="0"/>
              <a:t>Students </a:t>
            </a:r>
            <a:r>
              <a:rPr lang="en-US" b="1" dirty="0"/>
              <a:t>ROLE PLAY </a:t>
            </a:r>
            <a:r>
              <a:rPr lang="en-US" dirty="0"/>
              <a:t>with peers or adults.</a:t>
            </a:r>
          </a:p>
          <a:p>
            <a:pPr marL="514350" indent="-514350">
              <a:lnSpc>
                <a:spcPct val="135000"/>
              </a:lnSpc>
              <a:spcBef>
                <a:spcPts val="1800"/>
              </a:spcBef>
              <a:buFont typeface="+mj-lt"/>
              <a:buAutoNum type="arabicPeriod"/>
            </a:pPr>
            <a:r>
              <a:rPr lang="en-US" dirty="0"/>
              <a:t>Students are given </a:t>
            </a:r>
            <a:r>
              <a:rPr lang="en-US" b="1" dirty="0"/>
              <a:t>FEEDBACK.</a:t>
            </a:r>
          </a:p>
          <a:p>
            <a:pPr marL="514350" indent="-514350">
              <a:lnSpc>
                <a:spcPct val="135000"/>
              </a:lnSpc>
              <a:spcBef>
                <a:spcPts val="1800"/>
              </a:spcBef>
              <a:buFont typeface="+mj-lt"/>
              <a:buAutoNum type="arabicPeriod"/>
            </a:pPr>
            <a:r>
              <a:rPr lang="en-US" dirty="0"/>
              <a:t>Students receive </a:t>
            </a:r>
            <a:r>
              <a:rPr lang="en-US" b="1" dirty="0"/>
              <a:t>PRAISE</a:t>
            </a:r>
            <a:r>
              <a:rPr lang="en-US" dirty="0"/>
              <a:t> for correct display of skills.</a:t>
            </a:r>
          </a:p>
          <a:p>
            <a:pPr marL="514350" indent="-514350">
              <a:lnSpc>
                <a:spcPct val="135000"/>
              </a:lnSpc>
              <a:spcBef>
                <a:spcPts val="1800"/>
              </a:spcBef>
              <a:buFont typeface="+mj-lt"/>
              <a:buAutoNum type="arabicPeriod"/>
            </a:pPr>
            <a:r>
              <a:rPr lang="en-US" dirty="0"/>
              <a:t>Students have homework to practice further in other </a:t>
            </a:r>
            <a:r>
              <a:rPr lang="en-US" b="1" dirty="0"/>
              <a:t>SETTINGS.</a:t>
            </a:r>
          </a:p>
          <a:p>
            <a:pPr marL="0" indent="0">
              <a:buNone/>
            </a:pPr>
            <a:endParaRPr lang="en-US" dirty="0"/>
          </a:p>
        </p:txBody>
      </p:sp>
      <p:sp>
        <p:nvSpPr>
          <p:cNvPr id="3" name="Text Placeholder 2">
            <a:extLst>
              <a:ext uri="{FF2B5EF4-FFF2-40B4-BE49-F238E27FC236}">
                <a16:creationId xmlns:a16="http://schemas.microsoft.com/office/drawing/2014/main" id="{15C512AA-82FF-4156-BCE3-029EC42E6949}"/>
              </a:ext>
            </a:extLst>
          </p:cNvPr>
          <p:cNvSpPr>
            <a:spLocks noGrp="1"/>
          </p:cNvSpPr>
          <p:nvPr>
            <p:ph type="body" sz="quarter" idx="13"/>
          </p:nvPr>
        </p:nvSpPr>
        <p:spPr/>
        <p:txBody>
          <a:bodyPr/>
          <a:lstStyle/>
          <a:p>
            <a:r>
              <a:rPr lang="en-US"/>
              <a:t>(Willis et al., 2019)</a:t>
            </a:r>
          </a:p>
        </p:txBody>
      </p:sp>
      <p:sp>
        <p:nvSpPr>
          <p:cNvPr id="4" name="Slide Number Placeholder 3">
            <a:extLst>
              <a:ext uri="{FF2B5EF4-FFF2-40B4-BE49-F238E27FC236}">
                <a16:creationId xmlns:a16="http://schemas.microsoft.com/office/drawing/2014/main" id="{60C84ED1-404C-444E-9B51-C035744B6591}"/>
              </a:ext>
            </a:extLst>
          </p:cNvPr>
          <p:cNvSpPr>
            <a:spLocks noGrp="1"/>
          </p:cNvSpPr>
          <p:nvPr>
            <p:ph type="sldNum" sz="quarter" idx="14"/>
          </p:nvPr>
        </p:nvSpPr>
        <p:spPr/>
        <p:txBody>
          <a:bodyPr/>
          <a:lstStyle/>
          <a:p>
            <a:fld id="{99A20822-4A49-4D36-86E3-300BA48D3F00}" type="slidenum">
              <a:rPr lang="en-US" smtClean="0"/>
              <a:pPr/>
              <a:t>71</a:t>
            </a:fld>
            <a:endParaRPr lang="en-US"/>
          </a:p>
        </p:txBody>
      </p:sp>
    </p:spTree>
    <p:extLst>
      <p:ext uri="{BB962C8B-B14F-4D97-AF65-F5344CB8AC3E}">
        <p14:creationId xmlns:p14="http://schemas.microsoft.com/office/powerpoint/2010/main" val="3321961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0249-B62B-4963-98E3-D85F3429B7DF}"/>
              </a:ext>
            </a:extLst>
          </p:cNvPr>
          <p:cNvSpPr>
            <a:spLocks noGrp="1"/>
          </p:cNvSpPr>
          <p:nvPr>
            <p:ph type="title"/>
          </p:nvPr>
        </p:nvSpPr>
        <p:spPr/>
        <p:txBody>
          <a:bodyPr/>
          <a:lstStyle/>
          <a:p>
            <a:r>
              <a:rPr lang="en-US"/>
              <a:t>Validated Intervention Program</a:t>
            </a:r>
            <a:br>
              <a:rPr lang="en-US"/>
            </a:br>
            <a:r>
              <a:rPr lang="en-US"/>
              <a:t>Social Skills</a:t>
            </a:r>
          </a:p>
        </p:txBody>
      </p:sp>
      <p:graphicFrame>
        <p:nvGraphicFramePr>
          <p:cNvPr id="6" name="Table 6">
            <a:extLst>
              <a:ext uri="{FF2B5EF4-FFF2-40B4-BE49-F238E27FC236}">
                <a16:creationId xmlns:a16="http://schemas.microsoft.com/office/drawing/2014/main" id="{095E77D6-2755-4CC4-8AF3-FD6395BE018C}"/>
              </a:ext>
            </a:extLst>
          </p:cNvPr>
          <p:cNvGraphicFramePr>
            <a:graphicFrameLocks noGrp="1"/>
          </p:cNvGraphicFramePr>
          <p:nvPr>
            <p:ph sz="quarter" idx="15"/>
            <p:extLst>
              <p:ext uri="{D42A27DB-BD31-4B8C-83A1-F6EECF244321}">
                <p14:modId xmlns:p14="http://schemas.microsoft.com/office/powerpoint/2010/main" val="910979996"/>
              </p:ext>
            </p:extLst>
          </p:nvPr>
        </p:nvGraphicFramePr>
        <p:xfrm>
          <a:off x="457200" y="1371600"/>
          <a:ext cx="5236234" cy="4371052"/>
        </p:xfrm>
        <a:graphic>
          <a:graphicData uri="http://schemas.openxmlformats.org/drawingml/2006/table">
            <a:tbl>
              <a:tblPr firstRow="1" bandRow="1">
                <a:tableStyleId>{5C22544A-7EE6-4342-B048-85BDC9FD1C3A}</a:tableStyleId>
              </a:tblPr>
              <a:tblGrid>
                <a:gridCol w="3758141">
                  <a:extLst>
                    <a:ext uri="{9D8B030D-6E8A-4147-A177-3AD203B41FA5}">
                      <a16:colId xmlns:a16="http://schemas.microsoft.com/office/drawing/2014/main" val="4155637366"/>
                    </a:ext>
                  </a:extLst>
                </a:gridCol>
                <a:gridCol w="1478093">
                  <a:extLst>
                    <a:ext uri="{9D8B030D-6E8A-4147-A177-3AD203B41FA5}">
                      <a16:colId xmlns:a16="http://schemas.microsoft.com/office/drawing/2014/main" val="1119953695"/>
                    </a:ext>
                  </a:extLst>
                </a:gridCol>
              </a:tblGrid>
              <a:tr h="370840">
                <a:tc>
                  <a:txBody>
                    <a:bodyPr/>
                    <a:lstStyle/>
                    <a:p>
                      <a:pPr algn="ctr"/>
                      <a:r>
                        <a:rPr lang="en-US" sz="2800"/>
                        <a:t>Intervention Dimensions</a:t>
                      </a:r>
                    </a:p>
                  </a:txBody>
                  <a:tcPr/>
                </a:tc>
                <a:tc>
                  <a:txBody>
                    <a:bodyPr/>
                    <a:lstStyle/>
                    <a:p>
                      <a:pPr algn="ctr"/>
                      <a:r>
                        <a:rPr lang="en-US" sz="2800"/>
                        <a:t>Rating</a:t>
                      </a:r>
                    </a:p>
                  </a:txBody>
                  <a:tcPr/>
                </a:tc>
                <a:extLst>
                  <a:ext uri="{0D108BD9-81ED-4DB2-BD59-A6C34878D82A}">
                    <a16:rowId xmlns:a16="http://schemas.microsoft.com/office/drawing/2014/main" val="2352923800"/>
                  </a:ext>
                </a:extLst>
              </a:tr>
              <a:tr h="538192">
                <a:tc>
                  <a:txBody>
                    <a:bodyPr/>
                    <a:lstStyle/>
                    <a:p>
                      <a:r>
                        <a:rPr lang="en-US" sz="2800"/>
                        <a:t>Strength</a:t>
                      </a:r>
                    </a:p>
                  </a:txBody>
                  <a:tcPr/>
                </a:tc>
                <a:tc>
                  <a:txBody>
                    <a:bodyPr/>
                    <a:lstStyle/>
                    <a:p>
                      <a:r>
                        <a:rPr lang="en-US" sz="2800"/>
                        <a:t>Yes</a:t>
                      </a:r>
                    </a:p>
                  </a:txBody>
                  <a:tcPr/>
                </a:tc>
                <a:extLst>
                  <a:ext uri="{0D108BD9-81ED-4DB2-BD59-A6C34878D82A}">
                    <a16:rowId xmlns:a16="http://schemas.microsoft.com/office/drawing/2014/main" val="2983828189"/>
                  </a:ext>
                </a:extLst>
              </a:tr>
              <a:tr h="370840">
                <a:tc>
                  <a:txBody>
                    <a:bodyPr/>
                    <a:lstStyle/>
                    <a:p>
                      <a:r>
                        <a:rPr lang="en-US" sz="2800"/>
                        <a:t>Dosage</a:t>
                      </a:r>
                    </a:p>
                  </a:txBody>
                  <a:tcPr/>
                </a:tc>
                <a:tc>
                  <a:txBody>
                    <a:bodyPr/>
                    <a:lstStyle/>
                    <a:p>
                      <a:r>
                        <a:rPr lang="en-US" sz="2800"/>
                        <a:t>1</a:t>
                      </a:r>
                    </a:p>
                  </a:txBody>
                  <a:tcPr/>
                </a:tc>
                <a:extLst>
                  <a:ext uri="{0D108BD9-81ED-4DB2-BD59-A6C34878D82A}">
                    <a16:rowId xmlns:a16="http://schemas.microsoft.com/office/drawing/2014/main" val="2652272759"/>
                  </a:ext>
                </a:extLst>
              </a:tr>
              <a:tr h="370840">
                <a:tc>
                  <a:txBody>
                    <a:bodyPr/>
                    <a:lstStyle/>
                    <a:p>
                      <a:r>
                        <a:rPr lang="en-US" sz="2800"/>
                        <a:t>Alignment</a:t>
                      </a:r>
                    </a:p>
                  </a:txBody>
                  <a:tcPr/>
                </a:tc>
                <a:tc>
                  <a:txBody>
                    <a:bodyPr/>
                    <a:lstStyle/>
                    <a:p>
                      <a:r>
                        <a:rPr lang="en-US" sz="2800"/>
                        <a:t>3</a:t>
                      </a:r>
                    </a:p>
                  </a:txBody>
                  <a:tcPr/>
                </a:tc>
                <a:extLst>
                  <a:ext uri="{0D108BD9-81ED-4DB2-BD59-A6C34878D82A}">
                    <a16:rowId xmlns:a16="http://schemas.microsoft.com/office/drawing/2014/main" val="1692007069"/>
                  </a:ext>
                </a:extLst>
              </a:tr>
              <a:tr h="370840">
                <a:tc>
                  <a:txBody>
                    <a:bodyPr/>
                    <a:lstStyle/>
                    <a:p>
                      <a:r>
                        <a:rPr lang="en-US" sz="2800"/>
                        <a:t>Attention to transfer</a:t>
                      </a:r>
                    </a:p>
                  </a:txBody>
                  <a:tcPr/>
                </a:tc>
                <a:tc>
                  <a:txBody>
                    <a:bodyPr/>
                    <a:lstStyle/>
                    <a:p>
                      <a:r>
                        <a:rPr lang="en-US" sz="2800"/>
                        <a:t>2</a:t>
                      </a:r>
                    </a:p>
                  </a:txBody>
                  <a:tcPr/>
                </a:tc>
                <a:extLst>
                  <a:ext uri="{0D108BD9-81ED-4DB2-BD59-A6C34878D82A}">
                    <a16:rowId xmlns:a16="http://schemas.microsoft.com/office/drawing/2014/main" val="1618079147"/>
                  </a:ext>
                </a:extLst>
              </a:tr>
              <a:tr h="370840">
                <a:tc>
                  <a:txBody>
                    <a:bodyPr/>
                    <a:lstStyle/>
                    <a:p>
                      <a:r>
                        <a:rPr lang="en-US" sz="2800"/>
                        <a:t>Comprehensiveness</a:t>
                      </a:r>
                    </a:p>
                  </a:txBody>
                  <a:tcPr/>
                </a:tc>
                <a:tc>
                  <a:txBody>
                    <a:bodyPr/>
                    <a:lstStyle/>
                    <a:p>
                      <a:r>
                        <a:rPr lang="en-US" sz="2800"/>
                        <a:t>2</a:t>
                      </a:r>
                    </a:p>
                  </a:txBody>
                  <a:tcPr/>
                </a:tc>
                <a:extLst>
                  <a:ext uri="{0D108BD9-81ED-4DB2-BD59-A6C34878D82A}">
                    <a16:rowId xmlns:a16="http://schemas.microsoft.com/office/drawing/2014/main" val="1481667552"/>
                  </a:ext>
                </a:extLst>
              </a:tr>
              <a:tr h="370840">
                <a:tc>
                  <a:txBody>
                    <a:bodyPr/>
                    <a:lstStyle/>
                    <a:p>
                      <a:r>
                        <a:rPr lang="en-US" sz="2800"/>
                        <a:t>Academic supports</a:t>
                      </a:r>
                    </a:p>
                  </a:txBody>
                  <a:tcPr/>
                </a:tc>
                <a:tc>
                  <a:txBody>
                    <a:bodyPr/>
                    <a:lstStyle/>
                    <a:p>
                      <a:r>
                        <a:rPr lang="en-US" sz="2800"/>
                        <a:t>3</a:t>
                      </a:r>
                    </a:p>
                  </a:txBody>
                  <a:tcPr/>
                </a:tc>
                <a:extLst>
                  <a:ext uri="{0D108BD9-81ED-4DB2-BD59-A6C34878D82A}">
                    <a16:rowId xmlns:a16="http://schemas.microsoft.com/office/drawing/2014/main" val="2641313462"/>
                  </a:ext>
                </a:extLst>
              </a:tr>
              <a:tr h="0">
                <a:tc>
                  <a:txBody>
                    <a:bodyPr/>
                    <a:lstStyle/>
                    <a:p>
                      <a:endParaRPr lang="en-US"/>
                    </a:p>
                  </a:txBody>
                  <a:tcPr/>
                </a:tc>
                <a:tc>
                  <a:txBody>
                    <a:bodyPr/>
                    <a:lstStyle/>
                    <a:p>
                      <a:endParaRPr lang="en-US" dirty="0"/>
                    </a:p>
                  </a:txBody>
                  <a:tcPr/>
                </a:tc>
                <a:extLst>
                  <a:ext uri="{0D108BD9-81ED-4DB2-BD59-A6C34878D82A}">
                    <a16:rowId xmlns:a16="http://schemas.microsoft.com/office/drawing/2014/main" val="3228239289"/>
                  </a:ext>
                </a:extLst>
              </a:tr>
            </a:tbl>
          </a:graphicData>
        </a:graphic>
      </p:graphicFrame>
      <p:graphicFrame>
        <p:nvGraphicFramePr>
          <p:cNvPr id="8" name="Content Placeholder 20">
            <a:extLst>
              <a:ext uri="{FF2B5EF4-FFF2-40B4-BE49-F238E27FC236}">
                <a16:creationId xmlns:a16="http://schemas.microsoft.com/office/drawing/2014/main" id="{120DA0FA-CBAA-4E34-BE60-D0273954ABEF}"/>
              </a:ext>
            </a:extLst>
          </p:cNvPr>
          <p:cNvGraphicFramePr>
            <a:graphicFrameLocks/>
          </p:cNvGraphicFramePr>
          <p:nvPr>
            <p:extLst>
              <p:ext uri="{D42A27DB-BD31-4B8C-83A1-F6EECF244321}">
                <p14:modId xmlns:p14="http://schemas.microsoft.com/office/powerpoint/2010/main" val="3403796554"/>
              </p:ext>
            </p:extLst>
          </p:nvPr>
        </p:nvGraphicFramePr>
        <p:xfrm>
          <a:off x="4822430" y="2972300"/>
          <a:ext cx="7224096" cy="2514100"/>
        </p:xfrm>
        <a:graphic>
          <a:graphicData uri="http://schemas.openxmlformats.org/drawingml/2006/table">
            <a:tbl>
              <a:tblPr firstRow="1" bandRow="1">
                <a:tableStyleId>{5940675A-B579-460E-94D1-54222C63F5DA}</a:tableStyleId>
              </a:tblPr>
              <a:tblGrid>
                <a:gridCol w="1806024">
                  <a:extLst>
                    <a:ext uri="{9D8B030D-6E8A-4147-A177-3AD203B41FA5}">
                      <a16:colId xmlns:a16="http://schemas.microsoft.com/office/drawing/2014/main" val="2021640973"/>
                    </a:ext>
                  </a:extLst>
                </a:gridCol>
                <a:gridCol w="1806024">
                  <a:extLst>
                    <a:ext uri="{9D8B030D-6E8A-4147-A177-3AD203B41FA5}">
                      <a16:colId xmlns:a16="http://schemas.microsoft.com/office/drawing/2014/main" val="2825273668"/>
                    </a:ext>
                  </a:extLst>
                </a:gridCol>
                <a:gridCol w="1806024">
                  <a:extLst>
                    <a:ext uri="{9D8B030D-6E8A-4147-A177-3AD203B41FA5}">
                      <a16:colId xmlns:a16="http://schemas.microsoft.com/office/drawing/2014/main" val="1209125442"/>
                    </a:ext>
                  </a:extLst>
                </a:gridCol>
                <a:gridCol w="1806024">
                  <a:extLst>
                    <a:ext uri="{9D8B030D-6E8A-4147-A177-3AD203B41FA5}">
                      <a16:colId xmlns:a16="http://schemas.microsoft.com/office/drawing/2014/main" val="1518851305"/>
                    </a:ext>
                  </a:extLst>
                </a:gridCol>
              </a:tblGrid>
              <a:tr h="1081154">
                <a:tc>
                  <a:txBody>
                    <a:bodyPr/>
                    <a:lstStyle/>
                    <a:p>
                      <a:pPr algn="ctr"/>
                      <a:r>
                        <a:rPr lang="en-US" sz="7200" b="1">
                          <a:effectLst>
                            <a:outerShdw blurRad="50800" dist="38100" dir="2700000" algn="tl" rotWithShape="0">
                              <a:prstClr val="black">
                                <a:alpha val="40000"/>
                              </a:prstClr>
                            </a:outerShdw>
                          </a:effectLst>
                        </a:rPr>
                        <a:t>0</a:t>
                      </a:r>
                    </a:p>
                  </a:txBody>
                  <a:tcPr>
                    <a:lnB w="12700" cmpd="sng">
                      <a:noFill/>
                    </a:lnB>
                    <a:solidFill>
                      <a:schemeClr val="bg1"/>
                    </a:solidFill>
                  </a:tcPr>
                </a:tc>
                <a:tc>
                  <a:txBody>
                    <a:bodyPr/>
                    <a:lstStyle/>
                    <a:p>
                      <a:pPr algn="ctr"/>
                      <a:r>
                        <a:rPr lang="en-US" sz="7200" b="1">
                          <a:effectLst>
                            <a:outerShdw blurRad="50800" dist="38100" dir="2700000" algn="tl" rotWithShape="0">
                              <a:prstClr val="black">
                                <a:alpha val="40000"/>
                              </a:prstClr>
                            </a:outerShdw>
                          </a:effectLst>
                        </a:rPr>
                        <a:t>1</a:t>
                      </a:r>
                    </a:p>
                  </a:txBody>
                  <a:tcPr>
                    <a:lnB w="12700" cmpd="sng">
                      <a:noFill/>
                    </a:lnB>
                    <a:solidFill>
                      <a:schemeClr val="bg1"/>
                    </a:solidFill>
                  </a:tcPr>
                </a:tc>
                <a:tc>
                  <a:txBody>
                    <a:bodyPr/>
                    <a:lstStyle/>
                    <a:p>
                      <a:pPr algn="ctr"/>
                      <a:r>
                        <a:rPr lang="en-US" sz="7200" b="1">
                          <a:effectLst>
                            <a:outerShdw blurRad="50800" dist="38100" dir="2700000" algn="tl" rotWithShape="0">
                              <a:prstClr val="black">
                                <a:alpha val="40000"/>
                              </a:prstClr>
                            </a:outerShdw>
                          </a:effectLst>
                        </a:rPr>
                        <a:t>2</a:t>
                      </a:r>
                    </a:p>
                  </a:txBody>
                  <a:tcPr>
                    <a:lnB w="12700" cmpd="sng">
                      <a:noFill/>
                    </a:lnB>
                    <a:solidFill>
                      <a:schemeClr val="bg1"/>
                    </a:solidFill>
                  </a:tcPr>
                </a:tc>
                <a:tc>
                  <a:txBody>
                    <a:bodyPr/>
                    <a:lstStyle/>
                    <a:p>
                      <a:pPr algn="ctr"/>
                      <a:r>
                        <a:rPr lang="en-US" sz="7200" b="1">
                          <a:effectLst>
                            <a:outerShdw blurRad="50800" dist="38100" dir="2700000" algn="tl" rotWithShape="0">
                              <a:prstClr val="black">
                                <a:alpha val="40000"/>
                              </a:prstClr>
                            </a:outerShdw>
                          </a:effectLst>
                        </a:rPr>
                        <a:t>3</a:t>
                      </a:r>
                    </a:p>
                  </a:txBody>
                  <a:tcPr>
                    <a:lnB w="12700" cmpd="sng">
                      <a:noFill/>
                    </a:lnB>
                    <a:solidFill>
                      <a:schemeClr val="bg1"/>
                    </a:solidFill>
                  </a:tcPr>
                </a:tc>
                <a:extLst>
                  <a:ext uri="{0D108BD9-81ED-4DB2-BD59-A6C34878D82A}">
                    <a16:rowId xmlns:a16="http://schemas.microsoft.com/office/drawing/2014/main" val="136588026"/>
                  </a:ext>
                </a:extLst>
              </a:tr>
              <a:tr h="1325380">
                <a:tc>
                  <a:txBody>
                    <a:bodyPr/>
                    <a:lstStyle/>
                    <a:p>
                      <a:pPr algn="ctr"/>
                      <a:r>
                        <a:rPr lang="en-US" sz="2400" b="1"/>
                        <a:t>Fails</a:t>
                      </a:r>
                      <a:r>
                        <a:rPr lang="en-US" sz="2400"/>
                        <a:t> to </a:t>
                      </a:r>
                      <a:endParaRPr lang="en-US"/>
                    </a:p>
                    <a:p>
                      <a:pPr algn="ctr"/>
                      <a:r>
                        <a:rPr lang="en-US" sz="2400"/>
                        <a:t>Address </a:t>
                      </a:r>
                    </a:p>
                    <a:p>
                      <a:pPr algn="ctr"/>
                      <a:r>
                        <a:rPr lang="en-US" sz="2400"/>
                        <a:t>Standard</a:t>
                      </a:r>
                    </a:p>
                  </a:txBody>
                  <a:tcPr>
                    <a:lnL w="12700" cmpd="sng">
                      <a:noFill/>
                    </a:lnL>
                    <a:lnR w="12700" cmpd="sng">
                      <a:noFill/>
                    </a:lnR>
                    <a:lnT w="12700" cmpd="sng">
                      <a:noFill/>
                    </a:lnT>
                    <a:lnB w="12700" cmpd="sng">
                      <a:noFill/>
                    </a:lnB>
                    <a:lnTlToBr w="12700" cmpd="sng">
                      <a:noFill/>
                      <a:prstDash val="solid"/>
                    </a:lnTlToBr>
                    <a:solidFill>
                      <a:schemeClr val="accent1">
                        <a:alpha val="25000"/>
                      </a:schemeClr>
                    </a:solidFill>
                  </a:tcPr>
                </a:tc>
                <a:tc>
                  <a:txBody>
                    <a:bodyPr/>
                    <a:lstStyle/>
                    <a:p>
                      <a:pPr algn="ctr"/>
                      <a:r>
                        <a:rPr lang="en-US" sz="2400"/>
                        <a:t>Addresses Standard </a:t>
                      </a:r>
                      <a:endParaRPr lang="en-US"/>
                    </a:p>
                    <a:p>
                      <a:pPr algn="ctr"/>
                      <a:r>
                        <a:rPr lang="en-US" sz="2400" b="1"/>
                        <a:t>Minimally</a:t>
                      </a:r>
                    </a:p>
                  </a:txBody>
                  <a:tcPr>
                    <a:lnL w="12700" cmpd="sng">
                      <a:noFill/>
                    </a:lnL>
                    <a:lnR w="12700" cmpd="sng">
                      <a:noFill/>
                    </a:lnR>
                    <a:lnT w="12700" cmpd="sng">
                      <a:noFill/>
                    </a:lnT>
                    <a:lnB w="12700" cmpd="sng">
                      <a:noFill/>
                    </a:lnB>
                    <a:lnTlToBr w="12700" cmpd="sng">
                      <a:noFill/>
                      <a:prstDash val="solid"/>
                    </a:lnTlToBr>
                    <a:solidFill>
                      <a:schemeClr val="accent1">
                        <a:alpha val="50000"/>
                      </a:schemeClr>
                    </a:solidFill>
                  </a:tcPr>
                </a:tc>
                <a:tc>
                  <a:txBody>
                    <a:bodyPr/>
                    <a:lstStyle/>
                    <a:p>
                      <a:pPr algn="ctr"/>
                      <a:r>
                        <a:rPr lang="en-US" sz="2400"/>
                        <a:t>Addresses Standard </a:t>
                      </a:r>
                      <a:r>
                        <a:rPr lang="en-US" sz="2400" b="1"/>
                        <a:t>Moderately</a:t>
                      </a:r>
                    </a:p>
                  </a:txBody>
                  <a:tcPr>
                    <a:lnL w="12700" cmpd="sng">
                      <a:noFill/>
                    </a:lnL>
                    <a:lnR w="12700" cmpd="sng">
                      <a:noFill/>
                    </a:lnR>
                    <a:lnT w="12700" cmpd="sng">
                      <a:noFill/>
                    </a:lnT>
                    <a:lnB w="12700" cmpd="sng">
                      <a:noFill/>
                    </a:lnB>
                    <a:lnTlToBr w="12700" cmpd="sng">
                      <a:noFill/>
                      <a:prstDash val="solid"/>
                    </a:lnTlToBr>
                    <a:solidFill>
                      <a:schemeClr val="accent1">
                        <a:alpha val="75000"/>
                      </a:schemeClr>
                    </a:solidFill>
                  </a:tcPr>
                </a:tc>
                <a:tc>
                  <a:txBody>
                    <a:bodyPr/>
                    <a:lstStyle/>
                    <a:p>
                      <a:pPr algn="ctr"/>
                      <a:r>
                        <a:rPr lang="en-US" sz="2400"/>
                        <a:t>Addresses Standard </a:t>
                      </a:r>
                      <a:endParaRPr lang="en-US"/>
                    </a:p>
                    <a:p>
                      <a:pPr algn="ctr"/>
                      <a:r>
                        <a:rPr lang="en-US" sz="2400" b="1"/>
                        <a:t>Well</a:t>
                      </a:r>
                    </a:p>
                  </a:txBody>
                  <a:tcPr>
                    <a:lnL w="12700" cmpd="sng">
                      <a:noFill/>
                    </a:lnL>
                    <a:lnR w="12700" cmpd="sng">
                      <a:noFill/>
                    </a:lnR>
                    <a:lnT w="12700" cmpd="sng">
                      <a:noFill/>
                    </a:lnT>
                    <a:lnB w="12700" cmpd="sng">
                      <a:noFill/>
                    </a:lnB>
                    <a:lnTlToBr w="12700" cmpd="sng">
                      <a:noFill/>
                      <a:prstDash val="solid"/>
                    </a:lnTlToBr>
                    <a:solidFill>
                      <a:schemeClr val="accent1"/>
                    </a:solidFill>
                  </a:tcPr>
                </a:tc>
                <a:extLst>
                  <a:ext uri="{0D108BD9-81ED-4DB2-BD59-A6C34878D82A}">
                    <a16:rowId xmlns:a16="http://schemas.microsoft.com/office/drawing/2014/main" val="873621820"/>
                  </a:ext>
                </a:extLst>
              </a:tr>
            </a:tbl>
          </a:graphicData>
        </a:graphic>
      </p:graphicFrame>
      <p:sp>
        <p:nvSpPr>
          <p:cNvPr id="4" name="Text Placeholder 3">
            <a:extLst>
              <a:ext uri="{FF2B5EF4-FFF2-40B4-BE49-F238E27FC236}">
                <a16:creationId xmlns:a16="http://schemas.microsoft.com/office/drawing/2014/main" id="{652C7A1B-1D7B-45A1-B878-4E6E0270E30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C9F30946-69CD-44B2-89BB-70A4C2F07376}"/>
              </a:ext>
            </a:extLst>
          </p:cNvPr>
          <p:cNvSpPr>
            <a:spLocks noGrp="1"/>
          </p:cNvSpPr>
          <p:nvPr>
            <p:ph type="sldNum" sz="quarter" idx="14"/>
          </p:nvPr>
        </p:nvSpPr>
        <p:spPr/>
        <p:txBody>
          <a:bodyPr/>
          <a:lstStyle/>
          <a:p>
            <a:fld id="{99A20822-4A49-4D36-86E3-300BA48D3F00}" type="slidenum">
              <a:rPr lang="en-US" smtClean="0"/>
              <a:pPr/>
              <a:t>72</a:t>
            </a:fld>
            <a:endParaRPr lang="en-US"/>
          </a:p>
        </p:txBody>
      </p:sp>
    </p:spTree>
    <p:extLst>
      <p:ext uri="{BB962C8B-B14F-4D97-AF65-F5344CB8AC3E}">
        <p14:creationId xmlns:p14="http://schemas.microsoft.com/office/powerpoint/2010/main" val="2674716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E650-0F70-4C62-B759-93E1BCD48C6E}"/>
              </a:ext>
            </a:extLst>
          </p:cNvPr>
          <p:cNvSpPr>
            <a:spLocks noGrp="1"/>
          </p:cNvSpPr>
          <p:nvPr>
            <p:ph type="title"/>
          </p:nvPr>
        </p:nvSpPr>
        <p:spPr/>
        <p:txBody>
          <a:bodyPr/>
          <a:lstStyle/>
          <a:p>
            <a:r>
              <a:rPr lang="en-US"/>
              <a:t>Initial Plan</a:t>
            </a:r>
          </a:p>
        </p:txBody>
      </p:sp>
      <p:graphicFrame>
        <p:nvGraphicFramePr>
          <p:cNvPr id="6" name="Table 6">
            <a:extLst>
              <a:ext uri="{FF2B5EF4-FFF2-40B4-BE49-F238E27FC236}">
                <a16:creationId xmlns:a16="http://schemas.microsoft.com/office/drawing/2014/main" id="{B91125EB-5F90-4B38-BC25-E678DEB264FB}"/>
              </a:ext>
            </a:extLst>
          </p:cNvPr>
          <p:cNvGraphicFramePr>
            <a:graphicFrameLocks noGrp="1"/>
          </p:cNvGraphicFramePr>
          <p:nvPr>
            <p:extLst>
              <p:ext uri="{D42A27DB-BD31-4B8C-83A1-F6EECF244321}">
                <p14:modId xmlns:p14="http://schemas.microsoft.com/office/powerpoint/2010/main" val="2872351024"/>
              </p:ext>
            </p:extLst>
          </p:nvPr>
        </p:nvGraphicFramePr>
        <p:xfrm>
          <a:off x="1126857" y="1280160"/>
          <a:ext cx="9935238" cy="4188804"/>
        </p:xfrm>
        <a:graphic>
          <a:graphicData uri="http://schemas.openxmlformats.org/drawingml/2006/table">
            <a:tbl>
              <a:tblPr firstRow="1" bandRow="1">
                <a:tableStyleId>{5C22544A-7EE6-4342-B048-85BDC9FD1C3A}</a:tableStyleId>
              </a:tblPr>
              <a:tblGrid>
                <a:gridCol w="2832416">
                  <a:extLst>
                    <a:ext uri="{9D8B030D-6E8A-4147-A177-3AD203B41FA5}">
                      <a16:colId xmlns:a16="http://schemas.microsoft.com/office/drawing/2014/main" val="1713139501"/>
                    </a:ext>
                  </a:extLst>
                </a:gridCol>
                <a:gridCol w="7102822">
                  <a:extLst>
                    <a:ext uri="{9D8B030D-6E8A-4147-A177-3AD203B41FA5}">
                      <a16:colId xmlns:a16="http://schemas.microsoft.com/office/drawing/2014/main" val="1725184353"/>
                    </a:ext>
                  </a:extLst>
                </a:gridCol>
              </a:tblGrid>
              <a:tr h="749300">
                <a:tc>
                  <a:txBody>
                    <a:bodyPr/>
                    <a:lstStyle/>
                    <a:p>
                      <a:pPr lvl="0">
                        <a:buNone/>
                      </a:pPr>
                      <a:endParaRPr lang="en-US" sz="2400"/>
                    </a:p>
                  </a:txBody>
                  <a:tcPr marL="137160" marR="137160" marT="137160" marB="137160" anchor="ctr"/>
                </a:tc>
                <a:tc>
                  <a:txBody>
                    <a:bodyPr/>
                    <a:lstStyle/>
                    <a:p>
                      <a:r>
                        <a:rPr lang="en-US" sz="2400"/>
                        <a:t>Initial Implementation</a:t>
                      </a:r>
                    </a:p>
                  </a:txBody>
                  <a:tcPr marL="137160" marR="137160" marT="137160" marB="137160" anchor="ctr"/>
                </a:tc>
                <a:extLst>
                  <a:ext uri="{0D108BD9-81ED-4DB2-BD59-A6C34878D82A}">
                    <a16:rowId xmlns:a16="http://schemas.microsoft.com/office/drawing/2014/main" val="1313889547"/>
                  </a:ext>
                </a:extLst>
              </a:tr>
              <a:tr h="1719752">
                <a:tc>
                  <a:txBody>
                    <a:bodyPr/>
                    <a:lstStyle/>
                    <a:p>
                      <a:pPr lvl="0">
                        <a:buNone/>
                      </a:pPr>
                      <a:r>
                        <a:rPr lang="en-US" sz="2000"/>
                        <a:t>Reading Intervention</a:t>
                      </a:r>
                    </a:p>
                  </a:txBody>
                  <a:tcPr marL="137160" marR="137160" marT="137160" marB="137160"/>
                </a:tc>
                <a:tc>
                  <a:txBody>
                    <a:bodyPr/>
                    <a:lstStyle/>
                    <a:p>
                      <a:pPr lvl="0">
                        <a:buNone/>
                      </a:pPr>
                      <a:r>
                        <a:rPr lang="en-US" sz="2000"/>
                        <a:t>James attends a reading intervention with 5 other students three times a week for 30 minutes. Instruction focuses on both decoding and comprehension. </a:t>
                      </a:r>
                    </a:p>
                  </a:txBody>
                  <a:tcPr marL="137160" marR="137160" marT="137160" marB="137160"/>
                </a:tc>
                <a:extLst>
                  <a:ext uri="{0D108BD9-81ED-4DB2-BD59-A6C34878D82A}">
                    <a16:rowId xmlns:a16="http://schemas.microsoft.com/office/drawing/2014/main" val="694183416"/>
                  </a:ext>
                </a:extLst>
              </a:tr>
              <a:tr h="1719752">
                <a:tc>
                  <a:txBody>
                    <a:bodyPr/>
                    <a:lstStyle/>
                    <a:p>
                      <a:pPr lvl="0">
                        <a:buNone/>
                      </a:pPr>
                      <a:r>
                        <a:rPr lang="en-US" sz="2000"/>
                        <a:t>Social Skills Intervention</a:t>
                      </a:r>
                    </a:p>
                  </a:txBody>
                  <a:tcPr marL="137160" marR="137160" marT="137160" marB="137160"/>
                </a:tc>
                <a:tc>
                  <a:txBody>
                    <a:bodyPr/>
                    <a:lstStyle/>
                    <a:p>
                      <a:r>
                        <a:rPr lang="en-US" sz="2000"/>
                        <a:t>Ms. Taylor will incorporate 5 minutes of social skills training during the start of each reading intervention period. </a:t>
                      </a:r>
                    </a:p>
                  </a:txBody>
                  <a:tcPr marL="137160" marR="137160" marT="137160" marB="137160"/>
                </a:tc>
                <a:extLst>
                  <a:ext uri="{0D108BD9-81ED-4DB2-BD59-A6C34878D82A}">
                    <a16:rowId xmlns:a16="http://schemas.microsoft.com/office/drawing/2014/main" val="3453072951"/>
                  </a:ext>
                </a:extLst>
              </a:tr>
            </a:tbl>
          </a:graphicData>
        </a:graphic>
      </p:graphicFrame>
      <p:sp>
        <p:nvSpPr>
          <p:cNvPr id="3" name="Text Placeholder 2">
            <a:extLst>
              <a:ext uri="{FF2B5EF4-FFF2-40B4-BE49-F238E27FC236}">
                <a16:creationId xmlns:a16="http://schemas.microsoft.com/office/drawing/2014/main" id="{597382CE-BCCE-4197-B28A-3BDC1088A2C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40019FE-E3A0-4B2C-91E4-A354EF77B6A9}"/>
              </a:ext>
            </a:extLst>
          </p:cNvPr>
          <p:cNvSpPr>
            <a:spLocks noGrp="1"/>
          </p:cNvSpPr>
          <p:nvPr>
            <p:ph type="sldNum" sz="quarter" idx="14"/>
          </p:nvPr>
        </p:nvSpPr>
        <p:spPr/>
        <p:txBody>
          <a:bodyPr/>
          <a:lstStyle/>
          <a:p>
            <a:fld id="{99A20822-4A49-4D36-86E3-300BA48D3F00}" type="slidenum">
              <a:rPr lang="en-US" smtClean="0"/>
              <a:t>73</a:t>
            </a:fld>
            <a:endParaRPr lang="en-US"/>
          </a:p>
        </p:txBody>
      </p:sp>
    </p:spTree>
    <p:extLst>
      <p:ext uri="{BB962C8B-B14F-4D97-AF65-F5344CB8AC3E}">
        <p14:creationId xmlns:p14="http://schemas.microsoft.com/office/powerpoint/2010/main" val="12933979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James: Disruption Data</a:t>
            </a:r>
            <a:endParaRPr lang="en-US" sz="3600"/>
          </a:p>
        </p:txBody>
      </p:sp>
      <p:graphicFrame>
        <p:nvGraphicFramePr>
          <p:cNvPr id="6" name="Chart 5" descr="Graph showing the direct behavior rating for disruption over time"/>
          <p:cNvGraphicFramePr>
            <a:graphicFrameLocks/>
          </p:cNvGraphicFramePr>
          <p:nvPr>
            <p:extLst>
              <p:ext uri="{D42A27DB-BD31-4B8C-83A1-F6EECF244321}">
                <p14:modId xmlns:p14="http://schemas.microsoft.com/office/powerpoint/2010/main" val="3176078777"/>
              </p:ext>
            </p:extLst>
          </p:nvPr>
        </p:nvGraphicFramePr>
        <p:xfrm>
          <a:off x="457200" y="2118360"/>
          <a:ext cx="6979920" cy="42824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C183D7F6-B498-43B3-948B-1728B52AA6E4}">
                <adec:decorative xmlns:adec="http://schemas.microsoft.com/office/drawing/2017/decorative" val="1"/>
              </a:ext>
            </a:extLst>
          </p:cNvPr>
          <p:cNvSpPr/>
          <p:nvPr/>
        </p:nvSpPr>
        <p:spPr>
          <a:xfrm>
            <a:off x="4145281" y="2117627"/>
            <a:ext cx="5273040" cy="3413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descr="This line marks the baseline point before the intervention began"/>
          <p:cNvCxnSpPr/>
          <p:nvPr/>
        </p:nvCxnSpPr>
        <p:spPr>
          <a:xfrm flipV="1">
            <a:off x="2468880" y="2270760"/>
            <a:ext cx="0" cy="326136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722120" y="2209800"/>
            <a:ext cx="792480" cy="276999"/>
          </a:xfrm>
          <a:prstGeom prst="rect">
            <a:avLst/>
          </a:prstGeom>
          <a:noFill/>
        </p:spPr>
        <p:txBody>
          <a:bodyPr wrap="square" rtlCol="0">
            <a:spAutoFit/>
          </a:bodyPr>
          <a:lstStyle/>
          <a:p>
            <a:r>
              <a:rPr lang="en-US" sz="1200"/>
              <a:t>Baseline</a:t>
            </a:r>
          </a:p>
        </p:txBody>
      </p:sp>
      <p:sp>
        <p:nvSpPr>
          <p:cNvPr id="8" name="TextBox 7"/>
          <p:cNvSpPr txBox="1"/>
          <p:nvPr/>
        </p:nvSpPr>
        <p:spPr>
          <a:xfrm>
            <a:off x="2773679" y="2209800"/>
            <a:ext cx="1203960" cy="276999"/>
          </a:xfrm>
          <a:prstGeom prst="rect">
            <a:avLst/>
          </a:prstGeom>
          <a:noFill/>
        </p:spPr>
        <p:txBody>
          <a:bodyPr wrap="square" rtlCol="0">
            <a:spAutoFit/>
          </a:bodyPr>
          <a:lstStyle/>
          <a:p>
            <a:r>
              <a:rPr lang="en-US" sz="1200"/>
              <a:t>Intervention</a:t>
            </a:r>
          </a:p>
        </p:txBody>
      </p:sp>
      <p:sp>
        <p:nvSpPr>
          <p:cNvPr id="10" name="TextBox 9">
            <a:extLst>
              <a:ext uri="{FF2B5EF4-FFF2-40B4-BE49-F238E27FC236}">
                <a16:creationId xmlns:a16="http://schemas.microsoft.com/office/drawing/2014/main" id="{AF30932D-501C-41CF-A2B3-1401D4CF9F5E}"/>
              </a:ext>
            </a:extLst>
          </p:cNvPr>
          <p:cNvSpPr txBox="1"/>
          <p:nvPr/>
        </p:nvSpPr>
        <p:spPr>
          <a:xfrm>
            <a:off x="6134629" y="3075057"/>
            <a:ext cx="4494743" cy="707886"/>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Should you intensify and individualize the intervention? </a:t>
            </a:r>
          </a:p>
        </p:txBody>
      </p:sp>
      <p:cxnSp>
        <p:nvCxnSpPr>
          <p:cNvPr id="18" name="Straight Connector 17">
            <a:extLst>
              <a:ext uri="{FF2B5EF4-FFF2-40B4-BE49-F238E27FC236}">
                <a16:creationId xmlns:a16="http://schemas.microsoft.com/office/drawing/2014/main" id="{14B88E62-E834-45C3-8A47-C2D5AAB237D0}"/>
              </a:ext>
              <a:ext uri="{C183D7F6-B498-43B3-948B-1728B52AA6E4}">
                <adec:decorative xmlns:adec="http://schemas.microsoft.com/office/drawing/2017/decorative" val="1"/>
              </a:ext>
            </a:extLst>
          </p:cNvPr>
          <p:cNvCxnSpPr>
            <a:cxnSpLocks/>
          </p:cNvCxnSpPr>
          <p:nvPr/>
        </p:nvCxnSpPr>
        <p:spPr>
          <a:xfrm>
            <a:off x="2514600" y="5194802"/>
            <a:ext cx="550995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06823587-90CA-4BA3-B5F0-0C850A8DA42A}"/>
              </a:ext>
            </a:extLst>
          </p:cNvPr>
          <p:cNvSpPr txBox="1"/>
          <p:nvPr/>
        </p:nvSpPr>
        <p:spPr>
          <a:xfrm>
            <a:off x="2118360" y="1702861"/>
            <a:ext cx="6231193" cy="461665"/>
          </a:xfrm>
          <a:prstGeom prst="rect">
            <a:avLst/>
          </a:prstGeom>
          <a:noFill/>
        </p:spPr>
        <p:txBody>
          <a:bodyPr wrap="none" rtlCol="0">
            <a:spAutoFit/>
          </a:bodyPr>
          <a:lstStyle/>
          <a:p>
            <a:r>
              <a:rPr lang="en-US" sz="2400"/>
              <a:t>Disruption Data During Reading Intervention</a:t>
            </a:r>
          </a:p>
        </p:txBody>
      </p:sp>
      <p:sp>
        <p:nvSpPr>
          <p:cNvPr id="11" name="Slide Number Placeholder 10">
            <a:extLst>
              <a:ext uri="{FF2B5EF4-FFF2-40B4-BE49-F238E27FC236}">
                <a16:creationId xmlns:a16="http://schemas.microsoft.com/office/drawing/2014/main" id="{227884F3-268C-4BF7-9F2D-A7FCD1259235}"/>
              </a:ext>
            </a:extLst>
          </p:cNvPr>
          <p:cNvSpPr>
            <a:spLocks noGrp="1"/>
          </p:cNvSpPr>
          <p:nvPr>
            <p:ph type="sldNum" sz="quarter" idx="14"/>
          </p:nvPr>
        </p:nvSpPr>
        <p:spPr/>
        <p:txBody>
          <a:bodyPr/>
          <a:lstStyle/>
          <a:p>
            <a:fld id="{99A20822-4A49-4D36-86E3-300BA48D3F00}" type="slidenum">
              <a:rPr lang="en-US" smtClean="0"/>
              <a:pPr/>
              <a:t>74</a:t>
            </a:fld>
            <a:endParaRPr lang="en-US"/>
          </a:p>
        </p:txBody>
      </p:sp>
    </p:spTree>
    <p:extLst>
      <p:ext uri="{BB962C8B-B14F-4D97-AF65-F5344CB8AC3E}">
        <p14:creationId xmlns:p14="http://schemas.microsoft.com/office/powerpoint/2010/main" val="134383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32AE-91A4-4FBC-A28D-3A98275FE611}"/>
              </a:ext>
            </a:extLst>
          </p:cNvPr>
          <p:cNvSpPr>
            <a:spLocks noGrp="1"/>
          </p:cNvSpPr>
          <p:nvPr>
            <p:ph type="title"/>
          </p:nvPr>
        </p:nvSpPr>
        <p:spPr>
          <a:xfrm>
            <a:off x="457200" y="54864"/>
            <a:ext cx="11276076" cy="1280160"/>
          </a:xfrm>
        </p:spPr>
        <p:txBody>
          <a:bodyPr anchor="ctr">
            <a:normAutofit/>
          </a:bodyPr>
          <a:lstStyle/>
          <a:p>
            <a:r>
              <a:rPr lang="en-US"/>
              <a:t>Using the Taxonomy to Inform Intensification</a:t>
            </a:r>
          </a:p>
        </p:txBody>
      </p:sp>
      <p:graphicFrame>
        <p:nvGraphicFramePr>
          <p:cNvPr id="6" name="Content Placeholder 2" descr="This chart explains the steps to intensify an intervention using the taxonomy">
            <a:extLst>
              <a:ext uri="{FF2B5EF4-FFF2-40B4-BE49-F238E27FC236}">
                <a16:creationId xmlns:a16="http://schemas.microsoft.com/office/drawing/2014/main" id="{CF2E2F45-D27F-49F2-BA54-983197B50861}"/>
              </a:ext>
            </a:extLst>
          </p:cNvPr>
          <p:cNvGraphicFramePr>
            <a:graphicFrameLocks noGrp="1"/>
          </p:cNvGraphicFramePr>
          <p:nvPr>
            <p:ph sz="quarter" idx="14"/>
            <p:extLst>
              <p:ext uri="{D42A27DB-BD31-4B8C-83A1-F6EECF244321}">
                <p14:modId xmlns:p14="http://schemas.microsoft.com/office/powerpoint/2010/main" val="715635054"/>
              </p:ext>
            </p:extLst>
          </p:nvPr>
        </p:nvGraphicFramePr>
        <p:xfrm>
          <a:off x="457200" y="1371600"/>
          <a:ext cx="11274552"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3">
            <a:extLst>
              <a:ext uri="{FF2B5EF4-FFF2-40B4-BE49-F238E27FC236}">
                <a16:creationId xmlns:a16="http://schemas.microsoft.com/office/drawing/2014/main" id="{939065CD-C27E-4DAA-BB16-CE7380EFBBE7}"/>
              </a:ext>
            </a:extLst>
          </p:cNvPr>
          <p:cNvSpPr>
            <a:spLocks noGrp="1"/>
          </p:cNvSpPr>
          <p:nvPr>
            <p:ph type="body" sz="quarter" idx="13"/>
          </p:nvPr>
        </p:nvSpPr>
        <p:spPr>
          <a:xfrm>
            <a:off x="457200" y="5751576"/>
            <a:ext cx="11274552" cy="192024"/>
          </a:xfrm>
        </p:spPr>
        <p:txBody>
          <a:bodyPr/>
          <a:lstStyle/>
          <a:p>
            <a:endParaRPr lang="en-US"/>
          </a:p>
        </p:txBody>
      </p:sp>
      <p:sp>
        <p:nvSpPr>
          <p:cNvPr id="12" name="Slide Number Placeholder 4">
            <a:extLst>
              <a:ext uri="{FF2B5EF4-FFF2-40B4-BE49-F238E27FC236}">
                <a16:creationId xmlns:a16="http://schemas.microsoft.com/office/drawing/2014/main" id="{6EC9B722-3E95-431D-8ED4-E8E699CA8A2D}"/>
              </a:ext>
            </a:extLst>
          </p:cNvPr>
          <p:cNvSpPr>
            <a:spLocks noGrp="1"/>
          </p:cNvSpPr>
          <p:nvPr>
            <p:ph type="sldNum" sz="quarter" idx="12"/>
          </p:nvPr>
        </p:nvSpPr>
        <p:spPr>
          <a:xfrm>
            <a:off x="11734800" y="6704112"/>
            <a:ext cx="157094" cy="153888"/>
          </a:xfrm>
        </p:spPr>
        <p:txBody>
          <a:bodyPr/>
          <a:lstStyle/>
          <a:p>
            <a:pPr>
              <a:spcAft>
                <a:spcPts val="600"/>
              </a:spcAft>
            </a:pPr>
            <a:fld id="{99A20822-4A49-4D36-86E3-300BA48D3F00}" type="slidenum">
              <a:rPr lang="en-US" smtClean="0"/>
              <a:pPr>
                <a:spcAft>
                  <a:spcPts val="600"/>
                </a:spcAft>
              </a:pPr>
              <a:t>75</a:t>
            </a:fld>
            <a:endParaRPr lang="en-US"/>
          </a:p>
        </p:txBody>
      </p:sp>
    </p:spTree>
    <p:extLst>
      <p:ext uri="{BB962C8B-B14F-4D97-AF65-F5344CB8AC3E}">
        <p14:creationId xmlns:p14="http://schemas.microsoft.com/office/powerpoint/2010/main" val="3885894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E650-0F70-4C62-B759-93E1BCD48C6E}"/>
              </a:ext>
            </a:extLst>
          </p:cNvPr>
          <p:cNvSpPr>
            <a:spLocks noGrp="1"/>
          </p:cNvSpPr>
          <p:nvPr>
            <p:ph type="title"/>
          </p:nvPr>
        </p:nvSpPr>
        <p:spPr/>
        <p:txBody>
          <a:bodyPr/>
          <a:lstStyle/>
          <a:p>
            <a:r>
              <a:rPr lang="en-US"/>
              <a:t>Revised Plan</a:t>
            </a:r>
          </a:p>
        </p:txBody>
      </p:sp>
      <p:sp>
        <p:nvSpPr>
          <p:cNvPr id="3" name="Text Placeholder 2">
            <a:extLst>
              <a:ext uri="{FF2B5EF4-FFF2-40B4-BE49-F238E27FC236}">
                <a16:creationId xmlns:a16="http://schemas.microsoft.com/office/drawing/2014/main" id="{597382CE-BCCE-4197-B28A-3BDC1088A2C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40019FE-E3A0-4B2C-91E4-A354EF77B6A9}"/>
              </a:ext>
            </a:extLst>
          </p:cNvPr>
          <p:cNvSpPr>
            <a:spLocks noGrp="1"/>
          </p:cNvSpPr>
          <p:nvPr>
            <p:ph type="sldNum" sz="quarter" idx="14"/>
          </p:nvPr>
        </p:nvSpPr>
        <p:spPr/>
        <p:txBody>
          <a:bodyPr/>
          <a:lstStyle/>
          <a:p>
            <a:fld id="{99A20822-4A49-4D36-86E3-300BA48D3F00}" type="slidenum">
              <a:rPr lang="en-US" smtClean="0"/>
              <a:t>76</a:t>
            </a:fld>
            <a:endParaRPr lang="en-US"/>
          </a:p>
        </p:txBody>
      </p:sp>
      <p:graphicFrame>
        <p:nvGraphicFramePr>
          <p:cNvPr id="6" name="Table 6">
            <a:extLst>
              <a:ext uri="{FF2B5EF4-FFF2-40B4-BE49-F238E27FC236}">
                <a16:creationId xmlns:a16="http://schemas.microsoft.com/office/drawing/2014/main" id="{B91125EB-5F90-4B38-BC25-E678DEB264FB}"/>
              </a:ext>
            </a:extLst>
          </p:cNvPr>
          <p:cNvGraphicFramePr>
            <a:graphicFrameLocks noGrp="1"/>
          </p:cNvGraphicFramePr>
          <p:nvPr>
            <p:extLst>
              <p:ext uri="{D42A27DB-BD31-4B8C-83A1-F6EECF244321}">
                <p14:modId xmlns:p14="http://schemas.microsoft.com/office/powerpoint/2010/main" val="1261723320"/>
              </p:ext>
            </p:extLst>
          </p:nvPr>
        </p:nvGraphicFramePr>
        <p:xfrm>
          <a:off x="242050" y="914400"/>
          <a:ext cx="11704852" cy="5565140"/>
        </p:xfrm>
        <a:graphic>
          <a:graphicData uri="http://schemas.openxmlformats.org/drawingml/2006/table">
            <a:tbl>
              <a:tblPr firstRow="1" bandRow="1">
                <a:tableStyleId>{5C22544A-7EE6-4342-B048-85BDC9FD1C3A}</a:tableStyleId>
              </a:tblPr>
              <a:tblGrid>
                <a:gridCol w="1938448">
                  <a:extLst>
                    <a:ext uri="{9D8B030D-6E8A-4147-A177-3AD203B41FA5}">
                      <a16:colId xmlns:a16="http://schemas.microsoft.com/office/drawing/2014/main" val="1713139501"/>
                    </a:ext>
                  </a:extLst>
                </a:gridCol>
                <a:gridCol w="4120565">
                  <a:extLst>
                    <a:ext uri="{9D8B030D-6E8A-4147-A177-3AD203B41FA5}">
                      <a16:colId xmlns:a16="http://schemas.microsoft.com/office/drawing/2014/main" val="1725184353"/>
                    </a:ext>
                  </a:extLst>
                </a:gridCol>
                <a:gridCol w="5645839">
                  <a:extLst>
                    <a:ext uri="{9D8B030D-6E8A-4147-A177-3AD203B41FA5}">
                      <a16:colId xmlns:a16="http://schemas.microsoft.com/office/drawing/2014/main" val="499364801"/>
                    </a:ext>
                  </a:extLst>
                </a:gridCol>
              </a:tblGrid>
              <a:tr h="749300">
                <a:tc>
                  <a:txBody>
                    <a:bodyPr/>
                    <a:lstStyle/>
                    <a:p>
                      <a:pPr lvl="0">
                        <a:buNone/>
                      </a:pPr>
                      <a:endParaRPr lang="en-US" sz="2400"/>
                    </a:p>
                  </a:txBody>
                  <a:tcPr marL="137160" marR="137160" marT="137160" marB="137160" anchor="ctr"/>
                </a:tc>
                <a:tc>
                  <a:txBody>
                    <a:bodyPr/>
                    <a:lstStyle/>
                    <a:p>
                      <a:r>
                        <a:rPr lang="en-US" sz="2400"/>
                        <a:t>Initial Implementation</a:t>
                      </a:r>
                    </a:p>
                  </a:txBody>
                  <a:tcPr marL="137160" marR="137160" marT="137160" marB="137160" anchor="ctr"/>
                </a:tc>
                <a:tc>
                  <a:txBody>
                    <a:bodyPr/>
                    <a:lstStyle/>
                    <a:p>
                      <a:pPr algn="ctr"/>
                      <a:r>
                        <a:rPr lang="en-US" sz="2400"/>
                        <a:t>Intensified Implementation</a:t>
                      </a:r>
                    </a:p>
                  </a:txBody>
                  <a:tcPr marL="137160" marR="137160" marT="137160" marB="137160" anchor="ctr"/>
                </a:tc>
                <a:extLst>
                  <a:ext uri="{0D108BD9-81ED-4DB2-BD59-A6C34878D82A}">
                    <a16:rowId xmlns:a16="http://schemas.microsoft.com/office/drawing/2014/main" val="1313889547"/>
                  </a:ext>
                </a:extLst>
              </a:tr>
              <a:tr h="1736274">
                <a:tc>
                  <a:txBody>
                    <a:bodyPr/>
                    <a:lstStyle/>
                    <a:p>
                      <a:pPr lvl="0">
                        <a:buNone/>
                      </a:pPr>
                      <a:r>
                        <a:rPr lang="en-US" sz="2000"/>
                        <a:t>Social Skills Intervention Intensification </a:t>
                      </a:r>
                    </a:p>
                  </a:txBody>
                  <a:tcPr marL="137160" marR="137160" marT="137160" marB="137160"/>
                </a:tc>
                <a:tc>
                  <a:txBody>
                    <a:bodyPr/>
                    <a:lstStyle/>
                    <a:p>
                      <a:r>
                        <a:rPr lang="en-US" sz="2000"/>
                        <a:t>Ms. Taylor will incorporate 5 minutes of social skills training during the reading intervention. </a:t>
                      </a:r>
                    </a:p>
                  </a:txBody>
                  <a:tcPr marL="137160" marR="137160" marT="137160" marB="137160"/>
                </a:tc>
                <a:tc>
                  <a:txBody>
                    <a:bodyPr/>
                    <a:lstStyle/>
                    <a:p>
                      <a:r>
                        <a:rPr lang="en-US" sz="2000"/>
                        <a:t>Ms. Taylor will increase the dosage to add an additional 10 minutes of individualized social skills training for James in addition to the five minutes of social skills training that will continue to occur for the reading group</a:t>
                      </a:r>
                      <a:r>
                        <a:rPr lang="en-US" sz="2000" b="1"/>
                        <a:t>.  This will provide additional practice opportunities aligned to the specific skill needs for James and with intentional focus on transferring those skills  across settings. </a:t>
                      </a:r>
                    </a:p>
                  </a:txBody>
                  <a:tcPr marL="137160" marR="137160" marT="137160" marB="137160"/>
                </a:tc>
                <a:extLst>
                  <a:ext uri="{0D108BD9-81ED-4DB2-BD59-A6C34878D82A}">
                    <a16:rowId xmlns:a16="http://schemas.microsoft.com/office/drawing/2014/main" val="1827444447"/>
                  </a:ext>
                </a:extLst>
              </a:tr>
              <a:tr h="1719752">
                <a:tc>
                  <a:txBody>
                    <a:bodyPr/>
                    <a:lstStyle/>
                    <a:p>
                      <a:pPr lvl="0">
                        <a:buNone/>
                      </a:pPr>
                      <a:r>
                        <a:rPr lang="en-US" sz="2000"/>
                        <a:t>Reading Intervention</a:t>
                      </a:r>
                    </a:p>
                  </a:txBody>
                  <a:tcPr marL="137160" marR="137160" marT="137160" marB="137160"/>
                </a:tc>
                <a:tc>
                  <a:txBody>
                    <a:bodyPr/>
                    <a:lstStyle/>
                    <a:p>
                      <a:pPr lvl="0">
                        <a:buNone/>
                      </a:pPr>
                      <a:r>
                        <a:rPr lang="en-US" sz="2000"/>
                        <a:t>James attends a reading intervention with 5 other students 3 times a week for 30 minutes. Instruction focuses on both decoding and comprehension. </a:t>
                      </a:r>
                    </a:p>
                  </a:txBody>
                  <a:tcPr marL="137160" marR="137160" marT="137160" marB="137160"/>
                </a:tc>
                <a:tc>
                  <a:txBody>
                    <a:bodyPr/>
                    <a:lstStyle/>
                    <a:p>
                      <a:pPr lvl="0">
                        <a:buNone/>
                      </a:pPr>
                      <a:r>
                        <a:rPr lang="en-US" sz="2000" b="0"/>
                        <a:t>James attends a </a:t>
                      </a:r>
                      <a:r>
                        <a:rPr lang="en-US" sz="2000" b="1"/>
                        <a:t>reading intervention 3 times a week with 3 other students for 30 minutes</a:t>
                      </a:r>
                      <a:r>
                        <a:rPr lang="en-US" sz="2000" b="0"/>
                        <a:t>. Additional practice opportunities and explicit instruction will focus on </a:t>
                      </a:r>
                      <a:r>
                        <a:rPr lang="en-US" sz="2000" b="1"/>
                        <a:t>decoding</a:t>
                      </a:r>
                      <a:r>
                        <a:rPr lang="en-US" sz="2000" b="0"/>
                        <a:t>.</a:t>
                      </a:r>
                      <a:endParaRPr lang="en-US" sz="2000" b="1"/>
                    </a:p>
                  </a:txBody>
                  <a:tcPr marL="137160" marR="137160" marT="137160" marB="137160"/>
                </a:tc>
                <a:extLst>
                  <a:ext uri="{0D108BD9-81ED-4DB2-BD59-A6C34878D82A}">
                    <a16:rowId xmlns:a16="http://schemas.microsoft.com/office/drawing/2014/main" val="694183416"/>
                  </a:ext>
                </a:extLst>
              </a:tr>
            </a:tbl>
          </a:graphicData>
        </a:graphic>
      </p:graphicFrame>
    </p:spTree>
    <p:extLst>
      <p:ext uri="{BB962C8B-B14F-4D97-AF65-F5344CB8AC3E}">
        <p14:creationId xmlns:p14="http://schemas.microsoft.com/office/powerpoint/2010/main" val="15960445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a:t>James: Disruption Data</a:t>
            </a:r>
            <a:endParaRPr lang="en-US" sz="3600"/>
          </a:p>
        </p:txBody>
      </p:sp>
      <p:graphicFrame>
        <p:nvGraphicFramePr>
          <p:cNvPr id="6" name="Chart 5" descr="This graph, showing James' direct behavior rating for disruption, indicates that his rating went down after the adjustment A was implemented."/>
          <p:cNvGraphicFramePr>
            <a:graphicFrameLocks/>
          </p:cNvGraphicFramePr>
          <p:nvPr>
            <p:extLst>
              <p:ext uri="{D42A27DB-BD31-4B8C-83A1-F6EECF244321}">
                <p14:modId xmlns:p14="http://schemas.microsoft.com/office/powerpoint/2010/main" val="3044879307"/>
              </p:ext>
            </p:extLst>
          </p:nvPr>
        </p:nvGraphicFramePr>
        <p:xfrm>
          <a:off x="411480" y="2118360"/>
          <a:ext cx="6979920" cy="42824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C183D7F6-B498-43B3-948B-1728B52AA6E4}">
                <adec:decorative xmlns:adec="http://schemas.microsoft.com/office/drawing/2017/decorative" val="1"/>
              </a:ext>
            </a:extLst>
          </p:cNvPr>
          <p:cNvSpPr/>
          <p:nvPr/>
        </p:nvSpPr>
        <p:spPr>
          <a:xfrm>
            <a:off x="5654040" y="2118360"/>
            <a:ext cx="5273040" cy="3413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C183D7F6-B498-43B3-948B-1728B52AA6E4}">
                <adec:decorative xmlns:adec="http://schemas.microsoft.com/office/drawing/2017/decorative" val="1"/>
              </a:ext>
            </a:extLst>
          </p:cNvPr>
          <p:cNvCxnSpPr/>
          <p:nvPr/>
        </p:nvCxnSpPr>
        <p:spPr>
          <a:xfrm flipV="1">
            <a:off x="2468880" y="2270760"/>
            <a:ext cx="0" cy="326136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722120" y="2209800"/>
            <a:ext cx="792480" cy="276999"/>
          </a:xfrm>
          <a:prstGeom prst="rect">
            <a:avLst/>
          </a:prstGeom>
          <a:noFill/>
        </p:spPr>
        <p:txBody>
          <a:bodyPr wrap="square" rtlCol="0">
            <a:spAutoFit/>
          </a:bodyPr>
          <a:lstStyle/>
          <a:p>
            <a:r>
              <a:rPr lang="en-US" sz="1200"/>
              <a:t>Baseline</a:t>
            </a:r>
          </a:p>
        </p:txBody>
      </p:sp>
      <p:sp>
        <p:nvSpPr>
          <p:cNvPr id="8" name="TextBox 7"/>
          <p:cNvSpPr txBox="1"/>
          <p:nvPr/>
        </p:nvSpPr>
        <p:spPr>
          <a:xfrm>
            <a:off x="2773679" y="2209800"/>
            <a:ext cx="1203960" cy="276999"/>
          </a:xfrm>
          <a:prstGeom prst="rect">
            <a:avLst/>
          </a:prstGeom>
          <a:noFill/>
        </p:spPr>
        <p:txBody>
          <a:bodyPr wrap="square" rtlCol="0">
            <a:spAutoFit/>
          </a:bodyPr>
          <a:lstStyle/>
          <a:p>
            <a:r>
              <a:rPr lang="en-US" sz="1200"/>
              <a:t>Intervention</a:t>
            </a:r>
          </a:p>
        </p:txBody>
      </p:sp>
      <p:cxnSp>
        <p:nvCxnSpPr>
          <p:cNvPr id="9" name="Straight Connector 8">
            <a:extLst>
              <a:ext uri="{C183D7F6-B498-43B3-948B-1728B52AA6E4}">
                <adec:decorative xmlns:adec="http://schemas.microsoft.com/office/drawing/2017/decorative" val="1"/>
              </a:ext>
            </a:extLst>
          </p:cNvPr>
          <p:cNvCxnSpPr/>
          <p:nvPr/>
        </p:nvCxnSpPr>
        <p:spPr>
          <a:xfrm flipV="1">
            <a:off x="4053840" y="2286000"/>
            <a:ext cx="0" cy="326136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251960" y="2209800"/>
            <a:ext cx="1203960" cy="276999"/>
          </a:xfrm>
          <a:prstGeom prst="rect">
            <a:avLst/>
          </a:prstGeom>
          <a:noFill/>
        </p:spPr>
        <p:txBody>
          <a:bodyPr wrap="square" rtlCol="0">
            <a:spAutoFit/>
          </a:bodyPr>
          <a:lstStyle/>
          <a:p>
            <a:r>
              <a:rPr lang="en-US" sz="1200"/>
              <a:t>Adjustment A</a:t>
            </a:r>
          </a:p>
        </p:txBody>
      </p:sp>
      <p:sp>
        <p:nvSpPr>
          <p:cNvPr id="2" name="Rectangle 1">
            <a:extLst>
              <a:ext uri="{FF2B5EF4-FFF2-40B4-BE49-F238E27FC236}">
                <a16:creationId xmlns:a16="http://schemas.microsoft.com/office/drawing/2014/main" id="{213961B3-E8E8-43E9-85B5-DEB496441D0D}"/>
              </a:ext>
            </a:extLst>
          </p:cNvPr>
          <p:cNvSpPr/>
          <p:nvPr/>
        </p:nvSpPr>
        <p:spPr>
          <a:xfrm>
            <a:off x="6662057" y="3102429"/>
            <a:ext cx="5071219" cy="800100"/>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rPr>
              <a:t>Should you intensify and individualize the adapted intervention? </a:t>
            </a:r>
          </a:p>
        </p:txBody>
      </p:sp>
      <p:sp>
        <p:nvSpPr>
          <p:cNvPr id="11" name="TextBox 10">
            <a:extLst>
              <a:ext uri="{FF2B5EF4-FFF2-40B4-BE49-F238E27FC236}">
                <a16:creationId xmlns:a16="http://schemas.microsoft.com/office/drawing/2014/main" id="{905C4A92-4780-4E48-8176-C31DB8D146F5}"/>
              </a:ext>
            </a:extLst>
          </p:cNvPr>
          <p:cNvSpPr txBox="1"/>
          <p:nvPr/>
        </p:nvSpPr>
        <p:spPr>
          <a:xfrm flipH="1">
            <a:off x="1502525" y="1395474"/>
            <a:ext cx="8303030" cy="830997"/>
          </a:xfrm>
          <a:prstGeom prst="rect">
            <a:avLst/>
          </a:prstGeom>
          <a:noFill/>
        </p:spPr>
        <p:txBody>
          <a:bodyPr wrap="square" rtlCol="0">
            <a:spAutoFit/>
          </a:bodyPr>
          <a:lstStyle/>
          <a:p>
            <a:r>
              <a:rPr lang="en-US" sz="2400"/>
              <a:t>Disruption Data During Reading Intervention</a:t>
            </a:r>
          </a:p>
          <a:p>
            <a:endParaRPr lang="en-US" sz="2400"/>
          </a:p>
        </p:txBody>
      </p:sp>
      <p:cxnSp>
        <p:nvCxnSpPr>
          <p:cNvPr id="13" name="Straight Connector 12">
            <a:extLst>
              <a:ext uri="{FF2B5EF4-FFF2-40B4-BE49-F238E27FC236}">
                <a16:creationId xmlns:a16="http://schemas.microsoft.com/office/drawing/2014/main" id="{18480F87-79D2-4310-AA50-22686D5F42B8}"/>
              </a:ext>
              <a:ext uri="{C183D7F6-B498-43B3-948B-1728B52AA6E4}">
                <adec:decorative xmlns:adec="http://schemas.microsoft.com/office/drawing/2017/decorative" val="1"/>
              </a:ext>
            </a:extLst>
          </p:cNvPr>
          <p:cNvCxnSpPr/>
          <p:nvPr/>
        </p:nvCxnSpPr>
        <p:spPr>
          <a:xfrm>
            <a:off x="2468880" y="5278582"/>
            <a:ext cx="521900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Slide Number Placeholder 14">
            <a:extLst>
              <a:ext uri="{FF2B5EF4-FFF2-40B4-BE49-F238E27FC236}">
                <a16:creationId xmlns:a16="http://schemas.microsoft.com/office/drawing/2014/main" id="{FEBD0CBF-396B-4F41-8BB9-890AEABD3A90}"/>
              </a:ext>
            </a:extLst>
          </p:cNvPr>
          <p:cNvSpPr>
            <a:spLocks noGrp="1"/>
          </p:cNvSpPr>
          <p:nvPr>
            <p:ph type="sldNum" sz="quarter" idx="14"/>
          </p:nvPr>
        </p:nvSpPr>
        <p:spPr/>
        <p:txBody>
          <a:bodyPr/>
          <a:lstStyle/>
          <a:p>
            <a:fld id="{99A20822-4A49-4D36-86E3-300BA48D3F00}" type="slidenum">
              <a:rPr lang="en-US" smtClean="0"/>
              <a:pPr/>
              <a:t>77</a:t>
            </a:fld>
            <a:endParaRPr lang="en-US"/>
          </a:p>
        </p:txBody>
      </p:sp>
    </p:spTree>
    <p:extLst>
      <p:ext uri="{BB962C8B-B14F-4D97-AF65-F5344CB8AC3E}">
        <p14:creationId xmlns:p14="http://schemas.microsoft.com/office/powerpoint/2010/main" val="167830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James: Disruption Data</a:t>
            </a:r>
            <a:endParaRPr lang="en-US" sz="3600"/>
          </a:p>
        </p:txBody>
      </p:sp>
      <p:graphicFrame>
        <p:nvGraphicFramePr>
          <p:cNvPr id="6" name="Chart 5" descr="This graph, showing James' direct behavior rating for disruption, indicates that his rating was very inconstant after the adjustment B was implemented."/>
          <p:cNvGraphicFramePr>
            <a:graphicFrameLocks/>
          </p:cNvGraphicFramePr>
          <p:nvPr>
            <p:extLst>
              <p:ext uri="{D42A27DB-BD31-4B8C-83A1-F6EECF244321}">
                <p14:modId xmlns:p14="http://schemas.microsoft.com/office/powerpoint/2010/main" val="4004475052"/>
              </p:ext>
            </p:extLst>
          </p:nvPr>
        </p:nvGraphicFramePr>
        <p:xfrm>
          <a:off x="411480" y="2118360"/>
          <a:ext cx="6979920" cy="428244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C183D7F6-B498-43B3-948B-1728B52AA6E4}">
                <adec:decorative xmlns:adec="http://schemas.microsoft.com/office/drawing/2017/decorative" val="1"/>
              </a:ext>
            </a:extLst>
          </p:cNvPr>
          <p:cNvCxnSpPr/>
          <p:nvPr/>
        </p:nvCxnSpPr>
        <p:spPr>
          <a:xfrm flipV="1">
            <a:off x="2468880" y="2270760"/>
            <a:ext cx="0" cy="326136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722120" y="2209800"/>
            <a:ext cx="792480" cy="276999"/>
          </a:xfrm>
          <a:prstGeom prst="rect">
            <a:avLst/>
          </a:prstGeom>
          <a:noFill/>
        </p:spPr>
        <p:txBody>
          <a:bodyPr wrap="square" rtlCol="0">
            <a:spAutoFit/>
          </a:bodyPr>
          <a:lstStyle/>
          <a:p>
            <a:r>
              <a:rPr lang="en-US" sz="1200"/>
              <a:t>Baseline</a:t>
            </a:r>
          </a:p>
        </p:txBody>
      </p:sp>
      <p:sp>
        <p:nvSpPr>
          <p:cNvPr id="8" name="TextBox 7"/>
          <p:cNvSpPr txBox="1"/>
          <p:nvPr/>
        </p:nvSpPr>
        <p:spPr>
          <a:xfrm>
            <a:off x="2773679" y="2209800"/>
            <a:ext cx="1203960" cy="276999"/>
          </a:xfrm>
          <a:prstGeom prst="rect">
            <a:avLst/>
          </a:prstGeom>
          <a:noFill/>
        </p:spPr>
        <p:txBody>
          <a:bodyPr wrap="square" rtlCol="0">
            <a:spAutoFit/>
          </a:bodyPr>
          <a:lstStyle/>
          <a:p>
            <a:r>
              <a:rPr lang="en-US" sz="1200"/>
              <a:t>Intervention</a:t>
            </a:r>
          </a:p>
        </p:txBody>
      </p:sp>
      <p:cxnSp>
        <p:nvCxnSpPr>
          <p:cNvPr id="9" name="Straight Connector 8">
            <a:extLst>
              <a:ext uri="{C183D7F6-B498-43B3-948B-1728B52AA6E4}">
                <adec:decorative xmlns:adec="http://schemas.microsoft.com/office/drawing/2017/decorative" val="1"/>
              </a:ext>
            </a:extLst>
          </p:cNvPr>
          <p:cNvCxnSpPr/>
          <p:nvPr/>
        </p:nvCxnSpPr>
        <p:spPr>
          <a:xfrm flipV="1">
            <a:off x="4053840" y="2286000"/>
            <a:ext cx="0" cy="326136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251960" y="2209800"/>
            <a:ext cx="1203960" cy="276999"/>
          </a:xfrm>
          <a:prstGeom prst="rect">
            <a:avLst/>
          </a:prstGeom>
          <a:noFill/>
        </p:spPr>
        <p:txBody>
          <a:bodyPr wrap="square" rtlCol="0">
            <a:spAutoFit/>
          </a:bodyPr>
          <a:lstStyle/>
          <a:p>
            <a:r>
              <a:rPr lang="en-US" sz="1200"/>
              <a:t>Adjustment A</a:t>
            </a:r>
          </a:p>
        </p:txBody>
      </p:sp>
      <p:cxnSp>
        <p:nvCxnSpPr>
          <p:cNvPr id="11" name="Straight Connector 10">
            <a:extLst>
              <a:ext uri="{C183D7F6-B498-43B3-948B-1728B52AA6E4}">
                <adec:decorative xmlns:adec="http://schemas.microsoft.com/office/drawing/2017/decorative" val="1"/>
              </a:ext>
            </a:extLst>
          </p:cNvPr>
          <p:cNvCxnSpPr/>
          <p:nvPr/>
        </p:nvCxnSpPr>
        <p:spPr>
          <a:xfrm flipV="1">
            <a:off x="5638800" y="2301240"/>
            <a:ext cx="0" cy="326136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836919" y="2209800"/>
            <a:ext cx="1203960" cy="276999"/>
          </a:xfrm>
          <a:prstGeom prst="rect">
            <a:avLst/>
          </a:prstGeom>
          <a:noFill/>
        </p:spPr>
        <p:txBody>
          <a:bodyPr wrap="square" rtlCol="0">
            <a:spAutoFit/>
          </a:bodyPr>
          <a:lstStyle/>
          <a:p>
            <a:r>
              <a:rPr lang="en-US" sz="1200"/>
              <a:t>Adjustment B</a:t>
            </a:r>
          </a:p>
        </p:txBody>
      </p:sp>
      <p:sp>
        <p:nvSpPr>
          <p:cNvPr id="2" name="Rectangle 1">
            <a:extLst>
              <a:ext uri="{FF2B5EF4-FFF2-40B4-BE49-F238E27FC236}">
                <a16:creationId xmlns:a16="http://schemas.microsoft.com/office/drawing/2014/main" id="{9752C32F-52E3-44F4-895E-71BFBD9C0ADC}"/>
              </a:ext>
            </a:extLst>
          </p:cNvPr>
          <p:cNvSpPr/>
          <p:nvPr/>
        </p:nvSpPr>
        <p:spPr>
          <a:xfrm>
            <a:off x="7467601" y="2939142"/>
            <a:ext cx="4265675" cy="979715"/>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rPr>
              <a:t>Should you intensify and individualize the intervention? </a:t>
            </a:r>
          </a:p>
        </p:txBody>
      </p:sp>
      <p:sp>
        <p:nvSpPr>
          <p:cNvPr id="7" name="TextBox 6">
            <a:extLst>
              <a:ext uri="{FF2B5EF4-FFF2-40B4-BE49-F238E27FC236}">
                <a16:creationId xmlns:a16="http://schemas.microsoft.com/office/drawing/2014/main" id="{3ED4615B-93CA-499A-B077-BC4CDE2BB3BA}"/>
              </a:ext>
            </a:extLst>
          </p:cNvPr>
          <p:cNvSpPr txBox="1"/>
          <p:nvPr/>
        </p:nvSpPr>
        <p:spPr>
          <a:xfrm>
            <a:off x="1652337" y="1518058"/>
            <a:ext cx="8817543" cy="461665"/>
          </a:xfrm>
          <a:prstGeom prst="rect">
            <a:avLst/>
          </a:prstGeom>
          <a:noFill/>
        </p:spPr>
        <p:txBody>
          <a:bodyPr wrap="square" rtlCol="0">
            <a:spAutoFit/>
          </a:bodyPr>
          <a:lstStyle/>
          <a:p>
            <a:r>
              <a:rPr lang="en-US" sz="2400"/>
              <a:t>Disruption progress monitoring Data During Reading</a:t>
            </a:r>
          </a:p>
        </p:txBody>
      </p:sp>
      <p:sp>
        <p:nvSpPr>
          <p:cNvPr id="15" name="Slide Number Placeholder 14">
            <a:extLst>
              <a:ext uri="{FF2B5EF4-FFF2-40B4-BE49-F238E27FC236}">
                <a16:creationId xmlns:a16="http://schemas.microsoft.com/office/drawing/2014/main" id="{358335A5-E6F7-470F-A26E-1201878FC946}"/>
              </a:ext>
            </a:extLst>
          </p:cNvPr>
          <p:cNvSpPr>
            <a:spLocks noGrp="1"/>
          </p:cNvSpPr>
          <p:nvPr>
            <p:ph type="sldNum" sz="quarter" idx="14"/>
          </p:nvPr>
        </p:nvSpPr>
        <p:spPr/>
        <p:txBody>
          <a:bodyPr/>
          <a:lstStyle/>
          <a:p>
            <a:fld id="{99A20822-4A49-4D36-86E3-300BA48D3F00}" type="slidenum">
              <a:rPr lang="en-US" smtClean="0"/>
              <a:pPr/>
              <a:t>78</a:t>
            </a:fld>
            <a:endParaRPr lang="en-US"/>
          </a:p>
        </p:txBody>
      </p:sp>
    </p:spTree>
    <p:extLst>
      <p:ext uri="{BB962C8B-B14F-4D97-AF65-F5344CB8AC3E}">
        <p14:creationId xmlns:p14="http://schemas.microsoft.com/office/powerpoint/2010/main" val="8479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943" y="1048553"/>
            <a:ext cx="7275342" cy="2650936"/>
          </a:xfrm>
        </p:spPr>
        <p:txBody>
          <a:bodyPr/>
          <a:lstStyle/>
          <a:p>
            <a:r>
              <a:rPr lang="en-US"/>
              <a:t>Review and Wrap-Up</a:t>
            </a:r>
          </a:p>
        </p:txBody>
      </p:sp>
      <p:sp>
        <p:nvSpPr>
          <p:cNvPr id="4" name="Slide Number Placeholder 3"/>
          <p:cNvSpPr>
            <a:spLocks noGrp="1"/>
          </p:cNvSpPr>
          <p:nvPr>
            <p:ph type="sldNum" sz="quarter" idx="15"/>
          </p:nvPr>
        </p:nvSpPr>
        <p:spPr/>
        <p:txBody>
          <a:bodyPr/>
          <a:lstStyle/>
          <a:p>
            <a:fld id="{99A20822-4A49-4D36-86E3-300BA48D3F00}" type="slidenum">
              <a:rPr lang="en-US" smtClean="0"/>
              <a:pPr/>
              <a:t>79</a:t>
            </a:fld>
            <a:endParaRPr lang="en-US"/>
          </a:p>
        </p:txBody>
      </p:sp>
    </p:spTree>
    <p:extLst>
      <p:ext uri="{BB962C8B-B14F-4D97-AF65-F5344CB8AC3E}">
        <p14:creationId xmlns:p14="http://schemas.microsoft.com/office/powerpoint/2010/main" val="277509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6F52-E931-4DA6-A2C3-DE8E32F7BB00}"/>
              </a:ext>
            </a:extLst>
          </p:cNvPr>
          <p:cNvSpPr>
            <a:spLocks noGrp="1"/>
          </p:cNvSpPr>
          <p:nvPr>
            <p:ph type="title"/>
          </p:nvPr>
        </p:nvSpPr>
        <p:spPr/>
        <p:txBody>
          <a:bodyPr/>
          <a:lstStyle/>
          <a:p>
            <a:r>
              <a:rPr lang="en-US"/>
              <a:t>Data-Based Individualization</a:t>
            </a:r>
          </a:p>
        </p:txBody>
      </p:sp>
      <p:sp>
        <p:nvSpPr>
          <p:cNvPr id="4" name="Slide Number Placeholder 3">
            <a:extLst>
              <a:ext uri="{FF2B5EF4-FFF2-40B4-BE49-F238E27FC236}">
                <a16:creationId xmlns:a16="http://schemas.microsoft.com/office/drawing/2014/main" id="{24C62DE0-E9AB-43ED-929F-62142F34191B}"/>
              </a:ext>
            </a:extLst>
          </p:cNvPr>
          <p:cNvSpPr>
            <a:spLocks noGrp="1"/>
          </p:cNvSpPr>
          <p:nvPr>
            <p:ph type="sldNum" sz="quarter" idx="15"/>
          </p:nvPr>
        </p:nvSpPr>
        <p:spPr/>
        <p:txBody>
          <a:bodyPr/>
          <a:lstStyle/>
          <a:p>
            <a:fld id="{99A20822-4A49-4D36-86E3-300BA48D3F00}" type="slidenum">
              <a:rPr lang="en-US" smtClean="0"/>
              <a:pPr/>
              <a:t>8</a:t>
            </a:fld>
            <a:endParaRPr lang="en-US"/>
          </a:p>
        </p:txBody>
      </p:sp>
    </p:spTree>
    <p:extLst>
      <p:ext uri="{BB962C8B-B14F-4D97-AF65-F5344CB8AC3E}">
        <p14:creationId xmlns:p14="http://schemas.microsoft.com/office/powerpoint/2010/main" val="1134487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BD8D-5748-4330-A778-3E3EAD67B5A1}"/>
              </a:ext>
            </a:extLst>
          </p:cNvPr>
          <p:cNvSpPr>
            <a:spLocks noGrp="1"/>
          </p:cNvSpPr>
          <p:nvPr>
            <p:ph type="title"/>
          </p:nvPr>
        </p:nvSpPr>
        <p:spPr>
          <a:xfrm>
            <a:off x="457962" y="150740"/>
            <a:ext cx="11276076" cy="1280160"/>
          </a:xfrm>
        </p:spPr>
        <p:txBody>
          <a:bodyPr/>
          <a:lstStyle/>
          <a:p>
            <a:r>
              <a:rPr lang="en-US"/>
              <a:t>Resources to Learn More About Behavioral Principles and Strategies</a:t>
            </a:r>
          </a:p>
        </p:txBody>
      </p:sp>
      <p:sp>
        <p:nvSpPr>
          <p:cNvPr id="9" name="Rectangle 8">
            <a:extLst>
              <a:ext uri="{FF2B5EF4-FFF2-40B4-BE49-F238E27FC236}">
                <a16:creationId xmlns:a16="http://schemas.microsoft.com/office/drawing/2014/main" id="{E8C7428A-47A6-4DD3-9646-B43D33710676}"/>
              </a:ext>
            </a:extLst>
          </p:cNvPr>
          <p:cNvSpPr/>
          <p:nvPr/>
        </p:nvSpPr>
        <p:spPr>
          <a:xfrm>
            <a:off x="381000" y="5415952"/>
            <a:ext cx="5469006" cy="584775"/>
          </a:xfrm>
          <a:prstGeom prst="rect">
            <a:avLst/>
          </a:prstGeom>
        </p:spPr>
        <p:txBody>
          <a:bodyPr wrap="square">
            <a:spAutoFit/>
          </a:bodyPr>
          <a:lstStyle/>
          <a:p>
            <a:r>
              <a:rPr lang="en-US" sz="1600">
                <a:hlinkClick r:id="rId3"/>
              </a:rPr>
              <a:t>https://intensiveintervention.org/intervention-resources/</a:t>
            </a:r>
            <a:br>
              <a:rPr lang="en-US" sz="1600">
                <a:hlinkClick r:id="rId3"/>
              </a:rPr>
            </a:br>
            <a:r>
              <a:rPr lang="en-US" sz="1600">
                <a:hlinkClick r:id="rId3"/>
              </a:rPr>
              <a:t>behavior-strategies-support-intensifying-interventions</a:t>
            </a:r>
            <a:endParaRPr lang="en-US" sz="1600"/>
          </a:p>
        </p:txBody>
      </p:sp>
      <p:pic>
        <p:nvPicPr>
          <p:cNvPr id="11" name="Picture 10" descr="behavior landing page showing areas to explore ">
            <a:extLst>
              <a:ext uri="{FF2B5EF4-FFF2-40B4-BE49-F238E27FC236}">
                <a16:creationId xmlns:a16="http://schemas.microsoft.com/office/drawing/2014/main" id="{EC79B205-5E28-412D-A9D0-BBC11C5C05E0}"/>
              </a:ext>
            </a:extLst>
          </p:cNvPr>
          <p:cNvPicPr>
            <a:picLocks noChangeAspect="1"/>
          </p:cNvPicPr>
          <p:nvPr/>
        </p:nvPicPr>
        <p:blipFill>
          <a:blip r:embed="rId4"/>
          <a:stretch>
            <a:fillRect/>
          </a:stretch>
        </p:blipFill>
        <p:spPr>
          <a:xfrm>
            <a:off x="173621" y="1494206"/>
            <a:ext cx="5676385" cy="1866900"/>
          </a:xfrm>
          <a:prstGeom prst="rect">
            <a:avLst/>
          </a:prstGeom>
        </p:spPr>
      </p:pic>
      <p:pic>
        <p:nvPicPr>
          <p:cNvPr id="8" name="Picture 7" descr="sample behavior guide">
            <a:extLst>
              <a:ext uri="{FF2B5EF4-FFF2-40B4-BE49-F238E27FC236}">
                <a16:creationId xmlns:a16="http://schemas.microsoft.com/office/drawing/2014/main" id="{C5E338D8-4796-4732-AE73-54803F534C72}"/>
              </a:ext>
            </a:extLst>
          </p:cNvPr>
          <p:cNvPicPr>
            <a:picLocks noChangeAspect="1"/>
          </p:cNvPicPr>
          <p:nvPr/>
        </p:nvPicPr>
        <p:blipFill>
          <a:blip r:embed="rId5"/>
          <a:stretch>
            <a:fillRect/>
          </a:stretch>
        </p:blipFill>
        <p:spPr>
          <a:xfrm rot="20990443">
            <a:off x="1044834" y="2624450"/>
            <a:ext cx="2980302" cy="2548640"/>
          </a:xfrm>
          <a:prstGeom prst="rect">
            <a:avLst/>
          </a:prstGeom>
          <a:ln>
            <a:solidFill>
              <a:schemeClr val="tx1"/>
            </a:solidFill>
          </a:ln>
        </p:spPr>
      </p:pic>
      <p:pic>
        <p:nvPicPr>
          <p:cNvPr id="4" name="Picture 3" descr="screenshot highlighting the available behavior course content">
            <a:extLst>
              <a:ext uri="{FF2B5EF4-FFF2-40B4-BE49-F238E27FC236}">
                <a16:creationId xmlns:a16="http://schemas.microsoft.com/office/drawing/2014/main" id="{79147608-E167-4F97-9085-C5A251E6A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8409" y="2305472"/>
            <a:ext cx="5616469" cy="2808234"/>
          </a:xfrm>
          <a:prstGeom prst="rect">
            <a:avLst/>
          </a:prstGeom>
          <a:ln>
            <a:solidFill>
              <a:schemeClr val="tx1"/>
            </a:solidFill>
          </a:ln>
        </p:spPr>
      </p:pic>
      <p:sp>
        <p:nvSpPr>
          <p:cNvPr id="3" name="Rectangle 2">
            <a:extLst>
              <a:ext uri="{FF2B5EF4-FFF2-40B4-BE49-F238E27FC236}">
                <a16:creationId xmlns:a16="http://schemas.microsoft.com/office/drawing/2014/main" id="{9411D390-1656-47F8-B14C-E22423A99CE0}"/>
              </a:ext>
            </a:extLst>
          </p:cNvPr>
          <p:cNvSpPr/>
          <p:nvPr/>
        </p:nvSpPr>
        <p:spPr>
          <a:xfrm>
            <a:off x="6093864" y="5415952"/>
            <a:ext cx="5308068" cy="584775"/>
          </a:xfrm>
          <a:prstGeom prst="rect">
            <a:avLst/>
          </a:prstGeom>
        </p:spPr>
        <p:txBody>
          <a:bodyPr wrap="square">
            <a:spAutoFit/>
          </a:bodyPr>
          <a:lstStyle/>
          <a:p>
            <a:r>
              <a:rPr lang="en-US" sz="1600">
                <a:hlinkClick r:id="rId7"/>
              </a:rPr>
              <a:t>https://intensiveintervention.org/intensive-intervention-behavior-course</a:t>
            </a:r>
            <a:endParaRPr lang="en-US" sz="1600"/>
          </a:p>
        </p:txBody>
      </p:sp>
      <p:sp>
        <p:nvSpPr>
          <p:cNvPr id="5" name="Slide Number Placeholder 4">
            <a:extLst>
              <a:ext uri="{FF2B5EF4-FFF2-40B4-BE49-F238E27FC236}">
                <a16:creationId xmlns:a16="http://schemas.microsoft.com/office/drawing/2014/main" id="{3238EDF9-2B0B-42B2-8081-835F1DD8C9B7}"/>
              </a:ext>
            </a:extLst>
          </p:cNvPr>
          <p:cNvSpPr>
            <a:spLocks noGrp="1"/>
          </p:cNvSpPr>
          <p:nvPr>
            <p:ph type="sldNum" sz="quarter" idx="12"/>
          </p:nvPr>
        </p:nvSpPr>
        <p:spPr/>
        <p:txBody>
          <a:bodyPr/>
          <a:lstStyle/>
          <a:p>
            <a:fld id="{99A20822-4A49-4D36-86E3-300BA48D3F00}" type="slidenum">
              <a:rPr lang="en-US" smtClean="0"/>
              <a:t>80</a:t>
            </a:fld>
            <a:endParaRPr lang="en-US"/>
          </a:p>
        </p:txBody>
      </p:sp>
    </p:spTree>
    <p:extLst>
      <p:ext uri="{BB962C8B-B14F-4D97-AF65-F5344CB8AC3E}">
        <p14:creationId xmlns:p14="http://schemas.microsoft.com/office/powerpoint/2010/main" val="767459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5456F7-F492-42EC-94D5-8A568706A297}"/>
              </a:ext>
            </a:extLst>
          </p:cNvPr>
          <p:cNvSpPr>
            <a:spLocks noGrp="1"/>
          </p:cNvSpPr>
          <p:nvPr>
            <p:ph type="title"/>
          </p:nvPr>
        </p:nvSpPr>
        <p:spPr>
          <a:xfrm>
            <a:off x="457200" y="202889"/>
            <a:ext cx="11276076" cy="1280160"/>
          </a:xfrm>
        </p:spPr>
        <p:txBody>
          <a:bodyPr/>
          <a:lstStyle/>
          <a:p>
            <a:r>
              <a:rPr lang="en-US"/>
              <a:t>Learn More About the Taxonomy of Intervention Intensity </a:t>
            </a:r>
          </a:p>
        </p:txBody>
      </p:sp>
      <p:sp>
        <p:nvSpPr>
          <p:cNvPr id="9" name="Rectangle 8">
            <a:extLst>
              <a:ext uri="{FF2B5EF4-FFF2-40B4-BE49-F238E27FC236}">
                <a16:creationId xmlns:a16="http://schemas.microsoft.com/office/drawing/2014/main" id="{DF8C7A83-D584-4974-A624-955349DE2CFC}"/>
              </a:ext>
            </a:extLst>
          </p:cNvPr>
          <p:cNvSpPr/>
          <p:nvPr/>
        </p:nvSpPr>
        <p:spPr>
          <a:xfrm>
            <a:off x="923192" y="4417512"/>
            <a:ext cx="10345615" cy="338554"/>
          </a:xfrm>
          <a:prstGeom prst="rect">
            <a:avLst/>
          </a:prstGeom>
        </p:spPr>
        <p:txBody>
          <a:bodyPr wrap="square">
            <a:spAutoFit/>
          </a:bodyPr>
          <a:lstStyle/>
          <a:p>
            <a:pPr algn="ctr"/>
            <a:r>
              <a:rPr lang="en-US" sz="1600">
                <a:hlinkClick r:id="rId3"/>
              </a:rPr>
              <a:t>https://intensiveintervention.org/taxonomy-intervention-intensity</a:t>
            </a:r>
            <a:endParaRPr lang="en-US" sz="1600"/>
          </a:p>
        </p:txBody>
      </p:sp>
      <p:pic>
        <p:nvPicPr>
          <p:cNvPr id="10" name="Picture 9" descr="Paper showing Kelsey's diagnostic data">
            <a:extLst>
              <a:ext uri="{FF2B5EF4-FFF2-40B4-BE49-F238E27FC236}">
                <a16:creationId xmlns:a16="http://schemas.microsoft.com/office/drawing/2014/main" id="{6D2C5365-D5C7-48EE-9E97-94791A30F67B}"/>
              </a:ext>
            </a:extLst>
          </p:cNvPr>
          <p:cNvPicPr>
            <a:picLocks/>
          </p:cNvPicPr>
          <p:nvPr/>
        </p:nvPicPr>
        <p:blipFill>
          <a:blip r:embed="rId4"/>
          <a:stretch>
            <a:fillRect/>
          </a:stretch>
        </p:blipFill>
        <p:spPr>
          <a:xfrm>
            <a:off x="5783933" y="1603481"/>
            <a:ext cx="5831371" cy="2765319"/>
          </a:xfrm>
          <a:prstGeom prst="rect">
            <a:avLst/>
          </a:prstGeom>
        </p:spPr>
      </p:pic>
      <p:pic>
        <p:nvPicPr>
          <p:cNvPr id="11" name="Picture 10" descr="Paper showing Kelsey's diagnostic data">
            <a:extLst>
              <a:ext uri="{FF2B5EF4-FFF2-40B4-BE49-F238E27FC236}">
                <a16:creationId xmlns:a16="http://schemas.microsoft.com/office/drawing/2014/main" id="{27D1E51D-C5CA-431A-A4D4-1C6E96906632}"/>
              </a:ext>
            </a:extLst>
          </p:cNvPr>
          <p:cNvPicPr>
            <a:picLocks noChangeAspect="1"/>
          </p:cNvPicPr>
          <p:nvPr/>
        </p:nvPicPr>
        <p:blipFill>
          <a:blip r:embed="rId5"/>
          <a:stretch>
            <a:fillRect/>
          </a:stretch>
        </p:blipFill>
        <p:spPr>
          <a:xfrm>
            <a:off x="881571" y="1747089"/>
            <a:ext cx="5079614" cy="2536822"/>
          </a:xfrm>
          <a:prstGeom prst="rect">
            <a:avLst/>
          </a:prstGeom>
        </p:spPr>
      </p:pic>
      <p:sp>
        <p:nvSpPr>
          <p:cNvPr id="6" name="Text Placeholder 5">
            <a:extLst>
              <a:ext uri="{FF2B5EF4-FFF2-40B4-BE49-F238E27FC236}">
                <a16:creationId xmlns:a16="http://schemas.microsoft.com/office/drawing/2014/main" id="{6A8BA0EF-0073-4998-94AB-C848CA9808B7}"/>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1F53F24-5F84-4674-AA6B-4C9037696C18}"/>
              </a:ext>
            </a:extLst>
          </p:cNvPr>
          <p:cNvSpPr>
            <a:spLocks noGrp="1"/>
          </p:cNvSpPr>
          <p:nvPr>
            <p:ph type="sldNum" sz="quarter" idx="12"/>
          </p:nvPr>
        </p:nvSpPr>
        <p:spPr/>
        <p:txBody>
          <a:bodyPr/>
          <a:lstStyle/>
          <a:p>
            <a:fld id="{99A20822-4A49-4D36-86E3-300BA48D3F00}" type="slidenum">
              <a:rPr lang="en-US" smtClean="0"/>
              <a:pPr/>
              <a:t>81</a:t>
            </a:fld>
            <a:endParaRPr lang="en-US"/>
          </a:p>
        </p:txBody>
      </p:sp>
    </p:spTree>
    <p:extLst>
      <p:ext uri="{BB962C8B-B14F-4D97-AF65-F5344CB8AC3E}">
        <p14:creationId xmlns:p14="http://schemas.microsoft.com/office/powerpoint/2010/main" val="8088539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7538-56D6-4351-B5EE-A3B31535091C}"/>
              </a:ext>
            </a:extLst>
          </p:cNvPr>
          <p:cNvSpPr>
            <a:spLocks noGrp="1"/>
          </p:cNvSpPr>
          <p:nvPr>
            <p:ph type="title"/>
          </p:nvPr>
        </p:nvSpPr>
        <p:spPr>
          <a:xfrm>
            <a:off x="350774" y="38459"/>
            <a:ext cx="11490452" cy="1280160"/>
          </a:xfrm>
        </p:spPr>
        <p:txBody>
          <a:bodyPr>
            <a:normAutofit/>
          </a:bodyPr>
          <a:lstStyle/>
          <a:p>
            <a:r>
              <a:rPr lang="en-US" sz="4000"/>
              <a:t>Resources to Support Intensification Decisions</a:t>
            </a:r>
          </a:p>
        </p:txBody>
      </p:sp>
      <p:pic>
        <p:nvPicPr>
          <p:cNvPr id="4" name="Picture 3" descr="Screenshot of the taxonomy of intervention intensity form">
            <a:extLst>
              <a:ext uri="{FF2B5EF4-FFF2-40B4-BE49-F238E27FC236}">
                <a16:creationId xmlns:a16="http://schemas.microsoft.com/office/drawing/2014/main" id="{B341BD18-DE4F-4DA6-925F-438B85EEC2F7}"/>
              </a:ext>
            </a:extLst>
          </p:cNvPr>
          <p:cNvPicPr>
            <a:picLocks noChangeAspect="1"/>
          </p:cNvPicPr>
          <p:nvPr/>
        </p:nvPicPr>
        <p:blipFill>
          <a:blip r:embed="rId3"/>
          <a:stretch>
            <a:fillRect/>
          </a:stretch>
        </p:blipFill>
        <p:spPr>
          <a:xfrm>
            <a:off x="3158835" y="1849582"/>
            <a:ext cx="5444837" cy="3765023"/>
          </a:xfrm>
          <a:prstGeom prst="rect">
            <a:avLst/>
          </a:prstGeom>
        </p:spPr>
      </p:pic>
      <p:pic>
        <p:nvPicPr>
          <p:cNvPr id="8" name="Picture 7" descr="screenshot f the intervention intensification strategy checklist. Available in the handout packet">
            <a:extLst>
              <a:ext uri="{FF2B5EF4-FFF2-40B4-BE49-F238E27FC236}">
                <a16:creationId xmlns:a16="http://schemas.microsoft.com/office/drawing/2014/main" id="{46090578-FBD1-42FF-BABD-450DC11152FF}"/>
              </a:ext>
            </a:extLst>
          </p:cNvPr>
          <p:cNvPicPr>
            <a:picLocks noChangeAspect="1"/>
          </p:cNvPicPr>
          <p:nvPr/>
        </p:nvPicPr>
        <p:blipFill>
          <a:blip r:embed="rId4"/>
          <a:stretch>
            <a:fillRect/>
          </a:stretch>
        </p:blipFill>
        <p:spPr>
          <a:xfrm rot="20444279">
            <a:off x="821187" y="1490258"/>
            <a:ext cx="3156030" cy="4051219"/>
          </a:xfrm>
          <a:prstGeom prst="rect">
            <a:avLst/>
          </a:prstGeom>
          <a:ln>
            <a:solidFill>
              <a:schemeClr val="tx1"/>
            </a:solidFill>
          </a:ln>
        </p:spPr>
      </p:pic>
      <p:pic>
        <p:nvPicPr>
          <p:cNvPr id="3" name="Picture 2" descr="Screenshot of clarifying questions to create a hypothesis">
            <a:extLst>
              <a:ext uri="{FF2B5EF4-FFF2-40B4-BE49-F238E27FC236}">
                <a16:creationId xmlns:a16="http://schemas.microsoft.com/office/drawing/2014/main" id="{666FE701-F984-4A13-BDD4-2CFA97BCE49D}"/>
              </a:ext>
            </a:extLst>
          </p:cNvPr>
          <p:cNvPicPr>
            <a:picLocks noChangeAspect="1"/>
          </p:cNvPicPr>
          <p:nvPr/>
        </p:nvPicPr>
        <p:blipFill>
          <a:blip r:embed="rId5"/>
          <a:stretch>
            <a:fillRect/>
          </a:stretch>
        </p:blipFill>
        <p:spPr>
          <a:xfrm rot="1893464">
            <a:off x="7779958" y="2256640"/>
            <a:ext cx="3252788" cy="3343275"/>
          </a:xfrm>
          <a:prstGeom prst="rect">
            <a:avLst/>
          </a:prstGeom>
          <a:ln>
            <a:solidFill>
              <a:schemeClr val="tx1"/>
            </a:solidFill>
          </a:ln>
        </p:spPr>
      </p:pic>
      <p:sp>
        <p:nvSpPr>
          <p:cNvPr id="5" name="Slide Number Placeholder 4">
            <a:extLst>
              <a:ext uri="{FF2B5EF4-FFF2-40B4-BE49-F238E27FC236}">
                <a16:creationId xmlns:a16="http://schemas.microsoft.com/office/drawing/2014/main" id="{E93DCA40-4195-4877-9030-4916D5BA8DC0}"/>
              </a:ext>
            </a:extLst>
          </p:cNvPr>
          <p:cNvSpPr>
            <a:spLocks noGrp="1"/>
          </p:cNvSpPr>
          <p:nvPr>
            <p:ph type="sldNum" sz="quarter" idx="12"/>
          </p:nvPr>
        </p:nvSpPr>
        <p:spPr/>
        <p:txBody>
          <a:bodyPr/>
          <a:lstStyle/>
          <a:p>
            <a:fld id="{99A20822-4A49-4D36-86E3-300BA48D3F00}" type="slidenum">
              <a:rPr lang="en-US" smtClean="0"/>
              <a:t>82</a:t>
            </a:fld>
            <a:endParaRPr lang="en-US"/>
          </a:p>
        </p:txBody>
      </p:sp>
    </p:spTree>
    <p:extLst>
      <p:ext uri="{BB962C8B-B14F-4D97-AF65-F5344CB8AC3E}">
        <p14:creationId xmlns:p14="http://schemas.microsoft.com/office/powerpoint/2010/main" val="37239036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B133-E2E2-4742-8FC4-69B697B01DEC}"/>
              </a:ext>
            </a:extLst>
          </p:cNvPr>
          <p:cNvSpPr>
            <a:spLocks noGrp="1"/>
          </p:cNvSpPr>
          <p:nvPr>
            <p:ph type="title"/>
          </p:nvPr>
        </p:nvSpPr>
        <p:spPr>
          <a:xfrm>
            <a:off x="457200" y="-120432"/>
            <a:ext cx="11276076" cy="1280160"/>
          </a:xfrm>
        </p:spPr>
        <p:txBody>
          <a:bodyPr/>
          <a:lstStyle/>
          <a:p>
            <a:r>
              <a:rPr lang="en-US"/>
              <a:t>Resources to Evaluate Strength</a:t>
            </a:r>
          </a:p>
        </p:txBody>
      </p:sp>
      <p:pic>
        <p:nvPicPr>
          <p:cNvPr id="3" name="Picture 2" descr="Screen shot of NCII's tools chart">
            <a:extLst>
              <a:ext uri="{FF2B5EF4-FFF2-40B4-BE49-F238E27FC236}">
                <a16:creationId xmlns:a16="http://schemas.microsoft.com/office/drawing/2014/main" id="{7E6B3B3C-80B9-451C-813B-CF43BDB5D0F3}"/>
              </a:ext>
            </a:extLst>
          </p:cNvPr>
          <p:cNvPicPr>
            <a:picLocks noChangeAspect="1"/>
          </p:cNvPicPr>
          <p:nvPr/>
        </p:nvPicPr>
        <p:blipFill>
          <a:blip r:embed="rId3"/>
          <a:stretch>
            <a:fillRect/>
          </a:stretch>
        </p:blipFill>
        <p:spPr>
          <a:xfrm>
            <a:off x="457200" y="1064671"/>
            <a:ext cx="7194883" cy="4837176"/>
          </a:xfrm>
          <a:prstGeom prst="rect">
            <a:avLst/>
          </a:prstGeom>
          <a:ln>
            <a:solidFill>
              <a:schemeClr val="tx1"/>
            </a:solidFill>
          </a:ln>
        </p:spPr>
      </p:pic>
      <p:sp>
        <p:nvSpPr>
          <p:cNvPr id="8" name="Rectangle: Rounded Corners 7">
            <a:extLst>
              <a:ext uri="{FF2B5EF4-FFF2-40B4-BE49-F238E27FC236}">
                <a16:creationId xmlns:a16="http://schemas.microsoft.com/office/drawing/2014/main" id="{C0E3E8E2-FA7F-48A1-8AD1-D0E52D7DDAE9}"/>
              </a:ext>
            </a:extLst>
          </p:cNvPr>
          <p:cNvSpPr/>
          <p:nvPr/>
        </p:nvSpPr>
        <p:spPr>
          <a:xfrm>
            <a:off x="6304682" y="1159728"/>
            <a:ext cx="4751246" cy="1400592"/>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Behavior Intervention Tools Chart</a:t>
            </a:r>
          </a:p>
          <a:p>
            <a:pPr algn="ctr"/>
            <a:r>
              <a:rPr lang="en-US" sz="2000">
                <a:hlinkClick r:id="rId4"/>
              </a:rPr>
              <a:t>https://charts.intensiveintervention.org/bintervention</a:t>
            </a:r>
            <a:endParaRPr lang="en-US" sz="2000"/>
          </a:p>
          <a:p>
            <a:pPr algn="ctr"/>
            <a:endParaRPr lang="en-US" sz="2000" b="1">
              <a:solidFill>
                <a:schemeClr val="tx1"/>
              </a:solidFill>
            </a:endParaRPr>
          </a:p>
        </p:txBody>
      </p:sp>
      <p:sp>
        <p:nvSpPr>
          <p:cNvPr id="5" name="Slide Number Placeholder 4">
            <a:extLst>
              <a:ext uri="{FF2B5EF4-FFF2-40B4-BE49-F238E27FC236}">
                <a16:creationId xmlns:a16="http://schemas.microsoft.com/office/drawing/2014/main" id="{7B4732A5-5869-4C3A-9EBA-C9E326B7DC18}"/>
              </a:ext>
            </a:extLst>
          </p:cNvPr>
          <p:cNvSpPr>
            <a:spLocks noGrp="1"/>
          </p:cNvSpPr>
          <p:nvPr>
            <p:ph type="sldNum" sz="quarter" idx="12"/>
          </p:nvPr>
        </p:nvSpPr>
        <p:spPr/>
        <p:txBody>
          <a:bodyPr/>
          <a:lstStyle/>
          <a:p>
            <a:fld id="{99A20822-4A49-4D36-86E3-300BA48D3F00}" type="slidenum">
              <a:rPr lang="en-US" smtClean="0"/>
              <a:t>83</a:t>
            </a:fld>
            <a:endParaRPr lang="en-US"/>
          </a:p>
        </p:txBody>
      </p:sp>
    </p:spTree>
    <p:extLst>
      <p:ext uri="{BB962C8B-B14F-4D97-AF65-F5344CB8AC3E}">
        <p14:creationId xmlns:p14="http://schemas.microsoft.com/office/powerpoint/2010/main" val="22241058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53E6-30AE-4E98-A4AD-D54860711A5D}"/>
              </a:ext>
            </a:extLst>
          </p:cNvPr>
          <p:cNvSpPr>
            <a:spLocks noGrp="1"/>
          </p:cNvSpPr>
          <p:nvPr>
            <p:ph type="title"/>
          </p:nvPr>
        </p:nvSpPr>
        <p:spPr>
          <a:xfrm>
            <a:off x="457200" y="112663"/>
            <a:ext cx="11276076" cy="1280160"/>
          </a:xfrm>
        </p:spPr>
        <p:txBody>
          <a:bodyPr/>
          <a:lstStyle/>
          <a:p>
            <a:r>
              <a:rPr lang="en-US"/>
              <a:t>Resources to Monitor Fidelity of Implementation</a:t>
            </a:r>
          </a:p>
        </p:txBody>
      </p:sp>
      <p:pic>
        <p:nvPicPr>
          <p:cNvPr id="6" name="Picture 5" descr="Fidelity landing page content showing available fidelity tools on the website">
            <a:extLst>
              <a:ext uri="{FF2B5EF4-FFF2-40B4-BE49-F238E27FC236}">
                <a16:creationId xmlns:a16="http://schemas.microsoft.com/office/drawing/2014/main" id="{6F67995A-3030-412C-B90D-6FA03E9EAF92}"/>
              </a:ext>
            </a:extLst>
          </p:cNvPr>
          <p:cNvPicPr>
            <a:picLocks noChangeAspect="1"/>
          </p:cNvPicPr>
          <p:nvPr/>
        </p:nvPicPr>
        <p:blipFill>
          <a:blip r:embed="rId3"/>
          <a:stretch>
            <a:fillRect/>
          </a:stretch>
        </p:blipFill>
        <p:spPr>
          <a:xfrm>
            <a:off x="3305907" y="1562100"/>
            <a:ext cx="7886700" cy="3733800"/>
          </a:xfrm>
          <a:prstGeom prst="rect">
            <a:avLst/>
          </a:prstGeom>
        </p:spPr>
      </p:pic>
      <p:sp>
        <p:nvSpPr>
          <p:cNvPr id="9" name="Rectangle 8">
            <a:extLst>
              <a:ext uri="{FF2B5EF4-FFF2-40B4-BE49-F238E27FC236}">
                <a16:creationId xmlns:a16="http://schemas.microsoft.com/office/drawing/2014/main" id="{6A24AAF3-295C-4D45-A911-8F0A86855DD4}"/>
              </a:ext>
            </a:extLst>
          </p:cNvPr>
          <p:cNvSpPr/>
          <p:nvPr/>
        </p:nvSpPr>
        <p:spPr>
          <a:xfrm>
            <a:off x="3074376" y="5295900"/>
            <a:ext cx="8118231" cy="338554"/>
          </a:xfrm>
          <a:prstGeom prst="rect">
            <a:avLst/>
          </a:prstGeom>
        </p:spPr>
        <p:txBody>
          <a:bodyPr wrap="square">
            <a:spAutoFit/>
          </a:bodyPr>
          <a:lstStyle/>
          <a:p>
            <a:pPr algn="ctr"/>
            <a:r>
              <a:rPr lang="en-US" sz="1600">
                <a:hlinkClick r:id="rId4"/>
              </a:rPr>
              <a:t>https://intensiveintervention.org/implementation-support/fidelity-resources</a:t>
            </a:r>
            <a:endParaRPr lang="en-US" sz="1600"/>
          </a:p>
        </p:txBody>
      </p:sp>
      <p:pic>
        <p:nvPicPr>
          <p:cNvPr id="8" name="Picture 7" descr="Screenshot of the student intervention implementation log ">
            <a:extLst>
              <a:ext uri="{FF2B5EF4-FFF2-40B4-BE49-F238E27FC236}">
                <a16:creationId xmlns:a16="http://schemas.microsoft.com/office/drawing/2014/main" id="{D09E5D40-6836-4F85-B49A-A493300876EC}"/>
              </a:ext>
            </a:extLst>
          </p:cNvPr>
          <p:cNvPicPr>
            <a:picLocks noChangeAspect="1"/>
          </p:cNvPicPr>
          <p:nvPr/>
        </p:nvPicPr>
        <p:blipFill rotWithShape="1">
          <a:blip r:embed="rId5"/>
          <a:srcRect b="1923"/>
          <a:stretch/>
        </p:blipFill>
        <p:spPr>
          <a:xfrm rot="20429765">
            <a:off x="684243" y="1744188"/>
            <a:ext cx="3768586" cy="3780669"/>
          </a:xfrm>
          <a:prstGeom prst="rect">
            <a:avLst/>
          </a:prstGeom>
          <a:ln>
            <a:solidFill>
              <a:schemeClr val="tx1"/>
            </a:solidFill>
          </a:ln>
        </p:spPr>
      </p:pic>
      <p:sp>
        <p:nvSpPr>
          <p:cNvPr id="4" name="Text Placeholder 3">
            <a:extLst>
              <a:ext uri="{FF2B5EF4-FFF2-40B4-BE49-F238E27FC236}">
                <a16:creationId xmlns:a16="http://schemas.microsoft.com/office/drawing/2014/main" id="{33CDFD99-87F9-4FBD-B139-9CA3AEE2142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FE4D3AB-F284-4BBD-BEBC-C8418A1C3E60}"/>
              </a:ext>
            </a:extLst>
          </p:cNvPr>
          <p:cNvSpPr>
            <a:spLocks noGrp="1"/>
          </p:cNvSpPr>
          <p:nvPr>
            <p:ph type="sldNum" sz="quarter" idx="12"/>
          </p:nvPr>
        </p:nvSpPr>
        <p:spPr/>
        <p:txBody>
          <a:bodyPr/>
          <a:lstStyle/>
          <a:p>
            <a:fld id="{99A20822-4A49-4D36-86E3-300BA48D3F00}" type="slidenum">
              <a:rPr lang="en-US" smtClean="0"/>
              <a:t>84</a:t>
            </a:fld>
            <a:endParaRPr lang="en-US"/>
          </a:p>
        </p:txBody>
      </p:sp>
    </p:spTree>
    <p:extLst>
      <p:ext uri="{BB962C8B-B14F-4D97-AF65-F5344CB8AC3E}">
        <p14:creationId xmlns:p14="http://schemas.microsoft.com/office/powerpoint/2010/main" val="288816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02E3-37D0-4A74-9E9D-243898C6D4F2}"/>
              </a:ext>
            </a:extLst>
          </p:cNvPr>
          <p:cNvSpPr>
            <a:spLocks noGrp="1"/>
          </p:cNvSpPr>
          <p:nvPr>
            <p:ph type="title"/>
          </p:nvPr>
        </p:nvSpPr>
        <p:spPr/>
        <p:txBody>
          <a:bodyPr/>
          <a:lstStyle/>
          <a:p>
            <a:r>
              <a:rPr lang="en-US"/>
              <a:t>Activity: Taxonomy K-W-L</a:t>
            </a:r>
          </a:p>
        </p:txBody>
      </p:sp>
      <p:graphicFrame>
        <p:nvGraphicFramePr>
          <p:cNvPr id="3" name="Table 2">
            <a:extLst>
              <a:ext uri="{FF2B5EF4-FFF2-40B4-BE49-F238E27FC236}">
                <a16:creationId xmlns:a16="http://schemas.microsoft.com/office/drawing/2014/main" id="{CD64C7FC-5ECC-4460-9C85-EDD8B701D378}"/>
              </a:ext>
            </a:extLst>
          </p:cNvPr>
          <p:cNvGraphicFramePr>
            <a:graphicFrameLocks noGrp="1"/>
          </p:cNvGraphicFramePr>
          <p:nvPr>
            <p:extLst>
              <p:ext uri="{D42A27DB-BD31-4B8C-83A1-F6EECF244321}">
                <p14:modId xmlns:p14="http://schemas.microsoft.com/office/powerpoint/2010/main" val="536073405"/>
              </p:ext>
            </p:extLst>
          </p:nvPr>
        </p:nvGraphicFramePr>
        <p:xfrm>
          <a:off x="5902923" y="1280159"/>
          <a:ext cx="5937250" cy="3767655"/>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4030797379"/>
                    </a:ext>
                  </a:extLst>
                </a:gridCol>
                <a:gridCol w="1979295">
                  <a:extLst>
                    <a:ext uri="{9D8B030D-6E8A-4147-A177-3AD203B41FA5}">
                      <a16:colId xmlns:a16="http://schemas.microsoft.com/office/drawing/2014/main" val="2503273298"/>
                    </a:ext>
                  </a:extLst>
                </a:gridCol>
                <a:gridCol w="1979295">
                  <a:extLst>
                    <a:ext uri="{9D8B030D-6E8A-4147-A177-3AD203B41FA5}">
                      <a16:colId xmlns:a16="http://schemas.microsoft.com/office/drawing/2014/main" val="4129581171"/>
                    </a:ext>
                  </a:extLst>
                </a:gridCol>
              </a:tblGrid>
              <a:tr h="479520">
                <a:tc>
                  <a:txBody>
                    <a:bodyPr/>
                    <a:lstStyle/>
                    <a:p>
                      <a:pPr marL="0" marR="0" algn="ctr">
                        <a:spcBef>
                          <a:spcPts val="0"/>
                        </a:spcBef>
                        <a:spcAft>
                          <a:spcPts val="0"/>
                        </a:spcAft>
                      </a:pPr>
                      <a:r>
                        <a:rPr lang="en-US" sz="1400">
                          <a:effectLst/>
                        </a:rPr>
                        <a:t>What Does It Help Me </a:t>
                      </a:r>
                      <a:r>
                        <a:rPr lang="en-US" sz="1400" u="sng">
                          <a:effectLst/>
                        </a:rPr>
                        <a:t>KNOW</a:t>
                      </a:r>
                      <a:r>
                        <a:rPr lang="en-US" sz="1400">
                          <a:effectLst/>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What More Do I </a:t>
                      </a:r>
                      <a:r>
                        <a:rPr lang="en-US" sz="1400" u="sng">
                          <a:effectLst/>
                        </a:rPr>
                        <a:t>WANT</a:t>
                      </a:r>
                      <a:r>
                        <a:rPr lang="en-US" sz="1400">
                          <a:effectLst/>
                        </a:rPr>
                        <a:t> to Know?</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How Will I </a:t>
                      </a:r>
                      <a:r>
                        <a:rPr lang="en-US" sz="1400" u="sng">
                          <a:effectLst/>
                        </a:rPr>
                        <a:t>LEARN </a:t>
                      </a:r>
                      <a:r>
                        <a:rPr lang="en-US" sz="1400">
                          <a:effectLst/>
                        </a:rPr>
                        <a:t>More?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3015538"/>
                  </a:ext>
                </a:extLst>
              </a:tr>
              <a:tr h="3288135">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9D0CD"/>
                    </a:solidFill>
                  </a:tcP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8229077"/>
                  </a:ext>
                </a:extLst>
              </a:tr>
            </a:tbl>
          </a:graphicData>
        </a:graphic>
      </p:graphicFrame>
      <p:sp>
        <p:nvSpPr>
          <p:cNvPr id="7" name="Rectangle 6">
            <a:extLst>
              <a:ext uri="{FF2B5EF4-FFF2-40B4-BE49-F238E27FC236}">
                <a16:creationId xmlns:a16="http://schemas.microsoft.com/office/drawing/2014/main" id="{5E9464F9-EA7E-4194-BA39-890A4A4476F8}"/>
              </a:ext>
              <a:ext uri="{C183D7F6-B498-43B3-948B-1728B52AA6E4}">
                <adec:decorative xmlns:adec="http://schemas.microsoft.com/office/drawing/2017/decorative" val="1"/>
              </a:ext>
            </a:extLst>
          </p:cNvPr>
          <p:cNvSpPr/>
          <p:nvPr/>
        </p:nvSpPr>
        <p:spPr>
          <a:xfrm>
            <a:off x="7777253" y="1200644"/>
            <a:ext cx="4216177" cy="3847170"/>
          </a:xfrm>
          <a:prstGeom prst="rect">
            <a:avLst/>
          </a:prstGeom>
          <a:noFill/>
          <a:ln w="76200">
            <a:solidFill>
              <a:srgbClr val="4177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0" name="Wave 9">
            <a:extLst>
              <a:ext uri="{FF2B5EF4-FFF2-40B4-BE49-F238E27FC236}">
                <a16:creationId xmlns:a16="http://schemas.microsoft.com/office/drawing/2014/main" id="{F695B926-1986-4E7D-9CF2-8C18E5606ABC}"/>
              </a:ext>
            </a:extLst>
          </p:cNvPr>
          <p:cNvSpPr/>
          <p:nvPr/>
        </p:nvSpPr>
        <p:spPr>
          <a:xfrm>
            <a:off x="8132754" y="5002306"/>
            <a:ext cx="1831758" cy="941294"/>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Handout</a:t>
            </a:r>
          </a:p>
        </p:txBody>
      </p:sp>
      <p:pic>
        <p:nvPicPr>
          <p:cNvPr id="12" name="Graphic 11" descr="Paper">
            <a:extLst>
              <a:ext uri="{FF2B5EF4-FFF2-40B4-BE49-F238E27FC236}">
                <a16:creationId xmlns:a16="http://schemas.microsoft.com/office/drawing/2014/main" id="{09821DBC-B109-4644-BE07-54983F3689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9283" y="5290225"/>
            <a:ext cx="575229" cy="575229"/>
          </a:xfrm>
          <a:prstGeom prst="rect">
            <a:avLst/>
          </a:prstGeom>
        </p:spPr>
      </p:pic>
      <p:pic>
        <p:nvPicPr>
          <p:cNvPr id="9" name="Picture 8" descr="Screenshot of the taxonomy of intervention intensity form">
            <a:extLst>
              <a:ext uri="{FF2B5EF4-FFF2-40B4-BE49-F238E27FC236}">
                <a16:creationId xmlns:a16="http://schemas.microsoft.com/office/drawing/2014/main" id="{D6FEBB36-967E-4ABD-8F9F-FFF10515554A}"/>
              </a:ext>
            </a:extLst>
          </p:cNvPr>
          <p:cNvPicPr>
            <a:picLocks noChangeAspect="1"/>
          </p:cNvPicPr>
          <p:nvPr/>
        </p:nvPicPr>
        <p:blipFill>
          <a:blip r:embed="rId5"/>
          <a:stretch>
            <a:fillRect/>
          </a:stretch>
        </p:blipFill>
        <p:spPr>
          <a:xfrm>
            <a:off x="457135" y="1280160"/>
            <a:ext cx="5444200" cy="3767655"/>
          </a:xfrm>
          <a:prstGeom prst="rect">
            <a:avLst/>
          </a:prstGeom>
        </p:spPr>
      </p:pic>
      <p:sp>
        <p:nvSpPr>
          <p:cNvPr id="5" name="Slide Number Placeholder 4">
            <a:extLst>
              <a:ext uri="{FF2B5EF4-FFF2-40B4-BE49-F238E27FC236}">
                <a16:creationId xmlns:a16="http://schemas.microsoft.com/office/drawing/2014/main" id="{7D034B1D-3756-451B-A9BD-1D35938B59BE}"/>
              </a:ext>
            </a:extLst>
          </p:cNvPr>
          <p:cNvSpPr>
            <a:spLocks noGrp="1"/>
          </p:cNvSpPr>
          <p:nvPr>
            <p:ph type="sldNum" sz="quarter" idx="14"/>
          </p:nvPr>
        </p:nvSpPr>
        <p:spPr/>
        <p:txBody>
          <a:bodyPr/>
          <a:lstStyle/>
          <a:p>
            <a:fld id="{99A20822-4A49-4D36-86E3-300BA48D3F00}" type="slidenum">
              <a:rPr lang="en-US" smtClean="0"/>
              <a:pPr/>
              <a:t>85</a:t>
            </a:fld>
            <a:endParaRPr lang="en-US"/>
          </a:p>
        </p:txBody>
      </p:sp>
    </p:spTree>
    <p:extLst>
      <p:ext uri="{BB962C8B-B14F-4D97-AF65-F5344CB8AC3E}">
        <p14:creationId xmlns:p14="http://schemas.microsoft.com/office/powerpoint/2010/main" val="26269027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C1C7-2E66-4B4F-8D4F-4BBFB2512CE9}"/>
              </a:ext>
            </a:extLst>
          </p:cNvPr>
          <p:cNvSpPr>
            <a:spLocks noGrp="1"/>
          </p:cNvSpPr>
          <p:nvPr>
            <p:ph type="title"/>
          </p:nvPr>
        </p:nvSpPr>
        <p:spPr/>
        <p:txBody>
          <a:bodyPr/>
          <a:lstStyle/>
          <a:p>
            <a:r>
              <a:rPr lang="en-US"/>
              <a:t>Taxonomy of Intervention Intensity: Review</a:t>
            </a:r>
          </a:p>
        </p:txBody>
      </p:sp>
      <p:pic>
        <p:nvPicPr>
          <p:cNvPr id="7" name="Content Placeholder 6" descr="A picture containing text&#10;&#10;Description generated with high confidence">
            <a:extLst>
              <a:ext uri="{FF2B5EF4-FFF2-40B4-BE49-F238E27FC236}">
                <a16:creationId xmlns:a16="http://schemas.microsoft.com/office/drawing/2014/main" id="{40AB4A79-C3CC-E142-ABF4-448742D8CA1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35393" y="1569681"/>
            <a:ext cx="3403600" cy="4114800"/>
          </a:xfrm>
          <a:prstGeom prst="rect">
            <a:avLst/>
          </a:prstGeom>
        </p:spPr>
      </p:pic>
      <p:cxnSp>
        <p:nvCxnSpPr>
          <p:cNvPr id="11" name="Straight Arrow Connector 10">
            <a:extLst>
              <a:ext uri="{FF2B5EF4-FFF2-40B4-BE49-F238E27FC236}">
                <a16:creationId xmlns:a16="http://schemas.microsoft.com/office/drawing/2014/main" id="{9718B56E-1D84-934F-BC66-14DB2A7904BD}"/>
              </a:ext>
              <a:ext uri="{C183D7F6-B498-43B3-948B-1728B52AA6E4}">
                <adec:decorative xmlns:adec="http://schemas.microsoft.com/office/drawing/2017/decorative" val="1"/>
              </a:ext>
            </a:extLst>
          </p:cNvPr>
          <p:cNvCxnSpPr>
            <a:cxnSpLocks/>
          </p:cNvCxnSpPr>
          <p:nvPr/>
        </p:nvCxnSpPr>
        <p:spPr>
          <a:xfrm flipH="1">
            <a:off x="3626022" y="1964727"/>
            <a:ext cx="34722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913A5F-6E69-48A2-A37C-C17640CDDF4A}"/>
              </a:ext>
              <a:ext uri="{C183D7F6-B498-43B3-948B-1728B52AA6E4}">
                <adec:decorative xmlns:adec="http://schemas.microsoft.com/office/drawing/2017/decorative" val="1"/>
              </a:ext>
            </a:extLst>
          </p:cNvPr>
          <p:cNvCxnSpPr>
            <a:cxnSpLocks/>
          </p:cNvCxnSpPr>
          <p:nvPr/>
        </p:nvCxnSpPr>
        <p:spPr>
          <a:xfrm flipH="1">
            <a:off x="3738880" y="2117127"/>
            <a:ext cx="3511790" cy="22005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Screenshot of the taxonomy of intervention intensity form">
            <a:extLst>
              <a:ext uri="{FF2B5EF4-FFF2-40B4-BE49-F238E27FC236}">
                <a16:creationId xmlns:a16="http://schemas.microsoft.com/office/drawing/2014/main" id="{6633DA66-57B9-4931-9E76-91ED095A5941}"/>
              </a:ext>
            </a:extLst>
          </p:cNvPr>
          <p:cNvPicPr>
            <a:picLocks noChangeAspect="1"/>
          </p:cNvPicPr>
          <p:nvPr/>
        </p:nvPicPr>
        <p:blipFill>
          <a:blip r:embed="rId4"/>
          <a:stretch>
            <a:fillRect/>
          </a:stretch>
        </p:blipFill>
        <p:spPr>
          <a:xfrm>
            <a:off x="6336581" y="1155773"/>
            <a:ext cx="4529925" cy="3767655"/>
          </a:xfrm>
          <a:prstGeom prst="rect">
            <a:avLst/>
          </a:prstGeom>
        </p:spPr>
      </p:pic>
      <p:sp>
        <p:nvSpPr>
          <p:cNvPr id="5" name="Text Placeholder 4">
            <a:extLst>
              <a:ext uri="{FF2B5EF4-FFF2-40B4-BE49-F238E27FC236}">
                <a16:creationId xmlns:a16="http://schemas.microsoft.com/office/drawing/2014/main" id="{2F0F849E-A08E-A64A-9591-C7D515C0CDD7}"/>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B8BBDC86-E631-414B-84F8-65172C8F8CAE}"/>
              </a:ext>
            </a:extLst>
          </p:cNvPr>
          <p:cNvSpPr>
            <a:spLocks noGrp="1"/>
          </p:cNvSpPr>
          <p:nvPr>
            <p:ph type="sldNum" sz="quarter" idx="12"/>
          </p:nvPr>
        </p:nvSpPr>
        <p:spPr/>
        <p:txBody>
          <a:bodyPr/>
          <a:lstStyle/>
          <a:p>
            <a:fld id="{BABF4E83-61DB-418F-A99F-17BC9BB58EF6}" type="slidenum">
              <a:rPr lang="en-US" smtClean="0"/>
              <a:t>86</a:t>
            </a:fld>
            <a:endParaRPr lang="en-US"/>
          </a:p>
        </p:txBody>
      </p:sp>
    </p:spTree>
    <p:extLst>
      <p:ext uri="{BB962C8B-B14F-4D97-AF65-F5344CB8AC3E}">
        <p14:creationId xmlns:p14="http://schemas.microsoft.com/office/powerpoint/2010/main" val="30722904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Things to Remember</a:t>
            </a:r>
          </a:p>
        </p:txBody>
      </p:sp>
      <p:sp>
        <p:nvSpPr>
          <p:cNvPr id="3" name="Content Placeholder 2"/>
          <p:cNvSpPr>
            <a:spLocks noGrp="1"/>
          </p:cNvSpPr>
          <p:nvPr>
            <p:ph sz="quarter" idx="15"/>
          </p:nvPr>
        </p:nvSpPr>
        <p:spPr>
          <a:xfrm>
            <a:off x="457200" y="1371600"/>
            <a:ext cx="11434694" cy="4343400"/>
          </a:xfrm>
        </p:spPr>
        <p:txBody>
          <a:bodyPr>
            <a:normAutofit/>
          </a:bodyPr>
          <a:lstStyle/>
          <a:p>
            <a:pPr marL="342900" indent="-342900">
              <a:spcBef>
                <a:spcPts val="600"/>
              </a:spcBef>
              <a:buFont typeface="Wingdings" panose="05000000000000000000" pitchFamily="2" charset="2"/>
              <a:buChar char="ü"/>
            </a:pPr>
            <a:r>
              <a:rPr lang="en-US"/>
              <a:t>DBI is ongoing and intense—relatively few students should need it (3% to 5% of the school population).</a:t>
            </a:r>
          </a:p>
          <a:p>
            <a:pPr marL="342900" indent="-342900">
              <a:spcBef>
                <a:spcPts val="600"/>
              </a:spcBef>
              <a:buFont typeface="Wingdings" panose="05000000000000000000" pitchFamily="2" charset="2"/>
              <a:buChar char="ü"/>
            </a:pPr>
            <a:r>
              <a:rPr lang="en-US"/>
              <a:t>Academic and behavior supports do not exist in isolation.</a:t>
            </a:r>
          </a:p>
          <a:p>
            <a:pPr marL="342900" indent="-342900">
              <a:spcBef>
                <a:spcPts val="600"/>
              </a:spcBef>
              <a:buFont typeface="Wingdings" panose="05000000000000000000" pitchFamily="2" charset="2"/>
              <a:buChar char="ü"/>
            </a:pPr>
            <a:r>
              <a:rPr lang="en-US"/>
              <a:t>There is no perfect intervention, but it is important to understand your intervention’s strengths and limitations and to start with a strong foundation.</a:t>
            </a:r>
          </a:p>
          <a:p>
            <a:pPr marL="342900" indent="-342900">
              <a:spcBef>
                <a:spcPts val="600"/>
              </a:spcBef>
              <a:buFont typeface="Wingdings" panose="05000000000000000000" pitchFamily="2" charset="2"/>
              <a:buChar char="ü"/>
            </a:pPr>
            <a:r>
              <a:rPr lang="en-US"/>
              <a:t>Don’t make too many intervention adaptations at the same time.</a:t>
            </a:r>
          </a:p>
        </p:txBody>
      </p:sp>
      <p:sp>
        <p:nvSpPr>
          <p:cNvPr id="4" name="Text Placeholder 3">
            <a:extLst>
              <a:ext uri="{FF2B5EF4-FFF2-40B4-BE49-F238E27FC236}">
                <a16:creationId xmlns:a16="http://schemas.microsoft.com/office/drawing/2014/main" id="{DAD9F395-BD88-4E36-A2B4-514577B26E16}"/>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pPr algn="r"/>
            <a:fld id="{F3477EC8-074D-41C4-94AE-E9EA7CEEA348}" type="slidenum">
              <a:rPr lang="en-US" smtClean="0"/>
              <a:pPr algn="r"/>
              <a:t>87</a:t>
            </a:fld>
            <a:endParaRPr lang="en-US"/>
          </a:p>
        </p:txBody>
      </p:sp>
    </p:spTree>
    <p:extLst>
      <p:ext uri="{BB962C8B-B14F-4D97-AF65-F5344CB8AC3E}">
        <p14:creationId xmlns:p14="http://schemas.microsoft.com/office/powerpoint/2010/main" val="39082800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B7CD4C-938C-4A11-9B57-180DB0B2FD32}"/>
              </a:ext>
            </a:extLst>
          </p:cNvPr>
          <p:cNvSpPr>
            <a:spLocks noGrp="1"/>
          </p:cNvSpPr>
          <p:nvPr>
            <p:ph type="title"/>
          </p:nvPr>
        </p:nvSpPr>
        <p:spPr/>
        <p:txBody>
          <a:bodyPr/>
          <a:lstStyle/>
          <a:p>
            <a:r>
              <a:rPr lang="en-US"/>
              <a:t>Reflection</a:t>
            </a:r>
          </a:p>
        </p:txBody>
      </p:sp>
      <p:graphicFrame>
        <p:nvGraphicFramePr>
          <p:cNvPr id="3" name="Table 2">
            <a:extLst>
              <a:ext uri="{FF2B5EF4-FFF2-40B4-BE49-F238E27FC236}">
                <a16:creationId xmlns:a16="http://schemas.microsoft.com/office/drawing/2014/main" id="{55FE2D6B-3089-47EE-802E-F1AA17B01D49}"/>
              </a:ext>
            </a:extLst>
          </p:cNvPr>
          <p:cNvGraphicFramePr>
            <a:graphicFrameLocks noGrp="1"/>
          </p:cNvGraphicFramePr>
          <p:nvPr>
            <p:extLst>
              <p:ext uri="{D42A27DB-BD31-4B8C-83A1-F6EECF244321}">
                <p14:modId xmlns:p14="http://schemas.microsoft.com/office/powerpoint/2010/main" val="112541404"/>
              </p:ext>
            </p:extLst>
          </p:nvPr>
        </p:nvGraphicFramePr>
        <p:xfrm>
          <a:off x="455676" y="1447800"/>
          <a:ext cx="11276076" cy="4363720"/>
        </p:xfrm>
        <a:graphic>
          <a:graphicData uri="http://schemas.openxmlformats.org/drawingml/2006/table">
            <a:tbl>
              <a:tblPr firstRow="1" bandRow="1">
                <a:tableStyleId>{5C22544A-7EE6-4342-B048-85BDC9FD1C3A}</a:tableStyleId>
              </a:tblPr>
              <a:tblGrid>
                <a:gridCol w="3758692">
                  <a:extLst>
                    <a:ext uri="{9D8B030D-6E8A-4147-A177-3AD203B41FA5}">
                      <a16:colId xmlns:a16="http://schemas.microsoft.com/office/drawing/2014/main" val="3780790738"/>
                    </a:ext>
                  </a:extLst>
                </a:gridCol>
                <a:gridCol w="3758692">
                  <a:extLst>
                    <a:ext uri="{9D8B030D-6E8A-4147-A177-3AD203B41FA5}">
                      <a16:colId xmlns:a16="http://schemas.microsoft.com/office/drawing/2014/main" val="1298781968"/>
                    </a:ext>
                  </a:extLst>
                </a:gridCol>
                <a:gridCol w="3758692">
                  <a:extLst>
                    <a:ext uri="{9D8B030D-6E8A-4147-A177-3AD203B41FA5}">
                      <a16:colId xmlns:a16="http://schemas.microsoft.com/office/drawing/2014/main" val="3537788548"/>
                    </a:ext>
                  </a:extLst>
                </a:gridCol>
              </a:tblGrid>
              <a:tr h="1346200">
                <a:tc>
                  <a:txBody>
                    <a:bodyPr/>
                    <a:lstStyle/>
                    <a:p>
                      <a:pPr algn="ctr"/>
                      <a:r>
                        <a:rPr lang="en-US" sz="2400"/>
                        <a:t>What am I most excited about?</a:t>
                      </a:r>
                    </a:p>
                  </a:txBody>
                  <a:tcPr/>
                </a:tc>
                <a:tc>
                  <a:txBody>
                    <a:bodyPr/>
                    <a:lstStyle/>
                    <a:p>
                      <a:pPr algn="ctr"/>
                      <a:r>
                        <a:rPr lang="en-US" sz="2400"/>
                        <a:t>What am I unsure of or want to learn more about? </a:t>
                      </a:r>
                    </a:p>
                  </a:txBody>
                  <a:tcPr/>
                </a:tc>
                <a:tc>
                  <a:txBody>
                    <a:bodyPr/>
                    <a:lstStyle/>
                    <a:p>
                      <a:pPr algn="ctr"/>
                      <a:r>
                        <a:rPr lang="en-US" sz="2400"/>
                        <a:t>What changes will I make as a result of what I learned today?</a:t>
                      </a:r>
                    </a:p>
                  </a:txBody>
                  <a:tcPr/>
                </a:tc>
                <a:extLst>
                  <a:ext uri="{0D108BD9-81ED-4DB2-BD59-A6C34878D82A}">
                    <a16:rowId xmlns:a16="http://schemas.microsoft.com/office/drawing/2014/main" val="914054380"/>
                  </a:ext>
                </a:extLst>
              </a:tr>
              <a:tr h="1291417">
                <a:tc>
                  <a:txBody>
                    <a:bodyPr/>
                    <a:lstStyle/>
                    <a:p>
                      <a:endParaRPr lang="en-US" sz="2400"/>
                    </a:p>
                  </a:txBody>
                  <a:tcPr/>
                </a:tc>
                <a:tc>
                  <a: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txBody>
                  <a:tcPr/>
                </a:tc>
                <a:tc>
                  <a:txBody>
                    <a:bodyPr/>
                    <a:lstStyle/>
                    <a:p>
                      <a:endParaRPr lang="en-US" sz="2400"/>
                    </a:p>
                  </a:txBody>
                  <a:tcPr/>
                </a:tc>
                <a:extLst>
                  <a:ext uri="{0D108BD9-81ED-4DB2-BD59-A6C34878D82A}">
                    <a16:rowId xmlns:a16="http://schemas.microsoft.com/office/drawing/2014/main" val="884487711"/>
                  </a:ext>
                </a:extLst>
              </a:tr>
            </a:tbl>
          </a:graphicData>
        </a:graphic>
      </p:graphicFrame>
      <p:sp>
        <p:nvSpPr>
          <p:cNvPr id="4" name="Slide Number Placeholder 3">
            <a:extLst>
              <a:ext uri="{FF2B5EF4-FFF2-40B4-BE49-F238E27FC236}">
                <a16:creationId xmlns:a16="http://schemas.microsoft.com/office/drawing/2014/main" id="{4B800178-053F-4420-8912-07F93C195D47}"/>
              </a:ext>
            </a:extLst>
          </p:cNvPr>
          <p:cNvSpPr>
            <a:spLocks noGrp="1"/>
          </p:cNvSpPr>
          <p:nvPr>
            <p:ph type="sldNum" sz="quarter" idx="14"/>
          </p:nvPr>
        </p:nvSpPr>
        <p:spPr/>
        <p:txBody>
          <a:bodyPr/>
          <a:lstStyle/>
          <a:p>
            <a:fld id="{99A20822-4A49-4D36-86E3-300BA48D3F00}" type="slidenum">
              <a:rPr lang="en-US" smtClean="0"/>
              <a:pPr/>
              <a:t>88</a:t>
            </a:fld>
            <a:endParaRPr lang="en-US"/>
          </a:p>
        </p:txBody>
      </p:sp>
    </p:spTree>
    <p:extLst>
      <p:ext uri="{BB962C8B-B14F-4D97-AF65-F5344CB8AC3E}">
        <p14:creationId xmlns:p14="http://schemas.microsoft.com/office/powerpoint/2010/main" val="3617444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474B4F-80A0-4ABD-ADFA-BBC1255E03BA}"/>
              </a:ext>
            </a:extLst>
          </p:cNvPr>
          <p:cNvSpPr>
            <a:spLocks noGrp="1"/>
          </p:cNvSpPr>
          <p:nvPr>
            <p:ph type="title"/>
          </p:nvPr>
        </p:nvSpPr>
        <p:spPr/>
        <p:txBody>
          <a:bodyPr/>
          <a:lstStyle/>
          <a:p>
            <a:r>
              <a:rPr lang="en-US"/>
              <a:t>Thank you!</a:t>
            </a:r>
          </a:p>
        </p:txBody>
      </p:sp>
      <p:sp>
        <p:nvSpPr>
          <p:cNvPr id="2" name="TextBox 1">
            <a:extLst>
              <a:ext uri="{FF2B5EF4-FFF2-40B4-BE49-F238E27FC236}">
                <a16:creationId xmlns:a16="http://schemas.microsoft.com/office/drawing/2014/main" id="{86C3C55E-CBF9-45C5-BDAF-B5D7C63E0CFB}"/>
              </a:ext>
            </a:extLst>
          </p:cNvPr>
          <p:cNvSpPr txBox="1"/>
          <p:nvPr/>
        </p:nvSpPr>
        <p:spPr>
          <a:xfrm>
            <a:off x="1090246" y="1496291"/>
            <a:ext cx="810570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prstClr val="white"/>
                </a:solidFill>
                <a:effectLst/>
                <a:uLnTx/>
                <a:uFillTx/>
                <a:latin typeface="Arial"/>
                <a:ea typeface="+mn-ea"/>
                <a:cs typeface="+mn-cs"/>
              </a:rPr>
              <a:t>Thank you!</a:t>
            </a:r>
          </a:p>
        </p:txBody>
      </p:sp>
      <p:sp>
        <p:nvSpPr>
          <p:cNvPr id="4" name="Slide Number Placeholder 3">
            <a:extLst>
              <a:ext uri="{FF2B5EF4-FFF2-40B4-BE49-F238E27FC236}">
                <a16:creationId xmlns:a16="http://schemas.microsoft.com/office/drawing/2014/main" id="{9BC3AB2F-DD72-4C9D-8FBB-3D97D1BB2F7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000" b="0" i="0" u="none" strike="noStrike" kern="1200" cap="none" spc="0" normalizeH="0" baseline="0" noProof="0">
              <a:ln>
                <a:noFill/>
              </a:ln>
              <a:solidFill>
                <a:srgbClr val="262626"/>
              </a:solidFill>
              <a:effectLst/>
              <a:uLnTx/>
              <a:uFillTx/>
              <a:latin typeface="Arial"/>
            </a:endParaRPr>
          </a:p>
        </p:txBody>
      </p:sp>
    </p:spTree>
    <p:extLst>
      <p:ext uri="{BB962C8B-B14F-4D97-AF65-F5344CB8AC3E}">
        <p14:creationId xmlns:p14="http://schemas.microsoft.com/office/powerpoint/2010/main" val="202231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02E3-37D0-4A74-9E9D-243898C6D4F2}"/>
              </a:ext>
            </a:extLst>
          </p:cNvPr>
          <p:cNvSpPr>
            <a:spLocks noGrp="1"/>
          </p:cNvSpPr>
          <p:nvPr>
            <p:ph type="title"/>
          </p:nvPr>
        </p:nvSpPr>
        <p:spPr/>
        <p:txBody>
          <a:bodyPr/>
          <a:lstStyle/>
          <a:p>
            <a:r>
              <a:rPr lang="en-US"/>
              <a:t>Activity: Taxonomy K-W-L</a:t>
            </a:r>
          </a:p>
        </p:txBody>
      </p:sp>
      <p:pic>
        <p:nvPicPr>
          <p:cNvPr id="4" name="Picture 3" descr="Screenshot of the NCII Taxonomy of Intervention Intensity">
            <a:extLst>
              <a:ext uri="{FF2B5EF4-FFF2-40B4-BE49-F238E27FC236}">
                <a16:creationId xmlns:a16="http://schemas.microsoft.com/office/drawing/2014/main" id="{19652C16-81C1-4C0A-80B0-51CCDEE27D52}"/>
              </a:ext>
            </a:extLst>
          </p:cNvPr>
          <p:cNvPicPr>
            <a:picLocks noChangeAspect="1"/>
          </p:cNvPicPr>
          <p:nvPr/>
        </p:nvPicPr>
        <p:blipFill>
          <a:blip r:embed="rId3"/>
          <a:stretch>
            <a:fillRect/>
          </a:stretch>
        </p:blipFill>
        <p:spPr>
          <a:xfrm>
            <a:off x="457199" y="1204856"/>
            <a:ext cx="7134447" cy="4372984"/>
          </a:xfrm>
          <a:prstGeom prst="rect">
            <a:avLst/>
          </a:prstGeom>
        </p:spPr>
      </p:pic>
      <p:graphicFrame>
        <p:nvGraphicFramePr>
          <p:cNvPr id="3" name="Table 2">
            <a:extLst>
              <a:ext uri="{FF2B5EF4-FFF2-40B4-BE49-F238E27FC236}">
                <a16:creationId xmlns:a16="http://schemas.microsoft.com/office/drawing/2014/main" id="{CD64C7FC-5ECC-4460-9C85-EDD8B701D378}"/>
              </a:ext>
            </a:extLst>
          </p:cNvPr>
          <p:cNvGraphicFramePr>
            <a:graphicFrameLocks noGrp="1"/>
          </p:cNvGraphicFramePr>
          <p:nvPr>
            <p:extLst>
              <p:ext uri="{D42A27DB-BD31-4B8C-83A1-F6EECF244321}">
                <p14:modId xmlns:p14="http://schemas.microsoft.com/office/powerpoint/2010/main" val="116377929"/>
              </p:ext>
            </p:extLst>
          </p:nvPr>
        </p:nvGraphicFramePr>
        <p:xfrm>
          <a:off x="5641181" y="1280160"/>
          <a:ext cx="5937250" cy="335280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4030797379"/>
                    </a:ext>
                  </a:extLst>
                </a:gridCol>
                <a:gridCol w="1979295">
                  <a:extLst>
                    <a:ext uri="{9D8B030D-6E8A-4147-A177-3AD203B41FA5}">
                      <a16:colId xmlns:a16="http://schemas.microsoft.com/office/drawing/2014/main" val="2503273298"/>
                    </a:ext>
                  </a:extLst>
                </a:gridCol>
                <a:gridCol w="1979295">
                  <a:extLst>
                    <a:ext uri="{9D8B030D-6E8A-4147-A177-3AD203B41FA5}">
                      <a16:colId xmlns:a16="http://schemas.microsoft.com/office/drawing/2014/main" val="4129581171"/>
                    </a:ext>
                  </a:extLst>
                </a:gridCol>
              </a:tblGrid>
              <a:tr h="132806">
                <a:tc>
                  <a:txBody>
                    <a:bodyPr/>
                    <a:lstStyle/>
                    <a:p>
                      <a:pPr marL="0" marR="0" algn="ctr">
                        <a:spcBef>
                          <a:spcPts val="0"/>
                        </a:spcBef>
                        <a:spcAft>
                          <a:spcPts val="0"/>
                        </a:spcAft>
                      </a:pPr>
                      <a:r>
                        <a:rPr lang="en-US" sz="1400">
                          <a:effectLst/>
                        </a:rPr>
                        <a:t>What Does It Help Me </a:t>
                      </a:r>
                      <a:r>
                        <a:rPr lang="en-US" sz="1400" u="sng">
                          <a:effectLst/>
                        </a:rPr>
                        <a:t>KNOW</a:t>
                      </a:r>
                      <a:r>
                        <a:rPr lang="en-US" sz="1400">
                          <a:effectLst/>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What More Do I </a:t>
                      </a:r>
                      <a:r>
                        <a:rPr lang="en-US" sz="1400" u="sng">
                          <a:effectLst/>
                        </a:rPr>
                        <a:t>WANT</a:t>
                      </a:r>
                      <a:r>
                        <a:rPr lang="en-US" sz="1400">
                          <a:effectLst/>
                        </a:rPr>
                        <a:t> to Know?</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How Will I </a:t>
                      </a:r>
                      <a:r>
                        <a:rPr lang="en-US" sz="1400" u="sng">
                          <a:effectLst/>
                        </a:rPr>
                        <a:t>LEARN </a:t>
                      </a:r>
                      <a:r>
                        <a:rPr lang="en-US" sz="1400">
                          <a:effectLst/>
                        </a:rPr>
                        <a:t>More?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3015538"/>
                  </a:ext>
                </a:extLst>
              </a:tr>
              <a:tr h="0">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9D0CD"/>
                    </a:solidFill>
                  </a:tcP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8229077"/>
                  </a:ext>
                </a:extLst>
              </a:tr>
            </a:tbl>
          </a:graphicData>
        </a:graphic>
      </p:graphicFrame>
      <p:sp>
        <p:nvSpPr>
          <p:cNvPr id="7" name="Rectangle 6" descr="Green rectangle around two boxes (what does it help me know? and what mode do I want to know. ">
            <a:extLst>
              <a:ext uri="{FF2B5EF4-FFF2-40B4-BE49-F238E27FC236}">
                <a16:creationId xmlns:a16="http://schemas.microsoft.com/office/drawing/2014/main" id="{5E9464F9-EA7E-4194-BA39-890A4A4476F8}"/>
              </a:ext>
            </a:extLst>
          </p:cNvPr>
          <p:cNvSpPr/>
          <p:nvPr/>
        </p:nvSpPr>
        <p:spPr>
          <a:xfrm>
            <a:off x="5550946" y="1204856"/>
            <a:ext cx="4151567" cy="3528510"/>
          </a:xfrm>
          <a:prstGeom prst="rect">
            <a:avLst/>
          </a:prstGeom>
          <a:noFill/>
          <a:ln w="76200">
            <a:solidFill>
              <a:srgbClr val="457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0" name="Wave 9">
            <a:extLst>
              <a:ext uri="{FF2B5EF4-FFF2-40B4-BE49-F238E27FC236}">
                <a16:creationId xmlns:a16="http://schemas.microsoft.com/office/drawing/2014/main" id="{581AAE8A-9FE8-4F68-A420-EC9013273B23}"/>
              </a:ext>
            </a:extLst>
          </p:cNvPr>
          <p:cNvSpPr/>
          <p:nvPr/>
        </p:nvSpPr>
        <p:spPr>
          <a:xfrm>
            <a:off x="8475011" y="4778688"/>
            <a:ext cx="2656051" cy="1551773"/>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11" name="Graphic 10" descr="Paper">
            <a:extLst>
              <a:ext uri="{FF2B5EF4-FFF2-40B4-BE49-F238E27FC236}">
                <a16:creationId xmlns:a16="http://schemas.microsoft.com/office/drawing/2014/main" id="{DEA407E5-8D69-4534-AF27-E22791CECB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8024" y="5347205"/>
            <a:ext cx="735589" cy="735589"/>
          </a:xfrm>
          <a:prstGeom prst="rect">
            <a:avLst/>
          </a:prstGeom>
        </p:spPr>
      </p:pic>
      <p:sp>
        <p:nvSpPr>
          <p:cNvPr id="5" name="Slide Number Placeholder 4">
            <a:extLst>
              <a:ext uri="{FF2B5EF4-FFF2-40B4-BE49-F238E27FC236}">
                <a16:creationId xmlns:a16="http://schemas.microsoft.com/office/drawing/2014/main" id="{7D034B1D-3756-451B-A9BD-1D35938B59BE}"/>
              </a:ext>
            </a:extLst>
          </p:cNvPr>
          <p:cNvSpPr>
            <a:spLocks noGrp="1"/>
          </p:cNvSpPr>
          <p:nvPr>
            <p:ph type="sldNum" sz="quarter" idx="14"/>
          </p:nvPr>
        </p:nvSpPr>
        <p:spPr/>
        <p:txBody>
          <a:bodyPr/>
          <a:lstStyle/>
          <a:p>
            <a:fld id="{99A20822-4A49-4D36-86E3-300BA48D3F00}" type="slidenum">
              <a:rPr lang="en-US" smtClean="0"/>
              <a:pPr/>
              <a:t>9</a:t>
            </a:fld>
            <a:endParaRPr lang="en-US"/>
          </a:p>
        </p:txBody>
      </p:sp>
    </p:spTree>
    <p:extLst>
      <p:ext uri="{BB962C8B-B14F-4D97-AF65-F5344CB8AC3E}">
        <p14:creationId xmlns:p14="http://schemas.microsoft.com/office/powerpoint/2010/main" val="12086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a:t>References</a:t>
            </a:r>
          </a:p>
        </p:txBody>
      </p:sp>
      <p:sp>
        <p:nvSpPr>
          <p:cNvPr id="8" name="Content Placeholder 7"/>
          <p:cNvSpPr>
            <a:spLocks noGrp="1"/>
          </p:cNvSpPr>
          <p:nvPr>
            <p:ph type="body" sz="quarter" idx="13"/>
          </p:nvPr>
        </p:nvSpPr>
        <p:spPr/>
        <p:txBody>
          <a:bodyPr>
            <a:normAutofit/>
          </a:bodyPr>
          <a:lstStyle/>
          <a:p>
            <a:pPr marL="457200">
              <a:lnSpc>
                <a:spcPct val="120000"/>
              </a:lnSpc>
            </a:pPr>
            <a:r>
              <a:rPr lang="en-US" sz="1900"/>
              <a:t>Fuchs, L. S., Fuchs, D., &amp; Malone A. S. (2017). The taxonomy of intervention intensity. </a:t>
            </a:r>
            <a:r>
              <a:rPr lang="en-US" sz="1900" i="1"/>
              <a:t>Teaching Exceptional Children</a:t>
            </a:r>
            <a:r>
              <a:rPr lang="en-US" sz="1900"/>
              <a:t>, </a:t>
            </a:r>
            <a:r>
              <a:rPr lang="en-US" sz="1900" i="1"/>
              <a:t>50</a:t>
            </a:r>
            <a:r>
              <a:rPr lang="en-US" sz="1900"/>
              <a:t>(1), 35–43.</a:t>
            </a:r>
          </a:p>
          <a:p>
            <a:pPr marL="457200">
              <a:lnSpc>
                <a:spcPct val="120000"/>
              </a:lnSpc>
            </a:pPr>
            <a:r>
              <a:rPr lang="en-US" sz="1900" err="1"/>
              <a:t>Kazdin</a:t>
            </a:r>
            <a:r>
              <a:rPr lang="en-US" sz="1900"/>
              <a:t>, A.E. (1982). </a:t>
            </a:r>
            <a:r>
              <a:rPr lang="en-US" sz="1900" i="1"/>
              <a:t>Single-case research designs: Methods for clinical and applied settings</a:t>
            </a:r>
            <a:r>
              <a:rPr lang="en-US" sz="1900"/>
              <a:t>. New York: Oxford University Press, Inc. </a:t>
            </a:r>
          </a:p>
          <a:p>
            <a:pPr marL="457200">
              <a:lnSpc>
                <a:spcPct val="120000"/>
              </a:lnSpc>
            </a:pPr>
            <a:r>
              <a:rPr lang="en-US" sz="1900"/>
              <a:t>Martens, B. K. (2018). The student should help the teacher: A view from 30 years as an ABA trainer. </a:t>
            </a:r>
            <a:r>
              <a:rPr lang="en-US" sz="1900" i="1"/>
              <a:t>Behavior Analysis in Practice</a:t>
            </a:r>
            <a:r>
              <a:rPr lang="en-US" sz="1900"/>
              <a:t>, </a:t>
            </a:r>
            <a:r>
              <a:rPr lang="en-US" sz="1900" i="1"/>
              <a:t>11</a:t>
            </a:r>
            <a:r>
              <a:rPr lang="en-US" sz="1900"/>
              <a:t>(3), 184–186.</a:t>
            </a:r>
          </a:p>
          <a:p>
            <a:pPr marL="457200">
              <a:lnSpc>
                <a:spcPct val="120000"/>
              </a:lnSpc>
            </a:pPr>
            <a:r>
              <a:rPr lang="en-US" sz="1900"/>
              <a:t>Menzies, H. M., Lane, K. L., Oakes, W. P., &amp; Ennis, R. P. (2017). Increasing students’ opportunities to respond: A strategy for supporting engagement. </a:t>
            </a:r>
            <a:r>
              <a:rPr lang="en-US" sz="1900" i="1"/>
              <a:t>Intervention in School and Clinic</a:t>
            </a:r>
            <a:r>
              <a:rPr lang="en-US" sz="1900"/>
              <a:t>, </a:t>
            </a:r>
            <a:r>
              <a:rPr lang="en-US" sz="1900" i="1"/>
              <a:t>52</a:t>
            </a:r>
            <a:r>
              <a:rPr lang="en-US" sz="1900"/>
              <a:t>(4), 204–209.</a:t>
            </a:r>
          </a:p>
          <a:p>
            <a:pPr marL="457200">
              <a:lnSpc>
                <a:spcPct val="120000"/>
              </a:lnSpc>
            </a:pPr>
            <a:r>
              <a:rPr lang="en-US" sz="1900"/>
              <a:t>National Center on Intensive Intervention. (2013). </a:t>
            </a:r>
            <a:r>
              <a:rPr lang="en-US" sz="1900" i="1"/>
              <a:t>Data-based individualization: A framework for intensive intervention</a:t>
            </a:r>
            <a:r>
              <a:rPr lang="en-US" sz="1900"/>
              <a:t>.</a:t>
            </a:r>
            <a:r>
              <a:rPr lang="en-US" sz="1900" i="1"/>
              <a:t> </a:t>
            </a:r>
            <a:r>
              <a:rPr lang="en-US" sz="1900"/>
              <a:t>Produced by the American Institutes for Research. </a:t>
            </a:r>
            <a:r>
              <a:rPr lang="en-US" sz="1900">
                <a:hlinkClick r:id="rId3"/>
              </a:rPr>
              <a:t>https://intensiveintervention.org/</a:t>
            </a:r>
            <a:endParaRPr lang="en-US" sz="1900"/>
          </a:p>
          <a:p>
            <a:endParaRPr lang="en-US" b="1"/>
          </a:p>
          <a:p>
            <a:endParaRPr lang="en-US"/>
          </a:p>
        </p:txBody>
      </p:sp>
      <p:sp>
        <p:nvSpPr>
          <p:cNvPr id="3" name="Slide Number Placeholder 2"/>
          <p:cNvSpPr>
            <a:spLocks noGrp="1"/>
          </p:cNvSpPr>
          <p:nvPr>
            <p:ph type="sldNum" sz="quarter" idx="15"/>
          </p:nvPr>
        </p:nvSpPr>
        <p:spPr/>
        <p:txBody>
          <a:bodyPr/>
          <a:lstStyle/>
          <a:p>
            <a:pPr algn="r"/>
            <a:fld id="{F3477EC8-074D-41C4-94AE-E9EA7CEEA348}" type="slidenum">
              <a:rPr lang="en-US" smtClean="0"/>
              <a:pPr algn="r"/>
              <a:t>90</a:t>
            </a:fld>
            <a:endParaRPr lang="en-US"/>
          </a:p>
        </p:txBody>
      </p:sp>
    </p:spTree>
    <p:extLst>
      <p:ext uri="{BB962C8B-B14F-4D97-AF65-F5344CB8AC3E}">
        <p14:creationId xmlns:p14="http://schemas.microsoft.com/office/powerpoint/2010/main" val="4292949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a:t>References</a:t>
            </a:r>
          </a:p>
        </p:txBody>
      </p:sp>
      <p:sp>
        <p:nvSpPr>
          <p:cNvPr id="8" name="Content Placeholder 7"/>
          <p:cNvSpPr>
            <a:spLocks noGrp="1"/>
          </p:cNvSpPr>
          <p:nvPr>
            <p:ph type="body" sz="quarter" idx="13"/>
          </p:nvPr>
        </p:nvSpPr>
        <p:spPr/>
        <p:txBody>
          <a:bodyPr>
            <a:normAutofit/>
          </a:bodyPr>
          <a:lstStyle/>
          <a:p>
            <a:pPr marL="457200">
              <a:lnSpc>
                <a:spcPct val="120000"/>
              </a:lnSpc>
            </a:pPr>
            <a:r>
              <a:rPr lang="en-US" sz="1900" err="1"/>
              <a:t>Sawilowsky</a:t>
            </a:r>
            <a:r>
              <a:rPr lang="en-US" sz="1900"/>
              <a:t>, S. S. (2009). New effect size rules of thumb. </a:t>
            </a:r>
            <a:r>
              <a:rPr lang="en-US" sz="1900" i="1"/>
              <a:t>Journal of Modern Applied Statistical Methods</a:t>
            </a:r>
            <a:r>
              <a:rPr lang="en-US" sz="1900"/>
              <a:t>, </a:t>
            </a:r>
            <a:r>
              <a:rPr lang="en-US" sz="1900" i="1"/>
              <a:t>8</a:t>
            </a:r>
            <a:r>
              <a:rPr lang="en-US" sz="1900"/>
              <a:t>(2), 597–599. Available at: </a:t>
            </a:r>
            <a:r>
              <a:rPr lang="en-US" sz="1900">
                <a:hlinkClick r:id="rId3"/>
              </a:rPr>
              <a:t>http://digitalcommons.wayne.edu/coe_tbf/4</a:t>
            </a:r>
            <a:r>
              <a:rPr lang="en-US" sz="1900"/>
              <a:t>. </a:t>
            </a:r>
          </a:p>
          <a:p>
            <a:pPr marL="457200">
              <a:lnSpc>
                <a:spcPct val="120000"/>
              </a:lnSpc>
            </a:pPr>
            <a:r>
              <a:rPr lang="en-US" sz="1900"/>
              <a:t>Willis, D., Siceloff, E. R., Morse, M., Neger, E., &amp; Flory, K. (2019). Stand-alone social skills training for </a:t>
            </a:r>
            <a:r>
              <a:rPr lang="en-US" sz="1900" spc="-10"/>
              <a:t>youth with ADHD: A systematic review. </a:t>
            </a:r>
            <a:r>
              <a:rPr lang="en-US" sz="1900" i="1" spc="-10"/>
              <a:t>Clinical Child and Family Psychology Review</a:t>
            </a:r>
            <a:r>
              <a:rPr lang="en-US" sz="1900" spc="-10"/>
              <a:t>, </a:t>
            </a:r>
            <a:r>
              <a:rPr lang="en-US" sz="1900" i="1" spc="-10"/>
              <a:t>22</a:t>
            </a:r>
            <a:r>
              <a:rPr lang="en-US" sz="1900" spc="-10"/>
              <a:t>(3), 348–366</a:t>
            </a:r>
            <a:r>
              <a:rPr lang="en-US" sz="1900"/>
              <a:t>.</a:t>
            </a:r>
          </a:p>
          <a:p>
            <a:endParaRPr lang="en-US" b="1"/>
          </a:p>
          <a:p>
            <a:endParaRPr lang="en-US"/>
          </a:p>
        </p:txBody>
      </p:sp>
      <p:sp>
        <p:nvSpPr>
          <p:cNvPr id="3" name="Slide Number Placeholder 2"/>
          <p:cNvSpPr>
            <a:spLocks noGrp="1"/>
          </p:cNvSpPr>
          <p:nvPr>
            <p:ph type="sldNum" sz="quarter" idx="15"/>
          </p:nvPr>
        </p:nvSpPr>
        <p:spPr/>
        <p:txBody>
          <a:bodyPr/>
          <a:lstStyle/>
          <a:p>
            <a:pPr algn="r"/>
            <a:fld id="{F3477EC8-074D-41C4-94AE-E9EA7CEEA348}" type="slidenum">
              <a:rPr lang="en-US" smtClean="0"/>
              <a:pPr algn="r"/>
              <a:t>91</a:t>
            </a:fld>
            <a:endParaRPr lang="en-US"/>
          </a:p>
        </p:txBody>
      </p:sp>
    </p:spTree>
    <p:extLst>
      <p:ext uri="{BB962C8B-B14F-4D97-AF65-F5344CB8AC3E}">
        <p14:creationId xmlns:p14="http://schemas.microsoft.com/office/powerpoint/2010/main" val="12665267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r>
              <a:rPr lang="en-US"/>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92</a:t>
            </a:fld>
            <a:endParaRPr lang="en-US"/>
          </a:p>
        </p:txBody>
      </p:sp>
    </p:spTree>
    <p:extLst>
      <p:ext uri="{BB962C8B-B14F-4D97-AF65-F5344CB8AC3E}">
        <p14:creationId xmlns:p14="http://schemas.microsoft.com/office/powerpoint/2010/main" val="1266990338"/>
      </p:ext>
    </p:extLst>
  </p:cSld>
  <p:clrMapOvr>
    <a:masterClrMapping/>
  </p:clrMapOvr>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e977ce-df49-466f-b938-60852d55f231">
      <UserInfo>
        <DisplayName>Laible, Elizabeth</DisplayName>
        <AccountId>21</AccountId>
        <AccountType/>
      </UserInfo>
      <UserInfo>
        <DisplayName>Brown, Christerralyn</DisplayName>
        <AccountId>17</AccountId>
        <AccountType/>
      </UserInfo>
      <UserInfo>
        <DisplayName>Bailey, Tessie</DisplayName>
        <AccountId>16</AccountId>
        <AccountType/>
      </UserInfo>
      <UserInfo>
        <DisplayName>Majeika, Caitlyn</DisplayName>
        <AccountId>48</AccountId>
        <AccountType/>
      </UserInfo>
      <UserInfo>
        <DisplayName>Zumeta Edmonds, Rebecca</DisplayName>
        <AccountId>20</AccountId>
        <AccountType/>
      </UserInfo>
      <UserInfo>
        <DisplayName>Peterson, Amy</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12139E1EF274498315B607AAE092CB" ma:contentTypeVersion="12" ma:contentTypeDescription="Create a new document." ma:contentTypeScope="" ma:versionID="ee806839773d81698c5c1c574630ac1f">
  <xsd:schema xmlns:xsd="http://www.w3.org/2001/XMLSchema" xmlns:xs="http://www.w3.org/2001/XMLSchema" xmlns:p="http://schemas.microsoft.com/office/2006/metadata/properties" xmlns:ns2="e9838e78-2003-45dd-a139-8bdd6e1bd9ee" xmlns:ns3="8ae977ce-df49-466f-b938-60852d55f231" targetNamespace="http://schemas.microsoft.com/office/2006/metadata/properties" ma:root="true" ma:fieldsID="97a045036a3b5bde23660da5b14eefe3" ns2:_="" ns3:_="">
    <xsd:import namespace="e9838e78-2003-45dd-a139-8bdd6e1bd9ee"/>
    <xsd:import namespace="8ae977ce-df49-466f-b938-60852d55f2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38e78-2003-45dd-a139-8bdd6e1bd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e977ce-df49-466f-b938-60852d55f2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e9838e78-2003-45dd-a139-8bdd6e1bd9e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8ae977ce-df49-466f-b938-60852d55f231"/>
    <ds:schemaRef ds:uri="http://schemas.microsoft.com/office/2006/metadata/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2F7FCA08-9399-477F-923C-490399586FE7}">
  <ds:schemaRefs>
    <ds:schemaRef ds:uri="8ae977ce-df49-466f-b938-60852d55f231"/>
    <ds:schemaRef ds:uri="e9838e78-2003-45dd-a139-8bdd6e1bd9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5822</TotalTime>
  <Words>16733</Words>
  <Application>Microsoft Office PowerPoint</Application>
  <PresentationFormat>Widescreen</PresentationFormat>
  <Paragraphs>1137</Paragraphs>
  <Slides>92</Slides>
  <Notes>88</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Arial</vt:lpstr>
      <vt:lpstr>Arial Narrow</vt:lpstr>
      <vt:lpstr>Arial,Sans-Serif</vt:lpstr>
      <vt:lpstr>Calibri</vt:lpstr>
      <vt:lpstr>Roboto</vt:lpstr>
      <vt:lpstr>Segoe UI</vt:lpstr>
      <vt:lpstr>Times New Roman</vt:lpstr>
      <vt:lpstr>Wingdings</vt:lpstr>
      <vt:lpstr>2018 NCII PPT</vt:lpstr>
      <vt:lpstr>Using the Taxonomy of  Intervention Intensity Within the  Data-Based Individualization Process: A Behavior Example </vt:lpstr>
      <vt:lpstr>Learner Outcomes</vt:lpstr>
      <vt:lpstr>Agenda</vt:lpstr>
      <vt:lpstr>Behavior Terminology: A Quick Review</vt:lpstr>
      <vt:lpstr>Three-Term Contingency</vt:lpstr>
      <vt:lpstr>Reinforcement</vt:lpstr>
      <vt:lpstr>Function of Behavior</vt:lpstr>
      <vt:lpstr>Data-Based Individualization</vt:lpstr>
      <vt:lpstr>Activity: Taxonomy K-W-L</vt:lpstr>
      <vt:lpstr>Data-Based Individualization</vt:lpstr>
      <vt:lpstr>Five DBI Steps</vt:lpstr>
      <vt:lpstr>Using the Taxonomy of Intervention Intensity Within the DBI Process</vt:lpstr>
      <vt:lpstr>What Are Validated Interventions?</vt:lpstr>
      <vt:lpstr>Activity: Current Intervention Brainstorm</vt:lpstr>
      <vt:lpstr>When Selecting or Evaluating a Validated Intervention, Where Should We Start?</vt:lpstr>
      <vt:lpstr>When Selecting or Evaluating a Validated Intervention, What Should We Consider?</vt:lpstr>
      <vt:lpstr>Taxonomy of Intervention Intensity</vt:lpstr>
      <vt:lpstr>The Taxonomy of Intervention Intensity</vt:lpstr>
      <vt:lpstr>Taxonomy Ratings</vt:lpstr>
      <vt:lpstr>Strength</vt:lpstr>
      <vt:lpstr> What Do We Mean by Strength?</vt:lpstr>
      <vt:lpstr>Using Effect Sizes to Evaluate Strength</vt:lpstr>
      <vt:lpstr>How Important Are Effect Sizes? </vt:lpstr>
      <vt:lpstr>Using Visual Analysis to Evaluate Strength</vt:lpstr>
      <vt:lpstr>How Can I Find Information About Strength?</vt:lpstr>
      <vt:lpstr>Using WWC to Evaluate Strength</vt:lpstr>
      <vt:lpstr>Using the NCII Behavior Intervention Tools Chart to Evaluate Strength</vt:lpstr>
      <vt:lpstr>Rating Strength: Practice</vt:lpstr>
      <vt:lpstr>Rating Strength: Practice</vt:lpstr>
      <vt:lpstr>Dosage</vt:lpstr>
      <vt:lpstr>What Do We Mean by Dosage? </vt:lpstr>
      <vt:lpstr>Why Do We Think About Opportunities  to Respond? </vt:lpstr>
      <vt:lpstr>How Would You Rate the Dosage? </vt:lpstr>
      <vt:lpstr>Rating Dosage: Where to Find Information</vt:lpstr>
      <vt:lpstr>Turn and Talk </vt:lpstr>
      <vt:lpstr>Alignment</vt:lpstr>
      <vt:lpstr>What Do We Mean by Alignment? </vt:lpstr>
      <vt:lpstr>Why Do We Think About Alignment? </vt:lpstr>
      <vt:lpstr>In Other Words, Interventions Should Be . . .</vt:lpstr>
      <vt:lpstr>Understanding Student Needs Related to Function and Preferences</vt:lpstr>
      <vt:lpstr>Attention to Transfer</vt:lpstr>
      <vt:lpstr>What Do We Mean by Attention to Transfer? </vt:lpstr>
      <vt:lpstr>Rating Attention to Transfer: Practice</vt:lpstr>
      <vt:lpstr>How Would You Rate the Attention to Transfer? </vt:lpstr>
      <vt:lpstr> Comprehensiveness</vt:lpstr>
      <vt:lpstr>What Do We Mean by Comprehensiveness? </vt:lpstr>
      <vt:lpstr>Plan for Teaching Appropriate Behaviors</vt:lpstr>
      <vt:lpstr>Plan for Adjusting Antecedent Conditions</vt:lpstr>
      <vt:lpstr>Example: Choice as an Antecedent Intervention</vt:lpstr>
      <vt:lpstr>Plan for Reinforcing Appropriate Behavior</vt:lpstr>
      <vt:lpstr>Plan for Minimizing Reinforcement of Problem Behavior</vt:lpstr>
      <vt:lpstr>Fading Supports</vt:lpstr>
      <vt:lpstr>Implementing a Comprehensive Intervention</vt:lpstr>
      <vt:lpstr>Fidelity </vt:lpstr>
      <vt:lpstr>Works in Conjunction With Related Services</vt:lpstr>
      <vt:lpstr>Procedures for Communicating With Parents</vt:lpstr>
      <vt:lpstr>Bringing It All Together</vt:lpstr>
      <vt:lpstr>Academic Support</vt:lpstr>
      <vt:lpstr>What Do We Mean by Academic Support? </vt:lpstr>
      <vt:lpstr>How Would We Rate Academic Support? </vt:lpstr>
      <vt:lpstr>Academic Support Checklist</vt:lpstr>
      <vt:lpstr>Using the Taxonomy to Find the  Best Intervention</vt:lpstr>
      <vt:lpstr>Activity: Assessing Quality of the Validated Intervention Platform</vt:lpstr>
      <vt:lpstr>Individualization</vt:lpstr>
      <vt:lpstr>What does this look like in practice?</vt:lpstr>
      <vt:lpstr>Student Profile: James</vt:lpstr>
      <vt:lpstr>James’s Disruptions During Reading Intervention</vt:lpstr>
      <vt:lpstr>Connecting With the DBI Team</vt:lpstr>
      <vt:lpstr>Do I Need a DBI Team to Implement DBI? </vt:lpstr>
      <vt:lpstr>Hypothesis of Function</vt:lpstr>
      <vt:lpstr>Proposed Intervention: Social Skills Training Standard Protocol</vt:lpstr>
      <vt:lpstr>Validated Intervention Program Social Skills</vt:lpstr>
      <vt:lpstr>Initial Plan</vt:lpstr>
      <vt:lpstr>James: Disruption Data</vt:lpstr>
      <vt:lpstr>Using the Taxonomy to Inform Intensification</vt:lpstr>
      <vt:lpstr>Revised Plan</vt:lpstr>
      <vt:lpstr>James: Disruption Data</vt:lpstr>
      <vt:lpstr>James: Disruption Data</vt:lpstr>
      <vt:lpstr>Review and Wrap-Up</vt:lpstr>
      <vt:lpstr>Resources to Learn More About Behavioral Principles and Strategies</vt:lpstr>
      <vt:lpstr>Learn More About the Taxonomy of Intervention Intensity </vt:lpstr>
      <vt:lpstr>Resources to Support Intensification Decisions</vt:lpstr>
      <vt:lpstr>Resources to Evaluate Strength</vt:lpstr>
      <vt:lpstr>Resources to Monitor Fidelity of Implementation</vt:lpstr>
      <vt:lpstr>Activity: Taxonomy K-W-L</vt:lpstr>
      <vt:lpstr>Taxonomy of Intervention Intensity: Review</vt:lpstr>
      <vt:lpstr>Things to Remember</vt:lpstr>
      <vt:lpstr>Reflection</vt:lpstr>
      <vt:lpstr>Thank you!</vt:lpstr>
      <vt:lpstr>References</vt:lpstr>
      <vt:lpstr>References</vt:lpstr>
      <vt:lpstr>NCII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Taxonomy of  Intervention Intensity Within the  Data-Based Individualization Process: A Behavior Example</dc:title>
  <dc:creator>Peterson, Amy</dc:creator>
  <cp:lastModifiedBy>Laible, Elizabeth</cp:lastModifiedBy>
  <cp:revision>6</cp:revision>
  <dcterms:created xsi:type="dcterms:W3CDTF">2020-07-15T21:06:34Z</dcterms:created>
  <dcterms:modified xsi:type="dcterms:W3CDTF">2021-02-05T23:05:15Z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0x0101003112139E1EF274498315B607AAE092CB</vt:lpwstr>
  </property>
</Properties>
</file>