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4" r:id="rId2"/>
    <p:sldMasterId id="2147483764" r:id="rId3"/>
    <p:sldMasterId id="2147483803" r:id="rId4"/>
    <p:sldMasterId id="2147483831" r:id="rId5"/>
  </p:sldMasterIdLst>
  <p:notesMasterIdLst>
    <p:notesMasterId r:id="rId72"/>
  </p:notesMasterIdLst>
  <p:handoutMasterIdLst>
    <p:handoutMasterId r:id="rId73"/>
  </p:handoutMasterIdLst>
  <p:sldIdLst>
    <p:sldId id="258" r:id="rId6"/>
    <p:sldId id="322" r:id="rId7"/>
    <p:sldId id="378" r:id="rId8"/>
    <p:sldId id="408" r:id="rId9"/>
    <p:sldId id="409" r:id="rId10"/>
    <p:sldId id="1277" r:id="rId11"/>
    <p:sldId id="1278" r:id="rId12"/>
    <p:sldId id="344" r:id="rId13"/>
    <p:sldId id="1280" r:id="rId14"/>
    <p:sldId id="1281" r:id="rId15"/>
    <p:sldId id="1301" r:id="rId16"/>
    <p:sldId id="1283" r:id="rId17"/>
    <p:sldId id="1284" r:id="rId18"/>
    <p:sldId id="1285" r:id="rId19"/>
    <p:sldId id="1286" r:id="rId20"/>
    <p:sldId id="1288" r:id="rId21"/>
    <p:sldId id="1290" r:id="rId22"/>
    <p:sldId id="1293" r:id="rId23"/>
    <p:sldId id="1302" r:id="rId24"/>
    <p:sldId id="1070" r:id="rId25"/>
    <p:sldId id="1149" r:id="rId26"/>
    <p:sldId id="750" r:id="rId27"/>
    <p:sldId id="1299" r:id="rId28"/>
    <p:sldId id="1300" r:id="rId29"/>
    <p:sldId id="1303" r:id="rId30"/>
    <p:sldId id="1304" r:id="rId31"/>
    <p:sldId id="1310" r:id="rId32"/>
    <p:sldId id="1104" r:id="rId33"/>
    <p:sldId id="1195" r:id="rId34"/>
    <p:sldId id="1270" r:id="rId35"/>
    <p:sldId id="1107" r:id="rId36"/>
    <p:sldId id="1089" r:id="rId37"/>
    <p:sldId id="1090" r:id="rId38"/>
    <p:sldId id="1091" r:id="rId39"/>
    <p:sldId id="1179" r:id="rId40"/>
    <p:sldId id="1180" r:id="rId41"/>
    <p:sldId id="1238" r:id="rId42"/>
    <p:sldId id="1305" r:id="rId43"/>
    <p:sldId id="1109" r:id="rId44"/>
    <p:sldId id="1092" r:id="rId45"/>
    <p:sldId id="1239" r:id="rId46"/>
    <p:sldId id="1306" r:id="rId47"/>
    <p:sldId id="1093" r:id="rId48"/>
    <p:sldId id="1094" r:id="rId49"/>
    <p:sldId id="1095" r:id="rId50"/>
    <p:sldId id="1096" r:id="rId51"/>
    <p:sldId id="1117" r:id="rId52"/>
    <p:sldId id="1123" r:id="rId53"/>
    <p:sldId id="1119" r:id="rId54"/>
    <p:sldId id="1118" r:id="rId55"/>
    <p:sldId id="1178" r:id="rId56"/>
    <p:sldId id="1240" r:id="rId57"/>
    <p:sldId id="1307" r:id="rId58"/>
    <p:sldId id="1097" r:id="rId59"/>
    <p:sldId id="1098" r:id="rId60"/>
    <p:sldId id="1099" r:id="rId61"/>
    <p:sldId id="1124" r:id="rId62"/>
    <p:sldId id="1181" r:id="rId63"/>
    <p:sldId id="1241" r:id="rId64"/>
    <p:sldId id="1308" r:id="rId65"/>
    <p:sldId id="1127" r:id="rId66"/>
    <p:sldId id="1242" r:id="rId67"/>
    <p:sldId id="1309" r:id="rId68"/>
    <p:sldId id="1132" r:id="rId69"/>
    <p:sldId id="1271" r:id="rId70"/>
    <p:sldId id="1275"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809CF00-2E5A-406E-A8E7-C8137959E54D}">
          <p14:sldIdLst>
            <p14:sldId id="258"/>
            <p14:sldId id="322"/>
            <p14:sldId id="378"/>
            <p14:sldId id="408"/>
            <p14:sldId id="409"/>
            <p14:sldId id="1277"/>
            <p14:sldId id="1278"/>
          </p14:sldIdLst>
        </p14:section>
        <p14:section name="Part 1" id="{A74F1452-8D44-427F-962D-E916DCF213A7}">
          <p14:sldIdLst>
            <p14:sldId id="344"/>
            <p14:sldId id="1280"/>
            <p14:sldId id="1281"/>
            <p14:sldId id="1301"/>
            <p14:sldId id="1283"/>
            <p14:sldId id="1284"/>
            <p14:sldId id="1285"/>
            <p14:sldId id="1286"/>
            <p14:sldId id="1288"/>
            <p14:sldId id="1290"/>
            <p14:sldId id="1293"/>
            <p14:sldId id="1302"/>
            <p14:sldId id="1070"/>
            <p14:sldId id="1149"/>
            <p14:sldId id="750"/>
            <p14:sldId id="1299"/>
            <p14:sldId id="1300"/>
            <p14:sldId id="1303"/>
            <p14:sldId id="1304"/>
          </p14:sldIdLst>
        </p14:section>
        <p14:section name="Part 2" id="{58AD6DF1-F505-4E13-AAA5-5781ABA9BF5A}">
          <p14:sldIdLst>
            <p14:sldId id="1310"/>
            <p14:sldId id="1104"/>
            <p14:sldId id="1195"/>
            <p14:sldId id="1270"/>
            <p14:sldId id="1107"/>
            <p14:sldId id="1089"/>
            <p14:sldId id="1090"/>
            <p14:sldId id="1091"/>
            <p14:sldId id="1179"/>
            <p14:sldId id="1180"/>
            <p14:sldId id="1238"/>
            <p14:sldId id="1305"/>
            <p14:sldId id="1109"/>
            <p14:sldId id="1092"/>
            <p14:sldId id="1239"/>
            <p14:sldId id="1306"/>
            <p14:sldId id="1093"/>
            <p14:sldId id="1094"/>
            <p14:sldId id="1095"/>
            <p14:sldId id="1096"/>
            <p14:sldId id="1117"/>
            <p14:sldId id="1123"/>
            <p14:sldId id="1119"/>
            <p14:sldId id="1118"/>
            <p14:sldId id="1178"/>
            <p14:sldId id="1240"/>
            <p14:sldId id="1307"/>
            <p14:sldId id="1097"/>
            <p14:sldId id="1098"/>
            <p14:sldId id="1099"/>
            <p14:sldId id="1124"/>
            <p14:sldId id="1181"/>
            <p14:sldId id="1241"/>
            <p14:sldId id="1308"/>
            <p14:sldId id="1127"/>
            <p14:sldId id="1242"/>
            <p14:sldId id="1309"/>
            <p14:sldId id="1132"/>
            <p14:sldId id="1271"/>
            <p14:sldId id="1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6"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001C54"/>
    <a:srgbClr val="008000"/>
    <a:srgbClr val="EFCB00"/>
    <a:srgbClr val="FFCC00"/>
    <a:srgbClr val="800000"/>
    <a:srgbClr val="65AFFF"/>
    <a:srgbClr val="028090"/>
    <a:srgbClr val="02606C"/>
    <a:srgbClr val="637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72" autoAdjust="0"/>
    <p:restoredTop sz="47356" autoAdjust="0"/>
  </p:normalViewPr>
  <p:slideViewPr>
    <p:cSldViewPr snapToGrid="0">
      <p:cViewPr varScale="1">
        <p:scale>
          <a:sx n="54" d="100"/>
          <a:sy n="54" d="100"/>
        </p:scale>
        <p:origin x="2886" y="6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2481"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9B3B-8945-8C4D-BB5E-24FD2541BC85}" type="doc">
      <dgm:prSet loTypeId="urn:microsoft.com/office/officeart/2005/8/layout/hierarchy1" loCatId="" qsTypeId="urn:microsoft.com/office/officeart/2005/8/quickstyle/simple1" qsCatId="simple" csTypeId="urn:microsoft.com/office/officeart/2005/8/colors/accent2_5" csCatId="accent2" phldr="1"/>
      <dgm:spPr/>
      <dgm:t>
        <a:bodyPr/>
        <a:lstStyle/>
        <a:p>
          <a:endParaRPr lang="en-US"/>
        </a:p>
      </dgm:t>
    </dgm:pt>
    <dgm:pt modelId="{19F93EBA-D9C0-4C47-B7BE-0B44A0DDADBF}">
      <dgm:prSet phldrT="[Text]" custT="1"/>
      <dgm:spPr/>
      <dgm:t>
        <a:bodyPr/>
        <a:lstStyle/>
        <a:p>
          <a:r>
            <a:rPr lang="en-US" sz="2000" dirty="0">
              <a:latin typeface="Arial" charset="0"/>
              <a:ea typeface="Arial" charset="0"/>
              <a:cs typeface="Arial" charset="0"/>
            </a:rPr>
            <a:t>Are students still engaging in </a:t>
          </a:r>
          <a:r>
            <a:rPr lang="en-US" sz="2000" b="1" u="sng" dirty="0">
              <a:latin typeface="Arial" charset="0"/>
              <a:ea typeface="Arial" charset="0"/>
              <a:cs typeface="Arial" charset="0"/>
            </a:rPr>
            <a:t>problem behavior</a:t>
          </a:r>
          <a:r>
            <a:rPr lang="en-US" sz="2000" dirty="0">
              <a:latin typeface="Arial" charset="0"/>
              <a:ea typeface="Arial" charset="0"/>
              <a:cs typeface="Arial" charset="0"/>
            </a:rPr>
            <a:t>?</a:t>
          </a:r>
        </a:p>
      </dgm:t>
    </dgm:pt>
    <dgm:pt modelId="{1BDD40A1-7435-B848-A092-9953001214EE}" type="parTrans" cxnId="{B783C317-0C42-8541-B481-5F11E55539F2}">
      <dgm:prSet/>
      <dgm:spPr/>
      <dgm:t>
        <a:bodyPr/>
        <a:lstStyle/>
        <a:p>
          <a:endParaRPr lang="en-US" sz="2000">
            <a:latin typeface="Arial" charset="0"/>
            <a:ea typeface="Arial" charset="0"/>
            <a:cs typeface="Arial" charset="0"/>
          </a:endParaRPr>
        </a:p>
      </dgm:t>
    </dgm:pt>
    <dgm:pt modelId="{8DDA6EC0-74EC-C748-A62C-37B1267E369D}" type="sibTrans" cxnId="{B783C317-0C42-8541-B481-5F11E55539F2}">
      <dgm:prSet/>
      <dgm:spPr/>
      <dgm:t>
        <a:bodyPr/>
        <a:lstStyle/>
        <a:p>
          <a:endParaRPr lang="en-US" sz="2000">
            <a:latin typeface="Arial" charset="0"/>
            <a:ea typeface="Arial" charset="0"/>
            <a:cs typeface="Arial" charset="0"/>
          </a:endParaRPr>
        </a:p>
      </dgm:t>
    </dgm:pt>
    <dgm:pt modelId="{2CD788E8-8170-8C4B-A06A-0CFB8AE8CA01}" type="asst">
      <dgm:prSet phldrT="[Text]" custT="1"/>
      <dgm:spPr/>
      <dgm:t>
        <a:bodyPr/>
        <a:lstStyle/>
        <a:p>
          <a:r>
            <a:rPr lang="en-US" sz="2000" dirty="0">
              <a:latin typeface="Arial" charset="0"/>
              <a:ea typeface="Arial" charset="0"/>
              <a:cs typeface="Arial" charset="0"/>
            </a:rPr>
            <a:t>Are behaviors minor or major expectation violations?</a:t>
          </a:r>
        </a:p>
      </dgm:t>
    </dgm:pt>
    <dgm:pt modelId="{916A5F52-697C-A947-BF9E-97258BA6FD0C}" type="parTrans" cxnId="{849EB0F7-EF54-5B4C-8954-81A5FE8E4D3A}">
      <dgm:prSet/>
      <dgm:spPr/>
      <dgm:t>
        <a:bodyPr/>
        <a:lstStyle/>
        <a:p>
          <a:endParaRPr lang="en-US" sz="2000">
            <a:latin typeface="Arial" charset="0"/>
            <a:ea typeface="Arial" charset="0"/>
            <a:cs typeface="Arial" charset="0"/>
          </a:endParaRPr>
        </a:p>
      </dgm:t>
    </dgm:pt>
    <dgm:pt modelId="{69159D2A-03FE-E84B-B3ED-4D21485F7CC6}" type="sibTrans" cxnId="{849EB0F7-EF54-5B4C-8954-81A5FE8E4D3A}">
      <dgm:prSet/>
      <dgm:spPr/>
      <dgm:t>
        <a:bodyPr/>
        <a:lstStyle/>
        <a:p>
          <a:endParaRPr lang="en-US" sz="2000">
            <a:latin typeface="Arial" charset="0"/>
            <a:ea typeface="Arial" charset="0"/>
            <a:cs typeface="Arial" charset="0"/>
          </a:endParaRPr>
        </a:p>
      </dgm:t>
    </dgm:pt>
    <dgm:pt modelId="{91C8EBFC-32C7-8741-94A4-034004011149}" type="asst">
      <dgm:prSet custT="1"/>
      <dgm:spPr/>
      <dgm:t>
        <a:bodyPr/>
        <a:lstStyle/>
        <a:p>
          <a:r>
            <a:rPr lang="en-US" sz="2000" dirty="0">
              <a:latin typeface="Arial" charset="0"/>
              <a:ea typeface="Arial" charset="0"/>
              <a:cs typeface="Arial" charset="0"/>
            </a:rPr>
            <a:t>Well done! Monitor outcomes and adjust as needed</a:t>
          </a:r>
        </a:p>
      </dgm:t>
    </dgm:pt>
    <dgm:pt modelId="{E9748A2C-5DD3-5A41-872D-2D2ABEE2F42E}" type="parTrans" cxnId="{F5A54F98-FA8E-8143-BFC9-E70C7C83DF59}">
      <dgm:prSet/>
      <dgm:spPr/>
      <dgm:t>
        <a:bodyPr/>
        <a:lstStyle/>
        <a:p>
          <a:endParaRPr lang="en-US" sz="2000">
            <a:latin typeface="Arial" charset="0"/>
            <a:ea typeface="Arial" charset="0"/>
            <a:cs typeface="Arial" charset="0"/>
          </a:endParaRPr>
        </a:p>
      </dgm:t>
    </dgm:pt>
    <dgm:pt modelId="{5873B1AA-7D42-1F42-AD3F-AAFB9D1D4E83}" type="sibTrans" cxnId="{F5A54F98-FA8E-8143-BFC9-E70C7C83DF59}">
      <dgm:prSet/>
      <dgm:spPr/>
      <dgm:t>
        <a:bodyPr/>
        <a:lstStyle/>
        <a:p>
          <a:endParaRPr lang="en-US" sz="2000">
            <a:latin typeface="Arial" charset="0"/>
            <a:ea typeface="Arial" charset="0"/>
            <a:cs typeface="Arial" charset="0"/>
          </a:endParaRPr>
        </a:p>
      </dgm:t>
    </dgm:pt>
    <dgm:pt modelId="{BCB4E948-63F6-AB42-A878-162B6CD84C1F}" type="asst">
      <dgm:prSet custT="1"/>
      <dgm:spPr/>
      <dgm:t>
        <a:bodyPr/>
        <a:lstStyle/>
        <a:p>
          <a:r>
            <a:rPr lang="en-US" sz="2000" dirty="0">
              <a:latin typeface="Arial" charset="0"/>
              <a:ea typeface="Arial" charset="0"/>
              <a:cs typeface="Arial" charset="0"/>
            </a:rPr>
            <a:t>Use brief, specific error correction &amp; other strategies</a:t>
          </a:r>
        </a:p>
      </dgm:t>
    </dgm:pt>
    <dgm:pt modelId="{4BA679D7-597C-6A4D-90D4-EEA40A33BBE0}" type="parTrans" cxnId="{A1B9981C-D7ED-9A4D-B005-1DD6EA95B6B0}">
      <dgm:prSet/>
      <dgm:spPr/>
      <dgm:t>
        <a:bodyPr/>
        <a:lstStyle/>
        <a:p>
          <a:endParaRPr lang="en-US" sz="2000">
            <a:latin typeface="Arial" charset="0"/>
            <a:ea typeface="Arial" charset="0"/>
            <a:cs typeface="Arial" charset="0"/>
          </a:endParaRPr>
        </a:p>
      </dgm:t>
    </dgm:pt>
    <dgm:pt modelId="{C903977C-175D-314B-809E-C59BC26E998A}" type="sibTrans" cxnId="{A1B9981C-D7ED-9A4D-B005-1DD6EA95B6B0}">
      <dgm:prSet/>
      <dgm:spPr/>
      <dgm:t>
        <a:bodyPr/>
        <a:lstStyle/>
        <a:p>
          <a:endParaRPr lang="en-US" sz="2000">
            <a:latin typeface="Arial" charset="0"/>
            <a:ea typeface="Arial" charset="0"/>
            <a:cs typeface="Arial" charset="0"/>
          </a:endParaRPr>
        </a:p>
      </dgm:t>
    </dgm:pt>
    <dgm:pt modelId="{9651EB0D-39B8-224A-946A-B2358C067B70}" type="asst">
      <dgm:prSet custT="1"/>
      <dgm:spPr/>
      <dgm:t>
        <a:bodyPr/>
        <a:lstStyle/>
        <a:p>
          <a:r>
            <a:rPr lang="en-US" sz="2000" dirty="0">
              <a:latin typeface="Arial" charset="0"/>
              <a:ea typeface="Arial" charset="0"/>
              <a:cs typeface="Arial" charset="0"/>
            </a:rPr>
            <a:t>How many students are involved (many or few)?</a:t>
          </a:r>
        </a:p>
      </dgm:t>
    </dgm:pt>
    <dgm:pt modelId="{D3EA955C-41D1-2A49-A8FA-0299FEB514EE}" type="parTrans" cxnId="{7412D4BB-AF84-EA47-A925-C04B60ED8C02}">
      <dgm:prSet/>
      <dgm:spPr/>
      <dgm:t>
        <a:bodyPr/>
        <a:lstStyle/>
        <a:p>
          <a:endParaRPr lang="en-US" sz="2000">
            <a:latin typeface="Arial" charset="0"/>
            <a:ea typeface="Arial" charset="0"/>
            <a:cs typeface="Arial" charset="0"/>
          </a:endParaRPr>
        </a:p>
      </dgm:t>
    </dgm:pt>
    <dgm:pt modelId="{85FB3BCF-4B2C-3A47-867A-864953FF6229}" type="sibTrans" cxnId="{7412D4BB-AF84-EA47-A925-C04B60ED8C02}">
      <dgm:prSet/>
      <dgm:spPr/>
      <dgm:t>
        <a:bodyPr/>
        <a:lstStyle/>
        <a:p>
          <a:endParaRPr lang="en-US" sz="2000">
            <a:latin typeface="Arial" charset="0"/>
            <a:ea typeface="Arial" charset="0"/>
            <a:cs typeface="Arial" charset="0"/>
          </a:endParaRPr>
        </a:p>
      </dgm:t>
    </dgm:pt>
    <dgm:pt modelId="{9C2BE76E-5378-C54D-9D1B-5F3D82FBE835}" type="asst">
      <dgm:prSet custT="1"/>
      <dgm:spPr/>
      <dgm:t>
        <a:bodyPr/>
        <a:lstStyle/>
        <a:p>
          <a:r>
            <a:rPr lang="en-US" sz="2000" dirty="0">
              <a:latin typeface="Arial" charset="0"/>
              <a:ea typeface="Arial" charset="0"/>
              <a:cs typeface="Arial" charset="0"/>
            </a:rPr>
            <a:t>Review, adjust &amp; intensify CWPBIS. Ask for help!</a:t>
          </a:r>
        </a:p>
      </dgm:t>
    </dgm:pt>
    <dgm:pt modelId="{3FB02DE8-BD52-C34D-8DB2-3D441D26D454}" type="parTrans" cxnId="{883B8AE1-E3C6-8E4B-8AE5-B14364C2A0F5}">
      <dgm:prSet/>
      <dgm:spPr/>
      <dgm:t>
        <a:bodyPr/>
        <a:lstStyle/>
        <a:p>
          <a:endParaRPr lang="en-US" sz="2000">
            <a:latin typeface="Arial" charset="0"/>
            <a:ea typeface="Arial" charset="0"/>
            <a:cs typeface="Arial" charset="0"/>
          </a:endParaRPr>
        </a:p>
      </dgm:t>
    </dgm:pt>
    <dgm:pt modelId="{0EEEB716-8B9F-0447-949A-8E709E4DDC3F}" type="sibTrans" cxnId="{883B8AE1-E3C6-8E4B-8AE5-B14364C2A0F5}">
      <dgm:prSet/>
      <dgm:spPr/>
      <dgm:t>
        <a:bodyPr/>
        <a:lstStyle/>
        <a:p>
          <a:endParaRPr lang="en-US" sz="2000">
            <a:latin typeface="Arial" charset="0"/>
            <a:ea typeface="Arial" charset="0"/>
            <a:cs typeface="Arial" charset="0"/>
          </a:endParaRPr>
        </a:p>
      </dgm:t>
    </dgm:pt>
    <dgm:pt modelId="{F2743140-4095-1B4E-881E-8C0CDB649211}" type="asst">
      <dgm:prSet custT="1"/>
      <dgm:spPr/>
      <dgm:t>
        <a:bodyPr/>
        <a:lstStyle/>
        <a:p>
          <a:r>
            <a:rPr lang="en-US" sz="2000" dirty="0">
              <a:latin typeface="Arial" charset="0"/>
              <a:ea typeface="Arial" charset="0"/>
              <a:cs typeface="Arial" charset="0"/>
            </a:rPr>
            <a:t>Request additional (tier 2 &amp; 3) support for students. </a:t>
          </a:r>
        </a:p>
      </dgm:t>
    </dgm:pt>
    <dgm:pt modelId="{C7CC0452-6FCC-4A4A-94AD-43D0E2A81D1A}" type="sibTrans" cxnId="{51345165-BAF0-B341-A841-6F5A02AF8D87}">
      <dgm:prSet/>
      <dgm:spPr/>
      <dgm:t>
        <a:bodyPr/>
        <a:lstStyle/>
        <a:p>
          <a:endParaRPr lang="en-US" sz="2000">
            <a:latin typeface="Arial" charset="0"/>
            <a:ea typeface="Arial" charset="0"/>
            <a:cs typeface="Arial" charset="0"/>
          </a:endParaRPr>
        </a:p>
      </dgm:t>
    </dgm:pt>
    <dgm:pt modelId="{DE9D23E2-91AE-504F-B7E2-DCBD691272F7}" type="parTrans" cxnId="{51345165-BAF0-B341-A841-6F5A02AF8D87}">
      <dgm:prSet/>
      <dgm:spPr/>
      <dgm:t>
        <a:bodyPr/>
        <a:lstStyle/>
        <a:p>
          <a:endParaRPr lang="en-US" sz="2000">
            <a:latin typeface="Arial" charset="0"/>
            <a:ea typeface="Arial" charset="0"/>
            <a:cs typeface="Arial" charset="0"/>
          </a:endParaRPr>
        </a:p>
      </dgm:t>
    </dgm:pt>
    <dgm:pt modelId="{525DECA4-2B3D-564E-9111-B18B72B87AAC}" type="pres">
      <dgm:prSet presAssocID="{93879B3B-8945-8C4D-BB5E-24FD2541BC85}" presName="hierChild1" presStyleCnt="0">
        <dgm:presLayoutVars>
          <dgm:chPref val="1"/>
          <dgm:dir/>
          <dgm:animOne val="branch"/>
          <dgm:animLvl val="lvl"/>
          <dgm:resizeHandles/>
        </dgm:presLayoutVars>
      </dgm:prSet>
      <dgm:spPr/>
    </dgm:pt>
    <dgm:pt modelId="{3259DDE7-D492-CE49-B945-E9E98812B2A2}" type="pres">
      <dgm:prSet presAssocID="{19F93EBA-D9C0-4C47-B7BE-0B44A0DDADBF}" presName="hierRoot1" presStyleCnt="0"/>
      <dgm:spPr/>
    </dgm:pt>
    <dgm:pt modelId="{2A79DFBF-5DAD-8042-BFC0-887F8F85DB90}" type="pres">
      <dgm:prSet presAssocID="{19F93EBA-D9C0-4C47-B7BE-0B44A0DDADBF}" presName="composite" presStyleCnt="0"/>
      <dgm:spPr/>
    </dgm:pt>
    <dgm:pt modelId="{626D55D9-C3F1-4E40-BAA3-842EECDA1E65}" type="pres">
      <dgm:prSet presAssocID="{19F93EBA-D9C0-4C47-B7BE-0B44A0DDADBF}" presName="background" presStyleLbl="node0" presStyleIdx="0" presStyleCnt="1"/>
      <dgm:spPr/>
    </dgm:pt>
    <dgm:pt modelId="{3F71AA5E-DB92-5241-8683-550A3668A98A}" type="pres">
      <dgm:prSet presAssocID="{19F93EBA-D9C0-4C47-B7BE-0B44A0DDADBF}" presName="text" presStyleLbl="fgAcc0" presStyleIdx="0" presStyleCnt="1" custScaleX="162372">
        <dgm:presLayoutVars>
          <dgm:chPref val="3"/>
        </dgm:presLayoutVars>
      </dgm:prSet>
      <dgm:spPr/>
    </dgm:pt>
    <dgm:pt modelId="{8A4DFAF3-1E04-7844-B174-521460069BB8}" type="pres">
      <dgm:prSet presAssocID="{19F93EBA-D9C0-4C47-B7BE-0B44A0DDADBF}" presName="hierChild2" presStyleCnt="0"/>
      <dgm:spPr/>
    </dgm:pt>
    <dgm:pt modelId="{9452356D-D5F9-024D-8E0A-B11E01C245D2}" type="pres">
      <dgm:prSet presAssocID="{916A5F52-697C-A947-BF9E-97258BA6FD0C}" presName="Name10" presStyleLbl="parChTrans1D2" presStyleIdx="0" presStyleCnt="2"/>
      <dgm:spPr/>
    </dgm:pt>
    <dgm:pt modelId="{A0453A65-687B-A841-AABE-186D8FB7A05C}" type="pres">
      <dgm:prSet presAssocID="{2CD788E8-8170-8C4B-A06A-0CFB8AE8CA01}" presName="hierRoot2" presStyleCnt="0"/>
      <dgm:spPr/>
    </dgm:pt>
    <dgm:pt modelId="{48B82FA4-6866-6B4A-AD80-F0A28DE4558E}" type="pres">
      <dgm:prSet presAssocID="{2CD788E8-8170-8C4B-A06A-0CFB8AE8CA01}" presName="composite2" presStyleCnt="0"/>
      <dgm:spPr/>
    </dgm:pt>
    <dgm:pt modelId="{7D0CC7AF-14B2-8E4E-902B-184FB1986E9D}" type="pres">
      <dgm:prSet presAssocID="{2CD788E8-8170-8C4B-A06A-0CFB8AE8CA01}" presName="background2" presStyleLbl="asst1" presStyleIdx="0" presStyleCnt="6"/>
      <dgm:spPr/>
    </dgm:pt>
    <dgm:pt modelId="{D8E45DDC-3E8E-3243-8D1B-361551FA462D}" type="pres">
      <dgm:prSet presAssocID="{2CD788E8-8170-8C4B-A06A-0CFB8AE8CA01}" presName="text2" presStyleLbl="fgAcc2" presStyleIdx="0" presStyleCnt="2" custScaleX="162372">
        <dgm:presLayoutVars>
          <dgm:chPref val="3"/>
        </dgm:presLayoutVars>
      </dgm:prSet>
      <dgm:spPr/>
    </dgm:pt>
    <dgm:pt modelId="{C86A0661-807E-8040-BDFD-1202C064A6EE}" type="pres">
      <dgm:prSet presAssocID="{2CD788E8-8170-8C4B-A06A-0CFB8AE8CA01}" presName="hierChild3" presStyleCnt="0"/>
      <dgm:spPr/>
    </dgm:pt>
    <dgm:pt modelId="{E85188AF-6B0B-2842-9981-C8A370795369}" type="pres">
      <dgm:prSet presAssocID="{4BA679D7-597C-6A4D-90D4-EEA40A33BBE0}" presName="Name17" presStyleLbl="parChTrans1D3" presStyleIdx="0" presStyleCnt="2"/>
      <dgm:spPr/>
    </dgm:pt>
    <dgm:pt modelId="{C0DCC7C4-6928-0743-AA1A-A49D69C599BF}" type="pres">
      <dgm:prSet presAssocID="{BCB4E948-63F6-AB42-A878-162B6CD84C1F}" presName="hierRoot3" presStyleCnt="0"/>
      <dgm:spPr/>
    </dgm:pt>
    <dgm:pt modelId="{4FC3C838-3032-934D-A3B6-0E71CF1057C1}" type="pres">
      <dgm:prSet presAssocID="{BCB4E948-63F6-AB42-A878-162B6CD84C1F}" presName="composite3" presStyleCnt="0"/>
      <dgm:spPr/>
    </dgm:pt>
    <dgm:pt modelId="{9A7EFB90-34EE-DF49-BB36-14528FB2A414}" type="pres">
      <dgm:prSet presAssocID="{BCB4E948-63F6-AB42-A878-162B6CD84C1F}" presName="background3" presStyleLbl="asst1" presStyleIdx="1" presStyleCnt="6"/>
      <dgm:spPr/>
    </dgm:pt>
    <dgm:pt modelId="{B78A597E-23B3-1049-A01A-9F535DCF17C1}" type="pres">
      <dgm:prSet presAssocID="{BCB4E948-63F6-AB42-A878-162B6CD84C1F}" presName="text3" presStyleLbl="fgAcc3" presStyleIdx="0" presStyleCnt="2" custScaleX="162372">
        <dgm:presLayoutVars>
          <dgm:chPref val="3"/>
        </dgm:presLayoutVars>
      </dgm:prSet>
      <dgm:spPr/>
    </dgm:pt>
    <dgm:pt modelId="{B0EDD2F8-521D-B74D-BBBE-4AE1C201791B}" type="pres">
      <dgm:prSet presAssocID="{BCB4E948-63F6-AB42-A878-162B6CD84C1F}" presName="hierChild4" presStyleCnt="0"/>
      <dgm:spPr/>
    </dgm:pt>
    <dgm:pt modelId="{AEA16479-9E7F-A941-9B3F-EA82653ABA15}" type="pres">
      <dgm:prSet presAssocID="{D3EA955C-41D1-2A49-A8FA-0299FEB514EE}" presName="Name17" presStyleLbl="parChTrans1D3" presStyleIdx="1" presStyleCnt="2"/>
      <dgm:spPr/>
    </dgm:pt>
    <dgm:pt modelId="{A2CAC864-72D1-024F-ADD1-9896D3528A0E}" type="pres">
      <dgm:prSet presAssocID="{9651EB0D-39B8-224A-946A-B2358C067B70}" presName="hierRoot3" presStyleCnt="0"/>
      <dgm:spPr/>
    </dgm:pt>
    <dgm:pt modelId="{14B523CA-8775-864B-9396-41EAE5665CB4}" type="pres">
      <dgm:prSet presAssocID="{9651EB0D-39B8-224A-946A-B2358C067B70}" presName="composite3" presStyleCnt="0"/>
      <dgm:spPr/>
    </dgm:pt>
    <dgm:pt modelId="{199B6F96-2AA2-4B4C-AB7F-FC2B87FD9AB7}" type="pres">
      <dgm:prSet presAssocID="{9651EB0D-39B8-224A-946A-B2358C067B70}" presName="background3" presStyleLbl="asst1" presStyleIdx="2" presStyleCnt="6"/>
      <dgm:spPr/>
    </dgm:pt>
    <dgm:pt modelId="{66131503-63ED-4540-8502-6A48CD18ED03}" type="pres">
      <dgm:prSet presAssocID="{9651EB0D-39B8-224A-946A-B2358C067B70}" presName="text3" presStyleLbl="fgAcc3" presStyleIdx="1" presStyleCnt="2" custScaleX="162372">
        <dgm:presLayoutVars>
          <dgm:chPref val="3"/>
        </dgm:presLayoutVars>
      </dgm:prSet>
      <dgm:spPr/>
    </dgm:pt>
    <dgm:pt modelId="{50DFB2EC-C181-E74B-9261-895F5A4F3C49}" type="pres">
      <dgm:prSet presAssocID="{9651EB0D-39B8-224A-946A-B2358C067B70}" presName="hierChild4" presStyleCnt="0"/>
      <dgm:spPr/>
    </dgm:pt>
    <dgm:pt modelId="{95DD8796-C1D6-EE44-9869-F5661F3F8B5F}" type="pres">
      <dgm:prSet presAssocID="{3FB02DE8-BD52-C34D-8DB2-3D441D26D454}" presName="Name23" presStyleLbl="parChTrans1D4" presStyleIdx="0" presStyleCnt="2"/>
      <dgm:spPr/>
    </dgm:pt>
    <dgm:pt modelId="{3A5D0533-E7CB-A94C-AF30-F3A4138E152E}" type="pres">
      <dgm:prSet presAssocID="{9C2BE76E-5378-C54D-9D1B-5F3D82FBE835}" presName="hierRoot4" presStyleCnt="0"/>
      <dgm:spPr/>
    </dgm:pt>
    <dgm:pt modelId="{B9D77B5F-DBD7-B04E-B6D4-A72D0100499F}" type="pres">
      <dgm:prSet presAssocID="{9C2BE76E-5378-C54D-9D1B-5F3D82FBE835}" presName="composite4" presStyleCnt="0"/>
      <dgm:spPr/>
    </dgm:pt>
    <dgm:pt modelId="{1C657837-9A36-1543-B1A8-F6D9F73C8C9E}" type="pres">
      <dgm:prSet presAssocID="{9C2BE76E-5378-C54D-9D1B-5F3D82FBE835}" presName="background4" presStyleLbl="asst1" presStyleIdx="3" presStyleCnt="6"/>
      <dgm:spPr/>
    </dgm:pt>
    <dgm:pt modelId="{D8FD5D50-6D6C-0E4C-A837-1DDE12D05237}" type="pres">
      <dgm:prSet presAssocID="{9C2BE76E-5378-C54D-9D1B-5F3D82FBE835}" presName="text4" presStyleLbl="fgAcc4" presStyleIdx="0" presStyleCnt="2" custScaleX="162372">
        <dgm:presLayoutVars>
          <dgm:chPref val="3"/>
        </dgm:presLayoutVars>
      </dgm:prSet>
      <dgm:spPr/>
    </dgm:pt>
    <dgm:pt modelId="{8A167922-A674-3E4B-8329-8977C1C70261}" type="pres">
      <dgm:prSet presAssocID="{9C2BE76E-5378-C54D-9D1B-5F3D82FBE835}" presName="hierChild5" presStyleCnt="0"/>
      <dgm:spPr/>
    </dgm:pt>
    <dgm:pt modelId="{EBB4544C-E271-6147-A92D-0ADE93C75EA4}" type="pres">
      <dgm:prSet presAssocID="{DE9D23E2-91AE-504F-B7E2-DCBD691272F7}" presName="Name23" presStyleLbl="parChTrans1D4" presStyleIdx="1" presStyleCnt="2"/>
      <dgm:spPr/>
    </dgm:pt>
    <dgm:pt modelId="{36A0543A-0C06-6241-91D2-32DDADFCD5CB}" type="pres">
      <dgm:prSet presAssocID="{F2743140-4095-1B4E-881E-8C0CDB649211}" presName="hierRoot4" presStyleCnt="0"/>
      <dgm:spPr/>
    </dgm:pt>
    <dgm:pt modelId="{295F20D4-BAC6-9E42-91A0-BB8437343909}" type="pres">
      <dgm:prSet presAssocID="{F2743140-4095-1B4E-881E-8C0CDB649211}" presName="composite4" presStyleCnt="0"/>
      <dgm:spPr/>
    </dgm:pt>
    <dgm:pt modelId="{F0E6C605-BADA-1343-A6E2-E52B58011A2C}" type="pres">
      <dgm:prSet presAssocID="{F2743140-4095-1B4E-881E-8C0CDB649211}" presName="background4" presStyleLbl="asst1" presStyleIdx="4" presStyleCnt="6"/>
      <dgm:spPr/>
    </dgm:pt>
    <dgm:pt modelId="{FF8013DE-F65B-334C-BBDB-3A4601909784}" type="pres">
      <dgm:prSet presAssocID="{F2743140-4095-1B4E-881E-8C0CDB649211}" presName="text4" presStyleLbl="fgAcc4" presStyleIdx="1" presStyleCnt="2" custScaleX="162372">
        <dgm:presLayoutVars>
          <dgm:chPref val="3"/>
        </dgm:presLayoutVars>
      </dgm:prSet>
      <dgm:spPr/>
    </dgm:pt>
    <dgm:pt modelId="{09C53159-24CB-D847-B68E-51F48598A66F}" type="pres">
      <dgm:prSet presAssocID="{F2743140-4095-1B4E-881E-8C0CDB649211}" presName="hierChild5" presStyleCnt="0"/>
      <dgm:spPr/>
    </dgm:pt>
    <dgm:pt modelId="{3DBBDF6F-C2DC-AD43-BED1-60EC65646A92}" type="pres">
      <dgm:prSet presAssocID="{E9748A2C-5DD3-5A41-872D-2D2ABEE2F42E}" presName="Name10" presStyleLbl="parChTrans1D2" presStyleIdx="1" presStyleCnt="2"/>
      <dgm:spPr/>
    </dgm:pt>
    <dgm:pt modelId="{5E696291-0DA0-D94D-86ED-29220D6E1D61}" type="pres">
      <dgm:prSet presAssocID="{91C8EBFC-32C7-8741-94A4-034004011149}" presName="hierRoot2" presStyleCnt="0"/>
      <dgm:spPr/>
    </dgm:pt>
    <dgm:pt modelId="{747E9B44-C870-734E-A85A-29073AF9B591}" type="pres">
      <dgm:prSet presAssocID="{91C8EBFC-32C7-8741-94A4-034004011149}" presName="composite2" presStyleCnt="0"/>
      <dgm:spPr/>
    </dgm:pt>
    <dgm:pt modelId="{6CB2321F-3DDB-4543-825E-40354EF730AD}" type="pres">
      <dgm:prSet presAssocID="{91C8EBFC-32C7-8741-94A4-034004011149}" presName="background2" presStyleLbl="asst1" presStyleIdx="5" presStyleCnt="6"/>
      <dgm:spPr/>
    </dgm:pt>
    <dgm:pt modelId="{8CE12734-27F4-AB4F-8D16-E30DF91E6BED}" type="pres">
      <dgm:prSet presAssocID="{91C8EBFC-32C7-8741-94A4-034004011149}" presName="text2" presStyleLbl="fgAcc2" presStyleIdx="1" presStyleCnt="2" custScaleX="162372">
        <dgm:presLayoutVars>
          <dgm:chPref val="3"/>
        </dgm:presLayoutVars>
      </dgm:prSet>
      <dgm:spPr/>
    </dgm:pt>
    <dgm:pt modelId="{E6D4B4D1-F1CD-8E4C-B1EF-67C96C83C598}" type="pres">
      <dgm:prSet presAssocID="{91C8EBFC-32C7-8741-94A4-034004011149}" presName="hierChild3" presStyleCnt="0"/>
      <dgm:spPr/>
    </dgm:pt>
  </dgm:ptLst>
  <dgm:cxnLst>
    <dgm:cxn modelId="{5960CA16-8C00-424C-877A-C91ED2B6B850}" type="presOf" srcId="{9C2BE76E-5378-C54D-9D1B-5F3D82FBE835}" destId="{D8FD5D50-6D6C-0E4C-A837-1DDE12D05237}" srcOrd="0" destOrd="0" presId="urn:microsoft.com/office/officeart/2005/8/layout/hierarchy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8F56B433-3F35-B94C-83A2-580CD838B59B}" type="presOf" srcId="{D3EA955C-41D1-2A49-A8FA-0299FEB514EE}" destId="{AEA16479-9E7F-A941-9B3F-EA82653ABA15}" srcOrd="0" destOrd="0" presId="urn:microsoft.com/office/officeart/2005/8/layout/hierarchy1"/>
    <dgm:cxn modelId="{51345165-BAF0-B341-A841-6F5A02AF8D87}" srcId="{9651EB0D-39B8-224A-946A-B2358C067B70}" destId="{F2743140-4095-1B4E-881E-8C0CDB649211}" srcOrd="1" destOrd="0" parTransId="{DE9D23E2-91AE-504F-B7E2-DCBD691272F7}" sibTransId="{C7CC0452-6FCC-4A4A-94AD-43D0E2A81D1A}"/>
    <dgm:cxn modelId="{8C814E46-166C-DE4E-BEFB-9ABB138FC8D6}" type="presOf" srcId="{E9748A2C-5DD3-5A41-872D-2D2ABEE2F42E}" destId="{3DBBDF6F-C2DC-AD43-BED1-60EC65646A92}" srcOrd="0" destOrd="0" presId="urn:microsoft.com/office/officeart/2005/8/layout/hierarchy1"/>
    <dgm:cxn modelId="{1E82976B-8DF0-264E-8E8F-33EB5B802B02}" type="presOf" srcId="{91C8EBFC-32C7-8741-94A4-034004011149}" destId="{8CE12734-27F4-AB4F-8D16-E30DF91E6BED}" srcOrd="0" destOrd="0" presId="urn:microsoft.com/office/officeart/2005/8/layout/hierarchy1"/>
    <dgm:cxn modelId="{F5C6767E-B187-6849-B31D-7CE3D84BC180}" type="presOf" srcId="{9651EB0D-39B8-224A-946A-B2358C067B70}" destId="{66131503-63ED-4540-8502-6A48CD18ED03}" srcOrd="0" destOrd="0" presId="urn:microsoft.com/office/officeart/2005/8/layout/hierarchy1"/>
    <dgm:cxn modelId="{4581F281-C49A-7C4C-A132-A920AE14EF0C}" type="presOf" srcId="{3FB02DE8-BD52-C34D-8DB2-3D441D26D454}" destId="{95DD8796-C1D6-EE44-9869-F5661F3F8B5F}" srcOrd="0" destOrd="0" presId="urn:microsoft.com/office/officeart/2005/8/layout/hierarchy1"/>
    <dgm:cxn modelId="{DC75D890-3B2B-D54F-BCD3-2460F9833505}" type="presOf" srcId="{2CD788E8-8170-8C4B-A06A-0CFB8AE8CA01}" destId="{D8E45DDC-3E8E-3243-8D1B-361551FA462D}" srcOrd="0" destOrd="0" presId="urn:microsoft.com/office/officeart/2005/8/layout/hierarchy1"/>
    <dgm:cxn modelId="{F5A54F98-FA8E-8143-BFC9-E70C7C83DF59}" srcId="{19F93EBA-D9C0-4C47-B7BE-0B44A0DDADBF}" destId="{91C8EBFC-32C7-8741-94A4-034004011149}" srcOrd="1" destOrd="0" parTransId="{E9748A2C-5DD3-5A41-872D-2D2ABEE2F42E}" sibTransId="{5873B1AA-7D42-1F42-AD3F-AAFB9D1D4E83}"/>
    <dgm:cxn modelId="{547EE29F-6F0D-1C47-A3BD-381C99AD3901}" type="presOf" srcId="{DE9D23E2-91AE-504F-B7E2-DCBD691272F7}" destId="{EBB4544C-E271-6147-A92D-0ADE93C75EA4}" srcOrd="0" destOrd="0" presId="urn:microsoft.com/office/officeart/2005/8/layout/hierarchy1"/>
    <dgm:cxn modelId="{2CF682A5-97DF-BF48-BA9A-2BD4313936A9}" type="presOf" srcId="{BCB4E948-63F6-AB42-A878-162B6CD84C1F}" destId="{B78A597E-23B3-1049-A01A-9F535DCF17C1}" srcOrd="0" destOrd="0" presId="urn:microsoft.com/office/officeart/2005/8/layout/hierarchy1"/>
    <dgm:cxn modelId="{842765B4-8FB4-FF48-8624-B264E07E38D5}" type="presOf" srcId="{916A5F52-697C-A947-BF9E-97258BA6FD0C}" destId="{9452356D-D5F9-024D-8E0A-B11E01C245D2}" srcOrd="0" destOrd="0" presId="urn:microsoft.com/office/officeart/2005/8/layout/hierarchy1"/>
    <dgm:cxn modelId="{7412D4BB-AF84-EA47-A925-C04B60ED8C02}" srcId="{2CD788E8-8170-8C4B-A06A-0CFB8AE8CA01}" destId="{9651EB0D-39B8-224A-946A-B2358C067B70}" srcOrd="1" destOrd="0" parTransId="{D3EA955C-41D1-2A49-A8FA-0299FEB514EE}" sibTransId="{85FB3BCF-4B2C-3A47-867A-864953FF6229}"/>
    <dgm:cxn modelId="{C9D702C0-9FAF-E84A-88C6-B0E2E60D953E}" type="presOf" srcId="{4BA679D7-597C-6A4D-90D4-EEA40A33BBE0}" destId="{E85188AF-6B0B-2842-9981-C8A370795369}" srcOrd="0" destOrd="0" presId="urn:microsoft.com/office/officeart/2005/8/layout/hierarchy1"/>
    <dgm:cxn modelId="{027F2AD7-8570-C644-90A5-0F2C3C441316}" type="presOf" srcId="{F2743140-4095-1B4E-881E-8C0CDB649211}" destId="{FF8013DE-F65B-334C-BBDB-3A4601909784}" srcOrd="0" destOrd="0" presId="urn:microsoft.com/office/officeart/2005/8/layout/hierarchy1"/>
    <dgm:cxn modelId="{BA9DE0DE-A252-FE49-9AC8-DDE6393F320D}" type="presOf" srcId="{93879B3B-8945-8C4D-BB5E-24FD2541BC85}" destId="{525DECA4-2B3D-564E-9111-B18B72B87AAC}" srcOrd="0" destOrd="0" presId="urn:microsoft.com/office/officeart/2005/8/layout/hierarchy1"/>
    <dgm:cxn modelId="{883B8AE1-E3C6-8E4B-8AE5-B14364C2A0F5}" srcId="{9651EB0D-39B8-224A-946A-B2358C067B70}" destId="{9C2BE76E-5378-C54D-9D1B-5F3D82FBE835}" srcOrd="0" destOrd="0" parTransId="{3FB02DE8-BD52-C34D-8DB2-3D441D26D454}" sibTransId="{0EEEB716-8B9F-0447-949A-8E709E4DDC3F}"/>
    <dgm:cxn modelId="{F59A00E9-73A5-2947-B0D3-5E5BBB6A5BB3}" type="presOf" srcId="{19F93EBA-D9C0-4C47-B7BE-0B44A0DDADBF}" destId="{3F71AA5E-DB92-5241-8683-550A3668A98A}" srcOrd="0" destOrd="0" presId="urn:microsoft.com/office/officeart/2005/8/layout/hierarchy1"/>
    <dgm:cxn modelId="{849EB0F7-EF54-5B4C-8954-81A5FE8E4D3A}" srcId="{19F93EBA-D9C0-4C47-B7BE-0B44A0DDADBF}" destId="{2CD788E8-8170-8C4B-A06A-0CFB8AE8CA01}" srcOrd="0" destOrd="0" parTransId="{916A5F52-697C-A947-BF9E-97258BA6FD0C}" sibTransId="{69159D2A-03FE-E84B-B3ED-4D21485F7CC6}"/>
    <dgm:cxn modelId="{B06B2F2D-C786-3F45-8152-162AF4A88662}" type="presParOf" srcId="{525DECA4-2B3D-564E-9111-B18B72B87AAC}" destId="{3259DDE7-D492-CE49-B945-E9E98812B2A2}" srcOrd="0" destOrd="0" presId="urn:microsoft.com/office/officeart/2005/8/layout/hierarchy1"/>
    <dgm:cxn modelId="{1F98ABF4-3DBF-9144-9AF9-FBDF209DEF5E}" type="presParOf" srcId="{3259DDE7-D492-CE49-B945-E9E98812B2A2}" destId="{2A79DFBF-5DAD-8042-BFC0-887F8F85DB90}" srcOrd="0" destOrd="0" presId="urn:microsoft.com/office/officeart/2005/8/layout/hierarchy1"/>
    <dgm:cxn modelId="{C5906785-FE75-C14C-B0BF-ABF0BEC389C0}" type="presParOf" srcId="{2A79DFBF-5DAD-8042-BFC0-887F8F85DB90}" destId="{626D55D9-C3F1-4E40-BAA3-842EECDA1E65}" srcOrd="0" destOrd="0" presId="urn:microsoft.com/office/officeart/2005/8/layout/hierarchy1"/>
    <dgm:cxn modelId="{BA311966-2FD4-DA47-839F-84CBDEEB35D7}" type="presParOf" srcId="{2A79DFBF-5DAD-8042-BFC0-887F8F85DB90}" destId="{3F71AA5E-DB92-5241-8683-550A3668A98A}" srcOrd="1" destOrd="0" presId="urn:microsoft.com/office/officeart/2005/8/layout/hierarchy1"/>
    <dgm:cxn modelId="{474E1C49-381F-0D48-B009-0C91BDFA2661}" type="presParOf" srcId="{3259DDE7-D492-CE49-B945-E9E98812B2A2}" destId="{8A4DFAF3-1E04-7844-B174-521460069BB8}" srcOrd="1" destOrd="0" presId="urn:microsoft.com/office/officeart/2005/8/layout/hierarchy1"/>
    <dgm:cxn modelId="{FEC3D4A8-909B-DD46-944F-38A84CB9262E}" type="presParOf" srcId="{8A4DFAF3-1E04-7844-B174-521460069BB8}" destId="{9452356D-D5F9-024D-8E0A-B11E01C245D2}" srcOrd="0" destOrd="0" presId="urn:microsoft.com/office/officeart/2005/8/layout/hierarchy1"/>
    <dgm:cxn modelId="{9D0C23A6-42EE-5C46-BB85-B75E05A1BF3B}" type="presParOf" srcId="{8A4DFAF3-1E04-7844-B174-521460069BB8}" destId="{A0453A65-687B-A841-AABE-186D8FB7A05C}" srcOrd="1" destOrd="0" presId="urn:microsoft.com/office/officeart/2005/8/layout/hierarchy1"/>
    <dgm:cxn modelId="{6FE00606-2D9B-B74D-AF44-2E9CEC77EFCF}" type="presParOf" srcId="{A0453A65-687B-A841-AABE-186D8FB7A05C}" destId="{48B82FA4-6866-6B4A-AD80-F0A28DE4558E}" srcOrd="0" destOrd="0" presId="urn:microsoft.com/office/officeart/2005/8/layout/hierarchy1"/>
    <dgm:cxn modelId="{58157769-F85B-D147-ADEA-B56B8A090A0D}" type="presParOf" srcId="{48B82FA4-6866-6B4A-AD80-F0A28DE4558E}" destId="{7D0CC7AF-14B2-8E4E-902B-184FB1986E9D}" srcOrd="0" destOrd="0" presId="urn:microsoft.com/office/officeart/2005/8/layout/hierarchy1"/>
    <dgm:cxn modelId="{C4A978B8-2106-E742-AA87-1C5CC4704BE8}" type="presParOf" srcId="{48B82FA4-6866-6B4A-AD80-F0A28DE4558E}" destId="{D8E45DDC-3E8E-3243-8D1B-361551FA462D}" srcOrd="1" destOrd="0" presId="urn:microsoft.com/office/officeart/2005/8/layout/hierarchy1"/>
    <dgm:cxn modelId="{0CFEB9D3-8F06-CF4D-B5B5-207E8A2EDF74}" type="presParOf" srcId="{A0453A65-687B-A841-AABE-186D8FB7A05C}" destId="{C86A0661-807E-8040-BDFD-1202C064A6EE}" srcOrd="1" destOrd="0" presId="urn:microsoft.com/office/officeart/2005/8/layout/hierarchy1"/>
    <dgm:cxn modelId="{DCACC1EA-F1ED-6843-8BCB-67E234AAC304}" type="presParOf" srcId="{C86A0661-807E-8040-BDFD-1202C064A6EE}" destId="{E85188AF-6B0B-2842-9981-C8A370795369}" srcOrd="0" destOrd="0" presId="urn:microsoft.com/office/officeart/2005/8/layout/hierarchy1"/>
    <dgm:cxn modelId="{0C10D702-7E53-4449-9117-35CCD2735541}" type="presParOf" srcId="{C86A0661-807E-8040-BDFD-1202C064A6EE}" destId="{C0DCC7C4-6928-0743-AA1A-A49D69C599BF}" srcOrd="1" destOrd="0" presId="urn:microsoft.com/office/officeart/2005/8/layout/hierarchy1"/>
    <dgm:cxn modelId="{FCA373AA-19CC-E940-B485-CB05B77F1168}" type="presParOf" srcId="{C0DCC7C4-6928-0743-AA1A-A49D69C599BF}" destId="{4FC3C838-3032-934D-A3B6-0E71CF1057C1}" srcOrd="0" destOrd="0" presId="urn:microsoft.com/office/officeart/2005/8/layout/hierarchy1"/>
    <dgm:cxn modelId="{E85E28F5-3569-1B49-9270-9400ACE0071F}" type="presParOf" srcId="{4FC3C838-3032-934D-A3B6-0E71CF1057C1}" destId="{9A7EFB90-34EE-DF49-BB36-14528FB2A414}" srcOrd="0" destOrd="0" presId="urn:microsoft.com/office/officeart/2005/8/layout/hierarchy1"/>
    <dgm:cxn modelId="{06DBA669-97D4-C14C-B91E-9A2E66C4248E}" type="presParOf" srcId="{4FC3C838-3032-934D-A3B6-0E71CF1057C1}" destId="{B78A597E-23B3-1049-A01A-9F535DCF17C1}" srcOrd="1" destOrd="0" presId="urn:microsoft.com/office/officeart/2005/8/layout/hierarchy1"/>
    <dgm:cxn modelId="{3B030AD6-AD7C-1443-BBB3-62BE82666E78}" type="presParOf" srcId="{C0DCC7C4-6928-0743-AA1A-A49D69C599BF}" destId="{B0EDD2F8-521D-B74D-BBBE-4AE1C201791B}" srcOrd="1" destOrd="0" presId="urn:microsoft.com/office/officeart/2005/8/layout/hierarchy1"/>
    <dgm:cxn modelId="{963DE55E-5185-E340-862B-ACF1D5E57A18}" type="presParOf" srcId="{C86A0661-807E-8040-BDFD-1202C064A6EE}" destId="{AEA16479-9E7F-A941-9B3F-EA82653ABA15}" srcOrd="2" destOrd="0" presId="urn:microsoft.com/office/officeart/2005/8/layout/hierarchy1"/>
    <dgm:cxn modelId="{A2C32B30-6C8C-2D48-A71E-81524C93E0C4}" type="presParOf" srcId="{C86A0661-807E-8040-BDFD-1202C064A6EE}" destId="{A2CAC864-72D1-024F-ADD1-9896D3528A0E}" srcOrd="3" destOrd="0" presId="urn:microsoft.com/office/officeart/2005/8/layout/hierarchy1"/>
    <dgm:cxn modelId="{D44CAF6D-832E-9B4B-AB0B-46DAB40797E3}" type="presParOf" srcId="{A2CAC864-72D1-024F-ADD1-9896D3528A0E}" destId="{14B523CA-8775-864B-9396-41EAE5665CB4}" srcOrd="0" destOrd="0" presId="urn:microsoft.com/office/officeart/2005/8/layout/hierarchy1"/>
    <dgm:cxn modelId="{0E589ECC-CAB2-BD49-9C99-E9CF8B207F57}" type="presParOf" srcId="{14B523CA-8775-864B-9396-41EAE5665CB4}" destId="{199B6F96-2AA2-4B4C-AB7F-FC2B87FD9AB7}" srcOrd="0" destOrd="0" presId="urn:microsoft.com/office/officeart/2005/8/layout/hierarchy1"/>
    <dgm:cxn modelId="{61644E73-309F-AD42-AD79-7FED11E18162}" type="presParOf" srcId="{14B523CA-8775-864B-9396-41EAE5665CB4}" destId="{66131503-63ED-4540-8502-6A48CD18ED03}" srcOrd="1" destOrd="0" presId="urn:microsoft.com/office/officeart/2005/8/layout/hierarchy1"/>
    <dgm:cxn modelId="{AA7A3A28-E62F-A740-9FDC-C888871B7D1E}" type="presParOf" srcId="{A2CAC864-72D1-024F-ADD1-9896D3528A0E}" destId="{50DFB2EC-C181-E74B-9261-895F5A4F3C49}" srcOrd="1" destOrd="0" presId="urn:microsoft.com/office/officeart/2005/8/layout/hierarchy1"/>
    <dgm:cxn modelId="{8CDCBC41-3C8D-3348-B59D-97A54A831A77}" type="presParOf" srcId="{50DFB2EC-C181-E74B-9261-895F5A4F3C49}" destId="{95DD8796-C1D6-EE44-9869-F5661F3F8B5F}" srcOrd="0" destOrd="0" presId="urn:microsoft.com/office/officeart/2005/8/layout/hierarchy1"/>
    <dgm:cxn modelId="{24CC2180-F4E0-7544-A791-66B67101E10F}" type="presParOf" srcId="{50DFB2EC-C181-E74B-9261-895F5A4F3C49}" destId="{3A5D0533-E7CB-A94C-AF30-F3A4138E152E}" srcOrd="1" destOrd="0" presId="urn:microsoft.com/office/officeart/2005/8/layout/hierarchy1"/>
    <dgm:cxn modelId="{6368FBA8-AC27-D34B-9AB9-EE4B2A1ACEB8}" type="presParOf" srcId="{3A5D0533-E7CB-A94C-AF30-F3A4138E152E}" destId="{B9D77B5F-DBD7-B04E-B6D4-A72D0100499F}" srcOrd="0" destOrd="0" presId="urn:microsoft.com/office/officeart/2005/8/layout/hierarchy1"/>
    <dgm:cxn modelId="{5702027F-2D5C-E247-AE4C-55B1788992A8}" type="presParOf" srcId="{B9D77B5F-DBD7-B04E-B6D4-A72D0100499F}" destId="{1C657837-9A36-1543-B1A8-F6D9F73C8C9E}" srcOrd="0" destOrd="0" presId="urn:microsoft.com/office/officeart/2005/8/layout/hierarchy1"/>
    <dgm:cxn modelId="{58AFBEFC-67F8-0240-B6BA-5F82E06F9768}" type="presParOf" srcId="{B9D77B5F-DBD7-B04E-B6D4-A72D0100499F}" destId="{D8FD5D50-6D6C-0E4C-A837-1DDE12D05237}" srcOrd="1" destOrd="0" presId="urn:microsoft.com/office/officeart/2005/8/layout/hierarchy1"/>
    <dgm:cxn modelId="{E4A02A81-CE39-104E-ACF4-D65525F85B6A}" type="presParOf" srcId="{3A5D0533-E7CB-A94C-AF30-F3A4138E152E}" destId="{8A167922-A674-3E4B-8329-8977C1C70261}" srcOrd="1" destOrd="0" presId="urn:microsoft.com/office/officeart/2005/8/layout/hierarchy1"/>
    <dgm:cxn modelId="{122873FA-0459-5041-A31E-F2A068B376CD}" type="presParOf" srcId="{50DFB2EC-C181-E74B-9261-895F5A4F3C49}" destId="{EBB4544C-E271-6147-A92D-0ADE93C75EA4}" srcOrd="2" destOrd="0" presId="urn:microsoft.com/office/officeart/2005/8/layout/hierarchy1"/>
    <dgm:cxn modelId="{B756077E-7F2B-CC40-87A7-D144253C015D}" type="presParOf" srcId="{50DFB2EC-C181-E74B-9261-895F5A4F3C49}" destId="{36A0543A-0C06-6241-91D2-32DDADFCD5CB}" srcOrd="3" destOrd="0" presId="urn:microsoft.com/office/officeart/2005/8/layout/hierarchy1"/>
    <dgm:cxn modelId="{B76BEC89-0203-6541-9437-1D759BA8F48C}" type="presParOf" srcId="{36A0543A-0C06-6241-91D2-32DDADFCD5CB}" destId="{295F20D4-BAC6-9E42-91A0-BB8437343909}" srcOrd="0" destOrd="0" presId="urn:microsoft.com/office/officeart/2005/8/layout/hierarchy1"/>
    <dgm:cxn modelId="{8534421D-45F6-B544-9423-234FB5EDE710}" type="presParOf" srcId="{295F20D4-BAC6-9E42-91A0-BB8437343909}" destId="{F0E6C605-BADA-1343-A6E2-E52B58011A2C}" srcOrd="0" destOrd="0" presId="urn:microsoft.com/office/officeart/2005/8/layout/hierarchy1"/>
    <dgm:cxn modelId="{1AF49C13-5F51-AD45-98E1-C21C5D3A4F1F}" type="presParOf" srcId="{295F20D4-BAC6-9E42-91A0-BB8437343909}" destId="{FF8013DE-F65B-334C-BBDB-3A4601909784}" srcOrd="1" destOrd="0" presId="urn:microsoft.com/office/officeart/2005/8/layout/hierarchy1"/>
    <dgm:cxn modelId="{525A8490-0B04-304F-9987-4EC06BF21037}" type="presParOf" srcId="{36A0543A-0C06-6241-91D2-32DDADFCD5CB}" destId="{09C53159-24CB-D847-B68E-51F48598A66F}" srcOrd="1" destOrd="0" presId="urn:microsoft.com/office/officeart/2005/8/layout/hierarchy1"/>
    <dgm:cxn modelId="{D5B3F4E8-BA44-AB48-A240-336DBB91621C}" type="presParOf" srcId="{8A4DFAF3-1E04-7844-B174-521460069BB8}" destId="{3DBBDF6F-C2DC-AD43-BED1-60EC65646A92}" srcOrd="2" destOrd="0" presId="urn:microsoft.com/office/officeart/2005/8/layout/hierarchy1"/>
    <dgm:cxn modelId="{5DEF302C-C6DF-4D4D-8C57-3FCD3209F0E3}" type="presParOf" srcId="{8A4DFAF3-1E04-7844-B174-521460069BB8}" destId="{5E696291-0DA0-D94D-86ED-29220D6E1D61}" srcOrd="3" destOrd="0" presId="urn:microsoft.com/office/officeart/2005/8/layout/hierarchy1"/>
    <dgm:cxn modelId="{DD72E4B2-7A5F-5049-BA5B-1CC7D200D8F9}" type="presParOf" srcId="{5E696291-0DA0-D94D-86ED-29220D6E1D61}" destId="{747E9B44-C870-734E-A85A-29073AF9B591}" srcOrd="0" destOrd="0" presId="urn:microsoft.com/office/officeart/2005/8/layout/hierarchy1"/>
    <dgm:cxn modelId="{5451CEA8-DEAB-0140-8713-6586E750461C}" type="presParOf" srcId="{747E9B44-C870-734E-A85A-29073AF9B591}" destId="{6CB2321F-3DDB-4543-825E-40354EF730AD}" srcOrd="0" destOrd="0" presId="urn:microsoft.com/office/officeart/2005/8/layout/hierarchy1"/>
    <dgm:cxn modelId="{289CC0AC-D84E-704B-BB99-1FC195ABFE8E}" type="presParOf" srcId="{747E9B44-C870-734E-A85A-29073AF9B591}" destId="{8CE12734-27F4-AB4F-8D16-E30DF91E6BED}" srcOrd="1" destOrd="0" presId="urn:microsoft.com/office/officeart/2005/8/layout/hierarchy1"/>
    <dgm:cxn modelId="{D4429208-A58F-3140-B82B-BD824836C036}" type="presParOf" srcId="{5E696291-0DA0-D94D-86ED-29220D6E1D61}" destId="{E6D4B4D1-F1CD-8E4C-B1EF-67C96C83C598}" srcOrd="1" destOrd="0" presId="urn:microsoft.com/office/officeart/2005/8/layout/hierarchy1"/>
  </dgm:cxnLst>
  <dgm:bg>
    <a:solidFill>
      <a:srgbClr val="63717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colorful3" csCatId="colorful"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7E25D3D-47F9-3F41-B859-575ACD951B88}"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B4B3290-31F5-7440-8978-12FAC4B45C67}" type="presOf" srcId="{A156AEF1-B32D-9042-8BE2-3D5BBC1AB577}" destId="{948F76B2-BF44-C44C-BABF-4914E998AE07}" srcOrd="0" destOrd="0" presId="urn:microsoft.com/office/officeart/2005/8/layout/hProcess9"/>
    <dgm:cxn modelId="{00ACE9A6-45B2-1141-8F81-E3EC26826837}" type="presOf" srcId="{800436A6-0ECE-8944-8376-785ACFC0B177}" destId="{06A65EF5-CB1C-0A4F-853C-D31241EEF64D}" srcOrd="0" destOrd="0" presId="urn:microsoft.com/office/officeart/2005/8/layout/hProcess9"/>
    <dgm:cxn modelId="{B6680BE1-D33F-DA43-9F05-8751575AEBE5}" type="presOf" srcId="{ED86E4E3-AE16-5E4E-8B95-3646250C7181}" destId="{054043CF-2D09-FE4C-B6BA-8C7A8F4DD86F}" srcOrd="0" destOrd="0" presId="urn:microsoft.com/office/officeart/2005/8/layout/hProcess9"/>
    <dgm:cxn modelId="{1C2B0479-AB7D-E94F-8608-6E7A2431656C}" type="presParOf" srcId="{948F76B2-BF44-C44C-BABF-4914E998AE07}" destId="{DA96B8C7-BDCC-8745-9B2D-EAAD7FDD145C}" srcOrd="0" destOrd="0" presId="urn:microsoft.com/office/officeart/2005/8/layout/hProcess9"/>
    <dgm:cxn modelId="{5D7C5C93-A36A-CA45-871A-3034A9965C0C}" type="presParOf" srcId="{948F76B2-BF44-C44C-BABF-4914E998AE07}" destId="{590ABE32-E8AB-254E-8C86-446184EA5374}" srcOrd="1" destOrd="0" presId="urn:microsoft.com/office/officeart/2005/8/layout/hProcess9"/>
    <dgm:cxn modelId="{AB7DF433-6EC8-2F42-B55F-BBF0BDA03B85}" type="presParOf" srcId="{590ABE32-E8AB-254E-8C86-446184EA5374}" destId="{054043CF-2D09-FE4C-B6BA-8C7A8F4DD86F}" srcOrd="0" destOrd="0" presId="urn:microsoft.com/office/officeart/2005/8/layout/hProcess9"/>
    <dgm:cxn modelId="{113ECC2B-E91E-9A4F-B0E1-87F2E111ECEA}" type="presParOf" srcId="{590ABE32-E8AB-254E-8C86-446184EA5374}" destId="{84A1A111-CFD6-FC41-8116-F3EC8AAC7E42}" srcOrd="1" destOrd="0" presId="urn:microsoft.com/office/officeart/2005/8/layout/hProcess9"/>
    <dgm:cxn modelId="{C947AD70-6ECF-AC4E-9107-D4A4275627F2}" type="presParOf" srcId="{590ABE32-E8AB-254E-8C86-446184EA5374}" destId="{06A65EF5-CB1C-0A4F-853C-D31241EEF64D}" srcOrd="2" destOrd="0" presId="urn:microsoft.com/office/officeart/2005/8/layout/hProcess9"/>
    <dgm:cxn modelId="{24C3F402-9473-8644-88E2-453EBD59B5DF}" type="presParOf" srcId="{590ABE32-E8AB-254E-8C86-446184EA5374}" destId="{943BC318-C5FB-2D47-96D2-5232ACB11E7B}" srcOrd="3" destOrd="0" presId="urn:microsoft.com/office/officeart/2005/8/layout/hProcess9"/>
    <dgm:cxn modelId="{5F35D7C7-9980-4645-AE28-CD25009F6A28}"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a:solidFill>
          <a:schemeClr val="accent4">
            <a:lumMod val="50000"/>
          </a:schemeClr>
        </a:solidFill>
        <a:ln>
          <a:noFill/>
        </a:ln>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a:solidFill>
          <a:schemeClr val="accent4">
            <a:lumMod val="50000"/>
          </a:schemeClr>
        </a:solidFill>
        <a:ln>
          <a:noFill/>
        </a:ln>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CF50C510-5269-3C4B-88F1-4244A1A2EB09}">
      <dgm:prSet/>
      <dgm:spPr>
        <a:solidFill>
          <a:schemeClr val="accent4">
            <a:lumMod val="50000"/>
          </a:schemeClr>
        </a:solidFill>
      </dgm:spPr>
      <dgm:t>
        <a:bodyPr/>
        <a:lstStyle/>
        <a:p>
          <a:pPr rtl="0"/>
          <a:r>
            <a:rPr lang="en-US" dirty="0"/>
            <a:t>Direct Observations</a:t>
          </a:r>
        </a:p>
      </dgm:t>
    </dgm:pt>
    <dgm:pt modelId="{B68F6824-DDB8-884D-8FA3-B5B2F6C41BD4}" type="parTrans" cxnId="{A02AA134-68C2-174B-B1A8-B163798671FE}">
      <dgm:prSet/>
      <dgm:spPr/>
      <dgm:t>
        <a:bodyPr/>
        <a:lstStyle/>
        <a:p>
          <a:endParaRPr lang="en-US"/>
        </a:p>
      </dgm:t>
    </dgm:pt>
    <dgm:pt modelId="{CC0C2E79-193F-3440-9BB7-C6D93FC7CB47}" type="sib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solidFill>
          <a:schemeClr val="accent4">
            <a:lumMod val="50000"/>
          </a:schemeClr>
        </a:solidFill>
        <a:ln>
          <a:noFill/>
        </a:ln>
      </dgm:spPr>
      <dgm:t>
        <a:bodyPr/>
        <a:lstStyle/>
        <a:p>
          <a:pPr rtl="0"/>
          <a:r>
            <a:rPr lang="en-US" dirty="0"/>
            <a:t>Experimental Analysis (Structural/Functional)</a:t>
          </a:r>
        </a:p>
      </dgm:t>
    </dgm:pt>
    <dgm:pt modelId="{B29CEAA9-A185-E74E-9ADB-B6AFEB92D05F}" type="parTrans" cxnId="{4207867B-BAB7-A640-93F6-526A961CCEFE}">
      <dgm:prSet/>
      <dgm:spPr/>
      <dgm:t>
        <a:bodyPr/>
        <a:lstStyle/>
        <a:p>
          <a:endParaRPr lang="en-US"/>
        </a:p>
      </dgm:t>
    </dgm:pt>
    <dgm:pt modelId="{6E61BE22-EEDB-FB4B-979A-450A52BB5B9B}" type="sibTrans" cxnId="{4207867B-BAB7-A640-93F6-526A961CCEFE}">
      <dgm:prSet/>
      <dgm:spPr/>
      <dgm:t>
        <a:bodyPr/>
        <a:lstStyle/>
        <a:p>
          <a:endParaRPr lang="en-US"/>
        </a:p>
      </dgm:t>
    </dgm:pt>
    <dgm:pt modelId="{9E7F4B7E-9D35-DF44-B217-155C870824A1}">
      <dgm:prSet/>
      <dgm:spPr>
        <a:solidFill>
          <a:schemeClr val="accent4">
            <a:lumMod val="40000"/>
            <a:lumOff val="60000"/>
            <a:alpha val="90000"/>
          </a:schemeClr>
        </a:solidFill>
        <a:ln>
          <a:noFill/>
        </a:ln>
      </dgm:spPr>
      <dgm:t>
        <a:bodyPr/>
        <a:lstStyle/>
        <a:p>
          <a:r>
            <a:rPr lang="en-US" dirty="0"/>
            <a:t>Review relevant school records to look for patterns across time</a:t>
          </a:r>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a:solidFill>
          <a:schemeClr val="accent4">
            <a:lumMod val="40000"/>
            <a:lumOff val="60000"/>
            <a:alpha val="90000"/>
          </a:schemeClr>
        </a:solidFill>
        <a:ln>
          <a:noFill/>
        </a:ln>
      </dgm:spPr>
      <dgm:t>
        <a:bodyPr/>
        <a:lstStyle/>
        <a:p>
          <a:r>
            <a:rPr lang="en-US" dirty="0"/>
            <a:t>Interview parents, teachers, staff, and student about patterns</a:t>
          </a:r>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5C00F348-DE9F-2040-AC7A-A8C7616CE96C}">
      <dgm:prSet/>
      <dgm:spPr>
        <a:solidFill>
          <a:schemeClr val="accent4">
            <a:lumMod val="40000"/>
            <a:lumOff val="60000"/>
            <a:alpha val="90000"/>
          </a:schemeClr>
        </a:solidFill>
        <a:ln>
          <a:noFill/>
        </a:ln>
      </dgm:spPr>
      <dgm:t>
        <a:bodyPr/>
        <a:lstStyle/>
        <a:p>
          <a:r>
            <a:rPr lang="en-US" dirty="0"/>
            <a:t>Systematically observe behaviors and the context in which they occur</a:t>
          </a:r>
        </a:p>
      </dgm:t>
    </dgm:pt>
    <dgm:pt modelId="{04256592-AE5C-9442-A895-CD2FFEA4E690}" type="parTrans" cxnId="{EFBF4212-8B0B-7349-BE82-25799A56A097}">
      <dgm:prSet/>
      <dgm:spPr/>
      <dgm:t>
        <a:bodyPr/>
        <a:lstStyle/>
        <a:p>
          <a:endParaRPr lang="en-US"/>
        </a:p>
      </dgm:t>
    </dgm:pt>
    <dgm:pt modelId="{B55B4F9E-D377-D84A-9E57-6AF63078C4F5}" type="sibTrans" cxnId="{EFBF4212-8B0B-7349-BE82-25799A56A097}">
      <dgm:prSet/>
      <dgm:spPr/>
      <dgm:t>
        <a:bodyPr/>
        <a:lstStyle/>
        <a:p>
          <a:endParaRPr lang="en-US"/>
        </a:p>
      </dgm:t>
    </dgm:pt>
    <dgm:pt modelId="{B05689E0-C40E-1C4F-859E-CF50316DEE8F}">
      <dgm:prSet/>
      <dgm:spPr>
        <a:solidFill>
          <a:schemeClr val="accent4">
            <a:lumMod val="40000"/>
            <a:lumOff val="60000"/>
            <a:alpha val="90000"/>
          </a:schemeClr>
        </a:solidFill>
        <a:ln>
          <a:noFill/>
        </a:ln>
      </dgm:spPr>
      <dgm:t>
        <a:bodyPr/>
        <a:lstStyle/>
        <a:p>
          <a:r>
            <a:rPr lang="en-US" dirty="0"/>
            <a:t>Occasionally, a trained person will need to conduct additional analyses</a:t>
          </a:r>
        </a:p>
      </dgm:t>
    </dgm:pt>
    <dgm:pt modelId="{5104D4BA-9BD6-674C-8EBA-BC3E1B9534A6}" type="parTrans" cxnId="{5AFF6F3C-2503-A441-8039-AF49E3C4280A}">
      <dgm:prSet/>
      <dgm:spPr/>
      <dgm:t>
        <a:bodyPr/>
        <a:lstStyle/>
        <a:p>
          <a:endParaRPr lang="en-US"/>
        </a:p>
      </dgm:t>
    </dgm:pt>
    <dgm:pt modelId="{2906A312-7B86-644D-BE53-8A5C0F8B0AE5}" type="sibTrans" cxnId="{5AFF6F3C-2503-A441-8039-AF49E3C4280A}">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custLinFactNeighborY="-1653">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dgm:pt>
  </dgm:ptLst>
  <dgm:cxnLst>
    <dgm:cxn modelId="{DB755D01-CAE7-D64E-B251-2716EC83D858}" type="presOf" srcId="{9E7F4B7E-9D35-DF44-B217-155C870824A1}" destId="{71CA6347-E3DB-1C43-8162-168A8CD8B751}" srcOrd="0" destOrd="0" presId="urn:microsoft.com/office/officeart/2005/8/layout/vList6"/>
    <dgm:cxn modelId="{6CAC250D-462D-DB48-ABF1-DE92761FFFB4}" type="presOf" srcId="{1FF6AAF0-A92A-E94C-8A9A-39FE3776C547}" destId="{AAFB3E4D-74DF-BD44-9DBF-3C1B1FEF5DE1}" srcOrd="0" destOrd="0" presId="urn:microsoft.com/office/officeart/2005/8/layout/vList6"/>
    <dgm:cxn modelId="{53BA3E0F-CFE1-FF4F-A45E-81B7EE0B7E48}" type="presOf" srcId="{2BBDC6F0-0D0A-0F4F-AF14-0D1EB2BA3425}" destId="{2A496B35-10BF-384B-B611-A19A894529E0}" srcOrd="0" destOrd="0" presId="urn:microsoft.com/office/officeart/2005/8/layout/vList6"/>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C992E12C-783A-D74F-B2B2-F551472F74DF}" type="presOf" srcId="{B05689E0-C40E-1C4F-859E-CF50316DEE8F}" destId="{E9A0B44B-B6E8-E046-8F3A-11E95F1F399A}" srcOrd="0" destOrd="0" presId="urn:microsoft.com/office/officeart/2005/8/layout/vList6"/>
    <dgm:cxn modelId="{A02AA134-68C2-174B-B1A8-B163798671FE}" srcId="{1FF6AAF0-A92A-E94C-8A9A-39FE3776C547}" destId="{CF50C510-5269-3C4B-88F1-4244A1A2EB09}" srcOrd="2" destOrd="0" parTransId="{B68F6824-DDB8-884D-8FA3-B5B2F6C41BD4}" sibTransId="{CC0C2E79-193F-3440-9BB7-C6D93FC7CB47}"/>
    <dgm:cxn modelId="{5AFF6F3C-2503-A441-8039-AF49E3C4280A}" srcId="{885F5D5B-77B9-9F41-93D1-816C71987642}" destId="{B05689E0-C40E-1C4F-859E-CF50316DEE8F}" srcOrd="0" destOrd="0" parTransId="{5104D4BA-9BD6-674C-8EBA-BC3E1B9534A6}" sibTransId="{2906A312-7B86-644D-BE53-8A5C0F8B0AE5}"/>
    <dgm:cxn modelId="{E2499A44-6495-4441-9AD5-8B6A521D30B6}" type="presOf" srcId="{952B61A0-A6AC-444E-9ED1-CEF1ACBF625F}" destId="{DB7EB4FC-A33C-B349-BC50-4177F05B0CBF}"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D278CB54-F7CA-7040-A6C3-B94678526975}" type="presOf" srcId="{5C00F348-DE9F-2040-AC7A-A8C7616CE96C}" destId="{A06ACEA6-DCF9-A14B-8E19-FD08BCE5F985}" srcOrd="0" destOrd="0" presId="urn:microsoft.com/office/officeart/2005/8/layout/vList6"/>
    <dgm:cxn modelId="{50023D55-9997-244D-B9D9-927A62AE8B2C}" type="presOf" srcId="{BEE06BD7-1B40-1848-BF49-D5DBF09BBC7C}" destId="{60953916-5212-3148-95D2-6AC19DD243A4}" srcOrd="0" destOrd="0" presId="urn:microsoft.com/office/officeart/2005/8/layout/vList6"/>
    <dgm:cxn modelId="{4207867B-BAB7-A640-93F6-526A961CCEFE}" srcId="{1FF6AAF0-A92A-E94C-8A9A-39FE3776C547}" destId="{885F5D5B-77B9-9F41-93D1-816C71987642}" srcOrd="3" destOrd="0" parTransId="{B29CEAA9-A185-E74E-9ADB-B6AFEB92D05F}" sibTransId="{6E61BE22-EEDB-FB4B-979A-450A52BB5B9B}"/>
    <dgm:cxn modelId="{804D5EA2-56B1-D346-98BE-D9BBA719A98C}" type="presOf" srcId="{CF50C510-5269-3C4B-88F1-4244A1A2EB09}" destId="{72852071-67E5-0448-9EF1-44316CCE91ED}" srcOrd="0" destOrd="0" presId="urn:microsoft.com/office/officeart/2005/8/layout/vList6"/>
    <dgm:cxn modelId="{98DFA0B8-DFFC-1C4A-B6F5-2E98D6E4D7A4}" type="presOf" srcId="{885F5D5B-77B9-9F41-93D1-816C71987642}" destId="{41E835FC-47FD-894D-846D-E96AB29F2210}"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762BAAE2-EA6F-6744-9577-F5C1F7BB1E4D}" srcId="{2BBDC6F0-0D0A-0F4F-AF14-0D1EB2BA3425}" destId="{9E7F4B7E-9D35-DF44-B217-155C870824A1}" srcOrd="0" destOrd="0" parTransId="{64914DE7-D035-124E-B03E-9C43CFCD772E}" sibTransId="{48377D7E-908F-E44F-9546-93E2D3916974}"/>
    <dgm:cxn modelId="{71D10777-7044-0441-982A-2DE439BEBC4B}" type="presParOf" srcId="{AAFB3E4D-74DF-BD44-9DBF-3C1B1FEF5DE1}" destId="{ED4BBCCB-0E67-9941-A717-4B36671A663F}" srcOrd="0" destOrd="0" presId="urn:microsoft.com/office/officeart/2005/8/layout/vList6"/>
    <dgm:cxn modelId="{DAC8A0DE-52F7-C443-A6A8-A8A62E41CFE9}" type="presParOf" srcId="{ED4BBCCB-0E67-9941-A717-4B36671A663F}" destId="{2A496B35-10BF-384B-B611-A19A894529E0}" srcOrd="0" destOrd="0" presId="urn:microsoft.com/office/officeart/2005/8/layout/vList6"/>
    <dgm:cxn modelId="{933AE86C-C9DE-474E-A38E-70332D8B608B}" type="presParOf" srcId="{ED4BBCCB-0E67-9941-A717-4B36671A663F}" destId="{71CA6347-E3DB-1C43-8162-168A8CD8B751}" srcOrd="1" destOrd="0" presId="urn:microsoft.com/office/officeart/2005/8/layout/vList6"/>
    <dgm:cxn modelId="{01B08913-DAF8-0340-A41F-5B17AA7634E3}" type="presParOf" srcId="{AAFB3E4D-74DF-BD44-9DBF-3C1B1FEF5DE1}" destId="{FE8E7DEE-0B2B-7241-AC2D-D552D00B99C1}" srcOrd="1" destOrd="0" presId="urn:microsoft.com/office/officeart/2005/8/layout/vList6"/>
    <dgm:cxn modelId="{1FB2095D-03FD-C046-B35D-732B300B4165}" type="presParOf" srcId="{AAFB3E4D-74DF-BD44-9DBF-3C1B1FEF5DE1}" destId="{61E8EAB1-7F47-3341-A0FD-E0B901C8F9C1}" srcOrd="2" destOrd="0" presId="urn:microsoft.com/office/officeart/2005/8/layout/vList6"/>
    <dgm:cxn modelId="{18F6F2A6-B457-5647-83B8-B4AAD276D8B2}" type="presParOf" srcId="{61E8EAB1-7F47-3341-A0FD-E0B901C8F9C1}" destId="{DB7EB4FC-A33C-B349-BC50-4177F05B0CBF}" srcOrd="0" destOrd="0" presId="urn:microsoft.com/office/officeart/2005/8/layout/vList6"/>
    <dgm:cxn modelId="{D4A907E4-A9A7-414F-AD63-3C6E01A76803}" type="presParOf" srcId="{61E8EAB1-7F47-3341-A0FD-E0B901C8F9C1}" destId="{60953916-5212-3148-95D2-6AC19DD243A4}" srcOrd="1" destOrd="0" presId="urn:microsoft.com/office/officeart/2005/8/layout/vList6"/>
    <dgm:cxn modelId="{049DEE64-C407-F54F-9191-A3A0D56FA1D7}" type="presParOf" srcId="{AAFB3E4D-74DF-BD44-9DBF-3C1B1FEF5DE1}" destId="{6EF45B76-9102-254B-98AA-3B2C787992BD}" srcOrd="3" destOrd="0" presId="urn:microsoft.com/office/officeart/2005/8/layout/vList6"/>
    <dgm:cxn modelId="{E115BD05-4EFC-D048-BC17-E59957611122}" type="presParOf" srcId="{AAFB3E4D-74DF-BD44-9DBF-3C1B1FEF5DE1}" destId="{F35CF055-9C0D-8347-B419-E303BCF55E5A}" srcOrd="4" destOrd="0" presId="urn:microsoft.com/office/officeart/2005/8/layout/vList6"/>
    <dgm:cxn modelId="{AD82CFCE-8D1C-194A-B10F-7A9D2A0BF31E}" type="presParOf" srcId="{F35CF055-9C0D-8347-B419-E303BCF55E5A}" destId="{72852071-67E5-0448-9EF1-44316CCE91ED}" srcOrd="0" destOrd="0" presId="urn:microsoft.com/office/officeart/2005/8/layout/vList6"/>
    <dgm:cxn modelId="{5D112D87-600D-A24E-A964-ED7A7698DBF8}" type="presParOf" srcId="{F35CF055-9C0D-8347-B419-E303BCF55E5A}" destId="{A06ACEA6-DCF9-A14B-8E19-FD08BCE5F985}" srcOrd="1" destOrd="0" presId="urn:microsoft.com/office/officeart/2005/8/layout/vList6"/>
    <dgm:cxn modelId="{E2B4C338-453B-7A4E-B5DC-BC3AC7CA2648}" type="presParOf" srcId="{AAFB3E4D-74DF-BD44-9DBF-3C1B1FEF5DE1}" destId="{7341033E-55A2-7C4A-BF4D-93AAA2042CD6}" srcOrd="5" destOrd="0" presId="urn:microsoft.com/office/officeart/2005/8/layout/vList6"/>
    <dgm:cxn modelId="{85DDF1EC-D30C-AC4A-991F-A647F29C03B5}" type="presParOf" srcId="{AAFB3E4D-74DF-BD44-9DBF-3C1B1FEF5DE1}" destId="{31275247-7309-3C4F-AED5-F77032617D5E}" srcOrd="6" destOrd="0" presId="urn:microsoft.com/office/officeart/2005/8/layout/vList6"/>
    <dgm:cxn modelId="{26570541-EA26-414D-A2B7-20A79203A819}" type="presParOf" srcId="{31275247-7309-3C4F-AED5-F77032617D5E}" destId="{41E835FC-47FD-894D-846D-E96AB29F2210}" srcOrd="0" destOrd="0" presId="urn:microsoft.com/office/officeart/2005/8/layout/vList6"/>
    <dgm:cxn modelId="{346D34B9-ADDE-1A45-9E70-F892773299BB}"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6AAF0-A92A-E94C-8A9A-39FE3776C547}"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en-US"/>
        </a:p>
      </dgm:t>
    </dgm:pt>
    <dgm:pt modelId="{2BBDC6F0-0D0A-0F4F-AF14-0D1EB2BA3425}">
      <dgm:prSet/>
      <dgm:spPr>
        <a:solidFill>
          <a:schemeClr val="accent4">
            <a:lumMod val="50000"/>
          </a:schemeClr>
        </a:solidFill>
        <a:ln>
          <a:noFill/>
        </a:ln>
      </dgm:spPr>
      <dgm:t>
        <a:bodyPr/>
        <a:lstStyle/>
        <a:p>
          <a:pPr rtl="0"/>
          <a:r>
            <a:rPr lang="en-US" dirty="0"/>
            <a:t>Records Reviews</a:t>
          </a:r>
        </a:p>
      </dgm:t>
    </dgm:pt>
    <dgm:pt modelId="{1E06D53D-F53D-A84B-BDD1-9F88C679A0A1}" type="parTrans" cxnId="{1C7A08D7-DD96-534F-AE00-BF6389DDB579}">
      <dgm:prSet/>
      <dgm:spPr/>
      <dgm:t>
        <a:bodyPr/>
        <a:lstStyle/>
        <a:p>
          <a:endParaRPr lang="en-US"/>
        </a:p>
      </dgm:t>
    </dgm:pt>
    <dgm:pt modelId="{CDB4A071-0E3D-AD45-8C96-14293DF19EC5}" type="sibTrans" cxnId="{1C7A08D7-DD96-534F-AE00-BF6389DDB579}">
      <dgm:prSet/>
      <dgm:spPr/>
      <dgm:t>
        <a:bodyPr/>
        <a:lstStyle/>
        <a:p>
          <a:endParaRPr lang="en-US"/>
        </a:p>
      </dgm:t>
    </dgm:pt>
    <dgm:pt modelId="{952B61A0-A6AC-444E-9ED1-CEF1ACBF625F}">
      <dgm:prSet/>
      <dgm:spPr>
        <a:solidFill>
          <a:schemeClr val="accent4">
            <a:lumMod val="50000"/>
          </a:schemeClr>
        </a:solidFill>
        <a:ln>
          <a:noFill/>
        </a:ln>
      </dgm:spPr>
      <dgm:t>
        <a:bodyPr/>
        <a:lstStyle/>
        <a:p>
          <a:pPr rtl="0"/>
          <a:r>
            <a:rPr lang="en-US" dirty="0"/>
            <a:t>Interviews</a:t>
          </a:r>
        </a:p>
      </dgm:t>
    </dgm:pt>
    <dgm:pt modelId="{2932C0F3-2FD5-D543-A1F3-EA7C8B28670E}" type="parTrans" cxnId="{05AA866E-F19C-1548-8408-2DB9C6B9BCB5}">
      <dgm:prSet/>
      <dgm:spPr/>
      <dgm:t>
        <a:bodyPr/>
        <a:lstStyle/>
        <a:p>
          <a:endParaRPr lang="en-US"/>
        </a:p>
      </dgm:t>
    </dgm:pt>
    <dgm:pt modelId="{7F4982AA-849C-1546-B96C-0A1918EF05A2}" type="sibTrans" cxnId="{05AA866E-F19C-1548-8408-2DB9C6B9BCB5}">
      <dgm:prSet/>
      <dgm:spPr/>
      <dgm:t>
        <a:bodyPr/>
        <a:lstStyle/>
        <a:p>
          <a:endParaRPr lang="en-US"/>
        </a:p>
      </dgm:t>
    </dgm:pt>
    <dgm:pt modelId="{9E7F4B7E-9D35-DF44-B217-155C870824A1}">
      <dgm:prSet/>
      <dgm:spPr>
        <a:solidFill>
          <a:schemeClr val="accent4">
            <a:lumMod val="40000"/>
            <a:lumOff val="60000"/>
          </a:schemeClr>
        </a:solidFill>
        <a:ln>
          <a:noFill/>
        </a:ln>
      </dgm:spPr>
      <dgm:t>
        <a:bodyPr/>
        <a:lstStyle/>
        <a:p>
          <a:endParaRPr lang="en-US" dirty="0"/>
        </a:p>
      </dgm:t>
    </dgm:pt>
    <dgm:pt modelId="{64914DE7-D035-124E-B03E-9C43CFCD772E}" type="parTrans" cxnId="{762BAAE2-EA6F-6744-9577-F5C1F7BB1E4D}">
      <dgm:prSet/>
      <dgm:spPr/>
      <dgm:t>
        <a:bodyPr/>
        <a:lstStyle/>
        <a:p>
          <a:endParaRPr lang="en-US"/>
        </a:p>
      </dgm:t>
    </dgm:pt>
    <dgm:pt modelId="{48377D7E-908F-E44F-9546-93E2D3916974}" type="sibTrans" cxnId="{762BAAE2-EA6F-6744-9577-F5C1F7BB1E4D}">
      <dgm:prSet/>
      <dgm:spPr/>
      <dgm:t>
        <a:bodyPr/>
        <a:lstStyle/>
        <a:p>
          <a:endParaRPr lang="en-US"/>
        </a:p>
      </dgm:t>
    </dgm:pt>
    <dgm:pt modelId="{BEE06BD7-1B40-1848-BF49-D5DBF09BBC7C}">
      <dgm:prSet/>
      <dgm:spPr>
        <a:solidFill>
          <a:schemeClr val="accent4">
            <a:lumMod val="40000"/>
            <a:lumOff val="60000"/>
          </a:schemeClr>
        </a:solidFill>
        <a:ln>
          <a:noFill/>
        </a:ln>
      </dgm:spPr>
      <dgm:t>
        <a:bodyPr/>
        <a:lstStyle/>
        <a:p>
          <a:endParaRPr lang="en-US" dirty="0"/>
        </a:p>
      </dgm:t>
    </dgm:pt>
    <dgm:pt modelId="{BBDE633E-8FAD-8D44-96D3-30BAF22729E6}" type="parTrans" cxnId="{12076128-3F1E-7B4B-B781-8CFE92746DC7}">
      <dgm:prSet/>
      <dgm:spPr/>
      <dgm:t>
        <a:bodyPr/>
        <a:lstStyle/>
        <a:p>
          <a:endParaRPr lang="en-US"/>
        </a:p>
      </dgm:t>
    </dgm:pt>
    <dgm:pt modelId="{5D2317E5-3B72-5F4A-B428-D888DDFC6DB2}" type="sibTrans" cxnId="{12076128-3F1E-7B4B-B781-8CFE92746DC7}">
      <dgm:prSet/>
      <dgm:spPr/>
      <dgm:t>
        <a:bodyPr/>
        <a:lstStyle/>
        <a:p>
          <a:endParaRPr lang="en-US"/>
        </a:p>
      </dgm:t>
    </dgm:pt>
    <dgm:pt modelId="{CF50C510-5269-3C4B-88F1-4244A1A2EB09}">
      <dgm:prSet/>
      <dgm:spPr>
        <a:solidFill>
          <a:schemeClr val="accent4">
            <a:lumMod val="50000"/>
          </a:schemeClr>
        </a:solidFill>
        <a:ln>
          <a:noFill/>
        </a:ln>
      </dgm:spPr>
      <dgm:t>
        <a:bodyPr/>
        <a:lstStyle/>
        <a:p>
          <a:pPr rtl="0"/>
          <a:r>
            <a:rPr lang="en-US" dirty="0"/>
            <a:t>Direct Observations</a:t>
          </a:r>
        </a:p>
      </dgm:t>
    </dgm:pt>
    <dgm:pt modelId="{CC0C2E79-193F-3440-9BB7-C6D93FC7CB47}" type="sibTrans" cxnId="{A02AA134-68C2-174B-B1A8-B163798671FE}">
      <dgm:prSet/>
      <dgm:spPr/>
      <dgm:t>
        <a:bodyPr/>
        <a:lstStyle/>
        <a:p>
          <a:endParaRPr lang="en-US"/>
        </a:p>
      </dgm:t>
    </dgm:pt>
    <dgm:pt modelId="{B68F6824-DDB8-884D-8FA3-B5B2F6C41BD4}" type="parTrans" cxnId="{A02AA134-68C2-174B-B1A8-B163798671FE}">
      <dgm:prSet/>
      <dgm:spPr/>
      <dgm:t>
        <a:bodyPr/>
        <a:lstStyle/>
        <a:p>
          <a:endParaRPr lang="en-US"/>
        </a:p>
      </dgm:t>
    </dgm:pt>
    <dgm:pt modelId="{885F5D5B-77B9-9F41-93D1-816C71987642}">
      <dgm:prSet>
        <dgm:style>
          <a:lnRef idx="1">
            <a:schemeClr val="accent2"/>
          </a:lnRef>
          <a:fillRef idx="3">
            <a:schemeClr val="accent2"/>
          </a:fillRef>
          <a:effectRef idx="2">
            <a:schemeClr val="accent2"/>
          </a:effectRef>
          <a:fontRef idx="minor">
            <a:schemeClr val="lt1"/>
          </a:fontRef>
        </dgm:style>
      </dgm:prSet>
      <dgm:spPr>
        <a:solidFill>
          <a:schemeClr val="accent4">
            <a:lumMod val="50000"/>
          </a:schemeClr>
        </a:solidFill>
        <a:ln>
          <a:noFill/>
        </a:ln>
      </dgm:spPr>
      <dgm:t>
        <a:bodyPr/>
        <a:lstStyle/>
        <a:p>
          <a:pPr rtl="0"/>
          <a:r>
            <a:rPr lang="en-US" dirty="0"/>
            <a:t>Experimental Analysis (Structural/Functional)</a:t>
          </a:r>
        </a:p>
      </dgm:t>
    </dgm:pt>
    <dgm:pt modelId="{6E61BE22-EEDB-FB4B-979A-450A52BB5B9B}" type="sibTrans" cxnId="{4207867B-BAB7-A640-93F6-526A961CCEFE}">
      <dgm:prSet/>
      <dgm:spPr/>
      <dgm:t>
        <a:bodyPr/>
        <a:lstStyle/>
        <a:p>
          <a:endParaRPr lang="en-US"/>
        </a:p>
      </dgm:t>
    </dgm:pt>
    <dgm:pt modelId="{B29CEAA9-A185-E74E-9ADB-B6AFEB92D05F}" type="parTrans" cxnId="{4207867B-BAB7-A640-93F6-526A961CCEFE}">
      <dgm:prSet/>
      <dgm:spPr/>
      <dgm:t>
        <a:bodyPr/>
        <a:lstStyle/>
        <a:p>
          <a:endParaRPr lang="en-US"/>
        </a:p>
      </dgm:t>
    </dgm:pt>
    <dgm:pt modelId="{5C00F348-DE9F-2040-AC7A-A8C7616CE96C}">
      <dgm:prSet/>
      <dgm:spPr>
        <a:solidFill>
          <a:schemeClr val="accent4">
            <a:lumMod val="40000"/>
            <a:lumOff val="60000"/>
          </a:schemeClr>
        </a:solidFill>
        <a:ln>
          <a:noFill/>
        </a:ln>
      </dgm:spPr>
      <dgm:t>
        <a:bodyPr/>
        <a:lstStyle/>
        <a:p>
          <a:endParaRPr lang="en-US" dirty="0"/>
        </a:p>
      </dgm:t>
    </dgm:pt>
    <dgm:pt modelId="{B55B4F9E-D377-D84A-9E57-6AF63078C4F5}" type="sibTrans" cxnId="{EFBF4212-8B0B-7349-BE82-25799A56A097}">
      <dgm:prSet/>
      <dgm:spPr/>
      <dgm:t>
        <a:bodyPr/>
        <a:lstStyle/>
        <a:p>
          <a:endParaRPr lang="en-US"/>
        </a:p>
      </dgm:t>
    </dgm:pt>
    <dgm:pt modelId="{04256592-AE5C-9442-A895-CD2FFEA4E690}" type="parTrans" cxnId="{EFBF4212-8B0B-7349-BE82-25799A56A097}">
      <dgm:prSet/>
      <dgm:spPr/>
      <dgm:t>
        <a:bodyPr/>
        <a:lstStyle/>
        <a:p>
          <a:endParaRPr lang="en-US"/>
        </a:p>
      </dgm:t>
    </dgm:pt>
    <dgm:pt modelId="{AAFB3E4D-74DF-BD44-9DBF-3C1B1FEF5DE1}" type="pres">
      <dgm:prSet presAssocID="{1FF6AAF0-A92A-E94C-8A9A-39FE3776C547}" presName="Name0" presStyleCnt="0">
        <dgm:presLayoutVars>
          <dgm:dir/>
          <dgm:animLvl val="lvl"/>
          <dgm:resizeHandles/>
        </dgm:presLayoutVars>
      </dgm:prSet>
      <dgm:spPr/>
    </dgm:pt>
    <dgm:pt modelId="{ED4BBCCB-0E67-9941-A717-4B36671A663F}" type="pres">
      <dgm:prSet presAssocID="{2BBDC6F0-0D0A-0F4F-AF14-0D1EB2BA3425}" presName="linNode" presStyleCnt="0"/>
      <dgm:spPr/>
    </dgm:pt>
    <dgm:pt modelId="{2A496B35-10BF-384B-B611-A19A894529E0}" type="pres">
      <dgm:prSet presAssocID="{2BBDC6F0-0D0A-0F4F-AF14-0D1EB2BA3425}" presName="parentShp" presStyleLbl="node1" presStyleIdx="0" presStyleCnt="4">
        <dgm:presLayoutVars>
          <dgm:bulletEnabled val="1"/>
        </dgm:presLayoutVars>
      </dgm:prSet>
      <dgm:spPr/>
    </dgm:pt>
    <dgm:pt modelId="{71CA6347-E3DB-1C43-8162-168A8CD8B751}" type="pres">
      <dgm:prSet presAssocID="{2BBDC6F0-0D0A-0F4F-AF14-0D1EB2BA3425}" presName="childShp" presStyleLbl="bgAccFollowNode1" presStyleIdx="0" presStyleCnt="4">
        <dgm:presLayoutVars>
          <dgm:bulletEnabled val="1"/>
        </dgm:presLayoutVars>
      </dgm:prSet>
      <dgm:spPr/>
    </dgm:pt>
    <dgm:pt modelId="{FE8E7DEE-0B2B-7241-AC2D-D552D00B99C1}" type="pres">
      <dgm:prSet presAssocID="{CDB4A071-0E3D-AD45-8C96-14293DF19EC5}" presName="spacing" presStyleCnt="0"/>
      <dgm:spPr/>
    </dgm:pt>
    <dgm:pt modelId="{61E8EAB1-7F47-3341-A0FD-E0B901C8F9C1}" type="pres">
      <dgm:prSet presAssocID="{952B61A0-A6AC-444E-9ED1-CEF1ACBF625F}" presName="linNode" presStyleCnt="0"/>
      <dgm:spPr/>
    </dgm:pt>
    <dgm:pt modelId="{DB7EB4FC-A33C-B349-BC50-4177F05B0CBF}" type="pres">
      <dgm:prSet presAssocID="{952B61A0-A6AC-444E-9ED1-CEF1ACBF625F}" presName="parentShp" presStyleLbl="node1" presStyleIdx="1" presStyleCnt="4">
        <dgm:presLayoutVars>
          <dgm:bulletEnabled val="1"/>
        </dgm:presLayoutVars>
      </dgm:prSet>
      <dgm:spPr/>
    </dgm:pt>
    <dgm:pt modelId="{60953916-5212-3148-95D2-6AC19DD243A4}" type="pres">
      <dgm:prSet presAssocID="{952B61A0-A6AC-444E-9ED1-CEF1ACBF625F}" presName="childShp" presStyleLbl="bgAccFollowNode1" presStyleIdx="1" presStyleCnt="4">
        <dgm:presLayoutVars>
          <dgm:bulletEnabled val="1"/>
        </dgm:presLayoutVars>
      </dgm:prSet>
      <dgm:spPr/>
    </dgm:pt>
    <dgm:pt modelId="{6EF45B76-9102-254B-98AA-3B2C787992BD}" type="pres">
      <dgm:prSet presAssocID="{7F4982AA-849C-1546-B96C-0A1918EF05A2}" presName="spacing" presStyleCnt="0"/>
      <dgm:spPr/>
    </dgm:pt>
    <dgm:pt modelId="{F35CF055-9C0D-8347-B419-E303BCF55E5A}" type="pres">
      <dgm:prSet presAssocID="{CF50C510-5269-3C4B-88F1-4244A1A2EB09}" presName="linNode" presStyleCnt="0"/>
      <dgm:spPr/>
    </dgm:pt>
    <dgm:pt modelId="{72852071-67E5-0448-9EF1-44316CCE91ED}" type="pres">
      <dgm:prSet presAssocID="{CF50C510-5269-3C4B-88F1-4244A1A2EB09}" presName="parentShp" presStyleLbl="node1" presStyleIdx="2" presStyleCnt="4">
        <dgm:presLayoutVars>
          <dgm:bulletEnabled val="1"/>
        </dgm:presLayoutVars>
      </dgm:prSet>
      <dgm:spPr/>
    </dgm:pt>
    <dgm:pt modelId="{A06ACEA6-DCF9-A14B-8E19-FD08BCE5F985}" type="pres">
      <dgm:prSet presAssocID="{CF50C510-5269-3C4B-88F1-4244A1A2EB09}" presName="childShp" presStyleLbl="bgAccFollowNode1" presStyleIdx="2" presStyleCnt="4">
        <dgm:presLayoutVars>
          <dgm:bulletEnabled val="1"/>
        </dgm:presLayoutVars>
      </dgm:prSet>
      <dgm:spPr/>
    </dgm:pt>
    <dgm:pt modelId="{7341033E-55A2-7C4A-BF4D-93AAA2042CD6}" type="pres">
      <dgm:prSet presAssocID="{CC0C2E79-193F-3440-9BB7-C6D93FC7CB47}" presName="spacing" presStyleCnt="0"/>
      <dgm:spPr/>
    </dgm:pt>
    <dgm:pt modelId="{31275247-7309-3C4F-AED5-F77032617D5E}" type="pres">
      <dgm:prSet presAssocID="{885F5D5B-77B9-9F41-93D1-816C71987642}" presName="linNode" presStyleCnt="0"/>
      <dgm:spPr/>
    </dgm:pt>
    <dgm:pt modelId="{41E835FC-47FD-894D-846D-E96AB29F2210}" type="pres">
      <dgm:prSet presAssocID="{885F5D5B-77B9-9F41-93D1-816C71987642}" presName="parentShp" presStyleLbl="node1" presStyleIdx="3" presStyleCnt="4">
        <dgm:presLayoutVars>
          <dgm:bulletEnabled val="1"/>
        </dgm:presLayoutVars>
      </dgm:prSet>
      <dgm:spPr/>
    </dgm:pt>
    <dgm:pt modelId="{E9A0B44B-B6E8-E046-8F3A-11E95F1F399A}" type="pres">
      <dgm:prSet presAssocID="{885F5D5B-77B9-9F41-93D1-816C71987642}" presName="childShp" presStyleLbl="bgAccFollowNode1" presStyleIdx="3" presStyleCnt="4">
        <dgm:presLayoutVars>
          <dgm:bulletEnabled val="1"/>
        </dgm:presLayoutVars>
      </dgm:prSet>
      <dgm:spPr>
        <a:solidFill>
          <a:schemeClr val="accent4">
            <a:lumMod val="40000"/>
            <a:lumOff val="60000"/>
          </a:schemeClr>
        </a:solidFill>
        <a:ln>
          <a:noFill/>
        </a:ln>
      </dgm:spPr>
    </dgm:pt>
  </dgm:ptLst>
  <dgm:cxnLst>
    <dgm:cxn modelId="{EA119C05-B99B-FD4D-9FAE-BF2DAC6AC60E}" type="presOf" srcId="{BEE06BD7-1B40-1848-BF49-D5DBF09BBC7C}" destId="{60953916-5212-3148-95D2-6AC19DD243A4}" srcOrd="0" destOrd="0" presId="urn:microsoft.com/office/officeart/2005/8/layout/vList6"/>
    <dgm:cxn modelId="{EFBF4212-8B0B-7349-BE82-25799A56A097}" srcId="{CF50C510-5269-3C4B-88F1-4244A1A2EB09}" destId="{5C00F348-DE9F-2040-AC7A-A8C7616CE96C}" srcOrd="0" destOrd="0" parTransId="{04256592-AE5C-9442-A895-CD2FFEA4E690}" sibTransId="{B55B4F9E-D377-D84A-9E57-6AF63078C4F5}"/>
    <dgm:cxn modelId="{12076128-3F1E-7B4B-B781-8CFE92746DC7}" srcId="{952B61A0-A6AC-444E-9ED1-CEF1ACBF625F}" destId="{BEE06BD7-1B40-1848-BF49-D5DBF09BBC7C}" srcOrd="0" destOrd="0" parTransId="{BBDE633E-8FAD-8D44-96D3-30BAF22729E6}" sibTransId="{5D2317E5-3B72-5F4A-B428-D888DDFC6DB2}"/>
    <dgm:cxn modelId="{A02AA134-68C2-174B-B1A8-B163798671FE}" srcId="{1FF6AAF0-A92A-E94C-8A9A-39FE3776C547}" destId="{CF50C510-5269-3C4B-88F1-4244A1A2EB09}" srcOrd="2" destOrd="0" parTransId="{B68F6824-DDB8-884D-8FA3-B5B2F6C41BD4}" sibTransId="{CC0C2E79-193F-3440-9BB7-C6D93FC7CB47}"/>
    <dgm:cxn modelId="{F7888C49-FDEA-474E-AD60-7FC09075AE81}" type="presOf" srcId="{2BBDC6F0-0D0A-0F4F-AF14-0D1EB2BA3425}" destId="{2A496B35-10BF-384B-B611-A19A894529E0}" srcOrd="0" destOrd="0" presId="urn:microsoft.com/office/officeart/2005/8/layout/vList6"/>
    <dgm:cxn modelId="{05AA866E-F19C-1548-8408-2DB9C6B9BCB5}" srcId="{1FF6AAF0-A92A-E94C-8A9A-39FE3776C547}" destId="{952B61A0-A6AC-444E-9ED1-CEF1ACBF625F}" srcOrd="1" destOrd="0" parTransId="{2932C0F3-2FD5-D543-A1F3-EA7C8B28670E}" sibTransId="{7F4982AA-849C-1546-B96C-0A1918EF05A2}"/>
    <dgm:cxn modelId="{22999E4E-E246-184F-A5B0-5A956416BE47}" type="presOf" srcId="{5C00F348-DE9F-2040-AC7A-A8C7616CE96C}" destId="{A06ACEA6-DCF9-A14B-8E19-FD08BCE5F985}" srcOrd="0" destOrd="0" presId="urn:microsoft.com/office/officeart/2005/8/layout/vList6"/>
    <dgm:cxn modelId="{4207867B-BAB7-A640-93F6-526A961CCEFE}" srcId="{1FF6AAF0-A92A-E94C-8A9A-39FE3776C547}" destId="{885F5D5B-77B9-9F41-93D1-816C71987642}" srcOrd="3" destOrd="0" parTransId="{B29CEAA9-A185-E74E-9ADB-B6AFEB92D05F}" sibTransId="{6E61BE22-EEDB-FB4B-979A-450A52BB5B9B}"/>
    <dgm:cxn modelId="{FCA5C695-6684-3448-81D9-191C5EF5AC06}" type="presOf" srcId="{CF50C510-5269-3C4B-88F1-4244A1A2EB09}" destId="{72852071-67E5-0448-9EF1-44316CCE91ED}" srcOrd="0" destOrd="0" presId="urn:microsoft.com/office/officeart/2005/8/layout/vList6"/>
    <dgm:cxn modelId="{9F295996-CCBC-D444-9501-5247C74661F3}" type="presOf" srcId="{885F5D5B-77B9-9F41-93D1-816C71987642}" destId="{41E835FC-47FD-894D-846D-E96AB29F2210}" srcOrd="0" destOrd="0" presId="urn:microsoft.com/office/officeart/2005/8/layout/vList6"/>
    <dgm:cxn modelId="{B68437B2-00FC-7D44-9316-7274E41563E9}" type="presOf" srcId="{1FF6AAF0-A92A-E94C-8A9A-39FE3776C547}" destId="{AAFB3E4D-74DF-BD44-9DBF-3C1B1FEF5DE1}" srcOrd="0" destOrd="0" presId="urn:microsoft.com/office/officeart/2005/8/layout/vList6"/>
    <dgm:cxn modelId="{1C7A08D7-DD96-534F-AE00-BF6389DDB579}" srcId="{1FF6AAF0-A92A-E94C-8A9A-39FE3776C547}" destId="{2BBDC6F0-0D0A-0F4F-AF14-0D1EB2BA3425}" srcOrd="0" destOrd="0" parTransId="{1E06D53D-F53D-A84B-BDD1-9F88C679A0A1}" sibTransId="{CDB4A071-0E3D-AD45-8C96-14293DF19EC5}"/>
    <dgm:cxn modelId="{762BAAE2-EA6F-6744-9577-F5C1F7BB1E4D}" srcId="{2BBDC6F0-0D0A-0F4F-AF14-0D1EB2BA3425}" destId="{9E7F4B7E-9D35-DF44-B217-155C870824A1}" srcOrd="0" destOrd="0" parTransId="{64914DE7-D035-124E-B03E-9C43CFCD772E}" sibTransId="{48377D7E-908F-E44F-9546-93E2D3916974}"/>
    <dgm:cxn modelId="{DD06EAFD-EE80-2947-80A1-615B78C4A686}" type="presOf" srcId="{952B61A0-A6AC-444E-9ED1-CEF1ACBF625F}" destId="{DB7EB4FC-A33C-B349-BC50-4177F05B0CBF}" srcOrd="0" destOrd="0" presId="urn:microsoft.com/office/officeart/2005/8/layout/vList6"/>
    <dgm:cxn modelId="{A52EC3FF-F5F3-8E43-A7E2-1DAC7ACCCE06}" type="presOf" srcId="{9E7F4B7E-9D35-DF44-B217-155C870824A1}" destId="{71CA6347-E3DB-1C43-8162-168A8CD8B751}" srcOrd="0" destOrd="0" presId="urn:microsoft.com/office/officeart/2005/8/layout/vList6"/>
    <dgm:cxn modelId="{E249AB67-2418-6F49-A710-5E648B0ADCB9}" type="presParOf" srcId="{AAFB3E4D-74DF-BD44-9DBF-3C1B1FEF5DE1}" destId="{ED4BBCCB-0E67-9941-A717-4B36671A663F}" srcOrd="0" destOrd="0" presId="urn:microsoft.com/office/officeart/2005/8/layout/vList6"/>
    <dgm:cxn modelId="{DF540971-F643-E34B-BEAC-047F20ABE516}" type="presParOf" srcId="{ED4BBCCB-0E67-9941-A717-4B36671A663F}" destId="{2A496B35-10BF-384B-B611-A19A894529E0}" srcOrd="0" destOrd="0" presId="urn:microsoft.com/office/officeart/2005/8/layout/vList6"/>
    <dgm:cxn modelId="{CE9A5567-67DD-5342-8351-FACFB82DF44E}" type="presParOf" srcId="{ED4BBCCB-0E67-9941-A717-4B36671A663F}" destId="{71CA6347-E3DB-1C43-8162-168A8CD8B751}" srcOrd="1" destOrd="0" presId="urn:microsoft.com/office/officeart/2005/8/layout/vList6"/>
    <dgm:cxn modelId="{F211E8C4-2E75-C240-9311-3E204745DAC3}" type="presParOf" srcId="{AAFB3E4D-74DF-BD44-9DBF-3C1B1FEF5DE1}" destId="{FE8E7DEE-0B2B-7241-AC2D-D552D00B99C1}" srcOrd="1" destOrd="0" presId="urn:microsoft.com/office/officeart/2005/8/layout/vList6"/>
    <dgm:cxn modelId="{9EE91B41-0D97-1D43-AF1C-4471597811EE}" type="presParOf" srcId="{AAFB3E4D-74DF-BD44-9DBF-3C1B1FEF5DE1}" destId="{61E8EAB1-7F47-3341-A0FD-E0B901C8F9C1}" srcOrd="2" destOrd="0" presId="urn:microsoft.com/office/officeart/2005/8/layout/vList6"/>
    <dgm:cxn modelId="{F61D9FDF-543C-1B45-A817-67E6267E57F1}" type="presParOf" srcId="{61E8EAB1-7F47-3341-A0FD-E0B901C8F9C1}" destId="{DB7EB4FC-A33C-B349-BC50-4177F05B0CBF}" srcOrd="0" destOrd="0" presId="urn:microsoft.com/office/officeart/2005/8/layout/vList6"/>
    <dgm:cxn modelId="{7B0DBF8D-B759-CB47-82D3-5336B7814484}" type="presParOf" srcId="{61E8EAB1-7F47-3341-A0FD-E0B901C8F9C1}" destId="{60953916-5212-3148-95D2-6AC19DD243A4}" srcOrd="1" destOrd="0" presId="urn:microsoft.com/office/officeart/2005/8/layout/vList6"/>
    <dgm:cxn modelId="{B5BAF64F-690A-0E46-A287-8A386231E2BD}" type="presParOf" srcId="{AAFB3E4D-74DF-BD44-9DBF-3C1B1FEF5DE1}" destId="{6EF45B76-9102-254B-98AA-3B2C787992BD}" srcOrd="3" destOrd="0" presId="urn:microsoft.com/office/officeart/2005/8/layout/vList6"/>
    <dgm:cxn modelId="{08C9792A-BD50-F049-95C4-B60798B9DA9B}" type="presParOf" srcId="{AAFB3E4D-74DF-BD44-9DBF-3C1B1FEF5DE1}" destId="{F35CF055-9C0D-8347-B419-E303BCF55E5A}" srcOrd="4" destOrd="0" presId="urn:microsoft.com/office/officeart/2005/8/layout/vList6"/>
    <dgm:cxn modelId="{6E9DD73B-C59D-E646-9A98-11B32C9FCF16}" type="presParOf" srcId="{F35CF055-9C0D-8347-B419-E303BCF55E5A}" destId="{72852071-67E5-0448-9EF1-44316CCE91ED}" srcOrd="0" destOrd="0" presId="urn:microsoft.com/office/officeart/2005/8/layout/vList6"/>
    <dgm:cxn modelId="{E29C0DE7-6D3C-DD4D-9F62-BA7397D8A52B}" type="presParOf" srcId="{F35CF055-9C0D-8347-B419-E303BCF55E5A}" destId="{A06ACEA6-DCF9-A14B-8E19-FD08BCE5F985}" srcOrd="1" destOrd="0" presId="urn:microsoft.com/office/officeart/2005/8/layout/vList6"/>
    <dgm:cxn modelId="{2C9CEE66-31C8-BA4F-B67B-A0BD4F7CA533}" type="presParOf" srcId="{AAFB3E4D-74DF-BD44-9DBF-3C1B1FEF5DE1}" destId="{7341033E-55A2-7C4A-BF4D-93AAA2042CD6}" srcOrd="5" destOrd="0" presId="urn:microsoft.com/office/officeart/2005/8/layout/vList6"/>
    <dgm:cxn modelId="{7142D687-2364-634C-9E81-1243DA83BAFE}" type="presParOf" srcId="{AAFB3E4D-74DF-BD44-9DBF-3C1B1FEF5DE1}" destId="{31275247-7309-3C4F-AED5-F77032617D5E}" srcOrd="6" destOrd="0" presId="urn:microsoft.com/office/officeart/2005/8/layout/vList6"/>
    <dgm:cxn modelId="{728D12F3-1BBA-BC46-9695-3CCF5DD35894}" type="presParOf" srcId="{31275247-7309-3C4F-AED5-F77032617D5E}" destId="{41E835FC-47FD-894D-846D-E96AB29F2210}" srcOrd="0" destOrd="0" presId="urn:microsoft.com/office/officeart/2005/8/layout/vList6"/>
    <dgm:cxn modelId="{BB7B31A9-6DFF-7C46-B723-B33D5EDE81DB}" type="presParOf" srcId="{31275247-7309-3C4F-AED5-F77032617D5E}" destId="{E9A0B44B-B6E8-E046-8F3A-11E95F1F399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91633102-24C1-5D40-B07F-1BBFC4548A2C}"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7F1842A1-7A73-724F-8921-44627A94883D}" type="presOf" srcId="{A156AEF1-B32D-9042-8BE2-3D5BBC1AB577}" destId="{948F76B2-BF44-C44C-BABF-4914E998AE07}" srcOrd="0" destOrd="0" presId="urn:microsoft.com/office/officeart/2005/8/layout/hProcess9"/>
    <dgm:cxn modelId="{BA9EA3C1-DD64-4748-9106-9FF6B8AFE50C}" type="presOf" srcId="{800436A6-0ECE-8944-8376-785ACFC0B177}" destId="{06A65EF5-CB1C-0A4F-853C-D31241EEF64D}" srcOrd="0" destOrd="0" presId="urn:microsoft.com/office/officeart/2005/8/layout/hProcess9"/>
    <dgm:cxn modelId="{A94F8FCE-A43E-4E48-8B39-846FD3A9129F}" type="presOf" srcId="{93007476-6EF1-F64E-A519-1ACAF287E549}" destId="{A0866A59-B2FB-4644-B18A-C6FBC1F9B5F8}" srcOrd="0" destOrd="0" presId="urn:microsoft.com/office/officeart/2005/8/layout/hProcess9"/>
    <dgm:cxn modelId="{16421686-2052-DE44-8FD2-6BA046E41A07}" type="presParOf" srcId="{948F76B2-BF44-C44C-BABF-4914E998AE07}" destId="{DA96B8C7-BDCC-8745-9B2D-EAAD7FDD145C}" srcOrd="0" destOrd="0" presId="urn:microsoft.com/office/officeart/2005/8/layout/hProcess9"/>
    <dgm:cxn modelId="{E48707A5-6794-6C44-BEF3-9C9CCD343E28}" type="presParOf" srcId="{948F76B2-BF44-C44C-BABF-4914E998AE07}" destId="{590ABE32-E8AB-254E-8C86-446184EA5374}" srcOrd="1" destOrd="0" presId="urn:microsoft.com/office/officeart/2005/8/layout/hProcess9"/>
    <dgm:cxn modelId="{D2963A8F-DDC7-2642-926A-C1203B2D453B}" type="presParOf" srcId="{590ABE32-E8AB-254E-8C86-446184EA5374}" destId="{054043CF-2D09-FE4C-B6BA-8C7A8F4DD86F}" srcOrd="0" destOrd="0" presId="urn:microsoft.com/office/officeart/2005/8/layout/hProcess9"/>
    <dgm:cxn modelId="{02514D2B-137A-0643-9EE5-B4A576CCAF0A}" type="presParOf" srcId="{590ABE32-E8AB-254E-8C86-446184EA5374}" destId="{84A1A111-CFD6-FC41-8116-F3EC8AAC7E42}" srcOrd="1" destOrd="0" presId="urn:microsoft.com/office/officeart/2005/8/layout/hProcess9"/>
    <dgm:cxn modelId="{E30D81EB-796E-F841-8E24-64025F94495E}" type="presParOf" srcId="{590ABE32-E8AB-254E-8C86-446184EA5374}" destId="{06A65EF5-CB1C-0A4F-853C-D31241EEF64D}" srcOrd="2" destOrd="0" presId="urn:microsoft.com/office/officeart/2005/8/layout/hProcess9"/>
    <dgm:cxn modelId="{5F2D9432-B7C5-514C-B33D-072661017A23}" type="presParOf" srcId="{590ABE32-E8AB-254E-8C86-446184EA5374}" destId="{943BC318-C5FB-2D47-96D2-5232ACB11E7B}" srcOrd="3" destOrd="0" presId="urn:microsoft.com/office/officeart/2005/8/layout/hProcess9"/>
    <dgm:cxn modelId="{C6BF8580-875C-2B44-B6B6-A05DA5CA40B4}"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79A64-3436-834B-BEF0-AF94F1026B3A}"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en-US"/>
        </a:p>
      </dgm:t>
    </dgm:pt>
    <dgm:pt modelId="{75011DAB-A8F7-294A-84DF-209F01FFB265}">
      <dgm:prSet custT="1"/>
      <dgm:spPr>
        <a:solidFill>
          <a:schemeClr val="accent2">
            <a:lumMod val="20000"/>
            <a:lumOff val="80000"/>
          </a:schemeClr>
        </a:solidFill>
        <a:ln>
          <a:noFill/>
        </a:ln>
      </dgm:spPr>
      <dgm:t>
        <a:bodyPr anchor="t"/>
        <a:lstStyle/>
        <a:p>
          <a:pPr rtl="0"/>
          <a:r>
            <a:rPr lang="en-US" sz="2000" dirty="0">
              <a:solidFill>
                <a:schemeClr val="tx1"/>
              </a:solidFill>
            </a:rPr>
            <a:t>Ways to </a:t>
          </a:r>
          <a:r>
            <a:rPr lang="en-US" sz="2000" b="1" dirty="0">
              <a:solidFill>
                <a:schemeClr val="tx1"/>
              </a:solidFill>
            </a:rPr>
            <a:t>prevent</a:t>
          </a:r>
          <a:r>
            <a:rPr lang="en-US" sz="2000" dirty="0">
              <a:solidFill>
                <a:schemeClr val="tx1"/>
              </a:solidFill>
            </a:rPr>
            <a:t> the occurrence of behavior</a:t>
          </a:r>
        </a:p>
      </dgm:t>
    </dgm:pt>
    <dgm:pt modelId="{E7E6E938-8419-BD4D-9768-2F2F76ABAC2D}" type="parTrans" cxnId="{CE2676B3-6923-014D-93DB-A2130303F5E5}">
      <dgm:prSet/>
      <dgm:spPr/>
      <dgm:t>
        <a:bodyPr/>
        <a:lstStyle/>
        <a:p>
          <a:endParaRPr lang="en-US" sz="2400">
            <a:solidFill>
              <a:srgbClr val="2D2D8A"/>
            </a:solidFill>
          </a:endParaRPr>
        </a:p>
      </dgm:t>
    </dgm:pt>
    <dgm:pt modelId="{A60BD48C-500C-9349-B9D5-A792ED057548}" type="sibTrans" cxnId="{CE2676B3-6923-014D-93DB-A2130303F5E5}">
      <dgm:prSet custT="1"/>
      <dgm:spPr>
        <a:solidFill>
          <a:schemeClr val="accent2">
            <a:lumMod val="20000"/>
            <a:lumOff val="80000"/>
          </a:schemeClr>
        </a:solidFill>
        <a:ln>
          <a:noFill/>
        </a:ln>
      </dgm:spPr>
      <dgm:t>
        <a:bodyPr/>
        <a:lstStyle/>
        <a:p>
          <a:endParaRPr lang="en-US" sz="1600">
            <a:solidFill>
              <a:schemeClr val="tx1"/>
            </a:solidFill>
          </a:endParaRPr>
        </a:p>
      </dgm:t>
    </dgm:pt>
    <dgm:pt modelId="{DAC8B5CE-250D-FD41-8342-F692A30B31D0}">
      <dgm:prSet custT="1"/>
      <dgm:spPr>
        <a:solidFill>
          <a:schemeClr val="accent2">
            <a:lumMod val="20000"/>
            <a:lumOff val="80000"/>
          </a:schemeClr>
        </a:solidFill>
        <a:ln>
          <a:noFill/>
        </a:ln>
      </dgm:spPr>
      <dgm:t>
        <a:bodyPr anchor="t"/>
        <a:lstStyle/>
        <a:p>
          <a:pPr rtl="0"/>
          <a:r>
            <a:rPr lang="en-US" sz="2000" dirty="0">
              <a:solidFill>
                <a:schemeClr val="tx1"/>
              </a:solidFill>
            </a:rPr>
            <a:t>Ways to </a:t>
          </a:r>
          <a:r>
            <a:rPr lang="en-US" sz="2000" b="1" dirty="0">
              <a:solidFill>
                <a:schemeClr val="tx1"/>
              </a:solidFill>
            </a:rPr>
            <a:t>teach</a:t>
          </a:r>
          <a:r>
            <a:rPr lang="en-US" sz="2000" dirty="0">
              <a:solidFill>
                <a:schemeClr val="tx1"/>
              </a:solidFill>
            </a:rPr>
            <a:t> replacement behavior AND </a:t>
          </a:r>
          <a:r>
            <a:rPr lang="en-US" sz="2000" b="1" dirty="0">
              <a:solidFill>
                <a:schemeClr val="tx1"/>
              </a:solidFill>
            </a:rPr>
            <a:t>shape</a:t>
          </a:r>
          <a:r>
            <a:rPr lang="en-US" sz="2000" dirty="0">
              <a:solidFill>
                <a:schemeClr val="tx1"/>
              </a:solidFill>
            </a:rPr>
            <a:t> replacement behavior into desired behavior</a:t>
          </a:r>
        </a:p>
      </dgm:t>
    </dgm:pt>
    <dgm:pt modelId="{8222D5D0-50EE-EA43-84E2-8060D667CAC7}" type="parTrans" cxnId="{7CDB6355-9534-D748-9FB7-8CD5BDBA6F0D}">
      <dgm:prSet/>
      <dgm:spPr/>
      <dgm:t>
        <a:bodyPr/>
        <a:lstStyle/>
        <a:p>
          <a:endParaRPr lang="en-US" sz="2400">
            <a:solidFill>
              <a:srgbClr val="2D2D8A"/>
            </a:solidFill>
          </a:endParaRPr>
        </a:p>
      </dgm:t>
    </dgm:pt>
    <dgm:pt modelId="{E947419D-B5CF-994E-9471-4AEFE46D29AA}" type="sibTrans" cxnId="{7CDB6355-9534-D748-9FB7-8CD5BDBA6F0D}">
      <dgm:prSet custT="1"/>
      <dgm:spPr>
        <a:solidFill>
          <a:schemeClr val="accent2">
            <a:lumMod val="20000"/>
            <a:lumOff val="80000"/>
          </a:schemeClr>
        </a:solidFill>
        <a:ln>
          <a:noFill/>
        </a:ln>
      </dgm:spPr>
      <dgm:t>
        <a:bodyPr/>
        <a:lstStyle/>
        <a:p>
          <a:endParaRPr lang="en-US" sz="1600">
            <a:solidFill>
              <a:schemeClr val="tx1"/>
            </a:solidFill>
          </a:endParaRPr>
        </a:p>
      </dgm:t>
    </dgm:pt>
    <dgm:pt modelId="{C2647DF3-FE01-FF48-A005-EDFF24215F82}">
      <dgm:prSet custT="1"/>
      <dgm:spPr>
        <a:solidFill>
          <a:schemeClr val="accent2">
            <a:lumMod val="20000"/>
            <a:lumOff val="80000"/>
          </a:schemeClr>
        </a:solidFill>
        <a:ln>
          <a:noFill/>
        </a:ln>
      </dgm:spPr>
      <dgm:t>
        <a:bodyPr anchor="t"/>
        <a:lstStyle/>
        <a:p>
          <a:pPr rtl="0"/>
          <a:r>
            <a:rPr lang="en-US" sz="2000" dirty="0">
              <a:solidFill>
                <a:schemeClr val="tx1"/>
              </a:solidFill>
            </a:rPr>
            <a:t>Ways to (a) </a:t>
          </a:r>
          <a:r>
            <a:rPr lang="en-US" sz="2000" b="1" dirty="0">
              <a:solidFill>
                <a:schemeClr val="tx1"/>
              </a:solidFill>
            </a:rPr>
            <a:t>increase</a:t>
          </a:r>
          <a:r>
            <a:rPr lang="en-US" sz="2000" dirty="0">
              <a:solidFill>
                <a:schemeClr val="tx1"/>
              </a:solidFill>
            </a:rPr>
            <a:t> occurrences of replacement and desired behaviors and (</a:t>
          </a:r>
          <a:r>
            <a:rPr lang="en-US" sz="2000" dirty="0" err="1">
              <a:solidFill>
                <a:schemeClr val="tx1"/>
              </a:solidFill>
            </a:rPr>
            <a:t>b</a:t>
          </a:r>
          <a:r>
            <a:rPr lang="en-US" sz="2000" dirty="0">
              <a:solidFill>
                <a:schemeClr val="tx1"/>
              </a:solidFill>
            </a:rPr>
            <a:t>) </a:t>
          </a:r>
          <a:r>
            <a:rPr lang="en-US" sz="2000" b="1" dirty="0">
              <a:solidFill>
                <a:schemeClr val="tx1"/>
              </a:solidFill>
            </a:rPr>
            <a:t>decrease</a:t>
          </a:r>
          <a:r>
            <a:rPr lang="en-US" sz="2000" dirty="0">
              <a:solidFill>
                <a:schemeClr val="tx1"/>
              </a:solidFill>
            </a:rPr>
            <a:t> occurrences of target behaviors</a:t>
          </a:r>
        </a:p>
      </dgm:t>
    </dgm:pt>
    <dgm:pt modelId="{F7BFCD71-C8D5-D44B-9EB2-D7113CA8F9C4}" type="parTrans" cxnId="{4817ED25-FC04-BF4C-987A-5EFFC0E5384F}">
      <dgm:prSet/>
      <dgm:spPr/>
      <dgm:t>
        <a:bodyPr/>
        <a:lstStyle/>
        <a:p>
          <a:endParaRPr lang="en-US" sz="2400">
            <a:solidFill>
              <a:srgbClr val="2D2D8A"/>
            </a:solidFill>
          </a:endParaRPr>
        </a:p>
      </dgm:t>
    </dgm:pt>
    <dgm:pt modelId="{022A56A1-7BE5-974D-A376-739F407076A3}" type="sibTrans" cxnId="{4817ED25-FC04-BF4C-987A-5EFFC0E5384F}">
      <dgm:prSet custT="1"/>
      <dgm:spPr/>
      <dgm:t>
        <a:bodyPr/>
        <a:lstStyle/>
        <a:p>
          <a:endParaRPr lang="en-US" sz="1600">
            <a:solidFill>
              <a:srgbClr val="2D2D8A"/>
            </a:solidFill>
          </a:endParaRPr>
        </a:p>
      </dgm:t>
    </dgm:pt>
    <dgm:pt modelId="{6A298EAB-DA1C-8E4D-8C51-F05A84E09E6D}" type="pres">
      <dgm:prSet presAssocID="{38979A64-3436-834B-BEF0-AF94F1026B3A}" presName="Name0" presStyleCnt="0">
        <dgm:presLayoutVars>
          <dgm:dir/>
          <dgm:resizeHandles val="exact"/>
        </dgm:presLayoutVars>
      </dgm:prSet>
      <dgm:spPr/>
    </dgm:pt>
    <dgm:pt modelId="{0B08FE42-D6F6-AE45-A4ED-904DBF0CD2E7}" type="pres">
      <dgm:prSet presAssocID="{75011DAB-A8F7-294A-84DF-209F01FFB265}" presName="node" presStyleLbl="node1" presStyleIdx="0" presStyleCnt="3" custScaleY="107059" custLinFactNeighborY="-10633">
        <dgm:presLayoutVars>
          <dgm:bulletEnabled val="1"/>
        </dgm:presLayoutVars>
      </dgm:prSet>
      <dgm:spPr/>
    </dgm:pt>
    <dgm:pt modelId="{B3B73B35-0BAE-114A-925E-D5378AB0CF31}" type="pres">
      <dgm:prSet presAssocID="{A60BD48C-500C-9349-B9D5-A792ED057548}" presName="sibTrans" presStyleLbl="sibTrans2D1" presStyleIdx="0" presStyleCnt="2"/>
      <dgm:spPr/>
    </dgm:pt>
    <dgm:pt modelId="{5701F7F9-9C33-F344-A754-3925DDBB7BB5}" type="pres">
      <dgm:prSet presAssocID="{A60BD48C-500C-9349-B9D5-A792ED057548}" presName="connectorText" presStyleLbl="sibTrans2D1" presStyleIdx="0" presStyleCnt="2"/>
      <dgm:spPr/>
    </dgm:pt>
    <dgm:pt modelId="{E774B495-B0E4-1244-904B-7689041A6D67}" type="pres">
      <dgm:prSet presAssocID="{DAC8B5CE-250D-FD41-8342-F692A30B31D0}" presName="node" presStyleLbl="node1" presStyleIdx="1" presStyleCnt="3" custScaleY="107059" custLinFactNeighborY="-10631">
        <dgm:presLayoutVars>
          <dgm:bulletEnabled val="1"/>
        </dgm:presLayoutVars>
      </dgm:prSet>
      <dgm:spPr/>
    </dgm:pt>
    <dgm:pt modelId="{F005EEDD-367C-494B-B49F-67771E7A3A6E}" type="pres">
      <dgm:prSet presAssocID="{E947419D-B5CF-994E-9471-4AEFE46D29AA}" presName="sibTrans" presStyleLbl="sibTrans2D1" presStyleIdx="1" presStyleCnt="2"/>
      <dgm:spPr/>
    </dgm:pt>
    <dgm:pt modelId="{4835CFFE-58A3-9445-BFB9-848BF38FA700}" type="pres">
      <dgm:prSet presAssocID="{E947419D-B5CF-994E-9471-4AEFE46D29AA}" presName="connectorText" presStyleLbl="sibTrans2D1" presStyleIdx="1" presStyleCnt="2"/>
      <dgm:spPr/>
    </dgm:pt>
    <dgm:pt modelId="{28EB82EB-1672-4145-B8B9-085972F45316}" type="pres">
      <dgm:prSet presAssocID="{C2647DF3-FE01-FF48-A005-EDFF24215F82}" presName="node" presStyleLbl="node1" presStyleIdx="2" presStyleCnt="3" custScaleY="107059" custLinFactNeighborY="-10014">
        <dgm:presLayoutVars>
          <dgm:bulletEnabled val="1"/>
        </dgm:presLayoutVars>
      </dgm:prSet>
      <dgm:spPr/>
    </dgm:pt>
  </dgm:ptLst>
  <dgm:cxnLst>
    <dgm:cxn modelId="{4817ED25-FC04-BF4C-987A-5EFFC0E5384F}" srcId="{38979A64-3436-834B-BEF0-AF94F1026B3A}" destId="{C2647DF3-FE01-FF48-A005-EDFF24215F82}" srcOrd="2" destOrd="0" parTransId="{F7BFCD71-C8D5-D44B-9EB2-D7113CA8F9C4}" sibTransId="{022A56A1-7BE5-974D-A376-739F407076A3}"/>
    <dgm:cxn modelId="{87EE6662-E06A-564F-8A67-9ED9A6E42E2C}" type="presOf" srcId="{E947419D-B5CF-994E-9471-4AEFE46D29AA}" destId="{4835CFFE-58A3-9445-BFB9-848BF38FA700}" srcOrd="1" destOrd="0" presId="urn:microsoft.com/office/officeart/2005/8/layout/process1"/>
    <dgm:cxn modelId="{F1042969-8FB9-A846-B5B9-DFAD710A2CBB}" type="presOf" srcId="{75011DAB-A8F7-294A-84DF-209F01FFB265}" destId="{0B08FE42-D6F6-AE45-A4ED-904DBF0CD2E7}" srcOrd="0" destOrd="0" presId="urn:microsoft.com/office/officeart/2005/8/layout/process1"/>
    <dgm:cxn modelId="{7CDB6355-9534-D748-9FB7-8CD5BDBA6F0D}" srcId="{38979A64-3436-834B-BEF0-AF94F1026B3A}" destId="{DAC8B5CE-250D-FD41-8342-F692A30B31D0}" srcOrd="1" destOrd="0" parTransId="{8222D5D0-50EE-EA43-84E2-8060D667CAC7}" sibTransId="{E947419D-B5CF-994E-9471-4AEFE46D29AA}"/>
    <dgm:cxn modelId="{C6E0E6A6-35DC-424E-B34D-39C86C79B41E}" type="presOf" srcId="{C2647DF3-FE01-FF48-A005-EDFF24215F82}" destId="{28EB82EB-1672-4145-B8B9-085972F45316}" srcOrd="0" destOrd="0" presId="urn:microsoft.com/office/officeart/2005/8/layout/process1"/>
    <dgm:cxn modelId="{CE2676B3-6923-014D-93DB-A2130303F5E5}" srcId="{38979A64-3436-834B-BEF0-AF94F1026B3A}" destId="{75011DAB-A8F7-294A-84DF-209F01FFB265}" srcOrd="0" destOrd="0" parTransId="{E7E6E938-8419-BD4D-9768-2F2F76ABAC2D}" sibTransId="{A60BD48C-500C-9349-B9D5-A792ED057548}"/>
    <dgm:cxn modelId="{DCB835BA-93D8-1342-A82F-A5CE839075B7}" type="presOf" srcId="{A60BD48C-500C-9349-B9D5-A792ED057548}" destId="{5701F7F9-9C33-F344-A754-3925DDBB7BB5}" srcOrd="1" destOrd="0" presId="urn:microsoft.com/office/officeart/2005/8/layout/process1"/>
    <dgm:cxn modelId="{223544CC-F538-3B49-B292-CCC2AB7A331B}" type="presOf" srcId="{DAC8B5CE-250D-FD41-8342-F692A30B31D0}" destId="{E774B495-B0E4-1244-904B-7689041A6D67}" srcOrd="0" destOrd="0" presId="urn:microsoft.com/office/officeart/2005/8/layout/process1"/>
    <dgm:cxn modelId="{E79F19E5-ABD8-984A-8840-2E05B48C1D28}" type="presOf" srcId="{A60BD48C-500C-9349-B9D5-A792ED057548}" destId="{B3B73B35-0BAE-114A-925E-D5378AB0CF31}" srcOrd="0" destOrd="0" presId="urn:microsoft.com/office/officeart/2005/8/layout/process1"/>
    <dgm:cxn modelId="{E6D040E7-DD6D-604A-9566-CB7DEA3D8DCE}" type="presOf" srcId="{38979A64-3436-834B-BEF0-AF94F1026B3A}" destId="{6A298EAB-DA1C-8E4D-8C51-F05A84E09E6D}" srcOrd="0" destOrd="0" presId="urn:microsoft.com/office/officeart/2005/8/layout/process1"/>
    <dgm:cxn modelId="{A09CFEF3-A936-D647-B866-4CF326CCC3E4}" type="presOf" srcId="{E947419D-B5CF-994E-9471-4AEFE46D29AA}" destId="{F005EEDD-367C-494B-B49F-67771E7A3A6E}" srcOrd="0" destOrd="0" presId="urn:microsoft.com/office/officeart/2005/8/layout/process1"/>
    <dgm:cxn modelId="{FF663F19-8777-B04D-A1AA-294493A97C01}" type="presParOf" srcId="{6A298EAB-DA1C-8E4D-8C51-F05A84E09E6D}" destId="{0B08FE42-D6F6-AE45-A4ED-904DBF0CD2E7}" srcOrd="0" destOrd="0" presId="urn:microsoft.com/office/officeart/2005/8/layout/process1"/>
    <dgm:cxn modelId="{F42EFFE8-B03E-9B46-9BEC-A5197541C89B}" type="presParOf" srcId="{6A298EAB-DA1C-8E4D-8C51-F05A84E09E6D}" destId="{B3B73B35-0BAE-114A-925E-D5378AB0CF31}" srcOrd="1" destOrd="0" presId="urn:microsoft.com/office/officeart/2005/8/layout/process1"/>
    <dgm:cxn modelId="{991E1872-4D5D-3A43-A565-63CFA1763A40}" type="presParOf" srcId="{B3B73B35-0BAE-114A-925E-D5378AB0CF31}" destId="{5701F7F9-9C33-F344-A754-3925DDBB7BB5}" srcOrd="0" destOrd="0" presId="urn:microsoft.com/office/officeart/2005/8/layout/process1"/>
    <dgm:cxn modelId="{337A67B4-FEAC-7C43-9FB4-850420FE0A08}" type="presParOf" srcId="{6A298EAB-DA1C-8E4D-8C51-F05A84E09E6D}" destId="{E774B495-B0E4-1244-904B-7689041A6D67}" srcOrd="2" destOrd="0" presId="urn:microsoft.com/office/officeart/2005/8/layout/process1"/>
    <dgm:cxn modelId="{37ACA13D-802A-F04C-9331-36D03CE05E62}" type="presParOf" srcId="{6A298EAB-DA1C-8E4D-8C51-F05A84E09E6D}" destId="{F005EEDD-367C-494B-B49F-67771E7A3A6E}" srcOrd="3" destOrd="0" presId="urn:microsoft.com/office/officeart/2005/8/layout/process1"/>
    <dgm:cxn modelId="{D6AC7114-4B89-DA41-8789-35562A701C21}" type="presParOf" srcId="{F005EEDD-367C-494B-B49F-67771E7A3A6E}" destId="{4835CFFE-58A3-9445-BFB9-848BF38FA700}" srcOrd="0" destOrd="0" presId="urn:microsoft.com/office/officeart/2005/8/layout/process1"/>
    <dgm:cxn modelId="{0922E7F9-6C4A-724D-9FDB-509E0E2266F7}" type="presParOf" srcId="{6A298EAB-DA1C-8E4D-8C51-F05A84E09E6D}" destId="{28EB82EB-1672-4145-B8B9-085972F4531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chemeClr val="accent3">
            <a:lumMod val="75000"/>
          </a:schemeClr>
        </a:solidFill>
        <a:ln>
          <a:noFill/>
        </a:ln>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4"/>
        </a:solidFill>
        <a:ln>
          <a:noFill/>
        </a:ln>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1232863-A83C-5B4F-83F1-D0812478D202}" srcId="{A156AEF1-B32D-9042-8BE2-3D5BBC1AB577}" destId="{800436A6-0ECE-8944-8376-785ACFC0B177}" srcOrd="1" destOrd="0" parTransId="{F33A4410-67BE-7145-9E2B-39F6B920EDF8}" sibTransId="{4A844847-E612-C84F-8525-AA54EEB6309A}"/>
    <dgm:cxn modelId="{66F88648-8744-EB4E-BFB9-4E53F0F4A518}" srcId="{A156AEF1-B32D-9042-8BE2-3D5BBC1AB577}" destId="{ED86E4E3-AE16-5E4E-8B95-3646250C7181}" srcOrd="0" destOrd="0" parTransId="{998183D5-D188-B440-94D0-4A1B2A164777}" sibTransId="{751F2B3C-96B4-9E4E-B88A-924AB9DD6BF6}"/>
    <dgm:cxn modelId="{1A186483-A9F0-B048-BA09-215593CDFCA7}" srcId="{A156AEF1-B32D-9042-8BE2-3D5BBC1AB577}" destId="{93007476-6EF1-F64E-A519-1ACAF287E549}" srcOrd="2" destOrd="0" parTransId="{08885007-BEA3-CE44-885E-A15F0AC51D9F}" sibTransId="{6038BB7C-71AB-4947-84C2-3554F575A1F9}"/>
    <dgm:cxn modelId="{6F1B968B-C024-3349-B5AF-CA93288F9E74}" type="presOf" srcId="{A156AEF1-B32D-9042-8BE2-3D5BBC1AB577}" destId="{948F76B2-BF44-C44C-BABF-4914E998AE07}" srcOrd="0" destOrd="0" presId="urn:microsoft.com/office/officeart/2005/8/layout/hProcess9"/>
    <dgm:cxn modelId="{AD3DBC94-B975-8442-8033-4938018C4794}" type="presOf" srcId="{93007476-6EF1-F64E-A519-1ACAF287E549}" destId="{A0866A59-B2FB-4644-B18A-C6FBC1F9B5F8}" srcOrd="0" destOrd="0" presId="urn:microsoft.com/office/officeart/2005/8/layout/hProcess9"/>
    <dgm:cxn modelId="{244BD499-51FE-6645-AA93-6B1B5793D2F2}" type="presOf" srcId="{ED86E4E3-AE16-5E4E-8B95-3646250C7181}" destId="{054043CF-2D09-FE4C-B6BA-8C7A8F4DD86F}" srcOrd="0" destOrd="0" presId="urn:microsoft.com/office/officeart/2005/8/layout/hProcess9"/>
    <dgm:cxn modelId="{20A66AA6-30EB-7447-A5DF-C3568D095DE7}" type="presOf" srcId="{800436A6-0ECE-8944-8376-785ACFC0B177}" destId="{06A65EF5-CB1C-0A4F-853C-D31241EEF64D}" srcOrd="0" destOrd="0" presId="urn:microsoft.com/office/officeart/2005/8/layout/hProcess9"/>
    <dgm:cxn modelId="{7FDD22D8-92CE-7849-BE73-FC5DD2069647}" type="presParOf" srcId="{948F76B2-BF44-C44C-BABF-4914E998AE07}" destId="{DA96B8C7-BDCC-8745-9B2D-EAAD7FDD145C}" srcOrd="0" destOrd="0" presId="urn:microsoft.com/office/officeart/2005/8/layout/hProcess9"/>
    <dgm:cxn modelId="{66038BC1-33F4-CA4C-A5C3-DA4C70C0F030}" type="presParOf" srcId="{948F76B2-BF44-C44C-BABF-4914E998AE07}" destId="{590ABE32-E8AB-254E-8C86-446184EA5374}" srcOrd="1" destOrd="0" presId="urn:microsoft.com/office/officeart/2005/8/layout/hProcess9"/>
    <dgm:cxn modelId="{4F0D8DCF-D907-3340-B361-276125C201B3}" type="presParOf" srcId="{590ABE32-E8AB-254E-8C86-446184EA5374}" destId="{054043CF-2D09-FE4C-B6BA-8C7A8F4DD86F}" srcOrd="0" destOrd="0" presId="urn:microsoft.com/office/officeart/2005/8/layout/hProcess9"/>
    <dgm:cxn modelId="{8FEB9687-6B62-4C41-838B-B2ABCB7EF58E}" type="presParOf" srcId="{590ABE32-E8AB-254E-8C86-446184EA5374}" destId="{84A1A111-CFD6-FC41-8116-F3EC8AAC7E42}" srcOrd="1" destOrd="0" presId="urn:microsoft.com/office/officeart/2005/8/layout/hProcess9"/>
    <dgm:cxn modelId="{30E22322-84C8-F64C-A9B3-F2B90E5DBF68}" type="presParOf" srcId="{590ABE32-E8AB-254E-8C86-446184EA5374}" destId="{06A65EF5-CB1C-0A4F-853C-D31241EEF64D}" srcOrd="2" destOrd="0" presId="urn:microsoft.com/office/officeart/2005/8/layout/hProcess9"/>
    <dgm:cxn modelId="{B70EB74E-09BA-2F41-AFF0-FA9B5D3420CB}" type="presParOf" srcId="{590ABE32-E8AB-254E-8C86-446184EA5374}" destId="{943BC318-C5FB-2D47-96D2-5232ACB11E7B}" srcOrd="3" destOrd="0" presId="urn:microsoft.com/office/officeart/2005/8/layout/hProcess9"/>
    <dgm:cxn modelId="{6D838560-9CB2-2C4B-AE64-B04016E1D0D1}"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BDF6F-C2DC-AD43-BED1-60EC65646A92}">
      <dsp:nvSpPr>
        <dsp:cNvPr id="0" name=""/>
        <dsp:cNvSpPr/>
      </dsp:nvSpPr>
      <dsp:spPr>
        <a:xfrm>
          <a:off x="5954158" y="1004727"/>
          <a:ext cx="1458793" cy="459674"/>
        </a:xfrm>
        <a:custGeom>
          <a:avLst/>
          <a:gdLst/>
          <a:ahLst/>
          <a:cxnLst/>
          <a:rect l="0" t="0" r="0" b="0"/>
          <a:pathLst>
            <a:path>
              <a:moveTo>
                <a:pt x="0" y="0"/>
              </a:moveTo>
              <a:lnTo>
                <a:pt x="0" y="313254"/>
              </a:lnTo>
              <a:lnTo>
                <a:pt x="1458793" y="313254"/>
              </a:lnTo>
              <a:lnTo>
                <a:pt x="1458793" y="4596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B4544C-E271-6147-A92D-0ADE93C75EA4}">
      <dsp:nvSpPr>
        <dsp:cNvPr id="0" name=""/>
        <dsp:cNvSpPr/>
      </dsp:nvSpPr>
      <dsp:spPr>
        <a:xfrm>
          <a:off x="5954158" y="3931363"/>
          <a:ext cx="1458793" cy="459674"/>
        </a:xfrm>
        <a:custGeom>
          <a:avLst/>
          <a:gdLst/>
          <a:ahLst/>
          <a:cxnLst/>
          <a:rect l="0" t="0" r="0" b="0"/>
          <a:pathLst>
            <a:path>
              <a:moveTo>
                <a:pt x="0" y="0"/>
              </a:moveTo>
              <a:lnTo>
                <a:pt x="0" y="313254"/>
              </a:lnTo>
              <a:lnTo>
                <a:pt x="1458793" y="313254"/>
              </a:lnTo>
              <a:lnTo>
                <a:pt x="1458793" y="459674"/>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DD8796-C1D6-EE44-9869-F5661F3F8B5F}">
      <dsp:nvSpPr>
        <dsp:cNvPr id="0" name=""/>
        <dsp:cNvSpPr/>
      </dsp:nvSpPr>
      <dsp:spPr>
        <a:xfrm>
          <a:off x="4495364" y="3931363"/>
          <a:ext cx="1458793" cy="459674"/>
        </a:xfrm>
        <a:custGeom>
          <a:avLst/>
          <a:gdLst/>
          <a:ahLst/>
          <a:cxnLst/>
          <a:rect l="0" t="0" r="0" b="0"/>
          <a:pathLst>
            <a:path>
              <a:moveTo>
                <a:pt x="1458793" y="0"/>
              </a:moveTo>
              <a:lnTo>
                <a:pt x="1458793" y="313254"/>
              </a:lnTo>
              <a:lnTo>
                <a:pt x="0" y="313254"/>
              </a:lnTo>
              <a:lnTo>
                <a:pt x="0" y="459674"/>
              </a:lnTo>
            </a:path>
          </a:pathLst>
        </a:custGeom>
        <a:no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A16479-9E7F-A941-9B3F-EA82653ABA15}">
      <dsp:nvSpPr>
        <dsp:cNvPr id="0" name=""/>
        <dsp:cNvSpPr/>
      </dsp:nvSpPr>
      <dsp:spPr>
        <a:xfrm>
          <a:off x="4495364" y="2468045"/>
          <a:ext cx="1458793" cy="459674"/>
        </a:xfrm>
        <a:custGeom>
          <a:avLst/>
          <a:gdLst/>
          <a:ahLst/>
          <a:cxnLst/>
          <a:rect l="0" t="0" r="0" b="0"/>
          <a:pathLst>
            <a:path>
              <a:moveTo>
                <a:pt x="0" y="0"/>
              </a:moveTo>
              <a:lnTo>
                <a:pt x="0" y="313254"/>
              </a:lnTo>
              <a:lnTo>
                <a:pt x="1458793" y="313254"/>
              </a:lnTo>
              <a:lnTo>
                <a:pt x="1458793" y="459674"/>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5188AF-6B0B-2842-9981-C8A370795369}">
      <dsp:nvSpPr>
        <dsp:cNvPr id="0" name=""/>
        <dsp:cNvSpPr/>
      </dsp:nvSpPr>
      <dsp:spPr>
        <a:xfrm>
          <a:off x="3036570" y="2468045"/>
          <a:ext cx="1458793" cy="459674"/>
        </a:xfrm>
        <a:custGeom>
          <a:avLst/>
          <a:gdLst/>
          <a:ahLst/>
          <a:cxnLst/>
          <a:rect l="0" t="0" r="0" b="0"/>
          <a:pathLst>
            <a:path>
              <a:moveTo>
                <a:pt x="1458793" y="0"/>
              </a:moveTo>
              <a:lnTo>
                <a:pt x="1458793" y="313254"/>
              </a:lnTo>
              <a:lnTo>
                <a:pt x="0" y="313254"/>
              </a:lnTo>
              <a:lnTo>
                <a:pt x="0" y="459674"/>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2356D-D5F9-024D-8E0A-B11E01C245D2}">
      <dsp:nvSpPr>
        <dsp:cNvPr id="0" name=""/>
        <dsp:cNvSpPr/>
      </dsp:nvSpPr>
      <dsp:spPr>
        <a:xfrm>
          <a:off x="4495364" y="1004727"/>
          <a:ext cx="1458793" cy="459674"/>
        </a:xfrm>
        <a:custGeom>
          <a:avLst/>
          <a:gdLst/>
          <a:ahLst/>
          <a:cxnLst/>
          <a:rect l="0" t="0" r="0" b="0"/>
          <a:pathLst>
            <a:path>
              <a:moveTo>
                <a:pt x="1458793" y="0"/>
              </a:moveTo>
              <a:lnTo>
                <a:pt x="1458793" y="313254"/>
              </a:lnTo>
              <a:lnTo>
                <a:pt x="0" y="313254"/>
              </a:lnTo>
              <a:lnTo>
                <a:pt x="0" y="45967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D55D9-C3F1-4E40-BAA3-842EECDA1E65}">
      <dsp:nvSpPr>
        <dsp:cNvPr id="0" name=""/>
        <dsp:cNvSpPr/>
      </dsp:nvSpPr>
      <dsp:spPr>
        <a:xfrm>
          <a:off x="4670979" y="1084"/>
          <a:ext cx="2566356" cy="1003643"/>
        </a:xfrm>
        <a:prstGeom prst="roundRect">
          <a:avLst>
            <a:gd name="adj" fmla="val 10000"/>
          </a:avLst>
        </a:prstGeom>
        <a:solidFill>
          <a:schemeClr val="accent2">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1AA5E-DB92-5241-8683-550A3668A98A}">
      <dsp:nvSpPr>
        <dsp:cNvPr id="0" name=""/>
        <dsp:cNvSpPr/>
      </dsp:nvSpPr>
      <dsp:spPr>
        <a:xfrm>
          <a:off x="4846595" y="167919"/>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Are students still engaging in </a:t>
          </a:r>
          <a:r>
            <a:rPr lang="en-US" sz="2000" b="1" u="sng" kern="1200" dirty="0">
              <a:latin typeface="Arial" charset="0"/>
              <a:ea typeface="Arial" charset="0"/>
              <a:cs typeface="Arial" charset="0"/>
            </a:rPr>
            <a:t>problem behavior</a:t>
          </a:r>
          <a:r>
            <a:rPr lang="en-US" sz="2000" kern="1200" dirty="0">
              <a:latin typeface="Arial" charset="0"/>
              <a:ea typeface="Arial" charset="0"/>
              <a:cs typeface="Arial" charset="0"/>
            </a:rPr>
            <a:t>?</a:t>
          </a:r>
        </a:p>
      </dsp:txBody>
      <dsp:txXfrm>
        <a:off x="4875991" y="197315"/>
        <a:ext cx="2507564" cy="944851"/>
      </dsp:txXfrm>
    </dsp:sp>
    <dsp:sp modelId="{7D0CC7AF-14B2-8E4E-902B-184FB1986E9D}">
      <dsp:nvSpPr>
        <dsp:cNvPr id="0" name=""/>
        <dsp:cNvSpPr/>
      </dsp:nvSpPr>
      <dsp:spPr>
        <a:xfrm>
          <a:off x="3212186" y="1464401"/>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45DDC-3E8E-3243-8D1B-361551FA462D}">
      <dsp:nvSpPr>
        <dsp:cNvPr id="0" name=""/>
        <dsp:cNvSpPr/>
      </dsp:nvSpPr>
      <dsp:spPr>
        <a:xfrm>
          <a:off x="3387801" y="1631236"/>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Are behaviors minor or major expectation violations?</a:t>
          </a:r>
        </a:p>
      </dsp:txBody>
      <dsp:txXfrm>
        <a:off x="3417197" y="1660632"/>
        <a:ext cx="2507564" cy="944851"/>
      </dsp:txXfrm>
    </dsp:sp>
    <dsp:sp modelId="{9A7EFB90-34EE-DF49-BB36-14528FB2A414}">
      <dsp:nvSpPr>
        <dsp:cNvPr id="0" name=""/>
        <dsp:cNvSpPr/>
      </dsp:nvSpPr>
      <dsp:spPr>
        <a:xfrm>
          <a:off x="1753392" y="2927719"/>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8A597E-23B3-1049-A01A-9F535DCF17C1}">
      <dsp:nvSpPr>
        <dsp:cNvPr id="0" name=""/>
        <dsp:cNvSpPr/>
      </dsp:nvSpPr>
      <dsp:spPr>
        <a:xfrm>
          <a:off x="1929007" y="3094554"/>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Use brief, specific error correction &amp; other strategies</a:t>
          </a:r>
        </a:p>
      </dsp:txBody>
      <dsp:txXfrm>
        <a:off x="1958403" y="3123950"/>
        <a:ext cx="2507564" cy="944851"/>
      </dsp:txXfrm>
    </dsp:sp>
    <dsp:sp modelId="{199B6F96-2AA2-4B4C-AB7F-FC2B87FD9AB7}">
      <dsp:nvSpPr>
        <dsp:cNvPr id="0" name=""/>
        <dsp:cNvSpPr/>
      </dsp:nvSpPr>
      <dsp:spPr>
        <a:xfrm>
          <a:off x="4670979" y="2927719"/>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31503-63ED-4540-8502-6A48CD18ED03}">
      <dsp:nvSpPr>
        <dsp:cNvPr id="0" name=""/>
        <dsp:cNvSpPr/>
      </dsp:nvSpPr>
      <dsp:spPr>
        <a:xfrm>
          <a:off x="4846595" y="3094554"/>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How many students are involved (many or few)?</a:t>
          </a:r>
        </a:p>
      </dsp:txBody>
      <dsp:txXfrm>
        <a:off x="4875991" y="3123950"/>
        <a:ext cx="2507564" cy="944851"/>
      </dsp:txXfrm>
    </dsp:sp>
    <dsp:sp modelId="{1C657837-9A36-1543-B1A8-F6D9F73C8C9E}">
      <dsp:nvSpPr>
        <dsp:cNvPr id="0" name=""/>
        <dsp:cNvSpPr/>
      </dsp:nvSpPr>
      <dsp:spPr>
        <a:xfrm>
          <a:off x="3212186" y="4391037"/>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FD5D50-6D6C-0E4C-A837-1DDE12D05237}">
      <dsp:nvSpPr>
        <dsp:cNvPr id="0" name=""/>
        <dsp:cNvSpPr/>
      </dsp:nvSpPr>
      <dsp:spPr>
        <a:xfrm>
          <a:off x="3387801" y="4557872"/>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Review, adjust &amp; intensify CWPBIS. Ask for help!</a:t>
          </a:r>
        </a:p>
      </dsp:txBody>
      <dsp:txXfrm>
        <a:off x="3417197" y="4587268"/>
        <a:ext cx="2507564" cy="944851"/>
      </dsp:txXfrm>
    </dsp:sp>
    <dsp:sp modelId="{F0E6C605-BADA-1343-A6E2-E52B58011A2C}">
      <dsp:nvSpPr>
        <dsp:cNvPr id="0" name=""/>
        <dsp:cNvSpPr/>
      </dsp:nvSpPr>
      <dsp:spPr>
        <a:xfrm>
          <a:off x="6129773" y="4391037"/>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013DE-F65B-334C-BBDB-3A4601909784}">
      <dsp:nvSpPr>
        <dsp:cNvPr id="0" name=""/>
        <dsp:cNvSpPr/>
      </dsp:nvSpPr>
      <dsp:spPr>
        <a:xfrm>
          <a:off x="6305389" y="4557872"/>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Request additional (tier 2 &amp; 3) support for students. </a:t>
          </a:r>
        </a:p>
      </dsp:txBody>
      <dsp:txXfrm>
        <a:off x="6334785" y="4587268"/>
        <a:ext cx="2507564" cy="944851"/>
      </dsp:txXfrm>
    </dsp:sp>
    <dsp:sp modelId="{6CB2321F-3DDB-4543-825E-40354EF730AD}">
      <dsp:nvSpPr>
        <dsp:cNvPr id="0" name=""/>
        <dsp:cNvSpPr/>
      </dsp:nvSpPr>
      <dsp:spPr>
        <a:xfrm>
          <a:off x="6129773" y="1464401"/>
          <a:ext cx="2566356" cy="1003643"/>
        </a:xfrm>
        <a:prstGeom prst="roundRect">
          <a:avLst>
            <a:gd name="adj" fmla="val 1000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E12734-27F4-AB4F-8D16-E30DF91E6BED}">
      <dsp:nvSpPr>
        <dsp:cNvPr id="0" name=""/>
        <dsp:cNvSpPr/>
      </dsp:nvSpPr>
      <dsp:spPr>
        <a:xfrm>
          <a:off x="6305389" y="1631236"/>
          <a:ext cx="2566356" cy="1003643"/>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charset="0"/>
              <a:ea typeface="Arial" charset="0"/>
              <a:cs typeface="Arial" charset="0"/>
            </a:rPr>
            <a:t>Well done! Monitor outcomes and adjust as needed</a:t>
          </a:r>
        </a:p>
      </dsp:txBody>
      <dsp:txXfrm>
        <a:off x="6334785" y="1660632"/>
        <a:ext cx="2507564" cy="9448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Review relevant school records to look for patterns across time</a:t>
          </a:r>
        </a:p>
      </dsp:txBody>
      <dsp:txXfrm>
        <a:off x="3474720" y="109570"/>
        <a:ext cx="4886649" cy="650862"/>
      </dsp:txXfrm>
    </dsp:sp>
    <dsp:sp modelId="{2A496B35-10BF-384B-B611-A19A894529E0}">
      <dsp:nvSpPr>
        <dsp:cNvPr id="0" name=""/>
        <dsp:cNvSpPr/>
      </dsp:nvSpPr>
      <dsp:spPr>
        <a:xfrm>
          <a:off x="0" y="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2363"/>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Interview parents, teachers, staff, and student about patterns</a:t>
          </a:r>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Systematically observe behaviors and the context in which they occur</a:t>
          </a:r>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4">
            <a:lumMod val="40000"/>
            <a:lumOff val="60000"/>
            <a:alpha val="9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Occasionally, a trained person will need to conduct additional analyses</a:t>
          </a:r>
        </a:p>
      </dsp:txBody>
      <dsp:txXfrm>
        <a:off x="3474720" y="2973366"/>
        <a:ext cx="4886649" cy="650862"/>
      </dsp:txXfrm>
    </dsp:sp>
    <dsp:sp modelId="{41E835FC-47FD-894D-846D-E96AB29F2210}">
      <dsp:nvSpPr>
        <dsp:cNvPr id="0" name=""/>
        <dsp:cNvSpPr/>
      </dsp:nvSpPr>
      <dsp:spPr>
        <a:xfrm>
          <a:off x="0" y="2864889"/>
          <a:ext cx="3474720" cy="867816"/>
        </a:xfrm>
        <a:prstGeom prst="roundRect">
          <a:avLst/>
        </a:prstGeom>
        <a:solidFill>
          <a:schemeClr val="accent4">
            <a:lumMod val="50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A6347-E3DB-1C43-8162-168A8CD8B751}">
      <dsp:nvSpPr>
        <dsp:cNvPr id="0" name=""/>
        <dsp:cNvSpPr/>
      </dsp:nvSpPr>
      <dsp:spPr>
        <a:xfrm>
          <a:off x="3474720" y="1093"/>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109570"/>
        <a:ext cx="4886649" cy="650862"/>
      </dsp:txXfrm>
    </dsp:sp>
    <dsp:sp modelId="{2A496B35-10BF-384B-B611-A19A894529E0}">
      <dsp:nvSpPr>
        <dsp:cNvPr id="0" name=""/>
        <dsp:cNvSpPr/>
      </dsp:nvSpPr>
      <dsp:spPr>
        <a:xfrm>
          <a:off x="0" y="1093"/>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Records Reviews</a:t>
          </a:r>
        </a:p>
      </dsp:txBody>
      <dsp:txXfrm>
        <a:off x="42363" y="43456"/>
        <a:ext cx="3389994" cy="783090"/>
      </dsp:txXfrm>
    </dsp:sp>
    <dsp:sp modelId="{60953916-5212-3148-95D2-6AC19DD243A4}">
      <dsp:nvSpPr>
        <dsp:cNvPr id="0" name=""/>
        <dsp:cNvSpPr/>
      </dsp:nvSpPr>
      <dsp:spPr>
        <a:xfrm>
          <a:off x="3474720" y="955692"/>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1064169"/>
        <a:ext cx="4886649" cy="650862"/>
      </dsp:txXfrm>
    </dsp:sp>
    <dsp:sp modelId="{DB7EB4FC-A33C-B349-BC50-4177F05B0CBF}">
      <dsp:nvSpPr>
        <dsp:cNvPr id="0" name=""/>
        <dsp:cNvSpPr/>
      </dsp:nvSpPr>
      <dsp:spPr>
        <a:xfrm>
          <a:off x="0" y="955692"/>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Interviews</a:t>
          </a:r>
        </a:p>
      </dsp:txBody>
      <dsp:txXfrm>
        <a:off x="42363" y="998055"/>
        <a:ext cx="3389994" cy="783090"/>
      </dsp:txXfrm>
    </dsp:sp>
    <dsp:sp modelId="{A06ACEA6-DCF9-A14B-8E19-FD08BCE5F985}">
      <dsp:nvSpPr>
        <dsp:cNvPr id="0" name=""/>
        <dsp:cNvSpPr/>
      </dsp:nvSpPr>
      <dsp:spPr>
        <a:xfrm>
          <a:off x="3474720" y="1910290"/>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285750" lvl="1" indent="-285750" algn="l" defTabSz="2000250">
            <a:lnSpc>
              <a:spcPct val="90000"/>
            </a:lnSpc>
            <a:spcBef>
              <a:spcPct val="0"/>
            </a:spcBef>
            <a:spcAft>
              <a:spcPct val="15000"/>
            </a:spcAft>
            <a:buChar char="•"/>
          </a:pPr>
          <a:endParaRPr lang="en-US" sz="4500" kern="1200" dirty="0"/>
        </a:p>
      </dsp:txBody>
      <dsp:txXfrm>
        <a:off x="3474720" y="2018767"/>
        <a:ext cx="4886649" cy="650862"/>
      </dsp:txXfrm>
    </dsp:sp>
    <dsp:sp modelId="{72852071-67E5-0448-9EF1-44316CCE91ED}">
      <dsp:nvSpPr>
        <dsp:cNvPr id="0" name=""/>
        <dsp:cNvSpPr/>
      </dsp:nvSpPr>
      <dsp:spPr>
        <a:xfrm>
          <a:off x="0" y="1910290"/>
          <a:ext cx="3474720" cy="867816"/>
        </a:xfrm>
        <a:prstGeom prst="roundRect">
          <a:avLst/>
        </a:prstGeom>
        <a:solidFill>
          <a:schemeClr val="accent4">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Direct Observations</a:t>
          </a:r>
        </a:p>
      </dsp:txBody>
      <dsp:txXfrm>
        <a:off x="42363" y="1952653"/>
        <a:ext cx="3389994" cy="783090"/>
      </dsp:txXfrm>
    </dsp:sp>
    <dsp:sp modelId="{E9A0B44B-B6E8-E046-8F3A-11E95F1F399A}">
      <dsp:nvSpPr>
        <dsp:cNvPr id="0" name=""/>
        <dsp:cNvSpPr/>
      </dsp:nvSpPr>
      <dsp:spPr>
        <a:xfrm>
          <a:off x="3474720" y="2864889"/>
          <a:ext cx="5212080" cy="867816"/>
        </a:xfrm>
        <a:prstGeom prst="rightArrow">
          <a:avLst>
            <a:gd name="adj1" fmla="val 75000"/>
            <a:gd name="adj2" fmla="val 50000"/>
          </a:avLst>
        </a:prstGeom>
        <a:solidFill>
          <a:schemeClr val="accent4">
            <a:lumMod val="40000"/>
            <a:lumOff val="6000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41E835FC-47FD-894D-846D-E96AB29F2210}">
      <dsp:nvSpPr>
        <dsp:cNvPr id="0" name=""/>
        <dsp:cNvSpPr/>
      </dsp:nvSpPr>
      <dsp:spPr>
        <a:xfrm>
          <a:off x="0" y="2864889"/>
          <a:ext cx="3474720" cy="867816"/>
        </a:xfrm>
        <a:prstGeom prst="roundRect">
          <a:avLst/>
        </a:prstGeom>
        <a:solidFill>
          <a:schemeClr val="accent4">
            <a:lumMod val="50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kern="1200" dirty="0"/>
            <a:t>Experimental Analysis (Structural/Functional)</a:t>
          </a:r>
        </a:p>
      </dsp:txBody>
      <dsp:txXfrm>
        <a:off x="42363" y="2907252"/>
        <a:ext cx="3389994" cy="783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8FE42-D6F6-AE45-A4ED-904DBF0CD2E7}">
      <dsp:nvSpPr>
        <dsp:cNvPr id="0" name=""/>
        <dsp:cNvSpPr/>
      </dsp:nvSpPr>
      <dsp:spPr>
        <a:xfrm>
          <a:off x="8036" y="444175"/>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t>
          </a:r>
          <a:r>
            <a:rPr lang="en-US" sz="2000" b="1" kern="1200" dirty="0">
              <a:solidFill>
                <a:schemeClr val="tx1"/>
              </a:solidFill>
            </a:rPr>
            <a:t>prevent</a:t>
          </a:r>
          <a:r>
            <a:rPr lang="en-US" sz="2000" kern="1200" dirty="0">
              <a:solidFill>
                <a:schemeClr val="tx1"/>
              </a:solidFill>
            </a:rPr>
            <a:t> the occurrence of behavior</a:t>
          </a:r>
        </a:p>
      </dsp:txBody>
      <dsp:txXfrm>
        <a:off x="78391" y="514530"/>
        <a:ext cx="2261375" cy="2423907"/>
      </dsp:txXfrm>
    </dsp:sp>
    <dsp:sp modelId="{B3B73B35-0BAE-114A-925E-D5378AB0CF31}">
      <dsp:nvSpPr>
        <dsp:cNvPr id="0" name=""/>
        <dsp:cNvSpPr/>
      </dsp:nvSpPr>
      <dsp:spPr>
        <a:xfrm rot="49">
          <a:off x="2650331" y="1428650"/>
          <a:ext cx="509242" cy="595717"/>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2650331" y="1547792"/>
        <a:ext cx="356469" cy="357431"/>
      </dsp:txXfrm>
    </dsp:sp>
    <dsp:sp modelId="{E774B495-B0E4-1244-904B-7689041A6D67}">
      <dsp:nvSpPr>
        <dsp:cNvPr id="0" name=""/>
        <dsp:cNvSpPr/>
      </dsp:nvSpPr>
      <dsp:spPr>
        <a:xfrm>
          <a:off x="3370957" y="444223"/>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t>
          </a:r>
          <a:r>
            <a:rPr lang="en-US" sz="2000" b="1" kern="1200" dirty="0">
              <a:solidFill>
                <a:schemeClr val="tx1"/>
              </a:solidFill>
            </a:rPr>
            <a:t>teach</a:t>
          </a:r>
          <a:r>
            <a:rPr lang="en-US" sz="2000" kern="1200" dirty="0">
              <a:solidFill>
                <a:schemeClr val="tx1"/>
              </a:solidFill>
            </a:rPr>
            <a:t> replacement behavior AND </a:t>
          </a:r>
          <a:r>
            <a:rPr lang="en-US" sz="2000" b="1" kern="1200" dirty="0">
              <a:solidFill>
                <a:schemeClr val="tx1"/>
              </a:solidFill>
            </a:rPr>
            <a:t>shape</a:t>
          </a:r>
          <a:r>
            <a:rPr lang="en-US" sz="2000" kern="1200" dirty="0">
              <a:solidFill>
                <a:schemeClr val="tx1"/>
              </a:solidFill>
            </a:rPr>
            <a:t> replacement behavior into desired behavior</a:t>
          </a:r>
        </a:p>
      </dsp:txBody>
      <dsp:txXfrm>
        <a:off x="3441312" y="514578"/>
        <a:ext cx="2261375" cy="2423907"/>
      </dsp:txXfrm>
    </dsp:sp>
    <dsp:sp modelId="{F005EEDD-367C-494B-B49F-67771E7A3A6E}">
      <dsp:nvSpPr>
        <dsp:cNvPr id="0" name=""/>
        <dsp:cNvSpPr/>
      </dsp:nvSpPr>
      <dsp:spPr>
        <a:xfrm rot="15109">
          <a:off x="6013249" y="1436127"/>
          <a:ext cx="509247" cy="595717"/>
        </a:xfrm>
        <a:prstGeom prst="rightArrow">
          <a:avLst>
            <a:gd name="adj1" fmla="val 60000"/>
            <a:gd name="adj2" fmla="val 5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dsp:txBody>
      <dsp:txXfrm>
        <a:off x="6013250" y="1554934"/>
        <a:ext cx="356473" cy="357431"/>
      </dsp:txXfrm>
    </dsp:sp>
    <dsp:sp modelId="{28EB82EB-1672-4145-B8B9-085972F45316}">
      <dsp:nvSpPr>
        <dsp:cNvPr id="0" name=""/>
        <dsp:cNvSpPr/>
      </dsp:nvSpPr>
      <dsp:spPr>
        <a:xfrm>
          <a:off x="6733877" y="459004"/>
          <a:ext cx="2402085" cy="2564617"/>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Ways to (a) </a:t>
          </a:r>
          <a:r>
            <a:rPr lang="en-US" sz="2000" b="1" kern="1200" dirty="0">
              <a:solidFill>
                <a:schemeClr val="tx1"/>
              </a:solidFill>
            </a:rPr>
            <a:t>increase</a:t>
          </a:r>
          <a:r>
            <a:rPr lang="en-US" sz="2000" kern="1200" dirty="0">
              <a:solidFill>
                <a:schemeClr val="tx1"/>
              </a:solidFill>
            </a:rPr>
            <a:t> occurrences of replacement and desired behaviors and (</a:t>
          </a:r>
          <a:r>
            <a:rPr lang="en-US" sz="2000" kern="1200" dirty="0" err="1">
              <a:solidFill>
                <a:schemeClr val="tx1"/>
              </a:solidFill>
            </a:rPr>
            <a:t>b</a:t>
          </a:r>
          <a:r>
            <a:rPr lang="en-US" sz="2000" kern="1200" dirty="0">
              <a:solidFill>
                <a:schemeClr val="tx1"/>
              </a:solidFill>
            </a:rPr>
            <a:t>) </a:t>
          </a:r>
          <a:r>
            <a:rPr lang="en-US" sz="2000" b="1" kern="1200" dirty="0">
              <a:solidFill>
                <a:schemeClr val="tx1"/>
              </a:solidFill>
            </a:rPr>
            <a:t>decrease</a:t>
          </a:r>
          <a:r>
            <a:rPr lang="en-US" sz="2000" kern="1200" dirty="0">
              <a:solidFill>
                <a:schemeClr val="tx1"/>
              </a:solidFill>
            </a:rPr>
            <a:t> occurrences of target behaviors</a:t>
          </a:r>
        </a:p>
      </dsp:txBody>
      <dsp:txXfrm>
        <a:off x="6804232" y="529359"/>
        <a:ext cx="2261375" cy="24239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chemeClr val="accent4"/>
        </a:soli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chemeClr val="accent3">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9/5/2019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9/5/2019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903004-2ECF-D946-93FD-ACBFAC9899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3465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072E6F1-20CE-EB42-8F33-BF1A8A83F2CA}" type="slidenum">
              <a:rPr lang="en-US">
                <a:solidFill>
                  <a:prstClr val="black"/>
                </a:solidFill>
              </a:rPr>
              <a:pPr/>
              <a:t>29</a:t>
            </a:fld>
            <a:endParaRPr lang="en-US">
              <a:solidFill>
                <a:prstClr val="black"/>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lnSpc>
                <a:spcPct val="90000"/>
              </a:lnSpc>
            </a:pPr>
            <a:endParaRPr lang="en-US" dirty="0">
              <a:latin typeface="Arial" pitchFamily="-1" charset="0"/>
              <a:ea typeface="ヒラギノ角ゴ Pro W3" pitchFamily="-1" charset="-128"/>
              <a:cs typeface="ヒラギノ角ゴ Pro W3" pitchFamily="-1" charset="-128"/>
            </a:endParaRPr>
          </a:p>
        </p:txBody>
      </p:sp>
    </p:spTree>
    <p:extLst>
      <p:ext uri="{BB962C8B-B14F-4D97-AF65-F5344CB8AC3E}">
        <p14:creationId xmlns:p14="http://schemas.microsoft.com/office/powerpoint/2010/main" val="1156122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654857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32</a:t>
            </a:fld>
            <a:endParaRPr lang="en-US"/>
          </a:p>
        </p:txBody>
      </p:sp>
    </p:spTree>
    <p:extLst>
      <p:ext uri="{BB962C8B-B14F-4D97-AF65-F5344CB8AC3E}">
        <p14:creationId xmlns:p14="http://schemas.microsoft.com/office/powerpoint/2010/main" val="1597980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0116" name="Slide Number Placeholder 3"/>
          <p:cNvSpPr>
            <a:spLocks noGrp="1"/>
          </p:cNvSpPr>
          <p:nvPr>
            <p:ph type="sldNum" sz="quarter" idx="5"/>
          </p:nvPr>
        </p:nvSpPr>
        <p:spPr>
          <a:noFill/>
        </p:spPr>
        <p:txBody>
          <a:bodyPr/>
          <a:lstStyle/>
          <a:p>
            <a:fld id="{4B88B3F7-F322-7F45-98AC-0EC762A6F6E6}" type="slidenum">
              <a:rPr lang="en-US">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2002271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pitchFamily="-1" charset="0"/>
              <a:ea typeface="ヒラギノ角ゴ Pro W3" pitchFamily="-1" charset="-128"/>
              <a:cs typeface="ヒラギノ角ゴ Pro W3" pitchFamily="-1" charset="-128"/>
            </a:endParaRPr>
          </a:p>
        </p:txBody>
      </p:sp>
      <p:sp>
        <p:nvSpPr>
          <p:cNvPr id="92164" name="Slide Number Placeholder 3"/>
          <p:cNvSpPr>
            <a:spLocks noGrp="1"/>
          </p:cNvSpPr>
          <p:nvPr>
            <p:ph type="sldNum" sz="quarter" idx="5"/>
          </p:nvPr>
        </p:nvSpPr>
        <p:spPr>
          <a:noFill/>
        </p:spPr>
        <p:txBody>
          <a:bodyPr/>
          <a:lstStyle/>
          <a:p>
            <a:fld id="{A80F38C0-1D7E-1B47-B46C-3858240E6B22}" type="slidenum">
              <a:rPr lang="en-US">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1128182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prstClr val="black"/>
                </a:solidFill>
              </a:rPr>
              <a:pPr>
                <a:defRPr/>
              </a:pPr>
              <a:t>65</a:t>
            </a:fld>
            <a:endParaRPr lang="en-US">
              <a:solidFill>
                <a:prstClr val="black"/>
              </a:solidFill>
            </a:endParaRPr>
          </a:p>
        </p:txBody>
      </p:sp>
    </p:spTree>
    <p:extLst>
      <p:ext uri="{BB962C8B-B14F-4D97-AF65-F5344CB8AC3E}">
        <p14:creationId xmlns:p14="http://schemas.microsoft.com/office/powerpoint/2010/main" val="394939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493328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ea typeface="ＭＳ Ｐゴシック" charset="-128"/>
              <a:cs typeface="ＭＳ Ｐゴシック"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D2867AEB-D11F-364B-93F0-D04CCFCA7CF2}" type="slidenum">
              <a:rPr lang="en-US">
                <a:solidFill>
                  <a:srgbClr val="000000"/>
                </a:solidFill>
              </a:rPr>
              <a:pPr/>
              <a:t>11</a:t>
            </a:fld>
            <a:endParaRPr lang="en-US">
              <a:solidFill>
                <a:srgbClr val="000000"/>
              </a:solidFill>
            </a:endParaRPr>
          </a:p>
        </p:txBody>
      </p:sp>
    </p:spTree>
    <p:extLst>
      <p:ext uri="{BB962C8B-B14F-4D97-AF65-F5344CB8AC3E}">
        <p14:creationId xmlns:p14="http://schemas.microsoft.com/office/powerpoint/2010/main" val="344956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6783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428590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17</a:t>
            </a:fld>
            <a:endParaRPr lang="en-US"/>
          </a:p>
        </p:txBody>
      </p:sp>
    </p:spTree>
    <p:extLst>
      <p:ext uri="{BB962C8B-B14F-4D97-AF65-F5344CB8AC3E}">
        <p14:creationId xmlns:p14="http://schemas.microsoft.com/office/powerpoint/2010/main" val="137196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5A6AA9-36DE-3F4B-AB35-1268357F30C2}" type="slidenum">
              <a:rPr lang="en-US" smtClean="0"/>
              <a:t>18</a:t>
            </a:fld>
            <a:endParaRPr lang="en-US"/>
          </a:p>
        </p:txBody>
      </p:sp>
    </p:spTree>
    <p:extLst>
      <p:ext uri="{BB962C8B-B14F-4D97-AF65-F5344CB8AC3E}">
        <p14:creationId xmlns:p14="http://schemas.microsoft.com/office/powerpoint/2010/main" val="343867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494DFA-F14B-D046-A3D0-662D0F8CAD53}"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9007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082637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b="1" spc="-50"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81E5BC-C00E-7645-AEC2-968FCE47A87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702A8-6AC7-594A-8D24-995C71041B9C}" type="slidenum">
              <a:rPr lang="en-US" smtClean="0"/>
              <a:t>‹#›</a:t>
            </a:fld>
            <a:endParaRPr lang="en-US"/>
          </a:p>
        </p:txBody>
      </p:sp>
      <p:cxnSp>
        <p:nvCxnSpPr>
          <p:cNvPr id="10" name="Straight Connector 9"/>
          <p:cNvCxnSpPr/>
          <p:nvPr userDrawn="1"/>
        </p:nvCxnSpPr>
        <p:spPr>
          <a:xfrm flipV="1">
            <a:off x="180115" y="4402839"/>
            <a:ext cx="8825344" cy="484"/>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0" y="4189476"/>
            <a:ext cx="387929" cy="4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V="1">
            <a:off x="19397" y="6314315"/>
            <a:ext cx="8927871" cy="2000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8739448" y="6113424"/>
            <a:ext cx="387929" cy="4017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31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6329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87FF-4A2E-4707-B11F-FDFF70F8AAEB}"/>
              </a:ext>
            </a:extLst>
          </p:cNvPr>
          <p:cNvSpPr>
            <a:spLocks noGrp="1"/>
          </p:cNvSpPr>
          <p:nvPr>
            <p:ph type="title"/>
          </p:nvPr>
        </p:nvSpPr>
        <p:spPr>
          <a:xfrm>
            <a:off x="267130" y="739792"/>
            <a:ext cx="8548097" cy="1851348"/>
          </a:xfrm>
          <a:ln>
            <a:noFill/>
          </a:ln>
        </p:spPr>
        <p:txBody>
          <a:bodyPr vert="horz" lIns="91440" tIns="45720" rIns="91440" bIns="45720" rtlCol="0" anchor="t" anchorCtr="0">
            <a:noAutofit/>
          </a:bodyPr>
          <a:lstStyle>
            <a:lvl1pPr>
              <a:defRPr lang="en-US" sz="4350" b="1" baseline="0">
                <a:solidFill>
                  <a:schemeClr val="bg1"/>
                </a:solidFill>
                <a:ea typeface="+mn-ea"/>
                <a:cs typeface="+mn-cs"/>
              </a:defRPr>
            </a:lvl1pPr>
          </a:lstStyle>
          <a:p>
            <a:pPr marL="0" lvl="0" indent="0">
              <a:spcBef>
                <a:spcPts val="750"/>
              </a:spcBef>
              <a:buFont typeface="Arial" panose="020B0604020202020204" pitchFamily="34" charset="0"/>
            </a:pPr>
            <a:r>
              <a:rPr lang="en-US"/>
              <a:t>Click to edit Master title style</a:t>
            </a:r>
            <a:endParaRPr lang="en-US" dirty="0"/>
          </a:p>
        </p:txBody>
      </p:sp>
      <p:sp>
        <p:nvSpPr>
          <p:cNvPr id="16" name="Text Placeholder 14"/>
          <p:cNvSpPr>
            <a:spLocks noGrp="1"/>
          </p:cNvSpPr>
          <p:nvPr>
            <p:ph type="body" sz="quarter" idx="14" hasCustomPrompt="1"/>
          </p:nvPr>
        </p:nvSpPr>
        <p:spPr>
          <a:xfrm>
            <a:off x="278043" y="2689362"/>
            <a:ext cx="8537184" cy="983651"/>
          </a:xfrm>
          <a:ln>
            <a:noFill/>
          </a:ln>
        </p:spPr>
        <p:txBody>
          <a:bodyPr>
            <a:noAutofit/>
          </a:bodyPr>
          <a:lstStyle>
            <a:lvl1pPr marL="0" indent="0">
              <a:buNone/>
              <a:defRPr sz="1500" b="0" baseline="0">
                <a:solidFill>
                  <a:schemeClr val="bg1"/>
                </a:solidFill>
                <a:latin typeface="+mn-lt"/>
              </a:defRPr>
            </a:lvl1pPr>
            <a:lvl5pPr>
              <a:defRPr/>
            </a:lvl5pPr>
          </a:lstStyle>
          <a:p>
            <a:pPr lvl="0"/>
            <a:r>
              <a:rPr lang="en-US" dirty="0"/>
              <a:t>Click to add main module subtitle</a:t>
            </a:r>
          </a:p>
        </p:txBody>
      </p:sp>
      <p:sp>
        <p:nvSpPr>
          <p:cNvPr id="3" name="Rectangle 2">
            <a:extLst>
              <a:ext uri="{FF2B5EF4-FFF2-40B4-BE49-F238E27FC236}">
                <a16:creationId xmlns:a16="http://schemas.microsoft.com/office/drawing/2014/main" id="{A75614EE-B341-407C-B002-D871943E9FC6}"/>
              </a:ext>
            </a:extLst>
          </p:cNvPr>
          <p:cNvSpPr/>
          <p:nvPr userDrawn="1"/>
        </p:nvSpPr>
        <p:spPr>
          <a:xfrm>
            <a:off x="0" y="4266862"/>
            <a:ext cx="9144000" cy="2591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National Center on Intensive Intervention at American Institutes for Researc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044" y="4677235"/>
            <a:ext cx="4538445" cy="926801"/>
          </a:xfrm>
          <a:prstGeom prst="rect">
            <a:avLst/>
          </a:prstGeom>
          <a:ln>
            <a:noFill/>
          </a:ln>
        </p:spPr>
      </p:pic>
      <p:pic>
        <p:nvPicPr>
          <p:cNvPr id="10" name="Picture 9" descr="Logo of UCONN | NEAG School of Education"/>
          <p:cNvPicPr>
            <a:picLocks noChangeAspect="1"/>
          </p:cNvPicPr>
          <p:nvPr userDrawn="1"/>
        </p:nvPicPr>
        <p:blipFill rotWithShape="1">
          <a:blip r:embed="rId3"/>
          <a:srcRect l="51929" t="12057" r="5093" b="50942"/>
          <a:stretch/>
        </p:blipFill>
        <p:spPr>
          <a:xfrm>
            <a:off x="267130" y="5645650"/>
            <a:ext cx="3929865" cy="1001731"/>
          </a:xfrm>
          <a:prstGeom prst="rect">
            <a:avLst/>
          </a:prstGeom>
          <a:ln>
            <a:noFill/>
          </a:ln>
        </p:spPr>
      </p:pic>
    </p:spTree>
    <p:extLst>
      <p:ext uri="{BB962C8B-B14F-4D97-AF65-F5344CB8AC3E}">
        <p14:creationId xmlns:p14="http://schemas.microsoft.com/office/powerpoint/2010/main" val="175806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6371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FAAC2-531E-4515-BF42-11B2079E8940}"/>
              </a:ext>
            </a:extLst>
          </p:cNvPr>
          <p:cNvSpPr>
            <a:spLocks noGrp="1"/>
          </p:cNvSpPr>
          <p:nvPr>
            <p:ph type="title"/>
          </p:nvPr>
        </p:nvSpPr>
        <p:spPr>
          <a:xfrm>
            <a:off x="255570" y="365126"/>
            <a:ext cx="8632861" cy="2208890"/>
          </a:xfrm>
        </p:spPr>
        <p:txBody>
          <a:bodyPr anchor="b" anchorCtr="0"/>
          <a:lstStyle/>
          <a:p>
            <a:r>
              <a:rPr lang="en-US"/>
              <a:t>Click to edit Master title style</a:t>
            </a:r>
            <a:endParaRPr lang="en-US" dirty="0"/>
          </a:p>
        </p:txBody>
      </p:sp>
      <p:sp>
        <p:nvSpPr>
          <p:cNvPr id="11" name="Text Placeholder 10"/>
          <p:cNvSpPr>
            <a:spLocks noGrp="1"/>
          </p:cNvSpPr>
          <p:nvPr>
            <p:ph type="body" sz="quarter" idx="15" hasCustomPrompt="1"/>
          </p:nvPr>
        </p:nvSpPr>
        <p:spPr>
          <a:xfrm>
            <a:off x="255570" y="2746593"/>
            <a:ext cx="8632861" cy="1353875"/>
          </a:xfrm>
          <a:noFill/>
        </p:spPr>
        <p:txBody>
          <a:bodyPr>
            <a:noAutofit/>
          </a:bodyPr>
          <a:lstStyle>
            <a:lvl1pPr marL="0" indent="0">
              <a:buNone/>
              <a:defRPr sz="2700" b="0" baseline="0">
                <a:solidFill>
                  <a:schemeClr val="bg1"/>
                </a:solidFill>
                <a:latin typeface="+mj-lt"/>
              </a:defRPr>
            </a:lvl1pPr>
          </a:lstStyle>
          <a:p>
            <a:pPr lvl="0"/>
            <a:r>
              <a:rPr lang="en-US" dirty="0"/>
              <a:t>Part #: Add part title (as a question)</a:t>
            </a:r>
          </a:p>
        </p:txBody>
      </p:sp>
      <p:pic>
        <p:nvPicPr>
          <p:cNvPr id="9" name="Picture 8" descr="Logo of National Center on Intensive Intervention at American Institutes for Research"/>
          <p:cNvPicPr>
            <a:picLocks noChangeAspect="1"/>
          </p:cNvPicPr>
          <p:nvPr userDrawn="1"/>
        </p:nvPicPr>
        <p:blipFill rotWithShape="1">
          <a:blip r:embed="rId2"/>
          <a:srcRect t="1279" b="37471"/>
          <a:stretch/>
        </p:blipFill>
        <p:spPr>
          <a:xfrm>
            <a:off x="5138" y="5204861"/>
            <a:ext cx="9144000" cy="1658278"/>
          </a:xfrm>
          <a:prstGeom prst="rect">
            <a:avLst/>
          </a:prstGeom>
        </p:spPr>
      </p:pic>
    </p:spTree>
    <p:extLst>
      <p:ext uri="{BB962C8B-B14F-4D97-AF65-F5344CB8AC3E}">
        <p14:creationId xmlns:p14="http://schemas.microsoft.com/office/powerpoint/2010/main" val="12630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166724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36669"/>
            <a:ext cx="7886700" cy="1113416"/>
          </a:xfrm>
        </p:spPr>
        <p:txBody>
          <a:bodyPr/>
          <a:lstStyle/>
          <a:p>
            <a:r>
              <a:rPr lang="en-US" dirty="0"/>
              <a:t>Click to edit Master title style</a:t>
            </a:r>
          </a:p>
        </p:txBody>
      </p:sp>
      <p:sp>
        <p:nvSpPr>
          <p:cNvPr id="3" name="Content Placeholder 2"/>
          <p:cNvSpPr>
            <a:spLocks noGrp="1"/>
          </p:cNvSpPr>
          <p:nvPr>
            <p:ph idx="1"/>
          </p:nvPr>
        </p:nvSpPr>
        <p:spPr>
          <a:xfrm>
            <a:off x="628650" y="1446904"/>
            <a:ext cx="7886700" cy="47300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2753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051974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341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76827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27849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8868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950021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6448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23493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986556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305397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68024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66305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047631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19590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417338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87142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8865617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42602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3633613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36167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dirty="0"/>
            </a:lvl1pPr>
          </a:lstStyle>
          <a:p>
            <a:pPr>
              <a:defRPr/>
            </a:pPr>
            <a:endParaRPr lang="en-US">
              <a:solidFill>
                <a:srgbClr val="000000">
                  <a:tint val="75000"/>
                </a:srgbClr>
              </a:solidFill>
            </a:endParaRPr>
          </a:p>
        </p:txBody>
      </p:sp>
      <p:sp>
        <p:nvSpPr>
          <p:cNvPr id="6" name="Rectangle 5"/>
          <p:cNvSpPr>
            <a:spLocks noGrp="1" noChangeArrowheads="1"/>
          </p:cNvSpPr>
          <p:nvPr>
            <p:ph type="ftr" sz="quarter" idx="11"/>
          </p:nvPr>
        </p:nvSpPr>
        <p:spPr/>
        <p:txBody>
          <a:bodyPr/>
          <a:lstStyle>
            <a:lvl1pPr>
              <a:defRPr dirty="0"/>
            </a:lvl1pPr>
          </a:lstStyle>
          <a:p>
            <a:pPr>
              <a:defRPr/>
            </a:pPr>
            <a:endParaRPr lang="en-US">
              <a:solidFill>
                <a:srgbClr val="000000">
                  <a:tint val="75000"/>
                </a:srgbClr>
              </a:solidFill>
            </a:endParaRPr>
          </a:p>
        </p:txBody>
      </p:sp>
      <p:sp>
        <p:nvSpPr>
          <p:cNvPr id="7" name="Rectangle 6"/>
          <p:cNvSpPr>
            <a:spLocks noGrp="1" noChangeArrowheads="1"/>
          </p:cNvSpPr>
          <p:nvPr>
            <p:ph type="sldNum" sz="quarter" idx="12"/>
          </p:nvPr>
        </p:nvSpPr>
        <p:spPr/>
        <p:txBody>
          <a:bodyPr/>
          <a:lstStyle>
            <a:lvl1pPr>
              <a:defRPr/>
            </a:lvl1pPr>
          </a:lstStyle>
          <a:p>
            <a:fld id="{18B88E49-1FFF-F745-AC5B-F5ABE833ED51}" type="slidenum">
              <a:rPr lang="en-US" altLang="en-US">
                <a:solidFill>
                  <a:srgbClr val="000000">
                    <a:tint val="75000"/>
                  </a:srgbClr>
                </a:solidFill>
              </a:rPr>
              <a:pPr/>
              <a:t>‹#›</a:t>
            </a:fld>
            <a:endParaRPr lang="en-US" altLang="en-US">
              <a:solidFill>
                <a:srgbClr val="000000">
                  <a:tint val="75000"/>
                </a:srgbClr>
              </a:solidFill>
            </a:endParaRPr>
          </a:p>
        </p:txBody>
      </p:sp>
    </p:spTree>
    <p:extLst>
      <p:ext uri="{BB962C8B-B14F-4D97-AF65-F5344CB8AC3E}">
        <p14:creationId xmlns:p14="http://schemas.microsoft.com/office/powerpoint/2010/main" val="4118472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24581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766455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988319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778543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12981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660376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9155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771274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194342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239252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0971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828800"/>
            <a:ext cx="8229600" cy="4302125"/>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fld id="{7C9D1F80-91D4-E346-BDE0-E22D9D7A80FE}" type="slidenum">
              <a:rPr lang="en-US">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078883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tint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138AD8-E552-5B47-A76B-6D5A4F9C0DEF}"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3505211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1712940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796601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1614506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511204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9419455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627308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7481459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9978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909683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39768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44257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9/5/2019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1" r:id="rId12"/>
    <p:sldLayoutId id="2147483702" r:id="rId13"/>
    <p:sldLayoutId id="2147483843" r:id="rId14"/>
    <p:sldLayoutId id="214748384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832812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6693405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solidFill>
                  <a:srgbClr val="000000">
                    <a:tint val="75000"/>
                  </a:srgbClr>
                </a:solidFill>
              </a:rPr>
              <a:pPr/>
              <a:t>9/5/2019</a:t>
            </a:fld>
            <a:endParaRPr lang="en-US">
              <a:solidFill>
                <a:srgbClr val="000000">
                  <a:tint val="75000"/>
                </a:srgb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1956044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9/5/2019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38252798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intensiveintervention.org/sites/default/files/Behavior-%20Rating.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course%20http:/www.moedu-sail.org/lessons/modifying-cico-student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intensiveintervention.org/sites/default/files/Point_Sheets_508.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2" Type="http://schemas.openxmlformats.org/officeDocument/2006/relationships/hyperlink" Target="http://pbismissouri.org/tier-2-workbook-resources#c6f33c5fcee7b787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pbismissouri.org/tier-2-workbook-resources#c6f33c5fcee7b787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el.org/guide/" TargetMode="External"/><Relationship Id="rId2" Type="http://schemas.openxmlformats.org/officeDocument/2006/relationships/hyperlink" Target="http://k12engagement.unl.edu/strategy-briefs/Resources%20for%20Social%20Skills%20Curricula%209-22-2014_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cwfit.ku.edu/"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cwfit.ku.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intensiveintervention.org/sites/default/files/Behavior-%20Rating.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intensiveintervention.org/sites/default/files/HO-3c-ABC-Report-Form_508.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3.xml"/><Relationship Id="rId5" Type="http://schemas.openxmlformats.org/officeDocument/2006/relationships/image" Target="../media/image9.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intensiveintervention.org/intensive-intervention/diagnostic-data/example-diagnostic-tools" TargetMode="External"/><Relationship Id="rId4" Type="http://schemas.openxmlformats.org/officeDocument/2006/relationships/diagramLayout" Target="../diagrams/layout5.xml"/><Relationship Id="rId9" Type="http://schemas.openxmlformats.org/officeDocument/2006/relationships/hyperlink" Target="https://intensiveintervention.org/sites/default/files/HO-1-FBABehavSupPlnSelfAsses_508.pdf"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intensiveintervention.org/intensive-intervention-features-explicit-instruction"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intensiveintervention.org/sites/default/files/HO-3c-ABC-Report-Form_508.pdf"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9D9117-FC55-4143-A3F5-6CAA3768082C}"/>
              </a:ext>
            </a:extLst>
          </p:cNvPr>
          <p:cNvSpPr>
            <a:spLocks noGrp="1"/>
          </p:cNvSpPr>
          <p:nvPr>
            <p:ph type="title"/>
          </p:nvPr>
        </p:nvSpPr>
        <p:spPr>
          <a:xfrm>
            <a:off x="297952" y="134472"/>
            <a:ext cx="8548097" cy="2530482"/>
          </a:xfrm>
        </p:spPr>
        <p:txBody>
          <a:bodyPr/>
          <a:lstStyle/>
          <a:p>
            <a:r>
              <a:rPr lang="en-US" sz="4800" dirty="0">
                <a:solidFill>
                  <a:srgbClr val="01295F"/>
                </a:solidFill>
              </a:rPr>
              <a:t>Module 8</a:t>
            </a:r>
            <a:br>
              <a:rPr lang="en-US" sz="2400" dirty="0">
                <a:solidFill>
                  <a:srgbClr val="01295F"/>
                </a:solidFill>
              </a:rPr>
            </a:br>
            <a:r>
              <a:rPr lang="en-US" sz="6000" dirty="0">
                <a:solidFill>
                  <a:srgbClr val="01295F"/>
                </a:solidFill>
              </a:rPr>
              <a:t>Intensifying Behavioral Support</a:t>
            </a:r>
          </a:p>
        </p:txBody>
      </p:sp>
      <p:sp>
        <p:nvSpPr>
          <p:cNvPr id="3" name="Text Placeholder 2"/>
          <p:cNvSpPr>
            <a:spLocks noGrp="1"/>
          </p:cNvSpPr>
          <p:nvPr>
            <p:ph type="body" sz="quarter" idx="14"/>
          </p:nvPr>
        </p:nvSpPr>
        <p:spPr>
          <a:xfrm>
            <a:off x="297951" y="2949634"/>
            <a:ext cx="8537184" cy="737738"/>
          </a:xfrm>
        </p:spPr>
        <p:txBody>
          <a:bodyPr/>
          <a:lstStyle/>
          <a:p>
            <a:r>
              <a:rPr lang="en-US" sz="2000" dirty="0"/>
              <a:t>Jennifer Freeman, PhD</a:t>
            </a:r>
          </a:p>
          <a:p>
            <a:r>
              <a:rPr lang="en-US" sz="2000" dirty="0"/>
              <a:t>Don Briere, PhD</a:t>
            </a:r>
          </a:p>
          <a:p>
            <a:r>
              <a:rPr lang="en-US" sz="2000" dirty="0"/>
              <a:t>Brandi Simonsen, PhD</a:t>
            </a:r>
          </a:p>
          <a:p>
            <a:endParaRPr lang="en-US" sz="2000" dirty="0"/>
          </a:p>
        </p:txBody>
      </p:sp>
    </p:spTree>
    <p:extLst>
      <p:ext uri="{BB962C8B-B14F-4D97-AF65-F5344CB8AC3E}">
        <p14:creationId xmlns:p14="http://schemas.microsoft.com/office/powerpoint/2010/main" val="2415807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9" name="Text Box 13"/>
          <p:cNvSpPr txBox="1">
            <a:spLocks noChangeArrowheads="1"/>
          </p:cNvSpPr>
          <p:nvPr/>
        </p:nvSpPr>
        <p:spPr bwMode="auto">
          <a:xfrm>
            <a:off x="3400425" y="6089650"/>
            <a:ext cx="3051175" cy="457200"/>
          </a:xfrm>
          <a:prstGeom prst="rect">
            <a:avLst/>
          </a:prstGeom>
          <a:noFill/>
          <a:ln w="9525">
            <a:noFill/>
            <a:miter lim="800000"/>
            <a:headEnd/>
            <a:tailEnd/>
          </a:ln>
        </p:spPr>
        <p:txBody>
          <a:bodyPr>
            <a:prstTxWarp prst="textNoShape">
              <a:avLst/>
            </a:prstTxWarp>
            <a:spAutoFit/>
          </a:bodyPr>
          <a:lstStyle/>
          <a:p>
            <a:pPr algn="ctr" eaLnBrk="0" hangingPunct="0"/>
            <a:r>
              <a:rPr lang="en-US" dirty="0">
                <a:solidFill>
                  <a:srgbClr val="FFFFFF"/>
                </a:solidFill>
                <a:latin typeface="+mj-lt"/>
              </a:rPr>
              <a:t>~80% of Students</a:t>
            </a:r>
          </a:p>
        </p:txBody>
      </p:sp>
      <p:pic>
        <p:nvPicPr>
          <p:cNvPr id="5" name="Picture 4" descr="An image demonstrating a three tiered system of support. The continuum of school-wide instructional and positive behavior support shows increasingly intensive prevention strategies.">
            <a:extLst>
              <a:ext uri="{FF2B5EF4-FFF2-40B4-BE49-F238E27FC236}">
                <a16:creationId xmlns:a16="http://schemas.microsoft.com/office/drawing/2014/main" id="{2B501DCB-06BD-4F3B-AF5A-48A57FDC7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08721"/>
          </a:xfrm>
          <a:prstGeom prst="rect">
            <a:avLst/>
          </a:prstGeom>
        </p:spPr>
      </p:pic>
      <p:sp>
        <p:nvSpPr>
          <p:cNvPr id="6" name="Title 5" hidden="1">
            <a:extLst>
              <a:ext uri="{FF2B5EF4-FFF2-40B4-BE49-F238E27FC236}">
                <a16:creationId xmlns:a16="http://schemas.microsoft.com/office/drawing/2014/main" id="{98B2A446-D2BC-4393-808C-7695E75C5224}"/>
              </a:ext>
            </a:extLst>
          </p:cNvPr>
          <p:cNvSpPr>
            <a:spLocks noGrp="1"/>
          </p:cNvSpPr>
          <p:nvPr>
            <p:ph type="title"/>
          </p:nvPr>
        </p:nvSpPr>
        <p:spPr/>
        <p:txBody>
          <a:bodyPr/>
          <a:lstStyle/>
          <a:p>
            <a:r>
              <a:rPr lang="en-US" dirty="0"/>
              <a:t>Continuum of School-Wide Behavior Supports</a:t>
            </a:r>
          </a:p>
        </p:txBody>
      </p:sp>
    </p:spTree>
    <p:extLst>
      <p:ext uri="{BB962C8B-B14F-4D97-AF65-F5344CB8AC3E}">
        <p14:creationId xmlns:p14="http://schemas.microsoft.com/office/powerpoint/2010/main" val="920868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449"/>
            <a:ext cx="8305800" cy="931551"/>
          </a:xfrm>
          <a:noFill/>
        </p:spPr>
        <p:txBody>
          <a:bodyPr wrap="square" numCol="1" anchorCtr="0" compatLnSpc="1">
            <a:prstTxWarp prst="textNoShape">
              <a:avLst/>
            </a:prstTxWarp>
            <a:noAutofit/>
          </a:bodyPr>
          <a:lstStyle/>
          <a:p>
            <a:pPr>
              <a:defRPr/>
            </a:pPr>
            <a:r>
              <a:rPr lang="en-US" sz="4000" cap="none" dirty="0">
                <a:solidFill>
                  <a:srgbClr val="001C54"/>
                </a:solidFill>
                <a:cs typeface="Calibri"/>
              </a:rPr>
              <a:t>Secondary Supports: Who Benefits?</a:t>
            </a:r>
          </a:p>
        </p:txBody>
      </p:sp>
      <p:sp>
        <p:nvSpPr>
          <p:cNvPr id="4" name="Rectangle 3"/>
          <p:cNvSpPr/>
          <p:nvPr/>
        </p:nvSpPr>
        <p:spPr>
          <a:xfrm>
            <a:off x="380999" y="1220716"/>
            <a:ext cx="4114800" cy="22860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Students who continue to demonstrate challenging behavior despite </a:t>
            </a:r>
            <a:r>
              <a:rPr lang="en-US" sz="2400" i="1" dirty="0">
                <a:solidFill>
                  <a:srgbClr val="000000"/>
                </a:solidFill>
                <a:cs typeface="Calibri"/>
              </a:rPr>
              <a:t>school </a:t>
            </a:r>
            <a:r>
              <a:rPr lang="en-US" sz="2400" dirty="0">
                <a:solidFill>
                  <a:srgbClr val="000000"/>
                </a:solidFill>
                <a:cs typeface="Calibri"/>
              </a:rPr>
              <a:t>and </a:t>
            </a:r>
            <a:r>
              <a:rPr lang="en-US" sz="2400" i="1" dirty="0">
                <a:solidFill>
                  <a:srgbClr val="000000"/>
                </a:solidFill>
                <a:cs typeface="Calibri"/>
              </a:rPr>
              <a:t>classroom </a:t>
            </a:r>
            <a:r>
              <a:rPr lang="en-US" sz="2400" dirty="0">
                <a:solidFill>
                  <a:srgbClr val="000000"/>
                </a:solidFill>
                <a:cs typeface="Calibri"/>
              </a:rPr>
              <a:t>supports </a:t>
            </a:r>
          </a:p>
          <a:p>
            <a:pPr algn="ctr" fontAlgn="base">
              <a:spcBef>
                <a:spcPct val="0"/>
              </a:spcBef>
              <a:spcAft>
                <a:spcPct val="0"/>
              </a:spcAft>
              <a:defRPr/>
            </a:pPr>
            <a:r>
              <a:rPr lang="en-US" sz="2400" dirty="0">
                <a:solidFill>
                  <a:srgbClr val="000000"/>
                </a:solidFill>
                <a:cs typeface="Calibri"/>
              </a:rPr>
              <a:t>being in place</a:t>
            </a:r>
          </a:p>
        </p:txBody>
      </p:sp>
      <p:sp>
        <p:nvSpPr>
          <p:cNvPr id="5" name="Rectangle 4"/>
          <p:cNvSpPr/>
          <p:nvPr/>
        </p:nvSpPr>
        <p:spPr>
          <a:xfrm>
            <a:off x="4648200" y="1220716"/>
            <a:ext cx="4114800" cy="2286000"/>
          </a:xfrm>
          <a:prstGeom prst="rect">
            <a:avLst/>
          </a:prstGeom>
          <a:solidFill>
            <a:schemeClr val="accent4">
              <a:lumMod val="40000"/>
              <a:lumOff val="60000"/>
            </a:schemeClr>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Approximately 10 to 15% of the student population</a:t>
            </a:r>
          </a:p>
        </p:txBody>
      </p:sp>
      <p:sp>
        <p:nvSpPr>
          <p:cNvPr id="6" name="Rectangle 5"/>
          <p:cNvSpPr/>
          <p:nvPr/>
        </p:nvSpPr>
        <p:spPr>
          <a:xfrm>
            <a:off x="381000" y="3656813"/>
            <a:ext cx="4114800" cy="2286000"/>
          </a:xfrm>
          <a:prstGeom prst="rect">
            <a:avLst/>
          </a:prstGeom>
          <a:solidFill>
            <a:schemeClr val="accent4">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Likely to be students with both </a:t>
            </a:r>
          </a:p>
          <a:p>
            <a:pPr algn="ctr" fontAlgn="base">
              <a:spcBef>
                <a:spcPct val="0"/>
              </a:spcBef>
              <a:spcAft>
                <a:spcPct val="0"/>
              </a:spcAft>
              <a:defRPr/>
            </a:pPr>
            <a:r>
              <a:rPr lang="en-US" sz="2400" i="1" dirty="0">
                <a:solidFill>
                  <a:srgbClr val="000000"/>
                </a:solidFill>
                <a:cs typeface="Calibri"/>
              </a:rPr>
              <a:t>academic</a:t>
            </a:r>
            <a:r>
              <a:rPr lang="en-US" sz="2400" dirty="0">
                <a:solidFill>
                  <a:srgbClr val="000000"/>
                </a:solidFill>
                <a:cs typeface="Calibri"/>
              </a:rPr>
              <a:t> and </a:t>
            </a:r>
            <a:r>
              <a:rPr lang="en-US" sz="2400" i="1" dirty="0">
                <a:solidFill>
                  <a:srgbClr val="000000"/>
                </a:solidFill>
                <a:cs typeface="Calibri"/>
              </a:rPr>
              <a:t>behavioral </a:t>
            </a:r>
            <a:r>
              <a:rPr lang="en-US" sz="2400" dirty="0">
                <a:solidFill>
                  <a:srgbClr val="000000"/>
                </a:solidFill>
                <a:cs typeface="Calibri"/>
              </a:rPr>
              <a:t>difficulties </a:t>
            </a:r>
          </a:p>
        </p:txBody>
      </p:sp>
      <p:sp>
        <p:nvSpPr>
          <p:cNvPr id="7" name="Rectangle 6"/>
          <p:cNvSpPr/>
          <p:nvPr/>
        </p:nvSpPr>
        <p:spPr>
          <a:xfrm>
            <a:off x="4648200" y="3656813"/>
            <a:ext cx="4114800" cy="2286000"/>
          </a:xfrm>
          <a:prstGeom prst="rect">
            <a:avLst/>
          </a:prstGeom>
          <a:solidFill>
            <a:schemeClr val="accent4">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fontAlgn="base">
              <a:spcBef>
                <a:spcPct val="0"/>
              </a:spcBef>
              <a:spcAft>
                <a:spcPct val="0"/>
              </a:spcAft>
              <a:defRPr/>
            </a:pPr>
            <a:r>
              <a:rPr lang="en-US" sz="2400" dirty="0">
                <a:solidFill>
                  <a:srgbClr val="000000"/>
                </a:solidFill>
                <a:cs typeface="Calibri"/>
              </a:rPr>
              <a:t>Without </a:t>
            </a:r>
            <a:r>
              <a:rPr lang="en-US" sz="2400" i="1" dirty="0">
                <a:solidFill>
                  <a:srgbClr val="000000"/>
                </a:solidFill>
                <a:cs typeface="Calibri"/>
              </a:rPr>
              <a:t>effective </a:t>
            </a:r>
            <a:r>
              <a:rPr lang="en-US" sz="2400" dirty="0">
                <a:solidFill>
                  <a:srgbClr val="000000"/>
                </a:solidFill>
                <a:cs typeface="Calibri"/>
              </a:rPr>
              <a:t>school-wide prevention, we cannot reliably identify students who benefit from secondary supports</a:t>
            </a:r>
          </a:p>
        </p:txBody>
      </p:sp>
    </p:spTree>
    <p:extLst>
      <p:ext uri="{BB962C8B-B14F-4D97-AF65-F5344CB8AC3E}">
        <p14:creationId xmlns:p14="http://schemas.microsoft.com/office/powerpoint/2010/main" val="67174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99" y="365125"/>
            <a:ext cx="8589195" cy="1325563"/>
          </a:xfrm>
          <a:noFill/>
        </p:spPr>
        <p:txBody>
          <a:bodyPr>
            <a:normAutofit/>
          </a:bodyPr>
          <a:lstStyle/>
          <a:p>
            <a:r>
              <a:rPr lang="en-US" sz="4000" dirty="0">
                <a:solidFill>
                  <a:srgbClr val="001C54"/>
                </a:solidFill>
              </a:rPr>
              <a:t>Common Elements of Tier 2 Practices</a:t>
            </a:r>
          </a:p>
        </p:txBody>
      </p:sp>
      <p:sp>
        <p:nvSpPr>
          <p:cNvPr id="3" name="Content Placeholder 2"/>
          <p:cNvSpPr>
            <a:spLocks noGrp="1"/>
          </p:cNvSpPr>
          <p:nvPr>
            <p:ph idx="1"/>
          </p:nvPr>
        </p:nvSpPr>
        <p:spPr>
          <a:xfrm>
            <a:off x="130099" y="1505753"/>
            <a:ext cx="5700685" cy="4351338"/>
          </a:xfrm>
        </p:spPr>
        <p:txBody>
          <a:bodyPr>
            <a:normAutofit fontScale="77500" lnSpcReduction="20000"/>
          </a:bodyPr>
          <a:lstStyle/>
          <a:p>
            <a:pPr lvl="0"/>
            <a:r>
              <a:rPr lang="en-US" sz="2400" dirty="0">
                <a:solidFill>
                  <a:schemeClr val="bg1"/>
                </a:solidFill>
              </a:rPr>
              <a:t>Consistent, standardized implementation across students</a:t>
            </a:r>
          </a:p>
          <a:p>
            <a:pPr lvl="0"/>
            <a:r>
              <a:rPr lang="en-US" sz="2400" dirty="0">
                <a:solidFill>
                  <a:schemeClr val="bg1"/>
                </a:solidFill>
              </a:rPr>
              <a:t>Easily accessible (e.g., within a few days of referral)</a:t>
            </a:r>
          </a:p>
          <a:p>
            <a:pPr lvl="0"/>
            <a:r>
              <a:rPr lang="en-US" sz="2400" dirty="0">
                <a:solidFill>
                  <a:schemeClr val="bg1"/>
                </a:solidFill>
              </a:rPr>
              <a:t>Continuous availability</a:t>
            </a:r>
          </a:p>
          <a:p>
            <a:pPr lvl="0"/>
            <a:r>
              <a:rPr lang="en-US" sz="2400" dirty="0">
                <a:solidFill>
                  <a:schemeClr val="bg1"/>
                </a:solidFill>
              </a:rPr>
              <a:t>Implemented by all school staff</a:t>
            </a:r>
          </a:p>
          <a:p>
            <a:pPr lvl="0"/>
            <a:r>
              <a:rPr lang="en-US" sz="2400" dirty="0">
                <a:solidFill>
                  <a:schemeClr val="bg1"/>
                </a:solidFill>
              </a:rPr>
              <a:t>Consistent with and extra doses of school-wide expectations and interventions</a:t>
            </a:r>
          </a:p>
          <a:p>
            <a:pPr lvl="0"/>
            <a:r>
              <a:rPr lang="en-US" sz="2400" dirty="0">
                <a:solidFill>
                  <a:schemeClr val="bg1"/>
                </a:solidFill>
              </a:rPr>
              <a:t>Targeted and explicit skill instruction</a:t>
            </a:r>
          </a:p>
          <a:p>
            <a:pPr lvl="0"/>
            <a:r>
              <a:rPr lang="en-US" sz="2400" dirty="0">
                <a:solidFill>
                  <a:schemeClr val="bg1"/>
                </a:solidFill>
              </a:rPr>
              <a:t>Acknowledgements of appropriate behavior</a:t>
            </a:r>
          </a:p>
          <a:p>
            <a:pPr lvl="0"/>
            <a:r>
              <a:rPr lang="en-US" sz="2400" dirty="0">
                <a:solidFill>
                  <a:schemeClr val="bg1"/>
                </a:solidFill>
              </a:rPr>
              <a:t>Increased adult support</a:t>
            </a:r>
          </a:p>
          <a:p>
            <a:pPr lvl="0"/>
            <a:r>
              <a:rPr lang="en-US" sz="2400" dirty="0">
                <a:solidFill>
                  <a:schemeClr val="bg1"/>
                </a:solidFill>
              </a:rPr>
              <a:t>Frequent performance feedback for targeted behaviors</a:t>
            </a:r>
          </a:p>
          <a:p>
            <a:pPr lvl="0"/>
            <a:r>
              <a:rPr lang="en-US" sz="2400" dirty="0">
                <a:solidFill>
                  <a:schemeClr val="bg1"/>
                </a:solidFill>
              </a:rPr>
              <a:t>Plans for generalization and maintenance </a:t>
            </a:r>
          </a:p>
          <a:p>
            <a:pPr marL="0" indent="0">
              <a:buNone/>
            </a:pPr>
            <a:r>
              <a:rPr lang="en-US" sz="2000" dirty="0">
                <a:solidFill>
                  <a:schemeClr val="bg1"/>
                </a:solidFill>
              </a:rPr>
              <a:t>	(Crone, Hawken, &amp; Horner, 2010)</a:t>
            </a:r>
          </a:p>
        </p:txBody>
      </p:sp>
      <p:sp>
        <p:nvSpPr>
          <p:cNvPr id="4" name="Content Placeholder 1">
            <a:extLst>
              <a:ext uri="{FF2B5EF4-FFF2-40B4-BE49-F238E27FC236}">
                <a16:creationId xmlns:a16="http://schemas.microsoft.com/office/drawing/2014/main" id="{4BE7780F-5D7A-F84D-AAD0-1306B5DEAAE1}"/>
              </a:ext>
            </a:extLst>
          </p:cNvPr>
          <p:cNvSpPr txBox="1">
            <a:spLocks/>
          </p:cNvSpPr>
          <p:nvPr/>
        </p:nvSpPr>
        <p:spPr>
          <a:xfrm>
            <a:off x="5939051" y="2636444"/>
            <a:ext cx="2968643" cy="3344632"/>
          </a:xfrm>
          <a:prstGeom prst="rect">
            <a:avLst/>
          </a:prstGeom>
          <a:solidFill>
            <a:schemeClr val="accent1"/>
          </a:solidFill>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hlinkClick r:id="rId2"/>
              </a:rPr>
              <a:t>Taxonomy of Intervention Intensity</a:t>
            </a:r>
            <a:endParaRPr lang="en-US" sz="2000" dirty="0"/>
          </a:p>
          <a:p>
            <a:pPr marL="457200" indent="-457200">
              <a:buFont typeface="+mj-lt"/>
              <a:buAutoNum type="arabicPeriod"/>
            </a:pPr>
            <a:r>
              <a:rPr lang="en-US" sz="2000" dirty="0"/>
              <a:t>Strength</a:t>
            </a:r>
          </a:p>
          <a:p>
            <a:pPr marL="457200" indent="-457200">
              <a:buFont typeface="+mj-lt"/>
              <a:buAutoNum type="arabicPeriod"/>
            </a:pPr>
            <a:r>
              <a:rPr lang="en-US" sz="2000" dirty="0"/>
              <a:t>Dosage</a:t>
            </a:r>
          </a:p>
          <a:p>
            <a:pPr marL="457200" indent="-457200">
              <a:buFont typeface="+mj-lt"/>
              <a:buAutoNum type="arabicPeriod"/>
            </a:pPr>
            <a:r>
              <a:rPr lang="en-US" sz="2000" dirty="0"/>
              <a:t>Alignment</a:t>
            </a:r>
          </a:p>
          <a:p>
            <a:pPr marL="457200" indent="-457200">
              <a:buFont typeface="+mj-lt"/>
              <a:buAutoNum type="arabicPeriod"/>
            </a:pPr>
            <a:r>
              <a:rPr lang="en-US" sz="2000" dirty="0"/>
              <a:t>Attention to Transfer</a:t>
            </a:r>
          </a:p>
          <a:p>
            <a:pPr marL="457200" indent="-457200">
              <a:buFont typeface="+mj-lt"/>
              <a:buAutoNum type="arabicPeriod"/>
            </a:pPr>
            <a:r>
              <a:rPr lang="en-US" sz="2000" dirty="0"/>
              <a:t>Comprehensiveness</a:t>
            </a:r>
          </a:p>
          <a:p>
            <a:pPr marL="457200" indent="-457200">
              <a:buFont typeface="+mj-lt"/>
              <a:buAutoNum type="arabicPeriod"/>
            </a:pPr>
            <a:r>
              <a:rPr lang="en-US" sz="2000" dirty="0"/>
              <a:t>Behavioral Support</a:t>
            </a:r>
          </a:p>
          <a:p>
            <a:pPr marL="457200" indent="-457200">
              <a:buFont typeface="+mj-lt"/>
              <a:buAutoNum type="arabicPeriod"/>
            </a:pPr>
            <a:r>
              <a:rPr lang="en-US" sz="2000" dirty="0"/>
              <a:t>Individualization</a:t>
            </a:r>
          </a:p>
        </p:txBody>
      </p:sp>
    </p:spTree>
    <p:extLst>
      <p:ext uri="{BB962C8B-B14F-4D97-AF65-F5344CB8AC3E}">
        <p14:creationId xmlns:p14="http://schemas.microsoft.com/office/powerpoint/2010/main" val="205946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C183D7F6-B498-43B3-948B-1728B52AA6E4}">
                <adec:decorative xmlns:adec="http://schemas.microsoft.com/office/drawing/2017/decorative" val="1"/>
              </a:ext>
            </a:extLst>
          </p:cNvPr>
          <p:cNvGrpSpPr/>
          <p:nvPr/>
        </p:nvGrpSpPr>
        <p:grpSpPr>
          <a:xfrm>
            <a:off x="457200" y="1148258"/>
            <a:ext cx="7099919" cy="1441443"/>
            <a:chOff x="0" y="0"/>
            <a:chExt cx="7099919" cy="1441443"/>
          </a:xfrm>
        </p:grpSpPr>
        <p:sp>
          <p:nvSpPr>
            <p:cNvPr id="5" name="Rounded Rectangle 4"/>
            <p:cNvSpPr/>
            <p:nvPr/>
          </p:nvSpPr>
          <p:spPr>
            <a:xfrm>
              <a:off x="0" y="0"/>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2218" y="42218"/>
              <a:ext cx="5544491"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Are the </a:t>
              </a:r>
              <a:r>
                <a:rPr lang="en-US" sz="2700" b="1" dirty="0">
                  <a:solidFill>
                    <a:srgbClr val="FFFFFF"/>
                  </a:solidFill>
                  <a:latin typeface="Arial"/>
                  <a:cs typeface="Arial"/>
                </a:rPr>
                <a:t>foundations</a:t>
              </a:r>
              <a:r>
                <a:rPr lang="en-US" sz="2700" dirty="0">
                  <a:solidFill>
                    <a:srgbClr val="FFFFFF"/>
                  </a:solidFill>
                  <a:latin typeface="Arial"/>
                  <a:cs typeface="Arial"/>
                </a:rPr>
                <a:t> of effective PCBS in place?</a:t>
              </a:r>
            </a:p>
          </p:txBody>
        </p:sp>
      </p:grpSp>
      <p:grpSp>
        <p:nvGrpSpPr>
          <p:cNvPr id="3" name="Group 6">
            <a:extLst>
              <a:ext uri="{C183D7F6-B498-43B3-948B-1728B52AA6E4}">
                <adec:decorative xmlns:adec="http://schemas.microsoft.com/office/drawing/2017/decorative" val="1"/>
              </a:ext>
            </a:extLst>
          </p:cNvPr>
          <p:cNvGrpSpPr/>
          <p:nvPr/>
        </p:nvGrpSpPr>
        <p:grpSpPr>
          <a:xfrm>
            <a:off x="914400" y="2900858"/>
            <a:ext cx="7099919" cy="1441443"/>
            <a:chOff x="626463" y="1681683"/>
            <a:chExt cx="7099919" cy="1441443"/>
          </a:xfrm>
        </p:grpSpPr>
        <p:sp>
          <p:nvSpPr>
            <p:cNvPr id="8" name="Rounded Rectangle 7"/>
            <p:cNvSpPr/>
            <p:nvPr/>
          </p:nvSpPr>
          <p:spPr>
            <a:xfrm>
              <a:off x="626463" y="1681683"/>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668681" y="1723901"/>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Are proactive and positive </a:t>
              </a:r>
              <a:r>
                <a:rPr lang="en-US" sz="2700" b="1" dirty="0">
                  <a:solidFill>
                    <a:srgbClr val="FFFFFF"/>
                  </a:solidFill>
                  <a:latin typeface="Arial"/>
                  <a:cs typeface="Arial"/>
                </a:rPr>
                <a:t>PCBS practices</a:t>
              </a:r>
              <a:r>
                <a:rPr lang="en-US" sz="2700" dirty="0">
                  <a:solidFill>
                    <a:srgbClr val="FFFFFF"/>
                  </a:solidFill>
                  <a:latin typeface="Arial"/>
                  <a:cs typeface="Arial"/>
                </a:rPr>
                <a:t> implemented consistently?</a:t>
              </a:r>
            </a:p>
          </p:txBody>
        </p:sp>
      </p:grpSp>
      <p:grpSp>
        <p:nvGrpSpPr>
          <p:cNvPr id="4" name="Group 9">
            <a:extLst>
              <a:ext uri="{C183D7F6-B498-43B3-948B-1728B52AA6E4}">
                <adec:decorative xmlns:adec="http://schemas.microsoft.com/office/drawing/2017/decorative" val="1"/>
              </a:ext>
            </a:extLst>
          </p:cNvPr>
          <p:cNvGrpSpPr/>
          <p:nvPr/>
        </p:nvGrpSpPr>
        <p:grpSpPr>
          <a:xfrm>
            <a:off x="1447800" y="4659815"/>
            <a:ext cx="7099919" cy="1441443"/>
            <a:chOff x="1252927" y="3363366"/>
            <a:chExt cx="7099919" cy="1441443"/>
          </a:xfrm>
        </p:grpSpPr>
        <p:sp>
          <p:nvSpPr>
            <p:cNvPr id="11" name="Rounded Rectangle 10"/>
            <p:cNvSpPr/>
            <p:nvPr/>
          </p:nvSpPr>
          <p:spPr>
            <a:xfrm>
              <a:off x="1252927" y="3363366"/>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1295145" y="3405584"/>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a:cs typeface="Arial"/>
                </a:rPr>
                <a:t>Do data indicate that students are still engaging in </a:t>
              </a:r>
              <a:r>
                <a:rPr lang="en-US" sz="2700" b="1" dirty="0">
                  <a:solidFill>
                    <a:srgbClr val="FFFFFF"/>
                  </a:solidFill>
                  <a:latin typeface="Arial"/>
                  <a:cs typeface="Arial"/>
                </a:rPr>
                <a:t>problem behavior</a:t>
              </a:r>
              <a:r>
                <a:rPr lang="en-US" sz="2700" dirty="0">
                  <a:solidFill>
                    <a:srgbClr val="FFFFFF"/>
                  </a:solidFill>
                  <a:latin typeface="Arial"/>
                  <a:cs typeface="Arial"/>
                </a:rPr>
                <a:t>?</a:t>
              </a:r>
            </a:p>
          </p:txBody>
        </p:sp>
      </p:grpSp>
      <p:grpSp>
        <p:nvGrpSpPr>
          <p:cNvPr id="7" name="Group 12">
            <a:extLst>
              <a:ext uri="{C183D7F6-B498-43B3-948B-1728B52AA6E4}">
                <adec:decorative xmlns:adec="http://schemas.microsoft.com/office/drawing/2017/decorative" val="1"/>
              </a:ext>
            </a:extLst>
          </p:cNvPr>
          <p:cNvGrpSpPr/>
          <p:nvPr/>
        </p:nvGrpSpPr>
        <p:grpSpPr>
          <a:xfrm>
            <a:off x="6477000" y="2367458"/>
            <a:ext cx="936937" cy="936937"/>
            <a:chOff x="6162982" y="1093094"/>
            <a:chExt cx="936937" cy="936937"/>
          </a:xfrm>
        </p:grpSpPr>
        <p:sp>
          <p:nvSpPr>
            <p:cNvPr id="14" name="Down Arrow 13"/>
            <p:cNvSpPr/>
            <p:nvPr/>
          </p:nvSpPr>
          <p:spPr>
            <a:xfrm>
              <a:off x="6162982" y="1093094"/>
              <a:ext cx="936937" cy="936937"/>
            </a:xfrm>
            <a:prstGeom prst="downArrow">
              <a:avLst>
                <a:gd name="adj1" fmla="val 55000"/>
                <a:gd name="adj2" fmla="val 45000"/>
              </a:avLst>
            </a:prstGeom>
            <a:solidFill>
              <a:srgbClr val="D1D1F0">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6373793" y="1093094"/>
              <a:ext cx="515315" cy="705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latin typeface="Arial"/>
                <a:cs typeface="Arial"/>
              </a:endParaRPr>
            </a:p>
          </p:txBody>
        </p:sp>
      </p:grpSp>
      <p:grpSp>
        <p:nvGrpSpPr>
          <p:cNvPr id="10" name="Group 15">
            <a:extLst>
              <a:ext uri="{C183D7F6-B498-43B3-948B-1728B52AA6E4}">
                <adec:decorative xmlns:adec="http://schemas.microsoft.com/office/drawing/2017/decorative" val="1"/>
              </a:ext>
            </a:extLst>
          </p:cNvPr>
          <p:cNvGrpSpPr/>
          <p:nvPr/>
        </p:nvGrpSpPr>
        <p:grpSpPr>
          <a:xfrm>
            <a:off x="7010400" y="4043858"/>
            <a:ext cx="936937" cy="936937"/>
            <a:chOff x="0" y="1676399"/>
            <a:chExt cx="936937" cy="936937"/>
          </a:xfrm>
        </p:grpSpPr>
        <p:sp>
          <p:nvSpPr>
            <p:cNvPr id="17" name="Down Arrow 16"/>
            <p:cNvSpPr/>
            <p:nvPr/>
          </p:nvSpPr>
          <p:spPr>
            <a:xfrm>
              <a:off x="0" y="1676399"/>
              <a:ext cx="936937" cy="936937"/>
            </a:xfrm>
            <a:prstGeom prst="downArrow">
              <a:avLst>
                <a:gd name="adj1" fmla="val 55000"/>
                <a:gd name="adj2" fmla="val 45000"/>
              </a:avLst>
            </a:prstGeom>
            <a:solidFill>
              <a:srgbClr val="D1D1F0">
                <a:alpha val="90000"/>
              </a:srgbClr>
            </a:solid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210811" y="1676399"/>
              <a:ext cx="515315" cy="7050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latin typeface="Arial"/>
                <a:cs typeface="Arial"/>
              </a:endParaRPr>
            </a:p>
          </p:txBody>
        </p:sp>
      </p:grpSp>
      <p:sp>
        <p:nvSpPr>
          <p:cNvPr id="19" name="Rectangle 2">
            <a:extLst>
              <a:ext uri="{C183D7F6-B498-43B3-948B-1728B52AA6E4}">
                <adec:decorative xmlns:adec="http://schemas.microsoft.com/office/drawing/2017/decorative" val="1"/>
              </a:ext>
            </a:extLst>
          </p:cNvPr>
          <p:cNvSpPr txBox="1">
            <a:spLocks noChangeArrowheads="1"/>
          </p:cNvSpPr>
          <p:nvPr/>
        </p:nvSpPr>
        <p:spPr bwMode="auto">
          <a:xfrm>
            <a:off x="475946" y="135409"/>
            <a:ext cx="84582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ctr" fontAlgn="base">
              <a:spcBef>
                <a:spcPct val="0"/>
              </a:spcBef>
              <a:spcAft>
                <a:spcPct val="0"/>
              </a:spcAft>
              <a:defRPr/>
            </a:pPr>
            <a:r>
              <a:rPr lang="en-US" sz="3200" b="1" kern="0" dirty="0">
                <a:solidFill>
                  <a:srgbClr val="001C54"/>
                </a:solidFill>
                <a:ea typeface="ＭＳ Ｐゴシック" pitchFamily="-111" charset="-128"/>
                <a:cs typeface="Arial"/>
              </a:rPr>
              <a:t>PCBS Practices Decision-Making Guide: </a:t>
            </a:r>
          </a:p>
          <a:p>
            <a:pPr algn="ctr" fontAlgn="base">
              <a:spcBef>
                <a:spcPct val="0"/>
              </a:spcBef>
              <a:spcAft>
                <a:spcPct val="0"/>
              </a:spcAft>
              <a:defRPr/>
            </a:pPr>
            <a:r>
              <a:rPr lang="en-US" sz="3200" b="1" kern="0" dirty="0">
                <a:solidFill>
                  <a:srgbClr val="001C54"/>
                </a:solidFill>
                <a:ea typeface="ＭＳ Ｐゴシック" pitchFamily="-111" charset="-128"/>
                <a:cs typeface="Arial"/>
              </a:rPr>
              <a:t>3 Key Questions</a:t>
            </a:r>
          </a:p>
        </p:txBody>
      </p:sp>
      <p:sp>
        <p:nvSpPr>
          <p:cNvPr id="13" name="Title 12" hidden="1">
            <a:extLst>
              <a:ext uri="{FF2B5EF4-FFF2-40B4-BE49-F238E27FC236}">
                <a16:creationId xmlns:a16="http://schemas.microsoft.com/office/drawing/2014/main" id="{0F232C02-64A6-4489-A8B3-44142DFD25EC}"/>
              </a:ext>
            </a:extLst>
          </p:cNvPr>
          <p:cNvSpPr>
            <a:spLocks noGrp="1"/>
          </p:cNvSpPr>
          <p:nvPr>
            <p:ph type="title"/>
          </p:nvPr>
        </p:nvSpPr>
        <p:spPr/>
        <p:txBody>
          <a:bodyPr>
            <a:normAutofit fontScale="90000"/>
          </a:bodyPr>
          <a:lstStyle/>
          <a:p>
            <a:pPr fontAlgn="base">
              <a:spcAft>
                <a:spcPct val="0"/>
              </a:spcAft>
              <a:defRPr/>
            </a:pPr>
            <a:r>
              <a:rPr lang="en-US" b="1" kern="0" dirty="0">
                <a:solidFill>
                  <a:srgbClr val="001C54"/>
                </a:solidFill>
                <a:ea typeface="ＭＳ Ｐゴシック" pitchFamily="-111" charset="-128"/>
                <a:cs typeface="Arial"/>
              </a:rPr>
              <a:t>PCBS Practices Decision-Making Guide: </a:t>
            </a:r>
            <a:br>
              <a:rPr lang="en-US" b="1" kern="0" dirty="0">
                <a:solidFill>
                  <a:srgbClr val="001C54"/>
                </a:solidFill>
                <a:ea typeface="ＭＳ Ｐゴシック" pitchFamily="-111" charset="-128"/>
                <a:cs typeface="Arial"/>
              </a:rPr>
            </a:br>
            <a:r>
              <a:rPr lang="en-US" b="1" kern="0" dirty="0">
                <a:solidFill>
                  <a:srgbClr val="001C54"/>
                </a:solidFill>
                <a:ea typeface="ＭＳ Ｐゴシック" pitchFamily="-111" charset="-128"/>
                <a:cs typeface="Arial"/>
              </a:rPr>
              <a:t>3 Key Questions</a:t>
            </a:r>
            <a:br>
              <a:rPr lang="en-US" b="1" kern="0" dirty="0">
                <a:solidFill>
                  <a:srgbClr val="001C54"/>
                </a:solidFill>
                <a:ea typeface="ＭＳ Ｐゴシック" pitchFamily="-111" charset="-128"/>
                <a:cs typeface="Arial"/>
              </a:rPr>
            </a:br>
            <a:endParaRPr lang="en-US" dirty="0"/>
          </a:p>
        </p:txBody>
      </p:sp>
    </p:spTree>
    <p:extLst>
      <p:ext uri="{BB962C8B-B14F-4D97-AF65-F5344CB8AC3E}">
        <p14:creationId xmlns:p14="http://schemas.microsoft.com/office/powerpoint/2010/main" val="326667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DEFA09D0-B48C-4679-8445-09A7DAA7517E}"/>
              </a:ext>
            </a:extLst>
          </p:cNvPr>
          <p:cNvSpPr>
            <a:spLocks noGrp="1"/>
          </p:cNvSpPr>
          <p:nvPr>
            <p:ph type="title"/>
          </p:nvPr>
        </p:nvSpPr>
        <p:spPr/>
        <p:txBody>
          <a:bodyPr/>
          <a:lstStyle/>
          <a:p>
            <a:r>
              <a:rPr lang="en-US" dirty="0"/>
              <a:t>Problem solving behavior part 1</a:t>
            </a:r>
          </a:p>
        </p:txBody>
      </p:sp>
      <p:graphicFrame>
        <p:nvGraphicFramePr>
          <p:cNvPr id="24" name="Content Placeholder 3" descr="A diagram for educators to use if data indicate that students are still engaging in problem behavior. "/>
          <p:cNvGraphicFramePr>
            <a:graphicFrameLocks noGrp="1"/>
          </p:cNvGraphicFramePr>
          <p:nvPr>
            <p:ph idx="4294967295"/>
            <p:extLst>
              <p:ext uri="{D42A27DB-BD31-4B8C-83A1-F6EECF244321}">
                <p14:modId xmlns:p14="http://schemas.microsoft.com/office/powerpoint/2010/main" val="248935407"/>
              </p:ext>
            </p:extLst>
          </p:nvPr>
        </p:nvGraphicFramePr>
        <p:xfrm>
          <a:off x="-740569" y="1320791"/>
          <a:ext cx="10625138"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Rectangle 24"/>
          <p:cNvSpPr/>
          <p:nvPr/>
        </p:nvSpPr>
        <p:spPr>
          <a:xfrm>
            <a:off x="3595852" y="2468613"/>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Yes</a:t>
            </a:r>
          </a:p>
        </p:txBody>
      </p:sp>
      <p:sp>
        <p:nvSpPr>
          <p:cNvPr id="26" name="Rectangle 25"/>
          <p:cNvSpPr/>
          <p:nvPr/>
        </p:nvSpPr>
        <p:spPr>
          <a:xfrm>
            <a:off x="5896107" y="2468614"/>
            <a:ext cx="809493"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No</a:t>
            </a:r>
          </a:p>
        </p:txBody>
      </p:sp>
      <p:sp>
        <p:nvSpPr>
          <p:cNvPr id="27" name="Rectangle 26"/>
          <p:cNvSpPr/>
          <p:nvPr/>
        </p:nvSpPr>
        <p:spPr>
          <a:xfrm>
            <a:off x="1828800" y="39624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Minor</a:t>
            </a:r>
          </a:p>
        </p:txBody>
      </p:sp>
      <p:sp>
        <p:nvSpPr>
          <p:cNvPr id="28" name="Rectangle 27"/>
          <p:cNvSpPr/>
          <p:nvPr/>
        </p:nvSpPr>
        <p:spPr>
          <a:xfrm>
            <a:off x="4953000" y="397872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Major</a:t>
            </a:r>
          </a:p>
        </p:txBody>
      </p:sp>
      <p:sp>
        <p:nvSpPr>
          <p:cNvPr id="29" name="Rectangle 28"/>
          <p:cNvSpPr/>
          <p:nvPr/>
        </p:nvSpPr>
        <p:spPr>
          <a:xfrm>
            <a:off x="32766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Many</a:t>
            </a:r>
          </a:p>
        </p:txBody>
      </p:sp>
      <p:sp>
        <p:nvSpPr>
          <p:cNvPr id="30" name="Rectangle 29"/>
          <p:cNvSpPr/>
          <p:nvPr/>
        </p:nvSpPr>
        <p:spPr>
          <a:xfrm>
            <a:off x="6248400" y="5410200"/>
            <a:ext cx="1069521" cy="2793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spcBef>
                <a:spcPct val="0"/>
              </a:spcBef>
              <a:spcAft>
                <a:spcPct val="0"/>
              </a:spcAft>
            </a:pPr>
            <a:r>
              <a:rPr lang="en-US" sz="2000" b="1" dirty="0">
                <a:solidFill>
                  <a:srgbClr val="000000"/>
                </a:solidFill>
                <a:latin typeface="Arial" charset="0"/>
                <a:ea typeface="Arial" charset="0"/>
                <a:cs typeface="Arial" charset="0"/>
              </a:rPr>
              <a:t>Few</a:t>
            </a:r>
          </a:p>
        </p:txBody>
      </p:sp>
      <p:grpSp>
        <p:nvGrpSpPr>
          <p:cNvPr id="37" name="Group 9">
            <a:extLst>
              <a:ext uri="{C183D7F6-B498-43B3-948B-1728B52AA6E4}">
                <adec:decorative xmlns:adec="http://schemas.microsoft.com/office/drawing/2017/decorative" val="1"/>
              </a:ext>
            </a:extLst>
          </p:cNvPr>
          <p:cNvGrpSpPr/>
          <p:nvPr/>
        </p:nvGrpSpPr>
        <p:grpSpPr>
          <a:xfrm>
            <a:off x="1371600" y="129361"/>
            <a:ext cx="7099919" cy="1441443"/>
            <a:chOff x="1252927" y="3363366"/>
            <a:chExt cx="7099919" cy="1441443"/>
          </a:xfrm>
        </p:grpSpPr>
        <p:sp>
          <p:nvSpPr>
            <p:cNvPr id="38" name="Rounded Rectangle 37"/>
            <p:cNvSpPr/>
            <p:nvPr/>
          </p:nvSpPr>
          <p:spPr>
            <a:xfrm>
              <a:off x="1252927" y="3363366"/>
              <a:ext cx="7099919" cy="1441443"/>
            </a:xfrm>
            <a:prstGeom prst="roundRect">
              <a:avLst>
                <a:gd name="adj" fmla="val 10000"/>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fontAlgn="base">
                <a:spcBef>
                  <a:spcPct val="0"/>
                </a:spcBef>
                <a:spcAft>
                  <a:spcPct val="0"/>
                </a:spcAft>
              </a:pPr>
              <a:endParaRPr lang="en-US" dirty="0">
                <a:solidFill>
                  <a:srgbClr val="FFFFFF"/>
                </a:solidFill>
                <a:latin typeface="Arial" charset="0"/>
                <a:ea typeface="Arial" charset="0"/>
                <a:cs typeface="Arial" charset="0"/>
              </a:endParaRPr>
            </a:p>
          </p:txBody>
        </p:sp>
        <p:sp>
          <p:nvSpPr>
            <p:cNvPr id="39" name="Rounded Rectangle 4"/>
            <p:cNvSpPr/>
            <p:nvPr/>
          </p:nvSpPr>
          <p:spPr>
            <a:xfrm>
              <a:off x="1295145" y="3405584"/>
              <a:ext cx="5452082" cy="135700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latin typeface="Arial" charset="0"/>
                  <a:ea typeface="Arial" charset="0"/>
                  <a:cs typeface="Arial" charset="0"/>
                </a:rPr>
                <a:t>Do data indicate that students are still engaging in </a:t>
              </a:r>
              <a:r>
                <a:rPr lang="en-US" sz="2700" b="1" dirty="0">
                  <a:solidFill>
                    <a:srgbClr val="FFFFFF"/>
                  </a:solidFill>
                  <a:latin typeface="Arial" charset="0"/>
                  <a:ea typeface="Arial" charset="0"/>
                  <a:cs typeface="Arial" charset="0"/>
                </a:rPr>
                <a:t>problem behavior</a:t>
              </a:r>
              <a:r>
                <a:rPr lang="en-US" sz="2700" dirty="0">
                  <a:solidFill>
                    <a:srgbClr val="FFFFFF"/>
                  </a:solidFill>
                  <a:latin typeface="Arial" charset="0"/>
                  <a:ea typeface="Arial" charset="0"/>
                  <a:cs typeface="Arial" charset="0"/>
                </a:rPr>
                <a:t>?</a:t>
              </a:r>
            </a:p>
          </p:txBody>
        </p:sp>
      </p:grpSp>
    </p:spTree>
    <p:extLst>
      <p:ext uri="{BB962C8B-B14F-4D97-AF65-F5344CB8AC3E}">
        <p14:creationId xmlns:p14="http://schemas.microsoft.com/office/powerpoint/2010/main" val="20514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iagram regarding when to request additional tier 2 and/or three support ">
            <a:extLst>
              <a:ext uri="{FF2B5EF4-FFF2-40B4-BE49-F238E27FC236}">
                <a16:creationId xmlns:a16="http://schemas.microsoft.com/office/drawing/2014/main" id="{EE48B009-541E-4D71-8ADB-FECD8993F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4" y="0"/>
            <a:ext cx="9056136" cy="6149063"/>
          </a:xfrm>
          <a:prstGeom prst="rect">
            <a:avLst/>
          </a:prstGeom>
        </p:spPr>
      </p:pic>
      <p:sp>
        <p:nvSpPr>
          <p:cNvPr id="5" name="Title 4" hidden="1">
            <a:extLst>
              <a:ext uri="{FF2B5EF4-FFF2-40B4-BE49-F238E27FC236}">
                <a16:creationId xmlns:a16="http://schemas.microsoft.com/office/drawing/2014/main" id="{53F8D502-812C-478A-9A7C-EF454FEF7797}"/>
              </a:ext>
            </a:extLst>
          </p:cNvPr>
          <p:cNvSpPr>
            <a:spLocks noGrp="1"/>
          </p:cNvSpPr>
          <p:nvPr>
            <p:ph type="title"/>
          </p:nvPr>
        </p:nvSpPr>
        <p:spPr/>
        <p:txBody>
          <a:bodyPr/>
          <a:lstStyle/>
          <a:p>
            <a:r>
              <a:rPr lang="en-US" dirty="0"/>
              <a:t>Additional Supports 1</a:t>
            </a:r>
          </a:p>
        </p:txBody>
      </p:sp>
    </p:spTree>
    <p:extLst>
      <p:ext uri="{BB962C8B-B14F-4D97-AF65-F5344CB8AC3E}">
        <p14:creationId xmlns:p14="http://schemas.microsoft.com/office/powerpoint/2010/main" val="331310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the Daily CICO Cycle">
            <a:extLst>
              <a:ext uri="{FF2B5EF4-FFF2-40B4-BE49-F238E27FC236}">
                <a16:creationId xmlns:a16="http://schemas.microsoft.com/office/drawing/2014/main" id="{3AD89A3D-89C7-4EB1-A9FA-FA452FD1F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76804"/>
          </a:xfrm>
          <a:prstGeom prst="rect">
            <a:avLst/>
          </a:prstGeom>
        </p:spPr>
      </p:pic>
      <p:sp>
        <p:nvSpPr>
          <p:cNvPr id="6" name="Title 5" hidden="1">
            <a:extLst>
              <a:ext uri="{FF2B5EF4-FFF2-40B4-BE49-F238E27FC236}">
                <a16:creationId xmlns:a16="http://schemas.microsoft.com/office/drawing/2014/main" id="{2BB60E8B-9581-491B-9E0D-80E624CF5D8C}"/>
              </a:ext>
            </a:extLst>
          </p:cNvPr>
          <p:cNvSpPr>
            <a:spLocks noGrp="1"/>
          </p:cNvSpPr>
          <p:nvPr>
            <p:ph type="title"/>
          </p:nvPr>
        </p:nvSpPr>
        <p:spPr/>
        <p:txBody>
          <a:bodyPr/>
          <a:lstStyle/>
          <a:p>
            <a:r>
              <a:rPr lang="en-US" dirty="0"/>
              <a:t>Daily CICO Cycle</a:t>
            </a:r>
          </a:p>
        </p:txBody>
      </p:sp>
    </p:spTree>
    <p:extLst>
      <p:ext uri="{BB962C8B-B14F-4D97-AF65-F5344CB8AC3E}">
        <p14:creationId xmlns:p14="http://schemas.microsoft.com/office/powerpoint/2010/main" val="37152060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549484" y="405931"/>
            <a:ext cx="7886700" cy="1325563"/>
          </a:xfrm>
        </p:spPr>
        <p:txBody>
          <a:bodyPr>
            <a:normAutofit/>
          </a:bodyPr>
          <a:lstStyle/>
          <a:p>
            <a:pPr algn="ctr" eaLnBrk="1" hangingPunct="1">
              <a:defRPr/>
            </a:pPr>
            <a:r>
              <a:rPr lang="en-US" sz="4000" dirty="0">
                <a:solidFill>
                  <a:srgbClr val="001C54"/>
                </a:solidFill>
                <a:ea typeface="+mj-ea"/>
                <a:cs typeface="+mj-cs"/>
              </a:rPr>
              <a:t>Modifying CICO</a:t>
            </a:r>
            <a:endParaRPr lang="en-US" sz="2400" dirty="0">
              <a:solidFill>
                <a:srgbClr val="001C54"/>
              </a:solidFill>
              <a:ea typeface="+mj-ea"/>
              <a:cs typeface="+mj-cs"/>
            </a:endParaRPr>
          </a:p>
        </p:txBody>
      </p:sp>
      <p:sp>
        <p:nvSpPr>
          <p:cNvPr id="3" name="Content Placeholder 2">
            <a:extLst>
              <a:ext uri="{FF2B5EF4-FFF2-40B4-BE49-F238E27FC236}">
                <a16:creationId xmlns:a16="http://schemas.microsoft.com/office/drawing/2014/main" id="{579015F9-F83A-6543-862A-071373C93F4E}"/>
              </a:ext>
            </a:extLst>
          </p:cNvPr>
          <p:cNvSpPr>
            <a:spLocks noGrp="1"/>
          </p:cNvSpPr>
          <p:nvPr>
            <p:ph idx="1"/>
          </p:nvPr>
        </p:nvSpPr>
        <p:spPr/>
        <p:txBody>
          <a:bodyPr/>
          <a:lstStyle/>
          <a:p>
            <a:r>
              <a:rPr lang="en-US" dirty="0">
                <a:solidFill>
                  <a:schemeClr val="bg1"/>
                </a:solidFill>
              </a:rPr>
              <a:t>If CICO is effective </a:t>
            </a:r>
          </a:p>
          <a:p>
            <a:pPr lvl="1"/>
            <a:r>
              <a:rPr lang="en-US" dirty="0">
                <a:solidFill>
                  <a:schemeClr val="bg1"/>
                </a:solidFill>
              </a:rPr>
              <a:t>Continue with CICO and begin planning for a transition to self-management</a:t>
            </a:r>
          </a:p>
          <a:p>
            <a:r>
              <a:rPr lang="en-US" dirty="0">
                <a:solidFill>
                  <a:schemeClr val="bg1"/>
                </a:solidFill>
              </a:rPr>
              <a:t>If CICO is not effective there are modifications you can make to the system to better align with student need</a:t>
            </a:r>
          </a:p>
        </p:txBody>
      </p:sp>
      <p:sp>
        <p:nvSpPr>
          <p:cNvPr id="4" name="Rounded Rectangle 3">
            <a:extLst>
              <a:ext uri="{FF2B5EF4-FFF2-40B4-BE49-F238E27FC236}">
                <a16:creationId xmlns:a16="http://schemas.microsoft.com/office/drawing/2014/main" id="{EBA2F664-5720-4B48-A09B-487C441FBEE8}"/>
              </a:ext>
            </a:extLst>
          </p:cNvPr>
          <p:cNvSpPr/>
          <p:nvPr/>
        </p:nvSpPr>
        <p:spPr>
          <a:xfrm>
            <a:off x="4931764" y="4272197"/>
            <a:ext cx="3807501" cy="1379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rPr>
              <a:t>See this online module for more information about modifying CICO</a:t>
            </a:r>
            <a:endParaRPr lang="en-US" dirty="0"/>
          </a:p>
        </p:txBody>
      </p:sp>
      <p:sp>
        <p:nvSpPr>
          <p:cNvPr id="19" name="Rounded Rectangle 18">
            <a:extLst>
              <a:ext uri="{FF2B5EF4-FFF2-40B4-BE49-F238E27FC236}">
                <a16:creationId xmlns:a16="http://schemas.microsoft.com/office/drawing/2014/main" id="{D2E44475-EBB3-CC4E-BF38-D16ED0FD4104}"/>
              </a:ext>
            </a:extLst>
          </p:cNvPr>
          <p:cNvSpPr/>
          <p:nvPr/>
        </p:nvSpPr>
        <p:spPr>
          <a:xfrm>
            <a:off x="5935167" y="220662"/>
            <a:ext cx="2804098" cy="1079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4"/>
              </a:rPr>
              <a:t>For additional examples of point sheets click here</a:t>
            </a:r>
            <a:endParaRPr lang="en-US" dirty="0"/>
          </a:p>
        </p:txBody>
      </p:sp>
    </p:spTree>
    <p:extLst>
      <p:ext uri="{BB962C8B-B14F-4D97-AF65-F5344CB8AC3E}">
        <p14:creationId xmlns:p14="http://schemas.microsoft.com/office/powerpoint/2010/main" val="42118086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845733"/>
            <a:ext cx="8492836" cy="4369871"/>
          </a:xfrm>
        </p:spPr>
        <p:txBody>
          <a:bodyPr>
            <a:normAutofit/>
          </a:bodyPr>
          <a:lstStyle/>
          <a:p>
            <a:r>
              <a:rPr lang="en-US" sz="2400" dirty="0">
                <a:solidFill>
                  <a:schemeClr val="bg1"/>
                </a:solidFill>
              </a:rPr>
              <a:t>Involves individuals managing, monitoring, and/or evaluating their own behavior. </a:t>
            </a:r>
          </a:p>
          <a:p>
            <a:r>
              <a:rPr lang="en-US" sz="2400" dirty="0">
                <a:solidFill>
                  <a:schemeClr val="bg1"/>
                </a:solidFill>
              </a:rPr>
              <a:t>Embed self-management strategies as driven by the data</a:t>
            </a:r>
          </a:p>
          <a:p>
            <a:pPr lvl="1"/>
            <a:r>
              <a:rPr lang="en-US" dirty="0">
                <a:solidFill>
                  <a:schemeClr val="bg1"/>
                </a:solidFill>
              </a:rPr>
              <a:t>Manage own CICO account</a:t>
            </a:r>
            <a:endParaRPr lang="en-US" sz="2400" dirty="0">
              <a:solidFill>
                <a:schemeClr val="bg1"/>
              </a:solidFill>
            </a:endParaRPr>
          </a:p>
          <a:p>
            <a:pPr lvl="1"/>
            <a:r>
              <a:rPr lang="en-US" sz="2400" dirty="0">
                <a:solidFill>
                  <a:schemeClr val="bg1"/>
                </a:solidFill>
              </a:rPr>
              <a:t>Use natural signals for monitoring as much as possible</a:t>
            </a:r>
          </a:p>
          <a:p>
            <a:pPr lvl="1"/>
            <a:r>
              <a:rPr lang="en-US" sz="2400" dirty="0">
                <a:solidFill>
                  <a:schemeClr val="bg1"/>
                </a:solidFill>
              </a:rPr>
              <a:t>Self-monitor </a:t>
            </a:r>
          </a:p>
          <a:p>
            <a:pPr lvl="1"/>
            <a:r>
              <a:rPr lang="en-US" sz="2400" dirty="0">
                <a:solidFill>
                  <a:schemeClr val="bg1"/>
                </a:solidFill>
              </a:rPr>
              <a:t>Self-record, check for accuracy</a:t>
            </a:r>
          </a:p>
          <a:p>
            <a:pPr lvl="1"/>
            <a:r>
              <a:rPr lang="en-US" sz="2400" dirty="0">
                <a:solidFill>
                  <a:schemeClr val="bg1"/>
                </a:solidFill>
              </a:rPr>
              <a:t>Fewer check points during the day </a:t>
            </a:r>
          </a:p>
          <a:p>
            <a:pPr lvl="2"/>
            <a:r>
              <a:rPr lang="en-US" sz="2400" dirty="0">
                <a:solidFill>
                  <a:schemeClr val="bg1"/>
                </a:solidFill>
              </a:rPr>
              <a:t>Maintain AM and PM times for awhile </a:t>
            </a:r>
          </a:p>
          <a:p>
            <a:endParaRPr lang="en-US" sz="2400" dirty="0"/>
          </a:p>
        </p:txBody>
      </p:sp>
      <p:sp>
        <p:nvSpPr>
          <p:cNvPr id="5" name="Title 1"/>
          <p:cNvSpPr>
            <a:spLocks noGrp="1"/>
          </p:cNvSpPr>
          <p:nvPr>
            <p:ph type="title"/>
          </p:nvPr>
        </p:nvSpPr>
        <p:spPr>
          <a:xfrm>
            <a:off x="332509" y="286604"/>
            <a:ext cx="8492835" cy="1450757"/>
          </a:xfrm>
          <a:noFill/>
        </p:spPr>
        <p:txBody>
          <a:bodyPr/>
          <a:lstStyle/>
          <a:p>
            <a:pPr>
              <a:defRPr/>
            </a:pPr>
            <a:r>
              <a:rPr lang="en-US" dirty="0">
                <a:solidFill>
                  <a:srgbClr val="001C54"/>
                </a:solidFill>
                <a:ea typeface="ＭＳ Ｐゴシック" pitchFamily="34" charset="-128"/>
              </a:rPr>
              <a:t>Moving Toward Self-Management</a:t>
            </a:r>
          </a:p>
        </p:txBody>
      </p:sp>
    </p:spTree>
    <p:extLst>
      <p:ext uri="{BB962C8B-B14F-4D97-AF65-F5344CB8AC3E}">
        <p14:creationId xmlns:p14="http://schemas.microsoft.com/office/powerpoint/2010/main" val="1187141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identifying what kind of supports you can request for additional tier 2 and 3 support for students.">
            <a:extLst>
              <a:ext uri="{FF2B5EF4-FFF2-40B4-BE49-F238E27FC236}">
                <a16:creationId xmlns:a16="http://schemas.microsoft.com/office/drawing/2014/main" id="{40C0F52D-172F-4EB5-97FB-2A5392EED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92932"/>
          </a:xfrm>
          <a:prstGeom prst="rect">
            <a:avLst/>
          </a:prstGeom>
        </p:spPr>
      </p:pic>
      <p:sp>
        <p:nvSpPr>
          <p:cNvPr id="5" name="Title 4" hidden="1">
            <a:extLst>
              <a:ext uri="{FF2B5EF4-FFF2-40B4-BE49-F238E27FC236}">
                <a16:creationId xmlns:a16="http://schemas.microsoft.com/office/drawing/2014/main" id="{DEF80A6D-9554-450B-BA68-BC10606F3553}"/>
              </a:ext>
            </a:extLst>
          </p:cNvPr>
          <p:cNvSpPr>
            <a:spLocks noGrp="1"/>
          </p:cNvSpPr>
          <p:nvPr>
            <p:ph type="title"/>
          </p:nvPr>
        </p:nvSpPr>
        <p:spPr/>
        <p:txBody>
          <a:bodyPr/>
          <a:lstStyle/>
          <a:p>
            <a:r>
              <a:rPr lang="en-US" dirty="0"/>
              <a:t>Additional support 3</a:t>
            </a:r>
          </a:p>
        </p:txBody>
      </p:sp>
    </p:spTree>
    <p:extLst>
      <p:ext uri="{BB962C8B-B14F-4D97-AF65-F5344CB8AC3E}">
        <p14:creationId xmlns:p14="http://schemas.microsoft.com/office/powerpoint/2010/main" val="642516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CB35-8237-104F-B71A-4603C5F7E7A7}"/>
              </a:ext>
            </a:extLst>
          </p:cNvPr>
          <p:cNvSpPr>
            <a:spLocks noGrp="1"/>
          </p:cNvSpPr>
          <p:nvPr>
            <p:ph type="title"/>
          </p:nvPr>
        </p:nvSpPr>
        <p:spPr/>
        <p:txBody>
          <a:bodyPr anchor="ctr"/>
          <a:lstStyle/>
          <a:p>
            <a:r>
              <a:rPr lang="en-US" b="1" dirty="0">
                <a:solidFill>
                  <a:schemeClr val="accent2"/>
                </a:solidFill>
              </a:rPr>
              <a:t>Acknowledgements</a:t>
            </a:r>
          </a:p>
        </p:txBody>
      </p:sp>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p:txBody>
          <a:bodyPr>
            <a:normAutofit lnSpcReduction="10000"/>
          </a:bodyPr>
          <a:lstStyle/>
          <a:p>
            <a:pPr marL="0" indent="0">
              <a:buNone/>
            </a:pPr>
            <a:r>
              <a:rPr lang="en-US" dirty="0">
                <a:solidFill>
                  <a:schemeClr val="bg1"/>
                </a:solidFill>
              </a:rPr>
              <a:t>Much of the content shared in this module was developed by members of the OSEP-funded National Technical Assistance Center for Positive Behavioral Interventions and Supports. </a:t>
            </a:r>
          </a:p>
          <a:p>
            <a:pPr marL="0" indent="0">
              <a:buNone/>
            </a:pPr>
            <a:endParaRPr lang="en-US" sz="1050" b="1" dirty="0">
              <a:solidFill>
                <a:schemeClr val="bg1"/>
              </a:solidFill>
            </a:endParaRPr>
          </a:p>
          <a:p>
            <a:pPr marL="0" indent="0">
              <a:buNone/>
            </a:pPr>
            <a:r>
              <a:rPr lang="en-US" b="1" dirty="0">
                <a:solidFill>
                  <a:schemeClr val="bg1"/>
                </a:solidFill>
              </a:rPr>
              <a:t>Thank you to: </a:t>
            </a:r>
          </a:p>
          <a:p>
            <a:pPr lvl="1"/>
            <a:r>
              <a:rPr lang="en-US" b="1" dirty="0">
                <a:solidFill>
                  <a:schemeClr val="bg1"/>
                </a:solidFill>
              </a:rPr>
              <a:t>Members of classroom workgroup: </a:t>
            </a:r>
          </a:p>
          <a:p>
            <a:pPr lvl="2"/>
            <a:r>
              <a:rPr lang="en-US" dirty="0">
                <a:solidFill>
                  <a:schemeClr val="bg1"/>
                </a:solidFill>
              </a:rPr>
              <a:t>Brandi Simonsen, Jennifer Freeman, Jessica Swain-</a:t>
            </a:r>
            <a:r>
              <a:rPr lang="en-US" dirty="0" err="1">
                <a:solidFill>
                  <a:schemeClr val="bg1"/>
                </a:solidFill>
              </a:rPr>
              <a:t>Bradway</a:t>
            </a:r>
            <a:r>
              <a:rPr lang="en-US" dirty="0">
                <a:solidFill>
                  <a:schemeClr val="bg1"/>
                </a:solidFill>
              </a:rPr>
              <a:t>, Robert Putnam, Heather George, Steve Goodman, Barb Mitchell, Kimberly </a:t>
            </a:r>
            <a:r>
              <a:rPr lang="en-US" dirty="0" err="1">
                <a:solidFill>
                  <a:schemeClr val="bg1"/>
                </a:solidFill>
              </a:rPr>
              <a:t>Yanek</a:t>
            </a:r>
            <a:r>
              <a:rPr lang="en-US" dirty="0">
                <a:solidFill>
                  <a:schemeClr val="bg1"/>
                </a:solidFill>
              </a:rPr>
              <a:t>, Kathleen Lane &amp; Jeffrey Sprague</a:t>
            </a:r>
          </a:p>
          <a:p>
            <a:pPr lvl="1"/>
            <a:r>
              <a:rPr lang="en-US" b="1" dirty="0">
                <a:solidFill>
                  <a:schemeClr val="bg1"/>
                </a:solidFill>
              </a:rPr>
              <a:t>Members of the Northeast PBIS Network: </a:t>
            </a:r>
          </a:p>
          <a:p>
            <a:pPr lvl="2"/>
            <a:r>
              <a:rPr lang="en-US" dirty="0">
                <a:solidFill>
                  <a:schemeClr val="bg1"/>
                </a:solidFill>
              </a:rPr>
              <a:t>Susannah Everett, Adam Feinberg, George </a:t>
            </a:r>
            <a:r>
              <a:rPr lang="en-US" dirty="0" err="1">
                <a:solidFill>
                  <a:schemeClr val="bg1"/>
                </a:solidFill>
              </a:rPr>
              <a:t>Sugai</a:t>
            </a:r>
            <a:r>
              <a:rPr lang="en-US" dirty="0">
                <a:solidFill>
                  <a:schemeClr val="bg1"/>
                </a:solidFill>
              </a:rPr>
              <a:t>, Brandi Simonsen &amp; Jennifer Freeman</a:t>
            </a:r>
          </a:p>
        </p:txBody>
      </p:sp>
    </p:spTree>
    <p:extLst>
      <p:ext uri="{BB962C8B-B14F-4D97-AF65-F5344CB8AC3E}">
        <p14:creationId xmlns:p14="http://schemas.microsoft.com/office/powerpoint/2010/main" val="354189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760511"/>
            <a:ext cx="9024079" cy="4161527"/>
          </a:xfrm>
        </p:spPr>
        <p:txBody>
          <a:bodyPr>
            <a:noAutofit/>
          </a:bodyPr>
          <a:lstStyle/>
          <a:p>
            <a:pPr marL="0" indent="0" eaLnBrk="0" fontAlgn="base" hangingPunct="0">
              <a:lnSpc>
                <a:spcPct val="100000"/>
              </a:lnSpc>
              <a:spcBef>
                <a:spcPct val="20000"/>
              </a:spcBef>
              <a:spcAft>
                <a:spcPct val="0"/>
              </a:spcAft>
              <a:buClrTx/>
              <a:buSzTx/>
              <a:buNone/>
            </a:pPr>
            <a:r>
              <a:rPr lang="en-US" sz="2400" dirty="0">
                <a:solidFill>
                  <a:schemeClr val="bg1"/>
                </a:solidFill>
                <a:latin typeface="Calibri" charset="0"/>
                <a:ea typeface="Calibri" charset="0"/>
                <a:cs typeface="Calibri" charset="0"/>
                <a:hlinkClick r:id="rId2">
                  <a:extLst>
                    <a:ext uri="{A12FA001-AC4F-418D-AE19-62706E023703}">
                      <ahyp:hlinkClr xmlns:ahyp="http://schemas.microsoft.com/office/drawing/2018/hyperlinkcolor" val="tx"/>
                    </a:ext>
                  </a:extLst>
                </a:hlinkClick>
              </a:rPr>
              <a:t>Social Skills Groups</a:t>
            </a:r>
            <a:r>
              <a:rPr lang="en-US" sz="2400" dirty="0">
                <a:solidFill>
                  <a:schemeClr val="bg1"/>
                </a:solidFill>
                <a:latin typeface="Calibri" charset="0"/>
                <a:ea typeface="Calibri" charset="0"/>
                <a:cs typeface="Calibri" charset="0"/>
              </a:rPr>
              <a:t>: Social skills training includes direct instruction of appropriate social behavior. Direct instruction includes modeling of appropriate behavior, feedback on behavior, and opportunities to practice appropriate behavior in a natural setting. </a:t>
            </a:r>
            <a:r>
              <a:rPr lang="en-US" sz="2400" kern="0" cap="small" dirty="0">
                <a:solidFill>
                  <a:schemeClr val="bg1"/>
                </a:solidFill>
                <a:latin typeface="Calibri" charset="0"/>
                <a:ea typeface="Calibri" charset="0"/>
                <a:cs typeface="Calibri" charset="0"/>
              </a:rPr>
              <a:t>(</a:t>
            </a:r>
            <a:r>
              <a:rPr lang="en-US" sz="2400" kern="0" cap="small" dirty="0" err="1">
                <a:solidFill>
                  <a:schemeClr val="bg1"/>
                </a:solidFill>
                <a:latin typeface="Calibri" charset="0"/>
                <a:ea typeface="Calibri" charset="0"/>
                <a:cs typeface="Calibri" charset="0"/>
              </a:rPr>
              <a:t>hawken</a:t>
            </a:r>
            <a:r>
              <a:rPr lang="en-US" sz="2400" kern="0" cap="small" dirty="0">
                <a:solidFill>
                  <a:schemeClr val="bg1"/>
                </a:solidFill>
                <a:latin typeface="Calibri" charset="0"/>
                <a:ea typeface="Calibri" charset="0"/>
                <a:cs typeface="Calibri" charset="0"/>
              </a:rPr>
              <a:t> et al., 2009). </a:t>
            </a:r>
            <a:endParaRPr lang="en-US" sz="2400" kern="0" dirty="0">
              <a:solidFill>
                <a:schemeClr val="bg1"/>
              </a:solidFill>
              <a:latin typeface="Calibri" charset="0"/>
              <a:ea typeface="Calibri" charset="0"/>
              <a:cs typeface="Calibri" charset="0"/>
            </a:endParaRPr>
          </a:p>
          <a:p>
            <a:pPr eaLnBrk="0" fontAlgn="base" hangingPunct="0">
              <a:lnSpc>
                <a:spcPct val="100000"/>
              </a:lnSpc>
              <a:spcBef>
                <a:spcPct val="20000"/>
              </a:spcBef>
              <a:spcAft>
                <a:spcPct val="0"/>
              </a:spcAft>
              <a:buClrTx/>
              <a:buSzTx/>
            </a:pPr>
            <a:r>
              <a:rPr lang="en-US" sz="2000" kern="0" dirty="0">
                <a:solidFill>
                  <a:schemeClr val="bg1"/>
                </a:solidFill>
                <a:latin typeface="Calibri" charset="0"/>
                <a:ea typeface="Calibri" charset="0"/>
                <a:cs typeface="Calibri" charset="0"/>
              </a:rPr>
              <a:t>Social Skills Groups Practice Features:</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Increased positive adult contact</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Direct social skills training</a:t>
            </a:r>
          </a:p>
          <a:p>
            <a:pPr marL="742950" lvl="1" indent="-285750" eaLnBrk="0" fontAlgn="base" hangingPunct="0">
              <a:lnSpc>
                <a:spcPct val="100000"/>
              </a:lnSpc>
              <a:spcBef>
                <a:spcPct val="20000"/>
              </a:spcBef>
              <a:spcAft>
                <a:spcPct val="0"/>
              </a:spcAft>
              <a:buClrTx/>
              <a:buFontTx/>
              <a:buChar char="–"/>
            </a:pPr>
            <a:r>
              <a:rPr lang="en-US" sz="2000" u="sng" kern="0" dirty="0">
                <a:solidFill>
                  <a:schemeClr val="bg1"/>
                </a:solidFill>
                <a:latin typeface="Calibri" charset="0"/>
                <a:ea typeface="Calibri" charset="0"/>
                <a:cs typeface="Calibri" charset="0"/>
              </a:rPr>
              <a:t>Direct link to school-wide behavioral goals and expectations</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Frequent feedback (Daily or weekly)</a:t>
            </a:r>
          </a:p>
          <a:p>
            <a:pPr marL="742950" lvl="1" indent="-285750" eaLnBrk="0" fontAlgn="base" hangingPunct="0">
              <a:lnSpc>
                <a:spcPct val="100000"/>
              </a:lnSpc>
              <a:spcBef>
                <a:spcPct val="20000"/>
              </a:spcBef>
              <a:spcAft>
                <a:spcPct val="0"/>
              </a:spcAft>
              <a:buClrTx/>
              <a:buFontTx/>
              <a:buChar char="–"/>
            </a:pPr>
            <a:r>
              <a:rPr lang="en-US" sz="2000" u="sng" kern="0" dirty="0">
                <a:solidFill>
                  <a:schemeClr val="bg1"/>
                </a:solidFill>
                <a:latin typeface="Calibri" charset="0"/>
                <a:ea typeface="Calibri" charset="0"/>
                <a:cs typeface="Calibri" charset="0"/>
              </a:rPr>
              <a:t>Increased home-school communication</a:t>
            </a:r>
          </a:p>
          <a:p>
            <a:pPr marL="742950" lvl="1" indent="-285750" eaLnBrk="0" fontAlgn="base" hangingPunct="0">
              <a:lnSpc>
                <a:spcPct val="100000"/>
              </a:lnSpc>
              <a:spcBef>
                <a:spcPct val="20000"/>
              </a:spcBef>
              <a:spcAft>
                <a:spcPct val="0"/>
              </a:spcAft>
              <a:buClrTx/>
              <a:buFontTx/>
              <a:buChar char="–"/>
            </a:pPr>
            <a:r>
              <a:rPr lang="en-US" sz="2000" kern="0" dirty="0">
                <a:solidFill>
                  <a:schemeClr val="bg1"/>
                </a:solidFill>
                <a:latin typeface="Calibri" charset="0"/>
                <a:ea typeface="Calibri" charset="0"/>
                <a:cs typeface="Calibri" charset="0"/>
              </a:rPr>
              <a:t>Positive reinforcement contingent on meeting skill based goals</a:t>
            </a:r>
            <a:endParaRPr lang="en-US" sz="2000" dirty="0">
              <a:solidFill>
                <a:schemeClr val="bg1"/>
              </a:solidFill>
              <a:latin typeface="Calibri" charset="0"/>
              <a:ea typeface="Calibri" charset="0"/>
              <a:cs typeface="Calibri" charset="0"/>
            </a:endParaRPr>
          </a:p>
          <a:p>
            <a:endParaRPr lang="en-US" sz="2400" dirty="0">
              <a:solidFill>
                <a:schemeClr val="bg1"/>
              </a:solidFill>
              <a:latin typeface="Calibri" charset="0"/>
              <a:ea typeface="Calibri" charset="0"/>
              <a:cs typeface="Calibri" charset="0"/>
            </a:endParaRPr>
          </a:p>
        </p:txBody>
      </p:sp>
      <p:sp>
        <p:nvSpPr>
          <p:cNvPr id="4" name="Title 1"/>
          <p:cNvSpPr>
            <a:spLocks noGrp="1"/>
          </p:cNvSpPr>
          <p:nvPr>
            <p:ph type="title"/>
          </p:nvPr>
        </p:nvSpPr>
        <p:spPr>
          <a:xfrm>
            <a:off x="332509" y="123184"/>
            <a:ext cx="8492835" cy="842617"/>
          </a:xfrm>
        </p:spPr>
        <p:txBody>
          <a:bodyPr/>
          <a:lstStyle/>
          <a:p>
            <a:pPr algn="ctr"/>
            <a:r>
              <a:rPr lang="en-US"/>
              <a:t>Other Tier 2 Interventions</a:t>
            </a:r>
            <a:endParaRPr lang="en-US" dirty="0"/>
          </a:p>
        </p:txBody>
      </p:sp>
      <p:grpSp>
        <p:nvGrpSpPr>
          <p:cNvPr id="5" name="Group 4">
            <a:extLst>
              <a:ext uri="{C183D7F6-B498-43B3-948B-1728B52AA6E4}">
                <adec:decorative xmlns:adec="http://schemas.microsoft.com/office/drawing/2017/decorative" val="1"/>
              </a:ext>
            </a:extLst>
          </p:cNvPr>
          <p:cNvGrpSpPr/>
          <p:nvPr/>
        </p:nvGrpSpPr>
        <p:grpSpPr>
          <a:xfrm>
            <a:off x="568766" y="917894"/>
            <a:ext cx="2522761" cy="757377"/>
            <a:chOff x="6305400" y="4494727"/>
            <a:chExt cx="2566360" cy="1037397"/>
          </a:xfrm>
          <a:solidFill>
            <a:schemeClr val="bg1"/>
          </a:solidFill>
        </p:grpSpPr>
        <p:sp>
          <p:nvSpPr>
            <p:cNvPr id="6" name="Rounded Rectangle 5"/>
            <p:cNvSpPr/>
            <p:nvPr/>
          </p:nvSpPr>
          <p:spPr>
            <a:xfrm>
              <a:off x="6305400" y="4494727"/>
              <a:ext cx="2566360" cy="1003646"/>
            </a:xfrm>
            <a:prstGeom prst="roundRect">
              <a:avLst>
                <a:gd name="adj" fmla="val 10000"/>
              </a:avLst>
            </a:prstGeom>
            <a:grpFill/>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 name="Rounded Rectangle 4"/>
            <p:cNvSpPr/>
            <p:nvPr/>
          </p:nvSpPr>
          <p:spPr>
            <a:xfrm>
              <a:off x="6334795" y="4587271"/>
              <a:ext cx="2507568" cy="94485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Social Skills Groups</a:t>
              </a:r>
            </a:p>
          </p:txBody>
        </p:sp>
      </p:grpSp>
      <p:sp>
        <p:nvSpPr>
          <p:cNvPr id="8" name="Rounded Rectangle 7">
            <a:extLst>
              <a:ext uri="{C183D7F6-B498-43B3-948B-1728B52AA6E4}">
                <adec:decorative xmlns:adec="http://schemas.microsoft.com/office/drawing/2017/decorative" val="1"/>
              </a:ext>
            </a:extLst>
          </p:cNvPr>
          <p:cNvSpPr/>
          <p:nvPr/>
        </p:nvSpPr>
        <p:spPr>
          <a:xfrm>
            <a:off x="536167" y="863094"/>
            <a:ext cx="2522761" cy="757383"/>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2320510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Social Skills Training Process</a:t>
            </a:r>
          </a:p>
        </p:txBody>
      </p:sp>
      <p:sp>
        <p:nvSpPr>
          <p:cNvPr id="3" name="Content Placeholder 2"/>
          <p:cNvSpPr>
            <a:spLocks noGrp="1"/>
          </p:cNvSpPr>
          <p:nvPr>
            <p:ph idx="1"/>
          </p:nvPr>
        </p:nvSpPr>
        <p:spPr>
          <a:xfrm>
            <a:off x="457200" y="1417638"/>
            <a:ext cx="8229600" cy="4708525"/>
          </a:xfrm>
        </p:spPr>
        <p:txBody>
          <a:bodyPr/>
          <a:lstStyle/>
          <a:p>
            <a:pPr lvl="0"/>
            <a:r>
              <a:rPr lang="en-US" sz="2800" dirty="0">
                <a:solidFill>
                  <a:schemeClr val="bg1"/>
                </a:solidFill>
              </a:rPr>
              <a:t>Students grouped based on target skills</a:t>
            </a:r>
          </a:p>
          <a:p>
            <a:pPr lvl="0"/>
            <a:r>
              <a:rPr lang="en-US" sz="2800" dirty="0">
                <a:solidFill>
                  <a:schemeClr val="bg1"/>
                </a:solidFill>
              </a:rPr>
              <a:t>Students attend a regular (e.g., weekly) social skills lesson where skills are directly taught, practiced, and reinforced. </a:t>
            </a:r>
          </a:p>
          <a:p>
            <a:pPr lvl="0"/>
            <a:r>
              <a:rPr lang="en-US" sz="2800" dirty="0">
                <a:solidFill>
                  <a:schemeClr val="bg1"/>
                </a:solidFill>
              </a:rPr>
              <a:t>Students receive feedback on their behavior from adults in small groups and throughout the day</a:t>
            </a:r>
          </a:p>
          <a:p>
            <a:r>
              <a:rPr lang="en-US" sz="2800" dirty="0">
                <a:solidFill>
                  <a:schemeClr val="bg1"/>
                </a:solidFill>
              </a:rPr>
              <a:t>Target skills and examples for use at home are shared with parents</a:t>
            </a:r>
          </a:p>
        </p:txBody>
      </p:sp>
      <p:sp>
        <p:nvSpPr>
          <p:cNvPr id="5" name="Rounded Rectangle 4">
            <a:extLst>
              <a:ext uri="{FF2B5EF4-FFF2-40B4-BE49-F238E27FC236}">
                <a16:creationId xmlns:a16="http://schemas.microsoft.com/office/drawing/2014/main" id="{121AAACC-2F30-7241-B218-C903A5315839}"/>
              </a:ext>
            </a:extLst>
          </p:cNvPr>
          <p:cNvSpPr/>
          <p:nvPr/>
        </p:nvSpPr>
        <p:spPr>
          <a:xfrm>
            <a:off x="4441372" y="4585063"/>
            <a:ext cx="4362994" cy="1541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Review module 3 for more information about designing social skills lesson plans</a:t>
            </a:r>
          </a:p>
          <a:p>
            <a:pPr algn="ctr"/>
            <a:endParaRPr lang="en-US" dirty="0"/>
          </a:p>
          <a:p>
            <a:pPr algn="ctr"/>
            <a:r>
              <a:rPr lang="en-US" dirty="0">
                <a:hlinkClick r:id="rId2"/>
              </a:rPr>
              <a:t>Also see MOPBIS for more information and tools on teaching tier 2 social skills</a:t>
            </a:r>
            <a:endParaRPr lang="en-US" dirty="0"/>
          </a:p>
        </p:txBody>
      </p:sp>
    </p:spTree>
    <p:extLst>
      <p:ext uri="{BB962C8B-B14F-4D97-AF65-F5344CB8AC3E}">
        <p14:creationId xmlns:p14="http://schemas.microsoft.com/office/powerpoint/2010/main" val="1632376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solidFill>
                  <a:srgbClr val="01295F"/>
                </a:solidFill>
              </a:rPr>
              <a:t>Packaged Curricula</a:t>
            </a:r>
          </a:p>
        </p:txBody>
      </p:sp>
      <p:sp>
        <p:nvSpPr>
          <p:cNvPr id="47107" name="Rectangle 3"/>
          <p:cNvSpPr>
            <a:spLocks noGrp="1" noChangeArrowheads="1"/>
          </p:cNvSpPr>
          <p:nvPr>
            <p:ph type="body" idx="1"/>
          </p:nvPr>
        </p:nvSpPr>
        <p:spPr>
          <a:xfrm>
            <a:off x="128427" y="1497003"/>
            <a:ext cx="8887146" cy="4329035"/>
          </a:xfrm>
        </p:spPr>
        <p:txBody>
          <a:bodyPr>
            <a:noAutofit/>
          </a:bodyPr>
          <a:lstStyle/>
          <a:p>
            <a:pPr eaLnBrk="1" hangingPunct="1">
              <a:lnSpc>
                <a:spcPct val="90000"/>
              </a:lnSpc>
            </a:pPr>
            <a:r>
              <a:rPr lang="en-US" altLang="en-US" sz="2000" b="1" dirty="0">
                <a:solidFill>
                  <a:schemeClr val="bg1"/>
                </a:solidFill>
              </a:rPr>
              <a:t>Big Question: Is it evidence based?</a:t>
            </a:r>
          </a:p>
          <a:p>
            <a:pPr lvl="1">
              <a:buFont typeface="Arial" charset="0"/>
              <a:buChar char="•"/>
            </a:pPr>
            <a:r>
              <a:rPr lang="en-US" sz="2000" dirty="0">
                <a:solidFill>
                  <a:schemeClr val="bg1"/>
                </a:solidFill>
              </a:rPr>
              <a:t>”Social skills are often taught through a combination of large group instruction, small skill groups, and individual social skills instruction. Does the program or curriculum provide this flexibility? </a:t>
            </a:r>
          </a:p>
          <a:p>
            <a:pPr lvl="1">
              <a:buFont typeface="Arial" charset="0"/>
              <a:buChar char="•"/>
            </a:pPr>
            <a:r>
              <a:rPr lang="en-US" sz="2000" dirty="0">
                <a:solidFill>
                  <a:schemeClr val="bg1"/>
                </a:solidFill>
              </a:rPr>
              <a:t>Evidence-based social skills programs will always include direct instruction, modeling, roleplaying the skill, practicing the skill in different settings, and performance feedback. Are these types of delivery methods provided or possible? </a:t>
            </a:r>
          </a:p>
          <a:p>
            <a:pPr lvl="1">
              <a:buFont typeface="Arial" charset="0"/>
              <a:buChar char="•"/>
            </a:pPr>
            <a:r>
              <a:rPr lang="en-US" sz="2000" dirty="0">
                <a:solidFill>
                  <a:schemeClr val="bg1"/>
                </a:solidFill>
              </a:rPr>
              <a:t>Performance deficits, skill deficits, and fluency deficits need to be determined when choosing social skills programming. Does the program distinguish these and provide strategies to address each? </a:t>
            </a:r>
          </a:p>
          <a:p>
            <a:pPr lvl="1">
              <a:buFont typeface="Arial" charset="0"/>
              <a:buChar char="•"/>
            </a:pPr>
            <a:r>
              <a:rPr lang="en-US" sz="2000" dirty="0">
                <a:solidFill>
                  <a:schemeClr val="bg1"/>
                </a:solidFill>
              </a:rPr>
              <a:t>Self-management without any or minimal cues and prompts is the eventual goal of social skills instruction. Does the program lead to effective self-management”</a:t>
            </a:r>
          </a:p>
          <a:p>
            <a:pPr eaLnBrk="1" hangingPunct="1">
              <a:lnSpc>
                <a:spcPct val="80000"/>
              </a:lnSpc>
              <a:buFont typeface="Webdings" charset="2"/>
              <a:buNone/>
            </a:pPr>
            <a:endParaRPr lang="en-US" altLang="ja-JP" sz="2000" dirty="0">
              <a:solidFill>
                <a:schemeClr val="bg1"/>
              </a:solidFill>
            </a:endParaRPr>
          </a:p>
        </p:txBody>
      </p:sp>
      <p:sp>
        <p:nvSpPr>
          <p:cNvPr id="2" name="TextBox 1"/>
          <p:cNvSpPr txBox="1"/>
          <p:nvPr/>
        </p:nvSpPr>
        <p:spPr>
          <a:xfrm>
            <a:off x="0" y="5696189"/>
            <a:ext cx="8887146" cy="738664"/>
          </a:xfrm>
          <a:prstGeom prst="rect">
            <a:avLst/>
          </a:prstGeom>
          <a:noFill/>
        </p:spPr>
        <p:txBody>
          <a:bodyPr wrap="square" rtlCol="0">
            <a:spAutoFit/>
          </a:bodyPr>
          <a:lstStyle/>
          <a:p>
            <a:pPr algn="ctr"/>
            <a:r>
              <a:rPr lang="en-US" altLang="en-US" sz="1400" dirty="0">
                <a:solidFill>
                  <a:prstClr val="black"/>
                </a:solidFill>
              </a:rPr>
              <a:t> </a:t>
            </a:r>
            <a:r>
              <a:rPr lang="en-US" sz="1400" dirty="0">
                <a:solidFill>
                  <a:prstClr val="white"/>
                </a:solidFill>
              </a:rPr>
              <a:t>Resource Brief, September, 2014. Ann O’Connor, Jenna </a:t>
            </a:r>
            <a:r>
              <a:rPr lang="en-US" sz="1400" dirty="0" err="1">
                <a:solidFill>
                  <a:prstClr val="white"/>
                </a:solidFill>
              </a:rPr>
              <a:t>Strawhun</a:t>
            </a:r>
            <a:r>
              <a:rPr lang="en-US" sz="1400" dirty="0">
                <a:solidFill>
                  <a:prstClr val="white"/>
                </a:solidFill>
              </a:rPr>
              <a:t>, Natalie Hoff &amp; Reece L. Peterson, University of Nebraska-Lincoln.</a:t>
            </a:r>
            <a:endParaRPr lang="en-US" altLang="en-US" sz="1400" dirty="0">
              <a:solidFill>
                <a:prstClr val="white"/>
              </a:solidFill>
            </a:endParaRPr>
          </a:p>
          <a:p>
            <a:endParaRPr lang="en-US" sz="1400" dirty="0">
              <a:solidFill>
                <a:prstClr val="black"/>
              </a:solidFill>
            </a:endParaRPr>
          </a:p>
        </p:txBody>
      </p:sp>
      <p:sp>
        <p:nvSpPr>
          <p:cNvPr id="4" name="Rounded Rectangle 3">
            <a:extLst>
              <a:ext uri="{FF2B5EF4-FFF2-40B4-BE49-F238E27FC236}">
                <a16:creationId xmlns:a16="http://schemas.microsoft.com/office/drawing/2014/main" id="{205A8758-9D7F-1B43-B530-E0EA6AD22A3C}"/>
              </a:ext>
            </a:extLst>
          </p:cNvPr>
          <p:cNvSpPr/>
          <p:nvPr/>
        </p:nvSpPr>
        <p:spPr>
          <a:xfrm>
            <a:off x="4611189" y="108642"/>
            <a:ext cx="4404384" cy="1567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000" dirty="0">
                <a:solidFill>
                  <a:schemeClr val="bg1"/>
                </a:solidFill>
              </a:rPr>
              <a:t>Check out these resources for packaged social skills programs</a:t>
            </a:r>
          </a:p>
          <a:p>
            <a:pPr lvl="1">
              <a:buFont typeface="Arial" charset="0"/>
              <a:buChar char="•"/>
            </a:pPr>
            <a:r>
              <a:rPr lang="en-US" altLang="en-US" sz="2000" dirty="0">
                <a:solidFill>
                  <a:schemeClr val="bg1"/>
                </a:solidFill>
                <a:hlinkClick r:id="rId2" invalidUrl="http://k12engagement.unl.edu/strategy-briefs/Resources for Social Skills Curricula 9-22-2014_0.pdf">
                  <a:extLst>
                    <a:ext uri="{A12FA001-AC4F-418D-AE19-62706E023703}">
                      <ahyp:hlinkClr xmlns:ahyp="http://schemas.microsoft.com/office/drawing/2018/hyperlinkcolor" val="tx"/>
                    </a:ext>
                  </a:extLst>
                </a:hlinkClick>
              </a:rPr>
              <a:t>Resources social skills curicula and programs </a:t>
            </a:r>
            <a:r>
              <a:rPr lang="en-US" altLang="en-US" sz="2000" dirty="0">
                <a:solidFill>
                  <a:schemeClr val="bg1"/>
                </a:solidFill>
              </a:rPr>
              <a:t>(2014)</a:t>
            </a:r>
          </a:p>
          <a:p>
            <a:pPr lvl="1">
              <a:lnSpc>
                <a:spcPct val="80000"/>
              </a:lnSpc>
              <a:buFont typeface="Arial" charset="0"/>
              <a:buChar char="•"/>
            </a:pPr>
            <a:r>
              <a:rPr lang="en-US" altLang="en-US" sz="2000" dirty="0">
                <a:solidFill>
                  <a:schemeClr val="bg1"/>
                </a:solidFill>
                <a:hlinkClick r:id="rId3"/>
              </a:rPr>
              <a:t>CASEL program guides</a:t>
            </a:r>
            <a:endParaRPr lang="en-US" altLang="en-US" sz="2000" dirty="0">
              <a:solidFill>
                <a:schemeClr val="bg1"/>
              </a:solidFill>
            </a:endParaRPr>
          </a:p>
        </p:txBody>
      </p:sp>
    </p:spTree>
    <p:extLst>
      <p:ext uri="{BB962C8B-B14F-4D97-AF65-F5344CB8AC3E}">
        <p14:creationId xmlns:p14="http://schemas.microsoft.com/office/powerpoint/2010/main" val="3031583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descr="A diagram identifying what kind of supports you can request for additional tier 2 and 3 support for students.">
            <a:extLst>
              <a:ext uri="{FF2B5EF4-FFF2-40B4-BE49-F238E27FC236}">
                <a16:creationId xmlns:a16="http://schemas.microsoft.com/office/drawing/2014/main" id="{3BDE8AF7-A9FA-41EF-94A3-7F56549E0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92932"/>
          </a:xfrm>
          <a:prstGeom prst="rect">
            <a:avLst/>
          </a:prstGeom>
        </p:spPr>
      </p:pic>
      <p:sp>
        <p:nvSpPr>
          <p:cNvPr id="2" name="Title 1" hidden="1">
            <a:extLst>
              <a:ext uri="{FF2B5EF4-FFF2-40B4-BE49-F238E27FC236}">
                <a16:creationId xmlns:a16="http://schemas.microsoft.com/office/drawing/2014/main" id="{16923880-7DB3-42D1-B32C-8578599285C7}"/>
              </a:ext>
            </a:extLst>
          </p:cNvPr>
          <p:cNvSpPr>
            <a:spLocks noGrp="1"/>
          </p:cNvSpPr>
          <p:nvPr>
            <p:ph type="title"/>
          </p:nvPr>
        </p:nvSpPr>
        <p:spPr/>
        <p:txBody>
          <a:bodyPr/>
          <a:lstStyle/>
          <a:p>
            <a:r>
              <a:rPr lang="en-US" dirty="0"/>
              <a:t>Additional Support 2</a:t>
            </a:r>
          </a:p>
        </p:txBody>
      </p:sp>
    </p:spTree>
    <p:extLst>
      <p:ext uri="{BB962C8B-B14F-4D97-AF65-F5344CB8AC3E}">
        <p14:creationId xmlns:p14="http://schemas.microsoft.com/office/powerpoint/2010/main" val="1575519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hidden="1">
            <a:extLst>
              <a:ext uri="{FF2B5EF4-FFF2-40B4-BE49-F238E27FC236}">
                <a16:creationId xmlns:a16="http://schemas.microsoft.com/office/drawing/2014/main" id="{1123E825-05DB-46A8-A68C-8AEF2B46C64F}"/>
              </a:ext>
            </a:extLst>
          </p:cNvPr>
          <p:cNvSpPr>
            <a:spLocks noGrp="1"/>
          </p:cNvSpPr>
          <p:nvPr>
            <p:ph type="title"/>
          </p:nvPr>
        </p:nvSpPr>
        <p:spPr/>
        <p:txBody>
          <a:bodyPr/>
          <a:lstStyle/>
          <a:p>
            <a:r>
              <a:rPr lang="en-US" dirty="0"/>
              <a:t>Other Tier 2 interventions</a:t>
            </a:r>
          </a:p>
        </p:txBody>
      </p:sp>
      <p:sp>
        <p:nvSpPr>
          <p:cNvPr id="3" name="Content Placeholder 2"/>
          <p:cNvSpPr>
            <a:spLocks noGrp="1"/>
          </p:cNvSpPr>
          <p:nvPr>
            <p:ph idx="4294967295"/>
          </p:nvPr>
        </p:nvSpPr>
        <p:spPr>
          <a:xfrm>
            <a:off x="650875" y="1885950"/>
            <a:ext cx="8493125" cy="3983038"/>
          </a:xfrm>
        </p:spPr>
        <p:txBody>
          <a:bodyPr>
            <a:normAutofit/>
          </a:bodyPr>
          <a:lstStyle/>
          <a:p>
            <a:pPr fontAlgn="base"/>
            <a:r>
              <a:rPr lang="en-US" sz="3600" dirty="0">
                <a:solidFill>
                  <a:schemeClr val="bg1"/>
                </a:solidFill>
                <a:latin typeface="Calibri" charset="0"/>
                <a:ea typeface="Calibri" charset="0"/>
                <a:cs typeface="Calibri" charset="0"/>
                <a:hlinkClick r:id="rId2">
                  <a:extLst>
                    <a:ext uri="{A12FA001-AC4F-418D-AE19-62706E023703}">
                      <ahyp:hlinkClr xmlns:ahyp="http://schemas.microsoft.com/office/drawing/2018/hyperlinkcolor" val="tx"/>
                    </a:ext>
                  </a:extLst>
                </a:hlinkClick>
              </a:rPr>
              <a:t>Class-Wide Function-Related Intervention Teams (FIT)</a:t>
            </a:r>
            <a:r>
              <a:rPr lang="en-US" sz="3600" dirty="0">
                <a:solidFill>
                  <a:schemeClr val="bg1"/>
                </a:solidFill>
                <a:latin typeface="Calibri" charset="0"/>
                <a:ea typeface="Calibri" charset="0"/>
                <a:cs typeface="Calibri" charset="0"/>
              </a:rPr>
              <a:t>:</a:t>
            </a:r>
            <a:endParaRPr lang="en-US" sz="3600" dirty="0">
              <a:solidFill>
                <a:schemeClr val="bg1"/>
              </a:solidFill>
              <a:latin typeface="Calibri" charset="0"/>
              <a:cs typeface="Calibri" charset="0"/>
            </a:endParaRPr>
          </a:p>
          <a:p>
            <a:pPr fontAlgn="base"/>
            <a:r>
              <a:rPr lang="en-US" sz="2800" dirty="0">
                <a:solidFill>
                  <a:schemeClr val="bg1"/>
                </a:solidFill>
              </a:rPr>
              <a:t>Designed to: </a:t>
            </a:r>
            <a:endParaRPr lang="en-US" dirty="0">
              <a:solidFill>
                <a:schemeClr val="bg1"/>
              </a:solidFill>
            </a:endParaRPr>
          </a:p>
          <a:p>
            <a:pPr lvl="1" fontAlgn="base"/>
            <a:r>
              <a:rPr lang="en-US" dirty="0">
                <a:solidFill>
                  <a:schemeClr val="bg1"/>
                </a:solidFill>
              </a:rPr>
              <a:t>help students who need more than universal supports </a:t>
            </a:r>
          </a:p>
          <a:p>
            <a:pPr lvl="1" fontAlgn="base"/>
            <a:r>
              <a:rPr lang="en-US" dirty="0">
                <a:solidFill>
                  <a:schemeClr val="bg1"/>
                </a:solidFill>
              </a:rPr>
              <a:t>be implemented at the class-wide level </a:t>
            </a:r>
          </a:p>
          <a:p>
            <a:pPr lvl="1" fontAlgn="base"/>
            <a:r>
              <a:rPr lang="en-US" dirty="0">
                <a:solidFill>
                  <a:schemeClr val="bg1"/>
                </a:solidFill>
              </a:rPr>
              <a:t>incorporate individualized components </a:t>
            </a:r>
          </a:p>
          <a:p>
            <a:pPr lvl="1" fontAlgn="base"/>
            <a:r>
              <a:rPr lang="en-US" dirty="0">
                <a:solidFill>
                  <a:schemeClr val="bg1"/>
                </a:solidFill>
              </a:rPr>
              <a:t>address attention – a common function of problem behavior  </a:t>
            </a:r>
          </a:p>
          <a:p>
            <a:pPr lvl="1" fontAlgn="base"/>
            <a:r>
              <a:rPr lang="en-US" dirty="0">
                <a:solidFill>
                  <a:schemeClr val="bg1"/>
                </a:solidFill>
              </a:rPr>
              <a:t>be implemented during “problem” times during the day</a:t>
            </a:r>
            <a:endParaRPr lang="en-US" sz="3200" dirty="0">
              <a:solidFill>
                <a:schemeClr val="bg1"/>
              </a:solidFill>
            </a:endParaRPr>
          </a:p>
        </p:txBody>
      </p:sp>
      <p:sp>
        <p:nvSpPr>
          <p:cNvPr id="4" name="Title 1"/>
          <p:cNvSpPr txBox="1">
            <a:spLocks/>
          </p:cNvSpPr>
          <p:nvPr/>
        </p:nvSpPr>
        <p:spPr>
          <a:xfrm>
            <a:off x="332509" y="158697"/>
            <a:ext cx="8492835" cy="81331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r>
              <a:rPr lang="en-US" sz="4400" b="0" dirty="0">
                <a:solidFill>
                  <a:srgbClr val="001C54"/>
                </a:solidFill>
              </a:rPr>
              <a:t>Other Tier 2 Interventions</a:t>
            </a:r>
          </a:p>
        </p:txBody>
      </p:sp>
      <p:grpSp>
        <p:nvGrpSpPr>
          <p:cNvPr id="5" name="Group 4">
            <a:extLst>
              <a:ext uri="{C183D7F6-B498-43B3-948B-1728B52AA6E4}">
                <adec:decorative xmlns:adec="http://schemas.microsoft.com/office/drawing/2017/decorative" val="1"/>
              </a:ext>
            </a:extLst>
          </p:cNvPr>
          <p:cNvGrpSpPr/>
          <p:nvPr/>
        </p:nvGrpSpPr>
        <p:grpSpPr>
          <a:xfrm>
            <a:off x="332509" y="904443"/>
            <a:ext cx="2522761" cy="757383"/>
            <a:chOff x="6305399" y="4494720"/>
            <a:chExt cx="2566360" cy="1037404"/>
          </a:xfrm>
          <a:solidFill>
            <a:schemeClr val="bg1"/>
          </a:solidFill>
        </p:grpSpPr>
        <p:sp>
          <p:nvSpPr>
            <p:cNvPr id="6" name="Rounded Rectangle 5"/>
            <p:cNvSpPr/>
            <p:nvPr/>
          </p:nvSpPr>
          <p:spPr>
            <a:xfrm>
              <a:off x="6305399" y="4494720"/>
              <a:ext cx="2566360" cy="1003645"/>
            </a:xfrm>
            <a:prstGeom prst="roundRect">
              <a:avLst>
                <a:gd name="adj" fmla="val 10000"/>
              </a:avLst>
            </a:prstGeom>
            <a:grpFill/>
          </p:spPr>
          <p:style>
            <a:lnRef idx="2">
              <a:schemeClr val="accent2">
                <a:tint val="5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fontAlgn="base">
                <a:spcBef>
                  <a:spcPct val="0"/>
                </a:spcBef>
                <a:spcAft>
                  <a:spcPct val="0"/>
                </a:spcAft>
              </a:pPr>
              <a:endParaRPr lang="en-US" dirty="0">
                <a:solidFill>
                  <a:srgbClr val="000000">
                    <a:hueOff val="0"/>
                    <a:satOff val="0"/>
                    <a:lumOff val="0"/>
                    <a:alphaOff val="0"/>
                  </a:srgbClr>
                </a:solidFill>
                <a:latin typeface="Arial" charset="0"/>
                <a:ea typeface="Arial" charset="0"/>
                <a:cs typeface="Arial" charset="0"/>
              </a:endParaRPr>
            </a:p>
          </p:txBody>
        </p:sp>
        <p:sp>
          <p:nvSpPr>
            <p:cNvPr id="7" name="Rounded Rectangle 4"/>
            <p:cNvSpPr/>
            <p:nvPr/>
          </p:nvSpPr>
          <p:spPr>
            <a:xfrm>
              <a:off x="6334795" y="4587271"/>
              <a:ext cx="2507568" cy="94485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algn="ctr" defTabSz="889000" fontAlgn="base">
                <a:lnSpc>
                  <a:spcPct val="90000"/>
                </a:lnSpc>
                <a:spcBef>
                  <a:spcPct val="0"/>
                </a:spcBef>
                <a:spcAft>
                  <a:spcPct val="35000"/>
                </a:spcAft>
              </a:pPr>
              <a:r>
                <a:rPr lang="en-US" sz="2000" dirty="0">
                  <a:solidFill>
                    <a:srgbClr val="000000">
                      <a:hueOff val="0"/>
                      <a:satOff val="0"/>
                      <a:lumOff val="0"/>
                      <a:alphaOff val="0"/>
                    </a:srgbClr>
                  </a:solidFill>
                  <a:latin typeface="Arial" charset="0"/>
                  <a:ea typeface="Arial" charset="0"/>
                  <a:cs typeface="Arial" charset="0"/>
                </a:rPr>
                <a:t>Class-wide FIT</a:t>
              </a:r>
            </a:p>
          </p:txBody>
        </p:sp>
      </p:grpSp>
      <p:sp>
        <p:nvSpPr>
          <p:cNvPr id="8" name="Rounded Rectangle 7">
            <a:extLst>
              <a:ext uri="{C183D7F6-B498-43B3-948B-1728B52AA6E4}">
                <adec:decorative xmlns:adec="http://schemas.microsoft.com/office/drawing/2017/decorative" val="1"/>
              </a:ext>
            </a:extLst>
          </p:cNvPr>
          <p:cNvSpPr/>
          <p:nvPr/>
        </p:nvSpPr>
        <p:spPr>
          <a:xfrm>
            <a:off x="340251" y="918726"/>
            <a:ext cx="2522761" cy="757383"/>
          </a:xfrm>
          <a:prstGeom prst="roundRect">
            <a:avLst/>
          </a:prstGeom>
          <a:solidFill>
            <a:srgbClr val="FFFF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a:solidFill>
                  <a:srgbClr val="FFFFFF"/>
                </a:solidFill>
              </a:rPr>
              <a:t> </a:t>
            </a:r>
          </a:p>
        </p:txBody>
      </p:sp>
      <p:sp>
        <p:nvSpPr>
          <p:cNvPr id="2" name="TextBox 1">
            <a:extLst>
              <a:ext uri="{FF2B5EF4-FFF2-40B4-BE49-F238E27FC236}">
                <a16:creationId xmlns:a16="http://schemas.microsoft.com/office/drawing/2014/main" id="{1A7D6F44-7748-EA42-A2BB-5A7721C11986}"/>
              </a:ext>
            </a:extLst>
          </p:cNvPr>
          <p:cNvSpPr txBox="1"/>
          <p:nvPr/>
        </p:nvSpPr>
        <p:spPr>
          <a:xfrm>
            <a:off x="6832598" y="5869094"/>
            <a:ext cx="2311402" cy="369332"/>
          </a:xfrm>
          <a:prstGeom prst="rect">
            <a:avLst/>
          </a:prstGeom>
          <a:noFill/>
        </p:spPr>
        <p:txBody>
          <a:bodyPr wrap="none" rtlCol="0">
            <a:spAutoFit/>
          </a:bodyPr>
          <a:lstStyle/>
          <a:p>
            <a:r>
              <a:rPr lang="en-US" dirty="0" err="1"/>
              <a:t>Kamps</a:t>
            </a:r>
            <a:r>
              <a:rPr lang="en-US" dirty="0"/>
              <a:t> &amp; Wills, 2009</a:t>
            </a:r>
          </a:p>
        </p:txBody>
      </p:sp>
    </p:spTree>
    <p:extLst>
      <p:ext uri="{BB962C8B-B14F-4D97-AF65-F5344CB8AC3E}">
        <p14:creationId xmlns:p14="http://schemas.microsoft.com/office/powerpoint/2010/main" val="3354576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0F42-B709-8444-B3F3-8603069C7E8F}"/>
              </a:ext>
            </a:extLst>
          </p:cNvPr>
          <p:cNvSpPr>
            <a:spLocks noGrp="1"/>
          </p:cNvSpPr>
          <p:nvPr>
            <p:ph type="title"/>
          </p:nvPr>
        </p:nvSpPr>
        <p:spPr/>
        <p:txBody>
          <a:bodyPr/>
          <a:lstStyle/>
          <a:p>
            <a:r>
              <a:rPr lang="en-US" dirty="0">
                <a:solidFill>
                  <a:srgbClr val="001C54"/>
                </a:solidFill>
              </a:rPr>
              <a:t>CW-FIT Components</a:t>
            </a:r>
          </a:p>
        </p:txBody>
      </p:sp>
      <p:sp>
        <p:nvSpPr>
          <p:cNvPr id="3" name="Content Placeholder 2">
            <a:extLst>
              <a:ext uri="{FF2B5EF4-FFF2-40B4-BE49-F238E27FC236}">
                <a16:creationId xmlns:a16="http://schemas.microsoft.com/office/drawing/2014/main" id="{940AAB0F-F6F2-6B49-85D6-6921B219AA7F}"/>
              </a:ext>
            </a:extLst>
          </p:cNvPr>
          <p:cNvSpPr>
            <a:spLocks noGrp="1"/>
          </p:cNvSpPr>
          <p:nvPr>
            <p:ph idx="1"/>
          </p:nvPr>
        </p:nvSpPr>
        <p:spPr>
          <a:xfrm>
            <a:off x="628650" y="1590494"/>
            <a:ext cx="7886700" cy="4351338"/>
          </a:xfrm>
        </p:spPr>
        <p:txBody>
          <a:bodyPr>
            <a:normAutofit lnSpcReduction="10000"/>
          </a:bodyPr>
          <a:lstStyle/>
          <a:p>
            <a:r>
              <a:rPr lang="en-US" dirty="0">
                <a:solidFill>
                  <a:schemeClr val="bg1"/>
                </a:solidFill>
              </a:rPr>
              <a:t>Teaching: </a:t>
            </a:r>
          </a:p>
          <a:p>
            <a:pPr lvl="1"/>
            <a:r>
              <a:rPr lang="en-US" dirty="0">
                <a:solidFill>
                  <a:schemeClr val="bg1"/>
                </a:solidFill>
              </a:rPr>
              <a:t>Direct instruction of key social skills </a:t>
            </a:r>
          </a:p>
          <a:p>
            <a:pPr lvl="2"/>
            <a:r>
              <a:rPr lang="en-US" dirty="0">
                <a:solidFill>
                  <a:schemeClr val="bg1"/>
                </a:solidFill>
              </a:rPr>
              <a:t>How to gain the teacher’s attention</a:t>
            </a:r>
          </a:p>
          <a:p>
            <a:pPr lvl="2"/>
            <a:r>
              <a:rPr lang="en-US" dirty="0">
                <a:solidFill>
                  <a:schemeClr val="bg1"/>
                </a:solidFill>
              </a:rPr>
              <a:t>Following directions</a:t>
            </a:r>
          </a:p>
          <a:p>
            <a:pPr lvl="2"/>
            <a:r>
              <a:rPr lang="en-US" dirty="0">
                <a:solidFill>
                  <a:schemeClr val="bg1"/>
                </a:solidFill>
              </a:rPr>
              <a:t>Ignoring inappropriate behaviors</a:t>
            </a:r>
          </a:p>
          <a:p>
            <a:pPr lvl="2"/>
            <a:r>
              <a:rPr lang="en-US" dirty="0">
                <a:solidFill>
                  <a:schemeClr val="bg1"/>
                </a:solidFill>
              </a:rPr>
              <a:t>Other optional skills</a:t>
            </a:r>
          </a:p>
          <a:p>
            <a:r>
              <a:rPr lang="en-US" dirty="0">
                <a:solidFill>
                  <a:schemeClr val="bg1"/>
                </a:solidFill>
              </a:rPr>
              <a:t>Group contingency</a:t>
            </a:r>
          </a:p>
          <a:p>
            <a:pPr lvl="1"/>
            <a:r>
              <a:rPr lang="en-US" dirty="0">
                <a:solidFill>
                  <a:schemeClr val="bg1"/>
                </a:solidFill>
              </a:rPr>
              <a:t>Teams compete for points (individual students can also self-monitor)</a:t>
            </a:r>
          </a:p>
          <a:p>
            <a:pPr lvl="1"/>
            <a:r>
              <a:rPr lang="en-US" dirty="0">
                <a:solidFill>
                  <a:schemeClr val="bg1"/>
                </a:solidFill>
              </a:rPr>
              <a:t>Points are awarded every 2-5 minutes to groups displaying appropriate behavior</a:t>
            </a:r>
          </a:p>
          <a:p>
            <a:pPr lvl="1"/>
            <a:r>
              <a:rPr lang="en-US" dirty="0">
                <a:solidFill>
                  <a:schemeClr val="bg1"/>
                </a:solidFill>
              </a:rPr>
              <a:t>Groups that meet their goal earn a reward</a:t>
            </a:r>
          </a:p>
        </p:txBody>
      </p:sp>
      <p:sp>
        <p:nvSpPr>
          <p:cNvPr id="5" name="Rounded Rectangle 4">
            <a:extLst>
              <a:ext uri="{FF2B5EF4-FFF2-40B4-BE49-F238E27FC236}">
                <a16:creationId xmlns:a16="http://schemas.microsoft.com/office/drawing/2014/main" id="{7E0B0245-4623-8742-8C4C-D0F1F6518778}"/>
              </a:ext>
            </a:extLst>
          </p:cNvPr>
          <p:cNvSpPr/>
          <p:nvPr/>
        </p:nvSpPr>
        <p:spPr>
          <a:xfrm>
            <a:off x="6220918" y="365125"/>
            <a:ext cx="2533338" cy="15953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See </a:t>
            </a:r>
            <a:r>
              <a:rPr lang="en-US" dirty="0">
                <a:solidFill>
                  <a:schemeClr val="bg1"/>
                </a:solidFill>
                <a:hlinkClick r:id="rId2">
                  <a:extLst>
                    <a:ext uri="{A12FA001-AC4F-418D-AE19-62706E023703}">
                      <ahyp:hlinkClr xmlns:ahyp="http://schemas.microsoft.com/office/drawing/2018/hyperlinkcolor" val="tx"/>
                    </a:ext>
                  </a:extLst>
                </a:hlinkClick>
              </a:rPr>
              <a:t>https://cwfit.ku.edu/</a:t>
            </a:r>
            <a:r>
              <a:rPr lang="en-US" dirty="0">
                <a:solidFill>
                  <a:schemeClr val="bg1"/>
                </a:solidFill>
              </a:rPr>
              <a:t> for more information on CW-FIT</a:t>
            </a:r>
          </a:p>
        </p:txBody>
      </p:sp>
    </p:spTree>
    <p:extLst>
      <p:ext uri="{BB962C8B-B14F-4D97-AF65-F5344CB8AC3E}">
        <p14:creationId xmlns:p14="http://schemas.microsoft.com/office/powerpoint/2010/main" val="156194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99" y="180190"/>
            <a:ext cx="8589195" cy="1325563"/>
          </a:xfrm>
          <a:noFill/>
        </p:spPr>
        <p:txBody>
          <a:bodyPr>
            <a:normAutofit/>
          </a:bodyPr>
          <a:lstStyle/>
          <a:p>
            <a:r>
              <a:rPr lang="en-US" sz="4000" dirty="0">
                <a:solidFill>
                  <a:srgbClr val="001C54"/>
                </a:solidFill>
              </a:rPr>
              <a:t>Review: </a:t>
            </a:r>
            <a:br>
              <a:rPr lang="en-US" sz="4000" dirty="0">
                <a:solidFill>
                  <a:srgbClr val="001C54"/>
                </a:solidFill>
              </a:rPr>
            </a:br>
            <a:r>
              <a:rPr lang="en-US" sz="4000" dirty="0">
                <a:solidFill>
                  <a:srgbClr val="001C54"/>
                </a:solidFill>
              </a:rPr>
              <a:t>Common Elements of Tier 2 Practices</a:t>
            </a:r>
          </a:p>
        </p:txBody>
      </p:sp>
      <p:sp>
        <p:nvSpPr>
          <p:cNvPr id="3" name="Content Placeholder 2"/>
          <p:cNvSpPr>
            <a:spLocks noGrp="1"/>
          </p:cNvSpPr>
          <p:nvPr>
            <p:ph idx="1"/>
          </p:nvPr>
        </p:nvSpPr>
        <p:spPr>
          <a:xfrm>
            <a:off x="130100" y="1505753"/>
            <a:ext cx="6175698" cy="4351338"/>
          </a:xfrm>
        </p:spPr>
        <p:txBody>
          <a:bodyPr>
            <a:normAutofit fontScale="77500" lnSpcReduction="20000"/>
          </a:bodyPr>
          <a:lstStyle/>
          <a:p>
            <a:pPr lvl="0"/>
            <a:r>
              <a:rPr lang="en-US" sz="2400" dirty="0">
                <a:solidFill>
                  <a:schemeClr val="bg1"/>
                </a:solidFill>
              </a:rPr>
              <a:t>Consistent, standardized implementation across students</a:t>
            </a:r>
          </a:p>
          <a:p>
            <a:pPr lvl="0"/>
            <a:r>
              <a:rPr lang="en-US" sz="2400" dirty="0">
                <a:solidFill>
                  <a:schemeClr val="bg1"/>
                </a:solidFill>
              </a:rPr>
              <a:t>Easily accessible (e.g., within a few days of referral)</a:t>
            </a:r>
          </a:p>
          <a:p>
            <a:pPr lvl="0"/>
            <a:r>
              <a:rPr lang="en-US" sz="2400" dirty="0">
                <a:solidFill>
                  <a:schemeClr val="bg1"/>
                </a:solidFill>
              </a:rPr>
              <a:t>Continuous availability</a:t>
            </a:r>
          </a:p>
          <a:p>
            <a:pPr lvl="0"/>
            <a:r>
              <a:rPr lang="en-US" sz="2400" dirty="0">
                <a:solidFill>
                  <a:schemeClr val="bg1"/>
                </a:solidFill>
              </a:rPr>
              <a:t>Implemented by all school staff</a:t>
            </a:r>
          </a:p>
          <a:p>
            <a:pPr lvl="0"/>
            <a:r>
              <a:rPr lang="en-US" sz="2400" dirty="0">
                <a:solidFill>
                  <a:schemeClr val="bg1"/>
                </a:solidFill>
              </a:rPr>
              <a:t>Consistent with and extra doses of school-wide expectations and interventions (</a:t>
            </a:r>
            <a:r>
              <a:rPr lang="en-US" sz="2400" u="sng" dirty="0">
                <a:solidFill>
                  <a:schemeClr val="bg1"/>
                </a:solidFill>
              </a:rPr>
              <a:t>behavioral and academic</a:t>
            </a:r>
            <a:r>
              <a:rPr lang="en-US" sz="2400" dirty="0">
                <a:solidFill>
                  <a:schemeClr val="bg1"/>
                </a:solidFill>
              </a:rPr>
              <a:t>)</a:t>
            </a:r>
          </a:p>
          <a:p>
            <a:pPr lvl="0"/>
            <a:r>
              <a:rPr lang="en-US" sz="2400" dirty="0">
                <a:solidFill>
                  <a:schemeClr val="bg1"/>
                </a:solidFill>
              </a:rPr>
              <a:t>Targeted and explicit skill instruction</a:t>
            </a:r>
          </a:p>
          <a:p>
            <a:pPr lvl="0"/>
            <a:r>
              <a:rPr lang="en-US" sz="2400" dirty="0">
                <a:solidFill>
                  <a:schemeClr val="bg1"/>
                </a:solidFill>
              </a:rPr>
              <a:t>Acknowledgements of appropriate behavior</a:t>
            </a:r>
          </a:p>
          <a:p>
            <a:pPr lvl="0"/>
            <a:r>
              <a:rPr lang="en-US" sz="2400" dirty="0">
                <a:solidFill>
                  <a:schemeClr val="bg1"/>
                </a:solidFill>
              </a:rPr>
              <a:t>Increased adult support</a:t>
            </a:r>
          </a:p>
          <a:p>
            <a:pPr lvl="0"/>
            <a:r>
              <a:rPr lang="en-US" sz="2400" dirty="0">
                <a:solidFill>
                  <a:schemeClr val="bg1"/>
                </a:solidFill>
              </a:rPr>
              <a:t>Frequent performance feedback for targeted behaviors</a:t>
            </a:r>
          </a:p>
          <a:p>
            <a:pPr lvl="0"/>
            <a:r>
              <a:rPr lang="en-US" sz="2400" dirty="0">
                <a:solidFill>
                  <a:schemeClr val="bg1"/>
                </a:solidFill>
              </a:rPr>
              <a:t>Plans for generalization and maintenance </a:t>
            </a:r>
          </a:p>
          <a:p>
            <a:pPr marL="0" indent="0">
              <a:buNone/>
            </a:pPr>
            <a:r>
              <a:rPr lang="en-US" sz="2000" dirty="0">
                <a:solidFill>
                  <a:schemeClr val="bg1"/>
                </a:solidFill>
              </a:rPr>
              <a:t>	(Crone, Hawken, &amp; Horner, 2010)</a:t>
            </a:r>
          </a:p>
        </p:txBody>
      </p:sp>
      <p:sp>
        <p:nvSpPr>
          <p:cNvPr id="4" name="Content Placeholder 1">
            <a:extLst>
              <a:ext uri="{FF2B5EF4-FFF2-40B4-BE49-F238E27FC236}">
                <a16:creationId xmlns:a16="http://schemas.microsoft.com/office/drawing/2014/main" id="{4BE7780F-5D7A-F84D-AAD0-1306B5DEAAE1}"/>
              </a:ext>
            </a:extLst>
          </p:cNvPr>
          <p:cNvSpPr txBox="1">
            <a:spLocks/>
          </p:cNvSpPr>
          <p:nvPr/>
        </p:nvSpPr>
        <p:spPr>
          <a:xfrm>
            <a:off x="6565692" y="3505873"/>
            <a:ext cx="2449879" cy="2595123"/>
          </a:xfrm>
          <a:prstGeom prst="rect">
            <a:avLst/>
          </a:prstGeom>
          <a:solidFill>
            <a:schemeClr val="accent1"/>
          </a:solidFill>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hlinkClick r:id="rId2"/>
              </a:rPr>
              <a:t>Taxonomy of Intervention Intensity</a:t>
            </a:r>
            <a:endPar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Strength</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Dosage</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Alignment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Attention to Transfer</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Comprehensiveness</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Behavioral Support</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Individualization</a:t>
            </a:r>
          </a:p>
        </p:txBody>
      </p:sp>
    </p:spTree>
    <p:extLst>
      <p:ext uri="{BB962C8B-B14F-4D97-AF65-F5344CB8AC3E}">
        <p14:creationId xmlns:p14="http://schemas.microsoft.com/office/powerpoint/2010/main" val="3183466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rgbClr val="01295F"/>
                </a:solidFill>
              </a:rPr>
              <a:t>Intensifying Behavioral Support</a:t>
            </a:r>
          </a:p>
        </p:txBody>
      </p:sp>
      <p:sp>
        <p:nvSpPr>
          <p:cNvPr id="3" name="Text Placeholder 2"/>
          <p:cNvSpPr>
            <a:spLocks noGrp="1"/>
          </p:cNvSpPr>
          <p:nvPr>
            <p:ph type="body" sz="quarter" idx="15"/>
          </p:nvPr>
        </p:nvSpPr>
        <p:spPr>
          <a:xfrm>
            <a:off x="255570" y="2787763"/>
            <a:ext cx="8632861" cy="1015406"/>
          </a:xfrm>
        </p:spPr>
        <p:txBody>
          <a:bodyPr/>
          <a:lstStyle/>
          <a:p>
            <a:endParaRPr lang="en-US" sz="2400" dirty="0"/>
          </a:p>
          <a:p>
            <a:r>
              <a:rPr lang="en-US" sz="2800" dirty="0"/>
              <a:t>Part 2</a:t>
            </a:r>
          </a:p>
          <a:p>
            <a:r>
              <a:rPr lang="en-US" sz="2800" dirty="0"/>
              <a:t>How do we intensify supports for individual students?</a:t>
            </a:r>
          </a:p>
        </p:txBody>
      </p:sp>
    </p:spTree>
    <p:extLst>
      <p:ext uri="{BB962C8B-B14F-4D97-AF65-F5344CB8AC3E}">
        <p14:creationId xmlns:p14="http://schemas.microsoft.com/office/powerpoint/2010/main" val="122545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showing a fictional student's movement through the continuum of supports. As the child starts showing a lack of success he gets more support. ">
            <a:extLst>
              <a:ext uri="{FF2B5EF4-FFF2-40B4-BE49-F238E27FC236}">
                <a16:creationId xmlns:a16="http://schemas.microsoft.com/office/drawing/2014/main" id="{3D96F5D6-7790-49C3-A79D-A82805A36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57" y="-1"/>
            <a:ext cx="9104243" cy="6888079"/>
          </a:xfrm>
          <a:prstGeom prst="rect">
            <a:avLst/>
          </a:prstGeom>
        </p:spPr>
      </p:pic>
      <p:sp>
        <p:nvSpPr>
          <p:cNvPr id="15" name="Title 14" hidden="1">
            <a:extLst>
              <a:ext uri="{FF2B5EF4-FFF2-40B4-BE49-F238E27FC236}">
                <a16:creationId xmlns:a16="http://schemas.microsoft.com/office/drawing/2014/main" id="{D6B7687B-36AB-4388-B078-5603C9A65F8D}"/>
              </a:ext>
            </a:extLst>
          </p:cNvPr>
          <p:cNvSpPr>
            <a:spLocks noGrp="1"/>
          </p:cNvSpPr>
          <p:nvPr>
            <p:ph type="title"/>
          </p:nvPr>
        </p:nvSpPr>
        <p:spPr/>
        <p:txBody>
          <a:bodyPr>
            <a:normAutofit fontScale="90000"/>
          </a:bodyPr>
          <a:lstStyle/>
          <a:p>
            <a:r>
              <a:rPr lang="en-US" dirty="0"/>
              <a:t>Individual’s movement throughout the continuum of supports</a:t>
            </a:r>
          </a:p>
        </p:txBody>
      </p:sp>
    </p:spTree>
    <p:extLst>
      <p:ext uri="{BB962C8B-B14F-4D97-AF65-F5344CB8AC3E}">
        <p14:creationId xmlns:p14="http://schemas.microsoft.com/office/powerpoint/2010/main" val="222411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1C54"/>
                </a:solidFill>
              </a:rPr>
              <a:t>Individual Student Systems</a:t>
            </a:r>
          </a:p>
        </p:txBody>
      </p:sp>
      <p:sp>
        <p:nvSpPr>
          <p:cNvPr id="109571" name="Rectangle 3"/>
          <p:cNvSpPr>
            <a:spLocks noGrp="1" noChangeArrowheads="1"/>
          </p:cNvSpPr>
          <p:nvPr>
            <p:ph idx="1"/>
          </p:nvPr>
        </p:nvSpPr>
        <p:spPr/>
        <p:txBody>
          <a:bodyPr>
            <a:normAutofit/>
          </a:bodyPr>
          <a:lstStyle/>
          <a:p>
            <a:r>
              <a:rPr lang="en-US" dirty="0">
                <a:solidFill>
                  <a:schemeClr val="bg1"/>
                </a:solidFill>
              </a:rPr>
              <a:t>Behavioral competence at school &amp; district levels</a:t>
            </a:r>
          </a:p>
          <a:p>
            <a:r>
              <a:rPr lang="en-US" dirty="0">
                <a:solidFill>
                  <a:schemeClr val="bg1"/>
                </a:solidFill>
              </a:rPr>
              <a:t>Team- &amp; data-based decision making</a:t>
            </a:r>
          </a:p>
          <a:p>
            <a:r>
              <a:rPr lang="en-US" dirty="0">
                <a:solidFill>
                  <a:schemeClr val="bg1"/>
                </a:solidFill>
              </a:rPr>
              <a:t>Targeted social skills &amp; self-management instruction</a:t>
            </a:r>
          </a:p>
          <a:p>
            <a:r>
              <a:rPr lang="en-US" dirty="0">
                <a:solidFill>
                  <a:schemeClr val="bg1"/>
                </a:solidFill>
              </a:rPr>
              <a:t>Individualized instructional &amp; curricular accommodations </a:t>
            </a:r>
          </a:p>
          <a:p>
            <a:r>
              <a:rPr lang="en-US" dirty="0">
                <a:solidFill>
                  <a:schemeClr val="bg1"/>
                </a:solidFill>
              </a:rPr>
              <a:t>Function-based behavior support planning </a:t>
            </a:r>
          </a:p>
          <a:p>
            <a:r>
              <a:rPr lang="en-US" dirty="0">
                <a:solidFill>
                  <a:schemeClr val="bg1"/>
                </a:solidFill>
              </a:rPr>
              <a:t>Comprehensive person-centered planning &amp; wraparound processes</a:t>
            </a:r>
          </a:p>
        </p:txBody>
      </p:sp>
    </p:spTree>
    <p:extLst>
      <p:ext uri="{BB962C8B-B14F-4D97-AF65-F5344CB8AC3E}">
        <p14:creationId xmlns:p14="http://schemas.microsoft.com/office/powerpoint/2010/main" val="31478176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descr="A screenshot of the module workbook">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6384" y="3228692"/>
            <a:ext cx="926448" cy="1198725"/>
          </a:xfrm>
          <a:prstGeom prst="rect">
            <a:avLst/>
          </a:prstGeom>
        </p:spPr>
      </p:pic>
      <p:pic>
        <p:nvPicPr>
          <p:cNvPr id="9" name="Picture 8" descr="A screenshot of the module videos.">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403645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there a targeted group of students displaying frequent, but minor challenging behaviors?</a:t>
            </a:r>
          </a:p>
        </p:txBody>
      </p:sp>
      <p:sp>
        <p:nvSpPr>
          <p:cNvPr id="52" name="Rectangle 51"/>
          <p:cNvSpPr/>
          <p:nvPr/>
        </p:nvSpPr>
        <p:spPr>
          <a:xfrm>
            <a:off x="3482234" y="144458"/>
            <a:ext cx="217953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additional (tier 2 &amp; 3) support for students</a:t>
            </a:r>
            <a:endParaRPr lang="en-US" dirty="0">
              <a:solidFill>
                <a:schemeClr val="bg1"/>
              </a:solidFill>
            </a:endParaRPr>
          </a:p>
        </p:txBody>
      </p:sp>
      <p:sp>
        <p:nvSpPr>
          <p:cNvPr id="53" name="Rectangle 52"/>
          <p:cNvSpPr/>
          <p:nvPr/>
        </p:nvSpPr>
        <p:spPr>
          <a:xfrm>
            <a:off x="4795699"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Are there individual students </a:t>
            </a:r>
          </a:p>
          <a:p>
            <a:pPr algn="ctr"/>
            <a:r>
              <a:rPr lang="en-US" dirty="0">
                <a:solidFill>
                  <a:schemeClr val="bg1"/>
                </a:solidFill>
              </a:rPr>
              <a:t>displaying chronic or high </a:t>
            </a:r>
          </a:p>
          <a:p>
            <a:pPr algn="ctr"/>
            <a:r>
              <a:rPr lang="en-US" dirty="0">
                <a:solidFill>
                  <a:schemeClr val="bg1"/>
                </a:solidFill>
              </a:rPr>
              <a:t>intensity problem behaviors?</a:t>
            </a:r>
          </a:p>
        </p:txBody>
      </p:sp>
      <p:sp>
        <p:nvSpPr>
          <p:cNvPr id="54" name="Rectangle 53"/>
          <p:cNvSpPr/>
          <p:nvPr/>
        </p:nvSpPr>
        <p:spPr>
          <a:xfrm>
            <a:off x="283334" y="2693186"/>
            <a:ext cx="404457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2 Supports</a:t>
            </a:r>
            <a:r>
              <a:rPr lang="en-US" i="1" dirty="0">
                <a:solidFill>
                  <a:schemeClr val="bg1"/>
                </a:solidFill>
              </a:rPr>
              <a:t> </a:t>
            </a:r>
            <a:r>
              <a:rPr lang="en-US" dirty="0">
                <a:solidFill>
                  <a:schemeClr val="bg1"/>
                </a:solidFill>
              </a:rPr>
              <a:t>for identified targeted group</a:t>
            </a:r>
          </a:p>
        </p:txBody>
      </p:sp>
      <p:sp>
        <p:nvSpPr>
          <p:cNvPr id="88" name="Rectangle 87"/>
          <p:cNvSpPr/>
          <p:nvPr/>
        </p:nvSpPr>
        <p:spPr>
          <a:xfrm>
            <a:off x="4795699" y="2693186"/>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3 Supports</a:t>
            </a:r>
            <a:r>
              <a:rPr lang="en-US" dirty="0">
                <a:solidFill>
                  <a:schemeClr val="bg1"/>
                </a:solidFill>
              </a:rPr>
              <a:t> for identified individual students</a:t>
            </a:r>
          </a:p>
        </p:txBody>
      </p:sp>
      <p:sp>
        <p:nvSpPr>
          <p:cNvPr id="89" name="Rectangle 88"/>
          <p:cNvSpPr/>
          <p:nvPr/>
        </p:nvSpPr>
        <p:spPr>
          <a:xfrm rot="16200000">
            <a:off x="-483967"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Check-In/</a:t>
            </a:r>
          </a:p>
          <a:p>
            <a:pPr algn="ctr"/>
            <a:r>
              <a:rPr lang="en-US" dirty="0">
                <a:solidFill>
                  <a:schemeClr val="bg1"/>
                </a:solidFill>
              </a:rPr>
              <a:t>Check-Out</a:t>
            </a:r>
          </a:p>
        </p:txBody>
      </p:sp>
      <p:sp>
        <p:nvSpPr>
          <p:cNvPr id="91" name="Rectangle 90"/>
          <p:cNvSpPr/>
          <p:nvPr/>
        </p:nvSpPr>
        <p:spPr>
          <a:xfrm rot="16200000">
            <a:off x="344295" y="4570678"/>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&amp; Connect</a:t>
            </a:r>
          </a:p>
        </p:txBody>
      </p:sp>
      <p:sp>
        <p:nvSpPr>
          <p:cNvPr id="92" name="Rectangle 91"/>
          <p:cNvSpPr/>
          <p:nvPr/>
        </p:nvSpPr>
        <p:spPr>
          <a:xfrm rot="16200000">
            <a:off x="1172558"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Connect, &amp; Expect</a:t>
            </a:r>
          </a:p>
        </p:txBody>
      </p:sp>
      <p:sp>
        <p:nvSpPr>
          <p:cNvPr id="93" name="Rectangle 92"/>
          <p:cNvSpPr/>
          <p:nvPr/>
        </p:nvSpPr>
        <p:spPr>
          <a:xfrm rot="16200000">
            <a:off x="2000821" y="4570675"/>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Social Skills Groups</a:t>
            </a:r>
          </a:p>
        </p:txBody>
      </p:sp>
      <p:sp>
        <p:nvSpPr>
          <p:cNvPr id="94" name="Rectangle 93"/>
          <p:cNvSpPr/>
          <p:nvPr/>
        </p:nvSpPr>
        <p:spPr>
          <a:xfrm rot="16200000">
            <a:off x="2829083" y="4570677"/>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Class-Wide FIT</a:t>
            </a:r>
          </a:p>
        </p:txBody>
      </p:sp>
      <p:sp>
        <p:nvSpPr>
          <p:cNvPr id="95" name="Rectangle 94"/>
          <p:cNvSpPr/>
          <p:nvPr/>
        </p:nvSpPr>
        <p:spPr>
          <a:xfrm rot="16200000">
            <a:off x="4279658" y="4319413"/>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Individualized Function-Based Support</a:t>
            </a:r>
          </a:p>
        </p:txBody>
      </p:sp>
      <p:sp>
        <p:nvSpPr>
          <p:cNvPr id="96" name="Rectangle 95"/>
          <p:cNvSpPr/>
          <p:nvPr/>
        </p:nvSpPr>
        <p:spPr>
          <a:xfrm rot="16200000">
            <a:off x="6221120" y="4935641"/>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FBA</a:t>
            </a:r>
          </a:p>
        </p:txBody>
      </p:sp>
      <p:sp>
        <p:nvSpPr>
          <p:cNvPr id="97" name="Rectangle 96"/>
          <p:cNvSpPr/>
          <p:nvPr/>
        </p:nvSpPr>
        <p:spPr>
          <a:xfrm rot="16200000">
            <a:off x="6221120" y="3703184"/>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BSP</a:t>
            </a:r>
          </a:p>
        </p:txBody>
      </p:sp>
      <p:sp>
        <p:nvSpPr>
          <p:cNvPr id="98" name="Rectangle 97"/>
          <p:cNvSpPr/>
          <p:nvPr/>
        </p:nvSpPr>
        <p:spPr>
          <a:xfrm rot="16200000">
            <a:off x="7068976" y="4319412"/>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Coordinated plan via Wraparound Process</a:t>
            </a:r>
          </a:p>
        </p:txBody>
      </p:sp>
      <p:sp>
        <p:nvSpPr>
          <p:cNvPr id="99" name="Cross 98">
            <a:extLst>
              <a:ext uri="{C183D7F6-B498-43B3-948B-1728B52AA6E4}">
                <adec:decorative xmlns:adec="http://schemas.microsoft.com/office/drawing/2017/decorative" val="1"/>
              </a:ext>
            </a:extLst>
          </p:cNvPr>
          <p:cNvSpPr/>
          <p:nvPr/>
        </p:nvSpPr>
        <p:spPr>
          <a:xfrm>
            <a:off x="6452224" y="4678413"/>
            <a:ext cx="566964" cy="516040"/>
          </a:xfrm>
          <a:prstGeom prst="plus">
            <a:avLst>
              <a:gd name="adj" fmla="val 3542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Down Arrow 2">
            <a:extLst>
              <a:ext uri="{C183D7F6-B498-43B3-948B-1728B52AA6E4}">
                <adec:decorative xmlns:adec="http://schemas.microsoft.com/office/drawing/2017/decorative" val="1"/>
              </a:ext>
            </a:extLst>
          </p:cNvPr>
          <p:cNvSpPr/>
          <p:nvPr/>
        </p:nvSpPr>
        <p:spPr>
          <a:xfrm rot="2362443">
            <a:off x="2687064" y="34983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a:extLst>
              <a:ext uri="{C183D7F6-B498-43B3-948B-1728B52AA6E4}">
                <adec:decorative xmlns:adec="http://schemas.microsoft.com/office/drawing/2017/decorative" val="1"/>
              </a:ext>
            </a:extLst>
          </p:cNvPr>
          <p:cNvSpPr/>
          <p:nvPr/>
        </p:nvSpPr>
        <p:spPr>
          <a:xfrm rot="19435133">
            <a:off x="5788631" y="33512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a:extLst>
              <a:ext uri="{C183D7F6-B498-43B3-948B-1728B52AA6E4}">
                <adec:decorative xmlns:adec="http://schemas.microsoft.com/office/drawing/2017/decorative" val="1"/>
              </a:ext>
            </a:extLst>
          </p:cNvPr>
          <p:cNvSpPr/>
          <p:nvPr/>
        </p:nvSpPr>
        <p:spPr>
          <a:xfrm>
            <a:off x="8177397"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a:extLst>
              <a:ext uri="{C183D7F6-B498-43B3-948B-1728B52AA6E4}">
                <adec:decorative xmlns:adec="http://schemas.microsoft.com/office/drawing/2017/decorative" val="1"/>
              </a:ext>
            </a:extLst>
          </p:cNvPr>
          <p:cNvSpPr/>
          <p:nvPr/>
        </p:nvSpPr>
        <p:spPr>
          <a:xfrm>
            <a:off x="283334"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8004" y="2338521"/>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103" name="Rectangle 102"/>
          <p:cNvSpPr/>
          <p:nvPr/>
        </p:nvSpPr>
        <p:spPr>
          <a:xfrm>
            <a:off x="7489350" y="2341926"/>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5" name="Title 4" hidden="1">
            <a:extLst>
              <a:ext uri="{FF2B5EF4-FFF2-40B4-BE49-F238E27FC236}">
                <a16:creationId xmlns:a16="http://schemas.microsoft.com/office/drawing/2014/main" id="{2A10423B-77E0-4B86-B6DD-E6C61968B800}"/>
              </a:ext>
            </a:extLst>
          </p:cNvPr>
          <p:cNvSpPr>
            <a:spLocks noGrp="1"/>
          </p:cNvSpPr>
          <p:nvPr>
            <p:ph type="title"/>
          </p:nvPr>
        </p:nvSpPr>
        <p:spPr/>
        <p:txBody>
          <a:bodyPr/>
          <a:lstStyle/>
          <a:p>
            <a:r>
              <a:rPr lang="en-US" dirty="0"/>
              <a:t>Additional support examples</a:t>
            </a:r>
          </a:p>
        </p:txBody>
      </p:sp>
    </p:spTree>
    <p:extLst>
      <p:ext uri="{BB962C8B-B14F-4D97-AF65-F5344CB8AC3E}">
        <p14:creationId xmlns:p14="http://schemas.microsoft.com/office/powerpoint/2010/main" val="343806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1" name="Picture 9" descr="PBIS Logo"/>
          <p:cNvPicPr>
            <a:picLocks noChangeAspect="1" noChangeArrowheads="1"/>
          </p:cNvPicPr>
          <p:nvPr/>
        </p:nvPicPr>
        <p:blipFill>
          <a:blip r:embed="rId2"/>
          <a:srcRect/>
          <a:stretch>
            <a:fillRect/>
          </a:stretch>
        </p:blipFill>
        <p:spPr bwMode="auto">
          <a:xfrm>
            <a:off x="6746297" y="6222277"/>
            <a:ext cx="2052205" cy="581727"/>
          </a:xfrm>
          <a:prstGeom prst="rect">
            <a:avLst/>
          </a:prstGeom>
          <a:noFill/>
          <a:ln w="9525">
            <a:noFill/>
            <a:miter lim="800000"/>
            <a:headEnd/>
            <a:tailEnd/>
          </a:ln>
        </p:spPr>
      </p:pic>
      <p:pic>
        <p:nvPicPr>
          <p:cNvPr id="3" name="Picture 2" descr="A screenshot of behavior support elements. The lifecycle of the supports go from problem behavior requires a functional assessment, moving towards developing an intervention &amp; support plan, towards fidelity of implementation to impact on behavior &amp; lifecycle.">
            <a:extLst>
              <a:ext uri="{FF2B5EF4-FFF2-40B4-BE49-F238E27FC236}">
                <a16:creationId xmlns:a16="http://schemas.microsoft.com/office/drawing/2014/main" id="{316756EA-D034-4490-A65F-78318C76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90938"/>
          </a:xfrm>
          <a:prstGeom prst="rect">
            <a:avLst/>
          </a:prstGeom>
        </p:spPr>
      </p:pic>
      <p:sp>
        <p:nvSpPr>
          <p:cNvPr id="4" name="Title 3" hidden="1">
            <a:extLst>
              <a:ext uri="{FF2B5EF4-FFF2-40B4-BE49-F238E27FC236}">
                <a16:creationId xmlns:a16="http://schemas.microsoft.com/office/drawing/2014/main" id="{8A14F14C-2461-4F2F-8847-7A734C1C89A8}"/>
              </a:ext>
            </a:extLst>
          </p:cNvPr>
          <p:cNvSpPr>
            <a:spLocks noGrp="1"/>
          </p:cNvSpPr>
          <p:nvPr>
            <p:ph type="title"/>
          </p:nvPr>
        </p:nvSpPr>
        <p:spPr/>
        <p:txBody>
          <a:bodyPr/>
          <a:lstStyle/>
          <a:p>
            <a:r>
              <a:rPr lang="en-US" dirty="0"/>
              <a:t>Behavior support elements</a:t>
            </a:r>
          </a:p>
        </p:txBody>
      </p:sp>
    </p:spTree>
    <p:extLst>
      <p:ext uri="{BB962C8B-B14F-4D97-AF65-F5344CB8AC3E}">
        <p14:creationId xmlns:p14="http://schemas.microsoft.com/office/powerpoint/2010/main" val="21914392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3"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descr="This is a decorative slide of a ladder showing the three basic steps for developing interventions for individual students. Step 1 is to look at the function of behavior, Step 2 is to choose replacement behaviors, and step 3 is to develop intervention strategies."/>
          <p:cNvPicPr>
            <a:picLocks noChangeAspect="1"/>
          </p:cNvPicPr>
          <p:nvPr/>
        </p:nvPicPr>
        <p:blipFill>
          <a:blip r:embed="rId4" cstate="print">
            <a:alphaModFix amt="35000"/>
            <a:duotone>
              <a:schemeClr val="accent2">
                <a:shade val="45000"/>
                <a:satMod val="135000"/>
              </a:schemeClr>
              <a:prstClr val="white"/>
            </a:duotone>
          </a:blip>
          <a:stretch>
            <a:fillRect/>
          </a:stretch>
        </p:blipFill>
        <p:spPr>
          <a:xfrm>
            <a:off x="0" y="-2071704"/>
            <a:ext cx="13355782" cy="8230049"/>
          </a:xfrm>
          <a:prstGeom prst="rect">
            <a:avLst/>
          </a:prstGeom>
        </p:spPr>
      </p:pic>
      <p:sp>
        <p:nvSpPr>
          <p:cNvPr id="118786" name="Rectangle 2"/>
          <p:cNvSpPr>
            <a:spLocks noGrp="1" noChangeArrowheads="1"/>
          </p:cNvSpPr>
          <p:nvPr>
            <p:ph type="title" idx="4294967295"/>
          </p:nvPr>
        </p:nvSpPr>
        <p:spPr>
          <a:xfrm>
            <a:off x="0" y="152400"/>
            <a:ext cx="8686800" cy="1143000"/>
          </a:xfrm>
          <a:noFill/>
          <a:ln cap="flat">
            <a:noFill/>
          </a:ln>
          <a:effectLst>
            <a:outerShdw blurRad="63500" dist="23000" dir="5400000" rotWithShape="0">
              <a:srgbClr val="000000">
                <a:alpha val="34998"/>
              </a:srgbClr>
            </a:outerShdw>
          </a:effectLst>
        </p:spPr>
        <p:txBody>
          <a:bodyPr/>
          <a:lstStyle/>
          <a:p>
            <a:pPr algn="ctr" eaLnBrk="1" hangingPunct="1">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grpSp>
        <p:nvGrpSpPr>
          <p:cNvPr id="8" name="Group 4">
            <a:extLst>
              <a:ext uri="{C183D7F6-B498-43B3-948B-1728B52AA6E4}">
                <adec:decorative xmlns:adec="http://schemas.microsoft.com/office/drawing/2017/decorative" val="1"/>
              </a:ext>
            </a:extLst>
          </p:cNvPr>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spTree>
    <p:extLst>
      <p:ext uri="{BB962C8B-B14F-4D97-AF65-F5344CB8AC3E}">
        <p14:creationId xmlns:p14="http://schemas.microsoft.com/office/powerpoint/2010/main" val="1894953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descr="A diagram that shows functions to remember during the adjustment of problem behavior. "/>
          <p:cNvGraphicFramePr>
            <a:graphicFrameLocks noChangeAspect="1"/>
          </p:cNvGraphicFramePr>
          <p:nvPr>
            <p:extLst>
              <p:ext uri="{D42A27DB-BD31-4B8C-83A1-F6EECF244321}">
                <p14:modId xmlns:p14="http://schemas.microsoft.com/office/powerpoint/2010/main" val="2097355134"/>
              </p:ext>
            </p:extLst>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6208" name="Visio" r:id="rId3" imgW="3860800" imgH="4292600" progId="">
                  <p:embed/>
                </p:oleObj>
              </mc:Choice>
              <mc:Fallback>
                <p:oleObj name="Visio" r:id="rId3" imgW="3860800" imgH="4292600" progId="">
                  <p:embed/>
                  <p:pic>
                    <p:nvPicPr>
                      <p:cNvPr id="808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16739" name="Rectangle 3"/>
          <p:cNvSpPr>
            <a:spLocks noGrp="1" noChangeArrowheads="1"/>
          </p:cNvSpPr>
          <p:nvPr>
            <p:ph type="title"/>
          </p:nvPr>
        </p:nvSpPr>
        <p:spPr>
          <a:xfrm>
            <a:off x="628650" y="365125"/>
            <a:ext cx="3320498" cy="1325563"/>
          </a:xfrm>
          <a:noFill/>
          <a:ln cap="flat">
            <a:noFill/>
          </a:ln>
          <a:effectLst>
            <a:outerShdw blurRad="63500" dist="23000" dir="5400000" rotWithShape="0">
              <a:srgbClr val="000000">
                <a:alpha val="34998"/>
              </a:srgbClr>
            </a:outerShdw>
          </a:effectLst>
        </p:spPr>
        <p:txBody>
          <a:bodyPr/>
          <a:lstStyle/>
          <a:p>
            <a:pPr eaLnBrk="1" hangingPunct="1">
              <a:defRPr/>
            </a:pPr>
            <a:r>
              <a:rPr lang="en-US" dirty="0">
                <a:solidFill>
                  <a:srgbClr val="001C54"/>
                </a:solidFill>
                <a:ea typeface="+mj-ea"/>
                <a:cs typeface="+mj-cs"/>
              </a:rPr>
              <a:t>Remember Functions</a:t>
            </a:r>
          </a:p>
        </p:txBody>
      </p:sp>
      <p:sp>
        <p:nvSpPr>
          <p:cNvPr id="116741" name="AutoShape 5"/>
          <p:cNvSpPr>
            <a:spLocks noChangeArrowheads="1"/>
          </p:cNvSpPr>
          <p:nvPr/>
        </p:nvSpPr>
        <p:spPr bwMode="auto">
          <a:xfrm>
            <a:off x="15240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wrap="none" anchor="ctr"/>
          <a:lstStyle/>
          <a:p>
            <a:pPr algn="ctr" defTabSz="914400" fontAlgn="base">
              <a:spcBef>
                <a:spcPct val="0"/>
              </a:spcBef>
              <a:spcAft>
                <a:spcPct val="0"/>
              </a:spcAft>
              <a:defRPr/>
            </a:pPr>
            <a:r>
              <a:rPr lang="en-US" sz="3200" dirty="0">
                <a:solidFill>
                  <a:srgbClr val="000000"/>
                </a:solidFill>
                <a:ea typeface="Arial" pitchFamily="-84" charset="0"/>
                <a:cs typeface="Arial Rounded MT Bold"/>
              </a:rPr>
              <a:t>S</a:t>
            </a:r>
            <a:r>
              <a:rPr lang="en-US" sz="3200" baseline="30000" dirty="0">
                <a:solidFill>
                  <a:srgbClr val="000000"/>
                </a:solidFill>
                <a:ea typeface="Arial" pitchFamily="-84" charset="0"/>
                <a:cs typeface="Arial Rounded MT Bold"/>
              </a:rPr>
              <a:t>R+</a:t>
            </a:r>
          </a:p>
        </p:txBody>
      </p:sp>
      <p:sp>
        <p:nvSpPr>
          <p:cNvPr id="116742" name="AutoShape 6"/>
          <p:cNvSpPr>
            <a:spLocks noChangeArrowheads="1"/>
          </p:cNvSpPr>
          <p:nvPr/>
        </p:nvSpPr>
        <p:spPr bwMode="auto">
          <a:xfrm rot="10800000">
            <a:off x="6781800" y="1981200"/>
            <a:ext cx="1066800" cy="1143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rot="10800000" wrap="none" anchor="ctr"/>
          <a:lstStyle/>
          <a:p>
            <a:pPr algn="ctr" defTabSz="914400" fontAlgn="base">
              <a:spcBef>
                <a:spcPct val="0"/>
              </a:spcBef>
              <a:spcAft>
                <a:spcPct val="0"/>
              </a:spcAft>
              <a:defRPr/>
            </a:pPr>
            <a:r>
              <a:rPr lang="en-US" sz="3200" dirty="0">
                <a:solidFill>
                  <a:srgbClr val="000000"/>
                </a:solidFill>
                <a:ea typeface="Arial" pitchFamily="-84" charset="0"/>
                <a:cs typeface="Arial Rounded MT Bold"/>
              </a:rPr>
              <a:t>S</a:t>
            </a:r>
            <a:r>
              <a:rPr lang="en-US" sz="3200" baseline="30000" dirty="0">
                <a:solidFill>
                  <a:srgbClr val="000000"/>
                </a:solidFill>
                <a:ea typeface="Arial" pitchFamily="-84" charset="0"/>
                <a:cs typeface="Arial Rounded MT Bold"/>
              </a:rPr>
              <a:t>R-</a:t>
            </a:r>
          </a:p>
        </p:txBody>
      </p:sp>
      <p:grpSp>
        <p:nvGrpSpPr>
          <p:cNvPr id="9" name="Group 8" descr="PBIS logo"/>
          <p:cNvGrpSpPr/>
          <p:nvPr/>
        </p:nvGrpSpPr>
        <p:grpSpPr>
          <a:xfrm>
            <a:off x="7391399" y="6248399"/>
            <a:ext cx="1748496" cy="609601"/>
            <a:chOff x="7391399" y="6248399"/>
            <a:chExt cx="1748496" cy="609601"/>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91399" y="6248399"/>
              <a:ext cx="1676401" cy="609599"/>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3640384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dirty="0">
                <a:solidFill>
                  <a:srgbClr val="001C54"/>
                </a:solidFill>
              </a:rPr>
              <a:t>1. Look at the Function of Behavior</a:t>
            </a:r>
          </a:p>
        </p:txBody>
      </p:sp>
      <p:sp>
        <p:nvSpPr>
          <p:cNvPr id="3" name="Content Placeholder 2"/>
          <p:cNvSpPr>
            <a:spLocks noGrp="1"/>
          </p:cNvSpPr>
          <p:nvPr>
            <p:ph idx="1"/>
          </p:nvPr>
        </p:nvSpPr>
        <p:spPr/>
        <p:txBody>
          <a:bodyPr/>
          <a:lstStyle/>
          <a:p>
            <a:endParaRPr lang="en-US"/>
          </a:p>
        </p:txBody>
      </p:sp>
      <p:graphicFrame>
        <p:nvGraphicFramePr>
          <p:cNvPr id="4" name="Diagram 3" descr="A diagram that gives an explanation of different functions of behavior. When thinking about antecedents, what typically precedes these? Think about what the behaviors look like? Think about what consequences would follow. Based on observing these patterns across time, what is the probable function of the behavior? "/>
          <p:cNvGraphicFramePr/>
          <p:nvPr>
            <p:extLst>
              <p:ext uri="{D42A27DB-BD31-4B8C-83A1-F6EECF244321}">
                <p14:modId xmlns:p14="http://schemas.microsoft.com/office/powerpoint/2010/main" val="2601469377"/>
              </p:ext>
            </p:extLst>
          </p:nvPr>
        </p:nvGraphicFramePr>
        <p:xfrm>
          <a:off x="457200" y="106348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533400" y="4700449"/>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defTabSz="914400" fontAlgn="base">
              <a:spcBef>
                <a:spcPct val="0"/>
              </a:spcBef>
              <a:spcAft>
                <a:spcPct val="0"/>
              </a:spcAft>
              <a:defRPr/>
            </a:pPr>
            <a:r>
              <a:rPr lang="en-US" sz="2800" dirty="0">
                <a:solidFill>
                  <a:schemeClr val="bg1"/>
                </a:solidFill>
              </a:rPr>
              <a:t>Based on observing these patterns across time, what is the probable function of the behavior?</a:t>
            </a:r>
          </a:p>
        </p:txBody>
      </p:sp>
      <p:sp>
        <p:nvSpPr>
          <p:cNvPr id="2" name="Rounded Rectangle 1">
            <a:extLst>
              <a:ext uri="{FF2B5EF4-FFF2-40B4-BE49-F238E27FC236}">
                <a16:creationId xmlns:a16="http://schemas.microsoft.com/office/drawing/2014/main" id="{7BD5DF99-9220-A54C-8B3C-7529CD74487A}"/>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7" name="Rounded Rectangle 6">
            <a:extLst>
              <a:ext uri="{FF2B5EF4-FFF2-40B4-BE49-F238E27FC236}">
                <a16:creationId xmlns:a16="http://schemas.microsoft.com/office/drawing/2014/main" id="{0C0D40BE-2C71-D345-98D7-30C0BFAC9365}"/>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8" name="Rounded Rectangle 7">
            <a:extLst>
              <a:ext uri="{FF2B5EF4-FFF2-40B4-BE49-F238E27FC236}">
                <a16:creationId xmlns:a16="http://schemas.microsoft.com/office/drawing/2014/main" id="{41870B6F-9A75-EA42-B7A5-84D072E66AE2}"/>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Tree>
    <p:extLst>
      <p:ext uri="{BB962C8B-B14F-4D97-AF65-F5344CB8AC3E}">
        <p14:creationId xmlns:p14="http://schemas.microsoft.com/office/powerpoint/2010/main" val="277893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685800" y="304800"/>
            <a:ext cx="7924800" cy="1114926"/>
          </a:xfrm>
          <a:noFill/>
          <a:ln cap="flat">
            <a:noFill/>
          </a:ln>
          <a:effectLst/>
        </p:spPr>
        <p:txBody>
          <a:bodyPr>
            <a:normAutofit/>
          </a:bodyPr>
          <a:lstStyle/>
          <a:p>
            <a:pPr eaLnBrk="1" hangingPunct="1">
              <a:defRPr/>
            </a:pPr>
            <a:r>
              <a:rPr lang="en-US" sz="4000" dirty="0">
                <a:solidFill>
                  <a:srgbClr val="001C54"/>
                </a:solidFill>
                <a:ea typeface="ヒラギノ角ゴ Pro W3" pitchFamily="-1" charset="-128"/>
                <a:cs typeface="Arial Rounded MT Bold" pitchFamily="-1" charset="0"/>
              </a:rPr>
              <a:t>Let’s Review an Intensive Example</a:t>
            </a:r>
          </a:p>
        </p:txBody>
      </p:sp>
      <p:sp>
        <p:nvSpPr>
          <p:cNvPr id="84995" name="Rectangle 3"/>
          <p:cNvSpPr>
            <a:spLocks noGrp="1" noChangeArrowheads="1"/>
          </p:cNvSpPr>
          <p:nvPr>
            <p:ph type="body" idx="1"/>
          </p:nvPr>
        </p:nvSpPr>
        <p:spPr>
          <a:xfrm>
            <a:off x="304800" y="1900990"/>
            <a:ext cx="8610600" cy="4347410"/>
          </a:xfrm>
        </p:spPr>
        <p:txBody>
          <a:bodyPr>
            <a:normAutofit/>
          </a:bodyPr>
          <a:lstStyle/>
          <a:p>
            <a:pPr eaLnBrk="1" hangingPunct="1">
              <a:lnSpc>
                <a:spcPct val="100000"/>
              </a:lnSpc>
              <a:buFontTx/>
              <a:buNone/>
            </a:pPr>
            <a:r>
              <a:rPr lang="en-US" sz="2800" dirty="0">
                <a:solidFill>
                  <a:schemeClr val="tx1"/>
                </a:solidFill>
                <a:latin typeface="Arial Rounded MT Bold" pitchFamily="-1" charset="0"/>
                <a:ea typeface="ヒラギノ角ゴ Pro W3" pitchFamily="-1" charset="-128"/>
              </a:rPr>
              <a:t>	</a:t>
            </a:r>
            <a:r>
              <a:rPr lang="en-US" sz="2800" dirty="0">
                <a:solidFill>
                  <a:schemeClr val="bg1"/>
                </a:solidFill>
                <a:ea typeface="ヒラギノ角ゴ Pro W3" pitchFamily="-1" charset="-128"/>
              </a:rPr>
              <a:t>When Adam is told that he must wait for a favorite activity, he </a:t>
            </a:r>
            <a:r>
              <a:rPr lang="en-US" sz="2800" i="1" dirty="0">
                <a:solidFill>
                  <a:schemeClr val="bg1"/>
                </a:solidFill>
                <a:ea typeface="ヒラギノ角ゴ Pro W3" pitchFamily="-1" charset="-128"/>
              </a:rPr>
              <a:t>screams, hits, kicks, and destroys property</a:t>
            </a:r>
            <a:r>
              <a:rPr lang="en-US" sz="2800" dirty="0">
                <a:solidFill>
                  <a:schemeClr val="bg1"/>
                </a:solidFill>
                <a:ea typeface="ヒラギノ角ゴ Pro W3" pitchFamily="-1" charset="-128"/>
              </a:rPr>
              <a:t>.  After this behavior, staff immediately allow him to do his favorite activity.  In the future, Adam continues to scream, hit, etc., whenever he is told to wait.</a:t>
            </a:r>
          </a:p>
        </p:txBody>
      </p:sp>
    </p:spTree>
    <p:extLst>
      <p:ext uri="{BB962C8B-B14F-4D97-AF65-F5344CB8AC3E}">
        <p14:creationId xmlns:p14="http://schemas.microsoft.com/office/powerpoint/2010/main" val="2193231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solidFill>
                  <a:srgbClr val="001C54"/>
                </a:solidFill>
              </a:rPr>
              <a:t>Breakdown of Example</a:t>
            </a:r>
          </a:p>
        </p:txBody>
      </p:sp>
      <p:pic>
        <p:nvPicPr>
          <p:cNvPr id="9" name="Picture 8" descr="A diagram showing explicit example of the functions of behavior. Antecedent is being told to wait. Behavior is a tantrum. The consequence is getting what he wanted. Based on this analysis, the child is doing the behavior to get access to desired item or activity. ">
            <a:extLst>
              <a:ext uri="{FF2B5EF4-FFF2-40B4-BE49-F238E27FC236}">
                <a16:creationId xmlns:a16="http://schemas.microsoft.com/office/drawing/2014/main" id="{ADD61177-7842-4AE2-9571-817AA5FC9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5" y="0"/>
            <a:ext cx="9180775" cy="6239466"/>
          </a:xfrm>
          <a:prstGeom prst="rect">
            <a:avLst/>
          </a:prstGeom>
        </p:spPr>
      </p:pic>
    </p:spTree>
    <p:extLst>
      <p:ext uri="{BB962C8B-B14F-4D97-AF65-F5344CB8AC3E}">
        <p14:creationId xmlns:p14="http://schemas.microsoft.com/office/powerpoint/2010/main" val="442132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1790411"/>
          </a:xfrm>
        </p:spPr>
        <p:txBody>
          <a:bodyPr/>
          <a:lstStyle/>
          <a:p>
            <a:pPr indent="0">
              <a:lnSpc>
                <a:spcPct val="100000"/>
              </a:lnSpc>
              <a:buFontTx/>
              <a:buNone/>
            </a:pPr>
            <a:r>
              <a:rPr lang="en-US" sz="2200" dirty="0">
                <a:solidFill>
                  <a:schemeClr val="bg1"/>
                </a:solidFill>
              </a:rPr>
              <a:t>In your workbook, jot down several sources of information you would use to collect information to help determine function of behavior for a student in your classroom. </a:t>
            </a:r>
            <a:endParaRPr lang="en-US" sz="2200" dirty="0">
              <a:solidFill>
                <a:schemeClr val="bg1"/>
              </a:solidFill>
              <a:ea typeface="Calibri" charset="0"/>
              <a:cs typeface="Calibri" charset="0"/>
            </a:endParaRP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8.1: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936690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810677"/>
          </a:xfrm>
        </p:spPr>
        <p:txBody>
          <a:bodyPr>
            <a:normAutofit/>
          </a:bodyPr>
          <a:lstStyle/>
          <a:p>
            <a:pPr indent="0">
              <a:lnSpc>
                <a:spcPct val="100000"/>
              </a:lnSpc>
              <a:buFontTx/>
              <a:buNone/>
            </a:pPr>
            <a:endParaRPr lang="en-US" sz="2200" dirty="0">
              <a:solidFill>
                <a:schemeClr val="bg1"/>
              </a:solidFill>
              <a:ea typeface="Calibri" charset="0"/>
              <a:cs typeface="Calibri" charset="0"/>
              <a:hlinkClick r:id="rId2"/>
            </a:endParaRPr>
          </a:p>
          <a:p>
            <a:pPr indent="0">
              <a:lnSpc>
                <a:spcPct val="100000"/>
              </a:lnSpc>
              <a:buFontTx/>
              <a:buNone/>
            </a:pPr>
            <a:r>
              <a:rPr lang="en-US" sz="2200" dirty="0">
                <a:solidFill>
                  <a:schemeClr val="bg1"/>
                </a:solidFill>
                <a:ea typeface="Calibri" charset="0"/>
                <a:cs typeface="Calibri" charset="0"/>
              </a:rPr>
              <a:t>Remember to consider existing data that will help you understand the full context of the behavior problem. Let’s look at some additional data sources that should be included in an FBA. </a:t>
            </a:r>
            <a:endParaRPr lang="en-US" sz="2200" dirty="0">
              <a:solidFill>
                <a:schemeClr val="bg1"/>
              </a:solidFill>
              <a:ea typeface="Calibri" charset="0"/>
              <a:cs typeface="Calibri" charset="0"/>
              <a:hlinkClick r:id="rId2"/>
            </a:endParaRPr>
          </a:p>
          <a:p>
            <a:pPr indent="0">
              <a:lnSpc>
                <a:spcPct val="100000"/>
              </a:lnSpc>
              <a:buFontTx/>
              <a:buNone/>
            </a:pPr>
            <a:endParaRPr lang="en-US" sz="2200" dirty="0">
              <a:solidFill>
                <a:schemeClr val="bg1"/>
              </a:solidFill>
              <a:ea typeface="Calibri" charset="0"/>
              <a:cs typeface="Calibri" charset="0"/>
              <a:hlinkClick r:id="rId2"/>
            </a:endParaRPr>
          </a:p>
          <a:p>
            <a:pPr indent="0">
              <a:lnSpc>
                <a:spcPct val="100000"/>
              </a:lnSpc>
              <a:buFontTx/>
              <a:buNone/>
            </a:pPr>
            <a:r>
              <a:rPr lang="en-US" sz="2200" dirty="0">
                <a:solidFill>
                  <a:schemeClr val="bg1"/>
                </a:solidFill>
                <a:ea typeface="Calibri" charset="0"/>
                <a:cs typeface="Calibri" charset="0"/>
                <a:hlinkClick r:id="rId2"/>
              </a:rPr>
              <a:t>This resource from NCII provides some examples of ABC data collection forms</a:t>
            </a:r>
            <a:r>
              <a:rPr lang="en-US" sz="2200" dirty="0">
                <a:solidFill>
                  <a:schemeClr val="bg1"/>
                </a:solidFill>
                <a:ea typeface="Calibri" charset="0"/>
                <a:cs typeface="Calibri" charset="0"/>
              </a:rPr>
              <a:t>. </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8.1: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166838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dirty="0">
                <a:solidFill>
                  <a:srgbClr val="001C54"/>
                </a:solidFill>
              </a:rPr>
              <a:t>FBA: Collecting Information</a:t>
            </a:r>
          </a:p>
        </p:txBody>
      </p:sp>
      <p:graphicFrame>
        <p:nvGraphicFramePr>
          <p:cNvPr id="7" name="Diagram 6" descr="A diagram that shows examples of fbas. These examples include record reviews, interviews, direct observations, and experimental analysis. "/>
          <p:cNvGraphicFramePr/>
          <p:nvPr>
            <p:extLst>
              <p:ext uri="{D42A27DB-BD31-4B8C-83A1-F6EECF244321}">
                <p14:modId xmlns:p14="http://schemas.microsoft.com/office/powerpoint/2010/main" val="1238392933"/>
              </p:ext>
            </p:extLst>
          </p:nvPr>
        </p:nvGraphicFramePr>
        <p:xfrm>
          <a:off x="228600" y="2392018"/>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9092" name="Rectangle 7"/>
          <p:cNvSpPr>
            <a:spLocks noChangeArrowheads="1"/>
          </p:cNvSpPr>
          <p:nvPr/>
        </p:nvSpPr>
        <p:spPr bwMode="auto">
          <a:xfrm>
            <a:off x="457200" y="1520412"/>
            <a:ext cx="8305800" cy="83185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rPr>
              <a:t>An FBA involves collecting information from multiple sources through a variety of methods across time, including:</a:t>
            </a:r>
          </a:p>
        </p:txBody>
      </p:sp>
    </p:spTree>
    <p:extLst>
      <p:ext uri="{BB962C8B-B14F-4D97-AF65-F5344CB8AC3E}">
        <p14:creationId xmlns:p14="http://schemas.microsoft.com/office/powerpoint/2010/main" val="899205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92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070"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1997597" y="2159540"/>
            <a:ext cx="145740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Stop and Jot</a:t>
            </a:r>
          </a:p>
        </p:txBody>
      </p:sp>
      <p:pic>
        <p:nvPicPr>
          <p:cNvPr id="6" name="Picture 5">
            <a:extLst>
              <a:ext uri="{FF2B5EF4-FFF2-40B4-BE49-F238E27FC236}">
                <a16:creationId xmlns:a16="http://schemas.microsoft.com/office/drawing/2014/main" id="{DC65515D-55F6-D14B-88C2-863F1DACAE77}"/>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3596217"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4623073" y="2012389"/>
            <a:ext cx="145740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Discussion Board Post</a:t>
            </a:r>
          </a:p>
        </p:txBody>
      </p:sp>
      <p:pic>
        <p:nvPicPr>
          <p:cNvPr id="11" name="Picture 10">
            <a:extLst>
              <a:ext uri="{FF2B5EF4-FFF2-40B4-BE49-F238E27FC236}">
                <a16:creationId xmlns:a16="http://schemas.microsoft.com/office/drawing/2014/main" id="{E3F13836-266C-3D44-A5E3-19A06BC7A84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664" y="1738300"/>
            <a:ext cx="914324" cy="920420"/>
          </a:xfrm>
          <a:prstGeom prst="rect">
            <a:avLst/>
          </a:prstGeom>
        </p:spPr>
      </p:pic>
      <p:sp>
        <p:nvSpPr>
          <p:cNvPr id="12" name="TextBox 11">
            <a:extLst>
              <a:ext uri="{FF2B5EF4-FFF2-40B4-BE49-F238E27FC236}">
                <a16:creationId xmlns:a16="http://schemas.microsoft.com/office/drawing/2014/main" id="{731EA3A2-985D-7541-9604-1E4F103495C6}"/>
              </a:ext>
            </a:extLst>
          </p:cNvPr>
          <p:cNvSpPr txBox="1"/>
          <p:nvPr/>
        </p:nvSpPr>
        <p:spPr>
          <a:xfrm>
            <a:off x="7142537" y="2025505"/>
            <a:ext cx="17134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rPr>
              <a:t>Workbook Quiz</a:t>
            </a:r>
          </a:p>
        </p:txBody>
      </p:sp>
    </p:spTree>
    <p:extLst>
      <p:ext uri="{BB962C8B-B14F-4D97-AF65-F5344CB8AC3E}">
        <p14:creationId xmlns:p14="http://schemas.microsoft.com/office/powerpoint/2010/main" val="81486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628650" y="7318"/>
            <a:ext cx="7886700" cy="1325563"/>
          </a:xfrm>
        </p:spPr>
        <p:txBody>
          <a:bodyPr/>
          <a:lstStyle/>
          <a:p>
            <a:r>
              <a:rPr lang="en-US" dirty="0">
                <a:solidFill>
                  <a:srgbClr val="001C54"/>
                </a:solidFill>
              </a:rPr>
              <a:t>FBA: Collecting Information</a:t>
            </a:r>
          </a:p>
        </p:txBody>
      </p:sp>
      <p:graphicFrame>
        <p:nvGraphicFramePr>
          <p:cNvPr id="7" name="Diagram 6" descr="A diagram that shows examples of fbas. These examples include record reviews, interviews, direct observations, and experimental analysis. "/>
          <p:cNvGraphicFramePr/>
          <p:nvPr>
            <p:extLst>
              <p:ext uri="{D42A27DB-BD31-4B8C-83A1-F6EECF244321}">
                <p14:modId xmlns:p14="http://schemas.microsoft.com/office/powerpoint/2010/main" val="1775353822"/>
              </p:ext>
            </p:extLst>
          </p:nvPr>
        </p:nvGraphicFramePr>
        <p:xfrm>
          <a:off x="173566" y="2212277"/>
          <a:ext cx="8686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1140" name="Rectangle 7"/>
          <p:cNvSpPr>
            <a:spLocks noChangeArrowheads="1"/>
          </p:cNvSpPr>
          <p:nvPr/>
        </p:nvSpPr>
        <p:spPr bwMode="auto">
          <a:xfrm>
            <a:off x="554566" y="1125264"/>
            <a:ext cx="8305800" cy="831850"/>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dirty="0">
                <a:solidFill>
                  <a:schemeClr val="bg1"/>
                </a:solidFill>
                <a:ea typeface="ＭＳ Ｐゴシック" pitchFamily="-107" charset="-128"/>
                <a:cs typeface="ＭＳ Ｐゴシック" pitchFamily="-107" charset="-128"/>
              </a:rPr>
              <a:t>An FBA involves collecting information from multiple sources through a variety of methods across time, including:</a:t>
            </a:r>
          </a:p>
        </p:txBody>
      </p:sp>
      <p:sp>
        <p:nvSpPr>
          <p:cNvPr id="6" name="Right Brace 5">
            <a:extLst>
              <a:ext uri="{C183D7F6-B498-43B3-948B-1728B52AA6E4}">
                <adec:decorative xmlns:adec="http://schemas.microsoft.com/office/drawing/2017/decorative" val="1"/>
              </a:ext>
            </a:extLst>
          </p:cNvPr>
          <p:cNvSpPr/>
          <p:nvPr/>
        </p:nvSpPr>
        <p:spPr>
          <a:xfrm>
            <a:off x="4343400" y="2667000"/>
            <a:ext cx="1676400" cy="3581400"/>
          </a:xfrm>
          <a:prstGeom prst="rightBrace">
            <a:avLst>
              <a:gd name="adj1" fmla="val 32788"/>
              <a:gd name="adj2" fmla="val 50000"/>
            </a:avLst>
          </a:prstGeom>
          <a:ln w="63500">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defTabSz="914400" fontAlgn="base">
              <a:spcBef>
                <a:spcPct val="0"/>
              </a:spcBef>
              <a:spcAft>
                <a:spcPct val="0"/>
              </a:spcAft>
              <a:defRPr/>
            </a:pPr>
            <a:endParaRPr lang="en-US">
              <a:solidFill>
                <a:srgbClr val="000000"/>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583974" y="3265516"/>
            <a:ext cx="3371642" cy="1627322"/>
          </a:xfrm>
          <a:prstGeom prst="rect">
            <a:avLst/>
          </a:prstGeom>
        </p:spPr>
      </p:pic>
      <p:grpSp>
        <p:nvGrpSpPr>
          <p:cNvPr id="2" name="Group 4">
            <a:extLst>
              <a:ext uri="{C183D7F6-B498-43B3-948B-1728B52AA6E4}">
                <adec:decorative xmlns:adec="http://schemas.microsoft.com/office/drawing/2017/decorative" val="1"/>
              </a:ext>
            </a:extLst>
          </p:cNvPr>
          <p:cNvGrpSpPr>
            <a:grpSpLocks/>
          </p:cNvGrpSpPr>
          <p:nvPr/>
        </p:nvGrpSpPr>
        <p:grpSpPr bwMode="auto">
          <a:xfrm>
            <a:off x="2146507" y="2765062"/>
            <a:ext cx="2705100" cy="3200400"/>
            <a:chOff x="3408" y="1632"/>
            <a:chExt cx="1944" cy="2400"/>
          </a:xfrm>
        </p:grpSpPr>
        <p:sp>
          <p:nvSpPr>
            <p:cNvPr id="9"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1"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2"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4"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5"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sp>
        <p:nvSpPr>
          <p:cNvPr id="3" name="Rounded Rectangle 2">
            <a:extLst>
              <a:ext uri="{FF2B5EF4-FFF2-40B4-BE49-F238E27FC236}">
                <a16:creationId xmlns:a16="http://schemas.microsoft.com/office/drawing/2014/main" id="{F3937754-F83B-894C-BBA6-A06C55660E8D}"/>
              </a:ext>
            </a:extLst>
          </p:cNvPr>
          <p:cNvSpPr/>
          <p:nvPr/>
        </p:nvSpPr>
        <p:spPr>
          <a:xfrm>
            <a:off x="5532810" y="2654281"/>
            <a:ext cx="3474716" cy="3131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hlinkClick r:id="rId9"/>
              </a:rPr>
              <a:t>Additional Resources:</a:t>
            </a:r>
          </a:p>
          <a:p>
            <a:pPr marL="285750" indent="-285750">
              <a:buFont typeface="Arial" panose="020B0604020202020204" pitchFamily="34" charset="0"/>
              <a:buChar char="•"/>
            </a:pPr>
            <a:r>
              <a:rPr lang="en-US" sz="2000" dirty="0">
                <a:hlinkClick r:id="rId10"/>
              </a:rPr>
              <a:t>You can find additional examples of data collection forms and protocols here</a:t>
            </a:r>
            <a:endParaRPr lang="en-US" sz="2000" dirty="0">
              <a:hlinkClick r:id="rId9"/>
            </a:endParaRPr>
          </a:p>
          <a:p>
            <a:pPr marL="285750" indent="-285750">
              <a:buFont typeface="Arial" panose="020B0604020202020204" pitchFamily="34" charset="0"/>
              <a:buChar char="•"/>
            </a:pPr>
            <a:r>
              <a:rPr lang="en-US" sz="2000" dirty="0">
                <a:hlinkClick r:id="rId9"/>
              </a:rPr>
              <a:t>This tool will help you assess FBAs </a:t>
            </a:r>
            <a:endParaRPr lang="en-US" sz="2000" dirty="0"/>
          </a:p>
          <a:p>
            <a:endParaRPr lang="en-US" sz="2000" dirty="0"/>
          </a:p>
        </p:txBody>
      </p:sp>
    </p:spTree>
    <p:extLst>
      <p:ext uri="{BB962C8B-B14F-4D97-AF65-F5344CB8AC3E}">
        <p14:creationId xmlns:p14="http://schemas.microsoft.com/office/powerpoint/2010/main" val="1857890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pPr marL="0" indent="0">
              <a:buNone/>
            </a:pPr>
            <a:r>
              <a:rPr lang="en-US" sz="2000" dirty="0">
                <a:solidFill>
                  <a:schemeClr val="bg1"/>
                </a:solidFill>
              </a:rPr>
              <a:t>Given the case study in your workbook, Identify:</a:t>
            </a:r>
          </a:p>
          <a:p>
            <a:pPr marL="990600" lvl="1" indent="-533400">
              <a:buFontTx/>
              <a:buAutoNum type="arabicPeriod"/>
            </a:pPr>
            <a:r>
              <a:rPr lang="en-US" sz="2000" dirty="0">
                <a:solidFill>
                  <a:schemeClr val="bg1"/>
                </a:solidFill>
              </a:rPr>
              <a:t>the target (or problem) </a:t>
            </a:r>
            <a:r>
              <a:rPr lang="en-US" sz="2000" b="1" dirty="0">
                <a:solidFill>
                  <a:schemeClr val="bg1"/>
                </a:solidFill>
              </a:rPr>
              <a:t>behavior</a:t>
            </a:r>
            <a:r>
              <a:rPr lang="en-US" sz="2000" dirty="0">
                <a:solidFill>
                  <a:schemeClr val="bg1"/>
                </a:solidFill>
              </a:rPr>
              <a:t>,</a:t>
            </a:r>
          </a:p>
          <a:p>
            <a:pPr marL="990600" lvl="1" indent="-533400">
              <a:buFontTx/>
              <a:buAutoNum type="arabicPeriod"/>
            </a:pPr>
            <a:r>
              <a:rPr lang="en-US" sz="2000" dirty="0">
                <a:solidFill>
                  <a:schemeClr val="bg1"/>
                </a:solidFill>
              </a:rPr>
              <a:t>the</a:t>
            </a:r>
            <a:r>
              <a:rPr lang="en-US" sz="2000" b="1" dirty="0">
                <a:solidFill>
                  <a:schemeClr val="bg1"/>
                </a:solidFill>
              </a:rPr>
              <a:t> antecedents</a:t>
            </a:r>
            <a:r>
              <a:rPr lang="en-US" sz="2000" dirty="0">
                <a:solidFill>
                  <a:schemeClr val="bg1"/>
                </a:solidFill>
              </a:rPr>
              <a:t> that typically precede the behavior, and </a:t>
            </a:r>
          </a:p>
          <a:p>
            <a:pPr marL="990600" lvl="1" indent="-533400">
              <a:buFontTx/>
              <a:buAutoNum type="arabicPeriod"/>
            </a:pPr>
            <a:r>
              <a:rPr lang="en-US" sz="2000" dirty="0">
                <a:solidFill>
                  <a:schemeClr val="bg1"/>
                </a:solidFill>
              </a:rPr>
              <a:t>the </a:t>
            </a:r>
            <a:r>
              <a:rPr lang="en-US" sz="2000" b="1" dirty="0">
                <a:solidFill>
                  <a:schemeClr val="bg1"/>
                </a:solidFill>
              </a:rPr>
              <a:t>function</a:t>
            </a:r>
            <a:r>
              <a:rPr lang="en-US" sz="2000" dirty="0">
                <a:solidFill>
                  <a:schemeClr val="bg1"/>
                </a:solidFill>
              </a:rPr>
              <a:t> of the behavior.</a:t>
            </a:r>
          </a:p>
          <a:p>
            <a:pPr marL="0" indent="0">
              <a:buNone/>
            </a:pPr>
            <a:endParaRPr lang="en-US" sz="2000" dirty="0">
              <a:solidFill>
                <a:schemeClr val="bg1"/>
              </a:solidFill>
            </a:endParaRPr>
          </a:p>
          <a:p>
            <a:pPr marL="0" indent="0">
              <a:buNone/>
            </a:pPr>
            <a:r>
              <a:rPr lang="en-US" sz="2000" dirty="0">
                <a:solidFill>
                  <a:schemeClr val="bg1"/>
                </a:solidFill>
              </a:rPr>
              <a:t>Use this information to write a hypothesis statement.</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8.2: Analyze an Example</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1910585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p:txBody>
          <a:bodyPr/>
          <a:lstStyle/>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8.2: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Determining Function</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graphicFrame>
        <p:nvGraphicFramePr>
          <p:cNvPr id="6" name="Diagram 5" descr="A diagram showing how to determine function of behavior. Antecedent is the difficult task, behavior is talking out, consequences is being sent out of the room. ">
            <a:extLst>
              <a:ext uri="{FF2B5EF4-FFF2-40B4-BE49-F238E27FC236}">
                <a16:creationId xmlns:a16="http://schemas.microsoft.com/office/drawing/2014/main" id="{BD6ED1CA-98CE-C942-BEBD-A20C649A8F83}"/>
              </a:ext>
            </a:extLst>
          </p:cNvPr>
          <p:cNvGraphicFramePr/>
          <p:nvPr>
            <p:extLst>
              <p:ext uri="{D42A27DB-BD31-4B8C-83A1-F6EECF244321}">
                <p14:modId xmlns:p14="http://schemas.microsoft.com/office/powerpoint/2010/main" val="2857497657"/>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ounded Rectangle 6">
            <a:extLst>
              <a:ext uri="{FF2B5EF4-FFF2-40B4-BE49-F238E27FC236}">
                <a16:creationId xmlns:a16="http://schemas.microsoft.com/office/drawing/2014/main" id="{E020AC77-54D5-E741-899A-F234ED663696}"/>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8" name="Rounded Rectangle 7">
            <a:extLst>
              <a:ext uri="{FF2B5EF4-FFF2-40B4-BE49-F238E27FC236}">
                <a16:creationId xmlns:a16="http://schemas.microsoft.com/office/drawing/2014/main" id="{ABF3877B-4BD8-6F4D-A25F-90C65327DC3A}"/>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9" name="Rounded Rectangle 8">
            <a:extLst>
              <a:ext uri="{FF2B5EF4-FFF2-40B4-BE49-F238E27FC236}">
                <a16:creationId xmlns:a16="http://schemas.microsoft.com/office/drawing/2014/main" id="{34463F5D-1308-FB4D-9FF2-177D8C681BAC}"/>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
        <p:nvSpPr>
          <p:cNvPr id="10" name="Rounded Rectangle 9">
            <a:extLst>
              <a:ext uri="{FF2B5EF4-FFF2-40B4-BE49-F238E27FC236}">
                <a16:creationId xmlns:a16="http://schemas.microsoft.com/office/drawing/2014/main" id="{C5A0C1AA-2184-5D47-81B3-DE28FC3A1451}"/>
              </a:ext>
            </a:extLst>
          </p:cNvPr>
          <p:cNvSpPr/>
          <p:nvPr/>
        </p:nvSpPr>
        <p:spPr>
          <a:xfrm>
            <a:off x="583568" y="2356119"/>
            <a:ext cx="2404672" cy="220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Difficult task- especially a writing-intensive assignment</a:t>
            </a:r>
          </a:p>
        </p:txBody>
      </p:sp>
      <p:sp>
        <p:nvSpPr>
          <p:cNvPr id="11" name="Rounded Rectangle 10">
            <a:extLst>
              <a:ext uri="{FF2B5EF4-FFF2-40B4-BE49-F238E27FC236}">
                <a16:creationId xmlns:a16="http://schemas.microsoft.com/office/drawing/2014/main" id="{46774DE3-9E12-5241-9AA0-14AA16FAB2FE}"/>
              </a:ext>
            </a:extLst>
          </p:cNvPr>
          <p:cNvSpPr/>
          <p:nvPr/>
        </p:nvSpPr>
        <p:spPr>
          <a:xfrm>
            <a:off x="3369664" y="2329137"/>
            <a:ext cx="2404672" cy="22001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Talks out, makes noises, runs around the room</a:t>
            </a:r>
          </a:p>
        </p:txBody>
      </p:sp>
      <p:sp>
        <p:nvSpPr>
          <p:cNvPr id="12" name="Rounded Rectangle 11">
            <a:extLst>
              <a:ext uri="{FF2B5EF4-FFF2-40B4-BE49-F238E27FC236}">
                <a16:creationId xmlns:a16="http://schemas.microsoft.com/office/drawing/2014/main" id="{D45A87BA-DF89-D640-884F-90B638C7318F}"/>
              </a:ext>
            </a:extLst>
          </p:cNvPr>
          <p:cNvSpPr/>
          <p:nvPr/>
        </p:nvSpPr>
        <p:spPr>
          <a:xfrm>
            <a:off x="6232117" y="2329137"/>
            <a:ext cx="2404672" cy="2504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Jessica is sent out of the room to the principal or ISS- no work</a:t>
            </a:r>
          </a:p>
        </p:txBody>
      </p:sp>
      <p:sp>
        <p:nvSpPr>
          <p:cNvPr id="13" name="Rounded Rectangle 12">
            <a:extLst>
              <a:ext uri="{FF2B5EF4-FFF2-40B4-BE49-F238E27FC236}">
                <a16:creationId xmlns:a16="http://schemas.microsoft.com/office/drawing/2014/main" id="{90320B10-4AF4-FB4E-9585-7E07FFEB779C}"/>
              </a:ext>
            </a:extLst>
          </p:cNvPr>
          <p:cNvSpPr>
            <a:spLocks noChangeArrowheads="1"/>
          </p:cNvSpPr>
          <p:nvPr/>
        </p:nvSpPr>
        <p:spPr bwMode="auto">
          <a:xfrm>
            <a:off x="583568" y="4834053"/>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latin typeface="+mn-lt"/>
                <a:ea typeface="+mn-ea"/>
                <a:cs typeface="+mn-cs"/>
              </a:rPr>
              <a:t>Escape or avoid difficult task</a:t>
            </a:r>
          </a:p>
        </p:txBody>
      </p:sp>
    </p:spTree>
    <p:extLst>
      <p:ext uri="{BB962C8B-B14F-4D97-AF65-F5344CB8AC3E}">
        <p14:creationId xmlns:p14="http://schemas.microsoft.com/office/powerpoint/2010/main" val="3525316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819400" y="4495800"/>
            <a:ext cx="1066800" cy="1066800"/>
          </a:xfrm>
          <a:prstGeom prst="rect">
            <a:avLst/>
          </a:prstGeom>
          <a:noFill/>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grpSp>
        <p:nvGrpSpPr>
          <p:cNvPr id="8" name="Group 4">
            <a:extLst>
              <a:ext uri="{C183D7F6-B498-43B3-948B-1728B52AA6E4}">
                <adec:decorative xmlns:adec="http://schemas.microsoft.com/office/drawing/2017/decorative" val="1"/>
              </a:ext>
            </a:extLst>
          </p:cNvPr>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9600" y="1066800"/>
            <a:ext cx="914400" cy="914400"/>
          </a:xfrm>
          <a:prstGeom prst="rect">
            <a:avLst/>
          </a:prstGeom>
        </p:spPr>
      </p:pic>
      <p:sp>
        <p:nvSpPr>
          <p:cNvPr id="22" name="Rectangle 2"/>
          <p:cNvSpPr>
            <a:spLocks noGrp="1" noChangeArrowheads="1"/>
          </p:cNvSpPr>
          <p:nvPr>
            <p:ph type="title" idx="4294967295"/>
          </p:nvPr>
        </p:nvSpPr>
        <p:spPr>
          <a:xfrm>
            <a:off x="0" y="152400"/>
            <a:ext cx="8686800" cy="1143000"/>
          </a:xfrm>
          <a:noFill/>
          <a:ln cap="flat">
            <a:noFill/>
          </a:ln>
          <a:effectLst>
            <a:outerShdw blurRad="63500" dist="23000" dir="5400000" rotWithShape="0">
              <a:srgbClr val="000000">
                <a:alpha val="34998"/>
              </a:srgbClr>
            </a:outerShdw>
          </a:effectLst>
        </p:spPr>
        <p:txBody>
          <a:bodyPr/>
          <a:lstStyle/>
          <a:p>
            <a:pPr algn="ctr" eaLnBrk="1" hangingPunct="1">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Tree>
    <p:extLst>
      <p:ext uri="{BB962C8B-B14F-4D97-AF65-F5344CB8AC3E}">
        <p14:creationId xmlns:p14="http://schemas.microsoft.com/office/powerpoint/2010/main" val="1262056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solidFill>
                  <a:srgbClr val="001C54"/>
                </a:solidFill>
              </a:rPr>
              <a:t>Fundamental Rule</a:t>
            </a:r>
          </a:p>
        </p:txBody>
      </p:sp>
      <p:sp>
        <p:nvSpPr>
          <p:cNvPr id="86019" name="Rectangle 3"/>
          <p:cNvSpPr>
            <a:spLocks noGrp="1" noChangeArrowheads="1"/>
          </p:cNvSpPr>
          <p:nvPr>
            <p:ph idx="1"/>
          </p:nvPr>
        </p:nvSpPr>
        <p:spPr/>
        <p:txBody>
          <a:bodyPr/>
          <a:lstStyle/>
          <a:p>
            <a:pPr marL="0" indent="0">
              <a:buNone/>
            </a:pPr>
            <a:r>
              <a:rPr lang="en-US" dirty="0">
                <a:solidFill>
                  <a:schemeClr val="bg1"/>
                </a:solidFill>
              </a:rPr>
              <a:t>“You should not propose to reduce a problem behavior without also identifying alternative, desired behaviors person should perform instead of problem behavior.” </a:t>
            </a:r>
          </a:p>
        </p:txBody>
      </p:sp>
      <p:sp>
        <p:nvSpPr>
          <p:cNvPr id="5" name="Rectangle 4"/>
          <p:cNvSpPr/>
          <p:nvPr/>
        </p:nvSpPr>
        <p:spPr>
          <a:xfrm>
            <a:off x="0" y="5887143"/>
            <a:ext cx="1885003" cy="276999"/>
          </a:xfrm>
          <a:prstGeom prst="rect">
            <a:avLst/>
          </a:prstGeom>
        </p:spPr>
        <p:txBody>
          <a:bodyPr wrap="none">
            <a:spAutoFit/>
          </a:bodyPr>
          <a:lstStyle/>
          <a:p>
            <a:r>
              <a:rPr lang="en-US" sz="1200" dirty="0">
                <a:solidFill>
                  <a:schemeClr val="bg1"/>
                </a:solidFill>
              </a:rPr>
              <a:t>(O’Neill et al., 1997, p. 71)</a:t>
            </a:r>
          </a:p>
        </p:txBody>
      </p:sp>
    </p:spTree>
    <p:extLst>
      <p:ext uri="{BB962C8B-B14F-4D97-AF65-F5344CB8AC3E}">
        <p14:creationId xmlns:p14="http://schemas.microsoft.com/office/powerpoint/2010/main" val="52879585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solidFill>
                  <a:srgbClr val="001C54"/>
                </a:solidFill>
              </a:rPr>
              <a:t>2. Choose a Desired Behavior</a:t>
            </a:r>
          </a:p>
        </p:txBody>
      </p:sp>
      <p:sp>
        <p:nvSpPr>
          <p:cNvPr id="8" name="Rounded Rectangle 7"/>
          <p:cNvSpPr/>
          <p:nvPr/>
        </p:nvSpPr>
        <p:spPr>
          <a:xfrm>
            <a:off x="5715000" y="4507830"/>
            <a:ext cx="32004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MAINTAINING CONSEQUENCE (FUNCTION)</a:t>
            </a:r>
          </a:p>
        </p:txBody>
      </p:sp>
      <p:sp>
        <p:nvSpPr>
          <p:cNvPr id="9" name="Right Arrow 8">
            <a:extLst>
              <a:ext uri="{C183D7F6-B498-43B3-948B-1728B52AA6E4}">
                <adec:decorative xmlns:adec="http://schemas.microsoft.com/office/drawing/2017/decorative" val="1"/>
              </a:ext>
            </a:extLst>
          </p:cNvPr>
          <p:cNvSpPr/>
          <p:nvPr/>
        </p:nvSpPr>
        <p:spPr>
          <a:xfrm>
            <a:off x="3429000" y="4965030"/>
            <a:ext cx="2209800" cy="762000"/>
          </a:xfrm>
          <a:prstGeom prst="rightArrow">
            <a:avLst/>
          </a:prstGeom>
          <a:gradFill>
            <a:gsLst>
              <a:gs pos="0">
                <a:srgbClr val="800000"/>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2971800" y="4203030"/>
            <a:ext cx="1066800" cy="1066800"/>
          </a:xfrm>
          <a:prstGeom prst="rect">
            <a:avLst/>
          </a:prstGeom>
          <a:noFill/>
        </p:spPr>
      </p:pic>
      <p:sp>
        <p:nvSpPr>
          <p:cNvPr id="14" name="TextBox 13"/>
          <p:cNvSpPr txBox="1"/>
          <p:nvPr/>
        </p:nvSpPr>
        <p:spPr>
          <a:xfrm>
            <a:off x="533400" y="1708310"/>
            <a:ext cx="8077200" cy="70788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fontAlgn="base">
              <a:spcBef>
                <a:spcPct val="0"/>
              </a:spcBef>
              <a:spcAft>
                <a:spcPct val="0"/>
              </a:spcAft>
            </a:pPr>
            <a:r>
              <a:rPr lang="en-US" sz="2000" dirty="0">
                <a:solidFill>
                  <a:schemeClr val="bg1"/>
                </a:solidFill>
              </a:rPr>
              <a:t>The desired behavior should be what is expected given the same antecedent event/condition.  It likely results in different consequences.</a:t>
            </a:r>
          </a:p>
        </p:txBody>
      </p:sp>
      <p:sp>
        <p:nvSpPr>
          <p:cNvPr id="5" name="Rounded Rectangle 4"/>
          <p:cNvSpPr/>
          <p:nvPr/>
        </p:nvSpPr>
        <p:spPr>
          <a:xfrm>
            <a:off x="533400" y="4507830"/>
            <a:ext cx="2667000" cy="1600200"/>
          </a:xfrm>
          <a:prstGeom prst="roundRect">
            <a:avLst/>
          </a:prstGeom>
          <a:solidFill>
            <a:srgbClr val="5C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PROBLEM BEHAVIOR</a:t>
            </a:r>
          </a:p>
        </p:txBody>
      </p:sp>
      <p:sp>
        <p:nvSpPr>
          <p:cNvPr id="6" name="Rounded Rectangle 5"/>
          <p:cNvSpPr/>
          <p:nvPr/>
        </p:nvSpPr>
        <p:spPr>
          <a:xfrm>
            <a:off x="533400" y="2602830"/>
            <a:ext cx="2667000" cy="1600200"/>
          </a:xfrm>
          <a:prstGeom prst="roundRect">
            <a:avLst/>
          </a:prstGeom>
          <a:solidFill>
            <a:schemeClr val="accent6">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DESIRED BEHAVIOR</a:t>
            </a:r>
          </a:p>
        </p:txBody>
      </p:sp>
      <p:sp>
        <p:nvSpPr>
          <p:cNvPr id="13" name="Right Arrow 12">
            <a:extLst>
              <a:ext uri="{C183D7F6-B498-43B3-948B-1728B52AA6E4}">
                <adec:decorative xmlns:adec="http://schemas.microsoft.com/office/drawing/2017/decorative" val="1"/>
              </a:ext>
            </a:extLst>
          </p:cNvPr>
          <p:cNvSpPr/>
          <p:nvPr/>
        </p:nvSpPr>
        <p:spPr>
          <a:xfrm>
            <a:off x="3429000" y="2983830"/>
            <a:ext cx="2209800" cy="762000"/>
          </a:xfrm>
          <a:prstGeom prst="rightArrow">
            <a:avLst/>
          </a:prstGeom>
          <a:gradFill>
            <a:gsLst>
              <a:gs pos="0">
                <a:schemeClr val="accent6">
                  <a:lumMod val="75000"/>
                </a:schemeClr>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15" name="Rounded Rectangle 14"/>
          <p:cNvSpPr/>
          <p:nvPr/>
        </p:nvSpPr>
        <p:spPr>
          <a:xfrm>
            <a:off x="5715000" y="2679030"/>
            <a:ext cx="32004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NATURAL CONSEQUENCE </a:t>
            </a:r>
          </a:p>
          <a:p>
            <a:pPr algn="ctr" defTabSz="914400" fontAlgn="base">
              <a:spcBef>
                <a:spcPct val="0"/>
              </a:spcBef>
              <a:spcAft>
                <a:spcPct val="0"/>
              </a:spcAft>
            </a:pPr>
            <a:r>
              <a:rPr lang="en-US" sz="2000" b="1" dirty="0">
                <a:solidFill>
                  <a:srgbClr val="FFFFFF"/>
                </a:solidFill>
              </a:rPr>
              <a:t>(in typical instructional </a:t>
            </a:r>
            <a:r>
              <a:rPr lang="en-US" b="1" dirty="0">
                <a:solidFill>
                  <a:srgbClr val="FFFFFF"/>
                </a:solidFill>
              </a:rPr>
              <a:t>conditions</a:t>
            </a:r>
            <a:r>
              <a:rPr lang="en-US" sz="2000" b="1" dirty="0">
                <a:solidFill>
                  <a:srgbClr val="FFFFFF"/>
                </a:solidFill>
              </a:rPr>
              <a:t>)</a:t>
            </a:r>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duotone>
              <a:schemeClr val="accent2">
                <a:shade val="45000"/>
                <a:satMod val="135000"/>
              </a:schemeClr>
              <a:prstClr val="white"/>
            </a:duotone>
            <a:alphaModFix amt="75000"/>
          </a:blip>
          <a:stretch>
            <a:fillRect/>
          </a:stretch>
        </p:blipFill>
        <p:spPr>
          <a:xfrm>
            <a:off x="3276600" y="2755230"/>
            <a:ext cx="1219200" cy="1219200"/>
          </a:xfrm>
          <a:prstGeom prst="rect">
            <a:avLst/>
          </a:prstGeom>
        </p:spPr>
      </p:pic>
    </p:spTree>
    <p:extLst>
      <p:ext uri="{BB962C8B-B14F-4D97-AF65-F5344CB8AC3E}">
        <p14:creationId xmlns:p14="http://schemas.microsoft.com/office/powerpoint/2010/main" val="3690423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a:solidFill>
                  <a:srgbClr val="001C54"/>
                </a:solidFill>
              </a:rPr>
              <a:t>2. Choose a Replacement Behavior</a:t>
            </a:r>
          </a:p>
        </p:txBody>
      </p:sp>
      <p:sp>
        <p:nvSpPr>
          <p:cNvPr id="5" name="Rounded Rectangle 4"/>
          <p:cNvSpPr/>
          <p:nvPr/>
        </p:nvSpPr>
        <p:spPr>
          <a:xfrm>
            <a:off x="533400" y="2682522"/>
            <a:ext cx="2667000" cy="1600200"/>
          </a:xfrm>
          <a:prstGeom prst="roundRect">
            <a:avLst/>
          </a:prstGeom>
          <a:solidFill>
            <a:srgbClr val="5C0000"/>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PROBLEM BEHAVIOR</a:t>
            </a:r>
          </a:p>
        </p:txBody>
      </p:sp>
      <p:sp>
        <p:nvSpPr>
          <p:cNvPr id="6" name="Rounded Rectangle 5"/>
          <p:cNvSpPr/>
          <p:nvPr/>
        </p:nvSpPr>
        <p:spPr>
          <a:xfrm>
            <a:off x="533400" y="4555956"/>
            <a:ext cx="2667000" cy="1600200"/>
          </a:xfrm>
          <a:prstGeom prst="roundRect">
            <a:avLst/>
          </a:prstGeom>
          <a:solidFill>
            <a:schemeClr val="accent5">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REPLACEMENT BEHAVIOR</a:t>
            </a:r>
          </a:p>
        </p:txBody>
      </p:sp>
      <p:sp>
        <p:nvSpPr>
          <p:cNvPr id="7" name="Right Arrow 6">
            <a:extLst>
              <a:ext uri="{C183D7F6-B498-43B3-948B-1728B52AA6E4}">
                <adec:decorative xmlns:adec="http://schemas.microsoft.com/office/drawing/2017/decorative" val="1"/>
              </a:ext>
            </a:extLst>
          </p:cNvPr>
          <p:cNvSpPr/>
          <p:nvPr/>
        </p:nvSpPr>
        <p:spPr>
          <a:xfrm>
            <a:off x="3341830" y="3108156"/>
            <a:ext cx="2449370" cy="762000"/>
          </a:xfrm>
          <a:prstGeom prst="rightArrow">
            <a:avLst/>
          </a:prstGeom>
          <a:gradFill>
            <a:gsLst>
              <a:gs pos="0">
                <a:srgbClr val="800000"/>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sp>
        <p:nvSpPr>
          <p:cNvPr id="8" name="Rounded Rectangle 7"/>
          <p:cNvSpPr/>
          <p:nvPr/>
        </p:nvSpPr>
        <p:spPr>
          <a:xfrm>
            <a:off x="5943600" y="2650956"/>
            <a:ext cx="2667000" cy="1600200"/>
          </a:xfrm>
          <a:prstGeom prst="roundRect">
            <a:avLst/>
          </a:prstGeom>
          <a:solidFill>
            <a:schemeClr val="accent2">
              <a:lumMod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defTabSz="914400" fontAlgn="base">
              <a:spcBef>
                <a:spcPct val="0"/>
              </a:spcBef>
              <a:spcAft>
                <a:spcPct val="0"/>
              </a:spcAft>
            </a:pPr>
            <a:r>
              <a:rPr lang="en-US" sz="2300" b="1" dirty="0">
                <a:solidFill>
                  <a:srgbClr val="FFFFFF"/>
                </a:solidFill>
              </a:rPr>
              <a:t>MAINTAINING CONSEQUENCE (FUNCTION)</a:t>
            </a:r>
          </a:p>
        </p:txBody>
      </p:sp>
      <p:sp>
        <p:nvSpPr>
          <p:cNvPr id="9" name="Right Arrow 8">
            <a:extLst>
              <a:ext uri="{C183D7F6-B498-43B3-948B-1728B52AA6E4}">
                <adec:decorative xmlns:adec="http://schemas.microsoft.com/office/drawing/2017/decorative" val="1"/>
              </a:ext>
            </a:extLst>
          </p:cNvPr>
          <p:cNvSpPr/>
          <p:nvPr/>
        </p:nvSpPr>
        <p:spPr>
          <a:xfrm rot="19800000">
            <a:off x="3471472" y="4447762"/>
            <a:ext cx="2209800" cy="762000"/>
          </a:xfrm>
          <a:prstGeom prst="rightArrow">
            <a:avLst/>
          </a:prstGeom>
          <a:gradFill>
            <a:gsLst>
              <a:gs pos="0">
                <a:schemeClr val="accent5">
                  <a:lumMod val="75000"/>
                </a:schemeClr>
              </a:gs>
              <a:gs pos="100000">
                <a:schemeClr val="accent2">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505200" y="2377722"/>
            <a:ext cx="1066800" cy="1066800"/>
          </a:xfrm>
          <a:prstGeom prst="rect">
            <a:avLst/>
          </a:prstGeom>
          <a:noFill/>
        </p:spPr>
      </p:pic>
      <p:grpSp>
        <p:nvGrpSpPr>
          <p:cNvPr id="2" name="Group 12">
            <a:extLst>
              <a:ext uri="{C183D7F6-B498-43B3-948B-1728B52AA6E4}">
                <adec:decorative xmlns:adec="http://schemas.microsoft.com/office/drawing/2017/decorative" val="1"/>
              </a:ext>
            </a:extLst>
          </p:cNvPr>
          <p:cNvGrpSpPr/>
          <p:nvPr/>
        </p:nvGrpSpPr>
        <p:grpSpPr>
          <a:xfrm>
            <a:off x="3341830" y="4781545"/>
            <a:ext cx="1371600" cy="1371600"/>
            <a:chOff x="3048000" y="5334000"/>
            <a:chExt cx="1371600" cy="1371600"/>
          </a:xfrm>
        </p:grpSpPr>
        <p:pic>
          <p:nvPicPr>
            <p:cNvPr id="11" name="Picture 10">
              <a:extLst>
                <a:ext uri="{C183D7F6-B498-43B3-948B-1728B52AA6E4}">
                  <adec:decorative xmlns:adec="http://schemas.microsoft.com/office/drawing/2017/decorative" val="1"/>
                </a:ext>
              </a:extLst>
            </p:cNvPr>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048000" y="5638800"/>
              <a:ext cx="1066800" cy="1066800"/>
            </a:xfrm>
            <a:prstGeom prst="rect">
              <a:avLst/>
            </a:prstGeom>
            <a:noFill/>
          </p:spPr>
        </p:pic>
        <p:sp>
          <p:nvSpPr>
            <p:cNvPr id="12" name="Rounded Rectangle 11"/>
            <p:cNvSpPr/>
            <p:nvPr/>
          </p:nvSpPr>
          <p:spPr>
            <a:xfrm>
              <a:off x="3733800" y="5334000"/>
              <a:ext cx="685800" cy="381000"/>
            </a:xfrm>
            <a:prstGeom prst="roundRect">
              <a:avLst/>
            </a:prstGeom>
            <a:solidFill>
              <a:schemeClr val="accent5">
                <a:lumMod val="75000"/>
              </a:scheme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defTabSz="914400" fontAlgn="base">
                <a:spcBef>
                  <a:spcPct val="0"/>
                </a:spcBef>
                <a:spcAft>
                  <a:spcPct val="0"/>
                </a:spcAft>
              </a:pPr>
              <a:r>
                <a:rPr lang="en-US" sz="1200" b="1" dirty="0">
                  <a:solidFill>
                    <a:srgbClr val="FFFFFF"/>
                  </a:solidFill>
                </a:rPr>
                <a:t>HELP</a:t>
              </a:r>
            </a:p>
          </p:txBody>
        </p:sp>
      </p:grpSp>
      <p:sp>
        <p:nvSpPr>
          <p:cNvPr id="14" name="TextBox 13"/>
          <p:cNvSpPr txBox="1"/>
          <p:nvPr/>
        </p:nvSpPr>
        <p:spPr>
          <a:xfrm>
            <a:off x="533400" y="1645942"/>
            <a:ext cx="8001000"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defTabSz="914400" fontAlgn="base">
              <a:spcBef>
                <a:spcPct val="0"/>
              </a:spcBef>
              <a:spcAft>
                <a:spcPct val="0"/>
              </a:spcAft>
            </a:pPr>
            <a:r>
              <a:rPr lang="en-US" sz="2000" dirty="0">
                <a:solidFill>
                  <a:schemeClr val="bg1"/>
                </a:solidFill>
              </a:rPr>
              <a:t>The replacement behavior should be more efficient and effective.</a:t>
            </a:r>
          </a:p>
        </p:txBody>
      </p:sp>
    </p:spTree>
    <p:extLst>
      <p:ext uri="{BB962C8B-B14F-4D97-AF65-F5344CB8AC3E}">
        <p14:creationId xmlns:p14="http://schemas.microsoft.com/office/powerpoint/2010/main" val="49124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a:solidFill>
                  <a:srgbClr val="001C54"/>
                </a:solidFill>
              </a:rPr>
              <a:t>Replacement vs. Desired Behavior</a:t>
            </a:r>
          </a:p>
        </p:txBody>
      </p:sp>
      <p:sp>
        <p:nvSpPr>
          <p:cNvPr id="92163" name="Rectangle 3"/>
          <p:cNvSpPr>
            <a:spLocks noGrp="1" noChangeArrowheads="1"/>
          </p:cNvSpPr>
          <p:nvPr>
            <p:ph idx="1"/>
          </p:nvPr>
        </p:nvSpPr>
        <p:spPr/>
        <p:txBody>
          <a:bodyPr>
            <a:normAutofit fontScale="85000" lnSpcReduction="10000"/>
          </a:bodyPr>
          <a:lstStyle/>
          <a:p>
            <a:pPr>
              <a:lnSpc>
                <a:spcPct val="120000"/>
              </a:lnSpc>
              <a:spcBef>
                <a:spcPts val="600"/>
              </a:spcBef>
            </a:pPr>
            <a:r>
              <a:rPr lang="en-US" dirty="0">
                <a:solidFill>
                  <a:schemeClr val="bg1"/>
                </a:solidFill>
              </a:rPr>
              <a:t>Often, the replacement behavior is different from what we ultimately want the student to do—the desired behavior.</a:t>
            </a:r>
          </a:p>
          <a:p>
            <a:pPr>
              <a:lnSpc>
                <a:spcPct val="120000"/>
              </a:lnSpc>
              <a:spcBef>
                <a:spcPts val="600"/>
              </a:spcBef>
            </a:pPr>
            <a:endParaRPr lang="en-US" sz="1200" dirty="0">
              <a:solidFill>
                <a:schemeClr val="bg1"/>
              </a:solidFill>
            </a:endParaRPr>
          </a:p>
          <a:p>
            <a:pPr>
              <a:lnSpc>
                <a:spcPct val="120000"/>
              </a:lnSpc>
              <a:spcBef>
                <a:spcPts val="600"/>
              </a:spcBef>
            </a:pPr>
            <a:r>
              <a:rPr lang="en-US" dirty="0">
                <a:solidFill>
                  <a:schemeClr val="bg1"/>
                </a:solidFill>
              </a:rPr>
              <a:t>We use a shaping process to teach the learner to shift from the replacement behavior to the desired behavior.</a:t>
            </a:r>
          </a:p>
          <a:p>
            <a:pPr>
              <a:lnSpc>
                <a:spcPct val="120000"/>
              </a:lnSpc>
              <a:spcBef>
                <a:spcPts val="600"/>
              </a:spcBef>
            </a:pPr>
            <a:endParaRPr lang="en-US" sz="1200" dirty="0">
              <a:solidFill>
                <a:schemeClr val="bg1"/>
              </a:solidFill>
            </a:endParaRPr>
          </a:p>
          <a:p>
            <a:pPr>
              <a:lnSpc>
                <a:spcPct val="120000"/>
              </a:lnSpc>
              <a:spcBef>
                <a:spcPts val="600"/>
              </a:spcBef>
            </a:pPr>
            <a:r>
              <a:rPr lang="en-US" dirty="0">
                <a:solidFill>
                  <a:schemeClr val="bg1"/>
                </a:solidFill>
              </a:rPr>
              <a:t>To illustrate the relationships among the summary statement (or testable hypothesis), the replacement behavior, and the desired behaviors, we can use the Competing Pathway Model.</a:t>
            </a:r>
          </a:p>
        </p:txBody>
      </p:sp>
    </p:spTree>
    <p:extLst>
      <p:ext uri="{BB962C8B-B14F-4D97-AF65-F5344CB8AC3E}">
        <p14:creationId xmlns:p14="http://schemas.microsoft.com/office/powerpoint/2010/main" val="3388440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495300" y="-242001"/>
            <a:ext cx="8229600" cy="1143001"/>
          </a:xfrm>
          <a:ln>
            <a:noFill/>
          </a:ln>
        </p:spPr>
        <p:txBody>
          <a:bodyPr/>
          <a:lstStyle/>
          <a:p>
            <a:pPr algn="ctr" eaLnBrk="1" hangingPunct="1">
              <a:defRPr/>
            </a:pPr>
            <a:r>
              <a:rPr lang="en-US" dirty="0">
                <a:solidFill>
                  <a:srgbClr val="001C54"/>
                </a:solidFill>
                <a:ea typeface="+mj-ea"/>
                <a:cs typeface="+mj-cs"/>
              </a:rPr>
              <a:t>Competing Behavior Pathway</a:t>
            </a:r>
          </a:p>
        </p:txBody>
      </p:sp>
      <p:pic>
        <p:nvPicPr>
          <p:cNvPr id="3" name="Picture 2" descr="A diagram showing competing behavior pathways and how it can be used to examine a testable hypothesis.">
            <a:extLst>
              <a:ext uri="{FF2B5EF4-FFF2-40B4-BE49-F238E27FC236}">
                <a16:creationId xmlns:a16="http://schemas.microsoft.com/office/drawing/2014/main" id="{6A846EB7-846A-4905-9572-91ACF6B0E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64133"/>
          </a:xfrm>
          <a:prstGeom prst="rect">
            <a:avLst/>
          </a:prstGeom>
        </p:spPr>
      </p:pic>
    </p:spTree>
    <p:extLst>
      <p:ext uri="{BB962C8B-B14F-4D97-AF65-F5344CB8AC3E}">
        <p14:creationId xmlns:p14="http://schemas.microsoft.com/office/powerpoint/2010/main" val="199881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showing how to think about competing behaviors. In this examples, the behavior is being tiered and the diagram tracks possible behavior trees.">
            <a:extLst>
              <a:ext uri="{FF2B5EF4-FFF2-40B4-BE49-F238E27FC236}">
                <a16:creationId xmlns:a16="http://schemas.microsoft.com/office/drawing/2014/main" id="{82B261F9-9D29-4C0F-BD51-A6BD2763A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03703"/>
          </a:xfrm>
          <a:prstGeom prst="rect">
            <a:avLst/>
          </a:prstGeom>
        </p:spPr>
      </p:pic>
      <p:sp>
        <p:nvSpPr>
          <p:cNvPr id="4" name="Title 3" hidden="1">
            <a:extLst>
              <a:ext uri="{FF2B5EF4-FFF2-40B4-BE49-F238E27FC236}">
                <a16:creationId xmlns:a16="http://schemas.microsoft.com/office/drawing/2014/main" id="{404ADAB5-C2E3-4F57-BEC2-9D5A236C4F5A}"/>
              </a:ext>
            </a:extLst>
          </p:cNvPr>
          <p:cNvSpPr>
            <a:spLocks noGrp="1"/>
          </p:cNvSpPr>
          <p:nvPr>
            <p:ph type="title"/>
          </p:nvPr>
        </p:nvSpPr>
        <p:spPr/>
        <p:txBody>
          <a:bodyPr/>
          <a:lstStyle/>
          <a:p>
            <a:r>
              <a:rPr lang="en-US" dirty="0"/>
              <a:t>Example of a competing behavior pathway</a:t>
            </a:r>
          </a:p>
        </p:txBody>
      </p:sp>
    </p:spTree>
    <p:extLst>
      <p:ext uri="{BB962C8B-B14F-4D97-AF65-F5344CB8AC3E}">
        <p14:creationId xmlns:p14="http://schemas.microsoft.com/office/powerpoint/2010/main" val="338305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diagram for getting the most out of this module">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descr="A diagram for getting the most out of this module">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2485984875"/>
              </p:ext>
            </p:extLst>
          </p:nvPr>
        </p:nvGraphicFramePr>
        <p:xfrm>
          <a:off x="0" y="1156447"/>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600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569695" y="-103589"/>
            <a:ext cx="9144000" cy="838200"/>
          </a:xfrm>
          <a:effectLst/>
        </p:spPr>
        <p:txBody>
          <a:bodyPr/>
          <a:lstStyle/>
          <a:p>
            <a:pPr algn="ctr" eaLnBrk="1" hangingPunct="1">
              <a:defRPr/>
            </a:pPr>
            <a:r>
              <a:rPr lang="en-US" sz="3600" b="1" dirty="0">
                <a:solidFill>
                  <a:srgbClr val="001C54"/>
                </a:solidFill>
                <a:ea typeface="+mj-ea"/>
                <a:cs typeface="+mj-cs"/>
              </a:rPr>
              <a:t>Example:</a:t>
            </a:r>
            <a:r>
              <a:rPr lang="en-US" sz="3600" dirty="0">
                <a:solidFill>
                  <a:srgbClr val="001C54"/>
                </a:solidFill>
                <a:ea typeface="+mj-ea"/>
                <a:cs typeface="+mj-cs"/>
              </a:rPr>
              <a:t> Competing Behavior Pathway</a:t>
            </a:r>
          </a:p>
        </p:txBody>
      </p:sp>
      <p:pic>
        <p:nvPicPr>
          <p:cNvPr id="3" name="Picture 2" descr="This is a screenshot of a diagram to track competing behaviors. In this example the diagram tracks how to evaluate a child having periods of time without paying attention. ">
            <a:extLst>
              <a:ext uri="{FF2B5EF4-FFF2-40B4-BE49-F238E27FC236}">
                <a16:creationId xmlns:a16="http://schemas.microsoft.com/office/drawing/2014/main" id="{5CBE8BB7-470D-44C0-AACB-276ADB335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160621"/>
          </a:xfrm>
          <a:prstGeom prst="rect">
            <a:avLst/>
          </a:prstGeom>
        </p:spPr>
      </p:pic>
    </p:spTree>
    <p:extLst>
      <p:ext uri="{BB962C8B-B14F-4D97-AF65-F5344CB8AC3E}">
        <p14:creationId xmlns:p14="http://schemas.microsoft.com/office/powerpoint/2010/main" val="1459981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idx="4294967295"/>
          </p:nvPr>
        </p:nvSpPr>
        <p:spPr>
          <a:xfrm>
            <a:off x="-605307" y="-131483"/>
            <a:ext cx="9144000" cy="838200"/>
          </a:xfrm>
          <a:effectLst/>
        </p:spPr>
        <p:txBody>
          <a:bodyPr/>
          <a:lstStyle/>
          <a:p>
            <a:pPr algn="ctr" eaLnBrk="1" hangingPunct="1">
              <a:defRPr/>
            </a:pPr>
            <a:r>
              <a:rPr lang="en-US" sz="3600" b="1" dirty="0">
                <a:solidFill>
                  <a:srgbClr val="001C54"/>
                </a:solidFill>
                <a:ea typeface="+mj-ea"/>
                <a:cs typeface="+mj-cs"/>
              </a:rPr>
              <a:t>Example:</a:t>
            </a:r>
            <a:r>
              <a:rPr lang="en-US" sz="3600" dirty="0">
                <a:solidFill>
                  <a:srgbClr val="001C54"/>
                </a:solidFill>
                <a:ea typeface="+mj-ea"/>
                <a:cs typeface="+mj-cs"/>
              </a:rPr>
              <a:t> Competing Behavior Pathway</a:t>
            </a:r>
          </a:p>
        </p:txBody>
      </p:sp>
      <p:pic>
        <p:nvPicPr>
          <p:cNvPr id="3" name="Picture 2" descr="A screenshot of a diagram detailing how to think about competing behaviors. In this case, the behavior has arisen due to periods of time without attention. This diagram shows that there is time where the replacement behavior is the same as the desired behavior. ">
            <a:extLst>
              <a:ext uri="{FF2B5EF4-FFF2-40B4-BE49-F238E27FC236}">
                <a16:creationId xmlns:a16="http://schemas.microsoft.com/office/drawing/2014/main" id="{3071B3E3-6056-465B-82D1-0F082AC26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214473"/>
          </a:xfrm>
          <a:prstGeom prst="rect">
            <a:avLst/>
          </a:prstGeom>
        </p:spPr>
      </p:pic>
    </p:spTree>
    <p:extLst>
      <p:ext uri="{BB962C8B-B14F-4D97-AF65-F5344CB8AC3E}">
        <p14:creationId xmlns:p14="http://schemas.microsoft.com/office/powerpoint/2010/main" val="12588064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36282D-8330-4569-B28A-67F150996579}"/>
              </a:ext>
            </a:extLst>
          </p:cNvPr>
          <p:cNvSpPr>
            <a:spLocks noGrp="1"/>
          </p:cNvSpPr>
          <p:nvPr>
            <p:ph type="title"/>
          </p:nvPr>
        </p:nvSpPr>
        <p:spPr/>
        <p:txBody>
          <a:bodyPr/>
          <a:lstStyle/>
          <a:p>
            <a:r>
              <a:rPr lang="en-US" dirty="0"/>
              <a:t>Activity 8.3</a:t>
            </a:r>
          </a:p>
        </p:txBody>
      </p:sp>
      <p:sp>
        <p:nvSpPr>
          <p:cNvPr id="3" name="Content Placeholder 2">
            <a:extLst>
              <a:ext uri="{FF2B5EF4-FFF2-40B4-BE49-F238E27FC236}">
                <a16:creationId xmlns:a16="http://schemas.microsoft.com/office/drawing/2014/main" id="{B8EACC83-15D4-0D45-8D8A-E1D764344C9F}"/>
              </a:ext>
            </a:extLst>
          </p:cNvPr>
          <p:cNvSpPr>
            <a:spLocks noGrp="1"/>
          </p:cNvSpPr>
          <p:nvPr>
            <p:ph idx="4294967295"/>
          </p:nvPr>
        </p:nvSpPr>
        <p:spPr>
          <a:xfrm>
            <a:off x="0" y="1544638"/>
            <a:ext cx="8701088" cy="4510087"/>
          </a:xfrm>
        </p:spPr>
        <p:txBody>
          <a:bodyPr>
            <a:normAutofit/>
          </a:bodyPr>
          <a:lstStyle/>
          <a:p>
            <a:pPr indent="0" eaLnBrk="0" hangingPunct="0">
              <a:lnSpc>
                <a:spcPct val="100000"/>
              </a:lnSpc>
              <a:spcBef>
                <a:spcPts val="600"/>
              </a:spcBef>
              <a:buNone/>
            </a:pPr>
            <a:r>
              <a:rPr lang="en-US" dirty="0">
                <a:solidFill>
                  <a:schemeClr val="bg1"/>
                </a:solidFill>
              </a:rPr>
              <a:t>Develop a competing behavior pathway for Jessica (the student in your workbook case study).</a:t>
            </a:r>
          </a:p>
          <a:p>
            <a:pPr indent="0" eaLnBrk="0" hangingPunct="0">
              <a:lnSpc>
                <a:spcPct val="100000"/>
              </a:lnSpc>
              <a:spcBef>
                <a:spcPts val="600"/>
              </a:spcBef>
              <a:buNone/>
            </a:pPr>
            <a:r>
              <a:rPr lang="en-US" dirty="0">
                <a:solidFill>
                  <a:schemeClr val="bg1"/>
                </a:solidFill>
              </a:rPr>
              <a:t>Post your version of the competing pathway on the discussion board.</a:t>
            </a:r>
          </a:p>
          <a:p>
            <a:pPr indent="0" eaLnBrk="0" hangingPunct="0">
              <a:lnSpc>
                <a:spcPct val="100000"/>
              </a:lnSpc>
              <a:spcBef>
                <a:spcPts val="600"/>
              </a:spcBef>
              <a:buNone/>
            </a:pPr>
            <a:r>
              <a:rPr lang="en-US" dirty="0">
                <a:solidFill>
                  <a:schemeClr val="bg1"/>
                </a:solidFill>
              </a:rPr>
              <a:t>Review the pathways posted by your colleagues offering feedback and additional ideas for replacement behaviors </a:t>
            </a:r>
          </a:p>
          <a:p>
            <a:pPr marL="0" indent="0">
              <a:lnSpc>
                <a:spcPct val="100000"/>
              </a:lnSpc>
              <a:spcBef>
                <a:spcPts val="600"/>
              </a:spcBef>
              <a:buNone/>
            </a:pPr>
            <a:endParaRPr lang="en-US" altLang="en-US" sz="2200" dirty="0">
              <a:solidFill>
                <a:schemeClr val="bg1"/>
              </a:solidFill>
            </a:endParaRPr>
          </a:p>
          <a:p>
            <a:pPr marL="457200" lvl="1" indent="0">
              <a:buNone/>
            </a:pPr>
            <a:endParaRPr lang="en-US" dirty="0"/>
          </a:p>
        </p:txBody>
      </p:sp>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207229"/>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8.3: Discussion Board Post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Competing Pathway</a:t>
            </a: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1230852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B20CF625-1087-3440-B4AE-EAAFD349033E}"/>
              </a:ext>
            </a:extLst>
          </p:cNvPr>
          <p:cNvSpPr txBox="1">
            <a:spLocks/>
          </p:cNvSpPr>
          <p:nvPr/>
        </p:nvSpPr>
        <p:spPr>
          <a:xfrm>
            <a:off x="1119244" y="73486"/>
            <a:ext cx="8423475" cy="111341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kern="0" dirty="0">
                <a:solidFill>
                  <a:srgbClr val="001C54"/>
                </a:solidFill>
                <a:ea typeface="ヒラギノ角ゴ Pro W3" pitchFamily="-65" charset="-128"/>
                <a:cs typeface="ヒラギノ角ゴ Pro W3" pitchFamily="-65" charset="-128"/>
              </a:rPr>
              <a:t>Activity 8.3: Review</a:t>
            </a:r>
            <a:br>
              <a:rPr lang="en-US" sz="4900" b="1" kern="0" dirty="0">
                <a:solidFill>
                  <a:srgbClr val="001C54"/>
                </a:solidFill>
                <a:ea typeface="ヒラギノ角ゴ Pro W3" pitchFamily="-65" charset="-128"/>
                <a:cs typeface="ヒラギノ角ゴ Pro W3" pitchFamily="-65" charset="-128"/>
              </a:rPr>
            </a:br>
            <a:endParaRPr lang="en-US" sz="3600" dirty="0">
              <a:solidFill>
                <a:srgbClr val="001C54"/>
              </a:solidFill>
            </a:endParaRPr>
          </a:p>
        </p:txBody>
      </p:sp>
      <p:pic>
        <p:nvPicPr>
          <p:cNvPr id="6" name="Picture 5">
            <a:extLst>
              <a:ext uri="{FF2B5EF4-FFF2-40B4-BE49-F238E27FC236}">
                <a16:creationId xmlns:a16="http://schemas.microsoft.com/office/drawing/2014/main" id="{91230EF2-1627-F547-87E2-B3989D60B2DA}"/>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8" name="AutoShape 3">
            <a:extLst>
              <a:ext uri="{FF2B5EF4-FFF2-40B4-BE49-F238E27FC236}">
                <a16:creationId xmlns:a16="http://schemas.microsoft.com/office/drawing/2014/main" id="{75315C28-07A7-964F-A823-90B3E2926961}"/>
              </a:ext>
            </a:extLst>
          </p:cNvPr>
          <p:cNvSpPr>
            <a:spLocks noChangeArrowheads="1"/>
          </p:cNvSpPr>
          <p:nvPr/>
        </p:nvSpPr>
        <p:spPr bwMode="auto">
          <a:xfrm>
            <a:off x="5105400" y="465511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Acceptable</a:t>
            </a:r>
          </a:p>
          <a:p>
            <a:pPr algn="ctr" eaLnBrk="0" fontAlgn="base" hangingPunct="0">
              <a:spcBef>
                <a:spcPct val="0"/>
              </a:spcBef>
              <a:spcAft>
                <a:spcPct val="0"/>
              </a:spcAft>
            </a:pPr>
            <a:r>
              <a:rPr lang="en-US" sz="1000">
                <a:solidFill>
                  <a:srgbClr val="333399"/>
                </a:solidFill>
                <a:latin typeface="Times New Roman" pitchFamily="-1" charset="0"/>
              </a:rPr>
              <a:t>Alternative Behavior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endParaRPr lang="en-US" sz="1000">
              <a:solidFill>
                <a:srgbClr val="333399"/>
              </a:solidFill>
              <a:latin typeface="Times New Roman" pitchFamily="-1" charset="0"/>
            </a:endParaRPr>
          </a:p>
          <a:p>
            <a:pPr algn="ctr" eaLnBrk="0" fontAlgn="base" hangingPunct="0">
              <a:spcBef>
                <a:spcPct val="0"/>
              </a:spcBef>
              <a:spcAft>
                <a:spcPct val="0"/>
              </a:spcAft>
            </a:pPr>
            <a:r>
              <a:rPr lang="en-US" sz="1000">
                <a:solidFill>
                  <a:srgbClr val="333399"/>
                </a:solidFill>
                <a:latin typeface="Times New Roman" pitchFamily="-1" charset="0"/>
              </a:rPr>
              <a:t>Replacement</a:t>
            </a:r>
          </a:p>
          <a:p>
            <a:pPr algn="ctr" eaLnBrk="0" fontAlgn="base" hangingPunct="0">
              <a:spcBef>
                <a:spcPct val="0"/>
              </a:spcBef>
              <a:spcAft>
                <a:spcPct val="0"/>
              </a:spcAft>
            </a:pPr>
            <a:r>
              <a:rPr lang="en-US" sz="1000">
                <a:solidFill>
                  <a:srgbClr val="333399"/>
                </a:solidFill>
                <a:latin typeface="Times New Roman" pitchFamily="-1" charset="0"/>
              </a:rPr>
              <a:t>Behavior</a:t>
            </a:r>
          </a:p>
        </p:txBody>
      </p:sp>
      <p:sp>
        <p:nvSpPr>
          <p:cNvPr id="9" name="Line 4">
            <a:extLst>
              <a:ext uri="{FF2B5EF4-FFF2-40B4-BE49-F238E27FC236}">
                <a16:creationId xmlns:a16="http://schemas.microsoft.com/office/drawing/2014/main" id="{6BE4FC7B-7CD8-A742-B129-00F71D8A542B}"/>
              </a:ext>
              <a:ext uri="{C183D7F6-B498-43B3-948B-1728B52AA6E4}">
                <adec:decorative xmlns:adec="http://schemas.microsoft.com/office/drawing/2017/decorative" val="1"/>
              </a:ext>
            </a:extLst>
          </p:cNvPr>
          <p:cNvSpPr>
            <a:spLocks noChangeShapeType="1"/>
          </p:cNvSpPr>
          <p:nvPr/>
        </p:nvSpPr>
        <p:spPr bwMode="auto">
          <a:xfrm rot="4245439" flipV="1">
            <a:off x="3645694" y="4557484"/>
            <a:ext cx="1463675" cy="84931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0" name="Line 5">
            <a:extLst>
              <a:ext uri="{FF2B5EF4-FFF2-40B4-BE49-F238E27FC236}">
                <a16:creationId xmlns:a16="http://schemas.microsoft.com/office/drawing/2014/main" id="{2F310774-2945-2445-B55C-80C714887350}"/>
              </a:ext>
              <a:ext uri="{C183D7F6-B498-43B3-948B-1728B52AA6E4}">
                <adec:decorative xmlns:adec="http://schemas.microsoft.com/office/drawing/2017/decorative" val="1"/>
              </a:ext>
            </a:extLst>
          </p:cNvPr>
          <p:cNvSpPr>
            <a:spLocks noChangeShapeType="1"/>
          </p:cNvSpPr>
          <p:nvPr/>
        </p:nvSpPr>
        <p:spPr bwMode="auto">
          <a:xfrm flipV="1">
            <a:off x="6381750" y="4517003"/>
            <a:ext cx="1336675" cy="930275"/>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1" name="AutoShape 6">
            <a:extLst>
              <a:ext uri="{FF2B5EF4-FFF2-40B4-BE49-F238E27FC236}">
                <a16:creationId xmlns:a16="http://schemas.microsoft.com/office/drawing/2014/main" id="{B843EE7C-789D-404D-929D-BC907CA7E91A}"/>
              </a:ext>
              <a:ext uri="{C183D7F6-B498-43B3-948B-1728B52AA6E4}">
                <adec:decorative xmlns:adec="http://schemas.microsoft.com/office/drawing/2017/decorative" val="1"/>
              </a:ext>
            </a:extLst>
          </p:cNvPr>
          <p:cNvSpPr>
            <a:spLocks noChangeArrowheads="1"/>
          </p:cNvSpPr>
          <p:nvPr/>
        </p:nvSpPr>
        <p:spPr bwMode="auto">
          <a:xfrm>
            <a:off x="914400" y="2878703"/>
            <a:ext cx="1214438" cy="1463675"/>
          </a:xfrm>
          <a:prstGeom prst="flowChartAlternateProcess">
            <a:avLst/>
          </a:prstGeom>
          <a:solidFill>
            <a:schemeClr val="bg1"/>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a:solidFill>
                <a:srgbClr val="333399"/>
              </a:solidFill>
              <a:latin typeface="Times New Roman" pitchFamily="-1" charset="0"/>
            </a:endParaRPr>
          </a:p>
        </p:txBody>
      </p:sp>
      <p:sp>
        <p:nvSpPr>
          <p:cNvPr id="12" name="AutoShape 7">
            <a:extLst>
              <a:ext uri="{FF2B5EF4-FFF2-40B4-BE49-F238E27FC236}">
                <a16:creationId xmlns:a16="http://schemas.microsoft.com/office/drawing/2014/main" id="{2A238164-DCD0-7E47-98E4-02571292F7E2}"/>
              </a:ext>
            </a:extLst>
          </p:cNvPr>
          <p:cNvSpPr>
            <a:spLocks noChangeArrowheads="1"/>
          </p:cNvSpPr>
          <p:nvPr/>
        </p:nvSpPr>
        <p:spPr bwMode="auto">
          <a:xfrm>
            <a:off x="5045075"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Problem Behavior(s)</a:t>
            </a:r>
          </a:p>
        </p:txBody>
      </p:sp>
      <p:sp>
        <p:nvSpPr>
          <p:cNvPr id="13" name="AutoShape 8">
            <a:extLst>
              <a:ext uri="{FF2B5EF4-FFF2-40B4-BE49-F238E27FC236}">
                <a16:creationId xmlns:a16="http://schemas.microsoft.com/office/drawing/2014/main" id="{5917B615-4D04-1847-BEB7-BA1D57D54ED6}"/>
              </a:ext>
              <a:ext uri="{C183D7F6-B498-43B3-948B-1728B52AA6E4}">
                <adec:decorative xmlns:adec="http://schemas.microsoft.com/office/drawing/2017/decorative" val="1"/>
              </a:ext>
            </a:extLst>
          </p:cNvPr>
          <p:cNvSpPr>
            <a:spLocks noChangeArrowheads="1"/>
          </p:cNvSpPr>
          <p:nvPr/>
        </p:nvSpPr>
        <p:spPr bwMode="auto">
          <a:xfrm>
            <a:off x="2979738" y="2896165"/>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endParaRPr lang="en-US" sz="1000" dirty="0">
              <a:solidFill>
                <a:srgbClr val="333399"/>
              </a:solidFill>
              <a:latin typeface="Times New Roman" pitchFamily="-1" charset="0"/>
            </a:endParaRPr>
          </a:p>
        </p:txBody>
      </p:sp>
      <p:sp>
        <p:nvSpPr>
          <p:cNvPr id="14" name="AutoShape 9">
            <a:extLst>
              <a:ext uri="{FF2B5EF4-FFF2-40B4-BE49-F238E27FC236}">
                <a16:creationId xmlns:a16="http://schemas.microsoft.com/office/drawing/2014/main" id="{B29BDE08-3DC4-0546-B62A-7D763E8D9139}"/>
              </a:ext>
            </a:extLst>
          </p:cNvPr>
          <p:cNvSpPr>
            <a:spLocks noChangeArrowheads="1"/>
          </p:cNvSpPr>
          <p:nvPr/>
        </p:nvSpPr>
        <p:spPr bwMode="auto">
          <a:xfrm>
            <a:off x="6989763" y="2907278"/>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Maintaining Consequences</a:t>
            </a:r>
          </a:p>
          <a:p>
            <a:pPr algn="ctr" eaLnBrk="0" fontAlgn="base" hangingPunct="0">
              <a:spcBef>
                <a:spcPct val="0"/>
              </a:spcBef>
              <a:spcAft>
                <a:spcPct val="0"/>
              </a:spcAft>
            </a:pPr>
            <a:r>
              <a:rPr lang="en-US" sz="1000">
                <a:solidFill>
                  <a:srgbClr val="333399"/>
                </a:solidFill>
                <a:latin typeface="Times New Roman" pitchFamily="-1" charset="0"/>
              </a:rPr>
              <a:t>OR</a:t>
            </a:r>
          </a:p>
          <a:p>
            <a:pPr algn="ctr" eaLnBrk="0" fontAlgn="base" hangingPunct="0">
              <a:spcBef>
                <a:spcPct val="0"/>
              </a:spcBef>
              <a:spcAft>
                <a:spcPct val="0"/>
              </a:spcAft>
            </a:pPr>
            <a:r>
              <a:rPr lang="en-US" sz="1000">
                <a:solidFill>
                  <a:srgbClr val="333399"/>
                </a:solidFill>
                <a:latin typeface="Times New Roman" pitchFamily="-1" charset="0"/>
              </a:rPr>
              <a:t>Functions</a:t>
            </a:r>
          </a:p>
        </p:txBody>
      </p:sp>
      <p:sp>
        <p:nvSpPr>
          <p:cNvPr id="15" name="AutoShape 10">
            <a:extLst>
              <a:ext uri="{FF2B5EF4-FFF2-40B4-BE49-F238E27FC236}">
                <a16:creationId xmlns:a16="http://schemas.microsoft.com/office/drawing/2014/main" id="{82F84298-2DD2-CA49-9E26-B4DA786F14E3}"/>
              </a:ext>
            </a:extLst>
          </p:cNvPr>
          <p:cNvSpPr>
            <a:spLocks noChangeArrowheads="1"/>
          </p:cNvSpPr>
          <p:nvPr/>
        </p:nvSpPr>
        <p:spPr bwMode="auto">
          <a:xfrm>
            <a:off x="5045075" y="1167378"/>
            <a:ext cx="1216025"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Desired Behavior</a:t>
            </a:r>
          </a:p>
        </p:txBody>
      </p:sp>
      <p:sp>
        <p:nvSpPr>
          <p:cNvPr id="16" name="AutoShape 11">
            <a:extLst>
              <a:ext uri="{FF2B5EF4-FFF2-40B4-BE49-F238E27FC236}">
                <a16:creationId xmlns:a16="http://schemas.microsoft.com/office/drawing/2014/main" id="{5F3B8641-572A-E94C-AA0E-AC392D939D01}"/>
              </a:ext>
            </a:extLst>
          </p:cNvPr>
          <p:cNvSpPr>
            <a:spLocks noChangeArrowheads="1"/>
          </p:cNvSpPr>
          <p:nvPr/>
        </p:nvSpPr>
        <p:spPr bwMode="auto">
          <a:xfrm>
            <a:off x="6989763" y="1176903"/>
            <a:ext cx="1214437" cy="1463675"/>
          </a:xfrm>
          <a:prstGeom prst="flowChartAlternateProcess">
            <a:avLst/>
          </a:prstGeom>
          <a:solidFill>
            <a:srgbClr val="FFFFFF"/>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000">
                <a:solidFill>
                  <a:srgbClr val="333399"/>
                </a:solidFill>
                <a:latin typeface="Times New Roman" pitchFamily="-1" charset="0"/>
              </a:rPr>
              <a:t>Natural Consequence</a:t>
            </a:r>
          </a:p>
        </p:txBody>
      </p:sp>
      <p:sp>
        <p:nvSpPr>
          <p:cNvPr id="17" name="Line 12">
            <a:extLst>
              <a:ext uri="{FF2B5EF4-FFF2-40B4-BE49-F238E27FC236}">
                <a16:creationId xmlns:a16="http://schemas.microsoft.com/office/drawing/2014/main" id="{6D845B32-66DC-FC4F-B588-562F81575045}"/>
              </a:ext>
              <a:ext uri="{C183D7F6-B498-43B3-948B-1728B52AA6E4}">
                <adec:decorative xmlns:adec="http://schemas.microsoft.com/office/drawing/2017/decorative" val="1"/>
              </a:ext>
            </a:extLst>
          </p:cNvPr>
          <p:cNvSpPr>
            <a:spLocks noChangeShapeType="1"/>
          </p:cNvSpPr>
          <p:nvPr/>
        </p:nvSpPr>
        <p:spPr bwMode="auto">
          <a:xfrm>
            <a:off x="2251075" y="357561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8" name="Line 13">
            <a:extLst>
              <a:ext uri="{FF2B5EF4-FFF2-40B4-BE49-F238E27FC236}">
                <a16:creationId xmlns:a16="http://schemas.microsoft.com/office/drawing/2014/main" id="{3A4BF40C-C64D-B44E-A673-42E72B216BC6}"/>
              </a:ext>
              <a:ext uri="{C183D7F6-B498-43B3-948B-1728B52AA6E4}">
                <adec:decorative xmlns:adec="http://schemas.microsoft.com/office/drawing/2017/decorative" val="1"/>
              </a:ext>
            </a:extLst>
          </p:cNvPr>
          <p:cNvSpPr>
            <a:spLocks noChangeShapeType="1"/>
          </p:cNvSpPr>
          <p:nvPr/>
        </p:nvSpPr>
        <p:spPr bwMode="auto">
          <a:xfrm>
            <a:off x="4316413" y="3575615"/>
            <a:ext cx="728662"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19" name="Line 14">
            <a:extLst>
              <a:ext uri="{FF2B5EF4-FFF2-40B4-BE49-F238E27FC236}">
                <a16:creationId xmlns:a16="http://schemas.microsoft.com/office/drawing/2014/main" id="{AAB18D31-4287-7845-A28D-50884A257B4E}"/>
              </a:ext>
              <a:ext uri="{C183D7F6-B498-43B3-948B-1728B52AA6E4}">
                <adec:decorative xmlns:adec="http://schemas.microsoft.com/office/drawing/2017/decorative" val="1"/>
              </a:ext>
            </a:extLst>
          </p:cNvPr>
          <p:cNvSpPr>
            <a:spLocks noChangeShapeType="1"/>
          </p:cNvSpPr>
          <p:nvPr/>
        </p:nvSpPr>
        <p:spPr bwMode="auto">
          <a:xfrm>
            <a:off x="6261100" y="3585140"/>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0" name="Line 15">
            <a:extLst>
              <a:ext uri="{FF2B5EF4-FFF2-40B4-BE49-F238E27FC236}">
                <a16:creationId xmlns:a16="http://schemas.microsoft.com/office/drawing/2014/main" id="{09B4F049-EA33-EB44-8F19-2EC74D996A39}"/>
              </a:ext>
              <a:ext uri="{C183D7F6-B498-43B3-948B-1728B52AA6E4}">
                <adec:decorative xmlns:adec="http://schemas.microsoft.com/office/drawing/2017/decorative" val="1"/>
              </a:ext>
            </a:extLst>
          </p:cNvPr>
          <p:cNvSpPr>
            <a:spLocks noChangeShapeType="1"/>
          </p:cNvSpPr>
          <p:nvPr/>
        </p:nvSpPr>
        <p:spPr bwMode="auto">
          <a:xfrm>
            <a:off x="6261100" y="1842065"/>
            <a:ext cx="728663" cy="1588"/>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1" name="Text Box 16">
            <a:extLst>
              <a:ext uri="{FF2B5EF4-FFF2-40B4-BE49-F238E27FC236}">
                <a16:creationId xmlns:a16="http://schemas.microsoft.com/office/drawing/2014/main" id="{C4D877BA-E28B-C448-83CC-D311A56BDA48}"/>
              </a:ext>
            </a:extLst>
          </p:cNvPr>
          <p:cNvSpPr txBox="1">
            <a:spLocks noChangeArrowheads="1"/>
          </p:cNvSpPr>
          <p:nvPr/>
        </p:nvSpPr>
        <p:spPr bwMode="auto">
          <a:xfrm>
            <a:off x="914400" y="2340541"/>
            <a:ext cx="1246188" cy="46355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dirty="0">
                <a:latin typeface="Times New Roman" pitchFamily="-1" charset="0"/>
              </a:rPr>
              <a:t>SETTING EVENTS</a:t>
            </a:r>
          </a:p>
        </p:txBody>
      </p:sp>
      <p:sp>
        <p:nvSpPr>
          <p:cNvPr id="22" name="Line 17">
            <a:extLst>
              <a:ext uri="{FF2B5EF4-FFF2-40B4-BE49-F238E27FC236}">
                <a16:creationId xmlns:a16="http://schemas.microsoft.com/office/drawing/2014/main" id="{FDF809EE-6429-9C40-9AD6-DA47D77F1DCC}"/>
              </a:ext>
              <a:ext uri="{C183D7F6-B498-43B3-948B-1728B52AA6E4}">
                <adec:decorative xmlns:adec="http://schemas.microsoft.com/office/drawing/2017/decorative" val="1"/>
              </a:ext>
            </a:extLst>
          </p:cNvPr>
          <p:cNvSpPr>
            <a:spLocks noChangeShapeType="1"/>
          </p:cNvSpPr>
          <p:nvPr/>
        </p:nvSpPr>
        <p:spPr bwMode="auto">
          <a:xfrm flipV="1">
            <a:off x="3587750" y="1832540"/>
            <a:ext cx="1336675" cy="931863"/>
          </a:xfrm>
          <a:prstGeom prst="line">
            <a:avLst/>
          </a:prstGeom>
          <a:noFill/>
          <a:ln w="28575">
            <a:solidFill>
              <a:schemeClr val="tx1"/>
            </a:solidFill>
            <a:round/>
            <a:headEnd type="oval" w="med" len="med"/>
            <a:tailEnd type="triangle" w="med" len="med"/>
          </a:ln>
        </p:spPr>
        <p:txBody>
          <a:bodyPr>
            <a:prstTxWarp prst="textNoShape">
              <a:avLst/>
            </a:prstTxWarp>
          </a:bodyPr>
          <a:lstStyle/>
          <a:p>
            <a:pPr fontAlgn="base">
              <a:spcBef>
                <a:spcPct val="0"/>
              </a:spcBef>
              <a:spcAft>
                <a:spcPct val="0"/>
              </a:spcAft>
            </a:pPr>
            <a:endParaRPr lang="en-US">
              <a:solidFill>
                <a:srgbClr val="000000"/>
              </a:solidFill>
              <a:latin typeface="Arial" pitchFamily="-1" charset="0"/>
            </a:endParaRPr>
          </a:p>
        </p:txBody>
      </p:sp>
      <p:sp>
        <p:nvSpPr>
          <p:cNvPr id="23" name="Text Box 18">
            <a:extLst>
              <a:ext uri="{FF2B5EF4-FFF2-40B4-BE49-F238E27FC236}">
                <a16:creationId xmlns:a16="http://schemas.microsoft.com/office/drawing/2014/main" id="{99E46250-2E32-4C43-AF3C-613C0979270E}"/>
              </a:ext>
            </a:extLst>
          </p:cNvPr>
          <p:cNvSpPr txBox="1">
            <a:spLocks noChangeArrowheads="1"/>
          </p:cNvSpPr>
          <p:nvPr/>
        </p:nvSpPr>
        <p:spPr bwMode="auto">
          <a:xfrm>
            <a:off x="2819400" y="2292915"/>
            <a:ext cx="1600200"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ANTECEDENTS</a:t>
            </a:r>
          </a:p>
        </p:txBody>
      </p:sp>
      <p:sp>
        <p:nvSpPr>
          <p:cNvPr id="24" name="Text Box 19">
            <a:extLst>
              <a:ext uri="{FF2B5EF4-FFF2-40B4-BE49-F238E27FC236}">
                <a16:creationId xmlns:a16="http://schemas.microsoft.com/office/drawing/2014/main" id="{C916BAB5-D7B6-3C42-A650-59E51E54D860}"/>
              </a:ext>
            </a:extLst>
          </p:cNvPr>
          <p:cNvSpPr txBox="1">
            <a:spLocks noChangeArrowheads="1"/>
          </p:cNvSpPr>
          <p:nvPr/>
        </p:nvSpPr>
        <p:spPr bwMode="auto">
          <a:xfrm>
            <a:off x="4876800" y="616515"/>
            <a:ext cx="1325563" cy="304800"/>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BEHAVIORS</a:t>
            </a:r>
          </a:p>
        </p:txBody>
      </p:sp>
      <p:sp>
        <p:nvSpPr>
          <p:cNvPr id="25" name="Text Box 20">
            <a:extLst>
              <a:ext uri="{FF2B5EF4-FFF2-40B4-BE49-F238E27FC236}">
                <a16:creationId xmlns:a16="http://schemas.microsoft.com/office/drawing/2014/main" id="{77F5B499-7820-A24A-BDD8-A084B7F3E23B}"/>
              </a:ext>
            </a:extLst>
          </p:cNvPr>
          <p:cNvSpPr txBox="1">
            <a:spLocks noChangeArrowheads="1"/>
          </p:cNvSpPr>
          <p:nvPr/>
        </p:nvSpPr>
        <p:spPr bwMode="auto">
          <a:xfrm>
            <a:off x="6705600" y="627628"/>
            <a:ext cx="1676400" cy="293687"/>
          </a:xfrm>
          <a:prstGeom prst="rect">
            <a:avLst/>
          </a:prstGeom>
          <a:solidFill>
            <a:schemeClr val="hlink"/>
          </a:solidFill>
          <a:ln w="9525">
            <a:noFill/>
            <a:miter lim="800000"/>
            <a:headEnd/>
            <a:tailEnd/>
          </a:ln>
        </p:spPr>
        <p:txBody>
          <a:bodyPr>
            <a:prstTxWarp prst="textNoShape">
              <a:avLst/>
            </a:prstTxWarp>
          </a:bodyPr>
          <a:lstStyle/>
          <a:p>
            <a:pPr algn="ctr" eaLnBrk="0" fontAlgn="base" hangingPunct="0">
              <a:spcBef>
                <a:spcPct val="0"/>
              </a:spcBef>
              <a:spcAft>
                <a:spcPct val="0"/>
              </a:spcAft>
            </a:pPr>
            <a:r>
              <a:rPr lang="en-US" sz="1400" b="1">
                <a:latin typeface="Times New Roman" pitchFamily="-1" charset="0"/>
              </a:rPr>
              <a:t>CONSEQUENCES</a:t>
            </a:r>
          </a:p>
        </p:txBody>
      </p:sp>
      <p:sp>
        <p:nvSpPr>
          <p:cNvPr id="27" name="Text Box 22">
            <a:extLst>
              <a:ext uri="{FF2B5EF4-FFF2-40B4-BE49-F238E27FC236}">
                <a16:creationId xmlns:a16="http://schemas.microsoft.com/office/drawing/2014/main" id="{FDE1D508-23DA-7A49-BA11-F7F9036EB49D}"/>
              </a:ext>
            </a:extLst>
          </p:cNvPr>
          <p:cNvSpPr txBox="1">
            <a:spLocks noChangeArrowheads="1"/>
          </p:cNvSpPr>
          <p:nvPr/>
        </p:nvSpPr>
        <p:spPr bwMode="auto">
          <a:xfrm>
            <a:off x="5046662" y="3247846"/>
            <a:ext cx="1239857" cy="1077218"/>
          </a:xfrm>
          <a:prstGeom prst="rect">
            <a:avLst/>
          </a:prstGeom>
          <a:noFill/>
          <a:ln w="9525">
            <a:noFill/>
            <a:miter lim="800000"/>
            <a:headEnd/>
            <a:tailEnd/>
          </a:ln>
        </p:spPr>
        <p:txBody>
          <a:bodyPr wrap="square">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Talks out, makes noises, runs around</a:t>
            </a:r>
          </a:p>
        </p:txBody>
      </p:sp>
      <p:sp>
        <p:nvSpPr>
          <p:cNvPr id="28" name="Text Box 23">
            <a:extLst>
              <a:ext uri="{FF2B5EF4-FFF2-40B4-BE49-F238E27FC236}">
                <a16:creationId xmlns:a16="http://schemas.microsoft.com/office/drawing/2014/main" id="{838BCD5D-3024-E64A-9C18-94BEC939FF74}"/>
              </a:ext>
            </a:extLst>
          </p:cNvPr>
          <p:cNvSpPr txBox="1">
            <a:spLocks noChangeArrowheads="1"/>
          </p:cNvSpPr>
          <p:nvPr/>
        </p:nvSpPr>
        <p:spPr bwMode="auto">
          <a:xfrm>
            <a:off x="2895600" y="33628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Difficult writing task</a:t>
            </a:r>
          </a:p>
        </p:txBody>
      </p:sp>
      <p:sp>
        <p:nvSpPr>
          <p:cNvPr id="29" name="Text Box 24">
            <a:extLst>
              <a:ext uri="{FF2B5EF4-FFF2-40B4-BE49-F238E27FC236}">
                <a16:creationId xmlns:a16="http://schemas.microsoft.com/office/drawing/2014/main" id="{66E885E4-C26A-1A4B-A793-9DEC2ABDD57D}"/>
              </a:ext>
            </a:extLst>
          </p:cNvPr>
          <p:cNvSpPr txBox="1">
            <a:spLocks noChangeArrowheads="1"/>
          </p:cNvSpPr>
          <p:nvPr/>
        </p:nvSpPr>
        <p:spPr bwMode="auto">
          <a:xfrm>
            <a:off x="6934200" y="3439040"/>
            <a:ext cx="1295400" cy="954107"/>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endParaRPr lang="en-US" sz="1600" dirty="0">
              <a:solidFill>
                <a:schemeClr val="accent4">
                  <a:lumMod val="75000"/>
                </a:schemeClr>
              </a:solidFill>
              <a:latin typeface="+mj-lt"/>
            </a:endParaRPr>
          </a:p>
          <a:p>
            <a:pPr algn="ctr" eaLnBrk="0" fontAlgn="base" hangingPunct="0">
              <a:spcBef>
                <a:spcPct val="50000"/>
              </a:spcBef>
              <a:spcAft>
                <a:spcPct val="0"/>
              </a:spcAft>
            </a:pPr>
            <a:r>
              <a:rPr lang="en-US" sz="1600" dirty="0">
                <a:solidFill>
                  <a:schemeClr val="accent4">
                    <a:lumMod val="75000"/>
                  </a:schemeClr>
                </a:solidFill>
                <a:latin typeface="+mj-lt"/>
              </a:rPr>
              <a:t>Escape difficult task</a:t>
            </a:r>
          </a:p>
        </p:txBody>
      </p:sp>
      <p:sp>
        <p:nvSpPr>
          <p:cNvPr id="30" name="Text Box 25">
            <a:extLst>
              <a:ext uri="{FF2B5EF4-FFF2-40B4-BE49-F238E27FC236}">
                <a16:creationId xmlns:a16="http://schemas.microsoft.com/office/drawing/2014/main" id="{1188D42D-8ADD-FA47-8830-74C3630408EF}"/>
              </a:ext>
            </a:extLst>
          </p:cNvPr>
          <p:cNvSpPr txBox="1">
            <a:spLocks noChangeArrowheads="1"/>
          </p:cNvSpPr>
          <p:nvPr/>
        </p:nvSpPr>
        <p:spPr bwMode="auto">
          <a:xfrm>
            <a:off x="838200" y="3515240"/>
            <a:ext cx="1295400" cy="336550"/>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a:t>
            </a:r>
          </a:p>
        </p:txBody>
      </p:sp>
      <p:sp>
        <p:nvSpPr>
          <p:cNvPr id="31" name="Text Box 27">
            <a:extLst>
              <a:ext uri="{FF2B5EF4-FFF2-40B4-BE49-F238E27FC236}">
                <a16:creationId xmlns:a16="http://schemas.microsoft.com/office/drawing/2014/main" id="{D143FD8B-AC81-FC44-B5E9-3F9AA9422EB8}"/>
              </a:ext>
            </a:extLst>
          </p:cNvPr>
          <p:cNvSpPr txBox="1">
            <a:spLocks noChangeArrowheads="1"/>
          </p:cNvSpPr>
          <p:nvPr/>
        </p:nvSpPr>
        <p:spPr bwMode="auto">
          <a:xfrm>
            <a:off x="4958640" y="5157778"/>
            <a:ext cx="1539667" cy="584775"/>
          </a:xfrm>
          <a:prstGeom prst="rect">
            <a:avLst/>
          </a:prstGeom>
          <a:noFill/>
          <a:ln w="9525">
            <a:noFill/>
            <a:miter lim="800000"/>
            <a:headEnd/>
            <a:tailEnd/>
          </a:ln>
        </p:spPr>
        <p:txBody>
          <a:bodyPr wrap="square">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Asks for break or help?</a:t>
            </a:r>
          </a:p>
        </p:txBody>
      </p:sp>
      <p:sp>
        <p:nvSpPr>
          <p:cNvPr id="32" name="Text Box 29">
            <a:extLst>
              <a:ext uri="{FF2B5EF4-FFF2-40B4-BE49-F238E27FC236}">
                <a16:creationId xmlns:a16="http://schemas.microsoft.com/office/drawing/2014/main" id="{06B5C0DB-A794-934B-8832-B8EB36CAB372}"/>
              </a:ext>
            </a:extLst>
          </p:cNvPr>
          <p:cNvSpPr txBox="1">
            <a:spLocks noChangeArrowheads="1"/>
          </p:cNvSpPr>
          <p:nvPr/>
        </p:nvSpPr>
        <p:spPr bwMode="auto">
          <a:xfrm>
            <a:off x="4953000" y="1686440"/>
            <a:ext cx="1295400" cy="58102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dirty="0">
                <a:solidFill>
                  <a:schemeClr val="accent4">
                    <a:lumMod val="75000"/>
                  </a:schemeClr>
                </a:solidFill>
                <a:latin typeface="+mj-lt"/>
              </a:rPr>
              <a:t>Complete task?</a:t>
            </a:r>
          </a:p>
        </p:txBody>
      </p:sp>
      <p:sp>
        <p:nvSpPr>
          <p:cNvPr id="33" name="Text Box 30">
            <a:extLst>
              <a:ext uri="{FF2B5EF4-FFF2-40B4-BE49-F238E27FC236}">
                <a16:creationId xmlns:a16="http://schemas.microsoft.com/office/drawing/2014/main" id="{728A39CC-F373-7444-AECF-B8B9EC145E8B}"/>
              </a:ext>
            </a:extLst>
          </p:cNvPr>
          <p:cNvSpPr txBox="1">
            <a:spLocks noChangeArrowheads="1"/>
          </p:cNvSpPr>
          <p:nvPr/>
        </p:nvSpPr>
        <p:spPr bwMode="auto">
          <a:xfrm>
            <a:off x="6934200" y="1534040"/>
            <a:ext cx="1295400" cy="1069975"/>
          </a:xfrm>
          <a:prstGeom prst="rect">
            <a:avLst/>
          </a:prstGeom>
          <a:noFill/>
          <a:ln w="9525">
            <a:noFill/>
            <a:miter lim="800000"/>
            <a:headEnd/>
            <a:tailEnd/>
          </a:ln>
        </p:spPr>
        <p:txBody>
          <a:bodyPr>
            <a:prstTxWarp prst="textNoShape">
              <a:avLst/>
            </a:prstTxWarp>
            <a:spAutoFit/>
          </a:bodyPr>
          <a:lstStyle/>
          <a:p>
            <a:pPr algn="ctr" eaLnBrk="0" fontAlgn="base" hangingPunct="0">
              <a:spcBef>
                <a:spcPct val="50000"/>
              </a:spcBef>
              <a:spcAft>
                <a:spcPct val="0"/>
              </a:spcAft>
            </a:pPr>
            <a:r>
              <a:rPr lang="en-US" sz="1600">
                <a:solidFill>
                  <a:schemeClr val="accent4">
                    <a:lumMod val="75000"/>
                  </a:schemeClr>
                </a:solidFill>
                <a:latin typeface="+mj-lt"/>
              </a:rPr>
              <a:t>More demands, grades, points…</a:t>
            </a:r>
          </a:p>
        </p:txBody>
      </p:sp>
      <p:sp>
        <p:nvSpPr>
          <p:cNvPr id="2" name="Title 1" hidden="1">
            <a:extLst>
              <a:ext uri="{FF2B5EF4-FFF2-40B4-BE49-F238E27FC236}">
                <a16:creationId xmlns:a16="http://schemas.microsoft.com/office/drawing/2014/main" id="{A3A10561-CB40-408C-9647-CA9F2560E16A}"/>
              </a:ext>
            </a:extLst>
          </p:cNvPr>
          <p:cNvSpPr>
            <a:spLocks noGrp="1"/>
          </p:cNvSpPr>
          <p:nvPr>
            <p:ph type="title"/>
          </p:nvPr>
        </p:nvSpPr>
        <p:spPr/>
        <p:txBody>
          <a:bodyPr/>
          <a:lstStyle/>
          <a:p>
            <a:r>
              <a:rPr lang="en-US" dirty="0"/>
              <a:t>Activity 8.3 Review</a:t>
            </a:r>
          </a:p>
        </p:txBody>
      </p:sp>
    </p:spTree>
    <p:extLst>
      <p:ext uri="{BB962C8B-B14F-4D97-AF65-F5344CB8AC3E}">
        <p14:creationId xmlns:p14="http://schemas.microsoft.com/office/powerpoint/2010/main" val="1433766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p:nvPicPr>
        <p:blipFill>
          <a:blip r:embed="rId2" cstate="print">
            <a:alphaModFix amt="49000"/>
            <a:duotone>
              <a:schemeClr val="accent2">
                <a:shade val="45000"/>
                <a:satMod val="135000"/>
              </a:schemeClr>
              <a:prstClr val="white"/>
            </a:duotone>
          </a:blip>
          <a:stretch>
            <a:fillRect/>
          </a:stretch>
        </p:blipFill>
        <p:spPr>
          <a:xfrm>
            <a:off x="3352800" y="3048000"/>
            <a:ext cx="1066800" cy="1066800"/>
          </a:xfrm>
          <a:prstGeom prst="rect">
            <a:avLst/>
          </a:prstGeom>
          <a:noFill/>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3" cstate="print">
            <a:alphaModFix amt="35000"/>
            <a:duotone>
              <a:schemeClr val="accent2">
                <a:shade val="45000"/>
                <a:satMod val="135000"/>
              </a:schemeClr>
              <a:prstClr val="white"/>
            </a:duotone>
          </a:blip>
          <a:stretch>
            <a:fillRect/>
          </a:stretch>
        </p:blipFill>
        <p:spPr>
          <a:xfrm>
            <a:off x="-228600" y="-2057400"/>
            <a:ext cx="14097000" cy="8686800"/>
          </a:xfrm>
          <a:prstGeom prst="rect">
            <a:avLst/>
          </a:prstGeom>
        </p:spPr>
      </p:pic>
      <p:sp>
        <p:nvSpPr>
          <p:cNvPr id="9" name="Rectangle 3"/>
          <p:cNvSpPr txBox="1">
            <a:spLocks noChangeArrowheads="1"/>
          </p:cNvSpPr>
          <p:nvPr/>
        </p:nvSpPr>
        <p:spPr bwMode="auto">
          <a:xfrm>
            <a:off x="685800" y="56388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1.  Look at the function of behavior</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1" name="Rectangle 3"/>
          <p:cNvSpPr txBox="1">
            <a:spLocks noChangeArrowheads="1"/>
          </p:cNvSpPr>
          <p:nvPr/>
        </p:nvSpPr>
        <p:spPr bwMode="auto">
          <a:xfrm>
            <a:off x="990600" y="41910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a:solidFill>
                  <a:schemeClr val="accent4">
                    <a:lumMod val="75000"/>
                  </a:schemeClr>
                </a:solidFill>
                <a:ea typeface="ヒラギノ角ゴ Pro W3" pitchFamily="-84" charset="-128"/>
              </a:rPr>
              <a:t>2.  Choose replacement behaviors </a:t>
            </a:r>
          </a:p>
          <a:p>
            <a:pPr marL="609600" indent="-609600" defTabSz="914400" fontAlgn="base">
              <a:spcBef>
                <a:spcPct val="20000"/>
              </a:spcBef>
              <a:spcAft>
                <a:spcPct val="0"/>
              </a:spcAft>
              <a:buFontTx/>
              <a:buAutoNum type="arabicPeriod"/>
              <a:defRPr/>
            </a:pPr>
            <a:endParaRPr lang="en-US" sz="2000" b="1">
              <a:solidFill>
                <a:schemeClr val="accent4">
                  <a:lumMod val="75000"/>
                </a:schemeClr>
              </a:solidFill>
              <a:ea typeface="ヒラギノ角ゴ Pro W3" pitchFamily="-84" charset="-128"/>
            </a:endParaRPr>
          </a:p>
        </p:txBody>
      </p:sp>
      <p:sp>
        <p:nvSpPr>
          <p:cNvPr id="12" name="Rectangle 3"/>
          <p:cNvSpPr txBox="1">
            <a:spLocks noChangeArrowheads="1"/>
          </p:cNvSpPr>
          <p:nvPr/>
        </p:nvSpPr>
        <p:spPr bwMode="auto">
          <a:xfrm>
            <a:off x="1676400" y="2743200"/>
            <a:ext cx="4648200" cy="457200"/>
          </a:xfrm>
          <a:prstGeom prst="rect">
            <a:avLst/>
          </a:prstGeom>
          <a:noFill/>
          <a:ln>
            <a:noFill/>
            <a:headEnd/>
            <a:tailEnd/>
          </a:ln>
          <a:scene3d>
            <a:camera prst="orthographicFront">
              <a:rot lat="0" lon="240000" rev="0"/>
            </a:camera>
            <a:lightRig rig="threePt" dir="t"/>
          </a:scene3d>
          <a:sp3d/>
        </p:spPr>
        <p:style>
          <a:lnRef idx="1">
            <a:schemeClr val="accent2"/>
          </a:lnRef>
          <a:fillRef idx="2">
            <a:schemeClr val="accent2"/>
          </a:fillRef>
          <a:effectRef idx="1">
            <a:schemeClr val="accent2"/>
          </a:effectRef>
          <a:fontRef idx="minor">
            <a:schemeClr val="dk1"/>
          </a:fontRef>
        </p:style>
        <p:txBody>
          <a:bodyPr/>
          <a:lstStyle/>
          <a:p>
            <a:pPr marL="609600" indent="-609600" defTabSz="914400" fontAlgn="base">
              <a:spcBef>
                <a:spcPct val="20000"/>
              </a:spcBef>
              <a:spcAft>
                <a:spcPct val="0"/>
              </a:spcAft>
              <a:defRPr/>
            </a:pPr>
            <a:r>
              <a:rPr lang="en-US" sz="2000" b="1" dirty="0">
                <a:solidFill>
                  <a:schemeClr val="accent4">
                    <a:lumMod val="75000"/>
                  </a:schemeClr>
                </a:solidFill>
                <a:ea typeface="ヒラギノ角ゴ Pro W3" pitchFamily="-84" charset="-128"/>
              </a:rPr>
              <a:t>3.  Develop intervention strategies</a:t>
            </a:r>
          </a:p>
          <a:p>
            <a:pPr marL="609600" indent="-609600" defTabSz="914400" fontAlgn="base">
              <a:spcBef>
                <a:spcPct val="20000"/>
              </a:spcBef>
              <a:spcAft>
                <a:spcPct val="0"/>
              </a:spcAft>
              <a:buFontTx/>
              <a:buAutoNum type="arabicPeriod"/>
              <a:defRPr/>
            </a:pPr>
            <a:endParaRPr lang="en-US" sz="2000" b="1" dirty="0">
              <a:solidFill>
                <a:schemeClr val="accent4">
                  <a:lumMod val="75000"/>
                </a:schemeClr>
              </a:solidFill>
              <a:ea typeface="ヒラギノ角ゴ Pro W3" pitchFamily="-84" charset="-128"/>
            </a:endParaRPr>
          </a:p>
        </p:txBody>
      </p:sp>
      <p:grpSp>
        <p:nvGrpSpPr>
          <p:cNvPr id="8" name="Group 4">
            <a:extLst>
              <a:ext uri="{C183D7F6-B498-43B3-948B-1728B52AA6E4}">
                <adec:decorative xmlns:adec="http://schemas.microsoft.com/office/drawing/2017/decorative" val="1"/>
              </a:ext>
            </a:extLst>
          </p:cNvPr>
          <p:cNvGrpSpPr>
            <a:grpSpLocks/>
          </p:cNvGrpSpPr>
          <p:nvPr/>
        </p:nvGrpSpPr>
        <p:grpSpPr bwMode="auto">
          <a:xfrm>
            <a:off x="5791200" y="3200400"/>
            <a:ext cx="2705100" cy="3200400"/>
            <a:chOff x="3408" y="1632"/>
            <a:chExt cx="1944" cy="2400"/>
          </a:xfrm>
        </p:grpSpPr>
        <p:sp>
          <p:nvSpPr>
            <p:cNvPr id="10"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9"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20"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21" name="Picture 2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29600" y="1066800"/>
            <a:ext cx="914400" cy="914400"/>
          </a:xfrm>
          <a:prstGeom prst="rect">
            <a:avLst/>
          </a:prstGeom>
        </p:spPr>
      </p:pic>
      <p:sp>
        <p:nvSpPr>
          <p:cNvPr id="22" name="Rectangle 2"/>
          <p:cNvSpPr txBox="1">
            <a:spLocks noChangeArrowheads="1"/>
          </p:cNvSpPr>
          <p:nvPr/>
        </p:nvSpPr>
        <p:spPr>
          <a:xfrm>
            <a:off x="0" y="152400"/>
            <a:ext cx="8686800" cy="1143000"/>
          </a:xfrm>
          <a:prstGeom prst="rect">
            <a:avLst/>
          </a:prstGeom>
          <a:noFill/>
          <a:ln cap="flat">
            <a:noFill/>
          </a:ln>
          <a:effectLst>
            <a:outerShdw blurRad="63500" dist="23000" dir="5400000" rotWithShape="0">
              <a:srgbClr val="000000">
                <a:alpha val="34998"/>
              </a:srgbClr>
            </a:outerShdw>
          </a:effectLst>
        </p:spPr>
        <p:txBody>
          <a:bodyPr vert="horz" lIns="91440" tIns="45720" rIns="91440" bIns="45720" rtlCol="0" anchor="b">
            <a:normAutofit/>
          </a:bodyPr>
          <a:lstStyle>
            <a:lvl1pPr algn="l" defTabSz="914400" rtl="0" eaLnBrk="1" latinLnBrk="0" hangingPunct="1">
              <a:lnSpc>
                <a:spcPct val="85000"/>
              </a:lnSpc>
              <a:spcBef>
                <a:spcPct val="0"/>
              </a:spcBef>
              <a:buNone/>
              <a:defRPr sz="4800" b="1" kern="1200" spc="-50" baseline="0">
                <a:solidFill>
                  <a:schemeClr val="accent2"/>
                </a:solidFill>
                <a:latin typeface="+mj-lt"/>
                <a:ea typeface="+mj-ea"/>
                <a:cs typeface="+mj-cs"/>
              </a:defRPr>
            </a:lvl1pPr>
          </a:lstStyle>
          <a:p>
            <a:pPr algn="ctr">
              <a:defRPr/>
            </a:pPr>
            <a:r>
              <a:rPr lang="en-US" sz="3200" dirty="0">
                <a:solidFill>
                  <a:srgbClr val="001C54"/>
                </a:solidFill>
                <a:ea typeface="ヒラギノ角ゴ Pro W3" pitchFamily="-1" charset="-128"/>
                <a:cs typeface="Arial Rounded MT Bold" pitchFamily="-1" charset="0"/>
              </a:rPr>
              <a:t>3 Basic Steps:</a:t>
            </a:r>
            <a:br>
              <a:rPr lang="en-US" sz="3200" dirty="0">
                <a:solidFill>
                  <a:srgbClr val="001C54"/>
                </a:solidFill>
                <a:ea typeface="ヒラギノ角ゴ Pro W3" pitchFamily="-1" charset="-128"/>
                <a:cs typeface="Arial Rounded MT Bold" pitchFamily="-1" charset="0"/>
              </a:rPr>
            </a:br>
            <a:r>
              <a:rPr lang="en-US" sz="2800" i="1" dirty="0">
                <a:solidFill>
                  <a:srgbClr val="001C54"/>
                </a:solidFill>
                <a:ea typeface="ヒラギノ角ゴ Pro W3" pitchFamily="-1" charset="-128"/>
                <a:cs typeface="Arial Rounded MT Bold" pitchFamily="-1" charset="0"/>
              </a:rPr>
              <a:t>Developing interventions for Individual Students</a:t>
            </a:r>
            <a:endParaRPr lang="en-US" sz="3200" i="1" dirty="0">
              <a:solidFill>
                <a:srgbClr val="001C54"/>
              </a:solidFill>
              <a:ea typeface="ヒラギノ角ゴ Pro W3" pitchFamily="-1" charset="-128"/>
              <a:cs typeface="Arial Rounded MT Bold" pitchFamily="-1" charset="0"/>
            </a:endParaRPr>
          </a:p>
        </p:txBody>
      </p:sp>
      <p:sp>
        <p:nvSpPr>
          <p:cNvPr id="2" name="Title 1" hidden="1">
            <a:extLst>
              <a:ext uri="{FF2B5EF4-FFF2-40B4-BE49-F238E27FC236}">
                <a16:creationId xmlns:a16="http://schemas.microsoft.com/office/drawing/2014/main" id="{6FBAA21C-1DA4-4219-A14B-E41F73BE5BB5}"/>
              </a:ext>
            </a:extLst>
          </p:cNvPr>
          <p:cNvSpPr>
            <a:spLocks noGrp="1"/>
          </p:cNvSpPr>
          <p:nvPr>
            <p:ph type="title"/>
          </p:nvPr>
        </p:nvSpPr>
        <p:spPr/>
        <p:txBody>
          <a:bodyPr/>
          <a:lstStyle/>
          <a:p>
            <a:r>
              <a:rPr lang="en-US" dirty="0"/>
              <a:t>3 basic steps part 2</a:t>
            </a:r>
          </a:p>
        </p:txBody>
      </p:sp>
    </p:spTree>
    <p:extLst>
      <p:ext uri="{BB962C8B-B14F-4D97-AF65-F5344CB8AC3E}">
        <p14:creationId xmlns:p14="http://schemas.microsoft.com/office/powerpoint/2010/main" val="3484136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dirty="0">
                <a:solidFill>
                  <a:srgbClr val="001C54"/>
                </a:solidFill>
              </a:rPr>
              <a:t>3. Develop Intervention Strategies</a:t>
            </a:r>
          </a:p>
        </p:txBody>
      </p:sp>
      <p:graphicFrame>
        <p:nvGraphicFramePr>
          <p:cNvPr id="5" name="Diagram 4">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246182"/>
              </p:ext>
            </p:extLst>
          </p:nvPr>
        </p:nvGraphicFramePr>
        <p:xfrm>
          <a:off x="0" y="2743200"/>
          <a:ext cx="9144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8" name="Rectangle 5"/>
          <p:cNvSpPr>
            <a:spLocks noChangeArrowheads="1"/>
          </p:cNvSpPr>
          <p:nvPr/>
        </p:nvSpPr>
        <p:spPr bwMode="auto">
          <a:xfrm>
            <a:off x="533400" y="1784682"/>
            <a:ext cx="8305800" cy="830263"/>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ct val="0"/>
              </a:spcAft>
            </a:pPr>
            <a:r>
              <a:rPr lang="en-US" sz="2400" dirty="0">
                <a:solidFill>
                  <a:schemeClr val="bg1"/>
                </a:solidFill>
                <a:ea typeface="ＭＳ Ｐゴシック" pitchFamily="-107" charset="-128"/>
                <a:cs typeface="ＭＳ Ｐゴシック" pitchFamily="-107" charset="-128"/>
              </a:rPr>
              <a:t>Based on our understanding of the context of problem behavior, we then begin to develop intervention strategies.</a:t>
            </a:r>
          </a:p>
        </p:txBody>
      </p:sp>
      <p:sp>
        <p:nvSpPr>
          <p:cNvPr id="7" name="Text Box 4"/>
          <p:cNvSpPr txBox="1">
            <a:spLocks noChangeArrowheads="1"/>
          </p:cNvSpPr>
          <p:nvPr/>
        </p:nvSpPr>
        <p:spPr bwMode="auto">
          <a:xfrm>
            <a:off x="762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dirty="0">
                <a:solidFill>
                  <a:srgbClr val="FFFFFF"/>
                </a:solidFill>
              </a:rPr>
              <a:t>ANTECEDENT</a:t>
            </a:r>
          </a:p>
          <a:p>
            <a:pPr algn="ctr" defTabSz="914400" eaLnBrk="0" fontAlgn="base" hangingPunct="0">
              <a:spcBef>
                <a:spcPct val="0"/>
              </a:spcBef>
              <a:spcAft>
                <a:spcPct val="0"/>
              </a:spcAft>
              <a:defRPr/>
            </a:pPr>
            <a:r>
              <a:rPr lang="en-US" sz="1700" b="1" dirty="0">
                <a:solidFill>
                  <a:srgbClr val="FFFFFF"/>
                </a:solidFill>
              </a:rPr>
              <a:t>MANIPULATIONS</a:t>
            </a:r>
          </a:p>
        </p:txBody>
      </p:sp>
      <p:sp>
        <p:nvSpPr>
          <p:cNvPr id="8" name="Text Box 6"/>
          <p:cNvSpPr txBox="1">
            <a:spLocks noChangeArrowheads="1"/>
          </p:cNvSpPr>
          <p:nvPr/>
        </p:nvSpPr>
        <p:spPr bwMode="auto">
          <a:xfrm>
            <a:off x="34290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cap="all" dirty="0">
                <a:solidFill>
                  <a:srgbClr val="FFFFFF"/>
                </a:solidFill>
              </a:rPr>
              <a:t>instructional </a:t>
            </a:r>
            <a:r>
              <a:rPr lang="en-US" sz="1700" b="1" dirty="0">
                <a:solidFill>
                  <a:srgbClr val="FFFFFF"/>
                </a:solidFill>
              </a:rPr>
              <a:t>STRATEGIES</a:t>
            </a:r>
          </a:p>
        </p:txBody>
      </p:sp>
      <p:sp>
        <p:nvSpPr>
          <p:cNvPr id="9" name="Text Box 8">
            <a:extLst>
              <a:ext uri="{C183D7F6-B498-43B3-948B-1728B52AA6E4}">
                <adec:decorative xmlns:adec="http://schemas.microsoft.com/office/drawing/2017/decorative" val="1"/>
              </a:ext>
            </a:extLst>
          </p:cNvPr>
          <p:cNvSpPr txBox="1">
            <a:spLocks noChangeArrowheads="1"/>
          </p:cNvSpPr>
          <p:nvPr/>
        </p:nvSpPr>
        <p:spPr bwMode="auto">
          <a:xfrm>
            <a:off x="6781800" y="2618871"/>
            <a:ext cx="2209800" cy="533400"/>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defTabSz="914400" eaLnBrk="0" fontAlgn="base" hangingPunct="0">
              <a:spcBef>
                <a:spcPct val="0"/>
              </a:spcBef>
              <a:spcAft>
                <a:spcPct val="0"/>
              </a:spcAft>
              <a:defRPr/>
            </a:pPr>
            <a:r>
              <a:rPr lang="en-US" sz="1700" b="1" dirty="0">
                <a:solidFill>
                  <a:srgbClr val="FFFFFF"/>
                </a:solidFill>
              </a:rPr>
              <a:t>CONSEQUENCE</a:t>
            </a:r>
          </a:p>
          <a:p>
            <a:pPr algn="ctr" defTabSz="914400" eaLnBrk="0" fontAlgn="base" hangingPunct="0">
              <a:spcBef>
                <a:spcPct val="0"/>
              </a:spcBef>
              <a:spcAft>
                <a:spcPct val="0"/>
              </a:spcAft>
              <a:defRPr/>
            </a:pPr>
            <a:r>
              <a:rPr lang="en-US" sz="1700" b="1" dirty="0">
                <a:solidFill>
                  <a:srgbClr val="FFFFFF"/>
                </a:solidFill>
              </a:rPr>
              <a:t>MANIPULATIONS</a:t>
            </a:r>
          </a:p>
        </p:txBody>
      </p:sp>
      <p:sp>
        <p:nvSpPr>
          <p:cNvPr id="10" name="AutoShape 3"/>
          <p:cNvSpPr>
            <a:spLocks noChangeArrowheads="1"/>
          </p:cNvSpPr>
          <p:nvPr/>
        </p:nvSpPr>
        <p:spPr bwMode="auto">
          <a:xfrm>
            <a:off x="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dirty="0">
                <a:solidFill>
                  <a:srgbClr val="FFFFFF"/>
                </a:solidFill>
                <a:ea typeface="ＭＳ Ｐゴシック" pitchFamily="-107" charset="-128"/>
                <a:cs typeface="ＭＳ Ｐゴシック" pitchFamily="-107" charset="-128"/>
              </a:rPr>
              <a:t>…to make the problem behavior</a:t>
            </a:r>
            <a:endParaRPr lang="en-US" sz="2000" b="1" dirty="0">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rPr>
              <a:t>IRRELEVANT</a:t>
            </a: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dirty="0">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u="sng" dirty="0">
              <a:solidFill>
                <a:srgbClr val="FFFFFF"/>
              </a:solidFill>
              <a:ea typeface="ＭＳ Ｐゴシック" pitchFamily="-107" charset="-128"/>
              <a:cs typeface="ＭＳ Ｐゴシック" pitchFamily="-107" charset="-128"/>
            </a:endParaRPr>
          </a:p>
        </p:txBody>
      </p:sp>
      <p:sp>
        <p:nvSpPr>
          <p:cNvPr id="11" name="AutoShape 5"/>
          <p:cNvSpPr>
            <a:spLocks noChangeArrowheads="1"/>
          </p:cNvSpPr>
          <p:nvPr/>
        </p:nvSpPr>
        <p:spPr bwMode="auto">
          <a:xfrm>
            <a:off x="335280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a:solidFill>
                  <a:srgbClr val="FFFFFF"/>
                </a:solidFill>
                <a:ea typeface="ＭＳ Ｐゴシック" pitchFamily="-107" charset="-128"/>
                <a:cs typeface="ＭＳ Ｐゴシック" pitchFamily="-107" charset="-128"/>
              </a:rPr>
              <a:t>…to make the problem behavior</a:t>
            </a:r>
            <a:endParaRPr lang="en-US" sz="2000" b="1">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rPr>
              <a:t>INEFFICIENT</a:t>
            </a: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a typeface="ＭＳ Ｐゴシック" pitchFamily="-107" charset="-128"/>
              <a:cs typeface="ＭＳ Ｐゴシック" pitchFamily="-107" charset="-128"/>
            </a:endParaRPr>
          </a:p>
        </p:txBody>
      </p:sp>
      <p:sp>
        <p:nvSpPr>
          <p:cNvPr id="12" name="AutoShape 7"/>
          <p:cNvSpPr>
            <a:spLocks noChangeArrowheads="1"/>
          </p:cNvSpPr>
          <p:nvPr/>
        </p:nvSpPr>
        <p:spPr bwMode="auto">
          <a:xfrm>
            <a:off x="6705600" y="5715000"/>
            <a:ext cx="2438400" cy="1143000"/>
          </a:xfrm>
          <a:prstGeom prst="flowChartAlternateProcess">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prstTxWarp prst="textNoShape">
              <a:avLst/>
            </a:prstTxWarp>
          </a:bodyPr>
          <a:lstStyle/>
          <a:p>
            <a:pPr algn="ctr" defTabSz="914400" eaLnBrk="0" fontAlgn="base" hangingPunct="0">
              <a:spcBef>
                <a:spcPct val="0"/>
              </a:spcBef>
              <a:spcAft>
                <a:spcPct val="0"/>
              </a:spcAft>
              <a:defRPr/>
            </a:pPr>
            <a:r>
              <a:rPr lang="en-US" sz="2000">
                <a:solidFill>
                  <a:srgbClr val="FFFFFF"/>
                </a:solidFill>
                <a:ea typeface="ＭＳ Ｐゴシック" pitchFamily="-107" charset="-128"/>
                <a:cs typeface="ＭＳ Ｐゴシック" pitchFamily="-107" charset="-128"/>
              </a:rPr>
              <a:t>…to make the problem behavior</a:t>
            </a:r>
            <a:endParaRPr lang="en-US" sz="2000" b="1">
              <a:solidFill>
                <a:srgbClr val="FFFFFF"/>
              </a:solidFill>
              <a:ea typeface="ＭＳ Ｐゴシック" pitchFamily="-107" charset="-128"/>
              <a:cs typeface="ＭＳ Ｐゴシック" pitchFamily="-107" charset="-128"/>
            </a:endParaRPr>
          </a:p>
          <a:p>
            <a:pPr algn="ctr" defTabSz="914400" eaLnBrk="0" fontAlgn="base" hangingPunct="0">
              <a:spcBef>
                <a:spcPct val="0"/>
              </a:spcBef>
              <a:spcAft>
                <a:spcPct val="0"/>
              </a:spcAft>
              <a:defRPr/>
            </a:pPr>
            <a:r>
              <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rPr>
              <a:t>INEFFECTIVE</a:t>
            </a: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a:p>
            <a:pPr algn="ctr" defTabSz="914400" eaLnBrk="0" fontAlgn="base" hangingPunct="0">
              <a:spcBef>
                <a:spcPct val="0"/>
              </a:spcBef>
              <a:spcAft>
                <a:spcPct val="0"/>
              </a:spcAft>
              <a:defRPr/>
            </a:pPr>
            <a:endParaRPr lang="en-US" sz="2000" b="1">
              <a:solidFill>
                <a:srgbClr val="FFFFFF"/>
              </a:solidFill>
              <a:effectLst>
                <a:outerShdw blurRad="38100" dist="38100" dir="2700000" algn="tl">
                  <a:srgbClr val="000000"/>
                </a:outerShdw>
              </a:effectLst>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32733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2415" y="-227807"/>
            <a:ext cx="7886700" cy="1325563"/>
          </a:xfrm>
        </p:spPr>
        <p:txBody>
          <a:bodyPr/>
          <a:lstStyle/>
          <a:p>
            <a:r>
              <a:rPr lang="en-US" dirty="0">
                <a:solidFill>
                  <a:srgbClr val="001C54"/>
                </a:solidFill>
              </a:rPr>
              <a:t>More specifically…</a:t>
            </a:r>
          </a:p>
        </p:txBody>
      </p:sp>
      <p:sp>
        <p:nvSpPr>
          <p:cNvPr id="39939" name="AutoShape 3"/>
          <p:cNvSpPr>
            <a:spLocks noChangeArrowheads="1"/>
          </p:cNvSpPr>
          <p:nvPr/>
        </p:nvSpPr>
        <p:spPr bwMode="auto">
          <a:xfrm>
            <a:off x="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115888" indent="-115888" defTabSz="914400" eaLnBrk="0" fontAlgn="base" hangingPunct="0">
              <a:spcBef>
                <a:spcPct val="0"/>
              </a:spcBef>
              <a:spcAft>
                <a:spcPct val="0"/>
              </a:spcAft>
              <a:buFontTx/>
              <a:buChar char="•"/>
            </a:pP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Minimize the likelihood</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Neutralize</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Withhold antecedent</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Add prompts</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Increase reinforcement for desired behavior</a:t>
            </a:r>
            <a:endParaRPr lang="en-US" sz="2000" baseline="30000" dirty="0">
              <a:ea typeface="ＭＳ Ｐゴシック" pitchFamily="-107" charset="-128"/>
              <a:cs typeface="ＭＳ Ｐゴシック" pitchFamily="-107" charset="-128"/>
            </a:endParaRPr>
          </a:p>
        </p:txBody>
      </p:sp>
      <p:sp>
        <p:nvSpPr>
          <p:cNvPr id="39940" name="Text Box 4"/>
          <p:cNvSpPr txBox="1">
            <a:spLocks noChangeArrowheads="1"/>
          </p:cNvSpPr>
          <p:nvPr/>
        </p:nvSpPr>
        <p:spPr bwMode="auto">
          <a:xfrm>
            <a:off x="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dirty="0">
                <a:solidFill>
                  <a:srgbClr val="FFFFFF"/>
                </a:solidFill>
                <a:ea typeface="ＭＳ Ｐゴシック" pitchFamily="-107" charset="-128"/>
                <a:cs typeface="ＭＳ Ｐゴシック" pitchFamily="-107" charset="-128"/>
              </a:rPr>
              <a:t>SETTING EVENT</a:t>
            </a:r>
          </a:p>
          <a:p>
            <a:pPr algn="ctr" defTabSz="914400" eaLnBrk="0" fontAlgn="base" hangingPunct="0">
              <a:spcBef>
                <a:spcPct val="0"/>
              </a:spcBef>
              <a:spcAft>
                <a:spcPct val="0"/>
              </a:spcAft>
            </a:pPr>
            <a:r>
              <a:rPr lang="en-US" sz="1700" b="1" dirty="0">
                <a:solidFill>
                  <a:srgbClr val="FFFFFF"/>
                </a:solidFill>
                <a:ea typeface="ＭＳ Ｐゴシック" pitchFamily="-107" charset="-128"/>
                <a:cs typeface="ＭＳ Ｐゴシック" pitchFamily="-107" charset="-128"/>
              </a:rPr>
              <a:t>MANIPULATIONS</a:t>
            </a:r>
          </a:p>
        </p:txBody>
      </p:sp>
      <p:sp>
        <p:nvSpPr>
          <p:cNvPr id="39941" name="AutoShape 5"/>
          <p:cNvSpPr>
            <a:spLocks noChangeArrowheads="1"/>
          </p:cNvSpPr>
          <p:nvPr/>
        </p:nvSpPr>
        <p:spPr bwMode="auto">
          <a:xfrm>
            <a:off x="2362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233363" indent="-233363" defTabSz="914400" eaLnBrk="0" fontAlgn="base" hangingPunct="0">
              <a:spcBef>
                <a:spcPct val="0"/>
              </a:spcBef>
              <a:spcAft>
                <a:spcPct val="0"/>
              </a:spcAft>
              <a:buFontTx/>
              <a:buChar char="•"/>
            </a:pP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Redesign the environment</a:t>
            </a:r>
          </a:p>
          <a:p>
            <a:pPr marL="454025" lvl="1" indent="-233363" defTabSz="914400" eaLnBrk="0" fontAlgn="base" hangingPunct="0">
              <a:spcBef>
                <a:spcPct val="0"/>
              </a:spcBef>
              <a:spcAft>
                <a:spcPct val="0"/>
              </a:spcAft>
              <a:buFontTx/>
              <a:buChar char="•"/>
            </a:pPr>
            <a:endParaRPr lang="en-US" sz="8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Physical arrangement</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Predictability</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Choice</a:t>
            </a:r>
          </a:p>
          <a:p>
            <a:pPr marL="454025" lvl="1" indent="-233363" defTabSz="914400" eaLnBrk="0" fontAlgn="base" hangingPunct="0">
              <a:spcBef>
                <a:spcPct val="0"/>
              </a:spcBef>
              <a:spcAft>
                <a:spcPct val="0"/>
              </a:spcAft>
              <a:buFontTx/>
              <a:buChar char="•"/>
            </a:pPr>
            <a:endParaRPr lang="en-US" sz="600" dirty="0">
              <a:ea typeface="ＭＳ Ｐゴシック" pitchFamily="-107" charset="-128"/>
              <a:cs typeface="ＭＳ Ｐゴシック" pitchFamily="-107" charset="-128"/>
            </a:endParaRPr>
          </a:p>
          <a:p>
            <a:pPr marL="454025" lvl="1" indent="-233363" defTabSz="914400" eaLnBrk="0" fontAlgn="base" hangingPunct="0">
              <a:spcBef>
                <a:spcPct val="0"/>
              </a:spcBef>
              <a:spcAft>
                <a:spcPct val="0"/>
              </a:spcAft>
              <a:buFontTx/>
              <a:buChar char="•"/>
            </a:pPr>
            <a:r>
              <a:rPr lang="en-US" dirty="0">
                <a:ea typeface="ＭＳ Ｐゴシック" pitchFamily="-107" charset="-128"/>
                <a:cs typeface="ＭＳ Ｐゴシック" pitchFamily="-107" charset="-128"/>
              </a:rPr>
              <a:t>Instructional variables</a:t>
            </a:r>
            <a:endParaRPr lang="en-US" sz="2000"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Add Prompts and/or pre-corrections</a:t>
            </a:r>
            <a:endParaRPr lang="en-US" sz="2400" dirty="0">
              <a:ea typeface="ＭＳ Ｐゴシック" pitchFamily="-107" charset="-128"/>
              <a:cs typeface="ＭＳ Ｐゴシック" pitchFamily="-107" charset="-128"/>
            </a:endParaRPr>
          </a:p>
          <a:p>
            <a:pPr algn="ctr" defTabSz="914400" eaLnBrk="0" fontAlgn="base" hangingPunct="0">
              <a:spcBef>
                <a:spcPct val="0"/>
              </a:spcBef>
              <a:spcAft>
                <a:spcPct val="0"/>
              </a:spcAft>
            </a:pPr>
            <a:endParaRPr lang="en-US" sz="2000" u="sng" dirty="0">
              <a:ea typeface="ＭＳ Ｐゴシック" pitchFamily="-107" charset="-128"/>
              <a:cs typeface="ＭＳ Ｐゴシック" pitchFamily="-107" charset="-128"/>
            </a:endParaRPr>
          </a:p>
        </p:txBody>
      </p:sp>
      <p:sp>
        <p:nvSpPr>
          <p:cNvPr id="39942" name="Text Box 6"/>
          <p:cNvSpPr txBox="1">
            <a:spLocks noChangeArrowheads="1"/>
          </p:cNvSpPr>
          <p:nvPr/>
        </p:nvSpPr>
        <p:spPr bwMode="auto">
          <a:xfrm>
            <a:off x="2362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ANTECEDENT</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MANIPULATIONS</a:t>
            </a:r>
          </a:p>
        </p:txBody>
      </p:sp>
      <p:sp>
        <p:nvSpPr>
          <p:cNvPr id="39943" name="AutoShape 7"/>
          <p:cNvSpPr>
            <a:spLocks noChangeArrowheads="1"/>
          </p:cNvSpPr>
          <p:nvPr/>
        </p:nvSpPr>
        <p:spPr bwMode="auto">
          <a:xfrm>
            <a:off x="4648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defTabSz="914400" eaLnBrk="0" fontAlgn="base" hangingPunct="0">
              <a:spcBef>
                <a:spcPct val="0"/>
              </a:spcBef>
              <a:spcAft>
                <a:spcPct val="0"/>
              </a:spcAft>
            </a:pPr>
            <a:endParaRPr lang="en-US" sz="2000" b="1" dirty="0">
              <a:ea typeface="ＭＳ Ｐゴシック" pitchFamily="-107" charset="-128"/>
              <a:cs typeface="ＭＳ Ｐゴシック" pitchFamily="-107" charset="-128"/>
            </a:endParaRP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Develop objectives</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Teach replacement behavior</a:t>
            </a:r>
          </a:p>
          <a:p>
            <a:pPr marL="115888" indent="-115888" defTabSz="914400" eaLnBrk="0" fontAlgn="base" hangingPunct="0">
              <a:spcBef>
                <a:spcPct val="0"/>
              </a:spcBef>
              <a:spcAft>
                <a:spcPct val="0"/>
              </a:spcAft>
              <a:buFontTx/>
              <a:buChar char="•"/>
            </a:pPr>
            <a:r>
              <a:rPr lang="en-US" sz="2000" dirty="0">
                <a:ea typeface="ＭＳ Ｐゴシック" pitchFamily="-107" charset="-128"/>
                <a:cs typeface="ＭＳ Ｐゴシック" pitchFamily="-107" charset="-128"/>
              </a:rPr>
              <a:t>Shift from replacement to desired behavior</a:t>
            </a:r>
            <a:endParaRPr lang="en-US" sz="2000" b="1" dirty="0">
              <a:ea typeface="ＭＳ Ｐゴシック" pitchFamily="-107" charset="-128"/>
              <a:cs typeface="ＭＳ Ｐゴシック" pitchFamily="-107" charset="-128"/>
            </a:endParaRPr>
          </a:p>
        </p:txBody>
      </p:sp>
      <p:sp>
        <p:nvSpPr>
          <p:cNvPr id="39944" name="Text Box 8"/>
          <p:cNvSpPr txBox="1">
            <a:spLocks noChangeArrowheads="1"/>
          </p:cNvSpPr>
          <p:nvPr/>
        </p:nvSpPr>
        <p:spPr bwMode="auto">
          <a:xfrm>
            <a:off x="4648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WAYS TO TEACH</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BEHAVIORS</a:t>
            </a:r>
          </a:p>
        </p:txBody>
      </p:sp>
      <p:sp>
        <p:nvSpPr>
          <p:cNvPr id="490505" name="AutoShape 9"/>
          <p:cNvSpPr>
            <a:spLocks noChangeArrowheads="1"/>
          </p:cNvSpPr>
          <p:nvPr/>
        </p:nvSpPr>
        <p:spPr bwMode="auto">
          <a:xfrm>
            <a:off x="6934200" y="1690252"/>
            <a:ext cx="2209800" cy="4451933"/>
          </a:xfrm>
          <a:prstGeom prst="flowChartAlternateProcess">
            <a:avLst/>
          </a:prstGeom>
          <a:solidFill>
            <a:schemeClr val="accent2">
              <a:lumMod val="20000"/>
              <a:lumOff val="80000"/>
            </a:schemeClr>
          </a:solidFill>
          <a:ln w="9525">
            <a:noFill/>
            <a:miter lim="800000"/>
            <a:headEnd/>
            <a:tailEnd/>
          </a:ln>
        </p:spPr>
        <p:txBody>
          <a:bodyPr>
            <a:prstTxWarp prst="textNoShape">
              <a:avLst/>
            </a:prstTxWarp>
          </a:bodyPr>
          <a:lstStyle/>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Increase function-based reinforcement for replacement behavior</a:t>
            </a:r>
          </a:p>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Increase reinforcement for desired behavior</a:t>
            </a:r>
          </a:p>
          <a:p>
            <a:pPr marL="115888" indent="-115888" defTabSz="914400" eaLnBrk="0" fontAlgn="base" hangingPunct="0">
              <a:spcBef>
                <a:spcPct val="0"/>
              </a:spcBef>
              <a:spcAft>
                <a:spcPct val="0"/>
              </a:spcAft>
              <a:buFontTx/>
              <a:buChar char="•"/>
              <a:defRPr/>
            </a:pPr>
            <a:r>
              <a:rPr lang="en-US" sz="2000" dirty="0">
                <a:ea typeface="ＭＳ Ｐゴシック" pitchFamily="-107" charset="-128"/>
                <a:cs typeface="ＭＳ Ｐゴシック" pitchFamily="-107" charset="-128"/>
              </a:rPr>
              <a:t>Prevent reinforcement for problem behaviors</a:t>
            </a:r>
            <a:endParaRPr lang="en-US" sz="2400" dirty="0">
              <a:effectLst>
                <a:outerShdw blurRad="38100" dist="38100" dir="2700000" algn="tl">
                  <a:srgbClr val="DDDDDD"/>
                </a:outerShdw>
              </a:effectLst>
              <a:ea typeface="ＭＳ Ｐゴシック" pitchFamily="-107" charset="-128"/>
              <a:cs typeface="ＭＳ Ｐゴシック" pitchFamily="-107" charset="-128"/>
            </a:endParaRPr>
          </a:p>
        </p:txBody>
      </p:sp>
      <p:sp>
        <p:nvSpPr>
          <p:cNvPr id="39946" name="Text Box 10"/>
          <p:cNvSpPr txBox="1">
            <a:spLocks noChangeArrowheads="1"/>
          </p:cNvSpPr>
          <p:nvPr/>
        </p:nvSpPr>
        <p:spPr bwMode="auto">
          <a:xfrm>
            <a:off x="6934200" y="852052"/>
            <a:ext cx="2209800" cy="680133"/>
          </a:xfrm>
          <a:prstGeom prst="rect">
            <a:avLst/>
          </a:prstGeom>
          <a:solidFill>
            <a:schemeClr val="accent2">
              <a:lumMod val="50000"/>
            </a:schemeClr>
          </a:solidFill>
          <a:ln w="9525">
            <a:noFill/>
            <a:miter lim="800000"/>
            <a:headEnd/>
            <a:tailEnd/>
          </a:ln>
        </p:spPr>
        <p:txBody>
          <a:bodyPr>
            <a:prstTxWarp prst="textNoShape">
              <a:avLst/>
            </a:prstTxWarp>
          </a:bodyPr>
          <a:lstStyle/>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CONSEQUENCE</a:t>
            </a:r>
          </a:p>
          <a:p>
            <a:pPr algn="ctr" defTabSz="914400" eaLnBrk="0" fontAlgn="base" hangingPunct="0">
              <a:spcBef>
                <a:spcPct val="0"/>
              </a:spcBef>
              <a:spcAft>
                <a:spcPct val="0"/>
              </a:spcAft>
            </a:pPr>
            <a:r>
              <a:rPr lang="en-US" sz="1700" b="1">
                <a:solidFill>
                  <a:srgbClr val="FFFFFF"/>
                </a:solidFill>
                <a:ea typeface="ＭＳ Ｐゴシック" pitchFamily="-107" charset="-128"/>
                <a:cs typeface="ＭＳ Ｐゴシック" pitchFamily="-107" charset="-128"/>
              </a:rPr>
              <a:t>MANIPULATIONS</a:t>
            </a:r>
          </a:p>
        </p:txBody>
      </p:sp>
      <p:grpSp>
        <p:nvGrpSpPr>
          <p:cNvPr id="11" name="Group 4">
            <a:extLst>
              <a:ext uri="{C183D7F6-B498-43B3-948B-1728B52AA6E4}">
                <adec:decorative xmlns:adec="http://schemas.microsoft.com/office/drawing/2017/decorative" val="1"/>
              </a:ext>
            </a:extLst>
          </p:cNvPr>
          <p:cNvGrpSpPr>
            <a:grpSpLocks/>
          </p:cNvGrpSpPr>
          <p:nvPr/>
        </p:nvGrpSpPr>
        <p:grpSpPr bwMode="auto">
          <a:xfrm>
            <a:off x="5257800" y="4495800"/>
            <a:ext cx="2476500" cy="2438400"/>
            <a:chOff x="3408" y="1632"/>
            <a:chExt cx="1944" cy="2400"/>
          </a:xfrm>
        </p:grpSpPr>
        <p:sp>
          <p:nvSpPr>
            <p:cNvPr id="12" name="AutoShape 5"/>
            <p:cNvSpPr>
              <a:spLocks noChangeAspect="1" noChangeArrowheads="1" noTextEdit="1"/>
            </p:cNvSpPr>
            <p:nvPr/>
          </p:nvSpPr>
          <p:spPr bwMode="auto">
            <a:xfrm>
              <a:off x="3408" y="1632"/>
              <a:ext cx="1944" cy="2400"/>
            </a:xfrm>
            <a:prstGeom prst="rect">
              <a:avLst/>
            </a:prstGeom>
            <a:noFill/>
            <a:ln w="9525">
              <a:noFill/>
              <a:miter lim="800000"/>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3" name="Freeform 6"/>
            <p:cNvSpPr>
              <a:spLocks/>
            </p:cNvSpPr>
            <p:nvPr/>
          </p:nvSpPr>
          <p:spPr bwMode="auto">
            <a:xfrm>
              <a:off x="3428" y="1632"/>
              <a:ext cx="1894" cy="2059"/>
            </a:xfrm>
            <a:custGeom>
              <a:avLst/>
              <a:gdLst>
                <a:gd name="T0" fmla="*/ 1884 w 1894"/>
                <a:gd name="T1" fmla="*/ 917 h 2059"/>
                <a:gd name="T2" fmla="*/ 1853 w 1894"/>
                <a:gd name="T3" fmla="*/ 781 h 2059"/>
                <a:gd name="T4" fmla="*/ 1808 w 1894"/>
                <a:gd name="T5" fmla="*/ 647 h 2059"/>
                <a:gd name="T6" fmla="*/ 1745 w 1894"/>
                <a:gd name="T7" fmla="*/ 518 h 2059"/>
                <a:gd name="T8" fmla="*/ 1669 w 1894"/>
                <a:gd name="T9" fmla="*/ 399 h 2059"/>
                <a:gd name="T10" fmla="*/ 1578 w 1894"/>
                <a:gd name="T11" fmla="*/ 291 h 2059"/>
                <a:gd name="T12" fmla="*/ 1471 w 1894"/>
                <a:gd name="T13" fmla="*/ 197 h 2059"/>
                <a:gd name="T14" fmla="*/ 1353 w 1894"/>
                <a:gd name="T15" fmla="*/ 119 h 2059"/>
                <a:gd name="T16" fmla="*/ 1087 w 1894"/>
                <a:gd name="T17" fmla="*/ 0 h 2059"/>
                <a:gd name="T18" fmla="*/ 1034 w 1894"/>
                <a:gd name="T19" fmla="*/ 8 h 2059"/>
                <a:gd name="T20" fmla="*/ 981 w 1894"/>
                <a:gd name="T21" fmla="*/ 15 h 2059"/>
                <a:gd name="T22" fmla="*/ 928 w 1894"/>
                <a:gd name="T23" fmla="*/ 28 h 2059"/>
                <a:gd name="T24" fmla="*/ 877 w 1894"/>
                <a:gd name="T25" fmla="*/ 43 h 2059"/>
                <a:gd name="T26" fmla="*/ 824 w 1894"/>
                <a:gd name="T27" fmla="*/ 58 h 2059"/>
                <a:gd name="T28" fmla="*/ 774 w 1894"/>
                <a:gd name="T29" fmla="*/ 76 h 2059"/>
                <a:gd name="T30" fmla="*/ 723 w 1894"/>
                <a:gd name="T31" fmla="*/ 96 h 2059"/>
                <a:gd name="T32" fmla="*/ 675 w 1894"/>
                <a:gd name="T33" fmla="*/ 114 h 2059"/>
                <a:gd name="T34" fmla="*/ 587 w 1894"/>
                <a:gd name="T35" fmla="*/ 157 h 2059"/>
                <a:gd name="T36" fmla="*/ 501 w 1894"/>
                <a:gd name="T37" fmla="*/ 202 h 2059"/>
                <a:gd name="T38" fmla="*/ 415 w 1894"/>
                <a:gd name="T39" fmla="*/ 250 h 2059"/>
                <a:gd name="T40" fmla="*/ 331 w 1894"/>
                <a:gd name="T41" fmla="*/ 303 h 2059"/>
                <a:gd name="T42" fmla="*/ 253 w 1894"/>
                <a:gd name="T43" fmla="*/ 359 h 2059"/>
                <a:gd name="T44" fmla="*/ 180 w 1894"/>
                <a:gd name="T45" fmla="*/ 424 h 2059"/>
                <a:gd name="T46" fmla="*/ 114 w 1894"/>
                <a:gd name="T47" fmla="*/ 498 h 2059"/>
                <a:gd name="T48" fmla="*/ 56 w 1894"/>
                <a:gd name="T49" fmla="*/ 579 h 2059"/>
                <a:gd name="T50" fmla="*/ 18 w 1894"/>
                <a:gd name="T51" fmla="*/ 672 h 2059"/>
                <a:gd name="T52" fmla="*/ 0 w 1894"/>
                <a:gd name="T53" fmla="*/ 768 h 2059"/>
                <a:gd name="T54" fmla="*/ 3 w 1894"/>
                <a:gd name="T55" fmla="*/ 859 h 2059"/>
                <a:gd name="T56" fmla="*/ 28 w 1894"/>
                <a:gd name="T57" fmla="*/ 932 h 2059"/>
                <a:gd name="T58" fmla="*/ 96 w 1894"/>
                <a:gd name="T59" fmla="*/ 1059 h 2059"/>
                <a:gd name="T60" fmla="*/ 159 w 1894"/>
                <a:gd name="T61" fmla="*/ 1182 h 2059"/>
                <a:gd name="T62" fmla="*/ 215 w 1894"/>
                <a:gd name="T63" fmla="*/ 1304 h 2059"/>
                <a:gd name="T64" fmla="*/ 271 w 1894"/>
                <a:gd name="T65" fmla="*/ 1422 h 2059"/>
                <a:gd name="T66" fmla="*/ 329 w 1894"/>
                <a:gd name="T67" fmla="*/ 1541 h 2059"/>
                <a:gd name="T68" fmla="*/ 390 w 1894"/>
                <a:gd name="T69" fmla="*/ 1657 h 2059"/>
                <a:gd name="T70" fmla="*/ 458 w 1894"/>
                <a:gd name="T71" fmla="*/ 1773 h 2059"/>
                <a:gd name="T72" fmla="*/ 534 w 1894"/>
                <a:gd name="T73" fmla="*/ 1890 h 2059"/>
                <a:gd name="T74" fmla="*/ 602 w 1894"/>
                <a:gd name="T75" fmla="*/ 1948 h 2059"/>
                <a:gd name="T76" fmla="*/ 683 w 1894"/>
                <a:gd name="T77" fmla="*/ 1981 h 2059"/>
                <a:gd name="T78" fmla="*/ 771 w 1894"/>
                <a:gd name="T79" fmla="*/ 2008 h 2059"/>
                <a:gd name="T80" fmla="*/ 852 w 1894"/>
                <a:gd name="T81" fmla="*/ 2044 h 2059"/>
                <a:gd name="T82" fmla="*/ 893 w 1894"/>
                <a:gd name="T83" fmla="*/ 2051 h 2059"/>
                <a:gd name="T84" fmla="*/ 938 w 1894"/>
                <a:gd name="T85" fmla="*/ 2054 h 2059"/>
                <a:gd name="T86" fmla="*/ 979 w 1894"/>
                <a:gd name="T87" fmla="*/ 2056 h 2059"/>
                <a:gd name="T88" fmla="*/ 1016 w 1894"/>
                <a:gd name="T89" fmla="*/ 2059 h 2059"/>
                <a:gd name="T90" fmla="*/ 1070 w 1894"/>
                <a:gd name="T91" fmla="*/ 2034 h 2059"/>
                <a:gd name="T92" fmla="*/ 1125 w 1894"/>
                <a:gd name="T93" fmla="*/ 2003 h 2059"/>
                <a:gd name="T94" fmla="*/ 1176 w 1894"/>
                <a:gd name="T95" fmla="*/ 1965 h 2059"/>
                <a:gd name="T96" fmla="*/ 1226 w 1894"/>
                <a:gd name="T97" fmla="*/ 1928 h 2059"/>
                <a:gd name="T98" fmla="*/ 1234 w 1894"/>
                <a:gd name="T99" fmla="*/ 1902 h 2059"/>
                <a:gd name="T100" fmla="*/ 1239 w 1894"/>
                <a:gd name="T101" fmla="*/ 1872 h 2059"/>
                <a:gd name="T102" fmla="*/ 1332 w 1894"/>
                <a:gd name="T103" fmla="*/ 1781 h 2059"/>
                <a:gd name="T104" fmla="*/ 1439 w 1894"/>
                <a:gd name="T105" fmla="*/ 1693 h 2059"/>
                <a:gd name="T106" fmla="*/ 1547 w 1894"/>
                <a:gd name="T107" fmla="*/ 1604 h 2059"/>
                <a:gd name="T108" fmla="*/ 1651 w 1894"/>
                <a:gd name="T109" fmla="*/ 1511 h 2059"/>
                <a:gd name="T110" fmla="*/ 1742 w 1894"/>
                <a:gd name="T111" fmla="*/ 1412 h 2059"/>
                <a:gd name="T112" fmla="*/ 1815 w 1894"/>
                <a:gd name="T113" fmla="*/ 1304 h 2059"/>
                <a:gd name="T114" fmla="*/ 1858 w 1894"/>
                <a:gd name="T115" fmla="*/ 1180 h 2059"/>
                <a:gd name="T116" fmla="*/ 1868 w 1894"/>
                <a:gd name="T117" fmla="*/ 1041 h 2059"/>
                <a:gd name="T118" fmla="*/ 1881 w 1894"/>
                <a:gd name="T119" fmla="*/ 1016 h 2059"/>
                <a:gd name="T120" fmla="*/ 1894 w 1894"/>
                <a:gd name="T121" fmla="*/ 988 h 20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94"/>
                <a:gd name="T184" fmla="*/ 0 h 2059"/>
                <a:gd name="T185" fmla="*/ 1894 w 1894"/>
                <a:gd name="T186" fmla="*/ 2059 h 20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94" h="2059">
                  <a:moveTo>
                    <a:pt x="1894" y="988"/>
                  </a:moveTo>
                  <a:lnTo>
                    <a:pt x="1884" y="917"/>
                  </a:lnTo>
                  <a:lnTo>
                    <a:pt x="1871" y="849"/>
                  </a:lnTo>
                  <a:lnTo>
                    <a:pt x="1853" y="781"/>
                  </a:lnTo>
                  <a:lnTo>
                    <a:pt x="1833" y="712"/>
                  </a:lnTo>
                  <a:lnTo>
                    <a:pt x="1808" y="647"/>
                  </a:lnTo>
                  <a:lnTo>
                    <a:pt x="1777" y="581"/>
                  </a:lnTo>
                  <a:lnTo>
                    <a:pt x="1745" y="518"/>
                  </a:lnTo>
                  <a:lnTo>
                    <a:pt x="1709" y="457"/>
                  </a:lnTo>
                  <a:lnTo>
                    <a:pt x="1669" y="399"/>
                  </a:lnTo>
                  <a:lnTo>
                    <a:pt x="1623" y="344"/>
                  </a:lnTo>
                  <a:lnTo>
                    <a:pt x="1578" y="291"/>
                  </a:lnTo>
                  <a:lnTo>
                    <a:pt x="1525" y="243"/>
                  </a:lnTo>
                  <a:lnTo>
                    <a:pt x="1471" y="197"/>
                  </a:lnTo>
                  <a:lnTo>
                    <a:pt x="1413" y="157"/>
                  </a:lnTo>
                  <a:lnTo>
                    <a:pt x="1353" y="119"/>
                  </a:lnTo>
                  <a:lnTo>
                    <a:pt x="1289" y="88"/>
                  </a:lnTo>
                  <a:lnTo>
                    <a:pt x="1087" y="0"/>
                  </a:lnTo>
                  <a:lnTo>
                    <a:pt x="1062" y="3"/>
                  </a:lnTo>
                  <a:lnTo>
                    <a:pt x="1034" y="8"/>
                  </a:lnTo>
                  <a:lnTo>
                    <a:pt x="1009" y="10"/>
                  </a:lnTo>
                  <a:lnTo>
                    <a:pt x="981" y="15"/>
                  </a:lnTo>
                  <a:lnTo>
                    <a:pt x="956" y="23"/>
                  </a:lnTo>
                  <a:lnTo>
                    <a:pt x="928" y="28"/>
                  </a:lnTo>
                  <a:lnTo>
                    <a:pt x="903" y="35"/>
                  </a:lnTo>
                  <a:lnTo>
                    <a:pt x="877" y="43"/>
                  </a:lnTo>
                  <a:lnTo>
                    <a:pt x="850" y="51"/>
                  </a:lnTo>
                  <a:lnTo>
                    <a:pt x="824" y="58"/>
                  </a:lnTo>
                  <a:lnTo>
                    <a:pt x="799" y="68"/>
                  </a:lnTo>
                  <a:lnTo>
                    <a:pt x="774" y="76"/>
                  </a:lnTo>
                  <a:lnTo>
                    <a:pt x="748" y="86"/>
                  </a:lnTo>
                  <a:lnTo>
                    <a:pt x="723" y="96"/>
                  </a:lnTo>
                  <a:lnTo>
                    <a:pt x="700" y="104"/>
                  </a:lnTo>
                  <a:lnTo>
                    <a:pt x="675" y="114"/>
                  </a:lnTo>
                  <a:lnTo>
                    <a:pt x="632" y="136"/>
                  </a:lnTo>
                  <a:lnTo>
                    <a:pt x="587" y="157"/>
                  </a:lnTo>
                  <a:lnTo>
                    <a:pt x="544" y="179"/>
                  </a:lnTo>
                  <a:lnTo>
                    <a:pt x="501" y="202"/>
                  </a:lnTo>
                  <a:lnTo>
                    <a:pt x="458" y="227"/>
                  </a:lnTo>
                  <a:lnTo>
                    <a:pt x="415" y="250"/>
                  </a:lnTo>
                  <a:lnTo>
                    <a:pt x="372" y="275"/>
                  </a:lnTo>
                  <a:lnTo>
                    <a:pt x="331" y="303"/>
                  </a:lnTo>
                  <a:lnTo>
                    <a:pt x="291" y="331"/>
                  </a:lnTo>
                  <a:lnTo>
                    <a:pt x="253" y="359"/>
                  </a:lnTo>
                  <a:lnTo>
                    <a:pt x="215" y="392"/>
                  </a:lnTo>
                  <a:lnTo>
                    <a:pt x="180" y="424"/>
                  </a:lnTo>
                  <a:lnTo>
                    <a:pt x="147" y="460"/>
                  </a:lnTo>
                  <a:lnTo>
                    <a:pt x="114" y="498"/>
                  </a:lnTo>
                  <a:lnTo>
                    <a:pt x="84" y="536"/>
                  </a:lnTo>
                  <a:lnTo>
                    <a:pt x="56" y="579"/>
                  </a:lnTo>
                  <a:lnTo>
                    <a:pt x="36" y="624"/>
                  </a:lnTo>
                  <a:lnTo>
                    <a:pt x="18" y="672"/>
                  </a:lnTo>
                  <a:lnTo>
                    <a:pt x="8" y="720"/>
                  </a:lnTo>
                  <a:lnTo>
                    <a:pt x="0" y="768"/>
                  </a:lnTo>
                  <a:lnTo>
                    <a:pt x="0" y="813"/>
                  </a:lnTo>
                  <a:lnTo>
                    <a:pt x="3" y="859"/>
                  </a:lnTo>
                  <a:lnTo>
                    <a:pt x="13" y="897"/>
                  </a:lnTo>
                  <a:lnTo>
                    <a:pt x="28" y="932"/>
                  </a:lnTo>
                  <a:lnTo>
                    <a:pt x="63" y="995"/>
                  </a:lnTo>
                  <a:lnTo>
                    <a:pt x="96" y="1059"/>
                  </a:lnTo>
                  <a:lnTo>
                    <a:pt x="129" y="1122"/>
                  </a:lnTo>
                  <a:lnTo>
                    <a:pt x="159" y="1182"/>
                  </a:lnTo>
                  <a:lnTo>
                    <a:pt x="187" y="1243"/>
                  </a:lnTo>
                  <a:lnTo>
                    <a:pt x="215" y="1304"/>
                  </a:lnTo>
                  <a:lnTo>
                    <a:pt x="243" y="1364"/>
                  </a:lnTo>
                  <a:lnTo>
                    <a:pt x="271" y="1422"/>
                  </a:lnTo>
                  <a:lnTo>
                    <a:pt x="299" y="1483"/>
                  </a:lnTo>
                  <a:lnTo>
                    <a:pt x="329" y="1541"/>
                  </a:lnTo>
                  <a:lnTo>
                    <a:pt x="359" y="1599"/>
                  </a:lnTo>
                  <a:lnTo>
                    <a:pt x="390" y="1657"/>
                  </a:lnTo>
                  <a:lnTo>
                    <a:pt x="422" y="1715"/>
                  </a:lnTo>
                  <a:lnTo>
                    <a:pt x="458" y="1773"/>
                  </a:lnTo>
                  <a:lnTo>
                    <a:pt x="493" y="1832"/>
                  </a:lnTo>
                  <a:lnTo>
                    <a:pt x="534" y="1890"/>
                  </a:lnTo>
                  <a:lnTo>
                    <a:pt x="564" y="1923"/>
                  </a:lnTo>
                  <a:lnTo>
                    <a:pt x="602" y="1948"/>
                  </a:lnTo>
                  <a:lnTo>
                    <a:pt x="642" y="1968"/>
                  </a:lnTo>
                  <a:lnTo>
                    <a:pt x="683" y="1981"/>
                  </a:lnTo>
                  <a:lnTo>
                    <a:pt x="726" y="1996"/>
                  </a:lnTo>
                  <a:lnTo>
                    <a:pt x="771" y="2008"/>
                  </a:lnTo>
                  <a:lnTo>
                    <a:pt x="812" y="2024"/>
                  </a:lnTo>
                  <a:lnTo>
                    <a:pt x="852" y="2044"/>
                  </a:lnTo>
                  <a:lnTo>
                    <a:pt x="872" y="2049"/>
                  </a:lnTo>
                  <a:lnTo>
                    <a:pt x="893" y="2051"/>
                  </a:lnTo>
                  <a:lnTo>
                    <a:pt x="915" y="2054"/>
                  </a:lnTo>
                  <a:lnTo>
                    <a:pt x="938" y="2054"/>
                  </a:lnTo>
                  <a:lnTo>
                    <a:pt x="958" y="2056"/>
                  </a:lnTo>
                  <a:lnTo>
                    <a:pt x="979" y="2056"/>
                  </a:lnTo>
                  <a:lnTo>
                    <a:pt x="999" y="2059"/>
                  </a:lnTo>
                  <a:lnTo>
                    <a:pt x="1016" y="2059"/>
                  </a:lnTo>
                  <a:lnTo>
                    <a:pt x="1044" y="2046"/>
                  </a:lnTo>
                  <a:lnTo>
                    <a:pt x="1070" y="2034"/>
                  </a:lnTo>
                  <a:lnTo>
                    <a:pt x="1097" y="2019"/>
                  </a:lnTo>
                  <a:lnTo>
                    <a:pt x="1125" y="2003"/>
                  </a:lnTo>
                  <a:lnTo>
                    <a:pt x="1150" y="1986"/>
                  </a:lnTo>
                  <a:lnTo>
                    <a:pt x="1176" y="1965"/>
                  </a:lnTo>
                  <a:lnTo>
                    <a:pt x="1201" y="1948"/>
                  </a:lnTo>
                  <a:lnTo>
                    <a:pt x="1226" y="1928"/>
                  </a:lnTo>
                  <a:lnTo>
                    <a:pt x="1231" y="1915"/>
                  </a:lnTo>
                  <a:lnTo>
                    <a:pt x="1234" y="1902"/>
                  </a:lnTo>
                  <a:lnTo>
                    <a:pt x="1234" y="1887"/>
                  </a:lnTo>
                  <a:lnTo>
                    <a:pt x="1239" y="1872"/>
                  </a:lnTo>
                  <a:lnTo>
                    <a:pt x="1284" y="1827"/>
                  </a:lnTo>
                  <a:lnTo>
                    <a:pt x="1332" y="1781"/>
                  </a:lnTo>
                  <a:lnTo>
                    <a:pt x="1386" y="1736"/>
                  </a:lnTo>
                  <a:lnTo>
                    <a:pt x="1439" y="1693"/>
                  </a:lnTo>
                  <a:lnTo>
                    <a:pt x="1492" y="1647"/>
                  </a:lnTo>
                  <a:lnTo>
                    <a:pt x="1547" y="1604"/>
                  </a:lnTo>
                  <a:lnTo>
                    <a:pt x="1600" y="1559"/>
                  </a:lnTo>
                  <a:lnTo>
                    <a:pt x="1651" y="1511"/>
                  </a:lnTo>
                  <a:lnTo>
                    <a:pt x="1699" y="1463"/>
                  </a:lnTo>
                  <a:lnTo>
                    <a:pt x="1742" y="1412"/>
                  </a:lnTo>
                  <a:lnTo>
                    <a:pt x="1780" y="1359"/>
                  </a:lnTo>
                  <a:lnTo>
                    <a:pt x="1815" y="1304"/>
                  </a:lnTo>
                  <a:lnTo>
                    <a:pt x="1841" y="1243"/>
                  </a:lnTo>
                  <a:lnTo>
                    <a:pt x="1858" y="1180"/>
                  </a:lnTo>
                  <a:lnTo>
                    <a:pt x="1868" y="1114"/>
                  </a:lnTo>
                  <a:lnTo>
                    <a:pt x="1868" y="1041"/>
                  </a:lnTo>
                  <a:lnTo>
                    <a:pt x="1873" y="1028"/>
                  </a:lnTo>
                  <a:lnTo>
                    <a:pt x="1881" y="1016"/>
                  </a:lnTo>
                  <a:lnTo>
                    <a:pt x="1891" y="1000"/>
                  </a:lnTo>
                  <a:lnTo>
                    <a:pt x="1894" y="988"/>
                  </a:lnTo>
                  <a:close/>
                </a:path>
              </a:pathLst>
            </a:custGeom>
            <a:solidFill>
              <a:srgbClr val="CCCCFF">
                <a:alpha val="50195"/>
              </a:srgbClr>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4" name="Freeform 7"/>
            <p:cNvSpPr>
              <a:spLocks/>
            </p:cNvSpPr>
            <p:nvPr/>
          </p:nvSpPr>
          <p:spPr bwMode="auto">
            <a:xfrm>
              <a:off x="3436" y="1675"/>
              <a:ext cx="1906" cy="2352"/>
            </a:xfrm>
            <a:custGeom>
              <a:avLst/>
              <a:gdLst>
                <a:gd name="T0" fmla="*/ 1800 w 1906"/>
                <a:gd name="T1" fmla="*/ 796 h 2352"/>
                <a:gd name="T2" fmla="*/ 1595 w 1906"/>
                <a:gd name="T3" fmla="*/ 541 h 2352"/>
                <a:gd name="T4" fmla="*/ 1239 w 1906"/>
                <a:gd name="T5" fmla="*/ 136 h 2352"/>
                <a:gd name="T6" fmla="*/ 1469 w 1906"/>
                <a:gd name="T7" fmla="*/ 505 h 2352"/>
                <a:gd name="T8" fmla="*/ 1706 w 1906"/>
                <a:gd name="T9" fmla="*/ 798 h 2352"/>
                <a:gd name="T10" fmla="*/ 1805 w 1906"/>
                <a:gd name="T11" fmla="*/ 950 h 2352"/>
                <a:gd name="T12" fmla="*/ 1774 w 1906"/>
                <a:gd name="T13" fmla="*/ 1180 h 2352"/>
                <a:gd name="T14" fmla="*/ 1590 w 1906"/>
                <a:gd name="T15" fmla="*/ 1392 h 2352"/>
                <a:gd name="T16" fmla="*/ 1383 w 1906"/>
                <a:gd name="T17" fmla="*/ 1584 h 2352"/>
                <a:gd name="T18" fmla="*/ 1201 w 1906"/>
                <a:gd name="T19" fmla="*/ 1753 h 2352"/>
                <a:gd name="T20" fmla="*/ 1026 w 1906"/>
                <a:gd name="T21" fmla="*/ 1917 h 2352"/>
                <a:gd name="T22" fmla="*/ 935 w 1906"/>
                <a:gd name="T23" fmla="*/ 1948 h 2352"/>
                <a:gd name="T24" fmla="*/ 864 w 1906"/>
                <a:gd name="T25" fmla="*/ 1922 h 2352"/>
                <a:gd name="T26" fmla="*/ 839 w 1906"/>
                <a:gd name="T27" fmla="*/ 1905 h 2352"/>
                <a:gd name="T28" fmla="*/ 594 w 1906"/>
                <a:gd name="T29" fmla="*/ 1647 h 2352"/>
                <a:gd name="T30" fmla="*/ 445 w 1906"/>
                <a:gd name="T31" fmla="*/ 1410 h 2352"/>
                <a:gd name="T32" fmla="*/ 349 w 1906"/>
                <a:gd name="T33" fmla="*/ 1278 h 2352"/>
                <a:gd name="T34" fmla="*/ 114 w 1906"/>
                <a:gd name="T35" fmla="*/ 922 h 2352"/>
                <a:gd name="T36" fmla="*/ 182 w 1906"/>
                <a:gd name="T37" fmla="*/ 594 h 2352"/>
                <a:gd name="T38" fmla="*/ 452 w 1906"/>
                <a:gd name="T39" fmla="*/ 404 h 2352"/>
                <a:gd name="T40" fmla="*/ 751 w 1906"/>
                <a:gd name="T41" fmla="*/ 245 h 2352"/>
                <a:gd name="T42" fmla="*/ 1024 w 1906"/>
                <a:gd name="T43" fmla="*/ 101 h 2352"/>
                <a:gd name="T44" fmla="*/ 1115 w 1906"/>
                <a:gd name="T45" fmla="*/ 83 h 2352"/>
                <a:gd name="T46" fmla="*/ 1168 w 1906"/>
                <a:gd name="T47" fmla="*/ 30 h 2352"/>
                <a:gd name="T48" fmla="*/ 1105 w 1906"/>
                <a:gd name="T49" fmla="*/ 5 h 2352"/>
                <a:gd name="T50" fmla="*/ 1036 w 1906"/>
                <a:gd name="T51" fmla="*/ 5 h 2352"/>
                <a:gd name="T52" fmla="*/ 791 w 1906"/>
                <a:gd name="T53" fmla="*/ 136 h 2352"/>
                <a:gd name="T54" fmla="*/ 495 w 1906"/>
                <a:gd name="T55" fmla="*/ 288 h 2352"/>
                <a:gd name="T56" fmla="*/ 207 w 1906"/>
                <a:gd name="T57" fmla="*/ 475 h 2352"/>
                <a:gd name="T58" fmla="*/ 2 w 1906"/>
                <a:gd name="T59" fmla="*/ 717 h 2352"/>
                <a:gd name="T60" fmla="*/ 71 w 1906"/>
                <a:gd name="T61" fmla="*/ 1005 h 2352"/>
                <a:gd name="T62" fmla="*/ 328 w 1906"/>
                <a:gd name="T63" fmla="*/ 1377 h 2352"/>
                <a:gd name="T64" fmla="*/ 445 w 1906"/>
                <a:gd name="T65" fmla="*/ 1556 h 2352"/>
                <a:gd name="T66" fmla="*/ 677 w 1906"/>
                <a:gd name="T67" fmla="*/ 1882 h 2352"/>
                <a:gd name="T68" fmla="*/ 682 w 1906"/>
                <a:gd name="T69" fmla="*/ 2039 h 2352"/>
                <a:gd name="T70" fmla="*/ 586 w 1906"/>
                <a:gd name="T71" fmla="*/ 2226 h 2352"/>
                <a:gd name="T72" fmla="*/ 715 w 1906"/>
                <a:gd name="T73" fmla="*/ 2337 h 2352"/>
                <a:gd name="T74" fmla="*/ 789 w 1906"/>
                <a:gd name="T75" fmla="*/ 2296 h 2352"/>
                <a:gd name="T76" fmla="*/ 687 w 1906"/>
                <a:gd name="T77" fmla="*/ 2238 h 2352"/>
                <a:gd name="T78" fmla="*/ 682 w 1906"/>
                <a:gd name="T79" fmla="*/ 2145 h 2352"/>
                <a:gd name="T80" fmla="*/ 791 w 1906"/>
                <a:gd name="T81" fmla="*/ 2051 h 2352"/>
                <a:gd name="T82" fmla="*/ 862 w 1906"/>
                <a:gd name="T83" fmla="*/ 2008 h 2352"/>
                <a:gd name="T84" fmla="*/ 960 w 1906"/>
                <a:gd name="T85" fmla="*/ 2024 h 2352"/>
                <a:gd name="T86" fmla="*/ 1072 w 1906"/>
                <a:gd name="T87" fmla="*/ 1981 h 2352"/>
                <a:gd name="T88" fmla="*/ 1180 w 1906"/>
                <a:gd name="T89" fmla="*/ 2231 h 2352"/>
                <a:gd name="T90" fmla="*/ 1216 w 1906"/>
                <a:gd name="T91" fmla="*/ 2314 h 2352"/>
                <a:gd name="T92" fmla="*/ 1292 w 1906"/>
                <a:gd name="T93" fmla="*/ 2296 h 2352"/>
                <a:gd name="T94" fmla="*/ 1365 w 1906"/>
                <a:gd name="T95" fmla="*/ 2261 h 2352"/>
                <a:gd name="T96" fmla="*/ 1443 w 1906"/>
                <a:gd name="T97" fmla="*/ 2241 h 2352"/>
                <a:gd name="T98" fmla="*/ 1380 w 1906"/>
                <a:gd name="T99" fmla="*/ 2180 h 2352"/>
                <a:gd name="T100" fmla="*/ 1279 w 1906"/>
                <a:gd name="T101" fmla="*/ 2216 h 2352"/>
                <a:gd name="T102" fmla="*/ 1193 w 1906"/>
                <a:gd name="T103" fmla="*/ 2064 h 2352"/>
                <a:gd name="T104" fmla="*/ 1137 w 1906"/>
                <a:gd name="T105" fmla="*/ 1933 h 2352"/>
                <a:gd name="T106" fmla="*/ 1211 w 1906"/>
                <a:gd name="T107" fmla="*/ 1852 h 2352"/>
                <a:gd name="T108" fmla="*/ 1357 w 1906"/>
                <a:gd name="T109" fmla="*/ 1710 h 2352"/>
                <a:gd name="T110" fmla="*/ 1555 w 1906"/>
                <a:gd name="T111" fmla="*/ 1533 h 2352"/>
                <a:gd name="T112" fmla="*/ 1757 w 1906"/>
                <a:gd name="T113" fmla="*/ 1326 h 2352"/>
                <a:gd name="T114" fmla="*/ 1906 w 1906"/>
                <a:gd name="T115" fmla="*/ 1053 h 23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6"/>
                <a:gd name="T175" fmla="*/ 0 h 2352"/>
                <a:gd name="T176" fmla="*/ 1906 w 1906"/>
                <a:gd name="T177" fmla="*/ 2352 h 23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6" h="2352">
                  <a:moveTo>
                    <a:pt x="1886" y="945"/>
                  </a:moveTo>
                  <a:lnTo>
                    <a:pt x="1876" y="917"/>
                  </a:lnTo>
                  <a:lnTo>
                    <a:pt x="1863" y="892"/>
                  </a:lnTo>
                  <a:lnTo>
                    <a:pt x="1850" y="866"/>
                  </a:lnTo>
                  <a:lnTo>
                    <a:pt x="1835" y="844"/>
                  </a:lnTo>
                  <a:lnTo>
                    <a:pt x="1817" y="818"/>
                  </a:lnTo>
                  <a:lnTo>
                    <a:pt x="1800" y="796"/>
                  </a:lnTo>
                  <a:lnTo>
                    <a:pt x="1782" y="773"/>
                  </a:lnTo>
                  <a:lnTo>
                    <a:pt x="1764" y="750"/>
                  </a:lnTo>
                  <a:lnTo>
                    <a:pt x="1729" y="707"/>
                  </a:lnTo>
                  <a:lnTo>
                    <a:pt x="1696" y="664"/>
                  </a:lnTo>
                  <a:lnTo>
                    <a:pt x="1661" y="624"/>
                  </a:lnTo>
                  <a:lnTo>
                    <a:pt x="1628" y="581"/>
                  </a:lnTo>
                  <a:lnTo>
                    <a:pt x="1595" y="541"/>
                  </a:lnTo>
                  <a:lnTo>
                    <a:pt x="1562" y="498"/>
                  </a:lnTo>
                  <a:lnTo>
                    <a:pt x="1529" y="457"/>
                  </a:lnTo>
                  <a:lnTo>
                    <a:pt x="1496" y="417"/>
                  </a:lnTo>
                  <a:lnTo>
                    <a:pt x="1279" y="149"/>
                  </a:lnTo>
                  <a:lnTo>
                    <a:pt x="1266" y="139"/>
                  </a:lnTo>
                  <a:lnTo>
                    <a:pt x="1251" y="134"/>
                  </a:lnTo>
                  <a:lnTo>
                    <a:pt x="1239" y="136"/>
                  </a:lnTo>
                  <a:lnTo>
                    <a:pt x="1223" y="144"/>
                  </a:lnTo>
                  <a:lnTo>
                    <a:pt x="1213" y="154"/>
                  </a:lnTo>
                  <a:lnTo>
                    <a:pt x="1211" y="169"/>
                  </a:lnTo>
                  <a:lnTo>
                    <a:pt x="1211" y="182"/>
                  </a:lnTo>
                  <a:lnTo>
                    <a:pt x="1218" y="197"/>
                  </a:lnTo>
                  <a:lnTo>
                    <a:pt x="1436" y="465"/>
                  </a:lnTo>
                  <a:lnTo>
                    <a:pt x="1469" y="505"/>
                  </a:lnTo>
                  <a:lnTo>
                    <a:pt x="1501" y="546"/>
                  </a:lnTo>
                  <a:lnTo>
                    <a:pt x="1534" y="589"/>
                  </a:lnTo>
                  <a:lnTo>
                    <a:pt x="1567" y="629"/>
                  </a:lnTo>
                  <a:lnTo>
                    <a:pt x="1600" y="672"/>
                  </a:lnTo>
                  <a:lnTo>
                    <a:pt x="1635" y="712"/>
                  </a:lnTo>
                  <a:lnTo>
                    <a:pt x="1671" y="755"/>
                  </a:lnTo>
                  <a:lnTo>
                    <a:pt x="1706" y="798"/>
                  </a:lnTo>
                  <a:lnTo>
                    <a:pt x="1721" y="821"/>
                  </a:lnTo>
                  <a:lnTo>
                    <a:pt x="1739" y="841"/>
                  </a:lnTo>
                  <a:lnTo>
                    <a:pt x="1754" y="861"/>
                  </a:lnTo>
                  <a:lnTo>
                    <a:pt x="1769" y="884"/>
                  </a:lnTo>
                  <a:lnTo>
                    <a:pt x="1782" y="904"/>
                  </a:lnTo>
                  <a:lnTo>
                    <a:pt x="1795" y="927"/>
                  </a:lnTo>
                  <a:lnTo>
                    <a:pt x="1805" y="950"/>
                  </a:lnTo>
                  <a:lnTo>
                    <a:pt x="1815" y="973"/>
                  </a:lnTo>
                  <a:lnTo>
                    <a:pt x="1825" y="1013"/>
                  </a:lnTo>
                  <a:lnTo>
                    <a:pt x="1830" y="1056"/>
                  </a:lnTo>
                  <a:lnTo>
                    <a:pt x="1828" y="1089"/>
                  </a:lnTo>
                  <a:lnTo>
                    <a:pt x="1820" y="1112"/>
                  </a:lnTo>
                  <a:lnTo>
                    <a:pt x="1797" y="1147"/>
                  </a:lnTo>
                  <a:lnTo>
                    <a:pt x="1774" y="1180"/>
                  </a:lnTo>
                  <a:lnTo>
                    <a:pt x="1749" y="1213"/>
                  </a:lnTo>
                  <a:lnTo>
                    <a:pt x="1724" y="1245"/>
                  </a:lnTo>
                  <a:lnTo>
                    <a:pt x="1699" y="1276"/>
                  </a:lnTo>
                  <a:lnTo>
                    <a:pt x="1673" y="1306"/>
                  </a:lnTo>
                  <a:lnTo>
                    <a:pt x="1646" y="1336"/>
                  </a:lnTo>
                  <a:lnTo>
                    <a:pt x="1618" y="1364"/>
                  </a:lnTo>
                  <a:lnTo>
                    <a:pt x="1590" y="1392"/>
                  </a:lnTo>
                  <a:lnTo>
                    <a:pt x="1562" y="1422"/>
                  </a:lnTo>
                  <a:lnTo>
                    <a:pt x="1532" y="1448"/>
                  </a:lnTo>
                  <a:lnTo>
                    <a:pt x="1504" y="1475"/>
                  </a:lnTo>
                  <a:lnTo>
                    <a:pt x="1474" y="1503"/>
                  </a:lnTo>
                  <a:lnTo>
                    <a:pt x="1443" y="1531"/>
                  </a:lnTo>
                  <a:lnTo>
                    <a:pt x="1413" y="1556"/>
                  </a:lnTo>
                  <a:lnTo>
                    <a:pt x="1383" y="1584"/>
                  </a:lnTo>
                  <a:lnTo>
                    <a:pt x="1357" y="1607"/>
                  </a:lnTo>
                  <a:lnTo>
                    <a:pt x="1332" y="1632"/>
                  </a:lnTo>
                  <a:lnTo>
                    <a:pt x="1304" y="1655"/>
                  </a:lnTo>
                  <a:lnTo>
                    <a:pt x="1279" y="1680"/>
                  </a:lnTo>
                  <a:lnTo>
                    <a:pt x="1254" y="1703"/>
                  </a:lnTo>
                  <a:lnTo>
                    <a:pt x="1226" y="1728"/>
                  </a:lnTo>
                  <a:lnTo>
                    <a:pt x="1201" y="1753"/>
                  </a:lnTo>
                  <a:lnTo>
                    <a:pt x="1175" y="1778"/>
                  </a:lnTo>
                  <a:lnTo>
                    <a:pt x="1150" y="1809"/>
                  </a:lnTo>
                  <a:lnTo>
                    <a:pt x="1125" y="1837"/>
                  </a:lnTo>
                  <a:lnTo>
                    <a:pt x="1099" y="1862"/>
                  </a:lnTo>
                  <a:lnTo>
                    <a:pt x="1074" y="1882"/>
                  </a:lnTo>
                  <a:lnTo>
                    <a:pt x="1051" y="1902"/>
                  </a:lnTo>
                  <a:lnTo>
                    <a:pt x="1026" y="1917"/>
                  </a:lnTo>
                  <a:lnTo>
                    <a:pt x="1003" y="1933"/>
                  </a:lnTo>
                  <a:lnTo>
                    <a:pt x="981" y="1943"/>
                  </a:lnTo>
                  <a:lnTo>
                    <a:pt x="973" y="1945"/>
                  </a:lnTo>
                  <a:lnTo>
                    <a:pt x="963" y="1948"/>
                  </a:lnTo>
                  <a:lnTo>
                    <a:pt x="953" y="1948"/>
                  </a:lnTo>
                  <a:lnTo>
                    <a:pt x="943" y="1948"/>
                  </a:lnTo>
                  <a:lnTo>
                    <a:pt x="935" y="1948"/>
                  </a:lnTo>
                  <a:lnTo>
                    <a:pt x="925" y="1948"/>
                  </a:lnTo>
                  <a:lnTo>
                    <a:pt x="915" y="1945"/>
                  </a:lnTo>
                  <a:lnTo>
                    <a:pt x="905" y="1943"/>
                  </a:lnTo>
                  <a:lnTo>
                    <a:pt x="895" y="1938"/>
                  </a:lnTo>
                  <a:lnTo>
                    <a:pt x="885" y="1933"/>
                  </a:lnTo>
                  <a:lnTo>
                    <a:pt x="874" y="1928"/>
                  </a:lnTo>
                  <a:lnTo>
                    <a:pt x="864" y="1922"/>
                  </a:lnTo>
                  <a:lnTo>
                    <a:pt x="862" y="1920"/>
                  </a:lnTo>
                  <a:lnTo>
                    <a:pt x="859" y="1915"/>
                  </a:lnTo>
                  <a:lnTo>
                    <a:pt x="854" y="1912"/>
                  </a:lnTo>
                  <a:lnTo>
                    <a:pt x="849" y="1910"/>
                  </a:lnTo>
                  <a:lnTo>
                    <a:pt x="847" y="1907"/>
                  </a:lnTo>
                  <a:lnTo>
                    <a:pt x="842" y="1907"/>
                  </a:lnTo>
                  <a:lnTo>
                    <a:pt x="839" y="1905"/>
                  </a:lnTo>
                  <a:lnTo>
                    <a:pt x="834" y="1905"/>
                  </a:lnTo>
                  <a:lnTo>
                    <a:pt x="783" y="1872"/>
                  </a:lnTo>
                  <a:lnTo>
                    <a:pt x="740" y="1834"/>
                  </a:lnTo>
                  <a:lnTo>
                    <a:pt x="700" y="1791"/>
                  </a:lnTo>
                  <a:lnTo>
                    <a:pt x="662" y="1746"/>
                  </a:lnTo>
                  <a:lnTo>
                    <a:pt x="627" y="1698"/>
                  </a:lnTo>
                  <a:lnTo>
                    <a:pt x="594" y="1647"/>
                  </a:lnTo>
                  <a:lnTo>
                    <a:pt x="561" y="1594"/>
                  </a:lnTo>
                  <a:lnTo>
                    <a:pt x="528" y="1541"/>
                  </a:lnTo>
                  <a:lnTo>
                    <a:pt x="513" y="1516"/>
                  </a:lnTo>
                  <a:lnTo>
                    <a:pt x="495" y="1488"/>
                  </a:lnTo>
                  <a:lnTo>
                    <a:pt x="480" y="1463"/>
                  </a:lnTo>
                  <a:lnTo>
                    <a:pt x="462" y="1435"/>
                  </a:lnTo>
                  <a:lnTo>
                    <a:pt x="445" y="1410"/>
                  </a:lnTo>
                  <a:lnTo>
                    <a:pt x="427" y="1384"/>
                  </a:lnTo>
                  <a:lnTo>
                    <a:pt x="409" y="1357"/>
                  </a:lnTo>
                  <a:lnTo>
                    <a:pt x="389" y="1331"/>
                  </a:lnTo>
                  <a:lnTo>
                    <a:pt x="384" y="1321"/>
                  </a:lnTo>
                  <a:lnTo>
                    <a:pt x="369" y="1304"/>
                  </a:lnTo>
                  <a:lnTo>
                    <a:pt x="356" y="1286"/>
                  </a:lnTo>
                  <a:lnTo>
                    <a:pt x="349" y="1278"/>
                  </a:lnTo>
                  <a:lnTo>
                    <a:pt x="311" y="1228"/>
                  </a:lnTo>
                  <a:lnTo>
                    <a:pt x="273" y="1180"/>
                  </a:lnTo>
                  <a:lnTo>
                    <a:pt x="237" y="1129"/>
                  </a:lnTo>
                  <a:lnTo>
                    <a:pt x="202" y="1079"/>
                  </a:lnTo>
                  <a:lnTo>
                    <a:pt x="169" y="1026"/>
                  </a:lnTo>
                  <a:lnTo>
                    <a:pt x="141" y="975"/>
                  </a:lnTo>
                  <a:lnTo>
                    <a:pt x="114" y="922"/>
                  </a:lnTo>
                  <a:lnTo>
                    <a:pt x="93" y="866"/>
                  </a:lnTo>
                  <a:lnTo>
                    <a:pt x="81" y="801"/>
                  </a:lnTo>
                  <a:lnTo>
                    <a:pt x="78" y="745"/>
                  </a:lnTo>
                  <a:lnTo>
                    <a:pt x="88" y="700"/>
                  </a:lnTo>
                  <a:lnTo>
                    <a:pt x="111" y="659"/>
                  </a:lnTo>
                  <a:lnTo>
                    <a:pt x="146" y="626"/>
                  </a:lnTo>
                  <a:lnTo>
                    <a:pt x="182" y="594"/>
                  </a:lnTo>
                  <a:lnTo>
                    <a:pt x="220" y="563"/>
                  </a:lnTo>
                  <a:lnTo>
                    <a:pt x="255" y="533"/>
                  </a:lnTo>
                  <a:lnTo>
                    <a:pt x="293" y="505"/>
                  </a:lnTo>
                  <a:lnTo>
                    <a:pt x="333" y="477"/>
                  </a:lnTo>
                  <a:lnTo>
                    <a:pt x="374" y="452"/>
                  </a:lnTo>
                  <a:lnTo>
                    <a:pt x="412" y="427"/>
                  </a:lnTo>
                  <a:lnTo>
                    <a:pt x="452" y="404"/>
                  </a:lnTo>
                  <a:lnTo>
                    <a:pt x="495" y="379"/>
                  </a:lnTo>
                  <a:lnTo>
                    <a:pt x="536" y="356"/>
                  </a:lnTo>
                  <a:lnTo>
                    <a:pt x="579" y="333"/>
                  </a:lnTo>
                  <a:lnTo>
                    <a:pt x="622" y="311"/>
                  </a:lnTo>
                  <a:lnTo>
                    <a:pt x="665" y="290"/>
                  </a:lnTo>
                  <a:lnTo>
                    <a:pt x="708" y="268"/>
                  </a:lnTo>
                  <a:lnTo>
                    <a:pt x="751" y="245"/>
                  </a:lnTo>
                  <a:lnTo>
                    <a:pt x="789" y="225"/>
                  </a:lnTo>
                  <a:lnTo>
                    <a:pt x="826" y="205"/>
                  </a:lnTo>
                  <a:lnTo>
                    <a:pt x="867" y="184"/>
                  </a:lnTo>
                  <a:lnTo>
                    <a:pt x="905" y="164"/>
                  </a:lnTo>
                  <a:lnTo>
                    <a:pt x="945" y="144"/>
                  </a:lnTo>
                  <a:lnTo>
                    <a:pt x="983" y="121"/>
                  </a:lnTo>
                  <a:lnTo>
                    <a:pt x="1024" y="101"/>
                  </a:lnTo>
                  <a:lnTo>
                    <a:pt x="1062" y="78"/>
                  </a:lnTo>
                  <a:lnTo>
                    <a:pt x="1067" y="78"/>
                  </a:lnTo>
                  <a:lnTo>
                    <a:pt x="1074" y="78"/>
                  </a:lnTo>
                  <a:lnTo>
                    <a:pt x="1084" y="78"/>
                  </a:lnTo>
                  <a:lnTo>
                    <a:pt x="1094" y="81"/>
                  </a:lnTo>
                  <a:lnTo>
                    <a:pt x="1105" y="83"/>
                  </a:lnTo>
                  <a:lnTo>
                    <a:pt x="1115" y="83"/>
                  </a:lnTo>
                  <a:lnTo>
                    <a:pt x="1125" y="83"/>
                  </a:lnTo>
                  <a:lnTo>
                    <a:pt x="1135" y="83"/>
                  </a:lnTo>
                  <a:lnTo>
                    <a:pt x="1150" y="81"/>
                  </a:lnTo>
                  <a:lnTo>
                    <a:pt x="1160" y="71"/>
                  </a:lnTo>
                  <a:lnTo>
                    <a:pt x="1168" y="61"/>
                  </a:lnTo>
                  <a:lnTo>
                    <a:pt x="1170" y="45"/>
                  </a:lnTo>
                  <a:lnTo>
                    <a:pt x="1168" y="30"/>
                  </a:lnTo>
                  <a:lnTo>
                    <a:pt x="1160" y="18"/>
                  </a:lnTo>
                  <a:lnTo>
                    <a:pt x="1150" y="10"/>
                  </a:lnTo>
                  <a:lnTo>
                    <a:pt x="1135" y="8"/>
                  </a:lnTo>
                  <a:lnTo>
                    <a:pt x="1127" y="8"/>
                  </a:lnTo>
                  <a:lnTo>
                    <a:pt x="1120" y="5"/>
                  </a:lnTo>
                  <a:lnTo>
                    <a:pt x="1112" y="5"/>
                  </a:lnTo>
                  <a:lnTo>
                    <a:pt x="1105" y="5"/>
                  </a:lnTo>
                  <a:lnTo>
                    <a:pt x="1094" y="2"/>
                  </a:lnTo>
                  <a:lnTo>
                    <a:pt x="1084" y="2"/>
                  </a:lnTo>
                  <a:lnTo>
                    <a:pt x="1074" y="0"/>
                  </a:lnTo>
                  <a:lnTo>
                    <a:pt x="1067" y="0"/>
                  </a:lnTo>
                  <a:lnTo>
                    <a:pt x="1056" y="2"/>
                  </a:lnTo>
                  <a:lnTo>
                    <a:pt x="1046" y="2"/>
                  </a:lnTo>
                  <a:lnTo>
                    <a:pt x="1036" y="5"/>
                  </a:lnTo>
                  <a:lnTo>
                    <a:pt x="1026" y="10"/>
                  </a:lnTo>
                  <a:lnTo>
                    <a:pt x="986" y="33"/>
                  </a:lnTo>
                  <a:lnTo>
                    <a:pt x="948" y="53"/>
                  </a:lnTo>
                  <a:lnTo>
                    <a:pt x="907" y="76"/>
                  </a:lnTo>
                  <a:lnTo>
                    <a:pt x="869" y="96"/>
                  </a:lnTo>
                  <a:lnTo>
                    <a:pt x="829" y="116"/>
                  </a:lnTo>
                  <a:lnTo>
                    <a:pt x="791" y="136"/>
                  </a:lnTo>
                  <a:lnTo>
                    <a:pt x="753" y="154"/>
                  </a:lnTo>
                  <a:lnTo>
                    <a:pt x="715" y="174"/>
                  </a:lnTo>
                  <a:lnTo>
                    <a:pt x="670" y="197"/>
                  </a:lnTo>
                  <a:lnTo>
                    <a:pt x="627" y="220"/>
                  </a:lnTo>
                  <a:lnTo>
                    <a:pt x="584" y="242"/>
                  </a:lnTo>
                  <a:lnTo>
                    <a:pt x="538" y="265"/>
                  </a:lnTo>
                  <a:lnTo>
                    <a:pt x="495" y="288"/>
                  </a:lnTo>
                  <a:lnTo>
                    <a:pt x="452" y="313"/>
                  </a:lnTo>
                  <a:lnTo>
                    <a:pt x="412" y="338"/>
                  </a:lnTo>
                  <a:lnTo>
                    <a:pt x="369" y="364"/>
                  </a:lnTo>
                  <a:lnTo>
                    <a:pt x="328" y="389"/>
                  </a:lnTo>
                  <a:lnTo>
                    <a:pt x="285" y="417"/>
                  </a:lnTo>
                  <a:lnTo>
                    <a:pt x="245" y="445"/>
                  </a:lnTo>
                  <a:lnTo>
                    <a:pt x="207" y="475"/>
                  </a:lnTo>
                  <a:lnTo>
                    <a:pt x="167" y="505"/>
                  </a:lnTo>
                  <a:lnTo>
                    <a:pt x="129" y="538"/>
                  </a:lnTo>
                  <a:lnTo>
                    <a:pt x="91" y="573"/>
                  </a:lnTo>
                  <a:lnTo>
                    <a:pt x="53" y="609"/>
                  </a:lnTo>
                  <a:lnTo>
                    <a:pt x="28" y="644"/>
                  </a:lnTo>
                  <a:lnTo>
                    <a:pt x="12" y="680"/>
                  </a:lnTo>
                  <a:lnTo>
                    <a:pt x="2" y="717"/>
                  </a:lnTo>
                  <a:lnTo>
                    <a:pt x="0" y="753"/>
                  </a:lnTo>
                  <a:lnTo>
                    <a:pt x="0" y="791"/>
                  </a:lnTo>
                  <a:lnTo>
                    <a:pt x="5" y="826"/>
                  </a:lnTo>
                  <a:lnTo>
                    <a:pt x="12" y="859"/>
                  </a:lnTo>
                  <a:lnTo>
                    <a:pt x="20" y="889"/>
                  </a:lnTo>
                  <a:lnTo>
                    <a:pt x="43" y="950"/>
                  </a:lnTo>
                  <a:lnTo>
                    <a:pt x="71" y="1005"/>
                  </a:lnTo>
                  <a:lnTo>
                    <a:pt x="101" y="1064"/>
                  </a:lnTo>
                  <a:lnTo>
                    <a:pt x="134" y="1117"/>
                  </a:lnTo>
                  <a:lnTo>
                    <a:pt x="172" y="1170"/>
                  </a:lnTo>
                  <a:lnTo>
                    <a:pt x="210" y="1223"/>
                  </a:lnTo>
                  <a:lnTo>
                    <a:pt x="248" y="1273"/>
                  </a:lnTo>
                  <a:lnTo>
                    <a:pt x="288" y="1324"/>
                  </a:lnTo>
                  <a:lnTo>
                    <a:pt x="328" y="1377"/>
                  </a:lnTo>
                  <a:lnTo>
                    <a:pt x="346" y="1402"/>
                  </a:lnTo>
                  <a:lnTo>
                    <a:pt x="364" y="1427"/>
                  </a:lnTo>
                  <a:lnTo>
                    <a:pt x="382" y="1453"/>
                  </a:lnTo>
                  <a:lnTo>
                    <a:pt x="397" y="1478"/>
                  </a:lnTo>
                  <a:lnTo>
                    <a:pt x="414" y="1503"/>
                  </a:lnTo>
                  <a:lnTo>
                    <a:pt x="430" y="1531"/>
                  </a:lnTo>
                  <a:lnTo>
                    <a:pt x="445" y="1556"/>
                  </a:lnTo>
                  <a:lnTo>
                    <a:pt x="460" y="1581"/>
                  </a:lnTo>
                  <a:lnTo>
                    <a:pt x="493" y="1634"/>
                  </a:lnTo>
                  <a:lnTo>
                    <a:pt x="526" y="1688"/>
                  </a:lnTo>
                  <a:lnTo>
                    <a:pt x="558" y="1738"/>
                  </a:lnTo>
                  <a:lnTo>
                    <a:pt x="596" y="1789"/>
                  </a:lnTo>
                  <a:lnTo>
                    <a:pt x="634" y="1837"/>
                  </a:lnTo>
                  <a:lnTo>
                    <a:pt x="677" y="1882"/>
                  </a:lnTo>
                  <a:lnTo>
                    <a:pt x="725" y="1922"/>
                  </a:lnTo>
                  <a:lnTo>
                    <a:pt x="776" y="1960"/>
                  </a:lnTo>
                  <a:lnTo>
                    <a:pt x="761" y="1976"/>
                  </a:lnTo>
                  <a:lnTo>
                    <a:pt x="746" y="1991"/>
                  </a:lnTo>
                  <a:lnTo>
                    <a:pt x="725" y="2006"/>
                  </a:lnTo>
                  <a:lnTo>
                    <a:pt x="708" y="2021"/>
                  </a:lnTo>
                  <a:lnTo>
                    <a:pt x="682" y="2039"/>
                  </a:lnTo>
                  <a:lnTo>
                    <a:pt x="660" y="2059"/>
                  </a:lnTo>
                  <a:lnTo>
                    <a:pt x="637" y="2082"/>
                  </a:lnTo>
                  <a:lnTo>
                    <a:pt x="617" y="2104"/>
                  </a:lnTo>
                  <a:lnTo>
                    <a:pt x="599" y="2130"/>
                  </a:lnTo>
                  <a:lnTo>
                    <a:pt x="589" y="2160"/>
                  </a:lnTo>
                  <a:lnTo>
                    <a:pt x="584" y="2190"/>
                  </a:lnTo>
                  <a:lnTo>
                    <a:pt x="586" y="2226"/>
                  </a:lnTo>
                  <a:lnTo>
                    <a:pt x="596" y="2248"/>
                  </a:lnTo>
                  <a:lnTo>
                    <a:pt x="609" y="2269"/>
                  </a:lnTo>
                  <a:lnTo>
                    <a:pt x="624" y="2286"/>
                  </a:lnTo>
                  <a:lnTo>
                    <a:pt x="644" y="2301"/>
                  </a:lnTo>
                  <a:lnTo>
                    <a:pt x="667" y="2317"/>
                  </a:lnTo>
                  <a:lnTo>
                    <a:pt x="690" y="2327"/>
                  </a:lnTo>
                  <a:lnTo>
                    <a:pt x="715" y="2337"/>
                  </a:lnTo>
                  <a:lnTo>
                    <a:pt x="738" y="2347"/>
                  </a:lnTo>
                  <a:lnTo>
                    <a:pt x="753" y="2352"/>
                  </a:lnTo>
                  <a:lnTo>
                    <a:pt x="768" y="2347"/>
                  </a:lnTo>
                  <a:lnTo>
                    <a:pt x="781" y="2339"/>
                  </a:lnTo>
                  <a:lnTo>
                    <a:pt x="789" y="2327"/>
                  </a:lnTo>
                  <a:lnTo>
                    <a:pt x="791" y="2312"/>
                  </a:lnTo>
                  <a:lnTo>
                    <a:pt x="789" y="2296"/>
                  </a:lnTo>
                  <a:lnTo>
                    <a:pt x="778" y="2284"/>
                  </a:lnTo>
                  <a:lnTo>
                    <a:pt x="766" y="2276"/>
                  </a:lnTo>
                  <a:lnTo>
                    <a:pt x="748" y="2269"/>
                  </a:lnTo>
                  <a:lnTo>
                    <a:pt x="730" y="2264"/>
                  </a:lnTo>
                  <a:lnTo>
                    <a:pt x="715" y="2256"/>
                  </a:lnTo>
                  <a:lnTo>
                    <a:pt x="700" y="2246"/>
                  </a:lnTo>
                  <a:lnTo>
                    <a:pt x="687" y="2238"/>
                  </a:lnTo>
                  <a:lnTo>
                    <a:pt x="675" y="2231"/>
                  </a:lnTo>
                  <a:lnTo>
                    <a:pt x="667" y="2221"/>
                  </a:lnTo>
                  <a:lnTo>
                    <a:pt x="662" y="2210"/>
                  </a:lnTo>
                  <a:lnTo>
                    <a:pt x="662" y="2193"/>
                  </a:lnTo>
                  <a:lnTo>
                    <a:pt x="665" y="2178"/>
                  </a:lnTo>
                  <a:lnTo>
                    <a:pt x="672" y="2160"/>
                  </a:lnTo>
                  <a:lnTo>
                    <a:pt x="682" y="2145"/>
                  </a:lnTo>
                  <a:lnTo>
                    <a:pt x="698" y="2130"/>
                  </a:lnTo>
                  <a:lnTo>
                    <a:pt x="713" y="2114"/>
                  </a:lnTo>
                  <a:lnTo>
                    <a:pt x="733" y="2097"/>
                  </a:lnTo>
                  <a:lnTo>
                    <a:pt x="756" y="2079"/>
                  </a:lnTo>
                  <a:lnTo>
                    <a:pt x="768" y="2069"/>
                  </a:lnTo>
                  <a:lnTo>
                    <a:pt x="781" y="2059"/>
                  </a:lnTo>
                  <a:lnTo>
                    <a:pt x="791" y="2051"/>
                  </a:lnTo>
                  <a:lnTo>
                    <a:pt x="804" y="2041"/>
                  </a:lnTo>
                  <a:lnTo>
                    <a:pt x="814" y="2031"/>
                  </a:lnTo>
                  <a:lnTo>
                    <a:pt x="824" y="2021"/>
                  </a:lnTo>
                  <a:lnTo>
                    <a:pt x="834" y="2011"/>
                  </a:lnTo>
                  <a:lnTo>
                    <a:pt x="844" y="2001"/>
                  </a:lnTo>
                  <a:lnTo>
                    <a:pt x="852" y="2003"/>
                  </a:lnTo>
                  <a:lnTo>
                    <a:pt x="862" y="2008"/>
                  </a:lnTo>
                  <a:lnTo>
                    <a:pt x="869" y="2011"/>
                  </a:lnTo>
                  <a:lnTo>
                    <a:pt x="877" y="2013"/>
                  </a:lnTo>
                  <a:lnTo>
                    <a:pt x="895" y="2018"/>
                  </a:lnTo>
                  <a:lnTo>
                    <a:pt x="910" y="2021"/>
                  </a:lnTo>
                  <a:lnTo>
                    <a:pt x="928" y="2024"/>
                  </a:lnTo>
                  <a:lnTo>
                    <a:pt x="943" y="2024"/>
                  </a:lnTo>
                  <a:lnTo>
                    <a:pt x="960" y="2024"/>
                  </a:lnTo>
                  <a:lnTo>
                    <a:pt x="976" y="2021"/>
                  </a:lnTo>
                  <a:lnTo>
                    <a:pt x="993" y="2018"/>
                  </a:lnTo>
                  <a:lnTo>
                    <a:pt x="1008" y="2016"/>
                  </a:lnTo>
                  <a:lnTo>
                    <a:pt x="1026" y="2008"/>
                  </a:lnTo>
                  <a:lnTo>
                    <a:pt x="1041" y="1998"/>
                  </a:lnTo>
                  <a:lnTo>
                    <a:pt x="1056" y="1991"/>
                  </a:lnTo>
                  <a:lnTo>
                    <a:pt x="1072" y="1981"/>
                  </a:lnTo>
                  <a:lnTo>
                    <a:pt x="1082" y="2013"/>
                  </a:lnTo>
                  <a:lnTo>
                    <a:pt x="1097" y="2044"/>
                  </a:lnTo>
                  <a:lnTo>
                    <a:pt x="1110" y="2074"/>
                  </a:lnTo>
                  <a:lnTo>
                    <a:pt x="1127" y="2102"/>
                  </a:lnTo>
                  <a:lnTo>
                    <a:pt x="1150" y="2145"/>
                  </a:lnTo>
                  <a:lnTo>
                    <a:pt x="1168" y="2188"/>
                  </a:lnTo>
                  <a:lnTo>
                    <a:pt x="1180" y="2231"/>
                  </a:lnTo>
                  <a:lnTo>
                    <a:pt x="1185" y="2276"/>
                  </a:lnTo>
                  <a:lnTo>
                    <a:pt x="1185" y="2286"/>
                  </a:lnTo>
                  <a:lnTo>
                    <a:pt x="1190" y="2294"/>
                  </a:lnTo>
                  <a:lnTo>
                    <a:pt x="1193" y="2301"/>
                  </a:lnTo>
                  <a:lnTo>
                    <a:pt x="1201" y="2306"/>
                  </a:lnTo>
                  <a:lnTo>
                    <a:pt x="1208" y="2312"/>
                  </a:lnTo>
                  <a:lnTo>
                    <a:pt x="1216" y="2314"/>
                  </a:lnTo>
                  <a:lnTo>
                    <a:pt x="1223" y="2317"/>
                  </a:lnTo>
                  <a:lnTo>
                    <a:pt x="1231" y="2317"/>
                  </a:lnTo>
                  <a:lnTo>
                    <a:pt x="1244" y="2314"/>
                  </a:lnTo>
                  <a:lnTo>
                    <a:pt x="1256" y="2309"/>
                  </a:lnTo>
                  <a:lnTo>
                    <a:pt x="1269" y="2306"/>
                  </a:lnTo>
                  <a:lnTo>
                    <a:pt x="1281" y="2301"/>
                  </a:lnTo>
                  <a:lnTo>
                    <a:pt x="1292" y="2296"/>
                  </a:lnTo>
                  <a:lnTo>
                    <a:pt x="1302" y="2291"/>
                  </a:lnTo>
                  <a:lnTo>
                    <a:pt x="1312" y="2286"/>
                  </a:lnTo>
                  <a:lnTo>
                    <a:pt x="1322" y="2281"/>
                  </a:lnTo>
                  <a:lnTo>
                    <a:pt x="1335" y="2276"/>
                  </a:lnTo>
                  <a:lnTo>
                    <a:pt x="1345" y="2269"/>
                  </a:lnTo>
                  <a:lnTo>
                    <a:pt x="1355" y="2266"/>
                  </a:lnTo>
                  <a:lnTo>
                    <a:pt x="1365" y="2261"/>
                  </a:lnTo>
                  <a:lnTo>
                    <a:pt x="1375" y="2258"/>
                  </a:lnTo>
                  <a:lnTo>
                    <a:pt x="1385" y="2258"/>
                  </a:lnTo>
                  <a:lnTo>
                    <a:pt x="1395" y="2258"/>
                  </a:lnTo>
                  <a:lnTo>
                    <a:pt x="1405" y="2258"/>
                  </a:lnTo>
                  <a:lnTo>
                    <a:pt x="1421" y="2258"/>
                  </a:lnTo>
                  <a:lnTo>
                    <a:pt x="1433" y="2251"/>
                  </a:lnTo>
                  <a:lnTo>
                    <a:pt x="1443" y="2241"/>
                  </a:lnTo>
                  <a:lnTo>
                    <a:pt x="1448" y="2226"/>
                  </a:lnTo>
                  <a:lnTo>
                    <a:pt x="1448" y="2210"/>
                  </a:lnTo>
                  <a:lnTo>
                    <a:pt x="1443" y="2198"/>
                  </a:lnTo>
                  <a:lnTo>
                    <a:pt x="1433" y="2188"/>
                  </a:lnTo>
                  <a:lnTo>
                    <a:pt x="1418" y="2180"/>
                  </a:lnTo>
                  <a:lnTo>
                    <a:pt x="1398" y="2178"/>
                  </a:lnTo>
                  <a:lnTo>
                    <a:pt x="1380" y="2180"/>
                  </a:lnTo>
                  <a:lnTo>
                    <a:pt x="1362" y="2183"/>
                  </a:lnTo>
                  <a:lnTo>
                    <a:pt x="1345" y="2185"/>
                  </a:lnTo>
                  <a:lnTo>
                    <a:pt x="1330" y="2193"/>
                  </a:lnTo>
                  <a:lnTo>
                    <a:pt x="1314" y="2198"/>
                  </a:lnTo>
                  <a:lnTo>
                    <a:pt x="1299" y="2205"/>
                  </a:lnTo>
                  <a:lnTo>
                    <a:pt x="1287" y="2213"/>
                  </a:lnTo>
                  <a:lnTo>
                    <a:pt x="1279" y="2216"/>
                  </a:lnTo>
                  <a:lnTo>
                    <a:pt x="1274" y="2221"/>
                  </a:lnTo>
                  <a:lnTo>
                    <a:pt x="1266" y="2223"/>
                  </a:lnTo>
                  <a:lnTo>
                    <a:pt x="1259" y="2226"/>
                  </a:lnTo>
                  <a:lnTo>
                    <a:pt x="1249" y="2183"/>
                  </a:lnTo>
                  <a:lnTo>
                    <a:pt x="1233" y="2142"/>
                  </a:lnTo>
                  <a:lnTo>
                    <a:pt x="1213" y="2102"/>
                  </a:lnTo>
                  <a:lnTo>
                    <a:pt x="1193" y="2064"/>
                  </a:lnTo>
                  <a:lnTo>
                    <a:pt x="1175" y="2031"/>
                  </a:lnTo>
                  <a:lnTo>
                    <a:pt x="1160" y="2001"/>
                  </a:lnTo>
                  <a:lnTo>
                    <a:pt x="1148" y="1970"/>
                  </a:lnTo>
                  <a:lnTo>
                    <a:pt x="1137" y="1938"/>
                  </a:lnTo>
                  <a:lnTo>
                    <a:pt x="1137" y="1935"/>
                  </a:lnTo>
                  <a:lnTo>
                    <a:pt x="1137" y="1933"/>
                  </a:lnTo>
                  <a:lnTo>
                    <a:pt x="1150" y="1920"/>
                  </a:lnTo>
                  <a:lnTo>
                    <a:pt x="1163" y="1905"/>
                  </a:lnTo>
                  <a:lnTo>
                    <a:pt x="1175" y="1892"/>
                  </a:lnTo>
                  <a:lnTo>
                    <a:pt x="1188" y="1880"/>
                  </a:lnTo>
                  <a:lnTo>
                    <a:pt x="1201" y="1867"/>
                  </a:lnTo>
                  <a:lnTo>
                    <a:pt x="1211" y="1852"/>
                  </a:lnTo>
                  <a:lnTo>
                    <a:pt x="1221" y="1842"/>
                  </a:lnTo>
                  <a:lnTo>
                    <a:pt x="1231" y="1829"/>
                  </a:lnTo>
                  <a:lnTo>
                    <a:pt x="1256" y="1806"/>
                  </a:lnTo>
                  <a:lnTo>
                    <a:pt x="1281" y="1781"/>
                  </a:lnTo>
                  <a:lnTo>
                    <a:pt x="1307" y="1758"/>
                  </a:lnTo>
                  <a:lnTo>
                    <a:pt x="1332" y="1736"/>
                  </a:lnTo>
                  <a:lnTo>
                    <a:pt x="1357" y="1710"/>
                  </a:lnTo>
                  <a:lnTo>
                    <a:pt x="1385" y="1688"/>
                  </a:lnTo>
                  <a:lnTo>
                    <a:pt x="1410" y="1665"/>
                  </a:lnTo>
                  <a:lnTo>
                    <a:pt x="1436" y="1642"/>
                  </a:lnTo>
                  <a:lnTo>
                    <a:pt x="1466" y="1614"/>
                  </a:lnTo>
                  <a:lnTo>
                    <a:pt x="1496" y="1589"/>
                  </a:lnTo>
                  <a:lnTo>
                    <a:pt x="1527" y="1561"/>
                  </a:lnTo>
                  <a:lnTo>
                    <a:pt x="1555" y="1533"/>
                  </a:lnTo>
                  <a:lnTo>
                    <a:pt x="1585" y="1506"/>
                  </a:lnTo>
                  <a:lnTo>
                    <a:pt x="1615" y="1475"/>
                  </a:lnTo>
                  <a:lnTo>
                    <a:pt x="1643" y="1448"/>
                  </a:lnTo>
                  <a:lnTo>
                    <a:pt x="1673" y="1417"/>
                  </a:lnTo>
                  <a:lnTo>
                    <a:pt x="1701" y="1387"/>
                  </a:lnTo>
                  <a:lnTo>
                    <a:pt x="1729" y="1357"/>
                  </a:lnTo>
                  <a:lnTo>
                    <a:pt x="1757" y="1326"/>
                  </a:lnTo>
                  <a:lnTo>
                    <a:pt x="1785" y="1293"/>
                  </a:lnTo>
                  <a:lnTo>
                    <a:pt x="1810" y="1261"/>
                  </a:lnTo>
                  <a:lnTo>
                    <a:pt x="1835" y="1225"/>
                  </a:lnTo>
                  <a:lnTo>
                    <a:pt x="1860" y="1190"/>
                  </a:lnTo>
                  <a:lnTo>
                    <a:pt x="1883" y="1154"/>
                  </a:lnTo>
                  <a:lnTo>
                    <a:pt x="1901" y="1109"/>
                  </a:lnTo>
                  <a:lnTo>
                    <a:pt x="1906" y="1053"/>
                  </a:lnTo>
                  <a:lnTo>
                    <a:pt x="1901" y="998"/>
                  </a:lnTo>
                  <a:lnTo>
                    <a:pt x="1886" y="945"/>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5" name="Freeform 8"/>
            <p:cNvSpPr>
              <a:spLocks/>
            </p:cNvSpPr>
            <p:nvPr/>
          </p:nvSpPr>
          <p:spPr bwMode="auto">
            <a:xfrm>
              <a:off x="4450" y="2862"/>
              <a:ext cx="424" cy="273"/>
            </a:xfrm>
            <a:custGeom>
              <a:avLst/>
              <a:gdLst>
                <a:gd name="T0" fmla="*/ 45 w 424"/>
                <a:gd name="T1" fmla="*/ 0 h 273"/>
                <a:gd name="T2" fmla="*/ 30 w 424"/>
                <a:gd name="T3" fmla="*/ 0 h 273"/>
                <a:gd name="T4" fmla="*/ 17 w 424"/>
                <a:gd name="T5" fmla="*/ 8 h 273"/>
                <a:gd name="T6" fmla="*/ 7 w 424"/>
                <a:gd name="T7" fmla="*/ 18 h 273"/>
                <a:gd name="T8" fmla="*/ 2 w 424"/>
                <a:gd name="T9" fmla="*/ 33 h 273"/>
                <a:gd name="T10" fmla="*/ 2 w 424"/>
                <a:gd name="T11" fmla="*/ 33 h 273"/>
                <a:gd name="T12" fmla="*/ 0 w 424"/>
                <a:gd name="T13" fmla="*/ 71 h 273"/>
                <a:gd name="T14" fmla="*/ 5 w 424"/>
                <a:gd name="T15" fmla="*/ 106 h 273"/>
                <a:gd name="T16" fmla="*/ 17 w 424"/>
                <a:gd name="T17" fmla="*/ 139 h 273"/>
                <a:gd name="T18" fmla="*/ 32 w 424"/>
                <a:gd name="T19" fmla="*/ 167 h 273"/>
                <a:gd name="T20" fmla="*/ 55 w 424"/>
                <a:gd name="T21" fmla="*/ 195 h 273"/>
                <a:gd name="T22" fmla="*/ 78 w 424"/>
                <a:gd name="T23" fmla="*/ 218 h 273"/>
                <a:gd name="T24" fmla="*/ 103 w 424"/>
                <a:gd name="T25" fmla="*/ 235 h 273"/>
                <a:gd name="T26" fmla="*/ 131 w 424"/>
                <a:gd name="T27" fmla="*/ 248 h 273"/>
                <a:gd name="T28" fmla="*/ 154 w 424"/>
                <a:gd name="T29" fmla="*/ 255 h 273"/>
                <a:gd name="T30" fmla="*/ 182 w 424"/>
                <a:gd name="T31" fmla="*/ 263 h 273"/>
                <a:gd name="T32" fmla="*/ 212 w 424"/>
                <a:gd name="T33" fmla="*/ 268 h 273"/>
                <a:gd name="T34" fmla="*/ 247 w 424"/>
                <a:gd name="T35" fmla="*/ 273 h 273"/>
                <a:gd name="T36" fmla="*/ 283 w 424"/>
                <a:gd name="T37" fmla="*/ 273 h 273"/>
                <a:gd name="T38" fmla="*/ 321 w 424"/>
                <a:gd name="T39" fmla="*/ 271 h 273"/>
                <a:gd name="T40" fmla="*/ 361 w 424"/>
                <a:gd name="T41" fmla="*/ 261 h 273"/>
                <a:gd name="T42" fmla="*/ 399 w 424"/>
                <a:gd name="T43" fmla="*/ 248 h 273"/>
                <a:gd name="T44" fmla="*/ 412 w 424"/>
                <a:gd name="T45" fmla="*/ 240 h 273"/>
                <a:gd name="T46" fmla="*/ 422 w 424"/>
                <a:gd name="T47" fmla="*/ 228 h 273"/>
                <a:gd name="T48" fmla="*/ 424 w 424"/>
                <a:gd name="T49" fmla="*/ 213 h 273"/>
                <a:gd name="T50" fmla="*/ 422 w 424"/>
                <a:gd name="T51" fmla="*/ 197 h 273"/>
                <a:gd name="T52" fmla="*/ 412 w 424"/>
                <a:gd name="T53" fmla="*/ 185 h 273"/>
                <a:gd name="T54" fmla="*/ 399 w 424"/>
                <a:gd name="T55" fmla="*/ 177 h 273"/>
                <a:gd name="T56" fmla="*/ 384 w 424"/>
                <a:gd name="T57" fmla="*/ 175 h 273"/>
                <a:gd name="T58" fmla="*/ 369 w 424"/>
                <a:gd name="T59" fmla="*/ 177 h 273"/>
                <a:gd name="T60" fmla="*/ 336 w 424"/>
                <a:gd name="T61" fmla="*/ 187 h 273"/>
                <a:gd name="T62" fmla="*/ 305 w 424"/>
                <a:gd name="T63" fmla="*/ 195 h 273"/>
                <a:gd name="T64" fmla="*/ 275 w 424"/>
                <a:gd name="T65" fmla="*/ 195 h 273"/>
                <a:gd name="T66" fmla="*/ 245 w 424"/>
                <a:gd name="T67" fmla="*/ 195 h 273"/>
                <a:gd name="T68" fmla="*/ 217 w 424"/>
                <a:gd name="T69" fmla="*/ 192 h 273"/>
                <a:gd name="T70" fmla="*/ 192 w 424"/>
                <a:gd name="T71" fmla="*/ 187 h 273"/>
                <a:gd name="T72" fmla="*/ 171 w 424"/>
                <a:gd name="T73" fmla="*/ 182 h 273"/>
                <a:gd name="T74" fmla="*/ 154 w 424"/>
                <a:gd name="T75" fmla="*/ 177 h 273"/>
                <a:gd name="T76" fmla="*/ 141 w 424"/>
                <a:gd name="T77" fmla="*/ 170 h 273"/>
                <a:gd name="T78" fmla="*/ 126 w 424"/>
                <a:gd name="T79" fmla="*/ 159 h 273"/>
                <a:gd name="T80" fmla="*/ 111 w 424"/>
                <a:gd name="T81" fmla="*/ 147 h 273"/>
                <a:gd name="T82" fmla="*/ 98 w 424"/>
                <a:gd name="T83" fmla="*/ 129 h 273"/>
                <a:gd name="T84" fmla="*/ 88 w 424"/>
                <a:gd name="T85" fmla="*/ 111 h 273"/>
                <a:gd name="T86" fmla="*/ 80 w 424"/>
                <a:gd name="T87" fmla="*/ 91 h 273"/>
                <a:gd name="T88" fmla="*/ 78 w 424"/>
                <a:gd name="T89" fmla="*/ 69 h 273"/>
                <a:gd name="T90" fmla="*/ 78 w 424"/>
                <a:gd name="T91" fmla="*/ 46 h 273"/>
                <a:gd name="T92" fmla="*/ 78 w 424"/>
                <a:gd name="T93" fmla="*/ 31 h 273"/>
                <a:gd name="T94" fmla="*/ 70 w 424"/>
                <a:gd name="T95" fmla="*/ 15 h 273"/>
                <a:gd name="T96" fmla="*/ 60 w 424"/>
                <a:gd name="T97" fmla="*/ 5 h 273"/>
                <a:gd name="T98" fmla="*/ 45 w 424"/>
                <a:gd name="T99" fmla="*/ 0 h 2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24"/>
                <a:gd name="T151" fmla="*/ 0 h 273"/>
                <a:gd name="T152" fmla="*/ 424 w 424"/>
                <a:gd name="T153" fmla="*/ 273 h 2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24" h="273">
                  <a:moveTo>
                    <a:pt x="45" y="0"/>
                  </a:moveTo>
                  <a:lnTo>
                    <a:pt x="30" y="0"/>
                  </a:lnTo>
                  <a:lnTo>
                    <a:pt x="17" y="8"/>
                  </a:lnTo>
                  <a:lnTo>
                    <a:pt x="7" y="18"/>
                  </a:lnTo>
                  <a:lnTo>
                    <a:pt x="2" y="33"/>
                  </a:lnTo>
                  <a:lnTo>
                    <a:pt x="0" y="71"/>
                  </a:lnTo>
                  <a:lnTo>
                    <a:pt x="5" y="106"/>
                  </a:lnTo>
                  <a:lnTo>
                    <a:pt x="17" y="139"/>
                  </a:lnTo>
                  <a:lnTo>
                    <a:pt x="32" y="167"/>
                  </a:lnTo>
                  <a:lnTo>
                    <a:pt x="55" y="195"/>
                  </a:lnTo>
                  <a:lnTo>
                    <a:pt x="78" y="218"/>
                  </a:lnTo>
                  <a:lnTo>
                    <a:pt x="103" y="235"/>
                  </a:lnTo>
                  <a:lnTo>
                    <a:pt x="131" y="248"/>
                  </a:lnTo>
                  <a:lnTo>
                    <a:pt x="154" y="255"/>
                  </a:lnTo>
                  <a:lnTo>
                    <a:pt x="182" y="263"/>
                  </a:lnTo>
                  <a:lnTo>
                    <a:pt x="212" y="268"/>
                  </a:lnTo>
                  <a:lnTo>
                    <a:pt x="247" y="273"/>
                  </a:lnTo>
                  <a:lnTo>
                    <a:pt x="283" y="273"/>
                  </a:lnTo>
                  <a:lnTo>
                    <a:pt x="321" y="271"/>
                  </a:lnTo>
                  <a:lnTo>
                    <a:pt x="361" y="261"/>
                  </a:lnTo>
                  <a:lnTo>
                    <a:pt x="399" y="248"/>
                  </a:lnTo>
                  <a:lnTo>
                    <a:pt x="412" y="240"/>
                  </a:lnTo>
                  <a:lnTo>
                    <a:pt x="422" y="228"/>
                  </a:lnTo>
                  <a:lnTo>
                    <a:pt x="424" y="213"/>
                  </a:lnTo>
                  <a:lnTo>
                    <a:pt x="422" y="197"/>
                  </a:lnTo>
                  <a:lnTo>
                    <a:pt x="412" y="185"/>
                  </a:lnTo>
                  <a:lnTo>
                    <a:pt x="399" y="177"/>
                  </a:lnTo>
                  <a:lnTo>
                    <a:pt x="384" y="175"/>
                  </a:lnTo>
                  <a:lnTo>
                    <a:pt x="369" y="177"/>
                  </a:lnTo>
                  <a:lnTo>
                    <a:pt x="336" y="187"/>
                  </a:lnTo>
                  <a:lnTo>
                    <a:pt x="305" y="195"/>
                  </a:lnTo>
                  <a:lnTo>
                    <a:pt x="275" y="195"/>
                  </a:lnTo>
                  <a:lnTo>
                    <a:pt x="245" y="195"/>
                  </a:lnTo>
                  <a:lnTo>
                    <a:pt x="217" y="192"/>
                  </a:lnTo>
                  <a:lnTo>
                    <a:pt x="192" y="187"/>
                  </a:lnTo>
                  <a:lnTo>
                    <a:pt x="171" y="182"/>
                  </a:lnTo>
                  <a:lnTo>
                    <a:pt x="154" y="177"/>
                  </a:lnTo>
                  <a:lnTo>
                    <a:pt x="141" y="170"/>
                  </a:lnTo>
                  <a:lnTo>
                    <a:pt x="126" y="159"/>
                  </a:lnTo>
                  <a:lnTo>
                    <a:pt x="111" y="147"/>
                  </a:lnTo>
                  <a:lnTo>
                    <a:pt x="98" y="129"/>
                  </a:lnTo>
                  <a:lnTo>
                    <a:pt x="88" y="111"/>
                  </a:lnTo>
                  <a:lnTo>
                    <a:pt x="80" y="91"/>
                  </a:lnTo>
                  <a:lnTo>
                    <a:pt x="78" y="69"/>
                  </a:lnTo>
                  <a:lnTo>
                    <a:pt x="78" y="46"/>
                  </a:lnTo>
                  <a:lnTo>
                    <a:pt x="78" y="31"/>
                  </a:lnTo>
                  <a:lnTo>
                    <a:pt x="70" y="15"/>
                  </a:lnTo>
                  <a:lnTo>
                    <a:pt x="60" y="5"/>
                  </a:lnTo>
                  <a:lnTo>
                    <a:pt x="45" y="0"/>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6" name="Freeform 9"/>
            <p:cNvSpPr>
              <a:spLocks/>
            </p:cNvSpPr>
            <p:nvPr/>
          </p:nvSpPr>
          <p:spPr bwMode="auto">
            <a:xfrm>
              <a:off x="4728" y="2827"/>
              <a:ext cx="75" cy="159"/>
            </a:xfrm>
            <a:custGeom>
              <a:avLst/>
              <a:gdLst>
                <a:gd name="T0" fmla="*/ 75 w 75"/>
                <a:gd name="T1" fmla="*/ 121 h 159"/>
                <a:gd name="T2" fmla="*/ 75 w 75"/>
                <a:gd name="T3" fmla="*/ 40 h 159"/>
                <a:gd name="T4" fmla="*/ 73 w 75"/>
                <a:gd name="T5" fmla="*/ 25 h 159"/>
                <a:gd name="T6" fmla="*/ 65 w 75"/>
                <a:gd name="T7" fmla="*/ 13 h 159"/>
                <a:gd name="T8" fmla="*/ 53 w 75"/>
                <a:gd name="T9" fmla="*/ 2 h 159"/>
                <a:gd name="T10" fmla="*/ 38 w 75"/>
                <a:gd name="T11" fmla="*/ 0 h 159"/>
                <a:gd name="T12" fmla="*/ 22 w 75"/>
                <a:gd name="T13" fmla="*/ 2 h 159"/>
                <a:gd name="T14" fmla="*/ 12 w 75"/>
                <a:gd name="T15" fmla="*/ 13 h 159"/>
                <a:gd name="T16" fmla="*/ 2 w 75"/>
                <a:gd name="T17" fmla="*/ 25 h 159"/>
                <a:gd name="T18" fmla="*/ 0 w 75"/>
                <a:gd name="T19" fmla="*/ 40 h 159"/>
                <a:gd name="T20" fmla="*/ 0 w 75"/>
                <a:gd name="T21" fmla="*/ 121 h 159"/>
                <a:gd name="T22" fmla="*/ 2 w 75"/>
                <a:gd name="T23" fmla="*/ 136 h 159"/>
                <a:gd name="T24" fmla="*/ 12 w 75"/>
                <a:gd name="T25" fmla="*/ 146 h 159"/>
                <a:gd name="T26" fmla="*/ 22 w 75"/>
                <a:gd name="T27" fmla="*/ 157 h 159"/>
                <a:gd name="T28" fmla="*/ 38 w 75"/>
                <a:gd name="T29" fmla="*/ 159 h 159"/>
                <a:gd name="T30" fmla="*/ 53 w 75"/>
                <a:gd name="T31" fmla="*/ 157 h 159"/>
                <a:gd name="T32" fmla="*/ 65 w 75"/>
                <a:gd name="T33" fmla="*/ 146 h 159"/>
                <a:gd name="T34" fmla="*/ 73 w 75"/>
                <a:gd name="T35" fmla="*/ 136 h 159"/>
                <a:gd name="T36" fmla="*/ 75 w 75"/>
                <a:gd name="T37" fmla="*/ 121 h 1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
                <a:gd name="T58" fmla="*/ 0 h 159"/>
                <a:gd name="T59" fmla="*/ 75 w 75"/>
                <a:gd name="T60" fmla="*/ 159 h 1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 h="159">
                  <a:moveTo>
                    <a:pt x="75" y="121"/>
                  </a:moveTo>
                  <a:lnTo>
                    <a:pt x="75" y="40"/>
                  </a:lnTo>
                  <a:lnTo>
                    <a:pt x="73" y="25"/>
                  </a:lnTo>
                  <a:lnTo>
                    <a:pt x="65" y="13"/>
                  </a:lnTo>
                  <a:lnTo>
                    <a:pt x="53" y="2"/>
                  </a:lnTo>
                  <a:lnTo>
                    <a:pt x="38" y="0"/>
                  </a:lnTo>
                  <a:lnTo>
                    <a:pt x="22" y="2"/>
                  </a:lnTo>
                  <a:lnTo>
                    <a:pt x="12" y="13"/>
                  </a:lnTo>
                  <a:lnTo>
                    <a:pt x="2" y="25"/>
                  </a:lnTo>
                  <a:lnTo>
                    <a:pt x="0" y="40"/>
                  </a:lnTo>
                  <a:lnTo>
                    <a:pt x="0" y="121"/>
                  </a:lnTo>
                  <a:lnTo>
                    <a:pt x="2" y="136"/>
                  </a:lnTo>
                  <a:lnTo>
                    <a:pt x="12" y="146"/>
                  </a:lnTo>
                  <a:lnTo>
                    <a:pt x="22" y="157"/>
                  </a:lnTo>
                  <a:lnTo>
                    <a:pt x="38" y="159"/>
                  </a:lnTo>
                  <a:lnTo>
                    <a:pt x="53" y="157"/>
                  </a:lnTo>
                  <a:lnTo>
                    <a:pt x="65" y="146"/>
                  </a:lnTo>
                  <a:lnTo>
                    <a:pt x="73" y="136"/>
                  </a:lnTo>
                  <a:lnTo>
                    <a:pt x="75" y="121"/>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7" name="Freeform 10"/>
            <p:cNvSpPr>
              <a:spLocks/>
            </p:cNvSpPr>
            <p:nvPr/>
          </p:nvSpPr>
          <p:spPr bwMode="auto">
            <a:xfrm>
              <a:off x="4634" y="2817"/>
              <a:ext cx="78" cy="156"/>
            </a:xfrm>
            <a:custGeom>
              <a:avLst/>
              <a:gdLst>
                <a:gd name="T0" fmla="*/ 78 w 78"/>
                <a:gd name="T1" fmla="*/ 119 h 156"/>
                <a:gd name="T2" fmla="*/ 78 w 78"/>
                <a:gd name="T3" fmla="*/ 38 h 156"/>
                <a:gd name="T4" fmla="*/ 76 w 78"/>
                <a:gd name="T5" fmla="*/ 23 h 156"/>
                <a:gd name="T6" fmla="*/ 66 w 78"/>
                <a:gd name="T7" fmla="*/ 10 h 156"/>
                <a:gd name="T8" fmla="*/ 53 w 78"/>
                <a:gd name="T9" fmla="*/ 2 h 156"/>
                <a:gd name="T10" fmla="*/ 38 w 78"/>
                <a:gd name="T11" fmla="*/ 0 h 156"/>
                <a:gd name="T12" fmla="*/ 23 w 78"/>
                <a:gd name="T13" fmla="*/ 2 h 156"/>
                <a:gd name="T14" fmla="*/ 13 w 78"/>
                <a:gd name="T15" fmla="*/ 10 h 156"/>
                <a:gd name="T16" fmla="*/ 3 w 78"/>
                <a:gd name="T17" fmla="*/ 23 h 156"/>
                <a:gd name="T18" fmla="*/ 0 w 78"/>
                <a:gd name="T19" fmla="*/ 38 h 156"/>
                <a:gd name="T20" fmla="*/ 0 w 78"/>
                <a:gd name="T21" fmla="*/ 119 h 156"/>
                <a:gd name="T22" fmla="*/ 3 w 78"/>
                <a:gd name="T23" fmla="*/ 134 h 156"/>
                <a:gd name="T24" fmla="*/ 13 w 78"/>
                <a:gd name="T25" fmla="*/ 146 h 156"/>
                <a:gd name="T26" fmla="*/ 23 w 78"/>
                <a:gd name="T27" fmla="*/ 154 h 156"/>
                <a:gd name="T28" fmla="*/ 38 w 78"/>
                <a:gd name="T29" fmla="*/ 156 h 156"/>
                <a:gd name="T30" fmla="*/ 53 w 78"/>
                <a:gd name="T31" fmla="*/ 154 h 156"/>
                <a:gd name="T32" fmla="*/ 66 w 78"/>
                <a:gd name="T33" fmla="*/ 146 h 156"/>
                <a:gd name="T34" fmla="*/ 76 w 78"/>
                <a:gd name="T35" fmla="*/ 134 h 156"/>
                <a:gd name="T36" fmla="*/ 78 w 78"/>
                <a:gd name="T37" fmla="*/ 119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56"/>
                <a:gd name="T59" fmla="*/ 78 w 78"/>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56">
                  <a:moveTo>
                    <a:pt x="78" y="119"/>
                  </a:moveTo>
                  <a:lnTo>
                    <a:pt x="78" y="38"/>
                  </a:lnTo>
                  <a:lnTo>
                    <a:pt x="76" y="23"/>
                  </a:lnTo>
                  <a:lnTo>
                    <a:pt x="66" y="10"/>
                  </a:lnTo>
                  <a:lnTo>
                    <a:pt x="53" y="2"/>
                  </a:lnTo>
                  <a:lnTo>
                    <a:pt x="38" y="0"/>
                  </a:lnTo>
                  <a:lnTo>
                    <a:pt x="23" y="2"/>
                  </a:lnTo>
                  <a:lnTo>
                    <a:pt x="13" y="10"/>
                  </a:lnTo>
                  <a:lnTo>
                    <a:pt x="3" y="23"/>
                  </a:lnTo>
                  <a:lnTo>
                    <a:pt x="0" y="38"/>
                  </a:lnTo>
                  <a:lnTo>
                    <a:pt x="0" y="119"/>
                  </a:lnTo>
                  <a:lnTo>
                    <a:pt x="3" y="134"/>
                  </a:lnTo>
                  <a:lnTo>
                    <a:pt x="13" y="146"/>
                  </a:lnTo>
                  <a:lnTo>
                    <a:pt x="23" y="154"/>
                  </a:lnTo>
                  <a:lnTo>
                    <a:pt x="38" y="156"/>
                  </a:lnTo>
                  <a:lnTo>
                    <a:pt x="53" y="154"/>
                  </a:lnTo>
                  <a:lnTo>
                    <a:pt x="66" y="146"/>
                  </a:lnTo>
                  <a:lnTo>
                    <a:pt x="76" y="134"/>
                  </a:lnTo>
                  <a:lnTo>
                    <a:pt x="78" y="119"/>
                  </a:lnTo>
                  <a:close/>
                </a:path>
              </a:pathLst>
            </a:custGeom>
            <a:solidFill>
              <a:srgbClr val="000000"/>
            </a:solidFill>
            <a:ln w="9525">
              <a:noFill/>
              <a:round/>
              <a:headEnd/>
              <a:tailEnd/>
            </a:ln>
          </p:spPr>
          <p:txBody>
            <a:bodyPr>
              <a:prstTxWarp prst="textNoShape">
                <a:avLst/>
              </a:prstTxWarp>
            </a:bodyPr>
            <a:lstStyle/>
            <a:p>
              <a:pPr defTabSz="914400" fontAlgn="base">
                <a:spcBef>
                  <a:spcPct val="0"/>
                </a:spcBef>
                <a:spcAft>
                  <a:spcPct val="0"/>
                </a:spcAft>
              </a:pPr>
              <a:endParaRPr lang="en-US">
                <a:solidFill>
                  <a:srgbClr val="000000"/>
                </a:solidFill>
                <a:ea typeface="ＭＳ Ｐゴシック" pitchFamily="-107" charset="-128"/>
                <a:cs typeface="ＭＳ Ｐゴシック" pitchFamily="-107" charset="-128"/>
              </a:endParaRPr>
            </a:p>
          </p:txBody>
        </p:sp>
        <p:sp>
          <p:nvSpPr>
            <p:cNvPr id="18" name="WordArt 11"/>
            <p:cNvSpPr>
              <a:spLocks noChangeArrowheads="1" noChangeShapeType="1" noTextEdit="1"/>
            </p:cNvSpPr>
            <p:nvPr/>
          </p:nvSpPr>
          <p:spPr bwMode="auto">
            <a:xfrm>
              <a:off x="3840" y="2160"/>
              <a:ext cx="864" cy="660"/>
            </a:xfrm>
            <a:prstGeom prst="rect">
              <a:avLst/>
            </a:prstGeom>
          </p:spPr>
          <p:txBody>
            <a:bodyPr wrap="none" fromWordArt="1">
              <a:prstTxWarp prst="textPlain">
                <a:avLst>
                  <a:gd name="adj" fmla="val 50000"/>
                </a:avLst>
              </a:prstTxWarp>
            </a:bodyPr>
            <a:lstStyle/>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Training</a:t>
              </a:r>
            </a:p>
            <a:p>
              <a:pPr algn="ctr" defTabSz="914400" fontAlgn="base">
                <a:spcBef>
                  <a:spcPct val="0"/>
                </a:spcBef>
                <a:spcAft>
                  <a:spcPct val="0"/>
                </a:spcAft>
              </a:pPr>
              <a:r>
                <a:rPr lang="en-US" sz="3600" kern="10" dirty="0">
                  <a:ln w="9525">
                    <a:solidFill>
                      <a:srgbClr val="000000"/>
                    </a:solidFill>
                    <a:round/>
                    <a:headEnd/>
                    <a:tailEnd/>
                  </a:ln>
                  <a:solidFill>
                    <a:srgbClr val="000000"/>
                  </a:solidFill>
                  <a:ea typeface="Comic Sans MS"/>
                  <a:cs typeface="Comic Sans MS"/>
                </a:rPr>
                <a:t>Required</a:t>
              </a:r>
            </a:p>
          </p:txBody>
        </p:sp>
      </p:gr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245475" y="-22225"/>
            <a:ext cx="914400" cy="914400"/>
          </a:xfrm>
          <a:prstGeom prst="rect">
            <a:avLst/>
          </a:prstGeom>
        </p:spPr>
      </p:pic>
    </p:spTree>
    <p:extLst>
      <p:ext uri="{BB962C8B-B14F-4D97-AF65-F5344CB8AC3E}">
        <p14:creationId xmlns:p14="http://schemas.microsoft.com/office/powerpoint/2010/main" val="2781501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solidFill>
                  <a:srgbClr val="001C54"/>
                </a:solidFill>
              </a:rPr>
              <a:t>More Detail Re: Earlier Example</a:t>
            </a:r>
          </a:p>
        </p:txBody>
      </p:sp>
      <p:pic>
        <p:nvPicPr>
          <p:cNvPr id="99332" name="Picture 4" descr="PE00014_"/>
          <p:cNvPicPr>
            <a:picLocks noChangeAspect="1" noChangeArrowheads="1"/>
          </p:cNvPicPr>
          <p:nvPr/>
        </p:nvPicPr>
        <p:blipFill>
          <a:blip r:embed="rId2"/>
          <a:srcRect/>
          <a:stretch>
            <a:fillRect/>
          </a:stretch>
        </p:blipFill>
        <p:spPr bwMode="auto">
          <a:xfrm>
            <a:off x="7663593" y="6068635"/>
            <a:ext cx="1295400" cy="882650"/>
          </a:xfrm>
          <a:prstGeom prst="rect">
            <a:avLst/>
          </a:prstGeom>
          <a:noFill/>
          <a:ln w="9525">
            <a:noFill/>
            <a:miter lim="800000"/>
            <a:headEnd/>
            <a:tailEnd/>
          </a:ln>
        </p:spPr>
      </p:pic>
      <p:sp>
        <p:nvSpPr>
          <p:cNvPr id="5" name="Rectangle 3"/>
          <p:cNvSpPr>
            <a:spLocks noChangeArrowheads="1"/>
          </p:cNvSpPr>
          <p:nvPr/>
        </p:nvSpPr>
        <p:spPr bwMode="auto">
          <a:xfrm>
            <a:off x="725905" y="1433287"/>
            <a:ext cx="8153400" cy="1200329"/>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ea typeface="Times New Roman" pitchFamily="-1" charset="0"/>
                <a:cs typeface="Times New Roman" pitchFamily="-1" charset="0"/>
              </a:rPr>
              <a:t>Adam is a 12 year-old boy who lives in a group home that serves four other adolescents (3 boys and 1 girl) with various levels of disabilities.  He is always assigned a 1:1 staff. </a:t>
            </a:r>
          </a:p>
        </p:txBody>
      </p:sp>
      <p:sp>
        <p:nvSpPr>
          <p:cNvPr id="6" name="Rectangle 4"/>
          <p:cNvSpPr>
            <a:spLocks noChangeArrowheads="1"/>
          </p:cNvSpPr>
          <p:nvPr/>
        </p:nvSpPr>
        <p:spPr bwMode="auto">
          <a:xfrm>
            <a:off x="685800" y="2739799"/>
            <a:ext cx="8153400" cy="1938992"/>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a:solidFill>
                  <a:schemeClr val="bg1"/>
                </a:solidFill>
                <a:ea typeface="Times New Roman" pitchFamily="-1" charset="0"/>
                <a:cs typeface="Times New Roman" pitchFamily="-1" charset="0"/>
              </a:rPr>
              <a:t>Adam has lived in group homes for the past 3-4 years.  </a:t>
            </a:r>
            <a:r>
              <a:rPr lang="en-US" sz="2400" dirty="0">
                <a:solidFill>
                  <a:schemeClr val="bg1"/>
                </a:solidFill>
                <a:ea typeface="Times New Roman" pitchFamily="-1" charset="0"/>
                <a:cs typeface="Times New Roman" pitchFamily="-1" charset="0"/>
              </a:rPr>
              <a:t>In his previous placement, he was successfully attending school (a process which took months to achieve).  He was moved from that group home to the current placement to be closer to his mother.  </a:t>
            </a:r>
          </a:p>
        </p:txBody>
      </p:sp>
      <p:sp>
        <p:nvSpPr>
          <p:cNvPr id="7" name="Rectangle 5"/>
          <p:cNvSpPr>
            <a:spLocks noChangeArrowheads="1"/>
          </p:cNvSpPr>
          <p:nvPr/>
        </p:nvSpPr>
        <p:spPr bwMode="auto">
          <a:xfrm>
            <a:off x="685800" y="4772873"/>
            <a:ext cx="8153400" cy="1569660"/>
          </a:xfrm>
          <a:prstGeom prst="rect">
            <a:avLst/>
          </a:prstGeom>
          <a:noFill/>
          <a:ln w="9525">
            <a:noFill/>
            <a:miter lim="800000"/>
            <a:headEnd/>
            <a:tailEnd/>
          </a:ln>
        </p:spPr>
        <p:txBody>
          <a:bodyPr>
            <a:prstTxWarp prst="textNoShape">
              <a:avLst/>
            </a:prstTxWarp>
            <a:spAutoFit/>
          </a:bodyPr>
          <a:lstStyle/>
          <a:p>
            <a:pPr fontAlgn="base">
              <a:spcBef>
                <a:spcPct val="0"/>
              </a:spcBef>
              <a:spcAft>
                <a:spcPct val="0"/>
              </a:spcAft>
            </a:pPr>
            <a:r>
              <a:rPr lang="en-US" sz="2400" dirty="0">
                <a:solidFill>
                  <a:schemeClr val="bg1"/>
                </a:solidFill>
                <a:ea typeface="Times New Roman" pitchFamily="-1" charset="0"/>
                <a:cs typeface="Times New Roman" pitchFamily="-1" charset="0"/>
              </a:rPr>
              <a:t>Upon moving, he regressed into using his problem behaviors (hitting, kicking, biting, spitting, pushing, scratching, etc.).  He was removed from school because of his problem behaviors.</a:t>
            </a:r>
            <a:endParaRPr lang="en-US" sz="4400" dirty="0">
              <a:solidFill>
                <a:schemeClr val="bg1"/>
              </a:solidFill>
              <a:ea typeface="Times New Roman" pitchFamily="-1" charset="0"/>
              <a:cs typeface="Times New Roman" pitchFamily="-1" charset="0"/>
            </a:endParaRPr>
          </a:p>
          <a:p>
            <a:pPr fontAlgn="base">
              <a:spcBef>
                <a:spcPct val="0"/>
              </a:spcBef>
              <a:spcAft>
                <a:spcPct val="0"/>
              </a:spcAft>
            </a:pPr>
            <a:endParaRPr lang="en-US" sz="2400" dirty="0">
              <a:solidFill>
                <a:schemeClr val="bg1"/>
              </a:solidFill>
              <a:ea typeface="Times New Roman" pitchFamily="-1" charset="0"/>
              <a:cs typeface="Times New Roman" pitchFamily="-1" charset="0"/>
            </a:endParaRPr>
          </a:p>
        </p:txBody>
      </p:sp>
    </p:spTree>
    <p:extLst>
      <p:ext uri="{BB962C8B-B14F-4D97-AF65-F5344CB8AC3E}">
        <p14:creationId xmlns:p14="http://schemas.microsoft.com/office/powerpoint/2010/main" val="29895918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1531202"/>
              </p:ext>
            </p:extLst>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a:spLocks noChangeArrowheads="1"/>
          </p:cNvSpPr>
          <p:nvPr/>
        </p:nvSpPr>
        <p:spPr bwMode="auto">
          <a:xfrm>
            <a:off x="574676" y="4521200"/>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rPr>
              <a:t>Based on observing these patterns across time, what is the probable function of the behavior?</a:t>
            </a:r>
          </a:p>
        </p:txBody>
      </p:sp>
      <p:grpSp>
        <p:nvGrpSpPr>
          <p:cNvPr id="2" name="Group 7">
            <a:extLst>
              <a:ext uri="{C183D7F6-B498-43B3-948B-1728B52AA6E4}">
                <adec:decorative xmlns:adec="http://schemas.microsoft.com/office/drawing/2017/decorative" val="1"/>
              </a:ext>
            </a:extLst>
          </p:cNvPr>
          <p:cNvGrpSpPr>
            <a:grpSpLocks/>
          </p:cNvGrpSpPr>
          <p:nvPr/>
        </p:nvGrpSpPr>
        <p:grpSpPr bwMode="auto">
          <a:xfrm>
            <a:off x="457200" y="2287073"/>
            <a:ext cx="2649538" cy="1809750"/>
            <a:chOff x="8840" y="1357788"/>
            <a:chExt cx="2648902" cy="1810385"/>
          </a:xfrm>
          <a:solidFill>
            <a:schemeClr val="accent3">
              <a:lumMod val="75000"/>
            </a:schemeClr>
          </a:solidFill>
        </p:grpSpPr>
        <p:sp>
          <p:nvSpPr>
            <p:cNvPr id="15" name="Rounded Rectangle 14"/>
            <p:cNvSpPr>
              <a:spLocks noChangeArrowheads="1"/>
            </p:cNvSpPr>
            <p:nvPr/>
          </p:nvSpPr>
          <p:spPr bwMode="auto">
            <a:xfrm>
              <a:off x="8840"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6" name="Rounded Rectangle 4"/>
            <p:cNvSpPr/>
            <p:nvPr/>
          </p:nvSpPr>
          <p:spPr>
            <a:xfrm>
              <a:off x="97719"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Being told to wait/no</a:t>
              </a:r>
            </a:p>
          </p:txBody>
        </p:sp>
      </p:grpSp>
      <p:grpSp>
        <p:nvGrpSpPr>
          <p:cNvPr id="3" name="Group 8">
            <a:extLst>
              <a:ext uri="{C183D7F6-B498-43B3-948B-1728B52AA6E4}">
                <adec:decorative xmlns:adec="http://schemas.microsoft.com/office/drawing/2017/decorative" val="1"/>
              </a:ext>
            </a:extLst>
          </p:cNvPr>
          <p:cNvGrpSpPr>
            <a:grpSpLocks/>
          </p:cNvGrpSpPr>
          <p:nvPr/>
        </p:nvGrpSpPr>
        <p:grpSpPr bwMode="auto">
          <a:xfrm>
            <a:off x="3238500" y="2287073"/>
            <a:ext cx="2649538" cy="1809750"/>
            <a:chOff x="2790348" y="1357788"/>
            <a:chExt cx="2648902" cy="1810385"/>
          </a:xfrm>
          <a:solidFill>
            <a:schemeClr val="accent3">
              <a:lumMod val="75000"/>
            </a:schemeClr>
          </a:solidFill>
        </p:grpSpPr>
        <p:sp>
          <p:nvSpPr>
            <p:cNvPr id="13" name="Rounded Rectangle 12"/>
            <p:cNvSpPr>
              <a:spLocks noChangeArrowheads="1"/>
            </p:cNvSpPr>
            <p:nvPr/>
          </p:nvSpPr>
          <p:spPr bwMode="auto">
            <a:xfrm>
              <a:off x="2790348"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4" name="Rounded Rectangle 6"/>
            <p:cNvSpPr/>
            <p:nvPr/>
          </p:nvSpPr>
          <p:spPr>
            <a:xfrm>
              <a:off x="2879227"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Tantrum</a:t>
              </a:r>
            </a:p>
          </p:txBody>
        </p:sp>
      </p:grpSp>
      <p:grpSp>
        <p:nvGrpSpPr>
          <p:cNvPr id="4" name="Group 9">
            <a:extLst>
              <a:ext uri="{C183D7F6-B498-43B3-948B-1728B52AA6E4}">
                <adec:decorative xmlns:adec="http://schemas.microsoft.com/office/drawing/2017/decorative" val="1"/>
              </a:ext>
            </a:extLst>
          </p:cNvPr>
          <p:cNvGrpSpPr>
            <a:grpSpLocks/>
          </p:cNvGrpSpPr>
          <p:nvPr/>
        </p:nvGrpSpPr>
        <p:grpSpPr bwMode="auto">
          <a:xfrm>
            <a:off x="6019800" y="2287073"/>
            <a:ext cx="2649538" cy="1809750"/>
            <a:chOff x="5571857" y="1357788"/>
            <a:chExt cx="2648902" cy="1810385"/>
          </a:xfrm>
          <a:solidFill>
            <a:schemeClr val="accent3">
              <a:lumMod val="75000"/>
            </a:schemeClr>
          </a:solidFill>
        </p:grpSpPr>
        <p:sp>
          <p:nvSpPr>
            <p:cNvPr id="11" name="Rounded Rectangle 10"/>
            <p:cNvSpPr>
              <a:spLocks noChangeArrowheads="1"/>
            </p:cNvSpPr>
            <p:nvPr/>
          </p:nvSpPr>
          <p:spPr bwMode="auto">
            <a:xfrm>
              <a:off x="5571857" y="1357788"/>
              <a:ext cx="2648902" cy="1810385"/>
            </a:xfrm>
            <a:prstGeom prst="roundRect">
              <a:avLst>
                <a:gd name="adj" fmla="val 16667"/>
              </a:avLst>
            </a:prstGeom>
            <a:grpFill/>
            <a:ln w="9525">
              <a:noFill/>
              <a:round/>
              <a:headEnd/>
              <a:tailEnd/>
            </a:ln>
            <a:effectLst>
              <a:outerShdw dist="23000" dir="5400000" rotWithShape="0">
                <a:srgbClr val="808080">
                  <a:alpha val="34999"/>
                </a:srgbClr>
              </a:outerShdw>
            </a:effectLst>
          </p:spPr>
          <p:txBody>
            <a:bodyPr/>
            <a:lstStyle/>
            <a:p>
              <a:pPr>
                <a:defRPr/>
              </a:pPr>
              <a:endParaRPr lang="en-US">
                <a:solidFill>
                  <a:prstClr val="black"/>
                </a:solidFill>
                <a:latin typeface="Arial" charset="0"/>
                <a:ea typeface="ヒラギノ角ゴ Pro W3" pitchFamily="-84" charset="-128"/>
              </a:endParaRPr>
            </a:p>
          </p:txBody>
        </p:sp>
        <p:sp>
          <p:nvSpPr>
            <p:cNvPr id="12" name="Rounded Rectangle 8"/>
            <p:cNvSpPr/>
            <p:nvPr/>
          </p:nvSpPr>
          <p:spPr>
            <a:xfrm>
              <a:off x="5660736" y="1446719"/>
              <a:ext cx="2471145" cy="1632523"/>
            </a:xfrm>
            <a:prstGeom prst="rect">
              <a:avLst/>
            </a:prstGeom>
            <a:grpFill/>
            <a:ln>
              <a:noFill/>
            </a:ln>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en-US" sz="3200" dirty="0">
                  <a:solidFill>
                    <a:prstClr val="white"/>
                  </a:solidFill>
                </a:rPr>
                <a:t>Given what he wanted</a:t>
              </a:r>
            </a:p>
          </p:txBody>
        </p:sp>
      </p:grpSp>
      <p:sp>
        <p:nvSpPr>
          <p:cNvPr id="17" name="Rounded Rectangle 16"/>
          <p:cNvSpPr>
            <a:spLocks noChangeArrowheads="1"/>
          </p:cNvSpPr>
          <p:nvPr/>
        </p:nvSpPr>
        <p:spPr bwMode="auto">
          <a:xfrm>
            <a:off x="592138" y="4534079"/>
            <a:ext cx="8077200" cy="1295400"/>
          </a:xfrm>
          <a:prstGeom prst="roundRect">
            <a:avLst>
              <a:gd name="adj" fmla="val 16667"/>
            </a:avLst>
          </a:prstGeom>
          <a:solidFill>
            <a:schemeClr val="accent3">
              <a:lumMod val="75000"/>
            </a:schemeClr>
          </a:solidFill>
          <a:ln w="9525">
            <a:noFill/>
            <a:round/>
            <a:headEnd/>
            <a:tailEnd/>
          </a:ln>
          <a:effectLst>
            <a:outerShdw dist="20000" dir="5400000" rotWithShape="0">
              <a:srgbClr val="808080">
                <a:alpha val="37999"/>
              </a:srgbClr>
            </a:outerShdw>
          </a:effectLst>
        </p:spPr>
        <p:txBody>
          <a:bodyPr anchor="ctr"/>
          <a:lstStyle/>
          <a:p>
            <a:pPr algn="ctr">
              <a:defRPr/>
            </a:pPr>
            <a:r>
              <a:rPr lang="en-US" sz="2800" dirty="0">
                <a:solidFill>
                  <a:schemeClr val="bg1"/>
                </a:solidFill>
              </a:rPr>
              <a:t>Get/Obtain Access to Desired Item or Activity</a:t>
            </a:r>
          </a:p>
        </p:txBody>
      </p:sp>
      <p:sp>
        <p:nvSpPr>
          <p:cNvPr id="5" name="Title 4"/>
          <p:cNvSpPr>
            <a:spLocks noGrp="1"/>
          </p:cNvSpPr>
          <p:nvPr>
            <p:ph type="title"/>
          </p:nvPr>
        </p:nvSpPr>
        <p:spPr/>
        <p:txBody>
          <a:bodyPr/>
          <a:lstStyle/>
          <a:p>
            <a:r>
              <a:rPr lang="en-US" dirty="0">
                <a:solidFill>
                  <a:srgbClr val="001C54"/>
                </a:solidFill>
              </a:rPr>
              <a:t>1. Determine Function</a:t>
            </a:r>
          </a:p>
        </p:txBody>
      </p:sp>
      <p:sp>
        <p:nvSpPr>
          <p:cNvPr id="18" name="Rounded Rectangle 17">
            <a:extLst>
              <a:ext uri="{FF2B5EF4-FFF2-40B4-BE49-F238E27FC236}">
                <a16:creationId xmlns:a16="http://schemas.microsoft.com/office/drawing/2014/main" id="{3A6DC24F-78D0-9647-813B-56D7D6CA3015}"/>
              </a:ext>
            </a:extLst>
          </p:cNvPr>
          <p:cNvSpPr/>
          <p:nvPr/>
        </p:nvSpPr>
        <p:spPr>
          <a:xfrm>
            <a:off x="533400" y="1690688"/>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Antecedent</a:t>
            </a:r>
          </a:p>
        </p:txBody>
      </p:sp>
      <p:sp>
        <p:nvSpPr>
          <p:cNvPr id="19" name="Rounded Rectangle 18">
            <a:extLst>
              <a:ext uri="{FF2B5EF4-FFF2-40B4-BE49-F238E27FC236}">
                <a16:creationId xmlns:a16="http://schemas.microsoft.com/office/drawing/2014/main" id="{CA99C5AB-3B39-7645-825E-B4F115F2793E}"/>
              </a:ext>
            </a:extLst>
          </p:cNvPr>
          <p:cNvSpPr/>
          <p:nvPr/>
        </p:nvSpPr>
        <p:spPr>
          <a:xfrm>
            <a:off x="3322039"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Behavior</a:t>
            </a:r>
          </a:p>
        </p:txBody>
      </p:sp>
      <p:sp>
        <p:nvSpPr>
          <p:cNvPr id="20" name="Rounded Rectangle 19">
            <a:extLst>
              <a:ext uri="{FF2B5EF4-FFF2-40B4-BE49-F238E27FC236}">
                <a16:creationId xmlns:a16="http://schemas.microsoft.com/office/drawing/2014/main" id="{D5341FA9-8754-F941-85B1-70351465F9F0}"/>
              </a:ext>
            </a:extLst>
          </p:cNvPr>
          <p:cNvSpPr/>
          <p:nvPr/>
        </p:nvSpPr>
        <p:spPr>
          <a:xfrm>
            <a:off x="6216078" y="1665835"/>
            <a:ext cx="2404672" cy="617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Consequence</a:t>
            </a:r>
          </a:p>
        </p:txBody>
      </p:sp>
    </p:spTree>
    <p:extLst>
      <p:ext uri="{BB962C8B-B14F-4D97-AF65-F5344CB8AC3E}">
        <p14:creationId xmlns:p14="http://schemas.microsoft.com/office/powerpoint/2010/main" val="2790194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016539"/>
          </a:xfrm>
        </p:spPr>
        <p:txBody>
          <a:bodyPr>
            <a:normAutofit/>
          </a:bodyPr>
          <a:lstStyle/>
          <a:p>
            <a:pPr fontAlgn="base">
              <a:lnSpc>
                <a:spcPct val="100000"/>
              </a:lnSpc>
              <a:spcBef>
                <a:spcPct val="50000"/>
              </a:spcBef>
              <a:spcAft>
                <a:spcPct val="0"/>
              </a:spcAft>
            </a:pPr>
            <a:r>
              <a:rPr lang="en-US" sz="2000" dirty="0">
                <a:solidFill>
                  <a:schemeClr val="bg1"/>
                </a:solidFill>
              </a:rPr>
              <a:t>Given that the probable function of Adam’s behavior is to get or obtain access to desired items, activities, or attention from preferred people, what would you select as a </a:t>
            </a:r>
            <a:r>
              <a:rPr lang="en-US" sz="2000" b="1" dirty="0">
                <a:solidFill>
                  <a:schemeClr val="bg1"/>
                </a:solidFill>
              </a:rPr>
              <a:t>replacement behavior</a:t>
            </a:r>
            <a:r>
              <a:rPr lang="en-US" sz="2000" dirty="0">
                <a:solidFill>
                  <a:schemeClr val="bg1"/>
                </a:solidFill>
              </a:rPr>
              <a:t>? Jot a couple of ideas in your workbook. </a:t>
            </a:r>
          </a:p>
          <a:p>
            <a:pPr marL="0" indent="0" fontAlgn="base">
              <a:lnSpc>
                <a:spcPct val="100000"/>
              </a:lnSpc>
              <a:spcBef>
                <a:spcPct val="50000"/>
              </a:spcBef>
              <a:spcAft>
                <a:spcPct val="0"/>
              </a:spcAft>
              <a:buNone/>
            </a:pPr>
            <a:endParaRPr lang="en-US" sz="2000" dirty="0">
              <a:solidFill>
                <a:schemeClr val="bg1"/>
              </a:solidFill>
            </a:endParaRPr>
          </a:p>
          <a:p>
            <a:pPr fontAlgn="base">
              <a:lnSpc>
                <a:spcPct val="100000"/>
              </a:lnSpc>
              <a:spcBef>
                <a:spcPct val="0"/>
              </a:spcBef>
              <a:spcAft>
                <a:spcPct val="0"/>
              </a:spcAft>
            </a:pPr>
            <a:r>
              <a:rPr lang="en-US" sz="2000" i="1" dirty="0">
                <a:solidFill>
                  <a:schemeClr val="bg1"/>
                </a:solidFill>
              </a:rPr>
              <a:t>Remember, must be the behavior that should be more </a:t>
            </a:r>
            <a:r>
              <a:rPr lang="en-US" sz="2000" b="1" i="1" dirty="0">
                <a:solidFill>
                  <a:schemeClr val="bg1"/>
                </a:solidFill>
              </a:rPr>
              <a:t>efficient</a:t>
            </a:r>
            <a:r>
              <a:rPr lang="en-US" sz="2000" i="1" dirty="0">
                <a:solidFill>
                  <a:schemeClr val="bg1"/>
                </a:solidFill>
              </a:rPr>
              <a:t> and </a:t>
            </a:r>
            <a:r>
              <a:rPr lang="en-US" sz="2000" b="1" i="1" dirty="0">
                <a:solidFill>
                  <a:schemeClr val="bg1"/>
                </a:solidFill>
              </a:rPr>
              <a:t>effective</a:t>
            </a:r>
            <a:r>
              <a:rPr lang="en-US" sz="2000" i="1" dirty="0">
                <a:solidFill>
                  <a:schemeClr val="bg1"/>
                </a:solidFill>
              </a:rPr>
              <a:t> at achieving the function than the problem behavior.</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8.4: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2. Choose a Replacement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3764521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integrating how the dbi process can be applied to an intervention program (5 Critical Features of Classroom Management)">
            <a:extLst>
              <a:ext uri="{FF2B5EF4-FFF2-40B4-BE49-F238E27FC236}">
                <a16:creationId xmlns:a16="http://schemas.microsoft.com/office/drawing/2014/main" id="{3BEADA63-D3E2-4DB5-BEE7-ADC77E07E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32018"/>
          </a:xfrm>
          <a:prstGeom prst="rect">
            <a:avLst/>
          </a:prstGeom>
        </p:spPr>
      </p:pic>
      <p:sp>
        <p:nvSpPr>
          <p:cNvPr id="7" name="Title 6" hidden="1">
            <a:extLst>
              <a:ext uri="{FF2B5EF4-FFF2-40B4-BE49-F238E27FC236}">
                <a16:creationId xmlns:a16="http://schemas.microsoft.com/office/drawing/2014/main" id="{2AE104A7-3B9D-4E03-BF36-A6484D034AE6}"/>
              </a:ext>
            </a:extLst>
          </p:cNvPr>
          <p:cNvSpPr>
            <a:spLocks noGrp="1"/>
          </p:cNvSpPr>
          <p:nvPr>
            <p:ph type="title"/>
          </p:nvPr>
        </p:nvSpPr>
        <p:spPr/>
        <p:txBody>
          <a:bodyPr/>
          <a:lstStyle/>
          <a:p>
            <a:r>
              <a:rPr lang="en-US" dirty="0"/>
              <a:t>DBI for Intensive Academic Need</a:t>
            </a:r>
          </a:p>
        </p:txBody>
      </p:sp>
    </p:spTree>
    <p:extLst>
      <p:ext uri="{BB962C8B-B14F-4D97-AF65-F5344CB8AC3E}">
        <p14:creationId xmlns:p14="http://schemas.microsoft.com/office/powerpoint/2010/main" val="4150834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3016539"/>
          </a:xfrm>
        </p:spPr>
        <p:txBody>
          <a:bodyPr>
            <a:normAutofit fontScale="92500" lnSpcReduction="10000"/>
          </a:bodyPr>
          <a:lstStyle/>
          <a:p>
            <a:pPr marL="0" indent="0" fontAlgn="base">
              <a:lnSpc>
                <a:spcPct val="100000"/>
              </a:lnSpc>
              <a:spcBef>
                <a:spcPct val="50000"/>
              </a:spcBef>
              <a:spcAft>
                <a:spcPct val="0"/>
              </a:spcAft>
              <a:buNone/>
            </a:pPr>
            <a:r>
              <a:rPr lang="en-US" sz="2000" dirty="0">
                <a:solidFill>
                  <a:schemeClr val="bg1"/>
                </a:solidFill>
              </a:rPr>
              <a:t>What did you consider?</a:t>
            </a:r>
          </a:p>
          <a:p>
            <a:pPr fontAlgn="base">
              <a:lnSpc>
                <a:spcPct val="100000"/>
              </a:lnSpc>
              <a:spcBef>
                <a:spcPct val="50000"/>
              </a:spcBef>
              <a:spcAft>
                <a:spcPct val="0"/>
              </a:spcAft>
            </a:pPr>
            <a:r>
              <a:rPr lang="en-US" sz="2000" dirty="0">
                <a:solidFill>
                  <a:schemeClr val="bg1"/>
                </a:solidFill>
              </a:rPr>
              <a:t>Asking for a break?</a:t>
            </a:r>
          </a:p>
          <a:p>
            <a:pPr fontAlgn="base">
              <a:lnSpc>
                <a:spcPct val="100000"/>
              </a:lnSpc>
              <a:spcBef>
                <a:spcPct val="50000"/>
              </a:spcBef>
              <a:spcAft>
                <a:spcPct val="0"/>
              </a:spcAft>
            </a:pPr>
            <a:r>
              <a:rPr lang="en-US" sz="2000" dirty="0">
                <a:solidFill>
                  <a:schemeClr val="bg1"/>
                </a:solidFill>
              </a:rPr>
              <a:t>Grumbling – but not having a tantrum? </a:t>
            </a:r>
          </a:p>
          <a:p>
            <a:pPr fontAlgn="base">
              <a:lnSpc>
                <a:spcPct val="100000"/>
              </a:lnSpc>
              <a:spcBef>
                <a:spcPct val="50000"/>
              </a:spcBef>
              <a:spcAft>
                <a:spcPct val="0"/>
              </a:spcAft>
            </a:pPr>
            <a:r>
              <a:rPr lang="en-US" sz="2000" dirty="0">
                <a:solidFill>
                  <a:schemeClr val="bg1"/>
                </a:solidFill>
              </a:rPr>
              <a:t>Choosing an alternative activity while he waits?</a:t>
            </a:r>
          </a:p>
          <a:p>
            <a:pPr marL="0" indent="0" fontAlgn="base">
              <a:lnSpc>
                <a:spcPct val="100000"/>
              </a:lnSpc>
              <a:spcBef>
                <a:spcPct val="50000"/>
              </a:spcBef>
              <a:spcAft>
                <a:spcPct val="0"/>
              </a:spcAft>
              <a:buNone/>
            </a:pPr>
            <a:endParaRPr lang="en-US" sz="2000" dirty="0">
              <a:solidFill>
                <a:schemeClr val="bg1"/>
              </a:solidFill>
            </a:endParaRPr>
          </a:p>
          <a:p>
            <a:pPr marL="0" indent="0" fontAlgn="base">
              <a:lnSpc>
                <a:spcPct val="100000"/>
              </a:lnSpc>
              <a:spcBef>
                <a:spcPct val="50000"/>
              </a:spcBef>
              <a:spcAft>
                <a:spcPct val="0"/>
              </a:spcAft>
              <a:buNone/>
            </a:pPr>
            <a:endParaRPr lang="en-US" sz="2000" dirty="0">
              <a:solidFill>
                <a:schemeClr val="bg1"/>
              </a:solidFill>
            </a:endParaRPr>
          </a:p>
          <a:p>
            <a:pPr fontAlgn="base">
              <a:lnSpc>
                <a:spcPct val="100000"/>
              </a:lnSpc>
              <a:spcBef>
                <a:spcPct val="0"/>
              </a:spcBef>
              <a:spcAft>
                <a:spcPct val="0"/>
              </a:spcAft>
            </a:pPr>
            <a:r>
              <a:rPr lang="en-US" sz="2000" i="1" dirty="0">
                <a:solidFill>
                  <a:schemeClr val="bg1"/>
                </a:solidFill>
              </a:rPr>
              <a:t>Remember, must be the behavior that should be more </a:t>
            </a:r>
            <a:r>
              <a:rPr lang="en-US" sz="2000" b="1" i="1" dirty="0">
                <a:solidFill>
                  <a:schemeClr val="bg1"/>
                </a:solidFill>
              </a:rPr>
              <a:t>efficient</a:t>
            </a:r>
            <a:r>
              <a:rPr lang="en-US" sz="2000" i="1" dirty="0">
                <a:solidFill>
                  <a:schemeClr val="bg1"/>
                </a:solidFill>
              </a:rPr>
              <a:t> and </a:t>
            </a:r>
            <a:r>
              <a:rPr lang="en-US" sz="2000" b="1" i="1" dirty="0">
                <a:solidFill>
                  <a:schemeClr val="bg1"/>
                </a:solidFill>
              </a:rPr>
              <a:t>effective</a:t>
            </a:r>
            <a:r>
              <a:rPr lang="en-US" sz="2000" i="1" dirty="0">
                <a:solidFill>
                  <a:schemeClr val="bg1"/>
                </a:solidFill>
              </a:rPr>
              <a:t> at achieving the function than the problem behavior.</a:t>
            </a:r>
          </a:p>
          <a:p>
            <a:endParaRPr lang="en-US" dirty="0">
              <a:solidFill>
                <a:schemeClr val="bg1"/>
              </a:solidFill>
            </a:endParaRP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8.4: Review</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2. Choose a Replacement Behavior</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2032310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227527" y="-217709"/>
            <a:ext cx="8916473" cy="1325563"/>
          </a:xfrm>
        </p:spPr>
        <p:txBody>
          <a:bodyPr/>
          <a:lstStyle/>
          <a:p>
            <a:r>
              <a:rPr lang="en-US" dirty="0">
                <a:solidFill>
                  <a:srgbClr val="001C54"/>
                </a:solidFill>
              </a:rPr>
              <a:t>3. Develop Intervention Strategies</a:t>
            </a:r>
          </a:p>
        </p:txBody>
      </p:sp>
      <p:sp>
        <p:nvSpPr>
          <p:cNvPr id="9" name="AutoShape 3">
            <a:extLst>
              <a:ext uri="{FF2B5EF4-FFF2-40B4-BE49-F238E27FC236}">
                <a16:creationId xmlns:a16="http://schemas.microsoft.com/office/drawing/2014/main" id="{5DA15835-4A61-504B-BCD0-807F21206941}"/>
              </a:ext>
            </a:extLst>
          </p:cNvPr>
          <p:cNvSpPr>
            <a:spLocks noChangeArrowheads="1"/>
          </p:cNvSpPr>
          <p:nvPr/>
        </p:nvSpPr>
        <p:spPr bwMode="auto">
          <a:xfrm>
            <a:off x="2286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Visual Schedule</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Predictable routines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Provide choices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Prompt Adam to engage in replacement behavior prior to denial/delay </a:t>
            </a:r>
          </a:p>
        </p:txBody>
      </p:sp>
      <p:sp>
        <p:nvSpPr>
          <p:cNvPr id="10" name="Text Box 4">
            <a:extLst>
              <a:ext uri="{FF2B5EF4-FFF2-40B4-BE49-F238E27FC236}">
                <a16:creationId xmlns:a16="http://schemas.microsoft.com/office/drawing/2014/main" id="{53A7509C-9B01-424E-B976-66EDDD7F6555}"/>
              </a:ext>
            </a:extLst>
          </p:cNvPr>
          <p:cNvSpPr txBox="1">
            <a:spLocks noChangeArrowheads="1"/>
          </p:cNvSpPr>
          <p:nvPr/>
        </p:nvSpPr>
        <p:spPr bwMode="auto">
          <a:xfrm>
            <a:off x="3048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ANTECEDENT</a:t>
            </a:r>
          </a:p>
          <a:p>
            <a:pPr algn="ctr" eaLnBrk="0" fontAlgn="base" hangingPunct="0">
              <a:spcBef>
                <a:spcPct val="0"/>
              </a:spcBef>
              <a:spcAft>
                <a:spcPct val="0"/>
              </a:spcAft>
              <a:defRPr/>
            </a:pPr>
            <a:r>
              <a:rPr lang="en-US" sz="1700" b="1" dirty="0">
                <a:solidFill>
                  <a:srgbClr val="FFFFFF"/>
                </a:solidFill>
              </a:rPr>
              <a:t>MANIPULATIONS</a:t>
            </a:r>
          </a:p>
        </p:txBody>
      </p:sp>
      <p:sp>
        <p:nvSpPr>
          <p:cNvPr id="11" name="Text Box 5">
            <a:extLst>
              <a:ext uri="{FF2B5EF4-FFF2-40B4-BE49-F238E27FC236}">
                <a16:creationId xmlns:a16="http://schemas.microsoft.com/office/drawing/2014/main" id="{9CC2201C-DA0B-634C-BC9F-6FBCCB964E6F}"/>
              </a:ext>
            </a:extLst>
          </p:cNvPr>
          <p:cNvSpPr txBox="1">
            <a:spLocks noChangeArrowheads="1"/>
          </p:cNvSpPr>
          <p:nvPr/>
        </p:nvSpPr>
        <p:spPr bwMode="auto">
          <a:xfrm>
            <a:off x="34290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INSTRUCTIONAL STRATEGIES</a:t>
            </a:r>
          </a:p>
        </p:txBody>
      </p:sp>
      <p:sp>
        <p:nvSpPr>
          <p:cNvPr id="12" name="Text Box 6">
            <a:extLst>
              <a:ext uri="{FF2B5EF4-FFF2-40B4-BE49-F238E27FC236}">
                <a16:creationId xmlns:a16="http://schemas.microsoft.com/office/drawing/2014/main" id="{78189C88-208A-3844-8695-9FD5BA494DB1}"/>
              </a:ext>
            </a:extLst>
          </p:cNvPr>
          <p:cNvSpPr txBox="1">
            <a:spLocks noChangeArrowheads="1"/>
          </p:cNvSpPr>
          <p:nvPr/>
        </p:nvSpPr>
        <p:spPr bwMode="auto">
          <a:xfrm>
            <a:off x="6629400" y="10603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CONSEQUENCE</a:t>
            </a:r>
          </a:p>
          <a:p>
            <a:pPr algn="ctr" eaLnBrk="0" fontAlgn="base" hangingPunct="0">
              <a:spcBef>
                <a:spcPct val="0"/>
              </a:spcBef>
              <a:spcAft>
                <a:spcPct val="0"/>
              </a:spcAft>
              <a:defRPr/>
            </a:pPr>
            <a:r>
              <a:rPr lang="en-US" sz="1700" b="1" dirty="0">
                <a:solidFill>
                  <a:srgbClr val="FFFFFF"/>
                </a:solidFill>
              </a:rPr>
              <a:t>MANIPULATIONS</a:t>
            </a:r>
          </a:p>
        </p:txBody>
      </p:sp>
      <p:sp>
        <p:nvSpPr>
          <p:cNvPr id="13" name="AutoShape 7">
            <a:extLst>
              <a:ext uri="{FF2B5EF4-FFF2-40B4-BE49-F238E27FC236}">
                <a16:creationId xmlns:a16="http://schemas.microsoft.com/office/drawing/2014/main" id="{4931F993-9886-8147-9D20-7DE59C6A9193}"/>
              </a:ext>
            </a:extLst>
          </p:cNvPr>
          <p:cNvSpPr>
            <a:spLocks noChangeArrowheads="1"/>
          </p:cNvSpPr>
          <p:nvPr/>
        </p:nvSpPr>
        <p:spPr bwMode="auto">
          <a:xfrm>
            <a:off x="34290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Role play situations in which Adam wants something.  Have him practice replacement skills</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Intensive social skills instruction</a:t>
            </a:r>
          </a:p>
        </p:txBody>
      </p:sp>
      <p:sp>
        <p:nvSpPr>
          <p:cNvPr id="14" name="AutoShape 8">
            <a:extLst>
              <a:ext uri="{FF2B5EF4-FFF2-40B4-BE49-F238E27FC236}">
                <a16:creationId xmlns:a16="http://schemas.microsoft.com/office/drawing/2014/main" id="{1B81C316-5037-DF45-9DAF-D11EB76444DD}"/>
              </a:ext>
            </a:extLst>
          </p:cNvPr>
          <p:cNvSpPr>
            <a:spLocks noChangeArrowheads="1"/>
          </p:cNvSpPr>
          <p:nvPr/>
        </p:nvSpPr>
        <p:spPr bwMode="auto">
          <a:xfrm>
            <a:off x="6629400" y="16699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a:solidFill>
                  <a:srgbClr val="000000"/>
                </a:solidFill>
              </a:rPr>
              <a:t>Immediately reinforce use of replacement behaviors (praise and access)</a:t>
            </a:r>
          </a:p>
          <a:p>
            <a:pPr eaLnBrk="0" fontAlgn="base" hangingPunct="0">
              <a:spcBef>
                <a:spcPct val="0"/>
              </a:spcBef>
              <a:spcAft>
                <a:spcPct val="0"/>
              </a:spcAft>
              <a:buFontTx/>
              <a:buChar char="•"/>
              <a:defRPr/>
            </a:pPr>
            <a:endParaRPr lang="en-US" sz="2000">
              <a:solidFill>
                <a:srgbClr val="000000"/>
              </a:solidFill>
            </a:endParaRPr>
          </a:p>
          <a:p>
            <a:pPr eaLnBrk="0" fontAlgn="base" hangingPunct="0">
              <a:spcBef>
                <a:spcPct val="0"/>
              </a:spcBef>
              <a:spcAft>
                <a:spcPct val="0"/>
              </a:spcAft>
              <a:buFontTx/>
              <a:buChar char="•"/>
              <a:defRPr/>
            </a:pPr>
            <a:r>
              <a:rPr lang="en-US" sz="2000">
                <a:solidFill>
                  <a:srgbClr val="000000"/>
                </a:solidFill>
              </a:rPr>
              <a:t>Ensure no access when Adam engages in problematic behaviors  </a:t>
            </a:r>
          </a:p>
        </p:txBody>
      </p:sp>
    </p:spTree>
    <p:extLst>
      <p:ext uri="{BB962C8B-B14F-4D97-AF65-F5344CB8AC3E}">
        <p14:creationId xmlns:p14="http://schemas.microsoft.com/office/powerpoint/2010/main" val="1338943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8149E9-D6A8-3042-A686-0F536B47ACE4}"/>
              </a:ext>
            </a:extLst>
          </p:cNvPr>
          <p:cNvSpPr>
            <a:spLocks noGrp="1"/>
          </p:cNvSpPr>
          <p:nvPr>
            <p:ph idx="1"/>
          </p:nvPr>
        </p:nvSpPr>
        <p:spPr>
          <a:xfrm>
            <a:off x="628650" y="1825625"/>
            <a:ext cx="7886700" cy="1987839"/>
          </a:xfrm>
        </p:spPr>
        <p:txBody>
          <a:bodyPr>
            <a:noAutofit/>
          </a:bodyPr>
          <a:lstStyle/>
          <a:p>
            <a:pPr>
              <a:buNone/>
            </a:pPr>
            <a:r>
              <a:rPr lang="en-US" dirty="0">
                <a:solidFill>
                  <a:schemeClr val="bg1"/>
                </a:solidFill>
                <a:ea typeface="Times New Roman" pitchFamily="-1" charset="0"/>
                <a:cs typeface="Times New Roman" pitchFamily="-1" charset="0"/>
              </a:rPr>
              <a:t>Start with the competing pathway you developed for Jessica.  </a:t>
            </a:r>
          </a:p>
          <a:p>
            <a:pPr marL="0" indent="0">
              <a:buNone/>
            </a:pPr>
            <a:endParaRPr lang="en-US" dirty="0">
              <a:solidFill>
                <a:schemeClr val="bg1"/>
              </a:solidFill>
              <a:ea typeface="Times New Roman" pitchFamily="-1" charset="0"/>
              <a:cs typeface="Times New Roman" pitchFamily="-1" charset="0"/>
            </a:endParaRPr>
          </a:p>
          <a:p>
            <a:pPr marL="0" indent="0">
              <a:buNone/>
            </a:pPr>
            <a:r>
              <a:rPr lang="en-US" dirty="0">
                <a:solidFill>
                  <a:schemeClr val="bg1"/>
                </a:solidFill>
                <a:ea typeface="Times New Roman" pitchFamily="-1" charset="0"/>
                <a:cs typeface="Times New Roman" pitchFamily="-1" charset="0"/>
              </a:rPr>
              <a:t>Develop intervention strategies to prevent, teach, and reinforce the replacement and desired behavior you identified</a:t>
            </a:r>
          </a:p>
        </p:txBody>
      </p:sp>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81144" y="236669"/>
            <a:ext cx="7955280" cy="131157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8.5: Analyze an Example</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Developing Interventions</a:t>
            </a: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875537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5C563782-F11C-3249-98C2-CD881260A766}"/>
              </a:ext>
            </a:extLst>
          </p:cNvPr>
          <p:cNvSpPr>
            <a:spLocks noGrp="1"/>
          </p:cNvSpPr>
          <p:nvPr>
            <p:ph type="title"/>
          </p:nvPr>
        </p:nvSpPr>
        <p:spPr>
          <a:xfrm>
            <a:off x="1052332" y="75734"/>
            <a:ext cx="7955280" cy="131157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8.5: Review</a:t>
            </a:r>
            <a:br>
              <a:rPr lang="en-US" sz="4900" b="1" kern="0" dirty="0">
                <a:solidFill>
                  <a:srgbClr val="001C54"/>
                </a:solidFill>
                <a:ea typeface="ヒラギノ角ゴ Pro W3" pitchFamily="-65" charset="-128"/>
                <a:cs typeface="ヒラギノ角ゴ Pro W3" pitchFamily="-65" charset="-128"/>
              </a:rPr>
            </a:br>
            <a:endParaRPr lang="en-US" sz="3600" dirty="0">
              <a:solidFill>
                <a:srgbClr val="001C54"/>
              </a:solidFill>
            </a:endParaRPr>
          </a:p>
        </p:txBody>
      </p:sp>
      <p:pic>
        <p:nvPicPr>
          <p:cNvPr id="5" name="Picture 4">
            <a:extLst>
              <a:ext uri="{FF2B5EF4-FFF2-40B4-BE49-F238E27FC236}">
                <a16:creationId xmlns:a16="http://schemas.microsoft.com/office/drawing/2014/main" id="{2ADF59D9-89DC-4540-B8C4-933CA3AE88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13" name="AutoShape 3">
            <a:extLst>
              <a:ext uri="{FF2B5EF4-FFF2-40B4-BE49-F238E27FC236}">
                <a16:creationId xmlns:a16="http://schemas.microsoft.com/office/drawing/2014/main" id="{05AC411C-AD65-5041-ADCA-E66D2843CCFC}"/>
              </a:ext>
            </a:extLst>
          </p:cNvPr>
          <p:cNvSpPr>
            <a:spLocks noChangeArrowheads="1"/>
          </p:cNvSpPr>
          <p:nvPr/>
        </p:nvSpPr>
        <p:spPr bwMode="auto">
          <a:xfrm>
            <a:off x="228599" y="1520011"/>
            <a:ext cx="2409669"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marL="61913" indent="-47625" eaLnBrk="0" fontAlgn="base" hangingPunct="0">
              <a:spcBef>
                <a:spcPct val="0"/>
              </a:spcBef>
              <a:spcAft>
                <a:spcPct val="0"/>
              </a:spcAft>
              <a:buFont typeface="Arial" panose="020B0604020202020204" pitchFamily="34" charset="0"/>
              <a:buChar char="•"/>
              <a:defRPr/>
            </a:pPr>
            <a:r>
              <a:rPr lang="en-US" sz="2000" dirty="0">
                <a:solidFill>
                  <a:srgbClr val="000000"/>
                </a:solidFill>
              </a:rPr>
              <a:t>Provide choices</a:t>
            </a:r>
          </a:p>
          <a:p>
            <a:pPr eaLnBrk="0" fontAlgn="base" hangingPunct="0">
              <a:spcBef>
                <a:spcPct val="0"/>
              </a:spcBef>
              <a:spcAft>
                <a:spcPct val="0"/>
              </a:spcAft>
              <a:buFontTx/>
              <a:buChar char="•"/>
              <a:defRPr/>
            </a:pPr>
            <a:r>
              <a:rPr lang="en-US" sz="2000" dirty="0">
                <a:solidFill>
                  <a:srgbClr val="000000"/>
                </a:solidFill>
              </a:rPr>
              <a:t>Chunk assignments</a:t>
            </a:r>
          </a:p>
          <a:p>
            <a:pPr eaLnBrk="0" fontAlgn="base" hangingPunct="0">
              <a:spcBef>
                <a:spcPct val="0"/>
              </a:spcBef>
              <a:spcAft>
                <a:spcPct val="0"/>
              </a:spcAft>
              <a:buFontTx/>
              <a:buChar char="•"/>
              <a:defRPr/>
            </a:pPr>
            <a:r>
              <a:rPr lang="en-US" sz="2000" dirty="0">
                <a:solidFill>
                  <a:srgbClr val="000000"/>
                </a:solidFill>
              </a:rPr>
              <a:t>Provide appropriate academic accommodations</a:t>
            </a:r>
          </a:p>
          <a:p>
            <a:pPr eaLnBrk="0" fontAlgn="base" hangingPunct="0">
              <a:spcBef>
                <a:spcPct val="0"/>
              </a:spcBef>
              <a:spcAft>
                <a:spcPct val="0"/>
              </a:spcAft>
              <a:buFontTx/>
              <a:buChar char="•"/>
              <a:defRPr/>
            </a:pPr>
            <a:r>
              <a:rPr lang="en-US" sz="2000" dirty="0">
                <a:solidFill>
                  <a:srgbClr val="000000"/>
                </a:solidFill>
              </a:rPr>
              <a:t>Prompt Jessica  to engage in replacement behavior prior to giving a difficult assignment </a:t>
            </a:r>
          </a:p>
        </p:txBody>
      </p:sp>
      <p:sp>
        <p:nvSpPr>
          <p:cNvPr id="14" name="Text Box 4">
            <a:extLst>
              <a:ext uri="{FF2B5EF4-FFF2-40B4-BE49-F238E27FC236}">
                <a16:creationId xmlns:a16="http://schemas.microsoft.com/office/drawing/2014/main" id="{11362157-5450-C744-B14C-161946E14CB7}"/>
              </a:ext>
            </a:extLst>
          </p:cNvPr>
          <p:cNvSpPr txBox="1">
            <a:spLocks noChangeArrowheads="1"/>
          </p:cNvSpPr>
          <p:nvPr/>
        </p:nvSpPr>
        <p:spPr bwMode="auto">
          <a:xfrm>
            <a:off x="3048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ANTECEDENT</a:t>
            </a:r>
          </a:p>
          <a:p>
            <a:pPr algn="ctr" eaLnBrk="0" fontAlgn="base" hangingPunct="0">
              <a:spcBef>
                <a:spcPct val="0"/>
              </a:spcBef>
              <a:spcAft>
                <a:spcPct val="0"/>
              </a:spcAft>
              <a:defRPr/>
            </a:pPr>
            <a:r>
              <a:rPr lang="en-US" sz="1700" b="1" dirty="0">
                <a:solidFill>
                  <a:srgbClr val="FFFFFF"/>
                </a:solidFill>
              </a:rPr>
              <a:t>MANIPULATIONS</a:t>
            </a:r>
          </a:p>
        </p:txBody>
      </p:sp>
      <p:sp>
        <p:nvSpPr>
          <p:cNvPr id="15" name="Text Box 5">
            <a:extLst>
              <a:ext uri="{FF2B5EF4-FFF2-40B4-BE49-F238E27FC236}">
                <a16:creationId xmlns:a16="http://schemas.microsoft.com/office/drawing/2014/main" id="{1F8A7448-27A0-CA48-B580-45C13DE709F1}"/>
              </a:ext>
            </a:extLst>
          </p:cNvPr>
          <p:cNvSpPr txBox="1">
            <a:spLocks noChangeArrowheads="1"/>
          </p:cNvSpPr>
          <p:nvPr/>
        </p:nvSpPr>
        <p:spPr bwMode="auto">
          <a:xfrm>
            <a:off x="34290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INSTRUCTIONAL STRATEGIES</a:t>
            </a:r>
          </a:p>
        </p:txBody>
      </p:sp>
      <p:sp>
        <p:nvSpPr>
          <p:cNvPr id="16" name="Text Box 6">
            <a:extLst>
              <a:ext uri="{FF2B5EF4-FFF2-40B4-BE49-F238E27FC236}">
                <a16:creationId xmlns:a16="http://schemas.microsoft.com/office/drawing/2014/main" id="{B86B0C2E-F9BB-764F-A1C9-86FAEF7EA21E}"/>
              </a:ext>
            </a:extLst>
          </p:cNvPr>
          <p:cNvSpPr txBox="1">
            <a:spLocks noChangeArrowheads="1"/>
          </p:cNvSpPr>
          <p:nvPr/>
        </p:nvSpPr>
        <p:spPr bwMode="auto">
          <a:xfrm>
            <a:off x="6629400" y="910411"/>
            <a:ext cx="2209800" cy="615732"/>
          </a:xfrm>
          <a:prstGeom prst="rect">
            <a:avLst/>
          </a:prstGeom>
          <a:solidFill>
            <a:schemeClr val="accent2">
              <a:lumMod val="50000"/>
            </a:schemeClr>
          </a:solidFill>
          <a:ln w="9525">
            <a:noFill/>
            <a:miter lim="800000"/>
            <a:headEnd/>
            <a:tailEnd/>
          </a:ln>
          <a:effectLst>
            <a:outerShdw dist="23000" dir="5400000" rotWithShape="0">
              <a:srgbClr val="808080">
                <a:alpha val="34999"/>
              </a:srgbClr>
            </a:outerShdw>
          </a:effectLst>
        </p:spPr>
        <p:txBody>
          <a:bodyPr/>
          <a:lstStyle/>
          <a:p>
            <a:pPr algn="ctr" eaLnBrk="0" fontAlgn="base" hangingPunct="0">
              <a:spcBef>
                <a:spcPct val="0"/>
              </a:spcBef>
              <a:spcAft>
                <a:spcPct val="0"/>
              </a:spcAft>
              <a:defRPr/>
            </a:pPr>
            <a:r>
              <a:rPr lang="en-US" sz="1700" b="1" dirty="0">
                <a:solidFill>
                  <a:srgbClr val="FFFFFF"/>
                </a:solidFill>
              </a:rPr>
              <a:t>CONSEQUENCE</a:t>
            </a:r>
          </a:p>
          <a:p>
            <a:pPr algn="ctr" eaLnBrk="0" fontAlgn="base" hangingPunct="0">
              <a:spcBef>
                <a:spcPct val="0"/>
              </a:spcBef>
              <a:spcAft>
                <a:spcPct val="0"/>
              </a:spcAft>
              <a:defRPr/>
            </a:pPr>
            <a:r>
              <a:rPr lang="en-US" sz="1700" b="1" dirty="0">
                <a:solidFill>
                  <a:srgbClr val="FFFFFF"/>
                </a:solidFill>
              </a:rPr>
              <a:t>MANIPULATIONS</a:t>
            </a:r>
          </a:p>
        </p:txBody>
      </p:sp>
      <p:sp>
        <p:nvSpPr>
          <p:cNvPr id="17" name="AutoShape 7">
            <a:extLst>
              <a:ext uri="{FF2B5EF4-FFF2-40B4-BE49-F238E27FC236}">
                <a16:creationId xmlns:a16="http://schemas.microsoft.com/office/drawing/2014/main" id="{D2B37633-3C37-3A4B-BFB8-FD6B3C74B162}"/>
              </a:ext>
            </a:extLst>
          </p:cNvPr>
          <p:cNvSpPr>
            <a:spLocks noChangeArrowheads="1"/>
          </p:cNvSpPr>
          <p:nvPr/>
        </p:nvSpPr>
        <p:spPr bwMode="auto">
          <a:xfrm>
            <a:off x="3429000" y="15200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Role play situations in which Jessica is given difficult work and asks for a break</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hlinkClick r:id="rId3">
                  <a:extLst>
                    <a:ext uri="{A12FA001-AC4F-418D-AE19-62706E023703}">
                      <ahyp:hlinkClr xmlns:ahyp="http://schemas.microsoft.com/office/drawing/2018/hyperlinkcolor" val="tx"/>
                    </a:ext>
                  </a:extLst>
                </a:hlinkClick>
              </a:rPr>
              <a:t>Intensive academic skill instruction</a:t>
            </a:r>
            <a:r>
              <a:rPr lang="en-US" sz="2000" dirty="0"/>
              <a:t>. </a:t>
            </a:r>
          </a:p>
        </p:txBody>
      </p:sp>
      <p:sp>
        <p:nvSpPr>
          <p:cNvPr id="18" name="AutoShape 8">
            <a:extLst>
              <a:ext uri="{FF2B5EF4-FFF2-40B4-BE49-F238E27FC236}">
                <a16:creationId xmlns:a16="http://schemas.microsoft.com/office/drawing/2014/main" id="{924A3933-29C0-C246-9485-1FD6E98D0776}"/>
              </a:ext>
            </a:extLst>
          </p:cNvPr>
          <p:cNvSpPr>
            <a:spLocks noChangeArrowheads="1"/>
          </p:cNvSpPr>
          <p:nvPr/>
        </p:nvSpPr>
        <p:spPr bwMode="auto">
          <a:xfrm>
            <a:off x="6629400" y="1520011"/>
            <a:ext cx="2209800" cy="4504568"/>
          </a:xfrm>
          <a:prstGeom prst="flowChartAlternateProcess">
            <a:avLst/>
          </a:prstGeom>
          <a:solidFill>
            <a:schemeClr val="accent2">
              <a:lumMod val="20000"/>
              <a:lumOff val="80000"/>
            </a:schemeClr>
          </a:solidFill>
          <a:ln w="9525">
            <a:noFill/>
            <a:miter lim="800000"/>
            <a:headEnd/>
            <a:tailEnd/>
          </a:ln>
          <a:effectLst>
            <a:outerShdw dist="20000" dir="5400000" rotWithShape="0">
              <a:srgbClr val="808080">
                <a:alpha val="37999"/>
              </a:srgbClr>
            </a:outerShdw>
          </a:effectLst>
        </p:spPr>
        <p:txBody>
          <a:bodyPr/>
          <a:lstStyle/>
          <a:p>
            <a:pPr eaLnBrk="0" fontAlgn="base" hangingPunct="0">
              <a:spcBef>
                <a:spcPct val="0"/>
              </a:spcBef>
              <a:spcAft>
                <a:spcPct val="0"/>
              </a:spcAft>
              <a:buFontTx/>
              <a:buChar char="•"/>
              <a:defRPr/>
            </a:pPr>
            <a:r>
              <a:rPr lang="en-US" sz="2000" dirty="0">
                <a:solidFill>
                  <a:srgbClr val="000000"/>
                </a:solidFill>
              </a:rPr>
              <a:t>Immediately reinforce use of replacement behaviors (praise and break from work)</a:t>
            </a:r>
          </a:p>
          <a:p>
            <a:pPr eaLnBrk="0" fontAlgn="base" hangingPunct="0">
              <a:spcBef>
                <a:spcPct val="0"/>
              </a:spcBef>
              <a:spcAft>
                <a:spcPct val="0"/>
              </a:spcAft>
              <a:buFontTx/>
              <a:buChar char="•"/>
              <a:defRPr/>
            </a:pPr>
            <a:endParaRPr lang="en-US" sz="2000" dirty="0">
              <a:solidFill>
                <a:srgbClr val="000000"/>
              </a:solidFill>
            </a:endParaRPr>
          </a:p>
          <a:p>
            <a:pPr eaLnBrk="0" fontAlgn="base" hangingPunct="0">
              <a:spcBef>
                <a:spcPct val="0"/>
              </a:spcBef>
              <a:spcAft>
                <a:spcPct val="0"/>
              </a:spcAft>
              <a:buFontTx/>
              <a:buChar char="•"/>
              <a:defRPr/>
            </a:pPr>
            <a:r>
              <a:rPr lang="en-US" sz="2000" dirty="0">
                <a:solidFill>
                  <a:srgbClr val="000000"/>
                </a:solidFill>
              </a:rPr>
              <a:t>Ensure no escape from work when Jessica engages in problematic behaviors  </a:t>
            </a:r>
          </a:p>
        </p:txBody>
      </p:sp>
      <p:sp>
        <p:nvSpPr>
          <p:cNvPr id="19" name="Rounded Rectangle 18">
            <a:extLst>
              <a:ext uri="{FF2B5EF4-FFF2-40B4-BE49-F238E27FC236}">
                <a16:creationId xmlns:a16="http://schemas.microsoft.com/office/drawing/2014/main" id="{0FB0F71E-4EFE-C241-BC69-F9FD4947E783}"/>
              </a:ext>
            </a:extLst>
          </p:cNvPr>
          <p:cNvSpPr/>
          <p:nvPr/>
        </p:nvSpPr>
        <p:spPr>
          <a:xfrm>
            <a:off x="844768" y="4810634"/>
            <a:ext cx="7378263" cy="1213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just one example: </a:t>
            </a:r>
            <a:r>
              <a:rPr lang="en-US" dirty="0">
                <a:hlinkClick r:id="rId4"/>
              </a:rPr>
              <a:t>See this resource </a:t>
            </a:r>
            <a:r>
              <a:rPr lang="en-US" dirty="0"/>
              <a:t>for more ideas about how to prevent teach and reinforce behavior.</a:t>
            </a:r>
          </a:p>
        </p:txBody>
      </p:sp>
    </p:spTree>
    <p:extLst>
      <p:ext uri="{BB962C8B-B14F-4D97-AF65-F5344CB8AC3E}">
        <p14:creationId xmlns:p14="http://schemas.microsoft.com/office/powerpoint/2010/main" val="581423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24216" y="114752"/>
            <a:ext cx="7886700" cy="1325563"/>
          </a:xfrm>
        </p:spPr>
        <p:txBody>
          <a:bodyPr/>
          <a:lstStyle/>
          <a:p>
            <a:r>
              <a:rPr lang="en-US" dirty="0">
                <a:solidFill>
                  <a:srgbClr val="001C54"/>
                </a:solidFill>
              </a:rPr>
              <a:t>Implementing a Plan</a:t>
            </a:r>
          </a:p>
        </p:txBody>
      </p:sp>
      <p:sp>
        <p:nvSpPr>
          <p:cNvPr id="104451" name="Rectangle 3"/>
          <p:cNvSpPr>
            <a:spLocks noGrp="1" noChangeArrowheads="1"/>
          </p:cNvSpPr>
          <p:nvPr>
            <p:ph idx="1"/>
          </p:nvPr>
        </p:nvSpPr>
        <p:spPr>
          <a:xfrm>
            <a:off x="207908" y="1184905"/>
            <a:ext cx="7886700" cy="4351338"/>
          </a:xfrm>
        </p:spPr>
        <p:txBody>
          <a:bodyPr>
            <a:normAutofit lnSpcReduction="10000"/>
          </a:bodyPr>
          <a:lstStyle/>
          <a:p>
            <a:pPr>
              <a:lnSpc>
                <a:spcPct val="100000"/>
              </a:lnSpc>
              <a:spcBef>
                <a:spcPts val="600"/>
              </a:spcBef>
            </a:pPr>
            <a:r>
              <a:rPr lang="en-US" dirty="0">
                <a:solidFill>
                  <a:schemeClr val="bg1"/>
                </a:solidFill>
              </a:rPr>
              <a:t>Train staff to run the plan.</a:t>
            </a:r>
          </a:p>
          <a:p>
            <a:pPr>
              <a:lnSpc>
                <a:spcPct val="100000"/>
              </a:lnSpc>
              <a:spcBef>
                <a:spcPts val="600"/>
              </a:spcBef>
            </a:pPr>
            <a:endParaRPr lang="en-US" sz="1000" dirty="0">
              <a:solidFill>
                <a:schemeClr val="bg1"/>
              </a:solidFill>
            </a:endParaRPr>
          </a:p>
          <a:p>
            <a:pPr>
              <a:lnSpc>
                <a:spcPct val="100000"/>
              </a:lnSpc>
              <a:spcBef>
                <a:spcPts val="600"/>
              </a:spcBef>
            </a:pPr>
            <a:r>
              <a:rPr lang="en-US" dirty="0">
                <a:solidFill>
                  <a:schemeClr val="bg1"/>
                </a:solidFill>
              </a:rPr>
              <a:t>Set up system to monitor the effects of the intervention on the rate of client’s problematic behaviors and acquisition of replacement behaviors (collect data).</a:t>
            </a:r>
          </a:p>
          <a:p>
            <a:pPr>
              <a:lnSpc>
                <a:spcPct val="100000"/>
              </a:lnSpc>
              <a:spcBef>
                <a:spcPts val="600"/>
              </a:spcBef>
            </a:pPr>
            <a:endParaRPr lang="en-US" sz="900" dirty="0">
              <a:solidFill>
                <a:schemeClr val="bg1"/>
              </a:solidFill>
            </a:endParaRPr>
          </a:p>
          <a:p>
            <a:pPr>
              <a:lnSpc>
                <a:spcPct val="100000"/>
              </a:lnSpc>
              <a:spcBef>
                <a:spcPts val="600"/>
              </a:spcBef>
            </a:pPr>
            <a:r>
              <a:rPr lang="en-US" dirty="0">
                <a:solidFill>
                  <a:schemeClr val="bg1"/>
                </a:solidFill>
              </a:rPr>
              <a:t>Make changes to the plan based on data.</a:t>
            </a:r>
          </a:p>
          <a:p>
            <a:pPr lvl="1">
              <a:lnSpc>
                <a:spcPct val="100000"/>
              </a:lnSpc>
              <a:spcBef>
                <a:spcPts val="600"/>
              </a:spcBef>
            </a:pPr>
            <a:r>
              <a:rPr lang="en-US" dirty="0">
                <a:solidFill>
                  <a:schemeClr val="bg1"/>
                </a:solidFill>
              </a:rPr>
              <a:t>Was your hypothesis wrong?</a:t>
            </a:r>
          </a:p>
          <a:p>
            <a:pPr lvl="1">
              <a:lnSpc>
                <a:spcPct val="100000"/>
              </a:lnSpc>
              <a:spcBef>
                <a:spcPts val="600"/>
              </a:spcBef>
            </a:pPr>
            <a:r>
              <a:rPr lang="en-US" dirty="0">
                <a:solidFill>
                  <a:schemeClr val="bg1"/>
                </a:solidFill>
              </a:rPr>
              <a:t>Are staff consistently implementing the plan?</a:t>
            </a:r>
          </a:p>
          <a:p>
            <a:pPr lvl="1">
              <a:lnSpc>
                <a:spcPct val="100000"/>
              </a:lnSpc>
              <a:spcBef>
                <a:spcPts val="600"/>
              </a:spcBef>
            </a:pPr>
            <a:r>
              <a:rPr lang="en-US" dirty="0">
                <a:solidFill>
                  <a:schemeClr val="bg1"/>
                </a:solidFill>
              </a:rPr>
              <a:t>Do you need to re-train staff?</a:t>
            </a:r>
          </a:p>
          <a:p>
            <a:endParaRPr lang="en-US" dirty="0"/>
          </a:p>
        </p:txBody>
      </p:sp>
      <p:sp>
        <p:nvSpPr>
          <p:cNvPr id="2" name="Rounded Rectangle 1">
            <a:extLst>
              <a:ext uri="{FF2B5EF4-FFF2-40B4-BE49-F238E27FC236}">
                <a16:creationId xmlns:a16="http://schemas.microsoft.com/office/drawing/2014/main" id="{C3832D22-62A0-D34C-98C4-FCDAB1B2CBA5}"/>
              </a:ext>
            </a:extLst>
          </p:cNvPr>
          <p:cNvSpPr/>
          <p:nvPr/>
        </p:nvSpPr>
        <p:spPr>
          <a:xfrm>
            <a:off x="6382078" y="207470"/>
            <a:ext cx="2554014" cy="1671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See modules 6+7 for data collection strategies </a:t>
            </a:r>
          </a:p>
        </p:txBody>
      </p:sp>
      <p:sp>
        <p:nvSpPr>
          <p:cNvPr id="11" name="Rounded Rectangle 10">
            <a:extLst>
              <a:ext uri="{FF2B5EF4-FFF2-40B4-BE49-F238E27FC236}">
                <a16:creationId xmlns:a16="http://schemas.microsoft.com/office/drawing/2014/main" id="{8A4010C3-42DB-1747-93B0-3D1B5C619FEF}"/>
              </a:ext>
            </a:extLst>
          </p:cNvPr>
          <p:cNvSpPr/>
          <p:nvPr/>
        </p:nvSpPr>
        <p:spPr>
          <a:xfrm>
            <a:off x="1946055" y="5467168"/>
            <a:ext cx="5528770" cy="7855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Also see additional resources for tier 3 intensive behavior support at </a:t>
            </a:r>
            <a:r>
              <a:rPr lang="en-US" dirty="0" err="1"/>
              <a:t>PBIS.org</a:t>
            </a:r>
            <a:r>
              <a:rPr lang="en-US" dirty="0"/>
              <a:t> and </a:t>
            </a:r>
            <a:r>
              <a:rPr lang="en-US" dirty="0" err="1"/>
              <a:t>intensiveintervention.org</a:t>
            </a:r>
            <a:endParaRPr lang="en-US" dirty="0"/>
          </a:p>
        </p:txBody>
      </p:sp>
    </p:spTree>
    <p:extLst>
      <p:ext uri="{BB962C8B-B14F-4D97-AF65-F5344CB8AC3E}">
        <p14:creationId xmlns:p14="http://schemas.microsoft.com/office/powerpoint/2010/main" val="9521372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4"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Is there a targeted group of students displaying frequent, but minor challenging behaviors?</a:t>
            </a:r>
          </a:p>
        </p:txBody>
      </p:sp>
      <p:sp>
        <p:nvSpPr>
          <p:cNvPr id="52" name="Rectangle 51"/>
          <p:cNvSpPr/>
          <p:nvPr/>
        </p:nvSpPr>
        <p:spPr>
          <a:xfrm>
            <a:off x="3482234" y="144458"/>
            <a:ext cx="217953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additional (tier 2 &amp; 3) support for students</a:t>
            </a:r>
            <a:endParaRPr lang="en-US" dirty="0">
              <a:solidFill>
                <a:schemeClr val="bg1"/>
              </a:solidFill>
            </a:endParaRPr>
          </a:p>
        </p:txBody>
      </p:sp>
      <p:sp>
        <p:nvSpPr>
          <p:cNvPr id="53" name="Rectangle 52"/>
          <p:cNvSpPr/>
          <p:nvPr/>
        </p:nvSpPr>
        <p:spPr>
          <a:xfrm>
            <a:off x="4795699" y="1332681"/>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Are there individual students </a:t>
            </a:r>
          </a:p>
          <a:p>
            <a:pPr algn="ctr"/>
            <a:r>
              <a:rPr lang="en-US" dirty="0">
                <a:solidFill>
                  <a:schemeClr val="bg1"/>
                </a:solidFill>
              </a:rPr>
              <a:t>displaying chronic or high </a:t>
            </a:r>
          </a:p>
          <a:p>
            <a:pPr algn="ctr"/>
            <a:r>
              <a:rPr lang="en-US" dirty="0">
                <a:solidFill>
                  <a:schemeClr val="bg1"/>
                </a:solidFill>
              </a:rPr>
              <a:t>intensity problem behaviors?</a:t>
            </a:r>
          </a:p>
        </p:txBody>
      </p:sp>
      <p:sp>
        <p:nvSpPr>
          <p:cNvPr id="54" name="Rectangle 53"/>
          <p:cNvSpPr/>
          <p:nvPr/>
        </p:nvSpPr>
        <p:spPr>
          <a:xfrm>
            <a:off x="283334" y="2693186"/>
            <a:ext cx="4044572"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2 Supports</a:t>
            </a:r>
            <a:r>
              <a:rPr lang="en-US" i="1" dirty="0">
                <a:solidFill>
                  <a:schemeClr val="bg1"/>
                </a:solidFill>
              </a:rPr>
              <a:t> </a:t>
            </a:r>
            <a:r>
              <a:rPr lang="en-US" dirty="0">
                <a:solidFill>
                  <a:schemeClr val="bg1"/>
                </a:solidFill>
              </a:rPr>
              <a:t>for identified targeted group</a:t>
            </a:r>
          </a:p>
        </p:txBody>
      </p:sp>
      <p:sp>
        <p:nvSpPr>
          <p:cNvPr id="88" name="Rectangle 87"/>
          <p:cNvSpPr/>
          <p:nvPr/>
        </p:nvSpPr>
        <p:spPr>
          <a:xfrm>
            <a:off x="4795699" y="2693186"/>
            <a:ext cx="4023360" cy="100584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Invest in </a:t>
            </a:r>
            <a:r>
              <a:rPr lang="en-US" b="1" dirty="0">
                <a:solidFill>
                  <a:schemeClr val="bg1"/>
                </a:solidFill>
              </a:rPr>
              <a:t>Tier 3 Supports</a:t>
            </a:r>
            <a:r>
              <a:rPr lang="en-US" dirty="0">
                <a:solidFill>
                  <a:schemeClr val="bg1"/>
                </a:solidFill>
              </a:rPr>
              <a:t> for identified individual students</a:t>
            </a:r>
          </a:p>
        </p:txBody>
      </p:sp>
      <p:sp>
        <p:nvSpPr>
          <p:cNvPr id="89" name="Rectangle 88"/>
          <p:cNvSpPr/>
          <p:nvPr/>
        </p:nvSpPr>
        <p:spPr>
          <a:xfrm rot="16200000">
            <a:off x="-483967"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Check-In/</a:t>
            </a:r>
          </a:p>
          <a:p>
            <a:pPr algn="ctr"/>
            <a:r>
              <a:rPr lang="en-US" dirty="0">
                <a:solidFill>
                  <a:schemeClr val="bg1"/>
                </a:solidFill>
              </a:rPr>
              <a:t>Check-Out</a:t>
            </a:r>
          </a:p>
        </p:txBody>
      </p:sp>
      <p:sp>
        <p:nvSpPr>
          <p:cNvPr id="91" name="Rectangle 90"/>
          <p:cNvSpPr/>
          <p:nvPr/>
        </p:nvSpPr>
        <p:spPr>
          <a:xfrm rot="16200000">
            <a:off x="344295" y="4570678"/>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&amp; Connect</a:t>
            </a:r>
          </a:p>
        </p:txBody>
      </p:sp>
      <p:sp>
        <p:nvSpPr>
          <p:cNvPr id="92" name="Rectangle 91"/>
          <p:cNvSpPr/>
          <p:nvPr/>
        </p:nvSpPr>
        <p:spPr>
          <a:xfrm rot="16200000">
            <a:off x="1172558" y="4570676"/>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Check, Connect, &amp; Expect</a:t>
            </a:r>
          </a:p>
        </p:txBody>
      </p:sp>
      <p:sp>
        <p:nvSpPr>
          <p:cNvPr id="93" name="Rectangle 92"/>
          <p:cNvSpPr/>
          <p:nvPr/>
        </p:nvSpPr>
        <p:spPr>
          <a:xfrm rot="16200000">
            <a:off x="2000821" y="4570675"/>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Social Skills Groups</a:t>
            </a:r>
          </a:p>
        </p:txBody>
      </p:sp>
      <p:sp>
        <p:nvSpPr>
          <p:cNvPr id="94" name="Rectangle 93"/>
          <p:cNvSpPr/>
          <p:nvPr/>
        </p:nvSpPr>
        <p:spPr>
          <a:xfrm rot="16200000">
            <a:off x="2829083" y="4570677"/>
            <a:ext cx="2266125" cy="731520"/>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Class-Wide FIT</a:t>
            </a:r>
          </a:p>
        </p:txBody>
      </p:sp>
      <p:sp>
        <p:nvSpPr>
          <p:cNvPr id="95" name="Rectangle 94"/>
          <p:cNvSpPr/>
          <p:nvPr/>
        </p:nvSpPr>
        <p:spPr>
          <a:xfrm rot="16200000">
            <a:off x="4279658" y="4319413"/>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Individualized Function-Based Support</a:t>
            </a:r>
          </a:p>
        </p:txBody>
      </p:sp>
      <p:sp>
        <p:nvSpPr>
          <p:cNvPr id="96" name="Rectangle 95"/>
          <p:cNvSpPr/>
          <p:nvPr/>
        </p:nvSpPr>
        <p:spPr>
          <a:xfrm rot="16200000">
            <a:off x="6221120" y="4935641"/>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FBA</a:t>
            </a:r>
          </a:p>
        </p:txBody>
      </p:sp>
      <p:sp>
        <p:nvSpPr>
          <p:cNvPr id="97" name="Rectangle 96"/>
          <p:cNvSpPr/>
          <p:nvPr/>
        </p:nvSpPr>
        <p:spPr>
          <a:xfrm rot="16200000">
            <a:off x="6221120" y="3703184"/>
            <a:ext cx="1033668"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BSP</a:t>
            </a:r>
          </a:p>
        </p:txBody>
      </p:sp>
      <p:sp>
        <p:nvSpPr>
          <p:cNvPr id="98" name="Rectangle 97"/>
          <p:cNvSpPr/>
          <p:nvPr/>
        </p:nvSpPr>
        <p:spPr>
          <a:xfrm rot="16200000">
            <a:off x="7068976" y="4319412"/>
            <a:ext cx="2266125" cy="1234042"/>
          </a:xfrm>
          <a:prstGeom prst="rect">
            <a:avLst/>
          </a:prstGeom>
          <a:solidFill>
            <a:srgbClr val="026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Coordinated plan via Wraparound Process</a:t>
            </a:r>
          </a:p>
        </p:txBody>
      </p:sp>
      <p:sp>
        <p:nvSpPr>
          <p:cNvPr id="99" name="Cross 98">
            <a:extLst>
              <a:ext uri="{C183D7F6-B498-43B3-948B-1728B52AA6E4}">
                <adec:decorative xmlns:adec="http://schemas.microsoft.com/office/drawing/2017/decorative" val="1"/>
              </a:ext>
            </a:extLst>
          </p:cNvPr>
          <p:cNvSpPr/>
          <p:nvPr/>
        </p:nvSpPr>
        <p:spPr>
          <a:xfrm>
            <a:off x="6452224" y="4678413"/>
            <a:ext cx="566964" cy="516040"/>
          </a:xfrm>
          <a:prstGeom prst="plus">
            <a:avLst>
              <a:gd name="adj" fmla="val 3542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3" name="Down Arrow 2">
            <a:extLst>
              <a:ext uri="{C183D7F6-B498-43B3-948B-1728B52AA6E4}">
                <adec:decorative xmlns:adec="http://schemas.microsoft.com/office/drawing/2017/decorative" val="1"/>
              </a:ext>
            </a:extLst>
          </p:cNvPr>
          <p:cNvSpPr/>
          <p:nvPr/>
        </p:nvSpPr>
        <p:spPr>
          <a:xfrm rot="2362443">
            <a:off x="2687064" y="34983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Down Arrow 99">
            <a:extLst>
              <a:ext uri="{C183D7F6-B498-43B3-948B-1728B52AA6E4}">
                <adec:decorative xmlns:adec="http://schemas.microsoft.com/office/drawing/2017/decorative" val="1"/>
              </a:ext>
            </a:extLst>
          </p:cNvPr>
          <p:cNvSpPr/>
          <p:nvPr/>
        </p:nvSpPr>
        <p:spPr>
          <a:xfrm rot="19435133">
            <a:off x="5788631" y="335120"/>
            <a:ext cx="641662" cy="1073427"/>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own Arrow 100">
            <a:extLst>
              <a:ext uri="{C183D7F6-B498-43B3-948B-1728B52AA6E4}">
                <adec:decorative xmlns:adec="http://schemas.microsoft.com/office/drawing/2017/decorative" val="1"/>
              </a:ext>
            </a:extLst>
          </p:cNvPr>
          <p:cNvSpPr/>
          <p:nvPr/>
        </p:nvSpPr>
        <p:spPr>
          <a:xfrm>
            <a:off x="8177397"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own Arrow 101">
            <a:extLst>
              <a:ext uri="{C183D7F6-B498-43B3-948B-1728B52AA6E4}">
                <adec:decorative xmlns:adec="http://schemas.microsoft.com/office/drawing/2017/decorative" val="1"/>
              </a:ext>
            </a:extLst>
          </p:cNvPr>
          <p:cNvSpPr/>
          <p:nvPr/>
        </p:nvSpPr>
        <p:spPr>
          <a:xfrm>
            <a:off x="283334" y="2033321"/>
            <a:ext cx="641662" cy="819088"/>
          </a:xfrm>
          <a:prstGeom prst="downArrow">
            <a:avLst>
              <a:gd name="adj1" fmla="val 3347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8004" y="2338521"/>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103" name="Rectangle 102"/>
          <p:cNvSpPr/>
          <p:nvPr/>
        </p:nvSpPr>
        <p:spPr>
          <a:xfrm>
            <a:off x="7489350" y="2341926"/>
            <a:ext cx="635039" cy="3336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mj-lt"/>
              </a:rPr>
              <a:t>Yes</a:t>
            </a:r>
          </a:p>
        </p:txBody>
      </p:sp>
      <p:sp>
        <p:nvSpPr>
          <p:cNvPr id="5" name="Title 4" hidden="1">
            <a:extLst>
              <a:ext uri="{FF2B5EF4-FFF2-40B4-BE49-F238E27FC236}">
                <a16:creationId xmlns:a16="http://schemas.microsoft.com/office/drawing/2014/main" id="{3E9183B8-AE99-49F0-9B43-5F7BF1826AF1}"/>
              </a:ext>
            </a:extLst>
          </p:cNvPr>
          <p:cNvSpPr>
            <a:spLocks noGrp="1"/>
          </p:cNvSpPr>
          <p:nvPr>
            <p:ph type="title"/>
          </p:nvPr>
        </p:nvSpPr>
        <p:spPr/>
        <p:txBody>
          <a:bodyPr/>
          <a:lstStyle/>
          <a:p>
            <a:r>
              <a:rPr lang="en-US" dirty="0"/>
              <a:t>Additional Support for students diagram</a:t>
            </a:r>
          </a:p>
        </p:txBody>
      </p:sp>
    </p:spTree>
    <p:extLst>
      <p:ext uri="{BB962C8B-B14F-4D97-AF65-F5344CB8AC3E}">
        <p14:creationId xmlns:p14="http://schemas.microsoft.com/office/powerpoint/2010/main" val="684778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8 Quiz</a:t>
            </a:r>
          </a:p>
          <a:p>
            <a:r>
              <a:rPr lang="en-US" dirty="0">
                <a:solidFill>
                  <a:schemeClr val="bg1"/>
                </a:solidFill>
              </a:rPr>
              <a:t>Classroom Application Activity </a:t>
            </a:r>
          </a:p>
        </p:txBody>
      </p:sp>
    </p:spTree>
    <p:extLst>
      <p:ext uri="{BB962C8B-B14F-4D97-AF65-F5344CB8AC3E}">
        <p14:creationId xmlns:p14="http://schemas.microsoft.com/office/powerpoint/2010/main" val="850697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1C54"/>
                </a:solidFill>
              </a:rPr>
              <a:t>Module Objectives</a:t>
            </a:r>
          </a:p>
        </p:txBody>
      </p:sp>
      <p:sp>
        <p:nvSpPr>
          <p:cNvPr id="3" name="Content Placeholder 2"/>
          <p:cNvSpPr>
            <a:spLocks noGrp="1"/>
          </p:cNvSpPr>
          <p:nvPr>
            <p:ph idx="1"/>
          </p:nvPr>
        </p:nvSpPr>
        <p:spPr>
          <a:noFill/>
        </p:spPr>
        <p:txBody>
          <a:bodyPr>
            <a:normAutofit/>
          </a:bodyPr>
          <a:lstStyle/>
          <a:p>
            <a:pPr marL="17463" indent="0">
              <a:buNone/>
            </a:pPr>
            <a:r>
              <a:rPr lang="en-US" b="1" dirty="0">
                <a:solidFill>
                  <a:schemeClr val="bg1"/>
                </a:solidFill>
              </a:rPr>
              <a:t>By the end of Module 8 you should be able to: </a:t>
            </a:r>
          </a:p>
          <a:p>
            <a:pPr marL="474663" indent="-457200">
              <a:buFont typeface="+mj-lt"/>
              <a:buAutoNum type="arabicPeriod"/>
            </a:pPr>
            <a:r>
              <a:rPr lang="en-US" sz="1900" dirty="0">
                <a:solidFill>
                  <a:schemeClr val="bg1"/>
                </a:solidFill>
              </a:rPr>
              <a:t>Describe the decision-making process to indicate Tier 2 is appropriate</a:t>
            </a:r>
          </a:p>
          <a:p>
            <a:pPr marL="474663" indent="-457200">
              <a:buFont typeface="+mj-lt"/>
              <a:buAutoNum type="arabicPeriod"/>
            </a:pPr>
            <a:r>
              <a:rPr lang="en-US" sz="1900" dirty="0">
                <a:solidFill>
                  <a:schemeClr val="bg1"/>
                </a:solidFill>
              </a:rPr>
              <a:t>Identify critical features of Tier 2</a:t>
            </a:r>
          </a:p>
          <a:p>
            <a:pPr marL="474663" indent="-457200">
              <a:buFont typeface="+mj-lt"/>
              <a:buAutoNum type="arabicPeriod"/>
            </a:pPr>
            <a:r>
              <a:rPr lang="en-US" sz="1900" dirty="0">
                <a:solidFill>
                  <a:schemeClr val="bg1"/>
                </a:solidFill>
              </a:rPr>
              <a:t>Discuss how to modify Tier 2 interventions to meet the needs of more students</a:t>
            </a:r>
          </a:p>
          <a:p>
            <a:pPr marL="514350" indent="-514350">
              <a:buFont typeface="+mj-lt"/>
              <a:buAutoNum type="arabicPeriod"/>
            </a:pPr>
            <a:r>
              <a:rPr lang="en-US" sz="1900" dirty="0">
                <a:solidFill>
                  <a:schemeClr val="bg1"/>
                </a:solidFill>
              </a:rPr>
              <a:t>Highlight critical elements of a Functional Behavior Assessment (FBA)</a:t>
            </a:r>
          </a:p>
          <a:p>
            <a:pPr marL="514350" indent="-514350">
              <a:buFont typeface="+mj-lt"/>
              <a:buAutoNum type="arabicPeriod"/>
            </a:pPr>
            <a:r>
              <a:rPr lang="en-US" sz="1900" dirty="0">
                <a:solidFill>
                  <a:schemeClr val="bg1"/>
                </a:solidFill>
              </a:rPr>
              <a:t>Choose a desired and replacement behavior</a:t>
            </a:r>
          </a:p>
          <a:p>
            <a:pPr marL="514350" indent="-514350">
              <a:buFont typeface="+mj-lt"/>
              <a:buAutoNum type="arabicPeriod"/>
            </a:pPr>
            <a:r>
              <a:rPr lang="en-US" sz="1900" dirty="0">
                <a:solidFill>
                  <a:schemeClr val="bg1"/>
                </a:solidFill>
              </a:rPr>
              <a:t>Complete a Competing Pathway Model</a:t>
            </a:r>
          </a:p>
          <a:p>
            <a:pPr marL="514350" indent="-514350">
              <a:buFont typeface="+mj-lt"/>
              <a:buAutoNum type="arabicPeriod"/>
            </a:pPr>
            <a:r>
              <a:rPr lang="en-US" sz="1900" dirty="0">
                <a:solidFill>
                  <a:schemeClr val="bg1"/>
                </a:solidFill>
              </a:rPr>
              <a:t>Begin to identify strategies to make the problem behavior irrelevant, inefficient, and ineffective</a:t>
            </a:r>
          </a:p>
        </p:txBody>
      </p:sp>
    </p:spTree>
    <p:extLst>
      <p:ext uri="{BB962C8B-B14F-4D97-AF65-F5344CB8AC3E}">
        <p14:creationId xmlns:p14="http://schemas.microsoft.com/office/powerpoint/2010/main" val="164032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EB16D4-E04C-4B71-B04A-D29962837232}"/>
              </a:ext>
            </a:extLst>
          </p:cNvPr>
          <p:cNvSpPr>
            <a:spLocks noGrp="1"/>
          </p:cNvSpPr>
          <p:nvPr>
            <p:ph type="title"/>
          </p:nvPr>
        </p:nvSpPr>
        <p:spPr/>
        <p:txBody>
          <a:bodyPr/>
          <a:lstStyle/>
          <a:p>
            <a:r>
              <a:rPr lang="en-US" b="1" dirty="0">
                <a:solidFill>
                  <a:srgbClr val="01295F"/>
                </a:solidFill>
              </a:rPr>
              <a:t>Intensifying Behavioral Interventions</a:t>
            </a:r>
          </a:p>
        </p:txBody>
      </p:sp>
      <p:sp>
        <p:nvSpPr>
          <p:cNvPr id="3" name="Text Placeholder 2"/>
          <p:cNvSpPr>
            <a:spLocks noGrp="1"/>
          </p:cNvSpPr>
          <p:nvPr>
            <p:ph type="body" sz="quarter" idx="15"/>
          </p:nvPr>
        </p:nvSpPr>
        <p:spPr>
          <a:xfrm>
            <a:off x="255570" y="2787763"/>
            <a:ext cx="8632861" cy="1015406"/>
          </a:xfrm>
        </p:spPr>
        <p:txBody>
          <a:bodyPr/>
          <a:lstStyle/>
          <a:p>
            <a:endParaRPr lang="en-US" sz="2400" dirty="0"/>
          </a:p>
          <a:p>
            <a:r>
              <a:rPr lang="en-US" sz="2800" dirty="0"/>
              <a:t>Part 1</a:t>
            </a:r>
          </a:p>
          <a:p>
            <a:r>
              <a:rPr lang="en-US" sz="2800" dirty="0"/>
              <a:t>How do we intensify supports for small groups of students?</a:t>
            </a:r>
          </a:p>
        </p:txBody>
      </p:sp>
    </p:spTree>
    <p:extLst>
      <p:ext uri="{BB962C8B-B14F-4D97-AF65-F5344CB8AC3E}">
        <p14:creationId xmlns:p14="http://schemas.microsoft.com/office/powerpoint/2010/main" val="367450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0171" y="161273"/>
            <a:ext cx="7886700" cy="1325563"/>
          </a:xfrm>
        </p:spPr>
        <p:txBody>
          <a:bodyPr>
            <a:normAutofit fontScale="90000"/>
          </a:bodyPr>
          <a:lstStyle/>
          <a:p>
            <a:r>
              <a:rPr lang="en-US" sz="4900" dirty="0">
                <a:solidFill>
                  <a:srgbClr val="001C54"/>
                </a:solidFill>
              </a:rPr>
              <a:t>Prevention Logic For All</a:t>
            </a:r>
            <a:br>
              <a:rPr lang="en-US" sz="4900" dirty="0">
                <a:solidFill>
                  <a:srgbClr val="001C54"/>
                </a:solidFill>
              </a:rPr>
            </a:br>
            <a:r>
              <a:rPr lang="en-US" sz="3100" dirty="0">
                <a:solidFill>
                  <a:srgbClr val="001C54"/>
                </a:solidFill>
              </a:rPr>
              <a:t>Redesign of teaching environments…not students</a:t>
            </a:r>
            <a:endParaRPr lang="en-US" dirty="0">
              <a:solidFill>
                <a:srgbClr val="001C5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58787137"/>
              </p:ext>
            </p:extLst>
          </p:nvPr>
        </p:nvGraphicFramePr>
        <p:xfrm>
          <a:off x="518516" y="2318858"/>
          <a:ext cx="8207055" cy="2431225"/>
        </p:xfrm>
        <a:graphic>
          <a:graphicData uri="http://schemas.openxmlformats.org/drawingml/2006/table">
            <a:tbl>
              <a:tblPr firstRow="1">
                <a:tableStyleId>{5C22544A-7EE6-4342-B048-85BDC9FD1C3A}</a:tableStyleId>
              </a:tblPr>
              <a:tblGrid>
                <a:gridCol w="1641411">
                  <a:extLst>
                    <a:ext uri="{9D8B030D-6E8A-4147-A177-3AD203B41FA5}">
                      <a16:colId xmlns:a16="http://schemas.microsoft.com/office/drawing/2014/main" val="20000"/>
                    </a:ext>
                  </a:extLst>
                </a:gridCol>
                <a:gridCol w="1641411">
                  <a:extLst>
                    <a:ext uri="{9D8B030D-6E8A-4147-A177-3AD203B41FA5}">
                      <a16:colId xmlns:a16="http://schemas.microsoft.com/office/drawing/2014/main" val="20001"/>
                    </a:ext>
                  </a:extLst>
                </a:gridCol>
                <a:gridCol w="1641411">
                  <a:extLst>
                    <a:ext uri="{9D8B030D-6E8A-4147-A177-3AD203B41FA5}">
                      <a16:colId xmlns:a16="http://schemas.microsoft.com/office/drawing/2014/main" val="20002"/>
                    </a:ext>
                  </a:extLst>
                </a:gridCol>
                <a:gridCol w="1641411">
                  <a:extLst>
                    <a:ext uri="{9D8B030D-6E8A-4147-A177-3AD203B41FA5}">
                      <a16:colId xmlns:a16="http://schemas.microsoft.com/office/drawing/2014/main" val="20003"/>
                    </a:ext>
                  </a:extLst>
                </a:gridCol>
                <a:gridCol w="1641411">
                  <a:extLst>
                    <a:ext uri="{9D8B030D-6E8A-4147-A177-3AD203B41FA5}">
                      <a16:colId xmlns:a16="http://schemas.microsoft.com/office/drawing/2014/main" val="20004"/>
                    </a:ext>
                  </a:extLst>
                </a:gridCol>
              </a:tblGrid>
              <a:tr h="2011680">
                <a:tc>
                  <a:txBody>
                    <a:bodyPr/>
                    <a:lstStyle/>
                    <a:p>
                      <a:pPr marL="0" marR="0" algn="ctr">
                        <a:lnSpc>
                          <a:spcPct val="115000"/>
                        </a:lnSpc>
                        <a:spcBef>
                          <a:spcPts val="0"/>
                        </a:spcBef>
                        <a:spcAft>
                          <a:spcPts val="0"/>
                        </a:spcAft>
                      </a:pPr>
                      <a:r>
                        <a:rPr lang="en-US" sz="2000" b="1" dirty="0">
                          <a:solidFill>
                            <a:schemeClr val="tx1"/>
                          </a:solidFill>
                          <a:effectLst/>
                        </a:rPr>
                        <a:t>Decrease development </a:t>
                      </a:r>
                      <a:r>
                        <a:rPr lang="en-US" sz="2000" dirty="0">
                          <a:solidFill>
                            <a:schemeClr val="tx1"/>
                          </a:solidFill>
                          <a:effectLst/>
                        </a:rPr>
                        <a:t>of new problem behavior</a:t>
                      </a:r>
                      <a:endParaRPr lang="en-US" sz="2000" dirty="0">
                        <a:solidFill>
                          <a:schemeClr val="tx1"/>
                        </a:solidFill>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solidFill>
                            <a:schemeClr val="tx1"/>
                          </a:solidFill>
                          <a:effectLst/>
                        </a:rPr>
                        <a:t>Prevent worsening &amp; reduce intensity </a:t>
                      </a:r>
                      <a:r>
                        <a:rPr lang="en-US" sz="2000" dirty="0">
                          <a:solidFill>
                            <a:schemeClr val="tx1"/>
                          </a:solidFill>
                          <a:effectLst/>
                        </a:rPr>
                        <a:t>of existing problem behavior</a:t>
                      </a:r>
                      <a:endParaRPr lang="en-US" sz="2000" dirty="0">
                        <a:solidFill>
                          <a:schemeClr val="tx1"/>
                        </a:solidFill>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solidFill>
                            <a:schemeClr val="tx1"/>
                          </a:solidFill>
                          <a:effectLst/>
                        </a:rPr>
                        <a:t>Eliminate triggers &amp; maintainers </a:t>
                      </a:r>
                      <a:r>
                        <a:rPr lang="en-US" sz="2000" dirty="0">
                          <a:solidFill>
                            <a:schemeClr val="tx1"/>
                          </a:solidFill>
                          <a:effectLst/>
                        </a:rPr>
                        <a:t>of problem behavior</a:t>
                      </a:r>
                      <a:endParaRPr lang="en-US" sz="2000" dirty="0">
                        <a:solidFill>
                          <a:schemeClr val="tx1"/>
                        </a:solidFill>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solidFill>
                            <a:schemeClr val="tx1"/>
                          </a:solidFill>
                          <a:effectLst/>
                        </a:rPr>
                        <a:t>Add triggers &amp; maintainers </a:t>
                      </a:r>
                      <a:r>
                        <a:rPr lang="en-US" sz="2000" dirty="0">
                          <a:solidFill>
                            <a:schemeClr val="tx1"/>
                          </a:solidFill>
                          <a:effectLst/>
                        </a:rPr>
                        <a:t>of prosocial behavior</a:t>
                      </a:r>
                      <a:endParaRPr lang="en-US" sz="2000" dirty="0">
                        <a:solidFill>
                          <a:schemeClr val="tx1"/>
                        </a:solidFill>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tc>
                  <a:txBody>
                    <a:bodyPr/>
                    <a:lstStyle/>
                    <a:p>
                      <a:pPr marL="0" marR="0" algn="ctr">
                        <a:lnSpc>
                          <a:spcPct val="115000"/>
                        </a:lnSpc>
                        <a:spcBef>
                          <a:spcPts val="0"/>
                        </a:spcBef>
                        <a:spcAft>
                          <a:spcPts val="0"/>
                        </a:spcAft>
                      </a:pPr>
                      <a:r>
                        <a:rPr lang="en-US" sz="2000" b="1" dirty="0">
                          <a:solidFill>
                            <a:schemeClr val="tx1"/>
                          </a:solidFill>
                          <a:effectLst/>
                        </a:rPr>
                        <a:t>Teach, monitor, &amp; acknowledge </a:t>
                      </a:r>
                      <a:r>
                        <a:rPr lang="en-US" sz="2000" dirty="0">
                          <a:solidFill>
                            <a:schemeClr val="tx1"/>
                          </a:solidFill>
                          <a:effectLst/>
                        </a:rPr>
                        <a:t>prosocial behavior</a:t>
                      </a:r>
                      <a:endParaRPr lang="en-US" sz="2000" dirty="0">
                        <a:solidFill>
                          <a:schemeClr val="tx1"/>
                        </a:solidFill>
                        <a:effectLst/>
                        <a:latin typeface="News Gothic Std"/>
                        <a:ea typeface="Calibri" panose="020F0502020204030204" pitchFamily="34" charset="0"/>
                        <a:cs typeface="Times New Roman" panose="02020603050405020304" pitchFamily="18" charset="0"/>
                      </a:endParaRPr>
                    </a:p>
                  </a:txBody>
                  <a:tcPr marL="68580" marR="68580" marT="0" marB="0">
                    <a:solidFill>
                      <a:srgbClr val="FFFF66"/>
                    </a:solidFill>
                  </a:tcPr>
                </a:tc>
                <a:extLst>
                  <a:ext uri="{0D108BD9-81ED-4DB2-BD59-A6C34878D82A}">
                    <a16:rowId xmlns:a16="http://schemas.microsoft.com/office/drawing/2014/main" val="10000"/>
                  </a:ext>
                </a:extLst>
              </a:tr>
            </a:tbl>
          </a:graphicData>
        </a:graphic>
      </p:graphicFrame>
      <p:sp>
        <p:nvSpPr>
          <p:cNvPr id="2" name="Rounded Rectangle 1"/>
          <p:cNvSpPr/>
          <p:nvPr/>
        </p:nvSpPr>
        <p:spPr>
          <a:xfrm>
            <a:off x="538988" y="1815682"/>
            <a:ext cx="3276598"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a:solidFill>
                  <a:srgbClr val="000000"/>
                </a:solidFill>
              </a:rPr>
              <a:t>Prevention Objectives</a:t>
            </a:r>
          </a:p>
        </p:txBody>
      </p:sp>
      <p:sp>
        <p:nvSpPr>
          <p:cNvPr id="7" name="Rounded Rectangle 6"/>
          <p:cNvSpPr/>
          <p:nvPr/>
        </p:nvSpPr>
        <p:spPr>
          <a:xfrm>
            <a:off x="3891788" y="1813936"/>
            <a:ext cx="4800598"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400" dirty="0">
                <a:solidFill>
                  <a:srgbClr val="000000"/>
                </a:solidFill>
              </a:rPr>
              <a:t>Prevention Actions</a:t>
            </a:r>
          </a:p>
        </p:txBody>
      </p:sp>
      <p:sp>
        <p:nvSpPr>
          <p:cNvPr id="3" name="Rounded Rectangle 2"/>
          <p:cNvSpPr/>
          <p:nvPr/>
        </p:nvSpPr>
        <p:spPr>
          <a:xfrm rot="20319008">
            <a:off x="532614" y="5040389"/>
            <a:ext cx="1406827" cy="342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000000"/>
                </a:solidFill>
              </a:rPr>
              <a:t>Incidence</a:t>
            </a:r>
          </a:p>
        </p:txBody>
      </p:sp>
      <p:sp>
        <p:nvSpPr>
          <p:cNvPr id="8" name="Rounded Rectangle 7"/>
          <p:cNvSpPr/>
          <p:nvPr/>
        </p:nvSpPr>
        <p:spPr>
          <a:xfrm rot="20319008">
            <a:off x="2218541" y="5047295"/>
            <a:ext cx="1406827" cy="34263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2000" dirty="0">
                <a:solidFill>
                  <a:srgbClr val="000000"/>
                </a:solidFill>
              </a:rPr>
              <a:t>Prevalence</a:t>
            </a:r>
          </a:p>
        </p:txBody>
      </p:sp>
      <p:sp>
        <p:nvSpPr>
          <p:cNvPr id="10" name="Rectangle 9"/>
          <p:cNvSpPr/>
          <p:nvPr/>
        </p:nvSpPr>
        <p:spPr>
          <a:xfrm>
            <a:off x="-47846" y="5876401"/>
            <a:ext cx="3426761" cy="276999"/>
          </a:xfrm>
          <a:prstGeom prst="rect">
            <a:avLst/>
          </a:prstGeom>
        </p:spPr>
        <p:txBody>
          <a:bodyPr wrap="square">
            <a:spAutoFit/>
          </a:bodyPr>
          <a:lstStyle/>
          <a:p>
            <a:pPr algn="ctr"/>
            <a:r>
              <a:rPr lang="en-US" sz="1200" dirty="0" err="1">
                <a:solidFill>
                  <a:schemeClr val="bg1"/>
                </a:solidFill>
              </a:rPr>
              <a:t>Biglan</a:t>
            </a:r>
            <a:r>
              <a:rPr lang="en-US" sz="1200" dirty="0">
                <a:solidFill>
                  <a:schemeClr val="bg1"/>
                </a:solidFill>
              </a:rPr>
              <a:t> (1995); Mayer (1995); Walker et al. (1996)</a:t>
            </a:r>
          </a:p>
        </p:txBody>
      </p:sp>
    </p:spTree>
    <p:extLst>
      <p:ext uri="{BB962C8B-B14F-4D97-AF65-F5344CB8AC3E}">
        <p14:creationId xmlns:p14="http://schemas.microsoft.com/office/powerpoint/2010/main" val="1901000974"/>
      </p:ext>
    </p:extLst>
  </p:cSld>
  <p:clrMapOvr>
    <a:masterClrMapping/>
  </p:clrMapOvr>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ustom Design">
  <a:themeElements>
    <a:clrScheme name="new behavior">
      <a:dk1>
        <a:srgbClr val="000000"/>
      </a:dk1>
      <a:lt1>
        <a:srgbClr val="FFFFFF"/>
      </a:lt1>
      <a:dk2>
        <a:srgbClr val="323232"/>
      </a:dk2>
      <a:lt2>
        <a:srgbClr val="FFFFFF"/>
      </a:lt2>
      <a:accent1>
        <a:srgbClr val="EE6352"/>
      </a:accent1>
      <a:accent2>
        <a:srgbClr val="01295F"/>
      </a:accent2>
      <a:accent3>
        <a:srgbClr val="028090"/>
      </a:accent3>
      <a:accent4>
        <a:srgbClr val="D3C1C3"/>
      </a:accent4>
      <a:accent5>
        <a:srgbClr val="A8C69F"/>
      </a:accent5>
      <a:accent6>
        <a:srgbClr val="CAD2C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7918</TotalTime>
  <Words>3233</Words>
  <Application>Microsoft Office PowerPoint</Application>
  <PresentationFormat>On-screen Show (4:3)</PresentationFormat>
  <Paragraphs>561</Paragraphs>
  <Slides>66</Slides>
  <Notes>15</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66</vt:i4>
      </vt:variant>
    </vt:vector>
  </HeadingPairs>
  <TitlesOfParts>
    <vt:vector size="80" baseType="lpstr">
      <vt:lpstr>Arial</vt:lpstr>
      <vt:lpstr>Arial Rounded MT Bold</vt:lpstr>
      <vt:lpstr>Calibri</vt:lpstr>
      <vt:lpstr>Franklin Gothic Book</vt:lpstr>
      <vt:lpstr>Franklin Gothic Medium</vt:lpstr>
      <vt:lpstr>News Gothic Std</vt:lpstr>
      <vt:lpstr>Times New Roman</vt:lpstr>
      <vt:lpstr>Webdings</vt:lpstr>
      <vt:lpstr>Custom Design</vt:lpstr>
      <vt:lpstr>1_Custom Design</vt:lpstr>
      <vt:lpstr>6_Custom Design</vt:lpstr>
      <vt:lpstr>9_Custom Design</vt:lpstr>
      <vt:lpstr>11_Custom Design</vt:lpstr>
      <vt:lpstr>Visio</vt:lpstr>
      <vt:lpstr>Module 8 Intensifying Behavioral Support</vt:lpstr>
      <vt:lpstr>Acknowledgements</vt:lpstr>
      <vt:lpstr>Orientation to Module Tools and Resources</vt:lpstr>
      <vt:lpstr>Orientation to Module Elements</vt:lpstr>
      <vt:lpstr>Getting the Most Out of This Module</vt:lpstr>
      <vt:lpstr>DBI for Intensive Academic Need</vt:lpstr>
      <vt:lpstr>Module Objectives</vt:lpstr>
      <vt:lpstr>Intensifying Behavioral Interventions</vt:lpstr>
      <vt:lpstr>Prevention Logic For All Redesign of teaching environments…not students</vt:lpstr>
      <vt:lpstr>Continuum of School-Wide Behavior Supports</vt:lpstr>
      <vt:lpstr>Secondary Supports: Who Benefits?</vt:lpstr>
      <vt:lpstr>Common Elements of Tier 2 Practices</vt:lpstr>
      <vt:lpstr>PCBS Practices Decision-Making Guide:  3 Key Questions </vt:lpstr>
      <vt:lpstr>Problem solving behavior part 1</vt:lpstr>
      <vt:lpstr>Additional Supports 1</vt:lpstr>
      <vt:lpstr>Daily CICO Cycle</vt:lpstr>
      <vt:lpstr>Modifying CICO</vt:lpstr>
      <vt:lpstr>Moving Toward Self-Management</vt:lpstr>
      <vt:lpstr>Additional support 3</vt:lpstr>
      <vt:lpstr>Other Tier 2 Interventions</vt:lpstr>
      <vt:lpstr>Social Skills Training Process</vt:lpstr>
      <vt:lpstr>Packaged Curricula</vt:lpstr>
      <vt:lpstr>Additional Support 2</vt:lpstr>
      <vt:lpstr>Other Tier 2 interventions</vt:lpstr>
      <vt:lpstr>CW-FIT Components</vt:lpstr>
      <vt:lpstr>Review:  Common Elements of Tier 2 Practices</vt:lpstr>
      <vt:lpstr>Intensifying Behavioral Support</vt:lpstr>
      <vt:lpstr>Individual’s movement throughout the continuum of supports</vt:lpstr>
      <vt:lpstr>Individual Student Systems</vt:lpstr>
      <vt:lpstr>Additional support examples</vt:lpstr>
      <vt:lpstr>Behavior support elements</vt:lpstr>
      <vt:lpstr>3 Basic Steps: Developing interventions for Individual Students</vt:lpstr>
      <vt:lpstr>Remember Functions</vt:lpstr>
      <vt:lpstr>1. Look at the Function of Behavior</vt:lpstr>
      <vt:lpstr>Let’s Review an Intensive Example</vt:lpstr>
      <vt:lpstr>Breakdown of Example</vt:lpstr>
      <vt:lpstr>Activity 8.1: Stop and Jot Determining Function</vt:lpstr>
      <vt:lpstr>Activity 8.1: Review Determining Function</vt:lpstr>
      <vt:lpstr>FBA: Collecting Information</vt:lpstr>
      <vt:lpstr>FBA: Collecting Information</vt:lpstr>
      <vt:lpstr>Activity 8.2: Analyze an Example Determining Function</vt:lpstr>
      <vt:lpstr>Activity 8.2: Review Determining Function</vt:lpstr>
      <vt:lpstr>3 Basic Steps: Developing interventions for Individual Students</vt:lpstr>
      <vt:lpstr>Fundamental Rule</vt:lpstr>
      <vt:lpstr>2. Choose a Desired Behavior</vt:lpstr>
      <vt:lpstr>2. Choose a Replacement Behavior</vt:lpstr>
      <vt:lpstr>Replacement vs. Desired Behavior</vt:lpstr>
      <vt:lpstr>Competing Behavior Pathway</vt:lpstr>
      <vt:lpstr>Example of a competing behavior pathway</vt:lpstr>
      <vt:lpstr>Example: Competing Behavior Pathway</vt:lpstr>
      <vt:lpstr>Example: Competing Behavior Pathway</vt:lpstr>
      <vt:lpstr>Activity 8.3</vt:lpstr>
      <vt:lpstr>Activity 8.3 Review</vt:lpstr>
      <vt:lpstr>3 basic steps part 2</vt:lpstr>
      <vt:lpstr>3. Develop Intervention Strategies</vt:lpstr>
      <vt:lpstr>More specifically…</vt:lpstr>
      <vt:lpstr>More Detail Re: Earlier Example</vt:lpstr>
      <vt:lpstr>1. Determine Function</vt:lpstr>
      <vt:lpstr>Activity 8.4: Stop and Jot 2. Choose a Replacement Behavior</vt:lpstr>
      <vt:lpstr>Activity 8.4: Review 2. Choose a Replacement Behavior</vt:lpstr>
      <vt:lpstr>3. Develop Intervention Strategies</vt:lpstr>
      <vt:lpstr>Activity 8.5: Analyze an Example Developing Interventions</vt:lpstr>
      <vt:lpstr>Activity 8.5: Review </vt:lpstr>
      <vt:lpstr>Implementing a Plan</vt:lpstr>
      <vt:lpstr>Additional Support for students diagram</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Croninger, Nicholas</cp:lastModifiedBy>
  <cp:revision>141</cp:revision>
  <dcterms:created xsi:type="dcterms:W3CDTF">2018-01-03T21:15:26Z</dcterms:created>
  <dcterms:modified xsi:type="dcterms:W3CDTF">2019-09-05T17:43:36Z</dcterms:modified>
</cp:coreProperties>
</file>