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4" r:id="rId2"/>
    <p:sldMasterId id="2147483764" r:id="rId3"/>
    <p:sldMasterId id="2147483803" r:id="rId4"/>
    <p:sldMasterId id="2147483831" r:id="rId5"/>
  </p:sldMasterIdLst>
  <p:notesMasterIdLst>
    <p:notesMasterId r:id="rId72"/>
  </p:notesMasterIdLst>
  <p:handoutMasterIdLst>
    <p:handoutMasterId r:id="rId73"/>
  </p:handoutMasterIdLst>
  <p:sldIdLst>
    <p:sldId id="1276" r:id="rId6"/>
    <p:sldId id="322" r:id="rId7"/>
    <p:sldId id="378" r:id="rId8"/>
    <p:sldId id="408" r:id="rId9"/>
    <p:sldId id="409" r:id="rId10"/>
    <p:sldId id="1277" r:id="rId11"/>
    <p:sldId id="1278" r:id="rId12"/>
    <p:sldId id="1279" r:id="rId13"/>
    <p:sldId id="1280" r:id="rId14"/>
    <p:sldId id="1281" r:id="rId15"/>
    <p:sldId id="1301" r:id="rId16"/>
    <p:sldId id="1283" r:id="rId17"/>
    <p:sldId id="1284" r:id="rId18"/>
    <p:sldId id="1285" r:id="rId19"/>
    <p:sldId id="1286" r:id="rId20"/>
    <p:sldId id="1288" r:id="rId21"/>
    <p:sldId id="1290" r:id="rId22"/>
    <p:sldId id="1293" r:id="rId23"/>
    <p:sldId id="1302" r:id="rId24"/>
    <p:sldId id="1070" r:id="rId25"/>
    <p:sldId id="1149" r:id="rId26"/>
    <p:sldId id="750" r:id="rId27"/>
    <p:sldId id="1299" r:id="rId28"/>
    <p:sldId id="1300" r:id="rId29"/>
    <p:sldId id="1303" r:id="rId30"/>
    <p:sldId id="1304" r:id="rId31"/>
    <p:sldId id="1272" r:id="rId32"/>
    <p:sldId id="1104" r:id="rId33"/>
    <p:sldId id="1195" r:id="rId34"/>
    <p:sldId id="1270" r:id="rId35"/>
    <p:sldId id="1107" r:id="rId36"/>
    <p:sldId id="1089" r:id="rId37"/>
    <p:sldId id="1090" r:id="rId38"/>
    <p:sldId id="1091" r:id="rId39"/>
    <p:sldId id="1179" r:id="rId40"/>
    <p:sldId id="1180" r:id="rId41"/>
    <p:sldId id="1238" r:id="rId42"/>
    <p:sldId id="1305" r:id="rId43"/>
    <p:sldId id="1109" r:id="rId44"/>
    <p:sldId id="1092" r:id="rId45"/>
    <p:sldId id="1239" r:id="rId46"/>
    <p:sldId id="1306" r:id="rId47"/>
    <p:sldId id="1093" r:id="rId48"/>
    <p:sldId id="1094" r:id="rId49"/>
    <p:sldId id="1095" r:id="rId50"/>
    <p:sldId id="1096" r:id="rId51"/>
    <p:sldId id="1117" r:id="rId52"/>
    <p:sldId id="1123" r:id="rId53"/>
    <p:sldId id="1119" r:id="rId54"/>
    <p:sldId id="1118" r:id="rId55"/>
    <p:sldId id="1178" r:id="rId56"/>
    <p:sldId id="1240" r:id="rId57"/>
    <p:sldId id="1307" r:id="rId58"/>
    <p:sldId id="1097" r:id="rId59"/>
    <p:sldId id="1098" r:id="rId60"/>
    <p:sldId id="1099" r:id="rId61"/>
    <p:sldId id="1124" r:id="rId62"/>
    <p:sldId id="1181" r:id="rId63"/>
    <p:sldId id="1241" r:id="rId64"/>
    <p:sldId id="1308" r:id="rId65"/>
    <p:sldId id="1127" r:id="rId66"/>
    <p:sldId id="1242" r:id="rId67"/>
    <p:sldId id="1309" r:id="rId68"/>
    <p:sldId id="1132" r:id="rId69"/>
    <p:sldId id="1271" r:id="rId70"/>
    <p:sldId id="1275"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809CF00-2E5A-406E-A8E7-C8137959E54D}">
          <p14:sldIdLst>
            <p14:sldId id="1276"/>
            <p14:sldId id="322"/>
            <p14:sldId id="378"/>
            <p14:sldId id="408"/>
            <p14:sldId id="409"/>
            <p14:sldId id="1277"/>
            <p14:sldId id="1278"/>
          </p14:sldIdLst>
        </p14:section>
        <p14:section name="Part 1" id="{A74F1452-8D44-427F-962D-E916DCF213A7}">
          <p14:sldIdLst>
            <p14:sldId id="1279"/>
            <p14:sldId id="1280"/>
            <p14:sldId id="1281"/>
            <p14:sldId id="1301"/>
            <p14:sldId id="1283"/>
            <p14:sldId id="1284"/>
            <p14:sldId id="1285"/>
            <p14:sldId id="1286"/>
            <p14:sldId id="1288"/>
            <p14:sldId id="1290"/>
            <p14:sldId id="1293"/>
            <p14:sldId id="1302"/>
            <p14:sldId id="1070"/>
            <p14:sldId id="1149"/>
            <p14:sldId id="750"/>
            <p14:sldId id="1299"/>
            <p14:sldId id="1300"/>
            <p14:sldId id="1303"/>
            <p14:sldId id="1304"/>
          </p14:sldIdLst>
        </p14:section>
        <p14:section name="Part 2" id="{58AD6DF1-F505-4E13-AAA5-5781ABA9BF5A}">
          <p14:sldIdLst>
            <p14:sldId id="1272"/>
            <p14:sldId id="1104"/>
            <p14:sldId id="1195"/>
            <p14:sldId id="1270"/>
            <p14:sldId id="1107"/>
            <p14:sldId id="1089"/>
            <p14:sldId id="1090"/>
            <p14:sldId id="1091"/>
            <p14:sldId id="1179"/>
            <p14:sldId id="1180"/>
            <p14:sldId id="1238"/>
            <p14:sldId id="1305"/>
            <p14:sldId id="1109"/>
            <p14:sldId id="1092"/>
            <p14:sldId id="1239"/>
            <p14:sldId id="1306"/>
            <p14:sldId id="1093"/>
            <p14:sldId id="1094"/>
            <p14:sldId id="1095"/>
            <p14:sldId id="1096"/>
            <p14:sldId id="1117"/>
            <p14:sldId id="1123"/>
            <p14:sldId id="1119"/>
            <p14:sldId id="1118"/>
            <p14:sldId id="1178"/>
            <p14:sldId id="1240"/>
            <p14:sldId id="1307"/>
            <p14:sldId id="1097"/>
            <p14:sldId id="1098"/>
            <p14:sldId id="1099"/>
            <p14:sldId id="1124"/>
            <p14:sldId id="1181"/>
            <p14:sldId id="1241"/>
            <p14:sldId id="1308"/>
            <p14:sldId id="1127"/>
            <p14:sldId id="1242"/>
            <p14:sldId id="1309"/>
            <p14:sldId id="1132"/>
            <p14:sldId id="1271"/>
            <p14:sldId id="1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6" clrIdx="0">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95F"/>
    <a:srgbClr val="001C54"/>
    <a:srgbClr val="008000"/>
    <a:srgbClr val="EFCB00"/>
    <a:srgbClr val="FFCC00"/>
    <a:srgbClr val="800000"/>
    <a:srgbClr val="65AFFF"/>
    <a:srgbClr val="028090"/>
    <a:srgbClr val="02606C"/>
    <a:srgbClr val="637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72" autoAdjust="0"/>
    <p:restoredTop sz="95441" autoAdjust="0"/>
  </p:normalViewPr>
  <p:slideViewPr>
    <p:cSldViewPr snapToGrid="0">
      <p:cViewPr varScale="1">
        <p:scale>
          <a:sx n="91" d="100"/>
          <a:sy n="91" d="100"/>
        </p:scale>
        <p:origin x="336" y="67"/>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0" d="100"/>
          <a:sy n="70" d="100"/>
        </p:scale>
        <p:origin x="2481"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A3A48-454F-154A-802B-212E85ADEF83}"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82566A81-7A86-4C4B-815C-811799C31F19}">
      <dgm:prSet phldrT="[Text]" custT="1"/>
      <dgm:spPr/>
      <dgm:t>
        <a:bodyPr/>
        <a:lstStyle/>
        <a:p>
          <a:pPr algn="ctr"/>
          <a:r>
            <a:rPr lang="en-US" sz="2000" dirty="0"/>
            <a:t>Pre-service</a:t>
          </a:r>
        </a:p>
      </dgm:t>
    </dgm:pt>
    <dgm:pt modelId="{7ABEA724-FB0F-624D-ABCB-B8A1E34437F0}" type="parTrans" cxnId="{DA7C9DC3-B000-AB4D-95D7-23E81618178E}">
      <dgm:prSet/>
      <dgm:spPr/>
      <dgm:t>
        <a:bodyPr/>
        <a:lstStyle/>
        <a:p>
          <a:endParaRPr lang="en-US"/>
        </a:p>
      </dgm:t>
    </dgm:pt>
    <dgm:pt modelId="{8D67BE4D-2200-8F47-AFBC-1049C022117B}" type="sibTrans" cxnId="{DA7C9DC3-B000-AB4D-95D7-23E81618178E}">
      <dgm:prSet/>
      <dgm:spPr/>
      <dgm:t>
        <a:bodyPr/>
        <a:lstStyle/>
        <a:p>
          <a:endParaRPr lang="en-US"/>
        </a:p>
      </dgm:t>
    </dgm:pt>
    <dgm:pt modelId="{1FB83F7E-DB0A-7541-B491-D39E5130221D}">
      <dgm:prSet phldrT="[Text]"/>
      <dgm:spPr/>
      <dgm:t>
        <a:bodyPr/>
        <a:lstStyle/>
        <a:p>
          <a:r>
            <a:rPr lang="en-US" dirty="0"/>
            <a:t>Become fluent with content and basic theory </a:t>
          </a:r>
        </a:p>
      </dgm:t>
    </dgm:pt>
    <dgm:pt modelId="{30D1CCC5-1B6F-C349-98A1-676FA3D85DC7}" type="parTrans" cxnId="{000BE859-C8F5-FB43-86BA-A4E9E942FCD4}">
      <dgm:prSet/>
      <dgm:spPr/>
      <dgm:t>
        <a:bodyPr/>
        <a:lstStyle/>
        <a:p>
          <a:endParaRPr lang="en-US"/>
        </a:p>
      </dgm:t>
    </dgm:pt>
    <dgm:pt modelId="{BDAF4590-E417-3B47-B1A1-724D1D904487}" type="sibTrans" cxnId="{000BE859-C8F5-FB43-86BA-A4E9E942FCD4}">
      <dgm:prSet/>
      <dgm:spPr/>
      <dgm:t>
        <a:bodyPr/>
        <a:lstStyle/>
        <a:p>
          <a:endParaRPr lang="en-US"/>
        </a:p>
      </dgm:t>
    </dgm:pt>
    <dgm:pt modelId="{8F7DDF7C-F965-1047-A771-F131B9F5CD47}">
      <dgm:prSet phldrT="[Text]" custT="1"/>
      <dgm:spPr/>
      <dgm:t>
        <a:bodyPr/>
        <a:lstStyle/>
        <a:p>
          <a:pPr algn="ctr"/>
          <a:r>
            <a:rPr lang="en-US" sz="2000" dirty="0"/>
            <a:t>New Teachers</a:t>
          </a:r>
        </a:p>
      </dgm:t>
    </dgm:pt>
    <dgm:pt modelId="{681E9FBB-6272-9B44-B5E5-4775FFA9CFF7}" type="parTrans" cxnId="{A6C3E3EA-00F9-E14F-B5D6-0F5EB5A01B9E}">
      <dgm:prSet/>
      <dgm:spPr/>
      <dgm:t>
        <a:bodyPr/>
        <a:lstStyle/>
        <a:p>
          <a:endParaRPr lang="en-US"/>
        </a:p>
      </dgm:t>
    </dgm:pt>
    <dgm:pt modelId="{E9B4F679-F448-CD46-BD09-6BC5F2108870}" type="sibTrans" cxnId="{A6C3E3EA-00F9-E14F-B5D6-0F5EB5A01B9E}">
      <dgm:prSet/>
      <dgm:spPr/>
      <dgm:t>
        <a:bodyPr/>
        <a:lstStyle/>
        <a:p>
          <a:endParaRPr lang="en-US"/>
        </a:p>
      </dgm:t>
    </dgm:pt>
    <dgm:pt modelId="{A0C1341D-2A3A-0241-A319-B88F95D3F299}">
      <dgm:prSet phldrT="[Text]"/>
      <dgm:spPr/>
      <dgm:t>
        <a:bodyPr/>
        <a:lstStyle/>
        <a:p>
          <a:r>
            <a:rPr lang="en-US" dirty="0"/>
            <a:t>Focus on moving from knowledge to practice</a:t>
          </a:r>
        </a:p>
      </dgm:t>
    </dgm:pt>
    <dgm:pt modelId="{EA75D376-F4BF-8D47-B793-2F749BE743A8}" type="parTrans" cxnId="{6480E69E-6FBF-DC44-A083-2FB8D7B058AF}">
      <dgm:prSet/>
      <dgm:spPr/>
      <dgm:t>
        <a:bodyPr/>
        <a:lstStyle/>
        <a:p>
          <a:endParaRPr lang="en-US"/>
        </a:p>
      </dgm:t>
    </dgm:pt>
    <dgm:pt modelId="{460D8546-4BE6-AD45-B2D7-567BD5FD2636}" type="sibTrans" cxnId="{6480E69E-6FBF-DC44-A083-2FB8D7B058AF}">
      <dgm:prSet/>
      <dgm:spPr/>
      <dgm:t>
        <a:bodyPr/>
        <a:lstStyle/>
        <a:p>
          <a:endParaRPr lang="en-US"/>
        </a:p>
      </dgm:t>
    </dgm:pt>
    <dgm:pt modelId="{8A5BC76C-9CD6-BD4B-A6D1-6ED238422F97}">
      <dgm:prSet phldrT="[Text]" custT="1"/>
      <dgm:spPr/>
      <dgm:t>
        <a:bodyPr/>
        <a:lstStyle/>
        <a:p>
          <a:pPr algn="ctr"/>
          <a:r>
            <a:rPr lang="en-US" sz="2000" dirty="0"/>
            <a:t>Experienced Teachers</a:t>
          </a:r>
        </a:p>
      </dgm:t>
    </dgm:pt>
    <dgm:pt modelId="{2B124FBE-A13D-154A-BFED-FA70B6B6752F}" type="parTrans" cxnId="{1FDE895B-850E-1F4E-9CFB-E8724D126CB7}">
      <dgm:prSet/>
      <dgm:spPr/>
      <dgm:t>
        <a:bodyPr/>
        <a:lstStyle/>
        <a:p>
          <a:endParaRPr lang="en-US"/>
        </a:p>
      </dgm:t>
    </dgm:pt>
    <dgm:pt modelId="{5890B37A-3EC2-9345-A43E-775F56E357C8}" type="sibTrans" cxnId="{1FDE895B-850E-1F4E-9CFB-E8724D126CB7}">
      <dgm:prSet/>
      <dgm:spPr/>
      <dgm:t>
        <a:bodyPr/>
        <a:lstStyle/>
        <a:p>
          <a:endParaRPr lang="en-US"/>
        </a:p>
      </dgm:t>
    </dgm:pt>
    <dgm:pt modelId="{EF97F04B-952D-0B45-A4B2-7845933D4467}">
      <dgm:prSet phldrT="[Text]"/>
      <dgm:spPr/>
      <dgm:t>
        <a:bodyPr/>
        <a:lstStyle/>
        <a:p>
          <a:r>
            <a:rPr lang="en-US" dirty="0"/>
            <a:t>Use activities as a self-reflection opportunity</a:t>
          </a:r>
        </a:p>
      </dgm:t>
    </dgm:pt>
    <dgm:pt modelId="{E24174DA-8AD6-D54B-A8E1-06BA0A79610B}" type="parTrans" cxnId="{151D64E6-02B8-B744-9E6F-81A9FF86FAA3}">
      <dgm:prSet/>
      <dgm:spPr/>
      <dgm:t>
        <a:bodyPr/>
        <a:lstStyle/>
        <a:p>
          <a:endParaRPr lang="en-US"/>
        </a:p>
      </dgm:t>
    </dgm:pt>
    <dgm:pt modelId="{81307B86-5190-1D4C-9874-30DF51CCDA3D}" type="sibTrans" cxnId="{151D64E6-02B8-B744-9E6F-81A9FF86FAA3}">
      <dgm:prSet/>
      <dgm:spPr/>
      <dgm:t>
        <a:bodyPr/>
        <a:lstStyle/>
        <a:p>
          <a:endParaRPr lang="en-US"/>
        </a:p>
      </dgm:t>
    </dgm:pt>
    <dgm:pt modelId="{ADEB1C42-6152-4A4D-B838-C23A502D92AB}">
      <dgm:prSet phldrT="[Text]"/>
      <dgm:spPr/>
      <dgm:t>
        <a:bodyPr/>
        <a:lstStyle/>
        <a:p>
          <a:r>
            <a:rPr lang="en-US" dirty="0"/>
            <a:t>Consider how you might coach or teach the skills/content to a new teacher in your building</a:t>
          </a:r>
        </a:p>
      </dgm:t>
    </dgm:pt>
    <dgm:pt modelId="{E1D3FD61-B484-F541-8599-DC0694898BC3}" type="parTrans" cxnId="{81A5A63E-0DEA-7C4B-82A9-9AA57226AD23}">
      <dgm:prSet/>
      <dgm:spPr/>
      <dgm:t>
        <a:bodyPr/>
        <a:lstStyle/>
        <a:p>
          <a:endParaRPr lang="en-US"/>
        </a:p>
      </dgm:t>
    </dgm:pt>
    <dgm:pt modelId="{E26CFCE3-112D-9747-BFDE-761F4A5ACE30}" type="sibTrans" cxnId="{81A5A63E-0DEA-7C4B-82A9-9AA57226AD23}">
      <dgm:prSet/>
      <dgm:spPr/>
      <dgm:t>
        <a:bodyPr/>
        <a:lstStyle/>
        <a:p>
          <a:endParaRPr lang="en-US"/>
        </a:p>
      </dgm:t>
    </dgm:pt>
    <dgm:pt modelId="{5A00EC57-226E-834F-A614-822801A740DD}">
      <dgm:prSet phldrT="[Text]"/>
      <dgm:spPr/>
      <dgm:t>
        <a:bodyPr/>
        <a:lstStyle/>
        <a:p>
          <a:r>
            <a:rPr lang="en-US" dirty="0"/>
            <a:t>Set a new implementation goal for yourself</a:t>
          </a:r>
        </a:p>
      </dgm:t>
    </dgm:pt>
    <dgm:pt modelId="{8FB656E1-732F-E14C-AB45-8A6526773A5A}" type="parTrans" cxnId="{E7EE3460-FD63-764C-B515-F59115A0C744}">
      <dgm:prSet/>
      <dgm:spPr/>
      <dgm:t>
        <a:bodyPr/>
        <a:lstStyle/>
        <a:p>
          <a:endParaRPr lang="en-US"/>
        </a:p>
      </dgm:t>
    </dgm:pt>
    <dgm:pt modelId="{5718F5BE-1D9C-104D-B5E0-0D5B43006302}" type="sibTrans" cxnId="{E7EE3460-FD63-764C-B515-F59115A0C744}">
      <dgm:prSet/>
      <dgm:spPr/>
      <dgm:t>
        <a:bodyPr/>
        <a:lstStyle/>
        <a:p>
          <a:endParaRPr lang="en-US"/>
        </a:p>
      </dgm:t>
    </dgm:pt>
    <dgm:pt modelId="{078654F5-6A23-BE48-AF3D-F3C7AF0F7B3A}">
      <dgm:prSet phldrT="[Text]"/>
      <dgm:spPr/>
      <dgm:t>
        <a:bodyPr/>
        <a:lstStyle/>
        <a:p>
          <a:r>
            <a:rPr lang="en-US" dirty="0"/>
            <a:t>Review resources to extend your learning with respect to culturally and contextually relevant implementation</a:t>
          </a:r>
        </a:p>
      </dgm:t>
    </dgm:pt>
    <dgm:pt modelId="{00069547-B637-104F-9B32-6B2922F8B560}" type="parTrans" cxnId="{14849B9A-7014-B748-AAD5-F9C95778AD81}">
      <dgm:prSet/>
      <dgm:spPr/>
      <dgm:t>
        <a:bodyPr/>
        <a:lstStyle/>
        <a:p>
          <a:endParaRPr lang="en-US"/>
        </a:p>
      </dgm:t>
    </dgm:pt>
    <dgm:pt modelId="{982D96C5-ACBD-4A40-97C1-A9325D8D14C6}" type="sibTrans" cxnId="{14849B9A-7014-B748-AAD5-F9C95778AD81}">
      <dgm:prSet/>
      <dgm:spPr/>
      <dgm:t>
        <a:bodyPr/>
        <a:lstStyle/>
        <a:p>
          <a:endParaRPr lang="en-US"/>
        </a:p>
      </dgm:t>
    </dgm:pt>
    <dgm:pt modelId="{C51A2E15-1E85-5841-9CC4-18AACD09D880}">
      <dgm:prSet phldrT="[Text]"/>
      <dgm:spPr/>
      <dgm:t>
        <a:bodyPr/>
        <a:lstStyle/>
        <a:p>
          <a:r>
            <a:rPr lang="en-US" dirty="0"/>
            <a:t>Look for examples of implementation in your clinic placements </a:t>
          </a:r>
        </a:p>
      </dgm:t>
    </dgm:pt>
    <dgm:pt modelId="{0D91A097-3669-4B42-8A41-CD8EA8802F45}" type="parTrans" cxnId="{B54ACF71-0EC7-A047-9C1B-6BAE3FD3D870}">
      <dgm:prSet/>
      <dgm:spPr/>
      <dgm:t>
        <a:bodyPr/>
        <a:lstStyle/>
        <a:p>
          <a:endParaRPr lang="en-US"/>
        </a:p>
      </dgm:t>
    </dgm:pt>
    <dgm:pt modelId="{D2CB6C83-0CA2-BE45-8DF6-03BE014A3A51}" type="sibTrans" cxnId="{B54ACF71-0EC7-A047-9C1B-6BAE3FD3D870}">
      <dgm:prSet/>
      <dgm:spPr/>
      <dgm:t>
        <a:bodyPr/>
        <a:lstStyle/>
        <a:p>
          <a:endParaRPr lang="en-US"/>
        </a:p>
      </dgm:t>
    </dgm:pt>
    <dgm:pt modelId="{DC596E0C-5ABD-094E-8C62-6C5CA3C1B7C0}">
      <dgm:prSet phldrT="[Text]"/>
      <dgm:spPr/>
      <dgm:t>
        <a:bodyPr/>
        <a:lstStyle/>
        <a:p>
          <a:r>
            <a:rPr lang="en-US" dirty="0"/>
            <a:t>Video record or ask for feedback on your implementation of key practices during your student teaching</a:t>
          </a:r>
        </a:p>
      </dgm:t>
    </dgm:pt>
    <dgm:pt modelId="{8FFC01F0-5C3F-1E41-BC6C-CCAABCEE4CA4}" type="parTrans" cxnId="{1FEB258F-239D-0D45-996B-6DD47456E761}">
      <dgm:prSet/>
      <dgm:spPr/>
      <dgm:t>
        <a:bodyPr/>
        <a:lstStyle/>
        <a:p>
          <a:endParaRPr lang="en-US"/>
        </a:p>
      </dgm:t>
    </dgm:pt>
    <dgm:pt modelId="{DCA81FBF-96C2-E742-B76D-905C70FC1C11}" type="sibTrans" cxnId="{1FEB258F-239D-0D45-996B-6DD47456E761}">
      <dgm:prSet/>
      <dgm:spPr/>
      <dgm:t>
        <a:bodyPr/>
        <a:lstStyle/>
        <a:p>
          <a:endParaRPr lang="en-US"/>
        </a:p>
      </dgm:t>
    </dgm:pt>
    <dgm:pt modelId="{81D46EB5-72EC-8645-AFB3-FD39295B2470}">
      <dgm:prSet phldrT="[Text]"/>
      <dgm:spPr/>
      <dgm:t>
        <a:bodyPr/>
        <a:lstStyle/>
        <a:p>
          <a:r>
            <a:rPr lang="en-US" dirty="0"/>
            <a:t>Set implementation goals and either self-monitor or ask for peer/coach feedback on your use of key skills</a:t>
          </a:r>
        </a:p>
      </dgm:t>
    </dgm:pt>
    <dgm:pt modelId="{63C2B1D6-19B5-404B-93AC-ADC0773F10A1}" type="parTrans" cxnId="{471C214C-21F6-B448-BFE9-1DA7F2F1D5BF}">
      <dgm:prSet/>
      <dgm:spPr/>
      <dgm:t>
        <a:bodyPr/>
        <a:lstStyle/>
        <a:p>
          <a:endParaRPr lang="en-US"/>
        </a:p>
      </dgm:t>
    </dgm:pt>
    <dgm:pt modelId="{D0E8EF35-54FB-C242-9A48-E1351ADB8673}" type="sibTrans" cxnId="{471C214C-21F6-B448-BFE9-1DA7F2F1D5BF}">
      <dgm:prSet/>
      <dgm:spPr/>
      <dgm:t>
        <a:bodyPr/>
        <a:lstStyle/>
        <a:p>
          <a:endParaRPr lang="en-US"/>
        </a:p>
      </dgm:t>
    </dgm:pt>
    <dgm:pt modelId="{41FF13FC-E1ED-C847-BD9D-0781F0F2DEF1}">
      <dgm:prSet phldrT="[Text]"/>
      <dgm:spPr/>
      <dgm:t>
        <a:bodyPr/>
        <a:lstStyle/>
        <a:p>
          <a:r>
            <a:rPr lang="en-US" dirty="0"/>
            <a:t>When a practice isn’t working use your understanding of theory to help you modify or intensify a practice to improve outcomes</a:t>
          </a:r>
        </a:p>
      </dgm:t>
    </dgm:pt>
    <dgm:pt modelId="{7F2925A0-B033-1640-A658-BDC8A03B4659}" type="parTrans" cxnId="{E5979121-0FA6-0D42-81B4-4247C8F6FD25}">
      <dgm:prSet/>
      <dgm:spPr/>
      <dgm:t>
        <a:bodyPr/>
        <a:lstStyle/>
        <a:p>
          <a:endParaRPr lang="en-US"/>
        </a:p>
      </dgm:t>
    </dgm:pt>
    <dgm:pt modelId="{A9790C92-0A29-774B-B1DF-0EC740149612}" type="sibTrans" cxnId="{E5979121-0FA6-0D42-81B4-4247C8F6FD25}">
      <dgm:prSet/>
      <dgm:spPr/>
      <dgm:t>
        <a:bodyPr/>
        <a:lstStyle/>
        <a:p>
          <a:endParaRPr lang="en-US"/>
        </a:p>
      </dgm:t>
    </dgm:pt>
    <dgm:pt modelId="{56879E31-337D-9644-A420-17D6C68FBC98}" type="pres">
      <dgm:prSet presAssocID="{BEEA3A48-454F-154A-802B-212E85ADEF83}" presName="linearFlow" presStyleCnt="0">
        <dgm:presLayoutVars>
          <dgm:dir/>
          <dgm:animLvl val="lvl"/>
          <dgm:resizeHandles val="exact"/>
        </dgm:presLayoutVars>
      </dgm:prSet>
      <dgm:spPr/>
    </dgm:pt>
    <dgm:pt modelId="{256CAC86-ADF5-C244-A7AE-96DE973E9720}" type="pres">
      <dgm:prSet presAssocID="{82566A81-7A86-4C4B-815C-811799C31F19}" presName="composite" presStyleCnt="0"/>
      <dgm:spPr/>
    </dgm:pt>
    <dgm:pt modelId="{AC46254B-1106-3F44-A905-06E832E701BE}" type="pres">
      <dgm:prSet presAssocID="{82566A81-7A86-4C4B-815C-811799C31F19}" presName="parTx" presStyleLbl="node1" presStyleIdx="0" presStyleCnt="3">
        <dgm:presLayoutVars>
          <dgm:chMax val="0"/>
          <dgm:chPref val="0"/>
          <dgm:bulletEnabled val="1"/>
        </dgm:presLayoutVars>
      </dgm:prSet>
      <dgm:spPr/>
    </dgm:pt>
    <dgm:pt modelId="{4EE702CF-138E-0D4D-8669-5566BAFA2D3A}" type="pres">
      <dgm:prSet presAssocID="{82566A81-7A86-4C4B-815C-811799C31F19}" presName="parSh" presStyleLbl="node1" presStyleIdx="0" presStyleCnt="3"/>
      <dgm:spPr/>
    </dgm:pt>
    <dgm:pt modelId="{63C2B86F-C339-A644-A0A5-8D17AF622403}" type="pres">
      <dgm:prSet presAssocID="{82566A81-7A86-4C4B-815C-811799C31F19}" presName="desTx" presStyleLbl="fgAcc1" presStyleIdx="0" presStyleCnt="3">
        <dgm:presLayoutVars>
          <dgm:bulletEnabled val="1"/>
        </dgm:presLayoutVars>
      </dgm:prSet>
      <dgm:spPr/>
    </dgm:pt>
    <dgm:pt modelId="{66AE0118-AAE6-344F-8859-8AB38F867746}" type="pres">
      <dgm:prSet presAssocID="{8D67BE4D-2200-8F47-AFBC-1049C022117B}" presName="sibTrans" presStyleLbl="sibTrans2D1" presStyleIdx="0" presStyleCnt="2"/>
      <dgm:spPr/>
    </dgm:pt>
    <dgm:pt modelId="{F88EE6C8-62E7-2C44-A0AE-52B5BA77BD2A}" type="pres">
      <dgm:prSet presAssocID="{8D67BE4D-2200-8F47-AFBC-1049C022117B}" presName="connTx" presStyleLbl="sibTrans2D1" presStyleIdx="0" presStyleCnt="2"/>
      <dgm:spPr/>
    </dgm:pt>
    <dgm:pt modelId="{13B3C5AD-DDDD-7A45-A238-6DC685E476FC}" type="pres">
      <dgm:prSet presAssocID="{8F7DDF7C-F965-1047-A771-F131B9F5CD47}" presName="composite" presStyleCnt="0"/>
      <dgm:spPr/>
    </dgm:pt>
    <dgm:pt modelId="{11E2CB36-D95E-3F45-BCF5-B59641EA136B}" type="pres">
      <dgm:prSet presAssocID="{8F7DDF7C-F965-1047-A771-F131B9F5CD47}" presName="parTx" presStyleLbl="node1" presStyleIdx="0" presStyleCnt="3">
        <dgm:presLayoutVars>
          <dgm:chMax val="0"/>
          <dgm:chPref val="0"/>
          <dgm:bulletEnabled val="1"/>
        </dgm:presLayoutVars>
      </dgm:prSet>
      <dgm:spPr/>
    </dgm:pt>
    <dgm:pt modelId="{54717E25-7AA8-E34A-A3F5-DEA4C45C2E19}" type="pres">
      <dgm:prSet presAssocID="{8F7DDF7C-F965-1047-A771-F131B9F5CD47}" presName="parSh" presStyleLbl="node1" presStyleIdx="1" presStyleCnt="3"/>
      <dgm:spPr/>
    </dgm:pt>
    <dgm:pt modelId="{3B369317-152F-0846-AC40-1C8FD6D6754F}" type="pres">
      <dgm:prSet presAssocID="{8F7DDF7C-F965-1047-A771-F131B9F5CD47}" presName="desTx" presStyleLbl="fgAcc1" presStyleIdx="1" presStyleCnt="3">
        <dgm:presLayoutVars>
          <dgm:bulletEnabled val="1"/>
        </dgm:presLayoutVars>
      </dgm:prSet>
      <dgm:spPr/>
    </dgm:pt>
    <dgm:pt modelId="{4A58222B-1BB2-9F40-BE77-B7B4AA6FCDAE}" type="pres">
      <dgm:prSet presAssocID="{E9B4F679-F448-CD46-BD09-6BC5F2108870}" presName="sibTrans" presStyleLbl="sibTrans2D1" presStyleIdx="1" presStyleCnt="2"/>
      <dgm:spPr/>
    </dgm:pt>
    <dgm:pt modelId="{49D3D480-4A48-FB44-BB04-DD63115983E5}" type="pres">
      <dgm:prSet presAssocID="{E9B4F679-F448-CD46-BD09-6BC5F2108870}" presName="connTx" presStyleLbl="sibTrans2D1" presStyleIdx="1" presStyleCnt="2"/>
      <dgm:spPr/>
    </dgm:pt>
    <dgm:pt modelId="{16A606B5-C65E-1744-ACA3-ABC339DCDC38}" type="pres">
      <dgm:prSet presAssocID="{8A5BC76C-9CD6-BD4B-A6D1-6ED238422F97}" presName="composite" presStyleCnt="0"/>
      <dgm:spPr/>
    </dgm:pt>
    <dgm:pt modelId="{FD964025-3DF1-E946-B796-013E291C6A90}" type="pres">
      <dgm:prSet presAssocID="{8A5BC76C-9CD6-BD4B-A6D1-6ED238422F97}" presName="parTx" presStyleLbl="node1" presStyleIdx="1" presStyleCnt="3">
        <dgm:presLayoutVars>
          <dgm:chMax val="0"/>
          <dgm:chPref val="0"/>
          <dgm:bulletEnabled val="1"/>
        </dgm:presLayoutVars>
      </dgm:prSet>
      <dgm:spPr/>
    </dgm:pt>
    <dgm:pt modelId="{DE1436E0-4BF3-CB4E-A889-102C52BD3C3D}" type="pres">
      <dgm:prSet presAssocID="{8A5BC76C-9CD6-BD4B-A6D1-6ED238422F97}" presName="parSh" presStyleLbl="node1" presStyleIdx="2" presStyleCnt="3"/>
      <dgm:spPr/>
    </dgm:pt>
    <dgm:pt modelId="{5674F3AF-C665-9746-9B76-874571840816}" type="pres">
      <dgm:prSet presAssocID="{8A5BC76C-9CD6-BD4B-A6D1-6ED238422F97}" presName="desTx" presStyleLbl="fgAcc1" presStyleIdx="2" presStyleCnt="3">
        <dgm:presLayoutVars>
          <dgm:bulletEnabled val="1"/>
        </dgm:presLayoutVars>
      </dgm:prSet>
      <dgm:spPr/>
    </dgm:pt>
  </dgm:ptLst>
  <dgm:cxnLst>
    <dgm:cxn modelId="{11D5BE08-F126-554A-96C6-60096114B3CD}" type="presOf" srcId="{82566A81-7A86-4C4B-815C-811799C31F19}" destId="{4EE702CF-138E-0D4D-8669-5566BAFA2D3A}" srcOrd="1" destOrd="0" presId="urn:microsoft.com/office/officeart/2005/8/layout/process3"/>
    <dgm:cxn modelId="{AF6EBC1B-182A-EF40-87EF-767C17DDA193}" type="presOf" srcId="{81D46EB5-72EC-8645-AFB3-FD39295B2470}" destId="{3B369317-152F-0846-AC40-1C8FD6D6754F}" srcOrd="0" destOrd="1" presId="urn:microsoft.com/office/officeart/2005/8/layout/process3"/>
    <dgm:cxn modelId="{E5979121-0FA6-0D42-81B4-4247C8F6FD25}" srcId="{8F7DDF7C-F965-1047-A771-F131B9F5CD47}" destId="{41FF13FC-E1ED-C847-BD9D-0781F0F2DEF1}" srcOrd="2" destOrd="0" parTransId="{7F2925A0-B033-1640-A658-BDC8A03B4659}" sibTransId="{A9790C92-0A29-774B-B1DF-0EC740149612}"/>
    <dgm:cxn modelId="{73145A23-9D6A-A044-A8DE-56B324C89C39}" type="presOf" srcId="{8D67BE4D-2200-8F47-AFBC-1049C022117B}" destId="{F88EE6C8-62E7-2C44-A0AE-52B5BA77BD2A}" srcOrd="1" destOrd="0" presId="urn:microsoft.com/office/officeart/2005/8/layout/process3"/>
    <dgm:cxn modelId="{789DBD3B-344B-5444-A90B-B63A0000655E}" type="presOf" srcId="{ADEB1C42-6152-4A4D-B838-C23A502D92AB}" destId="{5674F3AF-C665-9746-9B76-874571840816}" srcOrd="0" destOrd="2" presId="urn:microsoft.com/office/officeart/2005/8/layout/process3"/>
    <dgm:cxn modelId="{CB2BAD3C-B2E3-E342-8242-BEACE9F33E1F}" type="presOf" srcId="{1FB83F7E-DB0A-7541-B491-D39E5130221D}" destId="{63C2B86F-C339-A644-A0A5-8D17AF622403}" srcOrd="0" destOrd="0" presId="urn:microsoft.com/office/officeart/2005/8/layout/process3"/>
    <dgm:cxn modelId="{81A5A63E-0DEA-7C4B-82A9-9AA57226AD23}" srcId="{8A5BC76C-9CD6-BD4B-A6D1-6ED238422F97}" destId="{ADEB1C42-6152-4A4D-B838-C23A502D92AB}" srcOrd="2" destOrd="0" parTransId="{E1D3FD61-B484-F541-8599-DC0694898BC3}" sibTransId="{E26CFCE3-112D-9747-BFDE-761F4A5ACE30}"/>
    <dgm:cxn modelId="{1FDE895B-850E-1F4E-9CFB-E8724D126CB7}" srcId="{BEEA3A48-454F-154A-802B-212E85ADEF83}" destId="{8A5BC76C-9CD6-BD4B-A6D1-6ED238422F97}" srcOrd="2" destOrd="0" parTransId="{2B124FBE-A13D-154A-BFED-FA70B6B6752F}" sibTransId="{5890B37A-3EC2-9345-A43E-775F56E357C8}"/>
    <dgm:cxn modelId="{E7EE3460-FD63-764C-B515-F59115A0C744}" srcId="{8A5BC76C-9CD6-BD4B-A6D1-6ED238422F97}" destId="{5A00EC57-226E-834F-A614-822801A740DD}" srcOrd="1" destOrd="0" parTransId="{8FB656E1-732F-E14C-AB45-8A6526773A5A}" sibTransId="{5718F5BE-1D9C-104D-B5E0-0D5B43006302}"/>
    <dgm:cxn modelId="{471C214C-21F6-B448-BFE9-1DA7F2F1D5BF}" srcId="{8F7DDF7C-F965-1047-A771-F131B9F5CD47}" destId="{81D46EB5-72EC-8645-AFB3-FD39295B2470}" srcOrd="1" destOrd="0" parTransId="{63C2B1D6-19B5-404B-93AC-ADC0773F10A1}" sibTransId="{D0E8EF35-54FB-C242-9A48-E1351ADB8673}"/>
    <dgm:cxn modelId="{E102524E-3E48-0849-9219-76BC07A26E6E}" type="presOf" srcId="{BEEA3A48-454F-154A-802B-212E85ADEF83}" destId="{56879E31-337D-9644-A420-17D6C68FBC98}" srcOrd="0" destOrd="0" presId="urn:microsoft.com/office/officeart/2005/8/layout/process3"/>
    <dgm:cxn modelId="{EA819B4E-C103-6D46-965E-AA2A71647FE0}" type="presOf" srcId="{DC596E0C-5ABD-094E-8C62-6C5CA3C1B7C0}" destId="{63C2B86F-C339-A644-A0A5-8D17AF622403}" srcOrd="0" destOrd="2" presId="urn:microsoft.com/office/officeart/2005/8/layout/process3"/>
    <dgm:cxn modelId="{B54ACF71-0EC7-A047-9C1B-6BAE3FD3D870}" srcId="{82566A81-7A86-4C4B-815C-811799C31F19}" destId="{C51A2E15-1E85-5841-9CC4-18AACD09D880}" srcOrd="1" destOrd="0" parTransId="{0D91A097-3669-4B42-8A41-CD8EA8802F45}" sibTransId="{D2CB6C83-0CA2-BE45-8DF6-03BE014A3A51}"/>
    <dgm:cxn modelId="{C75F7152-8B98-244F-AC01-B13535FF2766}" type="presOf" srcId="{41FF13FC-E1ED-C847-BD9D-0781F0F2DEF1}" destId="{3B369317-152F-0846-AC40-1C8FD6D6754F}" srcOrd="0" destOrd="2" presId="urn:microsoft.com/office/officeart/2005/8/layout/process3"/>
    <dgm:cxn modelId="{3556DC55-1D79-1040-94D6-12AD1FBD3EB4}" type="presOf" srcId="{8F7DDF7C-F965-1047-A771-F131B9F5CD47}" destId="{11E2CB36-D95E-3F45-BCF5-B59641EA136B}" srcOrd="0" destOrd="0" presId="urn:microsoft.com/office/officeart/2005/8/layout/process3"/>
    <dgm:cxn modelId="{8CB97457-1CCA-7148-968C-08971E6771AD}" type="presOf" srcId="{8A5BC76C-9CD6-BD4B-A6D1-6ED238422F97}" destId="{FD964025-3DF1-E946-B796-013E291C6A90}" srcOrd="0" destOrd="0" presId="urn:microsoft.com/office/officeart/2005/8/layout/process3"/>
    <dgm:cxn modelId="{000BE859-C8F5-FB43-86BA-A4E9E942FCD4}" srcId="{82566A81-7A86-4C4B-815C-811799C31F19}" destId="{1FB83F7E-DB0A-7541-B491-D39E5130221D}" srcOrd="0" destOrd="0" parTransId="{30D1CCC5-1B6F-C349-98A1-676FA3D85DC7}" sibTransId="{BDAF4590-E417-3B47-B1A1-724D1D904487}"/>
    <dgm:cxn modelId="{A536A67D-E47B-EB4D-8407-BB9B34B4DB02}" type="presOf" srcId="{5A00EC57-226E-834F-A614-822801A740DD}" destId="{5674F3AF-C665-9746-9B76-874571840816}" srcOrd="0" destOrd="1" presId="urn:microsoft.com/office/officeart/2005/8/layout/process3"/>
    <dgm:cxn modelId="{1FEB258F-239D-0D45-996B-6DD47456E761}" srcId="{82566A81-7A86-4C4B-815C-811799C31F19}" destId="{DC596E0C-5ABD-094E-8C62-6C5CA3C1B7C0}" srcOrd="2" destOrd="0" parTransId="{8FFC01F0-5C3F-1E41-BC6C-CCAABCEE4CA4}" sibTransId="{DCA81FBF-96C2-E742-B76D-905C70FC1C11}"/>
    <dgm:cxn modelId="{14849B9A-7014-B748-AAD5-F9C95778AD81}" srcId="{8A5BC76C-9CD6-BD4B-A6D1-6ED238422F97}" destId="{078654F5-6A23-BE48-AF3D-F3C7AF0F7B3A}" srcOrd="3" destOrd="0" parTransId="{00069547-B637-104F-9B32-6B2922F8B560}" sibTransId="{982D96C5-ACBD-4A40-97C1-A9325D8D14C6}"/>
    <dgm:cxn modelId="{6480E69E-6FBF-DC44-A083-2FB8D7B058AF}" srcId="{8F7DDF7C-F965-1047-A771-F131B9F5CD47}" destId="{A0C1341D-2A3A-0241-A319-B88F95D3F299}" srcOrd="0" destOrd="0" parTransId="{EA75D376-F4BF-8D47-B793-2F749BE743A8}" sibTransId="{460D8546-4BE6-AD45-B2D7-567BD5FD2636}"/>
    <dgm:cxn modelId="{DA7C9DC3-B000-AB4D-95D7-23E81618178E}" srcId="{BEEA3A48-454F-154A-802B-212E85ADEF83}" destId="{82566A81-7A86-4C4B-815C-811799C31F19}" srcOrd="0" destOrd="0" parTransId="{7ABEA724-FB0F-624D-ABCB-B8A1E34437F0}" sibTransId="{8D67BE4D-2200-8F47-AFBC-1049C022117B}"/>
    <dgm:cxn modelId="{2DAEF3C6-9E89-AE42-8136-6FD71EFC21C7}" type="presOf" srcId="{E9B4F679-F448-CD46-BD09-6BC5F2108870}" destId="{4A58222B-1BB2-9F40-BE77-B7B4AA6FCDAE}" srcOrd="0" destOrd="0" presId="urn:microsoft.com/office/officeart/2005/8/layout/process3"/>
    <dgm:cxn modelId="{2E226BC7-058D-474B-B17F-D398B78B7E29}" type="presOf" srcId="{8F7DDF7C-F965-1047-A771-F131B9F5CD47}" destId="{54717E25-7AA8-E34A-A3F5-DEA4C45C2E19}" srcOrd="1" destOrd="0" presId="urn:microsoft.com/office/officeart/2005/8/layout/process3"/>
    <dgm:cxn modelId="{AC91FED1-7F6B-4D47-80DD-51E05AACEF25}" type="presOf" srcId="{EF97F04B-952D-0B45-A4B2-7845933D4467}" destId="{5674F3AF-C665-9746-9B76-874571840816}" srcOrd="0" destOrd="0" presId="urn:microsoft.com/office/officeart/2005/8/layout/process3"/>
    <dgm:cxn modelId="{61610AD5-10FE-CE43-96C1-ACA053F7AC4A}" type="presOf" srcId="{8D67BE4D-2200-8F47-AFBC-1049C022117B}" destId="{66AE0118-AAE6-344F-8859-8AB38F867746}" srcOrd="0" destOrd="0" presId="urn:microsoft.com/office/officeart/2005/8/layout/process3"/>
    <dgm:cxn modelId="{3F502DE0-3599-114C-AC10-10964FB299DB}" type="presOf" srcId="{8A5BC76C-9CD6-BD4B-A6D1-6ED238422F97}" destId="{DE1436E0-4BF3-CB4E-A889-102C52BD3C3D}" srcOrd="1" destOrd="0" presId="urn:microsoft.com/office/officeart/2005/8/layout/process3"/>
    <dgm:cxn modelId="{A3F14AE1-4FBA-9744-9492-31A895BCD69C}" type="presOf" srcId="{078654F5-6A23-BE48-AF3D-F3C7AF0F7B3A}" destId="{5674F3AF-C665-9746-9B76-874571840816}" srcOrd="0" destOrd="3" presId="urn:microsoft.com/office/officeart/2005/8/layout/process3"/>
    <dgm:cxn modelId="{656486E2-CEA7-6849-B9ED-2226E033890F}" type="presOf" srcId="{E9B4F679-F448-CD46-BD09-6BC5F2108870}" destId="{49D3D480-4A48-FB44-BB04-DD63115983E5}" srcOrd="1" destOrd="0" presId="urn:microsoft.com/office/officeart/2005/8/layout/process3"/>
    <dgm:cxn modelId="{151D64E6-02B8-B744-9E6F-81A9FF86FAA3}" srcId="{8A5BC76C-9CD6-BD4B-A6D1-6ED238422F97}" destId="{EF97F04B-952D-0B45-A4B2-7845933D4467}" srcOrd="0" destOrd="0" parTransId="{E24174DA-8AD6-D54B-A8E1-06BA0A79610B}" sibTransId="{81307B86-5190-1D4C-9874-30DF51CCDA3D}"/>
    <dgm:cxn modelId="{A6C3E3EA-00F9-E14F-B5D6-0F5EB5A01B9E}" srcId="{BEEA3A48-454F-154A-802B-212E85ADEF83}" destId="{8F7DDF7C-F965-1047-A771-F131B9F5CD47}" srcOrd="1" destOrd="0" parTransId="{681E9FBB-6272-9B44-B5E5-4775FFA9CFF7}" sibTransId="{E9B4F679-F448-CD46-BD09-6BC5F2108870}"/>
    <dgm:cxn modelId="{46A3B2ED-7A84-764B-A5EF-90C841689561}" type="presOf" srcId="{82566A81-7A86-4C4B-815C-811799C31F19}" destId="{AC46254B-1106-3F44-A905-06E832E701BE}" srcOrd="0" destOrd="0" presId="urn:microsoft.com/office/officeart/2005/8/layout/process3"/>
    <dgm:cxn modelId="{366032F1-C06D-9142-9EEC-29BEAEF1EEF9}" type="presOf" srcId="{C51A2E15-1E85-5841-9CC4-18AACD09D880}" destId="{63C2B86F-C339-A644-A0A5-8D17AF622403}" srcOrd="0" destOrd="1" presId="urn:microsoft.com/office/officeart/2005/8/layout/process3"/>
    <dgm:cxn modelId="{4E6CE5F3-F1A0-A841-B1DF-891702C790AF}" type="presOf" srcId="{A0C1341D-2A3A-0241-A319-B88F95D3F299}" destId="{3B369317-152F-0846-AC40-1C8FD6D6754F}" srcOrd="0" destOrd="0" presId="urn:microsoft.com/office/officeart/2005/8/layout/process3"/>
    <dgm:cxn modelId="{2A843498-10A0-7D41-890D-17A4A23CC63B}" type="presParOf" srcId="{56879E31-337D-9644-A420-17D6C68FBC98}" destId="{256CAC86-ADF5-C244-A7AE-96DE973E9720}" srcOrd="0" destOrd="0" presId="urn:microsoft.com/office/officeart/2005/8/layout/process3"/>
    <dgm:cxn modelId="{1AED5E61-6757-AD45-9E20-D7513730084A}" type="presParOf" srcId="{256CAC86-ADF5-C244-A7AE-96DE973E9720}" destId="{AC46254B-1106-3F44-A905-06E832E701BE}" srcOrd="0" destOrd="0" presId="urn:microsoft.com/office/officeart/2005/8/layout/process3"/>
    <dgm:cxn modelId="{1DDC381F-CEF9-2D46-A46A-780AE445F044}" type="presParOf" srcId="{256CAC86-ADF5-C244-A7AE-96DE973E9720}" destId="{4EE702CF-138E-0D4D-8669-5566BAFA2D3A}" srcOrd="1" destOrd="0" presId="urn:microsoft.com/office/officeart/2005/8/layout/process3"/>
    <dgm:cxn modelId="{2D955967-24DC-DC40-B77C-FF1BF3F2A8B2}" type="presParOf" srcId="{256CAC86-ADF5-C244-A7AE-96DE973E9720}" destId="{63C2B86F-C339-A644-A0A5-8D17AF622403}" srcOrd="2" destOrd="0" presId="urn:microsoft.com/office/officeart/2005/8/layout/process3"/>
    <dgm:cxn modelId="{A185BC00-9B4A-0F41-979D-1991C0BD8389}" type="presParOf" srcId="{56879E31-337D-9644-A420-17D6C68FBC98}" destId="{66AE0118-AAE6-344F-8859-8AB38F867746}" srcOrd="1" destOrd="0" presId="urn:microsoft.com/office/officeart/2005/8/layout/process3"/>
    <dgm:cxn modelId="{BF7CC0F6-2A93-0E48-AF00-146ED4AA974B}" type="presParOf" srcId="{66AE0118-AAE6-344F-8859-8AB38F867746}" destId="{F88EE6C8-62E7-2C44-A0AE-52B5BA77BD2A}" srcOrd="0" destOrd="0" presId="urn:microsoft.com/office/officeart/2005/8/layout/process3"/>
    <dgm:cxn modelId="{F129709B-A08E-8442-95BD-79E712E6A662}" type="presParOf" srcId="{56879E31-337D-9644-A420-17D6C68FBC98}" destId="{13B3C5AD-DDDD-7A45-A238-6DC685E476FC}" srcOrd="2" destOrd="0" presId="urn:microsoft.com/office/officeart/2005/8/layout/process3"/>
    <dgm:cxn modelId="{74E4AEDC-9C4E-AF49-8D55-A74B7055A035}" type="presParOf" srcId="{13B3C5AD-DDDD-7A45-A238-6DC685E476FC}" destId="{11E2CB36-D95E-3F45-BCF5-B59641EA136B}" srcOrd="0" destOrd="0" presId="urn:microsoft.com/office/officeart/2005/8/layout/process3"/>
    <dgm:cxn modelId="{4F80FD33-7DF2-F541-9851-B2A34E5A2B6D}" type="presParOf" srcId="{13B3C5AD-DDDD-7A45-A238-6DC685E476FC}" destId="{54717E25-7AA8-E34A-A3F5-DEA4C45C2E19}" srcOrd="1" destOrd="0" presId="urn:microsoft.com/office/officeart/2005/8/layout/process3"/>
    <dgm:cxn modelId="{558EF286-A465-0D42-8A3E-9138CDDCB89F}" type="presParOf" srcId="{13B3C5AD-DDDD-7A45-A238-6DC685E476FC}" destId="{3B369317-152F-0846-AC40-1C8FD6D6754F}" srcOrd="2" destOrd="0" presId="urn:microsoft.com/office/officeart/2005/8/layout/process3"/>
    <dgm:cxn modelId="{86C6DCC7-12F8-D346-80A3-13A9EF7D07CD}" type="presParOf" srcId="{56879E31-337D-9644-A420-17D6C68FBC98}" destId="{4A58222B-1BB2-9F40-BE77-B7B4AA6FCDAE}" srcOrd="3" destOrd="0" presId="urn:microsoft.com/office/officeart/2005/8/layout/process3"/>
    <dgm:cxn modelId="{92F64811-2372-B645-986B-B72931B51A03}" type="presParOf" srcId="{4A58222B-1BB2-9F40-BE77-B7B4AA6FCDAE}" destId="{49D3D480-4A48-FB44-BB04-DD63115983E5}" srcOrd="0" destOrd="0" presId="urn:microsoft.com/office/officeart/2005/8/layout/process3"/>
    <dgm:cxn modelId="{F5AFE29B-50D0-244F-A5A3-43C6BF5E52B1}" type="presParOf" srcId="{56879E31-337D-9644-A420-17D6C68FBC98}" destId="{16A606B5-C65E-1744-ACA3-ABC339DCDC38}" srcOrd="4" destOrd="0" presId="urn:microsoft.com/office/officeart/2005/8/layout/process3"/>
    <dgm:cxn modelId="{8E4E1F00-7564-664B-8B73-2AD1E32157A6}" type="presParOf" srcId="{16A606B5-C65E-1744-ACA3-ABC339DCDC38}" destId="{FD964025-3DF1-E946-B796-013E291C6A90}" srcOrd="0" destOrd="0" presId="urn:microsoft.com/office/officeart/2005/8/layout/process3"/>
    <dgm:cxn modelId="{6631895F-6931-EE4B-951A-1C6E2842377A}" type="presParOf" srcId="{16A606B5-C65E-1744-ACA3-ABC339DCDC38}" destId="{DE1436E0-4BF3-CB4E-A889-102C52BD3C3D}" srcOrd="1" destOrd="0" presId="urn:microsoft.com/office/officeart/2005/8/layout/process3"/>
    <dgm:cxn modelId="{CD09F20B-B195-2144-B204-E5C78FCC7F48}" type="presParOf" srcId="{16A606B5-C65E-1744-ACA3-ABC339DCDC38}" destId="{5674F3AF-C665-9746-9B76-87457184081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79B3B-8945-8C4D-BB5E-24FD2541BC85}" type="doc">
      <dgm:prSet loTypeId="urn:microsoft.com/office/officeart/2005/8/layout/hierarchy1" loCatId="" qsTypeId="urn:microsoft.com/office/officeart/2005/8/quickstyle/simple1" qsCatId="simple" csTypeId="urn:microsoft.com/office/officeart/2005/8/colors/accent2_5" csCatId="accent2" phldr="1"/>
      <dgm:spPr/>
      <dgm:t>
        <a:bodyPr/>
        <a:lstStyle/>
        <a:p>
          <a:endParaRPr lang="en-US"/>
        </a:p>
      </dgm:t>
    </dgm:pt>
    <dgm:pt modelId="{19F93EBA-D9C0-4C47-B7BE-0B44A0DDADBF}">
      <dgm:prSet phldrT="[Text]" custT="1"/>
      <dgm:spPr/>
      <dgm:t>
        <a:bodyPr/>
        <a:lstStyle/>
        <a:p>
          <a:r>
            <a:rPr lang="en-US" sz="2000" dirty="0">
              <a:latin typeface="Arial" charset="0"/>
              <a:ea typeface="Arial" charset="0"/>
              <a:cs typeface="Arial" charset="0"/>
            </a:rPr>
            <a:t>Are students still engaging in </a:t>
          </a:r>
          <a:r>
            <a:rPr lang="en-US" sz="2000" b="1" u="sng" dirty="0">
              <a:latin typeface="Arial" charset="0"/>
              <a:ea typeface="Arial" charset="0"/>
              <a:cs typeface="Arial" charset="0"/>
            </a:rPr>
            <a:t>problem behavior</a:t>
          </a:r>
          <a:r>
            <a:rPr lang="en-US" sz="2000" dirty="0">
              <a:latin typeface="Arial" charset="0"/>
              <a:ea typeface="Arial" charset="0"/>
              <a:cs typeface="Arial" charset="0"/>
            </a:rPr>
            <a:t>?</a:t>
          </a:r>
        </a:p>
      </dgm:t>
    </dgm:pt>
    <dgm:pt modelId="{1BDD40A1-7435-B848-A092-9953001214EE}" type="parTrans" cxnId="{B783C317-0C42-8541-B481-5F11E55539F2}">
      <dgm:prSet/>
      <dgm:spPr/>
      <dgm:t>
        <a:bodyPr/>
        <a:lstStyle/>
        <a:p>
          <a:endParaRPr lang="en-US" sz="2000">
            <a:latin typeface="Arial" charset="0"/>
            <a:ea typeface="Arial" charset="0"/>
            <a:cs typeface="Arial" charset="0"/>
          </a:endParaRPr>
        </a:p>
      </dgm:t>
    </dgm:pt>
    <dgm:pt modelId="{8DDA6EC0-74EC-C748-A62C-37B1267E369D}" type="sibTrans" cxnId="{B783C317-0C42-8541-B481-5F11E55539F2}">
      <dgm:prSet/>
      <dgm:spPr/>
      <dgm:t>
        <a:bodyPr/>
        <a:lstStyle/>
        <a:p>
          <a:endParaRPr lang="en-US" sz="2000">
            <a:latin typeface="Arial" charset="0"/>
            <a:ea typeface="Arial" charset="0"/>
            <a:cs typeface="Arial" charset="0"/>
          </a:endParaRPr>
        </a:p>
      </dgm:t>
    </dgm:pt>
    <dgm:pt modelId="{2CD788E8-8170-8C4B-A06A-0CFB8AE8CA01}" type="asst">
      <dgm:prSet phldrT="[Text]" custT="1"/>
      <dgm:spPr/>
      <dgm:t>
        <a:bodyPr/>
        <a:lstStyle/>
        <a:p>
          <a:r>
            <a:rPr lang="en-US" sz="2000" dirty="0">
              <a:latin typeface="Arial" charset="0"/>
              <a:ea typeface="Arial" charset="0"/>
              <a:cs typeface="Arial" charset="0"/>
            </a:rPr>
            <a:t>Are behaviors minor or major expectation violations?</a:t>
          </a:r>
        </a:p>
      </dgm:t>
    </dgm:pt>
    <dgm:pt modelId="{916A5F52-697C-A947-BF9E-97258BA6FD0C}" type="parTrans" cxnId="{849EB0F7-EF54-5B4C-8954-81A5FE8E4D3A}">
      <dgm:prSet/>
      <dgm:spPr/>
      <dgm:t>
        <a:bodyPr/>
        <a:lstStyle/>
        <a:p>
          <a:endParaRPr lang="en-US" sz="2000">
            <a:latin typeface="Arial" charset="0"/>
            <a:ea typeface="Arial" charset="0"/>
            <a:cs typeface="Arial" charset="0"/>
          </a:endParaRPr>
        </a:p>
      </dgm:t>
    </dgm:pt>
    <dgm:pt modelId="{69159D2A-03FE-E84B-B3ED-4D21485F7CC6}" type="sibTrans" cxnId="{849EB0F7-EF54-5B4C-8954-81A5FE8E4D3A}">
      <dgm:prSet/>
      <dgm:spPr/>
      <dgm:t>
        <a:bodyPr/>
        <a:lstStyle/>
        <a:p>
          <a:endParaRPr lang="en-US" sz="2000">
            <a:latin typeface="Arial" charset="0"/>
            <a:ea typeface="Arial" charset="0"/>
            <a:cs typeface="Arial" charset="0"/>
          </a:endParaRPr>
        </a:p>
      </dgm:t>
    </dgm:pt>
    <dgm:pt modelId="{91C8EBFC-32C7-8741-94A4-034004011149}" type="asst">
      <dgm:prSet custT="1"/>
      <dgm:spPr/>
      <dgm:t>
        <a:bodyPr/>
        <a:lstStyle/>
        <a:p>
          <a:r>
            <a:rPr lang="en-US" sz="2000" dirty="0">
              <a:latin typeface="Arial" charset="0"/>
              <a:ea typeface="Arial" charset="0"/>
              <a:cs typeface="Arial" charset="0"/>
            </a:rPr>
            <a:t>Well done! Monitor outcomes and adjust as needed</a:t>
          </a:r>
        </a:p>
      </dgm:t>
    </dgm:pt>
    <dgm:pt modelId="{E9748A2C-5DD3-5A41-872D-2D2ABEE2F42E}" type="parTrans" cxnId="{F5A54F98-FA8E-8143-BFC9-E70C7C83DF59}">
      <dgm:prSet/>
      <dgm:spPr/>
      <dgm:t>
        <a:bodyPr/>
        <a:lstStyle/>
        <a:p>
          <a:endParaRPr lang="en-US" sz="2000">
            <a:latin typeface="Arial" charset="0"/>
            <a:ea typeface="Arial" charset="0"/>
            <a:cs typeface="Arial" charset="0"/>
          </a:endParaRPr>
        </a:p>
      </dgm:t>
    </dgm:pt>
    <dgm:pt modelId="{5873B1AA-7D42-1F42-AD3F-AAFB9D1D4E83}" type="sibTrans" cxnId="{F5A54F98-FA8E-8143-BFC9-E70C7C83DF59}">
      <dgm:prSet/>
      <dgm:spPr/>
      <dgm:t>
        <a:bodyPr/>
        <a:lstStyle/>
        <a:p>
          <a:endParaRPr lang="en-US" sz="2000">
            <a:latin typeface="Arial" charset="0"/>
            <a:ea typeface="Arial" charset="0"/>
            <a:cs typeface="Arial" charset="0"/>
          </a:endParaRPr>
        </a:p>
      </dgm:t>
    </dgm:pt>
    <dgm:pt modelId="{BCB4E948-63F6-AB42-A878-162B6CD84C1F}" type="asst">
      <dgm:prSet custT="1"/>
      <dgm:spPr/>
      <dgm:t>
        <a:bodyPr/>
        <a:lstStyle/>
        <a:p>
          <a:r>
            <a:rPr lang="en-US" sz="2000" dirty="0">
              <a:latin typeface="Arial" charset="0"/>
              <a:ea typeface="Arial" charset="0"/>
              <a:cs typeface="Arial" charset="0"/>
            </a:rPr>
            <a:t>Use brief, specific error correction &amp; other strategies</a:t>
          </a:r>
        </a:p>
      </dgm:t>
    </dgm:pt>
    <dgm:pt modelId="{4BA679D7-597C-6A4D-90D4-EEA40A33BBE0}" type="parTrans" cxnId="{A1B9981C-D7ED-9A4D-B005-1DD6EA95B6B0}">
      <dgm:prSet/>
      <dgm:spPr/>
      <dgm:t>
        <a:bodyPr/>
        <a:lstStyle/>
        <a:p>
          <a:endParaRPr lang="en-US" sz="2000">
            <a:latin typeface="Arial" charset="0"/>
            <a:ea typeface="Arial" charset="0"/>
            <a:cs typeface="Arial" charset="0"/>
          </a:endParaRPr>
        </a:p>
      </dgm:t>
    </dgm:pt>
    <dgm:pt modelId="{C903977C-175D-314B-809E-C59BC26E998A}" type="sibTrans" cxnId="{A1B9981C-D7ED-9A4D-B005-1DD6EA95B6B0}">
      <dgm:prSet/>
      <dgm:spPr/>
      <dgm:t>
        <a:bodyPr/>
        <a:lstStyle/>
        <a:p>
          <a:endParaRPr lang="en-US" sz="2000">
            <a:latin typeface="Arial" charset="0"/>
            <a:ea typeface="Arial" charset="0"/>
            <a:cs typeface="Arial" charset="0"/>
          </a:endParaRPr>
        </a:p>
      </dgm:t>
    </dgm:pt>
    <dgm:pt modelId="{9651EB0D-39B8-224A-946A-B2358C067B70}" type="asst">
      <dgm:prSet custT="1"/>
      <dgm:spPr/>
      <dgm:t>
        <a:bodyPr/>
        <a:lstStyle/>
        <a:p>
          <a:r>
            <a:rPr lang="en-US" sz="2000" dirty="0">
              <a:latin typeface="Arial" charset="0"/>
              <a:ea typeface="Arial" charset="0"/>
              <a:cs typeface="Arial" charset="0"/>
            </a:rPr>
            <a:t>How many students are involved (many or few)?</a:t>
          </a:r>
        </a:p>
      </dgm:t>
    </dgm:pt>
    <dgm:pt modelId="{D3EA955C-41D1-2A49-A8FA-0299FEB514EE}" type="parTrans" cxnId="{7412D4BB-AF84-EA47-A925-C04B60ED8C02}">
      <dgm:prSet/>
      <dgm:spPr/>
      <dgm:t>
        <a:bodyPr/>
        <a:lstStyle/>
        <a:p>
          <a:endParaRPr lang="en-US" sz="2000">
            <a:latin typeface="Arial" charset="0"/>
            <a:ea typeface="Arial" charset="0"/>
            <a:cs typeface="Arial" charset="0"/>
          </a:endParaRPr>
        </a:p>
      </dgm:t>
    </dgm:pt>
    <dgm:pt modelId="{85FB3BCF-4B2C-3A47-867A-864953FF6229}" type="sibTrans" cxnId="{7412D4BB-AF84-EA47-A925-C04B60ED8C02}">
      <dgm:prSet/>
      <dgm:spPr/>
      <dgm:t>
        <a:bodyPr/>
        <a:lstStyle/>
        <a:p>
          <a:endParaRPr lang="en-US" sz="2000">
            <a:latin typeface="Arial" charset="0"/>
            <a:ea typeface="Arial" charset="0"/>
            <a:cs typeface="Arial" charset="0"/>
          </a:endParaRPr>
        </a:p>
      </dgm:t>
    </dgm:pt>
    <dgm:pt modelId="{9C2BE76E-5378-C54D-9D1B-5F3D82FBE835}" type="asst">
      <dgm:prSet custT="1"/>
      <dgm:spPr/>
      <dgm:t>
        <a:bodyPr/>
        <a:lstStyle/>
        <a:p>
          <a:r>
            <a:rPr lang="en-US" sz="2000" dirty="0">
              <a:latin typeface="Arial" charset="0"/>
              <a:ea typeface="Arial" charset="0"/>
              <a:cs typeface="Arial" charset="0"/>
            </a:rPr>
            <a:t>Review, adjust &amp; intensify CWPBIS. Ask for help!</a:t>
          </a:r>
        </a:p>
      </dgm:t>
    </dgm:pt>
    <dgm:pt modelId="{3FB02DE8-BD52-C34D-8DB2-3D441D26D454}" type="parTrans" cxnId="{883B8AE1-E3C6-8E4B-8AE5-B14364C2A0F5}">
      <dgm:prSet/>
      <dgm:spPr/>
      <dgm:t>
        <a:bodyPr/>
        <a:lstStyle/>
        <a:p>
          <a:endParaRPr lang="en-US" sz="2000">
            <a:latin typeface="Arial" charset="0"/>
            <a:ea typeface="Arial" charset="0"/>
            <a:cs typeface="Arial" charset="0"/>
          </a:endParaRPr>
        </a:p>
      </dgm:t>
    </dgm:pt>
    <dgm:pt modelId="{0EEEB716-8B9F-0447-949A-8E709E4DDC3F}" type="sibTrans" cxnId="{883B8AE1-E3C6-8E4B-8AE5-B14364C2A0F5}">
      <dgm:prSet/>
      <dgm:spPr/>
      <dgm:t>
        <a:bodyPr/>
        <a:lstStyle/>
        <a:p>
          <a:endParaRPr lang="en-US" sz="2000">
            <a:latin typeface="Arial" charset="0"/>
            <a:ea typeface="Arial" charset="0"/>
            <a:cs typeface="Arial" charset="0"/>
          </a:endParaRPr>
        </a:p>
      </dgm:t>
    </dgm:pt>
    <dgm:pt modelId="{F2743140-4095-1B4E-881E-8C0CDB649211}" type="asst">
      <dgm:prSet custT="1"/>
      <dgm:spPr/>
      <dgm:t>
        <a:bodyPr/>
        <a:lstStyle/>
        <a:p>
          <a:r>
            <a:rPr lang="en-US" sz="2000" dirty="0">
              <a:latin typeface="Arial" charset="0"/>
              <a:ea typeface="Arial" charset="0"/>
              <a:cs typeface="Arial" charset="0"/>
            </a:rPr>
            <a:t>Request additional (tier 2 &amp; 3) support for students. </a:t>
          </a:r>
        </a:p>
      </dgm:t>
    </dgm:pt>
    <dgm:pt modelId="{C7CC0452-6FCC-4A4A-94AD-43D0E2A81D1A}" type="sibTrans" cxnId="{51345165-BAF0-B341-A841-6F5A02AF8D87}">
      <dgm:prSet/>
      <dgm:spPr/>
      <dgm:t>
        <a:bodyPr/>
        <a:lstStyle/>
        <a:p>
          <a:endParaRPr lang="en-US" sz="2000">
            <a:latin typeface="Arial" charset="0"/>
            <a:ea typeface="Arial" charset="0"/>
            <a:cs typeface="Arial" charset="0"/>
          </a:endParaRPr>
        </a:p>
      </dgm:t>
    </dgm:pt>
    <dgm:pt modelId="{DE9D23E2-91AE-504F-B7E2-DCBD691272F7}" type="parTrans" cxnId="{51345165-BAF0-B341-A841-6F5A02AF8D87}">
      <dgm:prSet/>
      <dgm:spPr/>
      <dgm:t>
        <a:bodyPr/>
        <a:lstStyle/>
        <a:p>
          <a:endParaRPr lang="en-US" sz="2000">
            <a:latin typeface="Arial" charset="0"/>
            <a:ea typeface="Arial" charset="0"/>
            <a:cs typeface="Arial" charset="0"/>
          </a:endParaRPr>
        </a:p>
      </dgm:t>
    </dgm:pt>
    <dgm:pt modelId="{525DECA4-2B3D-564E-9111-B18B72B87AAC}" type="pres">
      <dgm:prSet presAssocID="{93879B3B-8945-8C4D-BB5E-24FD2541BC85}" presName="hierChild1" presStyleCnt="0">
        <dgm:presLayoutVars>
          <dgm:chPref val="1"/>
          <dgm:dir/>
          <dgm:animOne val="branch"/>
          <dgm:animLvl val="lvl"/>
          <dgm:resizeHandles/>
        </dgm:presLayoutVars>
      </dgm:prSet>
      <dgm:spPr/>
    </dgm:pt>
    <dgm:pt modelId="{3259DDE7-D492-CE49-B945-E9E98812B2A2}" type="pres">
      <dgm:prSet presAssocID="{19F93EBA-D9C0-4C47-B7BE-0B44A0DDADBF}" presName="hierRoot1" presStyleCnt="0"/>
      <dgm:spPr/>
    </dgm:pt>
    <dgm:pt modelId="{2A79DFBF-5DAD-8042-BFC0-887F8F85DB90}" type="pres">
      <dgm:prSet presAssocID="{19F93EBA-D9C0-4C47-B7BE-0B44A0DDADBF}" presName="composite" presStyleCnt="0"/>
      <dgm:spPr/>
    </dgm:pt>
    <dgm:pt modelId="{626D55D9-C3F1-4E40-BAA3-842EECDA1E65}" type="pres">
      <dgm:prSet presAssocID="{19F93EBA-D9C0-4C47-B7BE-0B44A0DDADBF}" presName="background" presStyleLbl="node0" presStyleIdx="0" presStyleCnt="1"/>
      <dgm:spPr/>
    </dgm:pt>
    <dgm:pt modelId="{3F71AA5E-DB92-5241-8683-550A3668A98A}" type="pres">
      <dgm:prSet presAssocID="{19F93EBA-D9C0-4C47-B7BE-0B44A0DDADBF}" presName="text" presStyleLbl="fgAcc0" presStyleIdx="0" presStyleCnt="1" custScaleX="162372">
        <dgm:presLayoutVars>
          <dgm:chPref val="3"/>
        </dgm:presLayoutVars>
      </dgm:prSet>
      <dgm:spPr/>
    </dgm:pt>
    <dgm:pt modelId="{8A4DFAF3-1E04-7844-B174-521460069BB8}" type="pres">
      <dgm:prSet presAssocID="{19F93EBA-D9C0-4C47-B7BE-0B44A0DDADBF}" presName="hierChild2" presStyleCnt="0"/>
      <dgm:spPr/>
    </dgm:pt>
    <dgm:pt modelId="{9452356D-D5F9-024D-8E0A-B11E01C245D2}" type="pres">
      <dgm:prSet presAssocID="{916A5F52-697C-A947-BF9E-97258BA6FD0C}" presName="Name10" presStyleLbl="parChTrans1D2" presStyleIdx="0" presStyleCnt="2"/>
      <dgm:spPr/>
    </dgm:pt>
    <dgm:pt modelId="{A0453A65-687B-A841-AABE-186D8FB7A05C}" type="pres">
      <dgm:prSet presAssocID="{2CD788E8-8170-8C4B-A06A-0CFB8AE8CA01}" presName="hierRoot2" presStyleCnt="0"/>
      <dgm:spPr/>
    </dgm:pt>
    <dgm:pt modelId="{48B82FA4-6866-6B4A-AD80-F0A28DE4558E}" type="pres">
      <dgm:prSet presAssocID="{2CD788E8-8170-8C4B-A06A-0CFB8AE8CA01}" presName="composite2" presStyleCnt="0"/>
      <dgm:spPr/>
    </dgm:pt>
    <dgm:pt modelId="{7D0CC7AF-14B2-8E4E-902B-184FB1986E9D}" type="pres">
      <dgm:prSet presAssocID="{2CD788E8-8170-8C4B-A06A-0CFB8AE8CA01}" presName="background2" presStyleLbl="asst1" presStyleIdx="0" presStyleCnt="6"/>
      <dgm:spPr/>
    </dgm:pt>
    <dgm:pt modelId="{D8E45DDC-3E8E-3243-8D1B-361551FA462D}" type="pres">
      <dgm:prSet presAssocID="{2CD788E8-8170-8C4B-A06A-0CFB8AE8CA01}" presName="text2" presStyleLbl="fgAcc2" presStyleIdx="0" presStyleCnt="2" custScaleX="162372">
        <dgm:presLayoutVars>
          <dgm:chPref val="3"/>
        </dgm:presLayoutVars>
      </dgm:prSet>
      <dgm:spPr/>
    </dgm:pt>
    <dgm:pt modelId="{C86A0661-807E-8040-BDFD-1202C064A6EE}" type="pres">
      <dgm:prSet presAssocID="{2CD788E8-8170-8C4B-A06A-0CFB8AE8CA01}" presName="hierChild3" presStyleCnt="0"/>
      <dgm:spPr/>
    </dgm:pt>
    <dgm:pt modelId="{E85188AF-6B0B-2842-9981-C8A370795369}" type="pres">
      <dgm:prSet presAssocID="{4BA679D7-597C-6A4D-90D4-EEA40A33BBE0}" presName="Name17" presStyleLbl="parChTrans1D3" presStyleIdx="0" presStyleCnt="2"/>
      <dgm:spPr/>
    </dgm:pt>
    <dgm:pt modelId="{C0DCC7C4-6928-0743-AA1A-A49D69C599BF}" type="pres">
      <dgm:prSet presAssocID="{BCB4E948-63F6-AB42-A878-162B6CD84C1F}" presName="hierRoot3" presStyleCnt="0"/>
      <dgm:spPr/>
    </dgm:pt>
    <dgm:pt modelId="{4FC3C838-3032-934D-A3B6-0E71CF1057C1}" type="pres">
      <dgm:prSet presAssocID="{BCB4E948-63F6-AB42-A878-162B6CD84C1F}" presName="composite3" presStyleCnt="0"/>
      <dgm:spPr/>
    </dgm:pt>
    <dgm:pt modelId="{9A7EFB90-34EE-DF49-BB36-14528FB2A414}" type="pres">
      <dgm:prSet presAssocID="{BCB4E948-63F6-AB42-A878-162B6CD84C1F}" presName="background3" presStyleLbl="asst1" presStyleIdx="1" presStyleCnt="6"/>
      <dgm:spPr/>
    </dgm:pt>
    <dgm:pt modelId="{B78A597E-23B3-1049-A01A-9F535DCF17C1}" type="pres">
      <dgm:prSet presAssocID="{BCB4E948-63F6-AB42-A878-162B6CD84C1F}" presName="text3" presStyleLbl="fgAcc3" presStyleIdx="0" presStyleCnt="2" custScaleX="162372">
        <dgm:presLayoutVars>
          <dgm:chPref val="3"/>
        </dgm:presLayoutVars>
      </dgm:prSet>
      <dgm:spPr/>
    </dgm:pt>
    <dgm:pt modelId="{B0EDD2F8-521D-B74D-BBBE-4AE1C201791B}" type="pres">
      <dgm:prSet presAssocID="{BCB4E948-63F6-AB42-A878-162B6CD84C1F}" presName="hierChild4" presStyleCnt="0"/>
      <dgm:spPr/>
    </dgm:pt>
    <dgm:pt modelId="{AEA16479-9E7F-A941-9B3F-EA82653ABA15}" type="pres">
      <dgm:prSet presAssocID="{D3EA955C-41D1-2A49-A8FA-0299FEB514EE}" presName="Name17" presStyleLbl="parChTrans1D3" presStyleIdx="1" presStyleCnt="2"/>
      <dgm:spPr/>
    </dgm:pt>
    <dgm:pt modelId="{A2CAC864-72D1-024F-ADD1-9896D3528A0E}" type="pres">
      <dgm:prSet presAssocID="{9651EB0D-39B8-224A-946A-B2358C067B70}" presName="hierRoot3" presStyleCnt="0"/>
      <dgm:spPr/>
    </dgm:pt>
    <dgm:pt modelId="{14B523CA-8775-864B-9396-41EAE5665CB4}" type="pres">
      <dgm:prSet presAssocID="{9651EB0D-39B8-224A-946A-B2358C067B70}" presName="composite3" presStyleCnt="0"/>
      <dgm:spPr/>
    </dgm:pt>
    <dgm:pt modelId="{199B6F96-2AA2-4B4C-AB7F-FC2B87FD9AB7}" type="pres">
      <dgm:prSet presAssocID="{9651EB0D-39B8-224A-946A-B2358C067B70}" presName="background3" presStyleLbl="asst1" presStyleIdx="2" presStyleCnt="6"/>
      <dgm:spPr/>
    </dgm:pt>
    <dgm:pt modelId="{66131503-63ED-4540-8502-6A48CD18ED03}" type="pres">
      <dgm:prSet presAssocID="{9651EB0D-39B8-224A-946A-B2358C067B70}" presName="text3" presStyleLbl="fgAcc3" presStyleIdx="1" presStyleCnt="2" custScaleX="162372">
        <dgm:presLayoutVars>
          <dgm:chPref val="3"/>
        </dgm:presLayoutVars>
      </dgm:prSet>
      <dgm:spPr/>
    </dgm:pt>
    <dgm:pt modelId="{50DFB2EC-C181-E74B-9261-895F5A4F3C49}" type="pres">
      <dgm:prSet presAssocID="{9651EB0D-39B8-224A-946A-B2358C067B70}" presName="hierChild4" presStyleCnt="0"/>
      <dgm:spPr/>
    </dgm:pt>
    <dgm:pt modelId="{95DD8796-C1D6-EE44-9869-F5661F3F8B5F}" type="pres">
      <dgm:prSet presAssocID="{3FB02DE8-BD52-C34D-8DB2-3D441D26D454}" presName="Name23" presStyleLbl="parChTrans1D4" presStyleIdx="0" presStyleCnt="2"/>
      <dgm:spPr/>
    </dgm:pt>
    <dgm:pt modelId="{3A5D0533-E7CB-A94C-AF30-F3A4138E152E}" type="pres">
      <dgm:prSet presAssocID="{9C2BE76E-5378-C54D-9D1B-5F3D82FBE835}" presName="hierRoot4" presStyleCnt="0"/>
      <dgm:spPr/>
    </dgm:pt>
    <dgm:pt modelId="{B9D77B5F-DBD7-B04E-B6D4-A72D0100499F}" type="pres">
      <dgm:prSet presAssocID="{9C2BE76E-5378-C54D-9D1B-5F3D82FBE835}" presName="composite4" presStyleCnt="0"/>
      <dgm:spPr/>
    </dgm:pt>
    <dgm:pt modelId="{1C657837-9A36-1543-B1A8-F6D9F73C8C9E}" type="pres">
      <dgm:prSet presAssocID="{9C2BE76E-5378-C54D-9D1B-5F3D82FBE835}" presName="background4" presStyleLbl="asst1" presStyleIdx="3" presStyleCnt="6"/>
      <dgm:spPr/>
    </dgm:pt>
    <dgm:pt modelId="{D8FD5D50-6D6C-0E4C-A837-1DDE12D05237}" type="pres">
      <dgm:prSet presAssocID="{9C2BE76E-5378-C54D-9D1B-5F3D82FBE835}" presName="text4" presStyleLbl="fgAcc4" presStyleIdx="0" presStyleCnt="2" custScaleX="162372">
        <dgm:presLayoutVars>
          <dgm:chPref val="3"/>
        </dgm:presLayoutVars>
      </dgm:prSet>
      <dgm:spPr/>
    </dgm:pt>
    <dgm:pt modelId="{8A167922-A674-3E4B-8329-8977C1C70261}" type="pres">
      <dgm:prSet presAssocID="{9C2BE76E-5378-C54D-9D1B-5F3D82FBE835}" presName="hierChild5" presStyleCnt="0"/>
      <dgm:spPr/>
    </dgm:pt>
    <dgm:pt modelId="{EBB4544C-E271-6147-A92D-0ADE93C75EA4}" type="pres">
      <dgm:prSet presAssocID="{DE9D23E2-91AE-504F-B7E2-DCBD691272F7}" presName="Name23" presStyleLbl="parChTrans1D4" presStyleIdx="1" presStyleCnt="2"/>
      <dgm:spPr/>
    </dgm:pt>
    <dgm:pt modelId="{36A0543A-0C06-6241-91D2-32DDADFCD5CB}" type="pres">
      <dgm:prSet presAssocID="{F2743140-4095-1B4E-881E-8C0CDB649211}" presName="hierRoot4" presStyleCnt="0"/>
      <dgm:spPr/>
    </dgm:pt>
    <dgm:pt modelId="{295F20D4-BAC6-9E42-91A0-BB8437343909}" type="pres">
      <dgm:prSet presAssocID="{F2743140-4095-1B4E-881E-8C0CDB649211}" presName="composite4" presStyleCnt="0"/>
      <dgm:spPr/>
    </dgm:pt>
    <dgm:pt modelId="{F0E6C605-BADA-1343-A6E2-E52B58011A2C}" type="pres">
      <dgm:prSet presAssocID="{F2743140-4095-1B4E-881E-8C0CDB649211}" presName="background4" presStyleLbl="asst1" presStyleIdx="4" presStyleCnt="6"/>
      <dgm:spPr/>
    </dgm:pt>
    <dgm:pt modelId="{FF8013DE-F65B-334C-BBDB-3A4601909784}" type="pres">
      <dgm:prSet presAssocID="{F2743140-4095-1B4E-881E-8C0CDB649211}" presName="text4" presStyleLbl="fgAcc4" presStyleIdx="1" presStyleCnt="2" custScaleX="162372">
        <dgm:presLayoutVars>
          <dgm:chPref val="3"/>
        </dgm:presLayoutVars>
      </dgm:prSet>
      <dgm:spPr/>
    </dgm:pt>
    <dgm:pt modelId="{09C53159-24CB-D847-B68E-51F48598A66F}" type="pres">
      <dgm:prSet presAssocID="{F2743140-4095-1B4E-881E-8C0CDB649211}" presName="hierChild5" presStyleCnt="0"/>
      <dgm:spPr/>
    </dgm:pt>
    <dgm:pt modelId="{3DBBDF6F-C2DC-AD43-BED1-60EC65646A92}" type="pres">
      <dgm:prSet presAssocID="{E9748A2C-5DD3-5A41-872D-2D2ABEE2F42E}" presName="Name10" presStyleLbl="parChTrans1D2" presStyleIdx="1" presStyleCnt="2"/>
      <dgm:spPr/>
    </dgm:pt>
    <dgm:pt modelId="{5E696291-0DA0-D94D-86ED-29220D6E1D61}" type="pres">
      <dgm:prSet presAssocID="{91C8EBFC-32C7-8741-94A4-034004011149}" presName="hierRoot2" presStyleCnt="0"/>
      <dgm:spPr/>
    </dgm:pt>
    <dgm:pt modelId="{747E9B44-C870-734E-A85A-29073AF9B591}" type="pres">
      <dgm:prSet presAssocID="{91C8EBFC-32C7-8741-94A4-034004011149}" presName="composite2" presStyleCnt="0"/>
      <dgm:spPr/>
    </dgm:pt>
    <dgm:pt modelId="{6CB2321F-3DDB-4543-825E-40354EF730AD}" type="pres">
      <dgm:prSet presAssocID="{91C8EBFC-32C7-8741-94A4-034004011149}" presName="background2" presStyleLbl="asst1" presStyleIdx="5" presStyleCnt="6"/>
      <dgm:spPr/>
    </dgm:pt>
    <dgm:pt modelId="{8CE12734-27F4-AB4F-8D16-E30DF91E6BED}" type="pres">
      <dgm:prSet presAssocID="{91C8EBFC-32C7-8741-94A4-034004011149}" presName="text2" presStyleLbl="fgAcc2" presStyleIdx="1" presStyleCnt="2" custScaleX="162372">
        <dgm:presLayoutVars>
          <dgm:chPref val="3"/>
        </dgm:presLayoutVars>
      </dgm:prSet>
      <dgm:spPr/>
    </dgm:pt>
    <dgm:pt modelId="{E6D4B4D1-F1CD-8E4C-B1EF-67C96C83C598}" type="pres">
      <dgm:prSet presAssocID="{91C8EBFC-32C7-8741-94A4-034004011149}" presName="hierChild3" presStyleCnt="0"/>
      <dgm:spPr/>
    </dgm:pt>
  </dgm:ptLst>
  <dgm:cxnLst>
    <dgm:cxn modelId="{5960CA16-8C00-424C-877A-C91ED2B6B850}" type="presOf" srcId="{9C2BE76E-5378-C54D-9D1B-5F3D82FBE835}" destId="{D8FD5D50-6D6C-0E4C-A837-1DDE12D05237}" srcOrd="0" destOrd="0" presId="urn:microsoft.com/office/officeart/2005/8/layout/hierarchy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8F56B433-3F35-B94C-83A2-580CD838B59B}" type="presOf" srcId="{D3EA955C-41D1-2A49-A8FA-0299FEB514EE}" destId="{AEA16479-9E7F-A941-9B3F-EA82653ABA15}" srcOrd="0" destOrd="0" presId="urn:microsoft.com/office/officeart/2005/8/layout/hierarchy1"/>
    <dgm:cxn modelId="{51345165-BAF0-B341-A841-6F5A02AF8D87}" srcId="{9651EB0D-39B8-224A-946A-B2358C067B70}" destId="{F2743140-4095-1B4E-881E-8C0CDB649211}" srcOrd="1" destOrd="0" parTransId="{DE9D23E2-91AE-504F-B7E2-DCBD691272F7}" sibTransId="{C7CC0452-6FCC-4A4A-94AD-43D0E2A81D1A}"/>
    <dgm:cxn modelId="{8C814E46-166C-DE4E-BEFB-9ABB138FC8D6}" type="presOf" srcId="{E9748A2C-5DD3-5A41-872D-2D2ABEE2F42E}" destId="{3DBBDF6F-C2DC-AD43-BED1-60EC65646A92}" srcOrd="0" destOrd="0" presId="urn:microsoft.com/office/officeart/2005/8/layout/hierarchy1"/>
    <dgm:cxn modelId="{1E82976B-8DF0-264E-8E8F-33EB5B802B02}" type="presOf" srcId="{91C8EBFC-32C7-8741-94A4-034004011149}" destId="{8CE12734-27F4-AB4F-8D16-E30DF91E6BED}" srcOrd="0" destOrd="0" presId="urn:microsoft.com/office/officeart/2005/8/layout/hierarchy1"/>
    <dgm:cxn modelId="{F5C6767E-B187-6849-B31D-7CE3D84BC180}" type="presOf" srcId="{9651EB0D-39B8-224A-946A-B2358C067B70}" destId="{66131503-63ED-4540-8502-6A48CD18ED03}" srcOrd="0" destOrd="0" presId="urn:microsoft.com/office/officeart/2005/8/layout/hierarchy1"/>
    <dgm:cxn modelId="{4581F281-C49A-7C4C-A132-A920AE14EF0C}" type="presOf" srcId="{3FB02DE8-BD52-C34D-8DB2-3D441D26D454}" destId="{95DD8796-C1D6-EE44-9869-F5661F3F8B5F}" srcOrd="0" destOrd="0" presId="urn:microsoft.com/office/officeart/2005/8/layout/hierarchy1"/>
    <dgm:cxn modelId="{DC75D890-3B2B-D54F-BCD3-2460F9833505}" type="presOf" srcId="{2CD788E8-8170-8C4B-A06A-0CFB8AE8CA01}" destId="{D8E45DDC-3E8E-3243-8D1B-361551FA462D}" srcOrd="0" destOrd="0" presId="urn:microsoft.com/office/officeart/2005/8/layout/hierarchy1"/>
    <dgm:cxn modelId="{F5A54F98-FA8E-8143-BFC9-E70C7C83DF59}" srcId="{19F93EBA-D9C0-4C47-B7BE-0B44A0DDADBF}" destId="{91C8EBFC-32C7-8741-94A4-034004011149}" srcOrd="1" destOrd="0" parTransId="{E9748A2C-5DD3-5A41-872D-2D2ABEE2F42E}" sibTransId="{5873B1AA-7D42-1F42-AD3F-AAFB9D1D4E83}"/>
    <dgm:cxn modelId="{547EE29F-6F0D-1C47-A3BD-381C99AD3901}" type="presOf" srcId="{DE9D23E2-91AE-504F-B7E2-DCBD691272F7}" destId="{EBB4544C-E271-6147-A92D-0ADE93C75EA4}" srcOrd="0" destOrd="0" presId="urn:microsoft.com/office/officeart/2005/8/layout/hierarchy1"/>
    <dgm:cxn modelId="{2CF682A5-97DF-BF48-BA9A-2BD4313936A9}" type="presOf" srcId="{BCB4E948-63F6-AB42-A878-162B6CD84C1F}" destId="{B78A597E-23B3-1049-A01A-9F535DCF17C1}" srcOrd="0" destOrd="0" presId="urn:microsoft.com/office/officeart/2005/8/layout/hierarchy1"/>
    <dgm:cxn modelId="{842765B4-8FB4-FF48-8624-B264E07E38D5}" type="presOf" srcId="{916A5F52-697C-A947-BF9E-97258BA6FD0C}" destId="{9452356D-D5F9-024D-8E0A-B11E01C245D2}" srcOrd="0" destOrd="0" presId="urn:microsoft.com/office/officeart/2005/8/layout/hierarchy1"/>
    <dgm:cxn modelId="{7412D4BB-AF84-EA47-A925-C04B60ED8C02}" srcId="{2CD788E8-8170-8C4B-A06A-0CFB8AE8CA01}" destId="{9651EB0D-39B8-224A-946A-B2358C067B70}" srcOrd="1" destOrd="0" parTransId="{D3EA955C-41D1-2A49-A8FA-0299FEB514EE}" sibTransId="{85FB3BCF-4B2C-3A47-867A-864953FF6229}"/>
    <dgm:cxn modelId="{C9D702C0-9FAF-E84A-88C6-B0E2E60D953E}" type="presOf" srcId="{4BA679D7-597C-6A4D-90D4-EEA40A33BBE0}" destId="{E85188AF-6B0B-2842-9981-C8A370795369}" srcOrd="0" destOrd="0" presId="urn:microsoft.com/office/officeart/2005/8/layout/hierarchy1"/>
    <dgm:cxn modelId="{027F2AD7-8570-C644-90A5-0F2C3C441316}" type="presOf" srcId="{F2743140-4095-1B4E-881E-8C0CDB649211}" destId="{FF8013DE-F65B-334C-BBDB-3A4601909784}" srcOrd="0" destOrd="0" presId="urn:microsoft.com/office/officeart/2005/8/layout/hierarchy1"/>
    <dgm:cxn modelId="{BA9DE0DE-A252-FE49-9AC8-DDE6393F320D}" type="presOf" srcId="{93879B3B-8945-8C4D-BB5E-24FD2541BC85}" destId="{525DECA4-2B3D-564E-9111-B18B72B87AAC}" srcOrd="0" destOrd="0" presId="urn:microsoft.com/office/officeart/2005/8/layout/hierarchy1"/>
    <dgm:cxn modelId="{883B8AE1-E3C6-8E4B-8AE5-B14364C2A0F5}" srcId="{9651EB0D-39B8-224A-946A-B2358C067B70}" destId="{9C2BE76E-5378-C54D-9D1B-5F3D82FBE835}" srcOrd="0" destOrd="0" parTransId="{3FB02DE8-BD52-C34D-8DB2-3D441D26D454}" sibTransId="{0EEEB716-8B9F-0447-949A-8E709E4DDC3F}"/>
    <dgm:cxn modelId="{F59A00E9-73A5-2947-B0D3-5E5BBB6A5BB3}" type="presOf" srcId="{19F93EBA-D9C0-4C47-B7BE-0B44A0DDADBF}" destId="{3F71AA5E-DB92-5241-8683-550A3668A98A}" srcOrd="0" destOrd="0" presId="urn:microsoft.com/office/officeart/2005/8/layout/hierarchy1"/>
    <dgm:cxn modelId="{849EB0F7-EF54-5B4C-8954-81A5FE8E4D3A}" srcId="{19F93EBA-D9C0-4C47-B7BE-0B44A0DDADBF}" destId="{2CD788E8-8170-8C4B-A06A-0CFB8AE8CA01}" srcOrd="0" destOrd="0" parTransId="{916A5F52-697C-A947-BF9E-97258BA6FD0C}" sibTransId="{69159D2A-03FE-E84B-B3ED-4D21485F7CC6}"/>
    <dgm:cxn modelId="{B06B2F2D-C786-3F45-8152-162AF4A88662}" type="presParOf" srcId="{525DECA4-2B3D-564E-9111-B18B72B87AAC}" destId="{3259DDE7-D492-CE49-B945-E9E98812B2A2}" srcOrd="0" destOrd="0" presId="urn:microsoft.com/office/officeart/2005/8/layout/hierarchy1"/>
    <dgm:cxn modelId="{1F98ABF4-3DBF-9144-9AF9-FBDF209DEF5E}" type="presParOf" srcId="{3259DDE7-D492-CE49-B945-E9E98812B2A2}" destId="{2A79DFBF-5DAD-8042-BFC0-887F8F85DB90}" srcOrd="0" destOrd="0" presId="urn:microsoft.com/office/officeart/2005/8/layout/hierarchy1"/>
    <dgm:cxn modelId="{C5906785-FE75-C14C-B0BF-ABF0BEC389C0}" type="presParOf" srcId="{2A79DFBF-5DAD-8042-BFC0-887F8F85DB90}" destId="{626D55D9-C3F1-4E40-BAA3-842EECDA1E65}" srcOrd="0" destOrd="0" presId="urn:microsoft.com/office/officeart/2005/8/layout/hierarchy1"/>
    <dgm:cxn modelId="{BA311966-2FD4-DA47-839F-84CBDEEB35D7}" type="presParOf" srcId="{2A79DFBF-5DAD-8042-BFC0-887F8F85DB90}" destId="{3F71AA5E-DB92-5241-8683-550A3668A98A}" srcOrd="1" destOrd="0" presId="urn:microsoft.com/office/officeart/2005/8/layout/hierarchy1"/>
    <dgm:cxn modelId="{474E1C49-381F-0D48-B009-0C91BDFA2661}" type="presParOf" srcId="{3259DDE7-D492-CE49-B945-E9E98812B2A2}" destId="{8A4DFAF3-1E04-7844-B174-521460069BB8}" srcOrd="1" destOrd="0" presId="urn:microsoft.com/office/officeart/2005/8/layout/hierarchy1"/>
    <dgm:cxn modelId="{FEC3D4A8-909B-DD46-944F-38A84CB9262E}" type="presParOf" srcId="{8A4DFAF3-1E04-7844-B174-521460069BB8}" destId="{9452356D-D5F9-024D-8E0A-B11E01C245D2}" srcOrd="0" destOrd="0" presId="urn:microsoft.com/office/officeart/2005/8/layout/hierarchy1"/>
    <dgm:cxn modelId="{9D0C23A6-42EE-5C46-BB85-B75E05A1BF3B}" type="presParOf" srcId="{8A4DFAF3-1E04-7844-B174-521460069BB8}" destId="{A0453A65-687B-A841-AABE-186D8FB7A05C}" srcOrd="1" destOrd="0" presId="urn:microsoft.com/office/officeart/2005/8/layout/hierarchy1"/>
    <dgm:cxn modelId="{6FE00606-2D9B-B74D-AF44-2E9CEC77EFCF}" type="presParOf" srcId="{A0453A65-687B-A841-AABE-186D8FB7A05C}" destId="{48B82FA4-6866-6B4A-AD80-F0A28DE4558E}" srcOrd="0" destOrd="0" presId="urn:microsoft.com/office/officeart/2005/8/layout/hierarchy1"/>
    <dgm:cxn modelId="{58157769-F85B-D147-ADEA-B56B8A090A0D}" type="presParOf" srcId="{48B82FA4-6866-6B4A-AD80-F0A28DE4558E}" destId="{7D0CC7AF-14B2-8E4E-902B-184FB1986E9D}" srcOrd="0" destOrd="0" presId="urn:microsoft.com/office/officeart/2005/8/layout/hierarchy1"/>
    <dgm:cxn modelId="{C4A978B8-2106-E742-AA87-1C5CC4704BE8}" type="presParOf" srcId="{48B82FA4-6866-6B4A-AD80-F0A28DE4558E}" destId="{D8E45DDC-3E8E-3243-8D1B-361551FA462D}" srcOrd="1" destOrd="0" presId="urn:microsoft.com/office/officeart/2005/8/layout/hierarchy1"/>
    <dgm:cxn modelId="{0CFEB9D3-8F06-CF4D-B5B5-207E8A2EDF74}" type="presParOf" srcId="{A0453A65-687B-A841-AABE-186D8FB7A05C}" destId="{C86A0661-807E-8040-BDFD-1202C064A6EE}" srcOrd="1" destOrd="0" presId="urn:microsoft.com/office/officeart/2005/8/layout/hierarchy1"/>
    <dgm:cxn modelId="{DCACC1EA-F1ED-6843-8BCB-67E234AAC304}" type="presParOf" srcId="{C86A0661-807E-8040-BDFD-1202C064A6EE}" destId="{E85188AF-6B0B-2842-9981-C8A370795369}" srcOrd="0" destOrd="0" presId="urn:microsoft.com/office/officeart/2005/8/layout/hierarchy1"/>
    <dgm:cxn modelId="{0C10D702-7E53-4449-9117-35CCD2735541}" type="presParOf" srcId="{C86A0661-807E-8040-BDFD-1202C064A6EE}" destId="{C0DCC7C4-6928-0743-AA1A-A49D69C599BF}" srcOrd="1" destOrd="0" presId="urn:microsoft.com/office/officeart/2005/8/layout/hierarchy1"/>
    <dgm:cxn modelId="{FCA373AA-19CC-E940-B485-CB05B77F1168}" type="presParOf" srcId="{C0DCC7C4-6928-0743-AA1A-A49D69C599BF}" destId="{4FC3C838-3032-934D-A3B6-0E71CF1057C1}" srcOrd="0" destOrd="0" presId="urn:microsoft.com/office/officeart/2005/8/layout/hierarchy1"/>
    <dgm:cxn modelId="{E85E28F5-3569-1B49-9270-9400ACE0071F}" type="presParOf" srcId="{4FC3C838-3032-934D-A3B6-0E71CF1057C1}" destId="{9A7EFB90-34EE-DF49-BB36-14528FB2A414}" srcOrd="0" destOrd="0" presId="urn:microsoft.com/office/officeart/2005/8/layout/hierarchy1"/>
    <dgm:cxn modelId="{06DBA669-97D4-C14C-B91E-9A2E66C4248E}" type="presParOf" srcId="{4FC3C838-3032-934D-A3B6-0E71CF1057C1}" destId="{B78A597E-23B3-1049-A01A-9F535DCF17C1}" srcOrd="1" destOrd="0" presId="urn:microsoft.com/office/officeart/2005/8/layout/hierarchy1"/>
    <dgm:cxn modelId="{3B030AD6-AD7C-1443-BBB3-62BE82666E78}" type="presParOf" srcId="{C0DCC7C4-6928-0743-AA1A-A49D69C599BF}" destId="{B0EDD2F8-521D-B74D-BBBE-4AE1C201791B}" srcOrd="1" destOrd="0" presId="urn:microsoft.com/office/officeart/2005/8/layout/hierarchy1"/>
    <dgm:cxn modelId="{963DE55E-5185-E340-862B-ACF1D5E57A18}" type="presParOf" srcId="{C86A0661-807E-8040-BDFD-1202C064A6EE}" destId="{AEA16479-9E7F-A941-9B3F-EA82653ABA15}" srcOrd="2" destOrd="0" presId="urn:microsoft.com/office/officeart/2005/8/layout/hierarchy1"/>
    <dgm:cxn modelId="{A2C32B30-6C8C-2D48-A71E-81524C93E0C4}" type="presParOf" srcId="{C86A0661-807E-8040-BDFD-1202C064A6EE}" destId="{A2CAC864-72D1-024F-ADD1-9896D3528A0E}" srcOrd="3" destOrd="0" presId="urn:microsoft.com/office/officeart/2005/8/layout/hierarchy1"/>
    <dgm:cxn modelId="{D44CAF6D-832E-9B4B-AB0B-46DAB40797E3}" type="presParOf" srcId="{A2CAC864-72D1-024F-ADD1-9896D3528A0E}" destId="{14B523CA-8775-864B-9396-41EAE5665CB4}" srcOrd="0" destOrd="0" presId="urn:microsoft.com/office/officeart/2005/8/layout/hierarchy1"/>
    <dgm:cxn modelId="{0E589ECC-CAB2-BD49-9C99-E9CF8B207F57}" type="presParOf" srcId="{14B523CA-8775-864B-9396-41EAE5665CB4}" destId="{199B6F96-2AA2-4B4C-AB7F-FC2B87FD9AB7}" srcOrd="0" destOrd="0" presId="urn:microsoft.com/office/officeart/2005/8/layout/hierarchy1"/>
    <dgm:cxn modelId="{61644E73-309F-AD42-AD79-7FED11E18162}" type="presParOf" srcId="{14B523CA-8775-864B-9396-41EAE5665CB4}" destId="{66131503-63ED-4540-8502-6A48CD18ED03}" srcOrd="1" destOrd="0" presId="urn:microsoft.com/office/officeart/2005/8/layout/hierarchy1"/>
    <dgm:cxn modelId="{AA7A3A28-E62F-A740-9FDC-C888871B7D1E}" type="presParOf" srcId="{A2CAC864-72D1-024F-ADD1-9896D3528A0E}" destId="{50DFB2EC-C181-E74B-9261-895F5A4F3C49}" srcOrd="1" destOrd="0" presId="urn:microsoft.com/office/officeart/2005/8/layout/hierarchy1"/>
    <dgm:cxn modelId="{8CDCBC41-3C8D-3348-B59D-97A54A831A77}" type="presParOf" srcId="{50DFB2EC-C181-E74B-9261-895F5A4F3C49}" destId="{95DD8796-C1D6-EE44-9869-F5661F3F8B5F}" srcOrd="0" destOrd="0" presId="urn:microsoft.com/office/officeart/2005/8/layout/hierarchy1"/>
    <dgm:cxn modelId="{24CC2180-F4E0-7544-A791-66B67101E10F}" type="presParOf" srcId="{50DFB2EC-C181-E74B-9261-895F5A4F3C49}" destId="{3A5D0533-E7CB-A94C-AF30-F3A4138E152E}" srcOrd="1" destOrd="0" presId="urn:microsoft.com/office/officeart/2005/8/layout/hierarchy1"/>
    <dgm:cxn modelId="{6368FBA8-AC27-D34B-9AB9-EE4B2A1ACEB8}" type="presParOf" srcId="{3A5D0533-E7CB-A94C-AF30-F3A4138E152E}" destId="{B9D77B5F-DBD7-B04E-B6D4-A72D0100499F}" srcOrd="0" destOrd="0" presId="urn:microsoft.com/office/officeart/2005/8/layout/hierarchy1"/>
    <dgm:cxn modelId="{5702027F-2D5C-E247-AE4C-55B1788992A8}" type="presParOf" srcId="{B9D77B5F-DBD7-B04E-B6D4-A72D0100499F}" destId="{1C657837-9A36-1543-B1A8-F6D9F73C8C9E}" srcOrd="0" destOrd="0" presId="urn:microsoft.com/office/officeart/2005/8/layout/hierarchy1"/>
    <dgm:cxn modelId="{58AFBEFC-67F8-0240-B6BA-5F82E06F9768}" type="presParOf" srcId="{B9D77B5F-DBD7-B04E-B6D4-A72D0100499F}" destId="{D8FD5D50-6D6C-0E4C-A837-1DDE12D05237}" srcOrd="1" destOrd="0" presId="urn:microsoft.com/office/officeart/2005/8/layout/hierarchy1"/>
    <dgm:cxn modelId="{E4A02A81-CE39-104E-ACF4-D65525F85B6A}" type="presParOf" srcId="{3A5D0533-E7CB-A94C-AF30-F3A4138E152E}" destId="{8A167922-A674-3E4B-8329-8977C1C70261}" srcOrd="1" destOrd="0" presId="urn:microsoft.com/office/officeart/2005/8/layout/hierarchy1"/>
    <dgm:cxn modelId="{122873FA-0459-5041-A31E-F2A068B376CD}" type="presParOf" srcId="{50DFB2EC-C181-E74B-9261-895F5A4F3C49}" destId="{EBB4544C-E271-6147-A92D-0ADE93C75EA4}" srcOrd="2" destOrd="0" presId="urn:microsoft.com/office/officeart/2005/8/layout/hierarchy1"/>
    <dgm:cxn modelId="{B756077E-7F2B-CC40-87A7-D144253C015D}" type="presParOf" srcId="{50DFB2EC-C181-E74B-9261-895F5A4F3C49}" destId="{36A0543A-0C06-6241-91D2-32DDADFCD5CB}" srcOrd="3" destOrd="0" presId="urn:microsoft.com/office/officeart/2005/8/layout/hierarchy1"/>
    <dgm:cxn modelId="{B76BEC89-0203-6541-9437-1D759BA8F48C}" type="presParOf" srcId="{36A0543A-0C06-6241-91D2-32DDADFCD5CB}" destId="{295F20D4-BAC6-9E42-91A0-BB8437343909}" srcOrd="0" destOrd="0" presId="urn:microsoft.com/office/officeart/2005/8/layout/hierarchy1"/>
    <dgm:cxn modelId="{8534421D-45F6-B544-9423-234FB5EDE710}" type="presParOf" srcId="{295F20D4-BAC6-9E42-91A0-BB8437343909}" destId="{F0E6C605-BADA-1343-A6E2-E52B58011A2C}" srcOrd="0" destOrd="0" presId="urn:microsoft.com/office/officeart/2005/8/layout/hierarchy1"/>
    <dgm:cxn modelId="{1AF49C13-5F51-AD45-98E1-C21C5D3A4F1F}" type="presParOf" srcId="{295F20D4-BAC6-9E42-91A0-BB8437343909}" destId="{FF8013DE-F65B-334C-BBDB-3A4601909784}" srcOrd="1" destOrd="0" presId="urn:microsoft.com/office/officeart/2005/8/layout/hierarchy1"/>
    <dgm:cxn modelId="{525A8490-0B04-304F-9987-4EC06BF21037}" type="presParOf" srcId="{36A0543A-0C06-6241-91D2-32DDADFCD5CB}" destId="{09C53159-24CB-D847-B68E-51F48598A66F}" srcOrd="1" destOrd="0" presId="urn:microsoft.com/office/officeart/2005/8/layout/hierarchy1"/>
    <dgm:cxn modelId="{D5B3F4E8-BA44-AB48-A240-336DBB91621C}" type="presParOf" srcId="{8A4DFAF3-1E04-7844-B174-521460069BB8}" destId="{3DBBDF6F-C2DC-AD43-BED1-60EC65646A92}" srcOrd="2" destOrd="0" presId="urn:microsoft.com/office/officeart/2005/8/layout/hierarchy1"/>
    <dgm:cxn modelId="{5DEF302C-C6DF-4D4D-8C57-3FCD3209F0E3}" type="presParOf" srcId="{8A4DFAF3-1E04-7844-B174-521460069BB8}" destId="{5E696291-0DA0-D94D-86ED-29220D6E1D61}" srcOrd="3" destOrd="0" presId="urn:microsoft.com/office/officeart/2005/8/layout/hierarchy1"/>
    <dgm:cxn modelId="{DD72E4B2-7A5F-5049-BA5B-1CC7D200D8F9}" type="presParOf" srcId="{5E696291-0DA0-D94D-86ED-29220D6E1D61}" destId="{747E9B44-C870-734E-A85A-29073AF9B591}" srcOrd="0" destOrd="0" presId="urn:microsoft.com/office/officeart/2005/8/layout/hierarchy1"/>
    <dgm:cxn modelId="{5451CEA8-DEAB-0140-8713-6586E750461C}" type="presParOf" srcId="{747E9B44-C870-734E-A85A-29073AF9B591}" destId="{6CB2321F-3DDB-4543-825E-40354EF730AD}" srcOrd="0" destOrd="0" presId="urn:microsoft.com/office/officeart/2005/8/layout/hierarchy1"/>
    <dgm:cxn modelId="{289CC0AC-D84E-704B-BB99-1FC195ABFE8E}" type="presParOf" srcId="{747E9B44-C870-734E-A85A-29073AF9B591}" destId="{8CE12734-27F4-AB4F-8D16-E30DF91E6BED}" srcOrd="1" destOrd="0" presId="urn:microsoft.com/office/officeart/2005/8/layout/hierarchy1"/>
    <dgm:cxn modelId="{D4429208-A58F-3140-B82B-BD824836C036}" type="presParOf" srcId="{5E696291-0DA0-D94D-86ED-29220D6E1D61}" destId="{E6D4B4D1-F1CD-8E4C-B1EF-67C96C83C598}" srcOrd="1" destOrd="0" presId="urn:microsoft.com/office/officeart/2005/8/layout/hierarchy1"/>
  </dgm:cxnLst>
  <dgm:bg>
    <a:solidFill>
      <a:srgbClr val="63717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colorful3" csCatId="colorful"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precedes?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do the behaviors look like?</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follows?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a:solidFill>
          <a:schemeClr val="accent4"/>
        </a:solidFill>
        <a:ln>
          <a:noFill/>
        </a:ln>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47E25D3D-47F9-3F41-B859-575ACD951B88}" type="presOf" srcId="{93007476-6EF1-F64E-A519-1ACAF287E549}" destId="{A0866A59-B2FB-4644-B18A-C6FBC1F9B5F8}"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1A186483-A9F0-B048-BA09-215593CDFCA7}" srcId="{A156AEF1-B32D-9042-8BE2-3D5BBC1AB577}" destId="{93007476-6EF1-F64E-A519-1ACAF287E549}" srcOrd="2" destOrd="0" parTransId="{08885007-BEA3-CE44-885E-A15F0AC51D9F}" sibTransId="{6038BB7C-71AB-4947-84C2-3554F575A1F9}"/>
    <dgm:cxn modelId="{7B4B3290-31F5-7440-8978-12FAC4B45C67}" type="presOf" srcId="{A156AEF1-B32D-9042-8BE2-3D5BBC1AB577}" destId="{948F76B2-BF44-C44C-BABF-4914E998AE07}" srcOrd="0" destOrd="0" presId="urn:microsoft.com/office/officeart/2005/8/layout/hProcess9"/>
    <dgm:cxn modelId="{00ACE9A6-45B2-1141-8F81-E3EC26826837}" type="presOf" srcId="{800436A6-0ECE-8944-8376-785ACFC0B177}" destId="{06A65EF5-CB1C-0A4F-853C-D31241EEF64D}" srcOrd="0" destOrd="0" presId="urn:microsoft.com/office/officeart/2005/8/layout/hProcess9"/>
    <dgm:cxn modelId="{B6680BE1-D33F-DA43-9F05-8751575AEBE5}" type="presOf" srcId="{ED86E4E3-AE16-5E4E-8B95-3646250C7181}" destId="{054043CF-2D09-FE4C-B6BA-8C7A8F4DD86F}" srcOrd="0" destOrd="0" presId="urn:microsoft.com/office/officeart/2005/8/layout/hProcess9"/>
    <dgm:cxn modelId="{1C2B0479-AB7D-E94F-8608-6E7A2431656C}" type="presParOf" srcId="{948F76B2-BF44-C44C-BABF-4914E998AE07}" destId="{DA96B8C7-BDCC-8745-9B2D-EAAD7FDD145C}" srcOrd="0" destOrd="0" presId="urn:microsoft.com/office/officeart/2005/8/layout/hProcess9"/>
    <dgm:cxn modelId="{5D7C5C93-A36A-CA45-871A-3034A9965C0C}" type="presParOf" srcId="{948F76B2-BF44-C44C-BABF-4914E998AE07}" destId="{590ABE32-E8AB-254E-8C86-446184EA5374}" srcOrd="1" destOrd="0" presId="urn:microsoft.com/office/officeart/2005/8/layout/hProcess9"/>
    <dgm:cxn modelId="{AB7DF433-6EC8-2F42-B55F-BBF0BDA03B85}" type="presParOf" srcId="{590ABE32-E8AB-254E-8C86-446184EA5374}" destId="{054043CF-2D09-FE4C-B6BA-8C7A8F4DD86F}" srcOrd="0" destOrd="0" presId="urn:microsoft.com/office/officeart/2005/8/layout/hProcess9"/>
    <dgm:cxn modelId="{113ECC2B-E91E-9A4F-B0E1-87F2E111ECEA}" type="presParOf" srcId="{590ABE32-E8AB-254E-8C86-446184EA5374}" destId="{84A1A111-CFD6-FC41-8116-F3EC8AAC7E42}" srcOrd="1" destOrd="0" presId="urn:microsoft.com/office/officeart/2005/8/layout/hProcess9"/>
    <dgm:cxn modelId="{C947AD70-6ECF-AC4E-9107-D4A4275627F2}" type="presParOf" srcId="{590ABE32-E8AB-254E-8C86-446184EA5374}" destId="{06A65EF5-CB1C-0A4F-853C-D31241EEF64D}" srcOrd="2" destOrd="0" presId="urn:microsoft.com/office/officeart/2005/8/layout/hProcess9"/>
    <dgm:cxn modelId="{24C3F402-9473-8644-88E2-453EBD59B5DF}" type="presParOf" srcId="{590ABE32-E8AB-254E-8C86-446184EA5374}" destId="{943BC318-C5FB-2D47-96D2-5232ACB11E7B}" srcOrd="3" destOrd="0" presId="urn:microsoft.com/office/officeart/2005/8/layout/hProcess9"/>
    <dgm:cxn modelId="{5F35D7C7-9980-4645-AE28-CD25009F6A28}"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precedes?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do the behaviors look like?</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follows?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a:solidFill>
          <a:schemeClr val="accent4"/>
        </a:solidFill>
        <a:ln>
          <a:noFill/>
        </a:ln>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91633102-24C1-5D40-B07F-1BBFC4548A2C}" type="presOf" srcId="{ED86E4E3-AE16-5E4E-8B95-3646250C7181}" destId="{054043CF-2D09-FE4C-B6BA-8C7A8F4DD86F}"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1A186483-A9F0-B048-BA09-215593CDFCA7}" srcId="{A156AEF1-B32D-9042-8BE2-3D5BBC1AB577}" destId="{93007476-6EF1-F64E-A519-1ACAF287E549}" srcOrd="2" destOrd="0" parTransId="{08885007-BEA3-CE44-885E-A15F0AC51D9F}" sibTransId="{6038BB7C-71AB-4947-84C2-3554F575A1F9}"/>
    <dgm:cxn modelId="{7F1842A1-7A73-724F-8921-44627A94883D}" type="presOf" srcId="{A156AEF1-B32D-9042-8BE2-3D5BBC1AB577}" destId="{948F76B2-BF44-C44C-BABF-4914E998AE07}" srcOrd="0" destOrd="0" presId="urn:microsoft.com/office/officeart/2005/8/layout/hProcess9"/>
    <dgm:cxn modelId="{BA9EA3C1-DD64-4748-9106-9FF6B8AFE50C}" type="presOf" srcId="{800436A6-0ECE-8944-8376-785ACFC0B177}" destId="{06A65EF5-CB1C-0A4F-853C-D31241EEF64D}" srcOrd="0" destOrd="0" presId="urn:microsoft.com/office/officeart/2005/8/layout/hProcess9"/>
    <dgm:cxn modelId="{A94F8FCE-A43E-4E48-8B39-846FD3A9129F}" type="presOf" srcId="{93007476-6EF1-F64E-A519-1ACAF287E549}" destId="{A0866A59-B2FB-4644-B18A-C6FBC1F9B5F8}" srcOrd="0" destOrd="0" presId="urn:microsoft.com/office/officeart/2005/8/layout/hProcess9"/>
    <dgm:cxn modelId="{16421686-2052-DE44-8FD2-6BA046E41A07}" type="presParOf" srcId="{948F76B2-BF44-C44C-BABF-4914E998AE07}" destId="{DA96B8C7-BDCC-8745-9B2D-EAAD7FDD145C}" srcOrd="0" destOrd="0" presId="urn:microsoft.com/office/officeart/2005/8/layout/hProcess9"/>
    <dgm:cxn modelId="{E48707A5-6794-6C44-BEF3-9C9CCD343E28}" type="presParOf" srcId="{948F76B2-BF44-C44C-BABF-4914E998AE07}" destId="{590ABE32-E8AB-254E-8C86-446184EA5374}" srcOrd="1" destOrd="0" presId="urn:microsoft.com/office/officeart/2005/8/layout/hProcess9"/>
    <dgm:cxn modelId="{D2963A8F-DDC7-2642-926A-C1203B2D453B}" type="presParOf" srcId="{590ABE32-E8AB-254E-8C86-446184EA5374}" destId="{054043CF-2D09-FE4C-B6BA-8C7A8F4DD86F}" srcOrd="0" destOrd="0" presId="urn:microsoft.com/office/officeart/2005/8/layout/hProcess9"/>
    <dgm:cxn modelId="{02514D2B-137A-0643-9EE5-B4A576CCAF0A}" type="presParOf" srcId="{590ABE32-E8AB-254E-8C86-446184EA5374}" destId="{84A1A111-CFD6-FC41-8116-F3EC8AAC7E42}" srcOrd="1" destOrd="0" presId="urn:microsoft.com/office/officeart/2005/8/layout/hProcess9"/>
    <dgm:cxn modelId="{E30D81EB-796E-F841-8E24-64025F94495E}" type="presParOf" srcId="{590ABE32-E8AB-254E-8C86-446184EA5374}" destId="{06A65EF5-CB1C-0A4F-853C-D31241EEF64D}" srcOrd="2" destOrd="0" presId="urn:microsoft.com/office/officeart/2005/8/layout/hProcess9"/>
    <dgm:cxn modelId="{5F2D9432-B7C5-514C-B33D-072661017A23}" type="presParOf" srcId="{590ABE32-E8AB-254E-8C86-446184EA5374}" destId="{943BC318-C5FB-2D47-96D2-5232ACB11E7B}" srcOrd="3" destOrd="0" presId="urn:microsoft.com/office/officeart/2005/8/layout/hProcess9"/>
    <dgm:cxn modelId="{C6BF8580-875C-2B44-B6B6-A05DA5CA40B4}"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F6AAF0-A92A-E94C-8A9A-39FE3776C547}" type="doc">
      <dgm:prSet loTypeId="urn:microsoft.com/office/officeart/2005/8/layout/vList6" loCatId="process" qsTypeId="urn:microsoft.com/office/officeart/2005/8/quickstyle/simple4" qsCatId="simple" csTypeId="urn:microsoft.com/office/officeart/2005/8/colors/accent2_2" csCatId="accent2" phldr="1"/>
      <dgm:spPr/>
      <dgm:t>
        <a:bodyPr/>
        <a:lstStyle/>
        <a:p>
          <a:endParaRPr lang="en-US"/>
        </a:p>
      </dgm:t>
    </dgm:pt>
    <dgm:pt modelId="{2BBDC6F0-0D0A-0F4F-AF14-0D1EB2BA3425}">
      <dgm:prSet/>
      <dgm:spPr>
        <a:solidFill>
          <a:schemeClr val="accent4">
            <a:lumMod val="50000"/>
          </a:schemeClr>
        </a:solidFill>
        <a:ln>
          <a:noFill/>
        </a:ln>
      </dgm:spPr>
      <dgm:t>
        <a:bodyPr/>
        <a:lstStyle/>
        <a:p>
          <a:pPr rtl="0"/>
          <a:r>
            <a:rPr lang="en-US" dirty="0"/>
            <a:t>Records Reviews</a:t>
          </a:r>
        </a:p>
      </dgm:t>
    </dgm:pt>
    <dgm:pt modelId="{1E06D53D-F53D-A84B-BDD1-9F88C679A0A1}" type="parTrans" cxnId="{1C7A08D7-DD96-534F-AE00-BF6389DDB579}">
      <dgm:prSet/>
      <dgm:spPr/>
      <dgm:t>
        <a:bodyPr/>
        <a:lstStyle/>
        <a:p>
          <a:endParaRPr lang="en-US"/>
        </a:p>
      </dgm:t>
    </dgm:pt>
    <dgm:pt modelId="{CDB4A071-0E3D-AD45-8C96-14293DF19EC5}" type="sibTrans" cxnId="{1C7A08D7-DD96-534F-AE00-BF6389DDB579}">
      <dgm:prSet/>
      <dgm:spPr/>
      <dgm:t>
        <a:bodyPr/>
        <a:lstStyle/>
        <a:p>
          <a:endParaRPr lang="en-US"/>
        </a:p>
      </dgm:t>
    </dgm:pt>
    <dgm:pt modelId="{952B61A0-A6AC-444E-9ED1-CEF1ACBF625F}">
      <dgm:prSet/>
      <dgm:spPr>
        <a:solidFill>
          <a:schemeClr val="accent4">
            <a:lumMod val="50000"/>
          </a:schemeClr>
        </a:solidFill>
        <a:ln>
          <a:noFill/>
        </a:ln>
      </dgm:spPr>
      <dgm:t>
        <a:bodyPr/>
        <a:lstStyle/>
        <a:p>
          <a:pPr rtl="0"/>
          <a:r>
            <a:rPr lang="en-US" dirty="0"/>
            <a:t>Interviews</a:t>
          </a:r>
        </a:p>
      </dgm:t>
    </dgm:pt>
    <dgm:pt modelId="{2932C0F3-2FD5-D543-A1F3-EA7C8B28670E}" type="parTrans" cxnId="{05AA866E-F19C-1548-8408-2DB9C6B9BCB5}">
      <dgm:prSet/>
      <dgm:spPr/>
      <dgm:t>
        <a:bodyPr/>
        <a:lstStyle/>
        <a:p>
          <a:endParaRPr lang="en-US"/>
        </a:p>
      </dgm:t>
    </dgm:pt>
    <dgm:pt modelId="{7F4982AA-849C-1546-B96C-0A1918EF05A2}" type="sibTrans" cxnId="{05AA866E-F19C-1548-8408-2DB9C6B9BCB5}">
      <dgm:prSet/>
      <dgm:spPr/>
      <dgm:t>
        <a:bodyPr/>
        <a:lstStyle/>
        <a:p>
          <a:endParaRPr lang="en-US"/>
        </a:p>
      </dgm:t>
    </dgm:pt>
    <dgm:pt modelId="{CF50C510-5269-3C4B-88F1-4244A1A2EB09}">
      <dgm:prSet/>
      <dgm:spPr>
        <a:solidFill>
          <a:schemeClr val="accent4">
            <a:lumMod val="50000"/>
          </a:schemeClr>
        </a:solidFill>
      </dgm:spPr>
      <dgm:t>
        <a:bodyPr/>
        <a:lstStyle/>
        <a:p>
          <a:pPr rtl="0"/>
          <a:r>
            <a:rPr lang="en-US" dirty="0"/>
            <a:t>Direct Observations</a:t>
          </a:r>
        </a:p>
      </dgm:t>
    </dgm:pt>
    <dgm:pt modelId="{B68F6824-DDB8-884D-8FA3-B5B2F6C41BD4}" type="parTrans" cxnId="{A02AA134-68C2-174B-B1A8-B163798671FE}">
      <dgm:prSet/>
      <dgm:spPr/>
      <dgm:t>
        <a:bodyPr/>
        <a:lstStyle/>
        <a:p>
          <a:endParaRPr lang="en-US"/>
        </a:p>
      </dgm:t>
    </dgm:pt>
    <dgm:pt modelId="{CC0C2E79-193F-3440-9BB7-C6D93FC7CB47}" type="sibTrans" cxnId="{A02AA134-68C2-174B-B1A8-B163798671FE}">
      <dgm:prSet/>
      <dgm:spPr/>
      <dgm:t>
        <a:bodyPr/>
        <a:lstStyle/>
        <a:p>
          <a:endParaRPr lang="en-US"/>
        </a:p>
      </dgm:t>
    </dgm:pt>
    <dgm:pt modelId="{885F5D5B-77B9-9F41-93D1-816C71987642}">
      <dgm:prSet>
        <dgm:style>
          <a:lnRef idx="1">
            <a:schemeClr val="accent2"/>
          </a:lnRef>
          <a:fillRef idx="3">
            <a:schemeClr val="accent2"/>
          </a:fillRef>
          <a:effectRef idx="2">
            <a:schemeClr val="accent2"/>
          </a:effectRef>
          <a:fontRef idx="minor">
            <a:schemeClr val="lt1"/>
          </a:fontRef>
        </dgm:style>
      </dgm:prSet>
      <dgm:spPr>
        <a:solidFill>
          <a:schemeClr val="accent4">
            <a:lumMod val="50000"/>
          </a:schemeClr>
        </a:solidFill>
        <a:ln>
          <a:noFill/>
        </a:ln>
      </dgm:spPr>
      <dgm:t>
        <a:bodyPr/>
        <a:lstStyle/>
        <a:p>
          <a:pPr rtl="0"/>
          <a:r>
            <a:rPr lang="en-US" dirty="0"/>
            <a:t>Experimental Analysis (Structural/Functional)</a:t>
          </a:r>
        </a:p>
      </dgm:t>
    </dgm:pt>
    <dgm:pt modelId="{B29CEAA9-A185-E74E-9ADB-B6AFEB92D05F}" type="parTrans" cxnId="{4207867B-BAB7-A640-93F6-526A961CCEFE}">
      <dgm:prSet/>
      <dgm:spPr/>
      <dgm:t>
        <a:bodyPr/>
        <a:lstStyle/>
        <a:p>
          <a:endParaRPr lang="en-US"/>
        </a:p>
      </dgm:t>
    </dgm:pt>
    <dgm:pt modelId="{6E61BE22-EEDB-FB4B-979A-450A52BB5B9B}" type="sibTrans" cxnId="{4207867B-BAB7-A640-93F6-526A961CCEFE}">
      <dgm:prSet/>
      <dgm:spPr/>
      <dgm:t>
        <a:bodyPr/>
        <a:lstStyle/>
        <a:p>
          <a:endParaRPr lang="en-US"/>
        </a:p>
      </dgm:t>
    </dgm:pt>
    <dgm:pt modelId="{9E7F4B7E-9D35-DF44-B217-155C870824A1}">
      <dgm:prSet/>
      <dgm:spPr>
        <a:solidFill>
          <a:schemeClr val="accent4">
            <a:lumMod val="40000"/>
            <a:lumOff val="60000"/>
            <a:alpha val="90000"/>
          </a:schemeClr>
        </a:solidFill>
        <a:ln>
          <a:noFill/>
        </a:ln>
      </dgm:spPr>
      <dgm:t>
        <a:bodyPr/>
        <a:lstStyle/>
        <a:p>
          <a:r>
            <a:rPr lang="en-US" dirty="0"/>
            <a:t>Review relevant school records to look for patterns across time</a:t>
          </a:r>
        </a:p>
      </dgm:t>
    </dgm:pt>
    <dgm:pt modelId="{64914DE7-D035-124E-B03E-9C43CFCD772E}" type="parTrans" cxnId="{762BAAE2-EA6F-6744-9577-F5C1F7BB1E4D}">
      <dgm:prSet/>
      <dgm:spPr/>
      <dgm:t>
        <a:bodyPr/>
        <a:lstStyle/>
        <a:p>
          <a:endParaRPr lang="en-US"/>
        </a:p>
      </dgm:t>
    </dgm:pt>
    <dgm:pt modelId="{48377D7E-908F-E44F-9546-93E2D3916974}" type="sibTrans" cxnId="{762BAAE2-EA6F-6744-9577-F5C1F7BB1E4D}">
      <dgm:prSet/>
      <dgm:spPr/>
      <dgm:t>
        <a:bodyPr/>
        <a:lstStyle/>
        <a:p>
          <a:endParaRPr lang="en-US"/>
        </a:p>
      </dgm:t>
    </dgm:pt>
    <dgm:pt modelId="{BEE06BD7-1B40-1848-BF49-D5DBF09BBC7C}">
      <dgm:prSet/>
      <dgm:spPr>
        <a:solidFill>
          <a:schemeClr val="accent4">
            <a:lumMod val="40000"/>
            <a:lumOff val="60000"/>
            <a:alpha val="90000"/>
          </a:schemeClr>
        </a:solidFill>
        <a:ln>
          <a:noFill/>
        </a:ln>
      </dgm:spPr>
      <dgm:t>
        <a:bodyPr/>
        <a:lstStyle/>
        <a:p>
          <a:r>
            <a:rPr lang="en-US" dirty="0"/>
            <a:t>Interview parents, teachers, staff, and student about patterns</a:t>
          </a:r>
        </a:p>
      </dgm:t>
    </dgm:pt>
    <dgm:pt modelId="{BBDE633E-8FAD-8D44-96D3-30BAF22729E6}" type="parTrans" cxnId="{12076128-3F1E-7B4B-B781-8CFE92746DC7}">
      <dgm:prSet/>
      <dgm:spPr/>
      <dgm:t>
        <a:bodyPr/>
        <a:lstStyle/>
        <a:p>
          <a:endParaRPr lang="en-US"/>
        </a:p>
      </dgm:t>
    </dgm:pt>
    <dgm:pt modelId="{5D2317E5-3B72-5F4A-B428-D888DDFC6DB2}" type="sibTrans" cxnId="{12076128-3F1E-7B4B-B781-8CFE92746DC7}">
      <dgm:prSet/>
      <dgm:spPr/>
      <dgm:t>
        <a:bodyPr/>
        <a:lstStyle/>
        <a:p>
          <a:endParaRPr lang="en-US"/>
        </a:p>
      </dgm:t>
    </dgm:pt>
    <dgm:pt modelId="{5C00F348-DE9F-2040-AC7A-A8C7616CE96C}">
      <dgm:prSet/>
      <dgm:spPr>
        <a:solidFill>
          <a:schemeClr val="accent4">
            <a:lumMod val="40000"/>
            <a:lumOff val="60000"/>
            <a:alpha val="90000"/>
          </a:schemeClr>
        </a:solidFill>
        <a:ln>
          <a:noFill/>
        </a:ln>
      </dgm:spPr>
      <dgm:t>
        <a:bodyPr/>
        <a:lstStyle/>
        <a:p>
          <a:r>
            <a:rPr lang="en-US" dirty="0"/>
            <a:t>Systematically observe behaviors and the context in which they occur</a:t>
          </a:r>
        </a:p>
      </dgm:t>
    </dgm:pt>
    <dgm:pt modelId="{04256592-AE5C-9442-A895-CD2FFEA4E690}" type="parTrans" cxnId="{EFBF4212-8B0B-7349-BE82-25799A56A097}">
      <dgm:prSet/>
      <dgm:spPr/>
      <dgm:t>
        <a:bodyPr/>
        <a:lstStyle/>
        <a:p>
          <a:endParaRPr lang="en-US"/>
        </a:p>
      </dgm:t>
    </dgm:pt>
    <dgm:pt modelId="{B55B4F9E-D377-D84A-9E57-6AF63078C4F5}" type="sibTrans" cxnId="{EFBF4212-8B0B-7349-BE82-25799A56A097}">
      <dgm:prSet/>
      <dgm:spPr/>
      <dgm:t>
        <a:bodyPr/>
        <a:lstStyle/>
        <a:p>
          <a:endParaRPr lang="en-US"/>
        </a:p>
      </dgm:t>
    </dgm:pt>
    <dgm:pt modelId="{B05689E0-C40E-1C4F-859E-CF50316DEE8F}">
      <dgm:prSet/>
      <dgm:spPr>
        <a:solidFill>
          <a:schemeClr val="accent4">
            <a:lumMod val="40000"/>
            <a:lumOff val="60000"/>
            <a:alpha val="90000"/>
          </a:schemeClr>
        </a:solidFill>
        <a:ln>
          <a:noFill/>
        </a:ln>
      </dgm:spPr>
      <dgm:t>
        <a:bodyPr/>
        <a:lstStyle/>
        <a:p>
          <a:r>
            <a:rPr lang="en-US" dirty="0"/>
            <a:t>Occasionally, a trained person will need to conduct additional analyses</a:t>
          </a:r>
        </a:p>
      </dgm:t>
    </dgm:pt>
    <dgm:pt modelId="{5104D4BA-9BD6-674C-8EBA-BC3E1B9534A6}" type="parTrans" cxnId="{5AFF6F3C-2503-A441-8039-AF49E3C4280A}">
      <dgm:prSet/>
      <dgm:spPr/>
      <dgm:t>
        <a:bodyPr/>
        <a:lstStyle/>
        <a:p>
          <a:endParaRPr lang="en-US"/>
        </a:p>
      </dgm:t>
    </dgm:pt>
    <dgm:pt modelId="{2906A312-7B86-644D-BE53-8A5C0F8B0AE5}" type="sibTrans" cxnId="{5AFF6F3C-2503-A441-8039-AF49E3C4280A}">
      <dgm:prSet/>
      <dgm:spPr/>
      <dgm:t>
        <a:bodyPr/>
        <a:lstStyle/>
        <a:p>
          <a:endParaRPr lang="en-US"/>
        </a:p>
      </dgm:t>
    </dgm:pt>
    <dgm:pt modelId="{AAFB3E4D-74DF-BD44-9DBF-3C1B1FEF5DE1}" type="pres">
      <dgm:prSet presAssocID="{1FF6AAF0-A92A-E94C-8A9A-39FE3776C547}" presName="Name0" presStyleCnt="0">
        <dgm:presLayoutVars>
          <dgm:dir/>
          <dgm:animLvl val="lvl"/>
          <dgm:resizeHandles/>
        </dgm:presLayoutVars>
      </dgm:prSet>
      <dgm:spPr/>
    </dgm:pt>
    <dgm:pt modelId="{ED4BBCCB-0E67-9941-A717-4B36671A663F}" type="pres">
      <dgm:prSet presAssocID="{2BBDC6F0-0D0A-0F4F-AF14-0D1EB2BA3425}" presName="linNode" presStyleCnt="0"/>
      <dgm:spPr/>
    </dgm:pt>
    <dgm:pt modelId="{2A496B35-10BF-384B-B611-A19A894529E0}" type="pres">
      <dgm:prSet presAssocID="{2BBDC6F0-0D0A-0F4F-AF14-0D1EB2BA3425}" presName="parentShp" presStyleLbl="node1" presStyleIdx="0" presStyleCnt="4" custLinFactNeighborY="-1653">
        <dgm:presLayoutVars>
          <dgm:bulletEnabled val="1"/>
        </dgm:presLayoutVars>
      </dgm:prSet>
      <dgm:spPr/>
    </dgm:pt>
    <dgm:pt modelId="{71CA6347-E3DB-1C43-8162-168A8CD8B751}" type="pres">
      <dgm:prSet presAssocID="{2BBDC6F0-0D0A-0F4F-AF14-0D1EB2BA3425}" presName="childShp" presStyleLbl="bgAccFollowNode1" presStyleIdx="0" presStyleCnt="4">
        <dgm:presLayoutVars>
          <dgm:bulletEnabled val="1"/>
        </dgm:presLayoutVars>
      </dgm:prSet>
      <dgm:spPr/>
    </dgm:pt>
    <dgm:pt modelId="{FE8E7DEE-0B2B-7241-AC2D-D552D00B99C1}" type="pres">
      <dgm:prSet presAssocID="{CDB4A071-0E3D-AD45-8C96-14293DF19EC5}" presName="spacing" presStyleCnt="0"/>
      <dgm:spPr/>
    </dgm:pt>
    <dgm:pt modelId="{61E8EAB1-7F47-3341-A0FD-E0B901C8F9C1}" type="pres">
      <dgm:prSet presAssocID="{952B61A0-A6AC-444E-9ED1-CEF1ACBF625F}" presName="linNode" presStyleCnt="0"/>
      <dgm:spPr/>
    </dgm:pt>
    <dgm:pt modelId="{DB7EB4FC-A33C-B349-BC50-4177F05B0CBF}" type="pres">
      <dgm:prSet presAssocID="{952B61A0-A6AC-444E-9ED1-CEF1ACBF625F}" presName="parentShp" presStyleLbl="node1" presStyleIdx="1" presStyleCnt="4">
        <dgm:presLayoutVars>
          <dgm:bulletEnabled val="1"/>
        </dgm:presLayoutVars>
      </dgm:prSet>
      <dgm:spPr/>
    </dgm:pt>
    <dgm:pt modelId="{60953916-5212-3148-95D2-6AC19DD243A4}" type="pres">
      <dgm:prSet presAssocID="{952B61A0-A6AC-444E-9ED1-CEF1ACBF625F}" presName="childShp" presStyleLbl="bgAccFollowNode1" presStyleIdx="1" presStyleCnt="4">
        <dgm:presLayoutVars>
          <dgm:bulletEnabled val="1"/>
        </dgm:presLayoutVars>
      </dgm:prSet>
      <dgm:spPr/>
    </dgm:pt>
    <dgm:pt modelId="{6EF45B76-9102-254B-98AA-3B2C787992BD}" type="pres">
      <dgm:prSet presAssocID="{7F4982AA-849C-1546-B96C-0A1918EF05A2}" presName="spacing" presStyleCnt="0"/>
      <dgm:spPr/>
    </dgm:pt>
    <dgm:pt modelId="{F35CF055-9C0D-8347-B419-E303BCF55E5A}" type="pres">
      <dgm:prSet presAssocID="{CF50C510-5269-3C4B-88F1-4244A1A2EB09}" presName="linNode" presStyleCnt="0"/>
      <dgm:spPr/>
    </dgm:pt>
    <dgm:pt modelId="{72852071-67E5-0448-9EF1-44316CCE91ED}" type="pres">
      <dgm:prSet presAssocID="{CF50C510-5269-3C4B-88F1-4244A1A2EB09}" presName="parentShp" presStyleLbl="node1" presStyleIdx="2" presStyleCnt="4">
        <dgm:presLayoutVars>
          <dgm:bulletEnabled val="1"/>
        </dgm:presLayoutVars>
      </dgm:prSet>
      <dgm:spPr/>
    </dgm:pt>
    <dgm:pt modelId="{A06ACEA6-DCF9-A14B-8E19-FD08BCE5F985}" type="pres">
      <dgm:prSet presAssocID="{CF50C510-5269-3C4B-88F1-4244A1A2EB09}" presName="childShp" presStyleLbl="bgAccFollowNode1" presStyleIdx="2" presStyleCnt="4">
        <dgm:presLayoutVars>
          <dgm:bulletEnabled val="1"/>
        </dgm:presLayoutVars>
      </dgm:prSet>
      <dgm:spPr/>
    </dgm:pt>
    <dgm:pt modelId="{7341033E-55A2-7C4A-BF4D-93AAA2042CD6}" type="pres">
      <dgm:prSet presAssocID="{CC0C2E79-193F-3440-9BB7-C6D93FC7CB47}" presName="spacing" presStyleCnt="0"/>
      <dgm:spPr/>
    </dgm:pt>
    <dgm:pt modelId="{31275247-7309-3C4F-AED5-F77032617D5E}" type="pres">
      <dgm:prSet presAssocID="{885F5D5B-77B9-9F41-93D1-816C71987642}" presName="linNode" presStyleCnt="0"/>
      <dgm:spPr/>
    </dgm:pt>
    <dgm:pt modelId="{41E835FC-47FD-894D-846D-E96AB29F2210}" type="pres">
      <dgm:prSet presAssocID="{885F5D5B-77B9-9F41-93D1-816C71987642}" presName="parentShp" presStyleLbl="node1" presStyleIdx="3" presStyleCnt="4">
        <dgm:presLayoutVars>
          <dgm:bulletEnabled val="1"/>
        </dgm:presLayoutVars>
      </dgm:prSet>
      <dgm:spPr/>
    </dgm:pt>
    <dgm:pt modelId="{E9A0B44B-B6E8-E046-8F3A-11E95F1F399A}" type="pres">
      <dgm:prSet presAssocID="{885F5D5B-77B9-9F41-93D1-816C71987642}" presName="childShp" presStyleLbl="bgAccFollowNode1" presStyleIdx="3" presStyleCnt="4">
        <dgm:presLayoutVars>
          <dgm:bulletEnabled val="1"/>
        </dgm:presLayoutVars>
      </dgm:prSet>
      <dgm:spPr/>
    </dgm:pt>
  </dgm:ptLst>
  <dgm:cxnLst>
    <dgm:cxn modelId="{DB755D01-CAE7-D64E-B251-2716EC83D858}" type="presOf" srcId="{9E7F4B7E-9D35-DF44-B217-155C870824A1}" destId="{71CA6347-E3DB-1C43-8162-168A8CD8B751}" srcOrd="0" destOrd="0" presId="urn:microsoft.com/office/officeart/2005/8/layout/vList6"/>
    <dgm:cxn modelId="{6CAC250D-462D-DB48-ABF1-DE92761FFFB4}" type="presOf" srcId="{1FF6AAF0-A92A-E94C-8A9A-39FE3776C547}" destId="{AAFB3E4D-74DF-BD44-9DBF-3C1B1FEF5DE1}" srcOrd="0" destOrd="0" presId="urn:microsoft.com/office/officeart/2005/8/layout/vList6"/>
    <dgm:cxn modelId="{53BA3E0F-CFE1-FF4F-A45E-81B7EE0B7E48}" type="presOf" srcId="{2BBDC6F0-0D0A-0F4F-AF14-0D1EB2BA3425}" destId="{2A496B35-10BF-384B-B611-A19A894529E0}" srcOrd="0" destOrd="0" presId="urn:microsoft.com/office/officeart/2005/8/layout/vList6"/>
    <dgm:cxn modelId="{EFBF4212-8B0B-7349-BE82-25799A56A097}" srcId="{CF50C510-5269-3C4B-88F1-4244A1A2EB09}" destId="{5C00F348-DE9F-2040-AC7A-A8C7616CE96C}" srcOrd="0" destOrd="0" parTransId="{04256592-AE5C-9442-A895-CD2FFEA4E690}" sibTransId="{B55B4F9E-D377-D84A-9E57-6AF63078C4F5}"/>
    <dgm:cxn modelId="{12076128-3F1E-7B4B-B781-8CFE92746DC7}" srcId="{952B61A0-A6AC-444E-9ED1-CEF1ACBF625F}" destId="{BEE06BD7-1B40-1848-BF49-D5DBF09BBC7C}" srcOrd="0" destOrd="0" parTransId="{BBDE633E-8FAD-8D44-96D3-30BAF22729E6}" sibTransId="{5D2317E5-3B72-5F4A-B428-D888DDFC6DB2}"/>
    <dgm:cxn modelId="{C992E12C-783A-D74F-B2B2-F551472F74DF}" type="presOf" srcId="{B05689E0-C40E-1C4F-859E-CF50316DEE8F}" destId="{E9A0B44B-B6E8-E046-8F3A-11E95F1F399A}" srcOrd="0" destOrd="0" presId="urn:microsoft.com/office/officeart/2005/8/layout/vList6"/>
    <dgm:cxn modelId="{A02AA134-68C2-174B-B1A8-B163798671FE}" srcId="{1FF6AAF0-A92A-E94C-8A9A-39FE3776C547}" destId="{CF50C510-5269-3C4B-88F1-4244A1A2EB09}" srcOrd="2" destOrd="0" parTransId="{B68F6824-DDB8-884D-8FA3-B5B2F6C41BD4}" sibTransId="{CC0C2E79-193F-3440-9BB7-C6D93FC7CB47}"/>
    <dgm:cxn modelId="{5AFF6F3C-2503-A441-8039-AF49E3C4280A}" srcId="{885F5D5B-77B9-9F41-93D1-816C71987642}" destId="{B05689E0-C40E-1C4F-859E-CF50316DEE8F}" srcOrd="0" destOrd="0" parTransId="{5104D4BA-9BD6-674C-8EBA-BC3E1B9534A6}" sibTransId="{2906A312-7B86-644D-BE53-8A5C0F8B0AE5}"/>
    <dgm:cxn modelId="{E2499A44-6495-4441-9AD5-8B6A521D30B6}" type="presOf" srcId="{952B61A0-A6AC-444E-9ED1-CEF1ACBF625F}" destId="{DB7EB4FC-A33C-B349-BC50-4177F05B0CBF}" srcOrd="0" destOrd="0" presId="urn:microsoft.com/office/officeart/2005/8/layout/vList6"/>
    <dgm:cxn modelId="{05AA866E-F19C-1548-8408-2DB9C6B9BCB5}" srcId="{1FF6AAF0-A92A-E94C-8A9A-39FE3776C547}" destId="{952B61A0-A6AC-444E-9ED1-CEF1ACBF625F}" srcOrd="1" destOrd="0" parTransId="{2932C0F3-2FD5-D543-A1F3-EA7C8B28670E}" sibTransId="{7F4982AA-849C-1546-B96C-0A1918EF05A2}"/>
    <dgm:cxn modelId="{D278CB54-F7CA-7040-A6C3-B94678526975}" type="presOf" srcId="{5C00F348-DE9F-2040-AC7A-A8C7616CE96C}" destId="{A06ACEA6-DCF9-A14B-8E19-FD08BCE5F985}" srcOrd="0" destOrd="0" presId="urn:microsoft.com/office/officeart/2005/8/layout/vList6"/>
    <dgm:cxn modelId="{50023D55-9997-244D-B9D9-927A62AE8B2C}" type="presOf" srcId="{BEE06BD7-1B40-1848-BF49-D5DBF09BBC7C}" destId="{60953916-5212-3148-95D2-6AC19DD243A4}" srcOrd="0" destOrd="0" presId="urn:microsoft.com/office/officeart/2005/8/layout/vList6"/>
    <dgm:cxn modelId="{4207867B-BAB7-A640-93F6-526A961CCEFE}" srcId="{1FF6AAF0-A92A-E94C-8A9A-39FE3776C547}" destId="{885F5D5B-77B9-9F41-93D1-816C71987642}" srcOrd="3" destOrd="0" parTransId="{B29CEAA9-A185-E74E-9ADB-B6AFEB92D05F}" sibTransId="{6E61BE22-EEDB-FB4B-979A-450A52BB5B9B}"/>
    <dgm:cxn modelId="{804D5EA2-56B1-D346-98BE-D9BBA719A98C}" type="presOf" srcId="{CF50C510-5269-3C4B-88F1-4244A1A2EB09}" destId="{72852071-67E5-0448-9EF1-44316CCE91ED}" srcOrd="0" destOrd="0" presId="urn:microsoft.com/office/officeart/2005/8/layout/vList6"/>
    <dgm:cxn modelId="{98DFA0B8-DFFC-1C4A-B6F5-2E98D6E4D7A4}" type="presOf" srcId="{885F5D5B-77B9-9F41-93D1-816C71987642}" destId="{41E835FC-47FD-894D-846D-E96AB29F2210}" srcOrd="0" destOrd="0" presId="urn:microsoft.com/office/officeart/2005/8/layout/vList6"/>
    <dgm:cxn modelId="{1C7A08D7-DD96-534F-AE00-BF6389DDB579}" srcId="{1FF6AAF0-A92A-E94C-8A9A-39FE3776C547}" destId="{2BBDC6F0-0D0A-0F4F-AF14-0D1EB2BA3425}" srcOrd="0" destOrd="0" parTransId="{1E06D53D-F53D-A84B-BDD1-9F88C679A0A1}" sibTransId="{CDB4A071-0E3D-AD45-8C96-14293DF19EC5}"/>
    <dgm:cxn modelId="{762BAAE2-EA6F-6744-9577-F5C1F7BB1E4D}" srcId="{2BBDC6F0-0D0A-0F4F-AF14-0D1EB2BA3425}" destId="{9E7F4B7E-9D35-DF44-B217-155C870824A1}" srcOrd="0" destOrd="0" parTransId="{64914DE7-D035-124E-B03E-9C43CFCD772E}" sibTransId="{48377D7E-908F-E44F-9546-93E2D3916974}"/>
    <dgm:cxn modelId="{71D10777-7044-0441-982A-2DE439BEBC4B}" type="presParOf" srcId="{AAFB3E4D-74DF-BD44-9DBF-3C1B1FEF5DE1}" destId="{ED4BBCCB-0E67-9941-A717-4B36671A663F}" srcOrd="0" destOrd="0" presId="urn:microsoft.com/office/officeart/2005/8/layout/vList6"/>
    <dgm:cxn modelId="{DAC8A0DE-52F7-C443-A6A8-A8A62E41CFE9}" type="presParOf" srcId="{ED4BBCCB-0E67-9941-A717-4B36671A663F}" destId="{2A496B35-10BF-384B-B611-A19A894529E0}" srcOrd="0" destOrd="0" presId="urn:microsoft.com/office/officeart/2005/8/layout/vList6"/>
    <dgm:cxn modelId="{933AE86C-C9DE-474E-A38E-70332D8B608B}" type="presParOf" srcId="{ED4BBCCB-0E67-9941-A717-4B36671A663F}" destId="{71CA6347-E3DB-1C43-8162-168A8CD8B751}" srcOrd="1" destOrd="0" presId="urn:microsoft.com/office/officeart/2005/8/layout/vList6"/>
    <dgm:cxn modelId="{01B08913-DAF8-0340-A41F-5B17AA7634E3}" type="presParOf" srcId="{AAFB3E4D-74DF-BD44-9DBF-3C1B1FEF5DE1}" destId="{FE8E7DEE-0B2B-7241-AC2D-D552D00B99C1}" srcOrd="1" destOrd="0" presId="urn:microsoft.com/office/officeart/2005/8/layout/vList6"/>
    <dgm:cxn modelId="{1FB2095D-03FD-C046-B35D-732B300B4165}" type="presParOf" srcId="{AAFB3E4D-74DF-BD44-9DBF-3C1B1FEF5DE1}" destId="{61E8EAB1-7F47-3341-A0FD-E0B901C8F9C1}" srcOrd="2" destOrd="0" presId="urn:microsoft.com/office/officeart/2005/8/layout/vList6"/>
    <dgm:cxn modelId="{18F6F2A6-B457-5647-83B8-B4AAD276D8B2}" type="presParOf" srcId="{61E8EAB1-7F47-3341-A0FD-E0B901C8F9C1}" destId="{DB7EB4FC-A33C-B349-BC50-4177F05B0CBF}" srcOrd="0" destOrd="0" presId="urn:microsoft.com/office/officeart/2005/8/layout/vList6"/>
    <dgm:cxn modelId="{D4A907E4-A9A7-414F-AD63-3C6E01A76803}" type="presParOf" srcId="{61E8EAB1-7F47-3341-A0FD-E0B901C8F9C1}" destId="{60953916-5212-3148-95D2-6AC19DD243A4}" srcOrd="1" destOrd="0" presId="urn:microsoft.com/office/officeart/2005/8/layout/vList6"/>
    <dgm:cxn modelId="{049DEE64-C407-F54F-9191-A3A0D56FA1D7}" type="presParOf" srcId="{AAFB3E4D-74DF-BD44-9DBF-3C1B1FEF5DE1}" destId="{6EF45B76-9102-254B-98AA-3B2C787992BD}" srcOrd="3" destOrd="0" presId="urn:microsoft.com/office/officeart/2005/8/layout/vList6"/>
    <dgm:cxn modelId="{E115BD05-4EFC-D048-BC17-E59957611122}" type="presParOf" srcId="{AAFB3E4D-74DF-BD44-9DBF-3C1B1FEF5DE1}" destId="{F35CF055-9C0D-8347-B419-E303BCF55E5A}" srcOrd="4" destOrd="0" presId="urn:microsoft.com/office/officeart/2005/8/layout/vList6"/>
    <dgm:cxn modelId="{AD82CFCE-8D1C-194A-B10F-7A9D2A0BF31E}" type="presParOf" srcId="{F35CF055-9C0D-8347-B419-E303BCF55E5A}" destId="{72852071-67E5-0448-9EF1-44316CCE91ED}" srcOrd="0" destOrd="0" presId="urn:microsoft.com/office/officeart/2005/8/layout/vList6"/>
    <dgm:cxn modelId="{5D112D87-600D-A24E-A964-ED7A7698DBF8}" type="presParOf" srcId="{F35CF055-9C0D-8347-B419-E303BCF55E5A}" destId="{A06ACEA6-DCF9-A14B-8E19-FD08BCE5F985}" srcOrd="1" destOrd="0" presId="urn:microsoft.com/office/officeart/2005/8/layout/vList6"/>
    <dgm:cxn modelId="{E2B4C338-453B-7A4E-B5DC-BC3AC7CA2648}" type="presParOf" srcId="{AAFB3E4D-74DF-BD44-9DBF-3C1B1FEF5DE1}" destId="{7341033E-55A2-7C4A-BF4D-93AAA2042CD6}" srcOrd="5" destOrd="0" presId="urn:microsoft.com/office/officeart/2005/8/layout/vList6"/>
    <dgm:cxn modelId="{85DDF1EC-D30C-AC4A-991F-A647F29C03B5}" type="presParOf" srcId="{AAFB3E4D-74DF-BD44-9DBF-3C1B1FEF5DE1}" destId="{31275247-7309-3C4F-AED5-F77032617D5E}" srcOrd="6" destOrd="0" presId="urn:microsoft.com/office/officeart/2005/8/layout/vList6"/>
    <dgm:cxn modelId="{26570541-EA26-414D-A2B7-20A79203A819}" type="presParOf" srcId="{31275247-7309-3C4F-AED5-F77032617D5E}" destId="{41E835FC-47FD-894D-846D-E96AB29F2210}" srcOrd="0" destOrd="0" presId="urn:microsoft.com/office/officeart/2005/8/layout/vList6"/>
    <dgm:cxn modelId="{346D34B9-ADDE-1A45-9E70-F892773299BB}" type="presParOf" srcId="{31275247-7309-3C4F-AED5-F77032617D5E}" destId="{E9A0B44B-B6E8-E046-8F3A-11E95F1F399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F6AAF0-A92A-E94C-8A9A-39FE3776C547}" type="doc">
      <dgm:prSet loTypeId="urn:microsoft.com/office/officeart/2005/8/layout/vList6" loCatId="process" qsTypeId="urn:microsoft.com/office/officeart/2005/8/quickstyle/simple4" qsCatId="simple" csTypeId="urn:microsoft.com/office/officeart/2005/8/colors/accent2_2" csCatId="accent2" phldr="1"/>
      <dgm:spPr/>
      <dgm:t>
        <a:bodyPr/>
        <a:lstStyle/>
        <a:p>
          <a:endParaRPr lang="en-US"/>
        </a:p>
      </dgm:t>
    </dgm:pt>
    <dgm:pt modelId="{2BBDC6F0-0D0A-0F4F-AF14-0D1EB2BA3425}">
      <dgm:prSet/>
      <dgm:spPr>
        <a:solidFill>
          <a:schemeClr val="accent4">
            <a:lumMod val="50000"/>
          </a:schemeClr>
        </a:solidFill>
        <a:ln>
          <a:noFill/>
        </a:ln>
      </dgm:spPr>
      <dgm:t>
        <a:bodyPr/>
        <a:lstStyle/>
        <a:p>
          <a:pPr rtl="0"/>
          <a:r>
            <a:rPr lang="en-US" dirty="0"/>
            <a:t>Records Reviews</a:t>
          </a:r>
        </a:p>
      </dgm:t>
    </dgm:pt>
    <dgm:pt modelId="{1E06D53D-F53D-A84B-BDD1-9F88C679A0A1}" type="parTrans" cxnId="{1C7A08D7-DD96-534F-AE00-BF6389DDB579}">
      <dgm:prSet/>
      <dgm:spPr/>
      <dgm:t>
        <a:bodyPr/>
        <a:lstStyle/>
        <a:p>
          <a:endParaRPr lang="en-US"/>
        </a:p>
      </dgm:t>
    </dgm:pt>
    <dgm:pt modelId="{CDB4A071-0E3D-AD45-8C96-14293DF19EC5}" type="sibTrans" cxnId="{1C7A08D7-DD96-534F-AE00-BF6389DDB579}">
      <dgm:prSet/>
      <dgm:spPr/>
      <dgm:t>
        <a:bodyPr/>
        <a:lstStyle/>
        <a:p>
          <a:endParaRPr lang="en-US"/>
        </a:p>
      </dgm:t>
    </dgm:pt>
    <dgm:pt modelId="{952B61A0-A6AC-444E-9ED1-CEF1ACBF625F}">
      <dgm:prSet/>
      <dgm:spPr>
        <a:solidFill>
          <a:schemeClr val="accent4">
            <a:lumMod val="50000"/>
          </a:schemeClr>
        </a:solidFill>
        <a:ln>
          <a:noFill/>
        </a:ln>
      </dgm:spPr>
      <dgm:t>
        <a:bodyPr/>
        <a:lstStyle/>
        <a:p>
          <a:pPr rtl="0"/>
          <a:r>
            <a:rPr lang="en-US" dirty="0"/>
            <a:t>Interviews</a:t>
          </a:r>
        </a:p>
      </dgm:t>
    </dgm:pt>
    <dgm:pt modelId="{2932C0F3-2FD5-D543-A1F3-EA7C8B28670E}" type="parTrans" cxnId="{05AA866E-F19C-1548-8408-2DB9C6B9BCB5}">
      <dgm:prSet/>
      <dgm:spPr/>
      <dgm:t>
        <a:bodyPr/>
        <a:lstStyle/>
        <a:p>
          <a:endParaRPr lang="en-US"/>
        </a:p>
      </dgm:t>
    </dgm:pt>
    <dgm:pt modelId="{7F4982AA-849C-1546-B96C-0A1918EF05A2}" type="sibTrans" cxnId="{05AA866E-F19C-1548-8408-2DB9C6B9BCB5}">
      <dgm:prSet/>
      <dgm:spPr/>
      <dgm:t>
        <a:bodyPr/>
        <a:lstStyle/>
        <a:p>
          <a:endParaRPr lang="en-US"/>
        </a:p>
      </dgm:t>
    </dgm:pt>
    <dgm:pt modelId="{9E7F4B7E-9D35-DF44-B217-155C870824A1}">
      <dgm:prSet/>
      <dgm:spPr>
        <a:solidFill>
          <a:schemeClr val="accent4">
            <a:lumMod val="40000"/>
            <a:lumOff val="60000"/>
          </a:schemeClr>
        </a:solidFill>
        <a:ln>
          <a:noFill/>
        </a:ln>
      </dgm:spPr>
      <dgm:t>
        <a:bodyPr/>
        <a:lstStyle/>
        <a:p>
          <a:endParaRPr lang="en-US" dirty="0"/>
        </a:p>
      </dgm:t>
    </dgm:pt>
    <dgm:pt modelId="{64914DE7-D035-124E-B03E-9C43CFCD772E}" type="parTrans" cxnId="{762BAAE2-EA6F-6744-9577-F5C1F7BB1E4D}">
      <dgm:prSet/>
      <dgm:spPr/>
      <dgm:t>
        <a:bodyPr/>
        <a:lstStyle/>
        <a:p>
          <a:endParaRPr lang="en-US"/>
        </a:p>
      </dgm:t>
    </dgm:pt>
    <dgm:pt modelId="{48377D7E-908F-E44F-9546-93E2D3916974}" type="sibTrans" cxnId="{762BAAE2-EA6F-6744-9577-F5C1F7BB1E4D}">
      <dgm:prSet/>
      <dgm:spPr/>
      <dgm:t>
        <a:bodyPr/>
        <a:lstStyle/>
        <a:p>
          <a:endParaRPr lang="en-US"/>
        </a:p>
      </dgm:t>
    </dgm:pt>
    <dgm:pt modelId="{BEE06BD7-1B40-1848-BF49-D5DBF09BBC7C}">
      <dgm:prSet/>
      <dgm:spPr>
        <a:solidFill>
          <a:schemeClr val="accent4">
            <a:lumMod val="40000"/>
            <a:lumOff val="60000"/>
          </a:schemeClr>
        </a:solidFill>
        <a:ln>
          <a:noFill/>
        </a:ln>
      </dgm:spPr>
      <dgm:t>
        <a:bodyPr/>
        <a:lstStyle/>
        <a:p>
          <a:endParaRPr lang="en-US" dirty="0"/>
        </a:p>
      </dgm:t>
    </dgm:pt>
    <dgm:pt modelId="{BBDE633E-8FAD-8D44-96D3-30BAF22729E6}" type="parTrans" cxnId="{12076128-3F1E-7B4B-B781-8CFE92746DC7}">
      <dgm:prSet/>
      <dgm:spPr/>
      <dgm:t>
        <a:bodyPr/>
        <a:lstStyle/>
        <a:p>
          <a:endParaRPr lang="en-US"/>
        </a:p>
      </dgm:t>
    </dgm:pt>
    <dgm:pt modelId="{5D2317E5-3B72-5F4A-B428-D888DDFC6DB2}" type="sibTrans" cxnId="{12076128-3F1E-7B4B-B781-8CFE92746DC7}">
      <dgm:prSet/>
      <dgm:spPr/>
      <dgm:t>
        <a:bodyPr/>
        <a:lstStyle/>
        <a:p>
          <a:endParaRPr lang="en-US"/>
        </a:p>
      </dgm:t>
    </dgm:pt>
    <dgm:pt modelId="{CF50C510-5269-3C4B-88F1-4244A1A2EB09}">
      <dgm:prSet/>
      <dgm:spPr>
        <a:solidFill>
          <a:schemeClr val="accent4">
            <a:lumMod val="50000"/>
          </a:schemeClr>
        </a:solidFill>
        <a:ln>
          <a:noFill/>
        </a:ln>
      </dgm:spPr>
      <dgm:t>
        <a:bodyPr/>
        <a:lstStyle/>
        <a:p>
          <a:pPr rtl="0"/>
          <a:r>
            <a:rPr lang="en-US" dirty="0"/>
            <a:t>Direct Observations</a:t>
          </a:r>
        </a:p>
      </dgm:t>
    </dgm:pt>
    <dgm:pt modelId="{CC0C2E79-193F-3440-9BB7-C6D93FC7CB47}" type="sibTrans" cxnId="{A02AA134-68C2-174B-B1A8-B163798671FE}">
      <dgm:prSet/>
      <dgm:spPr/>
      <dgm:t>
        <a:bodyPr/>
        <a:lstStyle/>
        <a:p>
          <a:endParaRPr lang="en-US"/>
        </a:p>
      </dgm:t>
    </dgm:pt>
    <dgm:pt modelId="{B68F6824-DDB8-884D-8FA3-B5B2F6C41BD4}" type="parTrans" cxnId="{A02AA134-68C2-174B-B1A8-B163798671FE}">
      <dgm:prSet/>
      <dgm:spPr/>
      <dgm:t>
        <a:bodyPr/>
        <a:lstStyle/>
        <a:p>
          <a:endParaRPr lang="en-US"/>
        </a:p>
      </dgm:t>
    </dgm:pt>
    <dgm:pt modelId="{885F5D5B-77B9-9F41-93D1-816C71987642}">
      <dgm:prSet>
        <dgm:style>
          <a:lnRef idx="1">
            <a:schemeClr val="accent2"/>
          </a:lnRef>
          <a:fillRef idx="3">
            <a:schemeClr val="accent2"/>
          </a:fillRef>
          <a:effectRef idx="2">
            <a:schemeClr val="accent2"/>
          </a:effectRef>
          <a:fontRef idx="minor">
            <a:schemeClr val="lt1"/>
          </a:fontRef>
        </dgm:style>
      </dgm:prSet>
      <dgm:spPr>
        <a:solidFill>
          <a:schemeClr val="accent4">
            <a:lumMod val="50000"/>
          </a:schemeClr>
        </a:solidFill>
        <a:ln>
          <a:noFill/>
        </a:ln>
      </dgm:spPr>
      <dgm:t>
        <a:bodyPr/>
        <a:lstStyle/>
        <a:p>
          <a:pPr rtl="0"/>
          <a:r>
            <a:rPr lang="en-US" dirty="0"/>
            <a:t>Experimental Analysis (Structural/Functional)</a:t>
          </a:r>
        </a:p>
      </dgm:t>
    </dgm:pt>
    <dgm:pt modelId="{6E61BE22-EEDB-FB4B-979A-450A52BB5B9B}" type="sibTrans" cxnId="{4207867B-BAB7-A640-93F6-526A961CCEFE}">
      <dgm:prSet/>
      <dgm:spPr/>
      <dgm:t>
        <a:bodyPr/>
        <a:lstStyle/>
        <a:p>
          <a:endParaRPr lang="en-US"/>
        </a:p>
      </dgm:t>
    </dgm:pt>
    <dgm:pt modelId="{B29CEAA9-A185-E74E-9ADB-B6AFEB92D05F}" type="parTrans" cxnId="{4207867B-BAB7-A640-93F6-526A961CCEFE}">
      <dgm:prSet/>
      <dgm:spPr/>
      <dgm:t>
        <a:bodyPr/>
        <a:lstStyle/>
        <a:p>
          <a:endParaRPr lang="en-US"/>
        </a:p>
      </dgm:t>
    </dgm:pt>
    <dgm:pt modelId="{5C00F348-DE9F-2040-AC7A-A8C7616CE96C}">
      <dgm:prSet/>
      <dgm:spPr>
        <a:solidFill>
          <a:schemeClr val="accent4">
            <a:lumMod val="40000"/>
            <a:lumOff val="60000"/>
          </a:schemeClr>
        </a:solidFill>
        <a:ln>
          <a:noFill/>
        </a:ln>
      </dgm:spPr>
      <dgm:t>
        <a:bodyPr/>
        <a:lstStyle/>
        <a:p>
          <a:endParaRPr lang="en-US" dirty="0"/>
        </a:p>
      </dgm:t>
    </dgm:pt>
    <dgm:pt modelId="{B55B4F9E-D377-D84A-9E57-6AF63078C4F5}" type="sibTrans" cxnId="{EFBF4212-8B0B-7349-BE82-25799A56A097}">
      <dgm:prSet/>
      <dgm:spPr/>
      <dgm:t>
        <a:bodyPr/>
        <a:lstStyle/>
        <a:p>
          <a:endParaRPr lang="en-US"/>
        </a:p>
      </dgm:t>
    </dgm:pt>
    <dgm:pt modelId="{04256592-AE5C-9442-A895-CD2FFEA4E690}" type="parTrans" cxnId="{EFBF4212-8B0B-7349-BE82-25799A56A097}">
      <dgm:prSet/>
      <dgm:spPr/>
      <dgm:t>
        <a:bodyPr/>
        <a:lstStyle/>
        <a:p>
          <a:endParaRPr lang="en-US"/>
        </a:p>
      </dgm:t>
    </dgm:pt>
    <dgm:pt modelId="{AAFB3E4D-74DF-BD44-9DBF-3C1B1FEF5DE1}" type="pres">
      <dgm:prSet presAssocID="{1FF6AAF0-A92A-E94C-8A9A-39FE3776C547}" presName="Name0" presStyleCnt="0">
        <dgm:presLayoutVars>
          <dgm:dir/>
          <dgm:animLvl val="lvl"/>
          <dgm:resizeHandles/>
        </dgm:presLayoutVars>
      </dgm:prSet>
      <dgm:spPr/>
    </dgm:pt>
    <dgm:pt modelId="{ED4BBCCB-0E67-9941-A717-4B36671A663F}" type="pres">
      <dgm:prSet presAssocID="{2BBDC6F0-0D0A-0F4F-AF14-0D1EB2BA3425}" presName="linNode" presStyleCnt="0"/>
      <dgm:spPr/>
    </dgm:pt>
    <dgm:pt modelId="{2A496B35-10BF-384B-B611-A19A894529E0}" type="pres">
      <dgm:prSet presAssocID="{2BBDC6F0-0D0A-0F4F-AF14-0D1EB2BA3425}" presName="parentShp" presStyleLbl="node1" presStyleIdx="0" presStyleCnt="4">
        <dgm:presLayoutVars>
          <dgm:bulletEnabled val="1"/>
        </dgm:presLayoutVars>
      </dgm:prSet>
      <dgm:spPr/>
    </dgm:pt>
    <dgm:pt modelId="{71CA6347-E3DB-1C43-8162-168A8CD8B751}" type="pres">
      <dgm:prSet presAssocID="{2BBDC6F0-0D0A-0F4F-AF14-0D1EB2BA3425}" presName="childShp" presStyleLbl="bgAccFollowNode1" presStyleIdx="0" presStyleCnt="4">
        <dgm:presLayoutVars>
          <dgm:bulletEnabled val="1"/>
        </dgm:presLayoutVars>
      </dgm:prSet>
      <dgm:spPr/>
    </dgm:pt>
    <dgm:pt modelId="{FE8E7DEE-0B2B-7241-AC2D-D552D00B99C1}" type="pres">
      <dgm:prSet presAssocID="{CDB4A071-0E3D-AD45-8C96-14293DF19EC5}" presName="spacing" presStyleCnt="0"/>
      <dgm:spPr/>
    </dgm:pt>
    <dgm:pt modelId="{61E8EAB1-7F47-3341-A0FD-E0B901C8F9C1}" type="pres">
      <dgm:prSet presAssocID="{952B61A0-A6AC-444E-9ED1-CEF1ACBF625F}" presName="linNode" presStyleCnt="0"/>
      <dgm:spPr/>
    </dgm:pt>
    <dgm:pt modelId="{DB7EB4FC-A33C-B349-BC50-4177F05B0CBF}" type="pres">
      <dgm:prSet presAssocID="{952B61A0-A6AC-444E-9ED1-CEF1ACBF625F}" presName="parentShp" presStyleLbl="node1" presStyleIdx="1" presStyleCnt="4">
        <dgm:presLayoutVars>
          <dgm:bulletEnabled val="1"/>
        </dgm:presLayoutVars>
      </dgm:prSet>
      <dgm:spPr/>
    </dgm:pt>
    <dgm:pt modelId="{60953916-5212-3148-95D2-6AC19DD243A4}" type="pres">
      <dgm:prSet presAssocID="{952B61A0-A6AC-444E-9ED1-CEF1ACBF625F}" presName="childShp" presStyleLbl="bgAccFollowNode1" presStyleIdx="1" presStyleCnt="4">
        <dgm:presLayoutVars>
          <dgm:bulletEnabled val="1"/>
        </dgm:presLayoutVars>
      </dgm:prSet>
      <dgm:spPr/>
    </dgm:pt>
    <dgm:pt modelId="{6EF45B76-9102-254B-98AA-3B2C787992BD}" type="pres">
      <dgm:prSet presAssocID="{7F4982AA-849C-1546-B96C-0A1918EF05A2}" presName="spacing" presStyleCnt="0"/>
      <dgm:spPr/>
    </dgm:pt>
    <dgm:pt modelId="{F35CF055-9C0D-8347-B419-E303BCF55E5A}" type="pres">
      <dgm:prSet presAssocID="{CF50C510-5269-3C4B-88F1-4244A1A2EB09}" presName="linNode" presStyleCnt="0"/>
      <dgm:spPr/>
    </dgm:pt>
    <dgm:pt modelId="{72852071-67E5-0448-9EF1-44316CCE91ED}" type="pres">
      <dgm:prSet presAssocID="{CF50C510-5269-3C4B-88F1-4244A1A2EB09}" presName="parentShp" presStyleLbl="node1" presStyleIdx="2" presStyleCnt="4">
        <dgm:presLayoutVars>
          <dgm:bulletEnabled val="1"/>
        </dgm:presLayoutVars>
      </dgm:prSet>
      <dgm:spPr/>
    </dgm:pt>
    <dgm:pt modelId="{A06ACEA6-DCF9-A14B-8E19-FD08BCE5F985}" type="pres">
      <dgm:prSet presAssocID="{CF50C510-5269-3C4B-88F1-4244A1A2EB09}" presName="childShp" presStyleLbl="bgAccFollowNode1" presStyleIdx="2" presStyleCnt="4">
        <dgm:presLayoutVars>
          <dgm:bulletEnabled val="1"/>
        </dgm:presLayoutVars>
      </dgm:prSet>
      <dgm:spPr/>
    </dgm:pt>
    <dgm:pt modelId="{7341033E-55A2-7C4A-BF4D-93AAA2042CD6}" type="pres">
      <dgm:prSet presAssocID="{CC0C2E79-193F-3440-9BB7-C6D93FC7CB47}" presName="spacing" presStyleCnt="0"/>
      <dgm:spPr/>
    </dgm:pt>
    <dgm:pt modelId="{31275247-7309-3C4F-AED5-F77032617D5E}" type="pres">
      <dgm:prSet presAssocID="{885F5D5B-77B9-9F41-93D1-816C71987642}" presName="linNode" presStyleCnt="0"/>
      <dgm:spPr/>
    </dgm:pt>
    <dgm:pt modelId="{41E835FC-47FD-894D-846D-E96AB29F2210}" type="pres">
      <dgm:prSet presAssocID="{885F5D5B-77B9-9F41-93D1-816C71987642}" presName="parentShp" presStyleLbl="node1" presStyleIdx="3" presStyleCnt="4">
        <dgm:presLayoutVars>
          <dgm:bulletEnabled val="1"/>
        </dgm:presLayoutVars>
      </dgm:prSet>
      <dgm:spPr/>
    </dgm:pt>
    <dgm:pt modelId="{E9A0B44B-B6E8-E046-8F3A-11E95F1F399A}" type="pres">
      <dgm:prSet presAssocID="{885F5D5B-77B9-9F41-93D1-816C71987642}" presName="childShp" presStyleLbl="bgAccFollowNode1" presStyleIdx="3" presStyleCnt="4">
        <dgm:presLayoutVars>
          <dgm:bulletEnabled val="1"/>
        </dgm:presLayoutVars>
      </dgm:prSet>
      <dgm:spPr>
        <a:solidFill>
          <a:schemeClr val="accent4">
            <a:lumMod val="40000"/>
            <a:lumOff val="60000"/>
          </a:schemeClr>
        </a:solidFill>
        <a:ln>
          <a:noFill/>
        </a:ln>
      </dgm:spPr>
    </dgm:pt>
  </dgm:ptLst>
  <dgm:cxnLst>
    <dgm:cxn modelId="{EA119C05-B99B-FD4D-9FAE-BF2DAC6AC60E}" type="presOf" srcId="{BEE06BD7-1B40-1848-BF49-D5DBF09BBC7C}" destId="{60953916-5212-3148-95D2-6AC19DD243A4}" srcOrd="0" destOrd="0" presId="urn:microsoft.com/office/officeart/2005/8/layout/vList6"/>
    <dgm:cxn modelId="{EFBF4212-8B0B-7349-BE82-25799A56A097}" srcId="{CF50C510-5269-3C4B-88F1-4244A1A2EB09}" destId="{5C00F348-DE9F-2040-AC7A-A8C7616CE96C}" srcOrd="0" destOrd="0" parTransId="{04256592-AE5C-9442-A895-CD2FFEA4E690}" sibTransId="{B55B4F9E-D377-D84A-9E57-6AF63078C4F5}"/>
    <dgm:cxn modelId="{12076128-3F1E-7B4B-B781-8CFE92746DC7}" srcId="{952B61A0-A6AC-444E-9ED1-CEF1ACBF625F}" destId="{BEE06BD7-1B40-1848-BF49-D5DBF09BBC7C}" srcOrd="0" destOrd="0" parTransId="{BBDE633E-8FAD-8D44-96D3-30BAF22729E6}" sibTransId="{5D2317E5-3B72-5F4A-B428-D888DDFC6DB2}"/>
    <dgm:cxn modelId="{A02AA134-68C2-174B-B1A8-B163798671FE}" srcId="{1FF6AAF0-A92A-E94C-8A9A-39FE3776C547}" destId="{CF50C510-5269-3C4B-88F1-4244A1A2EB09}" srcOrd="2" destOrd="0" parTransId="{B68F6824-DDB8-884D-8FA3-B5B2F6C41BD4}" sibTransId="{CC0C2E79-193F-3440-9BB7-C6D93FC7CB47}"/>
    <dgm:cxn modelId="{F7888C49-FDEA-474E-AD60-7FC09075AE81}" type="presOf" srcId="{2BBDC6F0-0D0A-0F4F-AF14-0D1EB2BA3425}" destId="{2A496B35-10BF-384B-B611-A19A894529E0}" srcOrd="0" destOrd="0" presId="urn:microsoft.com/office/officeart/2005/8/layout/vList6"/>
    <dgm:cxn modelId="{05AA866E-F19C-1548-8408-2DB9C6B9BCB5}" srcId="{1FF6AAF0-A92A-E94C-8A9A-39FE3776C547}" destId="{952B61A0-A6AC-444E-9ED1-CEF1ACBF625F}" srcOrd="1" destOrd="0" parTransId="{2932C0F3-2FD5-D543-A1F3-EA7C8B28670E}" sibTransId="{7F4982AA-849C-1546-B96C-0A1918EF05A2}"/>
    <dgm:cxn modelId="{22999E4E-E246-184F-A5B0-5A956416BE47}" type="presOf" srcId="{5C00F348-DE9F-2040-AC7A-A8C7616CE96C}" destId="{A06ACEA6-DCF9-A14B-8E19-FD08BCE5F985}" srcOrd="0" destOrd="0" presId="urn:microsoft.com/office/officeart/2005/8/layout/vList6"/>
    <dgm:cxn modelId="{4207867B-BAB7-A640-93F6-526A961CCEFE}" srcId="{1FF6AAF0-A92A-E94C-8A9A-39FE3776C547}" destId="{885F5D5B-77B9-9F41-93D1-816C71987642}" srcOrd="3" destOrd="0" parTransId="{B29CEAA9-A185-E74E-9ADB-B6AFEB92D05F}" sibTransId="{6E61BE22-EEDB-FB4B-979A-450A52BB5B9B}"/>
    <dgm:cxn modelId="{FCA5C695-6684-3448-81D9-191C5EF5AC06}" type="presOf" srcId="{CF50C510-5269-3C4B-88F1-4244A1A2EB09}" destId="{72852071-67E5-0448-9EF1-44316CCE91ED}" srcOrd="0" destOrd="0" presId="urn:microsoft.com/office/officeart/2005/8/layout/vList6"/>
    <dgm:cxn modelId="{9F295996-CCBC-D444-9501-5247C74661F3}" type="presOf" srcId="{885F5D5B-77B9-9F41-93D1-816C71987642}" destId="{41E835FC-47FD-894D-846D-E96AB29F2210}" srcOrd="0" destOrd="0" presId="urn:microsoft.com/office/officeart/2005/8/layout/vList6"/>
    <dgm:cxn modelId="{B68437B2-00FC-7D44-9316-7274E41563E9}" type="presOf" srcId="{1FF6AAF0-A92A-E94C-8A9A-39FE3776C547}" destId="{AAFB3E4D-74DF-BD44-9DBF-3C1B1FEF5DE1}" srcOrd="0" destOrd="0" presId="urn:microsoft.com/office/officeart/2005/8/layout/vList6"/>
    <dgm:cxn modelId="{1C7A08D7-DD96-534F-AE00-BF6389DDB579}" srcId="{1FF6AAF0-A92A-E94C-8A9A-39FE3776C547}" destId="{2BBDC6F0-0D0A-0F4F-AF14-0D1EB2BA3425}" srcOrd="0" destOrd="0" parTransId="{1E06D53D-F53D-A84B-BDD1-9F88C679A0A1}" sibTransId="{CDB4A071-0E3D-AD45-8C96-14293DF19EC5}"/>
    <dgm:cxn modelId="{762BAAE2-EA6F-6744-9577-F5C1F7BB1E4D}" srcId="{2BBDC6F0-0D0A-0F4F-AF14-0D1EB2BA3425}" destId="{9E7F4B7E-9D35-DF44-B217-155C870824A1}" srcOrd="0" destOrd="0" parTransId="{64914DE7-D035-124E-B03E-9C43CFCD772E}" sibTransId="{48377D7E-908F-E44F-9546-93E2D3916974}"/>
    <dgm:cxn modelId="{DD06EAFD-EE80-2947-80A1-615B78C4A686}" type="presOf" srcId="{952B61A0-A6AC-444E-9ED1-CEF1ACBF625F}" destId="{DB7EB4FC-A33C-B349-BC50-4177F05B0CBF}" srcOrd="0" destOrd="0" presId="urn:microsoft.com/office/officeart/2005/8/layout/vList6"/>
    <dgm:cxn modelId="{A52EC3FF-F5F3-8E43-A7E2-1DAC7ACCCE06}" type="presOf" srcId="{9E7F4B7E-9D35-DF44-B217-155C870824A1}" destId="{71CA6347-E3DB-1C43-8162-168A8CD8B751}" srcOrd="0" destOrd="0" presId="urn:microsoft.com/office/officeart/2005/8/layout/vList6"/>
    <dgm:cxn modelId="{E249AB67-2418-6F49-A710-5E648B0ADCB9}" type="presParOf" srcId="{AAFB3E4D-74DF-BD44-9DBF-3C1B1FEF5DE1}" destId="{ED4BBCCB-0E67-9941-A717-4B36671A663F}" srcOrd="0" destOrd="0" presId="urn:microsoft.com/office/officeart/2005/8/layout/vList6"/>
    <dgm:cxn modelId="{DF540971-F643-E34B-BEAC-047F20ABE516}" type="presParOf" srcId="{ED4BBCCB-0E67-9941-A717-4B36671A663F}" destId="{2A496B35-10BF-384B-B611-A19A894529E0}" srcOrd="0" destOrd="0" presId="urn:microsoft.com/office/officeart/2005/8/layout/vList6"/>
    <dgm:cxn modelId="{CE9A5567-67DD-5342-8351-FACFB82DF44E}" type="presParOf" srcId="{ED4BBCCB-0E67-9941-A717-4B36671A663F}" destId="{71CA6347-E3DB-1C43-8162-168A8CD8B751}" srcOrd="1" destOrd="0" presId="urn:microsoft.com/office/officeart/2005/8/layout/vList6"/>
    <dgm:cxn modelId="{F211E8C4-2E75-C240-9311-3E204745DAC3}" type="presParOf" srcId="{AAFB3E4D-74DF-BD44-9DBF-3C1B1FEF5DE1}" destId="{FE8E7DEE-0B2B-7241-AC2D-D552D00B99C1}" srcOrd="1" destOrd="0" presId="urn:microsoft.com/office/officeart/2005/8/layout/vList6"/>
    <dgm:cxn modelId="{9EE91B41-0D97-1D43-AF1C-4471597811EE}" type="presParOf" srcId="{AAFB3E4D-74DF-BD44-9DBF-3C1B1FEF5DE1}" destId="{61E8EAB1-7F47-3341-A0FD-E0B901C8F9C1}" srcOrd="2" destOrd="0" presId="urn:microsoft.com/office/officeart/2005/8/layout/vList6"/>
    <dgm:cxn modelId="{F61D9FDF-543C-1B45-A817-67E6267E57F1}" type="presParOf" srcId="{61E8EAB1-7F47-3341-A0FD-E0B901C8F9C1}" destId="{DB7EB4FC-A33C-B349-BC50-4177F05B0CBF}" srcOrd="0" destOrd="0" presId="urn:microsoft.com/office/officeart/2005/8/layout/vList6"/>
    <dgm:cxn modelId="{7B0DBF8D-B759-CB47-82D3-5336B7814484}" type="presParOf" srcId="{61E8EAB1-7F47-3341-A0FD-E0B901C8F9C1}" destId="{60953916-5212-3148-95D2-6AC19DD243A4}" srcOrd="1" destOrd="0" presId="urn:microsoft.com/office/officeart/2005/8/layout/vList6"/>
    <dgm:cxn modelId="{B5BAF64F-690A-0E46-A287-8A386231E2BD}" type="presParOf" srcId="{AAFB3E4D-74DF-BD44-9DBF-3C1B1FEF5DE1}" destId="{6EF45B76-9102-254B-98AA-3B2C787992BD}" srcOrd="3" destOrd="0" presId="urn:microsoft.com/office/officeart/2005/8/layout/vList6"/>
    <dgm:cxn modelId="{08C9792A-BD50-F049-95C4-B60798B9DA9B}" type="presParOf" srcId="{AAFB3E4D-74DF-BD44-9DBF-3C1B1FEF5DE1}" destId="{F35CF055-9C0D-8347-B419-E303BCF55E5A}" srcOrd="4" destOrd="0" presId="urn:microsoft.com/office/officeart/2005/8/layout/vList6"/>
    <dgm:cxn modelId="{6E9DD73B-C59D-E646-9A98-11B32C9FCF16}" type="presParOf" srcId="{F35CF055-9C0D-8347-B419-E303BCF55E5A}" destId="{72852071-67E5-0448-9EF1-44316CCE91ED}" srcOrd="0" destOrd="0" presId="urn:microsoft.com/office/officeart/2005/8/layout/vList6"/>
    <dgm:cxn modelId="{E29C0DE7-6D3C-DD4D-9F62-BA7397D8A52B}" type="presParOf" srcId="{F35CF055-9C0D-8347-B419-E303BCF55E5A}" destId="{A06ACEA6-DCF9-A14B-8E19-FD08BCE5F985}" srcOrd="1" destOrd="0" presId="urn:microsoft.com/office/officeart/2005/8/layout/vList6"/>
    <dgm:cxn modelId="{2C9CEE66-31C8-BA4F-B67B-A0BD4F7CA533}" type="presParOf" srcId="{AAFB3E4D-74DF-BD44-9DBF-3C1B1FEF5DE1}" destId="{7341033E-55A2-7C4A-BF4D-93AAA2042CD6}" srcOrd="5" destOrd="0" presId="urn:microsoft.com/office/officeart/2005/8/layout/vList6"/>
    <dgm:cxn modelId="{7142D687-2364-634C-9E81-1243DA83BAFE}" type="presParOf" srcId="{AAFB3E4D-74DF-BD44-9DBF-3C1B1FEF5DE1}" destId="{31275247-7309-3C4F-AED5-F77032617D5E}" srcOrd="6" destOrd="0" presId="urn:microsoft.com/office/officeart/2005/8/layout/vList6"/>
    <dgm:cxn modelId="{728D12F3-1BBA-BC46-9695-3CCF5DD35894}" type="presParOf" srcId="{31275247-7309-3C4F-AED5-F77032617D5E}" destId="{41E835FC-47FD-894D-846D-E96AB29F2210}" srcOrd="0" destOrd="0" presId="urn:microsoft.com/office/officeart/2005/8/layout/vList6"/>
    <dgm:cxn modelId="{BB7B31A9-6DFF-7C46-B723-B33D5EDE81DB}" type="presParOf" srcId="{31275247-7309-3C4F-AED5-F77032617D5E}" destId="{E9A0B44B-B6E8-E046-8F3A-11E95F1F399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precedes?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do the behaviors look like?</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follows?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a:solidFill>
          <a:schemeClr val="accent4"/>
        </a:solidFill>
        <a:ln>
          <a:noFill/>
        </a:ln>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91633102-24C1-5D40-B07F-1BBFC4548A2C}" type="presOf" srcId="{ED86E4E3-AE16-5E4E-8B95-3646250C7181}" destId="{054043CF-2D09-FE4C-B6BA-8C7A8F4DD86F}"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1A186483-A9F0-B048-BA09-215593CDFCA7}" srcId="{A156AEF1-B32D-9042-8BE2-3D5BBC1AB577}" destId="{93007476-6EF1-F64E-A519-1ACAF287E549}" srcOrd="2" destOrd="0" parTransId="{08885007-BEA3-CE44-885E-A15F0AC51D9F}" sibTransId="{6038BB7C-71AB-4947-84C2-3554F575A1F9}"/>
    <dgm:cxn modelId="{7F1842A1-7A73-724F-8921-44627A94883D}" type="presOf" srcId="{A156AEF1-B32D-9042-8BE2-3D5BBC1AB577}" destId="{948F76B2-BF44-C44C-BABF-4914E998AE07}" srcOrd="0" destOrd="0" presId="urn:microsoft.com/office/officeart/2005/8/layout/hProcess9"/>
    <dgm:cxn modelId="{BA9EA3C1-DD64-4748-9106-9FF6B8AFE50C}" type="presOf" srcId="{800436A6-0ECE-8944-8376-785ACFC0B177}" destId="{06A65EF5-CB1C-0A4F-853C-D31241EEF64D}" srcOrd="0" destOrd="0" presId="urn:microsoft.com/office/officeart/2005/8/layout/hProcess9"/>
    <dgm:cxn modelId="{A94F8FCE-A43E-4E48-8B39-846FD3A9129F}" type="presOf" srcId="{93007476-6EF1-F64E-A519-1ACAF287E549}" destId="{A0866A59-B2FB-4644-B18A-C6FBC1F9B5F8}" srcOrd="0" destOrd="0" presId="urn:microsoft.com/office/officeart/2005/8/layout/hProcess9"/>
    <dgm:cxn modelId="{16421686-2052-DE44-8FD2-6BA046E41A07}" type="presParOf" srcId="{948F76B2-BF44-C44C-BABF-4914E998AE07}" destId="{DA96B8C7-BDCC-8745-9B2D-EAAD7FDD145C}" srcOrd="0" destOrd="0" presId="urn:microsoft.com/office/officeart/2005/8/layout/hProcess9"/>
    <dgm:cxn modelId="{E48707A5-6794-6C44-BEF3-9C9CCD343E28}" type="presParOf" srcId="{948F76B2-BF44-C44C-BABF-4914E998AE07}" destId="{590ABE32-E8AB-254E-8C86-446184EA5374}" srcOrd="1" destOrd="0" presId="urn:microsoft.com/office/officeart/2005/8/layout/hProcess9"/>
    <dgm:cxn modelId="{D2963A8F-DDC7-2642-926A-C1203B2D453B}" type="presParOf" srcId="{590ABE32-E8AB-254E-8C86-446184EA5374}" destId="{054043CF-2D09-FE4C-B6BA-8C7A8F4DD86F}" srcOrd="0" destOrd="0" presId="urn:microsoft.com/office/officeart/2005/8/layout/hProcess9"/>
    <dgm:cxn modelId="{02514D2B-137A-0643-9EE5-B4A576CCAF0A}" type="presParOf" srcId="{590ABE32-E8AB-254E-8C86-446184EA5374}" destId="{84A1A111-CFD6-FC41-8116-F3EC8AAC7E42}" srcOrd="1" destOrd="0" presId="urn:microsoft.com/office/officeart/2005/8/layout/hProcess9"/>
    <dgm:cxn modelId="{E30D81EB-796E-F841-8E24-64025F94495E}" type="presParOf" srcId="{590ABE32-E8AB-254E-8C86-446184EA5374}" destId="{06A65EF5-CB1C-0A4F-853C-D31241EEF64D}" srcOrd="2" destOrd="0" presId="urn:microsoft.com/office/officeart/2005/8/layout/hProcess9"/>
    <dgm:cxn modelId="{5F2D9432-B7C5-514C-B33D-072661017A23}" type="presParOf" srcId="{590ABE32-E8AB-254E-8C86-446184EA5374}" destId="{943BC318-C5FB-2D47-96D2-5232ACB11E7B}" srcOrd="3" destOrd="0" presId="urn:microsoft.com/office/officeart/2005/8/layout/hProcess9"/>
    <dgm:cxn modelId="{C6BF8580-875C-2B44-B6B6-A05DA5CA40B4}"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979A64-3436-834B-BEF0-AF94F1026B3A}"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75011DAB-A8F7-294A-84DF-209F01FFB265}">
      <dgm:prSet custT="1"/>
      <dgm:spPr>
        <a:solidFill>
          <a:schemeClr val="accent2">
            <a:lumMod val="20000"/>
            <a:lumOff val="80000"/>
          </a:schemeClr>
        </a:solidFill>
        <a:ln>
          <a:noFill/>
        </a:ln>
      </dgm:spPr>
      <dgm:t>
        <a:bodyPr anchor="t"/>
        <a:lstStyle/>
        <a:p>
          <a:pPr rtl="0"/>
          <a:r>
            <a:rPr lang="en-US" sz="2000" dirty="0">
              <a:solidFill>
                <a:schemeClr val="tx1"/>
              </a:solidFill>
            </a:rPr>
            <a:t>Ways to </a:t>
          </a:r>
          <a:r>
            <a:rPr lang="en-US" sz="2000" b="1" dirty="0">
              <a:solidFill>
                <a:schemeClr val="tx1"/>
              </a:solidFill>
            </a:rPr>
            <a:t>prevent</a:t>
          </a:r>
          <a:r>
            <a:rPr lang="en-US" sz="2000" dirty="0">
              <a:solidFill>
                <a:schemeClr val="tx1"/>
              </a:solidFill>
            </a:rPr>
            <a:t> the occurrence of behavior</a:t>
          </a:r>
        </a:p>
      </dgm:t>
    </dgm:pt>
    <dgm:pt modelId="{E7E6E938-8419-BD4D-9768-2F2F76ABAC2D}" type="parTrans" cxnId="{CE2676B3-6923-014D-93DB-A2130303F5E5}">
      <dgm:prSet/>
      <dgm:spPr/>
      <dgm:t>
        <a:bodyPr/>
        <a:lstStyle/>
        <a:p>
          <a:endParaRPr lang="en-US" sz="2400">
            <a:solidFill>
              <a:srgbClr val="2D2D8A"/>
            </a:solidFill>
          </a:endParaRPr>
        </a:p>
      </dgm:t>
    </dgm:pt>
    <dgm:pt modelId="{A60BD48C-500C-9349-B9D5-A792ED057548}" type="sibTrans" cxnId="{CE2676B3-6923-014D-93DB-A2130303F5E5}">
      <dgm:prSet custT="1"/>
      <dgm:spPr>
        <a:solidFill>
          <a:schemeClr val="accent2">
            <a:lumMod val="20000"/>
            <a:lumOff val="80000"/>
          </a:schemeClr>
        </a:solidFill>
        <a:ln>
          <a:noFill/>
        </a:ln>
      </dgm:spPr>
      <dgm:t>
        <a:bodyPr/>
        <a:lstStyle/>
        <a:p>
          <a:endParaRPr lang="en-US" sz="1600">
            <a:solidFill>
              <a:schemeClr val="tx1"/>
            </a:solidFill>
          </a:endParaRPr>
        </a:p>
      </dgm:t>
    </dgm:pt>
    <dgm:pt modelId="{DAC8B5CE-250D-FD41-8342-F692A30B31D0}">
      <dgm:prSet custT="1"/>
      <dgm:spPr>
        <a:solidFill>
          <a:schemeClr val="accent2">
            <a:lumMod val="20000"/>
            <a:lumOff val="80000"/>
          </a:schemeClr>
        </a:solidFill>
        <a:ln>
          <a:noFill/>
        </a:ln>
      </dgm:spPr>
      <dgm:t>
        <a:bodyPr anchor="t"/>
        <a:lstStyle/>
        <a:p>
          <a:pPr rtl="0"/>
          <a:r>
            <a:rPr lang="en-US" sz="2000" dirty="0">
              <a:solidFill>
                <a:schemeClr val="tx1"/>
              </a:solidFill>
            </a:rPr>
            <a:t>Ways to </a:t>
          </a:r>
          <a:r>
            <a:rPr lang="en-US" sz="2000" b="1" dirty="0">
              <a:solidFill>
                <a:schemeClr val="tx1"/>
              </a:solidFill>
            </a:rPr>
            <a:t>teach</a:t>
          </a:r>
          <a:r>
            <a:rPr lang="en-US" sz="2000" dirty="0">
              <a:solidFill>
                <a:schemeClr val="tx1"/>
              </a:solidFill>
            </a:rPr>
            <a:t> replacement behavior AND </a:t>
          </a:r>
          <a:r>
            <a:rPr lang="en-US" sz="2000" b="1" dirty="0">
              <a:solidFill>
                <a:schemeClr val="tx1"/>
              </a:solidFill>
            </a:rPr>
            <a:t>shape</a:t>
          </a:r>
          <a:r>
            <a:rPr lang="en-US" sz="2000" dirty="0">
              <a:solidFill>
                <a:schemeClr val="tx1"/>
              </a:solidFill>
            </a:rPr>
            <a:t> replacement behavior into desired behavior</a:t>
          </a:r>
        </a:p>
      </dgm:t>
    </dgm:pt>
    <dgm:pt modelId="{8222D5D0-50EE-EA43-84E2-8060D667CAC7}" type="parTrans" cxnId="{7CDB6355-9534-D748-9FB7-8CD5BDBA6F0D}">
      <dgm:prSet/>
      <dgm:spPr/>
      <dgm:t>
        <a:bodyPr/>
        <a:lstStyle/>
        <a:p>
          <a:endParaRPr lang="en-US" sz="2400">
            <a:solidFill>
              <a:srgbClr val="2D2D8A"/>
            </a:solidFill>
          </a:endParaRPr>
        </a:p>
      </dgm:t>
    </dgm:pt>
    <dgm:pt modelId="{E947419D-B5CF-994E-9471-4AEFE46D29AA}" type="sibTrans" cxnId="{7CDB6355-9534-D748-9FB7-8CD5BDBA6F0D}">
      <dgm:prSet custT="1"/>
      <dgm:spPr>
        <a:solidFill>
          <a:schemeClr val="accent2">
            <a:lumMod val="20000"/>
            <a:lumOff val="80000"/>
          </a:schemeClr>
        </a:solidFill>
        <a:ln>
          <a:noFill/>
        </a:ln>
      </dgm:spPr>
      <dgm:t>
        <a:bodyPr/>
        <a:lstStyle/>
        <a:p>
          <a:endParaRPr lang="en-US" sz="1600">
            <a:solidFill>
              <a:schemeClr val="tx1"/>
            </a:solidFill>
          </a:endParaRPr>
        </a:p>
      </dgm:t>
    </dgm:pt>
    <dgm:pt modelId="{C2647DF3-FE01-FF48-A005-EDFF24215F82}">
      <dgm:prSet custT="1"/>
      <dgm:spPr>
        <a:solidFill>
          <a:schemeClr val="accent2">
            <a:lumMod val="20000"/>
            <a:lumOff val="80000"/>
          </a:schemeClr>
        </a:solidFill>
        <a:ln>
          <a:noFill/>
        </a:ln>
      </dgm:spPr>
      <dgm:t>
        <a:bodyPr anchor="t"/>
        <a:lstStyle/>
        <a:p>
          <a:pPr rtl="0"/>
          <a:r>
            <a:rPr lang="en-US" sz="2000" dirty="0">
              <a:solidFill>
                <a:schemeClr val="tx1"/>
              </a:solidFill>
            </a:rPr>
            <a:t>Ways to (a) </a:t>
          </a:r>
          <a:r>
            <a:rPr lang="en-US" sz="2000" b="1" dirty="0">
              <a:solidFill>
                <a:schemeClr val="tx1"/>
              </a:solidFill>
            </a:rPr>
            <a:t>increase</a:t>
          </a:r>
          <a:r>
            <a:rPr lang="en-US" sz="2000" dirty="0">
              <a:solidFill>
                <a:schemeClr val="tx1"/>
              </a:solidFill>
            </a:rPr>
            <a:t> occurrences of replacement and desired behaviors and (</a:t>
          </a:r>
          <a:r>
            <a:rPr lang="en-US" sz="2000" dirty="0" err="1">
              <a:solidFill>
                <a:schemeClr val="tx1"/>
              </a:solidFill>
            </a:rPr>
            <a:t>b</a:t>
          </a:r>
          <a:r>
            <a:rPr lang="en-US" sz="2000" dirty="0">
              <a:solidFill>
                <a:schemeClr val="tx1"/>
              </a:solidFill>
            </a:rPr>
            <a:t>) </a:t>
          </a:r>
          <a:r>
            <a:rPr lang="en-US" sz="2000" b="1" dirty="0">
              <a:solidFill>
                <a:schemeClr val="tx1"/>
              </a:solidFill>
            </a:rPr>
            <a:t>decrease</a:t>
          </a:r>
          <a:r>
            <a:rPr lang="en-US" sz="2000" dirty="0">
              <a:solidFill>
                <a:schemeClr val="tx1"/>
              </a:solidFill>
            </a:rPr>
            <a:t> occurrences of target behaviors</a:t>
          </a:r>
        </a:p>
      </dgm:t>
    </dgm:pt>
    <dgm:pt modelId="{F7BFCD71-C8D5-D44B-9EB2-D7113CA8F9C4}" type="parTrans" cxnId="{4817ED25-FC04-BF4C-987A-5EFFC0E5384F}">
      <dgm:prSet/>
      <dgm:spPr/>
      <dgm:t>
        <a:bodyPr/>
        <a:lstStyle/>
        <a:p>
          <a:endParaRPr lang="en-US" sz="2400">
            <a:solidFill>
              <a:srgbClr val="2D2D8A"/>
            </a:solidFill>
          </a:endParaRPr>
        </a:p>
      </dgm:t>
    </dgm:pt>
    <dgm:pt modelId="{022A56A1-7BE5-974D-A376-739F407076A3}" type="sibTrans" cxnId="{4817ED25-FC04-BF4C-987A-5EFFC0E5384F}">
      <dgm:prSet custT="1"/>
      <dgm:spPr/>
      <dgm:t>
        <a:bodyPr/>
        <a:lstStyle/>
        <a:p>
          <a:endParaRPr lang="en-US" sz="1600">
            <a:solidFill>
              <a:srgbClr val="2D2D8A"/>
            </a:solidFill>
          </a:endParaRPr>
        </a:p>
      </dgm:t>
    </dgm:pt>
    <dgm:pt modelId="{6A298EAB-DA1C-8E4D-8C51-F05A84E09E6D}" type="pres">
      <dgm:prSet presAssocID="{38979A64-3436-834B-BEF0-AF94F1026B3A}" presName="Name0" presStyleCnt="0">
        <dgm:presLayoutVars>
          <dgm:dir/>
          <dgm:resizeHandles val="exact"/>
        </dgm:presLayoutVars>
      </dgm:prSet>
      <dgm:spPr/>
    </dgm:pt>
    <dgm:pt modelId="{0B08FE42-D6F6-AE45-A4ED-904DBF0CD2E7}" type="pres">
      <dgm:prSet presAssocID="{75011DAB-A8F7-294A-84DF-209F01FFB265}" presName="node" presStyleLbl="node1" presStyleIdx="0" presStyleCnt="3" custScaleY="107059" custLinFactNeighborY="-10633">
        <dgm:presLayoutVars>
          <dgm:bulletEnabled val="1"/>
        </dgm:presLayoutVars>
      </dgm:prSet>
      <dgm:spPr/>
    </dgm:pt>
    <dgm:pt modelId="{B3B73B35-0BAE-114A-925E-D5378AB0CF31}" type="pres">
      <dgm:prSet presAssocID="{A60BD48C-500C-9349-B9D5-A792ED057548}" presName="sibTrans" presStyleLbl="sibTrans2D1" presStyleIdx="0" presStyleCnt="2"/>
      <dgm:spPr/>
    </dgm:pt>
    <dgm:pt modelId="{5701F7F9-9C33-F344-A754-3925DDBB7BB5}" type="pres">
      <dgm:prSet presAssocID="{A60BD48C-500C-9349-B9D5-A792ED057548}" presName="connectorText" presStyleLbl="sibTrans2D1" presStyleIdx="0" presStyleCnt="2"/>
      <dgm:spPr/>
    </dgm:pt>
    <dgm:pt modelId="{E774B495-B0E4-1244-904B-7689041A6D67}" type="pres">
      <dgm:prSet presAssocID="{DAC8B5CE-250D-FD41-8342-F692A30B31D0}" presName="node" presStyleLbl="node1" presStyleIdx="1" presStyleCnt="3" custScaleY="107059" custLinFactNeighborY="-10631">
        <dgm:presLayoutVars>
          <dgm:bulletEnabled val="1"/>
        </dgm:presLayoutVars>
      </dgm:prSet>
      <dgm:spPr/>
    </dgm:pt>
    <dgm:pt modelId="{F005EEDD-367C-494B-B49F-67771E7A3A6E}" type="pres">
      <dgm:prSet presAssocID="{E947419D-B5CF-994E-9471-4AEFE46D29AA}" presName="sibTrans" presStyleLbl="sibTrans2D1" presStyleIdx="1" presStyleCnt="2"/>
      <dgm:spPr/>
    </dgm:pt>
    <dgm:pt modelId="{4835CFFE-58A3-9445-BFB9-848BF38FA700}" type="pres">
      <dgm:prSet presAssocID="{E947419D-B5CF-994E-9471-4AEFE46D29AA}" presName="connectorText" presStyleLbl="sibTrans2D1" presStyleIdx="1" presStyleCnt="2"/>
      <dgm:spPr/>
    </dgm:pt>
    <dgm:pt modelId="{28EB82EB-1672-4145-B8B9-085972F45316}" type="pres">
      <dgm:prSet presAssocID="{C2647DF3-FE01-FF48-A005-EDFF24215F82}" presName="node" presStyleLbl="node1" presStyleIdx="2" presStyleCnt="3" custScaleY="107059" custLinFactNeighborY="-10014">
        <dgm:presLayoutVars>
          <dgm:bulletEnabled val="1"/>
        </dgm:presLayoutVars>
      </dgm:prSet>
      <dgm:spPr/>
    </dgm:pt>
  </dgm:ptLst>
  <dgm:cxnLst>
    <dgm:cxn modelId="{4817ED25-FC04-BF4C-987A-5EFFC0E5384F}" srcId="{38979A64-3436-834B-BEF0-AF94F1026B3A}" destId="{C2647DF3-FE01-FF48-A005-EDFF24215F82}" srcOrd="2" destOrd="0" parTransId="{F7BFCD71-C8D5-D44B-9EB2-D7113CA8F9C4}" sibTransId="{022A56A1-7BE5-974D-A376-739F407076A3}"/>
    <dgm:cxn modelId="{87EE6662-E06A-564F-8A67-9ED9A6E42E2C}" type="presOf" srcId="{E947419D-B5CF-994E-9471-4AEFE46D29AA}" destId="{4835CFFE-58A3-9445-BFB9-848BF38FA700}" srcOrd="1" destOrd="0" presId="urn:microsoft.com/office/officeart/2005/8/layout/process1"/>
    <dgm:cxn modelId="{F1042969-8FB9-A846-B5B9-DFAD710A2CBB}" type="presOf" srcId="{75011DAB-A8F7-294A-84DF-209F01FFB265}" destId="{0B08FE42-D6F6-AE45-A4ED-904DBF0CD2E7}" srcOrd="0" destOrd="0" presId="urn:microsoft.com/office/officeart/2005/8/layout/process1"/>
    <dgm:cxn modelId="{7CDB6355-9534-D748-9FB7-8CD5BDBA6F0D}" srcId="{38979A64-3436-834B-BEF0-AF94F1026B3A}" destId="{DAC8B5CE-250D-FD41-8342-F692A30B31D0}" srcOrd="1" destOrd="0" parTransId="{8222D5D0-50EE-EA43-84E2-8060D667CAC7}" sibTransId="{E947419D-B5CF-994E-9471-4AEFE46D29AA}"/>
    <dgm:cxn modelId="{C6E0E6A6-35DC-424E-B34D-39C86C79B41E}" type="presOf" srcId="{C2647DF3-FE01-FF48-A005-EDFF24215F82}" destId="{28EB82EB-1672-4145-B8B9-085972F45316}" srcOrd="0" destOrd="0" presId="urn:microsoft.com/office/officeart/2005/8/layout/process1"/>
    <dgm:cxn modelId="{CE2676B3-6923-014D-93DB-A2130303F5E5}" srcId="{38979A64-3436-834B-BEF0-AF94F1026B3A}" destId="{75011DAB-A8F7-294A-84DF-209F01FFB265}" srcOrd="0" destOrd="0" parTransId="{E7E6E938-8419-BD4D-9768-2F2F76ABAC2D}" sibTransId="{A60BD48C-500C-9349-B9D5-A792ED057548}"/>
    <dgm:cxn modelId="{DCB835BA-93D8-1342-A82F-A5CE839075B7}" type="presOf" srcId="{A60BD48C-500C-9349-B9D5-A792ED057548}" destId="{5701F7F9-9C33-F344-A754-3925DDBB7BB5}" srcOrd="1" destOrd="0" presId="urn:microsoft.com/office/officeart/2005/8/layout/process1"/>
    <dgm:cxn modelId="{223544CC-F538-3B49-B292-CCC2AB7A331B}" type="presOf" srcId="{DAC8B5CE-250D-FD41-8342-F692A30B31D0}" destId="{E774B495-B0E4-1244-904B-7689041A6D67}" srcOrd="0" destOrd="0" presId="urn:microsoft.com/office/officeart/2005/8/layout/process1"/>
    <dgm:cxn modelId="{E79F19E5-ABD8-984A-8840-2E05B48C1D28}" type="presOf" srcId="{A60BD48C-500C-9349-B9D5-A792ED057548}" destId="{B3B73B35-0BAE-114A-925E-D5378AB0CF31}" srcOrd="0" destOrd="0" presId="urn:microsoft.com/office/officeart/2005/8/layout/process1"/>
    <dgm:cxn modelId="{E6D040E7-DD6D-604A-9566-CB7DEA3D8DCE}" type="presOf" srcId="{38979A64-3436-834B-BEF0-AF94F1026B3A}" destId="{6A298EAB-DA1C-8E4D-8C51-F05A84E09E6D}" srcOrd="0" destOrd="0" presId="urn:microsoft.com/office/officeart/2005/8/layout/process1"/>
    <dgm:cxn modelId="{A09CFEF3-A936-D647-B866-4CF326CCC3E4}" type="presOf" srcId="{E947419D-B5CF-994E-9471-4AEFE46D29AA}" destId="{F005EEDD-367C-494B-B49F-67771E7A3A6E}" srcOrd="0" destOrd="0" presId="urn:microsoft.com/office/officeart/2005/8/layout/process1"/>
    <dgm:cxn modelId="{FF663F19-8777-B04D-A1AA-294493A97C01}" type="presParOf" srcId="{6A298EAB-DA1C-8E4D-8C51-F05A84E09E6D}" destId="{0B08FE42-D6F6-AE45-A4ED-904DBF0CD2E7}" srcOrd="0" destOrd="0" presId="urn:microsoft.com/office/officeart/2005/8/layout/process1"/>
    <dgm:cxn modelId="{F42EFFE8-B03E-9B46-9BEC-A5197541C89B}" type="presParOf" srcId="{6A298EAB-DA1C-8E4D-8C51-F05A84E09E6D}" destId="{B3B73B35-0BAE-114A-925E-D5378AB0CF31}" srcOrd="1" destOrd="0" presId="urn:microsoft.com/office/officeart/2005/8/layout/process1"/>
    <dgm:cxn modelId="{991E1872-4D5D-3A43-A565-63CFA1763A40}" type="presParOf" srcId="{B3B73B35-0BAE-114A-925E-D5378AB0CF31}" destId="{5701F7F9-9C33-F344-A754-3925DDBB7BB5}" srcOrd="0" destOrd="0" presId="urn:microsoft.com/office/officeart/2005/8/layout/process1"/>
    <dgm:cxn modelId="{337A67B4-FEAC-7C43-9FB4-850420FE0A08}" type="presParOf" srcId="{6A298EAB-DA1C-8E4D-8C51-F05A84E09E6D}" destId="{E774B495-B0E4-1244-904B-7689041A6D67}" srcOrd="2" destOrd="0" presId="urn:microsoft.com/office/officeart/2005/8/layout/process1"/>
    <dgm:cxn modelId="{37ACA13D-802A-F04C-9331-36D03CE05E62}" type="presParOf" srcId="{6A298EAB-DA1C-8E4D-8C51-F05A84E09E6D}" destId="{F005EEDD-367C-494B-B49F-67771E7A3A6E}" srcOrd="3" destOrd="0" presId="urn:microsoft.com/office/officeart/2005/8/layout/process1"/>
    <dgm:cxn modelId="{D6AC7114-4B89-DA41-8789-35562A701C21}" type="presParOf" srcId="{F005EEDD-367C-494B-B49F-67771E7A3A6E}" destId="{4835CFFE-58A3-9445-BFB9-848BF38FA700}" srcOrd="0" destOrd="0" presId="urn:microsoft.com/office/officeart/2005/8/layout/process1"/>
    <dgm:cxn modelId="{0922E7F9-6C4A-724D-9FDB-509E0E2266F7}" type="presParOf" srcId="{6A298EAB-DA1C-8E4D-8C51-F05A84E09E6D}" destId="{28EB82EB-1672-4145-B8B9-085972F4531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precedes?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do the behaviors look like?</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follows?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a:solidFill>
          <a:schemeClr val="accent4"/>
        </a:solidFill>
        <a:ln>
          <a:noFill/>
        </a:ln>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1A186483-A9F0-B048-BA09-215593CDFCA7}" srcId="{A156AEF1-B32D-9042-8BE2-3D5BBC1AB577}" destId="{93007476-6EF1-F64E-A519-1ACAF287E549}" srcOrd="2" destOrd="0" parTransId="{08885007-BEA3-CE44-885E-A15F0AC51D9F}" sibTransId="{6038BB7C-71AB-4947-84C2-3554F575A1F9}"/>
    <dgm:cxn modelId="{6F1B968B-C024-3349-B5AF-CA93288F9E74}" type="presOf" srcId="{A156AEF1-B32D-9042-8BE2-3D5BBC1AB577}" destId="{948F76B2-BF44-C44C-BABF-4914E998AE07}" srcOrd="0" destOrd="0" presId="urn:microsoft.com/office/officeart/2005/8/layout/hProcess9"/>
    <dgm:cxn modelId="{AD3DBC94-B975-8442-8033-4938018C4794}" type="presOf" srcId="{93007476-6EF1-F64E-A519-1ACAF287E549}" destId="{A0866A59-B2FB-4644-B18A-C6FBC1F9B5F8}" srcOrd="0" destOrd="0" presId="urn:microsoft.com/office/officeart/2005/8/layout/hProcess9"/>
    <dgm:cxn modelId="{244BD499-51FE-6645-AA93-6B1B5793D2F2}" type="presOf" srcId="{ED86E4E3-AE16-5E4E-8B95-3646250C7181}" destId="{054043CF-2D09-FE4C-B6BA-8C7A8F4DD86F}" srcOrd="0" destOrd="0" presId="urn:microsoft.com/office/officeart/2005/8/layout/hProcess9"/>
    <dgm:cxn modelId="{20A66AA6-30EB-7447-A5DF-C3568D095DE7}" type="presOf" srcId="{800436A6-0ECE-8944-8376-785ACFC0B177}" destId="{06A65EF5-CB1C-0A4F-853C-D31241EEF64D}" srcOrd="0" destOrd="0" presId="urn:microsoft.com/office/officeart/2005/8/layout/hProcess9"/>
    <dgm:cxn modelId="{7FDD22D8-92CE-7849-BE73-FC5DD2069647}" type="presParOf" srcId="{948F76B2-BF44-C44C-BABF-4914E998AE07}" destId="{DA96B8C7-BDCC-8745-9B2D-EAAD7FDD145C}" srcOrd="0" destOrd="0" presId="urn:microsoft.com/office/officeart/2005/8/layout/hProcess9"/>
    <dgm:cxn modelId="{66038BC1-33F4-CA4C-A5C3-DA4C70C0F030}" type="presParOf" srcId="{948F76B2-BF44-C44C-BABF-4914E998AE07}" destId="{590ABE32-E8AB-254E-8C86-446184EA5374}" srcOrd="1" destOrd="0" presId="urn:microsoft.com/office/officeart/2005/8/layout/hProcess9"/>
    <dgm:cxn modelId="{4F0D8DCF-D907-3340-B361-276125C201B3}" type="presParOf" srcId="{590ABE32-E8AB-254E-8C86-446184EA5374}" destId="{054043CF-2D09-FE4C-B6BA-8C7A8F4DD86F}" srcOrd="0" destOrd="0" presId="urn:microsoft.com/office/officeart/2005/8/layout/hProcess9"/>
    <dgm:cxn modelId="{8FEB9687-6B62-4C41-838B-B2ABCB7EF58E}" type="presParOf" srcId="{590ABE32-E8AB-254E-8C86-446184EA5374}" destId="{84A1A111-CFD6-FC41-8116-F3EC8AAC7E42}" srcOrd="1" destOrd="0" presId="urn:microsoft.com/office/officeart/2005/8/layout/hProcess9"/>
    <dgm:cxn modelId="{30E22322-84C8-F64C-A9B3-F2B90E5DBF68}" type="presParOf" srcId="{590ABE32-E8AB-254E-8C86-446184EA5374}" destId="{06A65EF5-CB1C-0A4F-853C-D31241EEF64D}" srcOrd="2" destOrd="0" presId="urn:microsoft.com/office/officeart/2005/8/layout/hProcess9"/>
    <dgm:cxn modelId="{B70EB74E-09BA-2F41-AFF0-FA9B5D3420CB}" type="presParOf" srcId="{590ABE32-E8AB-254E-8C86-446184EA5374}" destId="{943BC318-C5FB-2D47-96D2-5232ACB11E7B}" srcOrd="3" destOrd="0" presId="urn:microsoft.com/office/officeart/2005/8/layout/hProcess9"/>
    <dgm:cxn modelId="{6D838560-9CB2-2C4B-AE64-B04016E1D0D1}"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02CF-138E-0D4D-8669-5566BAFA2D3A}">
      <dsp:nvSpPr>
        <dsp:cNvPr id="0" name=""/>
        <dsp:cNvSpPr/>
      </dsp:nvSpPr>
      <dsp:spPr>
        <a:xfrm>
          <a:off x="4547"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Pre-service</a:t>
          </a:r>
        </a:p>
      </dsp:txBody>
      <dsp:txXfrm>
        <a:off x="4547" y="331277"/>
        <a:ext cx="2067847" cy="741026"/>
      </dsp:txXfrm>
    </dsp:sp>
    <dsp:sp modelId="{63C2B86F-C339-A644-A0A5-8D17AF622403}">
      <dsp:nvSpPr>
        <dsp:cNvPr id="0" name=""/>
        <dsp:cNvSpPr/>
      </dsp:nvSpPr>
      <dsp:spPr>
        <a:xfrm>
          <a:off x="428082"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Become fluent with content and basic theory </a:t>
          </a:r>
        </a:p>
        <a:p>
          <a:pPr marL="114300" lvl="1" indent="-114300" algn="l" defTabSz="622300">
            <a:lnSpc>
              <a:spcPct val="90000"/>
            </a:lnSpc>
            <a:spcBef>
              <a:spcPct val="0"/>
            </a:spcBef>
            <a:spcAft>
              <a:spcPct val="15000"/>
            </a:spcAft>
            <a:buChar char="•"/>
          </a:pPr>
          <a:r>
            <a:rPr lang="en-US" sz="1400" kern="1200" dirty="0"/>
            <a:t>Look for examples of implementation in your clinic placements </a:t>
          </a:r>
        </a:p>
        <a:p>
          <a:pPr marL="114300" lvl="1" indent="-114300" algn="l" defTabSz="622300">
            <a:lnSpc>
              <a:spcPct val="90000"/>
            </a:lnSpc>
            <a:spcBef>
              <a:spcPct val="0"/>
            </a:spcBef>
            <a:spcAft>
              <a:spcPct val="15000"/>
            </a:spcAft>
            <a:buChar char="•"/>
          </a:pPr>
          <a:r>
            <a:rPr lang="en-US" sz="1400" kern="1200" dirty="0"/>
            <a:t>Video record or ask for feedback on your implementation of key practices during your student teaching</a:t>
          </a:r>
        </a:p>
      </dsp:txBody>
      <dsp:txXfrm>
        <a:off x="488647" y="1132869"/>
        <a:ext cx="1946717" cy="3378027"/>
      </dsp:txXfrm>
    </dsp:sp>
    <dsp:sp modelId="{66AE0118-AAE6-344F-8859-8AB38F867746}">
      <dsp:nvSpPr>
        <dsp:cNvPr id="0" name=""/>
        <dsp:cNvSpPr/>
      </dsp:nvSpPr>
      <dsp:spPr>
        <a:xfrm>
          <a:off x="2385873"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85873" y="547340"/>
        <a:ext cx="510123" cy="308900"/>
      </dsp:txXfrm>
    </dsp:sp>
    <dsp:sp modelId="{54717E25-7AA8-E34A-A3F5-DEA4C45C2E19}">
      <dsp:nvSpPr>
        <dsp:cNvPr id="0" name=""/>
        <dsp:cNvSpPr/>
      </dsp:nvSpPr>
      <dsp:spPr>
        <a:xfrm>
          <a:off x="3326308"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New Teachers</a:t>
          </a:r>
        </a:p>
      </dsp:txBody>
      <dsp:txXfrm>
        <a:off x="3326308" y="331277"/>
        <a:ext cx="2067847" cy="741026"/>
      </dsp:txXfrm>
    </dsp:sp>
    <dsp:sp modelId="{3B369317-152F-0846-AC40-1C8FD6D6754F}">
      <dsp:nvSpPr>
        <dsp:cNvPr id="0" name=""/>
        <dsp:cNvSpPr/>
      </dsp:nvSpPr>
      <dsp:spPr>
        <a:xfrm>
          <a:off x="3749843"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Focus on moving from knowledge to practice</a:t>
          </a:r>
        </a:p>
        <a:p>
          <a:pPr marL="114300" lvl="1" indent="-114300" algn="l" defTabSz="622300">
            <a:lnSpc>
              <a:spcPct val="90000"/>
            </a:lnSpc>
            <a:spcBef>
              <a:spcPct val="0"/>
            </a:spcBef>
            <a:spcAft>
              <a:spcPct val="15000"/>
            </a:spcAft>
            <a:buChar char="•"/>
          </a:pPr>
          <a:r>
            <a:rPr lang="en-US" sz="1400" kern="1200" dirty="0"/>
            <a:t>Set implementation goals and either self-monitor or ask for peer/coach feedback on your use of key skills</a:t>
          </a:r>
        </a:p>
        <a:p>
          <a:pPr marL="114300" lvl="1" indent="-114300" algn="l" defTabSz="622300">
            <a:lnSpc>
              <a:spcPct val="90000"/>
            </a:lnSpc>
            <a:spcBef>
              <a:spcPct val="0"/>
            </a:spcBef>
            <a:spcAft>
              <a:spcPct val="15000"/>
            </a:spcAft>
            <a:buChar char="•"/>
          </a:pPr>
          <a:r>
            <a:rPr lang="en-US" sz="1400" kern="1200" dirty="0"/>
            <a:t>When a practice isn’t working use your understanding of theory to help you modify or intensify a practice to improve outcomes</a:t>
          </a:r>
        </a:p>
      </dsp:txBody>
      <dsp:txXfrm>
        <a:off x="3810408" y="1132869"/>
        <a:ext cx="1946717" cy="3378027"/>
      </dsp:txXfrm>
    </dsp:sp>
    <dsp:sp modelId="{4A58222B-1BB2-9F40-BE77-B7B4AA6FCDAE}">
      <dsp:nvSpPr>
        <dsp:cNvPr id="0" name=""/>
        <dsp:cNvSpPr/>
      </dsp:nvSpPr>
      <dsp:spPr>
        <a:xfrm>
          <a:off x="5707634"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7634" y="547340"/>
        <a:ext cx="510123" cy="308900"/>
      </dsp:txXfrm>
    </dsp:sp>
    <dsp:sp modelId="{DE1436E0-4BF3-CB4E-A889-102C52BD3C3D}">
      <dsp:nvSpPr>
        <dsp:cNvPr id="0" name=""/>
        <dsp:cNvSpPr/>
      </dsp:nvSpPr>
      <dsp:spPr>
        <a:xfrm>
          <a:off x="6648069"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Experienced Teachers</a:t>
          </a:r>
        </a:p>
      </dsp:txBody>
      <dsp:txXfrm>
        <a:off x="6648069" y="331277"/>
        <a:ext cx="2067847" cy="741026"/>
      </dsp:txXfrm>
    </dsp:sp>
    <dsp:sp modelId="{5674F3AF-C665-9746-9B76-874571840816}">
      <dsp:nvSpPr>
        <dsp:cNvPr id="0" name=""/>
        <dsp:cNvSpPr/>
      </dsp:nvSpPr>
      <dsp:spPr>
        <a:xfrm>
          <a:off x="7071604"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 activities as a self-reflection opportunity</a:t>
          </a:r>
        </a:p>
        <a:p>
          <a:pPr marL="114300" lvl="1" indent="-114300" algn="l" defTabSz="622300">
            <a:lnSpc>
              <a:spcPct val="90000"/>
            </a:lnSpc>
            <a:spcBef>
              <a:spcPct val="0"/>
            </a:spcBef>
            <a:spcAft>
              <a:spcPct val="15000"/>
            </a:spcAft>
            <a:buChar char="•"/>
          </a:pPr>
          <a:r>
            <a:rPr lang="en-US" sz="1400" kern="1200" dirty="0"/>
            <a:t>Set a new implementation goal for yourself</a:t>
          </a:r>
        </a:p>
        <a:p>
          <a:pPr marL="114300" lvl="1" indent="-114300" algn="l" defTabSz="622300">
            <a:lnSpc>
              <a:spcPct val="90000"/>
            </a:lnSpc>
            <a:spcBef>
              <a:spcPct val="0"/>
            </a:spcBef>
            <a:spcAft>
              <a:spcPct val="15000"/>
            </a:spcAft>
            <a:buChar char="•"/>
          </a:pPr>
          <a:r>
            <a:rPr lang="en-US" sz="1400" kern="1200" dirty="0"/>
            <a:t>Consider how you might coach or teach the skills/content to a new teacher in your building</a:t>
          </a:r>
        </a:p>
        <a:p>
          <a:pPr marL="114300" lvl="1" indent="-114300" algn="l" defTabSz="622300">
            <a:lnSpc>
              <a:spcPct val="90000"/>
            </a:lnSpc>
            <a:spcBef>
              <a:spcPct val="0"/>
            </a:spcBef>
            <a:spcAft>
              <a:spcPct val="15000"/>
            </a:spcAft>
            <a:buChar char="•"/>
          </a:pPr>
          <a:r>
            <a:rPr lang="en-US" sz="1400" kern="1200" dirty="0"/>
            <a:t>Review resources to extend your learning with respect to culturally and contextually relevant implementation</a:t>
          </a:r>
        </a:p>
      </dsp:txBody>
      <dsp:txXfrm>
        <a:off x="7132169" y="1132869"/>
        <a:ext cx="1946717" cy="3378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BDF6F-C2DC-AD43-BED1-60EC65646A92}">
      <dsp:nvSpPr>
        <dsp:cNvPr id="0" name=""/>
        <dsp:cNvSpPr/>
      </dsp:nvSpPr>
      <dsp:spPr>
        <a:xfrm>
          <a:off x="5954167" y="1004724"/>
          <a:ext cx="1458796" cy="459674"/>
        </a:xfrm>
        <a:custGeom>
          <a:avLst/>
          <a:gdLst/>
          <a:ahLst/>
          <a:cxnLst/>
          <a:rect l="0" t="0" r="0" b="0"/>
          <a:pathLst>
            <a:path>
              <a:moveTo>
                <a:pt x="0" y="0"/>
              </a:moveTo>
              <a:lnTo>
                <a:pt x="0" y="313254"/>
              </a:lnTo>
              <a:lnTo>
                <a:pt x="1458796" y="313254"/>
              </a:lnTo>
              <a:lnTo>
                <a:pt x="1458796" y="45967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B4544C-E271-6147-A92D-0ADE93C75EA4}">
      <dsp:nvSpPr>
        <dsp:cNvPr id="0" name=""/>
        <dsp:cNvSpPr/>
      </dsp:nvSpPr>
      <dsp:spPr>
        <a:xfrm>
          <a:off x="5954167" y="3931365"/>
          <a:ext cx="1458796" cy="459674"/>
        </a:xfrm>
        <a:custGeom>
          <a:avLst/>
          <a:gdLst/>
          <a:ahLst/>
          <a:cxnLst/>
          <a:rect l="0" t="0" r="0" b="0"/>
          <a:pathLst>
            <a:path>
              <a:moveTo>
                <a:pt x="0" y="0"/>
              </a:moveTo>
              <a:lnTo>
                <a:pt x="0" y="313254"/>
              </a:lnTo>
              <a:lnTo>
                <a:pt x="1458796" y="313254"/>
              </a:lnTo>
              <a:lnTo>
                <a:pt x="1458796" y="459674"/>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DD8796-C1D6-EE44-9869-F5661F3F8B5F}">
      <dsp:nvSpPr>
        <dsp:cNvPr id="0" name=""/>
        <dsp:cNvSpPr/>
      </dsp:nvSpPr>
      <dsp:spPr>
        <a:xfrm>
          <a:off x="4495371" y="3931365"/>
          <a:ext cx="1458796" cy="459674"/>
        </a:xfrm>
        <a:custGeom>
          <a:avLst/>
          <a:gdLst/>
          <a:ahLst/>
          <a:cxnLst/>
          <a:rect l="0" t="0" r="0" b="0"/>
          <a:pathLst>
            <a:path>
              <a:moveTo>
                <a:pt x="1458796" y="0"/>
              </a:moveTo>
              <a:lnTo>
                <a:pt x="1458796" y="313254"/>
              </a:lnTo>
              <a:lnTo>
                <a:pt x="0" y="313254"/>
              </a:lnTo>
              <a:lnTo>
                <a:pt x="0" y="459674"/>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A16479-9E7F-A941-9B3F-EA82653ABA15}">
      <dsp:nvSpPr>
        <dsp:cNvPr id="0" name=""/>
        <dsp:cNvSpPr/>
      </dsp:nvSpPr>
      <dsp:spPr>
        <a:xfrm>
          <a:off x="4495371" y="2468045"/>
          <a:ext cx="1458796" cy="459674"/>
        </a:xfrm>
        <a:custGeom>
          <a:avLst/>
          <a:gdLst/>
          <a:ahLst/>
          <a:cxnLst/>
          <a:rect l="0" t="0" r="0" b="0"/>
          <a:pathLst>
            <a:path>
              <a:moveTo>
                <a:pt x="0" y="0"/>
              </a:moveTo>
              <a:lnTo>
                <a:pt x="0" y="313254"/>
              </a:lnTo>
              <a:lnTo>
                <a:pt x="1458796" y="313254"/>
              </a:lnTo>
              <a:lnTo>
                <a:pt x="1458796" y="459674"/>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5188AF-6B0B-2842-9981-C8A370795369}">
      <dsp:nvSpPr>
        <dsp:cNvPr id="0" name=""/>
        <dsp:cNvSpPr/>
      </dsp:nvSpPr>
      <dsp:spPr>
        <a:xfrm>
          <a:off x="3036575" y="2468045"/>
          <a:ext cx="1458796" cy="459674"/>
        </a:xfrm>
        <a:custGeom>
          <a:avLst/>
          <a:gdLst/>
          <a:ahLst/>
          <a:cxnLst/>
          <a:rect l="0" t="0" r="0" b="0"/>
          <a:pathLst>
            <a:path>
              <a:moveTo>
                <a:pt x="1458796" y="0"/>
              </a:moveTo>
              <a:lnTo>
                <a:pt x="1458796" y="313254"/>
              </a:lnTo>
              <a:lnTo>
                <a:pt x="0" y="313254"/>
              </a:lnTo>
              <a:lnTo>
                <a:pt x="0" y="459674"/>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52356D-D5F9-024D-8E0A-B11E01C245D2}">
      <dsp:nvSpPr>
        <dsp:cNvPr id="0" name=""/>
        <dsp:cNvSpPr/>
      </dsp:nvSpPr>
      <dsp:spPr>
        <a:xfrm>
          <a:off x="4495371" y="1004724"/>
          <a:ext cx="1458796" cy="459674"/>
        </a:xfrm>
        <a:custGeom>
          <a:avLst/>
          <a:gdLst/>
          <a:ahLst/>
          <a:cxnLst/>
          <a:rect l="0" t="0" r="0" b="0"/>
          <a:pathLst>
            <a:path>
              <a:moveTo>
                <a:pt x="1458796" y="0"/>
              </a:moveTo>
              <a:lnTo>
                <a:pt x="1458796" y="313254"/>
              </a:lnTo>
              <a:lnTo>
                <a:pt x="0" y="313254"/>
              </a:lnTo>
              <a:lnTo>
                <a:pt x="0" y="45967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6D55D9-C3F1-4E40-BAA3-842EECDA1E65}">
      <dsp:nvSpPr>
        <dsp:cNvPr id="0" name=""/>
        <dsp:cNvSpPr/>
      </dsp:nvSpPr>
      <dsp:spPr>
        <a:xfrm>
          <a:off x="4670987" y="1079"/>
          <a:ext cx="2566360" cy="1003645"/>
        </a:xfrm>
        <a:prstGeom prst="roundRect">
          <a:avLst>
            <a:gd name="adj" fmla="val 10000"/>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71AA5E-DB92-5241-8683-550A3668A98A}">
      <dsp:nvSpPr>
        <dsp:cNvPr id="0" name=""/>
        <dsp:cNvSpPr/>
      </dsp:nvSpPr>
      <dsp:spPr>
        <a:xfrm>
          <a:off x="4846603" y="167914"/>
          <a:ext cx="2566360" cy="1003645"/>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Are students still engaging in </a:t>
          </a:r>
          <a:r>
            <a:rPr lang="en-US" sz="2000" b="1" u="sng" kern="1200" dirty="0">
              <a:latin typeface="Arial" charset="0"/>
              <a:ea typeface="Arial" charset="0"/>
              <a:cs typeface="Arial" charset="0"/>
            </a:rPr>
            <a:t>problem behavior</a:t>
          </a:r>
          <a:r>
            <a:rPr lang="en-US" sz="2000" kern="1200" dirty="0">
              <a:latin typeface="Arial" charset="0"/>
              <a:ea typeface="Arial" charset="0"/>
              <a:cs typeface="Arial" charset="0"/>
            </a:rPr>
            <a:t>?</a:t>
          </a:r>
        </a:p>
      </dsp:txBody>
      <dsp:txXfrm>
        <a:off x="4875999" y="197310"/>
        <a:ext cx="2507568" cy="944853"/>
      </dsp:txXfrm>
    </dsp:sp>
    <dsp:sp modelId="{7D0CC7AF-14B2-8E4E-902B-184FB1986E9D}">
      <dsp:nvSpPr>
        <dsp:cNvPr id="0" name=""/>
        <dsp:cNvSpPr/>
      </dsp:nvSpPr>
      <dsp:spPr>
        <a:xfrm>
          <a:off x="3212191" y="1464399"/>
          <a:ext cx="2566360" cy="1003645"/>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45DDC-3E8E-3243-8D1B-361551FA462D}">
      <dsp:nvSpPr>
        <dsp:cNvPr id="0" name=""/>
        <dsp:cNvSpPr/>
      </dsp:nvSpPr>
      <dsp:spPr>
        <a:xfrm>
          <a:off x="3387807" y="1631234"/>
          <a:ext cx="2566360" cy="1003645"/>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Are behaviors minor or major expectation violations?</a:t>
          </a:r>
        </a:p>
      </dsp:txBody>
      <dsp:txXfrm>
        <a:off x="3417203" y="1660630"/>
        <a:ext cx="2507568" cy="944853"/>
      </dsp:txXfrm>
    </dsp:sp>
    <dsp:sp modelId="{9A7EFB90-34EE-DF49-BB36-14528FB2A414}">
      <dsp:nvSpPr>
        <dsp:cNvPr id="0" name=""/>
        <dsp:cNvSpPr/>
      </dsp:nvSpPr>
      <dsp:spPr>
        <a:xfrm>
          <a:off x="1753395" y="2927719"/>
          <a:ext cx="2566360" cy="1003645"/>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A597E-23B3-1049-A01A-9F535DCF17C1}">
      <dsp:nvSpPr>
        <dsp:cNvPr id="0" name=""/>
        <dsp:cNvSpPr/>
      </dsp:nvSpPr>
      <dsp:spPr>
        <a:xfrm>
          <a:off x="1929011" y="3094554"/>
          <a:ext cx="2566360" cy="1003645"/>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Use brief, specific error correction &amp; other strategies</a:t>
          </a:r>
        </a:p>
      </dsp:txBody>
      <dsp:txXfrm>
        <a:off x="1958407" y="3123950"/>
        <a:ext cx="2507568" cy="944853"/>
      </dsp:txXfrm>
    </dsp:sp>
    <dsp:sp modelId="{199B6F96-2AA2-4B4C-AB7F-FC2B87FD9AB7}">
      <dsp:nvSpPr>
        <dsp:cNvPr id="0" name=""/>
        <dsp:cNvSpPr/>
      </dsp:nvSpPr>
      <dsp:spPr>
        <a:xfrm>
          <a:off x="4670987" y="2927719"/>
          <a:ext cx="2566360" cy="1003645"/>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31503-63ED-4540-8502-6A48CD18ED03}">
      <dsp:nvSpPr>
        <dsp:cNvPr id="0" name=""/>
        <dsp:cNvSpPr/>
      </dsp:nvSpPr>
      <dsp:spPr>
        <a:xfrm>
          <a:off x="4846603" y="3094554"/>
          <a:ext cx="2566360" cy="1003645"/>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How many students are involved (many or few)?</a:t>
          </a:r>
        </a:p>
      </dsp:txBody>
      <dsp:txXfrm>
        <a:off x="4875999" y="3123950"/>
        <a:ext cx="2507568" cy="944853"/>
      </dsp:txXfrm>
    </dsp:sp>
    <dsp:sp modelId="{1C657837-9A36-1543-B1A8-F6D9F73C8C9E}">
      <dsp:nvSpPr>
        <dsp:cNvPr id="0" name=""/>
        <dsp:cNvSpPr/>
      </dsp:nvSpPr>
      <dsp:spPr>
        <a:xfrm>
          <a:off x="3212191" y="4391039"/>
          <a:ext cx="2566360" cy="1003645"/>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D5D50-6D6C-0E4C-A837-1DDE12D05237}">
      <dsp:nvSpPr>
        <dsp:cNvPr id="0" name=""/>
        <dsp:cNvSpPr/>
      </dsp:nvSpPr>
      <dsp:spPr>
        <a:xfrm>
          <a:off x="3387807" y="4557875"/>
          <a:ext cx="2566360" cy="1003645"/>
        </a:xfrm>
        <a:prstGeom prst="roundRect">
          <a:avLst>
            <a:gd name="adj" fmla="val 10000"/>
          </a:avLst>
        </a:prstGeom>
        <a:solidFill>
          <a:schemeClr val="lt1">
            <a:alpha val="90000"/>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Review, adjust &amp; intensify CWPBIS. Ask for help!</a:t>
          </a:r>
        </a:p>
      </dsp:txBody>
      <dsp:txXfrm>
        <a:off x="3417203" y="4587271"/>
        <a:ext cx="2507568" cy="944853"/>
      </dsp:txXfrm>
    </dsp:sp>
    <dsp:sp modelId="{F0E6C605-BADA-1343-A6E2-E52B58011A2C}">
      <dsp:nvSpPr>
        <dsp:cNvPr id="0" name=""/>
        <dsp:cNvSpPr/>
      </dsp:nvSpPr>
      <dsp:spPr>
        <a:xfrm>
          <a:off x="6129783" y="4391039"/>
          <a:ext cx="2566360" cy="1003645"/>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013DE-F65B-334C-BBDB-3A4601909784}">
      <dsp:nvSpPr>
        <dsp:cNvPr id="0" name=""/>
        <dsp:cNvSpPr/>
      </dsp:nvSpPr>
      <dsp:spPr>
        <a:xfrm>
          <a:off x="6305399" y="4557875"/>
          <a:ext cx="2566360" cy="1003645"/>
        </a:xfrm>
        <a:prstGeom prst="roundRect">
          <a:avLst>
            <a:gd name="adj" fmla="val 10000"/>
          </a:avLst>
        </a:prstGeom>
        <a:solidFill>
          <a:schemeClr val="lt1">
            <a:alpha val="90000"/>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Request additional (tier 2 &amp; 3) support for students. </a:t>
          </a:r>
        </a:p>
      </dsp:txBody>
      <dsp:txXfrm>
        <a:off x="6334795" y="4587271"/>
        <a:ext cx="2507568" cy="944853"/>
      </dsp:txXfrm>
    </dsp:sp>
    <dsp:sp modelId="{6CB2321F-3DDB-4543-825E-40354EF730AD}">
      <dsp:nvSpPr>
        <dsp:cNvPr id="0" name=""/>
        <dsp:cNvSpPr/>
      </dsp:nvSpPr>
      <dsp:spPr>
        <a:xfrm>
          <a:off x="6129783" y="1464399"/>
          <a:ext cx="2566360" cy="1003645"/>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12734-27F4-AB4F-8D16-E30DF91E6BED}">
      <dsp:nvSpPr>
        <dsp:cNvPr id="0" name=""/>
        <dsp:cNvSpPr/>
      </dsp:nvSpPr>
      <dsp:spPr>
        <a:xfrm>
          <a:off x="6305399" y="1631234"/>
          <a:ext cx="2566360" cy="1003645"/>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Well done! Monitor outcomes and adjust as needed</a:t>
          </a:r>
        </a:p>
      </dsp:txBody>
      <dsp:txXfrm>
        <a:off x="6334795" y="1660630"/>
        <a:ext cx="2507568" cy="944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solidFill>
          <a:schemeClr val="accent4"/>
        </a:solidFill>
        <a:ln w="6350" cap="flat" cmpd="sng" algn="ctr">
          <a:no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precedes?</a:t>
          </a:r>
        </a:p>
      </dsp:txBody>
      <dsp:txXfrm>
        <a:off x="97216" y="1446164"/>
        <a:ext cx="2472150" cy="1633633"/>
      </dsp:txXfrm>
    </dsp:sp>
    <dsp:sp modelId="{06A65EF5-CB1C-0A4F-853C-D31241EEF64D}">
      <dsp:nvSpPr>
        <dsp:cNvPr id="0" name=""/>
        <dsp:cNvSpPr/>
      </dsp:nvSpPr>
      <dsp:spPr>
        <a:xfrm>
          <a:off x="2790348"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do the behaviors look like?</a:t>
          </a:r>
        </a:p>
      </dsp:txBody>
      <dsp:txXfrm>
        <a:off x="2878724" y="1446164"/>
        <a:ext cx="2472150" cy="1633633"/>
      </dsp:txXfrm>
    </dsp:sp>
    <dsp:sp modelId="{A0866A59-B2FB-4644-B18A-C6FBC1F9B5F8}">
      <dsp:nvSpPr>
        <dsp:cNvPr id="0" name=""/>
        <dsp:cNvSpPr/>
      </dsp:nvSpPr>
      <dsp:spPr>
        <a:xfrm>
          <a:off x="5571857"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follows?</a:t>
          </a:r>
        </a:p>
      </dsp:txBody>
      <dsp:txXfrm>
        <a:off x="5660233" y="1446164"/>
        <a:ext cx="2472150" cy="1633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solidFill>
          <a:schemeClr val="accent4"/>
        </a:solidFill>
        <a:ln w="6350" cap="flat" cmpd="sng" algn="ctr">
          <a:no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precedes?</a:t>
          </a:r>
        </a:p>
      </dsp:txBody>
      <dsp:txXfrm>
        <a:off x="97216" y="1446164"/>
        <a:ext cx="2472150" cy="1633633"/>
      </dsp:txXfrm>
    </dsp:sp>
    <dsp:sp modelId="{06A65EF5-CB1C-0A4F-853C-D31241EEF64D}">
      <dsp:nvSpPr>
        <dsp:cNvPr id="0" name=""/>
        <dsp:cNvSpPr/>
      </dsp:nvSpPr>
      <dsp:spPr>
        <a:xfrm>
          <a:off x="2790348"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do the behaviors look like?</a:t>
          </a:r>
        </a:p>
      </dsp:txBody>
      <dsp:txXfrm>
        <a:off x="2878724" y="1446164"/>
        <a:ext cx="2472150" cy="1633633"/>
      </dsp:txXfrm>
    </dsp:sp>
    <dsp:sp modelId="{A0866A59-B2FB-4644-B18A-C6FBC1F9B5F8}">
      <dsp:nvSpPr>
        <dsp:cNvPr id="0" name=""/>
        <dsp:cNvSpPr/>
      </dsp:nvSpPr>
      <dsp:spPr>
        <a:xfrm>
          <a:off x="5571857"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follows?</a:t>
          </a:r>
        </a:p>
      </dsp:txBody>
      <dsp:txXfrm>
        <a:off x="5660233" y="1446164"/>
        <a:ext cx="2472150" cy="1633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A6347-E3DB-1C43-8162-168A8CD8B751}">
      <dsp:nvSpPr>
        <dsp:cNvPr id="0" name=""/>
        <dsp:cNvSpPr/>
      </dsp:nvSpPr>
      <dsp:spPr>
        <a:xfrm>
          <a:off x="3474720" y="1093"/>
          <a:ext cx="5212080" cy="867816"/>
        </a:xfrm>
        <a:prstGeom prst="rightArrow">
          <a:avLst>
            <a:gd name="adj1" fmla="val 75000"/>
            <a:gd name="adj2" fmla="val 50000"/>
          </a:avLst>
        </a:prstGeom>
        <a:solidFill>
          <a:schemeClr val="accent4">
            <a:lumMod val="40000"/>
            <a:lumOff val="60000"/>
            <a:alpha val="9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Review relevant school records to look for patterns across time</a:t>
          </a:r>
        </a:p>
      </dsp:txBody>
      <dsp:txXfrm>
        <a:off x="3474720" y="109570"/>
        <a:ext cx="4886649" cy="650862"/>
      </dsp:txXfrm>
    </dsp:sp>
    <dsp:sp modelId="{2A496B35-10BF-384B-B611-A19A894529E0}">
      <dsp:nvSpPr>
        <dsp:cNvPr id="0" name=""/>
        <dsp:cNvSpPr/>
      </dsp:nvSpPr>
      <dsp:spPr>
        <a:xfrm>
          <a:off x="0" y="0"/>
          <a:ext cx="3474720" cy="867816"/>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Records Reviews</a:t>
          </a:r>
        </a:p>
      </dsp:txBody>
      <dsp:txXfrm>
        <a:off x="42363" y="42363"/>
        <a:ext cx="3389994" cy="783090"/>
      </dsp:txXfrm>
    </dsp:sp>
    <dsp:sp modelId="{60953916-5212-3148-95D2-6AC19DD243A4}">
      <dsp:nvSpPr>
        <dsp:cNvPr id="0" name=""/>
        <dsp:cNvSpPr/>
      </dsp:nvSpPr>
      <dsp:spPr>
        <a:xfrm>
          <a:off x="3474720" y="955692"/>
          <a:ext cx="5212080" cy="867816"/>
        </a:xfrm>
        <a:prstGeom prst="rightArrow">
          <a:avLst>
            <a:gd name="adj1" fmla="val 75000"/>
            <a:gd name="adj2" fmla="val 50000"/>
          </a:avLst>
        </a:prstGeom>
        <a:solidFill>
          <a:schemeClr val="accent4">
            <a:lumMod val="40000"/>
            <a:lumOff val="60000"/>
            <a:alpha val="9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Interview parents, teachers, staff, and student about patterns</a:t>
          </a:r>
        </a:p>
      </dsp:txBody>
      <dsp:txXfrm>
        <a:off x="3474720" y="1064169"/>
        <a:ext cx="4886649" cy="650862"/>
      </dsp:txXfrm>
    </dsp:sp>
    <dsp:sp modelId="{DB7EB4FC-A33C-B349-BC50-4177F05B0CBF}">
      <dsp:nvSpPr>
        <dsp:cNvPr id="0" name=""/>
        <dsp:cNvSpPr/>
      </dsp:nvSpPr>
      <dsp:spPr>
        <a:xfrm>
          <a:off x="0" y="955692"/>
          <a:ext cx="3474720" cy="867816"/>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Interviews</a:t>
          </a:r>
        </a:p>
      </dsp:txBody>
      <dsp:txXfrm>
        <a:off x="42363" y="998055"/>
        <a:ext cx="3389994" cy="783090"/>
      </dsp:txXfrm>
    </dsp:sp>
    <dsp:sp modelId="{A06ACEA6-DCF9-A14B-8E19-FD08BCE5F985}">
      <dsp:nvSpPr>
        <dsp:cNvPr id="0" name=""/>
        <dsp:cNvSpPr/>
      </dsp:nvSpPr>
      <dsp:spPr>
        <a:xfrm>
          <a:off x="3474720" y="1910290"/>
          <a:ext cx="5212080" cy="867816"/>
        </a:xfrm>
        <a:prstGeom prst="rightArrow">
          <a:avLst>
            <a:gd name="adj1" fmla="val 75000"/>
            <a:gd name="adj2" fmla="val 50000"/>
          </a:avLst>
        </a:prstGeom>
        <a:solidFill>
          <a:schemeClr val="accent4">
            <a:lumMod val="40000"/>
            <a:lumOff val="60000"/>
            <a:alpha val="9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Systematically observe behaviors and the context in which they occur</a:t>
          </a:r>
        </a:p>
      </dsp:txBody>
      <dsp:txXfrm>
        <a:off x="3474720" y="2018767"/>
        <a:ext cx="4886649" cy="650862"/>
      </dsp:txXfrm>
    </dsp:sp>
    <dsp:sp modelId="{72852071-67E5-0448-9EF1-44316CCE91ED}">
      <dsp:nvSpPr>
        <dsp:cNvPr id="0" name=""/>
        <dsp:cNvSpPr/>
      </dsp:nvSpPr>
      <dsp:spPr>
        <a:xfrm>
          <a:off x="0" y="1910290"/>
          <a:ext cx="3474720" cy="867816"/>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Direct Observations</a:t>
          </a:r>
        </a:p>
      </dsp:txBody>
      <dsp:txXfrm>
        <a:off x="42363" y="1952653"/>
        <a:ext cx="3389994" cy="783090"/>
      </dsp:txXfrm>
    </dsp:sp>
    <dsp:sp modelId="{E9A0B44B-B6E8-E046-8F3A-11E95F1F399A}">
      <dsp:nvSpPr>
        <dsp:cNvPr id="0" name=""/>
        <dsp:cNvSpPr/>
      </dsp:nvSpPr>
      <dsp:spPr>
        <a:xfrm>
          <a:off x="3474720" y="2864889"/>
          <a:ext cx="5212080" cy="867816"/>
        </a:xfrm>
        <a:prstGeom prst="rightArrow">
          <a:avLst>
            <a:gd name="adj1" fmla="val 75000"/>
            <a:gd name="adj2" fmla="val 50000"/>
          </a:avLst>
        </a:prstGeom>
        <a:solidFill>
          <a:schemeClr val="accent4">
            <a:lumMod val="40000"/>
            <a:lumOff val="60000"/>
            <a:alpha val="9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Occasionally, a trained person will need to conduct additional analyses</a:t>
          </a:r>
        </a:p>
      </dsp:txBody>
      <dsp:txXfrm>
        <a:off x="3474720" y="2973366"/>
        <a:ext cx="4886649" cy="650862"/>
      </dsp:txXfrm>
    </dsp:sp>
    <dsp:sp modelId="{41E835FC-47FD-894D-846D-E96AB29F2210}">
      <dsp:nvSpPr>
        <dsp:cNvPr id="0" name=""/>
        <dsp:cNvSpPr/>
      </dsp:nvSpPr>
      <dsp:spPr>
        <a:xfrm>
          <a:off x="0" y="2864889"/>
          <a:ext cx="3474720" cy="867816"/>
        </a:xfrm>
        <a:prstGeom prst="roundRect">
          <a:avLst/>
        </a:prstGeom>
        <a:solidFill>
          <a:schemeClr val="accent4">
            <a:lumMod val="50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Experimental Analysis (Structural/Functional)</a:t>
          </a:r>
        </a:p>
      </dsp:txBody>
      <dsp:txXfrm>
        <a:off x="42363" y="2907252"/>
        <a:ext cx="3389994" cy="7830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A6347-E3DB-1C43-8162-168A8CD8B751}">
      <dsp:nvSpPr>
        <dsp:cNvPr id="0" name=""/>
        <dsp:cNvSpPr/>
      </dsp:nvSpPr>
      <dsp:spPr>
        <a:xfrm>
          <a:off x="3474720" y="1093"/>
          <a:ext cx="5212080" cy="867816"/>
        </a:xfrm>
        <a:prstGeom prst="rightArrow">
          <a:avLst>
            <a:gd name="adj1" fmla="val 75000"/>
            <a:gd name="adj2" fmla="val 50000"/>
          </a:avLst>
        </a:prstGeom>
        <a:solidFill>
          <a:schemeClr val="accent4">
            <a:lumMod val="40000"/>
            <a:lumOff val="6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285750" lvl="1" indent="-285750" algn="l" defTabSz="2000250">
            <a:lnSpc>
              <a:spcPct val="90000"/>
            </a:lnSpc>
            <a:spcBef>
              <a:spcPct val="0"/>
            </a:spcBef>
            <a:spcAft>
              <a:spcPct val="15000"/>
            </a:spcAft>
            <a:buChar char="•"/>
          </a:pPr>
          <a:endParaRPr lang="en-US" sz="4500" kern="1200" dirty="0"/>
        </a:p>
      </dsp:txBody>
      <dsp:txXfrm>
        <a:off x="3474720" y="109570"/>
        <a:ext cx="4886649" cy="650862"/>
      </dsp:txXfrm>
    </dsp:sp>
    <dsp:sp modelId="{2A496B35-10BF-384B-B611-A19A894529E0}">
      <dsp:nvSpPr>
        <dsp:cNvPr id="0" name=""/>
        <dsp:cNvSpPr/>
      </dsp:nvSpPr>
      <dsp:spPr>
        <a:xfrm>
          <a:off x="0" y="1093"/>
          <a:ext cx="3474720" cy="867816"/>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Records Reviews</a:t>
          </a:r>
        </a:p>
      </dsp:txBody>
      <dsp:txXfrm>
        <a:off x="42363" y="43456"/>
        <a:ext cx="3389994" cy="783090"/>
      </dsp:txXfrm>
    </dsp:sp>
    <dsp:sp modelId="{60953916-5212-3148-95D2-6AC19DD243A4}">
      <dsp:nvSpPr>
        <dsp:cNvPr id="0" name=""/>
        <dsp:cNvSpPr/>
      </dsp:nvSpPr>
      <dsp:spPr>
        <a:xfrm>
          <a:off x="3474720" y="955692"/>
          <a:ext cx="5212080" cy="867816"/>
        </a:xfrm>
        <a:prstGeom prst="rightArrow">
          <a:avLst>
            <a:gd name="adj1" fmla="val 75000"/>
            <a:gd name="adj2" fmla="val 50000"/>
          </a:avLst>
        </a:prstGeom>
        <a:solidFill>
          <a:schemeClr val="accent4">
            <a:lumMod val="40000"/>
            <a:lumOff val="6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285750" lvl="1" indent="-285750" algn="l" defTabSz="2000250">
            <a:lnSpc>
              <a:spcPct val="90000"/>
            </a:lnSpc>
            <a:spcBef>
              <a:spcPct val="0"/>
            </a:spcBef>
            <a:spcAft>
              <a:spcPct val="15000"/>
            </a:spcAft>
            <a:buChar char="•"/>
          </a:pPr>
          <a:endParaRPr lang="en-US" sz="4500" kern="1200" dirty="0"/>
        </a:p>
      </dsp:txBody>
      <dsp:txXfrm>
        <a:off x="3474720" y="1064169"/>
        <a:ext cx="4886649" cy="650862"/>
      </dsp:txXfrm>
    </dsp:sp>
    <dsp:sp modelId="{DB7EB4FC-A33C-B349-BC50-4177F05B0CBF}">
      <dsp:nvSpPr>
        <dsp:cNvPr id="0" name=""/>
        <dsp:cNvSpPr/>
      </dsp:nvSpPr>
      <dsp:spPr>
        <a:xfrm>
          <a:off x="0" y="955692"/>
          <a:ext cx="3474720" cy="867816"/>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Interviews</a:t>
          </a:r>
        </a:p>
      </dsp:txBody>
      <dsp:txXfrm>
        <a:off x="42363" y="998055"/>
        <a:ext cx="3389994" cy="783090"/>
      </dsp:txXfrm>
    </dsp:sp>
    <dsp:sp modelId="{A06ACEA6-DCF9-A14B-8E19-FD08BCE5F985}">
      <dsp:nvSpPr>
        <dsp:cNvPr id="0" name=""/>
        <dsp:cNvSpPr/>
      </dsp:nvSpPr>
      <dsp:spPr>
        <a:xfrm>
          <a:off x="3474720" y="1910290"/>
          <a:ext cx="5212080" cy="867816"/>
        </a:xfrm>
        <a:prstGeom prst="rightArrow">
          <a:avLst>
            <a:gd name="adj1" fmla="val 75000"/>
            <a:gd name="adj2" fmla="val 50000"/>
          </a:avLst>
        </a:prstGeom>
        <a:solidFill>
          <a:schemeClr val="accent4">
            <a:lumMod val="40000"/>
            <a:lumOff val="6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285750" lvl="1" indent="-285750" algn="l" defTabSz="2000250">
            <a:lnSpc>
              <a:spcPct val="90000"/>
            </a:lnSpc>
            <a:spcBef>
              <a:spcPct val="0"/>
            </a:spcBef>
            <a:spcAft>
              <a:spcPct val="15000"/>
            </a:spcAft>
            <a:buChar char="•"/>
          </a:pPr>
          <a:endParaRPr lang="en-US" sz="4500" kern="1200" dirty="0"/>
        </a:p>
      </dsp:txBody>
      <dsp:txXfrm>
        <a:off x="3474720" y="2018767"/>
        <a:ext cx="4886649" cy="650862"/>
      </dsp:txXfrm>
    </dsp:sp>
    <dsp:sp modelId="{72852071-67E5-0448-9EF1-44316CCE91ED}">
      <dsp:nvSpPr>
        <dsp:cNvPr id="0" name=""/>
        <dsp:cNvSpPr/>
      </dsp:nvSpPr>
      <dsp:spPr>
        <a:xfrm>
          <a:off x="0" y="1910290"/>
          <a:ext cx="3474720" cy="867816"/>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Direct Observations</a:t>
          </a:r>
        </a:p>
      </dsp:txBody>
      <dsp:txXfrm>
        <a:off x="42363" y="1952653"/>
        <a:ext cx="3389994" cy="783090"/>
      </dsp:txXfrm>
    </dsp:sp>
    <dsp:sp modelId="{E9A0B44B-B6E8-E046-8F3A-11E95F1F399A}">
      <dsp:nvSpPr>
        <dsp:cNvPr id="0" name=""/>
        <dsp:cNvSpPr/>
      </dsp:nvSpPr>
      <dsp:spPr>
        <a:xfrm>
          <a:off x="3474720" y="2864889"/>
          <a:ext cx="5212080" cy="867816"/>
        </a:xfrm>
        <a:prstGeom prst="rightArrow">
          <a:avLst>
            <a:gd name="adj1" fmla="val 75000"/>
            <a:gd name="adj2" fmla="val 50000"/>
          </a:avLst>
        </a:prstGeom>
        <a:solidFill>
          <a:schemeClr val="accent4">
            <a:lumMod val="40000"/>
            <a:lumOff val="6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41E835FC-47FD-894D-846D-E96AB29F2210}">
      <dsp:nvSpPr>
        <dsp:cNvPr id="0" name=""/>
        <dsp:cNvSpPr/>
      </dsp:nvSpPr>
      <dsp:spPr>
        <a:xfrm>
          <a:off x="0" y="2864889"/>
          <a:ext cx="3474720" cy="867816"/>
        </a:xfrm>
        <a:prstGeom prst="roundRect">
          <a:avLst/>
        </a:prstGeom>
        <a:solidFill>
          <a:schemeClr val="accent4">
            <a:lumMod val="50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Experimental Analysis (Structural/Functional)</a:t>
          </a:r>
        </a:p>
      </dsp:txBody>
      <dsp:txXfrm>
        <a:off x="42363" y="2907252"/>
        <a:ext cx="3389994" cy="7830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solidFill>
          <a:schemeClr val="accent4"/>
        </a:solidFill>
        <a:ln w="6350" cap="flat" cmpd="sng" algn="ctr">
          <a:no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precedes?</a:t>
          </a:r>
        </a:p>
      </dsp:txBody>
      <dsp:txXfrm>
        <a:off x="97216" y="1446164"/>
        <a:ext cx="2472150" cy="1633633"/>
      </dsp:txXfrm>
    </dsp:sp>
    <dsp:sp modelId="{06A65EF5-CB1C-0A4F-853C-D31241EEF64D}">
      <dsp:nvSpPr>
        <dsp:cNvPr id="0" name=""/>
        <dsp:cNvSpPr/>
      </dsp:nvSpPr>
      <dsp:spPr>
        <a:xfrm>
          <a:off x="2790348"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do the behaviors look like?</a:t>
          </a:r>
        </a:p>
      </dsp:txBody>
      <dsp:txXfrm>
        <a:off x="2878724" y="1446164"/>
        <a:ext cx="2472150" cy="1633633"/>
      </dsp:txXfrm>
    </dsp:sp>
    <dsp:sp modelId="{A0866A59-B2FB-4644-B18A-C6FBC1F9B5F8}">
      <dsp:nvSpPr>
        <dsp:cNvPr id="0" name=""/>
        <dsp:cNvSpPr/>
      </dsp:nvSpPr>
      <dsp:spPr>
        <a:xfrm>
          <a:off x="5571857"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follows?</a:t>
          </a:r>
        </a:p>
      </dsp:txBody>
      <dsp:txXfrm>
        <a:off x="5660233" y="1446164"/>
        <a:ext cx="2472150" cy="16336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8FE42-D6F6-AE45-A4ED-904DBF0CD2E7}">
      <dsp:nvSpPr>
        <dsp:cNvPr id="0" name=""/>
        <dsp:cNvSpPr/>
      </dsp:nvSpPr>
      <dsp:spPr>
        <a:xfrm>
          <a:off x="8036" y="444175"/>
          <a:ext cx="2402085" cy="2564617"/>
        </a:xfrm>
        <a:prstGeom prst="roundRect">
          <a:avLst>
            <a:gd name="adj" fmla="val 1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Ways to </a:t>
          </a:r>
          <a:r>
            <a:rPr lang="en-US" sz="2000" b="1" kern="1200" dirty="0">
              <a:solidFill>
                <a:schemeClr val="tx1"/>
              </a:solidFill>
            </a:rPr>
            <a:t>prevent</a:t>
          </a:r>
          <a:r>
            <a:rPr lang="en-US" sz="2000" kern="1200" dirty="0">
              <a:solidFill>
                <a:schemeClr val="tx1"/>
              </a:solidFill>
            </a:rPr>
            <a:t> the occurrence of behavior</a:t>
          </a:r>
        </a:p>
      </dsp:txBody>
      <dsp:txXfrm>
        <a:off x="78391" y="514530"/>
        <a:ext cx="2261375" cy="2423907"/>
      </dsp:txXfrm>
    </dsp:sp>
    <dsp:sp modelId="{B3B73B35-0BAE-114A-925E-D5378AB0CF31}">
      <dsp:nvSpPr>
        <dsp:cNvPr id="0" name=""/>
        <dsp:cNvSpPr/>
      </dsp:nvSpPr>
      <dsp:spPr>
        <a:xfrm rot="49">
          <a:off x="2650331" y="1428650"/>
          <a:ext cx="509242" cy="595717"/>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650331" y="1547792"/>
        <a:ext cx="356469" cy="357431"/>
      </dsp:txXfrm>
    </dsp:sp>
    <dsp:sp modelId="{E774B495-B0E4-1244-904B-7689041A6D67}">
      <dsp:nvSpPr>
        <dsp:cNvPr id="0" name=""/>
        <dsp:cNvSpPr/>
      </dsp:nvSpPr>
      <dsp:spPr>
        <a:xfrm>
          <a:off x="3370957" y="444223"/>
          <a:ext cx="2402085" cy="2564617"/>
        </a:xfrm>
        <a:prstGeom prst="roundRect">
          <a:avLst>
            <a:gd name="adj" fmla="val 1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Ways to </a:t>
          </a:r>
          <a:r>
            <a:rPr lang="en-US" sz="2000" b="1" kern="1200" dirty="0">
              <a:solidFill>
                <a:schemeClr val="tx1"/>
              </a:solidFill>
            </a:rPr>
            <a:t>teach</a:t>
          </a:r>
          <a:r>
            <a:rPr lang="en-US" sz="2000" kern="1200" dirty="0">
              <a:solidFill>
                <a:schemeClr val="tx1"/>
              </a:solidFill>
            </a:rPr>
            <a:t> replacement behavior AND </a:t>
          </a:r>
          <a:r>
            <a:rPr lang="en-US" sz="2000" b="1" kern="1200" dirty="0">
              <a:solidFill>
                <a:schemeClr val="tx1"/>
              </a:solidFill>
            </a:rPr>
            <a:t>shape</a:t>
          </a:r>
          <a:r>
            <a:rPr lang="en-US" sz="2000" kern="1200" dirty="0">
              <a:solidFill>
                <a:schemeClr val="tx1"/>
              </a:solidFill>
            </a:rPr>
            <a:t> replacement behavior into desired behavior</a:t>
          </a:r>
        </a:p>
      </dsp:txBody>
      <dsp:txXfrm>
        <a:off x="3441312" y="514578"/>
        <a:ext cx="2261375" cy="2423907"/>
      </dsp:txXfrm>
    </dsp:sp>
    <dsp:sp modelId="{F005EEDD-367C-494B-B49F-67771E7A3A6E}">
      <dsp:nvSpPr>
        <dsp:cNvPr id="0" name=""/>
        <dsp:cNvSpPr/>
      </dsp:nvSpPr>
      <dsp:spPr>
        <a:xfrm rot="15109">
          <a:off x="6013249" y="1436127"/>
          <a:ext cx="509247" cy="595717"/>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6013250" y="1554934"/>
        <a:ext cx="356473" cy="357431"/>
      </dsp:txXfrm>
    </dsp:sp>
    <dsp:sp modelId="{28EB82EB-1672-4145-B8B9-085972F45316}">
      <dsp:nvSpPr>
        <dsp:cNvPr id="0" name=""/>
        <dsp:cNvSpPr/>
      </dsp:nvSpPr>
      <dsp:spPr>
        <a:xfrm>
          <a:off x="6733877" y="459004"/>
          <a:ext cx="2402085" cy="2564617"/>
        </a:xfrm>
        <a:prstGeom prst="roundRect">
          <a:avLst>
            <a:gd name="adj" fmla="val 1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Ways to (a) </a:t>
          </a:r>
          <a:r>
            <a:rPr lang="en-US" sz="2000" b="1" kern="1200" dirty="0">
              <a:solidFill>
                <a:schemeClr val="tx1"/>
              </a:solidFill>
            </a:rPr>
            <a:t>increase</a:t>
          </a:r>
          <a:r>
            <a:rPr lang="en-US" sz="2000" kern="1200" dirty="0">
              <a:solidFill>
                <a:schemeClr val="tx1"/>
              </a:solidFill>
            </a:rPr>
            <a:t> occurrences of replacement and desired behaviors and (</a:t>
          </a:r>
          <a:r>
            <a:rPr lang="en-US" sz="2000" kern="1200" dirty="0" err="1">
              <a:solidFill>
                <a:schemeClr val="tx1"/>
              </a:solidFill>
            </a:rPr>
            <a:t>b</a:t>
          </a:r>
          <a:r>
            <a:rPr lang="en-US" sz="2000" kern="1200" dirty="0">
              <a:solidFill>
                <a:schemeClr val="tx1"/>
              </a:solidFill>
            </a:rPr>
            <a:t>) </a:t>
          </a:r>
          <a:r>
            <a:rPr lang="en-US" sz="2000" b="1" kern="1200" dirty="0">
              <a:solidFill>
                <a:schemeClr val="tx1"/>
              </a:solidFill>
            </a:rPr>
            <a:t>decrease</a:t>
          </a:r>
          <a:r>
            <a:rPr lang="en-US" sz="2000" kern="1200" dirty="0">
              <a:solidFill>
                <a:schemeClr val="tx1"/>
              </a:solidFill>
            </a:rPr>
            <a:t> occurrences of target behaviors</a:t>
          </a:r>
        </a:p>
      </dsp:txBody>
      <dsp:txXfrm>
        <a:off x="6804232" y="529359"/>
        <a:ext cx="2261375" cy="24239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solidFill>
          <a:schemeClr val="accent4"/>
        </a:solidFill>
        <a:ln w="6350" cap="flat" cmpd="sng" algn="ctr">
          <a:no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precedes?</a:t>
          </a:r>
        </a:p>
      </dsp:txBody>
      <dsp:txXfrm>
        <a:off x="97216" y="1446164"/>
        <a:ext cx="2472150" cy="1633633"/>
      </dsp:txXfrm>
    </dsp:sp>
    <dsp:sp modelId="{06A65EF5-CB1C-0A4F-853C-D31241EEF64D}">
      <dsp:nvSpPr>
        <dsp:cNvPr id="0" name=""/>
        <dsp:cNvSpPr/>
      </dsp:nvSpPr>
      <dsp:spPr>
        <a:xfrm>
          <a:off x="2790348"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do the behaviors look like?</a:t>
          </a:r>
        </a:p>
      </dsp:txBody>
      <dsp:txXfrm>
        <a:off x="2878724" y="1446164"/>
        <a:ext cx="2472150" cy="1633633"/>
      </dsp:txXfrm>
    </dsp:sp>
    <dsp:sp modelId="{A0866A59-B2FB-4644-B18A-C6FBC1F9B5F8}">
      <dsp:nvSpPr>
        <dsp:cNvPr id="0" name=""/>
        <dsp:cNvSpPr/>
      </dsp:nvSpPr>
      <dsp:spPr>
        <a:xfrm>
          <a:off x="5571857"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follows?</a:t>
          </a:r>
        </a:p>
      </dsp:txBody>
      <dsp:txXfrm>
        <a:off x="5660233" y="1446164"/>
        <a:ext cx="2472150"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9E7257-55F9-45A8-A497-B7C50E121B28}" type="datetimeFigureOut">
              <a:rPr lang="en-US" smtClean="0"/>
              <a:t>7/19/2019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FAC79-47CE-40BA-860F-6171DF23AB64}" type="slidenum">
              <a:rPr lang="en-US" smtClean="0"/>
              <a:t>‹#›</a:t>
            </a:fld>
            <a:endParaRPr lang="en-US"/>
          </a:p>
        </p:txBody>
      </p:sp>
    </p:spTree>
    <p:extLst>
      <p:ext uri="{BB962C8B-B14F-4D97-AF65-F5344CB8AC3E}">
        <p14:creationId xmlns:p14="http://schemas.microsoft.com/office/powerpoint/2010/main" val="1053543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5D87A-9DF7-8343-9627-87A6F3755F46}" type="datetimeFigureOut">
              <a:rPr lang="en-US" smtClean="0"/>
              <a:t>7/19/2019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A6AA9-36DE-3F4B-AB35-1268357F30C2}" type="slidenum">
              <a:rPr lang="en-US" smtClean="0"/>
              <a:t>‹#›</a:t>
            </a:fld>
            <a:endParaRPr lang="en-US"/>
          </a:p>
        </p:txBody>
      </p:sp>
    </p:spTree>
    <p:extLst>
      <p:ext uri="{BB962C8B-B14F-4D97-AF65-F5344CB8AC3E}">
        <p14:creationId xmlns:p14="http://schemas.microsoft.com/office/powerpoint/2010/main" val="124428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903004-2ECF-D946-93FD-ACBFAC989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465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072E6F1-20CE-EB42-8F33-BF1A8A83F2CA}" type="slidenum">
              <a:rPr lang="en-US">
                <a:solidFill>
                  <a:prstClr val="black"/>
                </a:solidFill>
              </a:rPr>
              <a:pPr/>
              <a:t>29</a:t>
            </a:fld>
            <a:endParaRPr lang="en-US">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lnSpc>
                <a:spcPct val="90000"/>
              </a:lnSpc>
            </a:pPr>
            <a:r>
              <a:rPr lang="en-US">
                <a:latin typeface="Arial" pitchFamily="-1" charset="0"/>
                <a:ea typeface="ヒラギノ角ゴ Pro W3" pitchFamily="-1" charset="-128"/>
                <a:cs typeface="ヒラギノ角ゴ Pro W3" pitchFamily="-1" charset="-128"/>
              </a:rPr>
              <a:t>SAY:  </a:t>
            </a:r>
            <a:r>
              <a:rPr lang="en-US" i="1">
                <a:latin typeface="Arial" pitchFamily="-1" charset="0"/>
                <a:ea typeface="ヒラギノ角ゴ Pro W3" pitchFamily="-1" charset="-128"/>
                <a:cs typeface="ヒラギノ角ゴ Pro W3" pitchFamily="-1" charset="-128"/>
              </a:rPr>
              <a:t>If we are successful in establishing effective school-wide, classroom, and nonclassroom practices and systems, we can support a majority of students and staff. However, some students will require more specialized, intensive, and possibly individualized PBS. </a:t>
            </a:r>
          </a:p>
          <a:p>
            <a:pPr eaLnBrk="1" hangingPunct="1">
              <a:lnSpc>
                <a:spcPct val="90000"/>
              </a:lnSpc>
            </a:pPr>
            <a:endParaRPr lang="en-US" i="1">
              <a:latin typeface="Arial" pitchFamily="-1" charset="0"/>
              <a:ea typeface="ヒラギノ角ゴ Pro W3" pitchFamily="-1" charset="-128"/>
              <a:cs typeface="ヒラギノ角ゴ Pro W3" pitchFamily="-1" charset="-128"/>
            </a:endParaRPr>
          </a:p>
          <a:p>
            <a:pPr eaLnBrk="1" hangingPunct="1">
              <a:lnSpc>
                <a:spcPct val="90000"/>
              </a:lnSpc>
            </a:pPr>
            <a:r>
              <a:rPr lang="en-US" i="1">
                <a:latin typeface="Arial" pitchFamily="-1" charset="0"/>
                <a:ea typeface="ヒラギノ角ゴ Pro W3" pitchFamily="-1" charset="-128"/>
                <a:cs typeface="ヒラギノ角ゴ Pro W3" pitchFamily="-1" charset="-128"/>
              </a:rPr>
              <a:t>To be effective in supporting high-need students, behavior specialists must have access to and fluent knowledge about tertiary level interventions and systems as characterized by these 6 sample items. They also must be fluent in the use and facilitation of these skills. </a:t>
            </a:r>
          </a:p>
          <a:p>
            <a:pPr eaLnBrk="1" hangingPunct="1">
              <a:lnSpc>
                <a:spcPct val="90000"/>
              </a:lnSpc>
            </a:pPr>
            <a:endParaRPr lang="en-US" i="1">
              <a:latin typeface="Arial" pitchFamily="-1" charset="0"/>
              <a:ea typeface="ヒラギノ角ゴ Pro W3" pitchFamily="-1" charset="-128"/>
              <a:cs typeface="ヒラギノ角ゴ Pro W3" pitchFamily="-1" charset="-128"/>
            </a:endParaRPr>
          </a:p>
          <a:p>
            <a:pPr eaLnBrk="1" hangingPunct="1">
              <a:lnSpc>
                <a:spcPct val="90000"/>
              </a:lnSpc>
            </a:pPr>
            <a:r>
              <a:rPr lang="en-US" i="1">
                <a:latin typeface="Arial" pitchFamily="-1" charset="0"/>
                <a:ea typeface="ヒラギノ角ゴ Pro W3" pitchFamily="-1" charset="-128"/>
                <a:cs typeface="ヒラギノ角ゴ Pro W3" pitchFamily="-1" charset="-128"/>
              </a:rPr>
              <a:t>One of the main objectives of school-wide PBS is to facilitate the accurate and sustained implementation of tertiary level interventions with student who display the most challenging problem behaviors. </a:t>
            </a:r>
          </a:p>
          <a:p>
            <a:pPr eaLnBrk="1" hangingPunct="1">
              <a:lnSpc>
                <a:spcPct val="90000"/>
              </a:lnSpc>
            </a:pPr>
            <a:endParaRPr lang="en-US" i="1">
              <a:latin typeface="Arial" pitchFamily="-1" charset="0"/>
              <a:ea typeface="ヒラギノ角ゴ Pro W3" pitchFamily="-1" charset="-128"/>
              <a:cs typeface="ヒラギノ角ゴ Pro W3" pitchFamily="-1" charset="-128"/>
            </a:endParaRPr>
          </a:p>
          <a:p>
            <a:pPr eaLnBrk="1" hangingPunct="1">
              <a:lnSpc>
                <a:spcPct val="90000"/>
              </a:lnSpc>
            </a:pPr>
            <a:r>
              <a:rPr lang="en-US" i="1">
                <a:latin typeface="Arial" pitchFamily="-1" charset="0"/>
                <a:ea typeface="ヒラギノ角ゴ Pro W3" pitchFamily="-1" charset="-128"/>
                <a:cs typeface="ヒラギノ角ゴ Pro W3" pitchFamily="-1" charset="-128"/>
              </a:rPr>
              <a:t>An important element of individual student systems is adopting a “function-based approach” which generally means using information about what triggers and maintains problem behaviors to build effective behavior intervention plans. Functional behavioral assessments are conducted to build and serve as the backbone of these plans. Two checklists can be used to validate the completeness and accuracy of functional behavioral assessments and behavior intervention plans (see Appendices 7 &amp; 8, respectively).</a:t>
            </a:r>
            <a:endParaRPr lang="en-US">
              <a:latin typeface="Arial" pitchFamily="-1" charset="0"/>
              <a:ea typeface="ヒラギノ角ゴ Pro W3" pitchFamily="-1" charset="-128"/>
              <a:cs typeface="ヒラギノ角ゴ Pro W3" pitchFamily="-1" charset="-128"/>
            </a:endParaRPr>
          </a:p>
        </p:txBody>
      </p:sp>
    </p:spTree>
    <p:extLst>
      <p:ext uri="{BB962C8B-B14F-4D97-AF65-F5344CB8AC3E}">
        <p14:creationId xmlns:p14="http://schemas.microsoft.com/office/powerpoint/2010/main" val="1156122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at least one scenario</a:t>
            </a:r>
            <a:r>
              <a:rPr lang="en-US" baseline="0" dirty="0"/>
              <a:t> AFTER this </a:t>
            </a:r>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1654857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a:latin typeface="Arial" pitchFamily="-1" charset="0"/>
              <a:ea typeface="ヒラギノ角ゴ Pro W3" pitchFamily="-1" charset="-128"/>
              <a:cs typeface="ヒラギノ角ゴ Pro W3" pitchFamily="-1" charset="-128"/>
            </a:endParaRPr>
          </a:p>
        </p:txBody>
      </p:sp>
      <p:sp>
        <p:nvSpPr>
          <p:cNvPr id="90116" name="Slide Number Placeholder 3"/>
          <p:cNvSpPr>
            <a:spLocks noGrp="1"/>
          </p:cNvSpPr>
          <p:nvPr>
            <p:ph type="sldNum" sz="quarter" idx="5"/>
          </p:nvPr>
        </p:nvSpPr>
        <p:spPr>
          <a:noFill/>
        </p:spPr>
        <p:txBody>
          <a:bodyPr/>
          <a:lstStyle/>
          <a:p>
            <a:fld id="{4B88B3F7-F322-7F45-98AC-0EC762A6F6E6}" type="slidenum">
              <a:rPr lang="en-US">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val="200227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latin typeface="Arial" pitchFamily="-1" charset="0"/>
              <a:ea typeface="ヒラギノ角ゴ Pro W3" pitchFamily="-1" charset="-128"/>
              <a:cs typeface="ヒラギノ角ゴ Pro W3" pitchFamily="-1" charset="-128"/>
            </a:endParaRPr>
          </a:p>
        </p:txBody>
      </p:sp>
      <p:sp>
        <p:nvSpPr>
          <p:cNvPr id="92164" name="Slide Number Placeholder 3"/>
          <p:cNvSpPr>
            <a:spLocks noGrp="1"/>
          </p:cNvSpPr>
          <p:nvPr>
            <p:ph type="sldNum" sz="quarter" idx="5"/>
          </p:nvPr>
        </p:nvSpPr>
        <p:spPr>
          <a:noFill/>
        </p:spPr>
        <p:txBody>
          <a:bodyPr/>
          <a:lstStyle/>
          <a:p>
            <a:fld id="{A80F38C0-1D7E-1B47-B46C-3858240E6B22}" type="slidenum">
              <a:rPr lang="en-US">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1128182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at least one scenario</a:t>
            </a:r>
            <a:r>
              <a:rPr lang="en-US" baseline="0" dirty="0"/>
              <a:t> AFTER this </a:t>
            </a:r>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394939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49332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charset="-128"/>
              <a:cs typeface="ＭＳ Ｐゴシック"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D2867AEB-D11F-364B-93F0-D04CCFCA7CF2}" type="slidenum">
              <a:rPr lang="en-US">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344956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at least one scenario</a:t>
            </a:r>
            <a:r>
              <a:rPr lang="en-US" baseline="0" dirty="0"/>
              <a:t> AFTER this </a:t>
            </a:r>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6783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428590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17</a:t>
            </a:fld>
            <a:endParaRPr lang="en-US"/>
          </a:p>
        </p:txBody>
      </p:sp>
    </p:spTree>
    <p:extLst>
      <p:ext uri="{BB962C8B-B14F-4D97-AF65-F5344CB8AC3E}">
        <p14:creationId xmlns:p14="http://schemas.microsoft.com/office/powerpoint/2010/main" val="137196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18</a:t>
            </a:fld>
            <a:endParaRPr lang="en-US"/>
          </a:p>
        </p:txBody>
      </p:sp>
    </p:spTree>
    <p:extLst>
      <p:ext uri="{BB962C8B-B14F-4D97-AF65-F5344CB8AC3E}">
        <p14:creationId xmlns:p14="http://schemas.microsoft.com/office/powerpoint/2010/main" val="343867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494DFA-F14B-D046-A3D0-662D0F8CAD53}"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00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082637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62827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29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02411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b="1" spc="-50" baseline="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81E5BC-C00E-7645-AEC2-968FCE47A879}"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702A8-6AC7-594A-8D24-995C71041B9C}" type="slidenum">
              <a:rPr lang="en-US" smtClean="0"/>
              <a:t>‹#›</a:t>
            </a:fld>
            <a:endParaRPr lang="en-US"/>
          </a:p>
        </p:txBody>
      </p:sp>
      <p:cxnSp>
        <p:nvCxnSpPr>
          <p:cNvPr id="10" name="Straight Connector 9"/>
          <p:cNvCxnSpPr/>
          <p:nvPr userDrawn="1"/>
        </p:nvCxnSpPr>
        <p:spPr>
          <a:xfrm flipV="1">
            <a:off x="180115" y="4402839"/>
            <a:ext cx="8825344" cy="48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0" y="4189476"/>
            <a:ext cx="387929" cy="401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V="1">
            <a:off x="19397" y="6314315"/>
            <a:ext cx="8927871" cy="2000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8739448" y="6113424"/>
            <a:ext cx="387929" cy="401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319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1CF666-F077-8949-B326-17A38DBCB4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632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16672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36669"/>
            <a:ext cx="7886700" cy="1113416"/>
          </a:xfrm>
        </p:spPr>
        <p:txBody>
          <a:bodyPr/>
          <a:lstStyle/>
          <a:p>
            <a:r>
              <a:rPr lang="en-US" dirty="0"/>
              <a:t>Click to edit Master title style</a:t>
            </a:r>
          </a:p>
        </p:txBody>
      </p:sp>
      <p:sp>
        <p:nvSpPr>
          <p:cNvPr id="3" name="Content Placeholder 2"/>
          <p:cNvSpPr>
            <a:spLocks noGrp="1"/>
          </p:cNvSpPr>
          <p:nvPr>
            <p:ph idx="1"/>
          </p:nvPr>
        </p:nvSpPr>
        <p:spPr>
          <a:xfrm>
            <a:off x="628650" y="1446904"/>
            <a:ext cx="7886700" cy="47300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27530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051974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63418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976827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72784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9780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488684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495002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664486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723493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986556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1305397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68024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663051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047631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1959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312416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417338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987142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886561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042602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363361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36167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tint val="75000"/>
                </a:srgb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srgbClr val="000000">
                  <a:tint val="75000"/>
                </a:srgbClr>
              </a:solidFill>
            </a:endParaRPr>
          </a:p>
        </p:txBody>
      </p:sp>
      <p:sp>
        <p:nvSpPr>
          <p:cNvPr id="7" name="Rectangle 6"/>
          <p:cNvSpPr>
            <a:spLocks noGrp="1" noChangeArrowheads="1"/>
          </p:cNvSpPr>
          <p:nvPr>
            <p:ph type="sldNum" sz="quarter" idx="12"/>
          </p:nvPr>
        </p:nvSpPr>
        <p:spPr/>
        <p:txBody>
          <a:bodyPr/>
          <a:lstStyle>
            <a:lvl1pPr>
              <a:defRPr/>
            </a:lvl1pPr>
          </a:lstStyle>
          <a:p>
            <a:fld id="{18B88E49-1FFF-F745-AC5B-F5ABE833ED51}"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4118472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245813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766455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98831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85212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778543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12981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660376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291552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477127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194342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239252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409712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828800"/>
            <a:ext cx="8229600" cy="43021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tint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tint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fld id="{7C9D1F80-91D4-E346-BDE0-E22D9D7A80FE}" type="slidenum">
              <a:rPr lang="en-US">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07888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tint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tint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138AD8-E552-5B47-A76B-6D5A4F9C0DEF}"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50521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7/19/2019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774880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1712940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796601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1614506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511204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7/19/2019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9419455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627308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7/19/2019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748145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997830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9096834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3976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773216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44257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7/19/2019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01973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7960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95702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7/19/2019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564280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1" r:id="rId12"/>
    <p:sldLayoutId id="21474837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832812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6693405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solidFill>
                  <a:srgbClr val="000000">
                    <a:tint val="75000"/>
                  </a:srgbClr>
                </a:solidFill>
              </a:rPr>
              <a:pPr/>
              <a:t>7/19/2019</a:t>
            </a:fld>
            <a:endParaRPr lang="en-US">
              <a:solidFill>
                <a:srgbClr val="000000">
                  <a:tint val="75000"/>
                </a:srgb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956044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7/19/2019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38252798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ntensiveintervention.org/sites/default/files/Behavior-%20Rating.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tiff"/><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hyperlink" Target="course%20http:/www.moedu-sail.org/lessons/modifying-cico-studen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ntensiveintervention.org/sites/default/files/Point_Sheets_508.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hyperlink" Target="http://pbismissouri.org/tier-2-workbook-resources#c6f33c5fcee7b787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pbismissouri.org/tier-2-workbook-resources#c6f33c5fcee7b787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sel.org/guide/" TargetMode="External"/><Relationship Id="rId2" Type="http://schemas.openxmlformats.org/officeDocument/2006/relationships/hyperlink" Target="http://k12engagement.unl.edu/strategy-briefs/Resources%20for%20Social%20Skills%20Curricula%209-22-2014_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cwfit.ku.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wfit.ku.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intensiveintervention.org/sites/default/files/Behavior-%20Rating.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1.bin"/><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ntensiveintervention.org/sites/default/files/HO-3c-ABC-Report-Form_508.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1.xml"/><Relationship Id="rId5" Type="http://schemas.openxmlformats.org/officeDocument/2006/relationships/image" Target="../media/image9.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hyperlink" Target="https://intensiveintervention.org/intensive-intervention/diagnostic-data/example-diagnostic-tools" TargetMode="External"/><Relationship Id="rId4" Type="http://schemas.openxmlformats.org/officeDocument/2006/relationships/diagramLayout" Target="../diagrams/layout6.xml"/><Relationship Id="rId9" Type="http://schemas.openxmlformats.org/officeDocument/2006/relationships/hyperlink" Target="https://intensiveintervention.org/sites/default/files/HO-1-FBABehavSupPlnSelfAsses_508.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intensiveintervention.org/intensive-intervention-features-explicit-instruction"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intensiveintervention.org/sites/default/files/HO-3c-ABC-Report-Form_508.pd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8043" y="241365"/>
            <a:ext cx="8537184" cy="2404446"/>
          </a:xfrm>
        </p:spPr>
        <p:txBody>
          <a:bodyPr/>
          <a:lstStyle/>
          <a:p>
            <a:r>
              <a:rPr lang="en-US" sz="4800" dirty="0">
                <a:solidFill>
                  <a:srgbClr val="01295F"/>
                </a:solidFill>
              </a:rPr>
              <a:t>Module 8</a:t>
            </a:r>
          </a:p>
          <a:p>
            <a:r>
              <a:rPr lang="en-US" dirty="0">
                <a:solidFill>
                  <a:srgbClr val="01295F"/>
                </a:solidFill>
              </a:rPr>
              <a:t>Intensifying Behavioral Support</a:t>
            </a:r>
          </a:p>
        </p:txBody>
      </p:sp>
      <p:sp>
        <p:nvSpPr>
          <p:cNvPr id="4" name="Text Placeholder 2">
            <a:extLst>
              <a:ext uri="{FF2B5EF4-FFF2-40B4-BE49-F238E27FC236}">
                <a16:creationId xmlns:a16="http://schemas.microsoft.com/office/drawing/2014/main" id="{BDADEE95-BA64-A64F-B077-F4E1E4890998}"/>
              </a:ext>
            </a:extLst>
          </p:cNvPr>
          <p:cNvSpPr>
            <a:spLocks noGrp="1"/>
          </p:cNvSpPr>
          <p:nvPr>
            <p:ph type="body" sz="quarter" idx="14"/>
          </p:nvPr>
        </p:nvSpPr>
        <p:spPr>
          <a:xfrm>
            <a:off x="278043" y="2811566"/>
            <a:ext cx="8537184" cy="1232775"/>
          </a:xfrm>
        </p:spPr>
        <p:txBody>
          <a:bodyPr/>
          <a:lstStyle/>
          <a:p>
            <a:pPr>
              <a:lnSpc>
                <a:spcPct val="120000"/>
              </a:lnSpc>
              <a:spcBef>
                <a:spcPts val="0"/>
              </a:spcBef>
            </a:pPr>
            <a:r>
              <a:rPr lang="en-US" sz="2000" dirty="0">
                <a:solidFill>
                  <a:schemeClr val="bg1"/>
                </a:solidFill>
              </a:rPr>
              <a:t>Jennifer Freeman, PhD</a:t>
            </a:r>
          </a:p>
          <a:p>
            <a:pPr>
              <a:lnSpc>
                <a:spcPct val="120000"/>
              </a:lnSpc>
              <a:spcBef>
                <a:spcPts val="0"/>
              </a:spcBef>
            </a:pPr>
            <a:r>
              <a:rPr lang="en-US" sz="2000" dirty="0">
                <a:solidFill>
                  <a:schemeClr val="bg1"/>
                </a:solidFill>
              </a:rPr>
              <a:t>Don Briere, PhD</a:t>
            </a:r>
          </a:p>
          <a:p>
            <a:pPr>
              <a:lnSpc>
                <a:spcPct val="120000"/>
              </a:lnSpc>
              <a:spcBef>
                <a:spcPts val="0"/>
              </a:spcBef>
            </a:pPr>
            <a:r>
              <a:rPr lang="en-US" sz="2000" dirty="0">
                <a:solidFill>
                  <a:schemeClr val="bg1"/>
                </a:solidFill>
              </a:rPr>
              <a:t>Brandi Simonsen, PhD</a:t>
            </a:r>
          </a:p>
          <a:p>
            <a:pPr>
              <a:lnSpc>
                <a:spcPct val="120000"/>
              </a:lnSpc>
            </a:pPr>
            <a:endParaRPr lang="en-US" sz="2000" dirty="0"/>
          </a:p>
        </p:txBody>
      </p:sp>
    </p:spTree>
    <p:extLst>
      <p:ext uri="{BB962C8B-B14F-4D97-AF65-F5344CB8AC3E}">
        <p14:creationId xmlns:p14="http://schemas.microsoft.com/office/powerpoint/2010/main" val="59142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77863" y="112713"/>
            <a:ext cx="7886700" cy="1325563"/>
          </a:xfrm>
          <a:noFill/>
        </p:spPr>
        <p:txBody>
          <a:bodyPr>
            <a:noAutofit/>
          </a:bodyPr>
          <a:lstStyle/>
          <a:p>
            <a:pPr eaLnBrk="1" hangingPunct="1"/>
            <a:r>
              <a:rPr lang="en-US" sz="3200" dirty="0">
                <a:solidFill>
                  <a:srgbClr val="001C54"/>
                </a:solidFill>
              </a:rPr>
              <a:t>Continuum of School-Wide </a:t>
            </a:r>
            <a:br>
              <a:rPr lang="en-US" sz="3200" dirty="0">
                <a:solidFill>
                  <a:srgbClr val="001C54"/>
                </a:solidFill>
              </a:rPr>
            </a:br>
            <a:r>
              <a:rPr lang="en-US" sz="3200" dirty="0">
                <a:solidFill>
                  <a:srgbClr val="001C54"/>
                </a:solidFill>
              </a:rPr>
              <a:t>Instructional and Positive Behavior Support</a:t>
            </a:r>
          </a:p>
        </p:txBody>
      </p:sp>
      <p:sp>
        <p:nvSpPr>
          <p:cNvPr id="128003" name="Rectangle 3"/>
          <p:cNvSpPr>
            <a:spLocks noChangeArrowheads="1"/>
          </p:cNvSpPr>
          <p:nvPr/>
        </p:nvSpPr>
        <p:spPr bwMode="auto">
          <a:xfrm>
            <a:off x="0" y="1529834"/>
            <a:ext cx="184666" cy="369332"/>
          </a:xfrm>
          <a:prstGeom prst="rect">
            <a:avLst/>
          </a:prstGeom>
          <a:noFill/>
          <a:ln w="9525">
            <a:noFill/>
            <a:miter lim="800000"/>
            <a:headEnd/>
            <a:tailEnd/>
          </a:ln>
        </p:spPr>
        <p:txBody>
          <a:bodyPr wrap="none" anchor="ctr">
            <a:prstTxWarp prst="textNoShape">
              <a:avLst/>
            </a:prstTxWarp>
            <a:spAutoFit/>
          </a:bodyPr>
          <a:lstStyle/>
          <a:p>
            <a:endParaRPr lang="en-US" sz="1800">
              <a:latin typeface="+mj-lt"/>
            </a:endParaRPr>
          </a:p>
        </p:txBody>
      </p:sp>
      <p:sp>
        <p:nvSpPr>
          <p:cNvPr id="203780" name="Text Box 4"/>
          <p:cNvSpPr txBox="1">
            <a:spLocks noChangeArrowheads="1"/>
          </p:cNvSpPr>
          <p:nvPr/>
        </p:nvSpPr>
        <p:spPr bwMode="auto">
          <a:xfrm>
            <a:off x="690708" y="2118796"/>
            <a:ext cx="2136485" cy="1477328"/>
          </a:xfrm>
          <a:prstGeom prst="rect">
            <a:avLst/>
          </a:prstGeom>
          <a:solidFill>
            <a:srgbClr val="008000"/>
          </a:solidFill>
          <a:ln w="9525">
            <a:solidFill>
              <a:schemeClr val="tx2"/>
            </a:solidFill>
            <a:miter lim="800000"/>
            <a:headEnd/>
            <a:tailEnd/>
          </a:ln>
        </p:spPr>
        <p:txBody>
          <a:bodyPr wrap="none">
            <a:prstTxWarp prst="textNoShape">
              <a:avLst/>
            </a:prstTxWarp>
            <a:spAutoFit/>
          </a:bodyPr>
          <a:lstStyle/>
          <a:p>
            <a:pPr algn="ctr" eaLnBrk="0" hangingPunct="0"/>
            <a:r>
              <a:rPr lang="en-US" sz="1800" b="1" dirty="0">
                <a:latin typeface="+mj-lt"/>
              </a:rPr>
              <a:t>Primary Prevention</a:t>
            </a:r>
            <a:r>
              <a:rPr lang="en-US" sz="1800" dirty="0">
                <a:latin typeface="+mj-lt"/>
              </a:rPr>
              <a:t>:</a:t>
            </a:r>
          </a:p>
          <a:p>
            <a:pPr algn="ctr" eaLnBrk="0" hangingPunct="0"/>
            <a:r>
              <a:rPr lang="en-US" sz="1800" dirty="0">
                <a:latin typeface="+mj-lt"/>
              </a:rPr>
              <a:t>School-/Classroom-</a:t>
            </a:r>
          </a:p>
          <a:p>
            <a:pPr algn="ctr" eaLnBrk="0" hangingPunct="0"/>
            <a:r>
              <a:rPr lang="en-US" sz="1800" dirty="0">
                <a:latin typeface="+mj-lt"/>
              </a:rPr>
              <a:t>Wide Systems for</a:t>
            </a:r>
          </a:p>
          <a:p>
            <a:pPr algn="ctr" eaLnBrk="0" hangingPunct="0"/>
            <a:r>
              <a:rPr lang="en-US" sz="1800" dirty="0">
                <a:latin typeface="+mj-lt"/>
              </a:rPr>
              <a:t>All Students,</a:t>
            </a:r>
          </a:p>
          <a:p>
            <a:pPr algn="ctr" eaLnBrk="0" hangingPunct="0"/>
            <a:r>
              <a:rPr lang="en-US" sz="1800" dirty="0">
                <a:latin typeface="+mj-lt"/>
              </a:rPr>
              <a:t>Staff, &amp; Settings</a:t>
            </a:r>
          </a:p>
        </p:txBody>
      </p:sp>
      <p:sp>
        <p:nvSpPr>
          <p:cNvPr id="203781" name="Text Box 5"/>
          <p:cNvSpPr txBox="1">
            <a:spLocks noChangeArrowheads="1"/>
          </p:cNvSpPr>
          <p:nvPr/>
        </p:nvSpPr>
        <p:spPr bwMode="auto">
          <a:xfrm>
            <a:off x="5992813" y="2804596"/>
            <a:ext cx="2689225" cy="1200150"/>
          </a:xfrm>
          <a:prstGeom prst="rect">
            <a:avLst/>
          </a:prstGeom>
          <a:solidFill>
            <a:srgbClr val="FFFF00"/>
          </a:solidFill>
          <a:ln w="9525">
            <a:solidFill>
              <a:schemeClr val="tx2"/>
            </a:solidFill>
            <a:miter lim="800000"/>
            <a:headEnd/>
            <a:tailEnd/>
          </a:ln>
        </p:spPr>
        <p:txBody>
          <a:bodyPr>
            <a:prstTxWarp prst="textNoShape">
              <a:avLst/>
            </a:prstTxWarp>
            <a:spAutoFit/>
          </a:bodyPr>
          <a:lstStyle/>
          <a:p>
            <a:pPr algn="ctr" eaLnBrk="0" hangingPunct="0"/>
            <a:r>
              <a:rPr lang="en-US" sz="1800" b="1" dirty="0">
                <a:latin typeface="+mj-lt"/>
              </a:rPr>
              <a:t>Secondary Prevention</a:t>
            </a:r>
            <a:r>
              <a:rPr lang="en-US" sz="1800" dirty="0">
                <a:latin typeface="+mj-lt"/>
              </a:rPr>
              <a:t>:</a:t>
            </a:r>
          </a:p>
          <a:p>
            <a:pPr algn="ctr" eaLnBrk="0" hangingPunct="0"/>
            <a:r>
              <a:rPr lang="en-US" sz="1800" dirty="0">
                <a:latin typeface="+mj-lt"/>
              </a:rPr>
              <a:t>Specialized Group</a:t>
            </a:r>
          </a:p>
          <a:p>
            <a:pPr algn="ctr" eaLnBrk="0" hangingPunct="0"/>
            <a:r>
              <a:rPr lang="en-US" sz="1800" dirty="0">
                <a:latin typeface="+mj-lt"/>
              </a:rPr>
              <a:t>Systems for Students with At-Risk Behavior</a:t>
            </a:r>
          </a:p>
        </p:txBody>
      </p:sp>
      <p:sp>
        <p:nvSpPr>
          <p:cNvPr id="203782" name="Text Box 6"/>
          <p:cNvSpPr txBox="1">
            <a:spLocks noChangeArrowheads="1"/>
          </p:cNvSpPr>
          <p:nvPr/>
        </p:nvSpPr>
        <p:spPr bwMode="auto">
          <a:xfrm>
            <a:off x="5992813" y="1204396"/>
            <a:ext cx="2667000" cy="1474788"/>
          </a:xfrm>
          <a:prstGeom prst="rect">
            <a:avLst/>
          </a:prstGeom>
          <a:solidFill>
            <a:srgbClr val="C00000"/>
          </a:solidFill>
          <a:ln w="9525">
            <a:solidFill>
              <a:schemeClr val="tx2"/>
            </a:solidFill>
            <a:miter lim="800000"/>
            <a:headEnd/>
            <a:tailEnd/>
          </a:ln>
        </p:spPr>
        <p:txBody>
          <a:bodyPr>
            <a:prstTxWarp prst="textNoShape">
              <a:avLst/>
            </a:prstTxWarp>
            <a:spAutoFit/>
          </a:bodyPr>
          <a:lstStyle/>
          <a:p>
            <a:pPr algn="ctr" eaLnBrk="0" hangingPunct="0"/>
            <a:r>
              <a:rPr lang="en-US" sz="1800" b="1" dirty="0">
                <a:latin typeface="+mj-lt"/>
              </a:rPr>
              <a:t>Tertiary Prevention</a:t>
            </a:r>
            <a:r>
              <a:rPr lang="en-US" sz="1800" dirty="0">
                <a:latin typeface="+mj-lt"/>
              </a:rPr>
              <a:t>:</a:t>
            </a:r>
          </a:p>
          <a:p>
            <a:pPr algn="ctr" eaLnBrk="0" hangingPunct="0"/>
            <a:r>
              <a:rPr lang="en-US" sz="1800" dirty="0">
                <a:latin typeface="+mj-lt"/>
              </a:rPr>
              <a:t>Specialized </a:t>
            </a:r>
          </a:p>
          <a:p>
            <a:pPr algn="ctr" eaLnBrk="0" hangingPunct="0"/>
            <a:r>
              <a:rPr lang="en-US" sz="1800" dirty="0">
                <a:latin typeface="+mj-lt"/>
              </a:rPr>
              <a:t>Individualized</a:t>
            </a:r>
          </a:p>
          <a:p>
            <a:pPr algn="ctr" eaLnBrk="0" hangingPunct="0"/>
            <a:r>
              <a:rPr lang="en-US" sz="1800" dirty="0">
                <a:latin typeface="+mj-lt"/>
              </a:rPr>
              <a:t>Systems for Students with High-Risk Behavior</a:t>
            </a:r>
          </a:p>
        </p:txBody>
      </p:sp>
      <p:sp>
        <p:nvSpPr>
          <p:cNvPr id="128007" name="AutoShape 7"/>
          <p:cNvSpPr>
            <a:spLocks noChangeArrowheads="1"/>
          </p:cNvSpPr>
          <p:nvPr/>
        </p:nvSpPr>
        <p:spPr bwMode="auto">
          <a:xfrm>
            <a:off x="2259013" y="1529834"/>
            <a:ext cx="4724400" cy="4308475"/>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03784" name="AutoShape 8"/>
          <p:cNvSpPr>
            <a:spLocks noChangeArrowheads="1"/>
          </p:cNvSpPr>
          <p:nvPr/>
        </p:nvSpPr>
        <p:spPr bwMode="auto">
          <a:xfrm>
            <a:off x="4026440" y="1499674"/>
            <a:ext cx="1181100" cy="112395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03785" name="AutoShape 9"/>
          <p:cNvSpPr>
            <a:spLocks noChangeArrowheads="1"/>
          </p:cNvSpPr>
          <p:nvPr/>
        </p:nvSpPr>
        <p:spPr bwMode="auto">
          <a:xfrm>
            <a:off x="4353679" y="1513961"/>
            <a:ext cx="522287" cy="500063"/>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sz="1800">
              <a:solidFill>
                <a:srgbClr val="FFFFFF"/>
              </a:solidFill>
              <a:latin typeface="+mj-lt"/>
            </a:endParaRPr>
          </a:p>
        </p:txBody>
      </p:sp>
      <p:sp>
        <p:nvSpPr>
          <p:cNvPr id="203786" name="AutoShape 10"/>
          <p:cNvSpPr>
            <a:spLocks/>
          </p:cNvSpPr>
          <p:nvPr/>
        </p:nvSpPr>
        <p:spPr bwMode="auto">
          <a:xfrm rot="1672209">
            <a:off x="2792413" y="1128196"/>
            <a:ext cx="590550" cy="4648200"/>
          </a:xfrm>
          <a:prstGeom prst="leftBrace">
            <a:avLst>
              <a:gd name="adj1" fmla="val 65591"/>
              <a:gd name="adj2" fmla="val 50000"/>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03787" name="AutoShape 11"/>
          <p:cNvSpPr>
            <a:spLocks/>
          </p:cNvSpPr>
          <p:nvPr/>
        </p:nvSpPr>
        <p:spPr bwMode="auto">
          <a:xfrm rot="-1359906">
            <a:off x="5154613" y="1204396"/>
            <a:ext cx="393700" cy="498475"/>
          </a:xfrm>
          <a:prstGeom prst="rightBrace">
            <a:avLst>
              <a:gd name="adj1" fmla="val 10551"/>
              <a:gd name="adj2" fmla="val 56769"/>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03788" name="AutoShape 12"/>
          <p:cNvSpPr>
            <a:spLocks/>
          </p:cNvSpPr>
          <p:nvPr/>
        </p:nvSpPr>
        <p:spPr bwMode="auto">
          <a:xfrm rot="-1676041">
            <a:off x="5080001" y="1359971"/>
            <a:ext cx="393700" cy="1185863"/>
          </a:xfrm>
          <a:prstGeom prst="rightBrace">
            <a:avLst>
              <a:gd name="adj1" fmla="val 25101"/>
              <a:gd name="adj2" fmla="val 83333"/>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03789" name="Text Box 13"/>
          <p:cNvSpPr txBox="1">
            <a:spLocks noChangeArrowheads="1"/>
          </p:cNvSpPr>
          <p:nvPr/>
        </p:nvSpPr>
        <p:spPr bwMode="auto">
          <a:xfrm>
            <a:off x="3400425" y="6089650"/>
            <a:ext cx="3051175" cy="457200"/>
          </a:xfrm>
          <a:prstGeom prst="rect">
            <a:avLst/>
          </a:prstGeom>
          <a:noFill/>
          <a:ln w="9525">
            <a:noFill/>
            <a:miter lim="800000"/>
            <a:headEnd/>
            <a:tailEnd/>
          </a:ln>
        </p:spPr>
        <p:txBody>
          <a:bodyPr>
            <a:prstTxWarp prst="textNoShape">
              <a:avLst/>
            </a:prstTxWarp>
            <a:spAutoFit/>
          </a:bodyPr>
          <a:lstStyle/>
          <a:p>
            <a:pPr algn="ctr" eaLnBrk="0" hangingPunct="0"/>
            <a:r>
              <a:rPr lang="en-US" dirty="0">
                <a:solidFill>
                  <a:srgbClr val="FFFFFF"/>
                </a:solidFill>
                <a:latin typeface="+mj-lt"/>
              </a:rPr>
              <a:t>~80% of Students</a:t>
            </a:r>
          </a:p>
        </p:txBody>
      </p:sp>
      <p:sp>
        <p:nvSpPr>
          <p:cNvPr id="203790" name="Text Box 14"/>
          <p:cNvSpPr txBox="1">
            <a:spLocks noChangeArrowheads="1"/>
          </p:cNvSpPr>
          <p:nvPr/>
        </p:nvSpPr>
        <p:spPr bwMode="auto">
          <a:xfrm>
            <a:off x="4096290" y="2310887"/>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dirty="0">
                <a:latin typeface="+mj-lt"/>
              </a:rPr>
              <a:t>~15%</a:t>
            </a:r>
            <a:r>
              <a:rPr lang="en-US" sz="1800" dirty="0">
                <a:latin typeface="+mj-lt"/>
              </a:rPr>
              <a:t> </a:t>
            </a:r>
          </a:p>
        </p:txBody>
      </p:sp>
      <p:sp>
        <p:nvSpPr>
          <p:cNvPr id="203791" name="Text Box 15"/>
          <p:cNvSpPr txBox="1">
            <a:spLocks noChangeArrowheads="1"/>
          </p:cNvSpPr>
          <p:nvPr/>
        </p:nvSpPr>
        <p:spPr bwMode="auto">
          <a:xfrm>
            <a:off x="4083590" y="1617149"/>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dirty="0">
                <a:solidFill>
                  <a:srgbClr val="FFFFFF"/>
                </a:solidFill>
                <a:latin typeface="+mj-lt"/>
              </a:rPr>
              <a:t>~5%</a:t>
            </a:r>
            <a:r>
              <a:rPr lang="en-US" sz="1800" dirty="0">
                <a:solidFill>
                  <a:srgbClr val="FFFFFF"/>
                </a:solidFill>
                <a:latin typeface="+mj-lt"/>
              </a:rPr>
              <a:t> </a:t>
            </a:r>
          </a:p>
        </p:txBody>
      </p:sp>
      <p:cxnSp>
        <p:nvCxnSpPr>
          <p:cNvPr id="203792" name="AutoShape 16"/>
          <p:cNvCxnSpPr>
            <a:cxnSpLocks noChangeShapeType="1"/>
            <a:stCxn id="203788" idx="1"/>
            <a:endCxn id="203781" idx="1"/>
          </p:cNvCxnSpPr>
          <p:nvPr/>
        </p:nvCxnSpPr>
        <p:spPr bwMode="auto">
          <a:xfrm>
            <a:off x="5641976" y="2204521"/>
            <a:ext cx="350837" cy="1200150"/>
          </a:xfrm>
          <a:prstGeom prst="curvedConnector3">
            <a:avLst>
              <a:gd name="adj1" fmla="val 61991"/>
            </a:avLst>
          </a:prstGeom>
          <a:noFill/>
          <a:ln w="9525">
            <a:solidFill>
              <a:schemeClr val="tx1"/>
            </a:solidFill>
            <a:round/>
            <a:headEnd/>
            <a:tailEnd/>
          </a:ln>
        </p:spPr>
      </p:cxnSp>
      <p:cxnSp>
        <p:nvCxnSpPr>
          <p:cNvPr id="203793" name="AutoShape 17"/>
          <p:cNvCxnSpPr>
            <a:cxnSpLocks noChangeShapeType="1"/>
            <a:stCxn id="203787" idx="1"/>
            <a:endCxn id="203782" idx="1"/>
          </p:cNvCxnSpPr>
          <p:nvPr/>
        </p:nvCxnSpPr>
        <p:spPr bwMode="auto">
          <a:xfrm>
            <a:off x="5554663" y="1404421"/>
            <a:ext cx="438150" cy="538163"/>
          </a:xfrm>
          <a:prstGeom prst="curvedConnector3">
            <a:avLst>
              <a:gd name="adj1" fmla="val 58333"/>
            </a:avLst>
          </a:prstGeom>
          <a:noFill/>
          <a:ln w="9525">
            <a:solidFill>
              <a:schemeClr val="tx1"/>
            </a:solidFill>
            <a:round/>
            <a:headEnd/>
            <a:tailEnd/>
          </a:ln>
        </p:spPr>
      </p:cxnSp>
      <p:sp>
        <p:nvSpPr>
          <p:cNvPr id="18" name="Text Box 14"/>
          <p:cNvSpPr txBox="1">
            <a:spLocks noChangeArrowheads="1"/>
          </p:cNvSpPr>
          <p:nvPr/>
        </p:nvSpPr>
        <p:spPr bwMode="auto">
          <a:xfrm>
            <a:off x="3991097" y="5278140"/>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dirty="0">
                <a:latin typeface="+mj-lt"/>
              </a:rPr>
              <a:t>~80%</a:t>
            </a:r>
            <a:r>
              <a:rPr lang="en-US" sz="1800" dirty="0">
                <a:latin typeface="+mj-lt"/>
              </a:rPr>
              <a:t> </a:t>
            </a:r>
          </a:p>
        </p:txBody>
      </p:sp>
    </p:spTree>
    <p:extLst>
      <p:ext uri="{BB962C8B-B14F-4D97-AF65-F5344CB8AC3E}">
        <p14:creationId xmlns:p14="http://schemas.microsoft.com/office/powerpoint/2010/main" val="92086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3780"/>
                                        </p:tgtEl>
                                        <p:attrNameLst>
                                          <p:attrName>style.visibility</p:attrName>
                                        </p:attrNameLst>
                                      </p:cBhvr>
                                      <p:to>
                                        <p:strVal val="visible"/>
                                      </p:to>
                                    </p:set>
                                    <p:animEffect transition="in" filter="wipe(down)">
                                      <p:cBhvr>
                                        <p:cTn id="7" dur="500"/>
                                        <p:tgtEl>
                                          <p:spTgt spid="2037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3786"/>
                                        </p:tgtEl>
                                        <p:attrNameLst>
                                          <p:attrName>style.visibility</p:attrName>
                                        </p:attrNameLst>
                                      </p:cBhvr>
                                      <p:to>
                                        <p:strVal val="visible"/>
                                      </p:to>
                                    </p:set>
                                    <p:animEffect transition="in" filter="wipe(down)">
                                      <p:cBhvr>
                                        <p:cTn id="10" dur="500"/>
                                        <p:tgtEl>
                                          <p:spTgt spid="20378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3789"/>
                                        </p:tgtEl>
                                        <p:attrNameLst>
                                          <p:attrName>style.visibility</p:attrName>
                                        </p:attrNameLst>
                                      </p:cBhvr>
                                      <p:to>
                                        <p:strVal val="visible"/>
                                      </p:to>
                                    </p:set>
                                    <p:anim calcmode="lin" valueType="num">
                                      <p:cBhvr additive="base">
                                        <p:cTn id="15" dur="500" fill="hold"/>
                                        <p:tgtEl>
                                          <p:spTgt spid="203789"/>
                                        </p:tgtEl>
                                        <p:attrNameLst>
                                          <p:attrName>ppt_x</p:attrName>
                                        </p:attrNameLst>
                                      </p:cBhvr>
                                      <p:tavLst>
                                        <p:tav tm="0">
                                          <p:val>
                                            <p:strVal val="#ppt_x"/>
                                          </p:val>
                                        </p:tav>
                                        <p:tav tm="100000">
                                          <p:val>
                                            <p:strVal val="#ppt_x"/>
                                          </p:val>
                                        </p:tav>
                                      </p:tavLst>
                                    </p:anim>
                                    <p:anim calcmode="lin" valueType="num">
                                      <p:cBhvr additive="base">
                                        <p:cTn id="16" dur="500" fill="hold"/>
                                        <p:tgtEl>
                                          <p:spTgt spid="20378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3784"/>
                                        </p:tgtEl>
                                        <p:attrNameLst>
                                          <p:attrName>style.visibility</p:attrName>
                                        </p:attrNameLst>
                                      </p:cBhvr>
                                      <p:to>
                                        <p:strVal val="visible"/>
                                      </p:to>
                                    </p:set>
                                    <p:animEffect transition="in" filter="wipe(down)">
                                      <p:cBhvr>
                                        <p:cTn id="27" dur="500"/>
                                        <p:tgtEl>
                                          <p:spTgt spid="20378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3788"/>
                                        </p:tgtEl>
                                        <p:attrNameLst>
                                          <p:attrName>style.visibility</p:attrName>
                                        </p:attrNameLst>
                                      </p:cBhvr>
                                      <p:to>
                                        <p:strVal val="visible"/>
                                      </p:to>
                                    </p:set>
                                    <p:animEffect transition="in" filter="wipe(down)">
                                      <p:cBhvr>
                                        <p:cTn id="30" dur="500"/>
                                        <p:tgtEl>
                                          <p:spTgt spid="203788"/>
                                        </p:tgtEl>
                                      </p:cBhvr>
                                    </p:animEffect>
                                  </p:childTnLst>
                                </p:cTn>
                              </p:par>
                              <p:par>
                                <p:cTn id="31" presetID="22" presetClass="entr" presetSubtype="4" fill="hold" nodeType="withEffect">
                                  <p:stCondLst>
                                    <p:cond delay="0"/>
                                  </p:stCondLst>
                                  <p:childTnLst>
                                    <p:set>
                                      <p:cBhvr>
                                        <p:cTn id="32" dur="1" fill="hold">
                                          <p:stCondLst>
                                            <p:cond delay="0"/>
                                          </p:stCondLst>
                                        </p:cTn>
                                        <p:tgtEl>
                                          <p:spTgt spid="203792"/>
                                        </p:tgtEl>
                                        <p:attrNameLst>
                                          <p:attrName>style.visibility</p:attrName>
                                        </p:attrNameLst>
                                      </p:cBhvr>
                                      <p:to>
                                        <p:strVal val="visible"/>
                                      </p:to>
                                    </p:set>
                                    <p:animEffect transition="in" filter="wipe(down)">
                                      <p:cBhvr>
                                        <p:cTn id="33" dur="500"/>
                                        <p:tgtEl>
                                          <p:spTgt spid="20379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03781"/>
                                        </p:tgtEl>
                                        <p:attrNameLst>
                                          <p:attrName>style.visibility</p:attrName>
                                        </p:attrNameLst>
                                      </p:cBhvr>
                                      <p:to>
                                        <p:strVal val="visible"/>
                                      </p:to>
                                    </p:set>
                                    <p:animEffect transition="in" filter="wipe(down)">
                                      <p:cBhvr>
                                        <p:cTn id="36" dur="500"/>
                                        <p:tgtEl>
                                          <p:spTgt spid="20378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3790"/>
                                        </p:tgtEl>
                                        <p:attrNameLst>
                                          <p:attrName>style.visibility</p:attrName>
                                        </p:attrNameLst>
                                      </p:cBhvr>
                                      <p:to>
                                        <p:strVal val="visible"/>
                                      </p:to>
                                    </p:set>
                                    <p:anim calcmode="lin" valueType="num">
                                      <p:cBhvr additive="base">
                                        <p:cTn id="41" dur="500" fill="hold"/>
                                        <p:tgtEl>
                                          <p:spTgt spid="203790"/>
                                        </p:tgtEl>
                                        <p:attrNameLst>
                                          <p:attrName>ppt_x</p:attrName>
                                        </p:attrNameLst>
                                      </p:cBhvr>
                                      <p:tavLst>
                                        <p:tav tm="0">
                                          <p:val>
                                            <p:strVal val="#ppt_x"/>
                                          </p:val>
                                        </p:tav>
                                        <p:tav tm="100000">
                                          <p:val>
                                            <p:strVal val="#ppt_x"/>
                                          </p:val>
                                        </p:tav>
                                      </p:tavLst>
                                    </p:anim>
                                    <p:anim calcmode="lin" valueType="num">
                                      <p:cBhvr additive="base">
                                        <p:cTn id="42" dur="500" fill="hold"/>
                                        <p:tgtEl>
                                          <p:spTgt spid="20379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3785"/>
                                        </p:tgtEl>
                                        <p:attrNameLst>
                                          <p:attrName>style.visibility</p:attrName>
                                        </p:attrNameLst>
                                      </p:cBhvr>
                                      <p:to>
                                        <p:strVal val="visible"/>
                                      </p:to>
                                    </p:set>
                                    <p:animEffect transition="in" filter="wipe(down)">
                                      <p:cBhvr>
                                        <p:cTn id="47" dur="500"/>
                                        <p:tgtEl>
                                          <p:spTgt spid="20378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3787"/>
                                        </p:tgtEl>
                                        <p:attrNameLst>
                                          <p:attrName>style.visibility</p:attrName>
                                        </p:attrNameLst>
                                      </p:cBhvr>
                                      <p:to>
                                        <p:strVal val="visible"/>
                                      </p:to>
                                    </p:set>
                                    <p:animEffect transition="in" filter="wipe(down)">
                                      <p:cBhvr>
                                        <p:cTn id="50" dur="500"/>
                                        <p:tgtEl>
                                          <p:spTgt spid="203787"/>
                                        </p:tgtEl>
                                      </p:cBhvr>
                                    </p:animEffect>
                                  </p:childTnLst>
                                </p:cTn>
                              </p:par>
                              <p:par>
                                <p:cTn id="51" presetID="22" presetClass="entr" presetSubtype="4" fill="hold" nodeType="withEffect">
                                  <p:stCondLst>
                                    <p:cond delay="0"/>
                                  </p:stCondLst>
                                  <p:childTnLst>
                                    <p:set>
                                      <p:cBhvr>
                                        <p:cTn id="52" dur="1" fill="hold">
                                          <p:stCondLst>
                                            <p:cond delay="0"/>
                                          </p:stCondLst>
                                        </p:cTn>
                                        <p:tgtEl>
                                          <p:spTgt spid="203793"/>
                                        </p:tgtEl>
                                        <p:attrNameLst>
                                          <p:attrName>style.visibility</p:attrName>
                                        </p:attrNameLst>
                                      </p:cBhvr>
                                      <p:to>
                                        <p:strVal val="visible"/>
                                      </p:to>
                                    </p:set>
                                    <p:animEffect transition="in" filter="wipe(down)">
                                      <p:cBhvr>
                                        <p:cTn id="53" dur="500"/>
                                        <p:tgtEl>
                                          <p:spTgt spid="20379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03782"/>
                                        </p:tgtEl>
                                        <p:attrNameLst>
                                          <p:attrName>style.visibility</p:attrName>
                                        </p:attrNameLst>
                                      </p:cBhvr>
                                      <p:to>
                                        <p:strVal val="visible"/>
                                      </p:to>
                                    </p:set>
                                    <p:animEffect transition="in" filter="wipe(down)">
                                      <p:cBhvr>
                                        <p:cTn id="56" dur="500"/>
                                        <p:tgtEl>
                                          <p:spTgt spid="20378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3791"/>
                                        </p:tgtEl>
                                        <p:attrNameLst>
                                          <p:attrName>style.visibility</p:attrName>
                                        </p:attrNameLst>
                                      </p:cBhvr>
                                      <p:to>
                                        <p:strVal val="visible"/>
                                      </p:to>
                                    </p:set>
                                    <p:anim calcmode="lin" valueType="num">
                                      <p:cBhvr additive="base">
                                        <p:cTn id="61" dur="500" fill="hold"/>
                                        <p:tgtEl>
                                          <p:spTgt spid="203791"/>
                                        </p:tgtEl>
                                        <p:attrNameLst>
                                          <p:attrName>ppt_x</p:attrName>
                                        </p:attrNameLst>
                                      </p:cBhvr>
                                      <p:tavLst>
                                        <p:tav tm="0">
                                          <p:val>
                                            <p:strVal val="#ppt_x"/>
                                          </p:val>
                                        </p:tav>
                                        <p:tav tm="100000">
                                          <p:val>
                                            <p:strVal val="#ppt_x"/>
                                          </p:val>
                                        </p:tav>
                                      </p:tavLst>
                                    </p:anim>
                                    <p:anim calcmode="lin" valueType="num">
                                      <p:cBhvr additive="base">
                                        <p:cTn id="62" dur="500" fill="hold"/>
                                        <p:tgtEl>
                                          <p:spTgt spid="2037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animBg="1"/>
      <p:bldP spid="203781" grpId="0" animBg="1"/>
      <p:bldP spid="203782" grpId="0" animBg="1"/>
      <p:bldP spid="203784" grpId="0" animBg="1"/>
      <p:bldP spid="203785" grpId="0" animBg="1"/>
      <p:bldP spid="203786" grpId="0" animBg="1"/>
      <p:bldP spid="203787" grpId="0" animBg="1"/>
      <p:bldP spid="203788" grpId="0" animBg="1"/>
      <p:bldP spid="203789" grpId="0"/>
      <p:bldP spid="203790" grpId="0"/>
      <p:bldP spid="203791"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449"/>
            <a:ext cx="8305800" cy="931551"/>
          </a:xfrm>
          <a:noFill/>
        </p:spPr>
        <p:txBody>
          <a:bodyPr wrap="square" numCol="1" anchorCtr="0" compatLnSpc="1">
            <a:prstTxWarp prst="textNoShape">
              <a:avLst/>
            </a:prstTxWarp>
            <a:noAutofit/>
          </a:bodyPr>
          <a:lstStyle/>
          <a:p>
            <a:pPr>
              <a:defRPr/>
            </a:pPr>
            <a:r>
              <a:rPr lang="en-US" sz="4000" cap="none" dirty="0">
                <a:solidFill>
                  <a:srgbClr val="001C54"/>
                </a:solidFill>
                <a:cs typeface="Calibri"/>
              </a:rPr>
              <a:t>Secondary Supports: Who Benefits?</a:t>
            </a:r>
          </a:p>
        </p:txBody>
      </p:sp>
      <p:sp>
        <p:nvSpPr>
          <p:cNvPr id="4" name="Rectangle 3"/>
          <p:cNvSpPr/>
          <p:nvPr/>
        </p:nvSpPr>
        <p:spPr>
          <a:xfrm>
            <a:off x="380999" y="1220716"/>
            <a:ext cx="4114800" cy="2286000"/>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2400" dirty="0">
                <a:solidFill>
                  <a:srgbClr val="000000"/>
                </a:solidFill>
                <a:cs typeface="Calibri"/>
              </a:rPr>
              <a:t>Students who continue to demonstrate challenging behavior despite </a:t>
            </a:r>
            <a:r>
              <a:rPr lang="en-US" sz="2400" i="1" dirty="0">
                <a:solidFill>
                  <a:srgbClr val="000000"/>
                </a:solidFill>
                <a:cs typeface="Calibri"/>
              </a:rPr>
              <a:t>school </a:t>
            </a:r>
            <a:r>
              <a:rPr lang="en-US" sz="2400" dirty="0">
                <a:solidFill>
                  <a:srgbClr val="000000"/>
                </a:solidFill>
                <a:cs typeface="Calibri"/>
              </a:rPr>
              <a:t>and </a:t>
            </a:r>
            <a:r>
              <a:rPr lang="en-US" sz="2400" i="1" dirty="0">
                <a:solidFill>
                  <a:srgbClr val="000000"/>
                </a:solidFill>
                <a:cs typeface="Calibri"/>
              </a:rPr>
              <a:t>classroom </a:t>
            </a:r>
            <a:r>
              <a:rPr lang="en-US" sz="2400" dirty="0">
                <a:solidFill>
                  <a:srgbClr val="000000"/>
                </a:solidFill>
                <a:cs typeface="Calibri"/>
              </a:rPr>
              <a:t>supports </a:t>
            </a:r>
          </a:p>
          <a:p>
            <a:pPr algn="ctr" fontAlgn="base">
              <a:spcBef>
                <a:spcPct val="0"/>
              </a:spcBef>
              <a:spcAft>
                <a:spcPct val="0"/>
              </a:spcAft>
              <a:defRPr/>
            </a:pPr>
            <a:r>
              <a:rPr lang="en-US" sz="2400" dirty="0">
                <a:solidFill>
                  <a:srgbClr val="000000"/>
                </a:solidFill>
                <a:cs typeface="Calibri"/>
              </a:rPr>
              <a:t>being in place</a:t>
            </a:r>
          </a:p>
        </p:txBody>
      </p:sp>
      <p:sp>
        <p:nvSpPr>
          <p:cNvPr id="5" name="Rectangle 4"/>
          <p:cNvSpPr/>
          <p:nvPr/>
        </p:nvSpPr>
        <p:spPr>
          <a:xfrm>
            <a:off x="4648200" y="1220716"/>
            <a:ext cx="4114800" cy="2286000"/>
          </a:xfrm>
          <a:prstGeom prst="rect">
            <a:avLst/>
          </a:prstGeom>
          <a:solidFill>
            <a:schemeClr val="accent4">
              <a:lumMod val="40000"/>
              <a:lumOff val="60000"/>
            </a:schemeClr>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r>
              <a:rPr lang="en-US" sz="2400" dirty="0">
                <a:solidFill>
                  <a:srgbClr val="000000"/>
                </a:solidFill>
                <a:cs typeface="Calibri"/>
              </a:rPr>
              <a:t>Approximately 10 to 15% of the student population</a:t>
            </a:r>
          </a:p>
        </p:txBody>
      </p:sp>
      <p:sp>
        <p:nvSpPr>
          <p:cNvPr id="6" name="Rectangle 5"/>
          <p:cNvSpPr/>
          <p:nvPr/>
        </p:nvSpPr>
        <p:spPr>
          <a:xfrm>
            <a:off x="381000" y="3656813"/>
            <a:ext cx="4114800" cy="2286000"/>
          </a:xfrm>
          <a:prstGeom prst="rect">
            <a:avLst/>
          </a:prstGeom>
          <a:solidFill>
            <a:schemeClr val="accent4">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2400" dirty="0">
                <a:solidFill>
                  <a:srgbClr val="000000"/>
                </a:solidFill>
                <a:cs typeface="Calibri"/>
              </a:rPr>
              <a:t>Likely to be students with both </a:t>
            </a:r>
          </a:p>
          <a:p>
            <a:pPr algn="ctr" fontAlgn="base">
              <a:spcBef>
                <a:spcPct val="0"/>
              </a:spcBef>
              <a:spcAft>
                <a:spcPct val="0"/>
              </a:spcAft>
              <a:defRPr/>
            </a:pPr>
            <a:r>
              <a:rPr lang="en-US" sz="2400" i="1" dirty="0">
                <a:solidFill>
                  <a:srgbClr val="000000"/>
                </a:solidFill>
                <a:cs typeface="Calibri"/>
              </a:rPr>
              <a:t>academic</a:t>
            </a:r>
            <a:r>
              <a:rPr lang="en-US" sz="2400" dirty="0">
                <a:solidFill>
                  <a:srgbClr val="000000"/>
                </a:solidFill>
                <a:cs typeface="Calibri"/>
              </a:rPr>
              <a:t> and </a:t>
            </a:r>
            <a:r>
              <a:rPr lang="en-US" sz="2400" i="1" dirty="0">
                <a:solidFill>
                  <a:srgbClr val="000000"/>
                </a:solidFill>
                <a:cs typeface="Calibri"/>
              </a:rPr>
              <a:t>behavioral </a:t>
            </a:r>
            <a:r>
              <a:rPr lang="en-US" sz="2400" dirty="0">
                <a:solidFill>
                  <a:srgbClr val="000000"/>
                </a:solidFill>
                <a:cs typeface="Calibri"/>
              </a:rPr>
              <a:t>difficulties </a:t>
            </a:r>
          </a:p>
        </p:txBody>
      </p:sp>
      <p:sp>
        <p:nvSpPr>
          <p:cNvPr id="7" name="Rectangle 6"/>
          <p:cNvSpPr/>
          <p:nvPr/>
        </p:nvSpPr>
        <p:spPr>
          <a:xfrm>
            <a:off x="4648200" y="3656813"/>
            <a:ext cx="4114800" cy="2286000"/>
          </a:xfrm>
          <a:prstGeom prst="rect">
            <a:avLst/>
          </a:prstGeom>
          <a:solidFill>
            <a:schemeClr val="accent4">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2400" dirty="0">
                <a:solidFill>
                  <a:srgbClr val="000000"/>
                </a:solidFill>
                <a:cs typeface="Calibri"/>
              </a:rPr>
              <a:t>Without </a:t>
            </a:r>
            <a:r>
              <a:rPr lang="en-US" sz="2400" i="1" dirty="0">
                <a:solidFill>
                  <a:srgbClr val="000000"/>
                </a:solidFill>
                <a:cs typeface="Calibri"/>
              </a:rPr>
              <a:t>effective </a:t>
            </a:r>
            <a:r>
              <a:rPr lang="en-US" sz="2400" dirty="0">
                <a:solidFill>
                  <a:srgbClr val="000000"/>
                </a:solidFill>
                <a:cs typeface="Calibri"/>
              </a:rPr>
              <a:t>school-wide prevention, we cannot reliably identify students who benefit from secondary supports</a:t>
            </a:r>
          </a:p>
        </p:txBody>
      </p:sp>
    </p:spTree>
    <p:extLst>
      <p:ext uri="{BB962C8B-B14F-4D97-AF65-F5344CB8AC3E}">
        <p14:creationId xmlns:p14="http://schemas.microsoft.com/office/powerpoint/2010/main" val="67174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99" y="365125"/>
            <a:ext cx="8589195" cy="1325563"/>
          </a:xfrm>
          <a:noFill/>
        </p:spPr>
        <p:txBody>
          <a:bodyPr>
            <a:normAutofit/>
          </a:bodyPr>
          <a:lstStyle/>
          <a:p>
            <a:r>
              <a:rPr lang="en-US" sz="4000" dirty="0">
                <a:solidFill>
                  <a:srgbClr val="001C54"/>
                </a:solidFill>
              </a:rPr>
              <a:t>Common Elements of Tier 2 Practices</a:t>
            </a:r>
          </a:p>
        </p:txBody>
      </p:sp>
      <p:sp>
        <p:nvSpPr>
          <p:cNvPr id="3" name="Content Placeholder 2"/>
          <p:cNvSpPr>
            <a:spLocks noGrp="1"/>
          </p:cNvSpPr>
          <p:nvPr>
            <p:ph idx="1"/>
          </p:nvPr>
        </p:nvSpPr>
        <p:spPr>
          <a:xfrm>
            <a:off x="130099" y="1505753"/>
            <a:ext cx="5700685" cy="4351338"/>
          </a:xfrm>
        </p:spPr>
        <p:txBody>
          <a:bodyPr>
            <a:normAutofit fontScale="77500" lnSpcReduction="20000"/>
          </a:bodyPr>
          <a:lstStyle/>
          <a:p>
            <a:pPr lvl="0"/>
            <a:r>
              <a:rPr lang="en-US" sz="2400" dirty="0">
                <a:solidFill>
                  <a:schemeClr val="bg1"/>
                </a:solidFill>
              </a:rPr>
              <a:t>Consistent, standardized implementation across students</a:t>
            </a:r>
          </a:p>
          <a:p>
            <a:pPr lvl="0"/>
            <a:r>
              <a:rPr lang="en-US" sz="2400" dirty="0">
                <a:solidFill>
                  <a:schemeClr val="bg1"/>
                </a:solidFill>
              </a:rPr>
              <a:t>Easily accessible (e.g., within a few days of referral)</a:t>
            </a:r>
          </a:p>
          <a:p>
            <a:pPr lvl="0"/>
            <a:r>
              <a:rPr lang="en-US" sz="2400" dirty="0">
                <a:solidFill>
                  <a:schemeClr val="bg1"/>
                </a:solidFill>
              </a:rPr>
              <a:t>Continuous availability</a:t>
            </a:r>
          </a:p>
          <a:p>
            <a:pPr lvl="0"/>
            <a:r>
              <a:rPr lang="en-US" sz="2400" dirty="0">
                <a:solidFill>
                  <a:schemeClr val="bg1"/>
                </a:solidFill>
              </a:rPr>
              <a:t>Implemented by all school staff</a:t>
            </a:r>
          </a:p>
          <a:p>
            <a:pPr lvl="0"/>
            <a:r>
              <a:rPr lang="en-US" sz="2400" dirty="0">
                <a:solidFill>
                  <a:schemeClr val="bg1"/>
                </a:solidFill>
              </a:rPr>
              <a:t>Consistent with and extra doses of school-wide expectations and interventions</a:t>
            </a:r>
          </a:p>
          <a:p>
            <a:pPr lvl="0"/>
            <a:r>
              <a:rPr lang="en-US" sz="2400" dirty="0">
                <a:solidFill>
                  <a:schemeClr val="bg1"/>
                </a:solidFill>
              </a:rPr>
              <a:t>Targeted and explicit skill instruction</a:t>
            </a:r>
          </a:p>
          <a:p>
            <a:pPr lvl="0"/>
            <a:r>
              <a:rPr lang="en-US" sz="2400" dirty="0">
                <a:solidFill>
                  <a:schemeClr val="bg1"/>
                </a:solidFill>
              </a:rPr>
              <a:t>Acknowledgements of appropriate behavior</a:t>
            </a:r>
          </a:p>
          <a:p>
            <a:pPr lvl="0"/>
            <a:r>
              <a:rPr lang="en-US" sz="2400" dirty="0">
                <a:solidFill>
                  <a:schemeClr val="bg1"/>
                </a:solidFill>
              </a:rPr>
              <a:t>Increased adult support</a:t>
            </a:r>
          </a:p>
          <a:p>
            <a:pPr lvl="0"/>
            <a:r>
              <a:rPr lang="en-US" sz="2400" dirty="0">
                <a:solidFill>
                  <a:schemeClr val="bg1"/>
                </a:solidFill>
              </a:rPr>
              <a:t>Frequent performance feedback for targeted behaviors</a:t>
            </a:r>
          </a:p>
          <a:p>
            <a:pPr lvl="0"/>
            <a:r>
              <a:rPr lang="en-US" sz="2400" dirty="0">
                <a:solidFill>
                  <a:schemeClr val="bg1"/>
                </a:solidFill>
              </a:rPr>
              <a:t>Plans for generalization and maintenance </a:t>
            </a:r>
          </a:p>
          <a:p>
            <a:pPr marL="0" indent="0">
              <a:buNone/>
            </a:pPr>
            <a:r>
              <a:rPr lang="en-US" sz="2000" dirty="0">
                <a:solidFill>
                  <a:schemeClr val="bg1"/>
                </a:solidFill>
              </a:rPr>
              <a:t>	(Crone, Hawken, &amp; Horner, 2010)</a:t>
            </a:r>
          </a:p>
        </p:txBody>
      </p:sp>
      <p:sp>
        <p:nvSpPr>
          <p:cNvPr id="4" name="Content Placeholder 1">
            <a:extLst>
              <a:ext uri="{FF2B5EF4-FFF2-40B4-BE49-F238E27FC236}">
                <a16:creationId xmlns:a16="http://schemas.microsoft.com/office/drawing/2014/main" id="{4BE7780F-5D7A-F84D-AAD0-1306B5DEAAE1}"/>
              </a:ext>
            </a:extLst>
          </p:cNvPr>
          <p:cNvSpPr txBox="1">
            <a:spLocks/>
          </p:cNvSpPr>
          <p:nvPr/>
        </p:nvSpPr>
        <p:spPr>
          <a:xfrm>
            <a:off x="5939051" y="2636444"/>
            <a:ext cx="2968643" cy="3344632"/>
          </a:xfrm>
          <a:prstGeom prst="rect">
            <a:avLst/>
          </a:prstGeom>
          <a:solidFill>
            <a:schemeClr val="accent1"/>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hlinkClick r:id="rId2"/>
              </a:rPr>
              <a:t>Taxonomy of Intervention Intensity</a:t>
            </a:r>
            <a:endParaRPr lang="en-US" sz="2000" dirty="0"/>
          </a:p>
          <a:p>
            <a:pPr marL="457200" indent="-457200">
              <a:buFont typeface="+mj-lt"/>
              <a:buAutoNum type="arabicPeriod"/>
            </a:pPr>
            <a:r>
              <a:rPr lang="en-US" sz="2000" dirty="0"/>
              <a:t>Strength</a:t>
            </a:r>
          </a:p>
          <a:p>
            <a:pPr marL="457200" indent="-457200">
              <a:buFont typeface="+mj-lt"/>
              <a:buAutoNum type="arabicPeriod"/>
            </a:pPr>
            <a:r>
              <a:rPr lang="en-US" sz="2000" dirty="0"/>
              <a:t>Dosage</a:t>
            </a:r>
          </a:p>
          <a:p>
            <a:pPr marL="457200" indent="-457200">
              <a:buFont typeface="+mj-lt"/>
              <a:buAutoNum type="arabicPeriod"/>
            </a:pPr>
            <a:r>
              <a:rPr lang="en-US" sz="2000" dirty="0"/>
              <a:t>Alignment</a:t>
            </a:r>
          </a:p>
          <a:p>
            <a:pPr marL="457200" indent="-457200">
              <a:buFont typeface="+mj-lt"/>
              <a:buAutoNum type="arabicPeriod"/>
            </a:pPr>
            <a:r>
              <a:rPr lang="en-US" sz="2000" dirty="0"/>
              <a:t>Attention to Transfer</a:t>
            </a:r>
          </a:p>
          <a:p>
            <a:pPr marL="457200" indent="-457200">
              <a:buFont typeface="+mj-lt"/>
              <a:buAutoNum type="arabicPeriod"/>
            </a:pPr>
            <a:r>
              <a:rPr lang="en-US" sz="2000" dirty="0"/>
              <a:t>Comprehensiveness</a:t>
            </a:r>
          </a:p>
          <a:p>
            <a:pPr marL="457200" indent="-457200">
              <a:buFont typeface="+mj-lt"/>
              <a:buAutoNum type="arabicPeriod"/>
            </a:pPr>
            <a:r>
              <a:rPr lang="en-US" sz="2000" dirty="0"/>
              <a:t>Behavioral Support</a:t>
            </a:r>
          </a:p>
          <a:p>
            <a:pPr marL="457200" indent="-457200">
              <a:buFont typeface="+mj-lt"/>
              <a:buAutoNum type="arabicPeriod"/>
            </a:pPr>
            <a:r>
              <a:rPr lang="en-US" sz="2000" dirty="0"/>
              <a:t>Individualization</a:t>
            </a:r>
          </a:p>
        </p:txBody>
      </p:sp>
    </p:spTree>
    <p:extLst>
      <p:ext uri="{BB962C8B-B14F-4D97-AF65-F5344CB8AC3E}">
        <p14:creationId xmlns:p14="http://schemas.microsoft.com/office/powerpoint/2010/main" val="205946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57200" y="1148258"/>
            <a:ext cx="7099919" cy="1441443"/>
            <a:chOff x="0" y="0"/>
            <a:chExt cx="7099919" cy="1441443"/>
          </a:xfrm>
        </p:grpSpPr>
        <p:sp>
          <p:nvSpPr>
            <p:cNvPr id="5" name="Rounded Rectangle 4"/>
            <p:cNvSpPr/>
            <p:nvPr/>
          </p:nvSpPr>
          <p:spPr>
            <a:xfrm>
              <a:off x="0" y="0"/>
              <a:ext cx="7099919" cy="1441443"/>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Rounded Rectangle 4"/>
            <p:cNvSpPr/>
            <p:nvPr/>
          </p:nvSpPr>
          <p:spPr>
            <a:xfrm>
              <a:off x="42218" y="42218"/>
              <a:ext cx="5544491" cy="13570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latin typeface="Arial"/>
                  <a:cs typeface="Arial"/>
                </a:rPr>
                <a:t>Are the </a:t>
              </a:r>
              <a:r>
                <a:rPr lang="en-US" sz="2700" b="1" dirty="0">
                  <a:solidFill>
                    <a:srgbClr val="FFFFFF"/>
                  </a:solidFill>
                  <a:latin typeface="Arial"/>
                  <a:cs typeface="Arial"/>
                </a:rPr>
                <a:t>foundations</a:t>
              </a:r>
              <a:r>
                <a:rPr lang="en-US" sz="2700" dirty="0">
                  <a:solidFill>
                    <a:srgbClr val="FFFFFF"/>
                  </a:solidFill>
                  <a:latin typeface="Arial"/>
                  <a:cs typeface="Arial"/>
                </a:rPr>
                <a:t> of effective PCBS in place?</a:t>
              </a:r>
            </a:p>
          </p:txBody>
        </p:sp>
      </p:grpSp>
      <p:grpSp>
        <p:nvGrpSpPr>
          <p:cNvPr id="3" name="Group 6"/>
          <p:cNvGrpSpPr/>
          <p:nvPr/>
        </p:nvGrpSpPr>
        <p:grpSpPr>
          <a:xfrm>
            <a:off x="914400" y="2900858"/>
            <a:ext cx="7099919" cy="1441443"/>
            <a:chOff x="626463" y="1681683"/>
            <a:chExt cx="7099919" cy="1441443"/>
          </a:xfrm>
        </p:grpSpPr>
        <p:sp>
          <p:nvSpPr>
            <p:cNvPr id="8" name="Rounded Rectangle 7"/>
            <p:cNvSpPr/>
            <p:nvPr/>
          </p:nvSpPr>
          <p:spPr>
            <a:xfrm>
              <a:off x="626463" y="1681683"/>
              <a:ext cx="7099919" cy="1441443"/>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Rounded Rectangle 4"/>
            <p:cNvSpPr/>
            <p:nvPr/>
          </p:nvSpPr>
          <p:spPr>
            <a:xfrm>
              <a:off x="668681" y="1723901"/>
              <a:ext cx="5452082" cy="13570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latin typeface="Arial"/>
                  <a:cs typeface="Arial"/>
                </a:rPr>
                <a:t>Are proactive and positive </a:t>
              </a:r>
              <a:r>
                <a:rPr lang="en-US" sz="2700" b="1" dirty="0">
                  <a:solidFill>
                    <a:srgbClr val="FFFFFF"/>
                  </a:solidFill>
                  <a:latin typeface="Arial"/>
                  <a:cs typeface="Arial"/>
                </a:rPr>
                <a:t>PCBS practices</a:t>
              </a:r>
              <a:r>
                <a:rPr lang="en-US" sz="2700" dirty="0">
                  <a:solidFill>
                    <a:srgbClr val="FFFFFF"/>
                  </a:solidFill>
                  <a:latin typeface="Arial"/>
                  <a:cs typeface="Arial"/>
                </a:rPr>
                <a:t> implemented consistently?</a:t>
              </a:r>
            </a:p>
          </p:txBody>
        </p:sp>
      </p:grpSp>
      <p:grpSp>
        <p:nvGrpSpPr>
          <p:cNvPr id="4" name="Group 9"/>
          <p:cNvGrpSpPr/>
          <p:nvPr/>
        </p:nvGrpSpPr>
        <p:grpSpPr>
          <a:xfrm>
            <a:off x="1447800" y="4659815"/>
            <a:ext cx="7099919" cy="1441443"/>
            <a:chOff x="1252927" y="3363366"/>
            <a:chExt cx="7099919" cy="1441443"/>
          </a:xfrm>
        </p:grpSpPr>
        <p:sp>
          <p:nvSpPr>
            <p:cNvPr id="11" name="Rounded Rectangle 10"/>
            <p:cNvSpPr/>
            <p:nvPr/>
          </p:nvSpPr>
          <p:spPr>
            <a:xfrm>
              <a:off x="1252927" y="3363366"/>
              <a:ext cx="7099919" cy="1441443"/>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Rounded Rectangle 4"/>
            <p:cNvSpPr/>
            <p:nvPr/>
          </p:nvSpPr>
          <p:spPr>
            <a:xfrm>
              <a:off x="1295145" y="3405584"/>
              <a:ext cx="5452082" cy="13570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latin typeface="Arial"/>
                  <a:cs typeface="Arial"/>
                </a:rPr>
                <a:t>Do data indicate that students are still engaging in </a:t>
              </a:r>
              <a:r>
                <a:rPr lang="en-US" sz="2700" b="1" dirty="0">
                  <a:solidFill>
                    <a:srgbClr val="FFFFFF"/>
                  </a:solidFill>
                  <a:latin typeface="Arial"/>
                  <a:cs typeface="Arial"/>
                </a:rPr>
                <a:t>problem behavior</a:t>
              </a:r>
              <a:r>
                <a:rPr lang="en-US" sz="2700" dirty="0">
                  <a:solidFill>
                    <a:srgbClr val="FFFFFF"/>
                  </a:solidFill>
                  <a:latin typeface="Arial"/>
                  <a:cs typeface="Arial"/>
                </a:rPr>
                <a:t>?</a:t>
              </a:r>
            </a:p>
          </p:txBody>
        </p:sp>
      </p:grpSp>
      <p:grpSp>
        <p:nvGrpSpPr>
          <p:cNvPr id="7" name="Group 12"/>
          <p:cNvGrpSpPr/>
          <p:nvPr/>
        </p:nvGrpSpPr>
        <p:grpSpPr>
          <a:xfrm>
            <a:off x="6477000" y="2367458"/>
            <a:ext cx="936937" cy="936937"/>
            <a:chOff x="6162982" y="1093094"/>
            <a:chExt cx="936937" cy="936937"/>
          </a:xfrm>
        </p:grpSpPr>
        <p:sp>
          <p:nvSpPr>
            <p:cNvPr id="14" name="Down Arrow 13"/>
            <p:cNvSpPr/>
            <p:nvPr/>
          </p:nvSpPr>
          <p:spPr>
            <a:xfrm>
              <a:off x="6162982" y="1093094"/>
              <a:ext cx="936937" cy="936937"/>
            </a:xfrm>
            <a:prstGeom prst="downArrow">
              <a:avLst>
                <a:gd name="adj1" fmla="val 55000"/>
                <a:gd name="adj2" fmla="val 45000"/>
              </a:avLst>
            </a:prstGeom>
            <a:solidFill>
              <a:srgbClr val="D1D1F0">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5" name="Down Arrow 4"/>
            <p:cNvSpPr/>
            <p:nvPr/>
          </p:nvSpPr>
          <p:spPr>
            <a:xfrm>
              <a:off x="6373793" y="1093094"/>
              <a:ext cx="515315" cy="7050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fontAlgn="base">
                <a:lnSpc>
                  <a:spcPct val="90000"/>
                </a:lnSpc>
                <a:spcBef>
                  <a:spcPct val="0"/>
                </a:spcBef>
                <a:spcAft>
                  <a:spcPct val="35000"/>
                </a:spcAft>
              </a:pPr>
              <a:endParaRPr lang="en-US" sz="3600">
                <a:solidFill>
                  <a:srgbClr val="000000">
                    <a:hueOff val="0"/>
                    <a:satOff val="0"/>
                    <a:lumOff val="0"/>
                    <a:alphaOff val="0"/>
                  </a:srgbClr>
                </a:solidFill>
                <a:latin typeface="Arial"/>
                <a:cs typeface="Arial"/>
              </a:endParaRPr>
            </a:p>
          </p:txBody>
        </p:sp>
      </p:grpSp>
      <p:grpSp>
        <p:nvGrpSpPr>
          <p:cNvPr id="10" name="Group 15"/>
          <p:cNvGrpSpPr/>
          <p:nvPr/>
        </p:nvGrpSpPr>
        <p:grpSpPr>
          <a:xfrm>
            <a:off x="7010400" y="4043858"/>
            <a:ext cx="936937" cy="936937"/>
            <a:chOff x="0" y="1676399"/>
            <a:chExt cx="936937" cy="936937"/>
          </a:xfrm>
        </p:grpSpPr>
        <p:sp>
          <p:nvSpPr>
            <p:cNvPr id="17" name="Down Arrow 16"/>
            <p:cNvSpPr/>
            <p:nvPr/>
          </p:nvSpPr>
          <p:spPr>
            <a:xfrm>
              <a:off x="0" y="1676399"/>
              <a:ext cx="936937" cy="936937"/>
            </a:xfrm>
            <a:prstGeom prst="downArrow">
              <a:avLst>
                <a:gd name="adj1" fmla="val 55000"/>
                <a:gd name="adj2" fmla="val 45000"/>
              </a:avLst>
            </a:prstGeom>
            <a:solidFill>
              <a:srgbClr val="D1D1F0">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8" name="Down Arrow 4"/>
            <p:cNvSpPr/>
            <p:nvPr/>
          </p:nvSpPr>
          <p:spPr>
            <a:xfrm>
              <a:off x="210811" y="1676399"/>
              <a:ext cx="515315" cy="7050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fontAlgn="base">
                <a:lnSpc>
                  <a:spcPct val="90000"/>
                </a:lnSpc>
                <a:spcBef>
                  <a:spcPct val="0"/>
                </a:spcBef>
                <a:spcAft>
                  <a:spcPct val="35000"/>
                </a:spcAft>
              </a:pPr>
              <a:endParaRPr lang="en-US" sz="3600">
                <a:solidFill>
                  <a:srgbClr val="000000">
                    <a:hueOff val="0"/>
                    <a:satOff val="0"/>
                    <a:lumOff val="0"/>
                    <a:alphaOff val="0"/>
                  </a:srgbClr>
                </a:solidFill>
                <a:latin typeface="Arial"/>
                <a:cs typeface="Arial"/>
              </a:endParaRPr>
            </a:p>
          </p:txBody>
        </p:sp>
      </p:grpSp>
      <p:sp>
        <p:nvSpPr>
          <p:cNvPr id="19" name="Rectangle 2"/>
          <p:cNvSpPr txBox="1">
            <a:spLocks noChangeArrowheads="1"/>
          </p:cNvSpPr>
          <p:nvPr/>
        </p:nvSpPr>
        <p:spPr bwMode="auto">
          <a:xfrm>
            <a:off x="475946" y="135409"/>
            <a:ext cx="84582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algn="ctr" fontAlgn="base">
              <a:spcBef>
                <a:spcPct val="0"/>
              </a:spcBef>
              <a:spcAft>
                <a:spcPct val="0"/>
              </a:spcAft>
              <a:defRPr/>
            </a:pPr>
            <a:r>
              <a:rPr lang="en-US" sz="3200" b="1" kern="0" dirty="0">
                <a:solidFill>
                  <a:srgbClr val="001C54"/>
                </a:solidFill>
                <a:ea typeface="ＭＳ Ｐゴシック" pitchFamily="-111" charset="-128"/>
                <a:cs typeface="Arial"/>
              </a:rPr>
              <a:t>PCBS Practices Decision-Making Guide: </a:t>
            </a:r>
          </a:p>
          <a:p>
            <a:pPr algn="ctr" fontAlgn="base">
              <a:spcBef>
                <a:spcPct val="0"/>
              </a:spcBef>
              <a:spcAft>
                <a:spcPct val="0"/>
              </a:spcAft>
              <a:defRPr/>
            </a:pPr>
            <a:r>
              <a:rPr lang="en-US" sz="3200" b="1" kern="0" dirty="0">
                <a:solidFill>
                  <a:srgbClr val="001C54"/>
                </a:solidFill>
                <a:ea typeface="ＭＳ Ｐゴシック" pitchFamily="-111" charset="-128"/>
                <a:cs typeface="Arial"/>
              </a:rPr>
              <a:t>3 Key Questions</a:t>
            </a:r>
          </a:p>
        </p:txBody>
      </p:sp>
    </p:spTree>
    <p:extLst>
      <p:ext uri="{BB962C8B-B14F-4D97-AF65-F5344CB8AC3E}">
        <p14:creationId xmlns:p14="http://schemas.microsoft.com/office/powerpoint/2010/main" val="32666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600200"/>
            <a:ext cx="9144000" cy="5257800"/>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charset="0"/>
              <a:ea typeface="Arial" charset="0"/>
              <a:cs typeface="Arial" charset="0"/>
            </a:endParaRPr>
          </a:p>
        </p:txBody>
      </p:sp>
      <p:graphicFrame>
        <p:nvGraphicFramePr>
          <p:cNvPr id="24" name="Content Placeholder 3"/>
          <p:cNvGraphicFramePr>
            <a:graphicFrameLocks noGrp="1"/>
          </p:cNvGraphicFramePr>
          <p:nvPr>
            <p:ph idx="1"/>
            <p:extLst/>
          </p:nvPr>
        </p:nvGraphicFramePr>
        <p:xfrm>
          <a:off x="-795355" y="1295400"/>
          <a:ext cx="10625155"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24"/>
          <p:cNvSpPr/>
          <p:nvPr/>
        </p:nvSpPr>
        <p:spPr>
          <a:xfrm>
            <a:off x="3595852" y="2468613"/>
            <a:ext cx="809493"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Yes</a:t>
            </a:r>
          </a:p>
        </p:txBody>
      </p:sp>
      <p:sp>
        <p:nvSpPr>
          <p:cNvPr id="26" name="Rectangle 25"/>
          <p:cNvSpPr/>
          <p:nvPr/>
        </p:nvSpPr>
        <p:spPr>
          <a:xfrm>
            <a:off x="5896107" y="2468614"/>
            <a:ext cx="809493"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No</a:t>
            </a:r>
          </a:p>
        </p:txBody>
      </p:sp>
      <p:sp>
        <p:nvSpPr>
          <p:cNvPr id="27" name="Rectangle 26"/>
          <p:cNvSpPr/>
          <p:nvPr/>
        </p:nvSpPr>
        <p:spPr>
          <a:xfrm>
            <a:off x="1828800" y="3962400"/>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Minor</a:t>
            </a:r>
          </a:p>
        </p:txBody>
      </p:sp>
      <p:sp>
        <p:nvSpPr>
          <p:cNvPr id="28" name="Rectangle 27"/>
          <p:cNvSpPr/>
          <p:nvPr/>
        </p:nvSpPr>
        <p:spPr>
          <a:xfrm>
            <a:off x="4953000" y="3978720"/>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Major</a:t>
            </a:r>
          </a:p>
        </p:txBody>
      </p:sp>
      <p:sp>
        <p:nvSpPr>
          <p:cNvPr id="29" name="Rectangle 28"/>
          <p:cNvSpPr/>
          <p:nvPr/>
        </p:nvSpPr>
        <p:spPr>
          <a:xfrm>
            <a:off x="3276600" y="5410200"/>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Many</a:t>
            </a:r>
          </a:p>
        </p:txBody>
      </p:sp>
      <p:sp>
        <p:nvSpPr>
          <p:cNvPr id="30" name="Rectangle 29"/>
          <p:cNvSpPr/>
          <p:nvPr/>
        </p:nvSpPr>
        <p:spPr>
          <a:xfrm>
            <a:off x="6248400" y="5410200"/>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Few</a:t>
            </a:r>
          </a:p>
        </p:txBody>
      </p:sp>
      <p:grpSp>
        <p:nvGrpSpPr>
          <p:cNvPr id="37" name="Group 9"/>
          <p:cNvGrpSpPr/>
          <p:nvPr/>
        </p:nvGrpSpPr>
        <p:grpSpPr>
          <a:xfrm>
            <a:off x="1371600" y="129361"/>
            <a:ext cx="7099919" cy="1441443"/>
            <a:chOff x="1252927" y="3363366"/>
            <a:chExt cx="7099919" cy="1441443"/>
          </a:xfrm>
        </p:grpSpPr>
        <p:sp>
          <p:nvSpPr>
            <p:cNvPr id="38" name="Rounded Rectangle 37"/>
            <p:cNvSpPr/>
            <p:nvPr/>
          </p:nvSpPr>
          <p:spPr>
            <a:xfrm>
              <a:off x="1252927" y="3363366"/>
              <a:ext cx="7099919" cy="1441443"/>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fontAlgn="base">
                <a:spcBef>
                  <a:spcPct val="0"/>
                </a:spcBef>
                <a:spcAft>
                  <a:spcPct val="0"/>
                </a:spcAft>
              </a:pPr>
              <a:endParaRPr lang="en-US" dirty="0">
                <a:solidFill>
                  <a:srgbClr val="FFFFFF"/>
                </a:solidFill>
                <a:latin typeface="Arial" charset="0"/>
                <a:ea typeface="Arial" charset="0"/>
                <a:cs typeface="Arial" charset="0"/>
              </a:endParaRPr>
            </a:p>
          </p:txBody>
        </p:sp>
        <p:sp>
          <p:nvSpPr>
            <p:cNvPr id="39" name="Rounded Rectangle 4"/>
            <p:cNvSpPr/>
            <p:nvPr/>
          </p:nvSpPr>
          <p:spPr>
            <a:xfrm>
              <a:off x="1295145" y="3405584"/>
              <a:ext cx="5452082" cy="13570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latin typeface="Arial" charset="0"/>
                  <a:ea typeface="Arial" charset="0"/>
                  <a:cs typeface="Arial" charset="0"/>
                </a:rPr>
                <a:t>Do data indicate that students are still engaging in </a:t>
              </a:r>
              <a:r>
                <a:rPr lang="en-US" sz="2700" b="1" dirty="0">
                  <a:solidFill>
                    <a:srgbClr val="FFFFFF"/>
                  </a:solidFill>
                  <a:latin typeface="Arial" charset="0"/>
                  <a:ea typeface="Arial" charset="0"/>
                  <a:cs typeface="Arial" charset="0"/>
                </a:rPr>
                <a:t>problem behavior</a:t>
              </a:r>
              <a:r>
                <a:rPr lang="en-US" sz="2700" dirty="0">
                  <a:solidFill>
                    <a:srgbClr val="FFFFFF"/>
                  </a:solidFill>
                  <a:latin typeface="Arial" charset="0"/>
                  <a:ea typeface="Arial" charset="0"/>
                  <a:cs typeface="Arial" charset="0"/>
                </a:rPr>
                <a:t>?</a:t>
              </a:r>
            </a:p>
          </p:txBody>
        </p:sp>
      </p:grpSp>
      <p:grpSp>
        <p:nvGrpSpPr>
          <p:cNvPr id="40" name="Group 39"/>
          <p:cNvGrpSpPr/>
          <p:nvPr/>
        </p:nvGrpSpPr>
        <p:grpSpPr>
          <a:xfrm>
            <a:off x="5506048" y="5854355"/>
            <a:ext cx="2566360" cy="1003645"/>
            <a:chOff x="6305399" y="4557875"/>
            <a:chExt cx="2566360" cy="1003645"/>
          </a:xfrm>
        </p:grpSpPr>
        <p:sp>
          <p:nvSpPr>
            <p:cNvPr id="41" name="Rounded Rectangle 40"/>
            <p:cNvSpPr/>
            <p:nvPr/>
          </p:nvSpPr>
          <p:spPr>
            <a:xfrm>
              <a:off x="6305399" y="4557875"/>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Request additional (tier 2 &amp; 3) support for students. </a:t>
              </a:r>
            </a:p>
          </p:txBody>
        </p:sp>
      </p:grpSp>
    </p:spTree>
    <p:extLst>
      <p:ext uri="{BB962C8B-B14F-4D97-AF65-F5344CB8AC3E}">
        <p14:creationId xmlns:p14="http://schemas.microsoft.com/office/powerpoint/2010/main" val="20514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par>
                                <p:cTn id="32" presetID="9"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dissolve">
                                      <p:cBhvr>
                                        <p:cTn id="34" dur="500"/>
                                        <p:tgtEl>
                                          <p:spTgt spid="40"/>
                                        </p:tgtEl>
                                      </p:cBhvr>
                                    </p:animEffect>
                                  </p:childTnLst>
                                </p:cTn>
                              </p:par>
                            </p:childTnLst>
                          </p:cTn>
                        </p:par>
                        <p:par>
                          <p:cTn id="35" fill="hold">
                            <p:stCondLst>
                              <p:cond delay="500"/>
                            </p:stCondLst>
                            <p:childTnLst>
                              <p:par>
                                <p:cTn id="36" presetID="0" presetClass="path" presetSubtype="0" accel="50000" decel="50000" fill="hold" nodeType="afterEffect">
                                  <p:stCondLst>
                                    <p:cond delay="0"/>
                                  </p:stCondLst>
                                  <p:childTnLst>
                                    <p:animMotion origin="layout" path="M 1.94444E-6 -2.22222E-6 L -0.24236 -0.80926 " pathEditMode="relative" rAng="0" ptsTypes="AA">
                                      <p:cBhvr>
                                        <p:cTn id="37" dur="2000" fill="hold"/>
                                        <p:tgtEl>
                                          <p:spTgt spid="40"/>
                                        </p:tgtEl>
                                        <p:attrNameLst>
                                          <p:attrName>ppt_x</p:attrName>
                                          <p:attrName>ppt_y</p:attrName>
                                        </p:attrNameLst>
                                      </p:cBhvr>
                                      <p:rCtr x="-12552" y="-40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Graphic spid="24" grpId="0">
        <p:bldAsOne/>
      </p:bldGraphic>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86085" y="2490594"/>
            <a:ext cx="4114800" cy="1037404"/>
            <a:chOff x="6305399" y="4494720"/>
            <a:chExt cx="2566360" cy="1037404"/>
          </a:xfrm>
        </p:grpSpPr>
        <p:sp>
          <p:nvSpPr>
            <p:cNvPr id="46" name="Rounded Rectangle 45"/>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47"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Invest in </a:t>
              </a:r>
              <a:r>
                <a:rPr lang="en-US" sz="2000" b="1" dirty="0">
                  <a:solidFill>
                    <a:srgbClr val="000000">
                      <a:hueOff val="0"/>
                      <a:satOff val="0"/>
                      <a:lumOff val="0"/>
                      <a:alphaOff val="0"/>
                    </a:srgbClr>
                  </a:solidFill>
                  <a:latin typeface="Arial" charset="0"/>
                  <a:ea typeface="Arial" charset="0"/>
                  <a:cs typeface="Arial" charset="0"/>
                </a:rPr>
                <a:t>Tier 2 Supports</a:t>
              </a:r>
              <a:r>
                <a:rPr lang="en-US" sz="2000" dirty="0">
                  <a:solidFill>
                    <a:srgbClr val="000000">
                      <a:hueOff val="0"/>
                      <a:satOff val="0"/>
                      <a:lumOff val="0"/>
                      <a:alphaOff val="0"/>
                    </a:srgbClr>
                  </a:solidFill>
                  <a:latin typeface="Arial" charset="0"/>
                  <a:ea typeface="Arial" charset="0"/>
                  <a:cs typeface="Arial" charset="0"/>
                </a:rPr>
                <a:t> for identified targeted group</a:t>
              </a:r>
            </a:p>
          </p:txBody>
        </p:sp>
      </p:grpSp>
      <p:grpSp>
        <p:nvGrpSpPr>
          <p:cNvPr id="48" name="Group 47"/>
          <p:cNvGrpSpPr/>
          <p:nvPr/>
        </p:nvGrpSpPr>
        <p:grpSpPr>
          <a:xfrm>
            <a:off x="4800600" y="2490594"/>
            <a:ext cx="4114800" cy="1037404"/>
            <a:chOff x="6305399" y="4494720"/>
            <a:chExt cx="2566360" cy="1037404"/>
          </a:xfrm>
        </p:grpSpPr>
        <p:sp>
          <p:nvSpPr>
            <p:cNvPr id="49" name="Rounded Rectangle 48"/>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50"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Invest in </a:t>
              </a:r>
              <a:r>
                <a:rPr lang="en-US" sz="2000" b="1" dirty="0">
                  <a:solidFill>
                    <a:srgbClr val="000000">
                      <a:hueOff val="0"/>
                      <a:satOff val="0"/>
                      <a:lumOff val="0"/>
                      <a:alphaOff val="0"/>
                    </a:srgbClr>
                  </a:solidFill>
                  <a:latin typeface="Arial" charset="0"/>
                  <a:ea typeface="Arial" charset="0"/>
                  <a:cs typeface="Arial" charset="0"/>
                </a:rPr>
                <a:t>Tier 3 Supports</a:t>
              </a:r>
              <a:r>
                <a:rPr lang="en-US" sz="2000" dirty="0">
                  <a:solidFill>
                    <a:srgbClr val="000000">
                      <a:hueOff val="0"/>
                      <a:satOff val="0"/>
                      <a:lumOff val="0"/>
                      <a:alphaOff val="0"/>
                    </a:srgbClr>
                  </a:solidFill>
                  <a:latin typeface="Arial" charset="0"/>
                  <a:ea typeface="Arial" charset="0"/>
                  <a:cs typeface="Arial" charset="0"/>
                </a:rPr>
                <a:t> for identified individual students</a:t>
              </a:r>
            </a:p>
          </p:txBody>
        </p:sp>
      </p:grpSp>
      <p:sp>
        <p:nvSpPr>
          <p:cNvPr id="82" name="Left Arrow 81"/>
          <p:cNvSpPr/>
          <p:nvPr/>
        </p:nvSpPr>
        <p:spPr>
          <a:xfrm rot="16200000">
            <a:off x="-183863" y="1995371"/>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3" name="Left Arrow 82"/>
          <p:cNvSpPr/>
          <p:nvPr/>
        </p:nvSpPr>
        <p:spPr>
          <a:xfrm rot="16200000">
            <a:off x="8137201" y="1951351"/>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nvGrpSpPr>
          <p:cNvPr id="23" name="Group 22"/>
          <p:cNvGrpSpPr/>
          <p:nvPr/>
        </p:nvGrpSpPr>
        <p:grpSpPr>
          <a:xfrm>
            <a:off x="152400" y="1042794"/>
            <a:ext cx="4114800" cy="1037404"/>
            <a:chOff x="6305399" y="4494720"/>
            <a:chExt cx="2566360" cy="1037404"/>
          </a:xfrm>
        </p:grpSpPr>
        <p:sp>
          <p:nvSpPr>
            <p:cNvPr id="31" name="Rounded Rectangle 30"/>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32"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Is there a </a:t>
              </a:r>
              <a:r>
                <a:rPr lang="en-US" sz="2000" b="1" dirty="0">
                  <a:solidFill>
                    <a:srgbClr val="000000">
                      <a:hueOff val="0"/>
                      <a:satOff val="0"/>
                      <a:lumOff val="0"/>
                      <a:alphaOff val="0"/>
                    </a:srgbClr>
                  </a:solidFill>
                  <a:latin typeface="Arial" charset="0"/>
                  <a:ea typeface="Arial" charset="0"/>
                  <a:cs typeface="Arial" charset="0"/>
                </a:rPr>
                <a:t>targeted group </a:t>
              </a:r>
              <a:r>
                <a:rPr lang="en-US" sz="2000" dirty="0">
                  <a:solidFill>
                    <a:srgbClr val="000000">
                      <a:hueOff val="0"/>
                      <a:satOff val="0"/>
                      <a:lumOff val="0"/>
                      <a:alphaOff val="0"/>
                    </a:srgbClr>
                  </a:solidFill>
                  <a:latin typeface="Arial" charset="0"/>
                  <a:ea typeface="Arial" charset="0"/>
                  <a:cs typeface="Arial" charset="0"/>
                </a:rPr>
                <a:t>of students displaying frequent, but minor challenging behaviors? </a:t>
              </a:r>
            </a:p>
          </p:txBody>
        </p:sp>
      </p:grpSp>
      <p:grpSp>
        <p:nvGrpSpPr>
          <p:cNvPr id="36" name="Group 35"/>
          <p:cNvGrpSpPr/>
          <p:nvPr/>
        </p:nvGrpSpPr>
        <p:grpSpPr>
          <a:xfrm>
            <a:off x="4800600" y="1037910"/>
            <a:ext cx="4114800" cy="1037404"/>
            <a:chOff x="6305399" y="4494720"/>
            <a:chExt cx="2566360" cy="1037404"/>
          </a:xfrm>
        </p:grpSpPr>
        <p:sp>
          <p:nvSpPr>
            <p:cNvPr id="43" name="Rounded Rectangle 42"/>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44"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Are there individual students displaying chronic or high intensity problem behaviors? </a:t>
              </a:r>
            </a:p>
          </p:txBody>
        </p:sp>
      </p:grpSp>
      <p:grpSp>
        <p:nvGrpSpPr>
          <p:cNvPr id="51" name="Group 50"/>
          <p:cNvGrpSpPr/>
          <p:nvPr/>
        </p:nvGrpSpPr>
        <p:grpSpPr>
          <a:xfrm rot="16200000">
            <a:off x="-649472" y="4503236"/>
            <a:ext cx="2522761" cy="757383"/>
            <a:chOff x="6305399" y="4494720"/>
            <a:chExt cx="2566360" cy="1037404"/>
          </a:xfrm>
        </p:grpSpPr>
        <p:sp>
          <p:nvSpPr>
            <p:cNvPr id="52" name="Rounded Rectangle 51"/>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53"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Check-In/</a:t>
              </a:r>
            </a:p>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Check-Out </a:t>
              </a:r>
            </a:p>
          </p:txBody>
        </p:sp>
      </p:grpSp>
      <p:grpSp>
        <p:nvGrpSpPr>
          <p:cNvPr id="57" name="Group 56"/>
          <p:cNvGrpSpPr/>
          <p:nvPr/>
        </p:nvGrpSpPr>
        <p:grpSpPr>
          <a:xfrm rot="16200000">
            <a:off x="188927" y="4503235"/>
            <a:ext cx="2522761" cy="757383"/>
            <a:chOff x="6305399" y="4494720"/>
            <a:chExt cx="2566360" cy="1037404"/>
          </a:xfrm>
        </p:grpSpPr>
        <p:sp>
          <p:nvSpPr>
            <p:cNvPr id="58" name="Rounded Rectangle 57"/>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59"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Check &amp; Connect</a:t>
              </a:r>
            </a:p>
          </p:txBody>
        </p:sp>
      </p:grpSp>
      <p:grpSp>
        <p:nvGrpSpPr>
          <p:cNvPr id="60" name="Group 59"/>
          <p:cNvGrpSpPr/>
          <p:nvPr/>
        </p:nvGrpSpPr>
        <p:grpSpPr>
          <a:xfrm rot="16200000">
            <a:off x="1027326" y="4503238"/>
            <a:ext cx="2522761" cy="757383"/>
            <a:chOff x="6305399" y="4494720"/>
            <a:chExt cx="2566360" cy="1037404"/>
          </a:xfrm>
        </p:grpSpPr>
        <p:sp>
          <p:nvSpPr>
            <p:cNvPr id="61" name="Rounded Rectangle 60"/>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62"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Check, Connect, &amp; Expect</a:t>
              </a:r>
            </a:p>
          </p:txBody>
        </p:sp>
      </p:grpSp>
      <p:grpSp>
        <p:nvGrpSpPr>
          <p:cNvPr id="63" name="Group 62"/>
          <p:cNvGrpSpPr/>
          <p:nvPr/>
        </p:nvGrpSpPr>
        <p:grpSpPr>
          <a:xfrm rot="16200000">
            <a:off x="1865130" y="4521625"/>
            <a:ext cx="2522761" cy="757377"/>
            <a:chOff x="6305400" y="4494727"/>
            <a:chExt cx="2566360" cy="1037397"/>
          </a:xfrm>
        </p:grpSpPr>
        <p:sp>
          <p:nvSpPr>
            <p:cNvPr id="64" name="Rounded Rectangle 63"/>
            <p:cNvSpPr/>
            <p:nvPr/>
          </p:nvSpPr>
          <p:spPr>
            <a:xfrm>
              <a:off x="6305400" y="4494727"/>
              <a:ext cx="2566360" cy="1003646"/>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65"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Social Skills Groups</a:t>
              </a:r>
            </a:p>
          </p:txBody>
        </p:sp>
      </p:grpSp>
      <p:grpSp>
        <p:nvGrpSpPr>
          <p:cNvPr id="66" name="Group 65"/>
          <p:cNvGrpSpPr/>
          <p:nvPr/>
        </p:nvGrpSpPr>
        <p:grpSpPr>
          <a:xfrm rot="16200000">
            <a:off x="2661589" y="4518685"/>
            <a:ext cx="2522761" cy="757383"/>
            <a:chOff x="6305399" y="4494720"/>
            <a:chExt cx="2566360" cy="1037404"/>
          </a:xfrm>
        </p:grpSpPr>
        <p:sp>
          <p:nvSpPr>
            <p:cNvPr id="67" name="Rounded Rectangle 66"/>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68"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Class-Wide FIT</a:t>
              </a:r>
            </a:p>
          </p:txBody>
        </p:sp>
      </p:grpSp>
      <p:grpSp>
        <p:nvGrpSpPr>
          <p:cNvPr id="69" name="Group 68"/>
          <p:cNvGrpSpPr/>
          <p:nvPr/>
        </p:nvGrpSpPr>
        <p:grpSpPr>
          <a:xfrm rot="16200000">
            <a:off x="4172385" y="4282446"/>
            <a:ext cx="2522761" cy="1172068"/>
            <a:chOff x="6305399" y="4494720"/>
            <a:chExt cx="2566360" cy="1037404"/>
          </a:xfrm>
        </p:grpSpPr>
        <p:sp>
          <p:nvSpPr>
            <p:cNvPr id="70" name="Rounded Rectangle 69"/>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71"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Individualized Function-Based Support</a:t>
              </a:r>
            </a:p>
          </p:txBody>
        </p:sp>
      </p:grpSp>
      <p:grpSp>
        <p:nvGrpSpPr>
          <p:cNvPr id="72" name="Group 71"/>
          <p:cNvGrpSpPr/>
          <p:nvPr/>
        </p:nvGrpSpPr>
        <p:grpSpPr>
          <a:xfrm rot="16200000">
            <a:off x="7020853" y="4271479"/>
            <a:ext cx="2522761" cy="1172068"/>
            <a:chOff x="6305399" y="4494720"/>
            <a:chExt cx="2566360" cy="1037404"/>
          </a:xfrm>
        </p:grpSpPr>
        <p:sp>
          <p:nvSpPr>
            <p:cNvPr id="73" name="Rounded Rectangle 72"/>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74"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Coordinated plan via Wraparound Process</a:t>
              </a:r>
            </a:p>
          </p:txBody>
        </p:sp>
      </p:grpSp>
      <p:grpSp>
        <p:nvGrpSpPr>
          <p:cNvPr id="75" name="Group 74"/>
          <p:cNvGrpSpPr/>
          <p:nvPr/>
        </p:nvGrpSpPr>
        <p:grpSpPr>
          <a:xfrm rot="16200000">
            <a:off x="6121118" y="4973566"/>
            <a:ext cx="1118583" cy="1172069"/>
            <a:chOff x="6305399" y="4494720"/>
            <a:chExt cx="2566360" cy="1037405"/>
          </a:xfrm>
        </p:grpSpPr>
        <p:sp>
          <p:nvSpPr>
            <p:cNvPr id="76" name="Rounded Rectangle 75"/>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77" name="Rounded Rectangle 4"/>
            <p:cNvSpPr/>
            <p:nvPr/>
          </p:nvSpPr>
          <p:spPr>
            <a:xfrm>
              <a:off x="6334796" y="4587272"/>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a:solidFill>
                    <a:srgbClr val="000000">
                      <a:hueOff val="0"/>
                      <a:satOff val="0"/>
                      <a:lumOff val="0"/>
                      <a:alphaOff val="0"/>
                    </a:srgbClr>
                  </a:solidFill>
                  <a:latin typeface="Arial" charset="0"/>
                  <a:ea typeface="Arial" charset="0"/>
                  <a:cs typeface="Arial" charset="0"/>
                </a:rPr>
                <a:t>FBA</a:t>
              </a:r>
              <a:endParaRPr lang="en-US" sz="2000" dirty="0">
                <a:solidFill>
                  <a:srgbClr val="000000">
                    <a:hueOff val="0"/>
                    <a:satOff val="0"/>
                    <a:lumOff val="0"/>
                    <a:alphaOff val="0"/>
                  </a:srgbClr>
                </a:solidFill>
                <a:latin typeface="Arial" charset="0"/>
                <a:ea typeface="Arial" charset="0"/>
                <a:cs typeface="Arial" charset="0"/>
              </a:endParaRPr>
            </a:p>
          </p:txBody>
        </p:sp>
      </p:grpSp>
      <p:grpSp>
        <p:nvGrpSpPr>
          <p:cNvPr id="78" name="Group 77"/>
          <p:cNvGrpSpPr/>
          <p:nvPr/>
        </p:nvGrpSpPr>
        <p:grpSpPr>
          <a:xfrm rot="16200000">
            <a:off x="6121119" y="3580356"/>
            <a:ext cx="1118583" cy="1172069"/>
            <a:chOff x="6305399" y="4494720"/>
            <a:chExt cx="2566360" cy="1037405"/>
          </a:xfrm>
        </p:grpSpPr>
        <p:sp>
          <p:nvSpPr>
            <p:cNvPr id="79" name="Rounded Rectangle 78"/>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80" name="Rounded Rectangle 4"/>
            <p:cNvSpPr/>
            <p:nvPr/>
          </p:nvSpPr>
          <p:spPr>
            <a:xfrm>
              <a:off x="6334796" y="4587272"/>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BSP</a:t>
              </a:r>
            </a:p>
          </p:txBody>
        </p:sp>
      </p:grpSp>
      <p:sp>
        <p:nvSpPr>
          <p:cNvPr id="4" name="Cross 3"/>
          <p:cNvSpPr/>
          <p:nvPr/>
        </p:nvSpPr>
        <p:spPr>
          <a:xfrm>
            <a:off x="6411411" y="4567211"/>
            <a:ext cx="566964" cy="516040"/>
          </a:xfrm>
          <a:prstGeom prst="plus">
            <a:avLst>
              <a:gd name="adj" fmla="val 35423"/>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4" name="Left Arrow 83"/>
          <p:cNvSpPr/>
          <p:nvPr/>
        </p:nvSpPr>
        <p:spPr>
          <a:xfrm rot="18961410">
            <a:off x="2401535" y="425765"/>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5" name="Left Arrow 84"/>
          <p:cNvSpPr/>
          <p:nvPr/>
        </p:nvSpPr>
        <p:spPr>
          <a:xfrm rot="16200000">
            <a:off x="11880756" y="1132096"/>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6" name="Left Arrow 85"/>
          <p:cNvSpPr/>
          <p:nvPr/>
        </p:nvSpPr>
        <p:spPr>
          <a:xfrm rot="13441712">
            <a:off x="5855676" y="425901"/>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nvGrpSpPr>
          <p:cNvPr id="17" name="Group 16"/>
          <p:cNvGrpSpPr/>
          <p:nvPr/>
        </p:nvGrpSpPr>
        <p:grpSpPr>
          <a:xfrm>
            <a:off x="3382142" y="-14559"/>
            <a:ext cx="2566360" cy="1037404"/>
            <a:chOff x="6305399" y="4494720"/>
            <a:chExt cx="2566360" cy="1037404"/>
          </a:xfrm>
        </p:grpSpPr>
        <p:sp>
          <p:nvSpPr>
            <p:cNvPr id="18" name="Rounded Rectangle 17"/>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19"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b="1" dirty="0">
                  <a:solidFill>
                    <a:srgbClr val="000000">
                      <a:hueOff val="0"/>
                      <a:satOff val="0"/>
                      <a:lumOff val="0"/>
                      <a:alphaOff val="0"/>
                    </a:srgbClr>
                  </a:solidFill>
                  <a:latin typeface="Arial" charset="0"/>
                  <a:ea typeface="Arial" charset="0"/>
                  <a:cs typeface="Arial" charset="0"/>
                </a:rPr>
                <a:t>Request additional </a:t>
              </a:r>
              <a:r>
                <a:rPr lang="en-US" sz="2000" dirty="0">
                  <a:solidFill>
                    <a:srgbClr val="000000">
                      <a:hueOff val="0"/>
                      <a:satOff val="0"/>
                      <a:lumOff val="0"/>
                      <a:alphaOff val="0"/>
                    </a:srgbClr>
                  </a:solidFill>
                  <a:latin typeface="Arial" charset="0"/>
                  <a:ea typeface="Arial" charset="0"/>
                  <a:cs typeface="Arial" charset="0"/>
                </a:rPr>
                <a:t>(tier 2 &amp; 3) </a:t>
              </a:r>
              <a:r>
                <a:rPr lang="en-US" sz="2000" b="1" dirty="0">
                  <a:solidFill>
                    <a:srgbClr val="000000">
                      <a:hueOff val="0"/>
                      <a:satOff val="0"/>
                      <a:lumOff val="0"/>
                      <a:alphaOff val="0"/>
                    </a:srgbClr>
                  </a:solidFill>
                  <a:latin typeface="Arial" charset="0"/>
                  <a:ea typeface="Arial" charset="0"/>
                  <a:cs typeface="Arial" charset="0"/>
                </a:rPr>
                <a:t>support</a:t>
              </a:r>
              <a:r>
                <a:rPr lang="en-US" sz="2000" dirty="0">
                  <a:solidFill>
                    <a:srgbClr val="000000">
                      <a:hueOff val="0"/>
                      <a:satOff val="0"/>
                      <a:lumOff val="0"/>
                      <a:alphaOff val="0"/>
                    </a:srgbClr>
                  </a:solidFill>
                  <a:latin typeface="Arial" charset="0"/>
                  <a:ea typeface="Arial" charset="0"/>
                  <a:cs typeface="Arial" charset="0"/>
                </a:rPr>
                <a:t> for students. </a:t>
              </a:r>
            </a:p>
          </p:txBody>
        </p:sp>
      </p:grpSp>
      <p:sp>
        <p:nvSpPr>
          <p:cNvPr id="87" name="Rectangle 86"/>
          <p:cNvSpPr/>
          <p:nvPr/>
        </p:nvSpPr>
        <p:spPr>
          <a:xfrm>
            <a:off x="585853" y="2149623"/>
            <a:ext cx="809493"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Yes</a:t>
            </a:r>
          </a:p>
        </p:txBody>
      </p:sp>
      <p:sp>
        <p:nvSpPr>
          <p:cNvPr id="88" name="Rectangle 87"/>
          <p:cNvSpPr/>
          <p:nvPr/>
        </p:nvSpPr>
        <p:spPr>
          <a:xfrm>
            <a:off x="7525023" y="2139392"/>
            <a:ext cx="809493"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Yes</a:t>
            </a:r>
          </a:p>
        </p:txBody>
      </p:sp>
      <p:sp>
        <p:nvSpPr>
          <p:cNvPr id="54" name="Rounded Rectangle 53">
            <a:extLst>
              <a:ext uri="{FF2B5EF4-FFF2-40B4-BE49-F238E27FC236}">
                <a16:creationId xmlns:a16="http://schemas.microsoft.com/office/drawing/2014/main" id="{3B501843-69EF-6343-964C-71BBAC6FCDAE}"/>
              </a:ext>
            </a:extLst>
          </p:cNvPr>
          <p:cNvSpPr/>
          <p:nvPr/>
        </p:nvSpPr>
        <p:spPr>
          <a:xfrm>
            <a:off x="3355149" y="41528"/>
            <a:ext cx="2590800" cy="914401"/>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5" name="Rounded Rectangle 54">
            <a:extLst>
              <a:ext uri="{FF2B5EF4-FFF2-40B4-BE49-F238E27FC236}">
                <a16:creationId xmlns:a16="http://schemas.microsoft.com/office/drawing/2014/main" id="{C35693C2-EAF8-024C-9705-51F8FF33BF6F}"/>
              </a:ext>
            </a:extLst>
          </p:cNvPr>
          <p:cNvSpPr/>
          <p:nvPr/>
        </p:nvSpPr>
        <p:spPr>
          <a:xfrm>
            <a:off x="207105" y="1032035"/>
            <a:ext cx="4067667" cy="991795"/>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6" name="Rounded Rectangle 55">
            <a:extLst>
              <a:ext uri="{FF2B5EF4-FFF2-40B4-BE49-F238E27FC236}">
                <a16:creationId xmlns:a16="http://schemas.microsoft.com/office/drawing/2014/main" id="{76751A31-4262-2042-A394-FE5D468026C1}"/>
              </a:ext>
            </a:extLst>
          </p:cNvPr>
          <p:cNvSpPr/>
          <p:nvPr/>
        </p:nvSpPr>
        <p:spPr>
          <a:xfrm>
            <a:off x="237221" y="2495017"/>
            <a:ext cx="4067667" cy="991795"/>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1" name="Rounded Rectangle 80">
            <a:extLst>
              <a:ext uri="{FF2B5EF4-FFF2-40B4-BE49-F238E27FC236}">
                <a16:creationId xmlns:a16="http://schemas.microsoft.com/office/drawing/2014/main" id="{C3B8BF77-4A59-8142-BC5E-BB7D8A72ABF2}"/>
              </a:ext>
            </a:extLst>
          </p:cNvPr>
          <p:cNvSpPr/>
          <p:nvPr/>
        </p:nvSpPr>
        <p:spPr>
          <a:xfrm rot="16200000">
            <a:off x="-616921" y="4513708"/>
            <a:ext cx="2444330" cy="711246"/>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9" name="Rounded Rectangle 88">
            <a:extLst>
              <a:ext uri="{FF2B5EF4-FFF2-40B4-BE49-F238E27FC236}">
                <a16:creationId xmlns:a16="http://schemas.microsoft.com/office/drawing/2014/main" id="{511859E2-EC1A-894D-8814-A8C5B8CF9010}"/>
              </a:ext>
            </a:extLst>
          </p:cNvPr>
          <p:cNvSpPr/>
          <p:nvPr/>
        </p:nvSpPr>
        <p:spPr>
          <a:xfrm>
            <a:off x="579264" y="2110503"/>
            <a:ext cx="837103" cy="333469"/>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31310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p:tgtEl>
                                          <p:spTgt spid="84"/>
                                        </p:tgtEl>
                                        <p:attrNameLst>
                                          <p:attrName>ppt_y</p:attrName>
                                        </p:attrNameLst>
                                      </p:cBhvr>
                                      <p:tavLst>
                                        <p:tav tm="0">
                                          <p:val>
                                            <p:strVal val="#ppt_y-#ppt_h*1.125000"/>
                                          </p:val>
                                        </p:tav>
                                        <p:tav tm="100000">
                                          <p:val>
                                            <p:strVal val="#ppt_y"/>
                                          </p:val>
                                        </p:tav>
                                      </p:tavLst>
                                    </p:anim>
                                    <p:animEffect transition="in" filter="wipe(down)">
                                      <p:cBhvr>
                                        <p:cTn id="8" dur="500"/>
                                        <p:tgtEl>
                                          <p:spTgt spid="84"/>
                                        </p:tgtEl>
                                      </p:cBhvr>
                                    </p:animEffect>
                                  </p:childTnLst>
                                </p:cTn>
                              </p:par>
                              <p:par>
                                <p:cTn id="9" presetID="1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500"/>
                                        <p:tgtEl>
                                          <p:spTgt spid="82"/>
                                        </p:tgtEl>
                                        <p:attrNameLst>
                                          <p:attrName>ppt_y</p:attrName>
                                        </p:attrNameLst>
                                      </p:cBhvr>
                                      <p:tavLst>
                                        <p:tav tm="0">
                                          <p:val>
                                            <p:strVal val="#ppt_y-#ppt_h*1.125000"/>
                                          </p:val>
                                        </p:tav>
                                        <p:tav tm="100000">
                                          <p:val>
                                            <p:strVal val="#ppt_y"/>
                                          </p:val>
                                        </p:tav>
                                      </p:tavLst>
                                    </p:anim>
                                    <p:animEffect transition="in" filter="wipe(down)">
                                      <p:cBhvr>
                                        <p:cTn id="18" dur="500"/>
                                        <p:tgtEl>
                                          <p:spTgt spid="82"/>
                                        </p:tgtEl>
                                      </p:cBhvr>
                                    </p:animEffect>
                                  </p:childTnLst>
                                </p:cTn>
                              </p:par>
                              <p:par>
                                <p:cTn id="19" presetID="12" presetClass="entr" presetSubtype="1"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p:tgtEl>
                                          <p:spTgt spid="45"/>
                                        </p:tgtEl>
                                        <p:attrNameLst>
                                          <p:attrName>ppt_y</p:attrName>
                                        </p:attrNameLst>
                                      </p:cBhvr>
                                      <p:tavLst>
                                        <p:tav tm="0">
                                          <p:val>
                                            <p:strVal val="#ppt_y-#ppt_h*1.125000"/>
                                          </p:val>
                                        </p:tav>
                                        <p:tav tm="100000">
                                          <p:val>
                                            <p:strVal val="#ppt_y"/>
                                          </p:val>
                                        </p:tav>
                                      </p:tavLst>
                                    </p:anim>
                                    <p:animEffect transition="in" filter="wipe(down)">
                                      <p:cBhvr>
                                        <p:cTn id="22" dur="500"/>
                                        <p:tgtEl>
                                          <p:spTgt spid="45"/>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p:tgtEl>
                                          <p:spTgt spid="87"/>
                                        </p:tgtEl>
                                        <p:attrNameLst>
                                          <p:attrName>ppt_y</p:attrName>
                                        </p:attrNameLst>
                                      </p:cBhvr>
                                      <p:tavLst>
                                        <p:tav tm="0">
                                          <p:val>
                                            <p:strVal val="#ppt_y-#ppt_h*1.125000"/>
                                          </p:val>
                                        </p:tav>
                                        <p:tav tm="100000">
                                          <p:val>
                                            <p:strVal val="#ppt_y"/>
                                          </p:val>
                                        </p:tav>
                                      </p:tavLst>
                                    </p:anim>
                                    <p:animEffect transition="in" filter="wipe(down)">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p:tgtEl>
                                          <p:spTgt spid="51"/>
                                        </p:tgtEl>
                                        <p:attrNameLst>
                                          <p:attrName>ppt_y</p:attrName>
                                        </p:attrNameLst>
                                      </p:cBhvr>
                                      <p:tavLst>
                                        <p:tav tm="0">
                                          <p:val>
                                            <p:strVal val="#ppt_y-#ppt_h*1.125000"/>
                                          </p:val>
                                        </p:tav>
                                        <p:tav tm="100000">
                                          <p:val>
                                            <p:strVal val="#ppt_y"/>
                                          </p:val>
                                        </p:tav>
                                      </p:tavLst>
                                    </p:anim>
                                    <p:animEffect transition="in" filter="wipe(down)">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p:tgtEl>
                                          <p:spTgt spid="57"/>
                                        </p:tgtEl>
                                        <p:attrNameLst>
                                          <p:attrName>ppt_x</p:attrName>
                                        </p:attrNameLst>
                                      </p:cBhvr>
                                      <p:tavLst>
                                        <p:tav tm="0">
                                          <p:val>
                                            <p:strVal val="#ppt_x-#ppt_w*1.125000"/>
                                          </p:val>
                                        </p:tav>
                                        <p:tav tm="100000">
                                          <p:val>
                                            <p:strVal val="#ppt_x"/>
                                          </p:val>
                                        </p:tav>
                                      </p:tavLst>
                                    </p:anim>
                                    <p:animEffect transition="in" filter="wipe(right)">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p:tgtEl>
                                          <p:spTgt spid="60"/>
                                        </p:tgtEl>
                                        <p:attrNameLst>
                                          <p:attrName>ppt_x</p:attrName>
                                        </p:attrNameLst>
                                      </p:cBhvr>
                                      <p:tavLst>
                                        <p:tav tm="0">
                                          <p:val>
                                            <p:strVal val="#ppt_x-#ppt_w*1.125000"/>
                                          </p:val>
                                        </p:tav>
                                        <p:tav tm="100000">
                                          <p:val>
                                            <p:strVal val="#ppt_x"/>
                                          </p:val>
                                        </p:tav>
                                      </p:tavLst>
                                    </p:anim>
                                    <p:animEffect transition="in" filter="wipe(right)">
                                      <p:cBhvr>
                                        <p:cTn id="44" dur="500"/>
                                        <p:tgtEl>
                                          <p:spTgt spid="60"/>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p:tgtEl>
                                          <p:spTgt spid="63"/>
                                        </p:tgtEl>
                                        <p:attrNameLst>
                                          <p:attrName>ppt_x</p:attrName>
                                        </p:attrNameLst>
                                      </p:cBhvr>
                                      <p:tavLst>
                                        <p:tav tm="0">
                                          <p:val>
                                            <p:strVal val="#ppt_x-#ppt_w*1.125000"/>
                                          </p:val>
                                        </p:tav>
                                        <p:tav tm="100000">
                                          <p:val>
                                            <p:strVal val="#ppt_x"/>
                                          </p:val>
                                        </p:tav>
                                      </p:tavLst>
                                    </p:anim>
                                    <p:animEffect transition="in" filter="wipe(right)">
                                      <p:cBhvr>
                                        <p:cTn id="50" dur="500"/>
                                        <p:tgtEl>
                                          <p:spTgt spid="6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500"/>
                                        <p:tgtEl>
                                          <p:spTgt spid="66"/>
                                        </p:tgtEl>
                                        <p:attrNameLst>
                                          <p:attrName>ppt_x</p:attrName>
                                        </p:attrNameLst>
                                      </p:cBhvr>
                                      <p:tavLst>
                                        <p:tav tm="0">
                                          <p:val>
                                            <p:strVal val="#ppt_x-#ppt_w*1.125000"/>
                                          </p:val>
                                        </p:tav>
                                        <p:tav tm="100000">
                                          <p:val>
                                            <p:strVal val="#ppt_x"/>
                                          </p:val>
                                        </p:tav>
                                      </p:tavLst>
                                    </p:anim>
                                    <p:animEffect transition="in" filter="wipe(right)">
                                      <p:cBhvr>
                                        <p:cTn id="56" dur="5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additive="base">
                                        <p:cTn id="61" dur="500"/>
                                        <p:tgtEl>
                                          <p:spTgt spid="86"/>
                                        </p:tgtEl>
                                        <p:attrNameLst>
                                          <p:attrName>ppt_y</p:attrName>
                                        </p:attrNameLst>
                                      </p:cBhvr>
                                      <p:tavLst>
                                        <p:tav tm="0">
                                          <p:val>
                                            <p:strVal val="#ppt_y-#ppt_h*1.125000"/>
                                          </p:val>
                                        </p:tav>
                                        <p:tav tm="100000">
                                          <p:val>
                                            <p:strVal val="#ppt_y"/>
                                          </p:val>
                                        </p:tav>
                                      </p:tavLst>
                                    </p:anim>
                                    <p:animEffect transition="in" filter="wipe(down)">
                                      <p:cBhvr>
                                        <p:cTn id="62" dur="500"/>
                                        <p:tgtEl>
                                          <p:spTgt spid="86"/>
                                        </p:tgtEl>
                                      </p:cBhvr>
                                    </p:animEffect>
                                  </p:childTnLst>
                                </p:cTn>
                              </p:par>
                              <p:par>
                                <p:cTn id="63" presetID="12" presetClass="entr" presetSubtype="1"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p:tgtEl>
                                          <p:spTgt spid="36"/>
                                        </p:tgtEl>
                                        <p:attrNameLst>
                                          <p:attrName>ppt_y</p:attrName>
                                        </p:attrNameLst>
                                      </p:cBhvr>
                                      <p:tavLst>
                                        <p:tav tm="0">
                                          <p:val>
                                            <p:strVal val="#ppt_y-#ppt_h*1.125000"/>
                                          </p:val>
                                        </p:tav>
                                        <p:tav tm="100000">
                                          <p:val>
                                            <p:strVal val="#ppt_y"/>
                                          </p:val>
                                        </p:tav>
                                      </p:tavLst>
                                    </p:anim>
                                    <p:animEffect transition="in" filter="wipe(down)">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1" fill="hold" grpId="0" nodeType="click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500"/>
                                        <p:tgtEl>
                                          <p:spTgt spid="83"/>
                                        </p:tgtEl>
                                        <p:attrNameLst>
                                          <p:attrName>ppt_y</p:attrName>
                                        </p:attrNameLst>
                                      </p:cBhvr>
                                      <p:tavLst>
                                        <p:tav tm="0">
                                          <p:val>
                                            <p:strVal val="#ppt_y-#ppt_h*1.125000"/>
                                          </p:val>
                                        </p:tav>
                                        <p:tav tm="100000">
                                          <p:val>
                                            <p:strVal val="#ppt_y"/>
                                          </p:val>
                                        </p:tav>
                                      </p:tavLst>
                                    </p:anim>
                                    <p:animEffect transition="in" filter="wipe(down)">
                                      <p:cBhvr>
                                        <p:cTn id="72" dur="500"/>
                                        <p:tgtEl>
                                          <p:spTgt spid="83"/>
                                        </p:tgtEl>
                                      </p:cBhvr>
                                    </p:animEffect>
                                  </p:childTnLst>
                                </p:cTn>
                              </p:par>
                              <p:par>
                                <p:cTn id="73" presetID="12" presetClass="entr" presetSubtype="1"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p:tgtEl>
                                          <p:spTgt spid="48"/>
                                        </p:tgtEl>
                                        <p:attrNameLst>
                                          <p:attrName>ppt_y</p:attrName>
                                        </p:attrNameLst>
                                      </p:cBhvr>
                                      <p:tavLst>
                                        <p:tav tm="0">
                                          <p:val>
                                            <p:strVal val="#ppt_y-#ppt_h*1.125000"/>
                                          </p:val>
                                        </p:tav>
                                        <p:tav tm="100000">
                                          <p:val>
                                            <p:strVal val="#ppt_y"/>
                                          </p:val>
                                        </p:tav>
                                      </p:tavLst>
                                    </p:anim>
                                    <p:animEffect transition="in" filter="wipe(down)">
                                      <p:cBhvr>
                                        <p:cTn id="76" dur="500"/>
                                        <p:tgtEl>
                                          <p:spTgt spid="48"/>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anim calcmode="lin" valueType="num">
                                      <p:cBhvr additive="base">
                                        <p:cTn id="79" dur="500"/>
                                        <p:tgtEl>
                                          <p:spTgt spid="88"/>
                                        </p:tgtEl>
                                        <p:attrNameLst>
                                          <p:attrName>ppt_y</p:attrName>
                                        </p:attrNameLst>
                                      </p:cBhvr>
                                      <p:tavLst>
                                        <p:tav tm="0">
                                          <p:val>
                                            <p:strVal val="#ppt_y-#ppt_h*1.125000"/>
                                          </p:val>
                                        </p:tav>
                                        <p:tav tm="100000">
                                          <p:val>
                                            <p:strVal val="#ppt_y"/>
                                          </p:val>
                                        </p:tav>
                                      </p:tavLst>
                                    </p:anim>
                                    <p:animEffect transition="in" filter="wipe(down)">
                                      <p:cBhvr>
                                        <p:cTn id="80" dur="500"/>
                                        <p:tgtEl>
                                          <p:spTgt spid="88"/>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1" fill="hold" nodeType="click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additive="base">
                                        <p:cTn id="85" dur="500"/>
                                        <p:tgtEl>
                                          <p:spTgt spid="69"/>
                                        </p:tgtEl>
                                        <p:attrNameLst>
                                          <p:attrName>ppt_y</p:attrName>
                                        </p:attrNameLst>
                                      </p:cBhvr>
                                      <p:tavLst>
                                        <p:tav tm="0">
                                          <p:val>
                                            <p:strVal val="#ppt_y-#ppt_h*1.125000"/>
                                          </p:val>
                                        </p:tav>
                                        <p:tav tm="100000">
                                          <p:val>
                                            <p:strVal val="#ppt_y"/>
                                          </p:val>
                                        </p:tav>
                                      </p:tavLst>
                                    </p:anim>
                                    <p:animEffect transition="in" filter="wipe(down)">
                                      <p:cBhvr>
                                        <p:cTn id="86" dur="500"/>
                                        <p:tgtEl>
                                          <p:spTgt spid="69"/>
                                        </p:tgtEl>
                                      </p:cBhvr>
                                    </p:animEffect>
                                  </p:childTnLst>
                                </p:cTn>
                              </p:par>
                            </p:childTnLst>
                          </p:cTn>
                        </p:par>
                        <p:par>
                          <p:cTn id="87" fill="hold">
                            <p:stCondLst>
                              <p:cond delay="500"/>
                            </p:stCondLst>
                            <p:childTnLst>
                              <p:par>
                                <p:cTn id="88" presetID="12" presetClass="entr" presetSubtype="8" fill="hold" nodeType="afterEffect">
                                  <p:stCondLst>
                                    <p:cond delay="0"/>
                                  </p:stCondLst>
                                  <p:childTnLst>
                                    <p:set>
                                      <p:cBhvr>
                                        <p:cTn id="89" dur="1" fill="hold">
                                          <p:stCondLst>
                                            <p:cond delay="0"/>
                                          </p:stCondLst>
                                        </p:cTn>
                                        <p:tgtEl>
                                          <p:spTgt spid="78"/>
                                        </p:tgtEl>
                                        <p:attrNameLst>
                                          <p:attrName>style.visibility</p:attrName>
                                        </p:attrNameLst>
                                      </p:cBhvr>
                                      <p:to>
                                        <p:strVal val="visible"/>
                                      </p:to>
                                    </p:set>
                                    <p:anim calcmode="lin" valueType="num">
                                      <p:cBhvr additive="base">
                                        <p:cTn id="90" dur="500"/>
                                        <p:tgtEl>
                                          <p:spTgt spid="78"/>
                                        </p:tgtEl>
                                        <p:attrNameLst>
                                          <p:attrName>ppt_x</p:attrName>
                                        </p:attrNameLst>
                                      </p:cBhvr>
                                      <p:tavLst>
                                        <p:tav tm="0">
                                          <p:val>
                                            <p:strVal val="#ppt_x-#ppt_w*1.125000"/>
                                          </p:val>
                                        </p:tav>
                                        <p:tav tm="100000">
                                          <p:val>
                                            <p:strVal val="#ppt_x"/>
                                          </p:val>
                                        </p:tav>
                                      </p:tavLst>
                                    </p:anim>
                                    <p:animEffect transition="in" filter="wipe(right)">
                                      <p:cBhvr>
                                        <p:cTn id="91" dur="500"/>
                                        <p:tgtEl>
                                          <p:spTgt spid="78"/>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4"/>
                                        </p:tgtEl>
                                        <p:attrNameLst>
                                          <p:attrName>style.visibility</p:attrName>
                                        </p:attrNameLst>
                                      </p:cBhvr>
                                      <p:to>
                                        <p:strVal val="visible"/>
                                      </p:to>
                                    </p:set>
                                    <p:anim calcmode="lin" valueType="num">
                                      <p:cBhvr additive="base">
                                        <p:cTn id="94" dur="500"/>
                                        <p:tgtEl>
                                          <p:spTgt spid="4"/>
                                        </p:tgtEl>
                                        <p:attrNameLst>
                                          <p:attrName>ppt_x</p:attrName>
                                        </p:attrNameLst>
                                      </p:cBhvr>
                                      <p:tavLst>
                                        <p:tav tm="0">
                                          <p:val>
                                            <p:strVal val="#ppt_x-#ppt_w*1.125000"/>
                                          </p:val>
                                        </p:tav>
                                        <p:tav tm="100000">
                                          <p:val>
                                            <p:strVal val="#ppt_x"/>
                                          </p:val>
                                        </p:tav>
                                      </p:tavLst>
                                    </p:anim>
                                    <p:animEffect transition="in" filter="wipe(right)">
                                      <p:cBhvr>
                                        <p:cTn id="95" dur="500"/>
                                        <p:tgtEl>
                                          <p:spTgt spid="4"/>
                                        </p:tgtEl>
                                      </p:cBhvr>
                                    </p:animEffect>
                                  </p:childTnLst>
                                </p:cTn>
                              </p:par>
                              <p:par>
                                <p:cTn id="96" presetID="12" presetClass="entr" presetSubtype="8" fill="hold" nodeType="withEffect">
                                  <p:stCondLst>
                                    <p:cond delay="0"/>
                                  </p:stCondLst>
                                  <p:childTnLst>
                                    <p:set>
                                      <p:cBhvr>
                                        <p:cTn id="97" dur="1" fill="hold">
                                          <p:stCondLst>
                                            <p:cond delay="0"/>
                                          </p:stCondLst>
                                        </p:cTn>
                                        <p:tgtEl>
                                          <p:spTgt spid="75"/>
                                        </p:tgtEl>
                                        <p:attrNameLst>
                                          <p:attrName>style.visibility</p:attrName>
                                        </p:attrNameLst>
                                      </p:cBhvr>
                                      <p:to>
                                        <p:strVal val="visible"/>
                                      </p:to>
                                    </p:set>
                                    <p:anim calcmode="lin" valueType="num">
                                      <p:cBhvr additive="base">
                                        <p:cTn id="98" dur="500"/>
                                        <p:tgtEl>
                                          <p:spTgt spid="75"/>
                                        </p:tgtEl>
                                        <p:attrNameLst>
                                          <p:attrName>ppt_x</p:attrName>
                                        </p:attrNameLst>
                                      </p:cBhvr>
                                      <p:tavLst>
                                        <p:tav tm="0">
                                          <p:val>
                                            <p:strVal val="#ppt_x-#ppt_w*1.125000"/>
                                          </p:val>
                                        </p:tav>
                                        <p:tav tm="100000">
                                          <p:val>
                                            <p:strVal val="#ppt_x"/>
                                          </p:val>
                                        </p:tav>
                                      </p:tavLst>
                                    </p:anim>
                                    <p:animEffect transition="in" filter="wipe(right)">
                                      <p:cBhvr>
                                        <p:cTn id="99" dur="500"/>
                                        <p:tgtEl>
                                          <p:spTgt spid="75"/>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8" fill="hold" nodeType="clickEffect">
                                  <p:stCondLst>
                                    <p:cond delay="0"/>
                                  </p:stCondLst>
                                  <p:childTnLst>
                                    <p:set>
                                      <p:cBhvr>
                                        <p:cTn id="103" dur="1" fill="hold">
                                          <p:stCondLst>
                                            <p:cond delay="0"/>
                                          </p:stCondLst>
                                        </p:cTn>
                                        <p:tgtEl>
                                          <p:spTgt spid="72"/>
                                        </p:tgtEl>
                                        <p:attrNameLst>
                                          <p:attrName>style.visibility</p:attrName>
                                        </p:attrNameLst>
                                      </p:cBhvr>
                                      <p:to>
                                        <p:strVal val="visible"/>
                                      </p:to>
                                    </p:set>
                                    <p:anim calcmode="lin" valueType="num">
                                      <p:cBhvr additive="base">
                                        <p:cTn id="104" dur="500"/>
                                        <p:tgtEl>
                                          <p:spTgt spid="72"/>
                                        </p:tgtEl>
                                        <p:attrNameLst>
                                          <p:attrName>ppt_x</p:attrName>
                                        </p:attrNameLst>
                                      </p:cBhvr>
                                      <p:tavLst>
                                        <p:tav tm="0">
                                          <p:val>
                                            <p:strVal val="#ppt_x-#ppt_w*1.125000"/>
                                          </p:val>
                                        </p:tav>
                                        <p:tav tm="100000">
                                          <p:val>
                                            <p:strVal val="#ppt_x"/>
                                          </p:val>
                                        </p:tav>
                                      </p:tavLst>
                                    </p:anim>
                                    <p:animEffect transition="in" filter="wipe(right)">
                                      <p:cBhvr>
                                        <p:cTn id="105" dur="500"/>
                                        <p:tgtEl>
                                          <p:spTgt spid="72"/>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dissolve">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dissolve">
                                      <p:cBhvr>
                                        <p:cTn id="119" dur="500"/>
                                        <p:tgtEl>
                                          <p:spTgt spid="89"/>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dissolve">
                                      <p:cBhvr>
                                        <p:cTn id="124" dur="500"/>
                                        <p:tgtEl>
                                          <p:spTgt spid="56"/>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dissolve">
                                      <p:cBhvr>
                                        <p:cTn id="12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4" grpId="0" animBg="1"/>
      <p:bldP spid="84" grpId="0" animBg="1"/>
      <p:bldP spid="86" grpId="0" animBg="1"/>
      <p:bldP spid="87" grpId="0" animBg="1"/>
      <p:bldP spid="88" grpId="0" animBg="1"/>
      <p:bldP spid="54" grpId="0" animBg="1"/>
      <p:bldP spid="55" grpId="0" animBg="1"/>
      <p:bldP spid="56" grpId="0" animBg="1"/>
      <p:bldP spid="81" grpId="0" animBg="1"/>
      <p:bldP spid="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4" name="Group 2"/>
          <p:cNvGraphicFramePr>
            <a:graphicFrameLocks noGrp="1"/>
          </p:cNvGraphicFramePr>
          <p:nvPr>
            <p:extLst/>
          </p:nvPr>
        </p:nvGraphicFramePr>
        <p:xfrm>
          <a:off x="26696" y="2565632"/>
          <a:ext cx="9046493" cy="3578352"/>
        </p:xfrm>
        <a:graphic>
          <a:graphicData uri="http://schemas.openxmlformats.org/drawingml/2006/table">
            <a:tbl>
              <a:tblPr/>
              <a:tblGrid>
                <a:gridCol w="1705641">
                  <a:extLst>
                    <a:ext uri="{9D8B030D-6E8A-4147-A177-3AD203B41FA5}">
                      <a16:colId xmlns:a16="http://schemas.microsoft.com/office/drawing/2014/main" val="20000"/>
                    </a:ext>
                  </a:extLst>
                </a:gridCol>
                <a:gridCol w="1385245">
                  <a:extLst>
                    <a:ext uri="{9D8B030D-6E8A-4147-A177-3AD203B41FA5}">
                      <a16:colId xmlns:a16="http://schemas.microsoft.com/office/drawing/2014/main" val="20001"/>
                    </a:ext>
                  </a:extLst>
                </a:gridCol>
                <a:gridCol w="1432361">
                  <a:extLst>
                    <a:ext uri="{9D8B030D-6E8A-4147-A177-3AD203B41FA5}">
                      <a16:colId xmlns:a16="http://schemas.microsoft.com/office/drawing/2014/main" val="20002"/>
                    </a:ext>
                  </a:extLst>
                </a:gridCol>
                <a:gridCol w="1432361">
                  <a:extLst>
                    <a:ext uri="{9D8B030D-6E8A-4147-A177-3AD203B41FA5}">
                      <a16:colId xmlns:a16="http://schemas.microsoft.com/office/drawing/2014/main" val="20003"/>
                    </a:ext>
                  </a:extLst>
                </a:gridCol>
                <a:gridCol w="1432361">
                  <a:extLst>
                    <a:ext uri="{9D8B030D-6E8A-4147-A177-3AD203B41FA5}">
                      <a16:colId xmlns:a16="http://schemas.microsoft.com/office/drawing/2014/main" val="20004"/>
                    </a:ext>
                  </a:extLst>
                </a:gridCol>
                <a:gridCol w="1658524">
                  <a:extLst>
                    <a:ext uri="{9D8B030D-6E8A-4147-A177-3AD203B41FA5}">
                      <a16:colId xmlns:a16="http://schemas.microsoft.com/office/drawing/2014/main" val="20005"/>
                    </a:ext>
                  </a:extLst>
                </a:gridCol>
              </a:tblGrid>
              <a:tr h="316992">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9525" algn="l"/>
                        </a:tabLst>
                      </a:pPr>
                      <a:r>
                        <a:rPr kumimoji="0" lang="en-US" sz="2000" b="1" i="0" u="none" strike="noStrike" cap="none" normalizeH="0" baseline="0">
                          <a:ln>
                            <a:noFill/>
                          </a:ln>
                          <a:solidFill>
                            <a:srgbClr val="990000"/>
                          </a:solidFill>
                          <a:effectLst/>
                          <a:latin typeface="Britannic Bold" charset="0"/>
                          <a:ea typeface="Times New Roman" charset="0"/>
                        </a:rPr>
                        <a:t>Goals</a:t>
                      </a:r>
                      <a:endParaRPr kumimoji="0" lang="en-US" sz="1800" b="0" i="0" u="none" strike="noStrike" cap="none" normalizeH="0" baseline="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9525" algn="l"/>
                        </a:tabLst>
                      </a:pPr>
                      <a:r>
                        <a:rPr kumimoji="0" lang="en-US" sz="2000" b="1" i="0" u="none" strike="noStrike" cap="none" normalizeH="0" baseline="0" dirty="0">
                          <a:ln>
                            <a:noFill/>
                          </a:ln>
                          <a:solidFill>
                            <a:srgbClr val="990000"/>
                          </a:solidFill>
                          <a:effectLst/>
                          <a:latin typeface="Britannic Bold" charset="0"/>
                          <a:ea typeface="Times New Roman" charset="0"/>
                        </a:rPr>
                        <a:t>Reading</a:t>
                      </a:r>
                      <a:endParaRPr kumimoji="0" lang="en-US" sz="1800" b="0" i="0" u="none" strike="noStrike" cap="none" normalizeH="0" baseline="0" dirty="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9525" algn="l"/>
                        </a:tabLst>
                      </a:pPr>
                      <a:r>
                        <a:rPr kumimoji="0" lang="en-US" sz="2000" b="1" i="0" u="none" strike="noStrike" cap="none" normalizeH="0" baseline="0" dirty="0">
                          <a:ln>
                            <a:noFill/>
                          </a:ln>
                          <a:solidFill>
                            <a:srgbClr val="990000"/>
                          </a:solidFill>
                          <a:effectLst/>
                          <a:latin typeface="Britannic Bold" charset="0"/>
                          <a:ea typeface="Times New Roman" charset="0"/>
                        </a:rPr>
                        <a:t>Math</a:t>
                      </a:r>
                      <a:endParaRPr kumimoji="0" lang="en-US" sz="1800" b="0" i="0" u="none" strike="noStrike" cap="none" normalizeH="0" baseline="0" dirty="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9525" algn="l"/>
                        </a:tabLst>
                      </a:pPr>
                      <a:r>
                        <a:rPr kumimoji="0" lang="en-US" sz="2000" b="1" i="0" u="none" strike="noStrike" cap="none" normalizeH="0" baseline="0" dirty="0">
                          <a:ln>
                            <a:noFill/>
                          </a:ln>
                          <a:solidFill>
                            <a:srgbClr val="990000"/>
                          </a:solidFill>
                          <a:effectLst/>
                          <a:latin typeface="Britannic Bold" charset="0"/>
                          <a:ea typeface="Times New Roman" charset="0"/>
                        </a:rPr>
                        <a:t>Lunch</a:t>
                      </a:r>
                      <a:endParaRPr kumimoji="0" lang="en-US" sz="1800" b="0" i="0" u="none" strike="noStrike" cap="none" normalizeH="0" baseline="0" dirty="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9525" algn="l"/>
                        </a:tabLst>
                      </a:pPr>
                      <a:r>
                        <a:rPr kumimoji="0" lang="en-US" sz="2000" b="1" i="0" u="none" strike="noStrike" cap="none" normalizeH="0" baseline="0" dirty="0">
                          <a:ln>
                            <a:noFill/>
                          </a:ln>
                          <a:solidFill>
                            <a:srgbClr val="990000"/>
                          </a:solidFill>
                          <a:effectLst/>
                          <a:latin typeface="Britannic Bold" charset="0"/>
                          <a:ea typeface="Times New Roman" charset="0"/>
                        </a:rPr>
                        <a:t>Writing</a:t>
                      </a:r>
                      <a:endParaRPr kumimoji="0" lang="en-US" sz="1800" b="0" i="0" u="none" strike="noStrike" cap="none" normalizeH="0" baseline="0" dirty="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9525" algn="l"/>
                        </a:tabLst>
                      </a:pPr>
                      <a:r>
                        <a:rPr kumimoji="0" lang="en-US" sz="2000" b="1" i="0" u="none" strike="noStrike" cap="none" normalizeH="0" baseline="0" dirty="0">
                          <a:ln>
                            <a:noFill/>
                          </a:ln>
                          <a:solidFill>
                            <a:srgbClr val="990000"/>
                          </a:solidFill>
                          <a:effectLst/>
                          <a:latin typeface="Britannic Bold" charset="0"/>
                          <a:ea typeface="Times New Roman" charset="0"/>
                        </a:rPr>
                        <a:t>Specials</a:t>
                      </a:r>
                      <a:endParaRPr kumimoji="0" lang="en-US" sz="1800" b="0" i="0" u="none" strike="noStrike" cap="none" normalizeH="0" baseline="0" dirty="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Arial" charset="0"/>
                        </a:rPr>
                        <a:t>Be respectful</a:t>
                      </a:r>
                      <a:endParaRPr kumimoji="0" lang="en-US" sz="1600" b="0" i="0" u="none" strike="noStrike" cap="none" normalizeH="0" baseline="0">
                        <a:ln>
                          <a:noFill/>
                        </a:ln>
                        <a:solidFill>
                          <a:srgbClr val="990000"/>
                        </a:solidFill>
                        <a:effectLst/>
                        <a:latin typeface="Britannic Bold" charset="0"/>
                        <a:ea typeface="ヒラギノ角ゴ Pro W3"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dirty="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3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990000"/>
                          </a:solidFill>
                          <a:effectLst/>
                          <a:latin typeface="Britannic Bold" charset="0"/>
                          <a:ea typeface="ヒラギノ角ゴ Pro W3" charset="0"/>
                          <a:cs typeface="Arial" charset="0"/>
                        </a:rPr>
                        <a:t>Be responsible</a:t>
                      </a:r>
                      <a:endParaRPr kumimoji="0" lang="en-US" sz="1600" b="0" i="0" u="none" strike="noStrike" cap="none" normalizeH="0" baseline="0" dirty="0">
                        <a:ln>
                          <a:noFill/>
                        </a:ln>
                        <a:solidFill>
                          <a:srgbClr val="990000"/>
                        </a:solidFill>
                        <a:effectLst/>
                        <a:latin typeface="Britannic Bold" charset="0"/>
                        <a:ea typeface="ヒラギノ角ゴ Pro W3"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3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Times New Roman" charset="0"/>
                        </a:rPr>
                        <a:t>Keep Hand &amp;</a:t>
                      </a:r>
                      <a:endParaRPr kumimoji="0" lang="en-US" sz="1000" b="0" i="0" u="none" strike="noStrike" cap="none" normalizeH="0" baseline="0">
                        <a:ln>
                          <a:noFill/>
                        </a:ln>
                        <a:solidFill>
                          <a:srgbClr val="990000"/>
                        </a:solidFill>
                        <a:effectLst/>
                        <a:latin typeface="Britannic Bold" charset="0"/>
                        <a:ea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Times New Roman" charset="0"/>
                        </a:rPr>
                        <a:t>Feet to Self</a:t>
                      </a:r>
                      <a:endParaRPr kumimoji="0" lang="en-US" sz="1800" b="0" i="0" u="none" strike="noStrike" cap="none" normalizeH="0" baseline="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3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Arial" charset="0"/>
                        </a:rPr>
                        <a:t>Follow Directions</a:t>
                      </a:r>
                      <a:endParaRPr kumimoji="0" lang="en-US" sz="1600" b="0" i="0" u="none" strike="noStrike" cap="none" normalizeH="0" baseline="0">
                        <a:ln>
                          <a:noFill/>
                        </a:ln>
                        <a:solidFill>
                          <a:srgbClr val="990000"/>
                        </a:solidFill>
                        <a:effectLst/>
                        <a:latin typeface="Britannic Bold" charset="0"/>
                        <a:ea typeface="ヒラギノ角ゴ Pro W3"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3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Arial" charset="0"/>
                        </a:rPr>
                        <a:t>Be There – </a:t>
                      </a:r>
                      <a:endParaRPr kumimoji="0" lang="en-US" sz="1600" b="0" i="0" u="none" strike="noStrike" cap="none" normalizeH="0" baseline="0">
                        <a:ln>
                          <a:noFill/>
                        </a:ln>
                        <a:solidFill>
                          <a:srgbClr val="990000"/>
                        </a:solidFill>
                        <a:effectLst/>
                        <a:latin typeface="Britannic Bold" charset="0"/>
                        <a:ea typeface="ヒラギノ角ゴ Pro W3"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Times New Roman" charset="0"/>
                        </a:rPr>
                        <a:t>Be Ready</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18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4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990000"/>
                          </a:solidFill>
                          <a:effectLst/>
                          <a:latin typeface="Britannic Bold" charset="0"/>
                          <a:ea typeface="ヒラギノ角ゴ Pro W3" charset="0"/>
                          <a:cs typeface="Arial" charset="0"/>
                        </a:rPr>
                        <a:t>TOTAL POINTS</a:t>
                      </a:r>
                      <a:endParaRPr kumimoji="0" lang="en-US" sz="1000" b="1" i="0" u="none" strike="noStrike" cap="none" normalizeH="0" baseline="0">
                        <a:ln>
                          <a:noFill/>
                        </a:ln>
                        <a:solidFill>
                          <a:srgbClr val="990000"/>
                        </a:solidFill>
                        <a:effectLst/>
                        <a:latin typeface="Britannic Bold" charset="0"/>
                        <a:ea typeface="ヒラギノ角ゴ Pro W3"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990000"/>
                        </a:solidFill>
                        <a:effectLst/>
                        <a:latin typeface="Britannic Bold" charset="0"/>
                        <a:ea typeface="ヒラギノ角ゴ Pro W3" charset="0"/>
                        <a:cs typeface="ヒラギノ角ゴ Pro W3"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990000"/>
                        </a:solidFill>
                        <a:effectLst/>
                        <a:latin typeface="Britannic Bold" charset="0"/>
                        <a:ea typeface="ヒラギノ角ゴ Pro W3" charset="0"/>
                        <a:cs typeface="ヒラギノ角ゴ Pro W3"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990000"/>
                        </a:solidFill>
                        <a:effectLst/>
                        <a:latin typeface="Britannic Bold" charset="0"/>
                        <a:ea typeface="ヒラギノ角ゴ Pro W3" charset="0"/>
                        <a:cs typeface="ヒラギノ角ゴ Pro W3"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990000"/>
                        </a:solidFill>
                        <a:effectLst/>
                        <a:latin typeface="Britannic Bold" charset="0"/>
                        <a:ea typeface="ヒラギノ角ゴ Pro W3" charset="0"/>
                        <a:cs typeface="ヒラギノ角ゴ Pro W3"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990000"/>
                        </a:solidFill>
                        <a:effectLst/>
                        <a:latin typeface="Britannic Bold" charset="0"/>
                        <a:ea typeface="ヒラギノ角ゴ Pro W3" charset="0"/>
                        <a:cs typeface="ヒラギノ角ゴ Pro W3"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66972" name="Rectangle 60"/>
          <p:cNvSpPr>
            <a:spLocks noGrp="1" noChangeArrowheads="1"/>
          </p:cNvSpPr>
          <p:nvPr>
            <p:ph type="title"/>
          </p:nvPr>
        </p:nvSpPr>
        <p:spPr>
          <a:xfrm>
            <a:off x="3429000" y="0"/>
            <a:ext cx="5715000" cy="1122402"/>
          </a:xfrm>
          <a:solidFill>
            <a:srgbClr val="FFFF66"/>
          </a:solidFill>
        </p:spPr>
        <p:txBody>
          <a:bodyPr/>
          <a:lstStyle/>
          <a:p>
            <a:pPr eaLnBrk="1" hangingPunct="1"/>
            <a:r>
              <a:rPr lang="en-US" sz="5400" dirty="0">
                <a:solidFill>
                  <a:schemeClr val="tx1"/>
                </a:solidFill>
                <a:effectLst>
                  <a:outerShdw blurRad="38100" dist="38100" dir="2700000" algn="tl">
                    <a:srgbClr val="FFFFFF"/>
                  </a:outerShdw>
                </a:effectLst>
                <a:latin typeface="Arial" charset="0"/>
                <a:ea typeface="Arial" charset="0"/>
                <a:cs typeface="Arial" charset="0"/>
              </a:rPr>
              <a:t>Daily CICO Cycle</a:t>
            </a:r>
            <a:br>
              <a:rPr lang="en-US" sz="2800" dirty="0">
                <a:solidFill>
                  <a:schemeClr val="bg1"/>
                </a:solidFill>
                <a:effectLst>
                  <a:outerShdw blurRad="38100" dist="38100" dir="2700000" algn="tl">
                    <a:srgbClr val="000000"/>
                  </a:outerShdw>
                </a:effectLst>
                <a:latin typeface="Arial" charset="0"/>
                <a:ea typeface="Arial" charset="0"/>
                <a:cs typeface="Arial" charset="0"/>
              </a:rPr>
            </a:br>
            <a:r>
              <a:rPr lang="en-US" sz="2000" dirty="0">
                <a:solidFill>
                  <a:schemeClr val="accent2"/>
                </a:solidFill>
                <a:effectLst>
                  <a:outerShdw blurRad="38100" dist="38100" dir="2700000" algn="tl">
                    <a:srgbClr val="000000"/>
                  </a:outerShdw>
                </a:effectLst>
                <a:latin typeface="Arial" charset="0"/>
                <a:ea typeface="Arial" charset="0"/>
                <a:cs typeface="Arial" charset="0"/>
              </a:rPr>
              <a:t>(Crone, Horner, &amp; Hawken, 2004)</a:t>
            </a:r>
            <a:endParaRPr lang="en-US" sz="8800" dirty="0">
              <a:solidFill>
                <a:schemeClr val="accent2"/>
              </a:solidFill>
              <a:effectLst>
                <a:outerShdw blurRad="38100" dist="38100" dir="2700000" algn="tl">
                  <a:srgbClr val="000000"/>
                </a:outerShdw>
              </a:effectLst>
              <a:latin typeface="Arial" charset="0"/>
              <a:ea typeface="Arial" charset="0"/>
              <a:cs typeface="Arial" charset="0"/>
            </a:endParaRPr>
          </a:p>
        </p:txBody>
      </p:sp>
      <p:sp>
        <p:nvSpPr>
          <p:cNvPr id="53309" name="Text Box 61"/>
          <p:cNvSpPr txBox="1">
            <a:spLocks noChangeArrowheads="1"/>
          </p:cNvSpPr>
          <p:nvPr/>
        </p:nvSpPr>
        <p:spPr bwMode="auto">
          <a:xfrm>
            <a:off x="2819400" y="1573213"/>
            <a:ext cx="1260475" cy="584775"/>
          </a:xfrm>
          <a:prstGeom prst="rect">
            <a:avLst/>
          </a:prstGeom>
          <a:solidFill>
            <a:srgbClr val="FFFF66"/>
          </a:solidFill>
          <a:ln>
            <a:noFill/>
          </a:ln>
          <a:extLs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fontAlgn="base">
              <a:lnSpc>
                <a:spcPct val="80000"/>
              </a:lnSpc>
              <a:spcBef>
                <a:spcPct val="50000"/>
              </a:spcBef>
              <a:spcAft>
                <a:spcPct val="0"/>
              </a:spcAft>
            </a:pPr>
            <a:r>
              <a:rPr lang="en-US" sz="2000">
                <a:solidFill>
                  <a:srgbClr val="000000"/>
                </a:solidFill>
                <a:ea typeface="Arial" charset="0"/>
                <a:cs typeface="Arial" charset="0"/>
              </a:rPr>
              <a:t>Morning Check-In</a:t>
            </a:r>
            <a:endParaRPr lang="en-US" sz="1400">
              <a:solidFill>
                <a:srgbClr val="000000"/>
              </a:solidFill>
              <a:ea typeface="Arial" charset="0"/>
              <a:cs typeface="Arial" charset="0"/>
            </a:endParaRPr>
          </a:p>
        </p:txBody>
      </p:sp>
      <p:sp>
        <p:nvSpPr>
          <p:cNvPr id="166974" name="Text Box 62"/>
          <p:cNvSpPr txBox="1">
            <a:spLocks noChangeArrowheads="1"/>
          </p:cNvSpPr>
          <p:nvPr/>
        </p:nvSpPr>
        <p:spPr bwMode="auto">
          <a:xfrm>
            <a:off x="1027113" y="3316288"/>
            <a:ext cx="1157287" cy="743217"/>
          </a:xfrm>
          <a:prstGeom prst="rect">
            <a:avLst/>
          </a:prstGeom>
          <a:solidFill>
            <a:srgbClr val="FFFF66"/>
          </a:solidFill>
          <a:ln>
            <a:noFill/>
          </a:ln>
          <a:extLs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fontAlgn="base">
              <a:lnSpc>
                <a:spcPct val="70000"/>
              </a:lnSpc>
              <a:spcBef>
                <a:spcPct val="50000"/>
              </a:spcBef>
              <a:spcAft>
                <a:spcPct val="0"/>
              </a:spcAft>
            </a:pPr>
            <a:r>
              <a:rPr lang="en-US" sz="2000">
                <a:solidFill>
                  <a:srgbClr val="000000"/>
                </a:solidFill>
                <a:ea typeface="Arial" charset="0"/>
                <a:cs typeface="Arial" charset="0"/>
              </a:rPr>
              <a:t>Home Check-In</a:t>
            </a:r>
          </a:p>
        </p:txBody>
      </p:sp>
      <p:sp>
        <p:nvSpPr>
          <p:cNvPr id="166975" name="Text Box 63"/>
          <p:cNvSpPr txBox="1">
            <a:spLocks noChangeArrowheads="1"/>
          </p:cNvSpPr>
          <p:nvPr/>
        </p:nvSpPr>
        <p:spPr bwMode="auto">
          <a:xfrm>
            <a:off x="4292600" y="3211513"/>
            <a:ext cx="1576388" cy="743217"/>
          </a:xfrm>
          <a:prstGeom prst="rect">
            <a:avLst/>
          </a:prstGeom>
          <a:solidFill>
            <a:srgbClr val="FFFF66"/>
          </a:solidFill>
          <a:ln>
            <a:noFill/>
          </a:ln>
          <a:extLs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fontAlgn="base">
              <a:lnSpc>
                <a:spcPct val="70000"/>
              </a:lnSpc>
              <a:spcBef>
                <a:spcPct val="50000"/>
              </a:spcBef>
              <a:spcAft>
                <a:spcPct val="0"/>
              </a:spcAft>
            </a:pPr>
            <a:r>
              <a:rPr lang="en-US" sz="2000">
                <a:solidFill>
                  <a:srgbClr val="000000"/>
                </a:solidFill>
                <a:ea typeface="Arial" charset="0"/>
                <a:cs typeface="Arial" charset="0"/>
              </a:rPr>
              <a:t>Daily Teacher Evaluation</a:t>
            </a:r>
            <a:endParaRPr lang="en-US" sz="1400">
              <a:solidFill>
                <a:srgbClr val="000000"/>
              </a:solidFill>
              <a:ea typeface="Arial" charset="0"/>
              <a:cs typeface="Arial" charset="0"/>
            </a:endParaRPr>
          </a:p>
        </p:txBody>
      </p:sp>
      <p:sp>
        <p:nvSpPr>
          <p:cNvPr id="166976" name="AutoShape 64"/>
          <p:cNvSpPr>
            <a:spLocks noChangeArrowheads="1"/>
          </p:cNvSpPr>
          <p:nvPr/>
        </p:nvSpPr>
        <p:spPr bwMode="auto">
          <a:xfrm rot="10800000">
            <a:off x="4270375" y="4086225"/>
            <a:ext cx="990600" cy="1219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4809 h 21600"/>
              <a:gd name="T14" fmla="*/ 20078 w 21600"/>
              <a:gd name="T15" fmla="*/ 7349 h 21600"/>
            </a:gdLst>
            <a:ahLst/>
            <a:cxnLst>
              <a:cxn ang="T8">
                <a:pos x="T0" y="T1"/>
              </a:cxn>
              <a:cxn ang="T9">
                <a:pos x="T2" y="T3"/>
              </a:cxn>
              <a:cxn ang="T10">
                <a:pos x="T4" y="T5"/>
              </a:cxn>
              <a:cxn ang="T11">
                <a:pos x="T6" y="T7"/>
              </a:cxn>
            </a:cxnLst>
            <a:rect l="T12" t="T13" r="T14" b="T15"/>
            <a:pathLst>
              <a:path w="21600" h="21600">
                <a:moveTo>
                  <a:pt x="21600" y="6079"/>
                </a:moveTo>
                <a:lnTo>
                  <a:pt x="14316" y="0"/>
                </a:lnTo>
                <a:lnTo>
                  <a:pt x="14316" y="4809"/>
                </a:lnTo>
                <a:lnTo>
                  <a:pt x="12427" y="4809"/>
                </a:lnTo>
                <a:cubicBezTo>
                  <a:pt x="5564" y="4809"/>
                  <a:pt x="0" y="8099"/>
                  <a:pt x="0" y="12158"/>
                </a:cubicBezTo>
                <a:lnTo>
                  <a:pt x="0" y="21600"/>
                </a:lnTo>
                <a:lnTo>
                  <a:pt x="2596" y="21600"/>
                </a:lnTo>
                <a:lnTo>
                  <a:pt x="2596" y="12158"/>
                </a:lnTo>
                <a:cubicBezTo>
                  <a:pt x="2596" y="9502"/>
                  <a:pt x="6997" y="7349"/>
                  <a:pt x="12427" y="7349"/>
                </a:cubicBezTo>
                <a:lnTo>
                  <a:pt x="14316" y="7349"/>
                </a:lnTo>
                <a:lnTo>
                  <a:pt x="14316" y="12158"/>
                </a:lnTo>
                <a:close/>
              </a:path>
            </a:pathLst>
          </a:custGeom>
          <a:solidFill>
            <a:srgbClr val="990000"/>
          </a:solidFill>
          <a:ln w="9525">
            <a:solidFill>
              <a:srgbClr val="990000"/>
            </a:solidFill>
            <a:miter lim="800000"/>
            <a:headEnd/>
            <a:tailEnd/>
          </a:ln>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6977" name="AutoShape 65"/>
          <p:cNvSpPr>
            <a:spLocks noChangeArrowheads="1"/>
          </p:cNvSpPr>
          <p:nvPr/>
        </p:nvSpPr>
        <p:spPr bwMode="auto">
          <a:xfrm rot="5400000">
            <a:off x="4308475" y="1762125"/>
            <a:ext cx="990600" cy="1219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4809 h 21600"/>
              <a:gd name="T14" fmla="*/ 20078 w 21600"/>
              <a:gd name="T15" fmla="*/ 7349 h 21600"/>
            </a:gdLst>
            <a:ahLst/>
            <a:cxnLst>
              <a:cxn ang="T8">
                <a:pos x="T0" y="T1"/>
              </a:cxn>
              <a:cxn ang="T9">
                <a:pos x="T2" y="T3"/>
              </a:cxn>
              <a:cxn ang="T10">
                <a:pos x="T4" y="T5"/>
              </a:cxn>
              <a:cxn ang="T11">
                <a:pos x="T6" y="T7"/>
              </a:cxn>
            </a:cxnLst>
            <a:rect l="T12" t="T13" r="T14" b="T15"/>
            <a:pathLst>
              <a:path w="21600" h="21600">
                <a:moveTo>
                  <a:pt x="21600" y="6079"/>
                </a:moveTo>
                <a:lnTo>
                  <a:pt x="14316" y="0"/>
                </a:lnTo>
                <a:lnTo>
                  <a:pt x="14316" y="4809"/>
                </a:lnTo>
                <a:lnTo>
                  <a:pt x="12427" y="4809"/>
                </a:lnTo>
                <a:cubicBezTo>
                  <a:pt x="5564" y="4809"/>
                  <a:pt x="0" y="8099"/>
                  <a:pt x="0" y="12158"/>
                </a:cubicBezTo>
                <a:lnTo>
                  <a:pt x="0" y="21600"/>
                </a:lnTo>
                <a:lnTo>
                  <a:pt x="2596" y="21600"/>
                </a:lnTo>
                <a:lnTo>
                  <a:pt x="2596" y="12158"/>
                </a:lnTo>
                <a:cubicBezTo>
                  <a:pt x="2596" y="9502"/>
                  <a:pt x="6997" y="7349"/>
                  <a:pt x="12427" y="7349"/>
                </a:cubicBezTo>
                <a:lnTo>
                  <a:pt x="14316" y="7349"/>
                </a:lnTo>
                <a:lnTo>
                  <a:pt x="14316" y="12158"/>
                </a:lnTo>
                <a:close/>
              </a:path>
            </a:pathLst>
          </a:custGeom>
          <a:solidFill>
            <a:srgbClr val="990000"/>
          </a:solidFill>
          <a:ln w="9525">
            <a:solidFill>
              <a:srgbClr val="990000"/>
            </a:solidFill>
            <a:miter lim="800000"/>
            <a:headEnd/>
            <a:tailEnd/>
          </a:ln>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6978" name="AutoShape 66"/>
          <p:cNvSpPr>
            <a:spLocks noChangeArrowheads="1"/>
          </p:cNvSpPr>
          <p:nvPr/>
        </p:nvSpPr>
        <p:spPr bwMode="auto">
          <a:xfrm rot="-5400000">
            <a:off x="1489075" y="3971925"/>
            <a:ext cx="990600" cy="1219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4809 h 21600"/>
              <a:gd name="T14" fmla="*/ 20078 w 21600"/>
              <a:gd name="T15" fmla="*/ 7349 h 21600"/>
            </a:gdLst>
            <a:ahLst/>
            <a:cxnLst>
              <a:cxn ang="T8">
                <a:pos x="T0" y="T1"/>
              </a:cxn>
              <a:cxn ang="T9">
                <a:pos x="T2" y="T3"/>
              </a:cxn>
              <a:cxn ang="T10">
                <a:pos x="T4" y="T5"/>
              </a:cxn>
              <a:cxn ang="T11">
                <a:pos x="T6" y="T7"/>
              </a:cxn>
            </a:cxnLst>
            <a:rect l="T12" t="T13" r="T14" b="T15"/>
            <a:pathLst>
              <a:path w="21600" h="21600">
                <a:moveTo>
                  <a:pt x="21600" y="6079"/>
                </a:moveTo>
                <a:lnTo>
                  <a:pt x="14316" y="0"/>
                </a:lnTo>
                <a:lnTo>
                  <a:pt x="14316" y="4809"/>
                </a:lnTo>
                <a:lnTo>
                  <a:pt x="12427" y="4809"/>
                </a:lnTo>
                <a:cubicBezTo>
                  <a:pt x="5564" y="4809"/>
                  <a:pt x="0" y="8099"/>
                  <a:pt x="0" y="12158"/>
                </a:cubicBezTo>
                <a:lnTo>
                  <a:pt x="0" y="21600"/>
                </a:lnTo>
                <a:lnTo>
                  <a:pt x="2596" y="21600"/>
                </a:lnTo>
                <a:lnTo>
                  <a:pt x="2596" y="12158"/>
                </a:lnTo>
                <a:cubicBezTo>
                  <a:pt x="2596" y="9502"/>
                  <a:pt x="6997" y="7349"/>
                  <a:pt x="12427" y="7349"/>
                </a:cubicBezTo>
                <a:lnTo>
                  <a:pt x="14316" y="7349"/>
                </a:lnTo>
                <a:lnTo>
                  <a:pt x="14316" y="12158"/>
                </a:lnTo>
                <a:close/>
              </a:path>
            </a:pathLst>
          </a:custGeom>
          <a:solidFill>
            <a:srgbClr val="990000"/>
          </a:solidFill>
          <a:ln w="9525">
            <a:solidFill>
              <a:srgbClr val="990000"/>
            </a:solidFill>
            <a:miter lim="800000"/>
            <a:headEnd/>
            <a:tailEnd/>
          </a:ln>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6979" name="AutoShape 67"/>
          <p:cNvSpPr>
            <a:spLocks noChangeArrowheads="1"/>
          </p:cNvSpPr>
          <p:nvPr/>
        </p:nvSpPr>
        <p:spPr bwMode="auto">
          <a:xfrm rot="10800000" flipH="1" flipV="1">
            <a:off x="1527175" y="1571625"/>
            <a:ext cx="990600" cy="1219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4809 h 21600"/>
              <a:gd name="T14" fmla="*/ 20078 w 21600"/>
              <a:gd name="T15" fmla="*/ 7349 h 21600"/>
            </a:gdLst>
            <a:ahLst/>
            <a:cxnLst>
              <a:cxn ang="T8">
                <a:pos x="T0" y="T1"/>
              </a:cxn>
              <a:cxn ang="T9">
                <a:pos x="T2" y="T3"/>
              </a:cxn>
              <a:cxn ang="T10">
                <a:pos x="T4" y="T5"/>
              </a:cxn>
              <a:cxn ang="T11">
                <a:pos x="T6" y="T7"/>
              </a:cxn>
            </a:cxnLst>
            <a:rect l="T12" t="T13" r="T14" b="T15"/>
            <a:pathLst>
              <a:path w="21600" h="21600">
                <a:moveTo>
                  <a:pt x="21600" y="6079"/>
                </a:moveTo>
                <a:lnTo>
                  <a:pt x="14316" y="0"/>
                </a:lnTo>
                <a:lnTo>
                  <a:pt x="14316" y="4809"/>
                </a:lnTo>
                <a:lnTo>
                  <a:pt x="12427" y="4809"/>
                </a:lnTo>
                <a:cubicBezTo>
                  <a:pt x="5564" y="4809"/>
                  <a:pt x="0" y="8099"/>
                  <a:pt x="0" y="12158"/>
                </a:cubicBezTo>
                <a:lnTo>
                  <a:pt x="0" y="21600"/>
                </a:lnTo>
                <a:lnTo>
                  <a:pt x="2596" y="21600"/>
                </a:lnTo>
                <a:lnTo>
                  <a:pt x="2596" y="12158"/>
                </a:lnTo>
                <a:cubicBezTo>
                  <a:pt x="2596" y="9502"/>
                  <a:pt x="6997" y="7349"/>
                  <a:pt x="12427" y="7349"/>
                </a:cubicBezTo>
                <a:lnTo>
                  <a:pt x="14316" y="7349"/>
                </a:lnTo>
                <a:lnTo>
                  <a:pt x="14316" y="12158"/>
                </a:lnTo>
                <a:close/>
              </a:path>
            </a:pathLst>
          </a:custGeom>
          <a:solidFill>
            <a:srgbClr val="990000"/>
          </a:solidFill>
          <a:ln w="9525">
            <a:solidFill>
              <a:srgbClr val="990000"/>
            </a:solidFill>
            <a:miter lim="800000"/>
            <a:headEnd/>
            <a:tailEnd/>
          </a:ln>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6980" name="Text Box 68"/>
          <p:cNvSpPr txBox="1">
            <a:spLocks noChangeArrowheads="1"/>
          </p:cNvSpPr>
          <p:nvPr/>
        </p:nvSpPr>
        <p:spPr bwMode="auto">
          <a:xfrm>
            <a:off x="2819400" y="4953000"/>
            <a:ext cx="1365250" cy="523220"/>
          </a:xfrm>
          <a:prstGeom prst="rect">
            <a:avLst/>
          </a:prstGeom>
          <a:solidFill>
            <a:srgbClr val="FFFF66"/>
          </a:solidFill>
          <a:ln>
            <a:noFill/>
          </a:ln>
          <a:extLst>
            <a:ext uri="{91240B29-F687-4f45-9708-019B960494DF}">
              <a14:hiddenLine xmlns=""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fontAlgn="base">
              <a:lnSpc>
                <a:spcPct val="70000"/>
              </a:lnSpc>
              <a:spcBef>
                <a:spcPct val="50000"/>
              </a:spcBef>
              <a:spcAft>
                <a:spcPct val="0"/>
              </a:spcAft>
            </a:pPr>
            <a:r>
              <a:rPr lang="en-US" sz="2000">
                <a:solidFill>
                  <a:srgbClr val="000000"/>
                </a:solidFill>
                <a:ea typeface="Arial" charset="0"/>
                <a:cs typeface="Arial" charset="0"/>
              </a:rPr>
              <a:t>Afternoon Check-In</a:t>
            </a:r>
          </a:p>
        </p:txBody>
      </p:sp>
      <p:sp>
        <p:nvSpPr>
          <p:cNvPr id="166981" name="Text Box 69"/>
          <p:cNvSpPr txBox="1">
            <a:spLocks noChangeArrowheads="1"/>
          </p:cNvSpPr>
          <p:nvPr/>
        </p:nvSpPr>
        <p:spPr bwMode="auto">
          <a:xfrm>
            <a:off x="5501399" y="1122863"/>
            <a:ext cx="3261601" cy="1405513"/>
          </a:xfrm>
          <a:prstGeom prst="rect">
            <a:avLst/>
          </a:prstGeom>
          <a:solidFill>
            <a:srgbClr val="FFFFFF">
              <a:alpha val="50195"/>
            </a:srgbClr>
          </a:solidFill>
          <a:ln w="9525">
            <a:solidFill>
              <a:schemeClr val="bg1"/>
            </a:solidFill>
            <a:miter lim="800000"/>
            <a:headEnd/>
            <a:tailEnd/>
          </a:ln>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fontAlgn="base">
              <a:spcBef>
                <a:spcPts val="840"/>
              </a:spcBef>
              <a:spcAft>
                <a:spcPct val="0"/>
              </a:spcAft>
              <a:buFontTx/>
              <a:buChar char="•"/>
            </a:pPr>
            <a:r>
              <a:rPr lang="en-US" dirty="0">
                <a:ea typeface="Arial" charset="0"/>
                <a:cs typeface="Arial" charset="0"/>
              </a:rPr>
              <a:t>Pick up point sheet</a:t>
            </a:r>
          </a:p>
          <a:p>
            <a:pPr fontAlgn="base">
              <a:spcBef>
                <a:spcPts val="840"/>
              </a:spcBef>
              <a:spcAft>
                <a:spcPct val="0"/>
              </a:spcAft>
              <a:buFontTx/>
              <a:buChar char="•"/>
            </a:pPr>
            <a:r>
              <a:rPr lang="en-US" dirty="0">
                <a:ea typeface="Arial" charset="0"/>
                <a:cs typeface="Arial" charset="0"/>
              </a:rPr>
              <a:t>Positive adult contact</a:t>
            </a:r>
          </a:p>
          <a:p>
            <a:pPr fontAlgn="base">
              <a:spcBef>
                <a:spcPts val="840"/>
              </a:spcBef>
              <a:spcAft>
                <a:spcPct val="0"/>
              </a:spcAft>
              <a:buFontTx/>
              <a:buChar char="•"/>
            </a:pPr>
            <a:r>
              <a:rPr lang="en-US" dirty="0">
                <a:ea typeface="Arial" charset="0"/>
                <a:cs typeface="Arial" charset="0"/>
              </a:rPr>
              <a:t>Get materials</a:t>
            </a:r>
          </a:p>
        </p:txBody>
      </p:sp>
      <p:pic>
        <p:nvPicPr>
          <p:cNvPr id="166982" name="Picture 70" descr="j02792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87413"/>
            <a:ext cx="1760538" cy="182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6983" name="Picture 71" descr="j02333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5412" y="339180"/>
            <a:ext cx="1349375" cy="116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67072" name="Group 160"/>
          <p:cNvGraphicFramePr>
            <a:graphicFrameLocks noGrp="1"/>
          </p:cNvGraphicFramePr>
          <p:nvPr>
            <p:extLst/>
          </p:nvPr>
        </p:nvGraphicFramePr>
        <p:xfrm>
          <a:off x="4805654" y="4508978"/>
          <a:ext cx="4343400" cy="2362202"/>
        </p:xfrm>
        <a:graphic>
          <a:graphicData uri="http://schemas.openxmlformats.org/drawingml/2006/table">
            <a:tbl>
              <a:tblPr/>
              <a:tblGrid>
                <a:gridCol w="819150">
                  <a:extLst>
                    <a:ext uri="{9D8B030D-6E8A-4147-A177-3AD203B41FA5}">
                      <a16:colId xmlns:a16="http://schemas.microsoft.com/office/drawing/2014/main" val="20000"/>
                    </a:ext>
                  </a:extLst>
                </a:gridCol>
                <a:gridCol w="665163">
                  <a:extLst>
                    <a:ext uri="{9D8B030D-6E8A-4147-A177-3AD203B41FA5}">
                      <a16:colId xmlns:a16="http://schemas.microsoft.com/office/drawing/2014/main" val="20001"/>
                    </a:ext>
                  </a:extLst>
                </a:gridCol>
                <a:gridCol w="725487">
                  <a:extLst>
                    <a:ext uri="{9D8B030D-6E8A-4147-A177-3AD203B41FA5}">
                      <a16:colId xmlns:a16="http://schemas.microsoft.com/office/drawing/2014/main" val="20002"/>
                    </a:ext>
                  </a:extLst>
                </a:gridCol>
                <a:gridCol w="649288">
                  <a:extLst>
                    <a:ext uri="{9D8B030D-6E8A-4147-A177-3AD203B41FA5}">
                      <a16:colId xmlns:a16="http://schemas.microsoft.com/office/drawing/2014/main" val="20003"/>
                    </a:ext>
                  </a:extLst>
                </a:gridCol>
                <a:gridCol w="687387">
                  <a:extLst>
                    <a:ext uri="{9D8B030D-6E8A-4147-A177-3AD203B41FA5}">
                      <a16:colId xmlns:a16="http://schemas.microsoft.com/office/drawing/2014/main" val="20004"/>
                    </a:ext>
                  </a:extLst>
                </a:gridCol>
                <a:gridCol w="796925">
                  <a:extLst>
                    <a:ext uri="{9D8B030D-6E8A-4147-A177-3AD203B41FA5}">
                      <a16:colId xmlns:a16="http://schemas.microsoft.com/office/drawing/2014/main" val="20005"/>
                    </a:ext>
                  </a:extLst>
                </a:gridCol>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79525" algn="l"/>
                        </a:tabLst>
                      </a:pPr>
                      <a:r>
                        <a:rPr kumimoji="0" lang="en-US" sz="800" b="1" i="0" u="none" strike="noStrike" cap="none" normalizeH="0" baseline="0">
                          <a:ln>
                            <a:noFill/>
                          </a:ln>
                          <a:solidFill>
                            <a:srgbClr val="990000"/>
                          </a:solidFill>
                          <a:effectLst/>
                          <a:latin typeface="Britannic Bold" charset="0"/>
                          <a:ea typeface="Times New Roman" charset="0"/>
                        </a:rPr>
                        <a:t>Goals</a:t>
                      </a:r>
                      <a:endParaRPr kumimoji="0" lang="en-US" sz="700" b="0" i="0" u="none" strike="noStrike" cap="none" normalizeH="0" baseline="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9525" algn="l"/>
                        </a:tabLst>
                      </a:pPr>
                      <a:r>
                        <a:rPr kumimoji="0" lang="en-US" sz="800" b="1" i="0" u="none" strike="noStrike" cap="none" normalizeH="0" baseline="0" dirty="0">
                          <a:ln>
                            <a:noFill/>
                          </a:ln>
                          <a:solidFill>
                            <a:srgbClr val="990000"/>
                          </a:solidFill>
                          <a:effectLst/>
                          <a:latin typeface="Britannic Bold" charset="0"/>
                          <a:ea typeface="Times New Roman" charset="0"/>
                        </a:rPr>
                        <a:t>Reading</a:t>
                      </a:r>
                      <a:endParaRPr kumimoji="0" lang="en-US" sz="700" b="0" i="0" u="none" strike="noStrike" cap="none" normalizeH="0" baseline="0" dirty="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9525" algn="l"/>
                        </a:tabLst>
                      </a:pPr>
                      <a:r>
                        <a:rPr kumimoji="0" lang="en-US" sz="800" b="1" i="0" u="none" strike="noStrike" cap="none" normalizeH="0" baseline="0" dirty="0">
                          <a:ln>
                            <a:noFill/>
                          </a:ln>
                          <a:solidFill>
                            <a:srgbClr val="990000"/>
                          </a:solidFill>
                          <a:effectLst/>
                          <a:latin typeface="Britannic Bold" charset="0"/>
                          <a:ea typeface="Times New Roman" charset="0"/>
                        </a:rPr>
                        <a:t>Math</a:t>
                      </a:r>
                      <a:endParaRPr kumimoji="0" lang="en-US" sz="700" b="0" i="0" u="none" strike="noStrike" cap="none" normalizeH="0" baseline="0" dirty="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9525" algn="l"/>
                        </a:tabLst>
                      </a:pPr>
                      <a:r>
                        <a:rPr kumimoji="0" lang="en-US" sz="800" b="1" i="0" u="none" strike="noStrike" cap="none" normalizeH="0" baseline="0" dirty="0">
                          <a:ln>
                            <a:noFill/>
                          </a:ln>
                          <a:solidFill>
                            <a:srgbClr val="990000"/>
                          </a:solidFill>
                          <a:effectLst/>
                          <a:latin typeface="Britannic Bold" charset="0"/>
                          <a:ea typeface="Times New Roman" charset="0"/>
                        </a:rPr>
                        <a:t>Writing</a:t>
                      </a:r>
                      <a:endParaRPr kumimoji="0" lang="en-US" sz="700" b="0" i="0" u="none" strike="noStrike" cap="none" normalizeH="0" baseline="0" dirty="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9525" algn="l"/>
                        </a:tabLst>
                      </a:pPr>
                      <a:r>
                        <a:rPr kumimoji="0" lang="en-US" sz="800" b="1" i="0" u="none" strike="noStrike" cap="none" normalizeH="0" baseline="0" dirty="0">
                          <a:ln>
                            <a:noFill/>
                          </a:ln>
                          <a:solidFill>
                            <a:srgbClr val="990000"/>
                          </a:solidFill>
                          <a:effectLst/>
                          <a:latin typeface="Britannic Bold" charset="0"/>
                          <a:ea typeface="Times New Roman" charset="0"/>
                        </a:rPr>
                        <a:t>Science</a:t>
                      </a:r>
                      <a:endParaRPr kumimoji="0" lang="en-US" sz="700" b="0" i="0" u="none" strike="noStrike" cap="none" normalizeH="0" baseline="0" dirty="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79525" algn="l"/>
                        </a:tabLst>
                      </a:pPr>
                      <a:r>
                        <a:rPr kumimoji="0" lang="en-US" sz="800" b="1" i="0" u="none" strike="noStrike" cap="none" normalizeH="0" baseline="0" dirty="0">
                          <a:ln>
                            <a:noFill/>
                          </a:ln>
                          <a:solidFill>
                            <a:srgbClr val="990000"/>
                          </a:solidFill>
                          <a:effectLst/>
                          <a:latin typeface="Britannic Bold" charset="0"/>
                          <a:ea typeface="Times New Roman" charset="0"/>
                        </a:rPr>
                        <a:t>Social Studies</a:t>
                      </a:r>
                      <a:endParaRPr kumimoji="0" lang="en-US" sz="700" b="0" i="0" u="none" strike="noStrike" cap="none" normalizeH="0" baseline="0" dirty="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extLst>
                  <a:ext uri="{0D108BD9-81ED-4DB2-BD59-A6C34878D82A}">
                    <a16:rowId xmlns:a16="http://schemas.microsoft.com/office/drawing/2014/main" val="10000"/>
                  </a:ext>
                </a:extLst>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Arial" charset="0"/>
                        </a:rPr>
                        <a:t>Be respectful</a:t>
                      </a:r>
                      <a:endParaRPr kumimoji="0" lang="en-US" sz="600" b="0" i="0" u="none" strike="noStrike" cap="none" normalizeH="0" baseline="0">
                        <a:ln>
                          <a:noFill/>
                        </a:ln>
                        <a:solidFill>
                          <a:srgbClr val="990000"/>
                        </a:solidFill>
                        <a:effectLst/>
                        <a:latin typeface="Britannic Bold" charset="0"/>
                        <a:ea typeface="ヒラギノ角ゴ Pro W3"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extLst>
                  <a:ext uri="{0D108BD9-81ED-4DB2-BD59-A6C34878D82A}">
                    <a16:rowId xmlns:a16="http://schemas.microsoft.com/office/drawing/2014/main" val="10001"/>
                  </a:ext>
                </a:extLst>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Arial" charset="0"/>
                        </a:rPr>
                        <a:t>Be responsible</a:t>
                      </a:r>
                      <a:endParaRPr kumimoji="0" lang="en-US" sz="600" b="0" i="0" u="none" strike="noStrike" cap="none" normalizeH="0" baseline="0">
                        <a:ln>
                          <a:noFill/>
                        </a:ln>
                        <a:solidFill>
                          <a:srgbClr val="990000"/>
                        </a:solidFill>
                        <a:effectLst/>
                        <a:latin typeface="Britannic Bold" charset="0"/>
                        <a:ea typeface="ヒラギノ角ゴ Pro W3"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extLst>
                  <a:ext uri="{0D108BD9-81ED-4DB2-BD59-A6C34878D82A}">
                    <a16:rowId xmlns:a16="http://schemas.microsoft.com/office/drawing/2014/main" val="10002"/>
                  </a:ext>
                </a:extLst>
              </a:tr>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a:ln>
                            <a:noFill/>
                          </a:ln>
                          <a:solidFill>
                            <a:srgbClr val="990000"/>
                          </a:solidFill>
                          <a:effectLst/>
                          <a:latin typeface="Britannic Bold" charset="0"/>
                          <a:ea typeface="Times New Roman" charset="0"/>
                        </a:rPr>
                        <a:t>Keep Hand &amp;</a:t>
                      </a:r>
                      <a:endParaRPr kumimoji="0" lang="en-US" sz="500" b="0" i="0" u="none" strike="noStrike" cap="none" normalizeH="0" baseline="0" dirty="0">
                        <a:ln>
                          <a:noFill/>
                        </a:ln>
                        <a:solidFill>
                          <a:srgbClr val="990000"/>
                        </a:solidFill>
                        <a:effectLst/>
                        <a:latin typeface="Britannic Bold" charset="0"/>
                        <a:ea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a:ln>
                            <a:noFill/>
                          </a:ln>
                          <a:solidFill>
                            <a:srgbClr val="990000"/>
                          </a:solidFill>
                          <a:effectLst/>
                          <a:latin typeface="Britannic Bold" charset="0"/>
                          <a:ea typeface="Times New Roman" charset="0"/>
                        </a:rPr>
                        <a:t>Feet to Self</a:t>
                      </a:r>
                      <a:endParaRPr kumimoji="0" lang="en-US" sz="700" b="0" i="0" u="none" strike="noStrike" cap="none" normalizeH="0" baseline="0" dirty="0">
                        <a:ln>
                          <a:noFill/>
                        </a:ln>
                        <a:solidFill>
                          <a:srgbClr val="990000"/>
                        </a:solidFill>
                        <a:effectLst/>
                        <a:latin typeface="Britannic Bold" charset="0"/>
                        <a:ea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extLst>
                  <a:ext uri="{0D108BD9-81ED-4DB2-BD59-A6C34878D82A}">
                    <a16:rowId xmlns:a16="http://schemas.microsoft.com/office/drawing/2014/main" val="10003"/>
                  </a:ext>
                </a:extLst>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Arial" charset="0"/>
                        </a:rPr>
                        <a:t>Follow Directions</a:t>
                      </a:r>
                      <a:endParaRPr kumimoji="0" lang="en-US" sz="600" b="0" i="0" u="none" strike="noStrike" cap="none" normalizeH="0" baseline="0">
                        <a:ln>
                          <a:noFill/>
                        </a:ln>
                        <a:solidFill>
                          <a:srgbClr val="990000"/>
                        </a:solidFill>
                        <a:effectLst/>
                        <a:latin typeface="Britannic Bold" charset="0"/>
                        <a:ea typeface="ヒラギノ角ゴ Pro W3"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a:ln>
                            <a:noFill/>
                          </a:ln>
                          <a:solidFill>
                            <a:srgbClr val="990000"/>
                          </a:solidFill>
                          <a:effectLst/>
                          <a:latin typeface="Britannic Bold" charset="0"/>
                          <a:ea typeface="ヒラギノ角ゴ Pro W3" charset="0"/>
                          <a:cs typeface="Arial" charset="0"/>
                        </a:rPr>
                        <a:t>Be There – </a:t>
                      </a:r>
                      <a:endParaRPr kumimoji="0" lang="en-US" sz="600" b="0" i="0" u="none" strike="noStrike" cap="none" normalizeH="0" baseline="0" dirty="0">
                        <a:ln>
                          <a:noFill/>
                        </a:ln>
                        <a:solidFill>
                          <a:srgbClr val="990000"/>
                        </a:solidFill>
                        <a:effectLst/>
                        <a:latin typeface="Britannic Bold" charset="0"/>
                        <a:ea typeface="ヒラギノ角ゴ Pro W3"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a:ln>
                            <a:noFill/>
                          </a:ln>
                          <a:solidFill>
                            <a:srgbClr val="990000"/>
                          </a:solidFill>
                          <a:effectLst/>
                          <a:latin typeface="Britannic Bold" charset="0"/>
                          <a:ea typeface="Times New Roman" charset="0"/>
                        </a:rPr>
                        <a:t>Be Ready</a:t>
                      </a:r>
                      <a:endParaRPr kumimoji="0" lang="en-US" sz="700" b="0" i="0" u="none" strike="noStrike" cap="none" normalizeH="0" baseline="0" dirty="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a:ln>
                            <a:noFill/>
                          </a:ln>
                          <a:solidFill>
                            <a:srgbClr val="990000"/>
                          </a:solidFill>
                          <a:effectLst/>
                          <a:latin typeface="Britannic Bold" charset="0"/>
                          <a:ea typeface="ヒラギノ角ゴ Pro W3" charset="0"/>
                          <a:cs typeface="Times New Roman" charset="0"/>
                        </a:rPr>
                        <a:t>2      1       0</a:t>
                      </a:r>
                      <a:endParaRPr kumimoji="0" lang="en-US" sz="700" b="0" i="0" u="none" strike="noStrike" cap="none" normalizeH="0" baseline="0">
                        <a:ln>
                          <a:noFill/>
                        </a:ln>
                        <a:solidFill>
                          <a:srgbClr val="990000"/>
                        </a:solidFill>
                        <a:effectLst/>
                        <a:latin typeface="Britannic Bold" charset="0"/>
                        <a:ea typeface="Times New Roman"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extLst>
                  <a:ext uri="{0D108BD9-81ED-4DB2-BD59-A6C34878D82A}">
                    <a16:rowId xmlns:a16="http://schemas.microsoft.com/office/drawing/2014/main" val="10005"/>
                  </a:ext>
                </a:extLst>
              </a:tr>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1" i="0" u="none" strike="noStrike" cap="none" normalizeH="0" baseline="0" dirty="0">
                          <a:ln>
                            <a:noFill/>
                          </a:ln>
                          <a:solidFill>
                            <a:srgbClr val="990000"/>
                          </a:solidFill>
                          <a:effectLst/>
                          <a:latin typeface="Britannic Bold" charset="0"/>
                          <a:ea typeface="ヒラギノ角ゴ Pro W3" charset="0"/>
                          <a:cs typeface="Arial" charset="0"/>
                        </a:rPr>
                        <a:t>TOTAL POINTS</a:t>
                      </a:r>
                      <a:endParaRPr kumimoji="0" lang="en-US" sz="500" b="1" i="0" u="none" strike="noStrike" cap="none" normalizeH="0" baseline="0" dirty="0">
                        <a:ln>
                          <a:noFill/>
                        </a:ln>
                        <a:solidFill>
                          <a:srgbClr val="990000"/>
                        </a:solidFill>
                        <a:effectLst/>
                        <a:latin typeface="Britannic Bold" charset="0"/>
                        <a:ea typeface="ヒラギノ角ゴ Pro W3" charset="0"/>
                        <a:cs typeface="Times New Roman"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990000"/>
                        </a:solidFill>
                        <a:effectLst/>
                        <a:latin typeface="Britannic Bold" charset="0"/>
                        <a:ea typeface="ヒラギノ角ゴ Pro W3" charset="0"/>
                        <a:cs typeface="ヒラギノ角ゴ Pro W3"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990000"/>
                        </a:solidFill>
                        <a:effectLst/>
                        <a:latin typeface="Britannic Bold" charset="0"/>
                        <a:ea typeface="ヒラギノ角ゴ Pro W3" charset="0"/>
                        <a:cs typeface="ヒラギノ角ゴ Pro W3"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990000"/>
                        </a:solidFill>
                        <a:effectLst/>
                        <a:latin typeface="Britannic Bold" charset="0"/>
                        <a:ea typeface="ヒラギノ角ゴ Pro W3" charset="0"/>
                        <a:cs typeface="ヒラギノ角ゴ Pro W3"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990000"/>
                        </a:solidFill>
                        <a:effectLst/>
                        <a:latin typeface="Britannic Bold" charset="0"/>
                        <a:ea typeface="ヒラギノ角ゴ Pro W3" charset="0"/>
                        <a:cs typeface="ヒラギノ角ゴ Pro W3"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rgbClr val="990000"/>
                        </a:solidFill>
                        <a:effectLst/>
                        <a:latin typeface="Britannic Bold" charset="0"/>
                        <a:ea typeface="ヒラギノ角ゴ Pro W3" charset="0"/>
                        <a:cs typeface="ヒラギノ角ゴ Pro W3"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3717F"/>
                    </a:solidFill>
                  </a:tcPr>
                </a:tc>
                <a:extLst>
                  <a:ext uri="{0D108BD9-81ED-4DB2-BD59-A6C34878D82A}">
                    <a16:rowId xmlns:a16="http://schemas.microsoft.com/office/drawing/2014/main" val="10006"/>
                  </a:ext>
                </a:extLst>
              </a:tr>
            </a:tbl>
          </a:graphicData>
        </a:graphic>
      </p:graphicFrame>
      <p:sp>
        <p:nvSpPr>
          <p:cNvPr id="167042" name="Oval 130"/>
          <p:cNvSpPr>
            <a:spLocks noChangeArrowheads="1"/>
          </p:cNvSpPr>
          <p:nvPr/>
        </p:nvSpPr>
        <p:spPr bwMode="auto">
          <a:xfrm>
            <a:off x="6019800" y="48006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43" name="Oval 131"/>
          <p:cNvSpPr>
            <a:spLocks noChangeArrowheads="1"/>
          </p:cNvSpPr>
          <p:nvPr/>
        </p:nvSpPr>
        <p:spPr bwMode="auto">
          <a:xfrm>
            <a:off x="5791200" y="5154613"/>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44" name="Oval 132"/>
          <p:cNvSpPr>
            <a:spLocks noChangeArrowheads="1"/>
          </p:cNvSpPr>
          <p:nvPr/>
        </p:nvSpPr>
        <p:spPr bwMode="auto">
          <a:xfrm>
            <a:off x="5791200" y="54864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45" name="Oval 133"/>
          <p:cNvSpPr>
            <a:spLocks noChangeArrowheads="1"/>
          </p:cNvSpPr>
          <p:nvPr/>
        </p:nvSpPr>
        <p:spPr bwMode="auto">
          <a:xfrm>
            <a:off x="6019800" y="58674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46" name="Oval 134"/>
          <p:cNvSpPr>
            <a:spLocks noChangeArrowheads="1"/>
          </p:cNvSpPr>
          <p:nvPr/>
        </p:nvSpPr>
        <p:spPr bwMode="auto">
          <a:xfrm>
            <a:off x="6019800" y="61722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47" name="Oval 135"/>
          <p:cNvSpPr>
            <a:spLocks noChangeArrowheads="1"/>
          </p:cNvSpPr>
          <p:nvPr/>
        </p:nvSpPr>
        <p:spPr bwMode="auto">
          <a:xfrm>
            <a:off x="6477000" y="51816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48" name="Oval 136"/>
          <p:cNvSpPr>
            <a:spLocks noChangeArrowheads="1"/>
          </p:cNvSpPr>
          <p:nvPr/>
        </p:nvSpPr>
        <p:spPr bwMode="auto">
          <a:xfrm>
            <a:off x="6324600" y="54864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49" name="Oval 137"/>
          <p:cNvSpPr>
            <a:spLocks noChangeArrowheads="1"/>
          </p:cNvSpPr>
          <p:nvPr/>
        </p:nvSpPr>
        <p:spPr bwMode="auto">
          <a:xfrm>
            <a:off x="6324600" y="57912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50" name="Oval 138"/>
          <p:cNvSpPr>
            <a:spLocks noChangeArrowheads="1"/>
          </p:cNvSpPr>
          <p:nvPr/>
        </p:nvSpPr>
        <p:spPr bwMode="auto">
          <a:xfrm>
            <a:off x="6629400" y="61722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51" name="Oval 139"/>
          <p:cNvSpPr>
            <a:spLocks noChangeArrowheads="1"/>
          </p:cNvSpPr>
          <p:nvPr/>
        </p:nvSpPr>
        <p:spPr bwMode="auto">
          <a:xfrm>
            <a:off x="6477000" y="48006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52" name="Oval 140"/>
          <p:cNvSpPr>
            <a:spLocks noChangeArrowheads="1"/>
          </p:cNvSpPr>
          <p:nvPr/>
        </p:nvSpPr>
        <p:spPr bwMode="auto">
          <a:xfrm>
            <a:off x="7239000" y="48006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53" name="Oval 141"/>
          <p:cNvSpPr>
            <a:spLocks noChangeArrowheads="1"/>
          </p:cNvSpPr>
          <p:nvPr/>
        </p:nvSpPr>
        <p:spPr bwMode="auto">
          <a:xfrm>
            <a:off x="7010400" y="51816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54" name="Oval 142"/>
          <p:cNvSpPr>
            <a:spLocks noChangeArrowheads="1"/>
          </p:cNvSpPr>
          <p:nvPr/>
        </p:nvSpPr>
        <p:spPr bwMode="auto">
          <a:xfrm>
            <a:off x="7010400" y="54864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55" name="Oval 143"/>
          <p:cNvSpPr>
            <a:spLocks noChangeArrowheads="1"/>
          </p:cNvSpPr>
          <p:nvPr/>
        </p:nvSpPr>
        <p:spPr bwMode="auto">
          <a:xfrm>
            <a:off x="7239000" y="58674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56" name="Oval 144"/>
          <p:cNvSpPr>
            <a:spLocks noChangeArrowheads="1"/>
          </p:cNvSpPr>
          <p:nvPr/>
        </p:nvSpPr>
        <p:spPr bwMode="auto">
          <a:xfrm>
            <a:off x="7239000" y="61722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57" name="Oval 145"/>
          <p:cNvSpPr>
            <a:spLocks noChangeArrowheads="1"/>
          </p:cNvSpPr>
          <p:nvPr/>
        </p:nvSpPr>
        <p:spPr bwMode="auto">
          <a:xfrm>
            <a:off x="7848600" y="51816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58" name="Oval 146"/>
          <p:cNvSpPr>
            <a:spLocks noChangeArrowheads="1"/>
          </p:cNvSpPr>
          <p:nvPr/>
        </p:nvSpPr>
        <p:spPr bwMode="auto">
          <a:xfrm>
            <a:off x="7696200" y="54864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59" name="Oval 147"/>
          <p:cNvSpPr>
            <a:spLocks noChangeArrowheads="1"/>
          </p:cNvSpPr>
          <p:nvPr/>
        </p:nvSpPr>
        <p:spPr bwMode="auto">
          <a:xfrm>
            <a:off x="7696200" y="57912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60" name="Oval 148"/>
          <p:cNvSpPr>
            <a:spLocks noChangeArrowheads="1"/>
          </p:cNvSpPr>
          <p:nvPr/>
        </p:nvSpPr>
        <p:spPr bwMode="auto">
          <a:xfrm>
            <a:off x="8001000" y="61722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61" name="Oval 149"/>
          <p:cNvSpPr>
            <a:spLocks noChangeArrowheads="1"/>
          </p:cNvSpPr>
          <p:nvPr/>
        </p:nvSpPr>
        <p:spPr bwMode="auto">
          <a:xfrm>
            <a:off x="7848600" y="48006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62" name="Oval 150"/>
          <p:cNvSpPr>
            <a:spLocks noChangeArrowheads="1"/>
          </p:cNvSpPr>
          <p:nvPr/>
        </p:nvSpPr>
        <p:spPr bwMode="auto">
          <a:xfrm>
            <a:off x="8686800" y="48006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63" name="Oval 151"/>
          <p:cNvSpPr>
            <a:spLocks noChangeArrowheads="1"/>
          </p:cNvSpPr>
          <p:nvPr/>
        </p:nvSpPr>
        <p:spPr bwMode="auto">
          <a:xfrm>
            <a:off x="8534400" y="51816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64" name="Oval 152"/>
          <p:cNvSpPr>
            <a:spLocks noChangeArrowheads="1"/>
          </p:cNvSpPr>
          <p:nvPr/>
        </p:nvSpPr>
        <p:spPr bwMode="auto">
          <a:xfrm>
            <a:off x="8534400" y="54864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65" name="Oval 153"/>
          <p:cNvSpPr>
            <a:spLocks noChangeArrowheads="1"/>
          </p:cNvSpPr>
          <p:nvPr/>
        </p:nvSpPr>
        <p:spPr bwMode="auto">
          <a:xfrm>
            <a:off x="8686800" y="58674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66" name="Oval 154"/>
          <p:cNvSpPr>
            <a:spLocks noChangeArrowheads="1"/>
          </p:cNvSpPr>
          <p:nvPr/>
        </p:nvSpPr>
        <p:spPr bwMode="auto">
          <a:xfrm>
            <a:off x="8686800" y="6172200"/>
            <a:ext cx="228600" cy="304800"/>
          </a:xfrm>
          <a:prstGeom prst="ellipse">
            <a:avLst/>
          </a:prstGeom>
          <a:noFill/>
          <a:ln w="38100">
            <a:solidFill>
              <a:srgbClr val="99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000">
              <a:solidFill>
                <a:srgbClr val="000000"/>
              </a:solidFill>
              <a:latin typeface="Arial" charset="0"/>
              <a:ea typeface="Arial" charset="0"/>
              <a:cs typeface="Arial" charset="0"/>
            </a:endParaRPr>
          </a:p>
        </p:txBody>
      </p:sp>
      <p:sp>
        <p:nvSpPr>
          <p:cNvPr id="167067" name="Text Box 155"/>
          <p:cNvSpPr txBox="1">
            <a:spLocks noChangeArrowheads="1"/>
          </p:cNvSpPr>
          <p:nvPr/>
        </p:nvSpPr>
        <p:spPr bwMode="auto">
          <a:xfrm>
            <a:off x="5260974" y="1050705"/>
            <a:ext cx="4113839" cy="1374735"/>
          </a:xfrm>
          <a:prstGeom prst="rect">
            <a:avLst/>
          </a:prstGeom>
          <a:solidFill>
            <a:srgbClr val="FFFFFF">
              <a:alpha val="50195"/>
            </a:srgbClr>
          </a:solidFill>
          <a:ln w="9525">
            <a:solidFill>
              <a:schemeClr val="bg1"/>
            </a:solidFill>
            <a:miter lim="800000"/>
            <a:headEnd/>
            <a:tailEnd/>
          </a:ln>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fontAlgn="base">
              <a:spcBef>
                <a:spcPts val="240"/>
              </a:spcBef>
              <a:spcAft>
                <a:spcPct val="0"/>
              </a:spcAft>
              <a:buFontTx/>
              <a:buChar char="•"/>
            </a:pPr>
            <a:r>
              <a:rPr lang="en-US" sz="2000" dirty="0">
                <a:ea typeface="Arial" charset="0"/>
                <a:cs typeface="Arial" charset="0"/>
              </a:rPr>
              <a:t>Return point sheet &amp; get copy to take home</a:t>
            </a:r>
          </a:p>
          <a:p>
            <a:pPr fontAlgn="base">
              <a:spcBef>
                <a:spcPts val="240"/>
              </a:spcBef>
              <a:spcAft>
                <a:spcPct val="0"/>
              </a:spcAft>
              <a:buFontTx/>
              <a:buChar char="•"/>
            </a:pPr>
            <a:r>
              <a:rPr lang="en-US" sz="2000" dirty="0">
                <a:ea typeface="Arial" charset="0"/>
                <a:cs typeface="Arial" charset="0"/>
              </a:rPr>
              <a:t>Positive adult contact</a:t>
            </a:r>
          </a:p>
          <a:p>
            <a:pPr fontAlgn="base">
              <a:spcBef>
                <a:spcPts val="240"/>
              </a:spcBef>
              <a:spcAft>
                <a:spcPct val="0"/>
              </a:spcAft>
              <a:buFontTx/>
              <a:buChar char="•"/>
            </a:pPr>
            <a:r>
              <a:rPr lang="en-US" sz="2000" dirty="0">
                <a:ea typeface="Arial" charset="0"/>
                <a:cs typeface="Arial" charset="0"/>
              </a:rPr>
              <a:t>Exchange points for </a:t>
            </a:r>
            <a:r>
              <a:rPr lang="en-US" sz="2000" dirty="0" err="1">
                <a:ea typeface="Arial" charset="0"/>
                <a:cs typeface="Arial" charset="0"/>
              </a:rPr>
              <a:t>reinforcer</a:t>
            </a:r>
            <a:endParaRPr lang="en-US" sz="2000" dirty="0">
              <a:ea typeface="Arial" charset="0"/>
              <a:cs typeface="Arial" charset="0"/>
            </a:endParaRPr>
          </a:p>
        </p:txBody>
      </p:sp>
      <p:pic>
        <p:nvPicPr>
          <p:cNvPr id="167068" name="Picture 156" descr="MCj040409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46" y="4311418"/>
            <a:ext cx="1616075"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7070" name="Text Box 158"/>
          <p:cNvSpPr txBox="1">
            <a:spLocks noChangeArrowheads="1"/>
          </p:cNvSpPr>
          <p:nvPr/>
        </p:nvSpPr>
        <p:spPr bwMode="auto">
          <a:xfrm>
            <a:off x="5257800" y="1152422"/>
            <a:ext cx="3657600" cy="1384995"/>
          </a:xfrm>
          <a:prstGeom prst="rect">
            <a:avLst/>
          </a:prstGeom>
          <a:solidFill>
            <a:srgbClr val="FFFFFF">
              <a:alpha val="50195"/>
            </a:srgbClr>
          </a:solidFill>
          <a:ln w="9525">
            <a:solidFill>
              <a:schemeClr val="bg1"/>
            </a:solidFill>
            <a:miter lim="800000"/>
            <a:headEnd/>
            <a:tailEnd/>
          </a:ln>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fontAlgn="base">
              <a:spcBef>
                <a:spcPct val="50000"/>
              </a:spcBef>
              <a:spcAft>
                <a:spcPct val="0"/>
              </a:spcAft>
              <a:buFontTx/>
              <a:buChar char="•"/>
            </a:pPr>
            <a:r>
              <a:rPr lang="en-US" dirty="0">
                <a:ea typeface="Arial" charset="0"/>
                <a:cs typeface="Arial" charset="0"/>
              </a:rPr>
              <a:t>Parent provides positive adult contact</a:t>
            </a:r>
          </a:p>
          <a:p>
            <a:pPr fontAlgn="base">
              <a:spcBef>
                <a:spcPct val="50000"/>
              </a:spcBef>
              <a:spcAft>
                <a:spcPct val="0"/>
              </a:spcAft>
              <a:buFontTx/>
              <a:buChar char="•"/>
            </a:pPr>
            <a:r>
              <a:rPr lang="en-US" dirty="0">
                <a:ea typeface="Arial" charset="0"/>
                <a:cs typeface="Arial" charset="0"/>
              </a:rPr>
              <a:t>Signs and comments</a:t>
            </a:r>
          </a:p>
        </p:txBody>
      </p:sp>
      <p:sp>
        <p:nvSpPr>
          <p:cNvPr id="167071" name="Text Box 159"/>
          <p:cNvSpPr txBox="1">
            <a:spLocks noChangeArrowheads="1"/>
          </p:cNvSpPr>
          <p:nvPr/>
        </p:nvSpPr>
        <p:spPr bwMode="auto">
          <a:xfrm>
            <a:off x="5178905" y="1299997"/>
            <a:ext cx="3815389" cy="1041311"/>
          </a:xfrm>
          <a:prstGeom prst="rect">
            <a:avLst/>
          </a:prstGeom>
          <a:solidFill>
            <a:srgbClr val="FFFFFF">
              <a:alpha val="50195"/>
            </a:srgbClr>
          </a:solidFill>
          <a:ln w="9525">
            <a:solidFill>
              <a:schemeClr val="bg1"/>
            </a:solidFill>
            <a:miter lim="800000"/>
            <a:headEnd/>
            <a:tailEnd/>
          </a:ln>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fontAlgn="base">
              <a:spcBef>
                <a:spcPts val="240"/>
              </a:spcBef>
              <a:spcAft>
                <a:spcPct val="0"/>
              </a:spcAft>
              <a:buFontTx/>
              <a:buChar char="•"/>
            </a:pPr>
            <a:r>
              <a:rPr lang="en-US" sz="2000" dirty="0">
                <a:ea typeface="Arial" charset="0"/>
                <a:cs typeface="Arial" charset="0"/>
              </a:rPr>
              <a:t>Return point sheet with signature and get </a:t>
            </a:r>
            <a:r>
              <a:rPr lang="en-US" sz="2000" dirty="0" err="1">
                <a:ea typeface="Arial" charset="0"/>
                <a:cs typeface="Arial" charset="0"/>
              </a:rPr>
              <a:t>reinforcer</a:t>
            </a:r>
            <a:endParaRPr lang="en-US" sz="2000" dirty="0">
              <a:ea typeface="Arial" charset="0"/>
              <a:cs typeface="Arial" charset="0"/>
            </a:endParaRPr>
          </a:p>
          <a:p>
            <a:pPr fontAlgn="base">
              <a:spcBef>
                <a:spcPts val="240"/>
              </a:spcBef>
              <a:spcAft>
                <a:spcPct val="0"/>
              </a:spcAft>
              <a:buFontTx/>
              <a:buChar char="•"/>
            </a:pPr>
            <a:r>
              <a:rPr lang="en-US" sz="2000" dirty="0">
                <a:ea typeface="Arial" charset="0"/>
                <a:cs typeface="Arial" charset="0"/>
              </a:rPr>
              <a:t>Start over!!!</a:t>
            </a:r>
          </a:p>
        </p:txBody>
      </p:sp>
      <p:pic>
        <p:nvPicPr>
          <p:cNvPr id="47" name="Picture 46"/>
          <p:cNvPicPr>
            <a:picLocks noChangeAspect="1"/>
          </p:cNvPicPr>
          <p:nvPr/>
        </p:nvPicPr>
        <p:blipFill>
          <a:blip r:embed="rId5"/>
          <a:stretch>
            <a:fillRect/>
          </a:stretch>
        </p:blipFill>
        <p:spPr>
          <a:xfrm>
            <a:off x="4680" y="173295"/>
            <a:ext cx="2022557" cy="1626136"/>
          </a:xfrm>
          <a:prstGeom prst="rect">
            <a:avLst/>
          </a:prstGeom>
        </p:spPr>
      </p:pic>
    </p:spTree>
    <p:extLst>
      <p:ext uri="{BB962C8B-B14F-4D97-AF65-F5344CB8AC3E}">
        <p14:creationId xmlns:p14="http://schemas.microsoft.com/office/powerpoint/2010/main" val="37152060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8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98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69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698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69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698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69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xit" presetSubtype="0" fill="hold" nodeType="clickEffect">
                                  <p:stCondLst>
                                    <p:cond delay="0"/>
                                  </p:stCondLst>
                                  <p:childTnLst>
                                    <p:anim calcmode="lin" valueType="num">
                                      <p:cBhvr>
                                        <p:cTn id="26" dur="500"/>
                                        <p:tgtEl>
                                          <p:spTgt spid="166982"/>
                                        </p:tgtEl>
                                        <p:attrNameLst>
                                          <p:attrName>ppt_w</p:attrName>
                                        </p:attrNameLst>
                                      </p:cBhvr>
                                      <p:tavLst>
                                        <p:tav tm="0">
                                          <p:val>
                                            <p:strVal val="ppt_w"/>
                                          </p:val>
                                        </p:tav>
                                        <p:tav tm="100000">
                                          <p:val>
                                            <p:fltVal val="0"/>
                                          </p:val>
                                        </p:tav>
                                      </p:tavLst>
                                    </p:anim>
                                    <p:anim calcmode="lin" valueType="num">
                                      <p:cBhvr>
                                        <p:cTn id="27" dur="500"/>
                                        <p:tgtEl>
                                          <p:spTgt spid="166982"/>
                                        </p:tgtEl>
                                        <p:attrNameLst>
                                          <p:attrName>ppt_h</p:attrName>
                                        </p:attrNameLst>
                                      </p:cBhvr>
                                      <p:tavLst>
                                        <p:tav tm="0">
                                          <p:val>
                                            <p:strVal val="ppt_h"/>
                                          </p:val>
                                        </p:tav>
                                        <p:tav tm="100000">
                                          <p:val>
                                            <p:fltVal val="0"/>
                                          </p:val>
                                        </p:tav>
                                      </p:tavLst>
                                    </p:anim>
                                    <p:animEffect transition="out" filter="fade">
                                      <p:cBhvr>
                                        <p:cTn id="28" dur="500"/>
                                        <p:tgtEl>
                                          <p:spTgt spid="166982"/>
                                        </p:tgtEl>
                                      </p:cBhvr>
                                    </p:animEffect>
                                    <p:set>
                                      <p:cBhvr>
                                        <p:cTn id="29" dur="1" fill="hold">
                                          <p:stCondLst>
                                            <p:cond delay="499"/>
                                          </p:stCondLst>
                                        </p:cTn>
                                        <p:tgtEl>
                                          <p:spTgt spid="166982"/>
                                        </p:tgtEl>
                                        <p:attrNameLst>
                                          <p:attrName>style.visibility</p:attrName>
                                        </p:attrNameLst>
                                      </p:cBhvr>
                                      <p:to>
                                        <p:strVal val="hidden"/>
                                      </p:to>
                                    </p:set>
                                  </p:childTnLst>
                                </p:cTn>
                              </p:par>
                              <p:par>
                                <p:cTn id="30" presetID="53" presetClass="exit" presetSubtype="0" fill="hold" nodeType="withEffect">
                                  <p:stCondLst>
                                    <p:cond delay="0"/>
                                  </p:stCondLst>
                                  <p:childTnLst>
                                    <p:anim calcmode="lin" valueType="num">
                                      <p:cBhvr>
                                        <p:cTn id="31" dur="500"/>
                                        <p:tgtEl>
                                          <p:spTgt spid="166983"/>
                                        </p:tgtEl>
                                        <p:attrNameLst>
                                          <p:attrName>ppt_w</p:attrName>
                                        </p:attrNameLst>
                                      </p:cBhvr>
                                      <p:tavLst>
                                        <p:tav tm="0">
                                          <p:val>
                                            <p:strVal val="ppt_w"/>
                                          </p:val>
                                        </p:tav>
                                        <p:tav tm="100000">
                                          <p:val>
                                            <p:fltVal val="0"/>
                                          </p:val>
                                        </p:tav>
                                      </p:tavLst>
                                    </p:anim>
                                    <p:anim calcmode="lin" valueType="num">
                                      <p:cBhvr>
                                        <p:cTn id="32" dur="500"/>
                                        <p:tgtEl>
                                          <p:spTgt spid="166983"/>
                                        </p:tgtEl>
                                        <p:attrNameLst>
                                          <p:attrName>ppt_h</p:attrName>
                                        </p:attrNameLst>
                                      </p:cBhvr>
                                      <p:tavLst>
                                        <p:tav tm="0">
                                          <p:val>
                                            <p:strVal val="ppt_h"/>
                                          </p:val>
                                        </p:tav>
                                        <p:tav tm="100000">
                                          <p:val>
                                            <p:fltVal val="0"/>
                                          </p:val>
                                        </p:tav>
                                      </p:tavLst>
                                    </p:anim>
                                    <p:animEffect transition="out" filter="fade">
                                      <p:cBhvr>
                                        <p:cTn id="33" dur="500"/>
                                        <p:tgtEl>
                                          <p:spTgt spid="166983"/>
                                        </p:tgtEl>
                                      </p:cBhvr>
                                    </p:animEffect>
                                    <p:set>
                                      <p:cBhvr>
                                        <p:cTn id="34" dur="1" fill="hold">
                                          <p:stCondLst>
                                            <p:cond delay="499"/>
                                          </p:stCondLst>
                                        </p:cTn>
                                        <p:tgtEl>
                                          <p:spTgt spid="166983"/>
                                        </p:tgtEl>
                                        <p:attrNameLst>
                                          <p:attrName>style.visibility</p:attrName>
                                        </p:attrNameLst>
                                      </p:cBhvr>
                                      <p:to>
                                        <p:strVal val="hidden"/>
                                      </p:to>
                                    </p:set>
                                  </p:childTnLst>
                                </p:cTn>
                              </p:par>
                              <p:par>
                                <p:cTn id="35" presetID="53" presetClass="exit" presetSubtype="0" fill="hold" grpId="1" nodeType="withEffect">
                                  <p:stCondLst>
                                    <p:cond delay="0"/>
                                  </p:stCondLst>
                                  <p:childTnLst>
                                    <p:anim calcmode="lin" valueType="num">
                                      <p:cBhvr>
                                        <p:cTn id="36" dur="500"/>
                                        <p:tgtEl>
                                          <p:spTgt spid="166981">
                                            <p:txEl>
                                              <p:pRg st="0" end="0"/>
                                            </p:txEl>
                                          </p:spTgt>
                                        </p:tgtEl>
                                        <p:attrNameLst>
                                          <p:attrName>ppt_w</p:attrName>
                                        </p:attrNameLst>
                                      </p:cBhvr>
                                      <p:tavLst>
                                        <p:tav tm="0">
                                          <p:val>
                                            <p:strVal val="ppt_w"/>
                                          </p:val>
                                        </p:tav>
                                        <p:tav tm="100000">
                                          <p:val>
                                            <p:fltVal val="0"/>
                                          </p:val>
                                        </p:tav>
                                      </p:tavLst>
                                    </p:anim>
                                    <p:anim calcmode="lin" valueType="num">
                                      <p:cBhvr>
                                        <p:cTn id="37" dur="500"/>
                                        <p:tgtEl>
                                          <p:spTgt spid="166981">
                                            <p:txEl>
                                              <p:pRg st="0" end="0"/>
                                            </p:txEl>
                                          </p:spTgt>
                                        </p:tgtEl>
                                        <p:attrNameLst>
                                          <p:attrName>ppt_h</p:attrName>
                                        </p:attrNameLst>
                                      </p:cBhvr>
                                      <p:tavLst>
                                        <p:tav tm="0">
                                          <p:val>
                                            <p:strVal val="ppt_h"/>
                                          </p:val>
                                        </p:tav>
                                        <p:tav tm="100000">
                                          <p:val>
                                            <p:fltVal val="0"/>
                                          </p:val>
                                        </p:tav>
                                      </p:tavLst>
                                    </p:anim>
                                    <p:animEffect transition="out" filter="fade">
                                      <p:cBhvr>
                                        <p:cTn id="38" dur="500"/>
                                        <p:tgtEl>
                                          <p:spTgt spid="166981">
                                            <p:txEl>
                                              <p:pRg st="0" end="0"/>
                                            </p:txEl>
                                          </p:spTgt>
                                        </p:tgtEl>
                                      </p:cBhvr>
                                    </p:animEffect>
                                    <p:set>
                                      <p:cBhvr>
                                        <p:cTn id="39" dur="1" fill="hold">
                                          <p:stCondLst>
                                            <p:cond delay="499"/>
                                          </p:stCondLst>
                                        </p:cTn>
                                        <p:tgtEl>
                                          <p:spTgt spid="166981">
                                            <p:txEl>
                                              <p:pRg st="0" end="0"/>
                                            </p:txEl>
                                          </p:spTgt>
                                        </p:tgtEl>
                                        <p:attrNameLst>
                                          <p:attrName>style.visibility</p:attrName>
                                        </p:attrNameLst>
                                      </p:cBhvr>
                                      <p:to>
                                        <p:strVal val="hidden"/>
                                      </p:to>
                                    </p:set>
                                  </p:childTnLst>
                                </p:cTn>
                              </p:par>
                              <p:par>
                                <p:cTn id="40" presetID="53" presetClass="exit" presetSubtype="0" fill="hold" grpId="1" nodeType="withEffect">
                                  <p:stCondLst>
                                    <p:cond delay="0"/>
                                  </p:stCondLst>
                                  <p:childTnLst>
                                    <p:anim calcmode="lin" valueType="num">
                                      <p:cBhvr>
                                        <p:cTn id="41" dur="500"/>
                                        <p:tgtEl>
                                          <p:spTgt spid="166981">
                                            <p:txEl>
                                              <p:pRg st="1" end="1"/>
                                            </p:txEl>
                                          </p:spTgt>
                                        </p:tgtEl>
                                        <p:attrNameLst>
                                          <p:attrName>ppt_w</p:attrName>
                                        </p:attrNameLst>
                                      </p:cBhvr>
                                      <p:tavLst>
                                        <p:tav tm="0">
                                          <p:val>
                                            <p:strVal val="ppt_w"/>
                                          </p:val>
                                        </p:tav>
                                        <p:tav tm="100000">
                                          <p:val>
                                            <p:fltVal val="0"/>
                                          </p:val>
                                        </p:tav>
                                      </p:tavLst>
                                    </p:anim>
                                    <p:anim calcmode="lin" valueType="num">
                                      <p:cBhvr>
                                        <p:cTn id="42" dur="500"/>
                                        <p:tgtEl>
                                          <p:spTgt spid="166981">
                                            <p:txEl>
                                              <p:pRg st="1" end="1"/>
                                            </p:txEl>
                                          </p:spTgt>
                                        </p:tgtEl>
                                        <p:attrNameLst>
                                          <p:attrName>ppt_h</p:attrName>
                                        </p:attrNameLst>
                                      </p:cBhvr>
                                      <p:tavLst>
                                        <p:tav tm="0">
                                          <p:val>
                                            <p:strVal val="ppt_h"/>
                                          </p:val>
                                        </p:tav>
                                        <p:tav tm="100000">
                                          <p:val>
                                            <p:fltVal val="0"/>
                                          </p:val>
                                        </p:tav>
                                      </p:tavLst>
                                    </p:anim>
                                    <p:animEffect transition="out" filter="fade">
                                      <p:cBhvr>
                                        <p:cTn id="43" dur="500"/>
                                        <p:tgtEl>
                                          <p:spTgt spid="166981">
                                            <p:txEl>
                                              <p:pRg st="1" end="1"/>
                                            </p:txEl>
                                          </p:spTgt>
                                        </p:tgtEl>
                                      </p:cBhvr>
                                    </p:animEffect>
                                    <p:set>
                                      <p:cBhvr>
                                        <p:cTn id="44" dur="1" fill="hold">
                                          <p:stCondLst>
                                            <p:cond delay="499"/>
                                          </p:stCondLst>
                                        </p:cTn>
                                        <p:tgtEl>
                                          <p:spTgt spid="166981">
                                            <p:txEl>
                                              <p:pRg st="1" end="1"/>
                                            </p:txEl>
                                          </p:spTgt>
                                        </p:tgtEl>
                                        <p:attrNameLst>
                                          <p:attrName>style.visibility</p:attrName>
                                        </p:attrNameLst>
                                      </p:cBhvr>
                                      <p:to>
                                        <p:strVal val="hidden"/>
                                      </p:to>
                                    </p:set>
                                  </p:childTnLst>
                                </p:cTn>
                              </p:par>
                              <p:par>
                                <p:cTn id="45" presetID="53" presetClass="exit" presetSubtype="0" fill="hold" grpId="1" nodeType="withEffect">
                                  <p:stCondLst>
                                    <p:cond delay="0"/>
                                  </p:stCondLst>
                                  <p:childTnLst>
                                    <p:anim calcmode="lin" valueType="num">
                                      <p:cBhvr>
                                        <p:cTn id="46" dur="500"/>
                                        <p:tgtEl>
                                          <p:spTgt spid="166981">
                                            <p:txEl>
                                              <p:pRg st="2" end="2"/>
                                            </p:txEl>
                                          </p:spTgt>
                                        </p:tgtEl>
                                        <p:attrNameLst>
                                          <p:attrName>ppt_w</p:attrName>
                                        </p:attrNameLst>
                                      </p:cBhvr>
                                      <p:tavLst>
                                        <p:tav tm="0">
                                          <p:val>
                                            <p:strVal val="ppt_w"/>
                                          </p:val>
                                        </p:tav>
                                        <p:tav tm="100000">
                                          <p:val>
                                            <p:fltVal val="0"/>
                                          </p:val>
                                        </p:tav>
                                      </p:tavLst>
                                    </p:anim>
                                    <p:anim calcmode="lin" valueType="num">
                                      <p:cBhvr>
                                        <p:cTn id="47" dur="500"/>
                                        <p:tgtEl>
                                          <p:spTgt spid="166981">
                                            <p:txEl>
                                              <p:pRg st="2" end="2"/>
                                            </p:txEl>
                                          </p:spTgt>
                                        </p:tgtEl>
                                        <p:attrNameLst>
                                          <p:attrName>ppt_h</p:attrName>
                                        </p:attrNameLst>
                                      </p:cBhvr>
                                      <p:tavLst>
                                        <p:tav tm="0">
                                          <p:val>
                                            <p:strVal val="ppt_h"/>
                                          </p:val>
                                        </p:tav>
                                        <p:tav tm="100000">
                                          <p:val>
                                            <p:fltVal val="0"/>
                                          </p:val>
                                        </p:tav>
                                      </p:tavLst>
                                    </p:anim>
                                    <p:animEffect transition="out" filter="fade">
                                      <p:cBhvr>
                                        <p:cTn id="48" dur="500"/>
                                        <p:tgtEl>
                                          <p:spTgt spid="166981">
                                            <p:txEl>
                                              <p:pRg st="2" end="2"/>
                                            </p:txEl>
                                          </p:spTgt>
                                        </p:tgtEl>
                                      </p:cBhvr>
                                    </p:animEffect>
                                    <p:set>
                                      <p:cBhvr>
                                        <p:cTn id="49" dur="1" fill="hold">
                                          <p:stCondLst>
                                            <p:cond delay="499"/>
                                          </p:stCondLst>
                                        </p:cTn>
                                        <p:tgtEl>
                                          <p:spTgt spid="166981">
                                            <p:txEl>
                                              <p:pRg st="2" end="2"/>
                                            </p:txEl>
                                          </p:spTgt>
                                        </p:tgtEl>
                                        <p:attrNameLst>
                                          <p:attrName>style.visibility</p:attrName>
                                        </p:attrNameLst>
                                      </p:cBhvr>
                                      <p:to>
                                        <p:strVal val="hidden"/>
                                      </p:to>
                                    </p:set>
                                  </p:childTnLst>
                                </p:cTn>
                              </p:par>
                              <p:par>
                                <p:cTn id="50" presetID="53" presetClass="exit" presetSubtype="0" fill="hold" grpId="1" nodeType="withEffect">
                                  <p:stCondLst>
                                    <p:cond delay="0"/>
                                  </p:stCondLst>
                                  <p:childTnLst>
                                    <p:anim calcmode="lin" valueType="num">
                                      <p:cBhvr>
                                        <p:cTn id="51" dur="500"/>
                                        <p:tgtEl>
                                          <p:spTgt spid="166981">
                                            <p:bg/>
                                          </p:spTgt>
                                        </p:tgtEl>
                                        <p:attrNameLst>
                                          <p:attrName>ppt_w</p:attrName>
                                        </p:attrNameLst>
                                      </p:cBhvr>
                                      <p:tavLst>
                                        <p:tav tm="0">
                                          <p:val>
                                            <p:strVal val="ppt_w"/>
                                          </p:val>
                                        </p:tav>
                                        <p:tav tm="100000">
                                          <p:val>
                                            <p:fltVal val="0"/>
                                          </p:val>
                                        </p:tav>
                                      </p:tavLst>
                                    </p:anim>
                                    <p:anim calcmode="lin" valueType="num">
                                      <p:cBhvr>
                                        <p:cTn id="52" dur="500"/>
                                        <p:tgtEl>
                                          <p:spTgt spid="166981">
                                            <p:bg/>
                                          </p:spTgt>
                                        </p:tgtEl>
                                        <p:attrNameLst>
                                          <p:attrName>ppt_h</p:attrName>
                                        </p:attrNameLst>
                                      </p:cBhvr>
                                      <p:tavLst>
                                        <p:tav tm="0">
                                          <p:val>
                                            <p:strVal val="ppt_h"/>
                                          </p:val>
                                        </p:tav>
                                        <p:tav tm="100000">
                                          <p:val>
                                            <p:fltVal val="0"/>
                                          </p:val>
                                        </p:tav>
                                      </p:tavLst>
                                    </p:anim>
                                    <p:animEffect transition="out" filter="fade">
                                      <p:cBhvr>
                                        <p:cTn id="53" dur="500"/>
                                        <p:tgtEl>
                                          <p:spTgt spid="166981">
                                            <p:bg/>
                                          </p:spTgt>
                                        </p:tgtEl>
                                      </p:cBhvr>
                                    </p:animEffect>
                                    <p:set>
                                      <p:cBhvr>
                                        <p:cTn id="54" dur="1" fill="hold">
                                          <p:stCondLst>
                                            <p:cond delay="499"/>
                                          </p:stCondLst>
                                        </p:cTn>
                                        <p:tgtEl>
                                          <p:spTgt spid="166981">
                                            <p:bg/>
                                          </p:spTgt>
                                        </p:tgtEl>
                                        <p:attrNameLst>
                                          <p:attrName>style.visibility</p:attrName>
                                        </p:attrNameLst>
                                      </p:cBhvr>
                                      <p:to>
                                        <p:strVal val="hidden"/>
                                      </p:to>
                                    </p:set>
                                  </p:childTnLst>
                                </p:cTn>
                              </p:par>
                              <p:par>
                                <p:cTn id="55" presetID="53" presetClass="exit" presetSubtype="0" fill="hold" nodeType="withEffect">
                                  <p:stCondLst>
                                    <p:cond delay="0"/>
                                  </p:stCondLst>
                                  <p:childTnLst>
                                    <p:anim calcmode="lin" valueType="num">
                                      <p:cBhvr>
                                        <p:cTn id="56" dur="500"/>
                                        <p:tgtEl>
                                          <p:spTgt spid="166914"/>
                                        </p:tgtEl>
                                        <p:attrNameLst>
                                          <p:attrName>ppt_w</p:attrName>
                                        </p:attrNameLst>
                                      </p:cBhvr>
                                      <p:tavLst>
                                        <p:tav tm="0">
                                          <p:val>
                                            <p:strVal val="ppt_w"/>
                                          </p:val>
                                        </p:tav>
                                        <p:tav tm="100000">
                                          <p:val>
                                            <p:fltVal val="0"/>
                                          </p:val>
                                        </p:tav>
                                      </p:tavLst>
                                    </p:anim>
                                    <p:anim calcmode="lin" valueType="num">
                                      <p:cBhvr>
                                        <p:cTn id="57" dur="500"/>
                                        <p:tgtEl>
                                          <p:spTgt spid="166914"/>
                                        </p:tgtEl>
                                        <p:attrNameLst>
                                          <p:attrName>ppt_h</p:attrName>
                                        </p:attrNameLst>
                                      </p:cBhvr>
                                      <p:tavLst>
                                        <p:tav tm="0">
                                          <p:val>
                                            <p:strVal val="ppt_h"/>
                                          </p:val>
                                        </p:tav>
                                        <p:tav tm="100000">
                                          <p:val>
                                            <p:fltVal val="0"/>
                                          </p:val>
                                        </p:tav>
                                      </p:tavLst>
                                    </p:anim>
                                    <p:animEffect transition="out" filter="fade">
                                      <p:cBhvr>
                                        <p:cTn id="58" dur="500"/>
                                        <p:tgtEl>
                                          <p:spTgt spid="166914"/>
                                        </p:tgtEl>
                                      </p:cBhvr>
                                    </p:animEffect>
                                    <p:set>
                                      <p:cBhvr>
                                        <p:cTn id="59" dur="1" fill="hold">
                                          <p:stCondLst>
                                            <p:cond delay="499"/>
                                          </p:stCondLst>
                                        </p:cTn>
                                        <p:tgtEl>
                                          <p:spTgt spid="166914"/>
                                        </p:tgtEl>
                                        <p:attrNameLst>
                                          <p:attrName>style.visibility</p:attrName>
                                        </p:attrNameLst>
                                      </p:cBhvr>
                                      <p:to>
                                        <p:strVal val="hidden"/>
                                      </p:to>
                                    </p:set>
                                  </p:childTnLst>
                                </p:cTn>
                              </p:par>
                              <p:par>
                                <p:cTn id="60" presetID="18" presetClass="entr" presetSubtype="6" fill="hold" grpId="0" nodeType="withEffect">
                                  <p:stCondLst>
                                    <p:cond delay="0"/>
                                  </p:stCondLst>
                                  <p:childTnLst>
                                    <p:set>
                                      <p:cBhvr>
                                        <p:cTn id="61" dur="1" fill="hold">
                                          <p:stCondLst>
                                            <p:cond delay="0"/>
                                          </p:stCondLst>
                                        </p:cTn>
                                        <p:tgtEl>
                                          <p:spTgt spid="166977"/>
                                        </p:tgtEl>
                                        <p:attrNameLst>
                                          <p:attrName>style.visibility</p:attrName>
                                        </p:attrNameLst>
                                      </p:cBhvr>
                                      <p:to>
                                        <p:strVal val="visible"/>
                                      </p:to>
                                    </p:set>
                                    <p:animEffect transition="in" filter="strips(downRight)">
                                      <p:cBhvr>
                                        <p:cTn id="62" dur="500"/>
                                        <p:tgtEl>
                                          <p:spTgt spid="166977"/>
                                        </p:tgtEl>
                                      </p:cBhvr>
                                    </p:animEffect>
                                  </p:childTnLst>
                                </p:cTn>
                              </p:par>
                            </p:childTnLst>
                          </p:cTn>
                        </p:par>
                        <p:par>
                          <p:cTn id="63" fill="hold" nodeType="afterGroup">
                            <p:stCondLst>
                              <p:cond delay="500"/>
                            </p:stCondLst>
                            <p:childTnLst>
                              <p:par>
                                <p:cTn id="64" presetID="53" presetClass="entr" presetSubtype="0" fill="hold" grpId="0" nodeType="afterEffect">
                                  <p:stCondLst>
                                    <p:cond delay="0"/>
                                  </p:stCondLst>
                                  <p:childTnLst>
                                    <p:set>
                                      <p:cBhvr>
                                        <p:cTn id="65" dur="1" fill="hold">
                                          <p:stCondLst>
                                            <p:cond delay="0"/>
                                          </p:stCondLst>
                                        </p:cTn>
                                        <p:tgtEl>
                                          <p:spTgt spid="166975"/>
                                        </p:tgtEl>
                                        <p:attrNameLst>
                                          <p:attrName>style.visibility</p:attrName>
                                        </p:attrNameLst>
                                      </p:cBhvr>
                                      <p:to>
                                        <p:strVal val="visible"/>
                                      </p:to>
                                    </p:set>
                                    <p:anim calcmode="lin" valueType="num">
                                      <p:cBhvr>
                                        <p:cTn id="66" dur="500" fill="hold"/>
                                        <p:tgtEl>
                                          <p:spTgt spid="166975"/>
                                        </p:tgtEl>
                                        <p:attrNameLst>
                                          <p:attrName>ppt_w</p:attrName>
                                        </p:attrNameLst>
                                      </p:cBhvr>
                                      <p:tavLst>
                                        <p:tav tm="0">
                                          <p:val>
                                            <p:fltVal val="0"/>
                                          </p:val>
                                        </p:tav>
                                        <p:tav tm="100000">
                                          <p:val>
                                            <p:strVal val="#ppt_w"/>
                                          </p:val>
                                        </p:tav>
                                      </p:tavLst>
                                    </p:anim>
                                    <p:anim calcmode="lin" valueType="num">
                                      <p:cBhvr>
                                        <p:cTn id="67" dur="500" fill="hold"/>
                                        <p:tgtEl>
                                          <p:spTgt spid="166975"/>
                                        </p:tgtEl>
                                        <p:attrNameLst>
                                          <p:attrName>ppt_h</p:attrName>
                                        </p:attrNameLst>
                                      </p:cBhvr>
                                      <p:tavLst>
                                        <p:tav tm="0">
                                          <p:val>
                                            <p:fltVal val="0"/>
                                          </p:val>
                                        </p:tav>
                                        <p:tav tm="100000">
                                          <p:val>
                                            <p:strVal val="#ppt_h"/>
                                          </p:val>
                                        </p:tav>
                                      </p:tavLst>
                                    </p:anim>
                                    <p:animEffect transition="in" filter="fade">
                                      <p:cBhvr>
                                        <p:cTn id="68" dur="500"/>
                                        <p:tgtEl>
                                          <p:spTgt spid="166975"/>
                                        </p:tgtEl>
                                      </p:cBhvr>
                                    </p:animEffect>
                                  </p:childTnLst>
                                </p:cTn>
                              </p:par>
                              <p:par>
                                <p:cTn id="69" presetID="53" presetClass="entr" presetSubtype="0" fill="hold" nodeType="withEffect">
                                  <p:stCondLst>
                                    <p:cond delay="0"/>
                                  </p:stCondLst>
                                  <p:childTnLst>
                                    <p:set>
                                      <p:cBhvr>
                                        <p:cTn id="70" dur="1" fill="hold">
                                          <p:stCondLst>
                                            <p:cond delay="0"/>
                                          </p:stCondLst>
                                        </p:cTn>
                                        <p:tgtEl>
                                          <p:spTgt spid="167072"/>
                                        </p:tgtEl>
                                        <p:attrNameLst>
                                          <p:attrName>style.visibility</p:attrName>
                                        </p:attrNameLst>
                                      </p:cBhvr>
                                      <p:to>
                                        <p:strVal val="visible"/>
                                      </p:to>
                                    </p:set>
                                    <p:anim calcmode="lin" valueType="num">
                                      <p:cBhvr>
                                        <p:cTn id="71" dur="500" fill="hold"/>
                                        <p:tgtEl>
                                          <p:spTgt spid="167072"/>
                                        </p:tgtEl>
                                        <p:attrNameLst>
                                          <p:attrName>ppt_w</p:attrName>
                                        </p:attrNameLst>
                                      </p:cBhvr>
                                      <p:tavLst>
                                        <p:tav tm="0">
                                          <p:val>
                                            <p:fltVal val="0"/>
                                          </p:val>
                                        </p:tav>
                                        <p:tav tm="100000">
                                          <p:val>
                                            <p:strVal val="#ppt_w"/>
                                          </p:val>
                                        </p:tav>
                                      </p:tavLst>
                                    </p:anim>
                                    <p:anim calcmode="lin" valueType="num">
                                      <p:cBhvr>
                                        <p:cTn id="72" dur="500" fill="hold"/>
                                        <p:tgtEl>
                                          <p:spTgt spid="167072"/>
                                        </p:tgtEl>
                                        <p:attrNameLst>
                                          <p:attrName>ppt_h</p:attrName>
                                        </p:attrNameLst>
                                      </p:cBhvr>
                                      <p:tavLst>
                                        <p:tav tm="0">
                                          <p:val>
                                            <p:fltVal val="0"/>
                                          </p:val>
                                        </p:tav>
                                        <p:tav tm="100000">
                                          <p:val>
                                            <p:strVal val="#ppt_h"/>
                                          </p:val>
                                        </p:tav>
                                      </p:tavLst>
                                    </p:anim>
                                    <p:animEffect transition="in" filter="fade">
                                      <p:cBhvr>
                                        <p:cTn id="73" dur="500"/>
                                        <p:tgtEl>
                                          <p:spTgt spid="167072"/>
                                        </p:tgtEl>
                                      </p:cBhvr>
                                    </p:animEffect>
                                  </p:childTnLst>
                                </p:cTn>
                              </p:par>
                            </p:childTnLst>
                          </p:cTn>
                        </p:par>
                        <p:par>
                          <p:cTn id="74" fill="hold" nodeType="afterGroup">
                            <p:stCondLst>
                              <p:cond delay="1000"/>
                            </p:stCondLst>
                            <p:childTnLst>
                              <p:par>
                                <p:cTn id="75" presetID="22" presetClass="entr" presetSubtype="1" fill="hold" grpId="0" nodeType="afterEffect">
                                  <p:stCondLst>
                                    <p:cond delay="0"/>
                                  </p:stCondLst>
                                  <p:childTnLst>
                                    <p:set>
                                      <p:cBhvr>
                                        <p:cTn id="76" dur="1" fill="hold">
                                          <p:stCondLst>
                                            <p:cond delay="0"/>
                                          </p:stCondLst>
                                        </p:cTn>
                                        <p:tgtEl>
                                          <p:spTgt spid="167042"/>
                                        </p:tgtEl>
                                        <p:attrNameLst>
                                          <p:attrName>style.visibility</p:attrName>
                                        </p:attrNameLst>
                                      </p:cBhvr>
                                      <p:to>
                                        <p:strVal val="visible"/>
                                      </p:to>
                                    </p:set>
                                    <p:animEffect transition="in" filter="wipe(up)">
                                      <p:cBhvr>
                                        <p:cTn id="77" dur="500"/>
                                        <p:tgtEl>
                                          <p:spTgt spid="167042"/>
                                        </p:tgtEl>
                                      </p:cBhvr>
                                    </p:animEffect>
                                  </p:childTnLst>
                                </p:cTn>
                              </p:par>
                            </p:childTnLst>
                          </p:cTn>
                        </p:par>
                        <p:par>
                          <p:cTn id="78" fill="hold" nodeType="afterGroup">
                            <p:stCondLst>
                              <p:cond delay="1500"/>
                            </p:stCondLst>
                            <p:childTnLst>
                              <p:par>
                                <p:cTn id="79" presetID="22" presetClass="entr" presetSubtype="1" fill="hold" grpId="0" nodeType="afterEffect">
                                  <p:stCondLst>
                                    <p:cond delay="0"/>
                                  </p:stCondLst>
                                  <p:childTnLst>
                                    <p:set>
                                      <p:cBhvr>
                                        <p:cTn id="80" dur="1" fill="hold">
                                          <p:stCondLst>
                                            <p:cond delay="0"/>
                                          </p:stCondLst>
                                        </p:cTn>
                                        <p:tgtEl>
                                          <p:spTgt spid="167043"/>
                                        </p:tgtEl>
                                        <p:attrNameLst>
                                          <p:attrName>style.visibility</p:attrName>
                                        </p:attrNameLst>
                                      </p:cBhvr>
                                      <p:to>
                                        <p:strVal val="visible"/>
                                      </p:to>
                                    </p:set>
                                    <p:animEffect transition="in" filter="wipe(up)">
                                      <p:cBhvr>
                                        <p:cTn id="81" dur="500"/>
                                        <p:tgtEl>
                                          <p:spTgt spid="167043"/>
                                        </p:tgtEl>
                                      </p:cBhvr>
                                    </p:animEffect>
                                  </p:childTnLst>
                                </p:cTn>
                              </p:par>
                            </p:childTnLst>
                          </p:cTn>
                        </p:par>
                        <p:par>
                          <p:cTn id="82" fill="hold" nodeType="afterGroup">
                            <p:stCondLst>
                              <p:cond delay="2000"/>
                            </p:stCondLst>
                            <p:childTnLst>
                              <p:par>
                                <p:cTn id="83" presetID="22" presetClass="entr" presetSubtype="1" fill="hold" grpId="0" nodeType="afterEffect">
                                  <p:stCondLst>
                                    <p:cond delay="0"/>
                                  </p:stCondLst>
                                  <p:childTnLst>
                                    <p:set>
                                      <p:cBhvr>
                                        <p:cTn id="84" dur="1" fill="hold">
                                          <p:stCondLst>
                                            <p:cond delay="0"/>
                                          </p:stCondLst>
                                        </p:cTn>
                                        <p:tgtEl>
                                          <p:spTgt spid="167044"/>
                                        </p:tgtEl>
                                        <p:attrNameLst>
                                          <p:attrName>style.visibility</p:attrName>
                                        </p:attrNameLst>
                                      </p:cBhvr>
                                      <p:to>
                                        <p:strVal val="visible"/>
                                      </p:to>
                                    </p:set>
                                    <p:animEffect transition="in" filter="wipe(up)">
                                      <p:cBhvr>
                                        <p:cTn id="85" dur="500"/>
                                        <p:tgtEl>
                                          <p:spTgt spid="167044"/>
                                        </p:tgtEl>
                                      </p:cBhvr>
                                    </p:animEffect>
                                  </p:childTnLst>
                                </p:cTn>
                              </p:par>
                            </p:childTnLst>
                          </p:cTn>
                        </p:par>
                        <p:par>
                          <p:cTn id="86" fill="hold" nodeType="afterGroup">
                            <p:stCondLst>
                              <p:cond delay="2500"/>
                            </p:stCondLst>
                            <p:childTnLst>
                              <p:par>
                                <p:cTn id="87" presetID="22" presetClass="entr" presetSubtype="1" fill="hold" grpId="0" nodeType="afterEffect">
                                  <p:stCondLst>
                                    <p:cond delay="0"/>
                                  </p:stCondLst>
                                  <p:childTnLst>
                                    <p:set>
                                      <p:cBhvr>
                                        <p:cTn id="88" dur="1" fill="hold">
                                          <p:stCondLst>
                                            <p:cond delay="0"/>
                                          </p:stCondLst>
                                        </p:cTn>
                                        <p:tgtEl>
                                          <p:spTgt spid="167045"/>
                                        </p:tgtEl>
                                        <p:attrNameLst>
                                          <p:attrName>style.visibility</p:attrName>
                                        </p:attrNameLst>
                                      </p:cBhvr>
                                      <p:to>
                                        <p:strVal val="visible"/>
                                      </p:to>
                                    </p:set>
                                    <p:animEffect transition="in" filter="wipe(up)">
                                      <p:cBhvr>
                                        <p:cTn id="89" dur="500"/>
                                        <p:tgtEl>
                                          <p:spTgt spid="167045"/>
                                        </p:tgtEl>
                                      </p:cBhvr>
                                    </p:animEffect>
                                  </p:childTnLst>
                                </p:cTn>
                              </p:par>
                            </p:childTnLst>
                          </p:cTn>
                        </p:par>
                        <p:par>
                          <p:cTn id="90" fill="hold" nodeType="afterGroup">
                            <p:stCondLst>
                              <p:cond delay="3000"/>
                            </p:stCondLst>
                            <p:childTnLst>
                              <p:par>
                                <p:cTn id="91" presetID="22" presetClass="entr" presetSubtype="1" fill="hold" grpId="0" nodeType="afterEffect">
                                  <p:stCondLst>
                                    <p:cond delay="0"/>
                                  </p:stCondLst>
                                  <p:childTnLst>
                                    <p:set>
                                      <p:cBhvr>
                                        <p:cTn id="92" dur="1" fill="hold">
                                          <p:stCondLst>
                                            <p:cond delay="0"/>
                                          </p:stCondLst>
                                        </p:cTn>
                                        <p:tgtEl>
                                          <p:spTgt spid="167046"/>
                                        </p:tgtEl>
                                        <p:attrNameLst>
                                          <p:attrName>style.visibility</p:attrName>
                                        </p:attrNameLst>
                                      </p:cBhvr>
                                      <p:to>
                                        <p:strVal val="visible"/>
                                      </p:to>
                                    </p:set>
                                    <p:animEffect transition="in" filter="wipe(up)">
                                      <p:cBhvr>
                                        <p:cTn id="93" dur="500"/>
                                        <p:tgtEl>
                                          <p:spTgt spid="167046"/>
                                        </p:tgtEl>
                                      </p:cBhvr>
                                    </p:animEffect>
                                  </p:childTnLst>
                                </p:cTn>
                              </p:par>
                            </p:childTnLst>
                          </p:cTn>
                        </p:par>
                        <p:par>
                          <p:cTn id="94" fill="hold" nodeType="afterGroup">
                            <p:stCondLst>
                              <p:cond delay="3500"/>
                            </p:stCondLst>
                            <p:childTnLst>
                              <p:par>
                                <p:cTn id="95" presetID="22" presetClass="entr" presetSubtype="1" fill="hold" grpId="0" nodeType="afterEffect">
                                  <p:stCondLst>
                                    <p:cond delay="0"/>
                                  </p:stCondLst>
                                  <p:childTnLst>
                                    <p:set>
                                      <p:cBhvr>
                                        <p:cTn id="96" dur="1" fill="hold">
                                          <p:stCondLst>
                                            <p:cond delay="0"/>
                                          </p:stCondLst>
                                        </p:cTn>
                                        <p:tgtEl>
                                          <p:spTgt spid="167051"/>
                                        </p:tgtEl>
                                        <p:attrNameLst>
                                          <p:attrName>style.visibility</p:attrName>
                                        </p:attrNameLst>
                                      </p:cBhvr>
                                      <p:to>
                                        <p:strVal val="visible"/>
                                      </p:to>
                                    </p:set>
                                    <p:animEffect transition="in" filter="wipe(up)">
                                      <p:cBhvr>
                                        <p:cTn id="97" dur="500"/>
                                        <p:tgtEl>
                                          <p:spTgt spid="167051"/>
                                        </p:tgtEl>
                                      </p:cBhvr>
                                    </p:animEffect>
                                  </p:childTnLst>
                                </p:cTn>
                              </p:par>
                            </p:childTnLst>
                          </p:cTn>
                        </p:par>
                        <p:par>
                          <p:cTn id="98" fill="hold" nodeType="afterGroup">
                            <p:stCondLst>
                              <p:cond delay="4000"/>
                            </p:stCondLst>
                            <p:childTnLst>
                              <p:par>
                                <p:cTn id="99" presetID="22" presetClass="entr" presetSubtype="1" fill="hold" grpId="0" nodeType="afterEffect">
                                  <p:stCondLst>
                                    <p:cond delay="0"/>
                                  </p:stCondLst>
                                  <p:childTnLst>
                                    <p:set>
                                      <p:cBhvr>
                                        <p:cTn id="100" dur="1" fill="hold">
                                          <p:stCondLst>
                                            <p:cond delay="0"/>
                                          </p:stCondLst>
                                        </p:cTn>
                                        <p:tgtEl>
                                          <p:spTgt spid="167047"/>
                                        </p:tgtEl>
                                        <p:attrNameLst>
                                          <p:attrName>style.visibility</p:attrName>
                                        </p:attrNameLst>
                                      </p:cBhvr>
                                      <p:to>
                                        <p:strVal val="visible"/>
                                      </p:to>
                                    </p:set>
                                    <p:animEffect transition="in" filter="wipe(up)">
                                      <p:cBhvr>
                                        <p:cTn id="101" dur="500"/>
                                        <p:tgtEl>
                                          <p:spTgt spid="167047"/>
                                        </p:tgtEl>
                                      </p:cBhvr>
                                    </p:animEffect>
                                  </p:childTnLst>
                                </p:cTn>
                              </p:par>
                            </p:childTnLst>
                          </p:cTn>
                        </p:par>
                        <p:par>
                          <p:cTn id="102" fill="hold" nodeType="afterGroup">
                            <p:stCondLst>
                              <p:cond delay="4500"/>
                            </p:stCondLst>
                            <p:childTnLst>
                              <p:par>
                                <p:cTn id="103" presetID="22" presetClass="entr" presetSubtype="1" fill="hold" grpId="0" nodeType="afterEffect">
                                  <p:stCondLst>
                                    <p:cond delay="0"/>
                                  </p:stCondLst>
                                  <p:childTnLst>
                                    <p:set>
                                      <p:cBhvr>
                                        <p:cTn id="104" dur="1" fill="hold">
                                          <p:stCondLst>
                                            <p:cond delay="0"/>
                                          </p:stCondLst>
                                        </p:cTn>
                                        <p:tgtEl>
                                          <p:spTgt spid="167048"/>
                                        </p:tgtEl>
                                        <p:attrNameLst>
                                          <p:attrName>style.visibility</p:attrName>
                                        </p:attrNameLst>
                                      </p:cBhvr>
                                      <p:to>
                                        <p:strVal val="visible"/>
                                      </p:to>
                                    </p:set>
                                    <p:animEffect transition="in" filter="wipe(up)">
                                      <p:cBhvr>
                                        <p:cTn id="105" dur="500"/>
                                        <p:tgtEl>
                                          <p:spTgt spid="167048"/>
                                        </p:tgtEl>
                                      </p:cBhvr>
                                    </p:animEffect>
                                  </p:childTnLst>
                                </p:cTn>
                              </p:par>
                            </p:childTnLst>
                          </p:cTn>
                        </p:par>
                        <p:par>
                          <p:cTn id="106" fill="hold" nodeType="afterGroup">
                            <p:stCondLst>
                              <p:cond delay="5000"/>
                            </p:stCondLst>
                            <p:childTnLst>
                              <p:par>
                                <p:cTn id="107" presetID="22" presetClass="entr" presetSubtype="1" fill="hold" grpId="0" nodeType="afterEffect">
                                  <p:stCondLst>
                                    <p:cond delay="0"/>
                                  </p:stCondLst>
                                  <p:childTnLst>
                                    <p:set>
                                      <p:cBhvr>
                                        <p:cTn id="108" dur="1" fill="hold">
                                          <p:stCondLst>
                                            <p:cond delay="0"/>
                                          </p:stCondLst>
                                        </p:cTn>
                                        <p:tgtEl>
                                          <p:spTgt spid="167049"/>
                                        </p:tgtEl>
                                        <p:attrNameLst>
                                          <p:attrName>style.visibility</p:attrName>
                                        </p:attrNameLst>
                                      </p:cBhvr>
                                      <p:to>
                                        <p:strVal val="visible"/>
                                      </p:to>
                                    </p:set>
                                    <p:animEffect transition="in" filter="wipe(up)">
                                      <p:cBhvr>
                                        <p:cTn id="109" dur="500"/>
                                        <p:tgtEl>
                                          <p:spTgt spid="167049"/>
                                        </p:tgtEl>
                                      </p:cBhvr>
                                    </p:animEffect>
                                  </p:childTnLst>
                                </p:cTn>
                              </p:par>
                            </p:childTnLst>
                          </p:cTn>
                        </p:par>
                        <p:par>
                          <p:cTn id="110" fill="hold" nodeType="afterGroup">
                            <p:stCondLst>
                              <p:cond delay="5500"/>
                            </p:stCondLst>
                            <p:childTnLst>
                              <p:par>
                                <p:cTn id="111" presetID="22" presetClass="entr" presetSubtype="1" fill="hold" grpId="0" nodeType="afterEffect">
                                  <p:stCondLst>
                                    <p:cond delay="0"/>
                                  </p:stCondLst>
                                  <p:childTnLst>
                                    <p:set>
                                      <p:cBhvr>
                                        <p:cTn id="112" dur="1" fill="hold">
                                          <p:stCondLst>
                                            <p:cond delay="0"/>
                                          </p:stCondLst>
                                        </p:cTn>
                                        <p:tgtEl>
                                          <p:spTgt spid="167050"/>
                                        </p:tgtEl>
                                        <p:attrNameLst>
                                          <p:attrName>style.visibility</p:attrName>
                                        </p:attrNameLst>
                                      </p:cBhvr>
                                      <p:to>
                                        <p:strVal val="visible"/>
                                      </p:to>
                                    </p:set>
                                    <p:animEffect transition="in" filter="wipe(up)">
                                      <p:cBhvr>
                                        <p:cTn id="113" dur="500"/>
                                        <p:tgtEl>
                                          <p:spTgt spid="167050"/>
                                        </p:tgtEl>
                                      </p:cBhvr>
                                    </p:animEffect>
                                  </p:childTnLst>
                                </p:cTn>
                              </p:par>
                            </p:childTnLst>
                          </p:cTn>
                        </p:par>
                        <p:par>
                          <p:cTn id="114" fill="hold" nodeType="afterGroup">
                            <p:stCondLst>
                              <p:cond delay="6000"/>
                            </p:stCondLst>
                            <p:childTnLst>
                              <p:par>
                                <p:cTn id="115" presetID="22" presetClass="entr" presetSubtype="1" fill="hold" grpId="0" nodeType="afterEffect">
                                  <p:stCondLst>
                                    <p:cond delay="0"/>
                                  </p:stCondLst>
                                  <p:childTnLst>
                                    <p:set>
                                      <p:cBhvr>
                                        <p:cTn id="116" dur="1" fill="hold">
                                          <p:stCondLst>
                                            <p:cond delay="0"/>
                                          </p:stCondLst>
                                        </p:cTn>
                                        <p:tgtEl>
                                          <p:spTgt spid="167052"/>
                                        </p:tgtEl>
                                        <p:attrNameLst>
                                          <p:attrName>style.visibility</p:attrName>
                                        </p:attrNameLst>
                                      </p:cBhvr>
                                      <p:to>
                                        <p:strVal val="visible"/>
                                      </p:to>
                                    </p:set>
                                    <p:animEffect transition="in" filter="wipe(up)">
                                      <p:cBhvr>
                                        <p:cTn id="117" dur="500"/>
                                        <p:tgtEl>
                                          <p:spTgt spid="167052"/>
                                        </p:tgtEl>
                                      </p:cBhvr>
                                    </p:animEffect>
                                  </p:childTnLst>
                                </p:cTn>
                              </p:par>
                            </p:childTnLst>
                          </p:cTn>
                        </p:par>
                        <p:par>
                          <p:cTn id="118" fill="hold" nodeType="afterGroup">
                            <p:stCondLst>
                              <p:cond delay="6500"/>
                            </p:stCondLst>
                            <p:childTnLst>
                              <p:par>
                                <p:cTn id="119" presetID="22" presetClass="entr" presetSubtype="1" fill="hold" grpId="0" nodeType="afterEffect">
                                  <p:stCondLst>
                                    <p:cond delay="0"/>
                                  </p:stCondLst>
                                  <p:childTnLst>
                                    <p:set>
                                      <p:cBhvr>
                                        <p:cTn id="120" dur="1" fill="hold">
                                          <p:stCondLst>
                                            <p:cond delay="0"/>
                                          </p:stCondLst>
                                        </p:cTn>
                                        <p:tgtEl>
                                          <p:spTgt spid="167053"/>
                                        </p:tgtEl>
                                        <p:attrNameLst>
                                          <p:attrName>style.visibility</p:attrName>
                                        </p:attrNameLst>
                                      </p:cBhvr>
                                      <p:to>
                                        <p:strVal val="visible"/>
                                      </p:to>
                                    </p:set>
                                    <p:animEffect transition="in" filter="wipe(up)">
                                      <p:cBhvr>
                                        <p:cTn id="121" dur="500"/>
                                        <p:tgtEl>
                                          <p:spTgt spid="167053"/>
                                        </p:tgtEl>
                                      </p:cBhvr>
                                    </p:animEffect>
                                  </p:childTnLst>
                                </p:cTn>
                              </p:par>
                            </p:childTnLst>
                          </p:cTn>
                        </p:par>
                        <p:par>
                          <p:cTn id="122" fill="hold" nodeType="afterGroup">
                            <p:stCondLst>
                              <p:cond delay="7000"/>
                            </p:stCondLst>
                            <p:childTnLst>
                              <p:par>
                                <p:cTn id="123" presetID="22" presetClass="entr" presetSubtype="1" fill="hold" grpId="0" nodeType="afterEffect">
                                  <p:stCondLst>
                                    <p:cond delay="0"/>
                                  </p:stCondLst>
                                  <p:childTnLst>
                                    <p:set>
                                      <p:cBhvr>
                                        <p:cTn id="124" dur="1" fill="hold">
                                          <p:stCondLst>
                                            <p:cond delay="0"/>
                                          </p:stCondLst>
                                        </p:cTn>
                                        <p:tgtEl>
                                          <p:spTgt spid="167054"/>
                                        </p:tgtEl>
                                        <p:attrNameLst>
                                          <p:attrName>style.visibility</p:attrName>
                                        </p:attrNameLst>
                                      </p:cBhvr>
                                      <p:to>
                                        <p:strVal val="visible"/>
                                      </p:to>
                                    </p:set>
                                    <p:animEffect transition="in" filter="wipe(up)">
                                      <p:cBhvr>
                                        <p:cTn id="125" dur="500"/>
                                        <p:tgtEl>
                                          <p:spTgt spid="167054"/>
                                        </p:tgtEl>
                                      </p:cBhvr>
                                    </p:animEffect>
                                  </p:childTnLst>
                                </p:cTn>
                              </p:par>
                            </p:childTnLst>
                          </p:cTn>
                        </p:par>
                        <p:par>
                          <p:cTn id="126" fill="hold" nodeType="afterGroup">
                            <p:stCondLst>
                              <p:cond delay="7500"/>
                            </p:stCondLst>
                            <p:childTnLst>
                              <p:par>
                                <p:cTn id="127" presetID="22" presetClass="entr" presetSubtype="1" fill="hold" grpId="0" nodeType="afterEffect">
                                  <p:stCondLst>
                                    <p:cond delay="0"/>
                                  </p:stCondLst>
                                  <p:childTnLst>
                                    <p:set>
                                      <p:cBhvr>
                                        <p:cTn id="128" dur="1" fill="hold">
                                          <p:stCondLst>
                                            <p:cond delay="0"/>
                                          </p:stCondLst>
                                        </p:cTn>
                                        <p:tgtEl>
                                          <p:spTgt spid="167055"/>
                                        </p:tgtEl>
                                        <p:attrNameLst>
                                          <p:attrName>style.visibility</p:attrName>
                                        </p:attrNameLst>
                                      </p:cBhvr>
                                      <p:to>
                                        <p:strVal val="visible"/>
                                      </p:to>
                                    </p:set>
                                    <p:animEffect transition="in" filter="wipe(up)">
                                      <p:cBhvr>
                                        <p:cTn id="129" dur="500"/>
                                        <p:tgtEl>
                                          <p:spTgt spid="167055"/>
                                        </p:tgtEl>
                                      </p:cBhvr>
                                    </p:animEffect>
                                  </p:childTnLst>
                                </p:cTn>
                              </p:par>
                            </p:childTnLst>
                          </p:cTn>
                        </p:par>
                        <p:par>
                          <p:cTn id="130" fill="hold" nodeType="afterGroup">
                            <p:stCondLst>
                              <p:cond delay="8000"/>
                            </p:stCondLst>
                            <p:childTnLst>
                              <p:par>
                                <p:cTn id="131" presetID="22" presetClass="entr" presetSubtype="1" fill="hold" grpId="0" nodeType="afterEffect">
                                  <p:stCondLst>
                                    <p:cond delay="0"/>
                                  </p:stCondLst>
                                  <p:childTnLst>
                                    <p:set>
                                      <p:cBhvr>
                                        <p:cTn id="132" dur="1" fill="hold">
                                          <p:stCondLst>
                                            <p:cond delay="0"/>
                                          </p:stCondLst>
                                        </p:cTn>
                                        <p:tgtEl>
                                          <p:spTgt spid="167056"/>
                                        </p:tgtEl>
                                        <p:attrNameLst>
                                          <p:attrName>style.visibility</p:attrName>
                                        </p:attrNameLst>
                                      </p:cBhvr>
                                      <p:to>
                                        <p:strVal val="visible"/>
                                      </p:to>
                                    </p:set>
                                    <p:animEffect transition="in" filter="wipe(up)">
                                      <p:cBhvr>
                                        <p:cTn id="133" dur="500"/>
                                        <p:tgtEl>
                                          <p:spTgt spid="167056"/>
                                        </p:tgtEl>
                                      </p:cBhvr>
                                    </p:animEffect>
                                  </p:childTnLst>
                                </p:cTn>
                              </p:par>
                            </p:childTnLst>
                          </p:cTn>
                        </p:par>
                        <p:par>
                          <p:cTn id="134" fill="hold" nodeType="afterGroup">
                            <p:stCondLst>
                              <p:cond delay="8500"/>
                            </p:stCondLst>
                            <p:childTnLst>
                              <p:par>
                                <p:cTn id="135" presetID="22" presetClass="entr" presetSubtype="1" fill="hold" grpId="0" nodeType="afterEffect">
                                  <p:stCondLst>
                                    <p:cond delay="0"/>
                                  </p:stCondLst>
                                  <p:childTnLst>
                                    <p:set>
                                      <p:cBhvr>
                                        <p:cTn id="136" dur="1" fill="hold">
                                          <p:stCondLst>
                                            <p:cond delay="0"/>
                                          </p:stCondLst>
                                        </p:cTn>
                                        <p:tgtEl>
                                          <p:spTgt spid="167061"/>
                                        </p:tgtEl>
                                        <p:attrNameLst>
                                          <p:attrName>style.visibility</p:attrName>
                                        </p:attrNameLst>
                                      </p:cBhvr>
                                      <p:to>
                                        <p:strVal val="visible"/>
                                      </p:to>
                                    </p:set>
                                    <p:animEffect transition="in" filter="wipe(up)">
                                      <p:cBhvr>
                                        <p:cTn id="137" dur="500"/>
                                        <p:tgtEl>
                                          <p:spTgt spid="167061"/>
                                        </p:tgtEl>
                                      </p:cBhvr>
                                    </p:animEffect>
                                  </p:childTnLst>
                                </p:cTn>
                              </p:par>
                            </p:childTnLst>
                          </p:cTn>
                        </p:par>
                        <p:par>
                          <p:cTn id="138" fill="hold" nodeType="afterGroup">
                            <p:stCondLst>
                              <p:cond delay="9000"/>
                            </p:stCondLst>
                            <p:childTnLst>
                              <p:par>
                                <p:cTn id="139" presetID="22" presetClass="entr" presetSubtype="1" fill="hold" grpId="0" nodeType="afterEffect">
                                  <p:stCondLst>
                                    <p:cond delay="0"/>
                                  </p:stCondLst>
                                  <p:childTnLst>
                                    <p:set>
                                      <p:cBhvr>
                                        <p:cTn id="140" dur="1" fill="hold">
                                          <p:stCondLst>
                                            <p:cond delay="0"/>
                                          </p:stCondLst>
                                        </p:cTn>
                                        <p:tgtEl>
                                          <p:spTgt spid="167057"/>
                                        </p:tgtEl>
                                        <p:attrNameLst>
                                          <p:attrName>style.visibility</p:attrName>
                                        </p:attrNameLst>
                                      </p:cBhvr>
                                      <p:to>
                                        <p:strVal val="visible"/>
                                      </p:to>
                                    </p:set>
                                    <p:animEffect transition="in" filter="wipe(up)">
                                      <p:cBhvr>
                                        <p:cTn id="141" dur="500"/>
                                        <p:tgtEl>
                                          <p:spTgt spid="167057"/>
                                        </p:tgtEl>
                                      </p:cBhvr>
                                    </p:animEffect>
                                  </p:childTnLst>
                                </p:cTn>
                              </p:par>
                            </p:childTnLst>
                          </p:cTn>
                        </p:par>
                        <p:par>
                          <p:cTn id="142" fill="hold" nodeType="afterGroup">
                            <p:stCondLst>
                              <p:cond delay="9500"/>
                            </p:stCondLst>
                            <p:childTnLst>
                              <p:par>
                                <p:cTn id="143" presetID="22" presetClass="entr" presetSubtype="1" fill="hold" grpId="0" nodeType="afterEffect">
                                  <p:stCondLst>
                                    <p:cond delay="0"/>
                                  </p:stCondLst>
                                  <p:childTnLst>
                                    <p:set>
                                      <p:cBhvr>
                                        <p:cTn id="144" dur="1" fill="hold">
                                          <p:stCondLst>
                                            <p:cond delay="0"/>
                                          </p:stCondLst>
                                        </p:cTn>
                                        <p:tgtEl>
                                          <p:spTgt spid="167058"/>
                                        </p:tgtEl>
                                        <p:attrNameLst>
                                          <p:attrName>style.visibility</p:attrName>
                                        </p:attrNameLst>
                                      </p:cBhvr>
                                      <p:to>
                                        <p:strVal val="visible"/>
                                      </p:to>
                                    </p:set>
                                    <p:animEffect transition="in" filter="wipe(up)">
                                      <p:cBhvr>
                                        <p:cTn id="145" dur="500"/>
                                        <p:tgtEl>
                                          <p:spTgt spid="167058"/>
                                        </p:tgtEl>
                                      </p:cBhvr>
                                    </p:animEffect>
                                  </p:childTnLst>
                                </p:cTn>
                              </p:par>
                            </p:childTnLst>
                          </p:cTn>
                        </p:par>
                        <p:par>
                          <p:cTn id="146" fill="hold" nodeType="afterGroup">
                            <p:stCondLst>
                              <p:cond delay="10000"/>
                            </p:stCondLst>
                            <p:childTnLst>
                              <p:par>
                                <p:cTn id="147" presetID="22" presetClass="entr" presetSubtype="1" fill="hold" grpId="0" nodeType="afterEffect">
                                  <p:stCondLst>
                                    <p:cond delay="0"/>
                                  </p:stCondLst>
                                  <p:childTnLst>
                                    <p:set>
                                      <p:cBhvr>
                                        <p:cTn id="148" dur="1" fill="hold">
                                          <p:stCondLst>
                                            <p:cond delay="0"/>
                                          </p:stCondLst>
                                        </p:cTn>
                                        <p:tgtEl>
                                          <p:spTgt spid="167059"/>
                                        </p:tgtEl>
                                        <p:attrNameLst>
                                          <p:attrName>style.visibility</p:attrName>
                                        </p:attrNameLst>
                                      </p:cBhvr>
                                      <p:to>
                                        <p:strVal val="visible"/>
                                      </p:to>
                                    </p:set>
                                    <p:animEffect transition="in" filter="wipe(up)">
                                      <p:cBhvr>
                                        <p:cTn id="149" dur="500"/>
                                        <p:tgtEl>
                                          <p:spTgt spid="167059"/>
                                        </p:tgtEl>
                                      </p:cBhvr>
                                    </p:animEffect>
                                  </p:childTnLst>
                                </p:cTn>
                              </p:par>
                            </p:childTnLst>
                          </p:cTn>
                        </p:par>
                        <p:par>
                          <p:cTn id="150" fill="hold" nodeType="afterGroup">
                            <p:stCondLst>
                              <p:cond delay="10500"/>
                            </p:stCondLst>
                            <p:childTnLst>
                              <p:par>
                                <p:cTn id="151" presetID="22" presetClass="entr" presetSubtype="1" fill="hold" grpId="0" nodeType="afterEffect">
                                  <p:stCondLst>
                                    <p:cond delay="0"/>
                                  </p:stCondLst>
                                  <p:childTnLst>
                                    <p:set>
                                      <p:cBhvr>
                                        <p:cTn id="152" dur="1" fill="hold">
                                          <p:stCondLst>
                                            <p:cond delay="0"/>
                                          </p:stCondLst>
                                        </p:cTn>
                                        <p:tgtEl>
                                          <p:spTgt spid="167060"/>
                                        </p:tgtEl>
                                        <p:attrNameLst>
                                          <p:attrName>style.visibility</p:attrName>
                                        </p:attrNameLst>
                                      </p:cBhvr>
                                      <p:to>
                                        <p:strVal val="visible"/>
                                      </p:to>
                                    </p:set>
                                    <p:animEffect transition="in" filter="wipe(up)">
                                      <p:cBhvr>
                                        <p:cTn id="153" dur="500"/>
                                        <p:tgtEl>
                                          <p:spTgt spid="167060"/>
                                        </p:tgtEl>
                                      </p:cBhvr>
                                    </p:animEffect>
                                  </p:childTnLst>
                                </p:cTn>
                              </p:par>
                            </p:childTnLst>
                          </p:cTn>
                        </p:par>
                        <p:par>
                          <p:cTn id="154" fill="hold" nodeType="afterGroup">
                            <p:stCondLst>
                              <p:cond delay="11000"/>
                            </p:stCondLst>
                            <p:childTnLst>
                              <p:par>
                                <p:cTn id="155" presetID="22" presetClass="entr" presetSubtype="1" fill="hold" grpId="0" nodeType="afterEffect">
                                  <p:stCondLst>
                                    <p:cond delay="0"/>
                                  </p:stCondLst>
                                  <p:childTnLst>
                                    <p:set>
                                      <p:cBhvr>
                                        <p:cTn id="156" dur="1" fill="hold">
                                          <p:stCondLst>
                                            <p:cond delay="0"/>
                                          </p:stCondLst>
                                        </p:cTn>
                                        <p:tgtEl>
                                          <p:spTgt spid="167062"/>
                                        </p:tgtEl>
                                        <p:attrNameLst>
                                          <p:attrName>style.visibility</p:attrName>
                                        </p:attrNameLst>
                                      </p:cBhvr>
                                      <p:to>
                                        <p:strVal val="visible"/>
                                      </p:to>
                                    </p:set>
                                    <p:animEffect transition="in" filter="wipe(up)">
                                      <p:cBhvr>
                                        <p:cTn id="157" dur="500"/>
                                        <p:tgtEl>
                                          <p:spTgt spid="167062"/>
                                        </p:tgtEl>
                                      </p:cBhvr>
                                    </p:animEffect>
                                  </p:childTnLst>
                                </p:cTn>
                              </p:par>
                            </p:childTnLst>
                          </p:cTn>
                        </p:par>
                        <p:par>
                          <p:cTn id="158" fill="hold" nodeType="afterGroup">
                            <p:stCondLst>
                              <p:cond delay="11500"/>
                            </p:stCondLst>
                            <p:childTnLst>
                              <p:par>
                                <p:cTn id="159" presetID="22" presetClass="entr" presetSubtype="1" fill="hold" grpId="0" nodeType="afterEffect">
                                  <p:stCondLst>
                                    <p:cond delay="0"/>
                                  </p:stCondLst>
                                  <p:childTnLst>
                                    <p:set>
                                      <p:cBhvr>
                                        <p:cTn id="160" dur="1" fill="hold">
                                          <p:stCondLst>
                                            <p:cond delay="0"/>
                                          </p:stCondLst>
                                        </p:cTn>
                                        <p:tgtEl>
                                          <p:spTgt spid="167063"/>
                                        </p:tgtEl>
                                        <p:attrNameLst>
                                          <p:attrName>style.visibility</p:attrName>
                                        </p:attrNameLst>
                                      </p:cBhvr>
                                      <p:to>
                                        <p:strVal val="visible"/>
                                      </p:to>
                                    </p:set>
                                    <p:animEffect transition="in" filter="wipe(up)">
                                      <p:cBhvr>
                                        <p:cTn id="161" dur="500"/>
                                        <p:tgtEl>
                                          <p:spTgt spid="167063"/>
                                        </p:tgtEl>
                                      </p:cBhvr>
                                    </p:animEffect>
                                  </p:childTnLst>
                                </p:cTn>
                              </p:par>
                            </p:childTnLst>
                          </p:cTn>
                        </p:par>
                        <p:par>
                          <p:cTn id="162" fill="hold" nodeType="afterGroup">
                            <p:stCondLst>
                              <p:cond delay="12000"/>
                            </p:stCondLst>
                            <p:childTnLst>
                              <p:par>
                                <p:cTn id="163" presetID="22" presetClass="entr" presetSubtype="1" fill="hold" grpId="0" nodeType="afterEffect">
                                  <p:stCondLst>
                                    <p:cond delay="0"/>
                                  </p:stCondLst>
                                  <p:childTnLst>
                                    <p:set>
                                      <p:cBhvr>
                                        <p:cTn id="164" dur="1" fill="hold">
                                          <p:stCondLst>
                                            <p:cond delay="0"/>
                                          </p:stCondLst>
                                        </p:cTn>
                                        <p:tgtEl>
                                          <p:spTgt spid="167064"/>
                                        </p:tgtEl>
                                        <p:attrNameLst>
                                          <p:attrName>style.visibility</p:attrName>
                                        </p:attrNameLst>
                                      </p:cBhvr>
                                      <p:to>
                                        <p:strVal val="visible"/>
                                      </p:to>
                                    </p:set>
                                    <p:animEffect transition="in" filter="wipe(up)">
                                      <p:cBhvr>
                                        <p:cTn id="165" dur="500"/>
                                        <p:tgtEl>
                                          <p:spTgt spid="167064"/>
                                        </p:tgtEl>
                                      </p:cBhvr>
                                    </p:animEffect>
                                  </p:childTnLst>
                                </p:cTn>
                              </p:par>
                            </p:childTnLst>
                          </p:cTn>
                        </p:par>
                        <p:par>
                          <p:cTn id="166" fill="hold" nodeType="afterGroup">
                            <p:stCondLst>
                              <p:cond delay="12500"/>
                            </p:stCondLst>
                            <p:childTnLst>
                              <p:par>
                                <p:cTn id="167" presetID="22" presetClass="entr" presetSubtype="1" fill="hold" grpId="0" nodeType="afterEffect">
                                  <p:stCondLst>
                                    <p:cond delay="0"/>
                                  </p:stCondLst>
                                  <p:childTnLst>
                                    <p:set>
                                      <p:cBhvr>
                                        <p:cTn id="168" dur="1" fill="hold">
                                          <p:stCondLst>
                                            <p:cond delay="0"/>
                                          </p:stCondLst>
                                        </p:cTn>
                                        <p:tgtEl>
                                          <p:spTgt spid="167065"/>
                                        </p:tgtEl>
                                        <p:attrNameLst>
                                          <p:attrName>style.visibility</p:attrName>
                                        </p:attrNameLst>
                                      </p:cBhvr>
                                      <p:to>
                                        <p:strVal val="visible"/>
                                      </p:to>
                                    </p:set>
                                    <p:animEffect transition="in" filter="wipe(up)">
                                      <p:cBhvr>
                                        <p:cTn id="169" dur="500"/>
                                        <p:tgtEl>
                                          <p:spTgt spid="167065"/>
                                        </p:tgtEl>
                                      </p:cBhvr>
                                    </p:animEffect>
                                  </p:childTnLst>
                                </p:cTn>
                              </p:par>
                            </p:childTnLst>
                          </p:cTn>
                        </p:par>
                        <p:par>
                          <p:cTn id="170" fill="hold" nodeType="afterGroup">
                            <p:stCondLst>
                              <p:cond delay="13000"/>
                            </p:stCondLst>
                            <p:childTnLst>
                              <p:par>
                                <p:cTn id="171" presetID="22" presetClass="entr" presetSubtype="1" fill="hold" grpId="0" nodeType="afterEffect">
                                  <p:stCondLst>
                                    <p:cond delay="0"/>
                                  </p:stCondLst>
                                  <p:childTnLst>
                                    <p:set>
                                      <p:cBhvr>
                                        <p:cTn id="172" dur="1" fill="hold">
                                          <p:stCondLst>
                                            <p:cond delay="0"/>
                                          </p:stCondLst>
                                        </p:cTn>
                                        <p:tgtEl>
                                          <p:spTgt spid="167066"/>
                                        </p:tgtEl>
                                        <p:attrNameLst>
                                          <p:attrName>style.visibility</p:attrName>
                                        </p:attrNameLst>
                                      </p:cBhvr>
                                      <p:to>
                                        <p:strVal val="visible"/>
                                      </p:to>
                                    </p:set>
                                    <p:animEffect transition="in" filter="wipe(up)">
                                      <p:cBhvr>
                                        <p:cTn id="173" dur="500"/>
                                        <p:tgtEl>
                                          <p:spTgt spid="167066"/>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53" presetClass="exit" presetSubtype="0" fill="hold" nodeType="clickEffect">
                                  <p:stCondLst>
                                    <p:cond delay="0"/>
                                  </p:stCondLst>
                                  <p:childTnLst>
                                    <p:anim calcmode="lin" valueType="num">
                                      <p:cBhvr>
                                        <p:cTn id="177" dur="500"/>
                                        <p:tgtEl>
                                          <p:spTgt spid="167072"/>
                                        </p:tgtEl>
                                        <p:attrNameLst>
                                          <p:attrName>ppt_w</p:attrName>
                                        </p:attrNameLst>
                                      </p:cBhvr>
                                      <p:tavLst>
                                        <p:tav tm="0">
                                          <p:val>
                                            <p:strVal val="ppt_w"/>
                                          </p:val>
                                        </p:tav>
                                        <p:tav tm="100000">
                                          <p:val>
                                            <p:fltVal val="0"/>
                                          </p:val>
                                        </p:tav>
                                      </p:tavLst>
                                    </p:anim>
                                    <p:anim calcmode="lin" valueType="num">
                                      <p:cBhvr>
                                        <p:cTn id="178" dur="500"/>
                                        <p:tgtEl>
                                          <p:spTgt spid="167072"/>
                                        </p:tgtEl>
                                        <p:attrNameLst>
                                          <p:attrName>ppt_h</p:attrName>
                                        </p:attrNameLst>
                                      </p:cBhvr>
                                      <p:tavLst>
                                        <p:tav tm="0">
                                          <p:val>
                                            <p:strVal val="ppt_h"/>
                                          </p:val>
                                        </p:tav>
                                        <p:tav tm="100000">
                                          <p:val>
                                            <p:fltVal val="0"/>
                                          </p:val>
                                        </p:tav>
                                      </p:tavLst>
                                    </p:anim>
                                    <p:animEffect transition="out" filter="fade">
                                      <p:cBhvr>
                                        <p:cTn id="179" dur="500"/>
                                        <p:tgtEl>
                                          <p:spTgt spid="167072"/>
                                        </p:tgtEl>
                                      </p:cBhvr>
                                    </p:animEffect>
                                    <p:set>
                                      <p:cBhvr>
                                        <p:cTn id="180" dur="1" fill="hold">
                                          <p:stCondLst>
                                            <p:cond delay="499"/>
                                          </p:stCondLst>
                                        </p:cTn>
                                        <p:tgtEl>
                                          <p:spTgt spid="167072"/>
                                        </p:tgtEl>
                                        <p:attrNameLst>
                                          <p:attrName>style.visibility</p:attrName>
                                        </p:attrNameLst>
                                      </p:cBhvr>
                                      <p:to>
                                        <p:strVal val="hidden"/>
                                      </p:to>
                                    </p:set>
                                  </p:childTnLst>
                                </p:cTn>
                              </p:par>
                              <p:par>
                                <p:cTn id="181" presetID="53" presetClass="exit" presetSubtype="0" fill="hold" grpId="1" nodeType="withEffect">
                                  <p:stCondLst>
                                    <p:cond delay="0"/>
                                  </p:stCondLst>
                                  <p:childTnLst>
                                    <p:anim calcmode="lin" valueType="num">
                                      <p:cBhvr>
                                        <p:cTn id="182" dur="500"/>
                                        <p:tgtEl>
                                          <p:spTgt spid="167042"/>
                                        </p:tgtEl>
                                        <p:attrNameLst>
                                          <p:attrName>ppt_w</p:attrName>
                                        </p:attrNameLst>
                                      </p:cBhvr>
                                      <p:tavLst>
                                        <p:tav tm="0">
                                          <p:val>
                                            <p:strVal val="ppt_w"/>
                                          </p:val>
                                        </p:tav>
                                        <p:tav tm="100000">
                                          <p:val>
                                            <p:fltVal val="0"/>
                                          </p:val>
                                        </p:tav>
                                      </p:tavLst>
                                    </p:anim>
                                    <p:anim calcmode="lin" valueType="num">
                                      <p:cBhvr>
                                        <p:cTn id="183" dur="500"/>
                                        <p:tgtEl>
                                          <p:spTgt spid="167042"/>
                                        </p:tgtEl>
                                        <p:attrNameLst>
                                          <p:attrName>ppt_h</p:attrName>
                                        </p:attrNameLst>
                                      </p:cBhvr>
                                      <p:tavLst>
                                        <p:tav tm="0">
                                          <p:val>
                                            <p:strVal val="ppt_h"/>
                                          </p:val>
                                        </p:tav>
                                        <p:tav tm="100000">
                                          <p:val>
                                            <p:fltVal val="0"/>
                                          </p:val>
                                        </p:tav>
                                      </p:tavLst>
                                    </p:anim>
                                    <p:animEffect transition="out" filter="fade">
                                      <p:cBhvr>
                                        <p:cTn id="184" dur="500"/>
                                        <p:tgtEl>
                                          <p:spTgt spid="167042"/>
                                        </p:tgtEl>
                                      </p:cBhvr>
                                    </p:animEffect>
                                    <p:set>
                                      <p:cBhvr>
                                        <p:cTn id="185" dur="1" fill="hold">
                                          <p:stCondLst>
                                            <p:cond delay="499"/>
                                          </p:stCondLst>
                                        </p:cTn>
                                        <p:tgtEl>
                                          <p:spTgt spid="167042"/>
                                        </p:tgtEl>
                                        <p:attrNameLst>
                                          <p:attrName>style.visibility</p:attrName>
                                        </p:attrNameLst>
                                      </p:cBhvr>
                                      <p:to>
                                        <p:strVal val="hidden"/>
                                      </p:to>
                                    </p:set>
                                  </p:childTnLst>
                                </p:cTn>
                              </p:par>
                              <p:par>
                                <p:cTn id="186" presetID="53" presetClass="exit" presetSubtype="0" fill="hold" grpId="1" nodeType="withEffect">
                                  <p:stCondLst>
                                    <p:cond delay="0"/>
                                  </p:stCondLst>
                                  <p:childTnLst>
                                    <p:anim calcmode="lin" valueType="num">
                                      <p:cBhvr>
                                        <p:cTn id="187" dur="500"/>
                                        <p:tgtEl>
                                          <p:spTgt spid="167043"/>
                                        </p:tgtEl>
                                        <p:attrNameLst>
                                          <p:attrName>ppt_w</p:attrName>
                                        </p:attrNameLst>
                                      </p:cBhvr>
                                      <p:tavLst>
                                        <p:tav tm="0">
                                          <p:val>
                                            <p:strVal val="ppt_w"/>
                                          </p:val>
                                        </p:tav>
                                        <p:tav tm="100000">
                                          <p:val>
                                            <p:fltVal val="0"/>
                                          </p:val>
                                        </p:tav>
                                      </p:tavLst>
                                    </p:anim>
                                    <p:anim calcmode="lin" valueType="num">
                                      <p:cBhvr>
                                        <p:cTn id="188" dur="500"/>
                                        <p:tgtEl>
                                          <p:spTgt spid="167043"/>
                                        </p:tgtEl>
                                        <p:attrNameLst>
                                          <p:attrName>ppt_h</p:attrName>
                                        </p:attrNameLst>
                                      </p:cBhvr>
                                      <p:tavLst>
                                        <p:tav tm="0">
                                          <p:val>
                                            <p:strVal val="ppt_h"/>
                                          </p:val>
                                        </p:tav>
                                        <p:tav tm="100000">
                                          <p:val>
                                            <p:fltVal val="0"/>
                                          </p:val>
                                        </p:tav>
                                      </p:tavLst>
                                    </p:anim>
                                    <p:animEffect transition="out" filter="fade">
                                      <p:cBhvr>
                                        <p:cTn id="189" dur="500"/>
                                        <p:tgtEl>
                                          <p:spTgt spid="167043"/>
                                        </p:tgtEl>
                                      </p:cBhvr>
                                    </p:animEffect>
                                    <p:set>
                                      <p:cBhvr>
                                        <p:cTn id="190" dur="1" fill="hold">
                                          <p:stCondLst>
                                            <p:cond delay="499"/>
                                          </p:stCondLst>
                                        </p:cTn>
                                        <p:tgtEl>
                                          <p:spTgt spid="167043"/>
                                        </p:tgtEl>
                                        <p:attrNameLst>
                                          <p:attrName>style.visibility</p:attrName>
                                        </p:attrNameLst>
                                      </p:cBhvr>
                                      <p:to>
                                        <p:strVal val="hidden"/>
                                      </p:to>
                                    </p:set>
                                  </p:childTnLst>
                                </p:cTn>
                              </p:par>
                              <p:par>
                                <p:cTn id="191" presetID="53" presetClass="exit" presetSubtype="0" fill="hold" grpId="1" nodeType="withEffect">
                                  <p:stCondLst>
                                    <p:cond delay="0"/>
                                  </p:stCondLst>
                                  <p:childTnLst>
                                    <p:anim calcmode="lin" valueType="num">
                                      <p:cBhvr>
                                        <p:cTn id="192" dur="500"/>
                                        <p:tgtEl>
                                          <p:spTgt spid="167044"/>
                                        </p:tgtEl>
                                        <p:attrNameLst>
                                          <p:attrName>ppt_w</p:attrName>
                                        </p:attrNameLst>
                                      </p:cBhvr>
                                      <p:tavLst>
                                        <p:tav tm="0">
                                          <p:val>
                                            <p:strVal val="ppt_w"/>
                                          </p:val>
                                        </p:tav>
                                        <p:tav tm="100000">
                                          <p:val>
                                            <p:fltVal val="0"/>
                                          </p:val>
                                        </p:tav>
                                      </p:tavLst>
                                    </p:anim>
                                    <p:anim calcmode="lin" valueType="num">
                                      <p:cBhvr>
                                        <p:cTn id="193" dur="500"/>
                                        <p:tgtEl>
                                          <p:spTgt spid="167044"/>
                                        </p:tgtEl>
                                        <p:attrNameLst>
                                          <p:attrName>ppt_h</p:attrName>
                                        </p:attrNameLst>
                                      </p:cBhvr>
                                      <p:tavLst>
                                        <p:tav tm="0">
                                          <p:val>
                                            <p:strVal val="ppt_h"/>
                                          </p:val>
                                        </p:tav>
                                        <p:tav tm="100000">
                                          <p:val>
                                            <p:fltVal val="0"/>
                                          </p:val>
                                        </p:tav>
                                      </p:tavLst>
                                    </p:anim>
                                    <p:animEffect transition="out" filter="fade">
                                      <p:cBhvr>
                                        <p:cTn id="194" dur="500"/>
                                        <p:tgtEl>
                                          <p:spTgt spid="167044"/>
                                        </p:tgtEl>
                                      </p:cBhvr>
                                    </p:animEffect>
                                    <p:set>
                                      <p:cBhvr>
                                        <p:cTn id="195" dur="1" fill="hold">
                                          <p:stCondLst>
                                            <p:cond delay="499"/>
                                          </p:stCondLst>
                                        </p:cTn>
                                        <p:tgtEl>
                                          <p:spTgt spid="167044"/>
                                        </p:tgtEl>
                                        <p:attrNameLst>
                                          <p:attrName>style.visibility</p:attrName>
                                        </p:attrNameLst>
                                      </p:cBhvr>
                                      <p:to>
                                        <p:strVal val="hidden"/>
                                      </p:to>
                                    </p:set>
                                  </p:childTnLst>
                                </p:cTn>
                              </p:par>
                              <p:par>
                                <p:cTn id="196" presetID="53" presetClass="exit" presetSubtype="0" fill="hold" grpId="1" nodeType="withEffect">
                                  <p:stCondLst>
                                    <p:cond delay="0"/>
                                  </p:stCondLst>
                                  <p:childTnLst>
                                    <p:anim calcmode="lin" valueType="num">
                                      <p:cBhvr>
                                        <p:cTn id="197" dur="500"/>
                                        <p:tgtEl>
                                          <p:spTgt spid="167045"/>
                                        </p:tgtEl>
                                        <p:attrNameLst>
                                          <p:attrName>ppt_w</p:attrName>
                                        </p:attrNameLst>
                                      </p:cBhvr>
                                      <p:tavLst>
                                        <p:tav tm="0">
                                          <p:val>
                                            <p:strVal val="ppt_w"/>
                                          </p:val>
                                        </p:tav>
                                        <p:tav tm="100000">
                                          <p:val>
                                            <p:fltVal val="0"/>
                                          </p:val>
                                        </p:tav>
                                      </p:tavLst>
                                    </p:anim>
                                    <p:anim calcmode="lin" valueType="num">
                                      <p:cBhvr>
                                        <p:cTn id="198" dur="500"/>
                                        <p:tgtEl>
                                          <p:spTgt spid="167045"/>
                                        </p:tgtEl>
                                        <p:attrNameLst>
                                          <p:attrName>ppt_h</p:attrName>
                                        </p:attrNameLst>
                                      </p:cBhvr>
                                      <p:tavLst>
                                        <p:tav tm="0">
                                          <p:val>
                                            <p:strVal val="ppt_h"/>
                                          </p:val>
                                        </p:tav>
                                        <p:tav tm="100000">
                                          <p:val>
                                            <p:fltVal val="0"/>
                                          </p:val>
                                        </p:tav>
                                      </p:tavLst>
                                    </p:anim>
                                    <p:animEffect transition="out" filter="fade">
                                      <p:cBhvr>
                                        <p:cTn id="199" dur="500"/>
                                        <p:tgtEl>
                                          <p:spTgt spid="167045"/>
                                        </p:tgtEl>
                                      </p:cBhvr>
                                    </p:animEffect>
                                    <p:set>
                                      <p:cBhvr>
                                        <p:cTn id="200" dur="1" fill="hold">
                                          <p:stCondLst>
                                            <p:cond delay="499"/>
                                          </p:stCondLst>
                                        </p:cTn>
                                        <p:tgtEl>
                                          <p:spTgt spid="167045"/>
                                        </p:tgtEl>
                                        <p:attrNameLst>
                                          <p:attrName>style.visibility</p:attrName>
                                        </p:attrNameLst>
                                      </p:cBhvr>
                                      <p:to>
                                        <p:strVal val="hidden"/>
                                      </p:to>
                                    </p:set>
                                  </p:childTnLst>
                                </p:cTn>
                              </p:par>
                              <p:par>
                                <p:cTn id="201" presetID="53" presetClass="exit" presetSubtype="0" fill="hold" grpId="1" nodeType="withEffect">
                                  <p:stCondLst>
                                    <p:cond delay="0"/>
                                  </p:stCondLst>
                                  <p:childTnLst>
                                    <p:anim calcmode="lin" valueType="num">
                                      <p:cBhvr>
                                        <p:cTn id="202" dur="500"/>
                                        <p:tgtEl>
                                          <p:spTgt spid="167046"/>
                                        </p:tgtEl>
                                        <p:attrNameLst>
                                          <p:attrName>ppt_w</p:attrName>
                                        </p:attrNameLst>
                                      </p:cBhvr>
                                      <p:tavLst>
                                        <p:tav tm="0">
                                          <p:val>
                                            <p:strVal val="ppt_w"/>
                                          </p:val>
                                        </p:tav>
                                        <p:tav tm="100000">
                                          <p:val>
                                            <p:fltVal val="0"/>
                                          </p:val>
                                        </p:tav>
                                      </p:tavLst>
                                    </p:anim>
                                    <p:anim calcmode="lin" valueType="num">
                                      <p:cBhvr>
                                        <p:cTn id="203" dur="500"/>
                                        <p:tgtEl>
                                          <p:spTgt spid="167046"/>
                                        </p:tgtEl>
                                        <p:attrNameLst>
                                          <p:attrName>ppt_h</p:attrName>
                                        </p:attrNameLst>
                                      </p:cBhvr>
                                      <p:tavLst>
                                        <p:tav tm="0">
                                          <p:val>
                                            <p:strVal val="ppt_h"/>
                                          </p:val>
                                        </p:tav>
                                        <p:tav tm="100000">
                                          <p:val>
                                            <p:fltVal val="0"/>
                                          </p:val>
                                        </p:tav>
                                      </p:tavLst>
                                    </p:anim>
                                    <p:animEffect transition="out" filter="fade">
                                      <p:cBhvr>
                                        <p:cTn id="204" dur="500"/>
                                        <p:tgtEl>
                                          <p:spTgt spid="167046"/>
                                        </p:tgtEl>
                                      </p:cBhvr>
                                    </p:animEffect>
                                    <p:set>
                                      <p:cBhvr>
                                        <p:cTn id="205" dur="1" fill="hold">
                                          <p:stCondLst>
                                            <p:cond delay="499"/>
                                          </p:stCondLst>
                                        </p:cTn>
                                        <p:tgtEl>
                                          <p:spTgt spid="167046"/>
                                        </p:tgtEl>
                                        <p:attrNameLst>
                                          <p:attrName>style.visibility</p:attrName>
                                        </p:attrNameLst>
                                      </p:cBhvr>
                                      <p:to>
                                        <p:strVal val="hidden"/>
                                      </p:to>
                                    </p:set>
                                  </p:childTnLst>
                                </p:cTn>
                              </p:par>
                              <p:par>
                                <p:cTn id="206" presetID="53" presetClass="exit" presetSubtype="0" fill="hold" grpId="1" nodeType="withEffect">
                                  <p:stCondLst>
                                    <p:cond delay="0"/>
                                  </p:stCondLst>
                                  <p:childTnLst>
                                    <p:anim calcmode="lin" valueType="num">
                                      <p:cBhvr>
                                        <p:cTn id="207" dur="500"/>
                                        <p:tgtEl>
                                          <p:spTgt spid="167047"/>
                                        </p:tgtEl>
                                        <p:attrNameLst>
                                          <p:attrName>ppt_w</p:attrName>
                                        </p:attrNameLst>
                                      </p:cBhvr>
                                      <p:tavLst>
                                        <p:tav tm="0">
                                          <p:val>
                                            <p:strVal val="ppt_w"/>
                                          </p:val>
                                        </p:tav>
                                        <p:tav tm="100000">
                                          <p:val>
                                            <p:fltVal val="0"/>
                                          </p:val>
                                        </p:tav>
                                      </p:tavLst>
                                    </p:anim>
                                    <p:anim calcmode="lin" valueType="num">
                                      <p:cBhvr>
                                        <p:cTn id="208" dur="500"/>
                                        <p:tgtEl>
                                          <p:spTgt spid="167047"/>
                                        </p:tgtEl>
                                        <p:attrNameLst>
                                          <p:attrName>ppt_h</p:attrName>
                                        </p:attrNameLst>
                                      </p:cBhvr>
                                      <p:tavLst>
                                        <p:tav tm="0">
                                          <p:val>
                                            <p:strVal val="ppt_h"/>
                                          </p:val>
                                        </p:tav>
                                        <p:tav tm="100000">
                                          <p:val>
                                            <p:fltVal val="0"/>
                                          </p:val>
                                        </p:tav>
                                      </p:tavLst>
                                    </p:anim>
                                    <p:animEffect transition="out" filter="fade">
                                      <p:cBhvr>
                                        <p:cTn id="209" dur="500"/>
                                        <p:tgtEl>
                                          <p:spTgt spid="167047"/>
                                        </p:tgtEl>
                                      </p:cBhvr>
                                    </p:animEffect>
                                    <p:set>
                                      <p:cBhvr>
                                        <p:cTn id="210" dur="1" fill="hold">
                                          <p:stCondLst>
                                            <p:cond delay="499"/>
                                          </p:stCondLst>
                                        </p:cTn>
                                        <p:tgtEl>
                                          <p:spTgt spid="167047"/>
                                        </p:tgtEl>
                                        <p:attrNameLst>
                                          <p:attrName>style.visibility</p:attrName>
                                        </p:attrNameLst>
                                      </p:cBhvr>
                                      <p:to>
                                        <p:strVal val="hidden"/>
                                      </p:to>
                                    </p:set>
                                  </p:childTnLst>
                                </p:cTn>
                              </p:par>
                              <p:par>
                                <p:cTn id="211" presetID="53" presetClass="exit" presetSubtype="0" fill="hold" grpId="1" nodeType="withEffect">
                                  <p:stCondLst>
                                    <p:cond delay="0"/>
                                  </p:stCondLst>
                                  <p:childTnLst>
                                    <p:anim calcmode="lin" valueType="num">
                                      <p:cBhvr>
                                        <p:cTn id="212" dur="500"/>
                                        <p:tgtEl>
                                          <p:spTgt spid="167048"/>
                                        </p:tgtEl>
                                        <p:attrNameLst>
                                          <p:attrName>ppt_w</p:attrName>
                                        </p:attrNameLst>
                                      </p:cBhvr>
                                      <p:tavLst>
                                        <p:tav tm="0">
                                          <p:val>
                                            <p:strVal val="ppt_w"/>
                                          </p:val>
                                        </p:tav>
                                        <p:tav tm="100000">
                                          <p:val>
                                            <p:fltVal val="0"/>
                                          </p:val>
                                        </p:tav>
                                      </p:tavLst>
                                    </p:anim>
                                    <p:anim calcmode="lin" valueType="num">
                                      <p:cBhvr>
                                        <p:cTn id="213" dur="500"/>
                                        <p:tgtEl>
                                          <p:spTgt spid="167048"/>
                                        </p:tgtEl>
                                        <p:attrNameLst>
                                          <p:attrName>ppt_h</p:attrName>
                                        </p:attrNameLst>
                                      </p:cBhvr>
                                      <p:tavLst>
                                        <p:tav tm="0">
                                          <p:val>
                                            <p:strVal val="ppt_h"/>
                                          </p:val>
                                        </p:tav>
                                        <p:tav tm="100000">
                                          <p:val>
                                            <p:fltVal val="0"/>
                                          </p:val>
                                        </p:tav>
                                      </p:tavLst>
                                    </p:anim>
                                    <p:animEffect transition="out" filter="fade">
                                      <p:cBhvr>
                                        <p:cTn id="214" dur="500"/>
                                        <p:tgtEl>
                                          <p:spTgt spid="167048"/>
                                        </p:tgtEl>
                                      </p:cBhvr>
                                    </p:animEffect>
                                    <p:set>
                                      <p:cBhvr>
                                        <p:cTn id="215" dur="1" fill="hold">
                                          <p:stCondLst>
                                            <p:cond delay="499"/>
                                          </p:stCondLst>
                                        </p:cTn>
                                        <p:tgtEl>
                                          <p:spTgt spid="167048"/>
                                        </p:tgtEl>
                                        <p:attrNameLst>
                                          <p:attrName>style.visibility</p:attrName>
                                        </p:attrNameLst>
                                      </p:cBhvr>
                                      <p:to>
                                        <p:strVal val="hidden"/>
                                      </p:to>
                                    </p:set>
                                  </p:childTnLst>
                                </p:cTn>
                              </p:par>
                              <p:par>
                                <p:cTn id="216" presetID="53" presetClass="exit" presetSubtype="0" fill="hold" grpId="1" nodeType="withEffect">
                                  <p:stCondLst>
                                    <p:cond delay="0"/>
                                  </p:stCondLst>
                                  <p:childTnLst>
                                    <p:anim calcmode="lin" valueType="num">
                                      <p:cBhvr>
                                        <p:cTn id="217" dur="500"/>
                                        <p:tgtEl>
                                          <p:spTgt spid="167049"/>
                                        </p:tgtEl>
                                        <p:attrNameLst>
                                          <p:attrName>ppt_w</p:attrName>
                                        </p:attrNameLst>
                                      </p:cBhvr>
                                      <p:tavLst>
                                        <p:tav tm="0">
                                          <p:val>
                                            <p:strVal val="ppt_w"/>
                                          </p:val>
                                        </p:tav>
                                        <p:tav tm="100000">
                                          <p:val>
                                            <p:fltVal val="0"/>
                                          </p:val>
                                        </p:tav>
                                      </p:tavLst>
                                    </p:anim>
                                    <p:anim calcmode="lin" valueType="num">
                                      <p:cBhvr>
                                        <p:cTn id="218" dur="500"/>
                                        <p:tgtEl>
                                          <p:spTgt spid="167049"/>
                                        </p:tgtEl>
                                        <p:attrNameLst>
                                          <p:attrName>ppt_h</p:attrName>
                                        </p:attrNameLst>
                                      </p:cBhvr>
                                      <p:tavLst>
                                        <p:tav tm="0">
                                          <p:val>
                                            <p:strVal val="ppt_h"/>
                                          </p:val>
                                        </p:tav>
                                        <p:tav tm="100000">
                                          <p:val>
                                            <p:fltVal val="0"/>
                                          </p:val>
                                        </p:tav>
                                      </p:tavLst>
                                    </p:anim>
                                    <p:animEffect transition="out" filter="fade">
                                      <p:cBhvr>
                                        <p:cTn id="219" dur="500"/>
                                        <p:tgtEl>
                                          <p:spTgt spid="167049"/>
                                        </p:tgtEl>
                                      </p:cBhvr>
                                    </p:animEffect>
                                    <p:set>
                                      <p:cBhvr>
                                        <p:cTn id="220" dur="1" fill="hold">
                                          <p:stCondLst>
                                            <p:cond delay="499"/>
                                          </p:stCondLst>
                                        </p:cTn>
                                        <p:tgtEl>
                                          <p:spTgt spid="167049"/>
                                        </p:tgtEl>
                                        <p:attrNameLst>
                                          <p:attrName>style.visibility</p:attrName>
                                        </p:attrNameLst>
                                      </p:cBhvr>
                                      <p:to>
                                        <p:strVal val="hidden"/>
                                      </p:to>
                                    </p:set>
                                  </p:childTnLst>
                                </p:cTn>
                              </p:par>
                              <p:par>
                                <p:cTn id="221" presetID="53" presetClass="exit" presetSubtype="0" fill="hold" grpId="1" nodeType="withEffect">
                                  <p:stCondLst>
                                    <p:cond delay="0"/>
                                  </p:stCondLst>
                                  <p:childTnLst>
                                    <p:anim calcmode="lin" valueType="num">
                                      <p:cBhvr>
                                        <p:cTn id="222" dur="500"/>
                                        <p:tgtEl>
                                          <p:spTgt spid="167050"/>
                                        </p:tgtEl>
                                        <p:attrNameLst>
                                          <p:attrName>ppt_w</p:attrName>
                                        </p:attrNameLst>
                                      </p:cBhvr>
                                      <p:tavLst>
                                        <p:tav tm="0">
                                          <p:val>
                                            <p:strVal val="ppt_w"/>
                                          </p:val>
                                        </p:tav>
                                        <p:tav tm="100000">
                                          <p:val>
                                            <p:fltVal val="0"/>
                                          </p:val>
                                        </p:tav>
                                      </p:tavLst>
                                    </p:anim>
                                    <p:anim calcmode="lin" valueType="num">
                                      <p:cBhvr>
                                        <p:cTn id="223" dur="500"/>
                                        <p:tgtEl>
                                          <p:spTgt spid="167050"/>
                                        </p:tgtEl>
                                        <p:attrNameLst>
                                          <p:attrName>ppt_h</p:attrName>
                                        </p:attrNameLst>
                                      </p:cBhvr>
                                      <p:tavLst>
                                        <p:tav tm="0">
                                          <p:val>
                                            <p:strVal val="ppt_h"/>
                                          </p:val>
                                        </p:tav>
                                        <p:tav tm="100000">
                                          <p:val>
                                            <p:fltVal val="0"/>
                                          </p:val>
                                        </p:tav>
                                      </p:tavLst>
                                    </p:anim>
                                    <p:animEffect transition="out" filter="fade">
                                      <p:cBhvr>
                                        <p:cTn id="224" dur="500"/>
                                        <p:tgtEl>
                                          <p:spTgt spid="167050"/>
                                        </p:tgtEl>
                                      </p:cBhvr>
                                    </p:animEffect>
                                    <p:set>
                                      <p:cBhvr>
                                        <p:cTn id="225" dur="1" fill="hold">
                                          <p:stCondLst>
                                            <p:cond delay="499"/>
                                          </p:stCondLst>
                                        </p:cTn>
                                        <p:tgtEl>
                                          <p:spTgt spid="167050"/>
                                        </p:tgtEl>
                                        <p:attrNameLst>
                                          <p:attrName>style.visibility</p:attrName>
                                        </p:attrNameLst>
                                      </p:cBhvr>
                                      <p:to>
                                        <p:strVal val="hidden"/>
                                      </p:to>
                                    </p:set>
                                  </p:childTnLst>
                                </p:cTn>
                              </p:par>
                              <p:par>
                                <p:cTn id="226" presetID="53" presetClass="exit" presetSubtype="0" fill="hold" grpId="1" nodeType="withEffect">
                                  <p:stCondLst>
                                    <p:cond delay="0"/>
                                  </p:stCondLst>
                                  <p:childTnLst>
                                    <p:anim calcmode="lin" valueType="num">
                                      <p:cBhvr>
                                        <p:cTn id="227" dur="500"/>
                                        <p:tgtEl>
                                          <p:spTgt spid="167051"/>
                                        </p:tgtEl>
                                        <p:attrNameLst>
                                          <p:attrName>ppt_w</p:attrName>
                                        </p:attrNameLst>
                                      </p:cBhvr>
                                      <p:tavLst>
                                        <p:tav tm="0">
                                          <p:val>
                                            <p:strVal val="ppt_w"/>
                                          </p:val>
                                        </p:tav>
                                        <p:tav tm="100000">
                                          <p:val>
                                            <p:fltVal val="0"/>
                                          </p:val>
                                        </p:tav>
                                      </p:tavLst>
                                    </p:anim>
                                    <p:anim calcmode="lin" valueType="num">
                                      <p:cBhvr>
                                        <p:cTn id="228" dur="500"/>
                                        <p:tgtEl>
                                          <p:spTgt spid="167051"/>
                                        </p:tgtEl>
                                        <p:attrNameLst>
                                          <p:attrName>ppt_h</p:attrName>
                                        </p:attrNameLst>
                                      </p:cBhvr>
                                      <p:tavLst>
                                        <p:tav tm="0">
                                          <p:val>
                                            <p:strVal val="ppt_h"/>
                                          </p:val>
                                        </p:tav>
                                        <p:tav tm="100000">
                                          <p:val>
                                            <p:fltVal val="0"/>
                                          </p:val>
                                        </p:tav>
                                      </p:tavLst>
                                    </p:anim>
                                    <p:animEffect transition="out" filter="fade">
                                      <p:cBhvr>
                                        <p:cTn id="229" dur="500"/>
                                        <p:tgtEl>
                                          <p:spTgt spid="167051"/>
                                        </p:tgtEl>
                                      </p:cBhvr>
                                    </p:animEffect>
                                    <p:set>
                                      <p:cBhvr>
                                        <p:cTn id="230" dur="1" fill="hold">
                                          <p:stCondLst>
                                            <p:cond delay="499"/>
                                          </p:stCondLst>
                                        </p:cTn>
                                        <p:tgtEl>
                                          <p:spTgt spid="167051"/>
                                        </p:tgtEl>
                                        <p:attrNameLst>
                                          <p:attrName>style.visibility</p:attrName>
                                        </p:attrNameLst>
                                      </p:cBhvr>
                                      <p:to>
                                        <p:strVal val="hidden"/>
                                      </p:to>
                                    </p:set>
                                  </p:childTnLst>
                                </p:cTn>
                              </p:par>
                              <p:par>
                                <p:cTn id="231" presetID="53" presetClass="exit" presetSubtype="0" fill="hold" grpId="1" nodeType="withEffect">
                                  <p:stCondLst>
                                    <p:cond delay="0"/>
                                  </p:stCondLst>
                                  <p:childTnLst>
                                    <p:anim calcmode="lin" valueType="num">
                                      <p:cBhvr>
                                        <p:cTn id="232" dur="500"/>
                                        <p:tgtEl>
                                          <p:spTgt spid="167052"/>
                                        </p:tgtEl>
                                        <p:attrNameLst>
                                          <p:attrName>ppt_w</p:attrName>
                                        </p:attrNameLst>
                                      </p:cBhvr>
                                      <p:tavLst>
                                        <p:tav tm="0">
                                          <p:val>
                                            <p:strVal val="ppt_w"/>
                                          </p:val>
                                        </p:tav>
                                        <p:tav tm="100000">
                                          <p:val>
                                            <p:fltVal val="0"/>
                                          </p:val>
                                        </p:tav>
                                      </p:tavLst>
                                    </p:anim>
                                    <p:anim calcmode="lin" valueType="num">
                                      <p:cBhvr>
                                        <p:cTn id="233" dur="500"/>
                                        <p:tgtEl>
                                          <p:spTgt spid="167052"/>
                                        </p:tgtEl>
                                        <p:attrNameLst>
                                          <p:attrName>ppt_h</p:attrName>
                                        </p:attrNameLst>
                                      </p:cBhvr>
                                      <p:tavLst>
                                        <p:tav tm="0">
                                          <p:val>
                                            <p:strVal val="ppt_h"/>
                                          </p:val>
                                        </p:tav>
                                        <p:tav tm="100000">
                                          <p:val>
                                            <p:fltVal val="0"/>
                                          </p:val>
                                        </p:tav>
                                      </p:tavLst>
                                    </p:anim>
                                    <p:animEffect transition="out" filter="fade">
                                      <p:cBhvr>
                                        <p:cTn id="234" dur="500"/>
                                        <p:tgtEl>
                                          <p:spTgt spid="167052"/>
                                        </p:tgtEl>
                                      </p:cBhvr>
                                    </p:animEffect>
                                    <p:set>
                                      <p:cBhvr>
                                        <p:cTn id="235" dur="1" fill="hold">
                                          <p:stCondLst>
                                            <p:cond delay="499"/>
                                          </p:stCondLst>
                                        </p:cTn>
                                        <p:tgtEl>
                                          <p:spTgt spid="167052"/>
                                        </p:tgtEl>
                                        <p:attrNameLst>
                                          <p:attrName>style.visibility</p:attrName>
                                        </p:attrNameLst>
                                      </p:cBhvr>
                                      <p:to>
                                        <p:strVal val="hidden"/>
                                      </p:to>
                                    </p:set>
                                  </p:childTnLst>
                                </p:cTn>
                              </p:par>
                              <p:par>
                                <p:cTn id="236" presetID="53" presetClass="exit" presetSubtype="0" fill="hold" grpId="1" nodeType="withEffect">
                                  <p:stCondLst>
                                    <p:cond delay="0"/>
                                  </p:stCondLst>
                                  <p:childTnLst>
                                    <p:anim calcmode="lin" valueType="num">
                                      <p:cBhvr>
                                        <p:cTn id="237" dur="500"/>
                                        <p:tgtEl>
                                          <p:spTgt spid="167053"/>
                                        </p:tgtEl>
                                        <p:attrNameLst>
                                          <p:attrName>ppt_w</p:attrName>
                                        </p:attrNameLst>
                                      </p:cBhvr>
                                      <p:tavLst>
                                        <p:tav tm="0">
                                          <p:val>
                                            <p:strVal val="ppt_w"/>
                                          </p:val>
                                        </p:tav>
                                        <p:tav tm="100000">
                                          <p:val>
                                            <p:fltVal val="0"/>
                                          </p:val>
                                        </p:tav>
                                      </p:tavLst>
                                    </p:anim>
                                    <p:anim calcmode="lin" valueType="num">
                                      <p:cBhvr>
                                        <p:cTn id="238" dur="500"/>
                                        <p:tgtEl>
                                          <p:spTgt spid="167053"/>
                                        </p:tgtEl>
                                        <p:attrNameLst>
                                          <p:attrName>ppt_h</p:attrName>
                                        </p:attrNameLst>
                                      </p:cBhvr>
                                      <p:tavLst>
                                        <p:tav tm="0">
                                          <p:val>
                                            <p:strVal val="ppt_h"/>
                                          </p:val>
                                        </p:tav>
                                        <p:tav tm="100000">
                                          <p:val>
                                            <p:fltVal val="0"/>
                                          </p:val>
                                        </p:tav>
                                      </p:tavLst>
                                    </p:anim>
                                    <p:animEffect transition="out" filter="fade">
                                      <p:cBhvr>
                                        <p:cTn id="239" dur="500"/>
                                        <p:tgtEl>
                                          <p:spTgt spid="167053"/>
                                        </p:tgtEl>
                                      </p:cBhvr>
                                    </p:animEffect>
                                    <p:set>
                                      <p:cBhvr>
                                        <p:cTn id="240" dur="1" fill="hold">
                                          <p:stCondLst>
                                            <p:cond delay="499"/>
                                          </p:stCondLst>
                                        </p:cTn>
                                        <p:tgtEl>
                                          <p:spTgt spid="167053"/>
                                        </p:tgtEl>
                                        <p:attrNameLst>
                                          <p:attrName>style.visibility</p:attrName>
                                        </p:attrNameLst>
                                      </p:cBhvr>
                                      <p:to>
                                        <p:strVal val="hidden"/>
                                      </p:to>
                                    </p:set>
                                  </p:childTnLst>
                                </p:cTn>
                              </p:par>
                              <p:par>
                                <p:cTn id="241" presetID="53" presetClass="exit" presetSubtype="0" fill="hold" grpId="1" nodeType="withEffect">
                                  <p:stCondLst>
                                    <p:cond delay="0"/>
                                  </p:stCondLst>
                                  <p:childTnLst>
                                    <p:anim calcmode="lin" valueType="num">
                                      <p:cBhvr>
                                        <p:cTn id="242" dur="500"/>
                                        <p:tgtEl>
                                          <p:spTgt spid="167054"/>
                                        </p:tgtEl>
                                        <p:attrNameLst>
                                          <p:attrName>ppt_w</p:attrName>
                                        </p:attrNameLst>
                                      </p:cBhvr>
                                      <p:tavLst>
                                        <p:tav tm="0">
                                          <p:val>
                                            <p:strVal val="ppt_w"/>
                                          </p:val>
                                        </p:tav>
                                        <p:tav tm="100000">
                                          <p:val>
                                            <p:fltVal val="0"/>
                                          </p:val>
                                        </p:tav>
                                      </p:tavLst>
                                    </p:anim>
                                    <p:anim calcmode="lin" valueType="num">
                                      <p:cBhvr>
                                        <p:cTn id="243" dur="500"/>
                                        <p:tgtEl>
                                          <p:spTgt spid="167054"/>
                                        </p:tgtEl>
                                        <p:attrNameLst>
                                          <p:attrName>ppt_h</p:attrName>
                                        </p:attrNameLst>
                                      </p:cBhvr>
                                      <p:tavLst>
                                        <p:tav tm="0">
                                          <p:val>
                                            <p:strVal val="ppt_h"/>
                                          </p:val>
                                        </p:tav>
                                        <p:tav tm="100000">
                                          <p:val>
                                            <p:fltVal val="0"/>
                                          </p:val>
                                        </p:tav>
                                      </p:tavLst>
                                    </p:anim>
                                    <p:animEffect transition="out" filter="fade">
                                      <p:cBhvr>
                                        <p:cTn id="244" dur="500"/>
                                        <p:tgtEl>
                                          <p:spTgt spid="167054"/>
                                        </p:tgtEl>
                                      </p:cBhvr>
                                    </p:animEffect>
                                    <p:set>
                                      <p:cBhvr>
                                        <p:cTn id="245" dur="1" fill="hold">
                                          <p:stCondLst>
                                            <p:cond delay="499"/>
                                          </p:stCondLst>
                                        </p:cTn>
                                        <p:tgtEl>
                                          <p:spTgt spid="167054"/>
                                        </p:tgtEl>
                                        <p:attrNameLst>
                                          <p:attrName>style.visibility</p:attrName>
                                        </p:attrNameLst>
                                      </p:cBhvr>
                                      <p:to>
                                        <p:strVal val="hidden"/>
                                      </p:to>
                                    </p:set>
                                  </p:childTnLst>
                                </p:cTn>
                              </p:par>
                              <p:par>
                                <p:cTn id="246" presetID="53" presetClass="exit" presetSubtype="0" fill="hold" grpId="1" nodeType="withEffect">
                                  <p:stCondLst>
                                    <p:cond delay="0"/>
                                  </p:stCondLst>
                                  <p:childTnLst>
                                    <p:anim calcmode="lin" valueType="num">
                                      <p:cBhvr>
                                        <p:cTn id="247" dur="500"/>
                                        <p:tgtEl>
                                          <p:spTgt spid="167055"/>
                                        </p:tgtEl>
                                        <p:attrNameLst>
                                          <p:attrName>ppt_w</p:attrName>
                                        </p:attrNameLst>
                                      </p:cBhvr>
                                      <p:tavLst>
                                        <p:tav tm="0">
                                          <p:val>
                                            <p:strVal val="ppt_w"/>
                                          </p:val>
                                        </p:tav>
                                        <p:tav tm="100000">
                                          <p:val>
                                            <p:fltVal val="0"/>
                                          </p:val>
                                        </p:tav>
                                      </p:tavLst>
                                    </p:anim>
                                    <p:anim calcmode="lin" valueType="num">
                                      <p:cBhvr>
                                        <p:cTn id="248" dur="500"/>
                                        <p:tgtEl>
                                          <p:spTgt spid="167055"/>
                                        </p:tgtEl>
                                        <p:attrNameLst>
                                          <p:attrName>ppt_h</p:attrName>
                                        </p:attrNameLst>
                                      </p:cBhvr>
                                      <p:tavLst>
                                        <p:tav tm="0">
                                          <p:val>
                                            <p:strVal val="ppt_h"/>
                                          </p:val>
                                        </p:tav>
                                        <p:tav tm="100000">
                                          <p:val>
                                            <p:fltVal val="0"/>
                                          </p:val>
                                        </p:tav>
                                      </p:tavLst>
                                    </p:anim>
                                    <p:animEffect transition="out" filter="fade">
                                      <p:cBhvr>
                                        <p:cTn id="249" dur="500"/>
                                        <p:tgtEl>
                                          <p:spTgt spid="167055"/>
                                        </p:tgtEl>
                                      </p:cBhvr>
                                    </p:animEffect>
                                    <p:set>
                                      <p:cBhvr>
                                        <p:cTn id="250" dur="1" fill="hold">
                                          <p:stCondLst>
                                            <p:cond delay="499"/>
                                          </p:stCondLst>
                                        </p:cTn>
                                        <p:tgtEl>
                                          <p:spTgt spid="167055"/>
                                        </p:tgtEl>
                                        <p:attrNameLst>
                                          <p:attrName>style.visibility</p:attrName>
                                        </p:attrNameLst>
                                      </p:cBhvr>
                                      <p:to>
                                        <p:strVal val="hidden"/>
                                      </p:to>
                                    </p:set>
                                  </p:childTnLst>
                                </p:cTn>
                              </p:par>
                              <p:par>
                                <p:cTn id="251" presetID="53" presetClass="exit" presetSubtype="0" fill="hold" grpId="1" nodeType="withEffect">
                                  <p:stCondLst>
                                    <p:cond delay="0"/>
                                  </p:stCondLst>
                                  <p:childTnLst>
                                    <p:anim calcmode="lin" valueType="num">
                                      <p:cBhvr>
                                        <p:cTn id="252" dur="500"/>
                                        <p:tgtEl>
                                          <p:spTgt spid="167056"/>
                                        </p:tgtEl>
                                        <p:attrNameLst>
                                          <p:attrName>ppt_w</p:attrName>
                                        </p:attrNameLst>
                                      </p:cBhvr>
                                      <p:tavLst>
                                        <p:tav tm="0">
                                          <p:val>
                                            <p:strVal val="ppt_w"/>
                                          </p:val>
                                        </p:tav>
                                        <p:tav tm="100000">
                                          <p:val>
                                            <p:fltVal val="0"/>
                                          </p:val>
                                        </p:tav>
                                      </p:tavLst>
                                    </p:anim>
                                    <p:anim calcmode="lin" valueType="num">
                                      <p:cBhvr>
                                        <p:cTn id="253" dur="500"/>
                                        <p:tgtEl>
                                          <p:spTgt spid="167056"/>
                                        </p:tgtEl>
                                        <p:attrNameLst>
                                          <p:attrName>ppt_h</p:attrName>
                                        </p:attrNameLst>
                                      </p:cBhvr>
                                      <p:tavLst>
                                        <p:tav tm="0">
                                          <p:val>
                                            <p:strVal val="ppt_h"/>
                                          </p:val>
                                        </p:tav>
                                        <p:tav tm="100000">
                                          <p:val>
                                            <p:fltVal val="0"/>
                                          </p:val>
                                        </p:tav>
                                      </p:tavLst>
                                    </p:anim>
                                    <p:animEffect transition="out" filter="fade">
                                      <p:cBhvr>
                                        <p:cTn id="254" dur="500"/>
                                        <p:tgtEl>
                                          <p:spTgt spid="167056"/>
                                        </p:tgtEl>
                                      </p:cBhvr>
                                    </p:animEffect>
                                    <p:set>
                                      <p:cBhvr>
                                        <p:cTn id="255" dur="1" fill="hold">
                                          <p:stCondLst>
                                            <p:cond delay="499"/>
                                          </p:stCondLst>
                                        </p:cTn>
                                        <p:tgtEl>
                                          <p:spTgt spid="167056"/>
                                        </p:tgtEl>
                                        <p:attrNameLst>
                                          <p:attrName>style.visibility</p:attrName>
                                        </p:attrNameLst>
                                      </p:cBhvr>
                                      <p:to>
                                        <p:strVal val="hidden"/>
                                      </p:to>
                                    </p:set>
                                  </p:childTnLst>
                                </p:cTn>
                              </p:par>
                              <p:par>
                                <p:cTn id="256" presetID="53" presetClass="exit" presetSubtype="0" fill="hold" grpId="1" nodeType="withEffect">
                                  <p:stCondLst>
                                    <p:cond delay="0"/>
                                  </p:stCondLst>
                                  <p:childTnLst>
                                    <p:anim calcmode="lin" valueType="num">
                                      <p:cBhvr>
                                        <p:cTn id="257" dur="500"/>
                                        <p:tgtEl>
                                          <p:spTgt spid="167057"/>
                                        </p:tgtEl>
                                        <p:attrNameLst>
                                          <p:attrName>ppt_w</p:attrName>
                                        </p:attrNameLst>
                                      </p:cBhvr>
                                      <p:tavLst>
                                        <p:tav tm="0">
                                          <p:val>
                                            <p:strVal val="ppt_w"/>
                                          </p:val>
                                        </p:tav>
                                        <p:tav tm="100000">
                                          <p:val>
                                            <p:fltVal val="0"/>
                                          </p:val>
                                        </p:tav>
                                      </p:tavLst>
                                    </p:anim>
                                    <p:anim calcmode="lin" valueType="num">
                                      <p:cBhvr>
                                        <p:cTn id="258" dur="500"/>
                                        <p:tgtEl>
                                          <p:spTgt spid="167057"/>
                                        </p:tgtEl>
                                        <p:attrNameLst>
                                          <p:attrName>ppt_h</p:attrName>
                                        </p:attrNameLst>
                                      </p:cBhvr>
                                      <p:tavLst>
                                        <p:tav tm="0">
                                          <p:val>
                                            <p:strVal val="ppt_h"/>
                                          </p:val>
                                        </p:tav>
                                        <p:tav tm="100000">
                                          <p:val>
                                            <p:fltVal val="0"/>
                                          </p:val>
                                        </p:tav>
                                      </p:tavLst>
                                    </p:anim>
                                    <p:animEffect transition="out" filter="fade">
                                      <p:cBhvr>
                                        <p:cTn id="259" dur="500"/>
                                        <p:tgtEl>
                                          <p:spTgt spid="167057"/>
                                        </p:tgtEl>
                                      </p:cBhvr>
                                    </p:animEffect>
                                    <p:set>
                                      <p:cBhvr>
                                        <p:cTn id="260" dur="1" fill="hold">
                                          <p:stCondLst>
                                            <p:cond delay="499"/>
                                          </p:stCondLst>
                                        </p:cTn>
                                        <p:tgtEl>
                                          <p:spTgt spid="167057"/>
                                        </p:tgtEl>
                                        <p:attrNameLst>
                                          <p:attrName>style.visibility</p:attrName>
                                        </p:attrNameLst>
                                      </p:cBhvr>
                                      <p:to>
                                        <p:strVal val="hidden"/>
                                      </p:to>
                                    </p:set>
                                  </p:childTnLst>
                                </p:cTn>
                              </p:par>
                              <p:par>
                                <p:cTn id="261" presetID="53" presetClass="exit" presetSubtype="0" fill="hold" grpId="1" nodeType="withEffect">
                                  <p:stCondLst>
                                    <p:cond delay="0"/>
                                  </p:stCondLst>
                                  <p:childTnLst>
                                    <p:anim calcmode="lin" valueType="num">
                                      <p:cBhvr>
                                        <p:cTn id="262" dur="500"/>
                                        <p:tgtEl>
                                          <p:spTgt spid="167058"/>
                                        </p:tgtEl>
                                        <p:attrNameLst>
                                          <p:attrName>ppt_w</p:attrName>
                                        </p:attrNameLst>
                                      </p:cBhvr>
                                      <p:tavLst>
                                        <p:tav tm="0">
                                          <p:val>
                                            <p:strVal val="ppt_w"/>
                                          </p:val>
                                        </p:tav>
                                        <p:tav tm="100000">
                                          <p:val>
                                            <p:fltVal val="0"/>
                                          </p:val>
                                        </p:tav>
                                      </p:tavLst>
                                    </p:anim>
                                    <p:anim calcmode="lin" valueType="num">
                                      <p:cBhvr>
                                        <p:cTn id="263" dur="500"/>
                                        <p:tgtEl>
                                          <p:spTgt spid="167058"/>
                                        </p:tgtEl>
                                        <p:attrNameLst>
                                          <p:attrName>ppt_h</p:attrName>
                                        </p:attrNameLst>
                                      </p:cBhvr>
                                      <p:tavLst>
                                        <p:tav tm="0">
                                          <p:val>
                                            <p:strVal val="ppt_h"/>
                                          </p:val>
                                        </p:tav>
                                        <p:tav tm="100000">
                                          <p:val>
                                            <p:fltVal val="0"/>
                                          </p:val>
                                        </p:tav>
                                      </p:tavLst>
                                    </p:anim>
                                    <p:animEffect transition="out" filter="fade">
                                      <p:cBhvr>
                                        <p:cTn id="264" dur="500"/>
                                        <p:tgtEl>
                                          <p:spTgt spid="167058"/>
                                        </p:tgtEl>
                                      </p:cBhvr>
                                    </p:animEffect>
                                    <p:set>
                                      <p:cBhvr>
                                        <p:cTn id="265" dur="1" fill="hold">
                                          <p:stCondLst>
                                            <p:cond delay="499"/>
                                          </p:stCondLst>
                                        </p:cTn>
                                        <p:tgtEl>
                                          <p:spTgt spid="167058"/>
                                        </p:tgtEl>
                                        <p:attrNameLst>
                                          <p:attrName>style.visibility</p:attrName>
                                        </p:attrNameLst>
                                      </p:cBhvr>
                                      <p:to>
                                        <p:strVal val="hidden"/>
                                      </p:to>
                                    </p:set>
                                  </p:childTnLst>
                                </p:cTn>
                              </p:par>
                              <p:par>
                                <p:cTn id="266" presetID="53" presetClass="exit" presetSubtype="0" fill="hold" grpId="1" nodeType="withEffect">
                                  <p:stCondLst>
                                    <p:cond delay="0"/>
                                  </p:stCondLst>
                                  <p:childTnLst>
                                    <p:anim calcmode="lin" valueType="num">
                                      <p:cBhvr>
                                        <p:cTn id="267" dur="500"/>
                                        <p:tgtEl>
                                          <p:spTgt spid="167059"/>
                                        </p:tgtEl>
                                        <p:attrNameLst>
                                          <p:attrName>ppt_w</p:attrName>
                                        </p:attrNameLst>
                                      </p:cBhvr>
                                      <p:tavLst>
                                        <p:tav tm="0">
                                          <p:val>
                                            <p:strVal val="ppt_w"/>
                                          </p:val>
                                        </p:tav>
                                        <p:tav tm="100000">
                                          <p:val>
                                            <p:fltVal val="0"/>
                                          </p:val>
                                        </p:tav>
                                      </p:tavLst>
                                    </p:anim>
                                    <p:anim calcmode="lin" valueType="num">
                                      <p:cBhvr>
                                        <p:cTn id="268" dur="500"/>
                                        <p:tgtEl>
                                          <p:spTgt spid="167059"/>
                                        </p:tgtEl>
                                        <p:attrNameLst>
                                          <p:attrName>ppt_h</p:attrName>
                                        </p:attrNameLst>
                                      </p:cBhvr>
                                      <p:tavLst>
                                        <p:tav tm="0">
                                          <p:val>
                                            <p:strVal val="ppt_h"/>
                                          </p:val>
                                        </p:tav>
                                        <p:tav tm="100000">
                                          <p:val>
                                            <p:fltVal val="0"/>
                                          </p:val>
                                        </p:tav>
                                      </p:tavLst>
                                    </p:anim>
                                    <p:animEffect transition="out" filter="fade">
                                      <p:cBhvr>
                                        <p:cTn id="269" dur="500"/>
                                        <p:tgtEl>
                                          <p:spTgt spid="167059"/>
                                        </p:tgtEl>
                                      </p:cBhvr>
                                    </p:animEffect>
                                    <p:set>
                                      <p:cBhvr>
                                        <p:cTn id="270" dur="1" fill="hold">
                                          <p:stCondLst>
                                            <p:cond delay="499"/>
                                          </p:stCondLst>
                                        </p:cTn>
                                        <p:tgtEl>
                                          <p:spTgt spid="167059"/>
                                        </p:tgtEl>
                                        <p:attrNameLst>
                                          <p:attrName>style.visibility</p:attrName>
                                        </p:attrNameLst>
                                      </p:cBhvr>
                                      <p:to>
                                        <p:strVal val="hidden"/>
                                      </p:to>
                                    </p:set>
                                  </p:childTnLst>
                                </p:cTn>
                              </p:par>
                              <p:par>
                                <p:cTn id="271" presetID="53" presetClass="exit" presetSubtype="0" fill="hold" grpId="1" nodeType="withEffect">
                                  <p:stCondLst>
                                    <p:cond delay="0"/>
                                  </p:stCondLst>
                                  <p:childTnLst>
                                    <p:anim calcmode="lin" valueType="num">
                                      <p:cBhvr>
                                        <p:cTn id="272" dur="500"/>
                                        <p:tgtEl>
                                          <p:spTgt spid="167060"/>
                                        </p:tgtEl>
                                        <p:attrNameLst>
                                          <p:attrName>ppt_w</p:attrName>
                                        </p:attrNameLst>
                                      </p:cBhvr>
                                      <p:tavLst>
                                        <p:tav tm="0">
                                          <p:val>
                                            <p:strVal val="ppt_w"/>
                                          </p:val>
                                        </p:tav>
                                        <p:tav tm="100000">
                                          <p:val>
                                            <p:fltVal val="0"/>
                                          </p:val>
                                        </p:tav>
                                      </p:tavLst>
                                    </p:anim>
                                    <p:anim calcmode="lin" valueType="num">
                                      <p:cBhvr>
                                        <p:cTn id="273" dur="500"/>
                                        <p:tgtEl>
                                          <p:spTgt spid="167060"/>
                                        </p:tgtEl>
                                        <p:attrNameLst>
                                          <p:attrName>ppt_h</p:attrName>
                                        </p:attrNameLst>
                                      </p:cBhvr>
                                      <p:tavLst>
                                        <p:tav tm="0">
                                          <p:val>
                                            <p:strVal val="ppt_h"/>
                                          </p:val>
                                        </p:tav>
                                        <p:tav tm="100000">
                                          <p:val>
                                            <p:fltVal val="0"/>
                                          </p:val>
                                        </p:tav>
                                      </p:tavLst>
                                    </p:anim>
                                    <p:animEffect transition="out" filter="fade">
                                      <p:cBhvr>
                                        <p:cTn id="274" dur="500"/>
                                        <p:tgtEl>
                                          <p:spTgt spid="167060"/>
                                        </p:tgtEl>
                                      </p:cBhvr>
                                    </p:animEffect>
                                    <p:set>
                                      <p:cBhvr>
                                        <p:cTn id="275" dur="1" fill="hold">
                                          <p:stCondLst>
                                            <p:cond delay="499"/>
                                          </p:stCondLst>
                                        </p:cTn>
                                        <p:tgtEl>
                                          <p:spTgt spid="167060"/>
                                        </p:tgtEl>
                                        <p:attrNameLst>
                                          <p:attrName>style.visibility</p:attrName>
                                        </p:attrNameLst>
                                      </p:cBhvr>
                                      <p:to>
                                        <p:strVal val="hidden"/>
                                      </p:to>
                                    </p:set>
                                  </p:childTnLst>
                                </p:cTn>
                              </p:par>
                              <p:par>
                                <p:cTn id="276" presetID="53" presetClass="exit" presetSubtype="0" fill="hold" grpId="1" nodeType="withEffect">
                                  <p:stCondLst>
                                    <p:cond delay="0"/>
                                  </p:stCondLst>
                                  <p:childTnLst>
                                    <p:anim calcmode="lin" valueType="num">
                                      <p:cBhvr>
                                        <p:cTn id="277" dur="500"/>
                                        <p:tgtEl>
                                          <p:spTgt spid="167061"/>
                                        </p:tgtEl>
                                        <p:attrNameLst>
                                          <p:attrName>ppt_w</p:attrName>
                                        </p:attrNameLst>
                                      </p:cBhvr>
                                      <p:tavLst>
                                        <p:tav tm="0">
                                          <p:val>
                                            <p:strVal val="ppt_w"/>
                                          </p:val>
                                        </p:tav>
                                        <p:tav tm="100000">
                                          <p:val>
                                            <p:fltVal val="0"/>
                                          </p:val>
                                        </p:tav>
                                      </p:tavLst>
                                    </p:anim>
                                    <p:anim calcmode="lin" valueType="num">
                                      <p:cBhvr>
                                        <p:cTn id="278" dur="500"/>
                                        <p:tgtEl>
                                          <p:spTgt spid="167061"/>
                                        </p:tgtEl>
                                        <p:attrNameLst>
                                          <p:attrName>ppt_h</p:attrName>
                                        </p:attrNameLst>
                                      </p:cBhvr>
                                      <p:tavLst>
                                        <p:tav tm="0">
                                          <p:val>
                                            <p:strVal val="ppt_h"/>
                                          </p:val>
                                        </p:tav>
                                        <p:tav tm="100000">
                                          <p:val>
                                            <p:fltVal val="0"/>
                                          </p:val>
                                        </p:tav>
                                      </p:tavLst>
                                    </p:anim>
                                    <p:animEffect transition="out" filter="fade">
                                      <p:cBhvr>
                                        <p:cTn id="279" dur="500"/>
                                        <p:tgtEl>
                                          <p:spTgt spid="167061"/>
                                        </p:tgtEl>
                                      </p:cBhvr>
                                    </p:animEffect>
                                    <p:set>
                                      <p:cBhvr>
                                        <p:cTn id="280" dur="1" fill="hold">
                                          <p:stCondLst>
                                            <p:cond delay="499"/>
                                          </p:stCondLst>
                                        </p:cTn>
                                        <p:tgtEl>
                                          <p:spTgt spid="167061"/>
                                        </p:tgtEl>
                                        <p:attrNameLst>
                                          <p:attrName>style.visibility</p:attrName>
                                        </p:attrNameLst>
                                      </p:cBhvr>
                                      <p:to>
                                        <p:strVal val="hidden"/>
                                      </p:to>
                                    </p:set>
                                  </p:childTnLst>
                                </p:cTn>
                              </p:par>
                              <p:par>
                                <p:cTn id="281" presetID="53" presetClass="exit" presetSubtype="0" fill="hold" grpId="1" nodeType="withEffect">
                                  <p:stCondLst>
                                    <p:cond delay="0"/>
                                  </p:stCondLst>
                                  <p:childTnLst>
                                    <p:anim calcmode="lin" valueType="num">
                                      <p:cBhvr>
                                        <p:cTn id="282" dur="500"/>
                                        <p:tgtEl>
                                          <p:spTgt spid="167062"/>
                                        </p:tgtEl>
                                        <p:attrNameLst>
                                          <p:attrName>ppt_w</p:attrName>
                                        </p:attrNameLst>
                                      </p:cBhvr>
                                      <p:tavLst>
                                        <p:tav tm="0">
                                          <p:val>
                                            <p:strVal val="ppt_w"/>
                                          </p:val>
                                        </p:tav>
                                        <p:tav tm="100000">
                                          <p:val>
                                            <p:fltVal val="0"/>
                                          </p:val>
                                        </p:tav>
                                      </p:tavLst>
                                    </p:anim>
                                    <p:anim calcmode="lin" valueType="num">
                                      <p:cBhvr>
                                        <p:cTn id="283" dur="500"/>
                                        <p:tgtEl>
                                          <p:spTgt spid="167062"/>
                                        </p:tgtEl>
                                        <p:attrNameLst>
                                          <p:attrName>ppt_h</p:attrName>
                                        </p:attrNameLst>
                                      </p:cBhvr>
                                      <p:tavLst>
                                        <p:tav tm="0">
                                          <p:val>
                                            <p:strVal val="ppt_h"/>
                                          </p:val>
                                        </p:tav>
                                        <p:tav tm="100000">
                                          <p:val>
                                            <p:fltVal val="0"/>
                                          </p:val>
                                        </p:tav>
                                      </p:tavLst>
                                    </p:anim>
                                    <p:animEffect transition="out" filter="fade">
                                      <p:cBhvr>
                                        <p:cTn id="284" dur="500"/>
                                        <p:tgtEl>
                                          <p:spTgt spid="167062"/>
                                        </p:tgtEl>
                                      </p:cBhvr>
                                    </p:animEffect>
                                    <p:set>
                                      <p:cBhvr>
                                        <p:cTn id="285" dur="1" fill="hold">
                                          <p:stCondLst>
                                            <p:cond delay="499"/>
                                          </p:stCondLst>
                                        </p:cTn>
                                        <p:tgtEl>
                                          <p:spTgt spid="167062"/>
                                        </p:tgtEl>
                                        <p:attrNameLst>
                                          <p:attrName>style.visibility</p:attrName>
                                        </p:attrNameLst>
                                      </p:cBhvr>
                                      <p:to>
                                        <p:strVal val="hidden"/>
                                      </p:to>
                                    </p:set>
                                  </p:childTnLst>
                                </p:cTn>
                              </p:par>
                              <p:par>
                                <p:cTn id="286" presetID="53" presetClass="exit" presetSubtype="0" fill="hold" grpId="1" nodeType="withEffect">
                                  <p:stCondLst>
                                    <p:cond delay="0"/>
                                  </p:stCondLst>
                                  <p:childTnLst>
                                    <p:anim calcmode="lin" valueType="num">
                                      <p:cBhvr>
                                        <p:cTn id="287" dur="500"/>
                                        <p:tgtEl>
                                          <p:spTgt spid="167063"/>
                                        </p:tgtEl>
                                        <p:attrNameLst>
                                          <p:attrName>ppt_w</p:attrName>
                                        </p:attrNameLst>
                                      </p:cBhvr>
                                      <p:tavLst>
                                        <p:tav tm="0">
                                          <p:val>
                                            <p:strVal val="ppt_w"/>
                                          </p:val>
                                        </p:tav>
                                        <p:tav tm="100000">
                                          <p:val>
                                            <p:fltVal val="0"/>
                                          </p:val>
                                        </p:tav>
                                      </p:tavLst>
                                    </p:anim>
                                    <p:anim calcmode="lin" valueType="num">
                                      <p:cBhvr>
                                        <p:cTn id="288" dur="500"/>
                                        <p:tgtEl>
                                          <p:spTgt spid="167063"/>
                                        </p:tgtEl>
                                        <p:attrNameLst>
                                          <p:attrName>ppt_h</p:attrName>
                                        </p:attrNameLst>
                                      </p:cBhvr>
                                      <p:tavLst>
                                        <p:tav tm="0">
                                          <p:val>
                                            <p:strVal val="ppt_h"/>
                                          </p:val>
                                        </p:tav>
                                        <p:tav tm="100000">
                                          <p:val>
                                            <p:fltVal val="0"/>
                                          </p:val>
                                        </p:tav>
                                      </p:tavLst>
                                    </p:anim>
                                    <p:animEffect transition="out" filter="fade">
                                      <p:cBhvr>
                                        <p:cTn id="289" dur="500"/>
                                        <p:tgtEl>
                                          <p:spTgt spid="167063"/>
                                        </p:tgtEl>
                                      </p:cBhvr>
                                    </p:animEffect>
                                    <p:set>
                                      <p:cBhvr>
                                        <p:cTn id="290" dur="1" fill="hold">
                                          <p:stCondLst>
                                            <p:cond delay="499"/>
                                          </p:stCondLst>
                                        </p:cTn>
                                        <p:tgtEl>
                                          <p:spTgt spid="167063"/>
                                        </p:tgtEl>
                                        <p:attrNameLst>
                                          <p:attrName>style.visibility</p:attrName>
                                        </p:attrNameLst>
                                      </p:cBhvr>
                                      <p:to>
                                        <p:strVal val="hidden"/>
                                      </p:to>
                                    </p:set>
                                  </p:childTnLst>
                                </p:cTn>
                              </p:par>
                              <p:par>
                                <p:cTn id="291" presetID="53" presetClass="exit" presetSubtype="0" fill="hold" grpId="1" nodeType="withEffect">
                                  <p:stCondLst>
                                    <p:cond delay="0"/>
                                  </p:stCondLst>
                                  <p:childTnLst>
                                    <p:anim calcmode="lin" valueType="num">
                                      <p:cBhvr>
                                        <p:cTn id="292" dur="500"/>
                                        <p:tgtEl>
                                          <p:spTgt spid="167064"/>
                                        </p:tgtEl>
                                        <p:attrNameLst>
                                          <p:attrName>ppt_w</p:attrName>
                                        </p:attrNameLst>
                                      </p:cBhvr>
                                      <p:tavLst>
                                        <p:tav tm="0">
                                          <p:val>
                                            <p:strVal val="ppt_w"/>
                                          </p:val>
                                        </p:tav>
                                        <p:tav tm="100000">
                                          <p:val>
                                            <p:fltVal val="0"/>
                                          </p:val>
                                        </p:tav>
                                      </p:tavLst>
                                    </p:anim>
                                    <p:anim calcmode="lin" valueType="num">
                                      <p:cBhvr>
                                        <p:cTn id="293" dur="500"/>
                                        <p:tgtEl>
                                          <p:spTgt spid="167064"/>
                                        </p:tgtEl>
                                        <p:attrNameLst>
                                          <p:attrName>ppt_h</p:attrName>
                                        </p:attrNameLst>
                                      </p:cBhvr>
                                      <p:tavLst>
                                        <p:tav tm="0">
                                          <p:val>
                                            <p:strVal val="ppt_h"/>
                                          </p:val>
                                        </p:tav>
                                        <p:tav tm="100000">
                                          <p:val>
                                            <p:fltVal val="0"/>
                                          </p:val>
                                        </p:tav>
                                      </p:tavLst>
                                    </p:anim>
                                    <p:animEffect transition="out" filter="fade">
                                      <p:cBhvr>
                                        <p:cTn id="294" dur="500"/>
                                        <p:tgtEl>
                                          <p:spTgt spid="167064"/>
                                        </p:tgtEl>
                                      </p:cBhvr>
                                    </p:animEffect>
                                    <p:set>
                                      <p:cBhvr>
                                        <p:cTn id="295" dur="1" fill="hold">
                                          <p:stCondLst>
                                            <p:cond delay="499"/>
                                          </p:stCondLst>
                                        </p:cTn>
                                        <p:tgtEl>
                                          <p:spTgt spid="167064"/>
                                        </p:tgtEl>
                                        <p:attrNameLst>
                                          <p:attrName>style.visibility</p:attrName>
                                        </p:attrNameLst>
                                      </p:cBhvr>
                                      <p:to>
                                        <p:strVal val="hidden"/>
                                      </p:to>
                                    </p:set>
                                  </p:childTnLst>
                                </p:cTn>
                              </p:par>
                              <p:par>
                                <p:cTn id="296" presetID="53" presetClass="exit" presetSubtype="0" fill="hold" grpId="1" nodeType="withEffect">
                                  <p:stCondLst>
                                    <p:cond delay="0"/>
                                  </p:stCondLst>
                                  <p:childTnLst>
                                    <p:anim calcmode="lin" valueType="num">
                                      <p:cBhvr>
                                        <p:cTn id="297" dur="500"/>
                                        <p:tgtEl>
                                          <p:spTgt spid="167065"/>
                                        </p:tgtEl>
                                        <p:attrNameLst>
                                          <p:attrName>ppt_w</p:attrName>
                                        </p:attrNameLst>
                                      </p:cBhvr>
                                      <p:tavLst>
                                        <p:tav tm="0">
                                          <p:val>
                                            <p:strVal val="ppt_w"/>
                                          </p:val>
                                        </p:tav>
                                        <p:tav tm="100000">
                                          <p:val>
                                            <p:fltVal val="0"/>
                                          </p:val>
                                        </p:tav>
                                      </p:tavLst>
                                    </p:anim>
                                    <p:anim calcmode="lin" valueType="num">
                                      <p:cBhvr>
                                        <p:cTn id="298" dur="500"/>
                                        <p:tgtEl>
                                          <p:spTgt spid="167065"/>
                                        </p:tgtEl>
                                        <p:attrNameLst>
                                          <p:attrName>ppt_h</p:attrName>
                                        </p:attrNameLst>
                                      </p:cBhvr>
                                      <p:tavLst>
                                        <p:tav tm="0">
                                          <p:val>
                                            <p:strVal val="ppt_h"/>
                                          </p:val>
                                        </p:tav>
                                        <p:tav tm="100000">
                                          <p:val>
                                            <p:fltVal val="0"/>
                                          </p:val>
                                        </p:tav>
                                      </p:tavLst>
                                    </p:anim>
                                    <p:animEffect transition="out" filter="fade">
                                      <p:cBhvr>
                                        <p:cTn id="299" dur="500"/>
                                        <p:tgtEl>
                                          <p:spTgt spid="167065"/>
                                        </p:tgtEl>
                                      </p:cBhvr>
                                    </p:animEffect>
                                    <p:set>
                                      <p:cBhvr>
                                        <p:cTn id="300" dur="1" fill="hold">
                                          <p:stCondLst>
                                            <p:cond delay="499"/>
                                          </p:stCondLst>
                                        </p:cTn>
                                        <p:tgtEl>
                                          <p:spTgt spid="167065"/>
                                        </p:tgtEl>
                                        <p:attrNameLst>
                                          <p:attrName>style.visibility</p:attrName>
                                        </p:attrNameLst>
                                      </p:cBhvr>
                                      <p:to>
                                        <p:strVal val="hidden"/>
                                      </p:to>
                                    </p:set>
                                  </p:childTnLst>
                                </p:cTn>
                              </p:par>
                              <p:par>
                                <p:cTn id="301" presetID="53" presetClass="exit" presetSubtype="0" fill="hold" grpId="1" nodeType="withEffect">
                                  <p:stCondLst>
                                    <p:cond delay="0"/>
                                  </p:stCondLst>
                                  <p:childTnLst>
                                    <p:anim calcmode="lin" valueType="num">
                                      <p:cBhvr>
                                        <p:cTn id="302" dur="500"/>
                                        <p:tgtEl>
                                          <p:spTgt spid="167066"/>
                                        </p:tgtEl>
                                        <p:attrNameLst>
                                          <p:attrName>ppt_w</p:attrName>
                                        </p:attrNameLst>
                                      </p:cBhvr>
                                      <p:tavLst>
                                        <p:tav tm="0">
                                          <p:val>
                                            <p:strVal val="ppt_w"/>
                                          </p:val>
                                        </p:tav>
                                        <p:tav tm="100000">
                                          <p:val>
                                            <p:fltVal val="0"/>
                                          </p:val>
                                        </p:tav>
                                      </p:tavLst>
                                    </p:anim>
                                    <p:anim calcmode="lin" valueType="num">
                                      <p:cBhvr>
                                        <p:cTn id="303" dur="500"/>
                                        <p:tgtEl>
                                          <p:spTgt spid="167066"/>
                                        </p:tgtEl>
                                        <p:attrNameLst>
                                          <p:attrName>ppt_h</p:attrName>
                                        </p:attrNameLst>
                                      </p:cBhvr>
                                      <p:tavLst>
                                        <p:tav tm="0">
                                          <p:val>
                                            <p:strVal val="ppt_h"/>
                                          </p:val>
                                        </p:tav>
                                        <p:tav tm="100000">
                                          <p:val>
                                            <p:fltVal val="0"/>
                                          </p:val>
                                        </p:tav>
                                      </p:tavLst>
                                    </p:anim>
                                    <p:animEffect transition="out" filter="fade">
                                      <p:cBhvr>
                                        <p:cTn id="304" dur="500"/>
                                        <p:tgtEl>
                                          <p:spTgt spid="167066"/>
                                        </p:tgtEl>
                                      </p:cBhvr>
                                    </p:animEffect>
                                    <p:set>
                                      <p:cBhvr>
                                        <p:cTn id="305" dur="1" fill="hold">
                                          <p:stCondLst>
                                            <p:cond delay="499"/>
                                          </p:stCondLst>
                                        </p:cTn>
                                        <p:tgtEl>
                                          <p:spTgt spid="167066"/>
                                        </p:tgtEl>
                                        <p:attrNameLst>
                                          <p:attrName>style.visibility</p:attrName>
                                        </p:attrNameLst>
                                      </p:cBhvr>
                                      <p:to>
                                        <p:strVal val="hidden"/>
                                      </p:to>
                                    </p:set>
                                  </p:childTnLst>
                                </p:cTn>
                              </p:par>
                              <p:par>
                                <p:cTn id="306" presetID="18" presetClass="entr" presetSubtype="12" fill="hold" grpId="0" nodeType="withEffect">
                                  <p:stCondLst>
                                    <p:cond delay="0"/>
                                  </p:stCondLst>
                                  <p:childTnLst>
                                    <p:set>
                                      <p:cBhvr>
                                        <p:cTn id="307" dur="1" fill="hold">
                                          <p:stCondLst>
                                            <p:cond delay="0"/>
                                          </p:stCondLst>
                                        </p:cTn>
                                        <p:tgtEl>
                                          <p:spTgt spid="166976"/>
                                        </p:tgtEl>
                                        <p:attrNameLst>
                                          <p:attrName>style.visibility</p:attrName>
                                        </p:attrNameLst>
                                      </p:cBhvr>
                                      <p:to>
                                        <p:strVal val="visible"/>
                                      </p:to>
                                    </p:set>
                                    <p:animEffect transition="in" filter="strips(downLeft)">
                                      <p:cBhvr>
                                        <p:cTn id="308" dur="500"/>
                                        <p:tgtEl>
                                          <p:spTgt spid="166976"/>
                                        </p:tgtEl>
                                      </p:cBhvr>
                                    </p:animEffect>
                                  </p:childTnLst>
                                </p:cTn>
                              </p:par>
                            </p:childTnLst>
                          </p:cTn>
                        </p:par>
                        <p:par>
                          <p:cTn id="309" fill="hold" nodeType="afterGroup">
                            <p:stCondLst>
                              <p:cond delay="500"/>
                            </p:stCondLst>
                            <p:childTnLst>
                              <p:par>
                                <p:cTn id="310" presetID="53" presetClass="entr" presetSubtype="0" fill="hold" grpId="0" nodeType="afterEffect">
                                  <p:stCondLst>
                                    <p:cond delay="0"/>
                                  </p:stCondLst>
                                  <p:childTnLst>
                                    <p:set>
                                      <p:cBhvr>
                                        <p:cTn id="311" dur="1" fill="hold">
                                          <p:stCondLst>
                                            <p:cond delay="0"/>
                                          </p:stCondLst>
                                        </p:cTn>
                                        <p:tgtEl>
                                          <p:spTgt spid="166980"/>
                                        </p:tgtEl>
                                        <p:attrNameLst>
                                          <p:attrName>style.visibility</p:attrName>
                                        </p:attrNameLst>
                                      </p:cBhvr>
                                      <p:to>
                                        <p:strVal val="visible"/>
                                      </p:to>
                                    </p:set>
                                    <p:anim calcmode="lin" valueType="num">
                                      <p:cBhvr>
                                        <p:cTn id="312" dur="500" fill="hold"/>
                                        <p:tgtEl>
                                          <p:spTgt spid="166980"/>
                                        </p:tgtEl>
                                        <p:attrNameLst>
                                          <p:attrName>ppt_w</p:attrName>
                                        </p:attrNameLst>
                                      </p:cBhvr>
                                      <p:tavLst>
                                        <p:tav tm="0">
                                          <p:val>
                                            <p:fltVal val="0"/>
                                          </p:val>
                                        </p:tav>
                                        <p:tav tm="100000">
                                          <p:val>
                                            <p:strVal val="#ppt_w"/>
                                          </p:val>
                                        </p:tav>
                                      </p:tavLst>
                                    </p:anim>
                                    <p:anim calcmode="lin" valueType="num">
                                      <p:cBhvr>
                                        <p:cTn id="313" dur="500" fill="hold"/>
                                        <p:tgtEl>
                                          <p:spTgt spid="166980"/>
                                        </p:tgtEl>
                                        <p:attrNameLst>
                                          <p:attrName>ppt_h</p:attrName>
                                        </p:attrNameLst>
                                      </p:cBhvr>
                                      <p:tavLst>
                                        <p:tav tm="0">
                                          <p:val>
                                            <p:fltVal val="0"/>
                                          </p:val>
                                        </p:tav>
                                        <p:tav tm="100000">
                                          <p:val>
                                            <p:strVal val="#ppt_h"/>
                                          </p:val>
                                        </p:tav>
                                      </p:tavLst>
                                    </p:anim>
                                    <p:animEffect transition="in" filter="fade">
                                      <p:cBhvr>
                                        <p:cTn id="314" dur="500"/>
                                        <p:tgtEl>
                                          <p:spTgt spid="166980"/>
                                        </p:tgtEl>
                                      </p:cBhvr>
                                    </p:animEffect>
                                  </p:childTnLst>
                                </p:cTn>
                              </p:par>
                              <p:par>
                                <p:cTn id="315" presetID="1" presetClass="entr" presetSubtype="0" fill="hold" grpId="0" nodeType="withEffect">
                                  <p:stCondLst>
                                    <p:cond delay="0"/>
                                  </p:stCondLst>
                                  <p:childTnLst>
                                    <p:set>
                                      <p:cBhvr>
                                        <p:cTn id="316" dur="1" fill="hold">
                                          <p:stCondLst>
                                            <p:cond delay="0"/>
                                          </p:stCondLst>
                                        </p:cTn>
                                        <p:tgtEl>
                                          <p:spTgt spid="167067">
                                            <p:bg/>
                                          </p:spTgt>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167067">
                                            <p:txEl>
                                              <p:pRg st="0" end="0"/>
                                            </p:txEl>
                                          </p:spTgt>
                                        </p:tgtEl>
                                        <p:attrNameLst>
                                          <p:attrName>style.visibility</p:attrName>
                                        </p:attrNameLst>
                                      </p:cBhvr>
                                      <p:to>
                                        <p:strVal val="visible"/>
                                      </p:to>
                                    </p:set>
                                  </p:childTnLst>
                                </p:cTn>
                              </p:par>
                              <p:par>
                                <p:cTn id="319" presetID="1" presetClass="entr" presetSubtype="0" fill="hold" nodeType="withEffect">
                                  <p:stCondLst>
                                    <p:cond delay="0"/>
                                  </p:stCondLst>
                                  <p:childTnLst>
                                    <p:set>
                                      <p:cBhvr>
                                        <p:cTn id="320" dur="1" fill="hold">
                                          <p:stCondLst>
                                            <p:cond delay="0"/>
                                          </p:stCondLst>
                                        </p:cTn>
                                        <p:tgtEl>
                                          <p:spTgt spid="167072"/>
                                        </p:tgtEl>
                                        <p:attrNameLst>
                                          <p:attrName>style.visibility</p:attrName>
                                        </p:attrNameLst>
                                      </p:cBhvr>
                                      <p:to>
                                        <p:strVal val="visible"/>
                                      </p:to>
                                    </p:set>
                                  </p:childTnLst>
                                </p:cTn>
                              </p:par>
                              <p:par>
                                <p:cTn id="321" presetID="1" presetClass="entr" presetSubtype="0" fill="hold" grpId="2" nodeType="withEffect">
                                  <p:stCondLst>
                                    <p:cond delay="0"/>
                                  </p:stCondLst>
                                  <p:childTnLst>
                                    <p:set>
                                      <p:cBhvr>
                                        <p:cTn id="322" dur="1" fill="hold">
                                          <p:stCondLst>
                                            <p:cond delay="0"/>
                                          </p:stCondLst>
                                        </p:cTn>
                                        <p:tgtEl>
                                          <p:spTgt spid="167042"/>
                                        </p:tgtEl>
                                        <p:attrNameLst>
                                          <p:attrName>style.visibility</p:attrName>
                                        </p:attrNameLst>
                                      </p:cBhvr>
                                      <p:to>
                                        <p:strVal val="visible"/>
                                      </p:to>
                                    </p:set>
                                  </p:childTnLst>
                                </p:cTn>
                              </p:par>
                              <p:par>
                                <p:cTn id="323" presetID="1" presetClass="entr" presetSubtype="0" fill="hold" grpId="2" nodeType="withEffect">
                                  <p:stCondLst>
                                    <p:cond delay="0"/>
                                  </p:stCondLst>
                                  <p:childTnLst>
                                    <p:set>
                                      <p:cBhvr>
                                        <p:cTn id="324" dur="1" fill="hold">
                                          <p:stCondLst>
                                            <p:cond delay="0"/>
                                          </p:stCondLst>
                                        </p:cTn>
                                        <p:tgtEl>
                                          <p:spTgt spid="167043"/>
                                        </p:tgtEl>
                                        <p:attrNameLst>
                                          <p:attrName>style.visibility</p:attrName>
                                        </p:attrNameLst>
                                      </p:cBhvr>
                                      <p:to>
                                        <p:strVal val="visible"/>
                                      </p:to>
                                    </p:set>
                                  </p:childTnLst>
                                </p:cTn>
                              </p:par>
                              <p:par>
                                <p:cTn id="325" presetID="1" presetClass="entr" presetSubtype="0" fill="hold" grpId="2" nodeType="withEffect">
                                  <p:stCondLst>
                                    <p:cond delay="0"/>
                                  </p:stCondLst>
                                  <p:childTnLst>
                                    <p:set>
                                      <p:cBhvr>
                                        <p:cTn id="326" dur="1" fill="hold">
                                          <p:stCondLst>
                                            <p:cond delay="0"/>
                                          </p:stCondLst>
                                        </p:cTn>
                                        <p:tgtEl>
                                          <p:spTgt spid="167044"/>
                                        </p:tgtEl>
                                        <p:attrNameLst>
                                          <p:attrName>style.visibility</p:attrName>
                                        </p:attrNameLst>
                                      </p:cBhvr>
                                      <p:to>
                                        <p:strVal val="visible"/>
                                      </p:to>
                                    </p:set>
                                  </p:childTnLst>
                                </p:cTn>
                              </p:par>
                              <p:par>
                                <p:cTn id="327" presetID="1" presetClass="entr" presetSubtype="0" fill="hold" grpId="2" nodeType="withEffect">
                                  <p:stCondLst>
                                    <p:cond delay="0"/>
                                  </p:stCondLst>
                                  <p:childTnLst>
                                    <p:set>
                                      <p:cBhvr>
                                        <p:cTn id="328" dur="1" fill="hold">
                                          <p:stCondLst>
                                            <p:cond delay="0"/>
                                          </p:stCondLst>
                                        </p:cTn>
                                        <p:tgtEl>
                                          <p:spTgt spid="167045"/>
                                        </p:tgtEl>
                                        <p:attrNameLst>
                                          <p:attrName>style.visibility</p:attrName>
                                        </p:attrNameLst>
                                      </p:cBhvr>
                                      <p:to>
                                        <p:strVal val="visible"/>
                                      </p:to>
                                    </p:set>
                                  </p:childTnLst>
                                </p:cTn>
                              </p:par>
                              <p:par>
                                <p:cTn id="329" presetID="1" presetClass="entr" presetSubtype="0" fill="hold" grpId="2" nodeType="withEffect">
                                  <p:stCondLst>
                                    <p:cond delay="0"/>
                                  </p:stCondLst>
                                  <p:childTnLst>
                                    <p:set>
                                      <p:cBhvr>
                                        <p:cTn id="330" dur="1" fill="hold">
                                          <p:stCondLst>
                                            <p:cond delay="0"/>
                                          </p:stCondLst>
                                        </p:cTn>
                                        <p:tgtEl>
                                          <p:spTgt spid="167046"/>
                                        </p:tgtEl>
                                        <p:attrNameLst>
                                          <p:attrName>style.visibility</p:attrName>
                                        </p:attrNameLst>
                                      </p:cBhvr>
                                      <p:to>
                                        <p:strVal val="visible"/>
                                      </p:to>
                                    </p:set>
                                  </p:childTnLst>
                                </p:cTn>
                              </p:par>
                              <p:par>
                                <p:cTn id="331" presetID="1" presetClass="entr" presetSubtype="0" fill="hold" grpId="2" nodeType="withEffect">
                                  <p:stCondLst>
                                    <p:cond delay="0"/>
                                  </p:stCondLst>
                                  <p:childTnLst>
                                    <p:set>
                                      <p:cBhvr>
                                        <p:cTn id="332" dur="1" fill="hold">
                                          <p:stCondLst>
                                            <p:cond delay="0"/>
                                          </p:stCondLst>
                                        </p:cTn>
                                        <p:tgtEl>
                                          <p:spTgt spid="167047"/>
                                        </p:tgtEl>
                                        <p:attrNameLst>
                                          <p:attrName>style.visibility</p:attrName>
                                        </p:attrNameLst>
                                      </p:cBhvr>
                                      <p:to>
                                        <p:strVal val="visible"/>
                                      </p:to>
                                    </p:set>
                                  </p:childTnLst>
                                </p:cTn>
                              </p:par>
                              <p:par>
                                <p:cTn id="333" presetID="1" presetClass="entr" presetSubtype="0" fill="hold" grpId="2" nodeType="withEffect">
                                  <p:stCondLst>
                                    <p:cond delay="0"/>
                                  </p:stCondLst>
                                  <p:childTnLst>
                                    <p:set>
                                      <p:cBhvr>
                                        <p:cTn id="334" dur="1" fill="hold">
                                          <p:stCondLst>
                                            <p:cond delay="0"/>
                                          </p:stCondLst>
                                        </p:cTn>
                                        <p:tgtEl>
                                          <p:spTgt spid="167048"/>
                                        </p:tgtEl>
                                        <p:attrNameLst>
                                          <p:attrName>style.visibility</p:attrName>
                                        </p:attrNameLst>
                                      </p:cBhvr>
                                      <p:to>
                                        <p:strVal val="visible"/>
                                      </p:to>
                                    </p:set>
                                  </p:childTnLst>
                                </p:cTn>
                              </p:par>
                              <p:par>
                                <p:cTn id="335" presetID="1" presetClass="entr" presetSubtype="0" fill="hold" grpId="2" nodeType="withEffect">
                                  <p:stCondLst>
                                    <p:cond delay="0"/>
                                  </p:stCondLst>
                                  <p:childTnLst>
                                    <p:set>
                                      <p:cBhvr>
                                        <p:cTn id="336" dur="1" fill="hold">
                                          <p:stCondLst>
                                            <p:cond delay="0"/>
                                          </p:stCondLst>
                                        </p:cTn>
                                        <p:tgtEl>
                                          <p:spTgt spid="167049"/>
                                        </p:tgtEl>
                                        <p:attrNameLst>
                                          <p:attrName>style.visibility</p:attrName>
                                        </p:attrNameLst>
                                      </p:cBhvr>
                                      <p:to>
                                        <p:strVal val="visible"/>
                                      </p:to>
                                    </p:set>
                                  </p:childTnLst>
                                </p:cTn>
                              </p:par>
                              <p:par>
                                <p:cTn id="337" presetID="1" presetClass="entr" presetSubtype="0" fill="hold" grpId="2" nodeType="withEffect">
                                  <p:stCondLst>
                                    <p:cond delay="0"/>
                                  </p:stCondLst>
                                  <p:childTnLst>
                                    <p:set>
                                      <p:cBhvr>
                                        <p:cTn id="338" dur="1" fill="hold">
                                          <p:stCondLst>
                                            <p:cond delay="0"/>
                                          </p:stCondLst>
                                        </p:cTn>
                                        <p:tgtEl>
                                          <p:spTgt spid="167050"/>
                                        </p:tgtEl>
                                        <p:attrNameLst>
                                          <p:attrName>style.visibility</p:attrName>
                                        </p:attrNameLst>
                                      </p:cBhvr>
                                      <p:to>
                                        <p:strVal val="visible"/>
                                      </p:to>
                                    </p:set>
                                  </p:childTnLst>
                                </p:cTn>
                              </p:par>
                              <p:par>
                                <p:cTn id="339" presetID="1" presetClass="entr" presetSubtype="0" fill="hold" grpId="2" nodeType="withEffect">
                                  <p:stCondLst>
                                    <p:cond delay="0"/>
                                  </p:stCondLst>
                                  <p:childTnLst>
                                    <p:set>
                                      <p:cBhvr>
                                        <p:cTn id="340" dur="1" fill="hold">
                                          <p:stCondLst>
                                            <p:cond delay="0"/>
                                          </p:stCondLst>
                                        </p:cTn>
                                        <p:tgtEl>
                                          <p:spTgt spid="167051"/>
                                        </p:tgtEl>
                                        <p:attrNameLst>
                                          <p:attrName>style.visibility</p:attrName>
                                        </p:attrNameLst>
                                      </p:cBhvr>
                                      <p:to>
                                        <p:strVal val="visible"/>
                                      </p:to>
                                    </p:set>
                                  </p:childTnLst>
                                </p:cTn>
                              </p:par>
                              <p:par>
                                <p:cTn id="341" presetID="1" presetClass="entr" presetSubtype="0" fill="hold" grpId="2" nodeType="withEffect">
                                  <p:stCondLst>
                                    <p:cond delay="0"/>
                                  </p:stCondLst>
                                  <p:childTnLst>
                                    <p:set>
                                      <p:cBhvr>
                                        <p:cTn id="342" dur="1" fill="hold">
                                          <p:stCondLst>
                                            <p:cond delay="0"/>
                                          </p:stCondLst>
                                        </p:cTn>
                                        <p:tgtEl>
                                          <p:spTgt spid="167052"/>
                                        </p:tgtEl>
                                        <p:attrNameLst>
                                          <p:attrName>style.visibility</p:attrName>
                                        </p:attrNameLst>
                                      </p:cBhvr>
                                      <p:to>
                                        <p:strVal val="visible"/>
                                      </p:to>
                                    </p:set>
                                  </p:childTnLst>
                                </p:cTn>
                              </p:par>
                              <p:par>
                                <p:cTn id="343" presetID="1" presetClass="entr" presetSubtype="0" fill="hold" grpId="2" nodeType="withEffect">
                                  <p:stCondLst>
                                    <p:cond delay="0"/>
                                  </p:stCondLst>
                                  <p:childTnLst>
                                    <p:set>
                                      <p:cBhvr>
                                        <p:cTn id="344" dur="1" fill="hold">
                                          <p:stCondLst>
                                            <p:cond delay="0"/>
                                          </p:stCondLst>
                                        </p:cTn>
                                        <p:tgtEl>
                                          <p:spTgt spid="167053"/>
                                        </p:tgtEl>
                                        <p:attrNameLst>
                                          <p:attrName>style.visibility</p:attrName>
                                        </p:attrNameLst>
                                      </p:cBhvr>
                                      <p:to>
                                        <p:strVal val="visible"/>
                                      </p:to>
                                    </p:set>
                                  </p:childTnLst>
                                </p:cTn>
                              </p:par>
                              <p:par>
                                <p:cTn id="345" presetID="1" presetClass="entr" presetSubtype="0" fill="hold" grpId="2" nodeType="withEffect">
                                  <p:stCondLst>
                                    <p:cond delay="0"/>
                                  </p:stCondLst>
                                  <p:childTnLst>
                                    <p:set>
                                      <p:cBhvr>
                                        <p:cTn id="346" dur="1" fill="hold">
                                          <p:stCondLst>
                                            <p:cond delay="0"/>
                                          </p:stCondLst>
                                        </p:cTn>
                                        <p:tgtEl>
                                          <p:spTgt spid="167054"/>
                                        </p:tgtEl>
                                        <p:attrNameLst>
                                          <p:attrName>style.visibility</p:attrName>
                                        </p:attrNameLst>
                                      </p:cBhvr>
                                      <p:to>
                                        <p:strVal val="visible"/>
                                      </p:to>
                                    </p:set>
                                  </p:childTnLst>
                                </p:cTn>
                              </p:par>
                              <p:par>
                                <p:cTn id="347" presetID="1" presetClass="entr" presetSubtype="0" fill="hold" grpId="2" nodeType="withEffect">
                                  <p:stCondLst>
                                    <p:cond delay="0"/>
                                  </p:stCondLst>
                                  <p:childTnLst>
                                    <p:set>
                                      <p:cBhvr>
                                        <p:cTn id="348" dur="1" fill="hold">
                                          <p:stCondLst>
                                            <p:cond delay="0"/>
                                          </p:stCondLst>
                                        </p:cTn>
                                        <p:tgtEl>
                                          <p:spTgt spid="167055"/>
                                        </p:tgtEl>
                                        <p:attrNameLst>
                                          <p:attrName>style.visibility</p:attrName>
                                        </p:attrNameLst>
                                      </p:cBhvr>
                                      <p:to>
                                        <p:strVal val="visible"/>
                                      </p:to>
                                    </p:set>
                                  </p:childTnLst>
                                </p:cTn>
                              </p:par>
                              <p:par>
                                <p:cTn id="349" presetID="1" presetClass="entr" presetSubtype="0" fill="hold" grpId="2" nodeType="withEffect">
                                  <p:stCondLst>
                                    <p:cond delay="0"/>
                                  </p:stCondLst>
                                  <p:childTnLst>
                                    <p:set>
                                      <p:cBhvr>
                                        <p:cTn id="350" dur="1" fill="hold">
                                          <p:stCondLst>
                                            <p:cond delay="0"/>
                                          </p:stCondLst>
                                        </p:cTn>
                                        <p:tgtEl>
                                          <p:spTgt spid="167056"/>
                                        </p:tgtEl>
                                        <p:attrNameLst>
                                          <p:attrName>style.visibility</p:attrName>
                                        </p:attrNameLst>
                                      </p:cBhvr>
                                      <p:to>
                                        <p:strVal val="visible"/>
                                      </p:to>
                                    </p:set>
                                  </p:childTnLst>
                                </p:cTn>
                              </p:par>
                              <p:par>
                                <p:cTn id="351" presetID="1" presetClass="entr" presetSubtype="0" fill="hold" grpId="2" nodeType="withEffect">
                                  <p:stCondLst>
                                    <p:cond delay="0"/>
                                  </p:stCondLst>
                                  <p:childTnLst>
                                    <p:set>
                                      <p:cBhvr>
                                        <p:cTn id="352" dur="1" fill="hold">
                                          <p:stCondLst>
                                            <p:cond delay="0"/>
                                          </p:stCondLst>
                                        </p:cTn>
                                        <p:tgtEl>
                                          <p:spTgt spid="167057"/>
                                        </p:tgtEl>
                                        <p:attrNameLst>
                                          <p:attrName>style.visibility</p:attrName>
                                        </p:attrNameLst>
                                      </p:cBhvr>
                                      <p:to>
                                        <p:strVal val="visible"/>
                                      </p:to>
                                    </p:set>
                                  </p:childTnLst>
                                </p:cTn>
                              </p:par>
                              <p:par>
                                <p:cTn id="353" presetID="1" presetClass="entr" presetSubtype="0" fill="hold" grpId="2" nodeType="withEffect">
                                  <p:stCondLst>
                                    <p:cond delay="0"/>
                                  </p:stCondLst>
                                  <p:childTnLst>
                                    <p:set>
                                      <p:cBhvr>
                                        <p:cTn id="354" dur="1" fill="hold">
                                          <p:stCondLst>
                                            <p:cond delay="0"/>
                                          </p:stCondLst>
                                        </p:cTn>
                                        <p:tgtEl>
                                          <p:spTgt spid="167058"/>
                                        </p:tgtEl>
                                        <p:attrNameLst>
                                          <p:attrName>style.visibility</p:attrName>
                                        </p:attrNameLst>
                                      </p:cBhvr>
                                      <p:to>
                                        <p:strVal val="visible"/>
                                      </p:to>
                                    </p:set>
                                  </p:childTnLst>
                                </p:cTn>
                              </p:par>
                              <p:par>
                                <p:cTn id="355" presetID="1" presetClass="entr" presetSubtype="0" fill="hold" grpId="2" nodeType="withEffect">
                                  <p:stCondLst>
                                    <p:cond delay="0"/>
                                  </p:stCondLst>
                                  <p:childTnLst>
                                    <p:set>
                                      <p:cBhvr>
                                        <p:cTn id="356" dur="1" fill="hold">
                                          <p:stCondLst>
                                            <p:cond delay="0"/>
                                          </p:stCondLst>
                                        </p:cTn>
                                        <p:tgtEl>
                                          <p:spTgt spid="167059"/>
                                        </p:tgtEl>
                                        <p:attrNameLst>
                                          <p:attrName>style.visibility</p:attrName>
                                        </p:attrNameLst>
                                      </p:cBhvr>
                                      <p:to>
                                        <p:strVal val="visible"/>
                                      </p:to>
                                    </p:set>
                                  </p:childTnLst>
                                </p:cTn>
                              </p:par>
                              <p:par>
                                <p:cTn id="357" presetID="1" presetClass="entr" presetSubtype="0" fill="hold" grpId="2" nodeType="withEffect">
                                  <p:stCondLst>
                                    <p:cond delay="0"/>
                                  </p:stCondLst>
                                  <p:childTnLst>
                                    <p:set>
                                      <p:cBhvr>
                                        <p:cTn id="358" dur="1" fill="hold">
                                          <p:stCondLst>
                                            <p:cond delay="0"/>
                                          </p:stCondLst>
                                        </p:cTn>
                                        <p:tgtEl>
                                          <p:spTgt spid="167060"/>
                                        </p:tgtEl>
                                        <p:attrNameLst>
                                          <p:attrName>style.visibility</p:attrName>
                                        </p:attrNameLst>
                                      </p:cBhvr>
                                      <p:to>
                                        <p:strVal val="visible"/>
                                      </p:to>
                                    </p:set>
                                  </p:childTnLst>
                                </p:cTn>
                              </p:par>
                              <p:par>
                                <p:cTn id="359" presetID="1" presetClass="entr" presetSubtype="0" fill="hold" grpId="2" nodeType="withEffect">
                                  <p:stCondLst>
                                    <p:cond delay="0"/>
                                  </p:stCondLst>
                                  <p:childTnLst>
                                    <p:set>
                                      <p:cBhvr>
                                        <p:cTn id="360" dur="1" fill="hold">
                                          <p:stCondLst>
                                            <p:cond delay="0"/>
                                          </p:stCondLst>
                                        </p:cTn>
                                        <p:tgtEl>
                                          <p:spTgt spid="167061"/>
                                        </p:tgtEl>
                                        <p:attrNameLst>
                                          <p:attrName>style.visibility</p:attrName>
                                        </p:attrNameLst>
                                      </p:cBhvr>
                                      <p:to>
                                        <p:strVal val="visible"/>
                                      </p:to>
                                    </p:set>
                                  </p:childTnLst>
                                </p:cTn>
                              </p:par>
                              <p:par>
                                <p:cTn id="361" presetID="1" presetClass="entr" presetSubtype="0" fill="hold" grpId="2" nodeType="withEffect">
                                  <p:stCondLst>
                                    <p:cond delay="0"/>
                                  </p:stCondLst>
                                  <p:childTnLst>
                                    <p:set>
                                      <p:cBhvr>
                                        <p:cTn id="362" dur="1" fill="hold">
                                          <p:stCondLst>
                                            <p:cond delay="0"/>
                                          </p:stCondLst>
                                        </p:cTn>
                                        <p:tgtEl>
                                          <p:spTgt spid="167062"/>
                                        </p:tgtEl>
                                        <p:attrNameLst>
                                          <p:attrName>style.visibility</p:attrName>
                                        </p:attrNameLst>
                                      </p:cBhvr>
                                      <p:to>
                                        <p:strVal val="visible"/>
                                      </p:to>
                                    </p:set>
                                  </p:childTnLst>
                                </p:cTn>
                              </p:par>
                              <p:par>
                                <p:cTn id="363" presetID="1" presetClass="entr" presetSubtype="0" fill="hold" grpId="2" nodeType="withEffect">
                                  <p:stCondLst>
                                    <p:cond delay="0"/>
                                  </p:stCondLst>
                                  <p:childTnLst>
                                    <p:set>
                                      <p:cBhvr>
                                        <p:cTn id="364" dur="1" fill="hold">
                                          <p:stCondLst>
                                            <p:cond delay="0"/>
                                          </p:stCondLst>
                                        </p:cTn>
                                        <p:tgtEl>
                                          <p:spTgt spid="167063"/>
                                        </p:tgtEl>
                                        <p:attrNameLst>
                                          <p:attrName>style.visibility</p:attrName>
                                        </p:attrNameLst>
                                      </p:cBhvr>
                                      <p:to>
                                        <p:strVal val="visible"/>
                                      </p:to>
                                    </p:set>
                                  </p:childTnLst>
                                </p:cTn>
                              </p:par>
                              <p:par>
                                <p:cTn id="365" presetID="1" presetClass="entr" presetSubtype="0" fill="hold" grpId="2" nodeType="withEffect">
                                  <p:stCondLst>
                                    <p:cond delay="0"/>
                                  </p:stCondLst>
                                  <p:childTnLst>
                                    <p:set>
                                      <p:cBhvr>
                                        <p:cTn id="366" dur="1" fill="hold">
                                          <p:stCondLst>
                                            <p:cond delay="0"/>
                                          </p:stCondLst>
                                        </p:cTn>
                                        <p:tgtEl>
                                          <p:spTgt spid="167064"/>
                                        </p:tgtEl>
                                        <p:attrNameLst>
                                          <p:attrName>style.visibility</p:attrName>
                                        </p:attrNameLst>
                                      </p:cBhvr>
                                      <p:to>
                                        <p:strVal val="visible"/>
                                      </p:to>
                                    </p:set>
                                  </p:childTnLst>
                                </p:cTn>
                              </p:par>
                              <p:par>
                                <p:cTn id="367" presetID="1" presetClass="entr" presetSubtype="0" fill="hold" grpId="2" nodeType="withEffect">
                                  <p:stCondLst>
                                    <p:cond delay="0"/>
                                  </p:stCondLst>
                                  <p:childTnLst>
                                    <p:set>
                                      <p:cBhvr>
                                        <p:cTn id="368" dur="1" fill="hold">
                                          <p:stCondLst>
                                            <p:cond delay="0"/>
                                          </p:stCondLst>
                                        </p:cTn>
                                        <p:tgtEl>
                                          <p:spTgt spid="167065"/>
                                        </p:tgtEl>
                                        <p:attrNameLst>
                                          <p:attrName>style.visibility</p:attrName>
                                        </p:attrNameLst>
                                      </p:cBhvr>
                                      <p:to>
                                        <p:strVal val="visible"/>
                                      </p:to>
                                    </p:set>
                                  </p:childTnLst>
                                </p:cTn>
                              </p:par>
                              <p:par>
                                <p:cTn id="369" presetID="1" presetClass="entr" presetSubtype="0" fill="hold" grpId="2" nodeType="withEffect">
                                  <p:stCondLst>
                                    <p:cond delay="0"/>
                                  </p:stCondLst>
                                  <p:childTnLst>
                                    <p:set>
                                      <p:cBhvr>
                                        <p:cTn id="370" dur="1" fill="hold">
                                          <p:stCondLst>
                                            <p:cond delay="0"/>
                                          </p:stCondLst>
                                        </p:cTn>
                                        <p:tgtEl>
                                          <p:spTgt spid="167066"/>
                                        </p:tgtEl>
                                        <p:attrNameLst>
                                          <p:attrName>style.visibility</p:attrName>
                                        </p:attrNameLst>
                                      </p:cBhvr>
                                      <p:to>
                                        <p:strVal val="visible"/>
                                      </p:to>
                                    </p:set>
                                  </p:childTnLst>
                                </p:cTn>
                              </p:par>
                            </p:childTnLst>
                          </p:cTn>
                        </p:par>
                      </p:childTnLst>
                    </p:cTn>
                  </p:par>
                  <p:par>
                    <p:cTn id="371" fill="hold" nodeType="clickPar">
                      <p:stCondLst>
                        <p:cond delay="indefinite"/>
                      </p:stCondLst>
                      <p:childTnLst>
                        <p:par>
                          <p:cTn id="372" fill="hold" nodeType="withGroup">
                            <p:stCondLst>
                              <p:cond delay="0"/>
                            </p:stCondLst>
                            <p:childTnLst>
                              <p:par>
                                <p:cTn id="373" presetID="1" presetClass="entr" presetSubtype="0" fill="hold" nodeType="clickEffect">
                                  <p:stCondLst>
                                    <p:cond delay="0"/>
                                  </p:stCondLst>
                                  <p:childTnLst>
                                    <p:set>
                                      <p:cBhvr>
                                        <p:cTn id="374" dur="1" fill="hold">
                                          <p:stCondLst>
                                            <p:cond delay="0"/>
                                          </p:stCondLst>
                                        </p:cTn>
                                        <p:tgtEl>
                                          <p:spTgt spid="167067">
                                            <p:txEl>
                                              <p:pRg st="1" end="1"/>
                                            </p:txEl>
                                          </p:spTgt>
                                        </p:tgtEl>
                                        <p:attrNameLst>
                                          <p:attrName>style.visibility</p:attrName>
                                        </p:attrNameLst>
                                      </p:cBhvr>
                                      <p:to>
                                        <p:strVal val="visible"/>
                                      </p:to>
                                    </p:set>
                                  </p:childTnLst>
                                </p:cTn>
                              </p:par>
                              <p:par>
                                <p:cTn id="375" presetID="1" presetClass="entr" presetSubtype="0" fill="hold" nodeType="withEffect">
                                  <p:stCondLst>
                                    <p:cond delay="0"/>
                                  </p:stCondLst>
                                  <p:childTnLst>
                                    <p:set>
                                      <p:cBhvr>
                                        <p:cTn id="376" dur="1" fill="hold">
                                          <p:stCondLst>
                                            <p:cond delay="0"/>
                                          </p:stCondLst>
                                        </p:cTn>
                                        <p:tgtEl>
                                          <p:spTgt spid="166982"/>
                                        </p:tgtEl>
                                        <p:attrNameLst>
                                          <p:attrName>style.visibility</p:attrName>
                                        </p:attrNameLst>
                                      </p:cBhvr>
                                      <p:to>
                                        <p:strVal val="visible"/>
                                      </p:to>
                                    </p:se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1" presetClass="entr" presetSubtype="0" fill="hold" nodeType="clickEffect">
                                  <p:stCondLst>
                                    <p:cond delay="0"/>
                                  </p:stCondLst>
                                  <p:childTnLst>
                                    <p:set>
                                      <p:cBhvr>
                                        <p:cTn id="380" dur="1" fill="hold">
                                          <p:stCondLst>
                                            <p:cond delay="0"/>
                                          </p:stCondLst>
                                        </p:cTn>
                                        <p:tgtEl>
                                          <p:spTgt spid="167067">
                                            <p:txEl>
                                              <p:pRg st="2" end="2"/>
                                            </p:txEl>
                                          </p:spTgt>
                                        </p:tgtEl>
                                        <p:attrNameLst>
                                          <p:attrName>style.visibility</p:attrName>
                                        </p:attrNameLst>
                                      </p:cBhvr>
                                      <p:to>
                                        <p:strVal val="visible"/>
                                      </p:to>
                                    </p:set>
                                  </p:childTnLst>
                                </p:cTn>
                              </p:par>
                              <p:par>
                                <p:cTn id="381" presetID="1" presetClass="entr" presetSubtype="0" fill="hold" nodeType="withEffect">
                                  <p:stCondLst>
                                    <p:cond delay="0"/>
                                  </p:stCondLst>
                                  <p:childTnLst>
                                    <p:set>
                                      <p:cBhvr>
                                        <p:cTn id="382" dur="1" fill="hold">
                                          <p:stCondLst>
                                            <p:cond delay="0"/>
                                          </p:stCondLst>
                                        </p:cTn>
                                        <p:tgtEl>
                                          <p:spTgt spid="167068"/>
                                        </p:tgtEl>
                                        <p:attrNameLst>
                                          <p:attrName>style.visibility</p:attrName>
                                        </p:attrNameLst>
                                      </p:cBhvr>
                                      <p:to>
                                        <p:strVal val="visible"/>
                                      </p:to>
                                    </p:set>
                                  </p:childTnLst>
                                </p:cTn>
                              </p:par>
                            </p:childTnLst>
                          </p:cTn>
                        </p:par>
                      </p:childTnLst>
                    </p:cTn>
                  </p:par>
                  <p:par>
                    <p:cTn id="383" fill="hold" nodeType="clickPar">
                      <p:stCondLst>
                        <p:cond delay="indefinite"/>
                      </p:stCondLst>
                      <p:childTnLst>
                        <p:par>
                          <p:cTn id="384" fill="hold" nodeType="withGroup">
                            <p:stCondLst>
                              <p:cond delay="0"/>
                            </p:stCondLst>
                            <p:childTnLst>
                              <p:par>
                                <p:cTn id="385" presetID="53" presetClass="exit" presetSubtype="0" fill="hold" grpId="1" nodeType="clickEffect">
                                  <p:stCondLst>
                                    <p:cond delay="0"/>
                                  </p:stCondLst>
                                  <p:childTnLst>
                                    <p:anim calcmode="lin" valueType="num">
                                      <p:cBhvr>
                                        <p:cTn id="386" dur="500"/>
                                        <p:tgtEl>
                                          <p:spTgt spid="167067">
                                            <p:txEl>
                                              <p:pRg st="0" end="0"/>
                                            </p:txEl>
                                          </p:spTgt>
                                        </p:tgtEl>
                                        <p:attrNameLst>
                                          <p:attrName>ppt_w</p:attrName>
                                        </p:attrNameLst>
                                      </p:cBhvr>
                                      <p:tavLst>
                                        <p:tav tm="0">
                                          <p:val>
                                            <p:strVal val="ppt_w"/>
                                          </p:val>
                                        </p:tav>
                                        <p:tav tm="100000">
                                          <p:val>
                                            <p:fltVal val="0"/>
                                          </p:val>
                                        </p:tav>
                                      </p:tavLst>
                                    </p:anim>
                                    <p:anim calcmode="lin" valueType="num">
                                      <p:cBhvr>
                                        <p:cTn id="387" dur="500"/>
                                        <p:tgtEl>
                                          <p:spTgt spid="167067">
                                            <p:txEl>
                                              <p:pRg st="0" end="0"/>
                                            </p:txEl>
                                          </p:spTgt>
                                        </p:tgtEl>
                                        <p:attrNameLst>
                                          <p:attrName>ppt_h</p:attrName>
                                        </p:attrNameLst>
                                      </p:cBhvr>
                                      <p:tavLst>
                                        <p:tav tm="0">
                                          <p:val>
                                            <p:strVal val="ppt_h"/>
                                          </p:val>
                                        </p:tav>
                                        <p:tav tm="100000">
                                          <p:val>
                                            <p:fltVal val="0"/>
                                          </p:val>
                                        </p:tav>
                                      </p:tavLst>
                                    </p:anim>
                                    <p:animEffect transition="out" filter="fade">
                                      <p:cBhvr>
                                        <p:cTn id="388" dur="500"/>
                                        <p:tgtEl>
                                          <p:spTgt spid="167067">
                                            <p:txEl>
                                              <p:pRg st="0" end="0"/>
                                            </p:txEl>
                                          </p:spTgt>
                                        </p:tgtEl>
                                      </p:cBhvr>
                                    </p:animEffect>
                                    <p:set>
                                      <p:cBhvr>
                                        <p:cTn id="389" dur="1" fill="hold">
                                          <p:stCondLst>
                                            <p:cond delay="499"/>
                                          </p:stCondLst>
                                        </p:cTn>
                                        <p:tgtEl>
                                          <p:spTgt spid="167067">
                                            <p:txEl>
                                              <p:pRg st="0" end="0"/>
                                            </p:txEl>
                                          </p:spTgt>
                                        </p:tgtEl>
                                        <p:attrNameLst>
                                          <p:attrName>style.visibility</p:attrName>
                                        </p:attrNameLst>
                                      </p:cBhvr>
                                      <p:to>
                                        <p:strVal val="hidden"/>
                                      </p:to>
                                    </p:set>
                                  </p:childTnLst>
                                </p:cTn>
                              </p:par>
                              <p:par>
                                <p:cTn id="390" presetID="53" presetClass="exit" presetSubtype="0" fill="hold" grpId="1" nodeType="withEffect">
                                  <p:stCondLst>
                                    <p:cond delay="0"/>
                                  </p:stCondLst>
                                  <p:childTnLst>
                                    <p:anim calcmode="lin" valueType="num">
                                      <p:cBhvr>
                                        <p:cTn id="391" dur="500"/>
                                        <p:tgtEl>
                                          <p:spTgt spid="167067">
                                            <p:txEl>
                                              <p:pRg st="1" end="1"/>
                                            </p:txEl>
                                          </p:spTgt>
                                        </p:tgtEl>
                                        <p:attrNameLst>
                                          <p:attrName>ppt_w</p:attrName>
                                        </p:attrNameLst>
                                      </p:cBhvr>
                                      <p:tavLst>
                                        <p:tav tm="0">
                                          <p:val>
                                            <p:strVal val="ppt_w"/>
                                          </p:val>
                                        </p:tav>
                                        <p:tav tm="100000">
                                          <p:val>
                                            <p:fltVal val="0"/>
                                          </p:val>
                                        </p:tav>
                                      </p:tavLst>
                                    </p:anim>
                                    <p:anim calcmode="lin" valueType="num">
                                      <p:cBhvr>
                                        <p:cTn id="392" dur="500"/>
                                        <p:tgtEl>
                                          <p:spTgt spid="167067">
                                            <p:txEl>
                                              <p:pRg st="1" end="1"/>
                                            </p:txEl>
                                          </p:spTgt>
                                        </p:tgtEl>
                                        <p:attrNameLst>
                                          <p:attrName>ppt_h</p:attrName>
                                        </p:attrNameLst>
                                      </p:cBhvr>
                                      <p:tavLst>
                                        <p:tav tm="0">
                                          <p:val>
                                            <p:strVal val="ppt_h"/>
                                          </p:val>
                                        </p:tav>
                                        <p:tav tm="100000">
                                          <p:val>
                                            <p:fltVal val="0"/>
                                          </p:val>
                                        </p:tav>
                                      </p:tavLst>
                                    </p:anim>
                                    <p:animEffect transition="out" filter="fade">
                                      <p:cBhvr>
                                        <p:cTn id="393" dur="500"/>
                                        <p:tgtEl>
                                          <p:spTgt spid="167067">
                                            <p:txEl>
                                              <p:pRg st="1" end="1"/>
                                            </p:txEl>
                                          </p:spTgt>
                                        </p:tgtEl>
                                      </p:cBhvr>
                                    </p:animEffect>
                                    <p:set>
                                      <p:cBhvr>
                                        <p:cTn id="394" dur="1" fill="hold">
                                          <p:stCondLst>
                                            <p:cond delay="499"/>
                                          </p:stCondLst>
                                        </p:cTn>
                                        <p:tgtEl>
                                          <p:spTgt spid="167067">
                                            <p:txEl>
                                              <p:pRg st="1" end="1"/>
                                            </p:txEl>
                                          </p:spTgt>
                                        </p:tgtEl>
                                        <p:attrNameLst>
                                          <p:attrName>style.visibility</p:attrName>
                                        </p:attrNameLst>
                                      </p:cBhvr>
                                      <p:to>
                                        <p:strVal val="hidden"/>
                                      </p:to>
                                    </p:set>
                                  </p:childTnLst>
                                </p:cTn>
                              </p:par>
                              <p:par>
                                <p:cTn id="395" presetID="53" presetClass="exit" presetSubtype="0" fill="hold" grpId="1" nodeType="withEffect">
                                  <p:stCondLst>
                                    <p:cond delay="0"/>
                                  </p:stCondLst>
                                  <p:childTnLst>
                                    <p:anim calcmode="lin" valueType="num">
                                      <p:cBhvr>
                                        <p:cTn id="396" dur="500"/>
                                        <p:tgtEl>
                                          <p:spTgt spid="167067">
                                            <p:txEl>
                                              <p:pRg st="2" end="2"/>
                                            </p:txEl>
                                          </p:spTgt>
                                        </p:tgtEl>
                                        <p:attrNameLst>
                                          <p:attrName>ppt_w</p:attrName>
                                        </p:attrNameLst>
                                      </p:cBhvr>
                                      <p:tavLst>
                                        <p:tav tm="0">
                                          <p:val>
                                            <p:strVal val="ppt_w"/>
                                          </p:val>
                                        </p:tav>
                                        <p:tav tm="100000">
                                          <p:val>
                                            <p:fltVal val="0"/>
                                          </p:val>
                                        </p:tav>
                                      </p:tavLst>
                                    </p:anim>
                                    <p:anim calcmode="lin" valueType="num">
                                      <p:cBhvr>
                                        <p:cTn id="397" dur="500"/>
                                        <p:tgtEl>
                                          <p:spTgt spid="167067">
                                            <p:txEl>
                                              <p:pRg st="2" end="2"/>
                                            </p:txEl>
                                          </p:spTgt>
                                        </p:tgtEl>
                                        <p:attrNameLst>
                                          <p:attrName>ppt_h</p:attrName>
                                        </p:attrNameLst>
                                      </p:cBhvr>
                                      <p:tavLst>
                                        <p:tav tm="0">
                                          <p:val>
                                            <p:strVal val="ppt_h"/>
                                          </p:val>
                                        </p:tav>
                                        <p:tav tm="100000">
                                          <p:val>
                                            <p:fltVal val="0"/>
                                          </p:val>
                                        </p:tav>
                                      </p:tavLst>
                                    </p:anim>
                                    <p:animEffect transition="out" filter="fade">
                                      <p:cBhvr>
                                        <p:cTn id="398" dur="500"/>
                                        <p:tgtEl>
                                          <p:spTgt spid="167067">
                                            <p:txEl>
                                              <p:pRg st="2" end="2"/>
                                            </p:txEl>
                                          </p:spTgt>
                                        </p:tgtEl>
                                      </p:cBhvr>
                                    </p:animEffect>
                                    <p:set>
                                      <p:cBhvr>
                                        <p:cTn id="399" dur="1" fill="hold">
                                          <p:stCondLst>
                                            <p:cond delay="499"/>
                                          </p:stCondLst>
                                        </p:cTn>
                                        <p:tgtEl>
                                          <p:spTgt spid="167067">
                                            <p:txEl>
                                              <p:pRg st="2" end="2"/>
                                            </p:txEl>
                                          </p:spTgt>
                                        </p:tgtEl>
                                        <p:attrNameLst>
                                          <p:attrName>style.visibility</p:attrName>
                                        </p:attrNameLst>
                                      </p:cBhvr>
                                      <p:to>
                                        <p:strVal val="hidden"/>
                                      </p:to>
                                    </p:set>
                                  </p:childTnLst>
                                </p:cTn>
                              </p:par>
                              <p:par>
                                <p:cTn id="400" presetID="53" presetClass="exit" presetSubtype="0" fill="hold" grpId="1" nodeType="withEffect">
                                  <p:stCondLst>
                                    <p:cond delay="0"/>
                                  </p:stCondLst>
                                  <p:childTnLst>
                                    <p:anim calcmode="lin" valueType="num">
                                      <p:cBhvr>
                                        <p:cTn id="401" dur="500"/>
                                        <p:tgtEl>
                                          <p:spTgt spid="167067">
                                            <p:bg/>
                                          </p:spTgt>
                                        </p:tgtEl>
                                        <p:attrNameLst>
                                          <p:attrName>ppt_w</p:attrName>
                                        </p:attrNameLst>
                                      </p:cBhvr>
                                      <p:tavLst>
                                        <p:tav tm="0">
                                          <p:val>
                                            <p:strVal val="ppt_w"/>
                                          </p:val>
                                        </p:tav>
                                        <p:tav tm="100000">
                                          <p:val>
                                            <p:fltVal val="0"/>
                                          </p:val>
                                        </p:tav>
                                      </p:tavLst>
                                    </p:anim>
                                    <p:anim calcmode="lin" valueType="num">
                                      <p:cBhvr>
                                        <p:cTn id="402" dur="500"/>
                                        <p:tgtEl>
                                          <p:spTgt spid="167067">
                                            <p:bg/>
                                          </p:spTgt>
                                        </p:tgtEl>
                                        <p:attrNameLst>
                                          <p:attrName>ppt_h</p:attrName>
                                        </p:attrNameLst>
                                      </p:cBhvr>
                                      <p:tavLst>
                                        <p:tav tm="0">
                                          <p:val>
                                            <p:strVal val="ppt_h"/>
                                          </p:val>
                                        </p:tav>
                                        <p:tav tm="100000">
                                          <p:val>
                                            <p:fltVal val="0"/>
                                          </p:val>
                                        </p:tav>
                                      </p:tavLst>
                                    </p:anim>
                                    <p:animEffect transition="out" filter="fade">
                                      <p:cBhvr>
                                        <p:cTn id="403" dur="500"/>
                                        <p:tgtEl>
                                          <p:spTgt spid="167067">
                                            <p:bg/>
                                          </p:spTgt>
                                        </p:tgtEl>
                                      </p:cBhvr>
                                    </p:animEffect>
                                    <p:set>
                                      <p:cBhvr>
                                        <p:cTn id="404" dur="1" fill="hold">
                                          <p:stCondLst>
                                            <p:cond delay="499"/>
                                          </p:stCondLst>
                                        </p:cTn>
                                        <p:tgtEl>
                                          <p:spTgt spid="167067">
                                            <p:bg/>
                                          </p:spTgt>
                                        </p:tgtEl>
                                        <p:attrNameLst>
                                          <p:attrName>style.visibility</p:attrName>
                                        </p:attrNameLst>
                                      </p:cBhvr>
                                      <p:to>
                                        <p:strVal val="hidden"/>
                                      </p:to>
                                    </p:set>
                                  </p:childTnLst>
                                </p:cTn>
                              </p:par>
                              <p:par>
                                <p:cTn id="405" presetID="1" presetClass="exit" presetSubtype="0" fill="hold" nodeType="withEffect">
                                  <p:stCondLst>
                                    <p:cond delay="0"/>
                                  </p:stCondLst>
                                  <p:childTnLst>
                                    <p:set>
                                      <p:cBhvr>
                                        <p:cTn id="406" dur="1" fill="hold">
                                          <p:stCondLst>
                                            <p:cond delay="0"/>
                                          </p:stCondLst>
                                        </p:cTn>
                                        <p:tgtEl>
                                          <p:spTgt spid="167072"/>
                                        </p:tgtEl>
                                        <p:attrNameLst>
                                          <p:attrName>style.visibility</p:attrName>
                                        </p:attrNameLst>
                                      </p:cBhvr>
                                      <p:to>
                                        <p:strVal val="hidden"/>
                                      </p:to>
                                    </p:set>
                                  </p:childTnLst>
                                </p:cTn>
                              </p:par>
                              <p:par>
                                <p:cTn id="407" presetID="1" presetClass="exit" presetSubtype="0" fill="hold" grpId="3" nodeType="withEffect">
                                  <p:stCondLst>
                                    <p:cond delay="0"/>
                                  </p:stCondLst>
                                  <p:childTnLst>
                                    <p:set>
                                      <p:cBhvr>
                                        <p:cTn id="408" dur="1" fill="hold">
                                          <p:stCondLst>
                                            <p:cond delay="0"/>
                                          </p:stCondLst>
                                        </p:cTn>
                                        <p:tgtEl>
                                          <p:spTgt spid="167042"/>
                                        </p:tgtEl>
                                        <p:attrNameLst>
                                          <p:attrName>style.visibility</p:attrName>
                                        </p:attrNameLst>
                                      </p:cBhvr>
                                      <p:to>
                                        <p:strVal val="hidden"/>
                                      </p:to>
                                    </p:set>
                                  </p:childTnLst>
                                </p:cTn>
                              </p:par>
                              <p:par>
                                <p:cTn id="409" presetID="1" presetClass="exit" presetSubtype="0" fill="hold" grpId="3" nodeType="withEffect">
                                  <p:stCondLst>
                                    <p:cond delay="0"/>
                                  </p:stCondLst>
                                  <p:childTnLst>
                                    <p:set>
                                      <p:cBhvr>
                                        <p:cTn id="410" dur="1" fill="hold">
                                          <p:stCondLst>
                                            <p:cond delay="0"/>
                                          </p:stCondLst>
                                        </p:cTn>
                                        <p:tgtEl>
                                          <p:spTgt spid="167043"/>
                                        </p:tgtEl>
                                        <p:attrNameLst>
                                          <p:attrName>style.visibility</p:attrName>
                                        </p:attrNameLst>
                                      </p:cBhvr>
                                      <p:to>
                                        <p:strVal val="hidden"/>
                                      </p:to>
                                    </p:set>
                                  </p:childTnLst>
                                </p:cTn>
                              </p:par>
                              <p:par>
                                <p:cTn id="411" presetID="1" presetClass="exit" presetSubtype="0" fill="hold" grpId="3" nodeType="withEffect">
                                  <p:stCondLst>
                                    <p:cond delay="0"/>
                                  </p:stCondLst>
                                  <p:childTnLst>
                                    <p:set>
                                      <p:cBhvr>
                                        <p:cTn id="412" dur="1" fill="hold">
                                          <p:stCondLst>
                                            <p:cond delay="0"/>
                                          </p:stCondLst>
                                        </p:cTn>
                                        <p:tgtEl>
                                          <p:spTgt spid="167044"/>
                                        </p:tgtEl>
                                        <p:attrNameLst>
                                          <p:attrName>style.visibility</p:attrName>
                                        </p:attrNameLst>
                                      </p:cBhvr>
                                      <p:to>
                                        <p:strVal val="hidden"/>
                                      </p:to>
                                    </p:set>
                                  </p:childTnLst>
                                </p:cTn>
                              </p:par>
                              <p:par>
                                <p:cTn id="413" presetID="1" presetClass="exit" presetSubtype="0" fill="hold" grpId="3" nodeType="withEffect">
                                  <p:stCondLst>
                                    <p:cond delay="0"/>
                                  </p:stCondLst>
                                  <p:childTnLst>
                                    <p:set>
                                      <p:cBhvr>
                                        <p:cTn id="414" dur="1" fill="hold">
                                          <p:stCondLst>
                                            <p:cond delay="0"/>
                                          </p:stCondLst>
                                        </p:cTn>
                                        <p:tgtEl>
                                          <p:spTgt spid="167045"/>
                                        </p:tgtEl>
                                        <p:attrNameLst>
                                          <p:attrName>style.visibility</p:attrName>
                                        </p:attrNameLst>
                                      </p:cBhvr>
                                      <p:to>
                                        <p:strVal val="hidden"/>
                                      </p:to>
                                    </p:set>
                                  </p:childTnLst>
                                </p:cTn>
                              </p:par>
                              <p:par>
                                <p:cTn id="415" presetID="1" presetClass="exit" presetSubtype="0" fill="hold" grpId="3" nodeType="withEffect">
                                  <p:stCondLst>
                                    <p:cond delay="0"/>
                                  </p:stCondLst>
                                  <p:childTnLst>
                                    <p:set>
                                      <p:cBhvr>
                                        <p:cTn id="416" dur="1" fill="hold">
                                          <p:stCondLst>
                                            <p:cond delay="0"/>
                                          </p:stCondLst>
                                        </p:cTn>
                                        <p:tgtEl>
                                          <p:spTgt spid="167046"/>
                                        </p:tgtEl>
                                        <p:attrNameLst>
                                          <p:attrName>style.visibility</p:attrName>
                                        </p:attrNameLst>
                                      </p:cBhvr>
                                      <p:to>
                                        <p:strVal val="hidden"/>
                                      </p:to>
                                    </p:set>
                                  </p:childTnLst>
                                </p:cTn>
                              </p:par>
                              <p:par>
                                <p:cTn id="417" presetID="1" presetClass="exit" presetSubtype="0" fill="hold" grpId="3" nodeType="withEffect">
                                  <p:stCondLst>
                                    <p:cond delay="0"/>
                                  </p:stCondLst>
                                  <p:childTnLst>
                                    <p:set>
                                      <p:cBhvr>
                                        <p:cTn id="418" dur="1" fill="hold">
                                          <p:stCondLst>
                                            <p:cond delay="0"/>
                                          </p:stCondLst>
                                        </p:cTn>
                                        <p:tgtEl>
                                          <p:spTgt spid="167047"/>
                                        </p:tgtEl>
                                        <p:attrNameLst>
                                          <p:attrName>style.visibility</p:attrName>
                                        </p:attrNameLst>
                                      </p:cBhvr>
                                      <p:to>
                                        <p:strVal val="hidden"/>
                                      </p:to>
                                    </p:set>
                                  </p:childTnLst>
                                </p:cTn>
                              </p:par>
                              <p:par>
                                <p:cTn id="419" presetID="1" presetClass="exit" presetSubtype="0" fill="hold" grpId="3" nodeType="withEffect">
                                  <p:stCondLst>
                                    <p:cond delay="0"/>
                                  </p:stCondLst>
                                  <p:childTnLst>
                                    <p:set>
                                      <p:cBhvr>
                                        <p:cTn id="420" dur="1" fill="hold">
                                          <p:stCondLst>
                                            <p:cond delay="0"/>
                                          </p:stCondLst>
                                        </p:cTn>
                                        <p:tgtEl>
                                          <p:spTgt spid="167048"/>
                                        </p:tgtEl>
                                        <p:attrNameLst>
                                          <p:attrName>style.visibility</p:attrName>
                                        </p:attrNameLst>
                                      </p:cBhvr>
                                      <p:to>
                                        <p:strVal val="hidden"/>
                                      </p:to>
                                    </p:set>
                                  </p:childTnLst>
                                </p:cTn>
                              </p:par>
                              <p:par>
                                <p:cTn id="421" presetID="1" presetClass="exit" presetSubtype="0" fill="hold" grpId="3" nodeType="withEffect">
                                  <p:stCondLst>
                                    <p:cond delay="0"/>
                                  </p:stCondLst>
                                  <p:childTnLst>
                                    <p:set>
                                      <p:cBhvr>
                                        <p:cTn id="422" dur="1" fill="hold">
                                          <p:stCondLst>
                                            <p:cond delay="0"/>
                                          </p:stCondLst>
                                        </p:cTn>
                                        <p:tgtEl>
                                          <p:spTgt spid="167049"/>
                                        </p:tgtEl>
                                        <p:attrNameLst>
                                          <p:attrName>style.visibility</p:attrName>
                                        </p:attrNameLst>
                                      </p:cBhvr>
                                      <p:to>
                                        <p:strVal val="hidden"/>
                                      </p:to>
                                    </p:set>
                                  </p:childTnLst>
                                </p:cTn>
                              </p:par>
                              <p:par>
                                <p:cTn id="423" presetID="1" presetClass="exit" presetSubtype="0" fill="hold" grpId="3" nodeType="withEffect">
                                  <p:stCondLst>
                                    <p:cond delay="0"/>
                                  </p:stCondLst>
                                  <p:childTnLst>
                                    <p:set>
                                      <p:cBhvr>
                                        <p:cTn id="424" dur="1" fill="hold">
                                          <p:stCondLst>
                                            <p:cond delay="0"/>
                                          </p:stCondLst>
                                        </p:cTn>
                                        <p:tgtEl>
                                          <p:spTgt spid="167050"/>
                                        </p:tgtEl>
                                        <p:attrNameLst>
                                          <p:attrName>style.visibility</p:attrName>
                                        </p:attrNameLst>
                                      </p:cBhvr>
                                      <p:to>
                                        <p:strVal val="hidden"/>
                                      </p:to>
                                    </p:set>
                                  </p:childTnLst>
                                </p:cTn>
                              </p:par>
                              <p:par>
                                <p:cTn id="425" presetID="1" presetClass="exit" presetSubtype="0" fill="hold" grpId="3" nodeType="withEffect">
                                  <p:stCondLst>
                                    <p:cond delay="0"/>
                                  </p:stCondLst>
                                  <p:childTnLst>
                                    <p:set>
                                      <p:cBhvr>
                                        <p:cTn id="426" dur="1" fill="hold">
                                          <p:stCondLst>
                                            <p:cond delay="0"/>
                                          </p:stCondLst>
                                        </p:cTn>
                                        <p:tgtEl>
                                          <p:spTgt spid="167051"/>
                                        </p:tgtEl>
                                        <p:attrNameLst>
                                          <p:attrName>style.visibility</p:attrName>
                                        </p:attrNameLst>
                                      </p:cBhvr>
                                      <p:to>
                                        <p:strVal val="hidden"/>
                                      </p:to>
                                    </p:set>
                                  </p:childTnLst>
                                </p:cTn>
                              </p:par>
                              <p:par>
                                <p:cTn id="427" presetID="1" presetClass="exit" presetSubtype="0" fill="hold" grpId="3" nodeType="withEffect">
                                  <p:stCondLst>
                                    <p:cond delay="0"/>
                                  </p:stCondLst>
                                  <p:childTnLst>
                                    <p:set>
                                      <p:cBhvr>
                                        <p:cTn id="428" dur="1" fill="hold">
                                          <p:stCondLst>
                                            <p:cond delay="0"/>
                                          </p:stCondLst>
                                        </p:cTn>
                                        <p:tgtEl>
                                          <p:spTgt spid="167052"/>
                                        </p:tgtEl>
                                        <p:attrNameLst>
                                          <p:attrName>style.visibility</p:attrName>
                                        </p:attrNameLst>
                                      </p:cBhvr>
                                      <p:to>
                                        <p:strVal val="hidden"/>
                                      </p:to>
                                    </p:set>
                                  </p:childTnLst>
                                </p:cTn>
                              </p:par>
                              <p:par>
                                <p:cTn id="429" presetID="1" presetClass="exit" presetSubtype="0" fill="hold" grpId="3" nodeType="withEffect">
                                  <p:stCondLst>
                                    <p:cond delay="0"/>
                                  </p:stCondLst>
                                  <p:childTnLst>
                                    <p:set>
                                      <p:cBhvr>
                                        <p:cTn id="430" dur="1" fill="hold">
                                          <p:stCondLst>
                                            <p:cond delay="0"/>
                                          </p:stCondLst>
                                        </p:cTn>
                                        <p:tgtEl>
                                          <p:spTgt spid="167053"/>
                                        </p:tgtEl>
                                        <p:attrNameLst>
                                          <p:attrName>style.visibility</p:attrName>
                                        </p:attrNameLst>
                                      </p:cBhvr>
                                      <p:to>
                                        <p:strVal val="hidden"/>
                                      </p:to>
                                    </p:set>
                                  </p:childTnLst>
                                </p:cTn>
                              </p:par>
                              <p:par>
                                <p:cTn id="431" presetID="1" presetClass="exit" presetSubtype="0" fill="hold" grpId="3" nodeType="withEffect">
                                  <p:stCondLst>
                                    <p:cond delay="0"/>
                                  </p:stCondLst>
                                  <p:childTnLst>
                                    <p:set>
                                      <p:cBhvr>
                                        <p:cTn id="432" dur="1" fill="hold">
                                          <p:stCondLst>
                                            <p:cond delay="0"/>
                                          </p:stCondLst>
                                        </p:cTn>
                                        <p:tgtEl>
                                          <p:spTgt spid="167054"/>
                                        </p:tgtEl>
                                        <p:attrNameLst>
                                          <p:attrName>style.visibility</p:attrName>
                                        </p:attrNameLst>
                                      </p:cBhvr>
                                      <p:to>
                                        <p:strVal val="hidden"/>
                                      </p:to>
                                    </p:set>
                                  </p:childTnLst>
                                </p:cTn>
                              </p:par>
                              <p:par>
                                <p:cTn id="433" presetID="1" presetClass="exit" presetSubtype="0" fill="hold" grpId="3" nodeType="withEffect">
                                  <p:stCondLst>
                                    <p:cond delay="0"/>
                                  </p:stCondLst>
                                  <p:childTnLst>
                                    <p:set>
                                      <p:cBhvr>
                                        <p:cTn id="434" dur="1" fill="hold">
                                          <p:stCondLst>
                                            <p:cond delay="0"/>
                                          </p:stCondLst>
                                        </p:cTn>
                                        <p:tgtEl>
                                          <p:spTgt spid="167055"/>
                                        </p:tgtEl>
                                        <p:attrNameLst>
                                          <p:attrName>style.visibility</p:attrName>
                                        </p:attrNameLst>
                                      </p:cBhvr>
                                      <p:to>
                                        <p:strVal val="hidden"/>
                                      </p:to>
                                    </p:set>
                                  </p:childTnLst>
                                </p:cTn>
                              </p:par>
                              <p:par>
                                <p:cTn id="435" presetID="1" presetClass="exit" presetSubtype="0" fill="hold" grpId="3" nodeType="withEffect">
                                  <p:stCondLst>
                                    <p:cond delay="0"/>
                                  </p:stCondLst>
                                  <p:childTnLst>
                                    <p:set>
                                      <p:cBhvr>
                                        <p:cTn id="436" dur="1" fill="hold">
                                          <p:stCondLst>
                                            <p:cond delay="0"/>
                                          </p:stCondLst>
                                        </p:cTn>
                                        <p:tgtEl>
                                          <p:spTgt spid="167056"/>
                                        </p:tgtEl>
                                        <p:attrNameLst>
                                          <p:attrName>style.visibility</p:attrName>
                                        </p:attrNameLst>
                                      </p:cBhvr>
                                      <p:to>
                                        <p:strVal val="hidden"/>
                                      </p:to>
                                    </p:set>
                                  </p:childTnLst>
                                </p:cTn>
                              </p:par>
                              <p:par>
                                <p:cTn id="437" presetID="1" presetClass="exit" presetSubtype="0" fill="hold" grpId="3" nodeType="withEffect">
                                  <p:stCondLst>
                                    <p:cond delay="0"/>
                                  </p:stCondLst>
                                  <p:childTnLst>
                                    <p:set>
                                      <p:cBhvr>
                                        <p:cTn id="438" dur="1" fill="hold">
                                          <p:stCondLst>
                                            <p:cond delay="0"/>
                                          </p:stCondLst>
                                        </p:cTn>
                                        <p:tgtEl>
                                          <p:spTgt spid="167057"/>
                                        </p:tgtEl>
                                        <p:attrNameLst>
                                          <p:attrName>style.visibility</p:attrName>
                                        </p:attrNameLst>
                                      </p:cBhvr>
                                      <p:to>
                                        <p:strVal val="hidden"/>
                                      </p:to>
                                    </p:set>
                                  </p:childTnLst>
                                </p:cTn>
                              </p:par>
                              <p:par>
                                <p:cTn id="439" presetID="1" presetClass="exit" presetSubtype="0" fill="hold" grpId="3" nodeType="withEffect">
                                  <p:stCondLst>
                                    <p:cond delay="0"/>
                                  </p:stCondLst>
                                  <p:childTnLst>
                                    <p:set>
                                      <p:cBhvr>
                                        <p:cTn id="440" dur="1" fill="hold">
                                          <p:stCondLst>
                                            <p:cond delay="0"/>
                                          </p:stCondLst>
                                        </p:cTn>
                                        <p:tgtEl>
                                          <p:spTgt spid="167058"/>
                                        </p:tgtEl>
                                        <p:attrNameLst>
                                          <p:attrName>style.visibility</p:attrName>
                                        </p:attrNameLst>
                                      </p:cBhvr>
                                      <p:to>
                                        <p:strVal val="hidden"/>
                                      </p:to>
                                    </p:set>
                                  </p:childTnLst>
                                </p:cTn>
                              </p:par>
                              <p:par>
                                <p:cTn id="441" presetID="1" presetClass="exit" presetSubtype="0" fill="hold" grpId="3" nodeType="withEffect">
                                  <p:stCondLst>
                                    <p:cond delay="0"/>
                                  </p:stCondLst>
                                  <p:childTnLst>
                                    <p:set>
                                      <p:cBhvr>
                                        <p:cTn id="442" dur="1" fill="hold">
                                          <p:stCondLst>
                                            <p:cond delay="0"/>
                                          </p:stCondLst>
                                        </p:cTn>
                                        <p:tgtEl>
                                          <p:spTgt spid="167059"/>
                                        </p:tgtEl>
                                        <p:attrNameLst>
                                          <p:attrName>style.visibility</p:attrName>
                                        </p:attrNameLst>
                                      </p:cBhvr>
                                      <p:to>
                                        <p:strVal val="hidden"/>
                                      </p:to>
                                    </p:set>
                                  </p:childTnLst>
                                </p:cTn>
                              </p:par>
                              <p:par>
                                <p:cTn id="443" presetID="1" presetClass="exit" presetSubtype="0" fill="hold" grpId="3" nodeType="withEffect">
                                  <p:stCondLst>
                                    <p:cond delay="0"/>
                                  </p:stCondLst>
                                  <p:childTnLst>
                                    <p:set>
                                      <p:cBhvr>
                                        <p:cTn id="444" dur="1" fill="hold">
                                          <p:stCondLst>
                                            <p:cond delay="0"/>
                                          </p:stCondLst>
                                        </p:cTn>
                                        <p:tgtEl>
                                          <p:spTgt spid="167060"/>
                                        </p:tgtEl>
                                        <p:attrNameLst>
                                          <p:attrName>style.visibility</p:attrName>
                                        </p:attrNameLst>
                                      </p:cBhvr>
                                      <p:to>
                                        <p:strVal val="hidden"/>
                                      </p:to>
                                    </p:set>
                                  </p:childTnLst>
                                </p:cTn>
                              </p:par>
                              <p:par>
                                <p:cTn id="445" presetID="1" presetClass="exit" presetSubtype="0" fill="hold" grpId="3" nodeType="withEffect">
                                  <p:stCondLst>
                                    <p:cond delay="0"/>
                                  </p:stCondLst>
                                  <p:childTnLst>
                                    <p:set>
                                      <p:cBhvr>
                                        <p:cTn id="446" dur="1" fill="hold">
                                          <p:stCondLst>
                                            <p:cond delay="0"/>
                                          </p:stCondLst>
                                        </p:cTn>
                                        <p:tgtEl>
                                          <p:spTgt spid="167061"/>
                                        </p:tgtEl>
                                        <p:attrNameLst>
                                          <p:attrName>style.visibility</p:attrName>
                                        </p:attrNameLst>
                                      </p:cBhvr>
                                      <p:to>
                                        <p:strVal val="hidden"/>
                                      </p:to>
                                    </p:set>
                                  </p:childTnLst>
                                </p:cTn>
                              </p:par>
                              <p:par>
                                <p:cTn id="447" presetID="1" presetClass="exit" presetSubtype="0" fill="hold" grpId="3" nodeType="withEffect">
                                  <p:stCondLst>
                                    <p:cond delay="0"/>
                                  </p:stCondLst>
                                  <p:childTnLst>
                                    <p:set>
                                      <p:cBhvr>
                                        <p:cTn id="448" dur="1" fill="hold">
                                          <p:stCondLst>
                                            <p:cond delay="0"/>
                                          </p:stCondLst>
                                        </p:cTn>
                                        <p:tgtEl>
                                          <p:spTgt spid="167062"/>
                                        </p:tgtEl>
                                        <p:attrNameLst>
                                          <p:attrName>style.visibility</p:attrName>
                                        </p:attrNameLst>
                                      </p:cBhvr>
                                      <p:to>
                                        <p:strVal val="hidden"/>
                                      </p:to>
                                    </p:set>
                                  </p:childTnLst>
                                </p:cTn>
                              </p:par>
                              <p:par>
                                <p:cTn id="449" presetID="1" presetClass="exit" presetSubtype="0" fill="hold" grpId="3" nodeType="withEffect">
                                  <p:stCondLst>
                                    <p:cond delay="0"/>
                                  </p:stCondLst>
                                  <p:childTnLst>
                                    <p:set>
                                      <p:cBhvr>
                                        <p:cTn id="450" dur="1" fill="hold">
                                          <p:stCondLst>
                                            <p:cond delay="0"/>
                                          </p:stCondLst>
                                        </p:cTn>
                                        <p:tgtEl>
                                          <p:spTgt spid="167063"/>
                                        </p:tgtEl>
                                        <p:attrNameLst>
                                          <p:attrName>style.visibility</p:attrName>
                                        </p:attrNameLst>
                                      </p:cBhvr>
                                      <p:to>
                                        <p:strVal val="hidden"/>
                                      </p:to>
                                    </p:set>
                                  </p:childTnLst>
                                </p:cTn>
                              </p:par>
                              <p:par>
                                <p:cTn id="451" presetID="1" presetClass="exit" presetSubtype="0" fill="hold" grpId="3" nodeType="withEffect">
                                  <p:stCondLst>
                                    <p:cond delay="0"/>
                                  </p:stCondLst>
                                  <p:childTnLst>
                                    <p:set>
                                      <p:cBhvr>
                                        <p:cTn id="452" dur="1" fill="hold">
                                          <p:stCondLst>
                                            <p:cond delay="0"/>
                                          </p:stCondLst>
                                        </p:cTn>
                                        <p:tgtEl>
                                          <p:spTgt spid="167064"/>
                                        </p:tgtEl>
                                        <p:attrNameLst>
                                          <p:attrName>style.visibility</p:attrName>
                                        </p:attrNameLst>
                                      </p:cBhvr>
                                      <p:to>
                                        <p:strVal val="hidden"/>
                                      </p:to>
                                    </p:set>
                                  </p:childTnLst>
                                </p:cTn>
                              </p:par>
                              <p:par>
                                <p:cTn id="453" presetID="1" presetClass="exit" presetSubtype="0" fill="hold" grpId="3" nodeType="withEffect">
                                  <p:stCondLst>
                                    <p:cond delay="0"/>
                                  </p:stCondLst>
                                  <p:childTnLst>
                                    <p:set>
                                      <p:cBhvr>
                                        <p:cTn id="454" dur="1" fill="hold">
                                          <p:stCondLst>
                                            <p:cond delay="0"/>
                                          </p:stCondLst>
                                        </p:cTn>
                                        <p:tgtEl>
                                          <p:spTgt spid="167065"/>
                                        </p:tgtEl>
                                        <p:attrNameLst>
                                          <p:attrName>style.visibility</p:attrName>
                                        </p:attrNameLst>
                                      </p:cBhvr>
                                      <p:to>
                                        <p:strVal val="hidden"/>
                                      </p:to>
                                    </p:set>
                                  </p:childTnLst>
                                </p:cTn>
                              </p:par>
                              <p:par>
                                <p:cTn id="455" presetID="1" presetClass="exit" presetSubtype="0" fill="hold" grpId="3" nodeType="withEffect">
                                  <p:stCondLst>
                                    <p:cond delay="0"/>
                                  </p:stCondLst>
                                  <p:childTnLst>
                                    <p:set>
                                      <p:cBhvr>
                                        <p:cTn id="456" dur="1" fill="hold">
                                          <p:stCondLst>
                                            <p:cond delay="0"/>
                                          </p:stCondLst>
                                        </p:cTn>
                                        <p:tgtEl>
                                          <p:spTgt spid="167066"/>
                                        </p:tgtEl>
                                        <p:attrNameLst>
                                          <p:attrName>style.visibility</p:attrName>
                                        </p:attrNameLst>
                                      </p:cBhvr>
                                      <p:to>
                                        <p:strVal val="hidden"/>
                                      </p:to>
                                    </p:set>
                                  </p:childTnLst>
                                </p:cTn>
                              </p:par>
                              <p:par>
                                <p:cTn id="457" presetID="1" presetClass="exit" presetSubtype="0" fill="hold" nodeType="withEffect">
                                  <p:stCondLst>
                                    <p:cond delay="0"/>
                                  </p:stCondLst>
                                  <p:childTnLst>
                                    <p:set>
                                      <p:cBhvr>
                                        <p:cTn id="458" dur="1" fill="hold">
                                          <p:stCondLst>
                                            <p:cond delay="0"/>
                                          </p:stCondLst>
                                        </p:cTn>
                                        <p:tgtEl>
                                          <p:spTgt spid="166982"/>
                                        </p:tgtEl>
                                        <p:attrNameLst>
                                          <p:attrName>style.visibility</p:attrName>
                                        </p:attrNameLst>
                                      </p:cBhvr>
                                      <p:to>
                                        <p:strVal val="hidden"/>
                                      </p:to>
                                    </p:set>
                                  </p:childTnLst>
                                </p:cTn>
                              </p:par>
                              <p:par>
                                <p:cTn id="459" presetID="1" presetClass="exit" presetSubtype="0" fill="hold" nodeType="withEffect">
                                  <p:stCondLst>
                                    <p:cond delay="0"/>
                                  </p:stCondLst>
                                  <p:childTnLst>
                                    <p:set>
                                      <p:cBhvr>
                                        <p:cTn id="460" dur="1" fill="hold">
                                          <p:stCondLst>
                                            <p:cond delay="0"/>
                                          </p:stCondLst>
                                        </p:cTn>
                                        <p:tgtEl>
                                          <p:spTgt spid="167068"/>
                                        </p:tgtEl>
                                        <p:attrNameLst>
                                          <p:attrName>style.visibility</p:attrName>
                                        </p:attrNameLst>
                                      </p:cBhvr>
                                      <p:to>
                                        <p:strVal val="hidden"/>
                                      </p:to>
                                    </p:set>
                                  </p:childTnLst>
                                </p:cTn>
                              </p:par>
                              <p:par>
                                <p:cTn id="461" presetID="18" presetClass="entr" presetSubtype="9" fill="hold" grpId="0" nodeType="withEffect">
                                  <p:stCondLst>
                                    <p:cond delay="0"/>
                                  </p:stCondLst>
                                  <p:childTnLst>
                                    <p:set>
                                      <p:cBhvr>
                                        <p:cTn id="462" dur="1" fill="hold">
                                          <p:stCondLst>
                                            <p:cond delay="0"/>
                                          </p:stCondLst>
                                        </p:cTn>
                                        <p:tgtEl>
                                          <p:spTgt spid="166978"/>
                                        </p:tgtEl>
                                        <p:attrNameLst>
                                          <p:attrName>style.visibility</p:attrName>
                                        </p:attrNameLst>
                                      </p:cBhvr>
                                      <p:to>
                                        <p:strVal val="visible"/>
                                      </p:to>
                                    </p:set>
                                    <p:animEffect transition="in" filter="strips(upLeft)">
                                      <p:cBhvr>
                                        <p:cTn id="463" dur="500"/>
                                        <p:tgtEl>
                                          <p:spTgt spid="166978"/>
                                        </p:tgtEl>
                                      </p:cBhvr>
                                    </p:animEffect>
                                  </p:childTnLst>
                                </p:cTn>
                              </p:par>
                              <p:par>
                                <p:cTn id="464" presetID="1" presetClass="entr" presetSubtype="0" fill="hold" nodeType="withEffect">
                                  <p:stCondLst>
                                    <p:cond delay="0"/>
                                  </p:stCondLst>
                                  <p:childTnLst>
                                    <p:set>
                                      <p:cBhvr>
                                        <p:cTn id="465" dur="1" fill="hold">
                                          <p:stCondLst>
                                            <p:cond delay="0"/>
                                          </p:stCondLst>
                                        </p:cTn>
                                        <p:tgtEl>
                                          <p:spTgt spid="47"/>
                                        </p:tgtEl>
                                        <p:attrNameLst>
                                          <p:attrName>style.visibility</p:attrName>
                                        </p:attrNameLst>
                                      </p:cBhvr>
                                      <p:to>
                                        <p:strVal val="visible"/>
                                      </p:to>
                                    </p:set>
                                  </p:childTnLst>
                                </p:cTn>
                              </p:par>
                            </p:childTnLst>
                          </p:cTn>
                        </p:par>
                        <p:par>
                          <p:cTn id="466" fill="hold">
                            <p:stCondLst>
                              <p:cond delay="500"/>
                            </p:stCondLst>
                            <p:childTnLst>
                              <p:par>
                                <p:cTn id="467" presetID="53" presetClass="entr" presetSubtype="0" fill="hold" grpId="0" nodeType="afterEffect">
                                  <p:stCondLst>
                                    <p:cond delay="0"/>
                                  </p:stCondLst>
                                  <p:childTnLst>
                                    <p:set>
                                      <p:cBhvr>
                                        <p:cTn id="468" dur="1" fill="hold">
                                          <p:stCondLst>
                                            <p:cond delay="0"/>
                                          </p:stCondLst>
                                        </p:cTn>
                                        <p:tgtEl>
                                          <p:spTgt spid="166974"/>
                                        </p:tgtEl>
                                        <p:attrNameLst>
                                          <p:attrName>style.visibility</p:attrName>
                                        </p:attrNameLst>
                                      </p:cBhvr>
                                      <p:to>
                                        <p:strVal val="visible"/>
                                      </p:to>
                                    </p:set>
                                    <p:anim calcmode="lin" valueType="num">
                                      <p:cBhvr>
                                        <p:cTn id="469" dur="500" fill="hold"/>
                                        <p:tgtEl>
                                          <p:spTgt spid="166974"/>
                                        </p:tgtEl>
                                        <p:attrNameLst>
                                          <p:attrName>ppt_w</p:attrName>
                                        </p:attrNameLst>
                                      </p:cBhvr>
                                      <p:tavLst>
                                        <p:tav tm="0">
                                          <p:val>
                                            <p:fltVal val="0"/>
                                          </p:val>
                                        </p:tav>
                                        <p:tav tm="100000">
                                          <p:val>
                                            <p:strVal val="#ppt_w"/>
                                          </p:val>
                                        </p:tav>
                                      </p:tavLst>
                                    </p:anim>
                                    <p:anim calcmode="lin" valueType="num">
                                      <p:cBhvr>
                                        <p:cTn id="470" dur="500" fill="hold"/>
                                        <p:tgtEl>
                                          <p:spTgt spid="166974"/>
                                        </p:tgtEl>
                                        <p:attrNameLst>
                                          <p:attrName>ppt_h</p:attrName>
                                        </p:attrNameLst>
                                      </p:cBhvr>
                                      <p:tavLst>
                                        <p:tav tm="0">
                                          <p:val>
                                            <p:fltVal val="0"/>
                                          </p:val>
                                        </p:tav>
                                        <p:tav tm="100000">
                                          <p:val>
                                            <p:strVal val="#ppt_h"/>
                                          </p:val>
                                        </p:tav>
                                      </p:tavLst>
                                    </p:anim>
                                    <p:animEffect transition="in" filter="fade">
                                      <p:cBhvr>
                                        <p:cTn id="471" dur="500"/>
                                        <p:tgtEl>
                                          <p:spTgt spid="166974"/>
                                        </p:tgtEl>
                                      </p:cBhvr>
                                    </p:animEffect>
                                  </p:childTnLst>
                                </p:cTn>
                              </p:par>
                            </p:childTnLst>
                          </p:cTn>
                        </p:par>
                        <p:par>
                          <p:cTn id="472" fill="hold">
                            <p:stCondLst>
                              <p:cond delay="1000"/>
                            </p:stCondLst>
                            <p:childTnLst>
                              <p:par>
                                <p:cTn id="473" presetID="1" presetClass="entr" presetSubtype="0" fill="hold" grpId="0" nodeType="afterEffect">
                                  <p:stCondLst>
                                    <p:cond delay="0"/>
                                  </p:stCondLst>
                                  <p:childTnLst>
                                    <p:set>
                                      <p:cBhvr>
                                        <p:cTn id="474" dur="1" fill="hold">
                                          <p:stCondLst>
                                            <p:cond delay="0"/>
                                          </p:stCondLst>
                                        </p:cTn>
                                        <p:tgtEl>
                                          <p:spTgt spid="167070">
                                            <p:bg/>
                                          </p:spTgt>
                                        </p:tgtEl>
                                        <p:attrNameLst>
                                          <p:attrName>style.visibility</p:attrName>
                                        </p:attrNameLst>
                                      </p:cBhvr>
                                      <p:to>
                                        <p:strVal val="visible"/>
                                      </p:to>
                                    </p:set>
                                  </p:childTnLst>
                                </p:cTn>
                              </p:par>
                              <p:par>
                                <p:cTn id="475" presetID="1" presetClass="entr" presetSubtype="0" fill="hold" grpId="0" nodeType="withEffect">
                                  <p:stCondLst>
                                    <p:cond delay="0"/>
                                  </p:stCondLst>
                                  <p:childTnLst>
                                    <p:set>
                                      <p:cBhvr>
                                        <p:cTn id="476" dur="1" fill="hold">
                                          <p:stCondLst>
                                            <p:cond delay="0"/>
                                          </p:stCondLst>
                                        </p:cTn>
                                        <p:tgtEl>
                                          <p:spTgt spid="167070">
                                            <p:txEl>
                                              <p:pRg st="0" end="0"/>
                                            </p:txEl>
                                          </p:spTgt>
                                        </p:tgtEl>
                                        <p:attrNameLst>
                                          <p:attrName>style.visibility</p:attrName>
                                        </p:attrNameLst>
                                      </p:cBhvr>
                                      <p:to>
                                        <p:strVal val="visible"/>
                                      </p:to>
                                    </p:set>
                                  </p:childTnLst>
                                </p:cTn>
                              </p:par>
                            </p:childTnLst>
                          </p:cTn>
                        </p:par>
                      </p:childTnLst>
                    </p:cTn>
                  </p:par>
                  <p:par>
                    <p:cTn id="477" fill="hold">
                      <p:stCondLst>
                        <p:cond delay="indefinite"/>
                      </p:stCondLst>
                      <p:childTnLst>
                        <p:par>
                          <p:cTn id="478" fill="hold">
                            <p:stCondLst>
                              <p:cond delay="0"/>
                            </p:stCondLst>
                            <p:childTnLst>
                              <p:par>
                                <p:cTn id="479" presetID="1" presetClass="entr" presetSubtype="0" fill="hold" nodeType="clickEffect">
                                  <p:stCondLst>
                                    <p:cond delay="0"/>
                                  </p:stCondLst>
                                  <p:childTnLst>
                                    <p:set>
                                      <p:cBhvr>
                                        <p:cTn id="480" dur="1" fill="hold">
                                          <p:stCondLst>
                                            <p:cond delay="0"/>
                                          </p:stCondLst>
                                        </p:cTn>
                                        <p:tgtEl>
                                          <p:spTgt spid="167070">
                                            <p:txEl>
                                              <p:pRg st="1" end="1"/>
                                            </p:txEl>
                                          </p:spTgt>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53" presetClass="exit" presetSubtype="0" fill="hold" grpId="1" nodeType="clickEffect">
                                  <p:stCondLst>
                                    <p:cond delay="0"/>
                                  </p:stCondLst>
                                  <p:childTnLst>
                                    <p:anim calcmode="lin" valueType="num">
                                      <p:cBhvr>
                                        <p:cTn id="484" dur="500"/>
                                        <p:tgtEl>
                                          <p:spTgt spid="167070">
                                            <p:txEl>
                                              <p:pRg st="0" end="0"/>
                                            </p:txEl>
                                          </p:spTgt>
                                        </p:tgtEl>
                                        <p:attrNameLst>
                                          <p:attrName>ppt_w</p:attrName>
                                        </p:attrNameLst>
                                      </p:cBhvr>
                                      <p:tavLst>
                                        <p:tav tm="0">
                                          <p:val>
                                            <p:strVal val="ppt_w"/>
                                          </p:val>
                                        </p:tav>
                                        <p:tav tm="100000">
                                          <p:val>
                                            <p:fltVal val="0"/>
                                          </p:val>
                                        </p:tav>
                                      </p:tavLst>
                                    </p:anim>
                                    <p:anim calcmode="lin" valueType="num">
                                      <p:cBhvr>
                                        <p:cTn id="485" dur="500"/>
                                        <p:tgtEl>
                                          <p:spTgt spid="167070">
                                            <p:txEl>
                                              <p:pRg st="0" end="0"/>
                                            </p:txEl>
                                          </p:spTgt>
                                        </p:tgtEl>
                                        <p:attrNameLst>
                                          <p:attrName>ppt_h</p:attrName>
                                        </p:attrNameLst>
                                      </p:cBhvr>
                                      <p:tavLst>
                                        <p:tav tm="0">
                                          <p:val>
                                            <p:strVal val="ppt_h"/>
                                          </p:val>
                                        </p:tav>
                                        <p:tav tm="100000">
                                          <p:val>
                                            <p:fltVal val="0"/>
                                          </p:val>
                                        </p:tav>
                                      </p:tavLst>
                                    </p:anim>
                                    <p:animEffect transition="out" filter="fade">
                                      <p:cBhvr>
                                        <p:cTn id="486" dur="500"/>
                                        <p:tgtEl>
                                          <p:spTgt spid="167070">
                                            <p:txEl>
                                              <p:pRg st="0" end="0"/>
                                            </p:txEl>
                                          </p:spTgt>
                                        </p:tgtEl>
                                      </p:cBhvr>
                                    </p:animEffect>
                                    <p:set>
                                      <p:cBhvr>
                                        <p:cTn id="487" dur="1" fill="hold">
                                          <p:stCondLst>
                                            <p:cond delay="499"/>
                                          </p:stCondLst>
                                        </p:cTn>
                                        <p:tgtEl>
                                          <p:spTgt spid="167070">
                                            <p:txEl>
                                              <p:pRg st="0" end="0"/>
                                            </p:txEl>
                                          </p:spTgt>
                                        </p:tgtEl>
                                        <p:attrNameLst>
                                          <p:attrName>style.visibility</p:attrName>
                                        </p:attrNameLst>
                                      </p:cBhvr>
                                      <p:to>
                                        <p:strVal val="hidden"/>
                                      </p:to>
                                    </p:set>
                                  </p:childTnLst>
                                </p:cTn>
                              </p:par>
                              <p:par>
                                <p:cTn id="488" presetID="53" presetClass="exit" presetSubtype="0" fill="hold" grpId="1" nodeType="withEffect">
                                  <p:stCondLst>
                                    <p:cond delay="0"/>
                                  </p:stCondLst>
                                  <p:childTnLst>
                                    <p:anim calcmode="lin" valueType="num">
                                      <p:cBhvr>
                                        <p:cTn id="489" dur="500"/>
                                        <p:tgtEl>
                                          <p:spTgt spid="167070">
                                            <p:txEl>
                                              <p:pRg st="1" end="1"/>
                                            </p:txEl>
                                          </p:spTgt>
                                        </p:tgtEl>
                                        <p:attrNameLst>
                                          <p:attrName>ppt_w</p:attrName>
                                        </p:attrNameLst>
                                      </p:cBhvr>
                                      <p:tavLst>
                                        <p:tav tm="0">
                                          <p:val>
                                            <p:strVal val="ppt_w"/>
                                          </p:val>
                                        </p:tav>
                                        <p:tav tm="100000">
                                          <p:val>
                                            <p:fltVal val="0"/>
                                          </p:val>
                                        </p:tav>
                                      </p:tavLst>
                                    </p:anim>
                                    <p:anim calcmode="lin" valueType="num">
                                      <p:cBhvr>
                                        <p:cTn id="490" dur="500"/>
                                        <p:tgtEl>
                                          <p:spTgt spid="167070">
                                            <p:txEl>
                                              <p:pRg st="1" end="1"/>
                                            </p:txEl>
                                          </p:spTgt>
                                        </p:tgtEl>
                                        <p:attrNameLst>
                                          <p:attrName>ppt_h</p:attrName>
                                        </p:attrNameLst>
                                      </p:cBhvr>
                                      <p:tavLst>
                                        <p:tav tm="0">
                                          <p:val>
                                            <p:strVal val="ppt_h"/>
                                          </p:val>
                                        </p:tav>
                                        <p:tav tm="100000">
                                          <p:val>
                                            <p:fltVal val="0"/>
                                          </p:val>
                                        </p:tav>
                                      </p:tavLst>
                                    </p:anim>
                                    <p:animEffect transition="out" filter="fade">
                                      <p:cBhvr>
                                        <p:cTn id="491" dur="500"/>
                                        <p:tgtEl>
                                          <p:spTgt spid="167070">
                                            <p:txEl>
                                              <p:pRg st="1" end="1"/>
                                            </p:txEl>
                                          </p:spTgt>
                                        </p:tgtEl>
                                      </p:cBhvr>
                                    </p:animEffect>
                                    <p:set>
                                      <p:cBhvr>
                                        <p:cTn id="492" dur="1" fill="hold">
                                          <p:stCondLst>
                                            <p:cond delay="499"/>
                                          </p:stCondLst>
                                        </p:cTn>
                                        <p:tgtEl>
                                          <p:spTgt spid="167070">
                                            <p:txEl>
                                              <p:pRg st="1" end="1"/>
                                            </p:txEl>
                                          </p:spTgt>
                                        </p:tgtEl>
                                        <p:attrNameLst>
                                          <p:attrName>style.visibility</p:attrName>
                                        </p:attrNameLst>
                                      </p:cBhvr>
                                      <p:to>
                                        <p:strVal val="hidden"/>
                                      </p:to>
                                    </p:set>
                                  </p:childTnLst>
                                </p:cTn>
                              </p:par>
                              <p:par>
                                <p:cTn id="493" presetID="53" presetClass="exit" presetSubtype="0" fill="hold" grpId="1" nodeType="withEffect">
                                  <p:stCondLst>
                                    <p:cond delay="0"/>
                                  </p:stCondLst>
                                  <p:childTnLst>
                                    <p:anim calcmode="lin" valueType="num">
                                      <p:cBhvr>
                                        <p:cTn id="494" dur="500"/>
                                        <p:tgtEl>
                                          <p:spTgt spid="167070">
                                            <p:bg/>
                                          </p:spTgt>
                                        </p:tgtEl>
                                        <p:attrNameLst>
                                          <p:attrName>ppt_w</p:attrName>
                                        </p:attrNameLst>
                                      </p:cBhvr>
                                      <p:tavLst>
                                        <p:tav tm="0">
                                          <p:val>
                                            <p:strVal val="ppt_w"/>
                                          </p:val>
                                        </p:tav>
                                        <p:tav tm="100000">
                                          <p:val>
                                            <p:fltVal val="0"/>
                                          </p:val>
                                        </p:tav>
                                      </p:tavLst>
                                    </p:anim>
                                    <p:anim calcmode="lin" valueType="num">
                                      <p:cBhvr>
                                        <p:cTn id="495" dur="500"/>
                                        <p:tgtEl>
                                          <p:spTgt spid="167070">
                                            <p:bg/>
                                          </p:spTgt>
                                        </p:tgtEl>
                                        <p:attrNameLst>
                                          <p:attrName>ppt_h</p:attrName>
                                        </p:attrNameLst>
                                      </p:cBhvr>
                                      <p:tavLst>
                                        <p:tav tm="0">
                                          <p:val>
                                            <p:strVal val="ppt_h"/>
                                          </p:val>
                                        </p:tav>
                                        <p:tav tm="100000">
                                          <p:val>
                                            <p:fltVal val="0"/>
                                          </p:val>
                                        </p:tav>
                                      </p:tavLst>
                                    </p:anim>
                                    <p:animEffect transition="out" filter="fade">
                                      <p:cBhvr>
                                        <p:cTn id="496" dur="500"/>
                                        <p:tgtEl>
                                          <p:spTgt spid="167070">
                                            <p:bg/>
                                          </p:spTgt>
                                        </p:tgtEl>
                                      </p:cBhvr>
                                    </p:animEffect>
                                    <p:set>
                                      <p:cBhvr>
                                        <p:cTn id="497" dur="1" fill="hold">
                                          <p:stCondLst>
                                            <p:cond delay="499"/>
                                          </p:stCondLst>
                                        </p:cTn>
                                        <p:tgtEl>
                                          <p:spTgt spid="167070">
                                            <p:bg/>
                                          </p:spTgt>
                                        </p:tgtEl>
                                        <p:attrNameLst>
                                          <p:attrName>style.visibility</p:attrName>
                                        </p:attrNameLst>
                                      </p:cBhvr>
                                      <p:to>
                                        <p:strVal val="hidden"/>
                                      </p:to>
                                    </p:set>
                                  </p:childTnLst>
                                </p:cTn>
                              </p:par>
                              <p:par>
                                <p:cTn id="498" presetID="18" presetClass="entr" presetSubtype="3" fill="hold" grpId="0" nodeType="withEffect">
                                  <p:stCondLst>
                                    <p:cond delay="0"/>
                                  </p:stCondLst>
                                  <p:childTnLst>
                                    <p:set>
                                      <p:cBhvr>
                                        <p:cTn id="499" dur="1" fill="hold">
                                          <p:stCondLst>
                                            <p:cond delay="0"/>
                                          </p:stCondLst>
                                        </p:cTn>
                                        <p:tgtEl>
                                          <p:spTgt spid="166979"/>
                                        </p:tgtEl>
                                        <p:attrNameLst>
                                          <p:attrName>style.visibility</p:attrName>
                                        </p:attrNameLst>
                                      </p:cBhvr>
                                      <p:to>
                                        <p:strVal val="visible"/>
                                      </p:to>
                                    </p:set>
                                    <p:animEffect transition="in" filter="strips(upRight)">
                                      <p:cBhvr>
                                        <p:cTn id="500" dur="500"/>
                                        <p:tgtEl>
                                          <p:spTgt spid="166979"/>
                                        </p:tgtEl>
                                      </p:cBhvr>
                                    </p:animEffect>
                                  </p:childTnLst>
                                </p:cTn>
                              </p:par>
                            </p:childTnLst>
                          </p:cTn>
                        </p:par>
                        <p:par>
                          <p:cTn id="501" fill="hold">
                            <p:stCondLst>
                              <p:cond delay="500"/>
                            </p:stCondLst>
                            <p:childTnLst>
                              <p:par>
                                <p:cTn id="502" presetID="1" presetClass="entr" presetSubtype="0" fill="hold" grpId="0" nodeType="afterEffect">
                                  <p:stCondLst>
                                    <p:cond delay="0"/>
                                  </p:stCondLst>
                                  <p:childTnLst>
                                    <p:set>
                                      <p:cBhvr>
                                        <p:cTn id="503" dur="1" fill="hold">
                                          <p:stCondLst>
                                            <p:cond delay="0"/>
                                          </p:stCondLst>
                                        </p:cTn>
                                        <p:tgtEl>
                                          <p:spTgt spid="167071">
                                            <p:bg/>
                                          </p:spTgt>
                                        </p:tgtEl>
                                        <p:attrNameLst>
                                          <p:attrName>style.visibility</p:attrName>
                                        </p:attrNameLst>
                                      </p:cBhvr>
                                      <p:to>
                                        <p:strVal val="visible"/>
                                      </p:to>
                                    </p:set>
                                  </p:childTnLst>
                                </p:cTn>
                              </p:par>
                              <p:par>
                                <p:cTn id="504" presetID="1" presetClass="entr" presetSubtype="0" fill="hold" grpId="0" nodeType="withEffect">
                                  <p:stCondLst>
                                    <p:cond delay="0"/>
                                  </p:stCondLst>
                                  <p:childTnLst>
                                    <p:set>
                                      <p:cBhvr>
                                        <p:cTn id="505" dur="1" fill="hold">
                                          <p:stCondLst>
                                            <p:cond delay="0"/>
                                          </p:stCondLst>
                                        </p:cTn>
                                        <p:tgtEl>
                                          <p:spTgt spid="167071">
                                            <p:txEl>
                                              <p:pRg st="0" end="0"/>
                                            </p:txEl>
                                          </p:spTgt>
                                        </p:tgtEl>
                                        <p:attrNameLst>
                                          <p:attrName>style.visibility</p:attrName>
                                        </p:attrNameLst>
                                      </p:cBhvr>
                                      <p:to>
                                        <p:strVal val="visible"/>
                                      </p:to>
                                    </p:set>
                                  </p:childTnLst>
                                </p:cTn>
                              </p:par>
                              <p:par>
                                <p:cTn id="506" presetID="1" presetClass="entr" presetSubtype="0" fill="hold" nodeType="withEffect">
                                  <p:stCondLst>
                                    <p:cond delay="0"/>
                                  </p:stCondLst>
                                  <p:childTnLst>
                                    <p:set>
                                      <p:cBhvr>
                                        <p:cTn id="507" dur="1" fill="hold">
                                          <p:stCondLst>
                                            <p:cond delay="0"/>
                                          </p:stCondLst>
                                        </p:cTn>
                                        <p:tgtEl>
                                          <p:spTgt spid="167068"/>
                                        </p:tgtEl>
                                        <p:attrNameLst>
                                          <p:attrName>style.visibility</p:attrName>
                                        </p:attrNameLst>
                                      </p:cBhvr>
                                      <p:to>
                                        <p:strVal val="visible"/>
                                      </p:to>
                                    </p:set>
                                  </p:childTnLst>
                                </p:cTn>
                              </p:par>
                            </p:childTnLst>
                          </p:cTn>
                        </p:par>
                      </p:childTnLst>
                    </p:cTn>
                  </p:par>
                  <p:par>
                    <p:cTn id="508" fill="hold" nodeType="clickPar">
                      <p:stCondLst>
                        <p:cond delay="indefinite"/>
                      </p:stCondLst>
                      <p:childTnLst>
                        <p:par>
                          <p:cTn id="509" fill="hold" nodeType="withGroup">
                            <p:stCondLst>
                              <p:cond delay="0"/>
                            </p:stCondLst>
                            <p:childTnLst>
                              <p:par>
                                <p:cTn id="510" presetID="1" presetClass="entr" presetSubtype="0" fill="hold" grpId="0" nodeType="clickEffect">
                                  <p:stCondLst>
                                    <p:cond delay="0"/>
                                  </p:stCondLst>
                                  <p:childTnLst>
                                    <p:set>
                                      <p:cBhvr>
                                        <p:cTn id="511" dur="1" fill="hold">
                                          <p:stCondLst>
                                            <p:cond delay="0"/>
                                          </p:stCondLst>
                                        </p:cTn>
                                        <p:tgtEl>
                                          <p:spTgt spid="1670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74" grpId="0" animBg="1"/>
      <p:bldP spid="166975" grpId="0" animBg="1"/>
      <p:bldP spid="166976" grpId="0" animBg="1"/>
      <p:bldP spid="166977" grpId="0" animBg="1"/>
      <p:bldP spid="166978" grpId="0" animBg="1"/>
      <p:bldP spid="166979" grpId="0" animBg="1"/>
      <p:bldP spid="166980" grpId="0" animBg="1"/>
      <p:bldP spid="166981" grpId="0" build="allAtOnce" animBg="1"/>
      <p:bldP spid="166981" grpId="1" build="allAtOnce" animBg="1"/>
      <p:bldP spid="167042" grpId="0" animBg="1"/>
      <p:bldP spid="167042" grpId="1" animBg="1"/>
      <p:bldP spid="167042" grpId="2" animBg="1"/>
      <p:bldP spid="167042" grpId="3" animBg="1"/>
      <p:bldP spid="167043" grpId="0" animBg="1"/>
      <p:bldP spid="167043" grpId="1" animBg="1"/>
      <p:bldP spid="167043" grpId="2" animBg="1"/>
      <p:bldP spid="167043" grpId="3" animBg="1"/>
      <p:bldP spid="167044" grpId="0" animBg="1"/>
      <p:bldP spid="167044" grpId="1" animBg="1"/>
      <p:bldP spid="167044" grpId="2" animBg="1"/>
      <p:bldP spid="167044" grpId="3" animBg="1"/>
      <p:bldP spid="167045" grpId="0" animBg="1"/>
      <p:bldP spid="167045" grpId="1" animBg="1"/>
      <p:bldP spid="167045" grpId="2" animBg="1"/>
      <p:bldP spid="167045" grpId="3" animBg="1"/>
      <p:bldP spid="167046" grpId="0" animBg="1"/>
      <p:bldP spid="167046" grpId="1" animBg="1"/>
      <p:bldP spid="167046" grpId="2" animBg="1"/>
      <p:bldP spid="167046" grpId="3" animBg="1"/>
      <p:bldP spid="167047" grpId="0" animBg="1"/>
      <p:bldP spid="167047" grpId="1" animBg="1"/>
      <p:bldP spid="167047" grpId="2" animBg="1"/>
      <p:bldP spid="167047" grpId="3" animBg="1"/>
      <p:bldP spid="167048" grpId="0" animBg="1"/>
      <p:bldP spid="167048" grpId="1" animBg="1"/>
      <p:bldP spid="167048" grpId="2" animBg="1"/>
      <p:bldP spid="167048" grpId="3" animBg="1"/>
      <p:bldP spid="167049" grpId="0" animBg="1"/>
      <p:bldP spid="167049" grpId="1" animBg="1"/>
      <p:bldP spid="167049" grpId="2" animBg="1"/>
      <p:bldP spid="167049" grpId="3" animBg="1"/>
      <p:bldP spid="167050" grpId="0" animBg="1"/>
      <p:bldP spid="167050" grpId="1" animBg="1"/>
      <p:bldP spid="167050" grpId="2" animBg="1"/>
      <p:bldP spid="167050" grpId="3" animBg="1"/>
      <p:bldP spid="167051" grpId="0" animBg="1"/>
      <p:bldP spid="167051" grpId="1" animBg="1"/>
      <p:bldP spid="167051" grpId="2" animBg="1"/>
      <p:bldP spid="167051" grpId="3" animBg="1"/>
      <p:bldP spid="167052" grpId="0" animBg="1"/>
      <p:bldP spid="167052" grpId="1" animBg="1"/>
      <p:bldP spid="167052" grpId="2" animBg="1"/>
      <p:bldP spid="167052" grpId="3" animBg="1"/>
      <p:bldP spid="167053" grpId="0" animBg="1"/>
      <p:bldP spid="167053" grpId="1" animBg="1"/>
      <p:bldP spid="167053" grpId="2" animBg="1"/>
      <p:bldP spid="167053" grpId="3" animBg="1"/>
      <p:bldP spid="167054" grpId="0" animBg="1"/>
      <p:bldP spid="167054" grpId="1" animBg="1"/>
      <p:bldP spid="167054" grpId="2" animBg="1"/>
      <p:bldP spid="167054" grpId="3" animBg="1"/>
      <p:bldP spid="167055" grpId="0" animBg="1"/>
      <p:bldP spid="167055" grpId="1" animBg="1"/>
      <p:bldP spid="167055" grpId="2" animBg="1"/>
      <p:bldP spid="167055" grpId="3" animBg="1"/>
      <p:bldP spid="167056" grpId="0" animBg="1"/>
      <p:bldP spid="167056" grpId="1" animBg="1"/>
      <p:bldP spid="167056" grpId="2" animBg="1"/>
      <p:bldP spid="167056" grpId="3" animBg="1"/>
      <p:bldP spid="167057" grpId="0" animBg="1"/>
      <p:bldP spid="167057" grpId="1" animBg="1"/>
      <p:bldP spid="167057" grpId="2" animBg="1"/>
      <p:bldP spid="167057" grpId="3" animBg="1"/>
      <p:bldP spid="167058" grpId="0" animBg="1"/>
      <p:bldP spid="167058" grpId="1" animBg="1"/>
      <p:bldP spid="167058" grpId="2" animBg="1"/>
      <p:bldP spid="167058" grpId="3" animBg="1"/>
      <p:bldP spid="167059" grpId="0" animBg="1"/>
      <p:bldP spid="167059" grpId="1" animBg="1"/>
      <p:bldP spid="167059" grpId="2" animBg="1"/>
      <p:bldP spid="167059" grpId="3" animBg="1"/>
      <p:bldP spid="167060" grpId="0" animBg="1"/>
      <p:bldP spid="167060" grpId="1" animBg="1"/>
      <p:bldP spid="167060" grpId="2" animBg="1"/>
      <p:bldP spid="167060" grpId="3" animBg="1"/>
      <p:bldP spid="167061" grpId="0" animBg="1"/>
      <p:bldP spid="167061" grpId="1" animBg="1"/>
      <p:bldP spid="167061" grpId="2" animBg="1"/>
      <p:bldP spid="167061" grpId="3" animBg="1"/>
      <p:bldP spid="167062" grpId="0" animBg="1"/>
      <p:bldP spid="167062" grpId="1" animBg="1"/>
      <p:bldP spid="167062" grpId="2" animBg="1"/>
      <p:bldP spid="167062" grpId="3" animBg="1"/>
      <p:bldP spid="167063" grpId="0" animBg="1"/>
      <p:bldP spid="167063" grpId="1" animBg="1"/>
      <p:bldP spid="167063" grpId="2" animBg="1"/>
      <p:bldP spid="167063" grpId="3" animBg="1"/>
      <p:bldP spid="167064" grpId="0" animBg="1"/>
      <p:bldP spid="167064" grpId="1" animBg="1"/>
      <p:bldP spid="167064" grpId="2" animBg="1"/>
      <p:bldP spid="167064" grpId="3" animBg="1"/>
      <p:bldP spid="167065" grpId="0" animBg="1"/>
      <p:bldP spid="167065" grpId="1" animBg="1"/>
      <p:bldP spid="167065" grpId="2" animBg="1"/>
      <p:bldP spid="167065" grpId="3" animBg="1"/>
      <p:bldP spid="167066" grpId="0" animBg="1"/>
      <p:bldP spid="167066" grpId="1" animBg="1"/>
      <p:bldP spid="167066" grpId="2" animBg="1"/>
      <p:bldP spid="167066" grpId="3" animBg="1"/>
      <p:bldP spid="167067" grpId="0" build="allAtOnce" animBg="1"/>
      <p:bldP spid="167067" grpId="1" build="allAtOnce" animBg="1"/>
      <p:bldP spid="167070" grpId="0" build="allAtOnce" animBg="1"/>
      <p:bldP spid="167070" grpId="1" build="allAtOnce" animBg="1"/>
      <p:bldP spid="167071"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549484" y="405931"/>
            <a:ext cx="7886700" cy="1325563"/>
          </a:xfrm>
        </p:spPr>
        <p:txBody>
          <a:bodyPr>
            <a:normAutofit/>
          </a:bodyPr>
          <a:lstStyle/>
          <a:p>
            <a:pPr algn="ctr" eaLnBrk="1" hangingPunct="1">
              <a:defRPr/>
            </a:pPr>
            <a:r>
              <a:rPr lang="en-US" sz="4000" dirty="0">
                <a:solidFill>
                  <a:srgbClr val="001C54"/>
                </a:solidFill>
                <a:ea typeface="+mj-ea"/>
                <a:cs typeface="+mj-cs"/>
              </a:rPr>
              <a:t>Modifying CICO</a:t>
            </a:r>
            <a:endParaRPr lang="en-US" sz="2400" dirty="0">
              <a:solidFill>
                <a:srgbClr val="001C54"/>
              </a:solidFill>
              <a:ea typeface="+mj-ea"/>
              <a:cs typeface="+mj-cs"/>
            </a:endParaRPr>
          </a:p>
        </p:txBody>
      </p:sp>
      <p:sp>
        <p:nvSpPr>
          <p:cNvPr id="3" name="Content Placeholder 2">
            <a:extLst>
              <a:ext uri="{FF2B5EF4-FFF2-40B4-BE49-F238E27FC236}">
                <a16:creationId xmlns:a16="http://schemas.microsoft.com/office/drawing/2014/main" id="{579015F9-F83A-6543-862A-071373C93F4E}"/>
              </a:ext>
            </a:extLst>
          </p:cNvPr>
          <p:cNvSpPr>
            <a:spLocks noGrp="1"/>
          </p:cNvSpPr>
          <p:nvPr>
            <p:ph idx="1"/>
          </p:nvPr>
        </p:nvSpPr>
        <p:spPr/>
        <p:txBody>
          <a:bodyPr/>
          <a:lstStyle/>
          <a:p>
            <a:r>
              <a:rPr lang="en-US" dirty="0">
                <a:solidFill>
                  <a:schemeClr val="bg1"/>
                </a:solidFill>
              </a:rPr>
              <a:t>If CICO is effective </a:t>
            </a:r>
          </a:p>
          <a:p>
            <a:pPr lvl="1"/>
            <a:r>
              <a:rPr lang="en-US" dirty="0">
                <a:solidFill>
                  <a:schemeClr val="bg1"/>
                </a:solidFill>
              </a:rPr>
              <a:t>Continue with CICO and begin planning for a transition to self-management</a:t>
            </a:r>
          </a:p>
          <a:p>
            <a:r>
              <a:rPr lang="en-US" dirty="0">
                <a:solidFill>
                  <a:schemeClr val="bg1"/>
                </a:solidFill>
              </a:rPr>
              <a:t>If CICO is not effective there are modifications you can make to the system to better align with student need</a:t>
            </a:r>
          </a:p>
        </p:txBody>
      </p:sp>
      <p:sp>
        <p:nvSpPr>
          <p:cNvPr id="4" name="Rounded Rectangle 3">
            <a:extLst>
              <a:ext uri="{FF2B5EF4-FFF2-40B4-BE49-F238E27FC236}">
                <a16:creationId xmlns:a16="http://schemas.microsoft.com/office/drawing/2014/main" id="{EBA2F664-5720-4B48-A09B-487C441FBEE8}"/>
              </a:ext>
            </a:extLst>
          </p:cNvPr>
          <p:cNvSpPr/>
          <p:nvPr/>
        </p:nvSpPr>
        <p:spPr>
          <a:xfrm>
            <a:off x="4931764" y="4272197"/>
            <a:ext cx="3807501" cy="1379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3"/>
              </a:rPr>
              <a:t>See this online module for more information about modifying CICO</a:t>
            </a:r>
            <a:endParaRPr lang="en-US" dirty="0"/>
          </a:p>
        </p:txBody>
      </p:sp>
      <p:sp>
        <p:nvSpPr>
          <p:cNvPr id="19" name="Rounded Rectangle 18">
            <a:extLst>
              <a:ext uri="{FF2B5EF4-FFF2-40B4-BE49-F238E27FC236}">
                <a16:creationId xmlns:a16="http://schemas.microsoft.com/office/drawing/2014/main" id="{D2E44475-EBB3-CC4E-BF38-D16ED0FD4104}"/>
              </a:ext>
            </a:extLst>
          </p:cNvPr>
          <p:cNvSpPr/>
          <p:nvPr/>
        </p:nvSpPr>
        <p:spPr>
          <a:xfrm>
            <a:off x="5935167" y="220662"/>
            <a:ext cx="2804098" cy="107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4"/>
              </a:rPr>
              <a:t>For additional examples of point sheets click here</a:t>
            </a:r>
            <a:endParaRPr lang="en-US" dirty="0"/>
          </a:p>
        </p:txBody>
      </p:sp>
    </p:spTree>
    <p:extLst>
      <p:ext uri="{BB962C8B-B14F-4D97-AF65-F5344CB8AC3E}">
        <p14:creationId xmlns:p14="http://schemas.microsoft.com/office/powerpoint/2010/main" val="4211808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09" y="1845733"/>
            <a:ext cx="8492836" cy="4369871"/>
          </a:xfrm>
        </p:spPr>
        <p:txBody>
          <a:bodyPr>
            <a:normAutofit/>
          </a:bodyPr>
          <a:lstStyle/>
          <a:p>
            <a:r>
              <a:rPr lang="en-US" sz="2400" dirty="0">
                <a:solidFill>
                  <a:schemeClr val="bg1"/>
                </a:solidFill>
              </a:rPr>
              <a:t>Involves individuals managing, monitoring, and/or evaluating their own behavior. </a:t>
            </a:r>
          </a:p>
          <a:p>
            <a:r>
              <a:rPr lang="en-US" sz="2400" dirty="0">
                <a:solidFill>
                  <a:schemeClr val="bg1"/>
                </a:solidFill>
              </a:rPr>
              <a:t>Embed self-management strategies as driven by the data</a:t>
            </a:r>
          </a:p>
          <a:p>
            <a:pPr lvl="1"/>
            <a:r>
              <a:rPr lang="en-US" dirty="0">
                <a:solidFill>
                  <a:schemeClr val="bg1"/>
                </a:solidFill>
              </a:rPr>
              <a:t>Manage own CICO account</a:t>
            </a:r>
            <a:endParaRPr lang="en-US" sz="2400" dirty="0">
              <a:solidFill>
                <a:schemeClr val="bg1"/>
              </a:solidFill>
            </a:endParaRPr>
          </a:p>
          <a:p>
            <a:pPr lvl="1"/>
            <a:r>
              <a:rPr lang="en-US" sz="2400" dirty="0">
                <a:solidFill>
                  <a:schemeClr val="bg1"/>
                </a:solidFill>
              </a:rPr>
              <a:t>Use natural signals for monitoring as much as possible</a:t>
            </a:r>
          </a:p>
          <a:p>
            <a:pPr lvl="1"/>
            <a:r>
              <a:rPr lang="en-US" sz="2400" dirty="0">
                <a:solidFill>
                  <a:schemeClr val="bg1"/>
                </a:solidFill>
              </a:rPr>
              <a:t>Self-monitor </a:t>
            </a:r>
          </a:p>
          <a:p>
            <a:pPr lvl="1"/>
            <a:r>
              <a:rPr lang="en-US" sz="2400" dirty="0">
                <a:solidFill>
                  <a:schemeClr val="bg1"/>
                </a:solidFill>
              </a:rPr>
              <a:t>Self-record, check for accuracy</a:t>
            </a:r>
          </a:p>
          <a:p>
            <a:pPr lvl="1"/>
            <a:r>
              <a:rPr lang="en-US" sz="2400" dirty="0">
                <a:solidFill>
                  <a:schemeClr val="bg1"/>
                </a:solidFill>
              </a:rPr>
              <a:t>Fewer check points during the day </a:t>
            </a:r>
          </a:p>
          <a:p>
            <a:pPr lvl="2"/>
            <a:r>
              <a:rPr lang="en-US" sz="2400" dirty="0">
                <a:solidFill>
                  <a:schemeClr val="bg1"/>
                </a:solidFill>
              </a:rPr>
              <a:t>Maintain AM and PM times for awhile </a:t>
            </a:r>
          </a:p>
          <a:p>
            <a:endParaRPr lang="en-US" sz="2400" dirty="0"/>
          </a:p>
        </p:txBody>
      </p:sp>
      <p:sp>
        <p:nvSpPr>
          <p:cNvPr id="5" name="Title 1"/>
          <p:cNvSpPr>
            <a:spLocks noGrp="1"/>
          </p:cNvSpPr>
          <p:nvPr>
            <p:ph type="title"/>
          </p:nvPr>
        </p:nvSpPr>
        <p:spPr>
          <a:xfrm>
            <a:off x="332509" y="286604"/>
            <a:ext cx="8492835" cy="1450757"/>
          </a:xfrm>
          <a:noFill/>
        </p:spPr>
        <p:txBody>
          <a:bodyPr/>
          <a:lstStyle/>
          <a:p>
            <a:pPr>
              <a:defRPr/>
            </a:pPr>
            <a:r>
              <a:rPr lang="en-US" dirty="0">
                <a:solidFill>
                  <a:srgbClr val="001C54"/>
                </a:solidFill>
                <a:ea typeface="ＭＳ Ｐゴシック" pitchFamily="34" charset="-128"/>
              </a:rPr>
              <a:t>Moving Toward Self-Management</a:t>
            </a:r>
          </a:p>
        </p:txBody>
      </p:sp>
    </p:spTree>
    <p:extLst>
      <p:ext uri="{BB962C8B-B14F-4D97-AF65-F5344CB8AC3E}">
        <p14:creationId xmlns:p14="http://schemas.microsoft.com/office/powerpoint/2010/main" val="118714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86085" y="2490594"/>
            <a:ext cx="4114800" cy="1037404"/>
            <a:chOff x="6305399" y="4494720"/>
            <a:chExt cx="2566360" cy="1037404"/>
          </a:xfrm>
        </p:grpSpPr>
        <p:sp>
          <p:nvSpPr>
            <p:cNvPr id="46" name="Rounded Rectangle 45"/>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47"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Invest in </a:t>
              </a:r>
              <a:r>
                <a:rPr kumimoji="0" lang="en-US" sz="2000" b="1"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Tier 2 Supports</a:t>
              </a: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 for identified targeted group</a:t>
              </a:r>
            </a:p>
          </p:txBody>
        </p:sp>
      </p:grpSp>
      <p:grpSp>
        <p:nvGrpSpPr>
          <p:cNvPr id="48" name="Group 47"/>
          <p:cNvGrpSpPr/>
          <p:nvPr/>
        </p:nvGrpSpPr>
        <p:grpSpPr>
          <a:xfrm>
            <a:off x="4800600" y="2490594"/>
            <a:ext cx="4114800" cy="1037404"/>
            <a:chOff x="6305399" y="4494720"/>
            <a:chExt cx="2566360" cy="1037404"/>
          </a:xfrm>
        </p:grpSpPr>
        <p:sp>
          <p:nvSpPr>
            <p:cNvPr id="49" name="Rounded Rectangle 48"/>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50"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Invest in </a:t>
              </a:r>
              <a:r>
                <a:rPr kumimoji="0" lang="en-US" sz="2000" b="1"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Tier 3 Supports</a:t>
              </a: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 for identified individual students</a:t>
              </a:r>
            </a:p>
          </p:txBody>
        </p:sp>
      </p:grpSp>
      <p:sp>
        <p:nvSpPr>
          <p:cNvPr id="82" name="Left Arrow 81"/>
          <p:cNvSpPr/>
          <p:nvPr/>
        </p:nvSpPr>
        <p:spPr>
          <a:xfrm rot="16200000">
            <a:off x="-183863" y="1995371"/>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83" name="Left Arrow 82"/>
          <p:cNvSpPr/>
          <p:nvPr/>
        </p:nvSpPr>
        <p:spPr>
          <a:xfrm rot="16200000">
            <a:off x="8137201" y="1951351"/>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nvGrpSpPr>
          <p:cNvPr id="23" name="Group 22"/>
          <p:cNvGrpSpPr/>
          <p:nvPr/>
        </p:nvGrpSpPr>
        <p:grpSpPr>
          <a:xfrm>
            <a:off x="152400" y="1042794"/>
            <a:ext cx="4114800" cy="1037404"/>
            <a:chOff x="6305399" y="4494720"/>
            <a:chExt cx="2566360" cy="1037404"/>
          </a:xfrm>
        </p:grpSpPr>
        <p:sp>
          <p:nvSpPr>
            <p:cNvPr id="31" name="Rounded Rectangle 30"/>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32"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Is there a </a:t>
              </a:r>
              <a:r>
                <a:rPr kumimoji="0" lang="en-US" sz="2000" b="1"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targeted group </a:t>
              </a: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of students displaying frequent, but minor challenging behaviors? </a:t>
              </a:r>
            </a:p>
          </p:txBody>
        </p:sp>
      </p:grpSp>
      <p:grpSp>
        <p:nvGrpSpPr>
          <p:cNvPr id="36" name="Group 35"/>
          <p:cNvGrpSpPr/>
          <p:nvPr/>
        </p:nvGrpSpPr>
        <p:grpSpPr>
          <a:xfrm>
            <a:off x="4800600" y="1037910"/>
            <a:ext cx="4114800" cy="1037404"/>
            <a:chOff x="6305399" y="4494720"/>
            <a:chExt cx="2566360" cy="1037404"/>
          </a:xfrm>
        </p:grpSpPr>
        <p:sp>
          <p:nvSpPr>
            <p:cNvPr id="43" name="Rounded Rectangle 42"/>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44"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Are there individual students displaying chronic or high intensity problem behaviors? </a:t>
              </a:r>
            </a:p>
          </p:txBody>
        </p:sp>
      </p:grpSp>
      <p:grpSp>
        <p:nvGrpSpPr>
          <p:cNvPr id="51" name="Group 50"/>
          <p:cNvGrpSpPr/>
          <p:nvPr/>
        </p:nvGrpSpPr>
        <p:grpSpPr>
          <a:xfrm rot="16200000">
            <a:off x="-649472" y="4503236"/>
            <a:ext cx="2522761" cy="757383"/>
            <a:chOff x="6305399" y="4494720"/>
            <a:chExt cx="2566360" cy="1037404"/>
          </a:xfrm>
        </p:grpSpPr>
        <p:sp>
          <p:nvSpPr>
            <p:cNvPr id="52" name="Rounded Rectangle 51"/>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53"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Check-In/</a:t>
              </a:r>
            </a:p>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Check-Out </a:t>
              </a:r>
            </a:p>
          </p:txBody>
        </p:sp>
      </p:grpSp>
      <p:grpSp>
        <p:nvGrpSpPr>
          <p:cNvPr id="57" name="Group 56"/>
          <p:cNvGrpSpPr/>
          <p:nvPr/>
        </p:nvGrpSpPr>
        <p:grpSpPr>
          <a:xfrm rot="16200000">
            <a:off x="188927" y="4503235"/>
            <a:ext cx="2522761" cy="757383"/>
            <a:chOff x="6305399" y="4494720"/>
            <a:chExt cx="2566360" cy="1037404"/>
          </a:xfrm>
        </p:grpSpPr>
        <p:sp>
          <p:nvSpPr>
            <p:cNvPr id="58" name="Rounded Rectangle 57"/>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59"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Check &amp; Connect</a:t>
              </a:r>
            </a:p>
          </p:txBody>
        </p:sp>
      </p:grpSp>
      <p:grpSp>
        <p:nvGrpSpPr>
          <p:cNvPr id="60" name="Group 59"/>
          <p:cNvGrpSpPr/>
          <p:nvPr/>
        </p:nvGrpSpPr>
        <p:grpSpPr>
          <a:xfrm rot="16200000">
            <a:off x="1027326" y="4503238"/>
            <a:ext cx="2522761" cy="757383"/>
            <a:chOff x="6305399" y="4494720"/>
            <a:chExt cx="2566360" cy="1037404"/>
          </a:xfrm>
        </p:grpSpPr>
        <p:sp>
          <p:nvSpPr>
            <p:cNvPr id="61" name="Rounded Rectangle 60"/>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62"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Check, Connect, &amp; Expect</a:t>
              </a:r>
            </a:p>
          </p:txBody>
        </p:sp>
      </p:grpSp>
      <p:grpSp>
        <p:nvGrpSpPr>
          <p:cNvPr id="63" name="Group 62"/>
          <p:cNvGrpSpPr/>
          <p:nvPr/>
        </p:nvGrpSpPr>
        <p:grpSpPr>
          <a:xfrm rot="16200000">
            <a:off x="1865130" y="4521625"/>
            <a:ext cx="2522761" cy="757377"/>
            <a:chOff x="6305400" y="4494727"/>
            <a:chExt cx="2566360" cy="1037397"/>
          </a:xfrm>
        </p:grpSpPr>
        <p:sp>
          <p:nvSpPr>
            <p:cNvPr id="64" name="Rounded Rectangle 63"/>
            <p:cNvSpPr/>
            <p:nvPr/>
          </p:nvSpPr>
          <p:spPr>
            <a:xfrm>
              <a:off x="6305400" y="4494727"/>
              <a:ext cx="2566360" cy="1003646"/>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65"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Social Skills Groups</a:t>
              </a:r>
            </a:p>
          </p:txBody>
        </p:sp>
      </p:grpSp>
      <p:grpSp>
        <p:nvGrpSpPr>
          <p:cNvPr id="66" name="Group 65"/>
          <p:cNvGrpSpPr/>
          <p:nvPr/>
        </p:nvGrpSpPr>
        <p:grpSpPr>
          <a:xfrm rot="16200000">
            <a:off x="2661589" y="4518685"/>
            <a:ext cx="2522761" cy="757383"/>
            <a:chOff x="6305399" y="4494720"/>
            <a:chExt cx="2566360" cy="1037404"/>
          </a:xfrm>
        </p:grpSpPr>
        <p:sp>
          <p:nvSpPr>
            <p:cNvPr id="67" name="Rounded Rectangle 66"/>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68"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Class-Wide FIT</a:t>
              </a:r>
            </a:p>
          </p:txBody>
        </p:sp>
      </p:grpSp>
      <p:grpSp>
        <p:nvGrpSpPr>
          <p:cNvPr id="69" name="Group 68"/>
          <p:cNvGrpSpPr/>
          <p:nvPr/>
        </p:nvGrpSpPr>
        <p:grpSpPr>
          <a:xfrm rot="16200000">
            <a:off x="4172385" y="4282446"/>
            <a:ext cx="2522761" cy="1172068"/>
            <a:chOff x="6305399" y="4494720"/>
            <a:chExt cx="2566360" cy="1037404"/>
          </a:xfrm>
        </p:grpSpPr>
        <p:sp>
          <p:nvSpPr>
            <p:cNvPr id="70" name="Rounded Rectangle 69"/>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71"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Individualized Function-Based Support</a:t>
              </a:r>
            </a:p>
          </p:txBody>
        </p:sp>
      </p:grpSp>
      <p:grpSp>
        <p:nvGrpSpPr>
          <p:cNvPr id="72" name="Group 71"/>
          <p:cNvGrpSpPr/>
          <p:nvPr/>
        </p:nvGrpSpPr>
        <p:grpSpPr>
          <a:xfrm rot="16200000">
            <a:off x="7020853" y="4271479"/>
            <a:ext cx="2522761" cy="1172068"/>
            <a:chOff x="6305399" y="4494720"/>
            <a:chExt cx="2566360" cy="1037404"/>
          </a:xfrm>
        </p:grpSpPr>
        <p:sp>
          <p:nvSpPr>
            <p:cNvPr id="73" name="Rounded Rectangle 72"/>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74"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Coordinated plan via Wraparound Process</a:t>
              </a:r>
            </a:p>
          </p:txBody>
        </p:sp>
      </p:grpSp>
      <p:grpSp>
        <p:nvGrpSpPr>
          <p:cNvPr id="75" name="Group 74"/>
          <p:cNvGrpSpPr/>
          <p:nvPr/>
        </p:nvGrpSpPr>
        <p:grpSpPr>
          <a:xfrm rot="16200000">
            <a:off x="6121118" y="4973566"/>
            <a:ext cx="1118583" cy="1172069"/>
            <a:chOff x="6305399" y="4494720"/>
            <a:chExt cx="2566360" cy="1037405"/>
          </a:xfrm>
        </p:grpSpPr>
        <p:sp>
          <p:nvSpPr>
            <p:cNvPr id="76" name="Rounded Rectangle 75"/>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77" name="Rounded Rectangle 4"/>
            <p:cNvSpPr/>
            <p:nvPr/>
          </p:nvSpPr>
          <p:spPr>
            <a:xfrm>
              <a:off x="6334796" y="4587272"/>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srgbClr val="000000">
                      <a:hueOff val="0"/>
                      <a:satOff val="0"/>
                      <a:lumOff val="0"/>
                      <a:alphaOff val="0"/>
                    </a:srgbClr>
                  </a:solidFill>
                  <a:effectLst/>
                  <a:uLnTx/>
                  <a:uFillTx/>
                  <a:latin typeface="Arial" charset="0"/>
                  <a:ea typeface="Arial" charset="0"/>
                  <a:cs typeface="Arial" charset="0"/>
                </a:rPr>
                <a:t>FBA</a:t>
              </a:r>
              <a:endPar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grpSp>
      <p:grpSp>
        <p:nvGrpSpPr>
          <p:cNvPr id="78" name="Group 77"/>
          <p:cNvGrpSpPr/>
          <p:nvPr/>
        </p:nvGrpSpPr>
        <p:grpSpPr>
          <a:xfrm rot="16200000">
            <a:off x="6121119" y="3580356"/>
            <a:ext cx="1118583" cy="1172069"/>
            <a:chOff x="6305399" y="4494720"/>
            <a:chExt cx="2566360" cy="1037405"/>
          </a:xfrm>
        </p:grpSpPr>
        <p:sp>
          <p:nvSpPr>
            <p:cNvPr id="79" name="Rounded Rectangle 78"/>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80" name="Rounded Rectangle 4"/>
            <p:cNvSpPr/>
            <p:nvPr/>
          </p:nvSpPr>
          <p:spPr>
            <a:xfrm>
              <a:off x="6334796" y="4587272"/>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BSP</a:t>
              </a:r>
            </a:p>
          </p:txBody>
        </p:sp>
      </p:grpSp>
      <p:sp>
        <p:nvSpPr>
          <p:cNvPr id="4" name="Cross 3"/>
          <p:cNvSpPr/>
          <p:nvPr/>
        </p:nvSpPr>
        <p:spPr>
          <a:xfrm>
            <a:off x="6411411" y="4567211"/>
            <a:ext cx="566964" cy="516040"/>
          </a:xfrm>
          <a:prstGeom prst="plus">
            <a:avLst>
              <a:gd name="adj" fmla="val 35423"/>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84" name="Left Arrow 83"/>
          <p:cNvSpPr/>
          <p:nvPr/>
        </p:nvSpPr>
        <p:spPr>
          <a:xfrm rot="18961410">
            <a:off x="2401535" y="425765"/>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85" name="Left Arrow 84"/>
          <p:cNvSpPr/>
          <p:nvPr/>
        </p:nvSpPr>
        <p:spPr>
          <a:xfrm rot="16200000">
            <a:off x="11880756" y="1132096"/>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86" name="Left Arrow 85"/>
          <p:cNvSpPr/>
          <p:nvPr/>
        </p:nvSpPr>
        <p:spPr>
          <a:xfrm rot="13441712">
            <a:off x="5855676" y="425901"/>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nvGrpSpPr>
          <p:cNvPr id="17" name="Group 16"/>
          <p:cNvGrpSpPr/>
          <p:nvPr/>
        </p:nvGrpSpPr>
        <p:grpSpPr>
          <a:xfrm>
            <a:off x="3382142" y="-14559"/>
            <a:ext cx="2566360" cy="1037404"/>
            <a:chOff x="6305399" y="4494720"/>
            <a:chExt cx="2566360" cy="1037404"/>
          </a:xfrm>
        </p:grpSpPr>
        <p:sp>
          <p:nvSpPr>
            <p:cNvPr id="18" name="Rounded Rectangle 17"/>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endParaRPr>
            </a:p>
          </p:txBody>
        </p:sp>
        <p:sp>
          <p:nvSpPr>
            <p:cNvPr id="19"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Request additional </a:t>
              </a: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(tier 2 &amp; 3) </a:t>
              </a:r>
              <a:r>
                <a:rPr kumimoji="0" lang="en-US" sz="2000" b="1"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support</a:t>
              </a: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charset="0"/>
                  <a:ea typeface="Arial" charset="0"/>
                  <a:cs typeface="Arial" charset="0"/>
                </a:rPr>
                <a:t> for students. </a:t>
              </a:r>
            </a:p>
          </p:txBody>
        </p:sp>
      </p:grpSp>
      <p:sp>
        <p:nvSpPr>
          <p:cNvPr id="87" name="Rectangle 86"/>
          <p:cNvSpPr/>
          <p:nvPr/>
        </p:nvSpPr>
        <p:spPr>
          <a:xfrm>
            <a:off x="585853" y="2149623"/>
            <a:ext cx="809493"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Arial" charset="0"/>
                <a:cs typeface="Arial" charset="0"/>
              </a:rPr>
              <a:t>Yes</a:t>
            </a:r>
          </a:p>
        </p:txBody>
      </p:sp>
      <p:sp>
        <p:nvSpPr>
          <p:cNvPr id="88" name="Rectangle 87"/>
          <p:cNvSpPr/>
          <p:nvPr/>
        </p:nvSpPr>
        <p:spPr>
          <a:xfrm>
            <a:off x="7525023" y="2139392"/>
            <a:ext cx="809493"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Arial" charset="0"/>
                <a:cs typeface="Arial" charset="0"/>
              </a:rPr>
              <a:t>Yes</a:t>
            </a:r>
          </a:p>
        </p:txBody>
      </p:sp>
      <p:sp>
        <p:nvSpPr>
          <p:cNvPr id="54" name="Rounded Rectangle 53">
            <a:extLst>
              <a:ext uri="{FF2B5EF4-FFF2-40B4-BE49-F238E27FC236}">
                <a16:creationId xmlns:a16="http://schemas.microsoft.com/office/drawing/2014/main" id="{3B501843-69EF-6343-964C-71BBAC6FCDAE}"/>
              </a:ext>
            </a:extLst>
          </p:cNvPr>
          <p:cNvSpPr/>
          <p:nvPr/>
        </p:nvSpPr>
        <p:spPr>
          <a:xfrm>
            <a:off x="3355149" y="41528"/>
            <a:ext cx="2590800" cy="914401"/>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55" name="Rounded Rectangle 54">
            <a:extLst>
              <a:ext uri="{FF2B5EF4-FFF2-40B4-BE49-F238E27FC236}">
                <a16:creationId xmlns:a16="http://schemas.microsoft.com/office/drawing/2014/main" id="{C35693C2-EAF8-024C-9705-51F8FF33BF6F}"/>
              </a:ext>
            </a:extLst>
          </p:cNvPr>
          <p:cNvSpPr/>
          <p:nvPr/>
        </p:nvSpPr>
        <p:spPr>
          <a:xfrm>
            <a:off x="207105" y="1032035"/>
            <a:ext cx="4067667" cy="991795"/>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56" name="Rounded Rectangle 55">
            <a:extLst>
              <a:ext uri="{FF2B5EF4-FFF2-40B4-BE49-F238E27FC236}">
                <a16:creationId xmlns:a16="http://schemas.microsoft.com/office/drawing/2014/main" id="{76751A31-4262-2042-A394-FE5D468026C1}"/>
              </a:ext>
            </a:extLst>
          </p:cNvPr>
          <p:cNvSpPr/>
          <p:nvPr/>
        </p:nvSpPr>
        <p:spPr>
          <a:xfrm>
            <a:off x="237221" y="2495017"/>
            <a:ext cx="4067667" cy="991795"/>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89" name="Rounded Rectangle 88">
            <a:extLst>
              <a:ext uri="{FF2B5EF4-FFF2-40B4-BE49-F238E27FC236}">
                <a16:creationId xmlns:a16="http://schemas.microsoft.com/office/drawing/2014/main" id="{511859E2-EC1A-894D-8814-A8C5B8CF9010}"/>
              </a:ext>
            </a:extLst>
          </p:cNvPr>
          <p:cNvSpPr/>
          <p:nvPr/>
        </p:nvSpPr>
        <p:spPr>
          <a:xfrm>
            <a:off x="579264" y="2110503"/>
            <a:ext cx="837103" cy="333469"/>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90" name="Rounded Rectangle 89">
            <a:extLst>
              <a:ext uri="{FF2B5EF4-FFF2-40B4-BE49-F238E27FC236}">
                <a16:creationId xmlns:a16="http://schemas.microsoft.com/office/drawing/2014/main" id="{03AC1B17-A231-E945-8FF3-E3C4CE14FDD0}"/>
              </a:ext>
            </a:extLst>
          </p:cNvPr>
          <p:cNvSpPr/>
          <p:nvPr/>
        </p:nvSpPr>
        <p:spPr>
          <a:xfrm rot="16200000">
            <a:off x="1892604" y="4530584"/>
            <a:ext cx="2444330" cy="675789"/>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64251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p:tgtEl>
                                          <p:spTgt spid="84"/>
                                        </p:tgtEl>
                                        <p:attrNameLst>
                                          <p:attrName>ppt_y</p:attrName>
                                        </p:attrNameLst>
                                      </p:cBhvr>
                                      <p:tavLst>
                                        <p:tav tm="0">
                                          <p:val>
                                            <p:strVal val="#ppt_y-#ppt_h*1.125000"/>
                                          </p:val>
                                        </p:tav>
                                        <p:tav tm="100000">
                                          <p:val>
                                            <p:strVal val="#ppt_y"/>
                                          </p:val>
                                        </p:tav>
                                      </p:tavLst>
                                    </p:anim>
                                    <p:animEffect transition="in" filter="wipe(down)">
                                      <p:cBhvr>
                                        <p:cTn id="8" dur="500"/>
                                        <p:tgtEl>
                                          <p:spTgt spid="84"/>
                                        </p:tgtEl>
                                      </p:cBhvr>
                                    </p:animEffect>
                                  </p:childTnLst>
                                </p:cTn>
                              </p:par>
                              <p:par>
                                <p:cTn id="9" presetID="1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500"/>
                                        <p:tgtEl>
                                          <p:spTgt spid="82"/>
                                        </p:tgtEl>
                                        <p:attrNameLst>
                                          <p:attrName>ppt_y</p:attrName>
                                        </p:attrNameLst>
                                      </p:cBhvr>
                                      <p:tavLst>
                                        <p:tav tm="0">
                                          <p:val>
                                            <p:strVal val="#ppt_y-#ppt_h*1.125000"/>
                                          </p:val>
                                        </p:tav>
                                        <p:tav tm="100000">
                                          <p:val>
                                            <p:strVal val="#ppt_y"/>
                                          </p:val>
                                        </p:tav>
                                      </p:tavLst>
                                    </p:anim>
                                    <p:animEffect transition="in" filter="wipe(down)">
                                      <p:cBhvr>
                                        <p:cTn id="18" dur="500"/>
                                        <p:tgtEl>
                                          <p:spTgt spid="82"/>
                                        </p:tgtEl>
                                      </p:cBhvr>
                                    </p:animEffect>
                                  </p:childTnLst>
                                </p:cTn>
                              </p:par>
                              <p:par>
                                <p:cTn id="19" presetID="12" presetClass="entr" presetSubtype="1"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p:tgtEl>
                                          <p:spTgt spid="45"/>
                                        </p:tgtEl>
                                        <p:attrNameLst>
                                          <p:attrName>ppt_y</p:attrName>
                                        </p:attrNameLst>
                                      </p:cBhvr>
                                      <p:tavLst>
                                        <p:tav tm="0">
                                          <p:val>
                                            <p:strVal val="#ppt_y-#ppt_h*1.125000"/>
                                          </p:val>
                                        </p:tav>
                                        <p:tav tm="100000">
                                          <p:val>
                                            <p:strVal val="#ppt_y"/>
                                          </p:val>
                                        </p:tav>
                                      </p:tavLst>
                                    </p:anim>
                                    <p:animEffect transition="in" filter="wipe(down)">
                                      <p:cBhvr>
                                        <p:cTn id="22" dur="500"/>
                                        <p:tgtEl>
                                          <p:spTgt spid="45"/>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p:tgtEl>
                                          <p:spTgt spid="87"/>
                                        </p:tgtEl>
                                        <p:attrNameLst>
                                          <p:attrName>ppt_y</p:attrName>
                                        </p:attrNameLst>
                                      </p:cBhvr>
                                      <p:tavLst>
                                        <p:tav tm="0">
                                          <p:val>
                                            <p:strVal val="#ppt_y-#ppt_h*1.125000"/>
                                          </p:val>
                                        </p:tav>
                                        <p:tav tm="100000">
                                          <p:val>
                                            <p:strVal val="#ppt_y"/>
                                          </p:val>
                                        </p:tav>
                                      </p:tavLst>
                                    </p:anim>
                                    <p:animEffect transition="in" filter="wipe(down)">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p:tgtEl>
                                          <p:spTgt spid="51"/>
                                        </p:tgtEl>
                                        <p:attrNameLst>
                                          <p:attrName>ppt_y</p:attrName>
                                        </p:attrNameLst>
                                      </p:cBhvr>
                                      <p:tavLst>
                                        <p:tav tm="0">
                                          <p:val>
                                            <p:strVal val="#ppt_y-#ppt_h*1.125000"/>
                                          </p:val>
                                        </p:tav>
                                        <p:tav tm="100000">
                                          <p:val>
                                            <p:strVal val="#ppt_y"/>
                                          </p:val>
                                        </p:tav>
                                      </p:tavLst>
                                    </p:anim>
                                    <p:animEffect transition="in" filter="wipe(down)">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p:tgtEl>
                                          <p:spTgt spid="57"/>
                                        </p:tgtEl>
                                        <p:attrNameLst>
                                          <p:attrName>ppt_x</p:attrName>
                                        </p:attrNameLst>
                                      </p:cBhvr>
                                      <p:tavLst>
                                        <p:tav tm="0">
                                          <p:val>
                                            <p:strVal val="#ppt_x-#ppt_w*1.125000"/>
                                          </p:val>
                                        </p:tav>
                                        <p:tav tm="100000">
                                          <p:val>
                                            <p:strVal val="#ppt_x"/>
                                          </p:val>
                                        </p:tav>
                                      </p:tavLst>
                                    </p:anim>
                                    <p:animEffect transition="in" filter="wipe(right)">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p:tgtEl>
                                          <p:spTgt spid="60"/>
                                        </p:tgtEl>
                                        <p:attrNameLst>
                                          <p:attrName>ppt_x</p:attrName>
                                        </p:attrNameLst>
                                      </p:cBhvr>
                                      <p:tavLst>
                                        <p:tav tm="0">
                                          <p:val>
                                            <p:strVal val="#ppt_x-#ppt_w*1.125000"/>
                                          </p:val>
                                        </p:tav>
                                        <p:tav tm="100000">
                                          <p:val>
                                            <p:strVal val="#ppt_x"/>
                                          </p:val>
                                        </p:tav>
                                      </p:tavLst>
                                    </p:anim>
                                    <p:animEffect transition="in" filter="wipe(right)">
                                      <p:cBhvr>
                                        <p:cTn id="44" dur="500"/>
                                        <p:tgtEl>
                                          <p:spTgt spid="60"/>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p:tgtEl>
                                          <p:spTgt spid="63"/>
                                        </p:tgtEl>
                                        <p:attrNameLst>
                                          <p:attrName>ppt_x</p:attrName>
                                        </p:attrNameLst>
                                      </p:cBhvr>
                                      <p:tavLst>
                                        <p:tav tm="0">
                                          <p:val>
                                            <p:strVal val="#ppt_x-#ppt_w*1.125000"/>
                                          </p:val>
                                        </p:tav>
                                        <p:tav tm="100000">
                                          <p:val>
                                            <p:strVal val="#ppt_x"/>
                                          </p:val>
                                        </p:tav>
                                      </p:tavLst>
                                    </p:anim>
                                    <p:animEffect transition="in" filter="wipe(right)">
                                      <p:cBhvr>
                                        <p:cTn id="50" dur="500"/>
                                        <p:tgtEl>
                                          <p:spTgt spid="6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500"/>
                                        <p:tgtEl>
                                          <p:spTgt spid="66"/>
                                        </p:tgtEl>
                                        <p:attrNameLst>
                                          <p:attrName>ppt_x</p:attrName>
                                        </p:attrNameLst>
                                      </p:cBhvr>
                                      <p:tavLst>
                                        <p:tav tm="0">
                                          <p:val>
                                            <p:strVal val="#ppt_x-#ppt_w*1.125000"/>
                                          </p:val>
                                        </p:tav>
                                        <p:tav tm="100000">
                                          <p:val>
                                            <p:strVal val="#ppt_x"/>
                                          </p:val>
                                        </p:tav>
                                      </p:tavLst>
                                    </p:anim>
                                    <p:animEffect transition="in" filter="wipe(right)">
                                      <p:cBhvr>
                                        <p:cTn id="56" dur="5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additive="base">
                                        <p:cTn id="61" dur="500"/>
                                        <p:tgtEl>
                                          <p:spTgt spid="86"/>
                                        </p:tgtEl>
                                        <p:attrNameLst>
                                          <p:attrName>ppt_y</p:attrName>
                                        </p:attrNameLst>
                                      </p:cBhvr>
                                      <p:tavLst>
                                        <p:tav tm="0">
                                          <p:val>
                                            <p:strVal val="#ppt_y-#ppt_h*1.125000"/>
                                          </p:val>
                                        </p:tav>
                                        <p:tav tm="100000">
                                          <p:val>
                                            <p:strVal val="#ppt_y"/>
                                          </p:val>
                                        </p:tav>
                                      </p:tavLst>
                                    </p:anim>
                                    <p:animEffect transition="in" filter="wipe(down)">
                                      <p:cBhvr>
                                        <p:cTn id="62" dur="500"/>
                                        <p:tgtEl>
                                          <p:spTgt spid="86"/>
                                        </p:tgtEl>
                                      </p:cBhvr>
                                    </p:animEffect>
                                  </p:childTnLst>
                                </p:cTn>
                              </p:par>
                              <p:par>
                                <p:cTn id="63" presetID="12" presetClass="entr" presetSubtype="1"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p:tgtEl>
                                          <p:spTgt spid="36"/>
                                        </p:tgtEl>
                                        <p:attrNameLst>
                                          <p:attrName>ppt_y</p:attrName>
                                        </p:attrNameLst>
                                      </p:cBhvr>
                                      <p:tavLst>
                                        <p:tav tm="0">
                                          <p:val>
                                            <p:strVal val="#ppt_y-#ppt_h*1.125000"/>
                                          </p:val>
                                        </p:tav>
                                        <p:tav tm="100000">
                                          <p:val>
                                            <p:strVal val="#ppt_y"/>
                                          </p:val>
                                        </p:tav>
                                      </p:tavLst>
                                    </p:anim>
                                    <p:animEffect transition="in" filter="wipe(down)">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1" fill="hold" grpId="0" nodeType="click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500"/>
                                        <p:tgtEl>
                                          <p:spTgt spid="83"/>
                                        </p:tgtEl>
                                        <p:attrNameLst>
                                          <p:attrName>ppt_y</p:attrName>
                                        </p:attrNameLst>
                                      </p:cBhvr>
                                      <p:tavLst>
                                        <p:tav tm="0">
                                          <p:val>
                                            <p:strVal val="#ppt_y-#ppt_h*1.125000"/>
                                          </p:val>
                                        </p:tav>
                                        <p:tav tm="100000">
                                          <p:val>
                                            <p:strVal val="#ppt_y"/>
                                          </p:val>
                                        </p:tav>
                                      </p:tavLst>
                                    </p:anim>
                                    <p:animEffect transition="in" filter="wipe(down)">
                                      <p:cBhvr>
                                        <p:cTn id="72" dur="500"/>
                                        <p:tgtEl>
                                          <p:spTgt spid="83"/>
                                        </p:tgtEl>
                                      </p:cBhvr>
                                    </p:animEffect>
                                  </p:childTnLst>
                                </p:cTn>
                              </p:par>
                              <p:par>
                                <p:cTn id="73" presetID="12" presetClass="entr" presetSubtype="1"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p:tgtEl>
                                          <p:spTgt spid="48"/>
                                        </p:tgtEl>
                                        <p:attrNameLst>
                                          <p:attrName>ppt_y</p:attrName>
                                        </p:attrNameLst>
                                      </p:cBhvr>
                                      <p:tavLst>
                                        <p:tav tm="0">
                                          <p:val>
                                            <p:strVal val="#ppt_y-#ppt_h*1.125000"/>
                                          </p:val>
                                        </p:tav>
                                        <p:tav tm="100000">
                                          <p:val>
                                            <p:strVal val="#ppt_y"/>
                                          </p:val>
                                        </p:tav>
                                      </p:tavLst>
                                    </p:anim>
                                    <p:animEffect transition="in" filter="wipe(down)">
                                      <p:cBhvr>
                                        <p:cTn id="76" dur="500"/>
                                        <p:tgtEl>
                                          <p:spTgt spid="48"/>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anim calcmode="lin" valueType="num">
                                      <p:cBhvr additive="base">
                                        <p:cTn id="79" dur="500"/>
                                        <p:tgtEl>
                                          <p:spTgt spid="88"/>
                                        </p:tgtEl>
                                        <p:attrNameLst>
                                          <p:attrName>ppt_y</p:attrName>
                                        </p:attrNameLst>
                                      </p:cBhvr>
                                      <p:tavLst>
                                        <p:tav tm="0">
                                          <p:val>
                                            <p:strVal val="#ppt_y-#ppt_h*1.125000"/>
                                          </p:val>
                                        </p:tav>
                                        <p:tav tm="100000">
                                          <p:val>
                                            <p:strVal val="#ppt_y"/>
                                          </p:val>
                                        </p:tav>
                                      </p:tavLst>
                                    </p:anim>
                                    <p:animEffect transition="in" filter="wipe(down)">
                                      <p:cBhvr>
                                        <p:cTn id="80" dur="500"/>
                                        <p:tgtEl>
                                          <p:spTgt spid="88"/>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1" fill="hold" nodeType="click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additive="base">
                                        <p:cTn id="85" dur="500"/>
                                        <p:tgtEl>
                                          <p:spTgt spid="69"/>
                                        </p:tgtEl>
                                        <p:attrNameLst>
                                          <p:attrName>ppt_y</p:attrName>
                                        </p:attrNameLst>
                                      </p:cBhvr>
                                      <p:tavLst>
                                        <p:tav tm="0">
                                          <p:val>
                                            <p:strVal val="#ppt_y-#ppt_h*1.125000"/>
                                          </p:val>
                                        </p:tav>
                                        <p:tav tm="100000">
                                          <p:val>
                                            <p:strVal val="#ppt_y"/>
                                          </p:val>
                                        </p:tav>
                                      </p:tavLst>
                                    </p:anim>
                                    <p:animEffect transition="in" filter="wipe(down)">
                                      <p:cBhvr>
                                        <p:cTn id="86" dur="500"/>
                                        <p:tgtEl>
                                          <p:spTgt spid="69"/>
                                        </p:tgtEl>
                                      </p:cBhvr>
                                    </p:animEffect>
                                  </p:childTnLst>
                                </p:cTn>
                              </p:par>
                            </p:childTnLst>
                          </p:cTn>
                        </p:par>
                        <p:par>
                          <p:cTn id="87" fill="hold">
                            <p:stCondLst>
                              <p:cond delay="500"/>
                            </p:stCondLst>
                            <p:childTnLst>
                              <p:par>
                                <p:cTn id="88" presetID="12" presetClass="entr" presetSubtype="8" fill="hold" nodeType="afterEffect">
                                  <p:stCondLst>
                                    <p:cond delay="0"/>
                                  </p:stCondLst>
                                  <p:childTnLst>
                                    <p:set>
                                      <p:cBhvr>
                                        <p:cTn id="89" dur="1" fill="hold">
                                          <p:stCondLst>
                                            <p:cond delay="0"/>
                                          </p:stCondLst>
                                        </p:cTn>
                                        <p:tgtEl>
                                          <p:spTgt spid="78"/>
                                        </p:tgtEl>
                                        <p:attrNameLst>
                                          <p:attrName>style.visibility</p:attrName>
                                        </p:attrNameLst>
                                      </p:cBhvr>
                                      <p:to>
                                        <p:strVal val="visible"/>
                                      </p:to>
                                    </p:set>
                                    <p:anim calcmode="lin" valueType="num">
                                      <p:cBhvr additive="base">
                                        <p:cTn id="90" dur="500"/>
                                        <p:tgtEl>
                                          <p:spTgt spid="78"/>
                                        </p:tgtEl>
                                        <p:attrNameLst>
                                          <p:attrName>ppt_x</p:attrName>
                                        </p:attrNameLst>
                                      </p:cBhvr>
                                      <p:tavLst>
                                        <p:tav tm="0">
                                          <p:val>
                                            <p:strVal val="#ppt_x-#ppt_w*1.125000"/>
                                          </p:val>
                                        </p:tav>
                                        <p:tav tm="100000">
                                          <p:val>
                                            <p:strVal val="#ppt_x"/>
                                          </p:val>
                                        </p:tav>
                                      </p:tavLst>
                                    </p:anim>
                                    <p:animEffect transition="in" filter="wipe(right)">
                                      <p:cBhvr>
                                        <p:cTn id="91" dur="500"/>
                                        <p:tgtEl>
                                          <p:spTgt spid="78"/>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4"/>
                                        </p:tgtEl>
                                        <p:attrNameLst>
                                          <p:attrName>style.visibility</p:attrName>
                                        </p:attrNameLst>
                                      </p:cBhvr>
                                      <p:to>
                                        <p:strVal val="visible"/>
                                      </p:to>
                                    </p:set>
                                    <p:anim calcmode="lin" valueType="num">
                                      <p:cBhvr additive="base">
                                        <p:cTn id="94" dur="500"/>
                                        <p:tgtEl>
                                          <p:spTgt spid="4"/>
                                        </p:tgtEl>
                                        <p:attrNameLst>
                                          <p:attrName>ppt_x</p:attrName>
                                        </p:attrNameLst>
                                      </p:cBhvr>
                                      <p:tavLst>
                                        <p:tav tm="0">
                                          <p:val>
                                            <p:strVal val="#ppt_x-#ppt_w*1.125000"/>
                                          </p:val>
                                        </p:tav>
                                        <p:tav tm="100000">
                                          <p:val>
                                            <p:strVal val="#ppt_x"/>
                                          </p:val>
                                        </p:tav>
                                      </p:tavLst>
                                    </p:anim>
                                    <p:animEffect transition="in" filter="wipe(right)">
                                      <p:cBhvr>
                                        <p:cTn id="95" dur="500"/>
                                        <p:tgtEl>
                                          <p:spTgt spid="4"/>
                                        </p:tgtEl>
                                      </p:cBhvr>
                                    </p:animEffect>
                                  </p:childTnLst>
                                </p:cTn>
                              </p:par>
                              <p:par>
                                <p:cTn id="96" presetID="12" presetClass="entr" presetSubtype="8" fill="hold" nodeType="withEffect">
                                  <p:stCondLst>
                                    <p:cond delay="0"/>
                                  </p:stCondLst>
                                  <p:childTnLst>
                                    <p:set>
                                      <p:cBhvr>
                                        <p:cTn id="97" dur="1" fill="hold">
                                          <p:stCondLst>
                                            <p:cond delay="0"/>
                                          </p:stCondLst>
                                        </p:cTn>
                                        <p:tgtEl>
                                          <p:spTgt spid="75"/>
                                        </p:tgtEl>
                                        <p:attrNameLst>
                                          <p:attrName>style.visibility</p:attrName>
                                        </p:attrNameLst>
                                      </p:cBhvr>
                                      <p:to>
                                        <p:strVal val="visible"/>
                                      </p:to>
                                    </p:set>
                                    <p:anim calcmode="lin" valueType="num">
                                      <p:cBhvr additive="base">
                                        <p:cTn id="98" dur="500"/>
                                        <p:tgtEl>
                                          <p:spTgt spid="75"/>
                                        </p:tgtEl>
                                        <p:attrNameLst>
                                          <p:attrName>ppt_x</p:attrName>
                                        </p:attrNameLst>
                                      </p:cBhvr>
                                      <p:tavLst>
                                        <p:tav tm="0">
                                          <p:val>
                                            <p:strVal val="#ppt_x-#ppt_w*1.125000"/>
                                          </p:val>
                                        </p:tav>
                                        <p:tav tm="100000">
                                          <p:val>
                                            <p:strVal val="#ppt_x"/>
                                          </p:val>
                                        </p:tav>
                                      </p:tavLst>
                                    </p:anim>
                                    <p:animEffect transition="in" filter="wipe(right)">
                                      <p:cBhvr>
                                        <p:cTn id="99" dur="500"/>
                                        <p:tgtEl>
                                          <p:spTgt spid="75"/>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8" fill="hold" nodeType="clickEffect">
                                  <p:stCondLst>
                                    <p:cond delay="0"/>
                                  </p:stCondLst>
                                  <p:childTnLst>
                                    <p:set>
                                      <p:cBhvr>
                                        <p:cTn id="103" dur="1" fill="hold">
                                          <p:stCondLst>
                                            <p:cond delay="0"/>
                                          </p:stCondLst>
                                        </p:cTn>
                                        <p:tgtEl>
                                          <p:spTgt spid="72"/>
                                        </p:tgtEl>
                                        <p:attrNameLst>
                                          <p:attrName>style.visibility</p:attrName>
                                        </p:attrNameLst>
                                      </p:cBhvr>
                                      <p:to>
                                        <p:strVal val="visible"/>
                                      </p:to>
                                    </p:set>
                                    <p:anim calcmode="lin" valueType="num">
                                      <p:cBhvr additive="base">
                                        <p:cTn id="104" dur="500"/>
                                        <p:tgtEl>
                                          <p:spTgt spid="72"/>
                                        </p:tgtEl>
                                        <p:attrNameLst>
                                          <p:attrName>ppt_x</p:attrName>
                                        </p:attrNameLst>
                                      </p:cBhvr>
                                      <p:tavLst>
                                        <p:tav tm="0">
                                          <p:val>
                                            <p:strVal val="#ppt_x-#ppt_w*1.125000"/>
                                          </p:val>
                                        </p:tav>
                                        <p:tav tm="100000">
                                          <p:val>
                                            <p:strVal val="#ppt_x"/>
                                          </p:val>
                                        </p:tav>
                                      </p:tavLst>
                                    </p:anim>
                                    <p:animEffect transition="in" filter="wipe(right)">
                                      <p:cBhvr>
                                        <p:cTn id="105" dur="500"/>
                                        <p:tgtEl>
                                          <p:spTgt spid="72"/>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dissolve">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dissolve">
                                      <p:cBhvr>
                                        <p:cTn id="119" dur="500"/>
                                        <p:tgtEl>
                                          <p:spTgt spid="89"/>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dissolve">
                                      <p:cBhvr>
                                        <p:cTn id="124" dur="500"/>
                                        <p:tgtEl>
                                          <p:spTgt spid="56"/>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dissolve">
                                      <p:cBhvr>
                                        <p:cTn id="12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4" grpId="0" animBg="1"/>
      <p:bldP spid="84" grpId="0" animBg="1"/>
      <p:bldP spid="86" grpId="0" animBg="1"/>
      <p:bldP spid="87" grpId="0" animBg="1"/>
      <p:bldP spid="88" grpId="0" animBg="1"/>
      <p:bldP spid="54" grpId="0" animBg="1"/>
      <p:bldP spid="55" grpId="0" animBg="1"/>
      <p:bldP spid="56" grpId="0" animBg="1"/>
      <p:bldP spid="89" grpId="0" animBg="1"/>
      <p:bldP spid="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CB35-8237-104F-B71A-4603C5F7E7A7}"/>
              </a:ext>
            </a:extLst>
          </p:cNvPr>
          <p:cNvSpPr>
            <a:spLocks noGrp="1"/>
          </p:cNvSpPr>
          <p:nvPr>
            <p:ph type="title"/>
          </p:nvPr>
        </p:nvSpPr>
        <p:spPr/>
        <p:txBody>
          <a:bodyPr anchor="ctr"/>
          <a:lstStyle/>
          <a:p>
            <a:r>
              <a:rPr lang="en-US" b="1" dirty="0">
                <a:solidFill>
                  <a:schemeClr val="accent2"/>
                </a:solidFill>
              </a:rPr>
              <a:t>Acknowledgements</a:t>
            </a:r>
          </a:p>
        </p:txBody>
      </p:sp>
      <p:sp>
        <p:nvSpPr>
          <p:cNvPr id="3" name="Content Placeholder 2">
            <a:extLst>
              <a:ext uri="{FF2B5EF4-FFF2-40B4-BE49-F238E27FC236}">
                <a16:creationId xmlns:a16="http://schemas.microsoft.com/office/drawing/2014/main" id="{92C8E7AA-D248-C543-8F02-208B0CD13395}"/>
              </a:ext>
            </a:extLst>
          </p:cNvPr>
          <p:cNvSpPr>
            <a:spLocks noGrp="1"/>
          </p:cNvSpPr>
          <p:nvPr>
            <p:ph idx="1"/>
          </p:nvPr>
        </p:nvSpPr>
        <p:spPr/>
        <p:txBody>
          <a:bodyPr>
            <a:normAutofit lnSpcReduction="10000"/>
          </a:bodyPr>
          <a:lstStyle/>
          <a:p>
            <a:pPr marL="0" indent="0">
              <a:buNone/>
            </a:pPr>
            <a:r>
              <a:rPr lang="en-US" dirty="0">
                <a:solidFill>
                  <a:schemeClr val="bg1"/>
                </a:solidFill>
              </a:rPr>
              <a:t>Much of the content shared in this module was developed by members of the OSEP-funded National Technical Assistance Center for Positive Behavioral Interventions and Supports. </a:t>
            </a:r>
          </a:p>
          <a:p>
            <a:pPr marL="0" indent="0">
              <a:buNone/>
            </a:pPr>
            <a:endParaRPr lang="en-US" sz="1050" b="1" dirty="0">
              <a:solidFill>
                <a:schemeClr val="bg1"/>
              </a:solidFill>
            </a:endParaRPr>
          </a:p>
          <a:p>
            <a:pPr marL="0" indent="0">
              <a:buNone/>
            </a:pPr>
            <a:r>
              <a:rPr lang="en-US" b="1" dirty="0">
                <a:solidFill>
                  <a:schemeClr val="bg1"/>
                </a:solidFill>
              </a:rPr>
              <a:t>Thank you to: </a:t>
            </a:r>
          </a:p>
          <a:p>
            <a:pPr lvl="1"/>
            <a:r>
              <a:rPr lang="en-US" b="1" dirty="0">
                <a:solidFill>
                  <a:schemeClr val="bg1"/>
                </a:solidFill>
              </a:rPr>
              <a:t>Members of classroom workgroup: </a:t>
            </a:r>
          </a:p>
          <a:p>
            <a:pPr lvl="2"/>
            <a:r>
              <a:rPr lang="en-US" dirty="0">
                <a:solidFill>
                  <a:schemeClr val="bg1"/>
                </a:solidFill>
              </a:rPr>
              <a:t>Brandi Simonsen, Jennifer Freeman, Jessica Swain-</a:t>
            </a:r>
            <a:r>
              <a:rPr lang="en-US" dirty="0" err="1">
                <a:solidFill>
                  <a:schemeClr val="bg1"/>
                </a:solidFill>
              </a:rPr>
              <a:t>Bradway</a:t>
            </a:r>
            <a:r>
              <a:rPr lang="en-US" dirty="0">
                <a:solidFill>
                  <a:schemeClr val="bg1"/>
                </a:solidFill>
              </a:rPr>
              <a:t>, Robert Putnam, Heather George, Steve Goodman, Barb Mitchell, Kimberly </a:t>
            </a:r>
            <a:r>
              <a:rPr lang="en-US" dirty="0" err="1">
                <a:solidFill>
                  <a:schemeClr val="bg1"/>
                </a:solidFill>
              </a:rPr>
              <a:t>Yanek</a:t>
            </a:r>
            <a:r>
              <a:rPr lang="en-US" dirty="0">
                <a:solidFill>
                  <a:schemeClr val="bg1"/>
                </a:solidFill>
              </a:rPr>
              <a:t>, Kathleen Lane &amp; Jeffrey Sprague</a:t>
            </a:r>
          </a:p>
          <a:p>
            <a:pPr lvl="1"/>
            <a:r>
              <a:rPr lang="en-US" b="1" dirty="0">
                <a:solidFill>
                  <a:schemeClr val="bg1"/>
                </a:solidFill>
              </a:rPr>
              <a:t>Members of the Northeast PBIS Network: </a:t>
            </a:r>
          </a:p>
          <a:p>
            <a:pPr lvl="2"/>
            <a:r>
              <a:rPr lang="en-US" dirty="0">
                <a:solidFill>
                  <a:schemeClr val="bg1"/>
                </a:solidFill>
              </a:rPr>
              <a:t>Susannah Everett, Adam Feinberg, George </a:t>
            </a:r>
            <a:r>
              <a:rPr lang="en-US" dirty="0" err="1">
                <a:solidFill>
                  <a:schemeClr val="bg1"/>
                </a:solidFill>
              </a:rPr>
              <a:t>Sugai</a:t>
            </a:r>
            <a:r>
              <a:rPr lang="en-US" dirty="0">
                <a:solidFill>
                  <a:schemeClr val="bg1"/>
                </a:solidFill>
              </a:rPr>
              <a:t>, Brandi Simonsen &amp; Jennifer Freeman</a:t>
            </a:r>
          </a:p>
        </p:txBody>
      </p:sp>
    </p:spTree>
    <p:extLst>
      <p:ext uri="{BB962C8B-B14F-4D97-AF65-F5344CB8AC3E}">
        <p14:creationId xmlns:p14="http://schemas.microsoft.com/office/powerpoint/2010/main" val="3541890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760511"/>
            <a:ext cx="9024079" cy="4161527"/>
          </a:xfrm>
        </p:spPr>
        <p:txBody>
          <a:bodyPr>
            <a:noAutofit/>
          </a:bodyPr>
          <a:lstStyle/>
          <a:p>
            <a:pPr marL="0" indent="0" eaLnBrk="0" fontAlgn="base" hangingPunct="0">
              <a:lnSpc>
                <a:spcPct val="100000"/>
              </a:lnSpc>
              <a:spcBef>
                <a:spcPct val="20000"/>
              </a:spcBef>
              <a:spcAft>
                <a:spcPct val="0"/>
              </a:spcAft>
              <a:buClrTx/>
              <a:buSzTx/>
              <a:buNone/>
            </a:pPr>
            <a:r>
              <a:rPr lang="en-US" sz="2400" dirty="0">
                <a:solidFill>
                  <a:schemeClr val="bg1"/>
                </a:solidFill>
                <a:latin typeface="Calibri" charset="0"/>
                <a:ea typeface="Calibri" charset="0"/>
                <a:cs typeface="Calibri" charset="0"/>
                <a:hlinkClick r:id="rId2">
                  <a:extLst>
                    <a:ext uri="{A12FA001-AC4F-418D-AE19-62706E023703}">
                      <ahyp:hlinkClr xmlns:ahyp="http://schemas.microsoft.com/office/drawing/2018/hyperlinkcolor" val="tx"/>
                    </a:ext>
                  </a:extLst>
                </a:hlinkClick>
              </a:rPr>
              <a:t>Social Skills Groups</a:t>
            </a:r>
            <a:r>
              <a:rPr lang="en-US" sz="2400" dirty="0">
                <a:solidFill>
                  <a:schemeClr val="bg1"/>
                </a:solidFill>
                <a:latin typeface="Calibri" charset="0"/>
                <a:ea typeface="Calibri" charset="0"/>
                <a:cs typeface="Calibri" charset="0"/>
              </a:rPr>
              <a:t>: Social skills training includes direct instruction of appropriate social behavior. Direct instruction includes modeling of appropriate behavior, feedback on behavior, and opportunities to practice appropriate behavior in a natural setting. </a:t>
            </a:r>
            <a:r>
              <a:rPr lang="en-US" sz="2400" kern="0" cap="small" dirty="0">
                <a:solidFill>
                  <a:schemeClr val="bg1"/>
                </a:solidFill>
                <a:latin typeface="Calibri" charset="0"/>
                <a:ea typeface="Calibri" charset="0"/>
                <a:cs typeface="Calibri" charset="0"/>
              </a:rPr>
              <a:t>(</a:t>
            </a:r>
            <a:r>
              <a:rPr lang="en-US" sz="2400" kern="0" cap="small" dirty="0" err="1">
                <a:solidFill>
                  <a:schemeClr val="bg1"/>
                </a:solidFill>
                <a:latin typeface="Calibri" charset="0"/>
                <a:ea typeface="Calibri" charset="0"/>
                <a:cs typeface="Calibri" charset="0"/>
              </a:rPr>
              <a:t>hawken</a:t>
            </a:r>
            <a:r>
              <a:rPr lang="en-US" sz="2400" kern="0" cap="small" dirty="0">
                <a:solidFill>
                  <a:schemeClr val="bg1"/>
                </a:solidFill>
                <a:latin typeface="Calibri" charset="0"/>
                <a:ea typeface="Calibri" charset="0"/>
                <a:cs typeface="Calibri" charset="0"/>
              </a:rPr>
              <a:t> et al., 2009). </a:t>
            </a:r>
            <a:endParaRPr lang="en-US" sz="2400" kern="0" dirty="0">
              <a:solidFill>
                <a:schemeClr val="bg1"/>
              </a:solidFill>
              <a:latin typeface="Calibri" charset="0"/>
              <a:ea typeface="Calibri" charset="0"/>
              <a:cs typeface="Calibri" charset="0"/>
            </a:endParaRPr>
          </a:p>
          <a:p>
            <a:pPr eaLnBrk="0" fontAlgn="base" hangingPunct="0">
              <a:lnSpc>
                <a:spcPct val="100000"/>
              </a:lnSpc>
              <a:spcBef>
                <a:spcPct val="20000"/>
              </a:spcBef>
              <a:spcAft>
                <a:spcPct val="0"/>
              </a:spcAft>
              <a:buClrTx/>
              <a:buSzTx/>
            </a:pPr>
            <a:r>
              <a:rPr lang="en-US" sz="2000" kern="0" dirty="0">
                <a:solidFill>
                  <a:schemeClr val="bg1"/>
                </a:solidFill>
                <a:latin typeface="Calibri" charset="0"/>
                <a:ea typeface="Calibri" charset="0"/>
                <a:cs typeface="Calibri" charset="0"/>
              </a:rPr>
              <a:t>Social Skills Groups Practice Features:</a:t>
            </a:r>
          </a:p>
          <a:p>
            <a:pPr marL="742950" lvl="1" indent="-285750" eaLnBrk="0" fontAlgn="base" hangingPunct="0">
              <a:lnSpc>
                <a:spcPct val="100000"/>
              </a:lnSpc>
              <a:spcBef>
                <a:spcPct val="20000"/>
              </a:spcBef>
              <a:spcAft>
                <a:spcPct val="0"/>
              </a:spcAft>
              <a:buClrTx/>
              <a:buFontTx/>
              <a:buChar char="–"/>
            </a:pPr>
            <a:r>
              <a:rPr lang="en-US" sz="2000" kern="0" dirty="0">
                <a:solidFill>
                  <a:schemeClr val="bg1"/>
                </a:solidFill>
                <a:latin typeface="Calibri" charset="0"/>
                <a:ea typeface="Calibri" charset="0"/>
                <a:cs typeface="Calibri" charset="0"/>
              </a:rPr>
              <a:t>Increased positive adult contact</a:t>
            </a:r>
          </a:p>
          <a:p>
            <a:pPr marL="742950" lvl="1" indent="-285750" eaLnBrk="0" fontAlgn="base" hangingPunct="0">
              <a:lnSpc>
                <a:spcPct val="100000"/>
              </a:lnSpc>
              <a:spcBef>
                <a:spcPct val="20000"/>
              </a:spcBef>
              <a:spcAft>
                <a:spcPct val="0"/>
              </a:spcAft>
              <a:buClrTx/>
              <a:buFontTx/>
              <a:buChar char="–"/>
            </a:pPr>
            <a:r>
              <a:rPr lang="en-US" sz="2000" kern="0" dirty="0">
                <a:solidFill>
                  <a:schemeClr val="bg1"/>
                </a:solidFill>
                <a:latin typeface="Calibri" charset="0"/>
                <a:ea typeface="Calibri" charset="0"/>
                <a:cs typeface="Calibri" charset="0"/>
              </a:rPr>
              <a:t>Direct social skills training</a:t>
            </a:r>
          </a:p>
          <a:p>
            <a:pPr marL="742950" lvl="1" indent="-285750" eaLnBrk="0" fontAlgn="base" hangingPunct="0">
              <a:lnSpc>
                <a:spcPct val="100000"/>
              </a:lnSpc>
              <a:spcBef>
                <a:spcPct val="20000"/>
              </a:spcBef>
              <a:spcAft>
                <a:spcPct val="0"/>
              </a:spcAft>
              <a:buClrTx/>
              <a:buFontTx/>
              <a:buChar char="–"/>
            </a:pPr>
            <a:r>
              <a:rPr lang="en-US" sz="2000" u="sng" kern="0" dirty="0">
                <a:solidFill>
                  <a:schemeClr val="bg1"/>
                </a:solidFill>
                <a:latin typeface="Calibri" charset="0"/>
                <a:ea typeface="Calibri" charset="0"/>
                <a:cs typeface="Calibri" charset="0"/>
              </a:rPr>
              <a:t>Direct link to school-wide behavioral goals and expectations</a:t>
            </a:r>
          </a:p>
          <a:p>
            <a:pPr marL="742950" lvl="1" indent="-285750" eaLnBrk="0" fontAlgn="base" hangingPunct="0">
              <a:lnSpc>
                <a:spcPct val="100000"/>
              </a:lnSpc>
              <a:spcBef>
                <a:spcPct val="20000"/>
              </a:spcBef>
              <a:spcAft>
                <a:spcPct val="0"/>
              </a:spcAft>
              <a:buClrTx/>
              <a:buFontTx/>
              <a:buChar char="–"/>
            </a:pPr>
            <a:r>
              <a:rPr lang="en-US" sz="2000" kern="0" dirty="0">
                <a:solidFill>
                  <a:schemeClr val="bg1"/>
                </a:solidFill>
                <a:latin typeface="Calibri" charset="0"/>
                <a:ea typeface="Calibri" charset="0"/>
                <a:cs typeface="Calibri" charset="0"/>
              </a:rPr>
              <a:t>Frequent feedback (Daily or weekly)</a:t>
            </a:r>
          </a:p>
          <a:p>
            <a:pPr marL="742950" lvl="1" indent="-285750" eaLnBrk="0" fontAlgn="base" hangingPunct="0">
              <a:lnSpc>
                <a:spcPct val="100000"/>
              </a:lnSpc>
              <a:spcBef>
                <a:spcPct val="20000"/>
              </a:spcBef>
              <a:spcAft>
                <a:spcPct val="0"/>
              </a:spcAft>
              <a:buClrTx/>
              <a:buFontTx/>
              <a:buChar char="–"/>
            </a:pPr>
            <a:r>
              <a:rPr lang="en-US" sz="2000" u="sng" kern="0" dirty="0">
                <a:solidFill>
                  <a:schemeClr val="bg1"/>
                </a:solidFill>
                <a:latin typeface="Calibri" charset="0"/>
                <a:ea typeface="Calibri" charset="0"/>
                <a:cs typeface="Calibri" charset="0"/>
              </a:rPr>
              <a:t>Increased home-school communication</a:t>
            </a:r>
          </a:p>
          <a:p>
            <a:pPr marL="742950" lvl="1" indent="-285750" eaLnBrk="0" fontAlgn="base" hangingPunct="0">
              <a:lnSpc>
                <a:spcPct val="100000"/>
              </a:lnSpc>
              <a:spcBef>
                <a:spcPct val="20000"/>
              </a:spcBef>
              <a:spcAft>
                <a:spcPct val="0"/>
              </a:spcAft>
              <a:buClrTx/>
              <a:buFontTx/>
              <a:buChar char="–"/>
            </a:pPr>
            <a:r>
              <a:rPr lang="en-US" sz="2000" kern="0" dirty="0">
                <a:solidFill>
                  <a:schemeClr val="bg1"/>
                </a:solidFill>
                <a:latin typeface="Calibri" charset="0"/>
                <a:ea typeface="Calibri" charset="0"/>
                <a:cs typeface="Calibri" charset="0"/>
              </a:rPr>
              <a:t>Positive reinforcement contingent on meeting skill based goals</a:t>
            </a:r>
            <a:endParaRPr lang="en-US" sz="2000" dirty="0">
              <a:solidFill>
                <a:schemeClr val="bg1"/>
              </a:solidFill>
              <a:latin typeface="Calibri" charset="0"/>
              <a:ea typeface="Calibri" charset="0"/>
              <a:cs typeface="Calibri" charset="0"/>
            </a:endParaRPr>
          </a:p>
          <a:p>
            <a:endParaRPr lang="en-US" sz="2400" dirty="0">
              <a:solidFill>
                <a:schemeClr val="bg1"/>
              </a:solidFill>
              <a:latin typeface="Calibri" charset="0"/>
              <a:ea typeface="Calibri" charset="0"/>
              <a:cs typeface="Calibri" charset="0"/>
            </a:endParaRPr>
          </a:p>
        </p:txBody>
      </p:sp>
      <p:sp>
        <p:nvSpPr>
          <p:cNvPr id="4" name="Title 1"/>
          <p:cNvSpPr>
            <a:spLocks noGrp="1"/>
          </p:cNvSpPr>
          <p:nvPr>
            <p:ph type="title"/>
          </p:nvPr>
        </p:nvSpPr>
        <p:spPr>
          <a:xfrm>
            <a:off x="332509" y="123184"/>
            <a:ext cx="8492835" cy="842617"/>
          </a:xfrm>
        </p:spPr>
        <p:txBody>
          <a:bodyPr/>
          <a:lstStyle/>
          <a:p>
            <a:pPr algn="ctr"/>
            <a:r>
              <a:rPr lang="en-US"/>
              <a:t>Other Tier 2 Interventions</a:t>
            </a:r>
            <a:endParaRPr lang="en-US" dirty="0"/>
          </a:p>
        </p:txBody>
      </p:sp>
      <p:grpSp>
        <p:nvGrpSpPr>
          <p:cNvPr id="5" name="Group 4"/>
          <p:cNvGrpSpPr/>
          <p:nvPr/>
        </p:nvGrpSpPr>
        <p:grpSpPr>
          <a:xfrm>
            <a:off x="568766" y="917894"/>
            <a:ext cx="2522761" cy="757377"/>
            <a:chOff x="6305400" y="4494727"/>
            <a:chExt cx="2566360" cy="1037397"/>
          </a:xfrm>
          <a:solidFill>
            <a:schemeClr val="bg1"/>
          </a:solidFill>
        </p:grpSpPr>
        <p:sp>
          <p:nvSpPr>
            <p:cNvPr id="6" name="Rounded Rectangle 5"/>
            <p:cNvSpPr/>
            <p:nvPr/>
          </p:nvSpPr>
          <p:spPr>
            <a:xfrm>
              <a:off x="6305400" y="4494727"/>
              <a:ext cx="2566360" cy="1003646"/>
            </a:xfrm>
            <a:prstGeom prst="roundRect">
              <a:avLst>
                <a:gd name="adj" fmla="val 10000"/>
              </a:avLst>
            </a:prstGeom>
            <a:grpFill/>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7" name="Rounded Rectangle 4"/>
            <p:cNvSpPr/>
            <p:nvPr/>
          </p:nvSpPr>
          <p:spPr>
            <a:xfrm>
              <a:off x="6334795" y="4587271"/>
              <a:ext cx="2507568" cy="94485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Social Skills Groups</a:t>
              </a:r>
            </a:p>
          </p:txBody>
        </p:sp>
      </p:grpSp>
      <p:sp>
        <p:nvSpPr>
          <p:cNvPr id="8" name="Rounded Rectangle 7"/>
          <p:cNvSpPr/>
          <p:nvPr/>
        </p:nvSpPr>
        <p:spPr>
          <a:xfrm>
            <a:off x="536167" y="863094"/>
            <a:ext cx="2522761" cy="757383"/>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3205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Social Skills Training Process</a:t>
            </a:r>
          </a:p>
        </p:txBody>
      </p:sp>
      <p:sp>
        <p:nvSpPr>
          <p:cNvPr id="3" name="Content Placeholder 2"/>
          <p:cNvSpPr>
            <a:spLocks noGrp="1"/>
          </p:cNvSpPr>
          <p:nvPr>
            <p:ph idx="1"/>
          </p:nvPr>
        </p:nvSpPr>
        <p:spPr>
          <a:xfrm>
            <a:off x="457200" y="1417638"/>
            <a:ext cx="8229600" cy="4708525"/>
          </a:xfrm>
        </p:spPr>
        <p:txBody>
          <a:bodyPr/>
          <a:lstStyle/>
          <a:p>
            <a:pPr lvl="0"/>
            <a:r>
              <a:rPr lang="en-US" sz="2800" dirty="0">
                <a:solidFill>
                  <a:schemeClr val="bg1"/>
                </a:solidFill>
              </a:rPr>
              <a:t>Students grouped based on target skills</a:t>
            </a:r>
          </a:p>
          <a:p>
            <a:pPr lvl="0"/>
            <a:r>
              <a:rPr lang="en-US" sz="2800" dirty="0">
                <a:solidFill>
                  <a:schemeClr val="bg1"/>
                </a:solidFill>
              </a:rPr>
              <a:t>Students attend a regular (e.g., weekly) social skills lesson where skills are directly taught, practiced, and reinforced. </a:t>
            </a:r>
          </a:p>
          <a:p>
            <a:pPr lvl="0"/>
            <a:r>
              <a:rPr lang="en-US" sz="2800" dirty="0">
                <a:solidFill>
                  <a:schemeClr val="bg1"/>
                </a:solidFill>
              </a:rPr>
              <a:t>Students receive feedback on their behavior from adults in small groups and throughout the day</a:t>
            </a:r>
          </a:p>
          <a:p>
            <a:r>
              <a:rPr lang="en-US" sz="2800" dirty="0">
                <a:solidFill>
                  <a:schemeClr val="bg1"/>
                </a:solidFill>
              </a:rPr>
              <a:t>Target skills and examples for use at home are shared with parents</a:t>
            </a:r>
          </a:p>
        </p:txBody>
      </p:sp>
      <p:sp>
        <p:nvSpPr>
          <p:cNvPr id="5" name="Rounded Rectangle 4">
            <a:extLst>
              <a:ext uri="{FF2B5EF4-FFF2-40B4-BE49-F238E27FC236}">
                <a16:creationId xmlns:a16="http://schemas.microsoft.com/office/drawing/2014/main" id="{121AAACC-2F30-7241-B218-C903A5315839}"/>
              </a:ext>
            </a:extLst>
          </p:cNvPr>
          <p:cNvSpPr/>
          <p:nvPr/>
        </p:nvSpPr>
        <p:spPr>
          <a:xfrm>
            <a:off x="4441372" y="4585063"/>
            <a:ext cx="4362994" cy="1541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Review module 3 for more information about designing social skills lesson plans</a:t>
            </a:r>
          </a:p>
          <a:p>
            <a:pPr algn="ctr"/>
            <a:endParaRPr lang="en-US" dirty="0"/>
          </a:p>
          <a:p>
            <a:pPr algn="ctr"/>
            <a:r>
              <a:rPr lang="en-US" dirty="0">
                <a:hlinkClick r:id="rId2"/>
              </a:rPr>
              <a:t>Also see MOPBIS for more information and tools on teaching tier 2 social skills</a:t>
            </a:r>
            <a:endParaRPr lang="en-US" dirty="0"/>
          </a:p>
        </p:txBody>
      </p:sp>
    </p:spTree>
    <p:extLst>
      <p:ext uri="{BB962C8B-B14F-4D97-AF65-F5344CB8AC3E}">
        <p14:creationId xmlns:p14="http://schemas.microsoft.com/office/powerpoint/2010/main" val="16323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dirty="0">
                <a:solidFill>
                  <a:srgbClr val="01295F"/>
                </a:solidFill>
              </a:rPr>
              <a:t>Packaged Curricula</a:t>
            </a:r>
          </a:p>
        </p:txBody>
      </p:sp>
      <p:sp>
        <p:nvSpPr>
          <p:cNvPr id="47107" name="Rectangle 3"/>
          <p:cNvSpPr>
            <a:spLocks noGrp="1" noChangeArrowheads="1"/>
          </p:cNvSpPr>
          <p:nvPr>
            <p:ph type="body" idx="1"/>
          </p:nvPr>
        </p:nvSpPr>
        <p:spPr>
          <a:xfrm>
            <a:off x="128427" y="1497003"/>
            <a:ext cx="8887146" cy="4329035"/>
          </a:xfrm>
        </p:spPr>
        <p:txBody>
          <a:bodyPr>
            <a:noAutofit/>
          </a:bodyPr>
          <a:lstStyle/>
          <a:p>
            <a:pPr eaLnBrk="1" hangingPunct="1">
              <a:lnSpc>
                <a:spcPct val="90000"/>
              </a:lnSpc>
            </a:pPr>
            <a:r>
              <a:rPr lang="en-US" altLang="en-US" sz="2000" b="1" dirty="0">
                <a:solidFill>
                  <a:schemeClr val="bg1"/>
                </a:solidFill>
              </a:rPr>
              <a:t>Big Question: Is it evidence based?</a:t>
            </a:r>
          </a:p>
          <a:p>
            <a:pPr lvl="1">
              <a:buFont typeface="Arial" charset="0"/>
              <a:buChar char="•"/>
            </a:pPr>
            <a:r>
              <a:rPr lang="en-US" sz="2000" dirty="0">
                <a:solidFill>
                  <a:schemeClr val="bg1"/>
                </a:solidFill>
              </a:rPr>
              <a:t>”Social skills are often taught through a combination of large group instruction, small skill groups, and individual social skills instruction. Does the program or curriculum provide this flexibility? </a:t>
            </a:r>
          </a:p>
          <a:p>
            <a:pPr lvl="1">
              <a:buFont typeface="Arial" charset="0"/>
              <a:buChar char="•"/>
            </a:pPr>
            <a:r>
              <a:rPr lang="en-US" sz="2000" dirty="0">
                <a:solidFill>
                  <a:schemeClr val="bg1"/>
                </a:solidFill>
              </a:rPr>
              <a:t>Evidence-based social skills programs will always include direct instruction, modeling, roleplaying the skill, practicing the skill in different settings, and performance feedback. Are these types of delivery methods provided or possible? </a:t>
            </a:r>
          </a:p>
          <a:p>
            <a:pPr lvl="1">
              <a:buFont typeface="Arial" charset="0"/>
              <a:buChar char="•"/>
            </a:pPr>
            <a:r>
              <a:rPr lang="en-US" sz="2000" dirty="0">
                <a:solidFill>
                  <a:schemeClr val="bg1"/>
                </a:solidFill>
              </a:rPr>
              <a:t>Performance deficits, skill deficits, and fluency deficits need to be determined when choosing social skills programming. Does the program distinguish these and provide strategies to address each? </a:t>
            </a:r>
          </a:p>
          <a:p>
            <a:pPr lvl="1">
              <a:buFont typeface="Arial" charset="0"/>
              <a:buChar char="•"/>
            </a:pPr>
            <a:r>
              <a:rPr lang="en-US" sz="2000" dirty="0">
                <a:solidFill>
                  <a:schemeClr val="bg1"/>
                </a:solidFill>
              </a:rPr>
              <a:t>Self-management without any or minimal cues and prompts is the eventual goal of social skills instruction. Does the program lead to effective self-management”</a:t>
            </a:r>
          </a:p>
          <a:p>
            <a:pPr eaLnBrk="1" hangingPunct="1">
              <a:lnSpc>
                <a:spcPct val="80000"/>
              </a:lnSpc>
              <a:buFont typeface="Webdings" charset="2"/>
              <a:buNone/>
            </a:pPr>
            <a:endParaRPr lang="en-US" altLang="ja-JP" sz="2000" dirty="0">
              <a:solidFill>
                <a:schemeClr val="bg1"/>
              </a:solidFill>
            </a:endParaRPr>
          </a:p>
        </p:txBody>
      </p:sp>
      <p:sp>
        <p:nvSpPr>
          <p:cNvPr id="2" name="TextBox 1"/>
          <p:cNvSpPr txBox="1"/>
          <p:nvPr/>
        </p:nvSpPr>
        <p:spPr>
          <a:xfrm>
            <a:off x="0" y="5696189"/>
            <a:ext cx="8887146" cy="738664"/>
          </a:xfrm>
          <a:prstGeom prst="rect">
            <a:avLst/>
          </a:prstGeom>
          <a:noFill/>
        </p:spPr>
        <p:txBody>
          <a:bodyPr wrap="square" rtlCol="0">
            <a:spAutoFit/>
          </a:bodyPr>
          <a:lstStyle/>
          <a:p>
            <a:pPr algn="ctr"/>
            <a:r>
              <a:rPr lang="en-US" altLang="en-US" sz="1400" dirty="0">
                <a:solidFill>
                  <a:prstClr val="black"/>
                </a:solidFill>
              </a:rPr>
              <a:t> </a:t>
            </a:r>
            <a:r>
              <a:rPr lang="en-US" sz="1400" dirty="0">
                <a:solidFill>
                  <a:prstClr val="white"/>
                </a:solidFill>
              </a:rPr>
              <a:t>Resource Brief, September, 2014. Ann O’Connor, Jenna </a:t>
            </a:r>
            <a:r>
              <a:rPr lang="en-US" sz="1400" dirty="0" err="1">
                <a:solidFill>
                  <a:prstClr val="white"/>
                </a:solidFill>
              </a:rPr>
              <a:t>Strawhun</a:t>
            </a:r>
            <a:r>
              <a:rPr lang="en-US" sz="1400" dirty="0">
                <a:solidFill>
                  <a:prstClr val="white"/>
                </a:solidFill>
              </a:rPr>
              <a:t>, Natalie Hoff &amp; Reece L. Peterson, University of Nebraska-Lincoln.</a:t>
            </a:r>
            <a:endParaRPr lang="en-US" altLang="en-US" sz="1400" dirty="0">
              <a:solidFill>
                <a:prstClr val="white"/>
              </a:solidFill>
            </a:endParaRPr>
          </a:p>
          <a:p>
            <a:endParaRPr lang="en-US" sz="1400" dirty="0">
              <a:solidFill>
                <a:prstClr val="black"/>
              </a:solidFill>
            </a:endParaRPr>
          </a:p>
        </p:txBody>
      </p:sp>
      <p:sp>
        <p:nvSpPr>
          <p:cNvPr id="4" name="Rounded Rectangle 3">
            <a:extLst>
              <a:ext uri="{FF2B5EF4-FFF2-40B4-BE49-F238E27FC236}">
                <a16:creationId xmlns:a16="http://schemas.microsoft.com/office/drawing/2014/main" id="{205A8758-9D7F-1B43-B530-E0EA6AD22A3C}"/>
              </a:ext>
            </a:extLst>
          </p:cNvPr>
          <p:cNvSpPr/>
          <p:nvPr/>
        </p:nvSpPr>
        <p:spPr>
          <a:xfrm>
            <a:off x="4611189" y="108642"/>
            <a:ext cx="4404384" cy="1567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000" dirty="0">
                <a:solidFill>
                  <a:schemeClr val="bg1"/>
                </a:solidFill>
              </a:rPr>
              <a:t>Check out these resources for packaged social skills programs</a:t>
            </a:r>
          </a:p>
          <a:p>
            <a:pPr lvl="1">
              <a:buFont typeface="Arial" charset="0"/>
              <a:buChar char="•"/>
            </a:pPr>
            <a:r>
              <a:rPr lang="en-US" altLang="en-US" sz="2000" dirty="0">
                <a:solidFill>
                  <a:schemeClr val="bg1"/>
                </a:solidFill>
                <a:hlinkClick r:id="rId2" invalidUrl="http://k12engagement.unl.edu/strategy-briefs/Resources for Social Skills Curricula 9-22-2014_0.pdf">
                  <a:extLst>
                    <a:ext uri="{A12FA001-AC4F-418D-AE19-62706E023703}">
                      <ahyp:hlinkClr xmlns:ahyp="http://schemas.microsoft.com/office/drawing/2018/hyperlinkcolor" val="tx"/>
                    </a:ext>
                  </a:extLst>
                </a:hlinkClick>
              </a:rPr>
              <a:t>Resources social skills curicula and programs </a:t>
            </a:r>
            <a:r>
              <a:rPr lang="en-US" altLang="en-US" sz="2000" dirty="0">
                <a:solidFill>
                  <a:schemeClr val="bg1"/>
                </a:solidFill>
              </a:rPr>
              <a:t>(2014)</a:t>
            </a:r>
          </a:p>
          <a:p>
            <a:pPr lvl="1">
              <a:lnSpc>
                <a:spcPct val="80000"/>
              </a:lnSpc>
              <a:buFont typeface="Arial" charset="0"/>
              <a:buChar char="•"/>
            </a:pPr>
            <a:r>
              <a:rPr lang="en-US" altLang="en-US" sz="2000" dirty="0">
                <a:solidFill>
                  <a:schemeClr val="bg1"/>
                </a:solidFill>
                <a:hlinkClick r:id="rId3"/>
              </a:rPr>
              <a:t>CASEL program guides</a:t>
            </a:r>
            <a:endParaRPr lang="en-US" altLang="en-US" sz="2000" dirty="0">
              <a:solidFill>
                <a:schemeClr val="bg1"/>
              </a:solidFill>
            </a:endParaRPr>
          </a:p>
        </p:txBody>
      </p:sp>
    </p:spTree>
    <p:extLst>
      <p:ext uri="{BB962C8B-B14F-4D97-AF65-F5344CB8AC3E}">
        <p14:creationId xmlns:p14="http://schemas.microsoft.com/office/powerpoint/2010/main" val="303158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500"/>
                                        <p:tgtEl>
                                          <p:spTgt spid="471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07">
                                            <p:txEl>
                                              <p:pRg st="1" end="1"/>
                                            </p:txEl>
                                          </p:spTgt>
                                        </p:tgtEl>
                                        <p:attrNameLst>
                                          <p:attrName>style.visibility</p:attrName>
                                        </p:attrNameLst>
                                      </p:cBhvr>
                                      <p:to>
                                        <p:strVal val="visible"/>
                                      </p:to>
                                    </p:set>
                                    <p:animEffect transition="in" filter="fade">
                                      <p:cBhvr>
                                        <p:cTn id="10" dur="500"/>
                                        <p:tgtEl>
                                          <p:spTgt spid="471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Effect transition="in" filter="fade">
                                      <p:cBhvr>
                                        <p:cTn id="13" dur="500"/>
                                        <p:tgtEl>
                                          <p:spTgt spid="4710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107">
                                            <p:txEl>
                                              <p:pRg st="3" end="3"/>
                                            </p:txEl>
                                          </p:spTgt>
                                        </p:tgtEl>
                                        <p:attrNameLst>
                                          <p:attrName>style.visibility</p:attrName>
                                        </p:attrNameLst>
                                      </p:cBhvr>
                                      <p:to>
                                        <p:strVal val="visible"/>
                                      </p:to>
                                    </p:set>
                                    <p:animEffect transition="in" filter="fade">
                                      <p:cBhvr>
                                        <p:cTn id="16" dur="500"/>
                                        <p:tgtEl>
                                          <p:spTgt spid="4710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animEffect transition="in" filter="fade">
                                      <p:cBhvr>
                                        <p:cTn id="19" dur="500"/>
                                        <p:tgtEl>
                                          <p:spTgt spid="4710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86085" y="2490594"/>
            <a:ext cx="4114800" cy="1037404"/>
            <a:chOff x="6305399" y="4494720"/>
            <a:chExt cx="2566360" cy="1037404"/>
          </a:xfrm>
        </p:grpSpPr>
        <p:sp>
          <p:nvSpPr>
            <p:cNvPr id="46" name="Rounded Rectangle 45"/>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47"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Invest in </a:t>
              </a:r>
              <a:r>
                <a:rPr lang="en-US" sz="2000" b="1" dirty="0">
                  <a:solidFill>
                    <a:srgbClr val="000000">
                      <a:hueOff val="0"/>
                      <a:satOff val="0"/>
                      <a:lumOff val="0"/>
                      <a:alphaOff val="0"/>
                    </a:srgbClr>
                  </a:solidFill>
                  <a:latin typeface="Arial" charset="0"/>
                  <a:ea typeface="Arial" charset="0"/>
                  <a:cs typeface="Arial" charset="0"/>
                </a:rPr>
                <a:t>Tier 2 Supports</a:t>
              </a:r>
              <a:r>
                <a:rPr lang="en-US" sz="2000" dirty="0">
                  <a:solidFill>
                    <a:srgbClr val="000000">
                      <a:hueOff val="0"/>
                      <a:satOff val="0"/>
                      <a:lumOff val="0"/>
                      <a:alphaOff val="0"/>
                    </a:srgbClr>
                  </a:solidFill>
                  <a:latin typeface="Arial" charset="0"/>
                  <a:ea typeface="Arial" charset="0"/>
                  <a:cs typeface="Arial" charset="0"/>
                </a:rPr>
                <a:t> for identified targeted group</a:t>
              </a:r>
            </a:p>
          </p:txBody>
        </p:sp>
      </p:grpSp>
      <p:grpSp>
        <p:nvGrpSpPr>
          <p:cNvPr id="48" name="Group 47"/>
          <p:cNvGrpSpPr/>
          <p:nvPr/>
        </p:nvGrpSpPr>
        <p:grpSpPr>
          <a:xfrm>
            <a:off x="4800600" y="2490594"/>
            <a:ext cx="4114800" cy="1037404"/>
            <a:chOff x="6305399" y="4494720"/>
            <a:chExt cx="2566360" cy="1037404"/>
          </a:xfrm>
        </p:grpSpPr>
        <p:sp>
          <p:nvSpPr>
            <p:cNvPr id="49" name="Rounded Rectangle 48"/>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50"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Invest in </a:t>
              </a:r>
              <a:r>
                <a:rPr lang="en-US" sz="2000" b="1" dirty="0">
                  <a:solidFill>
                    <a:srgbClr val="000000">
                      <a:hueOff val="0"/>
                      <a:satOff val="0"/>
                      <a:lumOff val="0"/>
                      <a:alphaOff val="0"/>
                    </a:srgbClr>
                  </a:solidFill>
                  <a:latin typeface="Arial" charset="0"/>
                  <a:ea typeface="Arial" charset="0"/>
                  <a:cs typeface="Arial" charset="0"/>
                </a:rPr>
                <a:t>Tier 3 Supports</a:t>
              </a:r>
              <a:r>
                <a:rPr lang="en-US" sz="2000" dirty="0">
                  <a:solidFill>
                    <a:srgbClr val="000000">
                      <a:hueOff val="0"/>
                      <a:satOff val="0"/>
                      <a:lumOff val="0"/>
                      <a:alphaOff val="0"/>
                    </a:srgbClr>
                  </a:solidFill>
                  <a:latin typeface="Arial" charset="0"/>
                  <a:ea typeface="Arial" charset="0"/>
                  <a:cs typeface="Arial" charset="0"/>
                </a:rPr>
                <a:t> for identified individual students</a:t>
              </a:r>
            </a:p>
          </p:txBody>
        </p:sp>
      </p:grpSp>
      <p:sp>
        <p:nvSpPr>
          <p:cNvPr id="82" name="Left Arrow 81"/>
          <p:cNvSpPr/>
          <p:nvPr/>
        </p:nvSpPr>
        <p:spPr>
          <a:xfrm rot="16200000">
            <a:off x="-183863" y="1995371"/>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3" name="Left Arrow 82"/>
          <p:cNvSpPr/>
          <p:nvPr/>
        </p:nvSpPr>
        <p:spPr>
          <a:xfrm rot="16200000">
            <a:off x="8137201" y="1951351"/>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nvGrpSpPr>
          <p:cNvPr id="23" name="Group 22"/>
          <p:cNvGrpSpPr/>
          <p:nvPr/>
        </p:nvGrpSpPr>
        <p:grpSpPr>
          <a:xfrm>
            <a:off x="152400" y="1042794"/>
            <a:ext cx="4114800" cy="1037404"/>
            <a:chOff x="6305399" y="4494720"/>
            <a:chExt cx="2566360" cy="1037404"/>
          </a:xfrm>
        </p:grpSpPr>
        <p:sp>
          <p:nvSpPr>
            <p:cNvPr id="31" name="Rounded Rectangle 30"/>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32"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Is there a </a:t>
              </a:r>
              <a:r>
                <a:rPr lang="en-US" sz="2000" b="1" dirty="0">
                  <a:solidFill>
                    <a:srgbClr val="000000">
                      <a:hueOff val="0"/>
                      <a:satOff val="0"/>
                      <a:lumOff val="0"/>
                      <a:alphaOff val="0"/>
                    </a:srgbClr>
                  </a:solidFill>
                  <a:latin typeface="Arial" charset="0"/>
                  <a:ea typeface="Arial" charset="0"/>
                  <a:cs typeface="Arial" charset="0"/>
                </a:rPr>
                <a:t>targeted group </a:t>
              </a:r>
              <a:r>
                <a:rPr lang="en-US" sz="2000" dirty="0">
                  <a:solidFill>
                    <a:srgbClr val="000000">
                      <a:hueOff val="0"/>
                      <a:satOff val="0"/>
                      <a:lumOff val="0"/>
                      <a:alphaOff val="0"/>
                    </a:srgbClr>
                  </a:solidFill>
                  <a:latin typeface="Arial" charset="0"/>
                  <a:ea typeface="Arial" charset="0"/>
                  <a:cs typeface="Arial" charset="0"/>
                </a:rPr>
                <a:t>of students displaying frequent, but minor challenging behaviors? </a:t>
              </a:r>
            </a:p>
          </p:txBody>
        </p:sp>
      </p:grpSp>
      <p:grpSp>
        <p:nvGrpSpPr>
          <p:cNvPr id="36" name="Group 35"/>
          <p:cNvGrpSpPr/>
          <p:nvPr/>
        </p:nvGrpSpPr>
        <p:grpSpPr>
          <a:xfrm>
            <a:off x="4800600" y="1037910"/>
            <a:ext cx="4114800" cy="1037404"/>
            <a:chOff x="6305399" y="4494720"/>
            <a:chExt cx="2566360" cy="1037404"/>
          </a:xfrm>
        </p:grpSpPr>
        <p:sp>
          <p:nvSpPr>
            <p:cNvPr id="43" name="Rounded Rectangle 42"/>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44"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Are there individual students displaying chronic or high intensity problem behaviors? </a:t>
              </a:r>
            </a:p>
          </p:txBody>
        </p:sp>
      </p:grpSp>
      <p:grpSp>
        <p:nvGrpSpPr>
          <p:cNvPr id="51" name="Group 50"/>
          <p:cNvGrpSpPr/>
          <p:nvPr/>
        </p:nvGrpSpPr>
        <p:grpSpPr>
          <a:xfrm rot="16200000">
            <a:off x="-649472" y="4503236"/>
            <a:ext cx="2522761" cy="757383"/>
            <a:chOff x="6305399" y="4494720"/>
            <a:chExt cx="2566360" cy="1037404"/>
          </a:xfrm>
        </p:grpSpPr>
        <p:sp>
          <p:nvSpPr>
            <p:cNvPr id="52" name="Rounded Rectangle 51"/>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53"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Check-In/</a:t>
              </a:r>
            </a:p>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Check-Out </a:t>
              </a:r>
            </a:p>
          </p:txBody>
        </p:sp>
      </p:grpSp>
      <p:grpSp>
        <p:nvGrpSpPr>
          <p:cNvPr id="57" name="Group 56"/>
          <p:cNvGrpSpPr/>
          <p:nvPr/>
        </p:nvGrpSpPr>
        <p:grpSpPr>
          <a:xfrm rot="16200000">
            <a:off x="188927" y="4503235"/>
            <a:ext cx="2522761" cy="757383"/>
            <a:chOff x="6305399" y="4494720"/>
            <a:chExt cx="2566360" cy="1037404"/>
          </a:xfrm>
        </p:grpSpPr>
        <p:sp>
          <p:nvSpPr>
            <p:cNvPr id="58" name="Rounded Rectangle 57"/>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59"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Check &amp; Connect</a:t>
              </a:r>
            </a:p>
          </p:txBody>
        </p:sp>
      </p:grpSp>
      <p:grpSp>
        <p:nvGrpSpPr>
          <p:cNvPr id="60" name="Group 59"/>
          <p:cNvGrpSpPr/>
          <p:nvPr/>
        </p:nvGrpSpPr>
        <p:grpSpPr>
          <a:xfrm rot="16200000">
            <a:off x="1027326" y="4503238"/>
            <a:ext cx="2522761" cy="757383"/>
            <a:chOff x="6305399" y="4494720"/>
            <a:chExt cx="2566360" cy="1037404"/>
          </a:xfrm>
        </p:grpSpPr>
        <p:sp>
          <p:nvSpPr>
            <p:cNvPr id="61" name="Rounded Rectangle 60"/>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62"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Check, Connect, &amp; Expect</a:t>
              </a:r>
            </a:p>
          </p:txBody>
        </p:sp>
      </p:grpSp>
      <p:grpSp>
        <p:nvGrpSpPr>
          <p:cNvPr id="63" name="Group 62"/>
          <p:cNvGrpSpPr/>
          <p:nvPr/>
        </p:nvGrpSpPr>
        <p:grpSpPr>
          <a:xfrm rot="16200000">
            <a:off x="1865130" y="4521625"/>
            <a:ext cx="2522761" cy="757377"/>
            <a:chOff x="6305400" y="4494727"/>
            <a:chExt cx="2566360" cy="1037397"/>
          </a:xfrm>
        </p:grpSpPr>
        <p:sp>
          <p:nvSpPr>
            <p:cNvPr id="64" name="Rounded Rectangle 63"/>
            <p:cNvSpPr/>
            <p:nvPr/>
          </p:nvSpPr>
          <p:spPr>
            <a:xfrm>
              <a:off x="6305400" y="4494727"/>
              <a:ext cx="2566360" cy="1003646"/>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65"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Social Skills Groups</a:t>
              </a:r>
            </a:p>
          </p:txBody>
        </p:sp>
      </p:grpSp>
      <p:grpSp>
        <p:nvGrpSpPr>
          <p:cNvPr id="66" name="Group 65"/>
          <p:cNvGrpSpPr/>
          <p:nvPr/>
        </p:nvGrpSpPr>
        <p:grpSpPr>
          <a:xfrm rot="16200000">
            <a:off x="2661589" y="4518685"/>
            <a:ext cx="2522761" cy="757383"/>
            <a:chOff x="6305399" y="4494720"/>
            <a:chExt cx="2566360" cy="1037404"/>
          </a:xfrm>
        </p:grpSpPr>
        <p:sp>
          <p:nvSpPr>
            <p:cNvPr id="67" name="Rounded Rectangle 66"/>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68"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Class-Wide FIT</a:t>
              </a:r>
            </a:p>
          </p:txBody>
        </p:sp>
      </p:grpSp>
      <p:grpSp>
        <p:nvGrpSpPr>
          <p:cNvPr id="69" name="Group 68"/>
          <p:cNvGrpSpPr/>
          <p:nvPr/>
        </p:nvGrpSpPr>
        <p:grpSpPr>
          <a:xfrm rot="16200000">
            <a:off x="4172385" y="4282446"/>
            <a:ext cx="2522761" cy="1172068"/>
            <a:chOff x="6305399" y="4494720"/>
            <a:chExt cx="2566360" cy="1037404"/>
          </a:xfrm>
        </p:grpSpPr>
        <p:sp>
          <p:nvSpPr>
            <p:cNvPr id="70" name="Rounded Rectangle 69"/>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71"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Individualized Function-Based Support</a:t>
              </a:r>
            </a:p>
          </p:txBody>
        </p:sp>
      </p:grpSp>
      <p:grpSp>
        <p:nvGrpSpPr>
          <p:cNvPr id="72" name="Group 71"/>
          <p:cNvGrpSpPr/>
          <p:nvPr/>
        </p:nvGrpSpPr>
        <p:grpSpPr>
          <a:xfrm rot="16200000">
            <a:off x="7020853" y="4271479"/>
            <a:ext cx="2522761" cy="1172068"/>
            <a:chOff x="6305399" y="4494720"/>
            <a:chExt cx="2566360" cy="1037404"/>
          </a:xfrm>
        </p:grpSpPr>
        <p:sp>
          <p:nvSpPr>
            <p:cNvPr id="73" name="Rounded Rectangle 72"/>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74"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Coordinated plan via Wraparound Process</a:t>
              </a:r>
            </a:p>
          </p:txBody>
        </p:sp>
      </p:grpSp>
      <p:grpSp>
        <p:nvGrpSpPr>
          <p:cNvPr id="75" name="Group 74"/>
          <p:cNvGrpSpPr/>
          <p:nvPr/>
        </p:nvGrpSpPr>
        <p:grpSpPr>
          <a:xfrm rot="16200000">
            <a:off x="6121118" y="4973566"/>
            <a:ext cx="1118583" cy="1172069"/>
            <a:chOff x="6305399" y="4494720"/>
            <a:chExt cx="2566360" cy="1037405"/>
          </a:xfrm>
        </p:grpSpPr>
        <p:sp>
          <p:nvSpPr>
            <p:cNvPr id="76" name="Rounded Rectangle 75"/>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77" name="Rounded Rectangle 4"/>
            <p:cNvSpPr/>
            <p:nvPr/>
          </p:nvSpPr>
          <p:spPr>
            <a:xfrm>
              <a:off x="6334796" y="4587272"/>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a:solidFill>
                    <a:srgbClr val="000000">
                      <a:hueOff val="0"/>
                      <a:satOff val="0"/>
                      <a:lumOff val="0"/>
                      <a:alphaOff val="0"/>
                    </a:srgbClr>
                  </a:solidFill>
                  <a:latin typeface="Arial" charset="0"/>
                  <a:ea typeface="Arial" charset="0"/>
                  <a:cs typeface="Arial" charset="0"/>
                </a:rPr>
                <a:t>FBA</a:t>
              </a:r>
              <a:endParaRPr lang="en-US" sz="2000" dirty="0">
                <a:solidFill>
                  <a:srgbClr val="000000">
                    <a:hueOff val="0"/>
                    <a:satOff val="0"/>
                    <a:lumOff val="0"/>
                    <a:alphaOff val="0"/>
                  </a:srgbClr>
                </a:solidFill>
                <a:latin typeface="Arial" charset="0"/>
                <a:ea typeface="Arial" charset="0"/>
                <a:cs typeface="Arial" charset="0"/>
              </a:endParaRPr>
            </a:p>
          </p:txBody>
        </p:sp>
      </p:grpSp>
      <p:grpSp>
        <p:nvGrpSpPr>
          <p:cNvPr id="78" name="Group 77"/>
          <p:cNvGrpSpPr/>
          <p:nvPr/>
        </p:nvGrpSpPr>
        <p:grpSpPr>
          <a:xfrm rot="16200000">
            <a:off x="6121119" y="3580356"/>
            <a:ext cx="1118583" cy="1172069"/>
            <a:chOff x="6305399" y="4494720"/>
            <a:chExt cx="2566360" cy="1037405"/>
          </a:xfrm>
        </p:grpSpPr>
        <p:sp>
          <p:nvSpPr>
            <p:cNvPr id="79" name="Rounded Rectangle 78"/>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80" name="Rounded Rectangle 4"/>
            <p:cNvSpPr/>
            <p:nvPr/>
          </p:nvSpPr>
          <p:spPr>
            <a:xfrm>
              <a:off x="6334796" y="4587272"/>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BSP</a:t>
              </a:r>
            </a:p>
          </p:txBody>
        </p:sp>
      </p:grpSp>
      <p:sp>
        <p:nvSpPr>
          <p:cNvPr id="4" name="Cross 3"/>
          <p:cNvSpPr/>
          <p:nvPr/>
        </p:nvSpPr>
        <p:spPr>
          <a:xfrm>
            <a:off x="6411411" y="4567211"/>
            <a:ext cx="566964" cy="516040"/>
          </a:xfrm>
          <a:prstGeom prst="plus">
            <a:avLst>
              <a:gd name="adj" fmla="val 35423"/>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4" name="Left Arrow 83"/>
          <p:cNvSpPr/>
          <p:nvPr/>
        </p:nvSpPr>
        <p:spPr>
          <a:xfrm rot="18961410">
            <a:off x="2401535" y="425765"/>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5" name="Left Arrow 84"/>
          <p:cNvSpPr/>
          <p:nvPr/>
        </p:nvSpPr>
        <p:spPr>
          <a:xfrm rot="16200000">
            <a:off x="11880756" y="1132096"/>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6" name="Left Arrow 85"/>
          <p:cNvSpPr/>
          <p:nvPr/>
        </p:nvSpPr>
        <p:spPr>
          <a:xfrm rot="13441712">
            <a:off x="5855676" y="425901"/>
            <a:ext cx="1043770" cy="649140"/>
          </a:xfrm>
          <a:prstGeom prst="leftArrow">
            <a:avLst>
              <a:gd name="adj1" fmla="val 27904"/>
              <a:gd name="adj2" fmla="val 55524"/>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nvGrpSpPr>
          <p:cNvPr id="17" name="Group 16"/>
          <p:cNvGrpSpPr/>
          <p:nvPr/>
        </p:nvGrpSpPr>
        <p:grpSpPr>
          <a:xfrm>
            <a:off x="3382142" y="-14559"/>
            <a:ext cx="2566360" cy="1037404"/>
            <a:chOff x="6305399" y="4494720"/>
            <a:chExt cx="2566360" cy="1037404"/>
          </a:xfrm>
        </p:grpSpPr>
        <p:sp>
          <p:nvSpPr>
            <p:cNvPr id="18" name="Rounded Rectangle 17"/>
            <p:cNvSpPr/>
            <p:nvPr/>
          </p:nvSpPr>
          <p:spPr>
            <a:xfrm>
              <a:off x="6305399" y="4494720"/>
              <a:ext cx="2566360" cy="1003645"/>
            </a:xfrm>
            <a:prstGeom prst="roundRect">
              <a:avLst>
                <a:gd name="adj" fmla="val 10000"/>
              </a:avLst>
            </a:prstGeom>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19" name="Rounded Rectangle 4"/>
            <p:cNvSpPr/>
            <p:nvPr/>
          </p:nvSpPr>
          <p:spPr>
            <a:xfrm>
              <a:off x="6334795" y="4587271"/>
              <a:ext cx="2507568" cy="944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b="1" dirty="0">
                  <a:solidFill>
                    <a:srgbClr val="000000">
                      <a:hueOff val="0"/>
                      <a:satOff val="0"/>
                      <a:lumOff val="0"/>
                      <a:alphaOff val="0"/>
                    </a:srgbClr>
                  </a:solidFill>
                  <a:latin typeface="Arial" charset="0"/>
                  <a:ea typeface="Arial" charset="0"/>
                  <a:cs typeface="Arial" charset="0"/>
                </a:rPr>
                <a:t>Request additional </a:t>
              </a:r>
              <a:r>
                <a:rPr lang="en-US" sz="2000" dirty="0">
                  <a:solidFill>
                    <a:srgbClr val="000000">
                      <a:hueOff val="0"/>
                      <a:satOff val="0"/>
                      <a:lumOff val="0"/>
                      <a:alphaOff val="0"/>
                    </a:srgbClr>
                  </a:solidFill>
                  <a:latin typeface="Arial" charset="0"/>
                  <a:ea typeface="Arial" charset="0"/>
                  <a:cs typeface="Arial" charset="0"/>
                </a:rPr>
                <a:t>(tier 2 &amp; 3) </a:t>
              </a:r>
              <a:r>
                <a:rPr lang="en-US" sz="2000" b="1" dirty="0">
                  <a:solidFill>
                    <a:srgbClr val="000000">
                      <a:hueOff val="0"/>
                      <a:satOff val="0"/>
                      <a:lumOff val="0"/>
                      <a:alphaOff val="0"/>
                    </a:srgbClr>
                  </a:solidFill>
                  <a:latin typeface="Arial" charset="0"/>
                  <a:ea typeface="Arial" charset="0"/>
                  <a:cs typeface="Arial" charset="0"/>
                </a:rPr>
                <a:t>support</a:t>
              </a:r>
              <a:r>
                <a:rPr lang="en-US" sz="2000" dirty="0">
                  <a:solidFill>
                    <a:srgbClr val="000000">
                      <a:hueOff val="0"/>
                      <a:satOff val="0"/>
                      <a:lumOff val="0"/>
                      <a:alphaOff val="0"/>
                    </a:srgbClr>
                  </a:solidFill>
                  <a:latin typeface="Arial" charset="0"/>
                  <a:ea typeface="Arial" charset="0"/>
                  <a:cs typeface="Arial" charset="0"/>
                </a:rPr>
                <a:t> for students. </a:t>
              </a:r>
            </a:p>
          </p:txBody>
        </p:sp>
      </p:grpSp>
      <p:sp>
        <p:nvSpPr>
          <p:cNvPr id="87" name="Rectangle 86"/>
          <p:cNvSpPr/>
          <p:nvPr/>
        </p:nvSpPr>
        <p:spPr>
          <a:xfrm>
            <a:off x="585853" y="2149623"/>
            <a:ext cx="809493"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Yes</a:t>
            </a:r>
          </a:p>
        </p:txBody>
      </p:sp>
      <p:sp>
        <p:nvSpPr>
          <p:cNvPr id="88" name="Rectangle 87"/>
          <p:cNvSpPr/>
          <p:nvPr/>
        </p:nvSpPr>
        <p:spPr>
          <a:xfrm>
            <a:off x="7525023" y="2139392"/>
            <a:ext cx="809493"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Yes</a:t>
            </a:r>
          </a:p>
        </p:txBody>
      </p:sp>
      <p:sp>
        <p:nvSpPr>
          <p:cNvPr id="54" name="Rounded Rectangle 53">
            <a:extLst>
              <a:ext uri="{FF2B5EF4-FFF2-40B4-BE49-F238E27FC236}">
                <a16:creationId xmlns:a16="http://schemas.microsoft.com/office/drawing/2014/main" id="{3B501843-69EF-6343-964C-71BBAC6FCDAE}"/>
              </a:ext>
            </a:extLst>
          </p:cNvPr>
          <p:cNvSpPr/>
          <p:nvPr/>
        </p:nvSpPr>
        <p:spPr>
          <a:xfrm>
            <a:off x="3355149" y="41528"/>
            <a:ext cx="2590800" cy="914401"/>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5" name="Rounded Rectangle 54">
            <a:extLst>
              <a:ext uri="{FF2B5EF4-FFF2-40B4-BE49-F238E27FC236}">
                <a16:creationId xmlns:a16="http://schemas.microsoft.com/office/drawing/2014/main" id="{C35693C2-EAF8-024C-9705-51F8FF33BF6F}"/>
              </a:ext>
            </a:extLst>
          </p:cNvPr>
          <p:cNvSpPr/>
          <p:nvPr/>
        </p:nvSpPr>
        <p:spPr>
          <a:xfrm>
            <a:off x="207105" y="1032035"/>
            <a:ext cx="4067667" cy="991795"/>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6" name="Rounded Rectangle 55">
            <a:extLst>
              <a:ext uri="{FF2B5EF4-FFF2-40B4-BE49-F238E27FC236}">
                <a16:creationId xmlns:a16="http://schemas.microsoft.com/office/drawing/2014/main" id="{76751A31-4262-2042-A394-FE5D468026C1}"/>
              </a:ext>
            </a:extLst>
          </p:cNvPr>
          <p:cNvSpPr/>
          <p:nvPr/>
        </p:nvSpPr>
        <p:spPr>
          <a:xfrm>
            <a:off x="237221" y="2495017"/>
            <a:ext cx="4067667" cy="991795"/>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9" name="Rounded Rectangle 88">
            <a:extLst>
              <a:ext uri="{FF2B5EF4-FFF2-40B4-BE49-F238E27FC236}">
                <a16:creationId xmlns:a16="http://schemas.microsoft.com/office/drawing/2014/main" id="{511859E2-EC1A-894D-8814-A8C5B8CF9010}"/>
              </a:ext>
            </a:extLst>
          </p:cNvPr>
          <p:cNvSpPr/>
          <p:nvPr/>
        </p:nvSpPr>
        <p:spPr>
          <a:xfrm>
            <a:off x="579264" y="2110503"/>
            <a:ext cx="837103" cy="333469"/>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90" name="Rounded Rectangle 89">
            <a:extLst>
              <a:ext uri="{FF2B5EF4-FFF2-40B4-BE49-F238E27FC236}">
                <a16:creationId xmlns:a16="http://schemas.microsoft.com/office/drawing/2014/main" id="{03AC1B17-A231-E945-8FF3-E3C4CE14FDD0}"/>
              </a:ext>
            </a:extLst>
          </p:cNvPr>
          <p:cNvSpPr/>
          <p:nvPr/>
        </p:nvSpPr>
        <p:spPr>
          <a:xfrm rot="16200000">
            <a:off x="2684650" y="4582921"/>
            <a:ext cx="2444330" cy="675789"/>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15755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p:tgtEl>
                                          <p:spTgt spid="84"/>
                                        </p:tgtEl>
                                        <p:attrNameLst>
                                          <p:attrName>ppt_y</p:attrName>
                                        </p:attrNameLst>
                                      </p:cBhvr>
                                      <p:tavLst>
                                        <p:tav tm="0">
                                          <p:val>
                                            <p:strVal val="#ppt_y-#ppt_h*1.125000"/>
                                          </p:val>
                                        </p:tav>
                                        <p:tav tm="100000">
                                          <p:val>
                                            <p:strVal val="#ppt_y"/>
                                          </p:val>
                                        </p:tav>
                                      </p:tavLst>
                                    </p:anim>
                                    <p:animEffect transition="in" filter="wipe(down)">
                                      <p:cBhvr>
                                        <p:cTn id="8" dur="500"/>
                                        <p:tgtEl>
                                          <p:spTgt spid="84"/>
                                        </p:tgtEl>
                                      </p:cBhvr>
                                    </p:animEffect>
                                  </p:childTnLst>
                                </p:cTn>
                              </p:par>
                              <p:par>
                                <p:cTn id="9" presetID="1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additive="base">
                                        <p:cTn id="17" dur="500"/>
                                        <p:tgtEl>
                                          <p:spTgt spid="82"/>
                                        </p:tgtEl>
                                        <p:attrNameLst>
                                          <p:attrName>ppt_y</p:attrName>
                                        </p:attrNameLst>
                                      </p:cBhvr>
                                      <p:tavLst>
                                        <p:tav tm="0">
                                          <p:val>
                                            <p:strVal val="#ppt_y-#ppt_h*1.125000"/>
                                          </p:val>
                                        </p:tav>
                                        <p:tav tm="100000">
                                          <p:val>
                                            <p:strVal val="#ppt_y"/>
                                          </p:val>
                                        </p:tav>
                                      </p:tavLst>
                                    </p:anim>
                                    <p:animEffect transition="in" filter="wipe(down)">
                                      <p:cBhvr>
                                        <p:cTn id="18" dur="500"/>
                                        <p:tgtEl>
                                          <p:spTgt spid="82"/>
                                        </p:tgtEl>
                                      </p:cBhvr>
                                    </p:animEffect>
                                  </p:childTnLst>
                                </p:cTn>
                              </p:par>
                              <p:par>
                                <p:cTn id="19" presetID="12" presetClass="entr" presetSubtype="1"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p:tgtEl>
                                          <p:spTgt spid="45"/>
                                        </p:tgtEl>
                                        <p:attrNameLst>
                                          <p:attrName>ppt_y</p:attrName>
                                        </p:attrNameLst>
                                      </p:cBhvr>
                                      <p:tavLst>
                                        <p:tav tm="0">
                                          <p:val>
                                            <p:strVal val="#ppt_y-#ppt_h*1.125000"/>
                                          </p:val>
                                        </p:tav>
                                        <p:tav tm="100000">
                                          <p:val>
                                            <p:strVal val="#ppt_y"/>
                                          </p:val>
                                        </p:tav>
                                      </p:tavLst>
                                    </p:anim>
                                    <p:animEffect transition="in" filter="wipe(down)">
                                      <p:cBhvr>
                                        <p:cTn id="22" dur="500"/>
                                        <p:tgtEl>
                                          <p:spTgt spid="45"/>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p:tgtEl>
                                          <p:spTgt spid="87"/>
                                        </p:tgtEl>
                                        <p:attrNameLst>
                                          <p:attrName>ppt_y</p:attrName>
                                        </p:attrNameLst>
                                      </p:cBhvr>
                                      <p:tavLst>
                                        <p:tav tm="0">
                                          <p:val>
                                            <p:strVal val="#ppt_y-#ppt_h*1.125000"/>
                                          </p:val>
                                        </p:tav>
                                        <p:tav tm="100000">
                                          <p:val>
                                            <p:strVal val="#ppt_y"/>
                                          </p:val>
                                        </p:tav>
                                      </p:tavLst>
                                    </p:anim>
                                    <p:animEffect transition="in" filter="wipe(down)">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p:tgtEl>
                                          <p:spTgt spid="51"/>
                                        </p:tgtEl>
                                        <p:attrNameLst>
                                          <p:attrName>ppt_y</p:attrName>
                                        </p:attrNameLst>
                                      </p:cBhvr>
                                      <p:tavLst>
                                        <p:tav tm="0">
                                          <p:val>
                                            <p:strVal val="#ppt_y-#ppt_h*1.125000"/>
                                          </p:val>
                                        </p:tav>
                                        <p:tav tm="100000">
                                          <p:val>
                                            <p:strVal val="#ppt_y"/>
                                          </p:val>
                                        </p:tav>
                                      </p:tavLst>
                                    </p:anim>
                                    <p:animEffect transition="in" filter="wipe(down)">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p:tgtEl>
                                          <p:spTgt spid="57"/>
                                        </p:tgtEl>
                                        <p:attrNameLst>
                                          <p:attrName>ppt_x</p:attrName>
                                        </p:attrNameLst>
                                      </p:cBhvr>
                                      <p:tavLst>
                                        <p:tav tm="0">
                                          <p:val>
                                            <p:strVal val="#ppt_x-#ppt_w*1.125000"/>
                                          </p:val>
                                        </p:tav>
                                        <p:tav tm="100000">
                                          <p:val>
                                            <p:strVal val="#ppt_x"/>
                                          </p:val>
                                        </p:tav>
                                      </p:tavLst>
                                    </p:anim>
                                    <p:animEffect transition="in" filter="wipe(right)">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p:tgtEl>
                                          <p:spTgt spid="60"/>
                                        </p:tgtEl>
                                        <p:attrNameLst>
                                          <p:attrName>ppt_x</p:attrName>
                                        </p:attrNameLst>
                                      </p:cBhvr>
                                      <p:tavLst>
                                        <p:tav tm="0">
                                          <p:val>
                                            <p:strVal val="#ppt_x-#ppt_w*1.125000"/>
                                          </p:val>
                                        </p:tav>
                                        <p:tav tm="100000">
                                          <p:val>
                                            <p:strVal val="#ppt_x"/>
                                          </p:val>
                                        </p:tav>
                                      </p:tavLst>
                                    </p:anim>
                                    <p:animEffect transition="in" filter="wipe(right)">
                                      <p:cBhvr>
                                        <p:cTn id="44" dur="500"/>
                                        <p:tgtEl>
                                          <p:spTgt spid="60"/>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p:tgtEl>
                                          <p:spTgt spid="63"/>
                                        </p:tgtEl>
                                        <p:attrNameLst>
                                          <p:attrName>ppt_x</p:attrName>
                                        </p:attrNameLst>
                                      </p:cBhvr>
                                      <p:tavLst>
                                        <p:tav tm="0">
                                          <p:val>
                                            <p:strVal val="#ppt_x-#ppt_w*1.125000"/>
                                          </p:val>
                                        </p:tav>
                                        <p:tav tm="100000">
                                          <p:val>
                                            <p:strVal val="#ppt_x"/>
                                          </p:val>
                                        </p:tav>
                                      </p:tavLst>
                                    </p:anim>
                                    <p:animEffect transition="in" filter="wipe(right)">
                                      <p:cBhvr>
                                        <p:cTn id="50" dur="500"/>
                                        <p:tgtEl>
                                          <p:spTgt spid="6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500"/>
                                        <p:tgtEl>
                                          <p:spTgt spid="66"/>
                                        </p:tgtEl>
                                        <p:attrNameLst>
                                          <p:attrName>ppt_x</p:attrName>
                                        </p:attrNameLst>
                                      </p:cBhvr>
                                      <p:tavLst>
                                        <p:tav tm="0">
                                          <p:val>
                                            <p:strVal val="#ppt_x-#ppt_w*1.125000"/>
                                          </p:val>
                                        </p:tav>
                                        <p:tav tm="100000">
                                          <p:val>
                                            <p:strVal val="#ppt_x"/>
                                          </p:val>
                                        </p:tav>
                                      </p:tavLst>
                                    </p:anim>
                                    <p:animEffect transition="in" filter="wipe(right)">
                                      <p:cBhvr>
                                        <p:cTn id="56" dur="5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additive="base">
                                        <p:cTn id="61" dur="500"/>
                                        <p:tgtEl>
                                          <p:spTgt spid="86"/>
                                        </p:tgtEl>
                                        <p:attrNameLst>
                                          <p:attrName>ppt_y</p:attrName>
                                        </p:attrNameLst>
                                      </p:cBhvr>
                                      <p:tavLst>
                                        <p:tav tm="0">
                                          <p:val>
                                            <p:strVal val="#ppt_y-#ppt_h*1.125000"/>
                                          </p:val>
                                        </p:tav>
                                        <p:tav tm="100000">
                                          <p:val>
                                            <p:strVal val="#ppt_y"/>
                                          </p:val>
                                        </p:tav>
                                      </p:tavLst>
                                    </p:anim>
                                    <p:animEffect transition="in" filter="wipe(down)">
                                      <p:cBhvr>
                                        <p:cTn id="62" dur="500"/>
                                        <p:tgtEl>
                                          <p:spTgt spid="86"/>
                                        </p:tgtEl>
                                      </p:cBhvr>
                                    </p:animEffect>
                                  </p:childTnLst>
                                </p:cTn>
                              </p:par>
                              <p:par>
                                <p:cTn id="63" presetID="12" presetClass="entr" presetSubtype="1"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p:tgtEl>
                                          <p:spTgt spid="36"/>
                                        </p:tgtEl>
                                        <p:attrNameLst>
                                          <p:attrName>ppt_y</p:attrName>
                                        </p:attrNameLst>
                                      </p:cBhvr>
                                      <p:tavLst>
                                        <p:tav tm="0">
                                          <p:val>
                                            <p:strVal val="#ppt_y-#ppt_h*1.125000"/>
                                          </p:val>
                                        </p:tav>
                                        <p:tav tm="100000">
                                          <p:val>
                                            <p:strVal val="#ppt_y"/>
                                          </p:val>
                                        </p:tav>
                                      </p:tavLst>
                                    </p:anim>
                                    <p:animEffect transition="in" filter="wipe(down)">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1" fill="hold" grpId="0" nodeType="click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500"/>
                                        <p:tgtEl>
                                          <p:spTgt spid="83"/>
                                        </p:tgtEl>
                                        <p:attrNameLst>
                                          <p:attrName>ppt_y</p:attrName>
                                        </p:attrNameLst>
                                      </p:cBhvr>
                                      <p:tavLst>
                                        <p:tav tm="0">
                                          <p:val>
                                            <p:strVal val="#ppt_y-#ppt_h*1.125000"/>
                                          </p:val>
                                        </p:tav>
                                        <p:tav tm="100000">
                                          <p:val>
                                            <p:strVal val="#ppt_y"/>
                                          </p:val>
                                        </p:tav>
                                      </p:tavLst>
                                    </p:anim>
                                    <p:animEffect transition="in" filter="wipe(down)">
                                      <p:cBhvr>
                                        <p:cTn id="72" dur="500"/>
                                        <p:tgtEl>
                                          <p:spTgt spid="83"/>
                                        </p:tgtEl>
                                      </p:cBhvr>
                                    </p:animEffect>
                                  </p:childTnLst>
                                </p:cTn>
                              </p:par>
                              <p:par>
                                <p:cTn id="73" presetID="12" presetClass="entr" presetSubtype="1"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500"/>
                                        <p:tgtEl>
                                          <p:spTgt spid="48"/>
                                        </p:tgtEl>
                                        <p:attrNameLst>
                                          <p:attrName>ppt_y</p:attrName>
                                        </p:attrNameLst>
                                      </p:cBhvr>
                                      <p:tavLst>
                                        <p:tav tm="0">
                                          <p:val>
                                            <p:strVal val="#ppt_y-#ppt_h*1.125000"/>
                                          </p:val>
                                        </p:tav>
                                        <p:tav tm="100000">
                                          <p:val>
                                            <p:strVal val="#ppt_y"/>
                                          </p:val>
                                        </p:tav>
                                      </p:tavLst>
                                    </p:anim>
                                    <p:animEffect transition="in" filter="wipe(down)">
                                      <p:cBhvr>
                                        <p:cTn id="76" dur="500"/>
                                        <p:tgtEl>
                                          <p:spTgt spid="48"/>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anim calcmode="lin" valueType="num">
                                      <p:cBhvr additive="base">
                                        <p:cTn id="79" dur="500"/>
                                        <p:tgtEl>
                                          <p:spTgt spid="88"/>
                                        </p:tgtEl>
                                        <p:attrNameLst>
                                          <p:attrName>ppt_y</p:attrName>
                                        </p:attrNameLst>
                                      </p:cBhvr>
                                      <p:tavLst>
                                        <p:tav tm="0">
                                          <p:val>
                                            <p:strVal val="#ppt_y-#ppt_h*1.125000"/>
                                          </p:val>
                                        </p:tav>
                                        <p:tav tm="100000">
                                          <p:val>
                                            <p:strVal val="#ppt_y"/>
                                          </p:val>
                                        </p:tav>
                                      </p:tavLst>
                                    </p:anim>
                                    <p:animEffect transition="in" filter="wipe(down)">
                                      <p:cBhvr>
                                        <p:cTn id="80" dur="500"/>
                                        <p:tgtEl>
                                          <p:spTgt spid="88"/>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1" fill="hold" nodeType="click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additive="base">
                                        <p:cTn id="85" dur="500"/>
                                        <p:tgtEl>
                                          <p:spTgt spid="69"/>
                                        </p:tgtEl>
                                        <p:attrNameLst>
                                          <p:attrName>ppt_y</p:attrName>
                                        </p:attrNameLst>
                                      </p:cBhvr>
                                      <p:tavLst>
                                        <p:tav tm="0">
                                          <p:val>
                                            <p:strVal val="#ppt_y-#ppt_h*1.125000"/>
                                          </p:val>
                                        </p:tav>
                                        <p:tav tm="100000">
                                          <p:val>
                                            <p:strVal val="#ppt_y"/>
                                          </p:val>
                                        </p:tav>
                                      </p:tavLst>
                                    </p:anim>
                                    <p:animEffect transition="in" filter="wipe(down)">
                                      <p:cBhvr>
                                        <p:cTn id="86" dur="500"/>
                                        <p:tgtEl>
                                          <p:spTgt spid="69"/>
                                        </p:tgtEl>
                                      </p:cBhvr>
                                    </p:animEffect>
                                  </p:childTnLst>
                                </p:cTn>
                              </p:par>
                            </p:childTnLst>
                          </p:cTn>
                        </p:par>
                        <p:par>
                          <p:cTn id="87" fill="hold">
                            <p:stCondLst>
                              <p:cond delay="500"/>
                            </p:stCondLst>
                            <p:childTnLst>
                              <p:par>
                                <p:cTn id="88" presetID="12" presetClass="entr" presetSubtype="8" fill="hold" nodeType="afterEffect">
                                  <p:stCondLst>
                                    <p:cond delay="0"/>
                                  </p:stCondLst>
                                  <p:childTnLst>
                                    <p:set>
                                      <p:cBhvr>
                                        <p:cTn id="89" dur="1" fill="hold">
                                          <p:stCondLst>
                                            <p:cond delay="0"/>
                                          </p:stCondLst>
                                        </p:cTn>
                                        <p:tgtEl>
                                          <p:spTgt spid="78"/>
                                        </p:tgtEl>
                                        <p:attrNameLst>
                                          <p:attrName>style.visibility</p:attrName>
                                        </p:attrNameLst>
                                      </p:cBhvr>
                                      <p:to>
                                        <p:strVal val="visible"/>
                                      </p:to>
                                    </p:set>
                                    <p:anim calcmode="lin" valueType="num">
                                      <p:cBhvr additive="base">
                                        <p:cTn id="90" dur="500"/>
                                        <p:tgtEl>
                                          <p:spTgt spid="78"/>
                                        </p:tgtEl>
                                        <p:attrNameLst>
                                          <p:attrName>ppt_x</p:attrName>
                                        </p:attrNameLst>
                                      </p:cBhvr>
                                      <p:tavLst>
                                        <p:tav tm="0">
                                          <p:val>
                                            <p:strVal val="#ppt_x-#ppt_w*1.125000"/>
                                          </p:val>
                                        </p:tav>
                                        <p:tav tm="100000">
                                          <p:val>
                                            <p:strVal val="#ppt_x"/>
                                          </p:val>
                                        </p:tav>
                                      </p:tavLst>
                                    </p:anim>
                                    <p:animEffect transition="in" filter="wipe(right)">
                                      <p:cBhvr>
                                        <p:cTn id="91" dur="500"/>
                                        <p:tgtEl>
                                          <p:spTgt spid="78"/>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4"/>
                                        </p:tgtEl>
                                        <p:attrNameLst>
                                          <p:attrName>style.visibility</p:attrName>
                                        </p:attrNameLst>
                                      </p:cBhvr>
                                      <p:to>
                                        <p:strVal val="visible"/>
                                      </p:to>
                                    </p:set>
                                    <p:anim calcmode="lin" valueType="num">
                                      <p:cBhvr additive="base">
                                        <p:cTn id="94" dur="500"/>
                                        <p:tgtEl>
                                          <p:spTgt spid="4"/>
                                        </p:tgtEl>
                                        <p:attrNameLst>
                                          <p:attrName>ppt_x</p:attrName>
                                        </p:attrNameLst>
                                      </p:cBhvr>
                                      <p:tavLst>
                                        <p:tav tm="0">
                                          <p:val>
                                            <p:strVal val="#ppt_x-#ppt_w*1.125000"/>
                                          </p:val>
                                        </p:tav>
                                        <p:tav tm="100000">
                                          <p:val>
                                            <p:strVal val="#ppt_x"/>
                                          </p:val>
                                        </p:tav>
                                      </p:tavLst>
                                    </p:anim>
                                    <p:animEffect transition="in" filter="wipe(right)">
                                      <p:cBhvr>
                                        <p:cTn id="95" dur="500"/>
                                        <p:tgtEl>
                                          <p:spTgt spid="4"/>
                                        </p:tgtEl>
                                      </p:cBhvr>
                                    </p:animEffect>
                                  </p:childTnLst>
                                </p:cTn>
                              </p:par>
                              <p:par>
                                <p:cTn id="96" presetID="12" presetClass="entr" presetSubtype="8" fill="hold" nodeType="withEffect">
                                  <p:stCondLst>
                                    <p:cond delay="0"/>
                                  </p:stCondLst>
                                  <p:childTnLst>
                                    <p:set>
                                      <p:cBhvr>
                                        <p:cTn id="97" dur="1" fill="hold">
                                          <p:stCondLst>
                                            <p:cond delay="0"/>
                                          </p:stCondLst>
                                        </p:cTn>
                                        <p:tgtEl>
                                          <p:spTgt spid="75"/>
                                        </p:tgtEl>
                                        <p:attrNameLst>
                                          <p:attrName>style.visibility</p:attrName>
                                        </p:attrNameLst>
                                      </p:cBhvr>
                                      <p:to>
                                        <p:strVal val="visible"/>
                                      </p:to>
                                    </p:set>
                                    <p:anim calcmode="lin" valueType="num">
                                      <p:cBhvr additive="base">
                                        <p:cTn id="98" dur="500"/>
                                        <p:tgtEl>
                                          <p:spTgt spid="75"/>
                                        </p:tgtEl>
                                        <p:attrNameLst>
                                          <p:attrName>ppt_x</p:attrName>
                                        </p:attrNameLst>
                                      </p:cBhvr>
                                      <p:tavLst>
                                        <p:tav tm="0">
                                          <p:val>
                                            <p:strVal val="#ppt_x-#ppt_w*1.125000"/>
                                          </p:val>
                                        </p:tav>
                                        <p:tav tm="100000">
                                          <p:val>
                                            <p:strVal val="#ppt_x"/>
                                          </p:val>
                                        </p:tav>
                                      </p:tavLst>
                                    </p:anim>
                                    <p:animEffect transition="in" filter="wipe(right)">
                                      <p:cBhvr>
                                        <p:cTn id="99" dur="500"/>
                                        <p:tgtEl>
                                          <p:spTgt spid="75"/>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8" fill="hold" nodeType="clickEffect">
                                  <p:stCondLst>
                                    <p:cond delay="0"/>
                                  </p:stCondLst>
                                  <p:childTnLst>
                                    <p:set>
                                      <p:cBhvr>
                                        <p:cTn id="103" dur="1" fill="hold">
                                          <p:stCondLst>
                                            <p:cond delay="0"/>
                                          </p:stCondLst>
                                        </p:cTn>
                                        <p:tgtEl>
                                          <p:spTgt spid="72"/>
                                        </p:tgtEl>
                                        <p:attrNameLst>
                                          <p:attrName>style.visibility</p:attrName>
                                        </p:attrNameLst>
                                      </p:cBhvr>
                                      <p:to>
                                        <p:strVal val="visible"/>
                                      </p:to>
                                    </p:set>
                                    <p:anim calcmode="lin" valueType="num">
                                      <p:cBhvr additive="base">
                                        <p:cTn id="104" dur="500"/>
                                        <p:tgtEl>
                                          <p:spTgt spid="72"/>
                                        </p:tgtEl>
                                        <p:attrNameLst>
                                          <p:attrName>ppt_x</p:attrName>
                                        </p:attrNameLst>
                                      </p:cBhvr>
                                      <p:tavLst>
                                        <p:tav tm="0">
                                          <p:val>
                                            <p:strVal val="#ppt_x-#ppt_w*1.125000"/>
                                          </p:val>
                                        </p:tav>
                                        <p:tav tm="100000">
                                          <p:val>
                                            <p:strVal val="#ppt_x"/>
                                          </p:val>
                                        </p:tav>
                                      </p:tavLst>
                                    </p:anim>
                                    <p:animEffect transition="in" filter="wipe(right)">
                                      <p:cBhvr>
                                        <p:cTn id="105" dur="500"/>
                                        <p:tgtEl>
                                          <p:spTgt spid="72"/>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dissolve">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dissolve">
                                      <p:cBhvr>
                                        <p:cTn id="119" dur="500"/>
                                        <p:tgtEl>
                                          <p:spTgt spid="89"/>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dissolve">
                                      <p:cBhvr>
                                        <p:cTn id="124" dur="500"/>
                                        <p:tgtEl>
                                          <p:spTgt spid="56"/>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dissolve">
                                      <p:cBhvr>
                                        <p:cTn id="12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4" grpId="0" animBg="1"/>
      <p:bldP spid="84" grpId="0" animBg="1"/>
      <p:bldP spid="86" grpId="0" animBg="1"/>
      <p:bldP spid="87" grpId="0" animBg="1"/>
      <p:bldP spid="88" grpId="0" animBg="1"/>
      <p:bldP spid="54" grpId="0" animBg="1"/>
      <p:bldP spid="55" grpId="0" animBg="1"/>
      <p:bldP spid="56" grpId="0" animBg="1"/>
      <p:bldP spid="89" grpId="0" animBg="1"/>
      <p:bldP spid="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09" y="1886674"/>
            <a:ext cx="8492836" cy="3982420"/>
          </a:xfrm>
        </p:spPr>
        <p:txBody>
          <a:bodyPr>
            <a:normAutofit/>
          </a:bodyPr>
          <a:lstStyle/>
          <a:p>
            <a:pPr fontAlgn="base"/>
            <a:r>
              <a:rPr lang="en-US" sz="3600" dirty="0">
                <a:solidFill>
                  <a:schemeClr val="bg1"/>
                </a:solidFill>
                <a:latin typeface="Calibri" charset="0"/>
                <a:ea typeface="Calibri" charset="0"/>
                <a:cs typeface="Calibri" charset="0"/>
                <a:hlinkClick r:id="rId2">
                  <a:extLst>
                    <a:ext uri="{A12FA001-AC4F-418D-AE19-62706E023703}">
                      <ahyp:hlinkClr xmlns:ahyp="http://schemas.microsoft.com/office/drawing/2018/hyperlinkcolor" val="tx"/>
                    </a:ext>
                  </a:extLst>
                </a:hlinkClick>
              </a:rPr>
              <a:t>Class-Wide Function-Related Intervention Teams (FIT)</a:t>
            </a:r>
            <a:r>
              <a:rPr lang="en-US" sz="3600" dirty="0">
                <a:solidFill>
                  <a:schemeClr val="bg1"/>
                </a:solidFill>
                <a:latin typeface="Calibri" charset="0"/>
                <a:ea typeface="Calibri" charset="0"/>
                <a:cs typeface="Calibri" charset="0"/>
              </a:rPr>
              <a:t>:</a:t>
            </a:r>
            <a:endParaRPr lang="en-US" sz="3600" dirty="0">
              <a:solidFill>
                <a:schemeClr val="bg1"/>
              </a:solidFill>
              <a:latin typeface="Calibri" charset="0"/>
              <a:cs typeface="Calibri" charset="0"/>
            </a:endParaRPr>
          </a:p>
          <a:p>
            <a:pPr fontAlgn="base"/>
            <a:r>
              <a:rPr lang="en-US" sz="2800" dirty="0">
                <a:solidFill>
                  <a:schemeClr val="bg1"/>
                </a:solidFill>
              </a:rPr>
              <a:t>Designed to: </a:t>
            </a:r>
            <a:endParaRPr lang="en-US" dirty="0">
              <a:solidFill>
                <a:schemeClr val="bg1"/>
              </a:solidFill>
            </a:endParaRPr>
          </a:p>
          <a:p>
            <a:pPr lvl="1" fontAlgn="base"/>
            <a:r>
              <a:rPr lang="en-US" dirty="0">
                <a:solidFill>
                  <a:schemeClr val="bg1"/>
                </a:solidFill>
              </a:rPr>
              <a:t>help students who need more than universal supports </a:t>
            </a:r>
          </a:p>
          <a:p>
            <a:pPr lvl="1" fontAlgn="base"/>
            <a:r>
              <a:rPr lang="en-US" dirty="0">
                <a:solidFill>
                  <a:schemeClr val="bg1"/>
                </a:solidFill>
              </a:rPr>
              <a:t>be implemented at the class-wide level </a:t>
            </a:r>
          </a:p>
          <a:p>
            <a:pPr lvl="1" fontAlgn="base"/>
            <a:r>
              <a:rPr lang="en-US" dirty="0">
                <a:solidFill>
                  <a:schemeClr val="bg1"/>
                </a:solidFill>
              </a:rPr>
              <a:t>incorporate individualized components </a:t>
            </a:r>
          </a:p>
          <a:p>
            <a:pPr lvl="1" fontAlgn="base"/>
            <a:r>
              <a:rPr lang="en-US" dirty="0">
                <a:solidFill>
                  <a:schemeClr val="bg1"/>
                </a:solidFill>
              </a:rPr>
              <a:t>address attention – a common function of problem behavior  </a:t>
            </a:r>
          </a:p>
          <a:p>
            <a:pPr lvl="1" fontAlgn="base"/>
            <a:r>
              <a:rPr lang="en-US" dirty="0">
                <a:solidFill>
                  <a:schemeClr val="bg1"/>
                </a:solidFill>
              </a:rPr>
              <a:t>be implemented during “problem” times during the day</a:t>
            </a:r>
            <a:endParaRPr lang="en-US" sz="3200" dirty="0">
              <a:solidFill>
                <a:schemeClr val="bg1"/>
              </a:solidFill>
            </a:endParaRPr>
          </a:p>
        </p:txBody>
      </p:sp>
      <p:sp>
        <p:nvSpPr>
          <p:cNvPr id="4" name="Title 1"/>
          <p:cNvSpPr txBox="1">
            <a:spLocks/>
          </p:cNvSpPr>
          <p:nvPr/>
        </p:nvSpPr>
        <p:spPr>
          <a:xfrm>
            <a:off x="332509" y="158697"/>
            <a:ext cx="8492835" cy="81331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b="1" kern="1200" spc="-50" baseline="0">
                <a:solidFill>
                  <a:schemeClr val="accent2"/>
                </a:solidFill>
                <a:latin typeface="+mj-lt"/>
                <a:ea typeface="+mj-ea"/>
                <a:cs typeface="+mj-cs"/>
              </a:defRPr>
            </a:lvl1pPr>
          </a:lstStyle>
          <a:p>
            <a:r>
              <a:rPr lang="en-US" sz="4400" b="0" dirty="0">
                <a:solidFill>
                  <a:srgbClr val="001C54"/>
                </a:solidFill>
              </a:rPr>
              <a:t>Other Tier 2 Interventions</a:t>
            </a:r>
          </a:p>
        </p:txBody>
      </p:sp>
      <p:grpSp>
        <p:nvGrpSpPr>
          <p:cNvPr id="5" name="Group 4"/>
          <p:cNvGrpSpPr/>
          <p:nvPr/>
        </p:nvGrpSpPr>
        <p:grpSpPr>
          <a:xfrm>
            <a:off x="332509" y="904443"/>
            <a:ext cx="2522761" cy="757383"/>
            <a:chOff x="6305399" y="4494720"/>
            <a:chExt cx="2566360" cy="1037404"/>
          </a:xfrm>
          <a:solidFill>
            <a:schemeClr val="bg1"/>
          </a:solidFill>
        </p:grpSpPr>
        <p:sp>
          <p:nvSpPr>
            <p:cNvPr id="6" name="Rounded Rectangle 5"/>
            <p:cNvSpPr/>
            <p:nvPr/>
          </p:nvSpPr>
          <p:spPr>
            <a:xfrm>
              <a:off x="6305399" y="4494720"/>
              <a:ext cx="2566360" cy="1003645"/>
            </a:xfrm>
            <a:prstGeom prst="roundRect">
              <a:avLst>
                <a:gd name="adj" fmla="val 10000"/>
              </a:avLst>
            </a:prstGeom>
            <a:grpFill/>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7" name="Rounded Rectangle 4"/>
            <p:cNvSpPr/>
            <p:nvPr/>
          </p:nvSpPr>
          <p:spPr>
            <a:xfrm>
              <a:off x="6334795" y="4587271"/>
              <a:ext cx="2507568" cy="94485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Class-wide FIT</a:t>
              </a:r>
            </a:p>
          </p:txBody>
        </p:sp>
      </p:grpSp>
      <p:sp>
        <p:nvSpPr>
          <p:cNvPr id="8" name="Rounded Rectangle 7"/>
          <p:cNvSpPr/>
          <p:nvPr/>
        </p:nvSpPr>
        <p:spPr>
          <a:xfrm>
            <a:off x="340251" y="918726"/>
            <a:ext cx="2522761" cy="757383"/>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 name="TextBox 1">
            <a:extLst>
              <a:ext uri="{FF2B5EF4-FFF2-40B4-BE49-F238E27FC236}">
                <a16:creationId xmlns:a16="http://schemas.microsoft.com/office/drawing/2014/main" id="{1A7D6F44-7748-EA42-A2BB-5A7721C11986}"/>
              </a:ext>
            </a:extLst>
          </p:cNvPr>
          <p:cNvSpPr txBox="1"/>
          <p:nvPr/>
        </p:nvSpPr>
        <p:spPr>
          <a:xfrm>
            <a:off x="6832598" y="5869094"/>
            <a:ext cx="2311402" cy="369332"/>
          </a:xfrm>
          <a:prstGeom prst="rect">
            <a:avLst/>
          </a:prstGeom>
          <a:noFill/>
        </p:spPr>
        <p:txBody>
          <a:bodyPr wrap="none" rtlCol="0">
            <a:spAutoFit/>
          </a:bodyPr>
          <a:lstStyle/>
          <a:p>
            <a:r>
              <a:rPr lang="en-US" dirty="0" err="1"/>
              <a:t>Kamps</a:t>
            </a:r>
            <a:r>
              <a:rPr lang="en-US" dirty="0"/>
              <a:t> &amp; Wills, 2009</a:t>
            </a:r>
          </a:p>
        </p:txBody>
      </p:sp>
    </p:spTree>
    <p:extLst>
      <p:ext uri="{BB962C8B-B14F-4D97-AF65-F5344CB8AC3E}">
        <p14:creationId xmlns:p14="http://schemas.microsoft.com/office/powerpoint/2010/main" val="335457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0F42-B709-8444-B3F3-8603069C7E8F}"/>
              </a:ext>
            </a:extLst>
          </p:cNvPr>
          <p:cNvSpPr>
            <a:spLocks noGrp="1"/>
          </p:cNvSpPr>
          <p:nvPr>
            <p:ph type="title"/>
          </p:nvPr>
        </p:nvSpPr>
        <p:spPr/>
        <p:txBody>
          <a:bodyPr/>
          <a:lstStyle/>
          <a:p>
            <a:r>
              <a:rPr lang="en-US" dirty="0">
                <a:solidFill>
                  <a:srgbClr val="001C54"/>
                </a:solidFill>
              </a:rPr>
              <a:t>CW-FIT Components</a:t>
            </a:r>
          </a:p>
        </p:txBody>
      </p:sp>
      <p:sp>
        <p:nvSpPr>
          <p:cNvPr id="3" name="Content Placeholder 2">
            <a:extLst>
              <a:ext uri="{FF2B5EF4-FFF2-40B4-BE49-F238E27FC236}">
                <a16:creationId xmlns:a16="http://schemas.microsoft.com/office/drawing/2014/main" id="{940AAB0F-F6F2-6B49-85D6-6921B219AA7F}"/>
              </a:ext>
            </a:extLst>
          </p:cNvPr>
          <p:cNvSpPr>
            <a:spLocks noGrp="1"/>
          </p:cNvSpPr>
          <p:nvPr>
            <p:ph idx="1"/>
          </p:nvPr>
        </p:nvSpPr>
        <p:spPr>
          <a:xfrm>
            <a:off x="628650" y="1590494"/>
            <a:ext cx="7886700" cy="4351338"/>
          </a:xfrm>
        </p:spPr>
        <p:txBody>
          <a:bodyPr>
            <a:normAutofit lnSpcReduction="10000"/>
          </a:bodyPr>
          <a:lstStyle/>
          <a:p>
            <a:r>
              <a:rPr lang="en-US" dirty="0">
                <a:solidFill>
                  <a:schemeClr val="bg1"/>
                </a:solidFill>
              </a:rPr>
              <a:t>Teaching: </a:t>
            </a:r>
          </a:p>
          <a:p>
            <a:pPr lvl="1"/>
            <a:r>
              <a:rPr lang="en-US" dirty="0">
                <a:solidFill>
                  <a:schemeClr val="bg1"/>
                </a:solidFill>
              </a:rPr>
              <a:t>Direct instruction of key social skills </a:t>
            </a:r>
          </a:p>
          <a:p>
            <a:pPr lvl="2"/>
            <a:r>
              <a:rPr lang="en-US" dirty="0">
                <a:solidFill>
                  <a:schemeClr val="bg1"/>
                </a:solidFill>
              </a:rPr>
              <a:t>How to gain the teacher’s attention</a:t>
            </a:r>
          </a:p>
          <a:p>
            <a:pPr lvl="2"/>
            <a:r>
              <a:rPr lang="en-US" dirty="0">
                <a:solidFill>
                  <a:schemeClr val="bg1"/>
                </a:solidFill>
              </a:rPr>
              <a:t>Following directions</a:t>
            </a:r>
          </a:p>
          <a:p>
            <a:pPr lvl="2"/>
            <a:r>
              <a:rPr lang="en-US" dirty="0">
                <a:solidFill>
                  <a:schemeClr val="bg1"/>
                </a:solidFill>
              </a:rPr>
              <a:t>Ignoring inappropriate behaviors</a:t>
            </a:r>
          </a:p>
          <a:p>
            <a:pPr lvl="2"/>
            <a:r>
              <a:rPr lang="en-US" dirty="0">
                <a:solidFill>
                  <a:schemeClr val="bg1"/>
                </a:solidFill>
              </a:rPr>
              <a:t>Other optional skills</a:t>
            </a:r>
          </a:p>
          <a:p>
            <a:r>
              <a:rPr lang="en-US" dirty="0">
                <a:solidFill>
                  <a:schemeClr val="bg1"/>
                </a:solidFill>
              </a:rPr>
              <a:t>Group contingency</a:t>
            </a:r>
          </a:p>
          <a:p>
            <a:pPr lvl="1"/>
            <a:r>
              <a:rPr lang="en-US" dirty="0">
                <a:solidFill>
                  <a:schemeClr val="bg1"/>
                </a:solidFill>
              </a:rPr>
              <a:t>Teams compete for points (individual students can also self-monitor)</a:t>
            </a:r>
          </a:p>
          <a:p>
            <a:pPr lvl="1"/>
            <a:r>
              <a:rPr lang="en-US" dirty="0">
                <a:solidFill>
                  <a:schemeClr val="bg1"/>
                </a:solidFill>
              </a:rPr>
              <a:t>Points are awarded every 2-5 minutes to groups displaying appropriate behavior</a:t>
            </a:r>
          </a:p>
          <a:p>
            <a:pPr lvl="1"/>
            <a:r>
              <a:rPr lang="en-US" dirty="0">
                <a:solidFill>
                  <a:schemeClr val="bg1"/>
                </a:solidFill>
              </a:rPr>
              <a:t>Groups that meet their goal earn a reward</a:t>
            </a:r>
          </a:p>
        </p:txBody>
      </p:sp>
      <p:sp>
        <p:nvSpPr>
          <p:cNvPr id="5" name="Rounded Rectangle 4">
            <a:extLst>
              <a:ext uri="{FF2B5EF4-FFF2-40B4-BE49-F238E27FC236}">
                <a16:creationId xmlns:a16="http://schemas.microsoft.com/office/drawing/2014/main" id="{7E0B0245-4623-8742-8C4C-D0F1F6518778}"/>
              </a:ext>
            </a:extLst>
          </p:cNvPr>
          <p:cNvSpPr/>
          <p:nvPr/>
        </p:nvSpPr>
        <p:spPr>
          <a:xfrm>
            <a:off x="6220918" y="365125"/>
            <a:ext cx="2533338" cy="1595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See </a:t>
            </a:r>
            <a:r>
              <a:rPr lang="en-US" dirty="0">
                <a:solidFill>
                  <a:schemeClr val="bg1"/>
                </a:solidFill>
                <a:hlinkClick r:id="rId2">
                  <a:extLst>
                    <a:ext uri="{A12FA001-AC4F-418D-AE19-62706E023703}">
                      <ahyp:hlinkClr xmlns:ahyp="http://schemas.microsoft.com/office/drawing/2018/hyperlinkcolor" val="tx"/>
                    </a:ext>
                  </a:extLst>
                </a:hlinkClick>
              </a:rPr>
              <a:t>https://cwfit.ku.edu/</a:t>
            </a:r>
            <a:r>
              <a:rPr lang="en-US" dirty="0">
                <a:solidFill>
                  <a:schemeClr val="bg1"/>
                </a:solidFill>
              </a:rPr>
              <a:t> for more information on CW-FIT</a:t>
            </a:r>
          </a:p>
        </p:txBody>
      </p:sp>
    </p:spTree>
    <p:extLst>
      <p:ext uri="{BB962C8B-B14F-4D97-AF65-F5344CB8AC3E}">
        <p14:creationId xmlns:p14="http://schemas.microsoft.com/office/powerpoint/2010/main" val="1561948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99" y="180190"/>
            <a:ext cx="8589195" cy="1325563"/>
          </a:xfrm>
          <a:noFill/>
        </p:spPr>
        <p:txBody>
          <a:bodyPr>
            <a:normAutofit/>
          </a:bodyPr>
          <a:lstStyle/>
          <a:p>
            <a:r>
              <a:rPr lang="en-US" sz="4000" dirty="0">
                <a:solidFill>
                  <a:srgbClr val="001C54"/>
                </a:solidFill>
              </a:rPr>
              <a:t>Review: </a:t>
            </a:r>
            <a:br>
              <a:rPr lang="en-US" sz="4000" dirty="0">
                <a:solidFill>
                  <a:srgbClr val="001C54"/>
                </a:solidFill>
              </a:rPr>
            </a:br>
            <a:r>
              <a:rPr lang="en-US" sz="4000" dirty="0">
                <a:solidFill>
                  <a:srgbClr val="001C54"/>
                </a:solidFill>
              </a:rPr>
              <a:t>Common Elements of Tier 2 Practices</a:t>
            </a:r>
          </a:p>
        </p:txBody>
      </p:sp>
      <p:sp>
        <p:nvSpPr>
          <p:cNvPr id="3" name="Content Placeholder 2"/>
          <p:cNvSpPr>
            <a:spLocks noGrp="1"/>
          </p:cNvSpPr>
          <p:nvPr>
            <p:ph idx="1"/>
          </p:nvPr>
        </p:nvSpPr>
        <p:spPr>
          <a:xfrm>
            <a:off x="130100" y="1505753"/>
            <a:ext cx="6175698" cy="4351338"/>
          </a:xfrm>
        </p:spPr>
        <p:txBody>
          <a:bodyPr>
            <a:normAutofit fontScale="77500" lnSpcReduction="20000"/>
          </a:bodyPr>
          <a:lstStyle/>
          <a:p>
            <a:pPr lvl="0"/>
            <a:r>
              <a:rPr lang="en-US" sz="2400" dirty="0">
                <a:solidFill>
                  <a:schemeClr val="bg1"/>
                </a:solidFill>
              </a:rPr>
              <a:t>Consistent, standardized implementation across students</a:t>
            </a:r>
          </a:p>
          <a:p>
            <a:pPr lvl="0"/>
            <a:r>
              <a:rPr lang="en-US" sz="2400" dirty="0">
                <a:solidFill>
                  <a:schemeClr val="bg1"/>
                </a:solidFill>
              </a:rPr>
              <a:t>Easily accessible (e.g., within a few days of referral)</a:t>
            </a:r>
          </a:p>
          <a:p>
            <a:pPr lvl="0"/>
            <a:r>
              <a:rPr lang="en-US" sz="2400" dirty="0">
                <a:solidFill>
                  <a:schemeClr val="bg1"/>
                </a:solidFill>
              </a:rPr>
              <a:t>Continuous availability</a:t>
            </a:r>
          </a:p>
          <a:p>
            <a:pPr lvl="0"/>
            <a:r>
              <a:rPr lang="en-US" sz="2400" dirty="0">
                <a:solidFill>
                  <a:schemeClr val="bg1"/>
                </a:solidFill>
              </a:rPr>
              <a:t>Implemented by all school staff</a:t>
            </a:r>
          </a:p>
          <a:p>
            <a:pPr lvl="0"/>
            <a:r>
              <a:rPr lang="en-US" sz="2400" dirty="0">
                <a:solidFill>
                  <a:schemeClr val="bg1"/>
                </a:solidFill>
              </a:rPr>
              <a:t>Consistent with and extra doses of school-wide expectations and interventions (</a:t>
            </a:r>
            <a:r>
              <a:rPr lang="en-US" sz="2400" u="sng" dirty="0">
                <a:solidFill>
                  <a:schemeClr val="bg1"/>
                </a:solidFill>
              </a:rPr>
              <a:t>behavioral and academic</a:t>
            </a:r>
            <a:r>
              <a:rPr lang="en-US" sz="2400" dirty="0">
                <a:solidFill>
                  <a:schemeClr val="bg1"/>
                </a:solidFill>
              </a:rPr>
              <a:t>)</a:t>
            </a:r>
          </a:p>
          <a:p>
            <a:pPr lvl="0"/>
            <a:r>
              <a:rPr lang="en-US" sz="2400" dirty="0">
                <a:solidFill>
                  <a:schemeClr val="bg1"/>
                </a:solidFill>
              </a:rPr>
              <a:t>Targeted and explicit skill instruction</a:t>
            </a:r>
          </a:p>
          <a:p>
            <a:pPr lvl="0"/>
            <a:r>
              <a:rPr lang="en-US" sz="2400" dirty="0">
                <a:solidFill>
                  <a:schemeClr val="bg1"/>
                </a:solidFill>
              </a:rPr>
              <a:t>Acknowledgements of appropriate behavior</a:t>
            </a:r>
          </a:p>
          <a:p>
            <a:pPr lvl="0"/>
            <a:r>
              <a:rPr lang="en-US" sz="2400" dirty="0">
                <a:solidFill>
                  <a:schemeClr val="bg1"/>
                </a:solidFill>
              </a:rPr>
              <a:t>Increased adult support</a:t>
            </a:r>
          </a:p>
          <a:p>
            <a:pPr lvl="0"/>
            <a:r>
              <a:rPr lang="en-US" sz="2400" dirty="0">
                <a:solidFill>
                  <a:schemeClr val="bg1"/>
                </a:solidFill>
              </a:rPr>
              <a:t>Frequent performance feedback for targeted behaviors</a:t>
            </a:r>
          </a:p>
          <a:p>
            <a:pPr lvl="0"/>
            <a:r>
              <a:rPr lang="en-US" sz="2400" dirty="0">
                <a:solidFill>
                  <a:schemeClr val="bg1"/>
                </a:solidFill>
              </a:rPr>
              <a:t>Plans for generalization and maintenance </a:t>
            </a:r>
          </a:p>
          <a:p>
            <a:pPr marL="0" indent="0">
              <a:buNone/>
            </a:pPr>
            <a:r>
              <a:rPr lang="en-US" sz="2000" dirty="0">
                <a:solidFill>
                  <a:schemeClr val="bg1"/>
                </a:solidFill>
              </a:rPr>
              <a:t>	(Crone, Hawken, &amp; Horner, 2010)</a:t>
            </a:r>
          </a:p>
        </p:txBody>
      </p:sp>
      <p:sp>
        <p:nvSpPr>
          <p:cNvPr id="4" name="Content Placeholder 1">
            <a:extLst>
              <a:ext uri="{FF2B5EF4-FFF2-40B4-BE49-F238E27FC236}">
                <a16:creationId xmlns:a16="http://schemas.microsoft.com/office/drawing/2014/main" id="{4BE7780F-5D7A-F84D-AAD0-1306B5DEAAE1}"/>
              </a:ext>
            </a:extLst>
          </p:cNvPr>
          <p:cNvSpPr txBox="1">
            <a:spLocks/>
          </p:cNvSpPr>
          <p:nvPr/>
        </p:nvSpPr>
        <p:spPr>
          <a:xfrm>
            <a:off x="6565692" y="3505873"/>
            <a:ext cx="2449879" cy="2595123"/>
          </a:xfrm>
          <a:prstGeom prst="rect">
            <a:avLst/>
          </a:prstGeom>
          <a:solidFill>
            <a:schemeClr val="accent1"/>
          </a:solidFill>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hlinkClick r:id="rId2"/>
              </a:rPr>
              <a:t>Taxonomy of Intervention Intensity</a:t>
            </a:r>
            <a:endPar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Strength</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Dosage</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Alignment</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Attention to Transfer</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Comprehensiveness</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Behavioral Support</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Individualization</a:t>
            </a:r>
          </a:p>
        </p:txBody>
      </p:sp>
    </p:spTree>
    <p:extLst>
      <p:ext uri="{BB962C8B-B14F-4D97-AF65-F5344CB8AC3E}">
        <p14:creationId xmlns:p14="http://schemas.microsoft.com/office/powerpoint/2010/main" val="31834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643876"/>
            <a:ext cx="8621945" cy="935288"/>
          </a:xfrm>
        </p:spPr>
        <p:txBody>
          <a:bodyPr/>
          <a:lstStyle/>
          <a:p>
            <a:r>
              <a:rPr lang="en-US" sz="4400" b="1" dirty="0">
                <a:solidFill>
                  <a:srgbClr val="01295F"/>
                </a:solidFill>
                <a:latin typeface="+mj-lt"/>
              </a:rPr>
              <a:t>Intensifying Behavioral Support</a:t>
            </a:r>
          </a:p>
        </p:txBody>
      </p:sp>
      <p:sp>
        <p:nvSpPr>
          <p:cNvPr id="3" name="Text Placeholder 2"/>
          <p:cNvSpPr>
            <a:spLocks noGrp="1"/>
          </p:cNvSpPr>
          <p:nvPr>
            <p:ph type="body" sz="quarter" idx="15"/>
          </p:nvPr>
        </p:nvSpPr>
        <p:spPr>
          <a:noFill/>
        </p:spPr>
        <p:txBody>
          <a:bodyPr/>
          <a:lstStyle/>
          <a:p>
            <a:r>
              <a:rPr lang="en-US" sz="4000" dirty="0"/>
              <a:t>Part 2</a:t>
            </a:r>
          </a:p>
          <a:p>
            <a:r>
              <a:rPr lang="en-US" sz="4000" dirty="0"/>
              <a:t>How do we intensify supports for individual students?</a:t>
            </a:r>
          </a:p>
        </p:txBody>
      </p:sp>
    </p:spTree>
    <p:extLst>
      <p:ext uri="{BB962C8B-B14F-4D97-AF65-F5344CB8AC3E}">
        <p14:creationId xmlns:p14="http://schemas.microsoft.com/office/powerpoint/2010/main" val="4122949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a:spLocks noChangeArrowheads="1"/>
          </p:cNvSpPr>
          <p:nvPr/>
        </p:nvSpPr>
        <p:spPr bwMode="auto">
          <a:xfrm>
            <a:off x="946150" y="941388"/>
            <a:ext cx="7242175" cy="5673725"/>
          </a:xfrm>
          <a:prstGeom prst="triangle">
            <a:avLst>
              <a:gd name="adj" fmla="val 50000"/>
            </a:avLst>
          </a:prstGeom>
          <a:gradFill rotWithShape="1">
            <a:gsLst>
              <a:gs pos="0">
                <a:srgbClr val="D1D1F0"/>
              </a:gs>
              <a:gs pos="63000">
                <a:srgbClr val="7575D1"/>
              </a:gs>
              <a:gs pos="98000">
                <a:srgbClr val="262673"/>
              </a:gs>
              <a:gs pos="100000">
                <a:srgbClr val="262673"/>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pic>
        <p:nvPicPr>
          <p:cNvPr id="5" name="Picture 4"/>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1717892" y="5548777"/>
            <a:ext cx="1066800" cy="1066800"/>
          </a:xfrm>
          <a:prstGeom prst="rect">
            <a:avLst/>
          </a:prstGeom>
          <a:noFill/>
        </p:spPr>
      </p:pic>
      <p:pic>
        <p:nvPicPr>
          <p:cNvPr id="6" name="Picture 5"/>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3747115" y="2701963"/>
            <a:ext cx="1066800" cy="1066800"/>
          </a:xfrm>
          <a:prstGeom prst="rect">
            <a:avLst/>
          </a:prstGeom>
          <a:noFill/>
        </p:spPr>
      </p:pic>
      <p:pic>
        <p:nvPicPr>
          <p:cNvPr id="7" name="Picture 6"/>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4813915" y="4282630"/>
            <a:ext cx="1066800" cy="1066800"/>
          </a:xfrm>
          <a:prstGeom prst="rect">
            <a:avLst/>
          </a:prstGeom>
          <a:noFill/>
        </p:spPr>
      </p:pic>
      <p:pic>
        <p:nvPicPr>
          <p:cNvPr id="8" name="Picture 7"/>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4030859" y="1635163"/>
            <a:ext cx="1066800" cy="1066800"/>
          </a:xfrm>
          <a:prstGeom prst="rect">
            <a:avLst/>
          </a:prstGeom>
          <a:noFill/>
        </p:spPr>
      </p:pic>
      <p:sp>
        <p:nvSpPr>
          <p:cNvPr id="9" name="Rounded Rectangle 8"/>
          <p:cNvSpPr>
            <a:spLocks noChangeArrowheads="1"/>
          </p:cNvSpPr>
          <p:nvPr/>
        </p:nvSpPr>
        <p:spPr bwMode="auto">
          <a:xfrm>
            <a:off x="228600" y="100013"/>
            <a:ext cx="8763000" cy="661987"/>
          </a:xfrm>
          <a:prstGeom prst="roundRect">
            <a:avLst>
              <a:gd name="adj" fmla="val 16667"/>
            </a:avLst>
          </a:prstGeom>
          <a:noFill/>
          <a:ln w="9525">
            <a:noFill/>
            <a:round/>
            <a:headEnd/>
            <a:tailEnd/>
          </a:ln>
          <a:effectLst>
            <a:outerShdw dist="23000" dir="5400000" rotWithShape="0">
              <a:srgbClr val="808080">
                <a:alpha val="34999"/>
              </a:srgbClr>
            </a:outerShdw>
          </a:effectLst>
        </p:spPr>
        <p:txBody>
          <a:bodyPr anchor="ctr">
            <a:prstTxWarp prst="textNoShape">
              <a:avLst/>
            </a:prstTxWarp>
          </a:bodyPr>
          <a:lstStyle/>
          <a:p>
            <a:pPr algn="ctr">
              <a:defRPr/>
            </a:pPr>
            <a:r>
              <a:rPr lang="en-US" sz="2400" dirty="0">
                <a:solidFill>
                  <a:srgbClr val="001C54"/>
                </a:solidFill>
                <a:latin typeface="+mj-lt"/>
              </a:rPr>
              <a:t>Individual’s Movement Throughout the Continuum of Supports</a:t>
            </a:r>
          </a:p>
        </p:txBody>
      </p:sp>
      <p:sp>
        <p:nvSpPr>
          <p:cNvPr id="10" name="Rounded Rectangle 9"/>
          <p:cNvSpPr>
            <a:spLocks noChangeArrowheads="1"/>
          </p:cNvSpPr>
          <p:nvPr/>
        </p:nvSpPr>
        <p:spPr bwMode="auto">
          <a:xfrm>
            <a:off x="0" y="3387725"/>
            <a:ext cx="2479675" cy="1066800"/>
          </a:xfrm>
          <a:prstGeom prst="roundRect">
            <a:avLst>
              <a:gd name="adj" fmla="val 16667"/>
            </a:avLst>
          </a:prstGeom>
          <a:solidFill>
            <a:schemeClr val="accent1">
              <a:lumMod val="40000"/>
              <a:lumOff val="60000"/>
            </a:schemeClr>
          </a:solidFill>
          <a:ln w="9525">
            <a:no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ea typeface="+mn-ea"/>
                <a:cs typeface="+mn-cs"/>
              </a:rPr>
              <a:t>Initially, Bean is successful with Tier 1 supports.</a:t>
            </a:r>
          </a:p>
        </p:txBody>
      </p:sp>
      <p:sp>
        <p:nvSpPr>
          <p:cNvPr id="11" name="Rounded Rectangle 10"/>
          <p:cNvSpPr>
            <a:spLocks noChangeArrowheads="1"/>
          </p:cNvSpPr>
          <p:nvPr/>
        </p:nvSpPr>
        <p:spPr bwMode="auto">
          <a:xfrm>
            <a:off x="473075" y="1762125"/>
            <a:ext cx="2794000" cy="1625600"/>
          </a:xfrm>
          <a:prstGeom prst="roundRect">
            <a:avLst>
              <a:gd name="adj" fmla="val 16667"/>
            </a:avLst>
          </a:prstGeom>
          <a:solidFill>
            <a:schemeClr val="accent1">
              <a:lumMod val="40000"/>
              <a:lumOff val="60000"/>
            </a:schemeClr>
          </a:solidFill>
          <a:ln w="9525">
            <a:no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ea typeface="+mn-ea"/>
                <a:cs typeface="+mn-cs"/>
              </a:rPr>
              <a:t>Then, Bean starts to display at-risk behaviors and needs additional (Tier 2) support to be successful.</a:t>
            </a:r>
          </a:p>
        </p:txBody>
      </p:sp>
      <p:sp>
        <p:nvSpPr>
          <p:cNvPr id="12" name="Rounded Rectangle 11"/>
          <p:cNvSpPr>
            <a:spLocks noChangeArrowheads="1"/>
          </p:cNvSpPr>
          <p:nvPr/>
        </p:nvSpPr>
        <p:spPr bwMode="auto">
          <a:xfrm>
            <a:off x="1577009" y="661988"/>
            <a:ext cx="2620341" cy="1166812"/>
          </a:xfrm>
          <a:prstGeom prst="roundRect">
            <a:avLst>
              <a:gd name="adj" fmla="val 16667"/>
            </a:avLst>
          </a:prstGeom>
          <a:solidFill>
            <a:schemeClr val="accent1">
              <a:lumMod val="40000"/>
              <a:lumOff val="60000"/>
            </a:schemeClr>
          </a:solidFill>
          <a:ln w="9525">
            <a:noFill/>
            <a:round/>
            <a:headEnd/>
            <a:tailEnd/>
          </a:ln>
          <a:effectLst>
            <a:outerShdw dist="20000" dir="5400000" rotWithShape="0">
              <a:srgbClr val="808080">
                <a:alpha val="37999"/>
              </a:srgbClr>
            </a:outerShdw>
          </a:effectLst>
        </p:spPr>
        <p:txBody>
          <a:bodyPr anchor="ctr">
            <a:prstTxWarp prst="textNoShape">
              <a:avLst/>
            </a:prstTxWarp>
          </a:bodyPr>
          <a:lstStyle/>
          <a:p>
            <a:pPr algn="ctr">
              <a:defRPr/>
            </a:pPr>
            <a:r>
              <a:rPr lang="en-US" dirty="0">
                <a:solidFill>
                  <a:srgbClr val="000000"/>
                </a:solidFill>
              </a:rPr>
              <a:t>Events in Bean’s life are associated with an increase in severe behaviors.</a:t>
            </a:r>
          </a:p>
        </p:txBody>
      </p:sp>
      <p:sp>
        <p:nvSpPr>
          <p:cNvPr id="13" name="Rounded Rectangle 12"/>
          <p:cNvSpPr>
            <a:spLocks noChangeArrowheads="1"/>
          </p:cNvSpPr>
          <p:nvPr/>
        </p:nvSpPr>
        <p:spPr bwMode="auto">
          <a:xfrm>
            <a:off x="6350000" y="2516188"/>
            <a:ext cx="2794000" cy="2287587"/>
          </a:xfrm>
          <a:prstGeom prst="roundRect">
            <a:avLst>
              <a:gd name="adj" fmla="val 16667"/>
            </a:avLst>
          </a:prstGeom>
          <a:solidFill>
            <a:schemeClr val="accent1">
              <a:lumMod val="40000"/>
              <a:lumOff val="60000"/>
            </a:schemeClr>
          </a:solidFill>
          <a:ln w="9525">
            <a:no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ea typeface="+mn-ea"/>
                <a:cs typeface="+mn-cs"/>
              </a:rPr>
              <a:t>Luckily, Bean receives comprehensive function-based supports, which are eventually faded and is again able to be successful with Tier 1 supports.</a:t>
            </a:r>
          </a:p>
        </p:txBody>
      </p:sp>
      <p:sp>
        <p:nvSpPr>
          <p:cNvPr id="14" name="Rounded Rectangle 13"/>
          <p:cNvSpPr>
            <a:spLocks noChangeArrowheads="1"/>
          </p:cNvSpPr>
          <p:nvPr/>
        </p:nvSpPr>
        <p:spPr bwMode="auto">
          <a:xfrm>
            <a:off x="5394325" y="755650"/>
            <a:ext cx="2794000" cy="1760538"/>
          </a:xfrm>
          <a:prstGeom prst="roundRect">
            <a:avLst>
              <a:gd name="adj" fmla="val 16667"/>
            </a:avLst>
          </a:prstGeom>
          <a:solidFill>
            <a:schemeClr val="accent1">
              <a:lumMod val="40000"/>
              <a:lumOff val="60000"/>
            </a:schemeClr>
          </a:solidFill>
          <a:ln w="9525">
            <a:noFill/>
            <a:round/>
            <a:headEnd/>
            <a:tailEnd/>
          </a:ln>
          <a:effectLst>
            <a:outerShdw dist="20000" dir="5400000" rotWithShape="0">
              <a:srgbClr val="808080">
                <a:alpha val="37999"/>
              </a:srgbClr>
            </a:outerShdw>
          </a:effectLst>
        </p:spPr>
        <p:txBody>
          <a:bodyPr anchor="ctr"/>
          <a:lstStyle/>
          <a:p>
            <a:pPr algn="ctr">
              <a:defRPr/>
            </a:pPr>
            <a:r>
              <a:rPr lang="en-US" dirty="0">
                <a:solidFill>
                  <a:schemeClr val="dk1"/>
                </a:solidFill>
                <a:ea typeface="+mn-ea"/>
                <a:cs typeface="+mn-cs"/>
              </a:rPr>
              <a:t>Bean is successfully  faded from staff-managed to self-managed Tier 2 supports.</a:t>
            </a:r>
          </a:p>
        </p:txBody>
      </p:sp>
    </p:spTree>
    <p:extLst>
      <p:ext uri="{BB962C8B-B14F-4D97-AF65-F5344CB8AC3E}">
        <p14:creationId xmlns:p14="http://schemas.microsoft.com/office/powerpoint/2010/main" val="222411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4.89413E-6 2.32246E-6 L 0.19819 -0.45385 " pathEditMode="relative" rAng="0" ptsTypes="AA">
                                      <p:cBhvr>
                                        <p:cTn id="14" dur="2000" fill="hold"/>
                                        <p:tgtEl>
                                          <p:spTgt spid="5"/>
                                        </p:tgtEl>
                                        <p:attrNameLst>
                                          <p:attrName>ppt_x</p:attrName>
                                          <p:attrName>ppt_y</p:attrName>
                                        </p:attrNameLst>
                                      </p:cBhvr>
                                      <p:rCtr x="9900" y="-22700"/>
                                    </p:animMotion>
                                  </p:childTnLst>
                                </p:cTn>
                              </p:par>
                              <p:par>
                                <p:cTn id="15" presetID="10" presetClass="exit" presetSubtype="0" fill="hold" grpId="1" nodeType="withEffect">
                                  <p:stCondLst>
                                    <p:cond delay="0"/>
                                  </p:stCondLst>
                                  <p:childTnLst>
                                    <p:animEffect transition="out" filter="fade">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11"/>
                                        </p:tgtEl>
                                      </p:cBhvr>
                                    </p:animEffect>
                                    <p:set>
                                      <p:cBhvr>
                                        <p:cTn id="28" dur="1" fill="hold">
                                          <p:stCondLst>
                                            <p:cond delay="1999"/>
                                          </p:stCondLst>
                                        </p:cTn>
                                        <p:tgtEl>
                                          <p:spTgt spid="1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par>
                                <p:cTn id="32" presetID="0" presetClass="path" presetSubtype="0" accel="50000" decel="50000" fill="hold" nodeType="withEffect">
                                  <p:stCondLst>
                                    <p:cond delay="0"/>
                                  </p:stCondLst>
                                  <p:childTnLst>
                                    <p:animMotion origin="layout" path="M -1.77022E-7 3.81448E-6 L 0.12287 0.26255 " pathEditMode="relative" rAng="0" ptsTypes="AA">
                                      <p:cBhvr>
                                        <p:cTn id="33" dur="2000" fill="hold"/>
                                        <p:tgtEl>
                                          <p:spTgt spid="6"/>
                                        </p:tgtEl>
                                        <p:attrNameLst>
                                          <p:attrName>ppt_x</p:attrName>
                                          <p:attrName>ppt_y</p:attrName>
                                        </p:attrNameLst>
                                      </p:cBhvr>
                                      <p:rCtr x="6100" y="13100"/>
                                    </p:animMotion>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6"/>
                                        </p:tgtEl>
                                      </p:cBhvr>
                                    </p:animEffect>
                                    <p:set>
                                      <p:cBhvr>
                                        <p:cTn id="41" dur="1" fill="hold">
                                          <p:stCondLst>
                                            <p:cond delay="1999"/>
                                          </p:stCondLst>
                                        </p:cTn>
                                        <p:tgtEl>
                                          <p:spTgt spid="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14"/>
                                        </p:tgtEl>
                                      </p:cBhvr>
                                    </p:animEffect>
                                    <p:set>
                                      <p:cBhvr>
                                        <p:cTn id="44" dur="1" fill="hold">
                                          <p:stCondLst>
                                            <p:cond delay="1999"/>
                                          </p:stCondLst>
                                        </p:cTn>
                                        <p:tgtEl>
                                          <p:spTgt spid="14"/>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0"/>
                                        <p:tgtEl>
                                          <p:spTgt spid="12"/>
                                        </p:tgtEl>
                                      </p:cBhvr>
                                    </p:animEffect>
                                  </p:childTnLst>
                                </p:cTn>
                              </p:par>
                              <p:par>
                                <p:cTn id="51" presetID="0" presetClass="path" presetSubtype="0" accel="50000" decel="50000" fill="hold" nodeType="withEffect">
                                  <p:stCondLst>
                                    <p:cond delay="0"/>
                                  </p:stCondLst>
                                  <p:childTnLst>
                                    <p:animMotion origin="layout" path="M 0.00625 0.03215 L -0.07619 -0.36456 " pathEditMode="relative" rAng="0" ptsTypes="AA">
                                      <p:cBhvr>
                                        <p:cTn id="52" dur="2000" fill="hold"/>
                                        <p:tgtEl>
                                          <p:spTgt spid="7"/>
                                        </p:tgtEl>
                                        <p:attrNameLst>
                                          <p:attrName>ppt_x</p:attrName>
                                          <p:attrName>ppt_y</p:attrName>
                                        </p:attrNameLst>
                                      </p:cBhvr>
                                      <p:rCtr x="-4100" y="-19800"/>
                                    </p:animMotion>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2000"/>
                                        <p:tgtEl>
                                          <p:spTgt spid="12"/>
                                        </p:tgtEl>
                                      </p:cBhvr>
                                    </p:animEffect>
                                    <p:set>
                                      <p:cBhvr>
                                        <p:cTn id="60" dur="1" fill="hold">
                                          <p:stCondLst>
                                            <p:cond delay="1999"/>
                                          </p:stCondLst>
                                        </p:cTn>
                                        <p:tgtEl>
                                          <p:spTgt spid="12"/>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2000"/>
                                        <p:tgtEl>
                                          <p:spTgt spid="13"/>
                                        </p:tgtEl>
                                      </p:cBhvr>
                                    </p:animEffect>
                                  </p:childTnLst>
                                </p:cTn>
                              </p:par>
                              <p:par>
                                <p:cTn id="67" presetID="0" presetClass="path" presetSubtype="0" accel="50000" decel="50000" fill="hold" nodeType="withEffect">
                                  <p:stCondLst>
                                    <p:cond delay="0"/>
                                  </p:stCondLst>
                                  <p:childTnLst>
                                    <p:animMotion origin="layout" path="M 0.00937 0.02129 L 0.29652 0.59213 " pathEditMode="relative" rAng="0" ptsTypes="AA">
                                      <p:cBhvr>
                                        <p:cTn id="68" dur="5000" fill="hold"/>
                                        <p:tgtEl>
                                          <p:spTgt spid="8"/>
                                        </p:tgtEl>
                                        <p:attrNameLst>
                                          <p:attrName>ppt_x</p:attrName>
                                          <p:attrName>ppt_y</p:attrName>
                                        </p:attrNameLst>
                                      </p:cBhvr>
                                      <p:rCtr x="14400" y="28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4" grpId="0" animBg="1"/>
      <p:bldP spid="1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1C54"/>
                </a:solidFill>
              </a:rPr>
              <a:t>Individual Student Systems</a:t>
            </a:r>
          </a:p>
        </p:txBody>
      </p:sp>
      <p:sp>
        <p:nvSpPr>
          <p:cNvPr id="109571" name="Rectangle 3"/>
          <p:cNvSpPr>
            <a:spLocks noGrp="1" noChangeArrowheads="1"/>
          </p:cNvSpPr>
          <p:nvPr>
            <p:ph idx="1"/>
          </p:nvPr>
        </p:nvSpPr>
        <p:spPr/>
        <p:txBody>
          <a:bodyPr>
            <a:normAutofit/>
          </a:bodyPr>
          <a:lstStyle/>
          <a:p>
            <a:r>
              <a:rPr lang="en-US" dirty="0">
                <a:solidFill>
                  <a:schemeClr val="bg1"/>
                </a:solidFill>
              </a:rPr>
              <a:t>Behavioral competence at school &amp; district levels</a:t>
            </a:r>
          </a:p>
          <a:p>
            <a:r>
              <a:rPr lang="en-US" dirty="0">
                <a:solidFill>
                  <a:schemeClr val="bg1"/>
                </a:solidFill>
              </a:rPr>
              <a:t>Team- &amp; data-based decision making</a:t>
            </a:r>
          </a:p>
          <a:p>
            <a:r>
              <a:rPr lang="en-US" dirty="0">
                <a:solidFill>
                  <a:schemeClr val="bg1"/>
                </a:solidFill>
              </a:rPr>
              <a:t>Targeted social skills &amp; self-management instruction</a:t>
            </a:r>
          </a:p>
          <a:p>
            <a:r>
              <a:rPr lang="en-US" dirty="0">
                <a:solidFill>
                  <a:schemeClr val="bg1"/>
                </a:solidFill>
              </a:rPr>
              <a:t>Individualized instructional &amp; curricular accommodations </a:t>
            </a:r>
          </a:p>
          <a:p>
            <a:r>
              <a:rPr lang="en-US" dirty="0">
                <a:solidFill>
                  <a:schemeClr val="bg1"/>
                </a:solidFill>
              </a:rPr>
              <a:t>Function-based behavior support planning </a:t>
            </a:r>
          </a:p>
          <a:p>
            <a:r>
              <a:rPr lang="en-US" dirty="0">
                <a:solidFill>
                  <a:schemeClr val="bg1"/>
                </a:solidFill>
              </a:rPr>
              <a:t>Comprehensive person-centered planning &amp; wraparound processes</a:t>
            </a:r>
          </a:p>
        </p:txBody>
      </p:sp>
    </p:spTree>
    <p:extLst>
      <p:ext uri="{BB962C8B-B14F-4D97-AF65-F5344CB8AC3E}">
        <p14:creationId xmlns:p14="http://schemas.microsoft.com/office/powerpoint/2010/main" val="3147817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fade">
                                      <p:cBhvr>
                                        <p:cTn id="12" dur="500"/>
                                        <p:tgtEl>
                                          <p:spTgt spid="109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fade">
                                      <p:cBhvr>
                                        <p:cTn id="17" dur="500"/>
                                        <p:tgtEl>
                                          <p:spTgt spid="1095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fade">
                                      <p:cBhvr>
                                        <p:cTn id="22" dur="500"/>
                                        <p:tgtEl>
                                          <p:spTgt spid="1095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9571">
                                            <p:txEl>
                                              <p:pRg st="4" end="4"/>
                                            </p:txEl>
                                          </p:spTgt>
                                        </p:tgtEl>
                                        <p:attrNameLst>
                                          <p:attrName>style.visibility</p:attrName>
                                        </p:attrNameLst>
                                      </p:cBhvr>
                                      <p:to>
                                        <p:strVal val="visible"/>
                                      </p:to>
                                    </p:set>
                                    <p:animEffect transition="in" filter="fade">
                                      <p:cBhvr>
                                        <p:cTn id="27" dur="500"/>
                                        <p:tgtEl>
                                          <p:spTgt spid="1095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9571">
                                            <p:txEl>
                                              <p:pRg st="5" end="5"/>
                                            </p:txEl>
                                          </p:spTgt>
                                        </p:tgtEl>
                                        <p:attrNameLst>
                                          <p:attrName>style.visibility</p:attrName>
                                        </p:attrNameLst>
                                      </p:cBhvr>
                                      <p:to>
                                        <p:strVal val="visible"/>
                                      </p:to>
                                    </p:set>
                                    <p:animEffect transition="in" filter="fade">
                                      <p:cBhvr>
                                        <p:cTn id="32" dur="500"/>
                                        <p:tgtEl>
                                          <p:spTgt spid="109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7C37-F2B7-0B43-86F6-A50EE207C326}"/>
              </a:ext>
            </a:extLst>
          </p:cNvPr>
          <p:cNvSpPr>
            <a:spLocks noGrp="1"/>
          </p:cNvSpPr>
          <p:nvPr>
            <p:ph type="title"/>
          </p:nvPr>
        </p:nvSpPr>
        <p:spPr/>
        <p:txBody>
          <a:bodyPr>
            <a:normAutofit/>
          </a:bodyPr>
          <a:lstStyle/>
          <a:p>
            <a:pPr algn="ctr"/>
            <a:r>
              <a:rPr lang="en-US" dirty="0"/>
              <a:t>Orientation to Module Tools and Resources</a:t>
            </a:r>
          </a:p>
        </p:txBody>
      </p:sp>
      <p:sp>
        <p:nvSpPr>
          <p:cNvPr id="3" name="Content Placeholder 2">
            <a:extLst>
              <a:ext uri="{FF2B5EF4-FFF2-40B4-BE49-F238E27FC236}">
                <a16:creationId xmlns:a16="http://schemas.microsoft.com/office/drawing/2014/main" id="{BA8698C7-8A89-5340-8BED-7A1DCEB07AAC}"/>
              </a:ext>
            </a:extLst>
          </p:cNvPr>
          <p:cNvSpPr>
            <a:spLocks noGrp="1"/>
          </p:cNvSpPr>
          <p:nvPr>
            <p:ph idx="1"/>
          </p:nvPr>
        </p:nvSpPr>
        <p:spPr/>
        <p:txBody>
          <a:bodyPr>
            <a:normAutofit/>
          </a:bodyPr>
          <a:lstStyle/>
          <a:p>
            <a:r>
              <a:rPr lang="en-US" dirty="0">
                <a:solidFill>
                  <a:schemeClr val="bg1"/>
                </a:solidFill>
              </a:rPr>
              <a:t>Module Videos</a:t>
            </a:r>
          </a:p>
          <a:p>
            <a:endParaRPr lang="en-US" dirty="0">
              <a:solidFill>
                <a:schemeClr val="bg1"/>
              </a:solidFill>
            </a:endParaRPr>
          </a:p>
          <a:p>
            <a:endParaRPr lang="en-US" dirty="0">
              <a:solidFill>
                <a:schemeClr val="bg1"/>
              </a:solidFill>
            </a:endParaRPr>
          </a:p>
          <a:p>
            <a:r>
              <a:rPr lang="en-US" dirty="0">
                <a:solidFill>
                  <a:schemeClr val="bg1"/>
                </a:solidFill>
              </a:rPr>
              <a:t>Module Workbook</a:t>
            </a:r>
          </a:p>
          <a:p>
            <a:pPr marL="0" indent="0">
              <a:buNone/>
            </a:pPr>
            <a:endParaRPr lang="en-US" dirty="0">
              <a:solidFill>
                <a:schemeClr val="bg1"/>
              </a:solidFill>
            </a:endParaRPr>
          </a:p>
          <a:p>
            <a:pPr marL="0" indent="0">
              <a:buNone/>
            </a:pPr>
            <a:endParaRPr lang="en-US" dirty="0">
              <a:solidFill>
                <a:schemeClr val="bg1"/>
              </a:solidFill>
            </a:endParaRPr>
          </a:p>
          <a:p>
            <a:r>
              <a:rPr lang="en-US" dirty="0">
                <a:solidFill>
                  <a:schemeClr val="bg1"/>
                </a:solidFill>
              </a:rPr>
              <a:t>Module Readings and Additional Resources</a:t>
            </a:r>
          </a:p>
        </p:txBody>
      </p:sp>
      <p:pic>
        <p:nvPicPr>
          <p:cNvPr id="7" name="Picture 6">
            <a:extLst>
              <a:ext uri="{FF2B5EF4-FFF2-40B4-BE49-F238E27FC236}">
                <a16:creationId xmlns:a16="http://schemas.microsoft.com/office/drawing/2014/main" id="{9744430F-6C6D-7A44-822F-2A8AE29D6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6384" y="3228692"/>
            <a:ext cx="926448" cy="1198725"/>
          </a:xfrm>
          <a:prstGeom prst="rect">
            <a:avLst/>
          </a:prstGeom>
        </p:spPr>
      </p:pic>
      <p:pic>
        <p:nvPicPr>
          <p:cNvPr id="9" name="Picture 8">
            <a:extLst>
              <a:ext uri="{FF2B5EF4-FFF2-40B4-BE49-F238E27FC236}">
                <a16:creationId xmlns:a16="http://schemas.microsoft.com/office/drawing/2014/main" id="{5AC5302C-EDB2-BF47-ABEF-5B645A116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347" y="1690688"/>
            <a:ext cx="1786485" cy="987184"/>
          </a:xfrm>
          <a:prstGeom prst="rect">
            <a:avLst/>
          </a:prstGeom>
        </p:spPr>
      </p:pic>
      <p:pic>
        <p:nvPicPr>
          <p:cNvPr id="11" name="Picture 10">
            <a:extLst>
              <a:ext uri="{FF2B5EF4-FFF2-40B4-BE49-F238E27FC236}">
                <a16:creationId xmlns:a16="http://schemas.microsoft.com/office/drawing/2014/main" id="{9B629FAD-CAC7-444A-A2F1-E655642DF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0796" y="4779329"/>
            <a:ext cx="979299" cy="756731"/>
          </a:xfrm>
          <a:prstGeom prst="rect">
            <a:avLst/>
          </a:prstGeom>
        </p:spPr>
      </p:pic>
    </p:spTree>
    <p:extLst>
      <p:ext uri="{BB962C8B-B14F-4D97-AF65-F5344CB8AC3E}">
        <p14:creationId xmlns:p14="http://schemas.microsoft.com/office/powerpoint/2010/main" val="4036455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4" y="1332681"/>
            <a:ext cx="4023360"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there a targeted group of students displaying frequent, but minor challenging behaviors?</a:t>
            </a:r>
          </a:p>
        </p:txBody>
      </p:sp>
      <p:sp>
        <p:nvSpPr>
          <p:cNvPr id="52" name="Rectangle 51"/>
          <p:cNvSpPr/>
          <p:nvPr/>
        </p:nvSpPr>
        <p:spPr>
          <a:xfrm>
            <a:off x="3482234" y="144458"/>
            <a:ext cx="2179532"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additional (tier 2 &amp; 3) support for students</a:t>
            </a:r>
            <a:endParaRPr lang="en-US" dirty="0">
              <a:solidFill>
                <a:schemeClr val="bg1"/>
              </a:solidFill>
            </a:endParaRPr>
          </a:p>
        </p:txBody>
      </p:sp>
      <p:sp>
        <p:nvSpPr>
          <p:cNvPr id="53" name="Rectangle 52"/>
          <p:cNvSpPr/>
          <p:nvPr/>
        </p:nvSpPr>
        <p:spPr>
          <a:xfrm>
            <a:off x="4795699" y="1332681"/>
            <a:ext cx="4023360"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Are there individual students </a:t>
            </a:r>
          </a:p>
          <a:p>
            <a:pPr algn="ctr"/>
            <a:r>
              <a:rPr lang="en-US" dirty="0">
                <a:solidFill>
                  <a:schemeClr val="bg1"/>
                </a:solidFill>
              </a:rPr>
              <a:t>displaying chronic or high </a:t>
            </a:r>
          </a:p>
          <a:p>
            <a:pPr algn="ctr"/>
            <a:r>
              <a:rPr lang="en-US" dirty="0">
                <a:solidFill>
                  <a:schemeClr val="bg1"/>
                </a:solidFill>
              </a:rPr>
              <a:t>intensity problem behaviors?</a:t>
            </a:r>
          </a:p>
        </p:txBody>
      </p:sp>
      <p:sp>
        <p:nvSpPr>
          <p:cNvPr id="54" name="Rectangle 53"/>
          <p:cNvSpPr/>
          <p:nvPr/>
        </p:nvSpPr>
        <p:spPr>
          <a:xfrm>
            <a:off x="283334" y="2693186"/>
            <a:ext cx="4044572"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Invest in </a:t>
            </a:r>
            <a:r>
              <a:rPr lang="en-US" b="1" dirty="0">
                <a:solidFill>
                  <a:schemeClr val="bg1"/>
                </a:solidFill>
              </a:rPr>
              <a:t>Tier 2 Supports</a:t>
            </a:r>
            <a:r>
              <a:rPr lang="en-US" i="1" dirty="0">
                <a:solidFill>
                  <a:schemeClr val="bg1"/>
                </a:solidFill>
              </a:rPr>
              <a:t> </a:t>
            </a:r>
            <a:r>
              <a:rPr lang="en-US" dirty="0">
                <a:solidFill>
                  <a:schemeClr val="bg1"/>
                </a:solidFill>
              </a:rPr>
              <a:t>for identified targeted group</a:t>
            </a:r>
          </a:p>
        </p:txBody>
      </p:sp>
      <p:sp>
        <p:nvSpPr>
          <p:cNvPr id="88" name="Rectangle 87"/>
          <p:cNvSpPr/>
          <p:nvPr/>
        </p:nvSpPr>
        <p:spPr>
          <a:xfrm>
            <a:off x="4795699" y="2693186"/>
            <a:ext cx="4023360"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Invest in </a:t>
            </a:r>
            <a:r>
              <a:rPr lang="en-US" b="1" dirty="0">
                <a:solidFill>
                  <a:schemeClr val="bg1"/>
                </a:solidFill>
              </a:rPr>
              <a:t>Tier 3 Supports</a:t>
            </a:r>
            <a:r>
              <a:rPr lang="en-US" dirty="0">
                <a:solidFill>
                  <a:schemeClr val="bg1"/>
                </a:solidFill>
              </a:rPr>
              <a:t> for identified individual students</a:t>
            </a:r>
          </a:p>
        </p:txBody>
      </p:sp>
      <p:sp>
        <p:nvSpPr>
          <p:cNvPr id="89" name="Rectangle 88"/>
          <p:cNvSpPr/>
          <p:nvPr/>
        </p:nvSpPr>
        <p:spPr>
          <a:xfrm rot="16200000">
            <a:off x="-483967" y="4570676"/>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Check-In/</a:t>
            </a:r>
          </a:p>
          <a:p>
            <a:pPr algn="ctr"/>
            <a:r>
              <a:rPr lang="en-US" dirty="0">
                <a:solidFill>
                  <a:schemeClr val="bg1"/>
                </a:solidFill>
              </a:rPr>
              <a:t>Check-Out</a:t>
            </a:r>
          </a:p>
        </p:txBody>
      </p:sp>
      <p:sp>
        <p:nvSpPr>
          <p:cNvPr id="91" name="Rectangle 90"/>
          <p:cNvSpPr/>
          <p:nvPr/>
        </p:nvSpPr>
        <p:spPr>
          <a:xfrm rot="16200000">
            <a:off x="344295" y="4570678"/>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 &amp; Connect</a:t>
            </a:r>
          </a:p>
        </p:txBody>
      </p:sp>
      <p:sp>
        <p:nvSpPr>
          <p:cNvPr id="92" name="Rectangle 91"/>
          <p:cNvSpPr/>
          <p:nvPr/>
        </p:nvSpPr>
        <p:spPr>
          <a:xfrm rot="16200000">
            <a:off x="1172558" y="4570676"/>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 Connect, &amp; Expect</a:t>
            </a:r>
          </a:p>
        </p:txBody>
      </p:sp>
      <p:sp>
        <p:nvSpPr>
          <p:cNvPr id="93" name="Rectangle 92"/>
          <p:cNvSpPr/>
          <p:nvPr/>
        </p:nvSpPr>
        <p:spPr>
          <a:xfrm rot="16200000">
            <a:off x="2000821" y="4570675"/>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Social Skills Groups</a:t>
            </a:r>
          </a:p>
        </p:txBody>
      </p:sp>
      <p:sp>
        <p:nvSpPr>
          <p:cNvPr id="94" name="Rectangle 93"/>
          <p:cNvSpPr/>
          <p:nvPr/>
        </p:nvSpPr>
        <p:spPr>
          <a:xfrm rot="16200000">
            <a:off x="2829083" y="4570677"/>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Class-Wide FIT</a:t>
            </a:r>
          </a:p>
        </p:txBody>
      </p:sp>
      <p:sp>
        <p:nvSpPr>
          <p:cNvPr id="95" name="Rectangle 94"/>
          <p:cNvSpPr/>
          <p:nvPr/>
        </p:nvSpPr>
        <p:spPr>
          <a:xfrm rot="16200000">
            <a:off x="4279658" y="4319413"/>
            <a:ext cx="2266125"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Individualized Function-Based Support</a:t>
            </a:r>
          </a:p>
        </p:txBody>
      </p:sp>
      <p:sp>
        <p:nvSpPr>
          <p:cNvPr id="96" name="Rectangle 95"/>
          <p:cNvSpPr/>
          <p:nvPr/>
        </p:nvSpPr>
        <p:spPr>
          <a:xfrm rot="16200000">
            <a:off x="6221120" y="4935641"/>
            <a:ext cx="1033668"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FBA</a:t>
            </a:r>
          </a:p>
        </p:txBody>
      </p:sp>
      <p:sp>
        <p:nvSpPr>
          <p:cNvPr id="97" name="Rectangle 96"/>
          <p:cNvSpPr/>
          <p:nvPr/>
        </p:nvSpPr>
        <p:spPr>
          <a:xfrm rot="16200000">
            <a:off x="6221120" y="3703184"/>
            <a:ext cx="1033668"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BSP</a:t>
            </a:r>
          </a:p>
        </p:txBody>
      </p:sp>
      <p:sp>
        <p:nvSpPr>
          <p:cNvPr id="98" name="Rectangle 97"/>
          <p:cNvSpPr/>
          <p:nvPr/>
        </p:nvSpPr>
        <p:spPr>
          <a:xfrm rot="16200000">
            <a:off x="7068976" y="4319412"/>
            <a:ext cx="2266125"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Coordinated plan via Wraparound Process</a:t>
            </a:r>
          </a:p>
        </p:txBody>
      </p:sp>
      <p:sp>
        <p:nvSpPr>
          <p:cNvPr id="99" name="Cross 98"/>
          <p:cNvSpPr/>
          <p:nvPr/>
        </p:nvSpPr>
        <p:spPr>
          <a:xfrm>
            <a:off x="6452224" y="4678413"/>
            <a:ext cx="566964" cy="516040"/>
          </a:xfrm>
          <a:prstGeom prst="plus">
            <a:avLst>
              <a:gd name="adj" fmla="val 3542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 name="Down Arrow 2"/>
          <p:cNvSpPr/>
          <p:nvPr/>
        </p:nvSpPr>
        <p:spPr>
          <a:xfrm rot="2362443">
            <a:off x="2687064" y="349830"/>
            <a:ext cx="641662" cy="1073427"/>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wn Arrow 99"/>
          <p:cNvSpPr/>
          <p:nvPr/>
        </p:nvSpPr>
        <p:spPr>
          <a:xfrm rot="19435133">
            <a:off x="5788631" y="335120"/>
            <a:ext cx="641662" cy="1073427"/>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own Arrow 100"/>
          <p:cNvSpPr/>
          <p:nvPr/>
        </p:nvSpPr>
        <p:spPr>
          <a:xfrm>
            <a:off x="8177397" y="2033321"/>
            <a:ext cx="641662" cy="819088"/>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own Arrow 101"/>
          <p:cNvSpPr/>
          <p:nvPr/>
        </p:nvSpPr>
        <p:spPr>
          <a:xfrm>
            <a:off x="283334" y="2033321"/>
            <a:ext cx="641662" cy="819088"/>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78004" y="2338521"/>
            <a:ext cx="635039" cy="3336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Yes</a:t>
            </a:r>
          </a:p>
        </p:txBody>
      </p:sp>
      <p:sp>
        <p:nvSpPr>
          <p:cNvPr id="103" name="Rectangle 102"/>
          <p:cNvSpPr/>
          <p:nvPr/>
        </p:nvSpPr>
        <p:spPr>
          <a:xfrm>
            <a:off x="7489350" y="2341926"/>
            <a:ext cx="635039" cy="3336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Yes</a:t>
            </a:r>
          </a:p>
        </p:txBody>
      </p:sp>
    </p:spTree>
    <p:extLst>
      <p:ext uri="{BB962C8B-B14F-4D97-AF65-F5344CB8AC3E}">
        <p14:creationId xmlns:p14="http://schemas.microsoft.com/office/powerpoint/2010/main" val="343806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wipe(up)">
                                      <p:cBhvr>
                                        <p:cTn id="15" dur="500"/>
                                        <p:tgtEl>
                                          <p:spTgt spid="10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up)">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91"/>
                                        </p:tgtEl>
                                        <p:attrNameLst>
                                          <p:attrName>style.visibility</p:attrName>
                                        </p:attrNameLst>
                                      </p:cBhvr>
                                      <p:to>
                                        <p:strVal val="visible"/>
                                      </p:to>
                                    </p:set>
                                    <p:anim calcmode="lin" valueType="num">
                                      <p:cBhvr additive="base">
                                        <p:cTn id="31" dur="500"/>
                                        <p:tgtEl>
                                          <p:spTgt spid="91"/>
                                        </p:tgtEl>
                                        <p:attrNameLst>
                                          <p:attrName>ppt_x</p:attrName>
                                        </p:attrNameLst>
                                      </p:cBhvr>
                                      <p:tavLst>
                                        <p:tav tm="0">
                                          <p:val>
                                            <p:strVal val="#ppt_x-#ppt_w*1.125000"/>
                                          </p:val>
                                        </p:tav>
                                        <p:tav tm="100000">
                                          <p:val>
                                            <p:strVal val="#ppt_x"/>
                                          </p:val>
                                        </p:tav>
                                      </p:tavLst>
                                    </p:anim>
                                    <p:animEffect transition="in" filter="wipe(right)">
                                      <p:cBhvr>
                                        <p:cTn id="32" dur="500"/>
                                        <p:tgtEl>
                                          <p:spTgt spid="9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p:tgtEl>
                                          <p:spTgt spid="92"/>
                                        </p:tgtEl>
                                        <p:attrNameLst>
                                          <p:attrName>ppt_x</p:attrName>
                                        </p:attrNameLst>
                                      </p:cBhvr>
                                      <p:tavLst>
                                        <p:tav tm="0">
                                          <p:val>
                                            <p:strVal val="#ppt_x-#ppt_w*1.125000"/>
                                          </p:val>
                                        </p:tav>
                                        <p:tav tm="100000">
                                          <p:val>
                                            <p:strVal val="#ppt_x"/>
                                          </p:val>
                                        </p:tav>
                                      </p:tavLst>
                                    </p:anim>
                                    <p:animEffect transition="in" filter="wipe(right)">
                                      <p:cBhvr>
                                        <p:cTn id="38" dur="500"/>
                                        <p:tgtEl>
                                          <p:spTgt spid="9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additive="base">
                                        <p:cTn id="43" dur="500"/>
                                        <p:tgtEl>
                                          <p:spTgt spid="93"/>
                                        </p:tgtEl>
                                        <p:attrNameLst>
                                          <p:attrName>ppt_x</p:attrName>
                                        </p:attrNameLst>
                                      </p:cBhvr>
                                      <p:tavLst>
                                        <p:tav tm="0">
                                          <p:val>
                                            <p:strVal val="#ppt_x-#ppt_w*1.125000"/>
                                          </p:val>
                                        </p:tav>
                                        <p:tav tm="100000">
                                          <p:val>
                                            <p:strVal val="#ppt_x"/>
                                          </p:val>
                                        </p:tav>
                                      </p:tavLst>
                                    </p:anim>
                                    <p:animEffect transition="in" filter="wipe(right)">
                                      <p:cBhvr>
                                        <p:cTn id="44" dur="500"/>
                                        <p:tgtEl>
                                          <p:spTgt spid="9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additive="base">
                                        <p:cTn id="49" dur="500"/>
                                        <p:tgtEl>
                                          <p:spTgt spid="94"/>
                                        </p:tgtEl>
                                        <p:attrNameLst>
                                          <p:attrName>ppt_x</p:attrName>
                                        </p:attrNameLst>
                                      </p:cBhvr>
                                      <p:tavLst>
                                        <p:tav tm="0">
                                          <p:val>
                                            <p:strVal val="#ppt_x-#ppt_w*1.125000"/>
                                          </p:val>
                                        </p:tav>
                                        <p:tav tm="100000">
                                          <p:val>
                                            <p:strVal val="#ppt_x"/>
                                          </p:val>
                                        </p:tav>
                                      </p:tavLst>
                                    </p:anim>
                                    <p:animEffect transition="in" filter="wipe(right)">
                                      <p:cBhvr>
                                        <p:cTn id="50" dur="500"/>
                                        <p:tgtEl>
                                          <p:spTgt spid="9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wipe(up)">
                                      <p:cBhvr>
                                        <p:cTn id="55" dur="500"/>
                                        <p:tgtEl>
                                          <p:spTgt spid="100"/>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wipe(up)">
                                      <p:cBhvr>
                                        <p:cTn id="63" dur="500"/>
                                        <p:tgtEl>
                                          <p:spTgt spid="10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fade">
                                      <p:cBhvr>
                                        <p:cTn id="68" dur="500"/>
                                        <p:tgtEl>
                                          <p:spTgt spid="10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50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500"/>
                                        <p:tgtEl>
                                          <p:spTgt spid="8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up)">
                                      <p:cBhvr>
                                        <p:cTn id="78" dur="500"/>
                                        <p:tgtEl>
                                          <p:spTgt spid="95"/>
                                        </p:tgtEl>
                                      </p:cBhvr>
                                    </p:animEffect>
                                  </p:childTnLst>
                                </p:cTn>
                              </p:par>
                            </p:childTnLst>
                          </p:cTn>
                        </p:par>
                        <p:par>
                          <p:cTn id="79" fill="hold">
                            <p:stCondLst>
                              <p:cond delay="500"/>
                            </p:stCondLst>
                            <p:childTnLst>
                              <p:par>
                                <p:cTn id="80" presetID="12" presetClass="entr" presetSubtype="8" fill="hold" grpId="0" nodeType="afterEffect">
                                  <p:stCondLst>
                                    <p:cond delay="0"/>
                                  </p:stCondLst>
                                  <p:childTnLst>
                                    <p:set>
                                      <p:cBhvr>
                                        <p:cTn id="81" dur="1" fill="hold">
                                          <p:stCondLst>
                                            <p:cond delay="0"/>
                                          </p:stCondLst>
                                        </p:cTn>
                                        <p:tgtEl>
                                          <p:spTgt spid="97"/>
                                        </p:tgtEl>
                                        <p:attrNameLst>
                                          <p:attrName>style.visibility</p:attrName>
                                        </p:attrNameLst>
                                      </p:cBhvr>
                                      <p:to>
                                        <p:strVal val="visible"/>
                                      </p:to>
                                    </p:set>
                                    <p:anim calcmode="lin" valueType="num">
                                      <p:cBhvr additive="base">
                                        <p:cTn id="82" dur="500"/>
                                        <p:tgtEl>
                                          <p:spTgt spid="97"/>
                                        </p:tgtEl>
                                        <p:attrNameLst>
                                          <p:attrName>ppt_x</p:attrName>
                                        </p:attrNameLst>
                                      </p:cBhvr>
                                      <p:tavLst>
                                        <p:tav tm="0">
                                          <p:val>
                                            <p:strVal val="#ppt_x-#ppt_w*1.125000"/>
                                          </p:val>
                                        </p:tav>
                                        <p:tav tm="100000">
                                          <p:val>
                                            <p:strVal val="#ppt_x"/>
                                          </p:val>
                                        </p:tav>
                                      </p:tavLst>
                                    </p:anim>
                                    <p:animEffect transition="in" filter="wipe(right)">
                                      <p:cBhvr>
                                        <p:cTn id="83" dur="500"/>
                                        <p:tgtEl>
                                          <p:spTgt spid="97"/>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p:tgtEl>
                                          <p:spTgt spid="96"/>
                                        </p:tgtEl>
                                        <p:attrNameLst>
                                          <p:attrName>ppt_x</p:attrName>
                                        </p:attrNameLst>
                                      </p:cBhvr>
                                      <p:tavLst>
                                        <p:tav tm="0">
                                          <p:val>
                                            <p:strVal val="#ppt_x-#ppt_w*1.125000"/>
                                          </p:val>
                                        </p:tav>
                                        <p:tav tm="100000">
                                          <p:val>
                                            <p:strVal val="#ppt_x"/>
                                          </p:val>
                                        </p:tav>
                                      </p:tavLst>
                                    </p:anim>
                                    <p:animEffect transition="in" filter="wipe(right)">
                                      <p:cBhvr>
                                        <p:cTn id="87" dur="500"/>
                                        <p:tgtEl>
                                          <p:spTgt spid="96"/>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99"/>
                                        </p:tgtEl>
                                        <p:attrNameLst>
                                          <p:attrName>style.visibility</p:attrName>
                                        </p:attrNameLst>
                                      </p:cBhvr>
                                      <p:to>
                                        <p:strVal val="visible"/>
                                      </p:to>
                                    </p:set>
                                    <p:anim calcmode="lin" valueType="num">
                                      <p:cBhvr additive="base">
                                        <p:cTn id="90" dur="500"/>
                                        <p:tgtEl>
                                          <p:spTgt spid="99"/>
                                        </p:tgtEl>
                                        <p:attrNameLst>
                                          <p:attrName>ppt_x</p:attrName>
                                        </p:attrNameLst>
                                      </p:cBhvr>
                                      <p:tavLst>
                                        <p:tav tm="0">
                                          <p:val>
                                            <p:strVal val="#ppt_x-#ppt_w*1.125000"/>
                                          </p:val>
                                        </p:tav>
                                        <p:tav tm="100000">
                                          <p:val>
                                            <p:strVal val="#ppt_x"/>
                                          </p:val>
                                        </p:tav>
                                      </p:tavLst>
                                    </p:anim>
                                    <p:animEffect transition="in" filter="wipe(right)">
                                      <p:cBhvr>
                                        <p:cTn id="91" dur="500"/>
                                        <p:tgtEl>
                                          <p:spTgt spid="99"/>
                                        </p:tgtEl>
                                      </p:cBhvr>
                                    </p:animEffect>
                                  </p:childTnLst>
                                </p:cTn>
                              </p:par>
                            </p:childTnLst>
                          </p:cTn>
                        </p:par>
                      </p:childTnLst>
                    </p:cTn>
                  </p:par>
                  <p:par>
                    <p:cTn id="92" fill="hold">
                      <p:stCondLst>
                        <p:cond delay="indefinite"/>
                      </p:stCondLst>
                      <p:childTnLst>
                        <p:par>
                          <p:cTn id="93" fill="hold">
                            <p:stCondLst>
                              <p:cond delay="0"/>
                            </p:stCondLst>
                            <p:childTnLst>
                              <p:par>
                                <p:cTn id="94" presetID="12" presetClass="entr" presetSubtype="8" fill="hold" grpId="0" nodeType="clickEffect">
                                  <p:stCondLst>
                                    <p:cond delay="0"/>
                                  </p:stCondLst>
                                  <p:childTnLst>
                                    <p:set>
                                      <p:cBhvr>
                                        <p:cTn id="95" dur="1" fill="hold">
                                          <p:stCondLst>
                                            <p:cond delay="0"/>
                                          </p:stCondLst>
                                        </p:cTn>
                                        <p:tgtEl>
                                          <p:spTgt spid="98"/>
                                        </p:tgtEl>
                                        <p:attrNameLst>
                                          <p:attrName>style.visibility</p:attrName>
                                        </p:attrNameLst>
                                      </p:cBhvr>
                                      <p:to>
                                        <p:strVal val="visible"/>
                                      </p:to>
                                    </p:set>
                                    <p:anim calcmode="lin" valueType="num">
                                      <p:cBhvr additive="base">
                                        <p:cTn id="96" dur="500"/>
                                        <p:tgtEl>
                                          <p:spTgt spid="98"/>
                                        </p:tgtEl>
                                        <p:attrNameLst>
                                          <p:attrName>ppt_x</p:attrName>
                                        </p:attrNameLst>
                                      </p:cBhvr>
                                      <p:tavLst>
                                        <p:tav tm="0">
                                          <p:val>
                                            <p:strVal val="#ppt_x-#ppt_w*1.125000"/>
                                          </p:val>
                                        </p:tav>
                                        <p:tav tm="100000">
                                          <p:val>
                                            <p:strVal val="#ppt_x"/>
                                          </p:val>
                                        </p:tav>
                                      </p:tavLst>
                                    </p:anim>
                                    <p:animEffect transition="in" filter="wipe(right)">
                                      <p:cBhvr>
                                        <p:cTn id="97" dur="500"/>
                                        <p:tgtEl>
                                          <p:spTgt spid="98"/>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mph" presetSubtype="2" fill="hold" nodeType="clickEffect">
                                  <p:stCondLst>
                                    <p:cond delay="0"/>
                                  </p:stCondLst>
                                  <p:childTnLst>
                                    <p:animClr clrSpc="rgb" dir="cw">
                                      <p:cBhvr>
                                        <p:cTn id="101" dur="1000" fill="hold"/>
                                        <p:tgtEl>
                                          <p:spTgt spid="52"/>
                                        </p:tgtEl>
                                        <p:attrNameLst>
                                          <p:attrName>fillcolor</p:attrName>
                                        </p:attrNameLst>
                                      </p:cBhvr>
                                      <p:to>
                                        <a:srgbClr val="FE5F55"/>
                                      </p:to>
                                    </p:animClr>
                                    <p:set>
                                      <p:cBhvr>
                                        <p:cTn id="102" dur="1000" fill="hold"/>
                                        <p:tgtEl>
                                          <p:spTgt spid="52"/>
                                        </p:tgtEl>
                                        <p:attrNameLst>
                                          <p:attrName>fill.type</p:attrName>
                                        </p:attrNameLst>
                                      </p:cBhvr>
                                      <p:to>
                                        <p:strVal val="solid"/>
                                      </p:to>
                                    </p:set>
                                    <p:set>
                                      <p:cBhvr>
                                        <p:cTn id="103" dur="1000" fill="hold"/>
                                        <p:tgtEl>
                                          <p:spTgt spid="52"/>
                                        </p:tgtEl>
                                        <p:attrNameLst>
                                          <p:attrName>fill.on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1" presetClass="emph" presetSubtype="2" fill="hold" nodeType="clickEffect">
                                  <p:stCondLst>
                                    <p:cond delay="0"/>
                                  </p:stCondLst>
                                  <p:childTnLst>
                                    <p:animClr clrSpc="rgb" dir="cw">
                                      <p:cBhvr>
                                        <p:cTn id="107" dur="1000" fill="hold"/>
                                        <p:tgtEl>
                                          <p:spTgt spid="53"/>
                                        </p:tgtEl>
                                        <p:attrNameLst>
                                          <p:attrName>fillcolor</p:attrName>
                                        </p:attrNameLst>
                                      </p:cBhvr>
                                      <p:to>
                                        <a:srgbClr val="FE5F55"/>
                                      </p:to>
                                    </p:animClr>
                                    <p:set>
                                      <p:cBhvr>
                                        <p:cTn id="108" dur="1000" fill="hold"/>
                                        <p:tgtEl>
                                          <p:spTgt spid="53"/>
                                        </p:tgtEl>
                                        <p:attrNameLst>
                                          <p:attrName>fill.type</p:attrName>
                                        </p:attrNameLst>
                                      </p:cBhvr>
                                      <p:to>
                                        <p:strVal val="solid"/>
                                      </p:to>
                                    </p:set>
                                    <p:set>
                                      <p:cBhvr>
                                        <p:cTn id="109" dur="1000" fill="hold"/>
                                        <p:tgtEl>
                                          <p:spTgt spid="53"/>
                                        </p:tgtEl>
                                        <p:attrNameLst>
                                          <p:attrName>fill.on</p:attrName>
                                        </p:attrNameLst>
                                      </p:cBhvr>
                                      <p:to>
                                        <p:strVal val="true"/>
                                      </p:to>
                                    </p:set>
                                  </p:childTnLst>
                                </p:cTn>
                              </p:par>
                            </p:childTnLst>
                          </p:cTn>
                        </p:par>
                      </p:childTnLst>
                    </p:cTn>
                  </p:par>
                  <p:par>
                    <p:cTn id="110" fill="hold">
                      <p:stCondLst>
                        <p:cond delay="indefinite"/>
                      </p:stCondLst>
                      <p:childTnLst>
                        <p:par>
                          <p:cTn id="111" fill="hold">
                            <p:stCondLst>
                              <p:cond delay="0"/>
                            </p:stCondLst>
                            <p:childTnLst>
                              <p:par>
                                <p:cTn id="112" presetID="1" presetClass="emph" presetSubtype="2" fill="hold" nodeType="clickEffect">
                                  <p:stCondLst>
                                    <p:cond delay="0"/>
                                  </p:stCondLst>
                                  <p:childTnLst>
                                    <p:animClr clrSpc="rgb" dir="cw">
                                      <p:cBhvr>
                                        <p:cTn id="113" dur="1000" fill="hold"/>
                                        <p:tgtEl>
                                          <p:spTgt spid="88"/>
                                        </p:tgtEl>
                                        <p:attrNameLst>
                                          <p:attrName>fillcolor</p:attrName>
                                        </p:attrNameLst>
                                      </p:cBhvr>
                                      <p:to>
                                        <a:srgbClr val="FE5F55"/>
                                      </p:to>
                                    </p:animClr>
                                    <p:set>
                                      <p:cBhvr>
                                        <p:cTn id="114" dur="1000" fill="hold"/>
                                        <p:tgtEl>
                                          <p:spTgt spid="88"/>
                                        </p:tgtEl>
                                        <p:attrNameLst>
                                          <p:attrName>fill.type</p:attrName>
                                        </p:attrNameLst>
                                      </p:cBhvr>
                                      <p:to>
                                        <p:strVal val="solid"/>
                                      </p:to>
                                    </p:set>
                                    <p:set>
                                      <p:cBhvr>
                                        <p:cTn id="115" dur="1000" fill="hold"/>
                                        <p:tgtEl>
                                          <p:spTgt spid="88"/>
                                        </p:tgtEl>
                                        <p:attrNameLst>
                                          <p:attrName>fill.on</p:attrName>
                                        </p:attrNameLst>
                                      </p:cBhvr>
                                      <p:to>
                                        <p:strVal val="true"/>
                                      </p:to>
                                    </p:set>
                                  </p:childTnLst>
                                </p:cTn>
                              </p:par>
                            </p:childTnLst>
                          </p:cTn>
                        </p:par>
                      </p:childTnLst>
                    </p:cTn>
                  </p:par>
                  <p:par>
                    <p:cTn id="116" fill="hold">
                      <p:stCondLst>
                        <p:cond delay="indefinite"/>
                      </p:stCondLst>
                      <p:childTnLst>
                        <p:par>
                          <p:cTn id="117" fill="hold">
                            <p:stCondLst>
                              <p:cond delay="0"/>
                            </p:stCondLst>
                            <p:childTnLst>
                              <p:par>
                                <p:cTn id="118" presetID="1" presetClass="emph" presetSubtype="2" fill="hold" nodeType="clickEffect">
                                  <p:stCondLst>
                                    <p:cond delay="0"/>
                                  </p:stCondLst>
                                  <p:childTnLst>
                                    <p:animClr clrSpc="rgb" dir="cw">
                                      <p:cBhvr>
                                        <p:cTn id="119" dur="1000" fill="hold"/>
                                        <p:tgtEl>
                                          <p:spTgt spid="95"/>
                                        </p:tgtEl>
                                        <p:attrNameLst>
                                          <p:attrName>fillcolor</p:attrName>
                                        </p:attrNameLst>
                                      </p:cBhvr>
                                      <p:to>
                                        <a:srgbClr val="FE5F55"/>
                                      </p:to>
                                    </p:animClr>
                                    <p:set>
                                      <p:cBhvr>
                                        <p:cTn id="120" dur="1000" fill="hold"/>
                                        <p:tgtEl>
                                          <p:spTgt spid="95"/>
                                        </p:tgtEl>
                                        <p:attrNameLst>
                                          <p:attrName>fill.type</p:attrName>
                                        </p:attrNameLst>
                                      </p:cBhvr>
                                      <p:to>
                                        <p:strVal val="solid"/>
                                      </p:to>
                                    </p:set>
                                    <p:set>
                                      <p:cBhvr>
                                        <p:cTn id="121" dur="1000" fill="hold"/>
                                        <p:tgtEl>
                                          <p:spTgt spid="95"/>
                                        </p:tgtEl>
                                        <p:attrNameLst>
                                          <p:attrName>fill.on</p:attrName>
                                        </p:attrNameLst>
                                      </p:cBhvr>
                                      <p:to>
                                        <p:strVal val="true"/>
                                      </p:to>
                                    </p:set>
                                  </p:childTnLst>
                                </p:cTn>
                              </p:par>
                              <p:par>
                                <p:cTn id="122" presetID="1" presetClass="emph" presetSubtype="2" fill="hold" nodeType="withEffect">
                                  <p:stCondLst>
                                    <p:cond delay="0"/>
                                  </p:stCondLst>
                                  <p:childTnLst>
                                    <p:animClr clrSpc="rgb" dir="cw">
                                      <p:cBhvr>
                                        <p:cTn id="123" dur="1000" fill="hold"/>
                                        <p:tgtEl>
                                          <p:spTgt spid="97"/>
                                        </p:tgtEl>
                                        <p:attrNameLst>
                                          <p:attrName>fillcolor</p:attrName>
                                        </p:attrNameLst>
                                      </p:cBhvr>
                                      <p:to>
                                        <a:srgbClr val="FE5F55"/>
                                      </p:to>
                                    </p:animClr>
                                    <p:set>
                                      <p:cBhvr>
                                        <p:cTn id="124" dur="1000" fill="hold"/>
                                        <p:tgtEl>
                                          <p:spTgt spid="97"/>
                                        </p:tgtEl>
                                        <p:attrNameLst>
                                          <p:attrName>fill.type</p:attrName>
                                        </p:attrNameLst>
                                      </p:cBhvr>
                                      <p:to>
                                        <p:strVal val="solid"/>
                                      </p:to>
                                    </p:set>
                                    <p:set>
                                      <p:cBhvr>
                                        <p:cTn id="125" dur="1000" fill="hold"/>
                                        <p:tgtEl>
                                          <p:spTgt spid="97"/>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1000" fill="hold"/>
                                        <p:tgtEl>
                                          <p:spTgt spid="96"/>
                                        </p:tgtEl>
                                        <p:attrNameLst>
                                          <p:attrName>fillcolor</p:attrName>
                                        </p:attrNameLst>
                                      </p:cBhvr>
                                      <p:to>
                                        <a:srgbClr val="FE5F55"/>
                                      </p:to>
                                    </p:animClr>
                                    <p:set>
                                      <p:cBhvr>
                                        <p:cTn id="128" dur="1000" fill="hold"/>
                                        <p:tgtEl>
                                          <p:spTgt spid="96"/>
                                        </p:tgtEl>
                                        <p:attrNameLst>
                                          <p:attrName>fill.type</p:attrName>
                                        </p:attrNameLst>
                                      </p:cBhvr>
                                      <p:to>
                                        <p:strVal val="solid"/>
                                      </p:to>
                                    </p:set>
                                    <p:set>
                                      <p:cBhvr>
                                        <p:cTn id="129" dur="1000" fill="hold"/>
                                        <p:tgtEl>
                                          <p:spTgt spid="9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animBg="1"/>
      <p:bldP spid="54" grpId="0" animBg="1"/>
      <p:bldP spid="88" grpId="0" animBg="1"/>
      <p:bldP spid="89" grpId="0" animBg="1"/>
      <p:bldP spid="91" grpId="0" animBg="1"/>
      <p:bldP spid="92" grpId="0" animBg="1"/>
      <p:bldP spid="93" grpId="0" animBg="1"/>
      <p:bldP spid="94" grpId="0" animBg="1"/>
      <p:bldP spid="95" grpId="0" animBg="1"/>
      <p:bldP spid="96" grpId="0" animBg="1"/>
      <p:bldP spid="97" grpId="0" animBg="1"/>
      <p:bldP spid="98" grpId="0" animBg="1"/>
      <p:bldP spid="99" grpId="0" animBg="1"/>
      <p:bldP spid="3" grpId="0" animBg="1"/>
      <p:bldP spid="100" grpId="0" animBg="1"/>
      <p:bldP spid="101" grpId="0" animBg="1"/>
      <p:bldP spid="102" grpId="0" animBg="1"/>
      <p:bldP spid="4" grpId="0" animBg="1"/>
      <p:bldP spid="10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2286000" y="2870"/>
            <a:ext cx="7239000" cy="762000"/>
          </a:xfrm>
          <a:noFill/>
        </p:spPr>
        <p:txBody>
          <a:bodyPr/>
          <a:lstStyle/>
          <a:p>
            <a:pPr algn="ctr" eaLnBrk="1" hangingPunct="1">
              <a:defRPr/>
            </a:pPr>
            <a:r>
              <a:rPr lang="en-US" sz="3200" dirty="0">
                <a:solidFill>
                  <a:srgbClr val="001C54"/>
                </a:solidFill>
                <a:ea typeface="+mj-ea"/>
                <a:cs typeface="+mj-cs"/>
              </a:rPr>
              <a:t>Behavior Support Elements</a:t>
            </a:r>
          </a:p>
        </p:txBody>
      </p:sp>
      <p:sp>
        <p:nvSpPr>
          <p:cNvPr id="81923" name="Text Box 3"/>
          <p:cNvSpPr txBox="1">
            <a:spLocks noChangeArrowheads="1"/>
          </p:cNvSpPr>
          <p:nvPr/>
        </p:nvSpPr>
        <p:spPr bwMode="auto">
          <a:xfrm>
            <a:off x="0" y="1272581"/>
            <a:ext cx="12192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chemeClr val="bg1"/>
                </a:solidFill>
                <a:ea typeface="Arial" pitchFamily="-1" charset="0"/>
                <a:cs typeface="Arial" pitchFamily="-1" charset="0"/>
              </a:rPr>
              <a:t>Problem Behavior</a:t>
            </a:r>
          </a:p>
        </p:txBody>
      </p:sp>
      <p:sp>
        <p:nvSpPr>
          <p:cNvPr id="86020" name="AutoShape 4"/>
          <p:cNvSpPr>
            <a:spLocks noChangeArrowheads="1"/>
          </p:cNvSpPr>
          <p:nvPr/>
        </p:nvSpPr>
        <p:spPr bwMode="auto">
          <a:xfrm rot="21280525" flipV="1">
            <a:off x="685800" y="2110781"/>
            <a:ext cx="5334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E8E8FA"/>
              </a:gs>
              <a:gs pos="64999">
                <a:srgbClr val="C3C3EF"/>
              </a:gs>
              <a:gs pos="100000">
                <a:srgbClr val="A8A8EA"/>
              </a:gs>
            </a:gsLst>
            <a:lin ang="5400000" scaled="1"/>
          </a:gradFill>
          <a:ln w="9525">
            <a:noFill/>
            <a:miter lim="800000"/>
            <a:headEnd/>
            <a:tailEnd/>
          </a:ln>
          <a:effectLst>
            <a:outerShdw blurRad="63500" dist="20000" dir="5400000" rotWithShape="0">
              <a:srgbClr val="808080">
                <a:alpha val="37999"/>
              </a:srgbClr>
            </a:outerShdw>
          </a:effectLst>
        </p:spPr>
        <p:txBody>
          <a:bodyPr wrap="none" anchor="ctr">
            <a:prstTxWarp prst="textNoShape">
              <a:avLst/>
            </a:prstTxWarp>
          </a:bodyPr>
          <a:lstStyle/>
          <a:p>
            <a:pPr>
              <a:defRPr/>
            </a:pPr>
            <a:endParaRPr lang="en-US"/>
          </a:p>
        </p:txBody>
      </p:sp>
      <p:sp>
        <p:nvSpPr>
          <p:cNvPr id="81925" name="Text Box 5"/>
          <p:cNvSpPr txBox="1">
            <a:spLocks noChangeArrowheads="1"/>
          </p:cNvSpPr>
          <p:nvPr/>
        </p:nvSpPr>
        <p:spPr bwMode="auto">
          <a:xfrm>
            <a:off x="1295400" y="2186981"/>
            <a:ext cx="16002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bg1"/>
                </a:solidFill>
                <a:ea typeface="Arial" pitchFamily="-1" charset="0"/>
                <a:cs typeface="Arial" pitchFamily="-1" charset="0"/>
              </a:rPr>
              <a:t>Functional Assessment</a:t>
            </a:r>
          </a:p>
        </p:txBody>
      </p:sp>
      <p:sp>
        <p:nvSpPr>
          <p:cNvPr id="86022" name="AutoShape 6"/>
          <p:cNvSpPr>
            <a:spLocks noChangeArrowheads="1"/>
          </p:cNvSpPr>
          <p:nvPr/>
        </p:nvSpPr>
        <p:spPr bwMode="auto">
          <a:xfrm flipV="1">
            <a:off x="2286000" y="2948981"/>
            <a:ext cx="5334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E8E8FA"/>
              </a:gs>
              <a:gs pos="64999">
                <a:srgbClr val="C3C3EF"/>
              </a:gs>
              <a:gs pos="100000">
                <a:srgbClr val="A8A8EA"/>
              </a:gs>
            </a:gsLst>
            <a:lin ang="5400000" scaled="1"/>
          </a:gradFill>
          <a:ln w="9525">
            <a:noFill/>
            <a:miter lim="800000"/>
            <a:headEnd/>
            <a:tailEnd/>
          </a:ln>
          <a:effectLst>
            <a:outerShdw blurRad="63500" dist="20000" dir="5400000" rotWithShape="0">
              <a:srgbClr val="808080">
                <a:alpha val="37999"/>
              </a:srgbClr>
            </a:outerShdw>
          </a:effectLst>
        </p:spPr>
        <p:txBody>
          <a:bodyPr wrap="none" anchor="ctr">
            <a:prstTxWarp prst="textNoShape">
              <a:avLst/>
            </a:prstTxWarp>
          </a:bodyPr>
          <a:lstStyle/>
          <a:p>
            <a:pPr>
              <a:defRPr/>
            </a:pPr>
            <a:endParaRPr lang="en-US"/>
          </a:p>
        </p:txBody>
      </p:sp>
      <p:sp>
        <p:nvSpPr>
          <p:cNvPr id="81927" name="Text Box 7"/>
          <p:cNvSpPr txBox="1">
            <a:spLocks noChangeArrowheads="1"/>
          </p:cNvSpPr>
          <p:nvPr/>
        </p:nvSpPr>
        <p:spPr bwMode="auto">
          <a:xfrm>
            <a:off x="2895600" y="3101381"/>
            <a:ext cx="15240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bg1"/>
                </a:solidFill>
                <a:ea typeface="Arial" pitchFamily="-1" charset="0"/>
                <a:cs typeface="Arial" pitchFamily="-1" charset="0"/>
              </a:rPr>
              <a:t>Intervention &amp; Support Plan</a:t>
            </a:r>
          </a:p>
        </p:txBody>
      </p:sp>
      <p:sp>
        <p:nvSpPr>
          <p:cNvPr id="86024" name="AutoShape 8"/>
          <p:cNvSpPr>
            <a:spLocks noChangeArrowheads="1"/>
          </p:cNvSpPr>
          <p:nvPr/>
        </p:nvSpPr>
        <p:spPr bwMode="auto">
          <a:xfrm flipV="1">
            <a:off x="4038600" y="3863381"/>
            <a:ext cx="5334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E8E8FA"/>
              </a:gs>
              <a:gs pos="64999">
                <a:srgbClr val="C3C3EF"/>
              </a:gs>
              <a:gs pos="100000">
                <a:srgbClr val="A8A8EA"/>
              </a:gs>
            </a:gsLst>
            <a:lin ang="5400000" scaled="1"/>
          </a:gradFill>
          <a:ln w="9525">
            <a:noFill/>
            <a:miter lim="800000"/>
            <a:headEnd/>
            <a:tailEnd/>
          </a:ln>
          <a:effectLst>
            <a:outerShdw blurRad="63500" dist="20000" dir="5400000" rotWithShape="0">
              <a:srgbClr val="808080">
                <a:alpha val="37999"/>
              </a:srgbClr>
            </a:outerShdw>
          </a:effectLst>
        </p:spPr>
        <p:txBody>
          <a:bodyPr wrap="none" anchor="ctr">
            <a:prstTxWarp prst="textNoShape">
              <a:avLst/>
            </a:prstTxWarp>
          </a:bodyPr>
          <a:lstStyle/>
          <a:p>
            <a:pPr>
              <a:defRPr/>
            </a:pPr>
            <a:endParaRPr lang="en-US"/>
          </a:p>
        </p:txBody>
      </p:sp>
      <p:sp>
        <p:nvSpPr>
          <p:cNvPr id="81929" name="Text Box 9"/>
          <p:cNvSpPr txBox="1">
            <a:spLocks noChangeArrowheads="1"/>
          </p:cNvSpPr>
          <p:nvPr/>
        </p:nvSpPr>
        <p:spPr bwMode="auto">
          <a:xfrm>
            <a:off x="4572000" y="4015781"/>
            <a:ext cx="19812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bg1"/>
                </a:solidFill>
                <a:ea typeface="Arial" pitchFamily="-1" charset="0"/>
                <a:cs typeface="Arial" pitchFamily="-1" charset="0"/>
              </a:rPr>
              <a:t>Fidelity of Implementation</a:t>
            </a:r>
          </a:p>
        </p:txBody>
      </p:sp>
      <p:sp>
        <p:nvSpPr>
          <p:cNvPr id="86026" name="AutoShape 10"/>
          <p:cNvSpPr>
            <a:spLocks noChangeArrowheads="1"/>
          </p:cNvSpPr>
          <p:nvPr/>
        </p:nvSpPr>
        <p:spPr bwMode="auto">
          <a:xfrm flipV="1">
            <a:off x="6019800" y="4777781"/>
            <a:ext cx="5334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E8E8FA"/>
              </a:gs>
              <a:gs pos="64999">
                <a:srgbClr val="C3C3EF"/>
              </a:gs>
              <a:gs pos="100000">
                <a:srgbClr val="A8A8EA"/>
              </a:gs>
            </a:gsLst>
            <a:lin ang="5400000" scaled="1"/>
          </a:gradFill>
          <a:ln w="9525">
            <a:noFill/>
            <a:miter lim="800000"/>
            <a:headEnd/>
            <a:tailEnd/>
          </a:ln>
          <a:effectLst>
            <a:outerShdw blurRad="63500" dist="20000" dir="5400000" rotWithShape="0">
              <a:srgbClr val="808080">
                <a:alpha val="37999"/>
              </a:srgbClr>
            </a:outerShdw>
          </a:effectLst>
        </p:spPr>
        <p:txBody>
          <a:bodyPr wrap="none" anchor="ctr">
            <a:prstTxWarp prst="textNoShape">
              <a:avLst/>
            </a:prstTxWarp>
          </a:bodyPr>
          <a:lstStyle/>
          <a:p>
            <a:pPr>
              <a:defRPr/>
            </a:pPr>
            <a:endParaRPr lang="en-US"/>
          </a:p>
        </p:txBody>
      </p:sp>
      <p:sp>
        <p:nvSpPr>
          <p:cNvPr id="81931" name="Text Box 11"/>
          <p:cNvSpPr txBox="1">
            <a:spLocks noChangeArrowheads="1"/>
          </p:cNvSpPr>
          <p:nvPr/>
        </p:nvSpPr>
        <p:spPr bwMode="auto">
          <a:xfrm>
            <a:off x="6705600" y="5006381"/>
            <a:ext cx="17526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bg1"/>
                </a:solidFill>
                <a:ea typeface="Arial" pitchFamily="-1" charset="0"/>
                <a:cs typeface="Arial" pitchFamily="-1" charset="0"/>
              </a:rPr>
              <a:t>Impact on Behavior &amp; Lifestyle</a:t>
            </a:r>
          </a:p>
        </p:txBody>
      </p:sp>
      <p:sp>
        <p:nvSpPr>
          <p:cNvPr id="117772" name="Rectangle 12"/>
          <p:cNvSpPr>
            <a:spLocks noChangeArrowheads="1"/>
          </p:cNvSpPr>
          <p:nvPr/>
        </p:nvSpPr>
        <p:spPr bwMode="auto">
          <a:xfrm>
            <a:off x="0" y="-22819"/>
            <a:ext cx="2743200" cy="1219200"/>
          </a:xfrm>
          <a:prstGeom prst="rect">
            <a:avLst/>
          </a:prstGeom>
          <a:solidFill>
            <a:schemeClr val="accent3">
              <a:lumMod val="50000"/>
            </a:schemeClr>
          </a:solidFill>
          <a:ln w="9525">
            <a:noFill/>
            <a:miter lim="800000"/>
            <a:headEnd/>
            <a:tailEnd/>
          </a:ln>
          <a:effectLst>
            <a:outerShdw dist="23000" dir="5400000" rotWithShape="0">
              <a:srgbClr val="808080">
                <a:alpha val="34999"/>
              </a:srgbClr>
            </a:outerShdw>
          </a:effectLst>
        </p:spPr>
        <p:txBody>
          <a:bodyPr wrap="none" anchor="ctr"/>
          <a:lstStyle/>
          <a:p>
            <a:pPr>
              <a:defRPr/>
            </a:pPr>
            <a:r>
              <a:rPr lang="en-US" dirty="0">
                <a:solidFill>
                  <a:schemeClr val="bg1"/>
                </a:solidFill>
                <a:latin typeface="+mn-lt"/>
                <a:ea typeface="Arial" pitchFamily="-84" charset="0"/>
                <a:cs typeface="Arial" pitchFamily="-84" charset="0"/>
              </a:rPr>
              <a:t>*Response class</a:t>
            </a:r>
          </a:p>
          <a:p>
            <a:pPr>
              <a:defRPr/>
            </a:pPr>
            <a:r>
              <a:rPr lang="en-US" dirty="0">
                <a:solidFill>
                  <a:schemeClr val="bg1"/>
                </a:solidFill>
                <a:latin typeface="+mn-lt"/>
                <a:ea typeface="Arial" pitchFamily="-84" charset="0"/>
                <a:cs typeface="Arial" pitchFamily="-84" charset="0"/>
              </a:rPr>
              <a:t>*Routine analysis</a:t>
            </a:r>
          </a:p>
          <a:p>
            <a:pPr>
              <a:defRPr/>
            </a:pPr>
            <a:r>
              <a:rPr lang="en-US" dirty="0">
                <a:solidFill>
                  <a:schemeClr val="bg1"/>
                </a:solidFill>
                <a:latin typeface="+mn-lt"/>
                <a:ea typeface="Arial" pitchFamily="-84" charset="0"/>
                <a:cs typeface="Arial" pitchFamily="-84" charset="0"/>
              </a:rPr>
              <a:t>*Hypothesis statement</a:t>
            </a:r>
          </a:p>
          <a:p>
            <a:pPr>
              <a:defRPr/>
            </a:pPr>
            <a:r>
              <a:rPr lang="en-US" dirty="0">
                <a:solidFill>
                  <a:schemeClr val="bg1"/>
                </a:solidFill>
                <a:latin typeface="+mn-lt"/>
                <a:ea typeface="Arial" pitchFamily="-84" charset="0"/>
                <a:cs typeface="Arial" pitchFamily="-84" charset="0"/>
              </a:rPr>
              <a:t>*Function</a:t>
            </a:r>
          </a:p>
        </p:txBody>
      </p:sp>
      <p:sp>
        <p:nvSpPr>
          <p:cNvPr id="117773" name="Rectangle 13"/>
          <p:cNvSpPr>
            <a:spLocks noChangeArrowheads="1"/>
          </p:cNvSpPr>
          <p:nvPr/>
        </p:nvSpPr>
        <p:spPr bwMode="auto">
          <a:xfrm>
            <a:off x="2895600" y="662981"/>
            <a:ext cx="4800600" cy="1752600"/>
          </a:xfrm>
          <a:prstGeom prst="rect">
            <a:avLst/>
          </a:prstGeom>
          <a:solidFill>
            <a:schemeClr val="accent3">
              <a:lumMod val="50000"/>
            </a:schemeClr>
          </a:solidFill>
          <a:ln w="9525">
            <a:noFill/>
            <a:miter lim="800000"/>
            <a:headEnd/>
            <a:tailEnd/>
          </a:ln>
          <a:effectLst>
            <a:outerShdw dist="23000" dir="5400000" rotWithShape="0">
              <a:srgbClr val="808080">
                <a:alpha val="34999"/>
              </a:srgbClr>
            </a:outerShdw>
          </a:effectLst>
        </p:spPr>
        <p:txBody>
          <a:bodyPr wrap="none" anchor="ctr"/>
          <a:lstStyle/>
          <a:p>
            <a:pPr>
              <a:defRPr/>
            </a:pPr>
            <a:r>
              <a:rPr lang="en-US" dirty="0">
                <a:solidFill>
                  <a:schemeClr val="bg1"/>
                </a:solidFill>
                <a:latin typeface="+mn-lt"/>
                <a:ea typeface="Arial" pitchFamily="-84" charset="0"/>
                <a:cs typeface="Arial" pitchFamily="-84" charset="0"/>
              </a:rPr>
              <a:t>*Alternative behaviors</a:t>
            </a:r>
          </a:p>
          <a:p>
            <a:pPr>
              <a:defRPr/>
            </a:pPr>
            <a:r>
              <a:rPr lang="en-US" dirty="0">
                <a:solidFill>
                  <a:schemeClr val="bg1"/>
                </a:solidFill>
                <a:latin typeface="+mn-lt"/>
                <a:ea typeface="Arial" pitchFamily="-84" charset="0"/>
                <a:cs typeface="Arial" pitchFamily="-84" charset="0"/>
              </a:rPr>
              <a:t>*Competing behavior analysis </a:t>
            </a:r>
          </a:p>
          <a:p>
            <a:pPr>
              <a:defRPr/>
            </a:pPr>
            <a:r>
              <a:rPr lang="en-US" dirty="0">
                <a:solidFill>
                  <a:schemeClr val="bg1"/>
                </a:solidFill>
                <a:latin typeface="+mn-lt"/>
                <a:ea typeface="Arial" pitchFamily="-84" charset="0"/>
                <a:cs typeface="Arial" pitchFamily="-84" charset="0"/>
              </a:rPr>
              <a:t>*Contextual fit</a:t>
            </a:r>
          </a:p>
          <a:p>
            <a:pPr>
              <a:defRPr/>
            </a:pPr>
            <a:r>
              <a:rPr lang="en-US" dirty="0">
                <a:solidFill>
                  <a:schemeClr val="bg1"/>
                </a:solidFill>
                <a:latin typeface="+mn-lt"/>
                <a:ea typeface="Arial" pitchFamily="-84" charset="0"/>
                <a:cs typeface="Arial" pitchFamily="-84" charset="0"/>
              </a:rPr>
              <a:t>*Strengths, preferences, &amp; lifestyle outcomes</a:t>
            </a:r>
          </a:p>
          <a:p>
            <a:pPr>
              <a:defRPr/>
            </a:pPr>
            <a:r>
              <a:rPr lang="en-US" dirty="0">
                <a:solidFill>
                  <a:schemeClr val="bg1"/>
                </a:solidFill>
                <a:latin typeface="+mn-lt"/>
                <a:ea typeface="Arial" pitchFamily="-84" charset="0"/>
                <a:cs typeface="Arial" pitchFamily="-84" charset="0"/>
              </a:rPr>
              <a:t>*Evidence-based interventions</a:t>
            </a:r>
          </a:p>
        </p:txBody>
      </p:sp>
      <p:sp>
        <p:nvSpPr>
          <p:cNvPr id="117774" name="Rectangle 14"/>
          <p:cNvSpPr>
            <a:spLocks noChangeArrowheads="1"/>
          </p:cNvSpPr>
          <p:nvPr/>
        </p:nvSpPr>
        <p:spPr bwMode="auto">
          <a:xfrm>
            <a:off x="4953000" y="2720381"/>
            <a:ext cx="3200400" cy="609600"/>
          </a:xfrm>
          <a:prstGeom prst="rect">
            <a:avLst/>
          </a:prstGeom>
          <a:solidFill>
            <a:schemeClr val="accent3">
              <a:lumMod val="50000"/>
            </a:schemeClr>
          </a:solidFill>
          <a:ln w="9525">
            <a:noFill/>
            <a:miter lim="800000"/>
            <a:headEnd/>
            <a:tailEnd/>
          </a:ln>
          <a:effectLst>
            <a:outerShdw dist="23000" dir="5400000" rotWithShape="0">
              <a:srgbClr val="808080">
                <a:alpha val="34999"/>
              </a:srgbClr>
            </a:outerShdw>
          </a:effectLst>
        </p:spPr>
        <p:txBody>
          <a:bodyPr wrap="none" anchor="ctr"/>
          <a:lstStyle/>
          <a:p>
            <a:pPr>
              <a:defRPr/>
            </a:pPr>
            <a:r>
              <a:rPr lang="en-US" dirty="0">
                <a:solidFill>
                  <a:schemeClr val="bg1"/>
                </a:solidFill>
                <a:latin typeface="+mn-lt"/>
                <a:ea typeface="Arial" pitchFamily="-84" charset="0"/>
                <a:cs typeface="Arial" pitchFamily="-84" charset="0"/>
              </a:rPr>
              <a:t>*Implementation support</a:t>
            </a:r>
          </a:p>
          <a:p>
            <a:pPr>
              <a:defRPr/>
            </a:pPr>
            <a:r>
              <a:rPr lang="en-US" dirty="0">
                <a:solidFill>
                  <a:schemeClr val="bg1"/>
                </a:solidFill>
                <a:latin typeface="+mn-lt"/>
                <a:ea typeface="Arial" pitchFamily="-84" charset="0"/>
                <a:cs typeface="Arial" pitchFamily="-84" charset="0"/>
              </a:rPr>
              <a:t>*Data plan</a:t>
            </a:r>
          </a:p>
        </p:txBody>
      </p:sp>
      <p:sp>
        <p:nvSpPr>
          <p:cNvPr id="117775" name="Line 15"/>
          <p:cNvSpPr>
            <a:spLocks noChangeShapeType="1"/>
          </p:cNvSpPr>
          <p:nvPr/>
        </p:nvSpPr>
        <p:spPr bwMode="auto">
          <a:xfrm>
            <a:off x="1981200" y="1196381"/>
            <a:ext cx="0" cy="8382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17776" name="Line 16"/>
          <p:cNvSpPr>
            <a:spLocks noChangeShapeType="1"/>
          </p:cNvSpPr>
          <p:nvPr/>
        </p:nvSpPr>
        <p:spPr bwMode="auto">
          <a:xfrm>
            <a:off x="3657600" y="2415581"/>
            <a:ext cx="0" cy="6858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17777" name="Line 17"/>
          <p:cNvSpPr>
            <a:spLocks noChangeShapeType="1"/>
          </p:cNvSpPr>
          <p:nvPr/>
        </p:nvSpPr>
        <p:spPr bwMode="auto">
          <a:xfrm>
            <a:off x="5257800" y="3329981"/>
            <a:ext cx="0" cy="6096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17778" name="Rectangle 18"/>
          <p:cNvSpPr>
            <a:spLocks noChangeArrowheads="1"/>
          </p:cNvSpPr>
          <p:nvPr/>
        </p:nvSpPr>
        <p:spPr bwMode="auto">
          <a:xfrm>
            <a:off x="6400800" y="3558581"/>
            <a:ext cx="2743200" cy="762000"/>
          </a:xfrm>
          <a:prstGeom prst="rect">
            <a:avLst/>
          </a:prstGeom>
          <a:solidFill>
            <a:schemeClr val="accent3">
              <a:lumMod val="50000"/>
            </a:schemeClr>
          </a:solidFill>
          <a:ln w="9525">
            <a:noFill/>
            <a:miter lim="800000"/>
            <a:headEnd/>
            <a:tailEnd/>
          </a:ln>
          <a:effectLst>
            <a:outerShdw dist="23000" dir="5400000" rotWithShape="0">
              <a:srgbClr val="808080">
                <a:alpha val="34999"/>
              </a:srgbClr>
            </a:outerShdw>
          </a:effectLst>
        </p:spPr>
        <p:txBody>
          <a:bodyPr wrap="none" anchor="ctr"/>
          <a:lstStyle/>
          <a:p>
            <a:pPr>
              <a:defRPr/>
            </a:pPr>
            <a:r>
              <a:rPr lang="en-US" dirty="0">
                <a:solidFill>
                  <a:schemeClr val="bg1"/>
                </a:solidFill>
                <a:latin typeface="+mn-lt"/>
                <a:ea typeface="Arial" pitchFamily="-84" charset="0"/>
                <a:cs typeface="Arial" pitchFamily="-84" charset="0"/>
              </a:rPr>
              <a:t>*Continuous improvement</a:t>
            </a:r>
          </a:p>
          <a:p>
            <a:pPr>
              <a:defRPr/>
            </a:pPr>
            <a:r>
              <a:rPr lang="en-US" dirty="0">
                <a:solidFill>
                  <a:schemeClr val="bg1"/>
                </a:solidFill>
                <a:latin typeface="+mn-lt"/>
                <a:ea typeface="Arial" pitchFamily="-84" charset="0"/>
                <a:cs typeface="Arial" pitchFamily="-84" charset="0"/>
              </a:rPr>
              <a:t>*Sustainability plan</a:t>
            </a:r>
          </a:p>
        </p:txBody>
      </p:sp>
      <p:sp>
        <p:nvSpPr>
          <p:cNvPr id="117779" name="Line 19"/>
          <p:cNvSpPr>
            <a:spLocks noChangeShapeType="1"/>
          </p:cNvSpPr>
          <p:nvPr/>
        </p:nvSpPr>
        <p:spPr bwMode="auto">
          <a:xfrm>
            <a:off x="7239000" y="4320581"/>
            <a:ext cx="0" cy="6858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17780" name="AutoShape 20"/>
          <p:cNvSpPr>
            <a:spLocks noChangeArrowheads="1"/>
          </p:cNvSpPr>
          <p:nvPr/>
        </p:nvSpPr>
        <p:spPr bwMode="auto">
          <a:xfrm>
            <a:off x="0" y="2507656"/>
            <a:ext cx="7162800" cy="3657600"/>
          </a:xfrm>
          <a:prstGeom prst="rtTriangle">
            <a:avLst/>
          </a:prstGeom>
          <a:gradFill rotWithShape="1">
            <a:gsLst>
              <a:gs pos="0">
                <a:srgbClr val="E8E8FA"/>
              </a:gs>
              <a:gs pos="64999">
                <a:srgbClr val="C3C3EF"/>
              </a:gs>
              <a:gs pos="100000">
                <a:srgbClr val="A8A8EA"/>
              </a:gs>
            </a:gsLst>
            <a:lin ang="5400000" scaled="1"/>
          </a:gradFill>
          <a:ln w="9525">
            <a:noFill/>
            <a:miter lim="800000"/>
            <a:headEnd/>
            <a:tailEnd/>
          </a:ln>
          <a:effectLst>
            <a:outerShdw dist="20000" dir="5400000" rotWithShape="0">
              <a:srgbClr val="808080">
                <a:alpha val="37999"/>
              </a:srgbClr>
            </a:outerShdw>
          </a:effectLst>
        </p:spPr>
        <p:txBody>
          <a:bodyPr wrap="none" lIns="0" rIns="0" anchor="ctr"/>
          <a:lstStyle/>
          <a:p>
            <a:pPr>
              <a:buFontTx/>
              <a:buChar char="•"/>
              <a:defRPr/>
            </a:pPr>
            <a:r>
              <a:rPr lang="en-US" sz="3600" dirty="0">
                <a:solidFill>
                  <a:schemeClr val="dk1"/>
                </a:solidFill>
                <a:latin typeface="+mn-lt"/>
                <a:ea typeface="Arial" pitchFamily="-84" charset="0"/>
                <a:cs typeface="Arial" pitchFamily="-84" charset="0"/>
              </a:rPr>
              <a:t> </a:t>
            </a:r>
            <a:r>
              <a:rPr lang="en-US" sz="3000" dirty="0">
                <a:solidFill>
                  <a:schemeClr val="dk1"/>
                </a:solidFill>
                <a:latin typeface="+mn-lt"/>
                <a:ea typeface="Arial" pitchFamily="-84" charset="0"/>
                <a:cs typeface="Arial" pitchFamily="-84" charset="0"/>
              </a:rPr>
              <a:t>Team-based</a:t>
            </a:r>
          </a:p>
          <a:p>
            <a:pPr>
              <a:buFontTx/>
              <a:buChar char="•"/>
              <a:defRPr/>
            </a:pPr>
            <a:r>
              <a:rPr lang="en-US" sz="3000" dirty="0">
                <a:solidFill>
                  <a:schemeClr val="dk1"/>
                </a:solidFill>
                <a:latin typeface="+mn-lt"/>
                <a:ea typeface="Arial" pitchFamily="-84" charset="0"/>
                <a:cs typeface="Arial" pitchFamily="-84" charset="0"/>
              </a:rPr>
              <a:t>  Behavior competence</a:t>
            </a:r>
          </a:p>
        </p:txBody>
      </p:sp>
      <p:pic>
        <p:nvPicPr>
          <p:cNvPr id="81941" name="Picture 9" descr="PBIS Logo"/>
          <p:cNvPicPr>
            <a:picLocks noChangeAspect="1" noChangeArrowheads="1"/>
          </p:cNvPicPr>
          <p:nvPr/>
        </p:nvPicPr>
        <p:blipFill>
          <a:blip r:embed="rId2"/>
          <a:srcRect/>
          <a:stretch>
            <a:fillRect/>
          </a:stretch>
        </p:blipFill>
        <p:spPr bwMode="auto">
          <a:xfrm>
            <a:off x="6746297" y="6222277"/>
            <a:ext cx="2052205" cy="581727"/>
          </a:xfrm>
          <a:prstGeom prst="rect">
            <a:avLst/>
          </a:prstGeom>
          <a:noFill/>
          <a:ln w="9525">
            <a:noFill/>
            <a:miter lim="800000"/>
            <a:headEnd/>
            <a:tailEnd/>
          </a:ln>
        </p:spPr>
      </p:pic>
    </p:spTree>
    <p:extLst>
      <p:ext uri="{BB962C8B-B14F-4D97-AF65-F5344CB8AC3E}">
        <p14:creationId xmlns:p14="http://schemas.microsoft.com/office/powerpoint/2010/main" val="2191439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7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7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776"/>
                                        </p:tgtEl>
                                        <p:attrNameLst>
                                          <p:attrName>style.visibility</p:attrName>
                                        </p:attrNameLst>
                                      </p:cBhvr>
                                      <p:to>
                                        <p:strVal val="visible"/>
                                      </p:to>
                                    </p:set>
                                  </p:childTnLst>
                                </p:cTn>
                              </p:par>
                              <p:par>
                                <p:cTn id="19" presetID="10" presetClass="exit" presetSubtype="0" fill="hold" grpId="1" nodeType="withEffect">
                                  <p:stCondLst>
                                    <p:cond delay="0"/>
                                  </p:stCondLst>
                                  <p:childTnLst>
                                    <p:animEffect transition="out" filter="fade">
                                      <p:cBhvr>
                                        <p:cTn id="20" dur="2000"/>
                                        <p:tgtEl>
                                          <p:spTgt spid="117772"/>
                                        </p:tgtEl>
                                      </p:cBhvr>
                                    </p:animEffect>
                                    <p:set>
                                      <p:cBhvr>
                                        <p:cTn id="21" dur="1" fill="hold">
                                          <p:stCondLst>
                                            <p:cond delay="1999"/>
                                          </p:stCondLst>
                                        </p:cTn>
                                        <p:tgtEl>
                                          <p:spTgt spid="11777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117775"/>
                                        </p:tgtEl>
                                      </p:cBhvr>
                                    </p:animEffect>
                                    <p:set>
                                      <p:cBhvr>
                                        <p:cTn id="24" dur="1" fill="hold">
                                          <p:stCondLst>
                                            <p:cond delay="1999"/>
                                          </p:stCondLst>
                                        </p:cTn>
                                        <p:tgtEl>
                                          <p:spTgt spid="11777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77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7777"/>
                                        </p:tgtEl>
                                        <p:attrNameLst>
                                          <p:attrName>style.visibility</p:attrName>
                                        </p:attrNameLst>
                                      </p:cBhvr>
                                      <p:to>
                                        <p:strVal val="visible"/>
                                      </p:to>
                                    </p:set>
                                  </p:childTnLst>
                                </p:cTn>
                              </p:par>
                              <p:par>
                                <p:cTn id="31" presetID="10" presetClass="exit" presetSubtype="0" fill="hold" grpId="1" nodeType="withEffect">
                                  <p:stCondLst>
                                    <p:cond delay="0"/>
                                  </p:stCondLst>
                                  <p:childTnLst>
                                    <p:animEffect transition="out" filter="fade">
                                      <p:cBhvr>
                                        <p:cTn id="32" dur="2000"/>
                                        <p:tgtEl>
                                          <p:spTgt spid="117773"/>
                                        </p:tgtEl>
                                      </p:cBhvr>
                                    </p:animEffect>
                                    <p:set>
                                      <p:cBhvr>
                                        <p:cTn id="33" dur="1" fill="hold">
                                          <p:stCondLst>
                                            <p:cond delay="1999"/>
                                          </p:stCondLst>
                                        </p:cTn>
                                        <p:tgtEl>
                                          <p:spTgt spid="11777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117776"/>
                                        </p:tgtEl>
                                      </p:cBhvr>
                                    </p:animEffect>
                                    <p:set>
                                      <p:cBhvr>
                                        <p:cTn id="36" dur="1" fill="hold">
                                          <p:stCondLst>
                                            <p:cond delay="1999"/>
                                          </p:stCondLst>
                                        </p:cTn>
                                        <p:tgtEl>
                                          <p:spTgt spid="11777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77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7779"/>
                                        </p:tgtEl>
                                        <p:attrNameLst>
                                          <p:attrName>style.visibility</p:attrName>
                                        </p:attrNameLst>
                                      </p:cBhvr>
                                      <p:to>
                                        <p:strVal val="visible"/>
                                      </p:to>
                                    </p:set>
                                  </p:childTnLst>
                                </p:cTn>
                              </p:par>
                              <p:par>
                                <p:cTn id="43" presetID="10" presetClass="exit" presetSubtype="0" fill="hold" grpId="1" nodeType="withEffect">
                                  <p:stCondLst>
                                    <p:cond delay="0"/>
                                  </p:stCondLst>
                                  <p:childTnLst>
                                    <p:animEffect transition="out" filter="fade">
                                      <p:cBhvr>
                                        <p:cTn id="44" dur="2000"/>
                                        <p:tgtEl>
                                          <p:spTgt spid="117774"/>
                                        </p:tgtEl>
                                      </p:cBhvr>
                                    </p:animEffect>
                                    <p:set>
                                      <p:cBhvr>
                                        <p:cTn id="45" dur="1" fill="hold">
                                          <p:stCondLst>
                                            <p:cond delay="1999"/>
                                          </p:stCondLst>
                                        </p:cTn>
                                        <p:tgtEl>
                                          <p:spTgt spid="11777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117777"/>
                                        </p:tgtEl>
                                      </p:cBhvr>
                                    </p:animEffect>
                                    <p:set>
                                      <p:cBhvr>
                                        <p:cTn id="48" dur="1" fill="hold">
                                          <p:stCondLst>
                                            <p:cond delay="1999"/>
                                          </p:stCondLst>
                                        </p:cTn>
                                        <p:tgtEl>
                                          <p:spTgt spid="11777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2" nodeType="clickEffect">
                                  <p:stCondLst>
                                    <p:cond delay="0"/>
                                  </p:stCondLst>
                                  <p:childTnLst>
                                    <p:set>
                                      <p:cBhvr>
                                        <p:cTn id="52" dur="1" fill="hold">
                                          <p:stCondLst>
                                            <p:cond delay="0"/>
                                          </p:stCondLst>
                                        </p:cTn>
                                        <p:tgtEl>
                                          <p:spTgt spid="117772"/>
                                        </p:tgtEl>
                                        <p:attrNameLst>
                                          <p:attrName>style.visibility</p:attrName>
                                        </p:attrNameLst>
                                      </p:cBhvr>
                                      <p:to>
                                        <p:strVal val="visible"/>
                                      </p:to>
                                    </p:set>
                                  </p:childTnLst>
                                </p:cTn>
                              </p:par>
                              <p:par>
                                <p:cTn id="53" presetID="1" presetClass="entr" presetSubtype="0" fill="hold" grpId="2" nodeType="withEffect">
                                  <p:stCondLst>
                                    <p:cond delay="0"/>
                                  </p:stCondLst>
                                  <p:childTnLst>
                                    <p:set>
                                      <p:cBhvr>
                                        <p:cTn id="54" dur="1" fill="hold">
                                          <p:stCondLst>
                                            <p:cond delay="0"/>
                                          </p:stCondLst>
                                        </p:cTn>
                                        <p:tgtEl>
                                          <p:spTgt spid="117775"/>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117773"/>
                                        </p:tgtEl>
                                        <p:attrNameLst>
                                          <p:attrName>style.visibility</p:attrName>
                                        </p:attrNameLst>
                                      </p:cBhvr>
                                      <p:to>
                                        <p:strVal val="visible"/>
                                      </p:to>
                                    </p:set>
                                  </p:childTnLst>
                                </p:cTn>
                              </p:par>
                              <p:par>
                                <p:cTn id="57" presetID="1" presetClass="entr" presetSubtype="0" fill="hold" grpId="2" nodeType="withEffect">
                                  <p:stCondLst>
                                    <p:cond delay="0"/>
                                  </p:stCondLst>
                                  <p:childTnLst>
                                    <p:set>
                                      <p:cBhvr>
                                        <p:cTn id="58" dur="1" fill="hold">
                                          <p:stCondLst>
                                            <p:cond delay="0"/>
                                          </p:stCondLst>
                                        </p:cTn>
                                        <p:tgtEl>
                                          <p:spTgt spid="117776"/>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117774"/>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117777"/>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117778"/>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117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2" grpId="0" animBg="1"/>
      <p:bldP spid="117772" grpId="1" animBg="1"/>
      <p:bldP spid="117772" grpId="2" animBg="1"/>
      <p:bldP spid="117773" grpId="0" animBg="1"/>
      <p:bldP spid="117773" grpId="1" animBg="1"/>
      <p:bldP spid="117773" grpId="2" animBg="1"/>
      <p:bldP spid="117774" grpId="0" animBg="1"/>
      <p:bldP spid="117774" grpId="1" animBg="1"/>
      <p:bldP spid="117774" grpId="2" animBg="1"/>
      <p:bldP spid="117775" grpId="0" animBg="1"/>
      <p:bldP spid="117775" grpId="1" animBg="1"/>
      <p:bldP spid="117775" grpId="2" animBg="1"/>
      <p:bldP spid="117776" grpId="0" animBg="1"/>
      <p:bldP spid="117776" grpId="1" animBg="1"/>
      <p:bldP spid="117776" grpId="2" animBg="1"/>
      <p:bldP spid="117777" grpId="0" animBg="1"/>
      <p:bldP spid="117777" grpId="1" animBg="1"/>
      <p:bldP spid="117777" grpId="2" animBg="1"/>
      <p:bldP spid="117778" grpId="0" animBg="1"/>
      <p:bldP spid="117778" grpId="1" animBg="1"/>
      <p:bldP spid="117779" grpId="0" animBg="1"/>
      <p:bldP spid="117779" grpId="1" animBg="1"/>
      <p:bldP spid="1177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2819400" y="4495800"/>
            <a:ext cx="1066800" cy="1066800"/>
          </a:xfrm>
          <a:prstGeom prst="rect">
            <a:avLst/>
          </a:prstGeom>
          <a:noFill/>
        </p:spPr>
      </p:pic>
      <p:pic>
        <p:nvPicPr>
          <p:cNvPr id="14" name="Picture 13"/>
          <p:cNvPicPr>
            <a:picLocks noChangeAspect="1"/>
          </p:cNvPicPr>
          <p:nvPr/>
        </p:nvPicPr>
        <p:blipFill>
          <a:blip r:embed="rId3" cstate="print">
            <a:alphaModFix amt="35000"/>
            <a:duotone>
              <a:schemeClr val="accent2">
                <a:shade val="45000"/>
                <a:satMod val="135000"/>
              </a:schemeClr>
              <a:prstClr val="white"/>
            </a:duotone>
          </a:blip>
          <a:stretch>
            <a:fillRect/>
          </a:stretch>
        </p:blipFill>
        <p:spPr>
          <a:xfrm>
            <a:off x="0" y="-2071704"/>
            <a:ext cx="13355782" cy="8230049"/>
          </a:xfrm>
          <a:prstGeom prst="rect">
            <a:avLst/>
          </a:prstGeom>
        </p:spPr>
      </p:pic>
      <p:sp>
        <p:nvSpPr>
          <p:cNvPr id="118786" name="Rectangle 2"/>
          <p:cNvSpPr>
            <a:spLocks noGrp="1" noChangeArrowheads="1"/>
          </p:cNvSpPr>
          <p:nvPr>
            <p:ph type="title" idx="4294967295"/>
          </p:nvPr>
        </p:nvSpPr>
        <p:spPr>
          <a:xfrm>
            <a:off x="0" y="152400"/>
            <a:ext cx="8686800" cy="1143000"/>
          </a:xfrm>
          <a:noFill/>
          <a:ln cap="flat">
            <a:noFill/>
          </a:ln>
          <a:effectLst>
            <a:outerShdw blurRad="63500" dist="23000" dir="5400000" rotWithShape="0">
              <a:srgbClr val="000000">
                <a:alpha val="34998"/>
              </a:srgbClr>
            </a:outerShdw>
          </a:effectLst>
        </p:spPr>
        <p:txBody>
          <a:bodyPr/>
          <a:lstStyle/>
          <a:p>
            <a:pPr algn="ctr" eaLnBrk="1" hangingPunct="1">
              <a:defRPr/>
            </a:pPr>
            <a:r>
              <a:rPr lang="en-US" sz="3200" dirty="0">
                <a:solidFill>
                  <a:srgbClr val="001C54"/>
                </a:solidFill>
                <a:ea typeface="ヒラギノ角ゴ Pro W3" pitchFamily="-1" charset="-128"/>
                <a:cs typeface="Arial Rounded MT Bold" pitchFamily="-1" charset="0"/>
              </a:rPr>
              <a:t>3 Basic Steps:</a:t>
            </a:r>
            <a:br>
              <a:rPr lang="en-US" sz="3200" dirty="0">
                <a:solidFill>
                  <a:srgbClr val="001C54"/>
                </a:solidFill>
                <a:ea typeface="ヒラギノ角ゴ Pro W3" pitchFamily="-1" charset="-128"/>
                <a:cs typeface="Arial Rounded MT Bold" pitchFamily="-1" charset="0"/>
              </a:rPr>
            </a:br>
            <a:r>
              <a:rPr lang="en-US" sz="2800" i="1" dirty="0">
                <a:solidFill>
                  <a:srgbClr val="001C54"/>
                </a:solidFill>
                <a:ea typeface="ヒラギノ角ゴ Pro W3" pitchFamily="-1" charset="-128"/>
                <a:cs typeface="Arial Rounded MT Bold" pitchFamily="-1" charset="0"/>
              </a:rPr>
              <a:t>Developing interventions for Individual Students</a:t>
            </a:r>
            <a:endParaRPr lang="en-US" sz="3200" i="1" dirty="0">
              <a:solidFill>
                <a:srgbClr val="001C54"/>
              </a:solidFill>
              <a:ea typeface="ヒラギノ角ゴ Pro W3" pitchFamily="-1" charset="-128"/>
              <a:cs typeface="Arial Rounded MT Bold" pitchFamily="-1" charset="0"/>
            </a:endParaRPr>
          </a:p>
        </p:txBody>
      </p:sp>
      <p:sp>
        <p:nvSpPr>
          <p:cNvPr id="9" name="Rectangle 3"/>
          <p:cNvSpPr txBox="1">
            <a:spLocks noChangeArrowheads="1"/>
          </p:cNvSpPr>
          <p:nvPr/>
        </p:nvSpPr>
        <p:spPr bwMode="auto">
          <a:xfrm>
            <a:off x="685800" y="56388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dirty="0">
                <a:solidFill>
                  <a:schemeClr val="accent4">
                    <a:lumMod val="75000"/>
                  </a:schemeClr>
                </a:solidFill>
                <a:ea typeface="ヒラギノ角ゴ Pro W3" pitchFamily="-84" charset="-128"/>
              </a:rPr>
              <a:t>1.  Look at the function of behavior</a:t>
            </a:r>
          </a:p>
          <a:p>
            <a:pPr marL="609600" indent="-609600" defTabSz="914400" fontAlgn="base">
              <a:spcBef>
                <a:spcPct val="20000"/>
              </a:spcBef>
              <a:spcAft>
                <a:spcPct val="0"/>
              </a:spcAft>
              <a:buFontTx/>
              <a:buAutoNum type="arabicPeriod"/>
              <a:defRPr/>
            </a:pPr>
            <a:endParaRPr lang="en-US" sz="2000" b="1" dirty="0">
              <a:solidFill>
                <a:schemeClr val="accent4">
                  <a:lumMod val="75000"/>
                </a:schemeClr>
              </a:solidFill>
              <a:ea typeface="ヒラギノ角ゴ Pro W3" pitchFamily="-84" charset="-128"/>
            </a:endParaRPr>
          </a:p>
        </p:txBody>
      </p:sp>
      <p:sp>
        <p:nvSpPr>
          <p:cNvPr id="11" name="Rectangle 3"/>
          <p:cNvSpPr txBox="1">
            <a:spLocks noChangeArrowheads="1"/>
          </p:cNvSpPr>
          <p:nvPr/>
        </p:nvSpPr>
        <p:spPr bwMode="auto">
          <a:xfrm>
            <a:off x="990600" y="41910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a:solidFill>
                  <a:schemeClr val="accent4">
                    <a:lumMod val="75000"/>
                  </a:schemeClr>
                </a:solidFill>
                <a:ea typeface="ヒラギノ角ゴ Pro W3" pitchFamily="-84" charset="-128"/>
              </a:rPr>
              <a:t>2.  Choose replacement behaviors </a:t>
            </a:r>
          </a:p>
          <a:p>
            <a:pPr marL="609600" indent="-609600" defTabSz="914400" fontAlgn="base">
              <a:spcBef>
                <a:spcPct val="20000"/>
              </a:spcBef>
              <a:spcAft>
                <a:spcPct val="0"/>
              </a:spcAft>
              <a:buFontTx/>
              <a:buAutoNum type="arabicPeriod"/>
              <a:defRPr/>
            </a:pPr>
            <a:endParaRPr lang="en-US" sz="2000" b="1">
              <a:solidFill>
                <a:schemeClr val="accent4">
                  <a:lumMod val="75000"/>
                </a:schemeClr>
              </a:solidFill>
              <a:ea typeface="ヒラギノ角ゴ Pro W3" pitchFamily="-84" charset="-128"/>
            </a:endParaRPr>
          </a:p>
        </p:txBody>
      </p:sp>
      <p:sp>
        <p:nvSpPr>
          <p:cNvPr id="12" name="Rectangle 3"/>
          <p:cNvSpPr txBox="1">
            <a:spLocks noChangeArrowheads="1"/>
          </p:cNvSpPr>
          <p:nvPr/>
        </p:nvSpPr>
        <p:spPr bwMode="auto">
          <a:xfrm>
            <a:off x="1676400" y="27432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a:solidFill>
                  <a:schemeClr val="accent4">
                    <a:lumMod val="75000"/>
                  </a:schemeClr>
                </a:solidFill>
                <a:ea typeface="ヒラギノ角ゴ Pro W3" pitchFamily="-84" charset="-128"/>
              </a:rPr>
              <a:t>3.  Develop intervention strategies</a:t>
            </a:r>
          </a:p>
          <a:p>
            <a:pPr marL="609600" indent="-609600" defTabSz="914400" fontAlgn="base">
              <a:spcBef>
                <a:spcPct val="20000"/>
              </a:spcBef>
              <a:spcAft>
                <a:spcPct val="0"/>
              </a:spcAft>
              <a:buFontTx/>
              <a:buAutoNum type="arabicPeriod"/>
              <a:defRPr/>
            </a:pPr>
            <a:endParaRPr lang="en-US" sz="2000" b="1">
              <a:solidFill>
                <a:schemeClr val="accent4">
                  <a:lumMod val="75000"/>
                </a:schemeClr>
              </a:solidFill>
              <a:ea typeface="ヒラギノ角ゴ Pro W3" pitchFamily="-84" charset="-128"/>
            </a:endParaRPr>
          </a:p>
        </p:txBody>
      </p:sp>
      <p:grpSp>
        <p:nvGrpSpPr>
          <p:cNvPr id="8" name="Group 4"/>
          <p:cNvGrpSpPr>
            <a:grpSpLocks/>
          </p:cNvGrpSpPr>
          <p:nvPr/>
        </p:nvGrpSpPr>
        <p:grpSpPr bwMode="auto">
          <a:xfrm>
            <a:off x="5791200" y="3200400"/>
            <a:ext cx="2705100" cy="3200400"/>
            <a:chOff x="3408" y="1632"/>
            <a:chExt cx="1944" cy="2400"/>
          </a:xfrm>
        </p:grpSpPr>
        <p:sp>
          <p:nvSpPr>
            <p:cNvPr id="10"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3"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6"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7"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8"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9"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20"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Training</a:t>
              </a:r>
            </a:p>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Required</a:t>
              </a:r>
            </a:p>
          </p:txBody>
        </p:sp>
      </p:grpSp>
    </p:spTree>
    <p:extLst>
      <p:ext uri="{BB962C8B-B14F-4D97-AF65-F5344CB8AC3E}">
        <p14:creationId xmlns:p14="http://schemas.microsoft.com/office/powerpoint/2010/main" val="1894953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extLst/>
          </p:nvPr>
        </p:nvGraphicFramePr>
        <p:xfrm>
          <a:off x="1676400" y="0"/>
          <a:ext cx="5964238" cy="6629400"/>
        </p:xfrm>
        <a:graphic>
          <a:graphicData uri="http://schemas.openxmlformats.org/presentationml/2006/ole">
            <mc:AlternateContent xmlns:mc="http://schemas.openxmlformats.org/markup-compatibility/2006">
              <mc:Choice xmlns:v="urn:schemas-microsoft-com:vml" Requires="v">
                <p:oleObj spid="_x0000_s6199" name="Visio" r:id="rId3" imgW="3860800" imgH="4292600" progId="">
                  <p:embed/>
                </p:oleObj>
              </mc:Choice>
              <mc:Fallback>
                <p:oleObj name="Visio" r:id="rId3" imgW="3860800" imgH="4292600" progId="">
                  <p:embed/>
                  <p:pic>
                    <p:nvPicPr>
                      <p:cNvPr id="808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5964238" cy="6629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6739" name="Rectangle 3"/>
          <p:cNvSpPr>
            <a:spLocks noGrp="1" noChangeArrowheads="1"/>
          </p:cNvSpPr>
          <p:nvPr>
            <p:ph type="title"/>
          </p:nvPr>
        </p:nvSpPr>
        <p:spPr>
          <a:xfrm>
            <a:off x="628650" y="365125"/>
            <a:ext cx="3320498" cy="1325563"/>
          </a:xfrm>
          <a:noFill/>
          <a:ln cap="flat">
            <a:noFill/>
          </a:ln>
          <a:effectLst>
            <a:outerShdw blurRad="63500" dist="23000" dir="5400000" rotWithShape="0">
              <a:srgbClr val="000000">
                <a:alpha val="34998"/>
              </a:srgbClr>
            </a:outerShdw>
          </a:effectLst>
        </p:spPr>
        <p:txBody>
          <a:bodyPr/>
          <a:lstStyle/>
          <a:p>
            <a:pPr eaLnBrk="1" hangingPunct="1">
              <a:defRPr/>
            </a:pPr>
            <a:r>
              <a:rPr lang="en-US" dirty="0">
                <a:solidFill>
                  <a:srgbClr val="001C54"/>
                </a:solidFill>
                <a:ea typeface="+mj-ea"/>
                <a:cs typeface="+mj-cs"/>
              </a:rPr>
              <a:t>Remember Functions</a:t>
            </a:r>
          </a:p>
        </p:txBody>
      </p:sp>
      <p:sp>
        <p:nvSpPr>
          <p:cNvPr id="80900" name="Rectangle 4"/>
          <p:cNvSpPr>
            <a:spLocks noChangeArrowheads="1"/>
          </p:cNvSpPr>
          <p:nvPr/>
        </p:nvSpPr>
        <p:spPr bwMode="auto">
          <a:xfrm>
            <a:off x="0" y="1110734"/>
            <a:ext cx="184666" cy="369332"/>
          </a:xfrm>
          <a:prstGeom prst="rect">
            <a:avLst/>
          </a:prstGeom>
          <a:noFill/>
          <a:ln w="9525">
            <a:noFill/>
            <a:miter lim="800000"/>
            <a:headEnd/>
            <a:tailEnd/>
          </a:ln>
        </p:spPr>
        <p:txBody>
          <a:bodyPr wrap="none" anchor="ctr">
            <a:prstTxWarp prst="textNoShape">
              <a:avLst/>
            </a:prstTxWarp>
            <a:spAutoFit/>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16741" name="AutoShape 5"/>
          <p:cNvSpPr>
            <a:spLocks noChangeArrowheads="1"/>
          </p:cNvSpPr>
          <p:nvPr/>
        </p:nvSpPr>
        <p:spPr bwMode="auto">
          <a:xfrm>
            <a:off x="1524000" y="1981200"/>
            <a:ext cx="1066800" cy="1143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wrap="none" anchor="ctr"/>
          <a:lstStyle/>
          <a:p>
            <a:pPr algn="ctr" defTabSz="914400" fontAlgn="base">
              <a:spcBef>
                <a:spcPct val="0"/>
              </a:spcBef>
              <a:spcAft>
                <a:spcPct val="0"/>
              </a:spcAft>
              <a:defRPr/>
            </a:pPr>
            <a:r>
              <a:rPr lang="en-US" sz="3200" dirty="0">
                <a:solidFill>
                  <a:srgbClr val="000000"/>
                </a:solidFill>
                <a:ea typeface="Arial" pitchFamily="-84" charset="0"/>
                <a:cs typeface="Arial Rounded MT Bold"/>
              </a:rPr>
              <a:t>S</a:t>
            </a:r>
            <a:r>
              <a:rPr lang="en-US" sz="3200" baseline="30000" dirty="0">
                <a:solidFill>
                  <a:srgbClr val="000000"/>
                </a:solidFill>
                <a:ea typeface="Arial" pitchFamily="-84" charset="0"/>
                <a:cs typeface="Arial Rounded MT Bold"/>
              </a:rPr>
              <a:t>R+</a:t>
            </a:r>
          </a:p>
        </p:txBody>
      </p:sp>
      <p:sp>
        <p:nvSpPr>
          <p:cNvPr id="116742" name="AutoShape 6"/>
          <p:cNvSpPr>
            <a:spLocks noChangeArrowheads="1"/>
          </p:cNvSpPr>
          <p:nvPr/>
        </p:nvSpPr>
        <p:spPr bwMode="auto">
          <a:xfrm rot="10800000">
            <a:off x="6781800" y="1981200"/>
            <a:ext cx="1066800" cy="1143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rot="10800000" wrap="none" anchor="ctr"/>
          <a:lstStyle/>
          <a:p>
            <a:pPr algn="ctr" defTabSz="914400" fontAlgn="base">
              <a:spcBef>
                <a:spcPct val="0"/>
              </a:spcBef>
              <a:spcAft>
                <a:spcPct val="0"/>
              </a:spcAft>
              <a:defRPr/>
            </a:pPr>
            <a:r>
              <a:rPr lang="en-US" sz="3200" dirty="0">
                <a:solidFill>
                  <a:srgbClr val="000000"/>
                </a:solidFill>
                <a:ea typeface="Arial" pitchFamily="-84" charset="0"/>
                <a:cs typeface="Arial Rounded MT Bold"/>
              </a:rPr>
              <a:t>S</a:t>
            </a:r>
            <a:r>
              <a:rPr lang="en-US" sz="3200" baseline="30000" dirty="0">
                <a:solidFill>
                  <a:srgbClr val="000000"/>
                </a:solidFill>
                <a:ea typeface="Arial" pitchFamily="-84" charset="0"/>
                <a:cs typeface="Arial Rounded MT Bold"/>
              </a:rPr>
              <a:t>R-</a:t>
            </a:r>
          </a:p>
        </p:txBody>
      </p:sp>
      <p:grpSp>
        <p:nvGrpSpPr>
          <p:cNvPr id="9" name="Group 8"/>
          <p:cNvGrpSpPr/>
          <p:nvPr/>
        </p:nvGrpSpPr>
        <p:grpSpPr>
          <a:xfrm>
            <a:off x="7391400" y="6248400"/>
            <a:ext cx="1748495" cy="609600"/>
            <a:chOff x="7391400" y="6248400"/>
            <a:chExt cx="1748495" cy="609600"/>
          </a:xfrm>
        </p:grpSpPr>
        <p:grpSp>
          <p:nvGrpSpPr>
            <p:cNvPr id="10" name="Group 9"/>
            <p:cNvGrpSpPr/>
            <p:nvPr userDrawn="1"/>
          </p:nvGrpSpPr>
          <p:grpSpPr>
            <a:xfrm>
              <a:off x="7391400" y="6248400"/>
              <a:ext cx="1676400" cy="609600"/>
              <a:chOff x="-990600" y="2057400"/>
              <a:chExt cx="6019800" cy="2692400"/>
            </a:xfrm>
          </p:grpSpPr>
          <p:pic>
            <p:nvPicPr>
              <p:cNvPr id="12" name="Picture 11"/>
              <p:cNvPicPr>
                <a:picLocks noChangeAspect="1"/>
              </p:cNvPicPr>
              <p:nvPr userDrawn="1"/>
            </p:nvPicPr>
            <p:blipFill>
              <a:blip r:embed="rId5"/>
              <a:stretch>
                <a:fillRect/>
              </a:stretch>
            </p:blipFill>
            <p:spPr>
              <a:xfrm>
                <a:off x="-990600" y="2057400"/>
                <a:ext cx="6019800" cy="2692400"/>
              </a:xfrm>
              <a:prstGeom prst="rect">
                <a:avLst/>
              </a:prstGeom>
            </p:spPr>
          </p:pic>
          <p:pic>
            <p:nvPicPr>
              <p:cNvPr id="13" name="Picture 12"/>
              <p:cNvPicPr>
                <a:picLocks noChangeAspect="1"/>
              </p:cNvPicPr>
              <p:nvPr userDrawn="1"/>
            </p:nvPicPr>
            <p:blipFill>
              <a:blip r:embed="rId6"/>
              <a:stretch>
                <a:fillRect/>
              </a:stretch>
            </p:blipFill>
            <p:spPr>
              <a:xfrm>
                <a:off x="2819400" y="4267200"/>
                <a:ext cx="2209800" cy="444500"/>
              </a:xfrm>
              <a:prstGeom prst="rect">
                <a:avLst/>
              </a:prstGeom>
            </p:spPr>
          </p:pic>
          <p:pic>
            <p:nvPicPr>
              <p:cNvPr id="14" name="Picture 13"/>
              <p:cNvPicPr>
                <a:picLocks noChangeAspect="1"/>
              </p:cNvPicPr>
              <p:nvPr userDrawn="1"/>
            </p:nvPicPr>
            <p:blipFill>
              <a:blip r:embed="rId7"/>
              <a:stretch>
                <a:fillRect/>
              </a:stretch>
            </p:blipFill>
            <p:spPr>
              <a:xfrm>
                <a:off x="1219200" y="3810000"/>
                <a:ext cx="3797300" cy="482600"/>
              </a:xfrm>
              <a:prstGeom prst="rect">
                <a:avLst/>
              </a:prstGeom>
            </p:spPr>
          </p:pic>
        </p:grpSp>
        <p:pic>
          <p:nvPicPr>
            <p:cNvPr id="11" name="Picture 10"/>
            <p:cNvPicPr>
              <a:picLocks noChangeAspect="1"/>
            </p:cNvPicPr>
            <p:nvPr userDrawn="1"/>
          </p:nvPicPr>
          <p:blipFill>
            <a:blip r:embed="rId8"/>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13640384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dirty="0">
                <a:solidFill>
                  <a:srgbClr val="001C54"/>
                </a:solidFill>
              </a:rPr>
              <a:t>1. Look at the Function of Behavior</a:t>
            </a:r>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2136574505"/>
              </p:ext>
            </p:extLst>
          </p:nvPr>
        </p:nvGraphicFramePr>
        <p:xfrm>
          <a:off x="457200" y="106348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533400" y="4700449"/>
            <a:ext cx="8077200" cy="1295400"/>
          </a:xfrm>
          <a:prstGeom prst="roundRect">
            <a:avLst>
              <a:gd name="adj" fmla="val 16667"/>
            </a:avLst>
          </a:prstGeom>
          <a:solidFill>
            <a:schemeClr val="accent3">
              <a:lumMod val="75000"/>
            </a:schemeClr>
          </a:solidFill>
          <a:ln w="9525">
            <a:noFill/>
            <a:round/>
            <a:headEnd/>
            <a:tailEnd/>
          </a:ln>
          <a:effectLst>
            <a:outerShdw dist="20000" dir="5400000" rotWithShape="0">
              <a:srgbClr val="808080">
                <a:alpha val="37999"/>
              </a:srgbClr>
            </a:outerShdw>
          </a:effectLst>
        </p:spPr>
        <p:txBody>
          <a:bodyPr anchor="ctr"/>
          <a:lstStyle/>
          <a:p>
            <a:pPr algn="ctr" defTabSz="914400" fontAlgn="base">
              <a:spcBef>
                <a:spcPct val="0"/>
              </a:spcBef>
              <a:spcAft>
                <a:spcPct val="0"/>
              </a:spcAft>
              <a:defRPr/>
            </a:pPr>
            <a:r>
              <a:rPr lang="en-US" sz="2800" dirty="0">
                <a:solidFill>
                  <a:schemeClr val="bg1"/>
                </a:solidFill>
              </a:rPr>
              <a:t>Based on observing these patterns across time, what is the probable function of the behavior?</a:t>
            </a:r>
          </a:p>
        </p:txBody>
      </p:sp>
      <p:sp>
        <p:nvSpPr>
          <p:cNvPr id="2" name="Rounded Rectangle 1">
            <a:extLst>
              <a:ext uri="{FF2B5EF4-FFF2-40B4-BE49-F238E27FC236}">
                <a16:creationId xmlns:a16="http://schemas.microsoft.com/office/drawing/2014/main" id="{7BD5DF99-9220-A54C-8B3C-7529CD74487A}"/>
              </a:ext>
            </a:extLst>
          </p:cNvPr>
          <p:cNvSpPr/>
          <p:nvPr/>
        </p:nvSpPr>
        <p:spPr>
          <a:xfrm>
            <a:off x="533400" y="1690688"/>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Antecedent</a:t>
            </a:r>
          </a:p>
        </p:txBody>
      </p:sp>
      <p:sp>
        <p:nvSpPr>
          <p:cNvPr id="7" name="Rounded Rectangle 6">
            <a:extLst>
              <a:ext uri="{FF2B5EF4-FFF2-40B4-BE49-F238E27FC236}">
                <a16:creationId xmlns:a16="http://schemas.microsoft.com/office/drawing/2014/main" id="{0C0D40BE-2C71-D345-98D7-30C0BFAC9365}"/>
              </a:ext>
            </a:extLst>
          </p:cNvPr>
          <p:cNvSpPr/>
          <p:nvPr/>
        </p:nvSpPr>
        <p:spPr>
          <a:xfrm>
            <a:off x="3322039" y="1665835"/>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Behavior</a:t>
            </a:r>
          </a:p>
        </p:txBody>
      </p:sp>
      <p:sp>
        <p:nvSpPr>
          <p:cNvPr id="8" name="Rounded Rectangle 7">
            <a:extLst>
              <a:ext uri="{FF2B5EF4-FFF2-40B4-BE49-F238E27FC236}">
                <a16:creationId xmlns:a16="http://schemas.microsoft.com/office/drawing/2014/main" id="{41870B6F-9A75-EA42-B7A5-84D072E66AE2}"/>
              </a:ext>
            </a:extLst>
          </p:cNvPr>
          <p:cNvSpPr/>
          <p:nvPr/>
        </p:nvSpPr>
        <p:spPr>
          <a:xfrm>
            <a:off x="6216078" y="1665835"/>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Consequence</a:t>
            </a:r>
          </a:p>
        </p:txBody>
      </p:sp>
    </p:spTree>
    <p:extLst>
      <p:ext uri="{BB962C8B-B14F-4D97-AF65-F5344CB8AC3E}">
        <p14:creationId xmlns:p14="http://schemas.microsoft.com/office/powerpoint/2010/main" val="277893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304800"/>
            <a:ext cx="7924800" cy="1114926"/>
          </a:xfrm>
          <a:noFill/>
          <a:ln cap="flat">
            <a:noFill/>
          </a:ln>
          <a:effectLst/>
        </p:spPr>
        <p:txBody>
          <a:bodyPr>
            <a:normAutofit/>
          </a:bodyPr>
          <a:lstStyle/>
          <a:p>
            <a:pPr eaLnBrk="1" hangingPunct="1">
              <a:defRPr/>
            </a:pPr>
            <a:r>
              <a:rPr lang="en-US" sz="4000" dirty="0">
                <a:solidFill>
                  <a:srgbClr val="001C54"/>
                </a:solidFill>
                <a:ea typeface="ヒラギノ角ゴ Pro W3" pitchFamily="-1" charset="-128"/>
                <a:cs typeface="Arial Rounded MT Bold" pitchFamily="-1" charset="0"/>
              </a:rPr>
              <a:t>Let’s Review an Intensive Example</a:t>
            </a:r>
          </a:p>
        </p:txBody>
      </p:sp>
      <p:sp>
        <p:nvSpPr>
          <p:cNvPr id="84995" name="Rectangle 3"/>
          <p:cNvSpPr>
            <a:spLocks noGrp="1" noChangeArrowheads="1"/>
          </p:cNvSpPr>
          <p:nvPr>
            <p:ph type="body" idx="1"/>
          </p:nvPr>
        </p:nvSpPr>
        <p:spPr>
          <a:xfrm>
            <a:off x="304800" y="1900990"/>
            <a:ext cx="8610600" cy="4347410"/>
          </a:xfrm>
        </p:spPr>
        <p:txBody>
          <a:bodyPr>
            <a:normAutofit/>
          </a:bodyPr>
          <a:lstStyle/>
          <a:p>
            <a:pPr eaLnBrk="1" hangingPunct="1">
              <a:lnSpc>
                <a:spcPct val="100000"/>
              </a:lnSpc>
              <a:buFontTx/>
              <a:buNone/>
            </a:pPr>
            <a:r>
              <a:rPr lang="en-US" sz="2800" dirty="0">
                <a:solidFill>
                  <a:schemeClr val="tx1"/>
                </a:solidFill>
                <a:latin typeface="Arial Rounded MT Bold" pitchFamily="-1" charset="0"/>
                <a:ea typeface="ヒラギノ角ゴ Pro W3" pitchFamily="-1" charset="-128"/>
              </a:rPr>
              <a:t>	</a:t>
            </a:r>
            <a:r>
              <a:rPr lang="en-US" sz="2800" dirty="0">
                <a:solidFill>
                  <a:schemeClr val="bg1"/>
                </a:solidFill>
                <a:ea typeface="ヒラギノ角ゴ Pro W3" pitchFamily="-1" charset="-128"/>
              </a:rPr>
              <a:t>When Adam is told that he must wait for a favorite activity, he </a:t>
            </a:r>
            <a:r>
              <a:rPr lang="en-US" sz="2800" i="1" dirty="0">
                <a:solidFill>
                  <a:schemeClr val="bg1"/>
                </a:solidFill>
                <a:ea typeface="ヒラギノ角ゴ Pro W3" pitchFamily="-1" charset="-128"/>
              </a:rPr>
              <a:t>screams, hits, kicks, and destroys property</a:t>
            </a:r>
            <a:r>
              <a:rPr lang="en-US" sz="2800" dirty="0">
                <a:solidFill>
                  <a:schemeClr val="bg1"/>
                </a:solidFill>
                <a:ea typeface="ヒラギノ角ゴ Pro W3" pitchFamily="-1" charset="-128"/>
              </a:rPr>
              <a:t>.  After this behavior, staff immediately allow him to do his favorite activity.  In the future, Adam continues to scream, hit, etc., whenever he is told to wait.</a:t>
            </a:r>
          </a:p>
        </p:txBody>
      </p:sp>
    </p:spTree>
    <p:extLst>
      <p:ext uri="{BB962C8B-B14F-4D97-AF65-F5344CB8AC3E}">
        <p14:creationId xmlns:p14="http://schemas.microsoft.com/office/powerpoint/2010/main" val="2193231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solidFill>
                  <a:srgbClr val="001C54"/>
                </a:solidFill>
              </a:rPr>
              <a:t>Breakdown of Example</a:t>
            </a:r>
          </a:p>
        </p:txBody>
      </p:sp>
      <p:sp>
        <p:nvSpPr>
          <p:cNvPr id="8" name="Content Placeholder 7"/>
          <p:cNvSpPr>
            <a:spLocks noGrp="1"/>
          </p:cNvSpPr>
          <p:nvPr>
            <p:ph idx="1"/>
          </p:nvPr>
        </p:nvSpPr>
        <p:spPr/>
        <p:txBody>
          <a:bodyPr/>
          <a:lstStyle/>
          <a:p>
            <a:endParaRPr lang="en-US"/>
          </a:p>
        </p:txBody>
      </p:sp>
      <p:graphicFrame>
        <p:nvGraphicFramePr>
          <p:cNvPr id="6" name="Diagram 5"/>
          <p:cNvGraphicFramePr/>
          <p:nvPr>
            <p:extLst>
              <p:ext uri="{D42A27DB-BD31-4B8C-83A1-F6EECF244321}">
                <p14:modId xmlns:p14="http://schemas.microsoft.com/office/powerpoint/2010/main" val="3507686262"/>
              </p:ext>
            </p:extLst>
          </p:nvPr>
        </p:nvGraphicFramePr>
        <p:xfrm>
          <a:off x="457200" y="838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a:spLocks noChangeArrowheads="1"/>
          </p:cNvSpPr>
          <p:nvPr/>
        </p:nvSpPr>
        <p:spPr bwMode="auto">
          <a:xfrm>
            <a:off x="609600" y="4422911"/>
            <a:ext cx="8077200" cy="1295400"/>
          </a:xfrm>
          <a:prstGeom prst="roundRect">
            <a:avLst>
              <a:gd name="adj" fmla="val 16667"/>
            </a:avLst>
          </a:prstGeom>
          <a:solidFill>
            <a:schemeClr val="accent3">
              <a:lumMod val="75000"/>
            </a:schemeClr>
          </a:solidFill>
          <a:ln w="9525">
            <a:noFill/>
            <a:round/>
            <a:headEnd/>
            <a:tailEnd/>
          </a:ln>
          <a:effectLst>
            <a:outerShdw dist="20000" dir="5400000" rotWithShape="0">
              <a:srgbClr val="808080">
                <a:alpha val="37999"/>
              </a:srgbClr>
            </a:outerShdw>
          </a:effectLst>
        </p:spPr>
        <p:txBody>
          <a:bodyPr anchor="ctr"/>
          <a:lstStyle/>
          <a:p>
            <a:pPr algn="ctr">
              <a:defRPr/>
            </a:pPr>
            <a:r>
              <a:rPr lang="en-US" sz="2800" dirty="0">
                <a:solidFill>
                  <a:schemeClr val="bg1"/>
                </a:solidFill>
                <a:latin typeface="+mn-lt"/>
                <a:ea typeface="+mn-ea"/>
                <a:cs typeface="+mn-cs"/>
              </a:rPr>
              <a:t>Based on observing these patterns across time, what is the probable function of the behavior?</a:t>
            </a:r>
          </a:p>
        </p:txBody>
      </p:sp>
      <p:grpSp>
        <p:nvGrpSpPr>
          <p:cNvPr id="2" name="Group 7"/>
          <p:cNvGrpSpPr>
            <a:grpSpLocks/>
          </p:cNvGrpSpPr>
          <p:nvPr/>
        </p:nvGrpSpPr>
        <p:grpSpPr bwMode="auto">
          <a:xfrm>
            <a:off x="457200" y="2196551"/>
            <a:ext cx="2649538" cy="1809750"/>
            <a:chOff x="8840" y="1357788"/>
            <a:chExt cx="2648902" cy="1810385"/>
          </a:xfrm>
          <a:solidFill>
            <a:schemeClr val="accent3">
              <a:lumMod val="75000"/>
            </a:schemeClr>
          </a:solidFill>
        </p:grpSpPr>
        <p:sp>
          <p:nvSpPr>
            <p:cNvPr id="15" name="Rounded Rectangle 14"/>
            <p:cNvSpPr>
              <a:spLocks noChangeArrowheads="1"/>
            </p:cNvSpPr>
            <p:nvPr/>
          </p:nvSpPr>
          <p:spPr bwMode="auto">
            <a:xfrm>
              <a:off x="8840" y="1357788"/>
              <a:ext cx="2648902" cy="1810385"/>
            </a:xfrm>
            <a:prstGeom prst="roundRect">
              <a:avLst>
                <a:gd name="adj" fmla="val 16667"/>
              </a:avLst>
            </a:prstGeom>
            <a:grpFill/>
            <a:ln w="9525">
              <a:noFill/>
              <a:round/>
              <a:headEnd/>
              <a:tailEnd/>
            </a:ln>
            <a:effectLst>
              <a:outerShdw dist="23000" dir="5400000" rotWithShape="0">
                <a:srgbClr val="808080">
                  <a:alpha val="34999"/>
                </a:srgbClr>
              </a:outerShdw>
            </a:effectLst>
          </p:spPr>
          <p:txBody>
            <a:bodyPr/>
            <a:lstStyle/>
            <a:p>
              <a:pPr>
                <a:defRPr/>
              </a:pPr>
              <a:endParaRPr lang="en-US">
                <a:latin typeface="Arial" charset="0"/>
                <a:ea typeface="ヒラギノ角ゴ Pro W3" pitchFamily="-84" charset="-128"/>
                <a:cs typeface="+mn-cs"/>
              </a:endParaRPr>
            </a:p>
          </p:txBody>
        </p:sp>
        <p:sp>
          <p:nvSpPr>
            <p:cNvPr id="16" name="Rounded Rectangle 4"/>
            <p:cNvSpPr/>
            <p:nvPr/>
          </p:nvSpPr>
          <p:spPr>
            <a:xfrm>
              <a:off x="97719" y="1446719"/>
              <a:ext cx="2471145" cy="1632523"/>
            </a:xfrm>
            <a:prstGeom prst="rect">
              <a:avLst/>
            </a:prstGeom>
            <a:grpFill/>
            <a:ln>
              <a:noFill/>
            </a:ln>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3200" dirty="0"/>
                <a:t>Being told to wait/no</a:t>
              </a:r>
            </a:p>
          </p:txBody>
        </p:sp>
      </p:grpSp>
      <p:grpSp>
        <p:nvGrpSpPr>
          <p:cNvPr id="3" name="Group 8"/>
          <p:cNvGrpSpPr>
            <a:grpSpLocks/>
          </p:cNvGrpSpPr>
          <p:nvPr/>
        </p:nvGrpSpPr>
        <p:grpSpPr bwMode="auto">
          <a:xfrm>
            <a:off x="3238500" y="2196551"/>
            <a:ext cx="2649538" cy="1809750"/>
            <a:chOff x="2790348" y="1357788"/>
            <a:chExt cx="2648902" cy="1810385"/>
          </a:xfrm>
          <a:solidFill>
            <a:schemeClr val="accent3">
              <a:lumMod val="75000"/>
            </a:schemeClr>
          </a:solidFill>
        </p:grpSpPr>
        <p:sp>
          <p:nvSpPr>
            <p:cNvPr id="13" name="Rounded Rectangle 12"/>
            <p:cNvSpPr>
              <a:spLocks noChangeArrowheads="1"/>
            </p:cNvSpPr>
            <p:nvPr/>
          </p:nvSpPr>
          <p:spPr bwMode="auto">
            <a:xfrm>
              <a:off x="2790348" y="1357788"/>
              <a:ext cx="2648902" cy="1810385"/>
            </a:xfrm>
            <a:prstGeom prst="roundRect">
              <a:avLst>
                <a:gd name="adj" fmla="val 16667"/>
              </a:avLst>
            </a:prstGeom>
            <a:grpFill/>
            <a:ln w="9525">
              <a:noFill/>
              <a:round/>
              <a:headEnd/>
              <a:tailEnd/>
            </a:ln>
            <a:effectLst>
              <a:outerShdw dist="23000" dir="5400000" rotWithShape="0">
                <a:srgbClr val="808080">
                  <a:alpha val="34999"/>
                </a:srgbClr>
              </a:outerShdw>
            </a:effectLst>
          </p:spPr>
          <p:txBody>
            <a:bodyPr/>
            <a:lstStyle/>
            <a:p>
              <a:pPr>
                <a:defRPr/>
              </a:pPr>
              <a:endParaRPr lang="en-US">
                <a:latin typeface="Arial" charset="0"/>
                <a:ea typeface="ヒラギノ角ゴ Pro W3" pitchFamily="-84" charset="-128"/>
                <a:cs typeface="+mn-cs"/>
              </a:endParaRPr>
            </a:p>
          </p:txBody>
        </p:sp>
        <p:sp>
          <p:nvSpPr>
            <p:cNvPr id="14" name="Rounded Rectangle 6"/>
            <p:cNvSpPr/>
            <p:nvPr/>
          </p:nvSpPr>
          <p:spPr>
            <a:xfrm>
              <a:off x="2879227" y="1446719"/>
              <a:ext cx="2471145" cy="1632523"/>
            </a:xfrm>
            <a:prstGeom prst="rect">
              <a:avLst/>
            </a:prstGeom>
            <a:grpFill/>
            <a:ln>
              <a:noFill/>
            </a:ln>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3200" dirty="0"/>
                <a:t>Tantrum</a:t>
              </a:r>
            </a:p>
          </p:txBody>
        </p:sp>
      </p:grpSp>
      <p:grpSp>
        <p:nvGrpSpPr>
          <p:cNvPr id="4" name="Group 9"/>
          <p:cNvGrpSpPr>
            <a:grpSpLocks/>
          </p:cNvGrpSpPr>
          <p:nvPr/>
        </p:nvGrpSpPr>
        <p:grpSpPr bwMode="auto">
          <a:xfrm>
            <a:off x="6019800" y="2196551"/>
            <a:ext cx="2649538" cy="1809750"/>
            <a:chOff x="5571857" y="1357788"/>
            <a:chExt cx="2648902" cy="1810385"/>
          </a:xfrm>
          <a:solidFill>
            <a:schemeClr val="accent3">
              <a:lumMod val="75000"/>
            </a:schemeClr>
          </a:solidFill>
        </p:grpSpPr>
        <p:sp>
          <p:nvSpPr>
            <p:cNvPr id="11" name="Rounded Rectangle 10"/>
            <p:cNvSpPr>
              <a:spLocks noChangeArrowheads="1"/>
            </p:cNvSpPr>
            <p:nvPr/>
          </p:nvSpPr>
          <p:spPr bwMode="auto">
            <a:xfrm>
              <a:off x="5571857" y="1357788"/>
              <a:ext cx="2648902" cy="1810385"/>
            </a:xfrm>
            <a:prstGeom prst="roundRect">
              <a:avLst>
                <a:gd name="adj" fmla="val 16667"/>
              </a:avLst>
            </a:prstGeom>
            <a:grpFill/>
            <a:ln w="9525">
              <a:noFill/>
              <a:round/>
              <a:headEnd/>
              <a:tailEnd/>
            </a:ln>
            <a:effectLst>
              <a:outerShdw dist="23000" dir="5400000" rotWithShape="0">
                <a:srgbClr val="808080">
                  <a:alpha val="34999"/>
                </a:srgbClr>
              </a:outerShdw>
            </a:effectLst>
          </p:spPr>
          <p:txBody>
            <a:bodyPr/>
            <a:lstStyle/>
            <a:p>
              <a:pPr>
                <a:defRPr/>
              </a:pPr>
              <a:endParaRPr lang="en-US">
                <a:latin typeface="Arial" charset="0"/>
                <a:ea typeface="ヒラギノ角ゴ Pro W3" pitchFamily="-84" charset="-128"/>
                <a:cs typeface="+mn-cs"/>
              </a:endParaRPr>
            </a:p>
          </p:txBody>
        </p:sp>
        <p:sp>
          <p:nvSpPr>
            <p:cNvPr id="12" name="Rounded Rectangle 8"/>
            <p:cNvSpPr/>
            <p:nvPr/>
          </p:nvSpPr>
          <p:spPr>
            <a:xfrm>
              <a:off x="5660736" y="1446719"/>
              <a:ext cx="2471145" cy="1632523"/>
            </a:xfrm>
            <a:prstGeom prst="rect">
              <a:avLst/>
            </a:prstGeom>
            <a:grpFill/>
            <a:ln>
              <a:noFill/>
            </a:ln>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3200" dirty="0"/>
                <a:t>Given what he wanted</a:t>
              </a:r>
            </a:p>
          </p:txBody>
        </p:sp>
      </p:grpSp>
      <p:sp>
        <p:nvSpPr>
          <p:cNvPr id="17" name="Rounded Rectangle 16"/>
          <p:cNvSpPr>
            <a:spLocks noChangeArrowheads="1"/>
          </p:cNvSpPr>
          <p:nvPr/>
        </p:nvSpPr>
        <p:spPr bwMode="auto">
          <a:xfrm>
            <a:off x="609600" y="4443961"/>
            <a:ext cx="8077200" cy="1295400"/>
          </a:xfrm>
          <a:prstGeom prst="roundRect">
            <a:avLst>
              <a:gd name="adj" fmla="val 16667"/>
            </a:avLst>
          </a:prstGeom>
          <a:solidFill>
            <a:schemeClr val="accent3">
              <a:lumMod val="75000"/>
            </a:schemeClr>
          </a:solidFill>
          <a:ln w="9525">
            <a:noFill/>
            <a:round/>
            <a:headEnd/>
            <a:tailEnd/>
          </a:ln>
          <a:effectLst>
            <a:outerShdw dist="20000" dir="5400000" rotWithShape="0">
              <a:srgbClr val="808080">
                <a:alpha val="37999"/>
              </a:srgbClr>
            </a:outerShdw>
          </a:effectLst>
        </p:spPr>
        <p:txBody>
          <a:bodyPr anchor="ctr"/>
          <a:lstStyle/>
          <a:p>
            <a:pPr algn="ctr">
              <a:defRPr/>
            </a:pPr>
            <a:r>
              <a:rPr lang="en-US" sz="2800" dirty="0">
                <a:solidFill>
                  <a:schemeClr val="bg1"/>
                </a:solidFill>
                <a:latin typeface="+mn-lt"/>
                <a:ea typeface="+mn-ea"/>
                <a:cs typeface="+mn-cs"/>
              </a:rPr>
              <a:t>Get/Obtain Access to Desired Item or Activity</a:t>
            </a:r>
          </a:p>
        </p:txBody>
      </p:sp>
    </p:spTree>
    <p:extLst>
      <p:ext uri="{BB962C8B-B14F-4D97-AF65-F5344CB8AC3E}">
        <p14:creationId xmlns:p14="http://schemas.microsoft.com/office/powerpoint/2010/main" val="44213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628650" y="1825625"/>
            <a:ext cx="7886700" cy="1790411"/>
          </a:xfrm>
        </p:spPr>
        <p:txBody>
          <a:bodyPr/>
          <a:lstStyle/>
          <a:p>
            <a:pPr indent="0">
              <a:lnSpc>
                <a:spcPct val="100000"/>
              </a:lnSpc>
              <a:buFontTx/>
              <a:buNone/>
            </a:pPr>
            <a:r>
              <a:rPr lang="en-US" sz="2200" dirty="0">
                <a:solidFill>
                  <a:schemeClr val="bg1"/>
                </a:solidFill>
              </a:rPr>
              <a:t>In your workbook, jot down several sources of information you would use to collect information to help determine function of behavior for a student in your classroom. </a:t>
            </a:r>
            <a:endParaRPr lang="en-US" sz="2200" dirty="0">
              <a:solidFill>
                <a:schemeClr val="bg1"/>
              </a:solidFill>
              <a:ea typeface="Calibri" charset="0"/>
              <a:cs typeface="Calibri" charset="0"/>
            </a:endParaRP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8.1: Stop and Jot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Determining Function</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3936690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628650" y="1825625"/>
            <a:ext cx="7886700" cy="3810677"/>
          </a:xfrm>
        </p:spPr>
        <p:txBody>
          <a:bodyPr>
            <a:normAutofit/>
          </a:bodyPr>
          <a:lstStyle/>
          <a:p>
            <a:pPr indent="0">
              <a:lnSpc>
                <a:spcPct val="100000"/>
              </a:lnSpc>
              <a:buFontTx/>
              <a:buNone/>
            </a:pPr>
            <a:endParaRPr lang="en-US" sz="2200" dirty="0">
              <a:solidFill>
                <a:schemeClr val="bg1"/>
              </a:solidFill>
              <a:ea typeface="Calibri" charset="0"/>
              <a:cs typeface="Calibri" charset="0"/>
              <a:hlinkClick r:id="rId2"/>
            </a:endParaRPr>
          </a:p>
          <a:p>
            <a:pPr indent="0">
              <a:lnSpc>
                <a:spcPct val="100000"/>
              </a:lnSpc>
              <a:buFontTx/>
              <a:buNone/>
            </a:pPr>
            <a:r>
              <a:rPr lang="en-US" sz="2200" dirty="0">
                <a:solidFill>
                  <a:schemeClr val="bg1"/>
                </a:solidFill>
                <a:ea typeface="Calibri" charset="0"/>
                <a:cs typeface="Calibri" charset="0"/>
              </a:rPr>
              <a:t>Remember to consider existing data that will help you understand the full context of the behavior problem. Let’s look at some additional data sources that should be included in an FBA. </a:t>
            </a:r>
            <a:endParaRPr lang="en-US" sz="2200" dirty="0">
              <a:solidFill>
                <a:schemeClr val="bg1"/>
              </a:solidFill>
              <a:ea typeface="Calibri" charset="0"/>
              <a:cs typeface="Calibri" charset="0"/>
              <a:hlinkClick r:id="rId2"/>
            </a:endParaRPr>
          </a:p>
          <a:p>
            <a:pPr indent="0">
              <a:lnSpc>
                <a:spcPct val="100000"/>
              </a:lnSpc>
              <a:buFontTx/>
              <a:buNone/>
            </a:pPr>
            <a:endParaRPr lang="en-US" sz="2200" dirty="0">
              <a:solidFill>
                <a:schemeClr val="bg1"/>
              </a:solidFill>
              <a:ea typeface="Calibri" charset="0"/>
              <a:cs typeface="Calibri" charset="0"/>
              <a:hlinkClick r:id="rId2"/>
            </a:endParaRPr>
          </a:p>
          <a:p>
            <a:pPr indent="0">
              <a:lnSpc>
                <a:spcPct val="100000"/>
              </a:lnSpc>
              <a:buFontTx/>
              <a:buNone/>
            </a:pPr>
            <a:r>
              <a:rPr lang="en-US" sz="2200" dirty="0">
                <a:solidFill>
                  <a:schemeClr val="bg1"/>
                </a:solidFill>
                <a:ea typeface="Calibri" charset="0"/>
                <a:cs typeface="Calibri" charset="0"/>
                <a:hlinkClick r:id="rId2"/>
              </a:rPr>
              <a:t>This resource from NCII provides some examples of ABC data collection forms</a:t>
            </a:r>
            <a:r>
              <a:rPr lang="en-US" sz="2200" dirty="0">
                <a:solidFill>
                  <a:schemeClr val="bg1"/>
                </a:solidFill>
                <a:ea typeface="Calibri" charset="0"/>
                <a:cs typeface="Calibri" charset="0"/>
              </a:rPr>
              <a:t>. </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8.1: Review</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Determining Function</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1668383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dirty="0">
                <a:solidFill>
                  <a:srgbClr val="001C54"/>
                </a:solidFill>
              </a:rPr>
              <a:t>FBA: Collecting Information</a:t>
            </a:r>
          </a:p>
        </p:txBody>
      </p:sp>
      <p:graphicFrame>
        <p:nvGraphicFramePr>
          <p:cNvPr id="7" name="Diagram 6"/>
          <p:cNvGraphicFramePr/>
          <p:nvPr>
            <p:extLst>
              <p:ext uri="{D42A27DB-BD31-4B8C-83A1-F6EECF244321}">
                <p14:modId xmlns:p14="http://schemas.microsoft.com/office/powerpoint/2010/main" val="2486305319"/>
              </p:ext>
            </p:extLst>
          </p:nvPr>
        </p:nvGraphicFramePr>
        <p:xfrm>
          <a:off x="228600" y="2392018"/>
          <a:ext cx="8686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9092" name="Rectangle 7"/>
          <p:cNvSpPr>
            <a:spLocks noChangeArrowheads="1"/>
          </p:cNvSpPr>
          <p:nvPr/>
        </p:nvSpPr>
        <p:spPr bwMode="auto">
          <a:xfrm>
            <a:off x="457200" y="1520412"/>
            <a:ext cx="8305800" cy="831850"/>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2400" dirty="0">
                <a:solidFill>
                  <a:schemeClr val="bg1"/>
                </a:solidFill>
              </a:rPr>
              <a:t>An FBA involves collecting information from multiple sources through a variety of methods across time, including:</a:t>
            </a:r>
          </a:p>
        </p:txBody>
      </p:sp>
    </p:spTree>
    <p:extLst>
      <p:ext uri="{BB962C8B-B14F-4D97-AF65-F5344CB8AC3E}">
        <p14:creationId xmlns:p14="http://schemas.microsoft.com/office/powerpoint/2010/main" val="89920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2A496B35-10BF-384B-B611-A19A894529E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1CA6347-E3DB-1C43-8162-168A8CD8B75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DB7EB4FC-A33C-B349-BC50-4177F05B0CB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60953916-5212-3148-95D2-6AC19DD243A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2852071-67E5-0448-9EF1-44316CCE91E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A06ACEA6-DCF9-A14B-8E19-FD08BCE5F98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41E835FC-47FD-894D-846D-E96AB29F221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E9A0B44B-B6E8-E046-8F3A-11E95F1F39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488-F390-334D-B9BA-A9364AF76501}"/>
              </a:ext>
            </a:extLst>
          </p:cNvPr>
          <p:cNvSpPr>
            <a:spLocks noGrp="1"/>
          </p:cNvSpPr>
          <p:nvPr>
            <p:ph type="title"/>
          </p:nvPr>
        </p:nvSpPr>
        <p:spPr/>
        <p:txBody>
          <a:bodyPr>
            <a:normAutofit/>
          </a:bodyPr>
          <a:lstStyle/>
          <a:p>
            <a:r>
              <a:rPr lang="en-US" dirty="0"/>
              <a:t>Orientation to Module Elements</a:t>
            </a:r>
          </a:p>
        </p:txBody>
      </p:sp>
      <p:sp>
        <p:nvSpPr>
          <p:cNvPr id="3" name="Content Placeholder 2">
            <a:extLst>
              <a:ext uri="{FF2B5EF4-FFF2-40B4-BE49-F238E27FC236}">
                <a16:creationId xmlns:a16="http://schemas.microsoft.com/office/drawing/2014/main" id="{972BE239-ADC8-8F4A-9519-2A46E3CE4912}"/>
              </a:ext>
            </a:extLst>
          </p:cNvPr>
          <p:cNvSpPr>
            <a:spLocks noGrp="1"/>
          </p:cNvSpPr>
          <p:nvPr>
            <p:ph idx="1"/>
          </p:nvPr>
        </p:nvSpPr>
        <p:spPr>
          <a:xfrm>
            <a:off x="628649" y="1446905"/>
            <a:ext cx="7177869" cy="4448058"/>
          </a:xfrm>
        </p:spPr>
        <p:txBody>
          <a:bodyPr>
            <a:normAutofit fontScale="92500" lnSpcReduction="20000"/>
          </a:bodyPr>
          <a:lstStyle/>
          <a:p>
            <a:r>
              <a:rPr lang="en-US" dirty="0">
                <a:solidFill>
                  <a:schemeClr val="bg1"/>
                </a:solidFill>
              </a:rPr>
              <a:t>Activities</a:t>
            </a:r>
          </a:p>
          <a:p>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pPr lvl="1"/>
            <a:endParaRPr lang="en-US" dirty="0">
              <a:solidFill>
                <a:schemeClr val="bg1"/>
              </a:solidFill>
            </a:endParaRPr>
          </a:p>
          <a:p>
            <a:r>
              <a:rPr lang="en-US" dirty="0">
                <a:solidFill>
                  <a:schemeClr val="bg1"/>
                </a:solidFill>
              </a:rPr>
              <a:t>Module Quiz – Self Assessment</a:t>
            </a:r>
          </a:p>
          <a:p>
            <a:pPr lvl="1"/>
            <a:r>
              <a:rPr lang="en-US" dirty="0">
                <a:solidFill>
                  <a:schemeClr val="bg1"/>
                </a:solidFill>
              </a:rPr>
              <a:t>Do you know the basic content presented in this module?</a:t>
            </a:r>
          </a:p>
          <a:p>
            <a:pPr lvl="1"/>
            <a:endParaRPr lang="en-US" dirty="0">
              <a:solidFill>
                <a:schemeClr val="bg1"/>
              </a:solidFill>
            </a:endParaRPr>
          </a:p>
          <a:p>
            <a:r>
              <a:rPr lang="en-US" dirty="0">
                <a:solidFill>
                  <a:schemeClr val="bg1"/>
                </a:solidFill>
              </a:rPr>
              <a:t>Coaching Activities</a:t>
            </a:r>
          </a:p>
          <a:p>
            <a:pPr lvl="1"/>
            <a:r>
              <a:rPr lang="en-US" dirty="0">
                <a:solidFill>
                  <a:schemeClr val="bg1"/>
                </a:solidFill>
              </a:rPr>
              <a:t>Can you implement the content presented in this module in your classroom effectively? </a:t>
            </a:r>
          </a:p>
        </p:txBody>
      </p:sp>
      <p:pic>
        <p:nvPicPr>
          <p:cNvPr id="4" name="Picture 3">
            <a:extLst>
              <a:ext uri="{FF2B5EF4-FFF2-40B4-BE49-F238E27FC236}">
                <a16:creationId xmlns:a16="http://schemas.microsoft.com/office/drawing/2014/main" id="{DAE4535C-DFBD-BD43-B973-787E19D7A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0" y="1899871"/>
            <a:ext cx="937527" cy="892884"/>
          </a:xfrm>
          <a:prstGeom prst="rect">
            <a:avLst/>
          </a:prstGeom>
        </p:spPr>
      </p:pic>
      <p:sp>
        <p:nvSpPr>
          <p:cNvPr id="5" name="TextBox 4">
            <a:extLst>
              <a:ext uri="{FF2B5EF4-FFF2-40B4-BE49-F238E27FC236}">
                <a16:creationId xmlns:a16="http://schemas.microsoft.com/office/drawing/2014/main" id="{90D09536-05B5-2F46-94BD-FECC619C7713}"/>
              </a:ext>
            </a:extLst>
          </p:cNvPr>
          <p:cNvSpPr txBox="1"/>
          <p:nvPr/>
        </p:nvSpPr>
        <p:spPr>
          <a:xfrm>
            <a:off x="1997597" y="2159540"/>
            <a:ext cx="14574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Stop and Jot</a:t>
            </a:r>
          </a:p>
        </p:txBody>
      </p:sp>
      <p:pic>
        <p:nvPicPr>
          <p:cNvPr id="6" name="Picture 5">
            <a:extLst>
              <a:ext uri="{FF2B5EF4-FFF2-40B4-BE49-F238E27FC236}">
                <a16:creationId xmlns:a16="http://schemas.microsoft.com/office/drawing/2014/main" id="{DC65515D-55F6-D14B-88C2-863F1DACAE7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3596217" y="1878355"/>
            <a:ext cx="937259" cy="914400"/>
          </a:xfrm>
          <a:prstGeom prst="rect">
            <a:avLst/>
          </a:prstGeom>
        </p:spPr>
      </p:pic>
      <p:sp>
        <p:nvSpPr>
          <p:cNvPr id="7" name="TextBox 6">
            <a:extLst>
              <a:ext uri="{FF2B5EF4-FFF2-40B4-BE49-F238E27FC236}">
                <a16:creationId xmlns:a16="http://schemas.microsoft.com/office/drawing/2014/main" id="{0037203D-E3A1-5B41-9C6B-AF123BC1306F}"/>
              </a:ext>
            </a:extLst>
          </p:cNvPr>
          <p:cNvSpPr txBox="1"/>
          <p:nvPr/>
        </p:nvSpPr>
        <p:spPr>
          <a:xfrm>
            <a:off x="4623073" y="2012389"/>
            <a:ext cx="145740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Discussion Board Post</a:t>
            </a:r>
          </a:p>
        </p:txBody>
      </p:sp>
      <p:pic>
        <p:nvPicPr>
          <p:cNvPr id="11" name="Picture 10">
            <a:extLst>
              <a:ext uri="{FF2B5EF4-FFF2-40B4-BE49-F238E27FC236}">
                <a16:creationId xmlns:a16="http://schemas.microsoft.com/office/drawing/2014/main" id="{E3F13836-266C-3D44-A5E3-19A06BC7A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664" y="1738300"/>
            <a:ext cx="914324" cy="920420"/>
          </a:xfrm>
          <a:prstGeom prst="rect">
            <a:avLst/>
          </a:prstGeom>
        </p:spPr>
      </p:pic>
      <p:sp>
        <p:nvSpPr>
          <p:cNvPr id="12" name="TextBox 11">
            <a:extLst>
              <a:ext uri="{FF2B5EF4-FFF2-40B4-BE49-F238E27FC236}">
                <a16:creationId xmlns:a16="http://schemas.microsoft.com/office/drawing/2014/main" id="{731EA3A2-985D-7541-9604-1E4F103495C6}"/>
              </a:ext>
            </a:extLst>
          </p:cNvPr>
          <p:cNvSpPr txBox="1"/>
          <p:nvPr/>
        </p:nvSpPr>
        <p:spPr>
          <a:xfrm>
            <a:off x="7142537" y="2025505"/>
            <a:ext cx="171345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Workbook Quiz</a:t>
            </a:r>
          </a:p>
        </p:txBody>
      </p:sp>
    </p:spTree>
    <p:extLst>
      <p:ext uri="{BB962C8B-B14F-4D97-AF65-F5344CB8AC3E}">
        <p14:creationId xmlns:p14="http://schemas.microsoft.com/office/powerpoint/2010/main" val="81486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28650" y="7318"/>
            <a:ext cx="7886700" cy="1325563"/>
          </a:xfrm>
        </p:spPr>
        <p:txBody>
          <a:bodyPr/>
          <a:lstStyle/>
          <a:p>
            <a:r>
              <a:rPr lang="en-US" dirty="0">
                <a:solidFill>
                  <a:srgbClr val="001C54"/>
                </a:solidFill>
              </a:rPr>
              <a:t>FBA: Collecting Information</a:t>
            </a:r>
          </a:p>
        </p:txBody>
      </p:sp>
      <p:graphicFrame>
        <p:nvGraphicFramePr>
          <p:cNvPr id="7" name="Diagram 6"/>
          <p:cNvGraphicFramePr/>
          <p:nvPr>
            <p:extLst>
              <p:ext uri="{D42A27DB-BD31-4B8C-83A1-F6EECF244321}">
                <p14:modId xmlns:p14="http://schemas.microsoft.com/office/powerpoint/2010/main" val="62175101"/>
              </p:ext>
            </p:extLst>
          </p:nvPr>
        </p:nvGraphicFramePr>
        <p:xfrm>
          <a:off x="173566" y="2212277"/>
          <a:ext cx="8686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140" name="Rectangle 7"/>
          <p:cNvSpPr>
            <a:spLocks noChangeArrowheads="1"/>
          </p:cNvSpPr>
          <p:nvPr/>
        </p:nvSpPr>
        <p:spPr bwMode="auto">
          <a:xfrm>
            <a:off x="554566" y="1125264"/>
            <a:ext cx="8305800" cy="831850"/>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dirty="0">
                <a:solidFill>
                  <a:schemeClr val="bg1"/>
                </a:solidFill>
                <a:ea typeface="ＭＳ Ｐゴシック" pitchFamily="-107" charset="-128"/>
                <a:cs typeface="ＭＳ Ｐゴシック" pitchFamily="-107" charset="-128"/>
              </a:rPr>
              <a:t>An FBA involves collecting information from multiple sources through a variety of methods across time, including:</a:t>
            </a:r>
          </a:p>
        </p:txBody>
      </p:sp>
      <p:sp>
        <p:nvSpPr>
          <p:cNvPr id="6" name="Right Brace 5"/>
          <p:cNvSpPr/>
          <p:nvPr/>
        </p:nvSpPr>
        <p:spPr>
          <a:xfrm>
            <a:off x="4343400" y="2667000"/>
            <a:ext cx="1676400" cy="3581400"/>
          </a:xfrm>
          <a:prstGeom prst="rightBrace">
            <a:avLst>
              <a:gd name="adj1" fmla="val 32788"/>
              <a:gd name="adj2" fmla="val 50000"/>
            </a:avLst>
          </a:prstGeom>
          <a:ln w="63500">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defTabSz="914400" fontAlgn="base">
              <a:spcBef>
                <a:spcPct val="0"/>
              </a:spcBef>
              <a:spcAft>
                <a:spcPct val="0"/>
              </a:spcAft>
              <a:defRPr/>
            </a:pPr>
            <a:endParaRPr lang="en-US">
              <a:solidFill>
                <a:srgbClr val="000000"/>
              </a:solidFill>
            </a:endParaRPr>
          </a:p>
        </p:txBody>
      </p:sp>
      <p:pic>
        <p:nvPicPr>
          <p:cNvPr id="10" name="Picture 9"/>
          <p:cNvPicPr>
            <a:picLocks noChangeAspect="1"/>
          </p:cNvPicPr>
          <p:nvPr/>
        </p:nvPicPr>
        <p:blipFill>
          <a:blip r:embed="rId8"/>
          <a:stretch>
            <a:fillRect/>
          </a:stretch>
        </p:blipFill>
        <p:spPr>
          <a:xfrm>
            <a:off x="5583974" y="3265516"/>
            <a:ext cx="3371642" cy="1627322"/>
          </a:xfrm>
          <a:prstGeom prst="rect">
            <a:avLst/>
          </a:prstGeom>
        </p:spPr>
      </p:pic>
      <p:grpSp>
        <p:nvGrpSpPr>
          <p:cNvPr id="2" name="Group 4"/>
          <p:cNvGrpSpPr>
            <a:grpSpLocks/>
          </p:cNvGrpSpPr>
          <p:nvPr/>
        </p:nvGrpSpPr>
        <p:grpSpPr bwMode="auto">
          <a:xfrm>
            <a:off x="2146507" y="2765062"/>
            <a:ext cx="2705100" cy="3200400"/>
            <a:chOff x="3408" y="1632"/>
            <a:chExt cx="1944" cy="2400"/>
          </a:xfrm>
        </p:grpSpPr>
        <p:sp>
          <p:nvSpPr>
            <p:cNvPr id="9"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1"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2"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3"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4"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5"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6"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Training</a:t>
              </a:r>
            </a:p>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Required</a:t>
              </a:r>
            </a:p>
          </p:txBody>
        </p:sp>
      </p:grpSp>
      <p:sp>
        <p:nvSpPr>
          <p:cNvPr id="3" name="Rounded Rectangle 2">
            <a:extLst>
              <a:ext uri="{FF2B5EF4-FFF2-40B4-BE49-F238E27FC236}">
                <a16:creationId xmlns:a16="http://schemas.microsoft.com/office/drawing/2014/main" id="{F3937754-F83B-894C-BBA6-A06C55660E8D}"/>
              </a:ext>
            </a:extLst>
          </p:cNvPr>
          <p:cNvSpPr/>
          <p:nvPr/>
        </p:nvSpPr>
        <p:spPr>
          <a:xfrm>
            <a:off x="5532810" y="2654281"/>
            <a:ext cx="3474716" cy="3131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hlinkClick r:id="rId9"/>
              </a:rPr>
              <a:t>Additional Resources:</a:t>
            </a:r>
          </a:p>
          <a:p>
            <a:pPr marL="285750" indent="-285750">
              <a:buFont typeface="Arial" panose="020B0604020202020204" pitchFamily="34" charset="0"/>
              <a:buChar char="•"/>
            </a:pPr>
            <a:r>
              <a:rPr lang="en-US" sz="2000" dirty="0">
                <a:hlinkClick r:id="rId10"/>
              </a:rPr>
              <a:t>You can find additional examples of data collection forms and protocols here</a:t>
            </a:r>
            <a:endParaRPr lang="en-US" sz="2000" dirty="0">
              <a:hlinkClick r:id="rId9"/>
            </a:endParaRPr>
          </a:p>
          <a:p>
            <a:pPr marL="285750" indent="-285750">
              <a:buFont typeface="Arial" panose="020B0604020202020204" pitchFamily="34" charset="0"/>
              <a:buChar char="•"/>
            </a:pPr>
            <a:r>
              <a:rPr lang="en-US" sz="2000" dirty="0">
                <a:hlinkClick r:id="rId9"/>
              </a:rPr>
              <a:t>This tool will help you assess FBAs </a:t>
            </a:r>
            <a:endParaRPr lang="en-US" sz="2000" dirty="0"/>
          </a:p>
          <a:p>
            <a:endParaRPr lang="en-US" sz="2000" dirty="0"/>
          </a:p>
        </p:txBody>
      </p:sp>
    </p:spTree>
    <p:extLst>
      <p:ext uri="{BB962C8B-B14F-4D97-AF65-F5344CB8AC3E}">
        <p14:creationId xmlns:p14="http://schemas.microsoft.com/office/powerpoint/2010/main" val="185789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1" nodeType="afterEffect">
                                  <p:stCondLst>
                                    <p:cond delay="0"/>
                                  </p:stCondLst>
                                  <p:childTnLst>
                                    <p:animMotion origin="layout" path="M 0 0 L -0.32489 0 " pathEditMode="relative" ptsTypes="AA">
                                      <p:cBhvr>
                                        <p:cTn id="6" dur="2000" fill="hold"/>
                                        <p:tgtEl>
                                          <p:spTgt spid="7">
                                            <p:graphicEl>
                                              <a:dgm id="{71CA6347-E3DB-1C43-8162-168A8CD8B751}"/>
                                            </p:graphicEl>
                                          </p:spTgt>
                                        </p:tgtEl>
                                        <p:attrNameLst>
                                          <p:attrName>ppt_x</p:attrName>
                                          <p:attrName>ppt_y</p:attrName>
                                        </p:attrNameLst>
                                      </p:cBhvr>
                                    </p:animMotion>
                                  </p:childTnLst>
                                </p:cTn>
                              </p:par>
                              <p:par>
                                <p:cTn id="7" presetID="0" presetClass="path" presetSubtype="0" accel="50000" decel="50000" fill="hold" grpId="1" nodeType="withEffect">
                                  <p:stCondLst>
                                    <p:cond delay="0"/>
                                  </p:stCondLst>
                                  <p:childTnLst>
                                    <p:animMotion origin="layout" path="M 0 0 L -0.32489 0 " pathEditMode="relative" ptsTypes="AA">
                                      <p:cBhvr>
                                        <p:cTn id="8" dur="2000" fill="hold"/>
                                        <p:tgtEl>
                                          <p:spTgt spid="7">
                                            <p:graphicEl>
                                              <a:dgm id="{60953916-5212-3148-95D2-6AC19DD243A4}"/>
                                            </p:graphicEl>
                                          </p:spTgt>
                                        </p:tgtEl>
                                        <p:attrNameLst>
                                          <p:attrName>ppt_x</p:attrName>
                                          <p:attrName>ppt_y</p:attrName>
                                        </p:attrNameLst>
                                      </p:cBhvr>
                                    </p:animMotion>
                                  </p:childTnLst>
                                </p:cTn>
                              </p:par>
                              <p:par>
                                <p:cTn id="9" presetID="0" presetClass="path" presetSubtype="0" accel="50000" decel="50000" fill="hold" grpId="1" nodeType="withEffect">
                                  <p:stCondLst>
                                    <p:cond delay="0"/>
                                  </p:stCondLst>
                                  <p:childTnLst>
                                    <p:animMotion origin="layout" path="M 0 0 L -0.32489 0 " pathEditMode="relative" ptsTypes="AA">
                                      <p:cBhvr>
                                        <p:cTn id="10" dur="2000" fill="hold"/>
                                        <p:tgtEl>
                                          <p:spTgt spid="7">
                                            <p:graphicEl>
                                              <a:dgm id="{A06ACEA6-DCF9-A14B-8E19-FD08BCE5F985}"/>
                                            </p:graphicEl>
                                          </p:spTgt>
                                        </p:tgtEl>
                                        <p:attrNameLst>
                                          <p:attrName>ppt_x</p:attrName>
                                          <p:attrName>ppt_y</p:attrName>
                                        </p:attrNameLst>
                                      </p:cBhvr>
                                    </p:animMotion>
                                  </p:childTnLst>
                                </p:cTn>
                              </p:par>
                              <p:par>
                                <p:cTn id="11" presetID="0" presetClass="path" presetSubtype="0" accel="50000" decel="50000" fill="hold" grpId="1" nodeType="withEffect">
                                  <p:stCondLst>
                                    <p:cond delay="0"/>
                                  </p:stCondLst>
                                  <p:childTnLst>
                                    <p:animMotion origin="layout" path="M 0 0 L -0.32489 0 " pathEditMode="relative" ptsTypes="AA">
                                      <p:cBhvr>
                                        <p:cTn id="12" dur="2000" fill="hold"/>
                                        <p:tgtEl>
                                          <p:spTgt spid="7">
                                            <p:graphicEl>
                                              <a:dgm id="{E9A0B44B-B6E8-E046-8F3A-11E95F1F399A}"/>
                                            </p:graphicEl>
                                          </p:spTgt>
                                        </p:tgtEl>
                                        <p:attrNameLst>
                                          <p:attrName>ppt_x</p:attrName>
                                          <p:attrName>ppt_y</p:attrName>
                                        </p:attrNameLst>
                                      </p:cBhvr>
                                    </p:animMotion>
                                  </p:childTnLst>
                                </p:cTn>
                              </p:par>
                              <p:par>
                                <p:cTn id="13" presetID="55" presetClass="exit" presetSubtype="0" fill="hold" grpId="0" nodeType="withEffect">
                                  <p:stCondLst>
                                    <p:cond delay="0"/>
                                  </p:stCondLst>
                                  <p:childTnLst>
                                    <p:anim calcmode="lin" valueType="num">
                                      <p:cBhvr>
                                        <p:cTn id="14" dur="1000"/>
                                        <p:tgtEl>
                                          <p:spTgt spid="7">
                                            <p:graphicEl>
                                              <a:dgm id="{71CA6347-E3DB-1C43-8162-168A8CD8B751}"/>
                                            </p:graphicEl>
                                          </p:spTgt>
                                        </p:tgtEl>
                                        <p:attrNameLst>
                                          <p:attrName>ppt_w</p:attrName>
                                        </p:attrNameLst>
                                      </p:cBhvr>
                                      <p:tavLst>
                                        <p:tav tm="0">
                                          <p:val>
                                            <p:strVal val="ppt_w"/>
                                          </p:val>
                                        </p:tav>
                                        <p:tav tm="100000">
                                          <p:val>
                                            <p:strVal val="ppt_w*0.70"/>
                                          </p:val>
                                        </p:tav>
                                      </p:tavLst>
                                    </p:anim>
                                    <p:anim calcmode="lin" valueType="num">
                                      <p:cBhvr>
                                        <p:cTn id="15" dur="1000"/>
                                        <p:tgtEl>
                                          <p:spTgt spid="7">
                                            <p:graphicEl>
                                              <a:dgm id="{71CA6347-E3DB-1C43-8162-168A8CD8B751}"/>
                                            </p:graphicEl>
                                          </p:spTgt>
                                        </p:tgtEl>
                                        <p:attrNameLst>
                                          <p:attrName>ppt_h</p:attrName>
                                        </p:attrNameLst>
                                      </p:cBhvr>
                                      <p:tavLst>
                                        <p:tav tm="0">
                                          <p:val>
                                            <p:strVal val="ppt_h"/>
                                          </p:val>
                                        </p:tav>
                                        <p:tav tm="100000">
                                          <p:val>
                                            <p:strVal val="ppt_h"/>
                                          </p:val>
                                        </p:tav>
                                      </p:tavLst>
                                    </p:anim>
                                    <p:animEffect transition="out" filter="fade">
                                      <p:cBhvr>
                                        <p:cTn id="16" dur="1000"/>
                                        <p:tgtEl>
                                          <p:spTgt spid="7">
                                            <p:graphicEl>
                                              <a:dgm id="{71CA6347-E3DB-1C43-8162-168A8CD8B751}"/>
                                            </p:graphicEl>
                                          </p:spTgt>
                                        </p:tgtEl>
                                      </p:cBhvr>
                                    </p:animEffect>
                                    <p:set>
                                      <p:cBhvr>
                                        <p:cTn id="17" dur="1" fill="hold">
                                          <p:stCondLst>
                                            <p:cond delay="999"/>
                                          </p:stCondLst>
                                        </p:cTn>
                                        <p:tgtEl>
                                          <p:spTgt spid="7">
                                            <p:graphicEl>
                                              <a:dgm id="{71CA6347-E3DB-1C43-8162-168A8CD8B751}"/>
                                            </p:graphicEl>
                                          </p:spTgt>
                                        </p:tgtEl>
                                        <p:attrNameLst>
                                          <p:attrName>style.visibility</p:attrName>
                                        </p:attrNameLst>
                                      </p:cBhvr>
                                      <p:to>
                                        <p:strVal val="hidden"/>
                                      </p:to>
                                    </p:set>
                                  </p:childTnLst>
                                </p:cTn>
                              </p:par>
                              <p:par>
                                <p:cTn id="18" presetID="55" presetClass="exit" presetSubtype="0" fill="hold" grpId="0" nodeType="withEffect">
                                  <p:stCondLst>
                                    <p:cond delay="0"/>
                                  </p:stCondLst>
                                  <p:childTnLst>
                                    <p:anim calcmode="lin" valueType="num">
                                      <p:cBhvr>
                                        <p:cTn id="19" dur="1000"/>
                                        <p:tgtEl>
                                          <p:spTgt spid="7">
                                            <p:graphicEl>
                                              <a:dgm id="{60953916-5212-3148-95D2-6AC19DD243A4}"/>
                                            </p:graphicEl>
                                          </p:spTgt>
                                        </p:tgtEl>
                                        <p:attrNameLst>
                                          <p:attrName>ppt_w</p:attrName>
                                        </p:attrNameLst>
                                      </p:cBhvr>
                                      <p:tavLst>
                                        <p:tav tm="0">
                                          <p:val>
                                            <p:strVal val="ppt_w"/>
                                          </p:val>
                                        </p:tav>
                                        <p:tav tm="100000">
                                          <p:val>
                                            <p:strVal val="ppt_w*0.70"/>
                                          </p:val>
                                        </p:tav>
                                      </p:tavLst>
                                    </p:anim>
                                    <p:anim calcmode="lin" valueType="num">
                                      <p:cBhvr>
                                        <p:cTn id="20" dur="1000"/>
                                        <p:tgtEl>
                                          <p:spTgt spid="7">
                                            <p:graphicEl>
                                              <a:dgm id="{60953916-5212-3148-95D2-6AC19DD243A4}"/>
                                            </p:graphicEl>
                                          </p:spTgt>
                                        </p:tgtEl>
                                        <p:attrNameLst>
                                          <p:attrName>ppt_h</p:attrName>
                                        </p:attrNameLst>
                                      </p:cBhvr>
                                      <p:tavLst>
                                        <p:tav tm="0">
                                          <p:val>
                                            <p:strVal val="ppt_h"/>
                                          </p:val>
                                        </p:tav>
                                        <p:tav tm="100000">
                                          <p:val>
                                            <p:strVal val="ppt_h"/>
                                          </p:val>
                                        </p:tav>
                                      </p:tavLst>
                                    </p:anim>
                                    <p:animEffect transition="out" filter="fade">
                                      <p:cBhvr>
                                        <p:cTn id="21" dur="1000"/>
                                        <p:tgtEl>
                                          <p:spTgt spid="7">
                                            <p:graphicEl>
                                              <a:dgm id="{60953916-5212-3148-95D2-6AC19DD243A4}"/>
                                            </p:graphicEl>
                                          </p:spTgt>
                                        </p:tgtEl>
                                      </p:cBhvr>
                                    </p:animEffect>
                                    <p:set>
                                      <p:cBhvr>
                                        <p:cTn id="22" dur="1" fill="hold">
                                          <p:stCondLst>
                                            <p:cond delay="999"/>
                                          </p:stCondLst>
                                        </p:cTn>
                                        <p:tgtEl>
                                          <p:spTgt spid="7">
                                            <p:graphicEl>
                                              <a:dgm id="{60953916-5212-3148-95D2-6AC19DD243A4}"/>
                                            </p:graphicEl>
                                          </p:spTgt>
                                        </p:tgtEl>
                                        <p:attrNameLst>
                                          <p:attrName>style.visibility</p:attrName>
                                        </p:attrNameLst>
                                      </p:cBhvr>
                                      <p:to>
                                        <p:strVal val="hidden"/>
                                      </p:to>
                                    </p:set>
                                  </p:childTnLst>
                                </p:cTn>
                              </p:par>
                              <p:par>
                                <p:cTn id="23" presetID="55" presetClass="exit" presetSubtype="0" fill="hold" grpId="0" nodeType="withEffect">
                                  <p:stCondLst>
                                    <p:cond delay="0"/>
                                  </p:stCondLst>
                                  <p:childTnLst>
                                    <p:anim calcmode="lin" valueType="num">
                                      <p:cBhvr>
                                        <p:cTn id="24" dur="1000"/>
                                        <p:tgtEl>
                                          <p:spTgt spid="7">
                                            <p:graphicEl>
                                              <a:dgm id="{A06ACEA6-DCF9-A14B-8E19-FD08BCE5F985}"/>
                                            </p:graphicEl>
                                          </p:spTgt>
                                        </p:tgtEl>
                                        <p:attrNameLst>
                                          <p:attrName>ppt_w</p:attrName>
                                        </p:attrNameLst>
                                      </p:cBhvr>
                                      <p:tavLst>
                                        <p:tav tm="0">
                                          <p:val>
                                            <p:strVal val="ppt_w"/>
                                          </p:val>
                                        </p:tav>
                                        <p:tav tm="100000">
                                          <p:val>
                                            <p:strVal val="ppt_w*0.70"/>
                                          </p:val>
                                        </p:tav>
                                      </p:tavLst>
                                    </p:anim>
                                    <p:anim calcmode="lin" valueType="num">
                                      <p:cBhvr>
                                        <p:cTn id="25" dur="1000"/>
                                        <p:tgtEl>
                                          <p:spTgt spid="7">
                                            <p:graphicEl>
                                              <a:dgm id="{A06ACEA6-DCF9-A14B-8E19-FD08BCE5F985}"/>
                                            </p:graphicEl>
                                          </p:spTgt>
                                        </p:tgtEl>
                                        <p:attrNameLst>
                                          <p:attrName>ppt_h</p:attrName>
                                        </p:attrNameLst>
                                      </p:cBhvr>
                                      <p:tavLst>
                                        <p:tav tm="0">
                                          <p:val>
                                            <p:strVal val="ppt_h"/>
                                          </p:val>
                                        </p:tav>
                                        <p:tav tm="100000">
                                          <p:val>
                                            <p:strVal val="ppt_h"/>
                                          </p:val>
                                        </p:tav>
                                      </p:tavLst>
                                    </p:anim>
                                    <p:animEffect transition="out" filter="fade">
                                      <p:cBhvr>
                                        <p:cTn id="26" dur="1000"/>
                                        <p:tgtEl>
                                          <p:spTgt spid="7">
                                            <p:graphicEl>
                                              <a:dgm id="{A06ACEA6-DCF9-A14B-8E19-FD08BCE5F985}"/>
                                            </p:graphicEl>
                                          </p:spTgt>
                                        </p:tgtEl>
                                      </p:cBhvr>
                                    </p:animEffect>
                                    <p:set>
                                      <p:cBhvr>
                                        <p:cTn id="27" dur="1" fill="hold">
                                          <p:stCondLst>
                                            <p:cond delay="999"/>
                                          </p:stCondLst>
                                        </p:cTn>
                                        <p:tgtEl>
                                          <p:spTgt spid="7">
                                            <p:graphicEl>
                                              <a:dgm id="{A06ACEA6-DCF9-A14B-8E19-FD08BCE5F985}"/>
                                            </p:graphicEl>
                                          </p:spTgt>
                                        </p:tgtEl>
                                        <p:attrNameLst>
                                          <p:attrName>style.visibility</p:attrName>
                                        </p:attrNameLst>
                                      </p:cBhvr>
                                      <p:to>
                                        <p:strVal val="hidden"/>
                                      </p:to>
                                    </p:set>
                                  </p:childTnLst>
                                </p:cTn>
                              </p:par>
                              <p:par>
                                <p:cTn id="28" presetID="55" presetClass="exit" presetSubtype="0" fill="hold" grpId="0" nodeType="withEffect">
                                  <p:stCondLst>
                                    <p:cond delay="0"/>
                                  </p:stCondLst>
                                  <p:childTnLst>
                                    <p:anim calcmode="lin" valueType="num">
                                      <p:cBhvr>
                                        <p:cTn id="29" dur="1000"/>
                                        <p:tgtEl>
                                          <p:spTgt spid="7">
                                            <p:graphicEl>
                                              <a:dgm id="{E9A0B44B-B6E8-E046-8F3A-11E95F1F399A}"/>
                                            </p:graphicEl>
                                          </p:spTgt>
                                        </p:tgtEl>
                                        <p:attrNameLst>
                                          <p:attrName>ppt_w</p:attrName>
                                        </p:attrNameLst>
                                      </p:cBhvr>
                                      <p:tavLst>
                                        <p:tav tm="0">
                                          <p:val>
                                            <p:strVal val="ppt_w"/>
                                          </p:val>
                                        </p:tav>
                                        <p:tav tm="100000">
                                          <p:val>
                                            <p:strVal val="ppt_w*0.70"/>
                                          </p:val>
                                        </p:tav>
                                      </p:tavLst>
                                    </p:anim>
                                    <p:anim calcmode="lin" valueType="num">
                                      <p:cBhvr>
                                        <p:cTn id="30" dur="1000"/>
                                        <p:tgtEl>
                                          <p:spTgt spid="7">
                                            <p:graphicEl>
                                              <a:dgm id="{E9A0B44B-B6E8-E046-8F3A-11E95F1F399A}"/>
                                            </p:graphicEl>
                                          </p:spTgt>
                                        </p:tgtEl>
                                        <p:attrNameLst>
                                          <p:attrName>ppt_h</p:attrName>
                                        </p:attrNameLst>
                                      </p:cBhvr>
                                      <p:tavLst>
                                        <p:tav tm="0">
                                          <p:val>
                                            <p:strVal val="ppt_h"/>
                                          </p:val>
                                        </p:tav>
                                        <p:tav tm="100000">
                                          <p:val>
                                            <p:strVal val="ppt_h"/>
                                          </p:val>
                                        </p:tav>
                                      </p:tavLst>
                                    </p:anim>
                                    <p:animEffect transition="out" filter="fade">
                                      <p:cBhvr>
                                        <p:cTn id="31" dur="1000"/>
                                        <p:tgtEl>
                                          <p:spTgt spid="7">
                                            <p:graphicEl>
                                              <a:dgm id="{E9A0B44B-B6E8-E046-8F3A-11E95F1F399A}"/>
                                            </p:graphicEl>
                                          </p:spTgt>
                                        </p:tgtEl>
                                      </p:cBhvr>
                                    </p:animEffect>
                                    <p:set>
                                      <p:cBhvr>
                                        <p:cTn id="32" dur="1" fill="hold">
                                          <p:stCondLst>
                                            <p:cond delay="999"/>
                                          </p:stCondLst>
                                        </p:cTn>
                                        <p:tgtEl>
                                          <p:spTgt spid="7">
                                            <p:graphicEl>
                                              <a:dgm id="{E9A0B44B-B6E8-E046-8F3A-11E95F1F399A}"/>
                                            </p:graphicEl>
                                          </p:spTgt>
                                        </p:tgtEl>
                                        <p:attrNameLst>
                                          <p:attrName>style.visibility</p:attrName>
                                        </p:attrNameLst>
                                      </p:cBhvr>
                                      <p:to>
                                        <p:strVal val="hidden"/>
                                      </p:to>
                                    </p:set>
                                  </p:childTnLst>
                                </p:cTn>
                              </p:par>
                              <p:par>
                                <p:cTn id="33" presetID="12" presetClass="entr" presetSubtype="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Left)">
                                      <p:cBhvr>
                                        <p:cTn id="35" dur="2000"/>
                                        <p:tgtEl>
                                          <p:spTgt spid="6"/>
                                        </p:tgtEl>
                                      </p:cBhvr>
                                    </p:animEffect>
                                  </p:childTnLst>
                                </p:cTn>
                              </p:par>
                            </p:childTnLst>
                          </p:cTn>
                        </p:par>
                        <p:par>
                          <p:cTn id="36" fill="hold">
                            <p:stCondLst>
                              <p:cond delay="2000"/>
                            </p:stCondLst>
                            <p:childTnLst>
                              <p:par>
                                <p:cTn id="37" presetID="1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lide(from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7" grpId="1">
        <p:bldSub>
          <a:bldDgm bld="one"/>
        </p:bldSub>
      </p:bldGraphic>
      <p:bldP spid="6"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p:txBody>
          <a:bodyPr/>
          <a:lstStyle/>
          <a:p>
            <a:pPr marL="0" indent="0">
              <a:buNone/>
            </a:pPr>
            <a:r>
              <a:rPr lang="en-US" sz="2000" dirty="0">
                <a:solidFill>
                  <a:schemeClr val="bg1"/>
                </a:solidFill>
              </a:rPr>
              <a:t>Given the case study in your workbook, Identify:</a:t>
            </a:r>
          </a:p>
          <a:p>
            <a:pPr marL="990600" lvl="1" indent="-533400">
              <a:buFontTx/>
              <a:buAutoNum type="arabicPeriod"/>
            </a:pPr>
            <a:r>
              <a:rPr lang="en-US" sz="2000" dirty="0">
                <a:solidFill>
                  <a:schemeClr val="bg1"/>
                </a:solidFill>
              </a:rPr>
              <a:t>the target (or problem) </a:t>
            </a:r>
            <a:r>
              <a:rPr lang="en-US" sz="2000" b="1" dirty="0">
                <a:solidFill>
                  <a:schemeClr val="bg1"/>
                </a:solidFill>
              </a:rPr>
              <a:t>behavior</a:t>
            </a:r>
            <a:r>
              <a:rPr lang="en-US" sz="2000" dirty="0">
                <a:solidFill>
                  <a:schemeClr val="bg1"/>
                </a:solidFill>
              </a:rPr>
              <a:t>,</a:t>
            </a:r>
          </a:p>
          <a:p>
            <a:pPr marL="990600" lvl="1" indent="-533400">
              <a:buFontTx/>
              <a:buAutoNum type="arabicPeriod"/>
            </a:pPr>
            <a:r>
              <a:rPr lang="en-US" sz="2000" dirty="0">
                <a:solidFill>
                  <a:schemeClr val="bg1"/>
                </a:solidFill>
              </a:rPr>
              <a:t>the</a:t>
            </a:r>
            <a:r>
              <a:rPr lang="en-US" sz="2000" b="1" dirty="0">
                <a:solidFill>
                  <a:schemeClr val="bg1"/>
                </a:solidFill>
              </a:rPr>
              <a:t> antecedents</a:t>
            </a:r>
            <a:r>
              <a:rPr lang="en-US" sz="2000" dirty="0">
                <a:solidFill>
                  <a:schemeClr val="bg1"/>
                </a:solidFill>
              </a:rPr>
              <a:t> that typically precede the behavior, and </a:t>
            </a:r>
          </a:p>
          <a:p>
            <a:pPr marL="990600" lvl="1" indent="-533400">
              <a:buFontTx/>
              <a:buAutoNum type="arabicPeriod"/>
            </a:pPr>
            <a:r>
              <a:rPr lang="en-US" sz="2000" dirty="0">
                <a:solidFill>
                  <a:schemeClr val="bg1"/>
                </a:solidFill>
              </a:rPr>
              <a:t>the </a:t>
            </a:r>
            <a:r>
              <a:rPr lang="en-US" sz="2000" b="1" dirty="0">
                <a:solidFill>
                  <a:schemeClr val="bg1"/>
                </a:solidFill>
              </a:rPr>
              <a:t>function</a:t>
            </a:r>
            <a:r>
              <a:rPr lang="en-US" sz="2000" dirty="0">
                <a:solidFill>
                  <a:schemeClr val="bg1"/>
                </a:solidFill>
              </a:rPr>
              <a:t> of the behavior.</a:t>
            </a:r>
          </a:p>
          <a:p>
            <a:pPr marL="0" indent="0">
              <a:buNone/>
            </a:pPr>
            <a:endParaRPr lang="en-US" sz="2000" dirty="0">
              <a:solidFill>
                <a:schemeClr val="bg1"/>
              </a:solidFill>
            </a:endParaRPr>
          </a:p>
          <a:p>
            <a:pPr marL="0" indent="0">
              <a:buNone/>
            </a:pPr>
            <a:r>
              <a:rPr lang="en-US" sz="2000" dirty="0">
                <a:solidFill>
                  <a:schemeClr val="bg1"/>
                </a:solidFill>
              </a:rPr>
              <a:t>Use this information to write a hypothesis statement.</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31157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8.2: Analyze an Example</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Determining Function</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1910585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p:txBody>
          <a:bodyPr/>
          <a:lstStyle/>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311576"/>
          </a:xfrm>
        </p:spPr>
        <p:txBody>
          <a:bodyPr>
            <a:normAutofit/>
          </a:bodyPr>
          <a:lstStyle/>
          <a:p>
            <a:r>
              <a:rPr lang="en-US" sz="4900" b="1" kern="0" dirty="0">
                <a:solidFill>
                  <a:srgbClr val="001C54"/>
                </a:solidFill>
                <a:ea typeface="ヒラギノ角ゴ Pro W3" pitchFamily="-65" charset="-128"/>
                <a:cs typeface="ヒラギノ角ゴ Pro W3" pitchFamily="-65" charset="-128"/>
              </a:rPr>
              <a:t>Activity 8.2: Review</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Determining Function</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graphicFrame>
        <p:nvGraphicFramePr>
          <p:cNvPr id="6" name="Diagram 5">
            <a:extLst>
              <a:ext uri="{FF2B5EF4-FFF2-40B4-BE49-F238E27FC236}">
                <a16:creationId xmlns:a16="http://schemas.microsoft.com/office/drawing/2014/main" id="{BD6ED1CA-98CE-C942-BEBD-A20C649A8F83}"/>
              </a:ext>
            </a:extLst>
          </p:cNvPr>
          <p:cNvGraphicFramePr/>
          <p:nvPr>
            <p:extLst>
              <p:ext uri="{D42A27DB-BD31-4B8C-83A1-F6EECF244321}">
                <p14:modId xmlns:p14="http://schemas.microsoft.com/office/powerpoint/2010/main" val="1804376355"/>
              </p:ext>
            </p:extLst>
          </p:nvPr>
        </p:nvGraphicFramePr>
        <p:xfrm>
          <a:off x="457200" y="838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a:extLst>
              <a:ext uri="{FF2B5EF4-FFF2-40B4-BE49-F238E27FC236}">
                <a16:creationId xmlns:a16="http://schemas.microsoft.com/office/drawing/2014/main" id="{E020AC77-54D5-E741-899A-F234ED663696}"/>
              </a:ext>
            </a:extLst>
          </p:cNvPr>
          <p:cNvSpPr/>
          <p:nvPr/>
        </p:nvSpPr>
        <p:spPr>
          <a:xfrm>
            <a:off x="533400" y="1690688"/>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Antecedent</a:t>
            </a:r>
          </a:p>
        </p:txBody>
      </p:sp>
      <p:sp>
        <p:nvSpPr>
          <p:cNvPr id="8" name="Rounded Rectangle 7">
            <a:extLst>
              <a:ext uri="{FF2B5EF4-FFF2-40B4-BE49-F238E27FC236}">
                <a16:creationId xmlns:a16="http://schemas.microsoft.com/office/drawing/2014/main" id="{ABF3877B-4BD8-6F4D-A25F-90C65327DC3A}"/>
              </a:ext>
            </a:extLst>
          </p:cNvPr>
          <p:cNvSpPr/>
          <p:nvPr/>
        </p:nvSpPr>
        <p:spPr>
          <a:xfrm>
            <a:off x="3322039" y="1665835"/>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Behavior</a:t>
            </a:r>
          </a:p>
        </p:txBody>
      </p:sp>
      <p:sp>
        <p:nvSpPr>
          <p:cNvPr id="9" name="Rounded Rectangle 8">
            <a:extLst>
              <a:ext uri="{FF2B5EF4-FFF2-40B4-BE49-F238E27FC236}">
                <a16:creationId xmlns:a16="http://schemas.microsoft.com/office/drawing/2014/main" id="{34463F5D-1308-FB4D-9FF2-177D8C681BAC}"/>
              </a:ext>
            </a:extLst>
          </p:cNvPr>
          <p:cNvSpPr/>
          <p:nvPr/>
        </p:nvSpPr>
        <p:spPr>
          <a:xfrm>
            <a:off x="6216078" y="1665835"/>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Consequence</a:t>
            </a:r>
          </a:p>
        </p:txBody>
      </p:sp>
      <p:sp>
        <p:nvSpPr>
          <p:cNvPr id="10" name="Rounded Rectangle 9">
            <a:extLst>
              <a:ext uri="{FF2B5EF4-FFF2-40B4-BE49-F238E27FC236}">
                <a16:creationId xmlns:a16="http://schemas.microsoft.com/office/drawing/2014/main" id="{C5A0C1AA-2184-5D47-81B3-DE28FC3A1451}"/>
              </a:ext>
            </a:extLst>
          </p:cNvPr>
          <p:cNvSpPr/>
          <p:nvPr/>
        </p:nvSpPr>
        <p:spPr>
          <a:xfrm>
            <a:off x="583568" y="2356119"/>
            <a:ext cx="2404672" cy="2200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Difficult task- especially a writing-intensive assignment</a:t>
            </a:r>
          </a:p>
        </p:txBody>
      </p:sp>
      <p:sp>
        <p:nvSpPr>
          <p:cNvPr id="11" name="Rounded Rectangle 10">
            <a:extLst>
              <a:ext uri="{FF2B5EF4-FFF2-40B4-BE49-F238E27FC236}">
                <a16:creationId xmlns:a16="http://schemas.microsoft.com/office/drawing/2014/main" id="{46774DE3-9E12-5241-9AA0-14AA16FAB2FE}"/>
              </a:ext>
            </a:extLst>
          </p:cNvPr>
          <p:cNvSpPr/>
          <p:nvPr/>
        </p:nvSpPr>
        <p:spPr>
          <a:xfrm>
            <a:off x="3369664" y="2329137"/>
            <a:ext cx="2404672" cy="2200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Talks out, makes noises, runs around the room</a:t>
            </a:r>
          </a:p>
        </p:txBody>
      </p:sp>
      <p:sp>
        <p:nvSpPr>
          <p:cNvPr id="12" name="Rounded Rectangle 11">
            <a:extLst>
              <a:ext uri="{FF2B5EF4-FFF2-40B4-BE49-F238E27FC236}">
                <a16:creationId xmlns:a16="http://schemas.microsoft.com/office/drawing/2014/main" id="{D45A87BA-DF89-D640-884F-90B638C7318F}"/>
              </a:ext>
            </a:extLst>
          </p:cNvPr>
          <p:cNvSpPr/>
          <p:nvPr/>
        </p:nvSpPr>
        <p:spPr>
          <a:xfrm>
            <a:off x="6232117" y="2329137"/>
            <a:ext cx="2404672" cy="2504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Jessica is sent out of the room to the principal or ISS- no work</a:t>
            </a:r>
          </a:p>
        </p:txBody>
      </p:sp>
      <p:sp>
        <p:nvSpPr>
          <p:cNvPr id="13" name="Rounded Rectangle 12">
            <a:extLst>
              <a:ext uri="{FF2B5EF4-FFF2-40B4-BE49-F238E27FC236}">
                <a16:creationId xmlns:a16="http://schemas.microsoft.com/office/drawing/2014/main" id="{90320B10-4AF4-FB4E-9585-7E07FFEB779C}"/>
              </a:ext>
            </a:extLst>
          </p:cNvPr>
          <p:cNvSpPr>
            <a:spLocks noChangeArrowheads="1"/>
          </p:cNvSpPr>
          <p:nvPr/>
        </p:nvSpPr>
        <p:spPr bwMode="auto">
          <a:xfrm>
            <a:off x="583568" y="4834053"/>
            <a:ext cx="8077200" cy="1295400"/>
          </a:xfrm>
          <a:prstGeom prst="roundRect">
            <a:avLst>
              <a:gd name="adj" fmla="val 16667"/>
            </a:avLst>
          </a:prstGeom>
          <a:solidFill>
            <a:schemeClr val="accent3">
              <a:lumMod val="75000"/>
            </a:schemeClr>
          </a:solidFill>
          <a:ln w="9525">
            <a:noFill/>
            <a:round/>
            <a:headEnd/>
            <a:tailEnd/>
          </a:ln>
          <a:effectLst>
            <a:outerShdw dist="20000" dir="5400000" rotWithShape="0">
              <a:srgbClr val="808080">
                <a:alpha val="37999"/>
              </a:srgbClr>
            </a:outerShdw>
          </a:effectLst>
        </p:spPr>
        <p:txBody>
          <a:bodyPr anchor="ctr"/>
          <a:lstStyle/>
          <a:p>
            <a:pPr algn="ctr">
              <a:defRPr/>
            </a:pPr>
            <a:r>
              <a:rPr lang="en-US" sz="2800" dirty="0">
                <a:solidFill>
                  <a:schemeClr val="bg1"/>
                </a:solidFill>
                <a:latin typeface="+mn-lt"/>
                <a:ea typeface="+mn-ea"/>
                <a:cs typeface="+mn-cs"/>
              </a:rPr>
              <a:t>Escape or avoid difficult task</a:t>
            </a:r>
          </a:p>
        </p:txBody>
      </p:sp>
    </p:spTree>
    <p:extLst>
      <p:ext uri="{BB962C8B-B14F-4D97-AF65-F5344CB8AC3E}">
        <p14:creationId xmlns:p14="http://schemas.microsoft.com/office/powerpoint/2010/main" val="352531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2819400" y="4495800"/>
            <a:ext cx="1066800" cy="1066800"/>
          </a:xfrm>
          <a:prstGeom prst="rect">
            <a:avLst/>
          </a:prstGeom>
          <a:noFill/>
        </p:spPr>
      </p:pic>
      <p:pic>
        <p:nvPicPr>
          <p:cNvPr id="14" name="Picture 13"/>
          <p:cNvPicPr>
            <a:picLocks noChangeAspect="1"/>
          </p:cNvPicPr>
          <p:nvPr/>
        </p:nvPicPr>
        <p:blipFill>
          <a:blip r:embed="rId3" cstate="print">
            <a:alphaModFix amt="35000"/>
            <a:duotone>
              <a:schemeClr val="accent2">
                <a:shade val="45000"/>
                <a:satMod val="135000"/>
              </a:schemeClr>
              <a:prstClr val="white"/>
            </a:duotone>
          </a:blip>
          <a:stretch>
            <a:fillRect/>
          </a:stretch>
        </p:blipFill>
        <p:spPr>
          <a:xfrm>
            <a:off x="-228600" y="-2057400"/>
            <a:ext cx="14097000" cy="8686800"/>
          </a:xfrm>
          <a:prstGeom prst="rect">
            <a:avLst/>
          </a:prstGeom>
        </p:spPr>
      </p:pic>
      <p:sp>
        <p:nvSpPr>
          <p:cNvPr id="9" name="Rectangle 3"/>
          <p:cNvSpPr txBox="1">
            <a:spLocks noChangeArrowheads="1"/>
          </p:cNvSpPr>
          <p:nvPr/>
        </p:nvSpPr>
        <p:spPr bwMode="auto">
          <a:xfrm>
            <a:off x="685800" y="56388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a:solidFill>
                  <a:schemeClr val="accent4">
                    <a:lumMod val="75000"/>
                  </a:schemeClr>
                </a:solidFill>
                <a:ea typeface="ヒラギノ角ゴ Pro W3" pitchFamily="-84" charset="-128"/>
              </a:rPr>
              <a:t>1.  Look at the function of behavior</a:t>
            </a:r>
          </a:p>
          <a:p>
            <a:pPr marL="609600" indent="-609600" defTabSz="914400" fontAlgn="base">
              <a:spcBef>
                <a:spcPct val="20000"/>
              </a:spcBef>
              <a:spcAft>
                <a:spcPct val="0"/>
              </a:spcAft>
              <a:buFontTx/>
              <a:buAutoNum type="arabicPeriod"/>
              <a:defRPr/>
            </a:pPr>
            <a:endParaRPr lang="en-US" sz="2000" b="1">
              <a:solidFill>
                <a:schemeClr val="accent4">
                  <a:lumMod val="75000"/>
                </a:schemeClr>
              </a:solidFill>
              <a:ea typeface="ヒラギノ角ゴ Pro W3" pitchFamily="-84" charset="-128"/>
            </a:endParaRPr>
          </a:p>
        </p:txBody>
      </p:sp>
      <p:sp>
        <p:nvSpPr>
          <p:cNvPr id="11" name="Rectangle 3"/>
          <p:cNvSpPr txBox="1">
            <a:spLocks noChangeArrowheads="1"/>
          </p:cNvSpPr>
          <p:nvPr/>
        </p:nvSpPr>
        <p:spPr bwMode="auto">
          <a:xfrm>
            <a:off x="990600" y="41910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a:solidFill>
                  <a:schemeClr val="accent4">
                    <a:lumMod val="75000"/>
                  </a:schemeClr>
                </a:solidFill>
                <a:ea typeface="ヒラギノ角ゴ Pro W3" pitchFamily="-84" charset="-128"/>
              </a:rPr>
              <a:t>2.  Choose replacement behaviors </a:t>
            </a:r>
          </a:p>
          <a:p>
            <a:pPr marL="609600" indent="-609600" defTabSz="914400" fontAlgn="base">
              <a:spcBef>
                <a:spcPct val="20000"/>
              </a:spcBef>
              <a:spcAft>
                <a:spcPct val="0"/>
              </a:spcAft>
              <a:buFontTx/>
              <a:buAutoNum type="arabicPeriod"/>
              <a:defRPr/>
            </a:pPr>
            <a:endParaRPr lang="en-US" sz="2000" b="1">
              <a:solidFill>
                <a:schemeClr val="accent4">
                  <a:lumMod val="75000"/>
                </a:schemeClr>
              </a:solidFill>
              <a:ea typeface="ヒラギノ角ゴ Pro W3" pitchFamily="-84" charset="-128"/>
            </a:endParaRPr>
          </a:p>
        </p:txBody>
      </p:sp>
      <p:sp>
        <p:nvSpPr>
          <p:cNvPr id="12" name="Rectangle 3"/>
          <p:cNvSpPr txBox="1">
            <a:spLocks noChangeArrowheads="1"/>
          </p:cNvSpPr>
          <p:nvPr/>
        </p:nvSpPr>
        <p:spPr bwMode="auto">
          <a:xfrm>
            <a:off x="1676400" y="27432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dirty="0">
                <a:solidFill>
                  <a:schemeClr val="accent4">
                    <a:lumMod val="75000"/>
                  </a:schemeClr>
                </a:solidFill>
                <a:ea typeface="ヒラギノ角ゴ Pro W3" pitchFamily="-84" charset="-128"/>
              </a:rPr>
              <a:t>3.  Develop intervention strategies</a:t>
            </a:r>
          </a:p>
          <a:p>
            <a:pPr marL="609600" indent="-609600" defTabSz="914400" fontAlgn="base">
              <a:spcBef>
                <a:spcPct val="20000"/>
              </a:spcBef>
              <a:spcAft>
                <a:spcPct val="0"/>
              </a:spcAft>
              <a:buFontTx/>
              <a:buAutoNum type="arabicPeriod"/>
              <a:defRPr/>
            </a:pPr>
            <a:endParaRPr lang="en-US" sz="2000" b="1" dirty="0">
              <a:solidFill>
                <a:schemeClr val="accent4">
                  <a:lumMod val="75000"/>
                </a:schemeClr>
              </a:solidFill>
              <a:ea typeface="ヒラギノ角ゴ Pro W3" pitchFamily="-84" charset="-128"/>
            </a:endParaRPr>
          </a:p>
        </p:txBody>
      </p:sp>
      <p:grpSp>
        <p:nvGrpSpPr>
          <p:cNvPr id="8" name="Group 4"/>
          <p:cNvGrpSpPr>
            <a:grpSpLocks/>
          </p:cNvGrpSpPr>
          <p:nvPr/>
        </p:nvGrpSpPr>
        <p:grpSpPr bwMode="auto">
          <a:xfrm>
            <a:off x="5791200" y="3200400"/>
            <a:ext cx="2705100" cy="3200400"/>
            <a:chOff x="3408" y="1632"/>
            <a:chExt cx="1944" cy="2400"/>
          </a:xfrm>
        </p:grpSpPr>
        <p:sp>
          <p:nvSpPr>
            <p:cNvPr id="10"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3"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6"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7"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8"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9"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20"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Training</a:t>
              </a:r>
            </a:p>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Required</a:t>
              </a:r>
            </a:p>
          </p:txBody>
        </p:sp>
      </p:grpSp>
      <p:pic>
        <p:nvPicPr>
          <p:cNvPr id="21" name="Picture 20"/>
          <p:cNvPicPr>
            <a:picLocks noChangeAspect="1"/>
          </p:cNvPicPr>
          <p:nvPr/>
        </p:nvPicPr>
        <p:blipFill>
          <a:blip r:embed="rId4"/>
          <a:stretch>
            <a:fillRect/>
          </a:stretch>
        </p:blipFill>
        <p:spPr>
          <a:xfrm>
            <a:off x="8229600" y="1066800"/>
            <a:ext cx="914400" cy="914400"/>
          </a:xfrm>
          <a:prstGeom prst="rect">
            <a:avLst/>
          </a:prstGeom>
        </p:spPr>
      </p:pic>
      <p:sp>
        <p:nvSpPr>
          <p:cNvPr id="22" name="Rectangle 2"/>
          <p:cNvSpPr>
            <a:spLocks noGrp="1" noChangeArrowheads="1"/>
          </p:cNvSpPr>
          <p:nvPr>
            <p:ph type="title" idx="4294967295"/>
          </p:nvPr>
        </p:nvSpPr>
        <p:spPr>
          <a:xfrm>
            <a:off x="0" y="152400"/>
            <a:ext cx="8686800" cy="1143000"/>
          </a:xfrm>
          <a:noFill/>
          <a:ln cap="flat">
            <a:noFill/>
          </a:ln>
          <a:effectLst>
            <a:outerShdw blurRad="63500" dist="23000" dir="5400000" rotWithShape="0">
              <a:srgbClr val="000000">
                <a:alpha val="34998"/>
              </a:srgbClr>
            </a:outerShdw>
          </a:effectLst>
        </p:spPr>
        <p:txBody>
          <a:bodyPr/>
          <a:lstStyle/>
          <a:p>
            <a:pPr algn="ctr" eaLnBrk="1" hangingPunct="1">
              <a:defRPr/>
            </a:pPr>
            <a:r>
              <a:rPr lang="en-US" sz="3200" dirty="0">
                <a:solidFill>
                  <a:srgbClr val="001C54"/>
                </a:solidFill>
                <a:ea typeface="ヒラギノ角ゴ Pro W3" pitchFamily="-1" charset="-128"/>
                <a:cs typeface="Arial Rounded MT Bold" pitchFamily="-1" charset="0"/>
              </a:rPr>
              <a:t>3 Basic Steps:</a:t>
            </a:r>
            <a:br>
              <a:rPr lang="en-US" sz="3200" dirty="0">
                <a:solidFill>
                  <a:srgbClr val="001C54"/>
                </a:solidFill>
                <a:ea typeface="ヒラギノ角ゴ Pro W3" pitchFamily="-1" charset="-128"/>
                <a:cs typeface="Arial Rounded MT Bold" pitchFamily="-1" charset="0"/>
              </a:rPr>
            </a:br>
            <a:r>
              <a:rPr lang="en-US" sz="2800" i="1" dirty="0">
                <a:solidFill>
                  <a:srgbClr val="001C54"/>
                </a:solidFill>
                <a:ea typeface="ヒラギノ角ゴ Pro W3" pitchFamily="-1" charset="-128"/>
                <a:cs typeface="Arial Rounded MT Bold" pitchFamily="-1" charset="0"/>
              </a:rPr>
              <a:t>Developing interventions for Individual Students</a:t>
            </a:r>
            <a:endParaRPr lang="en-US" sz="3200" i="1" dirty="0">
              <a:solidFill>
                <a:srgbClr val="001C54"/>
              </a:solidFill>
              <a:ea typeface="ヒラギノ角ゴ Pro W3" pitchFamily="-1" charset="-128"/>
              <a:cs typeface="Arial Rounded MT Bold" pitchFamily="-1" charset="0"/>
            </a:endParaRPr>
          </a:p>
        </p:txBody>
      </p:sp>
    </p:spTree>
    <p:extLst>
      <p:ext uri="{BB962C8B-B14F-4D97-AF65-F5344CB8AC3E}">
        <p14:creationId xmlns:p14="http://schemas.microsoft.com/office/powerpoint/2010/main" val="126205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75608E-7 -4.42748E-6 L 0.06672 -0.19986 " pathEditMode="relative" ptsTypes="AA">
                                      <p:cBhvr>
                                        <p:cTn id="6"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dirty="0">
                <a:solidFill>
                  <a:srgbClr val="001C54"/>
                </a:solidFill>
              </a:rPr>
              <a:t>Fundamental Rule</a:t>
            </a:r>
          </a:p>
        </p:txBody>
      </p:sp>
      <p:sp>
        <p:nvSpPr>
          <p:cNvPr id="86019" name="Rectangle 3"/>
          <p:cNvSpPr>
            <a:spLocks noGrp="1" noChangeArrowheads="1"/>
          </p:cNvSpPr>
          <p:nvPr>
            <p:ph idx="1"/>
          </p:nvPr>
        </p:nvSpPr>
        <p:spPr/>
        <p:txBody>
          <a:bodyPr/>
          <a:lstStyle/>
          <a:p>
            <a:pPr marL="0" indent="0">
              <a:buNone/>
            </a:pPr>
            <a:r>
              <a:rPr lang="en-US" dirty="0">
                <a:solidFill>
                  <a:schemeClr val="bg1"/>
                </a:solidFill>
              </a:rPr>
              <a:t>“You should not propose to reduce a problem behavior without also identifying alternative, desired behaviors person should perform instead of problem behavior.” </a:t>
            </a:r>
          </a:p>
        </p:txBody>
      </p:sp>
      <p:sp>
        <p:nvSpPr>
          <p:cNvPr id="5" name="Rectangle 4"/>
          <p:cNvSpPr/>
          <p:nvPr/>
        </p:nvSpPr>
        <p:spPr>
          <a:xfrm>
            <a:off x="0" y="5887143"/>
            <a:ext cx="1885003" cy="276999"/>
          </a:xfrm>
          <a:prstGeom prst="rect">
            <a:avLst/>
          </a:prstGeom>
        </p:spPr>
        <p:txBody>
          <a:bodyPr wrap="none">
            <a:spAutoFit/>
          </a:bodyPr>
          <a:lstStyle/>
          <a:p>
            <a:r>
              <a:rPr lang="en-US" sz="1200" dirty="0">
                <a:solidFill>
                  <a:schemeClr val="bg1"/>
                </a:solidFill>
              </a:rPr>
              <a:t>(O’Neill et al., 1997, p. 71)</a:t>
            </a:r>
          </a:p>
        </p:txBody>
      </p:sp>
    </p:spTree>
    <p:extLst>
      <p:ext uri="{BB962C8B-B14F-4D97-AF65-F5344CB8AC3E}">
        <p14:creationId xmlns:p14="http://schemas.microsoft.com/office/powerpoint/2010/main" val="52879585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dirty="0">
                <a:solidFill>
                  <a:srgbClr val="001C54"/>
                </a:solidFill>
              </a:rPr>
              <a:t>2. Choose a Desired Behavior</a:t>
            </a:r>
          </a:p>
        </p:txBody>
      </p:sp>
      <p:sp>
        <p:nvSpPr>
          <p:cNvPr id="8" name="Rounded Rectangle 7"/>
          <p:cNvSpPr/>
          <p:nvPr/>
        </p:nvSpPr>
        <p:spPr>
          <a:xfrm>
            <a:off x="5715000" y="4507830"/>
            <a:ext cx="3200400" cy="1600200"/>
          </a:xfrm>
          <a:prstGeom prst="roundRect">
            <a:avLst/>
          </a:prstGeom>
          <a:solidFill>
            <a:schemeClr val="accent2">
              <a:lumMod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MAINTAINING CONSEQUENCE (FUNCTION)</a:t>
            </a:r>
          </a:p>
        </p:txBody>
      </p:sp>
      <p:sp>
        <p:nvSpPr>
          <p:cNvPr id="9" name="Right Arrow 8"/>
          <p:cNvSpPr/>
          <p:nvPr/>
        </p:nvSpPr>
        <p:spPr>
          <a:xfrm>
            <a:off x="3429000" y="4965030"/>
            <a:ext cx="2209800" cy="762000"/>
          </a:xfrm>
          <a:prstGeom prst="rightArrow">
            <a:avLst/>
          </a:prstGeom>
          <a:gradFill>
            <a:gsLst>
              <a:gs pos="0">
                <a:srgbClr val="800000"/>
              </a:gs>
              <a:gs pos="100000">
                <a:schemeClr val="accent2">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10" name="Picture 9"/>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2971800" y="4203030"/>
            <a:ext cx="1066800" cy="1066800"/>
          </a:xfrm>
          <a:prstGeom prst="rect">
            <a:avLst/>
          </a:prstGeom>
          <a:noFill/>
        </p:spPr>
      </p:pic>
      <p:sp>
        <p:nvSpPr>
          <p:cNvPr id="14" name="TextBox 13"/>
          <p:cNvSpPr txBox="1"/>
          <p:nvPr/>
        </p:nvSpPr>
        <p:spPr>
          <a:xfrm>
            <a:off x="533400" y="1708310"/>
            <a:ext cx="8077200" cy="707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defTabSz="914400" fontAlgn="base">
              <a:spcBef>
                <a:spcPct val="0"/>
              </a:spcBef>
              <a:spcAft>
                <a:spcPct val="0"/>
              </a:spcAft>
            </a:pPr>
            <a:r>
              <a:rPr lang="en-US" sz="2000" dirty="0">
                <a:solidFill>
                  <a:schemeClr val="bg1"/>
                </a:solidFill>
              </a:rPr>
              <a:t>The desired behavior should be what is expected given the same antecedent event/condition.  It likely results in different consequences.</a:t>
            </a:r>
          </a:p>
        </p:txBody>
      </p:sp>
      <p:sp>
        <p:nvSpPr>
          <p:cNvPr id="5" name="Rounded Rectangle 4"/>
          <p:cNvSpPr/>
          <p:nvPr/>
        </p:nvSpPr>
        <p:spPr>
          <a:xfrm>
            <a:off x="533400" y="4507830"/>
            <a:ext cx="2667000" cy="1600200"/>
          </a:xfrm>
          <a:prstGeom prst="roundRect">
            <a:avLst/>
          </a:prstGeom>
          <a:solidFill>
            <a:srgbClr val="5C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PROBLEM BEHAVIOR</a:t>
            </a:r>
          </a:p>
        </p:txBody>
      </p:sp>
      <p:sp>
        <p:nvSpPr>
          <p:cNvPr id="6" name="Rounded Rectangle 5"/>
          <p:cNvSpPr/>
          <p:nvPr/>
        </p:nvSpPr>
        <p:spPr>
          <a:xfrm>
            <a:off x="533400" y="2602830"/>
            <a:ext cx="2667000" cy="1600200"/>
          </a:xfrm>
          <a:prstGeom prst="roundRect">
            <a:avLst/>
          </a:prstGeom>
          <a:solidFill>
            <a:schemeClr val="accent6">
              <a:lumMod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DESIRED BEHAVIOR</a:t>
            </a:r>
          </a:p>
        </p:txBody>
      </p:sp>
      <p:sp>
        <p:nvSpPr>
          <p:cNvPr id="13" name="Right Arrow 12"/>
          <p:cNvSpPr/>
          <p:nvPr/>
        </p:nvSpPr>
        <p:spPr>
          <a:xfrm>
            <a:off x="3429000" y="2983830"/>
            <a:ext cx="2209800" cy="762000"/>
          </a:xfrm>
          <a:prstGeom prst="rightArrow">
            <a:avLst/>
          </a:prstGeom>
          <a:gradFill>
            <a:gsLst>
              <a:gs pos="0">
                <a:schemeClr val="accent6">
                  <a:lumMod val="75000"/>
                </a:schemeClr>
              </a:gs>
              <a:gs pos="100000">
                <a:schemeClr val="accent2">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15" name="Rounded Rectangle 14"/>
          <p:cNvSpPr/>
          <p:nvPr/>
        </p:nvSpPr>
        <p:spPr>
          <a:xfrm>
            <a:off x="5715000" y="2679030"/>
            <a:ext cx="3200400" cy="1600200"/>
          </a:xfrm>
          <a:prstGeom prst="roundRect">
            <a:avLst/>
          </a:prstGeom>
          <a:solidFill>
            <a:schemeClr val="accent2">
              <a:lumMod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NATURAL CONSEQUENCE </a:t>
            </a:r>
          </a:p>
          <a:p>
            <a:pPr algn="ctr" defTabSz="914400" fontAlgn="base">
              <a:spcBef>
                <a:spcPct val="0"/>
              </a:spcBef>
              <a:spcAft>
                <a:spcPct val="0"/>
              </a:spcAft>
            </a:pPr>
            <a:r>
              <a:rPr lang="en-US" sz="2000" b="1" dirty="0">
                <a:solidFill>
                  <a:srgbClr val="FFFFFF"/>
                </a:solidFill>
              </a:rPr>
              <a:t>(in typical instructional </a:t>
            </a:r>
            <a:r>
              <a:rPr lang="en-US" b="1" dirty="0">
                <a:solidFill>
                  <a:srgbClr val="FFFFFF"/>
                </a:solidFill>
              </a:rPr>
              <a:t>conditions</a:t>
            </a:r>
            <a:r>
              <a:rPr lang="en-US" sz="2000" b="1" dirty="0">
                <a:solidFill>
                  <a:srgbClr val="FFFFFF"/>
                </a:solidFill>
              </a:rPr>
              <a:t>)</a:t>
            </a:r>
          </a:p>
        </p:txBody>
      </p:sp>
      <p:pic>
        <p:nvPicPr>
          <p:cNvPr id="16" name="Picture 15"/>
          <p:cNvPicPr>
            <a:picLocks noChangeAspect="1"/>
          </p:cNvPicPr>
          <p:nvPr/>
        </p:nvPicPr>
        <p:blipFill>
          <a:blip r:embed="rId3">
            <a:duotone>
              <a:schemeClr val="accent2">
                <a:shade val="45000"/>
                <a:satMod val="135000"/>
              </a:schemeClr>
              <a:prstClr val="white"/>
            </a:duotone>
            <a:alphaModFix amt="75000"/>
          </a:blip>
          <a:stretch>
            <a:fillRect/>
          </a:stretch>
        </p:blipFill>
        <p:spPr>
          <a:xfrm>
            <a:off x="3276600" y="2755230"/>
            <a:ext cx="1219200" cy="1219200"/>
          </a:xfrm>
          <a:prstGeom prst="rect">
            <a:avLst/>
          </a:prstGeom>
        </p:spPr>
      </p:pic>
    </p:spTree>
    <p:extLst>
      <p:ext uri="{BB962C8B-B14F-4D97-AF65-F5344CB8AC3E}">
        <p14:creationId xmlns:p14="http://schemas.microsoft.com/office/powerpoint/2010/main" val="369042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0" presetClass="path" presetSubtype="0" accel="50000" decel="50000" fill="hold" nodeType="afterEffect">
                                  <p:stCondLst>
                                    <p:cond delay="0"/>
                                  </p:stCondLst>
                                  <p:childTnLst>
                                    <p:animMotion origin="layout" path="M 0.04184 -0.0625 C 0.04236 -0.06667 0.04167 -0.07153 0.04358 -0.07454 C 0.04896 -0.08403 0.05573 -0.08449 0.06337 -0.08657 C 0.07414 -0.08588 0.0849 -0.08542 0.09584 -0.08403 C 0.11077 -0.08218 0.11806 -0.05509 0.12118 -0.03843 C 0.11962 0.00695 0.12709 0.03102 0.09584 0.04792 C 0.08855 0.04699 0.08108 0.04838 0.07431 0.0456 C 0.0724 0.04468 0.0724 0.04074 0.0724 0.03843 C 0.0724 0.01574 0.07205 -0.00648 0.07431 -0.0287 C 0.07448 -0.03171 0.07778 -0.03218 0.07969 -0.03356 C 0.08681 -0.03912 0.09445 -0.04213 0.10139 -0.04815 C 0.11094 -0.04745 0.12066 -0.04768 0.13021 -0.0456 C 0.13733 -0.04421 0.14636 -0.02639 0.14636 -0.02616 C 0.14688 -0.02407 0.14723 -0.02153 0.14827 -0.01921 C 0.14966 -0.01574 0.15226 -0.01319 0.15365 -0.00949 C 0.16441 0.01921 0.14636 -0.01759 0.15903 0.00718 C 0.15834 0.01042 0.15955 0.01551 0.1573 0.0169 C 0.14688 0.02269 0.13907 0.00232 0.13386 -0.00486 C 0.12275 -0.0463 0.10313 -0.11157 0.13559 -0.13935 C 0.1658 -0.13449 0.1632 -0.14444 0.16806 -0.11782 C 0.16945 -0.10185 0.17223 -0.08009 0.16806 -0.06481 C 0.16702 -0.0618 0.1632 -0.06667 0.16094 -0.06736 C 0.15521 -0.07847 0.14566 -0.09468 0.16094 -0.10093 C 0.16875 -0.10023 0.17657 -0.10093 0.18438 -0.09861 C 0.19323 -0.09606 0.1974 -0.0831 0.20243 -0.07454 C 0.20434 -0.06088 0.20625 -0.04768 0.20782 -0.03356 C 0.20712 -0.02569 0.20886 -0.01667 0.20591 -0.00949 C 0.20295 -0.00301 0.19497 -0.00486 0.18976 -0.00231 C 0.18542 -0.00301 0.16476 0.00278 0.16806 -0.01435 C 0.16875 -0.01829 0.17153 -0.02083 0.17344 -0.02407 C 0.17882 -0.02245 0.18455 -0.02245 0.18976 -0.01921 C 0.19167 -0.01805 0.19184 -0.01412 0.19341 -0.01204 C 0.1948 -0.01018 0.19688 -0.0088 0.19879 -0.00718 C 0.20348 0.00208 0.20417 0.01042 0.20591 0.02153 C 0.20469 0.03264 0.20486 0.04421 0.20243 0.05509 C 0.20174 0.05787 0.19879 0.05833 0.19688 0.05995 C 0.18594 0.06782 0.17778 0.07338 0.16632 0.07685 C 0.16389 0.07593 0.15955 0.07732 0.15903 0.07431 C 0.15469 0.05278 0.15799 0.05255 0.16632 0.0456 C 0.17813 0.04931 0.18386 0.05764 0.19341 0.06713 C 0.19601 0.07801 0.2 0.08681 0.20243 0.09838 C 0.20035 0.12662 0.20348 0.1169 0.19879 0.12963 " pathEditMode="relative" rAng="0" ptsTypes="AAAAAAAAAAAAAAAAAAAAAAAAAAAAAAAAAAAAAAAAAA">
                                      <p:cBhvr>
                                        <p:cTn id="12" dur="2000" fill="hold"/>
                                        <p:tgtEl>
                                          <p:spTgt spid="10"/>
                                        </p:tgtEl>
                                        <p:attrNameLst>
                                          <p:attrName>ppt_x</p:attrName>
                                          <p:attrName>ppt_y</p:attrName>
                                        </p:attrNameLst>
                                      </p:cBhvr>
                                      <p:rCtr x="8299" y="5764"/>
                                    </p:animMotion>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3000"/>
                            </p:stCondLst>
                            <p:childTnLst>
                              <p:par>
                                <p:cTn id="34" presetID="12"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lide(fromTop)">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p:bldP spid="6" grpId="0" animBg="1"/>
      <p:bldP spid="13"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dirty="0">
                <a:solidFill>
                  <a:srgbClr val="001C54"/>
                </a:solidFill>
              </a:rPr>
              <a:t>2. Choose a Replacement Behavior</a:t>
            </a:r>
          </a:p>
        </p:txBody>
      </p:sp>
      <p:sp>
        <p:nvSpPr>
          <p:cNvPr id="5" name="Rounded Rectangle 4"/>
          <p:cNvSpPr/>
          <p:nvPr/>
        </p:nvSpPr>
        <p:spPr>
          <a:xfrm>
            <a:off x="533400" y="2682522"/>
            <a:ext cx="2667000" cy="1600200"/>
          </a:xfrm>
          <a:prstGeom prst="roundRect">
            <a:avLst/>
          </a:prstGeom>
          <a:solidFill>
            <a:srgbClr val="5C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PROBLEM BEHAVIOR</a:t>
            </a:r>
          </a:p>
        </p:txBody>
      </p:sp>
      <p:sp>
        <p:nvSpPr>
          <p:cNvPr id="6" name="Rounded Rectangle 5"/>
          <p:cNvSpPr/>
          <p:nvPr/>
        </p:nvSpPr>
        <p:spPr>
          <a:xfrm>
            <a:off x="533400" y="4555956"/>
            <a:ext cx="2667000" cy="1600200"/>
          </a:xfrm>
          <a:prstGeom prst="roundRect">
            <a:avLst/>
          </a:prstGeom>
          <a:solidFill>
            <a:schemeClr val="accent5">
              <a:lumMod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REPLACEMENT BEHAVIOR</a:t>
            </a:r>
          </a:p>
        </p:txBody>
      </p:sp>
      <p:sp>
        <p:nvSpPr>
          <p:cNvPr id="7" name="Right Arrow 6"/>
          <p:cNvSpPr/>
          <p:nvPr/>
        </p:nvSpPr>
        <p:spPr>
          <a:xfrm>
            <a:off x="3341830" y="3108156"/>
            <a:ext cx="2449370" cy="762000"/>
          </a:xfrm>
          <a:prstGeom prst="rightArrow">
            <a:avLst/>
          </a:prstGeom>
          <a:gradFill>
            <a:gsLst>
              <a:gs pos="0">
                <a:srgbClr val="800000"/>
              </a:gs>
              <a:gs pos="100000">
                <a:schemeClr val="accent2">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8" name="Rounded Rectangle 7"/>
          <p:cNvSpPr/>
          <p:nvPr/>
        </p:nvSpPr>
        <p:spPr>
          <a:xfrm>
            <a:off x="5943600" y="2650956"/>
            <a:ext cx="2667000" cy="1600200"/>
          </a:xfrm>
          <a:prstGeom prst="roundRect">
            <a:avLst/>
          </a:prstGeom>
          <a:solidFill>
            <a:schemeClr val="accent2">
              <a:lumMod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MAINTAINING CONSEQUENCE (FUNCTION)</a:t>
            </a:r>
          </a:p>
        </p:txBody>
      </p:sp>
      <p:sp>
        <p:nvSpPr>
          <p:cNvPr id="9" name="Right Arrow 8"/>
          <p:cNvSpPr/>
          <p:nvPr/>
        </p:nvSpPr>
        <p:spPr>
          <a:xfrm rot="19800000">
            <a:off x="3471472" y="4447762"/>
            <a:ext cx="2209800" cy="762000"/>
          </a:xfrm>
          <a:prstGeom prst="rightArrow">
            <a:avLst/>
          </a:prstGeom>
          <a:gradFill>
            <a:gsLst>
              <a:gs pos="0">
                <a:schemeClr val="accent5">
                  <a:lumMod val="75000"/>
                </a:schemeClr>
              </a:gs>
              <a:gs pos="100000">
                <a:schemeClr val="accent2">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10" name="Picture 9"/>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3505200" y="2377722"/>
            <a:ext cx="1066800" cy="1066800"/>
          </a:xfrm>
          <a:prstGeom prst="rect">
            <a:avLst/>
          </a:prstGeom>
          <a:noFill/>
        </p:spPr>
      </p:pic>
      <p:grpSp>
        <p:nvGrpSpPr>
          <p:cNvPr id="2" name="Group 12"/>
          <p:cNvGrpSpPr/>
          <p:nvPr/>
        </p:nvGrpSpPr>
        <p:grpSpPr>
          <a:xfrm>
            <a:off x="3341830" y="4781545"/>
            <a:ext cx="1371600" cy="1371600"/>
            <a:chOff x="3048000" y="5334000"/>
            <a:chExt cx="1371600" cy="1371600"/>
          </a:xfrm>
        </p:grpSpPr>
        <p:pic>
          <p:nvPicPr>
            <p:cNvPr id="11" name="Picture 10"/>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3048000" y="5638800"/>
              <a:ext cx="1066800" cy="1066800"/>
            </a:xfrm>
            <a:prstGeom prst="rect">
              <a:avLst/>
            </a:prstGeom>
            <a:noFill/>
          </p:spPr>
        </p:pic>
        <p:sp>
          <p:nvSpPr>
            <p:cNvPr id="12" name="Rounded Rectangle 11"/>
            <p:cNvSpPr/>
            <p:nvPr/>
          </p:nvSpPr>
          <p:spPr>
            <a:xfrm>
              <a:off x="3733800" y="5334000"/>
              <a:ext cx="685800" cy="381000"/>
            </a:xfrm>
            <a:prstGeom prst="roundRect">
              <a:avLst/>
            </a:prstGeom>
            <a:solidFill>
              <a:schemeClr val="accent5">
                <a:lumMod val="7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defTabSz="914400" fontAlgn="base">
                <a:spcBef>
                  <a:spcPct val="0"/>
                </a:spcBef>
                <a:spcAft>
                  <a:spcPct val="0"/>
                </a:spcAft>
              </a:pPr>
              <a:r>
                <a:rPr lang="en-US" sz="1200" b="1" dirty="0">
                  <a:solidFill>
                    <a:srgbClr val="FFFFFF"/>
                  </a:solidFill>
                </a:rPr>
                <a:t>HELP</a:t>
              </a:r>
            </a:p>
          </p:txBody>
        </p:sp>
      </p:grpSp>
      <p:sp>
        <p:nvSpPr>
          <p:cNvPr id="14" name="TextBox 13"/>
          <p:cNvSpPr txBox="1"/>
          <p:nvPr/>
        </p:nvSpPr>
        <p:spPr>
          <a:xfrm>
            <a:off x="533400" y="1645942"/>
            <a:ext cx="8001000" cy="40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defTabSz="914400" fontAlgn="base">
              <a:spcBef>
                <a:spcPct val="0"/>
              </a:spcBef>
              <a:spcAft>
                <a:spcPct val="0"/>
              </a:spcAft>
            </a:pPr>
            <a:r>
              <a:rPr lang="en-US" sz="2000" dirty="0">
                <a:solidFill>
                  <a:schemeClr val="bg1"/>
                </a:solidFill>
              </a:rPr>
              <a:t>The replacement behavior should be more efficient and effective.</a:t>
            </a:r>
          </a:p>
        </p:txBody>
      </p:sp>
    </p:spTree>
    <p:extLst>
      <p:ext uri="{BB962C8B-B14F-4D97-AF65-F5344CB8AC3E}">
        <p14:creationId xmlns:p14="http://schemas.microsoft.com/office/powerpoint/2010/main" val="4912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500"/>
                            </p:stCondLst>
                            <p:childTnLst>
                              <p:par>
                                <p:cTn id="11" presetID="0" presetClass="path" presetSubtype="0" accel="50000" decel="50000" fill="hold" nodeType="afterEffect">
                                  <p:stCondLst>
                                    <p:cond delay="0"/>
                                  </p:stCondLst>
                                  <p:childTnLst>
                                    <p:animMotion origin="layout" path="M 3.33333E-6 -0.03912 C 0.00052 -0.04121 -0.00018 -0.04375 0.00208 -0.04537 C 0.0085 -0.05047 0.01649 -0.0507 0.02569 -0.05162 C 0.03854 -0.05139 0.05139 -0.05116 0.06441 -0.05047 C 0.08229 -0.04931 0.09132 -0.03519 0.09496 -0.02639 C 0.09305 -0.00255 0.10208 0.01018 0.06441 0.01875 C 0.05573 0.01828 0.04687 0.01898 0.03871 0.01759 C 0.03646 0.01713 0.03646 0.01504 0.03646 0.01389 C 0.03646 0.00208 0.03611 -0.00973 0.03871 -0.0213 C 0.03889 -0.02292 0.04288 -0.02315 0.04514 -0.02385 C 0.05364 -0.02685 0.06284 -0.02848 0.07118 -0.03148 C 0.08281 -0.03125 0.09427 -0.03125 0.10573 -0.03033 C 0.11423 -0.0294 0.125 -0.02014 0.125 -0.01991 C 0.12569 -0.01898 0.12604 -0.0176 0.12725 -0.01644 C 0.12899 -0.01459 0.13211 -0.0132 0.13368 -0.01135 C 0.1467 0.00393 0.125 -0.01551 0.14027 -0.00255 C 0.13941 -0.00093 0.1408 0.00185 0.13819 0.00254 C 0.12569 0.00578 0.11632 -0.0051 0.11007 -0.0088 C 0.09687 -0.03056 0.07326 -0.06482 0.11215 -0.0794 C 0.14826 -0.07685 0.14514 -0.08195 0.15104 -0.06806 C 0.1526 -0.05973 0.1559 -0.04838 0.15104 -0.04028 C 0.14982 -0.03866 0.14514 -0.04121 0.14253 -0.04167 C 0.13559 -0.04746 0.1243 -0.05602 0.14253 -0.05926 C 0.15173 -0.0588 0.16093 -0.05926 0.17031 -0.0581 C 0.1809 -0.05672 0.18593 -0.05 0.19184 -0.04537 C 0.19409 -0.0382 0.19652 -0.03125 0.19826 -0.02385 C 0.19757 -0.01968 0.19965 -0.01505 0.196 -0.01135 C 0.19253 -0.00787 0.18298 -0.0088 0.17673 -0.00741 C 0.17152 -0.00787 0.14705 -0.00486 0.15104 -0.01389 C 0.15173 -0.01598 0.15503 -0.01713 0.15746 -0.01898 C 0.16371 -0.01806 0.17048 -0.01806 0.17673 -0.01644 C 0.17899 -0.01574 0.17916 -0.01366 0.18107 -0.0125 C 0.18281 -0.01158 0.18524 -0.01088 0.1875 -0.00996 C 0.19305 -0.0051 0.19392 -0.00093 0.196 0.00509 C 0.19461 0.01088 0.19479 0.0169 0.19184 0.02268 C 0.19114 0.02407 0.1875 0.0243 0.18524 0.02523 C 0.17222 0.02916 0.16267 0.03217 0.14896 0.03402 C 0.146 0.03356 0.1408 0.03426 0.14027 0.03264 C 0.13507 0.02129 0.13889 0.02129 0.14896 0.01759 C 0.16284 0.01967 0.16961 0.02384 0.18107 0.02893 C 0.1842 0.03472 0.18906 0.03912 0.19184 0.04537 C 0.18941 0.06018 0.19305 0.05509 0.1875 0.0618 " pathEditMode="relative" rAng="0" ptsTypes="AAAAAAAAAAAAAAAAAAAAAAAAAAAAAAAAAAAAAAAAAA">
                                      <p:cBhvr>
                                        <p:cTn id="12" dur="2000" fill="hold"/>
                                        <p:tgtEl>
                                          <p:spTgt spid="10"/>
                                        </p:tgtEl>
                                        <p:attrNameLst>
                                          <p:attrName>ppt_x</p:attrName>
                                          <p:attrName>ppt_y</p:attrName>
                                        </p:attrNameLst>
                                      </p:cBhvr>
                                      <p:rCtr x="9913" y="3032"/>
                                    </p:animMotion>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1"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par>
                          <p:cTn id="28" fill="hold">
                            <p:stCondLst>
                              <p:cond delay="1000"/>
                            </p:stCondLst>
                            <p:childTnLst>
                              <p:par>
                                <p:cTn id="29" presetID="0" presetClass="path" presetSubtype="0" accel="50000" decel="50000" fill="hold" nodeType="afterEffect">
                                  <p:stCondLst>
                                    <p:cond delay="0"/>
                                  </p:stCondLst>
                                  <p:childTnLst>
                                    <p:animMotion origin="layout" path="M -3.33333E-6 1.48148E-6 L 0.22483 -0.2 " pathEditMode="relative" rAng="0" ptsTypes="AA">
                                      <p:cBhvr>
                                        <p:cTn id="30" dur="1000" fill="hold"/>
                                        <p:tgtEl>
                                          <p:spTgt spid="2"/>
                                        </p:tgtEl>
                                        <p:attrNameLst>
                                          <p:attrName>ppt_x</p:attrName>
                                          <p:attrName>ppt_y</p:attrName>
                                        </p:attrNameLst>
                                      </p:cBhvr>
                                      <p:rCtr x="11233" y="-10000"/>
                                    </p:animMotion>
                                  </p:childTnLst>
                                </p:cTn>
                              </p:par>
                            </p:childTnLst>
                          </p:cTn>
                        </p:par>
                        <p:par>
                          <p:cTn id="31" fill="hold">
                            <p:stCondLst>
                              <p:cond delay="2000"/>
                            </p:stCondLst>
                            <p:childTnLst>
                              <p:par>
                                <p:cTn id="32" presetID="1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slide(fromTop)">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a:solidFill>
                  <a:srgbClr val="001C54"/>
                </a:solidFill>
              </a:rPr>
              <a:t>Replacement vs. Desired Behavior</a:t>
            </a:r>
          </a:p>
        </p:txBody>
      </p:sp>
      <p:sp>
        <p:nvSpPr>
          <p:cNvPr id="92163" name="Rectangle 3"/>
          <p:cNvSpPr>
            <a:spLocks noGrp="1" noChangeArrowheads="1"/>
          </p:cNvSpPr>
          <p:nvPr>
            <p:ph idx="1"/>
          </p:nvPr>
        </p:nvSpPr>
        <p:spPr/>
        <p:txBody>
          <a:bodyPr>
            <a:normAutofit fontScale="85000" lnSpcReduction="10000"/>
          </a:bodyPr>
          <a:lstStyle/>
          <a:p>
            <a:pPr>
              <a:lnSpc>
                <a:spcPct val="120000"/>
              </a:lnSpc>
              <a:spcBef>
                <a:spcPts val="600"/>
              </a:spcBef>
            </a:pPr>
            <a:r>
              <a:rPr lang="en-US" dirty="0">
                <a:solidFill>
                  <a:schemeClr val="bg1"/>
                </a:solidFill>
              </a:rPr>
              <a:t>Often, the replacement behavior is different from what we ultimately want the student to do—the desired behavior.</a:t>
            </a:r>
          </a:p>
          <a:p>
            <a:pPr>
              <a:lnSpc>
                <a:spcPct val="120000"/>
              </a:lnSpc>
              <a:spcBef>
                <a:spcPts val="600"/>
              </a:spcBef>
            </a:pPr>
            <a:endParaRPr lang="en-US" sz="1200" dirty="0">
              <a:solidFill>
                <a:schemeClr val="bg1"/>
              </a:solidFill>
            </a:endParaRPr>
          </a:p>
          <a:p>
            <a:pPr>
              <a:lnSpc>
                <a:spcPct val="120000"/>
              </a:lnSpc>
              <a:spcBef>
                <a:spcPts val="600"/>
              </a:spcBef>
            </a:pPr>
            <a:r>
              <a:rPr lang="en-US" dirty="0">
                <a:solidFill>
                  <a:schemeClr val="bg1"/>
                </a:solidFill>
              </a:rPr>
              <a:t>We use a shaping process to teach the learner to shift from the replacement behavior to the desired behavior.</a:t>
            </a:r>
          </a:p>
          <a:p>
            <a:pPr>
              <a:lnSpc>
                <a:spcPct val="120000"/>
              </a:lnSpc>
              <a:spcBef>
                <a:spcPts val="600"/>
              </a:spcBef>
            </a:pPr>
            <a:endParaRPr lang="en-US" sz="1200" dirty="0">
              <a:solidFill>
                <a:schemeClr val="bg1"/>
              </a:solidFill>
            </a:endParaRPr>
          </a:p>
          <a:p>
            <a:pPr>
              <a:lnSpc>
                <a:spcPct val="120000"/>
              </a:lnSpc>
              <a:spcBef>
                <a:spcPts val="600"/>
              </a:spcBef>
            </a:pPr>
            <a:r>
              <a:rPr lang="en-US" dirty="0">
                <a:solidFill>
                  <a:schemeClr val="bg1"/>
                </a:solidFill>
              </a:rPr>
              <a:t>To illustrate the relationships among the summary statement (or testable hypothesis), the replacement behavior, and the desired behaviors, we can use the Competing Pathway Model.</a:t>
            </a:r>
          </a:p>
        </p:txBody>
      </p:sp>
    </p:spTree>
    <p:extLst>
      <p:ext uri="{BB962C8B-B14F-4D97-AF65-F5344CB8AC3E}">
        <p14:creationId xmlns:p14="http://schemas.microsoft.com/office/powerpoint/2010/main" val="3388440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495300" y="-242001"/>
            <a:ext cx="8229600" cy="1143001"/>
          </a:xfrm>
          <a:ln>
            <a:noFill/>
          </a:ln>
        </p:spPr>
        <p:txBody>
          <a:bodyPr/>
          <a:lstStyle/>
          <a:p>
            <a:pPr algn="ctr" eaLnBrk="1" hangingPunct="1">
              <a:defRPr/>
            </a:pPr>
            <a:r>
              <a:rPr lang="en-US" dirty="0">
                <a:solidFill>
                  <a:srgbClr val="001C54"/>
                </a:solidFill>
                <a:ea typeface="+mj-ea"/>
                <a:cs typeface="+mj-cs"/>
              </a:rPr>
              <a:t>Competing Behavior Pathway</a:t>
            </a:r>
          </a:p>
        </p:txBody>
      </p:sp>
      <p:sp>
        <p:nvSpPr>
          <p:cNvPr id="259075" name="AutoShape 3"/>
          <p:cNvSpPr>
            <a:spLocks noChangeArrowheads="1"/>
          </p:cNvSpPr>
          <p:nvPr/>
        </p:nvSpPr>
        <p:spPr bwMode="auto">
          <a:xfrm>
            <a:off x="5105400" y="4655115"/>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Acceptable</a:t>
            </a:r>
          </a:p>
          <a:p>
            <a:pPr algn="ctr" eaLnBrk="0" fontAlgn="base" hangingPunct="0">
              <a:spcBef>
                <a:spcPct val="0"/>
              </a:spcBef>
              <a:spcAft>
                <a:spcPct val="0"/>
              </a:spcAft>
            </a:pPr>
            <a:r>
              <a:rPr lang="en-US" sz="1000">
                <a:solidFill>
                  <a:srgbClr val="333399"/>
                </a:solidFill>
                <a:latin typeface="Times New Roman" pitchFamily="-1" charset="0"/>
              </a:rPr>
              <a:t>Alternative Behavior</a:t>
            </a:r>
          </a:p>
          <a:p>
            <a:pPr algn="ctr" eaLnBrk="0" fontAlgn="base" hangingPunct="0">
              <a:spcBef>
                <a:spcPct val="0"/>
              </a:spcBef>
              <a:spcAft>
                <a:spcPct val="0"/>
              </a:spcAft>
            </a:pPr>
            <a:endParaRPr lang="en-US" sz="1000">
              <a:solidFill>
                <a:srgbClr val="333399"/>
              </a:solidFill>
              <a:latin typeface="Times New Roman" pitchFamily="-1" charset="0"/>
            </a:endParaRPr>
          </a:p>
          <a:p>
            <a:pPr algn="ctr" eaLnBrk="0" fontAlgn="base" hangingPunct="0">
              <a:spcBef>
                <a:spcPct val="0"/>
              </a:spcBef>
              <a:spcAft>
                <a:spcPct val="0"/>
              </a:spcAft>
            </a:pPr>
            <a:r>
              <a:rPr lang="en-US" sz="1000">
                <a:solidFill>
                  <a:srgbClr val="333399"/>
                </a:solidFill>
                <a:latin typeface="Times New Roman" pitchFamily="-1" charset="0"/>
              </a:rPr>
              <a:t>OR</a:t>
            </a:r>
          </a:p>
          <a:p>
            <a:pPr algn="ctr" eaLnBrk="0" fontAlgn="base" hangingPunct="0">
              <a:spcBef>
                <a:spcPct val="0"/>
              </a:spcBef>
              <a:spcAft>
                <a:spcPct val="0"/>
              </a:spcAft>
            </a:pPr>
            <a:endParaRPr lang="en-US" sz="1000">
              <a:solidFill>
                <a:srgbClr val="333399"/>
              </a:solidFill>
              <a:latin typeface="Times New Roman" pitchFamily="-1" charset="0"/>
            </a:endParaRPr>
          </a:p>
          <a:p>
            <a:pPr algn="ctr" eaLnBrk="0" fontAlgn="base" hangingPunct="0">
              <a:spcBef>
                <a:spcPct val="0"/>
              </a:spcBef>
              <a:spcAft>
                <a:spcPct val="0"/>
              </a:spcAft>
            </a:pPr>
            <a:r>
              <a:rPr lang="en-US" sz="1000">
                <a:solidFill>
                  <a:srgbClr val="333399"/>
                </a:solidFill>
                <a:latin typeface="Times New Roman" pitchFamily="-1" charset="0"/>
              </a:rPr>
              <a:t>Replacement</a:t>
            </a:r>
          </a:p>
          <a:p>
            <a:pPr algn="ctr" eaLnBrk="0" fontAlgn="base" hangingPunct="0">
              <a:spcBef>
                <a:spcPct val="0"/>
              </a:spcBef>
              <a:spcAft>
                <a:spcPct val="0"/>
              </a:spcAft>
            </a:pPr>
            <a:r>
              <a:rPr lang="en-US" sz="1000">
                <a:solidFill>
                  <a:srgbClr val="333399"/>
                </a:solidFill>
                <a:latin typeface="Times New Roman" pitchFamily="-1" charset="0"/>
              </a:rPr>
              <a:t>Behavior</a:t>
            </a:r>
          </a:p>
        </p:txBody>
      </p:sp>
      <p:sp>
        <p:nvSpPr>
          <p:cNvPr id="259076" name="Line 4"/>
          <p:cNvSpPr>
            <a:spLocks noChangeShapeType="1"/>
          </p:cNvSpPr>
          <p:nvPr/>
        </p:nvSpPr>
        <p:spPr bwMode="auto">
          <a:xfrm rot="4245439" flipV="1">
            <a:off x="3645694" y="4557484"/>
            <a:ext cx="1463675" cy="849313"/>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259077" name="Line 5"/>
          <p:cNvSpPr>
            <a:spLocks noChangeShapeType="1"/>
          </p:cNvSpPr>
          <p:nvPr/>
        </p:nvSpPr>
        <p:spPr bwMode="auto">
          <a:xfrm flipV="1">
            <a:off x="6381750" y="4517003"/>
            <a:ext cx="1336675" cy="930275"/>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259078" name="AutoShape 6"/>
          <p:cNvSpPr>
            <a:spLocks noChangeArrowheads="1"/>
          </p:cNvSpPr>
          <p:nvPr/>
        </p:nvSpPr>
        <p:spPr bwMode="auto">
          <a:xfrm>
            <a:off x="914400" y="2878703"/>
            <a:ext cx="1214438" cy="1463675"/>
          </a:xfrm>
          <a:prstGeom prst="flowChartAlternateProcess">
            <a:avLst/>
          </a:prstGeom>
          <a:solidFill>
            <a:schemeClr val="bg1"/>
          </a:solidFill>
          <a:ln w="9525">
            <a:no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333399"/>
              </a:solidFill>
              <a:latin typeface="Times New Roman" pitchFamily="-1" charset="0"/>
            </a:endParaRPr>
          </a:p>
        </p:txBody>
      </p:sp>
      <p:sp>
        <p:nvSpPr>
          <p:cNvPr id="259079" name="AutoShape 7"/>
          <p:cNvSpPr>
            <a:spLocks noChangeArrowheads="1"/>
          </p:cNvSpPr>
          <p:nvPr/>
        </p:nvSpPr>
        <p:spPr bwMode="auto">
          <a:xfrm>
            <a:off x="5045075" y="2896165"/>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Problem Behavior(s)</a:t>
            </a:r>
          </a:p>
        </p:txBody>
      </p:sp>
      <p:sp>
        <p:nvSpPr>
          <p:cNvPr id="259080" name="AutoShape 8"/>
          <p:cNvSpPr>
            <a:spLocks noChangeArrowheads="1"/>
          </p:cNvSpPr>
          <p:nvPr/>
        </p:nvSpPr>
        <p:spPr bwMode="auto">
          <a:xfrm>
            <a:off x="2979738" y="2896165"/>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S</a:t>
            </a:r>
            <a:r>
              <a:rPr lang="en-US" sz="1000" baseline="30000">
                <a:solidFill>
                  <a:srgbClr val="333399"/>
                </a:solidFill>
                <a:latin typeface="Times New Roman" pitchFamily="-1" charset="0"/>
              </a:rPr>
              <a:t>D</a:t>
            </a:r>
            <a:endParaRPr lang="en-US" sz="1000">
              <a:solidFill>
                <a:srgbClr val="333399"/>
              </a:solidFill>
              <a:latin typeface="Times New Roman" pitchFamily="-1" charset="0"/>
            </a:endParaRPr>
          </a:p>
        </p:txBody>
      </p:sp>
      <p:sp>
        <p:nvSpPr>
          <p:cNvPr id="259081" name="AutoShape 9"/>
          <p:cNvSpPr>
            <a:spLocks noChangeArrowheads="1"/>
          </p:cNvSpPr>
          <p:nvPr/>
        </p:nvSpPr>
        <p:spPr bwMode="auto">
          <a:xfrm>
            <a:off x="6989763" y="2907278"/>
            <a:ext cx="1214437"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Maintaining Consequences</a:t>
            </a:r>
          </a:p>
          <a:p>
            <a:pPr algn="ctr" eaLnBrk="0" fontAlgn="base" hangingPunct="0">
              <a:spcBef>
                <a:spcPct val="0"/>
              </a:spcBef>
              <a:spcAft>
                <a:spcPct val="0"/>
              </a:spcAft>
            </a:pPr>
            <a:r>
              <a:rPr lang="en-US" sz="1000">
                <a:solidFill>
                  <a:srgbClr val="333399"/>
                </a:solidFill>
                <a:latin typeface="Times New Roman" pitchFamily="-1" charset="0"/>
              </a:rPr>
              <a:t>OR</a:t>
            </a:r>
          </a:p>
          <a:p>
            <a:pPr algn="ctr" eaLnBrk="0" fontAlgn="base" hangingPunct="0">
              <a:spcBef>
                <a:spcPct val="0"/>
              </a:spcBef>
              <a:spcAft>
                <a:spcPct val="0"/>
              </a:spcAft>
            </a:pPr>
            <a:r>
              <a:rPr lang="en-US" sz="1000">
                <a:solidFill>
                  <a:srgbClr val="333399"/>
                </a:solidFill>
                <a:latin typeface="Times New Roman" pitchFamily="-1" charset="0"/>
              </a:rPr>
              <a:t>Functions</a:t>
            </a:r>
          </a:p>
        </p:txBody>
      </p:sp>
      <p:sp>
        <p:nvSpPr>
          <p:cNvPr id="259082" name="AutoShape 10"/>
          <p:cNvSpPr>
            <a:spLocks noChangeArrowheads="1"/>
          </p:cNvSpPr>
          <p:nvPr/>
        </p:nvSpPr>
        <p:spPr bwMode="auto">
          <a:xfrm>
            <a:off x="5045075" y="1167378"/>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Desired Behavior</a:t>
            </a:r>
          </a:p>
        </p:txBody>
      </p:sp>
      <p:sp>
        <p:nvSpPr>
          <p:cNvPr id="259083" name="AutoShape 11"/>
          <p:cNvSpPr>
            <a:spLocks noChangeArrowheads="1"/>
          </p:cNvSpPr>
          <p:nvPr/>
        </p:nvSpPr>
        <p:spPr bwMode="auto">
          <a:xfrm>
            <a:off x="6989763" y="1176903"/>
            <a:ext cx="1214437"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Natural Consequence</a:t>
            </a:r>
          </a:p>
        </p:txBody>
      </p:sp>
      <p:sp>
        <p:nvSpPr>
          <p:cNvPr id="259084" name="Line 12"/>
          <p:cNvSpPr>
            <a:spLocks noChangeShapeType="1"/>
          </p:cNvSpPr>
          <p:nvPr/>
        </p:nvSpPr>
        <p:spPr bwMode="auto">
          <a:xfrm>
            <a:off x="2251075" y="3575615"/>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259085" name="Line 13"/>
          <p:cNvSpPr>
            <a:spLocks noChangeShapeType="1"/>
          </p:cNvSpPr>
          <p:nvPr/>
        </p:nvSpPr>
        <p:spPr bwMode="auto">
          <a:xfrm>
            <a:off x="4316413" y="3575615"/>
            <a:ext cx="728662"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259086" name="Line 14"/>
          <p:cNvSpPr>
            <a:spLocks noChangeShapeType="1"/>
          </p:cNvSpPr>
          <p:nvPr/>
        </p:nvSpPr>
        <p:spPr bwMode="auto">
          <a:xfrm>
            <a:off x="6261100" y="3585140"/>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259087" name="Line 15"/>
          <p:cNvSpPr>
            <a:spLocks noChangeShapeType="1"/>
          </p:cNvSpPr>
          <p:nvPr/>
        </p:nvSpPr>
        <p:spPr bwMode="auto">
          <a:xfrm>
            <a:off x="6261100" y="1842065"/>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259088" name="Text Box 16"/>
          <p:cNvSpPr txBox="1">
            <a:spLocks noChangeArrowheads="1"/>
          </p:cNvSpPr>
          <p:nvPr/>
        </p:nvSpPr>
        <p:spPr bwMode="auto">
          <a:xfrm>
            <a:off x="914400" y="2340541"/>
            <a:ext cx="1246188" cy="46355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dirty="0">
                <a:latin typeface="Times New Roman" pitchFamily="-1" charset="0"/>
              </a:rPr>
              <a:t>SETTING EVENTS</a:t>
            </a:r>
          </a:p>
        </p:txBody>
      </p:sp>
      <p:sp>
        <p:nvSpPr>
          <p:cNvPr id="259089" name="Line 17"/>
          <p:cNvSpPr>
            <a:spLocks noChangeShapeType="1"/>
          </p:cNvSpPr>
          <p:nvPr/>
        </p:nvSpPr>
        <p:spPr bwMode="auto">
          <a:xfrm flipV="1">
            <a:off x="3587750" y="1832540"/>
            <a:ext cx="1336675" cy="931863"/>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259090" name="Text Box 18"/>
          <p:cNvSpPr txBox="1">
            <a:spLocks noChangeArrowheads="1"/>
          </p:cNvSpPr>
          <p:nvPr/>
        </p:nvSpPr>
        <p:spPr bwMode="auto">
          <a:xfrm>
            <a:off x="2819400" y="2292915"/>
            <a:ext cx="1600200" cy="30480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ANTECEDENTS</a:t>
            </a:r>
          </a:p>
        </p:txBody>
      </p:sp>
      <p:sp>
        <p:nvSpPr>
          <p:cNvPr id="259091" name="Text Box 19"/>
          <p:cNvSpPr txBox="1">
            <a:spLocks noChangeArrowheads="1"/>
          </p:cNvSpPr>
          <p:nvPr/>
        </p:nvSpPr>
        <p:spPr bwMode="auto">
          <a:xfrm>
            <a:off x="4876800" y="616515"/>
            <a:ext cx="1325563" cy="30480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BEHAVIORS</a:t>
            </a:r>
          </a:p>
        </p:txBody>
      </p:sp>
      <p:sp>
        <p:nvSpPr>
          <p:cNvPr id="259092" name="Text Box 20"/>
          <p:cNvSpPr txBox="1">
            <a:spLocks noChangeArrowheads="1"/>
          </p:cNvSpPr>
          <p:nvPr/>
        </p:nvSpPr>
        <p:spPr bwMode="auto">
          <a:xfrm>
            <a:off x="6705600" y="627628"/>
            <a:ext cx="1676400" cy="293687"/>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CONSEQUENCES</a:t>
            </a:r>
          </a:p>
        </p:txBody>
      </p:sp>
      <p:sp>
        <p:nvSpPr>
          <p:cNvPr id="259093" name="WordArt 21"/>
          <p:cNvSpPr>
            <a:spLocks noChangeArrowheads="1" noChangeShapeType="1" noTextEdit="1"/>
          </p:cNvSpPr>
          <p:nvPr/>
        </p:nvSpPr>
        <p:spPr bwMode="auto">
          <a:xfrm>
            <a:off x="1162886" y="3027928"/>
            <a:ext cx="6934200" cy="1295400"/>
          </a:xfrm>
          <a:prstGeom prst="rect">
            <a:avLst/>
          </a:prstGeom>
          <a:ln>
            <a:noFill/>
          </a:ln>
        </p:spPr>
        <p:txBody>
          <a:bodyPr wrap="none" fromWordArt="1">
            <a:prstTxWarp prst="textWave1">
              <a:avLst>
                <a:gd name="adj1" fmla="val 13005"/>
                <a:gd name="adj2" fmla="val 0"/>
              </a:avLst>
            </a:prstTxWarp>
          </a:bodyPr>
          <a:lstStyle/>
          <a:p>
            <a:pPr algn="ctr" fontAlgn="base">
              <a:spcBef>
                <a:spcPct val="0"/>
              </a:spcBef>
              <a:spcAft>
                <a:spcPct val="0"/>
              </a:spcAft>
            </a:pPr>
            <a:r>
              <a:rPr lang="en-US" sz="3600" kern="10" dirty="0">
                <a:ln w="9525">
                  <a:solidFill>
                    <a:schemeClr val="tx1"/>
                  </a:solidFill>
                  <a:round/>
                  <a:headEnd/>
                  <a:tailEnd/>
                </a:ln>
                <a:solidFill>
                  <a:schemeClr val="accent4">
                    <a:lumMod val="75000"/>
                  </a:schemeClr>
                </a:solidFill>
                <a:effectLst>
                  <a:outerShdw blurRad="38100" dist="38100" dir="2700000" algn="tl">
                    <a:srgbClr val="000000">
                      <a:alpha val="43137"/>
                    </a:srgbClr>
                  </a:outerShdw>
                </a:effectLst>
                <a:latin typeface="+mj-lt"/>
                <a:ea typeface="Comic Sans MS"/>
                <a:cs typeface="Comic Sans MS"/>
              </a:rPr>
              <a:t>Testable Hypothesis</a:t>
            </a:r>
          </a:p>
        </p:txBody>
      </p:sp>
    </p:spTree>
    <p:extLst>
      <p:ext uri="{BB962C8B-B14F-4D97-AF65-F5344CB8AC3E}">
        <p14:creationId xmlns:p14="http://schemas.microsoft.com/office/powerpoint/2010/main" val="199881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0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90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90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90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90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90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90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90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90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90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59093"/>
                                        </p:tgtEl>
                                        <p:attrNameLst>
                                          <p:attrName>style.visibility</p:attrName>
                                        </p:attrNameLst>
                                      </p:cBhvr>
                                      <p:to>
                                        <p:strVal val="visible"/>
                                      </p:to>
                                    </p:set>
                                    <p:animEffect transition="in" filter="dissolve">
                                      <p:cBhvr>
                                        <p:cTn id="31" dur="500"/>
                                        <p:tgtEl>
                                          <p:spTgt spid="25909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907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907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5907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908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5908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908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59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animBg="1"/>
      <p:bldP spid="259076" grpId="0" animBg="1"/>
      <p:bldP spid="259077" grpId="0" animBg="1"/>
      <p:bldP spid="259078" grpId="0" animBg="1"/>
      <p:bldP spid="259079" grpId="0" animBg="1"/>
      <p:bldP spid="259080" grpId="0" animBg="1"/>
      <p:bldP spid="259081" grpId="0" animBg="1"/>
      <p:bldP spid="259082" grpId="0" animBg="1"/>
      <p:bldP spid="259083" grpId="0" animBg="1"/>
      <p:bldP spid="259084" grpId="0" animBg="1"/>
      <p:bldP spid="259085" grpId="0" animBg="1"/>
      <p:bldP spid="259086" grpId="0" animBg="1"/>
      <p:bldP spid="259087" grpId="0" animBg="1"/>
      <p:bldP spid="259088" grpId="0" animBg="1"/>
      <p:bldP spid="259089" grpId="0" animBg="1"/>
      <p:bldP spid="259090" grpId="0" animBg="1"/>
      <p:bldP spid="259091" grpId="0" animBg="1"/>
      <p:bldP spid="259092" grpId="0" animBg="1"/>
      <p:bldP spid="25909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idx="4294967295"/>
          </p:nvPr>
        </p:nvSpPr>
        <p:spPr>
          <a:xfrm>
            <a:off x="-592428" y="-169728"/>
            <a:ext cx="9144000" cy="914400"/>
          </a:xfrm>
        </p:spPr>
        <p:txBody>
          <a:bodyPr/>
          <a:lstStyle/>
          <a:p>
            <a:pPr algn="ctr" eaLnBrk="1" hangingPunct="1">
              <a:defRPr/>
            </a:pPr>
            <a:r>
              <a:rPr lang="en-US" sz="3600" b="1" dirty="0">
                <a:solidFill>
                  <a:srgbClr val="001C54"/>
                </a:solidFill>
                <a:ea typeface="+mj-ea"/>
                <a:cs typeface="+mj-cs"/>
              </a:rPr>
              <a:t>Example:</a:t>
            </a:r>
            <a:r>
              <a:rPr lang="en-US" sz="3600" dirty="0">
                <a:solidFill>
                  <a:srgbClr val="001C54"/>
                </a:solidFill>
                <a:ea typeface="+mj-ea"/>
                <a:cs typeface="+mj-cs"/>
              </a:rPr>
              <a:t> Competing Behavior Pathway</a:t>
            </a:r>
          </a:p>
        </p:txBody>
      </p:sp>
      <p:sp>
        <p:nvSpPr>
          <p:cNvPr id="95235" name="AutoShape 3"/>
          <p:cNvSpPr>
            <a:spLocks noChangeArrowheads="1"/>
          </p:cNvSpPr>
          <p:nvPr/>
        </p:nvSpPr>
        <p:spPr bwMode="auto">
          <a:xfrm>
            <a:off x="5105400" y="4668971"/>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333399"/>
              </a:solidFill>
              <a:latin typeface="Times New Roman" pitchFamily="-1" charset="0"/>
            </a:endParaRPr>
          </a:p>
        </p:txBody>
      </p:sp>
      <p:sp>
        <p:nvSpPr>
          <p:cNvPr id="95236" name="Text Box 4"/>
          <p:cNvSpPr txBox="1">
            <a:spLocks noChangeArrowheads="1"/>
          </p:cNvSpPr>
          <p:nvPr/>
        </p:nvSpPr>
        <p:spPr bwMode="auto">
          <a:xfrm>
            <a:off x="0" y="3144971"/>
            <a:ext cx="1219200" cy="701675"/>
          </a:xfrm>
          <a:prstGeom prst="rect">
            <a:avLst/>
          </a:prstGeom>
          <a:noFill/>
          <a:ln w="9525">
            <a:noFill/>
            <a:miter lim="800000"/>
            <a:headEnd/>
            <a:tailEnd/>
          </a:ln>
        </p:spPr>
        <p:txBody>
          <a:bodyPr>
            <a:prstTxWarp prst="textNoShape">
              <a:avLst/>
            </a:prstTxWarp>
            <a:spAutoFit/>
          </a:bodyPr>
          <a:lstStyle/>
          <a:p>
            <a:pPr algn="ctr" fontAlgn="base">
              <a:spcBef>
                <a:spcPct val="50000"/>
              </a:spcBef>
              <a:spcAft>
                <a:spcPct val="0"/>
              </a:spcAft>
            </a:pPr>
            <a:endParaRPr lang="en-US" sz="4000">
              <a:solidFill>
                <a:srgbClr val="333399"/>
              </a:solidFill>
              <a:latin typeface="Comic Sans MS" pitchFamily="-1" charset="0"/>
            </a:endParaRPr>
          </a:p>
        </p:txBody>
      </p:sp>
      <p:sp>
        <p:nvSpPr>
          <p:cNvPr id="95237" name="Line 5"/>
          <p:cNvSpPr>
            <a:spLocks noChangeShapeType="1"/>
          </p:cNvSpPr>
          <p:nvPr/>
        </p:nvSpPr>
        <p:spPr bwMode="auto">
          <a:xfrm rot="4245439" flipV="1">
            <a:off x="3645694" y="4571340"/>
            <a:ext cx="1463675" cy="849313"/>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5238" name="Line 6"/>
          <p:cNvSpPr>
            <a:spLocks noChangeShapeType="1"/>
          </p:cNvSpPr>
          <p:nvPr/>
        </p:nvSpPr>
        <p:spPr bwMode="auto">
          <a:xfrm flipV="1">
            <a:off x="6381750" y="4530859"/>
            <a:ext cx="1336675" cy="930275"/>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5239" name="AutoShape 7"/>
          <p:cNvSpPr>
            <a:spLocks noChangeArrowheads="1"/>
          </p:cNvSpPr>
          <p:nvPr/>
        </p:nvSpPr>
        <p:spPr bwMode="auto">
          <a:xfrm>
            <a:off x="914400" y="2892559"/>
            <a:ext cx="1214438" cy="1463675"/>
          </a:xfrm>
          <a:prstGeom prst="flowChartAlternateProcess">
            <a:avLst/>
          </a:prstGeom>
          <a:solidFill>
            <a:schemeClr val="bg1"/>
          </a:solidFill>
          <a:ln w="9525">
            <a:no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333399"/>
              </a:solidFill>
              <a:latin typeface="Times New Roman" pitchFamily="-1" charset="0"/>
            </a:endParaRPr>
          </a:p>
        </p:txBody>
      </p:sp>
      <p:sp>
        <p:nvSpPr>
          <p:cNvPr id="95240" name="AutoShape 8"/>
          <p:cNvSpPr>
            <a:spLocks noChangeArrowheads="1"/>
          </p:cNvSpPr>
          <p:nvPr/>
        </p:nvSpPr>
        <p:spPr bwMode="auto">
          <a:xfrm>
            <a:off x="5045075" y="2910021"/>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333399"/>
              </a:solidFill>
              <a:latin typeface="Times New Roman" pitchFamily="-1" charset="0"/>
            </a:endParaRPr>
          </a:p>
        </p:txBody>
      </p:sp>
      <p:sp>
        <p:nvSpPr>
          <p:cNvPr id="95241" name="AutoShape 9"/>
          <p:cNvSpPr>
            <a:spLocks noChangeArrowheads="1"/>
          </p:cNvSpPr>
          <p:nvPr/>
        </p:nvSpPr>
        <p:spPr bwMode="auto">
          <a:xfrm>
            <a:off x="2979738" y="2910021"/>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S</a:t>
            </a:r>
            <a:r>
              <a:rPr lang="en-US" sz="1000" baseline="30000">
                <a:solidFill>
                  <a:srgbClr val="333399"/>
                </a:solidFill>
                <a:latin typeface="Times New Roman" pitchFamily="-1" charset="0"/>
              </a:rPr>
              <a:t>D</a:t>
            </a:r>
            <a:endParaRPr lang="en-US" sz="1000">
              <a:solidFill>
                <a:srgbClr val="333399"/>
              </a:solidFill>
              <a:latin typeface="Times New Roman" pitchFamily="-1" charset="0"/>
            </a:endParaRPr>
          </a:p>
        </p:txBody>
      </p:sp>
      <p:sp>
        <p:nvSpPr>
          <p:cNvPr id="95242" name="AutoShape 10"/>
          <p:cNvSpPr>
            <a:spLocks noChangeArrowheads="1"/>
          </p:cNvSpPr>
          <p:nvPr/>
        </p:nvSpPr>
        <p:spPr bwMode="auto">
          <a:xfrm>
            <a:off x="6989763" y="2921134"/>
            <a:ext cx="1214437"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333399"/>
              </a:solidFill>
              <a:latin typeface="Times New Roman" pitchFamily="-1" charset="0"/>
            </a:endParaRPr>
          </a:p>
        </p:txBody>
      </p:sp>
      <p:sp>
        <p:nvSpPr>
          <p:cNvPr id="95243" name="AutoShape 11"/>
          <p:cNvSpPr>
            <a:spLocks noChangeArrowheads="1"/>
          </p:cNvSpPr>
          <p:nvPr/>
        </p:nvSpPr>
        <p:spPr bwMode="auto">
          <a:xfrm>
            <a:off x="5045075" y="1181234"/>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Desired Behavior</a:t>
            </a:r>
          </a:p>
        </p:txBody>
      </p:sp>
      <p:sp>
        <p:nvSpPr>
          <p:cNvPr id="95244" name="AutoShape 12"/>
          <p:cNvSpPr>
            <a:spLocks noChangeArrowheads="1"/>
          </p:cNvSpPr>
          <p:nvPr/>
        </p:nvSpPr>
        <p:spPr bwMode="auto">
          <a:xfrm>
            <a:off x="6989763" y="1190759"/>
            <a:ext cx="1214437"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Natural Consequence</a:t>
            </a:r>
          </a:p>
        </p:txBody>
      </p:sp>
      <p:sp>
        <p:nvSpPr>
          <p:cNvPr id="95245" name="Line 13"/>
          <p:cNvSpPr>
            <a:spLocks noChangeShapeType="1"/>
          </p:cNvSpPr>
          <p:nvPr/>
        </p:nvSpPr>
        <p:spPr bwMode="auto">
          <a:xfrm>
            <a:off x="2251075" y="3589471"/>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5246" name="Line 14"/>
          <p:cNvSpPr>
            <a:spLocks noChangeShapeType="1"/>
          </p:cNvSpPr>
          <p:nvPr/>
        </p:nvSpPr>
        <p:spPr bwMode="auto">
          <a:xfrm>
            <a:off x="4316413" y="3589471"/>
            <a:ext cx="728662"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5247" name="Line 15"/>
          <p:cNvSpPr>
            <a:spLocks noChangeShapeType="1"/>
          </p:cNvSpPr>
          <p:nvPr/>
        </p:nvSpPr>
        <p:spPr bwMode="auto">
          <a:xfrm>
            <a:off x="6261100" y="3598996"/>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5248" name="Line 16"/>
          <p:cNvSpPr>
            <a:spLocks noChangeShapeType="1"/>
          </p:cNvSpPr>
          <p:nvPr/>
        </p:nvSpPr>
        <p:spPr bwMode="auto">
          <a:xfrm>
            <a:off x="6261100" y="1855921"/>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5249" name="Text Box 17"/>
          <p:cNvSpPr txBox="1">
            <a:spLocks noChangeArrowheads="1"/>
          </p:cNvSpPr>
          <p:nvPr/>
        </p:nvSpPr>
        <p:spPr bwMode="auto">
          <a:xfrm>
            <a:off x="914400" y="2306771"/>
            <a:ext cx="1246188" cy="46355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dirty="0">
                <a:latin typeface="Times New Roman" pitchFamily="-1" charset="0"/>
              </a:rPr>
              <a:t>SETTING EVENTS</a:t>
            </a:r>
          </a:p>
        </p:txBody>
      </p:sp>
      <p:sp>
        <p:nvSpPr>
          <p:cNvPr id="95250" name="Line 18"/>
          <p:cNvSpPr>
            <a:spLocks noChangeShapeType="1"/>
          </p:cNvSpPr>
          <p:nvPr/>
        </p:nvSpPr>
        <p:spPr bwMode="auto">
          <a:xfrm flipV="1">
            <a:off x="3587750" y="1846396"/>
            <a:ext cx="1336675" cy="931863"/>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5251" name="Text Box 19"/>
          <p:cNvSpPr txBox="1">
            <a:spLocks noChangeArrowheads="1"/>
          </p:cNvSpPr>
          <p:nvPr/>
        </p:nvSpPr>
        <p:spPr bwMode="auto">
          <a:xfrm>
            <a:off x="2819400" y="2306771"/>
            <a:ext cx="1600200" cy="30480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ANTECEDENTS</a:t>
            </a:r>
          </a:p>
        </p:txBody>
      </p:sp>
      <p:sp>
        <p:nvSpPr>
          <p:cNvPr id="95252" name="Text Box 20"/>
          <p:cNvSpPr txBox="1">
            <a:spLocks noChangeArrowheads="1"/>
          </p:cNvSpPr>
          <p:nvPr/>
        </p:nvSpPr>
        <p:spPr bwMode="auto">
          <a:xfrm>
            <a:off x="4876800" y="630371"/>
            <a:ext cx="1325563" cy="30480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BEHAVIORS</a:t>
            </a:r>
          </a:p>
        </p:txBody>
      </p:sp>
      <p:sp>
        <p:nvSpPr>
          <p:cNvPr id="95253" name="Text Box 21"/>
          <p:cNvSpPr txBox="1">
            <a:spLocks noChangeArrowheads="1"/>
          </p:cNvSpPr>
          <p:nvPr/>
        </p:nvSpPr>
        <p:spPr bwMode="auto">
          <a:xfrm>
            <a:off x="6705600" y="641484"/>
            <a:ext cx="1676400" cy="293687"/>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CONSEQUENCES</a:t>
            </a:r>
          </a:p>
        </p:txBody>
      </p:sp>
      <p:sp>
        <p:nvSpPr>
          <p:cNvPr id="261142" name="Text Box 22"/>
          <p:cNvSpPr txBox="1">
            <a:spLocks noChangeArrowheads="1"/>
          </p:cNvSpPr>
          <p:nvPr/>
        </p:nvSpPr>
        <p:spPr bwMode="auto">
          <a:xfrm>
            <a:off x="5105400" y="3210440"/>
            <a:ext cx="1066800" cy="1077218"/>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a:solidFill>
                  <a:schemeClr val="accent4">
                    <a:lumMod val="75000"/>
                  </a:schemeClr>
                </a:solidFill>
                <a:latin typeface="+mj-lt"/>
              </a:rPr>
              <a:t>Rips up paper and throws pencil</a:t>
            </a:r>
          </a:p>
        </p:txBody>
      </p:sp>
      <p:sp>
        <p:nvSpPr>
          <p:cNvPr id="261143" name="Text Box 23"/>
          <p:cNvSpPr txBox="1">
            <a:spLocks noChangeArrowheads="1"/>
          </p:cNvSpPr>
          <p:nvPr/>
        </p:nvSpPr>
        <p:spPr bwMode="auto">
          <a:xfrm>
            <a:off x="2895600" y="3362840"/>
            <a:ext cx="1295400" cy="58102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4">
                    <a:lumMod val="75000"/>
                  </a:schemeClr>
                </a:solidFill>
                <a:latin typeface="+mj-lt"/>
              </a:rPr>
              <a:t>Difficult math task</a:t>
            </a:r>
          </a:p>
        </p:txBody>
      </p:sp>
      <p:sp>
        <p:nvSpPr>
          <p:cNvPr id="261144" name="Text Box 24"/>
          <p:cNvSpPr txBox="1">
            <a:spLocks noChangeArrowheads="1"/>
          </p:cNvSpPr>
          <p:nvPr/>
        </p:nvSpPr>
        <p:spPr bwMode="auto">
          <a:xfrm>
            <a:off x="6934200" y="3439040"/>
            <a:ext cx="1295400" cy="58477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a:solidFill>
                  <a:schemeClr val="accent4">
                    <a:lumMod val="75000"/>
                  </a:schemeClr>
                </a:solidFill>
                <a:latin typeface="+mj-lt"/>
              </a:rPr>
              <a:t>Escape difficult task</a:t>
            </a:r>
          </a:p>
        </p:txBody>
      </p:sp>
      <p:sp>
        <p:nvSpPr>
          <p:cNvPr id="261145" name="Text Box 25"/>
          <p:cNvSpPr txBox="1">
            <a:spLocks noChangeArrowheads="1"/>
          </p:cNvSpPr>
          <p:nvPr/>
        </p:nvSpPr>
        <p:spPr bwMode="auto">
          <a:xfrm>
            <a:off x="838200" y="3515240"/>
            <a:ext cx="1295400" cy="336550"/>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a:solidFill>
                  <a:schemeClr val="accent4">
                    <a:lumMod val="75000"/>
                  </a:schemeClr>
                </a:solidFill>
                <a:latin typeface="+mj-lt"/>
              </a:rPr>
              <a:t>Tired</a:t>
            </a:r>
          </a:p>
        </p:txBody>
      </p:sp>
      <p:sp>
        <p:nvSpPr>
          <p:cNvPr id="261147" name="Text Box 27"/>
          <p:cNvSpPr txBox="1">
            <a:spLocks noChangeArrowheads="1"/>
          </p:cNvSpPr>
          <p:nvPr/>
        </p:nvSpPr>
        <p:spPr bwMode="auto">
          <a:xfrm>
            <a:off x="5026025" y="4976633"/>
            <a:ext cx="1295400" cy="825500"/>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4">
                    <a:lumMod val="75000"/>
                  </a:schemeClr>
                </a:solidFill>
                <a:latin typeface="+mj-lt"/>
              </a:rPr>
              <a:t>Asks for break or help</a:t>
            </a:r>
          </a:p>
        </p:txBody>
      </p:sp>
      <p:sp>
        <p:nvSpPr>
          <p:cNvPr id="261149" name="Text Box 29"/>
          <p:cNvSpPr txBox="1">
            <a:spLocks noChangeArrowheads="1"/>
          </p:cNvSpPr>
          <p:nvPr/>
        </p:nvSpPr>
        <p:spPr bwMode="auto">
          <a:xfrm>
            <a:off x="4953000" y="1686440"/>
            <a:ext cx="1295400" cy="58102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a:solidFill>
                  <a:schemeClr val="accent4">
                    <a:lumMod val="75000"/>
                  </a:schemeClr>
                </a:solidFill>
                <a:latin typeface="+mj-lt"/>
              </a:rPr>
              <a:t>Complete task</a:t>
            </a:r>
          </a:p>
        </p:txBody>
      </p:sp>
      <p:sp>
        <p:nvSpPr>
          <p:cNvPr id="261150" name="Text Box 30"/>
          <p:cNvSpPr txBox="1">
            <a:spLocks noChangeArrowheads="1"/>
          </p:cNvSpPr>
          <p:nvPr/>
        </p:nvSpPr>
        <p:spPr bwMode="auto">
          <a:xfrm>
            <a:off x="6934200" y="1534040"/>
            <a:ext cx="1295400" cy="106997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a:solidFill>
                  <a:schemeClr val="accent4">
                    <a:lumMod val="75000"/>
                  </a:schemeClr>
                </a:solidFill>
                <a:latin typeface="+mj-lt"/>
              </a:rPr>
              <a:t>More demands, grades, points…</a:t>
            </a:r>
          </a:p>
        </p:txBody>
      </p:sp>
      <p:sp>
        <p:nvSpPr>
          <p:cNvPr id="32" name="Text Box 25"/>
          <p:cNvSpPr txBox="1">
            <a:spLocks noChangeArrowheads="1"/>
          </p:cNvSpPr>
          <p:nvPr/>
        </p:nvSpPr>
        <p:spPr bwMode="auto">
          <a:xfrm>
            <a:off x="430213" y="4678819"/>
            <a:ext cx="2590800" cy="1320800"/>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2000" dirty="0">
                <a:solidFill>
                  <a:schemeClr val="bg1"/>
                </a:solidFill>
              </a:rPr>
              <a:t>What would be an appropriate replacement behavior?</a:t>
            </a:r>
          </a:p>
        </p:txBody>
      </p:sp>
      <p:sp>
        <p:nvSpPr>
          <p:cNvPr id="33" name="Text Box 27"/>
          <p:cNvSpPr txBox="1">
            <a:spLocks noChangeArrowheads="1"/>
          </p:cNvSpPr>
          <p:nvPr/>
        </p:nvSpPr>
        <p:spPr bwMode="auto">
          <a:xfrm>
            <a:off x="506413" y="787256"/>
            <a:ext cx="2590800" cy="1016000"/>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2000">
                <a:solidFill>
                  <a:schemeClr val="bg1"/>
                </a:solidFill>
              </a:rPr>
              <a:t>What would be a typical desired behavior?</a:t>
            </a:r>
          </a:p>
        </p:txBody>
      </p:sp>
      <p:sp>
        <p:nvSpPr>
          <p:cNvPr id="34" name="Text Box 30"/>
          <p:cNvSpPr txBox="1">
            <a:spLocks noChangeArrowheads="1"/>
          </p:cNvSpPr>
          <p:nvPr/>
        </p:nvSpPr>
        <p:spPr bwMode="auto">
          <a:xfrm>
            <a:off x="506413" y="758515"/>
            <a:ext cx="2590800" cy="1015663"/>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2000" dirty="0">
                <a:solidFill>
                  <a:schemeClr val="bg1"/>
                </a:solidFill>
              </a:rPr>
              <a:t>Does it serve the same function as the problem behavior?</a:t>
            </a:r>
          </a:p>
        </p:txBody>
      </p:sp>
    </p:spTree>
    <p:extLst>
      <p:ext uri="{BB962C8B-B14F-4D97-AF65-F5344CB8AC3E}">
        <p14:creationId xmlns:p14="http://schemas.microsoft.com/office/powerpoint/2010/main" val="338305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11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1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11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3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11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1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42" grpId="0"/>
      <p:bldP spid="261143" grpId="0"/>
      <p:bldP spid="261144" grpId="0"/>
      <p:bldP spid="261145" grpId="0"/>
      <p:bldP spid="261147" grpId="0"/>
      <p:bldP spid="261149" grpId="0"/>
      <p:bldP spid="261150" grpId="0"/>
      <p:bldP spid="32" grpId="0"/>
      <p:bldP spid="32" grpId="1"/>
      <p:bldP spid="33" grpId="0"/>
      <p:bldP spid="33" grpId="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793A-E377-1D4B-A92B-0C62876855F5}"/>
              </a:ext>
            </a:extLst>
          </p:cNvPr>
          <p:cNvSpPr>
            <a:spLocks noGrp="1"/>
          </p:cNvSpPr>
          <p:nvPr>
            <p:ph type="title"/>
          </p:nvPr>
        </p:nvSpPr>
        <p:spPr>
          <a:xfrm>
            <a:off x="0" y="236669"/>
            <a:ext cx="9144000" cy="1113416"/>
          </a:xfrm>
        </p:spPr>
        <p:txBody>
          <a:bodyPr>
            <a:normAutofit/>
          </a:bodyPr>
          <a:lstStyle/>
          <a:p>
            <a:pPr algn="ctr"/>
            <a:r>
              <a:rPr lang="en-US" dirty="0"/>
              <a:t>Getting the Most Out of This Module</a:t>
            </a:r>
          </a:p>
        </p:txBody>
      </p:sp>
      <p:graphicFrame>
        <p:nvGraphicFramePr>
          <p:cNvPr id="4" name="Diagram 3">
            <a:extLst>
              <a:ext uri="{FF2B5EF4-FFF2-40B4-BE49-F238E27FC236}">
                <a16:creationId xmlns:a16="http://schemas.microsoft.com/office/drawing/2014/main" id="{7B1E68CD-CD29-0446-8675-ED9B11912590}"/>
              </a:ext>
            </a:extLst>
          </p:cNvPr>
          <p:cNvGraphicFramePr/>
          <p:nvPr>
            <p:extLst>
              <p:ext uri="{D42A27DB-BD31-4B8C-83A1-F6EECF244321}">
                <p14:modId xmlns:p14="http://schemas.microsoft.com/office/powerpoint/2010/main" val="797883386"/>
              </p:ext>
            </p:extLst>
          </p:nvPr>
        </p:nvGraphicFramePr>
        <p:xfrm>
          <a:off x="0" y="1350085"/>
          <a:ext cx="9144000" cy="4902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600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idx="4294967295"/>
          </p:nvPr>
        </p:nvSpPr>
        <p:spPr>
          <a:xfrm>
            <a:off x="-569695" y="-103589"/>
            <a:ext cx="9144000" cy="838200"/>
          </a:xfrm>
          <a:effectLst/>
        </p:spPr>
        <p:txBody>
          <a:bodyPr/>
          <a:lstStyle/>
          <a:p>
            <a:pPr algn="ctr" eaLnBrk="1" hangingPunct="1">
              <a:defRPr/>
            </a:pPr>
            <a:r>
              <a:rPr lang="en-US" sz="3600" b="1" dirty="0">
                <a:solidFill>
                  <a:srgbClr val="001C54"/>
                </a:solidFill>
                <a:ea typeface="+mj-ea"/>
                <a:cs typeface="+mj-cs"/>
              </a:rPr>
              <a:t>Example:</a:t>
            </a:r>
            <a:r>
              <a:rPr lang="en-US" sz="3600" dirty="0">
                <a:solidFill>
                  <a:srgbClr val="001C54"/>
                </a:solidFill>
                <a:ea typeface="+mj-ea"/>
                <a:cs typeface="+mj-cs"/>
              </a:rPr>
              <a:t> Competing Behavior Pathway</a:t>
            </a:r>
          </a:p>
        </p:txBody>
      </p:sp>
      <p:sp>
        <p:nvSpPr>
          <p:cNvPr id="94211" name="AutoShape 3"/>
          <p:cNvSpPr>
            <a:spLocks noChangeArrowheads="1"/>
          </p:cNvSpPr>
          <p:nvPr/>
        </p:nvSpPr>
        <p:spPr bwMode="auto">
          <a:xfrm>
            <a:off x="5105400" y="4599698"/>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000000"/>
              </a:solidFill>
              <a:latin typeface="Times New Roman" pitchFamily="-1" charset="0"/>
            </a:endParaRPr>
          </a:p>
        </p:txBody>
      </p:sp>
      <p:sp>
        <p:nvSpPr>
          <p:cNvPr id="94212" name="Line 4"/>
          <p:cNvSpPr>
            <a:spLocks noChangeShapeType="1"/>
          </p:cNvSpPr>
          <p:nvPr/>
        </p:nvSpPr>
        <p:spPr bwMode="auto">
          <a:xfrm rot="4245439" flipV="1">
            <a:off x="3645694" y="4502067"/>
            <a:ext cx="1463675" cy="849313"/>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13" name="Line 5"/>
          <p:cNvSpPr>
            <a:spLocks noChangeShapeType="1"/>
          </p:cNvSpPr>
          <p:nvPr/>
        </p:nvSpPr>
        <p:spPr bwMode="auto">
          <a:xfrm flipV="1">
            <a:off x="6381750" y="4461586"/>
            <a:ext cx="1336675" cy="930275"/>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14" name="AutoShape 6"/>
          <p:cNvSpPr>
            <a:spLocks noChangeArrowheads="1"/>
          </p:cNvSpPr>
          <p:nvPr/>
        </p:nvSpPr>
        <p:spPr bwMode="auto">
          <a:xfrm>
            <a:off x="914400" y="2823286"/>
            <a:ext cx="1214438" cy="1463675"/>
          </a:xfrm>
          <a:prstGeom prst="flowChartAlternateProcess">
            <a:avLst/>
          </a:prstGeom>
          <a:solidFill>
            <a:schemeClr val="bg1"/>
          </a:solidFill>
          <a:ln w="9525">
            <a:no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000000"/>
              </a:solidFill>
              <a:latin typeface="Times New Roman" pitchFamily="-1" charset="0"/>
            </a:endParaRPr>
          </a:p>
        </p:txBody>
      </p:sp>
      <p:sp>
        <p:nvSpPr>
          <p:cNvPr id="94215" name="AutoShape 7"/>
          <p:cNvSpPr>
            <a:spLocks noChangeArrowheads="1"/>
          </p:cNvSpPr>
          <p:nvPr/>
        </p:nvSpPr>
        <p:spPr bwMode="auto">
          <a:xfrm>
            <a:off x="5045075" y="2840748"/>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000000"/>
              </a:solidFill>
              <a:latin typeface="Times New Roman" pitchFamily="-1" charset="0"/>
            </a:endParaRPr>
          </a:p>
        </p:txBody>
      </p:sp>
      <p:sp>
        <p:nvSpPr>
          <p:cNvPr id="94216" name="AutoShape 8"/>
          <p:cNvSpPr>
            <a:spLocks noChangeArrowheads="1"/>
          </p:cNvSpPr>
          <p:nvPr/>
        </p:nvSpPr>
        <p:spPr bwMode="auto">
          <a:xfrm>
            <a:off x="2979738" y="2840748"/>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000000"/>
                </a:solidFill>
                <a:latin typeface="+mj-lt"/>
              </a:rPr>
              <a:t>S</a:t>
            </a:r>
            <a:r>
              <a:rPr lang="en-US" sz="1000" baseline="30000">
                <a:solidFill>
                  <a:srgbClr val="000000"/>
                </a:solidFill>
                <a:latin typeface="+mj-lt"/>
              </a:rPr>
              <a:t>D</a:t>
            </a:r>
            <a:endParaRPr lang="en-US" sz="1000">
              <a:solidFill>
                <a:srgbClr val="000000"/>
              </a:solidFill>
              <a:latin typeface="+mj-lt"/>
            </a:endParaRPr>
          </a:p>
        </p:txBody>
      </p:sp>
      <p:sp>
        <p:nvSpPr>
          <p:cNvPr id="94217" name="AutoShape 9"/>
          <p:cNvSpPr>
            <a:spLocks noChangeArrowheads="1"/>
          </p:cNvSpPr>
          <p:nvPr/>
        </p:nvSpPr>
        <p:spPr bwMode="auto">
          <a:xfrm>
            <a:off x="6989763" y="2851861"/>
            <a:ext cx="1214437"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333399"/>
              </a:solidFill>
              <a:latin typeface="Times New Roman" pitchFamily="-1" charset="0"/>
            </a:endParaRPr>
          </a:p>
        </p:txBody>
      </p:sp>
      <p:sp>
        <p:nvSpPr>
          <p:cNvPr id="94218" name="AutoShape 10"/>
          <p:cNvSpPr>
            <a:spLocks noChangeArrowheads="1"/>
          </p:cNvSpPr>
          <p:nvPr/>
        </p:nvSpPr>
        <p:spPr bwMode="auto">
          <a:xfrm>
            <a:off x="5045075" y="1111961"/>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Desired Behavior</a:t>
            </a:r>
          </a:p>
        </p:txBody>
      </p:sp>
      <p:sp>
        <p:nvSpPr>
          <p:cNvPr id="94219" name="AutoShape 11"/>
          <p:cNvSpPr>
            <a:spLocks noChangeArrowheads="1"/>
          </p:cNvSpPr>
          <p:nvPr/>
        </p:nvSpPr>
        <p:spPr bwMode="auto">
          <a:xfrm>
            <a:off x="6989763" y="1121486"/>
            <a:ext cx="1214437"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Natural Consequence</a:t>
            </a:r>
          </a:p>
        </p:txBody>
      </p:sp>
      <p:sp>
        <p:nvSpPr>
          <p:cNvPr id="94220" name="Line 12"/>
          <p:cNvSpPr>
            <a:spLocks noChangeShapeType="1"/>
          </p:cNvSpPr>
          <p:nvPr/>
        </p:nvSpPr>
        <p:spPr bwMode="auto">
          <a:xfrm>
            <a:off x="2251075" y="3520198"/>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21" name="Line 13"/>
          <p:cNvSpPr>
            <a:spLocks noChangeShapeType="1"/>
          </p:cNvSpPr>
          <p:nvPr/>
        </p:nvSpPr>
        <p:spPr bwMode="auto">
          <a:xfrm>
            <a:off x="4316413" y="3520198"/>
            <a:ext cx="728662"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22" name="Line 14"/>
          <p:cNvSpPr>
            <a:spLocks noChangeShapeType="1"/>
          </p:cNvSpPr>
          <p:nvPr/>
        </p:nvSpPr>
        <p:spPr bwMode="auto">
          <a:xfrm>
            <a:off x="6261100" y="3529723"/>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23" name="Line 15"/>
          <p:cNvSpPr>
            <a:spLocks noChangeShapeType="1"/>
          </p:cNvSpPr>
          <p:nvPr/>
        </p:nvSpPr>
        <p:spPr bwMode="auto">
          <a:xfrm>
            <a:off x="6261100" y="1786648"/>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24" name="Text Box 16"/>
          <p:cNvSpPr txBox="1">
            <a:spLocks noChangeArrowheads="1"/>
          </p:cNvSpPr>
          <p:nvPr/>
        </p:nvSpPr>
        <p:spPr bwMode="auto">
          <a:xfrm>
            <a:off x="914400" y="2237498"/>
            <a:ext cx="1246188" cy="46355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dirty="0">
                <a:latin typeface="Times New Roman" pitchFamily="-1" charset="0"/>
              </a:rPr>
              <a:t>SETTING EVENTS</a:t>
            </a:r>
          </a:p>
        </p:txBody>
      </p:sp>
      <p:sp>
        <p:nvSpPr>
          <p:cNvPr id="94225" name="Line 17"/>
          <p:cNvSpPr>
            <a:spLocks noChangeShapeType="1"/>
          </p:cNvSpPr>
          <p:nvPr/>
        </p:nvSpPr>
        <p:spPr bwMode="auto">
          <a:xfrm flipV="1">
            <a:off x="3587750" y="1777123"/>
            <a:ext cx="1336675" cy="931863"/>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26" name="Text Box 18"/>
          <p:cNvSpPr txBox="1">
            <a:spLocks noChangeArrowheads="1"/>
          </p:cNvSpPr>
          <p:nvPr/>
        </p:nvSpPr>
        <p:spPr bwMode="auto">
          <a:xfrm>
            <a:off x="2819400" y="2237498"/>
            <a:ext cx="1600200" cy="30480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dirty="0">
                <a:latin typeface="Times New Roman" pitchFamily="-1" charset="0"/>
              </a:rPr>
              <a:t>ANTECEDENTS</a:t>
            </a:r>
          </a:p>
        </p:txBody>
      </p:sp>
      <p:sp>
        <p:nvSpPr>
          <p:cNvPr id="94227" name="Text Box 19"/>
          <p:cNvSpPr txBox="1">
            <a:spLocks noChangeArrowheads="1"/>
          </p:cNvSpPr>
          <p:nvPr/>
        </p:nvSpPr>
        <p:spPr bwMode="auto">
          <a:xfrm>
            <a:off x="4876800" y="561098"/>
            <a:ext cx="1325563" cy="30480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BEHAVIORS</a:t>
            </a:r>
          </a:p>
        </p:txBody>
      </p:sp>
      <p:sp>
        <p:nvSpPr>
          <p:cNvPr id="94228" name="Text Box 20"/>
          <p:cNvSpPr txBox="1">
            <a:spLocks noChangeArrowheads="1"/>
          </p:cNvSpPr>
          <p:nvPr/>
        </p:nvSpPr>
        <p:spPr bwMode="auto">
          <a:xfrm>
            <a:off x="6705600" y="572211"/>
            <a:ext cx="1676400" cy="293687"/>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CONSEQUENCES</a:t>
            </a:r>
          </a:p>
        </p:txBody>
      </p:sp>
      <p:sp>
        <p:nvSpPr>
          <p:cNvPr id="260117" name="Text Box 21"/>
          <p:cNvSpPr txBox="1">
            <a:spLocks noChangeArrowheads="1"/>
          </p:cNvSpPr>
          <p:nvPr/>
        </p:nvSpPr>
        <p:spPr bwMode="auto">
          <a:xfrm>
            <a:off x="5105400" y="2999498"/>
            <a:ext cx="1066800" cy="830997"/>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a:solidFill>
                  <a:schemeClr val="accent5">
                    <a:lumMod val="50000"/>
                  </a:schemeClr>
                </a:solidFill>
                <a:latin typeface="+mj-lt"/>
              </a:rPr>
              <a:t>Talks out &amp; out of seat</a:t>
            </a:r>
          </a:p>
        </p:txBody>
      </p:sp>
      <p:sp>
        <p:nvSpPr>
          <p:cNvPr id="260118" name="Text Box 22"/>
          <p:cNvSpPr txBox="1">
            <a:spLocks noChangeArrowheads="1"/>
          </p:cNvSpPr>
          <p:nvPr/>
        </p:nvSpPr>
        <p:spPr bwMode="auto">
          <a:xfrm>
            <a:off x="2895600" y="3151898"/>
            <a:ext cx="1371600" cy="825500"/>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5">
                    <a:lumMod val="50000"/>
                  </a:schemeClr>
                </a:solidFill>
                <a:latin typeface="+mj-lt"/>
              </a:rPr>
              <a:t>Teacher Directed Instruction</a:t>
            </a:r>
          </a:p>
        </p:txBody>
      </p:sp>
      <p:sp>
        <p:nvSpPr>
          <p:cNvPr id="260119" name="Text Box 23"/>
          <p:cNvSpPr txBox="1">
            <a:spLocks noChangeArrowheads="1"/>
          </p:cNvSpPr>
          <p:nvPr/>
        </p:nvSpPr>
        <p:spPr bwMode="auto">
          <a:xfrm>
            <a:off x="6934200" y="3228098"/>
            <a:ext cx="1295400" cy="58102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a:solidFill>
                  <a:schemeClr val="accent5">
                    <a:lumMod val="50000"/>
                  </a:schemeClr>
                </a:solidFill>
                <a:latin typeface="+mj-lt"/>
              </a:rPr>
              <a:t>Teacher Attention</a:t>
            </a:r>
          </a:p>
        </p:txBody>
      </p:sp>
      <p:sp>
        <p:nvSpPr>
          <p:cNvPr id="260120" name="Text Box 24"/>
          <p:cNvSpPr txBox="1">
            <a:spLocks noChangeArrowheads="1"/>
          </p:cNvSpPr>
          <p:nvPr/>
        </p:nvSpPr>
        <p:spPr bwMode="auto">
          <a:xfrm>
            <a:off x="838200" y="2999498"/>
            <a:ext cx="1295400" cy="1077218"/>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5">
                    <a:lumMod val="50000"/>
                  </a:schemeClr>
                </a:solidFill>
                <a:latin typeface="+mj-lt"/>
              </a:rPr>
              <a:t>Following periods of time without attention</a:t>
            </a:r>
          </a:p>
        </p:txBody>
      </p:sp>
      <p:sp>
        <p:nvSpPr>
          <p:cNvPr id="260121" name="Text Box 25"/>
          <p:cNvSpPr txBox="1">
            <a:spLocks noChangeArrowheads="1"/>
          </p:cNvSpPr>
          <p:nvPr/>
        </p:nvSpPr>
        <p:spPr bwMode="auto">
          <a:xfrm>
            <a:off x="463561" y="4621923"/>
            <a:ext cx="2590800" cy="1320800"/>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2000" dirty="0">
                <a:solidFill>
                  <a:schemeClr val="bg1"/>
                </a:solidFill>
              </a:rPr>
              <a:t>What would be an appropriate replacement behavior?</a:t>
            </a:r>
          </a:p>
        </p:txBody>
      </p:sp>
      <p:sp>
        <p:nvSpPr>
          <p:cNvPr id="260122" name="Text Box 26"/>
          <p:cNvSpPr txBox="1">
            <a:spLocks noChangeArrowheads="1"/>
          </p:cNvSpPr>
          <p:nvPr/>
        </p:nvSpPr>
        <p:spPr bwMode="auto">
          <a:xfrm>
            <a:off x="5029200" y="5056898"/>
            <a:ext cx="1295400" cy="338554"/>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a:solidFill>
                  <a:schemeClr val="accent5">
                    <a:lumMod val="50000"/>
                  </a:schemeClr>
                </a:solidFill>
                <a:latin typeface="+mj-lt"/>
              </a:rPr>
              <a:t>Raises hand</a:t>
            </a:r>
          </a:p>
        </p:txBody>
      </p:sp>
      <p:sp>
        <p:nvSpPr>
          <p:cNvPr id="260123" name="Text Box 27"/>
          <p:cNvSpPr txBox="1">
            <a:spLocks noChangeArrowheads="1"/>
          </p:cNvSpPr>
          <p:nvPr/>
        </p:nvSpPr>
        <p:spPr bwMode="auto">
          <a:xfrm>
            <a:off x="799452" y="708390"/>
            <a:ext cx="2590800" cy="1016000"/>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2000">
                <a:solidFill>
                  <a:schemeClr val="bg1"/>
                </a:solidFill>
              </a:rPr>
              <a:t>What would be a typical desired behavior?</a:t>
            </a:r>
          </a:p>
        </p:txBody>
      </p:sp>
      <p:sp>
        <p:nvSpPr>
          <p:cNvPr id="260124" name="Text Box 28"/>
          <p:cNvSpPr txBox="1">
            <a:spLocks noChangeArrowheads="1"/>
          </p:cNvSpPr>
          <p:nvPr/>
        </p:nvSpPr>
        <p:spPr bwMode="auto">
          <a:xfrm>
            <a:off x="4953000" y="1475498"/>
            <a:ext cx="1295400" cy="825500"/>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a:solidFill>
                  <a:schemeClr val="accent5">
                    <a:lumMod val="50000"/>
                  </a:schemeClr>
                </a:solidFill>
                <a:latin typeface="+mj-lt"/>
              </a:rPr>
              <a:t>Sit and listen to instruction</a:t>
            </a:r>
          </a:p>
        </p:txBody>
      </p:sp>
      <p:sp>
        <p:nvSpPr>
          <p:cNvPr id="260125" name="Text Box 29"/>
          <p:cNvSpPr txBox="1">
            <a:spLocks noChangeArrowheads="1"/>
          </p:cNvSpPr>
          <p:nvPr/>
        </p:nvSpPr>
        <p:spPr bwMode="auto">
          <a:xfrm>
            <a:off x="6934200" y="1478810"/>
            <a:ext cx="1295400" cy="106997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5">
                    <a:lumMod val="50000"/>
                  </a:schemeClr>
                </a:solidFill>
                <a:latin typeface="+mj-lt"/>
              </a:rPr>
              <a:t>More instruction (no direct attention)</a:t>
            </a:r>
          </a:p>
        </p:txBody>
      </p:sp>
      <p:sp>
        <p:nvSpPr>
          <p:cNvPr id="260126" name="Text Box 30"/>
          <p:cNvSpPr txBox="1">
            <a:spLocks noChangeArrowheads="1"/>
          </p:cNvSpPr>
          <p:nvPr/>
        </p:nvSpPr>
        <p:spPr bwMode="auto">
          <a:xfrm>
            <a:off x="814701" y="665611"/>
            <a:ext cx="2590800" cy="1015663"/>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2000" dirty="0">
                <a:solidFill>
                  <a:schemeClr val="bg1"/>
                </a:solidFill>
              </a:rPr>
              <a:t>Does it serve the same function as the problem behavior?</a:t>
            </a:r>
          </a:p>
        </p:txBody>
      </p:sp>
    </p:spTree>
    <p:extLst>
      <p:ext uri="{BB962C8B-B14F-4D97-AF65-F5344CB8AC3E}">
        <p14:creationId xmlns:p14="http://schemas.microsoft.com/office/powerpoint/2010/main" val="145998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1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1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1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0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6012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601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01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0126"/>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601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0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7" grpId="0"/>
      <p:bldP spid="260118" grpId="0"/>
      <p:bldP spid="260119" grpId="0"/>
      <p:bldP spid="260120" grpId="0"/>
      <p:bldP spid="260121" grpId="0"/>
      <p:bldP spid="260121" grpId="1"/>
      <p:bldP spid="260122" grpId="0"/>
      <p:bldP spid="260123" grpId="0"/>
      <p:bldP spid="260123" grpId="1"/>
      <p:bldP spid="260124" grpId="0"/>
      <p:bldP spid="260125" grpId="0"/>
      <p:bldP spid="2601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idx="4294967295"/>
          </p:nvPr>
        </p:nvSpPr>
        <p:spPr>
          <a:xfrm>
            <a:off x="-605307" y="-131483"/>
            <a:ext cx="9144000" cy="838200"/>
          </a:xfrm>
          <a:effectLst/>
        </p:spPr>
        <p:txBody>
          <a:bodyPr/>
          <a:lstStyle/>
          <a:p>
            <a:pPr algn="ctr" eaLnBrk="1" hangingPunct="1">
              <a:defRPr/>
            </a:pPr>
            <a:r>
              <a:rPr lang="en-US" sz="3600" b="1" dirty="0">
                <a:solidFill>
                  <a:srgbClr val="001C54"/>
                </a:solidFill>
                <a:ea typeface="+mj-ea"/>
                <a:cs typeface="+mj-cs"/>
              </a:rPr>
              <a:t>Example:</a:t>
            </a:r>
            <a:r>
              <a:rPr lang="en-US" sz="3600" dirty="0">
                <a:solidFill>
                  <a:srgbClr val="001C54"/>
                </a:solidFill>
                <a:ea typeface="+mj-ea"/>
                <a:cs typeface="+mj-cs"/>
              </a:rPr>
              <a:t> Competing Behavior Pathway</a:t>
            </a:r>
          </a:p>
        </p:txBody>
      </p:sp>
      <p:sp>
        <p:nvSpPr>
          <p:cNvPr id="94211" name="AutoShape 3"/>
          <p:cNvSpPr>
            <a:spLocks noChangeArrowheads="1"/>
          </p:cNvSpPr>
          <p:nvPr/>
        </p:nvSpPr>
        <p:spPr bwMode="auto">
          <a:xfrm>
            <a:off x="5105400" y="4613554"/>
            <a:ext cx="1216025" cy="1463675"/>
          </a:xfrm>
          <a:prstGeom prst="flowChartAlternateProcess">
            <a:avLst/>
          </a:prstGeom>
          <a:solidFill>
            <a:srgbClr val="FFFFFF"/>
          </a:solidFill>
          <a:ln w="9525">
            <a:solidFill>
              <a:schemeClr val="bg1"/>
            </a:solid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000000"/>
              </a:solidFill>
              <a:latin typeface="Times New Roman" pitchFamily="-1" charset="0"/>
            </a:endParaRPr>
          </a:p>
        </p:txBody>
      </p:sp>
      <p:sp>
        <p:nvSpPr>
          <p:cNvPr id="94212" name="Line 4"/>
          <p:cNvSpPr>
            <a:spLocks noChangeShapeType="1"/>
          </p:cNvSpPr>
          <p:nvPr/>
        </p:nvSpPr>
        <p:spPr bwMode="auto">
          <a:xfrm rot="4245439" flipV="1">
            <a:off x="3645694" y="4515923"/>
            <a:ext cx="1463675" cy="849313"/>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13" name="Line 5"/>
          <p:cNvSpPr>
            <a:spLocks noChangeShapeType="1"/>
          </p:cNvSpPr>
          <p:nvPr/>
        </p:nvSpPr>
        <p:spPr bwMode="auto">
          <a:xfrm flipV="1">
            <a:off x="6381750" y="4475442"/>
            <a:ext cx="1336675" cy="930275"/>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14" name="AutoShape 6"/>
          <p:cNvSpPr>
            <a:spLocks noChangeArrowheads="1"/>
          </p:cNvSpPr>
          <p:nvPr/>
        </p:nvSpPr>
        <p:spPr bwMode="auto">
          <a:xfrm>
            <a:off x="914400" y="2837142"/>
            <a:ext cx="1214438" cy="1463675"/>
          </a:xfrm>
          <a:prstGeom prst="flowChartAlternateProcess">
            <a:avLst/>
          </a:prstGeom>
          <a:solidFill>
            <a:schemeClr val="bg1"/>
          </a:solidFill>
          <a:ln w="9525">
            <a:solidFill>
              <a:schemeClr val="bg1"/>
            </a:solid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000000"/>
              </a:solidFill>
              <a:latin typeface="Times New Roman" pitchFamily="-1" charset="0"/>
            </a:endParaRPr>
          </a:p>
        </p:txBody>
      </p:sp>
      <p:sp>
        <p:nvSpPr>
          <p:cNvPr id="94215" name="AutoShape 7"/>
          <p:cNvSpPr>
            <a:spLocks noChangeArrowheads="1"/>
          </p:cNvSpPr>
          <p:nvPr/>
        </p:nvSpPr>
        <p:spPr bwMode="auto">
          <a:xfrm>
            <a:off x="5045075" y="2854604"/>
            <a:ext cx="1216025" cy="1463675"/>
          </a:xfrm>
          <a:prstGeom prst="flowChartAlternateProcess">
            <a:avLst/>
          </a:prstGeom>
          <a:solidFill>
            <a:srgbClr val="FFFFFF"/>
          </a:solidFill>
          <a:ln w="9525">
            <a:solidFill>
              <a:schemeClr val="bg1"/>
            </a:solid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000000"/>
              </a:solidFill>
              <a:latin typeface="Times New Roman" pitchFamily="-1" charset="0"/>
            </a:endParaRPr>
          </a:p>
        </p:txBody>
      </p:sp>
      <p:sp>
        <p:nvSpPr>
          <p:cNvPr id="94216" name="AutoShape 8"/>
          <p:cNvSpPr>
            <a:spLocks noChangeArrowheads="1"/>
          </p:cNvSpPr>
          <p:nvPr/>
        </p:nvSpPr>
        <p:spPr bwMode="auto">
          <a:xfrm>
            <a:off x="2979738" y="2854604"/>
            <a:ext cx="1216025" cy="1463675"/>
          </a:xfrm>
          <a:prstGeom prst="flowChartAlternateProcess">
            <a:avLst/>
          </a:prstGeom>
          <a:solidFill>
            <a:srgbClr val="FFFFFF"/>
          </a:solidFill>
          <a:ln w="9525">
            <a:solidFill>
              <a:schemeClr val="bg1"/>
            </a:solid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000000"/>
                </a:solidFill>
                <a:latin typeface="Times New Roman" pitchFamily="-1" charset="0"/>
              </a:rPr>
              <a:t>S</a:t>
            </a:r>
            <a:r>
              <a:rPr lang="en-US" sz="1000" baseline="30000">
                <a:solidFill>
                  <a:srgbClr val="000000"/>
                </a:solidFill>
                <a:latin typeface="Times New Roman" pitchFamily="-1" charset="0"/>
              </a:rPr>
              <a:t>D</a:t>
            </a:r>
            <a:endParaRPr lang="en-US" sz="1000">
              <a:solidFill>
                <a:srgbClr val="000000"/>
              </a:solidFill>
              <a:latin typeface="Times New Roman" pitchFamily="-1" charset="0"/>
            </a:endParaRPr>
          </a:p>
        </p:txBody>
      </p:sp>
      <p:sp>
        <p:nvSpPr>
          <p:cNvPr id="94217" name="AutoShape 9"/>
          <p:cNvSpPr>
            <a:spLocks noChangeArrowheads="1"/>
          </p:cNvSpPr>
          <p:nvPr/>
        </p:nvSpPr>
        <p:spPr bwMode="auto">
          <a:xfrm>
            <a:off x="6989763" y="2865717"/>
            <a:ext cx="1214437" cy="1463675"/>
          </a:xfrm>
          <a:prstGeom prst="flowChartAlternateProcess">
            <a:avLst/>
          </a:prstGeom>
          <a:solidFill>
            <a:srgbClr val="FFFFFF"/>
          </a:solidFill>
          <a:ln w="9525">
            <a:solidFill>
              <a:schemeClr val="bg1"/>
            </a:solid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333399"/>
              </a:solidFill>
              <a:latin typeface="Times New Roman" pitchFamily="-1" charset="0"/>
            </a:endParaRPr>
          </a:p>
        </p:txBody>
      </p:sp>
      <p:sp>
        <p:nvSpPr>
          <p:cNvPr id="94218" name="AutoShape 10"/>
          <p:cNvSpPr>
            <a:spLocks noChangeArrowheads="1"/>
          </p:cNvSpPr>
          <p:nvPr/>
        </p:nvSpPr>
        <p:spPr bwMode="auto">
          <a:xfrm>
            <a:off x="5045075" y="1125817"/>
            <a:ext cx="1216025" cy="1463675"/>
          </a:xfrm>
          <a:prstGeom prst="flowChartAlternateProcess">
            <a:avLst/>
          </a:prstGeom>
          <a:solidFill>
            <a:srgbClr val="FFFFFF"/>
          </a:solidFill>
          <a:ln w="9525">
            <a:solidFill>
              <a:schemeClr val="bg1"/>
            </a:solid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Desired Behavior</a:t>
            </a:r>
          </a:p>
        </p:txBody>
      </p:sp>
      <p:sp>
        <p:nvSpPr>
          <p:cNvPr id="94219" name="AutoShape 11"/>
          <p:cNvSpPr>
            <a:spLocks noChangeArrowheads="1"/>
          </p:cNvSpPr>
          <p:nvPr/>
        </p:nvSpPr>
        <p:spPr bwMode="auto">
          <a:xfrm>
            <a:off x="6989763" y="1135342"/>
            <a:ext cx="1214437" cy="1463675"/>
          </a:xfrm>
          <a:prstGeom prst="flowChartAlternateProcess">
            <a:avLst/>
          </a:prstGeom>
          <a:solidFill>
            <a:srgbClr val="FFFFFF"/>
          </a:solidFill>
          <a:ln w="9525">
            <a:solidFill>
              <a:schemeClr val="bg1"/>
            </a:solid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Natural Consequence</a:t>
            </a:r>
          </a:p>
        </p:txBody>
      </p:sp>
      <p:sp>
        <p:nvSpPr>
          <p:cNvPr id="94220" name="Line 12"/>
          <p:cNvSpPr>
            <a:spLocks noChangeShapeType="1"/>
          </p:cNvSpPr>
          <p:nvPr/>
        </p:nvSpPr>
        <p:spPr bwMode="auto">
          <a:xfrm>
            <a:off x="2251075" y="3534054"/>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21" name="Line 13"/>
          <p:cNvSpPr>
            <a:spLocks noChangeShapeType="1"/>
          </p:cNvSpPr>
          <p:nvPr/>
        </p:nvSpPr>
        <p:spPr bwMode="auto">
          <a:xfrm>
            <a:off x="4316413" y="3534054"/>
            <a:ext cx="728662"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22" name="Line 14"/>
          <p:cNvSpPr>
            <a:spLocks noChangeShapeType="1"/>
          </p:cNvSpPr>
          <p:nvPr/>
        </p:nvSpPr>
        <p:spPr bwMode="auto">
          <a:xfrm>
            <a:off x="6261100" y="3543579"/>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23" name="Line 15"/>
          <p:cNvSpPr>
            <a:spLocks noChangeShapeType="1"/>
          </p:cNvSpPr>
          <p:nvPr/>
        </p:nvSpPr>
        <p:spPr bwMode="auto">
          <a:xfrm>
            <a:off x="6261100" y="1800504"/>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24" name="Text Box 16"/>
          <p:cNvSpPr txBox="1">
            <a:spLocks noChangeArrowheads="1"/>
          </p:cNvSpPr>
          <p:nvPr/>
        </p:nvSpPr>
        <p:spPr bwMode="auto">
          <a:xfrm>
            <a:off x="914400" y="2251354"/>
            <a:ext cx="1246188" cy="463550"/>
          </a:xfrm>
          <a:prstGeom prst="rect">
            <a:avLst/>
          </a:prstGeom>
          <a:solidFill>
            <a:schemeClr val="hlink"/>
          </a:solidFill>
          <a:ln w="9525">
            <a:solidFill>
              <a:schemeClr val="bg1"/>
            </a:solid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SETTING EVENTS</a:t>
            </a:r>
          </a:p>
        </p:txBody>
      </p:sp>
      <p:sp>
        <p:nvSpPr>
          <p:cNvPr id="94225" name="Line 17"/>
          <p:cNvSpPr>
            <a:spLocks noChangeShapeType="1"/>
          </p:cNvSpPr>
          <p:nvPr/>
        </p:nvSpPr>
        <p:spPr bwMode="auto">
          <a:xfrm flipV="1">
            <a:off x="3587750" y="1790979"/>
            <a:ext cx="1336675" cy="931863"/>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94226" name="Text Box 18"/>
          <p:cNvSpPr txBox="1">
            <a:spLocks noChangeArrowheads="1"/>
          </p:cNvSpPr>
          <p:nvPr/>
        </p:nvSpPr>
        <p:spPr bwMode="auto">
          <a:xfrm>
            <a:off x="2819400" y="2251354"/>
            <a:ext cx="1600200" cy="304800"/>
          </a:xfrm>
          <a:prstGeom prst="rect">
            <a:avLst/>
          </a:prstGeom>
          <a:solidFill>
            <a:schemeClr val="hlink"/>
          </a:solidFill>
          <a:ln w="9525">
            <a:solidFill>
              <a:schemeClr val="bg1"/>
            </a:solid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ANTECEDENTS</a:t>
            </a:r>
          </a:p>
        </p:txBody>
      </p:sp>
      <p:sp>
        <p:nvSpPr>
          <p:cNvPr id="94227" name="Text Box 19"/>
          <p:cNvSpPr txBox="1">
            <a:spLocks noChangeArrowheads="1"/>
          </p:cNvSpPr>
          <p:nvPr/>
        </p:nvSpPr>
        <p:spPr bwMode="auto">
          <a:xfrm>
            <a:off x="4876800" y="574954"/>
            <a:ext cx="1325563" cy="304800"/>
          </a:xfrm>
          <a:prstGeom prst="rect">
            <a:avLst/>
          </a:prstGeom>
          <a:solidFill>
            <a:schemeClr val="hlink"/>
          </a:solidFill>
          <a:ln w="9525">
            <a:solidFill>
              <a:schemeClr val="bg1"/>
            </a:solid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BEHAVIORS</a:t>
            </a:r>
          </a:p>
        </p:txBody>
      </p:sp>
      <p:sp>
        <p:nvSpPr>
          <p:cNvPr id="94228" name="Text Box 20"/>
          <p:cNvSpPr txBox="1">
            <a:spLocks noChangeArrowheads="1"/>
          </p:cNvSpPr>
          <p:nvPr/>
        </p:nvSpPr>
        <p:spPr bwMode="auto">
          <a:xfrm>
            <a:off x="6705600" y="586067"/>
            <a:ext cx="1676400" cy="293687"/>
          </a:xfrm>
          <a:prstGeom prst="rect">
            <a:avLst/>
          </a:prstGeom>
          <a:solidFill>
            <a:schemeClr val="hlink"/>
          </a:solidFill>
          <a:ln w="9525">
            <a:solidFill>
              <a:schemeClr val="bg1"/>
            </a:solidFill>
            <a:miter lim="800000"/>
            <a:headEnd/>
            <a:tailEnd/>
          </a:ln>
        </p:spPr>
        <p:txBody>
          <a:bodyPr>
            <a:prstTxWarp prst="textNoShape">
              <a:avLst/>
            </a:prstTxWarp>
          </a:bodyPr>
          <a:lstStyle/>
          <a:p>
            <a:pPr algn="ctr" eaLnBrk="0" fontAlgn="base" hangingPunct="0">
              <a:spcBef>
                <a:spcPct val="0"/>
              </a:spcBef>
              <a:spcAft>
                <a:spcPct val="0"/>
              </a:spcAft>
            </a:pPr>
            <a:r>
              <a:rPr lang="en-US" sz="1400" b="1" dirty="0">
                <a:latin typeface="Times New Roman" pitchFamily="-1" charset="0"/>
              </a:rPr>
              <a:t>CONSEQUENCES</a:t>
            </a:r>
          </a:p>
        </p:txBody>
      </p:sp>
      <p:sp>
        <p:nvSpPr>
          <p:cNvPr id="260117" name="Text Box 21"/>
          <p:cNvSpPr txBox="1">
            <a:spLocks noChangeArrowheads="1"/>
          </p:cNvSpPr>
          <p:nvPr/>
        </p:nvSpPr>
        <p:spPr bwMode="auto">
          <a:xfrm>
            <a:off x="5105400" y="3013354"/>
            <a:ext cx="1066800" cy="830997"/>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1">
                    <a:lumMod val="50000"/>
                  </a:schemeClr>
                </a:solidFill>
                <a:latin typeface="+mj-lt"/>
              </a:rPr>
              <a:t>Talks out &amp; out of seat</a:t>
            </a:r>
          </a:p>
        </p:txBody>
      </p:sp>
      <p:sp>
        <p:nvSpPr>
          <p:cNvPr id="260118" name="Text Box 22"/>
          <p:cNvSpPr txBox="1">
            <a:spLocks noChangeArrowheads="1"/>
          </p:cNvSpPr>
          <p:nvPr/>
        </p:nvSpPr>
        <p:spPr bwMode="auto">
          <a:xfrm>
            <a:off x="2895600" y="3165754"/>
            <a:ext cx="1371600" cy="825500"/>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1">
                    <a:lumMod val="50000"/>
                  </a:schemeClr>
                </a:solidFill>
                <a:latin typeface="+mj-lt"/>
              </a:rPr>
              <a:t>Teacher Directed Instruction</a:t>
            </a:r>
          </a:p>
        </p:txBody>
      </p:sp>
      <p:sp>
        <p:nvSpPr>
          <p:cNvPr id="260119" name="Text Box 23"/>
          <p:cNvSpPr txBox="1">
            <a:spLocks noChangeArrowheads="1"/>
          </p:cNvSpPr>
          <p:nvPr/>
        </p:nvSpPr>
        <p:spPr bwMode="auto">
          <a:xfrm>
            <a:off x="6934200" y="3241954"/>
            <a:ext cx="1295400" cy="58102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1">
                    <a:lumMod val="50000"/>
                  </a:schemeClr>
                </a:solidFill>
                <a:latin typeface="+mj-lt"/>
              </a:rPr>
              <a:t>Teacher Attention</a:t>
            </a:r>
          </a:p>
        </p:txBody>
      </p:sp>
      <p:sp>
        <p:nvSpPr>
          <p:cNvPr id="260120" name="Text Box 24"/>
          <p:cNvSpPr txBox="1">
            <a:spLocks noChangeArrowheads="1"/>
          </p:cNvSpPr>
          <p:nvPr/>
        </p:nvSpPr>
        <p:spPr bwMode="auto">
          <a:xfrm>
            <a:off x="838200" y="3013354"/>
            <a:ext cx="1295400" cy="1077218"/>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1">
                    <a:lumMod val="50000"/>
                  </a:schemeClr>
                </a:solidFill>
                <a:latin typeface="+mj-lt"/>
              </a:rPr>
              <a:t>Following periods of time without attention</a:t>
            </a:r>
          </a:p>
        </p:txBody>
      </p:sp>
      <p:sp>
        <p:nvSpPr>
          <p:cNvPr id="260121" name="Text Box 25"/>
          <p:cNvSpPr txBox="1">
            <a:spLocks noChangeArrowheads="1"/>
          </p:cNvSpPr>
          <p:nvPr/>
        </p:nvSpPr>
        <p:spPr bwMode="auto">
          <a:xfrm>
            <a:off x="533400" y="4611967"/>
            <a:ext cx="2590800" cy="1320800"/>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2000" dirty="0">
                <a:solidFill>
                  <a:schemeClr val="bg1"/>
                </a:solidFill>
              </a:rPr>
              <a:t>What would be an appropriate replacement behavior?</a:t>
            </a:r>
          </a:p>
        </p:txBody>
      </p:sp>
      <p:sp>
        <p:nvSpPr>
          <p:cNvPr id="260122" name="Text Box 26"/>
          <p:cNvSpPr txBox="1">
            <a:spLocks noChangeArrowheads="1"/>
          </p:cNvSpPr>
          <p:nvPr/>
        </p:nvSpPr>
        <p:spPr bwMode="auto">
          <a:xfrm>
            <a:off x="5029200" y="5070754"/>
            <a:ext cx="1295400" cy="338554"/>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1">
                    <a:lumMod val="50000"/>
                  </a:schemeClr>
                </a:solidFill>
                <a:latin typeface="+mj-lt"/>
              </a:rPr>
              <a:t>Raises hand</a:t>
            </a:r>
          </a:p>
        </p:txBody>
      </p:sp>
      <p:sp>
        <p:nvSpPr>
          <p:cNvPr id="260123" name="Text Box 27"/>
          <p:cNvSpPr txBox="1">
            <a:spLocks noChangeArrowheads="1"/>
          </p:cNvSpPr>
          <p:nvPr/>
        </p:nvSpPr>
        <p:spPr bwMode="auto">
          <a:xfrm>
            <a:off x="533400" y="744528"/>
            <a:ext cx="2590800" cy="1016000"/>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2000">
                <a:solidFill>
                  <a:schemeClr val="bg1"/>
                </a:solidFill>
              </a:rPr>
              <a:t>What would be a typical desired behavior?</a:t>
            </a:r>
          </a:p>
        </p:txBody>
      </p:sp>
      <p:sp>
        <p:nvSpPr>
          <p:cNvPr id="260124" name="Text Box 28"/>
          <p:cNvSpPr txBox="1">
            <a:spLocks noChangeArrowheads="1"/>
          </p:cNvSpPr>
          <p:nvPr/>
        </p:nvSpPr>
        <p:spPr bwMode="auto">
          <a:xfrm>
            <a:off x="5018882" y="1591251"/>
            <a:ext cx="1295400" cy="338554"/>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1">
                    <a:lumMod val="50000"/>
                  </a:schemeClr>
                </a:solidFill>
                <a:latin typeface="+mj-lt"/>
              </a:rPr>
              <a:t>Raise Hand</a:t>
            </a:r>
          </a:p>
        </p:txBody>
      </p:sp>
      <p:sp>
        <p:nvSpPr>
          <p:cNvPr id="260125" name="Text Box 29"/>
          <p:cNvSpPr txBox="1">
            <a:spLocks noChangeArrowheads="1"/>
          </p:cNvSpPr>
          <p:nvPr/>
        </p:nvSpPr>
        <p:spPr bwMode="auto">
          <a:xfrm>
            <a:off x="6949282" y="1517930"/>
            <a:ext cx="1295400" cy="106997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1">
                    <a:lumMod val="50000"/>
                  </a:schemeClr>
                </a:solidFill>
                <a:latin typeface="+mj-lt"/>
              </a:rPr>
              <a:t>More instruction (no direct attention)</a:t>
            </a:r>
          </a:p>
        </p:txBody>
      </p:sp>
      <p:sp>
        <p:nvSpPr>
          <p:cNvPr id="260126" name="Text Box 30"/>
          <p:cNvSpPr txBox="1">
            <a:spLocks noChangeArrowheads="1"/>
          </p:cNvSpPr>
          <p:nvPr/>
        </p:nvSpPr>
        <p:spPr bwMode="auto">
          <a:xfrm>
            <a:off x="1206500" y="792237"/>
            <a:ext cx="2590800" cy="1015663"/>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2000" dirty="0">
                <a:solidFill>
                  <a:schemeClr val="bg1"/>
                </a:solidFill>
              </a:rPr>
              <a:t>Does it serve the same function as the problem behavior?</a:t>
            </a:r>
          </a:p>
        </p:txBody>
      </p:sp>
      <p:sp>
        <p:nvSpPr>
          <p:cNvPr id="31" name="Text Box 32"/>
          <p:cNvSpPr txBox="1">
            <a:spLocks noChangeArrowheads="1"/>
          </p:cNvSpPr>
          <p:nvPr/>
        </p:nvSpPr>
        <p:spPr bwMode="auto">
          <a:xfrm>
            <a:off x="6480175" y="3903472"/>
            <a:ext cx="2590800" cy="1631216"/>
          </a:xfrm>
          <a:prstGeom prst="rect">
            <a:avLst/>
          </a:prstGeom>
          <a:solidFill>
            <a:schemeClr val="accent4">
              <a:lumMod val="40000"/>
              <a:lumOff val="60000"/>
            </a:schemeClr>
          </a:solid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2000" dirty="0">
                <a:solidFill>
                  <a:schemeClr val="accent4">
                    <a:lumMod val="75000"/>
                  </a:schemeClr>
                </a:solidFill>
                <a:latin typeface="+mj-lt"/>
              </a:rPr>
              <a:t>There are times when the replacement behavior is the same as the desired behavior.</a:t>
            </a:r>
          </a:p>
        </p:txBody>
      </p:sp>
    </p:spTree>
    <p:extLst>
      <p:ext uri="{BB962C8B-B14F-4D97-AF65-F5344CB8AC3E}">
        <p14:creationId xmlns:p14="http://schemas.microsoft.com/office/powerpoint/2010/main" val="125880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1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1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1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0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6012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601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01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0126"/>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601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01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7" grpId="0"/>
      <p:bldP spid="260118" grpId="0"/>
      <p:bldP spid="260119" grpId="0"/>
      <p:bldP spid="260120" grpId="0"/>
      <p:bldP spid="260121" grpId="0"/>
      <p:bldP spid="260121" grpId="1"/>
      <p:bldP spid="260122" grpId="0"/>
      <p:bldP spid="260123" grpId="0"/>
      <p:bldP spid="260123" grpId="1"/>
      <p:bldP spid="260124" grpId="0"/>
      <p:bldP spid="260125" grpId="0"/>
      <p:bldP spid="260126" grpId="0"/>
      <p:bldP spid="3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EACC83-15D4-0D45-8D8A-E1D764344C9F}"/>
              </a:ext>
            </a:extLst>
          </p:cNvPr>
          <p:cNvSpPr>
            <a:spLocks noGrp="1"/>
          </p:cNvSpPr>
          <p:nvPr>
            <p:ph idx="1"/>
          </p:nvPr>
        </p:nvSpPr>
        <p:spPr>
          <a:xfrm>
            <a:off x="181985" y="1544208"/>
            <a:ext cx="8702242" cy="4510364"/>
          </a:xfrm>
        </p:spPr>
        <p:txBody>
          <a:bodyPr>
            <a:normAutofit/>
          </a:bodyPr>
          <a:lstStyle/>
          <a:p>
            <a:pPr indent="0" eaLnBrk="0" hangingPunct="0">
              <a:lnSpc>
                <a:spcPct val="100000"/>
              </a:lnSpc>
              <a:spcBef>
                <a:spcPts val="600"/>
              </a:spcBef>
              <a:buNone/>
            </a:pPr>
            <a:r>
              <a:rPr lang="en-US" dirty="0">
                <a:solidFill>
                  <a:schemeClr val="bg1"/>
                </a:solidFill>
              </a:rPr>
              <a:t>Develop a competing behavior pathway for Jessica (the student in your workbook case study).</a:t>
            </a:r>
          </a:p>
          <a:p>
            <a:pPr indent="0" eaLnBrk="0" hangingPunct="0">
              <a:lnSpc>
                <a:spcPct val="100000"/>
              </a:lnSpc>
              <a:spcBef>
                <a:spcPts val="600"/>
              </a:spcBef>
              <a:buNone/>
            </a:pPr>
            <a:r>
              <a:rPr lang="en-US" dirty="0">
                <a:solidFill>
                  <a:schemeClr val="bg1"/>
                </a:solidFill>
              </a:rPr>
              <a:t>Post your version of the competing pathway on the discussion board.</a:t>
            </a:r>
          </a:p>
          <a:p>
            <a:pPr indent="0" eaLnBrk="0" hangingPunct="0">
              <a:lnSpc>
                <a:spcPct val="100000"/>
              </a:lnSpc>
              <a:spcBef>
                <a:spcPts val="600"/>
              </a:spcBef>
              <a:buNone/>
            </a:pPr>
            <a:r>
              <a:rPr lang="en-US" dirty="0">
                <a:solidFill>
                  <a:schemeClr val="bg1"/>
                </a:solidFill>
              </a:rPr>
              <a:t>Review the pathways posted by your colleagues offering feedback and additional ideas for replacement behaviors </a:t>
            </a:r>
          </a:p>
          <a:p>
            <a:pPr marL="0" indent="0">
              <a:lnSpc>
                <a:spcPct val="100000"/>
              </a:lnSpc>
              <a:spcBef>
                <a:spcPts val="600"/>
              </a:spcBef>
              <a:buNone/>
            </a:pPr>
            <a:endParaRPr lang="en-US" altLang="en-US" sz="2200" dirty="0">
              <a:solidFill>
                <a:schemeClr val="bg1"/>
              </a:solidFill>
            </a:endParaRPr>
          </a:p>
          <a:p>
            <a:pPr marL="457200" lvl="1" indent="0">
              <a:buNone/>
            </a:pPr>
            <a:endParaRPr lang="en-US" dirty="0"/>
          </a:p>
        </p:txBody>
      </p:sp>
      <p:sp>
        <p:nvSpPr>
          <p:cNvPr id="5" name="Title 2">
            <a:extLst>
              <a:ext uri="{FF2B5EF4-FFF2-40B4-BE49-F238E27FC236}">
                <a16:creationId xmlns:a16="http://schemas.microsoft.com/office/drawing/2014/main" id="{B20CF625-1087-3440-B4AE-EAAFD349033E}"/>
              </a:ext>
            </a:extLst>
          </p:cNvPr>
          <p:cNvSpPr txBox="1">
            <a:spLocks/>
          </p:cNvSpPr>
          <p:nvPr/>
        </p:nvSpPr>
        <p:spPr>
          <a:xfrm>
            <a:off x="1119244" y="207229"/>
            <a:ext cx="8423475" cy="11134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kern="0" dirty="0">
                <a:solidFill>
                  <a:srgbClr val="001C54"/>
                </a:solidFill>
                <a:ea typeface="ヒラギノ角ゴ Pro W3" pitchFamily="-65" charset="-128"/>
                <a:cs typeface="ヒラギノ角ゴ Pro W3" pitchFamily="-65" charset="-128"/>
              </a:rPr>
              <a:t>Activity 8.3: Discussion Board Post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Competing Pathway</a:t>
            </a:r>
            <a:endParaRPr lang="en-US" sz="3600" dirty="0">
              <a:solidFill>
                <a:srgbClr val="001C54"/>
              </a:solidFill>
            </a:endParaRPr>
          </a:p>
        </p:txBody>
      </p:sp>
      <p:pic>
        <p:nvPicPr>
          <p:cNvPr id="6" name="Picture 5">
            <a:extLst>
              <a:ext uri="{FF2B5EF4-FFF2-40B4-BE49-F238E27FC236}">
                <a16:creationId xmlns:a16="http://schemas.microsoft.com/office/drawing/2014/main" id="{91230EF2-1627-F547-87E2-B3989D60B2D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1230852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20CF625-1087-3440-B4AE-EAAFD349033E}"/>
              </a:ext>
            </a:extLst>
          </p:cNvPr>
          <p:cNvSpPr txBox="1">
            <a:spLocks/>
          </p:cNvSpPr>
          <p:nvPr/>
        </p:nvSpPr>
        <p:spPr>
          <a:xfrm>
            <a:off x="1119244" y="73486"/>
            <a:ext cx="8423475" cy="11134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kern="0" dirty="0">
                <a:solidFill>
                  <a:srgbClr val="001C54"/>
                </a:solidFill>
                <a:ea typeface="ヒラギノ角ゴ Pro W3" pitchFamily="-65" charset="-128"/>
                <a:cs typeface="ヒラギノ角ゴ Pro W3" pitchFamily="-65" charset="-128"/>
              </a:rPr>
              <a:t>Activity 8.3: Review</a:t>
            </a:r>
            <a:br>
              <a:rPr lang="en-US" sz="4900" b="1" kern="0" dirty="0">
                <a:solidFill>
                  <a:srgbClr val="001C54"/>
                </a:solidFill>
                <a:ea typeface="ヒラギノ角ゴ Pro W3" pitchFamily="-65" charset="-128"/>
                <a:cs typeface="ヒラギノ角ゴ Pro W3" pitchFamily="-65" charset="-128"/>
              </a:rPr>
            </a:br>
            <a:endParaRPr lang="en-US" sz="3600" dirty="0">
              <a:solidFill>
                <a:srgbClr val="001C54"/>
              </a:solidFill>
            </a:endParaRPr>
          </a:p>
        </p:txBody>
      </p:sp>
      <p:pic>
        <p:nvPicPr>
          <p:cNvPr id="6" name="Picture 5">
            <a:extLst>
              <a:ext uri="{FF2B5EF4-FFF2-40B4-BE49-F238E27FC236}">
                <a16:creationId xmlns:a16="http://schemas.microsoft.com/office/drawing/2014/main" id="{91230EF2-1627-F547-87E2-B3989D60B2D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
        <p:nvSpPr>
          <p:cNvPr id="8" name="AutoShape 3">
            <a:extLst>
              <a:ext uri="{FF2B5EF4-FFF2-40B4-BE49-F238E27FC236}">
                <a16:creationId xmlns:a16="http://schemas.microsoft.com/office/drawing/2014/main" id="{75315C28-07A7-964F-A823-90B3E2926961}"/>
              </a:ext>
            </a:extLst>
          </p:cNvPr>
          <p:cNvSpPr>
            <a:spLocks noChangeArrowheads="1"/>
          </p:cNvSpPr>
          <p:nvPr/>
        </p:nvSpPr>
        <p:spPr bwMode="auto">
          <a:xfrm>
            <a:off x="5105400" y="4655115"/>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Acceptable</a:t>
            </a:r>
          </a:p>
          <a:p>
            <a:pPr algn="ctr" eaLnBrk="0" fontAlgn="base" hangingPunct="0">
              <a:spcBef>
                <a:spcPct val="0"/>
              </a:spcBef>
              <a:spcAft>
                <a:spcPct val="0"/>
              </a:spcAft>
            </a:pPr>
            <a:r>
              <a:rPr lang="en-US" sz="1000">
                <a:solidFill>
                  <a:srgbClr val="333399"/>
                </a:solidFill>
                <a:latin typeface="Times New Roman" pitchFamily="-1" charset="0"/>
              </a:rPr>
              <a:t>Alternative Behavior</a:t>
            </a:r>
          </a:p>
          <a:p>
            <a:pPr algn="ctr" eaLnBrk="0" fontAlgn="base" hangingPunct="0">
              <a:spcBef>
                <a:spcPct val="0"/>
              </a:spcBef>
              <a:spcAft>
                <a:spcPct val="0"/>
              </a:spcAft>
            </a:pPr>
            <a:endParaRPr lang="en-US" sz="1000">
              <a:solidFill>
                <a:srgbClr val="333399"/>
              </a:solidFill>
              <a:latin typeface="Times New Roman" pitchFamily="-1" charset="0"/>
            </a:endParaRPr>
          </a:p>
          <a:p>
            <a:pPr algn="ctr" eaLnBrk="0" fontAlgn="base" hangingPunct="0">
              <a:spcBef>
                <a:spcPct val="0"/>
              </a:spcBef>
              <a:spcAft>
                <a:spcPct val="0"/>
              </a:spcAft>
            </a:pPr>
            <a:r>
              <a:rPr lang="en-US" sz="1000">
                <a:solidFill>
                  <a:srgbClr val="333399"/>
                </a:solidFill>
                <a:latin typeface="Times New Roman" pitchFamily="-1" charset="0"/>
              </a:rPr>
              <a:t>OR</a:t>
            </a:r>
          </a:p>
          <a:p>
            <a:pPr algn="ctr" eaLnBrk="0" fontAlgn="base" hangingPunct="0">
              <a:spcBef>
                <a:spcPct val="0"/>
              </a:spcBef>
              <a:spcAft>
                <a:spcPct val="0"/>
              </a:spcAft>
            </a:pPr>
            <a:endParaRPr lang="en-US" sz="1000">
              <a:solidFill>
                <a:srgbClr val="333399"/>
              </a:solidFill>
              <a:latin typeface="Times New Roman" pitchFamily="-1" charset="0"/>
            </a:endParaRPr>
          </a:p>
          <a:p>
            <a:pPr algn="ctr" eaLnBrk="0" fontAlgn="base" hangingPunct="0">
              <a:spcBef>
                <a:spcPct val="0"/>
              </a:spcBef>
              <a:spcAft>
                <a:spcPct val="0"/>
              </a:spcAft>
            </a:pPr>
            <a:r>
              <a:rPr lang="en-US" sz="1000">
                <a:solidFill>
                  <a:srgbClr val="333399"/>
                </a:solidFill>
                <a:latin typeface="Times New Roman" pitchFamily="-1" charset="0"/>
              </a:rPr>
              <a:t>Replacement</a:t>
            </a:r>
          </a:p>
          <a:p>
            <a:pPr algn="ctr" eaLnBrk="0" fontAlgn="base" hangingPunct="0">
              <a:spcBef>
                <a:spcPct val="0"/>
              </a:spcBef>
              <a:spcAft>
                <a:spcPct val="0"/>
              </a:spcAft>
            </a:pPr>
            <a:r>
              <a:rPr lang="en-US" sz="1000">
                <a:solidFill>
                  <a:srgbClr val="333399"/>
                </a:solidFill>
                <a:latin typeface="Times New Roman" pitchFamily="-1" charset="0"/>
              </a:rPr>
              <a:t>Behavior</a:t>
            </a:r>
          </a:p>
        </p:txBody>
      </p:sp>
      <p:sp>
        <p:nvSpPr>
          <p:cNvPr id="9" name="Line 4">
            <a:extLst>
              <a:ext uri="{FF2B5EF4-FFF2-40B4-BE49-F238E27FC236}">
                <a16:creationId xmlns:a16="http://schemas.microsoft.com/office/drawing/2014/main" id="{6BE4FC7B-7CD8-A742-B129-00F71D8A542B}"/>
              </a:ext>
            </a:extLst>
          </p:cNvPr>
          <p:cNvSpPr>
            <a:spLocks noChangeShapeType="1"/>
          </p:cNvSpPr>
          <p:nvPr/>
        </p:nvSpPr>
        <p:spPr bwMode="auto">
          <a:xfrm rot="4245439" flipV="1">
            <a:off x="3645694" y="4557484"/>
            <a:ext cx="1463675" cy="849313"/>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10" name="Line 5">
            <a:extLst>
              <a:ext uri="{FF2B5EF4-FFF2-40B4-BE49-F238E27FC236}">
                <a16:creationId xmlns:a16="http://schemas.microsoft.com/office/drawing/2014/main" id="{2F310774-2945-2445-B55C-80C714887350}"/>
              </a:ext>
            </a:extLst>
          </p:cNvPr>
          <p:cNvSpPr>
            <a:spLocks noChangeShapeType="1"/>
          </p:cNvSpPr>
          <p:nvPr/>
        </p:nvSpPr>
        <p:spPr bwMode="auto">
          <a:xfrm flipV="1">
            <a:off x="6381750" y="4517003"/>
            <a:ext cx="1336675" cy="930275"/>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11" name="AutoShape 6">
            <a:extLst>
              <a:ext uri="{FF2B5EF4-FFF2-40B4-BE49-F238E27FC236}">
                <a16:creationId xmlns:a16="http://schemas.microsoft.com/office/drawing/2014/main" id="{B843EE7C-789D-404D-929D-BC907CA7E91A}"/>
              </a:ext>
            </a:extLst>
          </p:cNvPr>
          <p:cNvSpPr>
            <a:spLocks noChangeArrowheads="1"/>
          </p:cNvSpPr>
          <p:nvPr/>
        </p:nvSpPr>
        <p:spPr bwMode="auto">
          <a:xfrm>
            <a:off x="914400" y="2878703"/>
            <a:ext cx="1214438" cy="1463675"/>
          </a:xfrm>
          <a:prstGeom prst="flowChartAlternateProcess">
            <a:avLst/>
          </a:prstGeom>
          <a:solidFill>
            <a:schemeClr val="bg1"/>
          </a:solidFill>
          <a:ln w="9525">
            <a:no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333399"/>
              </a:solidFill>
              <a:latin typeface="Times New Roman" pitchFamily="-1" charset="0"/>
            </a:endParaRPr>
          </a:p>
        </p:txBody>
      </p:sp>
      <p:sp>
        <p:nvSpPr>
          <p:cNvPr id="12" name="AutoShape 7">
            <a:extLst>
              <a:ext uri="{FF2B5EF4-FFF2-40B4-BE49-F238E27FC236}">
                <a16:creationId xmlns:a16="http://schemas.microsoft.com/office/drawing/2014/main" id="{2A238164-DCD0-7E47-98E4-02571292F7E2}"/>
              </a:ext>
            </a:extLst>
          </p:cNvPr>
          <p:cNvSpPr>
            <a:spLocks noChangeArrowheads="1"/>
          </p:cNvSpPr>
          <p:nvPr/>
        </p:nvSpPr>
        <p:spPr bwMode="auto">
          <a:xfrm>
            <a:off x="5045075" y="2896165"/>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Problem Behavior(s)</a:t>
            </a:r>
          </a:p>
        </p:txBody>
      </p:sp>
      <p:sp>
        <p:nvSpPr>
          <p:cNvPr id="13" name="AutoShape 8">
            <a:extLst>
              <a:ext uri="{FF2B5EF4-FFF2-40B4-BE49-F238E27FC236}">
                <a16:creationId xmlns:a16="http://schemas.microsoft.com/office/drawing/2014/main" id="{5917B615-4D04-1847-BEB7-BA1D57D54ED6}"/>
              </a:ext>
            </a:extLst>
          </p:cNvPr>
          <p:cNvSpPr>
            <a:spLocks noChangeArrowheads="1"/>
          </p:cNvSpPr>
          <p:nvPr/>
        </p:nvSpPr>
        <p:spPr bwMode="auto">
          <a:xfrm>
            <a:off x="2979738" y="2896165"/>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endParaRPr lang="en-US" sz="1000" dirty="0">
              <a:solidFill>
                <a:srgbClr val="333399"/>
              </a:solidFill>
              <a:latin typeface="Times New Roman" pitchFamily="-1" charset="0"/>
            </a:endParaRPr>
          </a:p>
        </p:txBody>
      </p:sp>
      <p:sp>
        <p:nvSpPr>
          <p:cNvPr id="14" name="AutoShape 9">
            <a:extLst>
              <a:ext uri="{FF2B5EF4-FFF2-40B4-BE49-F238E27FC236}">
                <a16:creationId xmlns:a16="http://schemas.microsoft.com/office/drawing/2014/main" id="{B29BDE08-3DC4-0546-B62A-7D763E8D9139}"/>
              </a:ext>
            </a:extLst>
          </p:cNvPr>
          <p:cNvSpPr>
            <a:spLocks noChangeArrowheads="1"/>
          </p:cNvSpPr>
          <p:nvPr/>
        </p:nvSpPr>
        <p:spPr bwMode="auto">
          <a:xfrm>
            <a:off x="6989763" y="2907278"/>
            <a:ext cx="1214437"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Maintaining Consequences</a:t>
            </a:r>
          </a:p>
          <a:p>
            <a:pPr algn="ctr" eaLnBrk="0" fontAlgn="base" hangingPunct="0">
              <a:spcBef>
                <a:spcPct val="0"/>
              </a:spcBef>
              <a:spcAft>
                <a:spcPct val="0"/>
              </a:spcAft>
            </a:pPr>
            <a:r>
              <a:rPr lang="en-US" sz="1000">
                <a:solidFill>
                  <a:srgbClr val="333399"/>
                </a:solidFill>
                <a:latin typeface="Times New Roman" pitchFamily="-1" charset="0"/>
              </a:rPr>
              <a:t>OR</a:t>
            </a:r>
          </a:p>
          <a:p>
            <a:pPr algn="ctr" eaLnBrk="0" fontAlgn="base" hangingPunct="0">
              <a:spcBef>
                <a:spcPct val="0"/>
              </a:spcBef>
              <a:spcAft>
                <a:spcPct val="0"/>
              </a:spcAft>
            </a:pPr>
            <a:r>
              <a:rPr lang="en-US" sz="1000">
                <a:solidFill>
                  <a:srgbClr val="333399"/>
                </a:solidFill>
                <a:latin typeface="Times New Roman" pitchFamily="-1" charset="0"/>
              </a:rPr>
              <a:t>Functions</a:t>
            </a:r>
          </a:p>
        </p:txBody>
      </p:sp>
      <p:sp>
        <p:nvSpPr>
          <p:cNvPr id="15" name="AutoShape 10">
            <a:extLst>
              <a:ext uri="{FF2B5EF4-FFF2-40B4-BE49-F238E27FC236}">
                <a16:creationId xmlns:a16="http://schemas.microsoft.com/office/drawing/2014/main" id="{82F84298-2DD2-CA49-9E26-B4DA786F14E3}"/>
              </a:ext>
            </a:extLst>
          </p:cNvPr>
          <p:cNvSpPr>
            <a:spLocks noChangeArrowheads="1"/>
          </p:cNvSpPr>
          <p:nvPr/>
        </p:nvSpPr>
        <p:spPr bwMode="auto">
          <a:xfrm>
            <a:off x="5045075" y="1167378"/>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Desired Behavior</a:t>
            </a:r>
          </a:p>
        </p:txBody>
      </p:sp>
      <p:sp>
        <p:nvSpPr>
          <p:cNvPr id="16" name="AutoShape 11">
            <a:extLst>
              <a:ext uri="{FF2B5EF4-FFF2-40B4-BE49-F238E27FC236}">
                <a16:creationId xmlns:a16="http://schemas.microsoft.com/office/drawing/2014/main" id="{5F3B8641-572A-E94C-AA0E-AC392D939D01}"/>
              </a:ext>
            </a:extLst>
          </p:cNvPr>
          <p:cNvSpPr>
            <a:spLocks noChangeArrowheads="1"/>
          </p:cNvSpPr>
          <p:nvPr/>
        </p:nvSpPr>
        <p:spPr bwMode="auto">
          <a:xfrm>
            <a:off x="6989763" y="1176903"/>
            <a:ext cx="1214437"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Natural Consequence</a:t>
            </a:r>
          </a:p>
        </p:txBody>
      </p:sp>
      <p:sp>
        <p:nvSpPr>
          <p:cNvPr id="17" name="Line 12">
            <a:extLst>
              <a:ext uri="{FF2B5EF4-FFF2-40B4-BE49-F238E27FC236}">
                <a16:creationId xmlns:a16="http://schemas.microsoft.com/office/drawing/2014/main" id="{6D845B32-66DC-FC4F-B588-562F81575045}"/>
              </a:ext>
            </a:extLst>
          </p:cNvPr>
          <p:cNvSpPr>
            <a:spLocks noChangeShapeType="1"/>
          </p:cNvSpPr>
          <p:nvPr/>
        </p:nvSpPr>
        <p:spPr bwMode="auto">
          <a:xfrm>
            <a:off x="2251075" y="3575615"/>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18" name="Line 13">
            <a:extLst>
              <a:ext uri="{FF2B5EF4-FFF2-40B4-BE49-F238E27FC236}">
                <a16:creationId xmlns:a16="http://schemas.microsoft.com/office/drawing/2014/main" id="{3A4BF40C-C64D-B44E-A673-42E72B216BC6}"/>
              </a:ext>
            </a:extLst>
          </p:cNvPr>
          <p:cNvSpPr>
            <a:spLocks noChangeShapeType="1"/>
          </p:cNvSpPr>
          <p:nvPr/>
        </p:nvSpPr>
        <p:spPr bwMode="auto">
          <a:xfrm>
            <a:off x="4316413" y="3575615"/>
            <a:ext cx="728662"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19" name="Line 14">
            <a:extLst>
              <a:ext uri="{FF2B5EF4-FFF2-40B4-BE49-F238E27FC236}">
                <a16:creationId xmlns:a16="http://schemas.microsoft.com/office/drawing/2014/main" id="{AAB18D31-4287-7845-A28D-50884A257B4E}"/>
              </a:ext>
            </a:extLst>
          </p:cNvPr>
          <p:cNvSpPr>
            <a:spLocks noChangeShapeType="1"/>
          </p:cNvSpPr>
          <p:nvPr/>
        </p:nvSpPr>
        <p:spPr bwMode="auto">
          <a:xfrm>
            <a:off x="6261100" y="3585140"/>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20" name="Line 15">
            <a:extLst>
              <a:ext uri="{FF2B5EF4-FFF2-40B4-BE49-F238E27FC236}">
                <a16:creationId xmlns:a16="http://schemas.microsoft.com/office/drawing/2014/main" id="{09B4F049-EA33-EB44-8F19-2EC74D996A39}"/>
              </a:ext>
            </a:extLst>
          </p:cNvPr>
          <p:cNvSpPr>
            <a:spLocks noChangeShapeType="1"/>
          </p:cNvSpPr>
          <p:nvPr/>
        </p:nvSpPr>
        <p:spPr bwMode="auto">
          <a:xfrm>
            <a:off x="6261100" y="1842065"/>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21" name="Text Box 16">
            <a:extLst>
              <a:ext uri="{FF2B5EF4-FFF2-40B4-BE49-F238E27FC236}">
                <a16:creationId xmlns:a16="http://schemas.microsoft.com/office/drawing/2014/main" id="{C4D877BA-E28B-C448-83CC-D311A56BDA48}"/>
              </a:ext>
            </a:extLst>
          </p:cNvPr>
          <p:cNvSpPr txBox="1">
            <a:spLocks noChangeArrowheads="1"/>
          </p:cNvSpPr>
          <p:nvPr/>
        </p:nvSpPr>
        <p:spPr bwMode="auto">
          <a:xfrm>
            <a:off x="914400" y="2340541"/>
            <a:ext cx="1246188" cy="46355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dirty="0">
                <a:latin typeface="Times New Roman" pitchFamily="-1" charset="0"/>
              </a:rPr>
              <a:t>SETTING EVENTS</a:t>
            </a:r>
          </a:p>
        </p:txBody>
      </p:sp>
      <p:sp>
        <p:nvSpPr>
          <p:cNvPr id="22" name="Line 17">
            <a:extLst>
              <a:ext uri="{FF2B5EF4-FFF2-40B4-BE49-F238E27FC236}">
                <a16:creationId xmlns:a16="http://schemas.microsoft.com/office/drawing/2014/main" id="{FDF809EE-6429-9C40-9AD6-DA47D77F1DCC}"/>
              </a:ext>
            </a:extLst>
          </p:cNvPr>
          <p:cNvSpPr>
            <a:spLocks noChangeShapeType="1"/>
          </p:cNvSpPr>
          <p:nvPr/>
        </p:nvSpPr>
        <p:spPr bwMode="auto">
          <a:xfrm flipV="1">
            <a:off x="3587750" y="1832540"/>
            <a:ext cx="1336675" cy="931863"/>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23" name="Text Box 18">
            <a:extLst>
              <a:ext uri="{FF2B5EF4-FFF2-40B4-BE49-F238E27FC236}">
                <a16:creationId xmlns:a16="http://schemas.microsoft.com/office/drawing/2014/main" id="{99E46250-2E32-4C43-AF3C-613C0979270E}"/>
              </a:ext>
            </a:extLst>
          </p:cNvPr>
          <p:cNvSpPr txBox="1">
            <a:spLocks noChangeArrowheads="1"/>
          </p:cNvSpPr>
          <p:nvPr/>
        </p:nvSpPr>
        <p:spPr bwMode="auto">
          <a:xfrm>
            <a:off x="2819400" y="2292915"/>
            <a:ext cx="1600200" cy="30480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ANTECEDENTS</a:t>
            </a:r>
          </a:p>
        </p:txBody>
      </p:sp>
      <p:sp>
        <p:nvSpPr>
          <p:cNvPr id="24" name="Text Box 19">
            <a:extLst>
              <a:ext uri="{FF2B5EF4-FFF2-40B4-BE49-F238E27FC236}">
                <a16:creationId xmlns:a16="http://schemas.microsoft.com/office/drawing/2014/main" id="{C916BAB5-D7B6-3C42-A650-59E51E54D860}"/>
              </a:ext>
            </a:extLst>
          </p:cNvPr>
          <p:cNvSpPr txBox="1">
            <a:spLocks noChangeArrowheads="1"/>
          </p:cNvSpPr>
          <p:nvPr/>
        </p:nvSpPr>
        <p:spPr bwMode="auto">
          <a:xfrm>
            <a:off x="4876800" y="616515"/>
            <a:ext cx="1325563" cy="30480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BEHAVIORS</a:t>
            </a:r>
          </a:p>
        </p:txBody>
      </p:sp>
      <p:sp>
        <p:nvSpPr>
          <p:cNvPr id="25" name="Text Box 20">
            <a:extLst>
              <a:ext uri="{FF2B5EF4-FFF2-40B4-BE49-F238E27FC236}">
                <a16:creationId xmlns:a16="http://schemas.microsoft.com/office/drawing/2014/main" id="{77F5B499-7820-A24A-BDD8-A084B7F3E23B}"/>
              </a:ext>
            </a:extLst>
          </p:cNvPr>
          <p:cNvSpPr txBox="1">
            <a:spLocks noChangeArrowheads="1"/>
          </p:cNvSpPr>
          <p:nvPr/>
        </p:nvSpPr>
        <p:spPr bwMode="auto">
          <a:xfrm>
            <a:off x="6705600" y="627628"/>
            <a:ext cx="1676400" cy="293687"/>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CONSEQUENCES</a:t>
            </a:r>
          </a:p>
        </p:txBody>
      </p:sp>
      <p:sp>
        <p:nvSpPr>
          <p:cNvPr id="27" name="Text Box 22">
            <a:extLst>
              <a:ext uri="{FF2B5EF4-FFF2-40B4-BE49-F238E27FC236}">
                <a16:creationId xmlns:a16="http://schemas.microsoft.com/office/drawing/2014/main" id="{FDE1D508-23DA-7A49-BA11-F7F9036EB49D}"/>
              </a:ext>
            </a:extLst>
          </p:cNvPr>
          <p:cNvSpPr txBox="1">
            <a:spLocks noChangeArrowheads="1"/>
          </p:cNvSpPr>
          <p:nvPr/>
        </p:nvSpPr>
        <p:spPr bwMode="auto">
          <a:xfrm>
            <a:off x="5046662" y="3247846"/>
            <a:ext cx="1239857" cy="1077218"/>
          </a:xfrm>
          <a:prstGeom prst="rect">
            <a:avLst/>
          </a:prstGeom>
          <a:noFill/>
          <a:ln w="9525">
            <a:noFill/>
            <a:miter lim="800000"/>
            <a:headEnd/>
            <a:tailEnd/>
          </a:ln>
        </p:spPr>
        <p:txBody>
          <a:bodyPr wrap="square">
            <a:prstTxWarp prst="textNoShape">
              <a:avLst/>
            </a:prstTxWarp>
            <a:spAutoFit/>
          </a:bodyPr>
          <a:lstStyle/>
          <a:p>
            <a:pPr algn="ctr" eaLnBrk="0" fontAlgn="base" hangingPunct="0">
              <a:spcBef>
                <a:spcPct val="50000"/>
              </a:spcBef>
              <a:spcAft>
                <a:spcPct val="0"/>
              </a:spcAft>
            </a:pPr>
            <a:r>
              <a:rPr lang="en-US" sz="1600" dirty="0">
                <a:solidFill>
                  <a:schemeClr val="accent4">
                    <a:lumMod val="75000"/>
                  </a:schemeClr>
                </a:solidFill>
                <a:latin typeface="+mj-lt"/>
              </a:rPr>
              <a:t>Talks out, makes noises, runs around</a:t>
            </a:r>
          </a:p>
        </p:txBody>
      </p:sp>
      <p:sp>
        <p:nvSpPr>
          <p:cNvPr id="28" name="Text Box 23">
            <a:extLst>
              <a:ext uri="{FF2B5EF4-FFF2-40B4-BE49-F238E27FC236}">
                <a16:creationId xmlns:a16="http://schemas.microsoft.com/office/drawing/2014/main" id="{838BCD5D-3024-E64A-9C18-94BEC939FF74}"/>
              </a:ext>
            </a:extLst>
          </p:cNvPr>
          <p:cNvSpPr txBox="1">
            <a:spLocks noChangeArrowheads="1"/>
          </p:cNvSpPr>
          <p:nvPr/>
        </p:nvSpPr>
        <p:spPr bwMode="auto">
          <a:xfrm>
            <a:off x="2895600" y="3362840"/>
            <a:ext cx="1295400" cy="58102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4">
                    <a:lumMod val="75000"/>
                  </a:schemeClr>
                </a:solidFill>
                <a:latin typeface="+mj-lt"/>
              </a:rPr>
              <a:t>Difficult writing task</a:t>
            </a:r>
          </a:p>
        </p:txBody>
      </p:sp>
      <p:sp>
        <p:nvSpPr>
          <p:cNvPr id="29" name="Text Box 24">
            <a:extLst>
              <a:ext uri="{FF2B5EF4-FFF2-40B4-BE49-F238E27FC236}">
                <a16:creationId xmlns:a16="http://schemas.microsoft.com/office/drawing/2014/main" id="{66E885E4-C26A-1A4B-A793-9DEC2ABDD57D}"/>
              </a:ext>
            </a:extLst>
          </p:cNvPr>
          <p:cNvSpPr txBox="1">
            <a:spLocks noChangeArrowheads="1"/>
          </p:cNvSpPr>
          <p:nvPr/>
        </p:nvSpPr>
        <p:spPr bwMode="auto">
          <a:xfrm>
            <a:off x="6934200" y="3439040"/>
            <a:ext cx="1295400" cy="954107"/>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endParaRPr lang="en-US" sz="1600" dirty="0">
              <a:solidFill>
                <a:schemeClr val="accent4">
                  <a:lumMod val="75000"/>
                </a:schemeClr>
              </a:solidFill>
              <a:latin typeface="+mj-lt"/>
            </a:endParaRPr>
          </a:p>
          <a:p>
            <a:pPr algn="ctr" eaLnBrk="0" fontAlgn="base" hangingPunct="0">
              <a:spcBef>
                <a:spcPct val="50000"/>
              </a:spcBef>
              <a:spcAft>
                <a:spcPct val="0"/>
              </a:spcAft>
            </a:pPr>
            <a:r>
              <a:rPr lang="en-US" sz="1600" dirty="0">
                <a:solidFill>
                  <a:schemeClr val="accent4">
                    <a:lumMod val="75000"/>
                  </a:schemeClr>
                </a:solidFill>
                <a:latin typeface="+mj-lt"/>
              </a:rPr>
              <a:t>Escape difficult task</a:t>
            </a:r>
          </a:p>
        </p:txBody>
      </p:sp>
      <p:sp>
        <p:nvSpPr>
          <p:cNvPr id="30" name="Text Box 25">
            <a:extLst>
              <a:ext uri="{FF2B5EF4-FFF2-40B4-BE49-F238E27FC236}">
                <a16:creationId xmlns:a16="http://schemas.microsoft.com/office/drawing/2014/main" id="{1188D42D-8ADD-FA47-8830-74C3630408EF}"/>
              </a:ext>
            </a:extLst>
          </p:cNvPr>
          <p:cNvSpPr txBox="1">
            <a:spLocks noChangeArrowheads="1"/>
          </p:cNvSpPr>
          <p:nvPr/>
        </p:nvSpPr>
        <p:spPr bwMode="auto">
          <a:xfrm>
            <a:off x="838200" y="3515240"/>
            <a:ext cx="1295400" cy="336550"/>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4">
                    <a:lumMod val="75000"/>
                  </a:schemeClr>
                </a:solidFill>
                <a:latin typeface="+mj-lt"/>
              </a:rPr>
              <a:t>?</a:t>
            </a:r>
          </a:p>
        </p:txBody>
      </p:sp>
      <p:sp>
        <p:nvSpPr>
          <p:cNvPr id="31" name="Text Box 27">
            <a:extLst>
              <a:ext uri="{FF2B5EF4-FFF2-40B4-BE49-F238E27FC236}">
                <a16:creationId xmlns:a16="http://schemas.microsoft.com/office/drawing/2014/main" id="{D143FD8B-AC81-FC44-B5E9-3F9AA9422EB8}"/>
              </a:ext>
            </a:extLst>
          </p:cNvPr>
          <p:cNvSpPr txBox="1">
            <a:spLocks noChangeArrowheads="1"/>
          </p:cNvSpPr>
          <p:nvPr/>
        </p:nvSpPr>
        <p:spPr bwMode="auto">
          <a:xfrm>
            <a:off x="4958640" y="5157778"/>
            <a:ext cx="1539667" cy="584775"/>
          </a:xfrm>
          <a:prstGeom prst="rect">
            <a:avLst/>
          </a:prstGeom>
          <a:noFill/>
          <a:ln w="9525">
            <a:noFill/>
            <a:miter lim="800000"/>
            <a:headEnd/>
            <a:tailEnd/>
          </a:ln>
        </p:spPr>
        <p:txBody>
          <a:bodyPr wrap="square">
            <a:prstTxWarp prst="textNoShape">
              <a:avLst/>
            </a:prstTxWarp>
            <a:spAutoFit/>
          </a:bodyPr>
          <a:lstStyle/>
          <a:p>
            <a:pPr algn="ctr" eaLnBrk="0" fontAlgn="base" hangingPunct="0">
              <a:spcBef>
                <a:spcPct val="50000"/>
              </a:spcBef>
              <a:spcAft>
                <a:spcPct val="0"/>
              </a:spcAft>
            </a:pPr>
            <a:r>
              <a:rPr lang="en-US" sz="1600" dirty="0">
                <a:solidFill>
                  <a:schemeClr val="accent4">
                    <a:lumMod val="75000"/>
                  </a:schemeClr>
                </a:solidFill>
                <a:latin typeface="+mj-lt"/>
              </a:rPr>
              <a:t>Asks for break or help?</a:t>
            </a:r>
          </a:p>
        </p:txBody>
      </p:sp>
      <p:sp>
        <p:nvSpPr>
          <p:cNvPr id="32" name="Text Box 29">
            <a:extLst>
              <a:ext uri="{FF2B5EF4-FFF2-40B4-BE49-F238E27FC236}">
                <a16:creationId xmlns:a16="http://schemas.microsoft.com/office/drawing/2014/main" id="{06B5C0DB-A794-934B-8832-B8EB36CAB372}"/>
              </a:ext>
            </a:extLst>
          </p:cNvPr>
          <p:cNvSpPr txBox="1">
            <a:spLocks noChangeArrowheads="1"/>
          </p:cNvSpPr>
          <p:nvPr/>
        </p:nvSpPr>
        <p:spPr bwMode="auto">
          <a:xfrm>
            <a:off x="4953000" y="1686440"/>
            <a:ext cx="1295400" cy="58102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4">
                    <a:lumMod val="75000"/>
                  </a:schemeClr>
                </a:solidFill>
                <a:latin typeface="+mj-lt"/>
              </a:rPr>
              <a:t>Complete task?</a:t>
            </a:r>
          </a:p>
        </p:txBody>
      </p:sp>
      <p:sp>
        <p:nvSpPr>
          <p:cNvPr id="33" name="Text Box 30">
            <a:extLst>
              <a:ext uri="{FF2B5EF4-FFF2-40B4-BE49-F238E27FC236}">
                <a16:creationId xmlns:a16="http://schemas.microsoft.com/office/drawing/2014/main" id="{728A39CC-F373-7444-AECF-B8B9EC145E8B}"/>
              </a:ext>
            </a:extLst>
          </p:cNvPr>
          <p:cNvSpPr txBox="1">
            <a:spLocks noChangeArrowheads="1"/>
          </p:cNvSpPr>
          <p:nvPr/>
        </p:nvSpPr>
        <p:spPr bwMode="auto">
          <a:xfrm>
            <a:off x="6934200" y="1534040"/>
            <a:ext cx="1295400" cy="106997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a:solidFill>
                  <a:schemeClr val="accent4">
                    <a:lumMod val="75000"/>
                  </a:schemeClr>
                </a:solidFill>
                <a:latin typeface="+mj-lt"/>
              </a:rPr>
              <a:t>More demands, grades, points…</a:t>
            </a:r>
          </a:p>
        </p:txBody>
      </p:sp>
    </p:spTree>
    <p:extLst>
      <p:ext uri="{BB962C8B-B14F-4D97-AF65-F5344CB8AC3E}">
        <p14:creationId xmlns:p14="http://schemas.microsoft.com/office/powerpoint/2010/main" val="14337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3352800" y="3048000"/>
            <a:ext cx="1066800" cy="1066800"/>
          </a:xfrm>
          <a:prstGeom prst="rect">
            <a:avLst/>
          </a:prstGeom>
          <a:noFill/>
        </p:spPr>
      </p:pic>
      <p:pic>
        <p:nvPicPr>
          <p:cNvPr id="14" name="Picture 13"/>
          <p:cNvPicPr>
            <a:picLocks noChangeAspect="1"/>
          </p:cNvPicPr>
          <p:nvPr/>
        </p:nvPicPr>
        <p:blipFill>
          <a:blip r:embed="rId3" cstate="print">
            <a:alphaModFix amt="35000"/>
            <a:duotone>
              <a:schemeClr val="accent2">
                <a:shade val="45000"/>
                <a:satMod val="135000"/>
              </a:schemeClr>
              <a:prstClr val="white"/>
            </a:duotone>
          </a:blip>
          <a:stretch>
            <a:fillRect/>
          </a:stretch>
        </p:blipFill>
        <p:spPr>
          <a:xfrm>
            <a:off x="-228600" y="-2057400"/>
            <a:ext cx="14097000" cy="8686800"/>
          </a:xfrm>
          <a:prstGeom prst="rect">
            <a:avLst/>
          </a:prstGeom>
        </p:spPr>
      </p:pic>
      <p:sp>
        <p:nvSpPr>
          <p:cNvPr id="9" name="Rectangle 3"/>
          <p:cNvSpPr txBox="1">
            <a:spLocks noChangeArrowheads="1"/>
          </p:cNvSpPr>
          <p:nvPr/>
        </p:nvSpPr>
        <p:spPr bwMode="auto">
          <a:xfrm>
            <a:off x="685800" y="56388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a:solidFill>
                  <a:schemeClr val="accent4">
                    <a:lumMod val="75000"/>
                  </a:schemeClr>
                </a:solidFill>
                <a:ea typeface="ヒラギノ角ゴ Pro W3" pitchFamily="-84" charset="-128"/>
              </a:rPr>
              <a:t>1.  Look at the function of behavior</a:t>
            </a:r>
          </a:p>
          <a:p>
            <a:pPr marL="609600" indent="-609600" defTabSz="914400" fontAlgn="base">
              <a:spcBef>
                <a:spcPct val="20000"/>
              </a:spcBef>
              <a:spcAft>
                <a:spcPct val="0"/>
              </a:spcAft>
              <a:buFontTx/>
              <a:buAutoNum type="arabicPeriod"/>
              <a:defRPr/>
            </a:pPr>
            <a:endParaRPr lang="en-US" sz="2000" b="1">
              <a:solidFill>
                <a:schemeClr val="accent4">
                  <a:lumMod val="75000"/>
                </a:schemeClr>
              </a:solidFill>
              <a:ea typeface="ヒラギノ角ゴ Pro W3" pitchFamily="-84" charset="-128"/>
            </a:endParaRPr>
          </a:p>
        </p:txBody>
      </p:sp>
      <p:sp>
        <p:nvSpPr>
          <p:cNvPr id="11" name="Rectangle 3"/>
          <p:cNvSpPr txBox="1">
            <a:spLocks noChangeArrowheads="1"/>
          </p:cNvSpPr>
          <p:nvPr/>
        </p:nvSpPr>
        <p:spPr bwMode="auto">
          <a:xfrm>
            <a:off x="990600" y="41910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a:solidFill>
                  <a:schemeClr val="accent4">
                    <a:lumMod val="75000"/>
                  </a:schemeClr>
                </a:solidFill>
                <a:ea typeface="ヒラギノ角ゴ Pro W3" pitchFamily="-84" charset="-128"/>
              </a:rPr>
              <a:t>2.  Choose replacement behaviors </a:t>
            </a:r>
          </a:p>
          <a:p>
            <a:pPr marL="609600" indent="-609600" defTabSz="914400" fontAlgn="base">
              <a:spcBef>
                <a:spcPct val="20000"/>
              </a:spcBef>
              <a:spcAft>
                <a:spcPct val="0"/>
              </a:spcAft>
              <a:buFontTx/>
              <a:buAutoNum type="arabicPeriod"/>
              <a:defRPr/>
            </a:pPr>
            <a:endParaRPr lang="en-US" sz="2000" b="1">
              <a:solidFill>
                <a:schemeClr val="accent4">
                  <a:lumMod val="75000"/>
                </a:schemeClr>
              </a:solidFill>
              <a:ea typeface="ヒラギノ角ゴ Pro W3" pitchFamily="-84" charset="-128"/>
            </a:endParaRPr>
          </a:p>
        </p:txBody>
      </p:sp>
      <p:sp>
        <p:nvSpPr>
          <p:cNvPr id="12" name="Rectangle 3"/>
          <p:cNvSpPr txBox="1">
            <a:spLocks noChangeArrowheads="1"/>
          </p:cNvSpPr>
          <p:nvPr/>
        </p:nvSpPr>
        <p:spPr bwMode="auto">
          <a:xfrm>
            <a:off x="1676400" y="27432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dirty="0">
                <a:solidFill>
                  <a:schemeClr val="accent4">
                    <a:lumMod val="75000"/>
                  </a:schemeClr>
                </a:solidFill>
                <a:ea typeface="ヒラギノ角ゴ Pro W3" pitchFamily="-84" charset="-128"/>
              </a:rPr>
              <a:t>3.  Develop intervention strategies</a:t>
            </a:r>
          </a:p>
          <a:p>
            <a:pPr marL="609600" indent="-609600" defTabSz="914400" fontAlgn="base">
              <a:spcBef>
                <a:spcPct val="20000"/>
              </a:spcBef>
              <a:spcAft>
                <a:spcPct val="0"/>
              </a:spcAft>
              <a:buFontTx/>
              <a:buAutoNum type="arabicPeriod"/>
              <a:defRPr/>
            </a:pPr>
            <a:endParaRPr lang="en-US" sz="2000" b="1" dirty="0">
              <a:solidFill>
                <a:schemeClr val="accent4">
                  <a:lumMod val="75000"/>
                </a:schemeClr>
              </a:solidFill>
              <a:ea typeface="ヒラギノ角ゴ Pro W3" pitchFamily="-84" charset="-128"/>
            </a:endParaRPr>
          </a:p>
        </p:txBody>
      </p:sp>
      <p:grpSp>
        <p:nvGrpSpPr>
          <p:cNvPr id="8" name="Group 4"/>
          <p:cNvGrpSpPr>
            <a:grpSpLocks/>
          </p:cNvGrpSpPr>
          <p:nvPr/>
        </p:nvGrpSpPr>
        <p:grpSpPr bwMode="auto">
          <a:xfrm>
            <a:off x="5791200" y="3200400"/>
            <a:ext cx="2705100" cy="3200400"/>
            <a:chOff x="3408" y="1632"/>
            <a:chExt cx="1944" cy="2400"/>
          </a:xfrm>
        </p:grpSpPr>
        <p:sp>
          <p:nvSpPr>
            <p:cNvPr id="10"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3"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6"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7"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8"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9"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20"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Training</a:t>
              </a:r>
            </a:p>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Required</a:t>
              </a:r>
            </a:p>
          </p:txBody>
        </p:sp>
      </p:grpSp>
      <p:pic>
        <p:nvPicPr>
          <p:cNvPr id="21" name="Picture 20"/>
          <p:cNvPicPr>
            <a:picLocks noChangeAspect="1"/>
          </p:cNvPicPr>
          <p:nvPr/>
        </p:nvPicPr>
        <p:blipFill>
          <a:blip r:embed="rId4"/>
          <a:stretch>
            <a:fillRect/>
          </a:stretch>
        </p:blipFill>
        <p:spPr>
          <a:xfrm>
            <a:off x="8229600" y="1066800"/>
            <a:ext cx="914400" cy="914400"/>
          </a:xfrm>
          <a:prstGeom prst="rect">
            <a:avLst/>
          </a:prstGeom>
        </p:spPr>
      </p:pic>
      <p:sp>
        <p:nvSpPr>
          <p:cNvPr id="22" name="Rectangle 2"/>
          <p:cNvSpPr txBox="1">
            <a:spLocks noChangeArrowheads="1"/>
          </p:cNvSpPr>
          <p:nvPr/>
        </p:nvSpPr>
        <p:spPr>
          <a:xfrm>
            <a:off x="0" y="152400"/>
            <a:ext cx="8686800" cy="1143000"/>
          </a:xfrm>
          <a:prstGeom prst="rect">
            <a:avLst/>
          </a:prstGeom>
          <a:noFill/>
          <a:ln cap="flat">
            <a:noFill/>
          </a:ln>
          <a:effectLst>
            <a:outerShdw blurRad="63500" dist="23000" dir="5400000" rotWithShape="0">
              <a:srgbClr val="000000">
                <a:alpha val="34998"/>
              </a:srgbClr>
            </a:outerShdw>
          </a:effectLst>
        </p:spPr>
        <p:txBody>
          <a:bodyPr vert="horz" lIns="91440" tIns="45720" rIns="91440" bIns="45720" rtlCol="0" anchor="b">
            <a:normAutofit/>
          </a:bodyPr>
          <a:lstStyle>
            <a:lvl1pPr algn="l" defTabSz="914400" rtl="0" eaLnBrk="1" latinLnBrk="0" hangingPunct="1">
              <a:lnSpc>
                <a:spcPct val="85000"/>
              </a:lnSpc>
              <a:spcBef>
                <a:spcPct val="0"/>
              </a:spcBef>
              <a:buNone/>
              <a:defRPr sz="4800" b="1" kern="1200" spc="-50" baseline="0">
                <a:solidFill>
                  <a:schemeClr val="accent2"/>
                </a:solidFill>
                <a:latin typeface="+mj-lt"/>
                <a:ea typeface="+mj-ea"/>
                <a:cs typeface="+mj-cs"/>
              </a:defRPr>
            </a:lvl1pPr>
          </a:lstStyle>
          <a:p>
            <a:pPr algn="ctr">
              <a:defRPr/>
            </a:pPr>
            <a:r>
              <a:rPr lang="en-US" sz="3200" dirty="0">
                <a:solidFill>
                  <a:srgbClr val="001C54"/>
                </a:solidFill>
                <a:ea typeface="ヒラギノ角ゴ Pro W3" pitchFamily="-1" charset="-128"/>
                <a:cs typeface="Arial Rounded MT Bold" pitchFamily="-1" charset="0"/>
              </a:rPr>
              <a:t>3 Basic Steps:</a:t>
            </a:r>
            <a:br>
              <a:rPr lang="en-US" sz="3200" dirty="0">
                <a:solidFill>
                  <a:srgbClr val="001C54"/>
                </a:solidFill>
                <a:ea typeface="ヒラギノ角ゴ Pro W3" pitchFamily="-1" charset="-128"/>
                <a:cs typeface="Arial Rounded MT Bold" pitchFamily="-1" charset="0"/>
              </a:rPr>
            </a:br>
            <a:r>
              <a:rPr lang="en-US" sz="2800" i="1" dirty="0">
                <a:solidFill>
                  <a:srgbClr val="001C54"/>
                </a:solidFill>
                <a:ea typeface="ヒラギノ角ゴ Pro W3" pitchFamily="-1" charset="-128"/>
                <a:cs typeface="Arial Rounded MT Bold" pitchFamily="-1" charset="0"/>
              </a:rPr>
              <a:t>Developing interventions for Individual Students</a:t>
            </a:r>
            <a:endParaRPr lang="en-US" sz="3200" i="1" dirty="0">
              <a:solidFill>
                <a:srgbClr val="001C54"/>
              </a:solidFill>
              <a:ea typeface="ヒラギノ角ゴ Pro W3" pitchFamily="-1" charset="-128"/>
              <a:cs typeface="Arial Rounded MT Bold" pitchFamily="-1" charset="0"/>
            </a:endParaRPr>
          </a:p>
        </p:txBody>
      </p:sp>
    </p:spTree>
    <p:extLst>
      <p:ext uri="{BB962C8B-B14F-4D97-AF65-F5344CB8AC3E}">
        <p14:creationId xmlns:p14="http://schemas.microsoft.com/office/powerpoint/2010/main" val="348413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8.75608E-7 -4.42748E-6 L 0.06672 -0.19986 " pathEditMode="relative" ptsTypes="AA">
                                      <p:cBhvr>
                                        <p:cTn id="6"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dirty="0">
                <a:solidFill>
                  <a:srgbClr val="001C54"/>
                </a:solidFill>
              </a:rPr>
              <a:t>3. Develop Intervention Strategies</a:t>
            </a:r>
          </a:p>
        </p:txBody>
      </p:sp>
      <p:graphicFrame>
        <p:nvGraphicFramePr>
          <p:cNvPr id="5" name="Diagram 4"/>
          <p:cNvGraphicFramePr/>
          <p:nvPr>
            <p:extLst>
              <p:ext uri="{D42A27DB-BD31-4B8C-83A1-F6EECF244321}">
                <p14:modId xmlns:p14="http://schemas.microsoft.com/office/powerpoint/2010/main" val="1451338381"/>
              </p:ext>
            </p:extLst>
          </p:nvPr>
        </p:nvGraphicFramePr>
        <p:xfrm>
          <a:off x="0" y="2743200"/>
          <a:ext cx="9144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8308" name="Rectangle 5"/>
          <p:cNvSpPr>
            <a:spLocks noChangeArrowheads="1"/>
          </p:cNvSpPr>
          <p:nvPr/>
        </p:nvSpPr>
        <p:spPr bwMode="auto">
          <a:xfrm>
            <a:off x="533400" y="1784682"/>
            <a:ext cx="8305800" cy="830263"/>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dirty="0">
                <a:solidFill>
                  <a:schemeClr val="bg1"/>
                </a:solidFill>
                <a:ea typeface="ＭＳ Ｐゴシック" pitchFamily="-107" charset="-128"/>
                <a:cs typeface="ＭＳ Ｐゴシック" pitchFamily="-107" charset="-128"/>
              </a:rPr>
              <a:t>Based on our understanding of the context of problem behavior, we then begin to develop intervention strategies.</a:t>
            </a:r>
          </a:p>
        </p:txBody>
      </p:sp>
      <p:sp>
        <p:nvSpPr>
          <p:cNvPr id="7" name="Text Box 4"/>
          <p:cNvSpPr txBox="1">
            <a:spLocks noChangeArrowheads="1"/>
          </p:cNvSpPr>
          <p:nvPr/>
        </p:nvSpPr>
        <p:spPr bwMode="auto">
          <a:xfrm>
            <a:off x="76200" y="2618871"/>
            <a:ext cx="2209800" cy="533400"/>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defTabSz="914400" eaLnBrk="0" fontAlgn="base" hangingPunct="0">
              <a:spcBef>
                <a:spcPct val="0"/>
              </a:spcBef>
              <a:spcAft>
                <a:spcPct val="0"/>
              </a:spcAft>
              <a:defRPr/>
            </a:pPr>
            <a:r>
              <a:rPr lang="en-US" sz="1700" b="1" dirty="0">
                <a:solidFill>
                  <a:srgbClr val="FFFFFF"/>
                </a:solidFill>
              </a:rPr>
              <a:t>ANTECEDENT</a:t>
            </a:r>
          </a:p>
          <a:p>
            <a:pPr algn="ctr" defTabSz="914400" eaLnBrk="0" fontAlgn="base" hangingPunct="0">
              <a:spcBef>
                <a:spcPct val="0"/>
              </a:spcBef>
              <a:spcAft>
                <a:spcPct val="0"/>
              </a:spcAft>
              <a:defRPr/>
            </a:pPr>
            <a:r>
              <a:rPr lang="en-US" sz="1700" b="1" dirty="0">
                <a:solidFill>
                  <a:srgbClr val="FFFFFF"/>
                </a:solidFill>
              </a:rPr>
              <a:t>MANIPULATIONS</a:t>
            </a:r>
          </a:p>
        </p:txBody>
      </p:sp>
      <p:sp>
        <p:nvSpPr>
          <p:cNvPr id="8" name="Text Box 6"/>
          <p:cNvSpPr txBox="1">
            <a:spLocks noChangeArrowheads="1"/>
          </p:cNvSpPr>
          <p:nvPr/>
        </p:nvSpPr>
        <p:spPr bwMode="auto">
          <a:xfrm>
            <a:off x="3429000" y="2618871"/>
            <a:ext cx="2209800" cy="533400"/>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defTabSz="914400" eaLnBrk="0" fontAlgn="base" hangingPunct="0">
              <a:spcBef>
                <a:spcPct val="0"/>
              </a:spcBef>
              <a:spcAft>
                <a:spcPct val="0"/>
              </a:spcAft>
              <a:defRPr/>
            </a:pPr>
            <a:r>
              <a:rPr lang="en-US" sz="1700" b="1" cap="all" dirty="0">
                <a:solidFill>
                  <a:srgbClr val="FFFFFF"/>
                </a:solidFill>
              </a:rPr>
              <a:t>instructional </a:t>
            </a:r>
            <a:r>
              <a:rPr lang="en-US" sz="1700" b="1" dirty="0">
                <a:solidFill>
                  <a:srgbClr val="FFFFFF"/>
                </a:solidFill>
              </a:rPr>
              <a:t>STRATEGIES</a:t>
            </a:r>
          </a:p>
        </p:txBody>
      </p:sp>
      <p:sp>
        <p:nvSpPr>
          <p:cNvPr id="9" name="Text Box 8"/>
          <p:cNvSpPr txBox="1">
            <a:spLocks noChangeArrowheads="1"/>
          </p:cNvSpPr>
          <p:nvPr/>
        </p:nvSpPr>
        <p:spPr bwMode="auto">
          <a:xfrm>
            <a:off x="6781800" y="2618871"/>
            <a:ext cx="2209800" cy="533400"/>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defTabSz="914400" eaLnBrk="0" fontAlgn="base" hangingPunct="0">
              <a:spcBef>
                <a:spcPct val="0"/>
              </a:spcBef>
              <a:spcAft>
                <a:spcPct val="0"/>
              </a:spcAft>
              <a:defRPr/>
            </a:pPr>
            <a:r>
              <a:rPr lang="en-US" sz="1700" b="1" dirty="0">
                <a:solidFill>
                  <a:srgbClr val="FFFFFF"/>
                </a:solidFill>
              </a:rPr>
              <a:t>CONSEQUENCE</a:t>
            </a:r>
          </a:p>
          <a:p>
            <a:pPr algn="ctr" defTabSz="914400" eaLnBrk="0" fontAlgn="base" hangingPunct="0">
              <a:spcBef>
                <a:spcPct val="0"/>
              </a:spcBef>
              <a:spcAft>
                <a:spcPct val="0"/>
              </a:spcAft>
              <a:defRPr/>
            </a:pPr>
            <a:r>
              <a:rPr lang="en-US" sz="1700" b="1" dirty="0">
                <a:solidFill>
                  <a:srgbClr val="FFFFFF"/>
                </a:solidFill>
              </a:rPr>
              <a:t>MANIPULATIONS</a:t>
            </a:r>
          </a:p>
        </p:txBody>
      </p:sp>
      <p:sp>
        <p:nvSpPr>
          <p:cNvPr id="10" name="AutoShape 3"/>
          <p:cNvSpPr>
            <a:spLocks noChangeArrowheads="1"/>
          </p:cNvSpPr>
          <p:nvPr/>
        </p:nvSpPr>
        <p:spPr bwMode="auto">
          <a:xfrm>
            <a:off x="0" y="5715000"/>
            <a:ext cx="2438400" cy="1143000"/>
          </a:xfrm>
          <a:prstGeom prst="flowChartAlternateProcess">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prstTxWarp prst="textNoShape">
              <a:avLst/>
            </a:prstTxWarp>
          </a:bodyPr>
          <a:lstStyle/>
          <a:p>
            <a:pPr algn="ctr" defTabSz="914400" eaLnBrk="0" fontAlgn="base" hangingPunct="0">
              <a:spcBef>
                <a:spcPct val="0"/>
              </a:spcBef>
              <a:spcAft>
                <a:spcPct val="0"/>
              </a:spcAft>
              <a:defRPr/>
            </a:pPr>
            <a:r>
              <a:rPr lang="en-US" sz="2000" dirty="0">
                <a:solidFill>
                  <a:srgbClr val="FFFFFF"/>
                </a:solidFill>
                <a:ea typeface="ＭＳ Ｐゴシック" pitchFamily="-107" charset="-128"/>
                <a:cs typeface="ＭＳ Ｐゴシック" pitchFamily="-107" charset="-128"/>
              </a:rPr>
              <a:t>…to make the problem behavior</a:t>
            </a:r>
            <a:endParaRPr lang="en-US" sz="2000" b="1" dirty="0">
              <a:solidFill>
                <a:srgbClr val="FFFFFF"/>
              </a:solidFill>
              <a:ea typeface="ＭＳ Ｐゴシック" pitchFamily="-107" charset="-128"/>
              <a:cs typeface="ＭＳ Ｐゴシック" pitchFamily="-107" charset="-128"/>
            </a:endParaRPr>
          </a:p>
          <a:p>
            <a:pPr algn="ctr" defTabSz="914400" eaLnBrk="0" fontAlgn="base" hangingPunct="0">
              <a:spcBef>
                <a:spcPct val="0"/>
              </a:spcBef>
              <a:spcAft>
                <a:spcPct val="0"/>
              </a:spcAft>
              <a:defRPr/>
            </a:pPr>
            <a:r>
              <a:rPr lang="en-US" sz="2000" b="1" dirty="0">
                <a:solidFill>
                  <a:srgbClr val="FFFFFF"/>
                </a:solidFill>
                <a:effectLst>
                  <a:outerShdw blurRad="38100" dist="38100" dir="2700000" algn="tl">
                    <a:srgbClr val="000000"/>
                  </a:outerShdw>
                </a:effectLst>
                <a:ea typeface="ＭＳ Ｐゴシック" pitchFamily="-107" charset="-128"/>
                <a:cs typeface="ＭＳ Ｐゴシック" pitchFamily="-107" charset="-128"/>
              </a:rPr>
              <a:t>IRRELEVANT</a:t>
            </a:r>
          </a:p>
          <a:p>
            <a:pPr algn="ctr" defTabSz="914400" eaLnBrk="0" fontAlgn="base" hangingPunct="0">
              <a:spcBef>
                <a:spcPct val="0"/>
              </a:spcBef>
              <a:spcAft>
                <a:spcPct val="0"/>
              </a:spcAft>
              <a:defRPr/>
            </a:pPr>
            <a:endParaRPr lang="en-US" sz="2000" b="1" dirty="0">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dirty="0">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dirty="0">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dirty="0">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dirty="0">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u="sng" dirty="0">
              <a:solidFill>
                <a:srgbClr val="FFFFFF"/>
              </a:solidFill>
              <a:ea typeface="ＭＳ Ｐゴシック" pitchFamily="-107" charset="-128"/>
              <a:cs typeface="ＭＳ Ｐゴシック" pitchFamily="-107" charset="-128"/>
            </a:endParaRPr>
          </a:p>
        </p:txBody>
      </p:sp>
      <p:sp>
        <p:nvSpPr>
          <p:cNvPr id="11" name="AutoShape 5"/>
          <p:cNvSpPr>
            <a:spLocks noChangeArrowheads="1"/>
          </p:cNvSpPr>
          <p:nvPr/>
        </p:nvSpPr>
        <p:spPr bwMode="auto">
          <a:xfrm>
            <a:off x="3352800" y="5715000"/>
            <a:ext cx="2438400" cy="1143000"/>
          </a:xfrm>
          <a:prstGeom prst="flowChartAlternateProcess">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prstTxWarp prst="textNoShape">
              <a:avLst/>
            </a:prstTxWarp>
          </a:bodyPr>
          <a:lstStyle/>
          <a:p>
            <a:pPr algn="ctr" defTabSz="914400" eaLnBrk="0" fontAlgn="base" hangingPunct="0">
              <a:spcBef>
                <a:spcPct val="0"/>
              </a:spcBef>
              <a:spcAft>
                <a:spcPct val="0"/>
              </a:spcAft>
              <a:defRPr/>
            </a:pPr>
            <a:r>
              <a:rPr lang="en-US" sz="2000">
                <a:solidFill>
                  <a:srgbClr val="FFFFFF"/>
                </a:solidFill>
                <a:ea typeface="ＭＳ Ｐゴシック" pitchFamily="-107" charset="-128"/>
                <a:cs typeface="ＭＳ Ｐゴシック" pitchFamily="-107" charset="-128"/>
              </a:rPr>
              <a:t>…to make the problem behavior</a:t>
            </a:r>
            <a:endParaRPr lang="en-US" sz="2000" b="1">
              <a:solidFill>
                <a:srgbClr val="FFFFFF"/>
              </a:solidFill>
              <a:ea typeface="ＭＳ Ｐゴシック" pitchFamily="-107" charset="-128"/>
              <a:cs typeface="ＭＳ Ｐゴシック" pitchFamily="-107" charset="-128"/>
            </a:endParaRPr>
          </a:p>
          <a:p>
            <a:pPr algn="ctr" defTabSz="914400" eaLnBrk="0" fontAlgn="base" hangingPunct="0">
              <a:spcBef>
                <a:spcPct val="0"/>
              </a:spcBef>
              <a:spcAft>
                <a:spcPct val="0"/>
              </a:spcAft>
              <a:defRPr/>
            </a:pPr>
            <a:r>
              <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rPr>
              <a:t>INEFFICIENT</a:t>
            </a: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a typeface="ＭＳ Ｐゴシック" pitchFamily="-107" charset="-128"/>
              <a:cs typeface="ＭＳ Ｐゴシック" pitchFamily="-107" charset="-128"/>
            </a:endParaRPr>
          </a:p>
        </p:txBody>
      </p:sp>
      <p:sp>
        <p:nvSpPr>
          <p:cNvPr id="12" name="AutoShape 7"/>
          <p:cNvSpPr>
            <a:spLocks noChangeArrowheads="1"/>
          </p:cNvSpPr>
          <p:nvPr/>
        </p:nvSpPr>
        <p:spPr bwMode="auto">
          <a:xfrm>
            <a:off x="6705600" y="5715000"/>
            <a:ext cx="2438400" cy="1143000"/>
          </a:xfrm>
          <a:prstGeom prst="flowChartAlternateProcess">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prstTxWarp prst="textNoShape">
              <a:avLst/>
            </a:prstTxWarp>
          </a:bodyPr>
          <a:lstStyle/>
          <a:p>
            <a:pPr algn="ctr" defTabSz="914400" eaLnBrk="0" fontAlgn="base" hangingPunct="0">
              <a:spcBef>
                <a:spcPct val="0"/>
              </a:spcBef>
              <a:spcAft>
                <a:spcPct val="0"/>
              </a:spcAft>
              <a:defRPr/>
            </a:pPr>
            <a:r>
              <a:rPr lang="en-US" sz="2000">
                <a:solidFill>
                  <a:srgbClr val="FFFFFF"/>
                </a:solidFill>
                <a:ea typeface="ＭＳ Ｐゴシック" pitchFamily="-107" charset="-128"/>
                <a:cs typeface="ＭＳ Ｐゴシック" pitchFamily="-107" charset="-128"/>
              </a:rPr>
              <a:t>…to make the problem behavior</a:t>
            </a:r>
            <a:endParaRPr lang="en-US" sz="2000" b="1">
              <a:solidFill>
                <a:srgbClr val="FFFFFF"/>
              </a:solidFill>
              <a:ea typeface="ＭＳ Ｐゴシック" pitchFamily="-107" charset="-128"/>
              <a:cs typeface="ＭＳ Ｐゴシック" pitchFamily="-107" charset="-128"/>
            </a:endParaRPr>
          </a:p>
          <a:p>
            <a:pPr algn="ctr" defTabSz="914400" eaLnBrk="0" fontAlgn="base" hangingPunct="0">
              <a:spcBef>
                <a:spcPct val="0"/>
              </a:spcBef>
              <a:spcAft>
                <a:spcPct val="0"/>
              </a:spcAft>
              <a:defRPr/>
            </a:pPr>
            <a:r>
              <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rPr>
              <a:t>INEFFECTIVE</a:t>
            </a: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93273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Left)">
                                      <p:cBhvr>
                                        <p:cTn id="16" dur="500"/>
                                        <p:tgtEl>
                                          <p:spTgt spid="8"/>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lide(fromLeft)">
                                      <p:cBhvr>
                                        <p:cTn id="25" dur="500"/>
                                        <p:tgtEl>
                                          <p:spTgt spid="9"/>
                                        </p:tgtEl>
                                      </p:cBhvr>
                                    </p:animEffect>
                                  </p:childTnLst>
                                </p:cTn>
                              </p:par>
                            </p:childTnLst>
                          </p:cTn>
                        </p:par>
                        <p:par>
                          <p:cTn id="26" fill="hold">
                            <p:stCondLst>
                              <p:cond delay="500"/>
                            </p:stCondLst>
                            <p:childTnLst>
                              <p:par>
                                <p:cTn id="27" presetID="1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2415" y="-227807"/>
            <a:ext cx="7886700" cy="1325563"/>
          </a:xfrm>
        </p:spPr>
        <p:txBody>
          <a:bodyPr/>
          <a:lstStyle/>
          <a:p>
            <a:r>
              <a:rPr lang="en-US" dirty="0">
                <a:solidFill>
                  <a:srgbClr val="001C54"/>
                </a:solidFill>
              </a:rPr>
              <a:t>More specifically…</a:t>
            </a:r>
          </a:p>
        </p:txBody>
      </p:sp>
      <p:sp>
        <p:nvSpPr>
          <p:cNvPr id="39939" name="AutoShape 3"/>
          <p:cNvSpPr>
            <a:spLocks noChangeArrowheads="1"/>
          </p:cNvSpPr>
          <p:nvPr/>
        </p:nvSpPr>
        <p:spPr bwMode="auto">
          <a:xfrm>
            <a:off x="0" y="1690252"/>
            <a:ext cx="2209800" cy="4451933"/>
          </a:xfrm>
          <a:prstGeom prst="flowChartAlternateProcess">
            <a:avLst/>
          </a:prstGeom>
          <a:solidFill>
            <a:schemeClr val="accent2">
              <a:lumMod val="20000"/>
              <a:lumOff val="80000"/>
            </a:schemeClr>
          </a:solidFill>
          <a:ln w="9525">
            <a:noFill/>
            <a:miter lim="800000"/>
            <a:headEnd/>
            <a:tailEnd/>
          </a:ln>
        </p:spPr>
        <p:txBody>
          <a:bodyPr>
            <a:prstTxWarp prst="textNoShape">
              <a:avLst/>
            </a:prstTxWarp>
          </a:bodyPr>
          <a:lstStyle/>
          <a:p>
            <a:pPr marL="115888" indent="-115888" defTabSz="914400" eaLnBrk="0" fontAlgn="base" hangingPunct="0">
              <a:spcBef>
                <a:spcPct val="0"/>
              </a:spcBef>
              <a:spcAft>
                <a:spcPct val="0"/>
              </a:spcAft>
              <a:buFontTx/>
              <a:buChar char="•"/>
            </a:pPr>
            <a:endParaRPr lang="en-US" sz="2000" dirty="0">
              <a:ea typeface="ＭＳ Ｐゴシック" pitchFamily="-107" charset="-128"/>
              <a:cs typeface="ＭＳ Ｐゴシック" pitchFamily="-107" charset="-128"/>
            </a:endParaRP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Minimize the likelihood</a:t>
            </a: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Neutralize</a:t>
            </a: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Withhold antecedent</a:t>
            </a: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Add prompts</a:t>
            </a: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Increase reinforcement for desired behavior</a:t>
            </a:r>
            <a:endParaRPr lang="en-US" sz="2000" baseline="30000" dirty="0">
              <a:ea typeface="ＭＳ Ｐゴシック" pitchFamily="-107" charset="-128"/>
              <a:cs typeface="ＭＳ Ｐゴシック" pitchFamily="-107" charset="-128"/>
            </a:endParaRPr>
          </a:p>
        </p:txBody>
      </p:sp>
      <p:sp>
        <p:nvSpPr>
          <p:cNvPr id="39940" name="Text Box 4"/>
          <p:cNvSpPr txBox="1">
            <a:spLocks noChangeArrowheads="1"/>
          </p:cNvSpPr>
          <p:nvPr/>
        </p:nvSpPr>
        <p:spPr bwMode="auto">
          <a:xfrm>
            <a:off x="0" y="852052"/>
            <a:ext cx="2209800" cy="680133"/>
          </a:xfrm>
          <a:prstGeom prst="rect">
            <a:avLst/>
          </a:prstGeom>
          <a:solidFill>
            <a:schemeClr val="accent2">
              <a:lumMod val="50000"/>
            </a:schemeClr>
          </a:solidFill>
          <a:ln w="9525">
            <a:noFill/>
            <a:miter lim="800000"/>
            <a:headEnd/>
            <a:tailEnd/>
          </a:ln>
        </p:spPr>
        <p:txBody>
          <a:bodyPr>
            <a:prstTxWarp prst="textNoShape">
              <a:avLst/>
            </a:prstTxWarp>
          </a:bodyPr>
          <a:lstStyle/>
          <a:p>
            <a:pPr algn="ctr" defTabSz="914400" eaLnBrk="0" fontAlgn="base" hangingPunct="0">
              <a:spcBef>
                <a:spcPct val="0"/>
              </a:spcBef>
              <a:spcAft>
                <a:spcPct val="0"/>
              </a:spcAft>
            </a:pPr>
            <a:r>
              <a:rPr lang="en-US" sz="1700" b="1" dirty="0">
                <a:solidFill>
                  <a:srgbClr val="FFFFFF"/>
                </a:solidFill>
                <a:ea typeface="ＭＳ Ｐゴシック" pitchFamily="-107" charset="-128"/>
                <a:cs typeface="ＭＳ Ｐゴシック" pitchFamily="-107" charset="-128"/>
              </a:rPr>
              <a:t>SETTING EVENT</a:t>
            </a:r>
          </a:p>
          <a:p>
            <a:pPr algn="ctr" defTabSz="914400" eaLnBrk="0" fontAlgn="base" hangingPunct="0">
              <a:spcBef>
                <a:spcPct val="0"/>
              </a:spcBef>
              <a:spcAft>
                <a:spcPct val="0"/>
              </a:spcAft>
            </a:pPr>
            <a:r>
              <a:rPr lang="en-US" sz="1700" b="1" dirty="0">
                <a:solidFill>
                  <a:srgbClr val="FFFFFF"/>
                </a:solidFill>
                <a:ea typeface="ＭＳ Ｐゴシック" pitchFamily="-107" charset="-128"/>
                <a:cs typeface="ＭＳ Ｐゴシック" pitchFamily="-107" charset="-128"/>
              </a:rPr>
              <a:t>MANIPULATIONS</a:t>
            </a:r>
          </a:p>
        </p:txBody>
      </p:sp>
      <p:sp>
        <p:nvSpPr>
          <p:cNvPr id="39941" name="AutoShape 5"/>
          <p:cNvSpPr>
            <a:spLocks noChangeArrowheads="1"/>
          </p:cNvSpPr>
          <p:nvPr/>
        </p:nvSpPr>
        <p:spPr bwMode="auto">
          <a:xfrm>
            <a:off x="2362200" y="1690252"/>
            <a:ext cx="2209800" cy="4451933"/>
          </a:xfrm>
          <a:prstGeom prst="flowChartAlternateProcess">
            <a:avLst/>
          </a:prstGeom>
          <a:solidFill>
            <a:schemeClr val="accent2">
              <a:lumMod val="20000"/>
              <a:lumOff val="80000"/>
            </a:schemeClr>
          </a:solidFill>
          <a:ln w="9525">
            <a:noFill/>
            <a:miter lim="800000"/>
            <a:headEnd/>
            <a:tailEnd/>
          </a:ln>
        </p:spPr>
        <p:txBody>
          <a:bodyPr>
            <a:prstTxWarp prst="textNoShape">
              <a:avLst/>
            </a:prstTxWarp>
          </a:bodyPr>
          <a:lstStyle/>
          <a:p>
            <a:pPr marL="233363" indent="-233363" defTabSz="914400" eaLnBrk="0" fontAlgn="base" hangingPunct="0">
              <a:spcBef>
                <a:spcPct val="0"/>
              </a:spcBef>
              <a:spcAft>
                <a:spcPct val="0"/>
              </a:spcAft>
              <a:buFontTx/>
              <a:buChar char="•"/>
            </a:pPr>
            <a:endParaRPr lang="en-US" sz="2000" dirty="0">
              <a:ea typeface="ＭＳ Ｐゴシック" pitchFamily="-107" charset="-128"/>
              <a:cs typeface="ＭＳ Ｐゴシック" pitchFamily="-107" charset="-128"/>
            </a:endParaRP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Redesign the environment</a:t>
            </a:r>
          </a:p>
          <a:p>
            <a:pPr marL="454025" lvl="1" indent="-233363" defTabSz="914400" eaLnBrk="0" fontAlgn="base" hangingPunct="0">
              <a:spcBef>
                <a:spcPct val="0"/>
              </a:spcBef>
              <a:spcAft>
                <a:spcPct val="0"/>
              </a:spcAft>
              <a:buFontTx/>
              <a:buChar char="•"/>
            </a:pPr>
            <a:endParaRPr lang="en-US" sz="800" dirty="0">
              <a:ea typeface="ＭＳ Ｐゴシック" pitchFamily="-107" charset="-128"/>
              <a:cs typeface="ＭＳ Ｐゴシック" pitchFamily="-107" charset="-128"/>
            </a:endParaRPr>
          </a:p>
          <a:p>
            <a:pPr marL="454025" lvl="1" indent="-233363" defTabSz="914400" eaLnBrk="0" fontAlgn="base" hangingPunct="0">
              <a:spcBef>
                <a:spcPct val="0"/>
              </a:spcBef>
              <a:spcAft>
                <a:spcPct val="0"/>
              </a:spcAft>
              <a:buFontTx/>
              <a:buChar char="•"/>
            </a:pPr>
            <a:r>
              <a:rPr lang="en-US" dirty="0">
                <a:ea typeface="ＭＳ Ｐゴシック" pitchFamily="-107" charset="-128"/>
                <a:cs typeface="ＭＳ Ｐゴシック" pitchFamily="-107" charset="-128"/>
              </a:rPr>
              <a:t>Physical arrangement</a:t>
            </a:r>
          </a:p>
          <a:p>
            <a:pPr marL="454025" lvl="1" indent="-233363" defTabSz="914400" eaLnBrk="0" fontAlgn="base" hangingPunct="0">
              <a:spcBef>
                <a:spcPct val="0"/>
              </a:spcBef>
              <a:spcAft>
                <a:spcPct val="0"/>
              </a:spcAft>
              <a:buFontTx/>
              <a:buChar char="•"/>
            </a:pPr>
            <a:endParaRPr lang="en-US" sz="600" dirty="0">
              <a:ea typeface="ＭＳ Ｐゴシック" pitchFamily="-107" charset="-128"/>
              <a:cs typeface="ＭＳ Ｐゴシック" pitchFamily="-107" charset="-128"/>
            </a:endParaRPr>
          </a:p>
          <a:p>
            <a:pPr marL="454025" lvl="1" indent="-233363" defTabSz="914400" eaLnBrk="0" fontAlgn="base" hangingPunct="0">
              <a:spcBef>
                <a:spcPct val="0"/>
              </a:spcBef>
              <a:spcAft>
                <a:spcPct val="0"/>
              </a:spcAft>
              <a:buFontTx/>
              <a:buChar char="•"/>
            </a:pPr>
            <a:r>
              <a:rPr lang="en-US" dirty="0">
                <a:ea typeface="ＭＳ Ｐゴシック" pitchFamily="-107" charset="-128"/>
                <a:cs typeface="ＭＳ Ｐゴシック" pitchFamily="-107" charset="-128"/>
              </a:rPr>
              <a:t>Predictability</a:t>
            </a:r>
          </a:p>
          <a:p>
            <a:pPr marL="454025" lvl="1" indent="-233363" defTabSz="914400" eaLnBrk="0" fontAlgn="base" hangingPunct="0">
              <a:spcBef>
                <a:spcPct val="0"/>
              </a:spcBef>
              <a:spcAft>
                <a:spcPct val="0"/>
              </a:spcAft>
              <a:buFontTx/>
              <a:buChar char="•"/>
            </a:pPr>
            <a:endParaRPr lang="en-US" sz="600" dirty="0">
              <a:ea typeface="ＭＳ Ｐゴシック" pitchFamily="-107" charset="-128"/>
              <a:cs typeface="ＭＳ Ｐゴシック" pitchFamily="-107" charset="-128"/>
            </a:endParaRPr>
          </a:p>
          <a:p>
            <a:pPr marL="454025" lvl="1" indent="-233363" defTabSz="914400" eaLnBrk="0" fontAlgn="base" hangingPunct="0">
              <a:spcBef>
                <a:spcPct val="0"/>
              </a:spcBef>
              <a:spcAft>
                <a:spcPct val="0"/>
              </a:spcAft>
              <a:buFontTx/>
              <a:buChar char="•"/>
            </a:pPr>
            <a:r>
              <a:rPr lang="en-US" dirty="0">
                <a:ea typeface="ＭＳ Ｐゴシック" pitchFamily="-107" charset="-128"/>
                <a:cs typeface="ＭＳ Ｐゴシック" pitchFamily="-107" charset="-128"/>
              </a:rPr>
              <a:t>Choice</a:t>
            </a:r>
          </a:p>
          <a:p>
            <a:pPr marL="454025" lvl="1" indent="-233363" defTabSz="914400" eaLnBrk="0" fontAlgn="base" hangingPunct="0">
              <a:spcBef>
                <a:spcPct val="0"/>
              </a:spcBef>
              <a:spcAft>
                <a:spcPct val="0"/>
              </a:spcAft>
              <a:buFontTx/>
              <a:buChar char="•"/>
            </a:pPr>
            <a:endParaRPr lang="en-US" sz="600" dirty="0">
              <a:ea typeface="ＭＳ Ｐゴシック" pitchFamily="-107" charset="-128"/>
              <a:cs typeface="ＭＳ Ｐゴシック" pitchFamily="-107" charset="-128"/>
            </a:endParaRPr>
          </a:p>
          <a:p>
            <a:pPr marL="454025" lvl="1" indent="-233363" defTabSz="914400" eaLnBrk="0" fontAlgn="base" hangingPunct="0">
              <a:spcBef>
                <a:spcPct val="0"/>
              </a:spcBef>
              <a:spcAft>
                <a:spcPct val="0"/>
              </a:spcAft>
              <a:buFontTx/>
              <a:buChar char="•"/>
            </a:pPr>
            <a:r>
              <a:rPr lang="en-US" dirty="0">
                <a:ea typeface="ＭＳ Ｐゴシック" pitchFamily="-107" charset="-128"/>
                <a:cs typeface="ＭＳ Ｐゴシック" pitchFamily="-107" charset="-128"/>
              </a:rPr>
              <a:t>Instructional variables</a:t>
            </a:r>
            <a:endParaRPr lang="en-US" sz="2000" dirty="0">
              <a:ea typeface="ＭＳ Ｐゴシック" pitchFamily="-107" charset="-128"/>
              <a:cs typeface="ＭＳ Ｐゴシック" pitchFamily="-107" charset="-128"/>
            </a:endParaRP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Add Prompts and/or pre-corrections</a:t>
            </a:r>
            <a:endParaRPr lang="en-US" sz="2400" dirty="0">
              <a:ea typeface="ＭＳ Ｐゴシック" pitchFamily="-107" charset="-128"/>
              <a:cs typeface="ＭＳ Ｐゴシック" pitchFamily="-107" charset="-128"/>
            </a:endParaRPr>
          </a:p>
          <a:p>
            <a:pPr algn="ctr" defTabSz="914400" eaLnBrk="0" fontAlgn="base" hangingPunct="0">
              <a:spcBef>
                <a:spcPct val="0"/>
              </a:spcBef>
              <a:spcAft>
                <a:spcPct val="0"/>
              </a:spcAft>
            </a:pPr>
            <a:endParaRPr lang="en-US" sz="2000" u="sng" dirty="0">
              <a:ea typeface="ＭＳ Ｐゴシック" pitchFamily="-107" charset="-128"/>
              <a:cs typeface="ＭＳ Ｐゴシック" pitchFamily="-107" charset="-128"/>
            </a:endParaRPr>
          </a:p>
        </p:txBody>
      </p:sp>
      <p:sp>
        <p:nvSpPr>
          <p:cNvPr id="39942" name="Text Box 6"/>
          <p:cNvSpPr txBox="1">
            <a:spLocks noChangeArrowheads="1"/>
          </p:cNvSpPr>
          <p:nvPr/>
        </p:nvSpPr>
        <p:spPr bwMode="auto">
          <a:xfrm>
            <a:off x="2362200" y="852052"/>
            <a:ext cx="2209800" cy="680133"/>
          </a:xfrm>
          <a:prstGeom prst="rect">
            <a:avLst/>
          </a:prstGeom>
          <a:solidFill>
            <a:schemeClr val="accent2">
              <a:lumMod val="50000"/>
            </a:schemeClr>
          </a:solidFill>
          <a:ln w="9525">
            <a:noFill/>
            <a:miter lim="800000"/>
            <a:headEnd/>
            <a:tailEnd/>
          </a:ln>
        </p:spPr>
        <p:txBody>
          <a:bodyPr>
            <a:prstTxWarp prst="textNoShape">
              <a:avLst/>
            </a:prstTxWarp>
          </a:bodyPr>
          <a:lstStyle/>
          <a:p>
            <a:pPr algn="ctr" defTabSz="914400" eaLnBrk="0" fontAlgn="base" hangingPunct="0">
              <a:spcBef>
                <a:spcPct val="0"/>
              </a:spcBef>
              <a:spcAft>
                <a:spcPct val="0"/>
              </a:spcAft>
            </a:pPr>
            <a:r>
              <a:rPr lang="en-US" sz="1700" b="1">
                <a:solidFill>
                  <a:srgbClr val="FFFFFF"/>
                </a:solidFill>
                <a:ea typeface="ＭＳ Ｐゴシック" pitchFamily="-107" charset="-128"/>
                <a:cs typeface="ＭＳ Ｐゴシック" pitchFamily="-107" charset="-128"/>
              </a:rPr>
              <a:t>ANTECEDENT</a:t>
            </a:r>
          </a:p>
          <a:p>
            <a:pPr algn="ctr" defTabSz="914400" eaLnBrk="0" fontAlgn="base" hangingPunct="0">
              <a:spcBef>
                <a:spcPct val="0"/>
              </a:spcBef>
              <a:spcAft>
                <a:spcPct val="0"/>
              </a:spcAft>
            </a:pPr>
            <a:r>
              <a:rPr lang="en-US" sz="1700" b="1">
                <a:solidFill>
                  <a:srgbClr val="FFFFFF"/>
                </a:solidFill>
                <a:ea typeface="ＭＳ Ｐゴシック" pitchFamily="-107" charset="-128"/>
                <a:cs typeface="ＭＳ Ｐゴシック" pitchFamily="-107" charset="-128"/>
              </a:rPr>
              <a:t>MANIPULATIONS</a:t>
            </a:r>
          </a:p>
        </p:txBody>
      </p:sp>
      <p:sp>
        <p:nvSpPr>
          <p:cNvPr id="39943" name="AutoShape 7"/>
          <p:cNvSpPr>
            <a:spLocks noChangeArrowheads="1"/>
          </p:cNvSpPr>
          <p:nvPr/>
        </p:nvSpPr>
        <p:spPr bwMode="auto">
          <a:xfrm>
            <a:off x="4648200" y="1690252"/>
            <a:ext cx="2209800" cy="4451933"/>
          </a:xfrm>
          <a:prstGeom prst="flowChartAlternateProcess">
            <a:avLst/>
          </a:prstGeom>
          <a:solidFill>
            <a:schemeClr val="accent2">
              <a:lumMod val="20000"/>
              <a:lumOff val="80000"/>
            </a:schemeClr>
          </a:solidFill>
          <a:ln w="9525">
            <a:noFill/>
            <a:miter lim="800000"/>
            <a:headEnd/>
            <a:tailEnd/>
          </a:ln>
        </p:spPr>
        <p:txBody>
          <a:bodyPr>
            <a:prstTxWarp prst="textNoShape">
              <a:avLst/>
            </a:prstTxWarp>
          </a:bodyPr>
          <a:lstStyle/>
          <a:p>
            <a:pPr defTabSz="914400" eaLnBrk="0" fontAlgn="base" hangingPunct="0">
              <a:spcBef>
                <a:spcPct val="0"/>
              </a:spcBef>
              <a:spcAft>
                <a:spcPct val="0"/>
              </a:spcAft>
            </a:pPr>
            <a:endParaRPr lang="en-US" sz="2000" b="1" dirty="0">
              <a:ea typeface="ＭＳ Ｐゴシック" pitchFamily="-107" charset="-128"/>
              <a:cs typeface="ＭＳ Ｐゴシック" pitchFamily="-107" charset="-128"/>
            </a:endParaRP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Develop objectives</a:t>
            </a: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Teach replacement behavior</a:t>
            </a: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Shift from replacement to desired behavior</a:t>
            </a:r>
            <a:endParaRPr lang="en-US" sz="2000" b="1" dirty="0">
              <a:ea typeface="ＭＳ Ｐゴシック" pitchFamily="-107" charset="-128"/>
              <a:cs typeface="ＭＳ Ｐゴシック" pitchFamily="-107" charset="-128"/>
            </a:endParaRPr>
          </a:p>
        </p:txBody>
      </p:sp>
      <p:sp>
        <p:nvSpPr>
          <p:cNvPr id="39944" name="Text Box 8"/>
          <p:cNvSpPr txBox="1">
            <a:spLocks noChangeArrowheads="1"/>
          </p:cNvSpPr>
          <p:nvPr/>
        </p:nvSpPr>
        <p:spPr bwMode="auto">
          <a:xfrm>
            <a:off x="4648200" y="852052"/>
            <a:ext cx="2209800" cy="680133"/>
          </a:xfrm>
          <a:prstGeom prst="rect">
            <a:avLst/>
          </a:prstGeom>
          <a:solidFill>
            <a:schemeClr val="accent2">
              <a:lumMod val="50000"/>
            </a:schemeClr>
          </a:solidFill>
          <a:ln w="9525">
            <a:noFill/>
            <a:miter lim="800000"/>
            <a:headEnd/>
            <a:tailEnd/>
          </a:ln>
        </p:spPr>
        <p:txBody>
          <a:bodyPr>
            <a:prstTxWarp prst="textNoShape">
              <a:avLst/>
            </a:prstTxWarp>
          </a:bodyPr>
          <a:lstStyle/>
          <a:p>
            <a:pPr algn="ctr" defTabSz="914400" eaLnBrk="0" fontAlgn="base" hangingPunct="0">
              <a:spcBef>
                <a:spcPct val="0"/>
              </a:spcBef>
              <a:spcAft>
                <a:spcPct val="0"/>
              </a:spcAft>
            </a:pPr>
            <a:r>
              <a:rPr lang="en-US" sz="1700" b="1">
                <a:solidFill>
                  <a:srgbClr val="FFFFFF"/>
                </a:solidFill>
                <a:ea typeface="ＭＳ Ｐゴシック" pitchFamily="-107" charset="-128"/>
                <a:cs typeface="ＭＳ Ｐゴシック" pitchFamily="-107" charset="-128"/>
              </a:rPr>
              <a:t>WAYS TO TEACH</a:t>
            </a:r>
          </a:p>
          <a:p>
            <a:pPr algn="ctr" defTabSz="914400" eaLnBrk="0" fontAlgn="base" hangingPunct="0">
              <a:spcBef>
                <a:spcPct val="0"/>
              </a:spcBef>
              <a:spcAft>
                <a:spcPct val="0"/>
              </a:spcAft>
            </a:pPr>
            <a:r>
              <a:rPr lang="en-US" sz="1700" b="1">
                <a:solidFill>
                  <a:srgbClr val="FFFFFF"/>
                </a:solidFill>
                <a:ea typeface="ＭＳ Ｐゴシック" pitchFamily="-107" charset="-128"/>
                <a:cs typeface="ＭＳ Ｐゴシック" pitchFamily="-107" charset="-128"/>
              </a:rPr>
              <a:t>BEHAVIORS</a:t>
            </a:r>
          </a:p>
        </p:txBody>
      </p:sp>
      <p:sp>
        <p:nvSpPr>
          <p:cNvPr id="490505" name="AutoShape 9"/>
          <p:cNvSpPr>
            <a:spLocks noChangeArrowheads="1"/>
          </p:cNvSpPr>
          <p:nvPr/>
        </p:nvSpPr>
        <p:spPr bwMode="auto">
          <a:xfrm>
            <a:off x="6934200" y="1690252"/>
            <a:ext cx="2209800" cy="4451933"/>
          </a:xfrm>
          <a:prstGeom prst="flowChartAlternateProcess">
            <a:avLst/>
          </a:prstGeom>
          <a:solidFill>
            <a:schemeClr val="accent2">
              <a:lumMod val="20000"/>
              <a:lumOff val="80000"/>
            </a:schemeClr>
          </a:solidFill>
          <a:ln w="9525">
            <a:noFill/>
            <a:miter lim="800000"/>
            <a:headEnd/>
            <a:tailEnd/>
          </a:ln>
        </p:spPr>
        <p:txBody>
          <a:bodyPr>
            <a:prstTxWarp prst="textNoShape">
              <a:avLst/>
            </a:prstTxWarp>
          </a:bodyPr>
          <a:lstStyle/>
          <a:p>
            <a:pPr marL="115888" indent="-115888" defTabSz="914400" eaLnBrk="0" fontAlgn="base" hangingPunct="0">
              <a:spcBef>
                <a:spcPct val="0"/>
              </a:spcBef>
              <a:spcAft>
                <a:spcPct val="0"/>
              </a:spcAft>
              <a:buFontTx/>
              <a:buChar char="•"/>
              <a:defRPr/>
            </a:pPr>
            <a:r>
              <a:rPr lang="en-US" sz="2000" dirty="0">
                <a:ea typeface="ＭＳ Ｐゴシック" pitchFamily="-107" charset="-128"/>
                <a:cs typeface="ＭＳ Ｐゴシック" pitchFamily="-107" charset="-128"/>
              </a:rPr>
              <a:t>Increase function-based reinforcement for replacement behavior</a:t>
            </a:r>
          </a:p>
          <a:p>
            <a:pPr marL="115888" indent="-115888" defTabSz="914400" eaLnBrk="0" fontAlgn="base" hangingPunct="0">
              <a:spcBef>
                <a:spcPct val="0"/>
              </a:spcBef>
              <a:spcAft>
                <a:spcPct val="0"/>
              </a:spcAft>
              <a:buFontTx/>
              <a:buChar char="•"/>
              <a:defRPr/>
            </a:pPr>
            <a:r>
              <a:rPr lang="en-US" sz="2000" dirty="0">
                <a:ea typeface="ＭＳ Ｐゴシック" pitchFamily="-107" charset="-128"/>
                <a:cs typeface="ＭＳ Ｐゴシック" pitchFamily="-107" charset="-128"/>
              </a:rPr>
              <a:t>Increase reinforcement for desired behavior</a:t>
            </a:r>
          </a:p>
          <a:p>
            <a:pPr marL="115888" indent="-115888" defTabSz="914400" eaLnBrk="0" fontAlgn="base" hangingPunct="0">
              <a:spcBef>
                <a:spcPct val="0"/>
              </a:spcBef>
              <a:spcAft>
                <a:spcPct val="0"/>
              </a:spcAft>
              <a:buFontTx/>
              <a:buChar char="•"/>
              <a:defRPr/>
            </a:pPr>
            <a:r>
              <a:rPr lang="en-US" sz="2000" dirty="0">
                <a:ea typeface="ＭＳ Ｐゴシック" pitchFamily="-107" charset="-128"/>
                <a:cs typeface="ＭＳ Ｐゴシック" pitchFamily="-107" charset="-128"/>
              </a:rPr>
              <a:t>Prevent reinforcement for problem behaviors</a:t>
            </a:r>
            <a:endParaRPr lang="en-US" sz="2400" dirty="0">
              <a:effectLst>
                <a:outerShdw blurRad="38100" dist="38100" dir="2700000" algn="tl">
                  <a:srgbClr val="DDDDDD"/>
                </a:outerShdw>
              </a:effectLst>
              <a:ea typeface="ＭＳ Ｐゴシック" pitchFamily="-107" charset="-128"/>
              <a:cs typeface="ＭＳ Ｐゴシック" pitchFamily="-107" charset="-128"/>
            </a:endParaRPr>
          </a:p>
        </p:txBody>
      </p:sp>
      <p:sp>
        <p:nvSpPr>
          <p:cNvPr id="39946" name="Text Box 10"/>
          <p:cNvSpPr txBox="1">
            <a:spLocks noChangeArrowheads="1"/>
          </p:cNvSpPr>
          <p:nvPr/>
        </p:nvSpPr>
        <p:spPr bwMode="auto">
          <a:xfrm>
            <a:off x="6934200" y="852052"/>
            <a:ext cx="2209800" cy="680133"/>
          </a:xfrm>
          <a:prstGeom prst="rect">
            <a:avLst/>
          </a:prstGeom>
          <a:solidFill>
            <a:schemeClr val="accent2">
              <a:lumMod val="50000"/>
            </a:schemeClr>
          </a:solidFill>
          <a:ln w="9525">
            <a:noFill/>
            <a:miter lim="800000"/>
            <a:headEnd/>
            <a:tailEnd/>
          </a:ln>
        </p:spPr>
        <p:txBody>
          <a:bodyPr>
            <a:prstTxWarp prst="textNoShape">
              <a:avLst/>
            </a:prstTxWarp>
          </a:bodyPr>
          <a:lstStyle/>
          <a:p>
            <a:pPr algn="ctr" defTabSz="914400" eaLnBrk="0" fontAlgn="base" hangingPunct="0">
              <a:spcBef>
                <a:spcPct val="0"/>
              </a:spcBef>
              <a:spcAft>
                <a:spcPct val="0"/>
              </a:spcAft>
            </a:pPr>
            <a:r>
              <a:rPr lang="en-US" sz="1700" b="1">
                <a:solidFill>
                  <a:srgbClr val="FFFFFF"/>
                </a:solidFill>
                <a:ea typeface="ＭＳ Ｐゴシック" pitchFamily="-107" charset="-128"/>
                <a:cs typeface="ＭＳ Ｐゴシック" pitchFamily="-107" charset="-128"/>
              </a:rPr>
              <a:t>CONSEQUENCE</a:t>
            </a:r>
          </a:p>
          <a:p>
            <a:pPr algn="ctr" defTabSz="914400" eaLnBrk="0" fontAlgn="base" hangingPunct="0">
              <a:spcBef>
                <a:spcPct val="0"/>
              </a:spcBef>
              <a:spcAft>
                <a:spcPct val="0"/>
              </a:spcAft>
            </a:pPr>
            <a:r>
              <a:rPr lang="en-US" sz="1700" b="1">
                <a:solidFill>
                  <a:srgbClr val="FFFFFF"/>
                </a:solidFill>
                <a:ea typeface="ＭＳ Ｐゴシック" pitchFamily="-107" charset="-128"/>
                <a:cs typeface="ＭＳ Ｐゴシック" pitchFamily="-107" charset="-128"/>
              </a:rPr>
              <a:t>MANIPULATIONS</a:t>
            </a:r>
          </a:p>
        </p:txBody>
      </p:sp>
      <p:grpSp>
        <p:nvGrpSpPr>
          <p:cNvPr id="11" name="Group 4"/>
          <p:cNvGrpSpPr>
            <a:grpSpLocks/>
          </p:cNvGrpSpPr>
          <p:nvPr/>
        </p:nvGrpSpPr>
        <p:grpSpPr bwMode="auto">
          <a:xfrm>
            <a:off x="5257800" y="4495800"/>
            <a:ext cx="2476500" cy="2438400"/>
            <a:chOff x="3408" y="1632"/>
            <a:chExt cx="1944" cy="2400"/>
          </a:xfrm>
        </p:grpSpPr>
        <p:sp>
          <p:nvSpPr>
            <p:cNvPr id="12"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3"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4"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5"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6"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7"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8"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Training</a:t>
              </a:r>
            </a:p>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Required</a:t>
              </a:r>
            </a:p>
          </p:txBody>
        </p:sp>
      </p:grpSp>
      <p:pic>
        <p:nvPicPr>
          <p:cNvPr id="19" name="Picture 18"/>
          <p:cNvPicPr>
            <a:picLocks noChangeAspect="1"/>
          </p:cNvPicPr>
          <p:nvPr/>
        </p:nvPicPr>
        <p:blipFill>
          <a:blip r:embed="rId2"/>
          <a:stretch>
            <a:fillRect/>
          </a:stretch>
        </p:blipFill>
        <p:spPr>
          <a:xfrm>
            <a:off x="8245475" y="-22225"/>
            <a:ext cx="914400" cy="914400"/>
          </a:xfrm>
          <a:prstGeom prst="rect">
            <a:avLst/>
          </a:prstGeom>
        </p:spPr>
      </p:pic>
    </p:spTree>
    <p:extLst>
      <p:ext uri="{BB962C8B-B14F-4D97-AF65-F5344CB8AC3E}">
        <p14:creationId xmlns:p14="http://schemas.microsoft.com/office/powerpoint/2010/main" val="27815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dirty="0">
                <a:solidFill>
                  <a:srgbClr val="001C54"/>
                </a:solidFill>
              </a:rPr>
              <a:t>More Detail Re: Earlier Example</a:t>
            </a:r>
          </a:p>
        </p:txBody>
      </p:sp>
      <p:pic>
        <p:nvPicPr>
          <p:cNvPr id="99332" name="Picture 4" descr="PE00014_"/>
          <p:cNvPicPr>
            <a:picLocks noChangeAspect="1" noChangeArrowheads="1"/>
          </p:cNvPicPr>
          <p:nvPr/>
        </p:nvPicPr>
        <p:blipFill>
          <a:blip r:embed="rId2"/>
          <a:srcRect/>
          <a:stretch>
            <a:fillRect/>
          </a:stretch>
        </p:blipFill>
        <p:spPr bwMode="auto">
          <a:xfrm>
            <a:off x="7663593" y="6068635"/>
            <a:ext cx="1295400" cy="882650"/>
          </a:xfrm>
          <a:prstGeom prst="rect">
            <a:avLst/>
          </a:prstGeom>
          <a:noFill/>
          <a:ln w="9525">
            <a:noFill/>
            <a:miter lim="800000"/>
            <a:headEnd/>
            <a:tailEnd/>
          </a:ln>
        </p:spPr>
      </p:pic>
      <p:sp>
        <p:nvSpPr>
          <p:cNvPr id="5" name="Rectangle 3"/>
          <p:cNvSpPr>
            <a:spLocks noChangeArrowheads="1"/>
          </p:cNvSpPr>
          <p:nvPr/>
        </p:nvSpPr>
        <p:spPr bwMode="auto">
          <a:xfrm>
            <a:off x="725905" y="1433287"/>
            <a:ext cx="8153400" cy="1200329"/>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2400" dirty="0">
                <a:solidFill>
                  <a:schemeClr val="bg1"/>
                </a:solidFill>
                <a:ea typeface="Times New Roman" pitchFamily="-1" charset="0"/>
                <a:cs typeface="Times New Roman" pitchFamily="-1" charset="0"/>
              </a:rPr>
              <a:t>Adam is a 12 year-old boy who lives in a group home that serves four other adolescents (3 boys and 1 girl) with various levels of disabilities.  He is always assigned a 1:1 staff. </a:t>
            </a:r>
          </a:p>
        </p:txBody>
      </p:sp>
      <p:sp>
        <p:nvSpPr>
          <p:cNvPr id="6" name="Rectangle 4"/>
          <p:cNvSpPr>
            <a:spLocks noChangeArrowheads="1"/>
          </p:cNvSpPr>
          <p:nvPr/>
        </p:nvSpPr>
        <p:spPr bwMode="auto">
          <a:xfrm>
            <a:off x="685800" y="2739799"/>
            <a:ext cx="8153400" cy="193899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2400">
                <a:solidFill>
                  <a:schemeClr val="bg1"/>
                </a:solidFill>
                <a:ea typeface="Times New Roman" pitchFamily="-1" charset="0"/>
                <a:cs typeface="Times New Roman" pitchFamily="-1" charset="0"/>
              </a:rPr>
              <a:t>Adam has lived in group homes for the past 3-4 years.  </a:t>
            </a:r>
            <a:r>
              <a:rPr lang="en-US" sz="2400" dirty="0">
                <a:solidFill>
                  <a:schemeClr val="bg1"/>
                </a:solidFill>
                <a:ea typeface="Times New Roman" pitchFamily="-1" charset="0"/>
                <a:cs typeface="Times New Roman" pitchFamily="-1" charset="0"/>
              </a:rPr>
              <a:t>In his previous placement, he was successfully attending school (a process which took months to achieve).  He was moved from that group home to the current placement to be closer to his mother.  </a:t>
            </a:r>
          </a:p>
        </p:txBody>
      </p:sp>
      <p:sp>
        <p:nvSpPr>
          <p:cNvPr id="7" name="Rectangle 5"/>
          <p:cNvSpPr>
            <a:spLocks noChangeArrowheads="1"/>
          </p:cNvSpPr>
          <p:nvPr/>
        </p:nvSpPr>
        <p:spPr bwMode="auto">
          <a:xfrm>
            <a:off x="685800" y="4772873"/>
            <a:ext cx="8153400" cy="1569660"/>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2400" dirty="0">
                <a:solidFill>
                  <a:schemeClr val="bg1"/>
                </a:solidFill>
                <a:ea typeface="Times New Roman" pitchFamily="-1" charset="0"/>
                <a:cs typeface="Times New Roman" pitchFamily="-1" charset="0"/>
              </a:rPr>
              <a:t>Upon moving, he regressed into using his problem behaviors (hitting, kicking, biting, spitting, pushing, scratching, etc.).  He was removed from school because of his problem behaviors.</a:t>
            </a:r>
            <a:endParaRPr lang="en-US" sz="4400" dirty="0">
              <a:solidFill>
                <a:schemeClr val="bg1"/>
              </a:solidFill>
              <a:ea typeface="Times New Roman" pitchFamily="-1" charset="0"/>
              <a:cs typeface="Times New Roman" pitchFamily="-1" charset="0"/>
            </a:endParaRPr>
          </a:p>
          <a:p>
            <a:pPr fontAlgn="base">
              <a:spcBef>
                <a:spcPct val="0"/>
              </a:spcBef>
              <a:spcAft>
                <a:spcPct val="0"/>
              </a:spcAft>
            </a:pPr>
            <a:endParaRPr lang="en-US" sz="2400" dirty="0">
              <a:solidFill>
                <a:schemeClr val="bg1"/>
              </a:solidFill>
              <a:ea typeface="Times New Roman" pitchFamily="-1" charset="0"/>
              <a:cs typeface="Times New Roman" pitchFamily="-1" charset="0"/>
            </a:endParaRPr>
          </a:p>
        </p:txBody>
      </p:sp>
    </p:spTree>
    <p:extLst>
      <p:ext uri="{BB962C8B-B14F-4D97-AF65-F5344CB8AC3E}">
        <p14:creationId xmlns:p14="http://schemas.microsoft.com/office/powerpoint/2010/main" val="29895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979116521"/>
              </p:ext>
            </p:extLst>
          </p:nvPr>
        </p:nvGraphicFramePr>
        <p:xfrm>
          <a:off x="457200" y="838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a:spLocks noChangeArrowheads="1"/>
          </p:cNvSpPr>
          <p:nvPr/>
        </p:nvSpPr>
        <p:spPr bwMode="auto">
          <a:xfrm>
            <a:off x="574676" y="4521200"/>
            <a:ext cx="8077200" cy="1295400"/>
          </a:xfrm>
          <a:prstGeom prst="roundRect">
            <a:avLst>
              <a:gd name="adj" fmla="val 16667"/>
            </a:avLst>
          </a:prstGeom>
          <a:solidFill>
            <a:schemeClr val="accent3">
              <a:lumMod val="75000"/>
            </a:schemeClr>
          </a:solidFill>
          <a:ln w="9525">
            <a:noFill/>
            <a:round/>
            <a:headEnd/>
            <a:tailEnd/>
          </a:ln>
          <a:effectLst>
            <a:outerShdw dist="20000" dir="5400000" rotWithShape="0">
              <a:srgbClr val="808080">
                <a:alpha val="37999"/>
              </a:srgbClr>
            </a:outerShdw>
          </a:effectLst>
        </p:spPr>
        <p:txBody>
          <a:bodyPr anchor="ctr"/>
          <a:lstStyle/>
          <a:p>
            <a:pPr algn="ctr">
              <a:defRPr/>
            </a:pPr>
            <a:r>
              <a:rPr lang="en-US" sz="2800" dirty="0">
                <a:solidFill>
                  <a:schemeClr val="bg1"/>
                </a:solidFill>
              </a:rPr>
              <a:t>Based on observing these patterns across time, what is the probable function of the behavior?</a:t>
            </a:r>
          </a:p>
        </p:txBody>
      </p:sp>
      <p:grpSp>
        <p:nvGrpSpPr>
          <p:cNvPr id="2" name="Group 7"/>
          <p:cNvGrpSpPr>
            <a:grpSpLocks/>
          </p:cNvGrpSpPr>
          <p:nvPr/>
        </p:nvGrpSpPr>
        <p:grpSpPr bwMode="auto">
          <a:xfrm>
            <a:off x="457200" y="2287073"/>
            <a:ext cx="2649538" cy="1809750"/>
            <a:chOff x="8840" y="1357788"/>
            <a:chExt cx="2648902" cy="1810385"/>
          </a:xfrm>
          <a:solidFill>
            <a:schemeClr val="accent3">
              <a:lumMod val="75000"/>
            </a:schemeClr>
          </a:solidFill>
        </p:grpSpPr>
        <p:sp>
          <p:nvSpPr>
            <p:cNvPr id="15" name="Rounded Rectangle 14"/>
            <p:cNvSpPr>
              <a:spLocks noChangeArrowheads="1"/>
            </p:cNvSpPr>
            <p:nvPr/>
          </p:nvSpPr>
          <p:spPr bwMode="auto">
            <a:xfrm>
              <a:off x="8840" y="1357788"/>
              <a:ext cx="2648902" cy="1810385"/>
            </a:xfrm>
            <a:prstGeom prst="roundRect">
              <a:avLst>
                <a:gd name="adj" fmla="val 16667"/>
              </a:avLst>
            </a:prstGeom>
            <a:grpFill/>
            <a:ln w="9525">
              <a:noFill/>
              <a:round/>
              <a:headEnd/>
              <a:tailEnd/>
            </a:ln>
            <a:effectLst>
              <a:outerShdw dist="23000" dir="5400000" rotWithShape="0">
                <a:srgbClr val="808080">
                  <a:alpha val="34999"/>
                </a:srgbClr>
              </a:outerShdw>
            </a:effectLst>
          </p:spPr>
          <p:txBody>
            <a:bodyPr/>
            <a:lstStyle/>
            <a:p>
              <a:pPr>
                <a:defRPr/>
              </a:pPr>
              <a:endParaRPr lang="en-US">
                <a:solidFill>
                  <a:prstClr val="black"/>
                </a:solidFill>
                <a:latin typeface="Arial" charset="0"/>
                <a:ea typeface="ヒラギノ角ゴ Pro W3" pitchFamily="-84" charset="-128"/>
              </a:endParaRPr>
            </a:p>
          </p:txBody>
        </p:sp>
        <p:sp>
          <p:nvSpPr>
            <p:cNvPr id="16" name="Rounded Rectangle 4"/>
            <p:cNvSpPr/>
            <p:nvPr/>
          </p:nvSpPr>
          <p:spPr>
            <a:xfrm>
              <a:off x="97719" y="1446719"/>
              <a:ext cx="2471145" cy="1632523"/>
            </a:xfrm>
            <a:prstGeom prst="rect">
              <a:avLst/>
            </a:prstGeom>
            <a:grpFill/>
            <a:ln>
              <a:noFill/>
            </a:ln>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3200" dirty="0">
                  <a:solidFill>
                    <a:prstClr val="white"/>
                  </a:solidFill>
                </a:rPr>
                <a:t>Being told to wait/no</a:t>
              </a:r>
            </a:p>
          </p:txBody>
        </p:sp>
      </p:grpSp>
      <p:grpSp>
        <p:nvGrpSpPr>
          <p:cNvPr id="3" name="Group 8"/>
          <p:cNvGrpSpPr>
            <a:grpSpLocks/>
          </p:cNvGrpSpPr>
          <p:nvPr/>
        </p:nvGrpSpPr>
        <p:grpSpPr bwMode="auto">
          <a:xfrm>
            <a:off x="3238500" y="2287073"/>
            <a:ext cx="2649538" cy="1809750"/>
            <a:chOff x="2790348" y="1357788"/>
            <a:chExt cx="2648902" cy="1810385"/>
          </a:xfrm>
          <a:solidFill>
            <a:schemeClr val="accent3">
              <a:lumMod val="75000"/>
            </a:schemeClr>
          </a:solidFill>
        </p:grpSpPr>
        <p:sp>
          <p:nvSpPr>
            <p:cNvPr id="13" name="Rounded Rectangle 12"/>
            <p:cNvSpPr>
              <a:spLocks noChangeArrowheads="1"/>
            </p:cNvSpPr>
            <p:nvPr/>
          </p:nvSpPr>
          <p:spPr bwMode="auto">
            <a:xfrm>
              <a:off x="2790348" y="1357788"/>
              <a:ext cx="2648902" cy="1810385"/>
            </a:xfrm>
            <a:prstGeom prst="roundRect">
              <a:avLst>
                <a:gd name="adj" fmla="val 16667"/>
              </a:avLst>
            </a:prstGeom>
            <a:grpFill/>
            <a:ln w="9525">
              <a:noFill/>
              <a:round/>
              <a:headEnd/>
              <a:tailEnd/>
            </a:ln>
            <a:effectLst>
              <a:outerShdw dist="23000" dir="5400000" rotWithShape="0">
                <a:srgbClr val="808080">
                  <a:alpha val="34999"/>
                </a:srgbClr>
              </a:outerShdw>
            </a:effectLst>
          </p:spPr>
          <p:txBody>
            <a:bodyPr/>
            <a:lstStyle/>
            <a:p>
              <a:pPr>
                <a:defRPr/>
              </a:pPr>
              <a:endParaRPr lang="en-US">
                <a:solidFill>
                  <a:prstClr val="black"/>
                </a:solidFill>
                <a:latin typeface="Arial" charset="0"/>
                <a:ea typeface="ヒラギノ角ゴ Pro W3" pitchFamily="-84" charset="-128"/>
              </a:endParaRPr>
            </a:p>
          </p:txBody>
        </p:sp>
        <p:sp>
          <p:nvSpPr>
            <p:cNvPr id="14" name="Rounded Rectangle 6"/>
            <p:cNvSpPr/>
            <p:nvPr/>
          </p:nvSpPr>
          <p:spPr>
            <a:xfrm>
              <a:off x="2879227" y="1446719"/>
              <a:ext cx="2471145" cy="1632523"/>
            </a:xfrm>
            <a:prstGeom prst="rect">
              <a:avLst/>
            </a:prstGeom>
            <a:grpFill/>
            <a:ln>
              <a:noFill/>
            </a:ln>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3200" dirty="0">
                  <a:solidFill>
                    <a:prstClr val="white"/>
                  </a:solidFill>
                </a:rPr>
                <a:t>Tantrum</a:t>
              </a:r>
            </a:p>
          </p:txBody>
        </p:sp>
      </p:grpSp>
      <p:grpSp>
        <p:nvGrpSpPr>
          <p:cNvPr id="4" name="Group 9"/>
          <p:cNvGrpSpPr>
            <a:grpSpLocks/>
          </p:cNvGrpSpPr>
          <p:nvPr/>
        </p:nvGrpSpPr>
        <p:grpSpPr bwMode="auto">
          <a:xfrm>
            <a:off x="6019800" y="2287073"/>
            <a:ext cx="2649538" cy="1809750"/>
            <a:chOff x="5571857" y="1357788"/>
            <a:chExt cx="2648902" cy="1810385"/>
          </a:xfrm>
          <a:solidFill>
            <a:schemeClr val="accent3">
              <a:lumMod val="75000"/>
            </a:schemeClr>
          </a:solidFill>
        </p:grpSpPr>
        <p:sp>
          <p:nvSpPr>
            <p:cNvPr id="11" name="Rounded Rectangle 10"/>
            <p:cNvSpPr>
              <a:spLocks noChangeArrowheads="1"/>
            </p:cNvSpPr>
            <p:nvPr/>
          </p:nvSpPr>
          <p:spPr bwMode="auto">
            <a:xfrm>
              <a:off x="5571857" y="1357788"/>
              <a:ext cx="2648902" cy="1810385"/>
            </a:xfrm>
            <a:prstGeom prst="roundRect">
              <a:avLst>
                <a:gd name="adj" fmla="val 16667"/>
              </a:avLst>
            </a:prstGeom>
            <a:grpFill/>
            <a:ln w="9525">
              <a:noFill/>
              <a:round/>
              <a:headEnd/>
              <a:tailEnd/>
            </a:ln>
            <a:effectLst>
              <a:outerShdw dist="23000" dir="5400000" rotWithShape="0">
                <a:srgbClr val="808080">
                  <a:alpha val="34999"/>
                </a:srgbClr>
              </a:outerShdw>
            </a:effectLst>
          </p:spPr>
          <p:txBody>
            <a:bodyPr/>
            <a:lstStyle/>
            <a:p>
              <a:pPr>
                <a:defRPr/>
              </a:pPr>
              <a:endParaRPr lang="en-US">
                <a:solidFill>
                  <a:prstClr val="black"/>
                </a:solidFill>
                <a:latin typeface="Arial" charset="0"/>
                <a:ea typeface="ヒラギノ角ゴ Pro W3" pitchFamily="-84" charset="-128"/>
              </a:endParaRPr>
            </a:p>
          </p:txBody>
        </p:sp>
        <p:sp>
          <p:nvSpPr>
            <p:cNvPr id="12" name="Rounded Rectangle 8"/>
            <p:cNvSpPr/>
            <p:nvPr/>
          </p:nvSpPr>
          <p:spPr>
            <a:xfrm>
              <a:off x="5660736" y="1446719"/>
              <a:ext cx="2471145" cy="1632523"/>
            </a:xfrm>
            <a:prstGeom prst="rect">
              <a:avLst/>
            </a:prstGeom>
            <a:grpFill/>
            <a:ln>
              <a:noFill/>
            </a:ln>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3200" dirty="0">
                  <a:solidFill>
                    <a:prstClr val="white"/>
                  </a:solidFill>
                </a:rPr>
                <a:t>Given what he wanted</a:t>
              </a:r>
            </a:p>
          </p:txBody>
        </p:sp>
      </p:grpSp>
      <p:sp>
        <p:nvSpPr>
          <p:cNvPr id="17" name="Rounded Rectangle 16"/>
          <p:cNvSpPr>
            <a:spLocks noChangeArrowheads="1"/>
          </p:cNvSpPr>
          <p:nvPr/>
        </p:nvSpPr>
        <p:spPr bwMode="auto">
          <a:xfrm>
            <a:off x="592138" y="4534079"/>
            <a:ext cx="8077200" cy="1295400"/>
          </a:xfrm>
          <a:prstGeom prst="roundRect">
            <a:avLst>
              <a:gd name="adj" fmla="val 16667"/>
            </a:avLst>
          </a:prstGeom>
          <a:solidFill>
            <a:schemeClr val="accent3">
              <a:lumMod val="75000"/>
            </a:schemeClr>
          </a:solidFill>
          <a:ln w="9525">
            <a:noFill/>
            <a:round/>
            <a:headEnd/>
            <a:tailEnd/>
          </a:ln>
          <a:effectLst>
            <a:outerShdw dist="20000" dir="5400000" rotWithShape="0">
              <a:srgbClr val="808080">
                <a:alpha val="37999"/>
              </a:srgbClr>
            </a:outerShdw>
          </a:effectLst>
        </p:spPr>
        <p:txBody>
          <a:bodyPr anchor="ctr"/>
          <a:lstStyle/>
          <a:p>
            <a:pPr algn="ctr">
              <a:defRPr/>
            </a:pPr>
            <a:r>
              <a:rPr lang="en-US" sz="2800" dirty="0">
                <a:solidFill>
                  <a:schemeClr val="bg1"/>
                </a:solidFill>
              </a:rPr>
              <a:t>Get/Obtain Access to Desired Item or Activity</a:t>
            </a:r>
          </a:p>
        </p:txBody>
      </p:sp>
      <p:sp>
        <p:nvSpPr>
          <p:cNvPr id="5" name="Title 4"/>
          <p:cNvSpPr>
            <a:spLocks noGrp="1"/>
          </p:cNvSpPr>
          <p:nvPr>
            <p:ph type="title"/>
          </p:nvPr>
        </p:nvSpPr>
        <p:spPr/>
        <p:txBody>
          <a:bodyPr/>
          <a:lstStyle/>
          <a:p>
            <a:r>
              <a:rPr lang="en-US" dirty="0">
                <a:solidFill>
                  <a:srgbClr val="001C54"/>
                </a:solidFill>
              </a:rPr>
              <a:t>1. Determine Function</a:t>
            </a:r>
          </a:p>
        </p:txBody>
      </p:sp>
      <p:sp>
        <p:nvSpPr>
          <p:cNvPr id="18" name="Rounded Rectangle 17">
            <a:extLst>
              <a:ext uri="{FF2B5EF4-FFF2-40B4-BE49-F238E27FC236}">
                <a16:creationId xmlns:a16="http://schemas.microsoft.com/office/drawing/2014/main" id="{3A6DC24F-78D0-9647-813B-56D7D6CA3015}"/>
              </a:ext>
            </a:extLst>
          </p:cNvPr>
          <p:cNvSpPr/>
          <p:nvPr/>
        </p:nvSpPr>
        <p:spPr>
          <a:xfrm>
            <a:off x="533400" y="1690688"/>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Antecedent</a:t>
            </a:r>
          </a:p>
        </p:txBody>
      </p:sp>
      <p:sp>
        <p:nvSpPr>
          <p:cNvPr id="19" name="Rounded Rectangle 18">
            <a:extLst>
              <a:ext uri="{FF2B5EF4-FFF2-40B4-BE49-F238E27FC236}">
                <a16:creationId xmlns:a16="http://schemas.microsoft.com/office/drawing/2014/main" id="{CA99C5AB-3B39-7645-825E-B4F115F2793E}"/>
              </a:ext>
            </a:extLst>
          </p:cNvPr>
          <p:cNvSpPr/>
          <p:nvPr/>
        </p:nvSpPr>
        <p:spPr>
          <a:xfrm>
            <a:off x="3322039" y="1665835"/>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Behavior</a:t>
            </a:r>
          </a:p>
        </p:txBody>
      </p:sp>
      <p:sp>
        <p:nvSpPr>
          <p:cNvPr id="20" name="Rounded Rectangle 19">
            <a:extLst>
              <a:ext uri="{FF2B5EF4-FFF2-40B4-BE49-F238E27FC236}">
                <a16:creationId xmlns:a16="http://schemas.microsoft.com/office/drawing/2014/main" id="{D5341FA9-8754-F941-85B1-70351465F9F0}"/>
              </a:ext>
            </a:extLst>
          </p:cNvPr>
          <p:cNvSpPr/>
          <p:nvPr/>
        </p:nvSpPr>
        <p:spPr>
          <a:xfrm>
            <a:off x="6216078" y="1665835"/>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Consequence</a:t>
            </a:r>
          </a:p>
        </p:txBody>
      </p:sp>
    </p:spTree>
    <p:extLst>
      <p:ext uri="{BB962C8B-B14F-4D97-AF65-F5344CB8AC3E}">
        <p14:creationId xmlns:p14="http://schemas.microsoft.com/office/powerpoint/2010/main" val="279019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628650" y="1825625"/>
            <a:ext cx="7886700" cy="3016539"/>
          </a:xfrm>
        </p:spPr>
        <p:txBody>
          <a:bodyPr>
            <a:normAutofit/>
          </a:bodyPr>
          <a:lstStyle/>
          <a:p>
            <a:pPr fontAlgn="base">
              <a:lnSpc>
                <a:spcPct val="100000"/>
              </a:lnSpc>
              <a:spcBef>
                <a:spcPct val="50000"/>
              </a:spcBef>
              <a:spcAft>
                <a:spcPct val="0"/>
              </a:spcAft>
            </a:pPr>
            <a:r>
              <a:rPr lang="en-US" sz="2000" dirty="0">
                <a:solidFill>
                  <a:schemeClr val="bg1"/>
                </a:solidFill>
              </a:rPr>
              <a:t>Given that the probable function of Adam’s behavior is to get or obtain access to desired items, activities, or attention from preferred people, what would you select as a </a:t>
            </a:r>
            <a:r>
              <a:rPr lang="en-US" sz="2000" b="1" dirty="0">
                <a:solidFill>
                  <a:schemeClr val="bg1"/>
                </a:solidFill>
              </a:rPr>
              <a:t>replacement behavior</a:t>
            </a:r>
            <a:r>
              <a:rPr lang="en-US" sz="2000" dirty="0">
                <a:solidFill>
                  <a:schemeClr val="bg1"/>
                </a:solidFill>
              </a:rPr>
              <a:t>? Jot a couple of ideas in your workbook. </a:t>
            </a:r>
          </a:p>
          <a:p>
            <a:pPr marL="0" indent="0" fontAlgn="base">
              <a:lnSpc>
                <a:spcPct val="100000"/>
              </a:lnSpc>
              <a:spcBef>
                <a:spcPct val="50000"/>
              </a:spcBef>
              <a:spcAft>
                <a:spcPct val="0"/>
              </a:spcAft>
              <a:buNone/>
            </a:pPr>
            <a:endParaRPr lang="en-US" sz="2000" dirty="0">
              <a:solidFill>
                <a:schemeClr val="bg1"/>
              </a:solidFill>
            </a:endParaRPr>
          </a:p>
          <a:p>
            <a:pPr fontAlgn="base">
              <a:lnSpc>
                <a:spcPct val="100000"/>
              </a:lnSpc>
              <a:spcBef>
                <a:spcPct val="0"/>
              </a:spcBef>
              <a:spcAft>
                <a:spcPct val="0"/>
              </a:spcAft>
            </a:pPr>
            <a:r>
              <a:rPr lang="en-US" sz="2000" i="1" dirty="0">
                <a:solidFill>
                  <a:schemeClr val="bg1"/>
                </a:solidFill>
              </a:rPr>
              <a:t>Remember, must be the behavior that should be more </a:t>
            </a:r>
            <a:r>
              <a:rPr lang="en-US" sz="2000" b="1" i="1" dirty="0">
                <a:solidFill>
                  <a:schemeClr val="bg1"/>
                </a:solidFill>
              </a:rPr>
              <a:t>efficient</a:t>
            </a:r>
            <a:r>
              <a:rPr lang="en-US" sz="2000" i="1" dirty="0">
                <a:solidFill>
                  <a:schemeClr val="bg1"/>
                </a:solidFill>
              </a:rPr>
              <a:t> and </a:t>
            </a:r>
            <a:r>
              <a:rPr lang="en-US" sz="2000" b="1" i="1" dirty="0">
                <a:solidFill>
                  <a:schemeClr val="bg1"/>
                </a:solidFill>
              </a:rPr>
              <a:t>effective</a:t>
            </a:r>
            <a:r>
              <a:rPr lang="en-US" sz="2000" i="1" dirty="0">
                <a:solidFill>
                  <a:schemeClr val="bg1"/>
                </a:solidFill>
              </a:rPr>
              <a:t> at achieving the function than the problem behavior.</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8.4: Stop and Jot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2. Choose a Replacement Behavior</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3764521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D46D6ECE-B9F2-42C7-9570-90B7146544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3971" y="847365"/>
            <a:ext cx="2568200" cy="4532057"/>
          </a:xfrm>
          <a:prstGeom prst="rect">
            <a:avLst/>
          </a:prstGeom>
        </p:spPr>
      </p:pic>
      <p:sp>
        <p:nvSpPr>
          <p:cNvPr id="102" name="Rectangle 101">
            <a:extLst>
              <a:ext uri="{FF2B5EF4-FFF2-40B4-BE49-F238E27FC236}">
                <a16:creationId xmlns:a16="http://schemas.microsoft.com/office/drawing/2014/main" id="{F2B27900-DDBE-45BE-B604-3A54C395DB04}"/>
              </a:ext>
            </a:extLst>
          </p:cNvPr>
          <p:cNvSpPr/>
          <p:nvPr/>
        </p:nvSpPr>
        <p:spPr>
          <a:xfrm>
            <a:off x="547313" y="2647920"/>
            <a:ext cx="909323" cy="2293136"/>
          </a:xfrm>
          <a:prstGeom prst="rect">
            <a:avLst/>
          </a:prstGeom>
          <a:solidFill>
            <a:schemeClr val="accent5">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92" name="Rectangle 91">
            <a:extLst>
              <a:ext uri="{FF2B5EF4-FFF2-40B4-BE49-F238E27FC236}">
                <a16:creationId xmlns:a16="http://schemas.microsoft.com/office/drawing/2014/main" id="{C3442DCA-1E80-4AA6-B608-844856181E26}"/>
              </a:ext>
            </a:extLst>
          </p:cNvPr>
          <p:cNvSpPr/>
          <p:nvPr/>
        </p:nvSpPr>
        <p:spPr>
          <a:xfrm>
            <a:off x="2231292" y="112144"/>
            <a:ext cx="3206368" cy="5908014"/>
          </a:xfrm>
          <a:prstGeom prst="rect">
            <a:avLst/>
          </a:pr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3" name="Rounded Rectangle 2"/>
          <p:cNvSpPr/>
          <p:nvPr/>
        </p:nvSpPr>
        <p:spPr>
          <a:xfrm>
            <a:off x="3094574" y="503414"/>
            <a:ext cx="1535667" cy="763993"/>
          </a:xfrm>
          <a:prstGeom prst="round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4" name="TextBox 3"/>
          <p:cNvSpPr txBox="1"/>
          <p:nvPr/>
        </p:nvSpPr>
        <p:spPr>
          <a:xfrm>
            <a:off x="3094574" y="1370747"/>
            <a:ext cx="1537048" cy="292507"/>
          </a:xfrm>
          <a:prstGeom prst="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Franklin Gothic Book" panose="020B0503020102020204"/>
                <a:ea typeface="+mn-ea"/>
                <a:cs typeface="+mn-cs"/>
              </a:rPr>
              <a:t>Implement with Fidelity</a:t>
            </a:r>
          </a:p>
        </p:txBody>
      </p:sp>
      <p:sp>
        <p:nvSpPr>
          <p:cNvPr id="11" name="Oval 10"/>
          <p:cNvSpPr/>
          <p:nvPr/>
        </p:nvSpPr>
        <p:spPr>
          <a:xfrm>
            <a:off x="3088814" y="1872702"/>
            <a:ext cx="1546659" cy="47932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rPr>
              <a:t>Progress Monitor</a:t>
            </a:r>
          </a:p>
        </p:txBody>
      </p:sp>
      <p:cxnSp>
        <p:nvCxnSpPr>
          <p:cNvPr id="16" name="Straight Connector 15"/>
          <p:cNvCxnSpPr/>
          <p:nvPr/>
        </p:nvCxnSpPr>
        <p:spPr>
          <a:xfrm flipH="1">
            <a:off x="3848577" y="2359399"/>
            <a:ext cx="3294" cy="198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66912" y="2558392"/>
            <a:ext cx="1563329" cy="73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605320" y="2399820"/>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rPr>
              <a:t>+</a:t>
            </a:r>
          </a:p>
        </p:txBody>
      </p:sp>
      <p:sp>
        <p:nvSpPr>
          <p:cNvPr id="20" name="Oval 19"/>
          <p:cNvSpPr/>
          <p:nvPr/>
        </p:nvSpPr>
        <p:spPr>
          <a:xfrm>
            <a:off x="2699102" y="2399820"/>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_</a:t>
            </a:r>
          </a:p>
        </p:txBody>
      </p:sp>
      <p:sp>
        <p:nvSpPr>
          <p:cNvPr id="21" name="Oval 20"/>
          <p:cNvSpPr/>
          <p:nvPr/>
        </p:nvSpPr>
        <p:spPr>
          <a:xfrm>
            <a:off x="3065784" y="2699022"/>
            <a:ext cx="1569689" cy="65540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Diagnostic Assessment</a:t>
            </a:r>
          </a:p>
        </p:txBody>
      </p:sp>
      <p:sp>
        <p:nvSpPr>
          <p:cNvPr id="29" name="Rounded Rectangle 28"/>
          <p:cNvSpPr/>
          <p:nvPr/>
        </p:nvSpPr>
        <p:spPr>
          <a:xfrm>
            <a:off x="3088815" y="3557066"/>
            <a:ext cx="1546658" cy="479324"/>
          </a:xfrm>
          <a:prstGeom prst="roundRect">
            <a:avLst/>
          </a:prstGeom>
          <a:solidFill>
            <a:schemeClr val="accent5">
              <a:lumMod val="40000"/>
              <a:lumOff val="6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Intervention Adaptations</a:t>
            </a:r>
          </a:p>
        </p:txBody>
      </p:sp>
      <p:sp>
        <p:nvSpPr>
          <p:cNvPr id="36" name="Oval 35"/>
          <p:cNvSpPr/>
          <p:nvPr/>
        </p:nvSpPr>
        <p:spPr>
          <a:xfrm>
            <a:off x="3088814" y="4271875"/>
            <a:ext cx="1543365" cy="47932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rPr>
              <a:t>Progress Monitor</a:t>
            </a:r>
          </a:p>
        </p:txBody>
      </p:sp>
      <p:cxnSp>
        <p:nvCxnSpPr>
          <p:cNvPr id="37" name="Straight Connector 36"/>
          <p:cNvCxnSpPr/>
          <p:nvPr/>
        </p:nvCxnSpPr>
        <p:spPr>
          <a:xfrm flipH="1">
            <a:off x="3843608" y="4773812"/>
            <a:ext cx="3294" cy="198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61943" y="4972806"/>
            <a:ext cx="1563329" cy="73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600351" y="4814233"/>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rPr>
              <a:t>+</a:t>
            </a:r>
          </a:p>
        </p:txBody>
      </p:sp>
      <p:sp>
        <p:nvSpPr>
          <p:cNvPr id="40" name="Oval 39"/>
          <p:cNvSpPr/>
          <p:nvPr/>
        </p:nvSpPr>
        <p:spPr>
          <a:xfrm>
            <a:off x="2694134" y="4814233"/>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_</a:t>
            </a:r>
          </a:p>
        </p:txBody>
      </p:sp>
      <p:cxnSp>
        <p:nvCxnSpPr>
          <p:cNvPr id="60" name="Straight Arrow Connector 59">
            <a:extLst>
              <a:ext uri="{FF2B5EF4-FFF2-40B4-BE49-F238E27FC236}">
                <a16:creationId xmlns:a16="http://schemas.microsoft.com/office/drawing/2014/main" id="{FF07FD6B-AC6F-40D7-A0B3-C6C5BC44AFF7}"/>
              </a:ext>
            </a:extLst>
          </p:cNvPr>
          <p:cNvCxnSpPr>
            <a:cxnSpLocks/>
            <a:stCxn id="4" idx="2"/>
            <a:endCxn id="11" idx="0"/>
          </p:cNvCxnSpPr>
          <p:nvPr/>
        </p:nvCxnSpPr>
        <p:spPr>
          <a:xfrm flipH="1">
            <a:off x="3862144" y="1663254"/>
            <a:ext cx="954" cy="209448"/>
          </a:xfrm>
          <a:prstGeom prst="straightConnector1">
            <a:avLst/>
          </a:prstGeom>
          <a:ln w="57150">
            <a:solidFill>
              <a:schemeClr val="tx1"/>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754F09A-2C06-42FD-A7F9-85C86BA7B435}"/>
              </a:ext>
            </a:extLst>
          </p:cNvPr>
          <p:cNvCxnSpPr>
            <a:cxnSpLocks/>
            <a:stCxn id="3" idx="2"/>
            <a:endCxn id="4" idx="0"/>
          </p:cNvCxnSpPr>
          <p:nvPr/>
        </p:nvCxnSpPr>
        <p:spPr>
          <a:xfrm>
            <a:off x="3862408" y="1267407"/>
            <a:ext cx="690" cy="103340"/>
          </a:xfrm>
          <a:prstGeom prst="straightConnector1">
            <a:avLst/>
          </a:prstGeom>
          <a:ln w="57150">
            <a:solidFill>
              <a:schemeClr val="tx1"/>
            </a:solidFill>
            <a:headEnd type="none" w="sm" len="sm"/>
            <a:tailEnd type="none" w="med" len="sm"/>
          </a:ln>
        </p:spPr>
        <p:style>
          <a:lnRef idx="1">
            <a:schemeClr val="accent1"/>
          </a:lnRef>
          <a:fillRef idx="0">
            <a:schemeClr val="accent1"/>
          </a:fillRef>
          <a:effectRef idx="0">
            <a:schemeClr val="accent1"/>
          </a:effectRef>
          <a:fontRef idx="minor">
            <a:schemeClr val="tx1"/>
          </a:fontRef>
        </p:style>
      </p:cxnSp>
      <p:pic>
        <p:nvPicPr>
          <p:cNvPr id="86" name="Picture 85">
            <a:extLst>
              <a:ext uri="{FF2B5EF4-FFF2-40B4-BE49-F238E27FC236}">
                <a16:creationId xmlns:a16="http://schemas.microsoft.com/office/drawing/2014/main" id="{F50D8958-8053-49CF-A4EA-9212AA8BF2A7}"/>
              </a:ext>
            </a:extLst>
          </p:cNvPr>
          <p:cNvPicPr>
            <a:picLocks noChangeAspect="1"/>
          </p:cNvPicPr>
          <p:nvPr/>
        </p:nvPicPr>
        <p:blipFill rotWithShape="1">
          <a:blip r:embed="rId3"/>
          <a:srcRect t="35810"/>
          <a:stretch/>
        </p:blipFill>
        <p:spPr>
          <a:xfrm rot="167981">
            <a:off x="2611288" y="2573660"/>
            <a:ext cx="731583" cy="568461"/>
          </a:xfrm>
          <a:prstGeom prst="rect">
            <a:avLst/>
          </a:prstGeom>
        </p:spPr>
      </p:pic>
      <p:pic>
        <p:nvPicPr>
          <p:cNvPr id="87" name="Picture 86">
            <a:extLst>
              <a:ext uri="{FF2B5EF4-FFF2-40B4-BE49-F238E27FC236}">
                <a16:creationId xmlns:a16="http://schemas.microsoft.com/office/drawing/2014/main" id="{28EF60F7-5CE5-411D-9601-119763326700}"/>
              </a:ext>
            </a:extLst>
          </p:cNvPr>
          <p:cNvPicPr>
            <a:picLocks noChangeAspect="1"/>
          </p:cNvPicPr>
          <p:nvPr/>
        </p:nvPicPr>
        <p:blipFill rotWithShape="1">
          <a:blip r:embed="rId3"/>
          <a:srcRect t="35810"/>
          <a:stretch/>
        </p:blipFill>
        <p:spPr>
          <a:xfrm rot="10955653">
            <a:off x="4393883" y="2028561"/>
            <a:ext cx="692109" cy="515762"/>
          </a:xfrm>
          <a:prstGeom prst="rect">
            <a:avLst/>
          </a:prstGeom>
        </p:spPr>
      </p:pic>
      <p:cxnSp>
        <p:nvCxnSpPr>
          <p:cNvPr id="88" name="Straight Arrow Connector 87">
            <a:extLst>
              <a:ext uri="{FF2B5EF4-FFF2-40B4-BE49-F238E27FC236}">
                <a16:creationId xmlns:a16="http://schemas.microsoft.com/office/drawing/2014/main" id="{84D2D853-C2D8-487C-A2C1-1D4D8C69ABE8}"/>
              </a:ext>
            </a:extLst>
          </p:cNvPr>
          <p:cNvCxnSpPr>
            <a:cxnSpLocks/>
          </p:cNvCxnSpPr>
          <p:nvPr/>
        </p:nvCxnSpPr>
        <p:spPr>
          <a:xfrm flipH="1">
            <a:off x="3855982" y="4062629"/>
            <a:ext cx="1249" cy="209448"/>
          </a:xfrm>
          <a:prstGeom prst="straightConnector1">
            <a:avLst/>
          </a:prstGeom>
          <a:ln w="57150">
            <a:solidFill>
              <a:schemeClr val="tx1"/>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76F08B3-8352-4599-8C22-A5BF2DC22DCB}"/>
              </a:ext>
            </a:extLst>
          </p:cNvPr>
          <p:cNvCxnSpPr>
            <a:cxnSpLocks/>
          </p:cNvCxnSpPr>
          <p:nvPr/>
        </p:nvCxnSpPr>
        <p:spPr>
          <a:xfrm flipH="1">
            <a:off x="3842358" y="3365460"/>
            <a:ext cx="1249" cy="209448"/>
          </a:xfrm>
          <a:prstGeom prst="straightConnector1">
            <a:avLst/>
          </a:prstGeom>
          <a:ln w="57150">
            <a:solidFill>
              <a:schemeClr val="accent3">
                <a:lumMod val="75000"/>
              </a:schemeClr>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F79402BE-CC2C-4A55-96F1-0516AE51334E}"/>
              </a:ext>
            </a:extLst>
          </p:cNvPr>
          <p:cNvPicPr>
            <a:picLocks noChangeAspect="1"/>
          </p:cNvPicPr>
          <p:nvPr/>
        </p:nvPicPr>
        <p:blipFill rotWithShape="1">
          <a:blip r:embed="rId3"/>
          <a:srcRect t="35810"/>
          <a:stretch/>
        </p:blipFill>
        <p:spPr>
          <a:xfrm rot="11117297">
            <a:off x="4374008" y="4398074"/>
            <a:ext cx="692109" cy="515762"/>
          </a:xfrm>
          <a:prstGeom prst="rect">
            <a:avLst/>
          </a:prstGeom>
        </p:spPr>
      </p:pic>
      <p:sp>
        <p:nvSpPr>
          <p:cNvPr id="91" name="Right Brace 90">
            <a:extLst>
              <a:ext uri="{FF2B5EF4-FFF2-40B4-BE49-F238E27FC236}">
                <a16:creationId xmlns:a16="http://schemas.microsoft.com/office/drawing/2014/main" id="{C642F625-82BB-47A0-A4A8-8E5BFDB94F92}"/>
              </a:ext>
            </a:extLst>
          </p:cNvPr>
          <p:cNvSpPr/>
          <p:nvPr/>
        </p:nvSpPr>
        <p:spPr>
          <a:xfrm>
            <a:off x="1457388" y="2651498"/>
            <a:ext cx="1389921" cy="2293136"/>
          </a:xfrm>
          <a:prstGeom prst="rightBrace">
            <a:avLst>
              <a:gd name="adj1" fmla="val 46541"/>
              <a:gd name="adj2" fmla="val 50000"/>
            </a:avLst>
          </a:prstGeom>
          <a:solidFill>
            <a:schemeClr val="accent5">
              <a:lumMod val="40000"/>
              <a:lumOff val="6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pic>
        <p:nvPicPr>
          <p:cNvPr id="85" name="Picture 84">
            <a:extLst>
              <a:ext uri="{FF2B5EF4-FFF2-40B4-BE49-F238E27FC236}">
                <a16:creationId xmlns:a16="http://schemas.microsoft.com/office/drawing/2014/main" id="{9CB93A85-6494-4CF8-8E5D-8D29F230795D}"/>
              </a:ext>
            </a:extLst>
          </p:cNvPr>
          <p:cNvPicPr>
            <a:picLocks noChangeAspect="1"/>
          </p:cNvPicPr>
          <p:nvPr/>
        </p:nvPicPr>
        <p:blipFill rotWithShape="1">
          <a:blip r:embed="rId4"/>
          <a:srcRect b="43713"/>
          <a:stretch/>
        </p:blipFill>
        <p:spPr>
          <a:xfrm rot="21329869">
            <a:off x="2575923" y="3165301"/>
            <a:ext cx="1386162" cy="1612889"/>
          </a:xfrm>
          <a:prstGeom prst="rect">
            <a:avLst/>
          </a:prstGeom>
        </p:spPr>
      </p:pic>
      <p:sp>
        <p:nvSpPr>
          <p:cNvPr id="31" name="Rounded Rectangle 30"/>
          <p:cNvSpPr/>
          <p:nvPr/>
        </p:nvSpPr>
        <p:spPr>
          <a:xfrm>
            <a:off x="579818" y="2811129"/>
            <a:ext cx="1302227" cy="1940069"/>
          </a:xfrm>
          <a:prstGeom prst="rect">
            <a:avLst/>
          </a:prstGeom>
          <a:no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Increased frequency, duration, or precision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101" name="Right Brace 100">
            <a:extLst>
              <a:ext uri="{FF2B5EF4-FFF2-40B4-BE49-F238E27FC236}">
                <a16:creationId xmlns:a16="http://schemas.microsoft.com/office/drawing/2014/main" id="{C7E26E97-667E-462D-9AD0-C5FC48BC719A}"/>
              </a:ext>
            </a:extLst>
          </p:cNvPr>
          <p:cNvSpPr/>
          <p:nvPr/>
        </p:nvSpPr>
        <p:spPr>
          <a:xfrm>
            <a:off x="5438453" y="112142"/>
            <a:ext cx="1249003" cy="5908015"/>
          </a:xfrm>
          <a:prstGeom prst="rightBrace">
            <a:avLst>
              <a:gd name="adj1" fmla="val 48911"/>
              <a:gd name="adj2" fmla="val 59842"/>
            </a:avLst>
          </a:prstGeom>
          <a:solidFill>
            <a:schemeClr val="accent1">
              <a:lumMod val="60000"/>
              <a:lumOff val="40000"/>
              <a:alpha val="55000"/>
            </a:schemeClr>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6" name="Freeform: Shape 105">
            <a:extLst>
              <a:ext uri="{FF2B5EF4-FFF2-40B4-BE49-F238E27FC236}">
                <a16:creationId xmlns:a16="http://schemas.microsoft.com/office/drawing/2014/main" id="{409C838D-01EF-4740-89FD-15DF9B6E705D}"/>
              </a:ext>
            </a:extLst>
          </p:cNvPr>
          <p:cNvSpPr/>
          <p:nvPr/>
        </p:nvSpPr>
        <p:spPr>
          <a:xfrm rot="21168070">
            <a:off x="2745262" y="1556671"/>
            <a:ext cx="4428495" cy="4202575"/>
          </a:xfrm>
          <a:custGeom>
            <a:avLst/>
            <a:gdLst>
              <a:gd name="connsiteX0" fmla="*/ 0 w 4076700"/>
              <a:gd name="connsiteY0" fmla="*/ 3838568 h 4862642"/>
              <a:gd name="connsiteX1" fmla="*/ 342900 w 4076700"/>
              <a:gd name="connsiteY1" fmla="*/ 4689468 h 4862642"/>
              <a:gd name="connsiteX2" fmla="*/ 1092200 w 4076700"/>
              <a:gd name="connsiteY2" fmla="*/ 4854568 h 4862642"/>
              <a:gd name="connsiteX3" fmla="*/ 2101850 w 4076700"/>
              <a:gd name="connsiteY3" fmla="*/ 4549768 h 4862642"/>
              <a:gd name="connsiteX4" fmla="*/ 2597150 w 4076700"/>
              <a:gd name="connsiteY4" fmla="*/ 3813168 h 4862642"/>
              <a:gd name="connsiteX5" fmla="*/ 2806700 w 4076700"/>
              <a:gd name="connsiteY5" fmla="*/ 2111368 h 4862642"/>
              <a:gd name="connsiteX6" fmla="*/ 2901950 w 4076700"/>
              <a:gd name="connsiteY6" fmla="*/ 549268 h 4862642"/>
              <a:gd name="connsiteX7" fmla="*/ 3276600 w 4076700"/>
              <a:gd name="connsiteY7" fmla="*/ 41268 h 4862642"/>
              <a:gd name="connsiteX8" fmla="*/ 4076700 w 4076700"/>
              <a:gd name="connsiteY8" fmla="*/ 66668 h 486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6700" h="4862642">
                <a:moveTo>
                  <a:pt x="0" y="3838568"/>
                </a:moveTo>
                <a:cubicBezTo>
                  <a:pt x="80433" y="4179351"/>
                  <a:pt x="160867" y="4520135"/>
                  <a:pt x="342900" y="4689468"/>
                </a:cubicBezTo>
                <a:cubicBezTo>
                  <a:pt x="524933" y="4858801"/>
                  <a:pt x="799042" y="4877851"/>
                  <a:pt x="1092200" y="4854568"/>
                </a:cubicBezTo>
                <a:cubicBezTo>
                  <a:pt x="1385358" y="4831285"/>
                  <a:pt x="1851025" y="4723335"/>
                  <a:pt x="2101850" y="4549768"/>
                </a:cubicBezTo>
                <a:cubicBezTo>
                  <a:pt x="2352675" y="4376201"/>
                  <a:pt x="2479675" y="4219568"/>
                  <a:pt x="2597150" y="3813168"/>
                </a:cubicBezTo>
                <a:cubicBezTo>
                  <a:pt x="2714625" y="3406768"/>
                  <a:pt x="2755900" y="2655351"/>
                  <a:pt x="2806700" y="2111368"/>
                </a:cubicBezTo>
                <a:cubicBezTo>
                  <a:pt x="2857500" y="1567385"/>
                  <a:pt x="2823633" y="894285"/>
                  <a:pt x="2901950" y="549268"/>
                </a:cubicBezTo>
                <a:cubicBezTo>
                  <a:pt x="2980267" y="204251"/>
                  <a:pt x="3080808" y="121701"/>
                  <a:pt x="3276600" y="41268"/>
                </a:cubicBezTo>
                <a:cubicBezTo>
                  <a:pt x="3472392" y="-39165"/>
                  <a:pt x="3774546" y="13751"/>
                  <a:pt x="4076700" y="66668"/>
                </a:cubicBezTo>
              </a:path>
            </a:pathLst>
          </a:custGeom>
          <a:noFill/>
          <a:ln w="57150">
            <a:solidFill>
              <a:schemeClr val="bg2">
                <a:lumMod val="8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7" name="TextBox 106">
            <a:extLst>
              <a:ext uri="{FF2B5EF4-FFF2-40B4-BE49-F238E27FC236}">
                <a16:creationId xmlns:a16="http://schemas.microsoft.com/office/drawing/2014/main" id="{BD763292-9EA9-4593-ABE6-6C69EE4B4F94}"/>
              </a:ext>
            </a:extLst>
          </p:cNvPr>
          <p:cNvSpPr txBox="1"/>
          <p:nvPr/>
        </p:nvSpPr>
        <p:spPr>
          <a:xfrm rot="20355323">
            <a:off x="3547143" y="5237027"/>
            <a:ext cx="1931174" cy="383673"/>
          </a:xfrm>
          <a:prstGeom prst="rect">
            <a:avLst/>
          </a:prstGeom>
          <a:noFill/>
        </p:spPr>
        <p:txBody>
          <a:bodyPr wrap="none" rtlCol="0">
            <a:prstTxWarp prst="textArchDown">
              <a:avLst>
                <a:gd name="adj" fmla="val 21580517"/>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DBI for behavior</a:t>
            </a:r>
          </a:p>
        </p:txBody>
      </p:sp>
      <p:sp>
        <p:nvSpPr>
          <p:cNvPr id="109" name="TextBox 108">
            <a:extLst>
              <a:ext uri="{FF2B5EF4-FFF2-40B4-BE49-F238E27FC236}">
                <a16:creationId xmlns:a16="http://schemas.microsoft.com/office/drawing/2014/main" id="{E23ACB8B-A8B7-451D-B60C-32208EDED849}"/>
              </a:ext>
            </a:extLst>
          </p:cNvPr>
          <p:cNvSpPr txBox="1"/>
          <p:nvPr/>
        </p:nvSpPr>
        <p:spPr>
          <a:xfrm>
            <a:off x="1761048" y="2184857"/>
            <a:ext cx="567860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panose="020B0503020102020204"/>
                <a:ea typeface="+mn-ea"/>
                <a:cs typeface="+mn-cs"/>
              </a:rPr>
              <a:t>DBI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Intensive Academic Need</a:t>
            </a:r>
          </a:p>
        </p:txBody>
      </p:sp>
      <p:sp>
        <p:nvSpPr>
          <p:cNvPr id="34" name="Rounded Rectangle 33"/>
          <p:cNvSpPr/>
          <p:nvPr/>
        </p:nvSpPr>
        <p:spPr>
          <a:xfrm>
            <a:off x="3093013" y="503265"/>
            <a:ext cx="1535667" cy="763993"/>
          </a:xfrm>
          <a:prstGeom prst="round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35" name="TextBox 34"/>
          <p:cNvSpPr txBox="1"/>
          <p:nvPr/>
        </p:nvSpPr>
        <p:spPr>
          <a:xfrm>
            <a:off x="3093013" y="1370598"/>
            <a:ext cx="1537048" cy="292507"/>
          </a:xfrm>
          <a:prstGeom prst="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Franklin Gothic Book" panose="020B0503020102020204"/>
                <a:ea typeface="+mn-ea"/>
                <a:cs typeface="+mn-cs"/>
              </a:rPr>
              <a:t>Implement with Fidelity</a:t>
            </a:r>
          </a:p>
        </p:txBody>
      </p:sp>
      <p:cxnSp>
        <p:nvCxnSpPr>
          <p:cNvPr id="41" name="Straight Arrow Connector 40">
            <a:extLst>
              <a:ext uri="{FF2B5EF4-FFF2-40B4-BE49-F238E27FC236}">
                <a16:creationId xmlns:a16="http://schemas.microsoft.com/office/drawing/2014/main" id="{0754F09A-2C06-42FD-A7F9-85C86BA7B435}"/>
              </a:ext>
            </a:extLst>
          </p:cNvPr>
          <p:cNvCxnSpPr>
            <a:cxnSpLocks/>
            <a:stCxn id="34" idx="2"/>
            <a:endCxn id="35" idx="0"/>
          </p:cNvCxnSpPr>
          <p:nvPr/>
        </p:nvCxnSpPr>
        <p:spPr>
          <a:xfrm>
            <a:off x="3860847" y="1267258"/>
            <a:ext cx="690" cy="103340"/>
          </a:xfrm>
          <a:prstGeom prst="straightConnector1">
            <a:avLst/>
          </a:prstGeom>
          <a:ln w="57150">
            <a:solidFill>
              <a:schemeClr val="tx1"/>
            </a:solidFill>
            <a:headEnd type="none" w="sm" len="sm"/>
            <a:tailEnd type="none" w="med" len="sm"/>
          </a:ln>
        </p:spPr>
        <p:style>
          <a:lnRef idx="1">
            <a:schemeClr val="accent1"/>
          </a:lnRef>
          <a:fillRef idx="0">
            <a:schemeClr val="accent1"/>
          </a:fillRef>
          <a:effectRef idx="0">
            <a:schemeClr val="accent1"/>
          </a:effectRef>
          <a:fontRef idx="minor">
            <a:schemeClr val="tx1"/>
          </a:fontRef>
        </p:style>
      </p:cxnSp>
      <p:sp>
        <p:nvSpPr>
          <p:cNvPr id="5" name="Circular Arrow 4"/>
          <p:cNvSpPr/>
          <p:nvPr/>
        </p:nvSpPr>
        <p:spPr>
          <a:xfrm rot="19517355">
            <a:off x="2661461" y="1004373"/>
            <a:ext cx="631235" cy="596321"/>
          </a:xfrm>
          <a:prstGeom prst="circularArrow">
            <a:avLst>
              <a:gd name="adj1" fmla="val 12074"/>
              <a:gd name="adj2" fmla="val 1290729"/>
              <a:gd name="adj3" fmla="val 18180486"/>
              <a:gd name="adj4" fmla="val 6157203"/>
              <a:gd name="adj5" fmla="val 15334"/>
            </a:avLst>
          </a:prstGeom>
          <a:solidFill>
            <a:schemeClr val="accent5">
              <a:lumMod val="60000"/>
              <a:lumOff val="40000"/>
              <a:alpha val="5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srgbClr val="000000"/>
              </a:solidFill>
              <a:latin typeface="Franklin Gothic Book" panose="020B0503020102020204"/>
            </a:endParaRPr>
          </a:p>
        </p:txBody>
      </p:sp>
    </p:spTree>
    <p:extLst>
      <p:ext uri="{BB962C8B-B14F-4D97-AF65-F5344CB8AC3E}">
        <p14:creationId xmlns:p14="http://schemas.microsoft.com/office/powerpoint/2010/main" val="415083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38889E-6 3.7037E-6 L 0.31927 -0.35787 " pathEditMode="relative" rAng="0" ptsTypes="AA">
                                      <p:cBhvr>
                                        <p:cTn id="10" dur="2000" fill="hold"/>
                                        <p:tgtEl>
                                          <p:spTgt spid="109"/>
                                        </p:tgtEl>
                                        <p:attrNameLst>
                                          <p:attrName>ppt_x</p:attrName>
                                          <p:attrName>ppt_y</p:attrName>
                                        </p:attrNameLst>
                                      </p:cBhvr>
                                      <p:rCtr x="15955" y="-17894"/>
                                    </p:animMotion>
                                  </p:childTnLst>
                                </p:cTn>
                              </p:par>
                              <p:par>
                                <p:cTn id="11" presetID="6" presetClass="emph" presetSubtype="0" fill="hold" grpId="2" nodeType="withEffect">
                                  <p:stCondLst>
                                    <p:cond delay="0"/>
                                  </p:stCondLst>
                                  <p:childTnLst>
                                    <p:animScale>
                                      <p:cBhvr>
                                        <p:cTn id="12" dur="2000" fill="hold"/>
                                        <p:tgtEl>
                                          <p:spTgt spid="109"/>
                                        </p:tgtEl>
                                      </p:cBhvr>
                                      <p:by x="50000" y="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1" nodeType="clickEffect">
                                  <p:stCondLst>
                                    <p:cond delay="0"/>
                                  </p:stCondLst>
                                  <p:childTnLst>
                                    <p:animEffect transition="out" filter="fade">
                                      <p:cBhvr>
                                        <p:cTn id="24" dur="1000" tmFilter="0, 0; .2, .5; .8, .5; 1, 0"/>
                                        <p:tgtEl>
                                          <p:spTgt spid="34"/>
                                        </p:tgtEl>
                                      </p:cBhvr>
                                    </p:animEffect>
                                    <p:animScale>
                                      <p:cBhvr>
                                        <p:cTn id="25" dur="500" autoRev="1" fill="hold"/>
                                        <p:tgtEl>
                                          <p:spTgt spid="34"/>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41"/>
                                        </p:tgtEl>
                                      </p:cBhvr>
                                    </p:animEffect>
                                    <p:animScale>
                                      <p:cBhvr>
                                        <p:cTn id="28" dur="500" autoRev="1" fill="hold"/>
                                        <p:tgtEl>
                                          <p:spTgt spid="41"/>
                                        </p:tgtEl>
                                      </p:cBhvr>
                                      <p:by x="105000" y="105000"/>
                                    </p:animScale>
                                  </p:childTnLst>
                                </p:cTn>
                              </p:par>
                              <p:par>
                                <p:cTn id="29" presetID="26" presetClass="emph" presetSubtype="0" fill="hold" grpId="1" nodeType="withEffect">
                                  <p:stCondLst>
                                    <p:cond delay="0"/>
                                  </p:stCondLst>
                                  <p:childTnLst>
                                    <p:animEffect transition="out" filter="fade">
                                      <p:cBhvr>
                                        <p:cTn id="30" dur="1000" tmFilter="0, 0; .2, .5; .8, .5; 1, 0"/>
                                        <p:tgtEl>
                                          <p:spTgt spid="35"/>
                                        </p:tgtEl>
                                      </p:cBhvr>
                                    </p:animEffect>
                                    <p:animScale>
                                      <p:cBhvr>
                                        <p:cTn id="31" dur="500" autoRev="1" fill="hold"/>
                                        <p:tgtEl>
                                          <p:spTgt spid="35"/>
                                        </p:tgtEl>
                                      </p:cBhvr>
                                      <p:by x="105000" y="105000"/>
                                    </p:animScale>
                                  </p:childTnLst>
                                </p:cTn>
                              </p:par>
                              <p:par>
                                <p:cTn id="32" presetID="22" presetClass="entr" presetSubtype="2"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wipe(right)">
                                      <p:cBhvr>
                                        <p:cTn id="34" dur="500"/>
                                        <p:tgtEl>
                                          <p:spTgt spid="101"/>
                                        </p:tgtEl>
                                      </p:cBhvr>
                                    </p:animEffect>
                                  </p:childTnLst>
                                </p:cTn>
                              </p:par>
                              <p:par>
                                <p:cTn id="35" presetID="22" presetClass="entr" presetSubtype="2" fill="hold" grpId="0" nodeType="withEffect">
                                  <p:stCondLst>
                                    <p:cond delay="500"/>
                                  </p:stCondLst>
                                  <p:childTnLst>
                                    <p:set>
                                      <p:cBhvr>
                                        <p:cTn id="36" dur="1" fill="hold">
                                          <p:stCondLst>
                                            <p:cond delay="0"/>
                                          </p:stCondLst>
                                        </p:cTn>
                                        <p:tgtEl>
                                          <p:spTgt spid="92"/>
                                        </p:tgtEl>
                                        <p:attrNameLst>
                                          <p:attrName>style.visibility</p:attrName>
                                        </p:attrNameLst>
                                      </p:cBhvr>
                                      <p:to>
                                        <p:strVal val="visible"/>
                                      </p:to>
                                    </p:set>
                                    <p:animEffect transition="in" filter="wipe(right)">
                                      <p:cBhvr>
                                        <p:cTn id="37" dur="500"/>
                                        <p:tgtEl>
                                          <p:spTgt spid="9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1500"/>
                            </p:stCondLst>
                            <p:childTnLst>
                              <p:par>
                                <p:cTn id="49" presetID="10" presetClass="exit" presetSubtype="0" fill="hold" grpId="1" nodeType="afterEffect">
                                  <p:stCondLst>
                                    <p:cond delay="0"/>
                                  </p:stCondLst>
                                  <p:childTnLst>
                                    <p:animEffect transition="out" filter="fade">
                                      <p:cBhvr>
                                        <p:cTn id="50" dur="500"/>
                                        <p:tgtEl>
                                          <p:spTgt spid="101"/>
                                        </p:tgtEl>
                                      </p:cBhvr>
                                    </p:animEffect>
                                    <p:set>
                                      <p:cBhvr>
                                        <p:cTn id="51" dur="1" fill="hold">
                                          <p:stCondLst>
                                            <p:cond delay="499"/>
                                          </p:stCondLst>
                                        </p:cTn>
                                        <p:tgtEl>
                                          <p:spTgt spid="10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2"/>
                                        </p:tgtEl>
                                      </p:cBhvr>
                                    </p:animEffect>
                                    <p:set>
                                      <p:cBhvr>
                                        <p:cTn id="54" dur="1" fill="hold">
                                          <p:stCondLst>
                                            <p:cond delay="499"/>
                                          </p:stCondLst>
                                        </p:cTn>
                                        <p:tgtEl>
                                          <p:spTgt spid="9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6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8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wipe(right)">
                                      <p:cBhvr>
                                        <p:cTn id="96" dur="500"/>
                                        <p:tgtEl>
                                          <p:spTgt spid="91"/>
                                        </p:tgtEl>
                                      </p:cBhvr>
                                    </p:animEffect>
                                  </p:childTnLst>
                                </p:cTn>
                              </p:par>
                              <p:par>
                                <p:cTn id="97" presetID="22" presetClass="entr" presetSubtype="2" fill="hold" grpId="0" nodeType="withEffect">
                                  <p:stCondLst>
                                    <p:cond delay="500"/>
                                  </p:stCondLst>
                                  <p:childTnLst>
                                    <p:set>
                                      <p:cBhvr>
                                        <p:cTn id="98" dur="1" fill="hold">
                                          <p:stCondLst>
                                            <p:cond delay="0"/>
                                          </p:stCondLst>
                                        </p:cTn>
                                        <p:tgtEl>
                                          <p:spTgt spid="102"/>
                                        </p:tgtEl>
                                        <p:attrNameLst>
                                          <p:attrName>style.visibility</p:attrName>
                                        </p:attrNameLst>
                                      </p:cBhvr>
                                      <p:to>
                                        <p:strVal val="visible"/>
                                      </p:to>
                                    </p:set>
                                    <p:animEffect transition="in" filter="wipe(right)">
                                      <p:cBhvr>
                                        <p:cTn id="99" dur="500"/>
                                        <p:tgtEl>
                                          <p:spTgt spid="102"/>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wipe(up)">
                                      <p:cBhvr>
                                        <p:cTn id="107" dur="500"/>
                                        <p:tgtEl>
                                          <p:spTgt spid="88"/>
                                        </p:tgtEl>
                                      </p:cBhvr>
                                    </p:animEffect>
                                  </p:childTnLst>
                                </p:cTn>
                              </p:par>
                            </p:childTnLst>
                          </p:cTn>
                        </p:par>
                        <p:par>
                          <p:cTn id="108" fill="hold">
                            <p:stCondLst>
                              <p:cond delay="500"/>
                            </p:stCondLst>
                            <p:childTnLst>
                              <p:par>
                                <p:cTn id="109" presetID="22" presetClass="entr" presetSubtype="1"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up)">
                                      <p:cBhvr>
                                        <p:cTn id="111" dur="500"/>
                                        <p:tgtEl>
                                          <p:spTgt spid="36"/>
                                        </p:tgtEl>
                                      </p:cBhvr>
                                    </p:animEffect>
                                  </p:childTnLst>
                                </p:cTn>
                              </p:par>
                              <p:par>
                                <p:cTn id="112" presetID="10" presetClass="exit" presetSubtype="0" fill="hold" grpId="1" nodeType="withEffect">
                                  <p:stCondLst>
                                    <p:cond delay="0"/>
                                  </p:stCondLst>
                                  <p:childTnLst>
                                    <p:animEffect transition="out" filter="fade">
                                      <p:cBhvr>
                                        <p:cTn id="113" dur="500"/>
                                        <p:tgtEl>
                                          <p:spTgt spid="91"/>
                                        </p:tgtEl>
                                      </p:cBhvr>
                                    </p:animEffect>
                                    <p:set>
                                      <p:cBhvr>
                                        <p:cTn id="114" dur="1" fill="hold">
                                          <p:stCondLst>
                                            <p:cond delay="499"/>
                                          </p:stCondLst>
                                        </p:cTn>
                                        <p:tgtEl>
                                          <p:spTgt spid="91"/>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02"/>
                                        </p:tgtEl>
                                      </p:cBhvr>
                                    </p:animEffect>
                                    <p:set>
                                      <p:cBhvr>
                                        <p:cTn id="117" dur="1" fill="hold">
                                          <p:stCondLst>
                                            <p:cond delay="499"/>
                                          </p:stCondLst>
                                        </p:cTn>
                                        <p:tgtEl>
                                          <p:spTgt spid="102"/>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31"/>
                                        </p:tgtEl>
                                      </p:cBhvr>
                                    </p:animEffect>
                                    <p:set>
                                      <p:cBhvr>
                                        <p:cTn id="120" dur="1" fill="hold">
                                          <p:stCondLst>
                                            <p:cond delay="499"/>
                                          </p:stCondLst>
                                        </p:cTn>
                                        <p:tgtEl>
                                          <p:spTgt spid="3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9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grpId="2" nodeType="click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wipe(right)">
                                      <p:cBhvr>
                                        <p:cTn id="143" dur="500"/>
                                        <p:tgtEl>
                                          <p:spTgt spid="91"/>
                                        </p:tgtEl>
                                      </p:cBhvr>
                                    </p:animEffect>
                                  </p:childTnLst>
                                </p:cTn>
                              </p:par>
                            </p:childTnLst>
                          </p:cTn>
                        </p:par>
                        <p:par>
                          <p:cTn id="144" fill="hold">
                            <p:stCondLst>
                              <p:cond delay="500"/>
                            </p:stCondLst>
                            <p:childTnLst>
                              <p:par>
                                <p:cTn id="145" presetID="22" presetClass="entr" presetSubtype="2" fill="hold" grpId="2"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wipe(right)">
                                      <p:cBhvr>
                                        <p:cTn id="147" dur="500"/>
                                        <p:tgtEl>
                                          <p:spTgt spid="102"/>
                                        </p:tgtEl>
                                      </p:cBhvr>
                                    </p:animEffect>
                                  </p:childTnLst>
                                </p:cTn>
                              </p:par>
                              <p:par>
                                <p:cTn id="148" presetID="10" presetClass="entr" presetSubtype="0" fill="hold" grpId="2" nodeType="withEffect">
                                  <p:stCondLst>
                                    <p:cond delay="200"/>
                                  </p:stCondLst>
                                  <p:childTnLst>
                                    <p:set>
                                      <p:cBhvr>
                                        <p:cTn id="149" dur="1" fill="hold">
                                          <p:stCondLst>
                                            <p:cond delay="0"/>
                                          </p:stCondLst>
                                        </p:cTn>
                                        <p:tgtEl>
                                          <p:spTgt spid="31"/>
                                        </p:tgtEl>
                                        <p:attrNameLst>
                                          <p:attrName>style.visibility</p:attrName>
                                        </p:attrNameLst>
                                      </p:cBhvr>
                                      <p:to>
                                        <p:strVal val="visible"/>
                                      </p:to>
                                    </p:set>
                                    <p:animEffect transition="in" filter="fade">
                                      <p:cBhvr>
                                        <p:cTn id="150" dur="500"/>
                                        <p:tgtEl>
                                          <p:spTgt spid="3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3" nodeType="clickEffect">
                                  <p:stCondLst>
                                    <p:cond delay="0"/>
                                  </p:stCondLst>
                                  <p:childTnLst>
                                    <p:animEffect transition="out" filter="fade">
                                      <p:cBhvr>
                                        <p:cTn id="154" dur="500"/>
                                        <p:tgtEl>
                                          <p:spTgt spid="91"/>
                                        </p:tgtEl>
                                      </p:cBhvr>
                                    </p:animEffect>
                                    <p:set>
                                      <p:cBhvr>
                                        <p:cTn id="155" dur="1" fill="hold">
                                          <p:stCondLst>
                                            <p:cond delay="499"/>
                                          </p:stCondLst>
                                        </p:cTn>
                                        <p:tgtEl>
                                          <p:spTgt spid="91"/>
                                        </p:tgtEl>
                                        <p:attrNameLst>
                                          <p:attrName>style.visibility</p:attrName>
                                        </p:attrNameLst>
                                      </p:cBhvr>
                                      <p:to>
                                        <p:strVal val="hidden"/>
                                      </p:to>
                                    </p:set>
                                  </p:childTnLst>
                                </p:cTn>
                              </p:par>
                              <p:par>
                                <p:cTn id="156" presetID="10" presetClass="exit" presetSubtype="0" fill="hold" grpId="3" nodeType="withEffect">
                                  <p:stCondLst>
                                    <p:cond delay="0"/>
                                  </p:stCondLst>
                                  <p:childTnLst>
                                    <p:animEffect transition="out" filter="fade">
                                      <p:cBhvr>
                                        <p:cTn id="157" dur="500"/>
                                        <p:tgtEl>
                                          <p:spTgt spid="102"/>
                                        </p:tgtEl>
                                      </p:cBhvr>
                                    </p:animEffect>
                                    <p:set>
                                      <p:cBhvr>
                                        <p:cTn id="158" dur="1" fill="hold">
                                          <p:stCondLst>
                                            <p:cond delay="499"/>
                                          </p:stCondLst>
                                        </p:cTn>
                                        <p:tgtEl>
                                          <p:spTgt spid="102"/>
                                        </p:tgtEl>
                                        <p:attrNameLst>
                                          <p:attrName>style.visibility</p:attrName>
                                        </p:attrNameLst>
                                      </p:cBhvr>
                                      <p:to>
                                        <p:strVal val="hidden"/>
                                      </p:to>
                                    </p:set>
                                  </p:childTnLst>
                                </p:cTn>
                              </p:par>
                              <p:par>
                                <p:cTn id="159" presetID="10" presetClass="exit" presetSubtype="0" fill="hold" grpId="3" nodeType="withEffect">
                                  <p:stCondLst>
                                    <p:cond delay="0"/>
                                  </p:stCondLst>
                                  <p:childTnLst>
                                    <p:animEffect transition="out" filter="fade">
                                      <p:cBhvr>
                                        <p:cTn id="160" dur="500"/>
                                        <p:tgtEl>
                                          <p:spTgt spid="31"/>
                                        </p:tgtEl>
                                      </p:cBhvr>
                                    </p:animEffect>
                                    <p:set>
                                      <p:cBhvr>
                                        <p:cTn id="161" dur="1" fill="hold">
                                          <p:stCondLst>
                                            <p:cond delay="499"/>
                                          </p:stCondLst>
                                        </p:cTn>
                                        <p:tgtEl>
                                          <p:spTgt spid="31"/>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106"/>
                                        </p:tgtEl>
                                        <p:attrNameLst>
                                          <p:attrName>style.visibility</p:attrName>
                                        </p:attrNameLst>
                                      </p:cBhvr>
                                      <p:to>
                                        <p:strVal val="visible"/>
                                      </p:to>
                                    </p:set>
                                    <p:animEffect transition="in" filter="wipe(left)">
                                      <p:cBhvr>
                                        <p:cTn id="166" dur="1000"/>
                                        <p:tgtEl>
                                          <p:spTgt spid="106"/>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107"/>
                                        </p:tgtEl>
                                        <p:attrNameLst>
                                          <p:attrName>style.visibility</p:attrName>
                                        </p:attrNameLst>
                                      </p:cBhvr>
                                      <p:to>
                                        <p:strVal val="visible"/>
                                      </p:to>
                                    </p:set>
                                    <p:animEffect transition="in" filter="wipe(left)">
                                      <p:cBhvr>
                                        <p:cTn id="16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02" grpId="2" animBg="1"/>
      <p:bldP spid="102" grpId="3" animBg="1"/>
      <p:bldP spid="92" grpId="0" animBg="1"/>
      <p:bldP spid="92" grpId="1" animBg="1"/>
      <p:bldP spid="3" grpId="0" animBg="1"/>
      <p:bldP spid="4" grpId="0" animBg="1"/>
      <p:bldP spid="11" grpId="0" animBg="1"/>
      <p:bldP spid="19" grpId="0" animBg="1"/>
      <p:bldP spid="20" grpId="0" animBg="1"/>
      <p:bldP spid="21" grpId="0" animBg="1"/>
      <p:bldP spid="29" grpId="0" animBg="1"/>
      <p:bldP spid="36" grpId="0" animBg="1"/>
      <p:bldP spid="39" grpId="0" animBg="1"/>
      <p:bldP spid="40" grpId="0" animBg="1"/>
      <p:bldP spid="91" grpId="0" animBg="1"/>
      <p:bldP spid="91" grpId="1" animBg="1"/>
      <p:bldP spid="91" grpId="2" animBg="1"/>
      <p:bldP spid="91" grpId="3" animBg="1"/>
      <p:bldP spid="31" grpId="0"/>
      <p:bldP spid="31" grpId="1"/>
      <p:bldP spid="31" grpId="2"/>
      <p:bldP spid="31" grpId="3"/>
      <p:bldP spid="101" grpId="0" animBg="1"/>
      <p:bldP spid="101" grpId="1" animBg="1"/>
      <p:bldP spid="106" grpId="0" animBg="1"/>
      <p:bldP spid="107" grpId="0"/>
      <p:bldP spid="109" grpId="0"/>
      <p:bldP spid="109" grpId="1"/>
      <p:bldP spid="109" grpId="2"/>
      <p:bldP spid="34" grpId="0" animBg="1"/>
      <p:bldP spid="34" grpId="1" animBg="1"/>
      <p:bldP spid="35" grpId="0" animBg="1"/>
      <p:bldP spid="35" grpId="1"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628650" y="1825625"/>
            <a:ext cx="7886700" cy="3016539"/>
          </a:xfrm>
        </p:spPr>
        <p:txBody>
          <a:bodyPr>
            <a:normAutofit fontScale="92500" lnSpcReduction="10000"/>
          </a:bodyPr>
          <a:lstStyle/>
          <a:p>
            <a:pPr marL="0" indent="0" fontAlgn="base">
              <a:lnSpc>
                <a:spcPct val="100000"/>
              </a:lnSpc>
              <a:spcBef>
                <a:spcPct val="50000"/>
              </a:spcBef>
              <a:spcAft>
                <a:spcPct val="0"/>
              </a:spcAft>
              <a:buNone/>
            </a:pPr>
            <a:r>
              <a:rPr lang="en-US" sz="2000" dirty="0">
                <a:solidFill>
                  <a:schemeClr val="bg1"/>
                </a:solidFill>
              </a:rPr>
              <a:t>What did you consider?</a:t>
            </a:r>
          </a:p>
          <a:p>
            <a:pPr fontAlgn="base">
              <a:lnSpc>
                <a:spcPct val="100000"/>
              </a:lnSpc>
              <a:spcBef>
                <a:spcPct val="50000"/>
              </a:spcBef>
              <a:spcAft>
                <a:spcPct val="0"/>
              </a:spcAft>
            </a:pPr>
            <a:r>
              <a:rPr lang="en-US" sz="2000" dirty="0">
                <a:solidFill>
                  <a:schemeClr val="bg1"/>
                </a:solidFill>
              </a:rPr>
              <a:t>Asking for a break?</a:t>
            </a:r>
          </a:p>
          <a:p>
            <a:pPr fontAlgn="base">
              <a:lnSpc>
                <a:spcPct val="100000"/>
              </a:lnSpc>
              <a:spcBef>
                <a:spcPct val="50000"/>
              </a:spcBef>
              <a:spcAft>
                <a:spcPct val="0"/>
              </a:spcAft>
            </a:pPr>
            <a:r>
              <a:rPr lang="en-US" sz="2000" dirty="0">
                <a:solidFill>
                  <a:schemeClr val="bg1"/>
                </a:solidFill>
              </a:rPr>
              <a:t>Grumbling – but not having a tantrum? </a:t>
            </a:r>
          </a:p>
          <a:p>
            <a:pPr fontAlgn="base">
              <a:lnSpc>
                <a:spcPct val="100000"/>
              </a:lnSpc>
              <a:spcBef>
                <a:spcPct val="50000"/>
              </a:spcBef>
              <a:spcAft>
                <a:spcPct val="0"/>
              </a:spcAft>
            </a:pPr>
            <a:r>
              <a:rPr lang="en-US" sz="2000" dirty="0">
                <a:solidFill>
                  <a:schemeClr val="bg1"/>
                </a:solidFill>
              </a:rPr>
              <a:t>Choosing an alternative activity while he waits?</a:t>
            </a:r>
          </a:p>
          <a:p>
            <a:pPr marL="0" indent="0" fontAlgn="base">
              <a:lnSpc>
                <a:spcPct val="100000"/>
              </a:lnSpc>
              <a:spcBef>
                <a:spcPct val="50000"/>
              </a:spcBef>
              <a:spcAft>
                <a:spcPct val="0"/>
              </a:spcAft>
              <a:buNone/>
            </a:pPr>
            <a:endParaRPr lang="en-US" sz="2000" dirty="0">
              <a:solidFill>
                <a:schemeClr val="bg1"/>
              </a:solidFill>
            </a:endParaRPr>
          </a:p>
          <a:p>
            <a:pPr marL="0" indent="0" fontAlgn="base">
              <a:lnSpc>
                <a:spcPct val="100000"/>
              </a:lnSpc>
              <a:spcBef>
                <a:spcPct val="50000"/>
              </a:spcBef>
              <a:spcAft>
                <a:spcPct val="0"/>
              </a:spcAft>
              <a:buNone/>
            </a:pPr>
            <a:endParaRPr lang="en-US" sz="2000" dirty="0">
              <a:solidFill>
                <a:schemeClr val="bg1"/>
              </a:solidFill>
            </a:endParaRPr>
          </a:p>
          <a:p>
            <a:pPr fontAlgn="base">
              <a:lnSpc>
                <a:spcPct val="100000"/>
              </a:lnSpc>
              <a:spcBef>
                <a:spcPct val="0"/>
              </a:spcBef>
              <a:spcAft>
                <a:spcPct val="0"/>
              </a:spcAft>
            </a:pPr>
            <a:r>
              <a:rPr lang="en-US" sz="2000" i="1" dirty="0">
                <a:solidFill>
                  <a:schemeClr val="bg1"/>
                </a:solidFill>
              </a:rPr>
              <a:t>Remember, must be the behavior that should be more </a:t>
            </a:r>
            <a:r>
              <a:rPr lang="en-US" sz="2000" b="1" i="1" dirty="0">
                <a:solidFill>
                  <a:schemeClr val="bg1"/>
                </a:solidFill>
              </a:rPr>
              <a:t>efficient</a:t>
            </a:r>
            <a:r>
              <a:rPr lang="en-US" sz="2000" i="1" dirty="0">
                <a:solidFill>
                  <a:schemeClr val="bg1"/>
                </a:solidFill>
              </a:rPr>
              <a:t> and </a:t>
            </a:r>
            <a:r>
              <a:rPr lang="en-US" sz="2000" b="1" i="1" dirty="0">
                <a:solidFill>
                  <a:schemeClr val="bg1"/>
                </a:solidFill>
              </a:rPr>
              <a:t>effective</a:t>
            </a:r>
            <a:r>
              <a:rPr lang="en-US" sz="2000" i="1" dirty="0">
                <a:solidFill>
                  <a:schemeClr val="bg1"/>
                </a:solidFill>
              </a:rPr>
              <a:t> at achieving the function than the problem behavior.</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8.4: Review</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2. Choose a Replacement Behavior</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2203231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27527" y="-217709"/>
            <a:ext cx="8916473" cy="1325563"/>
          </a:xfrm>
        </p:spPr>
        <p:txBody>
          <a:bodyPr/>
          <a:lstStyle/>
          <a:p>
            <a:r>
              <a:rPr lang="en-US" dirty="0">
                <a:solidFill>
                  <a:srgbClr val="001C54"/>
                </a:solidFill>
              </a:rPr>
              <a:t>3. Develop Intervention Strategies</a:t>
            </a:r>
          </a:p>
        </p:txBody>
      </p:sp>
      <p:sp>
        <p:nvSpPr>
          <p:cNvPr id="9" name="AutoShape 3">
            <a:extLst>
              <a:ext uri="{FF2B5EF4-FFF2-40B4-BE49-F238E27FC236}">
                <a16:creationId xmlns:a16="http://schemas.microsoft.com/office/drawing/2014/main" id="{5DA15835-4A61-504B-BCD0-807F21206941}"/>
              </a:ext>
            </a:extLst>
          </p:cNvPr>
          <p:cNvSpPr>
            <a:spLocks noChangeArrowheads="1"/>
          </p:cNvSpPr>
          <p:nvPr/>
        </p:nvSpPr>
        <p:spPr bwMode="auto">
          <a:xfrm>
            <a:off x="228600" y="1669911"/>
            <a:ext cx="2209800" cy="4504568"/>
          </a:xfrm>
          <a:prstGeom prst="flowChartAlternateProcess">
            <a:avLst/>
          </a:prstGeom>
          <a:solidFill>
            <a:schemeClr val="accent2">
              <a:lumMod val="20000"/>
              <a:lumOff val="80000"/>
            </a:schemeClr>
          </a:solidFill>
          <a:ln w="9525">
            <a:noFill/>
            <a:miter lim="800000"/>
            <a:headEnd/>
            <a:tailEnd/>
          </a:ln>
          <a:effectLst>
            <a:outerShdw dist="20000" dir="5400000" rotWithShape="0">
              <a:srgbClr val="808080">
                <a:alpha val="37999"/>
              </a:srgbClr>
            </a:outerShdw>
          </a:effectLst>
        </p:spPr>
        <p:txBody>
          <a:bodyPr/>
          <a:lstStyle/>
          <a:p>
            <a:pPr eaLnBrk="0" fontAlgn="base" hangingPunct="0">
              <a:spcBef>
                <a:spcPct val="0"/>
              </a:spcBef>
              <a:spcAft>
                <a:spcPct val="0"/>
              </a:spcAft>
              <a:buFontTx/>
              <a:buChar char="•"/>
              <a:defRPr/>
            </a:pPr>
            <a:r>
              <a:rPr lang="en-US" sz="2000" dirty="0">
                <a:solidFill>
                  <a:srgbClr val="000000"/>
                </a:solidFill>
              </a:rPr>
              <a:t>Visual Schedule</a:t>
            </a:r>
          </a:p>
          <a:p>
            <a:pPr eaLnBrk="0" fontAlgn="base" hangingPunct="0">
              <a:spcBef>
                <a:spcPct val="0"/>
              </a:spcBef>
              <a:spcAft>
                <a:spcPct val="0"/>
              </a:spcAft>
              <a:buFontTx/>
              <a:buChar char="•"/>
              <a:defRPr/>
            </a:pPr>
            <a:endParaRPr lang="en-US" sz="2000" dirty="0">
              <a:solidFill>
                <a:srgbClr val="000000"/>
              </a:solidFill>
            </a:endParaRPr>
          </a:p>
          <a:p>
            <a:pPr eaLnBrk="0" fontAlgn="base" hangingPunct="0">
              <a:spcBef>
                <a:spcPct val="0"/>
              </a:spcBef>
              <a:spcAft>
                <a:spcPct val="0"/>
              </a:spcAft>
              <a:buFontTx/>
              <a:buChar char="•"/>
              <a:defRPr/>
            </a:pPr>
            <a:r>
              <a:rPr lang="en-US" sz="2000" dirty="0">
                <a:solidFill>
                  <a:srgbClr val="000000"/>
                </a:solidFill>
              </a:rPr>
              <a:t>Predictable routines</a:t>
            </a:r>
          </a:p>
          <a:p>
            <a:pPr eaLnBrk="0" fontAlgn="base" hangingPunct="0">
              <a:spcBef>
                <a:spcPct val="0"/>
              </a:spcBef>
              <a:spcAft>
                <a:spcPct val="0"/>
              </a:spcAft>
              <a:buFontTx/>
              <a:buChar char="•"/>
              <a:defRPr/>
            </a:pPr>
            <a:endParaRPr lang="en-US" sz="2000" dirty="0">
              <a:solidFill>
                <a:srgbClr val="000000"/>
              </a:solidFill>
            </a:endParaRPr>
          </a:p>
          <a:p>
            <a:pPr eaLnBrk="0" fontAlgn="base" hangingPunct="0">
              <a:spcBef>
                <a:spcPct val="0"/>
              </a:spcBef>
              <a:spcAft>
                <a:spcPct val="0"/>
              </a:spcAft>
              <a:buFontTx/>
              <a:buChar char="•"/>
              <a:defRPr/>
            </a:pPr>
            <a:r>
              <a:rPr lang="en-US" sz="2000" dirty="0">
                <a:solidFill>
                  <a:srgbClr val="000000"/>
                </a:solidFill>
              </a:rPr>
              <a:t>Provide choices</a:t>
            </a:r>
          </a:p>
          <a:p>
            <a:pPr eaLnBrk="0" fontAlgn="base" hangingPunct="0">
              <a:spcBef>
                <a:spcPct val="0"/>
              </a:spcBef>
              <a:spcAft>
                <a:spcPct val="0"/>
              </a:spcAft>
              <a:buFontTx/>
              <a:buChar char="•"/>
              <a:defRPr/>
            </a:pPr>
            <a:endParaRPr lang="en-US" sz="2000" dirty="0">
              <a:solidFill>
                <a:srgbClr val="000000"/>
              </a:solidFill>
            </a:endParaRPr>
          </a:p>
          <a:p>
            <a:pPr eaLnBrk="0" fontAlgn="base" hangingPunct="0">
              <a:spcBef>
                <a:spcPct val="0"/>
              </a:spcBef>
              <a:spcAft>
                <a:spcPct val="0"/>
              </a:spcAft>
              <a:buFontTx/>
              <a:buChar char="•"/>
              <a:defRPr/>
            </a:pPr>
            <a:r>
              <a:rPr lang="en-US" sz="2000" dirty="0">
                <a:solidFill>
                  <a:srgbClr val="000000"/>
                </a:solidFill>
              </a:rPr>
              <a:t>Prompt Adam to engage in replacement behavior prior to denial/delay </a:t>
            </a:r>
          </a:p>
        </p:txBody>
      </p:sp>
      <p:sp>
        <p:nvSpPr>
          <p:cNvPr id="10" name="Text Box 4">
            <a:extLst>
              <a:ext uri="{FF2B5EF4-FFF2-40B4-BE49-F238E27FC236}">
                <a16:creationId xmlns:a16="http://schemas.microsoft.com/office/drawing/2014/main" id="{53A7509C-9B01-424E-B976-66EDDD7F6555}"/>
              </a:ext>
            </a:extLst>
          </p:cNvPr>
          <p:cNvSpPr txBox="1">
            <a:spLocks noChangeArrowheads="1"/>
          </p:cNvSpPr>
          <p:nvPr/>
        </p:nvSpPr>
        <p:spPr bwMode="auto">
          <a:xfrm>
            <a:off x="304800" y="1060311"/>
            <a:ext cx="2209800" cy="615732"/>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eaLnBrk="0" fontAlgn="base" hangingPunct="0">
              <a:spcBef>
                <a:spcPct val="0"/>
              </a:spcBef>
              <a:spcAft>
                <a:spcPct val="0"/>
              </a:spcAft>
              <a:defRPr/>
            </a:pPr>
            <a:r>
              <a:rPr lang="en-US" sz="1700" b="1" dirty="0">
                <a:solidFill>
                  <a:srgbClr val="FFFFFF"/>
                </a:solidFill>
              </a:rPr>
              <a:t>ANTECEDENT</a:t>
            </a:r>
          </a:p>
          <a:p>
            <a:pPr algn="ctr" eaLnBrk="0" fontAlgn="base" hangingPunct="0">
              <a:spcBef>
                <a:spcPct val="0"/>
              </a:spcBef>
              <a:spcAft>
                <a:spcPct val="0"/>
              </a:spcAft>
              <a:defRPr/>
            </a:pPr>
            <a:r>
              <a:rPr lang="en-US" sz="1700" b="1" dirty="0">
                <a:solidFill>
                  <a:srgbClr val="FFFFFF"/>
                </a:solidFill>
              </a:rPr>
              <a:t>MANIPULATIONS</a:t>
            </a:r>
          </a:p>
        </p:txBody>
      </p:sp>
      <p:sp>
        <p:nvSpPr>
          <p:cNvPr id="11" name="Text Box 5">
            <a:extLst>
              <a:ext uri="{FF2B5EF4-FFF2-40B4-BE49-F238E27FC236}">
                <a16:creationId xmlns:a16="http://schemas.microsoft.com/office/drawing/2014/main" id="{9CC2201C-DA0B-634C-BC9F-6FBCCB964E6F}"/>
              </a:ext>
            </a:extLst>
          </p:cNvPr>
          <p:cNvSpPr txBox="1">
            <a:spLocks noChangeArrowheads="1"/>
          </p:cNvSpPr>
          <p:nvPr/>
        </p:nvSpPr>
        <p:spPr bwMode="auto">
          <a:xfrm>
            <a:off x="3429000" y="1060311"/>
            <a:ext cx="2209800" cy="615732"/>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eaLnBrk="0" fontAlgn="base" hangingPunct="0">
              <a:spcBef>
                <a:spcPct val="0"/>
              </a:spcBef>
              <a:spcAft>
                <a:spcPct val="0"/>
              </a:spcAft>
              <a:defRPr/>
            </a:pPr>
            <a:r>
              <a:rPr lang="en-US" sz="1700" b="1" dirty="0">
                <a:solidFill>
                  <a:srgbClr val="FFFFFF"/>
                </a:solidFill>
              </a:rPr>
              <a:t>INSTRUCTIONAL STRATEGIES</a:t>
            </a:r>
          </a:p>
        </p:txBody>
      </p:sp>
      <p:sp>
        <p:nvSpPr>
          <p:cNvPr id="12" name="Text Box 6">
            <a:extLst>
              <a:ext uri="{FF2B5EF4-FFF2-40B4-BE49-F238E27FC236}">
                <a16:creationId xmlns:a16="http://schemas.microsoft.com/office/drawing/2014/main" id="{78189C88-208A-3844-8695-9FD5BA494DB1}"/>
              </a:ext>
            </a:extLst>
          </p:cNvPr>
          <p:cNvSpPr txBox="1">
            <a:spLocks noChangeArrowheads="1"/>
          </p:cNvSpPr>
          <p:nvPr/>
        </p:nvSpPr>
        <p:spPr bwMode="auto">
          <a:xfrm>
            <a:off x="6629400" y="1060311"/>
            <a:ext cx="2209800" cy="615732"/>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eaLnBrk="0" fontAlgn="base" hangingPunct="0">
              <a:spcBef>
                <a:spcPct val="0"/>
              </a:spcBef>
              <a:spcAft>
                <a:spcPct val="0"/>
              </a:spcAft>
              <a:defRPr/>
            </a:pPr>
            <a:r>
              <a:rPr lang="en-US" sz="1700" b="1" dirty="0">
                <a:solidFill>
                  <a:srgbClr val="FFFFFF"/>
                </a:solidFill>
              </a:rPr>
              <a:t>CONSEQUENCE</a:t>
            </a:r>
          </a:p>
          <a:p>
            <a:pPr algn="ctr" eaLnBrk="0" fontAlgn="base" hangingPunct="0">
              <a:spcBef>
                <a:spcPct val="0"/>
              </a:spcBef>
              <a:spcAft>
                <a:spcPct val="0"/>
              </a:spcAft>
              <a:defRPr/>
            </a:pPr>
            <a:r>
              <a:rPr lang="en-US" sz="1700" b="1" dirty="0">
                <a:solidFill>
                  <a:srgbClr val="FFFFFF"/>
                </a:solidFill>
              </a:rPr>
              <a:t>MANIPULATIONS</a:t>
            </a:r>
          </a:p>
        </p:txBody>
      </p:sp>
      <p:sp>
        <p:nvSpPr>
          <p:cNvPr id="13" name="AutoShape 7">
            <a:extLst>
              <a:ext uri="{FF2B5EF4-FFF2-40B4-BE49-F238E27FC236}">
                <a16:creationId xmlns:a16="http://schemas.microsoft.com/office/drawing/2014/main" id="{4931F993-9886-8147-9D20-7DE59C6A9193}"/>
              </a:ext>
            </a:extLst>
          </p:cNvPr>
          <p:cNvSpPr>
            <a:spLocks noChangeArrowheads="1"/>
          </p:cNvSpPr>
          <p:nvPr/>
        </p:nvSpPr>
        <p:spPr bwMode="auto">
          <a:xfrm>
            <a:off x="3429000" y="1669911"/>
            <a:ext cx="2209800" cy="4504568"/>
          </a:xfrm>
          <a:prstGeom prst="flowChartAlternateProcess">
            <a:avLst/>
          </a:prstGeom>
          <a:solidFill>
            <a:schemeClr val="accent2">
              <a:lumMod val="20000"/>
              <a:lumOff val="80000"/>
            </a:schemeClr>
          </a:solidFill>
          <a:ln w="9525">
            <a:noFill/>
            <a:miter lim="800000"/>
            <a:headEnd/>
            <a:tailEnd/>
          </a:ln>
          <a:effectLst>
            <a:outerShdw dist="20000" dir="5400000" rotWithShape="0">
              <a:srgbClr val="808080">
                <a:alpha val="37999"/>
              </a:srgbClr>
            </a:outerShdw>
          </a:effectLst>
        </p:spPr>
        <p:txBody>
          <a:bodyPr/>
          <a:lstStyle/>
          <a:p>
            <a:pPr eaLnBrk="0" fontAlgn="base" hangingPunct="0">
              <a:spcBef>
                <a:spcPct val="0"/>
              </a:spcBef>
              <a:spcAft>
                <a:spcPct val="0"/>
              </a:spcAft>
              <a:buFontTx/>
              <a:buChar char="•"/>
              <a:defRPr/>
            </a:pPr>
            <a:r>
              <a:rPr lang="en-US" sz="2000" dirty="0">
                <a:solidFill>
                  <a:srgbClr val="000000"/>
                </a:solidFill>
              </a:rPr>
              <a:t>Role play situations in which Adam wants something.  Have him practice replacement skills</a:t>
            </a:r>
          </a:p>
          <a:p>
            <a:pPr eaLnBrk="0" fontAlgn="base" hangingPunct="0">
              <a:spcBef>
                <a:spcPct val="0"/>
              </a:spcBef>
              <a:spcAft>
                <a:spcPct val="0"/>
              </a:spcAft>
              <a:buFontTx/>
              <a:buChar char="•"/>
              <a:defRPr/>
            </a:pPr>
            <a:endParaRPr lang="en-US" sz="2000" dirty="0">
              <a:solidFill>
                <a:srgbClr val="000000"/>
              </a:solidFill>
            </a:endParaRPr>
          </a:p>
          <a:p>
            <a:pPr eaLnBrk="0" fontAlgn="base" hangingPunct="0">
              <a:spcBef>
                <a:spcPct val="0"/>
              </a:spcBef>
              <a:spcAft>
                <a:spcPct val="0"/>
              </a:spcAft>
              <a:buFontTx/>
              <a:buChar char="•"/>
              <a:defRPr/>
            </a:pPr>
            <a:r>
              <a:rPr lang="en-US" sz="2000" dirty="0">
                <a:solidFill>
                  <a:srgbClr val="000000"/>
                </a:solidFill>
              </a:rPr>
              <a:t>Intensive social skills instruction</a:t>
            </a:r>
          </a:p>
        </p:txBody>
      </p:sp>
      <p:sp>
        <p:nvSpPr>
          <p:cNvPr id="14" name="AutoShape 8">
            <a:extLst>
              <a:ext uri="{FF2B5EF4-FFF2-40B4-BE49-F238E27FC236}">
                <a16:creationId xmlns:a16="http://schemas.microsoft.com/office/drawing/2014/main" id="{1B81C316-5037-DF45-9DAF-D11EB76444DD}"/>
              </a:ext>
            </a:extLst>
          </p:cNvPr>
          <p:cNvSpPr>
            <a:spLocks noChangeArrowheads="1"/>
          </p:cNvSpPr>
          <p:nvPr/>
        </p:nvSpPr>
        <p:spPr bwMode="auto">
          <a:xfrm>
            <a:off x="6629400" y="1669911"/>
            <a:ext cx="2209800" cy="4504568"/>
          </a:xfrm>
          <a:prstGeom prst="flowChartAlternateProcess">
            <a:avLst/>
          </a:prstGeom>
          <a:solidFill>
            <a:schemeClr val="accent2">
              <a:lumMod val="20000"/>
              <a:lumOff val="80000"/>
            </a:schemeClr>
          </a:solidFill>
          <a:ln w="9525">
            <a:noFill/>
            <a:miter lim="800000"/>
            <a:headEnd/>
            <a:tailEnd/>
          </a:ln>
          <a:effectLst>
            <a:outerShdw dist="20000" dir="5400000" rotWithShape="0">
              <a:srgbClr val="808080">
                <a:alpha val="37999"/>
              </a:srgbClr>
            </a:outerShdw>
          </a:effectLst>
        </p:spPr>
        <p:txBody>
          <a:bodyPr/>
          <a:lstStyle/>
          <a:p>
            <a:pPr eaLnBrk="0" fontAlgn="base" hangingPunct="0">
              <a:spcBef>
                <a:spcPct val="0"/>
              </a:spcBef>
              <a:spcAft>
                <a:spcPct val="0"/>
              </a:spcAft>
              <a:buFontTx/>
              <a:buChar char="•"/>
              <a:defRPr/>
            </a:pPr>
            <a:r>
              <a:rPr lang="en-US" sz="2000">
                <a:solidFill>
                  <a:srgbClr val="000000"/>
                </a:solidFill>
              </a:rPr>
              <a:t>Immediately reinforce use of replacement behaviors (praise and access)</a:t>
            </a:r>
          </a:p>
          <a:p>
            <a:pPr eaLnBrk="0" fontAlgn="base" hangingPunct="0">
              <a:spcBef>
                <a:spcPct val="0"/>
              </a:spcBef>
              <a:spcAft>
                <a:spcPct val="0"/>
              </a:spcAft>
              <a:buFontTx/>
              <a:buChar char="•"/>
              <a:defRPr/>
            </a:pPr>
            <a:endParaRPr lang="en-US" sz="2000">
              <a:solidFill>
                <a:srgbClr val="000000"/>
              </a:solidFill>
            </a:endParaRPr>
          </a:p>
          <a:p>
            <a:pPr eaLnBrk="0" fontAlgn="base" hangingPunct="0">
              <a:spcBef>
                <a:spcPct val="0"/>
              </a:spcBef>
              <a:spcAft>
                <a:spcPct val="0"/>
              </a:spcAft>
              <a:buFontTx/>
              <a:buChar char="•"/>
              <a:defRPr/>
            </a:pPr>
            <a:r>
              <a:rPr lang="en-US" sz="2000">
                <a:solidFill>
                  <a:srgbClr val="000000"/>
                </a:solidFill>
              </a:rPr>
              <a:t>Ensure no access when Adam engages in problematic behaviors  </a:t>
            </a:r>
          </a:p>
        </p:txBody>
      </p:sp>
    </p:spTree>
    <p:extLst>
      <p:ext uri="{BB962C8B-B14F-4D97-AF65-F5344CB8AC3E}">
        <p14:creationId xmlns:p14="http://schemas.microsoft.com/office/powerpoint/2010/main" val="1338943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628650" y="1825625"/>
            <a:ext cx="7886700" cy="1987839"/>
          </a:xfrm>
        </p:spPr>
        <p:txBody>
          <a:bodyPr>
            <a:noAutofit/>
          </a:bodyPr>
          <a:lstStyle/>
          <a:p>
            <a:pPr>
              <a:buNone/>
            </a:pPr>
            <a:r>
              <a:rPr lang="en-US" dirty="0">
                <a:solidFill>
                  <a:schemeClr val="bg1"/>
                </a:solidFill>
                <a:ea typeface="Times New Roman" pitchFamily="-1" charset="0"/>
                <a:cs typeface="Times New Roman" pitchFamily="-1" charset="0"/>
              </a:rPr>
              <a:t>Start with the competing pathway you developed for Jessica.  </a:t>
            </a:r>
          </a:p>
          <a:p>
            <a:pPr marL="0" indent="0">
              <a:buNone/>
            </a:pPr>
            <a:endParaRPr lang="en-US" dirty="0">
              <a:solidFill>
                <a:schemeClr val="bg1"/>
              </a:solidFill>
              <a:ea typeface="Times New Roman" pitchFamily="-1" charset="0"/>
              <a:cs typeface="Times New Roman" pitchFamily="-1" charset="0"/>
            </a:endParaRPr>
          </a:p>
          <a:p>
            <a:pPr marL="0" indent="0">
              <a:buNone/>
            </a:pPr>
            <a:r>
              <a:rPr lang="en-US" dirty="0">
                <a:solidFill>
                  <a:schemeClr val="bg1"/>
                </a:solidFill>
                <a:ea typeface="Times New Roman" pitchFamily="-1" charset="0"/>
                <a:cs typeface="Times New Roman" pitchFamily="-1" charset="0"/>
              </a:rPr>
              <a:t>Develop intervention strategies to prevent, teach, and reinforce the replacement and desired behavior you identified</a:t>
            </a: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31157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8.5: Analyze an Example</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Developing Interventions</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875537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52332" y="75734"/>
            <a:ext cx="7955280" cy="1311576"/>
          </a:xfrm>
        </p:spPr>
        <p:txBody>
          <a:bodyPr>
            <a:normAutofit/>
          </a:bodyPr>
          <a:lstStyle/>
          <a:p>
            <a:r>
              <a:rPr lang="en-US" sz="4900" b="1" kern="0" dirty="0">
                <a:solidFill>
                  <a:srgbClr val="001C54"/>
                </a:solidFill>
                <a:ea typeface="ヒラギノ角ゴ Pro W3" pitchFamily="-65" charset="-128"/>
                <a:cs typeface="ヒラギノ角ゴ Pro W3" pitchFamily="-65" charset="-128"/>
              </a:rPr>
              <a:t>Activity 8.5: Review</a:t>
            </a:r>
            <a:br>
              <a:rPr lang="en-US" sz="4900" b="1" kern="0" dirty="0">
                <a:solidFill>
                  <a:srgbClr val="001C54"/>
                </a:solidFill>
                <a:ea typeface="ヒラギノ角ゴ Pro W3" pitchFamily="-65" charset="-128"/>
                <a:cs typeface="ヒラギノ角ゴ Pro W3" pitchFamily="-65" charset="-128"/>
              </a:rPr>
            </a:b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13" name="AutoShape 3">
            <a:extLst>
              <a:ext uri="{FF2B5EF4-FFF2-40B4-BE49-F238E27FC236}">
                <a16:creationId xmlns:a16="http://schemas.microsoft.com/office/drawing/2014/main" id="{05AC411C-AD65-5041-ADCA-E66D2843CCFC}"/>
              </a:ext>
            </a:extLst>
          </p:cNvPr>
          <p:cNvSpPr>
            <a:spLocks noChangeArrowheads="1"/>
          </p:cNvSpPr>
          <p:nvPr/>
        </p:nvSpPr>
        <p:spPr bwMode="auto">
          <a:xfrm>
            <a:off x="228599" y="1520011"/>
            <a:ext cx="2409669" cy="4504568"/>
          </a:xfrm>
          <a:prstGeom prst="flowChartAlternateProcess">
            <a:avLst/>
          </a:prstGeom>
          <a:solidFill>
            <a:schemeClr val="accent2">
              <a:lumMod val="20000"/>
              <a:lumOff val="80000"/>
            </a:schemeClr>
          </a:solidFill>
          <a:ln w="9525">
            <a:noFill/>
            <a:miter lim="800000"/>
            <a:headEnd/>
            <a:tailEnd/>
          </a:ln>
          <a:effectLst>
            <a:outerShdw dist="20000" dir="5400000" rotWithShape="0">
              <a:srgbClr val="808080">
                <a:alpha val="37999"/>
              </a:srgbClr>
            </a:outerShdw>
          </a:effectLst>
        </p:spPr>
        <p:txBody>
          <a:bodyPr/>
          <a:lstStyle/>
          <a:p>
            <a:pPr marL="61913" indent="-47625" eaLnBrk="0" fontAlgn="base" hangingPunct="0">
              <a:spcBef>
                <a:spcPct val="0"/>
              </a:spcBef>
              <a:spcAft>
                <a:spcPct val="0"/>
              </a:spcAft>
              <a:buFont typeface="Arial" panose="020B0604020202020204" pitchFamily="34" charset="0"/>
              <a:buChar char="•"/>
              <a:defRPr/>
            </a:pPr>
            <a:r>
              <a:rPr lang="en-US" sz="2000" dirty="0">
                <a:solidFill>
                  <a:srgbClr val="000000"/>
                </a:solidFill>
              </a:rPr>
              <a:t>Provide choices</a:t>
            </a:r>
          </a:p>
          <a:p>
            <a:pPr eaLnBrk="0" fontAlgn="base" hangingPunct="0">
              <a:spcBef>
                <a:spcPct val="0"/>
              </a:spcBef>
              <a:spcAft>
                <a:spcPct val="0"/>
              </a:spcAft>
              <a:buFontTx/>
              <a:buChar char="•"/>
              <a:defRPr/>
            </a:pPr>
            <a:r>
              <a:rPr lang="en-US" sz="2000" dirty="0">
                <a:solidFill>
                  <a:srgbClr val="000000"/>
                </a:solidFill>
              </a:rPr>
              <a:t>Chunk assignments</a:t>
            </a:r>
          </a:p>
          <a:p>
            <a:pPr eaLnBrk="0" fontAlgn="base" hangingPunct="0">
              <a:spcBef>
                <a:spcPct val="0"/>
              </a:spcBef>
              <a:spcAft>
                <a:spcPct val="0"/>
              </a:spcAft>
              <a:buFontTx/>
              <a:buChar char="•"/>
              <a:defRPr/>
            </a:pPr>
            <a:r>
              <a:rPr lang="en-US" sz="2000" dirty="0">
                <a:solidFill>
                  <a:srgbClr val="000000"/>
                </a:solidFill>
              </a:rPr>
              <a:t>Provide appropriate academic accommodations</a:t>
            </a:r>
          </a:p>
          <a:p>
            <a:pPr eaLnBrk="0" fontAlgn="base" hangingPunct="0">
              <a:spcBef>
                <a:spcPct val="0"/>
              </a:spcBef>
              <a:spcAft>
                <a:spcPct val="0"/>
              </a:spcAft>
              <a:buFontTx/>
              <a:buChar char="•"/>
              <a:defRPr/>
            </a:pPr>
            <a:r>
              <a:rPr lang="en-US" sz="2000" dirty="0">
                <a:solidFill>
                  <a:srgbClr val="000000"/>
                </a:solidFill>
              </a:rPr>
              <a:t>Prompt Jessica  to engage in replacement behavior prior to giving a difficult assignment </a:t>
            </a:r>
          </a:p>
        </p:txBody>
      </p:sp>
      <p:sp>
        <p:nvSpPr>
          <p:cNvPr id="14" name="Text Box 4">
            <a:extLst>
              <a:ext uri="{FF2B5EF4-FFF2-40B4-BE49-F238E27FC236}">
                <a16:creationId xmlns:a16="http://schemas.microsoft.com/office/drawing/2014/main" id="{11362157-5450-C744-B14C-161946E14CB7}"/>
              </a:ext>
            </a:extLst>
          </p:cNvPr>
          <p:cNvSpPr txBox="1">
            <a:spLocks noChangeArrowheads="1"/>
          </p:cNvSpPr>
          <p:nvPr/>
        </p:nvSpPr>
        <p:spPr bwMode="auto">
          <a:xfrm>
            <a:off x="304800" y="910411"/>
            <a:ext cx="2209800" cy="615732"/>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eaLnBrk="0" fontAlgn="base" hangingPunct="0">
              <a:spcBef>
                <a:spcPct val="0"/>
              </a:spcBef>
              <a:spcAft>
                <a:spcPct val="0"/>
              </a:spcAft>
              <a:defRPr/>
            </a:pPr>
            <a:r>
              <a:rPr lang="en-US" sz="1700" b="1" dirty="0">
                <a:solidFill>
                  <a:srgbClr val="FFFFFF"/>
                </a:solidFill>
              </a:rPr>
              <a:t>ANTECEDENT</a:t>
            </a:r>
          </a:p>
          <a:p>
            <a:pPr algn="ctr" eaLnBrk="0" fontAlgn="base" hangingPunct="0">
              <a:spcBef>
                <a:spcPct val="0"/>
              </a:spcBef>
              <a:spcAft>
                <a:spcPct val="0"/>
              </a:spcAft>
              <a:defRPr/>
            </a:pPr>
            <a:r>
              <a:rPr lang="en-US" sz="1700" b="1" dirty="0">
                <a:solidFill>
                  <a:srgbClr val="FFFFFF"/>
                </a:solidFill>
              </a:rPr>
              <a:t>MANIPULATIONS</a:t>
            </a:r>
          </a:p>
        </p:txBody>
      </p:sp>
      <p:sp>
        <p:nvSpPr>
          <p:cNvPr id="15" name="Text Box 5">
            <a:extLst>
              <a:ext uri="{FF2B5EF4-FFF2-40B4-BE49-F238E27FC236}">
                <a16:creationId xmlns:a16="http://schemas.microsoft.com/office/drawing/2014/main" id="{1F8A7448-27A0-CA48-B580-45C13DE709F1}"/>
              </a:ext>
            </a:extLst>
          </p:cNvPr>
          <p:cNvSpPr txBox="1">
            <a:spLocks noChangeArrowheads="1"/>
          </p:cNvSpPr>
          <p:nvPr/>
        </p:nvSpPr>
        <p:spPr bwMode="auto">
          <a:xfrm>
            <a:off x="3429000" y="910411"/>
            <a:ext cx="2209800" cy="615732"/>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eaLnBrk="0" fontAlgn="base" hangingPunct="0">
              <a:spcBef>
                <a:spcPct val="0"/>
              </a:spcBef>
              <a:spcAft>
                <a:spcPct val="0"/>
              </a:spcAft>
              <a:defRPr/>
            </a:pPr>
            <a:r>
              <a:rPr lang="en-US" sz="1700" b="1" dirty="0">
                <a:solidFill>
                  <a:srgbClr val="FFFFFF"/>
                </a:solidFill>
              </a:rPr>
              <a:t>INSTRUCTIONAL STRATEGIES</a:t>
            </a:r>
          </a:p>
        </p:txBody>
      </p:sp>
      <p:sp>
        <p:nvSpPr>
          <p:cNvPr id="16" name="Text Box 6">
            <a:extLst>
              <a:ext uri="{FF2B5EF4-FFF2-40B4-BE49-F238E27FC236}">
                <a16:creationId xmlns:a16="http://schemas.microsoft.com/office/drawing/2014/main" id="{B86B0C2E-F9BB-764F-A1C9-86FAEF7EA21E}"/>
              </a:ext>
            </a:extLst>
          </p:cNvPr>
          <p:cNvSpPr txBox="1">
            <a:spLocks noChangeArrowheads="1"/>
          </p:cNvSpPr>
          <p:nvPr/>
        </p:nvSpPr>
        <p:spPr bwMode="auto">
          <a:xfrm>
            <a:off x="6629400" y="910411"/>
            <a:ext cx="2209800" cy="615732"/>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eaLnBrk="0" fontAlgn="base" hangingPunct="0">
              <a:spcBef>
                <a:spcPct val="0"/>
              </a:spcBef>
              <a:spcAft>
                <a:spcPct val="0"/>
              </a:spcAft>
              <a:defRPr/>
            </a:pPr>
            <a:r>
              <a:rPr lang="en-US" sz="1700" b="1" dirty="0">
                <a:solidFill>
                  <a:srgbClr val="FFFFFF"/>
                </a:solidFill>
              </a:rPr>
              <a:t>CONSEQUENCE</a:t>
            </a:r>
          </a:p>
          <a:p>
            <a:pPr algn="ctr" eaLnBrk="0" fontAlgn="base" hangingPunct="0">
              <a:spcBef>
                <a:spcPct val="0"/>
              </a:spcBef>
              <a:spcAft>
                <a:spcPct val="0"/>
              </a:spcAft>
              <a:defRPr/>
            </a:pPr>
            <a:r>
              <a:rPr lang="en-US" sz="1700" b="1" dirty="0">
                <a:solidFill>
                  <a:srgbClr val="FFFFFF"/>
                </a:solidFill>
              </a:rPr>
              <a:t>MANIPULATIONS</a:t>
            </a:r>
          </a:p>
        </p:txBody>
      </p:sp>
      <p:sp>
        <p:nvSpPr>
          <p:cNvPr id="17" name="AutoShape 7">
            <a:extLst>
              <a:ext uri="{FF2B5EF4-FFF2-40B4-BE49-F238E27FC236}">
                <a16:creationId xmlns:a16="http://schemas.microsoft.com/office/drawing/2014/main" id="{D2B37633-3C37-3A4B-BFB8-FD6B3C74B162}"/>
              </a:ext>
            </a:extLst>
          </p:cNvPr>
          <p:cNvSpPr>
            <a:spLocks noChangeArrowheads="1"/>
          </p:cNvSpPr>
          <p:nvPr/>
        </p:nvSpPr>
        <p:spPr bwMode="auto">
          <a:xfrm>
            <a:off x="3429000" y="1520011"/>
            <a:ext cx="2209800" cy="4504568"/>
          </a:xfrm>
          <a:prstGeom prst="flowChartAlternateProcess">
            <a:avLst/>
          </a:prstGeom>
          <a:solidFill>
            <a:schemeClr val="accent2">
              <a:lumMod val="20000"/>
              <a:lumOff val="80000"/>
            </a:schemeClr>
          </a:solidFill>
          <a:ln w="9525">
            <a:noFill/>
            <a:miter lim="800000"/>
            <a:headEnd/>
            <a:tailEnd/>
          </a:ln>
          <a:effectLst>
            <a:outerShdw dist="20000" dir="5400000" rotWithShape="0">
              <a:srgbClr val="808080">
                <a:alpha val="37999"/>
              </a:srgbClr>
            </a:outerShdw>
          </a:effectLst>
        </p:spPr>
        <p:txBody>
          <a:bodyPr/>
          <a:lstStyle/>
          <a:p>
            <a:pPr eaLnBrk="0" fontAlgn="base" hangingPunct="0">
              <a:spcBef>
                <a:spcPct val="0"/>
              </a:spcBef>
              <a:spcAft>
                <a:spcPct val="0"/>
              </a:spcAft>
              <a:buFontTx/>
              <a:buChar char="•"/>
              <a:defRPr/>
            </a:pPr>
            <a:r>
              <a:rPr lang="en-US" sz="2000" dirty="0">
                <a:solidFill>
                  <a:srgbClr val="000000"/>
                </a:solidFill>
              </a:rPr>
              <a:t>Role play situations in which Jessica is given difficult work and asks for a break</a:t>
            </a:r>
          </a:p>
          <a:p>
            <a:pPr eaLnBrk="0" fontAlgn="base" hangingPunct="0">
              <a:spcBef>
                <a:spcPct val="0"/>
              </a:spcBef>
              <a:spcAft>
                <a:spcPct val="0"/>
              </a:spcAft>
              <a:buFontTx/>
              <a:buChar char="•"/>
              <a:defRPr/>
            </a:pPr>
            <a:endParaRPr lang="en-US" sz="2000" dirty="0">
              <a:solidFill>
                <a:srgbClr val="000000"/>
              </a:solidFill>
            </a:endParaRPr>
          </a:p>
          <a:p>
            <a:pPr eaLnBrk="0" fontAlgn="base" hangingPunct="0">
              <a:spcBef>
                <a:spcPct val="0"/>
              </a:spcBef>
              <a:spcAft>
                <a:spcPct val="0"/>
              </a:spcAft>
              <a:buFontTx/>
              <a:buChar char="•"/>
              <a:defRPr/>
            </a:pPr>
            <a:r>
              <a:rPr lang="en-US" sz="2000" dirty="0">
                <a:hlinkClick r:id="rId3">
                  <a:extLst>
                    <a:ext uri="{A12FA001-AC4F-418D-AE19-62706E023703}">
                      <ahyp:hlinkClr xmlns:ahyp="http://schemas.microsoft.com/office/drawing/2018/hyperlinkcolor" val="tx"/>
                    </a:ext>
                  </a:extLst>
                </a:hlinkClick>
              </a:rPr>
              <a:t>Intensive academic skill instruction</a:t>
            </a:r>
            <a:r>
              <a:rPr lang="en-US" sz="2000" dirty="0"/>
              <a:t>. </a:t>
            </a:r>
          </a:p>
        </p:txBody>
      </p:sp>
      <p:sp>
        <p:nvSpPr>
          <p:cNvPr id="18" name="AutoShape 8">
            <a:extLst>
              <a:ext uri="{FF2B5EF4-FFF2-40B4-BE49-F238E27FC236}">
                <a16:creationId xmlns:a16="http://schemas.microsoft.com/office/drawing/2014/main" id="{924A3933-29C0-C246-9485-1FD6E98D0776}"/>
              </a:ext>
            </a:extLst>
          </p:cNvPr>
          <p:cNvSpPr>
            <a:spLocks noChangeArrowheads="1"/>
          </p:cNvSpPr>
          <p:nvPr/>
        </p:nvSpPr>
        <p:spPr bwMode="auto">
          <a:xfrm>
            <a:off x="6629400" y="1520011"/>
            <a:ext cx="2209800" cy="4504568"/>
          </a:xfrm>
          <a:prstGeom prst="flowChartAlternateProcess">
            <a:avLst/>
          </a:prstGeom>
          <a:solidFill>
            <a:schemeClr val="accent2">
              <a:lumMod val="20000"/>
              <a:lumOff val="80000"/>
            </a:schemeClr>
          </a:solidFill>
          <a:ln w="9525">
            <a:noFill/>
            <a:miter lim="800000"/>
            <a:headEnd/>
            <a:tailEnd/>
          </a:ln>
          <a:effectLst>
            <a:outerShdw dist="20000" dir="5400000" rotWithShape="0">
              <a:srgbClr val="808080">
                <a:alpha val="37999"/>
              </a:srgbClr>
            </a:outerShdw>
          </a:effectLst>
        </p:spPr>
        <p:txBody>
          <a:bodyPr/>
          <a:lstStyle/>
          <a:p>
            <a:pPr eaLnBrk="0" fontAlgn="base" hangingPunct="0">
              <a:spcBef>
                <a:spcPct val="0"/>
              </a:spcBef>
              <a:spcAft>
                <a:spcPct val="0"/>
              </a:spcAft>
              <a:buFontTx/>
              <a:buChar char="•"/>
              <a:defRPr/>
            </a:pPr>
            <a:r>
              <a:rPr lang="en-US" sz="2000" dirty="0">
                <a:solidFill>
                  <a:srgbClr val="000000"/>
                </a:solidFill>
              </a:rPr>
              <a:t>Immediately reinforce use of replacement behaviors (praise and break from work)</a:t>
            </a:r>
          </a:p>
          <a:p>
            <a:pPr eaLnBrk="0" fontAlgn="base" hangingPunct="0">
              <a:spcBef>
                <a:spcPct val="0"/>
              </a:spcBef>
              <a:spcAft>
                <a:spcPct val="0"/>
              </a:spcAft>
              <a:buFontTx/>
              <a:buChar char="•"/>
              <a:defRPr/>
            </a:pPr>
            <a:endParaRPr lang="en-US" sz="2000" dirty="0">
              <a:solidFill>
                <a:srgbClr val="000000"/>
              </a:solidFill>
            </a:endParaRPr>
          </a:p>
          <a:p>
            <a:pPr eaLnBrk="0" fontAlgn="base" hangingPunct="0">
              <a:spcBef>
                <a:spcPct val="0"/>
              </a:spcBef>
              <a:spcAft>
                <a:spcPct val="0"/>
              </a:spcAft>
              <a:buFontTx/>
              <a:buChar char="•"/>
              <a:defRPr/>
            </a:pPr>
            <a:r>
              <a:rPr lang="en-US" sz="2000" dirty="0">
                <a:solidFill>
                  <a:srgbClr val="000000"/>
                </a:solidFill>
              </a:rPr>
              <a:t>Ensure no escape from work when Jessica engages in problematic behaviors  </a:t>
            </a:r>
          </a:p>
        </p:txBody>
      </p:sp>
      <p:sp>
        <p:nvSpPr>
          <p:cNvPr id="19" name="Rounded Rectangle 18">
            <a:extLst>
              <a:ext uri="{FF2B5EF4-FFF2-40B4-BE49-F238E27FC236}">
                <a16:creationId xmlns:a16="http://schemas.microsoft.com/office/drawing/2014/main" id="{0FB0F71E-4EFE-C241-BC69-F9FD4947E783}"/>
              </a:ext>
            </a:extLst>
          </p:cNvPr>
          <p:cNvSpPr/>
          <p:nvPr/>
        </p:nvSpPr>
        <p:spPr>
          <a:xfrm>
            <a:off x="844768" y="4810634"/>
            <a:ext cx="7378263" cy="1213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just one example: </a:t>
            </a:r>
            <a:r>
              <a:rPr lang="en-US" dirty="0">
                <a:hlinkClick r:id="rId4"/>
              </a:rPr>
              <a:t>See this resource </a:t>
            </a:r>
            <a:r>
              <a:rPr lang="en-US" dirty="0"/>
              <a:t>for more ideas about how to prevent teach and reinforce behavior.</a:t>
            </a:r>
          </a:p>
        </p:txBody>
      </p:sp>
    </p:spTree>
    <p:extLst>
      <p:ext uri="{BB962C8B-B14F-4D97-AF65-F5344CB8AC3E}">
        <p14:creationId xmlns:p14="http://schemas.microsoft.com/office/powerpoint/2010/main" val="58142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24216" y="114752"/>
            <a:ext cx="7886700" cy="1325563"/>
          </a:xfrm>
        </p:spPr>
        <p:txBody>
          <a:bodyPr/>
          <a:lstStyle/>
          <a:p>
            <a:r>
              <a:rPr lang="en-US" dirty="0">
                <a:solidFill>
                  <a:srgbClr val="001C54"/>
                </a:solidFill>
              </a:rPr>
              <a:t>Implementing a Plan</a:t>
            </a:r>
          </a:p>
        </p:txBody>
      </p:sp>
      <p:sp>
        <p:nvSpPr>
          <p:cNvPr id="104451" name="Rectangle 3"/>
          <p:cNvSpPr>
            <a:spLocks noGrp="1" noChangeArrowheads="1"/>
          </p:cNvSpPr>
          <p:nvPr>
            <p:ph idx="1"/>
          </p:nvPr>
        </p:nvSpPr>
        <p:spPr>
          <a:xfrm>
            <a:off x="207908" y="1184905"/>
            <a:ext cx="7886700" cy="4351338"/>
          </a:xfrm>
        </p:spPr>
        <p:txBody>
          <a:bodyPr>
            <a:normAutofit lnSpcReduction="10000"/>
          </a:bodyPr>
          <a:lstStyle/>
          <a:p>
            <a:pPr>
              <a:lnSpc>
                <a:spcPct val="100000"/>
              </a:lnSpc>
              <a:spcBef>
                <a:spcPts val="600"/>
              </a:spcBef>
            </a:pPr>
            <a:r>
              <a:rPr lang="en-US" dirty="0">
                <a:solidFill>
                  <a:schemeClr val="bg1"/>
                </a:solidFill>
              </a:rPr>
              <a:t>Train staff to run the plan.</a:t>
            </a:r>
          </a:p>
          <a:p>
            <a:pPr>
              <a:lnSpc>
                <a:spcPct val="100000"/>
              </a:lnSpc>
              <a:spcBef>
                <a:spcPts val="600"/>
              </a:spcBef>
            </a:pPr>
            <a:endParaRPr lang="en-US" sz="1000" dirty="0">
              <a:solidFill>
                <a:schemeClr val="bg1"/>
              </a:solidFill>
            </a:endParaRPr>
          </a:p>
          <a:p>
            <a:pPr>
              <a:lnSpc>
                <a:spcPct val="100000"/>
              </a:lnSpc>
              <a:spcBef>
                <a:spcPts val="600"/>
              </a:spcBef>
            </a:pPr>
            <a:r>
              <a:rPr lang="en-US" dirty="0">
                <a:solidFill>
                  <a:schemeClr val="bg1"/>
                </a:solidFill>
              </a:rPr>
              <a:t>Set up system to monitor the effects of the intervention on the rate of client’s problematic behaviors and acquisition of replacement behaviors (collect data).</a:t>
            </a:r>
          </a:p>
          <a:p>
            <a:pPr>
              <a:lnSpc>
                <a:spcPct val="100000"/>
              </a:lnSpc>
              <a:spcBef>
                <a:spcPts val="600"/>
              </a:spcBef>
            </a:pPr>
            <a:endParaRPr lang="en-US" sz="900" dirty="0">
              <a:solidFill>
                <a:schemeClr val="bg1"/>
              </a:solidFill>
            </a:endParaRPr>
          </a:p>
          <a:p>
            <a:pPr>
              <a:lnSpc>
                <a:spcPct val="100000"/>
              </a:lnSpc>
              <a:spcBef>
                <a:spcPts val="600"/>
              </a:spcBef>
            </a:pPr>
            <a:r>
              <a:rPr lang="en-US" dirty="0">
                <a:solidFill>
                  <a:schemeClr val="bg1"/>
                </a:solidFill>
              </a:rPr>
              <a:t>Make changes to the plan based on data.</a:t>
            </a:r>
          </a:p>
          <a:p>
            <a:pPr lvl="1">
              <a:lnSpc>
                <a:spcPct val="100000"/>
              </a:lnSpc>
              <a:spcBef>
                <a:spcPts val="600"/>
              </a:spcBef>
            </a:pPr>
            <a:r>
              <a:rPr lang="en-US" dirty="0">
                <a:solidFill>
                  <a:schemeClr val="bg1"/>
                </a:solidFill>
              </a:rPr>
              <a:t>Was your hypothesis wrong?</a:t>
            </a:r>
          </a:p>
          <a:p>
            <a:pPr lvl="1">
              <a:lnSpc>
                <a:spcPct val="100000"/>
              </a:lnSpc>
              <a:spcBef>
                <a:spcPts val="600"/>
              </a:spcBef>
            </a:pPr>
            <a:r>
              <a:rPr lang="en-US" dirty="0">
                <a:solidFill>
                  <a:schemeClr val="bg1"/>
                </a:solidFill>
              </a:rPr>
              <a:t>Are staff consistently implementing the plan?</a:t>
            </a:r>
          </a:p>
          <a:p>
            <a:pPr lvl="1">
              <a:lnSpc>
                <a:spcPct val="100000"/>
              </a:lnSpc>
              <a:spcBef>
                <a:spcPts val="600"/>
              </a:spcBef>
            </a:pPr>
            <a:r>
              <a:rPr lang="en-US" dirty="0">
                <a:solidFill>
                  <a:schemeClr val="bg1"/>
                </a:solidFill>
              </a:rPr>
              <a:t>Do you need to re-train staff?</a:t>
            </a:r>
          </a:p>
          <a:p>
            <a:endParaRPr lang="en-US" dirty="0"/>
          </a:p>
        </p:txBody>
      </p:sp>
      <p:sp>
        <p:nvSpPr>
          <p:cNvPr id="2" name="Rounded Rectangle 1">
            <a:extLst>
              <a:ext uri="{FF2B5EF4-FFF2-40B4-BE49-F238E27FC236}">
                <a16:creationId xmlns:a16="http://schemas.microsoft.com/office/drawing/2014/main" id="{C3832D22-62A0-D34C-98C4-FCDAB1B2CBA5}"/>
              </a:ext>
            </a:extLst>
          </p:cNvPr>
          <p:cNvSpPr/>
          <p:nvPr/>
        </p:nvSpPr>
        <p:spPr>
          <a:xfrm>
            <a:off x="6382078" y="207470"/>
            <a:ext cx="2554014" cy="1671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modules 6+7 for data collection strategies </a:t>
            </a:r>
          </a:p>
        </p:txBody>
      </p:sp>
      <p:sp>
        <p:nvSpPr>
          <p:cNvPr id="11" name="Rounded Rectangle 10">
            <a:extLst>
              <a:ext uri="{FF2B5EF4-FFF2-40B4-BE49-F238E27FC236}">
                <a16:creationId xmlns:a16="http://schemas.microsoft.com/office/drawing/2014/main" id="{8A4010C3-42DB-1747-93B0-3D1B5C619FEF}"/>
              </a:ext>
            </a:extLst>
          </p:cNvPr>
          <p:cNvSpPr/>
          <p:nvPr/>
        </p:nvSpPr>
        <p:spPr>
          <a:xfrm>
            <a:off x="1946055" y="5467168"/>
            <a:ext cx="5528770" cy="785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Also see additional resources for tier 3 intensive behavior support at </a:t>
            </a:r>
            <a:r>
              <a:rPr lang="en-US" dirty="0" err="1"/>
              <a:t>PBIS.org</a:t>
            </a:r>
            <a:r>
              <a:rPr lang="en-US" dirty="0"/>
              <a:t> and </a:t>
            </a:r>
            <a:r>
              <a:rPr lang="en-US" dirty="0" err="1"/>
              <a:t>intensiveintervention.org</a:t>
            </a:r>
            <a:endParaRPr lang="en-US" dirty="0"/>
          </a:p>
        </p:txBody>
      </p:sp>
    </p:spTree>
    <p:extLst>
      <p:ext uri="{BB962C8B-B14F-4D97-AF65-F5344CB8AC3E}">
        <p14:creationId xmlns:p14="http://schemas.microsoft.com/office/powerpoint/2010/main" val="9521372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4" y="1332681"/>
            <a:ext cx="4023360"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there a targeted group of students displaying frequent, but minor challenging behaviors?</a:t>
            </a:r>
          </a:p>
        </p:txBody>
      </p:sp>
      <p:sp>
        <p:nvSpPr>
          <p:cNvPr id="52" name="Rectangle 51"/>
          <p:cNvSpPr/>
          <p:nvPr/>
        </p:nvSpPr>
        <p:spPr>
          <a:xfrm>
            <a:off x="3482234" y="144458"/>
            <a:ext cx="2179532"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additional (tier 2 &amp; 3) support for students</a:t>
            </a:r>
            <a:endParaRPr lang="en-US" dirty="0">
              <a:solidFill>
                <a:schemeClr val="bg1"/>
              </a:solidFill>
            </a:endParaRPr>
          </a:p>
        </p:txBody>
      </p:sp>
      <p:sp>
        <p:nvSpPr>
          <p:cNvPr id="53" name="Rectangle 52"/>
          <p:cNvSpPr/>
          <p:nvPr/>
        </p:nvSpPr>
        <p:spPr>
          <a:xfrm>
            <a:off x="4795699" y="1332681"/>
            <a:ext cx="4023360"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Are there individual students </a:t>
            </a:r>
          </a:p>
          <a:p>
            <a:pPr algn="ctr"/>
            <a:r>
              <a:rPr lang="en-US" dirty="0">
                <a:solidFill>
                  <a:schemeClr val="bg1"/>
                </a:solidFill>
              </a:rPr>
              <a:t>displaying chronic or high </a:t>
            </a:r>
          </a:p>
          <a:p>
            <a:pPr algn="ctr"/>
            <a:r>
              <a:rPr lang="en-US" dirty="0">
                <a:solidFill>
                  <a:schemeClr val="bg1"/>
                </a:solidFill>
              </a:rPr>
              <a:t>intensity problem behaviors?</a:t>
            </a:r>
          </a:p>
        </p:txBody>
      </p:sp>
      <p:sp>
        <p:nvSpPr>
          <p:cNvPr id="54" name="Rectangle 53"/>
          <p:cNvSpPr/>
          <p:nvPr/>
        </p:nvSpPr>
        <p:spPr>
          <a:xfrm>
            <a:off x="283334" y="2693186"/>
            <a:ext cx="4044572"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Invest in </a:t>
            </a:r>
            <a:r>
              <a:rPr lang="en-US" b="1" dirty="0">
                <a:solidFill>
                  <a:schemeClr val="bg1"/>
                </a:solidFill>
              </a:rPr>
              <a:t>Tier 2 Supports</a:t>
            </a:r>
            <a:r>
              <a:rPr lang="en-US" i="1" dirty="0">
                <a:solidFill>
                  <a:schemeClr val="bg1"/>
                </a:solidFill>
              </a:rPr>
              <a:t> </a:t>
            </a:r>
            <a:r>
              <a:rPr lang="en-US" dirty="0">
                <a:solidFill>
                  <a:schemeClr val="bg1"/>
                </a:solidFill>
              </a:rPr>
              <a:t>for identified targeted group</a:t>
            </a:r>
          </a:p>
        </p:txBody>
      </p:sp>
      <p:sp>
        <p:nvSpPr>
          <p:cNvPr id="88" name="Rectangle 87"/>
          <p:cNvSpPr/>
          <p:nvPr/>
        </p:nvSpPr>
        <p:spPr>
          <a:xfrm>
            <a:off x="4795699" y="2693186"/>
            <a:ext cx="4023360"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Invest in </a:t>
            </a:r>
            <a:r>
              <a:rPr lang="en-US" b="1" dirty="0">
                <a:solidFill>
                  <a:schemeClr val="bg1"/>
                </a:solidFill>
              </a:rPr>
              <a:t>Tier 3 Supports</a:t>
            </a:r>
            <a:r>
              <a:rPr lang="en-US" dirty="0">
                <a:solidFill>
                  <a:schemeClr val="bg1"/>
                </a:solidFill>
              </a:rPr>
              <a:t> for identified individual students</a:t>
            </a:r>
          </a:p>
        </p:txBody>
      </p:sp>
      <p:sp>
        <p:nvSpPr>
          <p:cNvPr id="89" name="Rectangle 88"/>
          <p:cNvSpPr/>
          <p:nvPr/>
        </p:nvSpPr>
        <p:spPr>
          <a:xfrm rot="16200000">
            <a:off x="-483967" y="4570676"/>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Check-In/</a:t>
            </a:r>
          </a:p>
          <a:p>
            <a:pPr algn="ctr"/>
            <a:r>
              <a:rPr lang="en-US" dirty="0">
                <a:solidFill>
                  <a:schemeClr val="bg1"/>
                </a:solidFill>
              </a:rPr>
              <a:t>Check-Out</a:t>
            </a:r>
          </a:p>
        </p:txBody>
      </p:sp>
      <p:sp>
        <p:nvSpPr>
          <p:cNvPr id="91" name="Rectangle 90"/>
          <p:cNvSpPr/>
          <p:nvPr/>
        </p:nvSpPr>
        <p:spPr>
          <a:xfrm rot="16200000">
            <a:off x="344295" y="4570678"/>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 &amp; Connect</a:t>
            </a:r>
          </a:p>
        </p:txBody>
      </p:sp>
      <p:sp>
        <p:nvSpPr>
          <p:cNvPr id="92" name="Rectangle 91"/>
          <p:cNvSpPr/>
          <p:nvPr/>
        </p:nvSpPr>
        <p:spPr>
          <a:xfrm rot="16200000">
            <a:off x="1172558" y="4570676"/>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 Connect, &amp; Expect</a:t>
            </a:r>
          </a:p>
        </p:txBody>
      </p:sp>
      <p:sp>
        <p:nvSpPr>
          <p:cNvPr id="93" name="Rectangle 92"/>
          <p:cNvSpPr/>
          <p:nvPr/>
        </p:nvSpPr>
        <p:spPr>
          <a:xfrm rot="16200000">
            <a:off x="2000821" y="4570675"/>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Social Skills Groups</a:t>
            </a:r>
          </a:p>
        </p:txBody>
      </p:sp>
      <p:sp>
        <p:nvSpPr>
          <p:cNvPr id="94" name="Rectangle 93"/>
          <p:cNvSpPr/>
          <p:nvPr/>
        </p:nvSpPr>
        <p:spPr>
          <a:xfrm rot="16200000">
            <a:off x="2829083" y="4570677"/>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Class-Wide FIT</a:t>
            </a:r>
          </a:p>
        </p:txBody>
      </p:sp>
      <p:sp>
        <p:nvSpPr>
          <p:cNvPr id="95" name="Rectangle 94"/>
          <p:cNvSpPr/>
          <p:nvPr/>
        </p:nvSpPr>
        <p:spPr>
          <a:xfrm rot="16200000">
            <a:off x="4279658" y="4319413"/>
            <a:ext cx="2266125"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Individualized Function-Based Support</a:t>
            </a:r>
          </a:p>
        </p:txBody>
      </p:sp>
      <p:sp>
        <p:nvSpPr>
          <p:cNvPr id="96" name="Rectangle 95"/>
          <p:cNvSpPr/>
          <p:nvPr/>
        </p:nvSpPr>
        <p:spPr>
          <a:xfrm rot="16200000">
            <a:off x="6221120" y="4935641"/>
            <a:ext cx="1033668"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FBA</a:t>
            </a:r>
          </a:p>
        </p:txBody>
      </p:sp>
      <p:sp>
        <p:nvSpPr>
          <p:cNvPr id="97" name="Rectangle 96"/>
          <p:cNvSpPr/>
          <p:nvPr/>
        </p:nvSpPr>
        <p:spPr>
          <a:xfrm rot="16200000">
            <a:off x="6221120" y="3703184"/>
            <a:ext cx="1033668"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BSP</a:t>
            </a:r>
          </a:p>
        </p:txBody>
      </p:sp>
      <p:sp>
        <p:nvSpPr>
          <p:cNvPr id="98" name="Rectangle 97"/>
          <p:cNvSpPr/>
          <p:nvPr/>
        </p:nvSpPr>
        <p:spPr>
          <a:xfrm rot="16200000">
            <a:off x="7068976" y="4319412"/>
            <a:ext cx="2266125"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Coordinated plan via Wraparound Process</a:t>
            </a:r>
          </a:p>
        </p:txBody>
      </p:sp>
      <p:sp>
        <p:nvSpPr>
          <p:cNvPr id="99" name="Cross 98"/>
          <p:cNvSpPr/>
          <p:nvPr/>
        </p:nvSpPr>
        <p:spPr>
          <a:xfrm>
            <a:off x="6452224" y="4678413"/>
            <a:ext cx="566964" cy="516040"/>
          </a:xfrm>
          <a:prstGeom prst="plus">
            <a:avLst>
              <a:gd name="adj" fmla="val 3542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 name="Down Arrow 2"/>
          <p:cNvSpPr/>
          <p:nvPr/>
        </p:nvSpPr>
        <p:spPr>
          <a:xfrm rot="2362443">
            <a:off x="2687064" y="349830"/>
            <a:ext cx="641662" cy="1073427"/>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wn Arrow 99"/>
          <p:cNvSpPr/>
          <p:nvPr/>
        </p:nvSpPr>
        <p:spPr>
          <a:xfrm rot="19435133">
            <a:off x="5788631" y="335120"/>
            <a:ext cx="641662" cy="1073427"/>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own Arrow 100"/>
          <p:cNvSpPr/>
          <p:nvPr/>
        </p:nvSpPr>
        <p:spPr>
          <a:xfrm>
            <a:off x="8177397" y="2033321"/>
            <a:ext cx="641662" cy="819088"/>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own Arrow 101"/>
          <p:cNvSpPr/>
          <p:nvPr/>
        </p:nvSpPr>
        <p:spPr>
          <a:xfrm>
            <a:off x="283334" y="2033321"/>
            <a:ext cx="641662" cy="819088"/>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78004" y="2338521"/>
            <a:ext cx="635039" cy="3336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Yes</a:t>
            </a:r>
          </a:p>
        </p:txBody>
      </p:sp>
      <p:sp>
        <p:nvSpPr>
          <p:cNvPr id="103" name="Rectangle 102"/>
          <p:cNvSpPr/>
          <p:nvPr/>
        </p:nvSpPr>
        <p:spPr>
          <a:xfrm>
            <a:off x="7489350" y="2341926"/>
            <a:ext cx="635039" cy="3336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Yes</a:t>
            </a:r>
          </a:p>
        </p:txBody>
      </p:sp>
    </p:spTree>
    <p:extLst>
      <p:ext uri="{BB962C8B-B14F-4D97-AF65-F5344CB8AC3E}">
        <p14:creationId xmlns:p14="http://schemas.microsoft.com/office/powerpoint/2010/main" val="6847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wipe(up)">
                                      <p:cBhvr>
                                        <p:cTn id="15" dur="500"/>
                                        <p:tgtEl>
                                          <p:spTgt spid="10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up)">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91"/>
                                        </p:tgtEl>
                                        <p:attrNameLst>
                                          <p:attrName>style.visibility</p:attrName>
                                        </p:attrNameLst>
                                      </p:cBhvr>
                                      <p:to>
                                        <p:strVal val="visible"/>
                                      </p:to>
                                    </p:set>
                                    <p:anim calcmode="lin" valueType="num">
                                      <p:cBhvr additive="base">
                                        <p:cTn id="31" dur="500"/>
                                        <p:tgtEl>
                                          <p:spTgt spid="91"/>
                                        </p:tgtEl>
                                        <p:attrNameLst>
                                          <p:attrName>ppt_x</p:attrName>
                                        </p:attrNameLst>
                                      </p:cBhvr>
                                      <p:tavLst>
                                        <p:tav tm="0">
                                          <p:val>
                                            <p:strVal val="#ppt_x-#ppt_w*1.125000"/>
                                          </p:val>
                                        </p:tav>
                                        <p:tav tm="100000">
                                          <p:val>
                                            <p:strVal val="#ppt_x"/>
                                          </p:val>
                                        </p:tav>
                                      </p:tavLst>
                                    </p:anim>
                                    <p:animEffect transition="in" filter="wipe(right)">
                                      <p:cBhvr>
                                        <p:cTn id="32" dur="500"/>
                                        <p:tgtEl>
                                          <p:spTgt spid="9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p:tgtEl>
                                          <p:spTgt spid="92"/>
                                        </p:tgtEl>
                                        <p:attrNameLst>
                                          <p:attrName>ppt_x</p:attrName>
                                        </p:attrNameLst>
                                      </p:cBhvr>
                                      <p:tavLst>
                                        <p:tav tm="0">
                                          <p:val>
                                            <p:strVal val="#ppt_x-#ppt_w*1.125000"/>
                                          </p:val>
                                        </p:tav>
                                        <p:tav tm="100000">
                                          <p:val>
                                            <p:strVal val="#ppt_x"/>
                                          </p:val>
                                        </p:tav>
                                      </p:tavLst>
                                    </p:anim>
                                    <p:animEffect transition="in" filter="wipe(right)">
                                      <p:cBhvr>
                                        <p:cTn id="38" dur="500"/>
                                        <p:tgtEl>
                                          <p:spTgt spid="9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additive="base">
                                        <p:cTn id="43" dur="500"/>
                                        <p:tgtEl>
                                          <p:spTgt spid="93"/>
                                        </p:tgtEl>
                                        <p:attrNameLst>
                                          <p:attrName>ppt_x</p:attrName>
                                        </p:attrNameLst>
                                      </p:cBhvr>
                                      <p:tavLst>
                                        <p:tav tm="0">
                                          <p:val>
                                            <p:strVal val="#ppt_x-#ppt_w*1.125000"/>
                                          </p:val>
                                        </p:tav>
                                        <p:tav tm="100000">
                                          <p:val>
                                            <p:strVal val="#ppt_x"/>
                                          </p:val>
                                        </p:tav>
                                      </p:tavLst>
                                    </p:anim>
                                    <p:animEffect transition="in" filter="wipe(right)">
                                      <p:cBhvr>
                                        <p:cTn id="44" dur="500"/>
                                        <p:tgtEl>
                                          <p:spTgt spid="9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additive="base">
                                        <p:cTn id="49" dur="500"/>
                                        <p:tgtEl>
                                          <p:spTgt spid="94"/>
                                        </p:tgtEl>
                                        <p:attrNameLst>
                                          <p:attrName>ppt_x</p:attrName>
                                        </p:attrNameLst>
                                      </p:cBhvr>
                                      <p:tavLst>
                                        <p:tav tm="0">
                                          <p:val>
                                            <p:strVal val="#ppt_x-#ppt_w*1.125000"/>
                                          </p:val>
                                        </p:tav>
                                        <p:tav tm="100000">
                                          <p:val>
                                            <p:strVal val="#ppt_x"/>
                                          </p:val>
                                        </p:tav>
                                      </p:tavLst>
                                    </p:anim>
                                    <p:animEffect transition="in" filter="wipe(right)">
                                      <p:cBhvr>
                                        <p:cTn id="50" dur="500"/>
                                        <p:tgtEl>
                                          <p:spTgt spid="9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wipe(up)">
                                      <p:cBhvr>
                                        <p:cTn id="55" dur="500"/>
                                        <p:tgtEl>
                                          <p:spTgt spid="100"/>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wipe(up)">
                                      <p:cBhvr>
                                        <p:cTn id="63" dur="500"/>
                                        <p:tgtEl>
                                          <p:spTgt spid="10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fade">
                                      <p:cBhvr>
                                        <p:cTn id="68" dur="500"/>
                                        <p:tgtEl>
                                          <p:spTgt spid="10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50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500"/>
                                        <p:tgtEl>
                                          <p:spTgt spid="8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up)">
                                      <p:cBhvr>
                                        <p:cTn id="78" dur="500"/>
                                        <p:tgtEl>
                                          <p:spTgt spid="95"/>
                                        </p:tgtEl>
                                      </p:cBhvr>
                                    </p:animEffect>
                                  </p:childTnLst>
                                </p:cTn>
                              </p:par>
                            </p:childTnLst>
                          </p:cTn>
                        </p:par>
                        <p:par>
                          <p:cTn id="79" fill="hold">
                            <p:stCondLst>
                              <p:cond delay="500"/>
                            </p:stCondLst>
                            <p:childTnLst>
                              <p:par>
                                <p:cTn id="80" presetID="12" presetClass="entr" presetSubtype="8" fill="hold" grpId="0" nodeType="afterEffect">
                                  <p:stCondLst>
                                    <p:cond delay="0"/>
                                  </p:stCondLst>
                                  <p:childTnLst>
                                    <p:set>
                                      <p:cBhvr>
                                        <p:cTn id="81" dur="1" fill="hold">
                                          <p:stCondLst>
                                            <p:cond delay="0"/>
                                          </p:stCondLst>
                                        </p:cTn>
                                        <p:tgtEl>
                                          <p:spTgt spid="97"/>
                                        </p:tgtEl>
                                        <p:attrNameLst>
                                          <p:attrName>style.visibility</p:attrName>
                                        </p:attrNameLst>
                                      </p:cBhvr>
                                      <p:to>
                                        <p:strVal val="visible"/>
                                      </p:to>
                                    </p:set>
                                    <p:anim calcmode="lin" valueType="num">
                                      <p:cBhvr additive="base">
                                        <p:cTn id="82" dur="500"/>
                                        <p:tgtEl>
                                          <p:spTgt spid="97"/>
                                        </p:tgtEl>
                                        <p:attrNameLst>
                                          <p:attrName>ppt_x</p:attrName>
                                        </p:attrNameLst>
                                      </p:cBhvr>
                                      <p:tavLst>
                                        <p:tav tm="0">
                                          <p:val>
                                            <p:strVal val="#ppt_x-#ppt_w*1.125000"/>
                                          </p:val>
                                        </p:tav>
                                        <p:tav tm="100000">
                                          <p:val>
                                            <p:strVal val="#ppt_x"/>
                                          </p:val>
                                        </p:tav>
                                      </p:tavLst>
                                    </p:anim>
                                    <p:animEffect transition="in" filter="wipe(right)">
                                      <p:cBhvr>
                                        <p:cTn id="83" dur="500"/>
                                        <p:tgtEl>
                                          <p:spTgt spid="97"/>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p:tgtEl>
                                          <p:spTgt spid="96"/>
                                        </p:tgtEl>
                                        <p:attrNameLst>
                                          <p:attrName>ppt_x</p:attrName>
                                        </p:attrNameLst>
                                      </p:cBhvr>
                                      <p:tavLst>
                                        <p:tav tm="0">
                                          <p:val>
                                            <p:strVal val="#ppt_x-#ppt_w*1.125000"/>
                                          </p:val>
                                        </p:tav>
                                        <p:tav tm="100000">
                                          <p:val>
                                            <p:strVal val="#ppt_x"/>
                                          </p:val>
                                        </p:tav>
                                      </p:tavLst>
                                    </p:anim>
                                    <p:animEffect transition="in" filter="wipe(right)">
                                      <p:cBhvr>
                                        <p:cTn id="87" dur="500"/>
                                        <p:tgtEl>
                                          <p:spTgt spid="96"/>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99"/>
                                        </p:tgtEl>
                                        <p:attrNameLst>
                                          <p:attrName>style.visibility</p:attrName>
                                        </p:attrNameLst>
                                      </p:cBhvr>
                                      <p:to>
                                        <p:strVal val="visible"/>
                                      </p:to>
                                    </p:set>
                                    <p:anim calcmode="lin" valueType="num">
                                      <p:cBhvr additive="base">
                                        <p:cTn id="90" dur="500"/>
                                        <p:tgtEl>
                                          <p:spTgt spid="99"/>
                                        </p:tgtEl>
                                        <p:attrNameLst>
                                          <p:attrName>ppt_x</p:attrName>
                                        </p:attrNameLst>
                                      </p:cBhvr>
                                      <p:tavLst>
                                        <p:tav tm="0">
                                          <p:val>
                                            <p:strVal val="#ppt_x-#ppt_w*1.125000"/>
                                          </p:val>
                                        </p:tav>
                                        <p:tav tm="100000">
                                          <p:val>
                                            <p:strVal val="#ppt_x"/>
                                          </p:val>
                                        </p:tav>
                                      </p:tavLst>
                                    </p:anim>
                                    <p:animEffect transition="in" filter="wipe(right)">
                                      <p:cBhvr>
                                        <p:cTn id="91" dur="500"/>
                                        <p:tgtEl>
                                          <p:spTgt spid="99"/>
                                        </p:tgtEl>
                                      </p:cBhvr>
                                    </p:animEffect>
                                  </p:childTnLst>
                                </p:cTn>
                              </p:par>
                            </p:childTnLst>
                          </p:cTn>
                        </p:par>
                      </p:childTnLst>
                    </p:cTn>
                  </p:par>
                  <p:par>
                    <p:cTn id="92" fill="hold">
                      <p:stCondLst>
                        <p:cond delay="indefinite"/>
                      </p:stCondLst>
                      <p:childTnLst>
                        <p:par>
                          <p:cTn id="93" fill="hold">
                            <p:stCondLst>
                              <p:cond delay="0"/>
                            </p:stCondLst>
                            <p:childTnLst>
                              <p:par>
                                <p:cTn id="94" presetID="12" presetClass="entr" presetSubtype="8" fill="hold" grpId="0" nodeType="clickEffect">
                                  <p:stCondLst>
                                    <p:cond delay="0"/>
                                  </p:stCondLst>
                                  <p:childTnLst>
                                    <p:set>
                                      <p:cBhvr>
                                        <p:cTn id="95" dur="1" fill="hold">
                                          <p:stCondLst>
                                            <p:cond delay="0"/>
                                          </p:stCondLst>
                                        </p:cTn>
                                        <p:tgtEl>
                                          <p:spTgt spid="98"/>
                                        </p:tgtEl>
                                        <p:attrNameLst>
                                          <p:attrName>style.visibility</p:attrName>
                                        </p:attrNameLst>
                                      </p:cBhvr>
                                      <p:to>
                                        <p:strVal val="visible"/>
                                      </p:to>
                                    </p:set>
                                    <p:anim calcmode="lin" valueType="num">
                                      <p:cBhvr additive="base">
                                        <p:cTn id="96" dur="500"/>
                                        <p:tgtEl>
                                          <p:spTgt spid="98"/>
                                        </p:tgtEl>
                                        <p:attrNameLst>
                                          <p:attrName>ppt_x</p:attrName>
                                        </p:attrNameLst>
                                      </p:cBhvr>
                                      <p:tavLst>
                                        <p:tav tm="0">
                                          <p:val>
                                            <p:strVal val="#ppt_x-#ppt_w*1.125000"/>
                                          </p:val>
                                        </p:tav>
                                        <p:tav tm="100000">
                                          <p:val>
                                            <p:strVal val="#ppt_x"/>
                                          </p:val>
                                        </p:tav>
                                      </p:tavLst>
                                    </p:anim>
                                    <p:animEffect transition="in" filter="wipe(right)">
                                      <p:cBhvr>
                                        <p:cTn id="97" dur="500"/>
                                        <p:tgtEl>
                                          <p:spTgt spid="98"/>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mph" presetSubtype="2" fill="hold" nodeType="clickEffect">
                                  <p:stCondLst>
                                    <p:cond delay="0"/>
                                  </p:stCondLst>
                                  <p:childTnLst>
                                    <p:animClr clrSpc="rgb" dir="cw">
                                      <p:cBhvr>
                                        <p:cTn id="101" dur="1000" fill="hold"/>
                                        <p:tgtEl>
                                          <p:spTgt spid="52"/>
                                        </p:tgtEl>
                                        <p:attrNameLst>
                                          <p:attrName>fillcolor</p:attrName>
                                        </p:attrNameLst>
                                      </p:cBhvr>
                                      <p:to>
                                        <a:srgbClr val="FE5F55"/>
                                      </p:to>
                                    </p:animClr>
                                    <p:set>
                                      <p:cBhvr>
                                        <p:cTn id="102" dur="1000" fill="hold"/>
                                        <p:tgtEl>
                                          <p:spTgt spid="52"/>
                                        </p:tgtEl>
                                        <p:attrNameLst>
                                          <p:attrName>fill.type</p:attrName>
                                        </p:attrNameLst>
                                      </p:cBhvr>
                                      <p:to>
                                        <p:strVal val="solid"/>
                                      </p:to>
                                    </p:set>
                                    <p:set>
                                      <p:cBhvr>
                                        <p:cTn id="103" dur="1000" fill="hold"/>
                                        <p:tgtEl>
                                          <p:spTgt spid="52"/>
                                        </p:tgtEl>
                                        <p:attrNameLst>
                                          <p:attrName>fill.on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1" presetClass="emph" presetSubtype="2" fill="hold" nodeType="clickEffect">
                                  <p:stCondLst>
                                    <p:cond delay="0"/>
                                  </p:stCondLst>
                                  <p:childTnLst>
                                    <p:animClr clrSpc="rgb" dir="cw">
                                      <p:cBhvr>
                                        <p:cTn id="107" dur="1000" fill="hold"/>
                                        <p:tgtEl>
                                          <p:spTgt spid="53"/>
                                        </p:tgtEl>
                                        <p:attrNameLst>
                                          <p:attrName>fillcolor</p:attrName>
                                        </p:attrNameLst>
                                      </p:cBhvr>
                                      <p:to>
                                        <a:srgbClr val="FE5F55"/>
                                      </p:to>
                                    </p:animClr>
                                    <p:set>
                                      <p:cBhvr>
                                        <p:cTn id="108" dur="1000" fill="hold"/>
                                        <p:tgtEl>
                                          <p:spTgt spid="53"/>
                                        </p:tgtEl>
                                        <p:attrNameLst>
                                          <p:attrName>fill.type</p:attrName>
                                        </p:attrNameLst>
                                      </p:cBhvr>
                                      <p:to>
                                        <p:strVal val="solid"/>
                                      </p:to>
                                    </p:set>
                                    <p:set>
                                      <p:cBhvr>
                                        <p:cTn id="109" dur="1000" fill="hold"/>
                                        <p:tgtEl>
                                          <p:spTgt spid="53"/>
                                        </p:tgtEl>
                                        <p:attrNameLst>
                                          <p:attrName>fill.on</p:attrName>
                                        </p:attrNameLst>
                                      </p:cBhvr>
                                      <p:to>
                                        <p:strVal val="true"/>
                                      </p:to>
                                    </p:set>
                                  </p:childTnLst>
                                </p:cTn>
                              </p:par>
                            </p:childTnLst>
                          </p:cTn>
                        </p:par>
                      </p:childTnLst>
                    </p:cTn>
                  </p:par>
                  <p:par>
                    <p:cTn id="110" fill="hold">
                      <p:stCondLst>
                        <p:cond delay="indefinite"/>
                      </p:stCondLst>
                      <p:childTnLst>
                        <p:par>
                          <p:cTn id="111" fill="hold">
                            <p:stCondLst>
                              <p:cond delay="0"/>
                            </p:stCondLst>
                            <p:childTnLst>
                              <p:par>
                                <p:cTn id="112" presetID="1" presetClass="emph" presetSubtype="2" fill="hold" nodeType="clickEffect">
                                  <p:stCondLst>
                                    <p:cond delay="0"/>
                                  </p:stCondLst>
                                  <p:childTnLst>
                                    <p:animClr clrSpc="rgb" dir="cw">
                                      <p:cBhvr>
                                        <p:cTn id="113" dur="1000" fill="hold"/>
                                        <p:tgtEl>
                                          <p:spTgt spid="88"/>
                                        </p:tgtEl>
                                        <p:attrNameLst>
                                          <p:attrName>fillcolor</p:attrName>
                                        </p:attrNameLst>
                                      </p:cBhvr>
                                      <p:to>
                                        <a:srgbClr val="FE5F55"/>
                                      </p:to>
                                    </p:animClr>
                                    <p:set>
                                      <p:cBhvr>
                                        <p:cTn id="114" dur="1000" fill="hold"/>
                                        <p:tgtEl>
                                          <p:spTgt spid="88"/>
                                        </p:tgtEl>
                                        <p:attrNameLst>
                                          <p:attrName>fill.type</p:attrName>
                                        </p:attrNameLst>
                                      </p:cBhvr>
                                      <p:to>
                                        <p:strVal val="solid"/>
                                      </p:to>
                                    </p:set>
                                    <p:set>
                                      <p:cBhvr>
                                        <p:cTn id="115" dur="1000" fill="hold"/>
                                        <p:tgtEl>
                                          <p:spTgt spid="88"/>
                                        </p:tgtEl>
                                        <p:attrNameLst>
                                          <p:attrName>fill.on</p:attrName>
                                        </p:attrNameLst>
                                      </p:cBhvr>
                                      <p:to>
                                        <p:strVal val="true"/>
                                      </p:to>
                                    </p:set>
                                  </p:childTnLst>
                                </p:cTn>
                              </p:par>
                            </p:childTnLst>
                          </p:cTn>
                        </p:par>
                      </p:childTnLst>
                    </p:cTn>
                  </p:par>
                  <p:par>
                    <p:cTn id="116" fill="hold">
                      <p:stCondLst>
                        <p:cond delay="indefinite"/>
                      </p:stCondLst>
                      <p:childTnLst>
                        <p:par>
                          <p:cTn id="117" fill="hold">
                            <p:stCondLst>
                              <p:cond delay="0"/>
                            </p:stCondLst>
                            <p:childTnLst>
                              <p:par>
                                <p:cTn id="118" presetID="1" presetClass="emph" presetSubtype="2" fill="hold" nodeType="clickEffect">
                                  <p:stCondLst>
                                    <p:cond delay="0"/>
                                  </p:stCondLst>
                                  <p:childTnLst>
                                    <p:animClr clrSpc="rgb" dir="cw">
                                      <p:cBhvr>
                                        <p:cTn id="119" dur="1000" fill="hold"/>
                                        <p:tgtEl>
                                          <p:spTgt spid="95"/>
                                        </p:tgtEl>
                                        <p:attrNameLst>
                                          <p:attrName>fillcolor</p:attrName>
                                        </p:attrNameLst>
                                      </p:cBhvr>
                                      <p:to>
                                        <a:srgbClr val="FE5F55"/>
                                      </p:to>
                                    </p:animClr>
                                    <p:set>
                                      <p:cBhvr>
                                        <p:cTn id="120" dur="1000" fill="hold"/>
                                        <p:tgtEl>
                                          <p:spTgt spid="95"/>
                                        </p:tgtEl>
                                        <p:attrNameLst>
                                          <p:attrName>fill.type</p:attrName>
                                        </p:attrNameLst>
                                      </p:cBhvr>
                                      <p:to>
                                        <p:strVal val="solid"/>
                                      </p:to>
                                    </p:set>
                                    <p:set>
                                      <p:cBhvr>
                                        <p:cTn id="121" dur="1000" fill="hold"/>
                                        <p:tgtEl>
                                          <p:spTgt spid="95"/>
                                        </p:tgtEl>
                                        <p:attrNameLst>
                                          <p:attrName>fill.on</p:attrName>
                                        </p:attrNameLst>
                                      </p:cBhvr>
                                      <p:to>
                                        <p:strVal val="true"/>
                                      </p:to>
                                    </p:set>
                                  </p:childTnLst>
                                </p:cTn>
                              </p:par>
                              <p:par>
                                <p:cTn id="122" presetID="1" presetClass="emph" presetSubtype="2" fill="hold" nodeType="withEffect">
                                  <p:stCondLst>
                                    <p:cond delay="0"/>
                                  </p:stCondLst>
                                  <p:childTnLst>
                                    <p:animClr clrSpc="rgb" dir="cw">
                                      <p:cBhvr>
                                        <p:cTn id="123" dur="1000" fill="hold"/>
                                        <p:tgtEl>
                                          <p:spTgt spid="97"/>
                                        </p:tgtEl>
                                        <p:attrNameLst>
                                          <p:attrName>fillcolor</p:attrName>
                                        </p:attrNameLst>
                                      </p:cBhvr>
                                      <p:to>
                                        <a:srgbClr val="FE5F55"/>
                                      </p:to>
                                    </p:animClr>
                                    <p:set>
                                      <p:cBhvr>
                                        <p:cTn id="124" dur="1000" fill="hold"/>
                                        <p:tgtEl>
                                          <p:spTgt spid="97"/>
                                        </p:tgtEl>
                                        <p:attrNameLst>
                                          <p:attrName>fill.type</p:attrName>
                                        </p:attrNameLst>
                                      </p:cBhvr>
                                      <p:to>
                                        <p:strVal val="solid"/>
                                      </p:to>
                                    </p:set>
                                    <p:set>
                                      <p:cBhvr>
                                        <p:cTn id="125" dur="1000" fill="hold"/>
                                        <p:tgtEl>
                                          <p:spTgt spid="97"/>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1000" fill="hold"/>
                                        <p:tgtEl>
                                          <p:spTgt spid="96"/>
                                        </p:tgtEl>
                                        <p:attrNameLst>
                                          <p:attrName>fillcolor</p:attrName>
                                        </p:attrNameLst>
                                      </p:cBhvr>
                                      <p:to>
                                        <a:srgbClr val="FE5F55"/>
                                      </p:to>
                                    </p:animClr>
                                    <p:set>
                                      <p:cBhvr>
                                        <p:cTn id="128" dur="1000" fill="hold"/>
                                        <p:tgtEl>
                                          <p:spTgt spid="96"/>
                                        </p:tgtEl>
                                        <p:attrNameLst>
                                          <p:attrName>fill.type</p:attrName>
                                        </p:attrNameLst>
                                      </p:cBhvr>
                                      <p:to>
                                        <p:strVal val="solid"/>
                                      </p:to>
                                    </p:set>
                                    <p:set>
                                      <p:cBhvr>
                                        <p:cTn id="129" dur="1000" fill="hold"/>
                                        <p:tgtEl>
                                          <p:spTgt spid="96"/>
                                        </p:tgtEl>
                                        <p:attrNameLst>
                                          <p:attrName>fill.on</p:attrName>
                                        </p:attrNameLst>
                                      </p:cBhvr>
                                      <p:to>
                                        <p:strVal val="true"/>
                                      </p:to>
                                    </p:set>
                                  </p:childTnLst>
                                </p:cTn>
                              </p:par>
                            </p:childTnLst>
                          </p:cTn>
                        </p:par>
                      </p:childTnLst>
                    </p:cTn>
                  </p:par>
                  <p:par>
                    <p:cTn id="130" fill="hold">
                      <p:stCondLst>
                        <p:cond delay="indefinite"/>
                      </p:stCondLst>
                      <p:childTnLst>
                        <p:par>
                          <p:cTn id="131" fill="hold">
                            <p:stCondLst>
                              <p:cond delay="0"/>
                            </p:stCondLst>
                            <p:childTnLst>
                              <p:par>
                                <p:cTn id="132" presetID="1" presetClass="emph" presetSubtype="2" fill="hold" nodeType="clickEffect">
                                  <p:stCondLst>
                                    <p:cond delay="0"/>
                                  </p:stCondLst>
                                  <p:childTnLst>
                                    <p:animClr clrSpc="rgb" dir="cw">
                                      <p:cBhvr>
                                        <p:cTn id="133" dur="1000" fill="hold"/>
                                        <p:tgtEl>
                                          <p:spTgt spid="89"/>
                                        </p:tgtEl>
                                        <p:attrNameLst>
                                          <p:attrName>fillcolor</p:attrName>
                                        </p:attrNameLst>
                                      </p:cBhvr>
                                      <p:to>
                                        <a:srgbClr val="FE5F55"/>
                                      </p:to>
                                    </p:animClr>
                                    <p:set>
                                      <p:cBhvr>
                                        <p:cTn id="134" dur="1000" fill="hold"/>
                                        <p:tgtEl>
                                          <p:spTgt spid="89"/>
                                        </p:tgtEl>
                                        <p:attrNameLst>
                                          <p:attrName>fill.type</p:attrName>
                                        </p:attrNameLst>
                                      </p:cBhvr>
                                      <p:to>
                                        <p:strVal val="solid"/>
                                      </p:to>
                                    </p:set>
                                    <p:set>
                                      <p:cBhvr>
                                        <p:cTn id="135" dur="1000" fill="hold"/>
                                        <p:tgtEl>
                                          <p:spTgt spid="89"/>
                                        </p:tgtEl>
                                        <p:attrNameLst>
                                          <p:attrName>fill.on</p:attrName>
                                        </p:attrNameLst>
                                      </p:cBhvr>
                                      <p:to>
                                        <p:strVal val="true"/>
                                      </p:to>
                                    </p:set>
                                  </p:childTnLst>
                                </p:cTn>
                              </p:par>
                            </p:childTnLst>
                          </p:cTn>
                        </p:par>
                      </p:childTnLst>
                    </p:cTn>
                  </p:par>
                  <p:par>
                    <p:cTn id="136" fill="hold">
                      <p:stCondLst>
                        <p:cond delay="indefinite"/>
                      </p:stCondLst>
                      <p:childTnLst>
                        <p:par>
                          <p:cTn id="137" fill="hold">
                            <p:stCondLst>
                              <p:cond delay="0"/>
                            </p:stCondLst>
                            <p:childTnLst>
                              <p:par>
                                <p:cTn id="138" presetID="1" presetClass="emph" presetSubtype="2" fill="hold" nodeType="clickEffect">
                                  <p:stCondLst>
                                    <p:cond delay="0"/>
                                  </p:stCondLst>
                                  <p:childTnLst>
                                    <p:animClr clrSpc="rgb" dir="cw">
                                      <p:cBhvr>
                                        <p:cTn id="139" dur="1000" fill="hold"/>
                                        <p:tgtEl>
                                          <p:spTgt spid="94"/>
                                        </p:tgtEl>
                                        <p:attrNameLst>
                                          <p:attrName>fillcolor</p:attrName>
                                        </p:attrNameLst>
                                      </p:cBhvr>
                                      <p:to>
                                        <a:srgbClr val="FE5F55"/>
                                      </p:to>
                                    </p:animClr>
                                    <p:set>
                                      <p:cBhvr>
                                        <p:cTn id="140" dur="1000" fill="hold"/>
                                        <p:tgtEl>
                                          <p:spTgt spid="94"/>
                                        </p:tgtEl>
                                        <p:attrNameLst>
                                          <p:attrName>fill.type</p:attrName>
                                        </p:attrNameLst>
                                      </p:cBhvr>
                                      <p:to>
                                        <p:strVal val="solid"/>
                                      </p:to>
                                    </p:set>
                                    <p:set>
                                      <p:cBhvr>
                                        <p:cTn id="141" dur="1000" fill="hold"/>
                                        <p:tgtEl>
                                          <p:spTgt spid="9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animBg="1"/>
      <p:bldP spid="54" grpId="0" animBg="1"/>
      <p:bldP spid="88" grpId="0" animBg="1"/>
      <p:bldP spid="89" grpId="0" animBg="1"/>
      <p:bldP spid="91" grpId="0" animBg="1"/>
      <p:bldP spid="92" grpId="0" animBg="1"/>
      <p:bldP spid="93" grpId="0" animBg="1"/>
      <p:bldP spid="94" grpId="0" animBg="1"/>
      <p:bldP spid="95" grpId="0" animBg="1"/>
      <p:bldP spid="96" grpId="0" animBg="1"/>
      <p:bldP spid="97" grpId="0" animBg="1"/>
      <p:bldP spid="98" grpId="0" animBg="1"/>
      <p:bldP spid="99" grpId="0" animBg="1"/>
      <p:bldP spid="3" grpId="0" animBg="1"/>
      <p:bldP spid="100" grpId="0" animBg="1"/>
      <p:bldP spid="101" grpId="0" animBg="1"/>
      <p:bldP spid="102" grpId="0" animBg="1"/>
      <p:bldP spid="4" grpId="0" animBg="1"/>
      <p:bldP spid="10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936C-0B6D-714B-A0F4-30F36AAA7D41}"/>
              </a:ext>
            </a:extLst>
          </p:cNvPr>
          <p:cNvSpPr>
            <a:spLocks noGrp="1"/>
          </p:cNvSpPr>
          <p:nvPr>
            <p:ph type="title"/>
          </p:nvPr>
        </p:nvSpPr>
        <p:spPr/>
        <p:txBody>
          <a:bodyPr/>
          <a:lstStyle/>
          <a:p>
            <a:r>
              <a:rPr lang="en-US" b="1" dirty="0">
                <a:solidFill>
                  <a:srgbClr val="001C54"/>
                </a:solidFill>
              </a:rPr>
              <a:t>Next Steps</a:t>
            </a:r>
          </a:p>
        </p:txBody>
      </p:sp>
      <p:sp>
        <p:nvSpPr>
          <p:cNvPr id="3" name="Content Placeholder 2">
            <a:extLst>
              <a:ext uri="{FF2B5EF4-FFF2-40B4-BE49-F238E27FC236}">
                <a16:creationId xmlns:a16="http://schemas.microsoft.com/office/drawing/2014/main" id="{0E5BBF01-F1F0-EC44-9F57-16C25ABE2452}"/>
              </a:ext>
            </a:extLst>
          </p:cNvPr>
          <p:cNvSpPr>
            <a:spLocks noGrp="1"/>
          </p:cNvSpPr>
          <p:nvPr>
            <p:ph idx="1"/>
          </p:nvPr>
        </p:nvSpPr>
        <p:spPr>
          <a:xfrm>
            <a:off x="628650" y="1825625"/>
            <a:ext cx="7886700" cy="1698625"/>
          </a:xfrm>
        </p:spPr>
        <p:txBody>
          <a:bodyPr/>
          <a:lstStyle/>
          <a:p>
            <a:r>
              <a:rPr lang="en-US" dirty="0">
                <a:solidFill>
                  <a:schemeClr val="bg1"/>
                </a:solidFill>
              </a:rPr>
              <a:t>Module 8 Quiz</a:t>
            </a:r>
          </a:p>
          <a:p>
            <a:r>
              <a:rPr lang="en-US" dirty="0">
                <a:solidFill>
                  <a:schemeClr val="bg1"/>
                </a:solidFill>
              </a:rPr>
              <a:t>Classroom Application Activity </a:t>
            </a:r>
          </a:p>
        </p:txBody>
      </p:sp>
    </p:spTree>
    <p:extLst>
      <p:ext uri="{BB962C8B-B14F-4D97-AF65-F5344CB8AC3E}">
        <p14:creationId xmlns:p14="http://schemas.microsoft.com/office/powerpoint/2010/main" val="85069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1C54"/>
                </a:solidFill>
              </a:rPr>
              <a:t>Module Objectives</a:t>
            </a:r>
          </a:p>
        </p:txBody>
      </p:sp>
      <p:sp>
        <p:nvSpPr>
          <p:cNvPr id="3" name="Content Placeholder 2"/>
          <p:cNvSpPr>
            <a:spLocks noGrp="1"/>
          </p:cNvSpPr>
          <p:nvPr>
            <p:ph idx="1"/>
          </p:nvPr>
        </p:nvSpPr>
        <p:spPr>
          <a:noFill/>
        </p:spPr>
        <p:txBody>
          <a:bodyPr>
            <a:normAutofit/>
          </a:bodyPr>
          <a:lstStyle/>
          <a:p>
            <a:pPr marL="17463" indent="0">
              <a:buNone/>
            </a:pPr>
            <a:r>
              <a:rPr lang="en-US" b="1" dirty="0">
                <a:solidFill>
                  <a:schemeClr val="bg1"/>
                </a:solidFill>
              </a:rPr>
              <a:t>By the end of Module 8 you should be able to: </a:t>
            </a:r>
          </a:p>
          <a:p>
            <a:pPr marL="474663" indent="-457200">
              <a:buFont typeface="+mj-lt"/>
              <a:buAutoNum type="arabicPeriod"/>
            </a:pPr>
            <a:r>
              <a:rPr lang="en-US" sz="1900" dirty="0">
                <a:solidFill>
                  <a:schemeClr val="bg1"/>
                </a:solidFill>
              </a:rPr>
              <a:t>Describe the decision-making process to indicate Tier 2 is appropriate</a:t>
            </a:r>
          </a:p>
          <a:p>
            <a:pPr marL="474663" indent="-457200">
              <a:buFont typeface="+mj-lt"/>
              <a:buAutoNum type="arabicPeriod"/>
            </a:pPr>
            <a:r>
              <a:rPr lang="en-US" sz="1900" dirty="0">
                <a:solidFill>
                  <a:schemeClr val="bg1"/>
                </a:solidFill>
              </a:rPr>
              <a:t>Identify critical features of Tier 2</a:t>
            </a:r>
          </a:p>
          <a:p>
            <a:pPr marL="474663" indent="-457200">
              <a:buFont typeface="+mj-lt"/>
              <a:buAutoNum type="arabicPeriod"/>
            </a:pPr>
            <a:r>
              <a:rPr lang="en-US" sz="1900" dirty="0">
                <a:solidFill>
                  <a:schemeClr val="bg1"/>
                </a:solidFill>
              </a:rPr>
              <a:t>Discuss how to modify Tier 2 interventions to meet the needs of more students</a:t>
            </a:r>
          </a:p>
          <a:p>
            <a:pPr marL="514350" indent="-514350">
              <a:buFont typeface="+mj-lt"/>
              <a:buAutoNum type="arabicPeriod"/>
            </a:pPr>
            <a:r>
              <a:rPr lang="en-US" sz="1900" dirty="0">
                <a:solidFill>
                  <a:schemeClr val="bg1"/>
                </a:solidFill>
              </a:rPr>
              <a:t>Highlight critical elements of a Functional Behavior Assessment (FBA)</a:t>
            </a:r>
          </a:p>
          <a:p>
            <a:pPr marL="514350" indent="-514350">
              <a:buFont typeface="+mj-lt"/>
              <a:buAutoNum type="arabicPeriod"/>
            </a:pPr>
            <a:r>
              <a:rPr lang="en-US" sz="1900" dirty="0">
                <a:solidFill>
                  <a:schemeClr val="bg1"/>
                </a:solidFill>
              </a:rPr>
              <a:t>Choose a desired and replacement behavior</a:t>
            </a:r>
          </a:p>
          <a:p>
            <a:pPr marL="514350" indent="-514350">
              <a:buFont typeface="+mj-lt"/>
              <a:buAutoNum type="arabicPeriod"/>
            </a:pPr>
            <a:r>
              <a:rPr lang="en-US" sz="1900" dirty="0">
                <a:solidFill>
                  <a:schemeClr val="bg1"/>
                </a:solidFill>
              </a:rPr>
              <a:t>Complete a Competing Pathway Model</a:t>
            </a:r>
          </a:p>
          <a:p>
            <a:pPr marL="514350" indent="-514350">
              <a:buFont typeface="+mj-lt"/>
              <a:buAutoNum type="arabicPeriod"/>
            </a:pPr>
            <a:r>
              <a:rPr lang="en-US" sz="1900" dirty="0">
                <a:solidFill>
                  <a:schemeClr val="bg1"/>
                </a:solidFill>
              </a:rPr>
              <a:t>Begin to identify strategies to make the problem behavior irrelevant, inefficient, and ineffective</a:t>
            </a:r>
          </a:p>
        </p:txBody>
      </p:sp>
    </p:spTree>
    <p:extLst>
      <p:ext uri="{BB962C8B-B14F-4D97-AF65-F5344CB8AC3E}">
        <p14:creationId xmlns:p14="http://schemas.microsoft.com/office/powerpoint/2010/main" val="164032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68709"/>
            <a:ext cx="8621945" cy="935288"/>
          </a:xfrm>
        </p:spPr>
        <p:txBody>
          <a:bodyPr/>
          <a:lstStyle/>
          <a:p>
            <a:r>
              <a:rPr lang="en-US" sz="4400" b="1" dirty="0">
                <a:solidFill>
                  <a:srgbClr val="01295F"/>
                </a:solidFill>
                <a:latin typeface="+mj-lt"/>
              </a:rPr>
              <a:t>Intensifying Behavioral Interventions</a:t>
            </a:r>
          </a:p>
        </p:txBody>
      </p:sp>
      <p:sp>
        <p:nvSpPr>
          <p:cNvPr id="3" name="Text Placeholder 2"/>
          <p:cNvSpPr>
            <a:spLocks noGrp="1"/>
          </p:cNvSpPr>
          <p:nvPr>
            <p:ph type="body" sz="quarter" idx="15"/>
          </p:nvPr>
        </p:nvSpPr>
        <p:spPr>
          <a:noFill/>
        </p:spPr>
        <p:txBody>
          <a:bodyPr/>
          <a:lstStyle/>
          <a:p>
            <a:r>
              <a:rPr lang="en-US" sz="4000" dirty="0"/>
              <a:t>Part 1</a:t>
            </a:r>
          </a:p>
          <a:p>
            <a:r>
              <a:rPr lang="en-US" sz="4000" dirty="0"/>
              <a:t>How do we intensify supports for small groups of students?</a:t>
            </a:r>
          </a:p>
        </p:txBody>
      </p:sp>
    </p:spTree>
    <p:extLst>
      <p:ext uri="{BB962C8B-B14F-4D97-AF65-F5344CB8AC3E}">
        <p14:creationId xmlns:p14="http://schemas.microsoft.com/office/powerpoint/2010/main" val="2968086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0171" y="161273"/>
            <a:ext cx="7886700" cy="1325563"/>
          </a:xfrm>
        </p:spPr>
        <p:txBody>
          <a:bodyPr>
            <a:normAutofit fontScale="90000"/>
          </a:bodyPr>
          <a:lstStyle/>
          <a:p>
            <a:r>
              <a:rPr lang="en-US" sz="4900" dirty="0">
                <a:solidFill>
                  <a:srgbClr val="001C54"/>
                </a:solidFill>
              </a:rPr>
              <a:t>Prevention Logic For All</a:t>
            </a:r>
            <a:br>
              <a:rPr lang="en-US" sz="4900" dirty="0">
                <a:solidFill>
                  <a:srgbClr val="001C54"/>
                </a:solidFill>
              </a:rPr>
            </a:br>
            <a:r>
              <a:rPr lang="en-US" sz="3100" dirty="0">
                <a:solidFill>
                  <a:srgbClr val="001C54"/>
                </a:solidFill>
              </a:rPr>
              <a:t>Redesign of teaching environments…not students</a:t>
            </a:r>
            <a:endParaRPr lang="en-US" dirty="0">
              <a:solidFill>
                <a:srgbClr val="001C54"/>
              </a:solidFill>
            </a:endParaRPr>
          </a:p>
        </p:txBody>
      </p:sp>
      <p:graphicFrame>
        <p:nvGraphicFramePr>
          <p:cNvPr id="6" name="Table 5"/>
          <p:cNvGraphicFramePr>
            <a:graphicFrameLocks noGrp="1"/>
          </p:cNvGraphicFramePr>
          <p:nvPr>
            <p:extLst/>
          </p:nvPr>
        </p:nvGraphicFramePr>
        <p:xfrm>
          <a:off x="518516" y="2318858"/>
          <a:ext cx="8207055" cy="2431225"/>
        </p:xfrm>
        <a:graphic>
          <a:graphicData uri="http://schemas.openxmlformats.org/drawingml/2006/table">
            <a:tbl>
              <a:tblPr>
                <a:tableStyleId>{5C22544A-7EE6-4342-B048-85BDC9FD1C3A}</a:tableStyleId>
              </a:tblPr>
              <a:tblGrid>
                <a:gridCol w="1641411">
                  <a:extLst>
                    <a:ext uri="{9D8B030D-6E8A-4147-A177-3AD203B41FA5}">
                      <a16:colId xmlns:a16="http://schemas.microsoft.com/office/drawing/2014/main" val="20000"/>
                    </a:ext>
                  </a:extLst>
                </a:gridCol>
                <a:gridCol w="1641411">
                  <a:extLst>
                    <a:ext uri="{9D8B030D-6E8A-4147-A177-3AD203B41FA5}">
                      <a16:colId xmlns:a16="http://schemas.microsoft.com/office/drawing/2014/main" val="20001"/>
                    </a:ext>
                  </a:extLst>
                </a:gridCol>
                <a:gridCol w="1641411">
                  <a:extLst>
                    <a:ext uri="{9D8B030D-6E8A-4147-A177-3AD203B41FA5}">
                      <a16:colId xmlns:a16="http://schemas.microsoft.com/office/drawing/2014/main" val="20002"/>
                    </a:ext>
                  </a:extLst>
                </a:gridCol>
                <a:gridCol w="1641411">
                  <a:extLst>
                    <a:ext uri="{9D8B030D-6E8A-4147-A177-3AD203B41FA5}">
                      <a16:colId xmlns:a16="http://schemas.microsoft.com/office/drawing/2014/main" val="20003"/>
                    </a:ext>
                  </a:extLst>
                </a:gridCol>
                <a:gridCol w="1641411">
                  <a:extLst>
                    <a:ext uri="{9D8B030D-6E8A-4147-A177-3AD203B41FA5}">
                      <a16:colId xmlns:a16="http://schemas.microsoft.com/office/drawing/2014/main" val="20004"/>
                    </a:ext>
                  </a:extLst>
                </a:gridCol>
              </a:tblGrid>
              <a:tr h="2011680">
                <a:tc>
                  <a:txBody>
                    <a:bodyPr/>
                    <a:lstStyle/>
                    <a:p>
                      <a:pPr marL="0" marR="0" algn="ctr">
                        <a:lnSpc>
                          <a:spcPct val="115000"/>
                        </a:lnSpc>
                        <a:spcBef>
                          <a:spcPts val="0"/>
                        </a:spcBef>
                        <a:spcAft>
                          <a:spcPts val="0"/>
                        </a:spcAft>
                      </a:pPr>
                      <a:r>
                        <a:rPr lang="en-US" sz="2000" b="1" dirty="0">
                          <a:effectLst/>
                        </a:rPr>
                        <a:t>Decrease development </a:t>
                      </a:r>
                      <a:r>
                        <a:rPr lang="en-US" sz="2000" dirty="0">
                          <a:effectLst/>
                        </a:rPr>
                        <a:t>of new problem behavior</a:t>
                      </a:r>
                      <a:endParaRPr lang="en-US" sz="2000" dirty="0">
                        <a:effectLst/>
                        <a:latin typeface="News Gothic Std"/>
                        <a:ea typeface="Calibri" panose="020F0502020204030204" pitchFamily="34" charset="0"/>
                        <a:cs typeface="Times New Roman" panose="02020603050405020304" pitchFamily="18" charset="0"/>
                      </a:endParaRPr>
                    </a:p>
                  </a:txBody>
                  <a:tcPr marL="68580" marR="68580" marT="0" marB="0">
                    <a:solidFill>
                      <a:srgbClr val="FFFF66"/>
                    </a:solidFill>
                  </a:tcPr>
                </a:tc>
                <a:tc>
                  <a:txBody>
                    <a:bodyPr/>
                    <a:lstStyle/>
                    <a:p>
                      <a:pPr marL="0" marR="0" algn="ctr">
                        <a:lnSpc>
                          <a:spcPct val="115000"/>
                        </a:lnSpc>
                        <a:spcBef>
                          <a:spcPts val="0"/>
                        </a:spcBef>
                        <a:spcAft>
                          <a:spcPts val="0"/>
                        </a:spcAft>
                      </a:pPr>
                      <a:r>
                        <a:rPr lang="en-US" sz="2000" b="1" dirty="0">
                          <a:effectLst/>
                        </a:rPr>
                        <a:t>Prevent worsening &amp; reduce intensity </a:t>
                      </a:r>
                      <a:r>
                        <a:rPr lang="en-US" sz="2000" dirty="0">
                          <a:effectLst/>
                        </a:rPr>
                        <a:t>of existing problem behavior</a:t>
                      </a:r>
                      <a:endParaRPr lang="en-US" sz="2000" dirty="0">
                        <a:effectLst/>
                        <a:latin typeface="News Gothic Std"/>
                        <a:ea typeface="Calibri" panose="020F0502020204030204" pitchFamily="34" charset="0"/>
                        <a:cs typeface="Times New Roman" panose="02020603050405020304" pitchFamily="18" charset="0"/>
                      </a:endParaRPr>
                    </a:p>
                  </a:txBody>
                  <a:tcPr marL="68580" marR="68580" marT="0" marB="0">
                    <a:solidFill>
                      <a:srgbClr val="FFFF66"/>
                    </a:solidFill>
                  </a:tcPr>
                </a:tc>
                <a:tc>
                  <a:txBody>
                    <a:bodyPr/>
                    <a:lstStyle/>
                    <a:p>
                      <a:pPr marL="0" marR="0" algn="ctr">
                        <a:lnSpc>
                          <a:spcPct val="115000"/>
                        </a:lnSpc>
                        <a:spcBef>
                          <a:spcPts val="0"/>
                        </a:spcBef>
                        <a:spcAft>
                          <a:spcPts val="0"/>
                        </a:spcAft>
                      </a:pPr>
                      <a:r>
                        <a:rPr lang="en-US" sz="2000" b="1" dirty="0">
                          <a:effectLst/>
                        </a:rPr>
                        <a:t>Eliminate triggers &amp; maintainers </a:t>
                      </a:r>
                      <a:r>
                        <a:rPr lang="en-US" sz="2000" dirty="0">
                          <a:effectLst/>
                        </a:rPr>
                        <a:t>of problem behavior</a:t>
                      </a:r>
                      <a:endParaRPr lang="en-US" sz="2000" dirty="0">
                        <a:effectLst/>
                        <a:latin typeface="News Gothic Std"/>
                        <a:ea typeface="Calibri" panose="020F0502020204030204" pitchFamily="34" charset="0"/>
                        <a:cs typeface="Times New Roman" panose="02020603050405020304" pitchFamily="18" charset="0"/>
                      </a:endParaRPr>
                    </a:p>
                  </a:txBody>
                  <a:tcPr marL="68580" marR="68580" marT="0" marB="0">
                    <a:solidFill>
                      <a:srgbClr val="FFFF66"/>
                    </a:solidFill>
                  </a:tcPr>
                </a:tc>
                <a:tc>
                  <a:txBody>
                    <a:bodyPr/>
                    <a:lstStyle/>
                    <a:p>
                      <a:pPr marL="0" marR="0" algn="ctr">
                        <a:lnSpc>
                          <a:spcPct val="115000"/>
                        </a:lnSpc>
                        <a:spcBef>
                          <a:spcPts val="0"/>
                        </a:spcBef>
                        <a:spcAft>
                          <a:spcPts val="0"/>
                        </a:spcAft>
                      </a:pPr>
                      <a:r>
                        <a:rPr lang="en-US" sz="2000" b="1" dirty="0">
                          <a:effectLst/>
                        </a:rPr>
                        <a:t>Add triggers &amp; maintainers </a:t>
                      </a:r>
                      <a:r>
                        <a:rPr lang="en-US" sz="2000" dirty="0">
                          <a:effectLst/>
                        </a:rPr>
                        <a:t>of prosocial behavior</a:t>
                      </a:r>
                      <a:endParaRPr lang="en-US" sz="2000" dirty="0">
                        <a:effectLst/>
                        <a:latin typeface="News Gothic Std"/>
                        <a:ea typeface="Calibri" panose="020F0502020204030204" pitchFamily="34" charset="0"/>
                        <a:cs typeface="Times New Roman" panose="02020603050405020304" pitchFamily="18" charset="0"/>
                      </a:endParaRPr>
                    </a:p>
                  </a:txBody>
                  <a:tcPr marL="68580" marR="68580" marT="0" marB="0">
                    <a:solidFill>
                      <a:srgbClr val="FFFF66"/>
                    </a:solidFill>
                  </a:tcPr>
                </a:tc>
                <a:tc>
                  <a:txBody>
                    <a:bodyPr/>
                    <a:lstStyle/>
                    <a:p>
                      <a:pPr marL="0" marR="0" algn="ctr">
                        <a:lnSpc>
                          <a:spcPct val="115000"/>
                        </a:lnSpc>
                        <a:spcBef>
                          <a:spcPts val="0"/>
                        </a:spcBef>
                        <a:spcAft>
                          <a:spcPts val="0"/>
                        </a:spcAft>
                      </a:pPr>
                      <a:r>
                        <a:rPr lang="en-US" sz="2000" b="1" dirty="0">
                          <a:effectLst/>
                        </a:rPr>
                        <a:t>Teach, monitor, &amp; acknowledge </a:t>
                      </a:r>
                      <a:r>
                        <a:rPr lang="en-US" sz="2000" dirty="0">
                          <a:effectLst/>
                        </a:rPr>
                        <a:t>prosocial behavior</a:t>
                      </a:r>
                      <a:endParaRPr lang="en-US" sz="2000" dirty="0">
                        <a:effectLst/>
                        <a:latin typeface="News Gothic Std"/>
                        <a:ea typeface="Calibri" panose="020F0502020204030204" pitchFamily="34" charset="0"/>
                        <a:cs typeface="Times New Roman" panose="02020603050405020304" pitchFamily="18" charset="0"/>
                      </a:endParaRPr>
                    </a:p>
                  </a:txBody>
                  <a:tcPr marL="68580" marR="68580" marT="0" marB="0">
                    <a:solidFill>
                      <a:srgbClr val="FFFF66"/>
                    </a:solidFill>
                  </a:tcPr>
                </a:tc>
                <a:extLst>
                  <a:ext uri="{0D108BD9-81ED-4DB2-BD59-A6C34878D82A}">
                    <a16:rowId xmlns:a16="http://schemas.microsoft.com/office/drawing/2014/main" val="10000"/>
                  </a:ext>
                </a:extLst>
              </a:tr>
            </a:tbl>
          </a:graphicData>
        </a:graphic>
      </p:graphicFrame>
      <p:sp>
        <p:nvSpPr>
          <p:cNvPr id="2" name="Rounded Rectangle 1"/>
          <p:cNvSpPr/>
          <p:nvPr/>
        </p:nvSpPr>
        <p:spPr>
          <a:xfrm>
            <a:off x="538988" y="1815682"/>
            <a:ext cx="3276598"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2400" dirty="0">
                <a:solidFill>
                  <a:srgbClr val="000000"/>
                </a:solidFill>
              </a:rPr>
              <a:t>Prevention Objectives</a:t>
            </a:r>
          </a:p>
        </p:txBody>
      </p:sp>
      <p:sp>
        <p:nvSpPr>
          <p:cNvPr id="7" name="Rounded Rectangle 6"/>
          <p:cNvSpPr/>
          <p:nvPr/>
        </p:nvSpPr>
        <p:spPr>
          <a:xfrm>
            <a:off x="3891788" y="1813936"/>
            <a:ext cx="4800598"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2400" dirty="0">
                <a:solidFill>
                  <a:srgbClr val="000000"/>
                </a:solidFill>
              </a:rPr>
              <a:t>Prevention Actions</a:t>
            </a:r>
          </a:p>
        </p:txBody>
      </p:sp>
      <p:sp>
        <p:nvSpPr>
          <p:cNvPr id="3" name="Rounded Rectangle 2"/>
          <p:cNvSpPr/>
          <p:nvPr/>
        </p:nvSpPr>
        <p:spPr>
          <a:xfrm rot="20319008">
            <a:off x="532614" y="5040389"/>
            <a:ext cx="1406827" cy="3426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2000" dirty="0">
                <a:solidFill>
                  <a:srgbClr val="000000"/>
                </a:solidFill>
              </a:rPr>
              <a:t>Incidence</a:t>
            </a:r>
          </a:p>
        </p:txBody>
      </p:sp>
      <p:sp>
        <p:nvSpPr>
          <p:cNvPr id="8" name="Rounded Rectangle 7"/>
          <p:cNvSpPr/>
          <p:nvPr/>
        </p:nvSpPr>
        <p:spPr>
          <a:xfrm rot="20319008">
            <a:off x="2218541" y="5047295"/>
            <a:ext cx="1406827" cy="3426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2000" dirty="0">
                <a:solidFill>
                  <a:srgbClr val="000000"/>
                </a:solidFill>
              </a:rPr>
              <a:t>Prevalence</a:t>
            </a:r>
          </a:p>
        </p:txBody>
      </p:sp>
      <p:sp>
        <p:nvSpPr>
          <p:cNvPr id="9" name="Rectangle 8"/>
          <p:cNvSpPr/>
          <p:nvPr/>
        </p:nvSpPr>
        <p:spPr>
          <a:xfrm>
            <a:off x="3815586" y="1587904"/>
            <a:ext cx="4998334" cy="3316830"/>
          </a:xfrm>
          <a:prstGeom prst="rect">
            <a:avLst/>
          </a:prstGeom>
          <a:solidFill>
            <a:srgbClr val="6371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846" y="5876401"/>
            <a:ext cx="3426761" cy="276999"/>
          </a:xfrm>
          <a:prstGeom prst="rect">
            <a:avLst/>
          </a:prstGeom>
        </p:spPr>
        <p:txBody>
          <a:bodyPr wrap="square">
            <a:spAutoFit/>
          </a:bodyPr>
          <a:lstStyle/>
          <a:p>
            <a:pPr algn="ctr"/>
            <a:r>
              <a:rPr lang="en-US" sz="1200" dirty="0" err="1">
                <a:solidFill>
                  <a:schemeClr val="bg1"/>
                </a:solidFill>
              </a:rPr>
              <a:t>Biglan</a:t>
            </a:r>
            <a:r>
              <a:rPr lang="en-US" sz="1200" dirty="0">
                <a:solidFill>
                  <a:schemeClr val="bg1"/>
                </a:solidFill>
              </a:rPr>
              <a:t> (1995); Mayer (1995); Walker et al. (1996)</a:t>
            </a:r>
          </a:p>
        </p:txBody>
      </p:sp>
    </p:spTree>
    <p:extLst>
      <p:ext uri="{BB962C8B-B14F-4D97-AF65-F5344CB8AC3E}">
        <p14:creationId xmlns:p14="http://schemas.microsoft.com/office/powerpoint/2010/main" val="19010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theme1.xml><?xml version="1.0" encoding="utf-8"?>
<a:theme xmlns:a="http://schemas.openxmlformats.org/drawingml/2006/main" name="Custom Design">
  <a:themeElements>
    <a:clrScheme name="Behavior Course">
      <a:dk1>
        <a:srgbClr val="000000"/>
      </a:dk1>
      <a:lt1>
        <a:srgbClr val="FFFFFF"/>
      </a:lt1>
      <a:dk2>
        <a:srgbClr val="323232"/>
      </a:dk2>
      <a:lt2>
        <a:srgbClr val="FFFFFF"/>
      </a:lt2>
      <a:accent1>
        <a:srgbClr val="8377D1"/>
      </a:accent1>
      <a:accent2>
        <a:srgbClr val="65AFFF"/>
      </a:accent2>
      <a:accent3>
        <a:srgbClr val="028090"/>
      </a:accent3>
      <a:accent4>
        <a:srgbClr val="FE5F55"/>
      </a:accent4>
      <a:accent5>
        <a:srgbClr val="4ACEA5"/>
      </a:accent5>
      <a:accent6>
        <a:srgbClr val="C3E32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NCII Behavior Course Template 2017_12_05</Template>
  <TotalTime>7681</TotalTime>
  <Words>4464</Words>
  <Application>Microsoft Office PowerPoint</Application>
  <PresentationFormat>On-screen Show (4:3)</PresentationFormat>
  <Paragraphs>838</Paragraphs>
  <Slides>66</Slides>
  <Notes>14</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66</vt:i4>
      </vt:variant>
    </vt:vector>
  </HeadingPairs>
  <TitlesOfParts>
    <vt:vector size="82" baseType="lpstr">
      <vt:lpstr>Arial</vt:lpstr>
      <vt:lpstr>Arial Rounded MT Bold</vt:lpstr>
      <vt:lpstr>Britannic Bold</vt:lpstr>
      <vt:lpstr>Calibri</vt:lpstr>
      <vt:lpstr>Comic Sans MS</vt:lpstr>
      <vt:lpstr>Franklin Gothic Book</vt:lpstr>
      <vt:lpstr>Franklin Gothic Medium</vt:lpstr>
      <vt:lpstr>News Gothic Std</vt:lpstr>
      <vt:lpstr>Times New Roman</vt:lpstr>
      <vt:lpstr>Webdings</vt:lpstr>
      <vt:lpstr>Custom Design</vt:lpstr>
      <vt:lpstr>1_Custom Design</vt:lpstr>
      <vt:lpstr>6_Custom Design</vt:lpstr>
      <vt:lpstr>9_Custom Design</vt:lpstr>
      <vt:lpstr>11_Custom Design</vt:lpstr>
      <vt:lpstr>Visio</vt:lpstr>
      <vt:lpstr>PowerPoint Presentation</vt:lpstr>
      <vt:lpstr>Acknowledgements</vt:lpstr>
      <vt:lpstr>Orientation to Module Tools and Resources</vt:lpstr>
      <vt:lpstr>Orientation to Module Elements</vt:lpstr>
      <vt:lpstr>Getting the Most Out of This Module</vt:lpstr>
      <vt:lpstr>PowerPoint Presentation</vt:lpstr>
      <vt:lpstr>Module Objectives</vt:lpstr>
      <vt:lpstr>PowerPoint Presentation</vt:lpstr>
      <vt:lpstr>Prevention Logic For All Redesign of teaching environments…not students</vt:lpstr>
      <vt:lpstr>Continuum of School-Wide  Instructional and Positive Behavior Support</vt:lpstr>
      <vt:lpstr>Secondary Supports: Who Benefits?</vt:lpstr>
      <vt:lpstr>Common Elements of Tier 2 Practices</vt:lpstr>
      <vt:lpstr>PowerPoint Presentation</vt:lpstr>
      <vt:lpstr>PowerPoint Presentation</vt:lpstr>
      <vt:lpstr>PowerPoint Presentation</vt:lpstr>
      <vt:lpstr>Daily CICO Cycle (Crone, Horner, &amp; Hawken, 2004)</vt:lpstr>
      <vt:lpstr>Modifying CICO</vt:lpstr>
      <vt:lpstr>Moving Toward Self-Management</vt:lpstr>
      <vt:lpstr>PowerPoint Presentation</vt:lpstr>
      <vt:lpstr>Other Tier 2 Interventions</vt:lpstr>
      <vt:lpstr>Social Skills Training Process</vt:lpstr>
      <vt:lpstr>Packaged Curricula</vt:lpstr>
      <vt:lpstr>PowerPoint Presentation</vt:lpstr>
      <vt:lpstr>PowerPoint Presentation</vt:lpstr>
      <vt:lpstr>CW-FIT Components</vt:lpstr>
      <vt:lpstr>Review:  Common Elements of Tier 2 Practices</vt:lpstr>
      <vt:lpstr>PowerPoint Presentation</vt:lpstr>
      <vt:lpstr>PowerPoint Presentation</vt:lpstr>
      <vt:lpstr>Individual Student Systems</vt:lpstr>
      <vt:lpstr>PowerPoint Presentation</vt:lpstr>
      <vt:lpstr>Behavior Support Elements</vt:lpstr>
      <vt:lpstr>3 Basic Steps: Developing interventions for Individual Students</vt:lpstr>
      <vt:lpstr>Remember Functions</vt:lpstr>
      <vt:lpstr>1. Look at the Function of Behavior</vt:lpstr>
      <vt:lpstr>Let’s Review an Intensive Example</vt:lpstr>
      <vt:lpstr>Breakdown of Example</vt:lpstr>
      <vt:lpstr>Activity 8.1: Stop and Jot Determining Function</vt:lpstr>
      <vt:lpstr>Activity 8.1: Review Determining Function</vt:lpstr>
      <vt:lpstr>FBA: Collecting Information</vt:lpstr>
      <vt:lpstr>FBA: Collecting Information</vt:lpstr>
      <vt:lpstr>Activity 8.2: Analyze an Example Determining Function</vt:lpstr>
      <vt:lpstr>Activity 8.2: Review Determining Function</vt:lpstr>
      <vt:lpstr>3 Basic Steps: Developing interventions for Individual Students</vt:lpstr>
      <vt:lpstr>Fundamental Rule</vt:lpstr>
      <vt:lpstr>2. Choose a Desired Behavior</vt:lpstr>
      <vt:lpstr>2. Choose a Replacement Behavior</vt:lpstr>
      <vt:lpstr>Replacement vs. Desired Behavior</vt:lpstr>
      <vt:lpstr>Competing Behavior Pathway</vt:lpstr>
      <vt:lpstr>Example: Competing Behavior Pathway</vt:lpstr>
      <vt:lpstr>Example: Competing Behavior Pathway</vt:lpstr>
      <vt:lpstr>Example: Competing Behavior Pathway</vt:lpstr>
      <vt:lpstr>PowerPoint Presentation</vt:lpstr>
      <vt:lpstr>PowerPoint Presentation</vt:lpstr>
      <vt:lpstr>PowerPoint Presentation</vt:lpstr>
      <vt:lpstr>3. Develop Intervention Strategies</vt:lpstr>
      <vt:lpstr>More specifically…</vt:lpstr>
      <vt:lpstr>More Detail Re: Earlier Example</vt:lpstr>
      <vt:lpstr>1. Determine Function</vt:lpstr>
      <vt:lpstr>Activity 8.4: Stop and Jot 2. Choose a Replacement Behavior</vt:lpstr>
      <vt:lpstr>Activity 8.4: Review 2. Choose a Replacement Behavior</vt:lpstr>
      <vt:lpstr>3. Develop Intervention Strategies</vt:lpstr>
      <vt:lpstr>Activity 8.5: Analyze an Example Developing Interventions</vt:lpstr>
      <vt:lpstr>Activity 8.5: Review </vt:lpstr>
      <vt:lpstr>Implementing a Plan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Pollack, Marney</dc:creator>
  <cp:lastModifiedBy>Peterson, Amy</cp:lastModifiedBy>
  <cp:revision>126</cp:revision>
  <dcterms:created xsi:type="dcterms:W3CDTF">2018-01-03T21:15:26Z</dcterms:created>
  <dcterms:modified xsi:type="dcterms:W3CDTF">2019-07-19T17:51:24Z</dcterms:modified>
</cp:coreProperties>
</file>