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83"/>
  </p:notesMasterIdLst>
  <p:handoutMasterIdLst>
    <p:handoutMasterId r:id="rId84"/>
  </p:handoutMasterIdLst>
  <p:sldIdLst>
    <p:sldId id="258" r:id="rId3"/>
    <p:sldId id="322" r:id="rId4"/>
    <p:sldId id="378" r:id="rId5"/>
    <p:sldId id="408" r:id="rId6"/>
    <p:sldId id="409" r:id="rId7"/>
    <p:sldId id="343" r:id="rId8"/>
    <p:sldId id="325" r:id="rId9"/>
    <p:sldId id="326" r:id="rId10"/>
    <p:sldId id="344" r:id="rId11"/>
    <p:sldId id="261" r:id="rId12"/>
    <p:sldId id="262" r:id="rId13"/>
    <p:sldId id="263" r:id="rId14"/>
    <p:sldId id="264" r:id="rId15"/>
    <p:sldId id="327" r:id="rId16"/>
    <p:sldId id="410" r:id="rId17"/>
    <p:sldId id="328" r:id="rId18"/>
    <p:sldId id="329" r:id="rId19"/>
    <p:sldId id="268" r:id="rId20"/>
    <p:sldId id="269" r:id="rId21"/>
    <p:sldId id="313" r:id="rId22"/>
    <p:sldId id="312" r:id="rId23"/>
    <p:sldId id="330" r:id="rId24"/>
    <p:sldId id="411" r:id="rId25"/>
    <p:sldId id="331" r:id="rId26"/>
    <p:sldId id="332" r:id="rId27"/>
    <p:sldId id="275" r:id="rId28"/>
    <p:sldId id="421" r:id="rId29"/>
    <p:sldId id="277" r:id="rId30"/>
    <p:sldId id="423" r:id="rId31"/>
    <p:sldId id="424" r:id="rId32"/>
    <p:sldId id="425" r:id="rId33"/>
    <p:sldId id="426" r:id="rId34"/>
    <p:sldId id="427" r:id="rId35"/>
    <p:sldId id="428" r:id="rId36"/>
    <p:sldId id="333" r:id="rId37"/>
    <p:sldId id="412" r:id="rId38"/>
    <p:sldId id="334" r:id="rId39"/>
    <p:sldId id="335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434" r:id="rId50"/>
    <p:sldId id="435" r:id="rId51"/>
    <p:sldId id="436" r:id="rId52"/>
    <p:sldId id="336" r:id="rId53"/>
    <p:sldId id="297" r:id="rId54"/>
    <p:sldId id="298" r:id="rId55"/>
    <p:sldId id="437" r:id="rId56"/>
    <p:sldId id="439" r:id="rId57"/>
    <p:sldId id="442" r:id="rId58"/>
    <p:sldId id="443" r:id="rId59"/>
    <p:sldId id="444" r:id="rId60"/>
    <p:sldId id="445" r:id="rId61"/>
    <p:sldId id="337" r:id="rId62"/>
    <p:sldId id="413" r:id="rId63"/>
    <p:sldId id="338" r:id="rId64"/>
    <p:sldId id="339" r:id="rId65"/>
    <p:sldId id="316" r:id="rId66"/>
    <p:sldId id="317" r:id="rId67"/>
    <p:sldId id="318" r:id="rId68"/>
    <p:sldId id="305" r:id="rId69"/>
    <p:sldId id="306" r:id="rId70"/>
    <p:sldId id="307" r:id="rId71"/>
    <p:sldId id="308" r:id="rId72"/>
    <p:sldId id="309" r:id="rId73"/>
    <p:sldId id="340" r:id="rId74"/>
    <p:sldId id="414" r:id="rId75"/>
    <p:sldId id="356" r:id="rId76"/>
    <p:sldId id="357" r:id="rId77"/>
    <p:sldId id="358" r:id="rId78"/>
    <p:sldId id="420" r:id="rId79"/>
    <p:sldId id="345" r:id="rId80"/>
    <p:sldId id="342" r:id="rId81"/>
    <p:sldId id="341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2C482ED-1884-456E-A4E2-4A9215819564}">
          <p14:sldIdLst>
            <p14:sldId id="258"/>
            <p14:sldId id="322"/>
            <p14:sldId id="378"/>
            <p14:sldId id="408"/>
            <p14:sldId id="409"/>
            <p14:sldId id="343"/>
            <p14:sldId id="325"/>
          </p14:sldIdLst>
        </p14:section>
        <p14:section name="Part 1" id="{F188774E-3EBD-43B7-A068-59242794293B}">
          <p14:sldIdLst>
            <p14:sldId id="326"/>
            <p14:sldId id="344"/>
            <p14:sldId id="261"/>
            <p14:sldId id="262"/>
            <p14:sldId id="263"/>
            <p14:sldId id="264"/>
            <p14:sldId id="327"/>
            <p14:sldId id="410"/>
          </p14:sldIdLst>
        </p14:section>
        <p14:section name="Part 2" id="{2B0FBF85-A646-415D-8B17-ADCA1ACAF6EB}">
          <p14:sldIdLst>
            <p14:sldId id="328"/>
            <p14:sldId id="329"/>
            <p14:sldId id="268"/>
            <p14:sldId id="269"/>
            <p14:sldId id="313"/>
            <p14:sldId id="312"/>
            <p14:sldId id="330"/>
            <p14:sldId id="411"/>
          </p14:sldIdLst>
        </p14:section>
        <p14:section name="Part 3" id="{91A08A33-F894-4A6C-AAD1-476EFF5D5D8B}">
          <p14:sldIdLst>
            <p14:sldId id="331"/>
            <p14:sldId id="332"/>
            <p14:sldId id="275"/>
            <p14:sldId id="421"/>
            <p14:sldId id="277"/>
            <p14:sldId id="423"/>
            <p14:sldId id="424"/>
            <p14:sldId id="425"/>
            <p14:sldId id="426"/>
            <p14:sldId id="427"/>
            <p14:sldId id="428"/>
            <p14:sldId id="333"/>
            <p14:sldId id="412"/>
          </p14:sldIdLst>
        </p14:section>
        <p14:section name="Part 4" id="{2E8B9ABC-AAC2-4C50-8752-D483C8BD6278}">
          <p14:sldIdLst>
            <p14:sldId id="334"/>
            <p14:sldId id="33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434"/>
            <p14:sldId id="435"/>
            <p14:sldId id="436"/>
            <p14:sldId id="336"/>
            <p14:sldId id="297"/>
            <p14:sldId id="298"/>
            <p14:sldId id="437"/>
            <p14:sldId id="439"/>
            <p14:sldId id="442"/>
            <p14:sldId id="443"/>
            <p14:sldId id="444"/>
            <p14:sldId id="445"/>
            <p14:sldId id="337"/>
            <p14:sldId id="413"/>
          </p14:sldIdLst>
        </p14:section>
        <p14:section name="Part 5" id="{BACFA875-E86B-4B01-9EDE-68612B0A05DB}">
          <p14:sldIdLst>
            <p14:sldId id="338"/>
            <p14:sldId id="339"/>
            <p14:sldId id="316"/>
            <p14:sldId id="317"/>
            <p14:sldId id="318"/>
            <p14:sldId id="305"/>
            <p14:sldId id="306"/>
            <p14:sldId id="307"/>
            <p14:sldId id="308"/>
            <p14:sldId id="309"/>
            <p14:sldId id="340"/>
            <p14:sldId id="414"/>
            <p14:sldId id="356"/>
            <p14:sldId id="357"/>
            <p14:sldId id="358"/>
            <p14:sldId id="420"/>
            <p14:sldId id="345"/>
            <p14:sldId id="342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Stephanie" initials="JS" lastIdx="1" clrIdx="0">
    <p:extLst>
      <p:ext uri="{19B8F6BF-5375-455C-9EA6-DF929625EA0E}">
        <p15:presenceInfo xmlns:p15="http://schemas.microsoft.com/office/powerpoint/2012/main" userId="S-1-5-21-1472932569-214068005-926709054-1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988"/>
    <a:srgbClr val="F8C1BA"/>
    <a:srgbClr val="63717F"/>
    <a:srgbClr val="001C54"/>
    <a:srgbClr val="002368"/>
    <a:srgbClr val="708090"/>
    <a:srgbClr val="FFFFFF"/>
    <a:srgbClr val="FBFBFB"/>
    <a:srgbClr val="479F5E"/>
    <a:srgbClr val="F9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8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g10010:Desktop:Graphing%20Practi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D0-9046-B6BF-A50856DCC2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D0-9046-B6BF-A50856DCC2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D0-9046-B6BF-A50856DCC2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DD0-9046-B6BF-A50856DCC22C}"/>
              </c:ext>
            </c:extLst>
          </c:dPt>
          <c:cat>
            <c:strRef>
              <c:f>Sheet1!$A$2:$A$5</c:f>
              <c:strCache>
                <c:ptCount val="4"/>
                <c:pt idx="0">
                  <c:v>Peer Attention</c:v>
                </c:pt>
                <c:pt idx="1">
                  <c:v>Teacher Attention</c:v>
                </c:pt>
                <c:pt idx="2">
                  <c:v>Escape Attention</c:v>
                </c:pt>
                <c:pt idx="3">
                  <c:v>Escape Tasks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0.15</c:v>
                </c:pt>
                <c:pt idx="2" formatCode="General">
                  <c:v>0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D0-9046-B6BF-A50856DCC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24420896"/>
        <c:axId val="-624069200"/>
      </c:barChart>
      <c:catAx>
        <c:axId val="-6244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24069200"/>
        <c:crosses val="autoZero"/>
        <c:auto val="1"/>
        <c:lblAlgn val="ctr"/>
        <c:lblOffset val="100"/>
        <c:noMultiLvlLbl val="0"/>
      </c:catAx>
      <c:valAx>
        <c:axId val="-6240692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624420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Setting where Behavior Occurs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'ABC Data'!$B$1</c:f>
              <c:strCache>
                <c:ptCount val="1"/>
                <c:pt idx="0">
                  <c:v>% of occurrences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'ABC Data'!$A$2:$A$5</c:f>
              <c:strCache>
                <c:ptCount val="4"/>
                <c:pt idx="0">
                  <c:v>Independent work</c:v>
                </c:pt>
                <c:pt idx="1">
                  <c:v>Large Group Work</c:v>
                </c:pt>
                <c:pt idx="2">
                  <c:v>Transition</c:v>
                </c:pt>
                <c:pt idx="3">
                  <c:v>Small Group Work</c:v>
                </c:pt>
              </c:strCache>
            </c:strRef>
          </c:cat>
          <c:val>
            <c:numRef>
              <c:f>'ABC Data'!$B$2:$B$5</c:f>
              <c:numCache>
                <c:formatCode>0%</c:formatCode>
                <c:ptCount val="4"/>
                <c:pt idx="0">
                  <c:v>0.7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C-40C7-9B17-D1D6E9C47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Antecedent Events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Sheet1!$A$13:$A$16</c:f>
              <c:strCache>
                <c:ptCount val="4"/>
                <c:pt idx="0">
                  <c:v>Independent work</c:v>
                </c:pt>
                <c:pt idx="1">
                  <c:v>Large group work</c:v>
                </c:pt>
                <c:pt idx="2">
                  <c:v>Transition</c:v>
                </c:pt>
                <c:pt idx="3">
                  <c:v>Small Group</c:v>
                </c:pt>
              </c:strCache>
            </c:strRef>
          </c:cat>
          <c:val>
            <c:numRef>
              <c:f>Sheet1!$B$13:$B$16</c:f>
              <c:numCache>
                <c:formatCode>General</c:formatCode>
                <c:ptCount val="4"/>
                <c:pt idx="0" formatCode="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B-4815-B32C-C5BBBBD32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85064656"/>
        <c:axId val="-385062464"/>
      </c:barChart>
      <c:catAx>
        <c:axId val="-38506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Antecedent Events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385062464"/>
        <c:crosses val="autoZero"/>
        <c:auto val="1"/>
        <c:lblAlgn val="ctr"/>
        <c:lblOffset val="100"/>
        <c:noMultiLvlLbl val="0"/>
      </c:catAx>
      <c:valAx>
        <c:axId val="-38506246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% of occurnaces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38506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Consequence Events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Sheet1!$C$13:$C$16</c:f>
              <c:strCache>
                <c:ptCount val="4"/>
                <c:pt idx="0">
                  <c:v>Obtained peer attention</c:v>
                </c:pt>
                <c:pt idx="1">
                  <c:v>Obtained adult attention</c:v>
                </c:pt>
                <c:pt idx="2">
                  <c:v>Obtained tangible</c:v>
                </c:pt>
                <c:pt idx="3">
                  <c:v>Escape work</c:v>
                </c:pt>
              </c:strCache>
            </c:strRef>
          </c:cat>
          <c:val>
            <c:numRef>
              <c:f>Sheet1!$D$13:$D$16</c:f>
              <c:numCache>
                <c:formatCode>0%</c:formatCode>
                <c:ptCount val="4"/>
                <c:pt idx="0">
                  <c:v>0.33</c:v>
                </c:pt>
                <c:pt idx="1">
                  <c:v>0.66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1-4961-BD5C-7234D8925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9005536"/>
        <c:axId val="-337325568"/>
      </c:barChart>
      <c:catAx>
        <c:axId val="-31900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Consequence events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337325568"/>
        <c:crosses val="autoZero"/>
        <c:auto val="1"/>
        <c:lblAlgn val="ctr"/>
        <c:lblOffset val="100"/>
        <c:noMultiLvlLbl val="0"/>
      </c:catAx>
      <c:valAx>
        <c:axId val="-337325568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% of occurences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31900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784" b="1" i="0" u="none" strike="noStrike" baseline="0">
                <a:solidFill>
                  <a:srgbClr val="000000"/>
                </a:solidFill>
                <a:latin typeface="Arial" charset="0"/>
                <a:cs typeface="Arial" charset="0"/>
              </a:rPr>
              <a:t>Percent of Intervals Kelly was Off-task</a:t>
            </a:r>
          </a:p>
        </c:rich>
      </c:tx>
      <c:layout>
        <c:manualLayout>
          <c:xMode val="edge"/>
          <c:yMode val="edge"/>
          <c:x val="0.10758929418461247"/>
          <c:y val="4.1103662160154507E-2"/>
        </c:manualLayout>
      </c:layout>
      <c:overlay val="0"/>
      <c:spPr>
        <a:noFill/>
        <a:ln w="243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46655886764204"/>
          <c:y val="0.24324324324324303"/>
          <c:w val="0.72383705943007115"/>
          <c:h val="0.47972972972973005"/>
        </c:manualLayout>
      </c:layout>
      <c:lineChart>
        <c:grouping val="standard"/>
        <c:varyColors val="0"/>
        <c:ser>
          <c:idx val="0"/>
          <c:order val="0"/>
          <c:tx>
            <c:v>off-task</c:v>
          </c:tx>
          <c:spPr>
            <a:ln w="36576">
              <a:solidFill>
                <a:srgbClr val="63AAFE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dLbls>
            <c:delete val="1"/>
          </c:dLbls>
          <c:cat>
            <c:numRef>
              <c:f>(Sheet1!$A$21,Sheet1!$A$23,Sheet1!$A$25)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(Sheet1!$C$21,Sheet1!$C$23,Sheet1!$C$25)</c:f>
              <c:numCache>
                <c:formatCode>0%</c:formatCode>
                <c:ptCount val="3"/>
                <c:pt idx="0">
                  <c:v>0.68</c:v>
                </c:pt>
                <c:pt idx="1">
                  <c:v>0.42499999999999999</c:v>
                </c:pt>
                <c:pt idx="2">
                  <c:v>0.68421052631578949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C5-9F49-92E1-97746106B4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4031072"/>
        <c:axId val="1"/>
      </c:lineChart>
      <c:catAx>
        <c:axId val="210403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Observation Day</a:t>
                </a:r>
              </a:p>
            </c:rich>
          </c:tx>
          <c:layout>
            <c:manualLayout>
              <c:xMode val="edge"/>
              <c:yMode val="edge"/>
              <c:x val="0.40969168010625179"/>
              <c:y val="0.84459459961372751"/>
            </c:manualLayout>
          </c:layout>
          <c:overlay val="0"/>
          <c:spPr>
            <a:noFill/>
            <a:ln w="2438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0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20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of Intervals</a:t>
                </a:r>
              </a:p>
            </c:rich>
          </c:tx>
          <c:layout>
            <c:manualLayout>
              <c:xMode val="edge"/>
              <c:yMode val="edge"/>
              <c:x val="1.9823783322265438E-2"/>
              <c:y val="0.24324320309017977"/>
            </c:manualLayout>
          </c:layout>
          <c:overlay val="0"/>
          <c:spPr>
            <a:noFill/>
            <a:ln w="24384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04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4031072"/>
        <c:crosses val="autoZero"/>
        <c:crossBetween val="between"/>
      </c:valAx>
      <c:spPr>
        <a:solidFill>
          <a:srgbClr val="FFFFFF"/>
        </a:solidFill>
        <a:ln w="24384">
          <a:noFill/>
        </a:ln>
      </c:spPr>
    </c:plotArea>
    <c:plotVisOnly val="1"/>
    <c:dispBlanksAs val="gap"/>
    <c:showDLblsOverMax val="0"/>
  </c:chart>
  <c:spPr>
    <a:solidFill>
      <a:srgbClr val="FFFFFF"/>
    </a:solidFill>
    <a:ln w="3048">
      <a:solidFill>
        <a:srgbClr val="000000"/>
      </a:solidFill>
      <a:prstDash val="solid"/>
    </a:ln>
  </c:spPr>
  <c:txPr>
    <a:bodyPr/>
    <a:lstStyle/>
    <a:p>
      <a:pPr>
        <a:defRPr sz="16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A3A48-454F-154A-802B-212E85ADEF83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66A81-7A86-4C4B-815C-811799C31F19}">
      <dgm:prSet phldrT="[Text]" custT="1"/>
      <dgm:spPr/>
      <dgm:t>
        <a:bodyPr/>
        <a:lstStyle/>
        <a:p>
          <a:pPr algn="ctr"/>
          <a:r>
            <a:rPr lang="en-US" sz="2000" dirty="0"/>
            <a:t>Pre-service</a:t>
          </a:r>
        </a:p>
      </dgm:t>
    </dgm:pt>
    <dgm:pt modelId="{7ABEA724-FB0F-624D-ABCB-B8A1E34437F0}" type="parTrans" cxnId="{DA7C9DC3-B000-AB4D-95D7-23E81618178E}">
      <dgm:prSet/>
      <dgm:spPr/>
      <dgm:t>
        <a:bodyPr/>
        <a:lstStyle/>
        <a:p>
          <a:endParaRPr lang="en-US"/>
        </a:p>
      </dgm:t>
    </dgm:pt>
    <dgm:pt modelId="{8D67BE4D-2200-8F47-AFBC-1049C022117B}" type="sibTrans" cxnId="{DA7C9DC3-B000-AB4D-95D7-23E81618178E}">
      <dgm:prSet/>
      <dgm:spPr/>
      <dgm:t>
        <a:bodyPr/>
        <a:lstStyle/>
        <a:p>
          <a:endParaRPr lang="en-US"/>
        </a:p>
      </dgm:t>
    </dgm:pt>
    <dgm:pt modelId="{1FB83F7E-DB0A-7541-B491-D39E5130221D}">
      <dgm:prSet phldrT="[Text]"/>
      <dgm:spPr/>
      <dgm:t>
        <a:bodyPr/>
        <a:lstStyle/>
        <a:p>
          <a:r>
            <a:rPr lang="en-US" dirty="0"/>
            <a:t>Become fluent with content and basic theory </a:t>
          </a:r>
        </a:p>
      </dgm:t>
    </dgm:pt>
    <dgm:pt modelId="{30D1CCC5-1B6F-C349-98A1-676FA3D85DC7}" type="parTrans" cxnId="{000BE859-C8F5-FB43-86BA-A4E9E942FCD4}">
      <dgm:prSet/>
      <dgm:spPr/>
      <dgm:t>
        <a:bodyPr/>
        <a:lstStyle/>
        <a:p>
          <a:endParaRPr lang="en-US"/>
        </a:p>
      </dgm:t>
    </dgm:pt>
    <dgm:pt modelId="{BDAF4590-E417-3B47-B1A1-724D1D904487}" type="sibTrans" cxnId="{000BE859-C8F5-FB43-86BA-A4E9E942FCD4}">
      <dgm:prSet/>
      <dgm:spPr/>
      <dgm:t>
        <a:bodyPr/>
        <a:lstStyle/>
        <a:p>
          <a:endParaRPr lang="en-US"/>
        </a:p>
      </dgm:t>
    </dgm:pt>
    <dgm:pt modelId="{8F7DDF7C-F965-1047-A771-F131B9F5CD47}">
      <dgm:prSet phldrT="[Text]" custT="1"/>
      <dgm:spPr/>
      <dgm:t>
        <a:bodyPr/>
        <a:lstStyle/>
        <a:p>
          <a:pPr algn="ctr"/>
          <a:r>
            <a:rPr lang="en-US" sz="2000" dirty="0"/>
            <a:t>New Teachers</a:t>
          </a:r>
        </a:p>
      </dgm:t>
    </dgm:pt>
    <dgm:pt modelId="{681E9FBB-6272-9B44-B5E5-4775FFA9CFF7}" type="parTrans" cxnId="{A6C3E3EA-00F9-E14F-B5D6-0F5EB5A01B9E}">
      <dgm:prSet/>
      <dgm:spPr/>
      <dgm:t>
        <a:bodyPr/>
        <a:lstStyle/>
        <a:p>
          <a:endParaRPr lang="en-US"/>
        </a:p>
      </dgm:t>
    </dgm:pt>
    <dgm:pt modelId="{E9B4F679-F448-CD46-BD09-6BC5F2108870}" type="sibTrans" cxnId="{A6C3E3EA-00F9-E14F-B5D6-0F5EB5A01B9E}">
      <dgm:prSet/>
      <dgm:spPr/>
      <dgm:t>
        <a:bodyPr/>
        <a:lstStyle/>
        <a:p>
          <a:endParaRPr lang="en-US"/>
        </a:p>
      </dgm:t>
    </dgm:pt>
    <dgm:pt modelId="{A0C1341D-2A3A-0241-A319-B88F95D3F299}">
      <dgm:prSet phldrT="[Text]"/>
      <dgm:spPr/>
      <dgm:t>
        <a:bodyPr/>
        <a:lstStyle/>
        <a:p>
          <a:r>
            <a:rPr lang="en-US" dirty="0"/>
            <a:t>Focus on moving from knowledge to practice</a:t>
          </a:r>
        </a:p>
      </dgm:t>
    </dgm:pt>
    <dgm:pt modelId="{EA75D376-F4BF-8D47-B793-2F749BE743A8}" type="parTrans" cxnId="{6480E69E-6FBF-DC44-A083-2FB8D7B058AF}">
      <dgm:prSet/>
      <dgm:spPr/>
      <dgm:t>
        <a:bodyPr/>
        <a:lstStyle/>
        <a:p>
          <a:endParaRPr lang="en-US"/>
        </a:p>
      </dgm:t>
    </dgm:pt>
    <dgm:pt modelId="{460D8546-4BE6-AD45-B2D7-567BD5FD2636}" type="sibTrans" cxnId="{6480E69E-6FBF-DC44-A083-2FB8D7B058AF}">
      <dgm:prSet/>
      <dgm:spPr/>
      <dgm:t>
        <a:bodyPr/>
        <a:lstStyle/>
        <a:p>
          <a:endParaRPr lang="en-US"/>
        </a:p>
      </dgm:t>
    </dgm:pt>
    <dgm:pt modelId="{8A5BC76C-9CD6-BD4B-A6D1-6ED238422F97}">
      <dgm:prSet phldrT="[Text]" custT="1"/>
      <dgm:spPr/>
      <dgm:t>
        <a:bodyPr/>
        <a:lstStyle/>
        <a:p>
          <a:pPr algn="ctr"/>
          <a:r>
            <a:rPr lang="en-US" sz="2000" dirty="0"/>
            <a:t>Experienced Teachers</a:t>
          </a:r>
        </a:p>
      </dgm:t>
    </dgm:pt>
    <dgm:pt modelId="{2B124FBE-A13D-154A-BFED-FA70B6B6752F}" type="parTrans" cxnId="{1FDE895B-850E-1F4E-9CFB-E8724D126CB7}">
      <dgm:prSet/>
      <dgm:spPr/>
      <dgm:t>
        <a:bodyPr/>
        <a:lstStyle/>
        <a:p>
          <a:endParaRPr lang="en-US"/>
        </a:p>
      </dgm:t>
    </dgm:pt>
    <dgm:pt modelId="{5890B37A-3EC2-9345-A43E-775F56E357C8}" type="sibTrans" cxnId="{1FDE895B-850E-1F4E-9CFB-E8724D126CB7}">
      <dgm:prSet/>
      <dgm:spPr/>
      <dgm:t>
        <a:bodyPr/>
        <a:lstStyle/>
        <a:p>
          <a:endParaRPr lang="en-US"/>
        </a:p>
      </dgm:t>
    </dgm:pt>
    <dgm:pt modelId="{EF97F04B-952D-0B45-A4B2-7845933D4467}">
      <dgm:prSet phldrT="[Text]"/>
      <dgm:spPr/>
      <dgm:t>
        <a:bodyPr/>
        <a:lstStyle/>
        <a:p>
          <a:r>
            <a:rPr lang="en-US" dirty="0"/>
            <a:t>Use activities as a self-reflection opportunity</a:t>
          </a:r>
        </a:p>
      </dgm:t>
    </dgm:pt>
    <dgm:pt modelId="{E24174DA-8AD6-D54B-A8E1-06BA0A79610B}" type="parTrans" cxnId="{151D64E6-02B8-B744-9E6F-81A9FF86FAA3}">
      <dgm:prSet/>
      <dgm:spPr/>
      <dgm:t>
        <a:bodyPr/>
        <a:lstStyle/>
        <a:p>
          <a:endParaRPr lang="en-US"/>
        </a:p>
      </dgm:t>
    </dgm:pt>
    <dgm:pt modelId="{81307B86-5190-1D4C-9874-30DF51CCDA3D}" type="sibTrans" cxnId="{151D64E6-02B8-B744-9E6F-81A9FF86FAA3}">
      <dgm:prSet/>
      <dgm:spPr/>
      <dgm:t>
        <a:bodyPr/>
        <a:lstStyle/>
        <a:p>
          <a:endParaRPr lang="en-US"/>
        </a:p>
      </dgm:t>
    </dgm:pt>
    <dgm:pt modelId="{ADEB1C42-6152-4A4D-B838-C23A502D92AB}">
      <dgm:prSet phldrT="[Text]"/>
      <dgm:spPr/>
      <dgm:t>
        <a:bodyPr/>
        <a:lstStyle/>
        <a:p>
          <a:r>
            <a:rPr lang="en-US" dirty="0"/>
            <a:t>Consider how you might coach or teach the skills/content to a new teacher in your building</a:t>
          </a:r>
        </a:p>
      </dgm:t>
    </dgm:pt>
    <dgm:pt modelId="{E1D3FD61-B484-F541-8599-DC0694898BC3}" type="parTrans" cxnId="{81A5A63E-0DEA-7C4B-82A9-9AA57226AD23}">
      <dgm:prSet/>
      <dgm:spPr/>
      <dgm:t>
        <a:bodyPr/>
        <a:lstStyle/>
        <a:p>
          <a:endParaRPr lang="en-US"/>
        </a:p>
      </dgm:t>
    </dgm:pt>
    <dgm:pt modelId="{E26CFCE3-112D-9747-BFDE-761F4A5ACE30}" type="sibTrans" cxnId="{81A5A63E-0DEA-7C4B-82A9-9AA57226AD23}">
      <dgm:prSet/>
      <dgm:spPr/>
      <dgm:t>
        <a:bodyPr/>
        <a:lstStyle/>
        <a:p>
          <a:endParaRPr lang="en-US"/>
        </a:p>
      </dgm:t>
    </dgm:pt>
    <dgm:pt modelId="{5A00EC57-226E-834F-A614-822801A740DD}">
      <dgm:prSet phldrT="[Text]"/>
      <dgm:spPr/>
      <dgm:t>
        <a:bodyPr/>
        <a:lstStyle/>
        <a:p>
          <a:r>
            <a:rPr lang="en-US" dirty="0"/>
            <a:t>Set a new implementation goal for yourself</a:t>
          </a:r>
        </a:p>
      </dgm:t>
    </dgm:pt>
    <dgm:pt modelId="{8FB656E1-732F-E14C-AB45-8A6526773A5A}" type="parTrans" cxnId="{E7EE3460-FD63-764C-B515-F59115A0C744}">
      <dgm:prSet/>
      <dgm:spPr/>
      <dgm:t>
        <a:bodyPr/>
        <a:lstStyle/>
        <a:p>
          <a:endParaRPr lang="en-US"/>
        </a:p>
      </dgm:t>
    </dgm:pt>
    <dgm:pt modelId="{5718F5BE-1D9C-104D-B5E0-0D5B43006302}" type="sibTrans" cxnId="{E7EE3460-FD63-764C-B515-F59115A0C744}">
      <dgm:prSet/>
      <dgm:spPr/>
      <dgm:t>
        <a:bodyPr/>
        <a:lstStyle/>
        <a:p>
          <a:endParaRPr lang="en-US"/>
        </a:p>
      </dgm:t>
    </dgm:pt>
    <dgm:pt modelId="{078654F5-6A23-BE48-AF3D-F3C7AF0F7B3A}">
      <dgm:prSet phldrT="[Text]"/>
      <dgm:spPr/>
      <dgm:t>
        <a:bodyPr/>
        <a:lstStyle/>
        <a:p>
          <a:r>
            <a:rPr lang="en-US" dirty="0"/>
            <a:t>Review resources to extend your learning with respect to culturally and contextually relevant implementation</a:t>
          </a:r>
        </a:p>
      </dgm:t>
    </dgm:pt>
    <dgm:pt modelId="{00069547-B637-104F-9B32-6B2922F8B560}" type="parTrans" cxnId="{14849B9A-7014-B748-AAD5-F9C95778AD81}">
      <dgm:prSet/>
      <dgm:spPr/>
      <dgm:t>
        <a:bodyPr/>
        <a:lstStyle/>
        <a:p>
          <a:endParaRPr lang="en-US"/>
        </a:p>
      </dgm:t>
    </dgm:pt>
    <dgm:pt modelId="{982D96C5-ACBD-4A40-97C1-A9325D8D14C6}" type="sibTrans" cxnId="{14849B9A-7014-B748-AAD5-F9C95778AD81}">
      <dgm:prSet/>
      <dgm:spPr/>
      <dgm:t>
        <a:bodyPr/>
        <a:lstStyle/>
        <a:p>
          <a:endParaRPr lang="en-US"/>
        </a:p>
      </dgm:t>
    </dgm:pt>
    <dgm:pt modelId="{C51A2E15-1E85-5841-9CC4-18AACD09D880}">
      <dgm:prSet phldrT="[Text]"/>
      <dgm:spPr/>
      <dgm:t>
        <a:bodyPr/>
        <a:lstStyle/>
        <a:p>
          <a:r>
            <a:rPr lang="en-US" dirty="0"/>
            <a:t>Look for examples of implementation in your clinic placements </a:t>
          </a:r>
        </a:p>
      </dgm:t>
    </dgm:pt>
    <dgm:pt modelId="{0D91A097-3669-4B42-8A41-CD8EA8802F45}" type="parTrans" cxnId="{B54ACF71-0EC7-A047-9C1B-6BAE3FD3D870}">
      <dgm:prSet/>
      <dgm:spPr/>
      <dgm:t>
        <a:bodyPr/>
        <a:lstStyle/>
        <a:p>
          <a:endParaRPr lang="en-US"/>
        </a:p>
      </dgm:t>
    </dgm:pt>
    <dgm:pt modelId="{D2CB6C83-0CA2-BE45-8DF6-03BE014A3A51}" type="sibTrans" cxnId="{B54ACF71-0EC7-A047-9C1B-6BAE3FD3D870}">
      <dgm:prSet/>
      <dgm:spPr/>
      <dgm:t>
        <a:bodyPr/>
        <a:lstStyle/>
        <a:p>
          <a:endParaRPr lang="en-US"/>
        </a:p>
      </dgm:t>
    </dgm:pt>
    <dgm:pt modelId="{DC596E0C-5ABD-094E-8C62-6C5CA3C1B7C0}">
      <dgm:prSet phldrT="[Text]"/>
      <dgm:spPr/>
      <dgm:t>
        <a:bodyPr/>
        <a:lstStyle/>
        <a:p>
          <a:r>
            <a:rPr lang="en-US" dirty="0"/>
            <a:t>Video record or ask for feedback on your implementation of key practices during your student teaching</a:t>
          </a:r>
        </a:p>
      </dgm:t>
    </dgm:pt>
    <dgm:pt modelId="{8FFC01F0-5C3F-1E41-BC6C-CCAABCEE4CA4}" type="parTrans" cxnId="{1FEB258F-239D-0D45-996B-6DD47456E761}">
      <dgm:prSet/>
      <dgm:spPr/>
      <dgm:t>
        <a:bodyPr/>
        <a:lstStyle/>
        <a:p>
          <a:endParaRPr lang="en-US"/>
        </a:p>
      </dgm:t>
    </dgm:pt>
    <dgm:pt modelId="{DCA81FBF-96C2-E742-B76D-905C70FC1C11}" type="sibTrans" cxnId="{1FEB258F-239D-0D45-996B-6DD47456E761}">
      <dgm:prSet/>
      <dgm:spPr/>
      <dgm:t>
        <a:bodyPr/>
        <a:lstStyle/>
        <a:p>
          <a:endParaRPr lang="en-US"/>
        </a:p>
      </dgm:t>
    </dgm:pt>
    <dgm:pt modelId="{81D46EB5-72EC-8645-AFB3-FD39295B2470}">
      <dgm:prSet phldrT="[Text]"/>
      <dgm:spPr/>
      <dgm:t>
        <a:bodyPr/>
        <a:lstStyle/>
        <a:p>
          <a:r>
            <a:rPr lang="en-US" dirty="0"/>
            <a:t>Set implementation goals and either self-monitor or ask for peer/coach feedback on your use of key skills</a:t>
          </a:r>
        </a:p>
      </dgm:t>
    </dgm:pt>
    <dgm:pt modelId="{63C2B1D6-19B5-404B-93AC-ADC0773F10A1}" type="parTrans" cxnId="{471C214C-21F6-B448-BFE9-1DA7F2F1D5BF}">
      <dgm:prSet/>
      <dgm:spPr/>
      <dgm:t>
        <a:bodyPr/>
        <a:lstStyle/>
        <a:p>
          <a:endParaRPr lang="en-US"/>
        </a:p>
      </dgm:t>
    </dgm:pt>
    <dgm:pt modelId="{D0E8EF35-54FB-C242-9A48-E1351ADB8673}" type="sibTrans" cxnId="{471C214C-21F6-B448-BFE9-1DA7F2F1D5BF}">
      <dgm:prSet/>
      <dgm:spPr/>
      <dgm:t>
        <a:bodyPr/>
        <a:lstStyle/>
        <a:p>
          <a:endParaRPr lang="en-US"/>
        </a:p>
      </dgm:t>
    </dgm:pt>
    <dgm:pt modelId="{41FF13FC-E1ED-C847-BD9D-0781F0F2DEF1}">
      <dgm:prSet phldrT="[Text]"/>
      <dgm:spPr/>
      <dgm:t>
        <a:bodyPr/>
        <a:lstStyle/>
        <a:p>
          <a:r>
            <a:rPr lang="en-US" dirty="0"/>
            <a:t>When a practice isn’t working use your understanding of theory to help you modify or intensify a practice to improve outcomes</a:t>
          </a:r>
        </a:p>
      </dgm:t>
    </dgm:pt>
    <dgm:pt modelId="{7F2925A0-B033-1640-A658-BDC8A03B4659}" type="parTrans" cxnId="{E5979121-0FA6-0D42-81B4-4247C8F6FD25}">
      <dgm:prSet/>
      <dgm:spPr/>
      <dgm:t>
        <a:bodyPr/>
        <a:lstStyle/>
        <a:p>
          <a:endParaRPr lang="en-US"/>
        </a:p>
      </dgm:t>
    </dgm:pt>
    <dgm:pt modelId="{A9790C92-0A29-774B-B1DF-0EC740149612}" type="sibTrans" cxnId="{E5979121-0FA6-0D42-81B4-4247C8F6FD25}">
      <dgm:prSet/>
      <dgm:spPr/>
      <dgm:t>
        <a:bodyPr/>
        <a:lstStyle/>
        <a:p>
          <a:endParaRPr lang="en-US"/>
        </a:p>
      </dgm:t>
    </dgm:pt>
    <dgm:pt modelId="{56879E31-337D-9644-A420-17D6C68FBC98}" type="pres">
      <dgm:prSet presAssocID="{BEEA3A48-454F-154A-802B-212E85ADEF83}" presName="linearFlow" presStyleCnt="0">
        <dgm:presLayoutVars>
          <dgm:dir/>
          <dgm:animLvl val="lvl"/>
          <dgm:resizeHandles val="exact"/>
        </dgm:presLayoutVars>
      </dgm:prSet>
      <dgm:spPr/>
    </dgm:pt>
    <dgm:pt modelId="{256CAC86-ADF5-C244-A7AE-96DE973E9720}" type="pres">
      <dgm:prSet presAssocID="{82566A81-7A86-4C4B-815C-811799C31F19}" presName="composite" presStyleCnt="0"/>
      <dgm:spPr/>
    </dgm:pt>
    <dgm:pt modelId="{AC46254B-1106-3F44-A905-06E832E701BE}" type="pres">
      <dgm:prSet presAssocID="{82566A81-7A86-4C4B-815C-811799C31F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E702CF-138E-0D4D-8669-5566BAFA2D3A}" type="pres">
      <dgm:prSet presAssocID="{82566A81-7A86-4C4B-815C-811799C31F19}" presName="parSh" presStyleLbl="node1" presStyleIdx="0" presStyleCnt="3"/>
      <dgm:spPr/>
    </dgm:pt>
    <dgm:pt modelId="{63C2B86F-C339-A644-A0A5-8D17AF622403}" type="pres">
      <dgm:prSet presAssocID="{82566A81-7A86-4C4B-815C-811799C31F19}" presName="desTx" presStyleLbl="fgAcc1" presStyleIdx="0" presStyleCnt="3">
        <dgm:presLayoutVars>
          <dgm:bulletEnabled val="1"/>
        </dgm:presLayoutVars>
      </dgm:prSet>
      <dgm:spPr/>
    </dgm:pt>
    <dgm:pt modelId="{66AE0118-AAE6-344F-8859-8AB38F867746}" type="pres">
      <dgm:prSet presAssocID="{8D67BE4D-2200-8F47-AFBC-1049C022117B}" presName="sibTrans" presStyleLbl="sibTrans2D1" presStyleIdx="0" presStyleCnt="2"/>
      <dgm:spPr/>
    </dgm:pt>
    <dgm:pt modelId="{F88EE6C8-62E7-2C44-A0AE-52B5BA77BD2A}" type="pres">
      <dgm:prSet presAssocID="{8D67BE4D-2200-8F47-AFBC-1049C022117B}" presName="connTx" presStyleLbl="sibTrans2D1" presStyleIdx="0" presStyleCnt="2"/>
      <dgm:spPr/>
    </dgm:pt>
    <dgm:pt modelId="{13B3C5AD-DDDD-7A45-A238-6DC685E476FC}" type="pres">
      <dgm:prSet presAssocID="{8F7DDF7C-F965-1047-A771-F131B9F5CD47}" presName="composite" presStyleCnt="0"/>
      <dgm:spPr/>
    </dgm:pt>
    <dgm:pt modelId="{11E2CB36-D95E-3F45-BCF5-B59641EA136B}" type="pres">
      <dgm:prSet presAssocID="{8F7DDF7C-F965-1047-A771-F131B9F5CD4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717E25-7AA8-E34A-A3F5-DEA4C45C2E19}" type="pres">
      <dgm:prSet presAssocID="{8F7DDF7C-F965-1047-A771-F131B9F5CD47}" presName="parSh" presStyleLbl="node1" presStyleIdx="1" presStyleCnt="3"/>
      <dgm:spPr/>
    </dgm:pt>
    <dgm:pt modelId="{3B369317-152F-0846-AC40-1C8FD6D6754F}" type="pres">
      <dgm:prSet presAssocID="{8F7DDF7C-F965-1047-A771-F131B9F5CD47}" presName="desTx" presStyleLbl="fgAcc1" presStyleIdx="1" presStyleCnt="3">
        <dgm:presLayoutVars>
          <dgm:bulletEnabled val="1"/>
        </dgm:presLayoutVars>
      </dgm:prSet>
      <dgm:spPr/>
    </dgm:pt>
    <dgm:pt modelId="{4A58222B-1BB2-9F40-BE77-B7B4AA6FCDAE}" type="pres">
      <dgm:prSet presAssocID="{E9B4F679-F448-CD46-BD09-6BC5F2108870}" presName="sibTrans" presStyleLbl="sibTrans2D1" presStyleIdx="1" presStyleCnt="2"/>
      <dgm:spPr/>
    </dgm:pt>
    <dgm:pt modelId="{49D3D480-4A48-FB44-BB04-DD63115983E5}" type="pres">
      <dgm:prSet presAssocID="{E9B4F679-F448-CD46-BD09-6BC5F2108870}" presName="connTx" presStyleLbl="sibTrans2D1" presStyleIdx="1" presStyleCnt="2"/>
      <dgm:spPr/>
    </dgm:pt>
    <dgm:pt modelId="{16A606B5-C65E-1744-ACA3-ABC339DCDC38}" type="pres">
      <dgm:prSet presAssocID="{8A5BC76C-9CD6-BD4B-A6D1-6ED238422F97}" presName="composite" presStyleCnt="0"/>
      <dgm:spPr/>
    </dgm:pt>
    <dgm:pt modelId="{FD964025-3DF1-E946-B796-013E291C6A90}" type="pres">
      <dgm:prSet presAssocID="{8A5BC76C-9CD6-BD4B-A6D1-6ED238422F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1436E0-4BF3-CB4E-A889-102C52BD3C3D}" type="pres">
      <dgm:prSet presAssocID="{8A5BC76C-9CD6-BD4B-A6D1-6ED238422F97}" presName="parSh" presStyleLbl="node1" presStyleIdx="2" presStyleCnt="3"/>
      <dgm:spPr/>
    </dgm:pt>
    <dgm:pt modelId="{5674F3AF-C665-9746-9B76-874571840816}" type="pres">
      <dgm:prSet presAssocID="{8A5BC76C-9CD6-BD4B-A6D1-6ED238422F9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1D5BE08-F126-554A-96C6-60096114B3CD}" type="presOf" srcId="{82566A81-7A86-4C4B-815C-811799C31F19}" destId="{4EE702CF-138E-0D4D-8669-5566BAFA2D3A}" srcOrd="1" destOrd="0" presId="urn:microsoft.com/office/officeart/2005/8/layout/process3"/>
    <dgm:cxn modelId="{AF6EBC1B-182A-EF40-87EF-767C17DDA193}" type="presOf" srcId="{81D46EB5-72EC-8645-AFB3-FD39295B2470}" destId="{3B369317-152F-0846-AC40-1C8FD6D6754F}" srcOrd="0" destOrd="1" presId="urn:microsoft.com/office/officeart/2005/8/layout/process3"/>
    <dgm:cxn modelId="{E5979121-0FA6-0D42-81B4-4247C8F6FD25}" srcId="{8F7DDF7C-F965-1047-A771-F131B9F5CD47}" destId="{41FF13FC-E1ED-C847-BD9D-0781F0F2DEF1}" srcOrd="2" destOrd="0" parTransId="{7F2925A0-B033-1640-A658-BDC8A03B4659}" sibTransId="{A9790C92-0A29-774B-B1DF-0EC740149612}"/>
    <dgm:cxn modelId="{73145A23-9D6A-A044-A8DE-56B324C89C39}" type="presOf" srcId="{8D67BE4D-2200-8F47-AFBC-1049C022117B}" destId="{F88EE6C8-62E7-2C44-A0AE-52B5BA77BD2A}" srcOrd="1" destOrd="0" presId="urn:microsoft.com/office/officeart/2005/8/layout/process3"/>
    <dgm:cxn modelId="{789DBD3B-344B-5444-A90B-B63A0000655E}" type="presOf" srcId="{ADEB1C42-6152-4A4D-B838-C23A502D92AB}" destId="{5674F3AF-C665-9746-9B76-874571840816}" srcOrd="0" destOrd="2" presId="urn:microsoft.com/office/officeart/2005/8/layout/process3"/>
    <dgm:cxn modelId="{CB2BAD3C-B2E3-E342-8242-BEACE9F33E1F}" type="presOf" srcId="{1FB83F7E-DB0A-7541-B491-D39E5130221D}" destId="{63C2B86F-C339-A644-A0A5-8D17AF622403}" srcOrd="0" destOrd="0" presId="urn:microsoft.com/office/officeart/2005/8/layout/process3"/>
    <dgm:cxn modelId="{81A5A63E-0DEA-7C4B-82A9-9AA57226AD23}" srcId="{8A5BC76C-9CD6-BD4B-A6D1-6ED238422F97}" destId="{ADEB1C42-6152-4A4D-B838-C23A502D92AB}" srcOrd="2" destOrd="0" parTransId="{E1D3FD61-B484-F541-8599-DC0694898BC3}" sibTransId="{E26CFCE3-112D-9747-BFDE-761F4A5ACE30}"/>
    <dgm:cxn modelId="{1FDE895B-850E-1F4E-9CFB-E8724D126CB7}" srcId="{BEEA3A48-454F-154A-802B-212E85ADEF83}" destId="{8A5BC76C-9CD6-BD4B-A6D1-6ED238422F97}" srcOrd="2" destOrd="0" parTransId="{2B124FBE-A13D-154A-BFED-FA70B6B6752F}" sibTransId="{5890B37A-3EC2-9345-A43E-775F56E357C8}"/>
    <dgm:cxn modelId="{E7EE3460-FD63-764C-B515-F59115A0C744}" srcId="{8A5BC76C-9CD6-BD4B-A6D1-6ED238422F97}" destId="{5A00EC57-226E-834F-A614-822801A740DD}" srcOrd="1" destOrd="0" parTransId="{8FB656E1-732F-E14C-AB45-8A6526773A5A}" sibTransId="{5718F5BE-1D9C-104D-B5E0-0D5B43006302}"/>
    <dgm:cxn modelId="{471C214C-21F6-B448-BFE9-1DA7F2F1D5BF}" srcId="{8F7DDF7C-F965-1047-A771-F131B9F5CD47}" destId="{81D46EB5-72EC-8645-AFB3-FD39295B2470}" srcOrd="1" destOrd="0" parTransId="{63C2B1D6-19B5-404B-93AC-ADC0773F10A1}" sibTransId="{D0E8EF35-54FB-C242-9A48-E1351ADB8673}"/>
    <dgm:cxn modelId="{E102524E-3E48-0849-9219-76BC07A26E6E}" type="presOf" srcId="{BEEA3A48-454F-154A-802B-212E85ADEF83}" destId="{56879E31-337D-9644-A420-17D6C68FBC98}" srcOrd="0" destOrd="0" presId="urn:microsoft.com/office/officeart/2005/8/layout/process3"/>
    <dgm:cxn modelId="{EA819B4E-C103-6D46-965E-AA2A71647FE0}" type="presOf" srcId="{DC596E0C-5ABD-094E-8C62-6C5CA3C1B7C0}" destId="{63C2B86F-C339-A644-A0A5-8D17AF622403}" srcOrd="0" destOrd="2" presId="urn:microsoft.com/office/officeart/2005/8/layout/process3"/>
    <dgm:cxn modelId="{B54ACF71-0EC7-A047-9C1B-6BAE3FD3D870}" srcId="{82566A81-7A86-4C4B-815C-811799C31F19}" destId="{C51A2E15-1E85-5841-9CC4-18AACD09D880}" srcOrd="1" destOrd="0" parTransId="{0D91A097-3669-4B42-8A41-CD8EA8802F45}" sibTransId="{D2CB6C83-0CA2-BE45-8DF6-03BE014A3A51}"/>
    <dgm:cxn modelId="{C75F7152-8B98-244F-AC01-B13535FF2766}" type="presOf" srcId="{41FF13FC-E1ED-C847-BD9D-0781F0F2DEF1}" destId="{3B369317-152F-0846-AC40-1C8FD6D6754F}" srcOrd="0" destOrd="2" presId="urn:microsoft.com/office/officeart/2005/8/layout/process3"/>
    <dgm:cxn modelId="{3556DC55-1D79-1040-94D6-12AD1FBD3EB4}" type="presOf" srcId="{8F7DDF7C-F965-1047-A771-F131B9F5CD47}" destId="{11E2CB36-D95E-3F45-BCF5-B59641EA136B}" srcOrd="0" destOrd="0" presId="urn:microsoft.com/office/officeart/2005/8/layout/process3"/>
    <dgm:cxn modelId="{8CB97457-1CCA-7148-968C-08971E6771AD}" type="presOf" srcId="{8A5BC76C-9CD6-BD4B-A6D1-6ED238422F97}" destId="{FD964025-3DF1-E946-B796-013E291C6A90}" srcOrd="0" destOrd="0" presId="urn:microsoft.com/office/officeart/2005/8/layout/process3"/>
    <dgm:cxn modelId="{000BE859-C8F5-FB43-86BA-A4E9E942FCD4}" srcId="{82566A81-7A86-4C4B-815C-811799C31F19}" destId="{1FB83F7E-DB0A-7541-B491-D39E5130221D}" srcOrd="0" destOrd="0" parTransId="{30D1CCC5-1B6F-C349-98A1-676FA3D85DC7}" sibTransId="{BDAF4590-E417-3B47-B1A1-724D1D904487}"/>
    <dgm:cxn modelId="{A536A67D-E47B-EB4D-8407-BB9B34B4DB02}" type="presOf" srcId="{5A00EC57-226E-834F-A614-822801A740DD}" destId="{5674F3AF-C665-9746-9B76-874571840816}" srcOrd="0" destOrd="1" presId="urn:microsoft.com/office/officeart/2005/8/layout/process3"/>
    <dgm:cxn modelId="{1FEB258F-239D-0D45-996B-6DD47456E761}" srcId="{82566A81-7A86-4C4B-815C-811799C31F19}" destId="{DC596E0C-5ABD-094E-8C62-6C5CA3C1B7C0}" srcOrd="2" destOrd="0" parTransId="{8FFC01F0-5C3F-1E41-BC6C-CCAABCEE4CA4}" sibTransId="{DCA81FBF-96C2-E742-B76D-905C70FC1C11}"/>
    <dgm:cxn modelId="{14849B9A-7014-B748-AAD5-F9C95778AD81}" srcId="{8A5BC76C-9CD6-BD4B-A6D1-6ED238422F97}" destId="{078654F5-6A23-BE48-AF3D-F3C7AF0F7B3A}" srcOrd="3" destOrd="0" parTransId="{00069547-B637-104F-9B32-6B2922F8B560}" sibTransId="{982D96C5-ACBD-4A40-97C1-A9325D8D14C6}"/>
    <dgm:cxn modelId="{6480E69E-6FBF-DC44-A083-2FB8D7B058AF}" srcId="{8F7DDF7C-F965-1047-A771-F131B9F5CD47}" destId="{A0C1341D-2A3A-0241-A319-B88F95D3F299}" srcOrd="0" destOrd="0" parTransId="{EA75D376-F4BF-8D47-B793-2F749BE743A8}" sibTransId="{460D8546-4BE6-AD45-B2D7-567BD5FD2636}"/>
    <dgm:cxn modelId="{DA7C9DC3-B000-AB4D-95D7-23E81618178E}" srcId="{BEEA3A48-454F-154A-802B-212E85ADEF83}" destId="{82566A81-7A86-4C4B-815C-811799C31F19}" srcOrd="0" destOrd="0" parTransId="{7ABEA724-FB0F-624D-ABCB-B8A1E34437F0}" sibTransId="{8D67BE4D-2200-8F47-AFBC-1049C022117B}"/>
    <dgm:cxn modelId="{2DAEF3C6-9E89-AE42-8136-6FD71EFC21C7}" type="presOf" srcId="{E9B4F679-F448-CD46-BD09-6BC5F2108870}" destId="{4A58222B-1BB2-9F40-BE77-B7B4AA6FCDAE}" srcOrd="0" destOrd="0" presId="urn:microsoft.com/office/officeart/2005/8/layout/process3"/>
    <dgm:cxn modelId="{2E226BC7-058D-474B-B17F-D398B78B7E29}" type="presOf" srcId="{8F7DDF7C-F965-1047-A771-F131B9F5CD47}" destId="{54717E25-7AA8-E34A-A3F5-DEA4C45C2E19}" srcOrd="1" destOrd="0" presId="urn:microsoft.com/office/officeart/2005/8/layout/process3"/>
    <dgm:cxn modelId="{AC91FED1-7F6B-4D47-80DD-51E05AACEF25}" type="presOf" srcId="{EF97F04B-952D-0B45-A4B2-7845933D4467}" destId="{5674F3AF-C665-9746-9B76-874571840816}" srcOrd="0" destOrd="0" presId="urn:microsoft.com/office/officeart/2005/8/layout/process3"/>
    <dgm:cxn modelId="{61610AD5-10FE-CE43-96C1-ACA053F7AC4A}" type="presOf" srcId="{8D67BE4D-2200-8F47-AFBC-1049C022117B}" destId="{66AE0118-AAE6-344F-8859-8AB38F867746}" srcOrd="0" destOrd="0" presId="urn:microsoft.com/office/officeart/2005/8/layout/process3"/>
    <dgm:cxn modelId="{3F502DE0-3599-114C-AC10-10964FB299DB}" type="presOf" srcId="{8A5BC76C-9CD6-BD4B-A6D1-6ED238422F97}" destId="{DE1436E0-4BF3-CB4E-A889-102C52BD3C3D}" srcOrd="1" destOrd="0" presId="urn:microsoft.com/office/officeart/2005/8/layout/process3"/>
    <dgm:cxn modelId="{A3F14AE1-4FBA-9744-9492-31A895BCD69C}" type="presOf" srcId="{078654F5-6A23-BE48-AF3D-F3C7AF0F7B3A}" destId="{5674F3AF-C665-9746-9B76-874571840816}" srcOrd="0" destOrd="3" presId="urn:microsoft.com/office/officeart/2005/8/layout/process3"/>
    <dgm:cxn modelId="{656486E2-CEA7-6849-B9ED-2226E033890F}" type="presOf" srcId="{E9B4F679-F448-CD46-BD09-6BC5F2108870}" destId="{49D3D480-4A48-FB44-BB04-DD63115983E5}" srcOrd="1" destOrd="0" presId="urn:microsoft.com/office/officeart/2005/8/layout/process3"/>
    <dgm:cxn modelId="{151D64E6-02B8-B744-9E6F-81A9FF86FAA3}" srcId="{8A5BC76C-9CD6-BD4B-A6D1-6ED238422F97}" destId="{EF97F04B-952D-0B45-A4B2-7845933D4467}" srcOrd="0" destOrd="0" parTransId="{E24174DA-8AD6-D54B-A8E1-06BA0A79610B}" sibTransId="{81307B86-5190-1D4C-9874-30DF51CCDA3D}"/>
    <dgm:cxn modelId="{A6C3E3EA-00F9-E14F-B5D6-0F5EB5A01B9E}" srcId="{BEEA3A48-454F-154A-802B-212E85ADEF83}" destId="{8F7DDF7C-F965-1047-A771-F131B9F5CD47}" srcOrd="1" destOrd="0" parTransId="{681E9FBB-6272-9B44-B5E5-4775FFA9CFF7}" sibTransId="{E9B4F679-F448-CD46-BD09-6BC5F2108870}"/>
    <dgm:cxn modelId="{46A3B2ED-7A84-764B-A5EF-90C841689561}" type="presOf" srcId="{82566A81-7A86-4C4B-815C-811799C31F19}" destId="{AC46254B-1106-3F44-A905-06E832E701BE}" srcOrd="0" destOrd="0" presId="urn:microsoft.com/office/officeart/2005/8/layout/process3"/>
    <dgm:cxn modelId="{366032F1-C06D-9142-9EEC-29BEAEF1EEF9}" type="presOf" srcId="{C51A2E15-1E85-5841-9CC4-18AACD09D880}" destId="{63C2B86F-C339-A644-A0A5-8D17AF622403}" srcOrd="0" destOrd="1" presId="urn:microsoft.com/office/officeart/2005/8/layout/process3"/>
    <dgm:cxn modelId="{4E6CE5F3-F1A0-A841-B1DF-891702C790AF}" type="presOf" srcId="{A0C1341D-2A3A-0241-A319-B88F95D3F299}" destId="{3B369317-152F-0846-AC40-1C8FD6D6754F}" srcOrd="0" destOrd="0" presId="urn:microsoft.com/office/officeart/2005/8/layout/process3"/>
    <dgm:cxn modelId="{2A843498-10A0-7D41-890D-17A4A23CC63B}" type="presParOf" srcId="{56879E31-337D-9644-A420-17D6C68FBC98}" destId="{256CAC86-ADF5-C244-A7AE-96DE973E9720}" srcOrd="0" destOrd="0" presId="urn:microsoft.com/office/officeart/2005/8/layout/process3"/>
    <dgm:cxn modelId="{1AED5E61-6757-AD45-9E20-D7513730084A}" type="presParOf" srcId="{256CAC86-ADF5-C244-A7AE-96DE973E9720}" destId="{AC46254B-1106-3F44-A905-06E832E701BE}" srcOrd="0" destOrd="0" presId="urn:microsoft.com/office/officeart/2005/8/layout/process3"/>
    <dgm:cxn modelId="{1DDC381F-CEF9-2D46-A46A-780AE445F044}" type="presParOf" srcId="{256CAC86-ADF5-C244-A7AE-96DE973E9720}" destId="{4EE702CF-138E-0D4D-8669-5566BAFA2D3A}" srcOrd="1" destOrd="0" presId="urn:microsoft.com/office/officeart/2005/8/layout/process3"/>
    <dgm:cxn modelId="{2D955967-24DC-DC40-B77C-FF1BF3F2A8B2}" type="presParOf" srcId="{256CAC86-ADF5-C244-A7AE-96DE973E9720}" destId="{63C2B86F-C339-A644-A0A5-8D17AF622403}" srcOrd="2" destOrd="0" presId="urn:microsoft.com/office/officeart/2005/8/layout/process3"/>
    <dgm:cxn modelId="{A185BC00-9B4A-0F41-979D-1991C0BD8389}" type="presParOf" srcId="{56879E31-337D-9644-A420-17D6C68FBC98}" destId="{66AE0118-AAE6-344F-8859-8AB38F867746}" srcOrd="1" destOrd="0" presId="urn:microsoft.com/office/officeart/2005/8/layout/process3"/>
    <dgm:cxn modelId="{BF7CC0F6-2A93-0E48-AF00-146ED4AA974B}" type="presParOf" srcId="{66AE0118-AAE6-344F-8859-8AB38F867746}" destId="{F88EE6C8-62E7-2C44-A0AE-52B5BA77BD2A}" srcOrd="0" destOrd="0" presId="urn:microsoft.com/office/officeart/2005/8/layout/process3"/>
    <dgm:cxn modelId="{F129709B-A08E-8442-95BD-79E712E6A662}" type="presParOf" srcId="{56879E31-337D-9644-A420-17D6C68FBC98}" destId="{13B3C5AD-DDDD-7A45-A238-6DC685E476FC}" srcOrd="2" destOrd="0" presId="urn:microsoft.com/office/officeart/2005/8/layout/process3"/>
    <dgm:cxn modelId="{74E4AEDC-9C4E-AF49-8D55-A74B7055A035}" type="presParOf" srcId="{13B3C5AD-DDDD-7A45-A238-6DC685E476FC}" destId="{11E2CB36-D95E-3F45-BCF5-B59641EA136B}" srcOrd="0" destOrd="0" presId="urn:microsoft.com/office/officeart/2005/8/layout/process3"/>
    <dgm:cxn modelId="{4F80FD33-7DF2-F541-9851-B2A34E5A2B6D}" type="presParOf" srcId="{13B3C5AD-DDDD-7A45-A238-6DC685E476FC}" destId="{54717E25-7AA8-E34A-A3F5-DEA4C45C2E19}" srcOrd="1" destOrd="0" presId="urn:microsoft.com/office/officeart/2005/8/layout/process3"/>
    <dgm:cxn modelId="{558EF286-A465-0D42-8A3E-9138CDDCB89F}" type="presParOf" srcId="{13B3C5AD-DDDD-7A45-A238-6DC685E476FC}" destId="{3B369317-152F-0846-AC40-1C8FD6D6754F}" srcOrd="2" destOrd="0" presId="urn:microsoft.com/office/officeart/2005/8/layout/process3"/>
    <dgm:cxn modelId="{86C6DCC7-12F8-D346-80A3-13A9EF7D07CD}" type="presParOf" srcId="{56879E31-337D-9644-A420-17D6C68FBC98}" destId="{4A58222B-1BB2-9F40-BE77-B7B4AA6FCDAE}" srcOrd="3" destOrd="0" presId="urn:microsoft.com/office/officeart/2005/8/layout/process3"/>
    <dgm:cxn modelId="{92F64811-2372-B645-986B-B72931B51A03}" type="presParOf" srcId="{4A58222B-1BB2-9F40-BE77-B7B4AA6FCDAE}" destId="{49D3D480-4A48-FB44-BB04-DD63115983E5}" srcOrd="0" destOrd="0" presId="urn:microsoft.com/office/officeart/2005/8/layout/process3"/>
    <dgm:cxn modelId="{F5AFE29B-50D0-244F-A5A3-43C6BF5E52B1}" type="presParOf" srcId="{56879E31-337D-9644-A420-17D6C68FBC98}" destId="{16A606B5-C65E-1744-ACA3-ABC339DCDC38}" srcOrd="4" destOrd="0" presId="urn:microsoft.com/office/officeart/2005/8/layout/process3"/>
    <dgm:cxn modelId="{8E4E1F00-7564-664B-8B73-2AD1E32157A6}" type="presParOf" srcId="{16A606B5-C65E-1744-ACA3-ABC339DCDC38}" destId="{FD964025-3DF1-E946-B796-013E291C6A90}" srcOrd="0" destOrd="0" presId="urn:microsoft.com/office/officeart/2005/8/layout/process3"/>
    <dgm:cxn modelId="{6631895F-6931-EE4B-951A-1C6E2842377A}" type="presParOf" srcId="{16A606B5-C65E-1744-ACA3-ABC339DCDC38}" destId="{DE1436E0-4BF3-CB4E-A889-102C52BD3C3D}" srcOrd="1" destOrd="0" presId="urn:microsoft.com/office/officeart/2005/8/layout/process3"/>
    <dgm:cxn modelId="{CD09F20B-B195-2144-B204-E5C78FCC7F48}" type="presParOf" srcId="{16A606B5-C65E-1744-ACA3-ABC339DCDC38}" destId="{5674F3AF-C665-9746-9B76-87457184081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702CF-138E-0D4D-8669-5566BAFA2D3A}">
      <dsp:nvSpPr>
        <dsp:cNvPr id="0" name=""/>
        <dsp:cNvSpPr/>
      </dsp:nvSpPr>
      <dsp:spPr>
        <a:xfrm>
          <a:off x="4547" y="331277"/>
          <a:ext cx="2067847" cy="111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Pre-service</a:t>
          </a:r>
        </a:p>
      </dsp:txBody>
      <dsp:txXfrm>
        <a:off x="4547" y="331277"/>
        <a:ext cx="2067847" cy="741026"/>
      </dsp:txXfrm>
    </dsp:sp>
    <dsp:sp modelId="{63C2B86F-C339-A644-A0A5-8D17AF622403}">
      <dsp:nvSpPr>
        <dsp:cNvPr id="0" name=""/>
        <dsp:cNvSpPr/>
      </dsp:nvSpPr>
      <dsp:spPr>
        <a:xfrm>
          <a:off x="428082" y="1072304"/>
          <a:ext cx="2067847" cy="349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Become fluent with content and basic theory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Look for examples of implementation in your clinic placements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Video record or ask for feedback on your implementation of key practices during your student teaching</a:t>
          </a:r>
        </a:p>
      </dsp:txBody>
      <dsp:txXfrm>
        <a:off x="488647" y="1132869"/>
        <a:ext cx="1946717" cy="3378027"/>
      </dsp:txXfrm>
    </dsp:sp>
    <dsp:sp modelId="{66AE0118-AAE6-344F-8859-8AB38F867746}">
      <dsp:nvSpPr>
        <dsp:cNvPr id="0" name=""/>
        <dsp:cNvSpPr/>
      </dsp:nvSpPr>
      <dsp:spPr>
        <a:xfrm>
          <a:off x="2385873" y="444373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85873" y="547340"/>
        <a:ext cx="510123" cy="308900"/>
      </dsp:txXfrm>
    </dsp:sp>
    <dsp:sp modelId="{54717E25-7AA8-E34A-A3F5-DEA4C45C2E19}">
      <dsp:nvSpPr>
        <dsp:cNvPr id="0" name=""/>
        <dsp:cNvSpPr/>
      </dsp:nvSpPr>
      <dsp:spPr>
        <a:xfrm>
          <a:off x="3326308" y="331277"/>
          <a:ext cx="2067847" cy="111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Teachers</a:t>
          </a:r>
        </a:p>
      </dsp:txBody>
      <dsp:txXfrm>
        <a:off x="3326308" y="331277"/>
        <a:ext cx="2067847" cy="741026"/>
      </dsp:txXfrm>
    </dsp:sp>
    <dsp:sp modelId="{3B369317-152F-0846-AC40-1C8FD6D6754F}">
      <dsp:nvSpPr>
        <dsp:cNvPr id="0" name=""/>
        <dsp:cNvSpPr/>
      </dsp:nvSpPr>
      <dsp:spPr>
        <a:xfrm>
          <a:off x="3749843" y="1072304"/>
          <a:ext cx="2067847" cy="349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Focus on moving from knowledge to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 implementation goals and either self-monitor or ask for peer/coach feedback on your use of key skills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When a practice isn’t working use your understanding of theory to help you modify or intensify a practice to improve outcomes</a:t>
          </a:r>
        </a:p>
      </dsp:txBody>
      <dsp:txXfrm>
        <a:off x="3810408" y="1132869"/>
        <a:ext cx="1946717" cy="3378027"/>
      </dsp:txXfrm>
    </dsp:sp>
    <dsp:sp modelId="{4A58222B-1BB2-9F40-BE77-B7B4AA6FCDAE}">
      <dsp:nvSpPr>
        <dsp:cNvPr id="0" name=""/>
        <dsp:cNvSpPr/>
      </dsp:nvSpPr>
      <dsp:spPr>
        <a:xfrm>
          <a:off x="5707634" y="444373"/>
          <a:ext cx="664573" cy="514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7634" y="547340"/>
        <a:ext cx="510123" cy="308900"/>
      </dsp:txXfrm>
    </dsp:sp>
    <dsp:sp modelId="{DE1436E0-4BF3-CB4E-A889-102C52BD3C3D}">
      <dsp:nvSpPr>
        <dsp:cNvPr id="0" name=""/>
        <dsp:cNvSpPr/>
      </dsp:nvSpPr>
      <dsp:spPr>
        <a:xfrm>
          <a:off x="6648069" y="331277"/>
          <a:ext cx="2067847" cy="111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Experienced Teachers</a:t>
          </a:r>
        </a:p>
      </dsp:txBody>
      <dsp:txXfrm>
        <a:off x="6648069" y="331277"/>
        <a:ext cx="2067847" cy="741026"/>
      </dsp:txXfrm>
    </dsp:sp>
    <dsp:sp modelId="{5674F3AF-C665-9746-9B76-874571840816}">
      <dsp:nvSpPr>
        <dsp:cNvPr id="0" name=""/>
        <dsp:cNvSpPr/>
      </dsp:nvSpPr>
      <dsp:spPr>
        <a:xfrm>
          <a:off x="7071604" y="1072304"/>
          <a:ext cx="2067847" cy="3499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 activities as a self-reflection opportunity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 a new implementation goal for yourself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how you might coach or teach the skills/content to a new teacher in your building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Review resources to extend your learning with respect to culturally and contextually relevant implementation</a:t>
          </a:r>
        </a:p>
      </dsp:txBody>
      <dsp:txXfrm>
        <a:off x="7132169" y="1132869"/>
        <a:ext cx="1946717" cy="337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E7257-55F9-45A8-A497-B7C50E121B2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AC79-47CE-40BA-860F-6171DF23A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65C4-D33F-1647-AFF1-EE490E8C96C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EFB46-0123-7446-8D90-9D4C933B5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03004-2ECF-D946-93FD-ACBFAC989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9pPr>
          </a:lstStyle>
          <a:p>
            <a:pPr eaLnBrk="1" hangingPunct="1"/>
            <a:fld id="{B6535DA7-5E37-774F-A451-6B6D7F0FF6D4}" type="slidenum">
              <a:rPr lang="en-US" altLang="en-US" sz="1200">
                <a:latin typeface="Comic Sans MS" charset="0"/>
              </a:rPr>
              <a:pPr eaLnBrk="1" hangingPunct="1"/>
              <a:t>18</a:t>
            </a:fld>
            <a:endParaRPr lang="en-US" altLang="en-US" sz="1200">
              <a:latin typeface="Comic Sans MS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EFB46-0123-7446-8D90-9D4C933B5F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F5322-043C-5B45-A415-E34A993D7B1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1279" b="2558"/>
          <a:stretch/>
        </p:blipFill>
        <p:spPr>
          <a:xfrm>
            <a:off x="1" y="4254500"/>
            <a:ext cx="9144000" cy="260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1929" t="12057" r="5093" b="50942"/>
          <a:stretch/>
        </p:blipFill>
        <p:spPr>
          <a:xfrm>
            <a:off x="267129" y="5645648"/>
            <a:ext cx="3929865" cy="100173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710701" y="4592548"/>
            <a:ext cx="4104526" cy="96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8043" y="4677233"/>
            <a:ext cx="4104526" cy="96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3" y="4677233"/>
            <a:ext cx="4538445" cy="9268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8043" y="739793"/>
            <a:ext cx="8537184" cy="1851348"/>
          </a:xfrm>
        </p:spPr>
        <p:txBody>
          <a:bodyPr>
            <a:noAutofit/>
          </a:bodyPr>
          <a:lstStyle>
            <a:lvl1pPr marL="0" indent="0">
              <a:buNone/>
              <a:defRPr sz="5800" b="1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main module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043" y="2689360"/>
            <a:ext cx="8537184" cy="983651"/>
          </a:xfrm>
        </p:spPr>
        <p:txBody>
          <a:bodyPr>
            <a:noAutofit/>
          </a:bodyPr>
          <a:lstStyle>
            <a:lvl1pPr marL="0" indent="0">
              <a:buNone/>
              <a:defRPr sz="3600" b="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main module subtitle</a:t>
            </a:r>
          </a:p>
        </p:txBody>
      </p:sp>
    </p:spTree>
    <p:extLst>
      <p:ext uri="{BB962C8B-B14F-4D97-AF65-F5344CB8AC3E}">
        <p14:creationId xmlns:p14="http://schemas.microsoft.com/office/powerpoint/2010/main" val="26282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87FF-4A2E-4707-B11F-FDFF70F8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0" y="739792"/>
            <a:ext cx="8548097" cy="1851348"/>
          </a:xfr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4350" b="1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75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043" y="2689362"/>
            <a:ext cx="8537184" cy="983651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500" b="0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main module 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614EE-B341-407C-B002-D871943E9FC6}"/>
              </a:ext>
            </a:extLst>
          </p:cNvPr>
          <p:cNvSpPr/>
          <p:nvPr userDrawn="1"/>
        </p:nvSpPr>
        <p:spPr>
          <a:xfrm>
            <a:off x="0" y="4266862"/>
            <a:ext cx="9144000" cy="25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Logo of National Center on Intensive Intervention at American Institutes for Researc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4" y="4677235"/>
            <a:ext cx="4538445" cy="926801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Logo of UCONN | NEAG School of Education"/>
          <p:cNvPicPr>
            <a:picLocks noChangeAspect="1"/>
          </p:cNvPicPr>
          <p:nvPr userDrawn="1"/>
        </p:nvPicPr>
        <p:blipFill rotWithShape="1">
          <a:blip r:embed="rId3"/>
          <a:srcRect l="51929" t="12057" r="5093" b="50942"/>
          <a:stretch/>
        </p:blipFill>
        <p:spPr>
          <a:xfrm>
            <a:off x="267130" y="5645650"/>
            <a:ext cx="3929865" cy="1001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0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1279" b="2558"/>
          <a:stretch/>
        </p:blipFill>
        <p:spPr>
          <a:xfrm>
            <a:off x="1" y="4254500"/>
            <a:ext cx="9144000" cy="260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51929" t="12057" r="5093" b="50942"/>
          <a:stretch/>
        </p:blipFill>
        <p:spPr>
          <a:xfrm>
            <a:off x="267129" y="5645648"/>
            <a:ext cx="3929865" cy="100173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710701" y="4592548"/>
            <a:ext cx="4104526" cy="96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8043" y="4677233"/>
            <a:ext cx="4104526" cy="96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3" y="4677233"/>
            <a:ext cx="4538445" cy="9268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78043" y="739793"/>
            <a:ext cx="8537184" cy="1851348"/>
          </a:xfrm>
        </p:spPr>
        <p:txBody>
          <a:bodyPr>
            <a:noAutofit/>
          </a:bodyPr>
          <a:lstStyle>
            <a:lvl1pPr marL="0" indent="0">
              <a:buNone/>
              <a:defRPr sz="5800" b="1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main module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78043" y="2689360"/>
            <a:ext cx="8537184" cy="983651"/>
          </a:xfrm>
        </p:spPr>
        <p:txBody>
          <a:bodyPr>
            <a:noAutofit/>
          </a:bodyPr>
          <a:lstStyle>
            <a:lvl1pPr marL="0" indent="0">
              <a:buNone/>
              <a:defRPr sz="3600" b="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main module subtitle</a:t>
            </a:r>
          </a:p>
        </p:txBody>
      </p:sp>
    </p:spTree>
    <p:extLst>
      <p:ext uri="{BB962C8B-B14F-4D97-AF65-F5344CB8AC3E}">
        <p14:creationId xmlns:p14="http://schemas.microsoft.com/office/powerpoint/2010/main" val="361444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1279" b="37471"/>
          <a:stretch/>
        </p:blipFill>
        <p:spPr>
          <a:xfrm>
            <a:off x="5138" y="5204861"/>
            <a:ext cx="9144000" cy="16582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6485" y="1638728"/>
            <a:ext cx="8621945" cy="935288"/>
          </a:xfrm>
        </p:spPr>
        <p:txBody>
          <a:bodyPr>
            <a:noAutofit/>
          </a:bodyPr>
          <a:lstStyle>
            <a:lvl1pPr marL="0" indent="0">
              <a:buNone/>
              <a:defRPr sz="3200" b="0" baseline="0"/>
            </a:lvl1pPr>
          </a:lstStyle>
          <a:p>
            <a:pPr lvl="0"/>
            <a:r>
              <a:rPr lang="en-US" dirty="0"/>
              <a:t>Click to add main module title (do not use a module #)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5569" y="2746591"/>
            <a:ext cx="8632861" cy="135387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4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#: Add part title (as a question)</a:t>
            </a:r>
          </a:p>
        </p:txBody>
      </p:sp>
    </p:spTree>
    <p:extLst>
      <p:ext uri="{BB962C8B-B14F-4D97-AF65-F5344CB8AC3E}">
        <p14:creationId xmlns:p14="http://schemas.microsoft.com/office/powerpoint/2010/main" val="420663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5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1279" b="37471"/>
          <a:stretch/>
        </p:blipFill>
        <p:spPr>
          <a:xfrm>
            <a:off x="5138" y="5204861"/>
            <a:ext cx="9144000" cy="16582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6485" y="1638728"/>
            <a:ext cx="8621945" cy="935288"/>
          </a:xfrm>
        </p:spPr>
        <p:txBody>
          <a:bodyPr>
            <a:noAutofit/>
          </a:bodyPr>
          <a:lstStyle>
            <a:lvl1pPr marL="0" indent="0">
              <a:buNone/>
              <a:defRPr sz="3200" b="0" baseline="0"/>
            </a:lvl1pPr>
          </a:lstStyle>
          <a:p>
            <a:pPr lvl="0"/>
            <a:r>
              <a:rPr lang="en-US" dirty="0"/>
              <a:t>Click to add main module title (do not use a module #)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5569" y="2746591"/>
            <a:ext cx="8632861" cy="135387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4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#: Add part title (as a question)</a:t>
            </a:r>
          </a:p>
        </p:txBody>
      </p:sp>
    </p:spTree>
    <p:extLst>
      <p:ext uri="{BB962C8B-B14F-4D97-AF65-F5344CB8AC3E}">
        <p14:creationId xmlns:p14="http://schemas.microsoft.com/office/powerpoint/2010/main" val="33124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3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3473" r="497"/>
          <a:stretch/>
        </p:blipFill>
        <p:spPr>
          <a:xfrm>
            <a:off x="0" y="6193405"/>
            <a:ext cx="9144000" cy="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AD61-9825-4777-A377-F968A2E84A1F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228F-51E9-46B2-8EFC-ABF8BE838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21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9D9117-FC55-4143-A3F5-6CAA3768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2" y="630316"/>
            <a:ext cx="8548097" cy="2034638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Module 6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Defining, Measuring, and Monitoring Behavior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7951" y="2949634"/>
            <a:ext cx="8537184" cy="737738"/>
          </a:xfrm>
        </p:spPr>
        <p:txBody>
          <a:bodyPr/>
          <a:lstStyle/>
          <a:p>
            <a:r>
              <a:rPr lang="en-US" dirty="0"/>
              <a:t>Jennifer Freeman, PhD</a:t>
            </a:r>
          </a:p>
          <a:p>
            <a:r>
              <a:rPr lang="en-US" dirty="0"/>
              <a:t>Don Briere, PhD</a:t>
            </a:r>
          </a:p>
          <a:p>
            <a:r>
              <a:rPr lang="en-US" dirty="0"/>
              <a:t>Brandi Simonsen, PhD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0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641"/>
            <a:ext cx="7886700" cy="79585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Why Measure Behavior?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24381"/>
              </p:ext>
            </p:extLst>
          </p:nvPr>
        </p:nvGraphicFramePr>
        <p:xfrm>
          <a:off x="201063" y="1016712"/>
          <a:ext cx="8741874" cy="48351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9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51">
                <a:tc>
                  <a:txBody>
                    <a:bodyPr/>
                    <a:lstStyle/>
                    <a:p>
                      <a:r>
                        <a:rPr lang="en-US" sz="24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72">
                <a:tc>
                  <a:txBody>
                    <a:bodyPr/>
                    <a:lstStyle/>
                    <a:p>
                      <a:r>
                        <a:rPr lang="en-US" sz="2400" b="1" dirty="0"/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Who</a:t>
                      </a:r>
                      <a:r>
                        <a:rPr lang="en-US" sz="2400" dirty="0"/>
                        <a:t> needs support?</a:t>
                      </a:r>
                    </a:p>
                    <a:p>
                      <a:r>
                        <a:rPr lang="en-US" sz="2400" b="1" dirty="0"/>
                        <a:t>When</a:t>
                      </a:r>
                      <a:r>
                        <a:rPr lang="en-US" sz="2400" dirty="0"/>
                        <a:t> is an instructional change needed?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“</a:t>
                      </a:r>
                      <a:r>
                        <a:rPr lang="en-US" sz="2400" b="1" dirty="0"/>
                        <a:t>Diagnostic</a:t>
                      </a:r>
                      <a:r>
                        <a:rPr lang="en-US" sz="2400" dirty="0"/>
                        <a:t>”: identify specific strengths and needs to guide your instruction and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How</a:t>
                      </a:r>
                      <a:r>
                        <a:rPr lang="en-US" sz="2400" dirty="0"/>
                        <a:t> should we adjust instruction? </a:t>
                      </a:r>
                    </a:p>
                    <a:p>
                      <a:r>
                        <a:rPr lang="en-US" sz="2400" dirty="0"/>
                        <a:t>On </a:t>
                      </a:r>
                      <a:r>
                        <a:rPr lang="en-US" sz="2400" b="1" dirty="0"/>
                        <a:t>which</a:t>
                      </a:r>
                      <a:r>
                        <a:rPr lang="en-US" sz="2400" dirty="0"/>
                        <a:t> behaviors/skills?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What</a:t>
                      </a:r>
                      <a:r>
                        <a:rPr lang="en-US" sz="2400" dirty="0"/>
                        <a:t> will you 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274">
                <a:tc>
                  <a:txBody>
                    <a:bodyPr/>
                    <a:lstStyle/>
                    <a:p>
                      <a:r>
                        <a:rPr lang="en-US" sz="2400" b="1" dirty="0"/>
                        <a:t>Progress</a:t>
                      </a:r>
                      <a:r>
                        <a:rPr lang="en-US" sz="2400" b="1" baseline="0" dirty="0"/>
                        <a:t> Monitor </a:t>
                      </a:r>
                      <a:r>
                        <a:rPr lang="en-US" sz="2400" baseline="0" dirty="0"/>
                        <a:t>t</a:t>
                      </a:r>
                      <a:r>
                        <a:rPr lang="en-US" sz="2400" dirty="0"/>
                        <a:t>o improve your instruction and support</a:t>
                      </a:r>
                    </a:p>
                    <a:p>
                      <a:pPr marL="342900" lvl="0" indent="-342900">
                        <a:buFont typeface="Arial" charset="0"/>
                        <a:buChar char="•"/>
                      </a:pPr>
                      <a:r>
                        <a:rPr lang="en-US" sz="2200" dirty="0"/>
                        <a:t>Fidelity of implementation Student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When</a:t>
                      </a:r>
                      <a:r>
                        <a:rPr lang="en-US" sz="2400" dirty="0"/>
                        <a:t> is an instructional change needed?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51">
                <a:tc>
                  <a:txBody>
                    <a:bodyPr/>
                    <a:lstStyle/>
                    <a:p>
                      <a:r>
                        <a:rPr lang="en-US" sz="2400" b="1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Did it work?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99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37602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Key Steps in Measuring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Select target behavior(s)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Define target behavior(s)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Identify relevant dimension(s) of behavior(s)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Determine best procedure(s) for measuring behavior(s) given definition, dimensions, and context.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Summarize data visually to guide decision making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8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111737"/>
            <a:ext cx="7886700" cy="1325563"/>
          </a:xfrm>
          <a:noFill/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1. Selecting a Target Behavior:</a:t>
            </a:r>
            <a:br>
              <a:rPr lang="en-US" altLang="en-US" sz="2400" dirty="0">
                <a:solidFill>
                  <a:schemeClr val="accent2"/>
                </a:solidFill>
                <a:ea typeface="ヒラギノ角ゴ Pro W3" charset="-128"/>
              </a:rPr>
            </a:br>
            <a:r>
              <a:rPr lang="en-US" altLang="en-US" sz="3200" dirty="0">
                <a:solidFill>
                  <a:schemeClr val="bg1"/>
                </a:solidFill>
                <a:ea typeface="ヒラギノ角ゴ Pro W3" charset="-128"/>
              </a:rPr>
              <a:t>Social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14" y="1446492"/>
            <a:ext cx="8197117" cy="4470934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Does it increase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access 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to… </a:t>
            </a:r>
          </a:p>
          <a:p>
            <a:pPr marL="457200" lvl="1" indent="0">
              <a:buNone/>
            </a:pPr>
            <a:r>
              <a:rPr lang="en-US" altLang="en-US" sz="2000" i="1" dirty="0">
                <a:solidFill>
                  <a:schemeClr val="bg1"/>
                </a:solidFill>
                <a:ea typeface="ヒラギノ角ゴ Pro W3" charset="-128"/>
              </a:rPr>
              <a:t>…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reinforcement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…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bg1"/>
                </a:solidFill>
                <a:ea typeface="ヒラギノ角ゴ Pro W3" charset="-128"/>
              </a:rPr>
              <a:t>…from natural environment?</a:t>
            </a:r>
          </a:p>
          <a:p>
            <a:pPr marL="914400" lvl="2" indent="0">
              <a:buNone/>
            </a:pPr>
            <a:r>
              <a:rPr lang="en-US" altLang="en-US" dirty="0">
                <a:solidFill>
                  <a:schemeClr val="bg1"/>
                </a:solidFill>
                <a:ea typeface="ヒラギノ角ゴ Pro W3" charset="-128"/>
              </a:rPr>
              <a:t>…from others? </a:t>
            </a:r>
          </a:p>
          <a:p>
            <a:pPr marL="457200" lvl="1" indent="0">
              <a:buNone/>
            </a:pP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…other (less restrictive)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environments 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where other behaviors can be learned/performed?</a:t>
            </a:r>
          </a:p>
          <a:p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Is it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important 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as a…</a:t>
            </a:r>
          </a:p>
          <a:p>
            <a:pPr marL="457200" lvl="1" indent="0">
              <a:buNone/>
            </a:pP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…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prerequisite 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for another functional skill?</a:t>
            </a:r>
          </a:p>
          <a:p>
            <a:pPr marL="457200" lvl="1" indent="0">
              <a:buNone/>
            </a:pP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…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behavioral cusp 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or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pivotal behavior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?</a:t>
            </a:r>
          </a:p>
          <a:p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Is it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age appropriate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?</a:t>
            </a:r>
          </a:p>
          <a:p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If a behavior is targeted for reduction, is there an </a:t>
            </a:r>
            <a:r>
              <a:rPr lang="en-US" altLang="en-US" sz="2000" b="1" i="1" dirty="0">
                <a:solidFill>
                  <a:schemeClr val="bg1"/>
                </a:solidFill>
                <a:ea typeface="ヒラギノ角ゴ Pro W3" charset="-128"/>
              </a:rPr>
              <a:t>adaptive replacement</a:t>
            </a:r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?</a:t>
            </a:r>
          </a:p>
          <a:p>
            <a:r>
              <a:rPr lang="en-US" altLang="en-US" sz="2000" dirty="0">
                <a:solidFill>
                  <a:schemeClr val="bg1"/>
                </a:solidFill>
                <a:ea typeface="ヒラギノ角ゴ Pro W3" charset="-128"/>
              </a:rPr>
              <a:t>Do you have the 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right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 behavior (not a related or verbal one)?</a:t>
            </a:r>
          </a:p>
          <a:p>
            <a:pPr lvl="1"/>
            <a:endParaRPr lang="en-US" altLang="en-US" sz="2000" dirty="0">
              <a:solidFill>
                <a:schemeClr val="bg1"/>
              </a:solidFill>
              <a:ea typeface="ヒラギノ角ゴ Pro W3" charset="-128"/>
            </a:endParaRPr>
          </a:p>
          <a:p>
            <a:pPr lvl="1"/>
            <a:endParaRPr lang="en-US" altLang="en-US" sz="2000" dirty="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-56933" y="5917426"/>
            <a:ext cx="26997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defTabSz="342900">
              <a:spcBef>
                <a:spcPct val="0"/>
              </a:spcBef>
              <a:buNone/>
            </a:pPr>
            <a:r>
              <a:rPr lang="en-US" altLang="en-US" sz="1000" dirty="0">
                <a:solidFill>
                  <a:prstClr val="white"/>
                </a:solidFill>
              </a:rPr>
              <a:t>(Cooper, Heron, &amp; </a:t>
            </a:r>
            <a:r>
              <a:rPr lang="en-US" altLang="en-US" sz="1000" dirty="0" err="1">
                <a:solidFill>
                  <a:prstClr val="white"/>
                </a:solidFill>
                <a:latin typeface="+mn-lt"/>
              </a:rPr>
              <a:t>Heward</a:t>
            </a:r>
            <a:r>
              <a:rPr lang="en-US" altLang="en-US" sz="1000" dirty="0">
                <a:solidFill>
                  <a:prstClr val="white"/>
                </a:solidFill>
              </a:rPr>
              <a:t>, 2007, pp. 55-61)</a:t>
            </a:r>
          </a:p>
        </p:txBody>
      </p:sp>
    </p:spTree>
    <p:extLst>
      <p:ext uri="{BB962C8B-B14F-4D97-AF65-F5344CB8AC3E}">
        <p14:creationId xmlns:p14="http://schemas.microsoft.com/office/powerpoint/2010/main" val="172893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1. Selecting a Target Behavior</a:t>
            </a:r>
            <a:br>
              <a:rPr lang="en-US" altLang="en-US" sz="2800" dirty="0">
                <a:solidFill>
                  <a:schemeClr val="accent2"/>
                </a:solidFill>
                <a:latin typeface="+mn-lt"/>
                <a:ea typeface="ヒラギノ角ゴ Pro W3" charset="-128"/>
              </a:rPr>
            </a:br>
            <a:r>
              <a:rPr lang="en-US" altLang="en-US" sz="3200" dirty="0">
                <a:solidFill>
                  <a:schemeClr val="bg1"/>
                </a:solidFill>
                <a:ea typeface="ヒラギノ角ゴ Pro W3" charset="-128"/>
              </a:rPr>
              <a:t>Prioritizing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45" y="1325563"/>
            <a:ext cx="8492835" cy="45190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Does this behavior pose any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danger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to student or others?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How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often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 does (or will) the behavior occur?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How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long-standing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is the problem or skill-deficit?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Will changing this behavior produce higher rates of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reinforcement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for the person?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What will be the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relative importance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of this target behavior to future skill development and independent functioning?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Will changing this behavior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reduce negative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or unwanted attention from others?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Will this new behavior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produce reinforcement o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f significant others?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How likely is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success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in changing this target behavior?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“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How much will it </a:t>
            </a:r>
            <a:r>
              <a:rPr lang="en-US" altLang="ja-JP" sz="2000" b="1" i="1" dirty="0">
                <a:solidFill>
                  <a:schemeClr val="bg1"/>
                </a:solidFill>
                <a:ea typeface="ヒラギノ角ゴ Pro W3" charset="-128"/>
              </a:rPr>
              <a:t>cost </a:t>
            </a:r>
            <a:r>
              <a:rPr lang="en-US" altLang="ja-JP" sz="2000" dirty="0">
                <a:solidFill>
                  <a:schemeClr val="bg1"/>
                </a:solidFill>
                <a:ea typeface="ヒラギノ角ゴ Pro W3" charset="-128"/>
              </a:rPr>
              <a:t>to change this behavior?</a:t>
            </a:r>
            <a:r>
              <a:rPr lang="ja-JP" altLang="en-US" sz="2000" dirty="0">
                <a:solidFill>
                  <a:schemeClr val="bg1"/>
                </a:solidFill>
                <a:ea typeface="ヒラギノ角ゴ Pro W3" charset="-128"/>
              </a:rPr>
              <a:t>”</a:t>
            </a:r>
            <a:endParaRPr lang="en-US" altLang="ja-JP" sz="2000" dirty="0">
              <a:solidFill>
                <a:schemeClr val="bg1"/>
              </a:solidFill>
              <a:ea typeface="ヒラギノ角ゴ Pro W3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AutoNum type="arabicPeriod"/>
            </a:pPr>
            <a:endParaRPr lang="en-US" altLang="en-US" sz="2000" dirty="0">
              <a:solidFill>
                <a:schemeClr val="bg1"/>
              </a:solidFill>
              <a:ea typeface="ヒラギノ角ゴ Pro W3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endParaRPr lang="en-US" altLang="en-US" sz="2000" dirty="0">
              <a:solidFill>
                <a:schemeClr val="bg1"/>
              </a:solidFill>
              <a:ea typeface="ヒラギノ角ゴ Pro W3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</a:pPr>
            <a:endParaRPr lang="en-US" altLang="en-US" sz="2000" dirty="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-74992" y="5968949"/>
            <a:ext cx="3401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defTabSz="342900">
              <a:spcBef>
                <a:spcPct val="0"/>
              </a:spcBef>
              <a:buNone/>
            </a:pPr>
            <a:r>
              <a:rPr lang="en-US" altLang="en-US" sz="1000" dirty="0">
                <a:solidFill>
                  <a:prstClr val="white"/>
                </a:solidFill>
                <a:latin typeface="Calibri" panose="020F0502020204030204"/>
              </a:rPr>
              <a:t>(Cooper, Heron, &amp; </a:t>
            </a:r>
            <a:r>
              <a:rPr lang="en-US" altLang="en-US" sz="1000" dirty="0" err="1">
                <a:solidFill>
                  <a:prstClr val="white"/>
                </a:solidFill>
                <a:latin typeface="Calibri" panose="020F0502020204030204"/>
              </a:rPr>
              <a:t>Heward</a:t>
            </a:r>
            <a:r>
              <a:rPr lang="en-US" altLang="en-US" sz="1000" dirty="0">
                <a:solidFill>
                  <a:prstClr val="white"/>
                </a:solidFill>
                <a:latin typeface="Calibri" panose="020F0502020204030204"/>
              </a:rPr>
              <a:t>, 2007, pp. 62-63, emphasis added)</a:t>
            </a:r>
          </a:p>
        </p:txBody>
      </p:sp>
    </p:spTree>
    <p:extLst>
      <p:ext uri="{BB962C8B-B14F-4D97-AF65-F5344CB8AC3E}">
        <p14:creationId xmlns:p14="http://schemas.microsoft.com/office/powerpoint/2010/main" val="358945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6.1: Stop and Jot: </a:t>
            </a: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Selecting an appropriate target behavior</a:t>
            </a:r>
            <a:endParaRPr lang="en-US" sz="36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24635"/>
            <a:ext cx="7886700" cy="4052328"/>
          </a:xfr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Identify a behavior concern for a student you have worked with.</a:t>
            </a:r>
          </a:p>
          <a:p>
            <a:pPr defTabSz="457200">
              <a:spcBef>
                <a:spcPct val="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Which behavior(s) are higher priority? Why?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394" y="5389004"/>
            <a:ext cx="68772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Please Pause Video &amp; Complete Activity 6.1</a:t>
            </a:r>
          </a:p>
        </p:txBody>
      </p:sp>
    </p:spTree>
    <p:extLst>
      <p:ext uri="{BB962C8B-B14F-4D97-AF65-F5344CB8AC3E}">
        <p14:creationId xmlns:p14="http://schemas.microsoft.com/office/powerpoint/2010/main" val="117561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C84D5CF-AA2F-9848-A8DB-8F77849D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32" y="176231"/>
            <a:ext cx="7886700" cy="1325563"/>
          </a:xfrm>
        </p:spPr>
        <p:txBody>
          <a:bodyPr>
            <a:normAutofit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6.1: Review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4C29F-8BAE-2446-9FF5-CA8C5596F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A2662-5234-B942-9362-BA47EE2C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68" y="1501794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Remember to consider the social significance of a target behavior and consider how you will prioritize behavior(s) to address</a:t>
            </a:r>
          </a:p>
          <a:p>
            <a:r>
              <a:rPr lang="en-US" dirty="0">
                <a:solidFill>
                  <a:schemeClr val="bg1"/>
                </a:solidFill>
              </a:rPr>
              <a:t>Once you have prioritized your behavior(s), you will now look to establish a clear definition</a:t>
            </a:r>
          </a:p>
        </p:txBody>
      </p:sp>
    </p:spTree>
    <p:extLst>
      <p:ext uri="{BB962C8B-B14F-4D97-AF65-F5344CB8AC3E}">
        <p14:creationId xmlns:p14="http://schemas.microsoft.com/office/powerpoint/2010/main" val="13004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Part 2</a:t>
            </a:r>
          </a:p>
          <a:p>
            <a:r>
              <a:rPr lang="en-US" sz="3600" dirty="0"/>
              <a:t>How do we write an operational definition?</a:t>
            </a:r>
          </a:p>
        </p:txBody>
      </p:sp>
    </p:spTree>
    <p:extLst>
      <p:ext uri="{BB962C8B-B14F-4D97-AF65-F5344CB8AC3E}">
        <p14:creationId xmlns:p14="http://schemas.microsoft.com/office/powerpoint/2010/main" val="240685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select an </a:t>
            </a:r>
            <a:r>
              <a:rPr lang="en-US" altLang="en-US" sz="2400" b="1" dirty="0">
                <a:solidFill>
                  <a:schemeClr val="bg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write an </a:t>
            </a:r>
            <a:r>
              <a:rPr lang="en-US" altLang="en-US" sz="2400" b="1" dirty="0">
                <a:solidFill>
                  <a:schemeClr val="accent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accent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bg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choose a </a:t>
            </a:r>
            <a:r>
              <a:rPr lang="en-US" altLang="en-US" sz="24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4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bg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0921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987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94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2. Defining a Target Behavior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Develop an Operational Definition</a:t>
            </a:r>
          </a:p>
          <a:p>
            <a:pPr lvl="1">
              <a:defRPr/>
            </a:pPr>
            <a:endParaRPr lang="en-US" sz="11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What is it?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Concrete description of target behavior.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Should include examples/non-examples.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Stated in terms of </a:t>
            </a:r>
            <a:r>
              <a:rPr lang="en-US" sz="2400" u="sng" dirty="0">
                <a:solidFill>
                  <a:schemeClr val="bg1"/>
                </a:solidFill>
              </a:rPr>
              <a:t>dimensions of behavior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Why is it important?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We need an </a:t>
            </a:r>
            <a:r>
              <a:rPr lang="en-US" sz="2400" i="1" dirty="0">
                <a:solidFill>
                  <a:schemeClr val="bg1"/>
                </a:solidFill>
              </a:rPr>
              <a:t>objective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i="1" dirty="0">
                <a:solidFill>
                  <a:schemeClr val="bg1"/>
                </a:solidFill>
              </a:rPr>
              <a:t>agreed-upon</a:t>
            </a:r>
            <a:r>
              <a:rPr lang="en-US" sz="2400" dirty="0">
                <a:solidFill>
                  <a:schemeClr val="bg1"/>
                </a:solidFill>
              </a:rPr>
              <a:t> definition of behavior to aid with observation, intervention,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310759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Observable and Measurable?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18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Target behavior: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Anna is not prepared for class.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bg1"/>
                </a:solidFill>
              </a:rPr>
              <a:t>Replacement behavior: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Anna will be prepared for class.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– let’s try again…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Target behavior: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Anna does not have her book or a pencil at the start of class.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bg1"/>
                </a:solidFill>
              </a:rPr>
              <a:t>Replacement behavior: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Anna will have her book and pencil at the start of class.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accent5"/>
                </a:solidFill>
              </a:rPr>
              <a:t>Yes – that’s better!</a:t>
            </a:r>
          </a:p>
        </p:txBody>
      </p:sp>
    </p:spTree>
    <p:extLst>
      <p:ext uri="{BB962C8B-B14F-4D97-AF65-F5344CB8AC3E}">
        <p14:creationId xmlns:p14="http://schemas.microsoft.com/office/powerpoint/2010/main" val="29104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CB35-8237-104F-B71A-4603C5F7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>
                <a:solidFill>
                  <a:schemeClr val="accent2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7AA-D248-C543-8F02-208B0CD1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Much of the content shared in this module was developed by members of the OSEP-funded National Technical Assistance Center for Positive Behavioral Interventions and Supports. </a:t>
            </a:r>
          </a:p>
          <a:p>
            <a:pPr marL="0" indent="0">
              <a:buNone/>
            </a:pPr>
            <a:endParaRPr lang="en-US" sz="105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 to: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Members of classroom workgroup: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Brandi Simonsen, Jennifer Freeman, Jessica Swain-</a:t>
            </a:r>
            <a:r>
              <a:rPr lang="en-US" dirty="0" err="1">
                <a:solidFill>
                  <a:schemeClr val="bg1"/>
                </a:solidFill>
              </a:rPr>
              <a:t>Bradway</a:t>
            </a:r>
            <a:r>
              <a:rPr lang="en-US" dirty="0">
                <a:solidFill>
                  <a:schemeClr val="bg1"/>
                </a:solidFill>
              </a:rPr>
              <a:t>, Robert Putnam, Heather George, Steve Goodman, Barb Mitchell, Kimberly </a:t>
            </a:r>
            <a:r>
              <a:rPr lang="en-US" dirty="0" err="1">
                <a:solidFill>
                  <a:schemeClr val="bg1"/>
                </a:solidFill>
              </a:rPr>
              <a:t>Yanek</a:t>
            </a:r>
            <a:r>
              <a:rPr lang="en-US" dirty="0">
                <a:solidFill>
                  <a:schemeClr val="bg1"/>
                </a:solidFill>
              </a:rPr>
              <a:t>, Kathleen Lane &amp; Jeffrey Sprague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Members of the Northeast PBIS Network: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Susannah Everett, Adam Feinberg, George </a:t>
            </a:r>
            <a:r>
              <a:rPr lang="en-US" dirty="0" err="1">
                <a:solidFill>
                  <a:schemeClr val="bg1"/>
                </a:solidFill>
              </a:rPr>
              <a:t>Sugai</a:t>
            </a:r>
            <a:r>
              <a:rPr lang="en-US" dirty="0">
                <a:solidFill>
                  <a:schemeClr val="bg1"/>
                </a:solidFill>
              </a:rPr>
              <a:t>, Brandi Simonsen &amp; Jennifer Freeman</a:t>
            </a:r>
          </a:p>
        </p:txBody>
      </p:sp>
    </p:spTree>
    <p:extLst>
      <p:ext uri="{BB962C8B-B14F-4D97-AF65-F5344CB8AC3E}">
        <p14:creationId xmlns:p14="http://schemas.microsoft.com/office/powerpoint/2010/main" val="63263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hart for Off-task Behavior - Operational Definition of Behavior Co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4" y="946040"/>
            <a:ext cx="7605713" cy="451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62584-F08B-41B8-9863-920CF43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DBI Off Task Behavior Examples of Behavior and Non Behavior</a:t>
            </a:r>
          </a:p>
        </p:txBody>
      </p:sp>
    </p:spTree>
    <p:extLst>
      <p:ext uri="{BB962C8B-B14F-4D97-AF65-F5344CB8AC3E}">
        <p14:creationId xmlns:p14="http://schemas.microsoft.com/office/powerpoint/2010/main" val="363190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 descr="Chart of Specific Praise for Operational Definition of Behavior Co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67" y="156557"/>
            <a:ext cx="6890066" cy="58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10447C-587D-4908-B6F1-DACED7AC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Praise for Examples of Behavior and Non Behavior</a:t>
            </a:r>
          </a:p>
        </p:txBody>
      </p:sp>
    </p:spTree>
    <p:extLst>
      <p:ext uri="{BB962C8B-B14F-4D97-AF65-F5344CB8AC3E}">
        <p14:creationId xmlns:p14="http://schemas.microsoft.com/office/powerpoint/2010/main" val="119913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6.2: Stop &amp; Jot:</a:t>
            </a:r>
            <a:b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</a:b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Write an operational definition</a:t>
            </a:r>
            <a:endParaRPr lang="en-US" sz="36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24635"/>
            <a:ext cx="7886700" cy="4052328"/>
          </a:xfrm>
        </p:spPr>
        <p:txBody>
          <a:bodyPr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Return to the behaviors you identified in Activity 6.1</a:t>
            </a:r>
          </a:p>
          <a:p>
            <a:pPr defTabSz="457200">
              <a:spcBef>
                <a:spcPct val="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Develop an operational definition for your target behavior, including examples and non examples.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394" y="5409851"/>
            <a:ext cx="68772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Please Pause Video &amp; Complete Activity 6.2</a:t>
            </a:r>
          </a:p>
        </p:txBody>
      </p:sp>
    </p:spTree>
    <p:extLst>
      <p:ext uri="{BB962C8B-B14F-4D97-AF65-F5344CB8AC3E}">
        <p14:creationId xmlns:p14="http://schemas.microsoft.com/office/powerpoint/2010/main" val="106456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853FE50-3D99-1B42-907F-F1EDBF4E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6.2: Review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C89D3-18FB-2F4E-B1DD-C2C09DAA0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8B99EE3-562E-994A-BA33-CB131C91F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Check your Operational Definition</a:t>
            </a:r>
          </a:p>
          <a:p>
            <a:pPr lvl="1">
              <a:defRPr/>
            </a:pPr>
            <a:endParaRPr lang="en-US" sz="11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Is it?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Concrete description of target behavior.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Should include examples/non-examples.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Stated in terms of </a:t>
            </a:r>
            <a:r>
              <a:rPr lang="en-US" sz="2400" u="sng" dirty="0">
                <a:solidFill>
                  <a:schemeClr val="bg1"/>
                </a:solidFill>
              </a:rPr>
              <a:t>dimensions of behavior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lvl="1">
              <a:defRPr/>
            </a:pPr>
            <a:r>
              <a:rPr lang="en-US" sz="2600" dirty="0">
                <a:solidFill>
                  <a:schemeClr val="bg1"/>
                </a:solidFill>
              </a:rPr>
              <a:t>Remember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We need an </a:t>
            </a:r>
            <a:r>
              <a:rPr lang="en-US" sz="2400" i="1" dirty="0">
                <a:solidFill>
                  <a:schemeClr val="bg1"/>
                </a:solidFill>
              </a:rPr>
              <a:t>objective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i="1" dirty="0">
                <a:solidFill>
                  <a:schemeClr val="bg1"/>
                </a:solidFill>
              </a:rPr>
              <a:t>agreed upon</a:t>
            </a:r>
            <a:r>
              <a:rPr lang="en-US" sz="2400" dirty="0">
                <a:solidFill>
                  <a:schemeClr val="bg1"/>
                </a:solidFill>
              </a:rPr>
              <a:t> definition of behavior to aid with observation, intervention,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293080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Part 3</a:t>
            </a:r>
          </a:p>
          <a:p>
            <a:r>
              <a:rPr lang="en-US" sz="3600" dirty="0"/>
              <a:t>How do we use the dimensions of behavior to help us refine our definition?</a:t>
            </a:r>
          </a:p>
        </p:txBody>
      </p:sp>
    </p:spTree>
    <p:extLst>
      <p:ext uri="{BB962C8B-B14F-4D97-AF65-F5344CB8AC3E}">
        <p14:creationId xmlns:p14="http://schemas.microsoft.com/office/powerpoint/2010/main" val="22158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select an </a:t>
            </a:r>
            <a:r>
              <a:rPr lang="en-US" altLang="en-US" sz="2400" b="1" dirty="0">
                <a:solidFill>
                  <a:schemeClr val="bg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write an </a:t>
            </a:r>
            <a:r>
              <a:rPr lang="en-US" altLang="en-US" sz="24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bg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accent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choose a </a:t>
            </a:r>
            <a:r>
              <a:rPr lang="en-US" altLang="en-US" sz="24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4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bg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0921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987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20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3. Identify relevant dimension(s) of behavior(s)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Why do we need dimensions?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All behavior occurs within a </a:t>
            </a:r>
            <a:r>
              <a:rPr lang="en-US" sz="2800" b="1" dirty="0">
                <a:solidFill>
                  <a:schemeClr val="bg1"/>
                </a:solidFill>
              </a:rPr>
              <a:t>context. 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It may not be the actual form of the behavior that is inappropriate, but the duration, intensity, or rate with which the behavior occurs in a given context.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For example, it is natural to be off-task some of the time.  It is a problem if you are off task 80% of the time.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1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CDB3BC-137C-461B-B6A9-69847545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</p:spTree>
    <p:extLst>
      <p:ext uri="{BB962C8B-B14F-4D97-AF65-F5344CB8AC3E}">
        <p14:creationId xmlns:p14="http://schemas.microsoft.com/office/powerpoint/2010/main" val="2056532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1st dimension of behavior - Frequency"/>
          <p:cNvSpPr/>
          <p:nvPr/>
        </p:nvSpPr>
        <p:spPr>
          <a:xfrm>
            <a:off x="499196" y="1443255"/>
            <a:ext cx="2160878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9AFED82-E678-429D-982F-2D3B5387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Frequency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37222"/>
              </p:ext>
            </p:extLst>
          </p:nvPr>
        </p:nvGraphicFramePr>
        <p:xfrm>
          <a:off x="3040910" y="1426267"/>
          <a:ext cx="5879805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number of times an individual engages in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a behavior within an observation period.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counting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incidents of behavior (tally)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Examples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Number of student talk outs during 15 minutes of direct instruction.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Number of opportunities to respond during 20 minutes of teacher directed instruction.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7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2nd dimension of behavior - Rate"/>
          <p:cNvSpPr/>
          <p:nvPr/>
        </p:nvSpPr>
        <p:spPr>
          <a:xfrm>
            <a:off x="499195" y="2052855"/>
            <a:ext cx="2160878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E7BCE5-31DC-4447-981E-0A4A8536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Rate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30189"/>
              </p:ext>
            </p:extLst>
          </p:nvPr>
        </p:nvGraphicFramePr>
        <p:xfrm>
          <a:off x="3040910" y="1426267"/>
          <a:ext cx="587980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frequency ÷ time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counting incidents of behavior and dividing by units of time (e.g., minutes, hours)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Examples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turned in homework 3/5 days per week.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Teacher delivered specific praise 2 times per minute during teacher instruction.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9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7C37-F2B7-0B43-86F6-A50EE207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Orientation to Module Tools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698C7-8A89-5340-8BED-7A1DCEB0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Module Videos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Module Workbook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Module Readings and Additional Resources</a:t>
            </a:r>
          </a:p>
        </p:txBody>
      </p:sp>
      <p:pic>
        <p:nvPicPr>
          <p:cNvPr id="7" name="Picture 6" descr="Image of the Behavior Support for Academic Intervention Activity Workbook">
            <a:extLst>
              <a:ext uri="{FF2B5EF4-FFF2-40B4-BE49-F238E27FC236}">
                <a16:creationId xmlns:a16="http://schemas.microsoft.com/office/drawing/2014/main" id="{9744430F-6C6D-7A44-822F-2A8AE29D6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84" y="3228692"/>
            <a:ext cx="926448" cy="1198725"/>
          </a:xfrm>
          <a:prstGeom prst="rect">
            <a:avLst/>
          </a:prstGeom>
        </p:spPr>
      </p:pic>
      <p:pic>
        <p:nvPicPr>
          <p:cNvPr id="9" name="Picture 8" descr="Screen shot of the Module Videos">
            <a:extLst>
              <a:ext uri="{FF2B5EF4-FFF2-40B4-BE49-F238E27FC236}">
                <a16:creationId xmlns:a16="http://schemas.microsoft.com/office/drawing/2014/main" id="{5AC5302C-EDB2-BF47-ABEF-5B645A116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7" y="1690688"/>
            <a:ext cx="1786485" cy="987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629FAD-CAC7-444A-A2F1-E655642D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96" y="4779329"/>
            <a:ext cx="979299" cy="7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3rd dimension of behavior - Duration"/>
          <p:cNvSpPr/>
          <p:nvPr/>
        </p:nvSpPr>
        <p:spPr>
          <a:xfrm>
            <a:off x="499195" y="2697725"/>
            <a:ext cx="2160878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50C66-D198-404B-BC63-30017B4D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Duration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40052"/>
              </p:ext>
            </p:extLst>
          </p:nvPr>
        </p:nvGraphicFramePr>
        <p:xfrm>
          <a:off x="3040910" y="1426267"/>
          <a:ext cx="5879805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how long an individual engages in a behavior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timing how long an individual engages in… </a:t>
                      </a:r>
                    </a:p>
                    <a:p>
                      <a:pPr lvl="1" defTabSz="457200"/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…each individual behavior </a:t>
                      </a:r>
                    </a:p>
                    <a:p>
                      <a:pPr lvl="1" defTabSz="457200"/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…one behavior throughout observation (cumulative)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was on task for 15 consecutive minutes during individual work time.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077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4th dimension of behavior - Latency"/>
          <p:cNvSpPr/>
          <p:nvPr/>
        </p:nvSpPr>
        <p:spPr>
          <a:xfrm>
            <a:off x="499195" y="3392227"/>
            <a:ext cx="2160878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583BB-28A7-4E01-8119-96C87FDC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Latency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94510"/>
              </p:ext>
            </p:extLst>
          </p:nvPr>
        </p:nvGraphicFramePr>
        <p:xfrm>
          <a:off x="3040910" y="1426267"/>
          <a:ext cx="5879805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the amount of time between the instruction and a behavior</a:t>
                      </a:r>
                      <a:endParaRPr lang="en-US" sz="2400" b="1" u="sng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timing interval between instruction and when student begins to perform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begins working on task 5 minutes after instruction was given.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arrives for class 7 minutes after the bell signaled the beginning of class.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78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5th dimension of behavior - Topography"/>
          <p:cNvSpPr/>
          <p:nvPr/>
        </p:nvSpPr>
        <p:spPr>
          <a:xfrm>
            <a:off x="499194" y="4030402"/>
            <a:ext cx="2339255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D46C9-1C41-4503-ADB1-5FFCC4D3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Topography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43151"/>
              </p:ext>
            </p:extLst>
          </p:nvPr>
        </p:nvGraphicFramePr>
        <p:xfrm>
          <a:off x="3040910" y="1426267"/>
          <a:ext cx="587980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the “shape” of a behavior or what it looks like</a:t>
                      </a:r>
                      <a:endParaRPr lang="en-US" sz="900" b="1" u="sng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observing and recording exactly how the individual performs the target behavior.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Saying hello while looking at the ground vs. making eye contact and extending your hand while saying hello.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3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6th dimension of behavior - Force"/>
          <p:cNvSpPr/>
          <p:nvPr/>
        </p:nvSpPr>
        <p:spPr>
          <a:xfrm>
            <a:off x="499195" y="4631804"/>
            <a:ext cx="1710605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494F16-DBF5-4FCF-AE1E-FDEABC8D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Force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54323"/>
              </p:ext>
            </p:extLst>
          </p:nvPr>
        </p:nvGraphicFramePr>
        <p:xfrm>
          <a:off x="3040910" y="1426267"/>
          <a:ext cx="587980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the intensity of a behavior</a:t>
                      </a:r>
                      <a:endParaRPr lang="en-US" sz="900" b="1" u="sng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observation (subjective) or apparatus designed to measure intensity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hit hard enough to leave a bruise/scratch.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spoke loudly enough to be heard.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Sound sensitive traffic lights in cafeterias.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110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 descr="Highlighting the 7th dimension of behavior - Locus"/>
          <p:cNvSpPr/>
          <p:nvPr/>
        </p:nvSpPr>
        <p:spPr>
          <a:xfrm>
            <a:off x="499195" y="5260454"/>
            <a:ext cx="1710605" cy="4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823C4D-A690-4665-B96E-68BB837A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Dimensions of Behavior Focus on Locus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0" y="1425575"/>
            <a:ext cx="2411413" cy="44116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643" y="195051"/>
            <a:ext cx="7886700" cy="94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7 Dimensions of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02399"/>
              </p:ext>
            </p:extLst>
          </p:nvPr>
        </p:nvGraphicFramePr>
        <p:xfrm>
          <a:off x="3040910" y="1426267"/>
          <a:ext cx="587980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9805">
                  <a:extLst>
                    <a:ext uri="{9D8B030D-6E8A-4147-A177-3AD203B41FA5}">
                      <a16:colId xmlns:a16="http://schemas.microsoft.com/office/drawing/2014/main" val="3987956698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where the behavior occurs (e.g., setting, target location on “victim’s” body)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091212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pPr defTabSz="457200"/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Measure by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observing and recording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561711"/>
                  </a:ext>
                </a:extLst>
              </a:tr>
              <a:tr h="378977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bg1"/>
                          </a:solidFill>
                        </a:rPr>
                        <a:t>Example</a:t>
                      </a:r>
                      <a:r>
                        <a:rPr lang="en-US" sz="2400" b="1" u="non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engages in teasing behavior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</a:rPr>
                        <a:t>in the hallway.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+mn-lt"/>
                        </a:rPr>
                        <a:t>Student hits 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+mn-lt"/>
                        </a:rPr>
                        <a:t>her head on her right temple.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58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934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6.3: Discussion Board</a:t>
            </a:r>
            <a:br>
              <a:rPr lang="en-US" sz="54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</a:b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Refine your definition</a:t>
            </a:r>
            <a:endParaRPr lang="en-US" sz="360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21973" y="2044930"/>
            <a:ext cx="8223263" cy="3939419"/>
          </a:xfrm>
        </p:spPr>
        <p:txBody>
          <a:bodyPr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Return to the operational definition you developed in Activity 6.2.</a:t>
            </a:r>
          </a:p>
          <a:p>
            <a:pPr defTabSz="4572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Identify (one or more) key dimensions that are particularly relevant for your setting.</a:t>
            </a:r>
          </a:p>
          <a:p>
            <a:pPr defTabSz="4572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Refine your operational definition using your identified dimensions.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000" l="1626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264379"/>
            <a:ext cx="937259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5461129"/>
            <a:ext cx="68772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Please Pause Video &amp; Complete Activity 6.3</a:t>
            </a:r>
          </a:p>
        </p:txBody>
      </p:sp>
    </p:spTree>
    <p:extLst>
      <p:ext uri="{BB962C8B-B14F-4D97-AF65-F5344CB8AC3E}">
        <p14:creationId xmlns:p14="http://schemas.microsoft.com/office/powerpoint/2010/main" val="2677873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9F61-C5A7-C343-9035-2C194A461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350085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dimensions did you focus on?</a:t>
            </a:r>
          </a:p>
          <a:p>
            <a:r>
              <a:rPr lang="en-US" dirty="0">
                <a:solidFill>
                  <a:schemeClr val="bg1"/>
                </a:solidFill>
              </a:rPr>
              <a:t>Is your operational definition more explicit now?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Is it observable/measurable?</a:t>
            </a:r>
          </a:p>
          <a:p>
            <a:r>
              <a:rPr lang="en-US" dirty="0">
                <a:solidFill>
                  <a:schemeClr val="bg1"/>
                </a:solidFill>
              </a:rPr>
              <a:t>Did you consider how you might measure your behavior now that you have selected dimensions?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Some operational definitions may use multiple dimensions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Multiple dimensions may require multiple measurement approaches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68FF1D-0456-4C4D-97A0-3174EB3E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6.3: Review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6841-8F57-8B4E-987C-26E919076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000" l="1626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264379"/>
            <a:ext cx="9372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Part 4</a:t>
            </a:r>
          </a:p>
          <a:p>
            <a:r>
              <a:rPr lang="en-US" sz="3600" dirty="0"/>
              <a:t>How do we choose a measurement system?</a:t>
            </a:r>
          </a:p>
        </p:txBody>
      </p:sp>
    </p:spTree>
    <p:extLst>
      <p:ext uri="{BB962C8B-B14F-4D97-AF65-F5344CB8AC3E}">
        <p14:creationId xmlns:p14="http://schemas.microsoft.com/office/powerpoint/2010/main" val="1649066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select an </a:t>
            </a:r>
            <a:r>
              <a:rPr lang="en-US" altLang="en-US" sz="2400" b="1" dirty="0">
                <a:solidFill>
                  <a:schemeClr val="bg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write an </a:t>
            </a:r>
            <a:r>
              <a:rPr lang="en-US" altLang="en-US" sz="24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bg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bg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choose a </a:t>
            </a:r>
            <a:r>
              <a:rPr lang="en-US" altLang="en-US" sz="2400" b="1" dirty="0">
                <a:solidFill>
                  <a:schemeClr val="accent1"/>
                </a:solidFill>
              </a:rPr>
              <a:t>measurement system</a:t>
            </a:r>
            <a:r>
              <a:rPr lang="en-US" altLang="en-US" sz="2400" dirty="0">
                <a:solidFill>
                  <a:schemeClr val="accent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bg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0921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28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85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4. Determine the Best Procedure for Measuring Behavior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04605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x-none" sz="3400" dirty="0">
                <a:solidFill>
                  <a:schemeClr val="bg1"/>
                </a:solidFill>
              </a:rPr>
              <a:t>Decide </a:t>
            </a:r>
            <a:r>
              <a:rPr lang="en-US" altLang="x-none" sz="3400" b="1" dirty="0">
                <a:solidFill>
                  <a:schemeClr val="bg1"/>
                </a:solidFill>
              </a:rPr>
              <a:t>who</a:t>
            </a:r>
            <a:r>
              <a:rPr lang="en-US" altLang="x-none" sz="3400" dirty="0">
                <a:solidFill>
                  <a:schemeClr val="bg1"/>
                </a:solidFill>
              </a:rPr>
              <a:t> is going to take data.</a:t>
            </a:r>
          </a:p>
          <a:p>
            <a:pPr lvl="1" eaLnBrk="1" hangingPunct="1"/>
            <a:r>
              <a:rPr lang="en-US" altLang="x-none" sz="3000" dirty="0">
                <a:solidFill>
                  <a:schemeClr val="bg1"/>
                </a:solidFill>
              </a:rPr>
              <a:t>Will they be just observing?</a:t>
            </a:r>
          </a:p>
          <a:p>
            <a:pPr lvl="1" eaLnBrk="1" hangingPunct="1"/>
            <a:r>
              <a:rPr lang="en-US" altLang="x-none" sz="3000" dirty="0">
                <a:solidFill>
                  <a:schemeClr val="bg1"/>
                </a:solidFill>
              </a:rPr>
              <a:t>Or will they be teachers?</a:t>
            </a:r>
          </a:p>
          <a:p>
            <a:pPr lvl="1" eaLnBrk="1" hangingPunct="1"/>
            <a:endParaRPr lang="en-US" altLang="x-none" sz="18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altLang="x-none" sz="3400" dirty="0">
                <a:solidFill>
                  <a:schemeClr val="bg1"/>
                </a:solidFill>
              </a:rPr>
              <a:t>Decide </a:t>
            </a:r>
            <a:r>
              <a:rPr lang="en-US" altLang="x-none" sz="3400" b="1" dirty="0">
                <a:solidFill>
                  <a:schemeClr val="bg1"/>
                </a:solidFill>
              </a:rPr>
              <a:t>how</a:t>
            </a:r>
            <a:r>
              <a:rPr lang="en-US" altLang="x-none" sz="3400" dirty="0">
                <a:solidFill>
                  <a:schemeClr val="bg1"/>
                </a:solidFill>
              </a:rPr>
              <a:t> data will be collected.</a:t>
            </a:r>
          </a:p>
          <a:p>
            <a:pPr lvl="1" eaLnBrk="1" hangingPunct="1"/>
            <a:r>
              <a:rPr lang="en-US" altLang="x-none" sz="3000" dirty="0">
                <a:solidFill>
                  <a:schemeClr val="bg1"/>
                </a:solidFill>
              </a:rPr>
              <a:t>Observation?</a:t>
            </a:r>
          </a:p>
          <a:p>
            <a:pPr lvl="1" eaLnBrk="1" hangingPunct="1"/>
            <a:r>
              <a:rPr lang="en-US" altLang="x-none" sz="3000" dirty="0">
                <a:solidFill>
                  <a:schemeClr val="bg1"/>
                </a:solidFill>
              </a:rPr>
              <a:t>Permanent product?</a:t>
            </a:r>
          </a:p>
          <a:p>
            <a:pPr lvl="1" eaLnBrk="1" hangingPunct="1"/>
            <a:endParaRPr lang="en-US" altLang="x-none" sz="18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altLang="x-none" sz="3400" b="1" dirty="0">
                <a:solidFill>
                  <a:schemeClr val="bg1"/>
                </a:solidFill>
              </a:rPr>
              <a:t>Weigh</a:t>
            </a:r>
            <a:r>
              <a:rPr lang="en-US" altLang="x-none" sz="3400" dirty="0">
                <a:solidFill>
                  <a:schemeClr val="bg1"/>
                </a:solidFill>
              </a:rPr>
              <a:t> practicality vs. precision.</a:t>
            </a:r>
          </a:p>
        </p:txBody>
      </p:sp>
      <p:sp>
        <p:nvSpPr>
          <p:cNvPr id="6" name="Title 1" descr="Determine the Best Procedure for Measuring Behavior"/>
          <p:cNvSpPr txBox="1">
            <a:spLocks/>
          </p:cNvSpPr>
          <p:nvPr/>
        </p:nvSpPr>
        <p:spPr>
          <a:xfrm>
            <a:off x="0" y="0"/>
            <a:ext cx="829393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6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1488-F390-334D-B9BA-A9364AF7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Orientation to Module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BE239-ADC8-8F4A-9519-2A46E3CE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6905"/>
            <a:ext cx="7177869" cy="44480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Module Quiz – Self Assessment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 you know the basic content presented in this module?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Coaching Activities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you implement the content presented in this module in your classroom effectively?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4535C-DFBD-BD43-B973-787E19D7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0" y="1899871"/>
            <a:ext cx="937527" cy="8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09536-05B5-2F46-94BD-FECC619C7713}"/>
              </a:ext>
            </a:extLst>
          </p:cNvPr>
          <p:cNvSpPr txBox="1"/>
          <p:nvPr/>
        </p:nvSpPr>
        <p:spPr>
          <a:xfrm>
            <a:off x="1997597" y="2159540"/>
            <a:ext cx="145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and Jot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5515D-55F6-D14B-88C2-863F1DACA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5000" l="1626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7" y="1878355"/>
            <a:ext cx="937259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7203D-E3A1-5B41-9C6B-AF123BC1306F}"/>
              </a:ext>
            </a:extLst>
          </p:cNvPr>
          <p:cNvSpPr txBox="1"/>
          <p:nvPr/>
        </p:nvSpPr>
        <p:spPr>
          <a:xfrm>
            <a:off x="4623073" y="2012389"/>
            <a:ext cx="14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 Board Post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13836-266C-3D44-A5E3-19A06BC7A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64" y="1738300"/>
            <a:ext cx="914324" cy="920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1EA3A2-985D-7541-9604-1E4F103495C6}"/>
              </a:ext>
            </a:extLst>
          </p:cNvPr>
          <p:cNvSpPr txBox="1"/>
          <p:nvPr/>
        </p:nvSpPr>
        <p:spPr>
          <a:xfrm>
            <a:off x="7142537" y="2025505"/>
            <a:ext cx="171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Workbook Quiz</a:t>
            </a:r>
          </a:p>
        </p:txBody>
      </p:sp>
    </p:spTree>
    <p:extLst>
      <p:ext uri="{BB962C8B-B14F-4D97-AF65-F5344CB8AC3E}">
        <p14:creationId xmlns:p14="http://schemas.microsoft.com/office/powerpoint/2010/main" val="2692640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91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800" dirty="0">
                <a:solidFill>
                  <a:schemeClr val="bg1"/>
                </a:solidFill>
              </a:rPr>
              <a:t>Time Based Estimates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Interval recording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Partial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Whole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 descr="Systems for Measurement"/>
          <p:cNvSpPr txBox="1">
            <a:spLocks/>
          </p:cNvSpPr>
          <p:nvPr/>
        </p:nvSpPr>
        <p:spPr>
          <a:xfrm>
            <a:off x="0" y="0"/>
            <a:ext cx="1132378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23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Systems for Measurement - Anecdotal Reports"/>
          <p:cNvSpPr/>
          <p:nvPr/>
        </p:nvSpPr>
        <p:spPr>
          <a:xfrm>
            <a:off x="75825" y="1838114"/>
            <a:ext cx="4101730" cy="62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4871" y="1453193"/>
            <a:ext cx="4839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What is it?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Written description of virtually everything that is going on within a setting for a particular learner.  </a:t>
            </a:r>
          </a:p>
          <a:p>
            <a:endParaRPr lang="en-US" sz="2100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When would we use it?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To measure </a:t>
            </a:r>
            <a:r>
              <a:rPr lang="en-US" sz="2100" i="1" dirty="0">
                <a:solidFill>
                  <a:schemeClr val="bg1"/>
                </a:solidFill>
              </a:rPr>
              <a:t>topography</a:t>
            </a:r>
            <a:r>
              <a:rPr lang="en-US" sz="2100" dirty="0">
                <a:solidFill>
                  <a:schemeClr val="bg1"/>
                </a:solidFill>
              </a:rPr>
              <a:t>, </a:t>
            </a:r>
            <a:r>
              <a:rPr lang="en-US" sz="2100" i="1" dirty="0">
                <a:solidFill>
                  <a:schemeClr val="bg1"/>
                </a:solidFill>
              </a:rPr>
              <a:t>locus</a:t>
            </a:r>
            <a:r>
              <a:rPr lang="en-US" sz="2100" dirty="0">
                <a:solidFill>
                  <a:schemeClr val="bg1"/>
                </a:solidFill>
              </a:rPr>
              <a:t>, and </a:t>
            </a:r>
            <a:r>
              <a:rPr lang="en-US" sz="2100" i="1" dirty="0">
                <a:solidFill>
                  <a:schemeClr val="bg1"/>
                </a:solidFill>
              </a:rPr>
              <a:t>force(?)</a:t>
            </a:r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Generating </a:t>
            </a:r>
            <a:r>
              <a:rPr lang="en-US" sz="2100" i="1" dirty="0">
                <a:solidFill>
                  <a:schemeClr val="bg1"/>
                </a:solidFill>
              </a:rPr>
              <a:t>operational definitions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Developing a </a:t>
            </a:r>
            <a:r>
              <a:rPr lang="en-US" sz="2100" i="1" dirty="0">
                <a:solidFill>
                  <a:schemeClr val="bg1"/>
                </a:solidFill>
              </a:rPr>
              <a:t>task analysis</a:t>
            </a:r>
            <a:r>
              <a:rPr lang="en-US" sz="2100" dirty="0">
                <a:solidFill>
                  <a:schemeClr val="bg1"/>
                </a:solidFill>
              </a:rPr>
              <a:t> (“how to” steps)</a:t>
            </a:r>
          </a:p>
          <a:p>
            <a:r>
              <a:rPr lang="en-US" sz="2100" dirty="0">
                <a:solidFill>
                  <a:schemeClr val="bg1"/>
                </a:solidFill>
              </a:rPr>
              <a:t>Writing </a:t>
            </a:r>
            <a:r>
              <a:rPr lang="en-US" sz="2100" i="1" dirty="0">
                <a:solidFill>
                  <a:schemeClr val="bg1"/>
                </a:solidFill>
              </a:rPr>
              <a:t>A-B-C</a:t>
            </a:r>
            <a:r>
              <a:rPr lang="en-US" sz="2100" dirty="0">
                <a:solidFill>
                  <a:schemeClr val="bg1"/>
                </a:solidFill>
              </a:rPr>
              <a:t> notes to identify </a:t>
            </a:r>
            <a:r>
              <a:rPr lang="en-US" sz="2100" i="1" dirty="0">
                <a:solidFill>
                  <a:schemeClr val="bg1"/>
                </a:solidFill>
              </a:rPr>
              <a:t>possible function </a:t>
            </a:r>
            <a:r>
              <a:rPr lang="en-US" sz="2100" dirty="0">
                <a:solidFill>
                  <a:schemeClr val="bg1"/>
                </a:solidFill>
              </a:rPr>
              <a:t>and </a:t>
            </a:r>
            <a:r>
              <a:rPr lang="en-US" sz="2100" i="1" dirty="0">
                <a:solidFill>
                  <a:schemeClr val="bg1"/>
                </a:solidFill>
              </a:rPr>
              <a:t>behavior chains</a:t>
            </a:r>
            <a:r>
              <a:rPr lang="en-US" sz="2100" dirty="0">
                <a:solidFill>
                  <a:schemeClr val="bg1"/>
                </a:solidFill>
              </a:rPr>
              <a:t> at play for a particular student.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826" y="1963616"/>
            <a:ext cx="4101728" cy="4511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 </a:t>
            </a:r>
            <a:r>
              <a:rPr lang="en-US" sz="2400" b="1" i="1" dirty="0">
                <a:solidFill>
                  <a:schemeClr val="bg1"/>
                </a:solidFill>
              </a:rPr>
              <a:t>Estimates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Interval recording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Partial 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Whole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</p:spTree>
    <p:extLst>
      <p:ext uri="{BB962C8B-B14F-4D97-AF65-F5344CB8AC3E}">
        <p14:creationId xmlns:p14="http://schemas.microsoft.com/office/powerpoint/2010/main" val="1156376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ecdotal Reports: ABC Charts">
            <a:extLst>
              <a:ext uri="{FF2B5EF4-FFF2-40B4-BE49-F238E27FC236}">
                <a16:creationId xmlns:a16="http://schemas.microsoft.com/office/drawing/2014/main" id="{BA7AC26C-361B-454C-ADC1-BAA441EBD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9" y="120537"/>
            <a:ext cx="8706117" cy="5829913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720E7-3FD6-49A6-8DF0-591F52D6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Anecdotal Reports: ABC Charts</a:t>
            </a:r>
          </a:p>
        </p:txBody>
      </p:sp>
    </p:spTree>
    <p:extLst>
      <p:ext uri="{BB962C8B-B14F-4D97-AF65-F5344CB8AC3E}">
        <p14:creationId xmlns:p14="http://schemas.microsoft.com/office/powerpoint/2010/main" val="1853219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Systems for Measurement - Permanent Product"/>
          <p:cNvSpPr/>
          <p:nvPr/>
        </p:nvSpPr>
        <p:spPr>
          <a:xfrm>
            <a:off x="75825" y="2393925"/>
            <a:ext cx="4101730" cy="62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6516" y="1704550"/>
            <a:ext cx="477748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What is it?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Permanent and tangible effects or outcomes of a behavior.</a:t>
            </a:r>
          </a:p>
          <a:p>
            <a:endParaRPr lang="en-US" sz="2100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When would we use it? </a:t>
            </a:r>
          </a:p>
          <a:p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100" b="1" u="sng" dirty="0">
                <a:solidFill>
                  <a:schemeClr val="bg1"/>
                </a:solidFill>
              </a:rPr>
              <a:t>Frequency/Rate</a:t>
            </a:r>
            <a:r>
              <a:rPr lang="en-US" sz="2100" dirty="0">
                <a:solidFill>
                  <a:schemeClr val="bg1"/>
                </a:solidFill>
              </a:rPr>
              <a:t>— math problems correct per minute?</a:t>
            </a:r>
          </a:p>
          <a:p>
            <a:pPr lvl="1"/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100" b="1" u="sng" dirty="0">
                <a:solidFill>
                  <a:schemeClr val="bg1"/>
                </a:solidFill>
              </a:rPr>
              <a:t>Locus</a:t>
            </a:r>
            <a:r>
              <a:rPr lang="en-US" sz="2100" dirty="0">
                <a:solidFill>
                  <a:schemeClr val="bg1"/>
                </a:solidFill>
              </a:rPr>
              <a:t>—where did the fight occur?</a:t>
            </a:r>
          </a:p>
          <a:p>
            <a:pPr lvl="1"/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100" b="1" u="sng" dirty="0">
                <a:solidFill>
                  <a:schemeClr val="bg1"/>
                </a:solidFill>
              </a:rPr>
              <a:t>Topography</a:t>
            </a:r>
            <a:r>
              <a:rPr lang="en-US" sz="2100" dirty="0">
                <a:solidFill>
                  <a:schemeClr val="bg1"/>
                </a:solidFill>
              </a:rPr>
              <a:t>—letter formation</a:t>
            </a:r>
          </a:p>
          <a:p>
            <a:pPr lvl="1"/>
            <a:endParaRPr lang="en-US" sz="1000" b="1" u="sng" dirty="0">
              <a:solidFill>
                <a:schemeClr val="bg1"/>
              </a:solidFill>
            </a:endParaRPr>
          </a:p>
          <a:p>
            <a:pPr lvl="1"/>
            <a:r>
              <a:rPr lang="en-US" sz="2100" b="1" u="sng" dirty="0">
                <a:solidFill>
                  <a:schemeClr val="bg1"/>
                </a:solidFill>
              </a:rPr>
              <a:t>Force</a:t>
            </a:r>
            <a:r>
              <a:rPr lang="en-US" sz="2100" dirty="0">
                <a:solidFill>
                  <a:schemeClr val="bg1"/>
                </a:solidFill>
              </a:rPr>
              <a:t>—amount of property destruction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826" y="1963616"/>
            <a:ext cx="4101728" cy="4511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 </a:t>
            </a:r>
            <a:r>
              <a:rPr lang="en-US" sz="2400" b="1" i="1" dirty="0">
                <a:solidFill>
                  <a:schemeClr val="bg1"/>
                </a:solidFill>
              </a:rPr>
              <a:t>Estimates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Interval recording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Partial 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Whole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</p:spTree>
    <p:extLst>
      <p:ext uri="{BB962C8B-B14F-4D97-AF65-F5344CB8AC3E}">
        <p14:creationId xmlns:p14="http://schemas.microsoft.com/office/powerpoint/2010/main" val="3789800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Systems for Measurement - Event Based Systems (Tally)"/>
          <p:cNvSpPr/>
          <p:nvPr/>
        </p:nvSpPr>
        <p:spPr>
          <a:xfrm>
            <a:off x="75824" y="2886927"/>
            <a:ext cx="4101730" cy="62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6791" y="1838114"/>
            <a:ext cx="47672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What is it?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Tally of the number of times a student engages in a behavior in an observation period.</a:t>
            </a:r>
          </a:p>
          <a:p>
            <a:endParaRPr lang="en-US" sz="2100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When would we use it?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To measure </a:t>
            </a:r>
            <a:r>
              <a:rPr lang="en-US" sz="2100" b="1" u="sng" dirty="0">
                <a:solidFill>
                  <a:schemeClr val="bg1"/>
                </a:solidFill>
              </a:rPr>
              <a:t>frequency</a:t>
            </a:r>
            <a:r>
              <a:rPr lang="en-US" sz="2100" dirty="0">
                <a:solidFill>
                  <a:schemeClr val="bg1"/>
                </a:solidFill>
              </a:rPr>
              <a:t> of low-frequency, discrete behaviors (e.g., # of curse words).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Convert to </a:t>
            </a:r>
            <a:r>
              <a:rPr lang="en-US" sz="2100" b="1" u="sng" dirty="0">
                <a:solidFill>
                  <a:schemeClr val="bg1"/>
                </a:solidFill>
              </a:rPr>
              <a:t>rate</a:t>
            </a:r>
            <a:r>
              <a:rPr lang="en-US" sz="2100" dirty="0">
                <a:solidFill>
                  <a:schemeClr val="bg1"/>
                </a:solidFill>
              </a:rPr>
              <a:t> by dividing # by units of time in observation period.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826" y="1963616"/>
            <a:ext cx="4101728" cy="4511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 </a:t>
            </a:r>
            <a:r>
              <a:rPr lang="en-US" sz="2400" b="1" i="1" dirty="0">
                <a:solidFill>
                  <a:schemeClr val="bg1"/>
                </a:solidFill>
              </a:rPr>
              <a:t>Estimates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Interval recording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Partial 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Whole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</p:spTree>
    <p:extLst>
      <p:ext uri="{BB962C8B-B14F-4D97-AF65-F5344CB8AC3E}">
        <p14:creationId xmlns:p14="http://schemas.microsoft.com/office/powerpoint/2010/main" val="1415347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98" y="365125"/>
            <a:ext cx="885118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Example of frequency recording tool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93198"/>
              </p:ext>
            </p:extLst>
          </p:nvPr>
        </p:nvGraphicFramePr>
        <p:xfrm>
          <a:off x="628650" y="1825625"/>
          <a:ext cx="7886699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 gridSpan="3">
                  <a:txBody>
                    <a:bodyPr/>
                    <a:lstStyle/>
                    <a:p>
                      <a:r>
                        <a:rPr lang="en-US" b="1" dirty="0"/>
                        <a:t>Student: </a:t>
                      </a:r>
                      <a:r>
                        <a:rPr lang="en-US" sz="3600" b="0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Jack</a:t>
                      </a:r>
                      <a:endParaRPr lang="en-US" b="1" dirty="0"/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Observer: </a:t>
                      </a:r>
                      <a:r>
                        <a:rPr lang="en-US" sz="3600" b="0" kern="1200" dirty="0">
                          <a:solidFill>
                            <a:srgbClr val="FF0000"/>
                          </a:solidFill>
                          <a:latin typeface="Lucida Handwriting"/>
                          <a:ea typeface="+mn-ea"/>
                          <a:cs typeface="+mn-cs"/>
                        </a:rPr>
                        <a:t>Mr.</a:t>
                      </a:r>
                      <a:r>
                        <a:rPr lang="en-US" sz="3600" b="0" kern="1200" baseline="0" dirty="0">
                          <a:solidFill>
                            <a:srgbClr val="FF0000"/>
                          </a:solidFill>
                          <a:latin typeface="Lucida Handwriting"/>
                          <a:ea typeface="+mn-ea"/>
                          <a:cs typeface="+mn-cs"/>
                        </a:rPr>
                        <a:t> Brown</a:t>
                      </a:r>
                      <a:endParaRPr lang="en-US" sz="3600" b="1" dirty="0"/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Behavior: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Lucida Handwriting"/>
                          <a:ea typeface="+mn-ea"/>
                          <a:cs typeface="+mn-cs"/>
                        </a:rPr>
                        <a:t> Inappropriate talk-outs (no hand raise)</a:t>
                      </a:r>
                      <a:endParaRPr lang="en-US" b="1" dirty="0"/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Time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Notation of occurrences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occurrences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Start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Stop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2/15/2010</a:t>
                      </a:r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9:00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10:00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Lucida Handwriting" pitchFamily="66" charset="0"/>
                          <a:sym typeface="Symbol"/>
                        </a:rPr>
                        <a:t></a:t>
                      </a:r>
                      <a:endParaRPr lang="en-US" sz="2800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6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2/16/2010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2:00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3:00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Lucida Handwriting" pitchFamily="66" charset="0"/>
                          <a:ea typeface="+mn-ea"/>
                          <a:cs typeface="+mn-cs"/>
                          <a:sym typeface="Symbol"/>
                        </a:rPr>
                        <a:t></a:t>
                      </a:r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3</a:t>
                      </a:r>
                    </a:p>
                  </a:txBody>
                  <a:tcPr marL="100681" marR="100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774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Systems for Measurement - Time Based Estimates"/>
          <p:cNvSpPr/>
          <p:nvPr/>
        </p:nvSpPr>
        <p:spPr>
          <a:xfrm>
            <a:off x="75824" y="3416157"/>
            <a:ext cx="4045326" cy="523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145" y="1453193"/>
            <a:ext cx="482885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What are they?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Ways to estimate the number of times a behavior occurs.</a:t>
            </a:r>
          </a:p>
          <a:p>
            <a:endParaRPr lang="en-US" sz="2100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When would we use them? </a:t>
            </a:r>
          </a:p>
          <a:p>
            <a:r>
              <a:rPr lang="en-US" sz="2100" dirty="0">
                <a:solidFill>
                  <a:schemeClr val="bg1"/>
                </a:solidFill>
              </a:rPr>
              <a:t>Used for higher frequency discrete behaviors or behaviors of longer duration.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100" b="1" i="1" dirty="0">
                <a:solidFill>
                  <a:schemeClr val="bg1"/>
                </a:solidFill>
              </a:rPr>
              <a:t>Interval recording </a:t>
            </a:r>
            <a:r>
              <a:rPr lang="en-US" sz="2100" dirty="0">
                <a:solidFill>
                  <a:schemeClr val="bg1"/>
                </a:solidFill>
              </a:rPr>
              <a:t>yields a slightly more accurate estimate.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100" b="1" i="1" dirty="0">
                <a:solidFill>
                  <a:schemeClr val="bg1"/>
                </a:solidFill>
              </a:rPr>
              <a:t>Time sampling </a:t>
            </a:r>
            <a:r>
              <a:rPr lang="en-US" sz="2100" dirty="0">
                <a:solidFill>
                  <a:schemeClr val="bg1"/>
                </a:solidFill>
              </a:rPr>
              <a:t>is more practical if you are doing two things at once (i.e., teaching and recording data).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826" y="1963616"/>
            <a:ext cx="4101728" cy="4511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 </a:t>
            </a:r>
            <a:r>
              <a:rPr lang="en-US" sz="2400" b="1" i="1" dirty="0">
                <a:solidFill>
                  <a:schemeClr val="bg1"/>
                </a:solidFill>
              </a:rPr>
              <a:t>Estimates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Interval recording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Partial 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Whole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</p:spTree>
    <p:extLst>
      <p:ext uri="{BB962C8B-B14F-4D97-AF65-F5344CB8AC3E}">
        <p14:creationId xmlns:p14="http://schemas.microsoft.com/office/powerpoint/2010/main" val="125013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ystems for Measurement - Interval Recording: Whole, Partial, and Momentary">
            <a:extLst>
              <a:ext uri="{FF2B5EF4-FFF2-40B4-BE49-F238E27FC236}">
                <a16:creationId xmlns:a16="http://schemas.microsoft.com/office/drawing/2014/main" id="{3956B63A-1F6F-4EB0-8243-D9BF12D6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" y="0"/>
            <a:ext cx="9133469" cy="6072522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359F78-91FE-43F1-8764-C1471D5A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for </a:t>
            </a:r>
            <a:r>
              <a:rPr lang="en-US" dirty="0" err="1"/>
              <a:t>Measuresment</a:t>
            </a:r>
            <a:r>
              <a:rPr lang="en-US" dirty="0"/>
              <a:t> with a Focus on </a:t>
            </a:r>
            <a:r>
              <a:rPr lang="en-US" dirty="0" err="1"/>
              <a:t>Inteval</a:t>
            </a:r>
            <a:r>
              <a:rPr lang="en-US" dirty="0"/>
              <a:t> Recording</a:t>
            </a:r>
          </a:p>
        </p:txBody>
      </p:sp>
    </p:spTree>
    <p:extLst>
      <p:ext uri="{BB962C8B-B14F-4D97-AF65-F5344CB8AC3E}">
        <p14:creationId xmlns:p14="http://schemas.microsoft.com/office/powerpoint/2010/main" val="2047323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s for Measurement - Looking at Whole interval recording">
            <a:extLst>
              <a:ext uri="{FF2B5EF4-FFF2-40B4-BE49-F238E27FC236}">
                <a16:creationId xmlns:a16="http://schemas.microsoft.com/office/drawing/2014/main" id="{FAAECF24-3AE2-46C5-818B-151F80327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666A3B-5F63-4977-8735-5A70260D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for </a:t>
            </a:r>
            <a:r>
              <a:rPr lang="en-US" dirty="0" err="1"/>
              <a:t>Measuerment</a:t>
            </a:r>
            <a:r>
              <a:rPr lang="en-US" dirty="0"/>
              <a:t>: Whole Interval Recording</a:t>
            </a:r>
          </a:p>
        </p:txBody>
      </p:sp>
    </p:spTree>
    <p:extLst>
      <p:ext uri="{BB962C8B-B14F-4D97-AF65-F5344CB8AC3E}">
        <p14:creationId xmlns:p14="http://schemas.microsoft.com/office/powerpoint/2010/main" val="270244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s for Measurement - Looking at Partial interval recording">
            <a:extLst>
              <a:ext uri="{FF2B5EF4-FFF2-40B4-BE49-F238E27FC236}">
                <a16:creationId xmlns:a16="http://schemas.microsoft.com/office/drawing/2014/main" id="{D4AD1FE9-C4F6-4EFD-B3A1-31D85E8E3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A94E8D5-7A18-46CF-A057-5C0A8DA9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for Measurement: Partial Interval Recording</a:t>
            </a:r>
          </a:p>
        </p:txBody>
      </p:sp>
    </p:spTree>
    <p:extLst>
      <p:ext uri="{BB962C8B-B14F-4D97-AF65-F5344CB8AC3E}">
        <p14:creationId xmlns:p14="http://schemas.microsoft.com/office/powerpoint/2010/main" val="120895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793A-E377-1D4B-A92B-0C62876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669"/>
            <a:ext cx="9144000" cy="11134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Getting the Most Out of This Module</a:t>
            </a:r>
          </a:p>
        </p:txBody>
      </p:sp>
      <p:graphicFrame>
        <p:nvGraphicFramePr>
          <p:cNvPr id="4" name="Diagram 3" descr="Diagram of how to get the most out of the module for Pre-service, New teachers, and Experienced teachers.">
            <a:extLst>
              <a:ext uri="{FF2B5EF4-FFF2-40B4-BE49-F238E27FC236}">
                <a16:creationId xmlns:a16="http://schemas.microsoft.com/office/drawing/2014/main" id="{7B1E68CD-CD29-0446-8675-ED9B11912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832937"/>
              </p:ext>
            </p:extLst>
          </p:nvPr>
        </p:nvGraphicFramePr>
        <p:xfrm>
          <a:off x="0" y="1350085"/>
          <a:ext cx="9144000" cy="490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84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stem for measurement - looking at Momentary time sampline">
            <a:extLst>
              <a:ext uri="{FF2B5EF4-FFF2-40B4-BE49-F238E27FC236}">
                <a16:creationId xmlns:a16="http://schemas.microsoft.com/office/drawing/2014/main" id="{26F4A6B2-32F8-44E4-99A4-C5AE71E6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AC76E31C-93EB-466B-85C7-B1BB3606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for Measurement: Momentary Time Sampling</a:t>
            </a:r>
          </a:p>
        </p:txBody>
      </p:sp>
    </p:spTree>
    <p:extLst>
      <p:ext uri="{BB962C8B-B14F-4D97-AF65-F5344CB8AC3E}">
        <p14:creationId xmlns:p14="http://schemas.microsoft.com/office/powerpoint/2010/main" val="4192497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6.4: Workbook Quiz</a:t>
            </a:r>
            <a:b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</a:b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Selecting an interval recording system</a:t>
            </a:r>
            <a:endParaRPr lang="en-US" sz="3600" dirty="0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7" y="333167"/>
            <a:ext cx="914324" cy="920420"/>
          </a:xfrm>
          <a:prstGeom prst="rect">
            <a:avLst/>
          </a:prstGeom>
        </p:spPr>
      </p:pic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3766"/>
              </p:ext>
            </p:extLst>
          </p:nvPr>
        </p:nvGraphicFramePr>
        <p:xfrm>
          <a:off x="869742" y="1754500"/>
          <a:ext cx="7397652" cy="3752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03">
                <a:tc>
                  <a:txBody>
                    <a:bodyPr/>
                    <a:lstStyle/>
                    <a:p>
                      <a:r>
                        <a:rPr lang="en-US" b="1" dirty="0"/>
                        <a:t>If…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Then</a:t>
                      </a:r>
                      <a:r>
                        <a:rPr lang="en-US" b="1" baseline="0" dirty="0"/>
                        <a:t> choose…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Which will yield…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18">
                <a:tc>
                  <a:txBody>
                    <a:bodyPr/>
                    <a:lstStyle/>
                    <a:p>
                      <a:r>
                        <a:rPr lang="en-US" dirty="0"/>
                        <a:t>Continuous desired behavior</a:t>
                      </a:r>
                      <a:r>
                        <a:rPr lang="en-US" baseline="0" dirty="0"/>
                        <a:t>, such as</a:t>
                      </a:r>
                      <a:r>
                        <a:rPr lang="en-US" dirty="0"/>
                        <a:t> on-task</a:t>
                      </a:r>
                      <a:r>
                        <a:rPr lang="en-US" baseline="0" dirty="0"/>
                        <a:t> behavior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Whole-interval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recording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intervals with target behavior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535">
                <a:tc>
                  <a:txBody>
                    <a:bodyPr/>
                    <a:lstStyle/>
                    <a:p>
                      <a:r>
                        <a:rPr lang="en-US" dirty="0"/>
                        <a:t>The behavior occurs at a very high frequency and very rapidly</a:t>
                      </a:r>
                      <a:r>
                        <a:rPr lang="en-US" baseline="0" dirty="0"/>
                        <a:t> (e.g., talking, head-banging, hand-flapping)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Partial-interval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recording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intervals with target behavior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535">
                <a:tc>
                  <a:txBody>
                    <a:bodyPr/>
                    <a:lstStyle/>
                    <a:p>
                      <a:r>
                        <a:rPr lang="en-US" dirty="0"/>
                        <a:t>It is difficult to continuously monitor the student </a:t>
                      </a:r>
                      <a:r>
                        <a:rPr lang="en-US" b="1" dirty="0"/>
                        <a:t>or</a:t>
                      </a:r>
                      <a:r>
                        <a:rPr lang="en-US" b="0" dirty="0"/>
                        <a:t> the observer needs a</a:t>
                      </a:r>
                      <a:r>
                        <a:rPr lang="en-US" b="0" baseline="0" dirty="0"/>
                        <a:t> low-effort data collection method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Momentary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time sampling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  <a:r>
                        <a:rPr lang="en-US" baseline="0" dirty="0"/>
                        <a:t> of observations with target behavior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15865" y="5616302"/>
            <a:ext cx="590893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Please Pause Video &amp; Complete Activity 6.4</a:t>
            </a:r>
          </a:p>
        </p:txBody>
      </p:sp>
    </p:spTree>
    <p:extLst>
      <p:ext uri="{BB962C8B-B14F-4D97-AF65-F5344CB8AC3E}">
        <p14:creationId xmlns:p14="http://schemas.microsoft.com/office/powerpoint/2010/main" val="3000248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System for measurement - looking at Time bases: duration/latency"/>
          <p:cNvSpPr/>
          <p:nvPr/>
        </p:nvSpPr>
        <p:spPr>
          <a:xfrm>
            <a:off x="75824" y="5460556"/>
            <a:ext cx="4101730" cy="62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7555" y="1838114"/>
            <a:ext cx="496644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How do we do it? 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Either start a stop watch after the instruction and stop it when the behavior starts (</a:t>
            </a:r>
            <a:r>
              <a:rPr lang="en-US" sz="2100" b="1" u="sng" dirty="0">
                <a:solidFill>
                  <a:schemeClr val="bg1"/>
                </a:solidFill>
              </a:rPr>
              <a:t>latency</a:t>
            </a:r>
            <a:r>
              <a:rPr lang="en-US" sz="2100" dirty="0">
                <a:solidFill>
                  <a:schemeClr val="bg1"/>
                </a:solidFill>
              </a:rPr>
              <a:t>). 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</a:rPr>
              <a:t>Or, we would start the stop watch when the behavior starts and stop it as soon as it stops (</a:t>
            </a:r>
            <a:r>
              <a:rPr lang="en-US" sz="2100" b="1" u="sng" dirty="0">
                <a:solidFill>
                  <a:schemeClr val="bg1"/>
                </a:solidFill>
              </a:rPr>
              <a:t>duration</a:t>
            </a:r>
            <a:r>
              <a:rPr lang="en-US" sz="2100" dirty="0">
                <a:solidFill>
                  <a:schemeClr val="bg1"/>
                </a:solidFill>
              </a:rPr>
              <a:t>).</a:t>
            </a: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5" name="Title 1" descr="Systems for Measurement - Time bases: duration/latency"/>
          <p:cNvSpPr txBox="1">
            <a:spLocks/>
          </p:cNvSpPr>
          <p:nvPr/>
        </p:nvSpPr>
        <p:spPr>
          <a:xfrm>
            <a:off x="0" y="0"/>
            <a:ext cx="8492835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826" y="1963616"/>
            <a:ext cx="4101728" cy="4511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Anecdotal Reports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Permanent Product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Event Based Systems (Tally)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 </a:t>
            </a:r>
            <a:r>
              <a:rPr lang="en-US" sz="2400" b="1" i="1" dirty="0">
                <a:solidFill>
                  <a:schemeClr val="bg1"/>
                </a:solidFill>
              </a:rPr>
              <a:t>Estimates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Interval recording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Partial </a:t>
            </a:r>
          </a:p>
          <a:p>
            <a:pPr marL="749808" lvl="4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Whole</a:t>
            </a:r>
          </a:p>
          <a:p>
            <a:pPr marL="384048" lvl="2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Momentary Time Sampling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Time Based: Duration/Latency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Systems for Measurement</a:t>
            </a:r>
          </a:p>
        </p:txBody>
      </p:sp>
    </p:spTree>
    <p:extLst>
      <p:ext uri="{BB962C8B-B14F-4D97-AF65-F5344CB8AC3E}">
        <p14:creationId xmlns:p14="http://schemas.microsoft.com/office/powerpoint/2010/main" val="3030737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 of recording tool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791570"/>
              </p:ext>
            </p:extLst>
          </p:nvPr>
        </p:nvGraphicFramePr>
        <p:xfrm>
          <a:off x="628650" y="1825625"/>
          <a:ext cx="7886700" cy="391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488">
                <a:tc gridSpan="2">
                  <a:txBody>
                    <a:bodyPr/>
                    <a:lstStyle/>
                    <a:p>
                      <a:r>
                        <a:rPr lang="en-US" b="1" dirty="0"/>
                        <a:t>Student: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Jack</a:t>
                      </a:r>
                      <a:endParaRPr lang="en-US" sz="1800" b="1" dirty="0"/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Observer: </a:t>
                      </a: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Lucida Handwriting"/>
                          <a:ea typeface="+mn-ea"/>
                          <a:cs typeface="+mn-cs"/>
                        </a:rPr>
                        <a:t>Paul;</a:t>
                      </a:r>
                      <a:endParaRPr lang="en-US" sz="1800" b="1" dirty="0"/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8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Behavior:</a:t>
                      </a:r>
                      <a:r>
                        <a:rPr lang="en-US" sz="1800" b="0" kern="1200" baseline="0" dirty="0">
                          <a:solidFill>
                            <a:srgbClr val="FF0000"/>
                          </a:solidFill>
                          <a:latin typeface="Lucida Handwriting"/>
                          <a:ea typeface="+mn-ea"/>
                          <a:cs typeface="+mn-cs"/>
                        </a:rPr>
                        <a:t> Rocking in seat</a:t>
                      </a:r>
                      <a:endParaRPr lang="en-US" b="1" dirty="0"/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69"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Behavior begins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Behavior</a:t>
                      </a:r>
                      <a:r>
                        <a:rPr lang="en-US" b="1" baseline="0" dirty="0"/>
                        <a:t> ends</a:t>
                      </a:r>
                      <a:endParaRPr lang="en-US" b="1" dirty="0"/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duration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488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2/16/2010</a:t>
                      </a:r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9:15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9:21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6 minutes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8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10:37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10:52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15 minutes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48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1:18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1:28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10 minutes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48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1:40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1:43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3 minutes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48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Total for day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Lucida Handwriting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Lucida Handwriting" pitchFamily="66" charset="0"/>
                        </a:rPr>
                        <a:t> 34minutes</a:t>
                      </a:r>
                    </a:p>
                  </a:txBody>
                  <a:tcPr marL="105351" marR="105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19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 descr="Specific Praise - Operational Definition of Behavioral Code with examples of behavior and non-examples of behavi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78" y="1115472"/>
            <a:ext cx="5911299" cy="42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Teacher Behavior Example: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7FE337F-9830-4357-97B2-BD050E5E7831}"/>
              </a:ext>
            </a:extLst>
          </p:cNvPr>
          <p:cNvSpPr txBox="1">
            <a:spLocks/>
          </p:cNvSpPr>
          <p:nvPr/>
        </p:nvSpPr>
        <p:spPr bwMode="auto">
          <a:xfrm>
            <a:off x="549238" y="628810"/>
            <a:ext cx="2031402" cy="8139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Which Dimension?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4C8FBE35-3E87-4A58-B889-92BB73D28A45}"/>
              </a:ext>
            </a:extLst>
          </p:cNvPr>
          <p:cNvSpPr txBox="1">
            <a:spLocks/>
          </p:cNvSpPr>
          <p:nvPr/>
        </p:nvSpPr>
        <p:spPr bwMode="auto">
          <a:xfrm>
            <a:off x="539078" y="1514015"/>
            <a:ext cx="2041562" cy="853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How do we measure?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14398-8F67-4566-BECE-5E7017C8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Teacher Behavior Example – Which Dimension and How do you measure?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1A86B3-10A1-4FEE-82D8-A8C9AC1332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54275"/>
            <a:ext cx="1981200" cy="3530600"/>
          </a:xfrm>
          <a:solidFill>
            <a:srgbClr val="63717F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Locus</a:t>
            </a:r>
          </a:p>
        </p:txBody>
      </p:sp>
    </p:spTree>
    <p:extLst>
      <p:ext uri="{BB962C8B-B14F-4D97-AF65-F5344CB8AC3E}">
        <p14:creationId xmlns:p14="http://schemas.microsoft.com/office/powerpoint/2010/main" val="2116878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 descr="Specific Praise - Operational Definition of Behavioral Code with examples of behavior and non-examples of behavi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99" y="79153"/>
            <a:ext cx="3748678" cy="26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Teacher Behavior Example: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F7970-95C9-4E1D-B240-946390D7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Behavior Example – Looking at Rate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1A86B3-10A1-4FEE-82D8-A8C9AC1332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30275"/>
            <a:ext cx="2052638" cy="3590925"/>
          </a:xfrm>
          <a:solidFill>
            <a:srgbClr val="63717F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Locus</a:t>
            </a:r>
          </a:p>
        </p:txBody>
      </p:sp>
      <p:pic>
        <p:nvPicPr>
          <p:cNvPr id="7" name="Picture 6" descr="Tally sheet of teacher's behavior">
            <a:extLst>
              <a:ext uri="{FF2B5EF4-FFF2-40B4-BE49-F238E27FC236}">
                <a16:creationId xmlns:a16="http://schemas.microsoft.com/office/drawing/2014/main" id="{87773963-CB67-480C-B5D9-17AACB6D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41" y="4220657"/>
            <a:ext cx="7448026" cy="18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5BC3D9-1B3F-4B05-82A9-A13FC5F5B210}"/>
              </a:ext>
            </a:extLst>
          </p:cNvPr>
          <p:cNvSpPr txBox="1">
            <a:spLocks/>
          </p:cNvSpPr>
          <p:nvPr/>
        </p:nvSpPr>
        <p:spPr>
          <a:xfrm>
            <a:off x="2001095" y="681033"/>
            <a:ext cx="3150025" cy="34744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  <a:p>
            <a:pPr>
              <a:buClr>
                <a:srgbClr val="1CADE4"/>
              </a:buClr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329F9EF-4601-49AD-9057-E9943ECF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8041" y="2983499"/>
            <a:ext cx="1458360" cy="897622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3600" dirty="0">
                <a:solidFill>
                  <a:prstClr val="white"/>
                </a:solidFill>
              </a:rPr>
              <a:t>Rate</a:t>
            </a:r>
          </a:p>
        </p:txBody>
      </p:sp>
      <p:pic>
        <p:nvPicPr>
          <p:cNvPr id="10" name="Picture 4" descr="Image of a device to help track counting of the behavior">
            <a:extLst>
              <a:ext uri="{FF2B5EF4-FFF2-40B4-BE49-F238E27FC236}">
                <a16:creationId xmlns:a16="http://schemas.microsoft.com/office/drawing/2014/main" id="{C27916C3-EA86-4D78-ACF3-1C7AA020F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15" y="2925868"/>
            <a:ext cx="1077172" cy="10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964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Looking at a student behavior example, wondering What dimension and How do we measure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1" y="1489824"/>
            <a:ext cx="7786251" cy="44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Student Behavior Example: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27531" y="806825"/>
            <a:ext cx="7786251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32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Which Dimension?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27531" y="1326401"/>
            <a:ext cx="7786251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32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How do we measure?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6FCF7A6-F0D2-40BC-A578-93E37066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Behavior Example</a:t>
            </a:r>
          </a:p>
        </p:txBody>
      </p:sp>
    </p:spTree>
    <p:extLst>
      <p:ext uri="{BB962C8B-B14F-4D97-AF65-F5344CB8AC3E}">
        <p14:creationId xmlns:p14="http://schemas.microsoft.com/office/powerpoint/2010/main" val="1649142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376987-71FF-914B-8391-2AEBEE43687B}"/>
              </a:ext>
            </a:extLst>
          </p:cNvPr>
          <p:cNvSpPr txBox="1">
            <a:spLocks/>
          </p:cNvSpPr>
          <p:nvPr/>
        </p:nvSpPr>
        <p:spPr>
          <a:xfrm>
            <a:off x="3963236" y="2695167"/>
            <a:ext cx="2141480" cy="3300520"/>
          </a:xfrm>
          <a:prstGeom prst="rect">
            <a:avLst/>
          </a:prstGeom>
          <a:solidFill>
            <a:srgbClr val="63717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Student Behavior Example: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22418" y="772101"/>
            <a:ext cx="2937472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Which Dimension?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64543" y="1592619"/>
            <a:ext cx="3168965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How do we measure?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28666" y="2586081"/>
            <a:ext cx="2478731" cy="118489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white"/>
                </a:solidFill>
                <a:latin typeface="+mn-lt"/>
              </a:rPr>
              <a:t>Duration &amp; Rate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98112" y="3964329"/>
            <a:ext cx="2440173" cy="135996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prstClr val="white"/>
                </a:solidFill>
                <a:latin typeface="+mn-lt"/>
              </a:rPr>
              <a:t>Estimate Duration &amp; Rate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96471" y="2738832"/>
            <a:ext cx="3143043" cy="3303154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  <a:p>
            <a:pPr>
              <a:buClr>
                <a:srgbClr val="1CADE4"/>
              </a:buClr>
            </a:pP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Looing at the Student behavior example, looking at if it is on-task or off-task? And then looking at the Duration and Rate and the Estimated Duration and Rate.">
            <a:extLst>
              <a:ext uri="{FF2B5EF4-FFF2-40B4-BE49-F238E27FC236}">
                <a16:creationId xmlns:a16="http://schemas.microsoft.com/office/drawing/2014/main" id="{BAEC2664-7927-44C1-9409-D443634C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27" y="108648"/>
            <a:ext cx="4027975" cy="2523017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21495D7-4BDB-4A1C-87A3-E64319B6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Behavior Example Looking at Duration/Rate and Estimate Duration/Rate</a:t>
            </a:r>
          </a:p>
        </p:txBody>
      </p:sp>
    </p:spTree>
    <p:extLst>
      <p:ext uri="{BB962C8B-B14F-4D97-AF65-F5344CB8AC3E}">
        <p14:creationId xmlns:p14="http://schemas.microsoft.com/office/powerpoint/2010/main" val="2100377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376987-71FF-914B-8391-2AEBEE43687B}"/>
              </a:ext>
            </a:extLst>
          </p:cNvPr>
          <p:cNvSpPr txBox="1">
            <a:spLocks/>
          </p:cNvSpPr>
          <p:nvPr/>
        </p:nvSpPr>
        <p:spPr>
          <a:xfrm>
            <a:off x="3963236" y="2695167"/>
            <a:ext cx="2141480" cy="3300520"/>
          </a:xfrm>
          <a:prstGeom prst="rect">
            <a:avLst/>
          </a:prstGeom>
          <a:solidFill>
            <a:srgbClr val="63717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Student Behavior Example: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22418" y="772101"/>
            <a:ext cx="2937472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Which Dimension?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64543" y="1592619"/>
            <a:ext cx="3168965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How do we measure?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28666" y="2586081"/>
            <a:ext cx="2478731" cy="118489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white"/>
                </a:solidFill>
                <a:latin typeface="+mn-lt"/>
              </a:rPr>
              <a:t>Duration &amp; Rate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98112" y="3964329"/>
            <a:ext cx="2440173" cy="135996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prstClr val="white"/>
                </a:solidFill>
                <a:latin typeface="+mn-lt"/>
              </a:rPr>
              <a:t>Estimate Duration &amp; Rate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96471" y="2738832"/>
            <a:ext cx="3143043" cy="3303154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  <a:p>
            <a:pPr>
              <a:buClr>
                <a:srgbClr val="1CADE4"/>
              </a:buClr>
            </a:pP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Looing at the Student behavior example, looking at if it is on-task or off-task? And then looking at the Duration and Rate and the Estimated Duration and Rate.">
            <a:extLst>
              <a:ext uri="{FF2B5EF4-FFF2-40B4-BE49-F238E27FC236}">
                <a16:creationId xmlns:a16="http://schemas.microsoft.com/office/drawing/2014/main" id="{BAEC2664-7927-44C1-9409-D443634C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27" y="108648"/>
            <a:ext cx="4027975" cy="2523017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7E9EC78-4C79-4788-8C52-71C86549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Behavior Example looking at Duration/Rate and Estimate Duration/Rate</a:t>
            </a:r>
          </a:p>
        </p:txBody>
      </p:sp>
    </p:spTree>
    <p:extLst>
      <p:ext uri="{BB962C8B-B14F-4D97-AF65-F5344CB8AC3E}">
        <p14:creationId xmlns:p14="http://schemas.microsoft.com/office/powerpoint/2010/main" val="1457325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376987-71FF-914B-8391-2AEBEE43687B}"/>
              </a:ext>
            </a:extLst>
          </p:cNvPr>
          <p:cNvSpPr txBox="1">
            <a:spLocks/>
          </p:cNvSpPr>
          <p:nvPr/>
        </p:nvSpPr>
        <p:spPr>
          <a:xfrm>
            <a:off x="3963236" y="2695167"/>
            <a:ext cx="2141480" cy="3300520"/>
          </a:xfrm>
          <a:prstGeom prst="rect">
            <a:avLst/>
          </a:prstGeom>
          <a:solidFill>
            <a:srgbClr val="63717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Frequency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Rate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Duration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Topography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Force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Locus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7747182" cy="77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342900">
              <a:defRPr/>
            </a:pPr>
            <a:r>
              <a:rPr lang="en-US" sz="3200" kern="0" dirty="0">
                <a:solidFill>
                  <a:schemeClr val="accent2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Student Behavior Example: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22418" y="772101"/>
            <a:ext cx="2937472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Which Dimension?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64543" y="1592619"/>
            <a:ext cx="3168965" cy="683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070C0"/>
                </a:solidFill>
                <a:latin typeface="Franklin Gothic Medium"/>
                <a:ea typeface="ヒラギノ角ゴ Pro W3" pitchFamily="-1" charset="-128"/>
                <a:cs typeface="ヒラギノ角ゴ Pro W3" pitchFamily="-1" charset="-128"/>
              </a:rPr>
              <a:t>How do we measure?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28666" y="2586081"/>
            <a:ext cx="2478731" cy="118489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white"/>
                </a:solidFill>
                <a:latin typeface="+mn-lt"/>
              </a:rPr>
              <a:t>Duration &amp; Rate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98112" y="3964329"/>
            <a:ext cx="2440173" cy="135996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prstClr val="white"/>
                </a:solidFill>
                <a:latin typeface="+mn-lt"/>
              </a:rPr>
              <a:t>Estimate Duration &amp; Rate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96471" y="2738832"/>
            <a:ext cx="3143043" cy="3303154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  <a:p>
            <a:pPr>
              <a:buClr>
                <a:srgbClr val="1CADE4"/>
              </a:buClr>
            </a:pP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Looing at the Student behavior example, looking at if it is on-task or off-task? And then looking at the Duration and Rate and the Estimated Duration and Rate.">
            <a:extLst>
              <a:ext uri="{FF2B5EF4-FFF2-40B4-BE49-F238E27FC236}">
                <a16:creationId xmlns:a16="http://schemas.microsoft.com/office/drawing/2014/main" id="{BAEC2664-7927-44C1-9409-D443634C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427" y="108648"/>
            <a:ext cx="4027975" cy="2523017"/>
          </a:xfrm>
          <a:prstGeom prst="rect">
            <a:avLst/>
          </a:prstGeo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8026D62-1281-4956-BFC0-5792AFB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Behavior Example Looking at Duration/Rate and Estimate Duration/Rate</a:t>
            </a:r>
          </a:p>
        </p:txBody>
      </p:sp>
    </p:spTree>
    <p:extLst>
      <p:ext uri="{BB962C8B-B14F-4D97-AF65-F5344CB8AC3E}">
        <p14:creationId xmlns:p14="http://schemas.microsoft.com/office/powerpoint/2010/main" val="306352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of the DBI for Intensive Academic Need Flow Chart">
            <a:extLst>
              <a:ext uri="{FF2B5EF4-FFF2-40B4-BE49-F238E27FC236}">
                <a16:creationId xmlns:a16="http://schemas.microsoft.com/office/drawing/2014/main" id="{23998724-91F3-4FD3-9692-937BD668C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6933"/>
            <a:ext cx="9001405" cy="610809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7F597-6011-46BC-9DF9-00C94C27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DBI for Intensive Academic Need Flow Chart</a:t>
            </a:r>
          </a:p>
        </p:txBody>
      </p:sp>
    </p:spTree>
    <p:extLst>
      <p:ext uri="{BB962C8B-B14F-4D97-AF65-F5344CB8AC3E}">
        <p14:creationId xmlns:p14="http://schemas.microsoft.com/office/powerpoint/2010/main" val="1342951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6.5: Stop &amp; Jot:</a:t>
            </a:r>
            <a:b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</a:b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Select an appropriate measurement system</a:t>
            </a:r>
            <a:endParaRPr lang="en-US" sz="3600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5674" y="1742880"/>
            <a:ext cx="4539561" cy="37557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Return to the operational definition you refined in Activity 6.3</a:t>
            </a:r>
          </a:p>
          <a:p>
            <a:pPr defTabSz="4572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Select the measurement system that best measures the dimension/s of interest </a:t>
            </a:r>
          </a:p>
          <a:p>
            <a:pPr defTabSz="4572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Develop your data collection tool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5739" y="1733656"/>
            <a:ext cx="3227848" cy="3370824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144" y="5484121"/>
            <a:ext cx="68772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Please Pause Video &amp; Complete Activity 6.5</a:t>
            </a:r>
          </a:p>
        </p:txBody>
      </p:sp>
    </p:spTree>
    <p:extLst>
      <p:ext uri="{BB962C8B-B14F-4D97-AF65-F5344CB8AC3E}">
        <p14:creationId xmlns:p14="http://schemas.microsoft.com/office/powerpoint/2010/main" val="998384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8B718FF-B49F-0046-9D9D-52E1702D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6.5: Review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0369-306A-424D-8953-50CA57423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2B7EC8-2EC4-F247-8D99-6C870C80A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0460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x-none" sz="3400" dirty="0">
                <a:solidFill>
                  <a:schemeClr val="bg1"/>
                </a:solidFill>
              </a:rPr>
              <a:t>Remember to consider practicality vs. precision.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1447A6-A493-FE4E-BC6D-1CD50E7D209E}"/>
              </a:ext>
            </a:extLst>
          </p:cNvPr>
          <p:cNvSpPr txBox="1">
            <a:spLocks/>
          </p:cNvSpPr>
          <p:nvPr/>
        </p:nvSpPr>
        <p:spPr>
          <a:xfrm>
            <a:off x="4905887" y="2500857"/>
            <a:ext cx="3227848" cy="3370824"/>
          </a:xfrm>
          <a:prstGeom prst="rect">
            <a:avLst/>
          </a:prstGeom>
          <a:solidFill>
            <a:srgbClr val="0070C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Anecdotal Reports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Permanent Product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Event Based Systems (Tally)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 </a:t>
            </a:r>
            <a:r>
              <a:rPr lang="en-US" sz="1800" b="1" i="1" dirty="0">
                <a:solidFill>
                  <a:prstClr val="white"/>
                </a:solidFill>
              </a:rPr>
              <a:t>Estimates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Interval Recording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Partial </a:t>
            </a:r>
          </a:p>
          <a:p>
            <a:pPr marL="749808" lvl="4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Whole</a:t>
            </a:r>
          </a:p>
          <a:p>
            <a:pPr marL="384048" lvl="2" indent="0">
              <a:buClr>
                <a:srgbClr val="1CADE4"/>
              </a:buClr>
              <a:buNone/>
            </a:pPr>
            <a:r>
              <a:rPr lang="en-US" sz="1800" b="1" dirty="0">
                <a:solidFill>
                  <a:prstClr val="white"/>
                </a:solidFill>
              </a:rPr>
              <a:t>Momentary Time Sampling</a:t>
            </a:r>
          </a:p>
          <a:p>
            <a:pPr>
              <a:buClr>
                <a:srgbClr val="1CADE4"/>
              </a:buClr>
            </a:pPr>
            <a:r>
              <a:rPr lang="en-US" sz="1800" b="1" dirty="0">
                <a:solidFill>
                  <a:prstClr val="white"/>
                </a:solidFill>
              </a:rPr>
              <a:t>Time Based: Duration/Latency</a:t>
            </a:r>
          </a:p>
        </p:txBody>
      </p:sp>
    </p:spTree>
    <p:extLst>
      <p:ext uri="{BB962C8B-B14F-4D97-AF65-F5344CB8AC3E}">
        <p14:creationId xmlns:p14="http://schemas.microsoft.com/office/powerpoint/2010/main" val="2812215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Part 5</a:t>
            </a:r>
          </a:p>
          <a:p>
            <a:r>
              <a:rPr lang="en-US" sz="3600" dirty="0"/>
              <a:t>How do we summarize our data to guide decision making?</a:t>
            </a:r>
          </a:p>
        </p:txBody>
      </p:sp>
    </p:spTree>
    <p:extLst>
      <p:ext uri="{BB962C8B-B14F-4D97-AF65-F5344CB8AC3E}">
        <p14:creationId xmlns:p14="http://schemas.microsoft.com/office/powerpoint/2010/main" val="2759445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select an </a:t>
            </a:r>
            <a:r>
              <a:rPr lang="en-US" altLang="en-US" sz="2400" b="1" dirty="0">
                <a:solidFill>
                  <a:schemeClr val="bg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write an </a:t>
            </a:r>
            <a:r>
              <a:rPr lang="en-US" altLang="en-US" sz="24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bg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bg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choose a </a:t>
            </a:r>
            <a:r>
              <a:rPr lang="en-US" altLang="en-US" sz="24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4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accent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accent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0921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28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671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7726"/>
            <a:ext cx="280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(Cooper, Heron &amp; </a:t>
            </a:r>
            <a:r>
              <a:rPr lang="en-US" sz="1200" dirty="0" err="1">
                <a:solidFill>
                  <a:schemeClr val="bg1"/>
                </a:solidFill>
              </a:rPr>
              <a:t>Heward</a:t>
            </a:r>
            <a:r>
              <a:rPr lang="en-US" sz="1200" dirty="0">
                <a:solidFill>
                  <a:schemeClr val="bg1"/>
                </a:solidFill>
              </a:rPr>
              <a:t>, 2007, </a:t>
            </a:r>
            <a:r>
              <a:rPr lang="en-US" sz="1200" dirty="0" err="1">
                <a:solidFill>
                  <a:schemeClr val="bg1"/>
                </a:solidFill>
              </a:rPr>
              <a:t>p</a:t>
            </a:r>
            <a:r>
              <a:rPr lang="en-US" sz="1200" dirty="0">
                <a:solidFill>
                  <a:schemeClr val="bg1"/>
                </a:solidFill>
              </a:rPr>
              <a:t>. 128)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25225" cy="1450976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 graph or not to graph: 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Purpose of Visual Displays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455924"/>
            <a:ext cx="309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1. “provide…immediate access to on-going visual record”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112957"/>
            <a:ext cx="309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2. “explore interesting variations in behavior as they occur”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688175"/>
            <a:ext cx="309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3. Aid in interpretation of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2267" y="1429732"/>
            <a:ext cx="4476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4. “visual analysis is a conservative method for determining the significance of behavior change”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2267" y="3112957"/>
            <a:ext cx="3641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5. “enable and encourage independent judgments and interpretations”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2267" y="4688175"/>
            <a:ext cx="4205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200" dirty="0">
                <a:solidFill>
                  <a:schemeClr val="bg1"/>
                </a:solidFill>
              </a:rPr>
              <a:t>6. “effective sources of feedback to the people whose behavior they represent”</a:t>
            </a:r>
          </a:p>
        </p:txBody>
      </p:sp>
    </p:spTree>
    <p:extLst>
      <p:ext uri="{BB962C8B-B14F-4D97-AF65-F5344CB8AC3E}">
        <p14:creationId xmlns:p14="http://schemas.microsoft.com/office/powerpoint/2010/main" val="122220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51"/>
            <a:ext cx="7886700" cy="730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Choose an Appropriate Graph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913" y="2105247"/>
            <a:ext cx="3124750" cy="1638162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Use a </a:t>
            </a:r>
            <a:r>
              <a:rPr lang="en-US" sz="2200" b="1" dirty="0">
                <a:solidFill>
                  <a:schemeClr val="bg1"/>
                </a:solidFill>
              </a:rPr>
              <a:t>line graph </a:t>
            </a:r>
            <a:r>
              <a:rPr lang="en-US" sz="2200" dirty="0">
                <a:solidFill>
                  <a:schemeClr val="bg1"/>
                </a:solidFill>
              </a:rPr>
              <a:t>to summarize and show trends across time.</a:t>
            </a:r>
          </a:p>
        </p:txBody>
      </p:sp>
      <p:graphicFrame>
        <p:nvGraphicFramePr>
          <p:cNvPr id="5" name="Object 3" descr="A line graph example to summarize and show trends across time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426251"/>
              </p:ext>
            </p:extLst>
          </p:nvPr>
        </p:nvGraphicFramePr>
        <p:xfrm>
          <a:off x="5176772" y="1613784"/>
          <a:ext cx="3421659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hart" r:id="rId3" imgW="8534280" imgH="5562565" progId="Excel.Chart.8">
                  <p:embed/>
                </p:oleObj>
              </mc:Choice>
              <mc:Fallback>
                <p:oleObj name="Chart" r:id="rId3" imgW="8534280" imgH="5562565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772" y="1613784"/>
                        <a:ext cx="3421659" cy="22304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572914" y="4162531"/>
            <a:ext cx="5332227" cy="1860698"/>
          </a:xfrm>
          <a:prstGeom prst="rect">
            <a:avLst/>
          </a:prstGeom>
          <a:solidFill>
            <a:srgbClr val="63717F"/>
          </a:solidFill>
        </p:spPr>
        <p:txBody>
          <a:bodyPr vert="horz" lIns="0" tIns="45720" rIns="0" bIns="45720" rtlCol="0" anchor="ctr">
            <a:normAutofit fontScale="700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Use </a:t>
            </a:r>
            <a:r>
              <a:rPr lang="en-US" sz="3200" b="1" dirty="0">
                <a:solidFill>
                  <a:schemeClr val="bg1"/>
                </a:solidFill>
              </a:rPr>
              <a:t>bar</a:t>
            </a:r>
            <a:r>
              <a:rPr lang="en-US" sz="3200" dirty="0">
                <a:solidFill>
                  <a:schemeClr val="bg1"/>
                </a:solidFill>
              </a:rPr>
              <a:t> or </a:t>
            </a:r>
            <a:r>
              <a:rPr lang="en-US" sz="3200" b="1" dirty="0">
                <a:solidFill>
                  <a:schemeClr val="bg1"/>
                </a:solidFill>
              </a:rPr>
              <a:t>pie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graphs</a:t>
            </a:r>
            <a:r>
              <a:rPr lang="en-US" sz="3200" dirty="0">
                <a:solidFill>
                  <a:schemeClr val="bg1"/>
                </a:solidFill>
              </a:rPr>
              <a:t> to summarize/comparing data in categories (e.g., antecedents vs consequences, different types of behaviors).</a:t>
            </a:r>
          </a:p>
        </p:txBody>
      </p:sp>
      <p:graphicFrame>
        <p:nvGraphicFramePr>
          <p:cNvPr id="6" name="Content Placeholder 3" descr="This is a bar graph to summarize/compare data in categor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462986"/>
              </p:ext>
            </p:extLst>
          </p:nvPr>
        </p:nvGraphicFramePr>
        <p:xfrm>
          <a:off x="301133" y="3551004"/>
          <a:ext cx="3271781" cy="257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8372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2124" y="5897910"/>
            <a:ext cx="2619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Simonsen &amp; Myers (2015, Figure 4.5)</a:t>
            </a:r>
          </a:p>
        </p:txBody>
      </p:sp>
      <p:pic>
        <p:nvPicPr>
          <p:cNvPr id="8" name="Picture 7" descr="Chart helping to choose an appropriate summary score from the different types of data systems,"/>
          <p:cNvPicPr>
            <a:picLocks noChangeAspect="1"/>
          </p:cNvPicPr>
          <p:nvPr/>
        </p:nvPicPr>
        <p:blipFill rotWithShape="1">
          <a:blip r:embed="rId2"/>
          <a:srcRect r="3627" b="3718"/>
          <a:stretch/>
        </p:blipFill>
        <p:spPr>
          <a:xfrm>
            <a:off x="2339223" y="1010094"/>
            <a:ext cx="6002019" cy="489374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3283" y="221585"/>
            <a:ext cx="852199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Choose an Appropriate Summary Score</a:t>
            </a:r>
          </a:p>
        </p:txBody>
      </p:sp>
    </p:spTree>
    <p:extLst>
      <p:ext uri="{BB962C8B-B14F-4D97-AF65-F5344CB8AC3E}">
        <p14:creationId xmlns:p14="http://schemas.microsoft.com/office/powerpoint/2010/main" val="316534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320"/>
            <a:ext cx="7886700" cy="88420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Line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521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Line graphs are great ways to represent data across time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They allow you to detect patterns in your data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Graphing Conventions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Graphs have </a:t>
            </a:r>
            <a:r>
              <a:rPr lang="en-US" sz="2000" u="sng" dirty="0">
                <a:solidFill>
                  <a:schemeClr val="bg1"/>
                </a:solidFill>
              </a:rPr>
              <a:t>units of time</a:t>
            </a:r>
            <a:r>
              <a:rPr lang="en-US" sz="2000" dirty="0">
                <a:solidFill>
                  <a:schemeClr val="bg1"/>
                </a:solidFill>
              </a:rPr>
              <a:t> going across horizontal X axis and a </a:t>
            </a:r>
            <a:r>
              <a:rPr lang="en-US" sz="2000" u="sng" dirty="0">
                <a:solidFill>
                  <a:schemeClr val="bg1"/>
                </a:solidFill>
              </a:rPr>
              <a:t>units of behavior</a:t>
            </a:r>
            <a:r>
              <a:rPr lang="en-US" sz="2000" dirty="0">
                <a:solidFill>
                  <a:schemeClr val="bg1"/>
                </a:solidFill>
              </a:rPr>
              <a:t> going up the vertical Y axis.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Different </a:t>
            </a:r>
            <a:r>
              <a:rPr lang="en-US" sz="2000" u="sng" dirty="0">
                <a:solidFill>
                  <a:schemeClr val="bg1"/>
                </a:solidFill>
              </a:rPr>
              <a:t>data points</a:t>
            </a:r>
            <a:r>
              <a:rPr lang="en-US" sz="2000" dirty="0">
                <a:solidFill>
                  <a:schemeClr val="bg1"/>
                </a:solidFill>
              </a:rPr>
              <a:t> (geometric shapes) and </a:t>
            </a:r>
            <a:r>
              <a:rPr lang="en-US" sz="2000" u="sng" dirty="0">
                <a:solidFill>
                  <a:schemeClr val="bg1"/>
                </a:solidFill>
              </a:rPr>
              <a:t>data paths</a:t>
            </a:r>
            <a:r>
              <a:rPr lang="en-US" sz="2000" dirty="0">
                <a:solidFill>
                  <a:schemeClr val="bg1"/>
                </a:solidFill>
              </a:rPr>
              <a:t> (lines) are used to represent different types of information.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 line graphs, the use the following: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Continuity Breaks</a:t>
            </a:r>
            <a:r>
              <a:rPr lang="en-US" sz="2000" dirty="0">
                <a:solidFill>
                  <a:schemeClr val="bg1"/>
                </a:solidFill>
              </a:rPr>
              <a:t> are used if data collection is not continuous (e.g., if student is sick for a week during observations).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Phase lines</a:t>
            </a:r>
            <a:r>
              <a:rPr lang="en-US" sz="2000" dirty="0">
                <a:solidFill>
                  <a:schemeClr val="bg1"/>
                </a:solidFill>
              </a:rPr>
              <a:t> are used to separate “phases on graph”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Data may be taken before an intervention (baseline phase).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Data may be taken during an intervention (intervention phase)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301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This is a line graph showing the frequency of Physical Aggression with examples of the Title, the Y-Axis, the X-Axis, the Data Point and the Phase Change line">
            <a:extLst>
              <a:ext uri="{FF2B5EF4-FFF2-40B4-BE49-F238E27FC236}">
                <a16:creationId xmlns:a16="http://schemas.microsoft.com/office/drawing/2014/main" id="{A22C0D72-BBD4-9A4E-A6D3-6C603129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6" y="1076913"/>
            <a:ext cx="7836108" cy="48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7" y="-5405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ea typeface="ヒラギノ角ゴ Pro W3" pitchFamily="-65" charset="-128"/>
              </a:rPr>
              <a:t>Line Graph Example</a:t>
            </a:r>
          </a:p>
        </p:txBody>
      </p:sp>
      <p:cxnSp>
        <p:nvCxnSpPr>
          <p:cNvPr id="3" name="Straight Connector 2" descr="This is an example of the Phase change line in the Frequency of Physical Agression chart"/>
          <p:cNvCxnSpPr/>
          <p:nvPr/>
        </p:nvCxnSpPr>
        <p:spPr>
          <a:xfrm>
            <a:off x="3505200" y="2068539"/>
            <a:ext cx="0" cy="284218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Notched Right Arrow 5"/>
          <p:cNvSpPr/>
          <p:nvPr/>
        </p:nvSpPr>
        <p:spPr>
          <a:xfrm rot="1118955">
            <a:off x="943852" y="1107657"/>
            <a:ext cx="914400" cy="487331"/>
          </a:xfrm>
          <a:prstGeom prst="notchedRightArrow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Title</a:t>
            </a:r>
          </a:p>
        </p:txBody>
      </p:sp>
      <p:sp>
        <p:nvSpPr>
          <p:cNvPr id="9" name="Notched Right Arrow 8"/>
          <p:cNvSpPr/>
          <p:nvPr/>
        </p:nvSpPr>
        <p:spPr>
          <a:xfrm rot="18816774">
            <a:off x="759282" y="3612034"/>
            <a:ext cx="1174331" cy="486667"/>
          </a:xfrm>
          <a:prstGeom prst="notchedRightArrow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Y-Axis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576890" y="4341662"/>
            <a:ext cx="1174331" cy="464267"/>
          </a:xfrm>
          <a:prstGeom prst="notchedRightArrow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X-Axis</a:t>
            </a:r>
          </a:p>
        </p:txBody>
      </p:sp>
      <p:sp>
        <p:nvSpPr>
          <p:cNvPr id="12" name="Notched Right Arrow 11"/>
          <p:cNvSpPr/>
          <p:nvPr/>
        </p:nvSpPr>
        <p:spPr>
          <a:xfrm rot="1208996">
            <a:off x="4891744" y="2791889"/>
            <a:ext cx="1438759" cy="488422"/>
          </a:xfrm>
          <a:prstGeom prst="notchedRightArrow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point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1141911" y="2506090"/>
            <a:ext cx="2333627" cy="530010"/>
          </a:xfrm>
          <a:prstGeom prst="notchedRightArrow">
            <a:avLst>
              <a:gd name="adj1" fmla="val 54286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Change Line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6442" y="5678211"/>
            <a:ext cx="1600200" cy="3048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variable</a:t>
            </a: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637910" y="3015809"/>
            <a:ext cx="2514599" cy="304800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of Behavior</a:t>
            </a:r>
          </a:p>
        </p:txBody>
      </p:sp>
    </p:spTree>
    <p:extLst>
      <p:ext uri="{BB962C8B-B14F-4D97-AF65-F5344CB8AC3E}">
        <p14:creationId xmlns:p14="http://schemas.microsoft.com/office/powerpoint/2010/main" val="383164984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72" y="175436"/>
            <a:ext cx="8075428" cy="967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Pie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06934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Useful for representing </a:t>
            </a:r>
            <a:r>
              <a:rPr lang="en-US" b="1" dirty="0">
                <a:solidFill>
                  <a:schemeClr val="bg1"/>
                </a:solidFill>
              </a:rPr>
              <a:t>percentages</a:t>
            </a:r>
            <a:r>
              <a:rPr lang="en-US" dirty="0">
                <a:solidFill>
                  <a:schemeClr val="bg1"/>
                </a:solidFill>
              </a:rPr>
              <a:t> of things (individuals, events, etc.) that fall into certain categories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 descr="This is a pie graph example which is useful for representing percentages of things that fall into certain categorie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07744"/>
              </p:ext>
            </p:extLst>
          </p:nvPr>
        </p:nvGraphicFramePr>
        <p:xfrm>
          <a:off x="66594" y="2043480"/>
          <a:ext cx="9538892" cy="431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27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select an </a:t>
            </a:r>
            <a:r>
              <a:rPr lang="en-US" altLang="en-US" sz="2400" b="1" dirty="0">
                <a:solidFill>
                  <a:schemeClr val="bg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write an </a:t>
            </a:r>
            <a:r>
              <a:rPr lang="en-US" altLang="en-US" sz="24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bg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bg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choose a </a:t>
            </a:r>
            <a:r>
              <a:rPr lang="en-US" altLang="en-US" sz="24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4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bg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105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28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1567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70" y="0"/>
            <a:ext cx="770063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Bar Graphs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They are also useful for representing </a:t>
            </a:r>
            <a:r>
              <a:rPr lang="en-US" sz="2800" b="1" dirty="0">
                <a:solidFill>
                  <a:schemeClr val="bg1"/>
                </a:solidFill>
              </a:rPr>
              <a:t>percentages </a:t>
            </a:r>
            <a:r>
              <a:rPr lang="en-US" sz="2800" dirty="0">
                <a:solidFill>
                  <a:schemeClr val="bg1"/>
                </a:solidFill>
              </a:rPr>
              <a:t>of things (individuals, events, etc.) that fall into certain categories </a:t>
            </a:r>
          </a:p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And, they can be used to represent data across time when data paths would be too confusing to represent in a line graph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5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554" y="132403"/>
            <a:ext cx="8326877" cy="6009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Simple Bar Graph Examples</a:t>
            </a:r>
          </a:p>
        </p:txBody>
      </p:sp>
      <p:graphicFrame>
        <p:nvGraphicFramePr>
          <p:cNvPr id="4" name="C 5" descr="Simple Bar Graph example of Antecedent Events"/>
          <p:cNvGraphicFramePr/>
          <p:nvPr>
            <p:extLst>
              <p:ext uri="{D42A27DB-BD31-4B8C-83A1-F6EECF244321}">
                <p14:modId xmlns:p14="http://schemas.microsoft.com/office/powerpoint/2010/main" val="883079056"/>
              </p:ext>
            </p:extLst>
          </p:nvPr>
        </p:nvGraphicFramePr>
        <p:xfrm>
          <a:off x="0" y="632302"/>
          <a:ext cx="5184372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 6" descr="Simple Bar Graph example of Consequence Events"/>
          <p:cNvGraphicFramePr/>
          <p:nvPr>
            <p:extLst>
              <p:ext uri="{D42A27DB-BD31-4B8C-83A1-F6EECF244321}">
                <p14:modId xmlns:p14="http://schemas.microsoft.com/office/powerpoint/2010/main" val="1903315423"/>
              </p:ext>
            </p:extLst>
          </p:nvPr>
        </p:nvGraphicFramePr>
        <p:xfrm>
          <a:off x="3740728" y="3059103"/>
          <a:ext cx="5403272" cy="345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291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 fontScale="90000"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6.6: Stop &amp; Jot:</a:t>
            </a:r>
            <a:b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</a:br>
            <a:r>
              <a:rPr lang="en-US" sz="3600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Create a visual summary</a:t>
            </a:r>
            <a:endParaRPr lang="en-US" sz="3600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5674" y="1900925"/>
            <a:ext cx="8263024" cy="375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Return to the measurement system you selected in Activity 6.5</a:t>
            </a:r>
          </a:p>
          <a:p>
            <a:pPr defTabSz="3429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342900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Identify an appropriate type of graph and sketch a graph of hypothetical data.</a:t>
            </a:r>
          </a:p>
          <a:p>
            <a:pPr defTabSz="342900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defTabSz="342900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Which graphing features should you include to maximize the interpretation of your data?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580" y="5395029"/>
            <a:ext cx="687721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Please Pause Video &amp; Complete Activity 6.6</a:t>
            </a:r>
          </a:p>
        </p:txBody>
      </p:sp>
    </p:spTree>
    <p:extLst>
      <p:ext uri="{BB962C8B-B14F-4D97-AF65-F5344CB8AC3E}">
        <p14:creationId xmlns:p14="http://schemas.microsoft.com/office/powerpoint/2010/main" val="42854616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25FF-722F-3D44-93A0-7736DC59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68" y="1567740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Remember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ADAB104-138D-0047-96D9-9D4F0DFB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44" y="236669"/>
            <a:ext cx="7955280" cy="1113416"/>
          </a:xfrm>
        </p:spPr>
        <p:txBody>
          <a:bodyPr>
            <a:normAutofit/>
          </a:bodyPr>
          <a:lstStyle/>
          <a:p>
            <a:r>
              <a:rPr lang="en-US" sz="4900" b="1" kern="0" dirty="0">
                <a:solidFill>
                  <a:schemeClr val="accent2"/>
                </a:solidFill>
                <a:ea typeface="ヒラギノ角ゴ Pro W3" pitchFamily="-65" charset="-128"/>
                <a:cs typeface="ヒラギノ角ゴ Pro W3" pitchFamily="-65" charset="-128"/>
              </a:rPr>
              <a:t>Activity 6.6: Review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C870B-06AA-2E4F-828D-A4EBD7CC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285080"/>
            <a:ext cx="937527" cy="8928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27FE8D-3BD3-F341-97EC-3CF4411FD826}"/>
              </a:ext>
            </a:extLst>
          </p:cNvPr>
          <p:cNvSpPr txBox="1">
            <a:spLocks/>
          </p:cNvSpPr>
          <p:nvPr/>
        </p:nvSpPr>
        <p:spPr>
          <a:xfrm>
            <a:off x="1021250" y="2252198"/>
            <a:ext cx="8006833" cy="163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Use a </a:t>
            </a:r>
            <a:r>
              <a:rPr lang="en-US" sz="2400" b="1" dirty="0">
                <a:solidFill>
                  <a:schemeClr val="bg1"/>
                </a:solidFill>
              </a:rPr>
              <a:t>line graph </a:t>
            </a:r>
            <a:r>
              <a:rPr lang="en-US" sz="2400" dirty="0">
                <a:solidFill>
                  <a:schemeClr val="bg1"/>
                </a:solidFill>
              </a:rPr>
              <a:t>to summarize and show trends across time.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CF4212-61D1-2546-B77A-AE8B4CA01E0F}"/>
              </a:ext>
            </a:extLst>
          </p:cNvPr>
          <p:cNvSpPr txBox="1">
            <a:spLocks/>
          </p:cNvSpPr>
          <p:nvPr/>
        </p:nvSpPr>
        <p:spPr>
          <a:xfrm>
            <a:off x="1052332" y="3071279"/>
            <a:ext cx="7975751" cy="1860698"/>
          </a:xfrm>
          <a:prstGeom prst="rect">
            <a:avLst/>
          </a:prstGeom>
          <a:solidFill>
            <a:srgbClr val="63717F"/>
          </a:solidFill>
        </p:spPr>
        <p:txBody>
          <a:bodyPr vert="horz" lIns="0" tIns="45720" rIns="0" bIns="45720" rtlCol="0" anchor="ctr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Use </a:t>
            </a:r>
            <a:r>
              <a:rPr lang="en-US" sz="2400" b="1" dirty="0">
                <a:solidFill>
                  <a:schemeClr val="bg1"/>
                </a:solidFill>
              </a:rPr>
              <a:t>bar</a:t>
            </a:r>
            <a:r>
              <a:rPr lang="en-US" sz="2400" dirty="0">
                <a:solidFill>
                  <a:schemeClr val="bg1"/>
                </a:solidFill>
              </a:rPr>
              <a:t> or </a:t>
            </a:r>
            <a:r>
              <a:rPr lang="en-US" sz="2400" b="1" dirty="0">
                <a:solidFill>
                  <a:schemeClr val="bg1"/>
                </a:solidFill>
              </a:rPr>
              <a:t>pie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graphs</a:t>
            </a:r>
            <a:r>
              <a:rPr lang="en-US" sz="2400" dirty="0">
                <a:solidFill>
                  <a:schemeClr val="bg1"/>
                </a:solidFill>
              </a:rPr>
              <a:t> to summarize/compare data in categories (e.g., antecedents vs consequences, different types of behaviors).</a:t>
            </a:r>
          </a:p>
        </p:txBody>
      </p:sp>
    </p:spTree>
    <p:extLst>
      <p:ext uri="{BB962C8B-B14F-4D97-AF65-F5344CB8AC3E}">
        <p14:creationId xmlns:p14="http://schemas.microsoft.com/office/powerpoint/2010/main" val="2285902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2"/>
                </a:solidFill>
              </a:rPr>
              <a:t>Let’s consider an example to bring this all together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72966" y="1928552"/>
            <a:ext cx="8208579" cy="42228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Kelly is a student who is often </a:t>
            </a:r>
            <a:r>
              <a:rPr lang="en-US" altLang="en-US" sz="2800" b="1" dirty="0">
                <a:solidFill>
                  <a:schemeClr val="bg1"/>
                </a:solidFill>
              </a:rPr>
              <a:t>off-task</a:t>
            </a:r>
            <a:r>
              <a:rPr lang="en-US" altLang="en-US" sz="2800" dirty="0">
                <a:solidFill>
                  <a:schemeClr val="bg1"/>
                </a:solidFill>
              </a:rPr>
              <a:t>.  In addition, she has gotten into trouble for </a:t>
            </a:r>
            <a:r>
              <a:rPr lang="en-US" altLang="en-US" sz="2800" b="1" dirty="0">
                <a:solidFill>
                  <a:schemeClr val="bg1"/>
                </a:solidFill>
              </a:rPr>
              <a:t>talking out</a:t>
            </a:r>
            <a:r>
              <a:rPr lang="en-US" altLang="en-US" sz="2800" dirty="0">
                <a:solidFill>
                  <a:schemeClr val="bg1"/>
                </a:solidFill>
              </a:rPr>
              <a:t> in class and </a:t>
            </a:r>
            <a:r>
              <a:rPr lang="en-US" altLang="en-US" sz="2800" b="1" dirty="0">
                <a:solidFill>
                  <a:schemeClr val="bg1"/>
                </a:solidFill>
              </a:rPr>
              <a:t>walking out</a:t>
            </a:r>
            <a:r>
              <a:rPr lang="en-US" altLang="en-US" sz="2800" dirty="0">
                <a:solidFill>
                  <a:schemeClr val="bg1"/>
                </a:solidFill>
              </a:rPr>
              <a:t> of the room without permission.</a:t>
            </a:r>
          </a:p>
          <a:p>
            <a:pPr lvl="1">
              <a:buFont typeface="Arial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How would you know what to take data on?</a:t>
            </a:r>
          </a:p>
          <a:p>
            <a:pPr lvl="2">
              <a:buFont typeface="Arial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Which behaviors are highest priority? </a:t>
            </a:r>
          </a:p>
          <a:p>
            <a:pPr lvl="1">
              <a:buFont typeface="Arial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Which dimensions would you choose? Why?</a:t>
            </a:r>
          </a:p>
          <a:p>
            <a:pPr lvl="1">
              <a:buFont typeface="Arial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Who would take the data?</a:t>
            </a:r>
          </a:p>
          <a:p>
            <a:pPr lvl="1">
              <a:buFont typeface="Arial" charset="0"/>
              <a:buChar char="•"/>
            </a:pPr>
            <a:r>
              <a:rPr lang="en-US" altLang="en-US" sz="2600" dirty="0">
                <a:solidFill>
                  <a:schemeClr val="bg1"/>
                </a:solidFill>
              </a:rPr>
              <a:t>How will it be collected?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727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Here is one possible approach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11814" y="1880635"/>
            <a:ext cx="10795461" cy="4177146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You could consider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An </a:t>
            </a:r>
            <a:r>
              <a:rPr lang="en-US" altLang="en-US" sz="2800" u="sng" dirty="0">
                <a:solidFill>
                  <a:schemeClr val="bg1"/>
                </a:solidFill>
              </a:rPr>
              <a:t>estimate of how much time</a:t>
            </a:r>
            <a:r>
              <a:rPr lang="en-US" altLang="en-US" sz="2800" dirty="0">
                <a:solidFill>
                  <a:schemeClr val="bg1"/>
                </a:solidFill>
              </a:rPr>
              <a:t> Kelly was off-task.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The </a:t>
            </a:r>
            <a:r>
              <a:rPr lang="en-US" altLang="en-US" sz="2800" u="sng" dirty="0">
                <a:solidFill>
                  <a:schemeClr val="bg1"/>
                </a:solidFill>
              </a:rPr>
              <a:t>frequency</a:t>
            </a:r>
            <a:r>
              <a:rPr lang="en-US" altLang="en-US" sz="2800" dirty="0">
                <a:solidFill>
                  <a:schemeClr val="bg1"/>
                </a:solidFill>
              </a:rPr>
              <a:t> of talk-outs and walk-outs.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Her teacher will collect and summarize the data.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964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44534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Kelly’</a:t>
            </a:r>
            <a:r>
              <a:rPr lang="en-US" altLang="ja-JP" b="1" dirty="0">
                <a:solidFill>
                  <a:schemeClr val="accent2"/>
                </a:solidFill>
              </a:rPr>
              <a:t>s Measurement System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01543" name="Group 167" descr="Chart looking at Kelly's Measurement Syste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91538"/>
              </p:ext>
            </p:extLst>
          </p:nvPr>
        </p:nvGraphicFramePr>
        <p:xfrm>
          <a:off x="457200" y="1066801"/>
          <a:ext cx="8458200" cy="3970339"/>
        </p:xfrm>
        <a:graphic>
          <a:graphicData uri="http://schemas.openxmlformats.org/drawingml/2006/table">
            <a:tbl>
              <a:tblPr firstRow="1"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6925">
                <a:tc gridSpan="1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Date: __________       Time Started: ______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Off Task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itannic Bold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 gridSpan="1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Tally of Talk-outs (T) and Walkouts (W)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338">
                <a:tc gridSpan="1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8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 sz="24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4836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ritannic Bold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ritannic Bold" charset="0"/>
                          <a:ea typeface="ＭＳ Ｐゴシック" charset="-128"/>
                        </a:rPr>
                        <a:t>T:                                       W: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207" name="Lin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15197" y="427513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2295698" y="2773537"/>
            <a:ext cx="5257800" cy="58896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Momentary Time Sampling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1407622" y="4397435"/>
            <a:ext cx="2133600" cy="466725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Event- Based</a:t>
            </a:r>
          </a:p>
        </p:txBody>
      </p:sp>
      <p:sp>
        <p:nvSpPr>
          <p:cNvPr id="91210" name="Text Box 74"/>
          <p:cNvSpPr txBox="1">
            <a:spLocks noChangeArrowheads="1"/>
          </p:cNvSpPr>
          <p:nvPr/>
        </p:nvSpPr>
        <p:spPr bwMode="auto">
          <a:xfrm>
            <a:off x="6053051" y="4397434"/>
            <a:ext cx="2133600" cy="466725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ritannic Bold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Event- Based</a:t>
            </a:r>
          </a:p>
        </p:txBody>
      </p:sp>
    </p:spTree>
    <p:extLst>
      <p:ext uri="{BB962C8B-B14F-4D97-AF65-F5344CB8AC3E}">
        <p14:creationId xmlns:p14="http://schemas.microsoft.com/office/powerpoint/2010/main" val="165189682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Example: Graph for Kelly</a:t>
            </a:r>
          </a:p>
        </p:txBody>
      </p:sp>
      <p:graphicFrame>
        <p:nvGraphicFramePr>
          <p:cNvPr id="3" name="Object 3" descr="Data example looking at the percent of intervals &quot;Kelly&quot; was off task - wondering if you would change her plan based on the data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44143"/>
              </p:ext>
            </p:extLst>
          </p:nvPr>
        </p:nvGraphicFramePr>
        <p:xfrm>
          <a:off x="383310" y="566270"/>
          <a:ext cx="84328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7DC4A9-84AA-584E-B6FE-CF81BC2AF4DF}"/>
              </a:ext>
            </a:extLst>
          </p:cNvPr>
          <p:cNvSpPr/>
          <p:nvPr/>
        </p:nvSpPr>
        <p:spPr>
          <a:xfrm>
            <a:off x="3913369" y="3777520"/>
            <a:ext cx="4751882" cy="1169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were currently implementing a plan to improve Kelly’s off task behavior, would you change the plan based on this data?</a:t>
            </a:r>
          </a:p>
          <a:p>
            <a:pPr algn="ctr"/>
            <a:r>
              <a:rPr lang="en-US" dirty="0"/>
              <a:t>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1287358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4717483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21" y="1351052"/>
            <a:ext cx="5013251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By the end of Module 6 you should be able to:</a:t>
            </a:r>
            <a:endParaRPr lang="en-US" sz="1600" b="1" dirty="0">
              <a:solidFill>
                <a:schemeClr val="bg1"/>
              </a:solidFill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" dirty="0">
              <a:solidFill>
                <a:schemeClr val="bg1"/>
              </a:solidFill>
            </a:endParaRPr>
          </a:p>
          <a:p>
            <a:pPr marL="344488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select an </a:t>
            </a:r>
            <a:r>
              <a:rPr lang="en-US" altLang="en-US" sz="2100" b="1" dirty="0">
                <a:solidFill>
                  <a:schemeClr val="bg1"/>
                </a:solidFill>
              </a:rPr>
              <a:t>appropriate target behavior </a:t>
            </a:r>
          </a:p>
          <a:p>
            <a:pPr marL="344488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write an </a:t>
            </a:r>
            <a:r>
              <a:rPr lang="en-US" altLang="en-US" sz="21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100" dirty="0">
                <a:solidFill>
                  <a:schemeClr val="bg1"/>
                </a:solidFill>
              </a:rPr>
              <a:t> for a target behavior </a:t>
            </a:r>
          </a:p>
          <a:p>
            <a:pPr marL="344488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identify relevant </a:t>
            </a:r>
            <a:r>
              <a:rPr lang="en-US" altLang="en-US" sz="2100" b="1" dirty="0">
                <a:solidFill>
                  <a:schemeClr val="bg1"/>
                </a:solidFill>
              </a:rPr>
              <a:t>dimensions of behavior</a:t>
            </a:r>
          </a:p>
          <a:p>
            <a:pPr marL="344488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choose a </a:t>
            </a:r>
            <a:r>
              <a:rPr lang="en-US" altLang="en-US" sz="21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1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344488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1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100" dirty="0">
                <a:solidFill>
                  <a:schemeClr val="bg1"/>
                </a:solidFill>
              </a:rPr>
              <a:t> of data</a:t>
            </a:r>
          </a:p>
        </p:txBody>
      </p:sp>
      <p:pic>
        <p:nvPicPr>
          <p:cNvPr id="12" name="Picture 11" descr="Looking back at the module 6 objectives and giving examples of Behavior measures and operational definition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72" y="1414784"/>
            <a:ext cx="3870593" cy="2635624"/>
          </a:xfrm>
          <a:prstGeom prst="rect">
            <a:avLst/>
          </a:prstGeom>
        </p:spPr>
      </p:pic>
      <p:pic>
        <p:nvPicPr>
          <p:cNvPr id="13" name="Picture 12" descr="Looking back at the module 6 objectives and giving examples of Behavior measures and operational definition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27" y="3136338"/>
            <a:ext cx="3870593" cy="26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2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6485" y="1177321"/>
            <a:ext cx="8621945" cy="935288"/>
          </a:xfrm>
        </p:spPr>
        <p:txBody>
          <a:bodyPr/>
          <a:lstStyle/>
          <a:p>
            <a:r>
              <a:rPr lang="en-US" sz="4400" b="1" dirty="0">
                <a:solidFill>
                  <a:schemeClr val="accent2"/>
                </a:solidFill>
                <a:latin typeface="+mj-lt"/>
              </a:rPr>
              <a:t>Defining, Measuring, and Monitoring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noFill/>
        </p:spPr>
        <p:txBody>
          <a:bodyPr/>
          <a:lstStyle/>
          <a:p>
            <a:r>
              <a:rPr lang="en-US" sz="3600" dirty="0"/>
              <a:t>Part 1</a:t>
            </a:r>
          </a:p>
          <a:p>
            <a:r>
              <a:rPr lang="en-US" sz="3600" dirty="0"/>
              <a:t>How do we select an appropriate target behavior?</a:t>
            </a:r>
          </a:p>
        </p:txBody>
      </p:sp>
    </p:spTree>
    <p:extLst>
      <p:ext uri="{BB962C8B-B14F-4D97-AF65-F5344CB8AC3E}">
        <p14:creationId xmlns:p14="http://schemas.microsoft.com/office/powerpoint/2010/main" val="5679745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850">
                <a:solidFill>
                  <a:schemeClr val="bg1"/>
                </a:solidFill>
              </a:rPr>
              <a:t>Module </a:t>
            </a:r>
            <a:r>
              <a:rPr lang="en-US" sz="3850" dirty="0">
                <a:solidFill>
                  <a:schemeClr val="bg1"/>
                </a:solidFill>
              </a:rPr>
              <a:t>6</a:t>
            </a:r>
            <a:r>
              <a:rPr lang="en-US" sz="3850">
                <a:solidFill>
                  <a:schemeClr val="bg1"/>
                </a:solidFill>
              </a:rPr>
              <a:t> </a:t>
            </a:r>
            <a:r>
              <a:rPr lang="en-US" sz="3850" dirty="0">
                <a:solidFill>
                  <a:schemeClr val="bg1"/>
                </a:solidFill>
              </a:rPr>
              <a:t>Quiz</a:t>
            </a:r>
          </a:p>
          <a:p>
            <a:pPr lvl="1">
              <a:buFont typeface="Arial" charset="0"/>
              <a:buChar char="•"/>
            </a:pPr>
            <a:r>
              <a:rPr lang="en-US" sz="3850" dirty="0">
                <a:solidFill>
                  <a:schemeClr val="bg1"/>
                </a:solidFill>
              </a:rPr>
              <a:t>Classroom Application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4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32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Module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052"/>
            <a:ext cx="7886700" cy="48259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By the end of Module 6 you should be able to: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accent1"/>
                </a:solidFill>
              </a:rPr>
              <a:t>select an </a:t>
            </a:r>
            <a:r>
              <a:rPr lang="en-US" altLang="en-US" sz="2400" b="1" dirty="0">
                <a:solidFill>
                  <a:schemeClr val="accent1"/>
                </a:solidFill>
              </a:rPr>
              <a:t>appropriate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write an </a:t>
            </a:r>
            <a:r>
              <a:rPr lang="en-US" altLang="en-US" sz="2400" b="1" dirty="0">
                <a:solidFill>
                  <a:schemeClr val="bg1"/>
                </a:solidFill>
              </a:rPr>
              <a:t>operational definition</a:t>
            </a:r>
            <a:r>
              <a:rPr lang="en-US" altLang="en-US" sz="2400" dirty="0">
                <a:solidFill>
                  <a:schemeClr val="bg1"/>
                </a:solidFill>
              </a:rPr>
              <a:t> for a target behavior 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identify relevant </a:t>
            </a:r>
            <a:r>
              <a:rPr lang="en-US" altLang="en-US" sz="2400" b="1" dirty="0">
                <a:solidFill>
                  <a:schemeClr val="bg1"/>
                </a:solidFill>
              </a:rPr>
              <a:t>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choose a </a:t>
            </a:r>
            <a:r>
              <a:rPr lang="en-US" altLang="en-US" sz="2400" b="1" dirty="0">
                <a:solidFill>
                  <a:schemeClr val="bg1"/>
                </a:solidFill>
              </a:rPr>
              <a:t>measurement system</a:t>
            </a:r>
            <a:r>
              <a:rPr lang="en-US" altLang="en-US" sz="2400" dirty="0">
                <a:solidFill>
                  <a:schemeClr val="bg1"/>
                </a:solidFill>
              </a:rPr>
              <a:t> based on relevant dimensions of behavior</a:t>
            </a:r>
          </a:p>
          <a:p>
            <a:pPr marL="1258888" lvl="2" indent="-231775">
              <a:lnSpc>
                <a:spcPct val="12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use graphing conventions to create </a:t>
            </a:r>
            <a:r>
              <a:rPr lang="en-US" altLang="en-US" sz="2400" b="1" dirty="0">
                <a:solidFill>
                  <a:schemeClr val="bg1"/>
                </a:solidFill>
              </a:rPr>
              <a:t>meaningful visual displays</a:t>
            </a:r>
            <a:r>
              <a:rPr lang="en-US" altLang="en-US" sz="2400" dirty="0">
                <a:solidFill>
                  <a:schemeClr val="bg1"/>
                </a:solidFill>
              </a:rPr>
              <a:t> of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28" y="200267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1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8" y="2464341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28" y="3302342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3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28" y="3809216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4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987" y="4698899"/>
            <a:ext cx="144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</a:rPr>
              <a:t>Part 5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84946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ew behavior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EE6352"/>
      </a:accent1>
      <a:accent2>
        <a:srgbClr val="01295F"/>
      </a:accent2>
      <a:accent3>
        <a:srgbClr val="028090"/>
      </a:accent3>
      <a:accent4>
        <a:srgbClr val="D3C1C3"/>
      </a:accent4>
      <a:accent5>
        <a:srgbClr val="A8C69F"/>
      </a:accent5>
      <a:accent6>
        <a:srgbClr val="CAD2C5"/>
      </a:accent6>
      <a:hlink>
        <a:srgbClr val="FFFFFF"/>
      </a:hlink>
      <a:folHlink>
        <a:srgbClr val="32323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Behavior Course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8377D1"/>
      </a:accent1>
      <a:accent2>
        <a:srgbClr val="65AFFF"/>
      </a:accent2>
      <a:accent3>
        <a:srgbClr val="028090"/>
      </a:accent3>
      <a:accent4>
        <a:srgbClr val="FE5F55"/>
      </a:accent4>
      <a:accent5>
        <a:srgbClr val="4ACEA5"/>
      </a:accent5>
      <a:accent6>
        <a:srgbClr val="C3E325"/>
      </a:accent6>
      <a:hlink>
        <a:srgbClr val="FFFFFF"/>
      </a:hlink>
      <a:folHlink>
        <a:srgbClr val="32323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3981</Words>
  <Application>Microsoft Office PowerPoint</Application>
  <PresentationFormat>On-screen Show (4:3)</PresentationFormat>
  <Paragraphs>767</Paragraphs>
  <Slides>80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1" baseType="lpstr">
      <vt:lpstr>Arial</vt:lpstr>
      <vt:lpstr>Britannic Bold</vt:lpstr>
      <vt:lpstr>Calibri</vt:lpstr>
      <vt:lpstr>Comic Sans MS</vt:lpstr>
      <vt:lpstr>Franklin Gothic Book</vt:lpstr>
      <vt:lpstr>Franklin Gothic Medium</vt:lpstr>
      <vt:lpstr>Lucida Handwriting</vt:lpstr>
      <vt:lpstr>Times New Roman</vt:lpstr>
      <vt:lpstr>Custom Design</vt:lpstr>
      <vt:lpstr>1_Custom Design</vt:lpstr>
      <vt:lpstr>Chart</vt:lpstr>
      <vt:lpstr>Module 6 Defining, Measuring, and Monitoring Behavior</vt:lpstr>
      <vt:lpstr>Acknowledgements</vt:lpstr>
      <vt:lpstr>Orientation to Module Tools and Resources</vt:lpstr>
      <vt:lpstr>Orientation to Module Elements</vt:lpstr>
      <vt:lpstr>Getting the Most Out of This Module</vt:lpstr>
      <vt:lpstr>DBI for Intensive Academic Need Flow Chart</vt:lpstr>
      <vt:lpstr>Module Objectives</vt:lpstr>
      <vt:lpstr>PowerPoint Presentation</vt:lpstr>
      <vt:lpstr>Module Objectives</vt:lpstr>
      <vt:lpstr>Why Measure Behavior?</vt:lpstr>
      <vt:lpstr>Key Steps in Measuring Behavior</vt:lpstr>
      <vt:lpstr>1. Selecting a Target Behavior: Social Significance</vt:lpstr>
      <vt:lpstr>1. Selecting a Target Behavior Prioritizing Behaviors</vt:lpstr>
      <vt:lpstr>Activity 6.1: Stop and Jot: Selecting an appropriate target behavior</vt:lpstr>
      <vt:lpstr>Activity 6.1: Review</vt:lpstr>
      <vt:lpstr>PowerPoint Presentation</vt:lpstr>
      <vt:lpstr>Module Objectives</vt:lpstr>
      <vt:lpstr>2. Defining a Target Behavior</vt:lpstr>
      <vt:lpstr>Observable and Measurable?</vt:lpstr>
      <vt:lpstr>DBI Off Task Behavior Examples of Behavior and Non Behavior</vt:lpstr>
      <vt:lpstr>Specific Praise for Examples of Behavior and Non Behavior</vt:lpstr>
      <vt:lpstr>Activity 6.2: Stop &amp; Jot: Write an operational definition</vt:lpstr>
      <vt:lpstr>Activity 6.2: Review</vt:lpstr>
      <vt:lpstr>PowerPoint Presentation</vt:lpstr>
      <vt:lpstr>Module Objectives</vt:lpstr>
      <vt:lpstr>3. Identify relevant dimension(s) of behavior(s)</vt:lpstr>
      <vt:lpstr>7 Dimensions of Behavior</vt:lpstr>
      <vt:lpstr>7 Dimensions of Behavior Focus on Frequency</vt:lpstr>
      <vt:lpstr>7 Dimensions of Behavior Focus on Rate</vt:lpstr>
      <vt:lpstr>7 Dimensions of Behavior Focus on Duration</vt:lpstr>
      <vt:lpstr>7 Dimensions of Behavior Focus on Latency</vt:lpstr>
      <vt:lpstr>7 Dimensions of Behavior Focus on Topography</vt:lpstr>
      <vt:lpstr>7 Dimensions of Behavior Focus on Force</vt:lpstr>
      <vt:lpstr>7 Dimensions of Behavior Focus on Locus</vt:lpstr>
      <vt:lpstr>Activity 6.3: Discussion Board Refine your definition</vt:lpstr>
      <vt:lpstr>Activity 6.3: Review</vt:lpstr>
      <vt:lpstr>PowerPoint Presentation</vt:lpstr>
      <vt:lpstr>Module Objectives</vt:lpstr>
      <vt:lpstr>4. Determine the Best Procedure for Measuring Behavior</vt:lpstr>
      <vt:lpstr>Systems for Measurement</vt:lpstr>
      <vt:lpstr>Systems for Measurement</vt:lpstr>
      <vt:lpstr>Anecdotal Reports: ABC Charts</vt:lpstr>
      <vt:lpstr>Systems for Measurement</vt:lpstr>
      <vt:lpstr>Systems for Measurement</vt:lpstr>
      <vt:lpstr>Example of frequency recording tool</vt:lpstr>
      <vt:lpstr>Systems for Measurement</vt:lpstr>
      <vt:lpstr>Systems for Measuresment with a Focus on Inteval Recording</vt:lpstr>
      <vt:lpstr>Systems for Measuerment: Whole Interval Recording</vt:lpstr>
      <vt:lpstr>Systems for Measurement: Partial Interval Recording</vt:lpstr>
      <vt:lpstr>Systems for Measurement: Momentary Time Sampling</vt:lpstr>
      <vt:lpstr>Activity 6.4: Workbook Quiz Selecting an interval recording system</vt:lpstr>
      <vt:lpstr>Systems for Measurement</vt:lpstr>
      <vt:lpstr>Example of recording tool</vt:lpstr>
      <vt:lpstr>Teacher Behavior Example – Which Dimension and How do you measure?</vt:lpstr>
      <vt:lpstr>Teacher Behavior Example – Looking at Rate</vt:lpstr>
      <vt:lpstr>Student Behavior Example</vt:lpstr>
      <vt:lpstr>Student Behavior Example Looking at Duration/Rate and Estimate Duration/Rate</vt:lpstr>
      <vt:lpstr>Student Behavior Example looking at Duration/Rate and Estimate Duration/Rate</vt:lpstr>
      <vt:lpstr>Student Behavior Example Looking at Duration/Rate and Estimate Duration/Rate</vt:lpstr>
      <vt:lpstr>Activity 6.5: Stop &amp; Jot: Select an appropriate measurement system</vt:lpstr>
      <vt:lpstr>Activity 6.5: Review</vt:lpstr>
      <vt:lpstr>PowerPoint Presentation</vt:lpstr>
      <vt:lpstr>Module Objectives</vt:lpstr>
      <vt:lpstr>To graph or not to graph:  Purpose of Visual Displays</vt:lpstr>
      <vt:lpstr>Choose an Appropriate Graph </vt:lpstr>
      <vt:lpstr>Choose an Appropriate Summary Score</vt:lpstr>
      <vt:lpstr>Line Graphs</vt:lpstr>
      <vt:lpstr>Line Graph Example</vt:lpstr>
      <vt:lpstr>Pie Graphs</vt:lpstr>
      <vt:lpstr>Bar Graphs </vt:lpstr>
      <vt:lpstr>Simple Bar Graph Examples</vt:lpstr>
      <vt:lpstr>Activity 6.6: Stop &amp; Jot: Create a visual summary</vt:lpstr>
      <vt:lpstr>Activity 6.6: Review</vt:lpstr>
      <vt:lpstr>Let’s consider an example to bring this all together</vt:lpstr>
      <vt:lpstr>Here is one possible approach</vt:lpstr>
      <vt:lpstr>Kelly’s Measurement System</vt:lpstr>
      <vt:lpstr>Example: Graph for Kelly</vt:lpstr>
      <vt:lpstr>PowerPoint Presentation</vt:lpstr>
      <vt:lpstr>Module Objectives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Jennifer</dc:creator>
  <cp:lastModifiedBy>Croninger, Nicholas</cp:lastModifiedBy>
  <cp:revision>13</cp:revision>
  <dcterms:created xsi:type="dcterms:W3CDTF">2019-08-26T13:38:06Z</dcterms:created>
  <dcterms:modified xsi:type="dcterms:W3CDTF">2019-09-05T17:39:01Z</dcterms:modified>
</cp:coreProperties>
</file>